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1" r:id="rId3"/>
    <p:sldId id="329" r:id="rId4"/>
    <p:sldId id="330" r:id="rId5"/>
    <p:sldId id="258" r:id="rId6"/>
    <p:sldId id="259" r:id="rId7"/>
    <p:sldId id="293" r:id="rId8"/>
    <p:sldId id="292" r:id="rId9"/>
    <p:sldId id="302" r:id="rId10"/>
    <p:sldId id="337" r:id="rId11"/>
    <p:sldId id="300" r:id="rId12"/>
    <p:sldId id="301" r:id="rId13"/>
    <p:sldId id="299" r:id="rId14"/>
    <p:sldId id="303" r:id="rId15"/>
    <p:sldId id="298" r:id="rId16"/>
    <p:sldId id="297" r:id="rId17"/>
    <p:sldId id="304" r:id="rId18"/>
    <p:sldId id="296" r:id="rId19"/>
    <p:sldId id="305" r:id="rId20"/>
    <p:sldId id="306" r:id="rId21"/>
    <p:sldId id="264" r:id="rId22"/>
    <p:sldId id="263" r:id="rId23"/>
    <p:sldId id="271" r:id="rId24"/>
    <p:sldId id="272" r:id="rId25"/>
    <p:sldId id="279" r:id="rId26"/>
    <p:sldId id="281" r:id="rId27"/>
    <p:sldId id="285" r:id="rId28"/>
    <p:sldId id="307" r:id="rId29"/>
    <p:sldId id="319" r:id="rId30"/>
    <p:sldId id="311" r:id="rId31"/>
    <p:sldId id="320" r:id="rId32"/>
    <p:sldId id="333" r:id="rId33"/>
    <p:sldId id="328" r:id="rId3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3D0EAB-BBBC-4380-AA5E-28FD1B72E6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8279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69986FC-F09A-4F0D-993D-A133F5F55ED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7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3470D-57CF-417D-85AF-DA947C3539A1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29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C392F-9805-4AC8-9ACA-351F9A38AA44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183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91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1788E-D963-48D1-BDF2-550C072BC1BB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80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53F1C-916F-4A52-92F3-D51070C24513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67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083E6-6460-4C35-BAAA-C34FCEFD3DEF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68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01B2B-47A5-4FC4-82E1-62B845674C92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82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C0066-382B-4B92-9089-54609EB26DFB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950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E4B47-3688-421F-BF81-585EE162BB12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975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DBDC3-D54D-4CB0-9384-27970CCD7056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861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65947-1C9F-4641-8BE5-5BDC3B15E860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908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9EA93-F380-4544-8954-7F5118D20F7E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00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D7DD-FCD1-4E76-8DFB-2DE86900427D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703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EB114-B304-45A4-8699-3867CE70167E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943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C29F1-61A5-446D-ADC9-0BA15AF6047E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342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F0B431-79C8-4549-B6B1-5D618F7EF9D5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853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E84EF-DA11-457C-B561-507673E0986B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82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84E60-8DC6-4397-AD8A-A6567E7C76EF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520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A5FF3-8712-4FCA-B665-F56BCB39A432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301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23732-989D-43EF-BF46-52ED51CBE705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640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9E055-96A7-4050-AFDE-19347AF263CB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04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7606A-5E86-4F22-B952-C727A9394CBA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64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A65BA-0A5A-41DD-842E-D8591522FC46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7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4131B-EFDB-4594-9D78-894C2FF1112E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0924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88BB9-9E1E-4A29-BFC9-33630A8B319F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67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B2789-28A4-40E6-B1E8-B27F8A8A5D12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060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276A6-0D3C-4933-B293-08C3A400CF15}" type="slidenum">
              <a:rPr lang="en-GB" altLang="en-US"/>
              <a:pPr/>
              <a:t>32</a:t>
            </a:fld>
            <a:endParaRPr lang="en-GB" altLang="en-US"/>
          </a:p>
        </p:txBody>
      </p:sp>
      <p:sp>
        <p:nvSpPr>
          <p:cNvPr id="175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194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00986-BE61-4C29-BE4A-180363F73A0F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164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56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C1EF2-C571-46F7-8EB7-D8A48C33BD65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69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2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5DBDE-C761-4B50-86A3-2F4A98C89BEF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 basic scenario of a distributed computing. RPC based communications. Various protocols.</a:t>
            </a:r>
          </a:p>
        </p:txBody>
      </p:sp>
    </p:spTree>
    <p:extLst>
      <p:ext uri="{BB962C8B-B14F-4D97-AF65-F5344CB8AC3E}">
        <p14:creationId xmlns:p14="http://schemas.microsoft.com/office/powerpoint/2010/main" val="27570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6E0EB-8D01-447C-81EB-AF70673DDB5E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 basic scenario of a distributed computing. RPC based communications. Various protocols.</a:t>
            </a:r>
          </a:p>
        </p:txBody>
      </p:sp>
    </p:spTree>
    <p:extLst>
      <p:ext uri="{BB962C8B-B14F-4D97-AF65-F5344CB8AC3E}">
        <p14:creationId xmlns:p14="http://schemas.microsoft.com/office/powerpoint/2010/main" val="3520793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CF548-17C9-44B9-8861-6A8276BEBF2A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 basic scenario of a distributed computing. RPC based communications. Various protocols.</a:t>
            </a:r>
          </a:p>
        </p:txBody>
      </p:sp>
    </p:spTree>
    <p:extLst>
      <p:ext uri="{BB962C8B-B14F-4D97-AF65-F5344CB8AC3E}">
        <p14:creationId xmlns:p14="http://schemas.microsoft.com/office/powerpoint/2010/main" val="194641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28E3B-4494-4228-A20A-009873A5F1BE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 basic scenario of a distributed computing. RPC based communications. Various protocols.</a:t>
            </a:r>
          </a:p>
        </p:txBody>
      </p:sp>
    </p:spTree>
    <p:extLst>
      <p:ext uri="{BB962C8B-B14F-4D97-AF65-F5344CB8AC3E}">
        <p14:creationId xmlns:p14="http://schemas.microsoft.com/office/powerpoint/2010/main" val="415647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F63E-90B1-4A91-91EE-B426B55E5F67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79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1537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15381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15382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7E282A9-016E-42B3-9EFC-CAA2BD6F9C8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0D03A-869F-43D8-98CA-18F06A1DB0A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440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555AD-21C6-4014-B373-50286C4967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277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0D1E9-05DE-4661-88B2-A9A5FCF2510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456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F5846-7BD8-4F59-B381-0DAA509D712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536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BAA64-5BD6-4683-8BB3-999186F7D02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999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93EAA-133A-4275-847E-40DF0F5E48E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987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093B7-B485-475D-B7E5-2CA704E7826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593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83B47-E5ED-4932-8A50-89445A3F89E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589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8A0CC-F4D3-4650-9DAE-CEB284E185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028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15887-4564-4D50-8610-30DE8117812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057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14339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0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1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435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1435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GB" altLang="en-US"/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249873-7435-4837-BC8C-1A5DB46DC8C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435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s.apache.org/axi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altLang="en-US" sz="5400"/>
              <a:t>Web Services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GB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W3C (working group) definition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GB" altLang="en-US" i="1"/>
              <a:t>"A Web service is a software application </a:t>
            </a:r>
            <a:r>
              <a:rPr lang="en-GB" altLang="en-US" i="1" u="sng"/>
              <a:t>identified by a URI</a:t>
            </a:r>
            <a:r>
              <a:rPr lang="en-GB" altLang="en-US" i="1"/>
              <a:t>, whose interfaces and bindings are capable of being defined, </a:t>
            </a:r>
            <a:r>
              <a:rPr lang="en-GB" altLang="en-US" i="1" u="sng"/>
              <a:t>described and discovered</a:t>
            </a:r>
            <a:r>
              <a:rPr lang="en-GB" altLang="en-US" i="1"/>
              <a:t> as XML artefacts. A Web service supports direct interactions with other software agents using </a:t>
            </a:r>
            <a:r>
              <a:rPr lang="en-GB" altLang="en-US" i="1" u="sng"/>
              <a:t>XML based messages</a:t>
            </a:r>
            <a:r>
              <a:rPr lang="en-GB" altLang="en-US" i="1"/>
              <a:t> exchanged via </a:t>
            </a:r>
            <a:r>
              <a:rPr lang="en-GB" altLang="en-US" i="1" u="sng"/>
              <a:t>internet-based protocols</a:t>
            </a:r>
            <a:r>
              <a:rPr lang="en-GB" altLang="en-US" i="1"/>
              <a:t>."</a:t>
            </a:r>
            <a:r>
              <a:rPr lang="en-GB" altLang="en-US"/>
              <a:t> </a:t>
            </a:r>
          </a:p>
          <a:p>
            <a:pPr>
              <a:spcBef>
                <a:spcPct val="75000"/>
              </a:spcBef>
            </a:pPr>
            <a:r>
              <a:rPr lang="en-GB" altLang="en-US" sz="2400"/>
              <a:t>http://www.w3c.org/TR/2002/WD-wsa-reqs-20020819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t="11095" r="2953" b="3699"/>
          <a:stretch>
            <a:fillRect/>
          </a:stretch>
        </p:blipFill>
        <p:spPr bwMode="auto">
          <a:xfrm>
            <a:off x="942975" y="990600"/>
            <a:ext cx="7259638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GB" altLang="en-US">
                <a:latin typeface="Arial" panose="020B0604020202020204" pitchFamily="34" charset="0"/>
              </a:rPr>
              <a:t>Web Services Architecture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2105025" y="6345238"/>
            <a:ext cx="493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 u="sng"/>
              <a:t>Let a program “click on a web page”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altLang="en-US"/>
              <a:t>Web Services Stack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t="11095" r="2953" b="11095"/>
          <a:stretch>
            <a:fillRect/>
          </a:stretch>
        </p:blipFill>
        <p:spPr bwMode="auto">
          <a:xfrm>
            <a:off x="496888" y="1244600"/>
            <a:ext cx="81534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SOAP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b="1" u="sng"/>
              <a:t>S</a:t>
            </a:r>
            <a:r>
              <a:rPr lang="en-GB" altLang="en-US"/>
              <a:t>imple </a:t>
            </a:r>
            <a:r>
              <a:rPr lang="en-GB" altLang="en-US" b="1" u="sng"/>
              <a:t>O</a:t>
            </a:r>
            <a:r>
              <a:rPr lang="en-GB" altLang="en-US"/>
              <a:t>bject </a:t>
            </a:r>
            <a:r>
              <a:rPr lang="en-GB" altLang="en-US" b="1" u="sng"/>
              <a:t>A</a:t>
            </a:r>
            <a:r>
              <a:rPr lang="en-GB" altLang="en-US"/>
              <a:t>ccess </a:t>
            </a:r>
            <a:r>
              <a:rPr lang="en-GB" altLang="en-US" b="1" u="sng"/>
              <a:t>P</a:t>
            </a:r>
            <a:r>
              <a:rPr lang="en-GB" altLang="en-US"/>
              <a:t>rotocol</a:t>
            </a:r>
          </a:p>
          <a:p>
            <a:pPr lvl="1"/>
            <a:r>
              <a:rPr lang="en-GB" altLang="en-US"/>
              <a:t>http://www.w3c.org/TR/SOAP/</a:t>
            </a:r>
          </a:p>
          <a:p>
            <a:r>
              <a:rPr lang="en-GB" altLang="en-US"/>
              <a:t>A lightweight protocol for exchange of information in a decentralised, distributed environment</a:t>
            </a:r>
          </a:p>
          <a:p>
            <a:r>
              <a:rPr lang="en-GB" altLang="en-US"/>
              <a:t>Two different styles to use:</a:t>
            </a:r>
          </a:p>
          <a:p>
            <a:pPr lvl="1"/>
            <a:r>
              <a:rPr lang="en-GB" altLang="en-US"/>
              <a:t>to encapsulate RPC calls using the extensibility and flexibility of XML</a:t>
            </a:r>
          </a:p>
          <a:p>
            <a:pPr lvl="1"/>
            <a:r>
              <a:rPr lang="en-GB" altLang="en-US"/>
              <a:t>…or to deliver a whole document without any method calls encapsulated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setm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563"/>
            <a:ext cx="7000875" cy="36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6958013" y="1530350"/>
            <a:ext cx="2057400" cy="715963"/>
          </a:xfrm>
        </p:spPr>
        <p:txBody>
          <a:bodyPr/>
          <a:lstStyle/>
          <a:p>
            <a:r>
              <a:rPr lang="en-US" altLang="en-US" sz="1800"/>
              <a:t>Request:</a:t>
            </a:r>
            <a:br>
              <a:rPr lang="en-US" altLang="en-US" sz="1800"/>
            </a:br>
            <a:r>
              <a:rPr lang="en-US" altLang="en-US" sz="1800"/>
              <a:t>setHelloMessage</a:t>
            </a:r>
            <a:endParaRPr lang="en-US" altLang="en-US"/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0" y="3140075"/>
            <a:ext cx="9059863" cy="3667125"/>
            <a:chOff x="0" y="1978"/>
            <a:chExt cx="5707" cy="2310"/>
          </a:xfrm>
        </p:grpSpPr>
        <p:pic>
          <p:nvPicPr>
            <p:cNvPr id="118789" name="Picture 5" descr="getmes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978"/>
              <a:ext cx="4411" cy="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0" y="2908"/>
              <a:ext cx="1296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defRPr>
              </a:lvl1pPr>
              <a:lvl2pPr algn="ctr"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defRPr>
              </a:lvl2pPr>
              <a:lvl3pPr algn="ctr"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defRPr>
              </a:lvl3pPr>
              <a:lvl4pPr algn="ctr"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defRPr>
              </a:lvl4pPr>
              <a:lvl5pPr algn="ctr"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defRPr>
              </a:lvl9pPr>
            </a:lstStyle>
            <a:p>
              <a:r>
                <a:rPr lang="en-US" altLang="en-US" sz="1800"/>
                <a:t>Request:</a:t>
              </a:r>
              <a:br>
                <a:rPr lang="en-US" altLang="en-US" sz="1800"/>
              </a:br>
              <a:r>
                <a:rPr lang="en-US" altLang="en-US" sz="1800"/>
                <a:t>getHelloMessage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XML Messaging Using SOAP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3" t="18898" r="14763" b="30237"/>
          <a:stretch>
            <a:fillRect/>
          </a:stretch>
        </p:blipFill>
        <p:spPr bwMode="auto">
          <a:xfrm>
            <a:off x="277813" y="1600200"/>
            <a:ext cx="8591550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WSDL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b="1" u="sng"/>
              <a:t>W</a:t>
            </a:r>
            <a:r>
              <a:rPr lang="en-GB" altLang="en-US"/>
              <a:t>eb </a:t>
            </a:r>
            <a:r>
              <a:rPr lang="en-GB" altLang="en-US" b="1" u="sng"/>
              <a:t>S</a:t>
            </a:r>
            <a:r>
              <a:rPr lang="en-GB" altLang="en-US"/>
              <a:t>ervices </a:t>
            </a:r>
            <a:r>
              <a:rPr lang="en-GB" altLang="en-US" b="1" u="sng"/>
              <a:t>D</a:t>
            </a:r>
            <a:r>
              <a:rPr lang="en-GB" altLang="en-US"/>
              <a:t>efinition </a:t>
            </a:r>
            <a:r>
              <a:rPr lang="en-GB" altLang="en-US" b="1" u="sng"/>
              <a:t>L</a:t>
            </a:r>
            <a:r>
              <a:rPr lang="en-GB" altLang="en-US"/>
              <a:t>anguage</a:t>
            </a:r>
          </a:p>
          <a:p>
            <a:pPr lvl="1"/>
            <a:r>
              <a:rPr lang="en-GB" altLang="en-US"/>
              <a:t>http://www.w3.org/TR/wsdl/</a:t>
            </a:r>
          </a:p>
          <a:p>
            <a:r>
              <a:rPr lang="en-GB" altLang="en-US"/>
              <a:t>An XML-based language for describing Web  Services</a:t>
            </a:r>
          </a:p>
          <a:p>
            <a:pPr lvl="1"/>
            <a:r>
              <a:rPr lang="en-GB" altLang="en-US"/>
              <a:t>what the service does (description)</a:t>
            </a:r>
          </a:p>
          <a:p>
            <a:pPr lvl="1"/>
            <a:r>
              <a:rPr lang="en-GB" altLang="en-US"/>
              <a:t>how to use it (method signatures)</a:t>
            </a:r>
          </a:p>
          <a:p>
            <a:pPr lvl="1"/>
            <a:r>
              <a:rPr lang="en-GB" altLang="en-US"/>
              <a:t>where to find the service</a:t>
            </a:r>
          </a:p>
          <a:p>
            <a:r>
              <a:rPr lang="en-GB" altLang="en-US"/>
              <a:t>It </a:t>
            </a:r>
            <a:r>
              <a:rPr lang="en-GB" altLang="en-US" i="1"/>
              <a:t>does not</a:t>
            </a:r>
            <a:r>
              <a:rPr lang="en-GB" altLang="en-US"/>
              <a:t> depend on the underlying protocol</a:t>
            </a:r>
          </a:p>
          <a:p>
            <a:r>
              <a:rPr lang="en-GB" altLang="en-US"/>
              <a:t>But: It is not much human-readable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r>
              <a:rPr lang="en-GB" altLang="en-US"/>
              <a:t>Hello.wsdl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en-US" sz="1200">
                <a:latin typeface="Courier New" panose="02070309020205020404" pitchFamily="49" charset="0"/>
              </a:rPr>
              <a:t>&lt;?xml version="1.0" encoding="UTF-8"?&gt;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1200">
                <a:latin typeface="Courier New" panose="02070309020205020404" pitchFamily="49" charset="0"/>
              </a:rPr>
              <a:t>&lt;wsdl:definitions targetNamespace="http://localhost:8080/axis/services/Hello" xmlns="http://schemas.xmlsoap.org/wsdl/" xmlns:SOAP-ENC="http://schemas.xmlsoap.org/soap/encoding/" xmlns:impl="http://localhost:8080/axis/services/Hello-impl" xmlns:intf="http://localhost:8080/axis/services/Hello" xmlns:wsdl="http://schemas.xmlsoap.org/wsdl/" xmlns:wsdlsoap="http://schemas.xmlsoap.org/wsdl/soap/" xmlns:xsd="http://www.w3.org/2001/XMLSchema"&gt;  &lt;wsdl:message name="setHelloMessageRequest"&gt;    &lt;wsdl:part </a:t>
            </a:r>
            <a:r>
              <a:rPr lang="en-GB" altLang="en-US" sz="1200">
                <a:solidFill>
                  <a:schemeClr val="folHlink"/>
                </a:solidFill>
                <a:latin typeface="Courier New" panose="02070309020205020404" pitchFamily="49" charset="0"/>
              </a:rPr>
              <a:t>name="in0" type="xsd:string"</a:t>
            </a:r>
            <a:r>
              <a:rPr lang="en-GB" altLang="en-US" sz="1200">
                <a:latin typeface="Courier New" panose="02070309020205020404" pitchFamily="49" charset="0"/>
              </a:rPr>
              <a:t>/&gt;  &lt;/wsdl:message&gt;  &lt;wsdl:message name="getHelloMessageResponse"&gt;    &lt;wsdl:part </a:t>
            </a:r>
            <a:r>
              <a:rPr lang="en-GB" altLang="en-US" sz="1200">
                <a:solidFill>
                  <a:schemeClr val="folHlink"/>
                </a:solidFill>
                <a:latin typeface="Courier New" panose="02070309020205020404" pitchFamily="49" charset="0"/>
              </a:rPr>
              <a:t>name="return" type="xsd:string"</a:t>
            </a:r>
            <a:r>
              <a:rPr lang="en-GB" altLang="en-US" sz="1200">
                <a:latin typeface="Courier New" panose="02070309020205020404" pitchFamily="49" charset="0"/>
              </a:rPr>
              <a:t>/&gt;  &lt;/wsdl:message&gt;  &lt;wsdl:message name="setHelloMessageResponse"&gt;  &lt;/wsdl:message&gt;  &lt;wsdl:message name="getHelloMessageRequest"&gt;  &lt;/wsdl:message&gt;  &lt;wsdl:portType name="HelloWorldService"&gt;    &lt;wsdl:operation name="</a:t>
            </a:r>
            <a:r>
              <a:rPr lang="en-GB" altLang="en-US" sz="1200">
                <a:solidFill>
                  <a:schemeClr val="folHlink"/>
                </a:solidFill>
                <a:latin typeface="Courier New" panose="02070309020205020404" pitchFamily="49" charset="0"/>
              </a:rPr>
              <a:t>getHelloMessage</a:t>
            </a:r>
            <a:r>
              <a:rPr lang="en-GB" altLang="en-US" sz="1200">
                <a:latin typeface="Courier New" panose="02070309020205020404" pitchFamily="49" charset="0"/>
              </a:rPr>
              <a:t>"&gt;      &lt;wsdl:input message="intf:getHelloMessageRequest"/&gt;      &lt;wsdl:output message="intf:getHelloMessageResponse"/&gt;    &lt;/wsdl:operation&gt;    &lt;wsdl:operation name="</a:t>
            </a:r>
            <a:r>
              <a:rPr lang="en-GB" altLang="en-US" sz="1200">
                <a:solidFill>
                  <a:schemeClr val="folHlink"/>
                </a:solidFill>
                <a:latin typeface="Courier New" panose="02070309020205020404" pitchFamily="49" charset="0"/>
              </a:rPr>
              <a:t>setHelloMessage</a:t>
            </a:r>
            <a:r>
              <a:rPr lang="en-GB" altLang="en-US" sz="1200">
                <a:latin typeface="Courier New" panose="02070309020205020404" pitchFamily="49" charset="0"/>
              </a:rPr>
              <a:t>" parameterOrder="in0"&gt;      &lt;wsdl:input message="intf:setHelloMessageRequest"/&gt;      &lt;wsdl:output message="intf:setHelloMessageResponse"/&gt;    &lt;/wsdl:operation&gt;  &lt;/wsdl:portType&gt;  &lt;wsdl:binding name="HelloSoapBinding" type="intf:HelloWorldService"&gt;    &lt;wsdlsoap:binding style="rpc" transport="http://schemas.xmlsoap.org/soap/http"/&gt;    &lt;wsdl:operation name="getHelloMessage"&gt;      &lt;wsdlsoap:operation soapAction=""/&gt;      &lt;wsdl:input&gt;        &lt;wsdlsoap:body encodingStyle="http://schemas.xmlsoap.org/soap/encoding/" namespace="getHelloMessage" use="encoded"/&gt;      &lt;/wsdl:input&gt;      &lt;wsdl:output&gt;        &lt;wsdlsoap:body encodingStyle="http://schemas.xmlsoap.org/soap/encoding/" namespace="http://localhost:8080/axis/services/Hello" use="encoded"/&gt;      &lt;/wsdl:output&gt;    &lt;/wsdl:operation&gt;    &lt;wsdl:operation name="setHelloMessage"&gt;      &lt;wsdlsoap:operation soapAction=""/&gt;      &lt;wsdl:input&gt;        &lt;wsdlsoap:body encodingStyle="http://schemas.xmlsoap.org/soap/encoding/" namespace="setHelloMessage" use="encoded"/&gt;      &lt;/wsdl:input&gt;      &lt;wsdl:output&gt;        &lt;wsdlsoap:body encodingStyle="http://schemas.xmlsoap.org/soap/encoding/" namespace="</a:t>
            </a:r>
            <a:r>
              <a:rPr lang="en-GB" altLang="en-US" sz="1200">
                <a:effectLst/>
                <a:latin typeface="Courier New" panose="02070309020205020404" pitchFamily="49" charset="0"/>
              </a:rPr>
              <a:t>http://localhost:8080/axis/services/Hello</a:t>
            </a:r>
            <a:r>
              <a:rPr lang="en-GB" altLang="en-US" sz="1200">
                <a:latin typeface="Courier New" panose="02070309020205020404" pitchFamily="49" charset="0"/>
              </a:rPr>
              <a:t>" use="encoded"/&gt;      &lt;/wsdl:output&gt;    &lt;/wsdl:operation&gt;  &lt;/wsdl:binding&gt;  &lt;wsdl:service name="HelloWorldServiceService"&gt;    &lt;wsdl:port binding="intf:HelloSoapBinding" name="Hello"&gt;      &lt;wsdlsoap:address location="</a:t>
            </a:r>
            <a:r>
              <a:rPr lang="en-GB" altLang="en-US" sz="1200">
                <a:solidFill>
                  <a:schemeClr val="folHlink"/>
                </a:solidFill>
                <a:latin typeface="Courier New" panose="02070309020205020404" pitchFamily="49" charset="0"/>
              </a:rPr>
              <a:t>http://localhost:8080/axis/services/Hello</a:t>
            </a:r>
            <a:r>
              <a:rPr lang="en-GB" altLang="en-US" sz="1200">
                <a:latin typeface="Courier New" panose="02070309020205020404" pitchFamily="49" charset="0"/>
              </a:rPr>
              <a:t>"/&gt;    &lt;/wsdl:port&gt;  &lt;/wsdl:service&gt;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1200">
                <a:latin typeface="Courier New" panose="02070309020205020404" pitchFamily="49" charset="0"/>
              </a:rPr>
              <a:t>&lt;/wsdl:definitions&gt;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UDDI (and alternatives)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295400"/>
            <a:ext cx="8723312" cy="5410200"/>
          </a:xfrm>
        </p:spPr>
        <p:txBody>
          <a:bodyPr/>
          <a:lstStyle/>
          <a:p>
            <a:r>
              <a:rPr lang="en-GB" altLang="en-US" sz="2900" b="1" u="sng"/>
              <a:t>U</a:t>
            </a:r>
            <a:r>
              <a:rPr lang="en-GB" altLang="en-US" sz="2900"/>
              <a:t>niversal </a:t>
            </a:r>
            <a:r>
              <a:rPr lang="en-GB" altLang="en-US" sz="2900" b="1" u="sng"/>
              <a:t>D</a:t>
            </a:r>
            <a:r>
              <a:rPr lang="en-GB" altLang="en-US" sz="2900"/>
              <a:t>escription, </a:t>
            </a:r>
            <a:r>
              <a:rPr lang="en-GB" altLang="en-US" sz="2900" b="1" u="sng"/>
              <a:t>D</a:t>
            </a:r>
            <a:r>
              <a:rPr lang="en-GB" altLang="en-US" sz="2900"/>
              <a:t>iscovery and </a:t>
            </a:r>
            <a:r>
              <a:rPr lang="en-GB" altLang="en-US" sz="2900" b="1" u="sng"/>
              <a:t>I</a:t>
            </a:r>
            <a:r>
              <a:rPr lang="en-GB" altLang="en-US" sz="2900"/>
              <a:t>ntegration</a:t>
            </a:r>
          </a:p>
          <a:p>
            <a:pPr lvl="1"/>
            <a:r>
              <a:rPr lang="en-GB" altLang="en-US"/>
              <a:t>http://www.uddi.org</a:t>
            </a:r>
          </a:p>
          <a:p>
            <a:r>
              <a:rPr lang="en-GB" altLang="en-US"/>
              <a:t>UDDI creates a platform-independent, open framework &amp; registry for:</a:t>
            </a:r>
          </a:p>
          <a:p>
            <a:pPr lvl="1"/>
            <a:r>
              <a:rPr lang="en-GB" altLang="en-US"/>
              <a:t>Describing services</a:t>
            </a:r>
          </a:p>
          <a:p>
            <a:pPr lvl="1"/>
            <a:r>
              <a:rPr lang="en-GB" altLang="en-US"/>
              <a:t>Discovering businesses</a:t>
            </a:r>
          </a:p>
          <a:p>
            <a:pPr lvl="1"/>
            <a:r>
              <a:rPr lang="en-GB" altLang="en-US"/>
              <a:t>Integrating business services</a:t>
            </a:r>
          </a:p>
          <a:p>
            <a:r>
              <a:rPr lang="en-GB" altLang="en-US"/>
              <a:t>The UDDI may be less used than predicted, especially on the Internet level</a:t>
            </a:r>
          </a:p>
          <a:p>
            <a:r>
              <a:rPr lang="en-GB" altLang="en-US"/>
              <a:t>BioMoby - an alternative for Life Sciences domain?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GB" altLang="en-US"/>
              <a:t>BioMoby</a:t>
            </a:r>
            <a:br>
              <a:rPr lang="en-GB" altLang="en-US"/>
            </a:br>
            <a:r>
              <a:rPr lang="en-GB" altLang="en-US" sz="2400"/>
              <a:t>http://biomoby.org</a:t>
            </a:r>
            <a:endParaRPr lang="en-GB" altLang="en-US"/>
          </a:p>
        </p:txBody>
      </p:sp>
      <p:pic>
        <p:nvPicPr>
          <p:cNvPr id="122883" name="Picture 3" descr="MOBY_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970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Web Services is a technology applicable for  computationally distributed problems, including access to large databases</a:t>
            </a:r>
          </a:p>
          <a:p>
            <a:pPr lvl="1"/>
            <a:r>
              <a:rPr lang="en-GB" altLang="en-US" dirty="0"/>
              <a:t>What other technologies were/are available and how they compare with Web Services</a:t>
            </a:r>
            <a:r>
              <a:rPr lang="en-GB" altLang="en-US" dirty="0" smtClean="0"/>
              <a:t>?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 Web Service example in Java</a:t>
            </a:r>
          </a:p>
        </p:txBody>
      </p:sp>
      <p:grpSp>
        <p:nvGrpSpPr>
          <p:cNvPr id="124941" name="Group 13"/>
          <p:cNvGrpSpPr>
            <a:grpSpLocks/>
          </p:cNvGrpSpPr>
          <p:nvPr/>
        </p:nvGrpSpPr>
        <p:grpSpPr bwMode="auto">
          <a:xfrm>
            <a:off x="228600" y="1828800"/>
            <a:ext cx="8763000" cy="4953000"/>
            <a:chOff x="144" y="1152"/>
            <a:chExt cx="5520" cy="3120"/>
          </a:xfrm>
        </p:grpSpPr>
        <p:sp>
          <p:nvSpPr>
            <p:cNvPr id="124942" name="AutoShape 14"/>
            <p:cNvSpPr>
              <a:spLocks noChangeArrowheads="1"/>
            </p:cNvSpPr>
            <p:nvPr/>
          </p:nvSpPr>
          <p:spPr bwMode="auto">
            <a:xfrm>
              <a:off x="2256" y="1152"/>
              <a:ext cx="1536" cy="3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3" name="AutoShape 15"/>
            <p:cNvSpPr>
              <a:spLocks noChangeArrowheads="1"/>
            </p:cNvSpPr>
            <p:nvPr/>
          </p:nvSpPr>
          <p:spPr bwMode="auto">
            <a:xfrm>
              <a:off x="144" y="1608"/>
              <a:ext cx="3264" cy="2448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4" name="AutoShape 16"/>
            <p:cNvSpPr>
              <a:spLocks noChangeArrowheads="1"/>
            </p:cNvSpPr>
            <p:nvPr/>
          </p:nvSpPr>
          <p:spPr bwMode="auto">
            <a:xfrm>
              <a:off x="2112" y="2400"/>
              <a:ext cx="1152" cy="1152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SOAP-aware</a:t>
              </a:r>
            </a:p>
            <a:p>
              <a:pPr algn="ctr"/>
              <a:r>
                <a: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Servlet</a:t>
              </a:r>
            </a:p>
            <a:p>
              <a:pPr algn="ctr"/>
              <a:r>
                <a: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(e.g. Apache Axis)</a:t>
              </a:r>
            </a:p>
          </p:txBody>
        </p:sp>
        <p:sp>
          <p:nvSpPr>
            <p:cNvPr id="124945" name="AutoShape 17"/>
            <p:cNvSpPr>
              <a:spLocks noChangeArrowheads="1"/>
            </p:cNvSpPr>
            <p:nvPr/>
          </p:nvSpPr>
          <p:spPr bwMode="auto">
            <a:xfrm>
              <a:off x="258" y="2112"/>
              <a:ext cx="1152" cy="1152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/>
                <a:t>Any class</a:t>
              </a:r>
            </a:p>
            <a:p>
              <a:pPr algn="ctr"/>
              <a:r>
                <a:rPr lang="en-GB" altLang="en-US"/>
                <a:t>processing</a:t>
              </a:r>
            </a:p>
            <a:p>
              <a:pPr algn="ctr"/>
              <a:r>
                <a:rPr lang="en-GB" altLang="en-US"/>
                <a:t>the incoming</a:t>
              </a:r>
            </a:p>
            <a:p>
              <a:pPr algn="ctr"/>
              <a:r>
                <a:rPr lang="en-GB" altLang="en-US"/>
                <a:t>requests</a:t>
              </a:r>
            </a:p>
            <a:p>
              <a:pPr algn="ctr"/>
              <a:r>
                <a:rPr lang="en-GB" altLang="en-US"/>
                <a:t>(“business logic”</a:t>
              </a:r>
            </a:p>
          </p:txBody>
        </p:sp>
        <p:sp>
          <p:nvSpPr>
            <p:cNvPr id="124946" name="AutoShape 18"/>
            <p:cNvSpPr>
              <a:spLocks noChangeArrowheads="1"/>
            </p:cNvSpPr>
            <p:nvPr/>
          </p:nvSpPr>
          <p:spPr bwMode="auto">
            <a:xfrm>
              <a:off x="354" y="2208"/>
              <a:ext cx="1152" cy="1152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/>
                <a:t>Any class</a:t>
              </a:r>
            </a:p>
            <a:p>
              <a:pPr algn="ctr"/>
              <a:r>
                <a:rPr lang="en-GB" altLang="en-US"/>
                <a:t>processing</a:t>
              </a:r>
            </a:p>
            <a:p>
              <a:pPr algn="ctr"/>
              <a:r>
                <a:rPr lang="en-GB" altLang="en-US"/>
                <a:t>the incoming</a:t>
              </a:r>
            </a:p>
            <a:p>
              <a:pPr algn="ctr"/>
              <a:r>
                <a:rPr lang="en-GB" altLang="en-US"/>
                <a:t>requests</a:t>
              </a:r>
            </a:p>
            <a:p>
              <a:pPr algn="ctr"/>
              <a:r>
                <a:rPr lang="en-GB" altLang="en-US"/>
                <a:t>(“business logic”</a:t>
              </a:r>
            </a:p>
          </p:txBody>
        </p:sp>
        <p:sp>
          <p:nvSpPr>
            <p:cNvPr id="124947" name="AutoShape 19"/>
            <p:cNvSpPr>
              <a:spLocks noChangeArrowheads="1"/>
            </p:cNvSpPr>
            <p:nvPr/>
          </p:nvSpPr>
          <p:spPr bwMode="auto">
            <a:xfrm>
              <a:off x="450" y="2304"/>
              <a:ext cx="1152" cy="1152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/>
                <a:t>Any class</a:t>
              </a:r>
            </a:p>
            <a:p>
              <a:pPr algn="ctr"/>
              <a:r>
                <a:rPr lang="en-GB" altLang="en-US"/>
                <a:t>processing</a:t>
              </a:r>
            </a:p>
            <a:p>
              <a:pPr algn="ctr"/>
              <a:r>
                <a:rPr lang="en-GB" altLang="en-US"/>
                <a:t>the incoming</a:t>
              </a:r>
            </a:p>
            <a:p>
              <a:pPr algn="ctr"/>
              <a:r>
                <a:rPr lang="en-GB" altLang="en-US"/>
                <a:t>requests</a:t>
              </a:r>
            </a:p>
            <a:p>
              <a:pPr algn="ctr"/>
              <a:r>
                <a:rPr lang="en-GB" altLang="en-US"/>
                <a:t>(“business logic”</a:t>
              </a:r>
            </a:p>
          </p:txBody>
        </p:sp>
        <p:sp>
          <p:nvSpPr>
            <p:cNvPr id="124948" name="AutoShape 20"/>
            <p:cNvSpPr>
              <a:spLocks noChangeArrowheads="1"/>
            </p:cNvSpPr>
            <p:nvPr/>
          </p:nvSpPr>
          <p:spPr bwMode="auto">
            <a:xfrm>
              <a:off x="546" y="2400"/>
              <a:ext cx="1152" cy="1152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Any class</a:t>
              </a:r>
            </a:p>
            <a:p>
              <a:pPr algn="ctr"/>
              <a:r>
                <a: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processing</a:t>
              </a:r>
            </a:p>
            <a:p>
              <a:pPr algn="ctr"/>
              <a:r>
                <a: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the incoming</a:t>
              </a:r>
            </a:p>
            <a:p>
              <a:pPr algn="ctr"/>
              <a:r>
                <a: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requests</a:t>
              </a:r>
            </a:p>
            <a:p>
              <a:pPr algn="ctr"/>
              <a:r>
                <a:rPr lang="en-GB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(“business logic”</a:t>
              </a:r>
            </a:p>
          </p:txBody>
        </p:sp>
        <p:cxnSp>
          <p:nvCxnSpPr>
            <p:cNvPr id="124949" name="AutoShape 21"/>
            <p:cNvCxnSpPr>
              <a:cxnSpLocks noChangeShapeType="1"/>
              <a:stCxn id="124944" idx="1"/>
              <a:endCxn id="124948" idx="3"/>
            </p:cNvCxnSpPr>
            <p:nvPr/>
          </p:nvCxnSpPr>
          <p:spPr bwMode="auto">
            <a:xfrm flipH="1">
              <a:off x="1698" y="2976"/>
              <a:ext cx="41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950" name="Text Box 22"/>
            <p:cNvSpPr txBox="1">
              <a:spLocks noChangeArrowheads="1"/>
            </p:cNvSpPr>
            <p:nvPr/>
          </p:nvSpPr>
          <p:spPr bwMode="auto">
            <a:xfrm>
              <a:off x="2406" y="119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HTTP Server</a:t>
              </a:r>
            </a:p>
          </p:txBody>
        </p:sp>
        <p:sp>
          <p:nvSpPr>
            <p:cNvPr id="124951" name="Text Box 23"/>
            <p:cNvSpPr txBox="1">
              <a:spLocks noChangeArrowheads="1"/>
            </p:cNvSpPr>
            <p:nvPr/>
          </p:nvSpPr>
          <p:spPr bwMode="auto">
            <a:xfrm>
              <a:off x="374" y="1728"/>
              <a:ext cx="2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Servlet engine (e.g. Apache Tomcat)</a:t>
              </a:r>
            </a:p>
          </p:txBody>
        </p:sp>
        <p:sp>
          <p:nvSpPr>
            <p:cNvPr id="124952" name="Cloud"/>
            <p:cNvSpPr>
              <a:spLocks noChangeAspect="1" noEditPoints="1" noChangeArrowheads="1"/>
            </p:cNvSpPr>
            <p:nvPr/>
          </p:nvSpPr>
          <p:spPr bwMode="auto">
            <a:xfrm>
              <a:off x="4320" y="2526"/>
              <a:ext cx="1344" cy="901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GB" altLang="en-US">
                  <a:latin typeface="Arial" panose="020B0604020202020204" pitchFamily="34" charset="0"/>
                </a:rPr>
                <a:t>Sending requests, getting results</a:t>
              </a:r>
            </a:p>
          </p:txBody>
        </p:sp>
        <p:cxnSp>
          <p:nvCxnSpPr>
            <p:cNvPr id="124953" name="AutoShape 25"/>
            <p:cNvCxnSpPr>
              <a:cxnSpLocks noChangeShapeType="1"/>
              <a:stCxn id="124952" idx="0"/>
              <a:endCxn id="124944" idx="3"/>
            </p:cNvCxnSpPr>
            <p:nvPr/>
          </p:nvCxnSpPr>
          <p:spPr bwMode="auto">
            <a:xfrm flipH="1" flipV="1">
              <a:off x="3264" y="2976"/>
              <a:ext cx="1060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Usual principles of Java toolkits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800"/>
              <a:t>Writing server is easier than writing clients (but only regarding the toolkit, not the business logic)</a:t>
            </a:r>
          </a:p>
          <a:p>
            <a:pPr>
              <a:lnSpc>
                <a:spcPct val="80000"/>
              </a:lnSpc>
            </a:pPr>
            <a:r>
              <a:rPr lang="en-GB" altLang="en-US" sz="2800"/>
              <a:t>Servers </a:t>
            </a:r>
            <a:r>
              <a:rPr lang="en-GB" altLang="en-US" sz="2800">
                <a:solidFill>
                  <a:srgbClr val="FFCC00"/>
                </a:solidFill>
              </a:rPr>
              <a:t>may</a:t>
            </a:r>
            <a:r>
              <a:rPr lang="en-GB" altLang="en-US" sz="2800"/>
              <a:t> be written independently on the used toolkit</a:t>
            </a:r>
          </a:p>
          <a:p>
            <a:pPr>
              <a:lnSpc>
                <a:spcPct val="80000"/>
              </a:lnSpc>
            </a:pPr>
            <a:r>
              <a:rPr lang="en-GB" altLang="en-US" sz="2800"/>
              <a:t>Always test interoperability with a non-Java client (because of data serialization and de-serialization)</a:t>
            </a:r>
          </a:p>
          <a:p>
            <a:pPr>
              <a:lnSpc>
                <a:spcPct val="80000"/>
              </a:lnSpc>
            </a:pPr>
            <a:r>
              <a:rPr lang="en-GB" altLang="en-US" sz="2800"/>
              <a:t>Steps: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write your service implementation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make all your classes available to the toolkit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deploy your service </a:t>
            </a:r>
            <a:r>
              <a:rPr lang="en-GB" altLang="en-US" sz="2400" i="1"/>
              <a:t>(usually done just once)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restart the whole servlet engine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test it with a client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Java SOAP Toolkits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Apache SOAP (was IBM’s SOAP4J)</a:t>
            </a:r>
          </a:p>
          <a:p>
            <a:r>
              <a:rPr lang="en-GB" altLang="en-US"/>
              <a:t>Apache Axis (a follow-on to the Apache SOAP)</a:t>
            </a:r>
          </a:p>
          <a:p>
            <a:r>
              <a:rPr lang="en-GB" altLang="en-US"/>
              <a:t>…and many others</a:t>
            </a:r>
          </a:p>
          <a:p>
            <a:r>
              <a:rPr lang="en-GB" altLang="en-US"/>
              <a:t>…but let’s stay with Apache Axis:</a:t>
            </a:r>
          </a:p>
          <a:p>
            <a:pPr lvl="1"/>
            <a:r>
              <a:rPr lang="en-GB" altLang="en-US">
                <a:hlinkClick r:id="rId3"/>
              </a:rPr>
              <a:t>http://ws.apache.org/axis/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7832725" cy="1465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n-GB" altLang="en-US" b="1">
                <a:latin typeface="Courier New" panose="02070309020205020404" pitchFamily="49" charset="0"/>
              </a:rPr>
              <a:t>package hello;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public interface HelloWorld {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	String getHelloMessage();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	void setHelloMessage (String newHello);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57200" y="3581400"/>
            <a:ext cx="7788275" cy="31130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n-GB" altLang="en-US" b="1">
                <a:latin typeface="Courier New" panose="02070309020205020404" pitchFamily="49" charset="0"/>
              </a:rPr>
              <a:t>package hello;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public class HelloWorldService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	implements HelloWorld {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	String message = "Hello, world!";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	public String getHelloMessage() {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		return message;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	}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	public void setHelloMessage (String newMessage) {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		message = newMessage;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	}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57200" y="152400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 sz="4000"/>
              <a:t>hello/HelloWorld.java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57200" y="2767013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 sz="4000"/>
              <a:t>hello/HelloWorldService.java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84163" y="368300"/>
            <a:ext cx="8686800" cy="6261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n-GB" altLang="en-US" sz="1400" b="1">
                <a:latin typeface="Courier New" panose="02070309020205020404" pitchFamily="49" charset="0"/>
              </a:rPr>
              <a:t>import org.apache.axis.client.*;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public class HelloWorldClient {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public static void main (String [] args) {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try {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// prepare the call (the same for all called methods)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Call call = (Call) new Service().createCall();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call.setTargetEndpointAddress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  (new java.net.URL("</a:t>
            </a:r>
            <a:r>
              <a:rPr lang="en-GB" altLang="en-US" sz="1400" b="1">
                <a:solidFill>
                  <a:schemeClr val="folHlink"/>
                </a:solidFill>
                <a:latin typeface="Courier New" panose="02070309020205020404" pitchFamily="49" charset="0"/>
              </a:rPr>
              <a:t>http://localhost:8080/axis/services/Hello</a:t>
            </a:r>
            <a:r>
              <a:rPr lang="en-GB" altLang="en-US" sz="1400" b="1">
                <a:latin typeface="Courier New" panose="02070309020205020404" pitchFamily="49" charset="0"/>
              </a:rPr>
              <a:t>"));</a:t>
            </a:r>
          </a:p>
          <a:p>
            <a:endParaRPr lang="en-GB" altLang="en-US" sz="1400" b="1">
              <a:latin typeface="Courier New" panose="02070309020205020404" pitchFamily="49" charset="0"/>
            </a:endParaRPr>
          </a:p>
          <a:p>
            <a:r>
              <a:rPr lang="en-GB" altLang="en-US" sz="1400" b="1">
                <a:latin typeface="Courier New" panose="02070309020205020404" pitchFamily="49" charset="0"/>
              </a:rPr>
              <a:t>      // call "get message"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if (args.length == 0) {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  call.setOperationName ("getHelloMessage");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  String result = (String) call.invoke ( new Object [] {} 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  System.out.println (result);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  System.exit (0);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}</a:t>
            </a:r>
          </a:p>
          <a:p>
            <a:endParaRPr lang="en-GB" altLang="en-US" sz="1400" b="1">
              <a:latin typeface="Courier New" panose="02070309020205020404" pitchFamily="49" charset="0"/>
            </a:endParaRPr>
          </a:p>
          <a:p>
            <a:r>
              <a:rPr lang="en-GB" altLang="en-US" sz="1400" b="1">
                <a:latin typeface="Courier New" panose="02070309020205020404" pitchFamily="49" charset="0"/>
              </a:rPr>
              <a:t>      // call "set message" and afterwards "get message"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call.setMaintainSession (true);   // TRY also without this line...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call.setOperationName ("setHelloMessage");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call.invoke ( new Object [] { args[0] } 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call.setOperationName ("getHelloMessage");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System.out.println (call.invoke ( new Object [] {} ));</a:t>
            </a:r>
          </a:p>
          <a:p>
            <a:endParaRPr lang="en-GB" altLang="en-US" sz="1400" b="1">
              <a:latin typeface="Courier New" panose="02070309020205020404" pitchFamily="49" charset="0"/>
            </a:endParaRPr>
          </a:p>
          <a:p>
            <a:r>
              <a:rPr lang="en-GB" altLang="en-US" sz="1400" b="1">
                <a:latin typeface="Courier New" panose="02070309020205020404" pitchFamily="49" charset="0"/>
              </a:rPr>
              <a:t>    } catch (Exception e) {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System.err.println ("ERROR:\n" + e.toString());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}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}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810000" y="304800"/>
            <a:ext cx="533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 sz="4000"/>
              <a:t>HelloWorldClient.java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Generated for HelloWorld</a:t>
            </a:r>
          </a:p>
        </p:txBody>
      </p: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152400" y="1219200"/>
            <a:ext cx="4038600" cy="2209800"/>
            <a:chOff x="288" y="768"/>
            <a:chExt cx="2544" cy="1392"/>
          </a:xfrm>
        </p:grpSpPr>
        <p:sp>
          <p:nvSpPr>
            <p:cNvPr id="69645" name="Oval 13"/>
            <p:cNvSpPr>
              <a:spLocks noChangeArrowheads="1"/>
            </p:cNvSpPr>
            <p:nvPr/>
          </p:nvSpPr>
          <p:spPr bwMode="auto">
            <a:xfrm>
              <a:off x="288" y="768"/>
              <a:ext cx="2544" cy="13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7" name="Group 15"/>
            <p:cNvGrpSpPr>
              <a:grpSpLocks/>
            </p:cNvGrpSpPr>
            <p:nvPr/>
          </p:nvGrpSpPr>
          <p:grpSpPr bwMode="auto">
            <a:xfrm>
              <a:off x="672" y="1008"/>
              <a:ext cx="1776" cy="912"/>
              <a:chOff x="672" y="960"/>
              <a:chExt cx="1776" cy="912"/>
            </a:xfrm>
          </p:grpSpPr>
          <p:cxnSp>
            <p:nvCxnSpPr>
              <p:cNvPr id="69637" name="AutoShape 5"/>
              <p:cNvCxnSpPr>
                <a:cxnSpLocks noChangeShapeType="1"/>
                <a:stCxn id="69635" idx="0"/>
                <a:endCxn id="69646" idx="2"/>
              </p:cNvCxnSpPr>
              <p:nvPr/>
            </p:nvCxnSpPr>
            <p:spPr bwMode="auto">
              <a:xfrm flipV="1">
                <a:off x="1560" y="1296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9635" name="Rectangle 3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1776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HelloWorldServiceLocator</a:t>
                </a:r>
              </a:p>
            </p:txBody>
          </p:sp>
          <p:sp>
            <p:nvSpPr>
              <p:cNvPr id="69638" name="Text Box 6"/>
              <p:cNvSpPr txBox="1">
                <a:spLocks noChangeArrowheads="1"/>
              </p:cNvSpPr>
              <p:nvPr/>
            </p:nvSpPr>
            <p:spPr bwMode="auto">
              <a:xfrm>
                <a:off x="1536" y="1344"/>
                <a:ext cx="5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000000"/>
                    </a:solidFill>
                  </a:rPr>
                  <a:t>implements</a:t>
                </a:r>
                <a:endParaRPr lang="en-US" altLang="en-US" sz="1200"/>
              </a:p>
            </p:txBody>
          </p:sp>
          <p:sp>
            <p:nvSpPr>
              <p:cNvPr id="69646" name="AutoShape 14"/>
              <p:cNvSpPr>
                <a:spLocks noChangeArrowheads="1"/>
              </p:cNvSpPr>
              <p:nvPr/>
            </p:nvSpPr>
            <p:spPr bwMode="auto">
              <a:xfrm>
                <a:off x="912" y="960"/>
                <a:ext cx="1296" cy="336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HelloWorldService</a:t>
                </a:r>
              </a:p>
            </p:txBody>
          </p:sp>
        </p:grpSp>
      </p:grpSp>
      <p:grpSp>
        <p:nvGrpSpPr>
          <p:cNvPr id="69654" name="Group 22"/>
          <p:cNvGrpSpPr>
            <a:grpSpLocks/>
          </p:cNvGrpSpPr>
          <p:nvPr/>
        </p:nvGrpSpPr>
        <p:grpSpPr bwMode="auto">
          <a:xfrm>
            <a:off x="4953000" y="4495800"/>
            <a:ext cx="4038600" cy="2209800"/>
            <a:chOff x="432" y="2736"/>
            <a:chExt cx="2544" cy="1392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32" y="2736"/>
              <a:ext cx="2544" cy="13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9" name="Group 17"/>
            <p:cNvGrpSpPr>
              <a:grpSpLocks/>
            </p:cNvGrpSpPr>
            <p:nvPr/>
          </p:nvGrpSpPr>
          <p:grpSpPr bwMode="auto">
            <a:xfrm>
              <a:off x="816" y="2976"/>
              <a:ext cx="1776" cy="912"/>
              <a:chOff x="672" y="960"/>
              <a:chExt cx="1776" cy="912"/>
            </a:xfrm>
          </p:grpSpPr>
          <p:cxnSp>
            <p:nvCxnSpPr>
              <p:cNvPr id="69650" name="AutoShape 18"/>
              <p:cNvCxnSpPr>
                <a:cxnSpLocks noChangeShapeType="1"/>
                <a:stCxn id="69651" idx="0"/>
                <a:endCxn id="69653" idx="2"/>
              </p:cNvCxnSpPr>
              <p:nvPr/>
            </p:nvCxnSpPr>
            <p:spPr bwMode="auto">
              <a:xfrm flipV="1">
                <a:off x="1560" y="1296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9651" name="Rectangle 19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1776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HelloSoapBindingStub</a:t>
                </a:r>
              </a:p>
            </p:txBody>
          </p:sp>
          <p:sp>
            <p:nvSpPr>
              <p:cNvPr id="69652" name="Text Box 20"/>
              <p:cNvSpPr txBox="1">
                <a:spLocks noChangeArrowheads="1"/>
              </p:cNvSpPr>
              <p:nvPr/>
            </p:nvSpPr>
            <p:spPr bwMode="auto">
              <a:xfrm>
                <a:off x="1536" y="1344"/>
                <a:ext cx="5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solidFill>
                      <a:srgbClr val="000000"/>
                    </a:solidFill>
                  </a:rPr>
                  <a:t>implements</a:t>
                </a:r>
                <a:endParaRPr lang="en-US" altLang="en-US" sz="1200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auto">
              <a:xfrm>
                <a:off x="912" y="960"/>
                <a:ext cx="1296" cy="336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HelloWorld</a:t>
                </a:r>
              </a:p>
            </p:txBody>
          </p:sp>
        </p:grpSp>
      </p:grp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3886200" y="3276600"/>
            <a:ext cx="1752600" cy="1295400"/>
          </a:xfrm>
          <a:prstGeom prst="line">
            <a:avLst/>
          </a:prstGeom>
          <a:noFill/>
          <a:ln w="5080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362200" y="3810000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</a:rPr>
              <a:t>getHello()</a:t>
            </a:r>
          </a:p>
        </p:txBody>
      </p:sp>
      <p:grpSp>
        <p:nvGrpSpPr>
          <p:cNvPr id="69664" name="Group 32"/>
          <p:cNvGrpSpPr>
            <a:grpSpLocks/>
          </p:cNvGrpSpPr>
          <p:nvPr/>
        </p:nvGrpSpPr>
        <p:grpSpPr bwMode="auto">
          <a:xfrm>
            <a:off x="3581400" y="1219200"/>
            <a:ext cx="4800600" cy="609600"/>
            <a:chOff x="2256" y="768"/>
            <a:chExt cx="3024" cy="384"/>
          </a:xfrm>
        </p:grpSpPr>
        <p:sp>
          <p:nvSpPr>
            <p:cNvPr id="69656" name="Text Box 24"/>
            <p:cNvSpPr txBox="1">
              <a:spLocks noChangeArrowheads="1"/>
            </p:cNvSpPr>
            <p:nvPr/>
          </p:nvSpPr>
          <p:spPr bwMode="auto">
            <a:xfrm>
              <a:off x="2832" y="768"/>
              <a:ext cx="2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1. Make an instance of this</a:t>
              </a:r>
            </a:p>
          </p:txBody>
        </p:sp>
        <p:sp>
          <p:nvSpPr>
            <p:cNvPr id="69660" name="Freeform 28"/>
            <p:cNvSpPr>
              <a:spLocks/>
            </p:cNvSpPr>
            <p:nvPr/>
          </p:nvSpPr>
          <p:spPr bwMode="auto">
            <a:xfrm>
              <a:off x="2256" y="912"/>
              <a:ext cx="3024" cy="240"/>
            </a:xfrm>
            <a:custGeom>
              <a:avLst/>
              <a:gdLst>
                <a:gd name="T0" fmla="*/ 2640 w 3024"/>
                <a:gd name="T1" fmla="*/ 0 h 240"/>
                <a:gd name="T2" fmla="*/ 3024 w 3024"/>
                <a:gd name="T3" fmla="*/ 0 h 240"/>
                <a:gd name="T4" fmla="*/ 3024 w 3024"/>
                <a:gd name="T5" fmla="*/ 240 h 240"/>
                <a:gd name="T6" fmla="*/ 0 w 3024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4" h="240">
                  <a:moveTo>
                    <a:pt x="2640" y="0"/>
                  </a:moveTo>
                  <a:lnTo>
                    <a:pt x="3024" y="0"/>
                  </a:lnTo>
                  <a:lnTo>
                    <a:pt x="3024" y="240"/>
                  </a:ln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66" name="Group 34"/>
          <p:cNvGrpSpPr>
            <a:grpSpLocks/>
          </p:cNvGrpSpPr>
          <p:nvPr/>
        </p:nvGrpSpPr>
        <p:grpSpPr bwMode="auto">
          <a:xfrm>
            <a:off x="152400" y="5105400"/>
            <a:ext cx="5029200" cy="914400"/>
            <a:chOff x="96" y="3216"/>
            <a:chExt cx="3168" cy="576"/>
          </a:xfrm>
        </p:grpSpPr>
        <p:sp>
          <p:nvSpPr>
            <p:cNvPr id="69659" name="Text Box 27"/>
            <p:cNvSpPr txBox="1">
              <a:spLocks noChangeArrowheads="1"/>
            </p:cNvSpPr>
            <p:nvPr/>
          </p:nvSpPr>
          <p:spPr bwMode="auto">
            <a:xfrm>
              <a:off x="96" y="3216"/>
              <a:ext cx="28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3. Call methods on this proxy object</a:t>
              </a:r>
            </a:p>
          </p:txBody>
        </p:sp>
        <p:sp>
          <p:nvSpPr>
            <p:cNvPr id="69662" name="Freeform 30"/>
            <p:cNvSpPr>
              <a:spLocks/>
            </p:cNvSpPr>
            <p:nvPr/>
          </p:nvSpPr>
          <p:spPr bwMode="auto">
            <a:xfrm>
              <a:off x="1392" y="3504"/>
              <a:ext cx="1872" cy="288"/>
            </a:xfrm>
            <a:custGeom>
              <a:avLst/>
              <a:gdLst>
                <a:gd name="T0" fmla="*/ 0 w 1872"/>
                <a:gd name="T1" fmla="*/ 0 h 288"/>
                <a:gd name="T2" fmla="*/ 0 w 1872"/>
                <a:gd name="T3" fmla="*/ 288 h 288"/>
                <a:gd name="T4" fmla="*/ 1872 w 1872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" h="288">
                  <a:moveTo>
                    <a:pt x="0" y="0"/>
                  </a:moveTo>
                  <a:lnTo>
                    <a:pt x="0" y="288"/>
                  </a:lnTo>
                  <a:lnTo>
                    <a:pt x="1872" y="28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65" name="Group 33"/>
          <p:cNvGrpSpPr>
            <a:grpSpLocks/>
          </p:cNvGrpSpPr>
          <p:nvPr/>
        </p:nvGrpSpPr>
        <p:grpSpPr bwMode="auto">
          <a:xfrm>
            <a:off x="4495800" y="1936750"/>
            <a:ext cx="4406900" cy="2787650"/>
            <a:chOff x="2832" y="1220"/>
            <a:chExt cx="2776" cy="1756"/>
          </a:xfrm>
        </p:grpSpPr>
        <p:sp>
          <p:nvSpPr>
            <p:cNvPr id="69661" name="Freeform 29"/>
            <p:cNvSpPr>
              <a:spLocks/>
            </p:cNvSpPr>
            <p:nvPr/>
          </p:nvSpPr>
          <p:spPr bwMode="auto">
            <a:xfrm>
              <a:off x="5088" y="1392"/>
              <a:ext cx="480" cy="1584"/>
            </a:xfrm>
            <a:custGeom>
              <a:avLst/>
              <a:gdLst>
                <a:gd name="T0" fmla="*/ 480 w 480"/>
                <a:gd name="T1" fmla="*/ 0 h 1584"/>
                <a:gd name="T2" fmla="*/ 480 w 480"/>
                <a:gd name="T3" fmla="*/ 1200 h 1584"/>
                <a:gd name="T4" fmla="*/ 0 w 480"/>
                <a:gd name="T5" fmla="*/ 158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1584">
                  <a:moveTo>
                    <a:pt x="480" y="0"/>
                  </a:moveTo>
                  <a:lnTo>
                    <a:pt x="480" y="1200"/>
                  </a:lnTo>
                  <a:lnTo>
                    <a:pt x="0" y="15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3" name="Text Box 31"/>
            <p:cNvSpPr txBox="1">
              <a:spLocks noChangeArrowheads="1"/>
            </p:cNvSpPr>
            <p:nvPr/>
          </p:nvSpPr>
          <p:spPr bwMode="auto">
            <a:xfrm>
              <a:off x="2832" y="1220"/>
              <a:ext cx="2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2. Use it to make an instance of this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96863" y="950913"/>
            <a:ext cx="8686800" cy="5197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n-GB" altLang="en-US" sz="1400" b="1">
                <a:latin typeface="Courier New" panose="02070309020205020404" pitchFamily="49" charset="0"/>
              </a:rPr>
              <a:t>public class HelloWorldClientFromStubs {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public static void main (String [] args) {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try {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// prepare the calls (the same for all called methods)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hello.generated.HelloWorldService service =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  new hello.generated.HelloWorldServiceLocator();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hello.generated.HelloWorld myHelloProxy = service.getHello();</a:t>
            </a:r>
          </a:p>
          <a:p>
            <a:endParaRPr lang="en-GB" altLang="en-US" sz="1400" b="1">
              <a:latin typeface="Courier New" panose="02070309020205020404" pitchFamily="49" charset="0"/>
            </a:endParaRPr>
          </a:p>
          <a:p>
            <a:r>
              <a:rPr lang="en-GB" altLang="en-US" sz="1400" b="1">
                <a:latin typeface="Courier New" panose="02070309020205020404" pitchFamily="49" charset="0"/>
              </a:rPr>
              <a:t>      // call "get message"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if (args.length == 0) {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  String result = myHelloProxy.getHelloMessage()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  System.out.println (result);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  System.exit (0);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}</a:t>
            </a:r>
          </a:p>
          <a:p>
            <a:endParaRPr lang="en-GB" altLang="en-US" sz="1400" b="1">
              <a:latin typeface="Courier New" panose="02070309020205020404" pitchFamily="49" charset="0"/>
            </a:endParaRPr>
          </a:p>
          <a:p>
            <a:r>
              <a:rPr lang="en-GB" altLang="en-US" sz="1400" b="1">
                <a:latin typeface="Courier New" panose="02070309020205020404" pitchFamily="49" charset="0"/>
              </a:rPr>
              <a:t>      // call "set message" and afterwards "get message”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myHelloProxy.setHelloMessage (args[0]);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System.out.println (myHelloProxy.getHelloMessage());</a:t>
            </a:r>
          </a:p>
          <a:p>
            <a:endParaRPr lang="en-GB" altLang="en-US" sz="1400" b="1">
              <a:latin typeface="Courier New" panose="02070309020205020404" pitchFamily="49" charset="0"/>
            </a:endParaRPr>
          </a:p>
          <a:p>
            <a:r>
              <a:rPr lang="en-GB" altLang="en-US" sz="1400" b="1">
                <a:latin typeface="Courier New" panose="02070309020205020404" pitchFamily="49" charset="0"/>
              </a:rPr>
              <a:t>    } catch (Exception e) {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  System.err.println ("ERROR:\n" + e.toString());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  }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  }</a:t>
            </a:r>
          </a:p>
          <a:p>
            <a:r>
              <a:rPr lang="en-GB" altLang="en-US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838200" y="122238"/>
            <a:ext cx="73914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 sz="4000"/>
              <a:t>HelloWorldClientFromStubs.java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&lt;=&gt; XML Data Mapping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Java objects are converted to/from XML data (in order to be able to be put into SOAP messages)</a:t>
            </a:r>
          </a:p>
          <a:p>
            <a:r>
              <a:rPr lang="en-US" altLang="en-US"/>
              <a:t>Important especially for the non-basic data types</a:t>
            </a:r>
          </a:p>
          <a:p>
            <a:r>
              <a:rPr lang="en-US" altLang="en-US"/>
              <a:t>It’s easier if your non-basic data types are Java Beans (having </a:t>
            </a:r>
            <a:r>
              <a:rPr lang="en-US" altLang="en-US" sz="2000">
                <a:latin typeface="Courier New" panose="02070309020205020404" pitchFamily="49" charset="0"/>
              </a:rPr>
              <a:t>set</a:t>
            </a:r>
            <a:r>
              <a:rPr lang="en-US" altLang="en-US"/>
              <a:t>/</a:t>
            </a:r>
            <a:r>
              <a:rPr lang="en-US" altLang="en-US" sz="2000">
                <a:latin typeface="Courier New" panose="02070309020205020404" pitchFamily="49" charset="0"/>
              </a:rPr>
              <a:t>get</a:t>
            </a:r>
            <a:r>
              <a:rPr lang="en-US" altLang="en-US"/>
              <a:t> methods for members)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GB" altLang="en-US"/>
              <a:t>A Web Service example in Perl</a:t>
            </a:r>
          </a:p>
        </p:txBody>
      </p:sp>
      <p:grpSp>
        <p:nvGrpSpPr>
          <p:cNvPr id="126999" name="Group 23"/>
          <p:cNvGrpSpPr>
            <a:grpSpLocks/>
          </p:cNvGrpSpPr>
          <p:nvPr/>
        </p:nvGrpSpPr>
        <p:grpSpPr bwMode="auto">
          <a:xfrm>
            <a:off x="1143000" y="2590800"/>
            <a:ext cx="7620000" cy="1370013"/>
            <a:chOff x="720" y="1632"/>
            <a:chExt cx="4800" cy="863"/>
          </a:xfrm>
        </p:grpSpPr>
        <p:sp>
          <p:nvSpPr>
            <p:cNvPr id="126986" name="Text Box 10"/>
            <p:cNvSpPr txBox="1">
              <a:spLocks noChangeArrowheads="1"/>
            </p:cNvSpPr>
            <p:nvPr/>
          </p:nvSpPr>
          <p:spPr bwMode="auto">
            <a:xfrm>
              <a:off x="3340" y="1728"/>
              <a:ext cx="184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GB" altLang="en-US" sz="1400">
                  <a:latin typeface="Verdana" panose="020B0604030504040204" pitchFamily="34" charset="0"/>
                </a:rPr>
                <a:t>This is a module implementing</a:t>
              </a:r>
            </a:p>
            <a:p>
              <a:pPr algn="r"/>
              <a:r>
                <a:rPr lang="en-GB" altLang="en-US" sz="1400">
                  <a:latin typeface="Verdana" panose="020B0604030504040204" pitchFamily="34" charset="0"/>
                </a:rPr>
                <a:t>the “business logic”</a:t>
              </a:r>
            </a:p>
          </p:txBody>
        </p:sp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720" y="1632"/>
              <a:ext cx="2494" cy="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package HelloPerl;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use strict;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use vars qw( $Message );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$Message = 'Hello, here is Perl.';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sub getHelloMessage { $Message; }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sub setHelloMessage { $Message = shift; }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1;</a:t>
              </a:r>
            </a:p>
          </p:txBody>
        </p:sp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3936" y="1920"/>
              <a:ext cx="1584" cy="384"/>
            </a:xfrm>
            <a:custGeom>
              <a:avLst/>
              <a:gdLst>
                <a:gd name="T0" fmla="*/ 1296 w 1584"/>
                <a:gd name="T1" fmla="*/ 0 h 384"/>
                <a:gd name="T2" fmla="*/ 1584 w 1584"/>
                <a:gd name="T3" fmla="*/ 0 h 384"/>
                <a:gd name="T4" fmla="*/ 1584 w 1584"/>
                <a:gd name="T5" fmla="*/ 384 h 384"/>
                <a:gd name="T6" fmla="*/ 0 w 158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384">
                  <a:moveTo>
                    <a:pt x="1296" y="0"/>
                  </a:moveTo>
                  <a:lnTo>
                    <a:pt x="1584" y="0"/>
                  </a:lnTo>
                  <a:lnTo>
                    <a:pt x="1584" y="384"/>
                  </a:lnTo>
                  <a:lnTo>
                    <a:pt x="0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001" name="Group 25"/>
          <p:cNvGrpSpPr>
            <a:grpSpLocks/>
          </p:cNvGrpSpPr>
          <p:nvPr/>
        </p:nvGrpSpPr>
        <p:grpSpPr bwMode="auto">
          <a:xfrm>
            <a:off x="1143000" y="1219200"/>
            <a:ext cx="7620000" cy="1600200"/>
            <a:chOff x="720" y="768"/>
            <a:chExt cx="4800" cy="1008"/>
          </a:xfrm>
        </p:grpSpPr>
        <p:sp>
          <p:nvSpPr>
            <p:cNvPr id="126980" name="Text Box 4"/>
            <p:cNvSpPr txBox="1">
              <a:spLocks noChangeArrowheads="1"/>
            </p:cNvSpPr>
            <p:nvPr/>
          </p:nvSpPr>
          <p:spPr bwMode="auto">
            <a:xfrm>
              <a:off x="4184" y="768"/>
              <a:ext cx="100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GB" altLang="en-US" sz="1400">
                  <a:latin typeface="Verdana" panose="020B0604030504040204" pitchFamily="34" charset="0"/>
                </a:rPr>
                <a:t>This is a cgi-bin</a:t>
              </a:r>
            </a:p>
            <a:p>
              <a:pPr algn="r"/>
              <a:r>
                <a:rPr lang="en-GB" altLang="en-US" sz="1400">
                  <a:latin typeface="Verdana" panose="020B0604030504040204" pitchFamily="34" charset="0"/>
                </a:rPr>
                <a:t>script</a:t>
              </a:r>
            </a:p>
          </p:txBody>
        </p:sp>
        <p:sp>
          <p:nvSpPr>
            <p:cNvPr id="126981" name="Freeform 5"/>
            <p:cNvSpPr>
              <a:spLocks/>
            </p:cNvSpPr>
            <p:nvPr/>
          </p:nvSpPr>
          <p:spPr bwMode="auto">
            <a:xfrm>
              <a:off x="3936" y="1008"/>
              <a:ext cx="1584" cy="384"/>
            </a:xfrm>
            <a:custGeom>
              <a:avLst/>
              <a:gdLst>
                <a:gd name="T0" fmla="*/ 1296 w 1584"/>
                <a:gd name="T1" fmla="*/ 0 h 384"/>
                <a:gd name="T2" fmla="*/ 1584 w 1584"/>
                <a:gd name="T3" fmla="*/ 0 h 384"/>
                <a:gd name="T4" fmla="*/ 1584 w 1584"/>
                <a:gd name="T5" fmla="*/ 384 h 384"/>
                <a:gd name="T6" fmla="*/ 0 w 158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384">
                  <a:moveTo>
                    <a:pt x="1296" y="0"/>
                  </a:moveTo>
                  <a:lnTo>
                    <a:pt x="1584" y="0"/>
                  </a:lnTo>
                  <a:lnTo>
                    <a:pt x="1584" y="384"/>
                  </a:lnTo>
                  <a:lnTo>
                    <a:pt x="0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79" name="Text Box 3"/>
            <p:cNvSpPr txBox="1">
              <a:spLocks noChangeArrowheads="1"/>
            </p:cNvSpPr>
            <p:nvPr/>
          </p:nvSpPr>
          <p:spPr bwMode="auto">
            <a:xfrm>
              <a:off x="720" y="816"/>
              <a:ext cx="1914" cy="63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#!/usr/bin/perl -w    -- Perl –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use SOAP::Transport::HTTP;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SOAP::Transport::HTTP::CGI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  -&gt; dispatch_to('HelloPerl')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  -&gt; handle; </a:t>
              </a:r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2496" y="1248"/>
              <a:ext cx="192" cy="528"/>
            </a:xfrm>
            <a:custGeom>
              <a:avLst/>
              <a:gdLst>
                <a:gd name="T0" fmla="*/ 0 w 1392"/>
                <a:gd name="T1" fmla="*/ 0 h 288"/>
                <a:gd name="T2" fmla="*/ 1392 w 1392"/>
                <a:gd name="T3" fmla="*/ 0 h 288"/>
                <a:gd name="T4" fmla="*/ 1392 w 1392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2" h="288">
                  <a:moveTo>
                    <a:pt x="0" y="0"/>
                  </a:moveTo>
                  <a:lnTo>
                    <a:pt x="1392" y="0"/>
                  </a:lnTo>
                  <a:lnTo>
                    <a:pt x="1392" y="28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998" name="Group 22"/>
          <p:cNvGrpSpPr>
            <a:grpSpLocks/>
          </p:cNvGrpSpPr>
          <p:nvPr/>
        </p:nvGrpSpPr>
        <p:grpSpPr bwMode="auto">
          <a:xfrm>
            <a:off x="381000" y="4572000"/>
            <a:ext cx="8382000" cy="2057400"/>
            <a:chOff x="240" y="2880"/>
            <a:chExt cx="5280" cy="1296"/>
          </a:xfrm>
        </p:grpSpPr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720" y="3198"/>
              <a:ext cx="3422" cy="9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#!/usr/bin/perl –w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use SOAP::Lite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    on_fault =&gt; sub {…};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print SOAP::Lite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    -&gt; uri ('HelloPerl')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    -&gt; proxy ('http://localhost/cgi-bin/helloserver.cgi')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    -&gt; getHelloMessage</a:t>
              </a:r>
            </a:p>
            <a:p>
              <a:r>
                <a:rPr lang="en-GB" altLang="en-US" sz="12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    -&gt; result;</a:t>
              </a:r>
            </a:p>
          </p:txBody>
        </p:sp>
        <p:sp>
          <p:nvSpPr>
            <p:cNvPr id="126992" name="Freeform 16"/>
            <p:cNvSpPr>
              <a:spLocks/>
            </p:cNvSpPr>
            <p:nvPr/>
          </p:nvSpPr>
          <p:spPr bwMode="auto">
            <a:xfrm>
              <a:off x="3936" y="3312"/>
              <a:ext cx="1584" cy="384"/>
            </a:xfrm>
            <a:custGeom>
              <a:avLst/>
              <a:gdLst>
                <a:gd name="T0" fmla="*/ 1296 w 1584"/>
                <a:gd name="T1" fmla="*/ 0 h 384"/>
                <a:gd name="T2" fmla="*/ 1584 w 1584"/>
                <a:gd name="T3" fmla="*/ 0 h 384"/>
                <a:gd name="T4" fmla="*/ 1584 w 1584"/>
                <a:gd name="T5" fmla="*/ 384 h 384"/>
                <a:gd name="T6" fmla="*/ 0 w 158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384">
                  <a:moveTo>
                    <a:pt x="1296" y="0"/>
                  </a:moveTo>
                  <a:lnTo>
                    <a:pt x="1584" y="0"/>
                  </a:lnTo>
                  <a:lnTo>
                    <a:pt x="1584" y="384"/>
                  </a:lnTo>
                  <a:lnTo>
                    <a:pt x="0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3" name="Text Box 17"/>
            <p:cNvSpPr txBox="1">
              <a:spLocks noChangeArrowheads="1"/>
            </p:cNvSpPr>
            <p:nvPr/>
          </p:nvSpPr>
          <p:spPr bwMode="auto">
            <a:xfrm>
              <a:off x="4264" y="3178"/>
              <a:ext cx="9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GB" altLang="en-US" sz="1400">
                  <a:latin typeface="Verdana" panose="020B0604030504040204" pitchFamily="34" charset="0"/>
                </a:rPr>
                <a:t>This is a client</a:t>
              </a:r>
            </a:p>
          </p:txBody>
        </p:sp>
        <p:sp>
          <p:nvSpPr>
            <p:cNvPr id="126996" name="Line 20"/>
            <p:cNvSpPr>
              <a:spLocks noChangeShapeType="1"/>
            </p:cNvSpPr>
            <p:nvPr/>
          </p:nvSpPr>
          <p:spPr bwMode="auto">
            <a:xfrm>
              <a:off x="240" y="2880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/>
              <a:t>SOAP::Lite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86400"/>
          </a:xfrm>
        </p:spPr>
        <p:txBody>
          <a:bodyPr/>
          <a:lstStyle/>
          <a:p>
            <a:r>
              <a:rPr lang="en-US" altLang="en-US" sz="2800"/>
              <a:t>a collection of (many) modules</a:t>
            </a:r>
          </a:p>
          <a:p>
            <a:pPr lvl="1"/>
            <a:r>
              <a:rPr lang="en-US" altLang="en-US" sz="1800"/>
              <a:t>but they are loaded automatically when needed</a:t>
            </a:r>
          </a:p>
          <a:p>
            <a:r>
              <a:rPr lang="en-US" altLang="en-US" sz="2800"/>
              <a:t>supports SOAP 1.1 specification</a:t>
            </a:r>
          </a:p>
          <a:p>
            <a:r>
              <a:rPr lang="en-US" altLang="en-US" sz="2800"/>
              <a:t>all methods can be used for both setting and retrieving values:</a:t>
            </a:r>
          </a:p>
          <a:p>
            <a:pPr lvl="1"/>
            <a:r>
              <a:rPr lang="en-US" altLang="en-US" sz="1800"/>
              <a:t>if you provide no parameters, you will get current value, and if parameters are provided, a new value will be assigned to the object</a:t>
            </a:r>
          </a:p>
          <a:p>
            <a:pPr lvl="1"/>
            <a:r>
              <a:rPr lang="en-US" altLang="en-US" sz="1800"/>
              <a:t>and the method in question will return the current object (if not stated otherwise) which is is suitable for stacking these calls like:</a:t>
            </a:r>
            <a:endParaRPr lang="en-US" altLang="en-US"/>
          </a:p>
          <a:p>
            <a:pPr lvl="2"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$lite = SOAP::Lite</a:t>
            </a:r>
          </a:p>
          <a:p>
            <a:pPr lvl="3"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-&gt; uri(’openBQS')</a:t>
            </a:r>
          </a:p>
          <a:p>
            <a:pPr lvl="3"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-&gt; proxy('http://industry.ebi.ac.uk/soap/openBQS')</a:t>
            </a:r>
          </a:p>
          <a:p>
            <a:pPr lvl="3"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609600"/>
            <a:ext cx="8763000" cy="1143000"/>
          </a:xfrm>
        </p:spPr>
        <p:txBody>
          <a:bodyPr/>
          <a:lstStyle/>
          <a:p>
            <a:r>
              <a:rPr lang="en-GB" altLang="en-US"/>
              <a:t>Why to use more than one computer?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95800"/>
          </a:xfrm>
        </p:spPr>
        <p:txBody>
          <a:bodyPr/>
          <a:lstStyle/>
          <a:p>
            <a:r>
              <a:rPr lang="en-GB" altLang="en-US"/>
              <a:t>Distributed resources</a:t>
            </a:r>
          </a:p>
          <a:p>
            <a:pPr lvl="1"/>
            <a:r>
              <a:rPr lang="en-GB" altLang="en-US"/>
              <a:t>access to shared data</a:t>
            </a:r>
          </a:p>
          <a:p>
            <a:pPr lvl="1"/>
            <a:r>
              <a:rPr lang="en-GB" altLang="en-US"/>
              <a:t>access to shared programs</a:t>
            </a:r>
          </a:p>
          <a:p>
            <a:pPr lvl="1"/>
            <a:r>
              <a:rPr lang="en-GB" altLang="en-US"/>
              <a:t>access to CPU (e.g. many desktop PCs together), to memory, to special devices (e.g. printer)</a:t>
            </a:r>
          </a:p>
          <a:p>
            <a:r>
              <a:rPr lang="en-GB" altLang="en-US"/>
              <a:t>Complete independence on the internal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Using “wsdl” - directly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522288" y="3048000"/>
            <a:ext cx="8102600" cy="1739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#!/usr/bin/perl -w</a:t>
            </a:r>
          </a:p>
          <a:p>
            <a:endParaRPr lang="en-US" altLang="en-US" sz="14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use SOAP::Lite on_fault =&gt; sub {…};</a:t>
            </a:r>
          </a:p>
          <a:p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print SOAP::Lite</a:t>
            </a:r>
          </a:p>
          <a:p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    -&gt; service ('file:/home/senger/ws-ws/perl/Hello.wsdl')</a:t>
            </a:r>
          </a:p>
          <a:p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    -&gt; setHelloMessage (123); 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US" altLang="en-US" sz="2800"/>
              <a:t>getting “.wsdl” file by using its URL</a:t>
            </a:r>
          </a:p>
          <a:p>
            <a:r>
              <a:rPr lang="en-US" altLang="en-US" sz="2800"/>
              <a:t>then, you do not need to worry about autotyping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520700" y="4953000"/>
            <a:ext cx="8102600" cy="1739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#!/usr/bin/perl -w</a:t>
            </a:r>
          </a:p>
          <a:p>
            <a:endParaRPr lang="en-US" altLang="en-US" sz="14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use SOAP::Lite on_fault =&gt; sub {…};</a:t>
            </a:r>
          </a:p>
          <a:p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my $service = SOAP::Lite -&gt; service ('file:./Hello.wsdl');</a:t>
            </a:r>
          </a:p>
          <a:p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$service-&gt;setHelloMessage ($ARGV[0] or "Hello!!!");</a:t>
            </a:r>
          </a:p>
          <a:p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print $service-&gt;getHelloMessage, "\n";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GB" altLang="en-US"/>
              <a:t>Why to use Web Services…</a:t>
            </a:r>
            <a:br>
              <a:rPr lang="en-GB" altLang="en-US"/>
            </a:br>
            <a:r>
              <a:rPr lang="en-GB" altLang="en-US" sz="2800"/>
              <a:t>(comparing to CORBA)</a:t>
            </a:r>
            <a:endParaRPr lang="en-GB" alt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GB" altLang="en-US"/>
              <a:t>WS are easier to deploy because of their firewall-friendliness</a:t>
            </a:r>
          </a:p>
          <a:p>
            <a:r>
              <a:rPr lang="en-GB" altLang="en-US"/>
              <a:t>WS are quite well marketed (both from IT companies and Open Source projects)</a:t>
            </a:r>
          </a:p>
          <a:p>
            <a:r>
              <a:rPr lang="en-GB" altLang="en-US"/>
              <a:t>However:</a:t>
            </a:r>
          </a:p>
          <a:p>
            <a:pPr lvl="1"/>
            <a:r>
              <a:rPr lang="en-GB" altLang="en-US"/>
              <a:t>user sessions are less standardised</a:t>
            </a:r>
          </a:p>
          <a:p>
            <a:pPr lvl="1"/>
            <a:r>
              <a:rPr lang="en-GB" altLang="en-US"/>
              <a:t>many parts yet-to-be-done (notification, transactions, security, etc.)</a:t>
            </a:r>
          </a:p>
          <a:p>
            <a:r>
              <a:rPr lang="en-GB" altLang="en-US"/>
              <a:t>The programming effort and maintainability is similar to other distributed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1. What is similar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The programming effort and maintainability is roughly the same both for Web Services and CORBA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For CORBA I need an ORB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…but do you know anybody doing WS without a SOAP toolkit?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For CORBA I need an IDL compiler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…not always (ask Perl folks)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…for WS you use frequently stubs generated from WSDL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…similar answers for valuetype/custom encoding, etc.</a:t>
            </a:r>
          </a:p>
          <a:p>
            <a:pPr>
              <a:lnSpc>
                <a:spcPct val="90000"/>
              </a:lnSpc>
            </a:pP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Conclusions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Distributed computing is inevitable</a:t>
            </a:r>
          </a:p>
          <a:p>
            <a:pPr>
              <a:lnSpc>
                <a:spcPct val="90000"/>
              </a:lnSpc>
            </a:pPr>
            <a:r>
              <a:rPr lang="en-GB" altLang="en-US"/>
              <a:t>More accesses by programs than by clicking on hyperlinks</a:t>
            </a:r>
          </a:p>
          <a:p>
            <a:pPr>
              <a:lnSpc>
                <a:spcPct val="90000"/>
              </a:lnSpc>
            </a:pPr>
            <a:r>
              <a:rPr lang="en-GB" altLang="en-US"/>
              <a:t>More technologies of distributed architecture will collaborate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better standards we have the better results we’ll get</a:t>
            </a:r>
          </a:p>
          <a:p>
            <a:pPr>
              <a:lnSpc>
                <a:spcPct val="90000"/>
              </a:lnSpc>
            </a:pPr>
            <a:r>
              <a:rPr lang="en-GB" altLang="en-US"/>
              <a:t>Web Services is not a new hype but a trend to follow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/>
              <a:t>Distributed architecture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GB" altLang="en-US" i="1" u="sng"/>
              <a:t>gives</a:t>
            </a:r>
            <a:endParaRPr lang="en-GB" altLang="en-US"/>
          </a:p>
          <a:p>
            <a:pPr lvl="1"/>
            <a:r>
              <a:rPr lang="en-GB" altLang="en-US"/>
              <a:t>access to distributed resources</a:t>
            </a:r>
          </a:p>
          <a:p>
            <a:pPr lvl="1"/>
            <a:r>
              <a:rPr lang="en-GB" altLang="en-US"/>
              <a:t>development encapsulation</a:t>
            </a:r>
          </a:p>
          <a:p>
            <a:pPr lvl="2"/>
            <a:r>
              <a:rPr lang="en-GB" altLang="en-US"/>
              <a:t>maintainability, re-usability, legacy-awareness</a:t>
            </a:r>
          </a:p>
          <a:p>
            <a:pPr lvl="1"/>
            <a:r>
              <a:rPr lang="en-GB" altLang="en-US"/>
              <a:t>implementation independence</a:t>
            </a:r>
          </a:p>
          <a:p>
            <a:r>
              <a:rPr lang="en-GB" altLang="en-US" i="1" u="sng"/>
              <a:t>requires</a:t>
            </a:r>
            <a:endParaRPr lang="en-GB" altLang="en-US"/>
          </a:p>
          <a:p>
            <a:pPr lvl="1"/>
            <a:r>
              <a:rPr lang="en-GB" altLang="en-US"/>
              <a:t>adding a communication layer between parts</a:t>
            </a:r>
          </a:p>
          <a:p>
            <a:pPr lvl="1"/>
            <a:r>
              <a:rPr lang="en-GB" altLang="en-US"/>
              <a:t>synchronization of efforts</a:t>
            </a:r>
          </a:p>
          <a:p>
            <a:pPr lvl="2"/>
            <a:r>
              <a:rPr lang="en-GB" altLang="en-US"/>
              <a:t>including such nasty things as distributed garbage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loud"/>
          <p:cNvSpPr>
            <a:spLocks noChangeAspect="1" noEditPoints="1" noChangeArrowheads="1"/>
          </p:cNvSpPr>
          <p:nvPr/>
        </p:nvSpPr>
        <p:spPr bwMode="auto">
          <a:xfrm>
            <a:off x="6781800" y="1676400"/>
            <a:ext cx="2133600" cy="14303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Sending requests, getting results</a:t>
            </a:r>
          </a:p>
        </p:txBody>
      </p:sp>
      <p:sp>
        <p:nvSpPr>
          <p:cNvPr id="10244" name="AutoShape 4"/>
          <p:cNvSpPr>
            <a:spLocks noChangeAspect="1" noEditPoints="1" noChangeArrowheads="1"/>
          </p:cNvSpPr>
          <p:nvPr/>
        </p:nvSpPr>
        <p:spPr bwMode="auto">
          <a:xfrm>
            <a:off x="228600" y="1676400"/>
            <a:ext cx="2133600" cy="14303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Waiting for requests</a:t>
            </a:r>
          </a:p>
          <a:p>
            <a:pPr algn="ctr"/>
            <a:r>
              <a:rPr lang="en-GB" altLang="en-US" sz="1200">
                <a:latin typeface="Arial" panose="020B0604020202020204" pitchFamily="34" charset="0"/>
              </a:rPr>
              <a:t>(known location,</a:t>
            </a:r>
          </a:p>
          <a:p>
            <a:pPr algn="ctr"/>
            <a:r>
              <a:rPr lang="en-GB" altLang="en-US" sz="1200">
                <a:latin typeface="Arial" panose="020B0604020202020204" pitchFamily="34" charset="0"/>
              </a:rPr>
              <a:t>known port)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2781300" y="2087563"/>
            <a:ext cx="3581400" cy="609600"/>
          </a:xfrm>
          <a:prstGeom prst="leftRightArrow">
            <a:avLst>
              <a:gd name="adj1" fmla="val 46870"/>
              <a:gd name="adj2" fmla="val 882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>
                <a:latin typeface="Arial" panose="020B0604020202020204" pitchFamily="34" charset="0"/>
              </a:rPr>
              <a:t>Communication protocol, Data format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/>
              <a:t>Distributed architecture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81000" y="3886200"/>
            <a:ext cx="8229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/>
              <a:t>Basic questions are:</a:t>
            </a:r>
          </a:p>
          <a:p>
            <a:pPr lvl="1"/>
            <a:r>
              <a:rPr lang="en-GB" altLang="en-US"/>
              <a:t>What kind of protocol to use, and what data to transmit</a:t>
            </a:r>
          </a:p>
          <a:p>
            <a:pPr lvl="1"/>
            <a:r>
              <a:rPr lang="en-GB" altLang="en-US"/>
              <a:t>What to do with requests on the server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loud"/>
          <p:cNvSpPr>
            <a:spLocks noChangeAspect="1" noEditPoints="1" noChangeArrowheads="1"/>
          </p:cNvSpPr>
          <p:nvPr/>
        </p:nvSpPr>
        <p:spPr bwMode="auto">
          <a:xfrm>
            <a:off x="6781800" y="1676400"/>
            <a:ext cx="2133600" cy="14303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Sending requests, getting results</a:t>
            </a:r>
          </a:p>
        </p:txBody>
      </p:sp>
      <p:sp>
        <p:nvSpPr>
          <p:cNvPr id="11267" name="AutoShape 3"/>
          <p:cNvSpPr>
            <a:spLocks noChangeAspect="1" noEditPoints="1" noChangeArrowheads="1"/>
          </p:cNvSpPr>
          <p:nvPr/>
        </p:nvSpPr>
        <p:spPr bwMode="auto">
          <a:xfrm>
            <a:off x="228600" y="1676400"/>
            <a:ext cx="2133600" cy="14303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Waiting for requests</a:t>
            </a:r>
          </a:p>
          <a:p>
            <a:pPr algn="ctr"/>
            <a:r>
              <a:rPr lang="en-GB" altLang="en-US" sz="1200">
                <a:latin typeface="Arial" panose="020B0604020202020204" pitchFamily="34" charset="0"/>
              </a:rPr>
              <a:t>(known location,</a:t>
            </a:r>
          </a:p>
          <a:p>
            <a:pPr algn="ctr"/>
            <a:r>
              <a:rPr lang="en-GB" altLang="en-US" sz="1200">
                <a:latin typeface="Arial" panose="020B0604020202020204" pitchFamily="34" charset="0"/>
              </a:rPr>
              <a:t>known port)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2781300" y="2087563"/>
            <a:ext cx="3581400" cy="609600"/>
          </a:xfrm>
          <a:prstGeom prst="leftRightArrow">
            <a:avLst>
              <a:gd name="adj1" fmla="val 46870"/>
              <a:gd name="adj2" fmla="val 882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>
                <a:latin typeface="Arial" panose="020B0604020202020204" pitchFamily="34" charset="0"/>
              </a:rPr>
              <a:t>Data as name/value pairs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88" y="27463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/>
              <a:t>Traditional CGI-based approach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81000" y="3886200"/>
            <a:ext cx="8458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/>
              <a:t>cgi-bin scripts:</a:t>
            </a:r>
          </a:p>
          <a:p>
            <a:pPr lvl="1"/>
            <a:r>
              <a:rPr lang="en-GB" altLang="en-US"/>
              <a:t>Data transmitted as name-value pairs (HTML forms)</a:t>
            </a:r>
          </a:p>
          <a:p>
            <a:pPr lvl="1"/>
            <a:r>
              <a:rPr lang="en-GB" altLang="en-US"/>
              <a:t>Transport over (state-less) HTTP protocol</a:t>
            </a:r>
          </a:p>
          <a:p>
            <a:pPr lvl="1"/>
            <a:r>
              <a:rPr lang="en-GB" altLang="en-US"/>
              <a:t>no standards for keeping user sessions (state-fullness)</a:t>
            </a:r>
          </a:p>
          <a:p>
            <a:pPr lvl="1"/>
            <a:r>
              <a:rPr lang="en-GB" altLang="en-US"/>
              <a:t>server side: a script is called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loud"/>
          <p:cNvSpPr>
            <a:spLocks noChangeAspect="1" noEditPoints="1" noChangeArrowheads="1"/>
          </p:cNvSpPr>
          <p:nvPr/>
        </p:nvSpPr>
        <p:spPr bwMode="auto">
          <a:xfrm>
            <a:off x="6781800" y="1676400"/>
            <a:ext cx="2133600" cy="14303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Sending requests, getting results</a:t>
            </a:r>
          </a:p>
        </p:txBody>
      </p:sp>
      <p:sp>
        <p:nvSpPr>
          <p:cNvPr id="98307" name="AutoShape 3"/>
          <p:cNvSpPr>
            <a:spLocks noChangeAspect="1" noEditPoints="1" noChangeArrowheads="1"/>
          </p:cNvSpPr>
          <p:nvPr/>
        </p:nvSpPr>
        <p:spPr bwMode="auto">
          <a:xfrm>
            <a:off x="228600" y="1676400"/>
            <a:ext cx="2133600" cy="14303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Waiting for requests</a:t>
            </a:r>
          </a:p>
          <a:p>
            <a:pPr algn="ctr"/>
            <a:r>
              <a:rPr lang="en-GB" altLang="en-US" sz="1200">
                <a:latin typeface="Arial" panose="020B0604020202020204" pitchFamily="34" charset="0"/>
              </a:rPr>
              <a:t>(known location,</a:t>
            </a:r>
          </a:p>
          <a:p>
            <a:pPr algn="ctr"/>
            <a:r>
              <a:rPr lang="en-GB" altLang="en-US" sz="1200">
                <a:latin typeface="Arial" panose="020B0604020202020204" pitchFamily="34" charset="0"/>
              </a:rPr>
              <a:t>known port)</a:t>
            </a:r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>
            <a:off x="2781300" y="2087563"/>
            <a:ext cx="3581400" cy="609600"/>
          </a:xfrm>
          <a:prstGeom prst="leftRightArrow">
            <a:avLst>
              <a:gd name="adj1" fmla="val 46870"/>
              <a:gd name="adj2" fmla="val 882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>
                <a:latin typeface="Arial" panose="020B0604020202020204" pitchFamily="34" charset="0"/>
              </a:rPr>
              <a:t>Data in binary format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588" y="27463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/>
              <a:t>CORBA-based approach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92088" y="38862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/>
              <a:t>CORBA:</a:t>
            </a:r>
          </a:p>
          <a:p>
            <a:pPr lvl="1"/>
            <a:r>
              <a:rPr lang="en-GB" altLang="en-US"/>
              <a:t>Data transmitted as objects (at least it looks like that)</a:t>
            </a:r>
          </a:p>
          <a:p>
            <a:pPr lvl="1"/>
            <a:r>
              <a:rPr lang="en-GB" altLang="en-US"/>
              <a:t>Transport (usually) over well standardised IIOP protocol</a:t>
            </a:r>
          </a:p>
          <a:p>
            <a:pPr lvl="1"/>
            <a:r>
              <a:rPr lang="en-GB" altLang="en-US"/>
              <a:t> user sessions (state-fullness) very inter-operable</a:t>
            </a:r>
          </a:p>
          <a:p>
            <a:pPr lvl="1"/>
            <a:r>
              <a:rPr lang="en-GB" altLang="en-US"/>
              <a:t>server side: an RPC call is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loud"/>
          <p:cNvSpPr>
            <a:spLocks noChangeAspect="1" noEditPoints="1" noChangeArrowheads="1"/>
          </p:cNvSpPr>
          <p:nvPr/>
        </p:nvSpPr>
        <p:spPr bwMode="auto">
          <a:xfrm>
            <a:off x="6781800" y="1676400"/>
            <a:ext cx="2133600" cy="14303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Sending requests, getting results</a:t>
            </a:r>
          </a:p>
        </p:txBody>
      </p:sp>
      <p:sp>
        <p:nvSpPr>
          <p:cNvPr id="96259" name="AutoShape 3"/>
          <p:cNvSpPr>
            <a:spLocks noChangeAspect="1" noEditPoints="1" noChangeArrowheads="1"/>
          </p:cNvSpPr>
          <p:nvPr/>
        </p:nvSpPr>
        <p:spPr bwMode="auto">
          <a:xfrm>
            <a:off x="228600" y="1676400"/>
            <a:ext cx="2133600" cy="14303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Waiting for requests</a:t>
            </a:r>
          </a:p>
          <a:p>
            <a:pPr algn="ctr"/>
            <a:r>
              <a:rPr lang="en-GB" altLang="en-US" sz="1200">
                <a:latin typeface="Arial" panose="020B0604020202020204" pitchFamily="34" charset="0"/>
              </a:rPr>
              <a:t>(known location,</a:t>
            </a:r>
          </a:p>
          <a:p>
            <a:pPr algn="ctr"/>
            <a:r>
              <a:rPr lang="en-GB" altLang="en-US" sz="1200">
                <a:latin typeface="Arial" panose="020B0604020202020204" pitchFamily="34" charset="0"/>
              </a:rPr>
              <a:t>known port)</a:t>
            </a: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2781300" y="2087563"/>
            <a:ext cx="3581400" cy="609600"/>
          </a:xfrm>
          <a:prstGeom prst="leftRightArrow">
            <a:avLst>
              <a:gd name="adj1" fmla="val 46870"/>
              <a:gd name="adj2" fmla="val 882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>
                <a:latin typeface="Arial" panose="020B0604020202020204" pitchFamily="34" charset="0"/>
              </a:rPr>
              <a:t>Data in XML format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/>
              <a:t>SOAP-based communication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68288" y="3886200"/>
            <a:ext cx="8610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r>
              <a:rPr lang="en-GB" altLang="en-US"/>
              <a:t>SOAP:</a:t>
            </a:r>
          </a:p>
          <a:p>
            <a:pPr lvl="1"/>
            <a:r>
              <a:rPr lang="en-GB" altLang="en-US"/>
              <a:t>Data in a well-defined XML format</a:t>
            </a:r>
          </a:p>
          <a:p>
            <a:pPr lvl="1"/>
            <a:r>
              <a:rPr lang="en-GB" altLang="en-US"/>
              <a:t>Transport over various protocols</a:t>
            </a:r>
          </a:p>
          <a:p>
            <a:pPr lvl="2"/>
            <a:r>
              <a:rPr lang="en-GB" altLang="en-US"/>
              <a:t>HTTP, SMTP are the most used, perhaps because they are firewall-friendly</a:t>
            </a:r>
          </a:p>
          <a:p>
            <a:pPr lvl="1"/>
            <a:r>
              <a:rPr lang="en-GB" altLang="en-US"/>
              <a:t>server side: either an RPC call or a message delivered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Web services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447800"/>
            <a:ext cx="8458200" cy="5181600"/>
          </a:xfrm>
        </p:spPr>
        <p:txBody>
          <a:bodyPr/>
          <a:lstStyle/>
          <a:p>
            <a:r>
              <a:rPr lang="en-GB" altLang="en-US"/>
              <a:t>A collection of XML-based technologies developed by the e-business community to address issues of:</a:t>
            </a:r>
          </a:p>
          <a:p>
            <a:pPr lvl="1"/>
            <a:r>
              <a:rPr lang="en-GB" altLang="en-US"/>
              <a:t>service discovery</a:t>
            </a:r>
          </a:p>
          <a:p>
            <a:pPr lvl="1"/>
            <a:r>
              <a:rPr lang="en-GB" altLang="en-US"/>
              <a:t>interoperable data exchange and/or application invocation</a:t>
            </a:r>
          </a:p>
          <a:p>
            <a:pPr lvl="1"/>
            <a:r>
              <a:rPr lang="en-GB" altLang="en-US"/>
              <a:t>service compositions (workflow, business processes)</a:t>
            </a:r>
          </a:p>
          <a:p>
            <a:r>
              <a:rPr lang="en-GB" altLang="en-US"/>
              <a:t>Major developers include:</a:t>
            </a:r>
          </a:p>
          <a:p>
            <a:pPr lvl="1"/>
            <a:r>
              <a:rPr lang="en-GB" altLang="en-US"/>
              <a:t>Apache, IBM, HP, SUN &amp; Microsoft (.NET)</a:t>
            </a:r>
          </a:p>
          <a:p>
            <a:pPr algn="ctr"/>
            <a:r>
              <a:rPr lang="en-GB" altLang="en-US"/>
              <a:t>http://www.webservices.org/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work">
  <a:themeElements>
    <a:clrScheme name="Teamwork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Teamwor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amwork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3636</TotalTime>
  <Words>2179</Words>
  <Application>Microsoft Office PowerPoint</Application>
  <PresentationFormat>On-screen Show (4:3)</PresentationFormat>
  <Paragraphs>351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Garamond</vt:lpstr>
      <vt:lpstr>Times New Roman</vt:lpstr>
      <vt:lpstr>Wingdings</vt:lpstr>
      <vt:lpstr>Courier New</vt:lpstr>
      <vt:lpstr>Verdana</vt:lpstr>
      <vt:lpstr>Teamwork</vt:lpstr>
      <vt:lpstr>Web Services</vt:lpstr>
      <vt:lpstr>Abstract</vt:lpstr>
      <vt:lpstr>Why to use more than one computer?</vt:lpstr>
      <vt:lpstr>Distributed architecture</vt:lpstr>
      <vt:lpstr>PowerPoint Presentation</vt:lpstr>
      <vt:lpstr>PowerPoint Presentation</vt:lpstr>
      <vt:lpstr>PowerPoint Presentation</vt:lpstr>
      <vt:lpstr>PowerPoint Presentation</vt:lpstr>
      <vt:lpstr>Web services</vt:lpstr>
      <vt:lpstr>W3C (working group) definition</vt:lpstr>
      <vt:lpstr>Web Services Architecture</vt:lpstr>
      <vt:lpstr>Web Services Stack</vt:lpstr>
      <vt:lpstr>SOAP</vt:lpstr>
      <vt:lpstr>Request: setHelloMessage</vt:lpstr>
      <vt:lpstr>XML Messaging Using SOAP</vt:lpstr>
      <vt:lpstr>WSDL</vt:lpstr>
      <vt:lpstr>Hello.wsdl</vt:lpstr>
      <vt:lpstr>UDDI (and alternatives)</vt:lpstr>
      <vt:lpstr>BioMoby http://biomoby.org</vt:lpstr>
      <vt:lpstr>A Web Service example in Java</vt:lpstr>
      <vt:lpstr>Usual principles of Java toolkits</vt:lpstr>
      <vt:lpstr>Java SOAP Toolkits</vt:lpstr>
      <vt:lpstr>PowerPoint Presentation</vt:lpstr>
      <vt:lpstr>PowerPoint Presentation</vt:lpstr>
      <vt:lpstr>Generated for HelloWorld</vt:lpstr>
      <vt:lpstr>PowerPoint Presentation</vt:lpstr>
      <vt:lpstr>Java &lt;=&gt; XML Data Mapping</vt:lpstr>
      <vt:lpstr>A Web Service example in Perl</vt:lpstr>
      <vt:lpstr>SOAP::Lite</vt:lpstr>
      <vt:lpstr>Using “wsdl” - directly</vt:lpstr>
      <vt:lpstr>Why to use Web Services… (comparing to CORBA)</vt:lpstr>
      <vt:lpstr>1. What is similar</vt:lpstr>
      <vt:lpstr>Conclusions</vt:lpstr>
    </vt:vector>
  </TitlesOfParts>
  <Company>Sengerovi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in Java</dc:title>
  <dc:creator>Martin Senger</dc:creator>
  <cp:lastModifiedBy>Aruna V, HCL TC</cp:lastModifiedBy>
  <cp:revision>315</cp:revision>
  <dcterms:created xsi:type="dcterms:W3CDTF">2002-06-22T11:18:21Z</dcterms:created>
  <dcterms:modified xsi:type="dcterms:W3CDTF">2016-11-22T09:29:38Z</dcterms:modified>
</cp:coreProperties>
</file>