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1"/>
  </p:notesMasterIdLst>
  <p:handoutMasterIdLst>
    <p:handoutMasterId r:id="rId22"/>
  </p:handoutMasterIdLst>
  <p:sldIdLst>
    <p:sldId id="263" r:id="rId5"/>
    <p:sldId id="264" r:id="rId6"/>
    <p:sldId id="265" r:id="rId7"/>
    <p:sldId id="266" r:id="rId8"/>
    <p:sldId id="267" r:id="rId9"/>
    <p:sldId id="268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ra, Kavita" initials="AK" lastIdx="1" clrIdx="0">
    <p:extLst>
      <p:ext uri="{19B8F6BF-5375-455C-9EA6-DF929625EA0E}">
        <p15:presenceInfo xmlns:p15="http://schemas.microsoft.com/office/powerpoint/2012/main" userId="S-1-5-21-1531082355-734649621-3782574898-2293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10" autoAdjust="0"/>
  </p:normalViewPr>
  <p:slideViewPr>
    <p:cSldViewPr>
      <p:cViewPr varScale="1">
        <p:scale>
          <a:sx n="65" d="100"/>
          <a:sy n="65" d="100"/>
        </p:scale>
        <p:origin x="135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10/26/2020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2983052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17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3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64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02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90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3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3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0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4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9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2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9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11.sv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10.svg"/><Relationship Id="rId4" Type="http://schemas.openxmlformats.org/officeDocument/2006/relationships/hyperlink" Target="https://www.capgemini.com/optimize-your-business-and-it-operations" TargetMode="External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620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801"/>
            <a:ext cx="1691640" cy="128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735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2" y="1828800"/>
            <a:ext cx="165370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730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8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51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87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71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1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6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1632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51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803" r:id="rId11"/>
    <p:sldLayoutId id="2147483804" r:id="rId12"/>
    <p:sldLayoutId id="214748380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irupa.com/react/creating_single_page_app_react_using_react_router.htm" TargetMode="External"/><Relationship Id="rId3" Type="http://schemas.openxmlformats.org/officeDocument/2006/relationships/hyperlink" Target="https://reactjs.org/docs/hello-world.html" TargetMode="External"/><Relationship Id="rId7" Type="http://schemas.openxmlformats.org/officeDocument/2006/relationships/hyperlink" Target="https://thinkster.io/tutorials/getting-started-with-rea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.pusher.com/getting-started-with-react-router-v4/" TargetMode="External"/><Relationship Id="rId5" Type="http://schemas.openxmlformats.org/officeDocument/2006/relationships/hyperlink" Target="https://gkedge.gitbooks.io/redux-course-notes/" TargetMode="External"/><Relationship Id="rId10" Type="http://schemas.openxmlformats.org/officeDocument/2006/relationships/hyperlink" Target="http://www.medium.com/" TargetMode="External"/><Relationship Id="rId4" Type="http://schemas.openxmlformats.org/officeDocument/2006/relationships/hyperlink" Target="https://reactjs.org/docs/react-api.html" TargetMode="External"/><Relationship Id="rId9" Type="http://schemas.openxmlformats.org/officeDocument/2006/relationships/hyperlink" Target="https://scotch.io/tutorials/learning-react-getting-started-and-concepts#introdu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0528" y="1839913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4000" b="1" dirty="0"/>
              <a:t>React </a:t>
            </a:r>
            <a:r>
              <a:rPr lang="en-US" sz="4000" b="1" dirty="0" err="1"/>
              <a:t>Js</a:t>
            </a:r>
            <a:r>
              <a:rPr lang="en-US" sz="4000" b="1" dirty="0"/>
              <a:t> v.16</a:t>
            </a:r>
            <a:endParaRPr lang="en-US" sz="4000" dirty="0"/>
          </a:p>
          <a:p>
            <a:pPr eaLnBrk="1" hangingPunct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032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2</a:t>
            </a:r>
            <a:endParaRPr lang="en-US" dirty="0"/>
          </a:p>
          <a:p>
            <a:endParaRPr lang="en-US" sz="2000" dirty="0"/>
          </a:p>
          <a:p>
            <a:pPr lvl="0"/>
            <a:r>
              <a:rPr lang="en-US" sz="2000" dirty="0"/>
              <a:t>Component in Details</a:t>
            </a:r>
          </a:p>
          <a:p>
            <a:pPr lvl="1"/>
            <a:r>
              <a:rPr lang="en-US" sz="1800" dirty="0"/>
              <a:t>Higher Order Components</a:t>
            </a:r>
          </a:p>
          <a:p>
            <a:pPr lvl="1"/>
            <a:r>
              <a:rPr lang="en-US" sz="1800" dirty="0"/>
              <a:t>Passing unknown Props</a:t>
            </a:r>
          </a:p>
          <a:p>
            <a:pPr lvl="1"/>
            <a:r>
              <a:rPr lang="en-US" sz="1800" dirty="0"/>
              <a:t>Validating Props</a:t>
            </a:r>
          </a:p>
          <a:p>
            <a:pPr lvl="1"/>
            <a:r>
              <a:rPr lang="en-US" sz="1800" dirty="0"/>
              <a:t>Using References</a:t>
            </a:r>
          </a:p>
          <a:p>
            <a:pPr lvl="1"/>
            <a:r>
              <a:rPr lang="en-US" sz="1800" dirty="0"/>
              <a:t>React Context API</a:t>
            </a:r>
          </a:p>
          <a:p>
            <a:pPr lvl="1"/>
            <a:r>
              <a:rPr lang="en-US" sz="1800" dirty="0"/>
              <a:t>Updated </a:t>
            </a:r>
            <a:r>
              <a:rPr lang="en-US" sz="1800" dirty="0" err="1"/>
              <a:t>LifeCycle</a:t>
            </a:r>
            <a:r>
              <a:rPr lang="en-US" sz="1800" dirty="0"/>
              <a:t> hooks (16.3)</a:t>
            </a:r>
          </a:p>
          <a:p>
            <a:pPr lvl="1"/>
            <a:r>
              <a:rPr lang="en-US" sz="1800" dirty="0"/>
              <a:t>Best practices for React Projects</a:t>
            </a:r>
          </a:p>
          <a:p>
            <a:pPr lvl="1"/>
            <a:r>
              <a:rPr lang="en-US" sz="1800" dirty="0"/>
              <a:t>Demo apps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457200" y="163727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Day Wise Schedule &amp; Table of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88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032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3</a:t>
            </a:r>
            <a:endParaRPr lang="en-US" dirty="0"/>
          </a:p>
          <a:p>
            <a:endParaRPr lang="en-US" dirty="0"/>
          </a:p>
          <a:p>
            <a:pPr lvl="0"/>
            <a:r>
              <a:rPr lang="en-US" sz="2000" dirty="0"/>
              <a:t>HTTP </a:t>
            </a:r>
            <a:r>
              <a:rPr lang="en-US" sz="2000"/>
              <a:t>Requests/Ajax </a:t>
            </a:r>
            <a:r>
              <a:rPr lang="en-US" sz="2000" smtClean="0"/>
              <a:t>Calls/Redux/Thunk</a:t>
            </a:r>
            <a:endParaRPr lang="en-US" sz="2000" dirty="0"/>
          </a:p>
          <a:p>
            <a:pPr lvl="1"/>
            <a:r>
              <a:rPr lang="en-US" sz="1800" dirty="0"/>
              <a:t>HTTP Requests in React</a:t>
            </a:r>
          </a:p>
          <a:p>
            <a:pPr lvl="1"/>
            <a:r>
              <a:rPr lang="en-US" sz="1800" dirty="0"/>
              <a:t>Introduction of </a:t>
            </a:r>
            <a:r>
              <a:rPr lang="en-US" sz="1800" dirty="0" err="1"/>
              <a:t>Axios</a:t>
            </a:r>
            <a:r>
              <a:rPr lang="en-US" sz="1800" dirty="0"/>
              <a:t> package</a:t>
            </a:r>
          </a:p>
          <a:p>
            <a:pPr lvl="1"/>
            <a:r>
              <a:rPr lang="en-US" sz="1800" dirty="0"/>
              <a:t>HTTP GET Request, fetching &amp; transforming data</a:t>
            </a:r>
          </a:p>
          <a:p>
            <a:pPr lvl="1"/>
            <a:r>
              <a:rPr lang="en-US" sz="1800" dirty="0"/>
              <a:t>HTTP POST, DELETE, UPDATE</a:t>
            </a:r>
          </a:p>
          <a:p>
            <a:pPr lvl="1"/>
            <a:r>
              <a:rPr lang="en-US" sz="1800" dirty="0"/>
              <a:t>Handing Errors</a:t>
            </a:r>
          </a:p>
          <a:p>
            <a:pPr lvl="1"/>
            <a:r>
              <a:rPr lang="en-US" sz="1800" dirty="0"/>
              <a:t>Adding/Removing Interceptors</a:t>
            </a:r>
          </a:p>
          <a:p>
            <a:pPr lvl="1"/>
            <a:r>
              <a:rPr lang="en-US" sz="1800" dirty="0"/>
              <a:t>Creating/Using </a:t>
            </a:r>
            <a:r>
              <a:rPr lang="en-US" sz="1800" dirty="0" err="1"/>
              <a:t>Axios</a:t>
            </a:r>
            <a:r>
              <a:rPr lang="en-US" sz="1800" dirty="0"/>
              <a:t> </a:t>
            </a:r>
            <a:r>
              <a:rPr lang="en-US" sz="1800" dirty="0" err="1" smtClean="0"/>
              <a:t>intances</a:t>
            </a:r>
            <a:endParaRPr lang="en-US" sz="1800" dirty="0" smtClean="0"/>
          </a:p>
          <a:p>
            <a:pPr lvl="1"/>
            <a:r>
              <a:rPr lang="en-US" sz="1800" dirty="0" smtClean="0"/>
              <a:t>Redux</a:t>
            </a:r>
          </a:p>
          <a:p>
            <a:pPr lvl="1"/>
            <a:r>
              <a:rPr lang="en-US" sz="1800" dirty="0" smtClean="0"/>
              <a:t>Thunk</a:t>
            </a:r>
            <a:endParaRPr lang="en-US" sz="1800" dirty="0"/>
          </a:p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457200" y="163727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Day Wise Schedule &amp; Table of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8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03237"/>
            <a:ext cx="8229600" cy="4525963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3</a:t>
            </a:r>
            <a:endParaRPr lang="en-US" dirty="0"/>
          </a:p>
          <a:p>
            <a:endParaRPr lang="en-US" sz="2000" dirty="0"/>
          </a:p>
          <a:p>
            <a:pPr lvl="0"/>
            <a:r>
              <a:rPr lang="en-US" sz="2000" dirty="0"/>
              <a:t>React Routing</a:t>
            </a:r>
          </a:p>
          <a:p>
            <a:pPr lvl="1"/>
            <a:r>
              <a:rPr lang="en-IN" sz="1800" dirty="0"/>
              <a:t>Routing and SPAs </a:t>
            </a:r>
            <a:endParaRPr lang="en-US" sz="1800" dirty="0"/>
          </a:p>
          <a:p>
            <a:pPr lvl="1"/>
            <a:r>
              <a:rPr lang="en-IN" sz="1800" dirty="0"/>
              <a:t>Setting Up the Router Package</a:t>
            </a:r>
            <a:endParaRPr lang="en-US" sz="1800" dirty="0"/>
          </a:p>
          <a:p>
            <a:pPr lvl="1"/>
            <a:r>
              <a:rPr lang="en-IN" sz="1800" dirty="0"/>
              <a:t>react-router vs react-router-</a:t>
            </a:r>
            <a:r>
              <a:rPr lang="en-IN" sz="1800" dirty="0" err="1"/>
              <a:t>dom</a:t>
            </a:r>
            <a:endParaRPr lang="en-US" sz="1800" dirty="0"/>
          </a:p>
          <a:p>
            <a:pPr lvl="1"/>
            <a:r>
              <a:rPr lang="en-IN" sz="1800" dirty="0"/>
              <a:t>Preparing the Project For Routing</a:t>
            </a:r>
            <a:endParaRPr lang="en-US" sz="1800" dirty="0"/>
          </a:p>
          <a:p>
            <a:pPr lvl="1"/>
            <a:r>
              <a:rPr lang="en-IN" sz="1800" dirty="0"/>
              <a:t>Switching Between Pages, Routing-Related Props</a:t>
            </a:r>
            <a:endParaRPr lang="en-US" sz="1800" dirty="0"/>
          </a:p>
          <a:p>
            <a:pPr lvl="1"/>
            <a:r>
              <a:rPr lang="en-IN" sz="1800" dirty="0"/>
              <a:t>The "</a:t>
            </a:r>
            <a:r>
              <a:rPr lang="en-IN" sz="1800" dirty="0" err="1"/>
              <a:t>withRouter</a:t>
            </a:r>
            <a:r>
              <a:rPr lang="en-IN" sz="1800" dirty="0"/>
              <a:t>" HOC &amp; Route Props</a:t>
            </a:r>
            <a:endParaRPr lang="en-US" sz="1800" dirty="0"/>
          </a:p>
          <a:p>
            <a:pPr lvl="1"/>
            <a:r>
              <a:rPr lang="en-US" sz="1800" dirty="0"/>
              <a:t>Passing &amp; extracting route/query parameters</a:t>
            </a:r>
          </a:p>
          <a:p>
            <a:pPr lvl="1"/>
            <a:r>
              <a:rPr lang="en-IN" sz="1800" dirty="0"/>
              <a:t>Using Switch to Load a Single Route</a:t>
            </a:r>
            <a:endParaRPr lang="en-US" sz="1800" dirty="0"/>
          </a:p>
          <a:p>
            <a:pPr lvl="1"/>
            <a:r>
              <a:rPr lang="en-IN" sz="1800" dirty="0"/>
              <a:t>Navigating Programmatically</a:t>
            </a:r>
            <a:endParaRPr lang="en-US" sz="1800" dirty="0"/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457200" y="163727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Day Wise Schedule &amp; Table of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1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032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</a:t>
            </a:r>
            <a:r>
              <a:rPr lang="en-US" dirty="0"/>
              <a:t>3</a:t>
            </a:r>
          </a:p>
          <a:p>
            <a:pPr lvl="0"/>
            <a:r>
              <a:rPr lang="en-US" sz="1600" dirty="0"/>
              <a:t>React Forms and Form Validation </a:t>
            </a:r>
          </a:p>
          <a:p>
            <a:pPr lvl="1"/>
            <a:r>
              <a:rPr lang="en-US" sz="1400" dirty="0"/>
              <a:t>Introduction</a:t>
            </a:r>
          </a:p>
          <a:p>
            <a:pPr lvl="1"/>
            <a:r>
              <a:rPr lang="en-US" sz="1400" dirty="0"/>
              <a:t>Forms</a:t>
            </a:r>
          </a:p>
          <a:p>
            <a:pPr lvl="1"/>
            <a:r>
              <a:rPr lang="en-IN" sz="1400" dirty="0"/>
              <a:t>Handling User Input</a:t>
            </a:r>
            <a:endParaRPr lang="en-US" sz="1400" dirty="0"/>
          </a:p>
          <a:p>
            <a:pPr lvl="1"/>
            <a:r>
              <a:rPr lang="en-IN" sz="1400" dirty="0"/>
              <a:t>Handling Form Submission</a:t>
            </a:r>
            <a:endParaRPr lang="en-US" sz="1400" dirty="0"/>
          </a:p>
          <a:p>
            <a:pPr lvl="1"/>
            <a:r>
              <a:rPr lang="en-IN" sz="1400" dirty="0"/>
              <a:t>Adding Custom Form Validation</a:t>
            </a:r>
            <a:endParaRPr lang="en-US" sz="1400" dirty="0"/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457200" y="44550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Day Wise Schedule &amp; Table of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9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https://reactjs.org/docs/hello-world.html</a:t>
            </a:r>
            <a:endParaRPr lang="en-US" dirty="0"/>
          </a:p>
          <a:p>
            <a:r>
              <a:rPr lang="en-US" dirty="0">
                <a:hlinkClick r:id="rId4"/>
              </a:rPr>
              <a:t>https://reactjs.org/docs/react-api.html</a:t>
            </a:r>
            <a:endParaRPr lang="en-US" dirty="0"/>
          </a:p>
          <a:p>
            <a:r>
              <a:rPr lang="en-US" dirty="0">
                <a:hlinkClick r:id="rId4"/>
              </a:rPr>
              <a:t>https://reactjs.org/docs/react-api.html</a:t>
            </a:r>
            <a:endParaRPr lang="en-US" dirty="0"/>
          </a:p>
          <a:p>
            <a:r>
              <a:rPr lang="en-US" dirty="0">
                <a:hlinkClick r:id="rId5"/>
              </a:rPr>
              <a:t>https://gkedge.gitbooks.io/redux-course-notes/</a:t>
            </a:r>
            <a:endParaRPr lang="en-US" dirty="0"/>
          </a:p>
          <a:p>
            <a:r>
              <a:rPr lang="en-US" dirty="0">
                <a:hlinkClick r:id="rId6"/>
              </a:rPr>
              <a:t>https://blog.pusher.com/getting-started-with-react-router-v4/</a:t>
            </a:r>
            <a:endParaRPr lang="en-US" dirty="0"/>
          </a:p>
          <a:p>
            <a:r>
              <a:rPr lang="en-US" dirty="0">
                <a:hlinkClick r:id="rId7"/>
              </a:rPr>
              <a:t>https://thinkster.io/tutorials/getting-started-with-react</a:t>
            </a:r>
            <a:endParaRPr lang="en-US" dirty="0"/>
          </a:p>
          <a:p>
            <a:r>
              <a:rPr lang="en-US" dirty="0">
                <a:hlinkClick r:id="rId8"/>
              </a:rPr>
              <a:t>https://www.kirupa.com/react/creating_single_page_app_react_using_react_router.htm</a:t>
            </a:r>
            <a:endParaRPr lang="en-US" dirty="0"/>
          </a:p>
          <a:p>
            <a:r>
              <a:rPr lang="en-US" dirty="0">
                <a:hlinkClick r:id="rId9"/>
              </a:rPr>
              <a:t>https://scotch.io/tutorials/learning-react-getting-started-and-concepts#introduction</a:t>
            </a:r>
            <a:endParaRPr lang="en-US" dirty="0"/>
          </a:p>
          <a:p>
            <a:r>
              <a:rPr lang="en-US" dirty="0">
                <a:hlinkClick r:id="rId10"/>
              </a:rPr>
              <a:t>www.medium.com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332656"/>
            <a:ext cx="6264696" cy="669479"/>
          </a:xfrm>
        </p:spPr>
        <p:txBody>
          <a:bodyPr>
            <a:normAutofit/>
          </a:bodyPr>
          <a:lstStyle/>
          <a:p>
            <a:r>
              <a:rPr lang="en-US" dirty="0"/>
              <a:t>Next Step Courses (if applicable)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Creating application </a:t>
            </a:r>
            <a:r>
              <a:rPr lang="en-US">
                <a:solidFill>
                  <a:schemeClr val="tx1"/>
                </a:solidFill>
              </a:rPr>
              <a:t>using React </a:t>
            </a:r>
            <a:r>
              <a:rPr lang="en-US" dirty="0">
                <a:solidFill>
                  <a:schemeClr val="tx1"/>
                </a:solidFill>
              </a:rPr>
              <a:t>native and Redux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404664"/>
            <a:ext cx="8229600" cy="408764"/>
          </a:xfrm>
        </p:spPr>
        <p:txBody>
          <a:bodyPr>
            <a:normAutofit/>
          </a:bodyPr>
          <a:lstStyle/>
          <a:p>
            <a:r>
              <a:rPr lang="en-US" dirty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React </a:t>
            </a:r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History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57519517"/>
              </p:ext>
            </p:extLst>
          </p:nvPr>
        </p:nvGraphicFramePr>
        <p:xfrm>
          <a:off x="325410" y="1496384"/>
          <a:ext cx="8229600" cy="150114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20/03/2019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Kathiresan.N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Capgemini Public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27941" y="1700808"/>
            <a:ext cx="3725949" cy="720725"/>
          </a:xfrm>
        </p:spPr>
        <p:txBody>
          <a:bodyPr>
            <a:normAutofit/>
          </a:bodyPr>
          <a:lstStyle/>
          <a:p>
            <a:r>
              <a:rPr lang="en-US" dirty="0"/>
              <a:t>Course Goals and Non Goals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39552" y="2996952"/>
            <a:ext cx="3725949" cy="12239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Learning the </a:t>
            </a:r>
            <a:r>
              <a:rPr lang="en-US" dirty="0" err="1">
                <a:solidFill>
                  <a:schemeClr val="tx1"/>
                </a:solidFill>
              </a:rPr>
              <a:t>ReactJS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Course Non Goals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Comparison with Angular2, Redux dev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3725949" cy="720725"/>
          </a:xfrm>
        </p:spPr>
        <p:txBody>
          <a:bodyPr>
            <a:normAutofit/>
          </a:bodyPr>
          <a:lstStyle/>
          <a:p>
            <a:r>
              <a:rPr lang="en-US" dirty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79512" y="2564904"/>
            <a:ext cx="3725949" cy="1223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HTML, JavaScript-OOPS &amp; jQuery Basics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707904" y="616530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Capgemini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1560" y="260648"/>
            <a:ext cx="6912768" cy="741487"/>
          </a:xfrm>
        </p:spPr>
        <p:txBody>
          <a:bodyPr>
            <a:normAutofit/>
          </a:bodyPr>
          <a:lstStyle/>
          <a:p>
            <a:r>
              <a:rPr lang="en-US" dirty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application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59532" y="573658"/>
            <a:ext cx="3672408" cy="551108"/>
          </a:xfrm>
        </p:spPr>
        <p:txBody>
          <a:bodyPr>
            <a:normAutofit fontScale="90000"/>
          </a:bodyPr>
          <a:lstStyle/>
          <a:p>
            <a:r>
              <a:rPr lang="en-US" dirty="0"/>
              <a:t>Day Wise Schedule &amp; Table of Contents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305991" y="1340768"/>
            <a:ext cx="3725949" cy="42484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Day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React </a:t>
            </a:r>
            <a:r>
              <a:rPr lang="en-US" sz="1600" dirty="0" smtClean="0">
                <a:solidFill>
                  <a:schemeClr val="tx1"/>
                </a:solidFill>
              </a:rPr>
              <a:t>Introduction</a:t>
            </a:r>
          </a:p>
          <a:p>
            <a:pPr lvl="0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Overview of frameworks, libraries for client side Web applications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React introduction,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Understanding “what” and “why” React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React Component Demonstration using </a:t>
            </a:r>
            <a:r>
              <a:rPr lang="en-US" dirty="0" err="1">
                <a:solidFill>
                  <a:schemeClr val="tx1"/>
                </a:solidFill>
              </a:rPr>
              <a:t>codepen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Environment Setup for React Application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Understanding NPM commands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VS Code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VS Code extensions for ES6, React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Helloworld</a:t>
            </a:r>
            <a:r>
              <a:rPr lang="en-US" dirty="0">
                <a:solidFill>
                  <a:schemeClr val="tx1"/>
                </a:solidFill>
              </a:rPr>
              <a:t> app in React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Capgemini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19716"/>
            <a:ext cx="8229600" cy="4525963"/>
          </a:xfrm>
        </p:spPr>
        <p:txBody>
          <a:bodyPr/>
          <a:lstStyle/>
          <a:p>
            <a:r>
              <a:rPr lang="en-US" dirty="0"/>
              <a:t>Day 1</a:t>
            </a:r>
          </a:p>
          <a:p>
            <a:pPr lvl="0"/>
            <a:r>
              <a:rPr lang="en-US" dirty="0"/>
              <a:t>React Essential Features and Syntax</a:t>
            </a:r>
          </a:p>
          <a:p>
            <a:pPr lvl="1"/>
            <a:r>
              <a:rPr lang="en-US" dirty="0"/>
              <a:t>React App Project Directory Structure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Webpack</a:t>
            </a:r>
            <a:r>
              <a:rPr lang="en-US" dirty="0"/>
              <a:t>, Babel</a:t>
            </a:r>
          </a:p>
          <a:p>
            <a:pPr lvl="1"/>
            <a:r>
              <a:rPr lang="en-US" dirty="0"/>
              <a:t>React Component Basic</a:t>
            </a:r>
          </a:p>
          <a:p>
            <a:pPr lvl="1"/>
            <a:r>
              <a:rPr lang="en-US" dirty="0"/>
              <a:t>Create React Component</a:t>
            </a:r>
          </a:p>
          <a:p>
            <a:pPr lvl="1"/>
            <a:r>
              <a:rPr lang="en-US" dirty="0"/>
              <a:t>Understanding JSX</a:t>
            </a:r>
          </a:p>
          <a:p>
            <a:pPr lvl="1"/>
            <a:r>
              <a:rPr lang="en-US" dirty="0"/>
              <a:t>Limitations of JSX</a:t>
            </a:r>
          </a:p>
          <a:p>
            <a:pPr lvl="1"/>
            <a:r>
              <a:rPr lang="en-US" dirty="0"/>
              <a:t>Working with Components and Reusing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57200" y="163727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Day Wise Schedule &amp; Table of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1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19716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/>
              <a:t>Day </a:t>
            </a:r>
            <a:r>
              <a:rPr lang="en-US" sz="1400" dirty="0" smtClean="0"/>
              <a:t>1</a:t>
            </a:r>
            <a:endParaRPr lang="en-US" sz="1400" dirty="0"/>
          </a:p>
          <a:p>
            <a:pPr lvl="0"/>
            <a:r>
              <a:rPr lang="en-US" sz="1400" dirty="0"/>
              <a:t>React Components,  Props and State</a:t>
            </a:r>
          </a:p>
          <a:p>
            <a:pPr lvl="1"/>
            <a:r>
              <a:rPr lang="en-US" sz="1400" dirty="0"/>
              <a:t>Understanding and using Props and State</a:t>
            </a:r>
          </a:p>
          <a:p>
            <a:pPr lvl="1"/>
            <a:r>
              <a:rPr lang="en-US" sz="1400" dirty="0"/>
              <a:t>Manipulating the State</a:t>
            </a:r>
          </a:p>
          <a:p>
            <a:pPr lvl="1"/>
            <a:r>
              <a:rPr lang="en-US" sz="1400" dirty="0"/>
              <a:t>Two way data-binding</a:t>
            </a:r>
          </a:p>
          <a:p>
            <a:pPr lvl="1"/>
            <a:r>
              <a:rPr lang="en-US" sz="1400" dirty="0"/>
              <a:t>Functional (Stateless) VS Class (</a:t>
            </a:r>
            <a:r>
              <a:rPr lang="en-US" sz="1400" dirty="0" err="1"/>
              <a:t>Stateful</a:t>
            </a:r>
            <a:r>
              <a:rPr lang="en-US" sz="1400" dirty="0"/>
              <a:t>) Components</a:t>
            </a:r>
          </a:p>
          <a:p>
            <a:pPr lvl="1"/>
            <a:r>
              <a:rPr lang="en-US" sz="1400" dirty="0"/>
              <a:t>Parent – Child Communication</a:t>
            </a:r>
          </a:p>
          <a:p>
            <a:pPr lvl="1"/>
            <a:r>
              <a:rPr lang="en-US" sz="1400" dirty="0"/>
              <a:t>Dynamically rendering contents</a:t>
            </a:r>
          </a:p>
          <a:p>
            <a:pPr lvl="1"/>
            <a:r>
              <a:rPr lang="en-US" sz="1400" dirty="0"/>
              <a:t>Showing Lists, List and keys</a:t>
            </a:r>
          </a:p>
          <a:p>
            <a:pPr lvl="0"/>
            <a:r>
              <a:rPr lang="en-IN" sz="1400" dirty="0"/>
              <a:t>Styling Components</a:t>
            </a:r>
            <a:endParaRPr lang="en-US" sz="1400" dirty="0"/>
          </a:p>
          <a:p>
            <a:pPr lvl="1"/>
            <a:r>
              <a:rPr lang="en-US" sz="1400" dirty="0"/>
              <a:t>CSS Styling</a:t>
            </a:r>
          </a:p>
          <a:p>
            <a:pPr lvl="1"/>
            <a:r>
              <a:rPr lang="en-US" sz="1400" dirty="0"/>
              <a:t>Scoping Styles using Inline Styles</a:t>
            </a:r>
          </a:p>
          <a:p>
            <a:pPr lvl="1"/>
            <a:r>
              <a:rPr lang="en-US" sz="1400" dirty="0"/>
              <a:t>Limitations of inline </a:t>
            </a:r>
            <a:r>
              <a:rPr lang="en-US" sz="1400" dirty="0" err="1"/>
              <a:t>styes</a:t>
            </a:r>
            <a:endParaRPr lang="en-US" sz="1400" dirty="0"/>
          </a:p>
          <a:p>
            <a:pPr lvl="1"/>
            <a:r>
              <a:rPr lang="en-US" sz="1400" dirty="0"/>
              <a:t>Inline Styles with Radium</a:t>
            </a:r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Psuedo</a:t>
            </a:r>
            <a:r>
              <a:rPr lang="en-US" sz="1400" dirty="0"/>
              <a:t> classes/media </a:t>
            </a:r>
            <a:r>
              <a:rPr lang="en-US" sz="1400" dirty="0" err="1"/>
              <a:t>quries</a:t>
            </a:r>
            <a:r>
              <a:rPr lang="en-US" sz="1400" dirty="0"/>
              <a:t> with inline styles</a:t>
            </a:r>
          </a:p>
          <a:p>
            <a:pPr lvl="1"/>
            <a:r>
              <a:rPr lang="en-US" sz="1400" dirty="0"/>
              <a:t>CSS Modules, importing </a:t>
            </a:r>
            <a:r>
              <a:rPr lang="en-US" sz="1400" dirty="0" err="1"/>
              <a:t>css</a:t>
            </a:r>
            <a:r>
              <a:rPr lang="en-US" sz="1400" dirty="0"/>
              <a:t> classes</a:t>
            </a:r>
          </a:p>
          <a:p>
            <a:pPr lvl="1"/>
            <a:r>
              <a:rPr lang="en-US" sz="1400" dirty="0"/>
              <a:t>Adding Bootstrap, Semantic UI to React apps</a:t>
            </a:r>
          </a:p>
          <a:p>
            <a:pPr lvl="1"/>
            <a:r>
              <a:rPr lang="en-US" sz="1400" dirty="0"/>
              <a:t>Using react-bootstrap, </a:t>
            </a:r>
            <a:r>
              <a:rPr lang="en-US" sz="1400" dirty="0" err="1"/>
              <a:t>reactstrap</a:t>
            </a:r>
            <a:r>
              <a:rPr lang="en-US" sz="1400" dirty="0"/>
              <a:t> packages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57200" y="173666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Day Wise Schedule &amp; Table of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1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032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Debugging React Apps </a:t>
            </a:r>
          </a:p>
          <a:p>
            <a:pPr lvl="1"/>
            <a:r>
              <a:rPr lang="en-US" dirty="0"/>
              <a:t>Understanding React Error Messages</a:t>
            </a:r>
          </a:p>
          <a:p>
            <a:pPr lvl="1"/>
            <a:r>
              <a:rPr lang="en-US" dirty="0"/>
              <a:t>Handling Logical Errors,</a:t>
            </a:r>
          </a:p>
          <a:p>
            <a:pPr lvl="1"/>
            <a:r>
              <a:rPr lang="en-US" dirty="0"/>
              <a:t>Debugging React apps using google developer tools and React </a:t>
            </a:r>
            <a:r>
              <a:rPr lang="en-US" dirty="0" err="1"/>
              <a:t>DevTool</a:t>
            </a:r>
            <a:endParaRPr lang="en-US" dirty="0"/>
          </a:p>
          <a:p>
            <a:pPr lvl="2"/>
            <a:r>
              <a:rPr lang="en-US" dirty="0"/>
              <a:t>Understanding Error </a:t>
            </a:r>
            <a:r>
              <a:rPr lang="en-US" dirty="0" smtClean="0"/>
              <a:t>Boundaries</a:t>
            </a:r>
          </a:p>
          <a:p>
            <a:pPr marL="171450" lvl="2" indent="0">
              <a:buNone/>
            </a:pPr>
            <a:endParaRPr lang="en-US" dirty="0"/>
          </a:p>
          <a:p>
            <a:pPr lvl="0"/>
            <a:r>
              <a:rPr lang="en-US" dirty="0"/>
              <a:t>React Component life cycle</a:t>
            </a:r>
          </a:p>
          <a:p>
            <a:pPr lvl="1"/>
            <a:r>
              <a:rPr lang="en-US" dirty="0"/>
              <a:t>Updating life cycle hooks</a:t>
            </a:r>
          </a:p>
          <a:p>
            <a:pPr lvl="1"/>
            <a:r>
              <a:rPr lang="en-US" dirty="0" err="1"/>
              <a:t>PureComponents</a:t>
            </a:r>
            <a:endParaRPr lang="en-US" dirty="0"/>
          </a:p>
          <a:p>
            <a:pPr lvl="1"/>
            <a:r>
              <a:rPr lang="en-US" dirty="0" err="1"/>
              <a:t>React’s</a:t>
            </a:r>
            <a:r>
              <a:rPr lang="en-US" dirty="0"/>
              <a:t> DOM Updating Strategy</a:t>
            </a:r>
          </a:p>
          <a:p>
            <a:pPr lvl="1"/>
            <a:r>
              <a:rPr lang="en-US" dirty="0"/>
              <a:t>Returning adjacent elements</a:t>
            </a:r>
          </a:p>
          <a:p>
            <a:pPr lvl="1"/>
            <a:r>
              <a:rPr lang="en-US" dirty="0"/>
              <a:t>Fragments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457200" y="163727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Day Wise Schedule &amp; Table of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5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6bed2a0-a239-4228-bd8e-b46f54fc12da">Class book</Material_x0020_Type>
    <_Version xmlns="http://schemas.microsoft.com/sharepoint/v3/fields" xsi:nil="true"/>
    <_DCDateModified xmlns="http://schemas.microsoft.com/sharepoint/v3/fields" xsi:nil="true"/>
    <Level xmlns="26bed2a0-a239-4228-bd8e-b46f54fc12da">L1</Level>
    <Category xmlns="26bed2a0-a239-4228-bd8e-b46f54fc12da">Module Artifact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26bed2a0-a239-4228-bd8e-b46f54fc12da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67E876-374E-4053-9E11-52C085FB942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633</Words>
  <Application>Microsoft Office PowerPoint</Application>
  <PresentationFormat>On-screen Show (4:3)</PresentationFormat>
  <Paragraphs>194</Paragraphs>
  <Slides>16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Candara</vt:lpstr>
      <vt:lpstr>Verdana</vt:lpstr>
      <vt:lpstr>Wingdings</vt:lpstr>
      <vt:lpstr>1_Section slides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 &amp; 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</dc:title>
  <dc:creator>Nithin P Thulaseedharan</dc:creator>
  <cp:lastModifiedBy>Srivastava, Vaishali</cp:lastModifiedBy>
  <cp:revision>167</cp:revision>
  <dcterms:created xsi:type="dcterms:W3CDTF">2014-04-28T11:21:39Z</dcterms:created>
  <dcterms:modified xsi:type="dcterms:W3CDTF">2020-10-26T13:35:17Z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