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61" r:id="rId6"/>
    <p:sldId id="262" r:id="rId7"/>
    <p:sldId id="263" r:id="rId8"/>
    <p:sldId id="323" r:id="rId9"/>
    <p:sldId id="264" r:id="rId10"/>
    <p:sldId id="265" r:id="rId11"/>
    <p:sldId id="321" r:id="rId12"/>
    <p:sldId id="324" r:id="rId13"/>
    <p:sldId id="322" r:id="rId14"/>
    <p:sldId id="32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4" r:id="rId32"/>
    <p:sldId id="285" r:id="rId33"/>
    <p:sldId id="288" r:id="rId34"/>
    <p:sldId id="289" r:id="rId35"/>
    <p:sldId id="292" r:id="rId36"/>
    <p:sldId id="293" r:id="rId37"/>
    <p:sldId id="296" r:id="rId38"/>
    <p:sldId id="297" r:id="rId39"/>
    <p:sldId id="298" r:id="rId40"/>
    <p:sldId id="299" r:id="rId41"/>
    <p:sldId id="300" r:id="rId42"/>
    <p:sldId id="303" r:id="rId43"/>
    <p:sldId id="304" r:id="rId44"/>
    <p:sldId id="305" r:id="rId45"/>
    <p:sldId id="308" r:id="rId46"/>
    <p:sldId id="309" r:id="rId47"/>
    <p:sldId id="310" r:id="rId48"/>
    <p:sldId id="311" r:id="rId49"/>
    <p:sldId id="312" r:id="rId50"/>
    <p:sldId id="313" r:id="rId51"/>
    <p:sldId id="316" r:id="rId52"/>
    <p:sldId id="320"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F3D872-E328-4F66-AC69-724E4EAD3E11}" type="datetimeFigureOut">
              <a:rPr lang="en-US"/>
              <a:pPr>
                <a:defRPr/>
              </a:pPr>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B3CF9C-255B-455F-8CEB-8DE22554519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02D96-7FD5-4126-A5B5-FD0836942D65}" type="slidenum">
              <a:rPr lang="en-US" smtClean="0"/>
              <a:pPr fontAlgn="base">
                <a:spcBef>
                  <a:spcPct val="0"/>
                </a:spcBef>
                <a:spcAft>
                  <a:spcPct val="0"/>
                </a:spcAft>
                <a:defRPr/>
              </a:pPr>
              <a:t>1</a:t>
            </a:fld>
            <a:endParaRPr 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86F08-25E5-4126-991D-431E15FE0501}" type="slidenum">
              <a:rPr lang="en-US" smtClean="0"/>
              <a:pPr fontAlgn="base">
                <a:spcBef>
                  <a:spcPct val="0"/>
                </a:spcBef>
                <a:spcAft>
                  <a:spcPct val="0"/>
                </a:spcAft>
                <a:defRPr/>
              </a:pPr>
              <a:t>10</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 can also result in one part of a program (say one that deals with network I/O) dominating and using CPU time, and in the process, preventing any other part of the program from being processed.</a:t>
            </a:r>
          </a:p>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New state ?</a:t>
            </a:r>
            <a:r>
              <a:rPr lang="en-US" sz="1200" b="0" i="0" kern="1200" dirty="0" smtClean="0">
                <a:solidFill>
                  <a:schemeClr val="tx1"/>
                </a:solidFill>
                <a:latin typeface="+mn-lt"/>
                <a:ea typeface="+mn-ea"/>
                <a:cs typeface="+mn-cs"/>
              </a:rPr>
              <a:t> After the creations of Thread instance the thread is in this state but before the start() method invocation. At this point, the thread is considered not alive.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err="1" smtClean="0">
                <a:solidFill>
                  <a:schemeClr val="tx1"/>
                </a:solidFill>
                <a:latin typeface="+mn-lt"/>
                <a:ea typeface="+mn-ea"/>
                <a:cs typeface="+mn-cs"/>
              </a:rPr>
              <a:t>Runnable</a:t>
            </a:r>
            <a:r>
              <a:rPr lang="en-US" sz="1200" b="1" i="0" kern="1200" dirty="0" smtClean="0">
                <a:solidFill>
                  <a:schemeClr val="tx1"/>
                </a:solidFill>
                <a:latin typeface="+mn-lt"/>
                <a:ea typeface="+mn-ea"/>
                <a:cs typeface="+mn-cs"/>
              </a:rPr>
              <a:t> (Ready-to-run) state ? </a:t>
            </a:r>
            <a:r>
              <a:rPr lang="en-US" sz="1200" b="0" i="0" kern="1200" dirty="0" smtClean="0">
                <a:solidFill>
                  <a:schemeClr val="tx1"/>
                </a:solidFill>
                <a:latin typeface="+mn-lt"/>
                <a:ea typeface="+mn-ea"/>
                <a:cs typeface="+mn-cs"/>
              </a:rPr>
              <a:t>A thread start its life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 thread first enters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the invoking of start() method but a thread can return to this state after either running, waiting, sleeping or coming back from blocked state also. On this state a thread is waiting for a turn on the processor.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Running state ? </a:t>
            </a:r>
            <a:r>
              <a:rPr lang="en-US" sz="1200" b="0" i="0" kern="1200" dirty="0" smtClean="0">
                <a:solidFill>
                  <a:schemeClr val="tx1"/>
                </a:solidFill>
                <a:latin typeface="+mn-lt"/>
                <a:ea typeface="+mn-ea"/>
                <a:cs typeface="+mn-cs"/>
              </a:rPr>
              <a:t>A thread is in running state that means the thread is currently executing. There are several ways to enter in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but there is only one way to enter in Running state: the scheduler select a thread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pool.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Dead state ?</a:t>
            </a:r>
            <a:r>
              <a:rPr lang="en-US" sz="1200" b="0" i="0" kern="1200" dirty="0" smtClean="0">
                <a:solidFill>
                  <a:schemeClr val="tx1"/>
                </a:solidFill>
                <a:latin typeface="+mn-lt"/>
                <a:ea typeface="+mn-ea"/>
                <a:cs typeface="+mn-cs"/>
              </a:rPr>
              <a:t> A thread can be considered dead when its run() method completes. If any thread comes on this state that means it cannot ever run again.</a:t>
            </a:r>
          </a:p>
          <a:p>
            <a:r>
              <a:rPr lang="en-US" sz="1200" b="1" i="0" kern="1200" dirty="0" smtClean="0">
                <a:solidFill>
                  <a:schemeClr val="tx1"/>
                </a:solidFill>
                <a:latin typeface="+mn-lt"/>
                <a:ea typeface="+mn-ea"/>
                <a:cs typeface="+mn-cs"/>
              </a:rPr>
              <a:t>Blocked - </a:t>
            </a:r>
            <a:r>
              <a:rPr lang="en-US" sz="1200" b="0" i="0" kern="1200" dirty="0" smtClean="0">
                <a:solidFill>
                  <a:schemeClr val="tx1"/>
                </a:solidFill>
                <a:latin typeface="+mn-lt"/>
                <a:ea typeface="+mn-ea"/>
                <a:cs typeface="+mn-cs"/>
              </a:rPr>
              <a:t>A thread can enter in this state because of waiting the resources that are hold by another thread.</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6A4CCE-1A85-4E7C-B2DD-4A39EA17598F}" type="slidenum">
              <a:rPr lang="en-US" smtClean="0"/>
              <a:pPr fontAlgn="base">
                <a:spcBef>
                  <a:spcPct val="0"/>
                </a:spcBef>
                <a:spcAft>
                  <a:spcPct val="0"/>
                </a:spcAft>
                <a:defRPr/>
              </a:pPr>
              <a:t>15</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6A973DB-A8A9-4DEC-BC56-6764224CC6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FB6456C-30F4-47C6-A0BA-4EC9AC3C8CE3}"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6E0B777-D56D-4509-8172-26539ED7976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2490F2-DA5F-4091-863A-A72031B4A2E6}" type="slidenum">
              <a:rPr lang="en-US" smtClean="0"/>
              <a:pPr fontAlgn="base">
                <a:spcBef>
                  <a:spcPct val="0"/>
                </a:spcBef>
                <a:spcAft>
                  <a:spcPct val="0"/>
                </a:spcAft>
                <a:defRPr/>
              </a:pPr>
              <a:t>19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spcBef>
                <a:spcPct val="0"/>
              </a:spcBef>
            </a:pPr>
            <a:endParaRPr lang="en-US" smtClean="0"/>
          </a:p>
          <a:p>
            <a:pPr eaLnBrk="1" hangingPunct="1">
              <a:spcBef>
                <a:spcPct val="0"/>
              </a:spcBef>
            </a:pPr>
            <a:r>
              <a:rPr lang="en-US" smtClean="0"/>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DCA12B8-52C7-4F19-BB6B-4C1145EA3BC3}"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DB6856C-B187-42D1-BB39-CE39DDA6225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C918F8-5255-42C6-A5EE-0C37CFDE0663}" type="slidenum">
              <a:rPr lang="en-US" smtClean="0"/>
              <a:pPr fontAlgn="base">
                <a:spcBef>
                  <a:spcPct val="0"/>
                </a:spcBef>
                <a:spcAft>
                  <a:spcPct val="0"/>
                </a:spcAft>
                <a:defRPr/>
              </a:pPr>
              <a:t>21</a:t>
            </a:fld>
            <a:endParaRPr lang="en-US" smtClean="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Mutex is not assured if the methods in of the object through which the producer and the consumer thread write and read data into the shared data structure are defined as ordinary methods.  </a:t>
            </a:r>
          </a:p>
          <a:p>
            <a:pPr eaLnBrk="1" hangingPunct="1">
              <a:spcBef>
                <a:spcPct val="0"/>
              </a:spcBef>
            </a:pPr>
            <a:r>
              <a:rPr lang="en-US" smtClean="0"/>
              <a:t>A </a:t>
            </a:r>
            <a:r>
              <a:rPr lang="en-US" b="1" smtClean="0"/>
              <a:t>race condition</a:t>
            </a:r>
            <a:r>
              <a:rPr lang="en-US" smtClean="0"/>
              <a:t> can be prevented by defining the methods </a:t>
            </a:r>
            <a:r>
              <a:rPr lang="en-US" b="1" smtClean="0"/>
              <a:t>M1</a:t>
            </a:r>
            <a:r>
              <a:rPr lang="en-US" smtClean="0"/>
              <a:t> and </a:t>
            </a:r>
            <a:r>
              <a:rPr lang="en-US" b="1" smtClean="0"/>
              <a:t>M2</a:t>
            </a:r>
            <a:r>
              <a:rPr lang="en-US" smtClean="0"/>
              <a:t> as synchronized methods that are used by the producer thread and the consumer thread respectively. </a:t>
            </a:r>
          </a:p>
          <a:p>
            <a:pPr eaLnBrk="1" hangingPunct="1">
              <a:spcBef>
                <a:spcPct val="0"/>
              </a:spcBef>
            </a:pP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977FD1-D3E2-48DC-8CA4-9ECEF8A4C090}" type="slidenum">
              <a:rPr lang="en-US" smtClean="0"/>
              <a:pPr fontAlgn="base">
                <a:spcBef>
                  <a:spcPct val="0"/>
                </a:spcBef>
                <a:spcAft>
                  <a:spcPct val="0"/>
                </a:spcAft>
                <a:defRPr/>
              </a:pPr>
              <a:t>22</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Most multithreaded systems expose monitors as objects that your multithreaded programs must explicitly acquire and manage. Java provides a simpler and cleaner solution.  Java does not provide a separate class “Monitor”. Rather, each object has its own implicit monitor that is automatically entered when one of the object’s synchronized methods is called. </a:t>
            </a:r>
            <a:r>
              <a:rPr lang="en-US" b="1" smtClean="0"/>
              <a:t>Once a thread is inside a synchronized method, no other thread can call any other synchronized method on the same object.</a:t>
            </a:r>
            <a:r>
              <a:rPr lang="en-US" smtClean="0"/>
              <a:t> Java was developed from the beginning with  multithreading in mind. </a:t>
            </a:r>
          </a:p>
          <a:p>
            <a:pPr eaLnBrk="1" hangingPunct="1">
              <a:spcBef>
                <a:spcPct val="0"/>
              </a:spcBef>
            </a:pPr>
            <a:endParaRPr lang="en-US" sz="500" smtClean="0"/>
          </a:p>
          <a:p>
            <a:pPr eaLnBrk="1" hangingPunct="1">
              <a:spcBef>
                <a:spcPct val="0"/>
              </a:spcBef>
            </a:pPr>
            <a:r>
              <a:rPr lang="en-US" smtClean="0"/>
              <a:t>The language defines a special keyword, </a:t>
            </a:r>
            <a:r>
              <a:rPr lang="en-US" b="1" smtClean="0"/>
              <a:t>synchronized</a:t>
            </a:r>
            <a:r>
              <a:rPr lang="en-US" smtClean="0"/>
              <a:t>, which can be applied to blocks of code, including entire methods, to prevent multiple threads from executing the same block of code at the same time.</a:t>
            </a:r>
          </a:p>
          <a:p>
            <a:pPr eaLnBrk="1" hangingPunct="1">
              <a:spcBef>
                <a:spcPct val="0"/>
              </a:spcBef>
            </a:pPr>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6F7F27B-8A0E-41E2-B87A-2CBCB058B57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E4FB1CA-AD3B-4D10-B0C3-84A6E6DF9CDD}"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3DBB6B-2178-4ECC-8086-0196B3A32EE3}" type="slidenum">
              <a:rPr lang="en-US" smtClean="0"/>
              <a:pPr fontAlgn="base">
                <a:spcBef>
                  <a:spcPct val="0"/>
                </a:spcBef>
                <a:spcAft>
                  <a:spcPct val="0"/>
                </a:spcAft>
                <a:defRPr/>
              </a:pPr>
              <a:t>25</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spcBef>
                <a:spcPct val="0"/>
              </a:spcBef>
              <a:buFontTx/>
              <a:buChar char="•"/>
            </a:pPr>
            <a:r>
              <a:rPr lang="en-US" smtClean="0"/>
              <a:t>It is the parent thread from which other child threads will be spawned or created. </a:t>
            </a:r>
          </a:p>
          <a:p>
            <a:pPr eaLnBrk="1" hangingPunct="1">
              <a:spcBef>
                <a:spcPct val="0"/>
              </a:spcBef>
              <a:buFontTx/>
              <a:buChar char="•"/>
            </a:pPr>
            <a:r>
              <a:rPr lang="en-US" smtClean="0"/>
              <a:t>When the last non-daemon thread stops, the program terminates.</a:t>
            </a:r>
          </a:p>
          <a:p>
            <a:pPr eaLnBrk="1" hangingPunct="1">
              <a:spcBef>
                <a:spcPct val="0"/>
              </a:spcBef>
              <a:buFontTx/>
              <a:buChar char="•"/>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94F6A9-09F8-4498-BBD0-293BAC1179AB}" type="slidenum">
              <a:rPr lang="en-US" smtClean="0"/>
              <a:pPr fontAlgn="base">
                <a:spcBef>
                  <a:spcPct val="0"/>
                </a:spcBef>
                <a:spcAft>
                  <a:spcPct val="0"/>
                </a:spcAft>
                <a:defRPr/>
              </a:pPr>
              <a:t>26</a:t>
            </a:fld>
            <a:endParaRPr lang="en-US"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000" smtClean="0"/>
              <a:t>The output of the code will be something like:</a:t>
            </a:r>
          </a:p>
          <a:p>
            <a:pPr eaLnBrk="1" hangingPunct="1">
              <a:lnSpc>
                <a:spcPct val="90000"/>
              </a:lnSpc>
              <a:spcBef>
                <a:spcPct val="0"/>
              </a:spcBef>
            </a:pPr>
            <a:r>
              <a:rPr lang="en-US" sz="1000" smtClean="0"/>
              <a:t> Current Thread : Thread[main,5,main]</a:t>
            </a:r>
          </a:p>
          <a:p>
            <a:pPr eaLnBrk="1" hangingPunct="1">
              <a:lnSpc>
                <a:spcPct val="90000"/>
              </a:lnSpc>
              <a:spcBef>
                <a:spcPct val="0"/>
              </a:spcBef>
            </a:pPr>
            <a:r>
              <a:rPr lang="en-US" sz="1000" smtClean="0"/>
              <a:t>New name of the thread:  Thread[Demo Thread,5,main]</a:t>
            </a:r>
          </a:p>
          <a:p>
            <a:pPr eaLnBrk="1" hangingPunct="1">
              <a:lnSpc>
                <a:spcPct val="90000"/>
              </a:lnSpc>
              <a:spcBef>
                <a:spcPct val="0"/>
              </a:spcBef>
            </a:pPr>
            <a:r>
              <a:rPr lang="en-US" sz="1000" smtClean="0"/>
              <a:t>The first line in the aforesaid output tells you that the name of the thread is main, it has a priority of 5 which as you will see later is the normal priority for a thread, and it belongs to a thread group called main. </a:t>
            </a:r>
          </a:p>
          <a:p>
            <a:pPr eaLnBrk="1" hangingPunct="1">
              <a:lnSpc>
                <a:spcPct val="90000"/>
              </a:lnSpc>
              <a:spcBef>
                <a:spcPct val="0"/>
              </a:spcBef>
            </a:pPr>
            <a:r>
              <a:rPr lang="en-US" sz="1000" smtClean="0"/>
              <a:t>After invoking the </a:t>
            </a:r>
            <a:r>
              <a:rPr lang="en-US" sz="1000" b="1" smtClean="0"/>
              <a:t>setName()</a:t>
            </a:r>
            <a:r>
              <a:rPr lang="en-US" sz="1000" smtClean="0"/>
              <a:t> method on the thread, you can see that the name of the thread stands changed to Demo Thread with its priority and thread group remaining unchanged. The </a:t>
            </a:r>
            <a:r>
              <a:rPr lang="en-US" sz="1000" b="1" smtClean="0"/>
              <a:t>sleep()</a:t>
            </a:r>
            <a:r>
              <a:rPr lang="en-US" sz="1000" smtClean="0"/>
              <a:t> method causes the thread from which it is called to suspend execution for the specified period of milliseconds. The call to </a:t>
            </a:r>
            <a:r>
              <a:rPr lang="en-US" sz="1000" b="1" smtClean="0"/>
              <a:t>sleep() </a:t>
            </a:r>
            <a:r>
              <a:rPr lang="en-US" sz="1000" smtClean="0"/>
              <a:t> is always enclosed inside a try/catch block. It is because of the fact that the </a:t>
            </a:r>
            <a:r>
              <a:rPr lang="en-US" sz="1000" b="1" smtClean="0"/>
              <a:t>sleep()</a:t>
            </a:r>
            <a:r>
              <a:rPr lang="en-US" sz="1000" smtClean="0"/>
              <a:t> method might throw an </a:t>
            </a:r>
            <a:r>
              <a:rPr lang="en-US" sz="1000" b="1" smtClean="0"/>
              <a:t>InterruptedException</a:t>
            </a:r>
            <a:r>
              <a:rPr lang="en-US" sz="1000" smtClean="0"/>
              <a:t>. This exception is thrown if some other thread wanted to interrupt the  currently sleeping thread, i.e., the thread on which </a:t>
            </a:r>
            <a:r>
              <a:rPr lang="en-US" sz="1000" b="1" smtClean="0"/>
              <a:t>sleep()</a:t>
            </a:r>
            <a:r>
              <a:rPr lang="en-US" sz="1000" smtClean="0"/>
              <a:t> has been called. This example prints a message if it gets interrupted. Here is the declaration of the </a:t>
            </a:r>
            <a:r>
              <a:rPr lang="en-US" sz="1000" b="1" smtClean="0"/>
              <a:t>sleep()</a:t>
            </a:r>
            <a:r>
              <a:rPr lang="en-US" sz="1000" smtClean="0"/>
              <a:t> method as defined in the </a:t>
            </a:r>
            <a:r>
              <a:rPr lang="en-US" sz="1000" b="1" smtClean="0"/>
              <a:t>Thread</a:t>
            </a:r>
            <a:r>
              <a:rPr lang="en-US" sz="1000" smtClean="0"/>
              <a:t> class: static void sleep(long milliseconds) throws InterruptedException</a:t>
            </a:r>
          </a:p>
          <a:p>
            <a:pPr eaLnBrk="1" hangingPunct="1">
              <a:lnSpc>
                <a:spcPct val="90000"/>
              </a:lnSpc>
              <a:spcBef>
                <a:spcPct val="0"/>
              </a:spcBef>
            </a:pPr>
            <a:r>
              <a:rPr lang="en-US" sz="1000" smtClean="0"/>
              <a:t>There is an overloaded form of </a:t>
            </a:r>
            <a:r>
              <a:rPr lang="en-US" sz="1000" b="1" smtClean="0"/>
              <a:t> sleep( )</a:t>
            </a:r>
            <a:r>
              <a:rPr lang="en-US" sz="1000" smtClean="0"/>
              <a:t>which allows you to specify the sleep period in terms of milliseconds and nanoseconds. This form of the </a:t>
            </a:r>
            <a:r>
              <a:rPr lang="en-US" sz="1000" b="1" smtClean="0"/>
              <a:t>sleep() </a:t>
            </a:r>
            <a:r>
              <a:rPr lang="en-US" sz="1000" smtClean="0"/>
              <a:t>method is useful in environments that allow timing periods as short as nanoseconds, i.e., extremely powerful and fast processor architectures.</a:t>
            </a:r>
          </a:p>
          <a:p>
            <a:pPr eaLnBrk="1" hangingPunct="1">
              <a:lnSpc>
                <a:spcPct val="90000"/>
              </a:lnSpc>
              <a:spcBef>
                <a:spcPct val="0"/>
              </a:spcBef>
            </a:pPr>
            <a:r>
              <a:rPr lang="en-US" sz="1000" smtClean="0"/>
              <a:t>The thread class also provides a </a:t>
            </a:r>
            <a:r>
              <a:rPr lang="en-US" sz="1000" b="1" smtClean="0"/>
              <a:t>getName( )</a:t>
            </a:r>
            <a:r>
              <a:rPr lang="en-US" sz="1000" smtClean="0"/>
              <a:t> method that returns the name of the thread as a </a:t>
            </a:r>
            <a:r>
              <a:rPr lang="en-US" sz="1000" b="1" smtClean="0"/>
              <a:t>String</a:t>
            </a:r>
            <a:r>
              <a:rPr lang="en-US" sz="1000" smtClean="0"/>
              <a:t> object. The following is the declaration of the </a:t>
            </a:r>
            <a:r>
              <a:rPr lang="en-US" sz="1000" b="1" smtClean="0"/>
              <a:t>getName( )</a:t>
            </a:r>
            <a:r>
              <a:rPr lang="en-US" sz="1000" smtClean="0"/>
              <a:t> method. String getName( ). </a:t>
            </a:r>
          </a:p>
          <a:p>
            <a:pPr eaLnBrk="1" hangingPunct="1">
              <a:lnSpc>
                <a:spcPct val="90000"/>
              </a:lnSpc>
              <a:spcBef>
                <a:spcPct val="0"/>
              </a:spcBef>
            </a:pPr>
            <a:endParaRPr lang="en-US" sz="1000" smtClean="0"/>
          </a:p>
          <a:p>
            <a:pPr eaLnBrk="1" hangingPunct="1">
              <a:lnSpc>
                <a:spcPct val="90000"/>
              </a:lnSpc>
              <a:spcBef>
                <a:spcPct val="0"/>
              </a:spcBef>
            </a:pPr>
            <a:endParaRPr lang="en-US" sz="1000" smtClean="0"/>
          </a:p>
          <a:p>
            <a:pPr eaLnBrk="1" hangingPunct="1">
              <a:lnSpc>
                <a:spcPct val="90000"/>
              </a:lnSpc>
              <a:spcBef>
                <a:spcPct val="0"/>
              </a:spcBef>
            </a:pPr>
            <a:r>
              <a:rPr lang="en-US" sz="1000" smtClean="0"/>
              <a:t> </a:t>
            </a:r>
          </a:p>
          <a:p>
            <a:pPr eaLnBrk="1" hangingPunct="1">
              <a:lnSpc>
                <a:spcPct val="90000"/>
              </a:lnSpc>
              <a:spcBef>
                <a:spcPct val="0"/>
              </a:spcBef>
            </a:pPr>
            <a:endParaRPr lang="en-US" sz="10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7FE948-EFE9-4CE8-B672-EA150A016EB4}" type="slidenum">
              <a:rPr lang="en-US" smtClean="0"/>
              <a:pPr fontAlgn="base">
                <a:spcBef>
                  <a:spcPct val="0"/>
                </a:spcBef>
                <a:spcAft>
                  <a:spcPct val="0"/>
                </a:spcAft>
                <a:defRPr/>
              </a:pPr>
              <a:t>27</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declaration of </a:t>
            </a:r>
            <a:r>
              <a:rPr lang="en-US" b="1" smtClean="0"/>
              <a:t>run( )</a:t>
            </a:r>
            <a:r>
              <a:rPr lang="en-US" smtClean="0"/>
              <a:t>is as follows: </a:t>
            </a:r>
            <a:r>
              <a:rPr lang="en-US" b="1" smtClean="0"/>
              <a:t>public void run( ). </a:t>
            </a:r>
            <a:r>
              <a:rPr lang="en-US" smtClean="0"/>
              <a:t>Inside </a:t>
            </a:r>
            <a:r>
              <a:rPr lang="en-US" b="1" smtClean="0"/>
              <a:t>run()</a:t>
            </a:r>
            <a:r>
              <a:rPr lang="en-US" smtClean="0"/>
              <a:t>, you will write the code that constitutes the new thread. The </a:t>
            </a:r>
            <a:r>
              <a:rPr lang="en-US" b="1" smtClean="0"/>
              <a:t>run()</a:t>
            </a:r>
            <a:r>
              <a:rPr lang="en-US" smtClean="0"/>
              <a:t> method can call other methods, use other classes, and declare its own local variables, just like the main thread can. The important point to take away here is that </a:t>
            </a:r>
            <a:r>
              <a:rPr lang="en-US" b="1" smtClean="0"/>
              <a:t>run() </a:t>
            </a:r>
            <a:r>
              <a:rPr lang="en-US" smtClean="0"/>
              <a:t>establishes the entry point for another, concurrent thread of execution within your program. This thread will end when </a:t>
            </a:r>
            <a:r>
              <a:rPr lang="en-US" b="1" smtClean="0"/>
              <a:t>run( )</a:t>
            </a:r>
            <a:r>
              <a:rPr lang="en-US" smtClean="0"/>
              <a:t> returns or terminates.</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0582B27-3971-425E-90ED-5B3CAD95979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54C30D-8D4A-463E-B1FE-0DA3F622A0F6}" type="slidenum">
              <a:rPr lang="en-US" smtClean="0"/>
              <a:pPr fontAlgn="base">
                <a:spcBef>
                  <a:spcPct val="0"/>
                </a:spcBef>
                <a:spcAft>
                  <a:spcPct val="0"/>
                </a:spcAft>
                <a:defRPr/>
              </a:pPr>
              <a:t>29</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Creating a thread does not mean that it will automatically start executing. A thread will not start running, until you call its </a:t>
            </a:r>
            <a:r>
              <a:rPr lang="en-US" b="1" smtClean="0"/>
              <a:t>start( )</a:t>
            </a:r>
            <a:r>
              <a:rPr lang="en-US" smtClean="0"/>
              <a:t> method. The </a:t>
            </a:r>
            <a:r>
              <a:rPr lang="en-US" b="1" smtClean="0"/>
              <a:t>start( )</a:t>
            </a:r>
            <a:r>
              <a:rPr lang="en-US" smtClean="0"/>
              <a:t> method in turn initiates a call to </a:t>
            </a:r>
            <a:r>
              <a:rPr lang="en-US" b="1" smtClean="0"/>
              <a:t>run( ). </a:t>
            </a:r>
          </a:p>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A48EAD-F2C4-4AE4-9D3A-91467791480F}" type="slidenum">
              <a:rPr lang="en-US" smtClean="0"/>
              <a:pPr fontAlgn="base">
                <a:spcBef>
                  <a:spcPct val="0"/>
                </a:spcBef>
                <a:spcAft>
                  <a:spcPct val="0"/>
                </a:spcAft>
                <a:defRPr/>
              </a:pPr>
              <a:t>3</a:t>
            </a:fld>
            <a:endParaRPr 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Threads are separate tasks running within a program. If your program consists of a single thread, it can handle only one activity at a time.</a:t>
            </a:r>
          </a:p>
          <a:p>
            <a:pPr eaLnBrk="1" hangingPunct="1">
              <a:spcBef>
                <a:spcPct val="0"/>
              </a:spcBef>
            </a:pPr>
            <a:endParaRPr lang="en-US" smtClean="0"/>
          </a:p>
          <a:p>
            <a:pPr eaLnBrk="1" hangingPunct="1">
              <a:spcBef>
                <a:spcPct val="0"/>
              </a:spcBef>
            </a:pPr>
            <a:r>
              <a:rPr lang="en-US" smtClean="0"/>
              <a:t>Even before you venture into multithreading, it would be appropriate to first of all learn as to, what is multitasking, for, there are lot of conceptual similarities between multitasking and multithreading. </a:t>
            </a:r>
          </a:p>
          <a:p>
            <a:pPr eaLnBrk="1" hangingPunct="1">
              <a:spcBef>
                <a:spcPct val="0"/>
              </a:spcBef>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9603AB-1D1B-459B-8F24-DE8EEC195C0B}" type="slidenum">
              <a:rPr lang="en-US" smtClean="0"/>
              <a:pPr fontAlgn="base">
                <a:spcBef>
                  <a:spcPct val="0"/>
                </a:spcBef>
                <a:spcAft>
                  <a:spcPct val="0"/>
                </a:spcAft>
                <a:defRPr/>
              </a:pPr>
              <a:t>30</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Inside the </a:t>
            </a:r>
            <a:r>
              <a:rPr lang="en-US" b="1" smtClean="0"/>
              <a:t>DemoThread</a:t>
            </a:r>
            <a:r>
              <a:rPr lang="en-US" smtClean="0"/>
              <a:t> constructor, a new </a:t>
            </a:r>
            <a:r>
              <a:rPr lang="en-US" b="1" smtClean="0"/>
              <a:t>Thread</a:t>
            </a:r>
            <a:r>
              <a:rPr lang="en-US" smtClean="0"/>
              <a:t> object is created by the following statement:</a:t>
            </a:r>
          </a:p>
          <a:p>
            <a:pPr eaLnBrk="1" hangingPunct="1">
              <a:lnSpc>
                <a:spcPct val="90000"/>
              </a:lnSpc>
              <a:spcBef>
                <a:spcPct val="0"/>
              </a:spcBef>
            </a:pPr>
            <a:r>
              <a:rPr lang="en-US" smtClean="0"/>
              <a:t>t = new thread (this, “Demo Thread”);</a:t>
            </a:r>
          </a:p>
          <a:p>
            <a:pPr eaLnBrk="1" hangingPunct="1">
              <a:lnSpc>
                <a:spcPct val="90000"/>
              </a:lnSpc>
              <a:spcBef>
                <a:spcPct val="0"/>
              </a:spcBef>
            </a:pPr>
            <a:r>
              <a:rPr lang="en-US" smtClean="0"/>
              <a:t>Passing </a:t>
            </a:r>
            <a:r>
              <a:rPr lang="en-US" b="1" smtClean="0"/>
              <a:t>this </a:t>
            </a:r>
            <a:r>
              <a:rPr lang="en-US" smtClean="0"/>
              <a:t>as the first argument indicates that you want the new thread to call the </a:t>
            </a:r>
            <a:r>
              <a:rPr lang="en-US" b="1" smtClean="0"/>
              <a:t>run()</a:t>
            </a:r>
            <a:r>
              <a:rPr lang="en-US" smtClean="0"/>
              <a:t> method on the object referenced by </a:t>
            </a:r>
            <a:r>
              <a:rPr lang="en-US" b="1" smtClean="0"/>
              <a:t>this</a:t>
            </a:r>
            <a:r>
              <a:rPr lang="en-US" smtClean="0"/>
              <a:t>, i.e., the current or the invoking object. Next, </a:t>
            </a:r>
            <a:r>
              <a:rPr lang="en-US" b="1" smtClean="0"/>
              <a:t>start( )</a:t>
            </a:r>
            <a:r>
              <a:rPr lang="en-US" smtClean="0"/>
              <a:t> is called, that starts the thread of execution beginning at the </a:t>
            </a:r>
            <a:r>
              <a:rPr lang="en-US" b="1" smtClean="0"/>
              <a:t>run( )</a:t>
            </a:r>
            <a:r>
              <a:rPr lang="en-US" smtClean="0"/>
              <a:t> method.  </a:t>
            </a:r>
          </a:p>
          <a:p>
            <a:pPr eaLnBrk="1" hangingPunct="1">
              <a:lnSpc>
                <a:spcPct val="90000"/>
              </a:lnSpc>
              <a:spcBef>
                <a:spcPct val="0"/>
              </a:spcBef>
            </a:pPr>
            <a:endParaRPr lang="en-US" smtClean="0"/>
          </a:p>
          <a:p>
            <a:pPr eaLnBrk="1" hangingPunct="1">
              <a:lnSpc>
                <a:spcPct val="90000"/>
              </a:lnSpc>
              <a:spcBef>
                <a:spcPct val="0"/>
              </a:spcBef>
            </a:pPr>
            <a:r>
              <a:rPr lang="en-US" smtClean="0"/>
              <a:t>The child thread’s for loop is the starting point for the thread’s </a:t>
            </a:r>
            <a:r>
              <a:rPr lang="en-US" b="1" smtClean="0"/>
              <a:t>run( )</a:t>
            </a:r>
            <a:r>
              <a:rPr lang="en-US" smtClean="0"/>
              <a:t> method. After calling </a:t>
            </a:r>
            <a:r>
              <a:rPr lang="en-US" b="1" smtClean="0"/>
              <a:t>start( )</a:t>
            </a:r>
            <a:r>
              <a:rPr lang="en-US" smtClean="0"/>
              <a:t>, DemoThread’s constructor returns to </a:t>
            </a:r>
            <a:r>
              <a:rPr lang="en-US" b="1" smtClean="0"/>
              <a:t>main( )</a:t>
            </a:r>
            <a:r>
              <a:rPr lang="en-US" smtClean="0"/>
              <a:t>. At this juncture, there is a context switch wherein the main thread resumes execution at  </a:t>
            </a:r>
            <a:r>
              <a:rPr lang="en-US" b="1" smtClean="0"/>
              <a:t>main( )</a:t>
            </a:r>
            <a:r>
              <a:rPr lang="en-US" smtClean="0"/>
              <a:t> by entering its </a:t>
            </a:r>
            <a:r>
              <a:rPr lang="en-US" b="1" smtClean="0"/>
              <a:t>for</a:t>
            </a:r>
            <a:r>
              <a:rPr lang="en-US" smtClean="0"/>
              <a:t> loop. When the main thread encounters the </a:t>
            </a:r>
            <a:r>
              <a:rPr lang="en-US" b="1" smtClean="0"/>
              <a:t>Thread</a:t>
            </a:r>
            <a:r>
              <a:rPr lang="en-US" smtClean="0"/>
              <a:t>.</a:t>
            </a:r>
            <a:r>
              <a:rPr lang="en-US" b="1" smtClean="0"/>
              <a:t>sleep</a:t>
            </a:r>
            <a:r>
              <a:rPr lang="en-US" smtClean="0"/>
              <a:t>(1000) command in the </a:t>
            </a:r>
            <a:r>
              <a:rPr lang="en-US" b="1" smtClean="0"/>
              <a:t>for</a:t>
            </a:r>
            <a:r>
              <a:rPr lang="en-US" smtClean="0"/>
              <a:t> loop of </a:t>
            </a:r>
            <a:r>
              <a:rPr lang="en-US" b="1" smtClean="0"/>
              <a:t>main()</a:t>
            </a:r>
            <a:r>
              <a:rPr lang="en-US" smtClean="0"/>
              <a:t>, there is a context switch and the child thread starts executing by entering its </a:t>
            </a:r>
            <a:r>
              <a:rPr lang="en-US" b="1" smtClean="0"/>
              <a:t>for</a:t>
            </a:r>
            <a:r>
              <a:rPr lang="en-US" smtClean="0"/>
              <a:t> loop in its </a:t>
            </a:r>
            <a:r>
              <a:rPr lang="en-US" b="1" smtClean="0"/>
              <a:t>run( )</a:t>
            </a:r>
            <a:r>
              <a:rPr lang="en-US" smtClean="0"/>
              <a:t> method. Since the child thread sleeps for only 500 milliseconds between iterations of its </a:t>
            </a:r>
            <a:r>
              <a:rPr lang="en-US" b="1" smtClean="0"/>
              <a:t>for</a:t>
            </a:r>
            <a:r>
              <a:rPr lang="en-US" smtClean="0"/>
              <a:t> loop, it causes the child thread to have two iterations of its </a:t>
            </a:r>
            <a:r>
              <a:rPr lang="en-US" b="1" smtClean="0"/>
              <a:t>for</a:t>
            </a:r>
            <a:r>
              <a:rPr lang="en-US" smtClean="0"/>
              <a:t> loop while the parent thread is sleeping (1000 milliseconds). Before the child thread can enter the third iteration of its </a:t>
            </a:r>
            <a:r>
              <a:rPr lang="en-US" b="1" smtClean="0"/>
              <a:t>for</a:t>
            </a:r>
            <a:r>
              <a:rPr lang="en-US" smtClean="0"/>
              <a:t> loop, the parent thread wakes up causing a context switch back to the main thread. Thus, for every iteration of the main thread, there are two iterations in the child thread. The output of the program listed below should clarify the aforesaid discussion.</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9F8948-54C2-4D8B-BACF-B61B85A57F6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5BB97F7-335D-4B4A-B5F7-5ED23A2789F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82FBB88-8CD1-45DA-81AF-9CDE74751671}"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1BB4307-C925-4E66-A0E5-39FB410B029D}"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1C3D6B-6BA7-4B9D-8912-F662D0F8EC09}" type="slidenum">
              <a:rPr lang="en-US" smtClean="0"/>
              <a:pPr fontAlgn="base">
                <a:spcBef>
                  <a:spcPct val="0"/>
                </a:spcBef>
                <a:spcAft>
                  <a:spcPct val="0"/>
                </a:spcAft>
                <a:defRPr/>
              </a:pPr>
              <a:t>35</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Additional overloaded forms of </a:t>
            </a:r>
            <a:r>
              <a:rPr lang="en-US" b="1" dirty="0" smtClean="0"/>
              <a:t>join()</a:t>
            </a:r>
            <a:r>
              <a:rPr lang="en-US" i="1" dirty="0" smtClean="0"/>
              <a:t> </a:t>
            </a:r>
            <a:r>
              <a:rPr lang="en-US" dirty="0" smtClean="0"/>
              <a:t>allow you to specify a maximum amount of time that you want to wait for the specified thread to terminate. The signatures of these two methods are as follows:</a:t>
            </a:r>
          </a:p>
          <a:p>
            <a:pPr eaLnBrk="1" hangingPunct="1">
              <a:spcBef>
                <a:spcPct val="0"/>
              </a:spcBef>
            </a:pPr>
            <a:r>
              <a:rPr lang="en-US" dirty="0" smtClean="0"/>
              <a:t>final boolean isAlive() </a:t>
            </a:r>
          </a:p>
          <a:p>
            <a:pPr eaLnBrk="1" hangingPunct="1">
              <a:spcBef>
                <a:spcPct val="0"/>
              </a:spcBef>
            </a:pPr>
            <a:r>
              <a:rPr lang="en-US" dirty="0" smtClean="0"/>
              <a:t>final void join() throws InterruptedException</a:t>
            </a:r>
          </a:p>
          <a:p>
            <a:pPr eaLnBrk="1" hangingPunct="1">
              <a:spcBef>
                <a:spcPct val="0"/>
              </a:spcBef>
            </a:pPr>
            <a:endParaRPr lang="en-US" sz="900" dirty="0" smtClean="0"/>
          </a:p>
          <a:p>
            <a:pPr eaLnBrk="1" hangingPunct="1">
              <a:spcBef>
                <a:spcPct val="0"/>
              </a:spcBef>
            </a:pPr>
            <a:r>
              <a:rPr lang="en-US" dirty="0" smtClean="0"/>
              <a:t>The example illustrates the usage of </a:t>
            </a:r>
            <a:r>
              <a:rPr lang="en-US" b="1" dirty="0" smtClean="0"/>
              <a:t>isAlive( ) and join()</a:t>
            </a:r>
            <a:r>
              <a:rPr lang="en-US" dirty="0" smtClean="0"/>
              <a:t>.</a:t>
            </a:r>
          </a:p>
          <a:p>
            <a:pPr eaLnBrk="1" hangingPunct="1">
              <a:spcBef>
                <a:spcPct val="0"/>
              </a:spcBef>
            </a:pPr>
            <a:endParaRPr lang="en-US" dirty="0" smtClean="0"/>
          </a:p>
          <a:p>
            <a:pPr eaLnBrk="1" hangingPunct="1">
              <a:spcBef>
                <a:spcPct val="0"/>
              </a:spcBef>
            </a:pPr>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C98DE6B-CB0E-4668-AF2D-19BFABB49133}"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759FDE-ECA9-4235-B737-20E530FB9BC0}" type="slidenum">
              <a:rPr lang="en-US" smtClean="0"/>
              <a:pPr fontAlgn="base">
                <a:spcBef>
                  <a:spcPct val="0"/>
                </a:spcBef>
                <a:spcAft>
                  <a:spcPct val="0"/>
                </a:spcAft>
                <a:defRPr/>
              </a:pPr>
              <a:t>37</a:t>
            </a:fld>
            <a:endParaRPr lang="en-US"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factor could be the way the operating system implements multitasking can affect the relative availability of CPU time. It must however be borne in mind that Java is designed to work in a wide range of operating system environments, and some of these OS environments implement multitasking fundamentally than others. </a:t>
            </a:r>
          </a:p>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324B7-FDC4-4D27-B9E5-B22AC6A43EF5}" type="slidenum">
              <a:rPr lang="en-US" smtClean="0"/>
              <a:pPr fontAlgn="base">
                <a:spcBef>
                  <a:spcPct val="0"/>
                </a:spcBef>
                <a:spcAft>
                  <a:spcPct val="0"/>
                </a:spcAft>
                <a:defRPr/>
              </a:pPr>
              <a:t>38</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For safety, threads that share the same priority should yield the CPU once in a while. This ensures that all threads have a chance to run in a non-preemptive operating system.  </a:t>
            </a:r>
          </a:p>
          <a:p>
            <a:pPr eaLnBrk="1" hangingPunct="1">
              <a:spcBef>
                <a:spcPct val="0"/>
              </a:spcBef>
            </a:pPr>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CB55B2-3D61-4205-A7E4-2CBF42979E0D}" type="slidenum">
              <a:rPr lang="en-US" smtClean="0"/>
              <a:pPr fontAlgn="base">
                <a:spcBef>
                  <a:spcPct val="0"/>
                </a:spcBef>
                <a:spcAft>
                  <a:spcPct val="0"/>
                </a:spcAft>
                <a:defRPr/>
              </a:pPr>
              <a:t>39</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a:t>
            </a:r>
            <a:r>
              <a:rPr lang="en-US" i="1" smtClean="0"/>
              <a:t>level</a:t>
            </a:r>
            <a:r>
              <a:rPr lang="en-US" smtClean="0"/>
              <a:t> specifies the new priority setting for the thread. The value of </a:t>
            </a:r>
            <a:r>
              <a:rPr lang="en-US" i="1" smtClean="0"/>
              <a:t>level </a:t>
            </a:r>
            <a:r>
              <a:rPr lang="en-US" smtClean="0"/>
              <a:t>must be within the range </a:t>
            </a:r>
            <a:r>
              <a:rPr lang="en-US" b="1" smtClean="0"/>
              <a:t>MIN_PRIORITY</a:t>
            </a:r>
            <a:r>
              <a:rPr lang="en-US" smtClean="0"/>
              <a:t> and </a:t>
            </a:r>
            <a:r>
              <a:rPr lang="en-US" b="1" smtClean="0"/>
              <a:t>MAX_PRIORITY</a:t>
            </a:r>
            <a:r>
              <a:rPr lang="en-US" smtClean="0"/>
              <a:t>. Currently, these values are 1 and 10 respectively. Thread priorities are defined as integers between 1 and 10. 10 is the highest priority. 1 is the lowest. The normal priority is 5. To return a thread to default priority, specify </a:t>
            </a:r>
            <a:r>
              <a:rPr lang="en-US" b="1" smtClean="0"/>
              <a:t>NORM_PRIORITY</a:t>
            </a:r>
            <a:r>
              <a:rPr lang="en-US" smtClean="0"/>
              <a:t> which is 5. For your convenience, </a:t>
            </a:r>
            <a:r>
              <a:rPr lang="en-US" b="1" smtClean="0"/>
              <a:t>java.lang.Thread</a:t>
            </a:r>
            <a:r>
              <a:rPr lang="en-US" smtClean="0"/>
              <a:t> defines three </a:t>
            </a:r>
            <a:r>
              <a:rPr lang="en-US" b="1" smtClean="0"/>
              <a:t>final</a:t>
            </a:r>
            <a:r>
              <a:rPr lang="en-US" smtClean="0"/>
              <a:t> constants that can be used to set priorities. </a:t>
            </a:r>
            <a:r>
              <a:rPr lang="en-US" b="1" smtClean="0"/>
              <a:t>MAX_PRIORITY</a:t>
            </a:r>
            <a:r>
              <a:rPr lang="en-US" smtClean="0"/>
              <a:t> = 10;</a:t>
            </a:r>
          </a:p>
          <a:p>
            <a:pPr eaLnBrk="1" hangingPunct="1">
              <a:spcBef>
                <a:spcPct val="0"/>
              </a:spcBef>
            </a:pPr>
            <a:r>
              <a:rPr lang="en-US" b="1" smtClean="0"/>
              <a:t>MIN_PRIORITY</a:t>
            </a:r>
            <a:r>
              <a:rPr lang="en-US" smtClean="0"/>
              <a:t> = 1;</a:t>
            </a:r>
          </a:p>
          <a:p>
            <a:pPr eaLnBrk="1" hangingPunct="1">
              <a:spcBef>
                <a:spcPct val="0"/>
              </a:spcBef>
            </a:pPr>
            <a:r>
              <a:rPr lang="en-US" b="1" smtClean="0"/>
              <a:t>NORM_PRIORITY</a:t>
            </a:r>
            <a:r>
              <a:rPr lang="en-US" smtClean="0"/>
              <a:t> = 5;</a:t>
            </a:r>
          </a:p>
          <a:p>
            <a:pPr eaLnBrk="1" hangingPunct="1">
              <a:spcBef>
                <a:spcPct val="0"/>
              </a:spcBef>
            </a:pPr>
            <a:r>
              <a:rPr lang="en-US" smtClean="0"/>
              <a:t>Higher priority threads get more CPU time. </a:t>
            </a:r>
          </a:p>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CC934-E33C-4526-81EF-F32075CC453D}" type="slidenum">
              <a:rPr lang="en-US" smtClean="0"/>
              <a:pPr fontAlgn="base">
                <a:spcBef>
                  <a:spcPct val="0"/>
                </a:spcBef>
                <a:spcAft>
                  <a:spcPct val="0"/>
                </a:spcAft>
                <a:defRPr/>
              </a:pPr>
              <a:t>4</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spcBef>
                <a:spcPct val="0"/>
              </a:spcBef>
            </a:pPr>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00F763D-BAE3-45CD-AC04-F697A1480B3F}"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48E703-DBE0-452B-BAD2-9815177FA6AA}" type="slidenum">
              <a:rPr lang="en-US" smtClean="0"/>
              <a:pPr fontAlgn="base">
                <a:spcBef>
                  <a:spcPct val="0"/>
                </a:spcBef>
                <a:spcAft>
                  <a:spcPct val="0"/>
                </a:spcAft>
                <a:defRPr/>
              </a:pPr>
              <a:t>41</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following example demonstrates two threads at different priorities. One thread is set two levels above the normal priority, as specified by </a:t>
            </a:r>
            <a:r>
              <a:rPr lang="en-US" b="1" smtClean="0"/>
              <a:t>Thread.NORM_PRIORITY</a:t>
            </a:r>
            <a:r>
              <a:rPr lang="en-US" smtClean="0"/>
              <a:t>, and the other is set to two levels below it. The threads are started and allowed to run for 10 seconds. Each thread runs a loop, counting the number of iterations. After ten seconds, both the threads are stopped. The number of iterations of each thread is compared to find out which of them had more of the CPU time.</a:t>
            </a:r>
          </a:p>
          <a:p>
            <a:pPr eaLnBrk="1" hangingPunct="1">
              <a:spcBef>
                <a:spcPct val="0"/>
              </a:spcBef>
            </a:pPr>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169A9F-D2EE-4319-91A7-BFC8279A19DB}" type="slidenum">
              <a:rPr lang="en-US" smtClean="0"/>
              <a:pPr fontAlgn="base">
                <a:spcBef>
                  <a:spcPct val="0"/>
                </a:spcBef>
                <a:spcAft>
                  <a:spcPct val="0"/>
                </a:spcAft>
                <a:defRPr/>
              </a:pPr>
              <a:t>42</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monitor is an object that is used as a mutually exclusive lock, or </a:t>
            </a:r>
            <a:r>
              <a:rPr lang="en-US" b="1" smtClean="0"/>
              <a:t>mutex</a:t>
            </a:r>
            <a:r>
              <a:rPr lang="en-US" smtClean="0"/>
              <a:t>. Only one thread can own a monitor at a given time. When a thread acquires a lock, it is said to have entered the monitor. All other threads attempting to enter the locked monitor will be suspended until the first thread exits the monitor. These other threads are said to be waiting for the monitor. You can synchronize your code in either of two ways. Both involve the use of the </a:t>
            </a:r>
            <a:r>
              <a:rPr lang="en-US" b="1" smtClean="0"/>
              <a:t>synchronized</a:t>
            </a:r>
            <a:r>
              <a:rPr lang="en-US" smtClean="0"/>
              <a:t> keyword.</a:t>
            </a:r>
          </a:p>
          <a:p>
            <a:pPr eaLnBrk="1" hangingPunct="1">
              <a:spcBef>
                <a:spcPct val="0"/>
              </a:spcBef>
            </a:pPr>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8B9C63-4E1D-46EC-BCA2-46AE240E7342}" type="slidenum">
              <a:rPr lang="en-US" smtClean="0"/>
              <a:pPr fontAlgn="base">
                <a:spcBef>
                  <a:spcPct val="0"/>
                </a:spcBef>
                <a:spcAft>
                  <a:spcPct val="0"/>
                </a:spcAft>
                <a:defRPr/>
              </a:pPr>
              <a:t>43</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exit the monitor, and relinquish control of the object to the next waiting thread, the owner of the monitor simply returns from the </a:t>
            </a:r>
            <a:r>
              <a:rPr lang="en-US" b="1" smtClean="0"/>
              <a:t>synchronized</a:t>
            </a:r>
            <a:r>
              <a:rPr lang="en-US" smtClean="0"/>
              <a:t> method. </a:t>
            </a:r>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A8C494-B3B3-4FA7-93CC-831F0305463E}" type="slidenum">
              <a:rPr lang="en-US" smtClean="0"/>
              <a:pPr fontAlgn="base">
                <a:spcBef>
                  <a:spcPct val="0"/>
                </a:spcBef>
                <a:spcAft>
                  <a:spcPct val="0"/>
                </a:spcAft>
                <a:defRPr/>
              </a:pPr>
              <a:t>44</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understand the need for synchronization, let’s begin with a simple example that does not use it – but should. The following example has three simple classes. The first one, </a:t>
            </a:r>
            <a:r>
              <a:rPr lang="en-US" b="1" smtClean="0"/>
              <a:t>Callme, </a:t>
            </a:r>
            <a:r>
              <a:rPr lang="en-US" smtClean="0"/>
              <a:t>has a single method </a:t>
            </a:r>
            <a:r>
              <a:rPr lang="en-US" b="1" smtClean="0"/>
              <a:t>call( )</a:t>
            </a:r>
            <a:r>
              <a:rPr lang="en-US" smtClean="0"/>
              <a:t>. The </a:t>
            </a:r>
            <a:r>
              <a:rPr lang="en-US" b="1" smtClean="0"/>
              <a:t>call( )</a:t>
            </a:r>
            <a:r>
              <a:rPr lang="en-US" smtClean="0"/>
              <a:t> method takes a string parameter called </a:t>
            </a:r>
            <a:r>
              <a:rPr lang="en-US" b="1" smtClean="0"/>
              <a:t>msg</a:t>
            </a:r>
            <a:r>
              <a:rPr lang="en-US" smtClean="0"/>
              <a:t>. This method tries to print the </a:t>
            </a:r>
            <a:r>
              <a:rPr lang="en-US" b="1" smtClean="0"/>
              <a:t>msg</a:t>
            </a:r>
            <a:r>
              <a:rPr lang="en-US" smtClean="0"/>
              <a:t> string inside of square brackets. The interesting point to notice is that after </a:t>
            </a:r>
            <a:r>
              <a:rPr lang="en-US" b="1" smtClean="0"/>
              <a:t>call( )</a:t>
            </a:r>
            <a:r>
              <a:rPr lang="en-US" smtClean="0"/>
              <a:t> prints the opening bracket and the </a:t>
            </a:r>
            <a:r>
              <a:rPr lang="en-US" b="1" smtClean="0"/>
              <a:t>msg</a:t>
            </a:r>
            <a:r>
              <a:rPr lang="en-US" smtClean="0"/>
              <a:t> string, it calls </a:t>
            </a:r>
            <a:r>
              <a:rPr lang="en-US" b="1" smtClean="0"/>
              <a:t>Thread.sleep(1000)</a:t>
            </a:r>
            <a:r>
              <a:rPr lang="en-US" smtClean="0"/>
              <a:t>, which pauses the current thread for one second. The constructor of the next class, </a:t>
            </a:r>
            <a:r>
              <a:rPr lang="en-US" b="1" smtClean="0"/>
              <a:t>Caller</a:t>
            </a:r>
            <a:r>
              <a:rPr lang="en-US" smtClean="0"/>
              <a:t>, takes a reference to an instance of the </a:t>
            </a:r>
            <a:r>
              <a:rPr lang="en-US" b="1" smtClean="0"/>
              <a:t>Callme </a:t>
            </a:r>
            <a:r>
              <a:rPr lang="en-US" smtClean="0"/>
              <a:t>class, and a </a:t>
            </a:r>
            <a:r>
              <a:rPr lang="en-US" b="1" smtClean="0"/>
              <a:t>String</a:t>
            </a:r>
            <a:r>
              <a:rPr lang="en-US" smtClean="0"/>
              <a:t>, which are stored in </a:t>
            </a:r>
            <a:r>
              <a:rPr lang="en-US" b="1" smtClean="0"/>
              <a:t>target</a:t>
            </a:r>
            <a:r>
              <a:rPr lang="en-US" smtClean="0"/>
              <a:t> and </a:t>
            </a:r>
            <a:r>
              <a:rPr lang="en-US" b="1" smtClean="0"/>
              <a:t>msg</a:t>
            </a:r>
            <a:r>
              <a:rPr lang="en-US" smtClean="0"/>
              <a:t> respectively. The constructor also creates a new thread that will call this object’s </a:t>
            </a:r>
            <a:r>
              <a:rPr lang="en-US" b="1" smtClean="0"/>
              <a:t>run( )</a:t>
            </a:r>
            <a:r>
              <a:rPr lang="en-US" smtClean="0"/>
              <a:t> method. The thread is started immediately. The </a:t>
            </a:r>
            <a:r>
              <a:rPr lang="en-US" b="1" smtClean="0"/>
              <a:t>run( )</a:t>
            </a:r>
            <a:r>
              <a:rPr lang="en-US" smtClean="0"/>
              <a:t> method of </a:t>
            </a:r>
            <a:r>
              <a:rPr lang="en-US" b="1" smtClean="0"/>
              <a:t>Caller</a:t>
            </a:r>
            <a:r>
              <a:rPr lang="en-US" smtClean="0"/>
              <a:t> calls the </a:t>
            </a:r>
            <a:r>
              <a:rPr lang="en-US" b="1" smtClean="0"/>
              <a:t>call( )</a:t>
            </a:r>
            <a:r>
              <a:rPr lang="en-US" smtClean="0"/>
              <a:t> method on the target instance of </a:t>
            </a:r>
            <a:r>
              <a:rPr lang="en-US" b="1" smtClean="0"/>
              <a:t>Callme</a:t>
            </a:r>
            <a:r>
              <a:rPr lang="en-US" smtClean="0"/>
              <a:t>, passing in the </a:t>
            </a:r>
            <a:r>
              <a:rPr lang="en-US" b="1" smtClean="0"/>
              <a:t>msg</a:t>
            </a:r>
            <a:r>
              <a:rPr lang="en-US" smtClean="0"/>
              <a:t> string. Finally, the </a:t>
            </a:r>
            <a:r>
              <a:rPr lang="en-US" b="1" smtClean="0"/>
              <a:t>Synch</a:t>
            </a:r>
            <a:r>
              <a:rPr lang="en-US" smtClean="0"/>
              <a:t> class starts by creating a single instance of </a:t>
            </a:r>
            <a:r>
              <a:rPr lang="en-US" b="1" smtClean="0"/>
              <a:t>Callme</a:t>
            </a:r>
            <a:r>
              <a:rPr lang="en-US" smtClean="0"/>
              <a:t>, and three instances of </a:t>
            </a:r>
            <a:r>
              <a:rPr lang="en-US" b="1" smtClean="0"/>
              <a:t>Caller</a:t>
            </a:r>
            <a:r>
              <a:rPr lang="en-US" smtClean="0"/>
              <a:t>, each with a unique message string. The same instance of </a:t>
            </a:r>
            <a:r>
              <a:rPr lang="en-US" b="1" smtClean="0"/>
              <a:t>Callme</a:t>
            </a:r>
            <a:r>
              <a:rPr lang="en-US" smtClean="0"/>
              <a:t> is passed to each </a:t>
            </a:r>
            <a:r>
              <a:rPr lang="en-US" b="1" smtClean="0"/>
              <a:t>Caller</a:t>
            </a:r>
            <a:r>
              <a:rPr lang="en-US" smtClean="0"/>
              <a:t>.</a:t>
            </a:r>
          </a:p>
          <a:p>
            <a:pPr eaLnBrk="1" hangingPunct="1">
              <a:spcBef>
                <a:spcPct val="0"/>
              </a:spcBef>
            </a:pPr>
            <a:r>
              <a:rPr lang="en-US" smtClean="0"/>
              <a:t>  </a:t>
            </a:r>
            <a:endParaRPr lang="en-US" b="1"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AF61EE-C70D-44BA-B02A-8FA7F2CEB69A}" type="slidenum">
              <a:rPr lang="en-US" smtClean="0"/>
              <a:pPr fontAlgn="base">
                <a:spcBef>
                  <a:spcPct val="0"/>
                </a:spcBef>
                <a:spcAft>
                  <a:spcPct val="0"/>
                </a:spcAft>
                <a:defRPr/>
              </a:pPr>
              <a:t>45</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This prevents other threads from entering </a:t>
            </a:r>
            <a:r>
              <a:rPr lang="en-US" b="1" smtClean="0"/>
              <a:t>call( )</a:t>
            </a:r>
            <a:r>
              <a:rPr lang="en-US" smtClean="0"/>
              <a:t> while another thread is using it. After </a:t>
            </a:r>
            <a:r>
              <a:rPr lang="en-US" b="1" smtClean="0"/>
              <a:t>synchronized</a:t>
            </a:r>
            <a:r>
              <a:rPr lang="en-US" smtClean="0"/>
              <a:t> has been added to </a:t>
            </a:r>
            <a:r>
              <a:rPr lang="en-US" b="1" smtClean="0"/>
              <a:t>call( )</a:t>
            </a:r>
            <a:r>
              <a:rPr lang="en-US" smtClean="0"/>
              <a:t>, the output of the program is as follows:</a:t>
            </a:r>
          </a:p>
          <a:p>
            <a:pPr eaLnBrk="1" hangingPunct="1">
              <a:lnSpc>
                <a:spcPct val="90000"/>
              </a:lnSpc>
              <a:spcBef>
                <a:spcPct val="0"/>
              </a:spcBef>
            </a:pPr>
            <a:r>
              <a:rPr lang="en-US" smtClean="0"/>
              <a:t>[Hello]</a:t>
            </a:r>
          </a:p>
          <a:p>
            <a:pPr eaLnBrk="1" hangingPunct="1">
              <a:lnSpc>
                <a:spcPct val="90000"/>
              </a:lnSpc>
              <a:spcBef>
                <a:spcPct val="0"/>
              </a:spcBef>
            </a:pPr>
            <a:r>
              <a:rPr lang="en-US" smtClean="0"/>
              <a:t>[Synchronized]</a:t>
            </a:r>
          </a:p>
          <a:p>
            <a:pPr eaLnBrk="1" hangingPunct="1">
              <a:lnSpc>
                <a:spcPct val="90000"/>
              </a:lnSpc>
              <a:spcBef>
                <a:spcPct val="0"/>
              </a:spcBef>
            </a:pPr>
            <a:r>
              <a:rPr lang="en-US" smtClean="0"/>
              <a:t>[World]</a:t>
            </a:r>
          </a:p>
          <a:p>
            <a:pPr eaLnBrk="1" hangingPunct="1">
              <a:lnSpc>
                <a:spcPct val="90000"/>
              </a:lnSpc>
              <a:spcBef>
                <a:spcPct val="0"/>
              </a:spcBef>
            </a:pPr>
            <a:endParaRPr lang="en-GB" smtClean="0"/>
          </a:p>
          <a:p>
            <a:pPr eaLnBrk="1" hangingPunct="1">
              <a:lnSpc>
                <a:spcPct val="90000"/>
              </a:lnSpc>
              <a:spcBef>
                <a:spcPct val="0"/>
              </a:spcBef>
            </a:pPr>
            <a:r>
              <a:rPr lang="en-US" smtClean="0"/>
              <a:t>Imagine you want to synchronize access to objects of a class that was not designed for multithreaded access. That is, the class does not use synchronized methods. Further, this class was not created by you, but by a third party, and you do not have access to the source code. Thus, you cannot add synchronized to the appropriate methods in the class. How can access to an object of this class be synchronized? You simply put calls to the methods defined by this class inside a synchronized block. This is the general form of the synchronized statement:</a:t>
            </a:r>
          </a:p>
          <a:p>
            <a:pPr eaLnBrk="1" hangingPunct="1">
              <a:lnSpc>
                <a:spcPct val="90000"/>
              </a:lnSpc>
              <a:spcBef>
                <a:spcPct val="0"/>
              </a:spcBef>
            </a:pPr>
            <a:r>
              <a:rPr lang="en-US" smtClean="0"/>
              <a:t>synchronized (object) {</a:t>
            </a:r>
          </a:p>
          <a:p>
            <a:pPr eaLnBrk="1" hangingPunct="1">
              <a:lnSpc>
                <a:spcPct val="90000"/>
              </a:lnSpc>
              <a:spcBef>
                <a:spcPct val="0"/>
              </a:spcBef>
            </a:pPr>
            <a:r>
              <a:rPr lang="en-US" smtClean="0"/>
              <a:t>  // statements to be synchronized</a:t>
            </a:r>
          </a:p>
          <a:p>
            <a:pPr eaLnBrk="1" hangingPunct="1">
              <a:lnSpc>
                <a:spcPct val="90000"/>
              </a:lnSpc>
              <a:spcBef>
                <a:spcPct val="0"/>
              </a:spcBef>
            </a:pPr>
            <a:r>
              <a:rPr lang="en-US" smtClean="0"/>
              <a:t>}</a:t>
            </a:r>
          </a:p>
          <a:p>
            <a:pPr eaLnBrk="1" hangingPunct="1">
              <a:lnSpc>
                <a:spcPct val="90000"/>
              </a:lnSpc>
              <a:spcBef>
                <a:spcPct val="0"/>
              </a:spcBef>
            </a:pPr>
            <a:r>
              <a:rPr lang="en-US" smtClean="0"/>
              <a:t>Here, object is a reference to the object to be synchronized. A synchronized block ensures that a call to a method that is a member of object occurs only after the current thread has successfully entered the object’s monitor.</a:t>
            </a:r>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EB852BF-2891-4970-A6BE-5543C0394F37}"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7F3385-8EFE-499F-97C4-6F2A0FBC257B}" type="slidenum">
              <a:rPr lang="en-US" smtClean="0"/>
              <a:pPr fontAlgn="base">
                <a:spcBef>
                  <a:spcPct val="0"/>
                </a:spcBef>
                <a:spcAft>
                  <a:spcPct val="0"/>
                </a:spcAft>
                <a:defRPr/>
              </a:pPr>
              <a:t>47</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Consider the classic queuing problem, where one thread is producing some data, and another thread is consuming it. To make the problem more interesting, suppose that the producer has to wait until the consumer is finished before it generates more data. In a polling system, the consumer would waste many CPU cycles while it waited for the producer to produce. Once the producer was finished, the producer would start polling, wasting more CPU cycles, waiting for the consumer to finish, and so on.</a:t>
            </a:r>
          </a:p>
          <a:p>
            <a:pPr eaLnBrk="1" hangingPunct="1">
              <a:spcBef>
                <a:spcPct val="0"/>
              </a:spcBef>
            </a:pPr>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4E0750-1A41-4DAA-AEB3-AA892CB3F6B8}" type="slidenum">
              <a:rPr lang="en-US" smtClean="0"/>
              <a:pPr fontAlgn="base">
                <a:spcBef>
                  <a:spcPct val="0"/>
                </a:spcBef>
                <a:spcAft>
                  <a:spcPct val="0"/>
                </a:spcAft>
                <a:defRPr/>
              </a:pPr>
              <a:t>48</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notifyAll( )</a:t>
            </a:r>
            <a:r>
              <a:rPr lang="en-US" smtClean="0"/>
              <a:t> wakes up all the threads that called </a:t>
            </a:r>
            <a:r>
              <a:rPr lang="en-US" b="1" smtClean="0"/>
              <a:t>wait( )</a:t>
            </a:r>
            <a:r>
              <a:rPr lang="en-US" smtClean="0"/>
              <a:t> on the same object. The highest priority thread will run first.</a:t>
            </a:r>
          </a:p>
          <a:p>
            <a:pPr eaLnBrk="1" hangingPunct="1">
              <a:spcBef>
                <a:spcPct val="0"/>
              </a:spcBef>
            </a:pPr>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CF4C596-6E65-45C8-932A-DF188C6973CE}"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E45F7-5CE3-4625-9171-941AE03054E7}" type="slidenum">
              <a:rPr lang="en-US" smtClean="0"/>
              <a:pPr fontAlgn="base">
                <a:spcBef>
                  <a:spcPct val="0"/>
                </a:spcBef>
                <a:spcAft>
                  <a:spcPct val="0"/>
                </a:spcAft>
                <a:defRPr/>
              </a:pPr>
              <a:t>5</a:t>
            </a:fld>
            <a:endParaRPr lang="en-US"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a thread based multitasking environment, the thread is the smallest unit of code that can be dispatched by the thread scheduler. This means that a single program can perform two or more tasks concurrently.</a:t>
            </a:r>
          </a:p>
          <a:p>
            <a:pPr eaLnBrk="1" hangingPunct="1">
              <a:spcBef>
                <a:spcPct val="0"/>
              </a:spcBef>
            </a:pPr>
            <a:r>
              <a:rPr lang="en-US" smtClean="0"/>
              <a:t>It must be noted though, that, if there are multiple threads in a program, only one thread will be executing at any given point of time given a single-processor architecture. </a:t>
            </a:r>
          </a:p>
          <a:p>
            <a:pPr eaLnBrk="1" hangingPunct="1">
              <a:spcBef>
                <a:spcPct val="0"/>
              </a:spcBef>
            </a:pPr>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BF7284F-0877-4E9D-88F2-7C9D252EB788}"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F3A5611-E117-45BE-80F3-FCA386F8B9E8}"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4D73FCD-00DB-40F8-B84D-ED41334D52FA}" type="slidenum">
              <a:rPr lang="en-US" smtClean="0"/>
              <a:pPr>
                <a:defRPr/>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40ED609-803C-4FF5-82DA-527C5275CAF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78E608D-E417-4043-9C49-11AFF6C332D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0AC885-92A2-4D67-A265-B23437593E0E}" type="slidenum">
              <a:rPr lang="en-US" smtClean="0"/>
              <a:pPr fontAlgn="base">
                <a:spcBef>
                  <a:spcPct val="0"/>
                </a:spcBef>
                <a:spcAft>
                  <a:spcPct val="0"/>
                </a:spcAft>
                <a:defRPr/>
              </a:pPr>
              <a:t>9</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Effectively used, they can prevent the user interface from being tied up while the program is performing a lengthy operation. Multithreading enables you to write very efficient programs that make maximum use of the CPU, because idle time of the CPU can be kept down to a minimum.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spcBef>
                <a:spcPct val="0"/>
              </a:spcBef>
            </a:pPr>
            <a:r>
              <a:rPr lang="en-US" smtClean="0"/>
              <a:t>In the traditional single-threaded environment with reference to the aforesaid example, the CPU remains idle till the I/O instruction returns wasting precious CPU cycles.</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246"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1E83E63A-6F70-486E-82F3-A29501D45E4F}"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10249"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10250"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Examples/j2se/threads/ThreadDemo8.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Examples/j2se/threads/ThreadDemo9.jav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threads/ThreadDemo3.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Examples/j2se/threads/ThreadDemo5.java" TargetMode="External"/><Relationship Id="rId4" Type="http://schemas.openxmlformats.org/officeDocument/2006/relationships/hyperlink" Target="Examples/j2se/threads/ThreadDemo4.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amples/j2se/threads/ThreadDemo6.jav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Examples/j2se/threads/ThreadImpl.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Examples/j2se/threads/ThreadDemo6.jav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threads/ThreadDemo7.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xamples/j2se/threads/ThreadImpl1.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threads/MultiThreadImpl.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xamples/j2se/threads/ThreadDemo10.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Examples/j2se/threads/ThreadDemo13.java" TargetMode="External"/><Relationship Id="rId4" Type="http://schemas.openxmlformats.org/officeDocument/2006/relationships/hyperlink" Target="Examples/j2se/threads/ThreadDemo12.jav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Examples/j2se/threads/MultiThreadImpl1.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s/j2se/threads/PriorityDemo.jav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Examples/j2se/threads/HighLowPriorityTest.jav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Examples/j2se/threads/SynchronizedBlock.jav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Examples/j2se/threads/SynchDemo.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Examples/j2se/threads/AccountDanger.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Examples/j2se/threads/SynchronizedDemo.jav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Examples/j2se/threads/SynchroDemo.java"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Examples/j2se/threads/ProducerConsumer.jav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Examples/j2se/threads/ThreadA2.java" TargetMode="External"/><Relationship Id="rId4" Type="http://schemas.openxmlformats.org/officeDocument/2006/relationships/hyperlink" Target="Examples/j2se/threads/ThreadA.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Examples/j2se/threads/InterThreadCommunicationDemo.jav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Examples/j2se/threads/InterThreadCommunicationDemo1.java" TargetMode="External"/><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j2se/threads/ThreadDemo1.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Examples/j2se/threads/ThreadDemo11.java" TargetMode="External"/><Relationship Id="rId4" Type="http://schemas.openxmlformats.org/officeDocument/2006/relationships/hyperlink" Target="Examples/j2se/threads/ThreadDemo2.jav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ctrTitle"/>
          </p:nvPr>
        </p:nvSpPr>
        <p:spPr/>
        <p:txBody>
          <a:bodyPr/>
          <a:lstStyle/>
          <a:p>
            <a:pPr eaLnBrk="1" hangingPunct="1">
              <a:defRPr/>
            </a:pPr>
            <a:r>
              <a:rPr lang="en-US" sz="4400" dirty="0" smtClean="0"/>
              <a:t>J2SE</a:t>
            </a:r>
          </a:p>
        </p:txBody>
      </p:sp>
      <p:sp>
        <p:nvSpPr>
          <p:cNvPr id="3" name="Subtitle 2"/>
          <p:cNvSpPr>
            <a:spLocks noGrp="1"/>
          </p:cNvSpPr>
          <p:nvPr>
            <p:ph type="subTitle" idx="1"/>
          </p:nvPr>
        </p:nvSpPr>
        <p:spPr/>
        <p:txBody>
          <a:bodyPr/>
          <a:lstStyle/>
          <a:p>
            <a:r>
              <a:rPr lang="en-US" sz="2400" dirty="0" smtClean="0"/>
              <a:t>Multi-Threading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en-US" dirty="0" smtClean="0"/>
              <a:t>Single-Threaded Systems</a:t>
            </a:r>
          </a:p>
        </p:txBody>
      </p:sp>
      <p:sp>
        <p:nvSpPr>
          <p:cNvPr id="20483" name="Rectangle 3"/>
          <p:cNvSpPr>
            <a:spLocks noGrp="1" noChangeArrowheads="1"/>
          </p:cNvSpPr>
          <p:nvPr>
            <p:ph idx="1"/>
          </p:nvPr>
        </p:nvSpPr>
        <p:spPr/>
        <p:txBody>
          <a:bodyPr/>
          <a:lstStyle/>
          <a:p>
            <a:pPr algn="just" eaLnBrk="1" hangingPunct="1"/>
            <a:r>
              <a:rPr lang="en-US" dirty="0" smtClean="0"/>
              <a:t>Single-threaded systems use an approach called an event loop with polling.  </a:t>
            </a:r>
          </a:p>
          <a:p>
            <a:pPr algn="just" eaLnBrk="1" hangingPunct="1"/>
            <a:r>
              <a:rPr lang="en-US" dirty="0" smtClean="0"/>
              <a:t>In this model:</a:t>
            </a:r>
          </a:p>
          <a:p>
            <a:pPr lvl="1" algn="just" eaLnBrk="1" hangingPunct="1"/>
            <a:r>
              <a:rPr lang="en-US" dirty="0" smtClean="0"/>
              <a:t>A single thread of control runs in an infinite loop</a:t>
            </a:r>
          </a:p>
          <a:p>
            <a:pPr lvl="1" algn="just" eaLnBrk="1" hangingPunct="1"/>
            <a:r>
              <a:rPr lang="en-US" dirty="0" smtClean="0"/>
              <a:t>Polling a single event queue to decide which instruction to execute next</a:t>
            </a:r>
          </a:p>
          <a:p>
            <a:pPr lvl="1" algn="just" eaLnBrk="1" hangingPunct="1"/>
            <a:r>
              <a:rPr lang="en-US" dirty="0" smtClean="0"/>
              <a:t>Until this instruction returns, nothing else can happen in the system</a:t>
            </a:r>
          </a:p>
          <a:p>
            <a:pPr lvl="1" algn="just" eaLnBrk="1" hangingPunct="1"/>
            <a:r>
              <a:rPr lang="en-US" dirty="0" smtClean="0"/>
              <a:t>This results in wastage of precious CPU cycles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sp>
        <p:nvSpPr>
          <p:cNvPr id="7" name="Content Placeholder 6"/>
          <p:cNvSpPr>
            <a:spLocks noGrp="1"/>
          </p:cNvSpPr>
          <p:nvPr>
            <p:ph idx="1"/>
          </p:nvPr>
        </p:nvSpPr>
        <p:spPr/>
        <p:txBody>
          <a:bodyPr/>
          <a:lstStyle/>
          <a:p>
            <a:pPr marL="342900" indent="-342900">
              <a:buFont typeface="+mj-lt"/>
              <a:buAutoNum type="arabicPeriod"/>
            </a:pPr>
            <a:r>
              <a:rPr lang="en-US" sz="1800" b="1" dirty="0" smtClean="0"/>
              <a:t>New state :</a:t>
            </a:r>
            <a:r>
              <a:rPr lang="en-US" sz="1800" dirty="0" smtClean="0"/>
              <a:t> After the creations of Thread instance the thread is in this state but before the start() method invocation. At this point, the thread is considered not alive.</a:t>
            </a:r>
          </a:p>
          <a:p>
            <a:pPr marL="342900" indent="-342900">
              <a:buFont typeface="+mj-lt"/>
              <a:buAutoNum type="arabicPeriod"/>
            </a:pPr>
            <a:r>
              <a:rPr lang="en-US" sz="1800" b="1" dirty="0" err="1" smtClean="0"/>
              <a:t>Runnable</a:t>
            </a:r>
            <a:r>
              <a:rPr lang="en-US" sz="1800" b="1" dirty="0" smtClean="0"/>
              <a:t> (Ready-to-run) state: </a:t>
            </a:r>
            <a:r>
              <a:rPr lang="en-US" sz="1800" dirty="0" smtClean="0"/>
              <a:t>A thread start its life from </a:t>
            </a:r>
            <a:r>
              <a:rPr lang="en-US" sz="1800" dirty="0" err="1" smtClean="0"/>
              <a:t>Runnable</a:t>
            </a:r>
            <a:r>
              <a:rPr lang="en-US" sz="1800" dirty="0" smtClean="0"/>
              <a:t> state. A thread first enters </a:t>
            </a:r>
            <a:r>
              <a:rPr lang="en-US" sz="1800" dirty="0" err="1" smtClean="0"/>
              <a:t>runnable</a:t>
            </a:r>
            <a:r>
              <a:rPr lang="en-US" sz="1800" dirty="0" smtClean="0"/>
              <a:t> state after the invoking of start() method but a thread can return to this state after either running, waiting, sleeping or coming back from blocked state also. On this state a thread is waiting for a turn on the processor. </a:t>
            </a:r>
          </a:p>
          <a:p>
            <a:pPr marL="342900" indent="-342900">
              <a:buFont typeface="+mj-lt"/>
              <a:buAutoNum type="arabicPeriod"/>
            </a:pPr>
            <a:r>
              <a:rPr lang="en-US" sz="1800" b="1" dirty="0" smtClean="0"/>
              <a:t>Running state: </a:t>
            </a:r>
            <a:r>
              <a:rPr lang="en-US" sz="1800" dirty="0" smtClean="0"/>
              <a:t>A thread is in running state that means the thread is currently executing. There are several ways to enter in </a:t>
            </a:r>
            <a:r>
              <a:rPr lang="en-US" sz="1800" dirty="0" err="1" smtClean="0"/>
              <a:t>Runnable</a:t>
            </a:r>
            <a:r>
              <a:rPr lang="en-US" sz="1800" dirty="0" smtClean="0"/>
              <a:t> state but there is only one way to enter in Running state: the scheduler select a thread from </a:t>
            </a:r>
            <a:r>
              <a:rPr lang="en-US" sz="1800" dirty="0" err="1" smtClean="0"/>
              <a:t>runnable</a:t>
            </a:r>
            <a:r>
              <a:rPr lang="en-US" sz="1800" dirty="0" smtClean="0"/>
              <a:t> pool.</a:t>
            </a:r>
          </a:p>
          <a:p>
            <a:pPr marL="342900" indent="-342900">
              <a:buFont typeface="+mj-lt"/>
              <a:buAutoNum type="arabicPeriod"/>
            </a:pPr>
            <a:r>
              <a:rPr lang="en-US" sz="1800" b="1" dirty="0" smtClean="0"/>
              <a:t>Dead state: </a:t>
            </a:r>
            <a:r>
              <a:rPr lang="en-US" sz="1800" dirty="0" smtClean="0"/>
              <a:t>A thread can be considered dead when its run() method completes. If any thread comes on this state that means it cannot ever run again.</a:t>
            </a:r>
          </a:p>
          <a:p>
            <a:pPr marL="342900" indent="-342900">
              <a:buFont typeface="+mj-lt"/>
              <a:buAutoNum type="arabicPeriod"/>
            </a:pPr>
            <a:r>
              <a:rPr lang="en-US" sz="1800" b="1" dirty="0" smtClean="0"/>
              <a:t>Blocked: </a:t>
            </a:r>
            <a:r>
              <a:rPr lang="en-US" sz="1800" dirty="0" smtClean="0"/>
              <a:t>A thread can enter in this state because of waiting the resources that are hold by another thread.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914400" y="1547092"/>
            <a:ext cx="7086599" cy="508230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sp>
        <p:nvSpPr>
          <p:cNvPr id="5" name="Content Placeholder 4"/>
          <p:cNvSpPr>
            <a:spLocks noGrp="1"/>
          </p:cNvSpPr>
          <p:nvPr>
            <p:ph idx="1"/>
          </p:nvPr>
        </p:nvSpPr>
        <p:spPr/>
        <p:txBody>
          <a:bodyPr/>
          <a:lstStyle/>
          <a:p>
            <a:r>
              <a:rPr lang="en-US" sz="1800" b="1" dirty="0" smtClean="0"/>
              <a:t>Sleeping:</a:t>
            </a:r>
            <a:r>
              <a:rPr lang="en-US" sz="1800" dirty="0" smtClean="0"/>
              <a:t> On this state, the thread is still alive but it is not </a:t>
            </a:r>
            <a:r>
              <a:rPr lang="en-US" sz="1800" dirty="0" err="1" smtClean="0"/>
              <a:t>runnable</a:t>
            </a:r>
            <a:r>
              <a:rPr lang="en-US" sz="1800" dirty="0" smtClean="0"/>
              <a:t>, it might be return to </a:t>
            </a:r>
            <a:r>
              <a:rPr lang="en-US" sz="1800" dirty="0" err="1" smtClean="0"/>
              <a:t>runnable</a:t>
            </a:r>
            <a:r>
              <a:rPr lang="en-US" sz="1800" dirty="0" smtClean="0"/>
              <a:t> state later, if a particular event occurs. On this state a thread sleeps for a specified amount of time. You can use the method </a:t>
            </a:r>
            <a:r>
              <a:rPr lang="en-US" sz="1800" b="1" dirty="0" smtClean="0"/>
              <a:t>sleep( )</a:t>
            </a:r>
            <a:r>
              <a:rPr lang="en-US" sz="1800" dirty="0" smtClean="0"/>
              <a:t> to stop the running state of a thread.</a:t>
            </a:r>
            <a:br>
              <a:rPr lang="en-US" sz="1800" dirty="0" smtClean="0"/>
            </a:br>
            <a:r>
              <a:rPr lang="en-US" sz="1800" dirty="0" smtClean="0"/>
              <a:t>  </a:t>
            </a: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static void sleep(long millisecond)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Waiting for Notification:  </a:t>
            </a:r>
            <a:r>
              <a:rPr lang="en-US" sz="1800" dirty="0" smtClean="0"/>
              <a:t>A thread waits for notification from another thread. The thread sends back to </a:t>
            </a:r>
            <a:r>
              <a:rPr lang="en-US" sz="1800" dirty="0" err="1" smtClean="0"/>
              <a:t>runnable</a:t>
            </a:r>
            <a:r>
              <a:rPr lang="en-US" sz="1800" dirty="0" smtClean="0"/>
              <a:t> state after sending notification from another thread.</a:t>
            </a:r>
            <a:br>
              <a:rPr lang="en-US" sz="1800" dirty="0" smtClean="0"/>
            </a:br>
            <a:r>
              <a:rPr lang="en-US" sz="1800" dirty="0" smtClean="0"/>
              <a:t>   </a:t>
            </a:r>
            <a:r>
              <a:rPr lang="en-US" sz="1400" b="1" dirty="0" smtClean="0">
                <a:latin typeface="Courier New" pitchFamily="49" charset="0"/>
                <a:cs typeface="Courier New" pitchFamily="49" charset="0"/>
              </a:rPr>
              <a:t>final void wait(long timeout)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wait(long timeout, int </a:t>
            </a:r>
            <a:r>
              <a:rPr lang="en-US" sz="1400" b="1" dirty="0" err="1" smtClean="0">
                <a:latin typeface="Courier New" pitchFamily="49" charset="0"/>
                <a:cs typeface="Courier New" pitchFamily="49" charset="0"/>
              </a:rPr>
              <a:t>nanos</a:t>
            </a:r>
            <a:r>
              <a:rPr lang="en-US" sz="1400" b="1" dirty="0" smtClean="0">
                <a:latin typeface="Courier New" pitchFamily="49" charset="0"/>
                <a:cs typeface="Courier New" pitchFamily="49" charset="0"/>
              </a:rPr>
              <a: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 </a:t>
            </a:r>
            <a:r>
              <a:rPr lang="en-US" sz="1800" dirty="0" smtClean="0"/>
              <a:t> The thread can come on this state because of waiting the completion of another thread.</a:t>
            </a:r>
          </a:p>
          <a:p>
            <a:r>
              <a:rPr lang="en-US" sz="1800" b="1" dirty="0" smtClean="0"/>
              <a:t>Blocked for lock </a:t>
            </a:r>
            <a:r>
              <a:rPr lang="en-US" sz="1800" b="1" dirty="0" err="1" smtClean="0"/>
              <a:t>acBlocked</a:t>
            </a:r>
            <a:r>
              <a:rPr lang="en-US" sz="1800" b="1" dirty="0" smtClean="0"/>
              <a:t> on I/O:</a:t>
            </a:r>
            <a:r>
              <a:rPr lang="en-US" sz="1800" dirty="0" smtClean="0"/>
              <a:t> The thread waits for completion of blocking operation. A thread can enter on this state because of waiting I/O resource. In that case the thread sends back to </a:t>
            </a:r>
            <a:r>
              <a:rPr lang="en-US" sz="1800" dirty="0" err="1" smtClean="0"/>
              <a:t>runnable</a:t>
            </a:r>
            <a:r>
              <a:rPr lang="en-US" sz="1800" dirty="0" smtClean="0"/>
              <a:t> state after availability of resources.</a:t>
            </a:r>
          </a:p>
          <a:p>
            <a:r>
              <a:rPr lang="en-US" sz="1800" b="1" dirty="0" smtClean="0"/>
              <a:t>Blocked for joint </a:t>
            </a:r>
            <a:r>
              <a:rPr lang="en-US" sz="1800" b="1" dirty="0" err="1" smtClean="0"/>
              <a:t>completionquisition</a:t>
            </a:r>
            <a:r>
              <a:rPr lang="en-US" sz="1800" b="1" dirty="0" smtClean="0"/>
              <a:t>:</a:t>
            </a:r>
            <a:r>
              <a:rPr lang="en-US" sz="1800" dirty="0" smtClean="0"/>
              <a:t> The thread can come on this state because of waiting to acquire the lock of an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pic>
        <p:nvPicPr>
          <p:cNvPr id="116738" name="Picture 2"/>
          <p:cNvPicPr>
            <a:picLocks noGrp="1" noChangeAspect="1" noChangeArrowheads="1"/>
          </p:cNvPicPr>
          <p:nvPr>
            <p:ph idx="1"/>
          </p:nvPr>
        </p:nvPicPr>
        <p:blipFill>
          <a:blip r:embed="rId3" cstate="print"/>
          <a:srcRect/>
          <a:stretch>
            <a:fillRect/>
          </a:stretch>
        </p:blipFill>
        <p:spPr bwMode="auto">
          <a:xfrm>
            <a:off x="85445" y="2057400"/>
            <a:ext cx="8677555" cy="291374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dirty="0" smtClean="0"/>
              <a:t>Java’s Multithreading Model</a:t>
            </a:r>
          </a:p>
        </p:txBody>
      </p:sp>
      <p:sp>
        <p:nvSpPr>
          <p:cNvPr id="21507" name="Rectangle 3"/>
          <p:cNvSpPr>
            <a:spLocks noGrp="1" noChangeArrowheads="1"/>
          </p:cNvSpPr>
          <p:nvPr>
            <p:ph idx="1"/>
          </p:nvPr>
        </p:nvSpPr>
        <p:spPr/>
        <p:txBody>
          <a:bodyPr/>
          <a:lstStyle/>
          <a:p>
            <a:pPr algn="just" eaLnBrk="1" hangingPunct="1"/>
            <a:r>
              <a:rPr lang="en-US" sz="2400" smtClean="0"/>
              <a:t>Java has completely done away with the event loop/ polling mechanism  </a:t>
            </a:r>
          </a:p>
          <a:p>
            <a:pPr algn="just" eaLnBrk="1" hangingPunct="1"/>
            <a:r>
              <a:rPr lang="en-US" sz="2400" i="1" smtClean="0"/>
              <a:t>In Java</a:t>
            </a:r>
          </a:p>
          <a:p>
            <a:pPr lvl="1" algn="just" eaLnBrk="1" hangingPunct="1"/>
            <a:r>
              <a:rPr lang="en-US" sz="2400" smtClean="0"/>
              <a:t>All the libraries and classes are designed with multithreading in mind</a:t>
            </a:r>
          </a:p>
          <a:p>
            <a:pPr lvl="1" algn="just" eaLnBrk="1" hangingPunct="1"/>
            <a:r>
              <a:rPr lang="en-US" sz="2400" smtClean="0"/>
              <a:t>This enables the entire system to be asynchronous</a:t>
            </a:r>
          </a:p>
          <a:p>
            <a:pPr algn="just" eaLnBrk="1" hangingPunct="1"/>
            <a:r>
              <a:rPr lang="en-US" sz="2400" smtClean="0"/>
              <a:t>In Java:</a:t>
            </a:r>
          </a:p>
          <a:p>
            <a:pPr lvl="1" algn="just" eaLnBrk="1" hangingPunct="1"/>
            <a:r>
              <a:rPr lang="en-US" sz="2400" smtClean="0"/>
              <a:t>the </a:t>
            </a:r>
            <a:r>
              <a:rPr lang="en-US" sz="2400" b="1" smtClean="0"/>
              <a:t>java.lang.Thread</a:t>
            </a:r>
            <a:r>
              <a:rPr lang="en-US" sz="2400" smtClean="0"/>
              <a:t> class is used to create thread-based code</a:t>
            </a:r>
          </a:p>
          <a:p>
            <a:pPr lvl="1" algn="just" eaLnBrk="1" hangingPunct="1"/>
            <a:r>
              <a:rPr lang="en-US" sz="2400" smtClean="0"/>
              <a:t> imported into all Java applications by default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smtClean="0"/>
              <a:t>Thread Priorities</a:t>
            </a:r>
          </a:p>
        </p:txBody>
      </p:sp>
      <p:sp>
        <p:nvSpPr>
          <p:cNvPr id="22531" name="Rectangle 3"/>
          <p:cNvSpPr>
            <a:spLocks noGrp="1" noChangeArrowheads="1"/>
          </p:cNvSpPr>
          <p:nvPr>
            <p:ph idx="1"/>
          </p:nvPr>
        </p:nvSpPr>
        <p:spPr/>
        <p:txBody>
          <a:bodyPr/>
          <a:lstStyle/>
          <a:p>
            <a:pPr algn="just" eaLnBrk="1" hangingPunct="1"/>
            <a:r>
              <a:rPr lang="en-US" dirty="0" smtClean="0"/>
              <a:t>A thread priority:</a:t>
            </a:r>
          </a:p>
          <a:p>
            <a:pPr lvl="1" algn="just" eaLnBrk="1" hangingPunct="1"/>
            <a:r>
              <a:rPr lang="en-US" dirty="0" smtClean="0"/>
              <a:t>decides how that thread should be treated with respect to other threads</a:t>
            </a:r>
          </a:p>
          <a:p>
            <a:pPr lvl="1" algn="just" eaLnBrk="1" hangingPunct="1"/>
            <a:r>
              <a:rPr lang="en-US" dirty="0" smtClean="0"/>
              <a:t>is set when created</a:t>
            </a:r>
          </a:p>
          <a:p>
            <a:pPr lvl="1" algn="just" eaLnBrk="1" hangingPunct="1"/>
            <a:r>
              <a:rPr lang="en-US" dirty="0" smtClean="0"/>
              <a:t>is used to decide when to switch from one running thread to another</a:t>
            </a:r>
          </a:p>
          <a:p>
            <a:pPr algn="just" eaLnBrk="1" hangingPunct="1"/>
            <a:r>
              <a:rPr lang="en-US" dirty="0" smtClean="0"/>
              <a:t>This is called a </a:t>
            </a:r>
            <a:r>
              <a:rPr lang="en-US" b="1" dirty="0" smtClean="0"/>
              <a:t>context switch</a:t>
            </a:r>
            <a:r>
              <a:rPr lang="en-US" dirty="0" smtClean="0"/>
              <a:t>. </a:t>
            </a:r>
          </a:p>
          <a:p>
            <a:pPr algn="just" eaLnBrk="1" hangingPunct="1"/>
            <a:r>
              <a:rPr lang="en-US" dirty="0" smtClean="0"/>
              <a:t>Higher priority threads are guaranteed to be scheduled before lower priority threads</a:t>
            </a:r>
          </a:p>
          <a:p>
            <a:pPr algn="just" eaLnBrk="1" hangingPunct="1">
              <a:buNone/>
            </a:pPr>
            <a:endParaRPr lang="en-US" dirty="0" smtClean="0"/>
          </a:p>
          <a:p>
            <a:pPr algn="ctr" eaLnBrk="1" hangingPunct="1">
              <a:buNone/>
            </a:pPr>
            <a:r>
              <a:rPr lang="en-US" sz="1600" b="1" dirty="0" smtClean="0"/>
              <a:t>** Refer to the </a:t>
            </a:r>
            <a:r>
              <a:rPr lang="en-US" sz="1600" b="1" dirty="0" smtClean="0">
                <a:hlinkClick r:id="rId3" action="ppaction://hlinkfile"/>
              </a:rPr>
              <a:t>ThreadDemo8.java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ThreadDemo9.java </a:t>
            </a:r>
            <a:r>
              <a:rPr lang="en-US" sz="1600" b="1" dirty="0" smtClean="0"/>
              <a:t>sample code</a:t>
            </a:r>
            <a:endParaRPr lang="en-US" sz="1600" dirty="0" smtClean="0"/>
          </a:p>
          <a:p>
            <a:pPr algn="ctr" eaLnBrk="1" hangingPunct="1">
              <a:buNone/>
            </a:pP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t>Deciding On a Context Switch</a:t>
            </a:r>
          </a:p>
        </p:txBody>
      </p:sp>
      <p:sp>
        <p:nvSpPr>
          <p:cNvPr id="23555" name="Rectangle 3"/>
          <p:cNvSpPr>
            <a:spLocks noGrp="1" noChangeArrowheads="1"/>
          </p:cNvSpPr>
          <p:nvPr>
            <p:ph idx="1"/>
          </p:nvPr>
        </p:nvSpPr>
        <p:spPr/>
        <p:txBody>
          <a:bodyPr/>
          <a:lstStyle/>
          <a:p>
            <a:pPr algn="just" eaLnBrk="1" hangingPunct="1"/>
            <a:r>
              <a:rPr lang="en-US" sz="2000" smtClean="0"/>
              <a:t>A thread can voluntarily relinquish control:</a:t>
            </a:r>
            <a:r>
              <a:rPr lang="en-US" sz="2000" b="1" smtClean="0"/>
              <a:t>  </a:t>
            </a:r>
          </a:p>
          <a:p>
            <a:pPr lvl="1" algn="just" eaLnBrk="1" hangingPunct="1"/>
            <a:r>
              <a:rPr lang="en-US" sz="2000" smtClean="0"/>
              <a:t>by explicitly yielding, sleeping, or blocking on pending Input/Output</a:t>
            </a:r>
            <a:endParaRPr lang="en-US" sz="1100" smtClean="0"/>
          </a:p>
          <a:p>
            <a:pPr algn="just" eaLnBrk="1" hangingPunct="1"/>
            <a:r>
              <a:rPr lang="en-US" sz="2000" smtClean="0"/>
              <a:t>All threads are examined and the highest-priority thread that is ready to run is given the CPU.</a:t>
            </a:r>
            <a:endParaRPr lang="en-US" sz="1000" smtClean="0"/>
          </a:p>
          <a:p>
            <a:pPr algn="just" eaLnBrk="1" hangingPunct="1"/>
            <a:r>
              <a:rPr lang="en-US" sz="2000" smtClean="0"/>
              <a:t>A thread can be preempted by a higher priority thread:</a:t>
            </a:r>
          </a:p>
          <a:p>
            <a:pPr lvl="1" algn="just" eaLnBrk="1" hangingPunct="1"/>
            <a:r>
              <a:rPr lang="en-US" sz="2000" smtClean="0"/>
              <a:t>a lower-priority thread that does not yield the processor is  superseded, or preempted by a higher-priority thread</a:t>
            </a:r>
          </a:p>
          <a:p>
            <a:pPr lvl="1" algn="just" eaLnBrk="1" hangingPunct="1"/>
            <a:r>
              <a:rPr lang="en-US" sz="2000" smtClean="0"/>
              <a:t>Whenever a higher priority thread wants to run, it does</a:t>
            </a:r>
          </a:p>
          <a:p>
            <a:pPr lvl="1" algn="just" eaLnBrk="1" hangingPunct="1"/>
            <a:r>
              <a:rPr lang="en-US" sz="2000" smtClean="0"/>
              <a:t>This is called preemptive multitasking</a:t>
            </a:r>
            <a:endParaRPr lang="en-US" smtClean="0"/>
          </a:p>
          <a:p>
            <a:pPr algn="just" eaLnBrk="1" hangingPunct="1"/>
            <a:r>
              <a:rPr lang="en-US" sz="2000" b="1" smtClean="0"/>
              <a:t>When two threads with the same priority are competing for CPU time, threads are time-sliced in round-robin fashion in case of Windows like OSs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en-US" dirty="0" smtClean="0"/>
              <a:t>Synchronization</a:t>
            </a:r>
          </a:p>
        </p:txBody>
      </p:sp>
      <p:sp>
        <p:nvSpPr>
          <p:cNvPr id="24579" name="Rectangle 3"/>
          <p:cNvSpPr>
            <a:spLocks noGrp="1" noChangeArrowheads="1"/>
          </p:cNvSpPr>
          <p:nvPr>
            <p:ph idx="1"/>
          </p:nvPr>
        </p:nvSpPr>
        <p:spPr/>
        <p:txBody>
          <a:bodyPr/>
          <a:lstStyle/>
          <a:p>
            <a:pPr algn="just" eaLnBrk="1" hangingPunct="1"/>
            <a:r>
              <a:rPr lang="en-US" sz="2400" smtClean="0"/>
              <a:t>It is normal for threads to be sharing objects and data</a:t>
            </a:r>
          </a:p>
          <a:p>
            <a:pPr algn="just" eaLnBrk="1" hangingPunct="1"/>
            <a:r>
              <a:rPr lang="en-US" sz="2400" smtClean="0"/>
              <a:t>Different threads shouldn’t try to access and change the same data at the same time</a:t>
            </a:r>
          </a:p>
          <a:p>
            <a:pPr algn="just" eaLnBrk="1" hangingPunct="1"/>
            <a:r>
              <a:rPr lang="en-US" sz="2400" smtClean="0"/>
              <a:t>Threads must therefore be synchronized</a:t>
            </a:r>
          </a:p>
          <a:p>
            <a:pPr algn="just" eaLnBrk="1" hangingPunct="1"/>
            <a:r>
              <a:rPr lang="en-US" sz="2400" smtClean="0"/>
              <a:t>For example, imagine a Java application where:</a:t>
            </a:r>
          </a:p>
          <a:p>
            <a:pPr lvl="1" algn="just" eaLnBrk="1" hangingPunct="1"/>
            <a:r>
              <a:rPr lang="en-US" sz="2400" smtClean="0"/>
              <a:t>one thread (the producer) writes data to a data structure, </a:t>
            </a:r>
          </a:p>
          <a:p>
            <a:pPr lvl="1" algn="just" eaLnBrk="1" hangingPunct="1"/>
            <a:r>
              <a:rPr lang="en-US" sz="2400" smtClean="0"/>
              <a:t>while a second thread (the consumer) reads data from the data structure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Synchronization</a:t>
            </a:r>
            <a:endParaRPr lang="en-US" dirty="0"/>
          </a:p>
        </p:txBody>
      </p:sp>
      <p:sp>
        <p:nvSpPr>
          <p:cNvPr id="25603" name="Rectangle 3"/>
          <p:cNvSpPr>
            <a:spLocks noGrp="1" noChangeArrowheads="1"/>
          </p:cNvSpPr>
          <p:nvPr>
            <p:ph idx="1"/>
          </p:nvPr>
        </p:nvSpPr>
        <p:spPr/>
        <p:txBody>
          <a:bodyPr/>
          <a:lstStyle/>
          <a:p>
            <a:pPr eaLnBrk="1" hangingPunct="1"/>
            <a:r>
              <a:rPr lang="en-US" smtClean="0"/>
              <a:t>this example use concurrent threads that share a common resource: a data structure.</a:t>
            </a:r>
          </a:p>
          <a:p>
            <a:pPr eaLnBrk="1" hangingPunct="1">
              <a:buFontTx/>
              <a:buNone/>
            </a:pPr>
            <a:endParaRPr lang="en-US" smtClean="0"/>
          </a:p>
        </p:txBody>
      </p:sp>
      <p:sp>
        <p:nvSpPr>
          <p:cNvPr id="2560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GB" sz="2800">
              <a:latin typeface="Tahoma" pitchFamily="34" charset="0"/>
            </a:endParaRPr>
          </a:p>
        </p:txBody>
      </p:sp>
      <p:sp>
        <p:nvSpPr>
          <p:cNvPr id="2560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m1</a:t>
            </a:r>
          </a:p>
        </p:txBody>
      </p:sp>
      <p:sp>
        <p:nvSpPr>
          <p:cNvPr id="2560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m2</a:t>
            </a:r>
          </a:p>
          <a:p>
            <a:pPr marL="342900" indent="-342900" algn="ctr" eaLnBrk="0" hangingPunct="0">
              <a:spcBef>
                <a:spcPct val="20000"/>
              </a:spcBef>
              <a:buFontTx/>
              <a:buChar char="•"/>
            </a:pPr>
            <a:endParaRPr lang="en-US" sz="1400">
              <a:latin typeface="Tahoma" pitchFamily="34" charset="0"/>
            </a:endParaRPr>
          </a:p>
        </p:txBody>
      </p:sp>
      <p:sp>
        <p:nvSpPr>
          <p:cNvPr id="2560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400">
                <a:latin typeface="Tahoma" pitchFamily="34" charset="0"/>
              </a:rPr>
              <a:t>Shared Data Structure</a:t>
            </a:r>
          </a:p>
        </p:txBody>
      </p:sp>
      <p:sp>
        <p:nvSpPr>
          <p:cNvPr id="2560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560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561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Thread object</a:t>
            </a:r>
          </a:p>
        </p:txBody>
      </p:sp>
      <p:sp>
        <p:nvSpPr>
          <p:cNvPr id="25611" name="Text Box 11"/>
          <p:cNvSpPr txBox="1">
            <a:spLocks noChangeArrowheads="1"/>
          </p:cNvSpPr>
          <p:nvPr/>
        </p:nvSpPr>
        <p:spPr bwMode="auto">
          <a:xfrm>
            <a:off x="2895600" y="3276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Producer thread </a:t>
            </a:r>
          </a:p>
        </p:txBody>
      </p:sp>
      <p:sp>
        <p:nvSpPr>
          <p:cNvPr id="25612" name="Text Box 12"/>
          <p:cNvSpPr txBox="1">
            <a:spLocks noChangeArrowheads="1"/>
          </p:cNvSpPr>
          <p:nvPr/>
        </p:nvSpPr>
        <p:spPr bwMode="auto">
          <a:xfrm>
            <a:off x="4648200" y="3200400"/>
            <a:ext cx="15240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Consumer Thread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GB" smtClean="0"/>
              <a:t>Objectives</a:t>
            </a:r>
          </a:p>
        </p:txBody>
      </p:sp>
      <p:sp>
        <p:nvSpPr>
          <p:cNvPr id="13315" name="Rectangle 3"/>
          <p:cNvSpPr>
            <a:spLocks noGrp="1" noChangeArrowheads="1"/>
          </p:cNvSpPr>
          <p:nvPr>
            <p:ph idx="1"/>
          </p:nvPr>
        </p:nvSpPr>
        <p:spPr/>
        <p:txBody>
          <a:bodyPr/>
          <a:lstStyle/>
          <a:p>
            <a:pPr algn="just" eaLnBrk="1" hangingPunct="1">
              <a:buFontTx/>
              <a:buNone/>
            </a:pPr>
            <a:r>
              <a:rPr lang="en-GB" sz="2400" dirty="0" smtClean="0"/>
              <a:t>At the end of this session, you will learn to:</a:t>
            </a:r>
          </a:p>
          <a:p>
            <a:pPr lvl="1" algn="just" eaLnBrk="1" hangingPunct="1"/>
            <a:r>
              <a:rPr lang="en-GB" sz="2000" dirty="0" smtClean="0"/>
              <a:t>Define multithreading</a:t>
            </a:r>
          </a:p>
          <a:p>
            <a:pPr lvl="1" algn="just" eaLnBrk="1" hangingPunct="1"/>
            <a:r>
              <a:rPr lang="en-GB" sz="2000" dirty="0" smtClean="0"/>
              <a:t>Differentiate between multitasking and multithreading</a:t>
            </a:r>
          </a:p>
          <a:p>
            <a:pPr lvl="1" algn="just"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lvl="1" algn="just" eaLnBrk="1" hangingPunct="1"/>
            <a:r>
              <a:rPr lang="en-GB" sz="2000" dirty="0" smtClean="0"/>
              <a:t>Describe some key methods of the Thread class</a:t>
            </a:r>
          </a:p>
          <a:p>
            <a:pPr lvl="1" algn="just" eaLnBrk="1" hangingPunct="1"/>
            <a:r>
              <a:rPr lang="en-GB" sz="2000" dirty="0" smtClean="0"/>
              <a:t>Describe Thread priorities</a:t>
            </a:r>
          </a:p>
          <a:p>
            <a:pPr lvl="1" algn="just" eaLnBrk="1" hangingPunct="1"/>
            <a:r>
              <a:rPr lang="en-GB" sz="2000" dirty="0" smtClean="0"/>
              <a:t>Describe race conditions that are likely to occur between threads that are not synchronized </a:t>
            </a:r>
          </a:p>
          <a:p>
            <a:pPr lvl="1" algn="just" eaLnBrk="1" hangingPunct="1"/>
            <a:r>
              <a:rPr lang="en-GB" sz="2000" dirty="0" smtClean="0"/>
              <a:t>Define thread synchronization through the use of the synchronized keyword</a:t>
            </a:r>
          </a:p>
          <a:p>
            <a:pPr lvl="1" algn="just"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t>Synchronization</a:t>
            </a:r>
          </a:p>
        </p:txBody>
      </p:sp>
      <p:sp>
        <p:nvSpPr>
          <p:cNvPr id="26627" name="Rectangle 3"/>
          <p:cNvSpPr>
            <a:spLocks noGrp="1" noChangeArrowheads="1"/>
          </p:cNvSpPr>
          <p:nvPr>
            <p:ph idx="1"/>
          </p:nvPr>
        </p:nvSpPr>
        <p:spPr/>
        <p:txBody>
          <a:bodyPr/>
          <a:lstStyle/>
          <a:p>
            <a:pPr lvl="1" eaLnBrk="1" hangingPunct="1"/>
            <a:r>
              <a:rPr lang="en-US" smtClean="0"/>
              <a:t>The current thread operating on the shared data structure, must be granted mutually exclusive access to the data</a:t>
            </a:r>
          </a:p>
          <a:p>
            <a:pPr lvl="1" eaLnBrk="1" hangingPunct="1"/>
            <a:r>
              <a:rPr lang="en-US" smtClean="0"/>
              <a:t>the current thread gets an exclusive lock on the shared data structure, or a </a:t>
            </a:r>
            <a:r>
              <a:rPr lang="en-US" b="1" smtClean="0"/>
              <a:t>mutex</a:t>
            </a:r>
            <a:endParaRPr lang="en-US" smtClean="0"/>
          </a:p>
          <a:p>
            <a:pPr eaLnBrk="1" hangingPunct="1"/>
            <a:r>
              <a:rPr lang="en-US" smtClean="0"/>
              <a:t>A </a:t>
            </a:r>
            <a:r>
              <a:rPr lang="en-US" b="1" smtClean="0"/>
              <a:t>mutex</a:t>
            </a:r>
            <a:r>
              <a:rPr lang="en-US" smtClean="0"/>
              <a:t> is a concurrency control mechanism used to ensure the integrity of a shared data structure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t>Synchronization</a:t>
            </a:r>
          </a:p>
        </p:txBody>
      </p:sp>
      <p:sp>
        <p:nvSpPr>
          <p:cNvPr id="27651" name="Rectangle 3"/>
          <p:cNvSpPr>
            <a:spLocks noGrp="1" noChangeArrowheads="1"/>
          </p:cNvSpPr>
          <p:nvPr>
            <p:ph idx="1"/>
          </p:nvPr>
        </p:nvSpPr>
        <p:spPr/>
        <p:txBody>
          <a:bodyPr/>
          <a:lstStyle/>
          <a:p>
            <a:pPr algn="just" eaLnBrk="1" hangingPunct="1"/>
            <a:r>
              <a:rPr lang="en-US" smtClean="0"/>
              <a:t>Mutex is not assured, if, the methods of  the object, accessed by competing threads are ordinary methods  </a:t>
            </a:r>
          </a:p>
          <a:p>
            <a:pPr algn="just" eaLnBrk="1" hangingPunct="1"/>
            <a:r>
              <a:rPr lang="en-US" smtClean="0"/>
              <a:t>It might lead to a race condition when the competing threads will race each other to complete their operation</a:t>
            </a:r>
          </a:p>
          <a:p>
            <a:pPr algn="just" eaLnBrk="1" hangingPunct="1"/>
            <a:r>
              <a:rPr lang="en-US" smtClean="0"/>
              <a:t>A </a:t>
            </a:r>
            <a:r>
              <a:rPr lang="en-US" b="1" smtClean="0"/>
              <a:t>race condition</a:t>
            </a:r>
            <a:r>
              <a:rPr lang="en-US" smtClean="0"/>
              <a:t> can be prevented by defining the methods accessed by the competing threads as </a:t>
            </a:r>
            <a:r>
              <a:rPr lang="en-US" b="1" smtClean="0"/>
              <a:t>synchronized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mtClean="0"/>
              <a:t>Synchronization</a:t>
            </a:r>
          </a:p>
        </p:txBody>
      </p:sp>
      <p:sp>
        <p:nvSpPr>
          <p:cNvPr id="28675" name="Rectangle 3"/>
          <p:cNvSpPr>
            <a:spLocks noGrp="1" noChangeArrowheads="1"/>
          </p:cNvSpPr>
          <p:nvPr>
            <p:ph idx="1"/>
          </p:nvPr>
        </p:nvSpPr>
        <p:spPr/>
        <p:txBody>
          <a:bodyPr/>
          <a:lstStyle/>
          <a:p>
            <a:pPr algn="just" eaLnBrk="1" hangingPunct="1"/>
            <a:r>
              <a:rPr lang="en-US" sz="2800" smtClean="0"/>
              <a:t>Synchronized methods are an elegant variation on an time-tested model of interprocess-synchronization: the </a:t>
            </a:r>
            <a:r>
              <a:rPr lang="en-US" sz="2800" b="1" smtClean="0"/>
              <a:t>monitor</a:t>
            </a:r>
            <a:r>
              <a:rPr lang="en-US" sz="2800" smtClean="0"/>
              <a:t>. </a:t>
            </a:r>
          </a:p>
          <a:p>
            <a:pPr algn="just" eaLnBrk="1" hangingPunct="1"/>
            <a:r>
              <a:rPr lang="en-US" sz="2800" smtClean="0"/>
              <a:t>The monitor is a thread control mechanism</a:t>
            </a:r>
          </a:p>
          <a:p>
            <a:pPr algn="just" eaLnBrk="1" hangingPunct="1"/>
            <a:r>
              <a:rPr lang="en-US" sz="2800" smtClean="0"/>
              <a:t>When a thread enters a monitor </a:t>
            </a:r>
            <a:r>
              <a:rPr lang="en-US" sz="2800" b="1" smtClean="0"/>
              <a:t>(synchronized method)</a:t>
            </a:r>
            <a:r>
              <a:rPr lang="en-US" sz="2800" smtClean="0"/>
              <a:t>, all other threads must wait until that thread exits the monitor</a:t>
            </a:r>
          </a:p>
          <a:p>
            <a:pPr algn="just" eaLnBrk="1" hangingPunct="1"/>
            <a:r>
              <a:rPr lang="en-US" sz="2800" smtClean="0"/>
              <a:t>The monitor acts as a concurrency control mechanism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t>Thread Messaging</a:t>
            </a:r>
          </a:p>
        </p:txBody>
      </p:sp>
      <p:sp>
        <p:nvSpPr>
          <p:cNvPr id="29699" name="Rectangle 3"/>
          <p:cNvSpPr>
            <a:spLocks noGrp="1" noChangeArrowheads="1"/>
          </p:cNvSpPr>
          <p:nvPr>
            <p:ph idx="1"/>
          </p:nvPr>
        </p:nvSpPr>
        <p:spPr/>
        <p:txBody>
          <a:bodyPr/>
          <a:lstStyle/>
          <a:p>
            <a:pPr eaLnBrk="1" hangingPunct="1">
              <a:lnSpc>
                <a:spcPct val="90000"/>
              </a:lnSpc>
            </a:pPr>
            <a:r>
              <a:rPr lang="en-US" smtClean="0"/>
              <a:t>In Java, you need not depend on the OS to establish communication between threads</a:t>
            </a:r>
          </a:p>
          <a:p>
            <a:pPr eaLnBrk="1" hangingPunct="1">
              <a:lnSpc>
                <a:spcPct val="90000"/>
              </a:lnSpc>
            </a:pPr>
            <a:r>
              <a:rPr lang="en-US" smtClean="0"/>
              <a:t>All objects have predefined methods, which can be called to provide inter-thread communication.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smtClean="0"/>
              <a:t>The Thread Class</a:t>
            </a:r>
          </a:p>
        </p:txBody>
      </p:sp>
      <p:sp>
        <p:nvSpPr>
          <p:cNvPr id="30723" name="Rectangle 3"/>
          <p:cNvSpPr>
            <a:spLocks noGrp="1" noChangeArrowheads="1"/>
          </p:cNvSpPr>
          <p:nvPr>
            <p:ph idx="1"/>
          </p:nvPr>
        </p:nvSpPr>
        <p:spPr/>
        <p:txBody>
          <a:bodyPr/>
          <a:lstStyle/>
          <a:p>
            <a:pPr algn="just" eaLnBrk="1" hangingPunct="1"/>
            <a:r>
              <a:rPr lang="en-US" sz="2400" smtClean="0"/>
              <a:t>Java’s multithreading feature is built into </a:t>
            </a:r>
            <a:r>
              <a:rPr lang="en-US" sz="2400" b="1" smtClean="0"/>
              <a:t>Thread</a:t>
            </a:r>
            <a:r>
              <a:rPr lang="en-US" sz="2400" smtClean="0"/>
              <a:t> class</a:t>
            </a:r>
          </a:p>
          <a:p>
            <a:pPr algn="just" eaLnBrk="1" hangingPunct="1"/>
            <a:r>
              <a:rPr lang="en-US" sz="2400" smtClean="0"/>
              <a:t>The </a:t>
            </a:r>
            <a:r>
              <a:rPr lang="en-US" sz="2400" b="1" smtClean="0"/>
              <a:t>Thread</a:t>
            </a:r>
            <a:r>
              <a:rPr lang="en-US" sz="2400" smtClean="0"/>
              <a:t> class has 2 primary thread control methods: </a:t>
            </a:r>
          </a:p>
          <a:p>
            <a:pPr lvl="1" algn="just" eaLnBrk="1" hangingPunct="1"/>
            <a:r>
              <a:rPr lang="en-US" sz="2400" smtClean="0"/>
              <a:t>  </a:t>
            </a:r>
            <a:r>
              <a:rPr lang="en-US" sz="2400" b="1" smtClean="0">
                <a:solidFill>
                  <a:srgbClr val="FF0000"/>
                </a:solidFill>
              </a:rPr>
              <a:t>public void start() </a:t>
            </a:r>
          </a:p>
          <a:p>
            <a:pPr lvl="1" algn="just" eaLnBrk="1" hangingPunct="1">
              <a:buFontTx/>
              <a:buNone/>
            </a:pPr>
            <a:r>
              <a:rPr lang="en-US" sz="2400" b="1" smtClean="0"/>
              <a:t>start()</a:t>
            </a:r>
            <a:r>
              <a:rPr lang="en-US" sz="2400" smtClean="0"/>
              <a:t> method starts a thread execution</a:t>
            </a:r>
            <a:endParaRPr lang="en-US" sz="2400" b="1" smtClean="0"/>
          </a:p>
          <a:p>
            <a:pPr lvl="1" algn="just" eaLnBrk="1" hangingPunct="1"/>
            <a:r>
              <a:rPr lang="en-US" sz="2400" b="1" smtClean="0"/>
              <a:t>  </a:t>
            </a:r>
            <a:r>
              <a:rPr lang="en-US" sz="2400" b="1" smtClean="0">
                <a:solidFill>
                  <a:srgbClr val="FF0000"/>
                </a:solidFill>
              </a:rPr>
              <a:t>public void run()</a:t>
            </a:r>
          </a:p>
          <a:p>
            <a:pPr lvl="1" algn="just" eaLnBrk="1" hangingPunct="1">
              <a:buFontTx/>
              <a:buNone/>
            </a:pPr>
            <a:r>
              <a:rPr lang="en-US" sz="2400" b="1" smtClean="0"/>
              <a:t>run()</a:t>
            </a:r>
            <a:r>
              <a:rPr lang="en-US" sz="2400" smtClean="0"/>
              <a:t> method actually performs the work of the thread, and is the entry point for the thread</a:t>
            </a:r>
            <a:endParaRPr lang="en-US" sz="2400" b="1" smtClean="0"/>
          </a:p>
          <a:p>
            <a:pPr lvl="1" algn="just" eaLnBrk="1" hangingPunct="1"/>
            <a:r>
              <a:rPr lang="en-US" sz="2400" smtClean="0"/>
              <a:t>The thread </a:t>
            </a:r>
            <a:r>
              <a:rPr lang="en-US" sz="2400" i="1" smtClean="0"/>
              <a:t>dies</a:t>
            </a:r>
            <a:r>
              <a:rPr lang="en-US" sz="2400" smtClean="0"/>
              <a:t> when the </a:t>
            </a:r>
            <a:r>
              <a:rPr lang="en-US" sz="2400" b="1" smtClean="0"/>
              <a:t>run( )</a:t>
            </a:r>
            <a:r>
              <a:rPr lang="en-US" sz="2400" smtClean="0"/>
              <a:t> method terminates</a:t>
            </a:r>
          </a:p>
          <a:p>
            <a:pPr lvl="1" algn="just" eaLnBrk="1" hangingPunct="1"/>
            <a:r>
              <a:rPr lang="en-US" sz="2400" smtClean="0"/>
              <a:t>You never call </a:t>
            </a:r>
            <a:r>
              <a:rPr lang="en-US" sz="2400" b="1" smtClean="0"/>
              <a:t>run( )</a:t>
            </a:r>
            <a:r>
              <a:rPr lang="en-US" sz="2400" smtClean="0"/>
              <a:t> explicitly</a:t>
            </a:r>
          </a:p>
          <a:p>
            <a:pPr lvl="1" algn="just" eaLnBrk="1" hangingPunct="1"/>
            <a:r>
              <a:rPr lang="en-US" sz="2400" smtClean="0"/>
              <a:t>The </a:t>
            </a:r>
            <a:r>
              <a:rPr lang="en-US" sz="2400" b="1" smtClean="0"/>
              <a:t>start( )</a:t>
            </a:r>
            <a:r>
              <a:rPr lang="en-US" sz="2400" smtClean="0"/>
              <a:t> method called on a thread automatically  initiates a call to the thread’s </a:t>
            </a:r>
            <a:r>
              <a:rPr lang="en-US" sz="2400" b="1" smtClean="0"/>
              <a:t>run( )</a:t>
            </a:r>
            <a:r>
              <a:rPr lang="en-US" sz="2400" smtClean="0"/>
              <a:t> method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smtClean="0"/>
              <a:t>The main Thread</a:t>
            </a:r>
          </a:p>
        </p:txBody>
      </p:sp>
      <p:sp>
        <p:nvSpPr>
          <p:cNvPr id="31747" name="Rectangle 3"/>
          <p:cNvSpPr>
            <a:spLocks noGrp="1" noChangeArrowheads="1"/>
          </p:cNvSpPr>
          <p:nvPr>
            <p:ph idx="1"/>
          </p:nvPr>
        </p:nvSpPr>
        <p:spPr/>
        <p:txBody>
          <a:bodyPr/>
          <a:lstStyle/>
          <a:p>
            <a:pPr algn="just" eaLnBrk="1" hangingPunct="1">
              <a:buFontTx/>
              <a:buNone/>
            </a:pPr>
            <a:r>
              <a:rPr lang="en-US" dirty="0" smtClean="0"/>
              <a:t>When a Java program starts executing</a:t>
            </a:r>
          </a:p>
          <a:p>
            <a:pPr lvl="1" algn="just" eaLnBrk="1" hangingPunct="1"/>
            <a:r>
              <a:rPr lang="en-US" dirty="0" smtClean="0"/>
              <a:t>the main thread begins running</a:t>
            </a:r>
          </a:p>
          <a:p>
            <a:pPr lvl="1" algn="just" eaLnBrk="1" hangingPunct="1"/>
            <a:r>
              <a:rPr lang="en-US" dirty="0" smtClean="0"/>
              <a:t>the main thread is immediately created when </a:t>
            </a:r>
            <a:r>
              <a:rPr lang="en-US" b="1" dirty="0" smtClean="0"/>
              <a:t>main()</a:t>
            </a:r>
            <a:r>
              <a:rPr lang="en-US" dirty="0" smtClean="0"/>
              <a:t> commences execution</a:t>
            </a:r>
          </a:p>
          <a:p>
            <a:pPr lvl="1" algn="just" eaLnBrk="1" hangingPunct="1"/>
            <a:r>
              <a:rPr lang="en-US" dirty="0" smtClean="0"/>
              <a:t>Information about the main or any thread can be accessed</a:t>
            </a:r>
          </a:p>
          <a:p>
            <a:pPr lvl="1" algn="just" eaLnBrk="1" hangingPunct="1"/>
            <a:r>
              <a:rPr lang="en-US" dirty="0" smtClean="0"/>
              <a:t>by obtaining a reference to the thread using a public, static method in the </a:t>
            </a:r>
            <a:r>
              <a:rPr lang="en-US" b="1" dirty="0" smtClean="0"/>
              <a:t>Thread</a:t>
            </a:r>
            <a:r>
              <a:rPr lang="en-US" dirty="0" smtClean="0"/>
              <a:t> class called </a:t>
            </a:r>
            <a:r>
              <a:rPr lang="en-US" b="1" dirty="0" err="1" smtClean="0"/>
              <a:t>currentThread</a:t>
            </a:r>
            <a:r>
              <a:rPr lang="en-US" b="1" dirty="0" smtClean="0"/>
              <a:t>( )</a:t>
            </a:r>
          </a:p>
          <a:p>
            <a:pPr lvl="1" algn="just" eaLnBrk="1" hangingPunct="1">
              <a:buNone/>
            </a:pPr>
            <a:endParaRPr lang="en-US" b="1" dirty="0" smtClean="0"/>
          </a:p>
          <a:p>
            <a:pPr lvl="1" algn="ctr" eaLnBrk="1" hangingPunct="1">
              <a:buNone/>
            </a:pPr>
            <a:r>
              <a:rPr lang="en-US" sz="1600" b="1" dirty="0" smtClean="0"/>
              <a:t>** Refer to the </a:t>
            </a:r>
            <a:r>
              <a:rPr lang="en-US" sz="1600" b="1" dirty="0" smtClean="0">
                <a:hlinkClick r:id="rId3" action="ppaction://hlinkfile"/>
              </a:rPr>
              <a:t>ThreadDemo3.java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ThreadDemo4.java </a:t>
            </a:r>
            <a:r>
              <a:rPr lang="en-US" sz="1600" b="1" dirty="0" smtClean="0"/>
              <a:t>sample code</a:t>
            </a:r>
            <a:endParaRPr lang="en-US" sz="1600" dirty="0" smtClean="0"/>
          </a:p>
          <a:p>
            <a:pPr lvl="1" algn="ctr" eaLnBrk="1" hangingPunct="1">
              <a:buNone/>
            </a:pPr>
            <a:r>
              <a:rPr lang="en-US" sz="1600" b="1" dirty="0" smtClean="0"/>
              <a:t>** Refer to the </a:t>
            </a:r>
            <a:r>
              <a:rPr lang="en-US" sz="1600" b="1" dirty="0" smtClean="0">
                <a:hlinkClick r:id="rId5" action="ppaction://hlinkfile"/>
              </a:rPr>
              <a:t>ThreadDemo5.java </a:t>
            </a:r>
            <a:r>
              <a:rPr lang="en-US" sz="1600" b="1" dirty="0" smtClean="0"/>
              <a:t>sample code</a:t>
            </a:r>
            <a:endParaRPr lang="en-US" sz="1600" dirty="0" smtClean="0"/>
          </a:p>
          <a:p>
            <a:pPr lvl="1" algn="just" eaLnBrk="1" hangingPunct="1">
              <a:buNone/>
            </a:pPr>
            <a:endParaRPr lang="en-US"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a:bodyPr>
          <a:lstStyle/>
          <a:p>
            <a:pPr eaLnBrk="1" hangingPunct="1">
              <a:defRPr/>
            </a:pPr>
            <a:r>
              <a:rPr lang="en-US" dirty="0" smtClean="0"/>
              <a:t>Obtaining Thread-Specific Information</a:t>
            </a:r>
          </a:p>
        </p:txBody>
      </p:sp>
      <p:sp>
        <p:nvSpPr>
          <p:cNvPr id="32771"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ThreadInfo {</a:t>
            </a:r>
          </a:p>
          <a:p>
            <a:pPr eaLnBrk="1" hangingPunct="1">
              <a:buFontTx/>
              <a:buNone/>
            </a:pPr>
            <a:r>
              <a:rPr lang="en-US" sz="1600" smtClean="0">
                <a:latin typeface="Courier New" pitchFamily="49" charset="0"/>
                <a:cs typeface="Courier New" pitchFamily="49" charset="0"/>
              </a:rPr>
              <a:t>	public static void main(String args[]) {</a:t>
            </a:r>
          </a:p>
          <a:p>
            <a:pPr eaLnBrk="1" hangingPunct="1">
              <a:buFontTx/>
              <a:buNone/>
            </a:pPr>
            <a:r>
              <a:rPr lang="en-US" sz="1600" smtClean="0">
                <a:latin typeface="Courier New" pitchFamily="49" charset="0"/>
                <a:cs typeface="Courier New" pitchFamily="49" charset="0"/>
              </a:rPr>
              <a:t>		Thread t = Thread.currentThread( );</a:t>
            </a:r>
          </a:p>
          <a:p>
            <a:pPr eaLnBrk="1" hangingPunct="1">
              <a:buFontTx/>
              <a:buNone/>
            </a:pPr>
            <a:r>
              <a:rPr lang="en-US" sz="1600" smtClean="0">
                <a:latin typeface="Courier New" pitchFamily="49" charset="0"/>
                <a:cs typeface="Courier New" pitchFamily="49" charset="0"/>
              </a:rPr>
              <a:t>		System.out.println("Current Thread :" + t);</a:t>
            </a:r>
          </a:p>
          <a:p>
            <a:pPr eaLnBrk="1" hangingPunct="1">
              <a:buFontTx/>
              <a:buNone/>
            </a:pPr>
            <a:r>
              <a:rPr lang="en-US" sz="1600" smtClean="0">
                <a:latin typeface="Courier New" pitchFamily="49" charset="0"/>
                <a:cs typeface="Courier New" pitchFamily="49" charset="0"/>
              </a:rPr>
              <a:t>		t.setName("Demo Thread");</a:t>
            </a:r>
          </a:p>
          <a:p>
            <a:pPr eaLnBrk="1" hangingPunct="1">
              <a:buFontTx/>
              <a:buNone/>
            </a:pPr>
            <a:r>
              <a:rPr lang="en-US" sz="1600" smtClean="0">
                <a:latin typeface="Courier New" pitchFamily="49" charset="0"/>
                <a:cs typeface="Courier New" pitchFamily="49" charset="0"/>
              </a:rPr>
              <a:t>		System.out.println("New name of the thread :"  +  t);</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Thread.sleep(1000);</a:t>
            </a:r>
          </a:p>
          <a:p>
            <a:pPr eaLnBrk="1" hangingPunct="1">
              <a:buFontTx/>
              <a:buNone/>
            </a:pPr>
            <a:r>
              <a:rPr lang="en-US" sz="1600" smtClean="0">
                <a:latin typeface="Courier New" pitchFamily="49" charset="0"/>
                <a:cs typeface="Courier New" pitchFamily="49" charset="0"/>
              </a:rPr>
              <a:t>		} catch (InterruptedException e) {</a:t>
            </a:r>
          </a:p>
          <a:p>
            <a:pPr eaLnBrk="1" hangingPunct="1">
              <a:buFontTx/>
              <a:buNone/>
            </a:pPr>
            <a:r>
              <a:rPr lang="en-US" sz="1600" smtClean="0">
                <a:latin typeface="Courier New" pitchFamily="49" charset="0"/>
                <a:cs typeface="Courier New" pitchFamily="49" charset="0"/>
              </a:rPr>
              <a:t>			System.out.println("Main Thread Interrupted");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dirty="0" smtClean="0"/>
              <a:t>Creating Threads</a:t>
            </a:r>
          </a:p>
        </p:txBody>
      </p:sp>
      <p:sp>
        <p:nvSpPr>
          <p:cNvPr id="33795" name="Rectangle 3"/>
          <p:cNvSpPr>
            <a:spLocks noGrp="1" noChangeArrowheads="1"/>
          </p:cNvSpPr>
          <p:nvPr>
            <p:ph idx="1"/>
          </p:nvPr>
        </p:nvSpPr>
        <p:spPr/>
        <p:txBody>
          <a:bodyPr/>
          <a:lstStyle/>
          <a:p>
            <a:pPr algn="just" eaLnBrk="1" hangingPunct="1">
              <a:lnSpc>
                <a:spcPct val="90000"/>
              </a:lnSpc>
            </a:pPr>
            <a:r>
              <a:rPr lang="en-US" sz="2000" dirty="0" smtClean="0"/>
              <a:t>A thread can be created by instantiating an object of type </a:t>
            </a:r>
            <a:r>
              <a:rPr lang="en-US" sz="2000" b="1" dirty="0" smtClean="0"/>
              <a:t>Thread</a:t>
            </a:r>
            <a:r>
              <a:rPr lang="en-US" sz="2000" dirty="0" smtClean="0"/>
              <a:t>. </a:t>
            </a:r>
          </a:p>
          <a:p>
            <a:pPr algn="just" eaLnBrk="1" hangingPunct="1">
              <a:lnSpc>
                <a:spcPct val="90000"/>
              </a:lnSpc>
            </a:pPr>
            <a:r>
              <a:rPr lang="en-US" sz="2000" dirty="0" smtClean="0"/>
              <a:t>Java defines two ways in which this can be accomplished:</a:t>
            </a:r>
          </a:p>
          <a:p>
            <a:pPr lvl="1" algn="just" eaLnBrk="1" hangingPunct="1">
              <a:lnSpc>
                <a:spcPct val="90000"/>
              </a:lnSpc>
            </a:pPr>
            <a:r>
              <a:rPr lang="en-US" sz="2000" dirty="0" smtClean="0"/>
              <a:t>implementing the </a:t>
            </a:r>
            <a:r>
              <a:rPr lang="en-US" sz="2000" b="1" dirty="0" smtClean="0"/>
              <a:t>Runnable </a:t>
            </a:r>
            <a:r>
              <a:rPr lang="en-US" sz="2000" dirty="0" smtClean="0"/>
              <a:t>interface</a:t>
            </a:r>
          </a:p>
          <a:p>
            <a:pPr lvl="1" algn="just" eaLnBrk="1" hangingPunct="1">
              <a:lnSpc>
                <a:spcPct val="90000"/>
              </a:lnSpc>
            </a:pPr>
            <a:r>
              <a:rPr lang="en-US" sz="2000" dirty="0" smtClean="0"/>
              <a:t>extending the </a:t>
            </a:r>
            <a:r>
              <a:rPr lang="en-US" sz="2000" b="1" dirty="0" smtClean="0"/>
              <a:t>Thread </a:t>
            </a:r>
            <a:r>
              <a:rPr lang="en-US" sz="2000" dirty="0" smtClean="0"/>
              <a:t>class</a:t>
            </a:r>
          </a:p>
          <a:p>
            <a:pPr algn="just" eaLnBrk="1" hangingPunct="1">
              <a:lnSpc>
                <a:spcPct val="90000"/>
              </a:lnSpc>
            </a:pPr>
            <a:r>
              <a:rPr lang="en-US" sz="2000" b="1" dirty="0" smtClean="0"/>
              <a:t>Creating Threads – Implementing Runnable</a:t>
            </a:r>
          </a:p>
          <a:p>
            <a:pPr lvl="1" algn="just" eaLnBrk="1" hangingPunct="1">
              <a:lnSpc>
                <a:spcPct val="90000"/>
              </a:lnSpc>
            </a:pPr>
            <a:r>
              <a:rPr lang="en-US" sz="2000" dirty="0" smtClean="0"/>
              <a:t>Create a class that implements the </a:t>
            </a:r>
            <a:r>
              <a:rPr lang="en-US" sz="2000" b="1" dirty="0" smtClean="0"/>
              <a:t>Runnable</a:t>
            </a:r>
            <a:r>
              <a:rPr lang="en-US" sz="2000" dirty="0" smtClean="0"/>
              <a:t> interface</a:t>
            </a:r>
          </a:p>
          <a:p>
            <a:pPr lvl="1" algn="just" eaLnBrk="1" hangingPunct="1">
              <a:lnSpc>
                <a:spcPct val="90000"/>
              </a:lnSpc>
            </a:pPr>
            <a:r>
              <a:rPr lang="en-US" sz="2000" b="1" dirty="0" smtClean="0"/>
              <a:t>Runnable </a:t>
            </a:r>
            <a:r>
              <a:rPr lang="en-US" sz="2000" dirty="0" smtClean="0"/>
              <a:t>abstracts a unit of executable code for the thread</a:t>
            </a:r>
          </a:p>
          <a:p>
            <a:pPr lvl="1" algn="just" eaLnBrk="1" hangingPunct="1">
              <a:lnSpc>
                <a:spcPct val="90000"/>
              </a:lnSpc>
            </a:pPr>
            <a:r>
              <a:rPr lang="en-US" sz="2000" dirty="0" smtClean="0"/>
              <a:t>A thread can be constructed on any object that implements the </a:t>
            </a:r>
            <a:r>
              <a:rPr lang="en-US" sz="2000" b="1" dirty="0" smtClean="0"/>
              <a:t>Runnable</a:t>
            </a:r>
            <a:r>
              <a:rPr lang="en-US" sz="2000" dirty="0" smtClean="0"/>
              <a:t> interface</a:t>
            </a:r>
          </a:p>
          <a:p>
            <a:pPr lvl="1" algn="just" eaLnBrk="1" hangingPunct="1">
              <a:lnSpc>
                <a:spcPct val="90000"/>
              </a:lnSpc>
            </a:pPr>
            <a:r>
              <a:rPr lang="en-US" sz="2000" dirty="0" smtClean="0"/>
              <a:t>To implement </a:t>
            </a:r>
            <a:r>
              <a:rPr lang="en-US" sz="2000" b="1" dirty="0" smtClean="0"/>
              <a:t>Runnable</a:t>
            </a:r>
            <a:r>
              <a:rPr lang="en-US" sz="2000" dirty="0" smtClean="0"/>
              <a:t>, a class need implement only a single method called </a:t>
            </a:r>
            <a:r>
              <a:rPr lang="en-US" sz="2000" b="1" dirty="0" smtClean="0"/>
              <a:t>run( )</a:t>
            </a:r>
          </a:p>
          <a:p>
            <a:pPr marL="3175" lvl="1" indent="-3175" algn="just" eaLnBrk="1" hangingPunct="1">
              <a:lnSpc>
                <a:spcPct val="90000"/>
              </a:lnSpc>
              <a:buNone/>
            </a:pPr>
            <a:endParaRPr lang="en-US" sz="2000" b="1" dirty="0" smtClean="0"/>
          </a:p>
          <a:p>
            <a:pPr marL="3175" lvl="1" indent="-3175" algn="ctr" eaLnBrk="1" hangingPunct="1">
              <a:lnSpc>
                <a:spcPct val="90000"/>
              </a:lnSpc>
              <a:buNone/>
            </a:pPr>
            <a:r>
              <a:rPr lang="en-US" sz="1600" b="1" dirty="0" smtClean="0"/>
              <a:t>** Refer to the </a:t>
            </a:r>
            <a:r>
              <a:rPr lang="en-US" sz="1600" b="1" dirty="0" smtClean="0">
                <a:hlinkClick r:id="rId3" action="ppaction://hlinkfile"/>
              </a:rPr>
              <a:t>ThreadDemo6.java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4819" name="Rectangle 3"/>
          <p:cNvSpPr>
            <a:spLocks noGrp="1" noChangeArrowheads="1"/>
          </p:cNvSpPr>
          <p:nvPr>
            <p:ph idx="1"/>
          </p:nvPr>
        </p:nvSpPr>
        <p:spPr/>
        <p:txBody>
          <a:bodyPr/>
          <a:lstStyle/>
          <a:p>
            <a:pPr algn="just" eaLnBrk="1" hangingPunct="1"/>
            <a:r>
              <a:rPr lang="en-US" sz="2000" smtClean="0"/>
              <a:t>After you define a class that implements </a:t>
            </a:r>
            <a:r>
              <a:rPr lang="en-US" sz="2000" b="1" smtClean="0"/>
              <a:t>Runnable</a:t>
            </a:r>
            <a:r>
              <a:rPr lang="en-US" sz="2000" smtClean="0"/>
              <a:t>, you will instantiate an object of type thread from within an object of that class. This thread will end when </a:t>
            </a:r>
            <a:r>
              <a:rPr lang="en-US" sz="2000" b="1" smtClean="0"/>
              <a:t>run( )</a:t>
            </a:r>
            <a:r>
              <a:rPr lang="en-US" sz="2000" smtClean="0"/>
              <a:t> returns, or terminates.</a:t>
            </a:r>
          </a:p>
          <a:p>
            <a:pPr algn="just" eaLnBrk="1" hangingPunct="1"/>
            <a:r>
              <a:rPr lang="en-US" sz="2000" smtClean="0"/>
              <a:t>This is mandatory because a thread object confers multithreaded functionality to the object from which it is created.</a:t>
            </a:r>
          </a:p>
          <a:p>
            <a:pPr algn="just" eaLnBrk="1" hangingPunct="1"/>
            <a:r>
              <a:rPr lang="en-US" sz="2000" smtClean="0"/>
              <a:t>Therefore, at the moment of thread creation, the thread object must know the reference of the object to which it has to confer multithreaded functionality.  This point is borne out by one of the constructors of the </a:t>
            </a:r>
            <a:r>
              <a:rPr lang="en-US" sz="2000" b="1" smtClean="0"/>
              <a:t>Thread</a:t>
            </a:r>
            <a:r>
              <a:rPr lang="en-US" sz="2000" smtClean="0"/>
              <a:t> class.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5843" name="Rectangle 3"/>
          <p:cNvSpPr>
            <a:spLocks noGrp="1" noChangeArrowheads="1"/>
          </p:cNvSpPr>
          <p:nvPr>
            <p:ph idx="1"/>
          </p:nvPr>
        </p:nvSpPr>
        <p:spPr/>
        <p:txBody>
          <a:bodyPr/>
          <a:lstStyle/>
          <a:p>
            <a:pPr algn="just" eaLnBrk="1" hangingPunct="1">
              <a:buFontTx/>
              <a:buNone/>
            </a:pPr>
            <a:r>
              <a:rPr lang="en-US" sz="2000" smtClean="0"/>
              <a:t>The </a:t>
            </a:r>
            <a:r>
              <a:rPr lang="en-US" sz="2000" b="1" smtClean="0"/>
              <a:t>Thread</a:t>
            </a:r>
            <a:r>
              <a:rPr lang="en-US" sz="2000" smtClean="0"/>
              <a:t> class defines several constructors one of which is:</a:t>
            </a:r>
          </a:p>
          <a:p>
            <a:pPr lvl="1" algn="just" eaLnBrk="1" hangingPunct="1"/>
            <a:r>
              <a:rPr lang="en-US" sz="2000" smtClean="0"/>
              <a:t> </a:t>
            </a:r>
            <a:r>
              <a:rPr lang="en-US" sz="2000" b="1" smtClean="0"/>
              <a:t>Thread(Runnable threadOb, String threadName)</a:t>
            </a:r>
            <a:endParaRPr lang="en-US" sz="2000" smtClean="0"/>
          </a:p>
          <a:p>
            <a:pPr algn="just" eaLnBrk="1" hangingPunct="1"/>
            <a:r>
              <a:rPr lang="en-US" sz="2000" smtClean="0"/>
              <a:t>In this constructor, </a:t>
            </a:r>
            <a:r>
              <a:rPr lang="en-US" sz="2000" b="1" smtClean="0"/>
              <a:t>threadOb:</a:t>
            </a:r>
          </a:p>
          <a:p>
            <a:pPr lvl="1" algn="just" eaLnBrk="1" hangingPunct="1"/>
            <a:r>
              <a:rPr lang="en-US" sz="2000" smtClean="0"/>
              <a:t>is an instance of a class implementing the </a:t>
            </a:r>
            <a:r>
              <a:rPr lang="en-US" sz="2000" b="1" smtClean="0"/>
              <a:t>Runnable</a:t>
            </a:r>
            <a:r>
              <a:rPr lang="en-US" sz="2000" smtClean="0"/>
              <a:t> interface</a:t>
            </a:r>
          </a:p>
          <a:p>
            <a:pPr lvl="1" algn="just" eaLnBrk="1" hangingPunct="1"/>
            <a:r>
              <a:rPr lang="en-US" sz="2000" smtClean="0"/>
              <a:t>ensures that the thread is associated with the </a:t>
            </a:r>
            <a:r>
              <a:rPr lang="en-US" sz="2000" b="1" smtClean="0"/>
              <a:t>run( )</a:t>
            </a:r>
            <a:r>
              <a:rPr lang="en-US" sz="2000" smtClean="0"/>
              <a:t> method of the object implementing  </a:t>
            </a:r>
            <a:r>
              <a:rPr lang="en-US" sz="2000" b="1" smtClean="0"/>
              <a:t>Runnable</a:t>
            </a:r>
            <a:endParaRPr lang="en-US" sz="2000" smtClean="0"/>
          </a:p>
          <a:p>
            <a:pPr algn="just" eaLnBrk="1" hangingPunct="1"/>
            <a:r>
              <a:rPr lang="en-US" sz="2000" smtClean="0"/>
              <a:t>This defines where execution of the thread will begin</a:t>
            </a:r>
          </a:p>
          <a:p>
            <a:pPr algn="just" eaLnBrk="1" hangingPunct="1"/>
            <a:r>
              <a:rPr lang="en-US" sz="2000" smtClean="0"/>
              <a:t>The name of the new thread is specified by </a:t>
            </a:r>
            <a:r>
              <a:rPr lang="en-US" sz="2000" b="1" smtClean="0"/>
              <a:t>threadName</a:t>
            </a:r>
            <a:r>
              <a:rPr lang="en-US" smtClean="0"/>
              <a:t>. </a:t>
            </a:r>
            <a:endParaRPr lang="en-US"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mtClean="0"/>
              <a:t>Need for Multithreading</a:t>
            </a:r>
          </a:p>
        </p:txBody>
      </p:sp>
      <p:sp>
        <p:nvSpPr>
          <p:cNvPr id="14339" name="Rectangle 3"/>
          <p:cNvSpPr>
            <a:spLocks noGrp="1" noChangeArrowheads="1"/>
          </p:cNvSpPr>
          <p:nvPr>
            <p:ph idx="1"/>
          </p:nvPr>
        </p:nvSpPr>
        <p:spPr/>
        <p:txBody>
          <a:bodyPr/>
          <a:lstStyle/>
          <a:p>
            <a:pPr eaLnBrk="1" hangingPunct="1">
              <a:buFontTx/>
              <a:buNone/>
            </a:pPr>
            <a:r>
              <a:rPr lang="en-US" dirty="0" smtClean="0"/>
              <a:t>Have you faced the following situations:</a:t>
            </a:r>
          </a:p>
          <a:p>
            <a:pPr lvl="1" eaLnBrk="1" hangingPunct="1"/>
            <a:r>
              <a:rPr lang="en-US" dirty="0" smtClean="0"/>
              <a:t>Your browser cannot skip to the next web page because it is downloading a file? </a:t>
            </a:r>
          </a:p>
          <a:p>
            <a:pPr lvl="1" eaLnBrk="1" hangingPunct="1"/>
            <a:r>
              <a:rPr lang="en-US" dirty="0" smtClean="0"/>
              <a:t>You cannot enter text into your current document until your word process completes the task of saving the document to disk</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ThreadImpl.java</a:t>
            </a:r>
            <a:r>
              <a:rPr lang="en-US" sz="1600" b="1" dirty="0" smtClean="0">
                <a:hlinkClick r:id="rId4" action="ppaction://hlinkfile"/>
              </a:rPr>
              <a:t>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mtClean="0"/>
              <a:t>Extending Thread</a:t>
            </a:r>
          </a:p>
        </p:txBody>
      </p:sp>
      <p:sp>
        <p:nvSpPr>
          <p:cNvPr id="36867" name="Rectangle 3"/>
          <p:cNvSpPr>
            <a:spLocks noGrp="1" noChangeArrowheads="1"/>
          </p:cNvSpPr>
          <p:nvPr>
            <p:ph idx="1"/>
          </p:nvPr>
        </p:nvSpPr>
        <p:spPr/>
        <p:txBody>
          <a:bodyPr/>
          <a:lstStyle/>
          <a:p>
            <a:pPr eaLnBrk="1" hangingPunct="1"/>
            <a:r>
              <a:rPr lang="en-US" dirty="0" smtClean="0"/>
              <a:t>An alternative way to create threads:</a:t>
            </a:r>
          </a:p>
          <a:p>
            <a:pPr lvl="1" eaLnBrk="1" hangingPunct="1"/>
            <a:r>
              <a:rPr lang="en-US" dirty="0" smtClean="0"/>
              <a:t>Is to create a new class that extends </a:t>
            </a:r>
            <a:r>
              <a:rPr lang="en-US" b="1" dirty="0" smtClean="0"/>
              <a:t>Thread</a:t>
            </a:r>
          </a:p>
          <a:p>
            <a:pPr lvl="1" eaLnBrk="1" hangingPunct="1"/>
            <a:r>
              <a:rPr lang="en-US" dirty="0" smtClean="0"/>
              <a:t>Create an instance of that class </a:t>
            </a:r>
          </a:p>
          <a:p>
            <a:pPr lvl="1" eaLnBrk="1" hangingPunct="1"/>
            <a:r>
              <a:rPr lang="en-US" dirty="0" smtClean="0"/>
              <a:t>The extending class must override the </a:t>
            </a:r>
            <a:r>
              <a:rPr lang="en-US" b="1" dirty="0" smtClean="0"/>
              <a:t>run( )</a:t>
            </a:r>
            <a:r>
              <a:rPr lang="en-US" dirty="0" smtClean="0"/>
              <a:t> method</a:t>
            </a:r>
          </a:p>
          <a:p>
            <a:pPr lvl="1" eaLnBrk="1" hangingPunct="1"/>
            <a:r>
              <a:rPr lang="en-US" dirty="0" smtClean="0"/>
              <a:t>run( ) is the entry point for the new thread  </a:t>
            </a:r>
          </a:p>
          <a:p>
            <a:pPr lvl="1" eaLnBrk="1" hangingPunct="1"/>
            <a:r>
              <a:rPr lang="en-US" dirty="0" smtClean="0"/>
              <a:t>The </a:t>
            </a:r>
            <a:r>
              <a:rPr lang="en-US" b="1" dirty="0" smtClean="0"/>
              <a:t>start( )</a:t>
            </a:r>
            <a:r>
              <a:rPr lang="en-US" dirty="0" smtClean="0"/>
              <a:t> method must be invoked on the thread</a:t>
            </a:r>
          </a:p>
          <a:p>
            <a:pPr lvl="1" eaLnBrk="1" hangingPunct="1"/>
            <a:r>
              <a:rPr lang="en-US" b="1" dirty="0" smtClean="0"/>
              <a:t>start( )</a:t>
            </a:r>
            <a:r>
              <a:rPr lang="en-US" dirty="0" smtClean="0"/>
              <a:t> initiates a call to the thread’s </a:t>
            </a:r>
            <a:r>
              <a:rPr lang="en-US" b="1" dirty="0" smtClean="0"/>
              <a:t>run( )</a:t>
            </a:r>
            <a:r>
              <a:rPr lang="en-US" dirty="0" smtClean="0"/>
              <a:t> method</a:t>
            </a:r>
          </a:p>
          <a:p>
            <a:pPr eaLnBrk="1" hangingPunct="1"/>
            <a:r>
              <a:rPr lang="en-US" dirty="0" smtClean="0"/>
              <a:t>The earlier program is rewritten by extending the </a:t>
            </a:r>
            <a:br>
              <a:rPr lang="en-US" dirty="0" smtClean="0"/>
            </a:br>
            <a:r>
              <a:rPr lang="en-US" b="1" dirty="0" smtClean="0"/>
              <a:t>Thread</a:t>
            </a:r>
            <a:r>
              <a:rPr lang="en-US" dirty="0" smtClean="0"/>
              <a:t> class.</a:t>
            </a:r>
          </a:p>
          <a:p>
            <a:pPr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ThreadDemo7.java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mtClean="0"/>
              <a:t>Extending Thread</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pPr eaLnBrk="1" hangingPunct="1">
              <a:defRPr/>
            </a:pPr>
            <a:r>
              <a:rPr lang="en-US" dirty="0" smtClean="0"/>
              <a:t>Implementing </a:t>
            </a:r>
            <a:r>
              <a:rPr lang="en-US" dirty="0" err="1" smtClean="0"/>
              <a:t>Runnable</a:t>
            </a:r>
            <a:r>
              <a:rPr lang="en-US" dirty="0" smtClean="0"/>
              <a:t> or Extending Thread</a:t>
            </a:r>
          </a:p>
        </p:txBody>
      </p:sp>
      <p:sp>
        <p:nvSpPr>
          <p:cNvPr id="37891" name="Rectangle 3"/>
          <p:cNvSpPr>
            <a:spLocks noGrp="1" noChangeArrowheads="1"/>
          </p:cNvSpPr>
          <p:nvPr>
            <p:ph idx="1"/>
          </p:nvPr>
        </p:nvSpPr>
        <p:spPr/>
        <p:txBody>
          <a:bodyPr/>
          <a:lstStyle/>
          <a:p>
            <a:pPr algn="just" eaLnBrk="1" hangingPunct="1"/>
            <a:r>
              <a:rPr lang="en-US" smtClean="0"/>
              <a:t>A modeling heuristic pertaining to hierarchies says that classes should be extended only when they are enhanced or modified in some way</a:t>
            </a:r>
          </a:p>
          <a:p>
            <a:pPr algn="just" eaLnBrk="1" hangingPunct="1"/>
            <a:r>
              <a:rPr lang="en-US" smtClean="0"/>
              <a:t>So, if the sole aim is to define an entry point for the thread:</a:t>
            </a:r>
          </a:p>
          <a:p>
            <a:pPr lvl="1" algn="just" eaLnBrk="1" hangingPunct="1"/>
            <a:r>
              <a:rPr lang="en-US" smtClean="0"/>
              <a:t>(by overriding the </a:t>
            </a:r>
            <a:r>
              <a:rPr lang="en-US" b="1" smtClean="0"/>
              <a:t>run( )</a:t>
            </a:r>
            <a:r>
              <a:rPr lang="en-US" smtClean="0"/>
              <a:t> method)</a:t>
            </a:r>
          </a:p>
          <a:p>
            <a:pPr lvl="1" algn="just" eaLnBrk="1" hangingPunct="1"/>
            <a:r>
              <a:rPr lang="en-US" smtClean="0"/>
              <a:t>and not override any of the </a:t>
            </a:r>
            <a:r>
              <a:rPr lang="en-US" b="1" smtClean="0"/>
              <a:t>Thread</a:t>
            </a:r>
            <a:r>
              <a:rPr lang="en-US" smtClean="0"/>
              <a:t> class’ other methods</a:t>
            </a:r>
          </a:p>
          <a:p>
            <a:pPr algn="just" eaLnBrk="1" hangingPunct="1"/>
            <a:r>
              <a:rPr lang="en-US" smtClean="0"/>
              <a:t>it is recommended to implement the </a:t>
            </a:r>
            <a:r>
              <a:rPr lang="en-US" b="1" smtClean="0"/>
              <a:t>Runnable</a:t>
            </a:r>
            <a:r>
              <a:rPr lang="en-US" smtClean="0"/>
              <a:t>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mtClean="0"/>
              <a:t>Creating Multiple Threads </a:t>
            </a:r>
          </a:p>
        </p:txBody>
      </p:sp>
      <p:sp>
        <p:nvSpPr>
          <p:cNvPr id="3076" name="Rectangle 3"/>
          <p:cNvSpPr>
            <a:spLocks noGrp="1" noChangeArrowheads="1"/>
          </p:cNvSpPr>
          <p:nvPr>
            <p:ph idx="1"/>
          </p:nvPr>
        </p:nvSpPr>
        <p:spPr/>
        <p:txBody>
          <a:bodyPr/>
          <a:lstStyle/>
          <a:p>
            <a:pPr eaLnBrk="1" hangingPunct="1">
              <a:lnSpc>
                <a:spcPct val="80000"/>
              </a:lnSpc>
              <a:buFontTx/>
              <a:buNone/>
            </a:pPr>
            <a:r>
              <a:rPr lang="en-US" sz="2000" dirty="0" smtClean="0"/>
              <a:t>You can launch as many threads as your program needs</a:t>
            </a:r>
          </a:p>
          <a:p>
            <a:pPr eaLnBrk="1" hangingPunct="1">
              <a:lnSpc>
                <a:spcPct val="80000"/>
              </a:lnSpc>
              <a:buFontTx/>
              <a:buNone/>
            </a:pPr>
            <a:r>
              <a:rPr lang="en-US" sz="2000" dirty="0" smtClean="0"/>
              <a:t>The following example is a program spawning multiple threads:</a:t>
            </a:r>
          </a:p>
          <a:p>
            <a:pPr eaLnBrk="1" hangingPunct="1">
              <a:lnSpc>
                <a:spcPct val="80000"/>
              </a:lnSpc>
              <a:buFontTx/>
              <a:buNone/>
            </a:pPr>
            <a:endParaRPr lang="en-US" sz="2000" dirty="0" smtClean="0"/>
          </a:p>
          <a:p>
            <a:pPr marL="227013" lvl="1" indent="-227013" eaLnBrk="1" hangingPunct="1">
              <a:lnSpc>
                <a:spcPct val="80000"/>
              </a:lnSpc>
              <a:spcBef>
                <a:spcPct val="25000"/>
              </a:spcBef>
              <a:buNone/>
            </a:pPr>
            <a:r>
              <a:rPr lang="en-US" sz="1600" b="1" dirty="0" smtClean="0"/>
              <a:t>** Refer to the </a:t>
            </a:r>
            <a:r>
              <a:rPr lang="en-US" sz="1600" b="1" dirty="0" smtClean="0">
                <a:hlinkClick r:id="rId3" action="ppaction://hlinkfile"/>
              </a:rPr>
              <a:t>MultiThreadImpl.java </a:t>
            </a:r>
            <a:r>
              <a:rPr lang="en-US" sz="1600" b="1" dirty="0" smtClean="0"/>
              <a:t>sample code</a:t>
            </a:r>
            <a:endParaRPr lang="en-US" sz="16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pPr eaLnBrk="1" hangingPunct="1">
              <a:defRPr/>
            </a:pPr>
            <a:r>
              <a:rPr lang="en-US" dirty="0" smtClean="0"/>
              <a:t>Control Thread Execution </a:t>
            </a:r>
            <a:r>
              <a:rPr lang="en-US" b="1" dirty="0" smtClean="0"/>
              <a:t>isAlive( )</a:t>
            </a:r>
            <a:r>
              <a:rPr lang="en-US" dirty="0" smtClean="0"/>
              <a:t> &amp; </a:t>
            </a:r>
            <a:r>
              <a:rPr lang="en-US" b="1" dirty="0" smtClean="0"/>
              <a:t>join( )</a:t>
            </a:r>
            <a:r>
              <a:rPr lang="en-US" dirty="0" smtClean="0"/>
              <a:t> methods  </a:t>
            </a:r>
          </a:p>
        </p:txBody>
      </p:sp>
      <p:sp>
        <p:nvSpPr>
          <p:cNvPr id="38915" name="Rectangle 3"/>
          <p:cNvSpPr>
            <a:spLocks noGrp="1" noChangeArrowheads="1"/>
          </p:cNvSpPr>
          <p:nvPr>
            <p:ph idx="1"/>
          </p:nvPr>
        </p:nvSpPr>
        <p:spPr/>
        <p:txBody>
          <a:bodyPr/>
          <a:lstStyle/>
          <a:p>
            <a:pPr algn="just" eaLnBrk="1" hangingPunct="1"/>
            <a:r>
              <a:rPr lang="en-US" dirty="0" smtClean="0"/>
              <a:t>Two ways exist by which you can determine whether a thread has finished:</a:t>
            </a:r>
          </a:p>
          <a:p>
            <a:pPr algn="just" eaLnBrk="1" hangingPunct="1"/>
            <a:r>
              <a:rPr lang="en-US" dirty="0" smtClean="0"/>
              <a:t>The </a:t>
            </a:r>
            <a:r>
              <a:rPr lang="en-US" b="1" dirty="0" smtClean="0"/>
              <a:t>isAlive( )</a:t>
            </a:r>
            <a:r>
              <a:rPr lang="en-US" dirty="0" smtClean="0"/>
              <a:t> method will return true if the thread upon which it is called is still running; else it will return false.</a:t>
            </a:r>
          </a:p>
          <a:p>
            <a:pPr algn="just" eaLnBrk="1" hangingPunct="1"/>
            <a:r>
              <a:rPr lang="en-US" dirty="0" smtClean="0"/>
              <a:t>The </a:t>
            </a:r>
            <a:r>
              <a:rPr lang="en-US" b="1" dirty="0" smtClean="0"/>
              <a:t>join( )</a:t>
            </a:r>
            <a:r>
              <a:rPr lang="en-US" i="1" dirty="0" smtClean="0"/>
              <a:t> </a:t>
            </a:r>
            <a:r>
              <a:rPr lang="en-US" dirty="0" smtClean="0"/>
              <a:t>method waits until the thread on which it is called terminates. </a:t>
            </a:r>
          </a:p>
          <a:p>
            <a:pPr algn="just"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ThreadDemo10.java </a:t>
            </a:r>
            <a:r>
              <a:rPr lang="en-US" sz="1600" b="1" dirty="0" smtClean="0"/>
              <a:t>sample code</a:t>
            </a: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4" action="ppaction://hlinkfile"/>
              </a:rPr>
              <a:t>ThreadDemo12.java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5" action="ppaction://hlinkfile"/>
              </a:rPr>
              <a:t>ThreadDemo13.java </a:t>
            </a:r>
            <a:r>
              <a:rPr lang="en-US" sz="1600" b="1" dirty="0" smtClean="0"/>
              <a:t>sample code</a:t>
            </a:r>
            <a:endParaRPr lang="en-US" sz="1600" dirty="0" smtClean="0"/>
          </a:p>
          <a:p>
            <a:pPr marL="227013" lvl="1" indent="-227013" algn="ctr" eaLnBrk="1" hangingPunct="1">
              <a:spcBef>
                <a:spcPct val="25000"/>
              </a:spcBef>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pPr eaLnBrk="1" hangingPunct="1">
              <a:defRPr/>
            </a:pPr>
            <a:r>
              <a:rPr lang="en-US" dirty="0" smtClean="0"/>
              <a:t>Control Thread Execution IsAlive() &amp; Join( ) methods  </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MultiThreadImpl1.java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smtClean="0"/>
              <a:t>Thread Priorities</a:t>
            </a:r>
          </a:p>
        </p:txBody>
      </p:sp>
      <p:sp>
        <p:nvSpPr>
          <p:cNvPr id="39939" name="Rectangle 3"/>
          <p:cNvSpPr>
            <a:spLocks noGrp="1" noChangeArrowheads="1"/>
          </p:cNvSpPr>
          <p:nvPr>
            <p:ph idx="1"/>
          </p:nvPr>
        </p:nvSpPr>
        <p:spPr/>
        <p:txBody>
          <a:bodyPr/>
          <a:lstStyle/>
          <a:p>
            <a:pPr algn="just" eaLnBrk="1" hangingPunct="1"/>
            <a:r>
              <a:rPr lang="en-US" sz="2400" smtClean="0"/>
              <a:t>Thread priorities are used by the thread scheduler to decide when each thread should be allowed to run</a:t>
            </a:r>
          </a:p>
          <a:p>
            <a:pPr algn="just" eaLnBrk="1" hangingPunct="1"/>
            <a:r>
              <a:rPr lang="en-US" sz="2400" smtClean="0"/>
              <a:t>Higher-priority threads get more CPU time than lower-priority threads</a:t>
            </a:r>
          </a:p>
          <a:p>
            <a:pPr algn="just" eaLnBrk="1" hangingPunct="1"/>
            <a:r>
              <a:rPr lang="en-US" sz="2400" smtClean="0"/>
              <a:t>A higher priority thread can also preempt a lower priority thread</a:t>
            </a:r>
          </a:p>
          <a:p>
            <a:pPr algn="just" eaLnBrk="1" hangingPunct="1"/>
            <a:r>
              <a:rPr lang="en-US" sz="2400" smtClean="0"/>
              <a:t>Actually, threads of equal priority should evenly split the CPU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dirty="0" smtClean="0"/>
              <a:t>Thread Priorities</a:t>
            </a:r>
          </a:p>
        </p:txBody>
      </p:sp>
      <p:sp>
        <p:nvSpPr>
          <p:cNvPr id="40963" name="Rectangle 3"/>
          <p:cNvSpPr>
            <a:spLocks noGrp="1" noChangeArrowheads="1"/>
          </p:cNvSpPr>
          <p:nvPr>
            <p:ph idx="1"/>
          </p:nvPr>
        </p:nvSpPr>
        <p:spPr/>
        <p:txBody>
          <a:bodyPr/>
          <a:lstStyle/>
          <a:p>
            <a:pPr algn="just" eaLnBrk="1" hangingPunct="1">
              <a:buFontTx/>
              <a:buNone/>
            </a:pPr>
            <a:r>
              <a:rPr lang="en-US" smtClean="0"/>
              <a:t>	For safety:</a:t>
            </a:r>
          </a:p>
          <a:p>
            <a:pPr lvl="1" algn="just" eaLnBrk="1" hangingPunct="1"/>
            <a:r>
              <a:rPr lang="en-US" smtClean="0"/>
              <a:t>Threads that share the same priority should yield the CPU once in a while</a:t>
            </a:r>
          </a:p>
          <a:p>
            <a:pPr lvl="1" algn="just" eaLnBrk="1" hangingPunct="1"/>
            <a:r>
              <a:rPr lang="en-US" smtClean="0"/>
              <a:t>This ensures that all threads have a chance to run in a non-preemptive operating system</a:t>
            </a:r>
          </a:p>
          <a:p>
            <a:pPr lvl="1" algn="just" eaLnBrk="1" hangingPunct="1"/>
            <a:r>
              <a:rPr lang="en-US" smtClean="0"/>
              <a:t>In a non-preemptive OS, most threads get a chance to run</a:t>
            </a:r>
          </a:p>
          <a:p>
            <a:pPr lvl="1" algn="just" eaLnBrk="1" hangingPunct="1"/>
            <a:r>
              <a:rPr lang="en-US" smtClean="0"/>
              <a:t>Threads invariably encounter some blocking situation, such as sleeping for a specified time, or waiting for I/O </a:t>
            </a:r>
          </a:p>
          <a:p>
            <a:pPr lvl="1" algn="just" eaLnBrk="1" hangingPunct="1"/>
            <a:r>
              <a:rPr lang="en-US" smtClean="0"/>
              <a:t>When a thread is blocked, the blocked thread is suspended, and other threads can run.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dirty="0" smtClean="0"/>
              <a:t>Thread Priorities</a:t>
            </a:r>
          </a:p>
        </p:txBody>
      </p:sp>
      <p:sp>
        <p:nvSpPr>
          <p:cNvPr id="41987" name="Rectangle 3"/>
          <p:cNvSpPr>
            <a:spLocks noGrp="1" noChangeArrowheads="1"/>
          </p:cNvSpPr>
          <p:nvPr>
            <p:ph idx="1"/>
          </p:nvPr>
        </p:nvSpPr>
        <p:spPr/>
        <p:txBody>
          <a:bodyPr/>
          <a:lstStyle/>
          <a:p>
            <a:pPr algn="just" eaLnBrk="1" hangingPunct="1">
              <a:lnSpc>
                <a:spcPct val="90000"/>
              </a:lnSpc>
            </a:pPr>
            <a:r>
              <a:rPr lang="en-US" sz="2400" smtClean="0"/>
              <a:t>CPU-intensive threads must be made to yield control occasionally, so that other threads can run</a:t>
            </a:r>
          </a:p>
          <a:p>
            <a:pPr algn="just" eaLnBrk="1" hangingPunct="1">
              <a:lnSpc>
                <a:spcPct val="90000"/>
              </a:lnSpc>
            </a:pPr>
            <a:r>
              <a:rPr lang="en-US" sz="2400" smtClean="0"/>
              <a:t>Every thread has a priority. </a:t>
            </a:r>
          </a:p>
          <a:p>
            <a:pPr algn="just" eaLnBrk="1" hangingPunct="1">
              <a:lnSpc>
                <a:spcPct val="90000"/>
              </a:lnSpc>
            </a:pPr>
            <a:r>
              <a:rPr lang="en-US" sz="2400" smtClean="0"/>
              <a:t>When a thread is created it inherits the priority of the thread that created it</a:t>
            </a:r>
          </a:p>
          <a:p>
            <a:pPr algn="just" eaLnBrk="1" hangingPunct="1">
              <a:lnSpc>
                <a:spcPct val="90000"/>
              </a:lnSpc>
            </a:pPr>
            <a:r>
              <a:rPr lang="en-US" sz="2400" smtClean="0"/>
              <a:t>The  methods for accessing and setting priority are as follows: </a:t>
            </a:r>
          </a:p>
          <a:p>
            <a:pPr lvl="1" algn="just" eaLnBrk="1" hangingPunct="1">
              <a:lnSpc>
                <a:spcPct val="90000"/>
              </a:lnSpc>
            </a:pPr>
            <a:r>
              <a:rPr lang="en-US" sz="2400" smtClean="0"/>
              <a:t> public final int getPriority( );</a:t>
            </a:r>
          </a:p>
          <a:p>
            <a:pPr lvl="1" algn="just" eaLnBrk="1" hangingPunct="1">
              <a:lnSpc>
                <a:spcPct val="90000"/>
              </a:lnSpc>
            </a:pPr>
            <a:r>
              <a:rPr lang="en-US" sz="2400" smtClean="0"/>
              <a:t>public final void setPriority (int level);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dirty="0" smtClean="0"/>
              <a:t>What is Multitasking?</a:t>
            </a:r>
          </a:p>
        </p:txBody>
      </p:sp>
      <p:sp>
        <p:nvSpPr>
          <p:cNvPr id="15363" name="Rectangle 3"/>
          <p:cNvSpPr>
            <a:spLocks noGrp="1" noChangeArrowheads="1"/>
          </p:cNvSpPr>
          <p:nvPr>
            <p:ph idx="1"/>
          </p:nvPr>
        </p:nvSpPr>
        <p:spPr/>
        <p:txBody>
          <a:bodyPr/>
          <a:lstStyle/>
          <a:p>
            <a:pPr eaLnBrk="1" hangingPunct="1"/>
            <a:r>
              <a:rPr lang="en-US" sz="2400" dirty="0" smtClean="0"/>
              <a:t>Multitasking is synonymous with process-based multitasking, whereas multithreading is synonymous with thread-based multitasking</a:t>
            </a:r>
          </a:p>
          <a:p>
            <a:pPr eaLnBrk="1" hangingPunct="1"/>
            <a:r>
              <a:rPr lang="en-US" sz="2400" dirty="0" smtClean="0"/>
              <a:t>All modern operating systems support multitasking</a:t>
            </a:r>
          </a:p>
          <a:p>
            <a:pPr eaLnBrk="1" hangingPunct="1"/>
            <a:r>
              <a:rPr lang="en-US" sz="2400" dirty="0" smtClean="0"/>
              <a:t>A process is an executing instance of a program</a:t>
            </a:r>
          </a:p>
          <a:p>
            <a:pPr eaLnBrk="1" hangingPunct="1"/>
            <a:r>
              <a:rPr lang="en-US" sz="2400" dirty="0" smtClean="0"/>
              <a:t>Process-based multitasking is the feature by which the operating system runs two or more programs concurrently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dirty="0" smtClean="0"/>
              <a:t>Thread Priorities</a:t>
            </a:r>
          </a:p>
        </p:txBody>
      </p:sp>
      <p:sp>
        <p:nvSpPr>
          <p:cNvPr id="43011" name="Rectangle 3"/>
          <p:cNvSpPr>
            <a:spLocks noGrp="1" noChangeArrowheads="1"/>
          </p:cNvSpPr>
          <p:nvPr>
            <p:ph idx="1"/>
          </p:nvPr>
        </p:nvSpPr>
        <p:spPr/>
        <p:txBody>
          <a:bodyPr/>
          <a:lstStyle/>
          <a:p>
            <a:pPr algn="just" eaLnBrk="1" hangingPunct="1"/>
            <a:r>
              <a:rPr lang="en-US" dirty="0" smtClean="0"/>
              <a:t>When multiple threads are ready to be executed, the runtime system chooses the highest priority </a:t>
            </a:r>
            <a:r>
              <a:rPr lang="en-US" dirty="0" err="1" smtClean="0"/>
              <a:t>runnable</a:t>
            </a:r>
            <a:r>
              <a:rPr lang="en-US" dirty="0" smtClean="0"/>
              <a:t> thread to run</a:t>
            </a:r>
          </a:p>
          <a:p>
            <a:pPr algn="just" eaLnBrk="1" hangingPunct="1"/>
            <a:r>
              <a:rPr lang="en-US" dirty="0" smtClean="0"/>
              <a:t>Only when that thread stops, yields, or becomes not </a:t>
            </a:r>
            <a:r>
              <a:rPr lang="en-US" dirty="0" err="1" smtClean="0"/>
              <a:t>runnable</a:t>
            </a:r>
            <a:r>
              <a:rPr lang="en-US" dirty="0" smtClean="0"/>
              <a:t> for some reason will a lower priority thread start executing</a:t>
            </a:r>
          </a:p>
          <a:p>
            <a:pPr algn="just" eaLnBrk="1" hangingPunct="1"/>
            <a:r>
              <a:rPr lang="en-US" dirty="0" smtClean="0"/>
              <a:t>If two threads of the same priority are waiting for the CPU, the scheduler chooses one of them to run in a round-robin fashion</a:t>
            </a:r>
          </a:p>
          <a:p>
            <a:pPr marL="227013" lvl="1" indent="-227013" algn="just" eaLnBrk="1" hangingPunct="1">
              <a:spcBef>
                <a:spcPct val="25000"/>
              </a:spcBef>
              <a:buNone/>
            </a:pPr>
            <a:endParaRPr lang="en-US" sz="1600"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PriorityDemo.java </a:t>
            </a:r>
            <a:r>
              <a:rPr lang="en-US" sz="1600" b="1" dirty="0" smtClean="0"/>
              <a:t>sample code</a:t>
            </a:r>
            <a:endParaRPr lang="en-US" dirty="0" smtClean="0"/>
          </a:p>
          <a:p>
            <a:pPr algn="just" eaLnBrk="1" hangingPunct="1">
              <a:buNone/>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smtClean="0"/>
              <a:t>Thread Priorities</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HighLowPriorityTest.java </a:t>
            </a:r>
            <a:r>
              <a:rPr lang="en-US" sz="1600" b="1" dirty="0" smtClean="0"/>
              <a:t>sample code</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n-US" dirty="0" smtClean="0"/>
              <a:t>Synchronization</a:t>
            </a:r>
          </a:p>
        </p:txBody>
      </p:sp>
      <p:sp>
        <p:nvSpPr>
          <p:cNvPr id="44035" name="Rectangle 3"/>
          <p:cNvSpPr>
            <a:spLocks noGrp="1" noChangeArrowheads="1"/>
          </p:cNvSpPr>
          <p:nvPr>
            <p:ph idx="1"/>
          </p:nvPr>
        </p:nvSpPr>
        <p:spPr/>
        <p:txBody>
          <a:bodyPr/>
          <a:lstStyle/>
          <a:p>
            <a:pPr algn="just" eaLnBrk="1" hangingPunct="1"/>
            <a:r>
              <a:rPr lang="en-US" dirty="0" smtClean="0"/>
              <a:t>Threads often need to share data </a:t>
            </a:r>
          </a:p>
          <a:p>
            <a:pPr algn="just" eaLnBrk="1" hangingPunct="1"/>
            <a:r>
              <a:rPr lang="en-US" dirty="0" smtClean="0"/>
              <a:t>Need for a mechanism to ensure that the shared data will be used by only one thread at a time</a:t>
            </a:r>
          </a:p>
          <a:p>
            <a:pPr algn="just" eaLnBrk="1" hangingPunct="1"/>
            <a:r>
              <a:rPr lang="en-US" dirty="0" smtClean="0"/>
              <a:t>This mechanism is called synchronization. </a:t>
            </a:r>
          </a:p>
          <a:p>
            <a:pPr algn="just" eaLnBrk="1" hangingPunct="1"/>
            <a:r>
              <a:rPr lang="en-US" dirty="0" smtClean="0"/>
              <a:t>Key to synchronization is the concept of the </a:t>
            </a:r>
            <a:r>
              <a:rPr lang="en-US" b="1" dirty="0" smtClean="0"/>
              <a:t>monitor</a:t>
            </a:r>
            <a:r>
              <a:rPr lang="en-US" dirty="0" smtClean="0"/>
              <a:t> (also called a semaphore).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5059" name="Rectangle 3"/>
          <p:cNvSpPr>
            <a:spLocks noGrp="1" noChangeArrowheads="1"/>
          </p:cNvSpPr>
          <p:nvPr>
            <p:ph idx="1"/>
          </p:nvPr>
        </p:nvSpPr>
        <p:spPr/>
        <p:txBody>
          <a:bodyPr/>
          <a:lstStyle/>
          <a:p>
            <a:pPr algn="just" eaLnBrk="1" hangingPunct="1"/>
            <a:r>
              <a:rPr lang="en-US" sz="2400" dirty="0" smtClean="0"/>
              <a:t>Synchronization is easy in Java, because all objects have their own implicit monitor associated with them</a:t>
            </a:r>
          </a:p>
          <a:p>
            <a:pPr algn="just" eaLnBrk="1" hangingPunct="1"/>
            <a:r>
              <a:rPr lang="en-US" sz="2400" dirty="0" smtClean="0"/>
              <a:t>To enter an object’s monitor, just call a </a:t>
            </a:r>
            <a:r>
              <a:rPr lang="en-US" sz="2400" b="1" dirty="0" smtClean="0"/>
              <a:t>synchronized</a:t>
            </a:r>
            <a:r>
              <a:rPr lang="en-US" sz="2400" dirty="0" smtClean="0"/>
              <a:t> method on the object</a:t>
            </a:r>
          </a:p>
          <a:p>
            <a:pPr algn="just" eaLnBrk="1" hangingPunct="1"/>
            <a:r>
              <a:rPr lang="en-US" sz="2400" dirty="0" smtClean="0"/>
              <a:t>While a thread is inside a </a:t>
            </a:r>
            <a:r>
              <a:rPr lang="en-US" sz="2400" b="1" dirty="0" smtClean="0"/>
              <a:t>synchronized</a:t>
            </a:r>
            <a:r>
              <a:rPr lang="en-US" sz="2400" dirty="0" smtClean="0"/>
              <a:t> method, all other threads that try to call that synchronized method (or any other </a:t>
            </a:r>
            <a:r>
              <a:rPr lang="en-US" sz="2400" b="1" dirty="0" smtClean="0"/>
              <a:t>synchronized</a:t>
            </a:r>
            <a:r>
              <a:rPr lang="en-US" sz="2400" dirty="0" smtClean="0"/>
              <a:t> method on the same object) will have to wait</a:t>
            </a:r>
          </a:p>
          <a:p>
            <a:pPr algn="just"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SynchronizedBlock.java </a:t>
            </a:r>
            <a:r>
              <a:rPr lang="en-US" sz="1600" b="1" dirty="0" smtClean="0"/>
              <a:t>sample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 name="Content Placeholder 3"/>
          <p:cNvSpPr>
            <a:spLocks noGrp="1"/>
          </p:cNvSpPr>
          <p:nvPr>
            <p:ph idx="1"/>
          </p:nvPr>
        </p:nvSpPr>
        <p:spPr/>
        <p:txBody>
          <a:bodyPr/>
          <a:lstStyle/>
          <a:p>
            <a:pPr marL="227013" lvl="1" indent="-227013">
              <a:spcBef>
                <a:spcPct val="25000"/>
              </a:spcBef>
              <a:buFontTx/>
              <a:buChar char="•"/>
            </a:pPr>
            <a:r>
              <a:rPr lang="en-US" sz="1600" b="1" dirty="0" smtClean="0"/>
              <a:t>** Refer to the </a:t>
            </a:r>
            <a:r>
              <a:rPr lang="en-US" sz="1600" b="1" dirty="0" smtClean="0">
                <a:hlinkClick r:id="rId3" action="ppaction://hlinkfile"/>
              </a:rPr>
              <a:t>SynchDemo.java </a:t>
            </a:r>
            <a:r>
              <a:rPr lang="en-US" sz="1600" b="1" dirty="0" smtClean="0"/>
              <a:t>sample code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6083" name="Rectangle 3"/>
          <p:cNvSpPr>
            <a:spLocks noGrp="1" noChangeArrowheads="1"/>
          </p:cNvSpPr>
          <p:nvPr>
            <p:ph idx="1"/>
          </p:nvPr>
        </p:nvSpPr>
        <p:spPr/>
        <p:txBody>
          <a:bodyPr/>
          <a:lstStyle/>
          <a:p>
            <a:pPr eaLnBrk="1" hangingPunct="1">
              <a:lnSpc>
                <a:spcPct val="80000"/>
              </a:lnSpc>
              <a:buFontTx/>
              <a:buNone/>
            </a:pPr>
            <a:r>
              <a:rPr lang="en-US" dirty="0" smtClean="0"/>
              <a:t>	To fix this problem:</a:t>
            </a:r>
          </a:p>
          <a:p>
            <a:pPr lvl="1" eaLnBrk="1" hangingPunct="1">
              <a:lnSpc>
                <a:spcPct val="80000"/>
              </a:lnSpc>
            </a:pPr>
            <a:r>
              <a:rPr lang="en-US" dirty="0" smtClean="0"/>
              <a:t>You must </a:t>
            </a:r>
            <a:r>
              <a:rPr lang="en-US" b="1" dirty="0" smtClean="0"/>
              <a:t>serialize</a:t>
            </a:r>
            <a:r>
              <a:rPr lang="en-US" dirty="0" smtClean="0"/>
              <a:t> access to </a:t>
            </a:r>
            <a:r>
              <a:rPr lang="en-US" b="1" dirty="0" smtClean="0"/>
              <a:t>call( )</a:t>
            </a:r>
          </a:p>
          <a:p>
            <a:pPr lvl="1" eaLnBrk="1" hangingPunct="1">
              <a:lnSpc>
                <a:spcPct val="80000"/>
              </a:lnSpc>
            </a:pPr>
            <a:r>
              <a:rPr lang="en-US" dirty="0" smtClean="0"/>
              <a:t>You must restrict its access to only one thread at a time.</a:t>
            </a:r>
          </a:p>
          <a:p>
            <a:pPr lvl="1" eaLnBrk="1" hangingPunct="1">
              <a:lnSpc>
                <a:spcPct val="80000"/>
              </a:lnSpc>
            </a:pPr>
            <a:r>
              <a:rPr lang="en-US" dirty="0" smtClean="0"/>
              <a:t>You need to precede </a:t>
            </a:r>
            <a:r>
              <a:rPr lang="en-US" b="1" dirty="0" smtClean="0"/>
              <a:t>call( )</a:t>
            </a:r>
            <a:r>
              <a:rPr lang="en-US" dirty="0" smtClean="0"/>
              <a:t>’s definition with the keyword </a:t>
            </a:r>
            <a:r>
              <a:rPr lang="en-US" b="1" dirty="0" smtClean="0"/>
              <a:t>synchronized</a:t>
            </a:r>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AccountDanger.java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4" action="ppaction://hlinkfile"/>
              </a:rPr>
              <a:t>SynchronizedDemo.java </a:t>
            </a:r>
            <a:r>
              <a:rPr lang="en-US" sz="1600" b="1" dirty="0" smtClean="0"/>
              <a:t>sample code</a:t>
            </a:r>
            <a:endParaRPr lang="en-US" sz="1600" dirty="0" smtClean="0"/>
          </a:p>
          <a:p>
            <a:pPr lvl="1"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smtClean="0"/>
              <a:t>The Synchronized Statement</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SynchroDemo.java </a:t>
            </a:r>
            <a:r>
              <a:rPr lang="en-US" sz="1600" b="1" dirty="0" smtClean="0"/>
              <a:t>sample code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7107" name="Rectangle 3"/>
          <p:cNvSpPr>
            <a:spLocks noGrp="1" noChangeArrowheads="1"/>
          </p:cNvSpPr>
          <p:nvPr>
            <p:ph idx="1"/>
          </p:nvPr>
        </p:nvSpPr>
        <p:spPr/>
        <p:txBody>
          <a:bodyPr/>
          <a:lstStyle/>
          <a:p>
            <a:pPr algn="just" eaLnBrk="1" hangingPunct="1"/>
            <a:r>
              <a:rPr lang="en-US" sz="2000" dirty="0" smtClean="0"/>
              <a:t>Threads are often interdependent - one thread depends on another thread to complete an operation, or to service a request</a:t>
            </a:r>
          </a:p>
          <a:p>
            <a:pPr algn="just" eaLnBrk="1" hangingPunct="1"/>
            <a:r>
              <a:rPr lang="en-US" sz="2000" dirty="0" smtClean="0"/>
              <a:t>The words </a:t>
            </a:r>
            <a:r>
              <a:rPr lang="en-US" sz="2000" b="1" i="1" dirty="0" smtClean="0"/>
              <a:t>wait</a:t>
            </a:r>
            <a:r>
              <a:rPr lang="en-US" sz="2000" dirty="0" smtClean="0"/>
              <a:t> and </a:t>
            </a:r>
            <a:r>
              <a:rPr lang="en-US" sz="2000" b="1" i="1" dirty="0" smtClean="0"/>
              <a:t>notify</a:t>
            </a:r>
            <a:r>
              <a:rPr lang="en-US" sz="2000" dirty="0" smtClean="0"/>
              <a:t> encapsulate the two central concepts to thread communication </a:t>
            </a:r>
          </a:p>
          <a:p>
            <a:pPr lvl="2" algn="just" eaLnBrk="1" hangingPunct="1"/>
            <a:r>
              <a:rPr lang="en-US" dirty="0" smtClean="0"/>
              <a:t>A thread waits for some condition or event to occur</a:t>
            </a:r>
          </a:p>
          <a:p>
            <a:pPr lvl="2" algn="just" eaLnBrk="1" hangingPunct="1"/>
            <a:r>
              <a:rPr lang="en-US" dirty="0" smtClean="0"/>
              <a:t>You notify a waiting thread that a condition or event has occurred</a:t>
            </a:r>
          </a:p>
          <a:p>
            <a:pPr algn="just" eaLnBrk="1" hangingPunct="1"/>
            <a:r>
              <a:rPr lang="en-US" sz="2000" dirty="0" smtClean="0"/>
              <a:t>To avoid polling, Java’s elegant inter-thread communication mechanism uses:</a:t>
            </a:r>
          </a:p>
          <a:p>
            <a:pPr lvl="1" algn="just" eaLnBrk="1" hangingPunct="1"/>
            <a:r>
              <a:rPr lang="en-US" sz="2000" b="1" dirty="0" smtClean="0"/>
              <a:t>wait(</a:t>
            </a:r>
            <a:r>
              <a:rPr lang="en-US" sz="2000" dirty="0" smtClean="0"/>
              <a:t> </a:t>
            </a:r>
            <a:r>
              <a:rPr lang="en-US" sz="2000" b="1" dirty="0" smtClean="0"/>
              <a:t>)</a:t>
            </a:r>
            <a:endParaRPr lang="en-US" sz="2000" dirty="0" smtClean="0"/>
          </a:p>
          <a:p>
            <a:pPr lvl="1" algn="just" eaLnBrk="1" hangingPunct="1"/>
            <a:r>
              <a:rPr lang="en-US" sz="2000" b="1" dirty="0" smtClean="0"/>
              <a:t>notify( ), and notifyAll( )</a:t>
            </a:r>
          </a:p>
          <a:p>
            <a:pPr lvl="1" algn="just" eaLnBrk="1" hangingPunct="1">
              <a:buNone/>
            </a:pPr>
            <a:endParaRPr lang="en-US" sz="2000" b="1" dirty="0" smtClean="0"/>
          </a:p>
          <a:p>
            <a:pPr lvl="1" algn="ctr" eaLnBrk="1" hangingPunct="1">
              <a:buNone/>
            </a:pPr>
            <a:r>
              <a:rPr lang="en-US" sz="1600" b="1" dirty="0" smtClean="0"/>
              <a:t>** Refer to the </a:t>
            </a:r>
            <a:r>
              <a:rPr lang="en-US" sz="1600" b="1" dirty="0" smtClean="0">
                <a:hlinkClick r:id="rId3" action="ppaction://hlinkfile"/>
              </a:rPr>
              <a:t>ProducerConsumer.java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ThreadA.java </a:t>
            </a:r>
            <a:r>
              <a:rPr lang="en-US" sz="1600" b="1" dirty="0" smtClean="0"/>
              <a:t>sample code</a:t>
            </a:r>
          </a:p>
          <a:p>
            <a:pPr lvl="1" algn="ctr" eaLnBrk="1" hangingPunct="1">
              <a:buNone/>
            </a:pPr>
            <a:r>
              <a:rPr lang="en-US" sz="1600" b="1" dirty="0" smtClean="0"/>
              <a:t>** Refer to the </a:t>
            </a:r>
            <a:r>
              <a:rPr lang="en-US" sz="1600" b="1" dirty="0" smtClean="0">
                <a:hlinkClick r:id="rId5" action="ppaction://hlinkfile"/>
              </a:rPr>
              <a:t>ThreadA2.java </a:t>
            </a:r>
            <a:r>
              <a:rPr lang="en-US" sz="1600" b="1" dirty="0" smtClean="0"/>
              <a:t>sample code</a:t>
            </a:r>
          </a:p>
          <a:p>
            <a:pPr lvl="1" algn="ctr" eaLnBrk="1" hangingPunct="1">
              <a:buNone/>
            </a:pPr>
            <a:endParaRPr lang="en-US" sz="1600" b="1" dirty="0" smtClean="0"/>
          </a:p>
          <a:p>
            <a:pPr lvl="1" algn="just" eaLnBrk="1" hangingPunct="1">
              <a:buNone/>
            </a:pPr>
            <a:endParaRPr lang="en-US" sz="2000" b="1" dirty="0" smtClean="0"/>
          </a:p>
          <a:p>
            <a:pPr lvl="1" algn="just" eaLnBrk="1" hangingPunct="1">
              <a:buNone/>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8131" name="Rectangle 3"/>
          <p:cNvSpPr>
            <a:spLocks noGrp="1" noChangeArrowheads="1"/>
          </p:cNvSpPr>
          <p:nvPr>
            <p:ph idx="1"/>
          </p:nvPr>
        </p:nvSpPr>
        <p:spPr/>
        <p:txBody>
          <a:bodyPr/>
          <a:lstStyle/>
          <a:p>
            <a:pPr algn="just" eaLnBrk="1" hangingPunct="1"/>
            <a:r>
              <a:rPr lang="en-US" sz="2400" smtClean="0"/>
              <a:t>wait( ), notify( ) and notifyAll( ) are:</a:t>
            </a:r>
          </a:p>
          <a:p>
            <a:pPr lvl="1" algn="just" eaLnBrk="1" hangingPunct="1"/>
            <a:r>
              <a:rPr lang="en-US" sz="2400" smtClean="0"/>
              <a:t>Declared as </a:t>
            </a:r>
            <a:r>
              <a:rPr lang="en-US" sz="2400" b="1" smtClean="0"/>
              <a:t>final</a:t>
            </a:r>
            <a:r>
              <a:rPr lang="en-US" sz="2400" smtClean="0"/>
              <a:t> in </a:t>
            </a:r>
            <a:r>
              <a:rPr lang="en-US" sz="2400" b="1" smtClean="0"/>
              <a:t>Object</a:t>
            </a:r>
            <a:r>
              <a:rPr lang="en-US" sz="2400" smtClean="0"/>
              <a:t> </a:t>
            </a:r>
          </a:p>
          <a:p>
            <a:pPr lvl="1" algn="just" eaLnBrk="1" hangingPunct="1"/>
            <a:r>
              <a:rPr lang="en-US" sz="2400" smtClean="0"/>
              <a:t>Hence, these methods are available to all classes </a:t>
            </a:r>
          </a:p>
          <a:p>
            <a:pPr lvl="1" algn="just" eaLnBrk="1" hangingPunct="1"/>
            <a:r>
              <a:rPr lang="en-US" sz="2400" smtClean="0"/>
              <a:t>These methods can only be called from a </a:t>
            </a:r>
            <a:r>
              <a:rPr lang="en-US" sz="2400" b="1" smtClean="0"/>
              <a:t>synchronized</a:t>
            </a:r>
            <a:r>
              <a:rPr lang="en-US" sz="2400" smtClean="0"/>
              <a:t> context</a:t>
            </a:r>
          </a:p>
          <a:p>
            <a:pPr algn="just" eaLnBrk="1" hangingPunct="1"/>
            <a:r>
              <a:rPr lang="en-US" sz="2400" b="1" smtClean="0"/>
              <a:t>wait( )</a:t>
            </a:r>
            <a:r>
              <a:rPr lang="en-US" sz="2400" smtClean="0"/>
              <a:t> tells the calling thread to give up the monitor, and go to sleep until some other thread enters the same monitor, and calls </a:t>
            </a:r>
            <a:r>
              <a:rPr lang="en-US" sz="2400" b="1" smtClean="0"/>
              <a:t>notify( )</a:t>
            </a:r>
          </a:p>
          <a:p>
            <a:pPr algn="just" eaLnBrk="1" hangingPunct="1"/>
            <a:r>
              <a:rPr lang="en-US" sz="2400" b="1" smtClean="0"/>
              <a:t>notify( )</a:t>
            </a:r>
            <a:r>
              <a:rPr lang="en-US" sz="2400" smtClean="0"/>
              <a:t> wakes up the other thread that called </a:t>
            </a:r>
            <a:r>
              <a:rPr lang="en-US" sz="2400" b="1" smtClean="0"/>
              <a:t>wait( )</a:t>
            </a:r>
            <a:r>
              <a:rPr lang="en-US" sz="2400" smtClean="0"/>
              <a:t> on the same object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9155" name="Rectangle 3"/>
          <p:cNvSpPr>
            <a:spLocks noGrp="1" noChangeArrowheads="1"/>
          </p:cNvSpPr>
          <p:nvPr>
            <p:ph idx="1"/>
          </p:nvPr>
        </p:nvSpPr>
        <p:spPr/>
        <p:txBody>
          <a:bodyPr/>
          <a:lstStyle/>
          <a:p>
            <a:pPr algn="just" eaLnBrk="1" hangingPunct="1"/>
            <a:r>
              <a:rPr lang="en-US" smtClean="0"/>
              <a:t>The following sample program incorrectly implements a simple form of the producer/consumer problem.</a:t>
            </a:r>
          </a:p>
          <a:p>
            <a:pPr algn="just" eaLnBrk="1" hangingPunct="1"/>
            <a:r>
              <a:rPr lang="en-US" smtClean="0"/>
              <a:t>It consists of four classes namely:</a:t>
            </a:r>
          </a:p>
          <a:p>
            <a:pPr lvl="1" algn="just" eaLnBrk="1" hangingPunct="1"/>
            <a:r>
              <a:rPr lang="en-US" b="1" smtClean="0"/>
              <a:t>Q</a:t>
            </a:r>
            <a:r>
              <a:rPr lang="en-US" smtClean="0"/>
              <a:t>, the queue that you are trying to synchronize</a:t>
            </a:r>
          </a:p>
          <a:p>
            <a:pPr lvl="1" algn="just" eaLnBrk="1" hangingPunct="1"/>
            <a:r>
              <a:rPr lang="en-US" b="1" smtClean="0"/>
              <a:t>Producer</a:t>
            </a:r>
            <a:r>
              <a:rPr lang="en-US" smtClean="0"/>
              <a:t>, the threaded object that is producing queue entries</a:t>
            </a:r>
          </a:p>
          <a:p>
            <a:pPr lvl="1" algn="just" eaLnBrk="1" hangingPunct="1"/>
            <a:r>
              <a:rPr lang="en-US" b="1" smtClean="0"/>
              <a:t>Consumer</a:t>
            </a:r>
            <a:r>
              <a:rPr lang="en-US" smtClean="0"/>
              <a:t>, the threaded object that is consuming queue entries</a:t>
            </a:r>
          </a:p>
          <a:p>
            <a:pPr lvl="1" algn="just" eaLnBrk="1" hangingPunct="1"/>
            <a:r>
              <a:rPr lang="en-US" b="1" smtClean="0"/>
              <a:t>PC</a:t>
            </a:r>
            <a:r>
              <a:rPr lang="en-US" smtClean="0"/>
              <a:t>, the class that creates the single Queue, Producer, and Consumer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smtClean="0"/>
              <a:t>What is Multithreading?</a:t>
            </a:r>
          </a:p>
        </p:txBody>
      </p:sp>
      <p:sp>
        <p:nvSpPr>
          <p:cNvPr id="16387" name="Rectangle 3"/>
          <p:cNvSpPr>
            <a:spLocks noGrp="1" noChangeArrowheads="1"/>
          </p:cNvSpPr>
          <p:nvPr>
            <p:ph idx="1"/>
          </p:nvPr>
        </p:nvSpPr>
        <p:spPr/>
        <p:txBody>
          <a:bodyPr/>
          <a:lstStyle/>
          <a:p>
            <a:pPr eaLnBrk="1" hangingPunct="1"/>
            <a:r>
              <a:rPr lang="en-US" sz="2400" dirty="0" smtClean="0"/>
              <a:t>In multithreading, the thread is the smallest unit of code that can be dispatched by the thread scheduler</a:t>
            </a:r>
          </a:p>
          <a:p>
            <a:pPr eaLnBrk="1" hangingPunct="1"/>
            <a:r>
              <a:rPr lang="en-US" sz="2400" dirty="0" smtClean="0"/>
              <a:t>A single program can perform two tasks using two threads</a:t>
            </a:r>
          </a:p>
          <a:p>
            <a:pPr eaLnBrk="1" hangingPunct="1"/>
            <a:r>
              <a:rPr lang="en-US" sz="2400" dirty="0" smtClean="0"/>
              <a:t>Only one thread will be executing at any given point of time given a single-processor architecture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smtClean="0"/>
              <a:t>Inter-thread Communication</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InterThreadCommunicationDemo.java </a:t>
            </a:r>
            <a:r>
              <a:rPr lang="en-US" sz="1600" b="1" dirty="0" smtClean="0"/>
              <a:t>sample code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dirty="0" smtClean="0"/>
              <a:t>Inter-thread Communication Using wait( ) &amp; notify( )</a:t>
            </a:r>
          </a:p>
        </p:txBody>
      </p:sp>
      <p:graphicFrame>
        <p:nvGraphicFramePr>
          <p:cNvPr id="9218" name="Content Placeholder 3"/>
          <p:cNvGraphicFramePr>
            <a:graphicFrameLocks noChangeAspect="1"/>
          </p:cNvGraphicFramePr>
          <p:nvPr>
            <p:ph idx="1"/>
          </p:nvPr>
        </p:nvGraphicFramePr>
        <p:xfrm>
          <a:off x="2743200" y="4008438"/>
          <a:ext cx="3657600" cy="180975"/>
        </p:xfrm>
        <a:graphic>
          <a:graphicData uri="http://schemas.openxmlformats.org/presentationml/2006/ole">
            <p:oleObj spid="_x0000_s9218" name="WordPad Document" r:id="rId4" imgW="3657600" imgH="181440" progId="WordPad.Document.1">
              <p:embed/>
            </p:oleObj>
          </a:graphicData>
        </a:graphic>
      </p:graphicFrame>
      <p:sp>
        <p:nvSpPr>
          <p:cNvPr id="5" name="Rectangle 4"/>
          <p:cNvSpPr/>
          <p:nvPr/>
        </p:nvSpPr>
        <p:spPr>
          <a:xfrm>
            <a:off x="457200" y="1676400"/>
            <a:ext cx="8229600" cy="338554"/>
          </a:xfrm>
          <a:prstGeom prst="rect">
            <a:avLst/>
          </a:prstGeom>
        </p:spPr>
        <p:txBody>
          <a:bodyPr wrap="square">
            <a:spAutoFit/>
          </a:bodyPr>
          <a:lstStyle/>
          <a:p>
            <a:pPr marL="227013" lvl="1" indent="-227013">
              <a:spcBef>
                <a:spcPct val="25000"/>
              </a:spcBef>
              <a:buNone/>
            </a:pPr>
            <a:r>
              <a:rPr lang="en-US" sz="1600" b="1" dirty="0" smtClean="0"/>
              <a:t>** Refer to the </a:t>
            </a:r>
            <a:r>
              <a:rPr lang="en-US" sz="1600" b="1" dirty="0" smtClean="0">
                <a:hlinkClick r:id="rId5" action="ppaction://hlinkfile"/>
              </a:rPr>
              <a:t>InterThreadCommunicationDemo1.java </a:t>
            </a:r>
            <a:r>
              <a:rPr lang="en-US" sz="1600" b="1" dirty="0" smtClean="0"/>
              <a:t>sample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GB" smtClean="0"/>
              <a:t>Summary</a:t>
            </a:r>
          </a:p>
        </p:txBody>
      </p:sp>
      <p:sp>
        <p:nvSpPr>
          <p:cNvPr id="50179" name="Rectangle 3"/>
          <p:cNvSpPr>
            <a:spLocks noGrp="1" noChangeArrowheads="1"/>
          </p:cNvSpPr>
          <p:nvPr>
            <p:ph idx="1"/>
          </p:nvPr>
        </p:nvSpPr>
        <p:spPr/>
        <p:txBody>
          <a:bodyPr/>
          <a:lstStyle/>
          <a:p>
            <a:pPr eaLnBrk="1" hangingPunct="1">
              <a:buFontTx/>
              <a:buNone/>
            </a:pPr>
            <a:r>
              <a:rPr lang="en-GB" sz="2400" dirty="0" smtClean="0"/>
              <a:t>In this session, you learnt to:</a:t>
            </a:r>
          </a:p>
          <a:p>
            <a:pPr eaLnBrk="1" hangingPunct="1"/>
            <a:r>
              <a:rPr lang="en-GB" sz="2000" dirty="0" smtClean="0"/>
              <a:t>Define multithreading</a:t>
            </a:r>
          </a:p>
          <a:p>
            <a:pPr eaLnBrk="1" hangingPunct="1"/>
            <a:r>
              <a:rPr lang="en-GB" sz="2000" dirty="0" smtClean="0"/>
              <a:t>Differentiate between multitasking and multithreading</a:t>
            </a:r>
          </a:p>
          <a:p>
            <a:pPr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eaLnBrk="1" hangingPunct="1"/>
            <a:r>
              <a:rPr lang="en-GB" sz="2000" dirty="0" smtClean="0"/>
              <a:t>Define Thread priorities</a:t>
            </a:r>
          </a:p>
          <a:p>
            <a:pPr eaLnBrk="1" hangingPunct="1"/>
            <a:r>
              <a:rPr lang="en-GB" sz="2000" dirty="0" smtClean="0"/>
              <a:t>Describe some key methods of the Thread class</a:t>
            </a:r>
          </a:p>
          <a:p>
            <a:pPr eaLnBrk="1" hangingPunct="1"/>
            <a:r>
              <a:rPr lang="en-GB" sz="2000" dirty="0" smtClean="0"/>
              <a:t>Describe race conditions that are likely to occur between threads that are not synchronized </a:t>
            </a:r>
          </a:p>
          <a:p>
            <a:pPr eaLnBrk="1" hangingPunct="1"/>
            <a:r>
              <a:rPr lang="en-GB" sz="2000" dirty="0" smtClean="0"/>
              <a:t>Define thread synchronization through the use of the synchronized keyword</a:t>
            </a:r>
          </a:p>
          <a:p>
            <a:pPr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dirty="0" smtClean="0"/>
              <a:t>Multitasking Vs. Multithreading</a:t>
            </a:r>
          </a:p>
        </p:txBody>
      </p:sp>
      <p:sp>
        <p:nvSpPr>
          <p:cNvPr id="17411" name="Rectangle 3"/>
          <p:cNvSpPr>
            <a:spLocks noGrp="1" noChangeArrowheads="1"/>
          </p:cNvSpPr>
          <p:nvPr>
            <p:ph idx="1"/>
          </p:nvPr>
        </p:nvSpPr>
        <p:spPr/>
        <p:txBody>
          <a:bodyPr/>
          <a:lstStyle/>
          <a:p>
            <a:pPr algn="just" eaLnBrk="1" hangingPunct="1"/>
            <a:r>
              <a:rPr lang="en-US" dirty="0" smtClean="0"/>
              <a:t>When compared to multitasking processes</a:t>
            </a:r>
          </a:p>
          <a:p>
            <a:pPr lvl="1" algn="just" eaLnBrk="1" hangingPunct="1"/>
            <a:r>
              <a:rPr lang="en-US" dirty="0" smtClean="0"/>
              <a:t>Each process requires its own separate address space</a:t>
            </a:r>
          </a:p>
          <a:p>
            <a:pPr lvl="1" algn="just" eaLnBrk="1" hangingPunct="1"/>
            <a:r>
              <a:rPr lang="en-US" dirty="0" smtClean="0"/>
              <a:t>Context switching from one process to another is a CPU-intensive task needing more time</a:t>
            </a:r>
          </a:p>
          <a:p>
            <a:pPr lvl="1" algn="just" eaLnBrk="1" hangingPunct="1"/>
            <a:r>
              <a:rPr lang="en-US" dirty="0" smtClean="0"/>
              <a:t>Inter-process communication between processes is again expensive as the communication mechanism has to span separate address spaces  </a:t>
            </a:r>
          </a:p>
          <a:p>
            <a:pPr algn="just" eaLnBrk="1" hangingPunct="1"/>
            <a:r>
              <a:rPr lang="en-US" dirty="0" smtClean="0"/>
              <a:t>These are the reasons why processes are referred to as heavyweight tasks  </a:t>
            </a:r>
          </a:p>
          <a:p>
            <a:pPr algn="just" eaLnBrk="1" hangingPunct="1"/>
            <a:endParaRPr lang="en-US" sz="1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smtClean="0"/>
              <a:t>Multitasking Vs. Multithreading</a:t>
            </a:r>
            <a:endParaRPr lang="en-GB" smtClean="0"/>
          </a:p>
        </p:txBody>
      </p:sp>
      <p:sp>
        <p:nvSpPr>
          <p:cNvPr id="18435" name="Rectangle 3"/>
          <p:cNvSpPr>
            <a:spLocks noGrp="1" noChangeArrowheads="1"/>
          </p:cNvSpPr>
          <p:nvPr>
            <p:ph idx="1"/>
          </p:nvPr>
        </p:nvSpPr>
        <p:spPr/>
        <p:txBody>
          <a:bodyPr/>
          <a:lstStyle/>
          <a:p>
            <a:pPr algn="just" eaLnBrk="1" hangingPunct="1"/>
            <a:r>
              <a:rPr lang="en-US" dirty="0" smtClean="0"/>
              <a:t>Multitasking threads cost less in terms of processor overhead because of the following reasons</a:t>
            </a:r>
          </a:p>
          <a:p>
            <a:pPr lvl="1" algn="just" eaLnBrk="1" hangingPunct="1"/>
            <a:r>
              <a:rPr lang="en-US" dirty="0" smtClean="0"/>
              <a:t>Multiple threads in a program share the same address space, and cooperatively share the same heavyweight process</a:t>
            </a:r>
          </a:p>
          <a:p>
            <a:pPr lvl="1" algn="just" eaLnBrk="1" hangingPunct="1"/>
            <a:r>
              <a:rPr lang="en-US" dirty="0" smtClean="0"/>
              <a:t>Context switching from one thread to another is less CPU-intensive</a:t>
            </a:r>
          </a:p>
          <a:p>
            <a:pPr lvl="1" algn="just" eaLnBrk="1" hangingPunct="1"/>
            <a:r>
              <a:rPr lang="en-US" dirty="0" smtClean="0"/>
              <a:t>Inter-thread communication, on the other hand, is less expensive as threads in a program communicate within the same address space </a:t>
            </a:r>
          </a:p>
          <a:p>
            <a:pPr algn="just" eaLnBrk="1" hangingPunct="1"/>
            <a:r>
              <a:rPr lang="en-US" dirty="0" smtClean="0"/>
              <a:t>Threads are therefore called lightweight processes</a:t>
            </a:r>
          </a:p>
          <a:p>
            <a:pPr algn="just" eaLnBrk="1" hangingPunct="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multithreading over multitasking</a:t>
            </a:r>
            <a:endParaRPr lang="en-US" dirty="0"/>
          </a:p>
        </p:txBody>
      </p:sp>
      <p:sp>
        <p:nvSpPr>
          <p:cNvPr id="3" name="Content Placeholder 2"/>
          <p:cNvSpPr>
            <a:spLocks noGrp="1"/>
          </p:cNvSpPr>
          <p:nvPr>
            <p:ph idx="1"/>
          </p:nvPr>
        </p:nvSpPr>
        <p:spPr/>
        <p:txBody>
          <a:bodyPr/>
          <a:lstStyle/>
          <a:p>
            <a:r>
              <a:rPr lang="en-US" dirty="0" smtClean="0"/>
              <a:t>Reduces the computation time.</a:t>
            </a:r>
          </a:p>
          <a:p>
            <a:r>
              <a:rPr lang="en-US" dirty="0" smtClean="0"/>
              <a:t>Improves performance of an application.</a:t>
            </a:r>
          </a:p>
          <a:p>
            <a:r>
              <a:rPr lang="en-US" dirty="0" smtClean="0"/>
              <a:t>Threads share the same address space so it saves the memory.</a:t>
            </a:r>
          </a:p>
          <a:p>
            <a:r>
              <a:rPr lang="en-US" dirty="0" smtClean="0"/>
              <a:t>Context switching between threads is usually less expensive than between processes. </a:t>
            </a:r>
          </a:p>
          <a:p>
            <a:r>
              <a:rPr lang="en-US" dirty="0" smtClean="0"/>
              <a:t>Cost of communication between threads is relatively 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t>What is Multithreading</a:t>
            </a:r>
          </a:p>
        </p:txBody>
      </p:sp>
      <p:sp>
        <p:nvSpPr>
          <p:cNvPr id="19459" name="Rectangle 3"/>
          <p:cNvSpPr>
            <a:spLocks noGrp="1" noChangeArrowheads="1"/>
          </p:cNvSpPr>
          <p:nvPr>
            <p:ph idx="1"/>
          </p:nvPr>
        </p:nvSpPr>
        <p:spPr/>
        <p:txBody>
          <a:bodyPr/>
          <a:lstStyle/>
          <a:p>
            <a:pPr algn="just" eaLnBrk="1" hangingPunct="1"/>
            <a:r>
              <a:rPr lang="en-US" dirty="0" smtClean="0"/>
              <a:t>A multithreaded application performs two or more activities concurrently</a:t>
            </a:r>
          </a:p>
          <a:p>
            <a:pPr algn="just" eaLnBrk="1" hangingPunct="1"/>
            <a:r>
              <a:rPr lang="en-US" dirty="0" smtClean="0"/>
              <a:t>Accomplished by having each activity performed by a separate thread</a:t>
            </a:r>
          </a:p>
          <a:p>
            <a:pPr algn="just" eaLnBrk="1" hangingPunct="1"/>
            <a:r>
              <a:rPr lang="en-US" dirty="0" smtClean="0"/>
              <a:t>Threads are the lightest tasks within a program, and they share memory space and resources with each other</a:t>
            </a:r>
          </a:p>
          <a:p>
            <a:pPr algn="just" eaLnBrk="1" hangingPunct="1"/>
            <a:endParaRPr lang="en-US" dirty="0" smtClean="0"/>
          </a:p>
          <a:p>
            <a:pPr algn="ctr" eaLnBrk="1" hangingPunct="1">
              <a:buNone/>
            </a:pPr>
            <a:r>
              <a:rPr lang="en-US" sz="1600" b="1" dirty="0" smtClean="0"/>
              <a:t>** Refer to the </a:t>
            </a:r>
            <a:r>
              <a:rPr lang="en-US" sz="1600" b="1" dirty="0" smtClean="0">
                <a:hlinkClick r:id="rId3" action="ppaction://hlinkfile"/>
              </a:rPr>
              <a:t>ThreadDemo1.java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ThreadDemo2.java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5" action="ppaction://hlinkfile"/>
              </a:rPr>
              <a:t>ThreadDemo11.java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621</TotalTime>
  <Words>5511</Words>
  <Application>Microsoft Office PowerPoint</Application>
  <PresentationFormat>On-screen Show (4:3)</PresentationFormat>
  <Paragraphs>460</Paragraphs>
  <Slides>52</Slides>
  <Notes>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sITe_ppt_template</vt:lpstr>
      <vt:lpstr>WordPad Document</vt:lpstr>
      <vt:lpstr>J2SE</vt:lpstr>
      <vt:lpstr>Objectives</vt:lpstr>
      <vt:lpstr>Need for Multithreading</vt:lpstr>
      <vt:lpstr>What is Multitasking?</vt:lpstr>
      <vt:lpstr>What is Multithreading?</vt:lpstr>
      <vt:lpstr>Multitasking Vs. Multithreading</vt:lpstr>
      <vt:lpstr>Multitasking Vs. Multithreading</vt:lpstr>
      <vt:lpstr>Advantages of multithreading over multitasking</vt:lpstr>
      <vt:lpstr>What is Multithreading</vt:lpstr>
      <vt:lpstr>Single-Threaded Systems</vt:lpstr>
      <vt:lpstr>Different states of a thread</vt:lpstr>
      <vt:lpstr>Different states of a thread</vt:lpstr>
      <vt:lpstr>Different states implementing Multiple-Threads</vt:lpstr>
      <vt:lpstr>Different states implementing Multiple-Threads</vt:lpstr>
      <vt:lpstr>Java’s Multithreading Model</vt:lpstr>
      <vt:lpstr>Thread Priorities</vt:lpstr>
      <vt:lpstr>Deciding On a Context Switch</vt:lpstr>
      <vt:lpstr>Synchronization</vt:lpstr>
      <vt:lpstr>Synchronization</vt:lpstr>
      <vt:lpstr>Synchronization</vt:lpstr>
      <vt:lpstr>Synchronization</vt:lpstr>
      <vt:lpstr>Synchronization</vt:lpstr>
      <vt:lpstr>Thread Messaging</vt:lpstr>
      <vt:lpstr>The Thread Class</vt:lpstr>
      <vt:lpstr>The main Thread</vt:lpstr>
      <vt:lpstr>Obtaining Thread-Specific Information</vt:lpstr>
      <vt:lpstr>Creating Threads</vt:lpstr>
      <vt:lpstr>Creating Threads – Implementing Runnable</vt:lpstr>
      <vt:lpstr>Creating Threads – Implementing Runnable</vt:lpstr>
      <vt:lpstr>Creating Threads – Implementing Runnable</vt:lpstr>
      <vt:lpstr>Extending Thread</vt:lpstr>
      <vt:lpstr>Extending Thread</vt:lpstr>
      <vt:lpstr>Implementing Runnable or Extending Thread</vt:lpstr>
      <vt:lpstr>Creating Multiple Threads </vt:lpstr>
      <vt:lpstr>Control Thread Execution isAlive( ) &amp; join( ) methods  </vt:lpstr>
      <vt:lpstr>Control Thread Execution IsAlive() &amp; Join( ) methods  </vt:lpstr>
      <vt:lpstr>Thread Priorities</vt:lpstr>
      <vt:lpstr>Thread Priorities</vt:lpstr>
      <vt:lpstr>Thread Priorities</vt:lpstr>
      <vt:lpstr>Thread Priorities</vt:lpstr>
      <vt:lpstr>Thread Priorities</vt:lpstr>
      <vt:lpstr>Synchronization</vt:lpstr>
      <vt:lpstr>Using Synchronized Methods </vt:lpstr>
      <vt:lpstr>Using Synchronized Methods </vt:lpstr>
      <vt:lpstr>Using Synchronized Methods </vt:lpstr>
      <vt:lpstr>The Synchronized Statement</vt:lpstr>
      <vt:lpstr>Inter-Thread Communication</vt:lpstr>
      <vt:lpstr>Inter-thread Communication</vt:lpstr>
      <vt:lpstr>Inter-thread Communication</vt:lpstr>
      <vt:lpstr>Inter-thread Communication</vt:lpstr>
      <vt:lpstr>Inter-thread Communication Using wait( ) &amp; notify( )</vt:lpstr>
      <vt:lpstr>Summary</vt:lpstr>
    </vt:vector>
  </TitlesOfParts>
  <Company>site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nexwave</dc:creator>
  <cp:lastModifiedBy>user</cp:lastModifiedBy>
  <cp:revision>29</cp:revision>
  <dcterms:created xsi:type="dcterms:W3CDTF">2011-05-25T12:11:10Z</dcterms:created>
  <dcterms:modified xsi:type="dcterms:W3CDTF">2019-11-03T14:50:18Z</dcterms:modified>
</cp:coreProperties>
</file>