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Lst>
  <p:notesMasterIdLst>
    <p:notesMasterId r:id="rId17"/>
  </p:notesMasterIdLst>
  <p:handoutMasterIdLst>
    <p:handoutMasterId r:id="rId18"/>
  </p:handoutMasterIdLst>
  <p:sldIdLst>
    <p:sldId id="256" r:id="rId6"/>
    <p:sldId id="264" r:id="rId7"/>
    <p:sldId id="265" r:id="rId8"/>
    <p:sldId id="266" r:id="rId9"/>
    <p:sldId id="267" r:id="rId10"/>
    <p:sldId id="268" r:id="rId11"/>
    <p:sldId id="273" r:id="rId12"/>
    <p:sldId id="274" r:id="rId13"/>
    <p:sldId id="275" r:id="rId14"/>
    <p:sldId id="270"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1E4"/>
    <a:srgbClr val="E6E8F2"/>
    <a:srgbClr val="D0D4E8"/>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10" autoAdjust="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0"/>
    </p:cViewPr>
  </p:notesTextViewPr>
  <p:notesViewPr>
    <p:cSldViewPr>
      <p:cViewPr varScale="1">
        <p:scale>
          <a:sx n="79" d="100"/>
          <a:sy n="79" d="100"/>
        </p:scale>
        <p:origin x="-198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45B8CD-F359-4D94-8AD1-923710D8C70B}" type="datetimeFigureOut">
              <a:rPr lang="en-US" smtClean="0"/>
              <a:pPr/>
              <a:t>10/23/2019</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135FA1E-2594-4534-BDDE-F96DBDDC8208}" type="slidenum">
              <a:rPr lang="en-IN" smtClean="0"/>
              <a:pPr/>
              <a:t>‹#›</a:t>
            </a:fld>
            <a:endParaRPr lang="en-IN"/>
          </a:p>
        </p:txBody>
      </p:sp>
    </p:spTree>
    <p:extLst>
      <p:ext uri="{BB962C8B-B14F-4D97-AF65-F5344CB8AC3E}">
        <p14:creationId xmlns:p14="http://schemas.microsoft.com/office/powerpoint/2010/main" val="23457367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571644" y="428596"/>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643050" y="4100538"/>
            <a:ext cx="4500594"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14"/>
          <p:cNvSpPr>
            <a:spLocks noChangeArrowheads="1"/>
          </p:cNvSpPr>
          <p:nvPr/>
        </p:nvSpPr>
        <p:spPr bwMode="auto">
          <a:xfrm>
            <a:off x="214290" y="71406"/>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Candara" pitchFamily="34" charset="0"/>
                <a:cs typeface="Arial" pitchFamily="34" charset="0"/>
              </a:rPr>
              <a:t>&lt;Course Name&gt;		</a:t>
            </a:r>
            <a:endParaRPr lang="en-US" dirty="0">
              <a:solidFill>
                <a:schemeClr val="tx1"/>
              </a:solidFill>
              <a:latin typeface="Candara" pitchFamily="34" charset="0"/>
              <a:cs typeface="Arial" pitchFamily="34" charset="0"/>
            </a:endParaRPr>
          </a:p>
        </p:txBody>
      </p:sp>
      <p:sp>
        <p:nvSpPr>
          <p:cNvPr id="9"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Candara" pitchFamily="34" charset="0"/>
                <a:cs typeface="Arial" pitchFamily="34" charset="0"/>
              </a:rPr>
              <a:t>		    Page 0-</a:t>
            </a:r>
            <a:fld id="{BD9FB300-F9DC-4669-88F4-967ABA23CC04}" type="slidenum">
              <a:rPr lang="en-US" sz="10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Candara" pitchFamily="34" charset="0"/>
                <a:cs typeface="Arial" pitchFamily="34" charset="0"/>
              </a:rPr>
              <a:t> </a:t>
            </a:r>
          </a:p>
          <a:p>
            <a:endParaRPr lang="en-US" sz="1000" dirty="0">
              <a:latin typeface="Candara" pitchFamily="34" charset="0"/>
              <a:cs typeface="Arial" pitchFamily="34" charset="0"/>
            </a:endParaRPr>
          </a:p>
        </p:txBody>
      </p:sp>
      <p:sp>
        <p:nvSpPr>
          <p:cNvPr id="10" name="Line 8"/>
          <p:cNvSpPr>
            <a:spLocks noChangeShapeType="1"/>
          </p:cNvSpPr>
          <p:nvPr/>
        </p:nvSpPr>
        <p:spPr bwMode="auto">
          <a:xfrm>
            <a:off x="1428736" y="357158"/>
            <a:ext cx="0" cy="8001000"/>
          </a:xfrm>
          <a:prstGeom prst="line">
            <a:avLst/>
          </a:prstGeom>
          <a:noFill/>
          <a:ln w="9525">
            <a:solidFill>
              <a:schemeClr val="tx1"/>
            </a:solidFill>
            <a:round/>
            <a:headEnd/>
            <a:tailEnd/>
          </a:ln>
          <a:effectLst/>
        </p:spPr>
        <p:txBody>
          <a:bodyPr/>
          <a:lstStyle/>
          <a:p>
            <a:endParaRPr lang="en-US"/>
          </a:p>
        </p:txBody>
      </p:sp>
      <p:sp>
        <p:nvSpPr>
          <p:cNvPr id="11" name="Text Box 9"/>
          <p:cNvSpPr txBox="1">
            <a:spLocks noChangeArrowheads="1"/>
          </p:cNvSpPr>
          <p:nvPr/>
        </p:nvSpPr>
        <p:spPr bwMode="auto">
          <a:xfrm>
            <a:off x="0" y="642910"/>
            <a:ext cx="1357298" cy="276999"/>
          </a:xfrm>
          <a:prstGeom prst="rect">
            <a:avLst/>
          </a:prstGeom>
          <a:noFill/>
          <a:ln w="9525">
            <a:noFill/>
            <a:miter lim="800000"/>
            <a:headEnd/>
            <a:tailEnd/>
          </a:ln>
          <a:effectLst/>
        </p:spPr>
        <p:txBody>
          <a:bodyPr wrap="square">
            <a:spAutoFit/>
          </a:bodyPr>
          <a:lstStyle/>
          <a:p>
            <a:pPr>
              <a:spcBef>
                <a:spcPct val="50000"/>
              </a:spcBef>
            </a:pPr>
            <a:r>
              <a:rPr lang="en-US" sz="1200" b="1" dirty="0">
                <a:latin typeface="Candara" pitchFamily="34" charset="0"/>
                <a:cs typeface="Arial" pitchFamily="34" charset="0"/>
              </a:rPr>
              <a:t>Instructor Notes:</a:t>
            </a:r>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25" y="428625"/>
            <a:ext cx="4572000" cy="3429000"/>
          </a:xfrm>
        </p:spPr>
      </p:sp>
      <p:sp>
        <p:nvSpPr>
          <p:cNvPr id="3" name="Notes Placeholder 2"/>
          <p:cNvSpPr>
            <a:spLocks noGrp="1"/>
          </p:cNvSpPr>
          <p:nvPr>
            <p:ph type="body" idx="1"/>
          </p:nvPr>
        </p:nvSpPr>
        <p:spPr/>
        <p:txBody>
          <a:bodyPr/>
          <a:lstStyle/>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r>
              <a:rPr lang="en-US" sz="1100" dirty="0" smtClean="0">
                <a:latin typeface="Candara" pitchFamily="34" charset="0"/>
              </a:rPr>
              <a:t>Copyright © 2011 IGATE Corporation. All rights reserved. No part of this publication shall be reproduced in any way, including but not limited to photocopy, photographic, magnetic, or other record, without the prior written permission of IGATE Corporation.</a:t>
            </a:r>
          </a:p>
          <a:p>
            <a:pPr algn="just"/>
            <a:endParaRPr lang="en-US" sz="1100" dirty="0" smtClean="0">
              <a:latin typeface="Candara" pitchFamily="34" charset="0"/>
            </a:endParaRPr>
          </a:p>
          <a:p>
            <a:pPr algn="just"/>
            <a:r>
              <a:rPr lang="en-US" sz="1100" dirty="0" smtClean="0">
                <a:latin typeface="Candara" pitchFamily="34" charset="0"/>
              </a:rPr>
              <a:t>IGATE Corporation considers information included in this document to be Confidential and Proprietary.</a:t>
            </a:r>
          </a:p>
          <a:p>
            <a:pPr algn="just"/>
            <a:endParaRPr lang="en-US" sz="1100" dirty="0" smtClean="0">
              <a:latin typeface="Candara" pitchFamily="34" charset="0"/>
            </a:endParaRPr>
          </a:p>
          <a:p>
            <a:pPr algn="just"/>
            <a:endParaRPr lang="en-US" dirty="0">
              <a:latin typeface="Candara" pitchFamily="34" charset="0"/>
            </a:endParaRPr>
          </a:p>
        </p:txBody>
      </p:sp>
    </p:spTree>
    <p:extLst>
      <p:ext uri="{BB962C8B-B14F-4D97-AF65-F5344CB8AC3E}">
        <p14:creationId xmlns:p14="http://schemas.microsoft.com/office/powerpoint/2010/main" val="16592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3674591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3138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3685411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4086918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3152433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533585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576477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857678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345409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859388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6.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2.xml"/><Relationship Id="rId4" Type="http://schemas.openxmlformats.org/officeDocument/2006/relationships/tags" Target="../tags/tag10.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6.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288317003"/>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486028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10/23/2019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53142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83129286"/>
      </p:ext>
    </p:extLst>
  </p:cSld>
  <p:clrMapOvr>
    <a:masterClrMapping/>
  </p:clrMapOvr>
  <p:extLst mod="1">
    <p:ext uri="{DCECCB84-F9BA-43D5-87BE-67443E8EF086}">
      <p15:sldGuideLst xmlns:p15="http://schemas.microsoft.com/office/powerpoint/2012/main">
        <p15:guide id="4294967295" pos="721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969215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627465854"/>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426543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09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778169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618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0861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2615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5161778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4185147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1888866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10/23/2019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94401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291341829"/>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3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06359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6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332357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00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9736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4449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393278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3">
            <a:extLst>
              <a:ext uri="{96DAC541-7B7A-43D3-8B79-37D633B846F1}">
                <asvg:svgBlip xmlns:asvg="http://schemas.microsoft.com/office/drawing/2016/SVG/main" xmlns="" r:embed="rId14"/>
              </a:ext>
            </a:extLst>
          </a:blip>
          <a:srcRect l="81836" t="-4713" b="16530"/>
          <a:stretch/>
        </p:blipFill>
        <p:spPr>
          <a:xfrm>
            <a:off x="8660845" y="188640"/>
            <a:ext cx="318267" cy="459624"/>
          </a:xfrm>
          <a:prstGeom prst="rect">
            <a:avLst/>
          </a:prstGeom>
        </p:spPr>
      </p:pic>
      <p:sp>
        <p:nvSpPr>
          <p:cNvPr id="6"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October 23, 2019</a:t>
            </a:fld>
            <a:endParaRPr lang="en-US" sz="800" kern="1200" dirty="0">
              <a:solidFill>
                <a:schemeClr val="bg1">
                  <a:lumMod val="50000"/>
                </a:schemeClr>
              </a:solidFill>
              <a:latin typeface="Candara" panose="020E0502030303020204" pitchFamily="34" charset="0"/>
              <a:ea typeface="+mn-ea"/>
              <a:cs typeface="+mn-cs"/>
            </a:endParaRPr>
          </a:p>
        </p:txBody>
      </p:sp>
      <p:sp>
        <p:nvSpPr>
          <p:cNvPr id="10"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11"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3" name="Straight Connector 12"/>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7874992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3">
            <a:extLst>
              <a:ext uri="{96DAC541-7B7A-43D3-8B79-37D633B846F1}">
                <asvg:svgBlip xmlns="" xmlns:asvg="http://schemas.microsoft.com/office/drawing/2016/SVG/main" r:embed="rId14"/>
              </a:ext>
            </a:extLst>
          </a:blip>
          <a:srcRect l="81836" t="-4713" b="16530"/>
          <a:stretch/>
        </p:blipFill>
        <p:spPr>
          <a:xfrm>
            <a:off x="8660845" y="188640"/>
            <a:ext cx="318267" cy="459624"/>
          </a:xfrm>
          <a:prstGeom prst="rect">
            <a:avLst/>
          </a:prstGeom>
        </p:spPr>
      </p:pic>
      <p:sp>
        <p:nvSpPr>
          <p:cNvPr id="6"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October 23, 2019</a:t>
            </a:fld>
            <a:endParaRPr lang="en-US" sz="800" kern="1200" dirty="0">
              <a:solidFill>
                <a:schemeClr val="bg1">
                  <a:lumMod val="50000"/>
                </a:schemeClr>
              </a:solidFill>
              <a:latin typeface="Candara" panose="020E0502030303020204" pitchFamily="34" charset="0"/>
              <a:ea typeface="+mn-ea"/>
              <a:cs typeface="+mn-cs"/>
            </a:endParaRPr>
          </a:p>
        </p:txBody>
      </p:sp>
      <p:sp>
        <p:nvSpPr>
          <p:cNvPr id="10"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11"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3" name="Straight Connector 12"/>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12065181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255">
          <p15:clr>
            <a:srgbClr val="F26B43"/>
          </p15:clr>
        </p15:guide>
        <p15:guide id="4294967295" pos="7423">
          <p15:clr>
            <a:srgbClr val="F26B43"/>
          </p15:clr>
        </p15:guide>
        <p15:guide id="4294967295" pos="257">
          <p15:clr>
            <a:srgbClr val="F26B43"/>
          </p15:clr>
        </p15:guide>
        <p15:guide id="4294967295" orient="horz" pos="4065">
          <p15:clr>
            <a:srgbClr val="F26B43"/>
          </p15:clr>
        </p15:guide>
        <p15:guide id="4294967295" orient="horz" pos="799">
          <p15:clr>
            <a:srgbClr val="F26B43"/>
          </p15:clr>
        </p15:guide>
        <p15:guide id="4294967295"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44503"/>
            <a:ext cx="9144000" cy="256032"/>
          </a:xfrm>
          <a:prstGeom prst="rect">
            <a:avLst/>
          </a:prstGeom>
        </p:spPr>
      </p:pic>
      <p:sp>
        <p:nvSpPr>
          <p:cNvPr id="15" name="Rectangle 14"/>
          <p:cNvSpPr/>
          <p:nvPr/>
        </p:nvSpPr>
        <p:spPr>
          <a:xfrm>
            <a:off x="179512" y="3429000"/>
            <a:ext cx="2946993" cy="707886"/>
          </a:xfrm>
          <a:prstGeom prst="rect">
            <a:avLst/>
          </a:prstGeom>
        </p:spPr>
        <p:txBody>
          <a:bodyPr wrap="square">
            <a:spAutoFit/>
          </a:bodyPr>
          <a:lstStyle/>
          <a:p>
            <a:r>
              <a:rPr lang="en-US" sz="4000" dirty="0" smtClean="0">
                <a:solidFill>
                  <a:srgbClr val="0070C0"/>
                </a:solidFill>
                <a:latin typeface="Candara" panose="020E0502030303020204" pitchFamily="34" charset="0"/>
              </a:rPr>
              <a:t>Bootstrap</a:t>
            </a:r>
            <a:endParaRPr lang="en-US" sz="4000" dirty="0">
              <a:solidFill>
                <a:srgbClr val="0070C0"/>
              </a:solidFill>
              <a:latin typeface="Candara" panose="020E0502030303020204" pitchFamily="34" charset="0"/>
            </a:endParaRPr>
          </a:p>
        </p:txBody>
      </p:sp>
    </p:spTree>
    <p:extLst>
      <p:ext uri="{BB962C8B-B14F-4D97-AF65-F5344CB8AC3E}">
        <p14:creationId xmlns:p14="http://schemas.microsoft.com/office/powerpoint/2010/main" val="69991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References</a:t>
            </a:r>
            <a:endParaRPr lang="en-US" sz="2400" dirty="0"/>
          </a:p>
        </p:txBody>
      </p:sp>
      <p:sp>
        <p:nvSpPr>
          <p:cNvPr id="6" name="Content Placeholder 5"/>
          <p:cNvSpPr>
            <a:spLocks noGrp="1"/>
          </p:cNvSpPr>
          <p:nvPr>
            <p:ph idx="1"/>
          </p:nvPr>
        </p:nvSpPr>
        <p:spPr>
          <a:xfrm>
            <a:off x="285720" y="1214422"/>
            <a:ext cx="7358114" cy="5072098"/>
          </a:xfrm>
        </p:spPr>
        <p:txBody>
          <a:bodyPr/>
          <a:lstStyle/>
          <a:p>
            <a:pPr>
              <a:lnSpc>
                <a:spcPct val="150000"/>
              </a:lnSpc>
              <a:buFont typeface="Wingdings" pitchFamily="2" charset="2"/>
              <a:buChar char="Ø"/>
            </a:pPr>
            <a:r>
              <a:rPr lang="en-US" dirty="0" smtClean="0">
                <a:solidFill>
                  <a:schemeClr val="tx1"/>
                </a:solidFill>
              </a:rPr>
              <a:t> </a:t>
            </a:r>
            <a:r>
              <a:rPr lang="en-US" dirty="0">
                <a:solidFill>
                  <a:schemeClr val="tx1"/>
                </a:solidFill>
              </a:rPr>
              <a:t>O’REILLY </a:t>
            </a:r>
            <a:r>
              <a:rPr lang="en-US" dirty="0" smtClean="0">
                <a:solidFill>
                  <a:schemeClr val="tx1"/>
                </a:solidFill>
              </a:rPr>
              <a:t> Bootstrap </a:t>
            </a:r>
            <a:r>
              <a:rPr lang="en-US" dirty="0">
                <a:solidFill>
                  <a:schemeClr val="tx1"/>
                </a:solidFill>
              </a:rPr>
              <a:t>by Jake Spurlock </a:t>
            </a:r>
            <a:endParaRPr lang="en-US" dirty="0" smtClean="0">
              <a:solidFill>
                <a:schemeClr val="tx1"/>
              </a:solidFill>
            </a:endParaRPr>
          </a:p>
          <a:p>
            <a:pPr>
              <a:buFont typeface="Wingdings" pitchFamily="2" charset="2"/>
              <a:buChar char="Ø"/>
            </a:pPr>
            <a:r>
              <a:rPr lang="en-US" dirty="0">
                <a:solidFill>
                  <a:schemeClr val="tx1"/>
                </a:solidFill>
              </a:rPr>
              <a:t>http://getbootstrap.com/</a:t>
            </a:r>
          </a:p>
          <a:p>
            <a:pPr>
              <a:buFont typeface="Wingdings" pitchFamily="2" charset="2"/>
              <a:buChar char="Ø"/>
            </a:pPr>
            <a:r>
              <a:rPr lang="en-US" dirty="0" smtClean="0">
                <a:solidFill>
                  <a:schemeClr val="tx1"/>
                </a:solidFill>
              </a:rPr>
              <a:t>http</a:t>
            </a:r>
            <a:r>
              <a:rPr lang="en-US" dirty="0">
                <a:solidFill>
                  <a:schemeClr val="tx1"/>
                </a:solidFill>
              </a:rPr>
              <a:t>://</a:t>
            </a:r>
            <a:r>
              <a:rPr lang="en-US" dirty="0" smtClean="0">
                <a:solidFill>
                  <a:schemeClr val="tx1"/>
                </a:solidFill>
              </a:rPr>
              <a:t>www.tutorialspoint.com/bootstrap/index.htm</a:t>
            </a:r>
          </a:p>
          <a:p>
            <a:pPr>
              <a:buFont typeface="Wingdings" pitchFamily="2" charset="2"/>
              <a:buChar char="Ø"/>
            </a:pPr>
            <a:r>
              <a:rPr lang="en-US" dirty="0"/>
              <a:t>https://www.w3schools.com/bootstrap4/default.asp</a:t>
            </a:r>
            <a:endParaRPr lang="en-US" dirty="0" smtClean="0">
              <a:solidFill>
                <a:schemeClr val="tx1"/>
              </a:solidFill>
            </a:endParaRPr>
          </a:p>
          <a:p>
            <a:pPr lvl="1">
              <a:buNone/>
            </a:pPr>
            <a:endParaRPr lang="en-US" dirty="0" smtClean="0"/>
          </a:p>
          <a:p>
            <a:pPr lvl="1">
              <a:buNone/>
            </a:pPr>
            <a:endParaRPr lang="en-US" dirty="0" smtClean="0"/>
          </a:p>
        </p:txBody>
      </p:sp>
      <p:pic>
        <p:nvPicPr>
          <p:cNvPr id="4" name="Picture 10"/>
          <p:cNvPicPr>
            <a:picLocks noChangeAspect="1" noChangeArrowheads="1"/>
          </p:cNvPicPr>
          <p:nvPr/>
        </p:nvPicPr>
        <p:blipFill>
          <a:blip r:embed="rId3"/>
          <a:srcRect/>
          <a:stretch>
            <a:fillRect/>
          </a:stretch>
        </p:blipFill>
        <p:spPr bwMode="auto">
          <a:xfrm>
            <a:off x="6629400" y="1219200"/>
            <a:ext cx="1905000" cy="1790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Other Parallel Technology Areas</a:t>
            </a:r>
            <a:endParaRPr lang="en-US" sz="2400" dirty="0"/>
          </a:p>
        </p:txBody>
      </p:sp>
      <p:sp>
        <p:nvSpPr>
          <p:cNvPr id="6" name="Content Placeholder 5"/>
          <p:cNvSpPr>
            <a:spLocks noGrp="1"/>
          </p:cNvSpPr>
          <p:nvPr>
            <p:ph idx="1"/>
          </p:nvPr>
        </p:nvSpPr>
        <p:spPr>
          <a:xfrm>
            <a:off x="357158" y="1142984"/>
            <a:ext cx="8229600" cy="4525963"/>
          </a:xfrm>
        </p:spPr>
        <p:txBody>
          <a:bodyPr/>
          <a:lstStyle/>
          <a:p>
            <a:pPr>
              <a:buFont typeface="Wingdings" pitchFamily="2" charset="2"/>
              <a:buChar char="Ø"/>
            </a:pPr>
            <a:r>
              <a:rPr lang="en-US" dirty="0" smtClean="0">
                <a:solidFill>
                  <a:schemeClr val="tx1"/>
                </a:solidFill>
              </a:rPr>
              <a:t>ZURB Foundation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Document History</a:t>
            </a:r>
            <a:endParaRPr lang="en-US" sz="2400" dirty="0"/>
          </a:p>
        </p:txBody>
      </p:sp>
      <p:graphicFrame>
        <p:nvGraphicFramePr>
          <p:cNvPr id="5" name="Group 53"/>
          <p:cNvGraphicFramePr>
            <a:graphicFrameLocks noGrp="1"/>
          </p:cNvGraphicFramePr>
          <p:nvPr>
            <p:ph idx="1"/>
            <p:extLst>
              <p:ext uri="{D42A27DB-BD31-4B8C-83A1-F6EECF244321}">
                <p14:modId xmlns:p14="http://schemas.microsoft.com/office/powerpoint/2010/main" val="1300370565"/>
              </p:ext>
            </p:extLst>
          </p:nvPr>
        </p:nvGraphicFramePr>
        <p:xfrm>
          <a:off x="428596" y="1357298"/>
          <a:ext cx="8229600" cy="1447800"/>
        </p:xfrm>
        <a:graphic>
          <a:graphicData uri="http://schemas.openxmlformats.org/drawingml/2006/table">
            <a:tbl>
              <a:tblPr/>
              <a:tblGrid>
                <a:gridCol w="1028700"/>
                <a:gridCol w="1485900"/>
                <a:gridCol w="1752600"/>
                <a:gridCol w="1676400"/>
                <a:gridCol w="2286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Course Version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Software Version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Developer / SME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Change Record Remarks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21/11/2014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Bootstrap v3.2.0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Karthik </a:t>
                      </a:r>
                      <a:r>
                        <a:rPr kumimoji="0" lang="en-US" sz="1100" b="1" i="0" u="none" strike="noStrike" cap="none" normalizeH="0" baseline="0" dirty="0" err="1" smtClean="0">
                          <a:ln>
                            <a:noFill/>
                          </a:ln>
                          <a:solidFill>
                            <a:schemeClr val="tx1"/>
                          </a:solidFill>
                          <a:effectLst/>
                          <a:latin typeface="Candara" pitchFamily="34" charset="0"/>
                        </a:rPr>
                        <a:t>Muthukrishnan</a:t>
                      </a:r>
                      <a:endParaRPr kumimoji="0" lang="en-US" sz="1100" b="1"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100" b="1"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kern="1200" cap="none" normalizeH="0" baseline="0" dirty="0" smtClean="0">
                          <a:ln>
                            <a:noFill/>
                          </a:ln>
                          <a:solidFill>
                            <a:schemeClr val="tx1"/>
                          </a:solidFill>
                          <a:effectLst/>
                          <a:latin typeface="Candara" pitchFamily="34" charset="0"/>
                          <a:ea typeface="+mn-ea"/>
                          <a:cs typeface="+mn-cs"/>
                        </a:rPr>
                        <a:t>Feb 2019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kern="1200" cap="none" normalizeH="0" baseline="0" dirty="0" smtClean="0">
                          <a:ln>
                            <a:noFill/>
                          </a:ln>
                          <a:solidFill>
                            <a:schemeClr val="tx1"/>
                          </a:solidFill>
                          <a:effectLst/>
                          <a:latin typeface="Candara" pitchFamily="34" charset="0"/>
                          <a:ea typeface="+mn-ea"/>
                          <a:cs typeface="+mn-cs"/>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kern="1200" cap="none" normalizeH="0" baseline="0" dirty="0" smtClean="0">
                          <a:ln>
                            <a:noFill/>
                          </a:ln>
                          <a:solidFill>
                            <a:schemeClr val="tx1"/>
                          </a:solidFill>
                          <a:effectLst/>
                          <a:latin typeface="Candara" pitchFamily="34" charset="0"/>
                          <a:ea typeface="+mn-ea"/>
                          <a:cs typeface="+mn-cs"/>
                        </a:rPr>
                        <a:t>Revamped as per new version V4.2.1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kern="1200" cap="none" normalizeH="0" baseline="0" dirty="0" smtClean="0">
                          <a:ln>
                            <a:noFill/>
                          </a:ln>
                          <a:solidFill>
                            <a:schemeClr val="tx1"/>
                          </a:solidFill>
                          <a:effectLst/>
                          <a:latin typeface="Candara" pitchFamily="34" charset="0"/>
                          <a:ea typeface="+mn-ea"/>
                          <a:cs typeface="+mn-cs"/>
                        </a:rPr>
                        <a:t>Varsha </a:t>
                      </a:r>
                      <a:r>
                        <a:rPr kumimoji="0" lang="en-US" sz="1100" b="1" i="0" u="none" strike="noStrike" kern="1200" cap="none" normalizeH="0" baseline="0" dirty="0" err="1" smtClean="0">
                          <a:ln>
                            <a:noFill/>
                          </a:ln>
                          <a:solidFill>
                            <a:schemeClr val="tx1"/>
                          </a:solidFill>
                          <a:effectLst/>
                          <a:latin typeface="Candara" pitchFamily="34" charset="0"/>
                          <a:ea typeface="+mn-ea"/>
                          <a:cs typeface="+mn-cs"/>
                        </a:rPr>
                        <a:t>Lonkar</a:t>
                      </a:r>
                      <a:endParaRPr kumimoji="0" lang="en-US" sz="1100" b="1" i="0" u="none" strike="noStrike" kern="1200" cap="none" normalizeH="0" baseline="0" dirty="0" smtClean="0">
                        <a:ln>
                          <a:noFill/>
                        </a:ln>
                        <a:solidFill>
                          <a:schemeClr val="tx1"/>
                        </a:solidFill>
                        <a:effectLst/>
                        <a:latin typeface="Candara" pitchFamily="34" charset="0"/>
                        <a:ea typeface="+mn-ea"/>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0" i="0" u="none" strike="noStrike" cap="none" normalizeH="0" baseline="0" dirty="0" smtClean="0">
                        <a:ln>
                          <a:noFill/>
                        </a:ln>
                        <a:solidFill>
                          <a:schemeClr val="tx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Course Goals and Non Goals</a:t>
            </a:r>
            <a:endParaRPr lang="en-US" sz="2400" dirty="0"/>
          </a:p>
        </p:txBody>
      </p:sp>
      <p:sp>
        <p:nvSpPr>
          <p:cNvPr id="6" name="Content Placeholder 5"/>
          <p:cNvSpPr>
            <a:spLocks noGrp="1"/>
          </p:cNvSpPr>
          <p:nvPr>
            <p:ph idx="1"/>
          </p:nvPr>
        </p:nvSpPr>
        <p:spPr>
          <a:xfrm>
            <a:off x="285718" y="1214422"/>
            <a:ext cx="7286678" cy="5072098"/>
          </a:xfrm>
        </p:spPr>
        <p:txBody>
          <a:bodyPr/>
          <a:lstStyle/>
          <a:p>
            <a:pPr>
              <a:buFont typeface="Wingdings" pitchFamily="2" charset="2"/>
              <a:buChar char="Ø"/>
            </a:pPr>
            <a:r>
              <a:rPr lang="en-US" dirty="0" smtClean="0">
                <a:solidFill>
                  <a:schemeClr val="tx1"/>
                </a:solidFill>
              </a:rPr>
              <a:t>Course Goals</a:t>
            </a:r>
          </a:p>
          <a:p>
            <a:pPr lvl="1"/>
            <a:r>
              <a:rPr lang="en-US" dirty="0" smtClean="0">
                <a:solidFill>
                  <a:schemeClr val="tx1"/>
                </a:solidFill>
              </a:rPr>
              <a:t>Creating responsive, mobile first web projects.</a:t>
            </a:r>
          </a:p>
          <a:p>
            <a:pPr>
              <a:buFont typeface="Wingdings" pitchFamily="2" charset="2"/>
              <a:buChar char="Ø"/>
            </a:pPr>
            <a:endParaRPr lang="en-US" dirty="0" smtClean="0">
              <a:solidFill>
                <a:schemeClr val="tx1"/>
              </a:solidFill>
            </a:endParaRPr>
          </a:p>
        </p:txBody>
      </p:sp>
      <p:pic>
        <p:nvPicPr>
          <p:cNvPr id="4" name="Picture 12"/>
          <p:cNvPicPr>
            <a:picLocks noChangeAspect="1" noChangeArrowheads="1"/>
          </p:cNvPicPr>
          <p:nvPr/>
        </p:nvPicPr>
        <p:blipFill>
          <a:blip r:embed="rId3"/>
          <a:srcRect/>
          <a:stretch>
            <a:fillRect/>
          </a:stretch>
        </p:blipFill>
        <p:spPr bwMode="auto">
          <a:xfrm>
            <a:off x="7010400" y="1143000"/>
            <a:ext cx="1581150" cy="1450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Pre-requisites</a:t>
            </a:r>
            <a:endParaRPr lang="en-US" sz="2400" dirty="0"/>
          </a:p>
        </p:txBody>
      </p:sp>
      <p:sp>
        <p:nvSpPr>
          <p:cNvPr id="6" name="Content Placeholder 5"/>
          <p:cNvSpPr>
            <a:spLocks noGrp="1"/>
          </p:cNvSpPr>
          <p:nvPr>
            <p:ph idx="1"/>
          </p:nvPr>
        </p:nvSpPr>
        <p:spPr>
          <a:xfrm>
            <a:off x="428596" y="1214422"/>
            <a:ext cx="8229600" cy="4525963"/>
          </a:xfrm>
        </p:spPr>
        <p:txBody>
          <a:bodyPr/>
          <a:lstStyle/>
          <a:p>
            <a:pPr>
              <a:buFont typeface="Wingdings" pitchFamily="2" charset="2"/>
              <a:buChar char="Ø"/>
            </a:pPr>
            <a:r>
              <a:rPr lang="en-US" dirty="0" smtClean="0">
                <a:solidFill>
                  <a:schemeClr val="tx1"/>
                </a:solidFill>
              </a:rPr>
              <a:t>HTML, CSS, JavaScript &amp; jQuery Basics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Intended Audience</a:t>
            </a:r>
            <a:endParaRPr lang="en-US" sz="2400" dirty="0"/>
          </a:p>
        </p:txBody>
      </p:sp>
      <p:sp>
        <p:nvSpPr>
          <p:cNvPr id="6" name="Content Placeholder 5"/>
          <p:cNvSpPr>
            <a:spLocks noGrp="1"/>
          </p:cNvSpPr>
          <p:nvPr>
            <p:ph idx="1"/>
          </p:nvPr>
        </p:nvSpPr>
        <p:spPr>
          <a:xfrm>
            <a:off x="285720" y="1214422"/>
            <a:ext cx="6400800" cy="5074920"/>
          </a:xfrm>
        </p:spPr>
        <p:txBody>
          <a:bodyPr/>
          <a:lstStyle/>
          <a:p>
            <a:pPr>
              <a:buFont typeface="Wingdings" pitchFamily="2" charset="2"/>
              <a:buChar char="Ø"/>
            </a:pPr>
            <a:r>
              <a:rPr lang="en-US" dirty="0" smtClean="0">
                <a:solidFill>
                  <a:schemeClr val="tx1"/>
                </a:solidFill>
              </a:rPr>
              <a:t>Web application developers</a:t>
            </a:r>
          </a:p>
        </p:txBody>
      </p:sp>
      <p:pic>
        <p:nvPicPr>
          <p:cNvPr id="4" name="Picture 12"/>
          <p:cNvPicPr>
            <a:picLocks noChangeAspect="1" noChangeArrowheads="1"/>
          </p:cNvPicPr>
          <p:nvPr/>
        </p:nvPicPr>
        <p:blipFill>
          <a:blip r:embed="rId3"/>
          <a:srcRect/>
          <a:stretch>
            <a:fillRect/>
          </a:stretch>
        </p:blipFill>
        <p:spPr bwMode="auto">
          <a:xfrm>
            <a:off x="7543800" y="1219200"/>
            <a:ext cx="1000125" cy="76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Day Wise Schedule</a:t>
            </a:r>
            <a:endParaRPr lang="en-US" sz="2400" dirty="0"/>
          </a:p>
        </p:txBody>
      </p:sp>
      <p:sp>
        <p:nvSpPr>
          <p:cNvPr id="6" name="Content Placeholder 5"/>
          <p:cNvSpPr>
            <a:spLocks noGrp="1"/>
          </p:cNvSpPr>
          <p:nvPr>
            <p:ph idx="1"/>
          </p:nvPr>
        </p:nvSpPr>
        <p:spPr>
          <a:xfrm>
            <a:off x="357158" y="1000108"/>
            <a:ext cx="8229600" cy="5000660"/>
          </a:xfrm>
        </p:spPr>
        <p:txBody>
          <a:bodyPr>
            <a:normAutofit/>
          </a:bodyPr>
          <a:lstStyle/>
          <a:p>
            <a:pPr>
              <a:buFont typeface="Wingdings" pitchFamily="2" charset="2"/>
              <a:buChar char="Ø"/>
            </a:pPr>
            <a:r>
              <a:rPr lang="en-US" dirty="0" smtClean="0">
                <a:solidFill>
                  <a:schemeClr val="tx1"/>
                </a:solidFill>
              </a:rPr>
              <a:t>Day 1</a:t>
            </a:r>
          </a:p>
          <a:p>
            <a:pPr lvl="1">
              <a:buNone/>
            </a:pPr>
            <a:r>
              <a:rPr lang="en-US" dirty="0" smtClean="0">
                <a:solidFill>
                  <a:schemeClr val="tx1"/>
                </a:solidFill>
              </a:rPr>
              <a:t>Lesson 1: </a:t>
            </a:r>
            <a:r>
              <a:rPr lang="en-US" dirty="0">
                <a:solidFill>
                  <a:schemeClr val="tx1"/>
                </a:solidFill>
              </a:rPr>
              <a:t>Introduction to </a:t>
            </a:r>
            <a:r>
              <a:rPr lang="en-US" dirty="0" smtClean="0">
                <a:solidFill>
                  <a:schemeClr val="tx1"/>
                </a:solidFill>
              </a:rPr>
              <a:t>Bootstrap</a:t>
            </a:r>
          </a:p>
          <a:p>
            <a:pPr lvl="1">
              <a:buNone/>
            </a:pPr>
            <a:r>
              <a:rPr lang="en-US" dirty="0">
                <a:solidFill>
                  <a:schemeClr val="tx1"/>
                </a:solidFill>
              </a:rPr>
              <a:t>Lesson </a:t>
            </a:r>
            <a:r>
              <a:rPr lang="en-US" dirty="0" smtClean="0">
                <a:solidFill>
                  <a:schemeClr val="tx1"/>
                </a:solidFill>
              </a:rPr>
              <a:t>2: Bootstrap Basics</a:t>
            </a:r>
            <a:endParaRPr lang="en-US" dirty="0">
              <a:solidFill>
                <a:schemeClr val="tx1"/>
              </a:solidFill>
            </a:endParaRPr>
          </a:p>
          <a:p>
            <a:pPr lvl="1">
              <a:buNone/>
            </a:pPr>
            <a:r>
              <a:rPr lang="en-US" dirty="0" smtClean="0">
                <a:solidFill>
                  <a:schemeClr val="tx1"/>
                </a:solidFill>
              </a:rPr>
              <a:t>Lesson </a:t>
            </a:r>
            <a:r>
              <a:rPr lang="en-US" dirty="0">
                <a:solidFill>
                  <a:schemeClr val="tx1"/>
                </a:solidFill>
              </a:rPr>
              <a:t>3: Bootstrap </a:t>
            </a:r>
            <a:r>
              <a:rPr lang="en-US" dirty="0" smtClean="0">
                <a:solidFill>
                  <a:schemeClr val="tx1"/>
                </a:solidFill>
              </a:rPr>
              <a:t>Components</a:t>
            </a:r>
            <a:endParaRPr lang="en-US" dirty="0" smtClean="0">
              <a:solidFill>
                <a:schemeClr val="tx1"/>
              </a:solidFill>
            </a:endParaRPr>
          </a:p>
          <a:p>
            <a:pPr lvl="1">
              <a:buNone/>
            </a:pPr>
            <a:endParaRPr lang="en-US" dirty="0" smtClean="0">
              <a:solidFill>
                <a:schemeClr val="tx1"/>
              </a:solidFill>
            </a:endParaRPr>
          </a:p>
          <a:p>
            <a:pPr lvl="1">
              <a:buNone/>
            </a:pPr>
            <a:endParaRPr lang="en-US" dirty="0" smtClean="0">
              <a:solidFill>
                <a:schemeClr val="tx1"/>
              </a:solidFill>
            </a:endParaRPr>
          </a:p>
          <a:p>
            <a:pPr lvl="1">
              <a:buNone/>
            </a:pPr>
            <a:endParaRPr lang="en-US" dirty="0" smtClean="0">
              <a:solidFill>
                <a:schemeClr val="tx1"/>
              </a:solidFill>
            </a:endParaRPr>
          </a:p>
          <a:p>
            <a:pPr lvl="1">
              <a:buNone/>
            </a:pPr>
            <a:endParaRPr lang="en-US" dirty="0" smtClean="0">
              <a:solidFill>
                <a:schemeClr val="tx1"/>
              </a:solidFill>
            </a:endParaRPr>
          </a:p>
          <a:p>
            <a:pPr lvl="1"/>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Table of Contents</a:t>
            </a:r>
            <a:endParaRPr lang="en-US" sz="2400" dirty="0"/>
          </a:p>
        </p:txBody>
      </p:sp>
      <p:sp>
        <p:nvSpPr>
          <p:cNvPr id="6" name="Content Placeholder 5"/>
          <p:cNvSpPr>
            <a:spLocks noGrp="1"/>
          </p:cNvSpPr>
          <p:nvPr>
            <p:ph idx="1"/>
          </p:nvPr>
        </p:nvSpPr>
        <p:spPr>
          <a:xfrm>
            <a:off x="457200" y="1117615"/>
            <a:ext cx="8229600" cy="5026029"/>
          </a:xfrm>
        </p:spPr>
        <p:txBody>
          <a:bodyPr>
            <a:normAutofit/>
          </a:bodyPr>
          <a:lstStyle/>
          <a:p>
            <a:pPr>
              <a:buFont typeface="Wingdings" pitchFamily="2" charset="2"/>
              <a:buChar char="Ø"/>
            </a:pPr>
            <a:r>
              <a:rPr lang="en-US" sz="1900" dirty="0" smtClean="0">
                <a:solidFill>
                  <a:schemeClr val="tx1"/>
                </a:solidFill>
              </a:rPr>
              <a:t>Lesson 1: Introduction to Bootstrap</a:t>
            </a:r>
          </a:p>
          <a:p>
            <a:pPr lvl="1">
              <a:buNone/>
            </a:pPr>
            <a:r>
              <a:rPr lang="en-US" sz="1700" dirty="0" smtClean="0">
                <a:solidFill>
                  <a:schemeClr val="tx1"/>
                </a:solidFill>
              </a:rPr>
              <a:t>1.1. Introduction</a:t>
            </a:r>
          </a:p>
          <a:p>
            <a:pPr lvl="2"/>
            <a:r>
              <a:rPr lang="en-US" sz="1300" dirty="0" smtClean="0">
                <a:solidFill>
                  <a:schemeClr val="tx1"/>
                </a:solidFill>
              </a:rPr>
              <a:t>Bootstrap Introduction</a:t>
            </a:r>
          </a:p>
          <a:p>
            <a:pPr lvl="2"/>
            <a:r>
              <a:rPr lang="en-US" sz="1300" dirty="0" smtClean="0">
                <a:solidFill>
                  <a:schemeClr val="tx1"/>
                </a:solidFill>
              </a:rPr>
              <a:t>Why Bootstrap?</a:t>
            </a:r>
          </a:p>
          <a:p>
            <a:pPr lvl="2"/>
            <a:r>
              <a:rPr lang="en-US" sz="1300" dirty="0">
                <a:solidFill>
                  <a:schemeClr val="tx1"/>
                </a:solidFill>
              </a:rPr>
              <a:t>Bootstrap </a:t>
            </a:r>
            <a:r>
              <a:rPr lang="en-US" sz="1300" dirty="0" smtClean="0">
                <a:solidFill>
                  <a:schemeClr val="tx1"/>
                </a:solidFill>
              </a:rPr>
              <a:t>Advantages</a:t>
            </a:r>
          </a:p>
          <a:p>
            <a:pPr lvl="2"/>
            <a:r>
              <a:rPr lang="en-US" sz="1300" dirty="0" smtClean="0">
                <a:solidFill>
                  <a:schemeClr val="tx1"/>
                </a:solidFill>
              </a:rPr>
              <a:t>SASS Introduction</a:t>
            </a:r>
          </a:p>
          <a:p>
            <a:pPr lvl="2"/>
            <a:r>
              <a:rPr lang="en-US" sz="1300" dirty="0">
                <a:solidFill>
                  <a:schemeClr val="tx1"/>
                </a:solidFill>
              </a:rPr>
              <a:t>What's new in Bootstrap </a:t>
            </a:r>
            <a:r>
              <a:rPr lang="en-US" sz="1300" dirty="0" smtClean="0">
                <a:solidFill>
                  <a:schemeClr val="tx1"/>
                </a:solidFill>
              </a:rPr>
              <a:t>4?</a:t>
            </a:r>
          </a:p>
          <a:p>
            <a:pPr lvl="2"/>
            <a:r>
              <a:rPr lang="en-US" sz="1300" dirty="0">
                <a:solidFill>
                  <a:schemeClr val="tx1"/>
                </a:solidFill>
              </a:rPr>
              <a:t>Mobile First Strategy</a:t>
            </a:r>
            <a:r>
              <a:rPr lang="en-US" sz="1300" dirty="0" smtClean="0">
                <a:solidFill>
                  <a:schemeClr val="tx1"/>
                </a:solidFill>
              </a:rPr>
              <a:t> </a:t>
            </a:r>
          </a:p>
          <a:p>
            <a:pPr lvl="1">
              <a:buNone/>
            </a:pPr>
            <a:r>
              <a:rPr lang="en-US" sz="1700" dirty="0" smtClean="0">
                <a:solidFill>
                  <a:schemeClr val="tx1"/>
                </a:solidFill>
              </a:rPr>
              <a:t>1.2. </a:t>
            </a:r>
            <a:r>
              <a:rPr lang="en-US" sz="1700" dirty="0">
                <a:solidFill>
                  <a:schemeClr val="tx1"/>
                </a:solidFill>
              </a:rPr>
              <a:t>Getting Started with Bootstrap</a:t>
            </a:r>
            <a:endParaRPr lang="en-US" sz="1700" dirty="0" smtClean="0">
              <a:solidFill>
                <a:schemeClr val="tx1"/>
              </a:solidFill>
            </a:endParaRPr>
          </a:p>
          <a:p>
            <a:pPr lvl="2"/>
            <a:r>
              <a:rPr lang="en-US" sz="1300" dirty="0">
                <a:solidFill>
                  <a:schemeClr val="tx1"/>
                </a:solidFill>
              </a:rPr>
              <a:t>Bootstrap home </a:t>
            </a:r>
            <a:r>
              <a:rPr lang="en-US" sz="1300" dirty="0" smtClean="0">
                <a:solidFill>
                  <a:schemeClr val="tx1"/>
                </a:solidFill>
              </a:rPr>
              <a:t>page</a:t>
            </a:r>
          </a:p>
          <a:p>
            <a:pPr lvl="2"/>
            <a:r>
              <a:rPr lang="en-US" sz="1300" dirty="0">
                <a:solidFill>
                  <a:schemeClr val="tx1"/>
                </a:solidFill>
              </a:rPr>
              <a:t>Downloading </a:t>
            </a:r>
            <a:r>
              <a:rPr lang="en-US" sz="1300" dirty="0" smtClean="0">
                <a:solidFill>
                  <a:schemeClr val="tx1"/>
                </a:solidFill>
              </a:rPr>
              <a:t>Bootstrap</a:t>
            </a:r>
          </a:p>
          <a:p>
            <a:pPr lvl="2"/>
            <a:r>
              <a:rPr lang="en-US" sz="1300" dirty="0">
                <a:solidFill>
                  <a:schemeClr val="tx1"/>
                </a:solidFill>
              </a:rPr>
              <a:t>Bootstrap pre-compiled folder </a:t>
            </a:r>
            <a:r>
              <a:rPr lang="en-US" sz="1300" dirty="0" smtClean="0">
                <a:solidFill>
                  <a:schemeClr val="tx1"/>
                </a:solidFill>
              </a:rPr>
              <a:t>structure</a:t>
            </a:r>
          </a:p>
          <a:p>
            <a:pPr lvl="2"/>
            <a:r>
              <a:rPr lang="en-US" sz="1300" dirty="0">
                <a:solidFill>
                  <a:schemeClr val="tx1"/>
                </a:solidFill>
              </a:rPr>
              <a:t>Bootstrap Global </a:t>
            </a:r>
            <a:r>
              <a:rPr lang="en-US" sz="1300" dirty="0" smtClean="0">
                <a:solidFill>
                  <a:schemeClr val="tx1"/>
                </a:solidFill>
              </a:rPr>
              <a:t>Styles</a:t>
            </a:r>
          </a:p>
          <a:p>
            <a:pPr lvl="2"/>
            <a:r>
              <a:rPr lang="en-US" sz="1300" dirty="0">
                <a:solidFill>
                  <a:schemeClr val="tx1"/>
                </a:solidFill>
              </a:rPr>
              <a:t>Responsive </a:t>
            </a:r>
            <a:r>
              <a:rPr lang="en-US" sz="1300" dirty="0" smtClean="0">
                <a:solidFill>
                  <a:schemeClr val="tx1"/>
                </a:solidFill>
              </a:rPr>
              <a:t>Design</a:t>
            </a:r>
          </a:p>
          <a:p>
            <a:pPr lvl="2"/>
            <a:r>
              <a:rPr lang="en-US" sz="1300" dirty="0">
                <a:solidFill>
                  <a:schemeClr val="tx1"/>
                </a:solidFill>
              </a:rPr>
              <a:t>Bootstrap basic template</a:t>
            </a:r>
            <a:endParaRPr lang="en-US" sz="1300" dirty="0" smtClean="0">
              <a:solidFill>
                <a:schemeClr val="tx1"/>
              </a:solidFill>
            </a:endParaRPr>
          </a:p>
          <a:p>
            <a:pPr lvl="2"/>
            <a:endParaRPr lang="en-US" dirty="0" smtClean="0">
              <a:solidFill>
                <a:schemeClr val="tx1"/>
              </a:solidFill>
            </a:endParaRPr>
          </a:p>
          <a:p>
            <a:pPr lvl="1">
              <a:buNone/>
            </a:pPr>
            <a:r>
              <a:rPr lang="en-US" dirty="0" smtClean="0">
                <a:solidFill>
                  <a:schemeClr val="tx1"/>
                </a:solidFill>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Table of Contents</a:t>
            </a:r>
            <a:endParaRPr lang="en-US" sz="2400" dirty="0"/>
          </a:p>
        </p:txBody>
      </p:sp>
      <p:sp>
        <p:nvSpPr>
          <p:cNvPr id="6" name="Content Placeholder 5"/>
          <p:cNvSpPr>
            <a:spLocks noGrp="1"/>
          </p:cNvSpPr>
          <p:nvPr>
            <p:ph idx="1"/>
          </p:nvPr>
        </p:nvSpPr>
        <p:spPr>
          <a:xfrm>
            <a:off x="457200" y="1117615"/>
            <a:ext cx="8229600" cy="5026029"/>
          </a:xfrm>
        </p:spPr>
        <p:txBody>
          <a:bodyPr>
            <a:normAutofit/>
          </a:bodyPr>
          <a:lstStyle/>
          <a:p>
            <a:pPr>
              <a:buFont typeface="Wingdings" pitchFamily="2" charset="2"/>
              <a:buChar char="Ø"/>
            </a:pPr>
            <a:r>
              <a:rPr lang="en-US" sz="1900" dirty="0" smtClean="0">
                <a:solidFill>
                  <a:schemeClr val="tx1"/>
                </a:solidFill>
              </a:rPr>
              <a:t>Lesson 2</a:t>
            </a:r>
            <a:r>
              <a:rPr lang="en-US" sz="1900" dirty="0">
                <a:solidFill>
                  <a:schemeClr val="tx1"/>
                </a:solidFill>
              </a:rPr>
              <a:t>: Bootstrap Basics</a:t>
            </a:r>
          </a:p>
          <a:p>
            <a:pPr lvl="1">
              <a:buNone/>
            </a:pPr>
            <a:r>
              <a:rPr lang="en-US" sz="1700" dirty="0">
                <a:solidFill>
                  <a:schemeClr val="tx1"/>
                </a:solidFill>
              </a:rPr>
              <a:t>2</a:t>
            </a:r>
            <a:r>
              <a:rPr lang="en-US" sz="1700" dirty="0" smtClean="0">
                <a:solidFill>
                  <a:schemeClr val="tx1"/>
                </a:solidFill>
              </a:rPr>
              <a:t>.1. </a:t>
            </a:r>
            <a:r>
              <a:rPr lang="en-US" sz="1700" dirty="0">
                <a:solidFill>
                  <a:schemeClr val="tx1"/>
                </a:solidFill>
              </a:rPr>
              <a:t>Bootstrap grid system</a:t>
            </a:r>
            <a:endParaRPr lang="en-US" sz="1700" dirty="0" smtClean="0">
              <a:solidFill>
                <a:schemeClr val="tx1"/>
              </a:solidFill>
            </a:endParaRPr>
          </a:p>
          <a:p>
            <a:pPr lvl="2"/>
            <a:r>
              <a:rPr lang="en-US" sz="1300" dirty="0">
                <a:solidFill>
                  <a:schemeClr val="tx1"/>
                </a:solidFill>
              </a:rPr>
              <a:t>Grid System in </a:t>
            </a:r>
            <a:r>
              <a:rPr lang="en-US" sz="1300" dirty="0" smtClean="0">
                <a:solidFill>
                  <a:schemeClr val="tx1"/>
                </a:solidFill>
              </a:rPr>
              <a:t>Bootstrap</a:t>
            </a:r>
          </a:p>
          <a:p>
            <a:pPr lvl="2"/>
            <a:r>
              <a:rPr lang="en-US" sz="1300" dirty="0">
                <a:solidFill>
                  <a:schemeClr val="tx1"/>
                </a:solidFill>
              </a:rPr>
              <a:t>Grid Options</a:t>
            </a:r>
            <a:endParaRPr lang="en-US" sz="1300" dirty="0" smtClean="0">
              <a:solidFill>
                <a:schemeClr val="tx1"/>
              </a:solidFill>
            </a:endParaRPr>
          </a:p>
          <a:p>
            <a:pPr lvl="2"/>
            <a:r>
              <a:rPr lang="en-US" sz="1300" dirty="0">
                <a:solidFill>
                  <a:schemeClr val="tx1"/>
                </a:solidFill>
              </a:rPr>
              <a:t>Basic Grid Structure</a:t>
            </a:r>
            <a:endParaRPr lang="en-US" sz="1300" dirty="0" smtClean="0">
              <a:solidFill>
                <a:schemeClr val="tx1"/>
              </a:solidFill>
            </a:endParaRPr>
          </a:p>
          <a:p>
            <a:pPr lvl="2"/>
            <a:r>
              <a:rPr lang="en-US" sz="1300" dirty="0">
                <a:solidFill>
                  <a:schemeClr val="tx1"/>
                </a:solidFill>
              </a:rPr>
              <a:t>Bootstrap grid sizes</a:t>
            </a:r>
            <a:endParaRPr lang="en-US" sz="1300" dirty="0" smtClean="0">
              <a:solidFill>
                <a:schemeClr val="tx1"/>
              </a:solidFill>
            </a:endParaRPr>
          </a:p>
          <a:p>
            <a:pPr lvl="2"/>
            <a:r>
              <a:rPr lang="en-US" sz="1300" dirty="0">
                <a:solidFill>
                  <a:schemeClr val="tx1"/>
                </a:solidFill>
              </a:rPr>
              <a:t>Bootstrap grid sizes – using </a:t>
            </a:r>
            <a:r>
              <a:rPr lang="en-US" sz="1300" dirty="0" smtClean="0">
                <a:solidFill>
                  <a:schemeClr val="tx1"/>
                </a:solidFill>
              </a:rPr>
              <a:t>Offset</a:t>
            </a:r>
          </a:p>
          <a:p>
            <a:pPr lvl="2"/>
            <a:r>
              <a:rPr lang="en-US" sz="1300" dirty="0">
                <a:solidFill>
                  <a:schemeClr val="tx1"/>
                </a:solidFill>
              </a:rPr>
              <a:t>Multiple Grid</a:t>
            </a:r>
            <a:r>
              <a:rPr lang="en-US" sz="1300" dirty="0" smtClean="0">
                <a:solidFill>
                  <a:schemeClr val="tx1"/>
                </a:solidFill>
              </a:rPr>
              <a:t> </a:t>
            </a:r>
          </a:p>
          <a:p>
            <a:pPr lvl="1">
              <a:buNone/>
            </a:pPr>
            <a:r>
              <a:rPr lang="en-US" sz="1700" dirty="0" smtClean="0">
                <a:solidFill>
                  <a:schemeClr val="tx1"/>
                </a:solidFill>
              </a:rPr>
              <a:t>2.2. Bootstrap Basic Components</a:t>
            </a:r>
          </a:p>
          <a:p>
            <a:pPr lvl="2"/>
            <a:r>
              <a:rPr lang="en-US" sz="1300" dirty="0">
                <a:solidFill>
                  <a:schemeClr val="tx1"/>
                </a:solidFill>
              </a:rPr>
              <a:t>Helper Classes &amp; Responsive Utilities</a:t>
            </a:r>
            <a:endParaRPr lang="en-US" sz="1300" dirty="0" smtClean="0">
              <a:solidFill>
                <a:schemeClr val="tx1"/>
              </a:solidFill>
            </a:endParaRPr>
          </a:p>
          <a:p>
            <a:pPr lvl="2"/>
            <a:r>
              <a:rPr lang="en-US" sz="1300" dirty="0">
                <a:solidFill>
                  <a:schemeClr val="tx1"/>
                </a:solidFill>
              </a:rPr>
              <a:t>Working with </a:t>
            </a:r>
            <a:r>
              <a:rPr lang="en-US" sz="1300" dirty="0" smtClean="0">
                <a:solidFill>
                  <a:schemeClr val="tx1"/>
                </a:solidFill>
              </a:rPr>
              <a:t>Buttons</a:t>
            </a:r>
          </a:p>
          <a:p>
            <a:pPr lvl="2"/>
            <a:r>
              <a:rPr lang="en-US" sz="1300" dirty="0" smtClean="0">
                <a:solidFill>
                  <a:schemeClr val="tx1"/>
                </a:solidFill>
              </a:rPr>
              <a:t>Font Icons</a:t>
            </a:r>
          </a:p>
          <a:p>
            <a:pPr lvl="2"/>
            <a:r>
              <a:rPr lang="en-US" sz="1300" dirty="0" smtClean="0">
                <a:solidFill>
                  <a:schemeClr val="tx1"/>
                </a:solidFill>
              </a:rPr>
              <a:t>List</a:t>
            </a:r>
          </a:p>
          <a:p>
            <a:pPr lvl="2"/>
            <a:r>
              <a:rPr lang="en-US" sz="1300" dirty="0" smtClean="0">
                <a:solidFill>
                  <a:schemeClr val="tx1"/>
                </a:solidFill>
              </a:rPr>
              <a:t>Tables</a:t>
            </a:r>
          </a:p>
          <a:p>
            <a:pPr lvl="2"/>
            <a:r>
              <a:rPr lang="en-US" sz="1300" dirty="0" smtClean="0">
                <a:solidFill>
                  <a:schemeClr val="tx1"/>
                </a:solidFill>
              </a:rPr>
              <a:t>Forms</a:t>
            </a:r>
          </a:p>
          <a:p>
            <a:pPr lvl="2"/>
            <a:r>
              <a:rPr lang="en-US" sz="1300" dirty="0" smtClean="0">
                <a:solidFill>
                  <a:schemeClr val="tx1"/>
                </a:solidFill>
              </a:rPr>
              <a:t>Typography</a:t>
            </a:r>
          </a:p>
          <a:p>
            <a:pPr lvl="2"/>
            <a:endParaRPr lang="en-US" sz="1300" dirty="0" smtClean="0">
              <a:solidFill>
                <a:schemeClr val="tx1"/>
              </a:solidFill>
            </a:endParaRPr>
          </a:p>
          <a:p>
            <a:pPr lvl="2"/>
            <a:endParaRPr lang="en-US" dirty="0" smtClean="0">
              <a:solidFill>
                <a:schemeClr val="tx1"/>
              </a:solidFill>
            </a:endParaRPr>
          </a:p>
          <a:p>
            <a:pPr lvl="1">
              <a:buNone/>
            </a:pPr>
            <a:r>
              <a:rPr lang="en-US" dirty="0" smtClean="0">
                <a:solidFill>
                  <a:schemeClr val="tx1"/>
                </a:solidFill>
              </a:rPr>
              <a:t> </a:t>
            </a:r>
          </a:p>
        </p:txBody>
      </p:sp>
    </p:spTree>
    <p:extLst>
      <p:ext uri="{BB962C8B-B14F-4D97-AF65-F5344CB8AC3E}">
        <p14:creationId xmlns:p14="http://schemas.microsoft.com/office/powerpoint/2010/main" val="1661611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Table of Contents</a:t>
            </a:r>
            <a:endParaRPr lang="en-US" sz="2400" dirty="0"/>
          </a:p>
        </p:txBody>
      </p:sp>
      <p:sp>
        <p:nvSpPr>
          <p:cNvPr id="6" name="Content Placeholder 5"/>
          <p:cNvSpPr>
            <a:spLocks noGrp="1"/>
          </p:cNvSpPr>
          <p:nvPr>
            <p:ph idx="1"/>
          </p:nvPr>
        </p:nvSpPr>
        <p:spPr>
          <a:xfrm>
            <a:off x="457200" y="1117615"/>
            <a:ext cx="8229600" cy="5026029"/>
          </a:xfrm>
        </p:spPr>
        <p:txBody>
          <a:bodyPr>
            <a:normAutofit/>
          </a:bodyPr>
          <a:lstStyle/>
          <a:p>
            <a:pPr>
              <a:buFont typeface="Wingdings" pitchFamily="2" charset="2"/>
              <a:buChar char="Ø"/>
            </a:pPr>
            <a:r>
              <a:rPr lang="en-US" sz="1900" dirty="0" smtClean="0">
                <a:solidFill>
                  <a:schemeClr val="tx1"/>
                </a:solidFill>
              </a:rPr>
              <a:t>Lesson 3: </a:t>
            </a:r>
            <a:r>
              <a:rPr lang="en-US" sz="1900" dirty="0">
                <a:solidFill>
                  <a:schemeClr val="tx1"/>
                </a:solidFill>
              </a:rPr>
              <a:t>Bootstrap </a:t>
            </a:r>
            <a:r>
              <a:rPr lang="en-US" sz="1900" dirty="0" smtClean="0">
                <a:solidFill>
                  <a:schemeClr val="tx1"/>
                </a:solidFill>
              </a:rPr>
              <a:t>Components</a:t>
            </a:r>
            <a:endParaRPr lang="en-US" sz="1900" dirty="0">
              <a:solidFill>
                <a:schemeClr val="tx1"/>
              </a:solidFill>
            </a:endParaRPr>
          </a:p>
          <a:p>
            <a:pPr lvl="1">
              <a:buNone/>
            </a:pPr>
            <a:r>
              <a:rPr lang="en-US" sz="1700" dirty="0" smtClean="0">
                <a:solidFill>
                  <a:schemeClr val="tx1"/>
                </a:solidFill>
              </a:rPr>
              <a:t>3.1. Bootstrap Components</a:t>
            </a:r>
          </a:p>
          <a:p>
            <a:pPr lvl="2"/>
            <a:r>
              <a:rPr lang="en-US" sz="1300" dirty="0" smtClean="0">
                <a:solidFill>
                  <a:schemeClr val="tx1"/>
                </a:solidFill>
              </a:rPr>
              <a:t>Page Header</a:t>
            </a:r>
          </a:p>
          <a:p>
            <a:pPr lvl="2"/>
            <a:r>
              <a:rPr lang="en-US" sz="1300" dirty="0" smtClean="0">
                <a:solidFill>
                  <a:schemeClr val="tx1"/>
                </a:solidFill>
              </a:rPr>
              <a:t>Breadcrumb</a:t>
            </a:r>
          </a:p>
          <a:p>
            <a:pPr lvl="2"/>
            <a:r>
              <a:rPr lang="en-US" sz="1300" dirty="0" smtClean="0">
                <a:solidFill>
                  <a:schemeClr val="tx1"/>
                </a:solidFill>
              </a:rPr>
              <a:t>Button Groups</a:t>
            </a:r>
          </a:p>
          <a:p>
            <a:pPr lvl="2"/>
            <a:r>
              <a:rPr lang="en-US" sz="1300" dirty="0" smtClean="0">
                <a:solidFill>
                  <a:schemeClr val="tx1"/>
                </a:solidFill>
              </a:rPr>
              <a:t>Dropdown</a:t>
            </a:r>
          </a:p>
          <a:p>
            <a:pPr lvl="2"/>
            <a:r>
              <a:rPr lang="en-US" sz="1300" dirty="0" err="1" smtClean="0">
                <a:solidFill>
                  <a:schemeClr val="tx1"/>
                </a:solidFill>
              </a:rPr>
              <a:t>Nav</a:t>
            </a:r>
            <a:r>
              <a:rPr lang="en-US" sz="1300" dirty="0" smtClean="0">
                <a:solidFill>
                  <a:schemeClr val="tx1"/>
                </a:solidFill>
              </a:rPr>
              <a:t> &amp; </a:t>
            </a:r>
            <a:r>
              <a:rPr lang="en-US" sz="1300" dirty="0" err="1" smtClean="0">
                <a:solidFill>
                  <a:schemeClr val="tx1"/>
                </a:solidFill>
              </a:rPr>
              <a:t>Navbars</a:t>
            </a:r>
            <a:endParaRPr lang="en-US" sz="1300" dirty="0" smtClean="0">
              <a:solidFill>
                <a:schemeClr val="tx1"/>
              </a:solidFill>
            </a:endParaRPr>
          </a:p>
          <a:p>
            <a:pPr lvl="2"/>
            <a:r>
              <a:rPr lang="en-US" sz="1300" dirty="0" smtClean="0">
                <a:solidFill>
                  <a:schemeClr val="tx1"/>
                </a:solidFill>
              </a:rPr>
              <a:t>Input Groups</a:t>
            </a:r>
          </a:p>
          <a:p>
            <a:pPr lvl="2"/>
            <a:r>
              <a:rPr lang="en-US" sz="1300" dirty="0" smtClean="0">
                <a:solidFill>
                  <a:schemeClr val="tx1"/>
                </a:solidFill>
              </a:rPr>
              <a:t>Pagination</a:t>
            </a:r>
          </a:p>
          <a:p>
            <a:pPr lvl="2"/>
            <a:r>
              <a:rPr lang="en-US" sz="1300" dirty="0" smtClean="0">
                <a:solidFill>
                  <a:schemeClr val="tx1"/>
                </a:solidFill>
              </a:rPr>
              <a:t>Panel</a:t>
            </a:r>
          </a:p>
          <a:p>
            <a:pPr lvl="2"/>
            <a:r>
              <a:rPr lang="en-US" sz="1300" dirty="0" smtClean="0">
                <a:solidFill>
                  <a:schemeClr val="tx1"/>
                </a:solidFill>
              </a:rPr>
              <a:t>Well</a:t>
            </a:r>
          </a:p>
          <a:p>
            <a:pPr lvl="2"/>
            <a:r>
              <a:rPr lang="en-US" sz="1300" dirty="0" err="1" smtClean="0">
                <a:solidFill>
                  <a:schemeClr val="tx1"/>
                </a:solidFill>
              </a:rPr>
              <a:t>Jumbotron</a:t>
            </a:r>
            <a:endParaRPr lang="en-US" sz="1300" dirty="0" smtClean="0">
              <a:solidFill>
                <a:schemeClr val="tx1"/>
              </a:solidFill>
            </a:endParaRPr>
          </a:p>
          <a:p>
            <a:pPr lvl="2"/>
            <a:r>
              <a:rPr lang="en-US" sz="1300" dirty="0" smtClean="0">
                <a:solidFill>
                  <a:schemeClr val="tx1"/>
                </a:solidFill>
              </a:rPr>
              <a:t>Alerts</a:t>
            </a:r>
          </a:p>
          <a:p>
            <a:pPr lvl="2"/>
            <a:endParaRPr lang="en-US" sz="1300" dirty="0" smtClean="0">
              <a:solidFill>
                <a:schemeClr val="tx1"/>
              </a:solidFill>
            </a:endParaRPr>
          </a:p>
          <a:p>
            <a:pPr lvl="2"/>
            <a:endParaRPr lang="en-US" dirty="0" smtClean="0">
              <a:solidFill>
                <a:schemeClr val="tx1"/>
              </a:solidFill>
            </a:endParaRPr>
          </a:p>
          <a:p>
            <a:pPr lvl="1">
              <a:buNone/>
            </a:pPr>
            <a:r>
              <a:rPr lang="en-US" dirty="0" smtClean="0">
                <a:solidFill>
                  <a:schemeClr val="tx1"/>
                </a:solidFill>
              </a:rPr>
              <a:t> </a:t>
            </a:r>
          </a:p>
        </p:txBody>
      </p:sp>
    </p:spTree>
    <p:extLst>
      <p:ext uri="{BB962C8B-B14F-4D97-AF65-F5344CB8AC3E}">
        <p14:creationId xmlns:p14="http://schemas.microsoft.com/office/powerpoint/2010/main" val="187200655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9c6744cef3b63dc926475b7dcd1b685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67ee57ba3d6bba7dddc705dba4695c0f"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6bed2a0-a239-4228-bd8e-b46f54fc12da">Class book</Material_x0020_Type>
    <Category xmlns="26bed2a0-a239-4228-bd8e-b46f54fc12da">Module Artifact</Category>
    <_Version xmlns="http://schemas.microsoft.com/sharepoint/v3/fields" xsi:nil="true"/>
    <_DCDateModified xmlns="http://schemas.microsoft.com/sharepoint/v3/fields" xsi:nil="true"/>
    <Level xmlns="26bed2a0-a239-4228-bd8e-b46f54fc12d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AF7308-9221-4DEB-8748-CECAFC785F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3433B7-998A-4D4C-91CD-BC966B06FCAD}">
  <ds:schemaRefs>
    <ds:schemaRef ds:uri="http://purl.org/dc/terms/"/>
    <ds:schemaRef ds:uri="http://schemas.openxmlformats.org/package/2006/metadata/core-properties"/>
    <ds:schemaRef ds:uri="http://purl.org/dc/dcmitype/"/>
    <ds:schemaRef ds:uri="http://schemas.microsoft.com/office/infopath/2007/PartnerControls"/>
    <ds:schemaRef ds:uri="26bed2a0-a239-4228-bd8e-b46f54fc12da"/>
    <ds:schemaRef ds:uri="http://purl.org/dc/elements/1.1/"/>
    <ds:schemaRef ds:uri="http://schemas.microsoft.com/office/2006/metadata/properties"/>
    <ds:schemaRef ds:uri="http://schemas.microsoft.com/office/2006/documentManagement/types"/>
    <ds:schemaRef ds:uri="http://schemas.microsoft.com/sharepoint/v3/fields"/>
    <ds:schemaRef ds:uri="http://www.w3.org/XML/1998/namespace"/>
  </ds:schemaRefs>
</ds:datastoreItem>
</file>

<file path=customXml/itemProps3.xml><?xml version="1.0" encoding="utf-8"?>
<ds:datastoreItem xmlns:ds="http://schemas.openxmlformats.org/officeDocument/2006/customXml" ds:itemID="{E6D7665F-8C87-49F1-94B0-6D13FB5E12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new format</Template>
  <TotalTime>1576</TotalTime>
  <Words>354</Words>
  <Application>Microsoft Office PowerPoint</Application>
  <PresentationFormat>On-screen Show (4:3)</PresentationFormat>
  <Paragraphs>119</Paragraphs>
  <Slides>11</Slides>
  <Notes>11</Notes>
  <HiddenSlides>1</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20" baseType="lpstr">
      <vt:lpstr>ＭＳ Ｐゴシック</vt:lpstr>
      <vt:lpstr>Arial</vt:lpstr>
      <vt:lpstr>Calibri</vt:lpstr>
      <vt:lpstr>Candara</vt:lpstr>
      <vt:lpstr>Verdana</vt:lpstr>
      <vt:lpstr>Wingdings</vt:lpstr>
      <vt:lpstr>Section slides</vt:lpstr>
      <vt:lpstr>1_Section slides</vt:lpstr>
      <vt:lpstr>think-cell Slide</vt:lpstr>
      <vt:lpstr>PowerPoint Presentation</vt:lpstr>
      <vt:lpstr>Document History</vt:lpstr>
      <vt:lpstr>Course Goals and Non Goals</vt:lpstr>
      <vt:lpstr>Pre-requisites</vt:lpstr>
      <vt:lpstr>Intended Audience</vt:lpstr>
      <vt:lpstr>Day Wise Schedule</vt:lpstr>
      <vt:lpstr>Table of Contents</vt:lpstr>
      <vt:lpstr>Table of Contents</vt:lpstr>
      <vt:lpstr>Table of Contents</vt:lpstr>
      <vt:lpstr>References</vt:lpstr>
      <vt:lpstr>Other Parallel Technology Areas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 Lesson0</dc:title>
  <dc:creator>Karthik Muthukrishnan</dc:creator>
  <cp:lastModifiedBy>Naik, Yogini</cp:lastModifiedBy>
  <cp:revision>173</cp:revision>
  <dcterms:created xsi:type="dcterms:W3CDTF">2014-04-28T11:21:39Z</dcterms:created>
  <dcterms:modified xsi:type="dcterms:W3CDTF">2019-10-23T08:16:00Z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