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4"/>
  </p:notesMasterIdLst>
  <p:handoutMasterIdLst>
    <p:handoutMasterId r:id="rId25"/>
  </p:handoutMasterIdLst>
  <p:sldIdLst>
    <p:sldId id="265" r:id="rId5"/>
    <p:sldId id="259" r:id="rId6"/>
    <p:sldId id="281" r:id="rId7"/>
    <p:sldId id="353" r:id="rId8"/>
    <p:sldId id="366" r:id="rId9"/>
    <p:sldId id="367" r:id="rId10"/>
    <p:sldId id="364" r:id="rId11"/>
    <p:sldId id="365" r:id="rId12"/>
    <p:sldId id="358" r:id="rId13"/>
    <p:sldId id="359" r:id="rId14"/>
    <p:sldId id="354" r:id="rId15"/>
    <p:sldId id="355" r:id="rId16"/>
    <p:sldId id="356" r:id="rId17"/>
    <p:sldId id="368" r:id="rId18"/>
    <p:sldId id="360" r:id="rId19"/>
    <p:sldId id="361" r:id="rId20"/>
    <p:sldId id="357" r:id="rId21"/>
    <p:sldId id="327"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2" autoAdjust="0"/>
    <p:restoredTop sz="86521" autoAdjust="0"/>
  </p:normalViewPr>
  <p:slideViewPr>
    <p:cSldViewPr snapToGrid="0" showGuides="1">
      <p:cViewPr varScale="1">
        <p:scale>
          <a:sx n="61" d="100"/>
          <a:sy n="61" d="100"/>
        </p:scale>
        <p:origin x="141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78" y="9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Introduction to Angular 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66812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8515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IN" sz="1000" b="1" i="0" kern="1200" dirty="0" smtClean="0">
                <a:solidFill>
                  <a:schemeClr val="tx1"/>
                </a:solidFill>
                <a:effectLst/>
                <a:latin typeface="Arial" pitchFamily="34" charset="0"/>
                <a:ea typeface="+mn-ea"/>
                <a:cs typeface="Arial" pitchFamily="34" charset="0"/>
              </a:rPr>
              <a:t>Theming Bootstrap</a:t>
            </a:r>
          </a:p>
          <a:p>
            <a:r>
              <a:rPr lang="en-IN" sz="1000" b="0" i="0" kern="1200" dirty="0" smtClean="0">
                <a:solidFill>
                  <a:schemeClr val="tx1"/>
                </a:solidFill>
                <a:effectLst/>
                <a:latin typeface="Arial" pitchFamily="34" charset="0"/>
                <a:ea typeface="+mn-ea"/>
                <a:cs typeface="Arial" pitchFamily="34" charset="0"/>
              </a:rPr>
              <a:t>Bootstrap 4 can be customize with new built-in Sass variables for global style preferences for easy theming and component changes.</a:t>
            </a:r>
          </a:p>
          <a:p>
            <a:endParaRPr lang="en-IN" sz="1000" b="0" i="0" kern="1200" dirty="0" smtClean="0">
              <a:solidFill>
                <a:schemeClr val="tx1"/>
              </a:solidFill>
              <a:effectLst/>
              <a:latin typeface="Arial" pitchFamily="34" charset="0"/>
              <a:ea typeface="+mn-ea"/>
              <a:cs typeface="Arial" pitchFamily="34" charset="0"/>
            </a:endParaRPr>
          </a:p>
          <a:p>
            <a:r>
              <a:rPr lang="en-IN" sz="1000" b="0" i="0" kern="1200" dirty="0" smtClean="0">
                <a:solidFill>
                  <a:schemeClr val="tx1"/>
                </a:solidFill>
                <a:effectLst/>
                <a:latin typeface="Arial" pitchFamily="34" charset="0"/>
                <a:ea typeface="+mn-ea"/>
                <a:cs typeface="Arial" pitchFamily="34" charset="0"/>
              </a:rPr>
              <a:t>In Bootstrap 3, theming was largely driven by variable overrides in LESS, custom CSS, and a separate theme </a:t>
            </a:r>
            <a:r>
              <a:rPr lang="en-IN" sz="1000" b="0" i="0" kern="1200" dirty="0" err="1" smtClean="0">
                <a:solidFill>
                  <a:schemeClr val="tx1"/>
                </a:solidFill>
                <a:effectLst/>
                <a:latin typeface="Arial" pitchFamily="34" charset="0"/>
                <a:ea typeface="+mn-ea"/>
                <a:cs typeface="Arial" pitchFamily="34" charset="0"/>
              </a:rPr>
              <a:t>stylesheet</a:t>
            </a:r>
            <a:r>
              <a:rPr lang="en-IN" sz="1000" b="0" i="0" kern="1200" dirty="0" smtClean="0">
                <a:solidFill>
                  <a:schemeClr val="tx1"/>
                </a:solidFill>
                <a:effectLst/>
                <a:latin typeface="Arial" pitchFamily="34" charset="0"/>
                <a:ea typeface="+mn-ea"/>
                <a:cs typeface="Arial" pitchFamily="34" charset="0"/>
              </a:rPr>
              <a:t> that we included in our </a:t>
            </a:r>
            <a:r>
              <a:rPr lang="en-IN" dirty="0" err="1" smtClean="0"/>
              <a:t>dist</a:t>
            </a:r>
            <a:r>
              <a:rPr lang="en-IN" sz="1000" b="0" i="0" kern="1200" dirty="0" smtClean="0">
                <a:solidFill>
                  <a:schemeClr val="tx1"/>
                </a:solidFill>
                <a:effectLst/>
                <a:latin typeface="Arial" pitchFamily="34" charset="0"/>
                <a:ea typeface="+mn-ea"/>
                <a:cs typeface="Arial" pitchFamily="34" charset="0"/>
              </a:rPr>
              <a:t> files. With some effort, one could completely redesign the look of Bootstrap 3 without touching the core files. Bootstrap 4 provides a familiar, but slightly different approach.</a:t>
            </a:r>
          </a:p>
          <a:p>
            <a:r>
              <a:rPr lang="en-IN" sz="1000" b="0" i="0" kern="1200" dirty="0" smtClean="0">
                <a:solidFill>
                  <a:schemeClr val="tx1"/>
                </a:solidFill>
                <a:effectLst/>
                <a:latin typeface="Arial" pitchFamily="34" charset="0"/>
                <a:ea typeface="+mn-ea"/>
                <a:cs typeface="Arial" pitchFamily="34" charset="0"/>
              </a:rPr>
              <a:t>Now, theming is accomplished by Sass variables, Sass maps, and custom CSS. There’s no more dedicated theme </a:t>
            </a:r>
            <a:r>
              <a:rPr lang="en-IN" sz="1000" b="0" i="0" kern="1200" dirty="0" err="1" smtClean="0">
                <a:solidFill>
                  <a:schemeClr val="tx1"/>
                </a:solidFill>
                <a:effectLst/>
                <a:latin typeface="Arial" pitchFamily="34" charset="0"/>
                <a:ea typeface="+mn-ea"/>
                <a:cs typeface="Arial" pitchFamily="34" charset="0"/>
              </a:rPr>
              <a:t>stylesheet</a:t>
            </a:r>
            <a:r>
              <a:rPr lang="en-IN" sz="1000" b="0" i="0" kern="1200" dirty="0" smtClean="0">
                <a:solidFill>
                  <a:schemeClr val="tx1"/>
                </a:solidFill>
                <a:effectLst/>
                <a:latin typeface="Arial" pitchFamily="34" charset="0"/>
                <a:ea typeface="+mn-ea"/>
                <a:cs typeface="Arial" pitchFamily="34" charset="0"/>
              </a:rPr>
              <a:t>; instead, you can enable the built-in theme to add gradients, shadows, and more.</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24085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b="1" dirty="0" smtClean="0"/>
              <a:t>Bootstrap 4 Precompiled </a:t>
            </a:r>
            <a:r>
              <a:rPr lang="en-US" b="1" dirty="0" smtClean="0"/>
              <a:t>– Folder Structure</a:t>
            </a:r>
          </a:p>
          <a:p>
            <a:r>
              <a:rPr lang="en-IN" sz="1000" b="0" i="0" kern="1200" dirty="0" smtClean="0">
                <a:solidFill>
                  <a:schemeClr val="tx1"/>
                </a:solidFill>
                <a:effectLst/>
                <a:latin typeface="Arial" pitchFamily="34" charset="0"/>
                <a:ea typeface="+mn-ea"/>
                <a:cs typeface="Arial" pitchFamily="34" charset="0"/>
              </a:rPr>
              <a:t>Once the compiled version Bootstrap 4 is downloaded, after extracting the ZIP file, you will be able to see the file/directory structure as shown in the slide.</a:t>
            </a:r>
          </a:p>
          <a:p>
            <a:r>
              <a:rPr lang="en-IN" sz="1000" b="0" i="0" kern="1200" dirty="0" smtClean="0">
                <a:solidFill>
                  <a:schemeClr val="tx1"/>
                </a:solidFill>
                <a:effectLst/>
                <a:latin typeface="Arial" pitchFamily="34" charset="0"/>
                <a:ea typeface="+mn-ea"/>
                <a:cs typeface="Arial" pitchFamily="34" charset="0"/>
              </a:rPr>
              <a:t>There are compiled CSS and JS (bootstrap.*), as well as compiled and minified CSS and JS (</a:t>
            </a:r>
            <a:r>
              <a:rPr lang="en-IN" sz="1000" b="0" i="0" kern="1200" dirty="0" err="1" smtClean="0">
                <a:solidFill>
                  <a:schemeClr val="tx1"/>
                </a:solidFill>
                <a:effectLst/>
                <a:latin typeface="Arial" pitchFamily="34" charset="0"/>
                <a:ea typeface="+mn-ea"/>
                <a:cs typeface="Arial" pitchFamily="34" charset="0"/>
              </a:rPr>
              <a:t>bootstrap.min</a:t>
            </a:r>
            <a:r>
              <a:rPr lang="en-IN" sz="1000" b="0" i="0" kern="1200" dirty="0" smtClean="0">
                <a:solidFill>
                  <a:schemeClr val="tx1"/>
                </a:solidFill>
                <a:effectLst/>
                <a:latin typeface="Arial" pitchFamily="34" charset="0"/>
                <a:ea typeface="+mn-ea"/>
                <a:cs typeface="Arial" pitchFamily="34" charset="0"/>
              </a:rPr>
              <a:t>.*).</a:t>
            </a:r>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pPr algn="just"/>
            <a:endParaRPr lang="en-US" dirty="0" smtClean="0"/>
          </a:p>
          <a:p>
            <a:pPr algn="just"/>
            <a:endParaRPr lang="en-US" dirty="0" smtClean="0"/>
          </a:p>
          <a:p>
            <a:pPr algn="just"/>
            <a:r>
              <a:rPr lang="en-US" dirty="0" smtClean="0"/>
              <a:t>The less/, </a:t>
            </a:r>
            <a:r>
              <a:rPr lang="en-US" dirty="0" err="1" smtClean="0"/>
              <a:t>js</a:t>
            </a:r>
            <a:r>
              <a:rPr lang="en-US" dirty="0" smtClean="0"/>
              <a:t>/, and fonts/ are the source code for CSS, JS, and icon fonts (respectively). </a:t>
            </a:r>
          </a:p>
          <a:p>
            <a:pPr algn="just"/>
            <a:endParaRPr lang="en-US" dirty="0" smtClean="0"/>
          </a:p>
          <a:p>
            <a:pPr algn="just"/>
            <a:r>
              <a:rPr lang="en-US" dirty="0" smtClean="0"/>
              <a:t>The dist/ folder includes everything listed in the precompiled download section above. </a:t>
            </a:r>
          </a:p>
          <a:p>
            <a:pPr algn="just"/>
            <a:endParaRPr lang="en-US" dirty="0" smtClean="0"/>
          </a:p>
          <a:p>
            <a:pPr algn="just"/>
            <a:r>
              <a:rPr lang="en-US" dirty="0" smtClean="0"/>
              <a:t>The docs/ folder includes the source code for documentation, and examples/ of Bootstrap usage</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2147888" y="4605338"/>
            <a:ext cx="1743075" cy="1838325"/>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1408210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Bootstrap 4 source code – Folder Structure</a:t>
            </a:r>
          </a:p>
          <a:p>
            <a:r>
              <a:rPr lang="en-IN" sz="1000" b="0" i="0" kern="1200" dirty="0" smtClean="0">
                <a:solidFill>
                  <a:schemeClr val="tx1"/>
                </a:solidFill>
                <a:effectLst/>
                <a:latin typeface="Arial" pitchFamily="34" charset="0"/>
                <a:ea typeface="+mn-ea"/>
                <a:cs typeface="Arial" pitchFamily="34" charset="0"/>
              </a:rPr>
              <a:t>Downloaded Bootstrap 4 source code will have the file structure as shown</a:t>
            </a:r>
            <a:r>
              <a:rPr lang="en-IN" sz="1000" b="0" i="0" kern="1200" baseline="0" dirty="0" smtClean="0">
                <a:solidFill>
                  <a:schemeClr val="tx1"/>
                </a:solidFill>
                <a:effectLst/>
                <a:latin typeface="Arial" pitchFamily="34" charset="0"/>
                <a:ea typeface="+mn-ea"/>
                <a:cs typeface="Arial" pitchFamily="34" charset="0"/>
              </a:rPr>
              <a:t> in the slide.</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files under </a:t>
            </a:r>
            <a:r>
              <a:rPr lang="en-IN" sz="1000" b="0" i="1" kern="1200" dirty="0" err="1" smtClean="0">
                <a:solidFill>
                  <a:schemeClr val="tx1"/>
                </a:solidFill>
                <a:effectLst/>
                <a:latin typeface="Arial" pitchFamily="34" charset="0"/>
                <a:ea typeface="+mn-ea"/>
                <a:cs typeface="Arial" pitchFamily="34" charset="0"/>
              </a:rPr>
              <a:t>js</a:t>
            </a:r>
            <a:r>
              <a:rPr lang="en-IN" sz="1000" b="0" i="1" kern="1200" dirty="0" smtClean="0">
                <a:solidFill>
                  <a:schemeClr val="tx1"/>
                </a:solidFill>
                <a:effectLst/>
                <a:latin typeface="Arial" pitchFamily="34" charset="0"/>
                <a:ea typeface="+mn-ea"/>
                <a:cs typeface="Arial" pitchFamily="34" charset="0"/>
              </a:rPr>
              <a:t>/</a:t>
            </a:r>
            <a:r>
              <a:rPr lang="en-IN" sz="1000" b="0" i="0" kern="1200" dirty="0" smtClean="0">
                <a:solidFill>
                  <a:schemeClr val="tx1"/>
                </a:solidFill>
                <a:effectLst/>
                <a:latin typeface="Arial" pitchFamily="34" charset="0"/>
                <a:ea typeface="+mn-ea"/>
                <a:cs typeface="Arial" pitchFamily="34" charset="0"/>
              </a:rPr>
              <a:t> and </a:t>
            </a:r>
            <a:r>
              <a:rPr lang="en-IN" sz="1000" b="0" i="1" kern="1200" dirty="0" err="1" smtClean="0">
                <a:solidFill>
                  <a:schemeClr val="tx1"/>
                </a:solidFill>
                <a:effectLst/>
                <a:latin typeface="Arial" pitchFamily="34" charset="0"/>
                <a:ea typeface="+mn-ea"/>
                <a:cs typeface="Arial" pitchFamily="34" charset="0"/>
              </a:rPr>
              <a:t>scss</a:t>
            </a:r>
            <a:r>
              <a:rPr lang="en-IN" sz="1000" b="0" i="1" kern="1200" dirty="0" smtClean="0">
                <a:solidFill>
                  <a:schemeClr val="tx1"/>
                </a:solidFill>
                <a:effectLst/>
                <a:latin typeface="Arial" pitchFamily="34" charset="0"/>
                <a:ea typeface="+mn-ea"/>
                <a:cs typeface="Arial" pitchFamily="34" charset="0"/>
              </a:rPr>
              <a:t>/</a:t>
            </a:r>
            <a:r>
              <a:rPr lang="en-IN" sz="1000" b="0" i="0" kern="1200" dirty="0" smtClean="0">
                <a:solidFill>
                  <a:schemeClr val="tx1"/>
                </a:solidFill>
                <a:effectLst/>
                <a:latin typeface="Arial" pitchFamily="34" charset="0"/>
                <a:ea typeface="+mn-ea"/>
                <a:cs typeface="Arial" pitchFamily="34" charset="0"/>
              </a:rPr>
              <a:t> are the source code for Bootstrap CSS and JavaScript.</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a:t>
            </a:r>
            <a:r>
              <a:rPr lang="en-IN" sz="1000" b="0" i="1" kern="1200" dirty="0" err="1" smtClean="0">
                <a:solidFill>
                  <a:schemeClr val="tx1"/>
                </a:solidFill>
                <a:effectLst/>
                <a:latin typeface="Arial" pitchFamily="34" charset="0"/>
                <a:ea typeface="+mn-ea"/>
                <a:cs typeface="Arial" pitchFamily="34" charset="0"/>
              </a:rPr>
              <a:t>dist</a:t>
            </a:r>
            <a:r>
              <a:rPr lang="en-IN" sz="1000" b="0" i="1" kern="1200" dirty="0" smtClean="0">
                <a:solidFill>
                  <a:schemeClr val="tx1"/>
                </a:solidFill>
                <a:effectLst/>
                <a:latin typeface="Arial" pitchFamily="34" charset="0"/>
                <a:ea typeface="+mn-ea"/>
                <a:cs typeface="Arial" pitchFamily="34" charset="0"/>
              </a:rPr>
              <a:t>/</a:t>
            </a:r>
            <a:r>
              <a:rPr lang="en-IN" sz="1000" b="0" i="0" kern="1200" dirty="0" smtClean="0">
                <a:solidFill>
                  <a:schemeClr val="tx1"/>
                </a:solidFill>
                <a:effectLst/>
                <a:latin typeface="Arial" pitchFamily="34" charset="0"/>
                <a:ea typeface="+mn-ea"/>
                <a:cs typeface="Arial" pitchFamily="34" charset="0"/>
              </a:rPr>
              <a:t> folder include everything listed in the precompiled download section as shown in earlier slide.</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a:t>
            </a:r>
            <a:r>
              <a:rPr lang="en-IN" sz="1000" b="0" i="1" kern="1200" dirty="0" smtClean="0">
                <a:solidFill>
                  <a:schemeClr val="tx1"/>
                </a:solidFill>
                <a:effectLst/>
                <a:latin typeface="Arial" pitchFamily="34" charset="0"/>
                <a:ea typeface="+mn-ea"/>
                <a:cs typeface="Arial" pitchFamily="34" charset="0"/>
              </a:rPr>
              <a:t>docs/examples/</a:t>
            </a:r>
            <a:r>
              <a:rPr lang="en-IN" sz="1000" b="0" i="0" kern="1200" dirty="0" smtClean="0">
                <a:solidFill>
                  <a:schemeClr val="tx1"/>
                </a:solidFill>
                <a:effectLst/>
                <a:latin typeface="Arial" pitchFamily="34" charset="0"/>
                <a:ea typeface="+mn-ea"/>
                <a:cs typeface="Arial" pitchFamily="34" charset="0"/>
              </a:rPr>
              <a:t>, includes source code for Bootstrap documentation and examples of Bootstrap usage.</a:t>
            </a:r>
          </a:p>
          <a:p>
            <a:endParaRPr lang="en-IN" dirty="0"/>
          </a:p>
        </p:txBody>
      </p:sp>
    </p:spTree>
    <p:extLst>
      <p:ext uri="{BB962C8B-B14F-4D97-AF65-F5344CB8AC3E}">
        <p14:creationId xmlns:p14="http://schemas.microsoft.com/office/powerpoint/2010/main" val="3296262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9256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Non-responsive usage of Bootstrap is no longer supported(from</a:t>
            </a:r>
            <a:r>
              <a:rPr lang="en-IN" baseline="0" dirty="0" smtClean="0"/>
              <a:t> release version 4</a:t>
            </a:r>
            <a:r>
              <a:rPr lang="en-IN" dirty="0" smtClean="0"/>
              <a:t>)</a:t>
            </a:r>
            <a:endParaRPr lang="en-US" dirty="0" smtClean="0">
              <a:solidFill>
                <a:schemeClr val="tx1"/>
              </a:solidFill>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92765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54336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30557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514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2521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Mobile first approach uses the grid system in particular is to layout designs first on small screens, such as those that come on a mobile phone and then it can be scaled up the size of those designs to larger and larger environments.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Candar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Prior to Bootstrap 3 It doesn't support mobile first approach and as a optional feature it supports Responsive web design.</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2832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4329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IN" b="1" dirty="0" smtClean="0"/>
              <a:t>Advantages of Bootstrap:</a:t>
            </a:r>
          </a:p>
          <a:p>
            <a:endParaRPr lang="en-IN" b="1" dirty="0" smtClean="0"/>
          </a:p>
          <a:p>
            <a:r>
              <a:rPr lang="en-IN" b="1" dirty="0" smtClean="0"/>
              <a:t>Speed of Development - </a:t>
            </a:r>
            <a:r>
              <a:rPr lang="en-IN" sz="1000" b="0" i="0" kern="1200" dirty="0" smtClean="0">
                <a:solidFill>
                  <a:schemeClr val="tx1"/>
                </a:solidFill>
                <a:effectLst/>
                <a:latin typeface="Arial" pitchFamily="34" charset="0"/>
                <a:ea typeface="+mn-ea"/>
                <a:cs typeface="Arial" pitchFamily="34" charset="0"/>
              </a:rPr>
              <a:t>The speed of development is one of the major reason</a:t>
            </a:r>
            <a:r>
              <a:rPr lang="en-IN" sz="1000" b="0" i="0" kern="1200" baseline="0" dirty="0" smtClean="0">
                <a:solidFill>
                  <a:schemeClr val="tx1"/>
                </a:solidFill>
                <a:effectLst/>
                <a:latin typeface="Arial" pitchFamily="34" charset="0"/>
                <a:ea typeface="+mn-ea"/>
                <a:cs typeface="Arial" pitchFamily="34" charset="0"/>
              </a:rPr>
              <a:t> </a:t>
            </a:r>
            <a:r>
              <a:rPr lang="en-IN" sz="1000" b="0" i="0" kern="1200" dirty="0" smtClean="0">
                <a:solidFill>
                  <a:schemeClr val="tx1"/>
                </a:solidFill>
                <a:effectLst/>
                <a:latin typeface="Arial" pitchFamily="34" charset="0"/>
                <a:ea typeface="+mn-ea"/>
                <a:cs typeface="Arial" pitchFamily="34" charset="0"/>
              </a:rPr>
              <a:t>of utilizing Bootstrap. If you want to develop an application or a website quickly, it is vitally important to consider using Bootstrap. Why? Because, It helps to save your coding effort by offering less(prior version 4) CSS functionality and pre-built blocks of code rather than need of structuring your code from the scratch. You can buy ready-made themes of Bootstrap</a:t>
            </a:r>
            <a:r>
              <a:rPr lang="en-IN" sz="1000" b="0" i="0" kern="1200" baseline="0" dirty="0" smtClean="0">
                <a:solidFill>
                  <a:schemeClr val="tx1"/>
                </a:solidFill>
                <a:effectLst/>
                <a:latin typeface="Arial" pitchFamily="34" charset="0"/>
                <a:ea typeface="+mn-ea"/>
                <a:cs typeface="Arial" pitchFamily="34" charset="0"/>
              </a:rPr>
              <a:t> and use them either as it is or y</a:t>
            </a:r>
            <a:r>
              <a:rPr lang="en-IN" sz="1000" b="0" i="0" kern="1200" dirty="0" smtClean="0">
                <a:solidFill>
                  <a:schemeClr val="tx1"/>
                </a:solidFill>
                <a:effectLst/>
                <a:latin typeface="Arial" pitchFamily="34" charset="0"/>
                <a:ea typeface="+mn-ea"/>
                <a:cs typeface="Arial" pitchFamily="34" charset="0"/>
              </a:rPr>
              <a:t>ou can even alter them to fit your requirements which will help to</a:t>
            </a:r>
            <a:r>
              <a:rPr lang="en-IN" sz="1000" b="0" i="0" kern="1200" baseline="0" dirty="0" smtClean="0">
                <a:solidFill>
                  <a:schemeClr val="tx1"/>
                </a:solidFill>
                <a:effectLst/>
                <a:latin typeface="Arial" pitchFamily="34" charset="0"/>
                <a:ea typeface="+mn-ea"/>
                <a:cs typeface="Arial" pitchFamily="34" charset="0"/>
              </a:rPr>
              <a:t> achieve efficient results in development.</a:t>
            </a:r>
          </a:p>
          <a:p>
            <a:endParaRPr lang="en-IN" sz="1000" b="0" i="0" kern="1200" baseline="0" dirty="0" smtClean="0">
              <a:solidFill>
                <a:schemeClr val="tx1"/>
              </a:solidFill>
              <a:effectLst/>
              <a:latin typeface="Arial" pitchFamily="34" charset="0"/>
              <a:ea typeface="+mn-ea"/>
              <a:cs typeface="Arial" pitchFamily="34" charset="0"/>
            </a:endParaRPr>
          </a:p>
          <a:p>
            <a:r>
              <a:rPr lang="en-IN" b="1" dirty="0" smtClean="0"/>
              <a:t>Responsiveness – </a:t>
            </a:r>
            <a:r>
              <a:rPr lang="en-IN" b="0" dirty="0" smtClean="0"/>
              <a:t>With the huge</a:t>
            </a:r>
            <a:r>
              <a:rPr lang="en-IN" b="0" baseline="0" dirty="0" smtClean="0"/>
              <a:t> growth in usage of </a:t>
            </a:r>
            <a:r>
              <a:rPr lang="en-IN" sz="1000" b="0" i="0" kern="1200" dirty="0" smtClean="0">
                <a:solidFill>
                  <a:schemeClr val="tx1"/>
                </a:solidFill>
                <a:effectLst/>
                <a:latin typeface="Arial" pitchFamily="34" charset="0"/>
                <a:ea typeface="+mn-ea"/>
                <a:cs typeface="Arial" pitchFamily="34" charset="0"/>
              </a:rPr>
              <a:t>varied kinds of mobile devices,</a:t>
            </a:r>
            <a:r>
              <a:rPr lang="en-IN" sz="1000" b="0" i="0" kern="1200" baseline="0" dirty="0" smtClean="0">
                <a:solidFill>
                  <a:schemeClr val="tx1"/>
                </a:solidFill>
                <a:effectLst/>
                <a:latin typeface="Arial" pitchFamily="34" charset="0"/>
                <a:ea typeface="+mn-ea"/>
                <a:cs typeface="Arial" pitchFamily="34" charset="0"/>
              </a:rPr>
              <a:t> </a:t>
            </a:r>
            <a:r>
              <a:rPr lang="en-IN" b="0" baseline="0" dirty="0" smtClean="0"/>
              <a:t>over the period of time, </a:t>
            </a:r>
            <a:r>
              <a:rPr lang="en-IN" sz="1000" b="0" i="0" kern="1200" dirty="0" smtClean="0">
                <a:solidFill>
                  <a:schemeClr val="tx1"/>
                </a:solidFill>
                <a:effectLst/>
                <a:latin typeface="Arial" pitchFamily="34" charset="0"/>
                <a:ea typeface="+mn-ea"/>
                <a:cs typeface="Arial" pitchFamily="34" charset="0"/>
              </a:rPr>
              <a:t>the requirement to have a responsive website that will fit in every</a:t>
            </a:r>
            <a:r>
              <a:rPr lang="en-IN" sz="1000" b="0" i="0" kern="1200" baseline="0" dirty="0" smtClean="0">
                <a:solidFill>
                  <a:schemeClr val="tx1"/>
                </a:solidFill>
                <a:effectLst/>
                <a:latin typeface="Arial" pitchFamily="34" charset="0"/>
                <a:ea typeface="+mn-ea"/>
                <a:cs typeface="Arial" pitchFamily="34" charset="0"/>
              </a:rPr>
              <a:t> size</a:t>
            </a:r>
            <a:r>
              <a:rPr lang="en-IN" sz="1000" b="0" i="0" kern="1200" dirty="0" smtClean="0">
                <a:solidFill>
                  <a:schemeClr val="tx1"/>
                </a:solidFill>
                <a:effectLst/>
                <a:latin typeface="Arial" pitchFamily="34" charset="0"/>
                <a:ea typeface="+mn-ea"/>
                <a:cs typeface="Arial" pitchFamily="34" charset="0"/>
              </a:rPr>
              <a:t> has become compulsory and important. Bootstrap is equipped with responsive layout and 12-column grid system that help dynamically adjust the website to a suitable screen resolution. The ‘responsive utility classes’ feature of Bootstrap enables you to hide / show a certain section of content for a particular screen size.</a:t>
            </a:r>
          </a:p>
          <a:p>
            <a:r>
              <a:rPr lang="en-IN" sz="1000" b="0" i="0" kern="1200" dirty="0" smtClean="0">
                <a:solidFill>
                  <a:schemeClr val="tx1"/>
                </a:solidFill>
                <a:effectLst/>
                <a:latin typeface="Arial" pitchFamily="34" charset="0"/>
                <a:ea typeface="+mn-ea"/>
                <a:cs typeface="Arial" pitchFamily="34" charset="0"/>
              </a:rPr>
              <a:t> </a:t>
            </a:r>
          </a:p>
          <a:p>
            <a:r>
              <a:rPr lang="en-IN" b="1" dirty="0" smtClean="0"/>
              <a:t>Consistency -</a:t>
            </a:r>
            <a:r>
              <a:rPr lang="en-IN" sz="1000" b="0" i="0" kern="1200" dirty="0" smtClean="0">
                <a:solidFill>
                  <a:schemeClr val="tx1"/>
                </a:solidFill>
                <a:effectLst/>
                <a:latin typeface="Arial" pitchFamily="34" charset="0"/>
                <a:ea typeface="+mn-ea"/>
                <a:cs typeface="Arial" pitchFamily="34" charset="0"/>
              </a:rPr>
              <a:t>Consistency was the fundamental principle behind the introduction of Bootstrap. It ensures the ultimate consistency regardless of designer/developer, who is working on it. Moreover, the results work uniformly across various browsers and the output remains same.</a:t>
            </a:r>
            <a:endParaRPr lang="en-IN" b="1" dirty="0" smtClean="0"/>
          </a:p>
          <a:p>
            <a:endParaRPr lang="en-IN" b="1" dirty="0" smtClean="0"/>
          </a:p>
          <a:p>
            <a:r>
              <a:rPr lang="en-IN" b="1" dirty="0" smtClean="0"/>
              <a:t>Customizable - </a:t>
            </a:r>
            <a:r>
              <a:rPr lang="en-IN" sz="1000" b="0" i="0" kern="1200" dirty="0" smtClean="0">
                <a:solidFill>
                  <a:schemeClr val="tx1"/>
                </a:solidFill>
                <a:effectLst/>
                <a:latin typeface="Arial" pitchFamily="34" charset="0"/>
                <a:ea typeface="+mn-ea"/>
                <a:cs typeface="Arial" pitchFamily="34" charset="0"/>
              </a:rPr>
              <a:t>Bootstrap facilitates you to customize</a:t>
            </a:r>
            <a:r>
              <a:rPr lang="en-IN" sz="1000" b="0" i="0" kern="1200" baseline="0" dirty="0" smtClean="0">
                <a:solidFill>
                  <a:schemeClr val="tx1"/>
                </a:solidFill>
                <a:effectLst/>
                <a:latin typeface="Arial" pitchFamily="34" charset="0"/>
                <a:ea typeface="+mn-ea"/>
                <a:cs typeface="Arial" pitchFamily="34" charset="0"/>
              </a:rPr>
              <a:t> it </a:t>
            </a:r>
            <a:r>
              <a:rPr lang="en-IN" sz="1000" b="0" i="0" kern="1200" dirty="0" smtClean="0">
                <a:solidFill>
                  <a:schemeClr val="tx1"/>
                </a:solidFill>
                <a:effectLst/>
                <a:latin typeface="Arial" pitchFamily="34" charset="0"/>
                <a:ea typeface="+mn-ea"/>
                <a:cs typeface="Arial" pitchFamily="34" charset="0"/>
              </a:rPr>
              <a:t>as per the designs of your project and helps in designing tailor made websites, according to your specifications. It has the facility to select any feature that is actually needed to create a customized website(. The web developers can make a choice to select the aspects which are required which can be simply complete by utilizing Bootstrap customize page. ). With this feature, one can get rid of what they do not require.</a:t>
            </a:r>
          </a:p>
          <a:p>
            <a:endParaRPr lang="en-IN" sz="1000" b="0" i="0" kern="1200" dirty="0" smtClean="0">
              <a:solidFill>
                <a:schemeClr val="tx1"/>
              </a:solidFill>
              <a:effectLst/>
              <a:latin typeface="Arial" pitchFamily="34" charset="0"/>
              <a:ea typeface="+mn-ea"/>
              <a:cs typeface="Arial" pitchFamily="34" charset="0"/>
            </a:endParaRPr>
          </a:p>
          <a:p>
            <a:r>
              <a:rPr lang="en-IN" b="1" dirty="0" smtClean="0"/>
              <a:t>Support -</a:t>
            </a:r>
            <a:r>
              <a:rPr lang="en-IN" sz="1000" b="0" i="0" kern="1200" dirty="0" smtClean="0">
                <a:solidFill>
                  <a:schemeClr val="tx1"/>
                </a:solidFill>
                <a:effectLst/>
                <a:latin typeface="Arial" pitchFamily="34" charset="0"/>
                <a:ea typeface="+mn-ea"/>
                <a:cs typeface="Arial" pitchFamily="34" charset="0"/>
              </a:rPr>
              <a:t>Bootstrap helps to fix issues promptly with an immense support community. Bootstrap also releases continual updates to fix any new issues. Currently, it is being developed, hosted and maintained by </a:t>
            </a:r>
            <a:r>
              <a:rPr lang="en-IN" sz="1000" b="0" i="0" kern="1200" dirty="0" err="1" smtClean="0">
                <a:solidFill>
                  <a:schemeClr val="tx1"/>
                </a:solidFill>
                <a:effectLst/>
                <a:latin typeface="Arial" pitchFamily="34" charset="0"/>
                <a:ea typeface="+mn-ea"/>
                <a:cs typeface="Arial" pitchFamily="34" charset="0"/>
              </a:rPr>
              <a:t>GitHub</a:t>
            </a:r>
            <a:r>
              <a:rPr lang="en-IN" sz="1000" b="0" i="0" kern="1200" dirty="0" smtClean="0">
                <a:solidFill>
                  <a:schemeClr val="tx1"/>
                </a:solidFill>
                <a:effectLst/>
                <a:latin typeface="Arial" pitchFamily="34" charset="0"/>
                <a:ea typeface="+mn-ea"/>
                <a:cs typeface="Arial" pitchFamily="34" charset="0"/>
              </a:rPr>
              <a:t> with over 9000 commits and 500 contributors.</a:t>
            </a:r>
          </a:p>
          <a:p>
            <a:endParaRPr lang="en-IN" sz="1000" b="0" i="0" kern="1200" dirty="0" smtClean="0">
              <a:solidFill>
                <a:schemeClr val="tx1"/>
              </a:solidFill>
              <a:effectLst/>
              <a:latin typeface="Arial" pitchFamily="34" charset="0"/>
              <a:ea typeface="+mn-ea"/>
              <a:cs typeface="Arial" pitchFamily="34" charset="0"/>
            </a:endParaRPr>
          </a:p>
          <a:p>
            <a:endParaRPr lang="en-IN" b="1" dirty="0"/>
          </a:p>
        </p:txBody>
      </p:sp>
    </p:spTree>
    <p:extLst>
      <p:ext uri="{BB962C8B-B14F-4D97-AF65-F5344CB8AC3E}">
        <p14:creationId xmlns:p14="http://schemas.microsoft.com/office/powerpoint/2010/main" val="39591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77500" lnSpcReduction="20000"/>
          </a:bodyPr>
          <a:lstStyle/>
          <a:p>
            <a:pPr lvl="2" algn="l"/>
            <a:r>
              <a:rPr lang="en-US" b="1" dirty="0" smtClean="0">
                <a:latin typeface="Candara" pitchFamily="34" charset="0"/>
              </a:rPr>
              <a:t>SASS Introduction</a:t>
            </a:r>
            <a:r>
              <a:rPr lang="en-US" dirty="0" smtClean="0">
                <a:latin typeface="Candara" pitchFamily="34" charset="0"/>
              </a:rPr>
              <a:t>: (</a:t>
            </a:r>
            <a:r>
              <a:rPr lang="en-IN" sz="1000" b="0" i="1" kern="1200" dirty="0" smtClean="0">
                <a:solidFill>
                  <a:schemeClr val="tx1"/>
                </a:solidFill>
                <a:effectLst/>
                <a:latin typeface="Candara" panose="020E0502030303020204" pitchFamily="34" charset="0"/>
                <a:ea typeface="+mn-ea"/>
                <a:cs typeface="Arial" pitchFamily="34" charset="0"/>
              </a:rPr>
              <a:t>Explanation of SASS vs SCSS on the sass-lang.com website</a:t>
            </a:r>
            <a:r>
              <a:rPr lang="en-US" dirty="0" smtClean="0">
                <a:latin typeface="Candara" pitchFamily="34" charset="0"/>
              </a:rPr>
              <a:t>)</a:t>
            </a:r>
          </a:p>
          <a:p>
            <a:r>
              <a:rPr lang="en-IN" sz="1000" i="1" kern="1200" dirty="0" smtClean="0">
                <a:solidFill>
                  <a:schemeClr val="tx1"/>
                </a:solidFill>
                <a:effectLst/>
                <a:latin typeface="Candara" panose="020E0502030303020204" pitchFamily="34" charset="0"/>
                <a:ea typeface="+mn-ea"/>
                <a:cs typeface="Arial" pitchFamily="34" charset="0"/>
              </a:rPr>
              <a:t>Sass has two syntaxes. The most commonly used syntax is known as </a:t>
            </a:r>
            <a:r>
              <a:rPr lang="en-IN" sz="1000" b="1" i="1" kern="1200" dirty="0" smtClean="0">
                <a:solidFill>
                  <a:schemeClr val="tx1"/>
                </a:solidFill>
                <a:effectLst/>
                <a:latin typeface="Candara" panose="020E0502030303020204" pitchFamily="34" charset="0"/>
                <a:ea typeface="+mn-ea"/>
                <a:cs typeface="Arial" pitchFamily="34" charset="0"/>
              </a:rPr>
              <a:t>“SCSS” </a:t>
            </a:r>
            <a:r>
              <a:rPr lang="en-IN" sz="1000" i="1" kern="1200" dirty="0" smtClean="0">
                <a:solidFill>
                  <a:schemeClr val="tx1"/>
                </a:solidFill>
                <a:effectLst/>
                <a:latin typeface="Candara" panose="020E0502030303020204" pitchFamily="34" charset="0"/>
                <a:ea typeface="+mn-ea"/>
                <a:cs typeface="Arial" pitchFamily="34" charset="0"/>
              </a:rPr>
              <a:t>(for “Sassy CSS”), and is a superset of CSS3’s syntax. This means that every valid CSS3 </a:t>
            </a:r>
            <a:r>
              <a:rPr lang="en-IN" sz="1000" i="1" kern="1200" dirty="0" err="1" smtClean="0">
                <a:solidFill>
                  <a:schemeClr val="tx1"/>
                </a:solidFill>
                <a:effectLst/>
                <a:latin typeface="Candara" panose="020E0502030303020204" pitchFamily="34" charset="0"/>
                <a:ea typeface="+mn-ea"/>
                <a:cs typeface="Arial" pitchFamily="34" charset="0"/>
              </a:rPr>
              <a:t>stylesheet</a:t>
            </a:r>
            <a:r>
              <a:rPr lang="en-IN" sz="1000" i="1" kern="1200" dirty="0" smtClean="0">
                <a:solidFill>
                  <a:schemeClr val="tx1"/>
                </a:solidFill>
                <a:effectLst/>
                <a:latin typeface="Candara" panose="020E0502030303020204" pitchFamily="34" charset="0"/>
                <a:ea typeface="+mn-ea"/>
                <a:cs typeface="Arial" pitchFamily="34" charset="0"/>
              </a:rPr>
              <a:t> is valid SCSS as well. SCSS files use the extension .</a:t>
            </a:r>
            <a:r>
              <a:rPr lang="en-IN" sz="1000" i="1" kern="1200" dirty="0" err="1" smtClean="0">
                <a:solidFill>
                  <a:schemeClr val="tx1"/>
                </a:solidFill>
                <a:effectLst/>
                <a:latin typeface="Candara" panose="020E0502030303020204" pitchFamily="34" charset="0"/>
                <a:ea typeface="+mn-ea"/>
                <a:cs typeface="Arial" pitchFamily="34" charset="0"/>
              </a:rPr>
              <a:t>scss</a:t>
            </a:r>
            <a:r>
              <a:rPr lang="en-IN" sz="1000" i="1" kern="1200" dirty="0" smtClean="0">
                <a:solidFill>
                  <a:schemeClr val="tx1"/>
                </a:solidFill>
                <a:effectLst/>
                <a:latin typeface="Candara" panose="020E0502030303020204" pitchFamily="34" charset="0"/>
                <a:ea typeface="+mn-ea"/>
                <a:cs typeface="Arial" pitchFamily="34" charset="0"/>
              </a:rPr>
              <a:t>.</a:t>
            </a:r>
            <a:endParaRPr lang="en-IN" sz="1000" kern="1200" dirty="0" smtClean="0">
              <a:solidFill>
                <a:schemeClr val="tx1"/>
              </a:solidFill>
              <a:effectLst/>
              <a:latin typeface="Candara" panose="020E0502030303020204" pitchFamily="34" charset="0"/>
              <a:ea typeface="+mn-ea"/>
              <a:cs typeface="Arial" pitchFamily="34" charset="0"/>
            </a:endParaRPr>
          </a:p>
          <a:p>
            <a:r>
              <a:rPr lang="en-IN" sz="1000" i="1" kern="1200" dirty="0" smtClean="0">
                <a:solidFill>
                  <a:schemeClr val="tx1"/>
                </a:solidFill>
                <a:effectLst/>
                <a:latin typeface="Candara" panose="020E0502030303020204" pitchFamily="34" charset="0"/>
                <a:ea typeface="+mn-ea"/>
                <a:cs typeface="Arial" pitchFamily="34" charset="0"/>
              </a:rPr>
              <a:t>The second, older syntax is known as the indented syntax (or just </a:t>
            </a:r>
            <a:r>
              <a:rPr lang="en-IN" sz="1000" b="1" i="1" kern="1200" dirty="0" smtClean="0">
                <a:solidFill>
                  <a:schemeClr val="tx1"/>
                </a:solidFill>
                <a:effectLst/>
                <a:latin typeface="Candara" panose="020E0502030303020204" pitchFamily="34" charset="0"/>
                <a:ea typeface="+mn-ea"/>
                <a:cs typeface="Arial" pitchFamily="34" charset="0"/>
              </a:rPr>
              <a:t>“.sass”</a:t>
            </a:r>
            <a:r>
              <a:rPr lang="en-IN" sz="1000" i="1" kern="1200" dirty="0" smtClean="0">
                <a:solidFill>
                  <a:schemeClr val="tx1"/>
                </a:solidFill>
                <a:effectLst/>
                <a:latin typeface="Candara" panose="020E0502030303020204" pitchFamily="34" charset="0"/>
                <a:ea typeface="+mn-ea"/>
                <a:cs typeface="Arial" pitchFamily="34" charset="0"/>
              </a:rPr>
              <a:t>). Inspired by </a:t>
            </a:r>
            <a:r>
              <a:rPr lang="en-IN" sz="1000" i="1" kern="1200" dirty="0" err="1" smtClean="0">
                <a:solidFill>
                  <a:schemeClr val="tx1"/>
                </a:solidFill>
                <a:effectLst/>
                <a:latin typeface="Candara" panose="020E0502030303020204" pitchFamily="34" charset="0"/>
                <a:ea typeface="+mn-ea"/>
                <a:cs typeface="Arial" pitchFamily="34" charset="0"/>
              </a:rPr>
              <a:t>Haml’s</a:t>
            </a:r>
            <a:r>
              <a:rPr lang="en-IN" sz="1000" i="1" kern="1200" dirty="0" smtClean="0">
                <a:solidFill>
                  <a:schemeClr val="tx1"/>
                </a:solidFill>
                <a:effectLst/>
                <a:latin typeface="Candara" panose="020E0502030303020204" pitchFamily="34" charset="0"/>
                <a:ea typeface="+mn-ea"/>
                <a:cs typeface="Arial" pitchFamily="34" charset="0"/>
              </a:rPr>
              <a:t> terseness, it’s intended for people who prefer conciseness over similarity to CSS. Instead of brackets and semicolons, it uses the indentation of lines to specify blocks. Files in the indented syntax use the extension .sass.”</a:t>
            </a:r>
          </a:p>
          <a:p>
            <a:endParaRPr lang="en-IN" sz="1000" i="1" kern="1200" dirty="0" smtClean="0">
              <a:solidFill>
                <a:schemeClr val="tx1"/>
              </a:solidFill>
              <a:effectLst/>
              <a:latin typeface="Arial" pitchFamily="34" charset="0"/>
              <a:ea typeface="+mn-ea"/>
              <a:cs typeface="Arial" pitchFamily="34" charset="0"/>
            </a:endParaRPr>
          </a:p>
          <a:p>
            <a:r>
              <a:rPr lang="en-IN" sz="1000" i="1" kern="1200" dirty="0" smtClean="0">
                <a:solidFill>
                  <a:schemeClr val="tx1"/>
                </a:solidFill>
                <a:effectLst/>
                <a:latin typeface="Arial" pitchFamily="34" charset="0"/>
                <a:ea typeface="+mn-ea"/>
                <a:cs typeface="Arial" pitchFamily="34" charset="0"/>
              </a:rPr>
              <a:t>We can install</a:t>
            </a:r>
            <a:r>
              <a:rPr lang="en-IN" sz="1000" i="1" kern="1200" baseline="0" dirty="0" smtClean="0">
                <a:solidFill>
                  <a:schemeClr val="tx1"/>
                </a:solidFill>
                <a:effectLst/>
                <a:latin typeface="Arial" pitchFamily="34" charset="0"/>
                <a:ea typeface="+mn-ea"/>
                <a:cs typeface="Arial" pitchFamily="34" charset="0"/>
              </a:rPr>
              <a:t> SASS by using following command.</a:t>
            </a:r>
            <a:endParaRPr lang="en-IN" sz="1000" i="1" kern="1200" dirty="0" smtClean="0">
              <a:solidFill>
                <a:schemeClr val="tx1"/>
              </a:solidFill>
              <a:effectLst/>
              <a:latin typeface="Arial" pitchFamily="34" charset="0"/>
              <a:ea typeface="+mn-ea"/>
              <a:cs typeface="Arial" pitchFamily="34" charset="0"/>
            </a:endParaRPr>
          </a:p>
          <a:p>
            <a:r>
              <a:rPr lang="en-IN" b="1" dirty="0" err="1" smtClean="0"/>
              <a:t>npm</a:t>
            </a:r>
            <a:r>
              <a:rPr lang="en-IN" b="1" dirty="0" smtClean="0"/>
              <a:t> install -g sass</a:t>
            </a:r>
            <a:endParaRPr lang="en-US" b="1" dirty="0" smtClean="0">
              <a:latin typeface="Candara" pitchFamily="34" charset="0"/>
            </a:endParaRPr>
          </a:p>
          <a:p>
            <a:pPr lvl="2" algn="l"/>
            <a:r>
              <a:rPr lang="en-US" dirty="0" smtClean="0">
                <a:latin typeface="Candara" pitchFamily="34" charset="0"/>
              </a:rPr>
              <a:t>This will install SAA globally on your system. Now that you have SAA installed, its time to create your first SCSS file. Create a new folder named </a:t>
            </a:r>
            <a:r>
              <a:rPr lang="en-US" dirty="0" err="1" smtClean="0">
                <a:latin typeface="Candara" pitchFamily="34" charset="0"/>
              </a:rPr>
              <a:t>scss</a:t>
            </a:r>
            <a:r>
              <a:rPr lang="en-US" baseline="0" dirty="0" smtClean="0">
                <a:latin typeface="Candara" pitchFamily="34" charset="0"/>
              </a:rPr>
              <a:t> and </a:t>
            </a:r>
            <a:r>
              <a:rPr lang="en-US" baseline="0" dirty="0" err="1" smtClean="0">
                <a:latin typeface="Candara" pitchFamily="34" charset="0"/>
              </a:rPr>
              <a:t>css</a:t>
            </a:r>
            <a:r>
              <a:rPr lang="en-US" dirty="0" smtClean="0">
                <a:latin typeface="Candara" pitchFamily="34" charset="0"/>
              </a:rPr>
              <a:t> in the project root and then create a file named demo-</a:t>
            </a:r>
            <a:r>
              <a:rPr lang="en-US" dirty="0" err="1" smtClean="0">
                <a:latin typeface="Candara" pitchFamily="34" charset="0"/>
              </a:rPr>
              <a:t>style.scss</a:t>
            </a:r>
            <a:r>
              <a:rPr lang="en-US" dirty="0" smtClean="0">
                <a:latin typeface="Candara" pitchFamily="34" charset="0"/>
              </a:rPr>
              <a:t> in it. Add the following code to your newly created file.</a:t>
            </a:r>
          </a:p>
          <a:p>
            <a:pPr lvl="2" algn="l"/>
            <a:endParaRPr lang="en-US" dirty="0" smtClean="0">
              <a:latin typeface="Candara" pitchFamily="34" charset="0"/>
            </a:endParaRPr>
          </a:p>
          <a:p>
            <a:pPr lvl="2" algn="l"/>
            <a:r>
              <a:rPr lang="en-IN" dirty="0" smtClean="0">
                <a:latin typeface="Candara" pitchFamily="34" charset="0"/>
              </a:rPr>
              <a:t>$font-family: Arial;</a:t>
            </a:r>
          </a:p>
          <a:p>
            <a:pPr lvl="2" algn="l"/>
            <a:r>
              <a:rPr lang="en-IN" dirty="0" smtClean="0">
                <a:latin typeface="Candara" pitchFamily="34" charset="0"/>
              </a:rPr>
              <a:t>$text-</a:t>
            </a:r>
            <a:r>
              <a:rPr lang="en-IN" dirty="0" err="1" smtClean="0">
                <a:latin typeface="Candara" pitchFamily="34" charset="0"/>
              </a:rPr>
              <a:t>color</a:t>
            </a:r>
            <a:r>
              <a:rPr lang="en-IN" dirty="0" smtClean="0">
                <a:latin typeface="Candara" pitchFamily="34" charset="0"/>
              </a:rPr>
              <a:t>: red;</a:t>
            </a:r>
          </a:p>
          <a:p>
            <a:pPr lvl="2" algn="l"/>
            <a:r>
              <a:rPr lang="en-IN" dirty="0" smtClean="0">
                <a:latin typeface="Candara" pitchFamily="34" charset="0"/>
              </a:rPr>
              <a:t>body {</a:t>
            </a:r>
          </a:p>
          <a:p>
            <a:pPr lvl="2" algn="l"/>
            <a:r>
              <a:rPr lang="en-IN" dirty="0" smtClean="0">
                <a:latin typeface="Candara" pitchFamily="34" charset="0"/>
              </a:rPr>
              <a:t>font-family: $font-family;</a:t>
            </a:r>
          </a:p>
          <a:p>
            <a:pPr lvl="2" algn="l"/>
            <a:r>
              <a:rPr lang="en-IN" dirty="0" err="1" smtClean="0">
                <a:latin typeface="Candara" pitchFamily="34" charset="0"/>
              </a:rPr>
              <a:t>color</a:t>
            </a:r>
            <a:r>
              <a:rPr lang="en-IN" dirty="0" smtClean="0">
                <a:latin typeface="Candara" pitchFamily="34" charset="0"/>
              </a:rPr>
              <a:t>: $text-</a:t>
            </a:r>
            <a:r>
              <a:rPr lang="en-IN" dirty="0" err="1" smtClean="0">
                <a:latin typeface="Candara" pitchFamily="34" charset="0"/>
              </a:rPr>
              <a:t>color</a:t>
            </a:r>
            <a:r>
              <a:rPr lang="en-IN" dirty="0" smtClean="0">
                <a:latin typeface="Candara" pitchFamily="34" charset="0"/>
              </a:rPr>
              <a:t>;</a:t>
            </a:r>
          </a:p>
          <a:p>
            <a:pPr lvl="2" algn="l"/>
            <a:r>
              <a:rPr lang="en-IN" dirty="0" smtClean="0">
                <a:latin typeface="Candara" pitchFamily="34" charset="0"/>
              </a:rPr>
              <a:t>}</a:t>
            </a:r>
            <a:endParaRPr lang="en-US" dirty="0" smtClean="0">
              <a:latin typeface="Candara" pitchFamily="34" charset="0"/>
            </a:endParaRPr>
          </a:p>
          <a:p>
            <a:pPr lvl="2" algn="l"/>
            <a:endParaRPr lang="en-US" dirty="0" smtClean="0">
              <a:latin typeface="Candara" pitchFamily="34" charset="0"/>
            </a:endParaRPr>
          </a:p>
          <a:p>
            <a:pPr algn="just"/>
            <a:r>
              <a:rPr lang="en-US" dirty="0" smtClean="0">
                <a:latin typeface="Candara" pitchFamily="34" charset="0"/>
              </a:rPr>
              <a:t>To compile the file, navigate to your project root and run the following command:</a:t>
            </a:r>
          </a:p>
          <a:p>
            <a:pPr algn="just"/>
            <a:r>
              <a:rPr lang="en-US" b="1" i="1" dirty="0" smtClean="0">
                <a:latin typeface="Candara" pitchFamily="34" charset="0"/>
              </a:rPr>
              <a:t>sass demo-</a:t>
            </a:r>
            <a:r>
              <a:rPr lang="en-US" b="1" i="1" dirty="0" err="1" smtClean="0">
                <a:latin typeface="Candara" pitchFamily="34" charset="0"/>
              </a:rPr>
              <a:t>style.scss</a:t>
            </a:r>
            <a:r>
              <a:rPr lang="en-US" b="1" i="1" dirty="0" smtClean="0">
                <a:latin typeface="Candara" pitchFamily="34" charset="0"/>
              </a:rPr>
              <a:t> --compile &gt; demo-style.css</a:t>
            </a:r>
          </a:p>
          <a:p>
            <a:pPr algn="just"/>
            <a:endParaRPr lang="en-US" b="0" i="0" dirty="0" smtClean="0">
              <a:latin typeface="Candara" pitchFamily="34" charset="0"/>
            </a:endParaRPr>
          </a:p>
          <a:p>
            <a:pPr algn="just"/>
            <a:r>
              <a:rPr lang="en-US" b="0" i="0" dirty="0" smtClean="0">
                <a:latin typeface="Candara" pitchFamily="34" charset="0"/>
              </a:rPr>
              <a:t>You</a:t>
            </a:r>
            <a:r>
              <a:rPr lang="en-US" b="0" i="0" baseline="0" dirty="0" smtClean="0">
                <a:latin typeface="Candara" pitchFamily="34" charset="0"/>
              </a:rPr>
              <a:t> can also </a:t>
            </a:r>
            <a:r>
              <a:rPr lang="en-IN" sz="1000" b="0" i="0" kern="1200" baseline="0" dirty="0" smtClean="0">
                <a:solidFill>
                  <a:schemeClr val="tx1"/>
                </a:solidFill>
                <a:effectLst/>
                <a:latin typeface="Candara" panose="020E0502030303020204" pitchFamily="34" charset="0"/>
                <a:ea typeface="+mn-ea"/>
                <a:cs typeface="Arial" pitchFamily="34" charset="0"/>
              </a:rPr>
              <a:t>m</a:t>
            </a:r>
            <a:r>
              <a:rPr lang="en-IN" sz="1000" b="0" i="0" kern="1200" dirty="0" smtClean="0">
                <a:solidFill>
                  <a:schemeClr val="tx1"/>
                </a:solidFill>
                <a:effectLst/>
                <a:latin typeface="Candara" panose="020E0502030303020204" pitchFamily="34" charset="0"/>
                <a:ea typeface="+mn-ea"/>
                <a:cs typeface="Arial" pitchFamily="34" charset="0"/>
              </a:rPr>
              <a:t>ake Sass watch your SCSS files and make it compile to CSS(even when</a:t>
            </a:r>
            <a:r>
              <a:rPr lang="en-IN" sz="1000" b="0" i="0" kern="1200" baseline="0" dirty="0" smtClean="0">
                <a:solidFill>
                  <a:schemeClr val="tx1"/>
                </a:solidFill>
                <a:effectLst/>
                <a:latin typeface="Candara" panose="020E0502030303020204" pitchFamily="34" charset="0"/>
                <a:ea typeface="+mn-ea"/>
                <a:cs typeface="Arial" pitchFamily="34" charset="0"/>
              </a:rPr>
              <a:t> </a:t>
            </a:r>
            <a:r>
              <a:rPr lang="en-IN" sz="1000" b="0" i="0" kern="1200" dirty="0" smtClean="0">
                <a:solidFill>
                  <a:schemeClr val="tx1"/>
                </a:solidFill>
                <a:effectLst/>
                <a:latin typeface="Candara" panose="020E0502030303020204" pitchFamily="34" charset="0"/>
                <a:ea typeface="+mn-ea"/>
                <a:cs typeface="Arial" pitchFamily="34" charset="0"/>
              </a:rPr>
              <a:t>the SCSS file changes).</a:t>
            </a:r>
            <a:r>
              <a:rPr lang="en-US" sz="1000" b="0" i="1" kern="1200" baseline="0" dirty="0" smtClean="0">
                <a:solidFill>
                  <a:schemeClr val="tx1"/>
                </a:solidFill>
                <a:effectLst/>
                <a:latin typeface="Candara" pitchFamily="34" charset="0"/>
                <a:ea typeface="+mn-ea"/>
                <a:cs typeface="Arial" pitchFamily="34" charset="0"/>
              </a:rPr>
              <a:t> </a:t>
            </a:r>
            <a:r>
              <a:rPr lang="en-IN" sz="1000" b="0" i="1" kern="1200" baseline="0" dirty="0" smtClean="0">
                <a:solidFill>
                  <a:schemeClr val="tx1"/>
                </a:solidFill>
                <a:effectLst/>
                <a:latin typeface="Candara" pitchFamily="34" charset="0"/>
                <a:ea typeface="+mn-ea"/>
                <a:cs typeface="Arial" pitchFamily="34" charset="0"/>
              </a:rPr>
              <a:t>Type the following in the command and Sass will “watch” your /</a:t>
            </a:r>
            <a:r>
              <a:rPr lang="en-IN" sz="1000" b="0" i="1" kern="1200" baseline="0" dirty="0" err="1" smtClean="0">
                <a:solidFill>
                  <a:schemeClr val="tx1"/>
                </a:solidFill>
                <a:effectLst/>
                <a:latin typeface="Candara" pitchFamily="34" charset="0"/>
                <a:ea typeface="+mn-ea"/>
                <a:cs typeface="Arial" pitchFamily="34" charset="0"/>
              </a:rPr>
              <a:t>scss</a:t>
            </a:r>
            <a:r>
              <a:rPr lang="en-IN" sz="1000" b="0" i="1" kern="1200" baseline="0" dirty="0" smtClean="0">
                <a:solidFill>
                  <a:schemeClr val="tx1"/>
                </a:solidFill>
                <a:effectLst/>
                <a:latin typeface="Candara" pitchFamily="34" charset="0"/>
                <a:ea typeface="+mn-ea"/>
                <a:cs typeface="Arial" pitchFamily="34" charset="0"/>
              </a:rPr>
              <a:t> and /</a:t>
            </a:r>
            <a:r>
              <a:rPr lang="en-IN" sz="1000" b="0" i="1" kern="1200" baseline="0" dirty="0" err="1" smtClean="0">
                <a:solidFill>
                  <a:schemeClr val="tx1"/>
                </a:solidFill>
                <a:effectLst/>
                <a:latin typeface="Candara" pitchFamily="34" charset="0"/>
                <a:ea typeface="+mn-ea"/>
                <a:cs typeface="Arial" pitchFamily="34" charset="0"/>
              </a:rPr>
              <a:t>css</a:t>
            </a:r>
            <a:r>
              <a:rPr lang="en-IN" sz="1000" b="0" i="1" kern="1200" baseline="0" dirty="0" smtClean="0">
                <a:solidFill>
                  <a:schemeClr val="tx1"/>
                </a:solidFill>
                <a:effectLst/>
                <a:latin typeface="Candara" pitchFamily="34" charset="0"/>
                <a:ea typeface="+mn-ea"/>
                <a:cs typeface="Arial" pitchFamily="34" charset="0"/>
              </a:rPr>
              <a:t> folders:</a:t>
            </a:r>
          </a:p>
          <a:p>
            <a:pPr algn="just"/>
            <a:r>
              <a:rPr lang="en-IN" sz="1000" b="1" i="1" kern="1200" baseline="0" dirty="0" smtClean="0">
                <a:solidFill>
                  <a:schemeClr val="tx1"/>
                </a:solidFill>
                <a:effectLst/>
                <a:latin typeface="Candara" pitchFamily="34" charset="0"/>
                <a:ea typeface="+mn-ea"/>
                <a:cs typeface="Arial" pitchFamily="34" charset="0"/>
              </a:rPr>
              <a:t>sass --watch </a:t>
            </a:r>
            <a:r>
              <a:rPr lang="en-IN" sz="1000" b="1" i="1" kern="1200" baseline="0" dirty="0" err="1" smtClean="0">
                <a:solidFill>
                  <a:schemeClr val="tx1"/>
                </a:solidFill>
                <a:effectLst/>
                <a:latin typeface="Candara" pitchFamily="34" charset="0"/>
                <a:ea typeface="+mn-ea"/>
                <a:cs typeface="Arial" pitchFamily="34" charset="0"/>
              </a:rPr>
              <a:t>scss:css</a:t>
            </a:r>
            <a:endParaRPr lang="en-IN" sz="1000" b="1" i="1" kern="1200" baseline="0" dirty="0" smtClean="0">
              <a:solidFill>
                <a:schemeClr val="tx1"/>
              </a:solidFill>
              <a:effectLst/>
              <a:latin typeface="Candara" pitchFamily="34" charset="0"/>
              <a:ea typeface="+mn-ea"/>
              <a:cs typeface="Arial" pitchFamily="34" charset="0"/>
            </a:endParaRPr>
          </a:p>
          <a:p>
            <a:pPr algn="just"/>
            <a:endParaRPr lang="en-IN" sz="1000" b="1" i="1" kern="1200" baseline="0" dirty="0" smtClean="0">
              <a:solidFill>
                <a:schemeClr val="tx1"/>
              </a:solidFill>
              <a:effectLst/>
              <a:latin typeface="Candara"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This will produce the following output:</a:t>
            </a:r>
          </a:p>
          <a:p>
            <a:pPr algn="just"/>
            <a:r>
              <a:rPr lang="en-IN" sz="1000" b="1" i="0" kern="1200" dirty="0" smtClean="0">
                <a:solidFill>
                  <a:schemeClr val="tx1"/>
                </a:solidFill>
                <a:effectLst/>
                <a:latin typeface="Arial" pitchFamily="34" charset="0"/>
                <a:ea typeface="+mn-ea"/>
                <a:cs typeface="Arial" pitchFamily="34" charset="0"/>
              </a:rPr>
              <a:t>body {</a:t>
            </a:r>
          </a:p>
          <a:p>
            <a:pPr algn="just"/>
            <a:r>
              <a:rPr lang="en-IN" sz="1000" b="1" i="0" kern="1200" dirty="0" smtClean="0">
                <a:solidFill>
                  <a:schemeClr val="tx1"/>
                </a:solidFill>
                <a:effectLst/>
                <a:latin typeface="Arial" pitchFamily="34" charset="0"/>
                <a:ea typeface="+mn-ea"/>
                <a:cs typeface="Arial" pitchFamily="34" charset="0"/>
              </a:rPr>
              <a:t>  font-family: Arial;</a:t>
            </a:r>
          </a:p>
          <a:p>
            <a:pPr algn="just"/>
            <a:r>
              <a:rPr lang="en-IN" sz="1000" b="1" i="0" kern="1200" dirty="0" smtClean="0">
                <a:solidFill>
                  <a:schemeClr val="tx1"/>
                </a:solidFill>
                <a:effectLst/>
                <a:latin typeface="Arial" pitchFamily="34" charset="0"/>
                <a:ea typeface="+mn-ea"/>
                <a:cs typeface="Arial" pitchFamily="34" charset="0"/>
              </a:rPr>
              <a:t>  </a:t>
            </a:r>
            <a:r>
              <a:rPr lang="en-IN" sz="1000" b="1" i="0" kern="1200" dirty="0" err="1" smtClean="0">
                <a:solidFill>
                  <a:schemeClr val="tx1"/>
                </a:solidFill>
                <a:effectLst/>
                <a:latin typeface="Arial" pitchFamily="34" charset="0"/>
                <a:ea typeface="+mn-ea"/>
                <a:cs typeface="Arial" pitchFamily="34" charset="0"/>
              </a:rPr>
              <a:t>color</a:t>
            </a:r>
            <a:r>
              <a:rPr lang="en-IN" sz="1000" b="1" i="0" kern="1200" dirty="0" smtClean="0">
                <a:solidFill>
                  <a:schemeClr val="tx1"/>
                </a:solidFill>
                <a:effectLst/>
                <a:latin typeface="Arial" pitchFamily="34" charset="0"/>
                <a:ea typeface="+mn-ea"/>
                <a:cs typeface="Arial" pitchFamily="34" charset="0"/>
              </a:rPr>
              <a:t>: red;</a:t>
            </a:r>
          </a:p>
          <a:p>
            <a:pPr algn="just"/>
            <a:r>
              <a:rPr lang="en-IN" sz="1000" b="1" i="0" kern="1200" dirty="0" smtClean="0">
                <a:solidFill>
                  <a:schemeClr val="tx1"/>
                </a:solidFill>
                <a:effectLst/>
                <a:latin typeface="Arial" pitchFamily="34" charset="0"/>
                <a:ea typeface="+mn-ea"/>
                <a:cs typeface="Arial" pitchFamily="34" charset="0"/>
              </a:rPr>
              <a:t>}</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85969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Koala is a Windows GUI for SASS.js we can download it from http://koala-app.com/</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1124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1694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02005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757749772"/>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1716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83697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906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21734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202525920"/>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972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0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2124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65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191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01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9253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
        <p:nvSpPr>
          <p:cNvPr id="6"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9, 2019</a:t>
            </a:fld>
            <a:endParaRPr lang="en-US" sz="800" kern="1200" dirty="0">
              <a:solidFill>
                <a:schemeClr val="bg1">
                  <a:lumMod val="50000"/>
                </a:schemeClr>
              </a:solidFill>
              <a:latin typeface="Candara" panose="020E0502030303020204" pitchFamily="34" charset="0"/>
              <a:ea typeface="+mn-ea"/>
              <a:cs typeface="+mn-cs"/>
            </a:endParaRPr>
          </a:p>
        </p:txBody>
      </p:sp>
      <p:sp>
        <p:nvSpPr>
          <p:cNvPr id="10"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11"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3" name="Straight Connector 12"/>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30521515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Bootstrap</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rgbClr val="0070C0"/>
                </a:solidFill>
              </a:rPr>
              <a:t>Introduction to Bootstrap</a:t>
            </a:r>
            <a:endParaRPr lang="en-US" sz="2000" b="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Mobile First Strategy</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smtClean="0">
                <a:solidFill>
                  <a:schemeClr val="tx1"/>
                </a:solidFill>
              </a:rPr>
              <a:t>Bootstrap 4 is too mobile first in the sense that the code for Bootstrap starts by targeting smaller screens like mobile devices, tablets, and then "expands" components and grids for larger screens such as laptops, desktops.</a:t>
            </a:r>
          </a:p>
          <a:p>
            <a:pPr algn="just">
              <a:lnSpc>
                <a:spcPct val="170000"/>
              </a:lnSpc>
            </a:pPr>
            <a:r>
              <a:rPr lang="en-US" dirty="0" smtClean="0">
                <a:solidFill>
                  <a:schemeClr val="tx1"/>
                </a:solidFill>
              </a:rPr>
              <a:t>Following points need to be considered for mobile first strategy</a:t>
            </a:r>
          </a:p>
          <a:p>
            <a:pPr lvl="1" algn="just">
              <a:lnSpc>
                <a:spcPct val="170000"/>
              </a:lnSpc>
            </a:pPr>
            <a:r>
              <a:rPr lang="en-US" b="1" dirty="0" smtClean="0">
                <a:solidFill>
                  <a:schemeClr val="tx1"/>
                </a:solidFill>
              </a:rPr>
              <a:t>Content</a:t>
            </a:r>
            <a:r>
              <a:rPr lang="en-US" dirty="0" smtClean="0">
                <a:solidFill>
                  <a:schemeClr val="tx1"/>
                </a:solidFill>
              </a:rPr>
              <a:t> : Determine what is most important.</a:t>
            </a:r>
          </a:p>
          <a:p>
            <a:pPr lvl="1" algn="just">
              <a:lnSpc>
                <a:spcPct val="170000"/>
              </a:lnSpc>
            </a:pPr>
            <a:r>
              <a:rPr lang="en-US" b="1" dirty="0" smtClean="0">
                <a:solidFill>
                  <a:schemeClr val="tx1"/>
                </a:solidFill>
              </a:rPr>
              <a:t>Layout</a:t>
            </a:r>
            <a:r>
              <a:rPr lang="en-US" dirty="0" smtClean="0">
                <a:solidFill>
                  <a:schemeClr val="tx1"/>
                </a:solidFill>
              </a:rPr>
              <a:t> : Design to smaller widths first. i.e. Base CSS address mobile device first. media queries address for tablet and desktops </a:t>
            </a:r>
          </a:p>
          <a:p>
            <a:pPr lvl="1" algn="just">
              <a:lnSpc>
                <a:spcPct val="170000"/>
              </a:lnSpc>
            </a:pPr>
            <a:r>
              <a:rPr lang="en-US" b="1" dirty="0" smtClean="0">
                <a:solidFill>
                  <a:schemeClr val="tx1"/>
                </a:solidFill>
              </a:rPr>
              <a:t>Progressive Enhancement </a:t>
            </a:r>
            <a:r>
              <a:rPr lang="en-US" dirty="0" smtClean="0">
                <a:solidFill>
                  <a:schemeClr val="tx1"/>
                </a:solidFill>
              </a:rPr>
              <a:t>: Add elements as screen size increases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a:t>
            </a:r>
            <a:r>
              <a:rPr lang="en-US" dirty="0" smtClean="0"/>
              <a:t/>
            </a:r>
            <a:br>
              <a:rPr lang="en-US" dirty="0" smtClean="0"/>
            </a:br>
            <a:r>
              <a:rPr lang="en-US" dirty="0" smtClean="0"/>
              <a:t>Bootstrap home page</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498" y="1130393"/>
            <a:ext cx="8196614" cy="5175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 </a:t>
            </a:r>
            <a:r>
              <a:rPr lang="en-US" dirty="0" smtClean="0"/>
              <a:t/>
            </a:r>
            <a:br>
              <a:rPr lang="en-US" dirty="0" smtClean="0"/>
            </a:br>
            <a:r>
              <a:rPr lang="en-US" dirty="0" smtClean="0"/>
              <a:t>Downloading Bootstrap</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smtClean="0">
                <a:solidFill>
                  <a:schemeClr val="tx1"/>
                </a:solidFill>
              </a:rPr>
              <a:t>We can work with Bootstrap using two ways</a:t>
            </a:r>
          </a:p>
          <a:p>
            <a:pPr lvl="1" algn="just">
              <a:lnSpc>
                <a:spcPct val="170000"/>
              </a:lnSpc>
            </a:pPr>
            <a:r>
              <a:rPr lang="en-US" dirty="0" smtClean="0">
                <a:solidFill>
                  <a:schemeClr val="tx1"/>
                </a:solidFill>
              </a:rPr>
              <a:t>By downloading compiled and minified CSS, JavaScript, and fonts.</a:t>
            </a:r>
          </a:p>
          <a:p>
            <a:pPr lvl="1" algn="just">
              <a:lnSpc>
                <a:spcPct val="170000"/>
              </a:lnSpc>
            </a:pPr>
            <a:r>
              <a:rPr lang="en-US" dirty="0" smtClean="0">
                <a:solidFill>
                  <a:schemeClr val="tx1"/>
                </a:solidFill>
              </a:rPr>
              <a:t>By using </a:t>
            </a:r>
            <a:r>
              <a:rPr lang="en-US" dirty="0" smtClean="0">
                <a:solidFill>
                  <a:schemeClr val="tx1"/>
                </a:solidFill>
              </a:rPr>
              <a:t>CDN</a:t>
            </a:r>
            <a:r>
              <a:rPr lang="en-IN" dirty="0"/>
              <a:t>(Content Delivery Network)</a:t>
            </a:r>
            <a:r>
              <a:rPr lang="en-US" dirty="0" smtClean="0">
                <a:solidFill>
                  <a:schemeClr val="tx1"/>
                </a:solidFill>
              </a:rPr>
              <a:t> </a:t>
            </a:r>
            <a:r>
              <a:rPr lang="en-US" dirty="0" smtClean="0">
                <a:solidFill>
                  <a:schemeClr val="tx1"/>
                </a:solidFill>
              </a:rPr>
              <a:t>links.</a:t>
            </a:r>
          </a:p>
          <a:p>
            <a:pPr algn="just">
              <a:lnSpc>
                <a:spcPct val="170000"/>
              </a:lnSpc>
            </a:pPr>
            <a:r>
              <a:rPr lang="en-US" dirty="0" smtClean="0">
                <a:solidFill>
                  <a:schemeClr val="tx1"/>
                </a:solidFill>
              </a:rPr>
              <a:t>We can also download Bootstrap source </a:t>
            </a:r>
            <a:r>
              <a:rPr lang="en-US" dirty="0" smtClean="0">
                <a:solidFill>
                  <a:schemeClr val="tx1"/>
                </a:solidFill>
              </a:rPr>
              <a:t>code which </a:t>
            </a:r>
            <a:r>
              <a:rPr lang="en-US" dirty="0" smtClean="0">
                <a:solidFill>
                  <a:schemeClr val="tx1"/>
                </a:solidFill>
              </a:rPr>
              <a:t>includes </a:t>
            </a:r>
            <a:r>
              <a:rPr lang="en-IN" dirty="0"/>
              <a:t>the latest Bootstrap SCSS, JavaScript source code and documentation files</a:t>
            </a:r>
            <a:r>
              <a:rPr lang="en-IN" dirty="0" smtClean="0"/>
              <a:t>.</a:t>
            </a:r>
          </a:p>
          <a:p>
            <a:pPr algn="just">
              <a:lnSpc>
                <a:spcPct val="170000"/>
              </a:lnSpc>
            </a:pPr>
            <a:r>
              <a:rPr lang="en-IN" dirty="0" smtClean="0">
                <a:solidFill>
                  <a:schemeClr val="tx1"/>
                </a:solidFill>
              </a:rPr>
              <a:t>Bootstrap 4 </a:t>
            </a:r>
            <a:r>
              <a:rPr lang="en-IN" dirty="0" smtClean="0"/>
              <a:t>has </a:t>
            </a:r>
            <a:r>
              <a:rPr lang="en-IN" dirty="0"/>
              <a:t>d</a:t>
            </a:r>
            <a:r>
              <a:rPr lang="en-IN" dirty="0" smtClean="0"/>
              <a:t>ropped </a:t>
            </a:r>
            <a:r>
              <a:rPr lang="en-IN" dirty="0"/>
              <a:t>the online Customizer in </a:t>
            </a:r>
            <a:r>
              <a:rPr lang="en-IN" dirty="0" smtClean="0"/>
              <a:t>favour </a:t>
            </a:r>
            <a:r>
              <a:rPr lang="en-IN" dirty="0"/>
              <a:t>of more extensive setup documentation and customized builds.</a:t>
            </a:r>
          </a:p>
          <a:p>
            <a:pPr algn="just">
              <a:lnSpc>
                <a:spcPct val="170000"/>
              </a:lnSpc>
            </a:pPr>
            <a:r>
              <a:rPr lang="en-IN" dirty="0"/>
              <a:t>T</a:t>
            </a:r>
            <a:r>
              <a:rPr lang="en-IN" dirty="0" smtClean="0"/>
              <a:t>heming and component changes can be done </a:t>
            </a:r>
            <a:r>
              <a:rPr lang="en-IN" dirty="0">
                <a:cs typeface="Arial" pitchFamily="34" charset="0"/>
              </a:rPr>
              <a:t>with new built-in Sass variables for global style </a:t>
            </a:r>
            <a:r>
              <a:rPr lang="en-IN" dirty="0" smtClean="0">
                <a:cs typeface="Arial" pitchFamily="34" charset="0"/>
              </a:rPr>
              <a:t>preferences.</a:t>
            </a: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sz="1200" dirty="0" smtClean="0"/>
              <a:t>1.2: Getting Started with Bootstrap</a:t>
            </a:r>
            <a:br>
              <a:rPr lang="en-US" sz="1200" dirty="0" smtClean="0"/>
            </a:br>
            <a:r>
              <a:rPr lang="en-US" dirty="0" err="1" smtClean="0"/>
              <a:t>Bootstrap</a:t>
            </a:r>
            <a:r>
              <a:rPr lang="en-US" dirty="0" smtClean="0"/>
              <a:t> 4 </a:t>
            </a:r>
            <a:r>
              <a:rPr lang="en-US" dirty="0" smtClean="0"/>
              <a:t>pre-compiled folder structure</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3169" y="985652"/>
            <a:ext cx="5973288" cy="5450773"/>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2582" y="1223158"/>
            <a:ext cx="7066289" cy="2998114"/>
          </a:xfrm>
        </p:spPr>
      </p:pic>
      <p:sp>
        <p:nvSpPr>
          <p:cNvPr id="4" name="Title 6"/>
          <p:cNvSpPr>
            <a:spLocks noGrp="1"/>
          </p:cNvSpPr>
          <p:nvPr>
            <p:ph type="title"/>
          </p:nvPr>
        </p:nvSpPr>
        <p:spPr>
          <a:xfrm>
            <a:off x="285720" y="64008"/>
            <a:ext cx="6715172" cy="831832"/>
          </a:xfrm>
        </p:spPr>
        <p:txBody>
          <a:bodyPr>
            <a:normAutofit/>
          </a:bodyPr>
          <a:lstStyle/>
          <a:p>
            <a:r>
              <a:rPr lang="en-US" sz="1200" dirty="0" smtClean="0"/>
              <a:t>1.2: Getting Started with Bootstrap</a:t>
            </a:r>
            <a:br>
              <a:rPr lang="en-US" sz="1200" dirty="0" smtClean="0"/>
            </a:br>
            <a:r>
              <a:rPr lang="en-US" dirty="0" err="1" smtClean="0"/>
              <a:t>Bootstrap</a:t>
            </a:r>
            <a:r>
              <a:rPr lang="en-US" dirty="0" smtClean="0"/>
              <a:t> 4 source code </a:t>
            </a:r>
            <a:r>
              <a:rPr lang="en-US" dirty="0" smtClean="0"/>
              <a:t>folder structure</a:t>
            </a:r>
            <a:endParaRPr lang="en-US" sz="2400" dirty="0"/>
          </a:p>
        </p:txBody>
      </p:sp>
    </p:spTree>
    <p:extLst>
      <p:ext uri="{BB962C8B-B14F-4D97-AF65-F5344CB8AC3E}">
        <p14:creationId xmlns:p14="http://schemas.microsoft.com/office/powerpoint/2010/main" val="134875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 </a:t>
            </a:r>
            <a:r>
              <a:rPr lang="en-US" dirty="0" smtClean="0"/>
              <a:t/>
            </a:r>
            <a:br>
              <a:rPr lang="en-US" dirty="0" smtClean="0"/>
            </a:br>
            <a:r>
              <a:rPr lang="en-US" dirty="0" err="1" smtClean="0"/>
              <a:t>Bootstrap</a:t>
            </a:r>
            <a:r>
              <a:rPr lang="en-US" dirty="0" smtClean="0"/>
              <a:t> 4 </a:t>
            </a:r>
            <a:r>
              <a:rPr lang="en-US" dirty="0" smtClean="0"/>
              <a:t>Global Styles</a:t>
            </a:r>
            <a:endParaRPr lang="en-US" sz="2400" dirty="0"/>
          </a:p>
        </p:txBody>
      </p:sp>
      <p:sp>
        <p:nvSpPr>
          <p:cNvPr id="6" name="Content Placeholder 5"/>
          <p:cNvSpPr>
            <a:spLocks noGrp="1"/>
          </p:cNvSpPr>
          <p:nvPr>
            <p:ph idx="1"/>
          </p:nvPr>
        </p:nvSpPr>
        <p:spPr>
          <a:xfrm>
            <a:off x="442685" y="1038995"/>
            <a:ext cx="8229600" cy="5384800"/>
          </a:xfrm>
        </p:spPr>
        <p:txBody>
          <a:bodyPr>
            <a:noAutofit/>
          </a:bodyPr>
          <a:lstStyle/>
          <a:p>
            <a:pPr algn="just">
              <a:lnSpc>
                <a:spcPct val="170000"/>
              </a:lnSpc>
            </a:pPr>
            <a:r>
              <a:rPr lang="en-US" dirty="0" smtClean="0">
                <a:solidFill>
                  <a:schemeClr val="tx1"/>
                </a:solidFill>
              </a:rPr>
              <a:t>Bootstrap provides us the following default styles to webpage which is included in </a:t>
            </a:r>
            <a:r>
              <a:rPr lang="en-US" dirty="0" smtClean="0">
                <a:solidFill>
                  <a:schemeClr val="tx1"/>
                </a:solidFill>
              </a:rPr>
              <a:t>the </a:t>
            </a:r>
            <a:r>
              <a:rPr lang="en-US" dirty="0" smtClean="0">
                <a:solidFill>
                  <a:schemeClr val="tx1"/>
                </a:solidFill>
              </a:rPr>
              <a:t>bootstrap.css file.</a:t>
            </a:r>
          </a:p>
          <a:p>
            <a:pPr lvl="1" algn="just">
              <a:lnSpc>
                <a:spcPct val="170000"/>
              </a:lnSpc>
            </a:pPr>
            <a:r>
              <a:rPr lang="en-US" sz="1800" dirty="0"/>
              <a:t>M</a:t>
            </a:r>
            <a:r>
              <a:rPr lang="en-US" sz="1800" dirty="0" smtClean="0">
                <a:solidFill>
                  <a:schemeClr val="tx1"/>
                </a:solidFill>
              </a:rPr>
              <a:t>argin </a:t>
            </a:r>
            <a:r>
              <a:rPr lang="en-US" sz="1800" dirty="0" smtClean="0">
                <a:solidFill>
                  <a:schemeClr val="tx1"/>
                </a:solidFill>
              </a:rPr>
              <a:t>has been removed from the body, and content will snug up to the edges of the browser window.</a:t>
            </a:r>
          </a:p>
          <a:p>
            <a:pPr lvl="1" algn="just">
              <a:lnSpc>
                <a:spcPct val="170000"/>
              </a:lnSpc>
            </a:pPr>
            <a:r>
              <a:rPr lang="en-US" sz="1800" dirty="0" smtClean="0">
                <a:solidFill>
                  <a:schemeClr val="tx1"/>
                </a:solidFill>
              </a:rPr>
              <a:t>Background-color</a:t>
            </a:r>
            <a:r>
              <a:rPr lang="en-US" sz="1800" dirty="0"/>
              <a:t> </a:t>
            </a:r>
            <a:r>
              <a:rPr lang="en-US" sz="1800" dirty="0" smtClean="0"/>
              <a:t>white is by default applied to &lt;body&gt;.</a:t>
            </a:r>
            <a:endParaRPr lang="en-US" sz="1800" dirty="0" smtClean="0">
              <a:solidFill>
                <a:schemeClr val="tx1"/>
              </a:solidFill>
            </a:endParaRPr>
          </a:p>
          <a:p>
            <a:pPr lvl="1" algn="just">
              <a:lnSpc>
                <a:spcPct val="170000"/>
              </a:lnSpc>
            </a:pPr>
            <a:r>
              <a:rPr lang="en-US" sz="1800" dirty="0" smtClean="0">
                <a:solidFill>
                  <a:schemeClr val="tx1"/>
                </a:solidFill>
              </a:rPr>
              <a:t>Bootstrap 4 </a:t>
            </a:r>
            <a:r>
              <a:rPr lang="en-US" sz="1800" dirty="0" smtClean="0">
                <a:solidFill>
                  <a:schemeClr val="tx1"/>
                </a:solidFill>
              </a:rPr>
              <a:t>is using the </a:t>
            </a:r>
            <a:r>
              <a:rPr lang="en-IN" sz="1800" dirty="0"/>
              <a:t>$font-family-base</a:t>
            </a:r>
            <a:r>
              <a:rPr lang="en-US" sz="1800" dirty="0" smtClean="0">
                <a:solidFill>
                  <a:schemeClr val="tx1"/>
                </a:solidFill>
              </a:rPr>
              <a:t>, </a:t>
            </a:r>
            <a:r>
              <a:rPr lang="en-IN" sz="1800" dirty="0"/>
              <a:t>$font-size-base</a:t>
            </a:r>
            <a:r>
              <a:rPr lang="en-US" sz="1800" dirty="0" smtClean="0">
                <a:solidFill>
                  <a:schemeClr val="tx1"/>
                </a:solidFill>
              </a:rPr>
              <a:t>, </a:t>
            </a:r>
            <a:r>
              <a:rPr lang="en-US" sz="1800" dirty="0" smtClean="0">
                <a:solidFill>
                  <a:schemeClr val="tx1"/>
                </a:solidFill>
              </a:rPr>
              <a:t>and </a:t>
            </a:r>
            <a:r>
              <a:rPr lang="en-IN" sz="1800" dirty="0" smtClean="0"/>
              <a:t>line-height-base </a:t>
            </a:r>
            <a:r>
              <a:rPr lang="en-US" sz="1800" dirty="0" smtClean="0">
                <a:solidFill>
                  <a:schemeClr val="tx1"/>
                </a:solidFill>
              </a:rPr>
              <a:t>attributes </a:t>
            </a:r>
            <a:r>
              <a:rPr lang="en-US" sz="1800" dirty="0" smtClean="0">
                <a:solidFill>
                  <a:schemeClr val="tx1"/>
                </a:solidFill>
              </a:rPr>
              <a:t>as our typographic </a:t>
            </a:r>
            <a:r>
              <a:rPr lang="en-US" sz="1800" dirty="0"/>
              <a:t>base applied to the &lt;body&gt;. </a:t>
            </a:r>
            <a:r>
              <a:rPr lang="en-US" sz="1800" dirty="0" smtClean="0">
                <a:solidFill>
                  <a:schemeClr val="tx1"/>
                </a:solidFill>
              </a:rPr>
              <a:t>This allows the height of headings and other content around the site to maintain a similar line height.</a:t>
            </a:r>
          </a:p>
          <a:p>
            <a:pPr lvl="1" algn="just">
              <a:lnSpc>
                <a:spcPct val="170000"/>
              </a:lnSpc>
            </a:pPr>
            <a:r>
              <a:rPr lang="en-US" sz="1800" dirty="0" smtClean="0">
                <a:solidFill>
                  <a:schemeClr val="tx1"/>
                </a:solidFill>
              </a:rPr>
              <a:t>Bootstrap sets the global link color via </a:t>
            </a:r>
            <a:r>
              <a:rPr lang="en-IN" sz="1800" dirty="0"/>
              <a:t>$link-</a:t>
            </a:r>
            <a:r>
              <a:rPr lang="en-IN" sz="1800" dirty="0" err="1"/>
              <a:t>color</a:t>
            </a:r>
            <a:r>
              <a:rPr lang="en-US" sz="1800" dirty="0" smtClean="0">
                <a:solidFill>
                  <a:schemeClr val="tx1"/>
                </a:solidFill>
              </a:rPr>
              <a:t> </a:t>
            </a:r>
            <a:r>
              <a:rPr lang="en-US" sz="1800" dirty="0" smtClean="0">
                <a:solidFill>
                  <a:schemeClr val="tx1"/>
                </a:solidFill>
              </a:rPr>
              <a:t>and applies link underlines only on :hover</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 </a:t>
            </a:r>
            <a:r>
              <a:rPr lang="en-US" dirty="0" smtClean="0"/>
              <a:t/>
            </a:r>
            <a:br>
              <a:rPr lang="en-US" dirty="0" smtClean="0"/>
            </a:br>
            <a:r>
              <a:rPr lang="en-US" dirty="0" smtClean="0"/>
              <a:t>Responsive Design</a:t>
            </a:r>
            <a:endParaRPr lang="en-US" sz="2400" dirty="0"/>
          </a:p>
        </p:txBody>
      </p:sp>
      <p:sp>
        <p:nvSpPr>
          <p:cNvPr id="6" name="Content Placeholder 5"/>
          <p:cNvSpPr>
            <a:spLocks noGrp="1"/>
          </p:cNvSpPr>
          <p:nvPr>
            <p:ph idx="1"/>
          </p:nvPr>
        </p:nvSpPr>
        <p:spPr>
          <a:xfrm>
            <a:off x="442685" y="914400"/>
            <a:ext cx="8229600" cy="5529943"/>
          </a:xfrm>
        </p:spPr>
        <p:txBody>
          <a:bodyPr>
            <a:normAutofit/>
          </a:bodyPr>
          <a:lstStyle/>
          <a:p>
            <a:pPr algn="just">
              <a:lnSpc>
                <a:spcPct val="170000"/>
              </a:lnSpc>
            </a:pPr>
            <a:r>
              <a:rPr lang="en-US" dirty="0" smtClean="0">
                <a:solidFill>
                  <a:schemeClr val="tx1"/>
                </a:solidFill>
              </a:rPr>
              <a:t>To turn on the responsive features of Bootstrap, we need to add a &lt;meta&gt; tag to the &lt;head&gt; of your web page. </a:t>
            </a:r>
          </a:p>
          <a:p>
            <a:pPr algn="just">
              <a:lnSpc>
                <a:spcPct val="170000"/>
              </a:lnSpc>
            </a:pPr>
            <a:r>
              <a:rPr lang="en-US" dirty="0" smtClean="0">
                <a:solidFill>
                  <a:schemeClr val="tx1"/>
                </a:solidFill>
              </a:rPr>
              <a:t>It represents mobile specific meta data.</a:t>
            </a:r>
          </a:p>
          <a:p>
            <a:pPr algn="just"/>
            <a:endParaRPr lang="en-US" dirty="0" smtClean="0">
              <a:solidFill>
                <a:schemeClr val="tx1"/>
              </a:solidFill>
            </a:endParaRPr>
          </a:p>
          <a:p>
            <a:pPr algn="just">
              <a:buNone/>
            </a:pPr>
            <a:endParaRPr lang="en-US" dirty="0" smtClean="0">
              <a:solidFill>
                <a:schemeClr val="tx1"/>
              </a:solidFill>
            </a:endParaRPr>
          </a:p>
        </p:txBody>
      </p:sp>
      <p:sp>
        <p:nvSpPr>
          <p:cNvPr id="4" name="Rounded Rectangle 3"/>
          <p:cNvSpPr/>
          <p:nvPr/>
        </p:nvSpPr>
        <p:spPr>
          <a:xfrm>
            <a:off x="580573" y="2612571"/>
            <a:ext cx="8040914" cy="368312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r>
              <a:rPr lang="en-US" dirty="0" smtClean="0">
                <a:solidFill>
                  <a:schemeClr val="tx1"/>
                </a:solidFill>
              </a:rPr>
              <a:t>&lt;!DOCTYPE html&gt;</a:t>
            </a:r>
          </a:p>
          <a:p>
            <a:r>
              <a:rPr lang="en-US" dirty="0" smtClean="0">
                <a:solidFill>
                  <a:schemeClr val="tx1"/>
                </a:solidFill>
              </a:rPr>
              <a:t>&lt;html </a:t>
            </a:r>
            <a:r>
              <a:rPr lang="en-US" dirty="0" err="1" smtClean="0">
                <a:solidFill>
                  <a:schemeClr val="tx1"/>
                </a:solidFill>
              </a:rPr>
              <a:t>lang</a:t>
            </a:r>
            <a:r>
              <a:rPr lang="en-US" dirty="0" smtClean="0">
                <a:solidFill>
                  <a:schemeClr val="tx1"/>
                </a:solidFill>
              </a:rPr>
              <a:t>="en"&gt;</a:t>
            </a:r>
          </a:p>
          <a:p>
            <a:r>
              <a:rPr lang="en-US" dirty="0" smtClean="0">
                <a:solidFill>
                  <a:schemeClr val="tx1"/>
                </a:solidFill>
              </a:rPr>
              <a:t>&lt;head&gt;</a:t>
            </a:r>
          </a:p>
          <a:p>
            <a:r>
              <a:rPr lang="en-US" dirty="0" smtClean="0">
                <a:solidFill>
                  <a:schemeClr val="tx1"/>
                </a:solidFill>
              </a:rPr>
              <a:t>&lt;title&gt;Creating Sample website&lt;/title&gt;</a:t>
            </a:r>
          </a:p>
          <a:p>
            <a:r>
              <a:rPr lang="en-US" dirty="0" smtClean="0">
                <a:solidFill>
                  <a:schemeClr val="tx1"/>
                </a:solidFill>
              </a:rPr>
              <a:t>    &lt;!-- Mobile Specific Meta --&gt;</a:t>
            </a:r>
          </a:p>
          <a:p>
            <a:r>
              <a:rPr lang="en-US" dirty="0" smtClean="0">
                <a:solidFill>
                  <a:schemeClr val="tx1"/>
                </a:solidFill>
              </a:rPr>
              <a:t>&lt;meta name="viewport" content="width=device-width, initial-scale=1, maximum-scale=1"&gt;</a:t>
            </a:r>
          </a:p>
          <a:p>
            <a:r>
              <a:rPr lang="en-US" dirty="0" smtClean="0">
                <a:solidFill>
                  <a:schemeClr val="tx1"/>
                </a:solidFill>
              </a:rPr>
              <a:t>&lt;!-- Latest compiled and minified CSS --&gt;</a:t>
            </a:r>
          </a:p>
          <a:p>
            <a:r>
              <a:rPr lang="en-US" dirty="0" smtClean="0">
                <a:solidFill>
                  <a:schemeClr val="tx1"/>
                </a:solidFill>
              </a:rPr>
              <a:t> &lt;link </a:t>
            </a:r>
            <a:r>
              <a:rPr lang="en-US" dirty="0" err="1" smtClean="0">
                <a:solidFill>
                  <a:schemeClr val="tx1"/>
                </a:solidFill>
              </a:rPr>
              <a:t>href</a:t>
            </a:r>
            <a:r>
              <a:rPr lang="en-US" dirty="0" smtClean="0">
                <a:solidFill>
                  <a:schemeClr val="tx1"/>
                </a:solidFill>
              </a:rPr>
              <a:t>="../</a:t>
            </a:r>
            <a:r>
              <a:rPr lang="en-US" dirty="0" smtClean="0">
                <a:solidFill>
                  <a:schemeClr val="tx1"/>
                </a:solidFill>
              </a:rPr>
              <a:t>bootstrap-4.2.1-dist/</a:t>
            </a:r>
            <a:r>
              <a:rPr lang="en-US" dirty="0" err="1" smtClean="0">
                <a:solidFill>
                  <a:schemeClr val="tx1"/>
                </a:solidFill>
              </a:rPr>
              <a:t>css</a:t>
            </a:r>
            <a:r>
              <a:rPr lang="en-US" dirty="0" smtClean="0">
                <a:solidFill>
                  <a:schemeClr val="tx1"/>
                </a:solidFill>
              </a:rPr>
              <a:t>/bootstrap.min.css</a:t>
            </a:r>
            <a:r>
              <a:rPr lang="en-US" dirty="0" smtClean="0">
                <a:solidFill>
                  <a:schemeClr val="tx1"/>
                </a:solidFill>
              </a:rPr>
              <a:t>" </a:t>
            </a:r>
            <a:r>
              <a:rPr lang="en-US" dirty="0" err="1" smtClean="0">
                <a:solidFill>
                  <a:schemeClr val="tx1"/>
                </a:solidFill>
              </a:rPr>
              <a:t>rel</a:t>
            </a:r>
            <a:r>
              <a:rPr lang="en-US" dirty="0" smtClean="0">
                <a:solidFill>
                  <a:schemeClr val="tx1"/>
                </a:solidFill>
              </a:rPr>
              <a:t>="</a:t>
            </a:r>
            <a:r>
              <a:rPr lang="en-US" dirty="0" err="1" smtClean="0">
                <a:solidFill>
                  <a:schemeClr val="tx1"/>
                </a:solidFill>
              </a:rPr>
              <a:t>stylesheet</a:t>
            </a:r>
            <a:r>
              <a:rPr lang="en-US" dirty="0" smtClean="0">
                <a:solidFill>
                  <a:schemeClr val="tx1"/>
                </a:solidFill>
              </a:rPr>
              <a:t>"&gt;</a:t>
            </a:r>
          </a:p>
          <a:p>
            <a:r>
              <a:rPr lang="en-US" dirty="0" smtClean="0">
                <a:solidFill>
                  <a:schemeClr val="tx1"/>
                </a:solidFill>
              </a:rPr>
              <a:t>&lt;/head&gt;</a:t>
            </a:r>
          </a:p>
          <a:p>
            <a:r>
              <a:rPr lang="en-US" dirty="0" smtClean="0">
                <a:solidFill>
                  <a:schemeClr val="tx1"/>
                </a:solidFill>
              </a:rPr>
              <a:t>&lt;body&gt;&lt;/body&gt;</a:t>
            </a:r>
          </a:p>
          <a:p>
            <a:r>
              <a:rPr lang="en-US" dirty="0" smtClean="0">
                <a:solidFill>
                  <a:schemeClr val="tx1"/>
                </a:solidFill>
              </a:rPr>
              <a:t>&lt;/html&gt;</a:t>
            </a:r>
          </a:p>
          <a:p>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a:t>
            </a:r>
            <a:br>
              <a:rPr lang="en-US" sz="1200" dirty="0" smtClean="0"/>
            </a:br>
            <a:r>
              <a:rPr lang="en-US" dirty="0" smtClean="0"/>
              <a:t>Bootstrap basic template</a:t>
            </a:r>
            <a:endParaRPr lang="en-US"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2099" y="1093076"/>
            <a:ext cx="8679142" cy="5213131"/>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Basics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a:solidFill>
                  <a:schemeClr val="tx1"/>
                </a:solidFill>
              </a:rPr>
              <a:t>Using bootstrap </a:t>
            </a:r>
            <a:r>
              <a:rPr lang="en-US" dirty="0" smtClean="0">
                <a:solidFill>
                  <a:schemeClr val="tx1"/>
                </a:solidFill>
              </a:rPr>
              <a:t>we </a:t>
            </a:r>
            <a:r>
              <a:rPr lang="en-US" dirty="0">
                <a:solidFill>
                  <a:schemeClr val="tx1"/>
                </a:solidFill>
              </a:rPr>
              <a:t>can design the front end for a website with a little knowledge of HTML and </a:t>
            </a:r>
            <a:r>
              <a:rPr lang="en-US" dirty="0" smtClean="0">
                <a:solidFill>
                  <a:schemeClr val="tx1"/>
                </a:solidFill>
              </a:rPr>
              <a:t>CSS.</a:t>
            </a:r>
          </a:p>
          <a:p>
            <a:pPr algn="just">
              <a:lnSpc>
                <a:spcPct val="150000"/>
              </a:lnSpc>
            </a:pPr>
            <a:r>
              <a:rPr lang="en-US" dirty="0" smtClean="0">
                <a:solidFill>
                  <a:schemeClr val="tx1"/>
                </a:solidFill>
              </a:rPr>
              <a:t>Bootstrap is supported by all popular browsers</a:t>
            </a:r>
          </a:p>
          <a:p>
            <a:pPr algn="just">
              <a:lnSpc>
                <a:spcPct val="150000"/>
              </a:lnSpc>
            </a:pPr>
            <a:r>
              <a:rPr lang="en-US" dirty="0" smtClean="0">
                <a:solidFill>
                  <a:schemeClr val="tx1"/>
                </a:solidFill>
              </a:rPr>
              <a:t>Like Bootstrap 3, Bootstrap 4 too has </a:t>
            </a:r>
            <a:r>
              <a:rPr lang="en-US" dirty="0">
                <a:solidFill>
                  <a:schemeClr val="tx1"/>
                </a:solidFill>
              </a:rPr>
              <a:t>been </a:t>
            </a:r>
            <a:r>
              <a:rPr lang="en-US" dirty="0" smtClean="0">
                <a:solidFill>
                  <a:schemeClr val="tx1"/>
                </a:solidFill>
              </a:rPr>
              <a:t>build </a:t>
            </a:r>
            <a:r>
              <a:rPr lang="en-US" dirty="0">
                <a:solidFill>
                  <a:schemeClr val="tx1"/>
                </a:solidFill>
              </a:rPr>
              <a:t>to have a mobile-first </a:t>
            </a:r>
            <a:r>
              <a:rPr lang="en-US" dirty="0" smtClean="0">
                <a:solidFill>
                  <a:schemeClr val="tx1"/>
                </a:solidFill>
              </a:rPr>
              <a:t>approach.</a:t>
            </a:r>
          </a:p>
          <a:p>
            <a:pPr algn="just">
              <a:lnSpc>
                <a:spcPct val="150000"/>
              </a:lnSpc>
            </a:pPr>
            <a:r>
              <a:rPr lang="en-US" dirty="0" smtClean="0">
                <a:solidFill>
                  <a:schemeClr val="tx1"/>
                </a:solidFill>
              </a:rPr>
              <a:t>SASS </a:t>
            </a:r>
            <a:r>
              <a:rPr lang="en-US" dirty="0">
                <a:solidFill>
                  <a:schemeClr val="tx1"/>
                </a:solidFill>
              </a:rPr>
              <a:t>is a dynamic style sheet language that is compiled into CSS</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3462486"/>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Introduction to Bootstrap</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Why Bootstrap?</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Bootstrap Advantages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SCSS Introduction</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Creating Bootstrap page</a:t>
            </a: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Bootstrap Introduction</a:t>
            </a:r>
            <a:endParaRPr lang="en-US" sz="2400" dirty="0"/>
          </a:p>
        </p:txBody>
      </p:sp>
      <p:sp>
        <p:nvSpPr>
          <p:cNvPr id="6" name="Content Placeholder 5"/>
          <p:cNvSpPr>
            <a:spLocks noGrp="1"/>
          </p:cNvSpPr>
          <p:nvPr>
            <p:ph idx="1"/>
          </p:nvPr>
        </p:nvSpPr>
        <p:spPr>
          <a:xfrm>
            <a:off x="442685" y="1071900"/>
            <a:ext cx="8392396" cy="5384800"/>
          </a:xfrm>
        </p:spPr>
        <p:txBody>
          <a:bodyPr>
            <a:noAutofit/>
          </a:bodyPr>
          <a:lstStyle/>
          <a:p>
            <a:pPr algn="just">
              <a:lnSpc>
                <a:spcPct val="170000"/>
              </a:lnSpc>
            </a:pPr>
            <a:r>
              <a:rPr lang="en-US" dirty="0" smtClean="0">
                <a:solidFill>
                  <a:schemeClr val="tx1"/>
                </a:solidFill>
              </a:rPr>
              <a:t>Bootstrap is the most popular, open source </a:t>
            </a:r>
            <a:r>
              <a:rPr lang="en-US" dirty="0"/>
              <a:t>HTML, </a:t>
            </a:r>
            <a:r>
              <a:rPr lang="en-US" dirty="0" smtClean="0"/>
              <a:t>CSS, JavaScript </a:t>
            </a:r>
            <a:r>
              <a:rPr lang="en-US" dirty="0" smtClean="0">
                <a:solidFill>
                  <a:schemeClr val="tx1"/>
                </a:solidFill>
              </a:rPr>
              <a:t>framework for developing responsive, mobile first projects on the </a:t>
            </a:r>
            <a:r>
              <a:rPr lang="en-US" dirty="0" smtClean="0"/>
              <a:t>web.(</a:t>
            </a:r>
            <a:r>
              <a:rPr lang="en-US" dirty="0"/>
              <a:t>static website </a:t>
            </a:r>
            <a:r>
              <a:rPr lang="en-US" dirty="0" smtClean="0"/>
              <a:t>as well as </a:t>
            </a:r>
            <a:r>
              <a:rPr lang="en-US" dirty="0"/>
              <a:t>dynamic web </a:t>
            </a:r>
            <a:r>
              <a:rPr lang="en-US" dirty="0" smtClean="0"/>
              <a:t>application)</a:t>
            </a:r>
          </a:p>
          <a:p>
            <a:pPr algn="just">
              <a:lnSpc>
                <a:spcPct val="170000"/>
              </a:lnSpc>
            </a:pPr>
            <a:r>
              <a:rPr lang="en-IN" dirty="0">
                <a:cs typeface="Arial" pitchFamily="34" charset="0"/>
              </a:rPr>
              <a:t> Bootstrap 4 is the newest version of Bootstrap and it’s 4.0.0 beta version was released in August 2017</a:t>
            </a:r>
            <a:r>
              <a:rPr lang="en-IN" dirty="0" smtClean="0">
                <a:cs typeface="Arial" pitchFamily="34" charset="0"/>
              </a:rPr>
              <a:t>.</a:t>
            </a:r>
            <a:endParaRPr lang="en-US" dirty="0" smtClean="0"/>
          </a:p>
          <a:p>
            <a:pPr algn="just">
              <a:lnSpc>
                <a:spcPct val="170000"/>
              </a:lnSpc>
            </a:pPr>
            <a:r>
              <a:rPr lang="en-US" dirty="0" smtClean="0">
                <a:solidFill>
                  <a:schemeClr val="tx1"/>
                </a:solidFill>
              </a:rPr>
              <a:t>Mobile-first approach is at it’s core of Bootstrap 4 development </a:t>
            </a:r>
            <a:r>
              <a:rPr lang="en-US" dirty="0" smtClean="0"/>
              <a:t>similar to prior </a:t>
            </a:r>
            <a:r>
              <a:rPr lang="en-US" dirty="0" smtClean="0">
                <a:solidFill>
                  <a:schemeClr val="tx1"/>
                </a:solidFill>
              </a:rPr>
              <a:t> version i.e. version 3.</a:t>
            </a:r>
          </a:p>
          <a:p>
            <a:pPr algn="just">
              <a:lnSpc>
                <a:spcPct val="170000"/>
              </a:lnSpc>
            </a:pPr>
            <a:r>
              <a:rPr lang="en-US" dirty="0" smtClean="0">
                <a:solidFill>
                  <a:schemeClr val="tx1"/>
                </a:solidFill>
              </a:rPr>
              <a:t>Bootstrap was developed by Mark Otto and Jacob Thornton at Twitter. It was released as an open source product in August 2011 on </a:t>
            </a:r>
            <a:r>
              <a:rPr lang="en-US" dirty="0" err="1" smtClean="0">
                <a:solidFill>
                  <a:schemeClr val="tx1"/>
                </a:solidFill>
              </a:rPr>
              <a:t>GitHub</a:t>
            </a:r>
            <a:r>
              <a:rPr lang="en-US" dirty="0" smtClean="0">
                <a:solidFill>
                  <a:schemeClr val="tx1"/>
                </a:solidFill>
              </a:rPr>
              <a:t>.</a:t>
            </a:r>
          </a:p>
          <a:p>
            <a:pPr algn="just">
              <a:lnSpc>
                <a:spcPct val="170000"/>
              </a:lnSpc>
            </a:pPr>
            <a:r>
              <a:rPr lang="en-US" i="1" dirty="0" smtClean="0">
                <a:solidFill>
                  <a:schemeClr val="tx1"/>
                </a:solidFill>
              </a:rPr>
              <a:t>getbootstrap.com </a:t>
            </a:r>
            <a:r>
              <a:rPr lang="en-US" dirty="0" smtClean="0">
                <a:solidFill>
                  <a:schemeClr val="tx1"/>
                </a:solidFill>
              </a:rPr>
              <a:t>is the Official Website of Twitter Bootstrap.</a:t>
            </a: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Why Bootstrap?</a:t>
            </a:r>
            <a:endParaRPr lang="en-US" sz="2400" dirty="0"/>
          </a:p>
        </p:txBody>
      </p:sp>
      <p:sp>
        <p:nvSpPr>
          <p:cNvPr id="6" name="Content Placeholder 5"/>
          <p:cNvSpPr>
            <a:spLocks noGrp="1"/>
          </p:cNvSpPr>
          <p:nvPr>
            <p:ph idx="1"/>
          </p:nvPr>
        </p:nvSpPr>
        <p:spPr>
          <a:xfrm>
            <a:off x="417971" y="1133685"/>
            <a:ext cx="8229600" cy="5384800"/>
          </a:xfrm>
        </p:spPr>
        <p:txBody>
          <a:bodyPr>
            <a:noAutofit/>
          </a:bodyPr>
          <a:lstStyle/>
          <a:p>
            <a:pPr algn="just">
              <a:lnSpc>
                <a:spcPct val="170000"/>
              </a:lnSpc>
            </a:pPr>
            <a:r>
              <a:rPr lang="en-US" dirty="0" smtClean="0">
                <a:solidFill>
                  <a:schemeClr val="tx1"/>
                </a:solidFill>
              </a:rPr>
              <a:t>We can design the front end for a website with a little knowledge of HTML and CSS. i.e. Developers can easily create professional WebPages like a web designers</a:t>
            </a:r>
          </a:p>
          <a:p>
            <a:pPr algn="just">
              <a:lnSpc>
                <a:spcPct val="170000"/>
              </a:lnSpc>
            </a:pPr>
            <a:r>
              <a:rPr lang="en-US" dirty="0" smtClean="0">
                <a:solidFill>
                  <a:schemeClr val="tx1"/>
                </a:solidFill>
              </a:rPr>
              <a:t>Bootstrap's responsive design adjusts to </a:t>
            </a:r>
            <a:r>
              <a:rPr lang="en-US" dirty="0" smtClean="0"/>
              <a:t>range of screen sizes such as </a:t>
            </a:r>
            <a:r>
              <a:rPr lang="en-US" dirty="0" smtClean="0">
                <a:solidFill>
                  <a:schemeClr val="tx1"/>
                </a:solidFill>
              </a:rPr>
              <a:t>Desktops, Tablets and Mobiles.</a:t>
            </a:r>
          </a:p>
          <a:p>
            <a:pPr algn="just">
              <a:lnSpc>
                <a:spcPct val="170000"/>
              </a:lnSpc>
            </a:pPr>
            <a:r>
              <a:rPr lang="en-US" dirty="0" smtClean="0">
                <a:solidFill>
                  <a:schemeClr val="tx1"/>
                </a:solidFill>
              </a:rPr>
              <a:t>Bootstrap provides  scaffolding feature by providing a basic structure with Grid System, link styles, background.</a:t>
            </a:r>
          </a:p>
          <a:p>
            <a:pPr algn="just">
              <a:lnSpc>
                <a:spcPct val="170000"/>
              </a:lnSpc>
            </a:pPr>
            <a:r>
              <a:rPr lang="en-US" dirty="0" smtClean="0">
                <a:solidFill>
                  <a:schemeClr val="tx1"/>
                </a:solidFill>
              </a:rPr>
              <a:t>Provides a clean and uniform solution for building an interface for developers.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801" y="1314020"/>
            <a:ext cx="8528209" cy="4351337"/>
          </a:xfrm>
        </p:spPr>
        <p:txBody>
          <a:bodyPr/>
          <a:lstStyle/>
          <a:p>
            <a:pPr algn="just">
              <a:lnSpc>
                <a:spcPct val="170000"/>
              </a:lnSpc>
            </a:pPr>
            <a:r>
              <a:rPr lang="en-US" dirty="0"/>
              <a:t>Bootstrap contains a dozen built-in reusable components and to provide iconography, dropdowns, navigation, alerts, popovers, and much more</a:t>
            </a:r>
          </a:p>
          <a:p>
            <a:pPr algn="just">
              <a:lnSpc>
                <a:spcPct val="170000"/>
              </a:lnSpc>
            </a:pPr>
            <a:r>
              <a:rPr lang="en-US" dirty="0"/>
              <a:t>It also provides custom jQuery plugins</a:t>
            </a:r>
          </a:p>
          <a:p>
            <a:pPr algn="just">
              <a:lnSpc>
                <a:spcPct val="170000"/>
              </a:lnSpc>
            </a:pPr>
            <a:r>
              <a:rPr lang="en-US" dirty="0"/>
              <a:t>It is supported by all popular browsers.</a:t>
            </a:r>
          </a:p>
        </p:txBody>
      </p:sp>
      <p:sp>
        <p:nvSpPr>
          <p:cNvPr id="4"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Why Bootstrap?</a:t>
            </a:r>
            <a:endParaRPr lang="en-US" sz="2400" dirty="0"/>
          </a:p>
        </p:txBody>
      </p:sp>
    </p:spTree>
    <p:extLst>
      <p:ext uri="{BB962C8B-B14F-4D97-AF65-F5344CB8AC3E}">
        <p14:creationId xmlns:p14="http://schemas.microsoft.com/office/powerpoint/2010/main" val="412728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801" y="1198607"/>
            <a:ext cx="8528209" cy="5189836"/>
          </a:xfrm>
        </p:spPr>
        <p:txBody>
          <a:bodyPr/>
          <a:lstStyle/>
          <a:p>
            <a:r>
              <a:rPr lang="en-IN" b="1" dirty="0"/>
              <a:t>Speed of Development</a:t>
            </a:r>
          </a:p>
          <a:p>
            <a:endParaRPr lang="en-IN" dirty="0"/>
          </a:p>
          <a:p>
            <a:r>
              <a:rPr lang="en-IN" b="1" dirty="0" smtClean="0"/>
              <a:t>Responsiveness</a:t>
            </a:r>
          </a:p>
          <a:p>
            <a:endParaRPr lang="en-IN" b="1" dirty="0"/>
          </a:p>
          <a:p>
            <a:r>
              <a:rPr lang="en-IN" b="1" dirty="0" smtClean="0"/>
              <a:t>Consistency</a:t>
            </a:r>
          </a:p>
          <a:p>
            <a:endParaRPr lang="en-IN" b="1" dirty="0"/>
          </a:p>
          <a:p>
            <a:r>
              <a:rPr lang="en-IN" b="1" dirty="0" smtClean="0"/>
              <a:t>Customizable</a:t>
            </a:r>
          </a:p>
          <a:p>
            <a:endParaRPr lang="en-IN" b="1" dirty="0"/>
          </a:p>
          <a:p>
            <a:r>
              <a:rPr lang="en-IN" b="1" dirty="0" smtClean="0"/>
              <a:t>Support</a:t>
            </a:r>
          </a:p>
          <a:p>
            <a:endParaRPr lang="en-IN" b="1" dirty="0"/>
          </a:p>
        </p:txBody>
      </p:sp>
      <p:sp>
        <p:nvSpPr>
          <p:cNvPr id="4"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Bootstrap Advantages</a:t>
            </a:r>
            <a:endParaRPr lang="en-US" sz="2400" dirty="0"/>
          </a:p>
        </p:txBody>
      </p:sp>
    </p:spTree>
    <p:extLst>
      <p:ext uri="{BB962C8B-B14F-4D97-AF65-F5344CB8AC3E}">
        <p14:creationId xmlns:p14="http://schemas.microsoft.com/office/powerpoint/2010/main" val="391683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42685" y="988863"/>
            <a:ext cx="8229600" cy="5456542"/>
          </a:xfrm>
        </p:spPr>
        <p:txBody>
          <a:bodyPr>
            <a:normAutofit fontScale="92500" lnSpcReduction="10000"/>
          </a:bodyPr>
          <a:lstStyle/>
          <a:p>
            <a:pPr algn="just">
              <a:lnSpc>
                <a:spcPct val="170000"/>
              </a:lnSpc>
            </a:pPr>
            <a:r>
              <a:rPr lang="en-US" dirty="0" smtClean="0">
                <a:solidFill>
                  <a:schemeClr val="tx1"/>
                </a:solidFill>
              </a:rPr>
              <a:t>SASS stands for </a:t>
            </a:r>
            <a:r>
              <a:rPr lang="en-IN" dirty="0"/>
              <a:t>Syntactically awesome style </a:t>
            </a:r>
            <a:r>
              <a:rPr lang="en-IN" dirty="0" smtClean="0"/>
              <a:t>sheets</a:t>
            </a:r>
            <a:r>
              <a:rPr lang="en-US" dirty="0"/>
              <a:t>.</a:t>
            </a:r>
            <a:endParaRPr lang="en-US" dirty="0" smtClean="0">
              <a:solidFill>
                <a:schemeClr val="tx1"/>
              </a:solidFill>
            </a:endParaRPr>
          </a:p>
          <a:p>
            <a:pPr algn="just">
              <a:lnSpc>
                <a:spcPct val="170000"/>
              </a:lnSpc>
            </a:pPr>
            <a:r>
              <a:rPr lang="en-IN" dirty="0" smtClean="0"/>
              <a:t>It </a:t>
            </a:r>
            <a:r>
              <a:rPr lang="en-IN" dirty="0"/>
              <a:t>is a </a:t>
            </a:r>
            <a:r>
              <a:rPr lang="en-IN" dirty="0" smtClean="0"/>
              <a:t>pre-processor </a:t>
            </a:r>
            <a:r>
              <a:rPr lang="en-IN" dirty="0"/>
              <a:t>scripting language that </a:t>
            </a:r>
            <a:r>
              <a:rPr lang="en-IN" dirty="0" smtClean="0"/>
              <a:t>is compiled </a:t>
            </a:r>
            <a:r>
              <a:rPr lang="en-IN" dirty="0"/>
              <a:t>into Cascading Style Sheets (CSS</a:t>
            </a:r>
            <a:r>
              <a:rPr lang="en-IN" dirty="0" smtClean="0"/>
              <a:t>).</a:t>
            </a:r>
          </a:p>
          <a:p>
            <a:pPr algn="just">
              <a:lnSpc>
                <a:spcPct val="170000"/>
              </a:lnSpc>
            </a:pPr>
            <a:r>
              <a:rPr lang="en-IN" dirty="0"/>
              <a:t>The official implementation of </a:t>
            </a:r>
            <a:r>
              <a:rPr lang="en-IN" dirty="0" smtClean="0"/>
              <a:t>SASS </a:t>
            </a:r>
            <a:r>
              <a:rPr lang="en-IN" dirty="0"/>
              <a:t>is open-source and coded in Ruby</a:t>
            </a:r>
            <a:r>
              <a:rPr lang="en-IN" dirty="0" smtClean="0"/>
              <a:t>. Other implementations also </a:t>
            </a:r>
            <a:r>
              <a:rPr lang="en-IN" dirty="0"/>
              <a:t>exists </a:t>
            </a:r>
            <a:r>
              <a:rPr lang="en-IN" dirty="0" smtClean="0"/>
              <a:t>which includes Dart</a:t>
            </a:r>
            <a:r>
              <a:rPr lang="en-IN" dirty="0"/>
              <a:t>, PHP, and a high-performance implementation in C called </a:t>
            </a:r>
            <a:r>
              <a:rPr lang="en-IN" dirty="0" err="1"/>
              <a:t>libSass</a:t>
            </a:r>
            <a:r>
              <a:rPr lang="en-IN" dirty="0"/>
              <a:t>.</a:t>
            </a:r>
            <a:endParaRPr lang="en-IN" dirty="0" smtClean="0"/>
          </a:p>
          <a:p>
            <a:pPr algn="just">
              <a:lnSpc>
                <a:spcPct val="170000"/>
              </a:lnSpc>
            </a:pPr>
            <a:r>
              <a:rPr lang="en-US" dirty="0" smtClean="0"/>
              <a:t>SASS is f</a:t>
            </a:r>
            <a:r>
              <a:rPr lang="en-IN" dirty="0" err="1" smtClean="0"/>
              <a:t>ully</a:t>
            </a:r>
            <a:r>
              <a:rPr lang="en-IN" dirty="0" smtClean="0"/>
              <a:t> CSS-compatible and it </a:t>
            </a:r>
            <a:r>
              <a:rPr lang="en-US" dirty="0" smtClean="0"/>
              <a:t>comes </a:t>
            </a:r>
            <a:r>
              <a:rPr lang="en-US" dirty="0"/>
              <a:t>with a wide range of useful features that are not available in traditional CSS, such as variables, </a:t>
            </a:r>
            <a:r>
              <a:rPr lang="en-US" dirty="0" err="1"/>
              <a:t>mixins</a:t>
            </a:r>
            <a:r>
              <a:rPr lang="en-US" dirty="0"/>
              <a:t>, nested rules, functions, and operators</a:t>
            </a:r>
            <a:r>
              <a:rPr lang="en-US" dirty="0" smtClean="0"/>
              <a:t>.</a:t>
            </a:r>
          </a:p>
          <a:p>
            <a:pPr algn="just">
              <a:lnSpc>
                <a:spcPct val="170000"/>
              </a:lnSpc>
            </a:pPr>
            <a:r>
              <a:rPr lang="en-US" dirty="0"/>
              <a:t>The easiest way to compile LESS files is to install Node.js and use its package manager NPM to install </a:t>
            </a:r>
            <a:r>
              <a:rPr lang="en-US" dirty="0" smtClean="0"/>
              <a:t>SASS.</a:t>
            </a:r>
            <a:endParaRPr lang="en-US" dirty="0"/>
          </a:p>
          <a:p>
            <a:pPr algn="just">
              <a:lnSpc>
                <a:spcPct val="170000"/>
              </a:lnSpc>
            </a:pPr>
            <a:r>
              <a:rPr lang="en-US" dirty="0"/>
              <a:t>We can also compile </a:t>
            </a:r>
            <a:r>
              <a:rPr lang="en-US" dirty="0" smtClean="0"/>
              <a:t>SASS </a:t>
            </a:r>
            <a:r>
              <a:rPr lang="en-US" dirty="0"/>
              <a:t>online via https://www.sassmeister.com/</a:t>
            </a:r>
          </a:p>
          <a:p>
            <a:pPr algn="just">
              <a:lnSpc>
                <a:spcPct val="170000"/>
              </a:lnSpc>
            </a:pPr>
            <a:endParaRPr lang="en-US" dirty="0"/>
          </a:p>
          <a:p>
            <a:pPr algn="just">
              <a:buNone/>
            </a:pPr>
            <a:endParaRPr lang="en-US" dirty="0" smtClean="0">
              <a:solidFill>
                <a:schemeClr val="tx1"/>
              </a:solidFill>
            </a:endParaRPr>
          </a:p>
        </p:txBody>
      </p:sp>
      <p:sp>
        <p:nvSpPr>
          <p:cNvPr id="5" name="Title 6"/>
          <p:cNvSpPr txBox="1">
            <a:spLocks/>
          </p:cNvSpPr>
          <p:nvPr/>
        </p:nvSpPr>
        <p:spPr>
          <a:xfrm>
            <a:off x="285720" y="64008"/>
            <a:ext cx="6715172" cy="831832"/>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200" dirty="0" smtClean="0"/>
              <a:t>1.1: Introduction</a:t>
            </a:r>
            <a:r>
              <a:rPr lang="en-US" dirty="0" smtClean="0"/>
              <a:t/>
            </a:r>
            <a:br>
              <a:rPr lang="en-US" dirty="0" smtClean="0"/>
            </a:br>
            <a:r>
              <a:rPr lang="en-US" dirty="0" smtClean="0"/>
              <a:t>SASS Introduction</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Online SASS Compiler using </a:t>
            </a:r>
            <a:r>
              <a:rPr lang="en-US" dirty="0"/>
              <a:t>sassmeister.com</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What's new in Bootstrap 4?</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smtClean="0">
                <a:solidFill>
                  <a:schemeClr val="tx1"/>
                </a:solidFill>
              </a:rPr>
              <a:t>Revamped </a:t>
            </a:r>
            <a:r>
              <a:rPr lang="en-US" dirty="0" smtClean="0">
                <a:solidFill>
                  <a:schemeClr val="tx1"/>
                </a:solidFill>
              </a:rPr>
              <a:t>grid </a:t>
            </a:r>
            <a:r>
              <a:rPr lang="en-US" dirty="0" smtClean="0">
                <a:solidFill>
                  <a:schemeClr val="tx1"/>
                </a:solidFill>
              </a:rPr>
              <a:t>tiers(</a:t>
            </a:r>
            <a:r>
              <a:rPr lang="en-IN" dirty="0"/>
              <a:t>to add a fifth option</a:t>
            </a:r>
            <a:r>
              <a:rPr lang="en-US" dirty="0" smtClean="0">
                <a:solidFill>
                  <a:schemeClr val="tx1"/>
                </a:solidFill>
              </a:rPr>
              <a:t>)</a:t>
            </a:r>
            <a:endParaRPr lang="en-US" dirty="0" smtClean="0">
              <a:solidFill>
                <a:schemeClr val="tx1"/>
              </a:solidFill>
            </a:endParaRPr>
          </a:p>
          <a:p>
            <a:pPr algn="just">
              <a:lnSpc>
                <a:spcPct val="170000"/>
              </a:lnSpc>
            </a:pPr>
            <a:r>
              <a:rPr lang="en-IN" dirty="0" err="1"/>
              <a:t>Flexbox</a:t>
            </a:r>
            <a:r>
              <a:rPr lang="en-IN" dirty="0"/>
              <a:t> is enabled by </a:t>
            </a:r>
            <a:r>
              <a:rPr lang="en-IN" dirty="0" smtClean="0"/>
              <a:t>default</a:t>
            </a:r>
          </a:p>
          <a:p>
            <a:pPr algn="just">
              <a:lnSpc>
                <a:spcPct val="170000"/>
              </a:lnSpc>
            </a:pPr>
            <a:r>
              <a:rPr lang="en-US" dirty="0" smtClean="0">
                <a:solidFill>
                  <a:schemeClr val="tx1"/>
                </a:solidFill>
              </a:rPr>
              <a:t>Dropping </a:t>
            </a:r>
            <a:r>
              <a:rPr lang="en-US" dirty="0" smtClean="0">
                <a:solidFill>
                  <a:schemeClr val="tx1"/>
                </a:solidFill>
              </a:rPr>
              <a:t>support for IE9 and </a:t>
            </a:r>
            <a:r>
              <a:rPr lang="en-IN" dirty="0"/>
              <a:t>iOS </a:t>
            </a:r>
            <a:r>
              <a:rPr lang="en-IN" dirty="0" smtClean="0"/>
              <a:t>6 ,</a:t>
            </a:r>
            <a:r>
              <a:rPr lang="en-US" dirty="0"/>
              <a:t> Supporting IE 10 and </a:t>
            </a:r>
            <a:r>
              <a:rPr lang="en-US" dirty="0" smtClean="0"/>
              <a:t>higher</a:t>
            </a:r>
            <a:endParaRPr lang="en-US" dirty="0" smtClean="0">
              <a:solidFill>
                <a:schemeClr val="tx1"/>
              </a:solidFill>
            </a:endParaRPr>
          </a:p>
          <a:p>
            <a:pPr algn="just">
              <a:lnSpc>
                <a:spcPct val="170000"/>
              </a:lnSpc>
            </a:pPr>
            <a:r>
              <a:rPr lang="en-US" dirty="0" smtClean="0">
                <a:solidFill>
                  <a:schemeClr val="tx1"/>
                </a:solidFill>
              </a:rPr>
              <a:t>Dropping </a:t>
            </a:r>
            <a:r>
              <a:rPr lang="en-US" dirty="0" smtClean="0">
                <a:solidFill>
                  <a:schemeClr val="tx1"/>
                </a:solidFill>
              </a:rPr>
              <a:t>support </a:t>
            </a:r>
            <a:r>
              <a:rPr lang="en-US" dirty="0"/>
              <a:t>f</a:t>
            </a:r>
            <a:r>
              <a:rPr lang="en-US" dirty="0" smtClean="0">
                <a:solidFill>
                  <a:schemeClr val="tx1"/>
                </a:solidFill>
              </a:rPr>
              <a:t>or </a:t>
            </a:r>
            <a:r>
              <a:rPr lang="en-US" dirty="0" err="1" smtClean="0">
                <a:solidFill>
                  <a:schemeClr val="tx1"/>
                </a:solidFill>
              </a:rPr>
              <a:t>Glyphicons</a:t>
            </a:r>
            <a:r>
              <a:rPr lang="en-US" dirty="0" smtClean="0">
                <a:solidFill>
                  <a:schemeClr val="tx1"/>
                </a:solidFill>
              </a:rPr>
              <a:t> (Font-</a:t>
            </a:r>
            <a:r>
              <a:rPr lang="en-US" dirty="0" err="1" smtClean="0">
                <a:solidFill>
                  <a:schemeClr val="tx1"/>
                </a:solidFill>
              </a:rPr>
              <a:t>Awesom</a:t>
            </a:r>
            <a:r>
              <a:rPr lang="en-US" dirty="0" smtClean="0">
                <a:solidFill>
                  <a:schemeClr val="tx1"/>
                </a:solidFill>
              </a:rPr>
              <a:t> or other icon libraries can be used)</a:t>
            </a:r>
          </a:p>
          <a:p>
            <a:pPr algn="just">
              <a:lnSpc>
                <a:spcPct val="170000"/>
              </a:lnSpc>
            </a:pPr>
            <a:r>
              <a:rPr lang="en-US" dirty="0" smtClean="0"/>
              <a:t>Source CSS file format changed from Less to Sass</a:t>
            </a:r>
          </a:p>
          <a:p>
            <a:pPr algn="just">
              <a:lnSpc>
                <a:spcPct val="170000"/>
              </a:lnSpc>
            </a:pPr>
            <a:r>
              <a:rPr lang="en-IN" dirty="0"/>
              <a:t>P</a:t>
            </a:r>
            <a:r>
              <a:rPr lang="en-IN" dirty="0" smtClean="0"/>
              <a:t>rimary </a:t>
            </a:r>
            <a:r>
              <a:rPr lang="en-IN" dirty="0"/>
              <a:t>CSS </a:t>
            </a:r>
            <a:r>
              <a:rPr lang="en-IN" dirty="0" smtClean="0"/>
              <a:t>unit</a:t>
            </a:r>
            <a:r>
              <a:rPr lang="en-IN" dirty="0"/>
              <a:t>, Switched from </a:t>
            </a:r>
            <a:r>
              <a:rPr lang="en-IN" dirty="0" err="1"/>
              <a:t>px</a:t>
            </a:r>
            <a:r>
              <a:rPr lang="en-IN" dirty="0"/>
              <a:t> to </a:t>
            </a:r>
            <a:r>
              <a:rPr lang="en-IN" dirty="0" smtClean="0"/>
              <a:t>rem</a:t>
            </a:r>
          </a:p>
          <a:p>
            <a:pPr algn="just">
              <a:lnSpc>
                <a:spcPct val="170000"/>
              </a:lnSpc>
            </a:pPr>
            <a:r>
              <a:rPr lang="en-IN" dirty="0"/>
              <a:t>Non-responsive usage of Bootstrap is no longer </a:t>
            </a:r>
            <a:r>
              <a:rPr lang="en-IN" dirty="0" smtClean="0"/>
              <a:t>supported</a:t>
            </a: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6bed2a0-a239-4228-bd8e-b46f54fc12da">Class book</Material_x0020_Type>
    <Category xmlns="26bed2a0-a239-4228-bd8e-b46f54fc12da">Module Artifact</Category>
    <_Version xmlns="http://schemas.microsoft.com/sharepoint/v3/fields" xsi:nil="true"/>
    <_DCDateModified xmlns="http://schemas.microsoft.com/sharepoint/v3/fields" xsi:nil="true"/>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F35E56E3-6A8F-43D0-BF61-4952C8719842}"/>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442375f1-518c-4e99-a75d-ce83bada5806"/>
  </ds:schemaRefs>
</ds:datastoreItem>
</file>

<file path=docProps/app.xml><?xml version="1.0" encoding="utf-8"?>
<Properties xmlns="http://schemas.openxmlformats.org/officeDocument/2006/extended-properties" xmlns:vt="http://schemas.openxmlformats.org/officeDocument/2006/docPropsVTypes">
  <Template/>
  <TotalTime>9880</TotalTime>
  <Words>1756</Words>
  <Application>Microsoft Office PowerPoint</Application>
  <PresentationFormat>On-screen Show (4:3)</PresentationFormat>
  <Paragraphs>193</Paragraphs>
  <Slides>19</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MS PGothic</vt:lpstr>
      <vt:lpstr>Arial</vt:lpstr>
      <vt:lpstr>Calibri</vt:lpstr>
      <vt:lpstr>Candara</vt:lpstr>
      <vt:lpstr>Verdana</vt:lpstr>
      <vt:lpstr>Wingdings</vt:lpstr>
      <vt:lpstr>Section slides</vt:lpstr>
      <vt:lpstr>think-cell Slide</vt:lpstr>
      <vt:lpstr>Bootstrap</vt:lpstr>
      <vt:lpstr>Lesson Objectives</vt:lpstr>
      <vt:lpstr>1.1: Introduction Bootstrap Introduction</vt:lpstr>
      <vt:lpstr>1.1: Introduction Why Bootstrap?</vt:lpstr>
      <vt:lpstr>1.1: Introduction Why Bootstrap?</vt:lpstr>
      <vt:lpstr>1.1: Introduction Bootstrap Advantages</vt:lpstr>
      <vt:lpstr>PowerPoint Presentation</vt:lpstr>
      <vt:lpstr>Demo</vt:lpstr>
      <vt:lpstr>1.1: Introduction What's new in Bootstrap 4?</vt:lpstr>
      <vt:lpstr>1.1: Introduction Mobile First Strategy</vt:lpstr>
      <vt:lpstr>1.2: Getting Started with Bootstrap Bootstrap home page</vt:lpstr>
      <vt:lpstr>1.2: Getting Started with Bootstrap  Downloading Bootstrap</vt:lpstr>
      <vt:lpstr>1.2: Getting Started with Bootstrap Bootstrap 4 pre-compiled folder structure</vt:lpstr>
      <vt:lpstr>1.2: Getting Started with Bootstrap Bootstrap 4 source code folder structure</vt:lpstr>
      <vt:lpstr>1.2: Getting Started with Bootstrap  Bootstrap 4 Global Styles</vt:lpstr>
      <vt:lpstr>1.2: Getting Started with Bootstrap  Responsive Design</vt:lpstr>
      <vt:lpstr>1.2: Getting Started with Bootstrap Bootstrap basic template</vt:lpstr>
      <vt:lpstr>Demo</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Introduction</dc:title>
  <dc:subject>AngularJS</dc:subject>
  <dc:creator>Karthik Muthukrishnan</dc:creator>
  <dc:description>Angular JS created by Karthik M (714709)</dc:description>
  <cp:lastModifiedBy>Lonkar, Varsha</cp:lastModifiedBy>
  <cp:revision>671</cp:revision>
  <dcterms:created xsi:type="dcterms:W3CDTF">2012-05-18T02:59:15Z</dcterms:created>
  <dcterms:modified xsi:type="dcterms:W3CDTF">2019-02-10T04:55:28Z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