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0"/>
  </p:notesMasterIdLst>
  <p:handoutMasterIdLst>
    <p:handoutMasterId r:id="rId31"/>
  </p:handoutMasterIdLst>
  <p:sldIdLst>
    <p:sldId id="265" r:id="rId5"/>
    <p:sldId id="259" r:id="rId6"/>
    <p:sldId id="389" r:id="rId7"/>
    <p:sldId id="364" r:id="rId8"/>
    <p:sldId id="390" r:id="rId9"/>
    <p:sldId id="391" r:id="rId10"/>
    <p:sldId id="392" r:id="rId11"/>
    <p:sldId id="393" r:id="rId12"/>
    <p:sldId id="394" r:id="rId13"/>
    <p:sldId id="395" r:id="rId14"/>
    <p:sldId id="406" r:id="rId15"/>
    <p:sldId id="410" r:id="rId16"/>
    <p:sldId id="407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8" r:id="rId26"/>
    <p:sldId id="409" r:id="rId27"/>
    <p:sldId id="404" r:id="rId28"/>
    <p:sldId id="4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5237" autoAdjust="0"/>
  </p:normalViewPr>
  <p:slideViewPr>
    <p:cSldViewPr snapToGrid="0" showGuides="1">
      <p:cViewPr varScale="1">
        <p:scale>
          <a:sx n="60" d="100"/>
          <a:sy n="60" d="100"/>
        </p:scale>
        <p:origin x="1432" y="4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4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6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7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&lt;header class="container"&gt;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nav</a:t>
            </a:r>
            <a:r>
              <a:rPr lang="en-IN" dirty="0" smtClean="0"/>
              <a:t> class="</a:t>
            </a:r>
            <a:r>
              <a:rPr lang="en-IN" dirty="0" err="1" smtClean="0"/>
              <a:t>navbar</a:t>
            </a:r>
            <a:r>
              <a:rPr lang="en-IN" dirty="0" smtClean="0"/>
              <a:t> </a:t>
            </a:r>
            <a:r>
              <a:rPr lang="en-IN" dirty="0" err="1" smtClean="0"/>
              <a:t>bg</a:t>
            </a:r>
            <a:r>
              <a:rPr lang="en-IN" dirty="0" smtClean="0"/>
              <a:t>-light </a:t>
            </a:r>
            <a:r>
              <a:rPr lang="en-IN" dirty="0" err="1" smtClean="0"/>
              <a:t>navbar</a:t>
            </a:r>
            <a:r>
              <a:rPr lang="en-IN" dirty="0" smtClean="0"/>
              <a:t>-expand-md"&gt;</a:t>
            </a:r>
          </a:p>
          <a:p>
            <a:r>
              <a:rPr lang="en-IN" dirty="0" smtClean="0"/>
              <a:t>		&lt;a class="</a:t>
            </a:r>
            <a:r>
              <a:rPr lang="en-IN" dirty="0" err="1" smtClean="0"/>
              <a:t>navbar</a:t>
            </a:r>
            <a:r>
              <a:rPr lang="en-IN" dirty="0" smtClean="0"/>
              <a:t>-brand" </a:t>
            </a:r>
            <a:r>
              <a:rPr lang="en-IN" dirty="0" err="1" smtClean="0"/>
              <a:t>href</a:t>
            </a:r>
            <a:r>
              <a:rPr lang="en-IN" dirty="0" smtClean="0"/>
              <a:t>="#"&gt;&lt;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="images/igate-logo.png" alt="IGATE"&gt;&lt;/a&gt;</a:t>
            </a:r>
          </a:p>
          <a:p>
            <a:r>
              <a:rPr lang="en-IN" dirty="0" smtClean="0"/>
              <a:t>			&lt;</a:t>
            </a:r>
            <a:r>
              <a:rPr lang="en-IN" dirty="0" err="1" smtClean="0"/>
              <a:t>ul</a:t>
            </a:r>
            <a:r>
              <a:rPr lang="en-IN" dirty="0" smtClean="0"/>
              <a:t> class="</a:t>
            </a:r>
            <a:r>
              <a:rPr lang="en-IN" dirty="0" err="1" smtClean="0"/>
              <a:t>navbar-nav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-item"&gt;&lt;a class="</a:t>
            </a:r>
            <a:r>
              <a:rPr lang="en-IN" dirty="0" err="1" smtClean="0"/>
              <a:t>nav</a:t>
            </a:r>
            <a:r>
              <a:rPr lang="en-IN" dirty="0" smtClean="0"/>
              <a:t>-link" </a:t>
            </a:r>
            <a:r>
              <a:rPr lang="en-IN" dirty="0" err="1" smtClean="0"/>
              <a:t>href</a:t>
            </a:r>
            <a:r>
              <a:rPr lang="en-IN" dirty="0" smtClean="0"/>
              <a:t>="#"&gt;About Us&lt;/a&gt; &lt;/li&gt;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 dropdown"&gt;</a:t>
            </a:r>
          </a:p>
          <a:p>
            <a:r>
              <a:rPr lang="en-IN" dirty="0" smtClean="0"/>
              <a:t>			&lt;a class="</a:t>
            </a:r>
            <a:r>
              <a:rPr lang="en-IN" dirty="0" err="1" smtClean="0"/>
              <a:t>nav</a:t>
            </a:r>
            <a:r>
              <a:rPr lang="en-IN" dirty="0" smtClean="0"/>
              <a:t>-link dropdown-toggle" </a:t>
            </a:r>
            <a:r>
              <a:rPr lang="en-IN" dirty="0" err="1" smtClean="0"/>
              <a:t>href</a:t>
            </a:r>
            <a:r>
              <a:rPr lang="en-IN" dirty="0" smtClean="0"/>
              <a:t>="#" data-toggle="dropdown"&gt;Services &lt;span class="</a:t>
            </a:r>
            <a:r>
              <a:rPr lang="en-IN" dirty="0" err="1" smtClean="0"/>
              <a:t>navbar-toggler</a:t>
            </a:r>
            <a:r>
              <a:rPr lang="en-IN" dirty="0" smtClean="0"/>
              <a:t>-			icon"&gt;&lt;/span&gt;&lt;/a&gt;</a:t>
            </a:r>
          </a:p>
          <a:p>
            <a:r>
              <a:rPr lang="en-IN" dirty="0" smtClean="0"/>
              <a:t>			&lt;</a:t>
            </a:r>
            <a:r>
              <a:rPr lang="en-IN" dirty="0" err="1" smtClean="0"/>
              <a:t>ul</a:t>
            </a:r>
            <a:r>
              <a:rPr lang="en-IN" dirty="0" smtClean="0"/>
              <a:t> class="dropdown-menu"&gt;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="#"&gt;Application Development&lt;/a&gt;&lt;/li&gt;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="#"&gt;Application Maintenance&lt;/a&gt;&lt;/li&gt;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="#"&gt;Cloud Services&lt;/a&gt;&lt;/li&gt;</a:t>
            </a:r>
          </a:p>
          <a:p>
            <a:r>
              <a:rPr lang="en-IN" dirty="0" smtClean="0"/>
              <a:t>			&lt;li&gt;&lt;a class="dropdown-item"  </a:t>
            </a:r>
            <a:r>
              <a:rPr lang="en-IN" dirty="0" err="1" smtClean="0"/>
              <a:t>href</a:t>
            </a:r>
            <a:r>
              <a:rPr lang="en-IN" dirty="0" smtClean="0"/>
              <a:t>="#"&gt;Enterprise Mobility&lt;/a&gt;&lt;/li&gt;</a:t>
            </a:r>
          </a:p>
          <a:p>
            <a:r>
              <a:rPr lang="en-IN" dirty="0" smtClean="0"/>
              <a:t>			&lt;/</a:t>
            </a:r>
            <a:r>
              <a:rPr lang="en-IN" dirty="0" err="1" smtClean="0"/>
              <a:t>ul</a:t>
            </a:r>
            <a:r>
              <a:rPr lang="en-IN" dirty="0" smtClean="0"/>
              <a:t>&gt;&lt;/li&gt;</a:t>
            </a:r>
          </a:p>
          <a:p>
            <a:r>
              <a:rPr lang="en-IN" dirty="0" smtClean="0"/>
              <a:t>			&lt;li class="</a:t>
            </a:r>
            <a:r>
              <a:rPr lang="en-IN" dirty="0" err="1" smtClean="0"/>
              <a:t>nav</a:t>
            </a:r>
            <a:r>
              <a:rPr lang="en-IN" dirty="0" smtClean="0"/>
              <a:t>-item active"&gt;&lt;a class="</a:t>
            </a:r>
            <a:r>
              <a:rPr lang="en-IN" dirty="0" err="1" smtClean="0"/>
              <a:t>nav</a:t>
            </a:r>
            <a:r>
              <a:rPr lang="en-IN" dirty="0" smtClean="0"/>
              <a:t>-link" </a:t>
            </a:r>
            <a:r>
              <a:rPr lang="en-IN" dirty="0" err="1" smtClean="0"/>
              <a:t>href</a:t>
            </a:r>
            <a:r>
              <a:rPr lang="en-IN" dirty="0" smtClean="0"/>
              <a:t>="#"&gt;Contact Us&lt;/a&gt;&lt;/li&gt;</a:t>
            </a:r>
          </a:p>
          <a:p>
            <a:r>
              <a:rPr lang="en-IN" dirty="0" smtClean="0"/>
              <a:t>		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	&lt;/</a:t>
            </a:r>
            <a:r>
              <a:rPr lang="en-IN" dirty="0" err="1" smtClean="0"/>
              <a:t>nav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&lt;/header&gt;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00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4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7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26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.previous </a:t>
            </a:r>
            <a:r>
              <a:rPr lang="en-US" dirty="0" smtClean="0"/>
              <a:t>and</a:t>
            </a:r>
            <a:r>
              <a:rPr lang="en-US" b="1" dirty="0" smtClean="0"/>
              <a:t> .next </a:t>
            </a:r>
            <a:r>
              <a:rPr lang="en-US" dirty="0" smtClean="0"/>
              <a:t>classes are dropped in Bootstrap4.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30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Panel</a:t>
            </a:r>
            <a:r>
              <a:rPr lang="en-US" dirty="0" smtClean="0"/>
              <a:t> component</a:t>
            </a:r>
            <a:r>
              <a:rPr lang="en-US" baseline="0" dirty="0" smtClean="0"/>
              <a:t> is replaced with </a:t>
            </a:r>
            <a:r>
              <a:rPr lang="en-US" b="1" baseline="0" dirty="0" smtClean="0"/>
              <a:t>Card</a:t>
            </a:r>
            <a:r>
              <a:rPr lang="en-US" baseline="0" dirty="0" smtClean="0"/>
              <a:t> in Bootstrap 4.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3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4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.well is replaced with</a:t>
            </a:r>
            <a:r>
              <a:rPr lang="en-US" baseline="0" dirty="0" smtClean="0"/>
              <a:t> </a:t>
            </a:r>
            <a:r>
              <a:rPr lang="en-IN" dirty="0" smtClean="0">
                <a:effectLst/>
              </a:rPr>
              <a:t>.</a:t>
            </a:r>
            <a:r>
              <a:rPr lang="en-IN" dirty="0" err="1" smtClean="0">
                <a:effectLst/>
              </a:rPr>
              <a:t>card.card</a:t>
            </a:r>
            <a:r>
              <a:rPr lang="en-IN" dirty="0" smtClean="0">
                <a:effectLst/>
              </a:rPr>
              <a:t>-body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83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7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7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9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5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3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5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0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Creating default button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-primary"&gt;Basic&lt;/button&gt;</a:t>
            </a:r>
          </a:p>
          <a:p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Instead of applying button sizes to every button in a group, use class </a:t>
            </a:r>
            <a:r>
              <a:rPr lang="en-IN" dirty="0" smtClean="0"/>
              <a:t>.</a:t>
            </a:r>
            <a:r>
              <a:rPr lang="en-IN" dirty="0" err="1" smtClean="0"/>
              <a:t>btn</a:t>
            </a:r>
            <a:r>
              <a:rPr lang="en-IN" dirty="0" smtClean="0"/>
              <a:t>-group-</a:t>
            </a:r>
            <a:r>
              <a:rPr lang="en-IN" dirty="0" err="1" smtClean="0"/>
              <a:t>lg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for a large button group or the </a:t>
            </a:r>
            <a:r>
              <a:rPr lang="en-IN" dirty="0" smtClean="0"/>
              <a:t>.</a:t>
            </a:r>
            <a:r>
              <a:rPr lang="en-IN" dirty="0" err="1" smtClean="0"/>
              <a:t>btn</a:t>
            </a:r>
            <a:r>
              <a:rPr lang="en-IN" dirty="0" smtClean="0"/>
              <a:t>-group-</a:t>
            </a:r>
            <a:r>
              <a:rPr lang="en-IN" dirty="0" err="1" smtClean="0"/>
              <a:t>sm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for a small button group</a:t>
            </a:r>
          </a:p>
          <a:p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 4 provides eight outline/bordered buttons: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-outline-primary"&gt;Primary&lt;/button&gt;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-outline-secondary"&gt;Secondary&lt;/button&gt;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-outline-success"&gt;Success&lt;/button&gt;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-outline-info"&gt;Info&lt;/button&gt;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-outline-warning"&gt;Warning&lt;/button&gt;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-outline-danger"&gt;Danger&lt;/button&gt;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-outline-dark"&gt;Dark&lt;/button&gt;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&lt;button type="button" class="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btn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-outline-light text-dark"&gt;Light&lt;/button&gt;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8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1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To create responsive dropdown submenu</a:t>
            </a:r>
            <a:r>
              <a:rPr lang="en-US" baseline="0" dirty="0" smtClean="0">
                <a:solidFill>
                  <a:schemeClr val="tx1"/>
                </a:solidFill>
              </a:rPr>
              <a:t>, need to provide respective .</a:t>
            </a:r>
            <a:r>
              <a:rPr lang="en-US" baseline="0" dirty="0" err="1" smtClean="0">
                <a:solidFill>
                  <a:schemeClr val="tx1"/>
                </a:solidFill>
              </a:rPr>
              <a:t>css</a:t>
            </a:r>
            <a:r>
              <a:rPr lang="en-US" baseline="0" dirty="0" smtClean="0">
                <a:solidFill>
                  <a:schemeClr val="tx1"/>
                </a:solidFill>
              </a:rPr>
              <a:t> and .</a:t>
            </a:r>
            <a:r>
              <a:rPr lang="en-US" baseline="0" dirty="0" err="1" smtClean="0">
                <a:solidFill>
                  <a:schemeClr val="tx1"/>
                </a:solidFill>
              </a:rPr>
              <a:t>js</a:t>
            </a:r>
            <a:r>
              <a:rPr lang="en-US" baseline="0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9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2426535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941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5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9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83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6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72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6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11, 2019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0070C0"/>
                </a:solidFill>
              </a:rPr>
              <a:t>Bootstrap Components</a:t>
            </a:r>
            <a:endParaRPr lang="en-US" sz="20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Dropdown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925167"/>
            <a:ext cx="8563312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1500" dirty="0" smtClean="0"/>
              <a:t>A </a:t>
            </a:r>
            <a:r>
              <a:rPr lang="en-IN" sz="1500" dirty="0"/>
              <a:t>simple horizontal </a:t>
            </a:r>
            <a:r>
              <a:rPr lang="en-IN" sz="1500" dirty="0" smtClean="0"/>
              <a:t>menu can be created by adding .</a:t>
            </a:r>
            <a:r>
              <a:rPr lang="en-IN" sz="1500" dirty="0" err="1" smtClean="0"/>
              <a:t>nav</a:t>
            </a:r>
            <a:r>
              <a:rPr lang="en-IN" sz="1500" dirty="0" smtClean="0"/>
              <a:t> </a:t>
            </a:r>
            <a:r>
              <a:rPr lang="en-IN" sz="1500" dirty="0"/>
              <a:t>class to a &lt;</a:t>
            </a:r>
            <a:r>
              <a:rPr lang="en-IN" sz="1500" dirty="0" err="1"/>
              <a:t>ul</a:t>
            </a:r>
            <a:r>
              <a:rPr lang="en-IN" sz="1500" dirty="0"/>
              <a:t>&gt; element, followed by .</a:t>
            </a:r>
            <a:r>
              <a:rPr lang="en-IN" sz="1500" dirty="0" err="1"/>
              <a:t>nav</a:t>
            </a:r>
            <a:r>
              <a:rPr lang="en-IN" sz="1500" dirty="0"/>
              <a:t>-item for each &lt;li&gt; and </a:t>
            </a:r>
            <a:r>
              <a:rPr lang="en-IN" sz="1500" dirty="0" smtClean="0"/>
              <a:t>the </a:t>
            </a:r>
            <a:r>
              <a:rPr lang="en-IN" sz="1500" dirty="0"/>
              <a:t>.</a:t>
            </a:r>
            <a:r>
              <a:rPr lang="en-IN" sz="1500" dirty="0" err="1"/>
              <a:t>nav</a:t>
            </a:r>
            <a:r>
              <a:rPr lang="en-IN" sz="1500" dirty="0"/>
              <a:t>-link class </a:t>
            </a:r>
            <a:r>
              <a:rPr lang="en-IN" sz="1500" dirty="0" smtClean="0"/>
              <a:t>can be added to </a:t>
            </a:r>
            <a:r>
              <a:rPr lang="en-IN" sz="1500" dirty="0"/>
              <a:t>their </a:t>
            </a:r>
            <a:r>
              <a:rPr lang="en-IN" sz="1500" dirty="0" smtClean="0"/>
              <a:t>respective links.</a:t>
            </a:r>
          </a:p>
          <a:p>
            <a:pPr algn="just">
              <a:lnSpc>
                <a:spcPct val="17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To align </a:t>
            </a:r>
            <a:r>
              <a:rPr lang="en-US" sz="1500" i="1" dirty="0" err="1" smtClean="0">
                <a:solidFill>
                  <a:schemeClr val="tx1"/>
                </a:solidFill>
              </a:rPr>
              <a:t>nav</a:t>
            </a:r>
            <a:r>
              <a:rPr lang="en-US" sz="1500" dirty="0" smtClean="0">
                <a:solidFill>
                  <a:schemeClr val="tx1"/>
                </a:solidFill>
              </a:rPr>
              <a:t> at center or right </a:t>
            </a:r>
            <a:r>
              <a:rPr lang="en-US" sz="1500" dirty="0"/>
              <a:t>add class .</a:t>
            </a:r>
            <a:r>
              <a:rPr lang="en-US" sz="1500" i="1" dirty="0" smtClean="0"/>
              <a:t>justify-content-center</a:t>
            </a:r>
            <a:r>
              <a:rPr lang="en-US" sz="1500" dirty="0" smtClean="0"/>
              <a:t> or </a:t>
            </a:r>
            <a:r>
              <a:rPr lang="en-IN" sz="1500" dirty="0"/>
              <a:t>.</a:t>
            </a:r>
            <a:r>
              <a:rPr lang="en-IN" sz="1500" i="1" dirty="0" smtClean="0"/>
              <a:t>justify-content-end</a:t>
            </a:r>
            <a:r>
              <a:rPr lang="en-IN" sz="15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1500" dirty="0" smtClean="0">
                <a:solidFill>
                  <a:schemeClr val="tx1"/>
                </a:solidFill>
              </a:rPr>
              <a:t>Use </a:t>
            </a:r>
            <a:r>
              <a:rPr lang="en-IN" sz="1500" i="1" dirty="0"/>
              <a:t>.</a:t>
            </a:r>
            <a:r>
              <a:rPr lang="en-IN" sz="1500" i="1" dirty="0"/>
              <a:t>flex-column </a:t>
            </a:r>
            <a:r>
              <a:rPr lang="en-IN" sz="1500" dirty="0"/>
              <a:t>class to create a vertical </a:t>
            </a:r>
            <a:r>
              <a:rPr lang="en-IN" sz="1500" dirty="0" smtClean="0"/>
              <a:t>nav.</a:t>
            </a:r>
          </a:p>
          <a:p>
            <a:pPr algn="just">
              <a:lnSpc>
                <a:spcPct val="170000"/>
              </a:lnSpc>
            </a:pPr>
            <a:r>
              <a:rPr lang="en-IN" sz="1500" dirty="0" smtClean="0">
                <a:solidFill>
                  <a:schemeClr val="tx1"/>
                </a:solidFill>
              </a:rPr>
              <a:t>To use </a:t>
            </a:r>
            <a:r>
              <a:rPr lang="en-IN" sz="1500" dirty="0" err="1" smtClean="0">
                <a:solidFill>
                  <a:schemeClr val="tx1"/>
                </a:solidFill>
              </a:rPr>
              <a:t>nav</a:t>
            </a:r>
            <a:r>
              <a:rPr lang="en-IN" sz="1500" dirty="0" smtClean="0">
                <a:solidFill>
                  <a:schemeClr val="tx1"/>
                </a:solidFill>
              </a:rPr>
              <a:t> as </a:t>
            </a:r>
            <a:r>
              <a:rPr lang="en-IN" sz="1500" dirty="0"/>
              <a:t>navigation </a:t>
            </a:r>
            <a:r>
              <a:rPr lang="en-IN" sz="1500" dirty="0" smtClean="0"/>
              <a:t>tabs use .</a:t>
            </a:r>
            <a:r>
              <a:rPr lang="en-IN" sz="1500" i="1" dirty="0" err="1" smtClean="0"/>
              <a:t>nav</a:t>
            </a:r>
            <a:r>
              <a:rPr lang="en-IN" sz="1500" i="1" dirty="0" smtClean="0"/>
              <a:t>-tab</a:t>
            </a:r>
            <a:r>
              <a:rPr lang="en-IN" sz="1500" dirty="0" smtClean="0"/>
              <a:t> class, add .active class to specify current/active link. Add </a:t>
            </a:r>
            <a:r>
              <a:rPr lang="en-IN" sz="1500" i="1" dirty="0" smtClean="0"/>
              <a:t>.dropdown </a:t>
            </a:r>
            <a:r>
              <a:rPr lang="en-IN" sz="1500" dirty="0" smtClean="0"/>
              <a:t>class to create </a:t>
            </a:r>
            <a:r>
              <a:rPr lang="en-IN" sz="1500" dirty="0" err="1" smtClean="0"/>
              <a:t>nav</a:t>
            </a:r>
            <a:r>
              <a:rPr lang="en-IN" sz="1500" dirty="0" smtClean="0"/>
              <a:t>-tab with dropdown.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5720" y="3903171"/>
            <a:ext cx="8671467" cy="260578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&lt;ul class="nav nav-tabs"&gt;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&lt;li class="nav-item"&gt;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&lt;a class="nav-link active" href="#"&gt;Active Link&lt;/a&gt;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&lt;/li&gt;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&lt;li class="nav-item dropdown"&gt;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&lt;a class="nav-link dropdown-toggle" data-toggle="dropdown" href="#"&gt;Dropdown Link&lt;/a&gt;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&lt;div class="dropdown-menu"&gt;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  &lt;a class="dropdown-item" href="#"&gt;One&lt;/a&gt;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      &lt;a class="dropdown-item" href="#"&gt;Two&lt;/a&gt;</a:t>
            </a:r>
          </a:p>
          <a:p>
            <a:r>
              <a:rPr lang="it-IT" sz="1600" dirty="0" smtClean="0">
                <a:solidFill>
                  <a:schemeClr val="tx1"/>
                </a:solidFill>
                <a:latin typeface="Candara" pitchFamily="34" charset="0"/>
              </a:rPr>
              <a:t>&lt;/div&gt;&lt;/li&gt;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68747"/>
            <a:ext cx="8528209" cy="5282892"/>
          </a:xfrm>
        </p:spPr>
        <p:txBody>
          <a:bodyPr>
            <a:noAutofit/>
          </a:bodyPr>
          <a:lstStyle/>
          <a:p>
            <a:r>
              <a:rPr lang="en-IN" sz="1500" dirty="0"/>
              <a:t>A navigation bar is a navigation header that is placed at the top of the </a:t>
            </a:r>
            <a:r>
              <a:rPr lang="en-IN" sz="1500" dirty="0" smtClean="0"/>
              <a:t>page. In </a:t>
            </a:r>
            <a:r>
              <a:rPr lang="en-IN" sz="1500" dirty="0"/>
              <a:t>Bootstrap, a navigation bar can extend or collapse, depending on the screen size</a:t>
            </a:r>
            <a:r>
              <a:rPr lang="en-IN" sz="1500" dirty="0" smtClean="0"/>
              <a:t>.</a:t>
            </a:r>
          </a:p>
          <a:p>
            <a:endParaRPr lang="en-IN" sz="1500" dirty="0"/>
          </a:p>
          <a:p>
            <a:r>
              <a:rPr lang="en-IN" sz="1500" dirty="0" smtClean="0"/>
              <a:t>Basic </a:t>
            </a:r>
            <a:r>
              <a:rPr lang="en-IN" sz="1500" dirty="0" err="1" smtClean="0"/>
              <a:t>navbar</a:t>
            </a:r>
            <a:r>
              <a:rPr lang="en-IN" sz="1500" dirty="0" smtClean="0"/>
              <a:t> can be created by adding  </a:t>
            </a:r>
            <a:r>
              <a:rPr lang="en-IN" sz="1500" dirty="0"/>
              <a:t>the </a:t>
            </a:r>
            <a:r>
              <a:rPr lang="en-IN" sz="1500" i="1" dirty="0"/>
              <a:t>.</a:t>
            </a:r>
            <a:r>
              <a:rPr lang="en-IN" sz="1500" i="1" dirty="0" err="1"/>
              <a:t>navbar</a:t>
            </a:r>
            <a:r>
              <a:rPr lang="en-IN" sz="1500" dirty="0"/>
              <a:t> class with responsive collapsing class </a:t>
            </a:r>
            <a:r>
              <a:rPr lang="en-IN" sz="1500" i="1" dirty="0"/>
              <a:t>.</a:t>
            </a:r>
            <a:r>
              <a:rPr lang="en-IN" sz="1500" i="1" dirty="0" err="1" smtClean="0"/>
              <a:t>navbar-expand-xl|lg|md|sm</a:t>
            </a:r>
            <a:r>
              <a:rPr lang="en-IN" sz="1500" i="1" dirty="0" smtClean="0"/>
              <a:t>.</a:t>
            </a:r>
          </a:p>
          <a:p>
            <a:endParaRPr lang="en-IN" sz="1500" i="1" dirty="0" smtClean="0"/>
          </a:p>
          <a:p>
            <a:r>
              <a:rPr lang="en-IN" sz="1500" dirty="0"/>
              <a:t>To add links to the </a:t>
            </a:r>
            <a:r>
              <a:rPr lang="en-IN" sz="1500" dirty="0" err="1" smtClean="0"/>
              <a:t>navbar</a:t>
            </a:r>
            <a:r>
              <a:rPr lang="en-IN" sz="1500" dirty="0" smtClean="0"/>
              <a:t>, create </a:t>
            </a:r>
            <a:r>
              <a:rPr lang="en-IN" sz="1500" dirty="0"/>
              <a:t>an unordered list with the </a:t>
            </a:r>
            <a:r>
              <a:rPr lang="en-IN" sz="1500" i="1" dirty="0"/>
              <a:t>.</a:t>
            </a:r>
            <a:r>
              <a:rPr lang="en-IN" sz="1500" i="1" dirty="0" err="1"/>
              <a:t>navbar-nav</a:t>
            </a:r>
            <a:r>
              <a:rPr lang="en-IN" sz="1500" dirty="0"/>
              <a:t> class</a:t>
            </a:r>
            <a:r>
              <a:rPr lang="en-IN" sz="1500" dirty="0" smtClean="0"/>
              <a:t>.</a:t>
            </a:r>
          </a:p>
          <a:p>
            <a:endParaRPr lang="en-IN" sz="1500" dirty="0" smtClean="0"/>
          </a:p>
          <a:p>
            <a:r>
              <a:rPr lang="en-IN" sz="1500" dirty="0" smtClean="0"/>
              <a:t>Each individual </a:t>
            </a:r>
            <a:r>
              <a:rPr lang="en-IN" sz="1500" dirty="0"/>
              <a:t>list </a:t>
            </a:r>
            <a:r>
              <a:rPr lang="en-IN" sz="1500" dirty="0" smtClean="0"/>
              <a:t>item can be defined, by adding</a:t>
            </a:r>
            <a:r>
              <a:rPr lang="en-IN" sz="1500" dirty="0"/>
              <a:t> </a:t>
            </a:r>
            <a:r>
              <a:rPr lang="en-IN" sz="1500" i="1" dirty="0"/>
              <a:t>.</a:t>
            </a:r>
            <a:r>
              <a:rPr lang="en-IN" sz="1500" i="1" dirty="0" err="1"/>
              <a:t>nav</a:t>
            </a:r>
            <a:r>
              <a:rPr lang="en-IN" sz="1500" i="1" dirty="0"/>
              <a:t>-item</a:t>
            </a:r>
            <a:r>
              <a:rPr lang="en-IN" sz="1500" dirty="0"/>
              <a:t> class to &lt;li&gt; element </a:t>
            </a:r>
            <a:r>
              <a:rPr lang="en-IN" sz="1500" dirty="0" smtClean="0"/>
              <a:t>and then the</a:t>
            </a:r>
            <a:r>
              <a:rPr lang="en-IN" sz="1500" dirty="0"/>
              <a:t> </a:t>
            </a:r>
            <a:r>
              <a:rPr lang="en-IN" sz="1500" i="1" dirty="0"/>
              <a:t>.</a:t>
            </a:r>
            <a:r>
              <a:rPr lang="en-IN" sz="1500" i="1" dirty="0" err="1"/>
              <a:t>nav</a:t>
            </a:r>
            <a:r>
              <a:rPr lang="en-IN" sz="1500" i="1" dirty="0"/>
              <a:t>-link</a:t>
            </a:r>
            <a:r>
              <a:rPr lang="en-IN" sz="1500" dirty="0"/>
              <a:t> class </a:t>
            </a:r>
            <a:r>
              <a:rPr lang="en-IN" sz="1500" dirty="0" smtClean="0"/>
              <a:t>is used with </a:t>
            </a:r>
            <a:r>
              <a:rPr lang="en-IN" sz="1500" dirty="0"/>
              <a:t>an &lt;a&gt; element for individual links</a:t>
            </a:r>
            <a:r>
              <a:rPr lang="en-IN" sz="1500" dirty="0" smtClean="0"/>
              <a:t>.</a:t>
            </a:r>
          </a:p>
          <a:p>
            <a:endParaRPr lang="en-IN" sz="1500" dirty="0"/>
          </a:p>
          <a:p>
            <a:r>
              <a:rPr lang="en-IN" sz="1500" dirty="0" smtClean="0"/>
              <a:t>The </a:t>
            </a:r>
            <a:r>
              <a:rPr lang="en-IN" sz="1500" i="1" dirty="0"/>
              <a:t>.</a:t>
            </a:r>
            <a:r>
              <a:rPr lang="en-IN" sz="1500" i="1" dirty="0" err="1" smtClean="0"/>
              <a:t>navbar</a:t>
            </a:r>
            <a:r>
              <a:rPr lang="en-IN" sz="1500" i="1" dirty="0" smtClean="0"/>
              <a:t>-brand class used to </a:t>
            </a:r>
            <a:r>
              <a:rPr lang="en-IN" sz="1500" dirty="0" smtClean="0"/>
              <a:t>highlight </a:t>
            </a:r>
            <a:r>
              <a:rPr lang="en-IN" sz="1500" dirty="0"/>
              <a:t>t</a:t>
            </a:r>
            <a:r>
              <a:rPr lang="en-IN" sz="1500" dirty="0" smtClean="0"/>
              <a:t>he </a:t>
            </a:r>
            <a:r>
              <a:rPr lang="en-IN" sz="1500" dirty="0"/>
              <a:t>brand or logo of the </a:t>
            </a:r>
            <a:r>
              <a:rPr lang="en-IN" sz="1500" dirty="0" smtClean="0"/>
              <a:t>page.</a:t>
            </a:r>
          </a:p>
          <a:p>
            <a:pPr>
              <a:buNone/>
            </a:pPr>
            <a:endParaRPr lang="en-IN" sz="1500" dirty="0"/>
          </a:p>
          <a:p>
            <a:r>
              <a:rPr lang="en-IN" sz="1500" dirty="0" smtClean="0"/>
              <a:t>To create </a:t>
            </a:r>
            <a:r>
              <a:rPr lang="en-IN" sz="1500" dirty="0" err="1" smtClean="0"/>
              <a:t>navbar</a:t>
            </a:r>
            <a:r>
              <a:rPr lang="en-IN" sz="1500" dirty="0" smtClean="0"/>
              <a:t> with dropdown menu, add </a:t>
            </a:r>
            <a:r>
              <a:rPr lang="en-IN" sz="1500" dirty="0"/>
              <a:t>the dropdown code to the &lt;li&gt; element with the help of </a:t>
            </a:r>
            <a:r>
              <a:rPr lang="en-IN" sz="1500" i="1" dirty="0"/>
              <a:t>.dropdown</a:t>
            </a:r>
            <a:r>
              <a:rPr lang="en-IN" sz="1500" dirty="0"/>
              <a:t> class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1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Nav-Navbars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856343"/>
            <a:ext cx="8623153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Input groups are extended Form Controls.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input groups we can easily </a:t>
            </a:r>
            <a:r>
              <a:rPr lang="en-US" dirty="0" err="1" smtClean="0">
                <a:solidFill>
                  <a:schemeClr val="tx1"/>
                </a:solidFill>
              </a:rPr>
              <a:t>prepend</a:t>
            </a:r>
            <a:r>
              <a:rPr lang="en-US" dirty="0" smtClean="0">
                <a:solidFill>
                  <a:schemeClr val="tx1"/>
                </a:solidFill>
              </a:rPr>
              <a:t> and append text or buttons to text-based inputs.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prepend or append elements to a .</a:t>
            </a:r>
            <a:r>
              <a:rPr lang="en-US" dirty="0" smtClean="0">
                <a:solidFill>
                  <a:schemeClr val="tx1"/>
                </a:solidFill>
              </a:rPr>
              <a:t>form-group: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Wrap &lt;input&gt; element in a &lt;div&gt; with class</a:t>
            </a:r>
            <a:r>
              <a:rPr lang="en-US" b="1" i="1" dirty="0" smtClean="0">
                <a:solidFill>
                  <a:schemeClr val="tx1"/>
                </a:solidFill>
              </a:rPr>
              <a:t> .input-group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Within that same &lt;div&gt; , place the extra content inside a &lt;span&gt; with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smtClean="0">
                <a:solidFill>
                  <a:schemeClr val="tx1"/>
                </a:solidFill>
              </a:rPr>
              <a:t>input-group-prepend </a:t>
            </a:r>
            <a:r>
              <a:rPr lang="en-US" b="1" i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To wrap the buttons  instead of text use  the class </a:t>
            </a:r>
            <a:r>
              <a:rPr lang="en-US" b="1" i="1" dirty="0" smtClean="0">
                <a:solidFill>
                  <a:schemeClr val="tx1"/>
                </a:solidFill>
              </a:rPr>
              <a:t>.input-group-</a:t>
            </a:r>
            <a:r>
              <a:rPr lang="en-US" b="1" i="1" dirty="0" err="1" smtClean="0">
                <a:solidFill>
                  <a:schemeClr val="tx1"/>
                </a:solidFill>
              </a:rPr>
              <a:t>btn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Then place the &lt;span&gt; either before or after the &lt;input&gt; element.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985" y="5167086"/>
            <a:ext cx="8302169" cy="136434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&lt;div class="input-group-prepend"&gt;	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span class="input-group-text"&gt;@&lt;/span&gt;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    &lt;input type="text" class="form-control"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    name="Name" placeholder="Enter your Email"&gt;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                 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Inputgroup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Pagination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30774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Bootstrap supports pagination component using the following </a:t>
            </a:r>
            <a:r>
              <a:rPr lang="en-US" sz="1600" dirty="0" smtClean="0">
                <a:solidFill>
                  <a:schemeClr val="tx1"/>
                </a:solidFill>
              </a:rPr>
              <a:t>classes.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b="1" i="1" dirty="0" smtClean="0">
                <a:solidFill>
                  <a:schemeClr val="tx1"/>
                </a:solidFill>
              </a:rPr>
              <a:t>.pagination</a:t>
            </a:r>
            <a:r>
              <a:rPr lang="en-US" dirty="0" smtClean="0">
                <a:solidFill>
                  <a:schemeClr val="tx1"/>
                </a:solidFill>
              </a:rPr>
              <a:t> class to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element  to get the pagination on page</a:t>
            </a:r>
            <a:r>
              <a:rPr lang="en-US" dirty="0" smtClean="0">
                <a:solidFill>
                  <a:schemeClr val="tx1"/>
                </a:solidFill>
              </a:rPr>
              <a:t>. Then </a:t>
            </a:r>
            <a:r>
              <a:rPr lang="en-IN" dirty="0"/>
              <a:t>Add the .page-item to each &lt;li&gt; element and a .page-link class to each link inside &lt;li</a:t>
            </a:r>
            <a:r>
              <a:rPr lang="en-IN" dirty="0" smtClean="0"/>
              <a:t>&gt;.</a:t>
            </a:r>
            <a:endParaRPr lang="en-US" dirty="0" smtClean="0"/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can use the classes </a:t>
            </a:r>
            <a:r>
              <a:rPr lang="en-US" b="1" i="1" dirty="0" smtClean="0">
                <a:solidFill>
                  <a:schemeClr val="tx1"/>
                </a:solidFill>
              </a:rPr>
              <a:t>.disabled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 .active </a:t>
            </a:r>
            <a:r>
              <a:rPr lang="en-US" dirty="0" smtClean="0">
                <a:solidFill>
                  <a:schemeClr val="tx1"/>
                </a:solidFill>
              </a:rPr>
              <a:t>to set the states for the &lt;li&gt;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apply sizing using </a:t>
            </a:r>
            <a:r>
              <a:rPr lang="en-US" b="1" i="1" dirty="0" smtClean="0">
                <a:solidFill>
                  <a:schemeClr val="tx1"/>
                </a:solidFill>
              </a:rPr>
              <a:t>.pagination-</a:t>
            </a:r>
            <a:r>
              <a:rPr lang="en-US" b="1" i="1" dirty="0" err="1" smtClean="0">
                <a:solidFill>
                  <a:schemeClr val="tx1"/>
                </a:solidFill>
              </a:rPr>
              <a:t>lg</a:t>
            </a:r>
            <a:r>
              <a:rPr lang="en-US" b="1" i="1" dirty="0" smtClean="0">
                <a:solidFill>
                  <a:schemeClr val="tx1"/>
                </a:solidFill>
              </a:rPr>
              <a:t>, .</a:t>
            </a:r>
            <a:r>
              <a:rPr lang="en-US" b="1" i="1" dirty="0" smtClean="0">
                <a:solidFill>
                  <a:schemeClr val="tx1"/>
                </a:solidFill>
              </a:rPr>
              <a:t>pagination-</a:t>
            </a:r>
            <a:r>
              <a:rPr lang="en-US" b="1" i="1" dirty="0" err="1" smtClean="0">
                <a:solidFill>
                  <a:schemeClr val="tx1"/>
                </a:solidFill>
              </a:rPr>
              <a:t>sm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classes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6800" y="4475863"/>
            <a:ext cx="6817359" cy="1712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&lt;ul class="pagination"&gt;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&lt;li class="disabled page-item"&gt;&lt;a href="#" class="page-link"&gt;Previous&lt;/a&gt;&lt;/li&gt;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 &lt;li class="active page-item"&gt;&lt;a href="#" class="page-link"&gt;1&lt;/a&gt;&lt;/li&gt;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 &lt;li class="page-item"&gt;&lt;a href="#" class="page-link"&gt;2&lt;/a&gt;&lt;/li&gt;</a:t>
            </a:r>
          </a:p>
          <a:p>
            <a:r>
              <a:rPr lang="it-IT" sz="1600" dirty="0">
                <a:solidFill>
                  <a:schemeClr val="tx1"/>
                </a:solidFill>
                <a:latin typeface="Candara" pitchFamily="34" charset="0"/>
              </a:rPr>
              <a:t>&lt;/ul&gt;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Pagination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Card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41075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1600" dirty="0"/>
              <a:t>A card in Bootstrap 4 is a bordered box with some padding around its content</a:t>
            </a:r>
            <a:r>
              <a:rPr lang="en-IN" sz="16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1600" dirty="0" smtClean="0"/>
              <a:t> </a:t>
            </a:r>
            <a:r>
              <a:rPr lang="en-IN" sz="1600" dirty="0"/>
              <a:t>It includes options for headers, footers, content, </a:t>
            </a:r>
            <a:r>
              <a:rPr lang="en-IN" sz="1600" dirty="0" err="1"/>
              <a:t>colors</a:t>
            </a:r>
            <a:r>
              <a:rPr lang="en-IN" sz="1600" dirty="0"/>
              <a:t>, etc</a:t>
            </a:r>
            <a:r>
              <a:rPr lang="en-IN" sz="16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get a basic </a:t>
            </a:r>
            <a:r>
              <a:rPr lang="en-US" sz="1600" dirty="0" smtClean="0">
                <a:solidFill>
                  <a:schemeClr val="tx1"/>
                </a:solidFill>
              </a:rPr>
              <a:t>Card, </a:t>
            </a:r>
            <a:r>
              <a:rPr lang="en-US" sz="1600" dirty="0" smtClean="0">
                <a:solidFill>
                  <a:schemeClr val="tx1"/>
                </a:solidFill>
              </a:rPr>
              <a:t>just add class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to the &lt;div&gt; element and add the style class like .</a:t>
            </a:r>
            <a:r>
              <a:rPr lang="en-US" sz="1600" i="1" dirty="0" smtClean="0">
                <a:solidFill>
                  <a:schemeClr val="tx1"/>
                </a:solidFill>
              </a:rPr>
              <a:t>panel-default </a:t>
            </a:r>
            <a:r>
              <a:rPr lang="en-US" sz="1600" dirty="0" smtClean="0">
                <a:solidFill>
                  <a:schemeClr val="tx1"/>
                </a:solidFill>
              </a:rPr>
              <a:t>along with it.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specify heading, body and footer to </a:t>
            </a:r>
            <a:r>
              <a:rPr lang="en-US" sz="1600" dirty="0" smtClean="0">
                <a:solidFill>
                  <a:schemeClr val="tx1"/>
                </a:solidFill>
              </a:rPr>
              <a:t>card </a:t>
            </a:r>
            <a:r>
              <a:rPr lang="en-US" sz="1600" dirty="0" smtClean="0">
                <a:solidFill>
                  <a:schemeClr val="tx1"/>
                </a:solidFill>
              </a:rPr>
              <a:t>use the classes 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>
                <a:solidFill>
                  <a:schemeClr val="tx1"/>
                </a:solidFill>
              </a:rPr>
              <a:t>card-header</a:t>
            </a:r>
            <a:r>
              <a:rPr lang="en-US" sz="1600" dirty="0" smtClean="0">
                <a:solidFill>
                  <a:schemeClr val="tx1"/>
                </a:solidFill>
              </a:rPr>
              <a:t>, 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-body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-footer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respectively inside &lt;div&gt; with the class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Use &lt;h1&gt; - &lt;h6&gt; with a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-title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class inside the &lt;div&gt; with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smtClean="0"/>
              <a:t>card</a:t>
            </a:r>
            <a:r>
              <a:rPr lang="en-US" sz="1600" i="1" dirty="0" smtClean="0">
                <a:solidFill>
                  <a:schemeClr val="tx1"/>
                </a:solidFill>
              </a:rPr>
              <a:t>-header </a:t>
            </a:r>
            <a:r>
              <a:rPr lang="en-US" sz="1600" dirty="0" smtClean="0">
                <a:solidFill>
                  <a:schemeClr val="tx1"/>
                </a:solidFill>
              </a:rPr>
              <a:t>class to add a pre-styled heading.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0856" y="4768114"/>
            <a:ext cx="7373258" cy="15530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&lt;div class="card text-white </a:t>
            </a:r>
            <a:r>
              <a:rPr lang="en-IN" dirty="0" err="1">
                <a:solidFill>
                  <a:schemeClr val="tx1"/>
                </a:solidFill>
                <a:latin typeface="Candara" pitchFamily="34" charset="0"/>
              </a:rPr>
              <a:t>bg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-primary"&gt;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class="card-header"&gt;&lt;h2 class="card-title"&gt;Title&lt;/h2&gt;&lt;/div&gt;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class="card-body"&gt;&lt;</a:t>
            </a:r>
            <a:r>
              <a:rPr lang="en-IN" dirty="0" smtClean="0">
                <a:solidFill>
                  <a:schemeClr val="tx1"/>
                </a:solidFill>
                <a:latin typeface="Candara" pitchFamily="34" charset="0"/>
              </a:rPr>
              <a:t>p&gt;Card </a:t>
            </a:r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content ...&lt;/p&gt;&lt;/div&gt;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    &lt;div class="card-footer"&gt;&lt;p&gt;Footer&lt;/p&gt;&lt;/div&gt;</a:t>
            </a:r>
          </a:p>
          <a:p>
            <a:r>
              <a:rPr lang="en-IN" dirty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/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Working with Bootstrap components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Card with Card Body(Well effect)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.</a:t>
            </a:r>
            <a:r>
              <a:rPr lang="en-US" i="1" dirty="0" smtClean="0">
                <a:solidFill>
                  <a:schemeClr val="tx1"/>
                </a:solidFill>
              </a:rPr>
              <a:t>card</a:t>
            </a:r>
            <a:r>
              <a:rPr lang="en-US" dirty="0" smtClean="0">
                <a:solidFill>
                  <a:schemeClr val="tx1"/>
                </a:solidFill>
              </a:rPr>
              <a:t> class along with .</a:t>
            </a:r>
            <a:r>
              <a:rPr lang="en-US" i="1" dirty="0" smtClean="0">
                <a:solidFill>
                  <a:schemeClr val="tx1"/>
                </a:solidFill>
              </a:rPr>
              <a:t>card-body</a:t>
            </a:r>
            <a:r>
              <a:rPr lang="en-US" dirty="0" smtClean="0">
                <a:solidFill>
                  <a:schemeClr val="tx1"/>
                </a:solidFill>
              </a:rPr>
              <a:t> class can be </a:t>
            </a:r>
            <a:r>
              <a:rPr lang="en-US" dirty="0"/>
              <a:t>used with container &lt;div&gt; that causes the content to appear sunken or an inset effect on the </a:t>
            </a:r>
            <a:r>
              <a:rPr lang="en-US" dirty="0" smtClean="0"/>
              <a:t>page.(It will give the same effect as that of class </a:t>
            </a:r>
            <a:r>
              <a:rPr lang="en-US" i="1" dirty="0" smtClean="0"/>
              <a:t>.well</a:t>
            </a:r>
            <a:r>
              <a:rPr lang="en-US" dirty="0" smtClean="0"/>
              <a:t>) 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Padding size for the contents with in the </a:t>
            </a:r>
            <a:r>
              <a:rPr lang="en-IN" dirty="0" smtClean="0"/>
              <a:t>card body </a:t>
            </a:r>
            <a:r>
              <a:rPr lang="en-IN" dirty="0"/>
              <a:t>can be specified using the classes </a:t>
            </a:r>
            <a:r>
              <a:rPr lang="en-IN" dirty="0" smtClean="0"/>
              <a:t>.</a:t>
            </a:r>
            <a:r>
              <a:rPr lang="en-IN" dirty="0" err="1" smtClean="0"/>
              <a:t>mb</a:t>
            </a:r>
            <a:r>
              <a:rPr lang="en-IN" dirty="0" smtClean="0"/>
              <a:t>-{</a:t>
            </a:r>
            <a:r>
              <a:rPr lang="en-IN" dirty="0" err="1" smtClean="0"/>
              <a:t>sm,md.lg,xl</a:t>
            </a:r>
            <a:r>
              <a:rPr lang="en-IN" dirty="0" smtClean="0"/>
              <a:t>}. </a:t>
            </a:r>
            <a:r>
              <a:rPr lang="en-IN" i="1" dirty="0" smtClean="0"/>
              <a:t>.</a:t>
            </a:r>
            <a:r>
              <a:rPr lang="en-IN" i="1" dirty="0" err="1" smtClean="0"/>
              <a:t>bd</a:t>
            </a:r>
            <a:r>
              <a:rPr lang="en-IN" i="1" dirty="0" smtClean="0"/>
              <a:t> </a:t>
            </a:r>
            <a:r>
              <a:rPr lang="en-IN" dirty="0" smtClean="0"/>
              <a:t>class is for </a:t>
            </a:r>
            <a:r>
              <a:rPr lang="en-IN" dirty="0"/>
              <a:t>r</a:t>
            </a:r>
            <a:r>
              <a:rPr lang="en-IN" dirty="0" smtClean="0"/>
              <a:t>esponsive </a:t>
            </a:r>
            <a:r>
              <a:rPr lang="en-IN" dirty="0"/>
              <a:t>bottom </a:t>
            </a:r>
            <a:r>
              <a:rPr lang="en-IN" dirty="0" smtClean="0"/>
              <a:t>margin.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We can also apply the class .</a:t>
            </a:r>
            <a:r>
              <a:rPr lang="en-US" i="1" dirty="0"/>
              <a:t>lead</a:t>
            </a:r>
            <a:r>
              <a:rPr lang="en-US" dirty="0"/>
              <a:t> to the element which holds the content to provide additional emphasis 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2761" y="5028352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=“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card card-body mb-3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WellEffect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Jumbotron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 indicates a big box for calling extra attention to some special content or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 is displayed as a grey box with rounded corners. It also enlarges the font sizes of the text inside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To use the </a:t>
            </a:r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r>
              <a:rPr lang="en-US" dirty="0">
                <a:solidFill>
                  <a:schemeClr val="tx1"/>
                </a:solidFill>
              </a:rPr>
              <a:t>, simply create a container &lt;div&gt; with the class of .</a:t>
            </a:r>
            <a:r>
              <a:rPr lang="en-US" i="1" dirty="0" err="1" smtClean="0">
                <a:solidFill>
                  <a:schemeClr val="tx1"/>
                </a:solidFill>
              </a:rPr>
              <a:t>jumbotron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000" y="4005943"/>
            <a:ext cx="7271657" cy="23658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jumbotron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"&gt;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class="container text-center"&gt;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&lt;h1&gt;Heading&lt;/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h1&gt;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&lt;p&gt;Content.&lt;/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p&gt;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="#"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btn-lg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-default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FreeTrail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 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794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5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Alerts are used to provide contextual feedback messages for user actions 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Alert can be  created by wrapping the contextual messages in a  &lt;div&gt; and adding a class of .</a:t>
            </a:r>
            <a:r>
              <a:rPr lang="en-US" i="1" dirty="0" smtClean="0">
                <a:solidFill>
                  <a:schemeClr val="tx1"/>
                </a:solidFill>
              </a:rPr>
              <a:t>alert </a:t>
            </a:r>
            <a:r>
              <a:rPr lang="en-US" dirty="0" smtClean="0">
                <a:solidFill>
                  <a:schemeClr val="tx1"/>
                </a:solidFill>
              </a:rPr>
              <a:t>with one of the four contextual classes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.alert-success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.alert-info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.alert-warning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.alert-danger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add close icon to alert with . alert-</a:t>
            </a:r>
            <a:r>
              <a:rPr lang="en-US" dirty="0" err="1" smtClean="0">
                <a:solidFill>
                  <a:schemeClr val="tx1"/>
                </a:solidFill>
              </a:rPr>
              <a:t>dismissable</a:t>
            </a:r>
            <a:r>
              <a:rPr lang="en-US" dirty="0" smtClean="0">
                <a:solidFill>
                  <a:schemeClr val="tx1"/>
                </a:solidFill>
              </a:rPr>
              <a:t> class  to the &lt;div&gt; tag and adding a close button with data-dismiss="alert"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99895" y="3414911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Alerts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 Header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Page header is used to add appropriate spacing around the headings on a page. It represents the heading part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orient the users about, what page they are visiting by specifying an heading and information below  the heading regarding that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provides an horizontal ruler which gives a clear separation from the content of the page.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2371" y="4755534"/>
            <a:ext cx="7561943" cy="120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class="page-header"&gt;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&lt;h1&gt;Page header demo&lt;/h1&gt;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&lt;p&gt;This page demonstrates the usage of page header component&lt;/p&gt;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Pageheader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Breadcrumb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47511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Breadcrumbs are used to show  the hierarchy-based information of a site 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It indicates the current page's location with navigational hierarchy.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Like page header component, bread crumb component also orient the users which page they are visiting.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 breadcrumb in Bootstrap is simply an unordered list with a class of </a:t>
            </a:r>
            <a:r>
              <a:rPr lang="en-US" sz="1700" i="1" dirty="0" smtClean="0">
                <a:solidFill>
                  <a:schemeClr val="tx1"/>
                </a:solidFill>
              </a:rPr>
              <a:t>.breadcrumb, </a:t>
            </a:r>
            <a:r>
              <a:rPr lang="en-US" sz="1700" dirty="0" smtClean="0">
                <a:solidFill>
                  <a:schemeClr val="tx1"/>
                </a:solidFill>
              </a:rPr>
              <a:t>in which the current page link is added with the class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it-IT" sz="1600" dirty="0" smtClean="0">
                <a:latin typeface="Candara" pitchFamily="34" charset="0"/>
              </a:rPr>
              <a:t> .</a:t>
            </a:r>
            <a:r>
              <a:rPr lang="it-IT" sz="1700" i="1" dirty="0"/>
              <a:t>breadcrumb-item active</a:t>
            </a:r>
            <a:endParaRPr lang="en-US" sz="17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39914" y="4343403"/>
            <a:ext cx="8635141" cy="214906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&lt;ol class="breadcrumb"&gt;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class="breadcrumb-item"&gt;&lt;a href="india.html"&gt;India&lt;/a&gt;&lt;/li&gt;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class="breadcrumb-item"&gt;&lt;a href="karnataka.html"&gt;Karnataka&lt;/a&gt;&lt;/li&gt;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    &lt;li class="breadcrumb-item active"&gt;Bangalore&lt;/li&gt;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                &lt;/ol&gt;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Breadcrumb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Button group allows us to work with an inline set of buttons.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basic button group we need to wrap a series of buttons with class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in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apply </a:t>
            </a: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lg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md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sm</a:t>
            </a:r>
            <a:r>
              <a:rPr lang="en-US" sz="1700" i="1" dirty="0" smtClean="0">
                <a:solidFill>
                  <a:schemeClr val="tx1"/>
                </a:solidFill>
              </a:rPr>
              <a:t>, 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</a:t>
            </a:r>
            <a:r>
              <a:rPr lang="en-US" sz="1700" i="1" dirty="0" err="1" smtClean="0">
                <a:solidFill>
                  <a:schemeClr val="tx1"/>
                </a:solidFill>
              </a:rPr>
              <a:t>xs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classes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to button group  to resize the buttons placed inside it.</a:t>
            </a:r>
          </a:p>
          <a:p>
            <a:pPr algn="just">
              <a:lnSpc>
                <a:spcPct val="170000"/>
              </a:lnSpc>
            </a:pPr>
            <a:r>
              <a:rPr lang="en-US" sz="1700" i="1" dirty="0" smtClean="0">
                <a:solidFill>
                  <a:schemeClr val="tx1"/>
                </a:solidFill>
              </a:rPr>
              <a:t>.</a:t>
            </a:r>
            <a:r>
              <a:rPr lang="en-US" sz="1700" i="1" dirty="0" err="1" smtClean="0">
                <a:solidFill>
                  <a:schemeClr val="tx1"/>
                </a:solidFill>
              </a:rPr>
              <a:t>btn</a:t>
            </a:r>
            <a:r>
              <a:rPr lang="en-US" sz="1700" i="1" dirty="0" smtClean="0">
                <a:solidFill>
                  <a:schemeClr val="tx1"/>
                </a:solidFill>
              </a:rPr>
              <a:t>-group-vertical</a:t>
            </a:r>
            <a:r>
              <a:rPr lang="en-US" sz="1700" dirty="0" smtClean="0">
                <a:solidFill>
                  <a:schemeClr val="tx1"/>
                </a:solidFill>
              </a:rPr>
              <a:t> make a set of buttons appear vertically stacked rather than horizontally</a:t>
            </a:r>
            <a:r>
              <a:rPr lang="en-US" sz="17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/>
              <a:t>We can even use  button groups as checkboxes / radio buttons in a form</a:t>
            </a:r>
          </a:p>
          <a:p>
            <a:pPr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8998" y="4940964"/>
            <a:ext cx="7696974" cy="140789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&lt;div class="btn-group"&gt;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	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button type="button" class="btn btn-primary"&gt;Button1&lt;/button&gt;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it-IT" dirty="0">
                <a:solidFill>
                  <a:schemeClr val="tx1"/>
                </a:solidFill>
                <a:latin typeface="Candara" pitchFamily="34" charset="0"/>
              </a:rPr>
              <a:t>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Buttongroup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Dropdowns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56343"/>
            <a:ext cx="8229600" cy="567508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Dropdown menus are </a:t>
            </a:r>
            <a:r>
              <a:rPr lang="en-US" sz="1600" dirty="0" err="1" smtClean="0">
                <a:solidFill>
                  <a:schemeClr val="tx1"/>
                </a:solidFill>
              </a:rPr>
              <a:t>toggleable</a:t>
            </a:r>
            <a:r>
              <a:rPr lang="en-US" sz="16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1600" dirty="0" err="1" smtClean="0">
                <a:solidFill>
                  <a:schemeClr val="tx1"/>
                </a:solidFill>
              </a:rPr>
              <a:t>navs</a:t>
            </a:r>
            <a:r>
              <a:rPr lang="en-US" sz="1600" dirty="0" smtClean="0">
                <a:solidFill>
                  <a:schemeClr val="tx1"/>
                </a:solidFill>
              </a:rPr>
              <a:t>, buttons and more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To create split button dropdown use </a:t>
            </a:r>
            <a:r>
              <a:rPr lang="en-IN" sz="1600" dirty="0"/>
              <a:t>.dropdown-toggle-split for proper spacing around the dropdown caret.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5720" y="3301994"/>
            <a:ext cx="8701315" cy="32069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11" y="3566112"/>
            <a:ext cx="816077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&lt;div class="dropdown"&gt;</a:t>
            </a:r>
          </a:p>
          <a:p>
            <a:r>
              <a:rPr lang="en-US" sz="1700" dirty="0"/>
              <a:t>&lt;button type="button" class="</a:t>
            </a:r>
            <a:r>
              <a:rPr lang="en-US" sz="1700" dirty="0" err="1"/>
              <a:t>btn</a:t>
            </a:r>
            <a:r>
              <a:rPr lang="en-US" sz="1700" dirty="0"/>
              <a:t> </a:t>
            </a:r>
            <a:r>
              <a:rPr lang="en-US" sz="1700" dirty="0" err="1"/>
              <a:t>btn</a:t>
            </a:r>
            <a:r>
              <a:rPr lang="en-US" sz="1700" dirty="0"/>
              <a:t>-primary dropdown-toggle" data-toggle="dropdown"&gt;Dropdown button&lt;/button&gt;</a:t>
            </a:r>
          </a:p>
          <a:p>
            <a:r>
              <a:rPr lang="en-US" sz="1700" dirty="0"/>
              <a:t>               &lt;div class="dropdown-menu"&gt;</a:t>
            </a:r>
          </a:p>
          <a:p>
            <a:r>
              <a:rPr lang="en-US" sz="1700" dirty="0"/>
              <a:t>	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="#"&gt;One&lt;/a&gt;</a:t>
            </a:r>
          </a:p>
          <a:p>
            <a:r>
              <a:rPr lang="en-US" sz="1700" dirty="0"/>
              <a:t>                       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="#"&gt;Two&lt;/a&gt;</a:t>
            </a:r>
          </a:p>
          <a:p>
            <a:r>
              <a:rPr lang="en-US" sz="1700" dirty="0"/>
              <a:t>                       &lt;a class="dropdown-item" </a:t>
            </a:r>
            <a:r>
              <a:rPr lang="en-US" sz="1700" dirty="0" err="1"/>
              <a:t>href</a:t>
            </a:r>
            <a:r>
              <a:rPr lang="en-US" sz="1700" dirty="0"/>
              <a:t>="#"&gt;Three&lt;/a&gt;</a:t>
            </a:r>
          </a:p>
          <a:p>
            <a:r>
              <a:rPr lang="en-US" sz="1700" dirty="0"/>
              <a:t>                &lt;div class="dropdown-divider"&gt;&lt;/div&gt;</a:t>
            </a:r>
          </a:p>
          <a:p>
            <a:r>
              <a:rPr lang="en-US" sz="1700" dirty="0"/>
              <a:t>	&lt;a class="dropdown-item disabled" </a:t>
            </a:r>
            <a:r>
              <a:rPr lang="en-US" sz="1700" dirty="0" err="1"/>
              <a:t>href</a:t>
            </a:r>
            <a:r>
              <a:rPr lang="en-US" sz="1700" dirty="0"/>
              <a:t>="#"&gt;Four&lt;/a&gt;</a:t>
            </a:r>
          </a:p>
          <a:p>
            <a:r>
              <a:rPr lang="en-US" sz="1700" dirty="0"/>
              <a:t>&lt;/div&gt;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6bed2a0-a239-4228-bd8e-b46f54fc12da">Class book</Material_x0020_Type>
    <Category xmlns="26bed2a0-a239-4228-bd8e-b46f54fc12da">Module Artifact</Category>
    <_Version xmlns="http://schemas.microsoft.com/sharepoint/v3/fields" xsi:nil="true"/>
    <_DCDateModified xmlns="http://schemas.microsoft.com/sharepoint/v3/fields" xsi:nil="true"/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442375f1-518c-4e99-a75d-ce83bada5806"/>
  </ds:schemaRefs>
</ds:datastoreItem>
</file>

<file path=customXml/itemProps2.xml><?xml version="1.0" encoding="utf-8"?>
<ds:datastoreItem xmlns:ds="http://schemas.openxmlformats.org/officeDocument/2006/customXml" ds:itemID="{A714C59D-D434-4E85-BD62-8C2AB0465989}"/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10854</TotalTime>
  <Words>1603</Words>
  <Application>Microsoft Office PowerPoint</Application>
  <PresentationFormat>On-screen Show (4:3)</PresentationFormat>
  <Paragraphs>210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Candara</vt:lpstr>
      <vt:lpstr>Verdana</vt:lpstr>
      <vt:lpstr>Wingdings</vt:lpstr>
      <vt:lpstr>Section slides</vt:lpstr>
      <vt:lpstr>think-cell Slide</vt:lpstr>
      <vt:lpstr>Bootstrap</vt:lpstr>
      <vt:lpstr>Lesson Objectives</vt:lpstr>
      <vt:lpstr>3.1: Bootstrap Components Page Header</vt:lpstr>
      <vt:lpstr>Demo</vt:lpstr>
      <vt:lpstr>3.1: Bootstrap Components Breadcrumb</vt:lpstr>
      <vt:lpstr>Demo</vt:lpstr>
      <vt:lpstr>3.1: Bootstrap Components Button Groups</vt:lpstr>
      <vt:lpstr>Demo</vt:lpstr>
      <vt:lpstr>3.1: Bootstrap Components Dropdowns</vt:lpstr>
      <vt:lpstr>Demo</vt:lpstr>
      <vt:lpstr>3.1: Bootstrap Components Nav &amp; Navbars </vt:lpstr>
      <vt:lpstr>3.1: Bootstrap Components Nav &amp; Navbars </vt:lpstr>
      <vt:lpstr>Demo</vt:lpstr>
      <vt:lpstr>3.1: Bootstrap Components Input groups</vt:lpstr>
      <vt:lpstr>Demo</vt:lpstr>
      <vt:lpstr>3.1: Bootstrap Components Pagination</vt:lpstr>
      <vt:lpstr>Demo</vt:lpstr>
      <vt:lpstr>3.1: Bootstrap Components Card</vt:lpstr>
      <vt:lpstr>Demo</vt:lpstr>
      <vt:lpstr>3.1: Bootstrap Components Card with Card Body(Well effect)</vt:lpstr>
      <vt:lpstr>Demo</vt:lpstr>
      <vt:lpstr>3.1: Bootstrap Components Jumbotron</vt:lpstr>
      <vt:lpstr>Demo</vt:lpstr>
      <vt:lpstr>3.1: Bootstrap Components Alerts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Lonkar, Varsha</cp:lastModifiedBy>
  <cp:revision>912</cp:revision>
  <dcterms:created xsi:type="dcterms:W3CDTF">2012-05-18T02:59:15Z</dcterms:created>
  <dcterms:modified xsi:type="dcterms:W3CDTF">2019-02-12T12:33:44Z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