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322" r:id="rId2"/>
    <p:sldId id="258" r:id="rId3"/>
    <p:sldId id="259" r:id="rId4"/>
    <p:sldId id="260" r:id="rId5"/>
    <p:sldId id="261" r:id="rId6"/>
    <p:sldId id="262" r:id="rId7"/>
    <p:sldId id="263" r:id="rId8"/>
    <p:sldId id="264" r:id="rId9"/>
    <p:sldId id="265" r:id="rId10"/>
    <p:sldId id="266" r:id="rId11"/>
    <p:sldId id="267" r:id="rId12"/>
    <p:sldId id="268" r:id="rId13"/>
    <p:sldId id="269" r:id="rId14"/>
    <p:sldId id="321"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2" r:id="rId56"/>
    <p:sldId id="313" r:id="rId57"/>
    <p:sldId id="314" r:id="rId58"/>
    <p:sldId id="315" r:id="rId59"/>
    <p:sldId id="316" r:id="rId60"/>
    <p:sldId id="317" r:id="rId61"/>
    <p:sldId id="318"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54" autoAdjust="0"/>
  </p:normalViewPr>
  <p:slideViewPr>
    <p:cSldViewPr>
      <p:cViewPr varScale="1">
        <p:scale>
          <a:sx n="68" d="100"/>
          <a:sy n="68" d="100"/>
        </p:scale>
        <p:origin x="9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3BC088A-E70D-47B9-A0AE-38A6809EFEF6}" type="datetimeFigureOut">
              <a:rPr lang="en-US"/>
              <a:pPr>
                <a:defRPr/>
              </a:pPr>
              <a:t>6/14/2017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2DB9299-45D8-4293-9508-38D516F5C68E}" type="slidenum">
              <a:rPr lang="en-US"/>
              <a:pPr>
                <a:defRPr/>
              </a:pPr>
              <a:t>‹#›</a:t>
            </a:fld>
            <a:endParaRPr lang="en-US"/>
          </a:p>
        </p:txBody>
      </p:sp>
    </p:spTree>
    <p:extLst>
      <p:ext uri="{BB962C8B-B14F-4D97-AF65-F5344CB8AC3E}">
        <p14:creationId xmlns:p14="http://schemas.microsoft.com/office/powerpoint/2010/main" val="102793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46084" name="Slide Number Placeholder 3"/>
          <p:cNvSpPr>
            <a:spLocks noGrp="1"/>
          </p:cNvSpPr>
          <p:nvPr>
            <p:ph type="sldNum" sz="quarter" idx="5"/>
          </p:nvPr>
        </p:nvSpPr>
        <p:spPr>
          <a:noFill/>
        </p:spPr>
        <p:txBody>
          <a:bodyPr/>
          <a:lstStyle/>
          <a:p>
            <a:fld id="{47BFC328-CBBF-48B2-B73E-8252DFA7A7CE}" type="slidenum">
              <a:rPr lang="en-US" smtClean="0"/>
              <a:pPr/>
              <a:t>1</a:t>
            </a:fld>
            <a:endParaRPr lang="en-US" smtClean="0"/>
          </a:p>
        </p:txBody>
      </p:sp>
    </p:spTree>
    <p:extLst>
      <p:ext uri="{BB962C8B-B14F-4D97-AF65-F5344CB8AC3E}">
        <p14:creationId xmlns:p14="http://schemas.microsoft.com/office/powerpoint/2010/main" val="30984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3B93D3FC-634C-4140-80F4-2A251C09153C}" type="slidenum">
              <a:rPr lang="en-US" smtClean="0"/>
              <a:pPr fontAlgn="base">
                <a:spcBef>
                  <a:spcPct val="0"/>
                </a:spcBef>
                <a:spcAft>
                  <a:spcPct val="0"/>
                </a:spcAft>
                <a:defRPr/>
              </a:pPr>
              <a:t>10</a:t>
            </a:fld>
            <a:r>
              <a:rPr lang="en-US" smtClean="0"/>
              <a:t> of 54</a:t>
            </a:r>
          </a:p>
        </p:txBody>
      </p:sp>
      <p:sp>
        <p:nvSpPr>
          <p:cNvPr id="7885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578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728482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40C2A987-3367-4CFF-B06E-3A4F7765B696}" type="slidenum">
              <a:rPr lang="en-US" smtClean="0"/>
              <a:pPr fontAlgn="base">
                <a:spcBef>
                  <a:spcPct val="0"/>
                </a:spcBef>
                <a:spcAft>
                  <a:spcPct val="0"/>
                </a:spcAft>
                <a:defRPr/>
              </a:pPr>
              <a:t>11</a:t>
            </a:fld>
            <a:r>
              <a:rPr lang="en-US" smtClean="0"/>
              <a:t> of 54</a:t>
            </a:r>
          </a:p>
        </p:txBody>
      </p:sp>
      <p:sp>
        <p:nvSpPr>
          <p:cNvPr id="7987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680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554277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DF2542C2-8A0C-4F16-814E-75AB4A5E0721}" type="slidenum">
              <a:rPr lang="en-US" smtClean="0"/>
              <a:pPr fontAlgn="base">
                <a:spcBef>
                  <a:spcPct val="0"/>
                </a:spcBef>
                <a:spcAft>
                  <a:spcPct val="0"/>
                </a:spcAft>
                <a:defRPr/>
              </a:pPr>
              <a:t>12</a:t>
            </a:fld>
            <a:r>
              <a:rPr lang="en-US" smtClean="0"/>
              <a:t> of 54</a:t>
            </a:r>
          </a:p>
        </p:txBody>
      </p:sp>
      <p:sp>
        <p:nvSpPr>
          <p:cNvPr id="8089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782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69836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1A14FDF-DEF0-4E33-B89C-3AEB0AE05768}" type="slidenum">
              <a:rPr lang="en-US" smtClean="0"/>
              <a:pPr fontAlgn="base">
                <a:spcBef>
                  <a:spcPct val="0"/>
                </a:spcBef>
                <a:spcAft>
                  <a:spcPct val="0"/>
                </a:spcAft>
                <a:defRPr/>
              </a:pPr>
              <a:t>13</a:t>
            </a:fld>
            <a:r>
              <a:rPr lang="en-US" smtClean="0"/>
              <a:t> of 54</a:t>
            </a:r>
          </a:p>
        </p:txBody>
      </p:sp>
      <p:sp>
        <p:nvSpPr>
          <p:cNvPr id="8192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885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271188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2DB9299-45D8-4293-9508-38D516F5C68E}" type="slidenum">
              <a:rPr lang="en-US" smtClean="0"/>
              <a:pPr>
                <a:defRPr/>
              </a:pPr>
              <a:t>14</a:t>
            </a:fld>
            <a:endParaRPr lang="en-US"/>
          </a:p>
        </p:txBody>
      </p:sp>
    </p:spTree>
    <p:extLst>
      <p:ext uri="{BB962C8B-B14F-4D97-AF65-F5344CB8AC3E}">
        <p14:creationId xmlns:p14="http://schemas.microsoft.com/office/powerpoint/2010/main" val="648095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60955D9-F745-4FF8-B06E-1F527403C3A3}" type="slidenum">
              <a:rPr lang="en-US" smtClean="0"/>
              <a:pPr fontAlgn="base">
                <a:spcBef>
                  <a:spcPct val="0"/>
                </a:spcBef>
                <a:spcAft>
                  <a:spcPct val="0"/>
                </a:spcAft>
                <a:defRPr/>
              </a:pPr>
              <a:t>15</a:t>
            </a:fld>
            <a:r>
              <a:rPr lang="en-US" smtClean="0"/>
              <a:t> of 54</a:t>
            </a:r>
          </a:p>
        </p:txBody>
      </p:sp>
      <p:sp>
        <p:nvSpPr>
          <p:cNvPr id="8294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987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23383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D9576708-46C8-4DF2-A1D4-D331DA326889}" type="slidenum">
              <a:rPr lang="en-US" smtClean="0"/>
              <a:pPr fontAlgn="base">
                <a:spcBef>
                  <a:spcPct val="0"/>
                </a:spcBef>
                <a:spcAft>
                  <a:spcPct val="0"/>
                </a:spcAft>
                <a:defRPr/>
              </a:pPr>
              <a:t>16</a:t>
            </a:fld>
            <a:r>
              <a:rPr lang="en-US" smtClean="0"/>
              <a:t> of 54</a:t>
            </a:r>
          </a:p>
        </p:txBody>
      </p:sp>
      <p:sp>
        <p:nvSpPr>
          <p:cNvPr id="8397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0900"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80901"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80902"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Statement Objects in JDBC</a:t>
            </a:r>
          </a:p>
          <a:p>
            <a:pPr marL="115888" lvl="1" algn="just" eaLnBrk="1" hangingPunct="1">
              <a:spcBef>
                <a:spcPct val="0"/>
              </a:spcBef>
            </a:pPr>
            <a:r>
              <a:rPr lang="en-US" smtClean="0"/>
              <a:t>The slide lists the three methods you can call to execute a SQL statement. The following slides describe how to call each method. </a:t>
            </a:r>
            <a:r>
              <a:rPr lang="en-US" smtClean="0">
                <a:latin typeface="Courier New" pitchFamily="49" charset="0"/>
              </a:rPr>
              <a:t>execute()</a:t>
            </a:r>
            <a:r>
              <a:rPr lang="en-US" smtClean="0"/>
              <a:t> is useful for dynamically executing an unknown SQL string. </a:t>
            </a:r>
          </a:p>
          <a:p>
            <a:pPr marL="115888" lvl="1" algn="just" eaLnBrk="1" hangingPunct="1">
              <a:spcBef>
                <a:spcPct val="0"/>
              </a:spcBef>
            </a:pPr>
            <a:r>
              <a:rPr lang="en-US" smtClean="0"/>
              <a:t>JDBC provides two other statement objects:</a:t>
            </a:r>
          </a:p>
          <a:p>
            <a:pPr lvl="2" algn="just" eaLnBrk="1" hangingPunct="1">
              <a:spcBef>
                <a:spcPct val="0"/>
              </a:spcBef>
            </a:pPr>
            <a:r>
              <a:rPr lang="en-US" smtClean="0">
                <a:latin typeface="Courier New" pitchFamily="49" charset="0"/>
              </a:rPr>
              <a:t>PreparedStatement</a:t>
            </a:r>
            <a:r>
              <a:rPr lang="en-US" smtClean="0"/>
              <a:t>, for precompiled SQL statements, is covered later in this lesson.</a:t>
            </a:r>
          </a:p>
          <a:p>
            <a:pPr lvl="2" algn="just" eaLnBrk="1" hangingPunct="1">
              <a:spcBef>
                <a:spcPct val="0"/>
              </a:spcBef>
            </a:pPr>
            <a:r>
              <a:rPr lang="en-US" smtClean="0">
                <a:latin typeface="Courier New" pitchFamily="49" charset="0"/>
              </a:rPr>
              <a:t>CallableStatement</a:t>
            </a:r>
            <a:r>
              <a:rPr lang="en-US" smtClean="0"/>
              <a:t>, for statements that execute stored procedures, is covered in the stored procedures lesson.</a:t>
            </a:r>
          </a:p>
          <a:p>
            <a:pPr marL="115888" lvl="1" algn="just" eaLnBrk="1" hangingPunct="1">
              <a:spcBef>
                <a:spcPct val="0"/>
              </a:spcBef>
            </a:pPr>
            <a:r>
              <a:rPr lang="en-US" b="1" smtClean="0"/>
              <a:t>Objects and Interfaces</a:t>
            </a:r>
          </a:p>
          <a:p>
            <a:pPr marL="115888" lvl="1" algn="just" eaLnBrk="1" hangingPunct="1">
              <a:spcBef>
                <a:spcPct val="0"/>
              </a:spcBef>
            </a:pPr>
            <a:r>
              <a:rPr lang="en-US" smtClean="0">
                <a:latin typeface="Courier New" pitchFamily="49" charset="0"/>
              </a:rPr>
              <a:t>java.sql.Statement</a:t>
            </a:r>
            <a:r>
              <a:rPr lang="en-US" smtClean="0"/>
              <a:t> is an interface, not an object. When you declare a </a:t>
            </a:r>
            <a:r>
              <a:rPr lang="en-US" smtClean="0">
                <a:latin typeface="Courier New" pitchFamily="49" charset="0"/>
              </a:rPr>
              <a:t>Statement</a:t>
            </a:r>
            <a:r>
              <a:rPr lang="en-US" smtClean="0"/>
              <a:t> object and initialize it using the </a:t>
            </a:r>
            <a:r>
              <a:rPr lang="en-US" smtClean="0">
                <a:latin typeface="Courier New" pitchFamily="49" charset="0"/>
              </a:rPr>
              <a:t>createStatement()</a:t>
            </a:r>
            <a:r>
              <a:rPr lang="en-US" smtClean="0"/>
              <a:t> method,  you are creating the implementation of the </a:t>
            </a:r>
            <a:r>
              <a:rPr lang="en-US" smtClean="0">
                <a:latin typeface="Courier New" pitchFamily="49" charset="0"/>
              </a:rPr>
              <a:t>Statement</a:t>
            </a:r>
            <a:r>
              <a:rPr lang="en-US" smtClean="0"/>
              <a:t> interface supplied by the Oracle driver you are using.</a:t>
            </a:r>
            <a:endParaRPr lang="en-US" smtClean="0">
              <a:latin typeface="Courier New" pitchFamily="49" charset="0"/>
            </a:endParaRPr>
          </a:p>
          <a:p>
            <a:pPr algn="just" eaLnBrk="1" hangingPunct="1">
              <a:spcBef>
                <a:spcPct val="0"/>
              </a:spcBef>
            </a:pPr>
            <a:endParaRPr lang="en-US" b="1" smtClean="0">
              <a:latin typeface="Courier New" pitchFamily="49" charset="0"/>
            </a:endParaRPr>
          </a:p>
        </p:txBody>
      </p:sp>
      <p:sp>
        <p:nvSpPr>
          <p:cNvPr id="80903"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extLst>
      <p:ext uri="{BB962C8B-B14F-4D97-AF65-F5344CB8AC3E}">
        <p14:creationId xmlns:p14="http://schemas.microsoft.com/office/powerpoint/2010/main" val="4022678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FB47DF72-9670-4CB9-8CC1-9057BED49EB2}" type="slidenum">
              <a:rPr lang="en-US" smtClean="0"/>
              <a:pPr fontAlgn="base">
                <a:spcBef>
                  <a:spcPct val="0"/>
                </a:spcBef>
                <a:spcAft>
                  <a:spcPct val="0"/>
                </a:spcAft>
                <a:defRPr/>
              </a:pPr>
              <a:t>17</a:t>
            </a:fld>
            <a:r>
              <a:rPr lang="en-US" smtClean="0"/>
              <a:t> of 54</a:t>
            </a:r>
          </a:p>
        </p:txBody>
      </p:sp>
      <p:sp>
        <p:nvSpPr>
          <p:cNvPr id="8499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192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194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0C032CB9-92C8-4FAD-8CB1-65591CE0EFDB}" type="slidenum">
              <a:rPr lang="en-US" smtClean="0"/>
              <a:pPr fontAlgn="base">
                <a:spcBef>
                  <a:spcPct val="0"/>
                </a:spcBef>
                <a:spcAft>
                  <a:spcPct val="0"/>
                </a:spcAft>
                <a:defRPr/>
              </a:pPr>
              <a:t>18</a:t>
            </a:fld>
            <a:r>
              <a:rPr lang="en-US" smtClean="0"/>
              <a:t> of 54</a:t>
            </a:r>
          </a:p>
        </p:txBody>
      </p:sp>
      <p:sp>
        <p:nvSpPr>
          <p:cNvPr id="8601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294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577256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DB752AF8-F3A8-4436-9F73-5E51C3AF6CED}" type="slidenum">
              <a:rPr lang="en-US" smtClean="0"/>
              <a:pPr fontAlgn="base">
                <a:spcBef>
                  <a:spcPct val="0"/>
                </a:spcBef>
                <a:spcAft>
                  <a:spcPct val="0"/>
                </a:spcAft>
                <a:defRPr/>
              </a:pPr>
              <a:t>19</a:t>
            </a:fld>
            <a:r>
              <a:rPr lang="en-US" smtClean="0"/>
              <a:t> of 54</a:t>
            </a:r>
          </a:p>
        </p:txBody>
      </p:sp>
      <p:sp>
        <p:nvSpPr>
          <p:cNvPr id="8704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39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74180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D5AFFE60-5A77-4A58-B3C0-A3C5A6FC6229}" type="slidenum">
              <a:rPr lang="en-US" smtClean="0"/>
              <a:pPr fontAlgn="base">
                <a:spcBef>
                  <a:spcPct val="0"/>
                </a:spcBef>
                <a:spcAft>
                  <a:spcPct val="0"/>
                </a:spcAft>
                <a:defRPr/>
              </a:pPr>
              <a:t>2</a:t>
            </a:fld>
            <a:r>
              <a:rPr lang="en-US" smtClean="0"/>
              <a:t> of 54</a:t>
            </a:r>
          </a:p>
        </p:txBody>
      </p:sp>
      <p:sp>
        <p:nvSpPr>
          <p:cNvPr id="7065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67588"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67589"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67590" name="Rectangle 4"/>
          <p:cNvSpPr>
            <a:spLocks noGrp="1" noChangeArrowheads="1"/>
          </p:cNvSpPr>
          <p:nvPr>
            <p:ph type="body" idx="1"/>
          </p:nvPr>
        </p:nvSpPr>
        <p:spPr bwMode="auto">
          <a:xfrm>
            <a:off x="614363" y="4843463"/>
            <a:ext cx="5429250"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Aim</a:t>
            </a:r>
          </a:p>
          <a:p>
            <a:pPr lvl="1" algn="just" eaLnBrk="1" hangingPunct="1">
              <a:spcBef>
                <a:spcPct val="0"/>
              </a:spcBef>
            </a:pPr>
            <a:r>
              <a:rPr lang="en-US" smtClean="0"/>
              <a:t>The JDBC API contains Java classes and interfaces that provide low-level access to databases. This lesson shows how to use these classes and interfaces to access data in a database.</a:t>
            </a:r>
          </a:p>
        </p:txBody>
      </p:sp>
      <p:sp>
        <p:nvSpPr>
          <p:cNvPr id="67591" name="Rectangle 5"/>
          <p:cNvSpPr>
            <a:spLocks noGrp="1" noRot="1" noChangeAspect="1" noChangeArrowheads="1" noTextEdit="1"/>
          </p:cNvSpPr>
          <p:nvPr>
            <p:ph type="sldImg"/>
          </p:nvPr>
        </p:nvSpPr>
        <p:spPr bwMode="auto">
          <a:xfrm>
            <a:off x="860425" y="771525"/>
            <a:ext cx="5183188" cy="3886200"/>
          </a:xfrm>
          <a:noFill/>
          <a:ln cap="flat">
            <a:solidFill>
              <a:schemeClr val="tx1"/>
            </a:solidFill>
            <a:miter lim="800000"/>
            <a:headEnd/>
            <a:tailEnd/>
          </a:ln>
        </p:spPr>
      </p:sp>
    </p:spTree>
    <p:extLst>
      <p:ext uri="{BB962C8B-B14F-4D97-AF65-F5344CB8AC3E}">
        <p14:creationId xmlns:p14="http://schemas.microsoft.com/office/powerpoint/2010/main" val="8093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184E9F25-0E21-426F-9B92-7C0072CDBA28}" type="slidenum">
              <a:rPr lang="en-US" smtClean="0"/>
              <a:pPr fontAlgn="base">
                <a:spcBef>
                  <a:spcPct val="0"/>
                </a:spcBef>
                <a:spcAft>
                  <a:spcPct val="0"/>
                </a:spcAft>
                <a:defRPr/>
              </a:pPr>
              <a:t>20</a:t>
            </a:fld>
            <a:r>
              <a:rPr lang="en-US" smtClean="0"/>
              <a:t> of 54</a:t>
            </a:r>
          </a:p>
        </p:txBody>
      </p:sp>
      <p:sp>
        <p:nvSpPr>
          <p:cNvPr id="8806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4996"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84997"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84998"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The </a:t>
            </a:r>
            <a:r>
              <a:rPr lang="en-US" smtClean="0">
                <a:latin typeface="Courier New" pitchFamily="49" charset="0"/>
              </a:rPr>
              <a:t>get</a:t>
            </a:r>
            <a:r>
              <a:rPr lang="en-US" i="1" smtClean="0">
                <a:latin typeface="Courier New" pitchFamily="49" charset="0"/>
              </a:rPr>
              <a:t>XXX</a:t>
            </a:r>
            <a:r>
              <a:rPr lang="en-US" smtClean="0">
                <a:latin typeface="Courier New" pitchFamily="49" charset="0"/>
              </a:rPr>
              <a:t>()</a:t>
            </a:r>
            <a:r>
              <a:rPr lang="en-US" smtClean="0"/>
              <a:t> Methods</a:t>
            </a:r>
          </a:p>
          <a:p>
            <a:pPr marL="115888" lvl="1" algn="just" eaLnBrk="1" hangingPunct="1">
              <a:spcBef>
                <a:spcPct val="0"/>
              </a:spcBef>
            </a:pPr>
            <a:r>
              <a:rPr lang="en-US" smtClean="0"/>
              <a:t>The </a:t>
            </a:r>
            <a:r>
              <a:rPr lang="en-US" smtClean="0">
                <a:latin typeface="Courier New" pitchFamily="49" charset="0"/>
              </a:rPr>
              <a:t>ResultSet</a:t>
            </a:r>
            <a:r>
              <a:rPr lang="en-US" smtClean="0"/>
              <a:t> class has several methods that retrieve column values for the current row. Each of these </a:t>
            </a:r>
            <a:r>
              <a:rPr lang="en-US" smtClean="0">
                <a:latin typeface="Courier New" pitchFamily="49" charset="0"/>
              </a:rPr>
              <a:t>get</a:t>
            </a:r>
            <a:r>
              <a:rPr lang="en-US" i="1" smtClean="0">
                <a:latin typeface="Courier New" pitchFamily="49" charset="0"/>
              </a:rPr>
              <a:t>XXX</a:t>
            </a:r>
            <a:r>
              <a:rPr lang="en-US" smtClean="0">
                <a:latin typeface="Courier New" pitchFamily="49" charset="0"/>
              </a:rPr>
              <a:t>()</a:t>
            </a:r>
            <a:r>
              <a:rPr lang="en-US" smtClean="0"/>
              <a:t> methods attempts to convert the column value to the specified Java type and returns a suitable Java value. For example, </a:t>
            </a:r>
            <a:r>
              <a:rPr lang="en-US" smtClean="0">
                <a:latin typeface="Courier New" pitchFamily="49" charset="0"/>
              </a:rPr>
              <a:t>getInt()</a:t>
            </a:r>
            <a:r>
              <a:rPr lang="en-US" smtClean="0"/>
              <a:t> gets the column value as an </a:t>
            </a:r>
            <a:r>
              <a:rPr lang="en-US" smtClean="0">
                <a:latin typeface="Courier New" pitchFamily="49" charset="0"/>
              </a:rPr>
              <a:t>int</a:t>
            </a:r>
            <a:r>
              <a:rPr lang="en-US" smtClean="0"/>
              <a:t>, </a:t>
            </a:r>
            <a:r>
              <a:rPr lang="en-US" smtClean="0">
                <a:latin typeface="Courier New" pitchFamily="49" charset="0"/>
              </a:rPr>
              <a:t>getString()</a:t>
            </a:r>
            <a:r>
              <a:rPr lang="en-US" smtClean="0"/>
              <a:t> gets the column value as a </a:t>
            </a:r>
            <a:r>
              <a:rPr lang="en-US" smtClean="0">
                <a:latin typeface="Courier New" pitchFamily="49" charset="0"/>
              </a:rPr>
              <a:t>String</a:t>
            </a:r>
            <a:r>
              <a:rPr lang="en-US" smtClean="0"/>
              <a:t>, and </a:t>
            </a:r>
            <a:r>
              <a:rPr lang="en-US" smtClean="0">
                <a:latin typeface="Courier New" pitchFamily="49" charset="0"/>
              </a:rPr>
              <a:t>getDate()</a:t>
            </a:r>
            <a:r>
              <a:rPr lang="en-US" smtClean="0"/>
              <a:t> returns the column value as a </a:t>
            </a:r>
            <a:r>
              <a:rPr lang="en-US" smtClean="0">
                <a:latin typeface="Courier New" pitchFamily="49" charset="0"/>
              </a:rPr>
              <a:t>Date</a:t>
            </a:r>
            <a:r>
              <a:rPr lang="en-US" smtClean="0"/>
              <a:t>. </a:t>
            </a:r>
          </a:p>
          <a:p>
            <a:pPr algn="just" eaLnBrk="1" hangingPunct="1">
              <a:spcBef>
                <a:spcPct val="0"/>
              </a:spcBef>
            </a:pPr>
            <a:endParaRPr lang="en-US" b="1" smtClean="0"/>
          </a:p>
        </p:txBody>
      </p:sp>
      <p:sp>
        <p:nvSpPr>
          <p:cNvPr id="84999"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extLst>
      <p:ext uri="{BB962C8B-B14F-4D97-AF65-F5344CB8AC3E}">
        <p14:creationId xmlns:p14="http://schemas.microsoft.com/office/powerpoint/2010/main" val="91704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7003084-F9F8-4E28-A060-4942CC02C434}" type="slidenum">
              <a:rPr lang="en-US" smtClean="0"/>
              <a:pPr fontAlgn="base">
                <a:spcBef>
                  <a:spcPct val="0"/>
                </a:spcBef>
                <a:spcAft>
                  <a:spcPct val="0"/>
                </a:spcAft>
                <a:defRPr/>
              </a:pPr>
              <a:t>21</a:t>
            </a:fld>
            <a:r>
              <a:rPr lang="en-US" smtClean="0"/>
              <a:t> of 54</a:t>
            </a:r>
          </a:p>
        </p:txBody>
      </p:sp>
      <p:sp>
        <p:nvSpPr>
          <p:cNvPr id="8909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602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892066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B1A2BCC1-01FD-48F2-9E8B-E69835FF6E29}" type="slidenum">
              <a:rPr lang="en-US" smtClean="0"/>
              <a:pPr fontAlgn="base">
                <a:spcBef>
                  <a:spcPct val="0"/>
                </a:spcBef>
                <a:spcAft>
                  <a:spcPct val="0"/>
                </a:spcAft>
                <a:defRPr/>
              </a:pPr>
              <a:t>22</a:t>
            </a:fld>
            <a:r>
              <a:rPr lang="en-US" smtClean="0"/>
              <a:t> of 54</a:t>
            </a:r>
          </a:p>
        </p:txBody>
      </p:sp>
      <p:sp>
        <p:nvSpPr>
          <p:cNvPr id="9011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704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747003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E21DED53-34E9-483D-AFA7-163332FA93DF}" type="slidenum">
              <a:rPr lang="en-US" smtClean="0"/>
              <a:pPr fontAlgn="base">
                <a:spcBef>
                  <a:spcPct val="0"/>
                </a:spcBef>
                <a:spcAft>
                  <a:spcPct val="0"/>
                </a:spcAft>
                <a:defRPr/>
              </a:pPr>
              <a:t>23</a:t>
            </a:fld>
            <a:r>
              <a:rPr lang="en-US" smtClean="0"/>
              <a:t> of 54</a:t>
            </a:r>
          </a:p>
        </p:txBody>
      </p:sp>
      <p:sp>
        <p:nvSpPr>
          <p:cNvPr id="9113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806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974437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8A51E3F6-67B9-4D6E-9309-6A0C16746A06}" type="slidenum">
              <a:rPr lang="en-US" smtClean="0"/>
              <a:pPr fontAlgn="base">
                <a:spcBef>
                  <a:spcPct val="0"/>
                </a:spcBef>
                <a:spcAft>
                  <a:spcPct val="0"/>
                </a:spcAft>
                <a:defRPr/>
              </a:pPr>
              <a:t>24</a:t>
            </a:fld>
            <a:r>
              <a:rPr lang="en-US" smtClean="0"/>
              <a:t> of 54</a:t>
            </a:r>
          </a:p>
        </p:txBody>
      </p:sp>
      <p:sp>
        <p:nvSpPr>
          <p:cNvPr id="9216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909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532544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9E97E364-46CD-46AF-8DF7-E5CDAD6B7323}" type="slidenum">
              <a:rPr lang="en-US" smtClean="0"/>
              <a:pPr fontAlgn="base">
                <a:spcBef>
                  <a:spcPct val="0"/>
                </a:spcBef>
                <a:spcAft>
                  <a:spcPct val="0"/>
                </a:spcAft>
                <a:defRPr/>
              </a:pPr>
              <a:t>25</a:t>
            </a:fld>
            <a:r>
              <a:rPr lang="en-US" smtClean="0"/>
              <a:t> of 54</a:t>
            </a:r>
          </a:p>
        </p:txBody>
      </p:sp>
      <p:sp>
        <p:nvSpPr>
          <p:cNvPr id="9318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0116"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0117"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0118"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MetaData</a:t>
            </a:r>
          </a:p>
          <a:p>
            <a:pPr marL="115888" lvl="1" algn="just" eaLnBrk="1" hangingPunct="1">
              <a:spcBef>
                <a:spcPct val="0"/>
              </a:spcBef>
            </a:pPr>
            <a:r>
              <a:rPr lang="en-US" smtClean="0"/>
              <a:t>Metadata is data about data. In JDBC, you use the </a:t>
            </a:r>
            <a:r>
              <a:rPr lang="en-US" smtClean="0">
                <a:latin typeface="Courier New" pitchFamily="49" charset="0"/>
              </a:rPr>
              <a:t>Connection.getMetaData()</a:t>
            </a:r>
            <a:r>
              <a:rPr lang="en-US" smtClean="0"/>
              <a:t> method to return a </a:t>
            </a:r>
            <a:r>
              <a:rPr lang="en-US" smtClean="0">
                <a:latin typeface="Courier New" pitchFamily="49" charset="0"/>
              </a:rPr>
              <a:t>DatabaseMetaData</a:t>
            </a:r>
            <a:r>
              <a:rPr lang="en-US" smtClean="0"/>
              <a:t> object. The </a:t>
            </a:r>
            <a:r>
              <a:rPr lang="en-US" smtClean="0">
                <a:latin typeface="Courier New" pitchFamily="49" charset="0"/>
              </a:rPr>
              <a:t>DatabaseMetaData</a:t>
            </a:r>
            <a:r>
              <a:rPr lang="en-US" smtClean="0"/>
              <a:t> class contains more than 100 methods for obtaining information about a database.</a:t>
            </a:r>
          </a:p>
          <a:p>
            <a:pPr marL="115888" lvl="1" algn="just" eaLnBrk="1" hangingPunct="1">
              <a:spcBef>
                <a:spcPct val="0"/>
              </a:spcBef>
            </a:pPr>
            <a:r>
              <a:rPr lang="en-US" smtClean="0"/>
              <a:t>The following are some examples of </a:t>
            </a:r>
            <a:r>
              <a:rPr lang="en-US" smtClean="0">
                <a:latin typeface="Courier New" pitchFamily="49" charset="0"/>
              </a:rPr>
              <a:t>DatabaseMetaData</a:t>
            </a:r>
            <a:r>
              <a:rPr lang="en-US" smtClean="0"/>
              <a:t> methods:</a:t>
            </a:r>
          </a:p>
          <a:p>
            <a:pPr lvl="2" algn="just" eaLnBrk="1" hangingPunct="1">
              <a:spcBef>
                <a:spcPct val="0"/>
              </a:spcBef>
            </a:pPr>
            <a:r>
              <a:rPr lang="en-US" smtClean="0">
                <a:latin typeface="Courier New" pitchFamily="49" charset="0"/>
              </a:rPr>
              <a:t>getColumnPrivileges()</a:t>
            </a:r>
            <a:r>
              <a:rPr lang="en-US" smtClean="0"/>
              <a:t>: Get a description of the access rights for a table's columns. </a:t>
            </a:r>
          </a:p>
          <a:p>
            <a:pPr lvl="2" algn="just" eaLnBrk="1" hangingPunct="1">
              <a:spcBef>
                <a:spcPct val="0"/>
              </a:spcBef>
            </a:pPr>
            <a:r>
              <a:rPr lang="en-US" smtClean="0">
                <a:latin typeface="Courier New" pitchFamily="49" charset="0"/>
              </a:rPr>
              <a:t>getColumns()</a:t>
            </a:r>
            <a:r>
              <a:rPr lang="en-US" smtClean="0"/>
              <a:t>: Get a description of table columns.</a:t>
            </a:r>
          </a:p>
          <a:p>
            <a:pPr lvl="2" algn="just" eaLnBrk="1" hangingPunct="1">
              <a:spcBef>
                <a:spcPct val="0"/>
              </a:spcBef>
            </a:pPr>
            <a:r>
              <a:rPr lang="en-US" smtClean="0">
                <a:latin typeface="Courier New" pitchFamily="49" charset="0"/>
              </a:rPr>
              <a:t>getDatabaseProductName()</a:t>
            </a:r>
            <a:r>
              <a:rPr lang="en-US" smtClean="0"/>
              <a:t>: Get the name of this database product.</a:t>
            </a:r>
          </a:p>
          <a:p>
            <a:pPr lvl="2" algn="just" eaLnBrk="1" hangingPunct="1">
              <a:spcBef>
                <a:spcPct val="0"/>
              </a:spcBef>
            </a:pPr>
            <a:r>
              <a:rPr lang="en-US" smtClean="0">
                <a:latin typeface="Courier New" pitchFamily="49" charset="0"/>
              </a:rPr>
              <a:t>getDriverName()</a:t>
            </a:r>
            <a:r>
              <a:rPr lang="en-US" smtClean="0"/>
              <a:t> : Get the name of this JDBC driver.</a:t>
            </a:r>
          </a:p>
          <a:p>
            <a:pPr lvl="2" algn="just" eaLnBrk="1" hangingPunct="1">
              <a:spcBef>
                <a:spcPct val="0"/>
              </a:spcBef>
            </a:pPr>
            <a:r>
              <a:rPr lang="en-US" smtClean="0">
                <a:latin typeface="Courier New" pitchFamily="49" charset="0"/>
              </a:rPr>
              <a:t>storesLowerCaseIdentifiers()</a:t>
            </a:r>
            <a:r>
              <a:rPr lang="en-US" smtClean="0"/>
              <a:t>: Does the database store mixed-case SQL identifiers in lower case?</a:t>
            </a:r>
          </a:p>
          <a:p>
            <a:pPr lvl="2" algn="just" eaLnBrk="1" hangingPunct="1">
              <a:spcBef>
                <a:spcPct val="0"/>
              </a:spcBef>
            </a:pPr>
            <a:r>
              <a:rPr lang="en-US" smtClean="0">
                <a:latin typeface="Courier New" pitchFamily="49" charset="0"/>
              </a:rPr>
              <a:t>supportsAlterTableWithAddColumn()</a:t>
            </a:r>
            <a:r>
              <a:rPr lang="en-US" smtClean="0"/>
              <a:t>: Is ALTER TABLE with add column supported?</a:t>
            </a:r>
          </a:p>
          <a:p>
            <a:pPr lvl="2" algn="just" eaLnBrk="1" hangingPunct="1">
              <a:spcBef>
                <a:spcPct val="0"/>
              </a:spcBef>
            </a:pPr>
            <a:r>
              <a:rPr lang="en-US" smtClean="0">
                <a:latin typeface="Courier New" pitchFamily="49" charset="0"/>
              </a:rPr>
              <a:t>supportsFullOuterJoins()</a:t>
            </a:r>
            <a:r>
              <a:rPr lang="en-US" smtClean="0"/>
              <a:t>: Are full nested outer joins supported? </a:t>
            </a:r>
          </a:p>
          <a:p>
            <a:pPr marL="115888" lvl="1" algn="just" eaLnBrk="1" hangingPunct="1">
              <a:spcBef>
                <a:spcPct val="0"/>
              </a:spcBef>
            </a:pPr>
            <a:endParaRPr lang="en-US" smtClean="0"/>
          </a:p>
        </p:txBody>
      </p:sp>
      <p:sp>
        <p:nvSpPr>
          <p:cNvPr id="90119"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extLst>
      <p:ext uri="{BB962C8B-B14F-4D97-AF65-F5344CB8AC3E}">
        <p14:creationId xmlns:p14="http://schemas.microsoft.com/office/powerpoint/2010/main" val="4194940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4BF48A0F-93C1-4811-995D-24218B1E7C0C}" type="slidenum">
              <a:rPr lang="en-US" smtClean="0"/>
              <a:pPr fontAlgn="base">
                <a:spcBef>
                  <a:spcPct val="0"/>
                </a:spcBef>
                <a:spcAft>
                  <a:spcPct val="0"/>
                </a:spcAft>
                <a:defRPr/>
              </a:pPr>
              <a:t>26</a:t>
            </a:fld>
            <a:r>
              <a:rPr lang="en-US" smtClean="0"/>
              <a:t> of 54</a:t>
            </a:r>
          </a:p>
        </p:txBody>
      </p:sp>
      <p:sp>
        <p:nvSpPr>
          <p:cNvPr id="9421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114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241626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677ED57C-AE55-46FB-9C34-6794E359821C}" type="slidenum">
              <a:rPr lang="en-US" smtClean="0"/>
              <a:pPr fontAlgn="base">
                <a:spcBef>
                  <a:spcPct val="0"/>
                </a:spcBef>
                <a:spcAft>
                  <a:spcPct val="0"/>
                </a:spcAft>
                <a:defRPr/>
              </a:pPr>
              <a:t>27</a:t>
            </a:fld>
            <a:r>
              <a:rPr lang="en-US" smtClean="0"/>
              <a:t> of 54</a:t>
            </a:r>
          </a:p>
        </p:txBody>
      </p:sp>
      <p:sp>
        <p:nvSpPr>
          <p:cNvPr id="9523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2164"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2165"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2166" name="Rectangle 4"/>
          <p:cNvSpPr>
            <a:spLocks noGrp="1" noChangeArrowheads="1"/>
          </p:cNvSpPr>
          <p:nvPr>
            <p:ph type="body" idx="1"/>
          </p:nvPr>
        </p:nvSpPr>
        <p:spPr bwMode="auto">
          <a:xfrm>
            <a:off x="692150" y="4773613"/>
            <a:ext cx="5505450"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Result Set MetaData</a:t>
            </a:r>
          </a:p>
          <a:p>
            <a:pPr marL="115888" lvl="1" algn="just" eaLnBrk="1" hangingPunct="1">
              <a:spcBef>
                <a:spcPct val="0"/>
              </a:spcBef>
            </a:pPr>
            <a:r>
              <a:rPr lang="en-US" smtClean="0"/>
              <a:t>In JDBC, you use the </a:t>
            </a:r>
            <a:r>
              <a:rPr lang="en-US" smtClean="0">
                <a:latin typeface="Courier New" pitchFamily="49" charset="0"/>
              </a:rPr>
              <a:t>ResultSet.getMetaData()</a:t>
            </a:r>
            <a:r>
              <a:rPr lang="en-US" smtClean="0"/>
              <a:t> method to return a </a:t>
            </a:r>
            <a:r>
              <a:rPr lang="en-US" smtClean="0">
                <a:latin typeface="Courier New" pitchFamily="49" charset="0"/>
              </a:rPr>
              <a:t>ResultSetMetaData</a:t>
            </a:r>
            <a:r>
              <a:rPr lang="en-US" smtClean="0"/>
              <a:t> object, which describes the data coming back from a database query. This object can be used to find out about the types and properties of the columns in your </a:t>
            </a:r>
            <a:r>
              <a:rPr lang="en-US" smtClean="0">
                <a:latin typeface="Courier New" pitchFamily="49" charset="0"/>
              </a:rPr>
              <a:t>ResultSet</a:t>
            </a:r>
            <a:r>
              <a:rPr lang="en-US" smtClean="0"/>
              <a:t>. </a:t>
            </a:r>
          </a:p>
        </p:txBody>
      </p:sp>
      <p:sp>
        <p:nvSpPr>
          <p:cNvPr id="92167"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extLst>
      <p:ext uri="{BB962C8B-B14F-4D97-AF65-F5344CB8AC3E}">
        <p14:creationId xmlns:p14="http://schemas.microsoft.com/office/powerpoint/2010/main" val="4142002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597A5EBA-4B6B-4AE1-8DA5-DA2C0F280CD0}" type="slidenum">
              <a:rPr lang="en-US" smtClean="0"/>
              <a:pPr fontAlgn="base">
                <a:spcBef>
                  <a:spcPct val="0"/>
                </a:spcBef>
                <a:spcAft>
                  <a:spcPct val="0"/>
                </a:spcAft>
                <a:defRPr/>
              </a:pPr>
              <a:t>28</a:t>
            </a:fld>
            <a:r>
              <a:rPr lang="en-US" smtClean="0"/>
              <a:t> of 54</a:t>
            </a:r>
          </a:p>
        </p:txBody>
      </p:sp>
      <p:sp>
        <p:nvSpPr>
          <p:cNvPr id="9625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3188"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3189"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3190"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Example</a:t>
            </a:r>
          </a:p>
          <a:p>
            <a:pPr marL="115888" lvl="1" algn="just" eaLnBrk="1" hangingPunct="1">
              <a:spcBef>
                <a:spcPct val="0"/>
              </a:spcBef>
            </a:pPr>
            <a:r>
              <a:rPr lang="en-US" smtClean="0">
                <a:solidFill>
                  <a:srgbClr val="000000"/>
                </a:solidFill>
              </a:rPr>
              <a:t>The example on the slide shows how to use a </a:t>
            </a:r>
            <a:r>
              <a:rPr lang="en-US" smtClean="0">
                <a:solidFill>
                  <a:srgbClr val="000000"/>
                </a:solidFill>
                <a:latin typeface="Courier New" pitchFamily="49" charset="0"/>
              </a:rPr>
              <a:t>ResultSetMetaData</a:t>
            </a:r>
            <a:r>
              <a:rPr lang="en-US" smtClean="0">
                <a:solidFill>
                  <a:srgbClr val="000000"/>
                </a:solidFill>
              </a:rPr>
              <a:t> object to determine the following information about the </a:t>
            </a:r>
            <a:r>
              <a:rPr lang="en-US" smtClean="0">
                <a:solidFill>
                  <a:srgbClr val="000000"/>
                </a:solidFill>
                <a:latin typeface="Courier New" pitchFamily="49" charset="0"/>
              </a:rPr>
              <a:t>ResultSet</a:t>
            </a:r>
            <a:r>
              <a:rPr lang="en-US" smtClean="0">
                <a:solidFill>
                  <a:srgbClr val="000000"/>
                </a:solidFill>
              </a:rPr>
              <a:t>:</a:t>
            </a:r>
          </a:p>
          <a:p>
            <a:pPr lvl="2" algn="just" eaLnBrk="1" hangingPunct="1">
              <a:spcBef>
                <a:spcPct val="0"/>
              </a:spcBef>
            </a:pPr>
            <a:r>
              <a:rPr lang="en-US" smtClean="0">
                <a:solidFill>
                  <a:srgbClr val="000000"/>
                </a:solidFill>
              </a:rPr>
              <a:t>The number of columns in the </a:t>
            </a:r>
            <a:r>
              <a:rPr lang="en-US" smtClean="0">
                <a:solidFill>
                  <a:srgbClr val="000000"/>
                </a:solidFill>
                <a:latin typeface="Courier New" pitchFamily="49" charset="0"/>
              </a:rPr>
              <a:t>ResultSet</a:t>
            </a:r>
            <a:r>
              <a:rPr lang="en-US" smtClean="0">
                <a:solidFill>
                  <a:srgbClr val="000000"/>
                </a:solidFill>
              </a:rPr>
              <a:t>.</a:t>
            </a:r>
          </a:p>
          <a:p>
            <a:pPr lvl="2" algn="just" eaLnBrk="1" hangingPunct="1">
              <a:spcBef>
                <a:spcPct val="0"/>
              </a:spcBef>
            </a:pPr>
            <a:r>
              <a:rPr lang="en-US" smtClean="0">
                <a:solidFill>
                  <a:srgbClr val="000000"/>
                </a:solidFill>
              </a:rPr>
              <a:t>The name of each column</a:t>
            </a:r>
          </a:p>
          <a:p>
            <a:pPr lvl="2" algn="just" eaLnBrk="1" hangingPunct="1">
              <a:spcBef>
                <a:spcPct val="0"/>
              </a:spcBef>
            </a:pPr>
            <a:r>
              <a:rPr lang="en-US" smtClean="0">
                <a:solidFill>
                  <a:srgbClr val="000000"/>
                </a:solidFill>
              </a:rPr>
              <a:t>The American National Standards Institute (ANSI) SQL type for each column</a:t>
            </a:r>
          </a:p>
          <a:p>
            <a:pPr marL="115888" lvl="1" algn="just" eaLnBrk="1" hangingPunct="1">
              <a:spcBef>
                <a:spcPct val="0"/>
              </a:spcBef>
            </a:pPr>
            <a:r>
              <a:rPr lang="en-US" b="1" smtClean="0">
                <a:latin typeface="Courier New" pitchFamily="49" charset="0"/>
              </a:rPr>
              <a:t>java.sql.Types</a:t>
            </a:r>
          </a:p>
          <a:p>
            <a:pPr marL="115888" lvl="1" algn="just" eaLnBrk="1" hangingPunct="1">
              <a:spcBef>
                <a:spcPct val="0"/>
              </a:spcBef>
            </a:pPr>
            <a:r>
              <a:rPr lang="en-US" smtClean="0"/>
              <a:t>The</a:t>
            </a:r>
            <a:r>
              <a:rPr lang="en-US" smtClean="0">
                <a:latin typeface="Courier New" pitchFamily="49" charset="0"/>
              </a:rPr>
              <a:t> java.sql.Types</a:t>
            </a:r>
            <a:r>
              <a:rPr lang="en-US" smtClean="0"/>
              <a:t> class defines constants that are used to identify ANSI SQL types. </a:t>
            </a:r>
            <a:r>
              <a:rPr lang="en-US" smtClean="0">
                <a:latin typeface="Courier New" pitchFamily="49" charset="0"/>
              </a:rPr>
              <a:t>ResultSetMetaData.getColumnType()</a:t>
            </a:r>
            <a:r>
              <a:rPr lang="en-US" smtClean="0"/>
              <a:t> returns an integer value that corresponds to one of these constants.</a:t>
            </a:r>
          </a:p>
          <a:p>
            <a:pPr marL="115888" lvl="1" algn="just" eaLnBrk="1" hangingPunct="1">
              <a:spcBef>
                <a:spcPct val="0"/>
              </a:spcBef>
            </a:pPr>
            <a:r>
              <a:rPr lang="en-US" smtClean="0"/>
              <a:t>The </a:t>
            </a:r>
            <a:r>
              <a:rPr lang="en-US" i="1" smtClean="0"/>
              <a:t>Oracle SQL Reference Manual</a:t>
            </a:r>
            <a:r>
              <a:rPr lang="en-US" smtClean="0"/>
              <a:t> contains tables that show how ANSI SQL data types map to Oracle SQL data types.</a:t>
            </a:r>
          </a:p>
        </p:txBody>
      </p:sp>
      <p:sp>
        <p:nvSpPr>
          <p:cNvPr id="93191"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extLst>
      <p:ext uri="{BB962C8B-B14F-4D97-AF65-F5344CB8AC3E}">
        <p14:creationId xmlns:p14="http://schemas.microsoft.com/office/powerpoint/2010/main" val="3884154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EA1C8268-D707-4B3C-AE8B-408ACC2A6DF9}" type="slidenum">
              <a:rPr lang="en-US" smtClean="0"/>
              <a:pPr fontAlgn="base">
                <a:spcBef>
                  <a:spcPct val="0"/>
                </a:spcBef>
                <a:spcAft>
                  <a:spcPct val="0"/>
                </a:spcAft>
                <a:defRPr/>
              </a:pPr>
              <a:t>29</a:t>
            </a:fld>
            <a:r>
              <a:rPr lang="en-US" smtClean="0"/>
              <a:t> of 54</a:t>
            </a:r>
          </a:p>
        </p:txBody>
      </p:sp>
      <p:sp>
        <p:nvSpPr>
          <p:cNvPr id="9728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4212" name="Rectangle 2"/>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3" name="Rectangle 3"/>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4" name="Rectangle 4"/>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5" name="Rectangle 5"/>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6" name="Rectangle 6"/>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7" name="Rectangle 7"/>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8" name="Rectangle 8"/>
          <p:cNvSpPr>
            <a:spLocks noGrp="1" noChangeArrowheads="1"/>
          </p:cNvSpPr>
          <p:nvPr>
            <p:ph type="body" idx="1"/>
          </p:nvPr>
        </p:nvSpPr>
        <p:spPr bwMode="auto">
          <a:xfrm>
            <a:off x="307975" y="4773613"/>
            <a:ext cx="6029325"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Mapping Database Types to Java Types</a:t>
            </a:r>
          </a:p>
          <a:p>
            <a:pPr lvl="1" algn="just" eaLnBrk="1" hangingPunct="1">
              <a:spcBef>
                <a:spcPct val="0"/>
              </a:spcBef>
            </a:pPr>
            <a:r>
              <a:rPr lang="en-US" smtClean="0"/>
              <a:t>In many cases, you can get all the columns in your result set using the </a:t>
            </a:r>
            <a:r>
              <a:rPr lang="en-US" smtClean="0">
                <a:latin typeface="Courier New" pitchFamily="49" charset="0"/>
              </a:rPr>
              <a:t>getObject()</a:t>
            </a:r>
            <a:r>
              <a:rPr lang="en-US" smtClean="0"/>
              <a:t> or </a:t>
            </a:r>
            <a:r>
              <a:rPr lang="en-US" smtClean="0">
                <a:latin typeface="Courier New" pitchFamily="49" charset="0"/>
              </a:rPr>
              <a:t>getString(</a:t>
            </a:r>
            <a:r>
              <a:rPr lang="en-US" smtClean="0"/>
              <a:t>) methods of </a:t>
            </a:r>
            <a:r>
              <a:rPr lang="en-US" smtClean="0">
                <a:latin typeface="Courier New" pitchFamily="49" charset="0"/>
              </a:rPr>
              <a:t>ResultSet</a:t>
            </a:r>
            <a:r>
              <a:rPr lang="en-US" smtClean="0"/>
              <a:t>. For performance reasons, or because you want to perform complex calculations, it is sometimes important to have your data in a type that exactly matches the database column. </a:t>
            </a:r>
          </a:p>
          <a:p>
            <a:pPr lvl="1" algn="just" eaLnBrk="1" hangingPunct="1">
              <a:spcBef>
                <a:spcPct val="0"/>
              </a:spcBef>
            </a:pPr>
            <a:r>
              <a:rPr lang="en-US" smtClean="0"/>
              <a:t>The JDBC section of the Java tutorial contains a matrix that maps </a:t>
            </a:r>
            <a:r>
              <a:rPr lang="en-US" smtClean="0">
                <a:latin typeface="Courier New" pitchFamily="49" charset="0"/>
              </a:rPr>
              <a:t>ResultSet.get</a:t>
            </a:r>
            <a:r>
              <a:rPr lang="en-US" i="1" smtClean="0">
                <a:latin typeface="Courier New" pitchFamily="49" charset="0"/>
              </a:rPr>
              <a:t>XXX</a:t>
            </a:r>
            <a:r>
              <a:rPr lang="en-US" smtClean="0"/>
              <a:t> methods to ANSI SQL types. For each SQL type, the matrix shows:</a:t>
            </a:r>
          </a:p>
          <a:p>
            <a:pPr lvl="2" algn="just" eaLnBrk="1" hangingPunct="1">
              <a:spcBef>
                <a:spcPct val="0"/>
              </a:spcBef>
            </a:pPr>
            <a:r>
              <a:rPr lang="en-US" smtClean="0"/>
              <a:t>Which </a:t>
            </a:r>
            <a:r>
              <a:rPr lang="en-US" smtClean="0">
                <a:latin typeface="Courier New" pitchFamily="49" charset="0"/>
              </a:rPr>
              <a:t>get</a:t>
            </a:r>
            <a:r>
              <a:rPr lang="en-US" i="1" smtClean="0">
                <a:latin typeface="Courier New" pitchFamily="49" charset="0"/>
              </a:rPr>
              <a:t>XXX</a:t>
            </a:r>
            <a:r>
              <a:rPr lang="en-US" smtClean="0"/>
              <a:t> methods can be used to retrieve the SQL type</a:t>
            </a:r>
          </a:p>
          <a:p>
            <a:pPr lvl="2" algn="just" eaLnBrk="1" hangingPunct="1">
              <a:spcBef>
                <a:spcPct val="0"/>
              </a:spcBef>
            </a:pPr>
            <a:r>
              <a:rPr lang="en-US" smtClean="0"/>
              <a:t>Which </a:t>
            </a:r>
            <a:r>
              <a:rPr lang="en-US" smtClean="0">
                <a:latin typeface="Courier New" pitchFamily="49" charset="0"/>
              </a:rPr>
              <a:t>get</a:t>
            </a:r>
            <a:r>
              <a:rPr lang="en-US" i="1" smtClean="0">
                <a:latin typeface="Courier New" pitchFamily="49" charset="0"/>
              </a:rPr>
              <a:t>XXX</a:t>
            </a:r>
            <a:r>
              <a:rPr lang="en-US" smtClean="0"/>
              <a:t> method is recommended to retrieve the SQL type</a:t>
            </a:r>
          </a:p>
          <a:p>
            <a:pPr lvl="1" algn="just" eaLnBrk="1" hangingPunct="1">
              <a:spcBef>
                <a:spcPct val="0"/>
              </a:spcBef>
            </a:pPr>
            <a:endParaRPr lang="en-US" smtClean="0"/>
          </a:p>
        </p:txBody>
      </p:sp>
      <p:sp>
        <p:nvSpPr>
          <p:cNvPr id="94219" name="Rectangle 9"/>
          <p:cNvSpPr>
            <a:spLocks noGrp="1" noRot="1" noChangeAspect="1" noChangeArrowheads="1" noTextEdit="1"/>
          </p:cNvSpPr>
          <p:nvPr>
            <p:ph type="sldImg"/>
          </p:nvPr>
        </p:nvSpPr>
        <p:spPr bwMode="auto">
          <a:xfrm>
            <a:off x="1230313" y="973138"/>
            <a:ext cx="4584700" cy="3438525"/>
          </a:xfrm>
          <a:noFill/>
          <a:ln cap="flat">
            <a:solidFill>
              <a:schemeClr val="tx1"/>
            </a:solidFill>
            <a:miter lim="800000"/>
            <a:headEnd/>
            <a:tailEnd/>
          </a:ln>
        </p:spPr>
      </p:sp>
    </p:spTree>
    <p:extLst>
      <p:ext uri="{BB962C8B-B14F-4D97-AF65-F5344CB8AC3E}">
        <p14:creationId xmlns:p14="http://schemas.microsoft.com/office/powerpoint/2010/main" val="141687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14FA3DD1-91AC-42CA-8EA5-6EFC9D933AB5}" type="slidenum">
              <a:rPr lang="en-US" smtClean="0"/>
              <a:pPr fontAlgn="base">
                <a:spcBef>
                  <a:spcPct val="0"/>
                </a:spcBef>
                <a:spcAft>
                  <a:spcPct val="0"/>
                </a:spcAft>
                <a:defRPr/>
              </a:pPr>
              <a:t>3</a:t>
            </a:fld>
            <a:r>
              <a:rPr lang="en-US" smtClean="0"/>
              <a:t> of 54</a:t>
            </a:r>
          </a:p>
        </p:txBody>
      </p:sp>
      <p:sp>
        <p:nvSpPr>
          <p:cNvPr id="7168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68612"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68613"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68614" name="Rectangle 4"/>
          <p:cNvSpPr>
            <a:spLocks noGrp="1" noChangeArrowheads="1"/>
          </p:cNvSpPr>
          <p:nvPr>
            <p:ph type="body" idx="1"/>
          </p:nvPr>
        </p:nvSpPr>
        <p:spPr bwMode="auto">
          <a:xfrm>
            <a:off x="401638" y="4773613"/>
            <a:ext cx="6030912"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About Java Database Connectivity (JDBC)</a:t>
            </a:r>
          </a:p>
          <a:p>
            <a:pPr marL="115888" lvl="1" algn="just" eaLnBrk="1" hangingPunct="1">
              <a:spcBef>
                <a:spcPct val="0"/>
              </a:spcBef>
            </a:pPr>
            <a:r>
              <a:rPr lang="en-US" smtClean="0"/>
              <a:t>The </a:t>
            </a:r>
            <a:r>
              <a:rPr lang="en-US" smtClean="0">
                <a:latin typeface="Courier New" pitchFamily="49" charset="0"/>
              </a:rPr>
              <a:t>java.sql</a:t>
            </a:r>
            <a:r>
              <a:rPr lang="en-US" smtClean="0"/>
              <a:t> package contains a set of interfaces that specify the JDBC API.  This package is part of Java 1.1.7 and Java 2. Database vendors implement these interfaces in different ways, but the JDBC API itself is standard.</a:t>
            </a:r>
          </a:p>
          <a:p>
            <a:pPr marL="115888" lvl="1" algn="just" eaLnBrk="1" hangingPunct="1">
              <a:spcBef>
                <a:spcPct val="0"/>
              </a:spcBef>
            </a:pPr>
            <a:r>
              <a:rPr lang="en-US" smtClean="0"/>
              <a:t>Using JDBC, you can write code that:</a:t>
            </a:r>
          </a:p>
          <a:p>
            <a:pPr lvl="2" algn="just" eaLnBrk="1" hangingPunct="1">
              <a:spcBef>
                <a:spcPct val="0"/>
              </a:spcBef>
            </a:pPr>
            <a:r>
              <a:rPr lang="en-US" smtClean="0"/>
              <a:t>Connects to one or more data servers </a:t>
            </a:r>
          </a:p>
          <a:p>
            <a:pPr lvl="2" algn="just" eaLnBrk="1" hangingPunct="1">
              <a:spcBef>
                <a:spcPct val="0"/>
              </a:spcBef>
            </a:pPr>
            <a:r>
              <a:rPr lang="en-US" smtClean="0"/>
              <a:t>Executes any SQL statement </a:t>
            </a:r>
          </a:p>
          <a:p>
            <a:pPr lvl="2" algn="just" eaLnBrk="1" hangingPunct="1">
              <a:spcBef>
                <a:spcPct val="0"/>
              </a:spcBef>
            </a:pPr>
            <a:r>
              <a:rPr lang="en-US" smtClean="0"/>
              <a:t>Obtains a result set so that you can navigate through query results </a:t>
            </a:r>
          </a:p>
          <a:p>
            <a:pPr lvl="2" algn="just" eaLnBrk="1" hangingPunct="1">
              <a:spcBef>
                <a:spcPct val="0"/>
              </a:spcBef>
            </a:pPr>
            <a:r>
              <a:rPr lang="en-US" smtClean="0"/>
              <a:t>Obtains metadata from the data server </a:t>
            </a:r>
          </a:p>
          <a:p>
            <a:pPr algn="just" eaLnBrk="1" hangingPunct="1">
              <a:spcBef>
                <a:spcPct val="0"/>
              </a:spcBef>
            </a:pPr>
            <a:endParaRPr lang="en-US" smtClean="0">
              <a:solidFill>
                <a:schemeClr val="accent2"/>
              </a:solidFill>
            </a:endParaRPr>
          </a:p>
          <a:p>
            <a:pPr algn="just" eaLnBrk="1" hangingPunct="1">
              <a:spcBef>
                <a:spcPct val="0"/>
              </a:spcBef>
            </a:pPr>
            <a:endParaRPr lang="en-US" smtClean="0">
              <a:solidFill>
                <a:schemeClr val="accent2"/>
              </a:solidFill>
            </a:endParaRPr>
          </a:p>
          <a:p>
            <a:pPr algn="just" eaLnBrk="1" hangingPunct="1">
              <a:spcBef>
                <a:spcPct val="0"/>
              </a:spcBef>
            </a:pPr>
            <a:endParaRPr lang="en-US" smtClean="0">
              <a:solidFill>
                <a:schemeClr val="accent2"/>
              </a:solidFill>
            </a:endParaRPr>
          </a:p>
          <a:p>
            <a:pPr algn="just" eaLnBrk="1" hangingPunct="1">
              <a:spcBef>
                <a:spcPct val="0"/>
              </a:spcBef>
            </a:pPr>
            <a:endParaRPr lang="en-US" smtClean="0">
              <a:solidFill>
                <a:schemeClr val="accent2"/>
              </a:solidFill>
            </a:endParaRPr>
          </a:p>
          <a:p>
            <a:pPr algn="just" eaLnBrk="1" hangingPunct="1">
              <a:spcBef>
                <a:spcPct val="0"/>
              </a:spcBef>
            </a:pPr>
            <a:endParaRPr lang="en-US" smtClean="0">
              <a:solidFill>
                <a:schemeClr val="accent2"/>
              </a:solidFill>
            </a:endParaRPr>
          </a:p>
          <a:p>
            <a:pPr algn="just" eaLnBrk="1" hangingPunct="1">
              <a:spcBef>
                <a:spcPct val="0"/>
              </a:spcBef>
            </a:pPr>
            <a:endParaRPr lang="en-US" smtClean="0">
              <a:solidFill>
                <a:schemeClr val="accent2"/>
              </a:solidFill>
            </a:endParaRPr>
          </a:p>
        </p:txBody>
      </p:sp>
      <p:sp>
        <p:nvSpPr>
          <p:cNvPr id="68615"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extLst>
      <p:ext uri="{BB962C8B-B14F-4D97-AF65-F5344CB8AC3E}">
        <p14:creationId xmlns:p14="http://schemas.microsoft.com/office/powerpoint/2010/main" val="1674016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D719B91C-89BA-4B6F-B4FE-69AE6F96DCEA}" type="slidenum">
              <a:rPr lang="en-US" smtClean="0"/>
              <a:pPr fontAlgn="base">
                <a:spcBef>
                  <a:spcPct val="0"/>
                </a:spcBef>
                <a:spcAft>
                  <a:spcPct val="0"/>
                </a:spcAft>
                <a:defRPr/>
              </a:pPr>
              <a:t>30</a:t>
            </a:fld>
            <a:r>
              <a:rPr lang="en-US" smtClean="0"/>
              <a:t> of 54</a:t>
            </a:r>
          </a:p>
        </p:txBody>
      </p:sp>
      <p:sp>
        <p:nvSpPr>
          <p:cNvPr id="9830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5236"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5237"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5238"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solidFill>
                  <a:srgbClr val="000000"/>
                </a:solidFill>
              </a:rPr>
              <a:t>Prepared Statements</a:t>
            </a:r>
          </a:p>
          <a:p>
            <a:pPr marL="115888" lvl="1" algn="just" eaLnBrk="1" hangingPunct="1">
              <a:spcBef>
                <a:spcPct val="0"/>
              </a:spcBef>
            </a:pPr>
            <a:r>
              <a:rPr lang="en-US" smtClean="0">
                <a:solidFill>
                  <a:srgbClr val="000000"/>
                </a:solidFill>
                <a:latin typeface="Courier New" pitchFamily="49" charset="0"/>
              </a:rPr>
              <a:t>PreparedStatement</a:t>
            </a:r>
            <a:r>
              <a:rPr lang="en-US" smtClean="0">
                <a:solidFill>
                  <a:srgbClr val="000000"/>
                </a:solidFill>
              </a:rPr>
              <a:t> is inherited from </a:t>
            </a:r>
            <a:r>
              <a:rPr lang="en-US" smtClean="0">
                <a:solidFill>
                  <a:srgbClr val="000000"/>
                </a:solidFill>
                <a:latin typeface="Courier New" pitchFamily="49" charset="0"/>
              </a:rPr>
              <a:t>Statement</a:t>
            </a:r>
            <a:r>
              <a:rPr lang="en-US" smtClean="0">
                <a:solidFill>
                  <a:srgbClr val="000000"/>
                </a:solidFill>
              </a:rPr>
              <a:t>; the difference is that a </a:t>
            </a:r>
            <a:r>
              <a:rPr lang="en-US" smtClean="0">
                <a:solidFill>
                  <a:srgbClr val="000000"/>
                </a:solidFill>
                <a:latin typeface="Courier New" pitchFamily="49" charset="0"/>
              </a:rPr>
              <a:t>PreparedStatement</a:t>
            </a:r>
            <a:r>
              <a:rPr lang="en-US" smtClean="0">
                <a:solidFill>
                  <a:srgbClr val="000000"/>
                </a:solidFill>
              </a:rPr>
              <a:t> holds precompiled SQL statements.</a:t>
            </a:r>
          </a:p>
          <a:p>
            <a:pPr marL="115888" lvl="1" algn="just" eaLnBrk="1" hangingPunct="1">
              <a:spcBef>
                <a:spcPct val="0"/>
              </a:spcBef>
            </a:pPr>
            <a:r>
              <a:rPr lang="en-US" smtClean="0">
                <a:solidFill>
                  <a:srgbClr val="000000"/>
                </a:solidFill>
              </a:rPr>
              <a:t>If you execute a </a:t>
            </a:r>
            <a:r>
              <a:rPr lang="en-US" smtClean="0">
                <a:solidFill>
                  <a:srgbClr val="000000"/>
                </a:solidFill>
                <a:latin typeface="Courier New" pitchFamily="49" charset="0"/>
              </a:rPr>
              <a:t>Statement</a:t>
            </a:r>
            <a:r>
              <a:rPr lang="en-US" smtClean="0">
                <a:solidFill>
                  <a:srgbClr val="000000"/>
                </a:solidFill>
              </a:rPr>
              <a:t> object many times, its SQL statement is compiled each time. </a:t>
            </a:r>
            <a:r>
              <a:rPr lang="en-US" smtClean="0">
                <a:solidFill>
                  <a:srgbClr val="000000"/>
                </a:solidFill>
                <a:latin typeface="Courier New" pitchFamily="49" charset="0"/>
              </a:rPr>
              <a:t>PreparedStatement</a:t>
            </a:r>
            <a:r>
              <a:rPr lang="en-US" smtClean="0">
                <a:solidFill>
                  <a:srgbClr val="000000"/>
                </a:solidFill>
              </a:rPr>
              <a:t> is more efficient because its SQL statement is compiled only once, when you first prepare the </a:t>
            </a:r>
            <a:r>
              <a:rPr lang="en-US" smtClean="0">
                <a:solidFill>
                  <a:srgbClr val="000000"/>
                </a:solidFill>
                <a:latin typeface="Courier New" pitchFamily="49" charset="0"/>
              </a:rPr>
              <a:t>PreparedStatement</a:t>
            </a:r>
            <a:r>
              <a:rPr lang="en-US" smtClean="0">
                <a:solidFill>
                  <a:srgbClr val="000000"/>
                </a:solidFill>
              </a:rPr>
              <a:t>. After that, each time you execute the SQL statement in the </a:t>
            </a:r>
            <a:r>
              <a:rPr lang="en-US" smtClean="0">
                <a:solidFill>
                  <a:srgbClr val="000000"/>
                </a:solidFill>
                <a:latin typeface="Courier New" pitchFamily="49" charset="0"/>
              </a:rPr>
              <a:t>PreparedStatement</a:t>
            </a:r>
            <a:r>
              <a:rPr lang="en-US" smtClean="0">
                <a:solidFill>
                  <a:srgbClr val="000000"/>
                </a:solidFill>
              </a:rPr>
              <a:t>, the SQL statement does not have to be recompiled.</a:t>
            </a:r>
          </a:p>
          <a:p>
            <a:pPr marL="115888" lvl="1" algn="just" eaLnBrk="1" hangingPunct="1">
              <a:spcBef>
                <a:spcPct val="0"/>
              </a:spcBef>
            </a:pPr>
            <a:r>
              <a:rPr lang="en-US" smtClean="0"/>
              <a:t>Therefore, if you need to execute the same SQL statement several times within an application, it is more efficient to use </a:t>
            </a:r>
            <a:r>
              <a:rPr lang="en-US" smtClean="0">
                <a:solidFill>
                  <a:srgbClr val="000000"/>
                </a:solidFill>
                <a:latin typeface="Courier New" pitchFamily="49" charset="0"/>
              </a:rPr>
              <a:t>PreparedStatement</a:t>
            </a:r>
            <a:r>
              <a:rPr lang="en-US" smtClean="0"/>
              <a:t> than </a:t>
            </a:r>
            <a:r>
              <a:rPr lang="en-US" smtClean="0">
                <a:solidFill>
                  <a:srgbClr val="000000"/>
                </a:solidFill>
                <a:latin typeface="Courier New" pitchFamily="49" charset="0"/>
              </a:rPr>
              <a:t>Statement</a:t>
            </a:r>
            <a:r>
              <a:rPr lang="en-US" smtClean="0"/>
              <a:t>.</a:t>
            </a:r>
          </a:p>
          <a:p>
            <a:pPr marL="115888" lvl="1" algn="just" eaLnBrk="1" hangingPunct="1">
              <a:spcBef>
                <a:spcPct val="0"/>
              </a:spcBef>
            </a:pPr>
            <a:r>
              <a:rPr lang="en-US" b="1" smtClean="0">
                <a:solidFill>
                  <a:srgbClr val="000000"/>
                </a:solidFill>
                <a:latin typeface="Courier New" pitchFamily="49" charset="0"/>
              </a:rPr>
              <a:t>PreparedStatement</a:t>
            </a:r>
            <a:r>
              <a:rPr lang="en-US" b="1" smtClean="0"/>
              <a:t> Parameters</a:t>
            </a:r>
          </a:p>
          <a:p>
            <a:pPr marL="115888" lvl="1" algn="just" eaLnBrk="1" hangingPunct="1">
              <a:spcBef>
                <a:spcPct val="0"/>
              </a:spcBef>
            </a:pPr>
            <a:r>
              <a:rPr lang="en-US" smtClean="0"/>
              <a:t>A </a:t>
            </a:r>
            <a:r>
              <a:rPr lang="en-US" smtClean="0">
                <a:solidFill>
                  <a:srgbClr val="000000"/>
                </a:solidFill>
                <a:latin typeface="Courier New" pitchFamily="49" charset="0"/>
              </a:rPr>
              <a:t>PreparedStatement</a:t>
            </a:r>
            <a:r>
              <a:rPr lang="en-US" smtClean="0"/>
              <a:t> does not have to execute exactly the same query each time. You can specify parameters in the </a:t>
            </a:r>
            <a:r>
              <a:rPr lang="en-US" smtClean="0">
                <a:solidFill>
                  <a:srgbClr val="000000"/>
                </a:solidFill>
                <a:latin typeface="Courier New" pitchFamily="49" charset="0"/>
              </a:rPr>
              <a:t>PreparedStatement</a:t>
            </a:r>
            <a:r>
              <a:rPr lang="en-US" smtClean="0"/>
              <a:t> SQL string and supply the actual values for these parameters when the statement is executed.</a:t>
            </a:r>
          </a:p>
          <a:p>
            <a:pPr marL="115888" lvl="1" algn="just" eaLnBrk="1" hangingPunct="1">
              <a:spcBef>
                <a:spcPct val="0"/>
              </a:spcBef>
            </a:pPr>
            <a:r>
              <a:rPr lang="en-US" smtClean="0"/>
              <a:t>The following slide shows how to supply parameters and execute a </a:t>
            </a:r>
            <a:r>
              <a:rPr lang="en-US" smtClean="0">
                <a:solidFill>
                  <a:srgbClr val="000000"/>
                </a:solidFill>
                <a:latin typeface="Courier New" pitchFamily="49" charset="0"/>
              </a:rPr>
              <a:t>PreparedStatement</a:t>
            </a:r>
            <a:r>
              <a:rPr lang="en-US" smtClean="0">
                <a:solidFill>
                  <a:srgbClr val="000000"/>
                </a:solidFill>
              </a:rPr>
              <a:t>.</a:t>
            </a:r>
            <a:endParaRPr lang="en-US" smtClean="0"/>
          </a:p>
          <a:p>
            <a:pPr algn="just" eaLnBrk="1" hangingPunct="1">
              <a:spcBef>
                <a:spcPct val="0"/>
              </a:spcBef>
            </a:pPr>
            <a:endParaRPr lang="en-US" b="1" smtClean="0"/>
          </a:p>
        </p:txBody>
      </p:sp>
      <p:sp>
        <p:nvSpPr>
          <p:cNvPr id="95239"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extLst>
      <p:ext uri="{BB962C8B-B14F-4D97-AF65-F5344CB8AC3E}">
        <p14:creationId xmlns:p14="http://schemas.microsoft.com/office/powerpoint/2010/main" val="15915762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F7523811-6A2E-43EB-AF0C-067A4497C614}" type="slidenum">
              <a:rPr lang="en-US" smtClean="0"/>
              <a:pPr fontAlgn="base">
                <a:spcBef>
                  <a:spcPct val="0"/>
                </a:spcBef>
                <a:spcAft>
                  <a:spcPct val="0"/>
                </a:spcAft>
                <a:defRPr/>
              </a:pPr>
              <a:t>31</a:t>
            </a:fld>
            <a:r>
              <a:rPr lang="en-US" smtClean="0"/>
              <a:t> of 54</a:t>
            </a:r>
          </a:p>
        </p:txBody>
      </p:sp>
      <p:sp>
        <p:nvSpPr>
          <p:cNvPr id="9933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6260"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6261"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6262"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eaLnBrk="1" hangingPunct="1">
              <a:spcBef>
                <a:spcPct val="0"/>
              </a:spcBef>
            </a:pPr>
            <a:endParaRPr lang="en-US" smtClean="0"/>
          </a:p>
        </p:txBody>
      </p:sp>
      <p:sp>
        <p:nvSpPr>
          <p:cNvPr id="96263"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extLst>
      <p:ext uri="{BB962C8B-B14F-4D97-AF65-F5344CB8AC3E}">
        <p14:creationId xmlns:p14="http://schemas.microsoft.com/office/powerpoint/2010/main" val="3970267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6DD97479-815B-4050-B983-F94DF018CF79}" type="slidenum">
              <a:rPr lang="en-US" smtClean="0"/>
              <a:pPr fontAlgn="base">
                <a:spcBef>
                  <a:spcPct val="0"/>
                </a:spcBef>
                <a:spcAft>
                  <a:spcPct val="0"/>
                </a:spcAft>
                <a:defRPr/>
              </a:pPr>
              <a:t>32</a:t>
            </a:fld>
            <a:r>
              <a:rPr lang="en-US" smtClean="0"/>
              <a:t> of 54</a:t>
            </a:r>
          </a:p>
        </p:txBody>
      </p:sp>
      <p:sp>
        <p:nvSpPr>
          <p:cNvPr id="10035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7284"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7285"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7286"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Specifying Values for the Bind Variables</a:t>
            </a:r>
          </a:p>
          <a:p>
            <a:pPr marL="115888" lvl="1" algn="just" eaLnBrk="1" hangingPunct="1">
              <a:spcBef>
                <a:spcPct val="0"/>
              </a:spcBef>
            </a:pPr>
            <a:r>
              <a:rPr lang="en-US" smtClean="0"/>
              <a:t>You use the </a:t>
            </a:r>
            <a:r>
              <a:rPr lang="en-US" smtClean="0">
                <a:latin typeface="Courier New" pitchFamily="49" charset="0"/>
              </a:rPr>
              <a:t>PreparedStatement.set</a:t>
            </a:r>
            <a:r>
              <a:rPr lang="en-US" i="1" smtClean="0">
                <a:latin typeface="Courier New" pitchFamily="49" charset="0"/>
              </a:rPr>
              <a:t>XXX</a:t>
            </a:r>
            <a:r>
              <a:rPr lang="en-US" smtClean="0">
                <a:latin typeface="Courier New" pitchFamily="49" charset="0"/>
              </a:rPr>
              <a:t>()</a:t>
            </a:r>
            <a:r>
              <a:rPr lang="en-US" smtClean="0"/>
              <a:t> methods to supply values for the variables in a prepared statement. There is one </a:t>
            </a:r>
            <a:r>
              <a:rPr lang="en-US" smtClean="0">
                <a:latin typeface="Courier New" pitchFamily="49" charset="0"/>
              </a:rPr>
              <a:t>setXXX()</a:t>
            </a:r>
            <a:r>
              <a:rPr lang="en-US" smtClean="0"/>
              <a:t> method for each Java type: </a:t>
            </a:r>
            <a:r>
              <a:rPr lang="en-US" smtClean="0">
                <a:latin typeface="Courier New" pitchFamily="49" charset="0"/>
              </a:rPr>
              <a:t>setString()</a:t>
            </a:r>
            <a:r>
              <a:rPr lang="en-US" smtClean="0"/>
              <a:t>, </a:t>
            </a:r>
            <a:r>
              <a:rPr lang="en-US" smtClean="0">
                <a:latin typeface="Courier New" pitchFamily="49" charset="0"/>
              </a:rPr>
              <a:t>setInt()</a:t>
            </a:r>
            <a:r>
              <a:rPr lang="en-US" smtClean="0"/>
              <a:t>, and so on. </a:t>
            </a:r>
          </a:p>
          <a:p>
            <a:pPr marL="115888" lvl="1" algn="just" eaLnBrk="1" hangingPunct="1">
              <a:spcBef>
                <a:spcPct val="0"/>
              </a:spcBef>
            </a:pPr>
            <a:r>
              <a:rPr lang="en-US" smtClean="0"/>
              <a:t>You must use the </a:t>
            </a:r>
            <a:r>
              <a:rPr lang="en-US" smtClean="0">
                <a:latin typeface="Courier New" pitchFamily="49" charset="0"/>
              </a:rPr>
              <a:t>setXXX()</a:t>
            </a:r>
            <a:r>
              <a:rPr lang="en-US" smtClean="0"/>
              <a:t> method that is compatible with the SQL type of the variable. In the example on the slide, the first variable is updating a VARCHAR column, so we need to use </a:t>
            </a:r>
            <a:r>
              <a:rPr lang="en-US" smtClean="0">
                <a:latin typeface="Courier New" pitchFamily="49" charset="0"/>
              </a:rPr>
              <a:t>setString()</a:t>
            </a:r>
            <a:r>
              <a:rPr lang="en-US" smtClean="0"/>
              <a:t> to supply a value for the variable. You can use </a:t>
            </a:r>
            <a:r>
              <a:rPr lang="en-US" smtClean="0">
                <a:latin typeface="Courier New" pitchFamily="49" charset="0"/>
              </a:rPr>
              <a:t>setObject()</a:t>
            </a:r>
            <a:r>
              <a:rPr lang="en-US" smtClean="0"/>
              <a:t> with any variable type. </a:t>
            </a:r>
          </a:p>
          <a:p>
            <a:pPr marL="115888" lvl="1" algn="just" eaLnBrk="1" hangingPunct="1">
              <a:spcBef>
                <a:spcPct val="0"/>
              </a:spcBef>
            </a:pPr>
            <a:r>
              <a:rPr lang="en-US" smtClean="0"/>
              <a:t>Each variable has an index. The index of the first variable in the prepared statement is 1, the index of the second is 2, and so on. If there is only one variable, its index is one. The index of a variable is passed to the </a:t>
            </a:r>
            <a:r>
              <a:rPr lang="en-US" smtClean="0">
                <a:latin typeface="Courier New" pitchFamily="49" charset="0"/>
              </a:rPr>
              <a:t>setXXX()</a:t>
            </a:r>
            <a:r>
              <a:rPr lang="en-US" smtClean="0"/>
              <a:t> method.</a:t>
            </a:r>
          </a:p>
          <a:p>
            <a:pPr marL="115888" lvl="1" algn="just" eaLnBrk="1" hangingPunct="1">
              <a:spcBef>
                <a:spcPct val="0"/>
              </a:spcBef>
            </a:pPr>
            <a:r>
              <a:rPr lang="en-US" b="1" smtClean="0"/>
              <a:t>Closing a Prepared Statement</a:t>
            </a:r>
            <a:endParaRPr lang="en-US" smtClean="0"/>
          </a:p>
          <a:p>
            <a:pPr marL="115888" lvl="1" algn="just" eaLnBrk="1" hangingPunct="1">
              <a:spcBef>
                <a:spcPct val="0"/>
              </a:spcBef>
            </a:pPr>
            <a:r>
              <a:rPr lang="en-US" smtClean="0"/>
              <a:t>If you close a prepared statement, you will have to prepare it again.</a:t>
            </a:r>
          </a:p>
        </p:txBody>
      </p:sp>
      <p:sp>
        <p:nvSpPr>
          <p:cNvPr id="97287"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extLst>
      <p:ext uri="{BB962C8B-B14F-4D97-AF65-F5344CB8AC3E}">
        <p14:creationId xmlns:p14="http://schemas.microsoft.com/office/powerpoint/2010/main" val="2622915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99276B7-44EF-4516-A850-CE4C47A5A01F}" type="slidenum">
              <a:rPr lang="en-US" smtClean="0"/>
              <a:pPr fontAlgn="base">
                <a:spcBef>
                  <a:spcPct val="0"/>
                </a:spcBef>
                <a:spcAft>
                  <a:spcPct val="0"/>
                </a:spcAft>
                <a:defRPr/>
              </a:pPr>
              <a:t>33</a:t>
            </a:fld>
            <a:r>
              <a:rPr lang="en-US" smtClean="0"/>
              <a:t> of 54</a:t>
            </a:r>
          </a:p>
        </p:txBody>
      </p:sp>
      <p:sp>
        <p:nvSpPr>
          <p:cNvPr id="10137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8308" name="Rectangle 2"/>
          <p:cNvSpPr>
            <a:spLocks noChangeArrowheads="1"/>
          </p:cNvSpPr>
          <p:nvPr/>
        </p:nvSpPr>
        <p:spPr bwMode="auto">
          <a:xfrm>
            <a:off x="3884613" y="-3175"/>
            <a:ext cx="2978150"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98309" name="Rectangle 3"/>
          <p:cNvSpPr>
            <a:spLocks noChangeArrowheads="1"/>
          </p:cNvSpPr>
          <p:nvPr/>
        </p:nvSpPr>
        <p:spPr bwMode="auto">
          <a:xfrm>
            <a:off x="-3175" y="-3175"/>
            <a:ext cx="2974975"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98310" name="Rectangle 4"/>
          <p:cNvSpPr>
            <a:spLocks noGrp="1" noChangeArrowheads="1"/>
          </p:cNvSpPr>
          <p:nvPr>
            <p:ph type="body" idx="1"/>
          </p:nvPr>
        </p:nvSpPr>
        <p:spPr bwMode="auto">
          <a:xfrm>
            <a:off x="414338" y="4772025"/>
            <a:ext cx="6029325" cy="3754438"/>
          </a:xfrm>
          <a:noFill/>
        </p:spPr>
        <p:txBody>
          <a:bodyPr wrap="square" lIns="92259" tIns="46130" rIns="92259" bIns="46130" numCol="1" anchor="t" anchorCtr="0" compatLnSpc="1">
            <a:prstTxWarp prst="textNoShape">
              <a:avLst/>
            </a:prstTxWarp>
          </a:bodyPr>
          <a:lstStyle/>
          <a:p>
            <a:pPr algn="just" eaLnBrk="1" hangingPunct="1">
              <a:spcBef>
                <a:spcPct val="0"/>
              </a:spcBef>
            </a:pPr>
            <a:r>
              <a:rPr lang="en-US" smtClean="0">
                <a:solidFill>
                  <a:srgbClr val="000000"/>
                </a:solidFill>
              </a:rPr>
              <a:t>The </a:t>
            </a:r>
            <a:r>
              <a:rPr lang="en-US" smtClean="0">
                <a:solidFill>
                  <a:srgbClr val="000000"/>
                </a:solidFill>
                <a:latin typeface="Courier New" pitchFamily="49" charset="0"/>
              </a:rPr>
              <a:t>CallableStatement</a:t>
            </a:r>
            <a:r>
              <a:rPr lang="en-US" smtClean="0">
                <a:solidFill>
                  <a:srgbClr val="000000"/>
                </a:solidFill>
              </a:rPr>
              <a:t> Object</a:t>
            </a:r>
          </a:p>
          <a:p>
            <a:pPr marL="115888" lvl="1" algn="just" eaLnBrk="1" hangingPunct="1">
              <a:spcBef>
                <a:spcPct val="0"/>
              </a:spcBef>
            </a:pPr>
            <a:r>
              <a:rPr lang="en-US" smtClean="0">
                <a:solidFill>
                  <a:srgbClr val="000000"/>
                </a:solidFill>
              </a:rPr>
              <a:t>The way to access stored procedures using JDBC is through the</a:t>
            </a:r>
            <a:r>
              <a:rPr lang="en-US" smtClean="0">
                <a:solidFill>
                  <a:srgbClr val="000000"/>
                </a:solidFill>
                <a:latin typeface="Courier New" pitchFamily="49" charset="0"/>
              </a:rPr>
              <a:t> CallableStatement</a:t>
            </a:r>
            <a:r>
              <a:rPr lang="en-US" smtClean="0">
                <a:solidFill>
                  <a:srgbClr val="000000"/>
                </a:solidFill>
              </a:rPr>
              <a:t> class which is inherited from the </a:t>
            </a:r>
            <a:r>
              <a:rPr lang="en-US" smtClean="0">
                <a:solidFill>
                  <a:srgbClr val="000000"/>
                </a:solidFill>
                <a:latin typeface="Courier New" pitchFamily="49" charset="0"/>
              </a:rPr>
              <a:t>PreparedStatement</a:t>
            </a:r>
            <a:r>
              <a:rPr lang="en-US" smtClean="0">
                <a:solidFill>
                  <a:srgbClr val="000000"/>
                </a:solidFill>
              </a:rPr>
              <a:t> class. </a:t>
            </a:r>
            <a:r>
              <a:rPr lang="en-US" smtClean="0">
                <a:solidFill>
                  <a:srgbClr val="000000"/>
                </a:solidFill>
                <a:latin typeface="Courier New" pitchFamily="49" charset="0"/>
              </a:rPr>
              <a:t>CallableStatement</a:t>
            </a:r>
            <a:r>
              <a:rPr lang="en-US" smtClean="0">
                <a:solidFill>
                  <a:srgbClr val="000000"/>
                </a:solidFill>
              </a:rPr>
              <a:t> is like </a:t>
            </a:r>
            <a:r>
              <a:rPr lang="en-US" smtClean="0">
                <a:solidFill>
                  <a:srgbClr val="000000"/>
                </a:solidFill>
                <a:latin typeface="Courier New" pitchFamily="49" charset="0"/>
              </a:rPr>
              <a:t>PreparedStatement</a:t>
            </a:r>
            <a:r>
              <a:rPr lang="en-US" smtClean="0">
                <a:solidFill>
                  <a:srgbClr val="000000"/>
                </a:solidFill>
              </a:rPr>
              <a:t> in that you can specify parameters using the question mark (</a:t>
            </a:r>
            <a:r>
              <a:rPr lang="en-US" smtClean="0">
                <a:solidFill>
                  <a:srgbClr val="000000"/>
                </a:solidFill>
                <a:latin typeface="Courier New" pitchFamily="49" charset="0"/>
              </a:rPr>
              <a:t>?</a:t>
            </a:r>
            <a:r>
              <a:rPr lang="en-US" smtClean="0">
                <a:solidFill>
                  <a:srgbClr val="000000"/>
                </a:solidFill>
              </a:rPr>
              <a:t>) notation, but it contains no SQL statements. </a:t>
            </a:r>
          </a:p>
          <a:p>
            <a:pPr marL="115888" lvl="1" algn="just" eaLnBrk="1" hangingPunct="1">
              <a:spcBef>
                <a:spcPct val="0"/>
              </a:spcBef>
            </a:pPr>
            <a:r>
              <a:rPr lang="en-US" smtClean="0">
                <a:solidFill>
                  <a:srgbClr val="000000"/>
                </a:solidFill>
              </a:rPr>
              <a:t>Both functions and procedures take parameters represented by identifiers. A function executes some procedural logic and it returns a value that can be any data type supported by the database. The parameters supplied to the function do not change after the function is executed.</a:t>
            </a:r>
          </a:p>
          <a:p>
            <a:pPr marL="115888" lvl="1" algn="just" eaLnBrk="1" hangingPunct="1">
              <a:spcBef>
                <a:spcPct val="0"/>
              </a:spcBef>
            </a:pPr>
            <a:r>
              <a:rPr lang="en-US" smtClean="0">
                <a:solidFill>
                  <a:srgbClr val="000000"/>
                </a:solidFill>
              </a:rPr>
              <a:t>A procedure executes some procedural logic but does not return any value. However, some of the parameters supplied to the procedure may have their values changed after the procedure is executed. </a:t>
            </a:r>
          </a:p>
          <a:p>
            <a:pPr marL="115888" lvl="1" algn="just" eaLnBrk="1" hangingPunct="1">
              <a:spcBef>
                <a:spcPct val="0"/>
              </a:spcBef>
            </a:pPr>
            <a:r>
              <a:rPr lang="en-US" b="1" smtClean="0">
                <a:solidFill>
                  <a:srgbClr val="000000"/>
                </a:solidFill>
              </a:rPr>
              <a:t>Note:</a:t>
            </a:r>
            <a:r>
              <a:rPr lang="en-US" smtClean="0">
                <a:solidFill>
                  <a:srgbClr val="000000"/>
                </a:solidFill>
              </a:rPr>
              <a:t> Calling a stored procedure is the same whether the stored procedure was written originally in Java or in any other language supported by the database, such as PL/SQL. Indeed, a stored procedure written in Java appears to the programmer as a PL/SQL stored procedure.</a:t>
            </a:r>
            <a:endParaRPr lang="en-US" smtClean="0"/>
          </a:p>
          <a:p>
            <a:pPr algn="just" eaLnBrk="1" hangingPunct="1">
              <a:spcBef>
                <a:spcPct val="0"/>
              </a:spcBef>
            </a:pPr>
            <a:endParaRPr lang="en-US" b="1" smtClean="0"/>
          </a:p>
        </p:txBody>
      </p:sp>
      <p:sp>
        <p:nvSpPr>
          <p:cNvPr id="98311" name="Rectangle 5"/>
          <p:cNvSpPr>
            <a:spLocks noGrp="1" noRot="1" noChangeAspect="1" noChangeArrowheads="1" noTextEdit="1"/>
          </p:cNvSpPr>
          <p:nvPr>
            <p:ph type="sldImg"/>
          </p:nvPr>
        </p:nvSpPr>
        <p:spPr bwMode="auto">
          <a:xfrm>
            <a:off x="1236663" y="979488"/>
            <a:ext cx="4575175" cy="3432175"/>
          </a:xfrm>
          <a:noFill/>
          <a:ln cap="flat">
            <a:solidFill>
              <a:schemeClr val="tx1"/>
            </a:solidFill>
            <a:miter lim="800000"/>
            <a:headEnd/>
            <a:tailEnd/>
          </a:ln>
        </p:spPr>
      </p:sp>
    </p:spTree>
    <p:extLst>
      <p:ext uri="{BB962C8B-B14F-4D97-AF65-F5344CB8AC3E}">
        <p14:creationId xmlns:p14="http://schemas.microsoft.com/office/powerpoint/2010/main" val="41927770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5F6B785C-C4AF-4B35-AD20-554D48BEC55A}" type="slidenum">
              <a:rPr lang="en-US" smtClean="0"/>
              <a:pPr fontAlgn="base">
                <a:spcBef>
                  <a:spcPct val="0"/>
                </a:spcBef>
                <a:spcAft>
                  <a:spcPct val="0"/>
                </a:spcAft>
                <a:defRPr/>
              </a:pPr>
              <a:t>34</a:t>
            </a:fld>
            <a:r>
              <a:rPr lang="en-US" smtClean="0"/>
              <a:t> of 54</a:t>
            </a:r>
          </a:p>
        </p:txBody>
      </p:sp>
      <p:sp>
        <p:nvSpPr>
          <p:cNvPr id="10240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9332" name="Rectangle 2"/>
          <p:cNvSpPr>
            <a:spLocks noChangeArrowheads="1"/>
          </p:cNvSpPr>
          <p:nvPr/>
        </p:nvSpPr>
        <p:spPr bwMode="auto">
          <a:xfrm>
            <a:off x="3884613" y="-3175"/>
            <a:ext cx="2978150"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99333" name="Rectangle 3"/>
          <p:cNvSpPr>
            <a:spLocks noChangeArrowheads="1"/>
          </p:cNvSpPr>
          <p:nvPr/>
        </p:nvSpPr>
        <p:spPr bwMode="auto">
          <a:xfrm>
            <a:off x="-3175" y="-3175"/>
            <a:ext cx="2974975"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99334" name="Rectangle 4"/>
          <p:cNvSpPr>
            <a:spLocks noGrp="1" noChangeArrowheads="1"/>
          </p:cNvSpPr>
          <p:nvPr>
            <p:ph type="body" idx="1"/>
          </p:nvPr>
        </p:nvSpPr>
        <p:spPr bwMode="auto">
          <a:xfrm>
            <a:off x="461963" y="4492625"/>
            <a:ext cx="6027737" cy="3754438"/>
          </a:xfrm>
          <a:noFill/>
        </p:spPr>
        <p:txBody>
          <a:bodyPr wrap="square" lIns="92259" tIns="46130" rIns="92259" bIns="46130" numCol="1" anchor="t" anchorCtr="0" compatLnSpc="1">
            <a:prstTxWarp prst="textNoShape">
              <a:avLst/>
            </a:prstTxWarp>
            <a:normAutofit lnSpcReduction="10000"/>
          </a:bodyPr>
          <a:lstStyle/>
          <a:p>
            <a:pPr algn="just" eaLnBrk="1" hangingPunct="1">
              <a:spcBef>
                <a:spcPct val="0"/>
              </a:spcBef>
            </a:pPr>
            <a:r>
              <a:rPr lang="en-US" smtClean="0"/>
              <a:t>Creating a Callable Statement</a:t>
            </a:r>
          </a:p>
          <a:p>
            <a:pPr marL="115888" lvl="1" algn="just" eaLnBrk="1" hangingPunct="1">
              <a:spcBef>
                <a:spcPct val="0"/>
              </a:spcBef>
            </a:pPr>
            <a:r>
              <a:rPr lang="en-US" smtClean="0"/>
              <a:t>First you need an active connection to the database in order to obtain a </a:t>
            </a:r>
            <a:r>
              <a:rPr lang="en-US" smtClean="0">
                <a:solidFill>
                  <a:srgbClr val="000000"/>
                </a:solidFill>
                <a:latin typeface="Courier New" pitchFamily="49" charset="0"/>
              </a:rPr>
              <a:t>CallableStatement</a:t>
            </a:r>
            <a:r>
              <a:rPr lang="en-US" smtClean="0">
                <a:solidFill>
                  <a:srgbClr val="000000"/>
                </a:solidFill>
              </a:rPr>
              <a:t> </a:t>
            </a:r>
            <a:r>
              <a:rPr lang="en-US" smtClean="0"/>
              <a:t>object. </a:t>
            </a:r>
          </a:p>
          <a:p>
            <a:pPr marL="115888" lvl="1" algn="just" eaLnBrk="1" hangingPunct="1">
              <a:spcBef>
                <a:spcPct val="0"/>
              </a:spcBef>
            </a:pPr>
            <a:r>
              <a:rPr lang="en-US" smtClean="0"/>
              <a:t>Next, you create a </a:t>
            </a:r>
            <a:r>
              <a:rPr lang="en-US" smtClean="0">
                <a:solidFill>
                  <a:srgbClr val="000000"/>
                </a:solidFill>
                <a:latin typeface="Courier New" pitchFamily="49" charset="0"/>
              </a:rPr>
              <a:t>CallableStatement</a:t>
            </a:r>
            <a:r>
              <a:rPr lang="en-US" smtClean="0">
                <a:solidFill>
                  <a:srgbClr val="000000"/>
                </a:solidFill>
              </a:rPr>
              <a:t> </a:t>
            </a:r>
            <a:r>
              <a:rPr lang="en-US" smtClean="0"/>
              <a:t>object using the </a:t>
            </a:r>
            <a:r>
              <a:rPr lang="en-US" smtClean="0">
                <a:latin typeface="Courier New" pitchFamily="49" charset="0"/>
              </a:rPr>
              <a:t>prepareCall()</a:t>
            </a:r>
            <a:r>
              <a:rPr lang="en-US" smtClean="0"/>
              <a:t> method of the </a:t>
            </a:r>
            <a:r>
              <a:rPr lang="en-US" smtClean="0">
                <a:latin typeface="Courier New" pitchFamily="49" charset="0"/>
              </a:rPr>
              <a:t>Connection</a:t>
            </a:r>
            <a:r>
              <a:rPr lang="en-US" smtClean="0"/>
              <a:t> class. This method typically takes a string as an argument. The syntax for the string has two forms. The first form includes a result parameter and the second form does not:</a:t>
            </a:r>
            <a:r>
              <a:rPr lang="en-US" smtClean="0">
                <a:latin typeface="Courier New" pitchFamily="49" charset="0"/>
              </a:rPr>
              <a:t> </a:t>
            </a:r>
          </a:p>
          <a:p>
            <a:pPr marL="115888" lvl="1" algn="just" eaLnBrk="1" hangingPunct="1">
              <a:spcBef>
                <a:spcPct val="0"/>
              </a:spcBef>
            </a:pPr>
            <a:r>
              <a:rPr lang="en-US" smtClean="0">
                <a:latin typeface="Courier New" pitchFamily="49" charset="0"/>
              </a:rPr>
              <a:t>{? = call proc (…) }  // A result is returned into a variable</a:t>
            </a:r>
            <a:br>
              <a:rPr lang="en-US" smtClean="0">
                <a:latin typeface="Courier New" pitchFamily="49" charset="0"/>
              </a:rPr>
            </a:br>
            <a:r>
              <a:rPr lang="en-US" smtClean="0">
                <a:latin typeface="Courier New" pitchFamily="49" charset="0"/>
              </a:rPr>
              <a:t>	{call proc (…) }     // Does not return a result </a:t>
            </a:r>
          </a:p>
          <a:p>
            <a:pPr marL="115888" lvl="1" algn="just" eaLnBrk="1" hangingPunct="1">
              <a:spcBef>
                <a:spcPct val="0"/>
              </a:spcBef>
            </a:pPr>
            <a:r>
              <a:rPr lang="en-US" smtClean="0"/>
              <a:t>In the example in the slide, the second form is used, where the stored procedure in question is </a:t>
            </a:r>
            <a:r>
              <a:rPr lang="en-US" smtClean="0">
                <a:latin typeface="Courier New" pitchFamily="49" charset="0"/>
              </a:rPr>
              <a:t>ADDITEM</a:t>
            </a:r>
            <a:r>
              <a:rPr lang="en-US" smtClean="0"/>
              <a:t>.</a:t>
            </a:r>
          </a:p>
          <a:p>
            <a:pPr marL="115888" lvl="1" algn="just" eaLnBrk="1" hangingPunct="1">
              <a:spcBef>
                <a:spcPct val="0"/>
              </a:spcBef>
            </a:pPr>
            <a:r>
              <a:rPr lang="en-US" smtClean="0"/>
              <a:t>Note that the parameters to the stored procedures are specified using the question mark notation used earlier in </a:t>
            </a:r>
            <a:r>
              <a:rPr lang="en-US" smtClean="0">
                <a:solidFill>
                  <a:srgbClr val="000000"/>
                </a:solidFill>
                <a:latin typeface="Courier New" pitchFamily="49" charset="0"/>
              </a:rPr>
              <a:t>PreparedStatement</a:t>
            </a:r>
            <a:r>
              <a:rPr lang="en-US" smtClean="0"/>
              <a:t>. You must register the data type of the parameters using the </a:t>
            </a:r>
            <a:r>
              <a:rPr lang="en-US" smtClean="0">
                <a:latin typeface="Courier New" pitchFamily="49" charset="0"/>
              </a:rPr>
              <a:t>registerOutParameter()</a:t>
            </a:r>
            <a:r>
              <a:rPr lang="en-US" smtClean="0"/>
              <a:t> method of </a:t>
            </a:r>
            <a:r>
              <a:rPr lang="en-US" smtClean="0">
                <a:solidFill>
                  <a:srgbClr val="000000"/>
                </a:solidFill>
                <a:latin typeface="Courier New" pitchFamily="49" charset="0"/>
              </a:rPr>
              <a:t>CallableStatement</a:t>
            </a:r>
            <a:r>
              <a:rPr lang="en-US" smtClean="0">
                <a:solidFill>
                  <a:srgbClr val="000000"/>
                </a:solidFill>
              </a:rPr>
              <a:t> </a:t>
            </a:r>
            <a:r>
              <a:rPr lang="en-US" smtClean="0"/>
              <a:t>if you expect a return value, or if the procedure is going to modify a variable (also known as an OUT variable). In the example in the slide, the second and third parameters are going to be computed by the stored procedure, whereas the first parameter is an input (the input is specified in the next slide). Parameters are referred to sequentially, by number. The first parameter is 1.</a:t>
            </a:r>
          </a:p>
          <a:p>
            <a:pPr marL="115888" lvl="1" algn="just" eaLnBrk="1" hangingPunct="1">
              <a:spcBef>
                <a:spcPct val="0"/>
              </a:spcBef>
            </a:pPr>
            <a:r>
              <a:rPr lang="en-US" smtClean="0"/>
              <a:t>To specify the data type of each OUT variable, you use parameter types from the </a:t>
            </a:r>
            <a:r>
              <a:rPr lang="en-US" smtClean="0">
                <a:latin typeface="Courier New" pitchFamily="49" charset="0"/>
              </a:rPr>
              <a:t>Types</a:t>
            </a:r>
            <a:r>
              <a:rPr lang="en-US" smtClean="0"/>
              <a:t> class. When the stored procedure successfully returns, the values can be retrieved from the </a:t>
            </a:r>
            <a:r>
              <a:rPr lang="en-US" smtClean="0">
                <a:solidFill>
                  <a:srgbClr val="000000"/>
                </a:solidFill>
                <a:latin typeface="Courier New" pitchFamily="49" charset="0"/>
              </a:rPr>
              <a:t>CallableStatement</a:t>
            </a:r>
            <a:r>
              <a:rPr lang="en-US" smtClean="0">
                <a:solidFill>
                  <a:srgbClr val="000000"/>
                </a:solidFill>
              </a:rPr>
              <a:t> object.</a:t>
            </a:r>
          </a:p>
        </p:txBody>
      </p:sp>
      <p:sp>
        <p:nvSpPr>
          <p:cNvPr id="99335" name="Rectangle 5"/>
          <p:cNvSpPr>
            <a:spLocks noGrp="1" noRot="1" noChangeAspect="1" noChangeArrowheads="1" noTextEdit="1"/>
          </p:cNvSpPr>
          <p:nvPr>
            <p:ph type="sldImg"/>
          </p:nvPr>
        </p:nvSpPr>
        <p:spPr bwMode="auto">
          <a:xfrm>
            <a:off x="1236663" y="979488"/>
            <a:ext cx="4575175" cy="3432175"/>
          </a:xfrm>
          <a:noFill/>
          <a:ln cap="flat">
            <a:solidFill>
              <a:schemeClr val="tx1"/>
            </a:solidFill>
            <a:miter lim="800000"/>
            <a:headEnd/>
            <a:tailEnd/>
          </a:ln>
        </p:spPr>
      </p:sp>
    </p:spTree>
    <p:extLst>
      <p:ext uri="{BB962C8B-B14F-4D97-AF65-F5344CB8AC3E}">
        <p14:creationId xmlns:p14="http://schemas.microsoft.com/office/powerpoint/2010/main" val="874966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C5C96F7E-4946-4D08-B204-53E3755E8B9A}" type="slidenum">
              <a:rPr lang="en-US" smtClean="0"/>
              <a:pPr fontAlgn="base">
                <a:spcBef>
                  <a:spcPct val="0"/>
                </a:spcBef>
                <a:spcAft>
                  <a:spcPct val="0"/>
                </a:spcAft>
                <a:defRPr/>
              </a:pPr>
              <a:t>35</a:t>
            </a:fld>
            <a:r>
              <a:rPr lang="en-US" smtClean="0"/>
              <a:t> of 54</a:t>
            </a:r>
          </a:p>
        </p:txBody>
      </p:sp>
      <p:sp>
        <p:nvSpPr>
          <p:cNvPr id="10342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0356" name="Rectangle 2"/>
          <p:cNvSpPr>
            <a:spLocks noChangeArrowheads="1"/>
          </p:cNvSpPr>
          <p:nvPr/>
        </p:nvSpPr>
        <p:spPr bwMode="auto">
          <a:xfrm>
            <a:off x="3884613" y="-3175"/>
            <a:ext cx="2978150"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100357" name="Rectangle 3"/>
          <p:cNvSpPr>
            <a:spLocks noChangeArrowheads="1"/>
          </p:cNvSpPr>
          <p:nvPr/>
        </p:nvSpPr>
        <p:spPr bwMode="auto">
          <a:xfrm>
            <a:off x="-3175" y="-3175"/>
            <a:ext cx="2974975"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100358" name="Rectangle 4"/>
          <p:cNvSpPr>
            <a:spLocks noGrp="1" noChangeArrowheads="1"/>
          </p:cNvSpPr>
          <p:nvPr>
            <p:ph type="body" idx="1"/>
          </p:nvPr>
        </p:nvSpPr>
        <p:spPr bwMode="auto">
          <a:xfrm>
            <a:off x="414338" y="4772025"/>
            <a:ext cx="6029325" cy="3754438"/>
          </a:xfrm>
          <a:noFill/>
        </p:spPr>
        <p:txBody>
          <a:bodyPr wrap="square" lIns="92259" tIns="46130" rIns="92259" bIns="46130" numCol="1" anchor="t" anchorCtr="0" compatLnSpc="1">
            <a:prstTxWarp prst="textNoShape">
              <a:avLst/>
            </a:prstTxWarp>
          </a:bodyPr>
          <a:lstStyle/>
          <a:p>
            <a:pPr algn="just" eaLnBrk="1" hangingPunct="1">
              <a:spcBef>
                <a:spcPct val="0"/>
              </a:spcBef>
            </a:pPr>
            <a:r>
              <a:rPr lang="en-US" smtClean="0"/>
              <a:t>How to Execute a Callable Statement</a:t>
            </a:r>
          </a:p>
          <a:p>
            <a:pPr marL="115888" lvl="1" algn="just" eaLnBrk="1" hangingPunct="1">
              <a:spcBef>
                <a:spcPct val="0"/>
              </a:spcBef>
            </a:pPr>
            <a:r>
              <a:rPr lang="en-US" smtClean="0"/>
              <a:t>There are three steps in executing the stored procedure after you have registered the types of the OUT variables:</a:t>
            </a:r>
          </a:p>
          <a:p>
            <a:pPr lvl="2" algn="just" eaLnBrk="1" hangingPunct="1">
              <a:spcBef>
                <a:spcPct val="0"/>
              </a:spcBef>
            </a:pPr>
            <a:r>
              <a:rPr lang="en-US" smtClean="0"/>
              <a:t>1.	Set the IN parameters.</a:t>
            </a:r>
          </a:p>
          <a:p>
            <a:pPr lvl="2" algn="just" eaLnBrk="1" hangingPunct="1">
              <a:spcBef>
                <a:spcPct val="0"/>
              </a:spcBef>
            </a:pPr>
            <a:r>
              <a:rPr lang="en-US" smtClean="0"/>
              <a:t>	Use the </a:t>
            </a:r>
            <a:r>
              <a:rPr lang="en-US" smtClean="0">
                <a:latin typeface="Courier New" pitchFamily="49" charset="0"/>
              </a:rPr>
              <a:t>set</a:t>
            </a:r>
            <a:r>
              <a:rPr lang="en-US" i="1" smtClean="0">
                <a:latin typeface="Courier New" pitchFamily="49" charset="0"/>
              </a:rPr>
              <a:t>XXX</a:t>
            </a:r>
            <a:r>
              <a:rPr lang="en-US" smtClean="0">
                <a:latin typeface="Courier New" pitchFamily="49" charset="0"/>
              </a:rPr>
              <a:t>()</a:t>
            </a:r>
            <a:r>
              <a:rPr lang="en-US" smtClean="0"/>
              <a:t> methods to supply values for the IN parameters. There is one </a:t>
            </a:r>
            <a:r>
              <a:rPr lang="en-US" smtClean="0">
                <a:latin typeface="Courier New" pitchFamily="49" charset="0"/>
              </a:rPr>
              <a:t>set</a:t>
            </a:r>
            <a:r>
              <a:rPr lang="en-US" i="1" smtClean="0">
                <a:latin typeface="Courier New" pitchFamily="49" charset="0"/>
              </a:rPr>
              <a:t>XXX</a:t>
            </a:r>
            <a:r>
              <a:rPr lang="en-US" smtClean="0">
                <a:latin typeface="Courier New" pitchFamily="49" charset="0"/>
              </a:rPr>
              <a:t>()</a:t>
            </a:r>
            <a:r>
              <a:rPr lang="en-US" smtClean="0"/>
              <a:t> method for each Java type: </a:t>
            </a:r>
            <a:r>
              <a:rPr lang="en-US" smtClean="0">
                <a:latin typeface="Courier New" pitchFamily="49" charset="0"/>
              </a:rPr>
              <a:t>setString()</a:t>
            </a:r>
            <a:r>
              <a:rPr lang="en-US" smtClean="0"/>
              <a:t>, </a:t>
            </a:r>
            <a:r>
              <a:rPr lang="en-US" smtClean="0">
                <a:latin typeface="Courier New" pitchFamily="49" charset="0"/>
              </a:rPr>
              <a:t>setInt()</a:t>
            </a:r>
            <a:r>
              <a:rPr lang="en-US" smtClean="0"/>
              <a:t>, and so on. You must use the </a:t>
            </a:r>
            <a:r>
              <a:rPr lang="en-US" smtClean="0">
                <a:latin typeface="Courier New" pitchFamily="49" charset="0"/>
              </a:rPr>
              <a:t>set</a:t>
            </a:r>
            <a:r>
              <a:rPr lang="en-US" i="1" smtClean="0">
                <a:latin typeface="Courier New" pitchFamily="49" charset="0"/>
              </a:rPr>
              <a:t>XXX</a:t>
            </a:r>
            <a:r>
              <a:rPr lang="en-US" smtClean="0">
                <a:latin typeface="Courier New" pitchFamily="49" charset="0"/>
              </a:rPr>
              <a:t>()</a:t>
            </a:r>
            <a:r>
              <a:rPr lang="en-US" smtClean="0"/>
              <a:t> method that is compatible with the SQL type of the variable. You can use </a:t>
            </a:r>
            <a:r>
              <a:rPr lang="en-US" smtClean="0">
                <a:latin typeface="Courier New" pitchFamily="49" charset="0"/>
              </a:rPr>
              <a:t>setObject()</a:t>
            </a:r>
            <a:r>
              <a:rPr lang="en-US" smtClean="0"/>
              <a:t> with any variable type. Each variable has an index. The index of the first variable in the prepared statement is 1, the index of the second is 2, and so on. If there is only one variable, its index is 1. </a:t>
            </a:r>
          </a:p>
          <a:p>
            <a:pPr lvl="2" algn="just" eaLnBrk="1" hangingPunct="1">
              <a:spcBef>
                <a:spcPct val="0"/>
              </a:spcBef>
            </a:pPr>
            <a:r>
              <a:rPr lang="en-US" smtClean="0"/>
              <a:t>2.	Execute the call to the stored procedure. </a:t>
            </a:r>
          </a:p>
          <a:p>
            <a:pPr lvl="2" algn="just" eaLnBrk="1" hangingPunct="1">
              <a:spcBef>
                <a:spcPct val="0"/>
              </a:spcBef>
            </a:pPr>
            <a:r>
              <a:rPr lang="en-US" smtClean="0"/>
              <a:t>	Execute the procedure using the </a:t>
            </a:r>
            <a:r>
              <a:rPr lang="en-US" smtClean="0">
                <a:latin typeface="Courier New" pitchFamily="49" charset="0"/>
              </a:rPr>
              <a:t>execute()</a:t>
            </a:r>
            <a:r>
              <a:rPr lang="en-US" smtClean="0"/>
              <a:t> method. </a:t>
            </a:r>
          </a:p>
          <a:p>
            <a:pPr lvl="2" algn="just" eaLnBrk="1" hangingPunct="1">
              <a:spcBef>
                <a:spcPct val="0"/>
              </a:spcBef>
            </a:pPr>
            <a:r>
              <a:rPr lang="en-US" smtClean="0"/>
              <a:t>3.	Get the OUT parameters.	</a:t>
            </a:r>
          </a:p>
          <a:p>
            <a:pPr lvl="2" algn="just" eaLnBrk="1" hangingPunct="1">
              <a:spcBef>
                <a:spcPct val="0"/>
              </a:spcBef>
            </a:pPr>
            <a:r>
              <a:rPr lang="en-US" smtClean="0"/>
              <a:t>	Once the procedure is completed, you retrieve OUT variables, if any, using the </a:t>
            </a:r>
            <a:r>
              <a:rPr lang="en-US" smtClean="0">
                <a:latin typeface="Courier New" pitchFamily="49" charset="0"/>
              </a:rPr>
              <a:t>get</a:t>
            </a:r>
            <a:r>
              <a:rPr lang="en-US" i="1" smtClean="0">
                <a:latin typeface="Courier New" pitchFamily="49" charset="0"/>
              </a:rPr>
              <a:t>XXX</a:t>
            </a:r>
            <a:r>
              <a:rPr lang="en-US" smtClean="0">
                <a:latin typeface="Courier New" pitchFamily="49" charset="0"/>
              </a:rPr>
              <a:t>()</a:t>
            </a:r>
            <a:r>
              <a:rPr lang="en-US" smtClean="0"/>
              <a:t> methods. Note that these methods must match the types you registered in the previous slide.</a:t>
            </a:r>
          </a:p>
          <a:p>
            <a:pPr algn="just" eaLnBrk="1" hangingPunct="1">
              <a:spcBef>
                <a:spcPct val="0"/>
              </a:spcBef>
            </a:pPr>
            <a:endParaRPr lang="en-US" smtClean="0">
              <a:solidFill>
                <a:schemeClr val="accent2"/>
              </a:solidFill>
            </a:endParaRPr>
          </a:p>
        </p:txBody>
      </p:sp>
      <p:sp>
        <p:nvSpPr>
          <p:cNvPr id="100359" name="Rectangle 5"/>
          <p:cNvSpPr>
            <a:spLocks noGrp="1" noRot="1" noChangeAspect="1" noChangeArrowheads="1" noTextEdit="1"/>
          </p:cNvSpPr>
          <p:nvPr>
            <p:ph type="sldImg"/>
          </p:nvPr>
        </p:nvSpPr>
        <p:spPr bwMode="auto">
          <a:xfrm>
            <a:off x="1236663" y="979488"/>
            <a:ext cx="4575175" cy="3432175"/>
          </a:xfrm>
          <a:noFill/>
          <a:ln cap="flat">
            <a:solidFill>
              <a:schemeClr val="tx1"/>
            </a:solidFill>
            <a:miter lim="800000"/>
            <a:headEnd/>
            <a:tailEnd/>
          </a:ln>
        </p:spPr>
      </p:sp>
    </p:spTree>
    <p:extLst>
      <p:ext uri="{BB962C8B-B14F-4D97-AF65-F5344CB8AC3E}">
        <p14:creationId xmlns:p14="http://schemas.microsoft.com/office/powerpoint/2010/main" val="6915762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1D217DC7-1B29-4219-B3F3-80F56A083FB4}" type="slidenum">
              <a:rPr lang="en-US" smtClean="0"/>
              <a:pPr fontAlgn="base">
                <a:spcBef>
                  <a:spcPct val="0"/>
                </a:spcBef>
                <a:spcAft>
                  <a:spcPct val="0"/>
                </a:spcAft>
                <a:defRPr/>
              </a:pPr>
              <a:t>36</a:t>
            </a:fld>
            <a:r>
              <a:rPr lang="en-US" smtClean="0"/>
              <a:t> of 54</a:t>
            </a:r>
          </a:p>
        </p:txBody>
      </p:sp>
      <p:sp>
        <p:nvSpPr>
          <p:cNvPr id="10445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1380" name="Rectangle 2"/>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Transactions with JDBC</a:t>
            </a:r>
          </a:p>
          <a:p>
            <a:pPr lvl="1" algn="just" eaLnBrk="1" hangingPunct="1">
              <a:spcBef>
                <a:spcPct val="0"/>
              </a:spcBef>
            </a:pPr>
            <a:r>
              <a:rPr lang="en-US" smtClean="0"/>
              <a:t>With JDBC, database transactions are managed by the </a:t>
            </a:r>
            <a:r>
              <a:rPr lang="en-US" smtClean="0">
                <a:latin typeface="Courier New" pitchFamily="49" charset="0"/>
              </a:rPr>
              <a:t>Connection</a:t>
            </a:r>
            <a:r>
              <a:rPr lang="en-US" smtClean="0"/>
              <a:t> object. When you create a </a:t>
            </a:r>
            <a:r>
              <a:rPr lang="en-US" smtClean="0">
                <a:latin typeface="Courier New" pitchFamily="49" charset="0"/>
              </a:rPr>
              <a:t>Connection</a:t>
            </a:r>
            <a:r>
              <a:rPr lang="en-US" smtClean="0"/>
              <a:t> object, it is in autocommit mode, meaning that each statement is committed after it is executed. </a:t>
            </a:r>
          </a:p>
          <a:p>
            <a:pPr lvl="1" algn="just" eaLnBrk="1" hangingPunct="1">
              <a:spcBef>
                <a:spcPct val="0"/>
              </a:spcBef>
            </a:pPr>
            <a:r>
              <a:rPr lang="en-US" smtClean="0"/>
              <a:t>You can change the connection's autocommit mode at any time by calling setAutoCommit(). Here is a full description of autocommit mode:</a:t>
            </a:r>
          </a:p>
          <a:p>
            <a:pPr lvl="2" algn="just" eaLnBrk="1" hangingPunct="1">
              <a:spcBef>
                <a:spcPct val="0"/>
              </a:spcBef>
            </a:pPr>
            <a:r>
              <a:rPr lang="en-US" smtClean="0"/>
              <a:t>If a connection is in autocommit mode, all its SQL statements will be executed and committed as individual transactions. </a:t>
            </a:r>
          </a:p>
          <a:p>
            <a:pPr lvl="2" algn="just" eaLnBrk="1" hangingPunct="1">
              <a:spcBef>
                <a:spcPct val="0"/>
              </a:spcBef>
            </a:pPr>
            <a:r>
              <a:rPr lang="en-US" smtClean="0"/>
              <a:t>If a statement returns a result set, the statement completes when the last row of the result set has been retrieved, or the result set has been closed. </a:t>
            </a:r>
          </a:p>
          <a:p>
            <a:pPr lvl="2" algn="just" eaLnBrk="1" hangingPunct="1">
              <a:spcBef>
                <a:spcPct val="0"/>
              </a:spcBef>
            </a:pPr>
            <a:r>
              <a:rPr lang="en-US" smtClean="0"/>
              <a:t>If autocommit mode has been disabled, its SQL statements are grouped into transactions, which must be terminated by calling either </a:t>
            </a:r>
            <a:r>
              <a:rPr lang="en-US" smtClean="0">
                <a:latin typeface="Courier New" pitchFamily="49" charset="0"/>
              </a:rPr>
              <a:t>commit()</a:t>
            </a:r>
            <a:r>
              <a:rPr lang="en-US" smtClean="0"/>
              <a:t> or </a:t>
            </a:r>
            <a:r>
              <a:rPr lang="en-US" smtClean="0">
                <a:latin typeface="Courier New" pitchFamily="49" charset="0"/>
              </a:rPr>
              <a:t>rollback()</a:t>
            </a:r>
            <a:r>
              <a:rPr lang="en-US" smtClean="0"/>
              <a:t>. </a:t>
            </a:r>
            <a:r>
              <a:rPr lang="en-US" smtClean="0">
                <a:latin typeface="Courier New" pitchFamily="49" charset="0"/>
              </a:rPr>
              <a:t>commit()</a:t>
            </a:r>
            <a:r>
              <a:rPr lang="en-US" smtClean="0"/>
              <a:t> makes permanent all changes since the previous commit or rollback and releases any database locks held by the connection.</a:t>
            </a:r>
          </a:p>
          <a:p>
            <a:pPr lvl="2" algn="just" eaLnBrk="1" hangingPunct="1">
              <a:spcBef>
                <a:spcPct val="0"/>
              </a:spcBef>
            </a:pPr>
            <a:r>
              <a:rPr lang="en-US" smtClean="0">
                <a:latin typeface="Courier New" pitchFamily="49" charset="0"/>
              </a:rPr>
              <a:t>rollback()</a:t>
            </a:r>
            <a:r>
              <a:rPr lang="en-US" smtClean="0"/>
              <a:t> drops all changes since the previous commit or rollback and releases any database locks. </a:t>
            </a:r>
            <a:r>
              <a:rPr lang="en-US" smtClean="0">
                <a:latin typeface="Courier New" pitchFamily="49" charset="0"/>
              </a:rPr>
              <a:t>commit()</a:t>
            </a:r>
            <a:r>
              <a:rPr lang="en-US" smtClean="0"/>
              <a:t> and </a:t>
            </a:r>
            <a:r>
              <a:rPr lang="en-US" smtClean="0">
                <a:latin typeface="Courier New" pitchFamily="49" charset="0"/>
              </a:rPr>
              <a:t>rollback()</a:t>
            </a:r>
            <a:r>
              <a:rPr lang="en-US" smtClean="0"/>
              <a:t> should only be called when in nonautocommit mode.</a:t>
            </a:r>
          </a:p>
          <a:p>
            <a:pPr lvl="1" algn="just" eaLnBrk="1" hangingPunct="1">
              <a:spcBef>
                <a:spcPct val="0"/>
              </a:spcBef>
            </a:pPr>
            <a:endParaRPr lang="en-US" smtClean="0"/>
          </a:p>
        </p:txBody>
      </p:sp>
      <p:sp>
        <p:nvSpPr>
          <p:cNvPr id="101381" name="Rectangle 3"/>
          <p:cNvSpPr>
            <a:spLocks noGrp="1" noRot="1" noChangeAspect="1" noChangeArrowheads="1" noTextEdit="1"/>
          </p:cNvSpPr>
          <p:nvPr>
            <p:ph type="sldImg"/>
          </p:nvPr>
        </p:nvSpPr>
        <p:spPr bwMode="auto">
          <a:xfrm>
            <a:off x="1230313" y="973138"/>
            <a:ext cx="4584700" cy="3438525"/>
          </a:xfrm>
          <a:noFill/>
          <a:ln cap="flat">
            <a:solidFill>
              <a:schemeClr val="tx1"/>
            </a:solidFill>
            <a:miter lim="800000"/>
            <a:headEnd/>
            <a:tailEnd/>
          </a:ln>
        </p:spPr>
      </p:sp>
    </p:spTree>
    <p:extLst>
      <p:ext uri="{BB962C8B-B14F-4D97-AF65-F5344CB8AC3E}">
        <p14:creationId xmlns:p14="http://schemas.microsoft.com/office/powerpoint/2010/main" val="14144307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9DB8B4A8-CAD6-4366-9696-E578645FA0B5}" type="slidenum">
              <a:rPr lang="en-US" smtClean="0"/>
              <a:pPr fontAlgn="base">
                <a:spcBef>
                  <a:spcPct val="0"/>
                </a:spcBef>
                <a:spcAft>
                  <a:spcPct val="0"/>
                </a:spcAft>
                <a:defRPr/>
              </a:pPr>
              <a:t>37</a:t>
            </a:fld>
            <a:r>
              <a:rPr lang="en-US" smtClean="0"/>
              <a:t> of 54</a:t>
            </a:r>
          </a:p>
        </p:txBody>
      </p:sp>
      <p:sp>
        <p:nvSpPr>
          <p:cNvPr id="10547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2404" name="Rectangle 2"/>
          <p:cNvSpPr>
            <a:spLocks noGrp="1" noRot="1" noChangeAspect="1" noChangeArrowheads="1" noTextEdit="1"/>
          </p:cNvSpPr>
          <p:nvPr>
            <p:ph type="sldImg"/>
          </p:nvPr>
        </p:nvSpPr>
        <p:spPr bwMode="auto">
          <a:xfrm>
            <a:off x="1230313" y="973138"/>
            <a:ext cx="4584700" cy="3438525"/>
          </a:xfrm>
          <a:noFill/>
          <a:ln>
            <a:solidFill>
              <a:srgbClr val="000000"/>
            </a:solidFill>
            <a:miter lim="800000"/>
            <a:headEnd/>
            <a:tailEnd/>
          </a:ln>
        </p:spPr>
      </p:sp>
      <p:sp>
        <p:nvSpPr>
          <p:cNvPr id="102405" name="Rectangle 3"/>
          <p:cNvSpPr>
            <a:spLocks noGrp="1" noChangeArrowheads="1"/>
          </p:cNvSpPr>
          <p:nvPr>
            <p:ph type="body" idx="1"/>
          </p:nvPr>
        </p:nvSpPr>
        <p:spPr bwMode="auto">
          <a:xfrm>
            <a:off x="384175" y="4492625"/>
            <a:ext cx="6030913" cy="3754438"/>
          </a:xfrm>
          <a:noFill/>
        </p:spPr>
        <p:txBody>
          <a:bodyPr wrap="square" numCol="1" anchor="t" anchorCtr="0" compatLnSpc="1">
            <a:prstTxWarp prst="textNoShape">
              <a:avLst/>
            </a:prstTxWarp>
            <a:normAutofit fontScale="92500"/>
          </a:bodyPr>
          <a:lstStyle/>
          <a:p>
            <a:pPr algn="just" eaLnBrk="1" hangingPunct="1">
              <a:spcBef>
                <a:spcPct val="0"/>
              </a:spcBef>
            </a:pPr>
            <a:r>
              <a:rPr lang="en-US" b="1" smtClean="0"/>
              <a:t>Call con.setTransactionIsolation(int level) to set the transaction isolation level. The transaction isolation level controls what happens when concurrent transactions affect the same data. </a:t>
            </a:r>
          </a:p>
          <a:p>
            <a:pPr algn="just" eaLnBrk="1" hangingPunct="1">
              <a:spcBef>
                <a:spcPct val="0"/>
              </a:spcBef>
            </a:pPr>
            <a:r>
              <a:rPr lang="en-US" smtClean="0"/>
              <a:t>Dirty Reads</a:t>
            </a:r>
            <a:endParaRPr lang="en-US" b="1" smtClean="0"/>
          </a:p>
          <a:p>
            <a:pPr algn="just" eaLnBrk="1" hangingPunct="1">
              <a:lnSpc>
                <a:spcPct val="95000"/>
              </a:lnSpc>
              <a:spcBef>
                <a:spcPct val="20000"/>
              </a:spcBef>
              <a:buFont typeface="Symbol" pitchFamily="18" charset="2"/>
              <a:buChar char="·"/>
            </a:pPr>
            <a:r>
              <a:rPr lang="en-US" b="1" smtClean="0"/>
              <a:t>A </a:t>
            </a:r>
            <a:r>
              <a:rPr lang="en-US" b="1" i="1" smtClean="0"/>
              <a:t>dirty read</a:t>
            </a:r>
            <a:r>
              <a:rPr lang="en-US" b="1" smtClean="0"/>
              <a:t> occurs when a transactions can see uncommitted changes to a row. </a:t>
            </a:r>
          </a:p>
          <a:p>
            <a:pPr algn="just" eaLnBrk="1" hangingPunct="1">
              <a:lnSpc>
                <a:spcPct val="95000"/>
              </a:lnSpc>
              <a:spcBef>
                <a:spcPct val="20000"/>
              </a:spcBef>
              <a:buFont typeface="Symbol" pitchFamily="18" charset="2"/>
              <a:buChar char="·"/>
            </a:pPr>
            <a:r>
              <a:rPr lang="en-US" b="1" smtClean="0"/>
              <a:t>That is, changes made by a transaction are visible before the transaction is committed. </a:t>
            </a:r>
          </a:p>
          <a:p>
            <a:pPr algn="just" eaLnBrk="1" hangingPunct="1">
              <a:lnSpc>
                <a:spcPct val="95000"/>
              </a:lnSpc>
              <a:spcBef>
                <a:spcPct val="20000"/>
              </a:spcBef>
            </a:pPr>
            <a:r>
              <a:rPr lang="en-US" b="1" smtClean="0"/>
              <a:t>The danger is that the change may be rolled back. </a:t>
            </a:r>
          </a:p>
          <a:p>
            <a:pPr algn="just" eaLnBrk="1" hangingPunct="1">
              <a:lnSpc>
                <a:spcPct val="95000"/>
              </a:lnSpc>
              <a:spcBef>
                <a:spcPct val="20000"/>
              </a:spcBef>
            </a:pPr>
            <a:r>
              <a:rPr lang="en-US" smtClean="0"/>
              <a:t>Non Repeatable Reads</a:t>
            </a:r>
          </a:p>
          <a:p>
            <a:pPr algn="just" eaLnBrk="1" hangingPunct="1">
              <a:lnSpc>
                <a:spcPct val="95000"/>
              </a:lnSpc>
              <a:spcBef>
                <a:spcPct val="20000"/>
              </a:spcBef>
              <a:buFont typeface="Symbol" pitchFamily="18" charset="2"/>
              <a:buChar char="·"/>
            </a:pPr>
            <a:r>
              <a:rPr lang="en-US" b="1" smtClean="0"/>
              <a:t>A </a:t>
            </a:r>
            <a:r>
              <a:rPr lang="en-US" b="1" i="1" smtClean="0"/>
              <a:t>non-repeatable read</a:t>
            </a:r>
            <a:r>
              <a:rPr lang="en-US" b="1" smtClean="0"/>
              <a:t> is when a row is read twice within a transaction and gets different results. </a:t>
            </a:r>
          </a:p>
          <a:p>
            <a:pPr algn="just" eaLnBrk="1" hangingPunct="1">
              <a:lnSpc>
                <a:spcPct val="95000"/>
              </a:lnSpc>
              <a:spcBef>
                <a:spcPct val="20000"/>
              </a:spcBef>
            </a:pPr>
            <a:r>
              <a:rPr lang="en-US" b="1" smtClean="0">
                <a:cs typeface="Times New Roman" pitchFamily="18" charset="0"/>
              </a:rPr>
              <a:t>1. </a:t>
            </a:r>
            <a:r>
              <a:rPr lang="en-US" b="1" smtClean="0"/>
              <a:t>Transaction A reads a row. </a:t>
            </a:r>
          </a:p>
          <a:p>
            <a:pPr algn="just" eaLnBrk="1" hangingPunct="1">
              <a:lnSpc>
                <a:spcPct val="95000"/>
              </a:lnSpc>
              <a:spcBef>
                <a:spcPct val="20000"/>
              </a:spcBef>
            </a:pPr>
            <a:r>
              <a:rPr lang="en-US" b="1" smtClean="0">
                <a:cs typeface="Times New Roman" pitchFamily="18" charset="0"/>
              </a:rPr>
              <a:t>2. </a:t>
            </a:r>
            <a:r>
              <a:rPr lang="en-US" b="1" smtClean="0"/>
              <a:t>Transaction B modifies the same row and commits. </a:t>
            </a:r>
          </a:p>
          <a:p>
            <a:pPr algn="just" eaLnBrk="1" hangingPunct="1">
              <a:lnSpc>
                <a:spcPct val="95000"/>
              </a:lnSpc>
              <a:spcBef>
                <a:spcPct val="20000"/>
              </a:spcBef>
            </a:pPr>
            <a:r>
              <a:rPr lang="en-US" b="1" smtClean="0">
                <a:cs typeface="Times New Roman" pitchFamily="18" charset="0"/>
              </a:rPr>
              <a:t>3. </a:t>
            </a:r>
            <a:r>
              <a:rPr lang="en-US" b="1" smtClean="0"/>
              <a:t>Transaction A reads the row again, getting a different result than the first time. </a:t>
            </a:r>
          </a:p>
          <a:p>
            <a:pPr algn="just" eaLnBrk="1" hangingPunct="1">
              <a:lnSpc>
                <a:spcPct val="95000"/>
              </a:lnSpc>
              <a:spcBef>
                <a:spcPct val="20000"/>
              </a:spcBef>
            </a:pPr>
            <a:r>
              <a:rPr lang="en-US" b="1" smtClean="0">
                <a:cs typeface="Times New Roman" pitchFamily="18" charset="0"/>
              </a:rPr>
              <a:t>	1. </a:t>
            </a:r>
            <a:r>
              <a:rPr lang="en-US" b="1" smtClean="0"/>
              <a:t>Note that this could happen even if dirty reads are prevented. </a:t>
            </a:r>
          </a:p>
          <a:p>
            <a:pPr algn="just" eaLnBrk="1" hangingPunct="1">
              <a:lnSpc>
                <a:spcPct val="95000"/>
              </a:lnSpc>
              <a:spcBef>
                <a:spcPct val="20000"/>
              </a:spcBef>
            </a:pPr>
            <a:r>
              <a:rPr lang="en-US" b="1" smtClean="0">
                <a:cs typeface="Times New Roman" pitchFamily="18" charset="0"/>
              </a:rPr>
              <a:t>	2. </a:t>
            </a:r>
            <a:r>
              <a:rPr lang="en-US" b="1" smtClean="0"/>
              <a:t>In the example above, Transaction B committed the change, so the second read by A was not a dirty read. </a:t>
            </a:r>
          </a:p>
          <a:p>
            <a:pPr algn="just" eaLnBrk="1" hangingPunct="1">
              <a:lnSpc>
                <a:spcPct val="95000"/>
              </a:lnSpc>
              <a:spcBef>
                <a:spcPct val="20000"/>
              </a:spcBef>
            </a:pPr>
            <a:r>
              <a:rPr lang="en-US" smtClean="0"/>
              <a:t>Phantom Reads</a:t>
            </a:r>
          </a:p>
          <a:p>
            <a:pPr algn="just" eaLnBrk="1" hangingPunct="1">
              <a:lnSpc>
                <a:spcPct val="95000"/>
              </a:lnSpc>
              <a:spcBef>
                <a:spcPct val="20000"/>
              </a:spcBef>
            </a:pPr>
            <a:r>
              <a:rPr lang="en-US" smtClean="0"/>
              <a:t>A </a:t>
            </a:r>
            <a:r>
              <a:rPr lang="en-US" i="1" smtClean="0"/>
              <a:t>phantom read</a:t>
            </a:r>
            <a:r>
              <a:rPr lang="en-US" smtClean="0"/>
              <a:t> is caused when a transaction can read a row inserted by another transaction.</a:t>
            </a:r>
          </a:p>
          <a:p>
            <a:pPr algn="just" eaLnBrk="1" hangingPunct="1">
              <a:lnSpc>
                <a:spcPct val="95000"/>
              </a:lnSpc>
              <a:spcBef>
                <a:spcPct val="20000"/>
              </a:spcBef>
            </a:pPr>
            <a:r>
              <a:rPr lang="en-US" smtClean="0"/>
              <a:t>Transaction A does a SELECT with a WHERE clause and gets some collection of rows. Transaction B inserts a row that satifies the WHERE clause. </a:t>
            </a:r>
          </a:p>
          <a:p>
            <a:pPr algn="just" eaLnBrk="1" hangingPunct="1">
              <a:lnSpc>
                <a:spcPct val="95000"/>
              </a:lnSpc>
              <a:spcBef>
                <a:spcPct val="20000"/>
              </a:spcBef>
            </a:pPr>
            <a:r>
              <a:rPr lang="en-US" smtClean="0"/>
              <a:t>Transaction A performs the SELECT again and reads the inserted row.</a:t>
            </a:r>
          </a:p>
        </p:txBody>
      </p:sp>
    </p:spTree>
    <p:extLst>
      <p:ext uri="{BB962C8B-B14F-4D97-AF65-F5344CB8AC3E}">
        <p14:creationId xmlns:p14="http://schemas.microsoft.com/office/powerpoint/2010/main" val="2965611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23DE24AE-D932-409C-B108-E58259D71C0D}" type="slidenum">
              <a:rPr lang="en-US" smtClean="0"/>
              <a:pPr fontAlgn="base">
                <a:spcBef>
                  <a:spcPct val="0"/>
                </a:spcBef>
                <a:spcAft>
                  <a:spcPct val="0"/>
                </a:spcAft>
                <a:defRPr/>
              </a:pPr>
              <a:t>38</a:t>
            </a:fld>
            <a:r>
              <a:rPr lang="en-US" smtClean="0"/>
              <a:t> of 54</a:t>
            </a:r>
          </a:p>
        </p:txBody>
      </p:sp>
      <p:sp>
        <p:nvSpPr>
          <p:cNvPr id="10649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3428" name="Rectangle 2"/>
          <p:cNvSpPr>
            <a:spLocks noGrp="1" noRot="1" noChangeAspect="1" noChangeArrowheads="1" noTextEdit="1"/>
          </p:cNvSpPr>
          <p:nvPr>
            <p:ph type="sldImg"/>
          </p:nvPr>
        </p:nvSpPr>
        <p:spPr bwMode="auto">
          <a:xfrm>
            <a:off x="1230313" y="973138"/>
            <a:ext cx="4584700" cy="3438525"/>
          </a:xfrm>
          <a:noFill/>
          <a:ln>
            <a:solidFill>
              <a:srgbClr val="000000"/>
            </a:solidFill>
            <a:miter lim="800000"/>
            <a:headEnd/>
            <a:tailEnd/>
          </a:ln>
        </p:spPr>
      </p:sp>
      <p:sp>
        <p:nvSpPr>
          <p:cNvPr id="103429" name="Rectangle 3"/>
          <p:cNvSpPr>
            <a:spLocks noGrp="1" noChangeArrowheads="1"/>
          </p:cNvSpPr>
          <p:nvPr>
            <p:ph type="body" idx="1"/>
          </p:nvPr>
        </p:nvSpPr>
        <p:spPr bwMode="auto">
          <a:xfrm>
            <a:off x="230188" y="4773613"/>
            <a:ext cx="6030912" cy="3754437"/>
          </a:xfrm>
          <a:noFill/>
        </p:spPr>
        <p:txBody>
          <a:bodyPr wrap="square" numCol="1" anchor="t" anchorCtr="0" compatLnSpc="1">
            <a:prstTxWarp prst="textNoShape">
              <a:avLst/>
            </a:prstTxWarp>
          </a:bodyPr>
          <a:lstStyle/>
          <a:p>
            <a:pPr algn="just" eaLnBrk="1" hangingPunct="1">
              <a:spcBef>
                <a:spcPct val="0"/>
              </a:spcBef>
            </a:pPr>
            <a:r>
              <a:rPr lang="en-US" smtClean="0"/>
              <a:t>	Isolation Levels</a:t>
            </a:r>
          </a:p>
          <a:p>
            <a:pPr algn="just" eaLnBrk="1" hangingPunct="1">
              <a:spcBef>
                <a:spcPct val="0"/>
              </a:spcBef>
            </a:pPr>
            <a:endParaRPr lang="en-US" smtClean="0"/>
          </a:p>
          <a:p>
            <a:pPr lvl="2" algn="just" eaLnBrk="1" hangingPunct="1">
              <a:spcBef>
                <a:spcPct val="0"/>
              </a:spcBef>
              <a:buFont typeface="Symbol" pitchFamily="18" charset="2"/>
              <a:buNone/>
            </a:pPr>
            <a:r>
              <a:rPr lang="en-US" smtClean="0"/>
              <a:t>TRANSACTION_NONE - the driver does not support transactions (this is not an SQL99 transaction isolation level. </a:t>
            </a:r>
          </a:p>
          <a:p>
            <a:pPr lvl="2" algn="just" eaLnBrk="1" hangingPunct="1">
              <a:spcBef>
                <a:spcPct val="0"/>
              </a:spcBef>
              <a:buFont typeface="Symbol" pitchFamily="18" charset="2"/>
              <a:buNone/>
            </a:pPr>
            <a:r>
              <a:rPr lang="en-US" smtClean="0"/>
              <a:t>TRANSACTION_READ_UNCOMMITTED - Data modified by one transaction can be seen outside the transaction before it is committed. This allows dirty reads, non-repeatable reads, and phantom reads. </a:t>
            </a:r>
          </a:p>
          <a:p>
            <a:pPr lvl="2" algn="just" eaLnBrk="1" hangingPunct="1">
              <a:spcBef>
                <a:spcPct val="0"/>
              </a:spcBef>
              <a:buFont typeface="Symbol" pitchFamily="18" charset="2"/>
              <a:buNone/>
            </a:pPr>
            <a:r>
              <a:rPr lang="en-US" smtClean="0"/>
              <a:t>TRANSACTION_READ_COMMITTED - Data modified by a transaction is not visible outside the transaction until committed. Prevents dirty reads, but still allows non-repeatable and phantom reads. </a:t>
            </a:r>
          </a:p>
          <a:p>
            <a:pPr lvl="2" algn="just" eaLnBrk="1" hangingPunct="1">
              <a:spcBef>
                <a:spcPct val="0"/>
              </a:spcBef>
              <a:buFont typeface="Symbol" pitchFamily="18" charset="2"/>
              <a:buNone/>
            </a:pPr>
            <a:r>
              <a:rPr lang="en-US" smtClean="0"/>
              <a:t>TRANSACTION_REPEATABLE_READ - Prevents dirty and non-repeatable reads. Phantom reads can still occur. </a:t>
            </a:r>
          </a:p>
          <a:p>
            <a:pPr lvl="2" algn="just" eaLnBrk="1" hangingPunct="1">
              <a:spcBef>
                <a:spcPct val="0"/>
              </a:spcBef>
              <a:buFont typeface="Symbol" pitchFamily="18" charset="2"/>
              <a:buNone/>
            </a:pPr>
            <a:r>
              <a:rPr lang="en-US" smtClean="0"/>
              <a:t>TRANSACTION_SERIALIZABLE - Prevents dirty, non-repeatable, and phantom reads. </a:t>
            </a:r>
          </a:p>
        </p:txBody>
      </p:sp>
    </p:spTree>
    <p:extLst>
      <p:ext uri="{BB962C8B-B14F-4D97-AF65-F5344CB8AC3E}">
        <p14:creationId xmlns:p14="http://schemas.microsoft.com/office/powerpoint/2010/main" val="3364923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BBFEFB36-F06C-4F28-840D-3C8B1389F99D}" type="slidenum">
              <a:rPr lang="en-US" smtClean="0"/>
              <a:pPr fontAlgn="base">
                <a:spcBef>
                  <a:spcPct val="0"/>
                </a:spcBef>
                <a:spcAft>
                  <a:spcPct val="0"/>
                </a:spcAft>
                <a:defRPr/>
              </a:pPr>
              <a:t>39</a:t>
            </a:fld>
            <a:r>
              <a:rPr lang="en-US" smtClean="0"/>
              <a:t> of 54</a:t>
            </a:r>
          </a:p>
        </p:txBody>
      </p:sp>
      <p:sp>
        <p:nvSpPr>
          <p:cNvPr id="10752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4452" name="Rectangle 2"/>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3" name="Rectangle 3"/>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4" name="Rectangle 4"/>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5" name="Rectangle 5"/>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6" name="Rectangle 6"/>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7" name="Rectangle 7"/>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8" name="Rectangle 8"/>
          <p:cNvSpPr>
            <a:spLocks noGrp="1" noChangeArrowheads="1"/>
          </p:cNvSpPr>
          <p:nvPr>
            <p:ph type="body" idx="1"/>
          </p:nvPr>
        </p:nvSpPr>
        <p:spPr bwMode="auto">
          <a:xfrm>
            <a:off x="153988" y="4702175"/>
            <a:ext cx="6127750" cy="3802063"/>
          </a:xfrm>
          <a:noFill/>
        </p:spPr>
        <p:txBody>
          <a:bodyPr wrap="square" lIns="93849" tIns="47720" rIns="93849" bIns="47720" numCol="1" anchor="t" anchorCtr="0" compatLnSpc="1">
            <a:prstTxWarp prst="textNoShape">
              <a:avLst/>
            </a:prstTxWarp>
          </a:bodyPr>
          <a:lstStyle/>
          <a:p>
            <a:pPr algn="just" eaLnBrk="1" hangingPunct="1">
              <a:lnSpc>
                <a:spcPct val="90000"/>
              </a:lnSpc>
              <a:spcBef>
                <a:spcPct val="0"/>
              </a:spcBef>
            </a:pPr>
            <a:r>
              <a:rPr lang="en-US" smtClean="0"/>
              <a:t>            Summary of JDBC Classes</a:t>
            </a:r>
          </a:p>
          <a:p>
            <a:pPr lvl="1" algn="just" eaLnBrk="1" hangingPunct="1">
              <a:lnSpc>
                <a:spcPct val="90000"/>
              </a:lnSpc>
              <a:spcBef>
                <a:spcPct val="0"/>
              </a:spcBef>
            </a:pPr>
            <a:r>
              <a:rPr lang="en-US" b="1" smtClean="0">
                <a:latin typeface="Courier New" pitchFamily="49" charset="0"/>
              </a:rPr>
              <a:t>DriverManager</a:t>
            </a:r>
            <a:endParaRPr lang="en-US" smtClean="0"/>
          </a:p>
          <a:p>
            <a:pPr lvl="1" algn="just" eaLnBrk="1" hangingPunct="1">
              <a:lnSpc>
                <a:spcPct val="90000"/>
              </a:lnSpc>
              <a:spcBef>
                <a:spcPct val="0"/>
              </a:spcBef>
            </a:pPr>
            <a:r>
              <a:rPr lang="en-US" smtClean="0">
                <a:latin typeface="Courier New" pitchFamily="49" charset="0"/>
              </a:rPr>
              <a:t>DriverManager</a:t>
            </a:r>
            <a:r>
              <a:rPr lang="en-US" smtClean="0"/>
              <a:t> provides access to registered JDBC drivers. </a:t>
            </a:r>
            <a:r>
              <a:rPr lang="en-US" smtClean="0">
                <a:latin typeface="Courier New" pitchFamily="49" charset="0"/>
              </a:rPr>
              <a:t>DriverManager</a:t>
            </a:r>
            <a:r>
              <a:rPr lang="en-US" smtClean="0"/>
              <a:t> hands out connections to a specified data source through its </a:t>
            </a:r>
            <a:r>
              <a:rPr lang="en-US" smtClean="0">
                <a:latin typeface="Courier New" pitchFamily="49" charset="0"/>
              </a:rPr>
              <a:t>getConnection()</a:t>
            </a:r>
            <a:r>
              <a:rPr lang="en-US" smtClean="0"/>
              <a:t> method. </a:t>
            </a:r>
          </a:p>
          <a:p>
            <a:pPr lvl="1" algn="just" eaLnBrk="1" hangingPunct="1">
              <a:lnSpc>
                <a:spcPct val="90000"/>
              </a:lnSpc>
              <a:spcBef>
                <a:spcPct val="0"/>
              </a:spcBef>
            </a:pPr>
            <a:r>
              <a:rPr lang="en-US" b="1" smtClean="0">
                <a:latin typeface="Courier New" pitchFamily="49" charset="0"/>
              </a:rPr>
              <a:t>Connection</a:t>
            </a:r>
            <a:endParaRPr lang="en-US" smtClean="0"/>
          </a:p>
          <a:p>
            <a:pPr lvl="1" algn="just" eaLnBrk="1" hangingPunct="1">
              <a:lnSpc>
                <a:spcPct val="90000"/>
              </a:lnSpc>
              <a:spcBef>
                <a:spcPct val="0"/>
              </a:spcBef>
            </a:pPr>
            <a:r>
              <a:rPr lang="en-US" smtClean="0"/>
              <a:t>The </a:t>
            </a:r>
            <a:r>
              <a:rPr lang="en-US" smtClean="0">
                <a:latin typeface="Courier New" pitchFamily="49" charset="0"/>
              </a:rPr>
              <a:t>Connection</a:t>
            </a:r>
            <a:r>
              <a:rPr lang="en-US" smtClean="0"/>
              <a:t> class is provided by the JDBC driver, as are all subsequent classes mentioned. A </a:t>
            </a:r>
            <a:r>
              <a:rPr lang="en-US" smtClean="0">
                <a:latin typeface="Courier New" pitchFamily="49" charset="0"/>
              </a:rPr>
              <a:t>Connection</a:t>
            </a:r>
            <a:r>
              <a:rPr lang="en-US" smtClean="0"/>
              <a:t> object represents a session with a database and is used to create a </a:t>
            </a:r>
            <a:r>
              <a:rPr lang="en-US" smtClean="0">
                <a:latin typeface="Courier New" pitchFamily="49" charset="0"/>
              </a:rPr>
              <a:t>Statement</a:t>
            </a:r>
            <a:r>
              <a:rPr lang="en-US" smtClean="0"/>
              <a:t> object, using </a:t>
            </a:r>
            <a:r>
              <a:rPr lang="en-US" smtClean="0">
                <a:latin typeface="Courier New" pitchFamily="49" charset="0"/>
              </a:rPr>
              <a:t>Connection.createStatement()</a:t>
            </a:r>
            <a:r>
              <a:rPr lang="en-US" smtClean="0"/>
              <a:t>.</a:t>
            </a:r>
          </a:p>
          <a:p>
            <a:pPr lvl="1" algn="just" eaLnBrk="1" hangingPunct="1">
              <a:lnSpc>
                <a:spcPct val="90000"/>
              </a:lnSpc>
              <a:spcBef>
                <a:spcPct val="0"/>
              </a:spcBef>
            </a:pPr>
            <a:r>
              <a:rPr lang="en-US" b="1" smtClean="0">
                <a:latin typeface="Courier New" pitchFamily="49" charset="0"/>
              </a:rPr>
              <a:t>Statement</a:t>
            </a:r>
            <a:endParaRPr lang="en-US" smtClean="0"/>
          </a:p>
          <a:p>
            <a:pPr lvl="1" algn="just" eaLnBrk="1" hangingPunct="1">
              <a:lnSpc>
                <a:spcPct val="90000"/>
              </a:lnSpc>
              <a:spcBef>
                <a:spcPct val="0"/>
              </a:spcBef>
            </a:pPr>
            <a:r>
              <a:rPr lang="en-US" smtClean="0"/>
              <a:t>The </a:t>
            </a:r>
            <a:r>
              <a:rPr lang="en-US" smtClean="0">
                <a:latin typeface="Courier New" pitchFamily="49" charset="0"/>
              </a:rPr>
              <a:t>Statement</a:t>
            </a:r>
            <a:r>
              <a:rPr lang="en-US" smtClean="0"/>
              <a:t> class executes SQL statements. For example, queries can be executed using the </a:t>
            </a:r>
            <a:r>
              <a:rPr lang="en-US" smtClean="0">
                <a:latin typeface="Courier New" pitchFamily="49" charset="0"/>
              </a:rPr>
              <a:t>executeQuery()</a:t>
            </a:r>
            <a:r>
              <a:rPr lang="en-US" smtClean="0"/>
              <a:t> method and the results are wrapped up in a </a:t>
            </a:r>
            <a:r>
              <a:rPr lang="en-US" smtClean="0">
                <a:latin typeface="Courier New" pitchFamily="49" charset="0"/>
              </a:rPr>
              <a:t>ResultSet</a:t>
            </a:r>
            <a:r>
              <a:rPr lang="en-US" smtClean="0"/>
              <a:t> object. </a:t>
            </a:r>
          </a:p>
          <a:p>
            <a:pPr lvl="1" algn="just" eaLnBrk="1" hangingPunct="1">
              <a:lnSpc>
                <a:spcPct val="90000"/>
              </a:lnSpc>
              <a:spcBef>
                <a:spcPct val="0"/>
              </a:spcBef>
            </a:pPr>
            <a:r>
              <a:rPr lang="en-US" b="1" smtClean="0">
                <a:latin typeface="Courier New" pitchFamily="49" charset="0"/>
              </a:rPr>
              <a:t>ResultSet</a:t>
            </a:r>
            <a:endParaRPr lang="en-US" smtClean="0"/>
          </a:p>
          <a:p>
            <a:pPr lvl="1" algn="just" eaLnBrk="1" hangingPunct="1">
              <a:lnSpc>
                <a:spcPct val="90000"/>
              </a:lnSpc>
              <a:spcBef>
                <a:spcPct val="0"/>
              </a:spcBef>
            </a:pPr>
            <a:r>
              <a:rPr lang="en-US" smtClean="0"/>
              <a:t>JDBC returns the results of a query in a </a:t>
            </a:r>
            <a:r>
              <a:rPr lang="en-US" smtClean="0">
                <a:latin typeface="Courier New" pitchFamily="49" charset="0"/>
              </a:rPr>
              <a:t>ResultSet</a:t>
            </a:r>
            <a:r>
              <a:rPr lang="en-US" smtClean="0"/>
              <a:t> object. A </a:t>
            </a:r>
            <a:r>
              <a:rPr lang="en-US" smtClean="0">
                <a:latin typeface="Courier New" pitchFamily="49" charset="0"/>
              </a:rPr>
              <a:t>ResultSet</a:t>
            </a:r>
            <a:r>
              <a:rPr lang="en-US" smtClean="0"/>
              <a:t> object maintains a cursor pointing to its current row of data. The </a:t>
            </a:r>
            <a:r>
              <a:rPr lang="en-US" smtClean="0">
                <a:latin typeface="Courier New" pitchFamily="49" charset="0"/>
              </a:rPr>
              <a:t>next()</a:t>
            </a:r>
            <a:r>
              <a:rPr lang="en-US" smtClean="0"/>
              <a:t> method moves the cursor to the next row. The </a:t>
            </a:r>
            <a:r>
              <a:rPr lang="en-US" smtClean="0">
                <a:latin typeface="Courier New" pitchFamily="49" charset="0"/>
              </a:rPr>
              <a:t>ResultSet</a:t>
            </a:r>
            <a:r>
              <a:rPr lang="en-US" smtClean="0"/>
              <a:t> class has </a:t>
            </a:r>
            <a:r>
              <a:rPr lang="en-US" smtClean="0">
                <a:latin typeface="Courier New" pitchFamily="49" charset="0"/>
              </a:rPr>
              <a:t>get</a:t>
            </a:r>
            <a:r>
              <a:rPr lang="en-US" i="1" smtClean="0">
                <a:latin typeface="Courier New" pitchFamily="49" charset="0"/>
              </a:rPr>
              <a:t>XXX</a:t>
            </a:r>
            <a:r>
              <a:rPr lang="en-US" smtClean="0">
                <a:latin typeface="Courier New" pitchFamily="49" charset="0"/>
              </a:rPr>
              <a:t>()</a:t>
            </a:r>
            <a:r>
              <a:rPr lang="en-US" smtClean="0"/>
              <a:t> methods to retrieve the columns in the current row. </a:t>
            </a:r>
          </a:p>
          <a:p>
            <a:pPr lvl="1" algn="just" eaLnBrk="1" hangingPunct="1">
              <a:lnSpc>
                <a:spcPct val="90000"/>
              </a:lnSpc>
              <a:spcBef>
                <a:spcPct val="0"/>
              </a:spcBef>
            </a:pPr>
            <a:r>
              <a:rPr lang="en-US" b="1" smtClean="0">
                <a:latin typeface="Courier New" pitchFamily="49" charset="0"/>
              </a:rPr>
              <a:t>DatabaseMetaData</a:t>
            </a:r>
            <a:r>
              <a:rPr lang="en-US" b="1" smtClean="0"/>
              <a:t> and </a:t>
            </a:r>
            <a:r>
              <a:rPr lang="en-US" b="1" smtClean="0">
                <a:latin typeface="Courier New" pitchFamily="49" charset="0"/>
              </a:rPr>
              <a:t>ResultSetMetaData</a:t>
            </a:r>
            <a:endParaRPr lang="en-US" smtClean="0"/>
          </a:p>
          <a:p>
            <a:pPr lvl="1" algn="just" eaLnBrk="1" hangingPunct="1">
              <a:lnSpc>
                <a:spcPct val="90000"/>
              </a:lnSpc>
              <a:spcBef>
                <a:spcPct val="0"/>
              </a:spcBef>
            </a:pPr>
            <a:r>
              <a:rPr lang="en-US" smtClean="0"/>
              <a:t>The </a:t>
            </a:r>
            <a:r>
              <a:rPr lang="en-US" smtClean="0">
                <a:latin typeface="Courier New" pitchFamily="49" charset="0"/>
              </a:rPr>
              <a:t>DatabaseMetaData</a:t>
            </a:r>
            <a:r>
              <a:rPr lang="en-US" smtClean="0"/>
              <a:t> and </a:t>
            </a:r>
            <a:r>
              <a:rPr lang="en-US" smtClean="0">
                <a:latin typeface="Courier New" pitchFamily="49" charset="0"/>
              </a:rPr>
              <a:t>ResultSetMetaData</a:t>
            </a:r>
            <a:r>
              <a:rPr lang="en-US" smtClean="0"/>
              <a:t> classes return metadata about the database and </a:t>
            </a:r>
            <a:r>
              <a:rPr lang="en-US" smtClean="0">
                <a:latin typeface="Courier New" pitchFamily="49" charset="0"/>
              </a:rPr>
              <a:t>ResultSet</a:t>
            </a:r>
            <a:r>
              <a:rPr lang="en-US" smtClean="0"/>
              <a:t>, respectively. Call </a:t>
            </a:r>
            <a:r>
              <a:rPr lang="en-US" smtClean="0">
                <a:latin typeface="Courier New" pitchFamily="49" charset="0"/>
              </a:rPr>
              <a:t>getMetaData()</a:t>
            </a:r>
            <a:r>
              <a:rPr lang="en-US" smtClean="0"/>
              <a:t> on the </a:t>
            </a:r>
            <a:r>
              <a:rPr lang="en-US" smtClean="0">
                <a:latin typeface="Courier New" pitchFamily="49" charset="0"/>
              </a:rPr>
              <a:t>Connection</a:t>
            </a:r>
            <a:r>
              <a:rPr lang="en-US" smtClean="0"/>
              <a:t> object or the </a:t>
            </a:r>
            <a:r>
              <a:rPr lang="en-US" smtClean="0">
                <a:latin typeface="Courier New" pitchFamily="49" charset="0"/>
              </a:rPr>
              <a:t>ResultSet</a:t>
            </a:r>
            <a:r>
              <a:rPr lang="en-US" smtClean="0"/>
              <a:t> object.</a:t>
            </a:r>
          </a:p>
        </p:txBody>
      </p:sp>
      <p:sp>
        <p:nvSpPr>
          <p:cNvPr id="104459" name="Rectangle 9"/>
          <p:cNvSpPr>
            <a:spLocks noGrp="1" noRot="1" noChangeAspect="1" noChangeArrowheads="1" noTextEdit="1"/>
          </p:cNvSpPr>
          <p:nvPr>
            <p:ph type="sldImg"/>
          </p:nvPr>
        </p:nvSpPr>
        <p:spPr bwMode="auto">
          <a:xfrm>
            <a:off x="842963" y="750888"/>
            <a:ext cx="5162550" cy="3871912"/>
          </a:xfrm>
          <a:noFill/>
          <a:ln cap="flat">
            <a:solidFill>
              <a:schemeClr val="tx1"/>
            </a:solidFill>
            <a:miter lim="800000"/>
            <a:headEnd/>
            <a:tailEnd/>
          </a:ln>
        </p:spPr>
      </p:sp>
    </p:spTree>
    <p:extLst>
      <p:ext uri="{BB962C8B-B14F-4D97-AF65-F5344CB8AC3E}">
        <p14:creationId xmlns:p14="http://schemas.microsoft.com/office/powerpoint/2010/main" val="1191700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4A7E979-23CF-4D09-ADEB-86DE65888D67}" type="slidenum">
              <a:rPr lang="en-US" smtClean="0"/>
              <a:pPr fontAlgn="base">
                <a:spcBef>
                  <a:spcPct val="0"/>
                </a:spcBef>
                <a:spcAft>
                  <a:spcPct val="0"/>
                </a:spcAft>
                <a:defRPr/>
              </a:pPr>
              <a:t>4</a:t>
            </a:fld>
            <a:r>
              <a:rPr lang="en-US" smtClean="0"/>
              <a:t> of 54</a:t>
            </a:r>
          </a:p>
        </p:txBody>
      </p:sp>
      <p:sp>
        <p:nvSpPr>
          <p:cNvPr id="7270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6963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643834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B03644C0-FD62-44B2-A3EF-6B4011DF22B8}" type="slidenum">
              <a:rPr lang="en-US" smtClean="0"/>
              <a:pPr fontAlgn="base">
                <a:spcBef>
                  <a:spcPct val="0"/>
                </a:spcBef>
                <a:spcAft>
                  <a:spcPct val="0"/>
                </a:spcAft>
                <a:defRPr/>
              </a:pPr>
              <a:t>40</a:t>
            </a:fld>
            <a:r>
              <a:rPr lang="en-US" smtClean="0"/>
              <a:t> of 54</a:t>
            </a:r>
          </a:p>
        </p:txBody>
      </p:sp>
      <p:sp>
        <p:nvSpPr>
          <p:cNvPr id="10854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5476"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105477"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105478"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eaLnBrk="1" hangingPunct="1">
              <a:spcBef>
                <a:spcPct val="0"/>
              </a:spcBef>
            </a:pPr>
            <a:endParaRPr lang="en-US" smtClean="0"/>
          </a:p>
        </p:txBody>
      </p:sp>
      <p:sp>
        <p:nvSpPr>
          <p:cNvPr id="105479"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extLst>
      <p:ext uri="{BB962C8B-B14F-4D97-AF65-F5344CB8AC3E}">
        <p14:creationId xmlns:p14="http://schemas.microsoft.com/office/powerpoint/2010/main" val="1493506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65B980-37A3-4966-9309-3418288BB866}" type="slidenum">
              <a:rPr lang="en-US" smtClean="0">
                <a:cs typeface="Arial" charset="0"/>
              </a:rPr>
              <a:pPr fontAlgn="base">
                <a:spcBef>
                  <a:spcPct val="0"/>
                </a:spcBef>
                <a:spcAft>
                  <a:spcPct val="0"/>
                </a:spcAft>
                <a:defRPr/>
              </a:pPr>
              <a:t>41</a:t>
            </a:fld>
            <a:endParaRPr lang="en-US" smtClean="0">
              <a:cs typeface="Arial"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Clr>
                <a:srgbClr val="0000FF"/>
              </a:buClr>
            </a:pPr>
            <a:r>
              <a:rPr lang="en-US" smtClean="0"/>
              <a:t>Function as a Java Beans Component:</a:t>
            </a:r>
          </a:p>
          <a:p>
            <a:pPr eaLnBrk="1" hangingPunct="1">
              <a:spcBef>
                <a:spcPct val="0"/>
              </a:spcBef>
              <a:buClr>
                <a:srgbClr val="0000FF"/>
              </a:buClr>
            </a:pPr>
            <a:r>
              <a:rPr lang="en-US" smtClean="0"/>
              <a:t>All RowSet objects are JavaBeans components. This means that they have Properties . A Property is a field that has the appropriate getter and setter methods in the interface implementation. For example, the BaseRowSet abstract class, provides the methods for setting and getting properties. All of the RowSet reference implementations extend this class and thereby have access to these methods. Many properties have default values and setting values for others is optional if that property is not used. (Later in detail about various properties).</a:t>
            </a:r>
          </a:p>
          <a:p>
            <a:pPr eaLnBrk="1" hangingPunct="1">
              <a:spcBef>
                <a:spcPct val="0"/>
              </a:spcBef>
              <a:buClr>
                <a:srgbClr val="0000FF"/>
              </a:buClr>
            </a:pPr>
            <a:r>
              <a:rPr lang="en-US" smtClean="0"/>
              <a:t>Add Scrollability and Updatability:</a:t>
            </a:r>
          </a:p>
          <a:p>
            <a:pPr eaLnBrk="1" hangingPunct="1">
              <a:spcBef>
                <a:spcPct val="0"/>
              </a:spcBef>
              <a:buClr>
                <a:srgbClr val="0000FF"/>
              </a:buClr>
            </a:pPr>
            <a:r>
              <a:rPr lang="en-US" smtClean="0"/>
              <a:t>Some DBMSs do not support result sets that are scrollable and updatable. If a driver for that DBMS does not add scrollability or updatability, you can use a RowSet object to do it. A RowSet object is scrollable and updatable by default, so by populating a RowSet object with the contents of a result set, you can effectively make the result set scrollable and updatable.</a:t>
            </a:r>
            <a:endParaRPr lang="en-US" b="1" i="1" smtClean="0">
              <a:solidFill>
                <a:srgbClr val="0000FF"/>
              </a:solidFill>
            </a:endParaRPr>
          </a:p>
          <a:p>
            <a:pPr eaLnBrk="1" hangingPunct="1">
              <a:spcBef>
                <a:spcPct val="0"/>
              </a:spcBef>
              <a:buClr>
                <a:srgbClr val="0000FF"/>
              </a:buClr>
            </a:pPr>
            <a:endParaRPr lang="en-US" smtClean="0"/>
          </a:p>
          <a:p>
            <a:pPr eaLnBrk="1" hangingPunct="1">
              <a:spcBef>
                <a:spcPct val="0"/>
              </a:spcBef>
            </a:pPr>
            <a:endParaRPr lang="en-US" smtClean="0"/>
          </a:p>
        </p:txBody>
      </p:sp>
    </p:spTree>
    <p:extLst>
      <p:ext uri="{BB962C8B-B14F-4D97-AF65-F5344CB8AC3E}">
        <p14:creationId xmlns:p14="http://schemas.microsoft.com/office/powerpoint/2010/main" val="18758005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8049DE-EA9A-48C3-8A0D-8BE2EC6AB292}" type="slidenum">
              <a:rPr lang="en-US" smtClean="0">
                <a:cs typeface="Arial" charset="0"/>
              </a:rPr>
              <a:pPr fontAlgn="base">
                <a:spcBef>
                  <a:spcPct val="0"/>
                </a:spcBef>
                <a:spcAft>
                  <a:spcPct val="0"/>
                </a:spcAft>
                <a:defRPr/>
              </a:pPr>
              <a:t>42</a:t>
            </a:fld>
            <a:endParaRPr lang="en-US" smtClean="0">
              <a:cs typeface="Arial"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solidFill>
                  <a:srgbClr val="0000FF"/>
                </a:solidFill>
              </a:rPr>
              <a:t>Connected RowSet objects:</a:t>
            </a:r>
            <a:endParaRPr lang="en-US" smtClean="0"/>
          </a:p>
          <a:p>
            <a:pPr eaLnBrk="1" hangingPunct="1">
              <a:spcBef>
                <a:spcPct val="0"/>
              </a:spcBef>
            </a:pPr>
            <a:r>
              <a:rPr lang="en-US" smtClean="0"/>
              <a:t>Only one of the standard RowSet implementations is a connected RowSet: JdbcRowSet.</a:t>
            </a:r>
          </a:p>
          <a:p>
            <a:pPr eaLnBrk="1" hangingPunct="1">
              <a:spcBef>
                <a:spcPct val="0"/>
              </a:spcBef>
            </a:pPr>
            <a:r>
              <a:rPr lang="en-US" smtClean="0"/>
              <a:t>Being always connected to a database, it is most similar to a ResultSet object and is often used as a wrapper to make an otherwise non-scrollable and readonly ResultSet object scrollable and updatable.</a:t>
            </a:r>
          </a:p>
          <a:p>
            <a:pPr eaLnBrk="1" hangingPunct="1">
              <a:spcBef>
                <a:spcPct val="0"/>
              </a:spcBef>
            </a:pPr>
            <a:r>
              <a:rPr lang="en-US" b="1" i="1" smtClean="0">
                <a:solidFill>
                  <a:srgbClr val="0000FF"/>
                </a:solidFill>
              </a:rPr>
              <a:t>Disconnected RowSet objects:</a:t>
            </a:r>
          </a:p>
          <a:p>
            <a:pPr eaLnBrk="1" hangingPunct="1">
              <a:spcBef>
                <a:spcPct val="0"/>
              </a:spcBef>
            </a:pPr>
            <a:r>
              <a:rPr lang="en-US" smtClean="0"/>
              <a:t>A disconnected rowset gets a connection to a data source in order to fill itself with data or to propagate changes in data back to the data source, but most of the time it does not have a connection open. While it is disconnected, it does not need a JDBC driver or the full JDBC API. Thus a disconnected rowset is an ideal format for sending data over a network to a thin client. </a:t>
            </a:r>
            <a:endParaRPr lang="en-US" smtClean="0">
              <a:solidFill>
                <a:srgbClr val="0000FF"/>
              </a:solidFill>
            </a:endParaRPr>
          </a:p>
          <a:p>
            <a:pPr eaLnBrk="1" hangingPunct="1">
              <a:spcBef>
                <a:spcPct val="0"/>
              </a:spcBef>
            </a:pPr>
            <a:r>
              <a:rPr lang="en-US" smtClean="0">
                <a:solidFill>
                  <a:srgbClr val="0000FF"/>
                </a:solidFill>
              </a:rPr>
              <a:t>The other four implementations are disconnected RowSet implementations. Disconnected  RowSet objects have all the capabilities of connected RowSet objects plus they have the additional capabilities available only to disconnected RowSet objects. For example, not having to maintain a connection to a database makes a disconnected RowSet objects far more lightweight than a JdbcRowSet object or a ResultSet object. Disconnected RowSet objects are also serializable, and the combination of being both serializable and lightweight makes them ideal for sending data over a network. They can even be used for sending data to thin clients such as PDAs and mobile phones.</a:t>
            </a:r>
          </a:p>
          <a:p>
            <a:pPr eaLnBrk="1" hangingPunct="1">
              <a:spcBef>
                <a:spcPct val="0"/>
              </a:spcBef>
            </a:pPr>
            <a:endParaRPr lang="en-US" smtClean="0"/>
          </a:p>
          <a:p>
            <a:pPr eaLnBrk="1" hangingPunct="1">
              <a:spcBef>
                <a:spcPct val="0"/>
              </a:spcBef>
            </a:pPr>
            <a:endParaRPr lang="en-US" smtClean="0"/>
          </a:p>
        </p:txBody>
      </p:sp>
    </p:spTree>
    <p:extLst>
      <p:ext uri="{BB962C8B-B14F-4D97-AF65-F5344CB8AC3E}">
        <p14:creationId xmlns:p14="http://schemas.microsoft.com/office/powerpoint/2010/main" val="28689768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F8C7E9-FDEA-462E-AA47-50BC659A8A82}" type="slidenum">
              <a:rPr lang="en-US" smtClean="0">
                <a:cs typeface="Arial" charset="0"/>
              </a:rPr>
              <a:pPr fontAlgn="base">
                <a:spcBef>
                  <a:spcPct val="0"/>
                </a:spcBef>
                <a:spcAft>
                  <a:spcPct val="0"/>
                </a:spcAft>
                <a:defRPr/>
              </a:pPr>
              <a:t>43</a:t>
            </a:fld>
            <a:endParaRPr lang="en-US" smtClean="0">
              <a:cs typeface="Arial"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xfrm>
            <a:off x="685800" y="4344988"/>
            <a:ext cx="5486400" cy="4113212"/>
          </a:xfrm>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547117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D5B08F-F5E6-482E-973F-C3DD8E75534D}" type="slidenum">
              <a:rPr lang="en-US" smtClean="0">
                <a:cs typeface="Arial" charset="0"/>
              </a:rPr>
              <a:pPr fontAlgn="base">
                <a:spcBef>
                  <a:spcPct val="0"/>
                </a:spcBef>
                <a:spcAft>
                  <a:spcPct val="0"/>
                </a:spcAft>
                <a:defRPr/>
              </a:pPr>
              <a:t>44</a:t>
            </a:fld>
            <a:endParaRPr lang="en-US" smtClean="0">
              <a:cs typeface="Arial"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xfrm>
            <a:off x="685800" y="4344988"/>
            <a:ext cx="5486400" cy="4113212"/>
          </a:xfrm>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0309463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A5E3C5-7CFB-444D-8CFE-5A1188D18BDC}" type="slidenum">
              <a:rPr lang="en-US" smtClean="0">
                <a:cs typeface="Arial" charset="0"/>
              </a:rPr>
              <a:pPr fontAlgn="base">
                <a:spcBef>
                  <a:spcPct val="0"/>
                </a:spcBef>
                <a:spcAft>
                  <a:spcPct val="0"/>
                </a:spcAft>
                <a:defRPr/>
              </a:pPr>
              <a:t>45</a:t>
            </a:fld>
            <a:endParaRPr lang="en-US" smtClean="0">
              <a:cs typeface="Arial"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xfrm>
            <a:off x="685800" y="4344988"/>
            <a:ext cx="5486400" cy="4113212"/>
          </a:xfrm>
          <a:noFill/>
        </p:spPr>
        <p:txBody>
          <a:bodyPr wrap="square" numCol="1" anchor="t" anchorCtr="0" compatLnSpc="1">
            <a:prstTxWarp prst="textNoShape">
              <a:avLst/>
            </a:prstTxWarp>
          </a:bodyPr>
          <a:lstStyle/>
          <a:p>
            <a:pPr eaLnBrk="1" hangingPunct="1">
              <a:spcBef>
                <a:spcPct val="0"/>
              </a:spcBef>
            </a:pPr>
            <a:r>
              <a:rPr lang="en-US" smtClean="0"/>
              <a:t>A disconnected environment for data access is one where a user or an application is </a:t>
            </a:r>
            <a:r>
              <a:rPr lang="en-US" b="1" smtClean="0"/>
              <a:t>not constantly connected to a data source</a:t>
            </a:r>
            <a:r>
              <a:rPr lang="en-US" smtClean="0"/>
              <a:t> till the time it is operating on data. Instead a subset of data from a central data store is copied into the client application and the client works with that copy. If there are any modifications done in the local copy, the changes can be saved back into the central data store.</a:t>
            </a:r>
          </a:p>
          <a:p>
            <a:pPr eaLnBrk="1" hangingPunct="1">
              <a:spcBef>
                <a:spcPct val="0"/>
              </a:spcBef>
            </a:pPr>
            <a:r>
              <a:rPr lang="en-US" smtClean="0"/>
              <a:t>Merits and Demerits</a:t>
            </a:r>
          </a:p>
          <a:p>
            <a:pPr eaLnBrk="1" hangingPunct="1">
              <a:spcBef>
                <a:spcPct val="0"/>
              </a:spcBef>
            </a:pPr>
            <a:r>
              <a:rPr lang="en-US" smtClean="0"/>
              <a:t>Network and server resources are not engaged and thus they are available for others to use.</a:t>
            </a:r>
            <a:endParaRPr lang="en-US" sz="200" smtClean="0"/>
          </a:p>
          <a:p>
            <a:pPr eaLnBrk="1" hangingPunct="1">
              <a:spcBef>
                <a:spcPct val="0"/>
              </a:spcBef>
            </a:pPr>
            <a:r>
              <a:rPr lang="en-US" smtClean="0"/>
              <a:t>Significant improvements in performance and scalability of applications.</a:t>
            </a:r>
          </a:p>
          <a:p>
            <a:pPr eaLnBrk="1" hangingPunct="1">
              <a:spcBef>
                <a:spcPct val="0"/>
              </a:spcBef>
            </a:pPr>
            <a:r>
              <a:rPr lang="en-US" smtClean="0"/>
              <a:t> Demerits</a:t>
            </a:r>
            <a:r>
              <a:rPr lang="en-US" b="1" smtClean="0"/>
              <a:t> :</a:t>
            </a:r>
          </a:p>
          <a:p>
            <a:pPr eaLnBrk="1" hangingPunct="1">
              <a:spcBef>
                <a:spcPct val="0"/>
              </a:spcBef>
            </a:pPr>
            <a:r>
              <a:rPr lang="en-US" smtClean="0"/>
              <a:t>Data is not always current.</a:t>
            </a:r>
            <a:endParaRPr lang="en-US" sz="200" smtClean="0"/>
          </a:p>
          <a:p>
            <a:pPr eaLnBrk="1" hangingPunct="1">
              <a:spcBef>
                <a:spcPct val="0"/>
              </a:spcBef>
            </a:pPr>
            <a:r>
              <a:rPr lang="en-US" smtClean="0"/>
              <a:t>Change conflicts may occur and must be resolved.</a:t>
            </a:r>
          </a:p>
          <a:p>
            <a:pPr eaLnBrk="1" hangingPunct="1">
              <a:spcBef>
                <a:spcPct val="0"/>
              </a:spcBef>
            </a:pPr>
            <a:endParaRPr lang="en-US" smtClean="0"/>
          </a:p>
        </p:txBody>
      </p:sp>
    </p:spTree>
    <p:extLst>
      <p:ext uri="{BB962C8B-B14F-4D97-AF65-F5344CB8AC3E}">
        <p14:creationId xmlns:p14="http://schemas.microsoft.com/office/powerpoint/2010/main" val="2383482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F5E536-FB20-4D27-81E0-4926B480154B}" type="slidenum">
              <a:rPr lang="en-US" smtClean="0">
                <a:cs typeface="Arial" charset="0"/>
              </a:rPr>
              <a:pPr fontAlgn="base">
                <a:spcBef>
                  <a:spcPct val="0"/>
                </a:spcBef>
                <a:spcAft>
                  <a:spcPct val="0"/>
                </a:spcAft>
                <a:defRPr/>
              </a:pPr>
              <a:t>46</a:t>
            </a:fld>
            <a:endParaRPr lang="en-US" smtClean="0">
              <a:cs typeface="Arial"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Only one of the standard RowSet implementations is a connected RowSet: JdbcRowSet.</a:t>
            </a:r>
          </a:p>
          <a:p>
            <a:pPr eaLnBrk="1" hangingPunct="1">
              <a:spcBef>
                <a:spcPct val="0"/>
              </a:spcBef>
            </a:pPr>
            <a:endParaRPr lang="en-US" smtClean="0"/>
          </a:p>
        </p:txBody>
      </p:sp>
    </p:spTree>
    <p:extLst>
      <p:ext uri="{BB962C8B-B14F-4D97-AF65-F5344CB8AC3E}">
        <p14:creationId xmlns:p14="http://schemas.microsoft.com/office/powerpoint/2010/main" val="1156311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58B80C-FA20-4A86-A73E-7C225CB54915}" type="slidenum">
              <a:rPr lang="en-US" smtClean="0"/>
              <a:pPr fontAlgn="base">
                <a:spcBef>
                  <a:spcPct val="0"/>
                </a:spcBef>
                <a:spcAft>
                  <a:spcPct val="0"/>
                </a:spcAft>
                <a:defRPr/>
              </a:pPr>
              <a:t>47</a:t>
            </a:fld>
            <a:endParaRPr lang="en-US" smtClean="0"/>
          </a:p>
        </p:txBody>
      </p:sp>
    </p:spTree>
    <p:extLst>
      <p:ext uri="{BB962C8B-B14F-4D97-AF65-F5344CB8AC3E}">
        <p14:creationId xmlns:p14="http://schemas.microsoft.com/office/powerpoint/2010/main" val="25046178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CFDE06-19CA-41EA-BFA7-DBCD785D7B93}" type="slidenum">
              <a:rPr lang="en-US" smtClean="0">
                <a:cs typeface="Arial" charset="0"/>
              </a:rPr>
              <a:pPr fontAlgn="base">
                <a:spcBef>
                  <a:spcPct val="0"/>
                </a:spcBef>
                <a:spcAft>
                  <a:spcPct val="0"/>
                </a:spcAft>
                <a:defRPr/>
              </a:pPr>
              <a:t>48</a:t>
            </a:fld>
            <a:endParaRPr lang="en-US" smtClean="0">
              <a:cs typeface="Arial" charset="0"/>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example  code fragment given above uses the Connection object connection to create a Statement object, which then executes a query. The query produces the ResultSet object resultset, which is then passed to the constructor to create a new JdbcRowSet   object initialized with the data in resultset.</a:t>
            </a:r>
          </a:p>
          <a:p>
            <a:pPr eaLnBrk="1" hangingPunct="1">
              <a:spcBef>
                <a:spcPct val="0"/>
              </a:spcBef>
            </a:pPr>
            <a:r>
              <a:rPr lang="en-US" smtClean="0"/>
              <a:t>Note that because no arguments are passed to the method createStatement, any ResultSet objects it produces will be neither scrollable nor updatable. As a result, we can move the cursor for resultset  only forward and we cannot make changes to the data in resultset.</a:t>
            </a:r>
          </a:p>
          <a:p>
            <a:pPr eaLnBrk="1" hangingPunct="1">
              <a:spcBef>
                <a:spcPct val="0"/>
              </a:spcBef>
            </a:pPr>
            <a:r>
              <a:rPr lang="en-US" smtClean="0"/>
              <a:t>However, we now have the data from resultset in jdbcResultset1, and we can move the cursor for jdbcResultset1 to any position and can also modify the data in jdbcResultset1.</a:t>
            </a:r>
          </a:p>
          <a:p>
            <a:pPr eaLnBrk="1" hangingPunct="1">
              <a:spcBef>
                <a:spcPct val="0"/>
              </a:spcBef>
            </a:pPr>
            <a:r>
              <a:rPr lang="en-US" smtClean="0"/>
              <a:t>Also, we need to set 2 properties as ResultSet.TYPE_SCROLL_SENSITIVE, ResultSet.CONCUR_UPDATABLE</a:t>
            </a:r>
          </a:p>
          <a:p>
            <a:pPr eaLnBrk="1" hangingPunct="1">
              <a:spcBef>
                <a:spcPct val="0"/>
              </a:spcBef>
            </a:pPr>
            <a:r>
              <a:rPr lang="en-US" smtClean="0"/>
              <a:t>ResultSet.TYPE_SCROLL_INSENSITIVE  (has a scrollable cursor)</a:t>
            </a:r>
          </a:p>
          <a:p>
            <a:pPr eaLnBrk="1" hangingPunct="1">
              <a:spcBef>
                <a:spcPct val="0"/>
              </a:spcBef>
            </a:pPr>
            <a:r>
              <a:rPr lang="en-US" smtClean="0"/>
              <a:t>ResultSet.CONCUR_UPDATABLE (can be updated)</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Navigation using resultset is dependent on the database, hence this is the reason we are using RowSet.</a:t>
            </a:r>
          </a:p>
        </p:txBody>
      </p:sp>
    </p:spTree>
    <p:extLst>
      <p:ext uri="{BB962C8B-B14F-4D97-AF65-F5344CB8AC3E}">
        <p14:creationId xmlns:p14="http://schemas.microsoft.com/office/powerpoint/2010/main" val="5892008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6B6188-4869-48AC-AB0A-9EF1BE80DF81}" type="slidenum">
              <a:rPr lang="en-US" smtClean="0">
                <a:cs typeface="Arial" charset="0"/>
              </a:rPr>
              <a:pPr fontAlgn="base">
                <a:spcBef>
                  <a:spcPct val="0"/>
                </a:spcBef>
                <a:spcAft>
                  <a:spcPct val="0"/>
                </a:spcAft>
                <a:defRPr/>
              </a:pPr>
              <a:t>49</a:t>
            </a:fld>
            <a:endParaRPr lang="en-US" smtClean="0">
              <a:cs typeface="Arial"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Being scrollable and updatable are the only two of the default properties of a jdbcRowSet object.</a:t>
            </a:r>
          </a:p>
          <a:p>
            <a:pPr eaLnBrk="1" hangingPunct="1">
              <a:spcBef>
                <a:spcPct val="0"/>
              </a:spcBef>
            </a:pPr>
            <a:r>
              <a:rPr lang="en-US" smtClean="0"/>
              <a:t>type – ResultSet.TYPE_SCROLL_INSENSITIVE  (has a scrollable cursor)</a:t>
            </a:r>
          </a:p>
          <a:p>
            <a:pPr eaLnBrk="1" hangingPunct="1">
              <a:spcBef>
                <a:spcPct val="0"/>
              </a:spcBef>
            </a:pPr>
            <a:r>
              <a:rPr lang="en-US" smtClean="0"/>
              <a:t>concurrency - ResultSet.CONCUR_UPDATABLE (can be updated)</a:t>
            </a:r>
          </a:p>
          <a:p>
            <a:pPr eaLnBrk="1" hangingPunct="1">
              <a:spcBef>
                <a:spcPct val="0"/>
              </a:spcBef>
            </a:pPr>
            <a:r>
              <a:rPr lang="en-US" smtClean="0"/>
              <a:t>maxRows – (no limit on the number of rows)</a:t>
            </a:r>
          </a:p>
          <a:p>
            <a:pPr eaLnBrk="1" hangingPunct="1">
              <a:spcBef>
                <a:spcPct val="0"/>
              </a:spcBef>
            </a:pPr>
            <a:r>
              <a:rPr lang="en-US" smtClean="0"/>
              <a:t>maxFieldSize – 0 (no limit on the number of bytes for a column value; applies only to columns that store BINARY, VARBINARY, LONGVARBINARY, CHAR, VARCHAR AND LONGVARCHAR values)</a:t>
            </a:r>
          </a:p>
          <a:p>
            <a:pPr eaLnBrk="1" hangingPunct="1">
              <a:spcBef>
                <a:spcPct val="0"/>
              </a:spcBef>
            </a:pPr>
            <a:r>
              <a:rPr lang="en-US" smtClean="0"/>
              <a:t>queryTimeout – 0 (has no time limit for how long it takes to execute a query)</a:t>
            </a:r>
          </a:p>
          <a:p>
            <a:pPr eaLnBrk="1" hangingPunct="1">
              <a:spcBef>
                <a:spcPct val="0"/>
              </a:spcBef>
            </a:pPr>
            <a:r>
              <a:rPr lang="en-US" smtClean="0"/>
              <a:t>showDeleted – false (deleted rows are not visible)</a:t>
            </a:r>
          </a:p>
          <a:p>
            <a:pPr eaLnBrk="1" hangingPunct="1">
              <a:spcBef>
                <a:spcPct val="0"/>
              </a:spcBef>
            </a:pPr>
            <a:r>
              <a:rPr lang="en-US" smtClean="0"/>
              <a:t>transactionIsolation – Connection.TRANSACTION_READ_COMMITTED (reads only data that has been committed)</a:t>
            </a:r>
          </a:p>
          <a:p>
            <a:pPr eaLnBrk="1" hangingPunct="1">
              <a:spcBef>
                <a:spcPct val="0"/>
              </a:spcBef>
            </a:pPr>
            <a:endParaRPr lang="en-US" smtClean="0"/>
          </a:p>
        </p:txBody>
      </p:sp>
    </p:spTree>
    <p:extLst>
      <p:ext uri="{BB962C8B-B14F-4D97-AF65-F5344CB8AC3E}">
        <p14:creationId xmlns:p14="http://schemas.microsoft.com/office/powerpoint/2010/main" val="75462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C1DB600F-DA2A-406C-8FE2-24A66F48B32C}" type="slidenum">
              <a:rPr lang="en-US" smtClean="0"/>
              <a:pPr fontAlgn="base">
                <a:spcBef>
                  <a:spcPct val="0"/>
                </a:spcBef>
                <a:spcAft>
                  <a:spcPct val="0"/>
                </a:spcAft>
                <a:defRPr/>
              </a:pPr>
              <a:t>5</a:t>
            </a:fld>
            <a:r>
              <a:rPr lang="en-US" smtClean="0"/>
              <a:t> of 54</a:t>
            </a:r>
          </a:p>
        </p:txBody>
      </p:sp>
      <p:sp>
        <p:nvSpPr>
          <p:cNvPr id="7373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066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406947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9865B-C4DB-4B3D-9234-14AA61284406}" type="slidenum">
              <a:rPr lang="en-US" smtClean="0">
                <a:cs typeface="Arial" charset="0"/>
              </a:rPr>
              <a:pPr fontAlgn="base">
                <a:spcBef>
                  <a:spcPct val="0"/>
                </a:spcBef>
                <a:spcAft>
                  <a:spcPct val="0"/>
                </a:spcAft>
                <a:defRPr/>
              </a:pPr>
              <a:t>50</a:t>
            </a:fld>
            <a:endParaRPr lang="en-US" smtClean="0">
              <a:cs typeface="Arial"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All of the reference implementation constructors assign the default values for the properties (listed in the previous slide).</a:t>
            </a:r>
          </a:p>
          <a:p>
            <a:pPr eaLnBrk="1" hangingPunct="1">
              <a:spcBef>
                <a:spcPct val="0"/>
              </a:spcBef>
            </a:pPr>
            <a:r>
              <a:rPr lang="en-US" smtClean="0"/>
              <a:t>Although jdbcResultset2 has no data yet, it has the same properties set with default values as jdbcResultset1. </a:t>
            </a:r>
          </a:p>
          <a:p>
            <a:pPr eaLnBrk="1" hangingPunct="1">
              <a:spcBef>
                <a:spcPct val="0"/>
              </a:spcBef>
            </a:pPr>
            <a:endParaRPr lang="en-US" smtClean="0"/>
          </a:p>
        </p:txBody>
      </p:sp>
    </p:spTree>
    <p:extLst>
      <p:ext uri="{BB962C8B-B14F-4D97-AF65-F5344CB8AC3E}">
        <p14:creationId xmlns:p14="http://schemas.microsoft.com/office/powerpoint/2010/main" val="1649860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AA68BD-33AE-447F-93D3-DF05C2AF9634}" type="slidenum">
              <a:rPr lang="en-US" smtClean="0">
                <a:cs typeface="Arial" charset="0"/>
              </a:rPr>
              <a:pPr fontAlgn="base">
                <a:spcBef>
                  <a:spcPct val="0"/>
                </a:spcBef>
                <a:spcAft>
                  <a:spcPct val="0"/>
                </a:spcAft>
                <a:defRPr/>
              </a:pPr>
              <a:t>51</a:t>
            </a:fld>
            <a:endParaRPr lang="en-US" smtClean="0">
              <a:cs typeface="Arial" charset="0"/>
            </a:endParaRPr>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absolute() : If the row number is positive, the cursor moves to the given row number with respect to the beginning of the result set. The first row is row 1, the second is row 2, and so on. </a:t>
            </a:r>
          </a:p>
          <a:p>
            <a:pPr eaLnBrk="1" hangingPunct="1">
              <a:spcBef>
                <a:spcPct val="0"/>
              </a:spcBef>
            </a:pPr>
            <a:r>
              <a:rPr lang="en-US" smtClean="0"/>
              <a:t>If the given row number is negative, the cursor moves to an absolute row position with respect to the end of the RowSet . For example, calling the method absolute(-1) positions the cursor on the last row; calling the method absolute(-2) moves the cursor to the next-to-last row, and so on. </a:t>
            </a:r>
          </a:p>
          <a:p>
            <a:pPr eaLnBrk="1" hangingPunct="1">
              <a:spcBef>
                <a:spcPct val="0"/>
              </a:spcBef>
            </a:pPr>
            <a:r>
              <a:rPr lang="en-US" b="1" smtClean="0"/>
              <a:t>Returns </a:t>
            </a:r>
            <a:r>
              <a:rPr lang="en-US" smtClean="0"/>
              <a:t>true if the cursor is on the RowSet ; false otherwise .</a:t>
            </a:r>
          </a:p>
          <a:p>
            <a:pPr eaLnBrk="1" hangingPunct="1">
              <a:spcBef>
                <a:spcPct val="0"/>
              </a:spcBef>
            </a:pPr>
            <a:r>
              <a:rPr lang="en-US" b="1" smtClean="0"/>
              <a:t>previous</a:t>
            </a:r>
            <a:r>
              <a:rPr lang="en-US" smtClean="0"/>
              <a:t>(): </a:t>
            </a:r>
            <a:r>
              <a:rPr lang="en-US" b="1" smtClean="0"/>
              <a:t>Returns:</a:t>
            </a:r>
            <a:r>
              <a:rPr lang="en-US" smtClean="0"/>
              <a:t> </a:t>
            </a:r>
          </a:p>
          <a:p>
            <a:pPr lvl="1" eaLnBrk="1" hangingPunct="1">
              <a:spcBef>
                <a:spcPct val="0"/>
              </a:spcBef>
            </a:pPr>
            <a:r>
              <a:rPr lang="en-US" smtClean="0"/>
              <a:t>true if the cursor is on a valid row; false if it is off the result set </a:t>
            </a:r>
          </a:p>
          <a:p>
            <a:pPr lvl="1" eaLnBrk="1" hangingPunct="1">
              <a:spcBef>
                <a:spcPct val="0"/>
              </a:spcBef>
            </a:pPr>
            <a:endParaRPr lang="en-US" smtClean="0"/>
          </a:p>
          <a:p>
            <a:pPr eaLnBrk="1" hangingPunct="1">
              <a:spcBef>
                <a:spcPct val="0"/>
              </a:spcBef>
            </a:pPr>
            <a:endParaRPr lang="en-US" smtClean="0"/>
          </a:p>
        </p:txBody>
      </p:sp>
    </p:spTree>
    <p:extLst>
      <p:ext uri="{BB962C8B-B14F-4D97-AF65-F5344CB8AC3E}">
        <p14:creationId xmlns:p14="http://schemas.microsoft.com/office/powerpoint/2010/main" val="15284780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677F36-8A3A-4EA7-9D5C-68891D808CED}" type="slidenum">
              <a:rPr lang="en-US" smtClean="0"/>
              <a:pPr fontAlgn="base">
                <a:spcBef>
                  <a:spcPct val="0"/>
                </a:spcBef>
                <a:spcAft>
                  <a:spcPct val="0"/>
                </a:spcAft>
                <a:defRPr/>
              </a:pPr>
              <a:t>52</a:t>
            </a:fld>
            <a:endParaRPr lang="en-US" smtClean="0"/>
          </a:p>
        </p:txBody>
      </p:sp>
    </p:spTree>
    <p:extLst>
      <p:ext uri="{BB962C8B-B14F-4D97-AF65-F5344CB8AC3E}">
        <p14:creationId xmlns:p14="http://schemas.microsoft.com/office/powerpoint/2010/main" val="37599685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71C231-9251-479F-B552-715B1F656553}" type="slidenum">
              <a:rPr lang="en-US" smtClean="0"/>
              <a:pPr fontAlgn="base">
                <a:spcBef>
                  <a:spcPct val="0"/>
                </a:spcBef>
                <a:spcAft>
                  <a:spcPct val="0"/>
                </a:spcAft>
                <a:defRPr/>
              </a:pPr>
              <a:t>53</a:t>
            </a:fld>
            <a:endParaRPr lang="en-US" smtClean="0"/>
          </a:p>
        </p:txBody>
      </p:sp>
    </p:spTree>
    <p:extLst>
      <p:ext uri="{BB962C8B-B14F-4D97-AF65-F5344CB8AC3E}">
        <p14:creationId xmlns:p14="http://schemas.microsoft.com/office/powerpoint/2010/main" val="12787008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95ABE1-E48E-4FBD-8982-1EDE7444B65B}" type="slidenum">
              <a:rPr lang="en-US" smtClean="0"/>
              <a:pPr fontAlgn="base">
                <a:spcBef>
                  <a:spcPct val="0"/>
                </a:spcBef>
                <a:spcAft>
                  <a:spcPct val="0"/>
                </a:spcAft>
                <a:defRPr/>
              </a:pPr>
              <a:t>54</a:t>
            </a:fld>
            <a:endParaRPr lang="en-US" smtClean="0"/>
          </a:p>
        </p:txBody>
      </p:sp>
    </p:spTree>
    <p:extLst>
      <p:ext uri="{BB962C8B-B14F-4D97-AF65-F5344CB8AC3E}">
        <p14:creationId xmlns:p14="http://schemas.microsoft.com/office/powerpoint/2010/main" val="34019970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641764-4290-444C-8D87-850421A0CEF6}" type="slidenum">
              <a:rPr lang="en-US" smtClean="0">
                <a:cs typeface="Arial" charset="0"/>
              </a:rPr>
              <a:pPr fontAlgn="base">
                <a:spcBef>
                  <a:spcPct val="0"/>
                </a:spcBef>
                <a:spcAft>
                  <a:spcPct val="0"/>
                </a:spcAft>
                <a:defRPr/>
              </a:pPr>
              <a:t>55</a:t>
            </a:fld>
            <a:endParaRPr lang="en-US" smtClean="0">
              <a:cs typeface="Arial" charset="0"/>
            </a:endParaRPr>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08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140000"/>
              </a:lnSpc>
              <a:spcBef>
                <a:spcPct val="0"/>
              </a:spcBef>
            </a:pPr>
            <a:r>
              <a:rPr lang="en-US" smtClean="0"/>
              <a:t>It gets the name “CachedRowSet” from the fact that it stores (caches) its data in memory so that it can operate on its own data rather than on the data stored in a database.</a:t>
            </a:r>
          </a:p>
          <a:p>
            <a:pPr eaLnBrk="1" hangingPunct="1">
              <a:spcBef>
                <a:spcPct val="0"/>
              </a:spcBef>
            </a:pPr>
            <a:endParaRPr lang="en-US" smtClean="0"/>
          </a:p>
        </p:txBody>
      </p:sp>
    </p:spTree>
    <p:extLst>
      <p:ext uri="{BB962C8B-B14F-4D97-AF65-F5344CB8AC3E}">
        <p14:creationId xmlns:p14="http://schemas.microsoft.com/office/powerpoint/2010/main" val="803486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2FC473-DDE3-41B2-8C25-2A415E811FAB}" type="slidenum">
              <a:rPr lang="en-US" smtClean="0">
                <a:cs typeface="Arial" charset="0"/>
              </a:rPr>
              <a:pPr fontAlgn="base">
                <a:spcBef>
                  <a:spcPct val="0"/>
                </a:spcBef>
                <a:spcAft>
                  <a:spcPct val="0"/>
                </a:spcAft>
                <a:defRPr/>
              </a:pPr>
              <a:t>56</a:t>
            </a:fld>
            <a:endParaRPr lang="en-US" smtClean="0">
              <a:cs typeface="Arial" charset="0"/>
            </a:endParaRPr>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cachedrowset has the default values for its properties that a JdbcRowSet object has when it is first created. In addition, it has been assigned an instance of the default SyncProvider implementation, RIOptimisticProvider.</a:t>
            </a:r>
          </a:p>
          <a:p>
            <a:pPr eaLnBrk="1" hangingPunct="1">
              <a:spcBef>
                <a:spcPct val="0"/>
              </a:spcBef>
            </a:pPr>
            <a:r>
              <a:rPr lang="en-US" smtClean="0"/>
              <a:t>A SyncProvider object supplies a RowSetReader object (a reader) and a RowSetWriter object (a writer), which a disconnected RowSet object needs in order to read data from its database or to write data back to its database.</a:t>
            </a:r>
          </a:p>
          <a:p>
            <a:pPr eaLnBrk="1" hangingPunct="1">
              <a:spcBef>
                <a:spcPct val="0"/>
              </a:spcBef>
            </a:pPr>
            <a:r>
              <a:rPr lang="en-US" smtClean="0"/>
              <a:t>Note that readers and writers work entirely behind the scenes, so the explanation of how they work is for your information only.</a:t>
            </a:r>
          </a:p>
        </p:txBody>
      </p:sp>
    </p:spTree>
    <p:extLst>
      <p:ext uri="{BB962C8B-B14F-4D97-AF65-F5344CB8AC3E}">
        <p14:creationId xmlns:p14="http://schemas.microsoft.com/office/powerpoint/2010/main" val="42208415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141AA8-EBDA-457E-921B-1A40839211B2}" type="slidenum">
              <a:rPr lang="en-US" smtClean="0"/>
              <a:pPr fontAlgn="base">
                <a:spcBef>
                  <a:spcPct val="0"/>
                </a:spcBef>
                <a:spcAft>
                  <a:spcPct val="0"/>
                </a:spcAft>
                <a:defRPr/>
              </a:pPr>
              <a:t>57</a:t>
            </a:fld>
            <a:endParaRPr lang="en-US" smtClean="0"/>
          </a:p>
        </p:txBody>
      </p:sp>
    </p:spTree>
    <p:extLst>
      <p:ext uri="{BB962C8B-B14F-4D97-AF65-F5344CB8AC3E}">
        <p14:creationId xmlns:p14="http://schemas.microsoft.com/office/powerpoint/2010/main" val="33879742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28742A-3F6D-4663-B145-55D75E8E0C95}" type="slidenum">
              <a:rPr lang="en-US" smtClean="0">
                <a:cs typeface="Arial" charset="0"/>
              </a:rPr>
              <a:pPr fontAlgn="base">
                <a:spcBef>
                  <a:spcPct val="0"/>
                </a:spcBef>
                <a:spcAft>
                  <a:spcPct val="0"/>
                </a:spcAft>
                <a:defRPr/>
              </a:pPr>
              <a:t>58</a:t>
            </a:fld>
            <a:endParaRPr lang="en-US" smtClean="0">
              <a:cs typeface="Arial" charset="0"/>
            </a:endParaRPr>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smtClean="0"/>
              <a:t>The JoinRowSet interface is a subinterface of the CachedRowSet interface and thereby inherits the capabilities of a CachedRowSet object.</a:t>
            </a:r>
          </a:p>
          <a:p>
            <a:pPr eaLnBrk="1" hangingPunct="1">
              <a:lnSpc>
                <a:spcPct val="80000"/>
              </a:lnSpc>
              <a:spcBef>
                <a:spcPct val="0"/>
              </a:spcBef>
            </a:pPr>
            <a:r>
              <a:rPr lang="en-US" sz="800" smtClean="0"/>
              <a:t>This means that a JoinRowSet object is a disconnected RowSet object and can operate without always being connected to a database.</a:t>
            </a:r>
          </a:p>
          <a:p>
            <a:pPr eaLnBrk="1" hangingPunct="1">
              <a:lnSpc>
                <a:spcPct val="80000"/>
              </a:lnSpc>
              <a:spcBef>
                <a:spcPct val="0"/>
              </a:spcBef>
            </a:pPr>
            <a:r>
              <a:rPr lang="en-US" sz="800" smtClean="0"/>
              <a:t>Example code snippet for the above steps:</a:t>
            </a:r>
          </a:p>
          <a:p>
            <a:pPr eaLnBrk="1" hangingPunct="1">
              <a:lnSpc>
                <a:spcPct val="80000"/>
              </a:lnSpc>
              <a:spcBef>
                <a:spcPct val="0"/>
              </a:spcBef>
            </a:pPr>
            <a:r>
              <a:rPr lang="en-US" sz="800" smtClean="0"/>
              <a:t>   // The variable jrs holds nothing until RowSet objects are added to it.   </a:t>
            </a:r>
          </a:p>
          <a:p>
            <a:pPr eaLnBrk="1" hangingPunct="1">
              <a:lnSpc>
                <a:spcPct val="80000"/>
              </a:lnSpc>
              <a:spcBef>
                <a:spcPct val="0"/>
              </a:spcBef>
            </a:pPr>
            <a:r>
              <a:rPr lang="en-US" sz="800" smtClean="0"/>
              <a:t>   JoinRowSet jrs = new JoinRowSetImpl();</a:t>
            </a:r>
          </a:p>
          <a:p>
            <a:pPr eaLnBrk="1" hangingPunct="1">
              <a:lnSpc>
                <a:spcPct val="80000"/>
              </a:lnSpc>
              <a:spcBef>
                <a:spcPct val="0"/>
              </a:spcBef>
            </a:pPr>
            <a:r>
              <a:rPr lang="en-US" sz="800" smtClean="0"/>
              <a:t>  // populating the data from two tables say Employee and Department</a:t>
            </a:r>
          </a:p>
          <a:p>
            <a:pPr eaLnBrk="1" hangingPunct="1">
              <a:lnSpc>
                <a:spcPct val="80000"/>
              </a:lnSpc>
              <a:spcBef>
                <a:spcPct val="0"/>
              </a:spcBef>
            </a:pPr>
            <a:r>
              <a:rPr lang="en-US" sz="800" smtClean="0"/>
              <a:t>     CachedRowSet  emp = new CachedRowSetImpl();</a:t>
            </a:r>
          </a:p>
          <a:p>
            <a:pPr eaLnBrk="1" hangingPunct="1">
              <a:lnSpc>
                <a:spcPct val="80000"/>
              </a:lnSpc>
              <a:spcBef>
                <a:spcPct val="0"/>
              </a:spcBef>
            </a:pPr>
            <a:r>
              <a:rPr lang="en-US" sz="800" smtClean="0"/>
              <a:t>     emp.setCommand(select * from employee”);</a:t>
            </a:r>
          </a:p>
          <a:p>
            <a:pPr eaLnBrk="1" hangingPunct="1">
              <a:lnSpc>
                <a:spcPct val="80000"/>
              </a:lnSpc>
              <a:spcBef>
                <a:spcPct val="0"/>
              </a:spcBef>
            </a:pPr>
            <a:r>
              <a:rPr lang="en-US" sz="800" smtClean="0"/>
              <a:t>     emp.setUsername(string);</a:t>
            </a:r>
          </a:p>
          <a:p>
            <a:pPr eaLnBrk="1" hangingPunct="1">
              <a:lnSpc>
                <a:spcPct val="80000"/>
              </a:lnSpc>
              <a:spcBef>
                <a:spcPct val="0"/>
              </a:spcBef>
            </a:pPr>
            <a:r>
              <a:rPr lang="en-US" sz="800" smtClean="0"/>
              <a:t>     emp.setPassword(string);</a:t>
            </a:r>
          </a:p>
          <a:p>
            <a:pPr eaLnBrk="1" hangingPunct="1">
              <a:lnSpc>
                <a:spcPct val="80000"/>
              </a:lnSpc>
              <a:spcBef>
                <a:spcPct val="0"/>
              </a:spcBef>
            </a:pPr>
            <a:r>
              <a:rPr lang="en-US" sz="800" smtClean="0"/>
              <a:t>     emp.setURL(jdbcDriverURL”);</a:t>
            </a:r>
          </a:p>
          <a:p>
            <a:pPr eaLnBrk="1" hangingPunct="1">
              <a:lnSpc>
                <a:spcPct val="80000"/>
              </a:lnSpc>
              <a:spcBef>
                <a:spcPct val="0"/>
              </a:spcBef>
            </a:pPr>
            <a:r>
              <a:rPr lang="en-US" sz="800" smtClean="0"/>
              <a:t>     emp.execute();</a:t>
            </a:r>
          </a:p>
          <a:p>
            <a:pPr eaLnBrk="1" hangingPunct="1">
              <a:lnSpc>
                <a:spcPct val="80000"/>
              </a:lnSpc>
              <a:spcBef>
                <a:spcPct val="0"/>
              </a:spcBef>
            </a:pPr>
            <a:endParaRPr lang="en-US" sz="800" smtClean="0"/>
          </a:p>
          <a:p>
            <a:pPr eaLnBrk="1" hangingPunct="1">
              <a:lnSpc>
                <a:spcPct val="80000"/>
              </a:lnSpc>
              <a:spcBef>
                <a:spcPct val="0"/>
              </a:spcBef>
            </a:pPr>
            <a:r>
              <a:rPr lang="en-US" sz="800" smtClean="0"/>
              <a:t>    //Similarly from Department table</a:t>
            </a:r>
          </a:p>
          <a:p>
            <a:pPr eaLnBrk="1" hangingPunct="1">
              <a:lnSpc>
                <a:spcPct val="80000"/>
              </a:lnSpc>
              <a:spcBef>
                <a:spcPct val="0"/>
              </a:spcBef>
            </a:pPr>
            <a:r>
              <a:rPr lang="en-US" sz="800" smtClean="0"/>
              <a:t>      CachedRowSet  dept = new CachedRowSetImpl();</a:t>
            </a:r>
          </a:p>
          <a:p>
            <a:pPr eaLnBrk="1" hangingPunct="1">
              <a:lnSpc>
                <a:spcPct val="80000"/>
              </a:lnSpc>
              <a:spcBef>
                <a:spcPct val="0"/>
              </a:spcBef>
            </a:pPr>
            <a:r>
              <a:rPr lang="en-US" sz="800" smtClean="0"/>
              <a:t>     dept.setCommand(select * from department”);</a:t>
            </a:r>
          </a:p>
          <a:p>
            <a:pPr eaLnBrk="1" hangingPunct="1">
              <a:lnSpc>
                <a:spcPct val="80000"/>
              </a:lnSpc>
              <a:spcBef>
                <a:spcPct val="0"/>
              </a:spcBef>
            </a:pPr>
            <a:r>
              <a:rPr lang="en-US" sz="800" smtClean="0"/>
              <a:t>     dept.setUsername(string);</a:t>
            </a:r>
          </a:p>
          <a:p>
            <a:pPr eaLnBrk="1" hangingPunct="1">
              <a:lnSpc>
                <a:spcPct val="80000"/>
              </a:lnSpc>
              <a:spcBef>
                <a:spcPct val="0"/>
              </a:spcBef>
            </a:pPr>
            <a:r>
              <a:rPr lang="en-US" sz="800" smtClean="0"/>
              <a:t>     dept.setPassword(string);</a:t>
            </a:r>
          </a:p>
          <a:p>
            <a:pPr eaLnBrk="1" hangingPunct="1">
              <a:lnSpc>
                <a:spcPct val="80000"/>
              </a:lnSpc>
              <a:spcBef>
                <a:spcPct val="0"/>
              </a:spcBef>
            </a:pPr>
            <a:r>
              <a:rPr lang="en-US" sz="800" smtClean="0"/>
              <a:t>      dept.setURL(jdbcDriverURL”);</a:t>
            </a:r>
          </a:p>
          <a:p>
            <a:pPr eaLnBrk="1" hangingPunct="1">
              <a:lnSpc>
                <a:spcPct val="80000"/>
              </a:lnSpc>
              <a:spcBef>
                <a:spcPct val="0"/>
              </a:spcBef>
            </a:pPr>
            <a:r>
              <a:rPr lang="en-US" sz="800" smtClean="0"/>
              <a:t>      dept.execute();</a:t>
            </a:r>
          </a:p>
          <a:p>
            <a:pPr eaLnBrk="1" hangingPunct="1">
              <a:lnSpc>
                <a:spcPct val="80000"/>
              </a:lnSpc>
              <a:spcBef>
                <a:spcPct val="0"/>
              </a:spcBef>
            </a:pPr>
            <a:endParaRPr lang="en-US" sz="800" smtClean="0"/>
          </a:p>
          <a:p>
            <a:pPr eaLnBrk="1" hangingPunct="1">
              <a:lnSpc>
                <a:spcPct val="80000"/>
              </a:lnSpc>
              <a:spcBef>
                <a:spcPct val="0"/>
              </a:spcBef>
            </a:pPr>
            <a:r>
              <a:rPr lang="en-US" sz="800" smtClean="0"/>
              <a:t>  // Adding  RowSet objects with matching column as dept_id which should be available in both the tables</a:t>
            </a:r>
          </a:p>
          <a:p>
            <a:pPr eaLnBrk="1" hangingPunct="1">
              <a:lnSpc>
                <a:spcPct val="80000"/>
              </a:lnSpc>
              <a:spcBef>
                <a:spcPct val="0"/>
              </a:spcBef>
            </a:pPr>
            <a:r>
              <a:rPr lang="en-US" sz="800" smtClean="0"/>
              <a:t>     jrs.addRowSet(emp, “DEPT_ID”); // Here, we can also specify the column position for dept_id</a:t>
            </a:r>
          </a:p>
          <a:p>
            <a:pPr eaLnBrk="1" hangingPunct="1">
              <a:lnSpc>
                <a:spcPct val="80000"/>
              </a:lnSpc>
              <a:spcBef>
                <a:spcPct val="0"/>
              </a:spcBef>
            </a:pPr>
            <a:r>
              <a:rPr lang="en-US" sz="800" smtClean="0"/>
              <a:t>     jrs. addRowSet(dept, “DEPT_ID”);</a:t>
            </a:r>
          </a:p>
          <a:p>
            <a:pPr eaLnBrk="1" hangingPunct="1">
              <a:lnSpc>
                <a:spcPct val="80000"/>
              </a:lnSpc>
              <a:spcBef>
                <a:spcPct val="0"/>
              </a:spcBef>
            </a:pPr>
            <a:r>
              <a:rPr lang="en-US" sz="800" smtClean="0"/>
              <a:t>Now, jrs contains a JOIN  between emp and dept from which data can be populated.  The type of Join is Inner by default.</a:t>
            </a:r>
          </a:p>
          <a:p>
            <a:pPr eaLnBrk="1" hangingPunct="1">
              <a:lnSpc>
                <a:spcPct val="80000"/>
              </a:lnSpc>
              <a:spcBef>
                <a:spcPct val="0"/>
              </a:spcBef>
            </a:pPr>
            <a:r>
              <a:rPr lang="en-US" sz="800" smtClean="0"/>
              <a:t>The JoinRowSet interface provides constants for setting the type of JOIN that will be formed, but currently the only type that is implemented is JoinRowSet.INNER_JOIN.</a:t>
            </a:r>
          </a:p>
          <a:p>
            <a:pPr eaLnBrk="1" hangingPunct="1">
              <a:lnSpc>
                <a:spcPct val="80000"/>
              </a:lnSpc>
              <a:spcBef>
                <a:spcPct val="0"/>
              </a:spcBef>
            </a:pPr>
            <a:r>
              <a:rPr lang="en-US" sz="800" smtClean="0"/>
              <a:t>     </a:t>
            </a:r>
          </a:p>
          <a:p>
            <a:pPr eaLnBrk="1" hangingPunct="1">
              <a:lnSpc>
                <a:spcPct val="80000"/>
              </a:lnSpc>
              <a:spcBef>
                <a:spcPct val="0"/>
              </a:spcBef>
            </a:pPr>
            <a:r>
              <a:rPr lang="en-US" sz="800" smtClean="0"/>
              <a:t>   </a:t>
            </a:r>
          </a:p>
          <a:p>
            <a:pPr eaLnBrk="1" hangingPunct="1">
              <a:lnSpc>
                <a:spcPct val="80000"/>
              </a:lnSpc>
              <a:spcBef>
                <a:spcPct val="0"/>
              </a:spcBef>
            </a:pPr>
            <a:r>
              <a:rPr lang="en-US" sz="800" smtClean="0"/>
              <a:t>             </a:t>
            </a:r>
          </a:p>
        </p:txBody>
      </p:sp>
    </p:spTree>
    <p:extLst>
      <p:ext uri="{BB962C8B-B14F-4D97-AF65-F5344CB8AC3E}">
        <p14:creationId xmlns:p14="http://schemas.microsoft.com/office/powerpoint/2010/main" val="2746632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23CCAB-B088-410F-8D84-3D5947AD4F06}" type="slidenum">
              <a:rPr lang="en-US" smtClean="0">
                <a:cs typeface="Arial" charset="0"/>
              </a:rPr>
              <a:pPr fontAlgn="base">
                <a:spcBef>
                  <a:spcPct val="0"/>
                </a:spcBef>
                <a:spcAft>
                  <a:spcPct val="0"/>
                </a:spcAft>
                <a:defRPr/>
              </a:pPr>
              <a:t>59</a:t>
            </a:fld>
            <a:endParaRPr lang="en-US" smtClean="0">
              <a:cs typeface="Arial" charset="0"/>
            </a:endParaRPr>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steps are as follows :</a:t>
            </a:r>
          </a:p>
          <a:p>
            <a:pPr eaLnBrk="1" hangingPunct="1">
              <a:spcBef>
                <a:spcPct val="0"/>
              </a:spcBef>
            </a:pPr>
            <a:r>
              <a:rPr lang="en-US" smtClean="0"/>
              <a:t>          - Define filtering criteria in a predicate object</a:t>
            </a:r>
          </a:p>
          <a:p>
            <a:pPr eaLnBrk="1" hangingPunct="1">
              <a:spcBef>
                <a:spcPct val="0"/>
              </a:spcBef>
            </a:pPr>
            <a:r>
              <a:rPr lang="en-US" smtClean="0"/>
              <a:t>          - Create a FilteredRowSet object and set it with a predicate object</a:t>
            </a:r>
          </a:p>
          <a:p>
            <a:pPr eaLnBrk="1" hangingPunct="1">
              <a:spcBef>
                <a:spcPct val="0"/>
              </a:spcBef>
            </a:pPr>
            <a:r>
              <a:rPr lang="en-US" smtClean="0"/>
              <a:t>          - Set a FilteredRowSet object with a new predicate object to filter  data even further</a:t>
            </a:r>
          </a:p>
          <a:p>
            <a:pPr eaLnBrk="1" hangingPunct="1">
              <a:spcBef>
                <a:spcPct val="0"/>
              </a:spcBef>
            </a:pPr>
            <a:r>
              <a:rPr lang="en-US" smtClean="0"/>
              <a:t>          - Update a FilteredRowSet object</a:t>
            </a:r>
          </a:p>
          <a:p>
            <a:pPr eaLnBrk="1" hangingPunct="1">
              <a:spcBef>
                <a:spcPct val="0"/>
              </a:spcBef>
            </a:pPr>
            <a:r>
              <a:rPr lang="en-US" smtClean="0"/>
              <a:t>          - Remove all filters so that all rows are once again visible.</a:t>
            </a:r>
          </a:p>
          <a:p>
            <a:pPr eaLnBrk="1" hangingPunct="1">
              <a:spcBef>
                <a:spcPct val="0"/>
              </a:spcBef>
            </a:pPr>
            <a:endParaRPr lang="en-US" smtClean="0"/>
          </a:p>
        </p:txBody>
      </p:sp>
    </p:spTree>
    <p:extLst>
      <p:ext uri="{BB962C8B-B14F-4D97-AF65-F5344CB8AC3E}">
        <p14:creationId xmlns:p14="http://schemas.microsoft.com/office/powerpoint/2010/main" val="216355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B15DE296-AE61-40E1-9908-99CFF9810E35}" type="slidenum">
              <a:rPr lang="en-US" smtClean="0"/>
              <a:pPr fontAlgn="base">
                <a:spcBef>
                  <a:spcPct val="0"/>
                </a:spcBef>
                <a:spcAft>
                  <a:spcPct val="0"/>
                </a:spcAft>
                <a:defRPr/>
              </a:pPr>
              <a:t>6</a:t>
            </a:fld>
            <a:r>
              <a:rPr lang="en-US" smtClean="0"/>
              <a:t> of 54</a:t>
            </a:r>
          </a:p>
        </p:txBody>
      </p:sp>
      <p:sp>
        <p:nvSpPr>
          <p:cNvPr id="7475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168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9013904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B30E1F-B0D6-4CED-9760-14BDDCC44661}" type="slidenum">
              <a:rPr lang="en-US" smtClean="0">
                <a:cs typeface="Arial" charset="0"/>
              </a:rPr>
              <a:pPr fontAlgn="base">
                <a:spcBef>
                  <a:spcPct val="0"/>
                </a:spcBef>
                <a:spcAft>
                  <a:spcPct val="0"/>
                </a:spcAft>
                <a:defRPr/>
              </a:pPr>
              <a:t>60</a:t>
            </a:fld>
            <a:endParaRPr lang="en-US" smtClean="0">
              <a:cs typeface="Arial" charset="0"/>
            </a:endParaRPr>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 steps to do are the following:</a:t>
            </a:r>
          </a:p>
          <a:p>
            <a:pPr eaLnBrk="1" hangingPunct="1">
              <a:spcBef>
                <a:spcPct val="0"/>
              </a:spcBef>
            </a:pPr>
            <a:r>
              <a:rPr lang="en-US" dirty="0" smtClean="0"/>
              <a:t>        - Create and populate a </a:t>
            </a:r>
            <a:r>
              <a:rPr lang="en-US" dirty="0" err="1" smtClean="0"/>
              <a:t>WebRowSet</a:t>
            </a:r>
            <a:r>
              <a:rPr lang="en-US" dirty="0" smtClean="0"/>
              <a:t> object</a:t>
            </a:r>
          </a:p>
          <a:p>
            <a:pPr eaLnBrk="1" hangingPunct="1">
              <a:spcBef>
                <a:spcPct val="0"/>
              </a:spcBef>
            </a:pPr>
            <a:r>
              <a:rPr lang="en-US" dirty="0" smtClean="0"/>
              <a:t>        - Write a </a:t>
            </a:r>
            <a:r>
              <a:rPr lang="en-US" dirty="0" err="1" smtClean="0"/>
              <a:t>WebRowSet</a:t>
            </a:r>
            <a:r>
              <a:rPr lang="en-US" dirty="0" smtClean="0"/>
              <a:t> object to an XML document</a:t>
            </a:r>
          </a:p>
          <a:p>
            <a:pPr eaLnBrk="1" hangingPunct="1">
              <a:spcBef>
                <a:spcPct val="0"/>
              </a:spcBef>
            </a:pPr>
            <a:r>
              <a:rPr lang="en-US" dirty="0" smtClean="0"/>
              <a:t>        - Read data, properties and metadata into a </a:t>
            </a:r>
            <a:r>
              <a:rPr lang="en-US" dirty="0" err="1" smtClean="0"/>
              <a:t>WebRowSet</a:t>
            </a:r>
            <a:r>
              <a:rPr lang="en-US" dirty="0" smtClean="0"/>
              <a:t> object from  an XML document.</a:t>
            </a:r>
          </a:p>
          <a:p>
            <a:pPr eaLnBrk="1" hangingPunct="1">
              <a:spcBef>
                <a:spcPct val="0"/>
              </a:spcBef>
            </a:pPr>
            <a:r>
              <a:rPr lang="en-US" dirty="0" smtClean="0"/>
              <a:t>        - Make  updates to a </a:t>
            </a:r>
            <a:r>
              <a:rPr lang="en-US" dirty="0" err="1" smtClean="0"/>
              <a:t>WebRowSet</a:t>
            </a:r>
            <a:r>
              <a:rPr lang="en-US" dirty="0" smtClean="0"/>
              <a:t> object</a:t>
            </a:r>
          </a:p>
          <a:p>
            <a:pPr eaLnBrk="1" hangingPunct="1">
              <a:spcBef>
                <a:spcPct val="0"/>
              </a:spcBef>
            </a:pPr>
            <a:r>
              <a:rPr lang="en-US" dirty="0" smtClean="0"/>
              <a:t>        - Synchronize data back to the database</a:t>
            </a:r>
          </a:p>
          <a:p>
            <a:pPr eaLnBrk="1" hangingPunct="1">
              <a:spcBef>
                <a:spcPct val="0"/>
              </a:spcBef>
            </a:pPr>
            <a:endParaRPr lang="en-US" dirty="0" smtClean="0"/>
          </a:p>
        </p:txBody>
      </p:sp>
    </p:spTree>
    <p:extLst>
      <p:ext uri="{BB962C8B-B14F-4D97-AF65-F5344CB8AC3E}">
        <p14:creationId xmlns:p14="http://schemas.microsoft.com/office/powerpoint/2010/main" val="18965247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099503-1B00-4D31-B236-2F2216313555}" type="slidenum">
              <a:rPr lang="en-US" smtClean="0"/>
              <a:pPr fontAlgn="base">
                <a:spcBef>
                  <a:spcPct val="0"/>
                </a:spcBef>
                <a:spcAft>
                  <a:spcPct val="0"/>
                </a:spcAft>
                <a:defRPr/>
              </a:pPr>
              <a:t>61</a:t>
            </a:fld>
            <a:endParaRPr lang="en-US" smtClean="0"/>
          </a:p>
        </p:txBody>
      </p:sp>
    </p:spTree>
    <p:extLst>
      <p:ext uri="{BB962C8B-B14F-4D97-AF65-F5344CB8AC3E}">
        <p14:creationId xmlns:p14="http://schemas.microsoft.com/office/powerpoint/2010/main" val="2676532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022367CC-F172-4E4F-97E0-CD8CF268CED8}" type="slidenum">
              <a:rPr lang="en-US" smtClean="0"/>
              <a:pPr fontAlgn="base">
                <a:spcBef>
                  <a:spcPct val="0"/>
                </a:spcBef>
                <a:spcAft>
                  <a:spcPct val="0"/>
                </a:spcAft>
                <a:defRPr/>
              </a:pPr>
              <a:t>7</a:t>
            </a:fld>
            <a:r>
              <a:rPr lang="en-US" smtClean="0"/>
              <a:t> of 54</a:t>
            </a:r>
          </a:p>
        </p:txBody>
      </p:sp>
      <p:sp>
        <p:nvSpPr>
          <p:cNvPr id="7577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27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958314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22F67C87-504A-49F5-928B-D82FDBCF5B6C}" type="slidenum">
              <a:rPr lang="en-US" smtClean="0"/>
              <a:pPr fontAlgn="base">
                <a:spcBef>
                  <a:spcPct val="0"/>
                </a:spcBef>
                <a:spcAft>
                  <a:spcPct val="0"/>
                </a:spcAft>
                <a:defRPr/>
              </a:pPr>
              <a:t>8</a:t>
            </a:fld>
            <a:r>
              <a:rPr lang="en-US" smtClean="0"/>
              <a:t> of 54</a:t>
            </a:r>
          </a:p>
        </p:txBody>
      </p:sp>
      <p:sp>
        <p:nvSpPr>
          <p:cNvPr id="7680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373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71725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ADD6D18-F757-42E7-A583-7C3947E0A6A9}" type="slidenum">
              <a:rPr lang="en-US" smtClean="0"/>
              <a:pPr fontAlgn="base">
                <a:spcBef>
                  <a:spcPct val="0"/>
                </a:spcBef>
                <a:spcAft>
                  <a:spcPct val="0"/>
                </a:spcAft>
                <a:defRPr/>
              </a:pPr>
              <a:t>9</a:t>
            </a:fld>
            <a:r>
              <a:rPr lang="en-US" smtClean="0"/>
              <a:t> of 54</a:t>
            </a:r>
          </a:p>
        </p:txBody>
      </p:sp>
      <p:sp>
        <p:nvSpPr>
          <p:cNvPr id="7782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475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716481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a:defRPr/>
              </a:pPr>
              <a:endParaRPr lang="en-US" sz="2800">
                <a:solidFill>
                  <a:schemeClr val="bg1"/>
                </a:solidFill>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a:defRPr/>
              </a:pPr>
              <a:endParaRPr lang="en-US"/>
            </a:p>
          </p:txBody>
        </p:sp>
      </p:grpSp>
      <p:pic>
        <p:nvPicPr>
          <p:cNvPr id="7" name="Picture 18" descr="nexwave_logo.png"/>
          <p:cNvPicPr>
            <a:picLocks noChangeAspect="1"/>
          </p:cNvPicPr>
          <p:nvPr/>
        </p:nvPicPr>
        <p:blipFill>
          <a:blip r:embed="rId2"/>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3">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a:defRPr/>
              </a:pPr>
              <a:endParaRPr lang="en-US" sz="2800">
                <a:solidFill>
                  <a:schemeClr val="bg1"/>
                </a:solidFill>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a:defRPr/>
              </a:pPr>
              <a:endParaRPr lang="en-US"/>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a:defRPr/>
              </a:pPr>
              <a:endParaRPr lang="en-US"/>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a:defRPr/>
              </a:pPr>
              <a:endParaRPr lang="en-US"/>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hangingPunct="0">
              <a:defRPr/>
            </a:pPr>
            <a:r>
              <a:rPr kumimoji="1" lang="en-US" sz="900" dirty="0">
                <a:solidFill>
                  <a:srgbClr val="282828"/>
                </a:solidFill>
              </a:rPr>
              <a:t>Copyright © 2011 Nexwave. All Rights Reserved</a:t>
            </a:r>
          </a:p>
        </p:txBody>
      </p:sp>
      <p:sp>
        <p:nvSpPr>
          <p:cNvPr id="11270"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hangingPunct="0">
              <a:defRPr/>
            </a:pPr>
            <a:endParaRPr kumimoji="1" lang="en-US" sz="600">
              <a:solidFill>
                <a:schemeClr val="folHlink"/>
              </a:solidFill>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hangingPunct="0">
              <a:defRPr/>
            </a:pPr>
            <a:fld id="{46A727BA-A074-4DB6-9846-B0E510148187}" type="slidenum">
              <a:rPr kumimoji="1" lang="en-US" sz="1000">
                <a:solidFill>
                  <a:srgbClr val="252727"/>
                </a:solidFill>
              </a:rPr>
              <a:pPr algn="r" eaLnBrk="0" hangingPunct="0">
                <a:defRPr/>
              </a:pPr>
              <a:t>‹#›</a:t>
            </a:fld>
            <a:endParaRPr kumimoji="1" lang="en-US" sz="1000" dirty="0">
              <a:solidFill>
                <a:srgbClr val="252727"/>
              </a:solidFill>
            </a:endParaRPr>
          </a:p>
        </p:txBody>
      </p:sp>
      <p:pic>
        <p:nvPicPr>
          <p:cNvPr id="11273" name="Picture 33" descr="360compassSlice_small"/>
          <p:cNvPicPr>
            <a:picLocks noChangeAspect="1" noChangeArrowheads="1"/>
          </p:cNvPicPr>
          <p:nvPr/>
        </p:nvPicPr>
        <p:blipFill>
          <a:blip r:embed="rId14">
            <a:grayscl/>
          </a:blip>
          <a:srcRect/>
          <a:stretch>
            <a:fillRect/>
          </a:stretch>
        </p:blipFill>
        <p:spPr bwMode="auto">
          <a:xfrm>
            <a:off x="8255000" y="-4763"/>
            <a:ext cx="895350" cy="890588"/>
          </a:xfrm>
          <a:prstGeom prst="rect">
            <a:avLst/>
          </a:prstGeom>
          <a:noFill/>
          <a:ln w="9525">
            <a:noFill/>
            <a:miter lim="800000"/>
            <a:headEnd/>
            <a:tailEnd/>
          </a:ln>
        </p:spPr>
      </p:pic>
      <p:pic>
        <p:nvPicPr>
          <p:cNvPr id="11274" name="Picture 13" descr="nexwave_logo.png"/>
          <p:cNvPicPr>
            <a:picLocks noChangeAspect="1"/>
          </p:cNvPicPr>
          <p:nvPr/>
        </p:nvPicPr>
        <p:blipFill>
          <a:blip r:embed="rId15"/>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fontAlgn="base">
        <a:lnSpc>
          <a:spcPct val="105000"/>
        </a:lnSpc>
        <a:spcBef>
          <a:spcPct val="0"/>
        </a:spcBef>
        <a:spcAft>
          <a:spcPct val="0"/>
        </a:spcAft>
        <a:defRPr sz="2800">
          <a:solidFill>
            <a:schemeClr val="bg1"/>
          </a:solidFill>
          <a:latin typeface="+mj-lt"/>
          <a:ea typeface="+mj-ea"/>
          <a:cs typeface="+mj-cs"/>
        </a:defRPr>
      </a:lvl1pPr>
      <a:lvl2pPr algn="l" rtl="0" fontAlgn="base">
        <a:lnSpc>
          <a:spcPct val="105000"/>
        </a:lnSpc>
        <a:spcBef>
          <a:spcPct val="0"/>
        </a:spcBef>
        <a:spcAft>
          <a:spcPct val="0"/>
        </a:spcAft>
        <a:defRPr sz="2800">
          <a:solidFill>
            <a:schemeClr val="bg1"/>
          </a:solidFill>
          <a:latin typeface="Tahoma" pitchFamily="34" charset="0"/>
        </a:defRPr>
      </a:lvl2pPr>
      <a:lvl3pPr algn="l" rtl="0" fontAlgn="base">
        <a:lnSpc>
          <a:spcPct val="105000"/>
        </a:lnSpc>
        <a:spcBef>
          <a:spcPct val="0"/>
        </a:spcBef>
        <a:spcAft>
          <a:spcPct val="0"/>
        </a:spcAft>
        <a:defRPr sz="2800">
          <a:solidFill>
            <a:schemeClr val="bg1"/>
          </a:solidFill>
          <a:latin typeface="Tahoma" pitchFamily="34" charset="0"/>
        </a:defRPr>
      </a:lvl3pPr>
      <a:lvl4pPr algn="l" rtl="0" fontAlgn="base">
        <a:lnSpc>
          <a:spcPct val="105000"/>
        </a:lnSpc>
        <a:spcBef>
          <a:spcPct val="0"/>
        </a:spcBef>
        <a:spcAft>
          <a:spcPct val="0"/>
        </a:spcAft>
        <a:defRPr sz="2800">
          <a:solidFill>
            <a:schemeClr val="bg1"/>
          </a:solidFill>
          <a:latin typeface="Tahoma" pitchFamily="34" charset="0"/>
        </a:defRPr>
      </a:lvl4pPr>
      <a:lvl5pPr algn="l" rtl="0" fontAlgn="base">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fontAlgn="base">
        <a:spcBef>
          <a:spcPct val="25000"/>
        </a:spcBef>
        <a:spcAft>
          <a:spcPct val="0"/>
        </a:spcAft>
        <a:buSzPct val="85000"/>
        <a:buChar char="•"/>
        <a:defRPr sz="2600">
          <a:solidFill>
            <a:srgbClr val="562469"/>
          </a:solidFill>
          <a:latin typeface="+mn-lt"/>
          <a:ea typeface="+mn-ea"/>
          <a:cs typeface="+mn-cs"/>
        </a:defRPr>
      </a:lvl1pPr>
      <a:lvl2pPr marL="571500" indent="-342900" algn="l" rtl="0" fontAlgn="base">
        <a:spcBef>
          <a:spcPct val="5000"/>
        </a:spcBef>
        <a:spcAft>
          <a:spcPct val="0"/>
        </a:spcAft>
        <a:buSzPct val="85000"/>
        <a:buChar char="—"/>
        <a:defRPr sz="2200">
          <a:solidFill>
            <a:srgbClr val="3A3A3A"/>
          </a:solidFill>
          <a:latin typeface="+mn-lt"/>
        </a:defRPr>
      </a:lvl2pPr>
      <a:lvl3pPr marL="814388" indent="-241300" algn="l" rtl="0" fontAlgn="base">
        <a:spcBef>
          <a:spcPct val="0"/>
        </a:spcBef>
        <a:spcAft>
          <a:spcPct val="0"/>
        </a:spcAft>
        <a:buChar char="–"/>
        <a:defRPr sz="2000">
          <a:solidFill>
            <a:srgbClr val="3A3A3A"/>
          </a:solidFill>
          <a:latin typeface="+mn-lt"/>
        </a:defRPr>
      </a:lvl3pPr>
      <a:lvl4pPr marL="1044575" indent="-228600" algn="l" rtl="0" fontAlgn="base">
        <a:spcBef>
          <a:spcPct val="0"/>
        </a:spcBef>
        <a:spcAft>
          <a:spcPct val="0"/>
        </a:spcAft>
        <a:buSzPct val="85000"/>
        <a:buChar char="•"/>
        <a:defRPr sz="2000">
          <a:solidFill>
            <a:srgbClr val="3A3A3A"/>
          </a:solidFill>
          <a:latin typeface="+mn-lt"/>
        </a:defRPr>
      </a:lvl4pPr>
      <a:lvl5pPr marL="1274763" indent="-228600" algn="l" rtl="0" fontAlgn="base">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Examples/J2EE/jdbc/JdbcType1Driver.jav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Examples/J2EE/jdbc/JdbcType4Driver.java" TargetMode="External"/><Relationship Id="rId4" Type="http://schemas.openxmlformats.org/officeDocument/2006/relationships/hyperlink" Target="Examples/J2EE/jdbc/JdbcType2Driver.jav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Examples/J2EE/jdbc/JdbcStatementDemo1.jav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Examples/J2EE/jdbc/JdbcStatementDemo2.java"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Examples/J2EE/jdbc/JdbcStatementDemo3.java"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Examples/J2EE/jdbc/DatabaseMetaDataDemo.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Examples/J2EE/jdbc/ResultSetMetaDataDemo.java"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Examples/J2EE/jdbc/JdbcPreparedStatementDemo.java"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file:///C:\Documents%20and%20Settings\nexwave\Desktop\Java%20EE%20Programs\J2EE\JDBC\JdbcPreparedStatementDemo.java"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Examples/J2EE/jdbc/CallableStatementDemo.java"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wmf"/><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Examples/j2ee/jdbc/JdbcRowSetDemo.java"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Examples/j2ee/jdbc/CachedRowSetDemo.java"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Examples/j2ee/jdbc/JoinRowSetDemo.java"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Examples/j2ee/jdbc/FilteredRowSetDemo.java"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Examples/j2ee/jdbc/WebRowSetDemo.java"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Microsoft_Word_97_-_2003_Document1.doc"/></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Microsoft_Word_97_-_2003_Document2.doc"/></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dirty="0" smtClean="0"/>
              <a:t>J2EE</a:t>
            </a:r>
            <a:endParaRPr lang="en-US" dirty="0"/>
          </a:p>
        </p:txBody>
      </p:sp>
      <p:sp>
        <p:nvSpPr>
          <p:cNvPr id="7171" name="Subtitle 5"/>
          <p:cNvSpPr>
            <a:spLocks noGrp="1"/>
          </p:cNvSpPr>
          <p:nvPr>
            <p:ph type="subTitle" idx="1"/>
          </p:nvPr>
        </p:nvSpPr>
        <p:spPr/>
        <p:txBody>
          <a:bodyPr/>
          <a:lstStyle/>
          <a:p>
            <a:pPr eaLnBrk="1" hangingPunct="1"/>
            <a:r>
              <a:rPr lang="en-US" sz="2400" dirty="0" smtClean="0"/>
              <a:t>JDBC – Java </a:t>
            </a:r>
            <a:r>
              <a:rPr lang="en-US" sz="2400" smtClean="0"/>
              <a:t>DataBase</a:t>
            </a:r>
            <a:r>
              <a:rPr lang="en-US" sz="2400" dirty="0" smtClean="0"/>
              <a:t> Connectivity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JDBC Drivers Types</a:t>
            </a:r>
            <a:endParaRPr lang="en-US" dirty="0"/>
          </a:p>
        </p:txBody>
      </p:sp>
      <p:sp>
        <p:nvSpPr>
          <p:cNvPr id="5124" name="Rectangle 3"/>
          <p:cNvSpPr>
            <a:spLocks noGrp="1" noChangeArrowheads="1"/>
          </p:cNvSpPr>
          <p:nvPr>
            <p:ph idx="1"/>
          </p:nvPr>
        </p:nvSpPr>
        <p:spPr/>
        <p:txBody>
          <a:bodyPr lIns="92075" tIns="46038" rIns="92075" bIns="46038">
            <a:spAutoFit/>
          </a:bodyPr>
          <a:lstStyle/>
          <a:p>
            <a:pPr>
              <a:buFontTx/>
              <a:buNone/>
            </a:pPr>
            <a:r>
              <a:rPr lang="en-US" smtClean="0"/>
              <a:t>4. Native Protocol All Java Drivers:</a:t>
            </a:r>
          </a:p>
        </p:txBody>
      </p:sp>
      <p:graphicFrame>
        <p:nvGraphicFramePr>
          <p:cNvPr id="5122" name="Object 2"/>
          <p:cNvGraphicFramePr>
            <a:graphicFrameLocks noChangeAspect="1"/>
          </p:cNvGraphicFramePr>
          <p:nvPr/>
        </p:nvGraphicFramePr>
        <p:xfrm>
          <a:off x="762000" y="2747963"/>
          <a:ext cx="7772400" cy="3348037"/>
        </p:xfrm>
        <a:graphic>
          <a:graphicData uri="http://schemas.openxmlformats.org/presentationml/2006/ole">
            <mc:AlternateContent xmlns:mc="http://schemas.openxmlformats.org/markup-compatibility/2006">
              <mc:Choice xmlns:v="urn:schemas-microsoft-com:vml" Requires="v">
                <p:oleObj spid="_x0000_s5124" name="Picture" r:id="rId4" imgW="5614679" imgH="2299503" progId="Word.Picture.8">
                  <p:embed/>
                </p:oleObj>
              </mc:Choice>
              <mc:Fallback>
                <p:oleObj name="Picture" r:id="rId4" imgW="5614679" imgH="2299503"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747963"/>
                        <a:ext cx="7772400" cy="334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About JDBC URLs</a:t>
            </a:r>
            <a:endParaRPr lang="en-US" dirty="0"/>
          </a:p>
        </p:txBody>
      </p:sp>
      <p:sp>
        <p:nvSpPr>
          <p:cNvPr id="18435" name="Rectangle 3"/>
          <p:cNvSpPr>
            <a:spLocks noGrp="1" noChangeArrowheads="1"/>
          </p:cNvSpPr>
          <p:nvPr>
            <p:ph idx="1"/>
          </p:nvPr>
        </p:nvSpPr>
        <p:spPr/>
        <p:txBody>
          <a:bodyPr lIns="92075" tIns="46038" rIns="92075" bIns="46038">
            <a:spAutoFit/>
          </a:bodyPr>
          <a:lstStyle/>
          <a:p>
            <a:pPr marL="0" indent="0">
              <a:buFontTx/>
              <a:buNone/>
            </a:pPr>
            <a:r>
              <a:rPr lang="en-US" smtClean="0"/>
              <a:t>JDBC uses a URL to identify the database connection.</a:t>
            </a:r>
          </a:p>
        </p:txBody>
      </p:sp>
      <p:sp>
        <p:nvSpPr>
          <p:cNvPr id="18436" name="Rectangle 4"/>
          <p:cNvSpPr>
            <a:spLocks noChangeArrowheads="1"/>
          </p:cNvSpPr>
          <p:nvPr/>
        </p:nvSpPr>
        <p:spPr bwMode="blackWhite">
          <a:xfrm>
            <a:off x="1454150" y="2720975"/>
            <a:ext cx="6235700" cy="6350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sz="2800" b="1">
                <a:solidFill>
                  <a:srgbClr val="000000"/>
                </a:solidFill>
                <a:latin typeface="Courier New" pitchFamily="49" charset="0"/>
              </a:rPr>
              <a:t>jdbc:&lt;</a:t>
            </a:r>
            <a:r>
              <a:rPr lang="en-US" sz="2800" b="1" i="1">
                <a:solidFill>
                  <a:srgbClr val="000000"/>
                </a:solidFill>
                <a:latin typeface="Courier New" pitchFamily="49" charset="0"/>
              </a:rPr>
              <a:t>subprotocol</a:t>
            </a:r>
            <a:r>
              <a:rPr lang="en-US" sz="2800" b="1">
                <a:solidFill>
                  <a:srgbClr val="000000"/>
                </a:solidFill>
                <a:latin typeface="Courier New" pitchFamily="49" charset="0"/>
              </a:rPr>
              <a:t>&gt;:&lt;</a:t>
            </a:r>
            <a:r>
              <a:rPr lang="en-US" sz="2800" b="1" i="1">
                <a:solidFill>
                  <a:srgbClr val="000000"/>
                </a:solidFill>
                <a:latin typeface="Courier New" pitchFamily="49" charset="0"/>
              </a:rPr>
              <a:t>subname</a:t>
            </a:r>
            <a:r>
              <a:rPr lang="en-US" sz="2800" b="1">
                <a:solidFill>
                  <a:srgbClr val="000000"/>
                </a:solidFill>
                <a:latin typeface="Courier New" pitchFamily="49" charset="0"/>
              </a:rPr>
              <a:t>&gt;</a:t>
            </a:r>
          </a:p>
        </p:txBody>
      </p:sp>
      <p:sp>
        <p:nvSpPr>
          <p:cNvPr id="1807365" name="Rectangle 5"/>
          <p:cNvSpPr>
            <a:spLocks noChangeArrowheads="1"/>
          </p:cNvSpPr>
          <p:nvPr/>
        </p:nvSpPr>
        <p:spPr bwMode="auto">
          <a:xfrm>
            <a:off x="1079500" y="3986213"/>
            <a:ext cx="1676400" cy="366712"/>
          </a:xfrm>
          <a:prstGeom prst="rect">
            <a:avLst/>
          </a:prstGeom>
          <a:noFill/>
          <a:ln w="9525">
            <a:noFill/>
            <a:miter lim="800000"/>
            <a:headEnd/>
            <a:tailEnd/>
          </a:ln>
          <a:effectLst/>
        </p:spPr>
        <p:txBody>
          <a:bodyPr lIns="92075" tIns="46038" rIns="92075" bIns="46038">
            <a:spAutoFit/>
          </a:bodyPr>
          <a:lstStyle/>
          <a:p>
            <a:pPr algn="ctr" defTabSz="822325" fontAlgn="auto">
              <a:spcBef>
                <a:spcPct val="50000"/>
              </a:spcBef>
              <a:spcAft>
                <a:spcPts val="0"/>
              </a:spcAft>
              <a:defRPr/>
            </a:pPr>
            <a:r>
              <a:rPr lang="en-US" b="1">
                <a:solidFill>
                  <a:schemeClr val="folHlink"/>
                </a:solidFill>
                <a:effectLst>
                  <a:outerShdw blurRad="38100" dist="38100" dir="2700000" algn="tl">
                    <a:srgbClr val="C0C0C0"/>
                  </a:outerShdw>
                </a:effectLst>
              </a:rPr>
              <a:t>Protocol</a:t>
            </a:r>
          </a:p>
        </p:txBody>
      </p:sp>
      <p:sp>
        <p:nvSpPr>
          <p:cNvPr id="1807366" name="Line 6"/>
          <p:cNvSpPr>
            <a:spLocks noChangeShapeType="1"/>
          </p:cNvSpPr>
          <p:nvPr/>
        </p:nvSpPr>
        <p:spPr bwMode="auto">
          <a:xfrm flipV="1">
            <a:off x="1905000" y="3200400"/>
            <a:ext cx="0" cy="762000"/>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807367" name="Line 7"/>
          <p:cNvSpPr>
            <a:spLocks noChangeShapeType="1"/>
          </p:cNvSpPr>
          <p:nvPr/>
        </p:nvSpPr>
        <p:spPr bwMode="auto">
          <a:xfrm flipV="1">
            <a:off x="6477000" y="3200400"/>
            <a:ext cx="0" cy="685800"/>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807368" name="Rectangle 8"/>
          <p:cNvSpPr>
            <a:spLocks noChangeArrowheads="1"/>
          </p:cNvSpPr>
          <p:nvPr/>
        </p:nvSpPr>
        <p:spPr bwMode="auto">
          <a:xfrm>
            <a:off x="5554663" y="3848100"/>
            <a:ext cx="1828800" cy="641350"/>
          </a:xfrm>
          <a:prstGeom prst="rect">
            <a:avLst/>
          </a:prstGeom>
          <a:noFill/>
          <a:ln w="9525">
            <a:noFill/>
            <a:miter lim="800000"/>
            <a:headEnd/>
            <a:tailEnd/>
          </a:ln>
          <a:effectLst/>
        </p:spPr>
        <p:txBody>
          <a:bodyPr lIns="92075" tIns="46038" rIns="92075" bIns="46038">
            <a:spAutoFit/>
          </a:bodyPr>
          <a:lstStyle/>
          <a:p>
            <a:pPr algn="ctr" defTabSz="822325" fontAlgn="auto">
              <a:spcBef>
                <a:spcPct val="50000"/>
              </a:spcBef>
              <a:spcAft>
                <a:spcPts val="0"/>
              </a:spcAft>
              <a:defRPr/>
            </a:pPr>
            <a:r>
              <a:rPr lang="en-US" b="1">
                <a:solidFill>
                  <a:schemeClr val="folHlink"/>
                </a:solidFill>
                <a:effectLst>
                  <a:outerShdw blurRad="38100" dist="38100" dir="2700000" algn="tl">
                    <a:srgbClr val="C0C0C0"/>
                  </a:outerShdw>
                </a:effectLst>
              </a:rPr>
              <a:t>Database</a:t>
            </a:r>
            <a:br>
              <a:rPr lang="en-US" b="1">
                <a:solidFill>
                  <a:schemeClr val="folHlink"/>
                </a:solidFill>
                <a:effectLst>
                  <a:outerShdw blurRad="38100" dist="38100" dir="2700000" algn="tl">
                    <a:srgbClr val="C0C0C0"/>
                  </a:outerShdw>
                </a:effectLst>
              </a:rPr>
            </a:br>
            <a:r>
              <a:rPr lang="en-US" b="1">
                <a:solidFill>
                  <a:schemeClr val="folHlink"/>
                </a:solidFill>
                <a:effectLst>
                  <a:outerShdw blurRad="38100" dist="38100" dir="2700000" algn="tl">
                    <a:srgbClr val="C0C0C0"/>
                  </a:outerShdw>
                </a:effectLst>
              </a:rPr>
              <a:t>identifier</a:t>
            </a:r>
          </a:p>
        </p:txBody>
      </p:sp>
      <p:sp>
        <p:nvSpPr>
          <p:cNvPr id="18441" name="Rectangle 9"/>
          <p:cNvSpPr>
            <a:spLocks noChangeArrowheads="1"/>
          </p:cNvSpPr>
          <p:nvPr/>
        </p:nvSpPr>
        <p:spPr bwMode="blackWhite">
          <a:xfrm>
            <a:off x="920750" y="5387975"/>
            <a:ext cx="7226300" cy="601663"/>
          </a:xfrm>
          <a:prstGeom prst="rect">
            <a:avLst/>
          </a:prstGeom>
          <a:solidFill>
            <a:schemeClr val="accent1"/>
          </a:solidFill>
          <a:ln w="12700">
            <a:solidFill>
              <a:srgbClr val="000000"/>
            </a:solidFill>
            <a:miter lim="800000"/>
            <a:headEnd/>
            <a:tailEnd/>
          </a:ln>
        </p:spPr>
        <p:txBody>
          <a:bodyPr lIns="90488" tIns="44450" rIns="90488" bIns="44450">
            <a:spAutoFit/>
          </a:bodyPr>
          <a:lstStyle/>
          <a:p>
            <a:pPr algn="ctr" defTabSz="739775">
              <a:lnSpc>
                <a:spcPct val="125000"/>
              </a:lnSpc>
            </a:pPr>
            <a:r>
              <a:rPr lang="en-US" sz="2800" b="1">
                <a:solidFill>
                  <a:schemeClr val="bg1"/>
                </a:solidFill>
                <a:latin typeface="Courier New" pitchFamily="49" charset="0"/>
              </a:rPr>
              <a:t>jdbc:oracle:&lt;</a:t>
            </a:r>
            <a:r>
              <a:rPr lang="en-US" sz="2800" b="1" i="1">
                <a:solidFill>
                  <a:schemeClr val="bg1"/>
                </a:solidFill>
                <a:latin typeface="Courier New" pitchFamily="49" charset="0"/>
              </a:rPr>
              <a:t>driver</a:t>
            </a:r>
            <a:r>
              <a:rPr lang="en-US" sz="2800" b="1">
                <a:solidFill>
                  <a:schemeClr val="bg1"/>
                </a:solidFill>
                <a:latin typeface="Courier New" pitchFamily="49" charset="0"/>
              </a:rPr>
              <a:t>&gt;:@&lt;</a:t>
            </a:r>
            <a:r>
              <a:rPr lang="en-US" sz="2800" b="1" i="1">
                <a:solidFill>
                  <a:schemeClr val="bg1"/>
                </a:solidFill>
                <a:latin typeface="Courier New" pitchFamily="49" charset="0"/>
              </a:rPr>
              <a:t>database</a:t>
            </a:r>
            <a:r>
              <a:rPr lang="en-US" sz="2800" b="1">
                <a:solidFill>
                  <a:schemeClr val="bg1"/>
                </a:solidFill>
                <a:latin typeface="Courier New" pitchFamily="49" charset="0"/>
              </a:rPr>
              <a:t>&gt;</a:t>
            </a:r>
          </a:p>
        </p:txBody>
      </p:sp>
      <p:sp>
        <p:nvSpPr>
          <p:cNvPr id="1807370" name="Line 10"/>
          <p:cNvSpPr>
            <a:spLocks noChangeShapeType="1"/>
          </p:cNvSpPr>
          <p:nvPr/>
        </p:nvSpPr>
        <p:spPr bwMode="auto">
          <a:xfrm>
            <a:off x="6477000" y="4457700"/>
            <a:ext cx="0" cy="952500"/>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807371" name="Rectangle 11"/>
          <p:cNvSpPr>
            <a:spLocks noChangeArrowheads="1"/>
          </p:cNvSpPr>
          <p:nvPr/>
        </p:nvSpPr>
        <p:spPr bwMode="auto">
          <a:xfrm>
            <a:off x="2679700" y="3986213"/>
            <a:ext cx="2286000" cy="366712"/>
          </a:xfrm>
          <a:prstGeom prst="rect">
            <a:avLst/>
          </a:prstGeom>
          <a:noFill/>
          <a:ln w="9525">
            <a:noFill/>
            <a:miter lim="800000"/>
            <a:headEnd/>
            <a:tailEnd/>
          </a:ln>
          <a:effectLst/>
        </p:spPr>
        <p:txBody>
          <a:bodyPr lIns="92075" tIns="46038" rIns="92075" bIns="46038">
            <a:spAutoFit/>
          </a:bodyPr>
          <a:lstStyle/>
          <a:p>
            <a:pPr algn="ctr" defTabSz="822325" fontAlgn="auto">
              <a:spcBef>
                <a:spcPct val="50000"/>
              </a:spcBef>
              <a:spcAft>
                <a:spcPts val="0"/>
              </a:spcAft>
              <a:defRPr/>
            </a:pPr>
            <a:r>
              <a:rPr lang="en-US" b="1">
                <a:solidFill>
                  <a:schemeClr val="folHlink"/>
                </a:solidFill>
                <a:effectLst>
                  <a:outerShdw blurRad="38100" dist="38100" dir="2700000" algn="tl">
                    <a:srgbClr val="C0C0C0"/>
                  </a:outerShdw>
                </a:effectLst>
              </a:rPr>
              <a:t>Subprotocol</a:t>
            </a:r>
          </a:p>
        </p:txBody>
      </p:sp>
      <p:sp>
        <p:nvSpPr>
          <p:cNvPr id="1807372" name="Line 12"/>
          <p:cNvSpPr>
            <a:spLocks noChangeShapeType="1"/>
          </p:cNvSpPr>
          <p:nvPr/>
        </p:nvSpPr>
        <p:spPr bwMode="auto">
          <a:xfrm flipV="1">
            <a:off x="3810000" y="3200400"/>
            <a:ext cx="0" cy="762000"/>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807373" name="Freeform 13"/>
          <p:cNvSpPr>
            <a:spLocks/>
          </p:cNvSpPr>
          <p:nvPr/>
        </p:nvSpPr>
        <p:spPr bwMode="auto">
          <a:xfrm>
            <a:off x="2819400" y="4343400"/>
            <a:ext cx="992188" cy="1144588"/>
          </a:xfrm>
          <a:custGeom>
            <a:avLst/>
            <a:gdLst/>
            <a:ahLst/>
            <a:cxnLst>
              <a:cxn ang="0">
                <a:pos x="624" y="0"/>
              </a:cxn>
              <a:cxn ang="0">
                <a:pos x="624" y="257"/>
              </a:cxn>
              <a:cxn ang="0">
                <a:pos x="0" y="257"/>
              </a:cxn>
              <a:cxn ang="0">
                <a:pos x="0" y="720"/>
              </a:cxn>
            </a:cxnLst>
            <a:rect l="0" t="0" r="r" b="b"/>
            <a:pathLst>
              <a:path w="625" h="721">
                <a:moveTo>
                  <a:pt x="624" y="0"/>
                </a:moveTo>
                <a:lnTo>
                  <a:pt x="624" y="257"/>
                </a:lnTo>
                <a:lnTo>
                  <a:pt x="0" y="257"/>
                </a:lnTo>
                <a:lnTo>
                  <a:pt x="0" y="720"/>
                </a:lnTo>
              </a:path>
            </a:pathLst>
          </a:custGeom>
          <a:noFill/>
          <a:ln w="50800" cap="rnd" cmpd="sng">
            <a:solidFill>
              <a:schemeClr val="hlink"/>
            </a:solidFill>
            <a:prstDash val="solid"/>
            <a:round/>
            <a:headEnd type="none" w="sm" len="sm"/>
            <a:tailEnd type="stealth" w="med" len="lg"/>
          </a:ln>
          <a:effectLst>
            <a:outerShdw dist="53882" dir="2700000" algn="ctr" rotWithShape="0">
              <a:schemeClr val="bg2"/>
            </a:outerShdw>
          </a:effectLst>
        </p:spPr>
        <p:txBody>
          <a:bodyPr/>
          <a:lstStyle/>
          <a:p>
            <a:pPr fontAlgn="auto">
              <a:spcBef>
                <a:spcPts val="0"/>
              </a:spcBef>
              <a:spcAft>
                <a:spcPts val="0"/>
              </a:spcAft>
              <a:defRPr/>
            </a:pPr>
            <a:endParaRPr lang="en-US">
              <a:latin typeface="+mn-lt"/>
            </a:endParaRPr>
          </a:p>
        </p:txBody>
      </p:sp>
      <p:sp>
        <p:nvSpPr>
          <p:cNvPr id="1807374" name="Freeform 14"/>
          <p:cNvSpPr>
            <a:spLocks/>
          </p:cNvSpPr>
          <p:nvPr/>
        </p:nvSpPr>
        <p:spPr bwMode="auto">
          <a:xfrm>
            <a:off x="1447800" y="4343400"/>
            <a:ext cx="458788" cy="1144588"/>
          </a:xfrm>
          <a:custGeom>
            <a:avLst/>
            <a:gdLst/>
            <a:ahLst/>
            <a:cxnLst>
              <a:cxn ang="0">
                <a:pos x="288" y="0"/>
              </a:cxn>
              <a:cxn ang="0">
                <a:pos x="288" y="257"/>
              </a:cxn>
              <a:cxn ang="0">
                <a:pos x="0" y="257"/>
              </a:cxn>
              <a:cxn ang="0">
                <a:pos x="0" y="720"/>
              </a:cxn>
            </a:cxnLst>
            <a:rect l="0" t="0" r="r" b="b"/>
            <a:pathLst>
              <a:path w="289" h="721">
                <a:moveTo>
                  <a:pt x="288" y="0"/>
                </a:moveTo>
                <a:lnTo>
                  <a:pt x="288" y="257"/>
                </a:lnTo>
                <a:lnTo>
                  <a:pt x="0" y="257"/>
                </a:lnTo>
                <a:lnTo>
                  <a:pt x="0" y="720"/>
                </a:lnTo>
              </a:path>
            </a:pathLst>
          </a:custGeom>
          <a:noFill/>
          <a:ln w="50800" cap="rnd" cmpd="sng">
            <a:solidFill>
              <a:schemeClr val="hlink"/>
            </a:solidFill>
            <a:prstDash val="solid"/>
            <a:round/>
            <a:headEnd type="none" w="sm" len="sm"/>
            <a:tailEnd type="stealth" w="med" len="lg"/>
          </a:ln>
          <a:effectLst>
            <a:outerShdw dist="53882" dir="2700000" algn="ctr" rotWithShape="0">
              <a:schemeClr val="bg2"/>
            </a:outerShdw>
          </a:effectLst>
        </p:spPr>
        <p:txBody>
          <a:bodyPr/>
          <a:lstStyle/>
          <a:p>
            <a:pPr fontAlgn="auto">
              <a:spcBef>
                <a:spcPts val="0"/>
              </a:spcBef>
              <a:spcAft>
                <a:spcPts val="0"/>
              </a:spcAft>
              <a:defRPr/>
            </a:pPr>
            <a:endParaRPr lang="en-US">
              <a:latin typeface="+mn-lt"/>
            </a:endParaRPr>
          </a:p>
        </p:txBody>
      </p:sp>
      <p:sp>
        <p:nvSpPr>
          <p:cNvPr id="1807375" name="Freeform 15"/>
          <p:cNvSpPr>
            <a:spLocks/>
          </p:cNvSpPr>
          <p:nvPr/>
        </p:nvSpPr>
        <p:spPr bwMode="auto">
          <a:xfrm>
            <a:off x="3657600" y="5486400"/>
            <a:ext cx="4344988" cy="153988"/>
          </a:xfrm>
          <a:custGeom>
            <a:avLst/>
            <a:gdLst/>
            <a:ahLst/>
            <a:cxnLst>
              <a:cxn ang="0">
                <a:pos x="0" y="96"/>
              </a:cxn>
              <a:cxn ang="0">
                <a:pos x="0" y="0"/>
              </a:cxn>
              <a:cxn ang="0">
                <a:pos x="2736" y="0"/>
              </a:cxn>
              <a:cxn ang="0">
                <a:pos x="2736" y="61"/>
              </a:cxn>
              <a:cxn ang="0">
                <a:pos x="2736" y="96"/>
              </a:cxn>
            </a:cxnLst>
            <a:rect l="0" t="0" r="r" b="b"/>
            <a:pathLst>
              <a:path w="2737" h="97">
                <a:moveTo>
                  <a:pt x="0" y="96"/>
                </a:moveTo>
                <a:lnTo>
                  <a:pt x="0" y="0"/>
                </a:lnTo>
                <a:lnTo>
                  <a:pt x="2736" y="0"/>
                </a:lnTo>
                <a:lnTo>
                  <a:pt x="2736" y="61"/>
                </a:lnTo>
                <a:lnTo>
                  <a:pt x="2736" y="96"/>
                </a:lnTo>
              </a:path>
            </a:pathLst>
          </a:custGeom>
          <a:noFill/>
          <a:ln w="50800" cap="rnd" cmpd="sng">
            <a:solidFill>
              <a:schemeClr val="tx2"/>
            </a:solidFill>
            <a:prstDash val="solid"/>
            <a:round/>
            <a:headEnd type="none" w="sm" len="sm"/>
            <a:tailEnd type="none" w="sm" len="sm"/>
          </a:ln>
          <a:effectLst>
            <a:outerShdw dist="53882" dir="2700000" algn="ctr" rotWithShape="0">
              <a:schemeClr val="bg2"/>
            </a:outerShdw>
          </a:effectLst>
        </p:spPr>
        <p:txBody>
          <a:bodyPr/>
          <a:lstStyle/>
          <a:p>
            <a:pPr fontAlgn="auto">
              <a:spcBef>
                <a:spcPts val="0"/>
              </a:spcBef>
              <a:spcAft>
                <a:spcPts val="0"/>
              </a:spcAft>
              <a:defRPr/>
            </a:pPr>
            <a:endParaRPr lang="en-US">
              <a:latin typeface="+mn-l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JDBC URLs Examples</a:t>
            </a:r>
            <a:endParaRPr lang="en-US" dirty="0"/>
          </a:p>
        </p:txBody>
      </p:sp>
      <p:sp>
        <p:nvSpPr>
          <p:cNvPr id="19459" name="Rectangle 1027"/>
          <p:cNvSpPr>
            <a:spLocks noGrp="1" noChangeArrowheads="1"/>
          </p:cNvSpPr>
          <p:nvPr>
            <p:ph idx="1"/>
          </p:nvPr>
        </p:nvSpPr>
        <p:spPr/>
        <p:txBody>
          <a:bodyPr lIns="92075" tIns="46038" rIns="92075" bIns="46038">
            <a:spAutoFit/>
          </a:bodyPr>
          <a:lstStyle/>
          <a:p>
            <a:r>
              <a:rPr lang="en-US" smtClean="0"/>
              <a:t>JDBC-ODBCdriver</a:t>
            </a:r>
          </a:p>
          <a:p>
            <a:pPr>
              <a:spcBef>
                <a:spcPct val="300000"/>
              </a:spcBef>
            </a:pPr>
            <a:r>
              <a:rPr lang="en-US" smtClean="0"/>
              <a:t>OCI driver</a:t>
            </a:r>
          </a:p>
        </p:txBody>
      </p:sp>
      <p:sp>
        <p:nvSpPr>
          <p:cNvPr id="19460" name="Rectangle 1028"/>
          <p:cNvSpPr>
            <a:spLocks noChangeArrowheads="1"/>
          </p:cNvSpPr>
          <p:nvPr/>
        </p:nvSpPr>
        <p:spPr bwMode="blackWhite">
          <a:xfrm>
            <a:off x="1155700" y="2286000"/>
            <a:ext cx="59309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jdbc:odbc:jdbcoodbcDriver</a:t>
            </a:r>
          </a:p>
        </p:txBody>
      </p:sp>
      <p:sp>
        <p:nvSpPr>
          <p:cNvPr id="19461" name="Rectangle 1029"/>
          <p:cNvSpPr>
            <a:spLocks noChangeArrowheads="1"/>
          </p:cNvSpPr>
          <p:nvPr/>
        </p:nvSpPr>
        <p:spPr bwMode="blackWhite">
          <a:xfrm>
            <a:off x="1143000" y="3975100"/>
            <a:ext cx="59309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jdbc:oracle:oci8:@&lt;TNSNAMES entry&gt;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How to Make the Connection</a:t>
            </a:r>
            <a:endParaRPr lang="en-US" dirty="0"/>
          </a:p>
        </p:txBody>
      </p:sp>
      <p:sp>
        <p:nvSpPr>
          <p:cNvPr id="20483" name="Rectangle 3"/>
          <p:cNvSpPr>
            <a:spLocks noGrp="1" noChangeArrowheads="1"/>
          </p:cNvSpPr>
          <p:nvPr>
            <p:ph idx="1"/>
          </p:nvPr>
        </p:nvSpPr>
        <p:spPr>
          <a:xfrm>
            <a:off x="457200" y="1576388"/>
            <a:ext cx="8229600" cy="400752"/>
          </a:xfrm>
        </p:spPr>
        <p:txBody>
          <a:bodyPr lIns="92075" tIns="46038" rIns="92075" bIns="46038">
            <a:spAutoFit/>
          </a:bodyPr>
          <a:lstStyle/>
          <a:p>
            <a:pPr>
              <a:spcBef>
                <a:spcPct val="225000"/>
              </a:spcBef>
              <a:buFontTx/>
              <a:buNone/>
            </a:pPr>
            <a:r>
              <a:rPr lang="en-US" sz="2000" b="1" dirty="0" smtClean="0"/>
              <a:t>1</a:t>
            </a:r>
            <a:r>
              <a:rPr lang="en-US" sz="2000" dirty="0" smtClean="0"/>
              <a:t>. R</a:t>
            </a:r>
            <a:r>
              <a:rPr lang="en-US" sz="2000" b="1" dirty="0" smtClean="0"/>
              <a:t>egister the driver.</a:t>
            </a:r>
          </a:p>
        </p:txBody>
      </p:sp>
      <p:sp>
        <p:nvSpPr>
          <p:cNvPr id="21508" name="Rectangle 4"/>
          <p:cNvSpPr>
            <a:spLocks noChangeArrowheads="1"/>
          </p:cNvSpPr>
          <p:nvPr/>
        </p:nvSpPr>
        <p:spPr bwMode="blackWhite">
          <a:xfrm>
            <a:off x="1066800" y="1962150"/>
            <a:ext cx="6921500" cy="70485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defRPr/>
            </a:pPr>
            <a:r>
              <a:rPr lang="en-US" sz="2000" b="1" dirty="0">
                <a:solidFill>
                  <a:schemeClr val="bg2"/>
                </a:solidFill>
                <a:latin typeface="+mn-lt"/>
              </a:rPr>
              <a:t>Class c = </a:t>
            </a:r>
            <a:r>
              <a:rPr lang="en-US" sz="2000" b="1" dirty="0" err="1">
                <a:solidFill>
                  <a:schemeClr val="bg2"/>
                </a:solidFill>
                <a:latin typeface="+mn-lt"/>
              </a:rPr>
              <a:t>Class.forName</a:t>
            </a:r>
            <a:r>
              <a:rPr lang="en-US" sz="2000" b="1" dirty="0">
                <a:solidFill>
                  <a:schemeClr val="bg2"/>
                </a:solidFill>
                <a:latin typeface="+mn-lt"/>
              </a:rPr>
              <a:t>(</a:t>
            </a:r>
            <a:br>
              <a:rPr lang="en-US" sz="2000" b="1" dirty="0">
                <a:solidFill>
                  <a:schemeClr val="bg2"/>
                </a:solidFill>
                <a:latin typeface="+mn-lt"/>
              </a:rPr>
            </a:br>
            <a:r>
              <a:rPr lang="en-US" sz="2000" b="1" dirty="0">
                <a:solidFill>
                  <a:schemeClr val="bg2"/>
                </a:solidFill>
                <a:latin typeface="+mn-lt"/>
              </a:rPr>
              <a:t> "</a:t>
            </a:r>
            <a:r>
              <a:rPr lang="en-US" sz="2000" b="1" dirty="0" err="1">
                <a:solidFill>
                  <a:schemeClr val="bg2"/>
                </a:solidFill>
                <a:latin typeface="+mn-lt"/>
              </a:rPr>
              <a:t>oracle.jdbc.driver.OracleDriver</a:t>
            </a:r>
            <a:r>
              <a:rPr lang="en-US" sz="2000" b="1" dirty="0">
                <a:solidFill>
                  <a:schemeClr val="bg2"/>
                </a:solidFill>
                <a:latin typeface="+mn-lt"/>
              </a:rPr>
              <a:t>");</a:t>
            </a:r>
            <a:endParaRPr lang="en-US" sz="2000" dirty="0">
              <a:latin typeface="+mn-lt"/>
            </a:endParaRPr>
          </a:p>
        </p:txBody>
      </p:sp>
      <p:sp>
        <p:nvSpPr>
          <p:cNvPr id="21509" name="Rectangle 5"/>
          <p:cNvSpPr>
            <a:spLocks noChangeArrowheads="1"/>
          </p:cNvSpPr>
          <p:nvPr/>
        </p:nvSpPr>
        <p:spPr bwMode="blackWhite">
          <a:xfrm>
            <a:off x="1041400" y="4114800"/>
            <a:ext cx="6921500" cy="858838"/>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defRPr/>
            </a:pPr>
            <a:r>
              <a:rPr lang="en-US" sz="2000" b="1" dirty="0">
                <a:solidFill>
                  <a:srgbClr val="000000"/>
                </a:solidFill>
                <a:latin typeface="+mn-lt"/>
              </a:rPr>
              <a:t>Connection </a:t>
            </a:r>
            <a:r>
              <a:rPr lang="en-US" sz="2000" b="1" i="1" dirty="0" err="1">
                <a:solidFill>
                  <a:srgbClr val="000000"/>
                </a:solidFill>
                <a:latin typeface="+mn-lt"/>
              </a:rPr>
              <a:t>conn</a:t>
            </a:r>
            <a:r>
              <a:rPr lang="en-US" sz="2000" b="1" dirty="0">
                <a:solidFill>
                  <a:srgbClr val="000000"/>
                </a:solidFill>
                <a:latin typeface="+mn-lt"/>
              </a:rPr>
              <a:t> = </a:t>
            </a:r>
            <a:r>
              <a:rPr lang="en-US" sz="2000" b="1" dirty="0" err="1">
                <a:solidFill>
                  <a:srgbClr val="000000"/>
                </a:solidFill>
                <a:latin typeface="+mn-lt"/>
              </a:rPr>
              <a:t>DriverManager.getConnection</a:t>
            </a:r>
            <a:r>
              <a:rPr lang="en-US" sz="2000" b="1" dirty="0">
                <a:solidFill>
                  <a:srgbClr val="000000"/>
                </a:solidFill>
                <a:latin typeface="+mn-lt"/>
              </a:rPr>
              <a:t/>
            </a:r>
            <a:br>
              <a:rPr lang="en-US" sz="2000" b="1" dirty="0">
                <a:solidFill>
                  <a:srgbClr val="000000"/>
                </a:solidFill>
                <a:latin typeface="+mn-lt"/>
              </a:rPr>
            </a:br>
            <a:r>
              <a:rPr lang="en-US" sz="2000" b="1" dirty="0">
                <a:solidFill>
                  <a:srgbClr val="000000"/>
                </a:solidFill>
                <a:latin typeface="+mn-lt"/>
              </a:rPr>
              <a:t>	(</a:t>
            </a:r>
            <a:r>
              <a:rPr lang="en-US" sz="2000" b="1" i="1" dirty="0">
                <a:solidFill>
                  <a:srgbClr val="000000"/>
                </a:solidFill>
                <a:latin typeface="+mn-lt"/>
              </a:rPr>
              <a:t>URL</a:t>
            </a:r>
            <a:r>
              <a:rPr lang="en-US" sz="2000" b="1" dirty="0">
                <a:solidFill>
                  <a:srgbClr val="000000"/>
                </a:solidFill>
                <a:latin typeface="+mn-lt"/>
              </a:rPr>
              <a:t>, </a:t>
            </a:r>
            <a:r>
              <a:rPr lang="en-US" sz="2000" b="1" i="1" dirty="0" err="1">
                <a:solidFill>
                  <a:srgbClr val="000000"/>
                </a:solidFill>
                <a:latin typeface="+mn-lt"/>
              </a:rPr>
              <a:t>userid</a:t>
            </a:r>
            <a:r>
              <a:rPr lang="en-US" sz="2000" b="1" dirty="0">
                <a:solidFill>
                  <a:srgbClr val="000000"/>
                </a:solidFill>
                <a:latin typeface="+mn-lt"/>
              </a:rPr>
              <a:t>, </a:t>
            </a:r>
            <a:r>
              <a:rPr lang="en-US" sz="2000" b="1" i="1" dirty="0">
                <a:solidFill>
                  <a:srgbClr val="000000"/>
                </a:solidFill>
                <a:latin typeface="+mn-lt"/>
              </a:rPr>
              <a:t>password</a:t>
            </a:r>
            <a:r>
              <a:rPr lang="en-US" sz="2000" b="1" dirty="0">
                <a:solidFill>
                  <a:srgbClr val="000000"/>
                </a:solidFill>
                <a:latin typeface="+mn-lt"/>
              </a:rPr>
              <a:t>);</a:t>
            </a:r>
          </a:p>
        </p:txBody>
      </p:sp>
      <p:sp>
        <p:nvSpPr>
          <p:cNvPr id="21510" name="Rectangle 6"/>
          <p:cNvSpPr>
            <a:spLocks noChangeArrowheads="1"/>
          </p:cNvSpPr>
          <p:nvPr/>
        </p:nvSpPr>
        <p:spPr bwMode="gray">
          <a:xfrm>
            <a:off x="1066800" y="5029200"/>
            <a:ext cx="6921500" cy="1219200"/>
          </a:xfrm>
          <a:prstGeom prst="rect">
            <a:avLst/>
          </a:prstGeom>
          <a:solidFill>
            <a:srgbClr val="EAEAEA"/>
          </a:solidFill>
          <a:ln w="12700">
            <a:solidFill>
              <a:schemeClr val="bg2"/>
            </a:solidFill>
            <a:miter lim="800000"/>
            <a:headEnd/>
            <a:tailEnd/>
          </a:ln>
        </p:spPr>
        <p:txBody>
          <a:bodyPr lIns="90488" tIns="44450" rIns="90488" bIns="44450"/>
          <a:lstStyle/>
          <a:p>
            <a:pPr>
              <a:lnSpc>
                <a:spcPct val="125000"/>
              </a:lnSpc>
              <a:defRPr/>
            </a:pPr>
            <a:r>
              <a:rPr lang="en-US" sz="2000" b="1" dirty="0">
                <a:solidFill>
                  <a:schemeClr val="bg2"/>
                </a:solidFill>
                <a:latin typeface="+mn-lt"/>
              </a:rPr>
              <a:t>Connection </a:t>
            </a:r>
            <a:r>
              <a:rPr lang="en-US" sz="2000" b="1" dirty="0" err="1">
                <a:solidFill>
                  <a:schemeClr val="bg2"/>
                </a:solidFill>
                <a:latin typeface="+mn-lt"/>
              </a:rPr>
              <a:t>conn</a:t>
            </a:r>
            <a:r>
              <a:rPr lang="en-US" sz="2000" b="1" dirty="0">
                <a:solidFill>
                  <a:schemeClr val="bg2"/>
                </a:solidFill>
                <a:latin typeface="+mn-lt"/>
              </a:rPr>
              <a:t> = </a:t>
            </a:r>
            <a:r>
              <a:rPr lang="en-US" sz="2000" b="1" dirty="0" err="1">
                <a:solidFill>
                  <a:schemeClr val="bg2"/>
                </a:solidFill>
                <a:latin typeface="+mn-lt"/>
              </a:rPr>
              <a:t>DriverManager.getConnection</a:t>
            </a:r>
            <a:r>
              <a:rPr lang="en-US" sz="2000" b="1" dirty="0">
                <a:solidFill>
                  <a:schemeClr val="bg2"/>
                </a:solidFill>
                <a:latin typeface="+mn-lt"/>
              </a:rPr>
              <a:t/>
            </a:r>
            <a:br>
              <a:rPr lang="en-US" sz="2000" b="1" dirty="0">
                <a:solidFill>
                  <a:schemeClr val="bg2"/>
                </a:solidFill>
                <a:latin typeface="+mn-lt"/>
              </a:rPr>
            </a:br>
            <a:r>
              <a:rPr lang="en-US" sz="2000" b="1" dirty="0">
                <a:solidFill>
                  <a:schemeClr val="bg2"/>
                </a:solidFill>
                <a:latin typeface="+mn-lt"/>
              </a:rPr>
              <a:t>	("</a:t>
            </a:r>
            <a:r>
              <a:rPr lang="en-US" sz="2000" b="1" dirty="0" err="1">
                <a:solidFill>
                  <a:schemeClr val="bg2"/>
                </a:solidFill>
                <a:latin typeface="+mn-lt"/>
              </a:rPr>
              <a:t>jdbc:oracle:thin</a:t>
            </a:r>
            <a:r>
              <a:rPr lang="en-US" sz="2000" b="1" dirty="0">
                <a:solidFill>
                  <a:schemeClr val="bg2"/>
                </a:solidFill>
                <a:latin typeface="+mn-lt"/>
              </a:rPr>
              <a:t>:@myhost:1521:orcl", </a:t>
            </a:r>
            <a:br>
              <a:rPr lang="en-US" sz="2000" b="1" dirty="0">
                <a:solidFill>
                  <a:schemeClr val="bg2"/>
                </a:solidFill>
                <a:latin typeface="+mn-lt"/>
              </a:rPr>
            </a:br>
            <a:r>
              <a:rPr lang="en-US" sz="2000" b="1" dirty="0">
                <a:solidFill>
                  <a:schemeClr val="bg2"/>
                </a:solidFill>
                <a:latin typeface="+mn-lt"/>
              </a:rPr>
              <a:t>	"</a:t>
            </a:r>
            <a:r>
              <a:rPr lang="en-US" sz="2000" b="1" dirty="0" err="1">
                <a:solidFill>
                  <a:schemeClr val="bg2"/>
                </a:solidFill>
                <a:latin typeface="+mn-lt"/>
              </a:rPr>
              <a:t>scott</a:t>
            </a:r>
            <a:r>
              <a:rPr lang="en-US" sz="2000" b="1" dirty="0">
                <a:solidFill>
                  <a:schemeClr val="bg2"/>
                </a:solidFill>
                <a:latin typeface="+mn-lt"/>
              </a:rPr>
              <a:t>", "tiger");</a:t>
            </a:r>
          </a:p>
        </p:txBody>
      </p:sp>
      <p:sp>
        <p:nvSpPr>
          <p:cNvPr id="21511" name="Rectangle 7"/>
          <p:cNvSpPr>
            <a:spLocks noChangeArrowheads="1"/>
          </p:cNvSpPr>
          <p:nvPr/>
        </p:nvSpPr>
        <p:spPr bwMode="auto">
          <a:xfrm>
            <a:off x="990600" y="3705225"/>
            <a:ext cx="7385050" cy="385763"/>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275000"/>
              </a:spcBef>
              <a:tabLst>
                <a:tab pos="571500" algn="l"/>
              </a:tabLst>
              <a:defRPr/>
            </a:pPr>
            <a:r>
              <a:rPr lang="en-US" sz="2000" b="1" dirty="0">
                <a:latin typeface="+mn-lt"/>
              </a:rPr>
              <a:t>2. Connect to the database.</a:t>
            </a:r>
          </a:p>
        </p:txBody>
      </p:sp>
      <p:sp>
        <p:nvSpPr>
          <p:cNvPr id="21512" name="Rectangle 8"/>
          <p:cNvSpPr>
            <a:spLocks noChangeArrowheads="1"/>
          </p:cNvSpPr>
          <p:nvPr/>
        </p:nvSpPr>
        <p:spPr bwMode="blackWhite">
          <a:xfrm>
            <a:off x="1066800" y="2825750"/>
            <a:ext cx="6921500" cy="70485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defRPr/>
            </a:pPr>
            <a:r>
              <a:rPr lang="en-US" sz="2000" b="1" dirty="0">
                <a:solidFill>
                  <a:schemeClr val="bg2"/>
                </a:solidFill>
                <a:latin typeface="+mn-lt"/>
              </a:rPr>
              <a:t>Class c = </a:t>
            </a:r>
            <a:r>
              <a:rPr lang="en-US" sz="2000" b="1" dirty="0" err="1">
                <a:solidFill>
                  <a:schemeClr val="bg2"/>
                </a:solidFill>
                <a:latin typeface="+mn-lt"/>
              </a:rPr>
              <a:t>Class.forName</a:t>
            </a:r>
            <a:r>
              <a:rPr lang="en-US" sz="2000" b="1" dirty="0">
                <a:solidFill>
                  <a:schemeClr val="bg2"/>
                </a:solidFill>
                <a:latin typeface="+mn-lt"/>
              </a:rPr>
              <a:t>(</a:t>
            </a:r>
            <a:br>
              <a:rPr lang="en-US" sz="2000" b="1" dirty="0">
                <a:solidFill>
                  <a:schemeClr val="bg2"/>
                </a:solidFill>
                <a:latin typeface="+mn-lt"/>
              </a:rPr>
            </a:br>
            <a:r>
              <a:rPr lang="en-US" sz="2000" b="1" dirty="0">
                <a:solidFill>
                  <a:schemeClr val="bg2"/>
                </a:solidFill>
                <a:latin typeface="+mn-lt"/>
              </a:rPr>
              <a:t> ”</a:t>
            </a:r>
            <a:r>
              <a:rPr lang="en-US" sz="2000" b="1" dirty="0" err="1">
                <a:solidFill>
                  <a:schemeClr val="bg2"/>
                </a:solidFill>
                <a:latin typeface="+mn-lt"/>
              </a:rPr>
              <a:t>sun.jdbc.odbc.JdbcOdbcDriver</a:t>
            </a:r>
            <a:r>
              <a:rPr lang="en-US" sz="2000" b="1" dirty="0">
                <a:solidFill>
                  <a:schemeClr val="bg2"/>
                </a:solidFill>
                <a:latin typeface="+mn-lt"/>
              </a:rPr>
              <a:t>");</a:t>
            </a:r>
            <a:endParaRPr lang="en-US" sz="2000" dirty="0">
              <a:latin typeface="+mn-lt"/>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the Connection </a:t>
            </a:r>
            <a:endParaRPr lang="en-US" dirty="0"/>
          </a:p>
        </p:txBody>
      </p:sp>
      <p:sp>
        <p:nvSpPr>
          <p:cNvPr id="3" name="Content Placeholder 2"/>
          <p:cNvSpPr>
            <a:spLocks noGrp="1"/>
          </p:cNvSpPr>
          <p:nvPr>
            <p:ph idx="1"/>
          </p:nvPr>
        </p:nvSpPr>
        <p:spPr/>
        <p:txBody>
          <a:bodyPr/>
          <a:lstStyle/>
          <a:p>
            <a:r>
              <a:rPr lang="en-US" sz="1600" dirty="0" smtClean="0"/>
              <a:t>Refer to </a:t>
            </a:r>
            <a:r>
              <a:rPr lang="en-US" sz="1600" dirty="0" smtClean="0">
                <a:hlinkClick r:id="rId3" action="ppaction://hlinkfile"/>
              </a:rPr>
              <a:t>JdbcType1Driver.java</a:t>
            </a:r>
            <a:r>
              <a:rPr lang="en-US" sz="1600" dirty="0" smtClean="0"/>
              <a:t> </a:t>
            </a:r>
          </a:p>
          <a:p>
            <a:r>
              <a:rPr lang="en-US" sz="1600" dirty="0" smtClean="0"/>
              <a:t>Refer to </a:t>
            </a:r>
            <a:r>
              <a:rPr lang="en-US" sz="1600" dirty="0" smtClean="0">
                <a:hlinkClick r:id="rId4" action="ppaction://hlinkfile"/>
              </a:rPr>
              <a:t>JdbcType2Driver.java</a:t>
            </a:r>
            <a:endParaRPr lang="en-US" sz="1600" dirty="0" smtClean="0"/>
          </a:p>
          <a:p>
            <a:r>
              <a:rPr lang="en-US" sz="1600" dirty="0" smtClean="0"/>
              <a:t>Refer to </a:t>
            </a:r>
            <a:r>
              <a:rPr lang="en-US" sz="1600" dirty="0" smtClean="0">
                <a:hlinkClick r:id="rId5" action="ppaction://hlinkfile"/>
              </a:rPr>
              <a:t>JdbcType4Driver.java</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3506" name="Line 1026"/>
          <p:cNvSpPr>
            <a:spLocks noChangeShapeType="1"/>
          </p:cNvSpPr>
          <p:nvPr/>
        </p:nvSpPr>
        <p:spPr bwMode="auto">
          <a:xfrm>
            <a:off x="2144713" y="22479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21508" name="Rectangle 1028"/>
          <p:cNvSpPr>
            <a:spLocks noChangeArrowheads="1"/>
          </p:cNvSpPr>
          <p:nvPr/>
        </p:nvSpPr>
        <p:spPr bwMode="blackWhite">
          <a:xfrm>
            <a:off x="1117600" y="5387975"/>
            <a:ext cx="2054225"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a:t>
            </a:r>
          </a:p>
        </p:txBody>
      </p:sp>
      <p:sp>
        <p:nvSpPr>
          <p:cNvPr id="1813509" name="Line 1029"/>
          <p:cNvSpPr>
            <a:spLocks noChangeShapeType="1"/>
          </p:cNvSpPr>
          <p:nvPr/>
        </p:nvSpPr>
        <p:spPr bwMode="auto">
          <a:xfrm>
            <a:off x="3014663" y="3060700"/>
            <a:ext cx="884237" cy="0"/>
          </a:xfrm>
          <a:prstGeom prst="line">
            <a:avLst/>
          </a:prstGeom>
          <a:noFill/>
          <a:ln w="50800">
            <a:solidFill>
              <a:schemeClr val="tx1"/>
            </a:solidFill>
            <a:round/>
            <a:headEnd type="none" w="sm" len="sm"/>
            <a:tailEnd type="none" w="sm" len="sm"/>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21510" name="Rectangle 1030"/>
          <p:cNvSpPr>
            <a:spLocks noChangeArrowheads="1"/>
          </p:cNvSpPr>
          <p:nvPr/>
        </p:nvSpPr>
        <p:spPr bwMode="blackWhite">
          <a:xfrm>
            <a:off x="1143000" y="1730375"/>
            <a:ext cx="2005013"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a:t>
            </a:r>
          </a:p>
        </p:txBody>
      </p:sp>
      <p:sp>
        <p:nvSpPr>
          <p:cNvPr id="21511" name="Rectangle 1031"/>
          <p:cNvSpPr>
            <a:spLocks noChangeArrowheads="1"/>
          </p:cNvSpPr>
          <p:nvPr/>
        </p:nvSpPr>
        <p:spPr bwMode="blackWhite">
          <a:xfrm>
            <a:off x="1154113" y="2813050"/>
            <a:ext cx="1982787" cy="519113"/>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Query</a:t>
            </a:r>
          </a:p>
        </p:txBody>
      </p:sp>
      <p:sp>
        <p:nvSpPr>
          <p:cNvPr id="21512" name="Rectangle 1032"/>
          <p:cNvSpPr>
            <a:spLocks noChangeArrowheads="1"/>
          </p:cNvSpPr>
          <p:nvPr/>
        </p:nvSpPr>
        <p:spPr bwMode="blackWhite">
          <a:xfrm>
            <a:off x="3917950" y="2808288"/>
            <a:ext cx="3695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Create a statement</a:t>
            </a:r>
          </a:p>
        </p:txBody>
      </p:sp>
      <p:sp>
        <p:nvSpPr>
          <p:cNvPr id="1813513" name="Freeform 1033"/>
          <p:cNvSpPr>
            <a:spLocks/>
          </p:cNvSpPr>
          <p:nvPr/>
        </p:nvSpPr>
        <p:spPr bwMode="auto">
          <a:xfrm>
            <a:off x="3581400" y="3071813"/>
            <a:ext cx="534988" cy="1044575"/>
          </a:xfrm>
          <a:custGeom>
            <a:avLst/>
            <a:gdLst/>
            <a:ahLst/>
            <a:cxnLst>
              <a:cxn ang="0">
                <a:pos x="0" y="0"/>
              </a:cxn>
              <a:cxn ang="0">
                <a:pos x="0" y="657"/>
              </a:cxn>
              <a:cxn ang="0">
                <a:pos x="336" y="657"/>
              </a:cxn>
            </a:cxnLst>
            <a:rect l="0" t="0" r="r" b="b"/>
            <a:pathLst>
              <a:path w="337" h="658">
                <a:moveTo>
                  <a:pt x="0" y="0"/>
                </a:moveTo>
                <a:lnTo>
                  <a:pt x="0" y="657"/>
                </a:lnTo>
                <a:lnTo>
                  <a:pt x="336" y="657"/>
                </a:lnTo>
              </a:path>
            </a:pathLst>
          </a:custGeom>
          <a:noFill/>
          <a:ln w="508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pPr fontAlgn="auto">
              <a:spcBef>
                <a:spcPts val="0"/>
              </a:spcBef>
              <a:spcAft>
                <a:spcPts val="0"/>
              </a:spcAft>
              <a:defRPr/>
            </a:pPr>
            <a:endParaRPr lang="en-US">
              <a:latin typeface="+mn-lt"/>
            </a:endParaRPr>
          </a:p>
        </p:txBody>
      </p:sp>
      <p:sp>
        <p:nvSpPr>
          <p:cNvPr id="21514" name="Rectangle 1034"/>
          <p:cNvSpPr>
            <a:spLocks noChangeArrowheads="1"/>
          </p:cNvSpPr>
          <p:nvPr/>
        </p:nvSpPr>
        <p:spPr bwMode="blackWhite">
          <a:xfrm>
            <a:off x="1109663" y="3919538"/>
            <a:ext cx="2071687" cy="8747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Process</a:t>
            </a:r>
            <a:br>
              <a:rPr lang="en-US" b="1">
                <a:solidFill>
                  <a:schemeClr val="bg2"/>
                </a:solidFill>
              </a:rPr>
            </a:br>
            <a:r>
              <a:rPr lang="en-US" b="1">
                <a:solidFill>
                  <a:schemeClr val="bg2"/>
                </a:solidFill>
              </a:rPr>
              <a:t>results</a:t>
            </a:r>
          </a:p>
        </p:txBody>
      </p:sp>
      <p:sp>
        <p:nvSpPr>
          <p:cNvPr id="1813515" name="Line 1035"/>
          <p:cNvSpPr>
            <a:spLocks noChangeShapeType="1"/>
          </p:cNvSpPr>
          <p:nvPr/>
        </p:nvSpPr>
        <p:spPr bwMode="auto">
          <a:xfrm>
            <a:off x="2144713" y="48006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813516" name="Line 1036"/>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21517" name="Rectangle 1037"/>
          <p:cNvSpPr>
            <a:spLocks noChangeArrowheads="1"/>
          </p:cNvSpPr>
          <p:nvPr/>
        </p:nvSpPr>
        <p:spPr bwMode="blackWhite">
          <a:xfrm>
            <a:off x="3917950" y="3863975"/>
            <a:ext cx="3695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Query the database</a:t>
            </a:r>
          </a:p>
        </p:txBody>
      </p:sp>
      <p:sp>
        <p:nvSpPr>
          <p:cNvPr id="16" name="Title 15"/>
          <p:cNvSpPr>
            <a:spLocks noGrp="1"/>
          </p:cNvSpPr>
          <p:nvPr>
            <p:ph type="title"/>
          </p:nvPr>
        </p:nvSpPr>
        <p:spPr/>
        <p:txBody>
          <a:bodyPr/>
          <a:lstStyle/>
          <a:p>
            <a:r>
              <a:rPr lang="en-US" dirty="0" smtClean="0"/>
              <a:t>Stage 2: Query</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Statement Object</a:t>
            </a:r>
            <a:endParaRPr lang="en-US" dirty="0"/>
          </a:p>
        </p:txBody>
      </p:sp>
      <p:sp>
        <p:nvSpPr>
          <p:cNvPr id="22531" name="Rectangle 3"/>
          <p:cNvSpPr>
            <a:spLocks noGrp="1" noChangeArrowheads="1"/>
          </p:cNvSpPr>
          <p:nvPr>
            <p:ph idx="1"/>
          </p:nvPr>
        </p:nvSpPr>
        <p:spPr/>
        <p:txBody>
          <a:bodyPr lIns="92075" tIns="46038" rIns="92075" bIns="46038">
            <a:spAutoFit/>
          </a:bodyPr>
          <a:lstStyle/>
          <a:p>
            <a:pPr algn="just"/>
            <a:r>
              <a:rPr lang="en-US" sz="3200" smtClean="0"/>
              <a:t>A </a:t>
            </a:r>
            <a:r>
              <a:rPr lang="en-US" sz="3200" smtClean="0">
                <a:latin typeface="Courier New" pitchFamily="49" charset="0"/>
              </a:rPr>
              <a:t>Statement</a:t>
            </a:r>
            <a:r>
              <a:rPr lang="en-US" sz="3200" smtClean="0"/>
              <a:t> object sends your SQL statement to the database.</a:t>
            </a:r>
          </a:p>
          <a:p>
            <a:pPr algn="just"/>
            <a:r>
              <a:rPr lang="en-US" sz="3200" smtClean="0"/>
              <a:t>You need an active connection to create a JDBC statement.</a:t>
            </a:r>
          </a:p>
          <a:p>
            <a:pPr algn="just"/>
            <a:r>
              <a:rPr lang="en-US" sz="3200" smtClean="0">
                <a:latin typeface="Courier New" pitchFamily="49" charset="0"/>
              </a:rPr>
              <a:t>Statement</a:t>
            </a:r>
            <a:r>
              <a:rPr lang="en-US" sz="3200" smtClean="0"/>
              <a:t> has three methods to execute a SQL statement:</a:t>
            </a:r>
          </a:p>
          <a:p>
            <a:pPr lvl="1" algn="just"/>
            <a:r>
              <a:rPr lang="en-US" sz="2800" smtClean="0">
                <a:latin typeface="Courier New" pitchFamily="49" charset="0"/>
              </a:rPr>
              <a:t>executeQuery()</a:t>
            </a:r>
            <a:r>
              <a:rPr lang="en-US" sz="2800" smtClean="0"/>
              <a:t>for QUERY statements</a:t>
            </a:r>
          </a:p>
          <a:p>
            <a:pPr lvl="1" algn="just"/>
            <a:r>
              <a:rPr lang="en-US" sz="2800" smtClean="0">
                <a:latin typeface="Courier New" pitchFamily="49" charset="0"/>
              </a:rPr>
              <a:t>executeUpdate()</a:t>
            </a:r>
            <a:r>
              <a:rPr lang="en-US" sz="2800" smtClean="0"/>
              <a:t>for INSERT, UPDATE, DELETE, or DDL statements</a:t>
            </a:r>
          </a:p>
          <a:p>
            <a:pPr lvl="1" algn="just"/>
            <a:r>
              <a:rPr lang="en-US" sz="2800" smtClean="0">
                <a:latin typeface="Courier New" pitchFamily="49" charset="0"/>
              </a:rPr>
              <a:t>execute()</a:t>
            </a:r>
            <a:r>
              <a:rPr lang="en-US" sz="2800" smtClean="0"/>
              <a:t> for either type of statement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Query the Database</a:t>
            </a:r>
            <a:endParaRPr lang="en-US" dirty="0"/>
          </a:p>
        </p:txBody>
      </p:sp>
      <p:sp>
        <p:nvSpPr>
          <p:cNvPr id="23555" name="Rectangle 1027"/>
          <p:cNvSpPr>
            <a:spLocks noGrp="1" noChangeArrowheads="1"/>
          </p:cNvSpPr>
          <p:nvPr>
            <p:ph idx="1"/>
          </p:nvPr>
        </p:nvSpPr>
        <p:spPr/>
        <p:txBody>
          <a:bodyPr lIns="92075" tIns="46038" rIns="92075" bIns="46038">
            <a:spAutoFit/>
          </a:bodyPr>
          <a:lstStyle/>
          <a:p>
            <a:pPr>
              <a:buFontTx/>
              <a:buNone/>
            </a:pPr>
            <a:endParaRPr lang="en-US" sz="3200" b="1" smtClean="0"/>
          </a:p>
          <a:p>
            <a:pPr>
              <a:buFontTx/>
              <a:buNone/>
            </a:pPr>
            <a:r>
              <a:rPr lang="en-US" sz="2400" smtClean="0"/>
              <a:t>1. 	Create an empty statement object.</a:t>
            </a:r>
          </a:p>
          <a:p>
            <a:pPr>
              <a:spcBef>
                <a:spcPct val="250000"/>
              </a:spcBef>
              <a:buFontTx/>
              <a:buNone/>
            </a:pPr>
            <a:r>
              <a:rPr lang="en-US" sz="2400" smtClean="0"/>
              <a:t>2. 	Execute the statement.</a:t>
            </a:r>
          </a:p>
        </p:txBody>
      </p:sp>
      <p:sp>
        <p:nvSpPr>
          <p:cNvPr id="24580" name="Rectangle 1028"/>
          <p:cNvSpPr>
            <a:spLocks noChangeArrowheads="1"/>
          </p:cNvSpPr>
          <p:nvPr/>
        </p:nvSpPr>
        <p:spPr bwMode="blackWhite">
          <a:xfrm>
            <a:off x="1447800" y="2667000"/>
            <a:ext cx="6083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defRPr/>
            </a:pPr>
            <a:r>
              <a:rPr lang="en-US" b="1">
                <a:solidFill>
                  <a:srgbClr val="000000"/>
                </a:solidFill>
                <a:latin typeface="+mn-lt"/>
              </a:rPr>
              <a:t>Statement </a:t>
            </a:r>
            <a:r>
              <a:rPr lang="en-US" b="1" i="1">
                <a:solidFill>
                  <a:srgbClr val="000000"/>
                </a:solidFill>
                <a:latin typeface="+mn-lt"/>
              </a:rPr>
              <a:t>stmt</a:t>
            </a:r>
            <a:r>
              <a:rPr lang="en-US" b="1">
                <a:solidFill>
                  <a:srgbClr val="000000"/>
                </a:solidFill>
                <a:latin typeface="+mn-lt"/>
              </a:rPr>
              <a:t> = </a:t>
            </a:r>
            <a:r>
              <a:rPr lang="en-US" b="1" i="1">
                <a:solidFill>
                  <a:srgbClr val="000000"/>
                </a:solidFill>
                <a:latin typeface="+mn-lt"/>
              </a:rPr>
              <a:t>conn</a:t>
            </a:r>
            <a:r>
              <a:rPr lang="en-US" b="1">
                <a:solidFill>
                  <a:srgbClr val="000000"/>
                </a:solidFill>
                <a:latin typeface="+mn-lt"/>
              </a:rPr>
              <a:t>.createStatement();</a:t>
            </a:r>
          </a:p>
        </p:txBody>
      </p:sp>
      <p:sp>
        <p:nvSpPr>
          <p:cNvPr id="24581" name="Rectangle 1029"/>
          <p:cNvSpPr>
            <a:spLocks noChangeArrowheads="1"/>
          </p:cNvSpPr>
          <p:nvPr/>
        </p:nvSpPr>
        <p:spPr bwMode="blackWhite">
          <a:xfrm>
            <a:off x="1390650" y="3962400"/>
            <a:ext cx="6921500" cy="11303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defRPr/>
            </a:pPr>
            <a:r>
              <a:rPr lang="en-US" b="1" dirty="0" err="1">
                <a:solidFill>
                  <a:srgbClr val="000000"/>
                </a:solidFill>
                <a:latin typeface="+mn-lt"/>
              </a:rPr>
              <a:t>ResultSet</a:t>
            </a:r>
            <a:r>
              <a:rPr lang="en-US" b="1" dirty="0">
                <a:solidFill>
                  <a:srgbClr val="000000"/>
                </a:solidFill>
                <a:latin typeface="+mn-lt"/>
              </a:rPr>
              <a:t> </a:t>
            </a:r>
            <a:r>
              <a:rPr lang="en-US" b="1" i="1" dirty="0" err="1">
                <a:solidFill>
                  <a:srgbClr val="000000"/>
                </a:solidFill>
                <a:latin typeface="+mn-lt"/>
              </a:rPr>
              <a:t>rset</a:t>
            </a:r>
            <a:r>
              <a:rPr lang="en-US" b="1" dirty="0">
                <a:solidFill>
                  <a:srgbClr val="000000"/>
                </a:solidFill>
                <a:latin typeface="+mn-lt"/>
              </a:rPr>
              <a:t> = </a:t>
            </a:r>
            <a:r>
              <a:rPr lang="en-US" b="1" i="1" dirty="0" err="1">
                <a:solidFill>
                  <a:srgbClr val="000000"/>
                </a:solidFill>
                <a:latin typeface="+mn-lt"/>
              </a:rPr>
              <a:t>stmt</a:t>
            </a:r>
            <a:r>
              <a:rPr lang="en-US" b="1" dirty="0" err="1">
                <a:solidFill>
                  <a:srgbClr val="000000"/>
                </a:solidFill>
                <a:latin typeface="+mn-lt"/>
              </a:rPr>
              <a:t>.executeQuery</a:t>
            </a:r>
            <a:r>
              <a:rPr lang="en-US" b="1" dirty="0">
                <a:solidFill>
                  <a:srgbClr val="000000"/>
                </a:solidFill>
                <a:latin typeface="+mn-lt"/>
              </a:rPr>
              <a:t>(</a:t>
            </a:r>
            <a:r>
              <a:rPr lang="en-US" b="1" i="1" dirty="0">
                <a:solidFill>
                  <a:srgbClr val="000000"/>
                </a:solidFill>
                <a:latin typeface="+mn-lt"/>
              </a:rPr>
              <a:t>statement</a:t>
            </a:r>
            <a:r>
              <a:rPr lang="en-US" b="1" dirty="0">
                <a:solidFill>
                  <a:srgbClr val="000000"/>
                </a:solidFill>
                <a:latin typeface="+mn-lt"/>
              </a:rPr>
              <a:t>);</a:t>
            </a:r>
          </a:p>
          <a:p>
            <a:pPr defTabSz="739775">
              <a:lnSpc>
                <a:spcPct val="125000"/>
              </a:lnSpc>
              <a:defRPr/>
            </a:pPr>
            <a:r>
              <a:rPr lang="en-US" b="1" dirty="0" err="1">
                <a:solidFill>
                  <a:srgbClr val="000000"/>
                </a:solidFill>
                <a:latin typeface="+mn-lt"/>
              </a:rPr>
              <a:t>int</a:t>
            </a:r>
            <a:r>
              <a:rPr lang="en-US" b="1" dirty="0">
                <a:solidFill>
                  <a:srgbClr val="000000"/>
                </a:solidFill>
                <a:latin typeface="+mn-lt"/>
              </a:rPr>
              <a:t> </a:t>
            </a:r>
            <a:r>
              <a:rPr lang="en-US" b="1" i="1" dirty="0">
                <a:solidFill>
                  <a:srgbClr val="000000"/>
                </a:solidFill>
                <a:latin typeface="+mn-lt"/>
              </a:rPr>
              <a:t>count</a:t>
            </a:r>
            <a:r>
              <a:rPr lang="en-US" b="1" dirty="0">
                <a:solidFill>
                  <a:srgbClr val="000000"/>
                </a:solidFill>
                <a:latin typeface="+mn-lt"/>
              </a:rPr>
              <a:t> = </a:t>
            </a:r>
            <a:r>
              <a:rPr lang="en-US" b="1" i="1" dirty="0" err="1">
                <a:solidFill>
                  <a:srgbClr val="000000"/>
                </a:solidFill>
                <a:latin typeface="+mn-lt"/>
              </a:rPr>
              <a:t>stmt</a:t>
            </a:r>
            <a:r>
              <a:rPr lang="en-US" b="1" dirty="0" err="1">
                <a:solidFill>
                  <a:srgbClr val="000000"/>
                </a:solidFill>
                <a:latin typeface="+mn-lt"/>
              </a:rPr>
              <a:t>.executeUpdate</a:t>
            </a:r>
            <a:r>
              <a:rPr lang="en-US" b="1" dirty="0">
                <a:solidFill>
                  <a:srgbClr val="000000"/>
                </a:solidFill>
                <a:latin typeface="+mn-lt"/>
              </a:rPr>
              <a:t>(</a:t>
            </a:r>
            <a:r>
              <a:rPr lang="en-US" b="1" i="1" dirty="0">
                <a:solidFill>
                  <a:srgbClr val="000000"/>
                </a:solidFill>
                <a:latin typeface="+mn-lt"/>
              </a:rPr>
              <a:t>statement</a:t>
            </a:r>
            <a:r>
              <a:rPr lang="en-US" b="1" dirty="0">
                <a:solidFill>
                  <a:srgbClr val="000000"/>
                </a:solidFill>
                <a:latin typeface="+mn-lt"/>
              </a:rPr>
              <a:t>);</a:t>
            </a:r>
          </a:p>
          <a:p>
            <a:pPr defTabSz="739775">
              <a:lnSpc>
                <a:spcPct val="125000"/>
              </a:lnSpc>
              <a:defRPr/>
            </a:pPr>
            <a:r>
              <a:rPr lang="en-US" b="1" dirty="0" err="1">
                <a:solidFill>
                  <a:srgbClr val="000000"/>
                </a:solidFill>
                <a:latin typeface="+mn-lt"/>
              </a:rPr>
              <a:t>boolean</a:t>
            </a:r>
            <a:r>
              <a:rPr lang="en-US" b="1" dirty="0">
                <a:solidFill>
                  <a:srgbClr val="000000"/>
                </a:solidFill>
                <a:latin typeface="+mn-lt"/>
              </a:rPr>
              <a:t> </a:t>
            </a:r>
            <a:r>
              <a:rPr lang="en-US" b="1" i="1" dirty="0" err="1">
                <a:solidFill>
                  <a:srgbClr val="000000"/>
                </a:solidFill>
                <a:latin typeface="+mn-lt"/>
              </a:rPr>
              <a:t>isquery</a:t>
            </a:r>
            <a:r>
              <a:rPr lang="en-US" b="1" dirty="0">
                <a:solidFill>
                  <a:srgbClr val="000000"/>
                </a:solidFill>
                <a:latin typeface="+mn-lt"/>
              </a:rPr>
              <a:t> = </a:t>
            </a:r>
            <a:r>
              <a:rPr lang="en-US" b="1" i="1" dirty="0" err="1">
                <a:solidFill>
                  <a:srgbClr val="000000"/>
                </a:solidFill>
                <a:latin typeface="+mn-lt"/>
              </a:rPr>
              <a:t>stmt</a:t>
            </a:r>
            <a:r>
              <a:rPr lang="en-US" b="1" dirty="0" err="1">
                <a:solidFill>
                  <a:srgbClr val="000000"/>
                </a:solidFill>
                <a:latin typeface="+mn-lt"/>
              </a:rPr>
              <a:t>.execute</a:t>
            </a:r>
            <a:r>
              <a:rPr lang="en-US" b="1" dirty="0">
                <a:solidFill>
                  <a:srgbClr val="000000"/>
                </a:solidFill>
                <a:latin typeface="+mn-lt"/>
              </a:rPr>
              <a:t>(</a:t>
            </a:r>
            <a:r>
              <a:rPr lang="en-US" b="1" i="1" dirty="0">
                <a:solidFill>
                  <a:srgbClr val="000000"/>
                </a:solidFill>
                <a:latin typeface="+mn-lt"/>
              </a:rPr>
              <a:t>statement</a:t>
            </a:r>
            <a:r>
              <a:rPr lang="en-US" b="1" dirty="0">
                <a:solidFill>
                  <a:srgbClr val="000000"/>
                </a:solidFill>
                <a:latin typeface="+mn-lt"/>
              </a:rPr>
              <a:t>);  </a:t>
            </a:r>
          </a:p>
        </p:txBody>
      </p:sp>
      <p:sp>
        <p:nvSpPr>
          <p:cNvPr id="6" name="Rectangle 5"/>
          <p:cNvSpPr/>
          <p:nvPr/>
        </p:nvSpPr>
        <p:spPr>
          <a:xfrm>
            <a:off x="2667000" y="5257800"/>
            <a:ext cx="3903633" cy="369332"/>
          </a:xfrm>
          <a:prstGeom prst="rect">
            <a:avLst/>
          </a:prstGeom>
        </p:spPr>
        <p:txBody>
          <a:bodyPr wrap="none">
            <a:spAutoFit/>
          </a:bodyPr>
          <a:lstStyle/>
          <a:p>
            <a:r>
              <a:rPr lang="en-US" dirty="0" smtClean="0"/>
              <a:t>Refer to </a:t>
            </a:r>
            <a:r>
              <a:rPr lang="en-US" dirty="0" smtClean="0">
                <a:hlinkClick r:id="rId3" action="ppaction://hlinkfile"/>
              </a:rPr>
              <a:t>JdbcStatementDemo1.java</a:t>
            </a:r>
            <a:r>
              <a:rPr lang="en-US" dirty="0" smtClean="0"/>
              <a:t> </a:t>
            </a:r>
          </a:p>
        </p:txBody>
      </p:sp>
      <p:sp>
        <p:nvSpPr>
          <p:cNvPr id="7" name="Rectangle 6"/>
          <p:cNvSpPr/>
          <p:nvPr/>
        </p:nvSpPr>
        <p:spPr>
          <a:xfrm>
            <a:off x="2667000" y="5715000"/>
            <a:ext cx="3903633" cy="369332"/>
          </a:xfrm>
          <a:prstGeom prst="rect">
            <a:avLst/>
          </a:prstGeom>
        </p:spPr>
        <p:txBody>
          <a:bodyPr wrap="none">
            <a:spAutoFit/>
          </a:bodyPr>
          <a:lstStyle/>
          <a:p>
            <a:r>
              <a:rPr lang="en-US" dirty="0" smtClean="0"/>
              <a:t>Refer to </a:t>
            </a:r>
            <a:r>
              <a:rPr lang="en-US" dirty="0" smtClean="0">
                <a:hlinkClick r:id="rId4" action="ppaction://hlinkfile"/>
              </a:rPr>
              <a:t>JdbcStatementDemo2.java</a:t>
            </a:r>
            <a:r>
              <a:rPr lang="en-US" dirty="0" smtClean="0"/>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Querying the Database: Examples</a:t>
            </a:r>
            <a:endParaRPr lang="en-US" dirty="0"/>
          </a:p>
        </p:txBody>
      </p:sp>
      <p:sp>
        <p:nvSpPr>
          <p:cNvPr id="24579" name="Rectangle 2051"/>
          <p:cNvSpPr>
            <a:spLocks noGrp="1" noChangeArrowheads="1"/>
          </p:cNvSpPr>
          <p:nvPr>
            <p:ph idx="1"/>
          </p:nvPr>
        </p:nvSpPr>
        <p:spPr/>
        <p:txBody>
          <a:bodyPr lIns="92075" tIns="46038" rIns="92075" bIns="46038">
            <a:spAutoFit/>
          </a:bodyPr>
          <a:lstStyle/>
          <a:p>
            <a:endParaRPr lang="en-US" dirty="0" smtClean="0"/>
          </a:p>
          <a:p>
            <a:pPr>
              <a:buFontTx/>
              <a:buNone/>
            </a:pPr>
            <a:r>
              <a:rPr lang="en-US" sz="2400" dirty="0" smtClean="0"/>
              <a:t>Execute a select statement.</a:t>
            </a:r>
          </a:p>
        </p:txBody>
      </p:sp>
      <p:sp>
        <p:nvSpPr>
          <p:cNvPr id="25604" name="Rectangle 2052"/>
          <p:cNvSpPr>
            <a:spLocks noChangeArrowheads="1"/>
          </p:cNvSpPr>
          <p:nvPr/>
        </p:nvSpPr>
        <p:spPr bwMode="gray">
          <a:xfrm>
            <a:off x="1073150" y="2527300"/>
            <a:ext cx="6921500" cy="1130300"/>
          </a:xfrm>
          <a:prstGeom prst="rect">
            <a:avLst/>
          </a:prstGeom>
          <a:solidFill>
            <a:srgbClr val="EAEAEA"/>
          </a:solidFill>
          <a:ln w="12700">
            <a:solidFill>
              <a:schemeClr val="bg2"/>
            </a:solidFill>
            <a:miter lim="800000"/>
            <a:headEnd/>
            <a:tailEnd/>
          </a:ln>
        </p:spPr>
        <p:txBody>
          <a:bodyPr lIns="90488" tIns="44450" rIns="90488" bIns="44450"/>
          <a:lstStyle/>
          <a:p>
            <a:pPr>
              <a:lnSpc>
                <a:spcPct val="125000"/>
              </a:lnSpc>
              <a:defRPr/>
            </a:pPr>
            <a:r>
              <a:rPr lang="en-US" b="1" dirty="0">
                <a:solidFill>
                  <a:schemeClr val="bg2"/>
                </a:solidFill>
                <a:latin typeface="+mn-lt"/>
              </a:rPr>
              <a:t>Statement stmt = </a:t>
            </a:r>
            <a:r>
              <a:rPr lang="en-US" b="1" dirty="0" err="1">
                <a:solidFill>
                  <a:schemeClr val="bg2"/>
                </a:solidFill>
                <a:latin typeface="+mn-lt"/>
              </a:rPr>
              <a:t>conn.createStatement</a:t>
            </a:r>
            <a:r>
              <a:rPr lang="en-US" b="1" dirty="0">
                <a:solidFill>
                  <a:schemeClr val="bg2"/>
                </a:solidFill>
                <a:latin typeface="+mn-lt"/>
              </a:rPr>
              <a:t>();</a:t>
            </a:r>
          </a:p>
          <a:p>
            <a:pPr>
              <a:lnSpc>
                <a:spcPct val="125000"/>
              </a:lnSpc>
              <a:defRPr/>
            </a:pPr>
            <a:r>
              <a:rPr lang="en-US" b="1" dirty="0" err="1">
                <a:solidFill>
                  <a:schemeClr val="bg2"/>
                </a:solidFill>
                <a:latin typeface="+mn-lt"/>
              </a:rPr>
              <a:t>ResultSet</a:t>
            </a:r>
            <a:r>
              <a:rPr lang="en-US" b="1" dirty="0">
                <a:solidFill>
                  <a:schemeClr val="bg2"/>
                </a:solidFill>
                <a:latin typeface="+mn-lt"/>
              </a:rPr>
              <a:t> </a:t>
            </a:r>
            <a:r>
              <a:rPr lang="en-US" b="1" dirty="0" err="1">
                <a:solidFill>
                  <a:schemeClr val="bg2"/>
                </a:solidFill>
                <a:latin typeface="+mn-lt"/>
              </a:rPr>
              <a:t>rset</a:t>
            </a:r>
            <a:r>
              <a:rPr lang="en-US" b="1" dirty="0">
                <a:solidFill>
                  <a:schemeClr val="bg2"/>
                </a:solidFill>
                <a:latin typeface="+mn-lt"/>
              </a:rPr>
              <a:t> = </a:t>
            </a:r>
            <a:r>
              <a:rPr lang="en-US" b="1" dirty="0" err="1">
                <a:solidFill>
                  <a:schemeClr val="bg2"/>
                </a:solidFill>
                <a:latin typeface="+mn-lt"/>
              </a:rPr>
              <a:t>stmt.executeQuery</a:t>
            </a:r>
            <a:r>
              <a:rPr lang="en-US" b="1" dirty="0">
                <a:solidFill>
                  <a:schemeClr val="bg2"/>
                </a:solidFill>
                <a:latin typeface="+mn-lt"/>
              </a:rPr>
              <a:t/>
            </a:r>
            <a:br>
              <a:rPr lang="en-US" b="1" dirty="0">
                <a:solidFill>
                  <a:schemeClr val="bg2"/>
                </a:solidFill>
                <a:latin typeface="+mn-lt"/>
              </a:rPr>
            </a:br>
            <a:r>
              <a:rPr lang="en-US" b="1" dirty="0">
                <a:solidFill>
                  <a:schemeClr val="bg2"/>
                </a:solidFill>
                <a:latin typeface="+mn-lt"/>
              </a:rPr>
              <a:t>  ("select RENTAL_ID, STATUS from ACME_RENTALS");</a:t>
            </a:r>
          </a:p>
        </p:txBody>
      </p:sp>
      <p:sp>
        <p:nvSpPr>
          <p:cNvPr id="25605" name="Rectangle 2053"/>
          <p:cNvSpPr>
            <a:spLocks noChangeArrowheads="1"/>
          </p:cNvSpPr>
          <p:nvPr/>
        </p:nvSpPr>
        <p:spPr bwMode="auto">
          <a:xfrm>
            <a:off x="860425" y="3795713"/>
            <a:ext cx="7385050" cy="444500"/>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tx2"/>
              </a:buClr>
              <a:buSzPct val="125000"/>
              <a:tabLst>
                <a:tab pos="571500" algn="l"/>
              </a:tabLst>
              <a:defRPr/>
            </a:pPr>
            <a:r>
              <a:rPr lang="en-US" sz="2400" dirty="0">
                <a:latin typeface="+mn-lt"/>
              </a:rPr>
              <a:t>Execute a delete statement.</a:t>
            </a:r>
          </a:p>
        </p:txBody>
      </p:sp>
      <p:sp>
        <p:nvSpPr>
          <p:cNvPr id="25606" name="Rectangle 2054"/>
          <p:cNvSpPr>
            <a:spLocks noChangeArrowheads="1"/>
          </p:cNvSpPr>
          <p:nvPr/>
        </p:nvSpPr>
        <p:spPr bwMode="gray">
          <a:xfrm>
            <a:off x="1073150" y="4337050"/>
            <a:ext cx="7689850" cy="1225550"/>
          </a:xfrm>
          <a:prstGeom prst="rect">
            <a:avLst/>
          </a:prstGeom>
          <a:solidFill>
            <a:srgbClr val="EAEAEA"/>
          </a:solidFill>
          <a:ln w="12700">
            <a:solidFill>
              <a:schemeClr val="bg2"/>
            </a:solidFill>
            <a:miter lim="800000"/>
            <a:headEnd/>
            <a:tailEnd/>
          </a:ln>
        </p:spPr>
        <p:txBody>
          <a:bodyPr lIns="90488" tIns="44450" rIns="90488" bIns="44450"/>
          <a:lstStyle/>
          <a:p>
            <a:pPr>
              <a:lnSpc>
                <a:spcPct val="125000"/>
              </a:lnSpc>
              <a:defRPr/>
            </a:pPr>
            <a:r>
              <a:rPr lang="en-US" b="1" dirty="0">
                <a:solidFill>
                  <a:schemeClr val="bg2"/>
                </a:solidFill>
                <a:latin typeface="+mn-lt"/>
              </a:rPr>
              <a:t>Statement stmt = </a:t>
            </a:r>
            <a:r>
              <a:rPr lang="en-US" b="1" dirty="0" err="1">
                <a:solidFill>
                  <a:schemeClr val="bg2"/>
                </a:solidFill>
                <a:latin typeface="+mn-lt"/>
              </a:rPr>
              <a:t>conn.createStatement</a:t>
            </a:r>
            <a:r>
              <a:rPr lang="en-US" b="1" dirty="0">
                <a:solidFill>
                  <a:schemeClr val="bg2"/>
                </a:solidFill>
                <a:latin typeface="+mn-lt"/>
              </a:rPr>
              <a:t>();</a:t>
            </a:r>
          </a:p>
          <a:p>
            <a:pPr>
              <a:lnSpc>
                <a:spcPct val="125000"/>
              </a:lnSpc>
              <a:defRPr/>
            </a:pPr>
            <a:r>
              <a:rPr lang="en-US" b="1" dirty="0" err="1">
                <a:solidFill>
                  <a:schemeClr val="bg2"/>
                </a:solidFill>
                <a:latin typeface="+mn-lt"/>
              </a:rPr>
              <a:t>int</a:t>
            </a:r>
            <a:r>
              <a:rPr lang="en-US" b="1" dirty="0">
                <a:solidFill>
                  <a:schemeClr val="bg2"/>
                </a:solidFill>
                <a:latin typeface="+mn-lt"/>
              </a:rPr>
              <a:t> </a:t>
            </a:r>
            <a:r>
              <a:rPr lang="en-US" b="1" dirty="0" err="1">
                <a:solidFill>
                  <a:schemeClr val="bg2"/>
                </a:solidFill>
                <a:latin typeface="+mn-lt"/>
              </a:rPr>
              <a:t>rowcount</a:t>
            </a:r>
            <a:r>
              <a:rPr lang="en-US" b="1" dirty="0">
                <a:solidFill>
                  <a:schemeClr val="bg2"/>
                </a:solidFill>
                <a:latin typeface="+mn-lt"/>
              </a:rPr>
              <a:t> = </a:t>
            </a:r>
            <a:r>
              <a:rPr lang="en-US" b="1" dirty="0" err="1">
                <a:solidFill>
                  <a:schemeClr val="bg2"/>
                </a:solidFill>
                <a:latin typeface="+mn-lt"/>
              </a:rPr>
              <a:t>stmt.executeUpdate</a:t>
            </a:r>
            <a:r>
              <a:rPr lang="en-US" b="1" dirty="0">
                <a:solidFill>
                  <a:schemeClr val="bg2"/>
                </a:solidFill>
                <a:latin typeface="+mn-lt"/>
              </a:rPr>
              <a:t/>
            </a:r>
            <a:br>
              <a:rPr lang="en-US" b="1" dirty="0">
                <a:solidFill>
                  <a:schemeClr val="bg2"/>
                </a:solidFill>
                <a:latin typeface="+mn-lt"/>
              </a:rPr>
            </a:br>
            <a:r>
              <a:rPr lang="en-US" b="1" dirty="0">
                <a:solidFill>
                  <a:schemeClr val="bg2"/>
                </a:solidFill>
                <a:latin typeface="+mn-lt"/>
              </a:rPr>
              <a:t>  ("delete from ACME_RENTAL_ITEMS where </a:t>
            </a:r>
            <a:r>
              <a:rPr lang="en-US" b="1" dirty="0" err="1">
                <a:solidFill>
                  <a:schemeClr val="bg2"/>
                </a:solidFill>
                <a:latin typeface="+mn-lt"/>
              </a:rPr>
              <a:t>rental_id</a:t>
            </a:r>
            <a:r>
              <a:rPr lang="en-US" b="1" dirty="0">
                <a:solidFill>
                  <a:schemeClr val="bg2"/>
                </a:solidFill>
                <a:latin typeface="+mn-lt"/>
              </a:rPr>
              <a:t> = 1011");</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2051"/>
          <p:cNvSpPr>
            <a:spLocks noChangeArrowheads="1"/>
          </p:cNvSpPr>
          <p:nvPr/>
        </p:nvSpPr>
        <p:spPr bwMode="blackWhite">
          <a:xfrm>
            <a:off x="1117600" y="5387975"/>
            <a:ext cx="2054225"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a:t>
            </a:r>
          </a:p>
        </p:txBody>
      </p:sp>
      <p:sp>
        <p:nvSpPr>
          <p:cNvPr id="25604" name="Rectangle 2052"/>
          <p:cNvSpPr>
            <a:spLocks noChangeArrowheads="1"/>
          </p:cNvSpPr>
          <p:nvPr/>
        </p:nvSpPr>
        <p:spPr bwMode="blackWhite">
          <a:xfrm>
            <a:off x="1154113" y="2827338"/>
            <a:ext cx="1982787" cy="5191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Query</a:t>
            </a:r>
          </a:p>
        </p:txBody>
      </p:sp>
      <p:sp>
        <p:nvSpPr>
          <p:cNvPr id="25605" name="Freeform 2053"/>
          <p:cNvSpPr>
            <a:spLocks/>
          </p:cNvSpPr>
          <p:nvPr/>
        </p:nvSpPr>
        <p:spPr bwMode="auto">
          <a:xfrm>
            <a:off x="3579813" y="3352800"/>
            <a:ext cx="534987" cy="992188"/>
          </a:xfrm>
          <a:custGeom>
            <a:avLst/>
            <a:gdLst>
              <a:gd name="T0" fmla="*/ 0 w 337"/>
              <a:gd name="T1" fmla="*/ 990600 h 625"/>
              <a:gd name="T2" fmla="*/ 0 w 337"/>
              <a:gd name="T3" fmla="*/ 0 h 625"/>
              <a:gd name="T4" fmla="*/ 533400 w 337"/>
              <a:gd name="T5" fmla="*/ 0 h 625"/>
              <a:gd name="T6" fmla="*/ 0 60000 65536"/>
              <a:gd name="T7" fmla="*/ 0 60000 65536"/>
              <a:gd name="T8" fmla="*/ 0 60000 65536"/>
              <a:gd name="T9" fmla="*/ 0 w 337"/>
              <a:gd name="T10" fmla="*/ 0 h 625"/>
              <a:gd name="T11" fmla="*/ 337 w 337"/>
              <a:gd name="T12" fmla="*/ 625 h 625"/>
            </a:gdLst>
            <a:ahLst/>
            <a:cxnLst>
              <a:cxn ang="T6">
                <a:pos x="T0" y="T1"/>
              </a:cxn>
              <a:cxn ang="T7">
                <a:pos x="T2" y="T3"/>
              </a:cxn>
              <a:cxn ang="T8">
                <a:pos x="T4" y="T5"/>
              </a:cxn>
            </a:cxnLst>
            <a:rect l="T9" t="T10" r="T11" b="T12"/>
            <a:pathLst>
              <a:path w="337" h="625">
                <a:moveTo>
                  <a:pt x="0" y="624"/>
                </a:moveTo>
                <a:lnTo>
                  <a:pt x="0" y="0"/>
                </a:lnTo>
                <a:lnTo>
                  <a:pt x="336" y="0"/>
                </a:lnTo>
              </a:path>
            </a:pathLst>
          </a:custGeom>
          <a:noFill/>
          <a:ln w="50800" cap="rnd">
            <a:solidFill>
              <a:schemeClr val="tx1"/>
            </a:solidFill>
            <a:round/>
            <a:headEnd type="none" w="sm" len="sm"/>
            <a:tailEnd type="none" w="sm" len="sm"/>
          </a:ln>
        </p:spPr>
        <p:txBody>
          <a:bodyPr/>
          <a:lstStyle/>
          <a:p>
            <a:endParaRPr lang="en-US">
              <a:latin typeface="Tahoma" pitchFamily="34" charset="0"/>
            </a:endParaRPr>
          </a:p>
        </p:txBody>
      </p:sp>
      <p:sp>
        <p:nvSpPr>
          <p:cNvPr id="25606" name="Line 2054"/>
          <p:cNvSpPr>
            <a:spLocks noChangeShapeType="1"/>
          </p:cNvSpPr>
          <p:nvPr/>
        </p:nvSpPr>
        <p:spPr bwMode="auto">
          <a:xfrm>
            <a:off x="3014663" y="4384675"/>
            <a:ext cx="1176337" cy="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25607" name="Rectangle 2055"/>
          <p:cNvSpPr>
            <a:spLocks noChangeArrowheads="1"/>
          </p:cNvSpPr>
          <p:nvPr/>
        </p:nvSpPr>
        <p:spPr bwMode="blackWhite">
          <a:xfrm>
            <a:off x="3917950" y="3101975"/>
            <a:ext cx="42291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Step through the results</a:t>
            </a:r>
          </a:p>
        </p:txBody>
      </p:sp>
      <p:sp>
        <p:nvSpPr>
          <p:cNvPr id="25608" name="Rectangle 2056"/>
          <p:cNvSpPr>
            <a:spLocks noChangeArrowheads="1"/>
          </p:cNvSpPr>
          <p:nvPr/>
        </p:nvSpPr>
        <p:spPr bwMode="blackWhite">
          <a:xfrm>
            <a:off x="1109663" y="3948113"/>
            <a:ext cx="2071687" cy="874712"/>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Process</a:t>
            </a:r>
            <a:br>
              <a:rPr lang="en-US" b="1">
                <a:solidFill>
                  <a:schemeClr val="bg2"/>
                </a:solidFill>
              </a:rPr>
            </a:br>
            <a:r>
              <a:rPr lang="en-US" b="1">
                <a:solidFill>
                  <a:schemeClr val="bg2"/>
                </a:solidFill>
              </a:rPr>
              <a:t>results</a:t>
            </a:r>
          </a:p>
        </p:txBody>
      </p:sp>
      <p:sp>
        <p:nvSpPr>
          <p:cNvPr id="25609" name="Line 2057"/>
          <p:cNvSpPr>
            <a:spLocks noChangeShapeType="1"/>
          </p:cNvSpPr>
          <p:nvPr/>
        </p:nvSpPr>
        <p:spPr bwMode="auto">
          <a:xfrm>
            <a:off x="2144713" y="48006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5610" name="Line 2058"/>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5611" name="Line 2059"/>
          <p:cNvSpPr>
            <a:spLocks noChangeShapeType="1"/>
          </p:cNvSpPr>
          <p:nvPr/>
        </p:nvSpPr>
        <p:spPr bwMode="auto">
          <a:xfrm>
            <a:off x="2144713" y="22479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5612" name="Rectangle 2060"/>
          <p:cNvSpPr>
            <a:spLocks noChangeArrowheads="1"/>
          </p:cNvSpPr>
          <p:nvPr/>
        </p:nvSpPr>
        <p:spPr bwMode="blackWhite">
          <a:xfrm>
            <a:off x="3917950" y="3919538"/>
            <a:ext cx="4229100" cy="930275"/>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Assign results to Java </a:t>
            </a:r>
            <a:br>
              <a:rPr lang="en-US" b="1">
                <a:solidFill>
                  <a:schemeClr val="bg2"/>
                </a:solidFill>
              </a:rPr>
            </a:br>
            <a:r>
              <a:rPr lang="en-US" b="1">
                <a:solidFill>
                  <a:schemeClr val="bg2"/>
                </a:solidFill>
              </a:rPr>
              <a:t>variables</a:t>
            </a:r>
          </a:p>
        </p:txBody>
      </p:sp>
      <p:sp>
        <p:nvSpPr>
          <p:cNvPr id="25613" name="Rectangle 2061"/>
          <p:cNvSpPr>
            <a:spLocks noChangeArrowheads="1"/>
          </p:cNvSpPr>
          <p:nvPr/>
        </p:nvSpPr>
        <p:spPr bwMode="blackWhite">
          <a:xfrm>
            <a:off x="1143000" y="1730375"/>
            <a:ext cx="2005013"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a:t>
            </a:r>
          </a:p>
        </p:txBody>
      </p:sp>
      <p:sp>
        <p:nvSpPr>
          <p:cNvPr id="16" name="Title 15"/>
          <p:cNvSpPr>
            <a:spLocks noGrp="1"/>
          </p:cNvSpPr>
          <p:nvPr>
            <p:ph type="title"/>
          </p:nvPr>
        </p:nvSpPr>
        <p:spPr/>
        <p:txBody>
          <a:bodyPr/>
          <a:lstStyle/>
          <a:p>
            <a:r>
              <a:rPr lang="en-US" dirty="0" smtClean="0"/>
              <a:t>Stage 3: Process the Results</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14339" name="Rectangle 3"/>
          <p:cNvSpPr>
            <a:spLocks noGrp="1" noChangeArrowheads="1"/>
          </p:cNvSpPr>
          <p:nvPr>
            <p:ph idx="1"/>
          </p:nvPr>
        </p:nvSpPr>
        <p:spPr>
          <a:xfrm>
            <a:off x="457200" y="1576388"/>
            <a:ext cx="8229600" cy="3570850"/>
          </a:xfrm>
        </p:spPr>
        <p:txBody>
          <a:bodyPr lIns="92075" tIns="46038" rIns="92075" bIns="46038">
            <a:spAutoFit/>
          </a:bodyPr>
          <a:lstStyle/>
          <a:p>
            <a:pPr>
              <a:spcBef>
                <a:spcPct val="0"/>
              </a:spcBef>
              <a:buFontTx/>
              <a:buNone/>
            </a:pPr>
            <a:r>
              <a:rPr lang="en-US" dirty="0" smtClean="0"/>
              <a:t>After completing this lesson, you should be able to</a:t>
            </a:r>
          </a:p>
          <a:p>
            <a:pPr>
              <a:spcBef>
                <a:spcPct val="0"/>
              </a:spcBef>
              <a:buFontTx/>
              <a:buNone/>
            </a:pPr>
            <a:r>
              <a:rPr lang="en-US" dirty="0" smtClean="0"/>
              <a:t>do the following: </a:t>
            </a:r>
          </a:p>
          <a:p>
            <a:r>
              <a:rPr lang="en-US" sz="2400" dirty="0" smtClean="0"/>
              <a:t>Connect to a database using Java Database Connectivity (JDBC) </a:t>
            </a:r>
          </a:p>
          <a:p>
            <a:r>
              <a:rPr lang="en-US" sz="2400" dirty="0" smtClean="0"/>
              <a:t>Create and execute a query using JDBC</a:t>
            </a:r>
          </a:p>
          <a:p>
            <a:r>
              <a:rPr lang="en-US" sz="2400" dirty="0" smtClean="0"/>
              <a:t>Invoke prepared statements </a:t>
            </a:r>
          </a:p>
          <a:p>
            <a:r>
              <a:rPr lang="en-US" sz="2400" dirty="0" smtClean="0"/>
              <a:t>Commit and roll back transactions</a:t>
            </a:r>
          </a:p>
          <a:p>
            <a:r>
              <a:rPr lang="en-US" sz="2400" dirty="0" smtClean="0"/>
              <a:t>Use the Oracle JDBC extensions to improve performance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t>ResultSet</a:t>
            </a:r>
            <a:r>
              <a:rPr lang="en-US" dirty="0" smtClean="0"/>
              <a:t> Object</a:t>
            </a:r>
            <a:endParaRPr lang="en-US" dirty="0"/>
          </a:p>
        </p:txBody>
      </p:sp>
      <p:sp>
        <p:nvSpPr>
          <p:cNvPr id="26627" name="Rectangle 3"/>
          <p:cNvSpPr>
            <a:spLocks noGrp="1" noChangeArrowheads="1"/>
          </p:cNvSpPr>
          <p:nvPr>
            <p:ph idx="1"/>
          </p:nvPr>
        </p:nvSpPr>
        <p:spPr/>
        <p:txBody>
          <a:bodyPr lIns="92075" tIns="46038" rIns="92075" bIns="46038">
            <a:spAutoFit/>
          </a:bodyPr>
          <a:lstStyle/>
          <a:p>
            <a:pPr algn="just"/>
            <a:r>
              <a:rPr lang="en-US" sz="3200" smtClean="0"/>
              <a:t>JDBC returns the results of a query in a </a:t>
            </a:r>
            <a:r>
              <a:rPr lang="en-US" sz="3200" smtClean="0">
                <a:latin typeface="Courier New" pitchFamily="49" charset="0"/>
              </a:rPr>
              <a:t>ResultSet </a:t>
            </a:r>
            <a:r>
              <a:rPr lang="en-US" sz="3200" smtClean="0"/>
              <a:t>object.</a:t>
            </a:r>
          </a:p>
          <a:p>
            <a:pPr algn="just"/>
            <a:r>
              <a:rPr lang="en-US" sz="3200" smtClean="0"/>
              <a:t>A </a:t>
            </a:r>
            <a:r>
              <a:rPr lang="en-US" sz="3200" smtClean="0">
                <a:latin typeface="Courier New" pitchFamily="49" charset="0"/>
              </a:rPr>
              <a:t>ResultSet</a:t>
            </a:r>
            <a:r>
              <a:rPr lang="en-US" sz="3200" smtClean="0"/>
              <a:t> maintains a cursor pointing to its current row of data.</a:t>
            </a:r>
          </a:p>
          <a:p>
            <a:pPr algn="just"/>
            <a:r>
              <a:rPr lang="en-US" sz="3200" smtClean="0"/>
              <a:t>Use </a:t>
            </a:r>
            <a:r>
              <a:rPr lang="en-US" sz="3200" smtClean="0">
                <a:latin typeface="Courier New" pitchFamily="49" charset="0"/>
              </a:rPr>
              <a:t>next()</a:t>
            </a:r>
            <a:r>
              <a:rPr lang="en-US" sz="3200" smtClean="0"/>
              <a:t> to step through the result set row by row.</a:t>
            </a:r>
          </a:p>
          <a:p>
            <a:pPr algn="just"/>
            <a:r>
              <a:rPr lang="en-US" sz="3200" smtClean="0">
                <a:latin typeface="Courier New" pitchFamily="49" charset="0"/>
              </a:rPr>
              <a:t>getString()</a:t>
            </a:r>
            <a:r>
              <a:rPr lang="en-US" sz="3200" smtClean="0"/>
              <a:t>, </a:t>
            </a:r>
            <a:r>
              <a:rPr lang="en-US" sz="3200" smtClean="0">
                <a:latin typeface="Courier New" pitchFamily="49" charset="0"/>
              </a:rPr>
              <a:t>getInt()</a:t>
            </a:r>
            <a:r>
              <a:rPr lang="en-US" sz="3200" smtClean="0"/>
              <a:t>, and so on assign each value to a Java variable.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Process the Results</a:t>
            </a:r>
            <a:endParaRPr lang="en-US" dirty="0"/>
          </a:p>
        </p:txBody>
      </p:sp>
      <p:sp>
        <p:nvSpPr>
          <p:cNvPr id="27651" name="Rectangle 2051"/>
          <p:cNvSpPr>
            <a:spLocks noGrp="1" noChangeArrowheads="1"/>
          </p:cNvSpPr>
          <p:nvPr>
            <p:ph idx="1"/>
          </p:nvPr>
        </p:nvSpPr>
        <p:spPr/>
        <p:txBody>
          <a:bodyPr lIns="92075" tIns="46038" rIns="92075" bIns="46038">
            <a:spAutoFit/>
          </a:bodyPr>
          <a:lstStyle/>
          <a:p>
            <a:pPr>
              <a:buFontTx/>
              <a:buNone/>
            </a:pPr>
            <a:r>
              <a:rPr lang="en-US" smtClean="0"/>
              <a:t>1. 	Step through the result set.</a:t>
            </a:r>
          </a:p>
          <a:p>
            <a:pPr>
              <a:spcBef>
                <a:spcPct val="225000"/>
              </a:spcBef>
              <a:buFontTx/>
              <a:buNone/>
            </a:pPr>
            <a:r>
              <a:rPr lang="en-US" smtClean="0"/>
              <a:t>2. 	Use </a:t>
            </a:r>
            <a:r>
              <a:rPr lang="en-US" smtClean="0">
                <a:latin typeface="Courier New" pitchFamily="49" charset="0"/>
              </a:rPr>
              <a:t>get</a:t>
            </a:r>
            <a:r>
              <a:rPr lang="en-US" i="1" smtClean="0">
                <a:latin typeface="Courier New" pitchFamily="49" charset="0"/>
              </a:rPr>
              <a:t>XXX</a:t>
            </a:r>
            <a:r>
              <a:rPr lang="en-US" smtClean="0">
                <a:latin typeface="Courier New" pitchFamily="49" charset="0"/>
              </a:rPr>
              <a:t>()</a:t>
            </a:r>
            <a:r>
              <a:rPr lang="en-US" smtClean="0"/>
              <a:t> to get each column value.</a:t>
            </a:r>
          </a:p>
        </p:txBody>
      </p:sp>
      <p:sp>
        <p:nvSpPr>
          <p:cNvPr id="27652" name="Rectangle 2052"/>
          <p:cNvSpPr>
            <a:spLocks noChangeArrowheads="1"/>
          </p:cNvSpPr>
          <p:nvPr/>
        </p:nvSpPr>
        <p:spPr bwMode="blackWhite">
          <a:xfrm>
            <a:off x="2133600" y="2083594"/>
            <a:ext cx="36449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a:lnSpc>
                <a:spcPct val="125000"/>
              </a:lnSpc>
            </a:pPr>
            <a:r>
              <a:rPr lang="en-US" b="1">
                <a:solidFill>
                  <a:srgbClr val="000000"/>
                </a:solidFill>
                <a:latin typeface="Courier New" pitchFamily="49" charset="0"/>
              </a:rPr>
              <a:t>while (</a:t>
            </a:r>
            <a:r>
              <a:rPr lang="en-US" b="1" i="1">
                <a:solidFill>
                  <a:srgbClr val="000000"/>
                </a:solidFill>
                <a:latin typeface="Courier New" pitchFamily="49" charset="0"/>
              </a:rPr>
              <a:t>rset</a:t>
            </a:r>
            <a:r>
              <a:rPr lang="en-US" b="1">
                <a:solidFill>
                  <a:srgbClr val="000000"/>
                </a:solidFill>
                <a:latin typeface="Courier New" pitchFamily="49" charset="0"/>
              </a:rPr>
              <a:t>.next()) { … }</a:t>
            </a:r>
          </a:p>
        </p:txBody>
      </p:sp>
      <p:sp>
        <p:nvSpPr>
          <p:cNvPr id="27653" name="Rectangle 2053"/>
          <p:cNvSpPr>
            <a:spLocks noChangeArrowheads="1"/>
          </p:cNvSpPr>
          <p:nvPr/>
        </p:nvSpPr>
        <p:spPr bwMode="blackWhite">
          <a:xfrm>
            <a:off x="920750" y="3479800"/>
            <a:ext cx="3492500" cy="7874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String </a:t>
            </a:r>
            <a:r>
              <a:rPr lang="en-US" b="1" i="1">
                <a:solidFill>
                  <a:srgbClr val="000000"/>
                </a:solidFill>
                <a:latin typeface="Courier New" pitchFamily="49" charset="0"/>
              </a:rPr>
              <a:t>val</a:t>
            </a:r>
            <a:r>
              <a:rPr lang="en-US" b="1">
                <a:solidFill>
                  <a:srgbClr val="000000"/>
                </a:solidFill>
                <a:latin typeface="Courier New" pitchFamily="49" charset="0"/>
              </a:rPr>
              <a:t> = </a:t>
            </a:r>
            <a:br>
              <a:rPr lang="en-US" b="1">
                <a:solidFill>
                  <a:srgbClr val="000000"/>
                </a:solidFill>
                <a:latin typeface="Courier New" pitchFamily="49" charset="0"/>
              </a:rPr>
            </a:br>
            <a:r>
              <a:rPr lang="en-US" b="1" i="1">
                <a:solidFill>
                  <a:srgbClr val="000000"/>
                </a:solidFill>
                <a:latin typeface="Courier New" pitchFamily="49" charset="0"/>
              </a:rPr>
              <a:t>rset</a:t>
            </a:r>
            <a:r>
              <a:rPr lang="en-US" b="1">
                <a:solidFill>
                  <a:srgbClr val="000000"/>
                </a:solidFill>
                <a:latin typeface="Courier New" pitchFamily="49" charset="0"/>
              </a:rPr>
              <a:t>.getString(</a:t>
            </a:r>
            <a:r>
              <a:rPr lang="en-US" b="1" i="1">
                <a:solidFill>
                  <a:srgbClr val="000000"/>
                </a:solidFill>
                <a:latin typeface="Courier New" pitchFamily="49" charset="0"/>
              </a:rPr>
              <a:t>colname</a:t>
            </a:r>
            <a:r>
              <a:rPr lang="en-US" b="1">
                <a:solidFill>
                  <a:srgbClr val="000000"/>
                </a:solidFill>
                <a:latin typeface="Courier New" pitchFamily="49" charset="0"/>
              </a:rPr>
              <a:t>);</a:t>
            </a:r>
          </a:p>
        </p:txBody>
      </p:sp>
      <p:sp>
        <p:nvSpPr>
          <p:cNvPr id="27654" name="Rectangle 2054"/>
          <p:cNvSpPr>
            <a:spLocks noChangeArrowheads="1"/>
          </p:cNvSpPr>
          <p:nvPr/>
        </p:nvSpPr>
        <p:spPr bwMode="gray">
          <a:xfrm>
            <a:off x="920750" y="4375150"/>
            <a:ext cx="7226300" cy="1816100"/>
          </a:xfrm>
          <a:prstGeom prst="rect">
            <a:avLst/>
          </a:prstGeom>
          <a:solidFill>
            <a:srgbClr val="EAEAEA"/>
          </a:solidFill>
          <a:ln w="12700">
            <a:solidFill>
              <a:schemeClr val="bg2"/>
            </a:solidFill>
            <a:miter lim="800000"/>
            <a:headEnd/>
            <a:tailEnd/>
          </a:ln>
        </p:spPr>
        <p:txBody>
          <a:bodyPr lIns="90488" tIns="44450" rIns="90488" bIns="44450"/>
          <a:lstStyle/>
          <a:p>
            <a:pPr>
              <a:lnSpc>
                <a:spcPct val="125000"/>
              </a:lnSpc>
            </a:pPr>
            <a:r>
              <a:rPr lang="en-US" b="1">
                <a:solidFill>
                  <a:schemeClr val="bg2"/>
                </a:solidFill>
                <a:latin typeface="Courier New" pitchFamily="49" charset="0"/>
              </a:rPr>
              <a:t>while (rset.next()) {</a:t>
            </a:r>
            <a:br>
              <a:rPr lang="en-US" b="1">
                <a:solidFill>
                  <a:schemeClr val="bg2"/>
                </a:solidFill>
                <a:latin typeface="Courier New" pitchFamily="49" charset="0"/>
              </a:rPr>
            </a:br>
            <a:r>
              <a:rPr lang="en-US" b="1">
                <a:solidFill>
                  <a:schemeClr val="bg2"/>
                </a:solidFill>
                <a:latin typeface="Courier New" pitchFamily="49" charset="0"/>
              </a:rPr>
              <a:t>  String title = rset.getString("TITLE");</a:t>
            </a:r>
            <a:br>
              <a:rPr lang="en-US" b="1">
                <a:solidFill>
                  <a:schemeClr val="bg2"/>
                </a:solidFill>
                <a:latin typeface="Courier New" pitchFamily="49" charset="0"/>
              </a:rPr>
            </a:br>
            <a:r>
              <a:rPr lang="en-US" b="1">
                <a:solidFill>
                  <a:schemeClr val="bg2"/>
                </a:solidFill>
                <a:latin typeface="Courier New" pitchFamily="49" charset="0"/>
              </a:rPr>
              <a:t>  String year = rset.getString("YEAR");</a:t>
            </a:r>
            <a:br>
              <a:rPr lang="en-US" b="1">
                <a:solidFill>
                  <a:schemeClr val="bg2"/>
                </a:solidFill>
                <a:latin typeface="Courier New" pitchFamily="49" charset="0"/>
              </a:rPr>
            </a:br>
            <a:r>
              <a:rPr lang="en-US" b="1">
                <a:solidFill>
                  <a:schemeClr val="bg2"/>
                </a:solidFill>
                <a:latin typeface="Courier New" pitchFamily="49" charset="0"/>
              </a:rPr>
              <a:t>  … // Process or display the data</a:t>
            </a:r>
            <a:br>
              <a:rPr lang="en-US" b="1">
                <a:solidFill>
                  <a:schemeClr val="bg2"/>
                </a:solidFill>
                <a:latin typeface="Courier New" pitchFamily="49" charset="0"/>
              </a:rPr>
            </a:br>
            <a:r>
              <a:rPr lang="en-US" b="1">
                <a:solidFill>
                  <a:schemeClr val="bg2"/>
                </a:solidFill>
                <a:latin typeface="Courier New" pitchFamily="49" charset="0"/>
              </a:rPr>
              <a:t>}</a:t>
            </a:r>
          </a:p>
        </p:txBody>
      </p:sp>
      <p:sp>
        <p:nvSpPr>
          <p:cNvPr id="27655" name="Rectangle 2055"/>
          <p:cNvSpPr>
            <a:spLocks noChangeArrowheads="1"/>
          </p:cNvSpPr>
          <p:nvPr/>
        </p:nvSpPr>
        <p:spPr bwMode="blackWhite">
          <a:xfrm>
            <a:off x="4502150" y="3479800"/>
            <a:ext cx="3644900" cy="7874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String </a:t>
            </a:r>
            <a:r>
              <a:rPr lang="en-US" b="1" i="1">
                <a:solidFill>
                  <a:srgbClr val="000000"/>
                </a:solidFill>
                <a:latin typeface="Courier New" pitchFamily="49" charset="0"/>
              </a:rPr>
              <a:t>val</a:t>
            </a:r>
            <a:r>
              <a:rPr lang="en-US" b="1">
                <a:solidFill>
                  <a:srgbClr val="000000"/>
                </a:solidFill>
                <a:latin typeface="Courier New" pitchFamily="49" charset="0"/>
              </a:rPr>
              <a:t> = </a:t>
            </a:r>
            <a:br>
              <a:rPr lang="en-US" b="1">
                <a:solidFill>
                  <a:srgbClr val="000000"/>
                </a:solidFill>
                <a:latin typeface="Courier New" pitchFamily="49" charset="0"/>
              </a:rPr>
            </a:br>
            <a:r>
              <a:rPr lang="en-US" b="1" i="1">
                <a:solidFill>
                  <a:srgbClr val="000000"/>
                </a:solidFill>
                <a:latin typeface="Courier New" pitchFamily="49" charset="0"/>
              </a:rPr>
              <a:t>rset</a:t>
            </a:r>
            <a:r>
              <a:rPr lang="en-US" b="1">
                <a:solidFill>
                  <a:srgbClr val="000000"/>
                </a:solidFill>
                <a:latin typeface="Courier New" pitchFamily="49" charset="0"/>
              </a:rPr>
              <a:t>.getString(</a:t>
            </a:r>
            <a:r>
              <a:rPr lang="en-US" b="1" i="1">
                <a:solidFill>
                  <a:srgbClr val="000000"/>
                </a:solidFill>
                <a:latin typeface="Courier New" pitchFamily="49" charset="0"/>
              </a:rPr>
              <a:t>colIndex</a:t>
            </a:r>
            <a:r>
              <a:rPr lang="en-US" b="1">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to Handle SQL Null Values</a:t>
            </a:r>
            <a:endParaRPr lang="en-US" dirty="0"/>
          </a:p>
        </p:txBody>
      </p:sp>
      <p:sp>
        <p:nvSpPr>
          <p:cNvPr id="28675" name="Rectangle 3"/>
          <p:cNvSpPr>
            <a:spLocks noGrp="1" noChangeArrowheads="1"/>
          </p:cNvSpPr>
          <p:nvPr>
            <p:ph idx="1"/>
          </p:nvPr>
        </p:nvSpPr>
        <p:spPr/>
        <p:txBody>
          <a:bodyPr lIns="92075" tIns="46038" rIns="92075" bIns="46038">
            <a:spAutoFit/>
          </a:bodyPr>
          <a:lstStyle/>
          <a:p>
            <a:r>
              <a:rPr lang="en-US" smtClean="0"/>
              <a:t>Java primitive types cannot have </a:t>
            </a:r>
            <a:r>
              <a:rPr lang="en-US" smtClean="0">
                <a:latin typeface="Courier New" pitchFamily="49" charset="0"/>
              </a:rPr>
              <a:t>null</a:t>
            </a:r>
            <a:r>
              <a:rPr lang="en-US" smtClean="0"/>
              <a:t> values.</a:t>
            </a:r>
          </a:p>
          <a:p>
            <a:r>
              <a:rPr lang="en-US" smtClean="0"/>
              <a:t>Do not use a primitive type when your query might return a SQL null.</a:t>
            </a:r>
          </a:p>
          <a:p>
            <a:r>
              <a:rPr lang="en-US" smtClean="0"/>
              <a:t>Use </a:t>
            </a:r>
            <a:r>
              <a:rPr lang="en-US" smtClean="0">
                <a:latin typeface="Courier New" pitchFamily="49" charset="0"/>
              </a:rPr>
              <a:t>ResultSet.wasNull()</a:t>
            </a:r>
            <a:r>
              <a:rPr lang="en-US" smtClean="0"/>
              <a:t> to determine whether a column has a null value. </a:t>
            </a:r>
          </a:p>
        </p:txBody>
      </p:sp>
      <p:sp>
        <p:nvSpPr>
          <p:cNvPr id="28676" name="Rectangle 4"/>
          <p:cNvSpPr>
            <a:spLocks noChangeArrowheads="1"/>
          </p:cNvSpPr>
          <p:nvPr/>
        </p:nvSpPr>
        <p:spPr bwMode="blackWhite">
          <a:xfrm>
            <a:off x="1384300" y="4127500"/>
            <a:ext cx="6616700" cy="1892300"/>
          </a:xfrm>
          <a:prstGeom prst="rect">
            <a:avLst/>
          </a:prstGeom>
          <a:solidFill>
            <a:schemeClr val="bg1"/>
          </a:solidFill>
          <a:ln w="12700">
            <a:solidFill>
              <a:schemeClr val="bg2"/>
            </a:solidFill>
            <a:miter lim="800000"/>
            <a:headEnd/>
            <a:tailEnd/>
          </a:ln>
        </p:spPr>
        <p:txBody>
          <a:bodyPr wrap="none" lIns="90488" tIns="44450" rIns="90488" bIns="44450" anchor="ctr"/>
          <a:lstStyle/>
          <a:p>
            <a:pPr defTabSz="822325"/>
            <a:r>
              <a:rPr lang="en-US" b="1">
                <a:solidFill>
                  <a:schemeClr val="bg2"/>
                </a:solidFill>
                <a:latin typeface="Courier New" pitchFamily="49" charset="0"/>
              </a:rPr>
              <a:t>while (rset.next()) {</a:t>
            </a:r>
            <a:br>
              <a:rPr lang="en-US" b="1">
                <a:solidFill>
                  <a:schemeClr val="bg2"/>
                </a:solidFill>
                <a:latin typeface="Courier New" pitchFamily="49" charset="0"/>
              </a:rPr>
            </a:br>
            <a:r>
              <a:rPr lang="en-US" b="1">
                <a:solidFill>
                  <a:schemeClr val="bg2"/>
                </a:solidFill>
                <a:latin typeface="Courier New" pitchFamily="49" charset="0"/>
              </a:rPr>
              <a:t>   String year = rset.getString("YEAR");</a:t>
            </a:r>
            <a:br>
              <a:rPr lang="en-US" b="1">
                <a:solidFill>
                  <a:schemeClr val="bg2"/>
                </a:solidFill>
                <a:latin typeface="Courier New" pitchFamily="49" charset="0"/>
              </a:rPr>
            </a:br>
            <a:r>
              <a:rPr lang="en-US" b="1">
                <a:solidFill>
                  <a:schemeClr val="bg2"/>
                </a:solidFill>
                <a:latin typeface="Courier New" pitchFamily="49" charset="0"/>
              </a:rPr>
              <a:t>   if (rset.wasNull() {</a:t>
            </a:r>
            <a:br>
              <a:rPr lang="en-US" b="1">
                <a:solidFill>
                  <a:schemeClr val="bg2"/>
                </a:solidFill>
                <a:latin typeface="Courier New" pitchFamily="49" charset="0"/>
              </a:rPr>
            </a:br>
            <a:r>
              <a:rPr lang="en-US" b="1">
                <a:solidFill>
                  <a:schemeClr val="bg2"/>
                </a:solidFill>
                <a:latin typeface="Courier New" pitchFamily="49" charset="0"/>
              </a:rPr>
              <a:t>      … // Handle null value</a:t>
            </a:r>
            <a:br>
              <a:rPr lang="en-US" b="1">
                <a:solidFill>
                  <a:schemeClr val="bg2"/>
                </a:solidFill>
                <a:latin typeface="Courier New" pitchFamily="49" charset="0"/>
              </a:rPr>
            </a:br>
            <a:r>
              <a:rPr lang="en-US" b="1">
                <a:solidFill>
                  <a:schemeClr val="bg2"/>
                </a:solidFill>
                <a:latin typeface="Courier New" pitchFamily="49" charset="0"/>
              </a:rPr>
              <a:t>   }</a:t>
            </a:r>
            <a:br>
              <a:rPr lang="en-US" b="1">
                <a:solidFill>
                  <a:schemeClr val="bg2"/>
                </a:solidFill>
                <a:latin typeface="Courier New" pitchFamily="49" charset="0"/>
              </a:rPr>
            </a:br>
            <a:r>
              <a:rPr lang="en-US" b="1">
                <a:solidFill>
                  <a:schemeClr val="bg2"/>
                </a:solidFill>
                <a:latin typeface="Courier New" pitchFamily="49" charset="0"/>
              </a:rPr>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2144713" y="2257425"/>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9700" name="Rectangle 4"/>
          <p:cNvSpPr>
            <a:spLocks noChangeArrowheads="1"/>
          </p:cNvSpPr>
          <p:nvPr/>
        </p:nvSpPr>
        <p:spPr bwMode="blackWhite">
          <a:xfrm>
            <a:off x="1143000" y="1730375"/>
            <a:ext cx="2005013"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a:t>
            </a:r>
          </a:p>
        </p:txBody>
      </p:sp>
      <p:sp>
        <p:nvSpPr>
          <p:cNvPr id="29701" name="Rectangle 5"/>
          <p:cNvSpPr>
            <a:spLocks noChangeArrowheads="1"/>
          </p:cNvSpPr>
          <p:nvPr/>
        </p:nvSpPr>
        <p:spPr bwMode="blackWhite">
          <a:xfrm>
            <a:off x="1154113" y="2827338"/>
            <a:ext cx="1982787" cy="5191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Query</a:t>
            </a:r>
          </a:p>
        </p:txBody>
      </p:sp>
      <p:sp>
        <p:nvSpPr>
          <p:cNvPr id="29702" name="Rectangle 6"/>
          <p:cNvSpPr>
            <a:spLocks noChangeArrowheads="1"/>
          </p:cNvSpPr>
          <p:nvPr/>
        </p:nvSpPr>
        <p:spPr bwMode="blackWhite">
          <a:xfrm>
            <a:off x="1109663" y="3919538"/>
            <a:ext cx="2071687" cy="8747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Process</a:t>
            </a:r>
            <a:br>
              <a:rPr lang="en-US" b="1">
                <a:solidFill>
                  <a:schemeClr val="bg2"/>
                </a:solidFill>
              </a:rPr>
            </a:br>
            <a:r>
              <a:rPr lang="en-US" b="1">
                <a:solidFill>
                  <a:schemeClr val="bg2"/>
                </a:solidFill>
              </a:rPr>
              <a:t>results</a:t>
            </a:r>
          </a:p>
        </p:txBody>
      </p:sp>
      <p:sp>
        <p:nvSpPr>
          <p:cNvPr id="29703" name="Line 7"/>
          <p:cNvSpPr>
            <a:spLocks noChangeShapeType="1"/>
          </p:cNvSpPr>
          <p:nvPr/>
        </p:nvSpPr>
        <p:spPr bwMode="auto">
          <a:xfrm>
            <a:off x="2144713" y="48006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9704" name="Line 8"/>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9705" name="Freeform 9"/>
          <p:cNvSpPr>
            <a:spLocks/>
          </p:cNvSpPr>
          <p:nvPr/>
        </p:nvSpPr>
        <p:spPr bwMode="auto">
          <a:xfrm>
            <a:off x="3581400" y="3427413"/>
            <a:ext cx="534988" cy="2211387"/>
          </a:xfrm>
          <a:custGeom>
            <a:avLst/>
            <a:gdLst>
              <a:gd name="T0" fmla="*/ 0 w 337"/>
              <a:gd name="T1" fmla="*/ 2209800 h 1393"/>
              <a:gd name="T2" fmla="*/ 0 w 337"/>
              <a:gd name="T3" fmla="*/ 0 h 1393"/>
              <a:gd name="T4" fmla="*/ 533400 w 337"/>
              <a:gd name="T5" fmla="*/ 0 h 1393"/>
              <a:gd name="T6" fmla="*/ 0 60000 65536"/>
              <a:gd name="T7" fmla="*/ 0 60000 65536"/>
              <a:gd name="T8" fmla="*/ 0 60000 65536"/>
              <a:gd name="T9" fmla="*/ 0 w 337"/>
              <a:gd name="T10" fmla="*/ 0 h 1393"/>
              <a:gd name="T11" fmla="*/ 337 w 337"/>
              <a:gd name="T12" fmla="*/ 1393 h 1393"/>
            </a:gdLst>
            <a:ahLst/>
            <a:cxnLst>
              <a:cxn ang="T6">
                <a:pos x="T0" y="T1"/>
              </a:cxn>
              <a:cxn ang="T7">
                <a:pos x="T2" y="T3"/>
              </a:cxn>
              <a:cxn ang="T8">
                <a:pos x="T4" y="T5"/>
              </a:cxn>
            </a:cxnLst>
            <a:rect l="T9" t="T10" r="T11" b="T12"/>
            <a:pathLst>
              <a:path w="337" h="1393">
                <a:moveTo>
                  <a:pt x="0" y="1392"/>
                </a:moveTo>
                <a:lnTo>
                  <a:pt x="0" y="0"/>
                </a:lnTo>
                <a:lnTo>
                  <a:pt x="336" y="0"/>
                </a:lnTo>
              </a:path>
            </a:pathLst>
          </a:custGeom>
          <a:noFill/>
          <a:ln w="50800" cap="rnd">
            <a:solidFill>
              <a:schemeClr val="tx1"/>
            </a:solidFill>
            <a:round/>
            <a:headEnd type="none" w="sm" len="sm"/>
            <a:tailEnd type="none" w="sm" len="sm"/>
          </a:ln>
        </p:spPr>
        <p:txBody>
          <a:bodyPr/>
          <a:lstStyle/>
          <a:p>
            <a:endParaRPr lang="en-US">
              <a:latin typeface="Tahoma" pitchFamily="34" charset="0"/>
            </a:endParaRPr>
          </a:p>
        </p:txBody>
      </p:sp>
      <p:sp>
        <p:nvSpPr>
          <p:cNvPr id="29706" name="Line 10"/>
          <p:cNvSpPr>
            <a:spLocks noChangeShapeType="1"/>
          </p:cNvSpPr>
          <p:nvPr/>
        </p:nvSpPr>
        <p:spPr bwMode="auto">
          <a:xfrm>
            <a:off x="3014663" y="5635625"/>
            <a:ext cx="884237" cy="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29707" name="Line 11"/>
          <p:cNvSpPr>
            <a:spLocks noChangeShapeType="1"/>
          </p:cNvSpPr>
          <p:nvPr/>
        </p:nvSpPr>
        <p:spPr bwMode="auto">
          <a:xfrm>
            <a:off x="3581400" y="4448175"/>
            <a:ext cx="381000" cy="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29708" name="Rectangle 12"/>
          <p:cNvSpPr>
            <a:spLocks noChangeArrowheads="1"/>
          </p:cNvSpPr>
          <p:nvPr/>
        </p:nvSpPr>
        <p:spPr bwMode="blackWhite">
          <a:xfrm>
            <a:off x="1117600" y="5360988"/>
            <a:ext cx="2054225" cy="549275"/>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a:t>
            </a:r>
          </a:p>
        </p:txBody>
      </p:sp>
      <p:sp>
        <p:nvSpPr>
          <p:cNvPr id="29709" name="Rectangle 13"/>
          <p:cNvSpPr>
            <a:spLocks noChangeArrowheads="1"/>
          </p:cNvSpPr>
          <p:nvPr/>
        </p:nvSpPr>
        <p:spPr bwMode="blackWhite">
          <a:xfrm>
            <a:off x="3816350" y="3178175"/>
            <a:ext cx="3949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 the result set</a:t>
            </a:r>
          </a:p>
        </p:txBody>
      </p:sp>
      <p:sp>
        <p:nvSpPr>
          <p:cNvPr id="29710" name="Rectangle 14"/>
          <p:cNvSpPr>
            <a:spLocks noChangeArrowheads="1"/>
          </p:cNvSpPr>
          <p:nvPr/>
        </p:nvSpPr>
        <p:spPr bwMode="blackWhite">
          <a:xfrm>
            <a:off x="3827463" y="4184650"/>
            <a:ext cx="3938587"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 the statement</a:t>
            </a:r>
          </a:p>
        </p:txBody>
      </p:sp>
      <p:sp>
        <p:nvSpPr>
          <p:cNvPr id="29711" name="Rectangle 15"/>
          <p:cNvSpPr>
            <a:spLocks noChangeArrowheads="1"/>
          </p:cNvSpPr>
          <p:nvPr/>
        </p:nvSpPr>
        <p:spPr bwMode="blackWhite">
          <a:xfrm>
            <a:off x="3816350" y="5372100"/>
            <a:ext cx="3949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 the connection</a:t>
            </a:r>
          </a:p>
        </p:txBody>
      </p:sp>
      <p:sp>
        <p:nvSpPr>
          <p:cNvPr id="29712" name="Line 16"/>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19" name="Title 18"/>
          <p:cNvSpPr>
            <a:spLocks noGrp="1"/>
          </p:cNvSpPr>
          <p:nvPr>
            <p:ph type="title"/>
          </p:nvPr>
        </p:nvSpPr>
        <p:spPr/>
        <p:txBody>
          <a:bodyPr/>
          <a:lstStyle/>
          <a:p>
            <a:r>
              <a:rPr lang="en-US" dirty="0" smtClean="0"/>
              <a:t>Stage 4: Close</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Close the Connection</a:t>
            </a:r>
            <a:endParaRPr lang="en-US" dirty="0"/>
          </a:p>
        </p:txBody>
      </p:sp>
      <p:sp>
        <p:nvSpPr>
          <p:cNvPr id="30723" name="Rectangle 3"/>
          <p:cNvSpPr>
            <a:spLocks noGrp="1" noChangeArrowheads="1"/>
          </p:cNvSpPr>
          <p:nvPr>
            <p:ph idx="1"/>
          </p:nvPr>
        </p:nvSpPr>
        <p:spPr/>
        <p:txBody>
          <a:bodyPr lIns="92075" tIns="46038" rIns="92075" bIns="46038">
            <a:spAutoFit/>
          </a:bodyPr>
          <a:lstStyle/>
          <a:p>
            <a:pPr>
              <a:buFontTx/>
              <a:buNone/>
            </a:pPr>
            <a:r>
              <a:rPr lang="en-US" dirty="0" smtClean="0"/>
              <a:t>1. 	Close the </a:t>
            </a:r>
            <a:r>
              <a:rPr lang="en-US" dirty="0" err="1" smtClean="0">
                <a:latin typeface="Courier New" pitchFamily="49" charset="0"/>
              </a:rPr>
              <a:t>ResultSet</a:t>
            </a:r>
            <a:r>
              <a:rPr lang="en-US" dirty="0" smtClean="0"/>
              <a:t> object.</a:t>
            </a:r>
          </a:p>
          <a:p>
            <a:pPr>
              <a:spcBef>
                <a:spcPct val="200000"/>
              </a:spcBef>
              <a:buFontTx/>
              <a:buNone/>
            </a:pPr>
            <a:r>
              <a:rPr lang="en-US" dirty="0" smtClean="0"/>
              <a:t>2. 	Close the </a:t>
            </a:r>
            <a:r>
              <a:rPr lang="en-US" dirty="0" smtClean="0">
                <a:latin typeface="Courier New" pitchFamily="49" charset="0"/>
              </a:rPr>
              <a:t>Statement</a:t>
            </a:r>
            <a:r>
              <a:rPr lang="en-US" dirty="0" smtClean="0"/>
              <a:t> object.</a:t>
            </a:r>
          </a:p>
          <a:p>
            <a:pPr>
              <a:spcBef>
                <a:spcPct val="250000"/>
              </a:spcBef>
              <a:buFontTx/>
              <a:buNone/>
            </a:pPr>
            <a:r>
              <a:rPr lang="en-US" dirty="0" smtClean="0"/>
              <a:t>3. 	Close the connection (not necessary for server-side driver).</a:t>
            </a:r>
          </a:p>
        </p:txBody>
      </p:sp>
      <p:sp>
        <p:nvSpPr>
          <p:cNvPr id="30724" name="Rectangle 4"/>
          <p:cNvSpPr>
            <a:spLocks noChangeArrowheads="1"/>
          </p:cNvSpPr>
          <p:nvPr/>
        </p:nvSpPr>
        <p:spPr bwMode="blackWhite">
          <a:xfrm>
            <a:off x="2451100" y="2225675"/>
            <a:ext cx="23495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rset</a:t>
            </a:r>
            <a:r>
              <a:rPr lang="en-US" b="1">
                <a:solidFill>
                  <a:srgbClr val="000000"/>
                </a:solidFill>
                <a:latin typeface="Courier New" pitchFamily="49" charset="0"/>
              </a:rPr>
              <a:t>.close();</a:t>
            </a:r>
          </a:p>
        </p:txBody>
      </p:sp>
      <p:sp>
        <p:nvSpPr>
          <p:cNvPr id="30725" name="Rectangle 5"/>
          <p:cNvSpPr>
            <a:spLocks noChangeArrowheads="1"/>
          </p:cNvSpPr>
          <p:nvPr/>
        </p:nvSpPr>
        <p:spPr bwMode="blackWhite">
          <a:xfrm>
            <a:off x="2451100" y="3441700"/>
            <a:ext cx="23495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stmt</a:t>
            </a:r>
            <a:r>
              <a:rPr lang="en-US" b="1">
                <a:solidFill>
                  <a:srgbClr val="000000"/>
                </a:solidFill>
                <a:latin typeface="Courier New" pitchFamily="49" charset="0"/>
              </a:rPr>
              <a:t>.close();</a:t>
            </a:r>
          </a:p>
        </p:txBody>
      </p:sp>
      <p:sp>
        <p:nvSpPr>
          <p:cNvPr id="30726" name="Rectangle 6"/>
          <p:cNvSpPr>
            <a:spLocks noChangeArrowheads="1"/>
          </p:cNvSpPr>
          <p:nvPr/>
        </p:nvSpPr>
        <p:spPr bwMode="blackWhite">
          <a:xfrm>
            <a:off x="2146300" y="5346700"/>
            <a:ext cx="23495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conn</a:t>
            </a:r>
            <a:r>
              <a:rPr lang="en-US" b="1">
                <a:solidFill>
                  <a:srgbClr val="000000"/>
                </a:solidFill>
                <a:latin typeface="Courier New" pitchFamily="49" charset="0"/>
              </a:rPr>
              <a:t>.close();</a:t>
            </a:r>
          </a:p>
        </p:txBody>
      </p:sp>
      <p:sp>
        <p:nvSpPr>
          <p:cNvPr id="7" name="Rectangle 6"/>
          <p:cNvSpPr/>
          <p:nvPr/>
        </p:nvSpPr>
        <p:spPr>
          <a:xfrm>
            <a:off x="1143000" y="6019800"/>
            <a:ext cx="3903633" cy="369332"/>
          </a:xfrm>
          <a:prstGeom prst="rect">
            <a:avLst/>
          </a:prstGeom>
        </p:spPr>
        <p:txBody>
          <a:bodyPr wrap="none">
            <a:spAutoFit/>
          </a:bodyPr>
          <a:lstStyle/>
          <a:p>
            <a:r>
              <a:rPr lang="en-US" dirty="0" smtClean="0"/>
              <a:t>Refer to </a:t>
            </a:r>
            <a:r>
              <a:rPr lang="en-US" dirty="0" smtClean="0">
                <a:hlinkClick r:id="rId3" action="ppaction://hlinkfile"/>
              </a:rPr>
              <a:t>JdbcStatementDemo3.java </a:t>
            </a:r>
            <a:endParaRPr lang="en-US"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latin typeface="Courier New" pitchFamily="49" charset="0"/>
              </a:rPr>
              <a:t>DatabaseMetaData</a:t>
            </a:r>
            <a:r>
              <a:rPr lang="en-US" dirty="0" smtClean="0"/>
              <a:t> Object</a:t>
            </a:r>
            <a:endParaRPr lang="en-US" dirty="0"/>
          </a:p>
        </p:txBody>
      </p:sp>
      <p:sp>
        <p:nvSpPr>
          <p:cNvPr id="31747" name="Rectangle 3"/>
          <p:cNvSpPr>
            <a:spLocks noGrp="1" noChangeArrowheads="1"/>
          </p:cNvSpPr>
          <p:nvPr>
            <p:ph idx="1"/>
          </p:nvPr>
        </p:nvSpPr>
        <p:spPr/>
        <p:txBody>
          <a:bodyPr lIns="92075" tIns="46038" rIns="92075" bIns="46038">
            <a:spAutoFit/>
          </a:bodyPr>
          <a:lstStyle/>
          <a:p>
            <a:r>
              <a:rPr lang="en-US" dirty="0" smtClean="0"/>
              <a:t>The </a:t>
            </a:r>
            <a:r>
              <a:rPr lang="en-US" dirty="0" smtClean="0">
                <a:latin typeface="Courier New" pitchFamily="49" charset="0"/>
              </a:rPr>
              <a:t>Connection</a:t>
            </a:r>
            <a:r>
              <a:rPr lang="en-US" dirty="0" smtClean="0"/>
              <a:t> object can be used to get a </a:t>
            </a:r>
            <a:r>
              <a:rPr lang="en-US" dirty="0" err="1" smtClean="0">
                <a:latin typeface="Courier New" pitchFamily="49" charset="0"/>
              </a:rPr>
              <a:t>DatabaseMetaData</a:t>
            </a:r>
            <a:r>
              <a:rPr lang="en-US" dirty="0" smtClean="0"/>
              <a:t> object.</a:t>
            </a:r>
          </a:p>
          <a:p>
            <a:r>
              <a:rPr lang="en-US" dirty="0" smtClean="0"/>
              <a:t>This object provides more than 100 methods to obtain information about the database.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1026"/>
          <p:cNvSpPr>
            <a:spLocks noChangeArrowheads="1"/>
          </p:cNvSpPr>
          <p:nvPr/>
        </p:nvSpPr>
        <p:spPr bwMode="gray">
          <a:xfrm>
            <a:off x="996950" y="4152900"/>
            <a:ext cx="7150100" cy="1562100"/>
          </a:xfrm>
          <a:prstGeom prst="rect">
            <a:avLst/>
          </a:prstGeom>
          <a:solidFill>
            <a:srgbClr val="EAEAEA"/>
          </a:solidFill>
          <a:ln w="12700">
            <a:solidFill>
              <a:schemeClr val="bg2"/>
            </a:solidFill>
            <a:miter lim="800000"/>
            <a:headEnd/>
            <a:tailEnd/>
          </a:ln>
        </p:spPr>
        <p:txBody>
          <a:bodyPr lIns="90488" tIns="44450" rIns="90488" bIns="44450"/>
          <a:lstStyle/>
          <a:p>
            <a:pPr defTabSz="822325"/>
            <a:r>
              <a:rPr lang="en-US" b="1" dirty="0" err="1">
                <a:solidFill>
                  <a:schemeClr val="bg2"/>
                </a:solidFill>
                <a:latin typeface="Courier New" pitchFamily="49" charset="0"/>
              </a:rPr>
              <a:t>DatabaseMetaData</a:t>
            </a:r>
            <a:r>
              <a:rPr lang="en-US" b="1" dirty="0">
                <a:solidFill>
                  <a:schemeClr val="bg2"/>
                </a:solidFill>
                <a:latin typeface="Courier New" pitchFamily="49" charset="0"/>
              </a:rPr>
              <a:t> </a:t>
            </a:r>
            <a:r>
              <a:rPr lang="en-US" b="1" dirty="0" err="1">
                <a:solidFill>
                  <a:schemeClr val="bg2"/>
                </a:solidFill>
                <a:latin typeface="Courier New" pitchFamily="49" charset="0"/>
              </a:rPr>
              <a:t>dbmd</a:t>
            </a:r>
            <a:r>
              <a:rPr lang="en-US" b="1" dirty="0">
                <a:solidFill>
                  <a:schemeClr val="bg2"/>
                </a:solidFill>
                <a:latin typeface="Courier New" pitchFamily="49" charset="0"/>
              </a:rPr>
              <a:t> = </a:t>
            </a:r>
            <a:r>
              <a:rPr lang="en-US" b="1" dirty="0" err="1">
                <a:solidFill>
                  <a:schemeClr val="bg2"/>
                </a:solidFill>
                <a:latin typeface="Courier New" pitchFamily="49" charset="0"/>
              </a:rPr>
              <a:t>conn.getMetaData</a:t>
            </a:r>
            <a:r>
              <a:rPr lang="en-US" b="1" dirty="0">
                <a:solidFill>
                  <a:schemeClr val="bg2"/>
                </a:solidFill>
                <a:latin typeface="Courier New" pitchFamily="49" charset="0"/>
              </a:rPr>
              <a:t>();</a:t>
            </a:r>
          </a:p>
          <a:p>
            <a:pPr defTabSz="822325"/>
            <a:r>
              <a:rPr lang="en-US" b="1" dirty="0">
                <a:solidFill>
                  <a:schemeClr val="bg2"/>
                </a:solidFill>
                <a:latin typeface="Courier New" pitchFamily="49" charset="0"/>
              </a:rPr>
              <a:t>String  s1 = </a:t>
            </a:r>
            <a:r>
              <a:rPr lang="en-US" b="1" dirty="0" err="1">
                <a:solidFill>
                  <a:schemeClr val="bg2"/>
                </a:solidFill>
                <a:latin typeface="Courier New" pitchFamily="49" charset="0"/>
              </a:rPr>
              <a:t>dbmd</a:t>
            </a:r>
            <a:r>
              <a:rPr lang="en-US" b="1" dirty="0">
                <a:solidFill>
                  <a:schemeClr val="bg2"/>
                </a:solidFill>
                <a:latin typeface="Courier New" pitchFamily="49" charset="0"/>
              </a:rPr>
              <a:t> </a:t>
            </a:r>
            <a:r>
              <a:rPr lang="en-US" b="1" dirty="0" err="1">
                <a:solidFill>
                  <a:schemeClr val="bg2"/>
                </a:solidFill>
                <a:latin typeface="Courier New" pitchFamily="49" charset="0"/>
              </a:rPr>
              <a:t>getURL</a:t>
            </a:r>
            <a:r>
              <a:rPr lang="en-US" b="1" dirty="0">
                <a:solidFill>
                  <a:schemeClr val="bg2"/>
                </a:solidFill>
                <a:latin typeface="Courier New" pitchFamily="49" charset="0"/>
              </a:rPr>
              <a:t>();</a:t>
            </a:r>
          </a:p>
          <a:p>
            <a:pPr defTabSz="822325"/>
            <a:r>
              <a:rPr lang="en-US" b="1" dirty="0">
                <a:solidFill>
                  <a:schemeClr val="bg2"/>
                </a:solidFill>
                <a:latin typeface="Courier New" pitchFamily="49" charset="0"/>
              </a:rPr>
              <a:t>String  s2 = </a:t>
            </a:r>
            <a:r>
              <a:rPr lang="en-US" b="1" dirty="0" err="1">
                <a:solidFill>
                  <a:schemeClr val="bg2"/>
                </a:solidFill>
                <a:latin typeface="Courier New" pitchFamily="49" charset="0"/>
              </a:rPr>
              <a:t>dbmd.getSQLKeywords</a:t>
            </a:r>
            <a:r>
              <a:rPr lang="en-US" b="1" dirty="0">
                <a:solidFill>
                  <a:schemeClr val="bg2"/>
                </a:solidFill>
                <a:latin typeface="Courier New" pitchFamily="49" charset="0"/>
              </a:rPr>
              <a:t>();</a:t>
            </a:r>
          </a:p>
          <a:p>
            <a:pPr defTabSz="822325"/>
            <a:r>
              <a:rPr lang="en-US" b="1" dirty="0" err="1">
                <a:solidFill>
                  <a:schemeClr val="bg2"/>
                </a:solidFill>
                <a:latin typeface="Courier New" pitchFamily="49" charset="0"/>
              </a:rPr>
              <a:t>boolean</a:t>
            </a:r>
            <a:r>
              <a:rPr lang="en-US" b="1" dirty="0">
                <a:solidFill>
                  <a:schemeClr val="bg2"/>
                </a:solidFill>
                <a:latin typeface="Courier New" pitchFamily="49" charset="0"/>
              </a:rPr>
              <a:t> b1 = </a:t>
            </a:r>
            <a:r>
              <a:rPr lang="en-US" b="1" dirty="0" err="1">
                <a:solidFill>
                  <a:schemeClr val="bg2"/>
                </a:solidFill>
                <a:latin typeface="Courier New" pitchFamily="49" charset="0"/>
              </a:rPr>
              <a:t>dbmd.supportsTransactions</a:t>
            </a:r>
            <a:r>
              <a:rPr lang="en-US" b="1" dirty="0">
                <a:solidFill>
                  <a:schemeClr val="bg2"/>
                </a:solidFill>
                <a:latin typeface="Courier New" pitchFamily="49" charset="0"/>
              </a:rPr>
              <a:t>();</a:t>
            </a:r>
          </a:p>
          <a:p>
            <a:pPr defTabSz="822325"/>
            <a:r>
              <a:rPr lang="en-US" b="1" dirty="0" err="1">
                <a:solidFill>
                  <a:schemeClr val="bg2"/>
                </a:solidFill>
                <a:latin typeface="Courier New" pitchFamily="49" charset="0"/>
              </a:rPr>
              <a:t>boolean</a:t>
            </a:r>
            <a:r>
              <a:rPr lang="en-US" b="1" dirty="0">
                <a:solidFill>
                  <a:schemeClr val="bg2"/>
                </a:solidFill>
                <a:latin typeface="Courier New" pitchFamily="49" charset="0"/>
              </a:rPr>
              <a:t> b2 = </a:t>
            </a:r>
            <a:r>
              <a:rPr lang="en-US" b="1" dirty="0" err="1">
                <a:solidFill>
                  <a:schemeClr val="bg2"/>
                </a:solidFill>
                <a:latin typeface="Courier New" pitchFamily="49" charset="0"/>
              </a:rPr>
              <a:t>dbmd.supportsSelectForUpdate</a:t>
            </a:r>
            <a:r>
              <a:rPr lang="en-US" b="1" dirty="0">
                <a:solidFill>
                  <a:schemeClr val="bg2"/>
                </a:solidFill>
                <a:latin typeface="Courier New" pitchFamily="49" charset="0"/>
              </a:rPr>
              <a:t>();</a:t>
            </a:r>
          </a:p>
        </p:txBody>
      </p:sp>
      <p:sp>
        <p:nvSpPr>
          <p:cNvPr id="7" name="Title 6"/>
          <p:cNvSpPr>
            <a:spLocks noGrp="1"/>
          </p:cNvSpPr>
          <p:nvPr>
            <p:ph type="title"/>
          </p:nvPr>
        </p:nvSpPr>
        <p:spPr/>
        <p:txBody>
          <a:bodyPr/>
          <a:lstStyle/>
          <a:p>
            <a:r>
              <a:rPr lang="en-US" dirty="0" smtClean="0"/>
              <a:t>How to Obtain Database Metadata</a:t>
            </a:r>
            <a:endParaRPr lang="en-US" dirty="0"/>
          </a:p>
        </p:txBody>
      </p:sp>
      <p:sp>
        <p:nvSpPr>
          <p:cNvPr id="32772" name="Rectangle 1028"/>
          <p:cNvSpPr>
            <a:spLocks noGrp="1" noChangeArrowheads="1"/>
          </p:cNvSpPr>
          <p:nvPr>
            <p:ph idx="1"/>
          </p:nvPr>
        </p:nvSpPr>
        <p:spPr>
          <a:xfrm>
            <a:off x="457200" y="1576388"/>
            <a:ext cx="8229600" cy="1893468"/>
          </a:xfrm>
        </p:spPr>
        <p:txBody>
          <a:bodyPr wrap="square" lIns="92075" tIns="46038" rIns="92075" bIns="46038">
            <a:spAutoFit/>
          </a:bodyPr>
          <a:lstStyle/>
          <a:p>
            <a:pPr>
              <a:buFontTx/>
              <a:buNone/>
            </a:pPr>
            <a:r>
              <a:rPr lang="en-US" dirty="0" smtClean="0"/>
              <a:t>1. 	Get the </a:t>
            </a:r>
            <a:r>
              <a:rPr lang="en-US" dirty="0" err="1" smtClean="0">
                <a:latin typeface="Courier New" pitchFamily="49" charset="0"/>
              </a:rPr>
              <a:t>DatabaseMetaData</a:t>
            </a:r>
            <a:r>
              <a:rPr lang="en-US" dirty="0" smtClean="0"/>
              <a:t> object.</a:t>
            </a:r>
          </a:p>
          <a:p>
            <a:pPr>
              <a:spcBef>
                <a:spcPct val="250000"/>
              </a:spcBef>
              <a:buFontTx/>
              <a:buNone/>
            </a:pPr>
            <a:r>
              <a:rPr lang="en-US" dirty="0" smtClean="0"/>
              <a:t>2. 	Use the object’s methods to get the metadata.</a:t>
            </a:r>
          </a:p>
        </p:txBody>
      </p:sp>
      <p:sp>
        <p:nvSpPr>
          <p:cNvPr id="32773" name="Rectangle 1029"/>
          <p:cNvSpPr>
            <a:spLocks noChangeArrowheads="1"/>
          </p:cNvSpPr>
          <p:nvPr/>
        </p:nvSpPr>
        <p:spPr bwMode="blackWhite">
          <a:xfrm>
            <a:off x="1536700" y="2263775"/>
            <a:ext cx="62357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DatabaseMetaData </a:t>
            </a:r>
            <a:r>
              <a:rPr lang="en-US" b="1" i="1">
                <a:solidFill>
                  <a:srgbClr val="000000"/>
                </a:solidFill>
                <a:latin typeface="Courier New" pitchFamily="49" charset="0"/>
              </a:rPr>
              <a:t>dbmd</a:t>
            </a:r>
            <a:r>
              <a:rPr lang="en-US" b="1">
                <a:solidFill>
                  <a:srgbClr val="000000"/>
                </a:solidFill>
                <a:latin typeface="Courier New" pitchFamily="49" charset="0"/>
              </a:rPr>
              <a:t> = </a:t>
            </a:r>
            <a:r>
              <a:rPr lang="en-US" b="1" i="1">
                <a:solidFill>
                  <a:srgbClr val="000000"/>
                </a:solidFill>
                <a:latin typeface="Courier New" pitchFamily="49" charset="0"/>
              </a:rPr>
              <a:t>conn</a:t>
            </a:r>
            <a:r>
              <a:rPr lang="en-US" b="1">
                <a:solidFill>
                  <a:srgbClr val="000000"/>
                </a:solidFill>
                <a:latin typeface="Courier New" pitchFamily="49" charset="0"/>
              </a:rPr>
              <a:t>.getMetaData();</a:t>
            </a:r>
          </a:p>
        </p:txBody>
      </p:sp>
      <p:sp>
        <p:nvSpPr>
          <p:cNvPr id="6" name="Rectangle 5"/>
          <p:cNvSpPr/>
          <p:nvPr/>
        </p:nvSpPr>
        <p:spPr>
          <a:xfrm>
            <a:off x="609600" y="6019800"/>
            <a:ext cx="4224233" cy="369332"/>
          </a:xfrm>
          <a:prstGeom prst="rect">
            <a:avLst/>
          </a:prstGeom>
        </p:spPr>
        <p:txBody>
          <a:bodyPr wrap="none">
            <a:spAutoFit/>
          </a:bodyPr>
          <a:lstStyle/>
          <a:p>
            <a:r>
              <a:rPr lang="en-US" dirty="0" smtClean="0"/>
              <a:t>Refer to </a:t>
            </a:r>
            <a:r>
              <a:rPr lang="en-US" dirty="0" smtClean="0">
                <a:hlinkClick r:id="rId3" action="ppaction://hlinkfile"/>
              </a:rPr>
              <a:t>DatabaseMetaDataDemo.java</a:t>
            </a:r>
            <a:r>
              <a:rPr lang="en-US" dirty="0" smtClean="0"/>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latin typeface="Courier New" pitchFamily="49" charset="0"/>
              </a:rPr>
              <a:t>ResultSetMetaData</a:t>
            </a:r>
            <a:r>
              <a:rPr lang="en-US" dirty="0" err="1" smtClean="0"/>
              <a:t>Object</a:t>
            </a:r>
            <a:endParaRPr lang="en-US" dirty="0"/>
          </a:p>
        </p:txBody>
      </p:sp>
      <p:sp>
        <p:nvSpPr>
          <p:cNvPr id="33795" name="Rectangle 3"/>
          <p:cNvSpPr>
            <a:spLocks noGrp="1" noChangeArrowheads="1"/>
          </p:cNvSpPr>
          <p:nvPr>
            <p:ph idx="1"/>
          </p:nvPr>
        </p:nvSpPr>
        <p:spPr/>
        <p:txBody>
          <a:bodyPr lIns="92075" tIns="46038" rIns="92075" bIns="46038">
            <a:spAutoFit/>
          </a:bodyPr>
          <a:lstStyle/>
          <a:p>
            <a:r>
              <a:rPr lang="en-US" dirty="0" smtClean="0"/>
              <a:t>The </a:t>
            </a:r>
            <a:r>
              <a:rPr lang="en-US" dirty="0" err="1" smtClean="0">
                <a:latin typeface="Courier New" pitchFamily="49" charset="0"/>
              </a:rPr>
              <a:t>ResultSet</a:t>
            </a:r>
            <a:r>
              <a:rPr lang="en-US" dirty="0" smtClean="0"/>
              <a:t> object can be used to get a </a:t>
            </a:r>
            <a:r>
              <a:rPr lang="en-US" dirty="0" err="1" smtClean="0">
                <a:latin typeface="Courier New" pitchFamily="49" charset="0"/>
              </a:rPr>
              <a:t>ResultSetMetaData</a:t>
            </a:r>
            <a:r>
              <a:rPr lang="en-US" dirty="0" smtClean="0"/>
              <a:t> object.</a:t>
            </a:r>
          </a:p>
          <a:p>
            <a:r>
              <a:rPr lang="en-US" dirty="0" err="1" smtClean="0">
                <a:latin typeface="Courier New" pitchFamily="49" charset="0"/>
              </a:rPr>
              <a:t>ResultSetMetaData</a:t>
            </a:r>
            <a:r>
              <a:rPr lang="en-US" dirty="0" smtClean="0"/>
              <a:t> object provides metadata, including:</a:t>
            </a:r>
          </a:p>
          <a:p>
            <a:pPr lvl="1"/>
            <a:r>
              <a:rPr lang="en-US" dirty="0" smtClean="0"/>
              <a:t>Number of columns in the result set</a:t>
            </a:r>
          </a:p>
          <a:p>
            <a:pPr lvl="1"/>
            <a:r>
              <a:rPr lang="en-US" dirty="0" smtClean="0"/>
              <a:t>Column type</a:t>
            </a:r>
          </a:p>
          <a:p>
            <a:pPr lvl="1"/>
            <a:r>
              <a:rPr lang="en-US" dirty="0" smtClean="0"/>
              <a:t>Column name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to Obtain Result Set Metadata</a:t>
            </a:r>
            <a:endParaRPr lang="en-US" dirty="0"/>
          </a:p>
        </p:txBody>
      </p:sp>
      <p:sp>
        <p:nvSpPr>
          <p:cNvPr id="34819" name="Rectangle 2"/>
          <p:cNvSpPr>
            <a:spLocks noGrp="1" noChangeArrowheads="1"/>
          </p:cNvSpPr>
          <p:nvPr>
            <p:ph idx="1"/>
          </p:nvPr>
        </p:nvSpPr>
        <p:spPr/>
        <p:txBody>
          <a:bodyPr lIns="92075" tIns="46038" rIns="92075" bIns="46038">
            <a:spAutoFit/>
          </a:bodyPr>
          <a:lstStyle/>
          <a:p>
            <a:pPr>
              <a:buFontTx/>
              <a:buNone/>
            </a:pPr>
            <a:r>
              <a:rPr lang="en-US" dirty="0" smtClean="0"/>
              <a:t>1. 	Get the </a:t>
            </a:r>
            <a:r>
              <a:rPr lang="en-US" dirty="0" err="1" smtClean="0">
                <a:latin typeface="Courier New" pitchFamily="49" charset="0"/>
              </a:rPr>
              <a:t>ResultSetMetaData</a:t>
            </a:r>
            <a:r>
              <a:rPr lang="en-US" dirty="0" smtClean="0"/>
              <a:t> object.</a:t>
            </a:r>
          </a:p>
          <a:p>
            <a:pPr>
              <a:spcBef>
                <a:spcPct val="300000"/>
              </a:spcBef>
              <a:buFontTx/>
              <a:buNone/>
            </a:pPr>
            <a:r>
              <a:rPr lang="en-US" dirty="0" smtClean="0"/>
              <a:t>2. 	Use the object’s methods to get the metadata.</a:t>
            </a:r>
          </a:p>
        </p:txBody>
      </p:sp>
      <p:sp>
        <p:nvSpPr>
          <p:cNvPr id="34820" name="Rectangle 3"/>
          <p:cNvSpPr>
            <a:spLocks noChangeArrowheads="1"/>
          </p:cNvSpPr>
          <p:nvPr/>
        </p:nvSpPr>
        <p:spPr bwMode="gray">
          <a:xfrm>
            <a:off x="1003300" y="4270375"/>
            <a:ext cx="7226300" cy="1749425"/>
          </a:xfrm>
          <a:prstGeom prst="rect">
            <a:avLst/>
          </a:prstGeom>
          <a:solidFill>
            <a:srgbClr val="EAEAEA"/>
          </a:solidFill>
          <a:ln w="12700">
            <a:solidFill>
              <a:schemeClr val="bg2"/>
            </a:solidFill>
            <a:miter lim="800000"/>
            <a:headEnd/>
            <a:tailEnd/>
          </a:ln>
        </p:spPr>
        <p:txBody>
          <a:bodyPr lIns="90488" tIns="44450" rIns="90488" bIns="44450">
            <a:spAutoFit/>
          </a:bodyPr>
          <a:lstStyle/>
          <a:p>
            <a:pPr defTabSz="822325"/>
            <a:r>
              <a:rPr lang="en-US" b="1" dirty="0" err="1">
                <a:solidFill>
                  <a:schemeClr val="bg2"/>
                </a:solidFill>
                <a:latin typeface="Courier New" pitchFamily="49" charset="0"/>
              </a:rPr>
              <a:t>ResultSetMetaData</a:t>
            </a:r>
            <a:r>
              <a:rPr lang="en-US" b="1" dirty="0">
                <a:solidFill>
                  <a:schemeClr val="bg2"/>
                </a:solidFill>
                <a:latin typeface="Courier New" pitchFamily="49" charset="0"/>
              </a:rPr>
              <a:t> </a:t>
            </a:r>
            <a:r>
              <a:rPr lang="en-US" b="1" dirty="0" err="1">
                <a:solidFill>
                  <a:schemeClr val="bg2"/>
                </a:solidFill>
                <a:latin typeface="Courier New" pitchFamily="49" charset="0"/>
              </a:rPr>
              <a:t>rsmd</a:t>
            </a:r>
            <a:r>
              <a:rPr lang="en-US" b="1" dirty="0">
                <a:solidFill>
                  <a:schemeClr val="bg2"/>
                </a:solidFill>
                <a:latin typeface="Courier New" pitchFamily="49" charset="0"/>
              </a:rPr>
              <a:t> = </a:t>
            </a:r>
            <a:r>
              <a:rPr lang="en-US" b="1" dirty="0" err="1">
                <a:solidFill>
                  <a:schemeClr val="bg2"/>
                </a:solidFill>
                <a:latin typeface="Courier New" pitchFamily="49" charset="0"/>
              </a:rPr>
              <a:t>rset.getMetaData</a:t>
            </a:r>
            <a:r>
              <a:rPr lang="en-US" b="1" dirty="0">
                <a:solidFill>
                  <a:schemeClr val="bg2"/>
                </a:solidFill>
                <a:latin typeface="Courier New" pitchFamily="49" charset="0"/>
              </a:rPr>
              <a:t>();</a:t>
            </a:r>
          </a:p>
          <a:p>
            <a:pPr defTabSz="822325"/>
            <a:r>
              <a:rPr lang="en-US" b="1" dirty="0">
                <a:solidFill>
                  <a:schemeClr val="bg2"/>
                </a:solidFill>
                <a:latin typeface="Courier New" pitchFamily="49" charset="0"/>
              </a:rPr>
              <a:t>for (</a:t>
            </a:r>
            <a:r>
              <a:rPr lang="en-US" b="1" dirty="0" err="1">
                <a:solidFill>
                  <a:schemeClr val="bg2"/>
                </a:solidFill>
                <a:latin typeface="Courier New" pitchFamily="49" charset="0"/>
              </a:rPr>
              <a:t>int</a:t>
            </a:r>
            <a:r>
              <a:rPr lang="en-US" b="1" dirty="0">
                <a:solidFill>
                  <a:schemeClr val="bg2"/>
                </a:solidFill>
                <a:latin typeface="Courier New" pitchFamily="49" charset="0"/>
              </a:rPr>
              <a:t> </a:t>
            </a:r>
            <a:r>
              <a:rPr lang="en-US" b="1" dirty="0" err="1">
                <a:solidFill>
                  <a:schemeClr val="bg2"/>
                </a:solidFill>
                <a:latin typeface="Courier New" pitchFamily="49" charset="0"/>
              </a:rPr>
              <a:t>i</a:t>
            </a:r>
            <a:r>
              <a:rPr lang="en-US" b="1" dirty="0">
                <a:solidFill>
                  <a:schemeClr val="bg2"/>
                </a:solidFill>
                <a:latin typeface="Courier New" pitchFamily="49" charset="0"/>
              </a:rPr>
              <a:t> = 0; </a:t>
            </a:r>
            <a:r>
              <a:rPr lang="en-US" b="1" dirty="0" err="1">
                <a:solidFill>
                  <a:schemeClr val="bg2"/>
                </a:solidFill>
                <a:latin typeface="Courier New" pitchFamily="49" charset="0"/>
              </a:rPr>
              <a:t>i</a:t>
            </a:r>
            <a:r>
              <a:rPr lang="en-US" b="1" dirty="0">
                <a:solidFill>
                  <a:schemeClr val="bg2"/>
                </a:solidFill>
                <a:latin typeface="Courier New" pitchFamily="49" charset="0"/>
              </a:rPr>
              <a:t> &lt; </a:t>
            </a:r>
            <a:r>
              <a:rPr lang="en-US" b="1" dirty="0" err="1">
                <a:solidFill>
                  <a:schemeClr val="bg2"/>
                </a:solidFill>
                <a:latin typeface="Courier New" pitchFamily="49" charset="0"/>
              </a:rPr>
              <a:t>rsmd.getColumnCount</a:t>
            </a:r>
            <a:r>
              <a:rPr lang="en-US" b="1" dirty="0">
                <a:solidFill>
                  <a:schemeClr val="bg2"/>
                </a:solidFill>
                <a:latin typeface="Courier New" pitchFamily="49" charset="0"/>
              </a:rPr>
              <a:t>(); </a:t>
            </a:r>
            <a:r>
              <a:rPr lang="en-US" b="1" dirty="0" err="1">
                <a:solidFill>
                  <a:schemeClr val="bg2"/>
                </a:solidFill>
                <a:latin typeface="Courier New" pitchFamily="49" charset="0"/>
              </a:rPr>
              <a:t>i</a:t>
            </a:r>
            <a:r>
              <a:rPr lang="en-US" b="1" dirty="0">
                <a:solidFill>
                  <a:schemeClr val="bg2"/>
                </a:solidFill>
                <a:latin typeface="Courier New" pitchFamily="49" charset="0"/>
              </a:rPr>
              <a:t>++) {</a:t>
            </a:r>
          </a:p>
          <a:p>
            <a:pPr defTabSz="822325"/>
            <a:r>
              <a:rPr lang="en-US" b="1" dirty="0">
                <a:solidFill>
                  <a:schemeClr val="bg2"/>
                </a:solidFill>
                <a:latin typeface="Courier New" pitchFamily="49" charset="0"/>
              </a:rPr>
              <a:t>  String </a:t>
            </a:r>
            <a:r>
              <a:rPr lang="en-US" b="1" dirty="0" err="1">
                <a:solidFill>
                  <a:schemeClr val="bg2"/>
                </a:solidFill>
                <a:latin typeface="Courier New" pitchFamily="49" charset="0"/>
              </a:rPr>
              <a:t>colname</a:t>
            </a:r>
            <a:r>
              <a:rPr lang="en-US" b="1" dirty="0">
                <a:solidFill>
                  <a:schemeClr val="bg2"/>
                </a:solidFill>
                <a:latin typeface="Courier New" pitchFamily="49" charset="0"/>
              </a:rPr>
              <a:t> = </a:t>
            </a:r>
            <a:r>
              <a:rPr lang="en-US" b="1" dirty="0" err="1">
                <a:solidFill>
                  <a:schemeClr val="bg2"/>
                </a:solidFill>
                <a:latin typeface="Courier New" pitchFamily="49" charset="0"/>
              </a:rPr>
              <a:t>rsmd.getColumnName</a:t>
            </a:r>
            <a:r>
              <a:rPr lang="en-US" b="1" dirty="0">
                <a:solidFill>
                  <a:schemeClr val="bg2"/>
                </a:solidFill>
                <a:latin typeface="Courier New" pitchFamily="49" charset="0"/>
              </a:rPr>
              <a:t>(</a:t>
            </a:r>
            <a:r>
              <a:rPr lang="en-US" b="1" dirty="0" err="1">
                <a:solidFill>
                  <a:schemeClr val="bg2"/>
                </a:solidFill>
                <a:latin typeface="Courier New" pitchFamily="49" charset="0"/>
              </a:rPr>
              <a:t>i</a:t>
            </a:r>
            <a:r>
              <a:rPr lang="en-US" b="1" dirty="0">
                <a:solidFill>
                  <a:schemeClr val="bg2"/>
                </a:solidFill>
                <a:latin typeface="Courier New" pitchFamily="49" charset="0"/>
              </a:rPr>
              <a:t>);</a:t>
            </a:r>
          </a:p>
          <a:p>
            <a:pPr defTabSz="822325"/>
            <a:r>
              <a:rPr lang="en-US" b="1" dirty="0">
                <a:solidFill>
                  <a:schemeClr val="bg2"/>
                </a:solidFill>
                <a:latin typeface="Courier New" pitchFamily="49" charset="0"/>
              </a:rPr>
              <a:t>  </a:t>
            </a:r>
            <a:r>
              <a:rPr lang="en-US" b="1" dirty="0" err="1">
                <a:solidFill>
                  <a:schemeClr val="bg2"/>
                </a:solidFill>
                <a:latin typeface="Courier New" pitchFamily="49" charset="0"/>
              </a:rPr>
              <a:t>int</a:t>
            </a:r>
            <a:r>
              <a:rPr lang="en-US" b="1" dirty="0">
                <a:solidFill>
                  <a:schemeClr val="bg2"/>
                </a:solidFill>
                <a:latin typeface="Courier New" pitchFamily="49" charset="0"/>
              </a:rPr>
              <a:t> </a:t>
            </a:r>
            <a:r>
              <a:rPr lang="en-US" b="1" dirty="0" err="1">
                <a:solidFill>
                  <a:schemeClr val="bg2"/>
                </a:solidFill>
                <a:latin typeface="Courier New" pitchFamily="49" charset="0"/>
              </a:rPr>
              <a:t>coltype</a:t>
            </a:r>
            <a:r>
              <a:rPr lang="en-US" b="1" dirty="0">
                <a:solidFill>
                  <a:schemeClr val="bg2"/>
                </a:solidFill>
                <a:latin typeface="Courier New" pitchFamily="49" charset="0"/>
              </a:rPr>
              <a:t> = </a:t>
            </a:r>
            <a:r>
              <a:rPr lang="en-US" b="1" dirty="0" err="1">
                <a:solidFill>
                  <a:schemeClr val="bg2"/>
                </a:solidFill>
                <a:latin typeface="Courier New" pitchFamily="49" charset="0"/>
              </a:rPr>
              <a:t>rsmd.getColumnType</a:t>
            </a:r>
            <a:r>
              <a:rPr lang="en-US" b="1" dirty="0">
                <a:solidFill>
                  <a:schemeClr val="bg2"/>
                </a:solidFill>
                <a:latin typeface="Courier New" pitchFamily="49" charset="0"/>
              </a:rPr>
              <a:t>(</a:t>
            </a:r>
            <a:r>
              <a:rPr lang="en-US" b="1" dirty="0" err="1">
                <a:solidFill>
                  <a:schemeClr val="bg2"/>
                </a:solidFill>
                <a:latin typeface="Courier New" pitchFamily="49" charset="0"/>
              </a:rPr>
              <a:t>i</a:t>
            </a:r>
            <a:r>
              <a:rPr lang="en-US" b="1" dirty="0">
                <a:solidFill>
                  <a:schemeClr val="bg2"/>
                </a:solidFill>
                <a:latin typeface="Courier New" pitchFamily="49" charset="0"/>
              </a:rPr>
              <a:t>);</a:t>
            </a:r>
            <a:br>
              <a:rPr lang="en-US" b="1" dirty="0">
                <a:solidFill>
                  <a:schemeClr val="bg2"/>
                </a:solidFill>
                <a:latin typeface="Courier New" pitchFamily="49" charset="0"/>
              </a:rPr>
            </a:br>
            <a:r>
              <a:rPr lang="en-US" b="1" dirty="0">
                <a:solidFill>
                  <a:schemeClr val="bg2"/>
                </a:solidFill>
                <a:latin typeface="Courier New" pitchFamily="49" charset="0"/>
              </a:rPr>
              <a:t>  … </a:t>
            </a:r>
          </a:p>
          <a:p>
            <a:pPr defTabSz="822325"/>
            <a:r>
              <a:rPr lang="en-US" b="1" dirty="0">
                <a:solidFill>
                  <a:schemeClr val="bg2"/>
                </a:solidFill>
                <a:latin typeface="Courier New" pitchFamily="49" charset="0"/>
              </a:rPr>
              <a:t>}</a:t>
            </a:r>
          </a:p>
        </p:txBody>
      </p:sp>
      <p:sp>
        <p:nvSpPr>
          <p:cNvPr id="34821" name="Rectangle 5"/>
          <p:cNvSpPr>
            <a:spLocks noChangeArrowheads="1"/>
          </p:cNvSpPr>
          <p:nvPr/>
        </p:nvSpPr>
        <p:spPr bwMode="blackWhite">
          <a:xfrm>
            <a:off x="1612900" y="2374900"/>
            <a:ext cx="62357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ResultSetMetaData </a:t>
            </a:r>
            <a:r>
              <a:rPr lang="en-US" b="1" i="1">
                <a:solidFill>
                  <a:srgbClr val="000000"/>
                </a:solidFill>
                <a:latin typeface="Courier New" pitchFamily="49" charset="0"/>
              </a:rPr>
              <a:t>rsmd</a:t>
            </a:r>
            <a:r>
              <a:rPr lang="en-US" b="1">
                <a:solidFill>
                  <a:srgbClr val="000000"/>
                </a:solidFill>
                <a:latin typeface="Courier New" pitchFamily="49" charset="0"/>
              </a:rPr>
              <a:t> = </a:t>
            </a:r>
            <a:r>
              <a:rPr lang="en-US" b="1" i="1">
                <a:solidFill>
                  <a:srgbClr val="000000"/>
                </a:solidFill>
                <a:latin typeface="Courier New" pitchFamily="49" charset="0"/>
              </a:rPr>
              <a:t>rset</a:t>
            </a:r>
            <a:r>
              <a:rPr lang="en-US" b="1">
                <a:solidFill>
                  <a:srgbClr val="000000"/>
                </a:solidFill>
                <a:latin typeface="Courier New" pitchFamily="49" charset="0"/>
              </a:rPr>
              <a:t>.getMetaData();</a:t>
            </a:r>
          </a:p>
        </p:txBody>
      </p:sp>
      <p:sp>
        <p:nvSpPr>
          <p:cNvPr id="6" name="Rectangle 5"/>
          <p:cNvSpPr/>
          <p:nvPr/>
        </p:nvSpPr>
        <p:spPr>
          <a:xfrm>
            <a:off x="838200" y="6172200"/>
            <a:ext cx="4237057" cy="369332"/>
          </a:xfrm>
          <a:prstGeom prst="rect">
            <a:avLst/>
          </a:prstGeom>
        </p:spPr>
        <p:txBody>
          <a:bodyPr wrap="none">
            <a:spAutoFit/>
          </a:bodyPr>
          <a:lstStyle/>
          <a:p>
            <a:r>
              <a:rPr lang="en-US" dirty="0" smtClean="0"/>
              <a:t>Refer to </a:t>
            </a:r>
            <a:r>
              <a:rPr lang="en-US" dirty="0" smtClean="0">
                <a:hlinkClick r:id="rId3" action="ppaction://hlinkfile"/>
              </a:rPr>
              <a:t>ResultSetMetaDataDemo.java</a:t>
            </a:r>
            <a:r>
              <a:rPr lang="en-US" dirty="0" smtClean="0"/>
              <a: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050"/>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35843" name="Rectangle 2051"/>
          <p:cNvSpPr>
            <a:spLocks noChangeArrowheads="1"/>
          </p:cNvSpPr>
          <p:nvPr/>
        </p:nvSpPr>
        <p:spPr bwMode="auto">
          <a:xfrm>
            <a:off x="3154363" y="6267450"/>
            <a:ext cx="283527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35844" name="Rectangle 2052"/>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35845" name="Rectangle 2053"/>
          <p:cNvSpPr>
            <a:spLocks noChangeArrowheads="1"/>
          </p:cNvSpPr>
          <p:nvPr/>
        </p:nvSpPr>
        <p:spPr bwMode="auto">
          <a:xfrm>
            <a:off x="3154363" y="6267450"/>
            <a:ext cx="283527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14" name="Title 13"/>
          <p:cNvSpPr>
            <a:spLocks noGrp="1"/>
          </p:cNvSpPr>
          <p:nvPr>
            <p:ph type="title"/>
          </p:nvPr>
        </p:nvSpPr>
        <p:spPr/>
        <p:txBody>
          <a:bodyPr/>
          <a:lstStyle/>
          <a:p>
            <a:r>
              <a:rPr lang="en-US" dirty="0" smtClean="0"/>
              <a:t>Mapping Database Types to Java Types</a:t>
            </a:r>
            <a:endParaRPr lang="en-US" dirty="0"/>
          </a:p>
        </p:txBody>
      </p:sp>
      <p:sp>
        <p:nvSpPr>
          <p:cNvPr id="35847" name="Rectangle 2055"/>
          <p:cNvSpPr>
            <a:spLocks noGrp="1" noChangeArrowheads="1"/>
          </p:cNvSpPr>
          <p:nvPr>
            <p:ph idx="1"/>
          </p:nvPr>
        </p:nvSpPr>
        <p:spPr/>
        <p:txBody>
          <a:bodyPr lIns="92075" tIns="46038" rIns="92075" bIns="46038">
            <a:spAutoFit/>
          </a:bodyPr>
          <a:lstStyle/>
          <a:p>
            <a:pPr>
              <a:buFontTx/>
              <a:buNone/>
            </a:pPr>
            <a:r>
              <a:rPr lang="en-US" smtClean="0">
                <a:latin typeface="Courier New" pitchFamily="49" charset="0"/>
              </a:rPr>
              <a:t>ResultSet</a:t>
            </a:r>
            <a:r>
              <a:rPr lang="en-US" smtClean="0"/>
              <a:t> maps database types to Java types.</a:t>
            </a:r>
          </a:p>
        </p:txBody>
      </p:sp>
      <p:sp>
        <p:nvSpPr>
          <p:cNvPr id="35848" name="Rectangle 2056"/>
          <p:cNvSpPr>
            <a:spLocks noChangeArrowheads="1"/>
          </p:cNvSpPr>
          <p:nvPr/>
        </p:nvSpPr>
        <p:spPr bwMode="blackWhite">
          <a:xfrm>
            <a:off x="1308100" y="2159000"/>
            <a:ext cx="7150100" cy="2025650"/>
          </a:xfrm>
          <a:prstGeom prst="rect">
            <a:avLst/>
          </a:prstGeom>
          <a:solidFill>
            <a:schemeClr val="bg1"/>
          </a:solidFill>
          <a:ln w="12700">
            <a:solidFill>
              <a:schemeClr val="bg2"/>
            </a:solidFill>
            <a:miter lim="800000"/>
            <a:headEnd/>
            <a:tailEnd/>
          </a:ln>
        </p:spPr>
        <p:txBody>
          <a:bodyPr wrap="none" lIns="90488" tIns="44450" rIns="90488" bIns="44450" anchor="ctr"/>
          <a:lstStyle/>
          <a:p>
            <a:r>
              <a:rPr lang="en-US" b="1">
                <a:solidFill>
                  <a:schemeClr val="bg2"/>
                </a:solidFill>
                <a:latin typeface="Courier New" pitchFamily="49" charset="0"/>
              </a:rPr>
              <a:t>ResultSet rset = stmt.executeQuery</a:t>
            </a:r>
          </a:p>
          <a:p>
            <a:r>
              <a:rPr lang="en-US" b="1">
                <a:solidFill>
                  <a:schemeClr val="bg2"/>
                </a:solidFill>
                <a:latin typeface="Courier New" pitchFamily="49" charset="0"/>
              </a:rPr>
              <a:t>  ("select RENTAL_ID, RENTAL_DATE, STATUS </a:t>
            </a:r>
            <a:br>
              <a:rPr lang="en-US" b="1">
                <a:solidFill>
                  <a:schemeClr val="bg2"/>
                </a:solidFill>
                <a:latin typeface="Courier New" pitchFamily="49" charset="0"/>
              </a:rPr>
            </a:br>
            <a:r>
              <a:rPr lang="en-US" b="1">
                <a:solidFill>
                  <a:schemeClr val="bg2"/>
                </a:solidFill>
                <a:latin typeface="Courier New" pitchFamily="49" charset="0"/>
              </a:rPr>
              <a:t>  from ACME_RENTALS");</a:t>
            </a:r>
          </a:p>
          <a:p>
            <a:endParaRPr lang="en-US" b="1">
              <a:solidFill>
                <a:schemeClr val="bg2"/>
              </a:solidFill>
              <a:latin typeface="Courier New" pitchFamily="49" charset="0"/>
            </a:endParaRPr>
          </a:p>
          <a:p>
            <a:r>
              <a:rPr lang="en-US" b="1">
                <a:solidFill>
                  <a:schemeClr val="bg2"/>
                </a:solidFill>
                <a:latin typeface="Courier New" pitchFamily="49" charset="0"/>
              </a:rPr>
              <a:t>int id = rset.getInt(1);</a:t>
            </a:r>
          </a:p>
          <a:p>
            <a:r>
              <a:rPr lang="en-US" b="1">
                <a:solidFill>
                  <a:schemeClr val="bg2"/>
                </a:solidFill>
                <a:latin typeface="Courier New" pitchFamily="49" charset="0"/>
              </a:rPr>
              <a:t>Date rentaldate = rset.getDate(2); </a:t>
            </a:r>
          </a:p>
          <a:p>
            <a:r>
              <a:rPr lang="en-US" b="1">
                <a:solidFill>
                  <a:schemeClr val="bg2"/>
                </a:solidFill>
                <a:latin typeface="Courier New" pitchFamily="49" charset="0"/>
              </a:rPr>
              <a:t>String status = rset.getString(3);</a:t>
            </a:r>
          </a:p>
        </p:txBody>
      </p:sp>
      <p:sp>
        <p:nvSpPr>
          <p:cNvPr id="35849" name="Rectangle 2057"/>
          <p:cNvSpPr>
            <a:spLocks noChangeArrowheads="1"/>
          </p:cNvSpPr>
          <p:nvPr/>
        </p:nvSpPr>
        <p:spPr bwMode="blackWhite">
          <a:xfrm>
            <a:off x="2133600" y="4495800"/>
            <a:ext cx="2400300" cy="1933575"/>
          </a:xfrm>
          <a:prstGeom prst="rect">
            <a:avLst/>
          </a:prstGeom>
          <a:gradFill rotWithShape="0">
            <a:gsLst>
              <a:gs pos="0">
                <a:srgbClr val="BDD2DF"/>
              </a:gs>
              <a:gs pos="50000">
                <a:srgbClr val="D3EAF8"/>
              </a:gs>
              <a:gs pos="100000">
                <a:srgbClr val="BDD2DF"/>
              </a:gs>
            </a:gsLst>
            <a:lin ang="18900000" scaled="1"/>
          </a:gradFill>
          <a:ln w="25400">
            <a:solidFill>
              <a:schemeClr val="bg2"/>
            </a:solidFill>
            <a:miter lim="800000"/>
            <a:headEnd/>
            <a:tailEnd/>
          </a:ln>
        </p:spPr>
        <p:txBody>
          <a:bodyPr lIns="92075" tIns="46038" rIns="92075" bIns="46038">
            <a:spAutoFit/>
          </a:bodyPr>
          <a:lstStyle/>
          <a:p>
            <a:pPr algn="ctr">
              <a:lnSpc>
                <a:spcPct val="120000"/>
              </a:lnSpc>
              <a:spcBef>
                <a:spcPct val="60000"/>
              </a:spcBef>
            </a:pPr>
            <a:r>
              <a:rPr lang="en-US" b="1">
                <a:solidFill>
                  <a:schemeClr val="bg2"/>
                </a:solidFill>
              </a:rPr>
              <a:t>Col Name</a:t>
            </a:r>
          </a:p>
          <a:p>
            <a:pPr algn="ctr">
              <a:lnSpc>
                <a:spcPct val="120000"/>
              </a:lnSpc>
              <a:spcBef>
                <a:spcPct val="60000"/>
              </a:spcBef>
            </a:pPr>
            <a:r>
              <a:rPr lang="en-US" b="1">
                <a:solidFill>
                  <a:schemeClr val="bg2"/>
                </a:solidFill>
              </a:rPr>
              <a:t>RENTAL_ID</a:t>
            </a:r>
          </a:p>
          <a:p>
            <a:pPr algn="ctr">
              <a:lnSpc>
                <a:spcPct val="120000"/>
              </a:lnSpc>
              <a:spcBef>
                <a:spcPct val="60000"/>
              </a:spcBef>
            </a:pPr>
            <a:r>
              <a:rPr lang="en-US" b="1">
                <a:solidFill>
                  <a:schemeClr val="bg2"/>
                </a:solidFill>
              </a:rPr>
              <a:t>RENTAL_DATE</a:t>
            </a:r>
          </a:p>
          <a:p>
            <a:pPr algn="ctr">
              <a:lnSpc>
                <a:spcPct val="120000"/>
              </a:lnSpc>
              <a:spcBef>
                <a:spcPct val="60000"/>
              </a:spcBef>
            </a:pPr>
            <a:r>
              <a:rPr lang="en-US" b="1">
                <a:solidFill>
                  <a:schemeClr val="bg2"/>
                </a:solidFill>
              </a:rPr>
              <a:t>STATUS</a:t>
            </a:r>
          </a:p>
        </p:txBody>
      </p:sp>
      <p:sp>
        <p:nvSpPr>
          <p:cNvPr id="35850" name="Rectangle 2058"/>
          <p:cNvSpPr>
            <a:spLocks noChangeArrowheads="1"/>
          </p:cNvSpPr>
          <p:nvPr/>
        </p:nvSpPr>
        <p:spPr bwMode="blackWhite">
          <a:xfrm>
            <a:off x="4546600" y="4495800"/>
            <a:ext cx="2422525" cy="1933575"/>
          </a:xfrm>
          <a:prstGeom prst="rect">
            <a:avLst/>
          </a:prstGeom>
          <a:gradFill rotWithShape="0">
            <a:gsLst>
              <a:gs pos="0">
                <a:srgbClr val="BDD2DF"/>
              </a:gs>
              <a:gs pos="50000">
                <a:srgbClr val="D3EAF8"/>
              </a:gs>
              <a:gs pos="100000">
                <a:srgbClr val="BDD2DF"/>
              </a:gs>
            </a:gsLst>
            <a:lin ang="18900000" scaled="1"/>
          </a:gradFill>
          <a:ln w="25400">
            <a:solidFill>
              <a:schemeClr val="bg2"/>
            </a:solidFill>
            <a:miter lim="800000"/>
            <a:headEnd/>
            <a:tailEnd/>
          </a:ln>
        </p:spPr>
        <p:txBody>
          <a:bodyPr lIns="92075" tIns="46038" rIns="92075" bIns="46038">
            <a:spAutoFit/>
          </a:bodyPr>
          <a:lstStyle/>
          <a:p>
            <a:pPr algn="ctr">
              <a:lnSpc>
                <a:spcPct val="120000"/>
              </a:lnSpc>
              <a:spcBef>
                <a:spcPct val="60000"/>
              </a:spcBef>
            </a:pPr>
            <a:r>
              <a:rPr lang="en-US" b="1">
                <a:solidFill>
                  <a:schemeClr val="bg2"/>
                </a:solidFill>
              </a:rPr>
              <a:t>Type</a:t>
            </a:r>
          </a:p>
          <a:p>
            <a:pPr algn="ctr">
              <a:lnSpc>
                <a:spcPct val="120000"/>
              </a:lnSpc>
              <a:spcBef>
                <a:spcPct val="60000"/>
              </a:spcBef>
            </a:pPr>
            <a:r>
              <a:rPr lang="en-US" b="1">
                <a:solidFill>
                  <a:schemeClr val="bg2"/>
                </a:solidFill>
              </a:rPr>
              <a:t>NUMBER</a:t>
            </a:r>
          </a:p>
          <a:p>
            <a:pPr algn="ctr">
              <a:lnSpc>
                <a:spcPct val="120000"/>
              </a:lnSpc>
              <a:spcBef>
                <a:spcPct val="60000"/>
              </a:spcBef>
            </a:pPr>
            <a:r>
              <a:rPr lang="en-US" b="1">
                <a:solidFill>
                  <a:schemeClr val="bg2"/>
                </a:solidFill>
              </a:rPr>
              <a:t>DATE</a:t>
            </a:r>
          </a:p>
          <a:p>
            <a:pPr algn="ctr">
              <a:lnSpc>
                <a:spcPct val="120000"/>
              </a:lnSpc>
              <a:spcBef>
                <a:spcPct val="60000"/>
              </a:spcBef>
            </a:pPr>
            <a:r>
              <a:rPr lang="en-US" b="1">
                <a:solidFill>
                  <a:schemeClr val="bg2"/>
                </a:solidFill>
              </a:rPr>
              <a:t>VARCHAR2</a:t>
            </a:r>
          </a:p>
        </p:txBody>
      </p:sp>
      <p:sp>
        <p:nvSpPr>
          <p:cNvPr id="35851" name="Line 2059"/>
          <p:cNvSpPr>
            <a:spLocks noChangeShapeType="1"/>
          </p:cNvSpPr>
          <p:nvPr/>
        </p:nvSpPr>
        <p:spPr bwMode="blackWhite">
          <a:xfrm>
            <a:off x="2133600" y="4935538"/>
            <a:ext cx="4848225" cy="0"/>
          </a:xfrm>
          <a:prstGeom prst="line">
            <a:avLst/>
          </a:prstGeom>
          <a:noFill/>
          <a:ln w="25400">
            <a:solidFill>
              <a:schemeClr val="bg2"/>
            </a:solidFill>
            <a:round/>
            <a:headEnd type="none" w="sm" len="sm"/>
            <a:tailEnd type="none" w="sm" len="sm"/>
          </a:ln>
        </p:spPr>
        <p:txBody>
          <a:bodyPr wrap="none" anchor="ctr"/>
          <a:lstStyle/>
          <a:p>
            <a:endParaRPr lang="en-US"/>
          </a:p>
        </p:txBody>
      </p:sp>
      <p:sp>
        <p:nvSpPr>
          <p:cNvPr id="35852" name="Line 2060"/>
          <p:cNvSpPr>
            <a:spLocks noChangeShapeType="1"/>
          </p:cNvSpPr>
          <p:nvPr/>
        </p:nvSpPr>
        <p:spPr bwMode="blackWhite">
          <a:xfrm>
            <a:off x="2133600" y="5411788"/>
            <a:ext cx="4864100" cy="0"/>
          </a:xfrm>
          <a:prstGeom prst="line">
            <a:avLst/>
          </a:prstGeom>
          <a:noFill/>
          <a:ln w="25400">
            <a:solidFill>
              <a:schemeClr val="bg2"/>
            </a:solidFill>
            <a:round/>
            <a:headEnd type="none" w="sm" len="sm"/>
            <a:tailEnd type="none" w="sm" len="sm"/>
          </a:ln>
        </p:spPr>
        <p:txBody>
          <a:bodyPr wrap="none" anchor="ctr"/>
          <a:lstStyle/>
          <a:p>
            <a:endParaRPr lang="en-US"/>
          </a:p>
        </p:txBody>
      </p:sp>
      <p:sp>
        <p:nvSpPr>
          <p:cNvPr id="35853" name="Line 2061"/>
          <p:cNvSpPr>
            <a:spLocks noChangeShapeType="1"/>
          </p:cNvSpPr>
          <p:nvPr/>
        </p:nvSpPr>
        <p:spPr bwMode="blackWhite">
          <a:xfrm>
            <a:off x="2147888" y="5915025"/>
            <a:ext cx="4856162" cy="6350"/>
          </a:xfrm>
          <a:prstGeom prst="line">
            <a:avLst/>
          </a:prstGeom>
          <a:noFill/>
          <a:ln w="25400">
            <a:solidFill>
              <a:schemeClr val="bg2"/>
            </a:solidFill>
            <a:round/>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JDBC: Introduction</a:t>
            </a:r>
            <a:endParaRPr lang="en-US" dirty="0"/>
          </a:p>
        </p:txBody>
      </p:sp>
      <p:sp>
        <p:nvSpPr>
          <p:cNvPr id="15363" name="Rectangle 2051"/>
          <p:cNvSpPr>
            <a:spLocks noGrp="1" noChangeArrowheads="1"/>
          </p:cNvSpPr>
          <p:nvPr>
            <p:ph idx="1"/>
          </p:nvPr>
        </p:nvSpPr>
        <p:spPr>
          <a:xfrm>
            <a:off x="457200" y="1576388"/>
            <a:ext cx="8229600" cy="1793441"/>
          </a:xfrm>
        </p:spPr>
        <p:txBody>
          <a:bodyPr lIns="92075" tIns="46038" rIns="92075" bIns="46038">
            <a:spAutoFit/>
          </a:bodyPr>
          <a:lstStyle/>
          <a:p>
            <a:r>
              <a:rPr lang="en-US" dirty="0" smtClean="0"/>
              <a:t>JDBC is a standard interface for connecting to relational databases </a:t>
            </a:r>
            <a:r>
              <a:rPr lang="en-US" smtClean="0"/>
              <a:t>from Java</a:t>
            </a:r>
            <a:r>
              <a:rPr lang="en-US" dirty="0" smtClean="0"/>
              <a:t>.</a:t>
            </a:r>
          </a:p>
          <a:p>
            <a:r>
              <a:rPr lang="en-US" dirty="0" smtClean="0"/>
              <a:t>The JDBC classes and interfaces are in the </a:t>
            </a:r>
            <a:r>
              <a:rPr lang="en-US" dirty="0" smtClean="0">
                <a:latin typeface="Courier New" pitchFamily="49" charset="0"/>
              </a:rPr>
              <a:t>java.sql</a:t>
            </a:r>
            <a:r>
              <a:rPr lang="en-US" dirty="0" smtClean="0"/>
              <a:t> package.</a:t>
            </a:r>
          </a:p>
        </p:txBody>
      </p:sp>
      <p:grpSp>
        <p:nvGrpSpPr>
          <p:cNvPr id="15364" name="Group 2052"/>
          <p:cNvGrpSpPr>
            <a:grpSpLocks/>
          </p:cNvGrpSpPr>
          <p:nvPr/>
        </p:nvGrpSpPr>
        <p:grpSpPr bwMode="auto">
          <a:xfrm>
            <a:off x="2970213" y="4354513"/>
            <a:ext cx="925512" cy="558800"/>
            <a:chOff x="1871" y="2743"/>
            <a:chExt cx="583" cy="352"/>
          </a:xfrm>
        </p:grpSpPr>
        <p:sp>
          <p:nvSpPr>
            <p:cNvPr id="15367" name="Freeform 2053"/>
            <p:cNvSpPr>
              <a:spLocks/>
            </p:cNvSpPr>
            <p:nvPr/>
          </p:nvSpPr>
          <p:spPr bwMode="auto">
            <a:xfrm>
              <a:off x="1871" y="2926"/>
              <a:ext cx="575" cy="133"/>
            </a:xfrm>
            <a:custGeom>
              <a:avLst/>
              <a:gdLst>
                <a:gd name="T0" fmla="*/ 289 w 575"/>
                <a:gd name="T1" fmla="*/ 132 h 133"/>
                <a:gd name="T2" fmla="*/ 301 w 575"/>
                <a:gd name="T3" fmla="*/ 132 h 133"/>
                <a:gd name="T4" fmla="*/ 321 w 575"/>
                <a:gd name="T5" fmla="*/ 128 h 133"/>
                <a:gd name="T6" fmla="*/ 345 w 575"/>
                <a:gd name="T7" fmla="*/ 128 h 133"/>
                <a:gd name="T8" fmla="*/ 369 w 575"/>
                <a:gd name="T9" fmla="*/ 124 h 133"/>
                <a:gd name="T10" fmla="*/ 393 w 575"/>
                <a:gd name="T11" fmla="*/ 120 h 133"/>
                <a:gd name="T12" fmla="*/ 421 w 575"/>
                <a:gd name="T13" fmla="*/ 116 h 133"/>
                <a:gd name="T14" fmla="*/ 446 w 575"/>
                <a:gd name="T15" fmla="*/ 112 h 133"/>
                <a:gd name="T16" fmla="*/ 474 w 575"/>
                <a:gd name="T17" fmla="*/ 108 h 133"/>
                <a:gd name="T18" fmla="*/ 498 w 575"/>
                <a:gd name="T19" fmla="*/ 100 h 133"/>
                <a:gd name="T20" fmla="*/ 518 w 575"/>
                <a:gd name="T21" fmla="*/ 96 h 133"/>
                <a:gd name="T22" fmla="*/ 538 w 575"/>
                <a:gd name="T23" fmla="*/ 92 h 133"/>
                <a:gd name="T24" fmla="*/ 554 w 575"/>
                <a:gd name="T25" fmla="*/ 88 h 133"/>
                <a:gd name="T26" fmla="*/ 566 w 575"/>
                <a:gd name="T27" fmla="*/ 80 h 133"/>
                <a:gd name="T28" fmla="*/ 574 w 575"/>
                <a:gd name="T29" fmla="*/ 76 h 133"/>
                <a:gd name="T30" fmla="*/ 574 w 575"/>
                <a:gd name="T31" fmla="*/ 76 h 133"/>
                <a:gd name="T32" fmla="*/ 574 w 575"/>
                <a:gd name="T33" fmla="*/ 72 h 133"/>
                <a:gd name="T34" fmla="*/ 566 w 575"/>
                <a:gd name="T35" fmla="*/ 68 h 133"/>
                <a:gd name="T36" fmla="*/ 558 w 575"/>
                <a:gd name="T37" fmla="*/ 60 h 133"/>
                <a:gd name="T38" fmla="*/ 542 w 575"/>
                <a:gd name="T39" fmla="*/ 56 h 133"/>
                <a:gd name="T40" fmla="*/ 526 w 575"/>
                <a:gd name="T41" fmla="*/ 48 h 133"/>
                <a:gd name="T42" fmla="*/ 506 w 575"/>
                <a:gd name="T43" fmla="*/ 44 h 133"/>
                <a:gd name="T44" fmla="*/ 486 w 575"/>
                <a:gd name="T45" fmla="*/ 36 h 133"/>
                <a:gd name="T46" fmla="*/ 462 w 575"/>
                <a:gd name="T47" fmla="*/ 28 h 133"/>
                <a:gd name="T48" fmla="*/ 437 w 575"/>
                <a:gd name="T49" fmla="*/ 24 h 133"/>
                <a:gd name="T50" fmla="*/ 413 w 575"/>
                <a:gd name="T51" fmla="*/ 16 h 133"/>
                <a:gd name="T52" fmla="*/ 389 w 575"/>
                <a:gd name="T53" fmla="*/ 12 h 133"/>
                <a:gd name="T54" fmla="*/ 361 w 575"/>
                <a:gd name="T55" fmla="*/ 8 h 133"/>
                <a:gd name="T56" fmla="*/ 337 w 575"/>
                <a:gd name="T57" fmla="*/ 4 h 133"/>
                <a:gd name="T58" fmla="*/ 317 w 575"/>
                <a:gd name="T59" fmla="*/ 0 h 133"/>
                <a:gd name="T60" fmla="*/ 293 w 575"/>
                <a:gd name="T61" fmla="*/ 0 h 133"/>
                <a:gd name="T62" fmla="*/ 277 w 575"/>
                <a:gd name="T63" fmla="*/ 0 h 133"/>
                <a:gd name="T64" fmla="*/ 253 w 575"/>
                <a:gd name="T65" fmla="*/ 0 h 133"/>
                <a:gd name="T66" fmla="*/ 229 w 575"/>
                <a:gd name="T67" fmla="*/ 0 h 133"/>
                <a:gd name="T68" fmla="*/ 205 w 575"/>
                <a:gd name="T69" fmla="*/ 4 h 133"/>
                <a:gd name="T70" fmla="*/ 177 w 575"/>
                <a:gd name="T71" fmla="*/ 8 h 133"/>
                <a:gd name="T72" fmla="*/ 153 w 575"/>
                <a:gd name="T73" fmla="*/ 12 h 133"/>
                <a:gd name="T74" fmla="*/ 129 w 575"/>
                <a:gd name="T75" fmla="*/ 16 h 133"/>
                <a:gd name="T76" fmla="*/ 105 w 575"/>
                <a:gd name="T77" fmla="*/ 20 h 133"/>
                <a:gd name="T78" fmla="*/ 81 w 575"/>
                <a:gd name="T79" fmla="*/ 24 h 133"/>
                <a:gd name="T80" fmla="*/ 60 w 575"/>
                <a:gd name="T81" fmla="*/ 28 h 133"/>
                <a:gd name="T82" fmla="*/ 40 w 575"/>
                <a:gd name="T83" fmla="*/ 36 h 133"/>
                <a:gd name="T84" fmla="*/ 28 w 575"/>
                <a:gd name="T85" fmla="*/ 40 h 133"/>
                <a:gd name="T86" fmla="*/ 16 w 575"/>
                <a:gd name="T87" fmla="*/ 44 h 133"/>
                <a:gd name="T88" fmla="*/ 4 w 575"/>
                <a:gd name="T89" fmla="*/ 48 h 133"/>
                <a:gd name="T90" fmla="*/ 0 w 575"/>
                <a:gd name="T91" fmla="*/ 52 h 133"/>
                <a:gd name="T92" fmla="*/ 0 w 575"/>
                <a:gd name="T93" fmla="*/ 56 h 133"/>
                <a:gd name="T94" fmla="*/ 4 w 575"/>
                <a:gd name="T95" fmla="*/ 60 h 133"/>
                <a:gd name="T96" fmla="*/ 16 w 575"/>
                <a:gd name="T97" fmla="*/ 68 h 133"/>
                <a:gd name="T98" fmla="*/ 28 w 575"/>
                <a:gd name="T99" fmla="*/ 72 h 133"/>
                <a:gd name="T100" fmla="*/ 48 w 575"/>
                <a:gd name="T101" fmla="*/ 80 h 133"/>
                <a:gd name="T102" fmla="*/ 68 w 575"/>
                <a:gd name="T103" fmla="*/ 88 h 133"/>
                <a:gd name="T104" fmla="*/ 93 w 575"/>
                <a:gd name="T105" fmla="*/ 92 h 133"/>
                <a:gd name="T106" fmla="*/ 117 w 575"/>
                <a:gd name="T107" fmla="*/ 100 h 133"/>
                <a:gd name="T108" fmla="*/ 141 w 575"/>
                <a:gd name="T109" fmla="*/ 108 h 133"/>
                <a:gd name="T110" fmla="*/ 169 w 575"/>
                <a:gd name="T111" fmla="*/ 112 h 133"/>
                <a:gd name="T112" fmla="*/ 193 w 575"/>
                <a:gd name="T113" fmla="*/ 120 h 133"/>
                <a:gd name="T114" fmla="*/ 217 w 575"/>
                <a:gd name="T115" fmla="*/ 124 h 133"/>
                <a:gd name="T116" fmla="*/ 237 w 575"/>
                <a:gd name="T117" fmla="*/ 128 h 133"/>
                <a:gd name="T118" fmla="*/ 257 w 575"/>
                <a:gd name="T119" fmla="*/ 132 h 133"/>
                <a:gd name="T120" fmla="*/ 273 w 575"/>
                <a:gd name="T121" fmla="*/ 132 h 13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75"/>
                <a:gd name="T184" fmla="*/ 0 h 133"/>
                <a:gd name="T185" fmla="*/ 575 w 575"/>
                <a:gd name="T186" fmla="*/ 133 h 13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75" h="133">
                  <a:moveTo>
                    <a:pt x="277" y="132"/>
                  </a:moveTo>
                  <a:lnTo>
                    <a:pt x="281" y="132"/>
                  </a:lnTo>
                  <a:lnTo>
                    <a:pt x="285" y="132"/>
                  </a:lnTo>
                  <a:lnTo>
                    <a:pt x="289" y="132"/>
                  </a:lnTo>
                  <a:lnTo>
                    <a:pt x="293" y="132"/>
                  </a:lnTo>
                  <a:lnTo>
                    <a:pt x="297" y="132"/>
                  </a:lnTo>
                  <a:lnTo>
                    <a:pt x="301" y="132"/>
                  </a:lnTo>
                  <a:lnTo>
                    <a:pt x="309" y="132"/>
                  </a:lnTo>
                  <a:lnTo>
                    <a:pt x="313" y="132"/>
                  </a:lnTo>
                  <a:lnTo>
                    <a:pt x="317" y="132"/>
                  </a:lnTo>
                  <a:lnTo>
                    <a:pt x="321" y="128"/>
                  </a:lnTo>
                  <a:lnTo>
                    <a:pt x="329" y="128"/>
                  </a:lnTo>
                  <a:lnTo>
                    <a:pt x="333" y="128"/>
                  </a:lnTo>
                  <a:lnTo>
                    <a:pt x="337" y="128"/>
                  </a:lnTo>
                  <a:lnTo>
                    <a:pt x="345" y="128"/>
                  </a:lnTo>
                  <a:lnTo>
                    <a:pt x="349" y="128"/>
                  </a:lnTo>
                  <a:lnTo>
                    <a:pt x="357" y="124"/>
                  </a:lnTo>
                  <a:lnTo>
                    <a:pt x="361" y="124"/>
                  </a:lnTo>
                  <a:lnTo>
                    <a:pt x="369" y="124"/>
                  </a:lnTo>
                  <a:lnTo>
                    <a:pt x="373" y="124"/>
                  </a:lnTo>
                  <a:lnTo>
                    <a:pt x="381" y="120"/>
                  </a:lnTo>
                  <a:lnTo>
                    <a:pt x="389" y="120"/>
                  </a:lnTo>
                  <a:lnTo>
                    <a:pt x="393" y="120"/>
                  </a:lnTo>
                  <a:lnTo>
                    <a:pt x="401" y="120"/>
                  </a:lnTo>
                  <a:lnTo>
                    <a:pt x="405" y="116"/>
                  </a:lnTo>
                  <a:lnTo>
                    <a:pt x="413" y="116"/>
                  </a:lnTo>
                  <a:lnTo>
                    <a:pt x="421" y="116"/>
                  </a:lnTo>
                  <a:lnTo>
                    <a:pt x="425" y="116"/>
                  </a:lnTo>
                  <a:lnTo>
                    <a:pt x="433" y="112"/>
                  </a:lnTo>
                  <a:lnTo>
                    <a:pt x="442" y="112"/>
                  </a:lnTo>
                  <a:lnTo>
                    <a:pt x="446" y="112"/>
                  </a:lnTo>
                  <a:lnTo>
                    <a:pt x="454" y="108"/>
                  </a:lnTo>
                  <a:lnTo>
                    <a:pt x="462" y="108"/>
                  </a:lnTo>
                  <a:lnTo>
                    <a:pt x="466" y="108"/>
                  </a:lnTo>
                  <a:lnTo>
                    <a:pt x="474" y="108"/>
                  </a:lnTo>
                  <a:lnTo>
                    <a:pt x="478" y="104"/>
                  </a:lnTo>
                  <a:lnTo>
                    <a:pt x="486" y="104"/>
                  </a:lnTo>
                  <a:lnTo>
                    <a:pt x="490" y="104"/>
                  </a:lnTo>
                  <a:lnTo>
                    <a:pt x="498" y="100"/>
                  </a:lnTo>
                  <a:lnTo>
                    <a:pt x="502" y="100"/>
                  </a:lnTo>
                  <a:lnTo>
                    <a:pt x="510" y="100"/>
                  </a:lnTo>
                  <a:lnTo>
                    <a:pt x="514" y="96"/>
                  </a:lnTo>
                  <a:lnTo>
                    <a:pt x="518" y="96"/>
                  </a:lnTo>
                  <a:lnTo>
                    <a:pt x="526" y="96"/>
                  </a:lnTo>
                  <a:lnTo>
                    <a:pt x="530" y="92"/>
                  </a:lnTo>
                  <a:lnTo>
                    <a:pt x="534" y="92"/>
                  </a:lnTo>
                  <a:lnTo>
                    <a:pt x="538" y="92"/>
                  </a:lnTo>
                  <a:lnTo>
                    <a:pt x="542" y="88"/>
                  </a:lnTo>
                  <a:lnTo>
                    <a:pt x="546" y="88"/>
                  </a:lnTo>
                  <a:lnTo>
                    <a:pt x="550" y="88"/>
                  </a:lnTo>
                  <a:lnTo>
                    <a:pt x="554" y="88"/>
                  </a:lnTo>
                  <a:lnTo>
                    <a:pt x="558" y="84"/>
                  </a:lnTo>
                  <a:lnTo>
                    <a:pt x="562" y="84"/>
                  </a:lnTo>
                  <a:lnTo>
                    <a:pt x="566" y="84"/>
                  </a:lnTo>
                  <a:lnTo>
                    <a:pt x="566" y="80"/>
                  </a:lnTo>
                  <a:lnTo>
                    <a:pt x="570" y="80"/>
                  </a:lnTo>
                  <a:lnTo>
                    <a:pt x="574" y="80"/>
                  </a:lnTo>
                  <a:lnTo>
                    <a:pt x="574" y="76"/>
                  </a:lnTo>
                  <a:lnTo>
                    <a:pt x="574" y="72"/>
                  </a:lnTo>
                  <a:lnTo>
                    <a:pt x="570" y="72"/>
                  </a:lnTo>
                  <a:lnTo>
                    <a:pt x="570" y="68"/>
                  </a:lnTo>
                  <a:lnTo>
                    <a:pt x="566" y="68"/>
                  </a:lnTo>
                  <a:lnTo>
                    <a:pt x="566" y="64"/>
                  </a:lnTo>
                  <a:lnTo>
                    <a:pt x="562" y="64"/>
                  </a:lnTo>
                  <a:lnTo>
                    <a:pt x="558" y="64"/>
                  </a:lnTo>
                  <a:lnTo>
                    <a:pt x="558" y="60"/>
                  </a:lnTo>
                  <a:lnTo>
                    <a:pt x="554" y="60"/>
                  </a:lnTo>
                  <a:lnTo>
                    <a:pt x="550" y="60"/>
                  </a:lnTo>
                  <a:lnTo>
                    <a:pt x="546" y="56"/>
                  </a:lnTo>
                  <a:lnTo>
                    <a:pt x="542" y="56"/>
                  </a:lnTo>
                  <a:lnTo>
                    <a:pt x="538" y="52"/>
                  </a:lnTo>
                  <a:lnTo>
                    <a:pt x="534" y="52"/>
                  </a:lnTo>
                  <a:lnTo>
                    <a:pt x="530" y="52"/>
                  </a:lnTo>
                  <a:lnTo>
                    <a:pt x="526" y="48"/>
                  </a:lnTo>
                  <a:lnTo>
                    <a:pt x="522" y="48"/>
                  </a:lnTo>
                  <a:lnTo>
                    <a:pt x="518" y="44"/>
                  </a:lnTo>
                  <a:lnTo>
                    <a:pt x="510" y="44"/>
                  </a:lnTo>
                  <a:lnTo>
                    <a:pt x="506" y="44"/>
                  </a:lnTo>
                  <a:lnTo>
                    <a:pt x="502" y="40"/>
                  </a:lnTo>
                  <a:lnTo>
                    <a:pt x="498" y="40"/>
                  </a:lnTo>
                  <a:lnTo>
                    <a:pt x="490" y="36"/>
                  </a:lnTo>
                  <a:lnTo>
                    <a:pt x="486" y="36"/>
                  </a:lnTo>
                  <a:lnTo>
                    <a:pt x="478" y="36"/>
                  </a:lnTo>
                  <a:lnTo>
                    <a:pt x="474" y="32"/>
                  </a:lnTo>
                  <a:lnTo>
                    <a:pt x="470" y="32"/>
                  </a:lnTo>
                  <a:lnTo>
                    <a:pt x="462" y="28"/>
                  </a:lnTo>
                  <a:lnTo>
                    <a:pt x="458" y="28"/>
                  </a:lnTo>
                  <a:lnTo>
                    <a:pt x="450" y="28"/>
                  </a:lnTo>
                  <a:lnTo>
                    <a:pt x="446" y="24"/>
                  </a:lnTo>
                  <a:lnTo>
                    <a:pt x="437" y="24"/>
                  </a:lnTo>
                  <a:lnTo>
                    <a:pt x="433" y="20"/>
                  </a:lnTo>
                  <a:lnTo>
                    <a:pt x="425" y="20"/>
                  </a:lnTo>
                  <a:lnTo>
                    <a:pt x="417" y="20"/>
                  </a:lnTo>
                  <a:lnTo>
                    <a:pt x="413" y="16"/>
                  </a:lnTo>
                  <a:lnTo>
                    <a:pt x="405" y="16"/>
                  </a:lnTo>
                  <a:lnTo>
                    <a:pt x="401" y="16"/>
                  </a:lnTo>
                  <a:lnTo>
                    <a:pt x="393" y="12"/>
                  </a:lnTo>
                  <a:lnTo>
                    <a:pt x="389" y="12"/>
                  </a:lnTo>
                  <a:lnTo>
                    <a:pt x="381" y="12"/>
                  </a:lnTo>
                  <a:lnTo>
                    <a:pt x="377" y="12"/>
                  </a:lnTo>
                  <a:lnTo>
                    <a:pt x="369" y="8"/>
                  </a:lnTo>
                  <a:lnTo>
                    <a:pt x="361" y="8"/>
                  </a:lnTo>
                  <a:lnTo>
                    <a:pt x="357" y="8"/>
                  </a:lnTo>
                  <a:lnTo>
                    <a:pt x="349" y="4"/>
                  </a:lnTo>
                  <a:lnTo>
                    <a:pt x="345" y="4"/>
                  </a:lnTo>
                  <a:lnTo>
                    <a:pt x="337" y="4"/>
                  </a:lnTo>
                  <a:lnTo>
                    <a:pt x="333" y="4"/>
                  </a:lnTo>
                  <a:lnTo>
                    <a:pt x="325" y="4"/>
                  </a:lnTo>
                  <a:lnTo>
                    <a:pt x="321" y="0"/>
                  </a:lnTo>
                  <a:lnTo>
                    <a:pt x="317" y="0"/>
                  </a:lnTo>
                  <a:lnTo>
                    <a:pt x="309" y="0"/>
                  </a:lnTo>
                  <a:lnTo>
                    <a:pt x="305" y="0"/>
                  </a:lnTo>
                  <a:lnTo>
                    <a:pt x="297" y="0"/>
                  </a:lnTo>
                  <a:lnTo>
                    <a:pt x="293" y="0"/>
                  </a:lnTo>
                  <a:lnTo>
                    <a:pt x="289" y="0"/>
                  </a:lnTo>
                  <a:lnTo>
                    <a:pt x="285" y="0"/>
                  </a:lnTo>
                  <a:lnTo>
                    <a:pt x="277" y="0"/>
                  </a:lnTo>
                  <a:lnTo>
                    <a:pt x="273" y="0"/>
                  </a:lnTo>
                  <a:lnTo>
                    <a:pt x="265" y="0"/>
                  </a:lnTo>
                  <a:lnTo>
                    <a:pt x="261" y="0"/>
                  </a:lnTo>
                  <a:lnTo>
                    <a:pt x="253" y="0"/>
                  </a:lnTo>
                  <a:lnTo>
                    <a:pt x="249" y="0"/>
                  </a:lnTo>
                  <a:lnTo>
                    <a:pt x="241" y="0"/>
                  </a:lnTo>
                  <a:lnTo>
                    <a:pt x="237" y="0"/>
                  </a:lnTo>
                  <a:lnTo>
                    <a:pt x="229" y="0"/>
                  </a:lnTo>
                  <a:lnTo>
                    <a:pt x="221" y="0"/>
                  </a:lnTo>
                  <a:lnTo>
                    <a:pt x="217" y="4"/>
                  </a:lnTo>
                  <a:lnTo>
                    <a:pt x="209" y="4"/>
                  </a:lnTo>
                  <a:lnTo>
                    <a:pt x="205" y="4"/>
                  </a:lnTo>
                  <a:lnTo>
                    <a:pt x="197" y="4"/>
                  </a:lnTo>
                  <a:lnTo>
                    <a:pt x="189" y="4"/>
                  </a:lnTo>
                  <a:lnTo>
                    <a:pt x="185" y="4"/>
                  </a:lnTo>
                  <a:lnTo>
                    <a:pt x="177" y="8"/>
                  </a:lnTo>
                  <a:lnTo>
                    <a:pt x="173" y="8"/>
                  </a:lnTo>
                  <a:lnTo>
                    <a:pt x="165" y="8"/>
                  </a:lnTo>
                  <a:lnTo>
                    <a:pt x="157" y="8"/>
                  </a:lnTo>
                  <a:lnTo>
                    <a:pt x="153" y="12"/>
                  </a:lnTo>
                  <a:lnTo>
                    <a:pt x="145" y="12"/>
                  </a:lnTo>
                  <a:lnTo>
                    <a:pt x="141" y="12"/>
                  </a:lnTo>
                  <a:lnTo>
                    <a:pt x="133" y="12"/>
                  </a:lnTo>
                  <a:lnTo>
                    <a:pt x="129" y="16"/>
                  </a:lnTo>
                  <a:lnTo>
                    <a:pt x="121" y="16"/>
                  </a:lnTo>
                  <a:lnTo>
                    <a:pt x="117" y="16"/>
                  </a:lnTo>
                  <a:lnTo>
                    <a:pt x="109" y="20"/>
                  </a:lnTo>
                  <a:lnTo>
                    <a:pt x="105" y="20"/>
                  </a:lnTo>
                  <a:lnTo>
                    <a:pt x="97" y="20"/>
                  </a:lnTo>
                  <a:lnTo>
                    <a:pt x="93" y="20"/>
                  </a:lnTo>
                  <a:lnTo>
                    <a:pt x="85" y="24"/>
                  </a:lnTo>
                  <a:lnTo>
                    <a:pt x="81" y="24"/>
                  </a:lnTo>
                  <a:lnTo>
                    <a:pt x="77" y="24"/>
                  </a:lnTo>
                  <a:lnTo>
                    <a:pt x="68" y="28"/>
                  </a:lnTo>
                  <a:lnTo>
                    <a:pt x="64" y="28"/>
                  </a:lnTo>
                  <a:lnTo>
                    <a:pt x="60" y="28"/>
                  </a:lnTo>
                  <a:lnTo>
                    <a:pt x="56" y="32"/>
                  </a:lnTo>
                  <a:lnTo>
                    <a:pt x="52" y="32"/>
                  </a:lnTo>
                  <a:lnTo>
                    <a:pt x="44" y="32"/>
                  </a:lnTo>
                  <a:lnTo>
                    <a:pt x="40" y="36"/>
                  </a:lnTo>
                  <a:lnTo>
                    <a:pt x="36" y="36"/>
                  </a:lnTo>
                  <a:lnTo>
                    <a:pt x="32" y="36"/>
                  </a:lnTo>
                  <a:lnTo>
                    <a:pt x="28" y="40"/>
                  </a:lnTo>
                  <a:lnTo>
                    <a:pt x="24" y="40"/>
                  </a:lnTo>
                  <a:lnTo>
                    <a:pt x="20" y="44"/>
                  </a:lnTo>
                  <a:lnTo>
                    <a:pt x="16" y="44"/>
                  </a:lnTo>
                  <a:lnTo>
                    <a:pt x="12" y="48"/>
                  </a:lnTo>
                  <a:lnTo>
                    <a:pt x="8" y="48"/>
                  </a:lnTo>
                  <a:lnTo>
                    <a:pt x="4" y="48"/>
                  </a:lnTo>
                  <a:lnTo>
                    <a:pt x="4" y="52"/>
                  </a:lnTo>
                  <a:lnTo>
                    <a:pt x="0" y="52"/>
                  </a:lnTo>
                  <a:lnTo>
                    <a:pt x="0" y="56"/>
                  </a:lnTo>
                  <a:lnTo>
                    <a:pt x="4" y="60"/>
                  </a:lnTo>
                  <a:lnTo>
                    <a:pt x="8" y="64"/>
                  </a:lnTo>
                  <a:lnTo>
                    <a:pt x="12" y="64"/>
                  </a:lnTo>
                  <a:lnTo>
                    <a:pt x="16" y="68"/>
                  </a:lnTo>
                  <a:lnTo>
                    <a:pt x="20" y="68"/>
                  </a:lnTo>
                  <a:lnTo>
                    <a:pt x="24" y="72"/>
                  </a:lnTo>
                  <a:lnTo>
                    <a:pt x="28" y="72"/>
                  </a:lnTo>
                  <a:lnTo>
                    <a:pt x="32" y="76"/>
                  </a:lnTo>
                  <a:lnTo>
                    <a:pt x="36" y="76"/>
                  </a:lnTo>
                  <a:lnTo>
                    <a:pt x="44" y="76"/>
                  </a:lnTo>
                  <a:lnTo>
                    <a:pt x="48" y="80"/>
                  </a:lnTo>
                  <a:lnTo>
                    <a:pt x="52" y="80"/>
                  </a:lnTo>
                  <a:lnTo>
                    <a:pt x="56" y="84"/>
                  </a:lnTo>
                  <a:lnTo>
                    <a:pt x="64" y="84"/>
                  </a:lnTo>
                  <a:lnTo>
                    <a:pt x="68" y="88"/>
                  </a:lnTo>
                  <a:lnTo>
                    <a:pt x="72" y="88"/>
                  </a:lnTo>
                  <a:lnTo>
                    <a:pt x="81" y="88"/>
                  </a:lnTo>
                  <a:lnTo>
                    <a:pt x="85" y="92"/>
                  </a:lnTo>
                  <a:lnTo>
                    <a:pt x="93" y="92"/>
                  </a:lnTo>
                  <a:lnTo>
                    <a:pt x="97" y="96"/>
                  </a:lnTo>
                  <a:lnTo>
                    <a:pt x="105" y="96"/>
                  </a:lnTo>
                  <a:lnTo>
                    <a:pt x="109" y="100"/>
                  </a:lnTo>
                  <a:lnTo>
                    <a:pt x="117" y="100"/>
                  </a:lnTo>
                  <a:lnTo>
                    <a:pt x="125" y="104"/>
                  </a:lnTo>
                  <a:lnTo>
                    <a:pt x="129" y="104"/>
                  </a:lnTo>
                  <a:lnTo>
                    <a:pt x="137" y="104"/>
                  </a:lnTo>
                  <a:lnTo>
                    <a:pt x="141" y="108"/>
                  </a:lnTo>
                  <a:lnTo>
                    <a:pt x="149" y="108"/>
                  </a:lnTo>
                  <a:lnTo>
                    <a:pt x="157" y="112"/>
                  </a:lnTo>
                  <a:lnTo>
                    <a:pt x="161" y="112"/>
                  </a:lnTo>
                  <a:lnTo>
                    <a:pt x="169" y="112"/>
                  </a:lnTo>
                  <a:lnTo>
                    <a:pt x="173" y="116"/>
                  </a:lnTo>
                  <a:lnTo>
                    <a:pt x="181" y="116"/>
                  </a:lnTo>
                  <a:lnTo>
                    <a:pt x="185" y="120"/>
                  </a:lnTo>
                  <a:lnTo>
                    <a:pt x="193" y="120"/>
                  </a:lnTo>
                  <a:lnTo>
                    <a:pt x="201" y="120"/>
                  </a:lnTo>
                  <a:lnTo>
                    <a:pt x="205" y="124"/>
                  </a:lnTo>
                  <a:lnTo>
                    <a:pt x="213" y="124"/>
                  </a:lnTo>
                  <a:lnTo>
                    <a:pt x="217" y="124"/>
                  </a:lnTo>
                  <a:lnTo>
                    <a:pt x="221" y="124"/>
                  </a:lnTo>
                  <a:lnTo>
                    <a:pt x="229" y="128"/>
                  </a:lnTo>
                  <a:lnTo>
                    <a:pt x="233" y="128"/>
                  </a:lnTo>
                  <a:lnTo>
                    <a:pt x="237" y="128"/>
                  </a:lnTo>
                  <a:lnTo>
                    <a:pt x="245" y="128"/>
                  </a:lnTo>
                  <a:lnTo>
                    <a:pt x="249" y="132"/>
                  </a:lnTo>
                  <a:lnTo>
                    <a:pt x="253" y="132"/>
                  </a:lnTo>
                  <a:lnTo>
                    <a:pt x="257" y="132"/>
                  </a:lnTo>
                  <a:lnTo>
                    <a:pt x="261" y="132"/>
                  </a:lnTo>
                  <a:lnTo>
                    <a:pt x="265" y="132"/>
                  </a:lnTo>
                  <a:lnTo>
                    <a:pt x="269" y="132"/>
                  </a:lnTo>
                  <a:lnTo>
                    <a:pt x="273" y="132"/>
                  </a:lnTo>
                  <a:lnTo>
                    <a:pt x="277" y="132"/>
                  </a:lnTo>
                </a:path>
              </a:pathLst>
            </a:custGeom>
            <a:solidFill>
              <a:srgbClr val="3EAAFF"/>
            </a:solidFill>
            <a:ln w="9525" cap="rnd">
              <a:noFill/>
              <a:round/>
              <a:headEnd/>
              <a:tailEnd/>
            </a:ln>
          </p:spPr>
          <p:txBody>
            <a:bodyPr/>
            <a:lstStyle/>
            <a:p>
              <a:endParaRPr lang="en-US">
                <a:latin typeface="Tahoma" pitchFamily="34" charset="0"/>
              </a:endParaRPr>
            </a:p>
          </p:txBody>
        </p:sp>
        <p:sp>
          <p:nvSpPr>
            <p:cNvPr id="15368" name="Freeform 2054"/>
            <p:cNvSpPr>
              <a:spLocks/>
            </p:cNvSpPr>
            <p:nvPr/>
          </p:nvSpPr>
          <p:spPr bwMode="auto">
            <a:xfrm>
              <a:off x="1939" y="2743"/>
              <a:ext cx="411" cy="93"/>
            </a:xfrm>
            <a:custGeom>
              <a:avLst/>
              <a:gdLst>
                <a:gd name="T0" fmla="*/ 193 w 411"/>
                <a:gd name="T1" fmla="*/ 92 h 93"/>
                <a:gd name="T2" fmla="*/ 209 w 411"/>
                <a:gd name="T3" fmla="*/ 92 h 93"/>
                <a:gd name="T4" fmla="*/ 225 w 411"/>
                <a:gd name="T5" fmla="*/ 92 h 93"/>
                <a:gd name="T6" fmla="*/ 241 w 411"/>
                <a:gd name="T7" fmla="*/ 88 h 93"/>
                <a:gd name="T8" fmla="*/ 261 w 411"/>
                <a:gd name="T9" fmla="*/ 88 h 93"/>
                <a:gd name="T10" fmla="*/ 277 w 411"/>
                <a:gd name="T11" fmla="*/ 88 h 93"/>
                <a:gd name="T12" fmla="*/ 297 w 411"/>
                <a:gd name="T13" fmla="*/ 84 h 93"/>
                <a:gd name="T14" fmla="*/ 317 w 411"/>
                <a:gd name="T15" fmla="*/ 84 h 93"/>
                <a:gd name="T16" fmla="*/ 337 w 411"/>
                <a:gd name="T17" fmla="*/ 80 h 93"/>
                <a:gd name="T18" fmla="*/ 353 w 411"/>
                <a:gd name="T19" fmla="*/ 76 h 93"/>
                <a:gd name="T20" fmla="*/ 369 w 411"/>
                <a:gd name="T21" fmla="*/ 76 h 93"/>
                <a:gd name="T22" fmla="*/ 382 w 411"/>
                <a:gd name="T23" fmla="*/ 72 h 93"/>
                <a:gd name="T24" fmla="*/ 394 w 411"/>
                <a:gd name="T25" fmla="*/ 68 h 93"/>
                <a:gd name="T26" fmla="*/ 402 w 411"/>
                <a:gd name="T27" fmla="*/ 64 h 93"/>
                <a:gd name="T28" fmla="*/ 406 w 411"/>
                <a:gd name="T29" fmla="*/ 60 h 93"/>
                <a:gd name="T30" fmla="*/ 410 w 411"/>
                <a:gd name="T31" fmla="*/ 60 h 93"/>
                <a:gd name="T32" fmla="*/ 406 w 411"/>
                <a:gd name="T33" fmla="*/ 52 h 93"/>
                <a:gd name="T34" fmla="*/ 402 w 411"/>
                <a:gd name="T35" fmla="*/ 44 h 93"/>
                <a:gd name="T36" fmla="*/ 394 w 411"/>
                <a:gd name="T37" fmla="*/ 36 h 93"/>
                <a:gd name="T38" fmla="*/ 386 w 411"/>
                <a:gd name="T39" fmla="*/ 32 h 93"/>
                <a:gd name="T40" fmla="*/ 374 w 411"/>
                <a:gd name="T41" fmla="*/ 28 h 93"/>
                <a:gd name="T42" fmla="*/ 361 w 411"/>
                <a:gd name="T43" fmla="*/ 24 h 93"/>
                <a:gd name="T44" fmla="*/ 345 w 411"/>
                <a:gd name="T45" fmla="*/ 20 h 93"/>
                <a:gd name="T46" fmla="*/ 329 w 411"/>
                <a:gd name="T47" fmla="*/ 16 h 93"/>
                <a:gd name="T48" fmla="*/ 313 w 411"/>
                <a:gd name="T49" fmla="*/ 12 h 93"/>
                <a:gd name="T50" fmla="*/ 293 w 411"/>
                <a:gd name="T51" fmla="*/ 8 h 93"/>
                <a:gd name="T52" fmla="*/ 277 w 411"/>
                <a:gd name="T53" fmla="*/ 8 h 93"/>
                <a:gd name="T54" fmla="*/ 261 w 411"/>
                <a:gd name="T55" fmla="*/ 4 h 93"/>
                <a:gd name="T56" fmla="*/ 245 w 411"/>
                <a:gd name="T57" fmla="*/ 4 h 93"/>
                <a:gd name="T58" fmla="*/ 229 w 411"/>
                <a:gd name="T59" fmla="*/ 4 h 93"/>
                <a:gd name="T60" fmla="*/ 213 w 411"/>
                <a:gd name="T61" fmla="*/ 0 h 93"/>
                <a:gd name="T62" fmla="*/ 201 w 411"/>
                <a:gd name="T63" fmla="*/ 0 h 93"/>
                <a:gd name="T64" fmla="*/ 189 w 411"/>
                <a:gd name="T65" fmla="*/ 0 h 93"/>
                <a:gd name="T66" fmla="*/ 185 w 411"/>
                <a:gd name="T67" fmla="*/ 0 h 93"/>
                <a:gd name="T68" fmla="*/ 169 w 411"/>
                <a:gd name="T69" fmla="*/ 0 h 93"/>
                <a:gd name="T70" fmla="*/ 157 w 411"/>
                <a:gd name="T71" fmla="*/ 4 h 93"/>
                <a:gd name="T72" fmla="*/ 137 w 411"/>
                <a:gd name="T73" fmla="*/ 4 h 93"/>
                <a:gd name="T74" fmla="*/ 121 w 411"/>
                <a:gd name="T75" fmla="*/ 8 h 93"/>
                <a:gd name="T76" fmla="*/ 105 w 411"/>
                <a:gd name="T77" fmla="*/ 12 h 93"/>
                <a:gd name="T78" fmla="*/ 85 w 411"/>
                <a:gd name="T79" fmla="*/ 16 h 93"/>
                <a:gd name="T80" fmla="*/ 69 w 411"/>
                <a:gd name="T81" fmla="*/ 20 h 93"/>
                <a:gd name="T82" fmla="*/ 53 w 411"/>
                <a:gd name="T83" fmla="*/ 28 h 93"/>
                <a:gd name="T84" fmla="*/ 37 w 411"/>
                <a:gd name="T85" fmla="*/ 32 h 93"/>
                <a:gd name="T86" fmla="*/ 25 w 411"/>
                <a:gd name="T87" fmla="*/ 40 h 93"/>
                <a:gd name="T88" fmla="*/ 17 w 411"/>
                <a:gd name="T89" fmla="*/ 44 h 93"/>
                <a:gd name="T90" fmla="*/ 9 w 411"/>
                <a:gd name="T91" fmla="*/ 52 h 93"/>
                <a:gd name="T92" fmla="*/ 4 w 411"/>
                <a:gd name="T93" fmla="*/ 56 h 93"/>
                <a:gd name="T94" fmla="*/ 0 w 411"/>
                <a:gd name="T95" fmla="*/ 64 h 93"/>
                <a:gd name="T96" fmla="*/ 4 w 411"/>
                <a:gd name="T97" fmla="*/ 68 h 93"/>
                <a:gd name="T98" fmla="*/ 13 w 411"/>
                <a:gd name="T99" fmla="*/ 72 h 93"/>
                <a:gd name="T100" fmla="*/ 21 w 411"/>
                <a:gd name="T101" fmla="*/ 72 h 93"/>
                <a:gd name="T102" fmla="*/ 33 w 411"/>
                <a:gd name="T103" fmla="*/ 76 h 93"/>
                <a:gd name="T104" fmla="*/ 49 w 411"/>
                <a:gd name="T105" fmla="*/ 80 h 93"/>
                <a:gd name="T106" fmla="*/ 65 w 411"/>
                <a:gd name="T107" fmla="*/ 84 h 93"/>
                <a:gd name="T108" fmla="*/ 85 w 411"/>
                <a:gd name="T109" fmla="*/ 84 h 93"/>
                <a:gd name="T110" fmla="*/ 105 w 411"/>
                <a:gd name="T111" fmla="*/ 88 h 93"/>
                <a:gd name="T112" fmla="*/ 121 w 411"/>
                <a:gd name="T113" fmla="*/ 88 h 93"/>
                <a:gd name="T114" fmla="*/ 141 w 411"/>
                <a:gd name="T115" fmla="*/ 92 h 93"/>
                <a:gd name="T116" fmla="*/ 157 w 411"/>
                <a:gd name="T117" fmla="*/ 92 h 93"/>
                <a:gd name="T118" fmla="*/ 173 w 411"/>
                <a:gd name="T119" fmla="*/ 92 h 93"/>
                <a:gd name="T120" fmla="*/ 189 w 411"/>
                <a:gd name="T121" fmla="*/ 92 h 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1"/>
                <a:gd name="T184" fmla="*/ 0 h 93"/>
                <a:gd name="T185" fmla="*/ 411 w 411"/>
                <a:gd name="T186" fmla="*/ 93 h 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1" h="93">
                  <a:moveTo>
                    <a:pt x="189" y="92"/>
                  </a:moveTo>
                  <a:lnTo>
                    <a:pt x="189" y="92"/>
                  </a:lnTo>
                  <a:lnTo>
                    <a:pt x="193" y="92"/>
                  </a:lnTo>
                  <a:lnTo>
                    <a:pt x="201" y="92"/>
                  </a:lnTo>
                  <a:lnTo>
                    <a:pt x="205" y="92"/>
                  </a:lnTo>
                  <a:lnTo>
                    <a:pt x="209" y="92"/>
                  </a:lnTo>
                  <a:lnTo>
                    <a:pt x="213" y="92"/>
                  </a:lnTo>
                  <a:lnTo>
                    <a:pt x="217" y="92"/>
                  </a:lnTo>
                  <a:lnTo>
                    <a:pt x="225" y="92"/>
                  </a:lnTo>
                  <a:lnTo>
                    <a:pt x="229" y="92"/>
                  </a:lnTo>
                  <a:lnTo>
                    <a:pt x="237" y="92"/>
                  </a:lnTo>
                  <a:lnTo>
                    <a:pt x="241" y="88"/>
                  </a:lnTo>
                  <a:lnTo>
                    <a:pt x="249" y="88"/>
                  </a:lnTo>
                  <a:lnTo>
                    <a:pt x="253" y="88"/>
                  </a:lnTo>
                  <a:lnTo>
                    <a:pt x="261" y="88"/>
                  </a:lnTo>
                  <a:lnTo>
                    <a:pt x="265" y="88"/>
                  </a:lnTo>
                  <a:lnTo>
                    <a:pt x="273" y="88"/>
                  </a:lnTo>
                  <a:lnTo>
                    <a:pt x="277" y="88"/>
                  </a:lnTo>
                  <a:lnTo>
                    <a:pt x="285" y="84"/>
                  </a:lnTo>
                  <a:lnTo>
                    <a:pt x="293" y="84"/>
                  </a:lnTo>
                  <a:lnTo>
                    <a:pt x="297" y="84"/>
                  </a:lnTo>
                  <a:lnTo>
                    <a:pt x="305" y="84"/>
                  </a:lnTo>
                  <a:lnTo>
                    <a:pt x="309" y="84"/>
                  </a:lnTo>
                  <a:lnTo>
                    <a:pt x="317" y="84"/>
                  </a:lnTo>
                  <a:lnTo>
                    <a:pt x="325" y="80"/>
                  </a:lnTo>
                  <a:lnTo>
                    <a:pt x="329" y="80"/>
                  </a:lnTo>
                  <a:lnTo>
                    <a:pt x="337" y="80"/>
                  </a:lnTo>
                  <a:lnTo>
                    <a:pt x="341" y="80"/>
                  </a:lnTo>
                  <a:lnTo>
                    <a:pt x="349" y="76"/>
                  </a:lnTo>
                  <a:lnTo>
                    <a:pt x="353" y="76"/>
                  </a:lnTo>
                  <a:lnTo>
                    <a:pt x="357" y="76"/>
                  </a:lnTo>
                  <a:lnTo>
                    <a:pt x="365" y="76"/>
                  </a:lnTo>
                  <a:lnTo>
                    <a:pt x="369" y="76"/>
                  </a:lnTo>
                  <a:lnTo>
                    <a:pt x="374" y="72"/>
                  </a:lnTo>
                  <a:lnTo>
                    <a:pt x="378" y="72"/>
                  </a:lnTo>
                  <a:lnTo>
                    <a:pt x="382" y="72"/>
                  </a:lnTo>
                  <a:lnTo>
                    <a:pt x="386" y="68"/>
                  </a:lnTo>
                  <a:lnTo>
                    <a:pt x="390" y="68"/>
                  </a:lnTo>
                  <a:lnTo>
                    <a:pt x="394" y="68"/>
                  </a:lnTo>
                  <a:lnTo>
                    <a:pt x="398" y="68"/>
                  </a:lnTo>
                  <a:lnTo>
                    <a:pt x="402" y="64"/>
                  </a:lnTo>
                  <a:lnTo>
                    <a:pt x="406" y="64"/>
                  </a:lnTo>
                  <a:lnTo>
                    <a:pt x="406" y="60"/>
                  </a:lnTo>
                  <a:lnTo>
                    <a:pt x="410" y="60"/>
                  </a:lnTo>
                  <a:lnTo>
                    <a:pt x="410" y="56"/>
                  </a:lnTo>
                  <a:lnTo>
                    <a:pt x="406" y="52"/>
                  </a:lnTo>
                  <a:lnTo>
                    <a:pt x="406" y="48"/>
                  </a:lnTo>
                  <a:lnTo>
                    <a:pt x="402" y="44"/>
                  </a:lnTo>
                  <a:lnTo>
                    <a:pt x="402" y="40"/>
                  </a:lnTo>
                  <a:lnTo>
                    <a:pt x="398" y="40"/>
                  </a:lnTo>
                  <a:lnTo>
                    <a:pt x="394" y="36"/>
                  </a:lnTo>
                  <a:lnTo>
                    <a:pt x="390" y="36"/>
                  </a:lnTo>
                  <a:lnTo>
                    <a:pt x="390" y="32"/>
                  </a:lnTo>
                  <a:lnTo>
                    <a:pt x="386" y="32"/>
                  </a:lnTo>
                  <a:lnTo>
                    <a:pt x="382" y="32"/>
                  </a:lnTo>
                  <a:lnTo>
                    <a:pt x="378" y="28"/>
                  </a:lnTo>
                  <a:lnTo>
                    <a:pt x="374" y="28"/>
                  </a:lnTo>
                  <a:lnTo>
                    <a:pt x="369" y="24"/>
                  </a:lnTo>
                  <a:lnTo>
                    <a:pt x="365" y="24"/>
                  </a:lnTo>
                  <a:lnTo>
                    <a:pt x="361" y="24"/>
                  </a:lnTo>
                  <a:lnTo>
                    <a:pt x="353" y="20"/>
                  </a:lnTo>
                  <a:lnTo>
                    <a:pt x="349" y="20"/>
                  </a:lnTo>
                  <a:lnTo>
                    <a:pt x="345" y="20"/>
                  </a:lnTo>
                  <a:lnTo>
                    <a:pt x="341" y="16"/>
                  </a:lnTo>
                  <a:lnTo>
                    <a:pt x="333" y="16"/>
                  </a:lnTo>
                  <a:lnTo>
                    <a:pt x="329" y="16"/>
                  </a:lnTo>
                  <a:lnTo>
                    <a:pt x="321" y="12"/>
                  </a:lnTo>
                  <a:lnTo>
                    <a:pt x="317" y="12"/>
                  </a:lnTo>
                  <a:lnTo>
                    <a:pt x="313" y="12"/>
                  </a:lnTo>
                  <a:lnTo>
                    <a:pt x="305" y="12"/>
                  </a:lnTo>
                  <a:lnTo>
                    <a:pt x="301" y="8"/>
                  </a:lnTo>
                  <a:lnTo>
                    <a:pt x="293" y="8"/>
                  </a:lnTo>
                  <a:lnTo>
                    <a:pt x="289" y="8"/>
                  </a:lnTo>
                  <a:lnTo>
                    <a:pt x="285" y="8"/>
                  </a:lnTo>
                  <a:lnTo>
                    <a:pt x="277" y="8"/>
                  </a:lnTo>
                  <a:lnTo>
                    <a:pt x="273" y="8"/>
                  </a:lnTo>
                  <a:lnTo>
                    <a:pt x="265" y="4"/>
                  </a:lnTo>
                  <a:lnTo>
                    <a:pt x="261" y="4"/>
                  </a:lnTo>
                  <a:lnTo>
                    <a:pt x="253" y="4"/>
                  </a:lnTo>
                  <a:lnTo>
                    <a:pt x="249" y="4"/>
                  </a:lnTo>
                  <a:lnTo>
                    <a:pt x="245" y="4"/>
                  </a:lnTo>
                  <a:lnTo>
                    <a:pt x="237" y="4"/>
                  </a:lnTo>
                  <a:lnTo>
                    <a:pt x="233" y="4"/>
                  </a:lnTo>
                  <a:lnTo>
                    <a:pt x="229" y="4"/>
                  </a:lnTo>
                  <a:lnTo>
                    <a:pt x="225" y="4"/>
                  </a:lnTo>
                  <a:lnTo>
                    <a:pt x="217" y="0"/>
                  </a:lnTo>
                  <a:lnTo>
                    <a:pt x="213" y="0"/>
                  </a:lnTo>
                  <a:lnTo>
                    <a:pt x="209" y="0"/>
                  </a:lnTo>
                  <a:lnTo>
                    <a:pt x="205" y="0"/>
                  </a:lnTo>
                  <a:lnTo>
                    <a:pt x="201" y="0"/>
                  </a:lnTo>
                  <a:lnTo>
                    <a:pt x="197" y="0"/>
                  </a:lnTo>
                  <a:lnTo>
                    <a:pt x="193" y="0"/>
                  </a:lnTo>
                  <a:lnTo>
                    <a:pt x="189" y="0"/>
                  </a:lnTo>
                  <a:lnTo>
                    <a:pt x="185" y="0"/>
                  </a:lnTo>
                  <a:lnTo>
                    <a:pt x="181" y="0"/>
                  </a:lnTo>
                  <a:lnTo>
                    <a:pt x="173" y="0"/>
                  </a:lnTo>
                  <a:lnTo>
                    <a:pt x="169" y="0"/>
                  </a:lnTo>
                  <a:lnTo>
                    <a:pt x="165" y="4"/>
                  </a:lnTo>
                  <a:lnTo>
                    <a:pt x="161" y="4"/>
                  </a:lnTo>
                  <a:lnTo>
                    <a:pt x="157" y="4"/>
                  </a:lnTo>
                  <a:lnTo>
                    <a:pt x="149" y="4"/>
                  </a:lnTo>
                  <a:lnTo>
                    <a:pt x="145" y="4"/>
                  </a:lnTo>
                  <a:lnTo>
                    <a:pt x="137" y="4"/>
                  </a:lnTo>
                  <a:lnTo>
                    <a:pt x="133" y="8"/>
                  </a:lnTo>
                  <a:lnTo>
                    <a:pt x="129" y="8"/>
                  </a:lnTo>
                  <a:lnTo>
                    <a:pt x="121" y="8"/>
                  </a:lnTo>
                  <a:lnTo>
                    <a:pt x="117" y="8"/>
                  </a:lnTo>
                  <a:lnTo>
                    <a:pt x="109" y="12"/>
                  </a:lnTo>
                  <a:lnTo>
                    <a:pt x="105" y="12"/>
                  </a:lnTo>
                  <a:lnTo>
                    <a:pt x="97" y="12"/>
                  </a:lnTo>
                  <a:lnTo>
                    <a:pt x="93" y="16"/>
                  </a:lnTo>
                  <a:lnTo>
                    <a:pt x="85" y="16"/>
                  </a:lnTo>
                  <a:lnTo>
                    <a:pt x="81" y="16"/>
                  </a:lnTo>
                  <a:lnTo>
                    <a:pt x="73" y="20"/>
                  </a:lnTo>
                  <a:lnTo>
                    <a:pt x="69" y="20"/>
                  </a:lnTo>
                  <a:lnTo>
                    <a:pt x="65" y="24"/>
                  </a:lnTo>
                  <a:lnTo>
                    <a:pt x="57" y="24"/>
                  </a:lnTo>
                  <a:lnTo>
                    <a:pt x="53" y="28"/>
                  </a:lnTo>
                  <a:lnTo>
                    <a:pt x="49" y="28"/>
                  </a:lnTo>
                  <a:lnTo>
                    <a:pt x="45" y="32"/>
                  </a:lnTo>
                  <a:lnTo>
                    <a:pt x="37" y="32"/>
                  </a:lnTo>
                  <a:lnTo>
                    <a:pt x="33" y="32"/>
                  </a:lnTo>
                  <a:lnTo>
                    <a:pt x="29" y="36"/>
                  </a:lnTo>
                  <a:lnTo>
                    <a:pt x="25" y="40"/>
                  </a:lnTo>
                  <a:lnTo>
                    <a:pt x="21" y="40"/>
                  </a:lnTo>
                  <a:lnTo>
                    <a:pt x="17" y="44"/>
                  </a:lnTo>
                  <a:lnTo>
                    <a:pt x="13" y="48"/>
                  </a:lnTo>
                  <a:lnTo>
                    <a:pt x="9" y="48"/>
                  </a:lnTo>
                  <a:lnTo>
                    <a:pt x="9" y="52"/>
                  </a:lnTo>
                  <a:lnTo>
                    <a:pt x="4" y="52"/>
                  </a:lnTo>
                  <a:lnTo>
                    <a:pt x="4" y="56"/>
                  </a:lnTo>
                  <a:lnTo>
                    <a:pt x="0" y="60"/>
                  </a:lnTo>
                  <a:lnTo>
                    <a:pt x="0" y="64"/>
                  </a:lnTo>
                  <a:lnTo>
                    <a:pt x="4" y="64"/>
                  </a:lnTo>
                  <a:lnTo>
                    <a:pt x="4" y="68"/>
                  </a:lnTo>
                  <a:lnTo>
                    <a:pt x="9" y="68"/>
                  </a:lnTo>
                  <a:lnTo>
                    <a:pt x="13" y="72"/>
                  </a:lnTo>
                  <a:lnTo>
                    <a:pt x="17" y="72"/>
                  </a:lnTo>
                  <a:lnTo>
                    <a:pt x="21" y="72"/>
                  </a:lnTo>
                  <a:lnTo>
                    <a:pt x="25" y="76"/>
                  </a:lnTo>
                  <a:lnTo>
                    <a:pt x="29" y="76"/>
                  </a:lnTo>
                  <a:lnTo>
                    <a:pt x="33" y="76"/>
                  </a:lnTo>
                  <a:lnTo>
                    <a:pt x="37" y="76"/>
                  </a:lnTo>
                  <a:lnTo>
                    <a:pt x="45" y="80"/>
                  </a:lnTo>
                  <a:lnTo>
                    <a:pt x="49" y="80"/>
                  </a:lnTo>
                  <a:lnTo>
                    <a:pt x="53" y="80"/>
                  </a:lnTo>
                  <a:lnTo>
                    <a:pt x="61" y="80"/>
                  </a:lnTo>
                  <a:lnTo>
                    <a:pt x="65" y="84"/>
                  </a:lnTo>
                  <a:lnTo>
                    <a:pt x="73" y="84"/>
                  </a:lnTo>
                  <a:lnTo>
                    <a:pt x="77" y="84"/>
                  </a:lnTo>
                  <a:lnTo>
                    <a:pt x="85" y="84"/>
                  </a:lnTo>
                  <a:lnTo>
                    <a:pt x="89" y="84"/>
                  </a:lnTo>
                  <a:lnTo>
                    <a:pt x="97" y="88"/>
                  </a:lnTo>
                  <a:lnTo>
                    <a:pt x="105" y="88"/>
                  </a:lnTo>
                  <a:lnTo>
                    <a:pt x="109" y="88"/>
                  </a:lnTo>
                  <a:lnTo>
                    <a:pt x="117" y="88"/>
                  </a:lnTo>
                  <a:lnTo>
                    <a:pt x="121" y="88"/>
                  </a:lnTo>
                  <a:lnTo>
                    <a:pt x="129" y="88"/>
                  </a:lnTo>
                  <a:lnTo>
                    <a:pt x="133" y="92"/>
                  </a:lnTo>
                  <a:lnTo>
                    <a:pt x="141" y="92"/>
                  </a:lnTo>
                  <a:lnTo>
                    <a:pt x="145" y="92"/>
                  </a:lnTo>
                  <a:lnTo>
                    <a:pt x="153" y="92"/>
                  </a:lnTo>
                  <a:lnTo>
                    <a:pt x="157" y="92"/>
                  </a:lnTo>
                  <a:lnTo>
                    <a:pt x="165" y="92"/>
                  </a:lnTo>
                  <a:lnTo>
                    <a:pt x="169" y="92"/>
                  </a:lnTo>
                  <a:lnTo>
                    <a:pt x="173" y="92"/>
                  </a:lnTo>
                  <a:lnTo>
                    <a:pt x="177" y="92"/>
                  </a:lnTo>
                  <a:lnTo>
                    <a:pt x="181" y="92"/>
                  </a:lnTo>
                  <a:lnTo>
                    <a:pt x="189" y="92"/>
                  </a:lnTo>
                </a:path>
              </a:pathLst>
            </a:custGeom>
            <a:solidFill>
              <a:srgbClr val="3EAAFF"/>
            </a:solidFill>
            <a:ln w="9525" cap="rnd">
              <a:noFill/>
              <a:round/>
              <a:headEnd/>
              <a:tailEnd/>
            </a:ln>
          </p:spPr>
          <p:txBody>
            <a:bodyPr/>
            <a:lstStyle/>
            <a:p>
              <a:endParaRPr lang="en-US">
                <a:latin typeface="Tahoma" pitchFamily="34" charset="0"/>
              </a:endParaRPr>
            </a:p>
          </p:txBody>
        </p:sp>
        <p:sp>
          <p:nvSpPr>
            <p:cNvPr id="15369" name="Freeform 2055"/>
            <p:cNvSpPr>
              <a:spLocks/>
            </p:cNvSpPr>
            <p:nvPr/>
          </p:nvSpPr>
          <p:spPr bwMode="auto">
            <a:xfrm>
              <a:off x="1984" y="2783"/>
              <a:ext cx="321" cy="69"/>
            </a:xfrm>
            <a:custGeom>
              <a:avLst/>
              <a:gdLst>
                <a:gd name="T0" fmla="*/ 152 w 321"/>
                <a:gd name="T1" fmla="*/ 68 h 69"/>
                <a:gd name="T2" fmla="*/ 168 w 321"/>
                <a:gd name="T3" fmla="*/ 68 h 69"/>
                <a:gd name="T4" fmla="*/ 184 w 321"/>
                <a:gd name="T5" fmla="*/ 68 h 69"/>
                <a:gd name="T6" fmla="*/ 204 w 321"/>
                <a:gd name="T7" fmla="*/ 68 h 69"/>
                <a:gd name="T8" fmla="*/ 224 w 321"/>
                <a:gd name="T9" fmla="*/ 64 h 69"/>
                <a:gd name="T10" fmla="*/ 244 w 321"/>
                <a:gd name="T11" fmla="*/ 64 h 69"/>
                <a:gd name="T12" fmla="*/ 260 w 321"/>
                <a:gd name="T13" fmla="*/ 60 h 69"/>
                <a:gd name="T14" fmla="*/ 280 w 321"/>
                <a:gd name="T15" fmla="*/ 56 h 69"/>
                <a:gd name="T16" fmla="*/ 296 w 321"/>
                <a:gd name="T17" fmla="*/ 56 h 69"/>
                <a:gd name="T18" fmla="*/ 308 w 321"/>
                <a:gd name="T19" fmla="*/ 52 h 69"/>
                <a:gd name="T20" fmla="*/ 316 w 321"/>
                <a:gd name="T21" fmla="*/ 48 h 69"/>
                <a:gd name="T22" fmla="*/ 320 w 321"/>
                <a:gd name="T23" fmla="*/ 44 h 69"/>
                <a:gd name="T24" fmla="*/ 320 w 321"/>
                <a:gd name="T25" fmla="*/ 40 h 69"/>
                <a:gd name="T26" fmla="*/ 316 w 321"/>
                <a:gd name="T27" fmla="*/ 32 h 69"/>
                <a:gd name="T28" fmla="*/ 312 w 321"/>
                <a:gd name="T29" fmla="*/ 24 h 69"/>
                <a:gd name="T30" fmla="*/ 300 w 321"/>
                <a:gd name="T31" fmla="*/ 20 h 69"/>
                <a:gd name="T32" fmla="*/ 288 w 321"/>
                <a:gd name="T33" fmla="*/ 16 h 69"/>
                <a:gd name="T34" fmla="*/ 276 w 321"/>
                <a:gd name="T35" fmla="*/ 8 h 69"/>
                <a:gd name="T36" fmla="*/ 260 w 321"/>
                <a:gd name="T37" fmla="*/ 8 h 69"/>
                <a:gd name="T38" fmla="*/ 244 w 321"/>
                <a:gd name="T39" fmla="*/ 4 h 69"/>
                <a:gd name="T40" fmla="*/ 228 w 321"/>
                <a:gd name="T41" fmla="*/ 0 h 69"/>
                <a:gd name="T42" fmla="*/ 208 w 321"/>
                <a:gd name="T43" fmla="*/ 0 h 69"/>
                <a:gd name="T44" fmla="*/ 192 w 321"/>
                <a:gd name="T45" fmla="*/ 0 h 69"/>
                <a:gd name="T46" fmla="*/ 180 w 321"/>
                <a:gd name="T47" fmla="*/ 0 h 69"/>
                <a:gd name="T48" fmla="*/ 164 w 321"/>
                <a:gd name="T49" fmla="*/ 0 h 69"/>
                <a:gd name="T50" fmla="*/ 152 w 321"/>
                <a:gd name="T51" fmla="*/ 0 h 69"/>
                <a:gd name="T52" fmla="*/ 144 w 321"/>
                <a:gd name="T53" fmla="*/ 0 h 69"/>
                <a:gd name="T54" fmla="*/ 132 w 321"/>
                <a:gd name="T55" fmla="*/ 0 h 69"/>
                <a:gd name="T56" fmla="*/ 120 w 321"/>
                <a:gd name="T57" fmla="*/ 0 h 69"/>
                <a:gd name="T58" fmla="*/ 104 w 321"/>
                <a:gd name="T59" fmla="*/ 4 h 69"/>
                <a:gd name="T60" fmla="*/ 84 w 321"/>
                <a:gd name="T61" fmla="*/ 4 h 69"/>
                <a:gd name="T62" fmla="*/ 68 w 321"/>
                <a:gd name="T63" fmla="*/ 8 h 69"/>
                <a:gd name="T64" fmla="*/ 52 w 321"/>
                <a:gd name="T65" fmla="*/ 12 h 69"/>
                <a:gd name="T66" fmla="*/ 36 w 321"/>
                <a:gd name="T67" fmla="*/ 16 h 69"/>
                <a:gd name="T68" fmla="*/ 24 w 321"/>
                <a:gd name="T69" fmla="*/ 24 h 69"/>
                <a:gd name="T70" fmla="*/ 12 w 321"/>
                <a:gd name="T71" fmla="*/ 28 h 69"/>
                <a:gd name="T72" fmla="*/ 4 w 321"/>
                <a:gd name="T73" fmla="*/ 36 h 69"/>
                <a:gd name="T74" fmla="*/ 0 w 321"/>
                <a:gd name="T75" fmla="*/ 44 h 69"/>
                <a:gd name="T76" fmla="*/ 0 w 321"/>
                <a:gd name="T77" fmla="*/ 48 h 69"/>
                <a:gd name="T78" fmla="*/ 4 w 321"/>
                <a:gd name="T79" fmla="*/ 52 h 69"/>
                <a:gd name="T80" fmla="*/ 12 w 321"/>
                <a:gd name="T81" fmla="*/ 56 h 69"/>
                <a:gd name="T82" fmla="*/ 28 w 321"/>
                <a:gd name="T83" fmla="*/ 60 h 69"/>
                <a:gd name="T84" fmla="*/ 44 w 321"/>
                <a:gd name="T85" fmla="*/ 60 h 69"/>
                <a:gd name="T86" fmla="*/ 60 w 321"/>
                <a:gd name="T87" fmla="*/ 64 h 69"/>
                <a:gd name="T88" fmla="*/ 80 w 321"/>
                <a:gd name="T89" fmla="*/ 64 h 69"/>
                <a:gd name="T90" fmla="*/ 96 w 321"/>
                <a:gd name="T91" fmla="*/ 68 h 69"/>
                <a:gd name="T92" fmla="*/ 116 w 321"/>
                <a:gd name="T93" fmla="*/ 68 h 69"/>
                <a:gd name="T94" fmla="*/ 132 w 321"/>
                <a:gd name="T95" fmla="*/ 68 h 69"/>
                <a:gd name="T96" fmla="*/ 144 w 321"/>
                <a:gd name="T97" fmla="*/ 68 h 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1"/>
                <a:gd name="T148" fmla="*/ 0 h 69"/>
                <a:gd name="T149" fmla="*/ 321 w 321"/>
                <a:gd name="T150" fmla="*/ 69 h 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1" h="69">
                  <a:moveTo>
                    <a:pt x="144" y="68"/>
                  </a:moveTo>
                  <a:lnTo>
                    <a:pt x="148" y="68"/>
                  </a:lnTo>
                  <a:lnTo>
                    <a:pt x="152" y="68"/>
                  </a:lnTo>
                  <a:lnTo>
                    <a:pt x="160" y="68"/>
                  </a:lnTo>
                  <a:lnTo>
                    <a:pt x="164" y="68"/>
                  </a:lnTo>
                  <a:lnTo>
                    <a:pt x="168" y="68"/>
                  </a:lnTo>
                  <a:lnTo>
                    <a:pt x="172" y="68"/>
                  </a:lnTo>
                  <a:lnTo>
                    <a:pt x="180" y="68"/>
                  </a:lnTo>
                  <a:lnTo>
                    <a:pt x="184" y="68"/>
                  </a:lnTo>
                  <a:lnTo>
                    <a:pt x="192" y="68"/>
                  </a:lnTo>
                  <a:lnTo>
                    <a:pt x="196" y="68"/>
                  </a:lnTo>
                  <a:lnTo>
                    <a:pt x="204" y="68"/>
                  </a:lnTo>
                  <a:lnTo>
                    <a:pt x="208" y="68"/>
                  </a:lnTo>
                  <a:lnTo>
                    <a:pt x="216" y="64"/>
                  </a:lnTo>
                  <a:lnTo>
                    <a:pt x="224" y="64"/>
                  </a:lnTo>
                  <a:lnTo>
                    <a:pt x="228" y="64"/>
                  </a:lnTo>
                  <a:lnTo>
                    <a:pt x="236" y="64"/>
                  </a:lnTo>
                  <a:lnTo>
                    <a:pt x="244" y="64"/>
                  </a:lnTo>
                  <a:lnTo>
                    <a:pt x="248" y="60"/>
                  </a:lnTo>
                  <a:lnTo>
                    <a:pt x="256" y="60"/>
                  </a:lnTo>
                  <a:lnTo>
                    <a:pt x="260" y="60"/>
                  </a:lnTo>
                  <a:lnTo>
                    <a:pt x="268" y="60"/>
                  </a:lnTo>
                  <a:lnTo>
                    <a:pt x="272" y="60"/>
                  </a:lnTo>
                  <a:lnTo>
                    <a:pt x="280" y="56"/>
                  </a:lnTo>
                  <a:lnTo>
                    <a:pt x="284" y="56"/>
                  </a:lnTo>
                  <a:lnTo>
                    <a:pt x="288" y="56"/>
                  </a:lnTo>
                  <a:lnTo>
                    <a:pt x="296" y="56"/>
                  </a:lnTo>
                  <a:lnTo>
                    <a:pt x="300" y="52"/>
                  </a:lnTo>
                  <a:lnTo>
                    <a:pt x="304" y="52"/>
                  </a:lnTo>
                  <a:lnTo>
                    <a:pt x="308" y="52"/>
                  </a:lnTo>
                  <a:lnTo>
                    <a:pt x="312" y="52"/>
                  </a:lnTo>
                  <a:lnTo>
                    <a:pt x="312" y="48"/>
                  </a:lnTo>
                  <a:lnTo>
                    <a:pt x="316" y="48"/>
                  </a:lnTo>
                  <a:lnTo>
                    <a:pt x="320" y="44"/>
                  </a:lnTo>
                  <a:lnTo>
                    <a:pt x="320" y="40"/>
                  </a:lnTo>
                  <a:lnTo>
                    <a:pt x="320" y="36"/>
                  </a:lnTo>
                  <a:lnTo>
                    <a:pt x="316" y="32"/>
                  </a:lnTo>
                  <a:lnTo>
                    <a:pt x="316" y="28"/>
                  </a:lnTo>
                  <a:lnTo>
                    <a:pt x="312" y="28"/>
                  </a:lnTo>
                  <a:lnTo>
                    <a:pt x="312" y="24"/>
                  </a:lnTo>
                  <a:lnTo>
                    <a:pt x="308" y="24"/>
                  </a:lnTo>
                  <a:lnTo>
                    <a:pt x="304" y="20"/>
                  </a:lnTo>
                  <a:lnTo>
                    <a:pt x="300" y="20"/>
                  </a:lnTo>
                  <a:lnTo>
                    <a:pt x="296" y="16"/>
                  </a:lnTo>
                  <a:lnTo>
                    <a:pt x="292" y="16"/>
                  </a:lnTo>
                  <a:lnTo>
                    <a:pt x="288" y="16"/>
                  </a:lnTo>
                  <a:lnTo>
                    <a:pt x="284" y="12"/>
                  </a:lnTo>
                  <a:lnTo>
                    <a:pt x="280" y="12"/>
                  </a:lnTo>
                  <a:lnTo>
                    <a:pt x="276" y="8"/>
                  </a:lnTo>
                  <a:lnTo>
                    <a:pt x="272" y="8"/>
                  </a:lnTo>
                  <a:lnTo>
                    <a:pt x="264" y="8"/>
                  </a:lnTo>
                  <a:lnTo>
                    <a:pt x="260" y="8"/>
                  </a:lnTo>
                  <a:lnTo>
                    <a:pt x="256" y="4"/>
                  </a:lnTo>
                  <a:lnTo>
                    <a:pt x="248" y="4"/>
                  </a:lnTo>
                  <a:lnTo>
                    <a:pt x="244" y="4"/>
                  </a:lnTo>
                  <a:lnTo>
                    <a:pt x="236" y="4"/>
                  </a:lnTo>
                  <a:lnTo>
                    <a:pt x="232" y="4"/>
                  </a:lnTo>
                  <a:lnTo>
                    <a:pt x="228" y="0"/>
                  </a:lnTo>
                  <a:lnTo>
                    <a:pt x="220" y="0"/>
                  </a:lnTo>
                  <a:lnTo>
                    <a:pt x="216" y="0"/>
                  </a:lnTo>
                  <a:lnTo>
                    <a:pt x="208" y="0"/>
                  </a:lnTo>
                  <a:lnTo>
                    <a:pt x="204" y="0"/>
                  </a:lnTo>
                  <a:lnTo>
                    <a:pt x="200" y="0"/>
                  </a:lnTo>
                  <a:lnTo>
                    <a:pt x="192" y="0"/>
                  </a:lnTo>
                  <a:lnTo>
                    <a:pt x="188" y="0"/>
                  </a:lnTo>
                  <a:lnTo>
                    <a:pt x="184" y="0"/>
                  </a:lnTo>
                  <a:lnTo>
                    <a:pt x="180" y="0"/>
                  </a:lnTo>
                  <a:lnTo>
                    <a:pt x="172" y="0"/>
                  </a:lnTo>
                  <a:lnTo>
                    <a:pt x="168" y="0"/>
                  </a:lnTo>
                  <a:lnTo>
                    <a:pt x="164" y="0"/>
                  </a:lnTo>
                  <a:lnTo>
                    <a:pt x="160" y="0"/>
                  </a:lnTo>
                  <a:lnTo>
                    <a:pt x="156" y="0"/>
                  </a:lnTo>
                  <a:lnTo>
                    <a:pt x="152" y="0"/>
                  </a:lnTo>
                  <a:lnTo>
                    <a:pt x="148" y="0"/>
                  </a:lnTo>
                  <a:lnTo>
                    <a:pt x="144" y="0"/>
                  </a:lnTo>
                  <a:lnTo>
                    <a:pt x="136" y="0"/>
                  </a:lnTo>
                  <a:lnTo>
                    <a:pt x="132" y="0"/>
                  </a:lnTo>
                  <a:lnTo>
                    <a:pt x="128" y="0"/>
                  </a:lnTo>
                  <a:lnTo>
                    <a:pt x="124" y="0"/>
                  </a:lnTo>
                  <a:lnTo>
                    <a:pt x="120" y="0"/>
                  </a:lnTo>
                  <a:lnTo>
                    <a:pt x="112" y="0"/>
                  </a:lnTo>
                  <a:lnTo>
                    <a:pt x="108" y="0"/>
                  </a:lnTo>
                  <a:lnTo>
                    <a:pt x="104" y="4"/>
                  </a:lnTo>
                  <a:lnTo>
                    <a:pt x="96" y="4"/>
                  </a:lnTo>
                  <a:lnTo>
                    <a:pt x="92" y="4"/>
                  </a:lnTo>
                  <a:lnTo>
                    <a:pt x="84" y="4"/>
                  </a:lnTo>
                  <a:lnTo>
                    <a:pt x="80" y="8"/>
                  </a:lnTo>
                  <a:lnTo>
                    <a:pt x="72" y="8"/>
                  </a:lnTo>
                  <a:lnTo>
                    <a:pt x="68" y="8"/>
                  </a:lnTo>
                  <a:lnTo>
                    <a:pt x="64" y="8"/>
                  </a:lnTo>
                  <a:lnTo>
                    <a:pt x="56" y="12"/>
                  </a:lnTo>
                  <a:lnTo>
                    <a:pt x="52" y="12"/>
                  </a:lnTo>
                  <a:lnTo>
                    <a:pt x="48" y="16"/>
                  </a:lnTo>
                  <a:lnTo>
                    <a:pt x="40" y="16"/>
                  </a:lnTo>
                  <a:lnTo>
                    <a:pt x="36" y="16"/>
                  </a:lnTo>
                  <a:lnTo>
                    <a:pt x="32" y="20"/>
                  </a:lnTo>
                  <a:lnTo>
                    <a:pt x="28" y="20"/>
                  </a:lnTo>
                  <a:lnTo>
                    <a:pt x="24" y="24"/>
                  </a:lnTo>
                  <a:lnTo>
                    <a:pt x="20" y="24"/>
                  </a:lnTo>
                  <a:lnTo>
                    <a:pt x="16" y="28"/>
                  </a:lnTo>
                  <a:lnTo>
                    <a:pt x="12" y="28"/>
                  </a:lnTo>
                  <a:lnTo>
                    <a:pt x="8" y="32"/>
                  </a:lnTo>
                  <a:lnTo>
                    <a:pt x="4" y="36"/>
                  </a:lnTo>
                  <a:lnTo>
                    <a:pt x="0" y="40"/>
                  </a:lnTo>
                  <a:lnTo>
                    <a:pt x="0" y="44"/>
                  </a:lnTo>
                  <a:lnTo>
                    <a:pt x="0" y="48"/>
                  </a:lnTo>
                  <a:lnTo>
                    <a:pt x="4" y="48"/>
                  </a:lnTo>
                  <a:lnTo>
                    <a:pt x="4" y="52"/>
                  </a:lnTo>
                  <a:lnTo>
                    <a:pt x="8" y="52"/>
                  </a:lnTo>
                  <a:lnTo>
                    <a:pt x="12" y="52"/>
                  </a:lnTo>
                  <a:lnTo>
                    <a:pt x="12" y="56"/>
                  </a:lnTo>
                  <a:lnTo>
                    <a:pt x="16" y="56"/>
                  </a:lnTo>
                  <a:lnTo>
                    <a:pt x="20" y="56"/>
                  </a:lnTo>
                  <a:lnTo>
                    <a:pt x="28" y="60"/>
                  </a:lnTo>
                  <a:lnTo>
                    <a:pt x="32" y="60"/>
                  </a:lnTo>
                  <a:lnTo>
                    <a:pt x="36" y="60"/>
                  </a:lnTo>
                  <a:lnTo>
                    <a:pt x="44" y="60"/>
                  </a:lnTo>
                  <a:lnTo>
                    <a:pt x="48" y="60"/>
                  </a:lnTo>
                  <a:lnTo>
                    <a:pt x="52" y="64"/>
                  </a:lnTo>
                  <a:lnTo>
                    <a:pt x="60" y="64"/>
                  </a:lnTo>
                  <a:lnTo>
                    <a:pt x="68" y="64"/>
                  </a:lnTo>
                  <a:lnTo>
                    <a:pt x="72" y="64"/>
                  </a:lnTo>
                  <a:lnTo>
                    <a:pt x="80" y="64"/>
                  </a:lnTo>
                  <a:lnTo>
                    <a:pt x="84" y="68"/>
                  </a:lnTo>
                  <a:lnTo>
                    <a:pt x="92" y="68"/>
                  </a:lnTo>
                  <a:lnTo>
                    <a:pt x="96" y="68"/>
                  </a:lnTo>
                  <a:lnTo>
                    <a:pt x="104" y="68"/>
                  </a:lnTo>
                  <a:lnTo>
                    <a:pt x="108" y="68"/>
                  </a:lnTo>
                  <a:lnTo>
                    <a:pt x="116" y="68"/>
                  </a:lnTo>
                  <a:lnTo>
                    <a:pt x="120" y="68"/>
                  </a:lnTo>
                  <a:lnTo>
                    <a:pt x="128" y="68"/>
                  </a:lnTo>
                  <a:lnTo>
                    <a:pt x="132" y="68"/>
                  </a:lnTo>
                  <a:lnTo>
                    <a:pt x="136" y="68"/>
                  </a:lnTo>
                  <a:lnTo>
                    <a:pt x="140" y="68"/>
                  </a:lnTo>
                  <a:lnTo>
                    <a:pt x="144" y="68"/>
                  </a:lnTo>
                </a:path>
              </a:pathLst>
            </a:custGeom>
            <a:solidFill>
              <a:srgbClr val="653200"/>
            </a:solidFill>
            <a:ln w="9525" cap="rnd">
              <a:noFill/>
              <a:round/>
              <a:headEnd/>
              <a:tailEnd/>
            </a:ln>
          </p:spPr>
          <p:txBody>
            <a:bodyPr/>
            <a:lstStyle/>
            <a:p>
              <a:endParaRPr lang="en-US">
                <a:latin typeface="Tahoma" pitchFamily="34" charset="0"/>
              </a:endParaRPr>
            </a:p>
          </p:txBody>
        </p:sp>
        <p:sp>
          <p:nvSpPr>
            <p:cNvPr id="15370" name="Freeform 2056"/>
            <p:cNvSpPr>
              <a:spLocks/>
            </p:cNvSpPr>
            <p:nvPr/>
          </p:nvSpPr>
          <p:spPr bwMode="auto">
            <a:xfrm>
              <a:off x="1871" y="2982"/>
              <a:ext cx="575" cy="113"/>
            </a:xfrm>
            <a:custGeom>
              <a:avLst/>
              <a:gdLst>
                <a:gd name="T0" fmla="*/ 48 w 575"/>
                <a:gd name="T1" fmla="*/ 56 h 113"/>
                <a:gd name="T2" fmla="*/ 52 w 575"/>
                <a:gd name="T3" fmla="*/ 60 h 113"/>
                <a:gd name="T4" fmla="*/ 60 w 575"/>
                <a:gd name="T5" fmla="*/ 64 h 113"/>
                <a:gd name="T6" fmla="*/ 72 w 575"/>
                <a:gd name="T7" fmla="*/ 72 h 113"/>
                <a:gd name="T8" fmla="*/ 89 w 575"/>
                <a:gd name="T9" fmla="*/ 76 h 113"/>
                <a:gd name="T10" fmla="*/ 105 w 575"/>
                <a:gd name="T11" fmla="*/ 84 h 113"/>
                <a:gd name="T12" fmla="*/ 129 w 575"/>
                <a:gd name="T13" fmla="*/ 88 h 113"/>
                <a:gd name="T14" fmla="*/ 149 w 575"/>
                <a:gd name="T15" fmla="*/ 96 h 113"/>
                <a:gd name="T16" fmla="*/ 173 w 575"/>
                <a:gd name="T17" fmla="*/ 100 h 113"/>
                <a:gd name="T18" fmla="*/ 201 w 575"/>
                <a:gd name="T19" fmla="*/ 104 h 113"/>
                <a:gd name="T20" fmla="*/ 225 w 575"/>
                <a:gd name="T21" fmla="*/ 108 h 113"/>
                <a:gd name="T22" fmla="*/ 253 w 575"/>
                <a:gd name="T23" fmla="*/ 108 h 113"/>
                <a:gd name="T24" fmla="*/ 281 w 575"/>
                <a:gd name="T25" fmla="*/ 112 h 113"/>
                <a:gd name="T26" fmla="*/ 301 w 575"/>
                <a:gd name="T27" fmla="*/ 112 h 113"/>
                <a:gd name="T28" fmla="*/ 329 w 575"/>
                <a:gd name="T29" fmla="*/ 112 h 113"/>
                <a:gd name="T30" fmla="*/ 353 w 575"/>
                <a:gd name="T31" fmla="*/ 108 h 113"/>
                <a:gd name="T32" fmla="*/ 381 w 575"/>
                <a:gd name="T33" fmla="*/ 104 h 113"/>
                <a:gd name="T34" fmla="*/ 405 w 575"/>
                <a:gd name="T35" fmla="*/ 100 h 113"/>
                <a:gd name="T36" fmla="*/ 433 w 575"/>
                <a:gd name="T37" fmla="*/ 96 h 113"/>
                <a:gd name="T38" fmla="*/ 454 w 575"/>
                <a:gd name="T39" fmla="*/ 92 h 113"/>
                <a:gd name="T40" fmla="*/ 478 w 575"/>
                <a:gd name="T41" fmla="*/ 88 h 113"/>
                <a:gd name="T42" fmla="*/ 494 w 575"/>
                <a:gd name="T43" fmla="*/ 84 h 113"/>
                <a:gd name="T44" fmla="*/ 510 w 575"/>
                <a:gd name="T45" fmla="*/ 80 h 113"/>
                <a:gd name="T46" fmla="*/ 522 w 575"/>
                <a:gd name="T47" fmla="*/ 72 h 113"/>
                <a:gd name="T48" fmla="*/ 530 w 575"/>
                <a:gd name="T49" fmla="*/ 68 h 113"/>
                <a:gd name="T50" fmla="*/ 534 w 575"/>
                <a:gd name="T51" fmla="*/ 64 h 113"/>
                <a:gd name="T52" fmla="*/ 546 w 575"/>
                <a:gd name="T53" fmla="*/ 52 h 113"/>
                <a:gd name="T54" fmla="*/ 566 w 575"/>
                <a:gd name="T55" fmla="*/ 28 h 113"/>
                <a:gd name="T56" fmla="*/ 574 w 575"/>
                <a:gd name="T57" fmla="*/ 20 h 113"/>
                <a:gd name="T58" fmla="*/ 558 w 575"/>
                <a:gd name="T59" fmla="*/ 24 h 113"/>
                <a:gd name="T60" fmla="*/ 538 w 575"/>
                <a:gd name="T61" fmla="*/ 28 h 113"/>
                <a:gd name="T62" fmla="*/ 518 w 575"/>
                <a:gd name="T63" fmla="*/ 32 h 113"/>
                <a:gd name="T64" fmla="*/ 498 w 575"/>
                <a:gd name="T65" fmla="*/ 36 h 113"/>
                <a:gd name="T66" fmla="*/ 474 w 575"/>
                <a:gd name="T67" fmla="*/ 44 h 113"/>
                <a:gd name="T68" fmla="*/ 454 w 575"/>
                <a:gd name="T69" fmla="*/ 48 h 113"/>
                <a:gd name="T70" fmla="*/ 433 w 575"/>
                <a:gd name="T71" fmla="*/ 52 h 113"/>
                <a:gd name="T72" fmla="*/ 413 w 575"/>
                <a:gd name="T73" fmla="*/ 60 h 113"/>
                <a:gd name="T74" fmla="*/ 389 w 575"/>
                <a:gd name="T75" fmla="*/ 64 h 113"/>
                <a:gd name="T76" fmla="*/ 369 w 575"/>
                <a:gd name="T77" fmla="*/ 68 h 113"/>
                <a:gd name="T78" fmla="*/ 349 w 575"/>
                <a:gd name="T79" fmla="*/ 72 h 113"/>
                <a:gd name="T80" fmla="*/ 329 w 575"/>
                <a:gd name="T81" fmla="*/ 72 h 113"/>
                <a:gd name="T82" fmla="*/ 309 w 575"/>
                <a:gd name="T83" fmla="*/ 76 h 113"/>
                <a:gd name="T84" fmla="*/ 297 w 575"/>
                <a:gd name="T85" fmla="*/ 76 h 113"/>
                <a:gd name="T86" fmla="*/ 277 w 575"/>
                <a:gd name="T87" fmla="*/ 76 h 113"/>
                <a:gd name="T88" fmla="*/ 257 w 575"/>
                <a:gd name="T89" fmla="*/ 72 h 113"/>
                <a:gd name="T90" fmla="*/ 237 w 575"/>
                <a:gd name="T91" fmla="*/ 72 h 113"/>
                <a:gd name="T92" fmla="*/ 217 w 575"/>
                <a:gd name="T93" fmla="*/ 68 h 113"/>
                <a:gd name="T94" fmla="*/ 197 w 575"/>
                <a:gd name="T95" fmla="*/ 64 h 113"/>
                <a:gd name="T96" fmla="*/ 177 w 575"/>
                <a:gd name="T97" fmla="*/ 60 h 113"/>
                <a:gd name="T98" fmla="*/ 157 w 575"/>
                <a:gd name="T99" fmla="*/ 56 h 113"/>
                <a:gd name="T100" fmla="*/ 137 w 575"/>
                <a:gd name="T101" fmla="*/ 52 h 113"/>
                <a:gd name="T102" fmla="*/ 113 w 575"/>
                <a:gd name="T103" fmla="*/ 44 h 113"/>
                <a:gd name="T104" fmla="*/ 93 w 575"/>
                <a:gd name="T105" fmla="*/ 36 h 113"/>
                <a:gd name="T106" fmla="*/ 72 w 575"/>
                <a:gd name="T107" fmla="*/ 32 h 113"/>
                <a:gd name="T108" fmla="*/ 56 w 575"/>
                <a:gd name="T109" fmla="*/ 24 h 113"/>
                <a:gd name="T110" fmla="*/ 36 w 575"/>
                <a:gd name="T111" fmla="*/ 16 h 113"/>
                <a:gd name="T112" fmla="*/ 16 w 575"/>
                <a:gd name="T113" fmla="*/ 8 h 113"/>
                <a:gd name="T114" fmla="*/ 0 w 575"/>
                <a:gd name="T115" fmla="*/ 0 h 113"/>
                <a:gd name="T116" fmla="*/ 8 w 575"/>
                <a:gd name="T117" fmla="*/ 8 h 113"/>
                <a:gd name="T118" fmla="*/ 28 w 575"/>
                <a:gd name="T119" fmla="*/ 32 h 113"/>
                <a:gd name="T120" fmla="*/ 44 w 575"/>
                <a:gd name="T121" fmla="*/ 48 h 11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75"/>
                <a:gd name="T184" fmla="*/ 0 h 113"/>
                <a:gd name="T185" fmla="*/ 575 w 575"/>
                <a:gd name="T186" fmla="*/ 113 h 11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75" h="113">
                  <a:moveTo>
                    <a:pt x="44" y="52"/>
                  </a:moveTo>
                  <a:lnTo>
                    <a:pt x="44" y="52"/>
                  </a:lnTo>
                  <a:lnTo>
                    <a:pt x="48" y="56"/>
                  </a:lnTo>
                  <a:lnTo>
                    <a:pt x="48" y="60"/>
                  </a:lnTo>
                  <a:lnTo>
                    <a:pt x="52" y="60"/>
                  </a:lnTo>
                  <a:lnTo>
                    <a:pt x="56" y="64"/>
                  </a:lnTo>
                  <a:lnTo>
                    <a:pt x="60" y="64"/>
                  </a:lnTo>
                  <a:lnTo>
                    <a:pt x="64" y="68"/>
                  </a:lnTo>
                  <a:lnTo>
                    <a:pt x="68" y="68"/>
                  </a:lnTo>
                  <a:lnTo>
                    <a:pt x="72" y="72"/>
                  </a:lnTo>
                  <a:lnTo>
                    <a:pt x="77" y="72"/>
                  </a:lnTo>
                  <a:lnTo>
                    <a:pt x="81" y="76"/>
                  </a:lnTo>
                  <a:lnTo>
                    <a:pt x="85" y="76"/>
                  </a:lnTo>
                  <a:lnTo>
                    <a:pt x="89" y="76"/>
                  </a:lnTo>
                  <a:lnTo>
                    <a:pt x="93" y="80"/>
                  </a:lnTo>
                  <a:lnTo>
                    <a:pt x="97" y="80"/>
                  </a:lnTo>
                  <a:lnTo>
                    <a:pt x="101" y="80"/>
                  </a:lnTo>
                  <a:lnTo>
                    <a:pt x="105" y="84"/>
                  </a:lnTo>
                  <a:lnTo>
                    <a:pt x="113" y="84"/>
                  </a:lnTo>
                  <a:lnTo>
                    <a:pt x="117" y="88"/>
                  </a:lnTo>
                  <a:lnTo>
                    <a:pt x="121" y="88"/>
                  </a:lnTo>
                  <a:lnTo>
                    <a:pt x="129" y="88"/>
                  </a:lnTo>
                  <a:lnTo>
                    <a:pt x="133" y="92"/>
                  </a:lnTo>
                  <a:lnTo>
                    <a:pt x="137" y="92"/>
                  </a:lnTo>
                  <a:lnTo>
                    <a:pt x="145" y="92"/>
                  </a:lnTo>
                  <a:lnTo>
                    <a:pt x="149" y="96"/>
                  </a:lnTo>
                  <a:lnTo>
                    <a:pt x="157" y="96"/>
                  </a:lnTo>
                  <a:lnTo>
                    <a:pt x="161" y="96"/>
                  </a:lnTo>
                  <a:lnTo>
                    <a:pt x="169" y="100"/>
                  </a:lnTo>
                  <a:lnTo>
                    <a:pt x="173" y="100"/>
                  </a:lnTo>
                  <a:lnTo>
                    <a:pt x="181" y="100"/>
                  </a:lnTo>
                  <a:lnTo>
                    <a:pt x="185" y="100"/>
                  </a:lnTo>
                  <a:lnTo>
                    <a:pt x="193" y="104"/>
                  </a:lnTo>
                  <a:lnTo>
                    <a:pt x="201" y="104"/>
                  </a:lnTo>
                  <a:lnTo>
                    <a:pt x="205" y="104"/>
                  </a:lnTo>
                  <a:lnTo>
                    <a:pt x="213" y="104"/>
                  </a:lnTo>
                  <a:lnTo>
                    <a:pt x="221" y="108"/>
                  </a:lnTo>
                  <a:lnTo>
                    <a:pt x="225" y="108"/>
                  </a:lnTo>
                  <a:lnTo>
                    <a:pt x="233" y="108"/>
                  </a:lnTo>
                  <a:lnTo>
                    <a:pt x="241" y="108"/>
                  </a:lnTo>
                  <a:lnTo>
                    <a:pt x="245" y="108"/>
                  </a:lnTo>
                  <a:lnTo>
                    <a:pt x="253" y="108"/>
                  </a:lnTo>
                  <a:lnTo>
                    <a:pt x="261" y="112"/>
                  </a:lnTo>
                  <a:lnTo>
                    <a:pt x="265" y="112"/>
                  </a:lnTo>
                  <a:lnTo>
                    <a:pt x="273" y="112"/>
                  </a:lnTo>
                  <a:lnTo>
                    <a:pt x="281" y="112"/>
                  </a:lnTo>
                  <a:lnTo>
                    <a:pt x="285" y="112"/>
                  </a:lnTo>
                  <a:lnTo>
                    <a:pt x="293" y="112"/>
                  </a:lnTo>
                  <a:lnTo>
                    <a:pt x="301" y="112"/>
                  </a:lnTo>
                  <a:lnTo>
                    <a:pt x="309" y="112"/>
                  </a:lnTo>
                  <a:lnTo>
                    <a:pt x="313" y="112"/>
                  </a:lnTo>
                  <a:lnTo>
                    <a:pt x="321" y="112"/>
                  </a:lnTo>
                  <a:lnTo>
                    <a:pt x="329" y="112"/>
                  </a:lnTo>
                  <a:lnTo>
                    <a:pt x="333" y="108"/>
                  </a:lnTo>
                  <a:lnTo>
                    <a:pt x="341" y="108"/>
                  </a:lnTo>
                  <a:lnTo>
                    <a:pt x="349" y="108"/>
                  </a:lnTo>
                  <a:lnTo>
                    <a:pt x="353" y="108"/>
                  </a:lnTo>
                  <a:lnTo>
                    <a:pt x="361" y="108"/>
                  </a:lnTo>
                  <a:lnTo>
                    <a:pt x="369" y="108"/>
                  </a:lnTo>
                  <a:lnTo>
                    <a:pt x="373" y="108"/>
                  </a:lnTo>
                  <a:lnTo>
                    <a:pt x="381" y="104"/>
                  </a:lnTo>
                  <a:lnTo>
                    <a:pt x="389" y="104"/>
                  </a:lnTo>
                  <a:lnTo>
                    <a:pt x="393" y="104"/>
                  </a:lnTo>
                  <a:lnTo>
                    <a:pt x="401" y="104"/>
                  </a:lnTo>
                  <a:lnTo>
                    <a:pt x="405" y="100"/>
                  </a:lnTo>
                  <a:lnTo>
                    <a:pt x="413" y="100"/>
                  </a:lnTo>
                  <a:lnTo>
                    <a:pt x="421" y="100"/>
                  </a:lnTo>
                  <a:lnTo>
                    <a:pt x="425" y="100"/>
                  </a:lnTo>
                  <a:lnTo>
                    <a:pt x="433" y="96"/>
                  </a:lnTo>
                  <a:lnTo>
                    <a:pt x="437" y="96"/>
                  </a:lnTo>
                  <a:lnTo>
                    <a:pt x="446" y="96"/>
                  </a:lnTo>
                  <a:lnTo>
                    <a:pt x="450" y="96"/>
                  </a:lnTo>
                  <a:lnTo>
                    <a:pt x="454" y="92"/>
                  </a:lnTo>
                  <a:lnTo>
                    <a:pt x="462" y="92"/>
                  </a:lnTo>
                  <a:lnTo>
                    <a:pt x="466" y="92"/>
                  </a:lnTo>
                  <a:lnTo>
                    <a:pt x="470" y="88"/>
                  </a:lnTo>
                  <a:lnTo>
                    <a:pt x="478" y="88"/>
                  </a:lnTo>
                  <a:lnTo>
                    <a:pt x="482" y="88"/>
                  </a:lnTo>
                  <a:lnTo>
                    <a:pt x="486" y="88"/>
                  </a:lnTo>
                  <a:lnTo>
                    <a:pt x="490" y="84"/>
                  </a:lnTo>
                  <a:lnTo>
                    <a:pt x="494" y="84"/>
                  </a:lnTo>
                  <a:lnTo>
                    <a:pt x="498" y="84"/>
                  </a:lnTo>
                  <a:lnTo>
                    <a:pt x="502" y="80"/>
                  </a:lnTo>
                  <a:lnTo>
                    <a:pt x="506" y="80"/>
                  </a:lnTo>
                  <a:lnTo>
                    <a:pt x="510" y="80"/>
                  </a:lnTo>
                  <a:lnTo>
                    <a:pt x="514" y="76"/>
                  </a:lnTo>
                  <a:lnTo>
                    <a:pt x="518" y="76"/>
                  </a:lnTo>
                  <a:lnTo>
                    <a:pt x="522" y="72"/>
                  </a:lnTo>
                  <a:lnTo>
                    <a:pt x="526" y="72"/>
                  </a:lnTo>
                  <a:lnTo>
                    <a:pt x="530" y="68"/>
                  </a:lnTo>
                  <a:lnTo>
                    <a:pt x="534" y="64"/>
                  </a:lnTo>
                  <a:lnTo>
                    <a:pt x="538" y="60"/>
                  </a:lnTo>
                  <a:lnTo>
                    <a:pt x="542" y="56"/>
                  </a:lnTo>
                  <a:lnTo>
                    <a:pt x="546" y="52"/>
                  </a:lnTo>
                  <a:lnTo>
                    <a:pt x="550" y="44"/>
                  </a:lnTo>
                  <a:lnTo>
                    <a:pt x="558" y="40"/>
                  </a:lnTo>
                  <a:lnTo>
                    <a:pt x="562" y="32"/>
                  </a:lnTo>
                  <a:lnTo>
                    <a:pt x="566" y="28"/>
                  </a:lnTo>
                  <a:lnTo>
                    <a:pt x="570" y="24"/>
                  </a:lnTo>
                  <a:lnTo>
                    <a:pt x="574" y="20"/>
                  </a:lnTo>
                  <a:lnTo>
                    <a:pt x="570" y="20"/>
                  </a:lnTo>
                  <a:lnTo>
                    <a:pt x="566" y="20"/>
                  </a:lnTo>
                  <a:lnTo>
                    <a:pt x="562" y="20"/>
                  </a:lnTo>
                  <a:lnTo>
                    <a:pt x="558" y="24"/>
                  </a:lnTo>
                  <a:lnTo>
                    <a:pt x="550" y="24"/>
                  </a:lnTo>
                  <a:lnTo>
                    <a:pt x="546" y="24"/>
                  </a:lnTo>
                  <a:lnTo>
                    <a:pt x="542" y="28"/>
                  </a:lnTo>
                  <a:lnTo>
                    <a:pt x="538" y="28"/>
                  </a:lnTo>
                  <a:lnTo>
                    <a:pt x="534" y="28"/>
                  </a:lnTo>
                  <a:lnTo>
                    <a:pt x="526" y="28"/>
                  </a:lnTo>
                  <a:lnTo>
                    <a:pt x="522" y="32"/>
                  </a:lnTo>
                  <a:lnTo>
                    <a:pt x="518" y="32"/>
                  </a:lnTo>
                  <a:lnTo>
                    <a:pt x="510" y="32"/>
                  </a:lnTo>
                  <a:lnTo>
                    <a:pt x="506" y="36"/>
                  </a:lnTo>
                  <a:lnTo>
                    <a:pt x="502" y="36"/>
                  </a:lnTo>
                  <a:lnTo>
                    <a:pt x="498" y="36"/>
                  </a:lnTo>
                  <a:lnTo>
                    <a:pt x="490" y="40"/>
                  </a:lnTo>
                  <a:lnTo>
                    <a:pt x="486" y="40"/>
                  </a:lnTo>
                  <a:lnTo>
                    <a:pt x="482" y="40"/>
                  </a:lnTo>
                  <a:lnTo>
                    <a:pt x="474" y="44"/>
                  </a:lnTo>
                  <a:lnTo>
                    <a:pt x="470" y="44"/>
                  </a:lnTo>
                  <a:lnTo>
                    <a:pt x="466" y="44"/>
                  </a:lnTo>
                  <a:lnTo>
                    <a:pt x="458" y="48"/>
                  </a:lnTo>
                  <a:lnTo>
                    <a:pt x="454" y="48"/>
                  </a:lnTo>
                  <a:lnTo>
                    <a:pt x="450" y="48"/>
                  </a:lnTo>
                  <a:lnTo>
                    <a:pt x="442" y="52"/>
                  </a:lnTo>
                  <a:lnTo>
                    <a:pt x="437" y="52"/>
                  </a:lnTo>
                  <a:lnTo>
                    <a:pt x="433" y="52"/>
                  </a:lnTo>
                  <a:lnTo>
                    <a:pt x="429" y="56"/>
                  </a:lnTo>
                  <a:lnTo>
                    <a:pt x="421" y="56"/>
                  </a:lnTo>
                  <a:lnTo>
                    <a:pt x="417" y="56"/>
                  </a:lnTo>
                  <a:lnTo>
                    <a:pt x="413" y="60"/>
                  </a:lnTo>
                  <a:lnTo>
                    <a:pt x="405" y="60"/>
                  </a:lnTo>
                  <a:lnTo>
                    <a:pt x="401" y="60"/>
                  </a:lnTo>
                  <a:lnTo>
                    <a:pt x="397" y="64"/>
                  </a:lnTo>
                  <a:lnTo>
                    <a:pt x="389" y="64"/>
                  </a:lnTo>
                  <a:lnTo>
                    <a:pt x="385" y="64"/>
                  </a:lnTo>
                  <a:lnTo>
                    <a:pt x="381" y="64"/>
                  </a:lnTo>
                  <a:lnTo>
                    <a:pt x="373" y="68"/>
                  </a:lnTo>
                  <a:lnTo>
                    <a:pt x="369" y="68"/>
                  </a:lnTo>
                  <a:lnTo>
                    <a:pt x="365" y="68"/>
                  </a:lnTo>
                  <a:lnTo>
                    <a:pt x="361" y="68"/>
                  </a:lnTo>
                  <a:lnTo>
                    <a:pt x="353" y="72"/>
                  </a:lnTo>
                  <a:lnTo>
                    <a:pt x="349" y="72"/>
                  </a:lnTo>
                  <a:lnTo>
                    <a:pt x="345" y="72"/>
                  </a:lnTo>
                  <a:lnTo>
                    <a:pt x="341" y="72"/>
                  </a:lnTo>
                  <a:lnTo>
                    <a:pt x="333" y="72"/>
                  </a:lnTo>
                  <a:lnTo>
                    <a:pt x="329" y="72"/>
                  </a:lnTo>
                  <a:lnTo>
                    <a:pt x="325" y="76"/>
                  </a:lnTo>
                  <a:lnTo>
                    <a:pt x="321" y="76"/>
                  </a:lnTo>
                  <a:lnTo>
                    <a:pt x="317" y="76"/>
                  </a:lnTo>
                  <a:lnTo>
                    <a:pt x="309" y="76"/>
                  </a:lnTo>
                  <a:lnTo>
                    <a:pt x="305" y="76"/>
                  </a:lnTo>
                  <a:lnTo>
                    <a:pt x="301" y="76"/>
                  </a:lnTo>
                  <a:lnTo>
                    <a:pt x="297" y="76"/>
                  </a:lnTo>
                  <a:lnTo>
                    <a:pt x="293" y="76"/>
                  </a:lnTo>
                  <a:lnTo>
                    <a:pt x="289" y="76"/>
                  </a:lnTo>
                  <a:lnTo>
                    <a:pt x="281" y="76"/>
                  </a:lnTo>
                  <a:lnTo>
                    <a:pt x="277" y="76"/>
                  </a:lnTo>
                  <a:lnTo>
                    <a:pt x="273" y="76"/>
                  </a:lnTo>
                  <a:lnTo>
                    <a:pt x="269" y="76"/>
                  </a:lnTo>
                  <a:lnTo>
                    <a:pt x="265" y="76"/>
                  </a:lnTo>
                  <a:lnTo>
                    <a:pt x="257" y="72"/>
                  </a:lnTo>
                  <a:lnTo>
                    <a:pt x="253" y="72"/>
                  </a:lnTo>
                  <a:lnTo>
                    <a:pt x="249" y="72"/>
                  </a:lnTo>
                  <a:lnTo>
                    <a:pt x="245" y="72"/>
                  </a:lnTo>
                  <a:lnTo>
                    <a:pt x="237" y="72"/>
                  </a:lnTo>
                  <a:lnTo>
                    <a:pt x="233" y="72"/>
                  </a:lnTo>
                  <a:lnTo>
                    <a:pt x="229" y="72"/>
                  </a:lnTo>
                  <a:lnTo>
                    <a:pt x="225" y="68"/>
                  </a:lnTo>
                  <a:lnTo>
                    <a:pt x="217" y="68"/>
                  </a:lnTo>
                  <a:lnTo>
                    <a:pt x="213" y="68"/>
                  </a:lnTo>
                  <a:lnTo>
                    <a:pt x="209" y="68"/>
                  </a:lnTo>
                  <a:lnTo>
                    <a:pt x="205" y="64"/>
                  </a:lnTo>
                  <a:lnTo>
                    <a:pt x="197" y="64"/>
                  </a:lnTo>
                  <a:lnTo>
                    <a:pt x="193" y="64"/>
                  </a:lnTo>
                  <a:lnTo>
                    <a:pt x="189" y="64"/>
                  </a:lnTo>
                  <a:lnTo>
                    <a:pt x="181" y="60"/>
                  </a:lnTo>
                  <a:lnTo>
                    <a:pt x="177" y="60"/>
                  </a:lnTo>
                  <a:lnTo>
                    <a:pt x="173" y="60"/>
                  </a:lnTo>
                  <a:lnTo>
                    <a:pt x="165" y="60"/>
                  </a:lnTo>
                  <a:lnTo>
                    <a:pt x="161" y="56"/>
                  </a:lnTo>
                  <a:lnTo>
                    <a:pt x="157" y="56"/>
                  </a:lnTo>
                  <a:lnTo>
                    <a:pt x="153" y="56"/>
                  </a:lnTo>
                  <a:lnTo>
                    <a:pt x="145" y="52"/>
                  </a:lnTo>
                  <a:lnTo>
                    <a:pt x="141" y="52"/>
                  </a:lnTo>
                  <a:lnTo>
                    <a:pt x="137" y="52"/>
                  </a:lnTo>
                  <a:lnTo>
                    <a:pt x="129" y="48"/>
                  </a:lnTo>
                  <a:lnTo>
                    <a:pt x="125" y="48"/>
                  </a:lnTo>
                  <a:lnTo>
                    <a:pt x="121" y="44"/>
                  </a:lnTo>
                  <a:lnTo>
                    <a:pt x="113" y="44"/>
                  </a:lnTo>
                  <a:lnTo>
                    <a:pt x="109" y="44"/>
                  </a:lnTo>
                  <a:lnTo>
                    <a:pt x="105" y="40"/>
                  </a:lnTo>
                  <a:lnTo>
                    <a:pt x="101" y="40"/>
                  </a:lnTo>
                  <a:lnTo>
                    <a:pt x="93" y="36"/>
                  </a:lnTo>
                  <a:lnTo>
                    <a:pt x="89" y="36"/>
                  </a:lnTo>
                  <a:lnTo>
                    <a:pt x="85" y="32"/>
                  </a:lnTo>
                  <a:lnTo>
                    <a:pt x="81" y="32"/>
                  </a:lnTo>
                  <a:lnTo>
                    <a:pt x="72" y="32"/>
                  </a:lnTo>
                  <a:lnTo>
                    <a:pt x="68" y="28"/>
                  </a:lnTo>
                  <a:lnTo>
                    <a:pt x="64" y="28"/>
                  </a:lnTo>
                  <a:lnTo>
                    <a:pt x="60" y="24"/>
                  </a:lnTo>
                  <a:lnTo>
                    <a:pt x="56" y="24"/>
                  </a:lnTo>
                  <a:lnTo>
                    <a:pt x="48" y="20"/>
                  </a:lnTo>
                  <a:lnTo>
                    <a:pt x="44" y="20"/>
                  </a:lnTo>
                  <a:lnTo>
                    <a:pt x="40" y="16"/>
                  </a:lnTo>
                  <a:lnTo>
                    <a:pt x="36" y="16"/>
                  </a:lnTo>
                  <a:lnTo>
                    <a:pt x="32" y="12"/>
                  </a:lnTo>
                  <a:lnTo>
                    <a:pt x="28" y="12"/>
                  </a:lnTo>
                  <a:lnTo>
                    <a:pt x="24" y="8"/>
                  </a:lnTo>
                  <a:lnTo>
                    <a:pt x="16" y="8"/>
                  </a:lnTo>
                  <a:lnTo>
                    <a:pt x="12" y="4"/>
                  </a:lnTo>
                  <a:lnTo>
                    <a:pt x="8" y="4"/>
                  </a:lnTo>
                  <a:lnTo>
                    <a:pt x="4" y="0"/>
                  </a:lnTo>
                  <a:lnTo>
                    <a:pt x="0" y="0"/>
                  </a:lnTo>
                  <a:lnTo>
                    <a:pt x="4" y="4"/>
                  </a:lnTo>
                  <a:lnTo>
                    <a:pt x="8" y="8"/>
                  </a:lnTo>
                  <a:lnTo>
                    <a:pt x="12" y="12"/>
                  </a:lnTo>
                  <a:lnTo>
                    <a:pt x="16" y="20"/>
                  </a:lnTo>
                  <a:lnTo>
                    <a:pt x="24" y="24"/>
                  </a:lnTo>
                  <a:lnTo>
                    <a:pt x="28" y="32"/>
                  </a:lnTo>
                  <a:lnTo>
                    <a:pt x="32" y="36"/>
                  </a:lnTo>
                  <a:lnTo>
                    <a:pt x="36" y="44"/>
                  </a:lnTo>
                  <a:lnTo>
                    <a:pt x="40" y="48"/>
                  </a:lnTo>
                  <a:lnTo>
                    <a:pt x="44" y="48"/>
                  </a:lnTo>
                  <a:lnTo>
                    <a:pt x="44" y="52"/>
                  </a:lnTo>
                </a:path>
              </a:pathLst>
            </a:custGeom>
            <a:solidFill>
              <a:srgbClr val="3E5AFF"/>
            </a:solidFill>
            <a:ln w="9525" cap="rnd">
              <a:noFill/>
              <a:round/>
              <a:headEnd/>
              <a:tailEnd/>
            </a:ln>
          </p:spPr>
          <p:txBody>
            <a:bodyPr/>
            <a:lstStyle/>
            <a:p>
              <a:endParaRPr lang="en-US">
                <a:latin typeface="Tahoma" pitchFamily="34" charset="0"/>
              </a:endParaRPr>
            </a:p>
          </p:txBody>
        </p:sp>
        <p:sp>
          <p:nvSpPr>
            <p:cNvPr id="15371" name="Freeform 2057"/>
            <p:cNvSpPr>
              <a:spLocks/>
            </p:cNvSpPr>
            <p:nvPr/>
          </p:nvSpPr>
          <p:spPr bwMode="auto">
            <a:xfrm>
              <a:off x="1939" y="2803"/>
              <a:ext cx="411" cy="228"/>
            </a:xfrm>
            <a:custGeom>
              <a:avLst/>
              <a:gdLst>
                <a:gd name="T0" fmla="*/ 89 w 411"/>
                <a:gd name="T1" fmla="*/ 191 h 228"/>
                <a:gd name="T2" fmla="*/ 101 w 411"/>
                <a:gd name="T3" fmla="*/ 199 h 228"/>
                <a:gd name="T4" fmla="*/ 117 w 411"/>
                <a:gd name="T5" fmla="*/ 207 h 228"/>
                <a:gd name="T6" fmla="*/ 137 w 411"/>
                <a:gd name="T7" fmla="*/ 215 h 228"/>
                <a:gd name="T8" fmla="*/ 157 w 411"/>
                <a:gd name="T9" fmla="*/ 219 h 228"/>
                <a:gd name="T10" fmla="*/ 181 w 411"/>
                <a:gd name="T11" fmla="*/ 223 h 228"/>
                <a:gd name="T12" fmla="*/ 205 w 411"/>
                <a:gd name="T13" fmla="*/ 227 h 228"/>
                <a:gd name="T14" fmla="*/ 221 w 411"/>
                <a:gd name="T15" fmla="*/ 227 h 228"/>
                <a:gd name="T16" fmla="*/ 245 w 411"/>
                <a:gd name="T17" fmla="*/ 223 h 228"/>
                <a:gd name="T18" fmla="*/ 269 w 411"/>
                <a:gd name="T19" fmla="*/ 219 h 228"/>
                <a:gd name="T20" fmla="*/ 293 w 411"/>
                <a:gd name="T21" fmla="*/ 211 h 228"/>
                <a:gd name="T22" fmla="*/ 313 w 411"/>
                <a:gd name="T23" fmla="*/ 203 h 228"/>
                <a:gd name="T24" fmla="*/ 329 w 411"/>
                <a:gd name="T25" fmla="*/ 195 h 228"/>
                <a:gd name="T26" fmla="*/ 341 w 411"/>
                <a:gd name="T27" fmla="*/ 187 h 228"/>
                <a:gd name="T28" fmla="*/ 345 w 411"/>
                <a:gd name="T29" fmla="*/ 183 h 228"/>
                <a:gd name="T30" fmla="*/ 349 w 411"/>
                <a:gd name="T31" fmla="*/ 175 h 228"/>
                <a:gd name="T32" fmla="*/ 353 w 411"/>
                <a:gd name="T33" fmla="*/ 155 h 228"/>
                <a:gd name="T34" fmla="*/ 365 w 411"/>
                <a:gd name="T35" fmla="*/ 131 h 228"/>
                <a:gd name="T36" fmla="*/ 374 w 411"/>
                <a:gd name="T37" fmla="*/ 104 h 228"/>
                <a:gd name="T38" fmla="*/ 382 w 411"/>
                <a:gd name="T39" fmla="*/ 72 h 228"/>
                <a:gd name="T40" fmla="*/ 394 w 411"/>
                <a:gd name="T41" fmla="*/ 44 h 228"/>
                <a:gd name="T42" fmla="*/ 402 w 411"/>
                <a:gd name="T43" fmla="*/ 20 h 228"/>
                <a:gd name="T44" fmla="*/ 406 w 411"/>
                <a:gd name="T45" fmla="*/ 4 h 228"/>
                <a:gd name="T46" fmla="*/ 410 w 411"/>
                <a:gd name="T47" fmla="*/ 0 h 228"/>
                <a:gd name="T48" fmla="*/ 386 w 411"/>
                <a:gd name="T49" fmla="*/ 8 h 228"/>
                <a:gd name="T50" fmla="*/ 357 w 411"/>
                <a:gd name="T51" fmla="*/ 20 h 228"/>
                <a:gd name="T52" fmla="*/ 333 w 411"/>
                <a:gd name="T53" fmla="*/ 28 h 228"/>
                <a:gd name="T54" fmla="*/ 313 w 411"/>
                <a:gd name="T55" fmla="*/ 32 h 228"/>
                <a:gd name="T56" fmla="*/ 297 w 411"/>
                <a:gd name="T57" fmla="*/ 40 h 228"/>
                <a:gd name="T58" fmla="*/ 281 w 411"/>
                <a:gd name="T59" fmla="*/ 40 h 228"/>
                <a:gd name="T60" fmla="*/ 265 w 411"/>
                <a:gd name="T61" fmla="*/ 44 h 228"/>
                <a:gd name="T62" fmla="*/ 249 w 411"/>
                <a:gd name="T63" fmla="*/ 44 h 228"/>
                <a:gd name="T64" fmla="*/ 229 w 411"/>
                <a:gd name="T65" fmla="*/ 44 h 228"/>
                <a:gd name="T66" fmla="*/ 217 w 411"/>
                <a:gd name="T67" fmla="*/ 48 h 228"/>
                <a:gd name="T68" fmla="*/ 205 w 411"/>
                <a:gd name="T69" fmla="*/ 48 h 228"/>
                <a:gd name="T70" fmla="*/ 193 w 411"/>
                <a:gd name="T71" fmla="*/ 48 h 228"/>
                <a:gd name="T72" fmla="*/ 173 w 411"/>
                <a:gd name="T73" fmla="*/ 44 h 228"/>
                <a:gd name="T74" fmla="*/ 157 w 411"/>
                <a:gd name="T75" fmla="*/ 44 h 228"/>
                <a:gd name="T76" fmla="*/ 133 w 411"/>
                <a:gd name="T77" fmla="*/ 40 h 228"/>
                <a:gd name="T78" fmla="*/ 113 w 411"/>
                <a:gd name="T79" fmla="*/ 36 h 228"/>
                <a:gd name="T80" fmla="*/ 89 w 411"/>
                <a:gd name="T81" fmla="*/ 32 h 228"/>
                <a:gd name="T82" fmla="*/ 65 w 411"/>
                <a:gd name="T83" fmla="*/ 28 h 228"/>
                <a:gd name="T84" fmla="*/ 45 w 411"/>
                <a:gd name="T85" fmla="*/ 20 h 228"/>
                <a:gd name="T86" fmla="*/ 21 w 411"/>
                <a:gd name="T87" fmla="*/ 12 h 228"/>
                <a:gd name="T88" fmla="*/ 0 w 411"/>
                <a:gd name="T89" fmla="*/ 4 h 228"/>
                <a:gd name="T90" fmla="*/ 4 w 411"/>
                <a:gd name="T91" fmla="*/ 8 h 228"/>
                <a:gd name="T92" fmla="*/ 13 w 411"/>
                <a:gd name="T93" fmla="*/ 24 h 228"/>
                <a:gd name="T94" fmla="*/ 21 w 411"/>
                <a:gd name="T95" fmla="*/ 44 h 228"/>
                <a:gd name="T96" fmla="*/ 33 w 411"/>
                <a:gd name="T97" fmla="*/ 68 h 228"/>
                <a:gd name="T98" fmla="*/ 45 w 411"/>
                <a:gd name="T99" fmla="*/ 96 h 228"/>
                <a:gd name="T100" fmla="*/ 61 w 411"/>
                <a:gd name="T101" fmla="*/ 123 h 228"/>
                <a:gd name="T102" fmla="*/ 73 w 411"/>
                <a:gd name="T103" fmla="*/ 151 h 228"/>
                <a:gd name="T104" fmla="*/ 81 w 411"/>
                <a:gd name="T105" fmla="*/ 171 h 228"/>
                <a:gd name="T106" fmla="*/ 85 w 411"/>
                <a:gd name="T107" fmla="*/ 183 h 228"/>
                <a:gd name="T108" fmla="*/ 89 w 411"/>
                <a:gd name="T109" fmla="*/ 187 h 2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11"/>
                <a:gd name="T166" fmla="*/ 0 h 228"/>
                <a:gd name="T167" fmla="*/ 411 w 411"/>
                <a:gd name="T168" fmla="*/ 228 h 2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11" h="228">
                  <a:moveTo>
                    <a:pt x="89" y="187"/>
                  </a:moveTo>
                  <a:lnTo>
                    <a:pt x="89" y="187"/>
                  </a:lnTo>
                  <a:lnTo>
                    <a:pt x="89" y="191"/>
                  </a:lnTo>
                  <a:lnTo>
                    <a:pt x="93" y="195"/>
                  </a:lnTo>
                  <a:lnTo>
                    <a:pt x="97" y="199"/>
                  </a:lnTo>
                  <a:lnTo>
                    <a:pt x="101" y="199"/>
                  </a:lnTo>
                  <a:lnTo>
                    <a:pt x="105" y="203"/>
                  </a:lnTo>
                  <a:lnTo>
                    <a:pt x="109" y="207"/>
                  </a:lnTo>
                  <a:lnTo>
                    <a:pt x="117" y="207"/>
                  </a:lnTo>
                  <a:lnTo>
                    <a:pt x="121" y="207"/>
                  </a:lnTo>
                  <a:lnTo>
                    <a:pt x="125" y="211"/>
                  </a:lnTo>
                  <a:lnTo>
                    <a:pt x="129" y="211"/>
                  </a:lnTo>
                  <a:lnTo>
                    <a:pt x="137" y="215"/>
                  </a:lnTo>
                  <a:lnTo>
                    <a:pt x="141" y="215"/>
                  </a:lnTo>
                  <a:lnTo>
                    <a:pt x="145" y="219"/>
                  </a:lnTo>
                  <a:lnTo>
                    <a:pt x="153" y="219"/>
                  </a:lnTo>
                  <a:lnTo>
                    <a:pt x="157" y="219"/>
                  </a:lnTo>
                  <a:lnTo>
                    <a:pt x="165" y="223"/>
                  </a:lnTo>
                  <a:lnTo>
                    <a:pt x="169" y="223"/>
                  </a:lnTo>
                  <a:lnTo>
                    <a:pt x="177" y="223"/>
                  </a:lnTo>
                  <a:lnTo>
                    <a:pt x="181" y="223"/>
                  </a:lnTo>
                  <a:lnTo>
                    <a:pt x="189" y="223"/>
                  </a:lnTo>
                  <a:lnTo>
                    <a:pt x="193" y="227"/>
                  </a:lnTo>
                  <a:lnTo>
                    <a:pt x="201" y="227"/>
                  </a:lnTo>
                  <a:lnTo>
                    <a:pt x="205" y="227"/>
                  </a:lnTo>
                  <a:lnTo>
                    <a:pt x="213" y="227"/>
                  </a:lnTo>
                  <a:lnTo>
                    <a:pt x="217" y="227"/>
                  </a:lnTo>
                  <a:lnTo>
                    <a:pt x="221" y="227"/>
                  </a:lnTo>
                  <a:lnTo>
                    <a:pt x="229" y="227"/>
                  </a:lnTo>
                  <a:lnTo>
                    <a:pt x="233" y="227"/>
                  </a:lnTo>
                  <a:lnTo>
                    <a:pt x="241" y="227"/>
                  </a:lnTo>
                  <a:lnTo>
                    <a:pt x="245" y="223"/>
                  </a:lnTo>
                  <a:lnTo>
                    <a:pt x="253" y="223"/>
                  </a:lnTo>
                  <a:lnTo>
                    <a:pt x="257" y="223"/>
                  </a:lnTo>
                  <a:lnTo>
                    <a:pt x="265" y="219"/>
                  </a:lnTo>
                  <a:lnTo>
                    <a:pt x="269" y="219"/>
                  </a:lnTo>
                  <a:lnTo>
                    <a:pt x="277" y="219"/>
                  </a:lnTo>
                  <a:lnTo>
                    <a:pt x="281" y="215"/>
                  </a:lnTo>
                  <a:lnTo>
                    <a:pt x="289" y="215"/>
                  </a:lnTo>
                  <a:lnTo>
                    <a:pt x="293" y="211"/>
                  </a:lnTo>
                  <a:lnTo>
                    <a:pt x="297" y="211"/>
                  </a:lnTo>
                  <a:lnTo>
                    <a:pt x="305" y="211"/>
                  </a:lnTo>
                  <a:lnTo>
                    <a:pt x="309" y="207"/>
                  </a:lnTo>
                  <a:lnTo>
                    <a:pt x="313" y="203"/>
                  </a:lnTo>
                  <a:lnTo>
                    <a:pt x="317" y="203"/>
                  </a:lnTo>
                  <a:lnTo>
                    <a:pt x="321" y="199"/>
                  </a:lnTo>
                  <a:lnTo>
                    <a:pt x="325" y="199"/>
                  </a:lnTo>
                  <a:lnTo>
                    <a:pt x="329" y="195"/>
                  </a:lnTo>
                  <a:lnTo>
                    <a:pt x="333" y="195"/>
                  </a:lnTo>
                  <a:lnTo>
                    <a:pt x="337" y="191"/>
                  </a:lnTo>
                  <a:lnTo>
                    <a:pt x="341" y="191"/>
                  </a:lnTo>
                  <a:lnTo>
                    <a:pt x="341" y="187"/>
                  </a:lnTo>
                  <a:lnTo>
                    <a:pt x="345" y="187"/>
                  </a:lnTo>
                  <a:lnTo>
                    <a:pt x="345" y="183"/>
                  </a:lnTo>
                  <a:lnTo>
                    <a:pt x="345" y="179"/>
                  </a:lnTo>
                  <a:lnTo>
                    <a:pt x="349" y="179"/>
                  </a:lnTo>
                  <a:lnTo>
                    <a:pt x="349" y="175"/>
                  </a:lnTo>
                  <a:lnTo>
                    <a:pt x="349" y="171"/>
                  </a:lnTo>
                  <a:lnTo>
                    <a:pt x="353" y="167"/>
                  </a:lnTo>
                  <a:lnTo>
                    <a:pt x="353" y="159"/>
                  </a:lnTo>
                  <a:lnTo>
                    <a:pt x="353" y="155"/>
                  </a:lnTo>
                  <a:lnTo>
                    <a:pt x="357" y="151"/>
                  </a:lnTo>
                  <a:lnTo>
                    <a:pt x="357" y="143"/>
                  </a:lnTo>
                  <a:lnTo>
                    <a:pt x="361" y="139"/>
                  </a:lnTo>
                  <a:lnTo>
                    <a:pt x="365" y="131"/>
                  </a:lnTo>
                  <a:lnTo>
                    <a:pt x="365" y="123"/>
                  </a:lnTo>
                  <a:lnTo>
                    <a:pt x="369" y="115"/>
                  </a:lnTo>
                  <a:lnTo>
                    <a:pt x="369" y="112"/>
                  </a:lnTo>
                  <a:lnTo>
                    <a:pt x="374" y="104"/>
                  </a:lnTo>
                  <a:lnTo>
                    <a:pt x="378" y="96"/>
                  </a:lnTo>
                  <a:lnTo>
                    <a:pt x="378" y="88"/>
                  </a:lnTo>
                  <a:lnTo>
                    <a:pt x="382" y="80"/>
                  </a:lnTo>
                  <a:lnTo>
                    <a:pt x="382" y="72"/>
                  </a:lnTo>
                  <a:lnTo>
                    <a:pt x="386" y="64"/>
                  </a:lnTo>
                  <a:lnTo>
                    <a:pt x="390" y="60"/>
                  </a:lnTo>
                  <a:lnTo>
                    <a:pt x="390" y="52"/>
                  </a:lnTo>
                  <a:lnTo>
                    <a:pt x="394" y="44"/>
                  </a:lnTo>
                  <a:lnTo>
                    <a:pt x="394" y="40"/>
                  </a:lnTo>
                  <a:lnTo>
                    <a:pt x="398" y="32"/>
                  </a:lnTo>
                  <a:lnTo>
                    <a:pt x="398" y="28"/>
                  </a:lnTo>
                  <a:lnTo>
                    <a:pt x="402" y="20"/>
                  </a:lnTo>
                  <a:lnTo>
                    <a:pt x="402" y="16"/>
                  </a:lnTo>
                  <a:lnTo>
                    <a:pt x="406" y="12"/>
                  </a:lnTo>
                  <a:lnTo>
                    <a:pt x="406" y="8"/>
                  </a:lnTo>
                  <a:lnTo>
                    <a:pt x="406" y="4"/>
                  </a:lnTo>
                  <a:lnTo>
                    <a:pt x="406" y="0"/>
                  </a:lnTo>
                  <a:lnTo>
                    <a:pt x="410" y="0"/>
                  </a:lnTo>
                  <a:lnTo>
                    <a:pt x="402" y="4"/>
                  </a:lnTo>
                  <a:lnTo>
                    <a:pt x="394" y="4"/>
                  </a:lnTo>
                  <a:lnTo>
                    <a:pt x="386" y="8"/>
                  </a:lnTo>
                  <a:lnTo>
                    <a:pt x="378" y="12"/>
                  </a:lnTo>
                  <a:lnTo>
                    <a:pt x="369" y="12"/>
                  </a:lnTo>
                  <a:lnTo>
                    <a:pt x="365" y="16"/>
                  </a:lnTo>
                  <a:lnTo>
                    <a:pt x="357" y="20"/>
                  </a:lnTo>
                  <a:lnTo>
                    <a:pt x="353" y="20"/>
                  </a:lnTo>
                  <a:lnTo>
                    <a:pt x="345" y="24"/>
                  </a:lnTo>
                  <a:lnTo>
                    <a:pt x="341" y="24"/>
                  </a:lnTo>
                  <a:lnTo>
                    <a:pt x="333" y="28"/>
                  </a:lnTo>
                  <a:lnTo>
                    <a:pt x="329" y="28"/>
                  </a:lnTo>
                  <a:lnTo>
                    <a:pt x="325" y="32"/>
                  </a:lnTo>
                  <a:lnTo>
                    <a:pt x="321" y="32"/>
                  </a:lnTo>
                  <a:lnTo>
                    <a:pt x="313" y="32"/>
                  </a:lnTo>
                  <a:lnTo>
                    <a:pt x="309" y="36"/>
                  </a:lnTo>
                  <a:lnTo>
                    <a:pt x="305" y="36"/>
                  </a:lnTo>
                  <a:lnTo>
                    <a:pt x="301" y="36"/>
                  </a:lnTo>
                  <a:lnTo>
                    <a:pt x="297" y="40"/>
                  </a:lnTo>
                  <a:lnTo>
                    <a:pt x="293" y="40"/>
                  </a:lnTo>
                  <a:lnTo>
                    <a:pt x="289" y="40"/>
                  </a:lnTo>
                  <a:lnTo>
                    <a:pt x="285" y="40"/>
                  </a:lnTo>
                  <a:lnTo>
                    <a:pt x="281" y="40"/>
                  </a:lnTo>
                  <a:lnTo>
                    <a:pt x="277" y="40"/>
                  </a:lnTo>
                  <a:lnTo>
                    <a:pt x="273" y="44"/>
                  </a:lnTo>
                  <a:lnTo>
                    <a:pt x="269" y="44"/>
                  </a:lnTo>
                  <a:lnTo>
                    <a:pt x="265" y="44"/>
                  </a:lnTo>
                  <a:lnTo>
                    <a:pt x="261" y="44"/>
                  </a:lnTo>
                  <a:lnTo>
                    <a:pt x="257" y="44"/>
                  </a:lnTo>
                  <a:lnTo>
                    <a:pt x="253" y="44"/>
                  </a:lnTo>
                  <a:lnTo>
                    <a:pt x="249" y="44"/>
                  </a:lnTo>
                  <a:lnTo>
                    <a:pt x="245" y="44"/>
                  </a:lnTo>
                  <a:lnTo>
                    <a:pt x="241" y="44"/>
                  </a:lnTo>
                  <a:lnTo>
                    <a:pt x="233" y="44"/>
                  </a:lnTo>
                  <a:lnTo>
                    <a:pt x="229" y="44"/>
                  </a:lnTo>
                  <a:lnTo>
                    <a:pt x="225" y="48"/>
                  </a:lnTo>
                  <a:lnTo>
                    <a:pt x="221" y="48"/>
                  </a:lnTo>
                  <a:lnTo>
                    <a:pt x="217" y="48"/>
                  </a:lnTo>
                  <a:lnTo>
                    <a:pt x="213" y="48"/>
                  </a:lnTo>
                  <a:lnTo>
                    <a:pt x="209" y="48"/>
                  </a:lnTo>
                  <a:lnTo>
                    <a:pt x="205" y="48"/>
                  </a:lnTo>
                  <a:lnTo>
                    <a:pt x="201" y="48"/>
                  </a:lnTo>
                  <a:lnTo>
                    <a:pt x="197" y="48"/>
                  </a:lnTo>
                  <a:lnTo>
                    <a:pt x="193" y="48"/>
                  </a:lnTo>
                  <a:lnTo>
                    <a:pt x="189" y="48"/>
                  </a:lnTo>
                  <a:lnTo>
                    <a:pt x="181" y="44"/>
                  </a:lnTo>
                  <a:lnTo>
                    <a:pt x="177" y="44"/>
                  </a:lnTo>
                  <a:lnTo>
                    <a:pt x="173" y="44"/>
                  </a:lnTo>
                  <a:lnTo>
                    <a:pt x="169" y="44"/>
                  </a:lnTo>
                  <a:lnTo>
                    <a:pt x="165" y="44"/>
                  </a:lnTo>
                  <a:lnTo>
                    <a:pt x="161" y="44"/>
                  </a:lnTo>
                  <a:lnTo>
                    <a:pt x="157" y="44"/>
                  </a:lnTo>
                  <a:lnTo>
                    <a:pt x="149" y="44"/>
                  </a:lnTo>
                  <a:lnTo>
                    <a:pt x="145" y="44"/>
                  </a:lnTo>
                  <a:lnTo>
                    <a:pt x="141" y="40"/>
                  </a:lnTo>
                  <a:lnTo>
                    <a:pt x="133" y="40"/>
                  </a:lnTo>
                  <a:lnTo>
                    <a:pt x="129" y="40"/>
                  </a:lnTo>
                  <a:lnTo>
                    <a:pt x="125" y="40"/>
                  </a:lnTo>
                  <a:lnTo>
                    <a:pt x="117" y="40"/>
                  </a:lnTo>
                  <a:lnTo>
                    <a:pt x="113" y="36"/>
                  </a:lnTo>
                  <a:lnTo>
                    <a:pt x="109" y="36"/>
                  </a:lnTo>
                  <a:lnTo>
                    <a:pt x="101" y="36"/>
                  </a:lnTo>
                  <a:lnTo>
                    <a:pt x="97" y="32"/>
                  </a:lnTo>
                  <a:lnTo>
                    <a:pt x="89" y="32"/>
                  </a:lnTo>
                  <a:lnTo>
                    <a:pt x="85" y="32"/>
                  </a:lnTo>
                  <a:lnTo>
                    <a:pt x="77" y="28"/>
                  </a:lnTo>
                  <a:lnTo>
                    <a:pt x="73" y="28"/>
                  </a:lnTo>
                  <a:lnTo>
                    <a:pt x="65" y="28"/>
                  </a:lnTo>
                  <a:lnTo>
                    <a:pt x="61" y="24"/>
                  </a:lnTo>
                  <a:lnTo>
                    <a:pt x="53" y="24"/>
                  </a:lnTo>
                  <a:lnTo>
                    <a:pt x="49" y="20"/>
                  </a:lnTo>
                  <a:lnTo>
                    <a:pt x="45" y="20"/>
                  </a:lnTo>
                  <a:lnTo>
                    <a:pt x="37" y="16"/>
                  </a:lnTo>
                  <a:lnTo>
                    <a:pt x="33" y="16"/>
                  </a:lnTo>
                  <a:lnTo>
                    <a:pt x="25" y="12"/>
                  </a:lnTo>
                  <a:lnTo>
                    <a:pt x="21" y="12"/>
                  </a:lnTo>
                  <a:lnTo>
                    <a:pt x="13" y="8"/>
                  </a:lnTo>
                  <a:lnTo>
                    <a:pt x="9" y="4"/>
                  </a:lnTo>
                  <a:lnTo>
                    <a:pt x="0" y="4"/>
                  </a:lnTo>
                  <a:lnTo>
                    <a:pt x="4" y="4"/>
                  </a:lnTo>
                  <a:lnTo>
                    <a:pt x="4" y="8"/>
                  </a:lnTo>
                  <a:lnTo>
                    <a:pt x="4" y="12"/>
                  </a:lnTo>
                  <a:lnTo>
                    <a:pt x="9" y="12"/>
                  </a:lnTo>
                  <a:lnTo>
                    <a:pt x="9" y="16"/>
                  </a:lnTo>
                  <a:lnTo>
                    <a:pt x="13" y="24"/>
                  </a:lnTo>
                  <a:lnTo>
                    <a:pt x="13" y="28"/>
                  </a:lnTo>
                  <a:lnTo>
                    <a:pt x="17" y="32"/>
                  </a:lnTo>
                  <a:lnTo>
                    <a:pt x="21" y="36"/>
                  </a:lnTo>
                  <a:lnTo>
                    <a:pt x="21" y="44"/>
                  </a:lnTo>
                  <a:lnTo>
                    <a:pt x="25" y="48"/>
                  </a:lnTo>
                  <a:lnTo>
                    <a:pt x="29" y="56"/>
                  </a:lnTo>
                  <a:lnTo>
                    <a:pt x="29" y="64"/>
                  </a:lnTo>
                  <a:lnTo>
                    <a:pt x="33" y="68"/>
                  </a:lnTo>
                  <a:lnTo>
                    <a:pt x="37" y="76"/>
                  </a:lnTo>
                  <a:lnTo>
                    <a:pt x="41" y="84"/>
                  </a:lnTo>
                  <a:lnTo>
                    <a:pt x="45" y="92"/>
                  </a:lnTo>
                  <a:lnTo>
                    <a:pt x="45" y="96"/>
                  </a:lnTo>
                  <a:lnTo>
                    <a:pt x="49" y="104"/>
                  </a:lnTo>
                  <a:lnTo>
                    <a:pt x="53" y="112"/>
                  </a:lnTo>
                  <a:lnTo>
                    <a:pt x="57" y="119"/>
                  </a:lnTo>
                  <a:lnTo>
                    <a:pt x="61" y="123"/>
                  </a:lnTo>
                  <a:lnTo>
                    <a:pt x="61" y="131"/>
                  </a:lnTo>
                  <a:lnTo>
                    <a:pt x="65" y="139"/>
                  </a:lnTo>
                  <a:lnTo>
                    <a:pt x="69" y="143"/>
                  </a:lnTo>
                  <a:lnTo>
                    <a:pt x="73" y="151"/>
                  </a:lnTo>
                  <a:lnTo>
                    <a:pt x="73" y="155"/>
                  </a:lnTo>
                  <a:lnTo>
                    <a:pt x="77" y="159"/>
                  </a:lnTo>
                  <a:lnTo>
                    <a:pt x="77" y="163"/>
                  </a:lnTo>
                  <a:lnTo>
                    <a:pt x="81" y="171"/>
                  </a:lnTo>
                  <a:lnTo>
                    <a:pt x="81" y="175"/>
                  </a:lnTo>
                  <a:lnTo>
                    <a:pt x="85" y="175"/>
                  </a:lnTo>
                  <a:lnTo>
                    <a:pt x="85" y="179"/>
                  </a:lnTo>
                  <a:lnTo>
                    <a:pt x="85" y="183"/>
                  </a:lnTo>
                  <a:lnTo>
                    <a:pt x="89" y="183"/>
                  </a:lnTo>
                  <a:lnTo>
                    <a:pt x="89" y="187"/>
                  </a:lnTo>
                </a:path>
              </a:pathLst>
            </a:custGeom>
            <a:solidFill>
              <a:srgbClr val="3E5AFF"/>
            </a:solidFill>
            <a:ln w="9525" cap="rnd">
              <a:noFill/>
              <a:round/>
              <a:headEnd/>
              <a:tailEnd/>
            </a:ln>
          </p:spPr>
          <p:txBody>
            <a:bodyPr/>
            <a:lstStyle/>
            <a:p>
              <a:endParaRPr lang="en-US">
                <a:latin typeface="Tahoma" pitchFamily="34" charset="0"/>
              </a:endParaRPr>
            </a:p>
          </p:txBody>
        </p:sp>
        <p:sp>
          <p:nvSpPr>
            <p:cNvPr id="15372" name="Freeform 2058"/>
            <p:cNvSpPr>
              <a:spLocks/>
            </p:cNvSpPr>
            <p:nvPr/>
          </p:nvSpPr>
          <p:spPr bwMode="auto">
            <a:xfrm>
              <a:off x="2284" y="2799"/>
              <a:ext cx="170" cy="180"/>
            </a:xfrm>
            <a:custGeom>
              <a:avLst/>
              <a:gdLst>
                <a:gd name="T0" fmla="*/ 45 w 170"/>
                <a:gd name="T1" fmla="*/ 40 h 180"/>
                <a:gd name="T2" fmla="*/ 53 w 170"/>
                <a:gd name="T3" fmla="*/ 20 h 180"/>
                <a:gd name="T4" fmla="*/ 61 w 170"/>
                <a:gd name="T5" fmla="*/ 4 h 180"/>
                <a:gd name="T6" fmla="*/ 65 w 170"/>
                <a:gd name="T7" fmla="*/ 4 h 180"/>
                <a:gd name="T8" fmla="*/ 65 w 170"/>
                <a:gd name="T9" fmla="*/ 4 h 180"/>
                <a:gd name="T10" fmla="*/ 69 w 170"/>
                <a:gd name="T11" fmla="*/ 4 h 180"/>
                <a:gd name="T12" fmla="*/ 77 w 170"/>
                <a:gd name="T13" fmla="*/ 0 h 180"/>
                <a:gd name="T14" fmla="*/ 85 w 170"/>
                <a:gd name="T15" fmla="*/ 0 h 180"/>
                <a:gd name="T16" fmla="*/ 97 w 170"/>
                <a:gd name="T17" fmla="*/ 0 h 180"/>
                <a:gd name="T18" fmla="*/ 109 w 170"/>
                <a:gd name="T19" fmla="*/ 0 h 180"/>
                <a:gd name="T20" fmla="*/ 121 w 170"/>
                <a:gd name="T21" fmla="*/ 4 h 180"/>
                <a:gd name="T22" fmla="*/ 133 w 170"/>
                <a:gd name="T23" fmla="*/ 8 h 180"/>
                <a:gd name="T24" fmla="*/ 141 w 170"/>
                <a:gd name="T25" fmla="*/ 12 h 180"/>
                <a:gd name="T26" fmla="*/ 153 w 170"/>
                <a:gd name="T27" fmla="*/ 20 h 180"/>
                <a:gd name="T28" fmla="*/ 161 w 170"/>
                <a:gd name="T29" fmla="*/ 36 h 180"/>
                <a:gd name="T30" fmla="*/ 165 w 170"/>
                <a:gd name="T31" fmla="*/ 52 h 180"/>
                <a:gd name="T32" fmla="*/ 169 w 170"/>
                <a:gd name="T33" fmla="*/ 68 h 180"/>
                <a:gd name="T34" fmla="*/ 169 w 170"/>
                <a:gd name="T35" fmla="*/ 76 h 180"/>
                <a:gd name="T36" fmla="*/ 169 w 170"/>
                <a:gd name="T37" fmla="*/ 88 h 180"/>
                <a:gd name="T38" fmla="*/ 165 w 170"/>
                <a:gd name="T39" fmla="*/ 96 h 180"/>
                <a:gd name="T40" fmla="*/ 157 w 170"/>
                <a:gd name="T41" fmla="*/ 104 h 180"/>
                <a:gd name="T42" fmla="*/ 153 w 170"/>
                <a:gd name="T43" fmla="*/ 116 h 180"/>
                <a:gd name="T44" fmla="*/ 141 w 170"/>
                <a:gd name="T45" fmla="*/ 123 h 180"/>
                <a:gd name="T46" fmla="*/ 133 w 170"/>
                <a:gd name="T47" fmla="*/ 131 h 180"/>
                <a:gd name="T48" fmla="*/ 121 w 170"/>
                <a:gd name="T49" fmla="*/ 139 h 180"/>
                <a:gd name="T50" fmla="*/ 105 w 170"/>
                <a:gd name="T51" fmla="*/ 147 h 180"/>
                <a:gd name="T52" fmla="*/ 93 w 170"/>
                <a:gd name="T53" fmla="*/ 155 h 180"/>
                <a:gd name="T54" fmla="*/ 77 w 170"/>
                <a:gd name="T55" fmla="*/ 159 h 180"/>
                <a:gd name="T56" fmla="*/ 61 w 170"/>
                <a:gd name="T57" fmla="*/ 167 h 180"/>
                <a:gd name="T58" fmla="*/ 45 w 170"/>
                <a:gd name="T59" fmla="*/ 171 h 180"/>
                <a:gd name="T60" fmla="*/ 29 w 170"/>
                <a:gd name="T61" fmla="*/ 175 h 180"/>
                <a:gd name="T62" fmla="*/ 8 w 170"/>
                <a:gd name="T63" fmla="*/ 179 h 180"/>
                <a:gd name="T64" fmla="*/ 0 w 170"/>
                <a:gd name="T65" fmla="*/ 171 h 180"/>
                <a:gd name="T66" fmla="*/ 4 w 170"/>
                <a:gd name="T67" fmla="*/ 163 h 180"/>
                <a:gd name="T68" fmla="*/ 8 w 170"/>
                <a:gd name="T69" fmla="*/ 159 h 180"/>
                <a:gd name="T70" fmla="*/ 20 w 170"/>
                <a:gd name="T71" fmla="*/ 151 h 180"/>
                <a:gd name="T72" fmla="*/ 37 w 170"/>
                <a:gd name="T73" fmla="*/ 143 h 180"/>
                <a:gd name="T74" fmla="*/ 57 w 170"/>
                <a:gd name="T75" fmla="*/ 135 h 180"/>
                <a:gd name="T76" fmla="*/ 73 w 170"/>
                <a:gd name="T77" fmla="*/ 123 h 180"/>
                <a:gd name="T78" fmla="*/ 89 w 170"/>
                <a:gd name="T79" fmla="*/ 116 h 180"/>
                <a:gd name="T80" fmla="*/ 97 w 170"/>
                <a:gd name="T81" fmla="*/ 104 h 180"/>
                <a:gd name="T82" fmla="*/ 105 w 170"/>
                <a:gd name="T83" fmla="*/ 96 h 180"/>
                <a:gd name="T84" fmla="*/ 109 w 170"/>
                <a:gd name="T85" fmla="*/ 84 h 180"/>
                <a:gd name="T86" fmla="*/ 113 w 170"/>
                <a:gd name="T87" fmla="*/ 68 h 180"/>
                <a:gd name="T88" fmla="*/ 113 w 170"/>
                <a:gd name="T89" fmla="*/ 60 h 180"/>
                <a:gd name="T90" fmla="*/ 109 w 170"/>
                <a:gd name="T91" fmla="*/ 52 h 180"/>
                <a:gd name="T92" fmla="*/ 101 w 170"/>
                <a:gd name="T93" fmla="*/ 48 h 180"/>
                <a:gd name="T94" fmla="*/ 93 w 170"/>
                <a:gd name="T95" fmla="*/ 44 h 180"/>
                <a:gd name="T96" fmla="*/ 81 w 170"/>
                <a:gd name="T97" fmla="*/ 44 h 180"/>
                <a:gd name="T98" fmla="*/ 73 w 170"/>
                <a:gd name="T99" fmla="*/ 44 h 180"/>
                <a:gd name="T100" fmla="*/ 61 w 170"/>
                <a:gd name="T101" fmla="*/ 44 h 180"/>
                <a:gd name="T102" fmla="*/ 53 w 170"/>
                <a:gd name="T103" fmla="*/ 44 h 180"/>
                <a:gd name="T104" fmla="*/ 45 w 170"/>
                <a:gd name="T105" fmla="*/ 44 h 180"/>
                <a:gd name="T106" fmla="*/ 41 w 170"/>
                <a:gd name="T107" fmla="*/ 44 h 180"/>
                <a:gd name="T108" fmla="*/ 37 w 170"/>
                <a:gd name="T109" fmla="*/ 44 h 1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0"/>
                <a:gd name="T166" fmla="*/ 0 h 180"/>
                <a:gd name="T167" fmla="*/ 170 w 170"/>
                <a:gd name="T168" fmla="*/ 180 h 1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0" h="180">
                  <a:moveTo>
                    <a:pt x="37" y="44"/>
                  </a:moveTo>
                  <a:lnTo>
                    <a:pt x="41" y="44"/>
                  </a:lnTo>
                  <a:lnTo>
                    <a:pt x="45" y="40"/>
                  </a:lnTo>
                  <a:lnTo>
                    <a:pt x="45" y="32"/>
                  </a:lnTo>
                  <a:lnTo>
                    <a:pt x="49" y="28"/>
                  </a:lnTo>
                  <a:lnTo>
                    <a:pt x="53" y="20"/>
                  </a:lnTo>
                  <a:lnTo>
                    <a:pt x="57" y="12"/>
                  </a:lnTo>
                  <a:lnTo>
                    <a:pt x="57" y="8"/>
                  </a:lnTo>
                  <a:lnTo>
                    <a:pt x="61" y="4"/>
                  </a:lnTo>
                  <a:lnTo>
                    <a:pt x="65" y="4"/>
                  </a:lnTo>
                  <a:lnTo>
                    <a:pt x="69" y="4"/>
                  </a:lnTo>
                  <a:lnTo>
                    <a:pt x="73" y="4"/>
                  </a:lnTo>
                  <a:lnTo>
                    <a:pt x="77" y="0"/>
                  </a:lnTo>
                  <a:lnTo>
                    <a:pt x="81" y="0"/>
                  </a:lnTo>
                  <a:lnTo>
                    <a:pt x="85" y="0"/>
                  </a:lnTo>
                  <a:lnTo>
                    <a:pt x="89" y="0"/>
                  </a:lnTo>
                  <a:lnTo>
                    <a:pt x="93" y="0"/>
                  </a:lnTo>
                  <a:lnTo>
                    <a:pt x="97" y="0"/>
                  </a:lnTo>
                  <a:lnTo>
                    <a:pt x="101" y="0"/>
                  </a:lnTo>
                  <a:lnTo>
                    <a:pt x="105" y="0"/>
                  </a:lnTo>
                  <a:lnTo>
                    <a:pt x="109" y="0"/>
                  </a:lnTo>
                  <a:lnTo>
                    <a:pt x="113" y="0"/>
                  </a:lnTo>
                  <a:lnTo>
                    <a:pt x="117" y="0"/>
                  </a:lnTo>
                  <a:lnTo>
                    <a:pt x="121" y="4"/>
                  </a:lnTo>
                  <a:lnTo>
                    <a:pt x="125" y="4"/>
                  </a:lnTo>
                  <a:lnTo>
                    <a:pt x="129" y="4"/>
                  </a:lnTo>
                  <a:lnTo>
                    <a:pt x="133" y="8"/>
                  </a:lnTo>
                  <a:lnTo>
                    <a:pt x="137" y="8"/>
                  </a:lnTo>
                  <a:lnTo>
                    <a:pt x="137" y="12"/>
                  </a:lnTo>
                  <a:lnTo>
                    <a:pt x="141" y="12"/>
                  </a:lnTo>
                  <a:lnTo>
                    <a:pt x="145" y="16"/>
                  </a:lnTo>
                  <a:lnTo>
                    <a:pt x="149" y="20"/>
                  </a:lnTo>
                  <a:lnTo>
                    <a:pt x="153" y="20"/>
                  </a:lnTo>
                  <a:lnTo>
                    <a:pt x="157" y="24"/>
                  </a:lnTo>
                  <a:lnTo>
                    <a:pt x="157" y="32"/>
                  </a:lnTo>
                  <a:lnTo>
                    <a:pt x="161" y="36"/>
                  </a:lnTo>
                  <a:lnTo>
                    <a:pt x="161" y="40"/>
                  </a:lnTo>
                  <a:lnTo>
                    <a:pt x="165" y="48"/>
                  </a:lnTo>
                  <a:lnTo>
                    <a:pt x="165" y="52"/>
                  </a:lnTo>
                  <a:lnTo>
                    <a:pt x="169" y="60"/>
                  </a:lnTo>
                  <a:lnTo>
                    <a:pt x="169" y="68"/>
                  </a:lnTo>
                  <a:lnTo>
                    <a:pt x="169" y="72"/>
                  </a:lnTo>
                  <a:lnTo>
                    <a:pt x="169" y="76"/>
                  </a:lnTo>
                  <a:lnTo>
                    <a:pt x="169" y="80"/>
                  </a:lnTo>
                  <a:lnTo>
                    <a:pt x="169" y="84"/>
                  </a:lnTo>
                  <a:lnTo>
                    <a:pt x="169" y="88"/>
                  </a:lnTo>
                  <a:lnTo>
                    <a:pt x="165" y="92"/>
                  </a:lnTo>
                  <a:lnTo>
                    <a:pt x="165" y="96"/>
                  </a:lnTo>
                  <a:lnTo>
                    <a:pt x="161" y="100"/>
                  </a:lnTo>
                  <a:lnTo>
                    <a:pt x="161" y="104"/>
                  </a:lnTo>
                  <a:lnTo>
                    <a:pt x="157" y="104"/>
                  </a:lnTo>
                  <a:lnTo>
                    <a:pt x="157" y="108"/>
                  </a:lnTo>
                  <a:lnTo>
                    <a:pt x="153" y="112"/>
                  </a:lnTo>
                  <a:lnTo>
                    <a:pt x="153" y="116"/>
                  </a:lnTo>
                  <a:lnTo>
                    <a:pt x="149" y="116"/>
                  </a:lnTo>
                  <a:lnTo>
                    <a:pt x="145" y="119"/>
                  </a:lnTo>
                  <a:lnTo>
                    <a:pt x="141" y="123"/>
                  </a:lnTo>
                  <a:lnTo>
                    <a:pt x="137" y="127"/>
                  </a:lnTo>
                  <a:lnTo>
                    <a:pt x="133" y="131"/>
                  </a:lnTo>
                  <a:lnTo>
                    <a:pt x="129" y="135"/>
                  </a:lnTo>
                  <a:lnTo>
                    <a:pt x="125" y="135"/>
                  </a:lnTo>
                  <a:lnTo>
                    <a:pt x="121" y="139"/>
                  </a:lnTo>
                  <a:lnTo>
                    <a:pt x="117" y="143"/>
                  </a:lnTo>
                  <a:lnTo>
                    <a:pt x="113" y="143"/>
                  </a:lnTo>
                  <a:lnTo>
                    <a:pt x="105" y="147"/>
                  </a:lnTo>
                  <a:lnTo>
                    <a:pt x="101" y="151"/>
                  </a:lnTo>
                  <a:lnTo>
                    <a:pt x="97" y="151"/>
                  </a:lnTo>
                  <a:lnTo>
                    <a:pt x="93" y="155"/>
                  </a:lnTo>
                  <a:lnTo>
                    <a:pt x="89" y="155"/>
                  </a:lnTo>
                  <a:lnTo>
                    <a:pt x="81" y="159"/>
                  </a:lnTo>
                  <a:lnTo>
                    <a:pt x="77" y="159"/>
                  </a:lnTo>
                  <a:lnTo>
                    <a:pt x="73" y="163"/>
                  </a:lnTo>
                  <a:lnTo>
                    <a:pt x="65" y="163"/>
                  </a:lnTo>
                  <a:lnTo>
                    <a:pt x="61" y="167"/>
                  </a:lnTo>
                  <a:lnTo>
                    <a:pt x="57" y="167"/>
                  </a:lnTo>
                  <a:lnTo>
                    <a:pt x="49" y="167"/>
                  </a:lnTo>
                  <a:lnTo>
                    <a:pt x="45" y="171"/>
                  </a:lnTo>
                  <a:lnTo>
                    <a:pt x="41" y="171"/>
                  </a:lnTo>
                  <a:lnTo>
                    <a:pt x="33" y="175"/>
                  </a:lnTo>
                  <a:lnTo>
                    <a:pt x="29" y="175"/>
                  </a:lnTo>
                  <a:lnTo>
                    <a:pt x="20" y="175"/>
                  </a:lnTo>
                  <a:lnTo>
                    <a:pt x="16" y="175"/>
                  </a:lnTo>
                  <a:lnTo>
                    <a:pt x="8" y="179"/>
                  </a:lnTo>
                  <a:lnTo>
                    <a:pt x="4" y="175"/>
                  </a:lnTo>
                  <a:lnTo>
                    <a:pt x="0" y="171"/>
                  </a:lnTo>
                  <a:lnTo>
                    <a:pt x="0" y="167"/>
                  </a:lnTo>
                  <a:lnTo>
                    <a:pt x="4" y="163"/>
                  </a:lnTo>
                  <a:lnTo>
                    <a:pt x="4" y="159"/>
                  </a:lnTo>
                  <a:lnTo>
                    <a:pt x="8" y="159"/>
                  </a:lnTo>
                  <a:lnTo>
                    <a:pt x="12" y="155"/>
                  </a:lnTo>
                  <a:lnTo>
                    <a:pt x="16" y="155"/>
                  </a:lnTo>
                  <a:lnTo>
                    <a:pt x="20" y="151"/>
                  </a:lnTo>
                  <a:lnTo>
                    <a:pt x="24" y="147"/>
                  </a:lnTo>
                  <a:lnTo>
                    <a:pt x="33" y="147"/>
                  </a:lnTo>
                  <a:lnTo>
                    <a:pt x="37" y="143"/>
                  </a:lnTo>
                  <a:lnTo>
                    <a:pt x="41" y="139"/>
                  </a:lnTo>
                  <a:lnTo>
                    <a:pt x="49" y="135"/>
                  </a:lnTo>
                  <a:lnTo>
                    <a:pt x="57" y="135"/>
                  </a:lnTo>
                  <a:lnTo>
                    <a:pt x="61" y="131"/>
                  </a:lnTo>
                  <a:lnTo>
                    <a:pt x="69" y="127"/>
                  </a:lnTo>
                  <a:lnTo>
                    <a:pt x="73" y="123"/>
                  </a:lnTo>
                  <a:lnTo>
                    <a:pt x="77" y="119"/>
                  </a:lnTo>
                  <a:lnTo>
                    <a:pt x="85" y="116"/>
                  </a:lnTo>
                  <a:lnTo>
                    <a:pt x="89" y="116"/>
                  </a:lnTo>
                  <a:lnTo>
                    <a:pt x="93" y="112"/>
                  </a:lnTo>
                  <a:lnTo>
                    <a:pt x="97" y="108"/>
                  </a:lnTo>
                  <a:lnTo>
                    <a:pt x="97" y="104"/>
                  </a:lnTo>
                  <a:lnTo>
                    <a:pt x="101" y="104"/>
                  </a:lnTo>
                  <a:lnTo>
                    <a:pt x="105" y="96"/>
                  </a:lnTo>
                  <a:lnTo>
                    <a:pt x="105" y="92"/>
                  </a:lnTo>
                  <a:lnTo>
                    <a:pt x="109" y="88"/>
                  </a:lnTo>
                  <a:lnTo>
                    <a:pt x="109" y="84"/>
                  </a:lnTo>
                  <a:lnTo>
                    <a:pt x="113" y="76"/>
                  </a:lnTo>
                  <a:lnTo>
                    <a:pt x="113" y="72"/>
                  </a:lnTo>
                  <a:lnTo>
                    <a:pt x="113" y="68"/>
                  </a:lnTo>
                  <a:lnTo>
                    <a:pt x="113" y="64"/>
                  </a:lnTo>
                  <a:lnTo>
                    <a:pt x="113" y="60"/>
                  </a:lnTo>
                  <a:lnTo>
                    <a:pt x="109" y="56"/>
                  </a:lnTo>
                  <a:lnTo>
                    <a:pt x="109" y="52"/>
                  </a:lnTo>
                  <a:lnTo>
                    <a:pt x="105" y="52"/>
                  </a:lnTo>
                  <a:lnTo>
                    <a:pt x="101" y="48"/>
                  </a:lnTo>
                  <a:lnTo>
                    <a:pt x="97" y="48"/>
                  </a:lnTo>
                  <a:lnTo>
                    <a:pt x="93" y="44"/>
                  </a:lnTo>
                  <a:lnTo>
                    <a:pt x="89" y="44"/>
                  </a:lnTo>
                  <a:lnTo>
                    <a:pt x="85" y="44"/>
                  </a:lnTo>
                  <a:lnTo>
                    <a:pt x="81" y="44"/>
                  </a:lnTo>
                  <a:lnTo>
                    <a:pt x="77" y="44"/>
                  </a:lnTo>
                  <a:lnTo>
                    <a:pt x="73" y="44"/>
                  </a:lnTo>
                  <a:lnTo>
                    <a:pt x="69" y="44"/>
                  </a:lnTo>
                  <a:lnTo>
                    <a:pt x="65" y="44"/>
                  </a:lnTo>
                  <a:lnTo>
                    <a:pt x="61" y="44"/>
                  </a:lnTo>
                  <a:lnTo>
                    <a:pt x="57" y="44"/>
                  </a:lnTo>
                  <a:lnTo>
                    <a:pt x="53" y="44"/>
                  </a:lnTo>
                  <a:lnTo>
                    <a:pt x="49" y="44"/>
                  </a:lnTo>
                  <a:lnTo>
                    <a:pt x="45" y="44"/>
                  </a:lnTo>
                  <a:lnTo>
                    <a:pt x="41" y="44"/>
                  </a:lnTo>
                  <a:lnTo>
                    <a:pt x="37" y="44"/>
                  </a:lnTo>
                </a:path>
              </a:pathLst>
            </a:custGeom>
            <a:solidFill>
              <a:srgbClr val="3E5AFF"/>
            </a:solidFill>
            <a:ln w="9525" cap="rnd">
              <a:noFill/>
              <a:round/>
              <a:headEnd/>
              <a:tailEnd/>
            </a:ln>
          </p:spPr>
          <p:txBody>
            <a:bodyPr/>
            <a:lstStyle/>
            <a:p>
              <a:endParaRPr lang="en-US">
                <a:latin typeface="Tahoma" pitchFamily="34" charset="0"/>
              </a:endParaRPr>
            </a:p>
          </p:txBody>
        </p:sp>
      </p:grpSp>
      <p:sp>
        <p:nvSpPr>
          <p:cNvPr id="15365" name="Freeform 2059"/>
          <p:cNvSpPr>
            <a:spLocks/>
          </p:cNvSpPr>
          <p:nvPr/>
        </p:nvSpPr>
        <p:spPr bwMode="black">
          <a:xfrm>
            <a:off x="3929063" y="4949825"/>
            <a:ext cx="1287462" cy="500063"/>
          </a:xfrm>
          <a:custGeom>
            <a:avLst/>
            <a:gdLst>
              <a:gd name="T0" fmla="*/ 0 w 811"/>
              <a:gd name="T1" fmla="*/ 0 h 315"/>
              <a:gd name="T2" fmla="*/ 600075 w 811"/>
              <a:gd name="T3" fmla="*/ 109538 h 315"/>
              <a:gd name="T4" fmla="*/ 541337 w 811"/>
              <a:gd name="T5" fmla="*/ 149225 h 315"/>
              <a:gd name="T6" fmla="*/ 879475 w 811"/>
              <a:gd name="T7" fmla="*/ 231775 h 315"/>
              <a:gd name="T8" fmla="*/ 727075 w 811"/>
              <a:gd name="T9" fmla="*/ 317500 h 315"/>
              <a:gd name="T10" fmla="*/ 1285875 w 811"/>
              <a:gd name="T11" fmla="*/ 498475 h 315"/>
              <a:gd name="T12" fmla="*/ 468312 w 811"/>
              <a:gd name="T13" fmla="*/ 366713 h 315"/>
              <a:gd name="T14" fmla="*/ 571500 w 811"/>
              <a:gd name="T15" fmla="*/ 249238 h 315"/>
              <a:gd name="T16" fmla="*/ 249237 w 811"/>
              <a:gd name="T17" fmla="*/ 225425 h 315"/>
              <a:gd name="T18" fmla="*/ 350837 w 811"/>
              <a:gd name="T19" fmla="*/ 133350 h 315"/>
              <a:gd name="T20" fmla="*/ 0 w 811"/>
              <a:gd name="T21" fmla="*/ 0 h 3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1"/>
              <a:gd name="T34" fmla="*/ 0 h 315"/>
              <a:gd name="T35" fmla="*/ 811 w 811"/>
              <a:gd name="T36" fmla="*/ 315 h 3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1" h="315">
                <a:moveTo>
                  <a:pt x="0" y="0"/>
                </a:moveTo>
                <a:lnTo>
                  <a:pt x="378" y="69"/>
                </a:lnTo>
                <a:lnTo>
                  <a:pt x="341" y="94"/>
                </a:lnTo>
                <a:lnTo>
                  <a:pt x="554" y="146"/>
                </a:lnTo>
                <a:lnTo>
                  <a:pt x="458" y="200"/>
                </a:lnTo>
                <a:lnTo>
                  <a:pt x="810" y="314"/>
                </a:lnTo>
                <a:lnTo>
                  <a:pt x="295" y="231"/>
                </a:lnTo>
                <a:lnTo>
                  <a:pt x="360" y="157"/>
                </a:lnTo>
                <a:lnTo>
                  <a:pt x="157" y="142"/>
                </a:lnTo>
                <a:lnTo>
                  <a:pt x="221" y="84"/>
                </a:lnTo>
                <a:lnTo>
                  <a:pt x="0" y="0"/>
                </a:lnTo>
              </a:path>
            </a:pathLst>
          </a:custGeom>
          <a:solidFill>
            <a:srgbClr val="F8FA13"/>
          </a:solidFill>
          <a:ln w="9525" cap="rnd">
            <a:noFill/>
            <a:round/>
            <a:headEnd/>
            <a:tailEnd/>
          </a:ln>
        </p:spPr>
        <p:txBody>
          <a:bodyPr/>
          <a:lstStyle/>
          <a:p>
            <a:endParaRPr lang="en-US">
              <a:latin typeface="Tahoma" pitchFamily="34" charset="0"/>
            </a:endParaRPr>
          </a:p>
        </p:txBody>
      </p:sp>
      <p:pic>
        <p:nvPicPr>
          <p:cNvPr id="15366" name="Picture 2060"/>
          <p:cNvPicPr>
            <a:picLocks noChangeArrowheads="1"/>
          </p:cNvPicPr>
          <p:nvPr/>
        </p:nvPicPr>
        <p:blipFill>
          <a:blip r:embed="rId3"/>
          <a:srcRect/>
          <a:stretch>
            <a:fillRect/>
          </a:stretch>
        </p:blipFill>
        <p:spPr bwMode="auto">
          <a:xfrm>
            <a:off x="5341938" y="5045075"/>
            <a:ext cx="1060450" cy="838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latin typeface="Courier New" pitchFamily="49" charset="0"/>
              </a:rPr>
              <a:t>PreparedStatement</a:t>
            </a:r>
            <a:r>
              <a:rPr lang="en-US" dirty="0" smtClean="0">
                <a:latin typeface="Courier New" pitchFamily="49" charset="0"/>
              </a:rPr>
              <a:t> </a:t>
            </a:r>
            <a:r>
              <a:rPr lang="en-US" dirty="0" smtClean="0"/>
              <a:t>Object</a:t>
            </a:r>
            <a:endParaRPr lang="en-US" dirty="0"/>
          </a:p>
        </p:txBody>
      </p:sp>
      <p:sp>
        <p:nvSpPr>
          <p:cNvPr id="36867" name="Rectangle 1027"/>
          <p:cNvSpPr>
            <a:spLocks noGrp="1" noChangeArrowheads="1"/>
          </p:cNvSpPr>
          <p:nvPr>
            <p:ph idx="1"/>
          </p:nvPr>
        </p:nvSpPr>
        <p:spPr>
          <a:xfrm>
            <a:off x="457200" y="1576388"/>
            <a:ext cx="8229600" cy="2893742"/>
          </a:xfrm>
        </p:spPr>
        <p:txBody>
          <a:bodyPr lIns="92075" tIns="46038" rIns="92075" bIns="46038">
            <a:spAutoFit/>
          </a:bodyPr>
          <a:lstStyle/>
          <a:p>
            <a:r>
              <a:rPr lang="en-US" sz="2800" dirty="0" smtClean="0"/>
              <a:t>A </a:t>
            </a:r>
            <a:r>
              <a:rPr lang="en-US" sz="2800" dirty="0" err="1" smtClean="0">
                <a:latin typeface="Courier New" pitchFamily="49" charset="0"/>
              </a:rPr>
              <a:t>PreparedStatement</a:t>
            </a:r>
            <a:r>
              <a:rPr lang="en-US" sz="2800" dirty="0" smtClean="0"/>
              <a:t> object holds precompiled SQL statements.</a:t>
            </a:r>
          </a:p>
          <a:p>
            <a:r>
              <a:rPr lang="en-US" sz="2800" dirty="0" smtClean="0"/>
              <a:t>Use this object for statements you want to execute more than once.</a:t>
            </a:r>
          </a:p>
          <a:p>
            <a:r>
              <a:rPr lang="en-US" sz="2800" dirty="0" smtClean="0"/>
              <a:t>A prepared statement can contain variables that you supply each time you execute the statement.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to Create a Prepared Statement</a:t>
            </a:r>
            <a:endParaRPr lang="en-US" dirty="0"/>
          </a:p>
        </p:txBody>
      </p:sp>
      <p:sp>
        <p:nvSpPr>
          <p:cNvPr id="37891" name="Rectangle 3"/>
          <p:cNvSpPr>
            <a:spLocks noGrp="1" noChangeArrowheads="1"/>
          </p:cNvSpPr>
          <p:nvPr>
            <p:ph idx="1"/>
          </p:nvPr>
        </p:nvSpPr>
        <p:spPr/>
        <p:txBody>
          <a:bodyPr lIns="92075" tIns="46038" rIns="92075" bIns="46038">
            <a:spAutoFit/>
          </a:bodyPr>
          <a:lstStyle/>
          <a:p>
            <a:pPr>
              <a:buFontTx/>
              <a:buNone/>
            </a:pPr>
            <a:r>
              <a:rPr lang="en-US" dirty="0" smtClean="0"/>
              <a:t>1.	Register the driver and create the database connection.</a:t>
            </a:r>
          </a:p>
          <a:p>
            <a:pPr>
              <a:buFontTx/>
              <a:buNone/>
            </a:pPr>
            <a:r>
              <a:rPr lang="en-US" dirty="0" smtClean="0"/>
              <a:t>2.	Create the prepared statement, identifying variables with a question mark (</a:t>
            </a:r>
            <a:r>
              <a:rPr lang="en-US" dirty="0" smtClean="0">
                <a:latin typeface="Courier New" pitchFamily="49" charset="0"/>
              </a:rPr>
              <a:t>?</a:t>
            </a:r>
            <a:r>
              <a:rPr lang="en-US" dirty="0" smtClean="0"/>
              <a:t>). </a:t>
            </a:r>
          </a:p>
        </p:txBody>
      </p:sp>
      <p:sp>
        <p:nvSpPr>
          <p:cNvPr id="37892" name="Rectangle 4"/>
          <p:cNvSpPr>
            <a:spLocks noChangeArrowheads="1"/>
          </p:cNvSpPr>
          <p:nvPr/>
        </p:nvSpPr>
        <p:spPr bwMode="blackWhite">
          <a:xfrm>
            <a:off x="1073150" y="3506788"/>
            <a:ext cx="6997700" cy="1054100"/>
          </a:xfrm>
          <a:prstGeom prst="rect">
            <a:avLst/>
          </a:prstGeom>
          <a:solidFill>
            <a:schemeClr val="bg1"/>
          </a:solidFill>
          <a:ln w="12700">
            <a:solidFill>
              <a:schemeClr val="bg2"/>
            </a:solidFill>
            <a:miter lim="800000"/>
            <a:headEnd/>
            <a:tailEnd/>
          </a:ln>
        </p:spPr>
        <p:txBody>
          <a:bodyPr wrap="none" lIns="90488" tIns="44450" rIns="90488" bIns="44450" anchor="ctr"/>
          <a:lstStyle/>
          <a:p>
            <a:r>
              <a:rPr lang="en-US" b="1" dirty="0" err="1">
                <a:solidFill>
                  <a:schemeClr val="bg2"/>
                </a:solidFill>
                <a:latin typeface="Courier New" pitchFamily="49" charset="0"/>
              </a:rPr>
              <a:t>PreparedStatement</a:t>
            </a:r>
            <a:r>
              <a:rPr lang="en-US" b="1" dirty="0">
                <a:solidFill>
                  <a:schemeClr val="bg2"/>
                </a:solidFill>
                <a:latin typeface="Courier New" pitchFamily="49" charset="0"/>
              </a:rPr>
              <a:t> </a:t>
            </a:r>
            <a:r>
              <a:rPr lang="en-US" b="1" dirty="0" err="1">
                <a:solidFill>
                  <a:schemeClr val="bg2"/>
                </a:solidFill>
                <a:latin typeface="Courier New" pitchFamily="49" charset="0"/>
              </a:rPr>
              <a:t>pstmt</a:t>
            </a:r>
            <a:r>
              <a:rPr lang="en-US" b="1" dirty="0">
                <a:solidFill>
                  <a:schemeClr val="bg2"/>
                </a:solidFill>
                <a:latin typeface="Courier New" pitchFamily="49" charset="0"/>
              </a:rPr>
              <a:t> =</a:t>
            </a:r>
          </a:p>
          <a:p>
            <a:r>
              <a:rPr lang="en-US" b="1" dirty="0">
                <a:solidFill>
                  <a:schemeClr val="bg2"/>
                </a:solidFill>
                <a:latin typeface="Courier New" pitchFamily="49" charset="0"/>
              </a:rPr>
              <a:t>  </a:t>
            </a:r>
            <a:r>
              <a:rPr lang="en-US" b="1" dirty="0" err="1">
                <a:solidFill>
                  <a:schemeClr val="bg2"/>
                </a:solidFill>
                <a:latin typeface="Courier New" pitchFamily="49" charset="0"/>
              </a:rPr>
              <a:t>conn.prepareStatement</a:t>
            </a:r>
            <a:r>
              <a:rPr lang="en-US" b="1" dirty="0">
                <a:solidFill>
                  <a:schemeClr val="bg2"/>
                </a:solidFill>
                <a:latin typeface="Courier New" pitchFamily="49" charset="0"/>
              </a:rPr>
              <a:t>("update ACME_RENTALS</a:t>
            </a:r>
          </a:p>
          <a:p>
            <a:r>
              <a:rPr lang="en-US" b="1" dirty="0">
                <a:solidFill>
                  <a:schemeClr val="bg2"/>
                </a:solidFill>
                <a:latin typeface="Courier New" pitchFamily="49" charset="0"/>
              </a:rPr>
              <a:t>  set STATUS = ? where RENTAL_ID = ?");</a:t>
            </a:r>
          </a:p>
        </p:txBody>
      </p:sp>
      <p:sp>
        <p:nvSpPr>
          <p:cNvPr id="37893" name="Rectangle 5"/>
          <p:cNvSpPr>
            <a:spLocks noChangeArrowheads="1"/>
          </p:cNvSpPr>
          <p:nvPr/>
        </p:nvSpPr>
        <p:spPr bwMode="blackWhite">
          <a:xfrm>
            <a:off x="1073150" y="4913313"/>
            <a:ext cx="6997700" cy="1054100"/>
          </a:xfrm>
          <a:prstGeom prst="rect">
            <a:avLst/>
          </a:prstGeom>
          <a:solidFill>
            <a:schemeClr val="bg1"/>
          </a:solidFill>
          <a:ln w="12700">
            <a:solidFill>
              <a:schemeClr val="bg2"/>
            </a:solidFill>
            <a:miter lim="800000"/>
            <a:headEnd/>
            <a:tailEnd/>
          </a:ln>
        </p:spPr>
        <p:txBody>
          <a:bodyPr wrap="none" lIns="90488" tIns="44450" rIns="90488" bIns="44450" anchor="ctr"/>
          <a:lstStyle/>
          <a:p>
            <a:r>
              <a:rPr lang="en-US" b="1" dirty="0" err="1">
                <a:solidFill>
                  <a:schemeClr val="bg2"/>
                </a:solidFill>
                <a:latin typeface="Courier New" pitchFamily="49" charset="0"/>
              </a:rPr>
              <a:t>PreparedStatement</a:t>
            </a:r>
            <a:r>
              <a:rPr lang="en-US" b="1" dirty="0">
                <a:solidFill>
                  <a:schemeClr val="bg2"/>
                </a:solidFill>
                <a:latin typeface="Courier New" pitchFamily="49" charset="0"/>
              </a:rPr>
              <a:t> </a:t>
            </a:r>
            <a:r>
              <a:rPr lang="en-US" b="1" dirty="0" err="1">
                <a:solidFill>
                  <a:schemeClr val="bg2"/>
                </a:solidFill>
                <a:latin typeface="Courier New" pitchFamily="49" charset="0"/>
              </a:rPr>
              <a:t>pstmt</a:t>
            </a:r>
            <a:r>
              <a:rPr lang="en-US" b="1" dirty="0">
                <a:solidFill>
                  <a:schemeClr val="bg2"/>
                </a:solidFill>
                <a:latin typeface="Courier New" pitchFamily="49" charset="0"/>
              </a:rPr>
              <a:t> =</a:t>
            </a:r>
          </a:p>
          <a:p>
            <a:r>
              <a:rPr lang="en-US" b="1" dirty="0">
                <a:solidFill>
                  <a:schemeClr val="bg2"/>
                </a:solidFill>
                <a:latin typeface="Courier New" pitchFamily="49" charset="0"/>
              </a:rPr>
              <a:t>  </a:t>
            </a:r>
            <a:r>
              <a:rPr lang="en-US" b="1" dirty="0" err="1">
                <a:solidFill>
                  <a:schemeClr val="bg2"/>
                </a:solidFill>
                <a:latin typeface="Courier New" pitchFamily="49" charset="0"/>
              </a:rPr>
              <a:t>conn.prepareStatement</a:t>
            </a:r>
            <a:r>
              <a:rPr lang="en-US" b="1" dirty="0">
                <a:solidFill>
                  <a:schemeClr val="bg2"/>
                </a:solidFill>
                <a:latin typeface="Courier New" pitchFamily="49" charset="0"/>
              </a:rPr>
              <a:t>("select STATUS from </a:t>
            </a:r>
            <a:br>
              <a:rPr lang="en-US" b="1" dirty="0">
                <a:solidFill>
                  <a:schemeClr val="bg2"/>
                </a:solidFill>
                <a:latin typeface="Courier New" pitchFamily="49" charset="0"/>
              </a:rPr>
            </a:br>
            <a:r>
              <a:rPr lang="en-US" b="1" dirty="0">
                <a:solidFill>
                  <a:schemeClr val="bg2"/>
                </a:solidFill>
                <a:latin typeface="Courier New" pitchFamily="49" charset="0"/>
              </a:rPr>
              <a:t>  ACME_RENTALS where RENTAL_ID =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How to Execute a Prepared Statement</a:t>
            </a:r>
            <a:endParaRPr lang="en-US" dirty="0"/>
          </a:p>
        </p:txBody>
      </p:sp>
      <p:sp>
        <p:nvSpPr>
          <p:cNvPr id="38915" name="Rectangle 2"/>
          <p:cNvSpPr>
            <a:spLocks noGrp="1" noChangeArrowheads="1"/>
          </p:cNvSpPr>
          <p:nvPr>
            <p:ph idx="1"/>
          </p:nvPr>
        </p:nvSpPr>
        <p:spPr/>
        <p:txBody>
          <a:bodyPr lIns="92075" tIns="46038" rIns="92075" bIns="46038">
            <a:spAutoFit/>
          </a:bodyPr>
          <a:lstStyle/>
          <a:p>
            <a:pPr>
              <a:buFontTx/>
              <a:buNone/>
            </a:pPr>
            <a:r>
              <a:rPr lang="en-US" dirty="0" smtClean="0"/>
              <a:t>1. 	Supply values for the variables.</a:t>
            </a:r>
          </a:p>
          <a:p>
            <a:pPr>
              <a:spcBef>
                <a:spcPct val="250000"/>
              </a:spcBef>
              <a:buFontTx/>
              <a:buNone/>
            </a:pPr>
            <a:r>
              <a:rPr lang="en-US" dirty="0" smtClean="0"/>
              <a:t>2. 	Execute the statement.</a:t>
            </a:r>
          </a:p>
        </p:txBody>
      </p:sp>
      <p:sp>
        <p:nvSpPr>
          <p:cNvPr id="38916" name="Rectangle 4"/>
          <p:cNvSpPr>
            <a:spLocks noChangeArrowheads="1"/>
          </p:cNvSpPr>
          <p:nvPr/>
        </p:nvSpPr>
        <p:spPr bwMode="blackWhite">
          <a:xfrm>
            <a:off x="996950" y="2241550"/>
            <a:ext cx="4559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dirty="0" err="1">
                <a:solidFill>
                  <a:srgbClr val="000000"/>
                </a:solidFill>
                <a:latin typeface="Courier New" pitchFamily="49" charset="0"/>
              </a:rPr>
              <a:t>pstmt</a:t>
            </a:r>
            <a:r>
              <a:rPr lang="en-US" b="1" dirty="0" err="1">
                <a:solidFill>
                  <a:srgbClr val="000000"/>
                </a:solidFill>
                <a:latin typeface="Courier New" pitchFamily="49" charset="0"/>
              </a:rPr>
              <a:t>.set</a:t>
            </a:r>
            <a:r>
              <a:rPr lang="en-US" b="1" i="1" dirty="0" err="1">
                <a:solidFill>
                  <a:srgbClr val="000000"/>
                </a:solidFill>
                <a:latin typeface="Courier New" pitchFamily="49" charset="0"/>
              </a:rPr>
              <a:t>XXX</a:t>
            </a:r>
            <a:r>
              <a:rPr lang="en-US" b="1" dirty="0">
                <a:solidFill>
                  <a:srgbClr val="000000"/>
                </a:solidFill>
                <a:latin typeface="Courier New" pitchFamily="49" charset="0"/>
              </a:rPr>
              <a:t>(</a:t>
            </a:r>
            <a:r>
              <a:rPr lang="en-US" b="1" i="1" dirty="0">
                <a:solidFill>
                  <a:srgbClr val="000000"/>
                </a:solidFill>
                <a:latin typeface="Courier New" pitchFamily="49" charset="0"/>
              </a:rPr>
              <a:t>index, value</a:t>
            </a:r>
            <a:r>
              <a:rPr lang="en-US" b="1" dirty="0">
                <a:solidFill>
                  <a:srgbClr val="000000"/>
                </a:solidFill>
                <a:latin typeface="Courier New" pitchFamily="49" charset="0"/>
              </a:rPr>
              <a:t>);</a:t>
            </a:r>
          </a:p>
        </p:txBody>
      </p:sp>
      <p:sp>
        <p:nvSpPr>
          <p:cNvPr id="38917" name="Rectangle 5"/>
          <p:cNvSpPr>
            <a:spLocks noChangeArrowheads="1"/>
          </p:cNvSpPr>
          <p:nvPr/>
        </p:nvSpPr>
        <p:spPr bwMode="blackWhite">
          <a:xfrm>
            <a:off x="1308100" y="3429000"/>
            <a:ext cx="4559300" cy="7874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pstmt</a:t>
            </a:r>
            <a:r>
              <a:rPr lang="en-US" b="1">
                <a:solidFill>
                  <a:srgbClr val="000000"/>
                </a:solidFill>
                <a:latin typeface="Courier New" pitchFamily="49" charset="0"/>
              </a:rPr>
              <a:t>.executeQuery();</a:t>
            </a:r>
          </a:p>
          <a:p>
            <a:pPr defTabSz="739775">
              <a:lnSpc>
                <a:spcPct val="125000"/>
              </a:lnSpc>
            </a:pPr>
            <a:r>
              <a:rPr lang="en-US" b="1" i="1">
                <a:solidFill>
                  <a:srgbClr val="000000"/>
                </a:solidFill>
                <a:latin typeface="Courier New" pitchFamily="49" charset="0"/>
              </a:rPr>
              <a:t>pstmt</a:t>
            </a:r>
            <a:r>
              <a:rPr lang="en-US" b="1">
                <a:solidFill>
                  <a:srgbClr val="000000"/>
                </a:solidFill>
                <a:latin typeface="Courier New" pitchFamily="49" charset="0"/>
              </a:rPr>
              <a:t>.executeUpdate();</a:t>
            </a:r>
          </a:p>
        </p:txBody>
      </p:sp>
      <p:sp>
        <p:nvSpPr>
          <p:cNvPr id="38918" name="Rectangle 6"/>
          <p:cNvSpPr>
            <a:spLocks noChangeArrowheads="1"/>
          </p:cNvSpPr>
          <p:nvPr/>
        </p:nvSpPr>
        <p:spPr bwMode="gray">
          <a:xfrm>
            <a:off x="990600" y="4267200"/>
            <a:ext cx="7150100" cy="1790700"/>
          </a:xfrm>
          <a:prstGeom prst="rect">
            <a:avLst/>
          </a:prstGeom>
          <a:solidFill>
            <a:schemeClr val="bg1"/>
          </a:solidFill>
          <a:ln w="12700">
            <a:solidFill>
              <a:schemeClr val="bg2"/>
            </a:solidFill>
            <a:miter lim="800000"/>
            <a:headEnd/>
            <a:tailEnd/>
          </a:ln>
        </p:spPr>
        <p:txBody>
          <a:bodyPr wrap="none" anchor="ctr"/>
          <a:lstStyle/>
          <a:p>
            <a:endParaRPr lang="en-US">
              <a:latin typeface="Tahoma" pitchFamily="34" charset="0"/>
            </a:endParaRPr>
          </a:p>
        </p:txBody>
      </p:sp>
      <p:sp>
        <p:nvSpPr>
          <p:cNvPr id="38919" name="Rectangle 7"/>
          <p:cNvSpPr>
            <a:spLocks noChangeArrowheads="1"/>
          </p:cNvSpPr>
          <p:nvPr/>
        </p:nvSpPr>
        <p:spPr bwMode="auto">
          <a:xfrm>
            <a:off x="1447800" y="4343400"/>
            <a:ext cx="6191250" cy="1739900"/>
          </a:xfrm>
          <a:prstGeom prst="rect">
            <a:avLst/>
          </a:prstGeom>
          <a:noFill/>
          <a:ln w="9525">
            <a:noFill/>
            <a:miter lim="800000"/>
            <a:headEnd/>
            <a:tailEnd/>
          </a:ln>
        </p:spPr>
        <p:txBody>
          <a:bodyPr lIns="92075" tIns="46038" rIns="92075" bIns="46038">
            <a:spAutoFit/>
          </a:bodyPr>
          <a:lstStyle/>
          <a:p>
            <a:r>
              <a:rPr lang="en-US" b="1" dirty="0" err="1">
                <a:solidFill>
                  <a:schemeClr val="bg2"/>
                </a:solidFill>
                <a:latin typeface="Courier New" pitchFamily="49" charset="0"/>
              </a:rPr>
              <a:t>PreparedStatement</a:t>
            </a:r>
            <a:r>
              <a:rPr lang="en-US" b="1" dirty="0">
                <a:solidFill>
                  <a:schemeClr val="bg2"/>
                </a:solidFill>
                <a:latin typeface="Courier New" pitchFamily="49" charset="0"/>
              </a:rPr>
              <a:t> </a:t>
            </a:r>
            <a:r>
              <a:rPr lang="en-US" b="1" dirty="0" err="1">
                <a:solidFill>
                  <a:schemeClr val="bg2"/>
                </a:solidFill>
                <a:latin typeface="Courier New" pitchFamily="49" charset="0"/>
              </a:rPr>
              <a:t>pstmt</a:t>
            </a:r>
            <a:r>
              <a:rPr lang="en-US" b="1" dirty="0">
                <a:solidFill>
                  <a:schemeClr val="bg2"/>
                </a:solidFill>
                <a:latin typeface="Courier New" pitchFamily="49" charset="0"/>
              </a:rPr>
              <a:t> =</a:t>
            </a:r>
          </a:p>
          <a:p>
            <a:r>
              <a:rPr lang="en-US" b="1" dirty="0">
                <a:solidFill>
                  <a:schemeClr val="bg2"/>
                </a:solidFill>
                <a:latin typeface="Courier New" pitchFamily="49" charset="0"/>
              </a:rPr>
              <a:t>  </a:t>
            </a:r>
            <a:r>
              <a:rPr lang="en-US" b="1" dirty="0" err="1">
                <a:solidFill>
                  <a:schemeClr val="bg2"/>
                </a:solidFill>
                <a:latin typeface="Courier New" pitchFamily="49" charset="0"/>
              </a:rPr>
              <a:t>conn.prepareStatement</a:t>
            </a:r>
            <a:r>
              <a:rPr lang="en-US" b="1" dirty="0">
                <a:solidFill>
                  <a:schemeClr val="bg2"/>
                </a:solidFill>
                <a:latin typeface="Courier New" pitchFamily="49" charset="0"/>
              </a:rPr>
              <a:t>("update ACME_RENTALS</a:t>
            </a:r>
          </a:p>
          <a:p>
            <a:r>
              <a:rPr lang="en-US" b="1" dirty="0">
                <a:solidFill>
                  <a:schemeClr val="bg2"/>
                </a:solidFill>
                <a:latin typeface="Courier New" pitchFamily="49" charset="0"/>
              </a:rPr>
              <a:t>  set STATUS = ? where RENTAL_ID = ?");</a:t>
            </a:r>
          </a:p>
          <a:p>
            <a:r>
              <a:rPr lang="en-US" b="1" dirty="0" err="1">
                <a:solidFill>
                  <a:schemeClr val="bg2"/>
                </a:solidFill>
                <a:latin typeface="Courier New" pitchFamily="49" charset="0"/>
              </a:rPr>
              <a:t>pstmt.setString</a:t>
            </a:r>
            <a:r>
              <a:rPr lang="en-US" b="1" dirty="0">
                <a:solidFill>
                  <a:schemeClr val="bg2"/>
                </a:solidFill>
                <a:latin typeface="Courier New" pitchFamily="49" charset="0"/>
              </a:rPr>
              <a:t>(1, "OUT");</a:t>
            </a:r>
          </a:p>
          <a:p>
            <a:r>
              <a:rPr lang="en-US" b="1" dirty="0" err="1">
                <a:solidFill>
                  <a:schemeClr val="bg2"/>
                </a:solidFill>
                <a:latin typeface="Courier New" pitchFamily="49" charset="0"/>
              </a:rPr>
              <a:t>pstmt.setInt</a:t>
            </a:r>
            <a:r>
              <a:rPr lang="en-US" b="1" dirty="0">
                <a:solidFill>
                  <a:schemeClr val="bg2"/>
                </a:solidFill>
                <a:latin typeface="Courier New" pitchFamily="49" charset="0"/>
              </a:rPr>
              <a:t>(2, </a:t>
            </a:r>
            <a:r>
              <a:rPr lang="en-US" b="1" dirty="0" err="1">
                <a:solidFill>
                  <a:schemeClr val="bg2"/>
                </a:solidFill>
                <a:latin typeface="Courier New" pitchFamily="49" charset="0"/>
              </a:rPr>
              <a:t>rentalid</a:t>
            </a:r>
            <a:r>
              <a:rPr lang="en-US" b="1" dirty="0">
                <a:solidFill>
                  <a:schemeClr val="bg2"/>
                </a:solidFill>
                <a:latin typeface="Courier New" pitchFamily="49" charset="0"/>
              </a:rPr>
              <a:t>);</a:t>
            </a:r>
          </a:p>
          <a:p>
            <a:r>
              <a:rPr lang="en-US" b="1" dirty="0" err="1">
                <a:solidFill>
                  <a:schemeClr val="bg2"/>
                </a:solidFill>
                <a:latin typeface="Courier New" pitchFamily="49" charset="0"/>
              </a:rPr>
              <a:t>pstmt.executeUpdate</a:t>
            </a:r>
            <a:r>
              <a:rPr lang="en-US" b="1" dirty="0">
                <a:solidFill>
                  <a:schemeClr val="bg2"/>
                </a:solidFill>
                <a:latin typeface="Courier New" pitchFamily="49" charset="0"/>
              </a:rPr>
              <a:t>();</a:t>
            </a:r>
          </a:p>
        </p:txBody>
      </p:sp>
      <p:sp>
        <p:nvSpPr>
          <p:cNvPr id="8" name="Rectangle 7"/>
          <p:cNvSpPr/>
          <p:nvPr/>
        </p:nvSpPr>
        <p:spPr>
          <a:xfrm>
            <a:off x="914400" y="6183868"/>
            <a:ext cx="4724370" cy="369332"/>
          </a:xfrm>
          <a:prstGeom prst="rect">
            <a:avLst/>
          </a:prstGeom>
        </p:spPr>
        <p:txBody>
          <a:bodyPr wrap="none">
            <a:spAutoFit/>
          </a:bodyPr>
          <a:lstStyle/>
          <a:p>
            <a:r>
              <a:rPr lang="en-US" dirty="0" smtClean="0"/>
              <a:t>Refer to </a:t>
            </a:r>
            <a:r>
              <a:rPr lang="en-US" dirty="0" smtClean="0">
                <a:hlinkClick r:id="rId3" action="ppaction://hlinkfile"/>
              </a:rPr>
              <a:t>JdbcPreparedStatementDemo.java</a:t>
            </a:r>
            <a:r>
              <a:rPr lang="en-US" dirty="0" smtClean="0">
                <a:hlinkClick r:id="rId4" action="ppaction://hlinkfile"/>
              </a:rPr>
              <a:t> </a:t>
            </a:r>
            <a:endParaRPr 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latin typeface="Courier New" pitchFamily="49" charset="0"/>
              </a:rPr>
              <a:t>CallableStatement</a:t>
            </a:r>
            <a:r>
              <a:rPr lang="en-US" dirty="0" smtClean="0"/>
              <a:t> Object</a:t>
            </a:r>
            <a:endParaRPr lang="en-US" dirty="0"/>
          </a:p>
        </p:txBody>
      </p:sp>
      <p:sp>
        <p:nvSpPr>
          <p:cNvPr id="39939" name="Rectangle 3"/>
          <p:cNvSpPr>
            <a:spLocks noGrp="1" noChangeArrowheads="1"/>
          </p:cNvSpPr>
          <p:nvPr>
            <p:ph idx="1"/>
          </p:nvPr>
        </p:nvSpPr>
        <p:spPr/>
        <p:txBody>
          <a:bodyPr lIns="92075" tIns="46038" rIns="92075" bIns="46038">
            <a:spAutoFit/>
          </a:bodyPr>
          <a:lstStyle/>
          <a:p>
            <a:r>
              <a:rPr lang="en-US" smtClean="0"/>
              <a:t>A </a:t>
            </a:r>
            <a:r>
              <a:rPr lang="en-US" smtClean="0">
                <a:latin typeface="Courier New" pitchFamily="49" charset="0"/>
              </a:rPr>
              <a:t>CallableStatement</a:t>
            </a:r>
            <a:r>
              <a:rPr lang="en-US" smtClean="0"/>
              <a:t> object holds parameters for calling stored procedures.</a:t>
            </a:r>
          </a:p>
          <a:p>
            <a:r>
              <a:rPr lang="en-US" smtClean="0"/>
              <a:t>A callable statement can contain variables that you supply each time you execute the call.</a:t>
            </a:r>
          </a:p>
          <a:p>
            <a:r>
              <a:rPr lang="en-US" smtClean="0"/>
              <a:t>When the stored procedure returns, computed values (if any) are retrieved through the </a:t>
            </a:r>
            <a:r>
              <a:rPr lang="en-US" smtClean="0">
                <a:latin typeface="Courier New" pitchFamily="49" charset="0"/>
              </a:rPr>
              <a:t>CallabableStatement</a:t>
            </a:r>
            <a:r>
              <a:rPr lang="en-US" smtClean="0"/>
              <a:t> object.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to Create a Callable Statement</a:t>
            </a:r>
            <a:endParaRPr lang="en-US" dirty="0"/>
          </a:p>
        </p:txBody>
      </p:sp>
      <p:sp>
        <p:nvSpPr>
          <p:cNvPr id="40963" name="Rectangle 3"/>
          <p:cNvSpPr>
            <a:spLocks noGrp="1" noChangeArrowheads="1"/>
          </p:cNvSpPr>
          <p:nvPr>
            <p:ph idx="1"/>
          </p:nvPr>
        </p:nvSpPr>
        <p:spPr/>
        <p:txBody>
          <a:bodyPr lIns="92075" tIns="46038" rIns="92075" bIns="46038">
            <a:spAutoFit/>
          </a:bodyPr>
          <a:lstStyle/>
          <a:p>
            <a:r>
              <a:rPr lang="en-US" dirty="0" smtClean="0"/>
              <a:t>Register the driver and create the database connection.</a:t>
            </a:r>
          </a:p>
          <a:p>
            <a:r>
              <a:rPr lang="en-US" dirty="0" smtClean="0"/>
              <a:t>Create the callable statement, identifying variables with a question mark (</a:t>
            </a:r>
            <a:r>
              <a:rPr lang="en-US" dirty="0" smtClean="0">
                <a:latin typeface="Courier New" pitchFamily="49" charset="0"/>
              </a:rPr>
              <a:t>?</a:t>
            </a:r>
            <a:r>
              <a:rPr lang="en-US" dirty="0" smtClean="0"/>
              <a:t>).</a:t>
            </a:r>
          </a:p>
        </p:txBody>
      </p:sp>
      <p:sp>
        <p:nvSpPr>
          <p:cNvPr id="40964" name="Rectangle 4"/>
          <p:cNvSpPr>
            <a:spLocks noChangeArrowheads="1"/>
          </p:cNvSpPr>
          <p:nvPr/>
        </p:nvSpPr>
        <p:spPr bwMode="blackWhite">
          <a:xfrm>
            <a:off x="1073150" y="3670300"/>
            <a:ext cx="6997700" cy="2273300"/>
          </a:xfrm>
          <a:prstGeom prst="rect">
            <a:avLst/>
          </a:prstGeom>
          <a:solidFill>
            <a:schemeClr val="bg1"/>
          </a:solidFill>
          <a:ln w="12700">
            <a:solidFill>
              <a:schemeClr val="bg2"/>
            </a:solidFill>
            <a:miter lim="800000"/>
            <a:headEnd/>
            <a:tailEnd/>
          </a:ln>
        </p:spPr>
        <p:txBody>
          <a:bodyPr wrap="none" lIns="90488" tIns="44450" rIns="90488" bIns="44450" anchor="ctr"/>
          <a:lstStyle/>
          <a:p>
            <a:r>
              <a:rPr lang="en-US" b="1" dirty="0" err="1">
                <a:solidFill>
                  <a:schemeClr val="bg2"/>
                </a:solidFill>
                <a:latin typeface="Courier New" pitchFamily="49" charset="0"/>
              </a:rPr>
              <a:t>CallableStatement</a:t>
            </a:r>
            <a:r>
              <a:rPr lang="en-US" b="1" dirty="0">
                <a:solidFill>
                  <a:schemeClr val="bg2"/>
                </a:solidFill>
                <a:latin typeface="Courier New" pitchFamily="49" charset="0"/>
              </a:rPr>
              <a:t> </a:t>
            </a:r>
            <a:r>
              <a:rPr lang="en-US" b="1" dirty="0" err="1">
                <a:solidFill>
                  <a:schemeClr val="bg2"/>
                </a:solidFill>
                <a:latin typeface="Courier New" pitchFamily="49" charset="0"/>
              </a:rPr>
              <a:t>cstmt</a:t>
            </a:r>
            <a:r>
              <a:rPr lang="en-US" b="1" dirty="0">
                <a:solidFill>
                  <a:schemeClr val="bg2"/>
                </a:solidFill>
                <a:latin typeface="Courier New" pitchFamily="49" charset="0"/>
              </a:rPr>
              <a:t> = </a:t>
            </a:r>
          </a:p>
          <a:p>
            <a:r>
              <a:rPr lang="en-US" b="1" dirty="0">
                <a:solidFill>
                  <a:schemeClr val="bg2"/>
                </a:solidFill>
                <a:latin typeface="Courier New" pitchFamily="49" charset="0"/>
              </a:rPr>
              <a:t>   </a:t>
            </a:r>
            <a:r>
              <a:rPr lang="en-US" b="1" dirty="0" err="1">
                <a:solidFill>
                  <a:schemeClr val="bg2"/>
                </a:solidFill>
                <a:latin typeface="Courier New" pitchFamily="49" charset="0"/>
              </a:rPr>
              <a:t>conn.prepareCall</a:t>
            </a:r>
            <a:r>
              <a:rPr lang="en-US" b="1" dirty="0">
                <a:solidFill>
                  <a:schemeClr val="bg2"/>
                </a:solidFill>
                <a:latin typeface="Courier New" pitchFamily="49" charset="0"/>
              </a:rPr>
              <a:t>("{call " +</a:t>
            </a:r>
          </a:p>
          <a:p>
            <a:r>
              <a:rPr lang="en-US" b="1" dirty="0">
                <a:solidFill>
                  <a:schemeClr val="bg2"/>
                </a:solidFill>
                <a:latin typeface="Courier New" pitchFamily="49" charset="0"/>
              </a:rPr>
              <a:t>   ADDITEM + </a:t>
            </a:r>
          </a:p>
          <a:p>
            <a:r>
              <a:rPr lang="en-US" b="1" dirty="0">
                <a:solidFill>
                  <a:schemeClr val="bg2"/>
                </a:solidFill>
                <a:latin typeface="Courier New" pitchFamily="49" charset="0"/>
              </a:rPr>
              <a:t>   "(?,?,?)}");</a:t>
            </a:r>
          </a:p>
          <a:p>
            <a:r>
              <a:rPr lang="en-US" b="1" dirty="0">
                <a:solidFill>
                  <a:schemeClr val="bg2"/>
                </a:solidFill>
                <a:latin typeface="Courier New" pitchFamily="49" charset="0"/>
              </a:rPr>
              <a:t>  </a:t>
            </a:r>
            <a:r>
              <a:rPr lang="en-US" b="1" dirty="0" err="1">
                <a:solidFill>
                  <a:schemeClr val="bg2"/>
                </a:solidFill>
                <a:latin typeface="Courier New" pitchFamily="49" charset="0"/>
              </a:rPr>
              <a:t>cstmt.registerOutParameter</a:t>
            </a:r>
            <a:r>
              <a:rPr lang="en-US" b="1" dirty="0">
                <a:solidFill>
                  <a:schemeClr val="bg2"/>
                </a:solidFill>
                <a:latin typeface="Courier New" pitchFamily="49" charset="0"/>
              </a:rPr>
              <a:t>(2,Types.INTEGER);</a:t>
            </a:r>
          </a:p>
          <a:p>
            <a:r>
              <a:rPr lang="en-US" b="1" dirty="0">
                <a:solidFill>
                  <a:schemeClr val="bg2"/>
                </a:solidFill>
                <a:latin typeface="Courier New" pitchFamily="49" charset="0"/>
              </a:rPr>
              <a:t>  </a:t>
            </a:r>
            <a:r>
              <a:rPr lang="en-US" b="1" dirty="0" err="1">
                <a:solidFill>
                  <a:schemeClr val="bg2"/>
                </a:solidFill>
                <a:latin typeface="Courier New" pitchFamily="49" charset="0"/>
              </a:rPr>
              <a:t>cStmt.registerOutParameter</a:t>
            </a:r>
            <a:r>
              <a:rPr lang="en-US" b="1" dirty="0">
                <a:solidFill>
                  <a:schemeClr val="bg2"/>
                </a:solidFill>
                <a:latin typeface="Courier New" pitchFamily="49" charset="0"/>
              </a:rPr>
              <a:t>(3,Types.DOUBLE);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Execute a Callable Statement</a:t>
            </a:r>
            <a:endParaRPr lang="en-US" dirty="0"/>
          </a:p>
        </p:txBody>
      </p:sp>
      <p:sp>
        <p:nvSpPr>
          <p:cNvPr id="41987" name="Rectangle 2"/>
          <p:cNvSpPr>
            <a:spLocks noGrp="1" noChangeArrowheads="1"/>
          </p:cNvSpPr>
          <p:nvPr>
            <p:ph idx="1"/>
          </p:nvPr>
        </p:nvSpPr>
        <p:spPr/>
        <p:txBody>
          <a:bodyPr lIns="92075" tIns="46038" rIns="92075" bIns="46038">
            <a:spAutoFit/>
          </a:bodyPr>
          <a:lstStyle/>
          <a:p>
            <a:pPr>
              <a:buFontTx/>
              <a:buNone/>
            </a:pPr>
            <a:r>
              <a:rPr lang="en-US" dirty="0" smtClean="0"/>
              <a:t>1. 	Set the input parameters.</a:t>
            </a:r>
          </a:p>
          <a:p>
            <a:pPr>
              <a:spcBef>
                <a:spcPct val="300000"/>
              </a:spcBef>
              <a:buFontTx/>
              <a:buNone/>
            </a:pPr>
            <a:r>
              <a:rPr lang="en-US" dirty="0" smtClean="0"/>
              <a:t>2. 	Execute the statement.</a:t>
            </a:r>
          </a:p>
          <a:p>
            <a:pPr>
              <a:spcBef>
                <a:spcPct val="300000"/>
              </a:spcBef>
              <a:buFontTx/>
              <a:buNone/>
            </a:pPr>
            <a:r>
              <a:rPr lang="en-US" dirty="0" smtClean="0"/>
              <a:t>3. 	Get the output parameters.</a:t>
            </a:r>
          </a:p>
        </p:txBody>
      </p:sp>
      <p:sp>
        <p:nvSpPr>
          <p:cNvPr id="41988" name="Rectangle 4"/>
          <p:cNvSpPr>
            <a:spLocks noChangeArrowheads="1"/>
          </p:cNvSpPr>
          <p:nvPr/>
        </p:nvSpPr>
        <p:spPr bwMode="blackWhite">
          <a:xfrm>
            <a:off x="1841500" y="2298700"/>
            <a:ext cx="4559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dirty="0" err="1">
                <a:solidFill>
                  <a:srgbClr val="000000"/>
                </a:solidFill>
                <a:latin typeface="Courier New" pitchFamily="49" charset="0"/>
              </a:rPr>
              <a:t>cstmt</a:t>
            </a:r>
            <a:r>
              <a:rPr lang="en-US" b="1" dirty="0" err="1">
                <a:solidFill>
                  <a:srgbClr val="000000"/>
                </a:solidFill>
                <a:latin typeface="Courier New" pitchFamily="49" charset="0"/>
              </a:rPr>
              <a:t>.set</a:t>
            </a:r>
            <a:r>
              <a:rPr lang="en-US" b="1" i="1" dirty="0" err="1">
                <a:solidFill>
                  <a:srgbClr val="000000"/>
                </a:solidFill>
                <a:latin typeface="Courier New" pitchFamily="49" charset="0"/>
              </a:rPr>
              <a:t>XXX</a:t>
            </a:r>
            <a:r>
              <a:rPr lang="en-US" b="1" dirty="0">
                <a:solidFill>
                  <a:srgbClr val="000000"/>
                </a:solidFill>
                <a:latin typeface="Courier New" pitchFamily="49" charset="0"/>
              </a:rPr>
              <a:t>(</a:t>
            </a:r>
            <a:r>
              <a:rPr lang="en-US" b="1" i="1" dirty="0">
                <a:solidFill>
                  <a:srgbClr val="000000"/>
                </a:solidFill>
                <a:latin typeface="Courier New" pitchFamily="49" charset="0"/>
              </a:rPr>
              <a:t>index, value</a:t>
            </a:r>
            <a:r>
              <a:rPr lang="en-US" b="1" dirty="0">
                <a:solidFill>
                  <a:srgbClr val="000000"/>
                </a:solidFill>
                <a:latin typeface="Courier New" pitchFamily="49" charset="0"/>
              </a:rPr>
              <a:t>);</a:t>
            </a:r>
          </a:p>
        </p:txBody>
      </p:sp>
      <p:sp>
        <p:nvSpPr>
          <p:cNvPr id="41989" name="Rectangle 5"/>
          <p:cNvSpPr>
            <a:spLocks noChangeArrowheads="1"/>
          </p:cNvSpPr>
          <p:nvPr/>
        </p:nvSpPr>
        <p:spPr bwMode="blackWhite">
          <a:xfrm>
            <a:off x="1917700" y="3886200"/>
            <a:ext cx="4559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dirty="0" err="1">
                <a:solidFill>
                  <a:srgbClr val="000000"/>
                </a:solidFill>
                <a:latin typeface="Courier New" pitchFamily="49" charset="0"/>
              </a:rPr>
              <a:t>cstmt</a:t>
            </a:r>
            <a:r>
              <a:rPr lang="en-US" b="1" dirty="0" err="1">
                <a:solidFill>
                  <a:srgbClr val="000000"/>
                </a:solidFill>
                <a:latin typeface="Courier New" pitchFamily="49" charset="0"/>
              </a:rPr>
              <a:t>.execute</a:t>
            </a:r>
            <a:r>
              <a:rPr lang="en-US" b="1" dirty="0">
                <a:solidFill>
                  <a:srgbClr val="000000"/>
                </a:solidFill>
                <a:latin typeface="Courier New" pitchFamily="49" charset="0"/>
              </a:rPr>
              <a:t>(</a:t>
            </a:r>
            <a:r>
              <a:rPr lang="en-US" b="1" i="1" dirty="0">
                <a:solidFill>
                  <a:srgbClr val="000000"/>
                </a:solidFill>
                <a:latin typeface="Courier New" pitchFamily="49" charset="0"/>
              </a:rPr>
              <a:t>statement</a:t>
            </a:r>
            <a:r>
              <a:rPr lang="en-US" b="1" dirty="0">
                <a:solidFill>
                  <a:srgbClr val="000000"/>
                </a:solidFill>
                <a:latin typeface="Courier New" pitchFamily="49" charset="0"/>
              </a:rPr>
              <a:t>);</a:t>
            </a:r>
          </a:p>
        </p:txBody>
      </p:sp>
      <p:sp>
        <p:nvSpPr>
          <p:cNvPr id="41990" name="Rectangle 6"/>
          <p:cNvSpPr>
            <a:spLocks noChangeArrowheads="1"/>
          </p:cNvSpPr>
          <p:nvPr/>
        </p:nvSpPr>
        <p:spPr bwMode="blackWhite">
          <a:xfrm>
            <a:off x="1841500" y="5486400"/>
            <a:ext cx="4559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dirty="0" err="1">
                <a:solidFill>
                  <a:srgbClr val="000000"/>
                </a:solidFill>
                <a:latin typeface="Courier New" pitchFamily="49" charset="0"/>
              </a:rPr>
              <a:t>var</a:t>
            </a:r>
            <a:r>
              <a:rPr lang="en-US" b="1" i="1" dirty="0">
                <a:solidFill>
                  <a:srgbClr val="000000"/>
                </a:solidFill>
                <a:latin typeface="Courier New" pitchFamily="49" charset="0"/>
              </a:rPr>
              <a:t> = </a:t>
            </a:r>
            <a:r>
              <a:rPr lang="en-US" b="1" i="1" dirty="0" err="1">
                <a:solidFill>
                  <a:srgbClr val="000000"/>
                </a:solidFill>
                <a:latin typeface="Courier New" pitchFamily="49" charset="0"/>
              </a:rPr>
              <a:t>cstmt</a:t>
            </a:r>
            <a:r>
              <a:rPr lang="en-US" b="1" dirty="0" err="1">
                <a:solidFill>
                  <a:srgbClr val="000000"/>
                </a:solidFill>
                <a:latin typeface="Courier New" pitchFamily="49" charset="0"/>
              </a:rPr>
              <a:t>.</a:t>
            </a:r>
            <a:r>
              <a:rPr lang="en-US" b="1" i="1" dirty="0" err="1">
                <a:solidFill>
                  <a:srgbClr val="000000"/>
                </a:solidFill>
                <a:latin typeface="Courier New" pitchFamily="49" charset="0"/>
              </a:rPr>
              <a:t>getXXX</a:t>
            </a:r>
            <a:r>
              <a:rPr lang="en-US" b="1" dirty="0">
                <a:solidFill>
                  <a:srgbClr val="000000"/>
                </a:solidFill>
                <a:latin typeface="Courier New" pitchFamily="49" charset="0"/>
              </a:rPr>
              <a:t>(</a:t>
            </a:r>
            <a:r>
              <a:rPr lang="en-US" b="1" i="1" dirty="0">
                <a:solidFill>
                  <a:srgbClr val="000000"/>
                </a:solidFill>
                <a:latin typeface="Courier New" pitchFamily="49" charset="0"/>
              </a:rPr>
              <a:t>index</a:t>
            </a:r>
            <a:r>
              <a:rPr lang="en-US" b="1" dirty="0">
                <a:solidFill>
                  <a:srgbClr val="000000"/>
                </a:solidFill>
                <a:latin typeface="Courier New" pitchFamily="49" charset="0"/>
              </a:rPr>
              <a:t>);</a:t>
            </a:r>
          </a:p>
        </p:txBody>
      </p:sp>
      <p:sp>
        <p:nvSpPr>
          <p:cNvPr id="7" name="Rectangle 6"/>
          <p:cNvSpPr/>
          <p:nvPr/>
        </p:nvSpPr>
        <p:spPr>
          <a:xfrm>
            <a:off x="990600" y="6096000"/>
            <a:ext cx="4121641" cy="369332"/>
          </a:xfrm>
          <a:prstGeom prst="rect">
            <a:avLst/>
          </a:prstGeom>
        </p:spPr>
        <p:txBody>
          <a:bodyPr wrap="none">
            <a:spAutoFit/>
          </a:bodyPr>
          <a:lstStyle/>
          <a:p>
            <a:r>
              <a:rPr lang="en-US" dirty="0" smtClean="0"/>
              <a:t>Refer to </a:t>
            </a:r>
            <a:r>
              <a:rPr lang="en-US" dirty="0" smtClean="0">
                <a:hlinkClick r:id="rId3" action="ppaction://hlinkfile"/>
              </a:rPr>
              <a:t>CallableStatementDemo.java</a:t>
            </a:r>
            <a:r>
              <a:rPr lang="en-US" dirty="0" smtClean="0"/>
              <a: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Transactions</a:t>
            </a:r>
            <a:endParaRPr lang="en-US" dirty="0"/>
          </a:p>
        </p:txBody>
      </p:sp>
      <p:sp>
        <p:nvSpPr>
          <p:cNvPr id="43011" name="Rectangle 3"/>
          <p:cNvSpPr>
            <a:spLocks noGrp="1" noChangeArrowheads="1"/>
          </p:cNvSpPr>
          <p:nvPr>
            <p:ph idx="1"/>
          </p:nvPr>
        </p:nvSpPr>
        <p:spPr/>
        <p:txBody>
          <a:bodyPr lIns="92075" tIns="46038" rIns="92075" bIns="46038">
            <a:spAutoFit/>
          </a:bodyPr>
          <a:lstStyle/>
          <a:p>
            <a:r>
              <a:rPr lang="en-US" smtClean="0"/>
              <a:t>The server-side driver does not support autocommit mode.</a:t>
            </a:r>
          </a:p>
          <a:p>
            <a:r>
              <a:rPr lang="en-US" smtClean="0"/>
              <a:t>With other drivers:</a:t>
            </a:r>
          </a:p>
          <a:p>
            <a:pPr lvl="1"/>
            <a:r>
              <a:rPr lang="en-US" smtClean="0"/>
              <a:t>New connections are in autocommit mode. </a:t>
            </a:r>
          </a:p>
          <a:p>
            <a:pPr lvl="1"/>
            <a:r>
              <a:rPr lang="en-US" smtClean="0"/>
              <a:t>Use </a:t>
            </a:r>
            <a:r>
              <a:rPr lang="en-US" i="1" smtClean="0">
                <a:latin typeface="Courier New" pitchFamily="49" charset="0"/>
              </a:rPr>
              <a:t>conn</a:t>
            </a:r>
            <a:r>
              <a:rPr lang="en-US" smtClean="0">
                <a:latin typeface="Courier New" pitchFamily="49" charset="0"/>
              </a:rPr>
              <a:t>.setAutoCommit(false)</a:t>
            </a:r>
            <a:r>
              <a:rPr lang="en-US" smtClean="0"/>
              <a:t> to turn autocommit off.</a:t>
            </a:r>
          </a:p>
          <a:p>
            <a:r>
              <a:rPr lang="en-US" smtClean="0"/>
              <a:t>To control transactions when you are not in autocommit mode:</a:t>
            </a:r>
          </a:p>
          <a:p>
            <a:pPr lvl="1"/>
            <a:r>
              <a:rPr lang="en-US" smtClean="0">
                <a:latin typeface="Courier New" pitchFamily="49" charset="0"/>
              </a:rPr>
              <a:t>conn.commit()</a:t>
            </a:r>
            <a:r>
              <a:rPr lang="en-US" smtClean="0"/>
              <a:t>: Commit a transaction</a:t>
            </a:r>
          </a:p>
          <a:p>
            <a:pPr lvl="1"/>
            <a:r>
              <a:rPr lang="en-US" smtClean="0">
                <a:latin typeface="Courier New" pitchFamily="49" charset="0"/>
              </a:rPr>
              <a:t>conn.rollback()</a:t>
            </a:r>
            <a:r>
              <a:rPr lang="en-US" smtClean="0"/>
              <a:t>: Roll back a transaction</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0610" name="Rectangle 2"/>
          <p:cNvSpPr>
            <a:spLocks noGrp="1" noChangeArrowheads="1"/>
          </p:cNvSpPr>
          <p:nvPr>
            <p:ph type="title"/>
          </p:nvPr>
        </p:nvSpPr>
        <p:spPr/>
        <p:txBody>
          <a:bodyPr/>
          <a:lstStyle/>
          <a:p>
            <a:pPr>
              <a:defRPr/>
            </a:pPr>
            <a:r>
              <a:rPr lang="en-US" dirty="0"/>
              <a:t>Transactions</a:t>
            </a:r>
            <a:r>
              <a:rPr lang="en-US" dirty="0">
                <a:effectLst>
                  <a:outerShdw blurRad="38100" dist="38100" dir="2700000" algn="tl">
                    <a:srgbClr val="C0C0C0"/>
                  </a:outerShdw>
                </a:effectLst>
              </a:rPr>
              <a:t> </a:t>
            </a:r>
            <a:r>
              <a:rPr lang="en-US" dirty="0" smtClean="0">
                <a:effectLst>
                  <a:outerShdw blurRad="38100" dist="38100" dir="2700000" algn="tl">
                    <a:srgbClr val="C0C0C0"/>
                  </a:outerShdw>
                </a:effectLst>
              </a:rPr>
              <a:t>Isolation Problems</a:t>
            </a:r>
            <a:endParaRPr lang="en-US" dirty="0"/>
          </a:p>
        </p:txBody>
      </p:sp>
      <p:sp>
        <p:nvSpPr>
          <p:cNvPr id="44035" name="Rectangle 3"/>
          <p:cNvSpPr>
            <a:spLocks noGrp="1" noChangeArrowheads="1"/>
          </p:cNvSpPr>
          <p:nvPr>
            <p:ph idx="1"/>
          </p:nvPr>
        </p:nvSpPr>
        <p:spPr/>
        <p:txBody>
          <a:bodyPr/>
          <a:lstStyle/>
          <a:p>
            <a:pPr>
              <a:lnSpc>
                <a:spcPct val="120000"/>
              </a:lnSpc>
            </a:pPr>
            <a:r>
              <a:rPr lang="en-US" smtClean="0"/>
              <a:t>Problems with transactions:</a:t>
            </a:r>
          </a:p>
          <a:p>
            <a:pPr lvl="1">
              <a:lnSpc>
                <a:spcPct val="120000"/>
              </a:lnSpc>
            </a:pPr>
            <a:r>
              <a:rPr lang="en-US" sz="2400" smtClean="0"/>
              <a:t>Dirty read</a:t>
            </a:r>
          </a:p>
          <a:p>
            <a:pPr lvl="1">
              <a:lnSpc>
                <a:spcPct val="120000"/>
              </a:lnSpc>
            </a:pPr>
            <a:r>
              <a:rPr lang="en-US" sz="2400" smtClean="0"/>
              <a:t>Unrepeatable read</a:t>
            </a:r>
          </a:p>
          <a:p>
            <a:pPr lvl="1">
              <a:lnSpc>
                <a:spcPct val="120000"/>
              </a:lnSpc>
            </a:pPr>
            <a:r>
              <a:rPr lang="en-US" sz="2400" smtClean="0"/>
              <a:t>Phantom read</a:t>
            </a:r>
          </a:p>
          <a:p>
            <a:pPr lvl="1"/>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2658" name="Rectangle 2"/>
          <p:cNvSpPr>
            <a:spLocks noGrp="1" noChangeArrowheads="1"/>
          </p:cNvSpPr>
          <p:nvPr>
            <p:ph type="title"/>
          </p:nvPr>
        </p:nvSpPr>
        <p:spPr/>
        <p:txBody>
          <a:bodyPr/>
          <a:lstStyle/>
          <a:p>
            <a:pPr>
              <a:defRPr/>
            </a:pPr>
            <a:r>
              <a:rPr lang="en-US"/>
              <a:t>Isolation</a:t>
            </a:r>
            <a:r>
              <a:rPr lang="en-US">
                <a:effectLst>
                  <a:outerShdw blurRad="38100" dist="38100" dir="2700000" algn="tl">
                    <a:srgbClr val="C0C0C0"/>
                  </a:outerShdw>
                </a:effectLst>
              </a:rPr>
              <a:t> Levels</a:t>
            </a:r>
            <a:endParaRPr lang="en-US"/>
          </a:p>
        </p:txBody>
      </p:sp>
      <p:sp>
        <p:nvSpPr>
          <p:cNvPr id="45059" name="Rectangle 3"/>
          <p:cNvSpPr>
            <a:spLocks noGrp="1" noChangeArrowheads="1"/>
          </p:cNvSpPr>
          <p:nvPr>
            <p:ph idx="1"/>
          </p:nvPr>
        </p:nvSpPr>
        <p:spPr/>
        <p:txBody>
          <a:bodyPr/>
          <a:lstStyle/>
          <a:p>
            <a:r>
              <a:rPr lang="en-US" smtClean="0"/>
              <a:t>TRANSACTION_NONE</a:t>
            </a:r>
          </a:p>
          <a:p>
            <a:r>
              <a:rPr lang="en-US" smtClean="0"/>
              <a:t>TRANSACTION_READ_UNCOMMITTED </a:t>
            </a:r>
          </a:p>
          <a:p>
            <a:r>
              <a:rPr lang="en-US" smtClean="0"/>
              <a:t>TRANSACTION_READ_COMMITTED </a:t>
            </a:r>
          </a:p>
          <a:p>
            <a:r>
              <a:rPr lang="en-US" smtClean="0"/>
              <a:t>TRANSACTION_REPEATABLE_READ </a:t>
            </a:r>
          </a:p>
          <a:p>
            <a:r>
              <a:rPr lang="en-US" smtClean="0"/>
              <a:t>TRANSACTION_SERIALIZABLE</a:t>
            </a:r>
            <a:r>
              <a:rPr lang="en-US" b="1"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Line 2"/>
          <p:cNvSpPr>
            <a:spLocks noChangeShapeType="1"/>
          </p:cNvSpPr>
          <p:nvPr/>
        </p:nvSpPr>
        <p:spPr bwMode="auto">
          <a:xfrm>
            <a:off x="2876550" y="2414588"/>
            <a:ext cx="0" cy="633412"/>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6083" name="Line 3"/>
          <p:cNvSpPr>
            <a:spLocks noChangeShapeType="1"/>
          </p:cNvSpPr>
          <p:nvPr/>
        </p:nvSpPr>
        <p:spPr bwMode="auto">
          <a:xfrm>
            <a:off x="2876550" y="3633788"/>
            <a:ext cx="0" cy="557212"/>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6084" name="Line 4"/>
          <p:cNvSpPr>
            <a:spLocks noChangeShapeType="1"/>
          </p:cNvSpPr>
          <p:nvPr/>
        </p:nvSpPr>
        <p:spPr bwMode="auto">
          <a:xfrm>
            <a:off x="2876550" y="4776788"/>
            <a:ext cx="0" cy="557212"/>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6085" name="Rectangle 5"/>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86" name="Rectangle 6"/>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88" name="Rectangle 8"/>
          <p:cNvSpPr>
            <a:spLocks noChangeArrowheads="1"/>
          </p:cNvSpPr>
          <p:nvPr/>
        </p:nvSpPr>
        <p:spPr bwMode="auto">
          <a:xfrm>
            <a:off x="2166938" y="5708650"/>
            <a:ext cx="279717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89" name="Rectangle 9"/>
          <p:cNvSpPr>
            <a:spLocks noChangeArrowheads="1"/>
          </p:cNvSpPr>
          <p:nvPr/>
        </p:nvSpPr>
        <p:spPr bwMode="auto">
          <a:xfrm>
            <a:off x="2166938" y="5708650"/>
            <a:ext cx="279717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90" name="Rectangle 10"/>
          <p:cNvSpPr>
            <a:spLocks noChangeArrowheads="1"/>
          </p:cNvSpPr>
          <p:nvPr/>
        </p:nvSpPr>
        <p:spPr bwMode="auto">
          <a:xfrm>
            <a:off x="274638" y="5848350"/>
            <a:ext cx="2062162" cy="45720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91" name="Rectangle 11"/>
          <p:cNvSpPr>
            <a:spLocks noChangeArrowheads="1"/>
          </p:cNvSpPr>
          <p:nvPr/>
        </p:nvSpPr>
        <p:spPr bwMode="auto">
          <a:xfrm>
            <a:off x="3041650" y="5594350"/>
            <a:ext cx="3136900" cy="45720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92" name="Line 12"/>
          <p:cNvSpPr>
            <a:spLocks noChangeShapeType="1"/>
          </p:cNvSpPr>
          <p:nvPr/>
        </p:nvSpPr>
        <p:spPr bwMode="auto">
          <a:xfrm>
            <a:off x="3505200" y="4552950"/>
            <a:ext cx="685800" cy="0"/>
          </a:xfrm>
          <a:prstGeom prst="line">
            <a:avLst/>
          </a:prstGeom>
          <a:noFill/>
          <a:ln w="50800">
            <a:solidFill>
              <a:schemeClr val="hlink"/>
            </a:solidFill>
            <a:round/>
            <a:headEnd type="none" w="sm" len="sm"/>
            <a:tailEnd type="stealth" w="med" len="lg"/>
          </a:ln>
        </p:spPr>
        <p:txBody>
          <a:bodyPr wrap="none" anchor="ctr"/>
          <a:lstStyle/>
          <a:p>
            <a:endParaRPr lang="en-US"/>
          </a:p>
        </p:txBody>
      </p:sp>
      <p:grpSp>
        <p:nvGrpSpPr>
          <p:cNvPr id="46093" name="Group 13"/>
          <p:cNvGrpSpPr>
            <a:grpSpLocks/>
          </p:cNvGrpSpPr>
          <p:nvPr/>
        </p:nvGrpSpPr>
        <p:grpSpPr bwMode="auto">
          <a:xfrm>
            <a:off x="4211638" y="3998913"/>
            <a:ext cx="1427162" cy="1106487"/>
            <a:chOff x="2653" y="2519"/>
            <a:chExt cx="899" cy="697"/>
          </a:xfrm>
        </p:grpSpPr>
        <p:sp>
          <p:nvSpPr>
            <p:cNvPr id="46103" name="Rectangle 14"/>
            <p:cNvSpPr>
              <a:spLocks noChangeArrowheads="1"/>
            </p:cNvSpPr>
            <p:nvPr/>
          </p:nvSpPr>
          <p:spPr bwMode="auto">
            <a:xfrm>
              <a:off x="2653" y="2661"/>
              <a:ext cx="899" cy="416"/>
            </a:xfrm>
            <a:prstGeom prst="rect">
              <a:avLst/>
            </a:prstGeom>
            <a:gradFill rotWithShape="0">
              <a:gsLst>
                <a:gs pos="0">
                  <a:srgbClr val="E5E589"/>
                </a:gs>
                <a:gs pos="50000">
                  <a:srgbClr val="FFFF99"/>
                </a:gs>
                <a:gs pos="100000">
                  <a:srgbClr val="E5E589"/>
                </a:gs>
              </a:gsLst>
              <a:lin ang="0" scaled="1"/>
            </a:gradFill>
            <a:ln w="9525">
              <a:noFill/>
              <a:miter lim="800000"/>
              <a:headEnd/>
              <a:tailEnd/>
            </a:ln>
          </p:spPr>
          <p:txBody>
            <a:bodyPr wrap="none" anchor="ctr"/>
            <a:lstStyle/>
            <a:p>
              <a:endParaRPr lang="en-US">
                <a:latin typeface="Tahoma" pitchFamily="34" charset="0"/>
              </a:endParaRPr>
            </a:p>
          </p:txBody>
        </p:sp>
        <p:sp>
          <p:nvSpPr>
            <p:cNvPr id="46104" name="Oval 15"/>
            <p:cNvSpPr>
              <a:spLocks noChangeArrowheads="1"/>
            </p:cNvSpPr>
            <p:nvPr/>
          </p:nvSpPr>
          <p:spPr bwMode="auto">
            <a:xfrm>
              <a:off x="2653" y="2519"/>
              <a:ext cx="899" cy="267"/>
            </a:xfrm>
            <a:prstGeom prst="ellipse">
              <a:avLst/>
            </a:prstGeom>
            <a:gradFill rotWithShape="0">
              <a:gsLst>
                <a:gs pos="0">
                  <a:srgbClr val="CCCC7A"/>
                </a:gs>
                <a:gs pos="100000">
                  <a:srgbClr val="FFFF99"/>
                </a:gs>
              </a:gsLst>
              <a:lin ang="5400000" scaled="1"/>
            </a:gradFill>
            <a:ln w="9525">
              <a:noFill/>
              <a:round/>
              <a:headEnd/>
              <a:tailEnd/>
            </a:ln>
          </p:spPr>
          <p:txBody>
            <a:bodyPr wrap="none" anchor="ctr"/>
            <a:lstStyle/>
            <a:p>
              <a:endParaRPr lang="en-US">
                <a:latin typeface="Tahoma" pitchFamily="34" charset="0"/>
              </a:endParaRPr>
            </a:p>
          </p:txBody>
        </p:sp>
        <p:sp>
          <p:nvSpPr>
            <p:cNvPr id="46105" name="Oval 16"/>
            <p:cNvSpPr>
              <a:spLocks noChangeArrowheads="1"/>
            </p:cNvSpPr>
            <p:nvPr/>
          </p:nvSpPr>
          <p:spPr bwMode="auto">
            <a:xfrm>
              <a:off x="2653" y="2949"/>
              <a:ext cx="899" cy="267"/>
            </a:xfrm>
            <a:prstGeom prst="ellipse">
              <a:avLst/>
            </a:prstGeom>
            <a:gradFill rotWithShape="0">
              <a:gsLst>
                <a:gs pos="0">
                  <a:srgbClr val="E5E589"/>
                </a:gs>
                <a:gs pos="50000">
                  <a:srgbClr val="FFFF99"/>
                </a:gs>
                <a:gs pos="100000">
                  <a:srgbClr val="E5E589"/>
                </a:gs>
              </a:gsLst>
              <a:lin ang="0" scaled="1"/>
            </a:gradFill>
            <a:ln w="9525">
              <a:noFill/>
              <a:round/>
              <a:headEnd/>
              <a:tailEnd/>
            </a:ln>
          </p:spPr>
          <p:txBody>
            <a:bodyPr wrap="none" anchor="ctr"/>
            <a:lstStyle/>
            <a:p>
              <a:endParaRPr lang="en-US">
                <a:latin typeface="Tahoma" pitchFamily="34" charset="0"/>
              </a:endParaRPr>
            </a:p>
          </p:txBody>
        </p:sp>
      </p:grpSp>
      <p:sp>
        <p:nvSpPr>
          <p:cNvPr id="46094" name="Freeform 17"/>
          <p:cNvSpPr>
            <a:spLocks/>
          </p:cNvSpPr>
          <p:nvPr/>
        </p:nvSpPr>
        <p:spPr bwMode="auto">
          <a:xfrm>
            <a:off x="3440113" y="5105400"/>
            <a:ext cx="1438275" cy="458788"/>
          </a:xfrm>
          <a:custGeom>
            <a:avLst/>
            <a:gdLst>
              <a:gd name="T0" fmla="*/ 0 w 906"/>
              <a:gd name="T1" fmla="*/ 457200 h 289"/>
              <a:gd name="T2" fmla="*/ 1436688 w 906"/>
              <a:gd name="T3" fmla="*/ 457200 h 289"/>
              <a:gd name="T4" fmla="*/ 1436688 w 906"/>
              <a:gd name="T5" fmla="*/ 0 h 289"/>
              <a:gd name="T6" fmla="*/ 0 60000 65536"/>
              <a:gd name="T7" fmla="*/ 0 60000 65536"/>
              <a:gd name="T8" fmla="*/ 0 60000 65536"/>
              <a:gd name="T9" fmla="*/ 0 w 906"/>
              <a:gd name="T10" fmla="*/ 0 h 289"/>
              <a:gd name="T11" fmla="*/ 906 w 906"/>
              <a:gd name="T12" fmla="*/ 289 h 289"/>
            </a:gdLst>
            <a:ahLst/>
            <a:cxnLst>
              <a:cxn ang="T6">
                <a:pos x="T0" y="T1"/>
              </a:cxn>
              <a:cxn ang="T7">
                <a:pos x="T2" y="T3"/>
              </a:cxn>
              <a:cxn ang="T8">
                <a:pos x="T4" y="T5"/>
              </a:cxn>
            </a:cxnLst>
            <a:rect l="T9" t="T10" r="T11" b="T12"/>
            <a:pathLst>
              <a:path w="906" h="289">
                <a:moveTo>
                  <a:pt x="0" y="288"/>
                </a:moveTo>
                <a:lnTo>
                  <a:pt x="905" y="288"/>
                </a:lnTo>
                <a:lnTo>
                  <a:pt x="905" y="0"/>
                </a:lnTo>
              </a:path>
            </a:pathLst>
          </a:custGeom>
          <a:noFill/>
          <a:ln w="50800" cap="rnd">
            <a:solidFill>
              <a:schemeClr val="hlink"/>
            </a:solidFill>
            <a:round/>
            <a:headEnd type="none" w="sm" len="sm"/>
            <a:tailEnd type="stealth" w="med" len="lg"/>
          </a:ln>
        </p:spPr>
        <p:txBody>
          <a:bodyPr/>
          <a:lstStyle/>
          <a:p>
            <a:endParaRPr lang="en-US">
              <a:latin typeface="Tahoma" pitchFamily="34" charset="0"/>
            </a:endParaRPr>
          </a:p>
        </p:txBody>
      </p:sp>
      <p:sp>
        <p:nvSpPr>
          <p:cNvPr id="46095" name="Rectangle 18"/>
          <p:cNvSpPr>
            <a:spLocks noChangeArrowheads="1"/>
          </p:cNvSpPr>
          <p:nvPr/>
        </p:nvSpPr>
        <p:spPr bwMode="blackWhite">
          <a:xfrm>
            <a:off x="1068388" y="3054350"/>
            <a:ext cx="2397125"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Connection</a:t>
            </a:r>
          </a:p>
        </p:txBody>
      </p:sp>
      <p:sp>
        <p:nvSpPr>
          <p:cNvPr id="46096" name="Rectangle 19"/>
          <p:cNvSpPr>
            <a:spLocks noChangeArrowheads="1"/>
          </p:cNvSpPr>
          <p:nvPr/>
        </p:nvSpPr>
        <p:spPr bwMode="blackWhite">
          <a:xfrm>
            <a:off x="1068388" y="1911350"/>
            <a:ext cx="2397125"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DriverManager</a:t>
            </a:r>
          </a:p>
        </p:txBody>
      </p:sp>
      <p:sp>
        <p:nvSpPr>
          <p:cNvPr id="46097" name="Rectangle 20"/>
          <p:cNvSpPr>
            <a:spLocks noChangeArrowheads="1"/>
          </p:cNvSpPr>
          <p:nvPr/>
        </p:nvSpPr>
        <p:spPr bwMode="blackWhite">
          <a:xfrm>
            <a:off x="5035550" y="3054350"/>
            <a:ext cx="3111500"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DatabaseMetaData</a:t>
            </a:r>
          </a:p>
        </p:txBody>
      </p:sp>
      <p:sp>
        <p:nvSpPr>
          <p:cNvPr id="46098" name="Rectangle 21"/>
          <p:cNvSpPr>
            <a:spLocks noChangeArrowheads="1"/>
          </p:cNvSpPr>
          <p:nvPr/>
        </p:nvSpPr>
        <p:spPr bwMode="blackWhite">
          <a:xfrm>
            <a:off x="1068388" y="4197350"/>
            <a:ext cx="2397125"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Statement</a:t>
            </a:r>
          </a:p>
        </p:txBody>
      </p:sp>
      <p:sp>
        <p:nvSpPr>
          <p:cNvPr id="46099" name="Line 22"/>
          <p:cNvSpPr>
            <a:spLocks noChangeShapeType="1"/>
          </p:cNvSpPr>
          <p:nvPr/>
        </p:nvSpPr>
        <p:spPr bwMode="auto">
          <a:xfrm flipH="1">
            <a:off x="3505200" y="5791200"/>
            <a:ext cx="1524000" cy="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6100" name="Line 23"/>
          <p:cNvSpPr>
            <a:spLocks noChangeShapeType="1"/>
          </p:cNvSpPr>
          <p:nvPr/>
        </p:nvSpPr>
        <p:spPr bwMode="auto">
          <a:xfrm flipH="1">
            <a:off x="3505200" y="3352800"/>
            <a:ext cx="1524000" cy="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6101" name="Rectangle 24"/>
          <p:cNvSpPr>
            <a:spLocks noChangeArrowheads="1"/>
          </p:cNvSpPr>
          <p:nvPr/>
        </p:nvSpPr>
        <p:spPr bwMode="blackWhite">
          <a:xfrm>
            <a:off x="5035550" y="5568950"/>
            <a:ext cx="3111500"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ResultSetMetaData</a:t>
            </a:r>
          </a:p>
        </p:txBody>
      </p:sp>
      <p:sp>
        <p:nvSpPr>
          <p:cNvPr id="46102" name="Rectangle 25"/>
          <p:cNvSpPr>
            <a:spLocks noChangeArrowheads="1"/>
          </p:cNvSpPr>
          <p:nvPr/>
        </p:nvSpPr>
        <p:spPr bwMode="blackWhite">
          <a:xfrm>
            <a:off x="1068388" y="5340350"/>
            <a:ext cx="2397125"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ResultSet</a:t>
            </a:r>
          </a:p>
        </p:txBody>
      </p:sp>
      <p:sp>
        <p:nvSpPr>
          <p:cNvPr id="28" name="Title 27"/>
          <p:cNvSpPr>
            <a:spLocks noGrp="1"/>
          </p:cNvSpPr>
          <p:nvPr>
            <p:ph type="title"/>
          </p:nvPr>
        </p:nvSpPr>
        <p:spPr/>
        <p:txBody>
          <a:bodyPr/>
          <a:lstStyle/>
          <a:p>
            <a:r>
              <a:rPr lang="en-US" dirty="0" smtClean="0"/>
              <a:t>Summary </a:t>
            </a:r>
            <a:r>
              <a:rPr lang="en-US" dirty="0" smtClean="0">
                <a:effectLst>
                  <a:outerShdw blurRad="38100" dist="38100" dir="2700000" algn="tl">
                    <a:srgbClr val="C0C0C0"/>
                  </a:outerShdw>
                </a:effectLst>
              </a:rPr>
              <a:t>of</a:t>
            </a:r>
            <a:r>
              <a:rPr lang="en-US" dirty="0" smtClean="0"/>
              <a:t> JDBC Classes</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3"/>
          <p:cNvSpPr>
            <a:spLocks noChangeArrowheads="1"/>
          </p:cNvSpPr>
          <p:nvPr/>
        </p:nvSpPr>
        <p:spPr bwMode="blackWhite">
          <a:xfrm>
            <a:off x="5759450" y="2794000"/>
            <a:ext cx="1982788" cy="519113"/>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Query</a:t>
            </a:r>
          </a:p>
        </p:txBody>
      </p:sp>
      <p:sp>
        <p:nvSpPr>
          <p:cNvPr id="1029" name="Rectangle 4"/>
          <p:cNvSpPr>
            <a:spLocks noChangeArrowheads="1"/>
          </p:cNvSpPr>
          <p:nvPr/>
        </p:nvSpPr>
        <p:spPr bwMode="blackWhite">
          <a:xfrm>
            <a:off x="5722938" y="5354638"/>
            <a:ext cx="2054225"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a:t>
            </a:r>
          </a:p>
        </p:txBody>
      </p:sp>
      <p:sp>
        <p:nvSpPr>
          <p:cNvPr id="1030" name="Rectangle 5"/>
          <p:cNvSpPr>
            <a:spLocks noChangeArrowheads="1"/>
          </p:cNvSpPr>
          <p:nvPr/>
        </p:nvSpPr>
        <p:spPr bwMode="blackWhite">
          <a:xfrm>
            <a:off x="5748338" y="1697038"/>
            <a:ext cx="2005012"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a:t>
            </a:r>
          </a:p>
        </p:txBody>
      </p:sp>
      <p:sp>
        <p:nvSpPr>
          <p:cNvPr id="1031" name="Rectangle 6"/>
          <p:cNvSpPr>
            <a:spLocks noChangeArrowheads="1"/>
          </p:cNvSpPr>
          <p:nvPr/>
        </p:nvSpPr>
        <p:spPr bwMode="blackWhite">
          <a:xfrm>
            <a:off x="5715000" y="3886200"/>
            <a:ext cx="2071688" cy="874713"/>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Process</a:t>
            </a:r>
            <a:br>
              <a:rPr lang="en-US" b="1">
                <a:solidFill>
                  <a:schemeClr val="bg2"/>
                </a:solidFill>
              </a:rPr>
            </a:br>
            <a:r>
              <a:rPr lang="en-US" b="1">
                <a:solidFill>
                  <a:schemeClr val="bg2"/>
                </a:solidFill>
              </a:rPr>
              <a:t>results</a:t>
            </a:r>
          </a:p>
        </p:txBody>
      </p:sp>
      <p:sp>
        <p:nvSpPr>
          <p:cNvPr id="1793031" name="Line 7"/>
          <p:cNvSpPr>
            <a:spLocks noChangeShapeType="1"/>
          </p:cNvSpPr>
          <p:nvPr/>
        </p:nvSpPr>
        <p:spPr bwMode="auto">
          <a:xfrm>
            <a:off x="6750050" y="4767263"/>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793032" name="Line 8"/>
          <p:cNvSpPr>
            <a:spLocks noChangeShapeType="1"/>
          </p:cNvSpPr>
          <p:nvPr/>
        </p:nvSpPr>
        <p:spPr bwMode="auto">
          <a:xfrm>
            <a:off x="6750050" y="3319463"/>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793033" name="Line 9"/>
          <p:cNvSpPr>
            <a:spLocks noChangeShapeType="1"/>
          </p:cNvSpPr>
          <p:nvPr/>
        </p:nvSpPr>
        <p:spPr bwMode="auto">
          <a:xfrm>
            <a:off x="6750050" y="2233613"/>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graphicFrame>
        <p:nvGraphicFramePr>
          <p:cNvPr id="1026" name="Object 2"/>
          <p:cNvGraphicFramePr>
            <a:graphicFrameLocks noChangeAspect="1"/>
          </p:cNvGraphicFramePr>
          <p:nvPr/>
        </p:nvGraphicFramePr>
        <p:xfrm>
          <a:off x="1066800" y="1447800"/>
          <a:ext cx="3143250" cy="4648200"/>
        </p:xfrm>
        <a:graphic>
          <a:graphicData uri="http://schemas.openxmlformats.org/presentationml/2006/ole">
            <mc:AlternateContent xmlns:mc="http://schemas.openxmlformats.org/markup-compatibility/2006">
              <mc:Choice xmlns:v="urn:schemas-microsoft-com:vml" Requires="v">
                <p:oleObj spid="_x0000_s1028" name="Bitmap Image" r:id="rId4" imgW="1390844" imgH="2467319" progId="PBrush">
                  <p:embed/>
                </p:oleObj>
              </mc:Choice>
              <mc:Fallback>
                <p:oleObj name="Bitmap Image" r:id="rId4" imgW="1390844" imgH="2467319"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47800"/>
                        <a:ext cx="31432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pic>
                </p:oleObj>
              </mc:Fallback>
            </mc:AlternateContent>
          </a:graphicData>
        </a:graphic>
      </p:graphicFrame>
      <p:sp>
        <p:nvSpPr>
          <p:cNvPr id="13" name="Title 12"/>
          <p:cNvSpPr>
            <a:spLocks noGrp="1"/>
          </p:cNvSpPr>
          <p:nvPr>
            <p:ph type="title"/>
          </p:nvPr>
        </p:nvSpPr>
        <p:spPr/>
        <p:txBody>
          <a:bodyPr/>
          <a:lstStyle/>
          <a:p>
            <a:r>
              <a:rPr lang="en-US" dirty="0" smtClean="0"/>
              <a:t>Architecture and Querying With JDBC</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Rectangle 3"/>
          <p:cNvSpPr>
            <a:spLocks noChangeArrowheads="1"/>
          </p:cNvSpPr>
          <p:nvPr/>
        </p:nvSpPr>
        <p:spPr bwMode="blackWhite">
          <a:xfrm>
            <a:off x="1454150" y="2368550"/>
            <a:ext cx="3644900" cy="5207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Applet</a:t>
            </a:r>
          </a:p>
        </p:txBody>
      </p:sp>
      <p:sp>
        <p:nvSpPr>
          <p:cNvPr id="47108" name="Rectangle 4"/>
          <p:cNvSpPr>
            <a:spLocks noChangeArrowheads="1"/>
          </p:cNvSpPr>
          <p:nvPr/>
        </p:nvSpPr>
        <p:spPr bwMode="blackWhite">
          <a:xfrm>
            <a:off x="1454150" y="2901950"/>
            <a:ext cx="3644900" cy="5207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Client application</a:t>
            </a:r>
          </a:p>
        </p:txBody>
      </p:sp>
      <p:sp>
        <p:nvSpPr>
          <p:cNvPr id="47109" name="Rectangle 5"/>
          <p:cNvSpPr>
            <a:spLocks noChangeArrowheads="1"/>
          </p:cNvSpPr>
          <p:nvPr/>
        </p:nvSpPr>
        <p:spPr bwMode="blackWhite">
          <a:xfrm>
            <a:off x="1454150" y="3435350"/>
            <a:ext cx="3644900" cy="10541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EJB, servlet</a:t>
            </a:r>
            <a:br>
              <a:rPr lang="en-US" b="1">
                <a:solidFill>
                  <a:schemeClr val="bg2"/>
                </a:solidFill>
              </a:rPr>
            </a:br>
            <a:r>
              <a:rPr lang="en-US" b="1">
                <a:solidFill>
                  <a:schemeClr val="bg2"/>
                </a:solidFill>
              </a:rPr>
              <a:t>(on the middle tier)</a:t>
            </a:r>
          </a:p>
        </p:txBody>
      </p:sp>
      <p:sp>
        <p:nvSpPr>
          <p:cNvPr id="47110" name="Rectangle 6"/>
          <p:cNvSpPr>
            <a:spLocks noChangeArrowheads="1"/>
          </p:cNvSpPr>
          <p:nvPr/>
        </p:nvSpPr>
        <p:spPr bwMode="blackWhite">
          <a:xfrm>
            <a:off x="1454150" y="4502150"/>
            <a:ext cx="3644900" cy="11303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EJB, servlet</a:t>
            </a:r>
            <a:br>
              <a:rPr lang="en-US" b="1">
                <a:solidFill>
                  <a:schemeClr val="bg2"/>
                </a:solidFill>
              </a:rPr>
            </a:br>
            <a:r>
              <a:rPr lang="en-US" b="1">
                <a:solidFill>
                  <a:schemeClr val="bg2"/>
                </a:solidFill>
              </a:rPr>
              <a:t>(in the database)</a:t>
            </a:r>
          </a:p>
        </p:txBody>
      </p:sp>
      <p:sp>
        <p:nvSpPr>
          <p:cNvPr id="47111" name="Rectangle 7"/>
          <p:cNvSpPr>
            <a:spLocks noChangeArrowheads="1"/>
          </p:cNvSpPr>
          <p:nvPr/>
        </p:nvSpPr>
        <p:spPr bwMode="blackWhite">
          <a:xfrm>
            <a:off x="1454150" y="5645150"/>
            <a:ext cx="3644900" cy="5207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Stored procedure</a:t>
            </a:r>
          </a:p>
        </p:txBody>
      </p:sp>
      <p:sp>
        <p:nvSpPr>
          <p:cNvPr id="47112" name="Rectangle 8"/>
          <p:cNvSpPr>
            <a:spLocks noChangeArrowheads="1"/>
          </p:cNvSpPr>
          <p:nvPr/>
        </p:nvSpPr>
        <p:spPr bwMode="blackWhite">
          <a:xfrm>
            <a:off x="6407150" y="2901950"/>
            <a:ext cx="1282700" cy="52070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OCI</a:t>
            </a:r>
          </a:p>
        </p:txBody>
      </p:sp>
      <p:sp>
        <p:nvSpPr>
          <p:cNvPr id="47113" name="Rectangle 9"/>
          <p:cNvSpPr>
            <a:spLocks noChangeArrowheads="1"/>
          </p:cNvSpPr>
          <p:nvPr/>
        </p:nvSpPr>
        <p:spPr bwMode="blackWhite">
          <a:xfrm>
            <a:off x="1454150" y="1854200"/>
            <a:ext cx="3644900" cy="50165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Type of program</a:t>
            </a:r>
          </a:p>
        </p:txBody>
      </p:sp>
      <p:sp>
        <p:nvSpPr>
          <p:cNvPr id="47114" name="Rectangle 10"/>
          <p:cNvSpPr>
            <a:spLocks noChangeArrowheads="1"/>
          </p:cNvSpPr>
          <p:nvPr/>
        </p:nvSpPr>
        <p:spPr bwMode="blackWhite">
          <a:xfrm>
            <a:off x="5111750" y="2901950"/>
            <a:ext cx="1282700" cy="520700"/>
          </a:xfrm>
          <a:prstGeom prst="rect">
            <a:avLst/>
          </a:prstGeom>
          <a:gradFill rotWithShape="0">
            <a:gsLst>
              <a:gs pos="0">
                <a:srgbClr val="A5E5C5"/>
              </a:gs>
              <a:gs pos="50000">
                <a:srgbClr val="B8FFDB"/>
              </a:gs>
              <a:gs pos="100000">
                <a:srgbClr val="A5E5C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Thin</a:t>
            </a:r>
          </a:p>
        </p:txBody>
      </p:sp>
      <p:sp>
        <p:nvSpPr>
          <p:cNvPr id="47115" name="Rectangle 11"/>
          <p:cNvSpPr>
            <a:spLocks noChangeArrowheads="1"/>
          </p:cNvSpPr>
          <p:nvPr/>
        </p:nvSpPr>
        <p:spPr bwMode="blackWhite">
          <a:xfrm>
            <a:off x="5111750" y="1854200"/>
            <a:ext cx="2578100" cy="5207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Driver</a:t>
            </a:r>
          </a:p>
        </p:txBody>
      </p:sp>
      <p:sp>
        <p:nvSpPr>
          <p:cNvPr id="47116" name="Rectangle 12"/>
          <p:cNvSpPr>
            <a:spLocks noChangeArrowheads="1"/>
          </p:cNvSpPr>
          <p:nvPr/>
        </p:nvSpPr>
        <p:spPr bwMode="blackWhite">
          <a:xfrm>
            <a:off x="5113338" y="2368550"/>
            <a:ext cx="2576512" cy="520700"/>
          </a:xfrm>
          <a:prstGeom prst="rect">
            <a:avLst/>
          </a:prstGeom>
          <a:gradFill rotWithShape="0">
            <a:gsLst>
              <a:gs pos="0">
                <a:srgbClr val="A5E5C5"/>
              </a:gs>
              <a:gs pos="50000">
                <a:srgbClr val="B8FFDB"/>
              </a:gs>
              <a:gs pos="100000">
                <a:srgbClr val="A5E5C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Thin</a:t>
            </a:r>
          </a:p>
        </p:txBody>
      </p:sp>
      <p:sp>
        <p:nvSpPr>
          <p:cNvPr id="47117" name="Rectangle 13"/>
          <p:cNvSpPr>
            <a:spLocks noChangeArrowheads="1"/>
          </p:cNvSpPr>
          <p:nvPr/>
        </p:nvSpPr>
        <p:spPr bwMode="blackWhite">
          <a:xfrm>
            <a:off x="5111750" y="5634038"/>
            <a:ext cx="2578100" cy="531812"/>
          </a:xfrm>
          <a:prstGeom prst="rect">
            <a:avLst/>
          </a:prstGeom>
          <a:gradFill rotWithShape="0">
            <a:gsLst>
              <a:gs pos="0">
                <a:srgbClr val="9CC0E5"/>
              </a:gs>
              <a:gs pos="50000">
                <a:srgbClr val="AED6FF"/>
              </a:gs>
              <a:gs pos="100000">
                <a:srgbClr val="9CC0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Server side</a:t>
            </a:r>
          </a:p>
        </p:txBody>
      </p:sp>
      <p:sp>
        <p:nvSpPr>
          <p:cNvPr id="47118" name="Rectangle 14"/>
          <p:cNvSpPr>
            <a:spLocks noChangeArrowheads="1"/>
          </p:cNvSpPr>
          <p:nvPr/>
        </p:nvSpPr>
        <p:spPr bwMode="blackWhite">
          <a:xfrm>
            <a:off x="5111750" y="3968750"/>
            <a:ext cx="2578100" cy="52070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OCI</a:t>
            </a:r>
          </a:p>
        </p:txBody>
      </p:sp>
      <p:sp>
        <p:nvSpPr>
          <p:cNvPr id="47119" name="Rectangle 15"/>
          <p:cNvSpPr>
            <a:spLocks noChangeArrowheads="1"/>
          </p:cNvSpPr>
          <p:nvPr/>
        </p:nvSpPr>
        <p:spPr bwMode="blackWhite">
          <a:xfrm>
            <a:off x="5113338" y="3435350"/>
            <a:ext cx="2576512" cy="520700"/>
          </a:xfrm>
          <a:prstGeom prst="rect">
            <a:avLst/>
          </a:prstGeom>
          <a:gradFill rotWithShape="0">
            <a:gsLst>
              <a:gs pos="0">
                <a:srgbClr val="A5E5C5"/>
              </a:gs>
              <a:gs pos="50000">
                <a:srgbClr val="B8FFDB"/>
              </a:gs>
              <a:gs pos="100000">
                <a:srgbClr val="A5E5C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Thin</a:t>
            </a:r>
          </a:p>
        </p:txBody>
      </p:sp>
      <p:sp>
        <p:nvSpPr>
          <p:cNvPr id="47120" name="Rectangle 16"/>
          <p:cNvSpPr>
            <a:spLocks noChangeArrowheads="1"/>
          </p:cNvSpPr>
          <p:nvPr/>
        </p:nvSpPr>
        <p:spPr bwMode="blackWhite">
          <a:xfrm>
            <a:off x="5111750" y="4502150"/>
            <a:ext cx="2578100" cy="1130300"/>
          </a:xfrm>
          <a:prstGeom prst="rect">
            <a:avLst/>
          </a:prstGeom>
          <a:gradFill rotWithShape="0">
            <a:gsLst>
              <a:gs pos="0">
                <a:srgbClr val="9CC0E5"/>
              </a:gs>
              <a:gs pos="50000">
                <a:srgbClr val="AED6FF"/>
              </a:gs>
              <a:gs pos="100000">
                <a:srgbClr val="9CC0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Server side</a:t>
            </a:r>
          </a:p>
        </p:txBody>
      </p:sp>
      <p:sp>
        <p:nvSpPr>
          <p:cNvPr id="19" name="Title 18"/>
          <p:cNvSpPr>
            <a:spLocks noGrp="1"/>
          </p:cNvSpPr>
          <p:nvPr>
            <p:ph type="title"/>
          </p:nvPr>
        </p:nvSpPr>
        <p:spPr/>
        <p:txBody>
          <a:bodyPr/>
          <a:lstStyle/>
          <a:p>
            <a:r>
              <a:rPr lang="en-US" dirty="0" smtClean="0"/>
              <a:t>Oracle JDBC Drivers</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defRPr/>
            </a:pPr>
            <a:r>
              <a:rPr lang="en-US" smtClean="0"/>
              <a:t> JDBC  classes and interfaces</a:t>
            </a:r>
          </a:p>
        </p:txBody>
      </p:sp>
      <p:sp>
        <p:nvSpPr>
          <p:cNvPr id="48131" name="Rectangle 3"/>
          <p:cNvSpPr>
            <a:spLocks noGrp="1" noChangeArrowheads="1"/>
          </p:cNvSpPr>
          <p:nvPr>
            <p:ph idx="1"/>
          </p:nvPr>
        </p:nvSpPr>
        <p:spPr/>
        <p:txBody>
          <a:bodyPr/>
          <a:lstStyle/>
          <a:p>
            <a:pPr>
              <a:lnSpc>
                <a:spcPct val="90000"/>
              </a:lnSpc>
            </a:pPr>
            <a:r>
              <a:rPr lang="en-US" sz="2400" b="1" i="1" dirty="0" err="1" smtClean="0">
                <a:solidFill>
                  <a:srgbClr val="0000FF"/>
                </a:solidFill>
              </a:rPr>
              <a:t>RowSet</a:t>
            </a:r>
            <a:r>
              <a:rPr lang="en-US" sz="2400" b="1" i="1" dirty="0" smtClean="0">
                <a:solidFill>
                  <a:srgbClr val="0000FF"/>
                </a:solidFill>
              </a:rPr>
              <a:t> Interface </a:t>
            </a:r>
          </a:p>
          <a:p>
            <a:pPr>
              <a:lnSpc>
                <a:spcPct val="90000"/>
              </a:lnSpc>
              <a:buFont typeface="Wingdings" pitchFamily="2" charset="2"/>
              <a:buChar char="ü"/>
            </a:pPr>
            <a:r>
              <a:rPr lang="en-US" sz="2400" dirty="0" smtClean="0"/>
              <a:t> holds tabular data which is more flexible and easier to use than a </a:t>
            </a:r>
            <a:r>
              <a:rPr lang="en-US" sz="2400" dirty="0" err="1" smtClean="0"/>
              <a:t>resultset</a:t>
            </a:r>
            <a:r>
              <a:rPr lang="en-US" sz="2400" dirty="0" smtClean="0"/>
              <a:t> .</a:t>
            </a:r>
          </a:p>
          <a:p>
            <a:pPr>
              <a:lnSpc>
                <a:spcPct val="90000"/>
              </a:lnSpc>
              <a:buFont typeface="Wingdings" pitchFamily="2" charset="2"/>
              <a:buChar char="ü"/>
            </a:pPr>
            <a:r>
              <a:rPr lang="en-US" sz="2400" dirty="0" smtClean="0"/>
              <a:t> </a:t>
            </a:r>
            <a:r>
              <a:rPr lang="en-US" sz="2400" dirty="0" err="1" smtClean="0"/>
              <a:t>RowSet</a:t>
            </a:r>
            <a:r>
              <a:rPr lang="en-US" sz="2400" dirty="0" smtClean="0"/>
              <a:t> objects are derived from the </a:t>
            </a:r>
            <a:r>
              <a:rPr lang="en-US" sz="2400" dirty="0" err="1" smtClean="0"/>
              <a:t>ResultSet</a:t>
            </a:r>
            <a:r>
              <a:rPr lang="en-US" sz="2400" dirty="0" smtClean="0"/>
              <a:t> interface.</a:t>
            </a:r>
          </a:p>
          <a:p>
            <a:pPr>
              <a:lnSpc>
                <a:spcPct val="90000"/>
              </a:lnSpc>
              <a:buFont typeface="Wingdings" pitchFamily="2" charset="2"/>
              <a:buChar char="ü"/>
            </a:pPr>
            <a:r>
              <a:rPr lang="en-US" sz="2400" dirty="0" smtClean="0"/>
              <a:t> Need to import  </a:t>
            </a:r>
            <a:r>
              <a:rPr lang="en-US" sz="2400" b="1" dirty="0" err="1" smtClean="0">
                <a:solidFill>
                  <a:srgbClr val="0000FF"/>
                </a:solidFill>
              </a:rPr>
              <a:t>javax.sql.RowSet</a:t>
            </a:r>
            <a:r>
              <a:rPr lang="en-US" sz="2400" b="1" dirty="0" smtClean="0">
                <a:solidFill>
                  <a:srgbClr val="0000FF"/>
                </a:solidFill>
              </a:rPr>
              <a:t> </a:t>
            </a:r>
            <a:r>
              <a:rPr lang="en-US" sz="2400" dirty="0" smtClean="0"/>
              <a:t> and  </a:t>
            </a:r>
            <a:r>
              <a:rPr lang="en-US" sz="2400" b="1" dirty="0" err="1" smtClean="0">
                <a:solidFill>
                  <a:srgbClr val="0000FF"/>
                </a:solidFill>
              </a:rPr>
              <a:t>com.sun.rowset</a:t>
            </a:r>
            <a:r>
              <a:rPr lang="en-US" sz="2400" dirty="0" smtClean="0"/>
              <a:t>  API</a:t>
            </a:r>
          </a:p>
          <a:p>
            <a:pPr>
              <a:lnSpc>
                <a:spcPct val="90000"/>
              </a:lnSpc>
              <a:buFontTx/>
              <a:buNone/>
            </a:pPr>
            <a:endParaRPr lang="en-US" sz="2400" dirty="0" smtClean="0"/>
          </a:p>
          <a:p>
            <a:pPr>
              <a:lnSpc>
                <a:spcPct val="90000"/>
              </a:lnSpc>
            </a:pPr>
            <a:r>
              <a:rPr lang="en-US" sz="2400" b="1" i="1" dirty="0" smtClean="0">
                <a:solidFill>
                  <a:srgbClr val="0000FF"/>
                </a:solidFill>
              </a:rPr>
              <a:t> Features of </a:t>
            </a:r>
            <a:r>
              <a:rPr lang="en-US" sz="2400" b="1" i="1" dirty="0" err="1" smtClean="0">
                <a:solidFill>
                  <a:srgbClr val="0000FF"/>
                </a:solidFill>
              </a:rPr>
              <a:t>RowSet</a:t>
            </a:r>
            <a:r>
              <a:rPr lang="en-US" sz="2400" b="1" i="1" dirty="0" smtClean="0">
                <a:solidFill>
                  <a:srgbClr val="0000FF"/>
                </a:solidFill>
              </a:rPr>
              <a:t> interface </a:t>
            </a:r>
          </a:p>
          <a:p>
            <a:pPr>
              <a:lnSpc>
                <a:spcPct val="90000"/>
              </a:lnSpc>
              <a:buClr>
                <a:srgbClr val="0000FF"/>
              </a:buClr>
              <a:buFontTx/>
              <a:buNone/>
            </a:pPr>
            <a:r>
              <a:rPr lang="en-US" sz="2400" dirty="0" smtClean="0"/>
              <a:t>         Function as a Java Beans Component</a:t>
            </a:r>
          </a:p>
          <a:p>
            <a:pPr>
              <a:lnSpc>
                <a:spcPct val="90000"/>
              </a:lnSpc>
              <a:buClr>
                <a:srgbClr val="0000FF"/>
              </a:buClr>
              <a:buFontTx/>
              <a:buNone/>
            </a:pPr>
            <a:r>
              <a:rPr lang="en-US" sz="2400" dirty="0" smtClean="0"/>
              <a:t>         Add </a:t>
            </a:r>
            <a:r>
              <a:rPr lang="en-US" sz="2400" dirty="0" err="1" smtClean="0"/>
              <a:t>Scrollability</a:t>
            </a:r>
            <a:r>
              <a:rPr lang="en-US" sz="2400" dirty="0" smtClean="0"/>
              <a:t> and Updatability</a:t>
            </a:r>
            <a:endParaRPr lang="en-US" sz="2400" b="1" i="1" dirty="0" smtClean="0">
              <a:solidFill>
                <a:srgbClr val="0000FF"/>
              </a:solidFill>
            </a:endParaRPr>
          </a:p>
          <a:p>
            <a:pPr>
              <a:lnSpc>
                <a:spcPct val="90000"/>
              </a:lnSpc>
            </a:pPr>
            <a:endParaRPr lang="en-US"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mtClean="0"/>
              <a:t> Types of RowSet objects</a:t>
            </a:r>
          </a:p>
        </p:txBody>
      </p:sp>
      <p:sp>
        <p:nvSpPr>
          <p:cNvPr id="49155" name="Rectangle 3"/>
          <p:cNvSpPr>
            <a:spLocks noGrp="1" noChangeArrowheads="1"/>
          </p:cNvSpPr>
          <p:nvPr>
            <p:ph idx="1"/>
          </p:nvPr>
        </p:nvSpPr>
        <p:spPr/>
        <p:txBody>
          <a:bodyPr/>
          <a:lstStyle/>
          <a:p>
            <a:r>
              <a:rPr lang="en-US" dirty="0" smtClean="0"/>
              <a:t>Connected </a:t>
            </a:r>
            <a:r>
              <a:rPr lang="en-US" dirty="0" err="1" smtClean="0"/>
              <a:t>RowSet</a:t>
            </a:r>
            <a:r>
              <a:rPr lang="en-US" dirty="0" smtClean="0"/>
              <a:t> objects</a:t>
            </a:r>
          </a:p>
          <a:p>
            <a:r>
              <a:rPr lang="en-US" dirty="0" smtClean="0"/>
              <a:t>Disconnected </a:t>
            </a:r>
            <a:r>
              <a:rPr lang="en-US" dirty="0" err="1" smtClean="0"/>
              <a:t>RowSet</a:t>
            </a:r>
            <a:r>
              <a:rPr lang="en-US" dirty="0" smtClean="0"/>
              <a:t> objects</a:t>
            </a:r>
          </a:p>
          <a:p>
            <a:pPr>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smtClean="0"/>
              <a:t>Connected Architecture</a:t>
            </a:r>
          </a:p>
        </p:txBody>
      </p:sp>
      <p:sp>
        <p:nvSpPr>
          <p:cNvPr id="50179" name="Rectangle 3"/>
          <p:cNvSpPr>
            <a:spLocks noGrp="1" noChangeArrowheads="1"/>
          </p:cNvSpPr>
          <p:nvPr>
            <p:ph idx="1"/>
          </p:nvPr>
        </p:nvSpPr>
        <p:spPr/>
        <p:txBody>
          <a:bodyPr/>
          <a:lstStyle/>
          <a:p>
            <a:pPr>
              <a:buFont typeface="Wingdings" pitchFamily="2" charset="2"/>
              <a:buNone/>
            </a:pPr>
            <a:r>
              <a:rPr lang="en-US" dirty="0" smtClean="0"/>
              <a:t>	A connected architecture for data access is one where a user or an application is constantly connected to a data source till the time it is  operating on data.</a:t>
            </a:r>
          </a:p>
          <a:p>
            <a:pPr lvl="1"/>
            <a:r>
              <a:rPr lang="en-US" dirty="0" smtClean="0"/>
              <a:t>Ex. </a:t>
            </a:r>
            <a:r>
              <a:rPr lang="en-US" i="1" dirty="0" smtClean="0"/>
              <a:t>A web application that provides up to the second information about stocks.</a:t>
            </a:r>
          </a:p>
          <a:p>
            <a:pPr>
              <a:buFont typeface="Wingdings" pitchFamily="2" charset="2"/>
              <a:buNone/>
            </a:pPr>
            <a:r>
              <a:rPr lang="en-US" dirty="0" smtClean="0"/>
              <a:t>	</a:t>
            </a:r>
          </a:p>
          <a:p>
            <a:pPr>
              <a:buFont typeface="Wingdings" pitchFamily="2" charset="2"/>
              <a:buNone/>
            </a:pPr>
            <a:r>
              <a:rPr lang="en-US" dirty="0" smtClean="0"/>
              <a:t>	</a:t>
            </a:r>
          </a:p>
        </p:txBody>
      </p:sp>
      <p:grpSp>
        <p:nvGrpSpPr>
          <p:cNvPr id="50180" name="Group 4"/>
          <p:cNvGrpSpPr>
            <a:grpSpLocks/>
          </p:cNvGrpSpPr>
          <p:nvPr/>
        </p:nvGrpSpPr>
        <p:grpSpPr bwMode="auto">
          <a:xfrm>
            <a:off x="1200150" y="4548188"/>
            <a:ext cx="6743700" cy="1166812"/>
            <a:chOff x="734" y="2361"/>
            <a:chExt cx="3960" cy="735"/>
          </a:xfrm>
        </p:grpSpPr>
        <p:pic>
          <p:nvPicPr>
            <p:cNvPr id="50181" name="Picture 5" descr="ConnectedArchi"/>
            <p:cNvPicPr>
              <a:picLocks noChangeAspect="1" noChangeArrowheads="1"/>
            </p:cNvPicPr>
            <p:nvPr/>
          </p:nvPicPr>
          <p:blipFill>
            <a:blip r:embed="rId3"/>
            <a:srcRect/>
            <a:stretch>
              <a:fillRect/>
            </a:stretch>
          </p:blipFill>
          <p:spPr bwMode="auto">
            <a:xfrm>
              <a:off x="734" y="2361"/>
              <a:ext cx="3960" cy="735"/>
            </a:xfrm>
            <a:prstGeom prst="rect">
              <a:avLst/>
            </a:prstGeom>
            <a:noFill/>
            <a:ln w="9525">
              <a:noFill/>
              <a:miter lim="800000"/>
              <a:headEnd/>
              <a:tailEnd/>
            </a:ln>
          </p:spPr>
        </p:pic>
        <p:sp>
          <p:nvSpPr>
            <p:cNvPr id="50182" name="Text Box 6"/>
            <p:cNvSpPr txBox="1">
              <a:spLocks noChangeArrowheads="1"/>
            </p:cNvSpPr>
            <p:nvPr/>
          </p:nvSpPr>
          <p:spPr bwMode="auto">
            <a:xfrm>
              <a:off x="1792" y="2464"/>
              <a:ext cx="1432" cy="202"/>
            </a:xfrm>
            <a:prstGeom prst="rect">
              <a:avLst/>
            </a:prstGeom>
            <a:noFill/>
            <a:ln w="9525">
              <a:noFill/>
              <a:miter lim="800000"/>
              <a:headEnd/>
              <a:tailEnd/>
            </a:ln>
          </p:spPr>
          <p:txBody>
            <a:bodyPr>
              <a:spAutoFit/>
            </a:bodyPr>
            <a:lstStyle/>
            <a:p>
              <a:r>
                <a:rPr lang="en-US" sz="1500">
                  <a:latin typeface="Tahoma" pitchFamily="34" charset="0"/>
                </a:rPr>
                <a:t>Persistent Connection</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mtClean="0"/>
              <a:t> Merits and Demerits</a:t>
            </a:r>
          </a:p>
        </p:txBody>
      </p:sp>
      <p:sp>
        <p:nvSpPr>
          <p:cNvPr id="51203" name="Rectangle 3"/>
          <p:cNvSpPr>
            <a:spLocks noGrp="1" noChangeArrowheads="1"/>
          </p:cNvSpPr>
          <p:nvPr>
            <p:ph idx="1"/>
          </p:nvPr>
        </p:nvSpPr>
        <p:spPr/>
        <p:txBody>
          <a:bodyPr/>
          <a:lstStyle/>
          <a:p>
            <a:pPr>
              <a:buFont typeface="Wingdings" pitchFamily="2" charset="2"/>
              <a:buNone/>
            </a:pPr>
            <a:r>
              <a:rPr lang="en-US" b="1" dirty="0" smtClean="0"/>
              <a:t>Merits</a:t>
            </a:r>
          </a:p>
          <a:p>
            <a:r>
              <a:rPr lang="en-US" dirty="0" smtClean="0"/>
              <a:t>Data is comparatively current than in other scenario.</a:t>
            </a:r>
          </a:p>
          <a:p>
            <a:endParaRPr lang="en-US" sz="600" dirty="0" smtClean="0"/>
          </a:p>
          <a:p>
            <a:r>
              <a:rPr lang="en-US" dirty="0" smtClean="0"/>
              <a:t>Concurrency is easier to manage.</a:t>
            </a:r>
          </a:p>
          <a:p>
            <a:endParaRPr lang="en-US" sz="600" dirty="0" smtClean="0"/>
          </a:p>
          <a:p>
            <a:r>
              <a:rPr lang="en-US" dirty="0" smtClean="0"/>
              <a:t>A secure environment is easier to maintain</a:t>
            </a:r>
          </a:p>
          <a:p>
            <a:pPr>
              <a:buFont typeface="Wingdings" pitchFamily="2" charset="2"/>
              <a:buNone/>
            </a:pPr>
            <a:endParaRPr lang="en-US" b="1" dirty="0" smtClean="0"/>
          </a:p>
          <a:p>
            <a:pPr>
              <a:buFont typeface="Wingdings" pitchFamily="2" charset="2"/>
              <a:buNone/>
            </a:pPr>
            <a:r>
              <a:rPr lang="en-US" b="1" dirty="0" smtClean="0"/>
              <a:t>Demerits</a:t>
            </a:r>
          </a:p>
          <a:p>
            <a:r>
              <a:rPr lang="en-US" dirty="0" smtClean="0"/>
              <a:t>It must have a constant network connection.</a:t>
            </a:r>
          </a:p>
          <a:p>
            <a:endParaRPr lang="en-US" sz="600" dirty="0" smtClean="0"/>
          </a:p>
          <a:p>
            <a:r>
              <a:rPr lang="en-US" dirty="0" smtClean="0"/>
              <a:t>Applications cannot be scaled up easily.</a:t>
            </a:r>
          </a:p>
          <a:p>
            <a:endParaRPr lang="en-US"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p:txBody>
          <a:bodyPr/>
          <a:lstStyle/>
          <a:p>
            <a:pPr>
              <a:defRPr/>
            </a:pPr>
            <a:r>
              <a:rPr lang="en-US" smtClean="0"/>
              <a:t>Disconnected Architecture</a:t>
            </a:r>
          </a:p>
        </p:txBody>
      </p:sp>
      <p:sp>
        <p:nvSpPr>
          <p:cNvPr id="52227" name="Rectangle 4"/>
          <p:cNvSpPr>
            <a:spLocks noGrp="1" noChangeArrowheads="1"/>
          </p:cNvSpPr>
          <p:nvPr>
            <p:ph idx="1"/>
          </p:nvPr>
        </p:nvSpPr>
        <p:spPr/>
        <p:txBody>
          <a:bodyPr/>
          <a:lstStyle/>
          <a:p>
            <a:pPr>
              <a:lnSpc>
                <a:spcPct val="80000"/>
              </a:lnSpc>
              <a:buFont typeface="Wingdings" pitchFamily="2" charset="2"/>
              <a:buNone/>
            </a:pPr>
            <a:r>
              <a:rPr lang="en-US" sz="2400" dirty="0" smtClean="0"/>
              <a:t>	A disconnected architecture for data access is one where a user or an application is </a:t>
            </a:r>
            <a:r>
              <a:rPr lang="en-US" sz="2400" b="1" dirty="0" smtClean="0"/>
              <a:t>not constantly connected to a data source.</a:t>
            </a:r>
            <a:endParaRPr lang="en-US" sz="2400" dirty="0" smtClean="0"/>
          </a:p>
          <a:p>
            <a:pPr>
              <a:lnSpc>
                <a:spcPct val="80000"/>
              </a:lnSpc>
              <a:buFont typeface="Wingdings" pitchFamily="2" charset="2"/>
              <a:buNone/>
            </a:pPr>
            <a:r>
              <a:rPr lang="en-US" sz="2400" dirty="0" smtClean="0"/>
              <a:t>		</a:t>
            </a:r>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lvl="1">
              <a:lnSpc>
                <a:spcPct val="80000"/>
              </a:lnSpc>
              <a:buFont typeface="Arial" charset="0"/>
              <a:buChar char="–"/>
            </a:pPr>
            <a:r>
              <a:rPr lang="en-US" sz="2100" dirty="0" smtClean="0"/>
              <a:t>Ex. </a:t>
            </a:r>
            <a:r>
              <a:rPr lang="en-US" sz="2100" i="1" dirty="0" smtClean="0"/>
              <a:t>Sales representative may take information about their respective clients and their order history on their laptops in the morning before starting for meeting them and can later post the updates, if any, to the central server.</a:t>
            </a:r>
          </a:p>
        </p:txBody>
      </p:sp>
      <p:pic>
        <p:nvPicPr>
          <p:cNvPr id="335878" name="Picture 6" descr="right_Head_Arrow"/>
          <p:cNvPicPr>
            <a:picLocks noChangeAspect="1" noChangeArrowheads="1"/>
          </p:cNvPicPr>
          <p:nvPr/>
        </p:nvPicPr>
        <p:blipFill>
          <a:blip r:embed="rId3"/>
          <a:srcRect/>
          <a:stretch>
            <a:fillRect/>
          </a:stretch>
        </p:blipFill>
        <p:spPr bwMode="auto">
          <a:xfrm>
            <a:off x="3348038" y="3621088"/>
            <a:ext cx="2808287" cy="257175"/>
          </a:xfrm>
          <a:prstGeom prst="rect">
            <a:avLst/>
          </a:prstGeom>
          <a:noFill/>
          <a:ln w="9525">
            <a:noFill/>
            <a:miter lim="800000"/>
            <a:headEnd/>
            <a:tailEnd/>
          </a:ln>
        </p:spPr>
      </p:pic>
      <p:grpSp>
        <p:nvGrpSpPr>
          <p:cNvPr id="13" name="Group 12"/>
          <p:cNvGrpSpPr/>
          <p:nvPr/>
        </p:nvGrpSpPr>
        <p:grpSpPr>
          <a:xfrm>
            <a:off x="612775" y="2687638"/>
            <a:ext cx="7775575" cy="1655762"/>
            <a:chOff x="612775" y="2687638"/>
            <a:chExt cx="7775575" cy="1655762"/>
          </a:xfrm>
        </p:grpSpPr>
        <p:pic>
          <p:nvPicPr>
            <p:cNvPr id="52228" name="Picture 2" descr="Datastores2"/>
            <p:cNvPicPr>
              <a:picLocks noChangeAspect="1" noChangeArrowheads="1"/>
            </p:cNvPicPr>
            <p:nvPr/>
          </p:nvPicPr>
          <p:blipFill>
            <a:blip r:embed="rId4"/>
            <a:srcRect/>
            <a:stretch>
              <a:fillRect/>
            </a:stretch>
          </p:blipFill>
          <p:spPr bwMode="auto">
            <a:xfrm>
              <a:off x="612775" y="3103563"/>
              <a:ext cx="7775575" cy="1239837"/>
            </a:xfrm>
            <a:prstGeom prst="rect">
              <a:avLst/>
            </a:prstGeom>
            <a:noFill/>
            <a:ln w="9525">
              <a:noFill/>
              <a:miter lim="800000"/>
              <a:headEnd/>
              <a:tailEnd/>
            </a:ln>
          </p:spPr>
        </p:pic>
        <p:pic>
          <p:nvPicPr>
            <p:cNvPr id="335877" name="Picture 5" descr="two_Way_Arrow"/>
            <p:cNvPicPr>
              <a:picLocks noChangeAspect="1" noChangeArrowheads="1"/>
            </p:cNvPicPr>
            <p:nvPr/>
          </p:nvPicPr>
          <p:blipFill>
            <a:blip r:embed="rId5"/>
            <a:srcRect/>
            <a:stretch>
              <a:fillRect/>
            </a:stretch>
          </p:blipFill>
          <p:spPr bwMode="auto">
            <a:xfrm>
              <a:off x="1835150" y="3590925"/>
              <a:ext cx="434975" cy="217488"/>
            </a:xfrm>
            <a:prstGeom prst="rect">
              <a:avLst/>
            </a:prstGeom>
            <a:noFill/>
            <a:ln w="9525">
              <a:noFill/>
              <a:miter lim="800000"/>
              <a:headEnd/>
              <a:tailEnd/>
            </a:ln>
          </p:spPr>
        </p:pic>
        <p:pic>
          <p:nvPicPr>
            <p:cNvPr id="335879" name="Picture 7" descr="right_Head_Arrow"/>
            <p:cNvPicPr>
              <a:picLocks noChangeAspect="1" noChangeArrowheads="1"/>
            </p:cNvPicPr>
            <p:nvPr/>
          </p:nvPicPr>
          <p:blipFill>
            <a:blip r:embed="rId6"/>
            <a:srcRect/>
            <a:stretch>
              <a:fillRect/>
            </a:stretch>
          </p:blipFill>
          <p:spPr bwMode="auto">
            <a:xfrm>
              <a:off x="3348038" y="3621088"/>
              <a:ext cx="2808287" cy="257175"/>
            </a:xfrm>
            <a:prstGeom prst="rect">
              <a:avLst/>
            </a:prstGeom>
            <a:noFill/>
            <a:ln w="9525">
              <a:noFill/>
              <a:miter lim="800000"/>
              <a:headEnd/>
              <a:tailEnd/>
            </a:ln>
          </p:spPr>
        </p:pic>
        <p:pic>
          <p:nvPicPr>
            <p:cNvPr id="335880" name="Picture 8" descr="disconnect_cross"/>
            <p:cNvPicPr>
              <a:picLocks noChangeAspect="1" noChangeArrowheads="1"/>
            </p:cNvPicPr>
            <p:nvPr/>
          </p:nvPicPr>
          <p:blipFill>
            <a:blip r:embed="rId7"/>
            <a:srcRect l="30014" t="68108" r="63741" b="20354"/>
            <a:stretch>
              <a:fillRect/>
            </a:stretch>
          </p:blipFill>
          <p:spPr bwMode="auto">
            <a:xfrm>
              <a:off x="4427538" y="3349625"/>
              <a:ext cx="577850" cy="719138"/>
            </a:xfrm>
            <a:prstGeom prst="rect">
              <a:avLst/>
            </a:prstGeom>
            <a:noFill/>
            <a:ln w="9525">
              <a:noFill/>
              <a:miter lim="800000"/>
              <a:headEnd/>
              <a:tailEnd/>
            </a:ln>
          </p:spPr>
        </p:pic>
        <p:sp>
          <p:nvSpPr>
            <p:cNvPr id="335881" name="Text Box 9"/>
            <p:cNvSpPr txBox="1">
              <a:spLocks noChangeArrowheads="1"/>
            </p:cNvSpPr>
            <p:nvPr/>
          </p:nvSpPr>
          <p:spPr bwMode="auto">
            <a:xfrm>
              <a:off x="3271838" y="4005263"/>
              <a:ext cx="3168650" cy="304800"/>
            </a:xfrm>
            <a:prstGeom prst="rect">
              <a:avLst/>
            </a:prstGeom>
            <a:noFill/>
            <a:ln w="9525">
              <a:noFill/>
              <a:miter lim="800000"/>
              <a:headEnd/>
              <a:tailEnd/>
            </a:ln>
          </p:spPr>
          <p:txBody>
            <a:bodyPr>
              <a:spAutoFit/>
            </a:bodyPr>
            <a:lstStyle/>
            <a:p>
              <a:r>
                <a:rPr lang="en-US" sz="1400">
                  <a:latin typeface="Tahoma" pitchFamily="34" charset="0"/>
                </a:rPr>
                <a:t>Update database from local cache</a:t>
              </a:r>
            </a:p>
          </p:txBody>
        </p:sp>
        <p:sp>
          <p:nvSpPr>
            <p:cNvPr id="335882" name="Text Box 10"/>
            <p:cNvSpPr txBox="1">
              <a:spLocks noChangeArrowheads="1"/>
            </p:cNvSpPr>
            <p:nvPr/>
          </p:nvSpPr>
          <p:spPr bwMode="auto">
            <a:xfrm>
              <a:off x="3779838" y="3230563"/>
              <a:ext cx="2232025" cy="304800"/>
            </a:xfrm>
            <a:prstGeom prst="rect">
              <a:avLst/>
            </a:prstGeom>
            <a:noFill/>
            <a:ln w="9525">
              <a:noFill/>
              <a:miter lim="800000"/>
              <a:headEnd/>
              <a:tailEnd/>
            </a:ln>
          </p:spPr>
          <p:txBody>
            <a:bodyPr>
              <a:spAutoFit/>
            </a:bodyPr>
            <a:lstStyle/>
            <a:p>
              <a:r>
                <a:rPr lang="en-US" sz="1400">
                  <a:latin typeface="Tahoma" pitchFamily="34" charset="0"/>
                </a:rPr>
                <a:t>Fill data in local cache</a:t>
              </a:r>
            </a:p>
          </p:txBody>
        </p:sp>
        <p:sp>
          <p:nvSpPr>
            <p:cNvPr id="335883" name="Text Box 11"/>
            <p:cNvSpPr txBox="1">
              <a:spLocks noChangeArrowheads="1"/>
            </p:cNvSpPr>
            <p:nvPr/>
          </p:nvSpPr>
          <p:spPr bwMode="auto">
            <a:xfrm>
              <a:off x="671513" y="2687638"/>
              <a:ext cx="2663825" cy="304800"/>
            </a:xfrm>
            <a:prstGeom prst="rect">
              <a:avLst/>
            </a:prstGeom>
            <a:noFill/>
            <a:ln w="9525">
              <a:noFill/>
              <a:miter lim="800000"/>
              <a:headEnd/>
              <a:tailEnd/>
            </a:ln>
          </p:spPr>
          <p:txBody>
            <a:bodyPr>
              <a:spAutoFit/>
            </a:bodyPr>
            <a:lstStyle/>
            <a:p>
              <a:r>
                <a:rPr lang="en-US" sz="1400" dirty="0">
                  <a:latin typeface="Tahoma" pitchFamily="34" charset="0"/>
                </a:rPr>
                <a:t>Client works with local copy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1000"/>
                                  </p:stCondLst>
                                  <p:childTnLst>
                                    <p:set>
                                      <p:cBhvr>
                                        <p:cTn id="6" dur="1" fill="hold">
                                          <p:stCondLst>
                                            <p:cond delay="0"/>
                                          </p:stCondLst>
                                        </p:cTn>
                                        <p:tgtEl>
                                          <p:spTgt spid="335878"/>
                                        </p:tgtEl>
                                        <p:attrNameLst>
                                          <p:attrName>style.visibility</p:attrName>
                                        </p:attrNameLst>
                                      </p:cBhvr>
                                      <p:to>
                                        <p:strVal val="visible"/>
                                      </p:to>
                                    </p:set>
                                    <p:animEffect transition="in" filter="strips(downLeft)">
                                      <p:cBhvr>
                                        <p:cTn id="7" dur="500"/>
                                        <p:tgtEl>
                                          <p:spTgt spid="335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defRPr/>
            </a:pPr>
            <a:r>
              <a:rPr lang="en-US" smtClean="0"/>
              <a:t> Connected RowSet objects </a:t>
            </a:r>
          </a:p>
        </p:txBody>
      </p:sp>
      <p:sp>
        <p:nvSpPr>
          <p:cNvPr id="55299" name="Rectangle 3"/>
          <p:cNvSpPr>
            <a:spLocks noGrp="1" noChangeArrowheads="1"/>
          </p:cNvSpPr>
          <p:nvPr>
            <p:ph idx="1"/>
          </p:nvPr>
        </p:nvSpPr>
        <p:spPr/>
        <p:txBody>
          <a:bodyPr/>
          <a:lstStyle/>
          <a:p>
            <a:pPr>
              <a:defRPr/>
            </a:pPr>
            <a:r>
              <a:rPr lang="en-US" sz="2400" dirty="0" err="1" smtClean="0">
                <a:solidFill>
                  <a:srgbClr val="0000FF"/>
                </a:solidFill>
              </a:rPr>
              <a:t>JdbcRowSet</a:t>
            </a:r>
            <a:r>
              <a:rPr lang="en-US" sz="2400" dirty="0" smtClean="0"/>
              <a:t>  objects</a:t>
            </a:r>
          </a:p>
          <a:p>
            <a:pPr>
              <a:buFont typeface="Wingdings" pitchFamily="2" charset="2"/>
              <a:buChar char="ü"/>
              <a:defRPr/>
            </a:pPr>
            <a:r>
              <a:rPr lang="en-US" sz="2400" dirty="0" smtClean="0"/>
              <a:t>   Maintains a connection to its database</a:t>
            </a:r>
          </a:p>
          <a:p>
            <a:pPr>
              <a:buFont typeface="Wingdings" pitchFamily="2" charset="2"/>
              <a:buChar char="ü"/>
              <a:defRPr/>
            </a:pPr>
            <a:r>
              <a:rPr lang="en-US" sz="2400" dirty="0" smtClean="0"/>
              <a:t>   It makes a </a:t>
            </a:r>
            <a:r>
              <a:rPr lang="en-US" sz="2400" dirty="0" err="1" smtClean="0"/>
              <a:t>ResultSet</a:t>
            </a:r>
            <a:r>
              <a:rPr lang="en-US" sz="2400" dirty="0" smtClean="0"/>
              <a:t> object scrollable and updatable</a:t>
            </a:r>
          </a:p>
          <a:p>
            <a:pPr>
              <a:buFontTx/>
              <a:buNone/>
              <a:defRPr/>
            </a:pPr>
            <a:endParaRPr lang="en-US" sz="3200" dirty="0" smtClean="0"/>
          </a:p>
          <a:p>
            <a:pPr>
              <a:buFontTx/>
              <a:buNone/>
              <a:defRPr/>
            </a:pPr>
            <a:r>
              <a:rPr lang="en-US" sz="3200" dirty="0" smtClean="0"/>
              <a:t>The steps involved in </a:t>
            </a:r>
            <a:r>
              <a:rPr lang="en-US" sz="3200" dirty="0" err="1" smtClean="0"/>
              <a:t>JdbcRowSet</a:t>
            </a:r>
            <a:r>
              <a:rPr lang="en-US" sz="3200" dirty="0" smtClean="0"/>
              <a:t> :</a:t>
            </a:r>
          </a:p>
          <a:p>
            <a:pPr marL="457200" indent="-457200">
              <a:buFont typeface="+mj-lt"/>
              <a:buAutoNum type="arabicPeriod"/>
              <a:defRPr/>
            </a:pPr>
            <a:r>
              <a:rPr lang="en-US" sz="2400" dirty="0" smtClean="0"/>
              <a:t>Create a </a:t>
            </a:r>
            <a:r>
              <a:rPr lang="en-US" sz="2400" dirty="0" err="1" smtClean="0"/>
              <a:t>JdbcRowSet</a:t>
            </a:r>
            <a:r>
              <a:rPr lang="en-US" sz="2400" dirty="0" smtClean="0"/>
              <a:t> object</a:t>
            </a:r>
          </a:p>
          <a:p>
            <a:pPr marL="457200" indent="-457200">
              <a:buFont typeface="+mj-lt"/>
              <a:buAutoNum type="arabicPeriod"/>
              <a:defRPr/>
            </a:pPr>
            <a:r>
              <a:rPr lang="en-US" sz="2400" dirty="0" smtClean="0"/>
              <a:t>Set properties</a:t>
            </a:r>
          </a:p>
          <a:p>
            <a:pPr marL="457200" indent="-457200">
              <a:buFont typeface="+mj-lt"/>
              <a:buAutoNum type="arabicPeriod"/>
              <a:defRPr/>
            </a:pPr>
            <a:r>
              <a:rPr lang="en-US" sz="2400" dirty="0" smtClean="0"/>
              <a:t>Move the cursor to different rows</a:t>
            </a:r>
          </a:p>
          <a:p>
            <a:pPr marL="457200" indent="-457200">
              <a:buFont typeface="+mj-lt"/>
              <a:buAutoNum type="arabicPeriod"/>
              <a:defRPr/>
            </a:pPr>
            <a:r>
              <a:rPr lang="en-US" sz="2400" dirty="0" smtClean="0"/>
              <a:t>insert, update and delete a row</a:t>
            </a:r>
          </a:p>
          <a:p>
            <a:pPr>
              <a:buFont typeface="Wingdings" pitchFamily="2" charset="2"/>
              <a:buNone/>
              <a:defRPr/>
            </a:pPr>
            <a:r>
              <a:rPr lang="en-US" sz="2400" dirty="0" smtClean="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defRPr/>
            </a:pPr>
            <a:r>
              <a:rPr lang="en-US" smtClean="0"/>
              <a:t> Creating a JdbcRowSet object</a:t>
            </a:r>
          </a:p>
        </p:txBody>
      </p:sp>
      <p:sp>
        <p:nvSpPr>
          <p:cNvPr id="54275" name="Rectangle 3"/>
          <p:cNvSpPr>
            <a:spLocks noGrp="1" noChangeArrowheads="1"/>
          </p:cNvSpPr>
          <p:nvPr>
            <p:ph idx="1"/>
          </p:nvPr>
        </p:nvSpPr>
        <p:spPr/>
        <p:txBody>
          <a:bodyPr/>
          <a:lstStyle/>
          <a:p>
            <a:pPr>
              <a:buFontTx/>
              <a:buNone/>
            </a:pPr>
            <a:r>
              <a:rPr lang="en-US" smtClean="0"/>
              <a:t>We can create a jdbcRowSet object in two ways:</a:t>
            </a:r>
          </a:p>
          <a:p>
            <a:pPr>
              <a:buFontTx/>
              <a:buChar char="-"/>
            </a:pPr>
            <a:r>
              <a:rPr lang="en-US" smtClean="0"/>
              <a:t>By using the reference implementation constructor that takes a ResultSet object.</a:t>
            </a:r>
          </a:p>
          <a:p>
            <a:pPr>
              <a:buFontTx/>
              <a:buChar char="-"/>
            </a:pPr>
            <a:r>
              <a:rPr lang="en-US" smtClean="0"/>
              <a:t>By using the reference implementation default constructor.</a:t>
            </a:r>
          </a:p>
          <a:p>
            <a:pPr>
              <a:buFontTx/>
              <a:buNone/>
            </a:pPr>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a:defRPr/>
            </a:pPr>
            <a:r>
              <a:rPr lang="en-US" smtClean="0"/>
              <a:t> Passing a ResultSet object</a:t>
            </a:r>
          </a:p>
        </p:txBody>
      </p:sp>
      <p:sp>
        <p:nvSpPr>
          <p:cNvPr id="55299" name="Rectangle 3"/>
          <p:cNvSpPr>
            <a:spLocks noGrp="1" noChangeArrowheads="1"/>
          </p:cNvSpPr>
          <p:nvPr>
            <p:ph idx="1"/>
          </p:nvPr>
        </p:nvSpPr>
        <p:spPr/>
        <p:txBody>
          <a:bodyPr/>
          <a:lstStyle/>
          <a:p>
            <a:r>
              <a:rPr lang="en-US" sz="2400" dirty="0" smtClean="0"/>
              <a:t>To create a </a:t>
            </a:r>
            <a:r>
              <a:rPr lang="en-US" sz="2400" dirty="0" err="1" smtClean="0"/>
              <a:t>JdbcRowSet</a:t>
            </a:r>
            <a:r>
              <a:rPr lang="en-US" sz="2400" dirty="0" smtClean="0"/>
              <a:t> object, is to produce a Result Object and pass it to the </a:t>
            </a:r>
            <a:r>
              <a:rPr lang="en-US" sz="2400" dirty="0" err="1" smtClean="0"/>
              <a:t>JdbcRowsetImpl</a:t>
            </a:r>
            <a:r>
              <a:rPr lang="en-US" sz="2400" dirty="0" smtClean="0"/>
              <a:t> constructor.</a:t>
            </a:r>
          </a:p>
          <a:p>
            <a:r>
              <a:rPr lang="en-US" sz="2400" dirty="0" smtClean="0"/>
              <a:t>By doing this, it not only creates a </a:t>
            </a:r>
            <a:r>
              <a:rPr lang="en-US" sz="2400" dirty="0" err="1" smtClean="0"/>
              <a:t>JdbcRowSet</a:t>
            </a:r>
            <a:r>
              <a:rPr lang="en-US" sz="2400" dirty="0" smtClean="0"/>
              <a:t> object but also populates it with the data in the </a:t>
            </a:r>
            <a:r>
              <a:rPr lang="en-US" sz="2400" dirty="0" err="1" smtClean="0"/>
              <a:t>ResultSet</a:t>
            </a:r>
            <a:r>
              <a:rPr lang="en-US" sz="2400" dirty="0" smtClean="0"/>
              <a:t> object.</a:t>
            </a:r>
          </a:p>
        </p:txBody>
      </p:sp>
      <p:sp>
        <p:nvSpPr>
          <p:cNvPr id="55300" name="Rectangle 4"/>
          <p:cNvSpPr>
            <a:spLocks noChangeArrowheads="1"/>
          </p:cNvSpPr>
          <p:nvPr/>
        </p:nvSpPr>
        <p:spPr bwMode="auto">
          <a:xfrm>
            <a:off x="381000" y="3886200"/>
            <a:ext cx="8610600" cy="2743200"/>
          </a:xfrm>
          <a:prstGeom prst="rect">
            <a:avLst/>
          </a:prstGeom>
          <a:solidFill>
            <a:srgbClr val="FFFFCC"/>
          </a:solidFill>
          <a:ln w="12700" algn="ctr">
            <a:solidFill>
              <a:schemeClr val="tx1"/>
            </a:solidFill>
            <a:miter lim="800000"/>
            <a:headEnd/>
            <a:tailEnd/>
          </a:ln>
        </p:spPr>
        <p:txBody>
          <a:bodyPr wrap="none" anchor="ctr"/>
          <a:lstStyle/>
          <a:p>
            <a:r>
              <a:rPr lang="en-US" sz="2000">
                <a:solidFill>
                  <a:srgbClr val="0000FF"/>
                </a:solidFill>
                <a:latin typeface="Tahoma" pitchFamily="34" charset="0"/>
              </a:rPr>
              <a:t>Statement </a:t>
            </a:r>
            <a:r>
              <a:rPr lang="en-US" sz="2000">
                <a:latin typeface="Tahoma" pitchFamily="34" charset="0"/>
              </a:rPr>
              <a:t>statement = connection.createStatement();</a:t>
            </a:r>
            <a:endParaRPr lang="en-US" sz="2000">
              <a:latin typeface="Courier New" pitchFamily="49" charset="0"/>
            </a:endParaRPr>
          </a:p>
          <a:p>
            <a:r>
              <a:rPr lang="en-US">
                <a:solidFill>
                  <a:srgbClr val="0000FF"/>
                </a:solidFill>
                <a:latin typeface="Courier New" pitchFamily="49" charset="0"/>
              </a:rPr>
              <a:t>ResultSet </a:t>
            </a:r>
            <a:r>
              <a:rPr lang="en-US">
                <a:latin typeface="Courier New" pitchFamily="49" charset="0"/>
              </a:rPr>
              <a:t>resultset = statement.executeQuery(select * from </a:t>
            </a:r>
          </a:p>
          <a:p>
            <a:r>
              <a:rPr lang="en-US">
                <a:latin typeface="Courier New" pitchFamily="49" charset="0"/>
              </a:rPr>
              <a:t>                        employees);</a:t>
            </a:r>
          </a:p>
          <a:p>
            <a:r>
              <a:rPr lang="en-US">
                <a:solidFill>
                  <a:srgbClr val="0000FF"/>
                </a:solidFill>
                <a:latin typeface="Courier New" pitchFamily="49" charset="0"/>
              </a:rPr>
              <a:t>JdbcRowSet</a:t>
            </a:r>
            <a:r>
              <a:rPr lang="en-US">
                <a:latin typeface="Courier New" pitchFamily="49" charset="0"/>
              </a:rPr>
              <a:t>  jdbcResultset1 = new JdbcRowSetImpl(resultset);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defRPr/>
            </a:pPr>
            <a:r>
              <a:rPr lang="en-US" smtClean="0"/>
              <a:t> Properties of Jdbc RowSet object - Self Study </a:t>
            </a:r>
          </a:p>
        </p:txBody>
      </p:sp>
      <p:sp>
        <p:nvSpPr>
          <p:cNvPr id="56323" name="Rectangle 3"/>
          <p:cNvSpPr>
            <a:spLocks noGrp="1" noChangeArrowheads="1"/>
          </p:cNvSpPr>
          <p:nvPr>
            <p:ph idx="1"/>
          </p:nvPr>
        </p:nvSpPr>
        <p:spPr/>
        <p:txBody>
          <a:bodyPr/>
          <a:lstStyle/>
          <a:p>
            <a:pPr>
              <a:buFontTx/>
              <a:buNone/>
            </a:pPr>
            <a:r>
              <a:rPr lang="en-US" sz="2400" dirty="0" smtClean="0"/>
              <a:t>The constructor sets the following properties :</a:t>
            </a:r>
          </a:p>
          <a:p>
            <a:pPr lvl="1"/>
            <a:r>
              <a:rPr lang="en-US" sz="2000" dirty="0" smtClean="0"/>
              <a:t>    type </a:t>
            </a:r>
          </a:p>
          <a:p>
            <a:pPr lvl="1"/>
            <a:r>
              <a:rPr lang="en-US" sz="2000" dirty="0" smtClean="0"/>
              <a:t>    concurrency</a:t>
            </a:r>
          </a:p>
          <a:p>
            <a:pPr lvl="1"/>
            <a:r>
              <a:rPr lang="en-US" sz="2000" dirty="0" smtClean="0"/>
              <a:t>    </a:t>
            </a:r>
            <a:r>
              <a:rPr lang="en-US" sz="2000" dirty="0" err="1" smtClean="0"/>
              <a:t>maxRows</a:t>
            </a:r>
            <a:endParaRPr lang="en-US" sz="2000" dirty="0" smtClean="0"/>
          </a:p>
          <a:p>
            <a:pPr lvl="1"/>
            <a:r>
              <a:rPr lang="en-US" sz="2000" dirty="0" smtClean="0"/>
              <a:t>    </a:t>
            </a:r>
            <a:r>
              <a:rPr lang="en-US" sz="2000" dirty="0" err="1" smtClean="0"/>
              <a:t>maxFieldSize</a:t>
            </a:r>
            <a:endParaRPr lang="en-US" sz="2000" dirty="0" smtClean="0"/>
          </a:p>
          <a:p>
            <a:pPr lvl="1"/>
            <a:r>
              <a:rPr lang="en-US" sz="2000" dirty="0" smtClean="0"/>
              <a:t>    </a:t>
            </a:r>
            <a:r>
              <a:rPr lang="en-US" sz="2000" dirty="0" err="1" smtClean="0"/>
              <a:t>queryTimeout</a:t>
            </a:r>
            <a:endParaRPr lang="en-US" sz="2000" dirty="0" smtClean="0"/>
          </a:p>
          <a:p>
            <a:pPr lvl="1"/>
            <a:r>
              <a:rPr lang="en-US" sz="2000" dirty="0" smtClean="0"/>
              <a:t>    </a:t>
            </a:r>
            <a:r>
              <a:rPr lang="en-US" sz="2000" dirty="0" err="1" smtClean="0"/>
              <a:t>showDeleted</a:t>
            </a:r>
            <a:endParaRPr lang="en-US" sz="2000" dirty="0" smtClean="0"/>
          </a:p>
          <a:p>
            <a:pPr lvl="1"/>
            <a:r>
              <a:rPr lang="en-US" sz="2000" dirty="0" smtClean="0"/>
              <a:t>    </a:t>
            </a:r>
            <a:r>
              <a:rPr lang="en-US" sz="2000" dirty="0" err="1" smtClean="0"/>
              <a:t>transactionIsolation</a:t>
            </a:r>
            <a:endParaRPr lang="en-US" sz="2000" dirty="0" smtClean="0"/>
          </a:p>
          <a:p>
            <a:pPr>
              <a:buFont typeface="Wingdings" pitchFamily="2" charset="2"/>
              <a:buNone/>
            </a:pPr>
            <a:endParaRPr lang="en-US" sz="2400" dirty="0" smtClean="0"/>
          </a:p>
          <a:p>
            <a:pPr>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Group 13"/>
          <p:cNvGrpSpPr/>
          <p:nvPr/>
        </p:nvGrpSpPr>
        <p:grpSpPr>
          <a:xfrm>
            <a:off x="1109663" y="1730375"/>
            <a:ext cx="7037387" cy="4206875"/>
            <a:chOff x="1109663" y="1730375"/>
            <a:chExt cx="7037387" cy="4206875"/>
          </a:xfrm>
        </p:grpSpPr>
        <p:sp>
          <p:nvSpPr>
            <p:cNvPr id="1795074" name="Line 2"/>
            <p:cNvSpPr>
              <a:spLocks noChangeShapeType="1"/>
            </p:cNvSpPr>
            <p:nvPr/>
          </p:nvSpPr>
          <p:spPr bwMode="auto">
            <a:xfrm>
              <a:off x="2144713" y="22479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6388" name="Rectangle 4"/>
            <p:cNvSpPr>
              <a:spLocks noChangeArrowheads="1"/>
            </p:cNvSpPr>
            <p:nvPr/>
          </p:nvSpPr>
          <p:spPr bwMode="blackWhite">
            <a:xfrm>
              <a:off x="1154113" y="2827338"/>
              <a:ext cx="1982787" cy="5191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dirty="0">
                  <a:solidFill>
                    <a:schemeClr val="bg2"/>
                  </a:solidFill>
                </a:rPr>
                <a:t>Query</a:t>
              </a:r>
            </a:p>
          </p:txBody>
        </p:sp>
        <p:sp>
          <p:nvSpPr>
            <p:cNvPr id="16389" name="Rectangle 5"/>
            <p:cNvSpPr>
              <a:spLocks noChangeArrowheads="1"/>
            </p:cNvSpPr>
            <p:nvPr/>
          </p:nvSpPr>
          <p:spPr bwMode="blackWhite">
            <a:xfrm>
              <a:off x="1117600" y="5387975"/>
              <a:ext cx="2054225"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a:t>
              </a:r>
            </a:p>
          </p:txBody>
        </p:sp>
        <p:sp>
          <p:nvSpPr>
            <p:cNvPr id="1795078" name="Line 6"/>
            <p:cNvSpPr>
              <a:spLocks noChangeShapeType="1"/>
            </p:cNvSpPr>
            <p:nvPr/>
          </p:nvSpPr>
          <p:spPr bwMode="auto">
            <a:xfrm>
              <a:off x="3014663" y="2005013"/>
              <a:ext cx="884237" cy="0"/>
            </a:xfrm>
            <a:prstGeom prst="line">
              <a:avLst/>
            </a:prstGeom>
            <a:noFill/>
            <a:ln w="50800">
              <a:solidFill>
                <a:schemeClr val="tx1"/>
              </a:solidFill>
              <a:round/>
              <a:headEnd type="none" w="sm" len="sm"/>
              <a:tailEnd type="none" w="sm" len="sm"/>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6391" name="Rectangle 7"/>
            <p:cNvSpPr>
              <a:spLocks noChangeArrowheads="1"/>
            </p:cNvSpPr>
            <p:nvPr/>
          </p:nvSpPr>
          <p:spPr bwMode="blackWhite">
            <a:xfrm>
              <a:off x="1143000" y="1730375"/>
              <a:ext cx="2005013" cy="549275"/>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a:t>
              </a:r>
            </a:p>
          </p:txBody>
        </p:sp>
        <p:sp>
          <p:nvSpPr>
            <p:cNvPr id="1795080" name="Freeform 8"/>
            <p:cNvSpPr>
              <a:spLocks/>
            </p:cNvSpPr>
            <p:nvPr/>
          </p:nvSpPr>
          <p:spPr bwMode="auto">
            <a:xfrm>
              <a:off x="3581400" y="2020888"/>
              <a:ext cx="534988" cy="1104900"/>
            </a:xfrm>
            <a:custGeom>
              <a:avLst/>
              <a:gdLst/>
              <a:ahLst/>
              <a:cxnLst>
                <a:cxn ang="0">
                  <a:pos x="0" y="0"/>
                </a:cxn>
                <a:cxn ang="0">
                  <a:pos x="0" y="695"/>
                </a:cxn>
                <a:cxn ang="0">
                  <a:pos x="336" y="695"/>
                </a:cxn>
              </a:cxnLst>
              <a:rect l="0" t="0" r="r" b="b"/>
              <a:pathLst>
                <a:path w="337" h="696">
                  <a:moveTo>
                    <a:pt x="0" y="0"/>
                  </a:moveTo>
                  <a:lnTo>
                    <a:pt x="0" y="695"/>
                  </a:lnTo>
                  <a:lnTo>
                    <a:pt x="336" y="695"/>
                  </a:lnTo>
                </a:path>
              </a:pathLst>
            </a:custGeom>
            <a:noFill/>
            <a:ln w="508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pPr fontAlgn="auto">
                <a:spcBef>
                  <a:spcPts val="0"/>
                </a:spcBef>
                <a:spcAft>
                  <a:spcPts val="0"/>
                </a:spcAft>
                <a:defRPr/>
              </a:pPr>
              <a:endParaRPr lang="en-US">
                <a:latin typeface="+mn-lt"/>
              </a:endParaRPr>
            </a:p>
          </p:txBody>
        </p:sp>
        <p:sp>
          <p:nvSpPr>
            <p:cNvPr id="16393" name="Rectangle 9"/>
            <p:cNvSpPr>
              <a:spLocks noChangeArrowheads="1"/>
            </p:cNvSpPr>
            <p:nvPr/>
          </p:nvSpPr>
          <p:spPr bwMode="blackWhite">
            <a:xfrm>
              <a:off x="1109663" y="3919538"/>
              <a:ext cx="2071687" cy="8747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Process</a:t>
              </a:r>
              <a:br>
                <a:rPr lang="en-US" b="1">
                  <a:solidFill>
                    <a:schemeClr val="bg2"/>
                  </a:solidFill>
                </a:rPr>
              </a:br>
              <a:r>
                <a:rPr lang="en-US" b="1">
                  <a:solidFill>
                    <a:schemeClr val="bg2"/>
                  </a:solidFill>
                </a:rPr>
                <a:t>results</a:t>
              </a:r>
            </a:p>
          </p:txBody>
        </p:sp>
        <p:sp>
          <p:nvSpPr>
            <p:cNvPr id="16394" name="Rectangle 10"/>
            <p:cNvSpPr>
              <a:spLocks noChangeArrowheads="1"/>
            </p:cNvSpPr>
            <p:nvPr/>
          </p:nvSpPr>
          <p:spPr bwMode="blackWhite">
            <a:xfrm>
              <a:off x="3827463" y="1746250"/>
              <a:ext cx="4319587"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Register the driver</a:t>
              </a:r>
            </a:p>
          </p:txBody>
        </p:sp>
        <p:sp>
          <p:nvSpPr>
            <p:cNvPr id="16395" name="Rectangle 11"/>
            <p:cNvSpPr>
              <a:spLocks noChangeArrowheads="1"/>
            </p:cNvSpPr>
            <p:nvPr/>
          </p:nvSpPr>
          <p:spPr bwMode="blackWhite">
            <a:xfrm>
              <a:off x="3816350" y="2782888"/>
              <a:ext cx="4330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 to the database</a:t>
              </a:r>
            </a:p>
          </p:txBody>
        </p:sp>
        <p:sp>
          <p:nvSpPr>
            <p:cNvPr id="1795084" name="Line 12"/>
            <p:cNvSpPr>
              <a:spLocks noChangeShapeType="1"/>
            </p:cNvSpPr>
            <p:nvPr/>
          </p:nvSpPr>
          <p:spPr bwMode="auto">
            <a:xfrm>
              <a:off x="2144713" y="48006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795085" name="Line 13"/>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grpSp>
      <p:sp>
        <p:nvSpPr>
          <p:cNvPr id="16" name="Title 15"/>
          <p:cNvSpPr>
            <a:spLocks noGrp="1"/>
          </p:cNvSpPr>
          <p:nvPr>
            <p:ph type="title"/>
          </p:nvPr>
        </p:nvSpPr>
        <p:spPr/>
        <p:txBody>
          <a:bodyPr/>
          <a:lstStyle/>
          <a:p>
            <a:r>
              <a:rPr lang="en-US" dirty="0" smtClean="0"/>
              <a:t>Stage 1: Connect</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smtClean="0"/>
              <a:t> Using the Default  Constructor</a:t>
            </a:r>
          </a:p>
        </p:txBody>
      </p:sp>
      <p:sp>
        <p:nvSpPr>
          <p:cNvPr id="57347" name="Rectangle 3"/>
          <p:cNvSpPr>
            <a:spLocks noGrp="1" noChangeArrowheads="1"/>
          </p:cNvSpPr>
          <p:nvPr>
            <p:ph idx="1"/>
          </p:nvPr>
        </p:nvSpPr>
        <p:spPr/>
        <p:txBody>
          <a:bodyPr/>
          <a:lstStyle/>
          <a:p>
            <a:pPr>
              <a:buFontTx/>
              <a:buNone/>
            </a:pPr>
            <a:r>
              <a:rPr lang="en-US" smtClean="0"/>
              <a:t>The following code creates an empty JdbcRowSet object :</a:t>
            </a:r>
          </a:p>
          <a:p>
            <a:endParaRPr lang="en-US" smtClean="0"/>
          </a:p>
          <a:p>
            <a:endParaRPr lang="en-US" smtClean="0"/>
          </a:p>
          <a:p>
            <a:r>
              <a:rPr lang="en-US" smtClean="0"/>
              <a:t>To populate jdbcResultset2 with data, we need a ResultSet object with the desired data.</a:t>
            </a:r>
          </a:p>
          <a:p>
            <a:r>
              <a:rPr lang="en-US" smtClean="0"/>
              <a:t> we need to get a connection and execute a query.</a:t>
            </a:r>
          </a:p>
        </p:txBody>
      </p:sp>
      <p:sp>
        <p:nvSpPr>
          <p:cNvPr id="57348" name="Rectangle 4"/>
          <p:cNvSpPr>
            <a:spLocks noChangeArrowheads="1"/>
          </p:cNvSpPr>
          <p:nvPr/>
        </p:nvSpPr>
        <p:spPr bwMode="auto">
          <a:xfrm>
            <a:off x="914400" y="2590800"/>
            <a:ext cx="6324600" cy="381000"/>
          </a:xfrm>
          <a:prstGeom prst="rect">
            <a:avLst/>
          </a:prstGeom>
          <a:solidFill>
            <a:srgbClr val="FFFFCC"/>
          </a:solidFill>
          <a:ln w="12700" algn="ctr">
            <a:solidFill>
              <a:schemeClr val="tx1"/>
            </a:solidFill>
            <a:miter lim="800000"/>
            <a:headEnd/>
            <a:tailEnd/>
          </a:ln>
        </p:spPr>
        <p:txBody>
          <a:bodyPr wrap="none" anchor="ctr"/>
          <a:lstStyle/>
          <a:p>
            <a:r>
              <a:rPr lang="en-US">
                <a:solidFill>
                  <a:srgbClr val="0000FF"/>
                </a:solidFill>
                <a:latin typeface="Tahoma" pitchFamily="34" charset="0"/>
              </a:rPr>
              <a:t>JdbcRowSet</a:t>
            </a:r>
            <a:r>
              <a:rPr lang="en-US">
                <a:latin typeface="Tahoma" pitchFamily="34" charset="0"/>
              </a:rPr>
              <a:t>  jdbcResultset2 = new JdbcRowSetImpl();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defRPr/>
            </a:pPr>
            <a:r>
              <a:rPr lang="en-US" smtClean="0"/>
              <a:t> Navigating a JdbcRowSet object</a:t>
            </a:r>
          </a:p>
        </p:txBody>
      </p:sp>
      <p:sp>
        <p:nvSpPr>
          <p:cNvPr id="5" name="TextBox 4"/>
          <p:cNvSpPr txBox="1"/>
          <p:nvPr/>
        </p:nvSpPr>
        <p:spPr>
          <a:xfrm>
            <a:off x="457200" y="1676400"/>
            <a:ext cx="8382000" cy="3416300"/>
          </a:xfrm>
          <a:prstGeom prst="rect">
            <a:avLst/>
          </a:prstGeom>
          <a:noFill/>
        </p:spPr>
        <p:txBody>
          <a:bodyPr>
            <a:spAutoFit/>
          </a:bodyPr>
          <a:lstStyle/>
          <a:p>
            <a:pPr>
              <a:defRPr/>
            </a:pPr>
            <a:r>
              <a:rPr lang="en-US" sz="2800" dirty="0" err="1">
                <a:latin typeface="+mn-lt"/>
              </a:rPr>
              <a:t>boolean</a:t>
            </a:r>
            <a:r>
              <a:rPr lang="en-US" sz="2800" dirty="0">
                <a:latin typeface="+mn-lt"/>
              </a:rPr>
              <a:t> absolute (</a:t>
            </a:r>
            <a:r>
              <a:rPr lang="en-US" sz="2800" dirty="0" err="1">
                <a:latin typeface="+mn-lt"/>
              </a:rPr>
              <a:t>int</a:t>
            </a:r>
            <a:r>
              <a:rPr lang="en-US" sz="2800" dirty="0">
                <a:latin typeface="+mn-lt"/>
              </a:rPr>
              <a:t> row) throws </a:t>
            </a:r>
            <a:r>
              <a:rPr lang="en-US" sz="2800" dirty="0" err="1">
                <a:latin typeface="+mn-lt"/>
              </a:rPr>
              <a:t>SQLException</a:t>
            </a:r>
            <a:r>
              <a:rPr lang="en-US" sz="2800" dirty="0">
                <a:latin typeface="+mn-lt"/>
              </a:rPr>
              <a:t> </a:t>
            </a:r>
          </a:p>
          <a:p>
            <a:pPr>
              <a:defRPr/>
            </a:pPr>
            <a:r>
              <a:rPr lang="en-US" sz="2000" dirty="0">
                <a:latin typeface="+mn-lt"/>
              </a:rPr>
              <a:t>	Moves the cursor to the given row number in the </a:t>
            </a:r>
            <a:r>
              <a:rPr lang="en-US" sz="2000" dirty="0" err="1">
                <a:latin typeface="+mn-lt"/>
              </a:rPr>
              <a:t>RowSet</a:t>
            </a:r>
            <a:r>
              <a:rPr lang="en-US" sz="2000" dirty="0">
                <a:latin typeface="+mn-lt"/>
              </a:rPr>
              <a:t> object. </a:t>
            </a:r>
            <a:endParaRPr lang="en-US" dirty="0">
              <a:latin typeface="+mn-lt"/>
            </a:endParaRPr>
          </a:p>
          <a:p>
            <a:pPr>
              <a:defRPr/>
            </a:pPr>
            <a:endParaRPr lang="en-US" sz="2800" dirty="0">
              <a:latin typeface="+mn-lt"/>
            </a:endParaRPr>
          </a:p>
          <a:p>
            <a:pPr>
              <a:defRPr/>
            </a:pPr>
            <a:r>
              <a:rPr lang="en-US" sz="2800" dirty="0" err="1">
                <a:latin typeface="+mn-lt"/>
              </a:rPr>
              <a:t>boolean</a:t>
            </a:r>
            <a:r>
              <a:rPr lang="en-US" sz="2800" dirty="0">
                <a:latin typeface="+mn-lt"/>
              </a:rPr>
              <a:t> previous() throws </a:t>
            </a:r>
            <a:r>
              <a:rPr lang="en-US" sz="2800" dirty="0" err="1">
                <a:latin typeface="+mn-lt"/>
              </a:rPr>
              <a:t>SQLException</a:t>
            </a:r>
            <a:r>
              <a:rPr lang="en-US" sz="2800" dirty="0">
                <a:latin typeface="+mn-lt"/>
              </a:rPr>
              <a:t>  </a:t>
            </a:r>
          </a:p>
          <a:p>
            <a:pPr>
              <a:defRPr/>
            </a:pPr>
            <a:r>
              <a:rPr lang="en-US" sz="2000" dirty="0">
                <a:latin typeface="+mn-lt"/>
              </a:rPr>
              <a:t>	Moves the cursor to the previous row in the </a:t>
            </a:r>
            <a:r>
              <a:rPr lang="en-US" sz="2000" dirty="0" err="1">
                <a:latin typeface="+mn-lt"/>
              </a:rPr>
              <a:t>RowSet</a:t>
            </a:r>
            <a:r>
              <a:rPr lang="en-US" sz="2000" dirty="0">
                <a:latin typeface="+mn-lt"/>
              </a:rPr>
              <a:t> object.   </a:t>
            </a:r>
          </a:p>
          <a:p>
            <a:pPr>
              <a:defRPr/>
            </a:pPr>
            <a:endParaRPr lang="en-US" sz="2800" dirty="0">
              <a:latin typeface="+mn-lt"/>
            </a:endParaRPr>
          </a:p>
          <a:p>
            <a:pPr>
              <a:defRPr/>
            </a:pPr>
            <a:r>
              <a:rPr lang="en-US" sz="2800" dirty="0" err="1">
                <a:latin typeface="+mn-lt"/>
              </a:rPr>
              <a:t>boolean</a:t>
            </a:r>
            <a:r>
              <a:rPr lang="en-US" sz="2800" dirty="0">
                <a:latin typeface="+mn-lt"/>
              </a:rPr>
              <a:t> last() throws </a:t>
            </a:r>
            <a:r>
              <a:rPr lang="en-US" sz="2800" dirty="0" err="1">
                <a:latin typeface="+mn-lt"/>
              </a:rPr>
              <a:t>SQLException</a:t>
            </a:r>
            <a:r>
              <a:rPr lang="en-US" sz="2800" dirty="0">
                <a:latin typeface="+mn-lt"/>
              </a:rPr>
              <a:t> </a:t>
            </a:r>
          </a:p>
          <a:p>
            <a:pPr>
              <a:defRPr/>
            </a:pPr>
            <a:r>
              <a:rPr lang="en-US" dirty="0">
                <a:latin typeface="+mn-lt"/>
              </a:rPr>
              <a:t>	</a:t>
            </a:r>
            <a:r>
              <a:rPr lang="en-US" sz="2000" dirty="0">
                <a:latin typeface="+mn-lt"/>
              </a:rPr>
              <a:t>Moves the cursor to the last row in the </a:t>
            </a:r>
            <a:r>
              <a:rPr lang="en-US" sz="2000" dirty="0" err="1">
                <a:latin typeface="+mn-lt"/>
              </a:rPr>
              <a:t>RowSet</a:t>
            </a:r>
            <a:r>
              <a:rPr lang="en-US" sz="2000" dirty="0">
                <a:latin typeface="+mn-lt"/>
              </a:rPr>
              <a:t> object. </a:t>
            </a:r>
            <a:endParaRPr lang="en-US" dirty="0">
              <a:latin typeface="+mn-lt"/>
            </a:endParaRPr>
          </a:p>
          <a:p>
            <a:pPr>
              <a:defRPr/>
            </a:pPr>
            <a:endParaRPr lang="en-US" dirty="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defRPr/>
            </a:pPr>
            <a:r>
              <a:rPr lang="en-US" smtClean="0"/>
              <a:t> Navigating a JdbcRowSet object - Contd</a:t>
            </a:r>
          </a:p>
        </p:txBody>
      </p:sp>
      <p:sp>
        <p:nvSpPr>
          <p:cNvPr id="59395" name="Rectangle 3"/>
          <p:cNvSpPr>
            <a:spLocks noGrp="1" noChangeArrowheads="1"/>
          </p:cNvSpPr>
          <p:nvPr>
            <p:ph idx="1"/>
          </p:nvPr>
        </p:nvSpPr>
        <p:spPr/>
        <p:txBody>
          <a:bodyPr/>
          <a:lstStyle/>
          <a:p>
            <a:pPr>
              <a:lnSpc>
                <a:spcPct val="90000"/>
              </a:lnSpc>
              <a:buFontTx/>
              <a:buNone/>
            </a:pPr>
            <a:r>
              <a:rPr lang="en-US" sz="2800" smtClean="0"/>
              <a:t>boolean  first() throws SQLException  </a:t>
            </a:r>
          </a:p>
          <a:p>
            <a:pPr>
              <a:lnSpc>
                <a:spcPct val="90000"/>
              </a:lnSpc>
              <a:buFontTx/>
              <a:buNone/>
            </a:pPr>
            <a:r>
              <a:rPr lang="en-US" sz="2000" smtClean="0"/>
              <a:t>	Moves the cursor to the first row in the RowSet object. </a:t>
            </a:r>
          </a:p>
          <a:p>
            <a:pPr>
              <a:lnSpc>
                <a:spcPct val="90000"/>
              </a:lnSpc>
              <a:buFontTx/>
              <a:buNone/>
            </a:pPr>
            <a:endParaRPr lang="en-US" sz="2800" smtClean="0"/>
          </a:p>
          <a:p>
            <a:pPr>
              <a:lnSpc>
                <a:spcPct val="90000"/>
              </a:lnSpc>
              <a:buFontTx/>
              <a:buNone/>
            </a:pPr>
            <a:r>
              <a:rPr lang="en-US" sz="2800" smtClean="0"/>
              <a:t>void  beforeFirst() throws SQLException </a:t>
            </a:r>
          </a:p>
          <a:p>
            <a:pPr>
              <a:lnSpc>
                <a:spcPct val="90000"/>
              </a:lnSpc>
              <a:buFontTx/>
              <a:buNone/>
            </a:pPr>
            <a:r>
              <a:rPr lang="en-US" sz="2000" smtClean="0"/>
              <a:t>	Moves the cursor to the front of the RowSet object, just before the first  row.</a:t>
            </a:r>
          </a:p>
          <a:p>
            <a:pPr>
              <a:lnSpc>
                <a:spcPct val="90000"/>
              </a:lnSpc>
              <a:buFontTx/>
              <a:buNone/>
            </a:pPr>
            <a:endParaRPr lang="en-US" sz="2800" smtClean="0"/>
          </a:p>
          <a:p>
            <a:pPr>
              <a:lnSpc>
                <a:spcPct val="90000"/>
              </a:lnSpc>
              <a:buFontTx/>
              <a:buNone/>
            </a:pPr>
            <a:r>
              <a:rPr lang="en-US" sz="2800" smtClean="0"/>
              <a:t>void afterLast() throws SQLException </a:t>
            </a:r>
          </a:p>
          <a:p>
            <a:pPr>
              <a:lnSpc>
                <a:spcPct val="90000"/>
              </a:lnSpc>
              <a:buFontTx/>
              <a:buNone/>
            </a:pPr>
            <a:r>
              <a:rPr lang="en-US" sz="2000" smtClean="0"/>
              <a:t>	Moves the cursor to the end of this RowSet object, just after the last row.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defRPr/>
            </a:pPr>
            <a:r>
              <a:rPr lang="en-US" smtClean="0"/>
              <a:t> Navigating a JdbcRowSet object - Examples</a:t>
            </a:r>
          </a:p>
        </p:txBody>
      </p:sp>
      <p:sp>
        <p:nvSpPr>
          <p:cNvPr id="60419" name="Rectangle 3"/>
          <p:cNvSpPr>
            <a:spLocks noGrp="1" noChangeArrowheads="1"/>
          </p:cNvSpPr>
          <p:nvPr>
            <p:ph idx="1"/>
          </p:nvPr>
        </p:nvSpPr>
        <p:spPr/>
        <p:txBody>
          <a:bodyPr/>
          <a:lstStyle/>
          <a:p>
            <a:pPr lvl="1">
              <a:lnSpc>
                <a:spcPct val="90000"/>
              </a:lnSpc>
              <a:buFont typeface="Wingdings" pitchFamily="2" charset="2"/>
              <a:buNone/>
            </a:pPr>
            <a:r>
              <a:rPr lang="en-US" sz="1900" smtClean="0"/>
              <a:t>  </a:t>
            </a:r>
            <a:r>
              <a:rPr lang="en-US" sz="2100" smtClean="0"/>
              <a:t>The following lines of code moves the cursor to the fourth row in jdbcRowset  and then to the third row.</a:t>
            </a:r>
          </a:p>
          <a:p>
            <a:pPr lvl="1">
              <a:lnSpc>
                <a:spcPct val="90000"/>
              </a:lnSpc>
              <a:buClr>
                <a:schemeClr val="tx1"/>
              </a:buClr>
              <a:buSzPct val="110000"/>
              <a:buFont typeface="Wingdings" pitchFamily="2" charset="2"/>
              <a:buNone/>
            </a:pPr>
            <a:r>
              <a:rPr lang="en-US" sz="1900" smtClean="0"/>
              <a:t>                         </a:t>
            </a:r>
          </a:p>
          <a:p>
            <a:pPr>
              <a:lnSpc>
                <a:spcPct val="90000"/>
              </a:lnSpc>
              <a:buFont typeface="Wingdings" pitchFamily="2" charset="2"/>
              <a:buNone/>
            </a:pPr>
            <a:endParaRPr lang="en-US" sz="2000" smtClean="0"/>
          </a:p>
          <a:p>
            <a:pPr>
              <a:lnSpc>
                <a:spcPct val="90000"/>
              </a:lnSpc>
              <a:buFont typeface="Wingdings" pitchFamily="2" charset="2"/>
              <a:buNone/>
            </a:pPr>
            <a:endParaRPr lang="en-US" sz="2000" smtClean="0"/>
          </a:p>
          <a:p>
            <a:pPr>
              <a:lnSpc>
                <a:spcPct val="90000"/>
              </a:lnSpc>
              <a:buFont typeface="Wingdings" pitchFamily="2" charset="2"/>
              <a:buNone/>
            </a:pPr>
            <a:r>
              <a:rPr lang="en-US" sz="2000" smtClean="0"/>
              <a:t>      This line of codes displays the emp-name and salary from the last  </a:t>
            </a:r>
          </a:p>
          <a:p>
            <a:pPr>
              <a:lnSpc>
                <a:spcPct val="90000"/>
              </a:lnSpc>
              <a:buFont typeface="Wingdings" pitchFamily="2" charset="2"/>
              <a:buNone/>
            </a:pPr>
            <a:r>
              <a:rPr lang="en-US" sz="2000" smtClean="0"/>
              <a:t>      record in the  database.</a:t>
            </a:r>
          </a:p>
          <a:p>
            <a:pPr lvl="1">
              <a:lnSpc>
                <a:spcPct val="90000"/>
              </a:lnSpc>
              <a:buClr>
                <a:schemeClr val="tx1"/>
              </a:buClr>
              <a:buSzPct val="110000"/>
              <a:buFont typeface="Wingdings" pitchFamily="2" charset="2"/>
              <a:buNone/>
            </a:pPr>
            <a:r>
              <a:rPr lang="en-US" sz="1700" smtClean="0"/>
              <a:t>                             </a:t>
            </a:r>
          </a:p>
          <a:p>
            <a:pPr>
              <a:lnSpc>
                <a:spcPct val="90000"/>
              </a:lnSpc>
              <a:buFont typeface="Wingdings" pitchFamily="2" charset="2"/>
              <a:buNone/>
            </a:pPr>
            <a:endParaRPr lang="en-US" sz="1800" smtClean="0"/>
          </a:p>
        </p:txBody>
      </p:sp>
      <p:sp>
        <p:nvSpPr>
          <p:cNvPr id="60420" name="Rectangle 4"/>
          <p:cNvSpPr>
            <a:spLocks noChangeArrowheads="1"/>
          </p:cNvSpPr>
          <p:nvPr/>
        </p:nvSpPr>
        <p:spPr bwMode="auto">
          <a:xfrm>
            <a:off x="1981200" y="2286000"/>
            <a:ext cx="4495800" cy="685800"/>
          </a:xfrm>
          <a:prstGeom prst="rect">
            <a:avLst/>
          </a:prstGeom>
          <a:solidFill>
            <a:srgbClr val="FFFFCC"/>
          </a:solidFill>
          <a:ln w="12700" algn="ctr">
            <a:solidFill>
              <a:schemeClr val="tx1"/>
            </a:solidFill>
            <a:miter lim="800000"/>
            <a:headEnd/>
            <a:tailEnd/>
          </a:ln>
        </p:spPr>
        <p:txBody>
          <a:bodyPr wrap="none" anchor="ctr"/>
          <a:lstStyle/>
          <a:p>
            <a:r>
              <a:rPr lang="en-US" sz="1400">
                <a:latin typeface="Tahoma" pitchFamily="34" charset="0"/>
              </a:rPr>
              <a:t>jdbcRowSet. absolute(4);</a:t>
            </a:r>
          </a:p>
          <a:p>
            <a:r>
              <a:rPr lang="en-US" sz="1400">
                <a:latin typeface="Tahoma" pitchFamily="34" charset="0"/>
              </a:rPr>
              <a:t>jdbcRowset. previous();</a:t>
            </a:r>
          </a:p>
        </p:txBody>
      </p:sp>
      <p:sp>
        <p:nvSpPr>
          <p:cNvPr id="60421" name="Rectangle 5"/>
          <p:cNvSpPr>
            <a:spLocks noChangeArrowheads="1"/>
          </p:cNvSpPr>
          <p:nvPr/>
        </p:nvSpPr>
        <p:spPr bwMode="auto">
          <a:xfrm>
            <a:off x="609600" y="3886200"/>
            <a:ext cx="7239000" cy="2133600"/>
          </a:xfrm>
          <a:prstGeom prst="rect">
            <a:avLst/>
          </a:prstGeom>
          <a:solidFill>
            <a:srgbClr val="FFFFCC"/>
          </a:solidFill>
          <a:ln w="12700" algn="ctr">
            <a:solidFill>
              <a:schemeClr val="tx1"/>
            </a:solidFill>
            <a:miter lim="800000"/>
            <a:headEnd/>
            <a:tailEnd/>
          </a:ln>
        </p:spPr>
        <p:txBody>
          <a:bodyPr wrap="none" anchor="ctr"/>
          <a:lstStyle/>
          <a:p>
            <a:r>
              <a:rPr lang="en-US" sz="1400">
                <a:latin typeface="Tahoma" pitchFamily="34" charset="0"/>
              </a:rPr>
              <a:t>        jdbcRowSet. afterLast();</a:t>
            </a:r>
          </a:p>
          <a:p>
            <a:r>
              <a:rPr lang="en-US" sz="1400">
                <a:latin typeface="Tahoma" pitchFamily="34" charset="0"/>
              </a:rPr>
              <a:t>        While (jdbcRowSet.previous() ) {</a:t>
            </a:r>
          </a:p>
          <a:p>
            <a:r>
              <a:rPr lang="en-US" sz="1400">
                <a:latin typeface="Tahoma" pitchFamily="34" charset="0"/>
              </a:rPr>
              <a:t>                                        String name = jdbcRowSet.getString(“Emp-name”);</a:t>
            </a:r>
          </a:p>
          <a:p>
            <a:r>
              <a:rPr lang="en-US" sz="1400">
                <a:latin typeface="Tahoma" pitchFamily="34" charset="0"/>
              </a:rPr>
              <a:t>                                        Float salary = jdbcRowSet.getFloat(“Salary”);</a:t>
            </a:r>
          </a:p>
          <a:p>
            <a:r>
              <a:rPr lang="en-US" sz="1400">
                <a:latin typeface="Tahoma" pitchFamily="34" charset="0"/>
              </a:rPr>
              <a:t>                                       System.out.println(name + “     “  + salary);</a:t>
            </a:r>
          </a:p>
          <a:p>
            <a:r>
              <a:rPr lang="en-US" sz="1400">
                <a:latin typeface="Tahoma" pitchFamily="34"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mtClean="0"/>
              <a:t> JdbcRowSet - Example</a:t>
            </a:r>
          </a:p>
        </p:txBody>
      </p:sp>
      <p:sp>
        <p:nvSpPr>
          <p:cNvPr id="6148" name="Rectangle 3"/>
          <p:cNvSpPr>
            <a:spLocks noGrp="1" noChangeArrowheads="1"/>
          </p:cNvSpPr>
          <p:nvPr>
            <p:ph idx="1"/>
          </p:nvPr>
        </p:nvSpPr>
        <p:spPr/>
        <p:txBody>
          <a:bodyPr/>
          <a:lstStyle/>
          <a:p>
            <a:r>
              <a:rPr lang="en-US" dirty="0" smtClean="0"/>
              <a:t>Refer to </a:t>
            </a:r>
            <a:r>
              <a:rPr lang="en-US" dirty="0" smtClean="0">
                <a:hlinkClick r:id="rId3" action="ppaction://hlinkfile"/>
              </a:rPr>
              <a:t>JdbcRowSetDemo.java</a:t>
            </a: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defRPr/>
            </a:pPr>
            <a:r>
              <a:rPr lang="en-US" smtClean="0"/>
              <a:t> CachedRowSet object</a:t>
            </a:r>
          </a:p>
        </p:txBody>
      </p:sp>
      <p:sp>
        <p:nvSpPr>
          <p:cNvPr id="61443" name="TextBox 4"/>
          <p:cNvSpPr txBox="1">
            <a:spLocks noChangeArrowheads="1"/>
          </p:cNvSpPr>
          <p:nvPr/>
        </p:nvSpPr>
        <p:spPr bwMode="auto">
          <a:xfrm>
            <a:off x="457200" y="1676400"/>
            <a:ext cx="8153400" cy="3354388"/>
          </a:xfrm>
          <a:prstGeom prst="rect">
            <a:avLst/>
          </a:prstGeom>
          <a:noFill/>
          <a:ln w="9525">
            <a:noFill/>
            <a:miter lim="800000"/>
            <a:headEnd/>
            <a:tailEnd/>
          </a:ln>
        </p:spPr>
        <p:txBody>
          <a:bodyPr>
            <a:spAutoFit/>
          </a:bodyPr>
          <a:lstStyle/>
          <a:p>
            <a:pPr algn="just"/>
            <a:r>
              <a:rPr lang="en-US" sz="2800" dirty="0"/>
              <a:t>This object can operate without being connected to its database.</a:t>
            </a:r>
          </a:p>
          <a:p>
            <a:pPr algn="just">
              <a:buFont typeface="Arial" charset="0"/>
              <a:buChar char="•"/>
            </a:pPr>
            <a:r>
              <a:rPr lang="en-US" sz="2800" dirty="0"/>
              <a:t>A </a:t>
            </a:r>
            <a:r>
              <a:rPr lang="en-US" sz="2800" dirty="0" err="1"/>
              <a:t>CachedRowSet</a:t>
            </a:r>
            <a:r>
              <a:rPr lang="en-US" sz="2800" dirty="0"/>
              <a:t> object has all the capabilities of a </a:t>
            </a:r>
            <a:r>
              <a:rPr lang="en-US" sz="2800" dirty="0" err="1"/>
              <a:t>JdbcRowSet</a:t>
            </a:r>
            <a:r>
              <a:rPr lang="en-US" sz="2800" dirty="0"/>
              <a:t> object plus it can also do the following:</a:t>
            </a:r>
          </a:p>
          <a:p>
            <a:pPr lvl="1" algn="just"/>
            <a:r>
              <a:rPr lang="en-US" sz="2400" dirty="0"/>
              <a:t>- Manipulate data and make changes to data while it is disconnected</a:t>
            </a:r>
          </a:p>
          <a:p>
            <a:pPr lvl="1" algn="just"/>
            <a:r>
              <a:rPr lang="en-US" sz="2400" dirty="0"/>
              <a:t>- Reconnect to the database to write changes back to it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defRPr/>
            </a:pPr>
            <a:r>
              <a:rPr lang="en-US" smtClean="0"/>
              <a:t> Creating a CachedRowSet Object</a:t>
            </a:r>
          </a:p>
        </p:txBody>
      </p:sp>
      <p:sp>
        <p:nvSpPr>
          <p:cNvPr id="62467" name="Rectangle 3"/>
          <p:cNvSpPr>
            <a:spLocks noGrp="1" noChangeArrowheads="1"/>
          </p:cNvSpPr>
          <p:nvPr>
            <p:ph idx="1"/>
          </p:nvPr>
        </p:nvSpPr>
        <p:spPr/>
        <p:txBody>
          <a:bodyPr/>
          <a:lstStyle/>
          <a:p>
            <a:r>
              <a:rPr lang="en-US" smtClean="0"/>
              <a:t>We can create a CachedRowSet object as  :</a:t>
            </a:r>
          </a:p>
          <a:p>
            <a:pPr>
              <a:buFont typeface="Wingdings" pitchFamily="2" charset="2"/>
              <a:buNone/>
            </a:pPr>
            <a:r>
              <a:rPr lang="en-US" smtClean="0"/>
              <a:t>          </a:t>
            </a:r>
          </a:p>
        </p:txBody>
      </p:sp>
      <p:sp>
        <p:nvSpPr>
          <p:cNvPr id="62468" name="Rectangle 4"/>
          <p:cNvSpPr>
            <a:spLocks noChangeArrowheads="1"/>
          </p:cNvSpPr>
          <p:nvPr/>
        </p:nvSpPr>
        <p:spPr bwMode="auto">
          <a:xfrm>
            <a:off x="533400" y="2590800"/>
            <a:ext cx="7772400" cy="762000"/>
          </a:xfrm>
          <a:prstGeom prst="rect">
            <a:avLst/>
          </a:prstGeom>
          <a:solidFill>
            <a:srgbClr val="FFFFCC"/>
          </a:solidFill>
          <a:ln w="12700" algn="ctr">
            <a:solidFill>
              <a:schemeClr val="tx1"/>
            </a:solidFill>
            <a:miter lim="800000"/>
            <a:headEnd/>
            <a:tailEnd/>
          </a:ln>
        </p:spPr>
        <p:txBody>
          <a:bodyPr wrap="none" anchor="ctr"/>
          <a:lstStyle/>
          <a:p>
            <a:r>
              <a:rPr lang="en-US" sz="2000">
                <a:solidFill>
                  <a:srgbClr val="0000FF"/>
                </a:solidFill>
                <a:latin typeface="Tahoma" pitchFamily="34" charset="0"/>
              </a:rPr>
              <a:t>CachedRowSet</a:t>
            </a:r>
            <a:r>
              <a:rPr lang="en-US" sz="2000">
                <a:latin typeface="Tahoma" pitchFamily="34" charset="0"/>
              </a:rPr>
              <a:t> cachedrowset = new CachedRowSetImpl();</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defRPr/>
            </a:pPr>
            <a:r>
              <a:rPr lang="en-US" smtClean="0"/>
              <a:t> CachedRowSet - Example</a:t>
            </a:r>
          </a:p>
        </p:txBody>
      </p:sp>
      <p:sp>
        <p:nvSpPr>
          <p:cNvPr id="7172" name="Rectangle 3"/>
          <p:cNvSpPr>
            <a:spLocks noGrp="1" noChangeArrowheads="1"/>
          </p:cNvSpPr>
          <p:nvPr>
            <p:ph idx="1"/>
          </p:nvPr>
        </p:nvSpPr>
        <p:spPr/>
        <p:txBody>
          <a:bodyPr/>
          <a:lstStyle/>
          <a:p>
            <a:r>
              <a:rPr lang="en-US" dirty="0" smtClean="0"/>
              <a:t>Refer to </a:t>
            </a:r>
            <a:r>
              <a:rPr lang="en-US" dirty="0" smtClean="0">
                <a:hlinkClick r:id="rId3" action="ppaction://hlinkfile"/>
              </a:rPr>
              <a:t>CachedRowSetDemo.java</a:t>
            </a: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a:defRPr/>
            </a:pPr>
            <a:r>
              <a:rPr lang="en-US" smtClean="0"/>
              <a:t> JoinRowSet</a:t>
            </a:r>
          </a:p>
        </p:txBody>
      </p:sp>
      <p:sp>
        <p:nvSpPr>
          <p:cNvPr id="8196" name="Rectangle 3"/>
          <p:cNvSpPr>
            <a:spLocks noGrp="1" noChangeArrowheads="1"/>
          </p:cNvSpPr>
          <p:nvPr>
            <p:ph idx="1"/>
          </p:nvPr>
        </p:nvSpPr>
        <p:spPr/>
        <p:txBody>
          <a:bodyPr/>
          <a:lstStyle/>
          <a:p>
            <a:pPr>
              <a:lnSpc>
                <a:spcPct val="80000"/>
              </a:lnSpc>
            </a:pPr>
            <a:r>
              <a:rPr lang="en-US" sz="2400" dirty="0" smtClean="0"/>
              <a:t>A </a:t>
            </a:r>
            <a:r>
              <a:rPr lang="en-US" sz="2400" dirty="0" err="1" smtClean="0"/>
              <a:t>JoinRowSet</a:t>
            </a:r>
            <a:r>
              <a:rPr lang="en-US" sz="2400" dirty="0" smtClean="0"/>
              <a:t> implementation allows us to create an SQL JOIN between </a:t>
            </a:r>
            <a:r>
              <a:rPr lang="en-US" sz="2400" dirty="0" err="1" smtClean="0"/>
              <a:t>RowSet</a:t>
            </a:r>
            <a:r>
              <a:rPr lang="en-US" sz="2400" dirty="0" smtClean="0"/>
              <a:t> objects when they are not connected to a database.</a:t>
            </a:r>
          </a:p>
          <a:p>
            <a:pPr>
              <a:lnSpc>
                <a:spcPct val="80000"/>
              </a:lnSpc>
            </a:pPr>
            <a:r>
              <a:rPr lang="en-US" sz="2400" dirty="0" smtClean="0"/>
              <a:t>This saves the overhead of having to create one or more connections.</a:t>
            </a:r>
          </a:p>
          <a:p>
            <a:pPr>
              <a:lnSpc>
                <a:spcPct val="80000"/>
              </a:lnSpc>
            </a:pPr>
            <a:r>
              <a:rPr lang="en-US" sz="2400" dirty="0" smtClean="0"/>
              <a:t>The steps are as follows :</a:t>
            </a:r>
          </a:p>
          <a:p>
            <a:pPr>
              <a:lnSpc>
                <a:spcPct val="80000"/>
              </a:lnSpc>
              <a:buFont typeface="Wingdings" pitchFamily="2" charset="2"/>
              <a:buNone/>
            </a:pPr>
            <a:r>
              <a:rPr lang="en-US" sz="2400" dirty="0" smtClean="0"/>
              <a:t>           - Create a </a:t>
            </a:r>
            <a:r>
              <a:rPr lang="en-US" sz="2400" dirty="0" err="1" smtClean="0"/>
              <a:t>JoinRowSet</a:t>
            </a:r>
            <a:r>
              <a:rPr lang="en-US" sz="2400" dirty="0" smtClean="0"/>
              <a:t> object</a:t>
            </a:r>
          </a:p>
          <a:p>
            <a:pPr>
              <a:lnSpc>
                <a:spcPct val="80000"/>
              </a:lnSpc>
              <a:buFont typeface="Wingdings" pitchFamily="2" charset="2"/>
              <a:buNone/>
            </a:pPr>
            <a:r>
              <a:rPr lang="en-US" sz="2400" dirty="0" smtClean="0"/>
              <a:t>           - Add </a:t>
            </a:r>
            <a:r>
              <a:rPr lang="en-US" sz="2400" dirty="0" err="1" smtClean="0"/>
              <a:t>RowSet</a:t>
            </a:r>
            <a:r>
              <a:rPr lang="en-US" sz="2400" dirty="0" smtClean="0"/>
              <a:t> objects to form an SQL join</a:t>
            </a:r>
          </a:p>
          <a:p>
            <a:pPr>
              <a:lnSpc>
                <a:spcPct val="80000"/>
              </a:lnSpc>
              <a:buFont typeface="Wingdings" pitchFamily="2" charset="2"/>
              <a:buNone/>
            </a:pPr>
            <a:r>
              <a:rPr lang="en-US" sz="2400" dirty="0" smtClean="0"/>
              <a:t>           - Manage match columns</a:t>
            </a:r>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a:lnSpc>
                <a:spcPct val="80000"/>
              </a:lnSpc>
              <a:buFont typeface="Wingdings" pitchFamily="2" charset="2"/>
              <a:buNone/>
            </a:pPr>
            <a:r>
              <a:rPr lang="en-US" sz="2400" dirty="0" smtClean="0"/>
              <a:t>Refer to </a:t>
            </a:r>
            <a:r>
              <a:rPr lang="en-US" sz="2400" dirty="0" smtClean="0">
                <a:hlinkClick r:id="rId3" action="ppaction://hlinkfile"/>
              </a:rPr>
              <a:t>JoinRowSetDemo.java</a:t>
            </a:r>
            <a:endParaRPr lang="en-US" sz="24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defRPr/>
            </a:pPr>
            <a:r>
              <a:rPr lang="en-US" smtClean="0"/>
              <a:t> FilteredRowSet</a:t>
            </a:r>
          </a:p>
        </p:txBody>
      </p:sp>
      <p:sp>
        <p:nvSpPr>
          <p:cNvPr id="9220" name="Rectangle 3"/>
          <p:cNvSpPr>
            <a:spLocks noGrp="1" noChangeArrowheads="1"/>
          </p:cNvSpPr>
          <p:nvPr>
            <p:ph idx="1"/>
          </p:nvPr>
        </p:nvSpPr>
        <p:spPr/>
        <p:txBody>
          <a:bodyPr/>
          <a:lstStyle/>
          <a:p>
            <a:pPr algn="just">
              <a:lnSpc>
                <a:spcPct val="80000"/>
              </a:lnSpc>
            </a:pPr>
            <a:r>
              <a:rPr lang="en-US" sz="2800" dirty="0" smtClean="0"/>
              <a:t>The </a:t>
            </a:r>
            <a:r>
              <a:rPr lang="en-US" sz="2800" dirty="0" err="1" smtClean="0"/>
              <a:t>FilteredRowSet</a:t>
            </a:r>
            <a:r>
              <a:rPr lang="en-US" sz="2800" dirty="0" smtClean="0"/>
              <a:t> object makes visible only the rows of data that fit within the limits .</a:t>
            </a:r>
          </a:p>
          <a:p>
            <a:pPr algn="just">
              <a:lnSpc>
                <a:spcPct val="80000"/>
              </a:lnSpc>
            </a:pPr>
            <a:r>
              <a:rPr lang="en-US" sz="2800" dirty="0" smtClean="0"/>
              <a:t>This object allows us to cut down the number of rows that are visible in a </a:t>
            </a:r>
            <a:r>
              <a:rPr lang="en-US" sz="2800" dirty="0" err="1" smtClean="0"/>
              <a:t>RowSet</a:t>
            </a:r>
            <a:r>
              <a:rPr lang="en-US" sz="2800" dirty="0" smtClean="0"/>
              <a:t> object .</a:t>
            </a:r>
          </a:p>
          <a:p>
            <a:pPr algn="just">
              <a:lnSpc>
                <a:spcPct val="80000"/>
              </a:lnSpc>
            </a:pPr>
            <a:r>
              <a:rPr lang="en-US" sz="2800" dirty="0" smtClean="0"/>
              <a:t>In this way, we can work only with the data that is relevant to us.</a:t>
            </a:r>
          </a:p>
          <a:p>
            <a:pPr algn="just">
              <a:lnSpc>
                <a:spcPct val="80000"/>
              </a:lnSpc>
            </a:pPr>
            <a:endParaRPr lang="en-US" sz="2800" dirty="0" smtClean="0"/>
          </a:p>
          <a:p>
            <a:pPr algn="just">
              <a:lnSpc>
                <a:spcPct val="80000"/>
              </a:lnSpc>
              <a:buNone/>
            </a:pPr>
            <a:r>
              <a:rPr lang="en-US" sz="2800" dirty="0" smtClean="0"/>
              <a:t>Refer to </a:t>
            </a:r>
            <a:r>
              <a:rPr lang="en-US" sz="2800" dirty="0" smtClean="0">
                <a:hlinkClick r:id="rId3" action="ppaction://hlinkfile"/>
              </a:rPr>
              <a:t>FilteredRowSetDemo.java</a:t>
            </a: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7122" name="Line 1026"/>
          <p:cNvSpPr>
            <a:spLocks noChangeShapeType="1"/>
          </p:cNvSpPr>
          <p:nvPr/>
        </p:nvSpPr>
        <p:spPr bwMode="auto">
          <a:xfrm>
            <a:off x="1981200" y="3475038"/>
            <a:ext cx="1911350" cy="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797123" name="Line 1027"/>
          <p:cNvSpPr>
            <a:spLocks noChangeShapeType="1"/>
          </p:cNvSpPr>
          <p:nvPr/>
        </p:nvSpPr>
        <p:spPr bwMode="auto">
          <a:xfrm>
            <a:off x="5087938" y="3475038"/>
            <a:ext cx="1703387" cy="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22" name="Title 21"/>
          <p:cNvSpPr>
            <a:spLocks noGrp="1"/>
          </p:cNvSpPr>
          <p:nvPr>
            <p:ph type="title"/>
          </p:nvPr>
        </p:nvSpPr>
        <p:spPr/>
        <p:txBody>
          <a:bodyPr/>
          <a:lstStyle/>
          <a:p>
            <a:r>
              <a:rPr lang="en-US" dirty="0" smtClean="0"/>
              <a:t>A JDBC Driver</a:t>
            </a:r>
            <a:endParaRPr lang="en-US" dirty="0"/>
          </a:p>
        </p:txBody>
      </p:sp>
      <p:sp>
        <p:nvSpPr>
          <p:cNvPr id="17413" name="Rectangle 1029"/>
          <p:cNvSpPr>
            <a:spLocks noGrp="1" noChangeArrowheads="1"/>
          </p:cNvSpPr>
          <p:nvPr>
            <p:ph idx="1"/>
          </p:nvPr>
        </p:nvSpPr>
        <p:spPr/>
        <p:txBody>
          <a:bodyPr lIns="92075" tIns="46038" rIns="92075" bIns="46038">
            <a:spAutoFit/>
          </a:bodyPr>
          <a:lstStyle/>
          <a:p>
            <a:r>
              <a:rPr lang="en-US" smtClean="0"/>
              <a:t>Is an interpreter that translates JDBC method calls to vendor-specific database commands</a:t>
            </a:r>
          </a:p>
          <a:p>
            <a:pPr>
              <a:spcBef>
                <a:spcPct val="600000"/>
              </a:spcBef>
            </a:pPr>
            <a:r>
              <a:rPr lang="en-US" smtClean="0"/>
              <a:t>Implements interfaces in </a:t>
            </a:r>
            <a:r>
              <a:rPr lang="en-US" smtClean="0">
                <a:latin typeface="Courier New" pitchFamily="49" charset="0"/>
              </a:rPr>
              <a:t>java.sql </a:t>
            </a:r>
            <a:endParaRPr lang="en-US" smtClean="0"/>
          </a:p>
          <a:p>
            <a:r>
              <a:rPr lang="en-US" smtClean="0"/>
              <a:t>Can also provide a vendor’s extensions to the JDBC standard</a:t>
            </a:r>
          </a:p>
        </p:txBody>
      </p:sp>
      <p:sp>
        <p:nvSpPr>
          <p:cNvPr id="17414" name="Rectangle 1030"/>
          <p:cNvSpPr>
            <a:spLocks noChangeArrowheads="1"/>
          </p:cNvSpPr>
          <p:nvPr/>
        </p:nvSpPr>
        <p:spPr bwMode="auto">
          <a:xfrm>
            <a:off x="3949700" y="3113088"/>
            <a:ext cx="1244600" cy="690562"/>
          </a:xfrm>
          <a:prstGeom prst="rect">
            <a:avLst/>
          </a:prstGeom>
          <a:solidFill>
            <a:srgbClr val="DDDDDD"/>
          </a:solidFill>
          <a:ln w="9525">
            <a:noFill/>
            <a:miter lim="800000"/>
            <a:headEnd/>
            <a:tailEnd/>
          </a:ln>
        </p:spPr>
        <p:txBody>
          <a:bodyPr wrap="none" lIns="92075" tIns="46038" rIns="92075" bIns="46038" anchor="ctr"/>
          <a:lstStyle/>
          <a:p>
            <a:pPr algn="ctr" defTabSz="822325">
              <a:spcBef>
                <a:spcPct val="50000"/>
              </a:spcBef>
            </a:pPr>
            <a:r>
              <a:rPr lang="en-US" b="1">
                <a:solidFill>
                  <a:schemeClr val="bg2"/>
                </a:solidFill>
              </a:rPr>
              <a:t>Driver</a:t>
            </a:r>
          </a:p>
        </p:txBody>
      </p:sp>
      <p:grpSp>
        <p:nvGrpSpPr>
          <p:cNvPr id="17415" name="Group 1031"/>
          <p:cNvGrpSpPr>
            <a:grpSpLocks/>
          </p:cNvGrpSpPr>
          <p:nvPr/>
        </p:nvGrpSpPr>
        <p:grpSpPr bwMode="auto">
          <a:xfrm>
            <a:off x="1514475" y="2932113"/>
            <a:ext cx="739775" cy="1087437"/>
            <a:chOff x="954" y="1847"/>
            <a:chExt cx="466" cy="685"/>
          </a:xfrm>
        </p:grpSpPr>
        <p:grpSp>
          <p:nvGrpSpPr>
            <p:cNvPr id="17420" name="Group 1032"/>
            <p:cNvGrpSpPr>
              <a:grpSpLocks/>
            </p:cNvGrpSpPr>
            <p:nvPr/>
          </p:nvGrpSpPr>
          <p:grpSpPr bwMode="auto">
            <a:xfrm>
              <a:off x="954" y="1847"/>
              <a:ext cx="466" cy="685"/>
              <a:chOff x="954" y="1847"/>
              <a:chExt cx="466" cy="685"/>
            </a:xfrm>
          </p:grpSpPr>
          <p:sp>
            <p:nvSpPr>
              <p:cNvPr id="17428" name="Freeform 1033"/>
              <p:cNvSpPr>
                <a:spLocks/>
              </p:cNvSpPr>
              <p:nvPr/>
            </p:nvSpPr>
            <p:spPr bwMode="auto">
              <a:xfrm>
                <a:off x="954" y="1847"/>
                <a:ext cx="466" cy="685"/>
              </a:xfrm>
              <a:custGeom>
                <a:avLst/>
                <a:gdLst>
                  <a:gd name="T0" fmla="*/ 465 w 466"/>
                  <a:gd name="T1" fmla="*/ 586 h 685"/>
                  <a:gd name="T2" fmla="*/ 465 w 466"/>
                  <a:gd name="T3" fmla="*/ 0 h 685"/>
                  <a:gd name="T4" fmla="*/ 0 w 466"/>
                  <a:gd name="T5" fmla="*/ 97 h 685"/>
                  <a:gd name="T6" fmla="*/ 0 w 466"/>
                  <a:gd name="T7" fmla="*/ 684 h 685"/>
                  <a:gd name="T8" fmla="*/ 465 w 466"/>
                  <a:gd name="T9" fmla="*/ 586 h 685"/>
                  <a:gd name="T10" fmla="*/ 0 60000 65536"/>
                  <a:gd name="T11" fmla="*/ 0 60000 65536"/>
                  <a:gd name="T12" fmla="*/ 0 60000 65536"/>
                  <a:gd name="T13" fmla="*/ 0 60000 65536"/>
                  <a:gd name="T14" fmla="*/ 0 60000 65536"/>
                  <a:gd name="T15" fmla="*/ 0 w 466"/>
                  <a:gd name="T16" fmla="*/ 0 h 685"/>
                  <a:gd name="T17" fmla="*/ 466 w 466"/>
                  <a:gd name="T18" fmla="*/ 685 h 685"/>
                </a:gdLst>
                <a:ahLst/>
                <a:cxnLst>
                  <a:cxn ang="T10">
                    <a:pos x="T0" y="T1"/>
                  </a:cxn>
                  <a:cxn ang="T11">
                    <a:pos x="T2" y="T3"/>
                  </a:cxn>
                  <a:cxn ang="T12">
                    <a:pos x="T4" y="T5"/>
                  </a:cxn>
                  <a:cxn ang="T13">
                    <a:pos x="T6" y="T7"/>
                  </a:cxn>
                  <a:cxn ang="T14">
                    <a:pos x="T8" y="T9"/>
                  </a:cxn>
                </a:cxnLst>
                <a:rect l="T15" t="T16" r="T17" b="T18"/>
                <a:pathLst>
                  <a:path w="466" h="685">
                    <a:moveTo>
                      <a:pt x="465" y="586"/>
                    </a:moveTo>
                    <a:lnTo>
                      <a:pt x="465" y="0"/>
                    </a:lnTo>
                    <a:lnTo>
                      <a:pt x="0" y="97"/>
                    </a:lnTo>
                    <a:lnTo>
                      <a:pt x="0" y="684"/>
                    </a:lnTo>
                    <a:lnTo>
                      <a:pt x="465" y="586"/>
                    </a:lnTo>
                  </a:path>
                </a:pathLst>
              </a:custGeom>
              <a:solidFill>
                <a:srgbClr val="B2B2B2"/>
              </a:solidFill>
              <a:ln w="9525" cap="rnd">
                <a:noFill/>
                <a:round/>
                <a:headEnd/>
                <a:tailEnd/>
              </a:ln>
            </p:spPr>
            <p:txBody>
              <a:bodyPr/>
              <a:lstStyle/>
              <a:p>
                <a:endParaRPr lang="en-US">
                  <a:latin typeface="Tahoma" pitchFamily="34" charset="0"/>
                </a:endParaRPr>
              </a:p>
            </p:txBody>
          </p:sp>
          <p:sp>
            <p:nvSpPr>
              <p:cNvPr id="17429" name="Freeform 1034"/>
              <p:cNvSpPr>
                <a:spLocks/>
              </p:cNvSpPr>
              <p:nvPr/>
            </p:nvSpPr>
            <p:spPr bwMode="auto">
              <a:xfrm>
                <a:off x="980" y="1875"/>
                <a:ext cx="411" cy="631"/>
              </a:xfrm>
              <a:custGeom>
                <a:avLst/>
                <a:gdLst>
                  <a:gd name="T0" fmla="*/ 410 w 411"/>
                  <a:gd name="T1" fmla="*/ 546 h 631"/>
                  <a:gd name="T2" fmla="*/ 410 w 411"/>
                  <a:gd name="T3" fmla="*/ 0 h 631"/>
                  <a:gd name="T4" fmla="*/ 0 w 411"/>
                  <a:gd name="T5" fmla="*/ 83 h 631"/>
                  <a:gd name="T6" fmla="*/ 0 w 411"/>
                  <a:gd name="T7" fmla="*/ 630 h 631"/>
                  <a:gd name="T8" fmla="*/ 410 w 411"/>
                  <a:gd name="T9" fmla="*/ 546 h 631"/>
                  <a:gd name="T10" fmla="*/ 0 60000 65536"/>
                  <a:gd name="T11" fmla="*/ 0 60000 65536"/>
                  <a:gd name="T12" fmla="*/ 0 60000 65536"/>
                  <a:gd name="T13" fmla="*/ 0 60000 65536"/>
                  <a:gd name="T14" fmla="*/ 0 60000 65536"/>
                  <a:gd name="T15" fmla="*/ 0 w 411"/>
                  <a:gd name="T16" fmla="*/ 0 h 631"/>
                  <a:gd name="T17" fmla="*/ 411 w 411"/>
                  <a:gd name="T18" fmla="*/ 631 h 631"/>
                </a:gdLst>
                <a:ahLst/>
                <a:cxnLst>
                  <a:cxn ang="T10">
                    <a:pos x="T0" y="T1"/>
                  </a:cxn>
                  <a:cxn ang="T11">
                    <a:pos x="T2" y="T3"/>
                  </a:cxn>
                  <a:cxn ang="T12">
                    <a:pos x="T4" y="T5"/>
                  </a:cxn>
                  <a:cxn ang="T13">
                    <a:pos x="T6" y="T7"/>
                  </a:cxn>
                  <a:cxn ang="T14">
                    <a:pos x="T8" y="T9"/>
                  </a:cxn>
                </a:cxnLst>
                <a:rect l="T15" t="T16" r="T17" b="T18"/>
                <a:pathLst>
                  <a:path w="411" h="631">
                    <a:moveTo>
                      <a:pt x="410" y="546"/>
                    </a:moveTo>
                    <a:lnTo>
                      <a:pt x="410" y="0"/>
                    </a:lnTo>
                    <a:lnTo>
                      <a:pt x="0" y="83"/>
                    </a:lnTo>
                    <a:lnTo>
                      <a:pt x="0" y="630"/>
                    </a:lnTo>
                    <a:lnTo>
                      <a:pt x="410" y="546"/>
                    </a:lnTo>
                  </a:path>
                </a:pathLst>
              </a:custGeom>
              <a:solidFill>
                <a:schemeClr val="tx2"/>
              </a:solidFill>
              <a:ln w="9525" cap="rnd">
                <a:noFill/>
                <a:round/>
                <a:headEnd/>
                <a:tailEnd/>
              </a:ln>
            </p:spPr>
            <p:txBody>
              <a:bodyPr/>
              <a:lstStyle/>
              <a:p>
                <a:endParaRPr lang="en-US">
                  <a:latin typeface="Tahoma" pitchFamily="34" charset="0"/>
                </a:endParaRPr>
              </a:p>
            </p:txBody>
          </p:sp>
        </p:grpSp>
        <p:grpSp>
          <p:nvGrpSpPr>
            <p:cNvPr id="17421" name="Group 1035"/>
            <p:cNvGrpSpPr>
              <a:grpSpLocks/>
            </p:cNvGrpSpPr>
            <p:nvPr/>
          </p:nvGrpSpPr>
          <p:grpSpPr bwMode="auto">
            <a:xfrm>
              <a:off x="978" y="2059"/>
              <a:ext cx="410" cy="233"/>
              <a:chOff x="978" y="2059"/>
              <a:chExt cx="410" cy="233"/>
            </a:xfrm>
          </p:grpSpPr>
          <p:sp>
            <p:nvSpPr>
              <p:cNvPr id="17422" name="Freeform 1036"/>
              <p:cNvSpPr>
                <a:spLocks/>
              </p:cNvSpPr>
              <p:nvPr/>
            </p:nvSpPr>
            <p:spPr bwMode="auto">
              <a:xfrm>
                <a:off x="978" y="2172"/>
                <a:ext cx="397" cy="93"/>
              </a:xfrm>
              <a:custGeom>
                <a:avLst/>
                <a:gdLst>
                  <a:gd name="T0" fmla="*/ 193 w 397"/>
                  <a:gd name="T1" fmla="*/ 86 h 93"/>
                  <a:gd name="T2" fmla="*/ 207 w 397"/>
                  <a:gd name="T3" fmla="*/ 80 h 93"/>
                  <a:gd name="T4" fmla="*/ 228 w 397"/>
                  <a:gd name="T5" fmla="*/ 77 h 93"/>
                  <a:gd name="T6" fmla="*/ 245 w 397"/>
                  <a:gd name="T7" fmla="*/ 69 h 93"/>
                  <a:gd name="T8" fmla="*/ 266 w 397"/>
                  <a:gd name="T9" fmla="*/ 62 h 93"/>
                  <a:gd name="T10" fmla="*/ 290 w 397"/>
                  <a:gd name="T11" fmla="*/ 54 h 93"/>
                  <a:gd name="T12" fmla="*/ 312 w 397"/>
                  <a:gd name="T13" fmla="*/ 45 h 93"/>
                  <a:gd name="T14" fmla="*/ 333 w 397"/>
                  <a:gd name="T15" fmla="*/ 37 h 93"/>
                  <a:gd name="T16" fmla="*/ 354 w 397"/>
                  <a:gd name="T17" fmla="*/ 31 h 93"/>
                  <a:gd name="T18" fmla="*/ 371 w 397"/>
                  <a:gd name="T19" fmla="*/ 22 h 93"/>
                  <a:gd name="T20" fmla="*/ 385 w 397"/>
                  <a:gd name="T21" fmla="*/ 17 h 93"/>
                  <a:gd name="T22" fmla="*/ 392 w 397"/>
                  <a:gd name="T23" fmla="*/ 14 h 93"/>
                  <a:gd name="T24" fmla="*/ 396 w 397"/>
                  <a:gd name="T25" fmla="*/ 8 h 93"/>
                  <a:gd name="T26" fmla="*/ 396 w 397"/>
                  <a:gd name="T27" fmla="*/ 8 h 93"/>
                  <a:gd name="T28" fmla="*/ 389 w 397"/>
                  <a:gd name="T29" fmla="*/ 5 h 93"/>
                  <a:gd name="T30" fmla="*/ 378 w 397"/>
                  <a:gd name="T31" fmla="*/ 2 h 93"/>
                  <a:gd name="T32" fmla="*/ 364 w 397"/>
                  <a:gd name="T33" fmla="*/ 0 h 93"/>
                  <a:gd name="T34" fmla="*/ 347 w 397"/>
                  <a:gd name="T35" fmla="*/ 0 h 93"/>
                  <a:gd name="T36" fmla="*/ 326 w 397"/>
                  <a:gd name="T37" fmla="*/ 0 h 93"/>
                  <a:gd name="T38" fmla="*/ 305 w 397"/>
                  <a:gd name="T39" fmla="*/ 0 h 93"/>
                  <a:gd name="T40" fmla="*/ 280 w 397"/>
                  <a:gd name="T41" fmla="*/ 0 h 93"/>
                  <a:gd name="T42" fmla="*/ 259 w 397"/>
                  <a:gd name="T43" fmla="*/ 0 h 93"/>
                  <a:gd name="T44" fmla="*/ 234 w 397"/>
                  <a:gd name="T45" fmla="*/ 2 h 93"/>
                  <a:gd name="T46" fmla="*/ 214 w 397"/>
                  <a:gd name="T47" fmla="*/ 2 h 93"/>
                  <a:gd name="T48" fmla="*/ 196 w 397"/>
                  <a:gd name="T49" fmla="*/ 8 h 93"/>
                  <a:gd name="T50" fmla="*/ 182 w 397"/>
                  <a:gd name="T51" fmla="*/ 11 h 93"/>
                  <a:gd name="T52" fmla="*/ 161 w 397"/>
                  <a:gd name="T53" fmla="*/ 17 h 93"/>
                  <a:gd name="T54" fmla="*/ 136 w 397"/>
                  <a:gd name="T55" fmla="*/ 22 h 93"/>
                  <a:gd name="T56" fmla="*/ 115 w 397"/>
                  <a:gd name="T57" fmla="*/ 28 h 93"/>
                  <a:gd name="T58" fmla="*/ 94 w 397"/>
                  <a:gd name="T59" fmla="*/ 37 h 93"/>
                  <a:gd name="T60" fmla="*/ 73 w 397"/>
                  <a:gd name="T61" fmla="*/ 42 h 93"/>
                  <a:gd name="T62" fmla="*/ 55 w 397"/>
                  <a:gd name="T63" fmla="*/ 51 h 93"/>
                  <a:gd name="T64" fmla="*/ 38 w 397"/>
                  <a:gd name="T65" fmla="*/ 59 h 93"/>
                  <a:gd name="T66" fmla="*/ 24 w 397"/>
                  <a:gd name="T67" fmla="*/ 65 h 93"/>
                  <a:gd name="T68" fmla="*/ 10 w 397"/>
                  <a:gd name="T69" fmla="*/ 72 h 93"/>
                  <a:gd name="T70" fmla="*/ 3 w 397"/>
                  <a:gd name="T71" fmla="*/ 77 h 93"/>
                  <a:gd name="T72" fmla="*/ 0 w 397"/>
                  <a:gd name="T73" fmla="*/ 80 h 93"/>
                  <a:gd name="T74" fmla="*/ 0 w 397"/>
                  <a:gd name="T75" fmla="*/ 83 h 93"/>
                  <a:gd name="T76" fmla="*/ 6 w 397"/>
                  <a:gd name="T77" fmla="*/ 86 h 93"/>
                  <a:gd name="T78" fmla="*/ 20 w 397"/>
                  <a:gd name="T79" fmla="*/ 86 h 93"/>
                  <a:gd name="T80" fmla="*/ 34 w 397"/>
                  <a:gd name="T81" fmla="*/ 89 h 93"/>
                  <a:gd name="T82" fmla="*/ 55 w 397"/>
                  <a:gd name="T83" fmla="*/ 89 h 93"/>
                  <a:gd name="T84" fmla="*/ 77 w 397"/>
                  <a:gd name="T85" fmla="*/ 92 h 93"/>
                  <a:gd name="T86" fmla="*/ 101 w 397"/>
                  <a:gd name="T87" fmla="*/ 92 h 93"/>
                  <a:gd name="T88" fmla="*/ 126 w 397"/>
                  <a:gd name="T89" fmla="*/ 92 h 93"/>
                  <a:gd name="T90" fmla="*/ 147 w 397"/>
                  <a:gd name="T91" fmla="*/ 92 h 93"/>
                  <a:gd name="T92" fmla="*/ 164 w 397"/>
                  <a:gd name="T93" fmla="*/ 89 h 93"/>
                  <a:gd name="T94" fmla="*/ 182 w 397"/>
                  <a:gd name="T95" fmla="*/ 89 h 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97"/>
                  <a:gd name="T145" fmla="*/ 0 h 93"/>
                  <a:gd name="T146" fmla="*/ 397 w 397"/>
                  <a:gd name="T147" fmla="*/ 93 h 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97" h="93">
                    <a:moveTo>
                      <a:pt x="186" y="86"/>
                    </a:moveTo>
                    <a:lnTo>
                      <a:pt x="189" y="86"/>
                    </a:lnTo>
                    <a:lnTo>
                      <a:pt x="193" y="86"/>
                    </a:lnTo>
                    <a:lnTo>
                      <a:pt x="196" y="86"/>
                    </a:lnTo>
                    <a:lnTo>
                      <a:pt x="200" y="83"/>
                    </a:lnTo>
                    <a:lnTo>
                      <a:pt x="203" y="83"/>
                    </a:lnTo>
                    <a:lnTo>
                      <a:pt x="207" y="80"/>
                    </a:lnTo>
                    <a:lnTo>
                      <a:pt x="214" y="80"/>
                    </a:lnTo>
                    <a:lnTo>
                      <a:pt x="217" y="80"/>
                    </a:lnTo>
                    <a:lnTo>
                      <a:pt x="221" y="77"/>
                    </a:lnTo>
                    <a:lnTo>
                      <a:pt x="228" y="77"/>
                    </a:lnTo>
                    <a:lnTo>
                      <a:pt x="231" y="74"/>
                    </a:lnTo>
                    <a:lnTo>
                      <a:pt x="234" y="72"/>
                    </a:lnTo>
                    <a:lnTo>
                      <a:pt x="241" y="72"/>
                    </a:lnTo>
                    <a:lnTo>
                      <a:pt x="245" y="69"/>
                    </a:lnTo>
                    <a:lnTo>
                      <a:pt x="252" y="69"/>
                    </a:lnTo>
                    <a:lnTo>
                      <a:pt x="255" y="65"/>
                    </a:lnTo>
                    <a:lnTo>
                      <a:pt x="262" y="62"/>
                    </a:lnTo>
                    <a:lnTo>
                      <a:pt x="266" y="62"/>
                    </a:lnTo>
                    <a:lnTo>
                      <a:pt x="273" y="59"/>
                    </a:lnTo>
                    <a:lnTo>
                      <a:pt x="280" y="57"/>
                    </a:lnTo>
                    <a:lnTo>
                      <a:pt x="283" y="57"/>
                    </a:lnTo>
                    <a:lnTo>
                      <a:pt x="290" y="54"/>
                    </a:lnTo>
                    <a:lnTo>
                      <a:pt x="298" y="51"/>
                    </a:lnTo>
                    <a:lnTo>
                      <a:pt x="302" y="51"/>
                    </a:lnTo>
                    <a:lnTo>
                      <a:pt x="308" y="48"/>
                    </a:lnTo>
                    <a:lnTo>
                      <a:pt x="312" y="45"/>
                    </a:lnTo>
                    <a:lnTo>
                      <a:pt x="319" y="45"/>
                    </a:lnTo>
                    <a:lnTo>
                      <a:pt x="322" y="42"/>
                    </a:lnTo>
                    <a:lnTo>
                      <a:pt x="329" y="39"/>
                    </a:lnTo>
                    <a:lnTo>
                      <a:pt x="333" y="37"/>
                    </a:lnTo>
                    <a:lnTo>
                      <a:pt x="340" y="37"/>
                    </a:lnTo>
                    <a:lnTo>
                      <a:pt x="343" y="34"/>
                    </a:lnTo>
                    <a:lnTo>
                      <a:pt x="350" y="31"/>
                    </a:lnTo>
                    <a:lnTo>
                      <a:pt x="354" y="31"/>
                    </a:lnTo>
                    <a:lnTo>
                      <a:pt x="357" y="28"/>
                    </a:lnTo>
                    <a:lnTo>
                      <a:pt x="364" y="28"/>
                    </a:lnTo>
                    <a:lnTo>
                      <a:pt x="368" y="25"/>
                    </a:lnTo>
                    <a:lnTo>
                      <a:pt x="371" y="22"/>
                    </a:lnTo>
                    <a:lnTo>
                      <a:pt x="375" y="22"/>
                    </a:lnTo>
                    <a:lnTo>
                      <a:pt x="378" y="19"/>
                    </a:lnTo>
                    <a:lnTo>
                      <a:pt x="382" y="19"/>
                    </a:lnTo>
                    <a:lnTo>
                      <a:pt x="385" y="17"/>
                    </a:lnTo>
                    <a:lnTo>
                      <a:pt x="389" y="14"/>
                    </a:lnTo>
                    <a:lnTo>
                      <a:pt x="392" y="14"/>
                    </a:lnTo>
                    <a:lnTo>
                      <a:pt x="396" y="11"/>
                    </a:lnTo>
                    <a:lnTo>
                      <a:pt x="396" y="8"/>
                    </a:lnTo>
                    <a:lnTo>
                      <a:pt x="392" y="5"/>
                    </a:lnTo>
                    <a:lnTo>
                      <a:pt x="389" y="5"/>
                    </a:lnTo>
                    <a:lnTo>
                      <a:pt x="385" y="5"/>
                    </a:lnTo>
                    <a:lnTo>
                      <a:pt x="385" y="2"/>
                    </a:lnTo>
                    <a:lnTo>
                      <a:pt x="382" y="2"/>
                    </a:lnTo>
                    <a:lnTo>
                      <a:pt x="378" y="2"/>
                    </a:lnTo>
                    <a:lnTo>
                      <a:pt x="375" y="2"/>
                    </a:lnTo>
                    <a:lnTo>
                      <a:pt x="371" y="2"/>
                    </a:lnTo>
                    <a:lnTo>
                      <a:pt x="368" y="2"/>
                    </a:lnTo>
                    <a:lnTo>
                      <a:pt x="364" y="0"/>
                    </a:lnTo>
                    <a:lnTo>
                      <a:pt x="357" y="0"/>
                    </a:lnTo>
                    <a:lnTo>
                      <a:pt x="354" y="0"/>
                    </a:lnTo>
                    <a:lnTo>
                      <a:pt x="350" y="0"/>
                    </a:lnTo>
                    <a:lnTo>
                      <a:pt x="347" y="0"/>
                    </a:lnTo>
                    <a:lnTo>
                      <a:pt x="340" y="0"/>
                    </a:lnTo>
                    <a:lnTo>
                      <a:pt x="336" y="0"/>
                    </a:lnTo>
                    <a:lnTo>
                      <a:pt x="329" y="0"/>
                    </a:lnTo>
                    <a:lnTo>
                      <a:pt x="326" y="0"/>
                    </a:lnTo>
                    <a:lnTo>
                      <a:pt x="319" y="0"/>
                    </a:lnTo>
                    <a:lnTo>
                      <a:pt x="315" y="0"/>
                    </a:lnTo>
                    <a:lnTo>
                      <a:pt x="308" y="0"/>
                    </a:lnTo>
                    <a:lnTo>
                      <a:pt x="305" y="0"/>
                    </a:lnTo>
                    <a:lnTo>
                      <a:pt x="298" y="0"/>
                    </a:lnTo>
                    <a:lnTo>
                      <a:pt x="294" y="0"/>
                    </a:lnTo>
                    <a:lnTo>
                      <a:pt x="287" y="0"/>
                    </a:lnTo>
                    <a:lnTo>
                      <a:pt x="280" y="0"/>
                    </a:lnTo>
                    <a:lnTo>
                      <a:pt x="276" y="0"/>
                    </a:lnTo>
                    <a:lnTo>
                      <a:pt x="269" y="0"/>
                    </a:lnTo>
                    <a:lnTo>
                      <a:pt x="262" y="0"/>
                    </a:lnTo>
                    <a:lnTo>
                      <a:pt x="259" y="0"/>
                    </a:lnTo>
                    <a:lnTo>
                      <a:pt x="252" y="0"/>
                    </a:lnTo>
                    <a:lnTo>
                      <a:pt x="248" y="0"/>
                    </a:lnTo>
                    <a:lnTo>
                      <a:pt x="241" y="0"/>
                    </a:lnTo>
                    <a:lnTo>
                      <a:pt x="234" y="2"/>
                    </a:lnTo>
                    <a:lnTo>
                      <a:pt x="231" y="2"/>
                    </a:lnTo>
                    <a:lnTo>
                      <a:pt x="224" y="2"/>
                    </a:lnTo>
                    <a:lnTo>
                      <a:pt x="221" y="2"/>
                    </a:lnTo>
                    <a:lnTo>
                      <a:pt x="214" y="2"/>
                    </a:lnTo>
                    <a:lnTo>
                      <a:pt x="210" y="5"/>
                    </a:lnTo>
                    <a:lnTo>
                      <a:pt x="207" y="5"/>
                    </a:lnTo>
                    <a:lnTo>
                      <a:pt x="200" y="5"/>
                    </a:lnTo>
                    <a:lnTo>
                      <a:pt x="196" y="8"/>
                    </a:lnTo>
                    <a:lnTo>
                      <a:pt x="189" y="8"/>
                    </a:lnTo>
                    <a:lnTo>
                      <a:pt x="186" y="8"/>
                    </a:lnTo>
                    <a:lnTo>
                      <a:pt x="182" y="11"/>
                    </a:lnTo>
                    <a:lnTo>
                      <a:pt x="174" y="11"/>
                    </a:lnTo>
                    <a:lnTo>
                      <a:pt x="171" y="14"/>
                    </a:lnTo>
                    <a:lnTo>
                      <a:pt x="164" y="14"/>
                    </a:lnTo>
                    <a:lnTo>
                      <a:pt x="161" y="17"/>
                    </a:lnTo>
                    <a:lnTo>
                      <a:pt x="154" y="17"/>
                    </a:lnTo>
                    <a:lnTo>
                      <a:pt x="147" y="19"/>
                    </a:lnTo>
                    <a:lnTo>
                      <a:pt x="143" y="19"/>
                    </a:lnTo>
                    <a:lnTo>
                      <a:pt x="136" y="22"/>
                    </a:lnTo>
                    <a:lnTo>
                      <a:pt x="133" y="22"/>
                    </a:lnTo>
                    <a:lnTo>
                      <a:pt x="126" y="25"/>
                    </a:lnTo>
                    <a:lnTo>
                      <a:pt x="122" y="28"/>
                    </a:lnTo>
                    <a:lnTo>
                      <a:pt x="115" y="28"/>
                    </a:lnTo>
                    <a:lnTo>
                      <a:pt x="112" y="31"/>
                    </a:lnTo>
                    <a:lnTo>
                      <a:pt x="105" y="34"/>
                    </a:lnTo>
                    <a:lnTo>
                      <a:pt x="101" y="34"/>
                    </a:lnTo>
                    <a:lnTo>
                      <a:pt x="94" y="37"/>
                    </a:lnTo>
                    <a:lnTo>
                      <a:pt x="91" y="37"/>
                    </a:lnTo>
                    <a:lnTo>
                      <a:pt x="84" y="39"/>
                    </a:lnTo>
                    <a:lnTo>
                      <a:pt x="80" y="42"/>
                    </a:lnTo>
                    <a:lnTo>
                      <a:pt x="73" y="42"/>
                    </a:lnTo>
                    <a:lnTo>
                      <a:pt x="70" y="45"/>
                    </a:lnTo>
                    <a:lnTo>
                      <a:pt x="63" y="48"/>
                    </a:lnTo>
                    <a:lnTo>
                      <a:pt x="60" y="48"/>
                    </a:lnTo>
                    <a:lnTo>
                      <a:pt x="55" y="51"/>
                    </a:lnTo>
                    <a:lnTo>
                      <a:pt x="48" y="54"/>
                    </a:lnTo>
                    <a:lnTo>
                      <a:pt x="45" y="54"/>
                    </a:lnTo>
                    <a:lnTo>
                      <a:pt x="41" y="57"/>
                    </a:lnTo>
                    <a:lnTo>
                      <a:pt x="38" y="59"/>
                    </a:lnTo>
                    <a:lnTo>
                      <a:pt x="34" y="59"/>
                    </a:lnTo>
                    <a:lnTo>
                      <a:pt x="31" y="62"/>
                    </a:lnTo>
                    <a:lnTo>
                      <a:pt x="27" y="62"/>
                    </a:lnTo>
                    <a:lnTo>
                      <a:pt x="24" y="65"/>
                    </a:lnTo>
                    <a:lnTo>
                      <a:pt x="20" y="65"/>
                    </a:lnTo>
                    <a:lnTo>
                      <a:pt x="17" y="69"/>
                    </a:lnTo>
                    <a:lnTo>
                      <a:pt x="13" y="69"/>
                    </a:lnTo>
                    <a:lnTo>
                      <a:pt x="10" y="72"/>
                    </a:lnTo>
                    <a:lnTo>
                      <a:pt x="6" y="74"/>
                    </a:lnTo>
                    <a:lnTo>
                      <a:pt x="3" y="77"/>
                    </a:lnTo>
                    <a:lnTo>
                      <a:pt x="0" y="77"/>
                    </a:lnTo>
                    <a:lnTo>
                      <a:pt x="0" y="80"/>
                    </a:lnTo>
                    <a:lnTo>
                      <a:pt x="0" y="83"/>
                    </a:lnTo>
                    <a:lnTo>
                      <a:pt x="3" y="83"/>
                    </a:lnTo>
                    <a:lnTo>
                      <a:pt x="6" y="86"/>
                    </a:lnTo>
                    <a:lnTo>
                      <a:pt x="10" y="86"/>
                    </a:lnTo>
                    <a:lnTo>
                      <a:pt x="13" y="86"/>
                    </a:lnTo>
                    <a:lnTo>
                      <a:pt x="17" y="86"/>
                    </a:lnTo>
                    <a:lnTo>
                      <a:pt x="20" y="86"/>
                    </a:lnTo>
                    <a:lnTo>
                      <a:pt x="24" y="89"/>
                    </a:lnTo>
                    <a:lnTo>
                      <a:pt x="27" y="89"/>
                    </a:lnTo>
                    <a:lnTo>
                      <a:pt x="31" y="89"/>
                    </a:lnTo>
                    <a:lnTo>
                      <a:pt x="34" y="89"/>
                    </a:lnTo>
                    <a:lnTo>
                      <a:pt x="41" y="89"/>
                    </a:lnTo>
                    <a:lnTo>
                      <a:pt x="45" y="89"/>
                    </a:lnTo>
                    <a:lnTo>
                      <a:pt x="52" y="89"/>
                    </a:lnTo>
                    <a:lnTo>
                      <a:pt x="55" y="89"/>
                    </a:lnTo>
                    <a:lnTo>
                      <a:pt x="63" y="92"/>
                    </a:lnTo>
                    <a:lnTo>
                      <a:pt x="67" y="92"/>
                    </a:lnTo>
                    <a:lnTo>
                      <a:pt x="73" y="92"/>
                    </a:lnTo>
                    <a:lnTo>
                      <a:pt x="77" y="92"/>
                    </a:lnTo>
                    <a:lnTo>
                      <a:pt x="84" y="92"/>
                    </a:lnTo>
                    <a:lnTo>
                      <a:pt x="91" y="92"/>
                    </a:lnTo>
                    <a:lnTo>
                      <a:pt x="94" y="92"/>
                    </a:lnTo>
                    <a:lnTo>
                      <a:pt x="101" y="92"/>
                    </a:lnTo>
                    <a:lnTo>
                      <a:pt x="108" y="92"/>
                    </a:lnTo>
                    <a:lnTo>
                      <a:pt x="112" y="92"/>
                    </a:lnTo>
                    <a:lnTo>
                      <a:pt x="119" y="92"/>
                    </a:lnTo>
                    <a:lnTo>
                      <a:pt x="126" y="92"/>
                    </a:lnTo>
                    <a:lnTo>
                      <a:pt x="129" y="92"/>
                    </a:lnTo>
                    <a:lnTo>
                      <a:pt x="136" y="92"/>
                    </a:lnTo>
                    <a:lnTo>
                      <a:pt x="140" y="92"/>
                    </a:lnTo>
                    <a:lnTo>
                      <a:pt x="147" y="92"/>
                    </a:lnTo>
                    <a:lnTo>
                      <a:pt x="150" y="92"/>
                    </a:lnTo>
                    <a:lnTo>
                      <a:pt x="157" y="92"/>
                    </a:lnTo>
                    <a:lnTo>
                      <a:pt x="161" y="89"/>
                    </a:lnTo>
                    <a:lnTo>
                      <a:pt x="164" y="89"/>
                    </a:lnTo>
                    <a:lnTo>
                      <a:pt x="167" y="89"/>
                    </a:lnTo>
                    <a:lnTo>
                      <a:pt x="174" y="89"/>
                    </a:lnTo>
                    <a:lnTo>
                      <a:pt x="179" y="89"/>
                    </a:lnTo>
                    <a:lnTo>
                      <a:pt x="182" y="89"/>
                    </a:lnTo>
                    <a:lnTo>
                      <a:pt x="186" y="86"/>
                    </a:lnTo>
                  </a:path>
                </a:pathLst>
              </a:custGeom>
              <a:solidFill>
                <a:srgbClr val="3EAAFF"/>
              </a:solidFill>
              <a:ln w="9525" cap="rnd">
                <a:noFill/>
                <a:round/>
                <a:headEnd/>
                <a:tailEnd/>
              </a:ln>
            </p:spPr>
            <p:txBody>
              <a:bodyPr/>
              <a:lstStyle/>
              <a:p>
                <a:endParaRPr lang="en-US">
                  <a:latin typeface="Tahoma" pitchFamily="34" charset="0"/>
                </a:endParaRPr>
              </a:p>
            </p:txBody>
          </p:sp>
          <p:sp>
            <p:nvSpPr>
              <p:cNvPr id="17423" name="Freeform 1037"/>
              <p:cNvSpPr>
                <a:spLocks/>
              </p:cNvSpPr>
              <p:nvPr/>
            </p:nvSpPr>
            <p:spPr bwMode="auto">
              <a:xfrm>
                <a:off x="1038" y="2059"/>
                <a:ext cx="281" cy="81"/>
              </a:xfrm>
              <a:custGeom>
                <a:avLst/>
                <a:gdLst>
                  <a:gd name="T0" fmla="*/ 133 w 281"/>
                  <a:gd name="T1" fmla="*/ 65 h 81"/>
                  <a:gd name="T2" fmla="*/ 143 w 281"/>
                  <a:gd name="T3" fmla="*/ 62 h 81"/>
                  <a:gd name="T4" fmla="*/ 157 w 281"/>
                  <a:gd name="T5" fmla="*/ 60 h 81"/>
                  <a:gd name="T6" fmla="*/ 174 w 281"/>
                  <a:gd name="T7" fmla="*/ 57 h 81"/>
                  <a:gd name="T8" fmla="*/ 188 w 281"/>
                  <a:gd name="T9" fmla="*/ 51 h 81"/>
                  <a:gd name="T10" fmla="*/ 206 w 281"/>
                  <a:gd name="T11" fmla="*/ 45 h 81"/>
                  <a:gd name="T12" fmla="*/ 223 w 281"/>
                  <a:gd name="T13" fmla="*/ 40 h 81"/>
                  <a:gd name="T14" fmla="*/ 238 w 281"/>
                  <a:gd name="T15" fmla="*/ 37 h 81"/>
                  <a:gd name="T16" fmla="*/ 252 w 281"/>
                  <a:gd name="T17" fmla="*/ 31 h 81"/>
                  <a:gd name="T18" fmla="*/ 262 w 281"/>
                  <a:gd name="T19" fmla="*/ 25 h 81"/>
                  <a:gd name="T20" fmla="*/ 273 w 281"/>
                  <a:gd name="T21" fmla="*/ 22 h 81"/>
                  <a:gd name="T22" fmla="*/ 280 w 281"/>
                  <a:gd name="T23" fmla="*/ 20 h 81"/>
                  <a:gd name="T24" fmla="*/ 280 w 281"/>
                  <a:gd name="T25" fmla="*/ 17 h 81"/>
                  <a:gd name="T26" fmla="*/ 280 w 281"/>
                  <a:gd name="T27" fmla="*/ 11 h 81"/>
                  <a:gd name="T28" fmla="*/ 276 w 281"/>
                  <a:gd name="T29" fmla="*/ 8 h 81"/>
                  <a:gd name="T30" fmla="*/ 273 w 281"/>
                  <a:gd name="T31" fmla="*/ 5 h 81"/>
                  <a:gd name="T32" fmla="*/ 262 w 281"/>
                  <a:gd name="T33" fmla="*/ 2 h 81"/>
                  <a:gd name="T34" fmla="*/ 252 w 281"/>
                  <a:gd name="T35" fmla="*/ 0 h 81"/>
                  <a:gd name="T36" fmla="*/ 238 w 281"/>
                  <a:gd name="T37" fmla="*/ 0 h 81"/>
                  <a:gd name="T38" fmla="*/ 223 w 281"/>
                  <a:gd name="T39" fmla="*/ 0 h 81"/>
                  <a:gd name="T40" fmla="*/ 209 w 281"/>
                  <a:gd name="T41" fmla="*/ 2 h 81"/>
                  <a:gd name="T42" fmla="*/ 195 w 281"/>
                  <a:gd name="T43" fmla="*/ 2 h 81"/>
                  <a:gd name="T44" fmla="*/ 181 w 281"/>
                  <a:gd name="T45" fmla="*/ 5 h 81"/>
                  <a:gd name="T46" fmla="*/ 167 w 281"/>
                  <a:gd name="T47" fmla="*/ 8 h 81"/>
                  <a:gd name="T48" fmla="*/ 153 w 281"/>
                  <a:gd name="T49" fmla="*/ 8 h 81"/>
                  <a:gd name="T50" fmla="*/ 143 w 281"/>
                  <a:gd name="T51" fmla="*/ 11 h 81"/>
                  <a:gd name="T52" fmla="*/ 133 w 281"/>
                  <a:gd name="T53" fmla="*/ 14 h 81"/>
                  <a:gd name="T54" fmla="*/ 126 w 281"/>
                  <a:gd name="T55" fmla="*/ 14 h 81"/>
                  <a:gd name="T56" fmla="*/ 114 w 281"/>
                  <a:gd name="T57" fmla="*/ 17 h 81"/>
                  <a:gd name="T58" fmla="*/ 100 w 281"/>
                  <a:gd name="T59" fmla="*/ 22 h 81"/>
                  <a:gd name="T60" fmla="*/ 86 w 281"/>
                  <a:gd name="T61" fmla="*/ 28 h 81"/>
                  <a:gd name="T62" fmla="*/ 69 w 281"/>
                  <a:gd name="T63" fmla="*/ 34 h 81"/>
                  <a:gd name="T64" fmla="*/ 55 w 281"/>
                  <a:gd name="T65" fmla="*/ 40 h 81"/>
                  <a:gd name="T66" fmla="*/ 41 w 281"/>
                  <a:gd name="T67" fmla="*/ 45 h 81"/>
                  <a:gd name="T68" fmla="*/ 27 w 281"/>
                  <a:gd name="T69" fmla="*/ 51 h 81"/>
                  <a:gd name="T70" fmla="*/ 17 w 281"/>
                  <a:gd name="T71" fmla="*/ 60 h 81"/>
                  <a:gd name="T72" fmla="*/ 10 w 281"/>
                  <a:gd name="T73" fmla="*/ 65 h 81"/>
                  <a:gd name="T74" fmla="*/ 3 w 281"/>
                  <a:gd name="T75" fmla="*/ 71 h 81"/>
                  <a:gd name="T76" fmla="*/ 0 w 281"/>
                  <a:gd name="T77" fmla="*/ 77 h 81"/>
                  <a:gd name="T78" fmla="*/ 0 w 281"/>
                  <a:gd name="T79" fmla="*/ 77 h 81"/>
                  <a:gd name="T80" fmla="*/ 6 w 281"/>
                  <a:gd name="T81" fmla="*/ 80 h 81"/>
                  <a:gd name="T82" fmla="*/ 17 w 281"/>
                  <a:gd name="T83" fmla="*/ 80 h 81"/>
                  <a:gd name="T84" fmla="*/ 27 w 281"/>
                  <a:gd name="T85" fmla="*/ 80 h 81"/>
                  <a:gd name="T86" fmla="*/ 45 w 281"/>
                  <a:gd name="T87" fmla="*/ 80 h 81"/>
                  <a:gd name="T88" fmla="*/ 59 w 281"/>
                  <a:gd name="T89" fmla="*/ 77 h 81"/>
                  <a:gd name="T90" fmla="*/ 76 w 281"/>
                  <a:gd name="T91" fmla="*/ 77 h 81"/>
                  <a:gd name="T92" fmla="*/ 93 w 281"/>
                  <a:gd name="T93" fmla="*/ 74 h 81"/>
                  <a:gd name="T94" fmla="*/ 107 w 281"/>
                  <a:gd name="T95" fmla="*/ 71 h 81"/>
                  <a:gd name="T96" fmla="*/ 122 w 281"/>
                  <a:gd name="T97" fmla="*/ 68 h 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1"/>
                  <a:gd name="T148" fmla="*/ 0 h 81"/>
                  <a:gd name="T149" fmla="*/ 281 w 281"/>
                  <a:gd name="T150" fmla="*/ 81 h 8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1" h="81">
                    <a:moveTo>
                      <a:pt x="126" y="68"/>
                    </a:moveTo>
                    <a:lnTo>
                      <a:pt x="129" y="68"/>
                    </a:lnTo>
                    <a:lnTo>
                      <a:pt x="133" y="65"/>
                    </a:lnTo>
                    <a:lnTo>
                      <a:pt x="136" y="65"/>
                    </a:lnTo>
                    <a:lnTo>
                      <a:pt x="140" y="65"/>
                    </a:lnTo>
                    <a:lnTo>
                      <a:pt x="143" y="62"/>
                    </a:lnTo>
                    <a:lnTo>
                      <a:pt x="150" y="62"/>
                    </a:lnTo>
                    <a:lnTo>
                      <a:pt x="153" y="60"/>
                    </a:lnTo>
                    <a:lnTo>
                      <a:pt x="157" y="60"/>
                    </a:lnTo>
                    <a:lnTo>
                      <a:pt x="164" y="60"/>
                    </a:lnTo>
                    <a:lnTo>
                      <a:pt x="167" y="57"/>
                    </a:lnTo>
                    <a:lnTo>
                      <a:pt x="174" y="57"/>
                    </a:lnTo>
                    <a:lnTo>
                      <a:pt x="178" y="54"/>
                    </a:lnTo>
                    <a:lnTo>
                      <a:pt x="185" y="54"/>
                    </a:lnTo>
                    <a:lnTo>
                      <a:pt x="188" y="51"/>
                    </a:lnTo>
                    <a:lnTo>
                      <a:pt x="195" y="48"/>
                    </a:lnTo>
                    <a:lnTo>
                      <a:pt x="199" y="48"/>
                    </a:lnTo>
                    <a:lnTo>
                      <a:pt x="206" y="45"/>
                    </a:lnTo>
                    <a:lnTo>
                      <a:pt x="213" y="45"/>
                    </a:lnTo>
                    <a:lnTo>
                      <a:pt x="216" y="42"/>
                    </a:lnTo>
                    <a:lnTo>
                      <a:pt x="223" y="40"/>
                    </a:lnTo>
                    <a:lnTo>
                      <a:pt x="226" y="40"/>
                    </a:lnTo>
                    <a:lnTo>
                      <a:pt x="233" y="37"/>
                    </a:lnTo>
                    <a:lnTo>
                      <a:pt x="238" y="37"/>
                    </a:lnTo>
                    <a:lnTo>
                      <a:pt x="241" y="34"/>
                    </a:lnTo>
                    <a:lnTo>
                      <a:pt x="248" y="34"/>
                    </a:lnTo>
                    <a:lnTo>
                      <a:pt x="252" y="31"/>
                    </a:lnTo>
                    <a:lnTo>
                      <a:pt x="255" y="28"/>
                    </a:lnTo>
                    <a:lnTo>
                      <a:pt x="259" y="28"/>
                    </a:lnTo>
                    <a:lnTo>
                      <a:pt x="262" y="25"/>
                    </a:lnTo>
                    <a:lnTo>
                      <a:pt x="266" y="25"/>
                    </a:lnTo>
                    <a:lnTo>
                      <a:pt x="269" y="22"/>
                    </a:lnTo>
                    <a:lnTo>
                      <a:pt x="273" y="22"/>
                    </a:lnTo>
                    <a:lnTo>
                      <a:pt x="276" y="20"/>
                    </a:lnTo>
                    <a:lnTo>
                      <a:pt x="280" y="20"/>
                    </a:lnTo>
                    <a:lnTo>
                      <a:pt x="280" y="17"/>
                    </a:lnTo>
                    <a:lnTo>
                      <a:pt x="280" y="14"/>
                    </a:lnTo>
                    <a:lnTo>
                      <a:pt x="280" y="11"/>
                    </a:lnTo>
                    <a:lnTo>
                      <a:pt x="280" y="8"/>
                    </a:lnTo>
                    <a:lnTo>
                      <a:pt x="276" y="8"/>
                    </a:lnTo>
                    <a:lnTo>
                      <a:pt x="276" y="5"/>
                    </a:lnTo>
                    <a:lnTo>
                      <a:pt x="273" y="5"/>
                    </a:lnTo>
                    <a:lnTo>
                      <a:pt x="269" y="2"/>
                    </a:lnTo>
                    <a:lnTo>
                      <a:pt x="266" y="2"/>
                    </a:lnTo>
                    <a:lnTo>
                      <a:pt x="262" y="2"/>
                    </a:lnTo>
                    <a:lnTo>
                      <a:pt x="259" y="2"/>
                    </a:lnTo>
                    <a:lnTo>
                      <a:pt x="255" y="2"/>
                    </a:lnTo>
                    <a:lnTo>
                      <a:pt x="252" y="0"/>
                    </a:lnTo>
                    <a:lnTo>
                      <a:pt x="248" y="0"/>
                    </a:lnTo>
                    <a:lnTo>
                      <a:pt x="241" y="0"/>
                    </a:lnTo>
                    <a:lnTo>
                      <a:pt x="238" y="0"/>
                    </a:lnTo>
                    <a:lnTo>
                      <a:pt x="233" y="0"/>
                    </a:lnTo>
                    <a:lnTo>
                      <a:pt x="230" y="0"/>
                    </a:lnTo>
                    <a:lnTo>
                      <a:pt x="223" y="0"/>
                    </a:lnTo>
                    <a:lnTo>
                      <a:pt x="220" y="2"/>
                    </a:lnTo>
                    <a:lnTo>
                      <a:pt x="213" y="2"/>
                    </a:lnTo>
                    <a:lnTo>
                      <a:pt x="209" y="2"/>
                    </a:lnTo>
                    <a:lnTo>
                      <a:pt x="206" y="2"/>
                    </a:lnTo>
                    <a:lnTo>
                      <a:pt x="199" y="2"/>
                    </a:lnTo>
                    <a:lnTo>
                      <a:pt x="195" y="2"/>
                    </a:lnTo>
                    <a:lnTo>
                      <a:pt x="188" y="5"/>
                    </a:lnTo>
                    <a:lnTo>
                      <a:pt x="185" y="5"/>
                    </a:lnTo>
                    <a:lnTo>
                      <a:pt x="181" y="5"/>
                    </a:lnTo>
                    <a:lnTo>
                      <a:pt x="174" y="5"/>
                    </a:lnTo>
                    <a:lnTo>
                      <a:pt x="171" y="5"/>
                    </a:lnTo>
                    <a:lnTo>
                      <a:pt x="167" y="8"/>
                    </a:lnTo>
                    <a:lnTo>
                      <a:pt x="160" y="8"/>
                    </a:lnTo>
                    <a:lnTo>
                      <a:pt x="157" y="8"/>
                    </a:lnTo>
                    <a:lnTo>
                      <a:pt x="153" y="8"/>
                    </a:lnTo>
                    <a:lnTo>
                      <a:pt x="150" y="11"/>
                    </a:lnTo>
                    <a:lnTo>
                      <a:pt x="146" y="11"/>
                    </a:lnTo>
                    <a:lnTo>
                      <a:pt x="143" y="11"/>
                    </a:lnTo>
                    <a:lnTo>
                      <a:pt x="140" y="11"/>
                    </a:lnTo>
                    <a:lnTo>
                      <a:pt x="136" y="11"/>
                    </a:lnTo>
                    <a:lnTo>
                      <a:pt x="133" y="14"/>
                    </a:lnTo>
                    <a:lnTo>
                      <a:pt x="129" y="14"/>
                    </a:lnTo>
                    <a:lnTo>
                      <a:pt x="126" y="14"/>
                    </a:lnTo>
                    <a:lnTo>
                      <a:pt x="122" y="17"/>
                    </a:lnTo>
                    <a:lnTo>
                      <a:pt x="119" y="17"/>
                    </a:lnTo>
                    <a:lnTo>
                      <a:pt x="114" y="17"/>
                    </a:lnTo>
                    <a:lnTo>
                      <a:pt x="107" y="20"/>
                    </a:lnTo>
                    <a:lnTo>
                      <a:pt x="104" y="20"/>
                    </a:lnTo>
                    <a:lnTo>
                      <a:pt x="100" y="22"/>
                    </a:lnTo>
                    <a:lnTo>
                      <a:pt x="93" y="22"/>
                    </a:lnTo>
                    <a:lnTo>
                      <a:pt x="90" y="25"/>
                    </a:lnTo>
                    <a:lnTo>
                      <a:pt x="86" y="28"/>
                    </a:lnTo>
                    <a:lnTo>
                      <a:pt x="80" y="28"/>
                    </a:lnTo>
                    <a:lnTo>
                      <a:pt x="76" y="31"/>
                    </a:lnTo>
                    <a:lnTo>
                      <a:pt x="69" y="34"/>
                    </a:lnTo>
                    <a:lnTo>
                      <a:pt x="66" y="34"/>
                    </a:lnTo>
                    <a:lnTo>
                      <a:pt x="59" y="37"/>
                    </a:lnTo>
                    <a:lnTo>
                      <a:pt x="55" y="40"/>
                    </a:lnTo>
                    <a:lnTo>
                      <a:pt x="52" y="42"/>
                    </a:lnTo>
                    <a:lnTo>
                      <a:pt x="45" y="42"/>
                    </a:lnTo>
                    <a:lnTo>
                      <a:pt x="41" y="45"/>
                    </a:lnTo>
                    <a:lnTo>
                      <a:pt x="38" y="48"/>
                    </a:lnTo>
                    <a:lnTo>
                      <a:pt x="31" y="51"/>
                    </a:lnTo>
                    <a:lnTo>
                      <a:pt x="27" y="51"/>
                    </a:lnTo>
                    <a:lnTo>
                      <a:pt x="24" y="54"/>
                    </a:lnTo>
                    <a:lnTo>
                      <a:pt x="20" y="57"/>
                    </a:lnTo>
                    <a:lnTo>
                      <a:pt x="17" y="60"/>
                    </a:lnTo>
                    <a:lnTo>
                      <a:pt x="13" y="60"/>
                    </a:lnTo>
                    <a:lnTo>
                      <a:pt x="10" y="62"/>
                    </a:lnTo>
                    <a:lnTo>
                      <a:pt x="10" y="65"/>
                    </a:lnTo>
                    <a:lnTo>
                      <a:pt x="6" y="68"/>
                    </a:lnTo>
                    <a:lnTo>
                      <a:pt x="3" y="68"/>
                    </a:lnTo>
                    <a:lnTo>
                      <a:pt x="3" y="71"/>
                    </a:lnTo>
                    <a:lnTo>
                      <a:pt x="3" y="74"/>
                    </a:lnTo>
                    <a:lnTo>
                      <a:pt x="0" y="74"/>
                    </a:lnTo>
                    <a:lnTo>
                      <a:pt x="0" y="77"/>
                    </a:lnTo>
                    <a:lnTo>
                      <a:pt x="3" y="80"/>
                    </a:lnTo>
                    <a:lnTo>
                      <a:pt x="6" y="80"/>
                    </a:lnTo>
                    <a:lnTo>
                      <a:pt x="10" y="80"/>
                    </a:lnTo>
                    <a:lnTo>
                      <a:pt x="13" y="80"/>
                    </a:lnTo>
                    <a:lnTo>
                      <a:pt x="17" y="80"/>
                    </a:lnTo>
                    <a:lnTo>
                      <a:pt x="20" y="80"/>
                    </a:lnTo>
                    <a:lnTo>
                      <a:pt x="24" y="80"/>
                    </a:lnTo>
                    <a:lnTo>
                      <a:pt x="27" y="80"/>
                    </a:lnTo>
                    <a:lnTo>
                      <a:pt x="34" y="80"/>
                    </a:lnTo>
                    <a:lnTo>
                      <a:pt x="38" y="80"/>
                    </a:lnTo>
                    <a:lnTo>
                      <a:pt x="45" y="80"/>
                    </a:lnTo>
                    <a:lnTo>
                      <a:pt x="48" y="80"/>
                    </a:lnTo>
                    <a:lnTo>
                      <a:pt x="55" y="80"/>
                    </a:lnTo>
                    <a:lnTo>
                      <a:pt x="59" y="77"/>
                    </a:lnTo>
                    <a:lnTo>
                      <a:pt x="66" y="77"/>
                    </a:lnTo>
                    <a:lnTo>
                      <a:pt x="69" y="77"/>
                    </a:lnTo>
                    <a:lnTo>
                      <a:pt x="76" y="77"/>
                    </a:lnTo>
                    <a:lnTo>
                      <a:pt x="83" y="74"/>
                    </a:lnTo>
                    <a:lnTo>
                      <a:pt x="86" y="74"/>
                    </a:lnTo>
                    <a:lnTo>
                      <a:pt x="93" y="74"/>
                    </a:lnTo>
                    <a:lnTo>
                      <a:pt x="97" y="71"/>
                    </a:lnTo>
                    <a:lnTo>
                      <a:pt x="104" y="71"/>
                    </a:lnTo>
                    <a:lnTo>
                      <a:pt x="107" y="71"/>
                    </a:lnTo>
                    <a:lnTo>
                      <a:pt x="114" y="71"/>
                    </a:lnTo>
                    <a:lnTo>
                      <a:pt x="119" y="68"/>
                    </a:lnTo>
                    <a:lnTo>
                      <a:pt x="122" y="68"/>
                    </a:lnTo>
                    <a:lnTo>
                      <a:pt x="126" y="68"/>
                    </a:lnTo>
                  </a:path>
                </a:pathLst>
              </a:custGeom>
              <a:solidFill>
                <a:srgbClr val="3EAAFF"/>
              </a:solidFill>
              <a:ln w="9525" cap="rnd">
                <a:noFill/>
                <a:round/>
                <a:headEnd/>
                <a:tailEnd/>
              </a:ln>
            </p:spPr>
            <p:txBody>
              <a:bodyPr/>
              <a:lstStyle/>
              <a:p>
                <a:endParaRPr lang="en-US">
                  <a:latin typeface="Tahoma" pitchFamily="34" charset="0"/>
                </a:endParaRPr>
              </a:p>
            </p:txBody>
          </p:sp>
          <p:sp>
            <p:nvSpPr>
              <p:cNvPr id="17424" name="Freeform 1038"/>
              <p:cNvSpPr>
                <a:spLocks/>
              </p:cNvSpPr>
              <p:nvPr/>
            </p:nvSpPr>
            <p:spPr bwMode="auto">
              <a:xfrm>
                <a:off x="1066" y="2082"/>
                <a:ext cx="226" cy="68"/>
              </a:xfrm>
              <a:custGeom>
                <a:avLst/>
                <a:gdLst>
                  <a:gd name="T0" fmla="*/ 102 w 226"/>
                  <a:gd name="T1" fmla="*/ 54 h 68"/>
                  <a:gd name="T2" fmla="*/ 112 w 226"/>
                  <a:gd name="T3" fmla="*/ 51 h 68"/>
                  <a:gd name="T4" fmla="*/ 119 w 226"/>
                  <a:gd name="T5" fmla="*/ 51 h 68"/>
                  <a:gd name="T6" fmla="*/ 129 w 226"/>
                  <a:gd name="T7" fmla="*/ 48 h 68"/>
                  <a:gd name="T8" fmla="*/ 140 w 226"/>
                  <a:gd name="T9" fmla="*/ 46 h 68"/>
                  <a:gd name="T10" fmla="*/ 150 w 226"/>
                  <a:gd name="T11" fmla="*/ 40 h 68"/>
                  <a:gd name="T12" fmla="*/ 164 w 226"/>
                  <a:gd name="T13" fmla="*/ 37 h 68"/>
                  <a:gd name="T14" fmla="*/ 175 w 226"/>
                  <a:gd name="T15" fmla="*/ 34 h 68"/>
                  <a:gd name="T16" fmla="*/ 185 w 226"/>
                  <a:gd name="T17" fmla="*/ 31 h 68"/>
                  <a:gd name="T18" fmla="*/ 196 w 226"/>
                  <a:gd name="T19" fmla="*/ 28 h 68"/>
                  <a:gd name="T20" fmla="*/ 203 w 226"/>
                  <a:gd name="T21" fmla="*/ 23 h 68"/>
                  <a:gd name="T22" fmla="*/ 214 w 226"/>
                  <a:gd name="T23" fmla="*/ 20 h 68"/>
                  <a:gd name="T24" fmla="*/ 218 w 226"/>
                  <a:gd name="T25" fmla="*/ 17 h 68"/>
                  <a:gd name="T26" fmla="*/ 221 w 226"/>
                  <a:gd name="T27" fmla="*/ 17 h 68"/>
                  <a:gd name="T28" fmla="*/ 225 w 226"/>
                  <a:gd name="T29" fmla="*/ 14 h 68"/>
                  <a:gd name="T30" fmla="*/ 225 w 226"/>
                  <a:gd name="T31" fmla="*/ 11 h 68"/>
                  <a:gd name="T32" fmla="*/ 221 w 226"/>
                  <a:gd name="T33" fmla="*/ 8 h 68"/>
                  <a:gd name="T34" fmla="*/ 218 w 226"/>
                  <a:gd name="T35" fmla="*/ 5 h 68"/>
                  <a:gd name="T36" fmla="*/ 214 w 226"/>
                  <a:gd name="T37" fmla="*/ 2 h 68"/>
                  <a:gd name="T38" fmla="*/ 206 w 226"/>
                  <a:gd name="T39" fmla="*/ 2 h 68"/>
                  <a:gd name="T40" fmla="*/ 199 w 226"/>
                  <a:gd name="T41" fmla="*/ 0 h 68"/>
                  <a:gd name="T42" fmla="*/ 192 w 226"/>
                  <a:gd name="T43" fmla="*/ 0 h 68"/>
                  <a:gd name="T44" fmla="*/ 182 w 226"/>
                  <a:gd name="T45" fmla="*/ 0 h 68"/>
                  <a:gd name="T46" fmla="*/ 175 w 226"/>
                  <a:gd name="T47" fmla="*/ 0 h 68"/>
                  <a:gd name="T48" fmla="*/ 164 w 226"/>
                  <a:gd name="T49" fmla="*/ 2 h 68"/>
                  <a:gd name="T50" fmla="*/ 154 w 226"/>
                  <a:gd name="T51" fmla="*/ 2 h 68"/>
                  <a:gd name="T52" fmla="*/ 143 w 226"/>
                  <a:gd name="T53" fmla="*/ 5 h 68"/>
                  <a:gd name="T54" fmla="*/ 136 w 226"/>
                  <a:gd name="T55" fmla="*/ 5 h 68"/>
                  <a:gd name="T56" fmla="*/ 126 w 226"/>
                  <a:gd name="T57" fmla="*/ 8 h 68"/>
                  <a:gd name="T58" fmla="*/ 119 w 226"/>
                  <a:gd name="T59" fmla="*/ 8 h 68"/>
                  <a:gd name="T60" fmla="*/ 112 w 226"/>
                  <a:gd name="T61" fmla="*/ 11 h 68"/>
                  <a:gd name="T62" fmla="*/ 105 w 226"/>
                  <a:gd name="T63" fmla="*/ 11 h 68"/>
                  <a:gd name="T64" fmla="*/ 102 w 226"/>
                  <a:gd name="T65" fmla="*/ 14 h 68"/>
                  <a:gd name="T66" fmla="*/ 95 w 226"/>
                  <a:gd name="T67" fmla="*/ 14 h 68"/>
                  <a:gd name="T68" fmla="*/ 83 w 226"/>
                  <a:gd name="T69" fmla="*/ 17 h 68"/>
                  <a:gd name="T70" fmla="*/ 76 w 226"/>
                  <a:gd name="T71" fmla="*/ 20 h 68"/>
                  <a:gd name="T72" fmla="*/ 66 w 226"/>
                  <a:gd name="T73" fmla="*/ 23 h 68"/>
                  <a:gd name="T74" fmla="*/ 55 w 226"/>
                  <a:gd name="T75" fmla="*/ 25 h 68"/>
                  <a:gd name="T76" fmla="*/ 45 w 226"/>
                  <a:gd name="T77" fmla="*/ 31 h 68"/>
                  <a:gd name="T78" fmla="*/ 38 w 226"/>
                  <a:gd name="T79" fmla="*/ 34 h 68"/>
                  <a:gd name="T80" fmla="*/ 27 w 226"/>
                  <a:gd name="T81" fmla="*/ 40 h 68"/>
                  <a:gd name="T82" fmla="*/ 20 w 226"/>
                  <a:gd name="T83" fmla="*/ 43 h 68"/>
                  <a:gd name="T84" fmla="*/ 13 w 226"/>
                  <a:gd name="T85" fmla="*/ 48 h 68"/>
                  <a:gd name="T86" fmla="*/ 6 w 226"/>
                  <a:gd name="T87" fmla="*/ 51 h 68"/>
                  <a:gd name="T88" fmla="*/ 3 w 226"/>
                  <a:gd name="T89" fmla="*/ 57 h 68"/>
                  <a:gd name="T90" fmla="*/ 0 w 226"/>
                  <a:gd name="T91" fmla="*/ 61 h 68"/>
                  <a:gd name="T92" fmla="*/ 0 w 226"/>
                  <a:gd name="T93" fmla="*/ 64 h 68"/>
                  <a:gd name="T94" fmla="*/ 0 w 226"/>
                  <a:gd name="T95" fmla="*/ 64 h 68"/>
                  <a:gd name="T96" fmla="*/ 3 w 226"/>
                  <a:gd name="T97" fmla="*/ 67 h 68"/>
                  <a:gd name="T98" fmla="*/ 10 w 226"/>
                  <a:gd name="T99" fmla="*/ 67 h 68"/>
                  <a:gd name="T100" fmla="*/ 17 w 226"/>
                  <a:gd name="T101" fmla="*/ 67 h 68"/>
                  <a:gd name="T102" fmla="*/ 27 w 226"/>
                  <a:gd name="T103" fmla="*/ 67 h 68"/>
                  <a:gd name="T104" fmla="*/ 38 w 226"/>
                  <a:gd name="T105" fmla="*/ 64 h 68"/>
                  <a:gd name="T106" fmla="*/ 48 w 226"/>
                  <a:gd name="T107" fmla="*/ 64 h 68"/>
                  <a:gd name="T108" fmla="*/ 59 w 226"/>
                  <a:gd name="T109" fmla="*/ 61 h 68"/>
                  <a:gd name="T110" fmla="*/ 69 w 226"/>
                  <a:gd name="T111" fmla="*/ 61 h 68"/>
                  <a:gd name="T112" fmla="*/ 80 w 226"/>
                  <a:gd name="T113" fmla="*/ 57 h 68"/>
                  <a:gd name="T114" fmla="*/ 91 w 226"/>
                  <a:gd name="T115" fmla="*/ 57 h 68"/>
                  <a:gd name="T116" fmla="*/ 102 w 226"/>
                  <a:gd name="T117" fmla="*/ 54 h 6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6"/>
                  <a:gd name="T178" fmla="*/ 0 h 68"/>
                  <a:gd name="T179" fmla="*/ 226 w 226"/>
                  <a:gd name="T180" fmla="*/ 68 h 6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6" h="68">
                    <a:moveTo>
                      <a:pt x="102" y="54"/>
                    </a:moveTo>
                    <a:lnTo>
                      <a:pt x="102" y="54"/>
                    </a:lnTo>
                    <a:lnTo>
                      <a:pt x="105" y="54"/>
                    </a:lnTo>
                    <a:lnTo>
                      <a:pt x="112" y="51"/>
                    </a:lnTo>
                    <a:lnTo>
                      <a:pt x="115" y="51"/>
                    </a:lnTo>
                    <a:lnTo>
                      <a:pt x="119" y="51"/>
                    </a:lnTo>
                    <a:lnTo>
                      <a:pt x="126" y="48"/>
                    </a:lnTo>
                    <a:lnTo>
                      <a:pt x="129" y="48"/>
                    </a:lnTo>
                    <a:lnTo>
                      <a:pt x="136" y="46"/>
                    </a:lnTo>
                    <a:lnTo>
                      <a:pt x="140" y="46"/>
                    </a:lnTo>
                    <a:lnTo>
                      <a:pt x="147" y="43"/>
                    </a:lnTo>
                    <a:lnTo>
                      <a:pt x="150" y="40"/>
                    </a:lnTo>
                    <a:lnTo>
                      <a:pt x="157" y="40"/>
                    </a:lnTo>
                    <a:lnTo>
                      <a:pt x="164" y="37"/>
                    </a:lnTo>
                    <a:lnTo>
                      <a:pt x="168" y="37"/>
                    </a:lnTo>
                    <a:lnTo>
                      <a:pt x="175" y="34"/>
                    </a:lnTo>
                    <a:lnTo>
                      <a:pt x="178" y="31"/>
                    </a:lnTo>
                    <a:lnTo>
                      <a:pt x="185" y="31"/>
                    </a:lnTo>
                    <a:lnTo>
                      <a:pt x="189" y="28"/>
                    </a:lnTo>
                    <a:lnTo>
                      <a:pt x="196" y="28"/>
                    </a:lnTo>
                    <a:lnTo>
                      <a:pt x="199" y="25"/>
                    </a:lnTo>
                    <a:lnTo>
                      <a:pt x="203" y="23"/>
                    </a:lnTo>
                    <a:lnTo>
                      <a:pt x="206" y="23"/>
                    </a:lnTo>
                    <a:lnTo>
                      <a:pt x="214" y="20"/>
                    </a:lnTo>
                    <a:lnTo>
                      <a:pt x="218" y="17"/>
                    </a:lnTo>
                    <a:lnTo>
                      <a:pt x="221" y="17"/>
                    </a:lnTo>
                    <a:lnTo>
                      <a:pt x="225" y="14"/>
                    </a:lnTo>
                    <a:lnTo>
                      <a:pt x="225" y="11"/>
                    </a:lnTo>
                    <a:lnTo>
                      <a:pt x="225" y="8"/>
                    </a:lnTo>
                    <a:lnTo>
                      <a:pt x="221" y="8"/>
                    </a:lnTo>
                    <a:lnTo>
                      <a:pt x="221" y="5"/>
                    </a:lnTo>
                    <a:lnTo>
                      <a:pt x="218" y="5"/>
                    </a:lnTo>
                    <a:lnTo>
                      <a:pt x="218" y="2"/>
                    </a:lnTo>
                    <a:lnTo>
                      <a:pt x="214" y="2"/>
                    </a:lnTo>
                    <a:lnTo>
                      <a:pt x="211" y="2"/>
                    </a:lnTo>
                    <a:lnTo>
                      <a:pt x="206" y="2"/>
                    </a:lnTo>
                    <a:lnTo>
                      <a:pt x="203" y="0"/>
                    </a:lnTo>
                    <a:lnTo>
                      <a:pt x="199" y="0"/>
                    </a:lnTo>
                    <a:lnTo>
                      <a:pt x="196" y="0"/>
                    </a:lnTo>
                    <a:lnTo>
                      <a:pt x="192" y="0"/>
                    </a:lnTo>
                    <a:lnTo>
                      <a:pt x="189" y="0"/>
                    </a:lnTo>
                    <a:lnTo>
                      <a:pt x="182" y="0"/>
                    </a:lnTo>
                    <a:lnTo>
                      <a:pt x="178" y="0"/>
                    </a:lnTo>
                    <a:lnTo>
                      <a:pt x="175" y="0"/>
                    </a:lnTo>
                    <a:lnTo>
                      <a:pt x="168" y="2"/>
                    </a:lnTo>
                    <a:lnTo>
                      <a:pt x="164" y="2"/>
                    </a:lnTo>
                    <a:lnTo>
                      <a:pt x="157" y="2"/>
                    </a:lnTo>
                    <a:lnTo>
                      <a:pt x="154" y="2"/>
                    </a:lnTo>
                    <a:lnTo>
                      <a:pt x="150" y="5"/>
                    </a:lnTo>
                    <a:lnTo>
                      <a:pt x="143" y="5"/>
                    </a:lnTo>
                    <a:lnTo>
                      <a:pt x="140" y="5"/>
                    </a:lnTo>
                    <a:lnTo>
                      <a:pt x="136" y="5"/>
                    </a:lnTo>
                    <a:lnTo>
                      <a:pt x="129" y="8"/>
                    </a:lnTo>
                    <a:lnTo>
                      <a:pt x="126" y="8"/>
                    </a:lnTo>
                    <a:lnTo>
                      <a:pt x="122" y="8"/>
                    </a:lnTo>
                    <a:lnTo>
                      <a:pt x="119" y="8"/>
                    </a:lnTo>
                    <a:lnTo>
                      <a:pt x="115" y="11"/>
                    </a:lnTo>
                    <a:lnTo>
                      <a:pt x="112" y="11"/>
                    </a:lnTo>
                    <a:lnTo>
                      <a:pt x="109" y="11"/>
                    </a:lnTo>
                    <a:lnTo>
                      <a:pt x="105" y="11"/>
                    </a:lnTo>
                    <a:lnTo>
                      <a:pt x="102" y="14"/>
                    </a:lnTo>
                    <a:lnTo>
                      <a:pt x="98" y="14"/>
                    </a:lnTo>
                    <a:lnTo>
                      <a:pt x="95" y="14"/>
                    </a:lnTo>
                    <a:lnTo>
                      <a:pt x="91" y="17"/>
                    </a:lnTo>
                    <a:lnTo>
                      <a:pt x="83" y="17"/>
                    </a:lnTo>
                    <a:lnTo>
                      <a:pt x="80" y="20"/>
                    </a:lnTo>
                    <a:lnTo>
                      <a:pt x="76" y="20"/>
                    </a:lnTo>
                    <a:lnTo>
                      <a:pt x="69" y="23"/>
                    </a:lnTo>
                    <a:lnTo>
                      <a:pt x="66" y="23"/>
                    </a:lnTo>
                    <a:lnTo>
                      <a:pt x="62" y="25"/>
                    </a:lnTo>
                    <a:lnTo>
                      <a:pt x="55" y="25"/>
                    </a:lnTo>
                    <a:lnTo>
                      <a:pt x="52" y="28"/>
                    </a:lnTo>
                    <a:lnTo>
                      <a:pt x="45" y="31"/>
                    </a:lnTo>
                    <a:lnTo>
                      <a:pt x="41" y="34"/>
                    </a:lnTo>
                    <a:lnTo>
                      <a:pt x="38" y="34"/>
                    </a:lnTo>
                    <a:lnTo>
                      <a:pt x="31" y="37"/>
                    </a:lnTo>
                    <a:lnTo>
                      <a:pt x="27" y="40"/>
                    </a:lnTo>
                    <a:lnTo>
                      <a:pt x="24" y="40"/>
                    </a:lnTo>
                    <a:lnTo>
                      <a:pt x="20" y="43"/>
                    </a:lnTo>
                    <a:lnTo>
                      <a:pt x="17" y="46"/>
                    </a:lnTo>
                    <a:lnTo>
                      <a:pt x="13" y="48"/>
                    </a:lnTo>
                    <a:lnTo>
                      <a:pt x="10" y="48"/>
                    </a:lnTo>
                    <a:lnTo>
                      <a:pt x="6" y="51"/>
                    </a:lnTo>
                    <a:lnTo>
                      <a:pt x="3" y="54"/>
                    </a:lnTo>
                    <a:lnTo>
                      <a:pt x="3" y="57"/>
                    </a:lnTo>
                    <a:lnTo>
                      <a:pt x="0" y="57"/>
                    </a:lnTo>
                    <a:lnTo>
                      <a:pt x="0" y="61"/>
                    </a:lnTo>
                    <a:lnTo>
                      <a:pt x="0" y="64"/>
                    </a:lnTo>
                    <a:lnTo>
                      <a:pt x="3" y="64"/>
                    </a:lnTo>
                    <a:lnTo>
                      <a:pt x="3" y="67"/>
                    </a:lnTo>
                    <a:lnTo>
                      <a:pt x="6" y="67"/>
                    </a:lnTo>
                    <a:lnTo>
                      <a:pt x="10" y="67"/>
                    </a:lnTo>
                    <a:lnTo>
                      <a:pt x="13" y="67"/>
                    </a:lnTo>
                    <a:lnTo>
                      <a:pt x="17" y="67"/>
                    </a:lnTo>
                    <a:lnTo>
                      <a:pt x="24" y="67"/>
                    </a:lnTo>
                    <a:lnTo>
                      <a:pt x="27" y="67"/>
                    </a:lnTo>
                    <a:lnTo>
                      <a:pt x="34" y="64"/>
                    </a:lnTo>
                    <a:lnTo>
                      <a:pt x="38" y="64"/>
                    </a:lnTo>
                    <a:lnTo>
                      <a:pt x="45" y="64"/>
                    </a:lnTo>
                    <a:lnTo>
                      <a:pt x="48" y="64"/>
                    </a:lnTo>
                    <a:lnTo>
                      <a:pt x="55" y="64"/>
                    </a:lnTo>
                    <a:lnTo>
                      <a:pt x="59" y="61"/>
                    </a:lnTo>
                    <a:lnTo>
                      <a:pt x="66" y="61"/>
                    </a:lnTo>
                    <a:lnTo>
                      <a:pt x="69" y="61"/>
                    </a:lnTo>
                    <a:lnTo>
                      <a:pt x="76" y="61"/>
                    </a:lnTo>
                    <a:lnTo>
                      <a:pt x="80" y="57"/>
                    </a:lnTo>
                    <a:lnTo>
                      <a:pt x="87" y="57"/>
                    </a:lnTo>
                    <a:lnTo>
                      <a:pt x="91" y="57"/>
                    </a:lnTo>
                    <a:lnTo>
                      <a:pt x="95" y="54"/>
                    </a:lnTo>
                    <a:lnTo>
                      <a:pt x="102" y="54"/>
                    </a:lnTo>
                  </a:path>
                </a:pathLst>
              </a:custGeom>
              <a:solidFill>
                <a:srgbClr val="653200"/>
              </a:solidFill>
              <a:ln w="9525" cap="rnd">
                <a:noFill/>
                <a:round/>
                <a:headEnd/>
                <a:tailEnd/>
              </a:ln>
            </p:spPr>
            <p:txBody>
              <a:bodyPr/>
              <a:lstStyle/>
              <a:p>
                <a:endParaRPr lang="en-US">
                  <a:latin typeface="Tahoma" pitchFamily="34" charset="0"/>
                </a:endParaRPr>
              </a:p>
            </p:txBody>
          </p:sp>
          <p:sp>
            <p:nvSpPr>
              <p:cNvPr id="17425" name="Freeform 1039"/>
              <p:cNvSpPr>
                <a:spLocks/>
              </p:cNvSpPr>
              <p:nvPr/>
            </p:nvSpPr>
            <p:spPr bwMode="auto">
              <a:xfrm>
                <a:off x="978" y="2181"/>
                <a:ext cx="397" cy="111"/>
              </a:xfrm>
              <a:custGeom>
                <a:avLst/>
                <a:gdLst>
                  <a:gd name="T0" fmla="*/ 27 w 397"/>
                  <a:gd name="T1" fmla="*/ 101 h 111"/>
                  <a:gd name="T2" fmla="*/ 34 w 397"/>
                  <a:gd name="T3" fmla="*/ 104 h 111"/>
                  <a:gd name="T4" fmla="*/ 41 w 397"/>
                  <a:gd name="T5" fmla="*/ 104 h 111"/>
                  <a:gd name="T6" fmla="*/ 55 w 397"/>
                  <a:gd name="T7" fmla="*/ 107 h 111"/>
                  <a:gd name="T8" fmla="*/ 73 w 397"/>
                  <a:gd name="T9" fmla="*/ 107 h 111"/>
                  <a:gd name="T10" fmla="*/ 94 w 397"/>
                  <a:gd name="T11" fmla="*/ 110 h 111"/>
                  <a:gd name="T12" fmla="*/ 115 w 397"/>
                  <a:gd name="T13" fmla="*/ 107 h 111"/>
                  <a:gd name="T14" fmla="*/ 136 w 397"/>
                  <a:gd name="T15" fmla="*/ 107 h 111"/>
                  <a:gd name="T16" fmla="*/ 161 w 397"/>
                  <a:gd name="T17" fmla="*/ 104 h 111"/>
                  <a:gd name="T18" fmla="*/ 186 w 397"/>
                  <a:gd name="T19" fmla="*/ 98 h 111"/>
                  <a:gd name="T20" fmla="*/ 207 w 397"/>
                  <a:gd name="T21" fmla="*/ 95 h 111"/>
                  <a:gd name="T22" fmla="*/ 228 w 397"/>
                  <a:gd name="T23" fmla="*/ 89 h 111"/>
                  <a:gd name="T24" fmla="*/ 248 w 397"/>
                  <a:gd name="T25" fmla="*/ 84 h 111"/>
                  <a:gd name="T26" fmla="*/ 269 w 397"/>
                  <a:gd name="T27" fmla="*/ 75 h 111"/>
                  <a:gd name="T28" fmla="*/ 290 w 397"/>
                  <a:gd name="T29" fmla="*/ 69 h 111"/>
                  <a:gd name="T30" fmla="*/ 312 w 397"/>
                  <a:gd name="T31" fmla="*/ 63 h 111"/>
                  <a:gd name="T32" fmla="*/ 326 w 397"/>
                  <a:gd name="T33" fmla="*/ 54 h 111"/>
                  <a:gd name="T34" fmla="*/ 343 w 397"/>
                  <a:gd name="T35" fmla="*/ 48 h 111"/>
                  <a:gd name="T36" fmla="*/ 354 w 397"/>
                  <a:gd name="T37" fmla="*/ 43 h 111"/>
                  <a:gd name="T38" fmla="*/ 361 w 397"/>
                  <a:gd name="T39" fmla="*/ 37 h 111"/>
                  <a:gd name="T40" fmla="*/ 364 w 397"/>
                  <a:gd name="T41" fmla="*/ 34 h 111"/>
                  <a:gd name="T42" fmla="*/ 375 w 397"/>
                  <a:gd name="T43" fmla="*/ 23 h 111"/>
                  <a:gd name="T44" fmla="*/ 392 w 397"/>
                  <a:gd name="T45" fmla="*/ 5 h 111"/>
                  <a:gd name="T46" fmla="*/ 392 w 397"/>
                  <a:gd name="T47" fmla="*/ 2 h 111"/>
                  <a:gd name="T48" fmla="*/ 375 w 397"/>
                  <a:gd name="T49" fmla="*/ 8 h 111"/>
                  <a:gd name="T50" fmla="*/ 361 w 397"/>
                  <a:gd name="T51" fmla="*/ 14 h 111"/>
                  <a:gd name="T52" fmla="*/ 343 w 397"/>
                  <a:gd name="T53" fmla="*/ 23 h 111"/>
                  <a:gd name="T54" fmla="*/ 326 w 397"/>
                  <a:gd name="T55" fmla="*/ 28 h 111"/>
                  <a:gd name="T56" fmla="*/ 308 w 397"/>
                  <a:gd name="T57" fmla="*/ 37 h 111"/>
                  <a:gd name="T58" fmla="*/ 290 w 397"/>
                  <a:gd name="T59" fmla="*/ 43 h 111"/>
                  <a:gd name="T60" fmla="*/ 273 w 397"/>
                  <a:gd name="T61" fmla="*/ 51 h 111"/>
                  <a:gd name="T62" fmla="*/ 255 w 397"/>
                  <a:gd name="T63" fmla="*/ 57 h 111"/>
                  <a:gd name="T64" fmla="*/ 238 w 397"/>
                  <a:gd name="T65" fmla="*/ 63 h 111"/>
                  <a:gd name="T66" fmla="*/ 224 w 397"/>
                  <a:gd name="T67" fmla="*/ 69 h 111"/>
                  <a:gd name="T68" fmla="*/ 207 w 397"/>
                  <a:gd name="T69" fmla="*/ 75 h 111"/>
                  <a:gd name="T70" fmla="*/ 196 w 397"/>
                  <a:gd name="T71" fmla="*/ 75 h 111"/>
                  <a:gd name="T72" fmla="*/ 179 w 397"/>
                  <a:gd name="T73" fmla="*/ 81 h 111"/>
                  <a:gd name="T74" fmla="*/ 157 w 397"/>
                  <a:gd name="T75" fmla="*/ 81 h 111"/>
                  <a:gd name="T76" fmla="*/ 140 w 397"/>
                  <a:gd name="T77" fmla="*/ 84 h 111"/>
                  <a:gd name="T78" fmla="*/ 119 w 397"/>
                  <a:gd name="T79" fmla="*/ 84 h 111"/>
                  <a:gd name="T80" fmla="*/ 101 w 397"/>
                  <a:gd name="T81" fmla="*/ 84 h 111"/>
                  <a:gd name="T82" fmla="*/ 80 w 397"/>
                  <a:gd name="T83" fmla="*/ 84 h 111"/>
                  <a:gd name="T84" fmla="*/ 63 w 397"/>
                  <a:gd name="T85" fmla="*/ 81 h 111"/>
                  <a:gd name="T86" fmla="*/ 45 w 397"/>
                  <a:gd name="T87" fmla="*/ 81 h 111"/>
                  <a:gd name="T88" fmla="*/ 27 w 397"/>
                  <a:gd name="T89" fmla="*/ 78 h 111"/>
                  <a:gd name="T90" fmla="*/ 10 w 397"/>
                  <a:gd name="T91" fmla="*/ 75 h 111"/>
                  <a:gd name="T92" fmla="*/ 0 w 397"/>
                  <a:gd name="T93" fmla="*/ 72 h 111"/>
                  <a:gd name="T94" fmla="*/ 17 w 397"/>
                  <a:gd name="T95" fmla="*/ 86 h 111"/>
                  <a:gd name="T96" fmla="*/ 27 w 397"/>
                  <a:gd name="T97" fmla="*/ 98 h 1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7"/>
                  <a:gd name="T148" fmla="*/ 0 h 111"/>
                  <a:gd name="T149" fmla="*/ 397 w 397"/>
                  <a:gd name="T150" fmla="*/ 111 h 1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7" h="111">
                    <a:moveTo>
                      <a:pt x="27" y="98"/>
                    </a:moveTo>
                    <a:lnTo>
                      <a:pt x="27" y="98"/>
                    </a:lnTo>
                    <a:lnTo>
                      <a:pt x="27" y="101"/>
                    </a:lnTo>
                    <a:lnTo>
                      <a:pt x="31" y="101"/>
                    </a:lnTo>
                    <a:lnTo>
                      <a:pt x="34" y="104"/>
                    </a:lnTo>
                    <a:lnTo>
                      <a:pt x="38" y="104"/>
                    </a:lnTo>
                    <a:lnTo>
                      <a:pt x="41" y="104"/>
                    </a:lnTo>
                    <a:lnTo>
                      <a:pt x="45" y="107"/>
                    </a:lnTo>
                    <a:lnTo>
                      <a:pt x="48" y="107"/>
                    </a:lnTo>
                    <a:lnTo>
                      <a:pt x="52" y="107"/>
                    </a:lnTo>
                    <a:lnTo>
                      <a:pt x="55" y="107"/>
                    </a:lnTo>
                    <a:lnTo>
                      <a:pt x="60" y="107"/>
                    </a:lnTo>
                    <a:lnTo>
                      <a:pt x="67" y="107"/>
                    </a:lnTo>
                    <a:lnTo>
                      <a:pt x="70" y="107"/>
                    </a:lnTo>
                    <a:lnTo>
                      <a:pt x="73" y="107"/>
                    </a:lnTo>
                    <a:lnTo>
                      <a:pt x="77" y="110"/>
                    </a:lnTo>
                    <a:lnTo>
                      <a:pt x="84" y="110"/>
                    </a:lnTo>
                    <a:lnTo>
                      <a:pt x="87" y="110"/>
                    </a:lnTo>
                    <a:lnTo>
                      <a:pt x="94" y="110"/>
                    </a:lnTo>
                    <a:lnTo>
                      <a:pt x="98" y="110"/>
                    </a:lnTo>
                    <a:lnTo>
                      <a:pt x="105" y="107"/>
                    </a:lnTo>
                    <a:lnTo>
                      <a:pt x="108" y="107"/>
                    </a:lnTo>
                    <a:lnTo>
                      <a:pt x="115" y="107"/>
                    </a:lnTo>
                    <a:lnTo>
                      <a:pt x="119" y="107"/>
                    </a:lnTo>
                    <a:lnTo>
                      <a:pt x="126" y="107"/>
                    </a:lnTo>
                    <a:lnTo>
                      <a:pt x="133" y="107"/>
                    </a:lnTo>
                    <a:lnTo>
                      <a:pt x="136" y="107"/>
                    </a:lnTo>
                    <a:lnTo>
                      <a:pt x="143" y="107"/>
                    </a:lnTo>
                    <a:lnTo>
                      <a:pt x="150" y="104"/>
                    </a:lnTo>
                    <a:lnTo>
                      <a:pt x="157" y="104"/>
                    </a:lnTo>
                    <a:lnTo>
                      <a:pt x="161" y="104"/>
                    </a:lnTo>
                    <a:lnTo>
                      <a:pt x="167" y="101"/>
                    </a:lnTo>
                    <a:lnTo>
                      <a:pt x="174" y="101"/>
                    </a:lnTo>
                    <a:lnTo>
                      <a:pt x="182" y="101"/>
                    </a:lnTo>
                    <a:lnTo>
                      <a:pt x="186" y="98"/>
                    </a:lnTo>
                    <a:lnTo>
                      <a:pt x="193" y="98"/>
                    </a:lnTo>
                    <a:lnTo>
                      <a:pt x="200" y="95"/>
                    </a:lnTo>
                    <a:lnTo>
                      <a:pt x="207" y="95"/>
                    </a:lnTo>
                    <a:lnTo>
                      <a:pt x="210" y="92"/>
                    </a:lnTo>
                    <a:lnTo>
                      <a:pt x="217" y="92"/>
                    </a:lnTo>
                    <a:lnTo>
                      <a:pt x="221" y="92"/>
                    </a:lnTo>
                    <a:lnTo>
                      <a:pt x="228" y="89"/>
                    </a:lnTo>
                    <a:lnTo>
                      <a:pt x="231" y="86"/>
                    </a:lnTo>
                    <a:lnTo>
                      <a:pt x="238" y="86"/>
                    </a:lnTo>
                    <a:lnTo>
                      <a:pt x="245" y="84"/>
                    </a:lnTo>
                    <a:lnTo>
                      <a:pt x="248" y="84"/>
                    </a:lnTo>
                    <a:lnTo>
                      <a:pt x="255" y="81"/>
                    </a:lnTo>
                    <a:lnTo>
                      <a:pt x="259" y="81"/>
                    </a:lnTo>
                    <a:lnTo>
                      <a:pt x="266" y="78"/>
                    </a:lnTo>
                    <a:lnTo>
                      <a:pt x="269" y="75"/>
                    </a:lnTo>
                    <a:lnTo>
                      <a:pt x="276" y="75"/>
                    </a:lnTo>
                    <a:lnTo>
                      <a:pt x="280" y="72"/>
                    </a:lnTo>
                    <a:lnTo>
                      <a:pt x="287" y="72"/>
                    </a:lnTo>
                    <a:lnTo>
                      <a:pt x="290" y="69"/>
                    </a:lnTo>
                    <a:lnTo>
                      <a:pt x="298" y="66"/>
                    </a:lnTo>
                    <a:lnTo>
                      <a:pt x="302" y="66"/>
                    </a:lnTo>
                    <a:lnTo>
                      <a:pt x="305" y="63"/>
                    </a:lnTo>
                    <a:lnTo>
                      <a:pt x="312" y="63"/>
                    </a:lnTo>
                    <a:lnTo>
                      <a:pt x="315" y="61"/>
                    </a:lnTo>
                    <a:lnTo>
                      <a:pt x="319" y="57"/>
                    </a:lnTo>
                    <a:lnTo>
                      <a:pt x="322" y="57"/>
                    </a:lnTo>
                    <a:lnTo>
                      <a:pt x="326" y="54"/>
                    </a:lnTo>
                    <a:lnTo>
                      <a:pt x="329" y="54"/>
                    </a:lnTo>
                    <a:lnTo>
                      <a:pt x="336" y="51"/>
                    </a:lnTo>
                    <a:lnTo>
                      <a:pt x="340" y="48"/>
                    </a:lnTo>
                    <a:lnTo>
                      <a:pt x="343" y="48"/>
                    </a:lnTo>
                    <a:lnTo>
                      <a:pt x="343" y="46"/>
                    </a:lnTo>
                    <a:lnTo>
                      <a:pt x="347" y="46"/>
                    </a:lnTo>
                    <a:lnTo>
                      <a:pt x="350" y="43"/>
                    </a:lnTo>
                    <a:lnTo>
                      <a:pt x="354" y="43"/>
                    </a:lnTo>
                    <a:lnTo>
                      <a:pt x="354" y="40"/>
                    </a:lnTo>
                    <a:lnTo>
                      <a:pt x="357" y="40"/>
                    </a:lnTo>
                    <a:lnTo>
                      <a:pt x="361" y="37"/>
                    </a:lnTo>
                    <a:lnTo>
                      <a:pt x="364" y="34"/>
                    </a:lnTo>
                    <a:lnTo>
                      <a:pt x="368" y="31"/>
                    </a:lnTo>
                    <a:lnTo>
                      <a:pt x="371" y="25"/>
                    </a:lnTo>
                    <a:lnTo>
                      <a:pt x="375" y="23"/>
                    </a:lnTo>
                    <a:lnTo>
                      <a:pt x="382" y="17"/>
                    </a:lnTo>
                    <a:lnTo>
                      <a:pt x="385" y="11"/>
                    </a:lnTo>
                    <a:lnTo>
                      <a:pt x="389" y="8"/>
                    </a:lnTo>
                    <a:lnTo>
                      <a:pt x="392" y="5"/>
                    </a:lnTo>
                    <a:lnTo>
                      <a:pt x="396" y="2"/>
                    </a:lnTo>
                    <a:lnTo>
                      <a:pt x="396" y="0"/>
                    </a:lnTo>
                    <a:lnTo>
                      <a:pt x="392" y="2"/>
                    </a:lnTo>
                    <a:lnTo>
                      <a:pt x="389" y="2"/>
                    </a:lnTo>
                    <a:lnTo>
                      <a:pt x="385" y="5"/>
                    </a:lnTo>
                    <a:lnTo>
                      <a:pt x="382" y="5"/>
                    </a:lnTo>
                    <a:lnTo>
                      <a:pt x="375" y="8"/>
                    </a:lnTo>
                    <a:lnTo>
                      <a:pt x="371" y="11"/>
                    </a:lnTo>
                    <a:lnTo>
                      <a:pt x="368" y="11"/>
                    </a:lnTo>
                    <a:lnTo>
                      <a:pt x="364" y="14"/>
                    </a:lnTo>
                    <a:lnTo>
                      <a:pt x="361" y="14"/>
                    </a:lnTo>
                    <a:lnTo>
                      <a:pt x="357" y="17"/>
                    </a:lnTo>
                    <a:lnTo>
                      <a:pt x="350" y="20"/>
                    </a:lnTo>
                    <a:lnTo>
                      <a:pt x="347" y="20"/>
                    </a:lnTo>
                    <a:lnTo>
                      <a:pt x="343" y="23"/>
                    </a:lnTo>
                    <a:lnTo>
                      <a:pt x="340" y="23"/>
                    </a:lnTo>
                    <a:lnTo>
                      <a:pt x="333" y="25"/>
                    </a:lnTo>
                    <a:lnTo>
                      <a:pt x="329" y="28"/>
                    </a:lnTo>
                    <a:lnTo>
                      <a:pt x="326" y="28"/>
                    </a:lnTo>
                    <a:lnTo>
                      <a:pt x="322" y="31"/>
                    </a:lnTo>
                    <a:lnTo>
                      <a:pt x="315" y="34"/>
                    </a:lnTo>
                    <a:lnTo>
                      <a:pt x="312" y="34"/>
                    </a:lnTo>
                    <a:lnTo>
                      <a:pt x="308" y="37"/>
                    </a:lnTo>
                    <a:lnTo>
                      <a:pt x="305" y="40"/>
                    </a:lnTo>
                    <a:lnTo>
                      <a:pt x="298" y="40"/>
                    </a:lnTo>
                    <a:lnTo>
                      <a:pt x="294" y="43"/>
                    </a:lnTo>
                    <a:lnTo>
                      <a:pt x="290" y="43"/>
                    </a:lnTo>
                    <a:lnTo>
                      <a:pt x="287" y="46"/>
                    </a:lnTo>
                    <a:lnTo>
                      <a:pt x="280" y="48"/>
                    </a:lnTo>
                    <a:lnTo>
                      <a:pt x="276" y="48"/>
                    </a:lnTo>
                    <a:lnTo>
                      <a:pt x="273" y="51"/>
                    </a:lnTo>
                    <a:lnTo>
                      <a:pt x="269" y="54"/>
                    </a:lnTo>
                    <a:lnTo>
                      <a:pt x="262" y="54"/>
                    </a:lnTo>
                    <a:lnTo>
                      <a:pt x="259" y="57"/>
                    </a:lnTo>
                    <a:lnTo>
                      <a:pt x="255" y="57"/>
                    </a:lnTo>
                    <a:lnTo>
                      <a:pt x="252" y="61"/>
                    </a:lnTo>
                    <a:lnTo>
                      <a:pt x="248" y="61"/>
                    </a:lnTo>
                    <a:lnTo>
                      <a:pt x="241" y="63"/>
                    </a:lnTo>
                    <a:lnTo>
                      <a:pt x="238" y="63"/>
                    </a:lnTo>
                    <a:lnTo>
                      <a:pt x="234" y="66"/>
                    </a:lnTo>
                    <a:lnTo>
                      <a:pt x="231" y="66"/>
                    </a:lnTo>
                    <a:lnTo>
                      <a:pt x="228" y="69"/>
                    </a:lnTo>
                    <a:lnTo>
                      <a:pt x="224" y="69"/>
                    </a:lnTo>
                    <a:lnTo>
                      <a:pt x="217" y="72"/>
                    </a:lnTo>
                    <a:lnTo>
                      <a:pt x="214" y="72"/>
                    </a:lnTo>
                    <a:lnTo>
                      <a:pt x="210" y="72"/>
                    </a:lnTo>
                    <a:lnTo>
                      <a:pt x="207" y="75"/>
                    </a:lnTo>
                    <a:lnTo>
                      <a:pt x="203" y="75"/>
                    </a:lnTo>
                    <a:lnTo>
                      <a:pt x="200" y="75"/>
                    </a:lnTo>
                    <a:lnTo>
                      <a:pt x="196" y="75"/>
                    </a:lnTo>
                    <a:lnTo>
                      <a:pt x="189" y="78"/>
                    </a:lnTo>
                    <a:lnTo>
                      <a:pt x="186" y="78"/>
                    </a:lnTo>
                    <a:lnTo>
                      <a:pt x="182" y="78"/>
                    </a:lnTo>
                    <a:lnTo>
                      <a:pt x="179" y="81"/>
                    </a:lnTo>
                    <a:lnTo>
                      <a:pt x="171" y="81"/>
                    </a:lnTo>
                    <a:lnTo>
                      <a:pt x="167" y="81"/>
                    </a:lnTo>
                    <a:lnTo>
                      <a:pt x="164" y="81"/>
                    </a:lnTo>
                    <a:lnTo>
                      <a:pt x="157" y="81"/>
                    </a:lnTo>
                    <a:lnTo>
                      <a:pt x="154" y="81"/>
                    </a:lnTo>
                    <a:lnTo>
                      <a:pt x="150" y="84"/>
                    </a:lnTo>
                    <a:lnTo>
                      <a:pt x="143" y="84"/>
                    </a:lnTo>
                    <a:lnTo>
                      <a:pt x="140" y="84"/>
                    </a:lnTo>
                    <a:lnTo>
                      <a:pt x="133" y="84"/>
                    </a:lnTo>
                    <a:lnTo>
                      <a:pt x="129" y="84"/>
                    </a:lnTo>
                    <a:lnTo>
                      <a:pt x="126" y="84"/>
                    </a:lnTo>
                    <a:lnTo>
                      <a:pt x="119" y="84"/>
                    </a:lnTo>
                    <a:lnTo>
                      <a:pt x="115" y="84"/>
                    </a:lnTo>
                    <a:lnTo>
                      <a:pt x="112" y="84"/>
                    </a:lnTo>
                    <a:lnTo>
                      <a:pt x="105" y="84"/>
                    </a:lnTo>
                    <a:lnTo>
                      <a:pt x="101" y="84"/>
                    </a:lnTo>
                    <a:lnTo>
                      <a:pt x="98" y="84"/>
                    </a:lnTo>
                    <a:lnTo>
                      <a:pt x="91" y="84"/>
                    </a:lnTo>
                    <a:lnTo>
                      <a:pt x="87" y="84"/>
                    </a:lnTo>
                    <a:lnTo>
                      <a:pt x="80" y="84"/>
                    </a:lnTo>
                    <a:lnTo>
                      <a:pt x="77" y="84"/>
                    </a:lnTo>
                    <a:lnTo>
                      <a:pt x="73" y="84"/>
                    </a:lnTo>
                    <a:lnTo>
                      <a:pt x="67" y="84"/>
                    </a:lnTo>
                    <a:lnTo>
                      <a:pt x="63" y="81"/>
                    </a:lnTo>
                    <a:lnTo>
                      <a:pt x="60" y="81"/>
                    </a:lnTo>
                    <a:lnTo>
                      <a:pt x="52" y="81"/>
                    </a:lnTo>
                    <a:lnTo>
                      <a:pt x="48" y="81"/>
                    </a:lnTo>
                    <a:lnTo>
                      <a:pt x="45" y="81"/>
                    </a:lnTo>
                    <a:lnTo>
                      <a:pt x="41" y="81"/>
                    </a:lnTo>
                    <a:lnTo>
                      <a:pt x="34" y="78"/>
                    </a:lnTo>
                    <a:lnTo>
                      <a:pt x="31" y="78"/>
                    </a:lnTo>
                    <a:lnTo>
                      <a:pt x="27" y="78"/>
                    </a:lnTo>
                    <a:lnTo>
                      <a:pt x="24" y="78"/>
                    </a:lnTo>
                    <a:lnTo>
                      <a:pt x="20" y="78"/>
                    </a:lnTo>
                    <a:lnTo>
                      <a:pt x="13" y="75"/>
                    </a:lnTo>
                    <a:lnTo>
                      <a:pt x="10" y="75"/>
                    </a:lnTo>
                    <a:lnTo>
                      <a:pt x="6" y="75"/>
                    </a:lnTo>
                    <a:lnTo>
                      <a:pt x="3" y="75"/>
                    </a:lnTo>
                    <a:lnTo>
                      <a:pt x="0" y="72"/>
                    </a:lnTo>
                    <a:lnTo>
                      <a:pt x="0" y="75"/>
                    </a:lnTo>
                    <a:lnTo>
                      <a:pt x="3" y="78"/>
                    </a:lnTo>
                    <a:lnTo>
                      <a:pt x="10" y="84"/>
                    </a:lnTo>
                    <a:lnTo>
                      <a:pt x="17" y="86"/>
                    </a:lnTo>
                    <a:lnTo>
                      <a:pt x="20" y="92"/>
                    </a:lnTo>
                    <a:lnTo>
                      <a:pt x="24" y="95"/>
                    </a:lnTo>
                    <a:lnTo>
                      <a:pt x="27" y="98"/>
                    </a:lnTo>
                  </a:path>
                </a:pathLst>
              </a:custGeom>
              <a:solidFill>
                <a:srgbClr val="3E5AFF"/>
              </a:solidFill>
              <a:ln w="9525" cap="rnd">
                <a:noFill/>
                <a:round/>
                <a:headEnd/>
                <a:tailEnd/>
              </a:ln>
            </p:spPr>
            <p:txBody>
              <a:bodyPr/>
              <a:lstStyle/>
              <a:p>
                <a:endParaRPr lang="en-US">
                  <a:latin typeface="Tahoma" pitchFamily="34" charset="0"/>
                </a:endParaRPr>
              </a:p>
            </p:txBody>
          </p:sp>
          <p:sp>
            <p:nvSpPr>
              <p:cNvPr id="17426" name="Freeform 1040"/>
              <p:cNvSpPr>
                <a:spLocks/>
              </p:cNvSpPr>
              <p:nvPr/>
            </p:nvSpPr>
            <p:spPr bwMode="auto">
              <a:xfrm>
                <a:off x="1038" y="2076"/>
                <a:ext cx="281" cy="172"/>
              </a:xfrm>
              <a:custGeom>
                <a:avLst/>
                <a:gdLst>
                  <a:gd name="T0" fmla="*/ 48 w 281"/>
                  <a:gd name="T1" fmla="*/ 161 h 172"/>
                  <a:gd name="T2" fmla="*/ 52 w 281"/>
                  <a:gd name="T3" fmla="*/ 165 h 172"/>
                  <a:gd name="T4" fmla="*/ 62 w 281"/>
                  <a:gd name="T5" fmla="*/ 168 h 172"/>
                  <a:gd name="T6" fmla="*/ 76 w 281"/>
                  <a:gd name="T7" fmla="*/ 168 h 172"/>
                  <a:gd name="T8" fmla="*/ 90 w 281"/>
                  <a:gd name="T9" fmla="*/ 171 h 172"/>
                  <a:gd name="T10" fmla="*/ 107 w 281"/>
                  <a:gd name="T11" fmla="*/ 168 h 172"/>
                  <a:gd name="T12" fmla="*/ 122 w 281"/>
                  <a:gd name="T13" fmla="*/ 168 h 172"/>
                  <a:gd name="T14" fmla="*/ 133 w 281"/>
                  <a:gd name="T15" fmla="*/ 165 h 172"/>
                  <a:gd name="T16" fmla="*/ 146 w 281"/>
                  <a:gd name="T17" fmla="*/ 161 h 172"/>
                  <a:gd name="T18" fmla="*/ 160 w 281"/>
                  <a:gd name="T19" fmla="*/ 155 h 172"/>
                  <a:gd name="T20" fmla="*/ 178 w 281"/>
                  <a:gd name="T21" fmla="*/ 150 h 172"/>
                  <a:gd name="T22" fmla="*/ 192 w 281"/>
                  <a:gd name="T23" fmla="*/ 141 h 172"/>
                  <a:gd name="T24" fmla="*/ 202 w 281"/>
                  <a:gd name="T25" fmla="*/ 135 h 172"/>
                  <a:gd name="T26" fmla="*/ 213 w 281"/>
                  <a:gd name="T27" fmla="*/ 130 h 172"/>
                  <a:gd name="T28" fmla="*/ 223 w 281"/>
                  <a:gd name="T29" fmla="*/ 124 h 172"/>
                  <a:gd name="T30" fmla="*/ 223 w 281"/>
                  <a:gd name="T31" fmla="*/ 118 h 172"/>
                  <a:gd name="T32" fmla="*/ 226 w 281"/>
                  <a:gd name="T33" fmla="*/ 115 h 172"/>
                  <a:gd name="T34" fmla="*/ 230 w 281"/>
                  <a:gd name="T35" fmla="*/ 109 h 172"/>
                  <a:gd name="T36" fmla="*/ 233 w 281"/>
                  <a:gd name="T37" fmla="*/ 98 h 172"/>
                  <a:gd name="T38" fmla="*/ 241 w 281"/>
                  <a:gd name="T39" fmla="*/ 84 h 172"/>
                  <a:gd name="T40" fmla="*/ 248 w 281"/>
                  <a:gd name="T41" fmla="*/ 66 h 172"/>
                  <a:gd name="T42" fmla="*/ 259 w 281"/>
                  <a:gd name="T43" fmla="*/ 51 h 172"/>
                  <a:gd name="T44" fmla="*/ 266 w 281"/>
                  <a:gd name="T45" fmla="*/ 34 h 172"/>
                  <a:gd name="T46" fmla="*/ 273 w 281"/>
                  <a:gd name="T47" fmla="*/ 20 h 172"/>
                  <a:gd name="T48" fmla="*/ 276 w 281"/>
                  <a:gd name="T49" fmla="*/ 8 h 172"/>
                  <a:gd name="T50" fmla="*/ 280 w 281"/>
                  <a:gd name="T51" fmla="*/ 2 h 172"/>
                  <a:gd name="T52" fmla="*/ 280 w 281"/>
                  <a:gd name="T53" fmla="*/ 0 h 172"/>
                  <a:gd name="T54" fmla="*/ 269 w 281"/>
                  <a:gd name="T55" fmla="*/ 5 h 172"/>
                  <a:gd name="T56" fmla="*/ 252 w 281"/>
                  <a:gd name="T57" fmla="*/ 14 h 172"/>
                  <a:gd name="T58" fmla="*/ 233 w 281"/>
                  <a:gd name="T59" fmla="*/ 22 h 172"/>
                  <a:gd name="T60" fmla="*/ 223 w 281"/>
                  <a:gd name="T61" fmla="*/ 28 h 172"/>
                  <a:gd name="T62" fmla="*/ 209 w 281"/>
                  <a:gd name="T63" fmla="*/ 34 h 172"/>
                  <a:gd name="T64" fmla="*/ 199 w 281"/>
                  <a:gd name="T65" fmla="*/ 40 h 172"/>
                  <a:gd name="T66" fmla="*/ 188 w 281"/>
                  <a:gd name="T67" fmla="*/ 43 h 172"/>
                  <a:gd name="T68" fmla="*/ 181 w 281"/>
                  <a:gd name="T69" fmla="*/ 45 h 172"/>
                  <a:gd name="T70" fmla="*/ 171 w 281"/>
                  <a:gd name="T71" fmla="*/ 48 h 172"/>
                  <a:gd name="T72" fmla="*/ 160 w 281"/>
                  <a:gd name="T73" fmla="*/ 51 h 172"/>
                  <a:gd name="T74" fmla="*/ 146 w 281"/>
                  <a:gd name="T75" fmla="*/ 54 h 172"/>
                  <a:gd name="T76" fmla="*/ 143 w 281"/>
                  <a:gd name="T77" fmla="*/ 54 h 172"/>
                  <a:gd name="T78" fmla="*/ 133 w 281"/>
                  <a:gd name="T79" fmla="*/ 57 h 172"/>
                  <a:gd name="T80" fmla="*/ 122 w 281"/>
                  <a:gd name="T81" fmla="*/ 60 h 172"/>
                  <a:gd name="T82" fmla="*/ 107 w 281"/>
                  <a:gd name="T83" fmla="*/ 60 h 172"/>
                  <a:gd name="T84" fmla="*/ 93 w 281"/>
                  <a:gd name="T85" fmla="*/ 63 h 172"/>
                  <a:gd name="T86" fmla="*/ 80 w 281"/>
                  <a:gd name="T87" fmla="*/ 63 h 172"/>
                  <a:gd name="T88" fmla="*/ 66 w 281"/>
                  <a:gd name="T89" fmla="*/ 66 h 172"/>
                  <a:gd name="T90" fmla="*/ 48 w 281"/>
                  <a:gd name="T91" fmla="*/ 66 h 172"/>
                  <a:gd name="T92" fmla="*/ 31 w 281"/>
                  <a:gd name="T93" fmla="*/ 63 h 172"/>
                  <a:gd name="T94" fmla="*/ 17 w 281"/>
                  <a:gd name="T95" fmla="*/ 63 h 172"/>
                  <a:gd name="T96" fmla="*/ 0 w 281"/>
                  <a:gd name="T97" fmla="*/ 60 h 172"/>
                  <a:gd name="T98" fmla="*/ 0 w 281"/>
                  <a:gd name="T99" fmla="*/ 60 h 172"/>
                  <a:gd name="T100" fmla="*/ 3 w 281"/>
                  <a:gd name="T101" fmla="*/ 69 h 172"/>
                  <a:gd name="T102" fmla="*/ 10 w 281"/>
                  <a:gd name="T103" fmla="*/ 81 h 172"/>
                  <a:gd name="T104" fmla="*/ 17 w 281"/>
                  <a:gd name="T105" fmla="*/ 95 h 172"/>
                  <a:gd name="T106" fmla="*/ 24 w 281"/>
                  <a:gd name="T107" fmla="*/ 112 h 172"/>
                  <a:gd name="T108" fmla="*/ 31 w 281"/>
                  <a:gd name="T109" fmla="*/ 127 h 172"/>
                  <a:gd name="T110" fmla="*/ 38 w 281"/>
                  <a:gd name="T111" fmla="*/ 141 h 172"/>
                  <a:gd name="T112" fmla="*/ 45 w 281"/>
                  <a:gd name="T113" fmla="*/ 153 h 172"/>
                  <a:gd name="T114" fmla="*/ 45 w 281"/>
                  <a:gd name="T115" fmla="*/ 158 h 1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1"/>
                  <a:gd name="T175" fmla="*/ 0 h 172"/>
                  <a:gd name="T176" fmla="*/ 281 w 281"/>
                  <a:gd name="T177" fmla="*/ 172 h 1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1" h="172">
                    <a:moveTo>
                      <a:pt x="45" y="158"/>
                    </a:moveTo>
                    <a:lnTo>
                      <a:pt x="45" y="158"/>
                    </a:lnTo>
                    <a:lnTo>
                      <a:pt x="48" y="161"/>
                    </a:lnTo>
                    <a:lnTo>
                      <a:pt x="52" y="165"/>
                    </a:lnTo>
                    <a:lnTo>
                      <a:pt x="55" y="165"/>
                    </a:lnTo>
                    <a:lnTo>
                      <a:pt x="59" y="168"/>
                    </a:lnTo>
                    <a:lnTo>
                      <a:pt x="62" y="168"/>
                    </a:lnTo>
                    <a:lnTo>
                      <a:pt x="66" y="168"/>
                    </a:lnTo>
                    <a:lnTo>
                      <a:pt x="69" y="168"/>
                    </a:lnTo>
                    <a:lnTo>
                      <a:pt x="76" y="168"/>
                    </a:lnTo>
                    <a:lnTo>
                      <a:pt x="80" y="168"/>
                    </a:lnTo>
                    <a:lnTo>
                      <a:pt x="86" y="171"/>
                    </a:lnTo>
                    <a:lnTo>
                      <a:pt x="90" y="171"/>
                    </a:lnTo>
                    <a:lnTo>
                      <a:pt x="97" y="168"/>
                    </a:lnTo>
                    <a:lnTo>
                      <a:pt x="100" y="168"/>
                    </a:lnTo>
                    <a:lnTo>
                      <a:pt x="107" y="168"/>
                    </a:lnTo>
                    <a:lnTo>
                      <a:pt x="111" y="168"/>
                    </a:lnTo>
                    <a:lnTo>
                      <a:pt x="119" y="168"/>
                    </a:lnTo>
                    <a:lnTo>
                      <a:pt x="122" y="168"/>
                    </a:lnTo>
                    <a:lnTo>
                      <a:pt x="129" y="165"/>
                    </a:lnTo>
                    <a:lnTo>
                      <a:pt x="133" y="165"/>
                    </a:lnTo>
                    <a:lnTo>
                      <a:pt x="136" y="165"/>
                    </a:lnTo>
                    <a:lnTo>
                      <a:pt x="143" y="161"/>
                    </a:lnTo>
                    <a:lnTo>
                      <a:pt x="146" y="161"/>
                    </a:lnTo>
                    <a:lnTo>
                      <a:pt x="153" y="158"/>
                    </a:lnTo>
                    <a:lnTo>
                      <a:pt x="157" y="158"/>
                    </a:lnTo>
                    <a:lnTo>
                      <a:pt x="160" y="155"/>
                    </a:lnTo>
                    <a:lnTo>
                      <a:pt x="167" y="153"/>
                    </a:lnTo>
                    <a:lnTo>
                      <a:pt x="171" y="153"/>
                    </a:lnTo>
                    <a:lnTo>
                      <a:pt x="178" y="150"/>
                    </a:lnTo>
                    <a:lnTo>
                      <a:pt x="181" y="147"/>
                    </a:lnTo>
                    <a:lnTo>
                      <a:pt x="185" y="144"/>
                    </a:lnTo>
                    <a:lnTo>
                      <a:pt x="192" y="141"/>
                    </a:lnTo>
                    <a:lnTo>
                      <a:pt x="195" y="141"/>
                    </a:lnTo>
                    <a:lnTo>
                      <a:pt x="199" y="138"/>
                    </a:lnTo>
                    <a:lnTo>
                      <a:pt x="202" y="135"/>
                    </a:lnTo>
                    <a:lnTo>
                      <a:pt x="206" y="132"/>
                    </a:lnTo>
                    <a:lnTo>
                      <a:pt x="209" y="132"/>
                    </a:lnTo>
                    <a:lnTo>
                      <a:pt x="213" y="130"/>
                    </a:lnTo>
                    <a:lnTo>
                      <a:pt x="216" y="127"/>
                    </a:lnTo>
                    <a:lnTo>
                      <a:pt x="220" y="124"/>
                    </a:lnTo>
                    <a:lnTo>
                      <a:pt x="223" y="124"/>
                    </a:lnTo>
                    <a:lnTo>
                      <a:pt x="223" y="121"/>
                    </a:lnTo>
                    <a:lnTo>
                      <a:pt x="223" y="118"/>
                    </a:lnTo>
                    <a:lnTo>
                      <a:pt x="226" y="118"/>
                    </a:lnTo>
                    <a:lnTo>
                      <a:pt x="226" y="115"/>
                    </a:lnTo>
                    <a:lnTo>
                      <a:pt x="226" y="112"/>
                    </a:lnTo>
                    <a:lnTo>
                      <a:pt x="230" y="109"/>
                    </a:lnTo>
                    <a:lnTo>
                      <a:pt x="230" y="107"/>
                    </a:lnTo>
                    <a:lnTo>
                      <a:pt x="233" y="101"/>
                    </a:lnTo>
                    <a:lnTo>
                      <a:pt x="233" y="98"/>
                    </a:lnTo>
                    <a:lnTo>
                      <a:pt x="238" y="92"/>
                    </a:lnTo>
                    <a:lnTo>
                      <a:pt x="241" y="89"/>
                    </a:lnTo>
                    <a:lnTo>
                      <a:pt x="241" y="84"/>
                    </a:lnTo>
                    <a:lnTo>
                      <a:pt x="245" y="78"/>
                    </a:lnTo>
                    <a:lnTo>
                      <a:pt x="248" y="72"/>
                    </a:lnTo>
                    <a:lnTo>
                      <a:pt x="248" y="66"/>
                    </a:lnTo>
                    <a:lnTo>
                      <a:pt x="252" y="60"/>
                    </a:lnTo>
                    <a:lnTo>
                      <a:pt x="255" y="57"/>
                    </a:lnTo>
                    <a:lnTo>
                      <a:pt x="259" y="51"/>
                    </a:lnTo>
                    <a:lnTo>
                      <a:pt x="259" y="45"/>
                    </a:lnTo>
                    <a:lnTo>
                      <a:pt x="262" y="40"/>
                    </a:lnTo>
                    <a:lnTo>
                      <a:pt x="266" y="34"/>
                    </a:lnTo>
                    <a:lnTo>
                      <a:pt x="266" y="28"/>
                    </a:lnTo>
                    <a:lnTo>
                      <a:pt x="269" y="25"/>
                    </a:lnTo>
                    <a:lnTo>
                      <a:pt x="273" y="20"/>
                    </a:lnTo>
                    <a:lnTo>
                      <a:pt x="273" y="17"/>
                    </a:lnTo>
                    <a:lnTo>
                      <a:pt x="276" y="11"/>
                    </a:lnTo>
                    <a:lnTo>
                      <a:pt x="276" y="8"/>
                    </a:lnTo>
                    <a:lnTo>
                      <a:pt x="276" y="5"/>
                    </a:lnTo>
                    <a:lnTo>
                      <a:pt x="280" y="2"/>
                    </a:lnTo>
                    <a:lnTo>
                      <a:pt x="280" y="0"/>
                    </a:lnTo>
                    <a:lnTo>
                      <a:pt x="276" y="2"/>
                    </a:lnTo>
                    <a:lnTo>
                      <a:pt x="269" y="5"/>
                    </a:lnTo>
                    <a:lnTo>
                      <a:pt x="262" y="8"/>
                    </a:lnTo>
                    <a:lnTo>
                      <a:pt x="255" y="11"/>
                    </a:lnTo>
                    <a:lnTo>
                      <a:pt x="252" y="14"/>
                    </a:lnTo>
                    <a:lnTo>
                      <a:pt x="245" y="17"/>
                    </a:lnTo>
                    <a:lnTo>
                      <a:pt x="241" y="20"/>
                    </a:lnTo>
                    <a:lnTo>
                      <a:pt x="233" y="22"/>
                    </a:lnTo>
                    <a:lnTo>
                      <a:pt x="230" y="25"/>
                    </a:lnTo>
                    <a:lnTo>
                      <a:pt x="226" y="28"/>
                    </a:lnTo>
                    <a:lnTo>
                      <a:pt x="223" y="28"/>
                    </a:lnTo>
                    <a:lnTo>
                      <a:pt x="216" y="31"/>
                    </a:lnTo>
                    <a:lnTo>
                      <a:pt x="213" y="34"/>
                    </a:lnTo>
                    <a:lnTo>
                      <a:pt x="209" y="34"/>
                    </a:lnTo>
                    <a:lnTo>
                      <a:pt x="206" y="37"/>
                    </a:lnTo>
                    <a:lnTo>
                      <a:pt x="202" y="37"/>
                    </a:lnTo>
                    <a:lnTo>
                      <a:pt x="199" y="40"/>
                    </a:lnTo>
                    <a:lnTo>
                      <a:pt x="195" y="40"/>
                    </a:lnTo>
                    <a:lnTo>
                      <a:pt x="192" y="43"/>
                    </a:lnTo>
                    <a:lnTo>
                      <a:pt x="188" y="43"/>
                    </a:lnTo>
                    <a:lnTo>
                      <a:pt x="185" y="43"/>
                    </a:lnTo>
                    <a:lnTo>
                      <a:pt x="185" y="45"/>
                    </a:lnTo>
                    <a:lnTo>
                      <a:pt x="181" y="45"/>
                    </a:lnTo>
                    <a:lnTo>
                      <a:pt x="178" y="45"/>
                    </a:lnTo>
                    <a:lnTo>
                      <a:pt x="174" y="48"/>
                    </a:lnTo>
                    <a:lnTo>
                      <a:pt x="171" y="48"/>
                    </a:lnTo>
                    <a:lnTo>
                      <a:pt x="167" y="48"/>
                    </a:lnTo>
                    <a:lnTo>
                      <a:pt x="164" y="51"/>
                    </a:lnTo>
                    <a:lnTo>
                      <a:pt x="160" y="51"/>
                    </a:lnTo>
                    <a:lnTo>
                      <a:pt x="157" y="51"/>
                    </a:lnTo>
                    <a:lnTo>
                      <a:pt x="153" y="54"/>
                    </a:lnTo>
                    <a:lnTo>
                      <a:pt x="146" y="54"/>
                    </a:lnTo>
                    <a:lnTo>
                      <a:pt x="143" y="54"/>
                    </a:lnTo>
                    <a:lnTo>
                      <a:pt x="140" y="57"/>
                    </a:lnTo>
                    <a:lnTo>
                      <a:pt x="136" y="57"/>
                    </a:lnTo>
                    <a:lnTo>
                      <a:pt x="133" y="57"/>
                    </a:lnTo>
                    <a:lnTo>
                      <a:pt x="129" y="57"/>
                    </a:lnTo>
                    <a:lnTo>
                      <a:pt x="126" y="60"/>
                    </a:lnTo>
                    <a:lnTo>
                      <a:pt x="122" y="60"/>
                    </a:lnTo>
                    <a:lnTo>
                      <a:pt x="119" y="60"/>
                    </a:lnTo>
                    <a:lnTo>
                      <a:pt x="114" y="60"/>
                    </a:lnTo>
                    <a:lnTo>
                      <a:pt x="107" y="60"/>
                    </a:lnTo>
                    <a:lnTo>
                      <a:pt x="104" y="63"/>
                    </a:lnTo>
                    <a:lnTo>
                      <a:pt x="100" y="63"/>
                    </a:lnTo>
                    <a:lnTo>
                      <a:pt x="93" y="63"/>
                    </a:lnTo>
                    <a:lnTo>
                      <a:pt x="90" y="63"/>
                    </a:lnTo>
                    <a:lnTo>
                      <a:pt x="83" y="63"/>
                    </a:lnTo>
                    <a:lnTo>
                      <a:pt x="80" y="63"/>
                    </a:lnTo>
                    <a:lnTo>
                      <a:pt x="76" y="66"/>
                    </a:lnTo>
                    <a:lnTo>
                      <a:pt x="69" y="66"/>
                    </a:lnTo>
                    <a:lnTo>
                      <a:pt x="66" y="66"/>
                    </a:lnTo>
                    <a:lnTo>
                      <a:pt x="59" y="66"/>
                    </a:lnTo>
                    <a:lnTo>
                      <a:pt x="52" y="66"/>
                    </a:lnTo>
                    <a:lnTo>
                      <a:pt x="48" y="66"/>
                    </a:lnTo>
                    <a:lnTo>
                      <a:pt x="41" y="66"/>
                    </a:lnTo>
                    <a:lnTo>
                      <a:pt x="38" y="66"/>
                    </a:lnTo>
                    <a:lnTo>
                      <a:pt x="31" y="63"/>
                    </a:lnTo>
                    <a:lnTo>
                      <a:pt x="27" y="63"/>
                    </a:lnTo>
                    <a:lnTo>
                      <a:pt x="20" y="63"/>
                    </a:lnTo>
                    <a:lnTo>
                      <a:pt x="17" y="63"/>
                    </a:lnTo>
                    <a:lnTo>
                      <a:pt x="10" y="63"/>
                    </a:lnTo>
                    <a:lnTo>
                      <a:pt x="6" y="60"/>
                    </a:lnTo>
                    <a:lnTo>
                      <a:pt x="0" y="60"/>
                    </a:lnTo>
                    <a:lnTo>
                      <a:pt x="3" y="63"/>
                    </a:lnTo>
                    <a:lnTo>
                      <a:pt x="3" y="66"/>
                    </a:lnTo>
                    <a:lnTo>
                      <a:pt x="3" y="69"/>
                    </a:lnTo>
                    <a:lnTo>
                      <a:pt x="6" y="72"/>
                    </a:lnTo>
                    <a:lnTo>
                      <a:pt x="6" y="75"/>
                    </a:lnTo>
                    <a:lnTo>
                      <a:pt x="10" y="81"/>
                    </a:lnTo>
                    <a:lnTo>
                      <a:pt x="13" y="86"/>
                    </a:lnTo>
                    <a:lnTo>
                      <a:pt x="13" y="89"/>
                    </a:lnTo>
                    <a:lnTo>
                      <a:pt x="17" y="95"/>
                    </a:lnTo>
                    <a:lnTo>
                      <a:pt x="20" y="101"/>
                    </a:lnTo>
                    <a:lnTo>
                      <a:pt x="20" y="107"/>
                    </a:lnTo>
                    <a:lnTo>
                      <a:pt x="24" y="112"/>
                    </a:lnTo>
                    <a:lnTo>
                      <a:pt x="27" y="118"/>
                    </a:lnTo>
                    <a:lnTo>
                      <a:pt x="31" y="121"/>
                    </a:lnTo>
                    <a:lnTo>
                      <a:pt x="31" y="127"/>
                    </a:lnTo>
                    <a:lnTo>
                      <a:pt x="34" y="132"/>
                    </a:lnTo>
                    <a:lnTo>
                      <a:pt x="38" y="138"/>
                    </a:lnTo>
                    <a:lnTo>
                      <a:pt x="38" y="141"/>
                    </a:lnTo>
                    <a:lnTo>
                      <a:pt x="41" y="147"/>
                    </a:lnTo>
                    <a:lnTo>
                      <a:pt x="41" y="150"/>
                    </a:lnTo>
                    <a:lnTo>
                      <a:pt x="45" y="153"/>
                    </a:lnTo>
                    <a:lnTo>
                      <a:pt x="45" y="155"/>
                    </a:lnTo>
                    <a:lnTo>
                      <a:pt x="45" y="158"/>
                    </a:lnTo>
                  </a:path>
                </a:pathLst>
              </a:custGeom>
              <a:solidFill>
                <a:srgbClr val="3E5AFF"/>
              </a:solidFill>
              <a:ln w="9525" cap="rnd">
                <a:noFill/>
                <a:round/>
                <a:headEnd/>
                <a:tailEnd/>
              </a:ln>
            </p:spPr>
            <p:txBody>
              <a:bodyPr/>
              <a:lstStyle/>
              <a:p>
                <a:endParaRPr lang="en-US">
                  <a:latin typeface="Tahoma" pitchFamily="34" charset="0"/>
                </a:endParaRPr>
              </a:p>
            </p:txBody>
          </p:sp>
          <p:sp>
            <p:nvSpPr>
              <p:cNvPr id="17427" name="Freeform 1041"/>
              <p:cNvSpPr>
                <a:spLocks/>
              </p:cNvSpPr>
              <p:nvPr/>
            </p:nvSpPr>
            <p:spPr bwMode="auto">
              <a:xfrm>
                <a:off x="1264" y="2067"/>
                <a:ext cx="124" cy="123"/>
              </a:xfrm>
              <a:custGeom>
                <a:avLst/>
                <a:gdLst>
                  <a:gd name="T0" fmla="*/ 39 w 124"/>
                  <a:gd name="T1" fmla="*/ 31 h 123"/>
                  <a:gd name="T2" fmla="*/ 46 w 124"/>
                  <a:gd name="T3" fmla="*/ 17 h 123"/>
                  <a:gd name="T4" fmla="*/ 53 w 124"/>
                  <a:gd name="T5" fmla="*/ 8 h 123"/>
                  <a:gd name="T6" fmla="*/ 56 w 124"/>
                  <a:gd name="T7" fmla="*/ 8 h 123"/>
                  <a:gd name="T8" fmla="*/ 56 w 124"/>
                  <a:gd name="T9" fmla="*/ 5 h 123"/>
                  <a:gd name="T10" fmla="*/ 63 w 124"/>
                  <a:gd name="T11" fmla="*/ 5 h 123"/>
                  <a:gd name="T12" fmla="*/ 70 w 124"/>
                  <a:gd name="T13" fmla="*/ 2 h 123"/>
                  <a:gd name="T14" fmla="*/ 77 w 124"/>
                  <a:gd name="T15" fmla="*/ 0 h 123"/>
                  <a:gd name="T16" fmla="*/ 88 w 124"/>
                  <a:gd name="T17" fmla="*/ 0 h 123"/>
                  <a:gd name="T18" fmla="*/ 98 w 124"/>
                  <a:gd name="T19" fmla="*/ 0 h 123"/>
                  <a:gd name="T20" fmla="*/ 105 w 124"/>
                  <a:gd name="T21" fmla="*/ 0 h 123"/>
                  <a:gd name="T22" fmla="*/ 112 w 124"/>
                  <a:gd name="T23" fmla="*/ 5 h 123"/>
                  <a:gd name="T24" fmla="*/ 119 w 124"/>
                  <a:gd name="T25" fmla="*/ 14 h 123"/>
                  <a:gd name="T26" fmla="*/ 123 w 124"/>
                  <a:gd name="T27" fmla="*/ 25 h 123"/>
                  <a:gd name="T28" fmla="*/ 123 w 124"/>
                  <a:gd name="T29" fmla="*/ 31 h 123"/>
                  <a:gd name="T30" fmla="*/ 123 w 124"/>
                  <a:gd name="T31" fmla="*/ 40 h 123"/>
                  <a:gd name="T32" fmla="*/ 119 w 124"/>
                  <a:gd name="T33" fmla="*/ 46 h 123"/>
                  <a:gd name="T34" fmla="*/ 112 w 124"/>
                  <a:gd name="T35" fmla="*/ 54 h 123"/>
                  <a:gd name="T36" fmla="*/ 105 w 124"/>
                  <a:gd name="T37" fmla="*/ 63 h 123"/>
                  <a:gd name="T38" fmla="*/ 98 w 124"/>
                  <a:gd name="T39" fmla="*/ 72 h 123"/>
                  <a:gd name="T40" fmla="*/ 88 w 124"/>
                  <a:gd name="T41" fmla="*/ 78 h 123"/>
                  <a:gd name="T42" fmla="*/ 77 w 124"/>
                  <a:gd name="T43" fmla="*/ 87 h 123"/>
                  <a:gd name="T44" fmla="*/ 67 w 124"/>
                  <a:gd name="T45" fmla="*/ 96 h 123"/>
                  <a:gd name="T46" fmla="*/ 53 w 124"/>
                  <a:gd name="T47" fmla="*/ 101 h 123"/>
                  <a:gd name="T48" fmla="*/ 39 w 124"/>
                  <a:gd name="T49" fmla="*/ 107 h 123"/>
                  <a:gd name="T50" fmla="*/ 25 w 124"/>
                  <a:gd name="T51" fmla="*/ 113 h 123"/>
                  <a:gd name="T52" fmla="*/ 11 w 124"/>
                  <a:gd name="T53" fmla="*/ 119 h 123"/>
                  <a:gd name="T54" fmla="*/ 0 w 124"/>
                  <a:gd name="T55" fmla="*/ 122 h 123"/>
                  <a:gd name="T56" fmla="*/ 0 w 124"/>
                  <a:gd name="T57" fmla="*/ 113 h 123"/>
                  <a:gd name="T58" fmla="*/ 6 w 124"/>
                  <a:gd name="T59" fmla="*/ 110 h 123"/>
                  <a:gd name="T60" fmla="*/ 18 w 124"/>
                  <a:gd name="T61" fmla="*/ 104 h 123"/>
                  <a:gd name="T62" fmla="*/ 28 w 124"/>
                  <a:gd name="T63" fmla="*/ 96 h 123"/>
                  <a:gd name="T64" fmla="*/ 46 w 124"/>
                  <a:gd name="T65" fmla="*/ 84 h 123"/>
                  <a:gd name="T66" fmla="*/ 60 w 124"/>
                  <a:gd name="T67" fmla="*/ 75 h 123"/>
                  <a:gd name="T68" fmla="*/ 70 w 124"/>
                  <a:gd name="T69" fmla="*/ 66 h 123"/>
                  <a:gd name="T70" fmla="*/ 74 w 124"/>
                  <a:gd name="T71" fmla="*/ 63 h 123"/>
                  <a:gd name="T72" fmla="*/ 81 w 124"/>
                  <a:gd name="T73" fmla="*/ 49 h 123"/>
                  <a:gd name="T74" fmla="*/ 84 w 124"/>
                  <a:gd name="T75" fmla="*/ 40 h 123"/>
                  <a:gd name="T76" fmla="*/ 84 w 124"/>
                  <a:gd name="T77" fmla="*/ 34 h 123"/>
                  <a:gd name="T78" fmla="*/ 81 w 124"/>
                  <a:gd name="T79" fmla="*/ 31 h 123"/>
                  <a:gd name="T80" fmla="*/ 74 w 124"/>
                  <a:gd name="T81" fmla="*/ 28 h 123"/>
                  <a:gd name="T82" fmla="*/ 67 w 124"/>
                  <a:gd name="T83" fmla="*/ 28 h 123"/>
                  <a:gd name="T84" fmla="*/ 60 w 124"/>
                  <a:gd name="T85" fmla="*/ 28 h 123"/>
                  <a:gd name="T86" fmla="*/ 53 w 124"/>
                  <a:gd name="T87" fmla="*/ 31 h 123"/>
                  <a:gd name="T88" fmla="*/ 46 w 124"/>
                  <a:gd name="T89" fmla="*/ 34 h 123"/>
                  <a:gd name="T90" fmla="*/ 39 w 124"/>
                  <a:gd name="T91" fmla="*/ 34 h 123"/>
                  <a:gd name="T92" fmla="*/ 35 w 124"/>
                  <a:gd name="T93" fmla="*/ 37 h 123"/>
                  <a:gd name="T94" fmla="*/ 35 w 124"/>
                  <a:gd name="T95" fmla="*/ 37 h 1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4"/>
                  <a:gd name="T145" fmla="*/ 0 h 123"/>
                  <a:gd name="T146" fmla="*/ 124 w 124"/>
                  <a:gd name="T147" fmla="*/ 123 h 12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4" h="123">
                    <a:moveTo>
                      <a:pt x="35" y="37"/>
                    </a:moveTo>
                    <a:lnTo>
                      <a:pt x="35" y="34"/>
                    </a:lnTo>
                    <a:lnTo>
                      <a:pt x="39" y="31"/>
                    </a:lnTo>
                    <a:lnTo>
                      <a:pt x="42" y="25"/>
                    </a:lnTo>
                    <a:lnTo>
                      <a:pt x="42" y="23"/>
                    </a:lnTo>
                    <a:lnTo>
                      <a:pt x="46" y="17"/>
                    </a:lnTo>
                    <a:lnTo>
                      <a:pt x="49" y="11"/>
                    </a:lnTo>
                    <a:lnTo>
                      <a:pt x="53" y="8"/>
                    </a:lnTo>
                    <a:lnTo>
                      <a:pt x="56" y="8"/>
                    </a:lnTo>
                    <a:lnTo>
                      <a:pt x="56" y="5"/>
                    </a:lnTo>
                    <a:lnTo>
                      <a:pt x="60" y="5"/>
                    </a:lnTo>
                    <a:lnTo>
                      <a:pt x="63" y="5"/>
                    </a:lnTo>
                    <a:lnTo>
                      <a:pt x="67" y="5"/>
                    </a:lnTo>
                    <a:lnTo>
                      <a:pt x="67" y="2"/>
                    </a:lnTo>
                    <a:lnTo>
                      <a:pt x="70" y="2"/>
                    </a:lnTo>
                    <a:lnTo>
                      <a:pt x="74" y="2"/>
                    </a:lnTo>
                    <a:lnTo>
                      <a:pt x="77" y="0"/>
                    </a:lnTo>
                    <a:lnTo>
                      <a:pt x="81" y="0"/>
                    </a:lnTo>
                    <a:lnTo>
                      <a:pt x="84" y="0"/>
                    </a:lnTo>
                    <a:lnTo>
                      <a:pt x="88" y="0"/>
                    </a:lnTo>
                    <a:lnTo>
                      <a:pt x="91" y="0"/>
                    </a:lnTo>
                    <a:lnTo>
                      <a:pt x="95" y="0"/>
                    </a:lnTo>
                    <a:lnTo>
                      <a:pt x="98" y="0"/>
                    </a:lnTo>
                    <a:lnTo>
                      <a:pt x="102" y="0"/>
                    </a:lnTo>
                    <a:lnTo>
                      <a:pt x="105" y="0"/>
                    </a:lnTo>
                    <a:lnTo>
                      <a:pt x="109" y="2"/>
                    </a:lnTo>
                    <a:lnTo>
                      <a:pt x="112" y="2"/>
                    </a:lnTo>
                    <a:lnTo>
                      <a:pt x="112" y="5"/>
                    </a:lnTo>
                    <a:lnTo>
                      <a:pt x="116" y="8"/>
                    </a:lnTo>
                    <a:lnTo>
                      <a:pt x="119" y="11"/>
                    </a:lnTo>
                    <a:lnTo>
                      <a:pt x="119" y="14"/>
                    </a:lnTo>
                    <a:lnTo>
                      <a:pt x="123" y="17"/>
                    </a:lnTo>
                    <a:lnTo>
                      <a:pt x="123" y="20"/>
                    </a:lnTo>
                    <a:lnTo>
                      <a:pt x="123" y="25"/>
                    </a:lnTo>
                    <a:lnTo>
                      <a:pt x="123" y="28"/>
                    </a:lnTo>
                    <a:lnTo>
                      <a:pt x="123" y="31"/>
                    </a:lnTo>
                    <a:lnTo>
                      <a:pt x="123" y="34"/>
                    </a:lnTo>
                    <a:lnTo>
                      <a:pt x="123" y="37"/>
                    </a:lnTo>
                    <a:lnTo>
                      <a:pt x="123" y="40"/>
                    </a:lnTo>
                    <a:lnTo>
                      <a:pt x="123" y="43"/>
                    </a:lnTo>
                    <a:lnTo>
                      <a:pt x="119" y="46"/>
                    </a:lnTo>
                    <a:lnTo>
                      <a:pt x="116" y="49"/>
                    </a:lnTo>
                    <a:lnTo>
                      <a:pt x="116" y="51"/>
                    </a:lnTo>
                    <a:lnTo>
                      <a:pt x="112" y="54"/>
                    </a:lnTo>
                    <a:lnTo>
                      <a:pt x="112" y="57"/>
                    </a:lnTo>
                    <a:lnTo>
                      <a:pt x="109" y="60"/>
                    </a:lnTo>
                    <a:lnTo>
                      <a:pt x="105" y="63"/>
                    </a:lnTo>
                    <a:lnTo>
                      <a:pt x="105" y="66"/>
                    </a:lnTo>
                    <a:lnTo>
                      <a:pt x="102" y="69"/>
                    </a:lnTo>
                    <a:lnTo>
                      <a:pt x="98" y="72"/>
                    </a:lnTo>
                    <a:lnTo>
                      <a:pt x="95" y="72"/>
                    </a:lnTo>
                    <a:lnTo>
                      <a:pt x="91" y="75"/>
                    </a:lnTo>
                    <a:lnTo>
                      <a:pt x="88" y="78"/>
                    </a:lnTo>
                    <a:lnTo>
                      <a:pt x="84" y="81"/>
                    </a:lnTo>
                    <a:lnTo>
                      <a:pt x="81" y="84"/>
                    </a:lnTo>
                    <a:lnTo>
                      <a:pt x="77" y="87"/>
                    </a:lnTo>
                    <a:lnTo>
                      <a:pt x="74" y="90"/>
                    </a:lnTo>
                    <a:lnTo>
                      <a:pt x="70" y="93"/>
                    </a:lnTo>
                    <a:lnTo>
                      <a:pt x="67" y="96"/>
                    </a:lnTo>
                    <a:lnTo>
                      <a:pt x="60" y="96"/>
                    </a:lnTo>
                    <a:lnTo>
                      <a:pt x="56" y="98"/>
                    </a:lnTo>
                    <a:lnTo>
                      <a:pt x="53" y="101"/>
                    </a:lnTo>
                    <a:lnTo>
                      <a:pt x="49" y="104"/>
                    </a:lnTo>
                    <a:lnTo>
                      <a:pt x="42" y="107"/>
                    </a:lnTo>
                    <a:lnTo>
                      <a:pt x="39" y="107"/>
                    </a:lnTo>
                    <a:lnTo>
                      <a:pt x="35" y="110"/>
                    </a:lnTo>
                    <a:lnTo>
                      <a:pt x="28" y="113"/>
                    </a:lnTo>
                    <a:lnTo>
                      <a:pt x="25" y="113"/>
                    </a:lnTo>
                    <a:lnTo>
                      <a:pt x="21" y="116"/>
                    </a:lnTo>
                    <a:lnTo>
                      <a:pt x="14" y="119"/>
                    </a:lnTo>
                    <a:lnTo>
                      <a:pt x="11" y="119"/>
                    </a:lnTo>
                    <a:lnTo>
                      <a:pt x="3" y="122"/>
                    </a:lnTo>
                    <a:lnTo>
                      <a:pt x="0" y="122"/>
                    </a:lnTo>
                    <a:lnTo>
                      <a:pt x="0" y="116"/>
                    </a:lnTo>
                    <a:lnTo>
                      <a:pt x="0" y="113"/>
                    </a:lnTo>
                    <a:lnTo>
                      <a:pt x="3" y="113"/>
                    </a:lnTo>
                    <a:lnTo>
                      <a:pt x="3" y="110"/>
                    </a:lnTo>
                    <a:lnTo>
                      <a:pt x="6" y="110"/>
                    </a:lnTo>
                    <a:lnTo>
                      <a:pt x="11" y="107"/>
                    </a:lnTo>
                    <a:lnTo>
                      <a:pt x="14" y="104"/>
                    </a:lnTo>
                    <a:lnTo>
                      <a:pt x="18" y="104"/>
                    </a:lnTo>
                    <a:lnTo>
                      <a:pt x="21" y="101"/>
                    </a:lnTo>
                    <a:lnTo>
                      <a:pt x="25" y="98"/>
                    </a:lnTo>
                    <a:lnTo>
                      <a:pt x="28" y="96"/>
                    </a:lnTo>
                    <a:lnTo>
                      <a:pt x="35" y="93"/>
                    </a:lnTo>
                    <a:lnTo>
                      <a:pt x="39" y="87"/>
                    </a:lnTo>
                    <a:lnTo>
                      <a:pt x="46" y="84"/>
                    </a:lnTo>
                    <a:lnTo>
                      <a:pt x="49" y="81"/>
                    </a:lnTo>
                    <a:lnTo>
                      <a:pt x="53" y="78"/>
                    </a:lnTo>
                    <a:lnTo>
                      <a:pt x="60" y="75"/>
                    </a:lnTo>
                    <a:lnTo>
                      <a:pt x="63" y="72"/>
                    </a:lnTo>
                    <a:lnTo>
                      <a:pt x="67" y="69"/>
                    </a:lnTo>
                    <a:lnTo>
                      <a:pt x="70" y="66"/>
                    </a:lnTo>
                    <a:lnTo>
                      <a:pt x="70" y="63"/>
                    </a:lnTo>
                    <a:lnTo>
                      <a:pt x="74" y="63"/>
                    </a:lnTo>
                    <a:lnTo>
                      <a:pt x="77" y="57"/>
                    </a:lnTo>
                    <a:lnTo>
                      <a:pt x="77" y="54"/>
                    </a:lnTo>
                    <a:lnTo>
                      <a:pt x="81" y="49"/>
                    </a:lnTo>
                    <a:lnTo>
                      <a:pt x="81" y="46"/>
                    </a:lnTo>
                    <a:lnTo>
                      <a:pt x="84" y="43"/>
                    </a:lnTo>
                    <a:lnTo>
                      <a:pt x="84" y="40"/>
                    </a:lnTo>
                    <a:lnTo>
                      <a:pt x="84" y="37"/>
                    </a:lnTo>
                    <a:lnTo>
                      <a:pt x="84" y="34"/>
                    </a:lnTo>
                    <a:lnTo>
                      <a:pt x="84" y="31"/>
                    </a:lnTo>
                    <a:lnTo>
                      <a:pt x="81" y="31"/>
                    </a:lnTo>
                    <a:lnTo>
                      <a:pt x="77" y="28"/>
                    </a:lnTo>
                    <a:lnTo>
                      <a:pt x="74" y="28"/>
                    </a:lnTo>
                    <a:lnTo>
                      <a:pt x="70" y="28"/>
                    </a:lnTo>
                    <a:lnTo>
                      <a:pt x="67" y="28"/>
                    </a:lnTo>
                    <a:lnTo>
                      <a:pt x="63" y="28"/>
                    </a:lnTo>
                    <a:lnTo>
                      <a:pt x="60" y="28"/>
                    </a:lnTo>
                    <a:lnTo>
                      <a:pt x="56" y="28"/>
                    </a:lnTo>
                    <a:lnTo>
                      <a:pt x="53" y="31"/>
                    </a:lnTo>
                    <a:lnTo>
                      <a:pt x="49" y="31"/>
                    </a:lnTo>
                    <a:lnTo>
                      <a:pt x="46" y="31"/>
                    </a:lnTo>
                    <a:lnTo>
                      <a:pt x="46" y="34"/>
                    </a:lnTo>
                    <a:lnTo>
                      <a:pt x="42" y="34"/>
                    </a:lnTo>
                    <a:lnTo>
                      <a:pt x="39" y="34"/>
                    </a:lnTo>
                    <a:lnTo>
                      <a:pt x="35" y="34"/>
                    </a:lnTo>
                    <a:lnTo>
                      <a:pt x="35" y="37"/>
                    </a:lnTo>
                  </a:path>
                </a:pathLst>
              </a:custGeom>
              <a:solidFill>
                <a:srgbClr val="3E5AFF"/>
              </a:solidFill>
              <a:ln w="9525" cap="rnd">
                <a:noFill/>
                <a:round/>
                <a:headEnd/>
                <a:tailEnd/>
              </a:ln>
            </p:spPr>
            <p:txBody>
              <a:bodyPr/>
              <a:lstStyle/>
              <a:p>
                <a:endParaRPr lang="en-US">
                  <a:latin typeface="Tahoma" pitchFamily="34" charset="0"/>
                </a:endParaRPr>
              </a:p>
            </p:txBody>
          </p:sp>
        </p:grpSp>
      </p:grpSp>
      <p:pic>
        <p:nvPicPr>
          <p:cNvPr id="17416" name="Picture 1042"/>
          <p:cNvPicPr>
            <a:picLocks noChangeArrowheads="1"/>
          </p:cNvPicPr>
          <p:nvPr/>
        </p:nvPicPr>
        <p:blipFill>
          <a:blip r:embed="rId3"/>
          <a:srcRect/>
          <a:stretch>
            <a:fillRect/>
          </a:stretch>
        </p:blipFill>
        <p:spPr bwMode="auto">
          <a:xfrm>
            <a:off x="6865938" y="2944813"/>
            <a:ext cx="1343025" cy="1062037"/>
          </a:xfrm>
          <a:prstGeom prst="rect">
            <a:avLst/>
          </a:prstGeom>
          <a:noFill/>
          <a:ln w="9525">
            <a:noFill/>
            <a:miter lim="800000"/>
            <a:headEnd/>
            <a:tailEnd/>
          </a:ln>
        </p:spPr>
      </p:pic>
      <p:sp>
        <p:nvSpPr>
          <p:cNvPr id="1797139" name="Rectangle 1043"/>
          <p:cNvSpPr>
            <a:spLocks noChangeArrowheads="1"/>
          </p:cNvSpPr>
          <p:nvPr/>
        </p:nvSpPr>
        <p:spPr bwMode="auto">
          <a:xfrm>
            <a:off x="2324100" y="3062288"/>
            <a:ext cx="1574800" cy="366712"/>
          </a:xfrm>
          <a:prstGeom prst="rect">
            <a:avLst/>
          </a:prstGeom>
          <a:noFill/>
          <a:ln w="9525">
            <a:noFill/>
            <a:miter lim="800000"/>
            <a:headEnd/>
            <a:tailEnd/>
          </a:ln>
          <a:effectLst/>
        </p:spPr>
        <p:txBody>
          <a:bodyPr lIns="92075" tIns="46038" rIns="92075" bIns="46038">
            <a:spAutoFit/>
          </a:bodyPr>
          <a:lstStyle/>
          <a:p>
            <a:pPr algn="ctr" defTabSz="822325" fontAlgn="auto">
              <a:spcBef>
                <a:spcPct val="50000"/>
              </a:spcBef>
              <a:spcAft>
                <a:spcPts val="0"/>
              </a:spcAft>
              <a:defRPr/>
            </a:pPr>
            <a:r>
              <a:rPr lang="en-US" b="1">
                <a:solidFill>
                  <a:schemeClr val="accent2"/>
                </a:solidFill>
                <a:effectLst>
                  <a:outerShdw blurRad="38100" dist="38100" dir="2700000" algn="tl">
                    <a:srgbClr val="C0C0C0"/>
                  </a:outerShdw>
                </a:effectLst>
              </a:rPr>
              <a:t>JDBC calls</a:t>
            </a:r>
          </a:p>
        </p:txBody>
      </p:sp>
      <p:sp>
        <p:nvSpPr>
          <p:cNvPr id="1797140" name="Rectangle 1044"/>
          <p:cNvSpPr>
            <a:spLocks noChangeArrowheads="1"/>
          </p:cNvSpPr>
          <p:nvPr/>
        </p:nvSpPr>
        <p:spPr bwMode="auto">
          <a:xfrm>
            <a:off x="5065713" y="2787650"/>
            <a:ext cx="1646237" cy="641350"/>
          </a:xfrm>
          <a:prstGeom prst="rect">
            <a:avLst/>
          </a:prstGeom>
          <a:noFill/>
          <a:ln w="9525">
            <a:noFill/>
            <a:miter lim="800000"/>
            <a:headEnd/>
            <a:tailEnd/>
          </a:ln>
          <a:effectLst/>
        </p:spPr>
        <p:txBody>
          <a:bodyPr lIns="92075" tIns="46038" rIns="92075" bIns="46038">
            <a:spAutoFit/>
          </a:bodyPr>
          <a:lstStyle/>
          <a:p>
            <a:pPr algn="ctr" defTabSz="822325" fontAlgn="auto">
              <a:spcBef>
                <a:spcPct val="50000"/>
              </a:spcBef>
              <a:spcAft>
                <a:spcPts val="0"/>
              </a:spcAft>
              <a:defRPr/>
            </a:pPr>
            <a:r>
              <a:rPr lang="en-US" b="1">
                <a:solidFill>
                  <a:schemeClr val="accent2"/>
                </a:solidFill>
                <a:effectLst>
                  <a:outerShdw blurRad="38100" dist="38100" dir="2700000" algn="tl">
                    <a:srgbClr val="C0C0C0"/>
                  </a:outerShdw>
                </a:effectLst>
              </a:rPr>
              <a:t>Database commands</a:t>
            </a:r>
          </a:p>
        </p:txBody>
      </p:sp>
      <p:sp>
        <p:nvSpPr>
          <p:cNvPr id="17419" name="Rectangle 1045"/>
          <p:cNvSpPr>
            <a:spLocks noChangeArrowheads="1"/>
          </p:cNvSpPr>
          <p:nvPr/>
        </p:nvSpPr>
        <p:spPr bwMode="auto">
          <a:xfrm>
            <a:off x="6878638" y="3435350"/>
            <a:ext cx="1401762" cy="366713"/>
          </a:xfrm>
          <a:prstGeom prst="rect">
            <a:avLst/>
          </a:prstGeom>
          <a:noFill/>
          <a:ln w="9525">
            <a:noFill/>
            <a:miter lim="800000"/>
            <a:headEnd/>
            <a:tailEnd/>
          </a:ln>
        </p:spPr>
        <p:txBody>
          <a:bodyPr lIns="92075" tIns="46038" rIns="92075" bIns="46038">
            <a:spAutoFit/>
          </a:bodyPr>
          <a:lstStyle/>
          <a:p>
            <a:pPr algn="ctr" defTabSz="822325">
              <a:spcBef>
                <a:spcPct val="50000"/>
              </a:spcBef>
            </a:pPr>
            <a:r>
              <a:rPr lang="en-US" b="1">
                <a:solidFill>
                  <a:schemeClr val="bg2"/>
                </a:solidFill>
              </a:rPr>
              <a:t>Database</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a:defRPr/>
            </a:pPr>
            <a:r>
              <a:rPr lang="en-US" smtClean="0"/>
              <a:t> WebRowSet</a:t>
            </a:r>
          </a:p>
        </p:txBody>
      </p:sp>
      <p:sp>
        <p:nvSpPr>
          <p:cNvPr id="10244" name="Rectangle 3"/>
          <p:cNvSpPr>
            <a:spLocks noGrp="1" noChangeArrowheads="1"/>
          </p:cNvSpPr>
          <p:nvPr>
            <p:ph idx="1"/>
          </p:nvPr>
        </p:nvSpPr>
        <p:spPr/>
        <p:txBody>
          <a:bodyPr/>
          <a:lstStyle/>
          <a:p>
            <a:pPr>
              <a:lnSpc>
                <a:spcPct val="90000"/>
              </a:lnSpc>
            </a:pPr>
            <a:r>
              <a:rPr lang="en-US" sz="2800" dirty="0" smtClean="0"/>
              <a:t>This object can write itself as an XML document and can also read that XML document to convert itself back to a </a:t>
            </a:r>
            <a:r>
              <a:rPr lang="en-US" sz="2800" dirty="0" err="1" smtClean="0"/>
              <a:t>WebRowSet</a:t>
            </a:r>
            <a:r>
              <a:rPr lang="en-US" sz="2800" dirty="0" smtClean="0"/>
              <a:t> object.</a:t>
            </a:r>
          </a:p>
          <a:p>
            <a:pPr>
              <a:lnSpc>
                <a:spcPct val="90000"/>
              </a:lnSpc>
            </a:pPr>
            <a:r>
              <a:rPr lang="en-US" sz="2800" dirty="0" smtClean="0"/>
              <a:t>Because XML is the language through which disparate enterprises can communicate with each other, it has become the standard for Web Services communication.</a:t>
            </a:r>
          </a:p>
          <a:p>
            <a:pPr>
              <a:lnSpc>
                <a:spcPct val="90000"/>
              </a:lnSpc>
            </a:pPr>
            <a:endParaRPr lang="en-US" sz="2800" dirty="0" smtClean="0"/>
          </a:p>
          <a:p>
            <a:pPr>
              <a:lnSpc>
                <a:spcPct val="90000"/>
              </a:lnSpc>
            </a:pPr>
            <a:endParaRPr lang="en-US" sz="2800" dirty="0" smtClean="0"/>
          </a:p>
          <a:p>
            <a:pPr>
              <a:lnSpc>
                <a:spcPct val="90000"/>
              </a:lnSpc>
            </a:pPr>
            <a:r>
              <a:rPr lang="en-US" sz="2800" dirty="0" smtClean="0"/>
              <a:t>Refer to </a:t>
            </a:r>
            <a:r>
              <a:rPr lang="en-US" sz="2800" dirty="0" smtClean="0">
                <a:hlinkClick r:id="rId3" action="ppaction://hlinkfile"/>
              </a:rPr>
              <a:t>WebRowSetDemo.java</a:t>
            </a:r>
            <a:endParaRPr lang="en-US" sz="28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mtClean="0"/>
              <a:t> Can you answer the following ?</a:t>
            </a:r>
          </a:p>
        </p:txBody>
      </p:sp>
      <p:sp>
        <p:nvSpPr>
          <p:cNvPr id="63491" name="Rectangle 3"/>
          <p:cNvSpPr>
            <a:spLocks noGrp="1" noChangeArrowheads="1"/>
          </p:cNvSpPr>
          <p:nvPr>
            <p:ph idx="1"/>
          </p:nvPr>
        </p:nvSpPr>
        <p:spPr/>
        <p:txBody>
          <a:bodyPr/>
          <a:lstStyle/>
          <a:p>
            <a:pPr algn="just">
              <a:lnSpc>
                <a:spcPct val="90000"/>
              </a:lnSpc>
            </a:pPr>
            <a:r>
              <a:rPr lang="en-US" smtClean="0"/>
              <a:t>What are the types of  RowSet  objects ?</a:t>
            </a:r>
          </a:p>
          <a:p>
            <a:pPr algn="just">
              <a:lnSpc>
                <a:spcPct val="90000"/>
              </a:lnSpc>
            </a:pPr>
            <a:r>
              <a:rPr lang="en-US" smtClean="0"/>
              <a:t>How Disconnected Architecture is different from Connected Architecture?</a:t>
            </a:r>
          </a:p>
          <a:p>
            <a:pPr algn="just">
              <a:lnSpc>
                <a:spcPct val="90000"/>
              </a:lnSpc>
            </a:pPr>
            <a:r>
              <a:rPr lang="en-US" smtClean="0"/>
              <a:t>What are the various types of Disconnected Architecture ?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JDBC Drivers Types</a:t>
            </a:r>
            <a:endParaRPr lang="en-US" dirty="0"/>
          </a:p>
        </p:txBody>
      </p:sp>
      <p:graphicFrame>
        <p:nvGraphicFramePr>
          <p:cNvPr id="2050" name="Object 2"/>
          <p:cNvGraphicFramePr>
            <a:graphicFrameLocks noGrp="1" noChangeAspect="1"/>
          </p:cNvGraphicFramePr>
          <p:nvPr>
            <p:ph idx="1"/>
          </p:nvPr>
        </p:nvGraphicFramePr>
        <p:xfrm>
          <a:off x="3876675" y="2671763"/>
          <a:ext cx="1390650" cy="2857500"/>
        </p:xfrm>
        <a:graphic>
          <a:graphicData uri="http://schemas.openxmlformats.org/presentationml/2006/ole">
            <mc:AlternateContent xmlns:mc="http://schemas.openxmlformats.org/markup-compatibility/2006">
              <mc:Choice xmlns:v="urn:schemas-microsoft-com:vml" Requires="v">
                <p:oleObj spid="_x0000_s2052" name="Bitmap Image" r:id="rId4" imgW="1390844" imgH="2857899" progId="PBrush">
                  <p:embed/>
                </p:oleObj>
              </mc:Choice>
              <mc:Fallback>
                <p:oleObj name="Bitmap Image" r:id="rId4" imgW="1390844" imgH="2857899" progId="PBrush">
                  <p:embed/>
                  <p:pic>
                    <p:nvPicPr>
                      <p:cNvPr id="0" name="Object 2"/>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876675" y="2671763"/>
                        <a:ext cx="1390650" cy="285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4"/>
          <p:cNvSpPr txBox="1">
            <a:spLocks noChangeArrowheads="1"/>
          </p:cNvSpPr>
          <p:nvPr/>
        </p:nvSpPr>
        <p:spPr bwMode="auto">
          <a:xfrm>
            <a:off x="531813" y="1524000"/>
            <a:ext cx="4497387" cy="461963"/>
          </a:xfrm>
          <a:prstGeom prst="rect">
            <a:avLst/>
          </a:prstGeom>
          <a:noFill/>
          <a:ln w="9525">
            <a:noFill/>
            <a:miter lim="800000"/>
            <a:headEnd/>
            <a:tailEnd/>
          </a:ln>
        </p:spPr>
        <p:txBody>
          <a:bodyPr lIns="92075" tIns="46038" rIns="92075" bIns="46038">
            <a:spAutoFit/>
          </a:bodyPr>
          <a:lstStyle/>
          <a:p>
            <a:pPr defTabSz="822325">
              <a:spcBef>
                <a:spcPct val="20000"/>
              </a:spcBef>
              <a:defRPr/>
            </a:pPr>
            <a:r>
              <a:rPr lang="en-US" sz="2400" dirty="0">
                <a:solidFill>
                  <a:schemeClr val="tx1">
                    <a:lumMod val="90000"/>
                    <a:lumOff val="10000"/>
                  </a:schemeClr>
                </a:solidFill>
                <a:latin typeface="+mn-lt"/>
              </a:rPr>
              <a:t>1. JDBC-ODBC Bridge Driver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JDBC Drivers Types</a:t>
            </a:r>
            <a:endParaRPr lang="en-US" dirty="0"/>
          </a:p>
        </p:txBody>
      </p:sp>
      <p:graphicFrame>
        <p:nvGraphicFramePr>
          <p:cNvPr id="3074" name="Object 2"/>
          <p:cNvGraphicFramePr>
            <a:graphicFrameLocks noGrp="1" noChangeAspect="1"/>
          </p:cNvGraphicFramePr>
          <p:nvPr>
            <p:ph idx="1"/>
          </p:nvPr>
        </p:nvGraphicFramePr>
        <p:xfrm>
          <a:off x="1819275" y="2376488"/>
          <a:ext cx="5505450" cy="3448050"/>
        </p:xfrm>
        <a:graphic>
          <a:graphicData uri="http://schemas.openxmlformats.org/presentationml/2006/ole">
            <mc:AlternateContent xmlns:mc="http://schemas.openxmlformats.org/markup-compatibility/2006">
              <mc:Choice xmlns:v="urn:schemas-microsoft-com:vml" Requires="v">
                <p:oleObj spid="_x0000_s3076" name="Document" r:id="rId4" imgW="5506200" imgH="3448080" progId="Word.Document.8">
                  <p:embed/>
                </p:oleObj>
              </mc:Choice>
              <mc:Fallback>
                <p:oleObj name="Document" r:id="rId4" imgW="5506200" imgH="34480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275" y="2376488"/>
                        <a:ext cx="55054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457200" y="1600200"/>
            <a:ext cx="6400800" cy="461963"/>
          </a:xfrm>
          <a:prstGeom prst="rect">
            <a:avLst/>
          </a:prstGeom>
          <a:noFill/>
        </p:spPr>
        <p:txBody>
          <a:bodyPr>
            <a:spAutoFit/>
          </a:bodyPr>
          <a:lstStyle/>
          <a:p>
            <a:pPr>
              <a:defRPr/>
            </a:pPr>
            <a:r>
              <a:rPr lang="en-US" sz="2400" dirty="0">
                <a:solidFill>
                  <a:schemeClr val="tx1">
                    <a:lumMod val="90000"/>
                    <a:lumOff val="10000"/>
                  </a:schemeClr>
                </a:solidFill>
                <a:latin typeface="+mn-lt"/>
              </a:rPr>
              <a:t>2. Native JDBC Driver</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685800" y="2438400"/>
          <a:ext cx="7620000" cy="3633788"/>
        </p:xfrm>
        <a:graphic>
          <a:graphicData uri="http://schemas.openxmlformats.org/presentationml/2006/ole">
            <mc:AlternateContent xmlns:mc="http://schemas.openxmlformats.org/markup-compatibility/2006">
              <mc:Choice xmlns:v="urn:schemas-microsoft-com:vml" Requires="v">
                <p:oleObj spid="_x0000_s4100" name="Document" r:id="rId4" imgW="5702760" imgH="3111840" progId="Word.Document.8">
                  <p:embed/>
                </p:oleObj>
              </mc:Choice>
              <mc:Fallback>
                <p:oleObj name="Document" r:id="rId4" imgW="5702760" imgH="311184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438400"/>
                        <a:ext cx="7620000" cy="36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457200" y="1600200"/>
            <a:ext cx="6172200" cy="461963"/>
          </a:xfrm>
          <a:prstGeom prst="rect">
            <a:avLst/>
          </a:prstGeom>
          <a:noFill/>
        </p:spPr>
        <p:txBody>
          <a:bodyPr>
            <a:spAutoFit/>
          </a:bodyPr>
          <a:lstStyle/>
          <a:p>
            <a:pPr>
              <a:defRPr/>
            </a:pPr>
            <a:r>
              <a:rPr lang="en-US" sz="2400" dirty="0">
                <a:solidFill>
                  <a:schemeClr val="tx1">
                    <a:lumMod val="90000"/>
                    <a:lumOff val="10000"/>
                  </a:schemeClr>
                </a:solidFill>
                <a:latin typeface="+mn-lt"/>
              </a:rPr>
              <a:t>3. All Java JDBC Net Drivers</a:t>
            </a:r>
          </a:p>
        </p:txBody>
      </p:sp>
      <p:sp>
        <p:nvSpPr>
          <p:cNvPr id="8" name="Title 7"/>
          <p:cNvSpPr>
            <a:spLocks noGrp="1"/>
          </p:cNvSpPr>
          <p:nvPr>
            <p:ph type="title"/>
          </p:nvPr>
        </p:nvSpPr>
        <p:spPr/>
        <p:txBody>
          <a:bodyPr/>
          <a:lstStyle/>
          <a:p>
            <a:r>
              <a:rPr lang="en-US" dirty="0" smtClean="0"/>
              <a:t>JDBC Drivers Types</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5709</Words>
  <Application>Microsoft Office PowerPoint</Application>
  <PresentationFormat>On-screen Show (4:3)</PresentationFormat>
  <Paragraphs>844</Paragraphs>
  <Slides>61</Slides>
  <Notes>61</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61</vt:i4>
      </vt:variant>
    </vt:vector>
  </HeadingPairs>
  <TitlesOfParts>
    <vt:vector size="72" baseType="lpstr">
      <vt:lpstr>Arial</vt:lpstr>
      <vt:lpstr>Calibri</vt:lpstr>
      <vt:lpstr>Courier New</vt:lpstr>
      <vt:lpstr>Symbol</vt:lpstr>
      <vt:lpstr>Tahoma</vt:lpstr>
      <vt:lpstr>Times New Roman</vt:lpstr>
      <vt:lpstr>Wingdings</vt:lpstr>
      <vt:lpstr>sITe_ppt_template</vt:lpstr>
      <vt:lpstr>Bitmap Image</vt:lpstr>
      <vt:lpstr>Document</vt:lpstr>
      <vt:lpstr>Picture</vt:lpstr>
      <vt:lpstr>J2EE</vt:lpstr>
      <vt:lpstr>Objectives</vt:lpstr>
      <vt:lpstr>JDBC: Introduction</vt:lpstr>
      <vt:lpstr>Architecture and Querying With JDBC</vt:lpstr>
      <vt:lpstr>Stage 1: Connect</vt:lpstr>
      <vt:lpstr>A JDBC Driver</vt:lpstr>
      <vt:lpstr>JDBC Drivers Types</vt:lpstr>
      <vt:lpstr>JDBC Drivers Types</vt:lpstr>
      <vt:lpstr>JDBC Drivers Types</vt:lpstr>
      <vt:lpstr>JDBC Drivers Types</vt:lpstr>
      <vt:lpstr>About JDBC URLs</vt:lpstr>
      <vt:lpstr>JDBC URLs Examples</vt:lpstr>
      <vt:lpstr>How to Make the Connection</vt:lpstr>
      <vt:lpstr>How to Make the Connection </vt:lpstr>
      <vt:lpstr>Stage 2: Query</vt:lpstr>
      <vt:lpstr>The Statement Object</vt:lpstr>
      <vt:lpstr>How to Query the Database</vt:lpstr>
      <vt:lpstr>Querying the Database: Examples</vt:lpstr>
      <vt:lpstr>Stage 3: Process the Results</vt:lpstr>
      <vt:lpstr>The ResultSet Object</vt:lpstr>
      <vt:lpstr>How to Process the Results</vt:lpstr>
      <vt:lpstr>How to Handle SQL Null Values</vt:lpstr>
      <vt:lpstr>Stage 4: Close</vt:lpstr>
      <vt:lpstr>How to Close the Connection</vt:lpstr>
      <vt:lpstr>The DatabaseMetaData Object</vt:lpstr>
      <vt:lpstr>How to Obtain Database Metadata</vt:lpstr>
      <vt:lpstr>The ResultSetMetaDataObject</vt:lpstr>
      <vt:lpstr>How to Obtain Result Set Metadata</vt:lpstr>
      <vt:lpstr>Mapping Database Types to Java Types</vt:lpstr>
      <vt:lpstr>The PreparedStatement Object</vt:lpstr>
      <vt:lpstr>How to Create a Prepared Statement</vt:lpstr>
      <vt:lpstr>How to Execute a Prepared Statement</vt:lpstr>
      <vt:lpstr>The CallableStatement Object</vt:lpstr>
      <vt:lpstr>How to Create a Callable Statement</vt:lpstr>
      <vt:lpstr>How to Execute a Callable Statement</vt:lpstr>
      <vt:lpstr>Using Transactions</vt:lpstr>
      <vt:lpstr>Transactions Isolation Problems</vt:lpstr>
      <vt:lpstr>Isolation Levels</vt:lpstr>
      <vt:lpstr>Summary of JDBC Classes</vt:lpstr>
      <vt:lpstr>Oracle JDBC Drivers</vt:lpstr>
      <vt:lpstr> JDBC  classes and interfaces</vt:lpstr>
      <vt:lpstr> Types of RowSet objects</vt:lpstr>
      <vt:lpstr>Connected Architecture</vt:lpstr>
      <vt:lpstr> Merits and Demerits</vt:lpstr>
      <vt:lpstr>Disconnected Architecture</vt:lpstr>
      <vt:lpstr> Connected RowSet objects </vt:lpstr>
      <vt:lpstr> Creating a JdbcRowSet object</vt:lpstr>
      <vt:lpstr> Passing a ResultSet object</vt:lpstr>
      <vt:lpstr> Properties of Jdbc RowSet object - Self Study </vt:lpstr>
      <vt:lpstr> Using the Default  Constructor</vt:lpstr>
      <vt:lpstr> Navigating a JdbcRowSet object</vt:lpstr>
      <vt:lpstr> Navigating a JdbcRowSet object - Contd</vt:lpstr>
      <vt:lpstr> Navigating a JdbcRowSet object - Examples</vt:lpstr>
      <vt:lpstr> JdbcRowSet - Example</vt:lpstr>
      <vt:lpstr> CachedRowSet object</vt:lpstr>
      <vt:lpstr> Creating a CachedRowSet Object</vt:lpstr>
      <vt:lpstr> CachedRowSet - Example</vt:lpstr>
      <vt:lpstr> JoinRowSet</vt:lpstr>
      <vt:lpstr> FilteredRowSet</vt:lpstr>
      <vt:lpstr> WebRowSet</vt:lpstr>
      <vt:lpstr> Can you answer the following ?</vt:lpstr>
    </vt:vector>
  </TitlesOfParts>
  <Company>SITE Pvt.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nexwave</dc:creator>
  <cp:lastModifiedBy>Aruna</cp:lastModifiedBy>
  <cp:revision>27</cp:revision>
  <dcterms:created xsi:type="dcterms:W3CDTF">2011-05-27T12:00:20Z</dcterms:created>
  <dcterms:modified xsi:type="dcterms:W3CDTF">2017-06-14T15:28:53Z</dcterms:modified>
</cp:coreProperties>
</file>