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5"/>
  </p:notesMasterIdLst>
  <p:sldIdLst>
    <p:sldId id="327" r:id="rId2"/>
    <p:sldId id="263" r:id="rId3"/>
    <p:sldId id="264" r:id="rId4"/>
    <p:sldId id="262" r:id="rId5"/>
    <p:sldId id="265" r:id="rId6"/>
    <p:sldId id="266" r:id="rId7"/>
    <p:sldId id="267" r:id="rId8"/>
    <p:sldId id="268" r:id="rId9"/>
    <p:sldId id="269" r:id="rId10"/>
    <p:sldId id="270" r:id="rId11"/>
    <p:sldId id="271" r:id="rId12"/>
    <p:sldId id="273" r:id="rId13"/>
    <p:sldId id="274" r:id="rId14"/>
    <p:sldId id="33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1" r:id="rId31"/>
    <p:sldId id="292" r:id="rId32"/>
    <p:sldId id="293" r:id="rId33"/>
    <p:sldId id="294" r:id="rId34"/>
    <p:sldId id="295" r:id="rId35"/>
    <p:sldId id="296"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6" r:id="rId52"/>
    <p:sldId id="317" r:id="rId53"/>
    <p:sldId id="318" r:id="rId54"/>
    <p:sldId id="319" r:id="rId55"/>
    <p:sldId id="320" r:id="rId56"/>
    <p:sldId id="321" r:id="rId57"/>
    <p:sldId id="324" r:id="rId58"/>
    <p:sldId id="326" r:id="rId59"/>
    <p:sldId id="328" r:id="rId60"/>
    <p:sldId id="329" r:id="rId61"/>
    <p:sldId id="330" r:id="rId62"/>
    <p:sldId id="331" r:id="rId63"/>
    <p:sldId id="332"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987" autoAdjust="0"/>
  </p:normalViewPr>
  <p:slideViewPr>
    <p:cSldViewPr>
      <p:cViewPr>
        <p:scale>
          <a:sx n="66" d="100"/>
          <a:sy n="66" d="100"/>
        </p:scale>
        <p:origin x="-1506" y="-1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25CFF1B-CEB6-4408-B61A-1EE6709F56C7}" type="datetimeFigureOut">
              <a:rPr lang="en-IN"/>
              <a:pPr>
                <a:defRPr/>
              </a:pPr>
              <a:t>12-06-2012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9BA8F8B-D849-4DDF-8276-C92E3D9EB605}"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6BA2EE-6A46-420E-8E98-6195CAF63435}"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7782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7782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5E3BD4A6-6CF1-423D-8DA3-DA882A2AAB70}" type="slidenum">
              <a:rPr lang="en-US" smtClean="0">
                <a:latin typeface="Arial" pitchFamily="34" charset="0"/>
                <a:cs typeface="Arial" pitchFamily="34" charset="0"/>
              </a:rPr>
              <a:pPr defTabSz="912813" fontAlgn="base">
                <a:spcBef>
                  <a:spcPct val="0"/>
                </a:spcBef>
                <a:spcAft>
                  <a:spcPct val="0"/>
                </a:spcAft>
              </a:pPr>
              <a:t>10</a:t>
            </a:fld>
            <a:endParaRPr lang="en-US" dirty="0" smtClean="0">
              <a:latin typeface="Arial" pitchFamily="34" charset="0"/>
              <a:cs typeface="Arial" pitchFamily="34" charset="0"/>
            </a:endParaRPr>
          </a:p>
        </p:txBody>
      </p:sp>
      <p:sp>
        <p:nvSpPr>
          <p:cNvPr id="7782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3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cs typeface="Arial" pitchFamily="34" charset="0"/>
              </a:rPr>
              <a:t>These implementation is not synchronized. If multiple threads access a set concurrently, and at least one of the threads modifies the set, it must be synchronized externally. This is typically accomplished by synchronizing on some object that naturally encapsulates the set. If no such object exists, the set should be "wrapped" using the </a:t>
            </a:r>
            <a:r>
              <a:rPr lang="en-US" dirty="0" err="1" smtClean="0">
                <a:latin typeface="Arial" pitchFamily="34" charset="0"/>
                <a:cs typeface="Arial" pitchFamily="34" charset="0"/>
              </a:rPr>
              <a:t>Collections.synchronizedSet</a:t>
            </a:r>
            <a:r>
              <a:rPr lang="en-US" dirty="0" smtClean="0">
                <a:latin typeface="Arial" pitchFamily="34" charset="0"/>
                <a:cs typeface="Arial" pitchFamily="34" charset="0"/>
              </a:rPr>
              <a:t> method. This is best done at creation time, to prevent accidental unsynchronized access to the set: </a:t>
            </a:r>
            <a:endParaRPr lang="en-US" i="1" dirty="0" smtClean="0">
              <a:latin typeface="Arial" pitchFamily="34" charset="0"/>
              <a:cs typeface="Arial" pitchFamily="34" charset="0"/>
            </a:endParaRPr>
          </a:p>
          <a:p>
            <a:pPr eaLnBrk="1" hangingPunct="1">
              <a:spcBef>
                <a:spcPct val="0"/>
              </a:spcBef>
            </a:pPr>
            <a:r>
              <a:rPr lang="en-US" i="1" dirty="0" smtClean="0">
                <a:latin typeface="Arial" pitchFamily="34" charset="0"/>
                <a:cs typeface="Arial" pitchFamily="34" charset="0"/>
              </a:rPr>
              <a:t>Set s = </a:t>
            </a:r>
            <a:r>
              <a:rPr lang="en-US" i="1" dirty="0" err="1" smtClean="0">
                <a:latin typeface="Arial" pitchFamily="34" charset="0"/>
                <a:cs typeface="Arial" pitchFamily="34" charset="0"/>
              </a:rPr>
              <a:t>Collections.synchronizedSet</a:t>
            </a:r>
            <a:r>
              <a:rPr lang="en-US" i="1" dirty="0" smtClean="0">
                <a:latin typeface="Arial" pitchFamily="34" charset="0"/>
                <a:cs typeface="Arial" pitchFamily="34" charset="0"/>
              </a:rPr>
              <a:t>(new HashSet(...));</a:t>
            </a:r>
            <a:br>
              <a:rPr lang="en-US" i="1" dirty="0" smtClean="0">
                <a:latin typeface="Arial" pitchFamily="34" charset="0"/>
                <a:cs typeface="Arial" pitchFamily="34" charset="0"/>
              </a:rPr>
            </a:br>
            <a:r>
              <a:rPr lang="en-US" i="1" dirty="0" smtClean="0">
                <a:latin typeface="Arial" pitchFamily="34" charset="0"/>
                <a:cs typeface="Arial" pitchFamily="34" charset="0"/>
              </a:rPr>
              <a:t/>
            </a:r>
            <a:br>
              <a:rPr lang="en-US" i="1" dirty="0" smtClean="0">
                <a:latin typeface="Arial" pitchFamily="34" charset="0"/>
                <a:cs typeface="Arial" pitchFamily="34" charset="0"/>
              </a:rPr>
            </a:br>
            <a:r>
              <a:rPr lang="en-US" i="1" dirty="0" smtClean="0">
                <a:latin typeface="Arial" pitchFamily="34" charset="0"/>
                <a:cs typeface="Arial" pitchFamily="34" charset="0"/>
              </a:rPr>
              <a:t>SortedSet s = </a:t>
            </a:r>
            <a:r>
              <a:rPr lang="en-US" i="1" dirty="0" err="1" smtClean="0">
                <a:latin typeface="Arial" pitchFamily="34" charset="0"/>
                <a:cs typeface="Arial" pitchFamily="34" charset="0"/>
              </a:rPr>
              <a:t>Collections.synchronizedSortedSet</a:t>
            </a:r>
            <a:r>
              <a:rPr lang="en-US" i="1" dirty="0" smtClean="0">
                <a:latin typeface="Arial" pitchFamily="34" charset="0"/>
                <a:cs typeface="Arial" pitchFamily="34" charset="0"/>
              </a:rPr>
              <a:t>(new TreeSet(...));</a:t>
            </a:r>
            <a:br>
              <a:rPr lang="en-US" i="1" dirty="0" smtClean="0">
                <a:latin typeface="Arial" pitchFamily="34" charset="0"/>
                <a:cs typeface="Arial" pitchFamily="34" charset="0"/>
              </a:rPr>
            </a:br>
            <a:endParaRPr lang="en-US" i="1" dirty="0" smtClean="0">
              <a:latin typeface="Arial" pitchFamily="34" charset="0"/>
              <a:cs typeface="Arial" pitchFamily="34" charset="0"/>
            </a:endParaRPr>
          </a:p>
          <a:p>
            <a:pPr eaLnBrk="1" hangingPunct="1">
              <a:spcBef>
                <a:spcPct val="0"/>
              </a:spcBef>
            </a:pPr>
            <a:endParaRPr lang="en-US" dirty="0"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78851"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7885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D1ADF982-A84F-4C59-99A8-7689A43BABAD}" type="slidenum">
              <a:rPr lang="en-US" smtClean="0">
                <a:latin typeface="Arial" pitchFamily="34" charset="0"/>
                <a:cs typeface="Arial" pitchFamily="34" charset="0"/>
              </a:rPr>
              <a:pPr defTabSz="912813" fontAlgn="base">
                <a:spcBef>
                  <a:spcPct val="0"/>
                </a:spcBef>
                <a:spcAft>
                  <a:spcPct val="0"/>
                </a:spcAft>
              </a:pPr>
              <a:t>11</a:t>
            </a:fld>
            <a:endParaRPr lang="en-US" smtClean="0">
              <a:latin typeface="Arial" pitchFamily="34" charset="0"/>
              <a:cs typeface="Arial" pitchFamily="34" charset="0"/>
            </a:endParaRPr>
          </a:p>
        </p:txBody>
      </p:sp>
      <p:sp>
        <p:nvSpPr>
          <p:cNvPr id="788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cs typeface="Arial" pitchFamily="34" charset="0"/>
              </a:rPr>
              <a:t>These implementation is not synchronized. If multiple threads access a set concurrently, and at least one of the threads modifies the set, it must be synchronized externally. This is typically accomplished by synchronizing on some object that naturally encapsulates the set. If no such object exists, the set should be "wrapped" using the </a:t>
            </a:r>
            <a:r>
              <a:rPr lang="en-US" dirty="0" err="1" smtClean="0">
                <a:latin typeface="Arial" pitchFamily="34" charset="0"/>
                <a:cs typeface="Arial" pitchFamily="34" charset="0"/>
              </a:rPr>
              <a:t>Collections.synchronizedSet</a:t>
            </a:r>
            <a:r>
              <a:rPr lang="en-US" dirty="0" smtClean="0">
                <a:latin typeface="Arial" pitchFamily="34" charset="0"/>
                <a:cs typeface="Arial" pitchFamily="34" charset="0"/>
              </a:rPr>
              <a:t> method. This is best done at creation time, to prevent accidental unsynchronized access to the set: </a:t>
            </a:r>
            <a:endParaRPr lang="en-US" i="1" dirty="0" smtClean="0">
              <a:latin typeface="Arial" pitchFamily="34" charset="0"/>
              <a:cs typeface="Arial" pitchFamily="34" charset="0"/>
            </a:endParaRPr>
          </a:p>
          <a:p>
            <a:pPr eaLnBrk="1" hangingPunct="1">
              <a:spcBef>
                <a:spcPct val="0"/>
              </a:spcBef>
            </a:pPr>
            <a:r>
              <a:rPr lang="en-US" i="1" dirty="0" smtClean="0">
                <a:latin typeface="Arial" pitchFamily="34" charset="0"/>
                <a:cs typeface="Arial" pitchFamily="34" charset="0"/>
              </a:rPr>
              <a:t>Set s = </a:t>
            </a:r>
            <a:r>
              <a:rPr lang="en-US" i="1" dirty="0" err="1" smtClean="0">
                <a:latin typeface="Arial" pitchFamily="34" charset="0"/>
                <a:cs typeface="Arial" pitchFamily="34" charset="0"/>
              </a:rPr>
              <a:t>Collections.synchronizedSet</a:t>
            </a:r>
            <a:r>
              <a:rPr lang="en-US" i="1" dirty="0" smtClean="0">
                <a:latin typeface="Arial" pitchFamily="34" charset="0"/>
                <a:cs typeface="Arial" pitchFamily="34" charset="0"/>
              </a:rPr>
              <a:t>(new HashSet(...));</a:t>
            </a:r>
            <a:br>
              <a:rPr lang="en-US" i="1" dirty="0" smtClean="0">
                <a:latin typeface="Arial" pitchFamily="34" charset="0"/>
                <a:cs typeface="Arial" pitchFamily="34" charset="0"/>
              </a:rPr>
            </a:br>
            <a:r>
              <a:rPr lang="en-US" i="1" dirty="0" smtClean="0">
                <a:latin typeface="Arial" pitchFamily="34" charset="0"/>
                <a:cs typeface="Arial" pitchFamily="34" charset="0"/>
              </a:rPr>
              <a:t/>
            </a:r>
            <a:br>
              <a:rPr lang="en-US" i="1" dirty="0" smtClean="0">
                <a:latin typeface="Arial" pitchFamily="34" charset="0"/>
                <a:cs typeface="Arial" pitchFamily="34" charset="0"/>
              </a:rPr>
            </a:br>
            <a:r>
              <a:rPr lang="en-US" i="1" dirty="0" smtClean="0">
                <a:latin typeface="Arial" pitchFamily="34" charset="0"/>
                <a:cs typeface="Arial" pitchFamily="34" charset="0"/>
              </a:rPr>
              <a:t>SortedSet s = </a:t>
            </a:r>
            <a:r>
              <a:rPr lang="en-US" i="1" dirty="0" err="1" smtClean="0">
                <a:latin typeface="Arial" pitchFamily="34" charset="0"/>
                <a:cs typeface="Arial" pitchFamily="34" charset="0"/>
              </a:rPr>
              <a:t>Collections.synchronizedSortedSet</a:t>
            </a:r>
            <a:r>
              <a:rPr lang="en-US" i="1" dirty="0" smtClean="0">
                <a:latin typeface="Arial" pitchFamily="34" charset="0"/>
                <a:cs typeface="Arial" pitchFamily="34" charset="0"/>
              </a:rPr>
              <a:t>(new TreeSet(...));</a:t>
            </a:r>
            <a:br>
              <a:rPr lang="en-US" i="1" dirty="0" smtClean="0">
                <a:latin typeface="Arial" pitchFamily="34" charset="0"/>
                <a:cs typeface="Arial" pitchFamily="34" charset="0"/>
              </a:rPr>
            </a:br>
            <a:endParaRPr lang="en-US" i="1" dirty="0" smtClean="0">
              <a:latin typeface="Arial" pitchFamily="34" charset="0"/>
              <a:cs typeface="Arial" pitchFamily="34" charset="0"/>
            </a:endParaRPr>
          </a:p>
          <a:p>
            <a:pPr eaLnBrk="1" hangingPunct="1">
              <a:spcBef>
                <a:spcPct val="0"/>
              </a:spcBef>
            </a:pPr>
            <a:endParaRPr lang="en-US" dirty="0"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79875"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7987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BBB9B57-F733-4123-93C3-1EEF68DA0D95}" type="slidenum">
              <a:rPr lang="en-US" smtClean="0">
                <a:latin typeface="Arial" pitchFamily="34" charset="0"/>
                <a:cs typeface="Arial" pitchFamily="34" charset="0"/>
              </a:rPr>
              <a:pPr defTabSz="912813" fontAlgn="base">
                <a:spcBef>
                  <a:spcPct val="0"/>
                </a:spcBef>
                <a:spcAft>
                  <a:spcPct val="0"/>
                </a:spcAft>
              </a:pPr>
              <a:t>12</a:t>
            </a:fld>
            <a:endParaRPr lang="en-US" smtClean="0">
              <a:latin typeface="Arial" pitchFamily="34" charset="0"/>
              <a:cs typeface="Arial" pitchFamily="34" charset="0"/>
            </a:endParaRPr>
          </a:p>
        </p:txBody>
      </p:sp>
      <p:sp>
        <p:nvSpPr>
          <p:cNvPr id="7987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Notes:</a:t>
            </a:r>
          </a:p>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80899"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8090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E4D4D806-41FB-4995-ABC5-7D5E282A9B1D}" type="slidenum">
              <a:rPr lang="en-US" smtClean="0">
                <a:latin typeface="Arial" pitchFamily="34" charset="0"/>
                <a:cs typeface="Arial" pitchFamily="34" charset="0"/>
              </a:rPr>
              <a:pPr defTabSz="912813" fontAlgn="base">
                <a:spcBef>
                  <a:spcPct val="0"/>
                </a:spcBef>
                <a:spcAft>
                  <a:spcPct val="0"/>
                </a:spcAft>
              </a:pPr>
              <a:t>13</a:t>
            </a:fld>
            <a:endParaRPr lang="en-US" smtClean="0">
              <a:latin typeface="Arial" pitchFamily="34" charset="0"/>
              <a:cs typeface="Arial" pitchFamily="34" charset="0"/>
            </a:endParaRPr>
          </a:p>
        </p:txBody>
      </p:sp>
      <p:sp>
        <p:nvSpPr>
          <p:cNvPr id="8090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Notes:</a:t>
            </a:r>
          </a:p>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BA8F8B-D849-4DDF-8276-C92E3D9EB605}" type="slidenum">
              <a:rPr lang="en-IN" smtClean="0"/>
              <a:pPr>
                <a:defRPr/>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81923"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8192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FF7005BB-182B-40E9-B452-7AB9AC229CC3}" type="slidenum">
              <a:rPr lang="en-US" smtClean="0">
                <a:latin typeface="Arial" pitchFamily="34" charset="0"/>
                <a:cs typeface="Arial" pitchFamily="34" charset="0"/>
              </a:rPr>
              <a:pPr defTabSz="912813" fontAlgn="base">
                <a:spcBef>
                  <a:spcPct val="0"/>
                </a:spcBef>
                <a:spcAft>
                  <a:spcPct val="0"/>
                </a:spcAft>
              </a:pPr>
              <a:t>15</a:t>
            </a:fld>
            <a:endParaRPr lang="en-US" smtClean="0">
              <a:latin typeface="Arial" pitchFamily="34" charset="0"/>
              <a:cs typeface="Arial" pitchFamily="34" charset="0"/>
            </a:endParaRPr>
          </a:p>
        </p:txBody>
      </p:sp>
      <p:sp>
        <p:nvSpPr>
          <p:cNvPr id="8192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Notes:</a:t>
            </a:r>
          </a:p>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A071C6-2D00-4EA7-B51C-3E1AAE67723E}" type="slidenum">
              <a:rPr lang="en-IN" smtClean="0"/>
              <a:pPr fontAlgn="base">
                <a:spcBef>
                  <a:spcPct val="0"/>
                </a:spcBef>
                <a:spcAft>
                  <a:spcPct val="0"/>
                </a:spcAft>
                <a:defRPr/>
              </a:pPr>
              <a:t>16</a:t>
            </a:fld>
            <a:endParaRPr lang="en-I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549516-D913-4649-AA7F-E3EA5E360580}" type="slidenum">
              <a:rPr lang="en-IN" smtClean="0"/>
              <a:pPr fontAlgn="base">
                <a:spcBef>
                  <a:spcPct val="0"/>
                </a:spcBef>
                <a:spcAft>
                  <a:spcPct val="0"/>
                </a:spcAft>
                <a:defRPr/>
              </a:pPr>
              <a:t>17</a:t>
            </a:fld>
            <a:endParaRPr lang="en-I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The functionality of this interface is duplicated by the Iterator interface. In addition, Iterator adds an optional remove operation, and has shorter method names. New implementations should consider using Iterator in preference to Enumeration. </a:t>
            </a:r>
          </a:p>
        </p:txBody>
      </p:sp>
      <p:sp>
        <p:nvSpPr>
          <p:cNvPr id="84996"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84997"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8499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D5A511EE-BCAD-4196-957C-AF29E00C8626}" type="slidenum">
              <a:rPr lang="en-US" smtClean="0">
                <a:latin typeface="Arial" pitchFamily="34" charset="0"/>
                <a:cs typeface="Arial" pitchFamily="34" charset="0"/>
              </a:rPr>
              <a:pPr defTabSz="912813" fontAlgn="base">
                <a:spcBef>
                  <a:spcPct val="0"/>
                </a:spcBef>
                <a:spcAft>
                  <a:spcPct val="0"/>
                </a:spcAft>
              </a:pPr>
              <a:t>18</a:t>
            </a:fld>
            <a:endParaRPr lang="en-US" smtClean="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
        <p:nvSpPr>
          <p:cNvPr id="8602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86021"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86022"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2EFA1DE5-CC23-4969-8B13-05ED9933770B}" type="slidenum">
              <a:rPr lang="en-US" smtClean="0">
                <a:latin typeface="Arial" pitchFamily="34" charset="0"/>
                <a:cs typeface="Arial" pitchFamily="34" charset="0"/>
              </a:rPr>
              <a:pPr defTabSz="912813" fontAlgn="base">
                <a:spcBef>
                  <a:spcPct val="0"/>
                </a:spcBef>
                <a:spcAft>
                  <a:spcPct val="0"/>
                </a:spcAft>
              </a:pPr>
              <a:t>19</a:t>
            </a:fld>
            <a:endParaRPr 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69635"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6963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7DA96E3-70CD-4318-BD78-E56ECE71D1D1}" type="slidenum">
              <a:rPr lang="en-US" smtClean="0">
                <a:latin typeface="Arial" pitchFamily="34" charset="0"/>
                <a:cs typeface="Arial" pitchFamily="34" charset="0"/>
              </a:rPr>
              <a:pPr defTabSz="912813" fontAlgn="base">
                <a:spcBef>
                  <a:spcPct val="0"/>
                </a:spcBef>
                <a:spcAft>
                  <a:spcPct val="0"/>
                </a:spcAft>
              </a:pPr>
              <a:t>2</a:t>
            </a:fld>
            <a:endParaRPr lang="en-US" dirty="0" smtClean="0">
              <a:latin typeface="Arial" pitchFamily="34" charset="0"/>
              <a:cs typeface="Arial" pitchFamily="34" charset="0"/>
            </a:endParaRPr>
          </a:p>
        </p:txBody>
      </p:sp>
      <p:sp>
        <p:nvSpPr>
          <p:cNvPr id="69637"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69638"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
        <p:nvSpPr>
          <p:cNvPr id="87044"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87045"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87046"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148E0324-E523-4D14-89AD-8FA0B75A4C9D}" type="slidenum">
              <a:rPr lang="en-US" smtClean="0">
                <a:latin typeface="Arial" pitchFamily="34" charset="0"/>
                <a:cs typeface="Arial" pitchFamily="34" charset="0"/>
              </a:rPr>
              <a:pPr defTabSz="912813" fontAlgn="base">
                <a:spcBef>
                  <a:spcPct val="0"/>
                </a:spcBef>
                <a:spcAft>
                  <a:spcPct val="0"/>
                </a:spcAft>
              </a:pPr>
              <a:t>20</a:t>
            </a:fld>
            <a:endParaRPr lang="en-US" smtClean="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
        <p:nvSpPr>
          <p:cNvPr id="88068"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88069"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88070"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01E933A-A541-43F0-B993-F1E90FF4D2C0}" type="slidenum">
              <a:rPr lang="en-US" smtClean="0">
                <a:latin typeface="Arial" pitchFamily="34" charset="0"/>
                <a:cs typeface="Arial" pitchFamily="34" charset="0"/>
              </a:rPr>
              <a:pPr defTabSz="912813" fontAlgn="base">
                <a:spcBef>
                  <a:spcPct val="0"/>
                </a:spcBef>
                <a:spcAft>
                  <a:spcPct val="0"/>
                </a:spcAft>
              </a:pPr>
              <a:t>21</a:t>
            </a:fld>
            <a:endParaRPr lang="en-US"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89091"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8909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3EC26E2F-6268-49B7-87A5-23615157661A}" type="slidenum">
              <a:rPr lang="en-US" smtClean="0">
                <a:latin typeface="Arial" pitchFamily="34" charset="0"/>
                <a:cs typeface="Arial" pitchFamily="34" charset="0"/>
              </a:rPr>
              <a:pPr defTabSz="912813" fontAlgn="base">
                <a:spcBef>
                  <a:spcPct val="0"/>
                </a:spcBef>
                <a:spcAft>
                  <a:spcPct val="0"/>
                </a:spcAft>
              </a:pPr>
              <a:t>22</a:t>
            </a:fld>
            <a:endParaRPr lang="en-US" smtClean="0">
              <a:latin typeface="Arial" pitchFamily="34" charset="0"/>
              <a:cs typeface="Arial" pitchFamily="34" charset="0"/>
            </a:endParaRPr>
          </a:p>
        </p:txBody>
      </p:sp>
      <p:sp>
        <p:nvSpPr>
          <p:cNvPr id="8909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Notes:</a:t>
            </a:r>
          </a:p>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90115"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9011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6ECDBE32-903C-4F7D-ADE7-D00CCBC8EDFF}" type="slidenum">
              <a:rPr lang="en-US" smtClean="0">
                <a:latin typeface="Arial" pitchFamily="34" charset="0"/>
                <a:cs typeface="Arial" pitchFamily="34" charset="0"/>
              </a:rPr>
              <a:pPr defTabSz="912813" fontAlgn="base">
                <a:spcBef>
                  <a:spcPct val="0"/>
                </a:spcBef>
                <a:spcAft>
                  <a:spcPct val="0"/>
                </a:spcAft>
              </a:pPr>
              <a:t>23</a:t>
            </a:fld>
            <a:endParaRPr lang="en-US" smtClean="0">
              <a:latin typeface="Arial" pitchFamily="34" charset="0"/>
              <a:cs typeface="Arial" pitchFamily="34" charset="0"/>
            </a:endParaRPr>
          </a:p>
        </p:txBody>
      </p:sp>
      <p:sp>
        <p:nvSpPr>
          <p:cNvPr id="9011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Notes:</a:t>
            </a:r>
          </a:p>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91139"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9114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910288D-5362-4C23-B3F8-135E986B246F}" type="slidenum">
              <a:rPr lang="en-US" smtClean="0">
                <a:latin typeface="Arial" pitchFamily="34" charset="0"/>
                <a:cs typeface="Arial" pitchFamily="34" charset="0"/>
              </a:rPr>
              <a:pPr defTabSz="912813" fontAlgn="base">
                <a:spcBef>
                  <a:spcPct val="0"/>
                </a:spcBef>
                <a:spcAft>
                  <a:spcPct val="0"/>
                </a:spcAft>
              </a:pPr>
              <a:t>24</a:t>
            </a:fld>
            <a:endParaRPr lang="en-US" smtClean="0">
              <a:latin typeface="Arial" pitchFamily="34" charset="0"/>
              <a:cs typeface="Arial" pitchFamily="34" charset="0"/>
            </a:endParaRPr>
          </a:p>
        </p:txBody>
      </p:sp>
      <p:sp>
        <p:nvSpPr>
          <p:cNvPr id="911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92163"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9216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1A7BFAE5-F4B6-4E9E-9B98-35CDA22B7F92}" type="slidenum">
              <a:rPr lang="en-US" smtClean="0">
                <a:latin typeface="Arial" pitchFamily="34" charset="0"/>
                <a:cs typeface="Arial" pitchFamily="34" charset="0"/>
              </a:rPr>
              <a:pPr defTabSz="912813" fontAlgn="base">
                <a:spcBef>
                  <a:spcPct val="0"/>
                </a:spcBef>
                <a:spcAft>
                  <a:spcPct val="0"/>
                </a:spcAft>
              </a:pPr>
              <a:t>25</a:t>
            </a:fld>
            <a:endParaRPr lang="en-US" smtClean="0">
              <a:latin typeface="Arial" pitchFamily="34" charset="0"/>
              <a:cs typeface="Arial" pitchFamily="34" charset="0"/>
            </a:endParaRPr>
          </a:p>
        </p:txBody>
      </p:sp>
      <p:sp>
        <p:nvSpPr>
          <p:cNvPr id="9216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9318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9318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73FB67E4-8264-469D-98EA-AAADB7962A6F}" type="slidenum">
              <a:rPr lang="en-US" smtClean="0">
                <a:latin typeface="Arial" pitchFamily="34" charset="0"/>
                <a:cs typeface="Arial" pitchFamily="34" charset="0"/>
              </a:rPr>
              <a:pPr defTabSz="912813" fontAlgn="base">
                <a:spcBef>
                  <a:spcPct val="0"/>
                </a:spcBef>
                <a:spcAft>
                  <a:spcPct val="0"/>
                </a:spcAft>
              </a:pPr>
              <a:t>26</a:t>
            </a:fld>
            <a:endParaRPr lang="en-US" smtClean="0">
              <a:latin typeface="Arial" pitchFamily="34" charset="0"/>
              <a:cs typeface="Arial" pitchFamily="34" charset="0"/>
            </a:endParaRPr>
          </a:p>
        </p:txBody>
      </p:sp>
      <p:sp>
        <p:nvSpPr>
          <p:cNvPr id="9318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9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94211"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9421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69DA3836-7C08-4A76-9BA4-9F180335E9BF}" type="slidenum">
              <a:rPr lang="en-US" smtClean="0">
                <a:latin typeface="Arial" pitchFamily="34" charset="0"/>
                <a:cs typeface="Arial" pitchFamily="34" charset="0"/>
              </a:rPr>
              <a:pPr defTabSz="912813" fontAlgn="base">
                <a:spcBef>
                  <a:spcPct val="0"/>
                </a:spcBef>
                <a:spcAft>
                  <a:spcPct val="0"/>
                </a:spcAft>
              </a:pPr>
              <a:t>27</a:t>
            </a:fld>
            <a:endParaRPr lang="en-US" smtClean="0">
              <a:latin typeface="Arial" pitchFamily="34" charset="0"/>
              <a:cs typeface="Arial" pitchFamily="34" charset="0"/>
            </a:endParaRPr>
          </a:p>
        </p:txBody>
      </p:sp>
      <p:sp>
        <p:nvSpPr>
          <p:cNvPr id="9421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95235"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9523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C9FD32F5-2AFC-4587-9EC4-A68336E7E04C}" type="slidenum">
              <a:rPr lang="en-US" smtClean="0">
                <a:latin typeface="Arial" pitchFamily="34" charset="0"/>
                <a:cs typeface="Arial" pitchFamily="34" charset="0"/>
              </a:rPr>
              <a:pPr defTabSz="912813" fontAlgn="base">
                <a:spcBef>
                  <a:spcPct val="0"/>
                </a:spcBef>
                <a:spcAft>
                  <a:spcPct val="0"/>
                </a:spcAft>
              </a:pPr>
              <a:t>28</a:t>
            </a:fld>
            <a:endParaRPr lang="en-US" smtClean="0">
              <a:latin typeface="Arial" pitchFamily="34" charset="0"/>
              <a:cs typeface="Arial" pitchFamily="34" charset="0"/>
            </a:endParaRPr>
          </a:p>
        </p:txBody>
      </p:sp>
      <p:sp>
        <p:nvSpPr>
          <p:cNvPr id="9523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Notes:</a:t>
            </a:r>
          </a:p>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96259"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9626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502F956-A853-4718-A118-2F1B673D3E6C}" type="slidenum">
              <a:rPr lang="en-US" smtClean="0">
                <a:latin typeface="Arial" pitchFamily="34" charset="0"/>
                <a:cs typeface="Arial" pitchFamily="34" charset="0"/>
              </a:rPr>
              <a:pPr defTabSz="912813" fontAlgn="base">
                <a:spcBef>
                  <a:spcPct val="0"/>
                </a:spcBef>
                <a:spcAft>
                  <a:spcPct val="0"/>
                </a:spcAft>
              </a:pPr>
              <a:t>29</a:t>
            </a:fld>
            <a:endParaRPr lang="en-US" smtClean="0">
              <a:latin typeface="Arial" pitchFamily="34" charset="0"/>
              <a:cs typeface="Arial" pitchFamily="34" charset="0"/>
            </a:endParaRPr>
          </a:p>
        </p:txBody>
      </p:sp>
      <p:sp>
        <p:nvSpPr>
          <p:cNvPr id="9626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Notes:</a:t>
            </a:r>
          </a:p>
          <a:p>
            <a:pPr eaLnBrk="1" hangingPunct="1">
              <a:spcBef>
                <a:spcPct val="0"/>
              </a:spcBef>
            </a:pPr>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cs typeface="Arial" pitchFamily="34" charset="0"/>
              </a:rPr>
              <a:t>A </a:t>
            </a:r>
            <a:r>
              <a:rPr lang="en-US" i="1" dirty="0" smtClean="0">
                <a:latin typeface="Arial" pitchFamily="34" charset="0"/>
                <a:cs typeface="Arial" pitchFamily="34" charset="0"/>
              </a:rPr>
              <a:t>collections framework</a:t>
            </a:r>
            <a:r>
              <a:rPr lang="en-US" dirty="0" smtClean="0">
                <a:latin typeface="Arial" pitchFamily="34" charset="0"/>
                <a:cs typeface="Arial" pitchFamily="34" charset="0"/>
              </a:rPr>
              <a:t> is a unified architecture for representing and manipulating collections. All collections frameworks contain the following: </a:t>
            </a:r>
          </a:p>
          <a:p>
            <a:pPr eaLnBrk="1" hangingPunct="1">
              <a:spcBef>
                <a:spcPct val="0"/>
              </a:spcBef>
            </a:pPr>
            <a:r>
              <a:rPr lang="en-US" dirty="0" smtClean="0">
                <a:latin typeface="Arial" pitchFamily="34" charset="0"/>
                <a:cs typeface="Arial" pitchFamily="34" charset="0"/>
              </a:rPr>
              <a:t>Interfaces: These are abstract data types that represent collections. Interfaces allow collections to be manipulated independently of the details of their representation. In object-oriented languages, interfaces generally form a hierarchy. </a:t>
            </a:r>
          </a:p>
          <a:p>
            <a:pPr eaLnBrk="1" hangingPunct="1">
              <a:spcBef>
                <a:spcPct val="0"/>
              </a:spcBef>
            </a:pPr>
            <a:r>
              <a:rPr lang="en-US" dirty="0" smtClean="0">
                <a:latin typeface="Arial" pitchFamily="34" charset="0"/>
                <a:cs typeface="Arial" pitchFamily="34" charset="0"/>
              </a:rPr>
              <a:t>Implementations: These are the concrete implementations of the collection interfaces. In essence, they are reusable data structures. </a:t>
            </a:r>
          </a:p>
          <a:p>
            <a:pPr eaLnBrk="1" hangingPunct="1">
              <a:spcBef>
                <a:spcPct val="0"/>
              </a:spcBef>
            </a:pPr>
            <a:r>
              <a:rPr lang="en-US" dirty="0" smtClean="0">
                <a:latin typeface="Arial" pitchFamily="34" charset="0"/>
                <a:cs typeface="Arial" pitchFamily="34" charset="0"/>
              </a:rPr>
              <a:t>Algorithms: These are the methods that perform useful computations, such as searching and sorting, on objects that implement collection interfaces. The algorithms are said to be </a:t>
            </a:r>
            <a:r>
              <a:rPr lang="en-US" i="1" dirty="0" smtClean="0">
                <a:latin typeface="Arial" pitchFamily="34" charset="0"/>
                <a:cs typeface="Arial" pitchFamily="34" charset="0"/>
              </a:rPr>
              <a:t>polymorphic</a:t>
            </a:r>
            <a:r>
              <a:rPr lang="en-US" dirty="0" smtClean="0">
                <a:latin typeface="Arial" pitchFamily="34" charset="0"/>
                <a:cs typeface="Arial" pitchFamily="34" charset="0"/>
              </a:rPr>
              <a:t>: that is, the same method can be used on many different implementations of the appropriate collection interface. In essence, algorithms are reusable functionality. </a:t>
            </a:r>
          </a:p>
          <a:p>
            <a:pPr eaLnBrk="1" hangingPunct="1">
              <a:spcBef>
                <a:spcPct val="0"/>
              </a:spcBef>
            </a:pPr>
            <a:endParaRPr lang="en-US" dirty="0" smtClean="0">
              <a:latin typeface="Arial" pitchFamily="34" charset="0"/>
              <a:cs typeface="Arial" pitchFamily="34" charset="0"/>
            </a:endParaRPr>
          </a:p>
        </p:txBody>
      </p:sp>
      <p:sp>
        <p:nvSpPr>
          <p:cNvPr id="7066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70661"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70662"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4F1ECFF1-C932-4CAC-A36A-577B97B41673}" type="slidenum">
              <a:rPr lang="en-US" smtClean="0">
                <a:latin typeface="Arial" pitchFamily="34" charset="0"/>
                <a:cs typeface="Arial" pitchFamily="34" charset="0"/>
              </a:rPr>
              <a:pPr defTabSz="912813" fontAlgn="base">
                <a:spcBef>
                  <a:spcPct val="0"/>
                </a:spcBef>
                <a:spcAft>
                  <a:spcPct val="0"/>
                </a:spcAft>
              </a:pPr>
              <a:t>3</a:t>
            </a:fld>
            <a:endParaRPr lang="en-US" dirty="0" smtClean="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704144-569C-4278-ADDC-EB99C75218A4}" type="slidenum">
              <a:rPr lang="en-IN" smtClean="0"/>
              <a:pPr fontAlgn="base">
                <a:spcBef>
                  <a:spcPct val="0"/>
                </a:spcBef>
                <a:spcAft>
                  <a:spcPct val="0"/>
                </a:spcAft>
                <a:defRPr/>
              </a:pPr>
              <a:t>30</a:t>
            </a:fld>
            <a:endParaRPr lang="en-I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B556D6-6CEA-4CCE-BF15-902020E245E6}" type="slidenum">
              <a:rPr lang="en-IN" smtClean="0"/>
              <a:pPr fontAlgn="base">
                <a:spcBef>
                  <a:spcPct val="0"/>
                </a:spcBef>
                <a:spcAft>
                  <a:spcPct val="0"/>
                </a:spcAft>
                <a:defRPr/>
              </a:pPr>
              <a:t>31</a:t>
            </a:fld>
            <a:endParaRPr lang="en-IN"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BAE618-0443-43A5-8CD5-D2196031BF36}" type="slidenum">
              <a:rPr lang="en-IN" smtClean="0"/>
              <a:pPr fontAlgn="base">
                <a:spcBef>
                  <a:spcPct val="0"/>
                </a:spcBef>
                <a:spcAft>
                  <a:spcPct val="0"/>
                </a:spcAft>
                <a:defRPr/>
              </a:pPr>
              <a:t>32</a:t>
            </a:fld>
            <a:endParaRPr lang="en-I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BFE06D-B486-438D-94FF-5E80A314DFF6}" type="slidenum">
              <a:rPr lang="en-IN" smtClean="0"/>
              <a:pPr fontAlgn="base">
                <a:spcBef>
                  <a:spcPct val="0"/>
                </a:spcBef>
                <a:spcAft>
                  <a:spcPct val="0"/>
                </a:spcAft>
                <a:defRPr/>
              </a:pPr>
              <a:t>33</a:t>
            </a:fld>
            <a:endParaRPr lang="en-I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CCF194-3F74-4B15-858C-D2BB59C0EEA3}" type="slidenum">
              <a:rPr lang="en-IN" smtClean="0"/>
              <a:pPr fontAlgn="base">
                <a:spcBef>
                  <a:spcPct val="0"/>
                </a:spcBef>
                <a:spcAft>
                  <a:spcPct val="0"/>
                </a:spcAft>
                <a:defRPr/>
              </a:pPr>
              <a:t>34</a:t>
            </a:fld>
            <a:endParaRPr lang="en-I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00E23C-92EA-42BD-9FC8-501812DD0CF9}" type="slidenum">
              <a:rPr lang="en-IN" smtClean="0"/>
              <a:pPr fontAlgn="base">
                <a:spcBef>
                  <a:spcPct val="0"/>
                </a:spcBef>
                <a:spcAft>
                  <a:spcPct val="0"/>
                </a:spcAft>
                <a:defRPr/>
              </a:pPr>
              <a:t>35</a:t>
            </a:fld>
            <a:endParaRPr lang="en-I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68DE7A-2806-4064-BACF-28A39CA5BA51}" type="slidenum">
              <a:rPr lang="en-IN" smtClean="0"/>
              <a:pPr fontAlgn="base">
                <a:spcBef>
                  <a:spcPct val="0"/>
                </a:spcBef>
                <a:spcAft>
                  <a:spcPct val="0"/>
                </a:spcAft>
                <a:defRPr/>
              </a:pPr>
              <a:t>36</a:t>
            </a:fld>
            <a:endParaRPr lang="en-I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8F1085-A2C7-4C4E-B996-7C0C23A4669E}" type="slidenum">
              <a:rPr lang="en-IN" smtClean="0"/>
              <a:pPr fontAlgn="base">
                <a:spcBef>
                  <a:spcPct val="0"/>
                </a:spcBef>
                <a:spcAft>
                  <a:spcPct val="0"/>
                </a:spcAft>
                <a:defRPr/>
              </a:pPr>
              <a:t>37</a:t>
            </a:fld>
            <a:endParaRPr lang="en-I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C96001-CE59-4AB9-85E4-2EFD6388AF73}" type="slidenum">
              <a:rPr lang="en-IN" smtClean="0"/>
              <a:pPr fontAlgn="base">
                <a:spcBef>
                  <a:spcPct val="0"/>
                </a:spcBef>
                <a:spcAft>
                  <a:spcPct val="0"/>
                </a:spcAft>
                <a:defRPr/>
              </a:pPr>
              <a:t>38</a:t>
            </a:fld>
            <a:endParaRPr lang="en-I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4DFB07-2AE0-405A-A780-B0E67EB15710}" type="slidenum">
              <a:rPr lang="en-IN" smtClean="0"/>
              <a:pPr fontAlgn="base">
                <a:spcBef>
                  <a:spcPct val="0"/>
                </a:spcBef>
                <a:spcAft>
                  <a:spcPct val="0"/>
                </a:spcAft>
                <a:defRPr/>
              </a:pPr>
              <a:t>39</a:t>
            </a:fld>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71683"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7168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258F4048-CE41-4163-98A0-9BBD3405203F}" type="slidenum">
              <a:rPr lang="en-US" smtClean="0">
                <a:latin typeface="Arial" pitchFamily="34" charset="0"/>
                <a:cs typeface="Arial" pitchFamily="34" charset="0"/>
              </a:rPr>
              <a:pPr defTabSz="912813" fontAlgn="base">
                <a:spcBef>
                  <a:spcPct val="0"/>
                </a:spcBef>
                <a:spcAft>
                  <a:spcPct val="0"/>
                </a:spcAft>
              </a:pPr>
              <a:t>4</a:t>
            </a:fld>
            <a:endParaRPr lang="en-US" dirty="0" smtClean="0">
              <a:latin typeface="Arial" pitchFamily="34" charset="0"/>
              <a:cs typeface="Arial" pitchFamily="34" charset="0"/>
            </a:endParaRPr>
          </a:p>
        </p:txBody>
      </p:sp>
      <p:sp>
        <p:nvSpPr>
          <p:cNvPr id="716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cs typeface="Arial" pitchFamily="34" charset="0"/>
              </a:rPr>
              <a:t>Instructor notes: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85F132-5DF9-446E-951B-891D09078C2E}" type="slidenum">
              <a:rPr lang="en-IN" smtClean="0"/>
              <a:pPr fontAlgn="base">
                <a:spcBef>
                  <a:spcPct val="0"/>
                </a:spcBef>
                <a:spcAft>
                  <a:spcPct val="0"/>
                </a:spcAft>
                <a:defRPr/>
              </a:pPr>
              <a:t>40</a:t>
            </a:fld>
            <a:endParaRPr lang="en-I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86FE2A-FBD7-444C-A22E-D8CD04F47D37}" type="slidenum">
              <a:rPr lang="en-IN" smtClean="0"/>
              <a:pPr fontAlgn="base">
                <a:spcBef>
                  <a:spcPct val="0"/>
                </a:spcBef>
                <a:spcAft>
                  <a:spcPct val="0"/>
                </a:spcAft>
                <a:defRPr/>
              </a:pPr>
              <a:t>41</a:t>
            </a:fld>
            <a:endParaRPr lang="en-I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F75E0F-52E5-4CFC-AFF5-91F35DB6C6FC}" type="slidenum">
              <a:rPr lang="en-IN" smtClean="0"/>
              <a:pPr fontAlgn="base">
                <a:spcBef>
                  <a:spcPct val="0"/>
                </a:spcBef>
                <a:spcAft>
                  <a:spcPct val="0"/>
                </a:spcAft>
                <a:defRPr/>
              </a:pPr>
              <a:t>42</a:t>
            </a:fld>
            <a:endParaRPr lang="en-I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EAC79F-71CD-4D03-8086-3DA924C3DE4D}" type="slidenum">
              <a:rPr lang="en-IN" smtClean="0"/>
              <a:pPr fontAlgn="base">
                <a:spcBef>
                  <a:spcPct val="0"/>
                </a:spcBef>
                <a:spcAft>
                  <a:spcPct val="0"/>
                </a:spcAft>
                <a:defRPr/>
              </a:pPr>
              <a:t>43</a:t>
            </a:fld>
            <a:endParaRPr lang="en-I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8B6A3D-59DF-4E44-A27C-512DC8901AC6}" type="slidenum">
              <a:rPr lang="en-IN" smtClean="0"/>
              <a:pPr fontAlgn="base">
                <a:spcBef>
                  <a:spcPct val="0"/>
                </a:spcBef>
                <a:spcAft>
                  <a:spcPct val="0"/>
                </a:spcAft>
                <a:defRPr/>
              </a:pPr>
              <a:t>44</a:t>
            </a:fld>
            <a:endParaRPr lang="en-I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F2EE03-CC08-47CA-ADC2-CD1AD83F1272}" type="slidenum">
              <a:rPr lang="en-IN" smtClean="0"/>
              <a:pPr fontAlgn="base">
                <a:spcBef>
                  <a:spcPct val="0"/>
                </a:spcBef>
                <a:spcAft>
                  <a:spcPct val="0"/>
                </a:spcAft>
                <a:defRPr/>
              </a:pPr>
              <a:t>45</a:t>
            </a:fld>
            <a:endParaRPr lang="en-I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5D7FE9-F1BF-4B7E-B34C-7004641C66A1}" type="slidenum">
              <a:rPr lang="en-IN" smtClean="0"/>
              <a:pPr fontAlgn="base">
                <a:spcBef>
                  <a:spcPct val="0"/>
                </a:spcBef>
                <a:spcAft>
                  <a:spcPct val="0"/>
                </a:spcAft>
                <a:defRPr/>
              </a:pPr>
              <a:t>46</a:t>
            </a:fld>
            <a:endParaRPr lang="en-I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62207B-DF05-4426-A8CA-76CFD338DBB2}" type="slidenum">
              <a:rPr lang="en-IN" smtClean="0"/>
              <a:pPr fontAlgn="base">
                <a:spcBef>
                  <a:spcPct val="0"/>
                </a:spcBef>
                <a:spcAft>
                  <a:spcPct val="0"/>
                </a:spcAft>
                <a:defRPr/>
              </a:pPr>
              <a:t>47</a:t>
            </a:fld>
            <a:endParaRPr lang="en-I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62954A-DFA7-41D4-97E2-B14E2CEFBE1D}" type="slidenum">
              <a:rPr lang="en-IN" smtClean="0"/>
              <a:pPr fontAlgn="base">
                <a:spcBef>
                  <a:spcPct val="0"/>
                </a:spcBef>
                <a:spcAft>
                  <a:spcPct val="0"/>
                </a:spcAft>
                <a:defRPr/>
              </a:pPr>
              <a:t>48</a:t>
            </a:fld>
            <a:endParaRPr lang="en-I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DE5AF0-EFC7-4C96-8FF2-8A820FD442C6}" type="slidenum">
              <a:rPr lang="en-IN" smtClean="0"/>
              <a:pPr fontAlgn="base">
                <a:spcBef>
                  <a:spcPct val="0"/>
                </a:spcBef>
                <a:spcAft>
                  <a:spcPct val="0"/>
                </a:spcAft>
                <a:defRPr/>
              </a:pPr>
              <a:t>49</a:t>
            </a:fld>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cs typeface="Arial" pitchFamily="34" charset="0"/>
              </a:rPr>
              <a:t>Oval box indicates Interfaces.</a:t>
            </a:r>
          </a:p>
          <a:p>
            <a:pPr eaLnBrk="1" hangingPunct="1">
              <a:spcBef>
                <a:spcPct val="0"/>
              </a:spcBef>
            </a:pPr>
            <a:r>
              <a:rPr lang="en-US" dirty="0" smtClean="0">
                <a:latin typeface="Arial" pitchFamily="34" charset="0"/>
                <a:cs typeface="Arial" pitchFamily="34" charset="0"/>
              </a:rPr>
              <a:t>Rectangle Box indicates Class.</a:t>
            </a:r>
          </a:p>
          <a:p>
            <a:pPr eaLnBrk="1" hangingPunct="1">
              <a:spcBef>
                <a:spcPct val="0"/>
              </a:spcBef>
            </a:pPr>
            <a:endParaRPr lang="en-US" dirty="0" smtClean="0">
              <a:latin typeface="Arial" pitchFamily="34" charset="0"/>
              <a:cs typeface="Arial" pitchFamily="34" charset="0"/>
            </a:endParaRPr>
          </a:p>
        </p:txBody>
      </p:sp>
      <p:sp>
        <p:nvSpPr>
          <p:cNvPr id="72708"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72709"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72710"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37441B9A-174F-441F-AE4D-A8AABE821FFF}" type="slidenum">
              <a:rPr lang="en-US" smtClean="0">
                <a:latin typeface="Arial" pitchFamily="34" charset="0"/>
                <a:cs typeface="Arial" pitchFamily="34" charset="0"/>
              </a:rPr>
              <a:pPr defTabSz="912813" fontAlgn="base">
                <a:spcBef>
                  <a:spcPct val="0"/>
                </a:spcBef>
                <a:spcAft>
                  <a:spcPct val="0"/>
                </a:spcAft>
              </a:pPr>
              <a:t>5</a:t>
            </a:fld>
            <a:endParaRPr lang="en-US" dirty="0" smtClean="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9687E4-3F61-4401-8A0C-94B44ED299B9}" type="slidenum">
              <a:rPr lang="en-IN" smtClean="0"/>
              <a:pPr fontAlgn="base">
                <a:spcBef>
                  <a:spcPct val="0"/>
                </a:spcBef>
                <a:spcAft>
                  <a:spcPct val="0"/>
                </a:spcAft>
                <a:defRPr/>
              </a:pPr>
              <a:t>50</a:t>
            </a:fld>
            <a:endParaRPr lang="en-I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D5CBC2-D031-4F81-986B-2CEA4E36123F}" type="slidenum">
              <a:rPr lang="en-IN" smtClean="0"/>
              <a:pPr fontAlgn="base">
                <a:spcBef>
                  <a:spcPct val="0"/>
                </a:spcBef>
                <a:spcAft>
                  <a:spcPct val="0"/>
                </a:spcAft>
                <a:defRPr/>
              </a:pPr>
              <a:t>51</a:t>
            </a:fld>
            <a:endParaRPr lang="en-I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pitchFamily="34" charset="0"/>
                <a:cs typeface="Arial" pitchFamily="34" charset="0"/>
              </a:rPr>
              <a:t>Note to GA</a:t>
            </a:r>
          </a:p>
        </p:txBody>
      </p:sp>
      <p:sp>
        <p:nvSpPr>
          <p:cNvPr id="11981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119813"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119814"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41C48CF9-8404-41F2-A323-5232CF268EB3}" type="slidenum">
              <a:rPr lang="en-US" smtClean="0">
                <a:latin typeface="Arial" pitchFamily="34" charset="0"/>
                <a:cs typeface="Arial" pitchFamily="34" charset="0"/>
              </a:rPr>
              <a:pPr defTabSz="912813" fontAlgn="base">
                <a:spcBef>
                  <a:spcPct val="0"/>
                </a:spcBef>
                <a:spcAft>
                  <a:spcPct val="0"/>
                </a:spcAft>
              </a:pPr>
              <a:t>52</a:t>
            </a:fld>
            <a:endParaRPr lang="en-US" smtClean="0">
              <a:latin typeface="Arial" pitchFamily="34" charset="0"/>
              <a:cs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BAE15D-7932-437B-BB9B-4D8120EA8A8B}" type="slidenum">
              <a:rPr lang="en-IN" smtClean="0"/>
              <a:pPr fontAlgn="base">
                <a:spcBef>
                  <a:spcPct val="0"/>
                </a:spcBef>
                <a:spcAft>
                  <a:spcPct val="0"/>
                </a:spcAft>
                <a:defRPr/>
              </a:pPr>
              <a:t>53</a:t>
            </a:fld>
            <a:endParaRPr lang="en-I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
        <p:nvSpPr>
          <p:cNvPr id="12186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121861"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121862"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686AF8F-B6D6-4839-B253-0756DAE565DA}" type="slidenum">
              <a:rPr lang="en-US" smtClean="0">
                <a:latin typeface="Arial" pitchFamily="34" charset="0"/>
                <a:cs typeface="Arial" pitchFamily="34" charset="0"/>
              </a:rPr>
              <a:pPr defTabSz="912813" fontAlgn="base">
                <a:spcBef>
                  <a:spcPct val="0"/>
                </a:spcBef>
                <a:spcAft>
                  <a:spcPct val="0"/>
                </a:spcAft>
              </a:pPr>
              <a:t>54</a:t>
            </a:fld>
            <a:endParaRPr lang="en-US" smtClean="0">
              <a:latin typeface="Arial" pitchFamily="34" charset="0"/>
              <a:cs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cs typeface="Arial" pitchFamily="34" charset="0"/>
            </a:endParaRPr>
          </a:p>
        </p:txBody>
      </p:sp>
      <p:sp>
        <p:nvSpPr>
          <p:cNvPr id="122884"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IBM Business Consulting Services</a:t>
            </a:r>
          </a:p>
        </p:txBody>
      </p:sp>
      <p:sp>
        <p:nvSpPr>
          <p:cNvPr id="122885"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Arial" pitchFamily="34" charset="0"/>
                <a:cs typeface="Arial" pitchFamily="34" charset="0"/>
              </a:rPr>
              <a:t>© Copyright IBM Corporation 2006</a:t>
            </a:r>
          </a:p>
        </p:txBody>
      </p:sp>
      <p:sp>
        <p:nvSpPr>
          <p:cNvPr id="122886"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7AAF976C-72ED-4FC0-9708-4483DF9AD5FD}" type="slidenum">
              <a:rPr lang="en-US" smtClean="0">
                <a:latin typeface="Arial" pitchFamily="34" charset="0"/>
                <a:cs typeface="Arial" pitchFamily="34" charset="0"/>
              </a:rPr>
              <a:pPr defTabSz="912813" fontAlgn="base">
                <a:spcBef>
                  <a:spcPct val="0"/>
                </a:spcBef>
                <a:spcAft>
                  <a:spcPct val="0"/>
                </a:spcAft>
              </a:pPr>
              <a:t>55</a:t>
            </a:fld>
            <a:endParaRPr lang="en-US" smtClean="0">
              <a:latin typeface="Arial" pitchFamily="34" charset="0"/>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3B45E0-6D4A-48DC-BF5B-0838B5D76E2C}" type="slidenum">
              <a:rPr lang="en-IN" smtClean="0"/>
              <a:pPr fontAlgn="base">
                <a:spcBef>
                  <a:spcPct val="0"/>
                </a:spcBef>
                <a:spcAft>
                  <a:spcPct val="0"/>
                </a:spcAft>
                <a:defRPr/>
              </a:pPr>
              <a:t>56</a:t>
            </a:fld>
            <a:endParaRPr lang="en-I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E059D3-F3A7-43DB-AB15-EDB678119015}" type="slidenum">
              <a:rPr lang="en-IN" smtClean="0"/>
              <a:pPr fontAlgn="base">
                <a:spcBef>
                  <a:spcPct val="0"/>
                </a:spcBef>
                <a:spcAft>
                  <a:spcPct val="0"/>
                </a:spcAft>
                <a:defRPr/>
              </a:pPr>
              <a:t>57</a:t>
            </a:fld>
            <a:endParaRPr lang="en-I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68F3A8-0669-4FDB-B117-DFE5412C53FA}" type="slidenum">
              <a:rPr lang="en-IN" smtClean="0"/>
              <a:pPr fontAlgn="base">
                <a:spcBef>
                  <a:spcPct val="0"/>
                </a:spcBef>
                <a:spcAft>
                  <a:spcPct val="0"/>
                </a:spcAft>
                <a:defRPr/>
              </a:pPr>
              <a:t>58</a:t>
            </a:fld>
            <a:endParaRPr lang="en-I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B65CD37-A2F3-444F-A3EA-A11F6E11DAC0}"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cs typeface="Arial" pitchFamily="34" charset="0"/>
              </a:rPr>
              <a:t>Oval box indicates Interfaces.</a:t>
            </a:r>
          </a:p>
          <a:p>
            <a:pPr eaLnBrk="1" hangingPunct="1">
              <a:spcBef>
                <a:spcPct val="0"/>
              </a:spcBef>
            </a:pPr>
            <a:r>
              <a:rPr lang="en-US" dirty="0" smtClean="0">
                <a:latin typeface="Arial" pitchFamily="34" charset="0"/>
                <a:cs typeface="Arial" pitchFamily="34" charset="0"/>
              </a:rPr>
              <a:t>Rectangle Box indicates Class.</a:t>
            </a:r>
          </a:p>
          <a:p>
            <a:pPr eaLnBrk="1" hangingPunct="1">
              <a:spcBef>
                <a:spcPct val="0"/>
              </a:spcBef>
            </a:pPr>
            <a:endParaRPr lang="en-US" dirty="0" smtClean="0">
              <a:latin typeface="Arial" pitchFamily="34" charset="0"/>
              <a:cs typeface="Arial" pitchFamily="34" charset="0"/>
            </a:endParaRPr>
          </a:p>
        </p:txBody>
      </p:sp>
      <p:sp>
        <p:nvSpPr>
          <p:cNvPr id="7373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73733"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73734"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C86E81B-95DE-4CE2-ABD2-E9172052E706}" type="slidenum">
              <a:rPr lang="en-US" smtClean="0">
                <a:latin typeface="Arial" pitchFamily="34" charset="0"/>
                <a:cs typeface="Arial" pitchFamily="34" charset="0"/>
              </a:rPr>
              <a:pPr defTabSz="912813" fontAlgn="base">
                <a:spcBef>
                  <a:spcPct val="0"/>
                </a:spcBef>
                <a:spcAft>
                  <a:spcPct val="0"/>
                </a:spcAft>
              </a:pPr>
              <a:t>6</a:t>
            </a:fld>
            <a:endParaRPr lang="en-US" dirty="0" smtClean="0">
              <a:latin typeface="Arial" pitchFamily="34" charset="0"/>
              <a:cs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F36A22A-5CBA-4AE2-87DC-47F4837C2B0E}"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75B64C-0228-4567-8661-26254C1FA3C6}"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31D53CD-0EF7-457F-A750-B694AD0A97D2}" type="slidenum">
              <a:rPr lang="en-US" smtClean="0"/>
              <a:pPr>
                <a:defRPr/>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6B3CCFF-7A2C-4593-8797-0F87105E6475}" type="slidenum">
              <a:rPr lang="en-US" smtClean="0"/>
              <a:pPr>
                <a:defRPr/>
              </a:pPr>
              <a:t>63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74755"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7475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90B61EE5-DD57-47B8-B079-B6F758530B8A}" type="slidenum">
              <a:rPr lang="en-US" smtClean="0">
                <a:latin typeface="Arial" pitchFamily="34" charset="0"/>
                <a:cs typeface="Arial" pitchFamily="34" charset="0"/>
              </a:rPr>
              <a:pPr defTabSz="912813" fontAlgn="base">
                <a:spcBef>
                  <a:spcPct val="0"/>
                </a:spcBef>
                <a:spcAft>
                  <a:spcPct val="0"/>
                </a:spcAft>
              </a:pPr>
              <a:t>7</a:t>
            </a:fld>
            <a:endParaRPr lang="en-US" dirty="0" smtClean="0">
              <a:latin typeface="Arial" pitchFamily="34" charset="0"/>
              <a:cs typeface="Arial" pitchFamily="34" charset="0"/>
            </a:endParaRPr>
          </a:p>
        </p:txBody>
      </p:sp>
      <p:sp>
        <p:nvSpPr>
          <p:cNvPr id="7475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75779"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7578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04D41CD6-2948-490A-9245-E568E90E71A5}" type="slidenum">
              <a:rPr lang="en-US" smtClean="0">
                <a:latin typeface="Arial" pitchFamily="34" charset="0"/>
                <a:cs typeface="Arial" pitchFamily="34" charset="0"/>
              </a:rPr>
              <a:pPr defTabSz="912813" fontAlgn="base">
                <a:spcBef>
                  <a:spcPct val="0"/>
                </a:spcBef>
                <a:spcAft>
                  <a:spcPct val="0"/>
                </a:spcAft>
              </a:pPr>
              <a:t>8</a:t>
            </a:fld>
            <a:endParaRPr lang="en-US" dirty="0" smtClean="0">
              <a:latin typeface="Arial" pitchFamily="34" charset="0"/>
              <a:cs typeface="Arial" pitchFamily="34" charset="0"/>
            </a:endParaRPr>
          </a:p>
        </p:txBody>
      </p:sp>
      <p:sp>
        <p:nvSpPr>
          <p:cNvPr id="7578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IBM Business Consulting Services</a:t>
            </a:r>
          </a:p>
        </p:txBody>
      </p:sp>
      <p:sp>
        <p:nvSpPr>
          <p:cNvPr id="76803"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Arial" pitchFamily="34" charset="0"/>
                <a:cs typeface="Arial" pitchFamily="34" charset="0"/>
              </a:rPr>
              <a:t>© Copyright IBM Corporation 2006</a:t>
            </a:r>
          </a:p>
        </p:txBody>
      </p:sp>
      <p:sp>
        <p:nvSpPr>
          <p:cNvPr id="7680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CED8C8D4-2BD4-41F3-A5DC-59999964BE9A}" type="slidenum">
              <a:rPr lang="en-US" smtClean="0">
                <a:latin typeface="Arial" pitchFamily="34" charset="0"/>
                <a:cs typeface="Arial" pitchFamily="34" charset="0"/>
              </a:rPr>
              <a:pPr defTabSz="912813" fontAlgn="base">
                <a:spcBef>
                  <a:spcPct val="0"/>
                </a:spcBef>
                <a:spcAft>
                  <a:spcPct val="0"/>
                </a:spcAft>
              </a:pPr>
              <a:t>9</a:t>
            </a:fld>
            <a:endParaRPr lang="en-US" dirty="0" smtClean="0">
              <a:latin typeface="Arial" pitchFamily="34" charset="0"/>
              <a:cs typeface="Arial" pitchFamily="34" charset="0"/>
            </a:endParaRPr>
          </a:p>
        </p:txBody>
      </p:sp>
      <p:sp>
        <p:nvSpPr>
          <p:cNvPr id="768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a:defRPr/>
              </a:pPr>
              <a:endParaRPr lang="en-US" sz="2800">
                <a:solidFill>
                  <a:schemeClr val="bg1"/>
                </a:solidFill>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a:defRPr/>
              </a:pPr>
              <a:endParaRPr lang="en-US"/>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81025"/>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7550"/>
            <a:ext cx="4038600" cy="413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7550"/>
            <a:ext cx="4038600" cy="4138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noChangeArrowheads="1"/>
          </p:cNvSpPr>
          <p:nvPr>
            <p:ph type="ftr" sz="quarter" idx="10"/>
          </p:nvPr>
        </p:nvSpPr>
        <p:spPr>
          <a:xfrm>
            <a:off x="3124200" y="6356350"/>
            <a:ext cx="2895600" cy="365125"/>
          </a:xfrm>
          <a:prstGeom prst="rect">
            <a:avLst/>
          </a:prstGeom>
        </p:spPr>
        <p:txBody>
          <a:bodyPr/>
          <a:lstStyle>
            <a:lvl1pPr>
              <a:defRPr/>
            </a:lvl1pPr>
          </a:lstStyle>
          <a:p>
            <a:pPr>
              <a:defRPr/>
            </a:pPr>
            <a:r>
              <a:rPr lang="en-US"/>
              <a:t>Core Java  | IBM Internal Use  |   Day 1    |  16-Jun-09  </a:t>
            </a:r>
          </a:p>
        </p:txBody>
      </p:sp>
      <p:sp>
        <p:nvSpPr>
          <p:cNvPr id="6" name="Slide Number Placeholder 5"/>
          <p:cNvSpPr>
            <a:spLocks noGrp="1" noChangeArrowheads="1"/>
          </p:cNvSpPr>
          <p:nvPr>
            <p:ph type="sldNum" sz="quarter" idx="11"/>
          </p:nvPr>
        </p:nvSpPr>
        <p:spPr>
          <a:xfrm>
            <a:off x="6553200" y="6356350"/>
            <a:ext cx="2133600" cy="365125"/>
          </a:xfrm>
          <a:prstGeom prst="rect">
            <a:avLst/>
          </a:prstGeom>
        </p:spPr>
        <p:txBody>
          <a:bodyPr/>
          <a:lstStyle>
            <a:lvl1pPr>
              <a:defRPr/>
            </a:lvl1pPr>
          </a:lstStyle>
          <a:p>
            <a:pPr>
              <a:defRPr/>
            </a:pPr>
            <a:fld id="{07241256-9C6B-42DA-B156-62B7A5B45B49}"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4"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a:defRPr/>
              </a:pPr>
              <a:endParaRPr lang="en-US" sz="2800">
                <a:solidFill>
                  <a:schemeClr val="bg1"/>
                </a:solidFill>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a:defRPr/>
              </a:pPr>
              <a:endParaRPr lang="en-US"/>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a:defRPr/>
              </a:pPr>
              <a:endParaRPr lang="en-US"/>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a:defRPr/>
              </a:pPr>
              <a:endParaRPr lang="en-US"/>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hangingPunct="0">
              <a:defRPr/>
            </a:pPr>
            <a:r>
              <a:rPr kumimoji="1" lang="en-US" sz="900" dirty="0">
                <a:solidFill>
                  <a:srgbClr val="282828"/>
                </a:solidFill>
              </a:rPr>
              <a:t>Copyright © 2011 Nexwave. All Rights Reserved</a:t>
            </a:r>
          </a:p>
        </p:txBody>
      </p:sp>
      <p:sp>
        <p:nvSpPr>
          <p:cNvPr id="4102"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hangingPunct="0">
              <a:defRPr/>
            </a:pPr>
            <a:endParaRPr kumimoji="1" lang="en-US" sz="600">
              <a:solidFill>
                <a:schemeClr val="folHlink"/>
              </a:solidFill>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hangingPunct="0">
              <a:defRPr/>
            </a:pPr>
            <a:fld id="{4C072102-5209-489C-9F3A-B4C3484DB32B}" type="slidenum">
              <a:rPr kumimoji="1" lang="en-US" sz="1000">
                <a:solidFill>
                  <a:srgbClr val="252727"/>
                </a:solidFill>
              </a:rPr>
              <a:pPr algn="r" eaLnBrk="0" hangingPunct="0">
                <a:defRPr/>
              </a:pPr>
              <a:t>‹#›</a:t>
            </a:fld>
            <a:endParaRPr kumimoji="1" lang="en-US" sz="1000" dirty="0">
              <a:solidFill>
                <a:srgbClr val="252727"/>
              </a:solidFill>
            </a:endParaRPr>
          </a:p>
        </p:txBody>
      </p:sp>
      <p:pic>
        <p:nvPicPr>
          <p:cNvPr id="4105" name="Picture 33" descr="360compassSlice_small"/>
          <p:cNvPicPr>
            <a:picLocks noChangeAspect="1" noChangeArrowheads="1"/>
          </p:cNvPicPr>
          <p:nvPr/>
        </p:nvPicPr>
        <p:blipFill>
          <a:blip r:embed="rId15"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4106" name="Picture 13" descr="nexwave_logo.png"/>
          <p:cNvPicPr>
            <a:picLocks noChangeAspect="1"/>
          </p:cNvPicPr>
          <p:nvPr/>
        </p:nvPicPr>
        <p:blipFill>
          <a:blip r:embed="rId16"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Examples/j2se/util/PackageDemo.java" TargetMode="External"/><Relationship Id="rId3" Type="http://schemas.openxmlformats.org/officeDocument/2006/relationships/hyperlink" Target="Examples/j2se/util/HashSetDemo.java" TargetMode="External"/><Relationship Id="rId7" Type="http://schemas.openxmlformats.org/officeDocument/2006/relationships/hyperlink" Target="Examples/j2se/util/TreeSetDemo.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Examples/j2se/util/LinkedHashSetDemo2.java" TargetMode="External"/><Relationship Id="rId5" Type="http://schemas.openxmlformats.org/officeDocument/2006/relationships/hyperlink" Target="Examples/j2se/util/LinkedHashSetDemo.java" TargetMode="External"/><Relationship Id="rId4" Type="http://schemas.openxmlformats.org/officeDocument/2006/relationships/hyperlink" Target="Examples/j2se/util/HashSetDemo2.jav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Examples/j2se/util/EnumerationDemo.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Examples/j2se/util/IteratorDemo.jav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Examples/j2se/util/ListIteratorDemo.jav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Examples/j2se/util/TreeSetDemo3.jav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Examples/j2se/util/TreeSetDemo4.jav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Examples/j2se/util/ArrayListDemo.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Examples/j2se/util/ArrayListDemo2.jav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Examples/j2se/util/LinkedListDemo.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Examples/j2se/util/VectorDemo1.java" TargetMode="External"/><Relationship Id="rId4" Type="http://schemas.openxmlformats.org/officeDocument/2006/relationships/hyperlink" Target="Examples/j2se/util/VectorDemo.java"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hyperlink" Target="Examples/j2se/util/Demostack.java" TargetMode="External"/><Relationship Id="rId4" Type="http://schemas.openxmlformats.org/officeDocument/2006/relationships/hyperlink" Target="Examples/j2se/util/StackDemo.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Examples/j2se/util/TreeMapDemo.java"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Examples/j2se/util/TreeMapDemo2.java"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Examples/j2se/util/HashMapDemo.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Examples/j2se/util/HashMapDemo3.java" TargetMode="External"/><Relationship Id="rId4" Type="http://schemas.openxmlformats.org/officeDocument/2006/relationships/hyperlink" Target="Examples/j2se/util/HashMapDemo2.java"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Examples/j2se/util/ArrayListToArray.java" TargetMode="External"/><Relationship Id="rId4" Type="http://schemas.openxmlformats.org/officeDocument/2006/relationships/hyperlink" Target="Examples/j2se/util/ArraysDemo.java"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Examples/j2se/util/TreeSetDemo5.java"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Examples/j2se/util/TreeSetDemo6.java"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Examples/j2se/util/ComparableDemo.jav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Examples/j2se/util/ComparatorDemo.jav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Examples/j2se/util/ComparatorDemo2.java"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Examples/j2se/util/CompDemo.java"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Examples/j2se/util/CompDemo1.java"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Examples/j2se/util/HashtableDemo.java"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Examples/j2se/util/HashtableDemo2.java"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Examples/j2se/generics/Box.java"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hyperlink" Target="Examples/j2se/generics/MaximumTest.java" TargetMode="External"/><Relationship Id="rId4" Type="http://schemas.openxmlformats.org/officeDocument/2006/relationships/hyperlink" Target="Examples/j2se/generics/GenericMethodTest.java"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Examples/j2se/features/EnhancedForDemo.java"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defRPr/>
            </a:pPr>
            <a:r>
              <a:rPr lang="en-US" dirty="0" smtClean="0"/>
              <a:t>J2SE</a:t>
            </a:r>
            <a:endParaRPr lang="en-US" dirty="0"/>
          </a:p>
        </p:txBody>
      </p:sp>
      <p:sp>
        <p:nvSpPr>
          <p:cNvPr id="7171" name="Subtitle 2"/>
          <p:cNvSpPr>
            <a:spLocks noGrp="1"/>
          </p:cNvSpPr>
          <p:nvPr>
            <p:ph type="subTitle" idx="1"/>
          </p:nvPr>
        </p:nvSpPr>
        <p:spPr/>
        <p:txBody>
          <a:bodyPr/>
          <a:lstStyle/>
          <a:p>
            <a:pPr eaLnBrk="1" hangingPunct="1"/>
            <a:r>
              <a:rPr lang="en-US" sz="2400" dirty="0" smtClean="0"/>
              <a:t>Collections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defRPr/>
            </a:pPr>
            <a:r>
              <a:rPr lang="en-US" dirty="0" smtClean="0"/>
              <a:t>Set interface</a:t>
            </a:r>
          </a:p>
        </p:txBody>
      </p:sp>
      <p:sp>
        <p:nvSpPr>
          <p:cNvPr id="16387" name="Content Placeholder 6"/>
          <p:cNvSpPr>
            <a:spLocks noGrp="1"/>
          </p:cNvSpPr>
          <p:nvPr>
            <p:ph idx="1"/>
          </p:nvPr>
        </p:nvSpPr>
        <p:spPr/>
        <p:txBody>
          <a:bodyPr/>
          <a:lstStyle/>
          <a:p>
            <a:pPr algn="just" eaLnBrk="1" hangingPunct="1"/>
            <a:r>
              <a:rPr lang="en-US" sz="2200" dirty="0" smtClean="0"/>
              <a:t>Mathematically a set is a collection of non-duplicate elements</a:t>
            </a:r>
          </a:p>
          <a:p>
            <a:pPr algn="just" eaLnBrk="1" hangingPunct="1"/>
            <a:r>
              <a:rPr lang="en-US" sz="2200" dirty="0" smtClean="0"/>
              <a:t>The Set interface is used to represent a collection which does not contain duplicate elements</a:t>
            </a:r>
          </a:p>
          <a:p>
            <a:pPr algn="just" eaLnBrk="1" hangingPunct="1"/>
            <a:r>
              <a:rPr lang="en-US" sz="2200" dirty="0" smtClean="0"/>
              <a:t>The Set interface extends the Collection interface. </a:t>
            </a:r>
          </a:p>
          <a:p>
            <a:pPr algn="just" eaLnBrk="1" hangingPunct="1"/>
            <a:r>
              <a:rPr lang="en-US" sz="2200" dirty="0" smtClean="0"/>
              <a:t>No new methods or constants</a:t>
            </a:r>
          </a:p>
          <a:p>
            <a:pPr algn="just" eaLnBrk="1" hangingPunct="1"/>
            <a:r>
              <a:rPr lang="en-US" sz="2200" dirty="0" smtClean="0"/>
              <a:t>Stipulates that an instance of Set contains no duplicate elements. </a:t>
            </a:r>
          </a:p>
          <a:p>
            <a:pPr algn="just" eaLnBrk="1" hangingPunct="1"/>
            <a:r>
              <a:rPr lang="en-US" sz="2200" dirty="0" smtClean="0"/>
              <a:t>The classes that implement Set must ensure that no duplicate elements can be added to the set. </a:t>
            </a:r>
          </a:p>
          <a:p>
            <a:pPr algn="just" eaLnBrk="1" hangingPunct="1"/>
            <a:r>
              <a:rPr lang="en-US" sz="2200" dirty="0" smtClean="0"/>
              <a:t>That is no two elements e1 and e2 can be in the set such that e1.equals(e2) is true.</a:t>
            </a:r>
          </a:p>
          <a:p>
            <a:pPr algn="just" eaLnBrk="1" hangingPunct="1"/>
            <a:endParaRPr lang="en-US" sz="1800" dirty="0" smtClean="0"/>
          </a:p>
        </p:txBody>
      </p:sp>
      <p:sp>
        <p:nvSpPr>
          <p:cNvPr id="16388"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061E7F96-0414-4184-A30C-AD5B0519560E}" type="slidenum">
              <a:rPr lang="en-US">
                <a:solidFill>
                  <a:schemeClr val="bg1"/>
                </a:solidFill>
                <a:cs typeface="Arial" pitchFamily="34" charset="0"/>
              </a:rPr>
              <a:pPr algn="ctr"/>
              <a:t>10</a:t>
            </a:fld>
            <a:endParaRPr lang="en-US"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defRPr/>
            </a:pPr>
            <a:r>
              <a:rPr lang="en-US" smtClean="0"/>
              <a:t>Set interface (continued)</a:t>
            </a:r>
          </a:p>
        </p:txBody>
      </p:sp>
      <p:sp>
        <p:nvSpPr>
          <p:cNvPr id="17412" name="Text Box 3"/>
          <p:cNvSpPr txBox="1">
            <a:spLocks noChangeArrowheads="1"/>
          </p:cNvSpPr>
          <p:nvPr/>
        </p:nvSpPr>
        <p:spPr bwMode="auto">
          <a:xfrm>
            <a:off x="457200" y="1447800"/>
            <a:ext cx="8382000" cy="4616450"/>
          </a:xfrm>
          <a:prstGeom prst="rect">
            <a:avLst/>
          </a:prstGeom>
          <a:noFill/>
          <a:ln w="9525">
            <a:noFill/>
            <a:miter lim="800000"/>
            <a:headEnd/>
            <a:tailEnd/>
          </a:ln>
        </p:spPr>
        <p:txBody>
          <a:bodyPr>
            <a:spAutoFit/>
          </a:bodyPr>
          <a:lstStyle/>
          <a:p>
            <a:endParaRPr lang="en-US" sz="1400" b="1" dirty="0">
              <a:latin typeface="Courier New" pitchFamily="49" charset="0"/>
              <a:ea typeface="MS PGothic"/>
              <a:cs typeface="Courier New" pitchFamily="49" charset="0"/>
            </a:endParaRPr>
          </a:p>
          <a:p>
            <a:r>
              <a:rPr lang="en-US" sz="1400" b="1" dirty="0">
                <a:latin typeface="Courier New" pitchFamily="49" charset="0"/>
                <a:ea typeface="MS PGothic"/>
                <a:cs typeface="Courier New" pitchFamily="49" charset="0"/>
              </a:rPr>
              <a:t>  public interface Set&lt;E&gt; extends Collection&lt;E&gt; {</a:t>
            </a:r>
          </a:p>
          <a:p>
            <a:r>
              <a:rPr lang="en-US" sz="1400" b="1" dirty="0">
                <a:latin typeface="Courier New" pitchFamily="49" charset="0"/>
                <a:ea typeface="MS PGothic"/>
                <a:cs typeface="Courier New" pitchFamily="49" charset="0"/>
              </a:rPr>
              <a:t>    // Basic operations</a:t>
            </a:r>
          </a:p>
          <a:p>
            <a:r>
              <a:rPr lang="en-US" sz="1400" b="1" dirty="0">
                <a:latin typeface="Courier New" pitchFamily="49" charset="0"/>
                <a:ea typeface="MS PGothic"/>
                <a:cs typeface="Courier New" pitchFamily="49" charset="0"/>
              </a:rPr>
              <a:t>    int size();</a:t>
            </a:r>
          </a:p>
          <a:p>
            <a:r>
              <a:rPr lang="en-US" sz="1400" b="1" dirty="0">
                <a:latin typeface="Courier New" pitchFamily="49" charset="0"/>
                <a:ea typeface="MS PGothic"/>
                <a:cs typeface="Courier New" pitchFamily="49" charset="0"/>
              </a:rPr>
              <a:t>    boolean isEmpty();</a:t>
            </a:r>
          </a:p>
          <a:p>
            <a:r>
              <a:rPr lang="en-US" sz="1400" b="1" dirty="0">
                <a:latin typeface="Courier New" pitchFamily="49" charset="0"/>
                <a:ea typeface="MS PGothic"/>
                <a:cs typeface="Courier New" pitchFamily="49" charset="0"/>
              </a:rPr>
              <a:t>    boolean contains(Object element);</a:t>
            </a:r>
          </a:p>
          <a:p>
            <a:r>
              <a:rPr lang="en-US" sz="1400" b="1" dirty="0">
                <a:latin typeface="Courier New" pitchFamily="49" charset="0"/>
                <a:ea typeface="MS PGothic"/>
                <a:cs typeface="Courier New" pitchFamily="49" charset="0"/>
              </a:rPr>
              <a:t>    boolean add(E element);         //optional</a:t>
            </a:r>
          </a:p>
          <a:p>
            <a:r>
              <a:rPr lang="en-US" sz="1400" b="1" dirty="0">
                <a:latin typeface="Courier New" pitchFamily="49" charset="0"/>
                <a:ea typeface="MS PGothic"/>
                <a:cs typeface="Courier New" pitchFamily="49" charset="0"/>
              </a:rPr>
              <a:t>    boolean remove(Object element); //optional</a:t>
            </a:r>
          </a:p>
          <a:p>
            <a:r>
              <a:rPr lang="en-US" sz="1400" b="1" dirty="0">
                <a:latin typeface="Courier New" pitchFamily="49" charset="0"/>
                <a:ea typeface="MS PGothic"/>
                <a:cs typeface="Courier New" pitchFamily="49" charset="0"/>
              </a:rPr>
              <a:t>    Iterator&lt;E&gt; iterator();</a:t>
            </a:r>
          </a:p>
          <a:p>
            <a:endParaRPr lang="en-US" sz="1400" b="1" dirty="0">
              <a:latin typeface="Courier New" pitchFamily="49" charset="0"/>
              <a:ea typeface="MS PGothic"/>
              <a:cs typeface="Courier New" pitchFamily="49" charset="0"/>
            </a:endParaRPr>
          </a:p>
          <a:p>
            <a:r>
              <a:rPr lang="en-US" sz="1400" b="1" dirty="0">
                <a:latin typeface="Courier New" pitchFamily="49" charset="0"/>
                <a:ea typeface="MS PGothic"/>
                <a:cs typeface="Courier New" pitchFamily="49" charset="0"/>
              </a:rPr>
              <a:t> // Bulk operations</a:t>
            </a:r>
          </a:p>
          <a:p>
            <a:r>
              <a:rPr lang="en-US" sz="1400" b="1" dirty="0">
                <a:latin typeface="Courier New" pitchFamily="49" charset="0"/>
                <a:ea typeface="MS PGothic"/>
                <a:cs typeface="Courier New" pitchFamily="49" charset="0"/>
              </a:rPr>
              <a:t>    boolean containsAll(Collection&lt;?&gt; c);</a:t>
            </a:r>
          </a:p>
          <a:p>
            <a:r>
              <a:rPr lang="en-US" sz="1400" b="1" dirty="0">
                <a:latin typeface="Courier New" pitchFamily="49" charset="0"/>
                <a:ea typeface="MS PGothic"/>
                <a:cs typeface="Courier New" pitchFamily="49" charset="0"/>
              </a:rPr>
              <a:t>    boolean addAll(Collection&lt;? extends E&gt; c); //optional</a:t>
            </a:r>
          </a:p>
          <a:p>
            <a:r>
              <a:rPr lang="en-US" sz="1400" b="1" dirty="0">
                <a:latin typeface="Courier New" pitchFamily="49" charset="0"/>
                <a:ea typeface="MS PGothic"/>
                <a:cs typeface="Courier New" pitchFamily="49" charset="0"/>
              </a:rPr>
              <a:t>    boolean </a:t>
            </a:r>
            <a:r>
              <a:rPr lang="en-US" sz="1400" b="1" dirty="0" err="1">
                <a:latin typeface="Courier New" pitchFamily="49" charset="0"/>
                <a:ea typeface="MS PGothic"/>
                <a:cs typeface="Courier New" pitchFamily="49" charset="0"/>
              </a:rPr>
              <a:t>removeAll</a:t>
            </a:r>
            <a:r>
              <a:rPr lang="en-US" sz="1400" b="1" dirty="0">
                <a:latin typeface="Courier New" pitchFamily="49" charset="0"/>
                <a:ea typeface="MS PGothic"/>
                <a:cs typeface="Courier New" pitchFamily="49" charset="0"/>
              </a:rPr>
              <a:t>(Collection&lt;?&gt; c);        //optional</a:t>
            </a:r>
          </a:p>
          <a:p>
            <a:r>
              <a:rPr lang="en-US" sz="1400" b="1" dirty="0">
                <a:latin typeface="Courier New" pitchFamily="49" charset="0"/>
                <a:ea typeface="MS PGothic"/>
                <a:cs typeface="Courier New" pitchFamily="49" charset="0"/>
              </a:rPr>
              <a:t>    boolean </a:t>
            </a:r>
            <a:r>
              <a:rPr lang="en-US" sz="1400" b="1" dirty="0" err="1">
                <a:latin typeface="Courier New" pitchFamily="49" charset="0"/>
                <a:ea typeface="MS PGothic"/>
                <a:cs typeface="Courier New" pitchFamily="49" charset="0"/>
              </a:rPr>
              <a:t>retainAll</a:t>
            </a:r>
            <a:r>
              <a:rPr lang="en-US" sz="1400" b="1" dirty="0">
                <a:latin typeface="Courier New" pitchFamily="49" charset="0"/>
                <a:ea typeface="MS PGothic"/>
                <a:cs typeface="Courier New" pitchFamily="49" charset="0"/>
              </a:rPr>
              <a:t>(Collection&lt;?&gt; c);        //optional</a:t>
            </a:r>
          </a:p>
          <a:p>
            <a:r>
              <a:rPr lang="en-US" sz="1400" b="1" dirty="0">
                <a:latin typeface="Courier New" pitchFamily="49" charset="0"/>
                <a:ea typeface="MS PGothic"/>
                <a:cs typeface="Courier New" pitchFamily="49" charset="0"/>
              </a:rPr>
              <a:t>    void clear();                              //optional</a:t>
            </a:r>
          </a:p>
          <a:p>
            <a:endParaRPr lang="en-US" sz="1400" b="1" dirty="0">
              <a:latin typeface="Courier New" pitchFamily="49" charset="0"/>
              <a:ea typeface="MS PGothic"/>
              <a:cs typeface="Courier New" pitchFamily="49" charset="0"/>
            </a:endParaRPr>
          </a:p>
          <a:p>
            <a:r>
              <a:rPr lang="en-US" sz="1400" b="1" dirty="0">
                <a:latin typeface="Courier New" pitchFamily="49" charset="0"/>
                <a:ea typeface="MS PGothic"/>
                <a:cs typeface="Courier New" pitchFamily="49" charset="0"/>
              </a:rPr>
              <a:t>    // Array Operations</a:t>
            </a:r>
          </a:p>
          <a:p>
            <a:r>
              <a:rPr lang="en-US" sz="1400" b="1" dirty="0">
                <a:latin typeface="Courier New" pitchFamily="49" charset="0"/>
                <a:ea typeface="MS PGothic"/>
                <a:cs typeface="Courier New" pitchFamily="49" charset="0"/>
              </a:rPr>
              <a:t>    Object[] toArray();</a:t>
            </a:r>
          </a:p>
          <a:p>
            <a:r>
              <a:rPr lang="en-US" sz="1400" b="1" dirty="0">
                <a:latin typeface="Courier New" pitchFamily="49" charset="0"/>
                <a:ea typeface="MS PGothic"/>
                <a:cs typeface="Courier New" pitchFamily="49" charset="0"/>
              </a:rPr>
              <a:t>    &lt;T&gt; T[] </a:t>
            </a:r>
            <a:r>
              <a:rPr lang="en-US" sz="1400" b="1" dirty="0" err="1">
                <a:latin typeface="Courier New" pitchFamily="49" charset="0"/>
                <a:ea typeface="MS PGothic"/>
                <a:cs typeface="Courier New" pitchFamily="49" charset="0"/>
              </a:rPr>
              <a:t>toArray</a:t>
            </a:r>
            <a:r>
              <a:rPr lang="en-US" sz="1400" b="1" dirty="0">
                <a:latin typeface="Courier New" pitchFamily="49" charset="0"/>
                <a:ea typeface="MS PGothic"/>
                <a:cs typeface="Courier New" pitchFamily="49" charset="0"/>
              </a:rPr>
              <a:t>(T[] a);</a:t>
            </a:r>
          </a:p>
          <a:p>
            <a:r>
              <a:rPr lang="en-US" sz="1400" b="1" dirty="0">
                <a:latin typeface="Courier New" pitchFamily="49" charset="0"/>
                <a:ea typeface="MS PGothic"/>
                <a:cs typeface="Courier New" pitchFamily="49"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mtClean="0"/>
              <a:t>Set interface (continued)</a:t>
            </a:r>
          </a:p>
        </p:txBody>
      </p:sp>
      <p:sp>
        <p:nvSpPr>
          <p:cNvPr id="18435" name="Content Placeholder 5"/>
          <p:cNvSpPr>
            <a:spLocks noGrp="1"/>
          </p:cNvSpPr>
          <p:nvPr>
            <p:ph idx="1"/>
          </p:nvPr>
        </p:nvSpPr>
        <p:spPr/>
        <p:txBody>
          <a:bodyPr/>
          <a:lstStyle/>
          <a:p>
            <a:pPr algn="just" eaLnBrk="1" hangingPunct="1">
              <a:buFontTx/>
              <a:buNone/>
            </a:pPr>
            <a:r>
              <a:rPr lang="en-US" sz="2400" dirty="0" smtClean="0"/>
              <a:t>The Java platform contains three general-purpose Set implementations: </a:t>
            </a:r>
            <a:r>
              <a:rPr lang="en-US" sz="2400" dirty="0" smtClean="0">
                <a:solidFill>
                  <a:srgbClr val="FF0000"/>
                </a:solidFill>
              </a:rPr>
              <a:t>HashSet, TreeSet, and LinkedHashSet</a:t>
            </a:r>
            <a:r>
              <a:rPr lang="en-US" sz="2400" dirty="0" smtClean="0"/>
              <a:t>. </a:t>
            </a:r>
          </a:p>
          <a:p>
            <a:pPr algn="just" eaLnBrk="1" hangingPunct="1"/>
            <a:r>
              <a:rPr lang="en-US" sz="2400" b="1" dirty="0" err="1" smtClean="0">
                <a:solidFill>
                  <a:srgbClr val="0070C0"/>
                </a:solidFill>
              </a:rPr>
              <a:t>HashSet:</a:t>
            </a:r>
            <a:r>
              <a:rPr lang="en-US" sz="2400" dirty="0" err="1" smtClean="0"/>
              <a:t>This</a:t>
            </a:r>
            <a:r>
              <a:rPr lang="en-US" sz="2400" dirty="0" smtClean="0"/>
              <a:t> is an unsorted, unordered Set. This may be chosen when order of the elements are not important.</a:t>
            </a:r>
          </a:p>
          <a:p>
            <a:pPr algn="just" eaLnBrk="1" hangingPunct="1"/>
            <a:r>
              <a:rPr lang="en-US" sz="2400" b="1" dirty="0" err="1" smtClean="0">
                <a:solidFill>
                  <a:srgbClr val="0070C0"/>
                </a:solidFill>
              </a:rPr>
              <a:t>LinkedHashSet:</a:t>
            </a:r>
            <a:r>
              <a:rPr lang="en-US" sz="2400" dirty="0" err="1" smtClean="0"/>
              <a:t>This</a:t>
            </a:r>
            <a:r>
              <a:rPr lang="en-US" sz="2400" dirty="0" smtClean="0"/>
              <a:t> is ordered. The elements are linked to one another (Double-Linked). This will maintain the list in the order in which they were inserted.</a:t>
            </a:r>
          </a:p>
          <a:p>
            <a:pPr algn="just" eaLnBrk="1" hangingPunct="1"/>
            <a:r>
              <a:rPr lang="en-US" sz="2400" b="1" dirty="0" err="1" smtClean="0">
                <a:solidFill>
                  <a:srgbClr val="0070C0"/>
                </a:solidFill>
              </a:rPr>
              <a:t>TreeSet</a:t>
            </a:r>
            <a:r>
              <a:rPr lang="en-US" sz="2400" dirty="0" err="1" smtClean="0"/>
              <a:t>:This</a:t>
            </a:r>
            <a:r>
              <a:rPr lang="en-US" sz="2400" dirty="0" smtClean="0"/>
              <a:t> is a sorted set. The elements in this will be in ascending order in the natural order. You can also define a custom order by means of a Comparator passed as a parameter to the constructor.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Example: HashSet, LinkedHashSet, TreeSet </a:t>
            </a:r>
          </a:p>
        </p:txBody>
      </p:sp>
      <p:sp>
        <p:nvSpPr>
          <p:cNvPr id="19459" name="Text Box 3"/>
          <p:cNvSpPr txBox="1">
            <a:spLocks noChangeArrowheads="1"/>
          </p:cNvSpPr>
          <p:nvPr/>
        </p:nvSpPr>
        <p:spPr bwMode="auto">
          <a:xfrm>
            <a:off x="457200" y="1735753"/>
            <a:ext cx="8153400" cy="4893647"/>
          </a:xfrm>
          <a:prstGeom prst="rect">
            <a:avLst/>
          </a:prstGeom>
          <a:noFill/>
          <a:ln w="9525">
            <a:noFill/>
            <a:miter lim="800000"/>
            <a:headEnd/>
            <a:tailEnd/>
          </a:ln>
        </p:spPr>
        <p:txBody>
          <a:bodyPr wrap="square">
            <a:spAutoFit/>
          </a:bodyPr>
          <a:lstStyle/>
          <a:p>
            <a:r>
              <a:rPr lang="en-US" sz="1400" b="1" dirty="0">
                <a:latin typeface="Courier New" pitchFamily="49" charset="0"/>
                <a:cs typeface="Courier New" pitchFamily="49" charset="0"/>
              </a:rPr>
              <a:t>import java.util.*;</a:t>
            </a:r>
          </a:p>
          <a:p>
            <a:r>
              <a:rPr lang="en-US" sz="1400" b="1" dirty="0">
                <a:latin typeface="Courier New" pitchFamily="49" charset="0"/>
                <a:cs typeface="Courier New" pitchFamily="49" charset="0"/>
              </a:rPr>
              <a:t>public class </a:t>
            </a:r>
            <a:r>
              <a:rPr lang="en-US" sz="1400" b="1" dirty="0" smtClean="0">
                <a:latin typeface="Courier New" pitchFamily="49" charset="0"/>
                <a:cs typeface="Courier New" pitchFamily="49" charset="0"/>
              </a:rPr>
              <a:t>SetInterfaceEx</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r>
              <a:rPr lang="en-US" sz="1400" b="1" dirty="0" smtClean="0">
                <a:latin typeface="Courier New" pitchFamily="49" charset="0"/>
                <a:cs typeface="Courier New" pitchFamily="49" charset="0"/>
              </a:rPr>
              <a:t>    public </a:t>
            </a:r>
            <a:r>
              <a:rPr lang="en-US" sz="1400" b="1" dirty="0">
                <a:latin typeface="Courier New" pitchFamily="49" charset="0"/>
                <a:cs typeface="Courier New" pitchFamily="49" charset="0"/>
              </a:rPr>
              <a:t>static void main(String[] args) </a:t>
            </a:r>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int a[] = {5,2,9,4,1};</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Set&lt;Integer</a:t>
            </a:r>
            <a:r>
              <a:rPr lang="en-US" sz="1400" b="1" dirty="0">
                <a:latin typeface="Courier New" pitchFamily="49" charset="0"/>
                <a:cs typeface="Courier New" pitchFamily="49" charset="0"/>
              </a:rPr>
              <a:t>&gt; hs =  new HashSet&lt;Integer&gt;();</a:t>
            </a:r>
          </a:p>
          <a:p>
            <a:endParaRPr lang="en-US" sz="8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for(int </a:t>
            </a:r>
            <a:r>
              <a:rPr lang="en-US" sz="1400" b="1" dirty="0">
                <a:latin typeface="Courier New" pitchFamily="49" charset="0"/>
                <a:cs typeface="Courier New" pitchFamily="49" charset="0"/>
              </a:rPr>
              <a:t>i=0</a:t>
            </a:r>
            <a:r>
              <a:rPr lang="en-US" sz="1400" b="1" dirty="0" smtClean="0">
                <a:latin typeface="Courier New" pitchFamily="49" charset="0"/>
                <a:cs typeface="Courier New" pitchFamily="49" charset="0"/>
              </a:rPr>
              <a:t>; i&lt;</a:t>
            </a:r>
            <a:r>
              <a:rPr lang="en-US" sz="1400" b="1" dirty="0" err="1" smtClean="0">
                <a:latin typeface="Courier New" pitchFamily="49" charset="0"/>
                <a:cs typeface="Courier New" pitchFamily="49" charset="0"/>
              </a:rPr>
              <a:t>a.length</a:t>
            </a:r>
            <a:r>
              <a:rPr lang="en-US" sz="1400" b="1" dirty="0" smtClean="0">
                <a:latin typeface="Courier New" pitchFamily="49" charset="0"/>
                <a:cs typeface="Courier New" pitchFamily="49" charset="0"/>
              </a:rPr>
              <a:t>; i</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hs.add(new </a:t>
            </a:r>
            <a:r>
              <a:rPr lang="en-US" sz="1400" b="1" dirty="0">
                <a:latin typeface="Courier New" pitchFamily="49" charset="0"/>
                <a:cs typeface="Courier New" pitchFamily="49" charset="0"/>
              </a:rPr>
              <a:t>Integer(a[i]));</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System.out.println(</a:t>
            </a:r>
            <a:r>
              <a:rPr lang="en-US" sz="1400" b="1" dirty="0" err="1" smtClean="0">
                <a:latin typeface="Courier New" pitchFamily="49" charset="0"/>
                <a:cs typeface="Courier New" pitchFamily="49" charset="0"/>
              </a:rPr>
              <a:t>hs.size</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The HashSet is " + hs);</a:t>
            </a:r>
          </a:p>
          <a:p>
            <a:r>
              <a:rPr lang="en-US" sz="800" b="1" dirty="0">
                <a:latin typeface="Courier New" pitchFamily="49" charset="0"/>
                <a:cs typeface="Courier New" pitchFamily="49" charset="0"/>
              </a:rPr>
              <a:t>	</a:t>
            </a:r>
            <a:endParaRPr lang="en-US" sz="8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Set </a:t>
            </a:r>
            <a:r>
              <a:rPr lang="en-US" sz="1400" b="1" dirty="0">
                <a:latin typeface="Courier New" pitchFamily="49" charset="0"/>
                <a:cs typeface="Courier New" pitchFamily="49" charset="0"/>
              </a:rPr>
              <a:t>&lt;Integer&gt; lhs =  new LinkedHashSet&lt;Integer&gt;();</a:t>
            </a:r>
          </a:p>
          <a:p>
            <a:r>
              <a:rPr lang="en-US" sz="1400" b="1" dirty="0">
                <a:latin typeface="Courier New" pitchFamily="49" charset="0"/>
                <a:cs typeface="Courier New" pitchFamily="49" charset="0"/>
              </a:rPr>
              <a:t>  	for(int i=0</a:t>
            </a:r>
            <a:r>
              <a:rPr lang="en-US" sz="1400" b="1" dirty="0" smtClean="0">
                <a:latin typeface="Courier New" pitchFamily="49" charset="0"/>
                <a:cs typeface="Courier New" pitchFamily="49" charset="0"/>
              </a:rPr>
              <a:t>; i&lt;</a:t>
            </a:r>
            <a:r>
              <a:rPr lang="en-US" sz="1400" b="1" dirty="0" err="1" smtClean="0">
                <a:latin typeface="Courier New" pitchFamily="49" charset="0"/>
                <a:cs typeface="Courier New" pitchFamily="49" charset="0"/>
              </a:rPr>
              <a:t>a.length</a:t>
            </a:r>
            <a:r>
              <a:rPr lang="en-US" sz="1400" b="1" dirty="0" smtClean="0">
                <a:latin typeface="Courier New" pitchFamily="49" charset="0"/>
                <a:cs typeface="Courier New" pitchFamily="49" charset="0"/>
              </a:rPr>
              <a:t>; i++)</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lhs.add(new </a:t>
            </a:r>
            <a:r>
              <a:rPr lang="en-US" sz="1400" b="1" dirty="0">
                <a:latin typeface="Courier New" pitchFamily="49" charset="0"/>
                <a:cs typeface="Courier New" pitchFamily="49" charset="0"/>
              </a:rPr>
              <a:t>Integer(a[i]));</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System.out.println(</a:t>
            </a:r>
            <a:r>
              <a:rPr lang="en-US" sz="1400" b="1" dirty="0" err="1" smtClean="0">
                <a:latin typeface="Courier New" pitchFamily="49" charset="0"/>
                <a:cs typeface="Courier New" pitchFamily="49" charset="0"/>
              </a:rPr>
              <a:t>lhs.size</a:t>
            </a:r>
            <a:r>
              <a:rPr lang="en-US" sz="1400" b="1" dirty="0">
                <a:latin typeface="Courier New" pitchFamily="49" charset="0"/>
                <a:cs typeface="Courier New" pitchFamily="49" charset="0"/>
              </a:rPr>
              <a:t>() + " The LinkedHashSet is </a:t>
            </a:r>
            <a:r>
              <a:rPr lang="en-US" sz="1400" b="1" dirty="0" smtClean="0">
                <a:latin typeface="Courier New" pitchFamily="49" charset="0"/>
                <a:cs typeface="Courier New" pitchFamily="49" charset="0"/>
              </a:rPr>
              <a:t>"+lhs</a:t>
            </a:r>
            <a:r>
              <a:rPr lang="en-US" sz="1400" b="1" dirty="0">
                <a:latin typeface="Courier New" pitchFamily="49" charset="0"/>
                <a:cs typeface="Courier New" pitchFamily="49" charset="0"/>
              </a:rPr>
              <a:t>);</a:t>
            </a:r>
          </a:p>
          <a:p>
            <a:endParaRPr lang="en-US" sz="800" b="1" dirty="0" smtClean="0">
              <a:latin typeface="Courier New" pitchFamily="49" charset="0"/>
              <a:cs typeface="Courier New" pitchFamily="49" charset="0"/>
            </a:endParaRP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Set&lt;Integer</a:t>
            </a:r>
            <a:r>
              <a:rPr lang="en-US" sz="1400" b="1" dirty="0">
                <a:latin typeface="Courier New" pitchFamily="49" charset="0"/>
                <a:cs typeface="Courier New" pitchFamily="49" charset="0"/>
              </a:rPr>
              <a:t>&gt; ts =  new TreeSet&lt;Integer&gt;();</a:t>
            </a:r>
          </a:p>
          <a:p>
            <a:r>
              <a:rPr lang="en-US" sz="800" b="1" dirty="0">
                <a:latin typeface="Courier New" pitchFamily="49" charset="0"/>
                <a:cs typeface="Courier New" pitchFamily="49" charset="0"/>
              </a:rPr>
              <a:t>  	</a:t>
            </a:r>
            <a:endParaRPr lang="en-US" sz="8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for(int </a:t>
            </a:r>
            <a:r>
              <a:rPr lang="en-US" sz="1400" b="1" dirty="0">
                <a:latin typeface="Courier New" pitchFamily="49" charset="0"/>
                <a:cs typeface="Courier New" pitchFamily="49" charset="0"/>
              </a:rPr>
              <a:t>i=0;i&lt;</a:t>
            </a:r>
            <a:r>
              <a:rPr lang="en-US" sz="1400" b="1" dirty="0" err="1">
                <a:latin typeface="Courier New" pitchFamily="49" charset="0"/>
                <a:cs typeface="Courier New" pitchFamily="49" charset="0"/>
              </a:rPr>
              <a:t>a.length;i</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ts.add</a:t>
            </a:r>
            <a:r>
              <a:rPr lang="en-US" sz="1400" b="1" dirty="0" smtClean="0">
                <a:latin typeface="Courier New" pitchFamily="49" charset="0"/>
                <a:cs typeface="Courier New" pitchFamily="49" charset="0"/>
              </a:rPr>
              <a:t>(new </a:t>
            </a:r>
            <a:r>
              <a:rPr lang="en-US" sz="1400" b="1" dirty="0">
                <a:latin typeface="Courier New" pitchFamily="49" charset="0"/>
                <a:cs typeface="Courier New" pitchFamily="49" charset="0"/>
              </a:rPr>
              <a:t>Integer(a[</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System.out.println(</a:t>
            </a:r>
            <a:r>
              <a:rPr lang="en-US" sz="1400" b="1" dirty="0" err="1" smtClean="0">
                <a:latin typeface="Courier New" pitchFamily="49" charset="0"/>
                <a:cs typeface="Courier New" pitchFamily="49" charset="0"/>
              </a:rPr>
              <a:t>hs.size</a:t>
            </a:r>
            <a:r>
              <a:rPr lang="en-US" sz="1400" b="1" dirty="0">
                <a:latin typeface="Courier New" pitchFamily="49" charset="0"/>
                <a:cs typeface="Courier New" pitchFamily="49" charset="0"/>
              </a:rPr>
              <a:t>() + " The TreeSet is " + ts);</a:t>
            </a: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Example Continue : HashSet, LinkedHashSet, TreeSet </a:t>
            </a:r>
            <a:endParaRPr lang="en-US" sz="2400" dirty="0"/>
          </a:p>
        </p:txBody>
      </p:sp>
      <p:sp>
        <p:nvSpPr>
          <p:cNvPr id="3" name="Text Placeholder 2"/>
          <p:cNvSpPr>
            <a:spLocks noGrp="1"/>
          </p:cNvSpPr>
          <p:nvPr>
            <p:ph idx="1"/>
          </p:nvPr>
        </p:nvSpPr>
        <p:spPr/>
        <p:txBody>
          <a:bodyPr/>
          <a:lstStyle/>
          <a:p>
            <a:pPr marL="227013" lvl="1" indent="-227013" algn="ctr">
              <a:lnSpc>
                <a:spcPct val="200000"/>
              </a:lnSpc>
              <a:spcBef>
                <a:spcPct val="25000"/>
              </a:spcBef>
              <a:buNone/>
            </a:pPr>
            <a:r>
              <a:rPr lang="en-US" sz="1600" b="1" dirty="0" smtClean="0"/>
              <a:t>** Refer to the </a:t>
            </a:r>
            <a:r>
              <a:rPr lang="en-US" sz="1600" b="1" dirty="0" smtClean="0">
                <a:hlinkClick r:id="rId3" action="ppaction://hlinkfile"/>
              </a:rPr>
              <a:t>HashSetDemo.java </a:t>
            </a:r>
            <a:r>
              <a:rPr lang="en-US" sz="1600" b="1" dirty="0" smtClean="0"/>
              <a:t>sample code</a:t>
            </a:r>
          </a:p>
          <a:p>
            <a:pPr marL="227013" lvl="1" indent="-227013" algn="ctr">
              <a:lnSpc>
                <a:spcPct val="200000"/>
              </a:lnSpc>
              <a:spcBef>
                <a:spcPct val="25000"/>
              </a:spcBef>
              <a:buNone/>
            </a:pPr>
            <a:r>
              <a:rPr lang="en-US" sz="1600" b="1" dirty="0" smtClean="0"/>
              <a:t>** Refer to the </a:t>
            </a:r>
            <a:r>
              <a:rPr lang="en-US" sz="1600" b="1" dirty="0" smtClean="0">
                <a:hlinkClick r:id="rId4" action="ppaction://hlinkfile"/>
              </a:rPr>
              <a:t>HashSetDemo2.java </a:t>
            </a:r>
            <a:r>
              <a:rPr lang="en-US" sz="1600" b="1" dirty="0" smtClean="0"/>
              <a:t>sample code</a:t>
            </a:r>
          </a:p>
          <a:p>
            <a:pPr marL="227013" lvl="1" indent="-227013" algn="ctr">
              <a:lnSpc>
                <a:spcPct val="200000"/>
              </a:lnSpc>
              <a:spcBef>
                <a:spcPct val="25000"/>
              </a:spcBef>
              <a:buNone/>
            </a:pPr>
            <a:r>
              <a:rPr lang="en-US" sz="1600" b="1" dirty="0" smtClean="0"/>
              <a:t>** Refer to the </a:t>
            </a:r>
            <a:r>
              <a:rPr lang="en-US" sz="1600" b="1" dirty="0" smtClean="0">
                <a:hlinkClick r:id="rId5" action="ppaction://hlinkfile"/>
              </a:rPr>
              <a:t>LinkedHashSetDemo.java </a:t>
            </a:r>
            <a:r>
              <a:rPr lang="en-US" sz="1600" b="1" dirty="0" smtClean="0"/>
              <a:t>sample code</a:t>
            </a:r>
          </a:p>
          <a:p>
            <a:pPr marL="227013" lvl="1" indent="-227013" algn="ctr">
              <a:lnSpc>
                <a:spcPct val="200000"/>
              </a:lnSpc>
              <a:spcBef>
                <a:spcPct val="25000"/>
              </a:spcBef>
              <a:buNone/>
            </a:pPr>
            <a:r>
              <a:rPr lang="en-US" sz="1600" b="1" dirty="0" smtClean="0"/>
              <a:t>** Refer to the </a:t>
            </a:r>
            <a:r>
              <a:rPr lang="en-US" sz="1600" b="1" dirty="0" smtClean="0">
                <a:hlinkClick r:id="rId6" action="ppaction://hlinkfile"/>
              </a:rPr>
              <a:t>LinkedHashSetDemo2.java </a:t>
            </a:r>
            <a:r>
              <a:rPr lang="en-US" sz="1600" b="1" dirty="0" smtClean="0"/>
              <a:t>sample code</a:t>
            </a:r>
          </a:p>
          <a:p>
            <a:pPr marL="227013" lvl="1" indent="-227013" algn="ctr">
              <a:lnSpc>
                <a:spcPct val="200000"/>
              </a:lnSpc>
              <a:spcBef>
                <a:spcPct val="25000"/>
              </a:spcBef>
              <a:buNone/>
            </a:pPr>
            <a:r>
              <a:rPr lang="en-US" sz="1600" b="1" dirty="0" smtClean="0"/>
              <a:t>** Refer to the </a:t>
            </a:r>
            <a:r>
              <a:rPr lang="en-US" sz="1600" b="1" dirty="0" smtClean="0">
                <a:hlinkClick r:id="rId7" action="ppaction://hlinkfile"/>
              </a:rPr>
              <a:t>TreeSetDemo.java </a:t>
            </a:r>
            <a:r>
              <a:rPr lang="en-US" sz="1600" b="1" dirty="0" smtClean="0"/>
              <a:t>sample code</a:t>
            </a:r>
          </a:p>
          <a:p>
            <a:pPr marL="227013" lvl="1" indent="-227013" algn="ctr">
              <a:lnSpc>
                <a:spcPct val="200000"/>
              </a:lnSpc>
              <a:spcBef>
                <a:spcPct val="25000"/>
              </a:spcBef>
              <a:buNone/>
            </a:pPr>
            <a:r>
              <a:rPr lang="en-US" sz="1600" b="1" dirty="0" smtClean="0"/>
              <a:t>** Refer to the </a:t>
            </a:r>
            <a:r>
              <a:rPr lang="en-US" sz="1600" b="1" dirty="0" smtClean="0">
                <a:hlinkClick r:id="rId8" action="ppaction://hlinkfile"/>
              </a:rPr>
              <a:t>TreeSetDemo2.java </a:t>
            </a:r>
            <a:r>
              <a:rPr lang="en-US" sz="1600" b="1" dirty="0" smtClean="0"/>
              <a:t>sample code</a:t>
            </a:r>
          </a:p>
          <a:p>
            <a:pPr>
              <a:buNone/>
            </a:pPr>
            <a:endParaRPr lang="en-US"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 What to choose and when</a:t>
            </a:r>
          </a:p>
        </p:txBody>
      </p:sp>
      <p:sp>
        <p:nvSpPr>
          <p:cNvPr id="20483" name="Text Placeholder 6"/>
          <p:cNvSpPr>
            <a:spLocks noGrp="1"/>
          </p:cNvSpPr>
          <p:nvPr>
            <p:ph idx="1"/>
          </p:nvPr>
        </p:nvSpPr>
        <p:spPr/>
        <p:txBody>
          <a:bodyPr/>
          <a:lstStyle/>
          <a:p>
            <a:pPr algn="just" eaLnBrk="1" hangingPunct="1">
              <a:spcBef>
                <a:spcPct val="35000"/>
              </a:spcBef>
              <a:spcAft>
                <a:spcPct val="15000"/>
              </a:spcAft>
              <a:buClr>
                <a:schemeClr val="accent1"/>
              </a:buClr>
              <a:buSzPct val="125000"/>
            </a:pPr>
            <a:r>
              <a:rPr lang="en-US" sz="2000" dirty="0" smtClean="0"/>
              <a:t>HashSet is a good choice for representing sets if you don't care about element ordering. But if ordering is important, then LinkedHashSet or TreeSet are better choices. However, LinkedHashSet or TreeSet come with an additional speed and space cost.</a:t>
            </a:r>
          </a:p>
          <a:p>
            <a:pPr algn="just" eaLnBrk="1" hangingPunct="1">
              <a:spcBef>
                <a:spcPct val="35000"/>
              </a:spcBef>
              <a:spcAft>
                <a:spcPct val="15000"/>
              </a:spcAft>
              <a:buClr>
                <a:schemeClr val="accent1"/>
              </a:buClr>
              <a:buSzPct val="125000"/>
            </a:pPr>
            <a:r>
              <a:rPr lang="en-US" sz="2000" dirty="0" smtClean="0"/>
              <a:t>Iteration over a LinkedHashSet is generally faster than iteration over a HashSet. </a:t>
            </a:r>
          </a:p>
          <a:p>
            <a:pPr algn="just" eaLnBrk="1" hangingPunct="1">
              <a:spcBef>
                <a:spcPct val="35000"/>
              </a:spcBef>
              <a:spcAft>
                <a:spcPct val="15000"/>
              </a:spcAft>
              <a:buClr>
                <a:schemeClr val="accent1"/>
              </a:buClr>
              <a:buSzPct val="125000"/>
            </a:pPr>
            <a:r>
              <a:rPr lang="en-US" sz="2000" dirty="0" smtClean="0"/>
              <a:t>Tree-based data structures get slower as the number of elements get larger </a:t>
            </a:r>
          </a:p>
          <a:p>
            <a:pPr algn="just" eaLnBrk="1" hangingPunct="1">
              <a:spcBef>
                <a:spcPct val="35000"/>
              </a:spcBef>
              <a:spcAft>
                <a:spcPct val="15000"/>
              </a:spcAft>
              <a:buClr>
                <a:schemeClr val="accent1"/>
              </a:buClr>
              <a:buSzPct val="125000"/>
            </a:pPr>
            <a:r>
              <a:rPr lang="en-US" sz="2000" dirty="0" smtClean="0"/>
              <a:t>HashSet and LinkedHashSet do not represent their elements in sorted order </a:t>
            </a:r>
          </a:p>
          <a:p>
            <a:pPr algn="just" eaLnBrk="1" hangingPunct="1">
              <a:spcBef>
                <a:spcPct val="35000"/>
              </a:spcBef>
              <a:spcAft>
                <a:spcPct val="15000"/>
              </a:spcAft>
              <a:buClr>
                <a:schemeClr val="accent1"/>
              </a:buClr>
              <a:buSzPct val="125000"/>
            </a:pPr>
            <a:r>
              <a:rPr lang="en-US" sz="2000" dirty="0" smtClean="0"/>
              <a:t>Because TreeSet keeps its elements sorted, it can offer other features such as the first and last </a:t>
            </a:r>
            <a:r>
              <a:rPr lang="en-US" sz="2000" dirty="0" err="1" smtClean="0"/>
              <a:t>methods,i.e</a:t>
            </a:r>
            <a:r>
              <a:rPr lang="en-US" sz="2000" dirty="0" smtClean="0"/>
              <a:t> the lowest and highest elements in a set, respectively.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lnSpc>
                <a:spcPct val="90000"/>
              </a:lnSpc>
              <a:defRPr/>
            </a:pPr>
            <a:r>
              <a:rPr lang="en-US" dirty="0" smtClean="0"/>
              <a:t>Enumeration interface</a:t>
            </a:r>
          </a:p>
        </p:txBody>
      </p:sp>
      <p:sp>
        <p:nvSpPr>
          <p:cNvPr id="21507" name="Text Placeholder 2"/>
          <p:cNvSpPr>
            <a:spLocks noGrp="1"/>
          </p:cNvSpPr>
          <p:nvPr>
            <p:ph idx="1"/>
          </p:nvPr>
        </p:nvSpPr>
        <p:spPr/>
        <p:txBody>
          <a:bodyPr/>
          <a:lstStyle/>
          <a:p>
            <a:pPr algn="just" eaLnBrk="1" hangingPunct="1"/>
            <a:r>
              <a:rPr lang="en-US" sz="2400" dirty="0" smtClean="0"/>
              <a:t>The Enumeration interface defines a way to traverse all the members of a collection of objects.</a:t>
            </a:r>
          </a:p>
          <a:p>
            <a:pPr algn="just" eaLnBrk="1" hangingPunct="1"/>
            <a:r>
              <a:rPr lang="en-US" sz="2400" dirty="0" smtClean="0"/>
              <a:t>The hasMoreElements() method checks to see if there are more elements and returns a boolean. </a:t>
            </a:r>
          </a:p>
          <a:p>
            <a:pPr algn="just" eaLnBrk="1" hangingPunct="1"/>
            <a:r>
              <a:rPr lang="en-US" sz="2400" dirty="0" smtClean="0"/>
              <a:t>If there are more elements, nextElement() will return the next element as an Object. </a:t>
            </a:r>
          </a:p>
          <a:p>
            <a:pPr algn="just" eaLnBrk="1" hangingPunct="1"/>
            <a:r>
              <a:rPr lang="en-US" sz="2400" dirty="0" smtClean="0"/>
              <a:t>If there are no more elements when nextElement() is called, the runtime NoSuchElementException will be thrown.</a:t>
            </a:r>
          </a:p>
          <a:p>
            <a:pPr algn="just" eaLnBrk="1" hangingPunct="1">
              <a:buNone/>
            </a:pPr>
            <a:endParaRPr lang="en-US" sz="16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EnumerationDemo.java </a:t>
            </a:r>
            <a:r>
              <a:rPr lang="en-US" sz="1600" b="1" dirty="0" smtClean="0"/>
              <a:t>sample code</a:t>
            </a:r>
            <a:endParaRPr lang="en-US" sz="1600" dirty="0" smtClean="0"/>
          </a:p>
          <a:p>
            <a:pPr algn="just" eaLnBrk="1" hangingPunct="1">
              <a:buNone/>
            </a:pPr>
            <a:endParaRPr lang="en-US" sz="16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defRPr/>
            </a:pPr>
            <a:r>
              <a:rPr lang="en-US" dirty="0" smtClean="0"/>
              <a:t>Enumeration interface in action</a:t>
            </a:r>
          </a:p>
        </p:txBody>
      </p:sp>
      <p:sp>
        <p:nvSpPr>
          <p:cNvPr id="22531" name="Text Box 2"/>
          <p:cNvSpPr txBox="1">
            <a:spLocks noChangeArrowheads="1"/>
          </p:cNvSpPr>
          <p:nvPr/>
        </p:nvSpPr>
        <p:spPr bwMode="auto">
          <a:xfrm>
            <a:off x="304800" y="1676400"/>
            <a:ext cx="8610600" cy="4770537"/>
          </a:xfrm>
          <a:prstGeom prst="rect">
            <a:avLst/>
          </a:prstGeom>
          <a:noFill/>
          <a:ln w="9525">
            <a:noFill/>
            <a:miter lim="800000"/>
            <a:headEnd/>
            <a:tailEnd/>
          </a:ln>
        </p:spPr>
        <p:txBody>
          <a:bodyPr wrap="square">
            <a:spAutoFit/>
          </a:bodyPr>
          <a:lstStyle/>
          <a:p>
            <a:r>
              <a:rPr lang="en-US" sz="1600" dirty="0">
                <a:latin typeface="Courier New" pitchFamily="49" charset="0"/>
                <a:ea typeface="MS PGothic"/>
                <a:cs typeface="Courier New" pitchFamily="49" charset="0"/>
              </a:rPr>
              <a:t>import java.util.Enumeration;</a:t>
            </a:r>
          </a:p>
          <a:p>
            <a:r>
              <a:rPr lang="en-US" sz="1600" dirty="0">
                <a:latin typeface="Courier New" pitchFamily="49" charset="0"/>
                <a:ea typeface="MS PGothic"/>
                <a:cs typeface="Courier New" pitchFamily="49" charset="0"/>
              </a:rPr>
              <a:t>import java.util.Vector;</a:t>
            </a:r>
          </a:p>
          <a:p>
            <a:r>
              <a:rPr lang="en-US" sz="1600" dirty="0">
                <a:latin typeface="Courier New" pitchFamily="49" charset="0"/>
                <a:ea typeface="MS PGothic"/>
                <a:cs typeface="Courier New" pitchFamily="49" charset="0"/>
              </a:rPr>
              <a:t>public class MainClass </a:t>
            </a:r>
            <a:endParaRPr lang="en-US" sz="1600" dirty="0" smtClean="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a:t>
            </a:r>
            <a:endParaRPr lang="en-US" sz="1600" dirty="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	public </a:t>
            </a:r>
            <a:r>
              <a:rPr lang="en-US" sz="1600" dirty="0">
                <a:latin typeface="Courier New" pitchFamily="49" charset="0"/>
                <a:ea typeface="MS PGothic"/>
                <a:cs typeface="Courier New" pitchFamily="49" charset="0"/>
              </a:rPr>
              <a:t>static void main(String args[]) throws Exception </a:t>
            </a:r>
            <a:endParaRPr lang="en-US" sz="1600" dirty="0" smtClean="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	{</a:t>
            </a:r>
            <a:endParaRPr lang="en-US" sz="1600" dirty="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		Vector </a:t>
            </a:r>
            <a:r>
              <a:rPr lang="en-US" sz="1600" dirty="0">
                <a:latin typeface="Courier New" pitchFamily="49" charset="0"/>
                <a:ea typeface="MS PGothic"/>
                <a:cs typeface="Courier New" pitchFamily="49" charset="0"/>
              </a:rPr>
              <a:t>v = new Vector();</a:t>
            </a:r>
          </a:p>
          <a:p>
            <a:r>
              <a:rPr lang="en-US" sz="1600" dirty="0" smtClean="0">
                <a:latin typeface="Courier New" pitchFamily="49" charset="0"/>
                <a:ea typeface="MS PGothic"/>
                <a:cs typeface="Courier New" pitchFamily="49" charset="0"/>
              </a:rPr>
              <a:t>		v.add</a:t>
            </a:r>
            <a:r>
              <a:rPr lang="en-US" sz="1600" dirty="0">
                <a:latin typeface="Courier New" pitchFamily="49" charset="0"/>
                <a:ea typeface="MS PGothic"/>
                <a:cs typeface="Courier New" pitchFamily="49" charset="0"/>
              </a:rPr>
              <a:t>("a");</a:t>
            </a:r>
          </a:p>
          <a:p>
            <a:r>
              <a:rPr lang="en-US" sz="1600" dirty="0" smtClean="0">
                <a:latin typeface="Courier New" pitchFamily="49" charset="0"/>
                <a:ea typeface="MS PGothic"/>
                <a:cs typeface="Courier New" pitchFamily="49" charset="0"/>
              </a:rPr>
              <a:t>		v.add</a:t>
            </a:r>
            <a:r>
              <a:rPr lang="en-US" sz="1600" dirty="0">
                <a:latin typeface="Courier New" pitchFamily="49" charset="0"/>
                <a:ea typeface="MS PGothic"/>
                <a:cs typeface="Courier New" pitchFamily="49" charset="0"/>
              </a:rPr>
              <a:t>("b");</a:t>
            </a:r>
          </a:p>
          <a:p>
            <a:r>
              <a:rPr lang="en-US" sz="1600" dirty="0" smtClean="0">
                <a:latin typeface="Courier New" pitchFamily="49" charset="0"/>
                <a:ea typeface="MS PGothic"/>
                <a:cs typeface="Courier New" pitchFamily="49" charset="0"/>
              </a:rPr>
              <a:t>		v.add</a:t>
            </a:r>
            <a:r>
              <a:rPr lang="en-US" sz="1600" dirty="0">
                <a:latin typeface="Courier New" pitchFamily="49" charset="0"/>
                <a:ea typeface="MS PGothic"/>
                <a:cs typeface="Courier New" pitchFamily="49" charset="0"/>
              </a:rPr>
              <a:t>("c");</a:t>
            </a:r>
          </a:p>
          <a:p>
            <a:endParaRPr lang="en-US" sz="800" dirty="0" smtClean="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		Enumeration </a:t>
            </a:r>
            <a:r>
              <a:rPr lang="en-US" sz="1600" dirty="0">
                <a:latin typeface="Courier New" pitchFamily="49" charset="0"/>
                <a:ea typeface="MS PGothic"/>
                <a:cs typeface="Courier New" pitchFamily="49" charset="0"/>
              </a:rPr>
              <a:t>e = v.elements();</a:t>
            </a:r>
          </a:p>
          <a:p>
            <a:endParaRPr lang="en-US" sz="800" dirty="0" smtClean="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		while </a:t>
            </a:r>
            <a:r>
              <a:rPr lang="en-US" sz="1600" dirty="0">
                <a:latin typeface="Courier New" pitchFamily="49" charset="0"/>
                <a:ea typeface="MS PGothic"/>
                <a:cs typeface="Courier New" pitchFamily="49" charset="0"/>
              </a:rPr>
              <a:t>(e.hasMoreElements()) </a:t>
            </a:r>
            <a:endParaRPr lang="en-US" sz="1600" dirty="0" smtClean="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		{</a:t>
            </a:r>
            <a:endParaRPr lang="en-US" sz="1600" dirty="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			Object </a:t>
            </a:r>
            <a:r>
              <a:rPr lang="en-US" sz="1600" dirty="0">
                <a:latin typeface="Courier New" pitchFamily="49" charset="0"/>
                <a:ea typeface="MS PGothic"/>
                <a:cs typeface="Courier New" pitchFamily="49" charset="0"/>
              </a:rPr>
              <a:t>o = e.nextElement</a:t>
            </a:r>
            <a:r>
              <a:rPr lang="en-US" sz="1600" dirty="0" smtClean="0">
                <a:latin typeface="Courier New" pitchFamily="49" charset="0"/>
                <a:ea typeface="MS PGothic"/>
                <a:cs typeface="Courier New" pitchFamily="49" charset="0"/>
              </a:rPr>
              <a:t>();</a:t>
            </a:r>
          </a:p>
          <a:p>
            <a:r>
              <a:rPr lang="en-US" sz="1600" dirty="0" smtClean="0">
                <a:latin typeface="Courier New" pitchFamily="49" charset="0"/>
                <a:ea typeface="MS PGothic"/>
                <a:cs typeface="Courier New" pitchFamily="49" charset="0"/>
              </a:rPr>
              <a:t>			System.out.println(o</a:t>
            </a:r>
            <a:r>
              <a:rPr lang="en-US" sz="1600" dirty="0">
                <a:latin typeface="Courier New" pitchFamily="49" charset="0"/>
                <a:ea typeface="MS PGothic"/>
                <a:cs typeface="Courier New" pitchFamily="49" charset="0"/>
              </a:rPr>
              <a:t>);</a:t>
            </a:r>
          </a:p>
          <a:p>
            <a:r>
              <a:rPr lang="en-US" sz="1600" dirty="0" smtClean="0">
                <a:latin typeface="Courier New" pitchFamily="49" charset="0"/>
                <a:ea typeface="MS PGothic"/>
                <a:cs typeface="Courier New" pitchFamily="49" charset="0"/>
              </a:rPr>
              <a:t>		}</a:t>
            </a:r>
            <a:endParaRPr lang="en-US" sz="1600" dirty="0">
              <a:latin typeface="Courier New" pitchFamily="49" charset="0"/>
              <a:ea typeface="MS PGothic"/>
              <a:cs typeface="Courier New" pitchFamily="49" charset="0"/>
            </a:endParaRPr>
          </a:p>
          <a:p>
            <a:r>
              <a:rPr lang="en-US" sz="1600" dirty="0" smtClean="0">
                <a:latin typeface="Courier New" pitchFamily="49" charset="0"/>
                <a:ea typeface="MS PGothic"/>
                <a:cs typeface="Courier New" pitchFamily="49" charset="0"/>
              </a:rPr>
              <a:t>	}</a:t>
            </a:r>
            <a:endParaRPr lang="en-US" sz="1600" dirty="0">
              <a:latin typeface="Courier New" pitchFamily="49" charset="0"/>
              <a:ea typeface="MS PGothic"/>
              <a:cs typeface="Courier New" pitchFamily="49" charset="0"/>
            </a:endParaRPr>
          </a:p>
          <a:p>
            <a:r>
              <a:rPr lang="en-US" sz="1600" dirty="0">
                <a:latin typeface="Courier New" pitchFamily="49" charset="0"/>
                <a:ea typeface="MS PGothic"/>
                <a:cs typeface="Courier New" pitchFamily="49" charset="0"/>
              </a:rPr>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lnSpc>
                <a:spcPct val="90000"/>
              </a:lnSpc>
              <a:defRPr/>
            </a:pPr>
            <a:r>
              <a:rPr lang="en-US" smtClean="0"/>
              <a:t>Iterator interface</a:t>
            </a:r>
          </a:p>
        </p:txBody>
      </p:sp>
      <p:sp>
        <p:nvSpPr>
          <p:cNvPr id="28677" name="Content Placeholder 15"/>
          <p:cNvSpPr>
            <a:spLocks noGrp="1"/>
          </p:cNvSpPr>
          <p:nvPr>
            <p:ph idx="1"/>
          </p:nvPr>
        </p:nvSpPr>
        <p:spPr/>
        <p:txBody>
          <a:bodyPr rtlCol="0">
            <a:normAutofit/>
          </a:bodyPr>
          <a:lstStyle/>
          <a:p>
            <a:pPr algn="just" eaLnBrk="1" fontAlgn="auto" hangingPunct="1">
              <a:spcAft>
                <a:spcPts val="0"/>
              </a:spcAft>
              <a:defRPr/>
            </a:pPr>
            <a:r>
              <a:rPr lang="en-US" sz="1800" dirty="0" smtClean="0"/>
              <a:t>Iterator is a special object to provide a way to access the elements of a collection sequentially. </a:t>
            </a:r>
          </a:p>
          <a:p>
            <a:pPr algn="just" eaLnBrk="1" fontAlgn="auto" hangingPunct="1">
              <a:spcAft>
                <a:spcPts val="0"/>
              </a:spcAft>
              <a:defRPr/>
            </a:pPr>
            <a:r>
              <a:rPr lang="en-US" sz="1800" dirty="0" smtClean="0"/>
              <a:t>Iterator implements one of two interfaces: Iterator or ListIterator</a:t>
            </a:r>
          </a:p>
          <a:p>
            <a:pPr algn="just" eaLnBrk="1" fontAlgn="auto" hangingPunct="1">
              <a:spcAft>
                <a:spcPts val="0"/>
              </a:spcAft>
              <a:defRPr/>
            </a:pPr>
            <a:r>
              <a:rPr lang="en-US" sz="1800" dirty="0" smtClean="0"/>
              <a:t>An Iterator is similar to the Enumeration interface, Iterators differ from enumerations in two ways: </a:t>
            </a:r>
          </a:p>
          <a:p>
            <a:pPr lvl="1" algn="just" eaLnBrk="1" fontAlgn="auto" hangingPunct="1">
              <a:spcAft>
                <a:spcPts val="0"/>
              </a:spcAft>
              <a:defRPr/>
            </a:pPr>
            <a:r>
              <a:rPr lang="en-US" sz="2000" dirty="0" smtClean="0"/>
              <a:t>Iterators allow the caller to remove elements from the underlying collection during the iteration with well-defined semantics. </a:t>
            </a:r>
          </a:p>
          <a:p>
            <a:pPr lvl="1" algn="just" eaLnBrk="1" fontAlgn="auto" hangingPunct="1">
              <a:spcAft>
                <a:spcPts val="0"/>
              </a:spcAft>
              <a:defRPr/>
            </a:pPr>
            <a:r>
              <a:rPr lang="en-US" sz="2000" dirty="0" smtClean="0"/>
              <a:t>Method names have been improved. </a:t>
            </a:r>
          </a:p>
          <a:p>
            <a:pPr lvl="2" eaLnBrk="1" fontAlgn="auto" hangingPunct="1">
              <a:spcAft>
                <a:spcPts val="0"/>
              </a:spcAft>
              <a:defRPr/>
            </a:pPr>
            <a:r>
              <a:rPr lang="en-US" b="1" dirty="0" smtClean="0">
                <a:solidFill>
                  <a:srgbClr val="0070C0"/>
                </a:solidFill>
              </a:rPr>
              <a:t>boolean hasNext() </a:t>
            </a:r>
            <a:r>
              <a:rPr lang="en-US" dirty="0" smtClean="0"/>
              <a:t/>
            </a:r>
            <a:br>
              <a:rPr lang="en-US" dirty="0" smtClean="0"/>
            </a:br>
            <a:r>
              <a:rPr lang="en-US" dirty="0" smtClean="0"/>
              <a:t>Returns true if the iteration has more elements. </a:t>
            </a:r>
          </a:p>
          <a:p>
            <a:pPr lvl="2" eaLnBrk="1" fontAlgn="auto" hangingPunct="1">
              <a:spcAft>
                <a:spcPts val="0"/>
              </a:spcAft>
              <a:defRPr/>
            </a:pPr>
            <a:r>
              <a:rPr lang="en-US" b="1" dirty="0" smtClean="0">
                <a:solidFill>
                  <a:srgbClr val="0070C0"/>
                </a:solidFill>
              </a:rPr>
              <a:t>Object next() </a:t>
            </a:r>
            <a:r>
              <a:rPr lang="en-US" dirty="0" smtClean="0"/>
              <a:t/>
            </a:r>
            <a:br>
              <a:rPr lang="en-US" dirty="0" smtClean="0"/>
            </a:br>
            <a:r>
              <a:rPr lang="en-US" dirty="0" smtClean="0"/>
              <a:t>Returns the next element in the iteration. </a:t>
            </a:r>
          </a:p>
          <a:p>
            <a:pPr lvl="2" eaLnBrk="1" fontAlgn="auto" hangingPunct="1">
              <a:spcAft>
                <a:spcPts val="0"/>
              </a:spcAft>
              <a:defRPr/>
            </a:pPr>
            <a:r>
              <a:rPr lang="en-US" b="1" dirty="0" smtClean="0">
                <a:solidFill>
                  <a:srgbClr val="0070C0"/>
                </a:solidFill>
              </a:rPr>
              <a:t>void remove() </a:t>
            </a:r>
            <a:r>
              <a:rPr lang="en-US" dirty="0" smtClean="0"/>
              <a:t/>
            </a:r>
            <a:br>
              <a:rPr lang="en-US" dirty="0" smtClean="0"/>
            </a:br>
            <a:r>
              <a:rPr lang="en-US" dirty="0" smtClean="0"/>
              <a:t>Removes from the underlying collection the last element returned by the iterator (optional operation).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defRPr/>
            </a:pPr>
            <a:r>
              <a:rPr lang="en-US" smtClean="0"/>
              <a:t>Iterator interface in action</a:t>
            </a:r>
          </a:p>
        </p:txBody>
      </p:sp>
      <p:sp>
        <p:nvSpPr>
          <p:cNvPr id="24579" name="Text Box 2"/>
          <p:cNvSpPr txBox="1">
            <a:spLocks noChangeArrowheads="1"/>
          </p:cNvSpPr>
          <p:nvPr/>
        </p:nvSpPr>
        <p:spPr bwMode="auto">
          <a:xfrm>
            <a:off x="428625" y="1504176"/>
            <a:ext cx="8181975" cy="5049024"/>
          </a:xfrm>
          <a:prstGeom prst="rect">
            <a:avLst/>
          </a:prstGeom>
          <a:noFill/>
          <a:ln w="9525">
            <a:noFill/>
            <a:miter lim="800000"/>
            <a:headEnd/>
            <a:tailEnd/>
          </a:ln>
        </p:spPr>
        <p:txBody>
          <a:bodyPr wrap="square">
            <a:spAutoFit/>
          </a:bodyPr>
          <a:lstStyle/>
          <a:p>
            <a:r>
              <a:rPr lang="en-US" dirty="0">
                <a:latin typeface="Courier New" pitchFamily="49" charset="0"/>
                <a:ea typeface="MS PGothic"/>
                <a:cs typeface="Courier New" pitchFamily="49" charset="0"/>
              </a:rPr>
              <a:t>import java.util.ArrayList;</a:t>
            </a:r>
          </a:p>
          <a:p>
            <a:r>
              <a:rPr lang="en-US" dirty="0">
                <a:latin typeface="Courier New" pitchFamily="49" charset="0"/>
                <a:ea typeface="MS PGothic"/>
                <a:cs typeface="Courier New" pitchFamily="49" charset="0"/>
              </a:rPr>
              <a:t>import java.util.Collection;</a:t>
            </a:r>
          </a:p>
          <a:p>
            <a:r>
              <a:rPr lang="en-US" dirty="0">
                <a:latin typeface="Courier New" pitchFamily="49" charset="0"/>
                <a:ea typeface="MS PGothic"/>
                <a:cs typeface="Courier New" pitchFamily="49" charset="0"/>
              </a:rPr>
              <a:t>import java.util.Iterator;</a:t>
            </a:r>
          </a:p>
          <a:p>
            <a:endParaRPr lang="en-US" sz="800" dirty="0">
              <a:latin typeface="Courier New" pitchFamily="49" charset="0"/>
              <a:ea typeface="MS PGothic"/>
              <a:cs typeface="Courier New" pitchFamily="49" charset="0"/>
            </a:endParaRPr>
          </a:p>
          <a:p>
            <a:r>
              <a:rPr lang="en-US" dirty="0">
                <a:latin typeface="Courier New" pitchFamily="49" charset="0"/>
                <a:ea typeface="MS PGothic"/>
                <a:cs typeface="Courier New" pitchFamily="49" charset="0"/>
              </a:rPr>
              <a:t>public class MainClass </a:t>
            </a:r>
            <a:endParaRPr lang="en-US" dirty="0" smtClean="0">
              <a:latin typeface="Courier New" pitchFamily="49" charset="0"/>
              <a:ea typeface="MS PGothic"/>
              <a:cs typeface="Courier New" pitchFamily="49" charset="0"/>
            </a:endParaRPr>
          </a:p>
          <a:p>
            <a:r>
              <a:rPr lang="en-US" dirty="0" smtClean="0">
                <a:latin typeface="Courier New" pitchFamily="49" charset="0"/>
                <a:ea typeface="MS PGothic"/>
                <a:cs typeface="Courier New" pitchFamily="49" charset="0"/>
              </a:rPr>
              <a:t>{</a:t>
            </a:r>
            <a:endParaRPr lang="en-US" dirty="0">
              <a:latin typeface="Courier New" pitchFamily="49" charset="0"/>
              <a:ea typeface="MS PGothic"/>
              <a:cs typeface="Courier New" pitchFamily="49" charset="0"/>
            </a:endParaRPr>
          </a:p>
          <a:p>
            <a:r>
              <a:rPr lang="en-US" dirty="0" smtClean="0">
                <a:latin typeface="Courier New" pitchFamily="49" charset="0"/>
                <a:ea typeface="MS PGothic"/>
                <a:cs typeface="Courier New" pitchFamily="49" charset="0"/>
              </a:rPr>
              <a:t>	public </a:t>
            </a:r>
            <a:r>
              <a:rPr lang="en-US" dirty="0">
                <a:latin typeface="Courier New" pitchFamily="49" charset="0"/>
                <a:ea typeface="MS PGothic"/>
                <a:cs typeface="Courier New" pitchFamily="49" charset="0"/>
              </a:rPr>
              <a:t>static void main(String[] a) </a:t>
            </a:r>
            <a:endParaRPr lang="en-US" dirty="0" smtClean="0">
              <a:latin typeface="Courier New" pitchFamily="49" charset="0"/>
              <a:ea typeface="MS PGothic"/>
              <a:cs typeface="Courier New" pitchFamily="49" charset="0"/>
            </a:endParaRPr>
          </a:p>
          <a:p>
            <a:r>
              <a:rPr lang="en-US" dirty="0" smtClean="0">
                <a:latin typeface="Courier New" pitchFamily="49" charset="0"/>
                <a:ea typeface="MS PGothic"/>
                <a:cs typeface="Courier New" pitchFamily="49" charset="0"/>
              </a:rPr>
              <a:t>	{</a:t>
            </a:r>
            <a:endParaRPr lang="en-US" dirty="0">
              <a:latin typeface="Courier New" pitchFamily="49" charset="0"/>
              <a:ea typeface="MS PGothic"/>
              <a:cs typeface="Courier New" pitchFamily="49" charset="0"/>
            </a:endParaRPr>
          </a:p>
          <a:p>
            <a:r>
              <a:rPr lang="en-US" dirty="0" smtClean="0">
                <a:latin typeface="Courier New" pitchFamily="49" charset="0"/>
                <a:ea typeface="MS PGothic"/>
                <a:cs typeface="Courier New" pitchFamily="49" charset="0"/>
              </a:rPr>
              <a:t>	    </a:t>
            </a:r>
            <a:r>
              <a:rPr lang="en-US" dirty="0">
                <a:latin typeface="Courier New" pitchFamily="49" charset="0"/>
                <a:ea typeface="MS PGothic"/>
                <a:cs typeface="Courier New" pitchFamily="49" charset="0"/>
              </a:rPr>
              <a:t>Collection c = new ArrayList();</a:t>
            </a:r>
          </a:p>
          <a:p>
            <a:r>
              <a:rPr lang="en-US" dirty="0" smtClean="0">
                <a:latin typeface="Courier New" pitchFamily="49" charset="0"/>
                <a:ea typeface="MS PGothic"/>
                <a:cs typeface="Courier New" pitchFamily="49" charset="0"/>
              </a:rPr>
              <a:t>	    </a:t>
            </a:r>
            <a:r>
              <a:rPr lang="en-US" dirty="0">
                <a:latin typeface="Courier New" pitchFamily="49" charset="0"/>
                <a:ea typeface="MS PGothic"/>
                <a:cs typeface="Courier New" pitchFamily="49" charset="0"/>
              </a:rPr>
              <a:t>c.add("1");</a:t>
            </a:r>
          </a:p>
          <a:p>
            <a:r>
              <a:rPr lang="en-US" dirty="0" smtClean="0">
                <a:latin typeface="Courier New" pitchFamily="49" charset="0"/>
                <a:ea typeface="MS PGothic"/>
                <a:cs typeface="Courier New" pitchFamily="49" charset="0"/>
              </a:rPr>
              <a:t>	    </a:t>
            </a:r>
            <a:r>
              <a:rPr lang="en-US" dirty="0">
                <a:latin typeface="Courier New" pitchFamily="49" charset="0"/>
                <a:ea typeface="MS PGothic"/>
                <a:cs typeface="Courier New" pitchFamily="49" charset="0"/>
              </a:rPr>
              <a:t>c.add("2");</a:t>
            </a:r>
          </a:p>
          <a:p>
            <a:r>
              <a:rPr lang="en-US" dirty="0" smtClean="0">
                <a:latin typeface="Courier New" pitchFamily="49" charset="0"/>
                <a:ea typeface="MS PGothic"/>
                <a:cs typeface="Courier New" pitchFamily="49" charset="0"/>
              </a:rPr>
              <a:t>	    </a:t>
            </a:r>
            <a:r>
              <a:rPr lang="en-US" dirty="0">
                <a:latin typeface="Courier New" pitchFamily="49" charset="0"/>
                <a:ea typeface="MS PGothic"/>
                <a:cs typeface="Courier New" pitchFamily="49" charset="0"/>
              </a:rPr>
              <a:t>c.add("3");</a:t>
            </a:r>
          </a:p>
          <a:p>
            <a:r>
              <a:rPr lang="en-US" dirty="0" smtClean="0">
                <a:latin typeface="Courier New" pitchFamily="49" charset="0"/>
                <a:ea typeface="MS PGothic"/>
                <a:cs typeface="Courier New" pitchFamily="49" charset="0"/>
              </a:rPr>
              <a:t>	    </a:t>
            </a:r>
            <a:r>
              <a:rPr lang="en-US" dirty="0">
                <a:latin typeface="Courier New" pitchFamily="49" charset="0"/>
                <a:ea typeface="MS PGothic"/>
                <a:cs typeface="Courier New" pitchFamily="49" charset="0"/>
              </a:rPr>
              <a:t>Iterator i = c.iterator();</a:t>
            </a:r>
          </a:p>
          <a:p>
            <a:r>
              <a:rPr lang="en-US" dirty="0" smtClean="0">
                <a:latin typeface="Courier New" pitchFamily="49" charset="0"/>
                <a:ea typeface="MS PGothic"/>
                <a:cs typeface="Courier New" pitchFamily="49" charset="0"/>
              </a:rPr>
              <a:t>	    while(i.hasNext</a:t>
            </a:r>
            <a:r>
              <a:rPr lang="en-US" dirty="0">
                <a:latin typeface="Courier New" pitchFamily="49" charset="0"/>
                <a:ea typeface="MS PGothic"/>
                <a:cs typeface="Courier New" pitchFamily="49" charset="0"/>
              </a:rPr>
              <a:t>()) {</a:t>
            </a:r>
          </a:p>
          <a:p>
            <a:r>
              <a:rPr lang="en-US" dirty="0" smtClean="0">
                <a:latin typeface="Courier New" pitchFamily="49" charset="0"/>
                <a:ea typeface="MS PGothic"/>
                <a:cs typeface="Courier New" pitchFamily="49" charset="0"/>
              </a:rPr>
              <a:t>	      System.out.println(</a:t>
            </a:r>
            <a:r>
              <a:rPr lang="en-US" dirty="0" err="1" smtClean="0">
                <a:latin typeface="Courier New" pitchFamily="49" charset="0"/>
                <a:ea typeface="MS PGothic"/>
                <a:cs typeface="Courier New" pitchFamily="49" charset="0"/>
              </a:rPr>
              <a:t>i.next</a:t>
            </a:r>
            <a:r>
              <a:rPr lang="en-US" dirty="0">
                <a:latin typeface="Courier New" pitchFamily="49" charset="0"/>
                <a:ea typeface="MS PGothic"/>
                <a:cs typeface="Courier New" pitchFamily="49" charset="0"/>
              </a:rPr>
              <a:t>());</a:t>
            </a:r>
          </a:p>
          <a:p>
            <a:r>
              <a:rPr lang="en-US" dirty="0" smtClean="0">
                <a:latin typeface="Courier New" pitchFamily="49" charset="0"/>
                <a:ea typeface="MS PGothic"/>
                <a:cs typeface="Courier New" pitchFamily="49" charset="0"/>
              </a:rPr>
              <a:t>	    </a:t>
            </a:r>
            <a:r>
              <a:rPr lang="en-US" dirty="0">
                <a:latin typeface="Courier New" pitchFamily="49" charset="0"/>
                <a:ea typeface="MS PGothic"/>
                <a:cs typeface="Courier New" pitchFamily="49" charset="0"/>
              </a:rPr>
              <a:t>}</a:t>
            </a:r>
          </a:p>
          <a:p>
            <a:pPr marL="0" lvl="1"/>
            <a:r>
              <a:rPr lang="en-US" dirty="0" smtClean="0">
                <a:latin typeface="Courier New" pitchFamily="49" charset="0"/>
                <a:ea typeface="MS PGothic"/>
                <a:cs typeface="Courier New" pitchFamily="49" charset="0"/>
              </a:rPr>
              <a:t>	}		</a:t>
            </a:r>
            <a:r>
              <a:rPr lang="en-US" sz="1600" b="1" dirty="0" smtClean="0"/>
              <a:t>** Refer to the </a:t>
            </a:r>
            <a:r>
              <a:rPr lang="en-US" sz="1600" b="1" dirty="0" smtClean="0">
                <a:hlinkClick r:id="rId3" action="ppaction://hlinkfile"/>
              </a:rPr>
              <a:t>IteratorDemo.java </a:t>
            </a:r>
            <a:r>
              <a:rPr lang="en-US" sz="1600" b="1" dirty="0" smtClean="0"/>
              <a:t>sample code</a:t>
            </a:r>
          </a:p>
          <a:p>
            <a:pPr marL="0" lvl="1"/>
            <a:r>
              <a:rPr lang="en-US" dirty="0" smtClean="0">
                <a:latin typeface="Courier New" pitchFamily="49" charset="0"/>
                <a:ea typeface="MS PGothic"/>
                <a:cs typeface="Courier New" pitchFamily="49" charset="0"/>
              </a:rPr>
              <a:t>}		</a:t>
            </a:r>
            <a:r>
              <a:rPr lang="en-US" sz="1600" b="1" dirty="0" smtClean="0"/>
              <a:t>       	** Refer to the </a:t>
            </a:r>
            <a:r>
              <a:rPr lang="en-US" sz="1600" b="1" dirty="0" smtClean="0">
                <a:hlinkClick r:id="rId4" action="ppaction://hlinkfile"/>
              </a:rPr>
              <a:t>ListIteratorDemo.java </a:t>
            </a:r>
            <a:r>
              <a:rPr lang="en-US" sz="1600" b="1" dirty="0" smtClean="0"/>
              <a:t>sample code</a:t>
            </a:r>
            <a:endParaRPr lang="en-US" sz="16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defRPr/>
            </a:pPr>
            <a:r>
              <a:rPr lang="en-US" dirty="0" smtClean="0"/>
              <a:t>Collections</a:t>
            </a:r>
          </a:p>
        </p:txBody>
      </p:sp>
      <p:sp>
        <p:nvSpPr>
          <p:cNvPr id="8195" name="Content Placeholder 7"/>
          <p:cNvSpPr>
            <a:spLocks noGrp="1"/>
          </p:cNvSpPr>
          <p:nvPr>
            <p:ph idx="1"/>
          </p:nvPr>
        </p:nvSpPr>
        <p:spPr/>
        <p:txBody>
          <a:bodyPr/>
          <a:lstStyle/>
          <a:p>
            <a:pPr algn="just" eaLnBrk="1" hangingPunct="1"/>
            <a:r>
              <a:rPr lang="en-US" sz="2400" dirty="0" smtClean="0"/>
              <a:t>A collection is an object that contains a group of objects within it.  These objects are called the elements of the collection. </a:t>
            </a:r>
          </a:p>
          <a:p>
            <a:pPr algn="just" eaLnBrk="1" hangingPunct="1"/>
            <a:r>
              <a:rPr lang="en-US" sz="2400" dirty="0" smtClean="0"/>
              <a:t>The elements of a collection are objects of same class.</a:t>
            </a:r>
          </a:p>
          <a:p>
            <a:pPr algn="just" eaLnBrk="1" hangingPunct="1"/>
            <a:r>
              <a:rPr lang="en-US" sz="2400" dirty="0" smtClean="0"/>
              <a:t>Collections can grow to any size unlike arrays.</a:t>
            </a:r>
          </a:p>
          <a:p>
            <a:pPr algn="just" eaLnBrk="1" hangingPunct="1"/>
            <a:r>
              <a:rPr lang="en-US" sz="2400" dirty="0" smtClean="0"/>
              <a:t>Java Collection Framework supports two types of collections named collections maps.</a:t>
            </a:r>
          </a:p>
          <a:p>
            <a:pPr algn="just" eaLnBrk="1" hangingPunct="1"/>
            <a:endParaRPr lang="en-US" sz="1600" dirty="0" smtClean="0"/>
          </a:p>
        </p:txBody>
      </p:sp>
      <p:sp>
        <p:nvSpPr>
          <p:cNvPr id="8196"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20B8F549-5B61-4C68-9441-45E53228A1E8}" type="slidenum">
              <a:rPr lang="en-US">
                <a:solidFill>
                  <a:schemeClr val="bg1"/>
                </a:solidFill>
                <a:cs typeface="Arial" pitchFamily="34" charset="0"/>
              </a:rPr>
              <a:pPr algn="ctr"/>
              <a:t>2</a:t>
            </a:fld>
            <a:endParaRPr lang="en-US"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rtlCol="0">
            <a:normAutofit/>
          </a:bodyPr>
          <a:lstStyle/>
          <a:p>
            <a:pPr eaLnBrk="1" fontAlgn="auto" hangingPunct="1">
              <a:spcAft>
                <a:spcPts val="0"/>
              </a:spcAft>
              <a:defRPr/>
            </a:pPr>
            <a:r>
              <a:rPr lang="en-US" dirty="0" smtClean="0"/>
              <a:t>The SortedSet interface and the TreeSet class</a:t>
            </a:r>
          </a:p>
        </p:txBody>
      </p:sp>
      <p:sp>
        <p:nvSpPr>
          <p:cNvPr id="25603" name="Content Placeholder 12"/>
          <p:cNvSpPr>
            <a:spLocks noGrp="1"/>
          </p:cNvSpPr>
          <p:nvPr>
            <p:ph idx="1"/>
          </p:nvPr>
        </p:nvSpPr>
        <p:spPr/>
        <p:txBody>
          <a:bodyPr/>
          <a:lstStyle/>
          <a:p>
            <a:pPr eaLnBrk="1" hangingPunct="1"/>
            <a:r>
              <a:rPr lang="en-US" sz="1800" dirty="0" smtClean="0"/>
              <a:t>SortedSet is a </a:t>
            </a:r>
            <a:r>
              <a:rPr lang="en-US" sz="1800" dirty="0" err="1" smtClean="0"/>
              <a:t>subinterface</a:t>
            </a:r>
            <a:r>
              <a:rPr lang="en-US" sz="1800" dirty="0" smtClean="0"/>
              <a:t> of Set, which guarantees that the elements in the set are sorted. </a:t>
            </a:r>
          </a:p>
          <a:p>
            <a:pPr eaLnBrk="1" hangingPunct="1">
              <a:buNone/>
            </a:pPr>
            <a:endParaRPr lang="en-US" sz="800" dirty="0" smtClean="0"/>
          </a:p>
          <a:p>
            <a:pPr eaLnBrk="1" hangingPunct="1"/>
            <a:r>
              <a:rPr lang="en-US" sz="1800" dirty="0" smtClean="0"/>
              <a:t>TreeSet is a concrete class that implements the SortedSet interface. You can use an iterator to traverse the elements in the sorted order. </a:t>
            </a:r>
          </a:p>
          <a:p>
            <a:pPr eaLnBrk="1" hangingPunct="1">
              <a:buNone/>
            </a:pPr>
            <a:endParaRPr lang="en-US" sz="800" dirty="0" smtClean="0"/>
          </a:p>
          <a:p>
            <a:pPr eaLnBrk="1" hangingPunct="1"/>
            <a:r>
              <a:rPr lang="en-US" sz="1800" dirty="0" smtClean="0"/>
              <a:t>The elements can be sorted in two ways. </a:t>
            </a:r>
          </a:p>
          <a:p>
            <a:pPr eaLnBrk="1" hangingPunct="1">
              <a:buNone/>
            </a:pPr>
            <a:endParaRPr lang="en-US" sz="800" dirty="0" smtClean="0"/>
          </a:p>
          <a:p>
            <a:pPr lvl="1" eaLnBrk="1" hangingPunct="1"/>
            <a:r>
              <a:rPr lang="en-US" sz="2000" dirty="0" smtClean="0"/>
              <a:t>One way is to use the Comparable interface.  Objects can be compared using by the compareTo() method. This approach is referred to as  a natural order.</a:t>
            </a:r>
          </a:p>
          <a:p>
            <a:pPr lvl="1" eaLnBrk="1" hangingPunct="1">
              <a:buNone/>
            </a:pPr>
            <a:endParaRPr lang="en-US" sz="800" dirty="0" smtClean="0"/>
          </a:p>
          <a:p>
            <a:pPr lvl="1" eaLnBrk="1" hangingPunct="1"/>
            <a:r>
              <a:rPr lang="en-US" sz="2000" dirty="0" smtClean="0"/>
              <a:t>The other way is to specify a comparator for the elements in the set if the class for the elements does not implement the Comparable interface, or you don’t want to use the compareTo() method in the class that implements the Comparable interface. This approach is referred to as order by comparator</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rtlCol="0">
            <a:normAutofit/>
          </a:bodyPr>
          <a:lstStyle/>
          <a:p>
            <a:pPr eaLnBrk="1" fontAlgn="auto" hangingPunct="1">
              <a:spcAft>
                <a:spcPts val="0"/>
              </a:spcAft>
              <a:defRPr/>
            </a:pPr>
            <a:r>
              <a:rPr lang="en-US" dirty="0" smtClean="0"/>
              <a:t>Using TreeSet to sort elements in a set</a:t>
            </a:r>
          </a:p>
        </p:txBody>
      </p:sp>
      <p:sp>
        <p:nvSpPr>
          <p:cNvPr id="26627" name="Slide Number Placeholder 5"/>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5A28BEA8-43B5-4555-ADDB-0CDEFB4B7FB1}" type="slidenum">
              <a:rPr lang="en-US">
                <a:solidFill>
                  <a:schemeClr val="bg1"/>
                </a:solidFill>
                <a:cs typeface="Arial" pitchFamily="34" charset="0"/>
              </a:rPr>
              <a:pPr algn="ctr"/>
              <a:t>21</a:t>
            </a:fld>
            <a:endParaRPr lang="en-US">
              <a:solidFill>
                <a:schemeClr val="bg1"/>
              </a:solidFill>
              <a:cs typeface="Arial" pitchFamily="34" charset="0"/>
            </a:endParaRPr>
          </a:p>
        </p:txBody>
      </p:sp>
      <p:sp>
        <p:nvSpPr>
          <p:cNvPr id="25" name="Rectangle 4"/>
          <p:cNvSpPr txBox="1">
            <a:spLocks noChangeArrowheads="1"/>
          </p:cNvSpPr>
          <p:nvPr/>
        </p:nvSpPr>
        <p:spPr bwMode="auto">
          <a:xfrm>
            <a:off x="457200" y="1828800"/>
            <a:ext cx="8166100" cy="4495800"/>
          </a:xfrm>
          <a:prstGeom prst="rect">
            <a:avLst/>
          </a:prstGeom>
          <a:noFill/>
          <a:ln w="9525">
            <a:noFill/>
            <a:miter lim="800000"/>
            <a:headEnd/>
            <a:tailEnd/>
          </a:ln>
        </p:spPr>
        <p:txBody>
          <a:bodyPr lIns="45720" rIns="45720"/>
          <a:lstStyle/>
          <a:p>
            <a:pPr eaLnBrk="0" fontAlgn="auto" hangingPunct="0">
              <a:spcBef>
                <a:spcPts val="0"/>
              </a:spcBef>
              <a:spcAft>
                <a:spcPts val="0"/>
              </a:spcAft>
              <a:buClr>
                <a:srgbClr val="2F6B89"/>
              </a:buClr>
              <a:defRPr/>
            </a:pPr>
            <a:r>
              <a:rPr lang="en-US" sz="1600" b="1" kern="0" dirty="0">
                <a:latin typeface="+mn-lt"/>
                <a:ea typeface="MS PGothic" pitchFamily="34" charset="-128"/>
                <a:cs typeface="Times New Roman" pitchFamily="18" charset="0"/>
              </a:rPr>
              <a:t>Using </a:t>
            </a:r>
            <a:r>
              <a:rPr lang="en-US" sz="1600" b="1" kern="0" dirty="0" smtClean="0">
                <a:latin typeface="+mn-lt"/>
                <a:ea typeface="MS PGothic" pitchFamily="34" charset="-128"/>
                <a:cs typeface="Times New Roman" pitchFamily="18" charset="0"/>
              </a:rPr>
              <a:t>HashSet	</a:t>
            </a:r>
            <a:r>
              <a:rPr lang="en-US" sz="1600" kern="0" dirty="0" smtClean="0">
                <a:latin typeface="Courier New" pitchFamily="49" charset="0"/>
                <a:ea typeface="MS PGothic" pitchFamily="34" charset="-128"/>
                <a:cs typeface="Courier New" pitchFamily="49" charset="0"/>
              </a:rPr>
              <a:t>Set </a:t>
            </a:r>
            <a:r>
              <a:rPr lang="en-US" sz="1600" kern="0" dirty="0">
                <a:latin typeface="Courier New" pitchFamily="49" charset="0"/>
                <a:ea typeface="MS PGothic" pitchFamily="34" charset="-128"/>
                <a:cs typeface="Courier New" pitchFamily="49" charset="0"/>
              </a:rPr>
              <a:t>hashSet = new HashSet();</a:t>
            </a:r>
            <a:br>
              <a:rPr lang="en-US" sz="1600" kern="0" dirty="0">
                <a:latin typeface="Courier New" pitchFamily="49" charset="0"/>
                <a:ea typeface="MS PGothic" pitchFamily="34" charset="-128"/>
                <a:cs typeface="Courier New" pitchFamily="49" charset="0"/>
              </a:rPr>
            </a:br>
            <a:r>
              <a:rPr lang="en-US" sz="1600" kern="0" dirty="0" smtClean="0">
                <a:latin typeface="Courier New" pitchFamily="49" charset="0"/>
                <a:ea typeface="MS PGothic" pitchFamily="34" charset="-128"/>
                <a:cs typeface="Courier New" pitchFamily="49" charset="0"/>
              </a:rPr>
              <a:t>		hashSet.add(“Yellow</a:t>
            </a:r>
            <a:r>
              <a:rPr lang="en-US" sz="1600" kern="0" dirty="0">
                <a:latin typeface="Courier New" pitchFamily="49" charset="0"/>
                <a:ea typeface="MS PGothic" pitchFamily="34" charset="-128"/>
                <a:cs typeface="Courier New" pitchFamily="49" charset="0"/>
              </a:rPr>
              <a:t>”);</a:t>
            </a:r>
            <a:br>
              <a:rPr lang="en-US" sz="1600" kern="0" dirty="0">
                <a:latin typeface="Courier New" pitchFamily="49" charset="0"/>
                <a:ea typeface="MS PGothic" pitchFamily="34" charset="-128"/>
                <a:cs typeface="Courier New" pitchFamily="49" charset="0"/>
              </a:rPr>
            </a:br>
            <a:r>
              <a:rPr lang="en-US" sz="1600" kern="0" dirty="0" smtClean="0">
                <a:latin typeface="Courier New" pitchFamily="49" charset="0"/>
                <a:ea typeface="MS PGothic" pitchFamily="34" charset="-128"/>
                <a:cs typeface="Courier New" pitchFamily="49" charset="0"/>
              </a:rPr>
              <a:t>		hashSet.add</a:t>
            </a:r>
            <a:r>
              <a:rPr lang="en-US" sz="1600" kern="0" dirty="0">
                <a:latin typeface="Courier New" pitchFamily="49" charset="0"/>
                <a:ea typeface="MS PGothic" pitchFamily="34" charset="-128"/>
                <a:cs typeface="Courier New" pitchFamily="49" charset="0"/>
              </a:rPr>
              <a:t>(“</a:t>
            </a:r>
            <a:r>
              <a:rPr lang="en-US" sz="1600" kern="0" dirty="0" smtClean="0">
                <a:latin typeface="Courier New" pitchFamily="49" charset="0"/>
                <a:ea typeface="MS PGothic" pitchFamily="34" charset="-128"/>
                <a:cs typeface="Courier New" pitchFamily="49" charset="0"/>
              </a:rPr>
              <a:t>White”);</a:t>
            </a:r>
            <a:r>
              <a:rPr lang="en-US" sz="1600" kern="0" dirty="0">
                <a:latin typeface="Courier New" pitchFamily="49" charset="0"/>
                <a:ea typeface="MS PGothic" pitchFamily="34" charset="-128"/>
                <a:cs typeface="Courier New" pitchFamily="49" charset="0"/>
              </a:rPr>
              <a:t/>
            </a:r>
            <a:br>
              <a:rPr lang="en-US" sz="1600" kern="0" dirty="0">
                <a:latin typeface="Courier New" pitchFamily="49" charset="0"/>
                <a:ea typeface="MS PGothic" pitchFamily="34" charset="-128"/>
                <a:cs typeface="Courier New" pitchFamily="49" charset="0"/>
              </a:rPr>
            </a:br>
            <a:r>
              <a:rPr lang="en-US" sz="1600" kern="0" dirty="0" smtClean="0">
                <a:latin typeface="Courier New" pitchFamily="49" charset="0"/>
                <a:ea typeface="MS PGothic" pitchFamily="34" charset="-128"/>
                <a:cs typeface="Courier New" pitchFamily="49" charset="0"/>
              </a:rPr>
              <a:t>		hashSet.add</a:t>
            </a:r>
            <a:r>
              <a:rPr lang="en-US" sz="1600" kern="0" dirty="0">
                <a:latin typeface="Courier New" pitchFamily="49" charset="0"/>
                <a:ea typeface="MS PGothic" pitchFamily="34" charset="-128"/>
                <a:cs typeface="Courier New" pitchFamily="49" charset="0"/>
              </a:rPr>
              <a:t>(“Green</a:t>
            </a:r>
            <a:r>
              <a:rPr lang="en-US" sz="1600" kern="0" dirty="0" smtClean="0">
                <a:latin typeface="Courier New" pitchFamily="49" charset="0"/>
                <a:ea typeface="MS PGothic" pitchFamily="34" charset="-128"/>
                <a:cs typeface="Courier New" pitchFamily="49" charset="0"/>
              </a:rPr>
              <a:t>”);</a:t>
            </a:r>
            <a:br>
              <a:rPr lang="en-US" sz="1600" kern="0" dirty="0" smtClean="0">
                <a:latin typeface="Courier New" pitchFamily="49" charset="0"/>
                <a:ea typeface="MS PGothic" pitchFamily="34" charset="-128"/>
                <a:cs typeface="Courier New" pitchFamily="49" charset="0"/>
              </a:rPr>
            </a:br>
            <a:r>
              <a:rPr lang="en-US" sz="1600" kern="0" dirty="0" smtClean="0">
                <a:latin typeface="Courier New" pitchFamily="49" charset="0"/>
                <a:ea typeface="MS PGothic" pitchFamily="34" charset="-128"/>
                <a:cs typeface="Courier New" pitchFamily="49" charset="0"/>
              </a:rPr>
              <a:t>		hashSet.add</a:t>
            </a:r>
            <a:r>
              <a:rPr lang="en-US" sz="1600" kern="0" dirty="0">
                <a:latin typeface="Courier New" pitchFamily="49" charset="0"/>
                <a:ea typeface="MS PGothic" pitchFamily="34" charset="-128"/>
                <a:cs typeface="Courier New" pitchFamily="49" charset="0"/>
              </a:rPr>
              <a:t>(“Orange”); </a:t>
            </a:r>
            <a:br>
              <a:rPr lang="en-US" sz="1600" kern="0" dirty="0">
                <a:latin typeface="Courier New" pitchFamily="49" charset="0"/>
                <a:ea typeface="MS PGothic" pitchFamily="34" charset="-128"/>
                <a:cs typeface="Courier New" pitchFamily="49" charset="0"/>
              </a:rPr>
            </a:br>
            <a:r>
              <a:rPr lang="en-US" sz="1600" kern="0" dirty="0" smtClean="0">
                <a:latin typeface="Courier New" pitchFamily="49" charset="0"/>
                <a:ea typeface="MS PGothic" pitchFamily="34" charset="-128"/>
                <a:cs typeface="Courier New" pitchFamily="49" charset="0"/>
              </a:rPr>
              <a:t>		System.out.println</a:t>
            </a:r>
            <a:r>
              <a:rPr lang="en-US" sz="1600" kern="0" dirty="0">
                <a:latin typeface="Courier New" pitchFamily="49" charset="0"/>
                <a:ea typeface="MS PGothic" pitchFamily="34" charset="-128"/>
                <a:cs typeface="Courier New" pitchFamily="49" charset="0"/>
              </a:rPr>
              <a:t>(“An unsorted set of strings”);     </a:t>
            </a:r>
            <a:br>
              <a:rPr lang="en-US" sz="1600" kern="0" dirty="0">
                <a:latin typeface="Courier New" pitchFamily="49" charset="0"/>
                <a:ea typeface="MS PGothic" pitchFamily="34" charset="-128"/>
                <a:cs typeface="Courier New" pitchFamily="49" charset="0"/>
              </a:rPr>
            </a:br>
            <a:r>
              <a:rPr lang="en-US" sz="1600" kern="0" dirty="0" smtClean="0">
                <a:latin typeface="Courier New" pitchFamily="49" charset="0"/>
                <a:ea typeface="MS PGothic" pitchFamily="34" charset="-128"/>
                <a:cs typeface="Courier New" pitchFamily="49" charset="0"/>
              </a:rPr>
              <a:t>		System.out.println(hashSet </a:t>
            </a:r>
            <a:r>
              <a:rPr lang="en-US" sz="1600" kern="0" dirty="0">
                <a:latin typeface="Courier New" pitchFamily="49" charset="0"/>
                <a:ea typeface="MS PGothic" pitchFamily="34" charset="-128"/>
                <a:cs typeface="Courier New" pitchFamily="49" charset="0"/>
              </a:rPr>
              <a:t>+ “\n”);</a:t>
            </a:r>
          </a:p>
          <a:p>
            <a:pPr eaLnBrk="0" fontAlgn="auto" hangingPunct="0">
              <a:spcBef>
                <a:spcPts val="0"/>
              </a:spcBef>
              <a:spcAft>
                <a:spcPts val="0"/>
              </a:spcAft>
              <a:buClr>
                <a:srgbClr val="2F6B89"/>
              </a:buClr>
              <a:defRPr/>
            </a:pPr>
            <a:endParaRPr lang="en-US" sz="1000" b="1" kern="0" dirty="0">
              <a:latin typeface="+mn-lt"/>
              <a:ea typeface="MS PGothic" pitchFamily="34" charset="-128"/>
              <a:cs typeface="Times New Roman" pitchFamily="18" charset="0"/>
            </a:endParaRPr>
          </a:p>
          <a:p>
            <a:pPr eaLnBrk="0" fontAlgn="auto" hangingPunct="0">
              <a:spcBef>
                <a:spcPts val="0"/>
              </a:spcBef>
              <a:spcAft>
                <a:spcPts val="0"/>
              </a:spcAft>
              <a:buClr>
                <a:srgbClr val="2F6B89"/>
              </a:buClr>
              <a:defRPr/>
            </a:pPr>
            <a:r>
              <a:rPr lang="en-US" sz="1600" b="1" kern="0" dirty="0">
                <a:latin typeface="+mn-lt"/>
                <a:ea typeface="MS PGothic" pitchFamily="34" charset="-128"/>
                <a:cs typeface="Times New Roman" pitchFamily="18" charset="0"/>
              </a:rPr>
              <a:t>Output: </a:t>
            </a:r>
            <a:r>
              <a:rPr lang="en-US" sz="1600" b="1" kern="0" dirty="0" smtClean="0">
                <a:latin typeface="+mn-lt"/>
                <a:ea typeface="MS PGothic" pitchFamily="34" charset="-128"/>
                <a:cs typeface="Times New Roman" pitchFamily="18" charset="0"/>
              </a:rPr>
              <a:t>	An </a:t>
            </a:r>
            <a:r>
              <a:rPr lang="en-US" sz="1600" b="1" kern="0" dirty="0">
                <a:latin typeface="+mn-lt"/>
                <a:ea typeface="MS PGothic" pitchFamily="34" charset="-128"/>
                <a:cs typeface="Times New Roman" pitchFamily="18" charset="0"/>
              </a:rPr>
              <a:t>unsorted set of </a:t>
            </a:r>
            <a:r>
              <a:rPr lang="en-US" sz="1600" b="1" kern="0" dirty="0" smtClean="0">
                <a:latin typeface="+mn-lt"/>
                <a:ea typeface="MS PGothic" pitchFamily="34" charset="-128"/>
                <a:cs typeface="Times New Roman" pitchFamily="18" charset="0"/>
              </a:rPr>
              <a:t>strings	    </a:t>
            </a:r>
            <a:r>
              <a:rPr lang="en-US" sz="1600" kern="0" dirty="0" smtClean="0">
                <a:latin typeface="+mn-lt"/>
                <a:ea typeface="MS PGothic" pitchFamily="34" charset="-128"/>
                <a:cs typeface="Courier New" pitchFamily="49" charset="0"/>
              </a:rPr>
              <a:t>[</a:t>
            </a:r>
            <a:r>
              <a:rPr lang="en-US" sz="1600" kern="0" dirty="0">
                <a:latin typeface="+mn-lt"/>
                <a:ea typeface="MS PGothic" pitchFamily="34" charset="-128"/>
                <a:cs typeface="Courier New" pitchFamily="49" charset="0"/>
              </a:rPr>
              <a:t>Orange, Green, White, Yellow] </a:t>
            </a:r>
          </a:p>
          <a:p>
            <a:pPr eaLnBrk="0" fontAlgn="auto" hangingPunct="0">
              <a:spcBef>
                <a:spcPts val="0"/>
              </a:spcBef>
              <a:spcAft>
                <a:spcPts val="0"/>
              </a:spcAft>
              <a:buClr>
                <a:srgbClr val="2F6B89"/>
              </a:buClr>
              <a:defRPr/>
            </a:pPr>
            <a:endParaRPr lang="en-US" sz="1600" b="1" kern="0" dirty="0">
              <a:latin typeface="+mn-lt"/>
              <a:ea typeface="MS PGothic" pitchFamily="34" charset="-128"/>
              <a:cs typeface="Times New Roman" pitchFamily="18" charset="0"/>
            </a:endParaRPr>
          </a:p>
          <a:p>
            <a:pPr eaLnBrk="0" fontAlgn="auto" hangingPunct="0">
              <a:spcBef>
                <a:spcPts val="0"/>
              </a:spcBef>
              <a:spcAft>
                <a:spcPts val="0"/>
              </a:spcAft>
              <a:buClr>
                <a:srgbClr val="2F6B89"/>
              </a:buClr>
              <a:defRPr/>
            </a:pPr>
            <a:r>
              <a:rPr lang="en-US" sz="1600" b="1" kern="0" dirty="0">
                <a:latin typeface="+mn-lt"/>
                <a:ea typeface="MS PGothic" pitchFamily="34" charset="-128"/>
                <a:cs typeface="Times New Roman" pitchFamily="18" charset="0"/>
              </a:rPr>
              <a:t>Using </a:t>
            </a:r>
            <a:r>
              <a:rPr lang="en-US" sz="1600" b="1" kern="0" dirty="0" smtClean="0">
                <a:latin typeface="+mn-lt"/>
                <a:ea typeface="MS PGothic" pitchFamily="34" charset="-128"/>
                <a:cs typeface="Times New Roman" pitchFamily="18" charset="0"/>
              </a:rPr>
              <a:t>TreeSet	</a:t>
            </a:r>
            <a:r>
              <a:rPr lang="en-US" sz="1600" kern="0" dirty="0" smtClean="0">
                <a:latin typeface="Courier New" pitchFamily="49" charset="0"/>
                <a:ea typeface="MS PGothic" pitchFamily="34" charset="-128"/>
                <a:cs typeface="Courier New" pitchFamily="49" charset="0"/>
              </a:rPr>
              <a:t>Set </a:t>
            </a:r>
            <a:r>
              <a:rPr lang="en-US" sz="1600" kern="0" dirty="0">
                <a:latin typeface="Courier New" pitchFamily="49" charset="0"/>
                <a:ea typeface="MS PGothic" pitchFamily="34" charset="-128"/>
                <a:cs typeface="Courier New" pitchFamily="49" charset="0"/>
              </a:rPr>
              <a:t>treeSet = new TreeSet(hashSet);</a:t>
            </a:r>
            <a:br>
              <a:rPr lang="en-US" sz="1600" kern="0" dirty="0">
                <a:latin typeface="Courier New" pitchFamily="49" charset="0"/>
                <a:ea typeface="MS PGothic" pitchFamily="34" charset="-128"/>
                <a:cs typeface="Courier New" pitchFamily="49" charset="0"/>
              </a:rPr>
            </a:br>
            <a:r>
              <a:rPr lang="en-US" sz="1600" kern="0" dirty="0" smtClean="0">
                <a:latin typeface="Courier New" pitchFamily="49" charset="0"/>
                <a:ea typeface="MS PGothic" pitchFamily="34" charset="-128"/>
                <a:cs typeface="Courier New" pitchFamily="49" charset="0"/>
              </a:rPr>
              <a:t>		System.out.println</a:t>
            </a:r>
            <a:r>
              <a:rPr lang="en-US" sz="1600" kern="0" dirty="0">
                <a:latin typeface="Courier New" pitchFamily="49" charset="0"/>
                <a:ea typeface="MS PGothic" pitchFamily="34" charset="-128"/>
                <a:cs typeface="Courier New" pitchFamily="49" charset="0"/>
              </a:rPr>
              <a:t>(“Sorted set of strings”);</a:t>
            </a:r>
            <a:br>
              <a:rPr lang="en-US" sz="1600" kern="0" dirty="0">
                <a:latin typeface="Courier New" pitchFamily="49" charset="0"/>
                <a:ea typeface="MS PGothic" pitchFamily="34" charset="-128"/>
                <a:cs typeface="Courier New" pitchFamily="49" charset="0"/>
              </a:rPr>
            </a:br>
            <a:r>
              <a:rPr lang="en-US" sz="1600" kern="0" dirty="0" smtClean="0">
                <a:latin typeface="Courier New" pitchFamily="49" charset="0"/>
                <a:ea typeface="MS PGothic" pitchFamily="34" charset="-128"/>
                <a:cs typeface="Courier New" pitchFamily="49" charset="0"/>
              </a:rPr>
              <a:t>		System.out.println(treeSet </a:t>
            </a:r>
            <a:r>
              <a:rPr lang="en-US" sz="1600" kern="0" dirty="0">
                <a:latin typeface="Courier New" pitchFamily="49" charset="0"/>
                <a:ea typeface="MS PGothic" pitchFamily="34" charset="-128"/>
                <a:cs typeface="Courier New" pitchFamily="49" charset="0"/>
              </a:rPr>
              <a:t>+ “\n</a:t>
            </a:r>
            <a:r>
              <a:rPr lang="en-US" sz="1600" kern="0" dirty="0" smtClean="0">
                <a:latin typeface="Courier New" pitchFamily="49" charset="0"/>
                <a:ea typeface="MS PGothic" pitchFamily="34" charset="-128"/>
                <a:cs typeface="Courier New" pitchFamily="49" charset="0"/>
              </a:rPr>
              <a:t>”);</a:t>
            </a:r>
          </a:p>
          <a:p>
            <a:pPr eaLnBrk="0" fontAlgn="auto" hangingPunct="0">
              <a:spcBef>
                <a:spcPts val="0"/>
              </a:spcBef>
              <a:spcAft>
                <a:spcPts val="0"/>
              </a:spcAft>
              <a:buClr>
                <a:srgbClr val="2F6B89"/>
              </a:buClr>
              <a:defRPr/>
            </a:pPr>
            <a:endParaRPr lang="en-US" sz="1000" kern="0" dirty="0">
              <a:latin typeface="Courier New" pitchFamily="49" charset="0"/>
              <a:ea typeface="MS PGothic" pitchFamily="34" charset="-128"/>
              <a:cs typeface="Courier New" pitchFamily="49" charset="0"/>
            </a:endParaRPr>
          </a:p>
          <a:p>
            <a:pPr eaLnBrk="0" fontAlgn="auto" hangingPunct="0">
              <a:spcBef>
                <a:spcPts val="0"/>
              </a:spcBef>
              <a:spcAft>
                <a:spcPts val="0"/>
              </a:spcAft>
              <a:buClr>
                <a:srgbClr val="2F6B89"/>
              </a:buClr>
              <a:defRPr/>
            </a:pPr>
            <a:r>
              <a:rPr lang="en-US" sz="1600" b="1" kern="0" dirty="0" smtClean="0">
                <a:latin typeface="+mn-lt"/>
                <a:ea typeface="MS PGothic" pitchFamily="34" charset="-128"/>
                <a:cs typeface="Times New Roman" pitchFamily="18" charset="0"/>
              </a:rPr>
              <a:t>Output</a:t>
            </a:r>
            <a:r>
              <a:rPr lang="en-US" sz="1600" b="1" kern="0" dirty="0">
                <a:latin typeface="+mn-lt"/>
                <a:ea typeface="MS PGothic" pitchFamily="34" charset="-128"/>
                <a:cs typeface="Times New Roman" pitchFamily="18" charset="0"/>
              </a:rPr>
              <a:t>: </a:t>
            </a:r>
            <a:r>
              <a:rPr lang="en-US" sz="1600" b="1" kern="0" dirty="0" smtClean="0">
                <a:latin typeface="+mn-lt"/>
                <a:ea typeface="MS PGothic" pitchFamily="34" charset="-128"/>
                <a:cs typeface="Times New Roman" pitchFamily="18" charset="0"/>
              </a:rPr>
              <a:t>  A </a:t>
            </a:r>
            <a:r>
              <a:rPr lang="en-US" sz="1600" b="1" kern="0" dirty="0">
                <a:latin typeface="+mn-lt"/>
                <a:ea typeface="MS PGothic" pitchFamily="34" charset="-128"/>
                <a:cs typeface="Times New Roman" pitchFamily="18" charset="0"/>
              </a:rPr>
              <a:t>sorted set of </a:t>
            </a:r>
            <a:r>
              <a:rPr lang="en-US" sz="1600" b="1" kern="0" dirty="0" smtClean="0">
                <a:latin typeface="+mn-lt"/>
                <a:ea typeface="MS PGothic" pitchFamily="34" charset="-128"/>
                <a:cs typeface="Times New Roman" pitchFamily="18" charset="0"/>
              </a:rPr>
              <a:t>strings	    </a:t>
            </a:r>
            <a:r>
              <a:rPr lang="en-US" sz="1600" kern="0" dirty="0" smtClean="0">
                <a:latin typeface="+mn-lt"/>
                <a:ea typeface="MS PGothic" pitchFamily="34" charset="-128"/>
                <a:cs typeface="Courier New" pitchFamily="49" charset="0"/>
              </a:rPr>
              <a:t>[Green</a:t>
            </a:r>
            <a:r>
              <a:rPr lang="en-US" sz="1600" kern="0" dirty="0">
                <a:latin typeface="+mn-lt"/>
                <a:ea typeface="MS PGothic" pitchFamily="34" charset="-128"/>
                <a:cs typeface="Courier New" pitchFamily="49" charset="0"/>
              </a:rPr>
              <a:t>, Orange, White, Yellow</a:t>
            </a:r>
            <a:r>
              <a:rPr lang="en-US" sz="1600" kern="0" dirty="0" smtClean="0">
                <a:latin typeface="+mn-lt"/>
                <a:ea typeface="MS PGothic" pitchFamily="34" charset="-128"/>
                <a:cs typeface="Courier New" pitchFamily="49" charset="0"/>
              </a:rPr>
              <a:t>]</a:t>
            </a:r>
          </a:p>
          <a:p>
            <a:pPr marL="0" lvl="1" eaLnBrk="0" fontAlgn="auto" hangingPunct="0">
              <a:spcBef>
                <a:spcPts val="0"/>
              </a:spcBef>
              <a:spcAft>
                <a:spcPts val="0"/>
              </a:spcAft>
              <a:buClr>
                <a:srgbClr val="2F6B89"/>
              </a:buClr>
              <a:defRPr/>
            </a:pPr>
            <a:endParaRPr lang="en-US" sz="1000" b="1" dirty="0" smtClean="0"/>
          </a:p>
          <a:p>
            <a:pPr marL="0" lvl="1" eaLnBrk="0" fontAlgn="auto" hangingPunct="0">
              <a:spcBef>
                <a:spcPts val="0"/>
              </a:spcBef>
              <a:spcAft>
                <a:spcPts val="0"/>
              </a:spcAft>
              <a:buClr>
                <a:srgbClr val="2F6B89"/>
              </a:buClr>
              <a:defRPr/>
            </a:pPr>
            <a:endParaRPr lang="en-US" sz="1000" b="1" dirty="0" smtClean="0"/>
          </a:p>
          <a:p>
            <a:pPr marL="0" lvl="1" algn="ctr" eaLnBrk="0" fontAlgn="auto" hangingPunct="0">
              <a:spcBef>
                <a:spcPts val="0"/>
              </a:spcBef>
              <a:spcAft>
                <a:spcPts val="0"/>
              </a:spcAft>
              <a:buClr>
                <a:srgbClr val="2F6B89"/>
              </a:buClr>
              <a:defRPr/>
            </a:pPr>
            <a:r>
              <a:rPr lang="en-US" sz="1600" b="1" dirty="0" smtClean="0"/>
              <a:t>** Refer to the </a:t>
            </a:r>
            <a:r>
              <a:rPr lang="en-US" sz="1600" b="1" dirty="0" smtClean="0">
                <a:hlinkClick r:id="rId3" action="ppaction://hlinkfile"/>
              </a:rPr>
              <a:t>TreeSetDemo3.java </a:t>
            </a:r>
            <a:r>
              <a:rPr lang="en-US" sz="1600" b="1" dirty="0" smtClean="0"/>
              <a:t>sample code</a:t>
            </a:r>
          </a:p>
          <a:p>
            <a:pPr marL="0" lvl="1" algn="ctr" eaLnBrk="0" fontAlgn="auto" hangingPunct="0">
              <a:spcBef>
                <a:spcPts val="0"/>
              </a:spcBef>
              <a:spcAft>
                <a:spcPts val="0"/>
              </a:spcAft>
              <a:buClr>
                <a:srgbClr val="2F6B89"/>
              </a:buClr>
              <a:defRPr/>
            </a:pPr>
            <a:r>
              <a:rPr lang="en-US" sz="1600" b="1" dirty="0" smtClean="0"/>
              <a:t>** Refer to the </a:t>
            </a:r>
            <a:r>
              <a:rPr lang="en-US" sz="1600" b="1" dirty="0" smtClean="0">
                <a:hlinkClick r:id="rId4" action="ppaction://hlinkfile"/>
              </a:rPr>
              <a:t>TreeSetDemo4.java </a:t>
            </a:r>
            <a:r>
              <a:rPr lang="en-US" sz="1600" b="1" dirty="0" smtClean="0"/>
              <a:t>sample code</a:t>
            </a:r>
            <a:endParaRPr lang="en-US" sz="1600" dirty="0" smtClean="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The list interface</a:t>
            </a:r>
          </a:p>
        </p:txBody>
      </p:sp>
      <p:sp>
        <p:nvSpPr>
          <p:cNvPr id="27651" name="Content Placeholder 11"/>
          <p:cNvSpPr>
            <a:spLocks noGrp="1"/>
          </p:cNvSpPr>
          <p:nvPr>
            <p:ph idx="1"/>
          </p:nvPr>
        </p:nvSpPr>
        <p:spPr/>
        <p:txBody>
          <a:bodyPr/>
          <a:lstStyle/>
          <a:p>
            <a:pPr algn="just" eaLnBrk="1" hangingPunct="1"/>
            <a:r>
              <a:rPr lang="en-US" sz="2400" dirty="0" smtClean="0"/>
              <a:t>A list allows duplicate elements in a collection </a:t>
            </a:r>
          </a:p>
          <a:p>
            <a:pPr algn="just" eaLnBrk="1" hangingPunct="1"/>
            <a:r>
              <a:rPr lang="en-US" sz="2400" dirty="0" smtClean="0"/>
              <a:t>Where duplicate elements are to be stored in a collection, list can be used. </a:t>
            </a:r>
          </a:p>
          <a:p>
            <a:pPr algn="just" eaLnBrk="1" hangingPunct="1"/>
            <a:r>
              <a:rPr lang="en-US" sz="2400" dirty="0" smtClean="0"/>
              <a:t>A list also allows to specify where the element is to be stored. </a:t>
            </a:r>
          </a:p>
          <a:p>
            <a:pPr algn="just" eaLnBrk="1" hangingPunct="1"/>
            <a:r>
              <a:rPr lang="en-US" sz="2400" dirty="0" smtClean="0"/>
              <a:t>The user can access the element by index. </a:t>
            </a:r>
          </a:p>
          <a:p>
            <a:pPr algn="just" eaLnBrk="1" hangingPunct="1"/>
            <a:r>
              <a:rPr lang="en-US" sz="2400" dirty="0" smtClean="0"/>
              <a:t>The List interface allows to create a list of elements</a:t>
            </a:r>
          </a:p>
          <a:p>
            <a:pPr algn="just" eaLnBrk="1" hangingPunct="1"/>
            <a:r>
              <a:rPr lang="en-US" sz="2400" dirty="0" smtClean="0"/>
              <a:t>The List interface extends the Collection interface</a:t>
            </a:r>
          </a:p>
          <a:p>
            <a:pPr algn="just" eaLnBrk="1" hangingPunct="1">
              <a:buNone/>
            </a:pPr>
            <a:endParaRPr lang="en-US" sz="2400" dirty="0" smtClean="0"/>
          </a:p>
        </p:txBody>
      </p:sp>
      <p:sp>
        <p:nvSpPr>
          <p:cNvPr id="27652"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552B1BE9-1D6C-40B1-BF38-A1D8D57D4F55}" type="slidenum">
              <a:rPr lang="en-US">
                <a:solidFill>
                  <a:schemeClr val="bg1"/>
                </a:solidFill>
                <a:cs typeface="Arial" pitchFamily="34" charset="0"/>
              </a:rPr>
              <a:pPr algn="ctr"/>
              <a:t>22</a:t>
            </a:fld>
            <a:endParaRPr lang="en-US">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8"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The list interface (continued)</a:t>
            </a:r>
          </a:p>
        </p:txBody>
      </p:sp>
      <p:sp>
        <p:nvSpPr>
          <p:cNvPr id="28675" name="Content Placeholder 5"/>
          <p:cNvSpPr>
            <a:spLocks noGrp="1"/>
          </p:cNvSpPr>
          <p:nvPr>
            <p:ph idx="1"/>
          </p:nvPr>
        </p:nvSpPr>
        <p:spPr/>
        <p:txBody>
          <a:bodyPr/>
          <a:lstStyle/>
          <a:p>
            <a:pPr eaLnBrk="1" hangingPunct="1"/>
            <a:r>
              <a:rPr lang="en-US" sz="1800" smtClean="0"/>
              <a:t>A List interface has the following methods</a:t>
            </a:r>
          </a:p>
          <a:p>
            <a:pPr eaLnBrk="1" hangingPunct="1"/>
            <a:endParaRPr lang="en-US" sz="1800" smtClean="0"/>
          </a:p>
        </p:txBody>
      </p:sp>
      <p:sp>
        <p:nvSpPr>
          <p:cNvPr id="28676"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DC4BDA9F-FA18-472E-8E8E-C18793D16B92}" type="slidenum">
              <a:rPr lang="en-US">
                <a:solidFill>
                  <a:schemeClr val="bg1"/>
                </a:solidFill>
                <a:cs typeface="Arial" pitchFamily="34" charset="0"/>
              </a:rPr>
              <a:pPr algn="ctr"/>
              <a:t>23</a:t>
            </a:fld>
            <a:endParaRPr lang="en-US">
              <a:solidFill>
                <a:schemeClr val="bg1"/>
              </a:solidFill>
              <a:cs typeface="Arial" pitchFamily="34" charset="0"/>
            </a:endParaRPr>
          </a:p>
        </p:txBody>
      </p:sp>
      <p:sp>
        <p:nvSpPr>
          <p:cNvPr id="28677" name="Text Box 8"/>
          <p:cNvSpPr txBox="1">
            <a:spLocks noChangeArrowheads="1"/>
          </p:cNvSpPr>
          <p:nvPr/>
        </p:nvSpPr>
        <p:spPr bwMode="auto">
          <a:xfrm>
            <a:off x="457200" y="2419350"/>
            <a:ext cx="8153400" cy="2838450"/>
          </a:xfrm>
          <a:prstGeom prst="rect">
            <a:avLst/>
          </a:prstGeom>
          <a:noFill/>
          <a:ln w="9525">
            <a:noFill/>
            <a:miter lim="800000"/>
            <a:headEnd/>
            <a:tailEnd/>
          </a:ln>
        </p:spPr>
        <p:txBody>
          <a:bodyPr wrap="square">
            <a:spAutoFit/>
          </a:bodyPr>
          <a:lstStyle/>
          <a:p>
            <a:r>
              <a:rPr lang="en-US" i="1" dirty="0">
                <a:latin typeface="Courier New" pitchFamily="49" charset="0"/>
                <a:cs typeface="Courier New" pitchFamily="49" charset="0"/>
              </a:rPr>
              <a:t>+add(index: int, element: Object) : boolean</a:t>
            </a:r>
            <a:br>
              <a:rPr lang="en-US" i="1" dirty="0">
                <a:latin typeface="Courier New" pitchFamily="49" charset="0"/>
                <a:cs typeface="Courier New" pitchFamily="49" charset="0"/>
              </a:rPr>
            </a:br>
            <a:r>
              <a:rPr lang="en-US" i="1" dirty="0">
                <a:latin typeface="Courier New" pitchFamily="49" charset="0"/>
                <a:cs typeface="Courier New" pitchFamily="49" charset="0"/>
              </a:rPr>
              <a:t>+</a:t>
            </a:r>
            <a:r>
              <a:rPr lang="en-US" i="1" dirty="0" err="1">
                <a:latin typeface="Courier New" pitchFamily="49" charset="0"/>
                <a:cs typeface="Courier New" pitchFamily="49" charset="0"/>
              </a:rPr>
              <a:t>addAll</a:t>
            </a:r>
            <a:r>
              <a:rPr lang="en-US" i="1" dirty="0">
                <a:latin typeface="Courier New" pitchFamily="49" charset="0"/>
                <a:cs typeface="Courier New" pitchFamily="49" charset="0"/>
              </a:rPr>
              <a:t>(index: int, collection: Collection) : boolean</a:t>
            </a:r>
            <a:br>
              <a:rPr lang="en-US" i="1" dirty="0">
                <a:latin typeface="Courier New" pitchFamily="49" charset="0"/>
                <a:cs typeface="Courier New" pitchFamily="49" charset="0"/>
              </a:rPr>
            </a:br>
            <a:r>
              <a:rPr lang="en-US" i="1" dirty="0">
                <a:latin typeface="Courier New" pitchFamily="49" charset="0"/>
                <a:cs typeface="Courier New" pitchFamily="49" charset="0"/>
              </a:rPr>
              <a:t>+get(index: int) : Object</a:t>
            </a:r>
            <a:br>
              <a:rPr lang="en-US" i="1" dirty="0">
                <a:latin typeface="Courier New" pitchFamily="49" charset="0"/>
                <a:cs typeface="Courier New" pitchFamily="49" charset="0"/>
              </a:rPr>
            </a:br>
            <a:r>
              <a:rPr lang="en-US" i="1" dirty="0">
                <a:latin typeface="Courier New" pitchFamily="49" charset="0"/>
                <a:cs typeface="Courier New" pitchFamily="49" charset="0"/>
              </a:rPr>
              <a:t>+</a:t>
            </a:r>
            <a:r>
              <a:rPr lang="en-US" i="1" dirty="0" err="1">
                <a:latin typeface="Courier New" pitchFamily="49" charset="0"/>
                <a:cs typeface="Courier New" pitchFamily="49" charset="0"/>
              </a:rPr>
              <a:t>indexOf</a:t>
            </a:r>
            <a:r>
              <a:rPr lang="en-US" i="1" dirty="0">
                <a:latin typeface="Courier New" pitchFamily="49" charset="0"/>
                <a:cs typeface="Courier New" pitchFamily="49" charset="0"/>
              </a:rPr>
              <a:t>(element: Object) : int</a:t>
            </a:r>
            <a:br>
              <a:rPr lang="en-US" i="1" dirty="0">
                <a:latin typeface="Courier New" pitchFamily="49" charset="0"/>
                <a:cs typeface="Courier New" pitchFamily="49" charset="0"/>
              </a:rPr>
            </a:br>
            <a:r>
              <a:rPr lang="en-US" i="1" dirty="0">
                <a:latin typeface="Courier New" pitchFamily="49" charset="0"/>
                <a:cs typeface="Courier New" pitchFamily="49" charset="0"/>
              </a:rPr>
              <a:t>+</a:t>
            </a:r>
            <a:r>
              <a:rPr lang="en-US" i="1" dirty="0" err="1">
                <a:latin typeface="Courier New" pitchFamily="49" charset="0"/>
                <a:cs typeface="Courier New" pitchFamily="49" charset="0"/>
              </a:rPr>
              <a:t>lastIndexOf</a:t>
            </a:r>
            <a:r>
              <a:rPr lang="en-US" i="1" dirty="0">
                <a:latin typeface="Courier New" pitchFamily="49" charset="0"/>
                <a:cs typeface="Courier New" pitchFamily="49" charset="0"/>
              </a:rPr>
              <a:t>(element: Object) : int</a:t>
            </a:r>
            <a:br>
              <a:rPr lang="en-US" i="1" dirty="0">
                <a:latin typeface="Courier New" pitchFamily="49" charset="0"/>
                <a:cs typeface="Courier New" pitchFamily="49" charset="0"/>
              </a:rPr>
            </a:br>
            <a:r>
              <a:rPr lang="en-US" i="1" dirty="0">
                <a:latin typeface="Courier New" pitchFamily="49" charset="0"/>
                <a:cs typeface="Courier New" pitchFamily="49" charset="0"/>
              </a:rPr>
              <a:t>+</a:t>
            </a:r>
            <a:r>
              <a:rPr lang="en-US" i="1" dirty="0" err="1">
                <a:latin typeface="Courier New" pitchFamily="49" charset="0"/>
                <a:cs typeface="Courier New" pitchFamily="49" charset="0"/>
              </a:rPr>
              <a:t>listIterator</a:t>
            </a:r>
            <a:r>
              <a:rPr lang="en-US" i="1" dirty="0">
                <a:latin typeface="Courier New" pitchFamily="49" charset="0"/>
                <a:cs typeface="Courier New" pitchFamily="49" charset="0"/>
              </a:rPr>
              <a:t>() : ListIterator</a:t>
            </a:r>
            <a:br>
              <a:rPr lang="en-US" i="1" dirty="0">
                <a:latin typeface="Courier New" pitchFamily="49" charset="0"/>
                <a:cs typeface="Courier New" pitchFamily="49" charset="0"/>
              </a:rPr>
            </a:br>
            <a:r>
              <a:rPr lang="en-US" i="1" dirty="0">
                <a:latin typeface="Courier New" pitchFamily="49" charset="0"/>
                <a:cs typeface="Courier New" pitchFamily="49" charset="0"/>
              </a:rPr>
              <a:t>+</a:t>
            </a:r>
            <a:r>
              <a:rPr lang="en-US" i="1" dirty="0" err="1">
                <a:latin typeface="Courier New" pitchFamily="49" charset="0"/>
                <a:cs typeface="Courier New" pitchFamily="49" charset="0"/>
              </a:rPr>
              <a:t>listIterator</a:t>
            </a:r>
            <a:r>
              <a:rPr lang="en-US" i="1" dirty="0">
                <a:latin typeface="Courier New" pitchFamily="49" charset="0"/>
                <a:cs typeface="Courier New" pitchFamily="49" charset="0"/>
              </a:rPr>
              <a:t>(</a:t>
            </a:r>
            <a:r>
              <a:rPr lang="en-US" i="1" dirty="0" err="1">
                <a:latin typeface="Courier New" pitchFamily="49" charset="0"/>
                <a:cs typeface="Courier New" pitchFamily="49" charset="0"/>
              </a:rPr>
              <a:t>startIndex</a:t>
            </a:r>
            <a:r>
              <a:rPr lang="en-US" i="1" dirty="0">
                <a:latin typeface="Courier New" pitchFamily="49" charset="0"/>
                <a:cs typeface="Courier New" pitchFamily="49" charset="0"/>
              </a:rPr>
              <a:t>: int) : ListIterator</a:t>
            </a:r>
            <a:br>
              <a:rPr lang="en-US" i="1" dirty="0">
                <a:latin typeface="Courier New" pitchFamily="49" charset="0"/>
                <a:cs typeface="Courier New" pitchFamily="49" charset="0"/>
              </a:rPr>
            </a:br>
            <a:r>
              <a:rPr lang="en-US" i="1" dirty="0">
                <a:latin typeface="Courier New" pitchFamily="49" charset="0"/>
                <a:cs typeface="Courier New" pitchFamily="49" charset="0"/>
              </a:rPr>
              <a:t>+remove(index: int) : int</a:t>
            </a:r>
            <a:br>
              <a:rPr lang="en-US" i="1" dirty="0">
                <a:latin typeface="Courier New" pitchFamily="49" charset="0"/>
                <a:cs typeface="Courier New" pitchFamily="49" charset="0"/>
              </a:rPr>
            </a:br>
            <a:r>
              <a:rPr lang="en-US" i="1" dirty="0">
                <a:latin typeface="Courier New" pitchFamily="49" charset="0"/>
                <a:cs typeface="Courier New" pitchFamily="49" charset="0"/>
              </a:rPr>
              <a:t>+set(index: int, element: Object) : Object</a:t>
            </a:r>
            <a:br>
              <a:rPr lang="en-US" i="1" dirty="0">
                <a:latin typeface="Courier New" pitchFamily="49" charset="0"/>
                <a:cs typeface="Courier New" pitchFamily="49" charset="0"/>
              </a:rPr>
            </a:br>
            <a:r>
              <a:rPr lang="en-US" i="1" dirty="0">
                <a:latin typeface="Courier New" pitchFamily="49" charset="0"/>
                <a:cs typeface="Courier New" pitchFamily="49" charset="0"/>
              </a:rPr>
              <a:t>+</a:t>
            </a:r>
            <a:r>
              <a:rPr lang="en-US" i="1" dirty="0" err="1">
                <a:latin typeface="Courier New" pitchFamily="49" charset="0"/>
                <a:cs typeface="Courier New" pitchFamily="49" charset="0"/>
              </a:rPr>
              <a:t>subList</a:t>
            </a:r>
            <a:r>
              <a:rPr lang="en-US" i="1" dirty="0">
                <a:latin typeface="Courier New" pitchFamily="49" charset="0"/>
                <a:cs typeface="Courier New" pitchFamily="49" charset="0"/>
              </a:rPr>
              <a:t>(</a:t>
            </a:r>
            <a:r>
              <a:rPr lang="en-US" i="1" dirty="0" err="1">
                <a:latin typeface="Courier New" pitchFamily="49" charset="0"/>
                <a:cs typeface="Courier New" pitchFamily="49" charset="0"/>
              </a:rPr>
              <a:t>fromIndex</a:t>
            </a:r>
            <a:r>
              <a:rPr lang="en-US" i="1" dirty="0">
                <a:latin typeface="Courier New" pitchFamily="49" charset="0"/>
                <a:cs typeface="Courier New" pitchFamily="49" charset="0"/>
              </a:rPr>
              <a:t>: int, </a:t>
            </a:r>
            <a:r>
              <a:rPr lang="en-US" i="1" dirty="0" err="1">
                <a:latin typeface="Courier New" pitchFamily="49" charset="0"/>
                <a:cs typeface="Courier New" pitchFamily="49" charset="0"/>
              </a:rPr>
              <a:t>toIndex</a:t>
            </a:r>
            <a:r>
              <a:rPr lang="en-US" i="1" dirty="0">
                <a:latin typeface="Courier New" pitchFamily="49" charset="0"/>
                <a:cs typeface="Courier New" pitchFamily="49" charset="0"/>
              </a:rPr>
              <a:t>: int) : List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defRPr/>
            </a:pPr>
            <a:r>
              <a:rPr lang="en-US" dirty="0" smtClean="0"/>
              <a:t>Using ArrayList and LinkedList</a:t>
            </a:r>
          </a:p>
        </p:txBody>
      </p:sp>
      <p:sp>
        <p:nvSpPr>
          <p:cNvPr id="29699" name="Content Placeholder 5"/>
          <p:cNvSpPr>
            <a:spLocks noGrp="1"/>
          </p:cNvSpPr>
          <p:nvPr>
            <p:ph idx="1"/>
          </p:nvPr>
        </p:nvSpPr>
        <p:spPr/>
        <p:txBody>
          <a:bodyPr/>
          <a:lstStyle/>
          <a:p>
            <a:pPr algn="just" eaLnBrk="1" hangingPunct="1"/>
            <a:r>
              <a:rPr lang="en-US" sz="2400" dirty="0" smtClean="0"/>
              <a:t>ArrayList and LinkedList are two implementations of List interface.</a:t>
            </a:r>
          </a:p>
          <a:p>
            <a:pPr algn="just" eaLnBrk="1" hangingPunct="1"/>
            <a:r>
              <a:rPr lang="en-US" sz="2400" dirty="0" smtClean="0"/>
              <a:t>This example creates an array list filled with numbers, and inserts new elements into the specified location in the list. </a:t>
            </a:r>
          </a:p>
          <a:p>
            <a:pPr algn="just" eaLnBrk="1" hangingPunct="1"/>
            <a:r>
              <a:rPr lang="en-US" sz="2400" dirty="0" smtClean="0"/>
              <a:t>The example also creates a linked list from the array list, inserts and removes the elements from the list. </a:t>
            </a:r>
          </a:p>
          <a:p>
            <a:pPr algn="just" eaLnBrk="1" hangingPunct="1"/>
            <a:r>
              <a:rPr lang="en-US" sz="2400" dirty="0" smtClean="0"/>
              <a:t>Finally, the example traverses the list forward and backward. </a:t>
            </a:r>
          </a:p>
        </p:txBody>
      </p:sp>
      <p:sp>
        <p:nvSpPr>
          <p:cNvPr id="2"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649B4759-5230-43AD-8296-6DDF21930D84}" type="slidenum">
              <a:rPr lang="en-US">
                <a:solidFill>
                  <a:schemeClr val="bg1"/>
                </a:solidFill>
                <a:cs typeface="Arial" pitchFamily="34" charset="0"/>
              </a:rPr>
              <a:pPr algn="ctr"/>
              <a:t>24</a:t>
            </a:fld>
            <a:endParaRPr lang="en-US">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Using ArrayList and LinkedList (continued)</a:t>
            </a:r>
          </a:p>
        </p:txBody>
      </p:sp>
      <p:sp>
        <p:nvSpPr>
          <p:cNvPr id="30723"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C05A50DB-BAA3-42ED-B437-C0EDE1DCCDC2}" type="slidenum">
              <a:rPr lang="en-US">
                <a:solidFill>
                  <a:schemeClr val="bg1"/>
                </a:solidFill>
                <a:cs typeface="Arial" pitchFamily="34" charset="0"/>
              </a:rPr>
              <a:pPr algn="ctr"/>
              <a:t>25</a:t>
            </a:fld>
            <a:endParaRPr lang="en-US">
              <a:solidFill>
                <a:schemeClr val="bg1"/>
              </a:solidFill>
              <a:cs typeface="Arial" pitchFamily="34" charset="0"/>
            </a:endParaRPr>
          </a:p>
        </p:txBody>
      </p:sp>
      <p:sp>
        <p:nvSpPr>
          <p:cNvPr id="8" name="Rectangle 4"/>
          <p:cNvSpPr txBox="1">
            <a:spLocks noChangeArrowheads="1"/>
          </p:cNvSpPr>
          <p:nvPr/>
        </p:nvSpPr>
        <p:spPr bwMode="auto">
          <a:xfrm>
            <a:off x="457200" y="1905000"/>
            <a:ext cx="8229600" cy="4191000"/>
          </a:xfrm>
          <a:prstGeom prst="rect">
            <a:avLst/>
          </a:prstGeom>
          <a:noFill/>
          <a:ln w="9525">
            <a:noFill/>
            <a:miter lim="800000"/>
            <a:headEnd/>
            <a:tailEnd/>
          </a:ln>
        </p:spPr>
        <p:txBody>
          <a:bodyPr lIns="45720" rIns="45720"/>
          <a:lstStyle/>
          <a:p>
            <a:pPr eaLnBrk="0" fontAlgn="auto" hangingPunct="0">
              <a:spcBef>
                <a:spcPts val="0"/>
              </a:spcBef>
              <a:spcAft>
                <a:spcPts val="0"/>
              </a:spcAft>
              <a:buClr>
                <a:srgbClr val="2F6B89"/>
              </a:buClr>
              <a:defRPr/>
            </a:pPr>
            <a:r>
              <a:rPr lang="en-US" sz="1600" b="1" kern="0" dirty="0" smtClean="0">
                <a:latin typeface="Courier New" pitchFamily="49" charset="0"/>
                <a:cs typeface="Courier New" pitchFamily="49" charset="0"/>
              </a:rPr>
              <a:t>ArrayList </a:t>
            </a:r>
            <a:r>
              <a:rPr lang="en-US" sz="1600" b="1" kern="0" dirty="0">
                <a:latin typeface="Courier New" pitchFamily="49" charset="0"/>
                <a:cs typeface="Courier New" pitchFamily="49" charset="0"/>
              </a:rPr>
              <a:t>arrayList = new ArrayList();</a:t>
            </a:r>
            <a:br>
              <a:rPr lang="en-US" sz="1600" b="1" kern="0" dirty="0">
                <a:latin typeface="Courier New" pitchFamily="49" charset="0"/>
                <a:cs typeface="Courier New" pitchFamily="49" charset="0"/>
              </a:rPr>
            </a:br>
            <a:endParaRPr lang="en-US" sz="1600" b="1" kern="0" dirty="0" smtClean="0">
              <a:latin typeface="Courier New" pitchFamily="49" charset="0"/>
              <a:cs typeface="Courier New" pitchFamily="49" charset="0"/>
            </a:endParaRPr>
          </a:p>
          <a:p>
            <a:pPr eaLnBrk="0" fontAlgn="auto" hangingPunct="0">
              <a:spcBef>
                <a:spcPts val="0"/>
              </a:spcBef>
              <a:spcAft>
                <a:spcPts val="0"/>
              </a:spcAft>
              <a:buClr>
                <a:srgbClr val="2F6B89"/>
              </a:buClr>
              <a:defRPr/>
            </a:pPr>
            <a:r>
              <a:rPr lang="en-US" sz="1600" b="1" kern="0" dirty="0" smtClean="0">
                <a:latin typeface="Courier New" pitchFamily="49" charset="0"/>
                <a:cs typeface="Courier New" pitchFamily="49" charset="0"/>
              </a:rPr>
              <a:t>arrayList.add(new </a:t>
            </a:r>
            <a:r>
              <a:rPr lang="en-US" sz="1600" b="1" kern="0" dirty="0">
                <a:latin typeface="Courier New" pitchFamily="49" charset="0"/>
                <a:cs typeface="Courier New" pitchFamily="49" charset="0"/>
              </a:rPr>
              <a:t>Integer(1)); </a:t>
            </a:r>
            <a:br>
              <a:rPr lang="en-US" sz="1600" b="1" kern="0" dirty="0">
                <a:latin typeface="Courier New" pitchFamily="49" charset="0"/>
                <a:cs typeface="Courier New" pitchFamily="49" charset="0"/>
              </a:rPr>
            </a:br>
            <a:r>
              <a:rPr lang="en-US" sz="1600" b="1" kern="0" dirty="0">
                <a:latin typeface="Courier New" pitchFamily="49" charset="0"/>
                <a:cs typeface="Courier New" pitchFamily="49" charset="0"/>
              </a:rPr>
              <a:t>arrayList.add(new Integer(2));</a:t>
            </a:r>
            <a:br>
              <a:rPr lang="en-US" sz="1600" b="1" kern="0" dirty="0">
                <a:latin typeface="Courier New" pitchFamily="49" charset="0"/>
                <a:cs typeface="Courier New" pitchFamily="49" charset="0"/>
              </a:rPr>
            </a:br>
            <a:r>
              <a:rPr lang="en-US" sz="1600" b="1" kern="0" dirty="0">
                <a:latin typeface="Courier New" pitchFamily="49" charset="0"/>
                <a:cs typeface="Courier New" pitchFamily="49" charset="0"/>
              </a:rPr>
              <a:t>arrayList.add(new Integer(3)); </a:t>
            </a:r>
            <a:br>
              <a:rPr lang="en-US" sz="1600" b="1" kern="0" dirty="0">
                <a:latin typeface="Courier New" pitchFamily="49" charset="0"/>
                <a:cs typeface="Courier New" pitchFamily="49" charset="0"/>
              </a:rPr>
            </a:br>
            <a:r>
              <a:rPr lang="en-US" sz="1600" b="1" kern="0" dirty="0">
                <a:latin typeface="Courier New" pitchFamily="49" charset="0"/>
                <a:cs typeface="Courier New" pitchFamily="49" charset="0"/>
              </a:rPr>
              <a:t>arrayList.add(0, new Integer(10));   </a:t>
            </a:r>
            <a:br>
              <a:rPr lang="en-US" sz="1600" b="1" kern="0" dirty="0">
                <a:latin typeface="Courier New" pitchFamily="49" charset="0"/>
                <a:cs typeface="Courier New" pitchFamily="49" charset="0"/>
              </a:rPr>
            </a:br>
            <a:r>
              <a:rPr lang="en-US" sz="1600" b="1" kern="0" dirty="0">
                <a:latin typeface="Courier New" pitchFamily="49" charset="0"/>
                <a:cs typeface="Courier New" pitchFamily="49" charset="0"/>
              </a:rPr>
              <a:t>arrayList.add(3, new Integer(20));</a:t>
            </a:r>
            <a:br>
              <a:rPr lang="en-US" sz="1600" b="1" kern="0" dirty="0">
                <a:latin typeface="Courier New" pitchFamily="49" charset="0"/>
                <a:cs typeface="Courier New" pitchFamily="49" charset="0"/>
              </a:rPr>
            </a:br>
            <a:endParaRPr lang="en-US" sz="1600" b="1" kern="0" dirty="0" smtClean="0">
              <a:latin typeface="Courier New" pitchFamily="49" charset="0"/>
              <a:cs typeface="Courier New" pitchFamily="49" charset="0"/>
            </a:endParaRPr>
          </a:p>
          <a:p>
            <a:pPr eaLnBrk="0" fontAlgn="auto" hangingPunct="0">
              <a:spcBef>
                <a:spcPts val="0"/>
              </a:spcBef>
              <a:spcAft>
                <a:spcPts val="0"/>
              </a:spcAft>
              <a:buClr>
                <a:srgbClr val="2F6B89"/>
              </a:buClr>
              <a:defRPr/>
            </a:pPr>
            <a:r>
              <a:rPr lang="en-US" sz="1600" b="1" kern="0" dirty="0" smtClean="0">
                <a:latin typeface="Courier New" pitchFamily="49" charset="0"/>
                <a:cs typeface="Courier New" pitchFamily="49" charset="0"/>
              </a:rPr>
              <a:t>System.out.println(arrayList</a:t>
            </a:r>
            <a:r>
              <a:rPr lang="en-US" sz="1600" b="1" kern="0" dirty="0">
                <a:latin typeface="Courier New" pitchFamily="49" charset="0"/>
                <a:cs typeface="Courier New" pitchFamily="49" charset="0"/>
              </a:rPr>
              <a:t>);</a:t>
            </a:r>
          </a:p>
          <a:p>
            <a:pPr eaLnBrk="0" fontAlgn="auto" hangingPunct="0">
              <a:spcBef>
                <a:spcPts val="0"/>
              </a:spcBef>
              <a:spcAft>
                <a:spcPts val="0"/>
              </a:spcAft>
              <a:buClr>
                <a:srgbClr val="2F6B89"/>
              </a:buClr>
              <a:defRPr/>
            </a:pPr>
            <a:endParaRPr lang="en-US" sz="1600" i="1" kern="0" dirty="0">
              <a:latin typeface="Courier New" pitchFamily="49" charset="0"/>
              <a:cs typeface="Courier New" pitchFamily="49" charset="0"/>
            </a:endParaRPr>
          </a:p>
          <a:p>
            <a:pPr eaLnBrk="0" fontAlgn="auto" hangingPunct="0">
              <a:spcBef>
                <a:spcPts val="0"/>
              </a:spcBef>
              <a:spcAft>
                <a:spcPts val="0"/>
              </a:spcAft>
              <a:buClr>
                <a:srgbClr val="2F6B89"/>
              </a:buClr>
              <a:defRPr/>
            </a:pPr>
            <a:r>
              <a:rPr lang="en-US" sz="1600" i="1" kern="0" dirty="0">
                <a:latin typeface="Courier New" pitchFamily="49" charset="0"/>
                <a:cs typeface="Courier New" pitchFamily="49" charset="0"/>
              </a:rPr>
              <a:t>Output</a:t>
            </a:r>
            <a:r>
              <a:rPr lang="en-US" sz="1600" i="1" kern="0" dirty="0" smtClean="0">
                <a:latin typeface="Courier New" pitchFamily="49" charset="0"/>
                <a:cs typeface="Courier New" pitchFamily="49" charset="0"/>
              </a:rPr>
              <a:t>:		</a:t>
            </a:r>
            <a:r>
              <a:rPr lang="en-US" sz="1600" b="1" kern="0" dirty="0" smtClean="0">
                <a:latin typeface="Courier New" pitchFamily="49" charset="0"/>
                <a:cs typeface="Courier New" pitchFamily="49" charset="0"/>
              </a:rPr>
              <a:t>[10,1,2,20,3]</a:t>
            </a:r>
          </a:p>
          <a:p>
            <a:pPr eaLnBrk="0" fontAlgn="auto" hangingPunct="0">
              <a:spcBef>
                <a:spcPts val="0"/>
              </a:spcBef>
              <a:spcAft>
                <a:spcPts val="0"/>
              </a:spcAft>
              <a:buClr>
                <a:srgbClr val="2F6B89"/>
              </a:buClr>
              <a:defRPr/>
            </a:pPr>
            <a:endParaRPr lang="en-US" sz="1600" b="1" kern="0" dirty="0" smtClean="0">
              <a:latin typeface="Courier New" pitchFamily="49" charset="0"/>
              <a:cs typeface="Courier New" pitchFamily="49" charset="0"/>
            </a:endParaRPr>
          </a:p>
          <a:p>
            <a:pPr marL="0" lvl="1" algn="ctr" eaLnBrk="0" fontAlgn="auto" hangingPunct="0">
              <a:spcBef>
                <a:spcPts val="0"/>
              </a:spcBef>
              <a:spcAft>
                <a:spcPts val="0"/>
              </a:spcAft>
              <a:buClr>
                <a:srgbClr val="2F6B89"/>
              </a:buClr>
              <a:defRPr/>
            </a:pPr>
            <a:r>
              <a:rPr lang="en-US" sz="1600" b="1" dirty="0" smtClean="0"/>
              <a:t>** Refer to the </a:t>
            </a:r>
            <a:r>
              <a:rPr lang="en-US" sz="1600" b="1" dirty="0" smtClean="0">
                <a:hlinkClick r:id="rId3" action="ppaction://hlinkfile"/>
              </a:rPr>
              <a:t>ArrayListDemo.java </a:t>
            </a:r>
            <a:r>
              <a:rPr lang="en-US" sz="1600" b="1" dirty="0" smtClean="0"/>
              <a:t>sample code</a:t>
            </a:r>
          </a:p>
          <a:p>
            <a:pPr marL="0" lvl="1" algn="ctr" eaLnBrk="0" fontAlgn="auto" hangingPunct="0">
              <a:spcBef>
                <a:spcPts val="0"/>
              </a:spcBef>
              <a:spcAft>
                <a:spcPts val="0"/>
              </a:spcAft>
              <a:buClr>
                <a:srgbClr val="2F6B89"/>
              </a:buClr>
              <a:defRPr/>
            </a:pPr>
            <a:r>
              <a:rPr lang="en-US" sz="1600" b="1" dirty="0" smtClean="0"/>
              <a:t>** Refer to the </a:t>
            </a:r>
            <a:r>
              <a:rPr lang="en-US" sz="1600" b="1" dirty="0" smtClean="0">
                <a:hlinkClick r:id="rId4" action="ppaction://hlinkfile"/>
              </a:rPr>
              <a:t>ArrayListDemo2.java </a:t>
            </a:r>
            <a:r>
              <a:rPr lang="en-US" sz="1600" b="1" dirty="0" smtClean="0"/>
              <a:t>sample code</a:t>
            </a:r>
          </a:p>
          <a:p>
            <a:pPr marL="0" lvl="1" algn="ctr" eaLnBrk="0" fontAlgn="auto" hangingPunct="0">
              <a:spcBef>
                <a:spcPts val="0"/>
              </a:spcBef>
              <a:spcAft>
                <a:spcPts val="0"/>
              </a:spcAft>
              <a:buClr>
                <a:srgbClr val="2F6B89"/>
              </a:buClr>
              <a:defRPr/>
            </a:pPr>
            <a:endParaRPr lang="en-US" sz="1600" b="1" dirty="0" smtClean="0"/>
          </a:p>
          <a:p>
            <a:pPr marL="0" lvl="1" algn="ctr" eaLnBrk="0" fontAlgn="auto" hangingPunct="0">
              <a:spcBef>
                <a:spcPts val="0"/>
              </a:spcBef>
              <a:spcAft>
                <a:spcPts val="0"/>
              </a:spcAft>
              <a:buClr>
                <a:srgbClr val="2F6B89"/>
              </a:buClr>
              <a:defRPr/>
            </a:pPr>
            <a:endParaRPr lang="en-US" sz="1600" b="1" dirty="0" smtClean="0"/>
          </a:p>
          <a:p>
            <a:pPr marL="0" lvl="1" algn="ctr" eaLnBrk="0" fontAlgn="auto" hangingPunct="0">
              <a:spcBef>
                <a:spcPts val="0"/>
              </a:spcBef>
              <a:spcAft>
                <a:spcPts val="0"/>
              </a:spcAft>
              <a:buClr>
                <a:srgbClr val="2F6B89"/>
              </a:buClr>
              <a:defRPr/>
            </a:pPr>
            <a:endParaRPr lang="en-US" sz="1600" b="1" dirty="0" smtClean="0"/>
          </a:p>
          <a:p>
            <a:pPr eaLnBrk="0" fontAlgn="auto" hangingPunct="0">
              <a:spcBef>
                <a:spcPts val="0"/>
              </a:spcBef>
              <a:spcAft>
                <a:spcPts val="0"/>
              </a:spcAft>
              <a:buClr>
                <a:srgbClr val="2F6B89"/>
              </a:buClr>
              <a:defRPr/>
            </a:pPr>
            <a:endParaRPr lang="en-US" sz="1600" b="1" kern="0" dirty="0" smtClean="0">
              <a:latin typeface="Courier New" pitchFamily="49" charset="0"/>
              <a:cs typeface="Courier New" pitchFamily="49" charset="0"/>
            </a:endParaRPr>
          </a:p>
          <a:p>
            <a:pPr eaLnBrk="0" fontAlgn="auto" hangingPunct="0">
              <a:spcBef>
                <a:spcPts val="0"/>
              </a:spcBef>
              <a:spcAft>
                <a:spcPts val="0"/>
              </a:spcAft>
              <a:buClr>
                <a:srgbClr val="2F6B89"/>
              </a:buClr>
              <a:defRPr/>
            </a:pPr>
            <a:endParaRPr lang="en-US" sz="1600" b="1" kern="0" dirty="0" smtClean="0">
              <a:latin typeface="Courier New" pitchFamily="49" charset="0"/>
              <a:cs typeface="Courier New" pitchFamily="49" charset="0"/>
            </a:endParaRPr>
          </a:p>
          <a:p>
            <a:pPr eaLnBrk="0" fontAlgn="auto" hangingPunct="0">
              <a:spcBef>
                <a:spcPts val="0"/>
              </a:spcBef>
              <a:spcAft>
                <a:spcPts val="0"/>
              </a:spcAft>
              <a:buClr>
                <a:srgbClr val="2F6B89"/>
              </a:buClr>
              <a:defRPr/>
            </a:pPr>
            <a:endParaRPr lang="en-US" sz="1600" b="1" kern="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Using ArrayList and LinkedList (continued)</a:t>
            </a:r>
          </a:p>
        </p:txBody>
      </p:sp>
      <p:sp>
        <p:nvSpPr>
          <p:cNvPr id="6" name="Rectangle 4"/>
          <p:cNvSpPr txBox="1">
            <a:spLocks noChangeArrowheads="1"/>
          </p:cNvSpPr>
          <p:nvPr/>
        </p:nvSpPr>
        <p:spPr bwMode="auto">
          <a:xfrm>
            <a:off x="457200" y="1981200"/>
            <a:ext cx="8229600" cy="2971800"/>
          </a:xfrm>
          <a:prstGeom prst="rect">
            <a:avLst/>
          </a:prstGeom>
          <a:noFill/>
          <a:ln w="9525">
            <a:noFill/>
            <a:miter lim="800000"/>
            <a:headEnd/>
            <a:tailEnd/>
          </a:ln>
        </p:spPr>
        <p:txBody>
          <a:bodyPr lIns="45720" rIns="45720"/>
          <a:lstStyle/>
          <a:p>
            <a:pPr eaLnBrk="0" fontAlgn="auto" hangingPunct="0">
              <a:spcBef>
                <a:spcPts val="0"/>
              </a:spcBef>
              <a:spcAft>
                <a:spcPts val="0"/>
              </a:spcAft>
              <a:buClr>
                <a:srgbClr val="2F6B89"/>
              </a:buClr>
              <a:defRPr/>
            </a:pPr>
            <a:r>
              <a:rPr lang="en-US" sz="1600" b="1" kern="0" dirty="0">
                <a:latin typeface="Courier New" pitchFamily="49" charset="0"/>
                <a:cs typeface="Courier New" pitchFamily="49" charset="0"/>
              </a:rPr>
              <a:t>LinkedList linkedList = new LinkedList(arrayList);</a:t>
            </a:r>
            <a:br>
              <a:rPr lang="en-US" sz="1600" b="1" kern="0" dirty="0">
                <a:latin typeface="Courier New" pitchFamily="49" charset="0"/>
                <a:cs typeface="Courier New" pitchFamily="49" charset="0"/>
              </a:rPr>
            </a:br>
            <a:endParaRPr lang="en-US" sz="1600" b="1" kern="0" dirty="0" smtClean="0">
              <a:latin typeface="Courier New" pitchFamily="49" charset="0"/>
              <a:cs typeface="Courier New" pitchFamily="49" charset="0"/>
            </a:endParaRPr>
          </a:p>
          <a:p>
            <a:pPr eaLnBrk="0" fontAlgn="auto" hangingPunct="0">
              <a:spcBef>
                <a:spcPts val="0"/>
              </a:spcBef>
              <a:spcAft>
                <a:spcPts val="0"/>
              </a:spcAft>
              <a:buClr>
                <a:srgbClr val="2F6B89"/>
              </a:buClr>
              <a:defRPr/>
            </a:pPr>
            <a:r>
              <a:rPr lang="en-US" sz="1600" b="1" kern="0" dirty="0" smtClean="0">
                <a:latin typeface="Courier New" pitchFamily="49" charset="0"/>
                <a:cs typeface="Courier New" pitchFamily="49" charset="0"/>
              </a:rPr>
              <a:t>linkedList.add(1</a:t>
            </a:r>
            <a:r>
              <a:rPr lang="en-US" sz="1600" b="1" kern="0" dirty="0">
                <a:latin typeface="Courier New" pitchFamily="49" charset="0"/>
                <a:cs typeface="Courier New" pitchFamily="49" charset="0"/>
              </a:rPr>
              <a:t>, “A”); </a:t>
            </a:r>
            <a:r>
              <a:rPr lang="en-US" sz="1600" b="1" kern="0" dirty="0" smtClean="0">
                <a:latin typeface="Courier New" pitchFamily="49" charset="0"/>
                <a:cs typeface="Courier New" pitchFamily="49" charset="0"/>
              </a:rPr>
              <a:t>	// [</a:t>
            </a:r>
            <a:r>
              <a:rPr lang="en-US" sz="1600" b="1" kern="0" dirty="0">
                <a:latin typeface="Courier New" pitchFamily="49" charset="0"/>
                <a:cs typeface="Courier New" pitchFamily="49" charset="0"/>
              </a:rPr>
              <a:t>10,“A”, 1, 2, 20]</a:t>
            </a:r>
            <a:br>
              <a:rPr lang="en-US" sz="1600" b="1" kern="0" dirty="0">
                <a:latin typeface="Courier New" pitchFamily="49" charset="0"/>
                <a:cs typeface="Courier New" pitchFamily="49" charset="0"/>
              </a:rPr>
            </a:br>
            <a:r>
              <a:rPr lang="en-US" sz="1600" b="1" kern="0" dirty="0">
                <a:latin typeface="Courier New" pitchFamily="49" charset="0"/>
                <a:cs typeface="Courier New" pitchFamily="49" charset="0"/>
              </a:rPr>
              <a:t>linkedList.removeLast(); </a:t>
            </a:r>
            <a:r>
              <a:rPr lang="en-US" sz="1600" b="1" kern="0" dirty="0" smtClean="0">
                <a:latin typeface="Courier New" pitchFamily="49" charset="0"/>
                <a:cs typeface="Courier New" pitchFamily="49" charset="0"/>
              </a:rPr>
              <a:t>	// [</a:t>
            </a:r>
            <a:r>
              <a:rPr lang="en-US" sz="1600" b="1" kern="0" dirty="0">
                <a:latin typeface="Courier New" pitchFamily="49" charset="0"/>
                <a:cs typeface="Courier New" pitchFamily="49" charset="0"/>
              </a:rPr>
              <a:t>10,“A”, 1, 2]</a:t>
            </a:r>
            <a:br>
              <a:rPr lang="en-US" sz="1600" b="1" kern="0" dirty="0">
                <a:latin typeface="Courier New" pitchFamily="49" charset="0"/>
                <a:cs typeface="Courier New" pitchFamily="49" charset="0"/>
              </a:rPr>
            </a:br>
            <a:r>
              <a:rPr lang="en-US" sz="1600" b="1" kern="0" dirty="0">
                <a:latin typeface="Courier New" pitchFamily="49" charset="0"/>
                <a:cs typeface="Courier New" pitchFamily="49" charset="0"/>
              </a:rPr>
              <a:t>linkedList.addFirst(“B”); </a:t>
            </a:r>
            <a:r>
              <a:rPr lang="en-US" sz="1600" b="1" kern="0" dirty="0" smtClean="0">
                <a:latin typeface="Courier New" pitchFamily="49" charset="0"/>
                <a:cs typeface="Courier New" pitchFamily="49" charset="0"/>
              </a:rPr>
              <a:t>	// [“</a:t>
            </a:r>
            <a:r>
              <a:rPr lang="en-US" sz="1600" b="1" kern="0" dirty="0">
                <a:latin typeface="Courier New" pitchFamily="49" charset="0"/>
                <a:cs typeface="Courier New" pitchFamily="49" charset="0"/>
              </a:rPr>
              <a:t>B”, 10,“A”, 1, 2]</a:t>
            </a:r>
            <a:br>
              <a:rPr lang="en-US" sz="1600" b="1" kern="0" dirty="0">
                <a:latin typeface="Courier New" pitchFamily="49" charset="0"/>
                <a:cs typeface="Courier New" pitchFamily="49" charset="0"/>
              </a:rPr>
            </a:br>
            <a:r>
              <a:rPr lang="en-US" sz="1600" b="1" kern="0" dirty="0" smtClean="0">
                <a:latin typeface="Courier New" pitchFamily="49" charset="0"/>
                <a:cs typeface="Courier New" pitchFamily="49" charset="0"/>
              </a:rPr>
              <a:t>System.out.println(linkedList</a:t>
            </a:r>
            <a:r>
              <a:rPr lang="en-US" sz="1600" b="1" kern="0" dirty="0">
                <a:latin typeface="Courier New" pitchFamily="49" charset="0"/>
                <a:cs typeface="Courier New" pitchFamily="49" charset="0"/>
              </a:rPr>
              <a:t>);</a:t>
            </a:r>
          </a:p>
          <a:p>
            <a:pPr eaLnBrk="0" fontAlgn="auto" hangingPunct="0">
              <a:spcBef>
                <a:spcPts val="0"/>
              </a:spcBef>
              <a:spcAft>
                <a:spcPts val="0"/>
              </a:spcAft>
              <a:buClr>
                <a:srgbClr val="2F6B89"/>
              </a:buClr>
              <a:defRPr/>
            </a:pPr>
            <a:endParaRPr lang="en-US" sz="1600" b="1" kern="0" dirty="0">
              <a:latin typeface="Courier New" pitchFamily="49" charset="0"/>
              <a:cs typeface="Courier New" pitchFamily="49" charset="0"/>
            </a:endParaRPr>
          </a:p>
          <a:p>
            <a:pPr eaLnBrk="0" fontAlgn="auto" hangingPunct="0">
              <a:spcBef>
                <a:spcPts val="0"/>
              </a:spcBef>
              <a:spcAft>
                <a:spcPts val="0"/>
              </a:spcAft>
              <a:buClr>
                <a:srgbClr val="2F6B89"/>
              </a:buClr>
              <a:defRPr/>
            </a:pPr>
            <a:r>
              <a:rPr lang="en-US" sz="1600" b="1" kern="0" dirty="0">
                <a:latin typeface="Courier New" pitchFamily="49" charset="0"/>
                <a:cs typeface="Courier New" pitchFamily="49" charset="0"/>
              </a:rPr>
              <a:t>Output: </a:t>
            </a:r>
            <a:r>
              <a:rPr lang="en-US" sz="1600" b="1" kern="0" dirty="0" smtClean="0">
                <a:latin typeface="Courier New" pitchFamily="49" charset="0"/>
                <a:cs typeface="Courier New" pitchFamily="49" charset="0"/>
              </a:rPr>
              <a:t>	[“</a:t>
            </a:r>
            <a:r>
              <a:rPr lang="en-US" sz="1600" b="1" kern="0" dirty="0">
                <a:latin typeface="Courier New" pitchFamily="49" charset="0"/>
                <a:cs typeface="Courier New" pitchFamily="49" charset="0"/>
              </a:rPr>
              <a:t>B”, 10, “A”, 1, 2, 20</a:t>
            </a:r>
            <a:r>
              <a:rPr lang="en-US" sz="1600" b="1" kern="0" dirty="0" smtClean="0">
                <a:latin typeface="Courier New" pitchFamily="49" charset="0"/>
                <a:cs typeface="Courier New" pitchFamily="49" charset="0"/>
              </a:rPr>
              <a:t>]</a:t>
            </a:r>
          </a:p>
          <a:p>
            <a:pPr eaLnBrk="0" fontAlgn="auto" hangingPunct="0">
              <a:spcBef>
                <a:spcPts val="0"/>
              </a:spcBef>
              <a:spcAft>
                <a:spcPts val="0"/>
              </a:spcAft>
              <a:buClr>
                <a:srgbClr val="2F6B89"/>
              </a:buClr>
              <a:defRPr/>
            </a:pPr>
            <a:endParaRPr lang="en-US" sz="1600" b="1" kern="0" dirty="0" smtClean="0">
              <a:latin typeface="Courier New" pitchFamily="49" charset="0"/>
              <a:cs typeface="Courier New" pitchFamily="49" charset="0"/>
            </a:endParaRPr>
          </a:p>
          <a:p>
            <a:pPr marL="0" lvl="1" algn="ctr" eaLnBrk="0" fontAlgn="auto" hangingPunct="0">
              <a:spcBef>
                <a:spcPts val="0"/>
              </a:spcBef>
              <a:spcAft>
                <a:spcPts val="0"/>
              </a:spcAft>
              <a:buClr>
                <a:srgbClr val="2F6B89"/>
              </a:buClr>
              <a:defRPr/>
            </a:pPr>
            <a:r>
              <a:rPr lang="en-US" sz="1600" b="1" dirty="0" smtClean="0"/>
              <a:t>** Refer to the </a:t>
            </a:r>
            <a:r>
              <a:rPr lang="en-US" sz="1600" b="1" dirty="0" smtClean="0">
                <a:hlinkClick r:id="rId3" action="ppaction://hlinkfile"/>
              </a:rPr>
              <a:t>LinkedListDemo.java </a:t>
            </a:r>
            <a:r>
              <a:rPr lang="en-US" sz="1600" b="1" dirty="0" smtClean="0"/>
              <a:t>sample code</a:t>
            </a:r>
          </a:p>
          <a:p>
            <a:pPr eaLnBrk="0" fontAlgn="auto" hangingPunct="0">
              <a:spcBef>
                <a:spcPts val="0"/>
              </a:spcBef>
              <a:spcAft>
                <a:spcPts val="0"/>
              </a:spcAft>
              <a:buClr>
                <a:srgbClr val="2F6B89"/>
              </a:buClr>
              <a:defRPr/>
            </a:pPr>
            <a:endParaRPr lang="en-US" sz="1600" b="1" kern="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dirty="0" smtClean="0"/>
              <a:t>ArrayList  Vs. LinkedList</a:t>
            </a:r>
          </a:p>
        </p:txBody>
      </p:sp>
      <p:sp>
        <p:nvSpPr>
          <p:cNvPr id="32771" name="Content Placeholder 20"/>
          <p:cNvSpPr>
            <a:spLocks noGrp="1"/>
          </p:cNvSpPr>
          <p:nvPr>
            <p:ph idx="1"/>
          </p:nvPr>
        </p:nvSpPr>
        <p:spPr/>
        <p:txBody>
          <a:bodyPr/>
          <a:lstStyle/>
          <a:p>
            <a:pPr algn="just" eaLnBrk="1" hangingPunct="1"/>
            <a:r>
              <a:rPr lang="en-US" sz="2400" dirty="0" smtClean="0"/>
              <a:t>ArrayList provides support random access  through an index without inserting or removing elements from any place other than an end.</a:t>
            </a:r>
          </a:p>
          <a:p>
            <a:pPr algn="just" eaLnBrk="1" hangingPunct="1"/>
            <a:r>
              <a:rPr lang="en-US" sz="2400" dirty="0" smtClean="0"/>
              <a:t>LinkedList provides support for random access  through an index with inserting and  deletion elements from any place.</a:t>
            </a:r>
          </a:p>
          <a:p>
            <a:pPr algn="just" eaLnBrk="1" hangingPunct="1"/>
            <a:r>
              <a:rPr lang="en-US" sz="2400" dirty="0" smtClean="0"/>
              <a:t>If your application does not require insertion or deletion of elements, the Array is the most efficient data structure.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defRPr/>
            </a:pPr>
            <a:r>
              <a:rPr lang="en-US" dirty="0" smtClean="0"/>
              <a:t>The Vector class</a:t>
            </a:r>
          </a:p>
        </p:txBody>
      </p:sp>
      <p:sp>
        <p:nvSpPr>
          <p:cNvPr id="1028" name="Content Placeholder 12"/>
          <p:cNvSpPr>
            <a:spLocks noGrp="1"/>
          </p:cNvSpPr>
          <p:nvPr>
            <p:ph idx="1"/>
          </p:nvPr>
        </p:nvSpPr>
        <p:spPr>
          <a:xfrm>
            <a:off x="4191000" y="1576388"/>
            <a:ext cx="4495800" cy="5046662"/>
          </a:xfrm>
        </p:spPr>
        <p:txBody>
          <a:bodyPr/>
          <a:lstStyle/>
          <a:p>
            <a:pPr eaLnBrk="1" hangingPunct="1"/>
            <a:r>
              <a:rPr lang="en-US" sz="1800" dirty="0" smtClean="0"/>
              <a:t>The Vector class implements a </a:t>
            </a:r>
            <a:r>
              <a:rPr lang="en-US" sz="1800" dirty="0" err="1" smtClean="0"/>
              <a:t>growable</a:t>
            </a:r>
            <a:r>
              <a:rPr lang="en-US" sz="1800" dirty="0" smtClean="0"/>
              <a:t> array of objects. </a:t>
            </a:r>
          </a:p>
          <a:p>
            <a:pPr eaLnBrk="1" hangingPunct="1"/>
            <a:r>
              <a:rPr lang="en-US" sz="1800" dirty="0" smtClean="0"/>
              <a:t>Like an array, it contains components that can be accessed using an integer index. </a:t>
            </a:r>
          </a:p>
          <a:p>
            <a:pPr eaLnBrk="1" hangingPunct="1"/>
            <a:r>
              <a:rPr lang="en-US" sz="1800" dirty="0" smtClean="0"/>
              <a:t>However, the size of a Vector can grow or shrink as needed to accommodate adding and removing items after the Vector has been created.</a:t>
            </a:r>
          </a:p>
          <a:p>
            <a:pPr eaLnBrk="1" hangingPunct="1">
              <a:buNone/>
            </a:pPr>
            <a:endParaRPr lang="en-US" sz="1800" dirty="0" smtClean="0"/>
          </a:p>
          <a:p>
            <a:pPr marL="227013" lvl="1" indent="-227013" algn="ctr" eaLnBrk="1" hangingPunct="1">
              <a:spcBef>
                <a:spcPct val="25000"/>
              </a:spcBef>
              <a:buNone/>
            </a:pPr>
            <a:r>
              <a:rPr lang="en-US" sz="1600" b="1" dirty="0" smtClean="0"/>
              <a:t>** Refer to the </a:t>
            </a:r>
          </a:p>
          <a:p>
            <a:pPr marL="227013" lvl="1" indent="-227013" algn="ctr" eaLnBrk="1" hangingPunct="1">
              <a:spcBef>
                <a:spcPct val="25000"/>
              </a:spcBef>
              <a:buNone/>
            </a:pPr>
            <a:r>
              <a:rPr lang="en-US" sz="1600" b="1" dirty="0" smtClean="0">
                <a:hlinkClick r:id="rId4" action="ppaction://hlinkfile"/>
              </a:rPr>
              <a:t>VectorDemo.java</a:t>
            </a:r>
            <a:r>
              <a:rPr lang="en-US" sz="1600" b="1" dirty="0" smtClean="0"/>
              <a:t>, </a:t>
            </a:r>
          </a:p>
          <a:p>
            <a:pPr marL="227013" lvl="1" indent="-227013" algn="ctr" eaLnBrk="1" hangingPunct="1">
              <a:spcBef>
                <a:spcPct val="25000"/>
              </a:spcBef>
              <a:buNone/>
            </a:pPr>
            <a:r>
              <a:rPr lang="en-US" sz="1600" b="1" dirty="0" smtClean="0">
                <a:hlinkClick r:id="rId5" action="ppaction://hlinkfile"/>
              </a:rPr>
              <a:t>VectorDemo1.java </a:t>
            </a:r>
            <a:endParaRPr lang="en-US" sz="1600" b="1" dirty="0" smtClean="0"/>
          </a:p>
          <a:p>
            <a:pPr marL="227013" lvl="1" indent="-227013" algn="ctr" eaLnBrk="1" hangingPunct="1">
              <a:spcBef>
                <a:spcPct val="25000"/>
              </a:spcBef>
              <a:buNone/>
            </a:pPr>
            <a:r>
              <a:rPr lang="en-US" sz="1600" b="1" dirty="0" smtClean="0"/>
              <a:t>sample code</a:t>
            </a:r>
          </a:p>
          <a:p>
            <a:pPr eaLnBrk="1" hangingPunct="1">
              <a:buNone/>
            </a:pPr>
            <a:endParaRPr lang="en-US" sz="1800" dirty="0" smtClean="0"/>
          </a:p>
        </p:txBody>
      </p:sp>
      <p:graphicFrame>
        <p:nvGraphicFramePr>
          <p:cNvPr id="1026" name="Object 4"/>
          <p:cNvGraphicFramePr>
            <a:graphicFrameLocks noChangeAspect="1"/>
          </p:cNvGraphicFramePr>
          <p:nvPr/>
        </p:nvGraphicFramePr>
        <p:xfrm>
          <a:off x="-119063" y="1639888"/>
          <a:ext cx="4310063" cy="4840287"/>
        </p:xfrm>
        <a:graphic>
          <a:graphicData uri="http://schemas.openxmlformats.org/presentationml/2006/ole">
            <p:oleObj spid="_x0000_s1026" name="Picture" r:id="rId6" imgW="2685960" imgH="3143160" progId="Word.Picture.8">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defRPr/>
            </a:pPr>
            <a:r>
              <a:rPr lang="en-US" smtClean="0"/>
              <a:t>The Stack class</a:t>
            </a:r>
          </a:p>
        </p:txBody>
      </p:sp>
      <p:sp>
        <p:nvSpPr>
          <p:cNvPr id="2052" name="Content Placeholder 12"/>
          <p:cNvSpPr>
            <a:spLocks noGrp="1"/>
          </p:cNvSpPr>
          <p:nvPr>
            <p:ph idx="1"/>
          </p:nvPr>
        </p:nvSpPr>
        <p:spPr>
          <a:xfrm>
            <a:off x="4724400" y="1576388"/>
            <a:ext cx="3962400" cy="5046662"/>
          </a:xfrm>
        </p:spPr>
        <p:txBody>
          <a:bodyPr/>
          <a:lstStyle/>
          <a:p>
            <a:pPr eaLnBrk="1" hangingPunct="1"/>
            <a:r>
              <a:rPr lang="en-US" sz="1800" dirty="0" smtClean="0"/>
              <a:t>The Stack class represents a last-in-first-out (LIFO) stack of objects. The elements are accessed only from the top of the stack. You can retrieve, insert, or remove an element from the top of the stack. </a:t>
            </a:r>
          </a:p>
          <a:p>
            <a:pPr eaLnBrk="1" hangingPunct="1">
              <a:buNone/>
            </a:pPr>
            <a:endParaRPr lang="en-US" sz="1800" dirty="0" smtClean="0"/>
          </a:p>
          <a:p>
            <a:pPr marL="227013" lvl="1" indent="-227013" algn="ctr" eaLnBrk="1" hangingPunct="1">
              <a:spcBef>
                <a:spcPct val="25000"/>
              </a:spcBef>
              <a:buNone/>
            </a:pPr>
            <a:r>
              <a:rPr lang="en-US" sz="1600" b="1" dirty="0" smtClean="0"/>
              <a:t>** Refer to the </a:t>
            </a:r>
          </a:p>
          <a:p>
            <a:pPr marL="227013" lvl="1" indent="-227013" algn="ctr" eaLnBrk="1" hangingPunct="1">
              <a:spcBef>
                <a:spcPct val="25000"/>
              </a:spcBef>
              <a:buNone/>
            </a:pPr>
            <a:r>
              <a:rPr lang="en-US" sz="1600" b="1" dirty="0" smtClean="0">
                <a:hlinkClick r:id="rId4" action="ppaction://hlinkfile"/>
              </a:rPr>
              <a:t>StackDemo.java</a:t>
            </a:r>
            <a:r>
              <a:rPr lang="en-US" sz="1600" b="1" dirty="0" smtClean="0"/>
              <a:t>, </a:t>
            </a:r>
          </a:p>
          <a:p>
            <a:pPr marL="227013" lvl="1" indent="-227013" algn="ctr" eaLnBrk="1" hangingPunct="1">
              <a:spcBef>
                <a:spcPct val="25000"/>
              </a:spcBef>
              <a:buNone/>
            </a:pPr>
            <a:r>
              <a:rPr lang="en-US" sz="1600" b="1" dirty="0" smtClean="0">
                <a:hlinkClick r:id="rId5" action="ppaction://hlinkfile"/>
              </a:rPr>
              <a:t>Demostack.java</a:t>
            </a:r>
            <a:endParaRPr lang="en-US" sz="1600" b="1" dirty="0" smtClean="0"/>
          </a:p>
          <a:p>
            <a:pPr marL="227013" lvl="1" indent="-227013" algn="ctr" eaLnBrk="1" hangingPunct="1">
              <a:spcBef>
                <a:spcPct val="25000"/>
              </a:spcBef>
              <a:buNone/>
            </a:pPr>
            <a:r>
              <a:rPr lang="en-US" sz="1600" b="1" dirty="0" smtClean="0"/>
              <a:t>sample code</a:t>
            </a: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None/>
            </a:pPr>
            <a:endParaRPr lang="en-US" sz="1800" dirty="0" smtClean="0"/>
          </a:p>
          <a:p>
            <a:pPr eaLnBrk="1" hangingPunct="1">
              <a:buFont typeface="Wingdings" pitchFamily="2" charset="2"/>
              <a:buNone/>
            </a:pPr>
            <a:endParaRPr lang="en-US" sz="1800" dirty="0" smtClean="0"/>
          </a:p>
        </p:txBody>
      </p:sp>
      <p:graphicFrame>
        <p:nvGraphicFramePr>
          <p:cNvPr id="2050" name="Object 4"/>
          <p:cNvGraphicFramePr>
            <a:graphicFrameLocks noChangeAspect="1"/>
          </p:cNvGraphicFramePr>
          <p:nvPr/>
        </p:nvGraphicFramePr>
        <p:xfrm>
          <a:off x="249238" y="1812925"/>
          <a:ext cx="4267200" cy="4267200"/>
        </p:xfrm>
        <a:graphic>
          <a:graphicData uri="http://schemas.openxmlformats.org/presentationml/2006/ole">
            <p:oleObj spid="_x0000_s2050" name="Picture" r:id="rId6" imgW="1886040" imgH="1886040" progId="Word.Picture.8">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dirty="0" smtClean="0"/>
              <a:t>Collection framework</a:t>
            </a:r>
          </a:p>
        </p:txBody>
      </p:sp>
      <p:sp>
        <p:nvSpPr>
          <p:cNvPr id="13315" name="Content Placeholder 21"/>
          <p:cNvSpPr>
            <a:spLocks noGrp="1"/>
          </p:cNvSpPr>
          <p:nvPr>
            <p:ph idx="1"/>
          </p:nvPr>
        </p:nvSpPr>
        <p:spPr/>
        <p:txBody>
          <a:bodyPr rtlCol="0">
            <a:normAutofit/>
          </a:bodyPr>
          <a:lstStyle/>
          <a:p>
            <a:pPr marL="0" indent="0" algn="just" eaLnBrk="1" fontAlgn="auto" hangingPunct="1">
              <a:spcAft>
                <a:spcPts val="0"/>
              </a:spcAft>
              <a:buFont typeface="Wingdings" pitchFamily="2" charset="2"/>
              <a:buNone/>
              <a:defRPr/>
            </a:pPr>
            <a:r>
              <a:rPr lang="en-US" sz="2400" dirty="0" smtClean="0"/>
              <a:t>Collections Framework provides a unified system for organizing and handling collections and is based on four elements: </a:t>
            </a:r>
          </a:p>
          <a:p>
            <a:pPr algn="just" eaLnBrk="1" fontAlgn="auto" hangingPunct="1">
              <a:spcAft>
                <a:spcPts val="0"/>
              </a:spcAft>
              <a:defRPr/>
            </a:pPr>
            <a:r>
              <a:rPr lang="en-US" sz="2000" dirty="0" smtClean="0"/>
              <a:t>Interfaces that characterize common collection types </a:t>
            </a:r>
          </a:p>
          <a:p>
            <a:pPr algn="just" eaLnBrk="1" fontAlgn="auto" hangingPunct="1">
              <a:spcAft>
                <a:spcPts val="0"/>
              </a:spcAft>
              <a:defRPr/>
            </a:pPr>
            <a:r>
              <a:rPr lang="en-US" sz="2000" dirty="0" smtClean="0"/>
              <a:t>Abstract Classes which can be used as a starting point for custom collections and which are extended by the JDK implementation classes. </a:t>
            </a:r>
          </a:p>
          <a:p>
            <a:pPr algn="just" eaLnBrk="1" fontAlgn="auto" hangingPunct="1">
              <a:spcAft>
                <a:spcPts val="0"/>
              </a:spcAft>
              <a:defRPr/>
            </a:pPr>
            <a:r>
              <a:rPr lang="en-US" sz="2000" dirty="0" smtClean="0"/>
              <a:t>Classes which provide implementations of the Interfaces.</a:t>
            </a:r>
          </a:p>
          <a:p>
            <a:pPr algn="just" eaLnBrk="1" fontAlgn="auto" hangingPunct="1">
              <a:spcAft>
                <a:spcPts val="0"/>
              </a:spcAft>
              <a:defRPr/>
            </a:pPr>
            <a:r>
              <a:rPr lang="en-US" sz="2000" dirty="0" smtClean="0"/>
              <a:t>Algorithms that provide behaviors commonly required when using  collections i.e. search, sort, iterate, etc.</a:t>
            </a:r>
          </a:p>
          <a:p>
            <a:pPr algn="just" eaLnBrk="1" fontAlgn="auto" hangingPunct="1">
              <a:spcAft>
                <a:spcPts val="0"/>
              </a:spcAft>
              <a:defRPr/>
            </a:pPr>
            <a:r>
              <a:rPr lang="en-US" sz="2000" dirty="0" smtClean="0"/>
              <a:t>Another item in collections framework is the Iterator interface. </a:t>
            </a:r>
          </a:p>
          <a:p>
            <a:pPr algn="just" eaLnBrk="1" fontAlgn="auto" hangingPunct="1">
              <a:spcAft>
                <a:spcPts val="0"/>
              </a:spcAft>
              <a:defRPr/>
            </a:pPr>
            <a:r>
              <a:rPr lang="en-US" sz="2000" dirty="0" smtClean="0"/>
              <a:t>An iterator gives you a general-purpose, standardized way of accessing the elements within a  collection, one at a time. </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defRPr/>
            </a:pPr>
            <a:r>
              <a:rPr lang="en-US" smtClean="0"/>
              <a:t>Map interface</a:t>
            </a:r>
          </a:p>
        </p:txBody>
      </p:sp>
      <p:sp>
        <p:nvSpPr>
          <p:cNvPr id="33795" name="Text Placeholder 2"/>
          <p:cNvSpPr>
            <a:spLocks noGrp="1"/>
          </p:cNvSpPr>
          <p:nvPr>
            <p:ph idx="1"/>
          </p:nvPr>
        </p:nvSpPr>
        <p:spPr/>
        <p:txBody>
          <a:bodyPr/>
          <a:lstStyle/>
          <a:p>
            <a:pPr algn="just" eaLnBrk="1" hangingPunct="1"/>
            <a:r>
              <a:rPr lang="en-US" sz="2200" dirty="0" smtClean="0"/>
              <a:t>A Map is a storage that maps keys to values. There cannot be duplicate keys in a Map and each key maps to at most one value.</a:t>
            </a:r>
          </a:p>
          <a:p>
            <a:pPr algn="just" eaLnBrk="1" hangingPunct="1"/>
            <a:r>
              <a:rPr lang="en-US" sz="2200" dirty="0" smtClean="0"/>
              <a:t>The Map interface is not an extension of Collection interface. Instead the interface starts of it’s own interface hierarchy.</a:t>
            </a:r>
          </a:p>
          <a:p>
            <a:pPr algn="just" eaLnBrk="1" hangingPunct="1"/>
            <a:r>
              <a:rPr lang="en-US" sz="2200" dirty="0" smtClean="0"/>
              <a:t>for maintaining key-value associations. The interface describes a mapping from keys to values, without duplicate keys, by definition. </a:t>
            </a:r>
          </a:p>
          <a:p>
            <a:pPr algn="just" eaLnBrk="1" hangingPunct="1"/>
            <a:r>
              <a:rPr lang="en-US" sz="2200" dirty="0" smtClean="0"/>
              <a:t>The Map interface maps keys to the elements. The keys are like indexes. In List, the indexes are integer. In Map, the keys can be any objects.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6"/>
          <p:cNvSpPr>
            <a:spLocks noGrp="1"/>
          </p:cNvSpPr>
          <p:nvPr>
            <p:ph type="title"/>
          </p:nvPr>
        </p:nvSpPr>
        <p:spPr/>
        <p:txBody>
          <a:bodyPr/>
          <a:lstStyle/>
          <a:p>
            <a:pPr eaLnBrk="1" hangingPunct="1">
              <a:defRPr/>
            </a:pPr>
            <a:r>
              <a:rPr lang="en-US" smtClean="0"/>
              <a:t>Map interface (continued)</a:t>
            </a:r>
          </a:p>
        </p:txBody>
      </p:sp>
      <p:sp>
        <p:nvSpPr>
          <p:cNvPr id="40963" name="Content Placeholder 7"/>
          <p:cNvSpPr>
            <a:spLocks noGrp="1"/>
          </p:cNvSpPr>
          <p:nvPr>
            <p:ph idx="1"/>
          </p:nvPr>
        </p:nvSpPr>
        <p:spPr/>
        <p:txBody>
          <a:bodyPr rtlCol="0">
            <a:normAutofit lnSpcReduction="10000"/>
          </a:bodyPr>
          <a:lstStyle/>
          <a:p>
            <a:pPr eaLnBrk="1" fontAlgn="auto" hangingPunct="1">
              <a:defRPr/>
            </a:pPr>
            <a:r>
              <a:rPr lang="en-US" sz="1800" dirty="0" smtClean="0"/>
              <a:t>void clear() </a:t>
            </a:r>
            <a:r>
              <a:rPr lang="en-US" sz="2000" dirty="0" smtClean="0"/>
              <a:t>Removes all mappings from this map (optional operation). </a:t>
            </a:r>
          </a:p>
          <a:p>
            <a:pPr eaLnBrk="1" fontAlgn="auto" hangingPunct="1">
              <a:buNone/>
              <a:defRPr/>
            </a:pPr>
            <a:endParaRPr lang="en-US" sz="800" dirty="0" smtClean="0"/>
          </a:p>
          <a:p>
            <a:pPr eaLnBrk="1" fontAlgn="auto" hangingPunct="1">
              <a:defRPr/>
            </a:pPr>
            <a:r>
              <a:rPr lang="en-US" sz="1800" dirty="0" smtClean="0"/>
              <a:t> boolean containsKey(Object key) </a:t>
            </a:r>
          </a:p>
          <a:p>
            <a:pPr lvl="1" eaLnBrk="1" fontAlgn="auto" hangingPunct="1">
              <a:defRPr/>
            </a:pPr>
            <a:r>
              <a:rPr lang="en-US" sz="2000" dirty="0" smtClean="0"/>
              <a:t>Returns true if this map contains a mapping for the specified key. </a:t>
            </a:r>
          </a:p>
          <a:p>
            <a:pPr marL="3175" lvl="1" indent="-3175" eaLnBrk="1" fontAlgn="auto" hangingPunct="1">
              <a:buNone/>
              <a:defRPr/>
            </a:pPr>
            <a:endParaRPr lang="en-US" sz="800" dirty="0" smtClean="0"/>
          </a:p>
          <a:p>
            <a:pPr eaLnBrk="1" fontAlgn="auto" hangingPunct="1">
              <a:defRPr/>
            </a:pPr>
            <a:r>
              <a:rPr lang="en-US" sz="1800" dirty="0" smtClean="0"/>
              <a:t> boolean containsValue(Object value) </a:t>
            </a:r>
          </a:p>
          <a:p>
            <a:pPr lvl="1" eaLnBrk="1" fontAlgn="auto" hangingPunct="1">
              <a:defRPr/>
            </a:pPr>
            <a:r>
              <a:rPr lang="en-US" sz="2000" dirty="0" smtClean="0"/>
              <a:t>Returns true if this map maps one or more keys to the specified value.</a:t>
            </a:r>
          </a:p>
          <a:p>
            <a:pPr marL="3175" lvl="1" indent="-3175" eaLnBrk="1" fontAlgn="auto" hangingPunct="1">
              <a:buNone/>
              <a:defRPr/>
            </a:pPr>
            <a:r>
              <a:rPr lang="en-US" sz="800" dirty="0" smtClean="0"/>
              <a:t> </a:t>
            </a:r>
          </a:p>
          <a:p>
            <a:pPr eaLnBrk="1" fontAlgn="auto" hangingPunct="1">
              <a:defRPr/>
            </a:pPr>
            <a:r>
              <a:rPr lang="en-US" sz="1800" dirty="0" smtClean="0"/>
              <a:t> Set&lt;</a:t>
            </a:r>
            <a:r>
              <a:rPr lang="en-US" sz="1800" dirty="0" err="1" smtClean="0"/>
              <a:t>Map.Entry</a:t>
            </a:r>
            <a:r>
              <a:rPr lang="en-US" sz="1800" dirty="0" smtClean="0"/>
              <a:t>&lt;K,V&gt;&gt; entrySet() </a:t>
            </a:r>
          </a:p>
          <a:p>
            <a:pPr lvl="1" eaLnBrk="1" fontAlgn="auto" hangingPunct="1">
              <a:defRPr/>
            </a:pPr>
            <a:r>
              <a:rPr lang="en-US" sz="2000" dirty="0" smtClean="0"/>
              <a:t>Returns a set view of the mappings contained in this map. </a:t>
            </a:r>
          </a:p>
          <a:p>
            <a:pPr marL="3175" lvl="1" indent="-3175" eaLnBrk="1" fontAlgn="auto" hangingPunct="1">
              <a:buNone/>
              <a:tabLst>
                <a:tab pos="508000" algn="l"/>
              </a:tabLst>
              <a:defRPr/>
            </a:pPr>
            <a:endParaRPr lang="en-US" sz="800" dirty="0" smtClean="0"/>
          </a:p>
          <a:p>
            <a:pPr eaLnBrk="1" fontAlgn="auto" hangingPunct="1">
              <a:defRPr/>
            </a:pPr>
            <a:r>
              <a:rPr lang="en-US" sz="1800" dirty="0" smtClean="0"/>
              <a:t> boolean equals(Object o) </a:t>
            </a:r>
          </a:p>
          <a:p>
            <a:pPr lvl="1" eaLnBrk="1" fontAlgn="auto" hangingPunct="1">
              <a:defRPr/>
            </a:pPr>
            <a:r>
              <a:rPr lang="en-US" sz="2000" dirty="0" smtClean="0"/>
              <a:t>Compares the specified object with this map for equality. </a:t>
            </a:r>
          </a:p>
          <a:p>
            <a:pPr marL="3175" lvl="1" indent="-3175" eaLnBrk="1" fontAlgn="auto" hangingPunct="1">
              <a:buNone/>
              <a:defRPr/>
            </a:pPr>
            <a:endParaRPr lang="en-US" sz="800" dirty="0" smtClean="0"/>
          </a:p>
          <a:p>
            <a:pPr eaLnBrk="1" fontAlgn="auto" hangingPunct="1">
              <a:defRPr/>
            </a:pPr>
            <a:r>
              <a:rPr lang="en-US" sz="1800" dirty="0" smtClean="0"/>
              <a:t> V get(Object key) 	</a:t>
            </a:r>
            <a:r>
              <a:rPr lang="en-US" sz="2000" dirty="0" smtClean="0">
                <a:solidFill>
                  <a:schemeClr val="tx2">
                    <a:lumMod val="85000"/>
                    <a:lumOff val="15000"/>
                  </a:schemeClr>
                </a:solidFill>
              </a:rPr>
              <a:t>Returns the value to which this map maps the 				specified key.</a:t>
            </a:r>
          </a:p>
          <a:p>
            <a:pPr eaLnBrk="1" fontAlgn="auto" hangingPunct="1">
              <a:buNone/>
              <a:defRPr/>
            </a:pPr>
            <a:r>
              <a:rPr lang="en-US" sz="900" dirty="0" smtClean="0">
                <a:solidFill>
                  <a:schemeClr val="tx2">
                    <a:lumMod val="85000"/>
                    <a:lumOff val="15000"/>
                  </a:schemeClr>
                </a:solidFill>
              </a:rPr>
              <a:t> </a:t>
            </a:r>
          </a:p>
          <a:p>
            <a:pPr eaLnBrk="1" fontAlgn="auto" hangingPunct="1">
              <a:defRPr/>
            </a:pPr>
            <a:r>
              <a:rPr lang="en-US" sz="1800" dirty="0" smtClean="0"/>
              <a:t> int hashCode()		</a:t>
            </a:r>
            <a:r>
              <a:rPr lang="en-US" sz="2000" dirty="0" smtClean="0">
                <a:solidFill>
                  <a:schemeClr val="tx2">
                    <a:lumMod val="85000"/>
                    <a:lumOff val="15000"/>
                  </a:schemeClr>
                </a:solidFill>
              </a:rPr>
              <a:t>Returns the hash code value for this map. </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6"/>
          <p:cNvSpPr>
            <a:spLocks noGrp="1"/>
          </p:cNvSpPr>
          <p:nvPr>
            <p:ph type="title"/>
          </p:nvPr>
        </p:nvSpPr>
        <p:spPr/>
        <p:txBody>
          <a:bodyPr/>
          <a:lstStyle/>
          <a:p>
            <a:pPr eaLnBrk="1" hangingPunct="1">
              <a:defRPr/>
            </a:pPr>
            <a:r>
              <a:rPr lang="en-US" dirty="0" smtClean="0"/>
              <a:t>Map interface (continued)</a:t>
            </a:r>
          </a:p>
        </p:txBody>
      </p:sp>
      <p:sp>
        <p:nvSpPr>
          <p:cNvPr id="41987" name="Content Placeholder 7"/>
          <p:cNvSpPr>
            <a:spLocks noGrp="1"/>
          </p:cNvSpPr>
          <p:nvPr>
            <p:ph idx="1"/>
          </p:nvPr>
        </p:nvSpPr>
        <p:spPr/>
        <p:txBody>
          <a:bodyPr rtlCol="0">
            <a:normAutofit fontScale="92500" lnSpcReduction="10000"/>
          </a:bodyPr>
          <a:lstStyle/>
          <a:p>
            <a:pPr eaLnBrk="1" fontAlgn="auto" hangingPunct="1">
              <a:defRPr/>
            </a:pPr>
            <a:r>
              <a:rPr lang="en-US" sz="1800" dirty="0" smtClean="0"/>
              <a:t>boolean isEmpty() </a:t>
            </a:r>
          </a:p>
          <a:p>
            <a:pPr lvl="1" eaLnBrk="1" fontAlgn="auto" hangingPunct="1">
              <a:defRPr/>
            </a:pPr>
            <a:r>
              <a:rPr lang="en-US" dirty="0" smtClean="0"/>
              <a:t>Returns true if this map contains no key-value mappings. </a:t>
            </a:r>
          </a:p>
          <a:p>
            <a:pPr eaLnBrk="1" fontAlgn="auto" hangingPunct="1">
              <a:defRPr/>
            </a:pPr>
            <a:r>
              <a:rPr lang="en-US" sz="1800" dirty="0" smtClean="0"/>
              <a:t> Set&lt;K&gt; </a:t>
            </a:r>
            <a:r>
              <a:rPr lang="en-US" sz="1800" dirty="0" err="1" smtClean="0"/>
              <a:t>keySet</a:t>
            </a:r>
            <a:r>
              <a:rPr lang="en-US" sz="1800" dirty="0" smtClean="0"/>
              <a:t>() </a:t>
            </a:r>
          </a:p>
          <a:p>
            <a:pPr lvl="1" eaLnBrk="1" fontAlgn="auto" hangingPunct="1">
              <a:defRPr/>
            </a:pPr>
            <a:r>
              <a:rPr lang="en-US" dirty="0" smtClean="0"/>
              <a:t>Returns a set view of the keys contained in this map. </a:t>
            </a:r>
          </a:p>
          <a:p>
            <a:pPr eaLnBrk="1" fontAlgn="auto" hangingPunct="1">
              <a:defRPr/>
            </a:pPr>
            <a:r>
              <a:rPr lang="en-US" sz="1800" dirty="0" smtClean="0"/>
              <a:t> V put(K key, V value) </a:t>
            </a:r>
          </a:p>
          <a:p>
            <a:pPr lvl="1" eaLnBrk="1" fontAlgn="auto" hangingPunct="1">
              <a:defRPr/>
            </a:pPr>
            <a:r>
              <a:rPr lang="en-US" sz="200" dirty="0" smtClean="0"/>
              <a:t> </a:t>
            </a:r>
            <a:r>
              <a:rPr lang="en-US" dirty="0" smtClean="0"/>
              <a:t>Associates the specified value with the specified key in this map (optional operation). </a:t>
            </a:r>
          </a:p>
          <a:p>
            <a:pPr eaLnBrk="1" fontAlgn="auto" hangingPunct="1">
              <a:defRPr/>
            </a:pPr>
            <a:r>
              <a:rPr lang="en-US" sz="1800" dirty="0" smtClean="0"/>
              <a:t> void </a:t>
            </a:r>
            <a:r>
              <a:rPr lang="en-US" sz="1800" dirty="0" err="1" smtClean="0"/>
              <a:t>putAll</a:t>
            </a:r>
            <a:r>
              <a:rPr lang="en-US" sz="1800" dirty="0" smtClean="0"/>
              <a:t>(Map&lt;? extends K,? extends V&gt; t) </a:t>
            </a:r>
          </a:p>
          <a:p>
            <a:pPr lvl="1" eaLnBrk="1" fontAlgn="auto" hangingPunct="1">
              <a:defRPr/>
            </a:pPr>
            <a:r>
              <a:rPr lang="en-US" dirty="0" smtClean="0"/>
              <a:t>Copies all of the mappings from the specified map to this map (optional operation). </a:t>
            </a:r>
          </a:p>
          <a:p>
            <a:pPr eaLnBrk="1" fontAlgn="auto" hangingPunct="1">
              <a:defRPr/>
            </a:pPr>
            <a:r>
              <a:rPr lang="en-US" sz="1800" dirty="0" smtClean="0"/>
              <a:t> V remove(Object key) </a:t>
            </a:r>
          </a:p>
          <a:p>
            <a:pPr lvl="1" eaLnBrk="1" fontAlgn="auto" hangingPunct="1">
              <a:defRPr/>
            </a:pPr>
            <a:r>
              <a:rPr lang="en-US" dirty="0" smtClean="0"/>
              <a:t>Removes the mapping for this key from this map if it is present (optional </a:t>
            </a:r>
            <a:r>
              <a:rPr lang="en-US" sz="200" dirty="0" smtClean="0"/>
              <a:t>operation). </a:t>
            </a:r>
          </a:p>
          <a:p>
            <a:pPr eaLnBrk="1" fontAlgn="auto" hangingPunct="1">
              <a:defRPr/>
            </a:pPr>
            <a:r>
              <a:rPr lang="en-US" sz="1800" dirty="0" smtClean="0"/>
              <a:t> </a:t>
            </a:r>
            <a:r>
              <a:rPr lang="en-US" sz="1800" dirty="0" err="1" smtClean="0"/>
              <a:t>int</a:t>
            </a:r>
            <a:r>
              <a:rPr lang="en-US" sz="1800" dirty="0" smtClean="0"/>
              <a:t> size() </a:t>
            </a:r>
          </a:p>
          <a:p>
            <a:pPr lvl="1" eaLnBrk="1" fontAlgn="auto" hangingPunct="1">
              <a:defRPr/>
            </a:pPr>
            <a:r>
              <a:rPr lang="en-US" dirty="0" smtClean="0"/>
              <a:t>Returns the number of key-value mappings in this map. </a:t>
            </a:r>
          </a:p>
          <a:p>
            <a:pPr eaLnBrk="1" fontAlgn="auto" hangingPunct="1">
              <a:defRPr/>
            </a:pPr>
            <a:r>
              <a:rPr lang="en-US" sz="1800" dirty="0" smtClean="0"/>
              <a:t> Collection&lt;V&gt; values() </a:t>
            </a:r>
          </a:p>
          <a:p>
            <a:pPr lvl="1" eaLnBrk="1" fontAlgn="auto" hangingPunct="1">
              <a:defRPr/>
            </a:pPr>
            <a:r>
              <a:rPr lang="en-US" dirty="0" smtClean="0"/>
              <a:t>Returns a collection view of the values contained in this map. </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defRPr/>
            </a:pPr>
            <a:r>
              <a:rPr lang="en-US" smtClean="0"/>
              <a:t>HashMap and TreeMap</a:t>
            </a:r>
          </a:p>
        </p:txBody>
      </p:sp>
      <p:sp>
        <p:nvSpPr>
          <p:cNvPr id="36867" name="Content Placeholder 2"/>
          <p:cNvSpPr>
            <a:spLocks noGrp="1"/>
          </p:cNvSpPr>
          <p:nvPr>
            <p:ph idx="1"/>
          </p:nvPr>
        </p:nvSpPr>
        <p:spPr/>
        <p:txBody>
          <a:bodyPr/>
          <a:lstStyle/>
          <a:p>
            <a:pPr algn="just" eaLnBrk="1" hangingPunct="1"/>
            <a:r>
              <a:rPr lang="en-US" sz="2000" dirty="0" smtClean="0"/>
              <a:t>The HashMap and TreeMap classes are two concrete implementations of the Map interface. Both will require key &amp;value. Keys must be unique. </a:t>
            </a:r>
          </a:p>
          <a:p>
            <a:pPr algn="just" eaLnBrk="1" hangingPunct="1"/>
            <a:r>
              <a:rPr lang="en-US" sz="2000" dirty="0" smtClean="0"/>
              <a:t>The HashMap class is efficient for locating a value, inserting a mapping, and deleting a mapping. </a:t>
            </a:r>
          </a:p>
          <a:p>
            <a:pPr algn="just" eaLnBrk="1" hangingPunct="1"/>
            <a:r>
              <a:rPr lang="en-US" sz="2000" dirty="0" smtClean="0"/>
              <a:t>The TreeMap class, implementing SortedMap, is efficient for traversing the keys in a sorted order. </a:t>
            </a:r>
          </a:p>
          <a:p>
            <a:pPr algn="just" eaLnBrk="1" hangingPunct="1"/>
            <a:r>
              <a:rPr lang="en-US" sz="2000" dirty="0" smtClean="0"/>
              <a:t>HashMap allows null as both keys and values </a:t>
            </a:r>
          </a:p>
          <a:p>
            <a:pPr algn="just" eaLnBrk="1" hangingPunct="1"/>
            <a:r>
              <a:rPr lang="en-US" sz="2000" dirty="0" smtClean="0"/>
              <a:t>TreeMap is slower than HashMap </a:t>
            </a:r>
          </a:p>
          <a:p>
            <a:pPr algn="just" eaLnBrk="1" hangingPunct="1"/>
            <a:r>
              <a:rPr lang="en-US" sz="2000" dirty="0" smtClean="0"/>
              <a:t>TreeMap allows us to specify an optional Comparator object during its creation.  This comparator decides the order by which the keys need to be sorted.</a:t>
            </a:r>
          </a:p>
          <a:p>
            <a:pPr marL="227013" lvl="1" indent="-227013" algn="just" eaLnBrk="1" hangingPunct="1">
              <a:spcBef>
                <a:spcPct val="25000"/>
              </a:spcBef>
              <a:buNone/>
            </a:pPr>
            <a:endParaRPr lang="en-US" sz="800" b="1" dirty="0" smtClean="0"/>
          </a:p>
          <a:p>
            <a:pPr marL="0" lvl="1" indent="0" algn="ctr" eaLnBrk="1" hangingPunct="1">
              <a:spcBef>
                <a:spcPct val="25000"/>
              </a:spcBef>
              <a:buNone/>
            </a:pPr>
            <a:r>
              <a:rPr lang="en-US" sz="1600" b="1" dirty="0" smtClean="0"/>
              <a:t>** Refer to the </a:t>
            </a:r>
            <a:r>
              <a:rPr lang="en-US" sz="1600" b="1" dirty="0" smtClean="0">
                <a:hlinkClick r:id="rId3" action="ppaction://hlinkfile"/>
              </a:rPr>
              <a:t>TreeMapDemo.java </a:t>
            </a:r>
            <a:r>
              <a:rPr lang="en-US" sz="1600" b="1" dirty="0" smtClean="0"/>
              <a:t>sample code</a:t>
            </a:r>
          </a:p>
          <a:p>
            <a:pPr marL="0" lvl="1" indent="0" algn="ctr" eaLnBrk="1" hangingPunct="1">
              <a:spcBef>
                <a:spcPct val="25000"/>
              </a:spcBef>
              <a:buNone/>
            </a:pPr>
            <a:r>
              <a:rPr lang="en-US" sz="1600" b="1" dirty="0" smtClean="0"/>
              <a:t>** Refer to the </a:t>
            </a:r>
            <a:r>
              <a:rPr lang="en-US" sz="1600" b="1" dirty="0" smtClean="0">
                <a:hlinkClick r:id="rId4" action="ppaction://hlinkfile"/>
              </a:rPr>
              <a:t>TreeMapDemo2.java </a:t>
            </a:r>
            <a:r>
              <a:rPr lang="en-US" sz="1600" b="1" dirty="0" smtClean="0"/>
              <a:t>sample code</a:t>
            </a:r>
          </a:p>
          <a:p>
            <a:pPr marL="0" lvl="1" indent="0" algn="ctr" eaLnBrk="1" hangingPunct="1">
              <a:spcBef>
                <a:spcPct val="25000"/>
              </a:spcBef>
              <a:buNone/>
            </a:pPr>
            <a:endParaRPr lang="en-US" sz="1600" b="1" dirty="0" smtClean="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defRPr/>
            </a:pPr>
            <a:r>
              <a:rPr lang="en-US" smtClean="0"/>
              <a:t>Example: Map interface</a:t>
            </a:r>
          </a:p>
        </p:txBody>
      </p:sp>
      <p:sp>
        <p:nvSpPr>
          <p:cNvPr id="37892" name="Text Box 4"/>
          <p:cNvSpPr txBox="1">
            <a:spLocks noChangeArrowheads="1"/>
          </p:cNvSpPr>
          <p:nvPr/>
        </p:nvSpPr>
        <p:spPr bwMode="auto">
          <a:xfrm>
            <a:off x="381000" y="1676400"/>
            <a:ext cx="8534400" cy="4862870"/>
          </a:xfrm>
          <a:prstGeom prst="rect">
            <a:avLst/>
          </a:prstGeom>
          <a:noFill/>
          <a:ln w="9525">
            <a:noFill/>
            <a:miter lim="800000"/>
            <a:headEnd/>
            <a:tailEnd/>
          </a:ln>
        </p:spPr>
        <p:txBody>
          <a:bodyPr wrap="square">
            <a:spAutoFit/>
          </a:bodyPr>
          <a:lstStyle/>
          <a:p>
            <a:r>
              <a:rPr lang="en-US" dirty="0">
                <a:latin typeface="Courier New" pitchFamily="49" charset="0"/>
                <a:cs typeface="Courier New" pitchFamily="49" charset="0"/>
              </a:rPr>
              <a:t>import java.util.*;</a:t>
            </a:r>
          </a:p>
          <a:p>
            <a:r>
              <a:rPr lang="en-US" dirty="0">
                <a:latin typeface="Courier New" pitchFamily="49" charset="0"/>
                <a:cs typeface="Courier New" pitchFamily="49" charset="0"/>
              </a:rPr>
              <a:t>class </a:t>
            </a:r>
            <a:r>
              <a:rPr lang="en-US" dirty="0" smtClean="0">
                <a:latin typeface="Courier New" pitchFamily="49" charset="0"/>
                <a:cs typeface="Courier New" pitchFamily="49" charset="0"/>
              </a:rPr>
              <a:t>MapEx</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public </a:t>
            </a:r>
            <a:r>
              <a:rPr lang="en-US" dirty="0">
                <a:latin typeface="Courier New" pitchFamily="49" charset="0"/>
                <a:cs typeface="Courier New" pitchFamily="49" charset="0"/>
              </a:rPr>
              <a:t>static void main(String args[]) {</a:t>
            </a:r>
          </a:p>
          <a:p>
            <a:r>
              <a:rPr lang="en-US" dirty="0" smtClean="0">
                <a:latin typeface="Courier New" pitchFamily="49" charset="0"/>
                <a:cs typeface="Courier New" pitchFamily="49" charset="0"/>
              </a:rPr>
              <a:t>	Map&lt;</a:t>
            </a:r>
            <a:r>
              <a:rPr lang="en-US" dirty="0" err="1" smtClean="0">
                <a:latin typeface="Courier New" pitchFamily="49" charset="0"/>
                <a:cs typeface="Courier New" pitchFamily="49" charset="0"/>
              </a:rPr>
              <a:t>String,String</a:t>
            </a:r>
            <a:r>
              <a:rPr lang="en-US" dirty="0">
                <a:latin typeface="Courier New" pitchFamily="49" charset="0"/>
                <a:cs typeface="Courier New" pitchFamily="49" charset="0"/>
              </a:rPr>
              <a:t>&gt; map = new </a:t>
            </a:r>
            <a:r>
              <a:rPr lang="en-US" dirty="0" smtClean="0">
                <a:latin typeface="Courier New" pitchFamily="49" charset="0"/>
                <a:cs typeface="Courier New" pitchFamily="49" charset="0"/>
              </a:rPr>
              <a:t>HashMap&lt;</a:t>
            </a:r>
            <a:r>
              <a:rPr lang="en-US" dirty="0" err="1" smtClean="0">
                <a:latin typeface="Courier New" pitchFamily="49" charset="0"/>
                <a:cs typeface="Courier New" pitchFamily="49" charset="0"/>
              </a:rPr>
              <a:t>String,String</a:t>
            </a:r>
            <a:r>
              <a:rPr lang="en-US" dirty="0">
                <a:latin typeface="Courier New" pitchFamily="49" charset="0"/>
                <a:cs typeface="Courier New" pitchFamily="49" charset="0"/>
              </a:rPr>
              <a:t>&gt;();</a:t>
            </a:r>
          </a:p>
          <a:p>
            <a:r>
              <a:rPr lang="en-US" dirty="0" smtClean="0">
                <a:latin typeface="Courier New" pitchFamily="49" charset="0"/>
                <a:cs typeface="Courier New" pitchFamily="49" charset="0"/>
              </a:rPr>
              <a:t>	map.put </a:t>
            </a:r>
            <a:r>
              <a:rPr lang="en-US" dirty="0">
                <a:latin typeface="Courier New" pitchFamily="49" charset="0"/>
                <a:cs typeface="Courier New" pitchFamily="49" charset="0"/>
              </a:rPr>
              <a:t>("1", "one");</a:t>
            </a:r>
          </a:p>
          <a:p>
            <a:r>
              <a:rPr lang="en-US" dirty="0" smtClean="0">
                <a:latin typeface="Courier New" pitchFamily="49" charset="0"/>
                <a:cs typeface="Courier New" pitchFamily="49" charset="0"/>
              </a:rPr>
              <a:t>	map.put </a:t>
            </a:r>
            <a:r>
              <a:rPr lang="en-US" dirty="0">
                <a:latin typeface="Courier New" pitchFamily="49" charset="0"/>
                <a:cs typeface="Courier New" pitchFamily="49" charset="0"/>
              </a:rPr>
              <a:t>("2", "two");</a:t>
            </a:r>
          </a:p>
          <a:p>
            <a:r>
              <a:rPr lang="en-US" dirty="0" smtClean="0">
                <a:latin typeface="Courier New" pitchFamily="49" charset="0"/>
                <a:cs typeface="Courier New" pitchFamily="49" charset="0"/>
              </a:rPr>
              <a:t>	System.out.println(</a:t>
            </a:r>
            <a:r>
              <a:rPr lang="en-US" dirty="0" err="1" smtClean="0">
                <a:latin typeface="Courier New" pitchFamily="49" charset="0"/>
                <a:cs typeface="Courier New" pitchFamily="49" charset="0"/>
              </a:rPr>
              <a:t>map.size</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	   // print </a:t>
            </a:r>
            <a:r>
              <a:rPr lang="en-US" dirty="0">
                <a:latin typeface="Courier New" pitchFamily="49" charset="0"/>
                <a:cs typeface="Courier New" pitchFamily="49" charset="0"/>
              </a:rPr>
              <a:t>2</a:t>
            </a:r>
          </a:p>
          <a:p>
            <a:r>
              <a:rPr lang="en-US" dirty="0" smtClean="0">
                <a:latin typeface="Courier New" pitchFamily="49" charset="0"/>
                <a:cs typeface="Courier New" pitchFamily="49" charset="0"/>
              </a:rPr>
              <a:t>	System.out.println(</a:t>
            </a:r>
            <a:r>
              <a:rPr lang="en-US" dirty="0" err="1" smtClean="0">
                <a:latin typeface="Courier New" pitchFamily="49" charset="0"/>
                <a:cs typeface="Courier New" pitchFamily="49" charset="0"/>
              </a:rPr>
              <a:t>map.get</a:t>
            </a:r>
            <a:r>
              <a:rPr lang="en-US" dirty="0">
                <a:latin typeface="Courier New" pitchFamily="49" charset="0"/>
                <a:cs typeface="Courier New" pitchFamily="49" charset="0"/>
              </a:rPr>
              <a:t>("1") </a:t>
            </a:r>
            <a:r>
              <a:rPr lang="en-US" dirty="0" smtClean="0">
                <a:latin typeface="Courier New" pitchFamily="49" charset="0"/>
                <a:cs typeface="Courier New" pitchFamily="49" charset="0"/>
              </a:rPr>
              <a:t>);  // print </a:t>
            </a:r>
            <a:r>
              <a:rPr lang="en-US" dirty="0">
                <a:latin typeface="Courier New" pitchFamily="49" charset="0"/>
                <a:cs typeface="Courier New" pitchFamily="49" charset="0"/>
              </a:rPr>
              <a:t>"one" </a:t>
            </a:r>
          </a:p>
          <a:p>
            <a:r>
              <a:rPr lang="en-US" dirty="0" smtClean="0">
                <a:latin typeface="Courier New" pitchFamily="49" charset="0"/>
                <a:cs typeface="Courier New" pitchFamily="49" charset="0"/>
              </a:rPr>
              <a:t>	Set </a:t>
            </a:r>
            <a:r>
              <a:rPr lang="en-US" dirty="0">
                <a:latin typeface="Courier New" pitchFamily="49" charset="0"/>
                <a:cs typeface="Courier New" pitchFamily="49" charset="0"/>
              </a:rPr>
              <a:t>keys = map.keySet();     </a:t>
            </a:r>
            <a:r>
              <a:rPr lang="en-US" dirty="0" smtClean="0">
                <a:latin typeface="Courier New" pitchFamily="49" charset="0"/>
                <a:cs typeface="Courier New" pitchFamily="49" charset="0"/>
              </a:rPr>
              <a:t>	  // print </a:t>
            </a:r>
            <a:r>
              <a:rPr lang="en-US" dirty="0">
                <a:latin typeface="Courier New" pitchFamily="49" charset="0"/>
                <a:cs typeface="Courier New" pitchFamily="49" charset="0"/>
              </a:rPr>
              <a:t>the keys  </a:t>
            </a:r>
          </a:p>
          <a:p>
            <a:r>
              <a:rPr lang="en-US" dirty="0" smtClean="0">
                <a:latin typeface="Courier New" pitchFamily="49" charset="0"/>
                <a:cs typeface="Courier New" pitchFamily="49" charset="0"/>
              </a:rPr>
              <a:t>	for </a:t>
            </a:r>
            <a:r>
              <a:rPr lang="en-US" dirty="0">
                <a:latin typeface="Courier New" pitchFamily="49" charset="0"/>
                <a:cs typeface="Courier New" pitchFamily="49" charset="0"/>
              </a:rPr>
              <a:t>(Object object : keys) {        </a:t>
            </a:r>
            <a:r>
              <a:rPr lang="en-US" dirty="0" smtClean="0">
                <a:latin typeface="Courier New" pitchFamily="49" charset="0"/>
                <a:cs typeface="Courier New" pitchFamily="49" charset="0"/>
              </a:rPr>
              <a:t>					System.out.println(object</a:t>
            </a:r>
            <a:r>
              <a:rPr lang="en-US" dirty="0">
                <a:latin typeface="Courier New" pitchFamily="49" charset="0"/>
                <a:cs typeface="Courier New" pitchFamily="49" charset="0"/>
              </a:rPr>
              <a:t>);    </a:t>
            </a:r>
          </a:p>
          <a:p>
            <a:r>
              <a:rPr lang="en-US" dirty="0" smtClean="0">
                <a:latin typeface="Courier New" pitchFamily="49" charset="0"/>
                <a:cs typeface="Courier New" pitchFamily="49" charset="0"/>
              </a:rPr>
              <a:t>	}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sz="1600" b="1" dirty="0" smtClean="0"/>
              <a:t>** Refer to the </a:t>
            </a:r>
            <a:r>
              <a:rPr lang="en-US" sz="1600" b="1" dirty="0" smtClean="0">
                <a:hlinkClick r:id="rId3" action="ppaction://hlinkfile"/>
              </a:rPr>
              <a:t>HashMapDemo.java </a:t>
            </a:r>
            <a:r>
              <a:rPr lang="en-US" sz="1600" b="1" dirty="0" smtClean="0"/>
              <a:t>sample code</a:t>
            </a:r>
          </a:p>
          <a:p>
            <a:pPr marL="227013" lvl="1" indent="-227013" algn="ctr">
              <a:spcBef>
                <a:spcPct val="25000"/>
              </a:spcBef>
            </a:pPr>
            <a:r>
              <a:rPr lang="en-US" sz="1600" b="1" dirty="0" smtClean="0"/>
              <a:t>** Refer to the </a:t>
            </a:r>
            <a:r>
              <a:rPr lang="en-US" sz="1600" b="1" dirty="0" smtClean="0">
                <a:hlinkClick r:id="rId4" action="ppaction://hlinkfile"/>
              </a:rPr>
              <a:t>HashMapDemo2.java </a:t>
            </a:r>
            <a:r>
              <a:rPr lang="en-US" sz="1600" b="1" dirty="0" smtClean="0"/>
              <a:t>sample code</a:t>
            </a:r>
          </a:p>
          <a:p>
            <a:pPr marL="227013" lvl="1" indent="-227013" algn="ctr">
              <a:spcBef>
                <a:spcPct val="25000"/>
              </a:spcBef>
            </a:pPr>
            <a:r>
              <a:rPr lang="en-US" sz="1600" b="1" dirty="0" smtClean="0"/>
              <a:t>** Refer to the </a:t>
            </a:r>
            <a:r>
              <a:rPr lang="en-US" sz="1600" b="1" dirty="0" smtClean="0">
                <a:hlinkClick r:id="rId5" action="ppaction://hlinkfile"/>
              </a:rPr>
              <a:t>HashMapDemo3.java </a:t>
            </a:r>
            <a:r>
              <a:rPr lang="en-US" sz="1600" b="1" dirty="0" smtClean="0"/>
              <a:t>sample code</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Title 5"/>
          <p:cNvSpPr>
            <a:spLocks noGrp="1"/>
          </p:cNvSpPr>
          <p:nvPr>
            <p:ph type="title"/>
          </p:nvPr>
        </p:nvSpPr>
        <p:spPr/>
        <p:txBody>
          <a:bodyPr/>
          <a:lstStyle/>
          <a:p>
            <a:pPr eaLnBrk="1" hangingPunct="1">
              <a:defRPr/>
            </a:pPr>
            <a:r>
              <a:rPr lang="en-US" smtClean="0"/>
              <a:t>The array class</a:t>
            </a:r>
          </a:p>
        </p:txBody>
      </p:sp>
      <p:sp>
        <p:nvSpPr>
          <p:cNvPr id="3076" name="Text Placeholder 6"/>
          <p:cNvSpPr>
            <a:spLocks noGrp="1"/>
          </p:cNvSpPr>
          <p:nvPr>
            <p:ph idx="1"/>
          </p:nvPr>
        </p:nvSpPr>
        <p:spPr>
          <a:xfrm>
            <a:off x="457200" y="1576388"/>
            <a:ext cx="3810000" cy="5046662"/>
          </a:xfrm>
        </p:spPr>
        <p:txBody>
          <a:bodyPr/>
          <a:lstStyle/>
          <a:p>
            <a:pPr eaLnBrk="1" hangingPunct="1"/>
            <a:r>
              <a:rPr lang="en-US" sz="1800" dirty="0" smtClean="0"/>
              <a:t>The Collections class contains various static methods for operating on collections and maps, for creating synchronized collection classes, and for creating read-only collection classes.</a:t>
            </a:r>
          </a:p>
          <a:p>
            <a:pPr marL="227013" lvl="1" indent="-227013" eaLnBrk="1" hangingPunct="1">
              <a:spcBef>
                <a:spcPct val="25000"/>
              </a:spcBef>
              <a:buNone/>
            </a:pPr>
            <a:endParaRPr lang="en-US" sz="1600" b="1" dirty="0" smtClean="0"/>
          </a:p>
          <a:p>
            <a:pPr marL="227013" lvl="1" indent="-227013" algn="ctr" eaLnBrk="1" hangingPunct="1">
              <a:spcBef>
                <a:spcPct val="25000"/>
              </a:spcBef>
              <a:buNone/>
            </a:pPr>
            <a:r>
              <a:rPr lang="en-US" sz="1400" b="1" dirty="0" smtClean="0"/>
              <a:t>** Refer to the </a:t>
            </a:r>
          </a:p>
          <a:p>
            <a:pPr marL="227013" lvl="1" indent="-227013" algn="ctr" eaLnBrk="1" hangingPunct="1">
              <a:spcBef>
                <a:spcPct val="25000"/>
              </a:spcBef>
              <a:buNone/>
            </a:pPr>
            <a:r>
              <a:rPr lang="en-US" sz="1400" b="1" dirty="0" smtClean="0">
                <a:hlinkClick r:id="rId4" action="ppaction://hlinkfile"/>
              </a:rPr>
              <a:t>ArraysDemo.java </a:t>
            </a:r>
            <a:r>
              <a:rPr lang="en-US" sz="1400" b="1" dirty="0" smtClean="0"/>
              <a:t>, </a:t>
            </a:r>
            <a:r>
              <a:rPr lang="en-US" sz="1400" b="1" dirty="0" smtClean="0">
                <a:hlinkClick r:id="rId5" action="ppaction://hlinkfile"/>
              </a:rPr>
              <a:t>ArrayListToArray.java </a:t>
            </a:r>
            <a:endParaRPr lang="en-US" sz="1400" b="1" dirty="0" smtClean="0"/>
          </a:p>
          <a:p>
            <a:pPr marL="227013" lvl="1" indent="-227013" algn="ctr" eaLnBrk="1" hangingPunct="1">
              <a:spcBef>
                <a:spcPct val="25000"/>
              </a:spcBef>
              <a:buNone/>
            </a:pPr>
            <a:r>
              <a:rPr lang="en-US" sz="1400" b="1" dirty="0" smtClean="0"/>
              <a:t>sample code</a:t>
            </a:r>
            <a:endParaRPr lang="en-US" sz="1600" b="1" dirty="0" smtClean="0"/>
          </a:p>
          <a:p>
            <a:pPr eaLnBrk="1" hangingPunct="1">
              <a:buNone/>
            </a:pPr>
            <a:endParaRPr lang="en-US" sz="1800" dirty="0" smtClean="0"/>
          </a:p>
        </p:txBody>
      </p:sp>
      <p:graphicFrame>
        <p:nvGraphicFramePr>
          <p:cNvPr id="3074" name="Object 4"/>
          <p:cNvGraphicFramePr>
            <a:graphicFrameLocks noChangeAspect="1"/>
          </p:cNvGraphicFramePr>
          <p:nvPr/>
        </p:nvGraphicFramePr>
        <p:xfrm>
          <a:off x="4051300" y="1527175"/>
          <a:ext cx="5321300" cy="5407025"/>
        </p:xfrm>
        <a:graphic>
          <a:graphicData uri="http://schemas.openxmlformats.org/presentationml/2006/ole">
            <p:oleObj spid="_x0000_s3074" name="Picture" r:id="rId6" imgW="3253740" imgH="4347972" progId="Word.Picture.8">
              <p:embed/>
            </p:oleObj>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Comparable interface and Comparator Interface</a:t>
            </a:r>
            <a:endParaRPr lang="en-US" dirty="0"/>
          </a:p>
        </p:txBody>
      </p:sp>
      <p:sp>
        <p:nvSpPr>
          <p:cNvPr id="38914" name="Slide Number Placeholder 5"/>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ED8BEA4D-F411-4E56-B695-89273447E40A}" type="slidenum">
              <a:rPr lang="en-US">
                <a:solidFill>
                  <a:schemeClr val="bg1"/>
                </a:solidFill>
                <a:cs typeface="Arial" pitchFamily="34" charset="0"/>
              </a:rPr>
              <a:pPr algn="ctr"/>
              <a:t>36</a:t>
            </a:fld>
            <a:endParaRPr lang="en-US">
              <a:solidFill>
                <a:schemeClr val="bg1"/>
              </a:solidFill>
              <a:cs typeface="Arial" pitchFamily="34" charset="0"/>
            </a:endParaRPr>
          </a:p>
        </p:txBody>
      </p:sp>
      <p:sp>
        <p:nvSpPr>
          <p:cNvPr id="9" name="Rectangle 2"/>
          <p:cNvSpPr txBox="1">
            <a:spLocks noChangeArrowheads="1"/>
          </p:cNvSpPr>
          <p:nvPr/>
        </p:nvSpPr>
        <p:spPr>
          <a:xfrm>
            <a:off x="441325" y="2701925"/>
            <a:ext cx="8245475" cy="1554163"/>
          </a:xfrm>
          <a:prstGeom prst="rect">
            <a:avLst/>
          </a:prstGeom>
        </p:spPr>
        <p:txBody>
          <a:bodyPr/>
          <a:lstStyle/>
          <a:p>
            <a:pPr algn="ctr" eaLnBrk="0" fontAlgn="auto" hangingPunct="0">
              <a:spcBef>
                <a:spcPts val="0"/>
              </a:spcBef>
              <a:defRPr/>
            </a:pPr>
            <a:r>
              <a:rPr lang="en-US" sz="4000" b="1" kern="0" dirty="0">
                <a:solidFill>
                  <a:srgbClr val="274F73"/>
                </a:solidFill>
                <a:latin typeface="+mj-lt"/>
                <a:ea typeface="+mj-ea"/>
                <a:cs typeface="+mj-cs"/>
              </a:rPr>
              <a:t>Ordering the objects</a:t>
            </a:r>
            <a:r>
              <a:rPr lang="en-US" sz="2400" b="1" kern="0" dirty="0">
                <a:solidFill>
                  <a:srgbClr val="274F73"/>
                </a:solidFill>
                <a:latin typeface="+mj-lt"/>
                <a:ea typeface="+mj-ea"/>
                <a:cs typeface="+mj-cs"/>
              </a:rPr>
              <a:t/>
            </a:r>
            <a:br>
              <a:rPr lang="en-US" sz="2400" b="1" kern="0" dirty="0">
                <a:solidFill>
                  <a:srgbClr val="274F73"/>
                </a:solidFill>
                <a:latin typeface="+mj-lt"/>
                <a:ea typeface="+mj-ea"/>
                <a:cs typeface="+mj-cs"/>
              </a:rPr>
            </a:br>
            <a:r>
              <a:rPr lang="en-US" sz="2400" b="1" kern="0" dirty="0">
                <a:solidFill>
                  <a:srgbClr val="274F73"/>
                </a:solidFill>
                <a:latin typeface="+mj-lt"/>
                <a:ea typeface="+mj-ea"/>
                <a:cs typeface="+mj-cs"/>
              </a:rPr>
              <a:t/>
            </a:r>
            <a:br>
              <a:rPr lang="en-US" sz="2400" b="1" kern="0" dirty="0">
                <a:solidFill>
                  <a:srgbClr val="274F73"/>
                </a:solidFill>
                <a:latin typeface="+mj-lt"/>
                <a:ea typeface="+mj-ea"/>
                <a:cs typeface="+mj-cs"/>
              </a:rPr>
            </a:br>
            <a:r>
              <a:rPr lang="en-US" sz="2400" b="1" kern="0" dirty="0">
                <a:solidFill>
                  <a:srgbClr val="274F73"/>
                </a:solidFill>
                <a:latin typeface="+mj-lt"/>
                <a:ea typeface="+mj-ea"/>
                <a:cs typeface="+mj-cs"/>
              </a:rPr>
              <a:t>Comparable interface and Comparator Interface</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5" name="Title 5"/>
          <p:cNvSpPr>
            <a:spLocks noGrp="1"/>
          </p:cNvSpPr>
          <p:nvPr>
            <p:ph type="title"/>
          </p:nvPr>
        </p:nvSpPr>
        <p:spPr/>
        <p:txBody>
          <a:bodyPr/>
          <a:lstStyle/>
          <a:p>
            <a:pPr eaLnBrk="1" hangingPunct="1">
              <a:defRPr/>
            </a:pPr>
            <a:r>
              <a:rPr lang="en-US" smtClean="0"/>
              <a:t>Comparable and comparator</a:t>
            </a:r>
          </a:p>
        </p:txBody>
      </p:sp>
      <p:sp>
        <p:nvSpPr>
          <p:cNvPr id="39939" name="Content Placeholder 4"/>
          <p:cNvSpPr>
            <a:spLocks noGrp="1"/>
          </p:cNvSpPr>
          <p:nvPr>
            <p:ph idx="1"/>
          </p:nvPr>
        </p:nvSpPr>
        <p:spPr/>
        <p:txBody>
          <a:bodyPr/>
          <a:lstStyle/>
          <a:p>
            <a:pPr algn="just" eaLnBrk="1" hangingPunct="1"/>
            <a:r>
              <a:rPr lang="en-US" sz="2400" dirty="0" smtClean="0"/>
              <a:t>Objects in applications do appear in collections</a:t>
            </a:r>
          </a:p>
          <a:p>
            <a:pPr algn="just" eaLnBrk="1" hangingPunct="1"/>
            <a:r>
              <a:rPr lang="en-US" sz="2400" dirty="0" smtClean="0"/>
              <a:t>Object collections in application may need sorting /ordering </a:t>
            </a:r>
          </a:p>
          <a:p>
            <a:pPr algn="just" eaLnBrk="1" hangingPunct="1"/>
            <a:r>
              <a:rPr lang="en-US" sz="2400" dirty="0" smtClean="0"/>
              <a:t>The equal method of the Object class does not help in comparing the objects</a:t>
            </a:r>
          </a:p>
          <a:p>
            <a:pPr algn="just" eaLnBrk="1" hangingPunct="1"/>
            <a:r>
              <a:rPr lang="en-US" sz="2400" dirty="0" smtClean="0"/>
              <a:t>To provide for ordering/sorting of the objects Java API provides two interfaces Comparable and Comparator </a:t>
            </a:r>
          </a:p>
          <a:p>
            <a:pPr algn="just" eaLnBrk="1" hangingPunct="1">
              <a:buNone/>
            </a:pPr>
            <a:endParaRPr lang="en-US" sz="2400" dirty="0" smtClean="0"/>
          </a:p>
          <a:p>
            <a:pPr lvl="1" algn="just" eaLnBrk="1" hangingPunct="1"/>
            <a:r>
              <a:rPr lang="en-US" sz="2400" dirty="0" smtClean="0">
                <a:solidFill>
                  <a:srgbClr val="FF0000"/>
                </a:solidFill>
              </a:rPr>
              <a:t>Comparable interface is in java.lang</a:t>
            </a:r>
          </a:p>
          <a:p>
            <a:pPr lvl="1" algn="just" eaLnBrk="1" hangingPunct="1"/>
            <a:r>
              <a:rPr lang="en-US" sz="2400" dirty="0" smtClean="0">
                <a:solidFill>
                  <a:srgbClr val="FF0000"/>
                </a:solidFill>
              </a:rPr>
              <a:t>Comparator interface is in java.util</a:t>
            </a:r>
          </a:p>
        </p:txBody>
      </p:sp>
      <p:sp>
        <p:nvSpPr>
          <p:cNvPr id="39940" name="Slide Number Placeholder 2"/>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693D1A4B-BBC7-4F2C-903D-03E36B35A8E0}" type="slidenum">
              <a:rPr lang="en-US">
                <a:solidFill>
                  <a:schemeClr val="bg1"/>
                </a:solidFill>
                <a:cs typeface="Arial" pitchFamily="34" charset="0"/>
              </a:rPr>
              <a:pPr algn="ctr"/>
              <a:t>37</a:t>
            </a:fld>
            <a:endParaRPr lang="en-US">
              <a:solidFill>
                <a:schemeClr val="bg1"/>
              </a:solidFill>
              <a:cs typeface="Arial" pitchFamily="34"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rtlCol="0">
            <a:normAutofit/>
          </a:bodyPr>
          <a:lstStyle/>
          <a:p>
            <a:pPr eaLnBrk="1" fontAlgn="auto" hangingPunct="1">
              <a:spcAft>
                <a:spcPts val="0"/>
              </a:spcAft>
              <a:defRPr/>
            </a:pPr>
            <a:r>
              <a:rPr lang="en-US" smtClean="0"/>
              <a:t>Implementing comparable interface</a:t>
            </a:r>
          </a:p>
        </p:txBody>
      </p:sp>
      <p:sp>
        <p:nvSpPr>
          <p:cNvPr id="6" name="Rectangle 3"/>
          <p:cNvSpPr txBox="1">
            <a:spLocks noChangeArrowheads="1"/>
          </p:cNvSpPr>
          <p:nvPr/>
        </p:nvSpPr>
        <p:spPr bwMode="auto">
          <a:xfrm>
            <a:off x="457200" y="1984375"/>
            <a:ext cx="8197850" cy="3902075"/>
          </a:xfrm>
          <a:prstGeom prst="rect">
            <a:avLst/>
          </a:prstGeom>
          <a:noFill/>
          <a:ln w="9525">
            <a:noFill/>
            <a:miter lim="800000"/>
            <a:headEnd/>
            <a:tailEnd/>
          </a:ln>
        </p:spPr>
        <p:txBody>
          <a:bodyPr lIns="45720" rIns="45720"/>
          <a:lstStyle/>
          <a:p>
            <a:pPr marL="342900" indent="-342900" eaLnBrk="0" fontAlgn="auto" hangingPunct="0">
              <a:spcBef>
                <a:spcPts val="0"/>
              </a:spcBef>
              <a:spcAft>
                <a:spcPts val="0"/>
              </a:spcAft>
              <a:buClr>
                <a:srgbClr val="FFFF99"/>
              </a:buClr>
              <a:defRPr/>
            </a:pPr>
            <a:r>
              <a:rPr lang="en-US" kern="0" dirty="0">
                <a:latin typeface="Courier New" pitchFamily="49" charset="0"/>
                <a:cs typeface="Courier New" pitchFamily="49" charset="0"/>
              </a:rPr>
              <a:t>public class Student implements Comparable {</a:t>
            </a:r>
            <a:br>
              <a:rPr lang="en-US" kern="0" dirty="0">
                <a:latin typeface="Courier New" pitchFamily="49" charset="0"/>
                <a:cs typeface="Courier New" pitchFamily="49" charset="0"/>
              </a:rPr>
            </a:br>
            <a:endParaRPr lang="en-US" kern="0" dirty="0">
              <a:latin typeface="Courier New" pitchFamily="49" charset="0"/>
              <a:cs typeface="Courier New" pitchFamily="49" charset="0"/>
            </a:endParaRPr>
          </a:p>
          <a:p>
            <a:pPr marL="342900" indent="-342900" eaLnBrk="0" fontAlgn="auto" hangingPunct="0">
              <a:spcBef>
                <a:spcPts val="0"/>
              </a:spcBef>
              <a:spcAft>
                <a:spcPts val="0"/>
              </a:spcAft>
              <a:buClr>
                <a:srgbClr val="FFFF99"/>
              </a:buClr>
              <a:defRPr/>
            </a:pPr>
            <a:r>
              <a:rPr lang="en-US" kern="0" dirty="0">
                <a:latin typeface="Courier New" pitchFamily="49" charset="0"/>
                <a:cs typeface="Courier New" pitchFamily="49" charset="0"/>
              </a:rPr>
              <a:t>	public Student(String name, </a:t>
            </a:r>
            <a:r>
              <a:rPr lang="en-US" kern="0" dirty="0" err="1">
                <a:latin typeface="Courier New" pitchFamily="49" charset="0"/>
                <a:cs typeface="Courier New" pitchFamily="49" charset="0"/>
              </a:rPr>
              <a:t>int</a:t>
            </a:r>
            <a:r>
              <a:rPr lang="en-US" kern="0" dirty="0">
                <a:latin typeface="Courier New" pitchFamily="49" charset="0"/>
                <a:cs typeface="Courier New" pitchFamily="49" charset="0"/>
              </a:rPr>
              <a:t> score) {...}</a:t>
            </a:r>
            <a:br>
              <a:rPr lang="en-US" kern="0" dirty="0">
                <a:latin typeface="Courier New" pitchFamily="49" charset="0"/>
                <a:cs typeface="Courier New" pitchFamily="49" charset="0"/>
              </a:rPr>
            </a:br>
            <a:endParaRPr lang="en-US" kern="0" dirty="0">
              <a:latin typeface="Courier New" pitchFamily="49" charset="0"/>
              <a:cs typeface="Courier New" pitchFamily="49" charset="0"/>
            </a:endParaRPr>
          </a:p>
          <a:p>
            <a:pPr marL="342900" indent="-342900" eaLnBrk="0" fontAlgn="auto" hangingPunct="0">
              <a:spcBef>
                <a:spcPts val="0"/>
              </a:spcBef>
              <a:spcAft>
                <a:spcPts val="0"/>
              </a:spcAft>
              <a:buClr>
                <a:srgbClr val="FFFF99"/>
              </a:buClr>
              <a:defRPr/>
            </a:pPr>
            <a:r>
              <a:rPr lang="en-US" kern="0" dirty="0">
                <a:latin typeface="Courier New" pitchFamily="49" charset="0"/>
                <a:cs typeface="Courier New" pitchFamily="49" charset="0"/>
              </a:rPr>
              <a:t>	public </a:t>
            </a:r>
            <a:r>
              <a:rPr lang="en-US" kern="0" dirty="0" err="1">
                <a:latin typeface="Courier New" pitchFamily="49" charset="0"/>
                <a:cs typeface="Courier New" pitchFamily="49" charset="0"/>
              </a:rPr>
              <a:t>int</a:t>
            </a:r>
            <a:r>
              <a:rPr lang="en-US" kern="0" dirty="0">
                <a:latin typeface="Courier New" pitchFamily="49" charset="0"/>
                <a:cs typeface="Courier New" pitchFamily="49" charset="0"/>
              </a:rPr>
              <a:t> </a:t>
            </a:r>
            <a:r>
              <a:rPr lang="en-US" kern="0" dirty="0" err="1">
                <a:latin typeface="Courier New" pitchFamily="49" charset="0"/>
                <a:cs typeface="Courier New" pitchFamily="49" charset="0"/>
              </a:rPr>
              <a:t>compareTo</a:t>
            </a:r>
            <a:r>
              <a:rPr lang="en-US" kern="0" dirty="0">
                <a:latin typeface="Courier New" pitchFamily="49" charset="0"/>
                <a:cs typeface="Courier New" pitchFamily="49" charset="0"/>
              </a:rPr>
              <a:t>(Object o)</a:t>
            </a:r>
            <a:br>
              <a:rPr lang="en-US" kern="0" dirty="0">
                <a:latin typeface="Courier New" pitchFamily="49" charset="0"/>
                <a:cs typeface="Courier New" pitchFamily="49" charset="0"/>
              </a:rPr>
            </a:br>
            <a:r>
              <a:rPr lang="en-US" kern="0" dirty="0">
                <a:latin typeface="Courier New" pitchFamily="49" charset="0"/>
                <a:cs typeface="Courier New" pitchFamily="49" charset="0"/>
              </a:rPr>
              <a:t>		throws </a:t>
            </a:r>
            <a:r>
              <a:rPr lang="en-US" kern="0" dirty="0" err="1">
                <a:latin typeface="Courier New" pitchFamily="49" charset="0"/>
                <a:cs typeface="Courier New" pitchFamily="49" charset="0"/>
              </a:rPr>
              <a:t>ClassCastException</a:t>
            </a:r>
            <a:r>
              <a:rPr lang="en-US" kern="0" dirty="0">
                <a:latin typeface="Courier New" pitchFamily="49" charset="0"/>
                <a:cs typeface="Courier New" pitchFamily="49" charset="0"/>
              </a:rPr>
              <a:t> {...}</a:t>
            </a:r>
            <a:br>
              <a:rPr lang="en-US" kern="0" dirty="0">
                <a:latin typeface="Courier New" pitchFamily="49" charset="0"/>
                <a:cs typeface="Courier New" pitchFamily="49" charset="0"/>
              </a:rPr>
            </a:br>
            <a:endParaRPr lang="en-US" kern="0" dirty="0">
              <a:latin typeface="Courier New" pitchFamily="49" charset="0"/>
              <a:cs typeface="Courier New" pitchFamily="49" charset="0"/>
            </a:endParaRPr>
          </a:p>
          <a:p>
            <a:pPr marL="342900" indent="-342900" eaLnBrk="0" fontAlgn="auto" hangingPunct="0">
              <a:spcBef>
                <a:spcPts val="0"/>
              </a:spcBef>
              <a:spcAft>
                <a:spcPts val="0"/>
              </a:spcAft>
              <a:buClr>
                <a:srgbClr val="FFFF99"/>
              </a:buClr>
              <a:defRPr/>
            </a:pPr>
            <a:r>
              <a:rPr lang="en-US" kern="0" dirty="0">
                <a:latin typeface="Courier New" pitchFamily="49" charset="0"/>
                <a:cs typeface="Courier New" pitchFamily="49" charset="0"/>
              </a:rPr>
              <a:t>	public static void main(String </a:t>
            </a:r>
            <a:r>
              <a:rPr lang="en-US" kern="0" dirty="0" err="1">
                <a:latin typeface="Courier New" pitchFamily="49" charset="0"/>
                <a:cs typeface="Courier New" pitchFamily="49" charset="0"/>
              </a:rPr>
              <a:t>args</a:t>
            </a:r>
            <a:r>
              <a:rPr lang="en-US" kern="0" dirty="0">
                <a:latin typeface="Courier New" pitchFamily="49" charset="0"/>
                <a:cs typeface="Courier New" pitchFamily="49" charset="0"/>
              </a:rPr>
              <a:t>[]) {...}</a:t>
            </a:r>
          </a:p>
          <a:p>
            <a:pPr marL="342900" indent="-342900" eaLnBrk="0" fontAlgn="auto" hangingPunct="0">
              <a:spcBef>
                <a:spcPts val="0"/>
              </a:spcBef>
              <a:spcAft>
                <a:spcPts val="0"/>
              </a:spcAft>
              <a:buClr>
                <a:srgbClr val="FFFF99"/>
              </a:buClr>
              <a:defRPr/>
            </a:pPr>
            <a:r>
              <a:rPr lang="en-US" kern="0" dirty="0" smtClean="0">
                <a:latin typeface="Courier New" pitchFamily="49" charset="0"/>
                <a:cs typeface="Courier New" pitchFamily="49" charset="0"/>
              </a:rPr>
              <a:t>}</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defRPr/>
            </a:pPr>
            <a:r>
              <a:rPr lang="en-US" smtClean="0"/>
              <a:t>Constructor for students</a:t>
            </a:r>
          </a:p>
        </p:txBody>
      </p:sp>
      <p:sp>
        <p:nvSpPr>
          <p:cNvPr id="41987" name="Content Placeholder 2"/>
          <p:cNvSpPr>
            <a:spLocks noGrp="1"/>
          </p:cNvSpPr>
          <p:nvPr>
            <p:ph idx="1"/>
          </p:nvPr>
        </p:nvSpPr>
        <p:spPr/>
        <p:txBody>
          <a:bodyPr/>
          <a:lstStyle/>
          <a:p>
            <a:pPr eaLnBrk="1" hangingPunct="1"/>
            <a:r>
              <a:rPr lang="en-US" sz="2400" dirty="0" smtClean="0"/>
              <a:t>This is the same for both methods—nothing new here</a:t>
            </a:r>
          </a:p>
          <a:p>
            <a:pPr eaLnBrk="1" hangingPunct="1">
              <a:buNone/>
            </a:pPr>
            <a:endParaRPr lang="en-US" sz="800" dirty="0" smtClean="0"/>
          </a:p>
          <a:p>
            <a:pPr lvl="1" eaLnBrk="1" hangingPunct="1">
              <a:buNone/>
            </a:pPr>
            <a:r>
              <a:rPr lang="en-US" sz="2000" dirty="0" smtClean="0">
                <a:latin typeface="Courier New" pitchFamily="49" charset="0"/>
                <a:cs typeface="Courier New" pitchFamily="49" charset="0"/>
              </a:rPr>
              <a:t>public Student(String name, int score)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this.name = name;</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this.score</a:t>
            </a:r>
            <a:r>
              <a:rPr lang="en-US" sz="2000" dirty="0" smtClean="0">
                <a:latin typeface="Courier New" pitchFamily="49" charset="0"/>
                <a:cs typeface="Courier New" pitchFamily="49" charset="0"/>
              </a:rPr>
              <a:t> = score;</a:t>
            </a:r>
          </a:p>
          <a:p>
            <a:pPr lvl="1" eaLnBrk="1" hangingPunct="1">
              <a:buNone/>
            </a:pPr>
            <a:r>
              <a:rPr lang="en-US" sz="2000" dirty="0" smtClean="0">
                <a:latin typeface="Courier New" pitchFamily="49" charset="0"/>
                <a:cs typeface="Courier New" pitchFamily="49" charset="0"/>
              </a:rPr>
              <a:t>}</a:t>
            </a:r>
            <a:endParaRPr lang="en-US" sz="2800" dirty="0" smtClean="0">
              <a:latin typeface="Courier New" pitchFamily="49" charset="0"/>
              <a:cs typeface="Courier New" pitchFamily="49" charset="0"/>
            </a:endParaRPr>
          </a:p>
          <a:p>
            <a:pPr lvl="1" eaLnBrk="1" hangingPunct="1">
              <a:buNone/>
            </a:pPr>
            <a:endParaRPr lang="en-US" sz="800" dirty="0" smtClean="0"/>
          </a:p>
          <a:p>
            <a:pPr eaLnBrk="1" hangingPunct="1"/>
            <a:r>
              <a:rPr lang="en-US" sz="2400" dirty="0" smtClean="0"/>
              <a:t>Sorting students according to their score</a:t>
            </a:r>
          </a:p>
          <a:p>
            <a:pPr eaLnBrk="1" hangingPunct="1"/>
            <a:r>
              <a:rPr lang="en-US" sz="2400" dirty="0" smtClean="0"/>
              <a:t>Comparisons happen between two objects</a:t>
            </a:r>
          </a:p>
          <a:p>
            <a:pPr eaLnBrk="1" hangingPunct="1"/>
            <a:r>
              <a:rPr lang="en-US" sz="2400" dirty="0" smtClean="0"/>
              <a:t>Whatever kind of collection they may or may not be in</a:t>
            </a:r>
          </a:p>
          <a:p>
            <a:pPr eaLnBrk="1" hangingPunct="1">
              <a:buNone/>
            </a:pPr>
            <a:endParaRPr lang="en-US" sz="2400" dirty="0" smtClean="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rtlCol="0">
            <a:normAutofit/>
          </a:bodyPr>
          <a:lstStyle/>
          <a:p>
            <a:pPr eaLnBrk="1" fontAlgn="auto" hangingPunct="1">
              <a:spcAft>
                <a:spcPts val="0"/>
              </a:spcAft>
              <a:defRPr/>
            </a:pPr>
            <a:r>
              <a:rPr lang="en-US" dirty="0" smtClean="0"/>
              <a:t>Limitations of array</a:t>
            </a:r>
          </a:p>
        </p:txBody>
      </p:sp>
      <p:sp>
        <p:nvSpPr>
          <p:cNvPr id="10243" name="Content Placeholder 9"/>
          <p:cNvSpPr>
            <a:spLocks noGrp="1"/>
          </p:cNvSpPr>
          <p:nvPr>
            <p:ph idx="1"/>
          </p:nvPr>
        </p:nvSpPr>
        <p:spPr/>
        <p:txBody>
          <a:bodyPr/>
          <a:lstStyle/>
          <a:p>
            <a:pPr algn="just" eaLnBrk="1" hangingPunct="1"/>
            <a:r>
              <a:rPr lang="en-US" sz="2400" dirty="0" smtClean="0"/>
              <a:t>Arrays do not grow while applications demand otherwise.</a:t>
            </a:r>
          </a:p>
          <a:p>
            <a:pPr algn="just" eaLnBrk="1" hangingPunct="1"/>
            <a:r>
              <a:rPr lang="en-US" sz="2400" dirty="0" smtClean="0"/>
              <a:t> Inadequate support for</a:t>
            </a:r>
          </a:p>
          <a:p>
            <a:pPr lvl="1" algn="just" eaLnBrk="1" hangingPunct="1"/>
            <a:r>
              <a:rPr lang="en-US" sz="2000" dirty="0" smtClean="0"/>
              <a:t>inserting, </a:t>
            </a:r>
          </a:p>
          <a:p>
            <a:pPr lvl="1" algn="just" eaLnBrk="1" hangingPunct="1"/>
            <a:r>
              <a:rPr lang="en-US" sz="2000" dirty="0" smtClean="0"/>
              <a:t>deleting, </a:t>
            </a:r>
          </a:p>
          <a:p>
            <a:pPr lvl="1" algn="just" eaLnBrk="1" hangingPunct="1"/>
            <a:r>
              <a:rPr lang="en-US" sz="2000" dirty="0" smtClean="0"/>
              <a:t>sorting, and </a:t>
            </a:r>
          </a:p>
          <a:p>
            <a:pPr lvl="1" algn="just" eaLnBrk="1" hangingPunct="1"/>
            <a:r>
              <a:rPr lang="en-US" sz="2000" dirty="0" smtClean="0"/>
              <a:t>searching operations. </a:t>
            </a:r>
          </a:p>
        </p:txBody>
      </p:sp>
      <p:sp>
        <p:nvSpPr>
          <p:cNvPr id="10244"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5BFD0313-C906-48C0-BC47-249A9C8D98B9}" type="slidenum">
              <a:rPr lang="en-US">
                <a:solidFill>
                  <a:schemeClr val="bg1"/>
                </a:solidFill>
                <a:cs typeface="Arial" pitchFamily="34" charset="0"/>
              </a:rPr>
              <a:pPr algn="ctr"/>
              <a:t>4</a:t>
            </a:fld>
            <a:endParaRPr lang="en-US"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defRPr/>
            </a:pPr>
            <a:r>
              <a:rPr lang="en-US" smtClean="0"/>
              <a:t>The main method: Version 1</a:t>
            </a:r>
          </a:p>
        </p:txBody>
      </p:sp>
      <p:sp>
        <p:nvSpPr>
          <p:cNvPr id="43011" name="Rectangle 3"/>
          <p:cNvSpPr>
            <a:spLocks noGrp="1" noChangeArrowheads="1"/>
          </p:cNvSpPr>
          <p:nvPr>
            <p:ph idx="1"/>
          </p:nvPr>
        </p:nvSpPr>
        <p:spPr/>
        <p:txBody>
          <a:bodyPr/>
          <a:lstStyle/>
          <a:p>
            <a:pPr eaLnBrk="1" hangingPunct="1">
              <a:lnSpc>
                <a:spcPct val="90000"/>
              </a:lnSpc>
              <a:buClr>
                <a:srgbClr val="FFFF99"/>
              </a:buClr>
              <a:buFontTx/>
              <a:buChar char=" "/>
            </a:pPr>
            <a:r>
              <a:rPr lang="en-US" sz="1600" dirty="0" smtClean="0">
                <a:latin typeface="Courier New" pitchFamily="49" charset="0"/>
                <a:cs typeface="Courier New" pitchFamily="49" charset="0"/>
              </a:rPr>
              <a:t>public static void main(String args[]) </a:t>
            </a:r>
          </a:p>
          <a:p>
            <a:pPr eaLnBrk="1" hangingPunct="1">
              <a:lnSpc>
                <a:spcPct val="90000"/>
              </a:lnSpc>
              <a:buClr>
                <a:srgbClr val="FFFF99"/>
              </a:buClr>
              <a:buFontTx/>
              <a:buChar char=" "/>
            </a:pP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TreeSet&lt;Student&gt; set = new TreeSet&lt;Student&gt;();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set.add</a:t>
            </a:r>
            <a:r>
              <a:rPr lang="en-US" sz="1600" dirty="0" smtClean="0">
                <a:latin typeface="Courier New" pitchFamily="49" charset="0"/>
                <a:cs typeface="Courier New" pitchFamily="49" charset="0"/>
              </a:rPr>
              <a:t>(new Student("Ann", 87));</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set.add</a:t>
            </a:r>
            <a:r>
              <a:rPr lang="en-US" sz="1600" dirty="0" smtClean="0">
                <a:latin typeface="Courier New" pitchFamily="49" charset="0"/>
                <a:cs typeface="Courier New" pitchFamily="49" charset="0"/>
              </a:rPr>
              <a:t>(new Student("Bob", 83));</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set.add</a:t>
            </a:r>
            <a:r>
              <a:rPr lang="en-US" sz="1600" dirty="0" smtClean="0">
                <a:latin typeface="Courier New" pitchFamily="49" charset="0"/>
                <a:cs typeface="Courier New" pitchFamily="49" charset="0"/>
              </a:rPr>
              <a:t>(new Student("Cat", 99));</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set.add</a:t>
            </a:r>
            <a:r>
              <a:rPr lang="en-US" sz="1600" dirty="0" smtClean="0">
                <a:latin typeface="Courier New" pitchFamily="49" charset="0"/>
                <a:cs typeface="Courier New" pitchFamily="49" charset="0"/>
              </a:rPr>
              <a:t>(new Student("Dan", 25));</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set.add</a:t>
            </a:r>
            <a:r>
              <a:rPr lang="en-US" sz="1600" dirty="0" smtClean="0">
                <a:latin typeface="Courier New" pitchFamily="49" charset="0"/>
                <a:cs typeface="Courier New" pitchFamily="49" charset="0"/>
              </a:rPr>
              <a:t>(new Student("Eve", 76));</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Iterator&lt;Student&gt; iter = </a:t>
            </a:r>
            <a:r>
              <a:rPr lang="en-US" sz="1600" dirty="0" err="1" smtClean="0">
                <a:latin typeface="Courier New" pitchFamily="49" charset="0"/>
                <a:cs typeface="Courier New" pitchFamily="49" charset="0"/>
              </a:rPr>
              <a:t>set.iterator</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while (iter.hasNext())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Student s = </a:t>
            </a:r>
            <a:r>
              <a:rPr lang="en-US" sz="1600" dirty="0" err="1" smtClean="0">
                <a:latin typeface="Courier New" pitchFamily="49" charset="0"/>
                <a:cs typeface="Courier New" pitchFamily="49" charset="0"/>
              </a:rPr>
              <a:t>iter.next</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System.out.println(s.name + "  " + </a:t>
            </a:r>
            <a:r>
              <a:rPr lang="en-US" sz="1600" dirty="0" err="1" smtClean="0">
                <a:latin typeface="Courier New" pitchFamily="49" charset="0"/>
                <a:cs typeface="Courier New" pitchFamily="49" charset="0"/>
              </a:rPr>
              <a:t>s.score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p>
          <a:p>
            <a:pPr eaLnBrk="1" hangingPunct="1">
              <a:lnSpc>
                <a:spcPct val="90000"/>
              </a:lnSpc>
              <a:buClr>
                <a:srgbClr val="FFFF99"/>
              </a:buClr>
              <a:buNone/>
            </a:pPr>
            <a:endParaRPr lang="en-US" sz="800" dirty="0" smtClean="0">
              <a:latin typeface="Courier New" pitchFamily="49" charset="0"/>
              <a:cs typeface="Courier New" pitchFamily="49" charset="0"/>
            </a:endParaRPr>
          </a:p>
          <a:p>
            <a:pPr marL="0" lvl="1" algn="ctr" fontAlgn="auto">
              <a:spcBef>
                <a:spcPts val="0"/>
              </a:spcBef>
              <a:spcAft>
                <a:spcPts val="0"/>
              </a:spcAft>
              <a:buClr>
                <a:srgbClr val="2F6B89"/>
              </a:buClr>
              <a:buNone/>
              <a:defRPr/>
            </a:pPr>
            <a:r>
              <a:rPr lang="en-US" sz="1600" b="1" dirty="0" smtClean="0"/>
              <a:t>** Refer to the </a:t>
            </a:r>
            <a:r>
              <a:rPr lang="en-US" sz="1600" b="1" dirty="0" smtClean="0">
                <a:hlinkClick r:id="rId3" action="ppaction://hlinkfile"/>
              </a:rPr>
              <a:t>TreeSetDemo5.java </a:t>
            </a:r>
            <a:r>
              <a:rPr lang="en-US" sz="1600" b="1" dirty="0" smtClean="0"/>
              <a:t>sample code</a:t>
            </a:r>
          </a:p>
          <a:p>
            <a:pPr marL="0" lvl="1" algn="ctr" fontAlgn="auto">
              <a:spcBef>
                <a:spcPts val="0"/>
              </a:spcBef>
              <a:spcAft>
                <a:spcPts val="0"/>
              </a:spcAft>
              <a:buClr>
                <a:srgbClr val="2F6B89"/>
              </a:buClr>
              <a:buNone/>
              <a:defRPr/>
            </a:pPr>
            <a:r>
              <a:rPr lang="en-US" sz="1600" b="1" dirty="0" smtClean="0"/>
              <a:t>** Refer to the </a:t>
            </a:r>
            <a:r>
              <a:rPr lang="en-US" sz="1600" b="1" dirty="0" smtClean="0">
                <a:hlinkClick r:id="rId4" action="ppaction://hlinkfile"/>
              </a:rPr>
              <a:t>TreeSetDemo6.java </a:t>
            </a:r>
            <a:r>
              <a:rPr lang="en-US" sz="1600" b="1" dirty="0" smtClean="0"/>
              <a:t>sample code</a:t>
            </a:r>
            <a:endParaRPr lang="en-US" sz="1600" dirty="0" smtClean="0"/>
          </a:p>
          <a:p>
            <a:pPr eaLnBrk="1" hangingPunct="1">
              <a:lnSpc>
                <a:spcPct val="90000"/>
              </a:lnSpc>
              <a:buClr>
                <a:srgbClr val="FFFF99"/>
              </a:buClr>
              <a:buFontTx/>
              <a:buChar char=" "/>
            </a:pPr>
            <a:endParaRPr lang="en-US" sz="1600" dirty="0" smtClean="0">
              <a:latin typeface="Courier New" pitchFamily="49" charset="0"/>
              <a:cs typeface="Courier New" pitchFamily="49" charset="0"/>
            </a:endParaRPr>
          </a:p>
        </p:txBody>
      </p:sp>
      <p:sp>
        <p:nvSpPr>
          <p:cNvPr id="43012"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6448BA80-018B-49C7-926D-581F4A9E40EA}" type="slidenum">
              <a:rPr lang="en-US">
                <a:solidFill>
                  <a:schemeClr val="bg1"/>
                </a:solidFill>
                <a:cs typeface="Arial" pitchFamily="34" charset="0"/>
              </a:rPr>
              <a:pPr algn="ctr"/>
              <a:t>40</a:t>
            </a:fld>
            <a:endParaRPr lang="en-US">
              <a:solidFill>
                <a:schemeClr val="bg1"/>
              </a:solidFill>
              <a:cs typeface="Arial" pitchFamily="34" charset="0"/>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defRPr/>
            </a:pPr>
            <a:r>
              <a:rPr lang="en-US" dirty="0" smtClean="0"/>
              <a:t>Using the TreeSet</a:t>
            </a:r>
          </a:p>
        </p:txBody>
      </p:sp>
      <p:sp>
        <p:nvSpPr>
          <p:cNvPr id="44035" name="Content Placeholder 2"/>
          <p:cNvSpPr>
            <a:spLocks noGrp="1"/>
          </p:cNvSpPr>
          <p:nvPr>
            <p:ph idx="1"/>
          </p:nvPr>
        </p:nvSpPr>
        <p:spPr/>
        <p:txBody>
          <a:bodyPr/>
          <a:lstStyle/>
          <a:p>
            <a:pPr eaLnBrk="1" hangingPunct="1"/>
            <a:r>
              <a:rPr lang="en-US" sz="1800" dirty="0" smtClean="0"/>
              <a:t>In the main method we have the line</a:t>
            </a:r>
          </a:p>
          <a:p>
            <a:pPr lvl="1" eaLnBrk="1" hangingPunct="1"/>
            <a:r>
              <a:rPr lang="en-US" dirty="0" smtClean="0"/>
              <a:t>TreeSet set = new TreeSet();</a:t>
            </a:r>
          </a:p>
          <a:p>
            <a:pPr eaLnBrk="1" hangingPunct="1"/>
            <a:r>
              <a:rPr lang="en-US" sz="1800" dirty="0" smtClean="0"/>
              <a:t>Later we use an iterator to print out the values in order, and get the following result:</a:t>
            </a:r>
          </a:p>
          <a:p>
            <a:pPr lvl="1" eaLnBrk="1" hangingPunct="1"/>
            <a:r>
              <a:rPr lang="en-US" dirty="0" smtClean="0"/>
              <a:t>Dan  25</a:t>
            </a:r>
          </a:p>
          <a:p>
            <a:pPr lvl="1" eaLnBrk="1" hangingPunct="1"/>
            <a:r>
              <a:rPr lang="en-US" dirty="0" smtClean="0"/>
              <a:t>Eve  76</a:t>
            </a:r>
          </a:p>
          <a:p>
            <a:pPr lvl="1" eaLnBrk="1" hangingPunct="1"/>
            <a:r>
              <a:rPr lang="en-US" dirty="0" smtClean="0"/>
              <a:t>Bob  83</a:t>
            </a:r>
          </a:p>
          <a:p>
            <a:pPr lvl="1" eaLnBrk="1" hangingPunct="1"/>
            <a:r>
              <a:rPr lang="en-US" dirty="0" smtClean="0"/>
              <a:t>Ann  87</a:t>
            </a:r>
          </a:p>
          <a:p>
            <a:pPr lvl="1" eaLnBrk="1" hangingPunct="1"/>
            <a:r>
              <a:rPr lang="en-US" dirty="0" smtClean="0"/>
              <a:t>Cat  99</a:t>
            </a:r>
          </a:p>
          <a:p>
            <a:pPr eaLnBrk="1" hangingPunct="1"/>
            <a:r>
              <a:rPr lang="en-US" sz="1800" dirty="0" smtClean="0"/>
              <a:t>How did the iterator know that it should sort Students by score, rather than, say, by name?</a:t>
            </a:r>
          </a:p>
          <a:p>
            <a:pPr eaLnBrk="1" hangingPunct="1"/>
            <a:endParaRPr lang="en-US" sz="1800" dirty="0" smtClean="0"/>
          </a:p>
        </p:txBody>
      </p:sp>
      <p:sp>
        <p:nvSpPr>
          <p:cNvPr id="44036"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599E19C3-809B-45A4-98F4-52A444193440}" type="slidenum">
              <a:rPr lang="en-US">
                <a:solidFill>
                  <a:schemeClr val="bg1"/>
                </a:solidFill>
                <a:cs typeface="Arial" pitchFamily="34" charset="0"/>
              </a:rPr>
              <a:pPr algn="ctr"/>
              <a:t>41</a:t>
            </a:fld>
            <a:endParaRPr lang="en-US">
              <a:solidFill>
                <a:schemeClr val="bg1"/>
              </a:solidFill>
              <a:cs typeface="Arial" pitchFamily="34" charset="0"/>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defRPr/>
            </a:pPr>
            <a:r>
              <a:rPr lang="en-US" smtClean="0"/>
              <a:t>Implementing comparable &lt;T&gt;</a:t>
            </a:r>
          </a:p>
        </p:txBody>
      </p:sp>
      <p:sp>
        <p:nvSpPr>
          <p:cNvPr id="6" name="Rectangle 3"/>
          <p:cNvSpPr txBox="1">
            <a:spLocks noChangeArrowheads="1"/>
          </p:cNvSpPr>
          <p:nvPr/>
        </p:nvSpPr>
        <p:spPr bwMode="auto">
          <a:xfrm>
            <a:off x="381000" y="1828800"/>
            <a:ext cx="8305800" cy="4572000"/>
          </a:xfrm>
          <a:prstGeom prst="rect">
            <a:avLst/>
          </a:prstGeom>
          <a:noFill/>
          <a:ln w="9525">
            <a:noFill/>
            <a:miter lim="800000"/>
            <a:headEnd/>
            <a:tailEnd/>
          </a:ln>
        </p:spPr>
        <p:txBody>
          <a:bodyPr lIns="45720" rIns="45720"/>
          <a:lstStyle/>
          <a:p>
            <a:pPr marL="342900" indent="-342900" algn="just" eaLnBrk="0" fontAlgn="auto" hangingPunct="0">
              <a:spcBef>
                <a:spcPts val="0"/>
              </a:spcBef>
              <a:spcAft>
                <a:spcPts val="0"/>
              </a:spcAft>
              <a:buClr>
                <a:srgbClr val="2F6B89"/>
              </a:buClr>
              <a:defRPr/>
            </a:pPr>
            <a:r>
              <a:rPr lang="en-US" sz="2000" kern="0" dirty="0">
                <a:latin typeface="Verdana" pitchFamily="34" charset="0"/>
              </a:rPr>
              <a:t>public class Student implements Comparable</a:t>
            </a:r>
            <a:endParaRPr lang="en-US" sz="2400" kern="0" dirty="0">
              <a:latin typeface="+mn-lt"/>
            </a:endParaRPr>
          </a:p>
          <a:p>
            <a:pPr marL="342900" indent="-342900" algn="just" eaLnBrk="0" fontAlgn="auto" hangingPunct="0">
              <a:spcBef>
                <a:spcPts val="0"/>
              </a:spcBef>
              <a:spcAft>
                <a:spcPts val="0"/>
              </a:spcAft>
              <a:buClr>
                <a:srgbClr val="2F6B89"/>
              </a:buClr>
              <a:defRPr/>
            </a:pPr>
            <a:endParaRPr lang="en-US" sz="800" kern="0" dirty="0" smtClean="0">
              <a:latin typeface="+mn-lt"/>
            </a:endParaRPr>
          </a:p>
          <a:p>
            <a:pPr marL="342900" indent="-342900" algn="just" eaLnBrk="0" fontAlgn="auto" hangingPunct="0">
              <a:spcBef>
                <a:spcPts val="0"/>
              </a:spcBef>
              <a:spcAft>
                <a:spcPts val="0"/>
              </a:spcAft>
              <a:buClr>
                <a:srgbClr val="2F6B89"/>
              </a:buClr>
              <a:defRPr/>
            </a:pPr>
            <a:r>
              <a:rPr lang="en-US" kern="0" dirty="0" smtClean="0">
                <a:latin typeface="+mn-lt"/>
              </a:rPr>
              <a:t>	This </a:t>
            </a:r>
            <a:r>
              <a:rPr lang="en-US" kern="0" dirty="0">
                <a:latin typeface="+mn-lt"/>
              </a:rPr>
              <a:t>means it must implement the </a:t>
            </a:r>
            <a:r>
              <a:rPr lang="en-US" kern="0" dirty="0" smtClean="0">
                <a:latin typeface="+mn-lt"/>
              </a:rPr>
              <a:t>method</a:t>
            </a:r>
          </a:p>
          <a:p>
            <a:pPr marL="342900" indent="-342900" eaLnBrk="0" fontAlgn="auto" hangingPunct="0">
              <a:spcBef>
                <a:spcPts val="0"/>
              </a:spcBef>
              <a:spcAft>
                <a:spcPts val="0"/>
              </a:spcAft>
              <a:buClr>
                <a:srgbClr val="2F6B89"/>
              </a:buClr>
              <a:defRPr/>
            </a:pPr>
            <a:r>
              <a:rPr lang="en-US" sz="800" kern="0" dirty="0">
                <a:latin typeface="+mn-lt"/>
              </a:rPr>
              <a:t/>
            </a:r>
            <a:br>
              <a:rPr lang="en-US" sz="800" kern="0" dirty="0">
                <a:latin typeface="+mn-lt"/>
              </a:rPr>
            </a:br>
            <a:r>
              <a:rPr lang="en-US" sz="2000" kern="0" dirty="0">
                <a:latin typeface="Verdana" pitchFamily="34" charset="0"/>
              </a:rPr>
              <a:t>public int compareTo(Object o</a:t>
            </a:r>
            <a:r>
              <a:rPr lang="en-US" sz="2000" kern="0" dirty="0" smtClean="0">
                <a:latin typeface="Verdana" pitchFamily="34" charset="0"/>
              </a:rPr>
              <a:t>)</a:t>
            </a:r>
          </a:p>
          <a:p>
            <a:pPr marL="342900" indent="-342900" eaLnBrk="0" fontAlgn="auto" hangingPunct="0">
              <a:spcBef>
                <a:spcPts val="0"/>
              </a:spcBef>
              <a:spcAft>
                <a:spcPts val="0"/>
              </a:spcAft>
              <a:buClr>
                <a:srgbClr val="2F6B89"/>
              </a:buClr>
              <a:defRPr/>
            </a:pPr>
            <a:endParaRPr lang="en-US" sz="800" kern="0" dirty="0">
              <a:latin typeface="Verdana" pitchFamily="34" charset="0"/>
            </a:endParaRPr>
          </a:p>
          <a:p>
            <a:pPr marL="342900" indent="-342900" algn="just" eaLnBrk="0" fontAlgn="auto" hangingPunct="0">
              <a:spcBef>
                <a:spcPts val="0"/>
              </a:spcBef>
              <a:spcAft>
                <a:spcPts val="0"/>
              </a:spcAft>
              <a:buClr>
                <a:srgbClr val="2F6B89"/>
              </a:buClr>
              <a:buFont typeface="Wingdings" pitchFamily="2" charset="2"/>
              <a:buChar char="§"/>
              <a:defRPr/>
            </a:pPr>
            <a:r>
              <a:rPr lang="en-US" kern="0" dirty="0">
                <a:latin typeface="+mn-lt"/>
              </a:rPr>
              <a:t>Notice that the parameter is an Object</a:t>
            </a:r>
          </a:p>
          <a:p>
            <a:pPr marL="342900" indent="-342900" algn="just" eaLnBrk="0" fontAlgn="auto" hangingPunct="0">
              <a:spcBef>
                <a:spcPts val="0"/>
              </a:spcBef>
              <a:spcAft>
                <a:spcPts val="0"/>
              </a:spcAft>
              <a:buClr>
                <a:srgbClr val="2F6B89"/>
              </a:buClr>
              <a:buFont typeface="Wingdings" pitchFamily="2" charset="2"/>
              <a:buChar char="§"/>
              <a:defRPr/>
            </a:pPr>
            <a:r>
              <a:rPr lang="en-US" kern="0" dirty="0">
                <a:latin typeface="+mn-lt"/>
              </a:rPr>
              <a:t>In order to implement this interface, our parameter must also be an Object, even if that’s not what we want</a:t>
            </a:r>
            <a:endParaRPr lang="en-US" sz="1600" kern="0" dirty="0">
              <a:latin typeface="Verdana" pitchFamily="34" charset="0"/>
            </a:endParaRPr>
          </a:p>
          <a:p>
            <a:pPr marL="342900" indent="-342900" algn="just" eaLnBrk="0" fontAlgn="auto" hangingPunct="0">
              <a:spcBef>
                <a:spcPts val="0"/>
              </a:spcBef>
              <a:spcAft>
                <a:spcPts val="0"/>
              </a:spcAft>
              <a:buClr>
                <a:srgbClr val="2F6B89"/>
              </a:buClr>
              <a:defRPr/>
            </a:pPr>
            <a:r>
              <a:rPr lang="en-US" sz="1600" kern="0" dirty="0">
                <a:latin typeface="Verdana" pitchFamily="34" charset="0"/>
              </a:rPr>
              <a:t>	</a:t>
            </a:r>
          </a:p>
          <a:p>
            <a:pPr marL="342900" indent="-342900" eaLnBrk="0" fontAlgn="auto" hangingPunct="0">
              <a:spcBef>
                <a:spcPts val="0"/>
              </a:spcBef>
              <a:spcAft>
                <a:spcPts val="0"/>
              </a:spcAft>
              <a:buClr>
                <a:srgbClr val="2F6B89"/>
              </a:buClr>
              <a:defRPr/>
            </a:pPr>
            <a:r>
              <a:rPr lang="en-US" sz="1600" kern="0" dirty="0" smtClean="0">
                <a:latin typeface="Courier New" pitchFamily="49" charset="0"/>
                <a:cs typeface="Courier New" pitchFamily="49" charset="0"/>
              </a:rPr>
              <a:t>	public </a:t>
            </a:r>
            <a:r>
              <a:rPr lang="en-US" sz="1600" kern="0" dirty="0">
                <a:latin typeface="Courier New" pitchFamily="49" charset="0"/>
                <a:cs typeface="Courier New" pitchFamily="49" charset="0"/>
              </a:rPr>
              <a:t>int compareTo(Object o) throws ClassCastException {</a:t>
            </a:r>
            <a:br>
              <a:rPr lang="en-US" sz="1600" kern="0" dirty="0">
                <a:latin typeface="Courier New" pitchFamily="49" charset="0"/>
                <a:cs typeface="Courier New" pitchFamily="49" charset="0"/>
              </a:rPr>
            </a:br>
            <a:r>
              <a:rPr lang="en-US" sz="1600" kern="0" dirty="0">
                <a:latin typeface="Courier New" pitchFamily="49" charset="0"/>
                <a:cs typeface="Courier New" pitchFamily="49" charset="0"/>
              </a:rPr>
              <a:t>   if (o </a:t>
            </a:r>
            <a:r>
              <a:rPr lang="en-US" sz="1600" kern="0" dirty="0" err="1">
                <a:latin typeface="Courier New" pitchFamily="49" charset="0"/>
                <a:cs typeface="Courier New" pitchFamily="49" charset="0"/>
              </a:rPr>
              <a:t>instanceof</a:t>
            </a:r>
            <a:r>
              <a:rPr lang="en-US" sz="1600" kern="0" dirty="0">
                <a:latin typeface="Courier New" pitchFamily="49" charset="0"/>
                <a:cs typeface="Courier New" pitchFamily="49" charset="0"/>
              </a:rPr>
              <a:t> Student)</a:t>
            </a:r>
            <a:br>
              <a:rPr lang="en-US" sz="1600" kern="0" dirty="0">
                <a:latin typeface="Courier New" pitchFamily="49" charset="0"/>
                <a:cs typeface="Courier New" pitchFamily="49" charset="0"/>
              </a:rPr>
            </a:br>
            <a:r>
              <a:rPr lang="en-US" sz="1600" kern="0" dirty="0">
                <a:latin typeface="Courier New" pitchFamily="49" charset="0"/>
                <a:cs typeface="Courier New" pitchFamily="49" charset="0"/>
              </a:rPr>
              <a:t>      return score - ((Student)o).score;</a:t>
            </a:r>
            <a:br>
              <a:rPr lang="en-US" sz="1600" kern="0" dirty="0">
                <a:latin typeface="Courier New" pitchFamily="49" charset="0"/>
                <a:cs typeface="Courier New" pitchFamily="49" charset="0"/>
              </a:rPr>
            </a:br>
            <a:r>
              <a:rPr lang="en-US" sz="1600" kern="0" dirty="0">
                <a:latin typeface="Courier New" pitchFamily="49" charset="0"/>
                <a:cs typeface="Courier New" pitchFamily="49" charset="0"/>
              </a:rPr>
              <a:t>   else</a:t>
            </a:r>
            <a:br>
              <a:rPr lang="en-US" sz="1600" kern="0" dirty="0">
                <a:latin typeface="Courier New" pitchFamily="49" charset="0"/>
                <a:cs typeface="Courier New" pitchFamily="49" charset="0"/>
              </a:rPr>
            </a:br>
            <a:r>
              <a:rPr lang="en-US" sz="1600" kern="0" dirty="0">
                <a:latin typeface="Courier New" pitchFamily="49" charset="0"/>
                <a:cs typeface="Courier New" pitchFamily="49" charset="0"/>
              </a:rPr>
              <a:t>      throw new ClassCastException("Not a Student!");</a:t>
            </a:r>
            <a:br>
              <a:rPr lang="en-US" sz="1600" kern="0" dirty="0">
                <a:latin typeface="Courier New" pitchFamily="49" charset="0"/>
                <a:cs typeface="Courier New" pitchFamily="49" charset="0"/>
              </a:rPr>
            </a:br>
            <a:r>
              <a:rPr lang="en-US" sz="1600" kern="0" dirty="0">
                <a:latin typeface="Courier New" pitchFamily="49" charset="0"/>
                <a:cs typeface="Courier New" pitchFamily="49" charset="0"/>
              </a:rPr>
              <a:t>}</a:t>
            </a:r>
          </a:p>
          <a:p>
            <a:pPr marL="342900" indent="-342900" algn="just" eaLnBrk="0" fontAlgn="auto" hangingPunct="0">
              <a:spcBef>
                <a:spcPts val="0"/>
              </a:spcBef>
              <a:spcAft>
                <a:spcPts val="0"/>
              </a:spcAft>
              <a:buClr>
                <a:srgbClr val="2F6B89"/>
              </a:buClr>
              <a:defRPr/>
            </a:pPr>
            <a:endParaRPr lang="en-US" sz="800" kern="0" dirty="0">
              <a:latin typeface="+mn-lt"/>
            </a:endParaRPr>
          </a:p>
          <a:p>
            <a:pPr marL="342900" indent="-342900" algn="just" eaLnBrk="0" fontAlgn="auto" hangingPunct="0">
              <a:spcBef>
                <a:spcPts val="0"/>
              </a:spcBef>
              <a:spcAft>
                <a:spcPts val="0"/>
              </a:spcAft>
              <a:buClr>
                <a:srgbClr val="2F6B89"/>
              </a:buClr>
              <a:defRPr/>
            </a:pPr>
            <a:r>
              <a:rPr lang="en-US" kern="0" dirty="0">
                <a:latin typeface="+mn-lt"/>
              </a:rPr>
              <a:t>A </a:t>
            </a:r>
            <a:r>
              <a:rPr lang="en-US" sz="1600" b="1" kern="0" dirty="0" err="1">
                <a:latin typeface="Verdana" pitchFamily="34" charset="0"/>
              </a:rPr>
              <a:t>ClassCastException</a:t>
            </a:r>
            <a:r>
              <a:rPr lang="en-US" kern="0" dirty="0">
                <a:latin typeface="+mn-lt"/>
              </a:rPr>
              <a:t> should be thrown if we are given a non-</a:t>
            </a:r>
            <a:r>
              <a:rPr lang="en-US" sz="1600" kern="0" dirty="0">
                <a:latin typeface="Verdana" pitchFamily="34" charset="0"/>
              </a:rPr>
              <a:t>Student</a:t>
            </a:r>
            <a:r>
              <a:rPr lang="en-US" kern="0" dirty="0">
                <a:latin typeface="+mn-lt"/>
              </a:rPr>
              <a:t> parameter</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defRPr/>
            </a:pPr>
            <a:r>
              <a:rPr lang="en-US" smtClean="0"/>
              <a:t>An improved method</a:t>
            </a:r>
          </a:p>
        </p:txBody>
      </p:sp>
      <p:sp>
        <p:nvSpPr>
          <p:cNvPr id="46083" name="Content Placeholder 6"/>
          <p:cNvSpPr>
            <a:spLocks noGrp="1"/>
          </p:cNvSpPr>
          <p:nvPr>
            <p:ph idx="1"/>
          </p:nvPr>
        </p:nvSpPr>
        <p:spPr/>
        <p:txBody>
          <a:bodyPr/>
          <a:lstStyle/>
          <a:p>
            <a:pPr eaLnBrk="1" hangingPunct="1"/>
            <a:r>
              <a:rPr lang="en-US" sz="1800" dirty="0" smtClean="0"/>
              <a:t>Since casting an arbitrary Object to a Student may throw a </a:t>
            </a:r>
            <a:r>
              <a:rPr lang="en-US" sz="1800" dirty="0" err="1" smtClean="0"/>
              <a:t>classCastException</a:t>
            </a:r>
            <a:r>
              <a:rPr lang="en-US" sz="1800" dirty="0" smtClean="0"/>
              <a:t> for us, we don’t need to throw it explicitly:</a:t>
            </a:r>
            <a:br>
              <a:rPr lang="en-US" sz="1800" dirty="0" smtClean="0"/>
            </a:br>
            <a:endParaRPr lang="en-US" sz="1800" dirty="0" smtClean="0"/>
          </a:p>
          <a:p>
            <a:pPr lvl="1" eaLnBrk="1" hangingPunct="1">
              <a:buNone/>
            </a:pPr>
            <a:r>
              <a:rPr lang="en-US" sz="1800" dirty="0" smtClean="0">
                <a:latin typeface="Courier New" pitchFamily="49" charset="0"/>
                <a:cs typeface="Courier New" pitchFamily="49" charset="0"/>
              </a:rPr>
              <a:t>public int compareTo(Object o) throws ClassCastException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return score - ((Student)o).score;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eaLnBrk="1" hangingPunct="1"/>
            <a:endParaRPr lang="en-US" sz="1800" dirty="0" smtClean="0"/>
          </a:p>
          <a:p>
            <a:pPr eaLnBrk="1" hangingPunct="1"/>
            <a:r>
              <a:rPr lang="en-US" sz="1800" dirty="0" smtClean="0"/>
              <a:t>Moreover, since </a:t>
            </a:r>
            <a:r>
              <a:rPr lang="en-US" sz="1800" dirty="0" err="1" smtClean="0"/>
              <a:t>classCastException</a:t>
            </a:r>
            <a:r>
              <a:rPr lang="en-US" sz="1800" dirty="0" smtClean="0"/>
              <a:t> is a subclass of RuntimeException, we don’t even need to declare that we might throw one:</a:t>
            </a:r>
            <a:br>
              <a:rPr lang="en-US" sz="1800" dirty="0" smtClean="0"/>
            </a:br>
            <a:endParaRPr lang="en-US" sz="1800" dirty="0" smtClean="0"/>
          </a:p>
          <a:p>
            <a:pPr lvl="1" eaLnBrk="1" hangingPunct="1">
              <a:buNone/>
            </a:pPr>
            <a:r>
              <a:rPr lang="en-US" sz="1800" dirty="0" smtClean="0">
                <a:latin typeface="Courier New" pitchFamily="49" charset="0"/>
                <a:cs typeface="Courier New" pitchFamily="49" charset="0"/>
              </a:rPr>
              <a:t>public int compareTo(Object o)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return score - ((Student)o).score;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p>
          <a:p>
            <a:pPr eaLnBrk="1" hangingPunct="1">
              <a:buNone/>
            </a:pPr>
            <a:endParaRPr lang="en-US" sz="1800" dirty="0" smtClean="0"/>
          </a:p>
          <a:p>
            <a:pPr algn="ctr" eaLnBrk="1" hangingPunct="1">
              <a:buNone/>
            </a:pPr>
            <a:r>
              <a:rPr lang="en-US" sz="1600" b="1" dirty="0" smtClean="0"/>
              <a:t>** Refer to the </a:t>
            </a:r>
            <a:r>
              <a:rPr lang="en-US" sz="1600" b="1" dirty="0" smtClean="0">
                <a:hlinkClick r:id="rId3" action="ppaction://hlinkfile"/>
              </a:rPr>
              <a:t>ComparableDemo.java </a:t>
            </a:r>
            <a:r>
              <a:rPr lang="en-US" sz="1600" b="1" dirty="0" smtClean="0"/>
              <a:t>sample code</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defRPr/>
            </a:pPr>
            <a:r>
              <a:rPr lang="en-US" smtClean="0"/>
              <a:t>Using a separate comparator</a:t>
            </a:r>
          </a:p>
        </p:txBody>
      </p:sp>
      <p:sp>
        <p:nvSpPr>
          <p:cNvPr id="54275" name="Content Placeholder 2"/>
          <p:cNvSpPr>
            <a:spLocks noGrp="1"/>
          </p:cNvSpPr>
          <p:nvPr>
            <p:ph idx="1"/>
          </p:nvPr>
        </p:nvSpPr>
        <p:spPr/>
        <p:txBody>
          <a:bodyPr rtlCol="0">
            <a:normAutofit lnSpcReduction="10000"/>
          </a:bodyPr>
          <a:lstStyle/>
          <a:p>
            <a:pPr eaLnBrk="1" fontAlgn="auto" hangingPunct="1">
              <a:spcAft>
                <a:spcPts val="0"/>
              </a:spcAft>
              <a:defRPr/>
            </a:pPr>
            <a:r>
              <a:rPr lang="en-US" sz="1800" dirty="0" smtClean="0"/>
              <a:t>In the program just finished, Student implemented Comparable </a:t>
            </a:r>
          </a:p>
          <a:p>
            <a:pPr lvl="1" eaLnBrk="1" fontAlgn="auto" hangingPunct="1">
              <a:spcAft>
                <a:spcPts val="0"/>
              </a:spcAft>
              <a:defRPr/>
            </a:pPr>
            <a:r>
              <a:rPr lang="en-US" dirty="0" smtClean="0"/>
              <a:t>Students were sorted only by their score</a:t>
            </a:r>
          </a:p>
          <a:p>
            <a:pPr lvl="1" eaLnBrk="1" fontAlgn="auto" hangingPunct="1">
              <a:spcAft>
                <a:spcPts val="0"/>
              </a:spcAft>
              <a:defRPr/>
            </a:pPr>
            <a:r>
              <a:rPr lang="en-US" dirty="0" smtClean="0"/>
              <a:t>If students are to be sorted another way, such as by name its not possible</a:t>
            </a:r>
          </a:p>
          <a:p>
            <a:pPr lvl="1" eaLnBrk="1" fontAlgn="auto" hangingPunct="1">
              <a:spcAft>
                <a:spcPts val="0"/>
              </a:spcAft>
              <a:defRPr/>
            </a:pPr>
            <a:r>
              <a:rPr lang="en-US" dirty="0" smtClean="0"/>
              <a:t>Because there can be only one method of same signature</a:t>
            </a:r>
          </a:p>
          <a:p>
            <a:pPr eaLnBrk="1" fontAlgn="auto" hangingPunct="1">
              <a:spcAft>
                <a:spcPts val="0"/>
              </a:spcAft>
              <a:defRPr/>
            </a:pPr>
            <a:r>
              <a:rPr lang="en-US" sz="1800" dirty="0" smtClean="0"/>
              <a:t>The problem is solved by placing comparison method in a separate class that implements Comparator instead of Comparable</a:t>
            </a:r>
          </a:p>
          <a:p>
            <a:pPr lvl="1" eaLnBrk="1" fontAlgn="auto" hangingPunct="1">
              <a:spcAft>
                <a:spcPts val="0"/>
              </a:spcAft>
              <a:defRPr/>
            </a:pPr>
            <a:r>
              <a:rPr lang="en-US" dirty="0" smtClean="0"/>
              <a:t>Comparator can be used provide sorting by more than one variable</a:t>
            </a:r>
          </a:p>
          <a:p>
            <a:pPr lvl="1" eaLnBrk="1" fontAlgn="auto" hangingPunct="1">
              <a:spcAft>
                <a:spcPts val="0"/>
              </a:spcAft>
              <a:defRPr/>
            </a:pPr>
            <a:r>
              <a:rPr lang="en-US" dirty="0" smtClean="0"/>
              <a:t>Comparator requires a definition of compare and equal methods</a:t>
            </a:r>
          </a:p>
          <a:p>
            <a:pPr lvl="1" eaLnBrk="1" fontAlgn="auto" hangingPunct="1">
              <a:spcAft>
                <a:spcPts val="0"/>
              </a:spcAft>
              <a:defRPr/>
            </a:pPr>
            <a:r>
              <a:rPr lang="en-US" dirty="0" smtClean="0"/>
              <a:t> </a:t>
            </a:r>
            <a:r>
              <a:rPr lang="en-US" dirty="0" err="1" smtClean="0"/>
              <a:t>int</a:t>
            </a:r>
            <a:r>
              <a:rPr lang="en-US" dirty="0" smtClean="0"/>
              <a:t> compare (T object1, T object2)</a:t>
            </a:r>
          </a:p>
          <a:p>
            <a:pPr lvl="1" eaLnBrk="1" fontAlgn="auto" hangingPunct="1">
              <a:spcAft>
                <a:spcPts val="0"/>
              </a:spcAft>
              <a:defRPr/>
            </a:pPr>
            <a:r>
              <a:rPr lang="en-US" dirty="0" smtClean="0"/>
              <a:t>Compares its two arguments for order</a:t>
            </a:r>
          </a:p>
          <a:p>
            <a:pPr lvl="1" eaLnBrk="1" fontAlgn="auto" hangingPunct="1">
              <a:spcAft>
                <a:spcPts val="0"/>
              </a:spcAft>
              <a:defRPr/>
            </a:pPr>
            <a:r>
              <a:rPr lang="en-US" dirty="0" err="1" smtClean="0"/>
              <a:t>boolean</a:t>
            </a:r>
            <a:r>
              <a:rPr lang="en-US" dirty="0" smtClean="0"/>
              <a:t> equals(Object </a:t>
            </a:r>
            <a:r>
              <a:rPr lang="en-US" dirty="0" err="1" smtClean="0"/>
              <a:t>obj</a:t>
            </a:r>
            <a:r>
              <a:rPr lang="en-US" dirty="0" smtClean="0"/>
              <a:t>) </a:t>
            </a:r>
            <a:br>
              <a:rPr lang="en-US" dirty="0" smtClean="0"/>
            </a:br>
            <a:r>
              <a:rPr lang="en-US" dirty="0" smtClean="0"/>
              <a:t>Indicates whether some other object is "equal to" this comparator.</a:t>
            </a:r>
          </a:p>
          <a:p>
            <a:pPr eaLnBrk="1" fontAlgn="auto" hangingPunct="1">
              <a:spcAft>
                <a:spcPts val="0"/>
              </a:spcAft>
              <a:defRPr/>
            </a:pPr>
            <a:endParaRPr lang="en-US" sz="1800" dirty="0" smtClean="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defRPr/>
            </a:pPr>
            <a:r>
              <a:rPr lang="en-US" smtClean="0"/>
              <a:t>Outline of student comparator</a:t>
            </a:r>
          </a:p>
        </p:txBody>
      </p:sp>
      <p:sp>
        <p:nvSpPr>
          <p:cNvPr id="48131" name="Content Placeholder 2"/>
          <p:cNvSpPr>
            <a:spLocks noGrp="1"/>
          </p:cNvSpPr>
          <p:nvPr>
            <p:ph idx="1"/>
          </p:nvPr>
        </p:nvSpPr>
        <p:spPr/>
        <p:txBody>
          <a:bodyPr/>
          <a:lstStyle/>
          <a:p>
            <a:pPr eaLnBrk="1" hangingPunct="1">
              <a:buFont typeface="Wingdings" pitchFamily="2" charset="2"/>
              <a:buNone/>
            </a:pPr>
            <a:r>
              <a:rPr lang="en-US" sz="1800" dirty="0" smtClean="0">
                <a:latin typeface="Courier New" pitchFamily="49" charset="0"/>
                <a:cs typeface="Courier New" pitchFamily="49" charset="0"/>
              </a:rPr>
              <a:t>import java.util.*;</a:t>
            </a:r>
          </a:p>
          <a:p>
            <a:pPr eaLnBrk="1" hangingPunct="1">
              <a:buFont typeface="Wingdings" pitchFamily="2" charset="2"/>
              <a:buNone/>
            </a:pPr>
            <a:r>
              <a:rPr lang="en-US" sz="1800" dirty="0" smtClean="0">
                <a:latin typeface="Courier New" pitchFamily="49" charset="0"/>
                <a:cs typeface="Courier New" pitchFamily="49" charset="0"/>
              </a:rPr>
              <a:t>public class StudentComparator</a:t>
            </a:r>
          </a:p>
          <a:p>
            <a:pPr eaLnBrk="1" hangingPunct="1">
              <a:buFont typeface="Wingdings" pitchFamily="2" charset="2"/>
              <a:buNone/>
            </a:pPr>
            <a:r>
              <a:rPr lang="en-US" sz="1800" dirty="0" smtClean="0">
                <a:latin typeface="Courier New" pitchFamily="49" charset="0"/>
                <a:cs typeface="Courier New" pitchFamily="49" charset="0"/>
              </a:rPr>
              <a:t>implements Comparator&lt;Student&gt; {</a:t>
            </a:r>
          </a:p>
          <a:p>
            <a:pPr eaLnBrk="1" hangingPunct="1">
              <a:buFont typeface="Wingdings" pitchFamily="2" charset="2"/>
              <a:buNone/>
            </a:pPr>
            <a:r>
              <a:rPr lang="en-US" sz="1800" dirty="0" smtClean="0">
                <a:latin typeface="Courier New" pitchFamily="49" charset="0"/>
                <a:cs typeface="Courier New" pitchFamily="49" charset="0"/>
              </a:rPr>
              <a:t>public int compare(Student s1, Student s2) {...}</a:t>
            </a:r>
          </a:p>
          <a:p>
            <a:pPr eaLnBrk="1" hangingPunct="1">
              <a:buFont typeface="Wingdings" pitchFamily="2" charset="2"/>
              <a:buNone/>
            </a:pPr>
            <a:r>
              <a:rPr lang="en-US" sz="1800" dirty="0" smtClean="0">
                <a:latin typeface="Courier New" pitchFamily="49" charset="0"/>
                <a:cs typeface="Courier New" pitchFamily="49" charset="0"/>
              </a:rPr>
              <a:t>public boolean equals(Object o1)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r>
              <a:rPr lang="en-US" sz="1800" dirty="0" smtClean="0"/>
              <a:t/>
            </a:r>
            <a:br>
              <a:rPr lang="en-US" sz="1800" dirty="0" smtClean="0"/>
            </a:br>
            <a:endParaRPr lang="en-US" sz="1800" dirty="0" smtClean="0"/>
          </a:p>
          <a:p>
            <a:pPr algn="just" eaLnBrk="1" hangingPunct="1">
              <a:buFontTx/>
              <a:buNone/>
            </a:pPr>
            <a:r>
              <a:rPr lang="en-US" sz="1800" b="1" dirty="0" smtClean="0"/>
              <a:t>Note: </a:t>
            </a:r>
            <a:r>
              <a:rPr lang="en-US" sz="1800" dirty="0" smtClean="0"/>
              <a:t>When we are using this Comparator, we don’t need the compareTo method in the Student class</a:t>
            </a:r>
          </a:p>
          <a:p>
            <a:pPr algn="just" eaLnBrk="1" hangingPunct="1"/>
            <a:r>
              <a:rPr lang="en-US" sz="1800" dirty="0" smtClean="0"/>
              <a:t>Because of generics, our compare method can take Student arguments instead of just Object arguments</a:t>
            </a:r>
          </a:p>
          <a:p>
            <a:pPr eaLnBrk="1" hangingPunct="1">
              <a:buNone/>
            </a:pPr>
            <a:endParaRPr lang="en-US" sz="1800" dirty="0" smtClean="0"/>
          </a:p>
          <a:p>
            <a:pPr algn="ctr" eaLnBrk="1" hangingPunct="1">
              <a:buNone/>
            </a:pPr>
            <a:r>
              <a:rPr lang="en-US" sz="1600" b="1" dirty="0" smtClean="0"/>
              <a:t>** Refer to the </a:t>
            </a:r>
            <a:r>
              <a:rPr lang="en-US" sz="1600" b="1" dirty="0" smtClean="0">
                <a:hlinkClick r:id="rId3" action="ppaction://hlinkfile"/>
              </a:rPr>
              <a:t>ComparatorDemo.java </a:t>
            </a:r>
            <a:r>
              <a:rPr lang="en-US" sz="1600" b="1" dirty="0" smtClean="0"/>
              <a:t>sample code</a:t>
            </a:r>
            <a:endParaRPr lang="en-US" sz="1600" dirty="0" smtClean="0"/>
          </a:p>
          <a:p>
            <a:pPr algn="ctr" eaLnBrk="1" hangingPunct="1">
              <a:buNone/>
            </a:pPr>
            <a:r>
              <a:rPr lang="en-US" sz="1600" b="1" dirty="0" smtClean="0"/>
              <a:t>** Refer to the </a:t>
            </a:r>
            <a:r>
              <a:rPr lang="en-US" sz="1600" b="1" dirty="0" smtClean="0">
                <a:hlinkClick r:id="rId4" action="ppaction://hlinkfile"/>
              </a:rPr>
              <a:t>ComparatorDemo2.java </a:t>
            </a:r>
            <a:r>
              <a:rPr lang="en-US" sz="1600" b="1" dirty="0" smtClean="0"/>
              <a:t>sample code</a:t>
            </a:r>
            <a:endParaRPr lang="en-US" sz="1600" dirty="0" smtClean="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defRPr/>
            </a:pPr>
            <a:r>
              <a:rPr lang="en-US" smtClean="0"/>
              <a:t>The compare method</a:t>
            </a:r>
          </a:p>
        </p:txBody>
      </p:sp>
      <p:sp>
        <p:nvSpPr>
          <p:cNvPr id="49155" name="Content Placeholder 2"/>
          <p:cNvSpPr>
            <a:spLocks noGrp="1"/>
          </p:cNvSpPr>
          <p:nvPr>
            <p:ph idx="1"/>
          </p:nvPr>
        </p:nvSpPr>
        <p:spPr/>
        <p:txBody>
          <a:bodyPr/>
          <a:lstStyle/>
          <a:p>
            <a:pPr eaLnBrk="1" hangingPunct="1">
              <a:buFont typeface="Wingdings" pitchFamily="2" charset="2"/>
              <a:buNone/>
            </a:pPr>
            <a:r>
              <a:rPr lang="en-US" sz="1800" dirty="0" smtClean="0">
                <a:latin typeface="Courier New" pitchFamily="49" charset="0"/>
                <a:cs typeface="Courier New" pitchFamily="49" charset="0"/>
              </a:rPr>
              <a:t>public int compare(Student  s1, Student s2) {</a:t>
            </a:r>
          </a:p>
          <a:p>
            <a:pPr eaLnBrk="1" hangingPunct="1">
              <a:buFont typeface="Wingdings" pitchFamily="2" charset="2"/>
              <a:buNone/>
            </a:pPr>
            <a:r>
              <a:rPr lang="en-US" sz="1800" dirty="0" smtClean="0">
                <a:latin typeface="Courier New" pitchFamily="49" charset="0"/>
                <a:cs typeface="Courier New" pitchFamily="49" charset="0"/>
              </a:rPr>
              <a:t>return s1.score – s2.score;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r>
              <a:rPr lang="en-US" sz="1800" dirty="0" smtClean="0"/>
              <a:t/>
            </a:r>
            <a:br>
              <a:rPr lang="en-US" sz="1800" dirty="0" smtClean="0"/>
            </a:br>
            <a:endParaRPr lang="en-US" sz="1800" dirty="0" smtClean="0"/>
          </a:p>
          <a:p>
            <a:pPr algn="just" eaLnBrk="1" hangingPunct="1"/>
            <a:r>
              <a:rPr lang="en-US" sz="1800" dirty="0" smtClean="0"/>
              <a:t>This differs from compareTo(Object o) in Comparable in these ways:</a:t>
            </a:r>
          </a:p>
          <a:p>
            <a:pPr algn="just" eaLnBrk="1" hangingPunct="1"/>
            <a:r>
              <a:rPr lang="en-US" sz="1800" dirty="0" smtClean="0"/>
              <a:t>The name is different</a:t>
            </a:r>
          </a:p>
          <a:p>
            <a:pPr algn="just" eaLnBrk="1" hangingPunct="1"/>
            <a:r>
              <a:rPr lang="en-US" sz="1800" dirty="0" smtClean="0"/>
              <a:t>It takes both objects as parameters, not just one</a:t>
            </a:r>
          </a:p>
          <a:p>
            <a:pPr algn="just" eaLnBrk="1" hangingPunct="1"/>
            <a:r>
              <a:rPr lang="en-US" sz="1800" dirty="0" smtClean="0"/>
              <a:t>We have to either use generics, or check the type of both objects</a:t>
            </a:r>
          </a:p>
          <a:p>
            <a:pPr algn="just" eaLnBrk="1" hangingPunct="1"/>
            <a:r>
              <a:rPr lang="en-US" sz="1800" dirty="0" smtClean="0"/>
              <a:t>If our parameters are Objects, they have to be cast to Students</a:t>
            </a:r>
          </a:p>
          <a:p>
            <a:pPr algn="just" eaLnBrk="1" hangingPunct="1">
              <a:buNone/>
            </a:pPr>
            <a:endParaRPr lang="en-US" sz="1800" dirty="0" smtClean="0"/>
          </a:p>
          <a:p>
            <a:pPr algn="ctr" eaLnBrk="1" hangingPunct="1">
              <a:buNone/>
            </a:pPr>
            <a:r>
              <a:rPr lang="en-US" sz="1600" b="1" dirty="0" smtClean="0"/>
              <a:t>** Refer to the </a:t>
            </a:r>
            <a:r>
              <a:rPr lang="en-US" sz="1600" b="1" dirty="0" smtClean="0">
                <a:hlinkClick r:id="rId3" action="ppaction://hlinkfile"/>
              </a:rPr>
              <a:t>CompDemo.java </a:t>
            </a:r>
            <a:r>
              <a:rPr lang="en-US" sz="1600" b="1" dirty="0" smtClean="0"/>
              <a:t>sample code</a:t>
            </a:r>
            <a:endParaRPr lang="en-US" sz="1600" dirty="0" smtClean="0"/>
          </a:p>
          <a:p>
            <a:pPr algn="ctr" eaLnBrk="1" hangingPunct="1">
              <a:buNone/>
            </a:pPr>
            <a:r>
              <a:rPr lang="en-US" sz="1600" b="1" dirty="0" smtClean="0"/>
              <a:t>** Refer to the </a:t>
            </a:r>
            <a:r>
              <a:rPr lang="en-US" sz="1600" b="1" dirty="0" smtClean="0">
                <a:hlinkClick r:id="rId4" action="ppaction://hlinkfile"/>
              </a:rPr>
              <a:t>CompDemo1.java </a:t>
            </a:r>
            <a:r>
              <a:rPr lang="en-US" sz="1600" b="1" dirty="0" smtClean="0"/>
              <a:t>sample code</a:t>
            </a:r>
            <a:endParaRPr lang="en-US" sz="1600" dirty="0" smtClean="0"/>
          </a:p>
          <a:p>
            <a:pPr algn="just" eaLnBrk="1" hangingPunct="1">
              <a:buNone/>
            </a:pPr>
            <a:endParaRPr lang="en-US" sz="1800" dirty="0" smtClean="0"/>
          </a:p>
          <a:p>
            <a:pPr eaLnBrk="1" hangingPunct="1"/>
            <a:endParaRPr lang="en-US" sz="1800" dirty="0" smtClean="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rtlCol="0">
            <a:normAutofit/>
          </a:bodyPr>
          <a:lstStyle/>
          <a:p>
            <a:pPr eaLnBrk="1" fontAlgn="auto" hangingPunct="1">
              <a:spcAft>
                <a:spcPts val="0"/>
              </a:spcAft>
              <a:defRPr/>
            </a:pPr>
            <a:r>
              <a:rPr lang="en-US" dirty="0" smtClean="0"/>
              <a:t>The some comparator.equals method</a:t>
            </a:r>
          </a:p>
        </p:txBody>
      </p:sp>
      <p:sp>
        <p:nvSpPr>
          <p:cNvPr id="50179" name="Content Placeholder 2"/>
          <p:cNvSpPr>
            <a:spLocks noGrp="1"/>
          </p:cNvSpPr>
          <p:nvPr>
            <p:ph idx="1"/>
          </p:nvPr>
        </p:nvSpPr>
        <p:spPr/>
        <p:txBody>
          <a:bodyPr/>
          <a:lstStyle/>
          <a:p>
            <a:pPr algn="just" eaLnBrk="1" hangingPunct="1">
              <a:buFontTx/>
              <a:buNone/>
            </a:pPr>
            <a:r>
              <a:rPr lang="en-US" sz="1800" smtClean="0"/>
              <a:t>Ignore this method!</a:t>
            </a:r>
          </a:p>
          <a:p>
            <a:pPr lvl="1" algn="just" eaLnBrk="1" hangingPunct="1"/>
            <a:r>
              <a:rPr lang="en-US" smtClean="0"/>
              <a:t>This method is not used to compare two Students—it is used to compare two Comparators</a:t>
            </a:r>
          </a:p>
          <a:p>
            <a:pPr lvl="1" algn="just" eaLnBrk="1" hangingPunct="1"/>
            <a:r>
              <a:rPr lang="en-US" smtClean="0"/>
              <a:t>Even though it’s part of the Comparator interface, you don’t actually need to override it</a:t>
            </a:r>
          </a:p>
          <a:p>
            <a:pPr lvl="2" algn="just" eaLnBrk="1" hangingPunct="1"/>
            <a:r>
              <a:rPr lang="en-US" smtClean="0"/>
              <a:t>Implementing an interface requires you to have a definition for every method in the interface--so how can this be an exception?</a:t>
            </a:r>
          </a:p>
          <a:p>
            <a:pPr lvl="2" algn="just" eaLnBrk="1" hangingPunct="1"/>
            <a:r>
              <a:rPr lang="en-US" smtClean="0"/>
              <a:t>Because you do have a definition, inherited from Object !</a:t>
            </a:r>
          </a:p>
          <a:p>
            <a:pPr lvl="1" algn="just" eaLnBrk="1" hangingPunct="1"/>
            <a:r>
              <a:rPr lang="en-US" smtClean="0"/>
              <a:t>In fact, it’s always safe to ignore this method</a:t>
            </a:r>
          </a:p>
          <a:p>
            <a:pPr lvl="1" algn="just" eaLnBrk="1" hangingPunct="1"/>
            <a:r>
              <a:rPr lang="en-US" smtClean="0"/>
              <a:t>The purpose is efficiency—you can replace one Comparator with an equal but faster one</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defRPr/>
            </a:pPr>
            <a:r>
              <a:rPr lang="en-US" smtClean="0"/>
              <a:t>The main method</a:t>
            </a:r>
          </a:p>
        </p:txBody>
      </p:sp>
      <p:sp>
        <p:nvSpPr>
          <p:cNvPr id="51203" name="Content Placeholder 2"/>
          <p:cNvSpPr>
            <a:spLocks noGrp="1"/>
          </p:cNvSpPr>
          <p:nvPr>
            <p:ph idx="1"/>
          </p:nvPr>
        </p:nvSpPr>
        <p:spPr/>
        <p:txBody>
          <a:bodyPr/>
          <a:lstStyle/>
          <a:p>
            <a:pPr eaLnBrk="1" hangingPunct="1"/>
            <a:r>
              <a:rPr lang="en-US" sz="1800" dirty="0" smtClean="0"/>
              <a:t>The main method is just like before, except that instead of</a:t>
            </a:r>
            <a:br>
              <a:rPr lang="en-US" sz="1800" dirty="0" smtClean="0"/>
            </a:br>
            <a:r>
              <a:rPr lang="en-US" sz="1800" dirty="0" smtClean="0">
                <a:latin typeface="Courier New" pitchFamily="49" charset="0"/>
                <a:cs typeface="Courier New" pitchFamily="49" charset="0"/>
              </a:rPr>
              <a:t>TreeSet&lt;Student&gt; set = new TreeSet&lt;Student&gt;();</a:t>
            </a:r>
            <a:r>
              <a:rPr lang="en-US" sz="1800" dirty="0" smtClean="0"/>
              <a:t/>
            </a:r>
            <a:br>
              <a:rPr lang="en-US" sz="1800" dirty="0" smtClean="0"/>
            </a:br>
            <a:endParaRPr lang="en-US" sz="1800" dirty="0" smtClean="0"/>
          </a:p>
          <a:p>
            <a:pPr eaLnBrk="1" hangingPunct="1">
              <a:buFontTx/>
              <a:buNone/>
            </a:pPr>
            <a:r>
              <a:rPr lang="en-US" sz="1800" dirty="0" smtClean="0"/>
              <a:t>We have</a:t>
            </a:r>
            <a:br>
              <a:rPr lang="en-US" sz="1800" dirty="0" smtClean="0"/>
            </a:br>
            <a:r>
              <a:rPr lang="en-US" sz="1800" dirty="0" smtClean="0">
                <a:latin typeface="Courier New" pitchFamily="49" charset="0"/>
                <a:cs typeface="Courier New" pitchFamily="49" charset="0"/>
              </a:rPr>
              <a:t>Comparator&lt;Student&gt; comp = new StudentComparator();</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TreeSet&lt;Student&gt; set = new TreeSet&lt;Student&gt;(comp);</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defRPr/>
            </a:pPr>
            <a:r>
              <a:rPr lang="en-US" smtClean="0"/>
              <a:t>When to use each</a:t>
            </a:r>
          </a:p>
        </p:txBody>
      </p:sp>
      <p:sp>
        <p:nvSpPr>
          <p:cNvPr id="52227" name="Content Placeholder 2"/>
          <p:cNvSpPr>
            <a:spLocks noGrp="1"/>
          </p:cNvSpPr>
          <p:nvPr>
            <p:ph idx="1"/>
          </p:nvPr>
        </p:nvSpPr>
        <p:spPr/>
        <p:txBody>
          <a:bodyPr/>
          <a:lstStyle/>
          <a:p>
            <a:pPr algn="just" eaLnBrk="1" hangingPunct="1"/>
            <a:r>
              <a:rPr lang="en-US" sz="1800" dirty="0" smtClean="0"/>
              <a:t>The Comparable interface is simpler and less work</a:t>
            </a:r>
          </a:p>
          <a:p>
            <a:pPr lvl="1" algn="just" eaLnBrk="1" hangingPunct="1"/>
            <a:r>
              <a:rPr lang="en-US" dirty="0" smtClean="0"/>
              <a:t>Your class implements Comparable</a:t>
            </a:r>
          </a:p>
          <a:p>
            <a:pPr lvl="1" algn="just" eaLnBrk="1" hangingPunct="1"/>
            <a:r>
              <a:rPr lang="en-US" dirty="0" smtClean="0"/>
              <a:t>You provide a public int compareTo(Object o) method</a:t>
            </a:r>
          </a:p>
          <a:p>
            <a:pPr lvl="1" algn="just" eaLnBrk="1" hangingPunct="1"/>
            <a:r>
              <a:rPr lang="en-US" dirty="0" smtClean="0"/>
              <a:t>Use no argument in your TreeSet or TreeMap constructor</a:t>
            </a:r>
          </a:p>
          <a:p>
            <a:pPr lvl="1" algn="just" eaLnBrk="1" hangingPunct="1"/>
            <a:r>
              <a:rPr lang="en-US" dirty="0" smtClean="0"/>
              <a:t>You will use the same comparison method every time</a:t>
            </a:r>
          </a:p>
          <a:p>
            <a:pPr algn="just" eaLnBrk="1" hangingPunct="1"/>
            <a:r>
              <a:rPr lang="en-US" sz="1800" dirty="0" smtClean="0"/>
              <a:t>The Comparator interface is more flexible but slightly more work</a:t>
            </a:r>
          </a:p>
          <a:p>
            <a:pPr lvl="1" algn="just" eaLnBrk="1" hangingPunct="1"/>
            <a:r>
              <a:rPr lang="en-US" dirty="0" smtClean="0"/>
              <a:t>Create as many different classes that implement Comparator as you like</a:t>
            </a:r>
          </a:p>
          <a:p>
            <a:pPr lvl="1" algn="just" eaLnBrk="1" hangingPunct="1"/>
            <a:r>
              <a:rPr lang="en-US" dirty="0" smtClean="0"/>
              <a:t>You can sort the TreeSet or TreeMap differently with each</a:t>
            </a:r>
          </a:p>
          <a:p>
            <a:pPr lvl="2" algn="just" eaLnBrk="1" hangingPunct="1"/>
            <a:r>
              <a:rPr lang="en-US" dirty="0" smtClean="0"/>
              <a:t>Construct TreeSet or TreeMap using the comparator you want</a:t>
            </a:r>
          </a:p>
          <a:p>
            <a:pPr lvl="1" algn="just" eaLnBrk="1" hangingPunct="1"/>
            <a:r>
              <a:rPr lang="en-US" dirty="0" smtClean="0"/>
              <a:t>For example, sort Students by score or by name</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defRPr/>
            </a:pPr>
            <a:r>
              <a:rPr lang="en-US" dirty="0" smtClean="0"/>
              <a:t>Collection framework hierarchy</a:t>
            </a:r>
          </a:p>
        </p:txBody>
      </p:sp>
      <p:sp>
        <p:nvSpPr>
          <p:cNvPr id="8" name="Oval 5"/>
          <p:cNvSpPr>
            <a:spLocks noChangeArrowheads="1"/>
          </p:cNvSpPr>
          <p:nvPr/>
        </p:nvSpPr>
        <p:spPr bwMode="auto">
          <a:xfrm>
            <a:off x="3048000" y="1755775"/>
            <a:ext cx="1216025" cy="530225"/>
          </a:xfrm>
          <a:prstGeom prst="ellipse">
            <a:avLst/>
          </a:prstGeom>
          <a:solidFill>
            <a:schemeClr val="accent1">
              <a:alpha val="39999"/>
            </a:schemeClr>
          </a:solidFill>
          <a:ln w="9525">
            <a:round/>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Collection</a:t>
            </a:r>
          </a:p>
        </p:txBody>
      </p:sp>
      <p:sp>
        <p:nvSpPr>
          <p:cNvPr id="9" name="Oval 6"/>
          <p:cNvSpPr>
            <a:spLocks noChangeArrowheads="1"/>
          </p:cNvSpPr>
          <p:nvPr/>
        </p:nvSpPr>
        <p:spPr bwMode="auto">
          <a:xfrm>
            <a:off x="1511300" y="3048000"/>
            <a:ext cx="1003300" cy="381000"/>
          </a:xfrm>
          <a:prstGeom prst="ellipse">
            <a:avLst/>
          </a:prstGeom>
          <a:solidFill>
            <a:schemeClr val="accent1">
              <a:alpha val="39999"/>
            </a:schemeClr>
          </a:solidFill>
          <a:ln w="9525">
            <a:round/>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Set</a:t>
            </a:r>
          </a:p>
        </p:txBody>
      </p:sp>
      <p:sp>
        <p:nvSpPr>
          <p:cNvPr id="10" name="Oval 7"/>
          <p:cNvSpPr>
            <a:spLocks noChangeArrowheads="1"/>
          </p:cNvSpPr>
          <p:nvPr/>
        </p:nvSpPr>
        <p:spPr bwMode="auto">
          <a:xfrm>
            <a:off x="3098800" y="3048000"/>
            <a:ext cx="1092200" cy="381000"/>
          </a:xfrm>
          <a:prstGeom prst="ellipse">
            <a:avLst/>
          </a:prstGeom>
          <a:solidFill>
            <a:schemeClr val="accent1">
              <a:alpha val="39999"/>
            </a:schemeClr>
          </a:solidFill>
          <a:ln w="9525">
            <a:round/>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List</a:t>
            </a:r>
          </a:p>
        </p:txBody>
      </p:sp>
      <p:sp>
        <p:nvSpPr>
          <p:cNvPr id="11" name="Oval 8"/>
          <p:cNvSpPr>
            <a:spLocks noChangeArrowheads="1"/>
          </p:cNvSpPr>
          <p:nvPr/>
        </p:nvSpPr>
        <p:spPr bwMode="auto">
          <a:xfrm>
            <a:off x="1447800" y="4619625"/>
            <a:ext cx="1143000" cy="381000"/>
          </a:xfrm>
          <a:prstGeom prst="ellipse">
            <a:avLst/>
          </a:prstGeom>
          <a:solidFill>
            <a:schemeClr val="accent1">
              <a:alpha val="39999"/>
            </a:schemeClr>
          </a:solidFill>
          <a:ln w="9525">
            <a:round/>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SortedSet</a:t>
            </a:r>
          </a:p>
        </p:txBody>
      </p:sp>
      <p:sp>
        <p:nvSpPr>
          <p:cNvPr id="12" name="Rectangle 9"/>
          <p:cNvSpPr>
            <a:spLocks noChangeArrowheads="1"/>
          </p:cNvSpPr>
          <p:nvPr/>
        </p:nvSpPr>
        <p:spPr bwMode="auto">
          <a:xfrm>
            <a:off x="2438400" y="4022725"/>
            <a:ext cx="1069975" cy="396875"/>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ArrayList</a:t>
            </a:r>
          </a:p>
        </p:txBody>
      </p:sp>
      <p:sp>
        <p:nvSpPr>
          <p:cNvPr id="13" name="Rectangle 10"/>
          <p:cNvSpPr>
            <a:spLocks noChangeArrowheads="1"/>
          </p:cNvSpPr>
          <p:nvPr/>
        </p:nvSpPr>
        <p:spPr bwMode="auto">
          <a:xfrm>
            <a:off x="4876800" y="4724400"/>
            <a:ext cx="1066800" cy="400050"/>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LinkedList</a:t>
            </a:r>
          </a:p>
        </p:txBody>
      </p:sp>
      <p:sp>
        <p:nvSpPr>
          <p:cNvPr id="14" name="Rectangle 11"/>
          <p:cNvSpPr>
            <a:spLocks noChangeArrowheads="1"/>
          </p:cNvSpPr>
          <p:nvPr/>
        </p:nvSpPr>
        <p:spPr bwMode="auto">
          <a:xfrm>
            <a:off x="457200" y="3973513"/>
            <a:ext cx="1066800" cy="427037"/>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HashSet</a:t>
            </a:r>
          </a:p>
        </p:txBody>
      </p:sp>
      <p:sp>
        <p:nvSpPr>
          <p:cNvPr id="15" name="Rectangle 12"/>
          <p:cNvSpPr>
            <a:spLocks noChangeArrowheads="1"/>
          </p:cNvSpPr>
          <p:nvPr/>
        </p:nvSpPr>
        <p:spPr bwMode="auto">
          <a:xfrm>
            <a:off x="1498600" y="5565775"/>
            <a:ext cx="1063625" cy="454025"/>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TreeSet</a:t>
            </a:r>
          </a:p>
        </p:txBody>
      </p:sp>
      <p:sp>
        <p:nvSpPr>
          <p:cNvPr id="16" name="Rectangle 77"/>
          <p:cNvSpPr>
            <a:spLocks noChangeArrowheads="1"/>
          </p:cNvSpPr>
          <p:nvPr/>
        </p:nvSpPr>
        <p:spPr bwMode="auto">
          <a:xfrm>
            <a:off x="3886200" y="4038600"/>
            <a:ext cx="1143000" cy="400050"/>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Vector</a:t>
            </a:r>
          </a:p>
        </p:txBody>
      </p:sp>
      <p:cxnSp>
        <p:nvCxnSpPr>
          <p:cNvPr id="11277" name="AutoShape 83"/>
          <p:cNvCxnSpPr>
            <a:cxnSpLocks noChangeShapeType="1"/>
            <a:stCxn id="8" idx="4"/>
            <a:endCxn id="9" idx="0"/>
          </p:cNvCxnSpPr>
          <p:nvPr/>
        </p:nvCxnSpPr>
        <p:spPr bwMode="auto">
          <a:xfrm rot="5400000">
            <a:off x="2453482" y="1845468"/>
            <a:ext cx="762000" cy="1643063"/>
          </a:xfrm>
          <a:prstGeom prst="bentConnector3">
            <a:avLst>
              <a:gd name="adj1" fmla="val 50000"/>
            </a:avLst>
          </a:prstGeom>
          <a:noFill/>
          <a:ln w="38100">
            <a:solidFill>
              <a:srgbClr val="0000FF"/>
            </a:solidFill>
            <a:miter lim="800000"/>
            <a:headEnd type="triangle" w="lg" len="lg"/>
            <a:tailEnd type="none" w="lg" len="med"/>
          </a:ln>
        </p:spPr>
      </p:cxnSp>
      <p:cxnSp>
        <p:nvCxnSpPr>
          <p:cNvPr id="11278" name="AutoShape 85"/>
          <p:cNvCxnSpPr>
            <a:cxnSpLocks noChangeShapeType="1"/>
            <a:stCxn id="14" idx="0"/>
            <a:endCxn id="9" idx="3"/>
          </p:cNvCxnSpPr>
          <p:nvPr/>
        </p:nvCxnSpPr>
        <p:spPr bwMode="auto">
          <a:xfrm rot="-5400000">
            <a:off x="1024731" y="3339307"/>
            <a:ext cx="600075" cy="668338"/>
          </a:xfrm>
          <a:prstGeom prst="bentConnector3">
            <a:avLst>
              <a:gd name="adj1" fmla="val 45236"/>
            </a:avLst>
          </a:prstGeom>
          <a:noFill/>
          <a:ln w="38100">
            <a:solidFill>
              <a:schemeClr val="accent1"/>
            </a:solidFill>
            <a:prstDash val="sysDot"/>
            <a:miter lim="800000"/>
            <a:headEnd type="none" w="lg" len="lg"/>
            <a:tailEnd type="triangle" w="lg" len="med"/>
          </a:ln>
        </p:spPr>
      </p:cxnSp>
      <p:cxnSp>
        <p:nvCxnSpPr>
          <p:cNvPr id="11279" name="AutoShape 90"/>
          <p:cNvCxnSpPr>
            <a:cxnSpLocks noChangeShapeType="1"/>
            <a:stCxn id="16" idx="0"/>
            <a:endCxn id="10" idx="4"/>
          </p:cNvCxnSpPr>
          <p:nvPr/>
        </p:nvCxnSpPr>
        <p:spPr bwMode="auto">
          <a:xfrm rot="5400000" flipH="1">
            <a:off x="3746500" y="3327400"/>
            <a:ext cx="609600" cy="812800"/>
          </a:xfrm>
          <a:prstGeom prst="bentConnector3">
            <a:avLst>
              <a:gd name="adj1" fmla="val 50000"/>
            </a:avLst>
          </a:prstGeom>
          <a:noFill/>
          <a:ln w="38100">
            <a:solidFill>
              <a:schemeClr val="accent1"/>
            </a:solidFill>
            <a:prstDash val="sysDot"/>
            <a:miter lim="800000"/>
            <a:headEnd type="none" w="lg" len="lg"/>
            <a:tailEnd type="triangle" w="lg" len="med"/>
          </a:ln>
        </p:spPr>
      </p:cxnSp>
      <p:cxnSp>
        <p:nvCxnSpPr>
          <p:cNvPr id="11280" name="AutoShape 91"/>
          <p:cNvCxnSpPr>
            <a:cxnSpLocks noChangeShapeType="1"/>
            <a:stCxn id="13" idx="0"/>
            <a:endCxn id="21" idx="4"/>
          </p:cNvCxnSpPr>
          <p:nvPr/>
        </p:nvCxnSpPr>
        <p:spPr bwMode="auto">
          <a:xfrm flipH="1" flipV="1">
            <a:off x="5397500" y="3429000"/>
            <a:ext cx="12700" cy="1295400"/>
          </a:xfrm>
          <a:prstGeom prst="straightConnector1">
            <a:avLst/>
          </a:prstGeom>
          <a:noFill/>
          <a:ln w="38100">
            <a:solidFill>
              <a:schemeClr val="accent1"/>
            </a:solidFill>
            <a:prstDash val="sysDot"/>
            <a:round/>
            <a:headEnd type="none" w="lg" len="lg"/>
            <a:tailEnd type="triangle" w="lg" len="med"/>
          </a:ln>
        </p:spPr>
      </p:cxnSp>
      <p:sp>
        <p:nvSpPr>
          <p:cNvPr id="21" name="Oval 110"/>
          <p:cNvSpPr>
            <a:spLocks noChangeArrowheads="1"/>
          </p:cNvSpPr>
          <p:nvPr/>
        </p:nvSpPr>
        <p:spPr bwMode="auto">
          <a:xfrm>
            <a:off x="4851400" y="3048000"/>
            <a:ext cx="1092200" cy="381000"/>
          </a:xfrm>
          <a:prstGeom prst="ellipse">
            <a:avLst/>
          </a:prstGeom>
          <a:solidFill>
            <a:schemeClr val="accent1">
              <a:alpha val="39999"/>
            </a:schemeClr>
          </a:solidFill>
          <a:ln w="9525">
            <a:round/>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Queue</a:t>
            </a:r>
          </a:p>
        </p:txBody>
      </p:sp>
      <p:cxnSp>
        <p:nvCxnSpPr>
          <p:cNvPr id="11282" name="AutoShape 111"/>
          <p:cNvCxnSpPr>
            <a:cxnSpLocks noChangeShapeType="1"/>
            <a:stCxn id="8" idx="4"/>
            <a:endCxn id="21" idx="0"/>
          </p:cNvCxnSpPr>
          <p:nvPr/>
        </p:nvCxnSpPr>
        <p:spPr bwMode="auto">
          <a:xfrm rot="16200000" flipH="1">
            <a:off x="4145757" y="1796256"/>
            <a:ext cx="762000" cy="1741487"/>
          </a:xfrm>
          <a:prstGeom prst="bentConnector3">
            <a:avLst>
              <a:gd name="adj1" fmla="val 50000"/>
            </a:avLst>
          </a:prstGeom>
          <a:noFill/>
          <a:ln w="38100">
            <a:solidFill>
              <a:schemeClr val="tx2"/>
            </a:solidFill>
            <a:miter lim="800000"/>
            <a:headEnd type="triangle" w="lg" len="lg"/>
            <a:tailEnd type="none" w="lg" len="med"/>
          </a:ln>
        </p:spPr>
      </p:cxnSp>
      <p:sp>
        <p:nvSpPr>
          <p:cNvPr id="25" name="Rectangle 113"/>
          <p:cNvSpPr>
            <a:spLocks noChangeArrowheads="1"/>
          </p:cNvSpPr>
          <p:nvPr/>
        </p:nvSpPr>
        <p:spPr bwMode="auto">
          <a:xfrm>
            <a:off x="3943350" y="5318125"/>
            <a:ext cx="1069975" cy="396875"/>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Stack</a:t>
            </a:r>
          </a:p>
        </p:txBody>
      </p:sp>
      <p:cxnSp>
        <p:nvCxnSpPr>
          <p:cNvPr id="11284" name="AutoShape 114"/>
          <p:cNvCxnSpPr>
            <a:cxnSpLocks noChangeShapeType="1"/>
            <a:stCxn id="25" idx="0"/>
            <a:endCxn id="16" idx="2"/>
          </p:cNvCxnSpPr>
          <p:nvPr/>
        </p:nvCxnSpPr>
        <p:spPr bwMode="auto">
          <a:xfrm flipH="1" flipV="1">
            <a:off x="4457700" y="4438650"/>
            <a:ext cx="20638" cy="879475"/>
          </a:xfrm>
          <a:prstGeom prst="straightConnector1">
            <a:avLst/>
          </a:prstGeom>
          <a:noFill/>
          <a:ln w="38100">
            <a:solidFill>
              <a:schemeClr val="accent1"/>
            </a:solidFill>
            <a:round/>
            <a:headEnd type="none" w="sm" len="sm"/>
            <a:tailEnd type="triangle" w="lg" len="med"/>
          </a:ln>
        </p:spPr>
      </p:cxnSp>
      <p:cxnSp>
        <p:nvCxnSpPr>
          <p:cNvPr id="11285" name="AutoShape 115"/>
          <p:cNvCxnSpPr>
            <a:cxnSpLocks noChangeShapeType="1"/>
            <a:stCxn id="11" idx="0"/>
            <a:endCxn id="9" idx="4"/>
          </p:cNvCxnSpPr>
          <p:nvPr/>
        </p:nvCxnSpPr>
        <p:spPr bwMode="auto">
          <a:xfrm flipH="1" flipV="1">
            <a:off x="2012950" y="3429000"/>
            <a:ext cx="6350" cy="1190625"/>
          </a:xfrm>
          <a:prstGeom prst="straightConnector1">
            <a:avLst/>
          </a:prstGeom>
          <a:noFill/>
          <a:ln w="38100">
            <a:solidFill>
              <a:schemeClr val="accent1"/>
            </a:solidFill>
            <a:round/>
            <a:headEnd type="none" w="sm" len="sm"/>
            <a:tailEnd type="triangle" w="lg" len="med"/>
          </a:ln>
        </p:spPr>
      </p:cxnSp>
      <p:cxnSp>
        <p:nvCxnSpPr>
          <p:cNvPr id="11286" name="AutoShape 88"/>
          <p:cNvCxnSpPr>
            <a:cxnSpLocks noChangeShapeType="1"/>
          </p:cNvCxnSpPr>
          <p:nvPr/>
        </p:nvCxnSpPr>
        <p:spPr bwMode="auto">
          <a:xfrm flipH="1" flipV="1">
            <a:off x="2019300" y="5000625"/>
            <a:ext cx="11113" cy="565150"/>
          </a:xfrm>
          <a:prstGeom prst="straightConnector1">
            <a:avLst/>
          </a:prstGeom>
          <a:noFill/>
          <a:ln w="38100">
            <a:solidFill>
              <a:schemeClr val="tx2"/>
            </a:solidFill>
            <a:prstDash val="sysDot"/>
            <a:round/>
            <a:headEnd type="none" w="sm" len="sm"/>
            <a:tailEnd type="triangle" w="lg" len="med"/>
          </a:ln>
        </p:spPr>
      </p:cxnSp>
      <p:grpSp>
        <p:nvGrpSpPr>
          <p:cNvPr id="11287" name="Group 109"/>
          <p:cNvGrpSpPr>
            <a:grpSpLocks/>
          </p:cNvGrpSpPr>
          <p:nvPr/>
        </p:nvGrpSpPr>
        <p:grpSpPr bwMode="auto">
          <a:xfrm>
            <a:off x="6245225" y="1905000"/>
            <a:ext cx="2667000" cy="2590800"/>
            <a:chOff x="3888" y="1200"/>
            <a:chExt cx="1680" cy="1632"/>
          </a:xfrm>
        </p:grpSpPr>
        <p:sp>
          <p:nvSpPr>
            <p:cNvPr id="11288" name="Oval 100"/>
            <p:cNvSpPr>
              <a:spLocks noChangeArrowheads="1"/>
            </p:cNvSpPr>
            <p:nvPr/>
          </p:nvSpPr>
          <p:spPr bwMode="auto">
            <a:xfrm>
              <a:off x="3984" y="1392"/>
              <a:ext cx="624" cy="192"/>
            </a:xfrm>
            <a:prstGeom prst="ellipse">
              <a:avLst/>
            </a:prstGeom>
            <a:solidFill>
              <a:schemeClr val="accent1">
                <a:alpha val="39999"/>
              </a:schemeClr>
            </a:solidFill>
            <a:ln w="9525">
              <a:round/>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endParaRPr lang="en-US" sz="1400" dirty="0">
                <a:latin typeface="Calibri" pitchFamily="34" charset="0"/>
                <a:ea typeface="MS PGothic"/>
                <a:cs typeface="MS PGothic"/>
              </a:endParaRPr>
            </a:p>
          </p:txBody>
        </p:sp>
        <p:sp>
          <p:nvSpPr>
            <p:cNvPr id="11289" name="Rectangle 101"/>
            <p:cNvSpPr>
              <a:spLocks noChangeArrowheads="1"/>
            </p:cNvSpPr>
            <p:nvPr/>
          </p:nvSpPr>
          <p:spPr bwMode="auto">
            <a:xfrm>
              <a:off x="4014" y="1730"/>
              <a:ext cx="574" cy="142"/>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endParaRPr lang="en-US" sz="1400" dirty="0">
                <a:latin typeface="Calibri" pitchFamily="34" charset="0"/>
                <a:ea typeface="MS PGothic"/>
                <a:cs typeface="MS PGothic"/>
              </a:endParaRPr>
            </a:p>
          </p:txBody>
        </p:sp>
        <p:sp>
          <p:nvSpPr>
            <p:cNvPr id="11290" name="Text Box 102"/>
            <p:cNvSpPr txBox="1">
              <a:spLocks noChangeArrowheads="1"/>
            </p:cNvSpPr>
            <p:nvPr/>
          </p:nvSpPr>
          <p:spPr bwMode="auto">
            <a:xfrm>
              <a:off x="4684" y="1405"/>
              <a:ext cx="615" cy="212"/>
            </a:xfrm>
            <a:prstGeom prst="rect">
              <a:avLst/>
            </a:prstGeom>
            <a:noFill/>
            <a:ln w="9525">
              <a:noFill/>
              <a:miter lim="800000"/>
              <a:headEnd/>
              <a:tailEnd/>
            </a:ln>
          </p:spPr>
          <p:txBody>
            <a:bodyPr wrap="none">
              <a:spAutoFit/>
            </a:bodyPr>
            <a:lstStyle/>
            <a:p>
              <a:r>
                <a:rPr lang="en-US" sz="1600" dirty="0">
                  <a:ea typeface="MS PGothic"/>
                  <a:cs typeface="Arial" pitchFamily="34" charset="0"/>
                </a:rPr>
                <a:t>Interface</a:t>
              </a:r>
            </a:p>
          </p:txBody>
        </p:sp>
        <p:sp>
          <p:nvSpPr>
            <p:cNvPr id="11291" name="Text Box 103"/>
            <p:cNvSpPr txBox="1">
              <a:spLocks noChangeArrowheads="1"/>
            </p:cNvSpPr>
            <p:nvPr/>
          </p:nvSpPr>
          <p:spPr bwMode="auto">
            <a:xfrm>
              <a:off x="4780" y="1680"/>
              <a:ext cx="435" cy="212"/>
            </a:xfrm>
            <a:prstGeom prst="rect">
              <a:avLst/>
            </a:prstGeom>
            <a:noFill/>
            <a:ln w="9525">
              <a:noFill/>
              <a:miter lim="800000"/>
              <a:headEnd/>
              <a:tailEnd/>
            </a:ln>
          </p:spPr>
          <p:txBody>
            <a:bodyPr wrap="none">
              <a:spAutoFit/>
            </a:bodyPr>
            <a:lstStyle/>
            <a:p>
              <a:r>
                <a:rPr lang="en-US" sz="1600" dirty="0">
                  <a:ea typeface="MS PGothic"/>
                  <a:cs typeface="Arial" pitchFamily="34" charset="0"/>
                </a:rPr>
                <a:t>Class</a:t>
              </a:r>
            </a:p>
          </p:txBody>
        </p:sp>
        <p:cxnSp>
          <p:nvCxnSpPr>
            <p:cNvPr id="11292" name="AutoShape 104"/>
            <p:cNvCxnSpPr>
              <a:cxnSpLocks noChangeShapeType="1"/>
            </p:cNvCxnSpPr>
            <p:nvPr/>
          </p:nvCxnSpPr>
          <p:spPr bwMode="auto">
            <a:xfrm flipV="1">
              <a:off x="4032" y="2151"/>
              <a:ext cx="600" cy="9"/>
            </a:xfrm>
            <a:prstGeom prst="bentConnector3">
              <a:avLst>
                <a:gd name="adj1" fmla="val 50000"/>
              </a:avLst>
            </a:prstGeom>
            <a:noFill/>
            <a:ln w="38100">
              <a:solidFill>
                <a:schemeClr val="accent1"/>
              </a:solidFill>
              <a:prstDash val="sysDot"/>
              <a:miter lim="800000"/>
              <a:headEnd type="none" w="lg" len="lg"/>
              <a:tailEnd type="triangle" w="lg" len="med"/>
            </a:ln>
          </p:spPr>
        </p:cxnSp>
        <p:cxnSp>
          <p:nvCxnSpPr>
            <p:cNvPr id="11293" name="AutoShape 105"/>
            <p:cNvCxnSpPr>
              <a:cxnSpLocks noChangeShapeType="1"/>
            </p:cNvCxnSpPr>
            <p:nvPr/>
          </p:nvCxnSpPr>
          <p:spPr bwMode="auto">
            <a:xfrm>
              <a:off x="4032" y="2448"/>
              <a:ext cx="565" cy="1"/>
            </a:xfrm>
            <a:prstGeom prst="bentConnector3">
              <a:avLst>
                <a:gd name="adj1" fmla="val 49912"/>
              </a:avLst>
            </a:prstGeom>
            <a:noFill/>
            <a:ln w="38100">
              <a:solidFill>
                <a:schemeClr val="accent1"/>
              </a:solidFill>
              <a:miter lim="800000"/>
              <a:headEnd type="none" w="lg" len="lg"/>
              <a:tailEnd type="triangle" w="lg" len="med"/>
            </a:ln>
          </p:spPr>
        </p:cxnSp>
        <p:sp>
          <p:nvSpPr>
            <p:cNvPr id="11294" name="Text Box 106"/>
            <p:cNvSpPr txBox="1">
              <a:spLocks noChangeArrowheads="1"/>
            </p:cNvSpPr>
            <p:nvPr/>
          </p:nvSpPr>
          <p:spPr bwMode="auto">
            <a:xfrm>
              <a:off x="4689" y="2016"/>
              <a:ext cx="879" cy="326"/>
            </a:xfrm>
            <a:prstGeom prst="rect">
              <a:avLst/>
            </a:prstGeom>
            <a:noFill/>
            <a:ln w="9525">
              <a:noFill/>
              <a:miter lim="800000"/>
              <a:headEnd/>
              <a:tailEnd/>
            </a:ln>
          </p:spPr>
          <p:txBody>
            <a:bodyPr wrap="none">
              <a:spAutoFit/>
            </a:bodyPr>
            <a:lstStyle/>
            <a:p>
              <a:r>
                <a:rPr lang="en-US" sz="1400" dirty="0">
                  <a:ea typeface="MS PGothic"/>
                  <a:cs typeface="Arial" pitchFamily="34" charset="0"/>
                </a:rPr>
                <a:t>Interface </a:t>
              </a:r>
              <a:br>
                <a:rPr lang="en-US" sz="1400" dirty="0">
                  <a:ea typeface="MS PGothic"/>
                  <a:cs typeface="Arial" pitchFamily="34" charset="0"/>
                </a:rPr>
              </a:br>
              <a:r>
                <a:rPr lang="en-US" sz="1400" dirty="0">
                  <a:ea typeface="MS PGothic"/>
                  <a:cs typeface="Arial" pitchFamily="34" charset="0"/>
                </a:rPr>
                <a:t>Implementation</a:t>
              </a:r>
            </a:p>
          </p:txBody>
        </p:sp>
        <p:sp>
          <p:nvSpPr>
            <p:cNvPr id="11295" name="Text Box 107"/>
            <p:cNvSpPr txBox="1">
              <a:spLocks noChangeArrowheads="1"/>
            </p:cNvSpPr>
            <p:nvPr/>
          </p:nvSpPr>
          <p:spPr bwMode="auto">
            <a:xfrm>
              <a:off x="4756" y="2339"/>
              <a:ext cx="668" cy="192"/>
            </a:xfrm>
            <a:prstGeom prst="rect">
              <a:avLst/>
            </a:prstGeom>
            <a:noFill/>
            <a:ln w="9525">
              <a:noFill/>
              <a:miter lim="800000"/>
              <a:headEnd/>
              <a:tailEnd/>
            </a:ln>
          </p:spPr>
          <p:txBody>
            <a:bodyPr wrap="none">
              <a:spAutoFit/>
            </a:bodyPr>
            <a:lstStyle/>
            <a:p>
              <a:r>
                <a:rPr lang="en-US" sz="1400" dirty="0">
                  <a:ea typeface="MS PGothic"/>
                  <a:cs typeface="Arial" pitchFamily="34" charset="0"/>
                </a:rPr>
                <a:t>Inheritance</a:t>
              </a:r>
            </a:p>
          </p:txBody>
        </p:sp>
        <p:sp>
          <p:nvSpPr>
            <p:cNvPr id="11296" name="Rectangle 108"/>
            <p:cNvSpPr>
              <a:spLocks noChangeArrowheads="1"/>
            </p:cNvSpPr>
            <p:nvPr/>
          </p:nvSpPr>
          <p:spPr bwMode="auto">
            <a:xfrm>
              <a:off x="3888" y="1200"/>
              <a:ext cx="1632" cy="1632"/>
            </a:xfrm>
            <a:prstGeom prst="rect">
              <a:avLst/>
            </a:prstGeom>
            <a:noFill/>
            <a:ln w="38100">
              <a:solidFill>
                <a:schemeClr val="tx2"/>
              </a:solidFill>
              <a:miter lim="800000"/>
              <a:headEnd type="none" w="sm" len="sm"/>
              <a:tailEnd type="none" w="lg" len="med"/>
            </a:ln>
          </p:spPr>
          <p:txBody>
            <a:bodyPr wrap="none" anchor="ctr"/>
            <a:lstStyle/>
            <a:p>
              <a:endParaRPr lang="en-US" dirty="0">
                <a:latin typeface="Calibri"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1000"/>
                                        <p:tgtEl>
                                          <p:spTgt spid="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1000"/>
                                        <p:tgtEl>
                                          <p:spTgt spid="10"/>
                                        </p:tgtEl>
                                      </p:cBhvr>
                                    </p:animEffect>
                                  </p:childTnLst>
                                </p:cTn>
                              </p:par>
                            </p:childTnLst>
                          </p:cTn>
                        </p:par>
                        <p:par>
                          <p:cTn id="15" fill="hold" nodeType="afterGroup">
                            <p:stCondLst>
                              <p:cond delay="2000"/>
                            </p:stCondLst>
                            <p:childTnLst>
                              <p:par>
                                <p:cTn id="16" presetID="22" presetClass="entr" presetSubtype="1"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1000"/>
                                        <p:tgtEl>
                                          <p:spTgt spid="14"/>
                                        </p:tgtEl>
                                      </p:cBhvr>
                                    </p:animEffect>
                                  </p:childTnLst>
                                </p:cTn>
                              </p:par>
                            </p:childTnLst>
                          </p:cTn>
                        </p:par>
                        <p:par>
                          <p:cTn id="19" fill="hold" nodeType="afterGroup">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par>
                          <p:cTn id="23" fill="hold" nodeType="afterGroup">
                            <p:stCondLst>
                              <p:cond delay="4000"/>
                            </p:stCondLst>
                            <p:childTnLst>
                              <p:par>
                                <p:cTn id="24" presetID="22" presetClass="entr" presetSubtype="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1000"/>
                                        <p:tgtEl>
                                          <p:spTgt spid="15"/>
                                        </p:tgtEl>
                                      </p:cBhvr>
                                    </p:animEffect>
                                  </p:childTnLst>
                                </p:cTn>
                              </p:par>
                            </p:childTnLst>
                          </p:cTn>
                        </p:par>
                        <p:par>
                          <p:cTn id="27" fill="hold" nodeType="afterGroup">
                            <p:stCondLst>
                              <p:cond delay="5000"/>
                            </p:stCondLst>
                            <p:childTnLst>
                              <p:par>
                                <p:cTn id="28" presetID="22" presetClass="entr" presetSubtype="1"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1000"/>
                                        <p:tgtEl>
                                          <p:spTgt spid="12"/>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1000"/>
                                        <p:tgtEl>
                                          <p:spTgt spid="1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1000"/>
                                        <p:tgtEl>
                                          <p:spTgt spid="1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1000"/>
                                        <p:tgtEl>
                                          <p:spTgt spid="21"/>
                                        </p:tgtEl>
                                      </p:cBhvr>
                                    </p:animEffect>
                                  </p:childTnLst>
                                </p:cTn>
                              </p:par>
                            </p:childTnLst>
                          </p:cTn>
                        </p:par>
                        <p:par>
                          <p:cTn id="40" fill="hold" nodeType="afterGroup">
                            <p:stCondLst>
                              <p:cond delay="6000"/>
                            </p:stCondLst>
                            <p:childTnLst>
                              <p:par>
                                <p:cTn id="41" presetID="22" presetClass="entr" presetSubtype="1"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21"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defRPr/>
            </a:pPr>
            <a:r>
              <a:rPr lang="en-US" smtClean="0"/>
              <a:t>Sorting differently</a:t>
            </a:r>
          </a:p>
        </p:txBody>
      </p:sp>
      <p:sp>
        <p:nvSpPr>
          <p:cNvPr id="53251" name="Content Placeholder 2"/>
          <p:cNvSpPr>
            <a:spLocks noGrp="1"/>
          </p:cNvSpPr>
          <p:nvPr>
            <p:ph idx="1"/>
          </p:nvPr>
        </p:nvSpPr>
        <p:spPr/>
        <p:txBody>
          <a:bodyPr/>
          <a:lstStyle/>
          <a:p>
            <a:pPr algn="just" eaLnBrk="1" hangingPunct="1"/>
            <a:r>
              <a:rPr lang="en-US" sz="1800" dirty="0" smtClean="0"/>
              <a:t>Suppose you have students sorted by score, in a </a:t>
            </a:r>
            <a:r>
              <a:rPr lang="en-US" sz="1800" b="1" dirty="0" smtClean="0"/>
              <a:t>TreeSet</a:t>
            </a:r>
            <a:r>
              <a:rPr lang="en-US" sz="1800" dirty="0" smtClean="0"/>
              <a:t> you call studentsByScore</a:t>
            </a:r>
          </a:p>
          <a:p>
            <a:pPr algn="just" eaLnBrk="1" hangingPunct="1"/>
            <a:r>
              <a:rPr lang="en-US" sz="1800" dirty="0" smtClean="0"/>
              <a:t>Now you want to sort them again, this time by name</a:t>
            </a:r>
          </a:p>
          <a:p>
            <a:pPr algn="just" eaLnBrk="1" hangingPunct="1">
              <a:buNone/>
            </a:pPr>
            <a:endParaRPr lang="en-US" sz="1000" dirty="0" smtClean="0"/>
          </a:p>
          <a:p>
            <a:pPr eaLnBrk="1" hangingPunct="1">
              <a:buFontTx/>
              <a:buNone/>
            </a:pPr>
            <a:r>
              <a:rPr lang="en-US" sz="1600" dirty="0" smtClean="0">
                <a:latin typeface="Courier New" pitchFamily="49" charset="0"/>
                <a:cs typeface="Courier New" pitchFamily="49" charset="0"/>
              </a:rPr>
              <a:t>Comparator&lt;Student&gt; </a:t>
            </a:r>
            <a:r>
              <a:rPr lang="en-US" sz="1200" dirty="0" smtClean="0">
                <a:latin typeface="Courier New" pitchFamily="49" charset="0"/>
                <a:cs typeface="Courier New" pitchFamily="49" charset="0"/>
              </a:rPr>
              <a:t>myStudentNameComparator</a:t>
            </a:r>
            <a:r>
              <a:rPr lang="en-US" sz="1600" dirty="0" smtClean="0">
                <a:latin typeface="Courier New" pitchFamily="49" charset="0"/>
                <a:cs typeface="Courier New" pitchFamily="49" charset="0"/>
              </a:rPr>
              <a:t> = new MyStudentNameComparator();</a:t>
            </a:r>
          </a:p>
          <a:p>
            <a:pPr eaLnBrk="1" hangingPunct="1">
              <a:buFontTx/>
              <a:buNone/>
            </a:pPr>
            <a:r>
              <a:rPr lang="en-US" sz="1600" dirty="0" smtClean="0">
                <a:latin typeface="Courier New" pitchFamily="49" charset="0"/>
                <a:cs typeface="Courier New" pitchFamily="49" charset="0"/>
              </a:rPr>
              <a:t>TreeSet </a:t>
            </a:r>
            <a:r>
              <a:rPr lang="en-US" sz="1200" dirty="0" smtClean="0">
                <a:latin typeface="Courier New" pitchFamily="49" charset="0"/>
                <a:cs typeface="Courier New" pitchFamily="49" charset="0"/>
              </a:rPr>
              <a:t>studentsByName</a:t>
            </a:r>
            <a:r>
              <a:rPr lang="en-US" sz="1600" dirty="0" smtClean="0">
                <a:latin typeface="Courier New" pitchFamily="49" charset="0"/>
                <a:cs typeface="Courier New" pitchFamily="49" charset="0"/>
              </a:rPr>
              <a:t> = new TreeSet(</a:t>
            </a:r>
            <a:r>
              <a:rPr lang="en-US" sz="1200" dirty="0" smtClean="0">
                <a:latin typeface="Courier New" pitchFamily="49" charset="0"/>
                <a:cs typeface="Courier New" pitchFamily="49" charset="0"/>
              </a:rPr>
              <a:t>myStudentNameComparator</a:t>
            </a:r>
            <a:r>
              <a:rPr lang="en-US" sz="1600" dirty="0" smtClean="0">
                <a:latin typeface="Courier New" pitchFamily="49" charset="0"/>
                <a:cs typeface="Courier New" pitchFamily="49" charset="0"/>
              </a:rPr>
              <a:t>);</a:t>
            </a:r>
          </a:p>
          <a:p>
            <a:pPr eaLnBrk="1" hangingPunct="1">
              <a:buFontTx/>
              <a:buNone/>
            </a:pPr>
            <a:r>
              <a:rPr lang="en-US" sz="1600" dirty="0" smtClean="0">
                <a:latin typeface="Courier New" pitchFamily="49" charset="0"/>
                <a:cs typeface="Courier New" pitchFamily="49" charset="0"/>
              </a:rPr>
              <a:t>studentsByName.addAll(</a:t>
            </a:r>
            <a:r>
              <a:rPr lang="en-US" sz="1200" dirty="0" smtClean="0">
                <a:latin typeface="Courier New" pitchFamily="49" charset="0"/>
                <a:cs typeface="Courier New" pitchFamily="49" charset="0"/>
              </a:rPr>
              <a:t>studentsByScore</a:t>
            </a:r>
            <a:r>
              <a:rPr lang="en-US" sz="1600" dirty="0" smtClean="0">
                <a:latin typeface="Courier New" pitchFamily="49" charset="0"/>
                <a:cs typeface="Courier New" pitchFamily="49" charset="0"/>
              </a:rPr>
              <a:t>);</a:t>
            </a:r>
          </a:p>
          <a:p>
            <a:pPr eaLnBrk="1" hangingPunct="1">
              <a:buNone/>
            </a:pPr>
            <a:endParaRPr lang="en-US" sz="1800" dirty="0" smtClean="0"/>
          </a:p>
          <a:p>
            <a:pPr eaLnBrk="1" hangingPunct="1">
              <a:buNone/>
            </a:pPr>
            <a:endParaRPr lang="en-US" sz="1800" dirty="0" smtClean="0"/>
          </a:p>
          <a:p>
            <a:pPr eaLnBrk="1" hangingPunct="1">
              <a:buNone/>
            </a:pPr>
            <a:r>
              <a:rPr lang="en-US" sz="1800" dirty="0" smtClean="0"/>
              <a:t>Extra		</a:t>
            </a:r>
            <a:r>
              <a:rPr lang="en-US" sz="1600" b="1" dirty="0" smtClean="0"/>
              <a:t>** Refer to the </a:t>
            </a:r>
            <a:r>
              <a:rPr lang="en-US" sz="1600" b="1" dirty="0" smtClean="0">
                <a:hlinkClick r:id="rId3" action="ppaction://hlinkfile"/>
              </a:rPr>
              <a:t>HashtableDemo.java </a:t>
            </a:r>
            <a:r>
              <a:rPr lang="en-US" sz="1600" b="1" dirty="0" smtClean="0"/>
              <a:t>sample code</a:t>
            </a:r>
            <a:endParaRPr lang="en-US" sz="1600" dirty="0" smtClean="0"/>
          </a:p>
          <a:p>
            <a:pPr algn="ctr" eaLnBrk="1" hangingPunct="1">
              <a:buNone/>
            </a:pPr>
            <a:r>
              <a:rPr lang="en-US" sz="1600" b="1" dirty="0" smtClean="0"/>
              <a:t>** Refer to the </a:t>
            </a:r>
            <a:r>
              <a:rPr lang="en-US" sz="1600" b="1" dirty="0" smtClean="0">
                <a:hlinkClick r:id="rId4" action="ppaction://hlinkfile"/>
              </a:rPr>
              <a:t>HashtableDemo2.java </a:t>
            </a:r>
            <a:r>
              <a:rPr lang="en-US" sz="1600" b="1" dirty="0" smtClean="0"/>
              <a:t>sample code</a:t>
            </a:r>
            <a:endParaRPr lang="en-US" sz="1600" dirty="0" smtClean="0"/>
          </a:p>
          <a:p>
            <a:pPr eaLnBrk="1" hangingPunct="1">
              <a:buNone/>
            </a:pPr>
            <a:endParaRPr lang="en-US" sz="1800" dirty="0" smtClean="0"/>
          </a:p>
          <a:p>
            <a:pPr eaLnBrk="1" hangingPunct="1">
              <a:buNone/>
            </a:pPr>
            <a:endParaRPr lang="en-US" sz="1800" dirty="0" smtClean="0"/>
          </a:p>
        </p:txBody>
      </p:sp>
      <p:cxnSp>
        <p:nvCxnSpPr>
          <p:cNvPr id="5" name="Straight Connector 4"/>
          <p:cNvCxnSpPr/>
          <p:nvPr/>
        </p:nvCxnSpPr>
        <p:spPr bwMode="auto">
          <a:xfrm>
            <a:off x="304800" y="4114800"/>
            <a:ext cx="8382000" cy="0"/>
          </a:xfrm>
          <a:prstGeom prst="line">
            <a:avLst/>
          </a:prstGeom>
          <a:noFill/>
          <a:ln w="12700" cap="flat" cmpd="sng" algn="ctr">
            <a:solidFill>
              <a:schemeClr val="tx1"/>
            </a:solidFill>
            <a:prstDash val="solid"/>
            <a:round/>
            <a:headEnd type="none" w="med" len="med"/>
            <a:tailEnd type="none" w="med" len="med"/>
          </a:ln>
          <a:effectLst/>
        </p:spPr>
      </p:cxn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defRPr/>
            </a:pPr>
            <a:r>
              <a:rPr lang="en-US" smtClean="0"/>
              <a:t>Generic classes</a:t>
            </a:r>
          </a:p>
        </p:txBody>
      </p:sp>
      <p:sp>
        <p:nvSpPr>
          <p:cNvPr id="54275" name="Content Placeholder 5"/>
          <p:cNvSpPr>
            <a:spLocks noGrp="1"/>
          </p:cNvSpPr>
          <p:nvPr>
            <p:ph idx="1"/>
          </p:nvPr>
        </p:nvSpPr>
        <p:spPr/>
        <p:txBody>
          <a:bodyPr/>
          <a:lstStyle/>
          <a:p>
            <a:pPr algn="just" eaLnBrk="1" hangingPunct="1"/>
            <a:r>
              <a:rPr lang="en-US" sz="2400" smtClean="0"/>
              <a:t>Similar in usage to C++ templates, but do NOT generate code for each implementation</a:t>
            </a:r>
          </a:p>
          <a:p>
            <a:pPr algn="just" eaLnBrk="1" hangingPunct="1"/>
            <a:r>
              <a:rPr lang="en-US" sz="2400" smtClean="0"/>
              <a:t>Ensure stored/retrieved type of objects</a:t>
            </a:r>
          </a:p>
          <a:p>
            <a:pPr algn="just" eaLnBrk="1" hangingPunct="1"/>
            <a:r>
              <a:rPr lang="en-US" sz="2400" smtClean="0"/>
              <a:t>Check done at compile-time – avoid nasty casting surprises during runtime</a:t>
            </a:r>
          </a:p>
          <a:p>
            <a:pPr algn="just" eaLnBrk="1" hangingPunct="1"/>
            <a:r>
              <a:rPr lang="en-US" sz="2400" smtClean="0"/>
              <a:t>Generics are removed from compiled classes – backward compatilibity, no additional code</a:t>
            </a:r>
          </a:p>
          <a:p>
            <a:pPr algn="just" eaLnBrk="1" hangingPunct="1"/>
            <a:r>
              <a:rPr lang="en-US" sz="2400" smtClean="0"/>
              <a:t>Can be used in legacy code to check for place where incorrect type is inserted</a:t>
            </a:r>
          </a:p>
          <a:p>
            <a:pPr algn="just" eaLnBrk="1" hangingPunct="1"/>
            <a:r>
              <a:rPr lang="en-US" sz="2400" smtClean="0"/>
              <a:t>Access to “template” class methods without casting</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defRPr/>
            </a:pPr>
            <a:r>
              <a:rPr lang="en-US" smtClean="0"/>
              <a:t>Generics are type safe</a:t>
            </a:r>
          </a:p>
        </p:txBody>
      </p:sp>
      <p:sp>
        <p:nvSpPr>
          <p:cNvPr id="36867" name="Content Placeholder 2"/>
          <p:cNvSpPr>
            <a:spLocks noGrp="1"/>
          </p:cNvSpPr>
          <p:nvPr>
            <p:ph idx="1"/>
          </p:nvPr>
        </p:nvSpPr>
        <p:spPr/>
        <p:txBody>
          <a:bodyPr/>
          <a:lstStyle/>
          <a:p>
            <a:pPr eaLnBrk="1" hangingPunct="1"/>
            <a:r>
              <a:rPr lang="en-US" sz="1800" dirty="0" smtClean="0"/>
              <a:t>Big advantage: collections are now type safe</a:t>
            </a:r>
          </a:p>
          <a:p>
            <a:pPr eaLnBrk="1" hangingPunct="1"/>
            <a:r>
              <a:rPr lang="en-US" sz="1800" dirty="0" smtClean="0"/>
              <a:t>For example, you can create a Stack that holds only Strings as follows:</a:t>
            </a:r>
          </a:p>
          <a:p>
            <a:pPr lvl="1" eaLnBrk="1" hangingPunct="1"/>
            <a:r>
              <a:rPr lang="en-US" dirty="0" smtClean="0"/>
              <a:t>Stack&lt;String&gt; names = new Stack&lt;String&gt;();</a:t>
            </a:r>
          </a:p>
          <a:p>
            <a:pPr eaLnBrk="1" hangingPunct="1"/>
            <a:r>
              <a:rPr lang="en-US" sz="1800" dirty="0" smtClean="0"/>
              <a:t>You can write methods that require a type-safe collection as follows:</a:t>
            </a:r>
          </a:p>
          <a:p>
            <a:pPr lvl="1" eaLnBrk="1" hangingPunct="1"/>
            <a:r>
              <a:rPr lang="en-US" dirty="0" smtClean="0"/>
              <a:t>void </a:t>
            </a:r>
            <a:r>
              <a:rPr lang="en-US" dirty="0" err="1" smtClean="0"/>
              <a:t>printNames</a:t>
            </a:r>
            <a:r>
              <a:rPr lang="en-US" dirty="0" smtClean="0"/>
              <a:t>(Stack&lt;String&gt; names) {</a:t>
            </a:r>
          </a:p>
          <a:p>
            <a:pPr lvl="2" eaLnBrk="1" hangingPunct="1"/>
            <a:r>
              <a:rPr lang="en-US" dirty="0" smtClean="0"/>
              <a:t>String </a:t>
            </a:r>
            <a:r>
              <a:rPr lang="en-US" dirty="0" err="1" smtClean="0"/>
              <a:t>nextName</a:t>
            </a:r>
            <a:r>
              <a:rPr lang="en-US" dirty="0" smtClean="0"/>
              <a:t> = names.pop(); // no casting needed!</a:t>
            </a:r>
          </a:p>
          <a:p>
            <a:pPr lvl="2" eaLnBrk="1" hangingPunct="1"/>
            <a:r>
              <a:rPr lang="en-US" dirty="0" err="1" smtClean="0"/>
              <a:t>names.push</a:t>
            </a:r>
            <a:r>
              <a:rPr lang="en-US" dirty="0" smtClean="0"/>
              <a:t>("Hello"); // works just the same as before</a:t>
            </a:r>
          </a:p>
          <a:p>
            <a:pPr lvl="2" eaLnBrk="1" hangingPunct="1"/>
            <a:r>
              <a:rPr lang="en-US" dirty="0" err="1" smtClean="0"/>
              <a:t>names.push</a:t>
            </a:r>
            <a:r>
              <a:rPr lang="en-US" dirty="0" smtClean="0"/>
              <a:t>(</a:t>
            </a:r>
            <a:r>
              <a:rPr lang="en-US" dirty="0" err="1" smtClean="0"/>
              <a:t>Color.RED</a:t>
            </a:r>
            <a:r>
              <a:rPr lang="en-US" dirty="0" smtClean="0"/>
              <a:t>); // compile-time error!</a:t>
            </a:r>
          </a:p>
          <a:p>
            <a:pPr eaLnBrk="1" hangingPunct="1">
              <a:buFont typeface="Wingdings" pitchFamily="2" charset="2"/>
              <a:buNone/>
            </a:pPr>
            <a:endParaRPr lang="en-US" sz="1800" dirty="0" smtClean="0"/>
          </a:p>
          <a:p>
            <a:pPr marL="7938" lvl="1" indent="-7938" algn="ctr" eaLnBrk="1" hangingPunct="1">
              <a:buNone/>
            </a:pPr>
            <a:r>
              <a:rPr lang="en-US" sz="1600" b="1" dirty="0" smtClean="0"/>
              <a:t>** Refer to the </a:t>
            </a:r>
            <a:r>
              <a:rPr lang="en-US" sz="1600" b="1" dirty="0" smtClean="0">
                <a:hlinkClick r:id="rId3" action="ppaction://hlinkfile"/>
              </a:rPr>
              <a:t>Box.java </a:t>
            </a:r>
            <a:r>
              <a:rPr lang="en-US" sz="1600" b="1" dirty="0" smtClean="0"/>
              <a:t>sample code</a:t>
            </a:r>
            <a:endParaRPr lang="en-US" sz="1600" dirty="0" smtClean="0"/>
          </a:p>
          <a:p>
            <a:pPr marL="7938" lvl="1" indent="-7938" algn="ctr" eaLnBrk="1" hangingPunct="1">
              <a:buNone/>
            </a:pPr>
            <a:r>
              <a:rPr lang="en-US" sz="1600" b="1" dirty="0" smtClean="0"/>
              <a:t>** Refer to the </a:t>
            </a:r>
            <a:r>
              <a:rPr lang="en-US" sz="1600" b="1" dirty="0" smtClean="0">
                <a:hlinkClick r:id="rId4" action="ppaction://hlinkfile"/>
              </a:rPr>
              <a:t>GenericMethodTest.java </a:t>
            </a:r>
            <a:r>
              <a:rPr lang="en-US" sz="1600" b="1" dirty="0" smtClean="0"/>
              <a:t>sample code</a:t>
            </a:r>
            <a:endParaRPr lang="en-US" sz="1600" dirty="0" smtClean="0"/>
          </a:p>
          <a:p>
            <a:pPr marL="7938" lvl="1" indent="-7938" algn="ctr" eaLnBrk="1" hangingPunct="1">
              <a:buNone/>
            </a:pPr>
            <a:r>
              <a:rPr lang="en-US" sz="1600" b="1" dirty="0" smtClean="0"/>
              <a:t>** Refer to the </a:t>
            </a:r>
            <a:r>
              <a:rPr lang="en-US" sz="1600" b="1" dirty="0" smtClean="0">
                <a:hlinkClick r:id="rId5" action="ppaction://hlinkfile"/>
              </a:rPr>
              <a:t>MaximumTest.java </a:t>
            </a:r>
            <a:r>
              <a:rPr lang="en-US" sz="1600" b="1" dirty="0" smtClean="0"/>
              <a:t>sample code</a:t>
            </a:r>
            <a:endParaRPr lang="en-US" sz="1600" dirty="0" smtClean="0"/>
          </a:p>
          <a:p>
            <a:pPr eaLnBrk="1" hangingPunct="1">
              <a:buFont typeface="Wingdings" pitchFamily="2" charset="2"/>
              <a:buNone/>
            </a:pPr>
            <a:endParaRPr lang="en-US" sz="1800" dirty="0" smtClean="0"/>
          </a:p>
          <a:p>
            <a:pPr eaLnBrk="1" hangingPunct="1">
              <a:buFont typeface="Wingdings" pitchFamily="2" charset="2"/>
              <a:buNone/>
            </a:pPr>
            <a:endParaRPr lang="en-US" sz="1800" dirty="0" smtClean="0"/>
          </a:p>
          <a:p>
            <a:pPr eaLnBrk="1" hangingPunct="1"/>
            <a:endParaRPr lang="en-US" sz="1800"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p:cTn id="7" dur="500" fill="hold"/>
                                        <p:tgtEl>
                                          <p:spTgt spid="368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68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686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36867">
                                            <p:txEl>
                                              <p:pRg st="1" end="1"/>
                                            </p:txEl>
                                          </p:spTgt>
                                        </p:tgtEl>
                                        <p:attrNameLst>
                                          <p:attrName>style.visibility</p:attrName>
                                        </p:attrNameLst>
                                      </p:cBhvr>
                                      <p:to>
                                        <p:strVal val="visible"/>
                                      </p:to>
                                    </p:set>
                                    <p:anim calcmode="lin" valueType="num">
                                      <p:cBhvr>
                                        <p:cTn id="14" dur="500" fill="hold"/>
                                        <p:tgtEl>
                                          <p:spTgt spid="3686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686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68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36867">
                                            <p:txEl>
                                              <p:pRg st="2" end="2"/>
                                            </p:txEl>
                                          </p:spTgt>
                                        </p:tgtEl>
                                        <p:attrNameLst>
                                          <p:attrName>style.visibility</p:attrName>
                                        </p:attrNameLst>
                                      </p:cBhvr>
                                      <p:to>
                                        <p:strVal val="visible"/>
                                      </p:to>
                                    </p:set>
                                    <p:anim calcmode="lin" valueType="num">
                                      <p:cBhvr>
                                        <p:cTn id="21" dur="500" fill="hold"/>
                                        <p:tgtEl>
                                          <p:spTgt spid="3686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686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686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36867">
                                            <p:txEl>
                                              <p:pRg st="3" end="3"/>
                                            </p:txEl>
                                          </p:spTgt>
                                        </p:tgtEl>
                                        <p:attrNameLst>
                                          <p:attrName>style.visibility</p:attrName>
                                        </p:attrNameLst>
                                      </p:cBhvr>
                                      <p:to>
                                        <p:strVal val="visible"/>
                                      </p:to>
                                    </p:set>
                                    <p:anim calcmode="lin" valueType="num">
                                      <p:cBhvr>
                                        <p:cTn id="28" dur="500" fill="hold"/>
                                        <p:tgtEl>
                                          <p:spTgt spid="3686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686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6867">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36867">
                                            <p:txEl>
                                              <p:pRg st="4" end="4"/>
                                            </p:txEl>
                                          </p:spTgt>
                                        </p:tgtEl>
                                        <p:attrNameLst>
                                          <p:attrName>style.visibility</p:attrName>
                                        </p:attrNameLst>
                                      </p:cBhvr>
                                      <p:to>
                                        <p:strVal val="visible"/>
                                      </p:to>
                                    </p:set>
                                    <p:anim calcmode="lin" valueType="num">
                                      <p:cBhvr>
                                        <p:cTn id="35" dur="500" fill="hold"/>
                                        <p:tgtEl>
                                          <p:spTgt spid="3686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686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686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36867">
                                            <p:txEl>
                                              <p:pRg st="5" end="5"/>
                                            </p:txEl>
                                          </p:spTgt>
                                        </p:tgtEl>
                                        <p:attrNameLst>
                                          <p:attrName>style.visibility</p:attrName>
                                        </p:attrNameLst>
                                      </p:cBhvr>
                                      <p:to>
                                        <p:strVal val="visible"/>
                                      </p:to>
                                    </p:set>
                                    <p:anim calcmode="lin" valueType="num">
                                      <p:cBhvr>
                                        <p:cTn id="42" dur="500" fill="hold"/>
                                        <p:tgtEl>
                                          <p:spTgt spid="36867">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6867">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6867">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36867">
                                            <p:txEl>
                                              <p:pRg st="6" end="6"/>
                                            </p:txEl>
                                          </p:spTgt>
                                        </p:tgtEl>
                                        <p:attrNameLst>
                                          <p:attrName>style.visibility</p:attrName>
                                        </p:attrNameLst>
                                      </p:cBhvr>
                                      <p:to>
                                        <p:strVal val="visible"/>
                                      </p:to>
                                    </p:set>
                                    <p:anim calcmode="lin" valueType="num">
                                      <p:cBhvr>
                                        <p:cTn id="49" dur="500" fill="hold"/>
                                        <p:tgtEl>
                                          <p:spTgt spid="36867">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6867">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6867">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36867">
                                            <p:txEl>
                                              <p:pRg st="7" end="7"/>
                                            </p:txEl>
                                          </p:spTgt>
                                        </p:tgtEl>
                                        <p:attrNameLst>
                                          <p:attrName>style.visibility</p:attrName>
                                        </p:attrNameLst>
                                      </p:cBhvr>
                                      <p:to>
                                        <p:strVal val="visible"/>
                                      </p:to>
                                    </p:set>
                                    <p:anim calcmode="lin" valueType="num">
                                      <p:cBhvr>
                                        <p:cTn id="56" dur="500" fill="hold"/>
                                        <p:tgtEl>
                                          <p:spTgt spid="36867">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6867">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6867">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nodeType="clickEffect">
                                  <p:stCondLst>
                                    <p:cond delay="0"/>
                                  </p:stCondLst>
                                  <p:childTnLst>
                                    <p:set>
                                      <p:cBhvr>
                                        <p:cTn id="62" dur="1" fill="hold">
                                          <p:stCondLst>
                                            <p:cond delay="0"/>
                                          </p:stCondLst>
                                        </p:cTn>
                                        <p:tgtEl>
                                          <p:spTgt spid="36867">
                                            <p:txEl>
                                              <p:pRg st="9" end="9"/>
                                            </p:txEl>
                                          </p:spTgt>
                                        </p:tgtEl>
                                        <p:attrNameLst>
                                          <p:attrName>style.visibility</p:attrName>
                                        </p:attrNameLst>
                                      </p:cBhvr>
                                      <p:to>
                                        <p:strVal val="visible"/>
                                      </p:to>
                                    </p:set>
                                    <p:anim calcmode="lin" valueType="num">
                                      <p:cBhvr>
                                        <p:cTn id="63" dur="500" fill="hold"/>
                                        <p:tgtEl>
                                          <p:spTgt spid="36867">
                                            <p:txEl>
                                              <p:pRg st="9" end="9"/>
                                            </p:txEl>
                                          </p:spTgt>
                                        </p:tgtEl>
                                        <p:attrNameLst>
                                          <p:attrName>ppt_w</p:attrName>
                                        </p:attrNameLst>
                                      </p:cBhvr>
                                      <p:tavLst>
                                        <p:tav tm="0">
                                          <p:val>
                                            <p:fltVal val="0"/>
                                          </p:val>
                                        </p:tav>
                                        <p:tav tm="100000">
                                          <p:val>
                                            <p:strVal val="#ppt_w"/>
                                          </p:val>
                                        </p:tav>
                                      </p:tavLst>
                                    </p:anim>
                                    <p:anim calcmode="lin" valueType="num">
                                      <p:cBhvr>
                                        <p:cTn id="64" dur="500" fill="hold"/>
                                        <p:tgtEl>
                                          <p:spTgt spid="36867">
                                            <p:txEl>
                                              <p:pRg st="9" end="9"/>
                                            </p:txEl>
                                          </p:spTgt>
                                        </p:tgtEl>
                                        <p:attrNameLst>
                                          <p:attrName>ppt_h</p:attrName>
                                        </p:attrNameLst>
                                      </p:cBhvr>
                                      <p:tavLst>
                                        <p:tav tm="0">
                                          <p:val>
                                            <p:fltVal val="0"/>
                                          </p:val>
                                        </p:tav>
                                        <p:tav tm="100000">
                                          <p:val>
                                            <p:strVal val="#ppt_h"/>
                                          </p:val>
                                        </p:tav>
                                      </p:tavLst>
                                    </p:anim>
                                    <p:animEffect transition="in" filter="fade">
                                      <p:cBhvr>
                                        <p:cTn id="65" dur="500"/>
                                        <p:tgtEl>
                                          <p:spTgt spid="36867">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nodeType="clickEffect">
                                  <p:stCondLst>
                                    <p:cond delay="0"/>
                                  </p:stCondLst>
                                  <p:childTnLst>
                                    <p:set>
                                      <p:cBhvr>
                                        <p:cTn id="69" dur="1" fill="hold">
                                          <p:stCondLst>
                                            <p:cond delay="0"/>
                                          </p:stCondLst>
                                        </p:cTn>
                                        <p:tgtEl>
                                          <p:spTgt spid="36867">
                                            <p:txEl>
                                              <p:pRg st="10" end="10"/>
                                            </p:txEl>
                                          </p:spTgt>
                                        </p:tgtEl>
                                        <p:attrNameLst>
                                          <p:attrName>style.visibility</p:attrName>
                                        </p:attrNameLst>
                                      </p:cBhvr>
                                      <p:to>
                                        <p:strVal val="visible"/>
                                      </p:to>
                                    </p:set>
                                    <p:anim calcmode="lin" valueType="num">
                                      <p:cBhvr>
                                        <p:cTn id="70" dur="500" fill="hold"/>
                                        <p:tgtEl>
                                          <p:spTgt spid="36867">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36867">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36867">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0" fill="hold" nodeType="clickEffect">
                                  <p:stCondLst>
                                    <p:cond delay="0"/>
                                  </p:stCondLst>
                                  <p:childTnLst>
                                    <p:set>
                                      <p:cBhvr>
                                        <p:cTn id="76" dur="1" fill="hold">
                                          <p:stCondLst>
                                            <p:cond delay="0"/>
                                          </p:stCondLst>
                                        </p:cTn>
                                        <p:tgtEl>
                                          <p:spTgt spid="36867">
                                            <p:txEl>
                                              <p:pRg st="11" end="11"/>
                                            </p:txEl>
                                          </p:spTgt>
                                        </p:tgtEl>
                                        <p:attrNameLst>
                                          <p:attrName>style.visibility</p:attrName>
                                        </p:attrNameLst>
                                      </p:cBhvr>
                                      <p:to>
                                        <p:strVal val="visible"/>
                                      </p:to>
                                    </p:set>
                                    <p:anim calcmode="lin" valueType="num">
                                      <p:cBhvr>
                                        <p:cTn id="77" dur="500" fill="hold"/>
                                        <p:tgtEl>
                                          <p:spTgt spid="36867">
                                            <p:txEl>
                                              <p:pRg st="11" end="11"/>
                                            </p:txEl>
                                          </p:spTgt>
                                        </p:tgtEl>
                                        <p:attrNameLst>
                                          <p:attrName>ppt_w</p:attrName>
                                        </p:attrNameLst>
                                      </p:cBhvr>
                                      <p:tavLst>
                                        <p:tav tm="0">
                                          <p:val>
                                            <p:fltVal val="0"/>
                                          </p:val>
                                        </p:tav>
                                        <p:tav tm="100000">
                                          <p:val>
                                            <p:strVal val="#ppt_w"/>
                                          </p:val>
                                        </p:tav>
                                      </p:tavLst>
                                    </p:anim>
                                    <p:anim calcmode="lin" valueType="num">
                                      <p:cBhvr>
                                        <p:cTn id="78" dur="500" fill="hold"/>
                                        <p:tgtEl>
                                          <p:spTgt spid="36867">
                                            <p:txEl>
                                              <p:pRg st="11" end="11"/>
                                            </p:txEl>
                                          </p:spTgt>
                                        </p:tgtEl>
                                        <p:attrNameLst>
                                          <p:attrName>ppt_h</p:attrName>
                                        </p:attrNameLst>
                                      </p:cBhvr>
                                      <p:tavLst>
                                        <p:tav tm="0">
                                          <p:val>
                                            <p:fltVal val="0"/>
                                          </p:val>
                                        </p:tav>
                                        <p:tav tm="100000">
                                          <p:val>
                                            <p:strVal val="#ppt_h"/>
                                          </p:val>
                                        </p:tav>
                                      </p:tavLst>
                                    </p:anim>
                                    <p:animEffect transition="in" filter="fade">
                                      <p:cBhvr>
                                        <p:cTn id="79" dur="500"/>
                                        <p:tgtEl>
                                          <p:spTgt spid="368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defRPr/>
            </a:pPr>
            <a:r>
              <a:rPr lang="en-US" smtClean="0"/>
              <a:t>What generics are and aren’t</a:t>
            </a:r>
          </a:p>
        </p:txBody>
      </p:sp>
      <p:sp>
        <p:nvSpPr>
          <p:cNvPr id="66565" name="Content Placeholder 6"/>
          <p:cNvSpPr>
            <a:spLocks noGrp="1"/>
          </p:cNvSpPr>
          <p:nvPr>
            <p:ph idx="1"/>
          </p:nvPr>
        </p:nvSpPr>
        <p:spPr/>
        <p:txBody>
          <a:bodyPr rtlCol="0">
            <a:normAutofit fontScale="92500"/>
          </a:bodyPr>
          <a:lstStyle/>
          <a:p>
            <a:pPr algn="just" eaLnBrk="1" fontAlgn="auto" hangingPunct="1">
              <a:spcAft>
                <a:spcPts val="0"/>
              </a:spcAft>
              <a:defRPr/>
            </a:pPr>
            <a:r>
              <a:rPr lang="en-US" sz="1800" dirty="0" smtClean="0"/>
              <a:t>You can almost think of generics as defining new types--for example a Stack&lt;String&gt; is a stack of strings</a:t>
            </a:r>
          </a:p>
          <a:p>
            <a:pPr algn="just" eaLnBrk="1" fontAlgn="auto" hangingPunct="1">
              <a:spcAft>
                <a:spcPts val="0"/>
              </a:spcAft>
              <a:defRPr/>
            </a:pPr>
            <a:r>
              <a:rPr lang="en-US" sz="1800" dirty="0" smtClean="0"/>
              <a:t>In Java 1.4,</a:t>
            </a:r>
          </a:p>
          <a:p>
            <a:pPr lvl="1" algn="just" eaLnBrk="1" fontAlgn="auto" hangingPunct="1">
              <a:spcAft>
                <a:spcPts val="0"/>
              </a:spcAft>
              <a:defRPr/>
            </a:pPr>
            <a:r>
              <a:rPr lang="en-US" dirty="0" smtClean="0"/>
              <a:t>String s = myStack.pop();  will not compile</a:t>
            </a:r>
          </a:p>
          <a:p>
            <a:pPr lvl="1" algn="just" eaLnBrk="1" fontAlgn="auto" hangingPunct="1">
              <a:spcAft>
                <a:spcPts val="0"/>
              </a:spcAft>
              <a:defRPr/>
            </a:pPr>
            <a:r>
              <a:rPr lang="en-US" dirty="0" smtClean="0"/>
              <a:t>String s = (String)myStack.pop(); compiles, with runtime check</a:t>
            </a:r>
          </a:p>
          <a:p>
            <a:pPr lvl="1" algn="just" eaLnBrk="1" fontAlgn="auto" hangingPunct="1">
              <a:spcAft>
                <a:spcPts val="0"/>
              </a:spcAft>
              <a:defRPr/>
            </a:pPr>
            <a:r>
              <a:rPr lang="en-US" dirty="0" err="1" smtClean="0"/>
              <a:t>myStack.push</a:t>
            </a:r>
            <a:r>
              <a:rPr lang="en-US" dirty="0" smtClean="0"/>
              <a:t>(</a:t>
            </a:r>
            <a:r>
              <a:rPr lang="en-US" dirty="0" err="1" smtClean="0"/>
              <a:t>Color.RED</a:t>
            </a:r>
            <a:r>
              <a:rPr lang="en-US" dirty="0" smtClean="0"/>
              <a:t>); compiles with no complaint </a:t>
            </a:r>
          </a:p>
          <a:p>
            <a:pPr algn="just" eaLnBrk="1" fontAlgn="auto" hangingPunct="1">
              <a:spcAft>
                <a:spcPts val="0"/>
              </a:spcAft>
              <a:defRPr/>
            </a:pPr>
            <a:r>
              <a:rPr lang="en-US" sz="1800" dirty="0" smtClean="0"/>
              <a:t>In Java 5, String s = myStack.pop(); </a:t>
            </a:r>
          </a:p>
          <a:p>
            <a:pPr lvl="1" algn="just" eaLnBrk="1" fontAlgn="auto" hangingPunct="1">
              <a:spcAft>
                <a:spcPts val="0"/>
              </a:spcAft>
              <a:defRPr/>
            </a:pPr>
            <a:r>
              <a:rPr lang="en-US" dirty="0" smtClean="0"/>
              <a:t>Compiles with no runtime check if </a:t>
            </a:r>
            <a:r>
              <a:rPr lang="en-US" dirty="0" err="1" smtClean="0"/>
              <a:t>myStack</a:t>
            </a:r>
            <a:r>
              <a:rPr lang="en-US" dirty="0" smtClean="0"/>
              <a:t> was declared as Stack&lt;String&gt;</a:t>
            </a:r>
          </a:p>
          <a:p>
            <a:pPr lvl="1" algn="just" eaLnBrk="1" fontAlgn="auto" hangingPunct="1">
              <a:spcAft>
                <a:spcPts val="0"/>
              </a:spcAft>
              <a:defRPr/>
            </a:pPr>
            <a:r>
              <a:rPr lang="en-US" dirty="0" smtClean="0"/>
              <a:t>Does not compile if </a:t>
            </a:r>
            <a:r>
              <a:rPr lang="en-US" dirty="0" err="1" smtClean="0"/>
              <a:t>myStack</a:t>
            </a:r>
            <a:r>
              <a:rPr lang="en-US" dirty="0" smtClean="0"/>
              <a:t> was declared any other way</a:t>
            </a:r>
          </a:p>
          <a:p>
            <a:pPr lvl="1" algn="just" eaLnBrk="1" fontAlgn="auto" hangingPunct="1">
              <a:spcAft>
                <a:spcPts val="0"/>
              </a:spcAft>
              <a:defRPr/>
            </a:pPr>
            <a:r>
              <a:rPr lang="en-US" dirty="0" err="1" smtClean="0"/>
              <a:t>myStack.push</a:t>
            </a:r>
            <a:r>
              <a:rPr lang="en-US" dirty="0" smtClean="0"/>
              <a:t>(</a:t>
            </a:r>
            <a:r>
              <a:rPr lang="en-US" dirty="0" err="1" smtClean="0"/>
              <a:t>Color.RED</a:t>
            </a:r>
            <a:r>
              <a:rPr lang="en-US" dirty="0" smtClean="0"/>
              <a:t>); is a compiler error (= syntax error)</a:t>
            </a:r>
          </a:p>
          <a:p>
            <a:pPr algn="just" eaLnBrk="1" fontAlgn="auto" hangingPunct="1">
              <a:spcAft>
                <a:spcPts val="0"/>
              </a:spcAft>
              <a:defRPr/>
            </a:pPr>
            <a:r>
              <a:rPr lang="en-US" sz="1800" dirty="0" smtClean="0"/>
              <a:t>However, generics are instructions to the compiler only </a:t>
            </a:r>
          </a:p>
          <a:p>
            <a:pPr lvl="1" algn="just" eaLnBrk="1" fontAlgn="auto" hangingPunct="1">
              <a:spcAft>
                <a:spcPts val="0"/>
              </a:spcAft>
              <a:defRPr/>
            </a:pPr>
            <a:r>
              <a:rPr lang="en-US" dirty="0" smtClean="0"/>
              <a:t>You can still say:     if (thing </a:t>
            </a:r>
            <a:r>
              <a:rPr lang="en-US" dirty="0" err="1" smtClean="0"/>
              <a:t>instanceof</a:t>
            </a:r>
            <a:r>
              <a:rPr lang="en-US" dirty="0" smtClean="0"/>
              <a:t> Stack) ...</a:t>
            </a:r>
            <a:br>
              <a:rPr lang="en-US" dirty="0" smtClean="0"/>
            </a:br>
            <a:r>
              <a:rPr lang="en-US" dirty="0" smtClean="0"/>
              <a:t>but you cannot say: if (thing </a:t>
            </a:r>
            <a:r>
              <a:rPr lang="en-US" dirty="0" err="1" smtClean="0"/>
              <a:t>instanceof</a:t>
            </a:r>
            <a:r>
              <a:rPr lang="en-US" dirty="0" smtClean="0"/>
              <a:t> Stack&lt;String&gt;) ...</a:t>
            </a:r>
          </a:p>
          <a:p>
            <a:pPr lvl="1" algn="just" eaLnBrk="1" fontAlgn="auto" hangingPunct="1">
              <a:spcAft>
                <a:spcPts val="0"/>
              </a:spcAft>
              <a:defRPr/>
            </a:pPr>
            <a:r>
              <a:rPr lang="en-US" dirty="0" smtClean="0"/>
              <a:t>This is called erasure--the type information is “erased” at runtime</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defRPr/>
            </a:pPr>
            <a:r>
              <a:rPr lang="en-US" smtClean="0"/>
              <a:t>A closer look at generic type safety</a:t>
            </a:r>
          </a:p>
        </p:txBody>
      </p:sp>
      <p:sp>
        <p:nvSpPr>
          <p:cNvPr id="7" name="Content Placeholder 6"/>
          <p:cNvSpPr>
            <a:spLocks noGrp="1"/>
          </p:cNvSpPr>
          <p:nvPr>
            <p:ph idx="1"/>
          </p:nvPr>
        </p:nvSpPr>
        <p:spPr/>
        <p:txBody>
          <a:bodyPr rtlCol="0">
            <a:normAutofit lnSpcReduction="10000"/>
          </a:bodyPr>
          <a:lstStyle/>
          <a:p>
            <a:pPr algn="just" eaLnBrk="1" fontAlgn="auto" hangingPunct="1">
              <a:spcAft>
                <a:spcPts val="0"/>
              </a:spcAft>
              <a:defRPr/>
            </a:pPr>
            <a:r>
              <a:rPr lang="en-US" sz="1800" dirty="0" smtClean="0"/>
              <a:t>Type safe? Only sort of...</a:t>
            </a:r>
          </a:p>
          <a:p>
            <a:pPr lvl="1" algn="just" eaLnBrk="1" fontAlgn="auto" hangingPunct="1">
              <a:spcAft>
                <a:spcPts val="0"/>
              </a:spcAft>
              <a:defRPr/>
            </a:pPr>
            <a:r>
              <a:rPr lang="en-US" dirty="0" smtClean="0"/>
              <a:t>Stack&lt;Integer&gt; stack1 = new Stack&lt;Integer&gt;();</a:t>
            </a:r>
          </a:p>
          <a:p>
            <a:pPr lvl="1" algn="just" eaLnBrk="1" fontAlgn="auto" hangingPunct="1">
              <a:spcAft>
                <a:spcPts val="0"/>
              </a:spcAft>
              <a:defRPr/>
            </a:pPr>
            <a:r>
              <a:rPr lang="en-US" dirty="0" smtClean="0"/>
              <a:t>Stack stack2 = stack1; // stack2 is alias of stack1</a:t>
            </a:r>
          </a:p>
          <a:p>
            <a:pPr lvl="1" algn="just" eaLnBrk="1" fontAlgn="auto" hangingPunct="1">
              <a:spcAft>
                <a:spcPts val="0"/>
              </a:spcAft>
              <a:defRPr/>
            </a:pPr>
            <a:r>
              <a:rPr lang="en-US" dirty="0" smtClean="0"/>
              <a:t>stack2.push(</a:t>
            </a:r>
            <a:r>
              <a:rPr lang="en-US" dirty="0" err="1" smtClean="0"/>
              <a:t>Color.RED</a:t>
            </a:r>
            <a:r>
              <a:rPr lang="en-US" dirty="0" smtClean="0"/>
              <a:t>);// legal--stack2 is a plain stack</a:t>
            </a:r>
          </a:p>
          <a:p>
            <a:pPr lvl="1" algn="just" eaLnBrk="1" fontAlgn="auto" hangingPunct="1">
              <a:spcAft>
                <a:spcPts val="0"/>
              </a:spcAft>
              <a:defRPr/>
            </a:pPr>
            <a:r>
              <a:rPr lang="en-US" dirty="0" smtClean="0"/>
              <a:t>Integer xxx = stack1.pop(); // </a:t>
            </a:r>
            <a:r>
              <a:rPr lang="en-US" dirty="0" err="1" smtClean="0"/>
              <a:t>ClassCastException</a:t>
            </a:r>
            <a:r>
              <a:rPr lang="en-US" sz="200" dirty="0" smtClean="0"/>
              <a:t>!</a:t>
            </a:r>
          </a:p>
          <a:p>
            <a:pPr algn="just" eaLnBrk="1" fontAlgn="auto" hangingPunct="1">
              <a:spcAft>
                <a:spcPts val="0"/>
              </a:spcAft>
              <a:defRPr/>
            </a:pPr>
            <a:r>
              <a:rPr lang="en-US" sz="1800" dirty="0" smtClean="0"/>
              <a:t>A little more explanation...</a:t>
            </a:r>
          </a:p>
          <a:p>
            <a:pPr lvl="1" algn="just" eaLnBrk="1" fontAlgn="auto" hangingPunct="1">
              <a:spcAft>
                <a:spcPts val="0"/>
              </a:spcAft>
              <a:defRPr/>
            </a:pPr>
            <a:r>
              <a:rPr lang="en-US" dirty="0" smtClean="0"/>
              <a:t>Java 5 is upwardly compatible with Java 1.4</a:t>
            </a:r>
          </a:p>
          <a:p>
            <a:pPr lvl="1" algn="just" eaLnBrk="1" fontAlgn="auto" hangingPunct="1">
              <a:spcAft>
                <a:spcPts val="0"/>
              </a:spcAft>
              <a:defRPr/>
            </a:pPr>
            <a:r>
              <a:rPr lang="en-US" dirty="0" smtClean="0"/>
              <a:t>So old programs must continue to work</a:t>
            </a:r>
          </a:p>
          <a:p>
            <a:pPr lvl="1" algn="just" eaLnBrk="1" fontAlgn="auto" hangingPunct="1">
              <a:spcAft>
                <a:spcPts val="0"/>
              </a:spcAft>
              <a:defRPr/>
            </a:pPr>
            <a:r>
              <a:rPr lang="en-US" dirty="0" smtClean="0"/>
              <a:t>Hence you can have non-generic stacks (and stack assignment)</a:t>
            </a:r>
          </a:p>
          <a:p>
            <a:pPr lvl="1" algn="just" eaLnBrk="1" fontAlgn="auto" hangingPunct="1">
              <a:spcAft>
                <a:spcPts val="0"/>
              </a:spcAft>
              <a:defRPr/>
            </a:pPr>
            <a:r>
              <a:rPr lang="en-US" dirty="0" smtClean="0"/>
              <a:t>When you use a generic collection, you should make it generic everywhere, not just in the places that Java would otherwise report an error</a:t>
            </a:r>
          </a:p>
          <a:p>
            <a:pPr lvl="1" algn="just" eaLnBrk="1" fontAlgn="auto" hangingPunct="1">
              <a:spcAft>
                <a:spcPts val="0"/>
              </a:spcAft>
              <a:defRPr/>
            </a:pPr>
            <a:r>
              <a:rPr lang="en-US" dirty="0" smtClean="0"/>
              <a:t>Eclipse will provide warnings for many unsafe cases, so pay close attention to those warnings!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p:cTn id="1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 calcmode="lin" valueType="num">
                                      <p:cBhvr>
                                        <p:cTn id="22"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7">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p:cTn id="27"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7">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0" fill="hold"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 calcmode="lin" valueType="num">
                                      <p:cBhvr>
                                        <p:cTn id="34"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7">
                                            <p:txEl>
                                              <p:pRg st="5" end="5"/>
                                            </p:txEl>
                                          </p:spTgt>
                                        </p:tgtEl>
                                      </p:cBhvr>
                                    </p:animEffect>
                                  </p:childTnLst>
                                </p:cTn>
                              </p:par>
                              <p:par>
                                <p:cTn id="37" presetID="53"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p:cTn id="39"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7">
                                            <p:txEl>
                                              <p:pRg st="6" end="6"/>
                                            </p:txEl>
                                          </p:spTgt>
                                        </p:tgtEl>
                                      </p:cBhvr>
                                    </p:animEffect>
                                  </p:childTnLst>
                                </p:cTn>
                              </p:par>
                              <p:par>
                                <p:cTn id="42" presetID="53" presetClass="entr" presetSubtype="0"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 calcmode="lin" valueType="num">
                                      <p:cBhvr>
                                        <p:cTn id="44"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7">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7">
                                            <p:txEl>
                                              <p:pRg st="7" end="7"/>
                                            </p:txEl>
                                          </p:spTgt>
                                        </p:tgtEl>
                                      </p:cBhvr>
                                    </p:animEffect>
                                  </p:childTnLst>
                                </p:cTn>
                              </p:par>
                              <p:par>
                                <p:cTn id="47" presetID="53" presetClass="entr" presetSubtype="0" fill="hold"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p:cTn id="49"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7">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7">
                                            <p:txEl>
                                              <p:pRg st="8" end="8"/>
                                            </p:txEl>
                                          </p:spTgt>
                                        </p:tgtEl>
                                      </p:cBhvr>
                                    </p:animEffect>
                                  </p:childTnLst>
                                </p:cTn>
                              </p:par>
                              <p:par>
                                <p:cTn id="52" presetID="53" presetClass="entr" presetSubtype="0" fill="hold" nodeType="with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 calcmode="lin" valueType="num">
                                      <p:cBhvr>
                                        <p:cTn id="54" dur="500" fill="hold"/>
                                        <p:tgtEl>
                                          <p:spTgt spid="7">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7">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7">
                                            <p:txEl>
                                              <p:pRg st="9" end="9"/>
                                            </p:txEl>
                                          </p:spTgt>
                                        </p:tgtEl>
                                      </p:cBhvr>
                                    </p:animEffect>
                                  </p:childTnLst>
                                </p:cTn>
                              </p:par>
                              <p:par>
                                <p:cTn id="57" presetID="53" presetClass="entr" presetSubtype="0" fill="hold" nodeType="withEffect">
                                  <p:stCondLst>
                                    <p:cond delay="0"/>
                                  </p:stCondLst>
                                  <p:childTnLst>
                                    <p:set>
                                      <p:cBhvr>
                                        <p:cTn id="58" dur="1" fill="hold">
                                          <p:stCondLst>
                                            <p:cond delay="0"/>
                                          </p:stCondLst>
                                        </p:cTn>
                                        <p:tgtEl>
                                          <p:spTgt spid="7">
                                            <p:txEl>
                                              <p:pRg st="10" end="10"/>
                                            </p:txEl>
                                          </p:spTgt>
                                        </p:tgtEl>
                                        <p:attrNameLst>
                                          <p:attrName>style.visibility</p:attrName>
                                        </p:attrNameLst>
                                      </p:cBhvr>
                                      <p:to>
                                        <p:strVal val="visible"/>
                                      </p:to>
                                    </p:set>
                                    <p:anim calcmode="lin" valueType="num">
                                      <p:cBhvr>
                                        <p:cTn id="59" dur="500" fill="hold"/>
                                        <p:tgtEl>
                                          <p:spTgt spid="7">
                                            <p:txEl>
                                              <p:pRg st="10" end="10"/>
                                            </p:txEl>
                                          </p:spTgt>
                                        </p:tgtEl>
                                        <p:attrNameLst>
                                          <p:attrName>ppt_w</p:attrName>
                                        </p:attrNameLst>
                                      </p:cBhvr>
                                      <p:tavLst>
                                        <p:tav tm="0">
                                          <p:val>
                                            <p:fltVal val="0"/>
                                          </p:val>
                                        </p:tav>
                                        <p:tav tm="100000">
                                          <p:val>
                                            <p:strVal val="#ppt_w"/>
                                          </p:val>
                                        </p:tav>
                                      </p:tavLst>
                                    </p:anim>
                                    <p:anim calcmode="lin" valueType="num">
                                      <p:cBhvr>
                                        <p:cTn id="60" dur="500" fill="hold"/>
                                        <p:tgtEl>
                                          <p:spTgt spid="7">
                                            <p:txEl>
                                              <p:pRg st="10" end="10"/>
                                            </p:txEl>
                                          </p:spTgt>
                                        </p:tgtEl>
                                        <p:attrNameLst>
                                          <p:attrName>ppt_h</p:attrName>
                                        </p:attrNameLst>
                                      </p:cBhvr>
                                      <p:tavLst>
                                        <p:tav tm="0">
                                          <p:val>
                                            <p:fltVal val="0"/>
                                          </p:val>
                                        </p:tav>
                                        <p:tav tm="100000">
                                          <p:val>
                                            <p:strVal val="#ppt_h"/>
                                          </p:val>
                                        </p:tav>
                                      </p:tavLst>
                                    </p:anim>
                                    <p:animEffect transition="in" filter="fade">
                                      <p:cBhvr>
                                        <p:cTn id="6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defRPr/>
            </a:pPr>
            <a:r>
              <a:rPr lang="en-US" dirty="0" smtClean="0"/>
              <a:t>Iterators</a:t>
            </a:r>
          </a:p>
        </p:txBody>
      </p:sp>
      <p:sp>
        <p:nvSpPr>
          <p:cNvPr id="6" name="Content Placeholder 5"/>
          <p:cNvSpPr>
            <a:spLocks noGrp="1"/>
          </p:cNvSpPr>
          <p:nvPr>
            <p:ph idx="1"/>
          </p:nvPr>
        </p:nvSpPr>
        <p:spPr/>
        <p:txBody>
          <a:bodyPr/>
          <a:lstStyle/>
          <a:p>
            <a:pPr algn="just" eaLnBrk="1" hangingPunct="1"/>
            <a:r>
              <a:rPr lang="en-US" sz="1800" dirty="0" smtClean="0"/>
              <a:t>An iterator gives you every element of a collection, one at a time</a:t>
            </a:r>
          </a:p>
          <a:p>
            <a:pPr lvl="2" algn="just" eaLnBrk="1" hangingPunct="1"/>
            <a:r>
              <a:rPr lang="en-US" dirty="0" smtClean="0"/>
              <a:t>The collection has a type iterator(); factory method to return a new iterator to return objects of the given type</a:t>
            </a:r>
          </a:p>
          <a:p>
            <a:pPr lvl="2" algn="just" eaLnBrk="1" hangingPunct="1"/>
            <a:r>
              <a:rPr lang="en-US" dirty="0" smtClean="0"/>
              <a:t>The method boolean hasNext() tells you if there are more objects</a:t>
            </a:r>
          </a:p>
          <a:p>
            <a:pPr lvl="2" algn="just" eaLnBrk="1" hangingPunct="1"/>
            <a:r>
              <a:rPr lang="en-US" dirty="0" smtClean="0"/>
              <a:t>The method type next() returns the next object</a:t>
            </a:r>
          </a:p>
          <a:p>
            <a:pPr lvl="2" algn="just" eaLnBrk="1" hangingPunct="1"/>
            <a:r>
              <a:rPr lang="en-US" dirty="0" smtClean="0"/>
              <a:t>The method void remove() deletes the last object gotten</a:t>
            </a:r>
          </a:p>
          <a:p>
            <a:pPr algn="just" eaLnBrk="1" hangingPunct="1">
              <a:buNone/>
            </a:pPr>
            <a:endParaRPr lang="en-US" sz="800" dirty="0" smtClean="0"/>
          </a:p>
          <a:p>
            <a:pPr algn="just" eaLnBrk="1" hangingPunct="1"/>
            <a:r>
              <a:rPr lang="en-US" sz="1800" dirty="0" smtClean="0"/>
              <a:t>Example:</a:t>
            </a:r>
          </a:p>
          <a:p>
            <a:pPr lvl="1" eaLnBrk="1" hangingPunct="1">
              <a:buNone/>
            </a:pPr>
            <a:r>
              <a:rPr lang="en-US" sz="2000" dirty="0" smtClean="0">
                <a:latin typeface="Courier New" pitchFamily="49" charset="0"/>
                <a:cs typeface="Courier New" pitchFamily="49" charset="0"/>
              </a:rPr>
              <a:t>Iterator iter = integerStack.iterator();</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while (iter.hasNext())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System.out.println(</a:t>
            </a:r>
            <a:r>
              <a:rPr lang="en-US" sz="2000" dirty="0" err="1" smtClean="0">
                <a:latin typeface="Courier New" pitchFamily="49" charset="0"/>
                <a:cs typeface="Courier New" pitchFamily="49" charset="0"/>
              </a:rPr>
              <a:t>iter.next</a:t>
            </a:r>
            <a:r>
              <a:rPr lang="en-US" sz="2000" dirty="0" smtClean="0">
                <a:latin typeface="Courier New" pitchFamily="49" charset="0"/>
                <a:cs typeface="Courier New" pitchFamily="49" charset="0"/>
              </a:rPr>
              <a:t>());</a:t>
            </a:r>
          </a:p>
          <a:p>
            <a:pPr lvl="1" eaLnBrk="1" hangingPunct="1">
              <a:buFontTx/>
              <a:buNone/>
            </a:pPr>
            <a:r>
              <a:rPr lang="en-US" sz="2000" dirty="0" smtClean="0">
                <a:latin typeface="Courier New" pitchFamily="49" charset="0"/>
                <a:cs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6">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p:cTn id="35"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6">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 calcmode="lin" valueType="num">
                                      <p:cBhvr>
                                        <p:cTn id="42"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6">
                                            <p:txEl>
                                              <p:pRg st="6" end="6"/>
                                            </p:txEl>
                                          </p:spTgt>
                                        </p:tgtEl>
                                      </p:cBhvr>
                                    </p:animEffect>
                                  </p:childTnLst>
                                </p:cTn>
                              </p:par>
                              <p:par>
                                <p:cTn id="45" presetID="53" presetClass="entr" presetSubtype="0" fill="hold" nodeType="with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 calcmode="lin" valueType="num">
                                      <p:cBhvr>
                                        <p:cTn id="47"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6">
                                            <p:txEl>
                                              <p:pRg st="7" end="7"/>
                                            </p:txEl>
                                          </p:spTgt>
                                        </p:tgtEl>
                                        <p:attrNameLst>
                                          <p:attrName>ppt_h</p:attrName>
                                        </p:attrNameLst>
                                      </p:cBhvr>
                                      <p:tavLst>
                                        <p:tav tm="0">
                                          <p:val>
                                            <p:fltVal val="0"/>
                                          </p:val>
                                        </p:tav>
                                        <p:tav tm="100000">
                                          <p:val>
                                            <p:strVal val="#ppt_h"/>
                                          </p:val>
                                        </p:tav>
                                      </p:tavLst>
                                    </p:anim>
                                    <p:animEffect transition="in" filter="fade">
                                      <p:cBhvr>
                                        <p:cTn id="49" dur="500"/>
                                        <p:tgtEl>
                                          <p:spTgt spid="6">
                                            <p:txEl>
                                              <p:pRg st="7" end="7"/>
                                            </p:txEl>
                                          </p:spTgt>
                                        </p:tgtEl>
                                      </p:cBhvr>
                                    </p:animEffect>
                                  </p:childTnLst>
                                </p:cTn>
                              </p:par>
                              <p:par>
                                <p:cTn id="50" presetID="53" presetClass="entr" presetSubtype="0" fill="hold" nodeType="with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 calcmode="lin" valueType="num">
                                      <p:cBhvr>
                                        <p:cTn id="52"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53" dur="500" fill="hold"/>
                                        <p:tgtEl>
                                          <p:spTgt spid="6">
                                            <p:txEl>
                                              <p:pRg st="8" end="8"/>
                                            </p:txEl>
                                          </p:spTgt>
                                        </p:tgtEl>
                                        <p:attrNameLst>
                                          <p:attrName>ppt_h</p:attrName>
                                        </p:attrNameLst>
                                      </p:cBhvr>
                                      <p:tavLst>
                                        <p:tav tm="0">
                                          <p:val>
                                            <p:fltVal val="0"/>
                                          </p:val>
                                        </p:tav>
                                        <p:tav tm="100000">
                                          <p:val>
                                            <p:strVal val="#ppt_h"/>
                                          </p:val>
                                        </p:tav>
                                      </p:tavLst>
                                    </p:anim>
                                    <p:animEffect transition="in" filter="fade">
                                      <p:cBhvr>
                                        <p:cTn id="5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defRPr/>
            </a:pPr>
            <a:r>
              <a:rPr lang="en-US" smtClean="0"/>
              <a:t>Enhanced for loop</a:t>
            </a:r>
          </a:p>
        </p:txBody>
      </p:sp>
      <p:sp>
        <p:nvSpPr>
          <p:cNvPr id="8" name="Content Placeholder 7"/>
          <p:cNvSpPr>
            <a:spLocks noGrp="1"/>
          </p:cNvSpPr>
          <p:nvPr>
            <p:ph idx="1"/>
          </p:nvPr>
        </p:nvSpPr>
        <p:spPr/>
        <p:txBody>
          <a:bodyPr/>
          <a:lstStyle/>
          <a:p>
            <a:pPr eaLnBrk="1" hangingPunct="1"/>
            <a:r>
              <a:rPr lang="en-US" sz="1600" dirty="0" smtClean="0"/>
              <a:t>Instead of</a:t>
            </a:r>
            <a:br>
              <a:rPr lang="en-US" sz="1600" dirty="0" smtClean="0"/>
            </a:br>
            <a:r>
              <a:rPr lang="en-US" sz="1600" dirty="0" smtClean="0">
                <a:latin typeface="Courier New" pitchFamily="49" charset="0"/>
                <a:cs typeface="Courier New" pitchFamily="49" charset="0"/>
              </a:rPr>
              <a:t>    void </a:t>
            </a:r>
            <a:r>
              <a:rPr lang="en-US" sz="1600" dirty="0" err="1" smtClean="0">
                <a:latin typeface="Courier New" pitchFamily="49" charset="0"/>
                <a:cs typeface="Courier New" pitchFamily="49" charset="0"/>
              </a:rPr>
              <a:t>cancelAll</a:t>
            </a:r>
            <a:r>
              <a:rPr lang="en-US" sz="1600" dirty="0" smtClean="0">
                <a:latin typeface="Courier New" pitchFamily="49" charset="0"/>
                <a:cs typeface="Courier New" pitchFamily="49" charset="0"/>
              </a:rPr>
              <a:t>(Collection c)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for (Iterator i = c.iterator(); i.hasNext();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TimerTask</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tt</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TimerTask</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i.next</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tt.cancel</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p>
          <a:p>
            <a:pPr eaLnBrk="1" hangingPunct="1"/>
            <a:r>
              <a:rPr lang="en-US" sz="1600" dirty="0" smtClean="0"/>
              <a:t>You will be able to use:</a:t>
            </a:r>
            <a:br>
              <a:rPr lang="en-US" sz="1600" dirty="0" smtClean="0"/>
            </a:br>
            <a:r>
              <a:rPr lang="en-US" sz="1600" dirty="0" smtClean="0">
                <a:latin typeface="Courier New" pitchFamily="49" charset="0"/>
                <a:cs typeface="Courier New" pitchFamily="49" charset="0"/>
              </a:rPr>
              <a:t> void </a:t>
            </a:r>
            <a:r>
              <a:rPr lang="en-US" sz="1600" dirty="0" err="1" smtClean="0">
                <a:latin typeface="Courier New" pitchFamily="49" charset="0"/>
                <a:cs typeface="Courier New" pitchFamily="49" charset="0"/>
              </a:rPr>
              <a:t>cancelAll</a:t>
            </a:r>
            <a:r>
              <a:rPr lang="en-US" sz="1600" dirty="0" smtClean="0">
                <a:latin typeface="Courier New" pitchFamily="49" charset="0"/>
                <a:cs typeface="Courier New" pitchFamily="49" charset="0"/>
              </a:rPr>
              <a:t>(Collection&lt;</a:t>
            </a:r>
            <a:r>
              <a:rPr lang="en-US" sz="1600" dirty="0" err="1" smtClean="0">
                <a:latin typeface="Courier New" pitchFamily="49" charset="0"/>
                <a:cs typeface="Courier New" pitchFamily="49" charset="0"/>
              </a:rPr>
              <a:t>TimerTask</a:t>
            </a:r>
            <a:r>
              <a:rPr lang="en-US" sz="1600" dirty="0" smtClean="0">
                <a:latin typeface="Courier New" pitchFamily="49" charset="0"/>
                <a:cs typeface="Courier New" pitchFamily="49" charset="0"/>
              </a:rPr>
              <a:t>&gt; c)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for (</a:t>
            </a:r>
            <a:r>
              <a:rPr lang="en-US" sz="1600" dirty="0" err="1" smtClean="0">
                <a:latin typeface="Courier New" pitchFamily="49" charset="0"/>
                <a:cs typeface="Courier New" pitchFamily="49" charset="0"/>
              </a:rPr>
              <a:t>TimerTask</a:t>
            </a:r>
            <a:r>
              <a:rPr lang="en-US" sz="1600" dirty="0" smtClean="0">
                <a:latin typeface="Courier New" pitchFamily="49" charset="0"/>
                <a:cs typeface="Courier New" pitchFamily="49" charset="0"/>
              </a:rPr>
              <a:t> task : c)</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task.cancel</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p>
          <a:p>
            <a:pPr eaLnBrk="1" hangingPunct="1"/>
            <a:r>
              <a:rPr lang="en-US" sz="1600" dirty="0" smtClean="0"/>
              <a:t>What does the JDK 1.5 compiler handle automatically for us?</a:t>
            </a:r>
          </a:p>
          <a:p>
            <a:pPr eaLnBrk="1" hangingPunct="1"/>
            <a:r>
              <a:rPr lang="en-US" sz="1600" dirty="0" smtClean="0"/>
              <a:t>Not everyone likes this syntax! How else could it have been done?</a:t>
            </a:r>
          </a:p>
          <a:p>
            <a:pPr eaLnBrk="1" hangingPunct="1">
              <a:buFontTx/>
              <a:buNone/>
            </a:pPr>
            <a:r>
              <a:rPr lang="en-US" sz="1600" dirty="0" smtClean="0">
                <a:latin typeface="Courier New" pitchFamily="49" charset="0"/>
                <a:cs typeface="Courier New" pitchFamily="49" charset="0"/>
              </a:rPr>
              <a:t>void </a:t>
            </a:r>
            <a:r>
              <a:rPr lang="en-US" sz="1600" dirty="0" err="1" smtClean="0">
                <a:latin typeface="Courier New" pitchFamily="49" charset="0"/>
                <a:cs typeface="Courier New" pitchFamily="49" charset="0"/>
              </a:rPr>
              <a:t>cancelAll</a:t>
            </a:r>
            <a:r>
              <a:rPr lang="en-US" sz="1600" dirty="0" smtClean="0">
                <a:latin typeface="Courier New" pitchFamily="49" charset="0"/>
                <a:cs typeface="Courier New" pitchFamily="49" charset="0"/>
              </a:rPr>
              <a:t>(Collection&lt;</a:t>
            </a:r>
            <a:r>
              <a:rPr lang="en-US" sz="1600" dirty="0" err="1" smtClean="0">
                <a:latin typeface="Courier New" pitchFamily="49" charset="0"/>
                <a:cs typeface="Courier New" pitchFamily="49" charset="0"/>
              </a:rPr>
              <a:t>TimerTask</a:t>
            </a:r>
            <a:r>
              <a:rPr lang="en-US" sz="1600" dirty="0" smtClean="0">
                <a:latin typeface="Courier New" pitchFamily="49" charset="0"/>
                <a:cs typeface="Courier New" pitchFamily="49" charset="0"/>
              </a:rPr>
              <a:t>&gt; c)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foreach</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TimerTask</a:t>
            </a:r>
            <a:r>
              <a:rPr lang="en-US" sz="1600" dirty="0" smtClean="0">
                <a:latin typeface="Courier New" pitchFamily="49" charset="0"/>
                <a:cs typeface="Courier New" pitchFamily="49" charset="0"/>
              </a:rPr>
              <a:t> task of c)  //C# notation</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task.cancel</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p>
          <a:p>
            <a:pPr marL="227013" lvl="1" indent="-227013" algn="ctr" eaLnBrk="1" hangingPunct="1">
              <a:spcBef>
                <a:spcPct val="25000"/>
              </a:spcBef>
              <a:buNone/>
            </a:pPr>
            <a:r>
              <a:rPr lang="en-US" sz="1600" b="1" dirty="0" smtClean="0"/>
              <a:t>** Refer to the </a:t>
            </a:r>
            <a:r>
              <a:rPr lang="en-US" sz="1600" b="1" dirty="0" smtClean="0">
                <a:hlinkClick r:id="rId3" action="ppaction://hlinkfile"/>
              </a:rPr>
              <a:t>EnhancedForDemo.java </a:t>
            </a:r>
            <a:r>
              <a:rPr lang="en-US" sz="1600" b="1" dirty="0" smtClean="0"/>
              <a:t>sample code</a:t>
            </a:r>
            <a:endParaRPr lang="en-US" sz="1600"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wipe(up)">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wipe(up)">
                                      <p:cBhvr>
                                        <p:cTn id="1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defRPr/>
            </a:pPr>
            <a:r>
              <a:rPr lang="en-US" smtClean="0"/>
              <a:t>Array class additions</a:t>
            </a:r>
          </a:p>
        </p:txBody>
      </p:sp>
      <p:sp>
        <p:nvSpPr>
          <p:cNvPr id="60419" name="Content Placeholder 5"/>
          <p:cNvSpPr>
            <a:spLocks noGrp="1"/>
          </p:cNvSpPr>
          <p:nvPr>
            <p:ph idx="1"/>
          </p:nvPr>
        </p:nvSpPr>
        <p:spPr/>
        <p:txBody>
          <a:bodyPr/>
          <a:lstStyle/>
          <a:p>
            <a:pPr algn="just" eaLnBrk="1" hangingPunct="1"/>
            <a:r>
              <a:rPr lang="en-US" sz="1800" dirty="0" smtClean="0"/>
              <a:t>hashCode</a:t>
            </a:r>
          </a:p>
          <a:p>
            <a:pPr lvl="1" algn="just" eaLnBrk="1" hangingPunct="1"/>
            <a:r>
              <a:rPr lang="en-US" dirty="0" smtClean="0"/>
              <a:t>Returns a hash code based on the contents of the specified array.  </a:t>
            </a:r>
          </a:p>
          <a:p>
            <a:pPr lvl="1" algn="just" eaLnBrk="1" hangingPunct="1"/>
            <a:r>
              <a:rPr lang="en-US" dirty="0" smtClean="0"/>
              <a:t>For any two arrays a and b such that </a:t>
            </a:r>
            <a:r>
              <a:rPr lang="en-US" dirty="0" err="1" smtClean="0"/>
              <a:t>Arrays.equals</a:t>
            </a:r>
            <a:r>
              <a:rPr lang="en-US" dirty="0" smtClean="0"/>
              <a:t>(a, b) is it also the case that </a:t>
            </a:r>
            <a:r>
              <a:rPr lang="en-US" dirty="0" err="1" smtClean="0"/>
              <a:t>Arrays.hashCode</a:t>
            </a:r>
            <a:r>
              <a:rPr lang="en-US" dirty="0" smtClean="0"/>
              <a:t>(a) == </a:t>
            </a:r>
            <a:r>
              <a:rPr lang="en-US" dirty="0" err="1" smtClean="0"/>
              <a:t>Arrays.hashCode</a:t>
            </a:r>
            <a:r>
              <a:rPr lang="en-US" dirty="0" smtClean="0"/>
              <a:t>(b)</a:t>
            </a:r>
          </a:p>
          <a:p>
            <a:pPr algn="just" eaLnBrk="1" hangingPunct="1"/>
            <a:r>
              <a:rPr lang="en-US" sz="1800" dirty="0" smtClean="0"/>
              <a:t>deepEquals</a:t>
            </a:r>
          </a:p>
          <a:p>
            <a:pPr lvl="1" algn="just" eaLnBrk="1" hangingPunct="1"/>
            <a:r>
              <a:rPr lang="en-US" dirty="0" smtClean="0"/>
              <a:t>Returns true if the two specified arrays are deeply equal to one another.</a:t>
            </a:r>
          </a:p>
          <a:p>
            <a:pPr algn="just" eaLnBrk="1" hangingPunct="1"/>
            <a:r>
              <a:rPr lang="en-US" sz="1800" dirty="0" smtClean="0"/>
              <a:t>toString</a:t>
            </a:r>
          </a:p>
          <a:p>
            <a:pPr lvl="1" algn="just" eaLnBrk="1" hangingPunct="1"/>
            <a:r>
              <a:rPr lang="en-US" dirty="0" smtClean="0"/>
              <a:t>Returns a string representation of the contents of the specified array.  String representation is a list of the array’s elements, enclosed in square brackets (“[]”).  Adjacent elements separated by “, “</a:t>
            </a: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defRPr/>
            </a:pPr>
            <a:r>
              <a:rPr lang="en-US" smtClean="0"/>
              <a:t>Interface queue</a:t>
            </a:r>
          </a:p>
        </p:txBody>
      </p:sp>
      <p:sp>
        <p:nvSpPr>
          <p:cNvPr id="61443" name="Content Placeholder 5"/>
          <p:cNvSpPr>
            <a:spLocks noGrp="1"/>
          </p:cNvSpPr>
          <p:nvPr>
            <p:ph idx="1"/>
          </p:nvPr>
        </p:nvSpPr>
        <p:spPr/>
        <p:txBody>
          <a:bodyPr/>
          <a:lstStyle/>
          <a:p>
            <a:pPr eaLnBrk="1" hangingPunct="1"/>
            <a:r>
              <a:rPr lang="en-US" sz="2000" smtClean="0"/>
              <a:t>Extends Collection</a:t>
            </a:r>
          </a:p>
          <a:p>
            <a:pPr eaLnBrk="1" hangingPunct="1"/>
            <a:r>
              <a:rPr lang="en-US" sz="2000" smtClean="0"/>
              <a:t>Designed for holding elements prior to processing.</a:t>
            </a:r>
          </a:p>
          <a:p>
            <a:pPr eaLnBrk="1" hangingPunct="1"/>
            <a:r>
              <a:rPr lang="en-US" sz="2000" smtClean="0"/>
              <a:t>Typically ordered in a FIFO manner.</a:t>
            </a:r>
          </a:p>
          <a:p>
            <a:pPr eaLnBrk="1" hangingPunct="1"/>
            <a:r>
              <a:rPr lang="en-US" sz="2000" smtClean="0"/>
              <a:t>Main Methods</a:t>
            </a:r>
          </a:p>
          <a:p>
            <a:pPr lvl="1" eaLnBrk="1" hangingPunct="1"/>
            <a:r>
              <a:rPr lang="en-US" sz="2400" smtClean="0"/>
              <a:t>remove() and pull()</a:t>
            </a:r>
          </a:p>
          <a:p>
            <a:pPr lvl="2" eaLnBrk="1" hangingPunct="1"/>
            <a:r>
              <a:rPr lang="en-US" sz="2400" smtClean="0"/>
              <a:t>Both return the head of the queue.</a:t>
            </a:r>
          </a:p>
          <a:p>
            <a:pPr lvl="2" eaLnBrk="1" hangingPunct="1"/>
            <a:r>
              <a:rPr lang="en-US" sz="2400" smtClean="0"/>
              <a:t>When empty, the remove() method throws an exception while poll() returns null.</a:t>
            </a:r>
          </a:p>
        </p:txBody>
      </p:sp>
      <p:sp>
        <p:nvSpPr>
          <p:cNvPr id="61444"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C4BD5F61-3C58-40DB-973C-9FD729184CB6}" type="slidenum">
              <a:rPr lang="en-US">
                <a:solidFill>
                  <a:schemeClr val="bg1"/>
                </a:solidFill>
                <a:cs typeface="Arial" pitchFamily="34" charset="0"/>
              </a:rPr>
              <a:pPr algn="ctr"/>
              <a:t>58</a:t>
            </a:fld>
            <a:endParaRPr lang="en-US">
              <a:solidFill>
                <a:schemeClr val="bg1"/>
              </a:solidFill>
              <a:cs typeface="Arial" pitchFamily="34"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US" smtClean="0"/>
              <a:t>Overview of java.util package (continued)</a:t>
            </a:r>
          </a:p>
        </p:txBody>
      </p:sp>
      <p:sp>
        <p:nvSpPr>
          <p:cNvPr id="62467" name="Content Placeholder 2"/>
          <p:cNvSpPr>
            <a:spLocks noGrp="1"/>
          </p:cNvSpPr>
          <p:nvPr>
            <p:ph idx="1"/>
          </p:nvPr>
        </p:nvSpPr>
        <p:spPr/>
        <p:txBody>
          <a:bodyPr/>
          <a:lstStyle/>
          <a:p>
            <a:r>
              <a:rPr lang="en-US" sz="1800" smtClean="0"/>
              <a:t>The java.util package provides various utility classes and interfaces that support date and calendar operations, String manipulations and Collections manipulations. Classes provided by the java.util package</a:t>
            </a:r>
          </a:p>
        </p:txBody>
      </p:sp>
      <p:pic>
        <p:nvPicPr>
          <p:cNvPr id="62468" name="Picture 8"/>
          <p:cNvPicPr>
            <a:picLocks noChangeAspect="1" noChangeArrowheads="1"/>
          </p:cNvPicPr>
          <p:nvPr/>
        </p:nvPicPr>
        <p:blipFill>
          <a:blip r:embed="rId3" cstate="print"/>
          <a:srcRect/>
          <a:stretch>
            <a:fillRect/>
          </a:stretch>
        </p:blipFill>
        <p:spPr bwMode="auto">
          <a:xfrm>
            <a:off x="582613" y="3395663"/>
            <a:ext cx="7945437" cy="2619375"/>
          </a:xfrm>
          <a:prstGeom prst="rect">
            <a:avLst/>
          </a:prstGeom>
          <a:noFill/>
          <a:ln w="9525" algn="ctr">
            <a:noFill/>
            <a:miter lim="800000"/>
            <a:headEnd/>
            <a:tailEnd/>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rtlCol="0">
            <a:normAutofit/>
          </a:bodyPr>
          <a:lstStyle/>
          <a:p>
            <a:pPr eaLnBrk="1" fontAlgn="auto" hangingPunct="1">
              <a:spcAft>
                <a:spcPts val="0"/>
              </a:spcAft>
              <a:defRPr/>
            </a:pPr>
            <a:r>
              <a:rPr lang="en-US" dirty="0" smtClean="0"/>
              <a:t>Collection framework hierarchy (continued)</a:t>
            </a:r>
          </a:p>
        </p:txBody>
      </p:sp>
      <p:sp>
        <p:nvSpPr>
          <p:cNvPr id="39" name="Oval 10"/>
          <p:cNvSpPr>
            <a:spLocks noChangeArrowheads="1"/>
          </p:cNvSpPr>
          <p:nvPr/>
        </p:nvSpPr>
        <p:spPr bwMode="auto">
          <a:xfrm>
            <a:off x="4202113" y="2441575"/>
            <a:ext cx="1216025" cy="530225"/>
          </a:xfrm>
          <a:prstGeom prst="ellipse">
            <a:avLst/>
          </a:prstGeom>
          <a:solidFill>
            <a:schemeClr val="accent1">
              <a:alpha val="39999"/>
            </a:schemeClr>
          </a:solidFill>
          <a:ln w="9525">
            <a:round/>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Map</a:t>
            </a:r>
          </a:p>
        </p:txBody>
      </p:sp>
      <p:sp>
        <p:nvSpPr>
          <p:cNvPr id="40" name="Rectangle 11"/>
          <p:cNvSpPr>
            <a:spLocks noChangeArrowheads="1"/>
          </p:cNvSpPr>
          <p:nvPr/>
        </p:nvSpPr>
        <p:spPr bwMode="auto">
          <a:xfrm>
            <a:off x="3284538" y="3587750"/>
            <a:ext cx="1216025" cy="530225"/>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HashMap</a:t>
            </a:r>
          </a:p>
        </p:txBody>
      </p:sp>
      <p:sp>
        <p:nvSpPr>
          <p:cNvPr id="41" name="Rectangle 12"/>
          <p:cNvSpPr>
            <a:spLocks noChangeArrowheads="1"/>
          </p:cNvSpPr>
          <p:nvPr/>
        </p:nvSpPr>
        <p:spPr bwMode="auto">
          <a:xfrm>
            <a:off x="4960938" y="3584575"/>
            <a:ext cx="1216025" cy="530225"/>
          </a:xfrm>
          <a:prstGeom prst="rect">
            <a:avLst/>
          </a:prstGeom>
          <a:solidFill>
            <a:schemeClr val="accent1">
              <a:alpha val="39999"/>
            </a:schemeClr>
          </a:solidFill>
          <a:ln w="9525">
            <a:miter lim="800000"/>
            <a:headEnd/>
            <a:tailEnd/>
          </a:ln>
          <a:scene3d>
            <a:camera prst="legacyPerspectiveBottom"/>
            <a:lightRig rig="legacyFlat3" dir="t"/>
          </a:scene3d>
          <a:sp3d extrusionH="290500" prstMaterial="legacyMatte">
            <a:bevelT w="13500" h="13500" prst="angle"/>
            <a:bevelB w="13500" h="13500" prst="angle"/>
            <a:extrusionClr>
              <a:schemeClr val="accent1"/>
            </a:extrusionClr>
          </a:sp3d>
        </p:spPr>
        <p:txBody>
          <a:bodyPr wrap="none" anchor="ctr">
            <a:flatTx/>
          </a:bodyPr>
          <a:lstStyle/>
          <a:p>
            <a:r>
              <a:rPr lang="en-US" sz="1400" dirty="0">
                <a:latin typeface="Calibri" pitchFamily="34" charset="0"/>
                <a:ea typeface="MS PGothic"/>
                <a:cs typeface="MS PGothic"/>
              </a:rPr>
              <a:t>TreeMap</a:t>
            </a:r>
          </a:p>
        </p:txBody>
      </p:sp>
      <p:cxnSp>
        <p:nvCxnSpPr>
          <p:cNvPr id="12295" name="AutoShape 28"/>
          <p:cNvCxnSpPr>
            <a:cxnSpLocks noChangeShapeType="1"/>
            <a:stCxn id="41" idx="0"/>
            <a:endCxn id="39" idx="4"/>
          </p:cNvCxnSpPr>
          <p:nvPr/>
        </p:nvCxnSpPr>
        <p:spPr bwMode="auto">
          <a:xfrm rot="5400000" flipH="1">
            <a:off x="4883150" y="2898775"/>
            <a:ext cx="612775" cy="758825"/>
          </a:xfrm>
          <a:prstGeom prst="bentConnector3">
            <a:avLst>
              <a:gd name="adj1" fmla="val 50000"/>
            </a:avLst>
          </a:prstGeom>
          <a:noFill/>
          <a:ln w="38100">
            <a:solidFill>
              <a:schemeClr val="accent1"/>
            </a:solidFill>
            <a:prstDash val="sysDot"/>
            <a:miter lim="800000"/>
            <a:headEnd type="none" w="lg" len="lg"/>
            <a:tailEnd type="triangle" w="lg" len="med"/>
          </a:ln>
        </p:spPr>
      </p:cxnSp>
      <p:cxnSp>
        <p:nvCxnSpPr>
          <p:cNvPr id="12296" name="AutoShape 27"/>
          <p:cNvCxnSpPr>
            <a:cxnSpLocks noChangeShapeType="1"/>
          </p:cNvCxnSpPr>
          <p:nvPr/>
        </p:nvCxnSpPr>
        <p:spPr bwMode="auto">
          <a:xfrm rot="-5400000">
            <a:off x="4043363" y="2820987"/>
            <a:ext cx="615950" cy="917575"/>
          </a:xfrm>
          <a:prstGeom prst="bentConnector3">
            <a:avLst>
              <a:gd name="adj1" fmla="val 50000"/>
            </a:avLst>
          </a:prstGeom>
          <a:noFill/>
          <a:ln w="38100">
            <a:solidFill>
              <a:schemeClr val="accent1"/>
            </a:solidFill>
            <a:prstDash val="sysDot"/>
            <a:miter lim="800000"/>
            <a:headEnd type="none" w="lg" len="lg"/>
            <a:tailEnd type="triangle" w="lg" len="med"/>
          </a:ln>
        </p:spPr>
      </p:cxnSp>
      <p:sp>
        <p:nvSpPr>
          <p:cNvPr id="12297" name="Rectangle 41"/>
          <p:cNvSpPr>
            <a:spLocks noChangeArrowheads="1"/>
          </p:cNvSpPr>
          <p:nvPr/>
        </p:nvSpPr>
        <p:spPr bwMode="auto">
          <a:xfrm>
            <a:off x="2932113" y="2266950"/>
            <a:ext cx="3641725" cy="2590800"/>
          </a:xfrm>
          <a:prstGeom prst="rect">
            <a:avLst/>
          </a:prstGeom>
          <a:noFill/>
          <a:ln w="38100">
            <a:solidFill>
              <a:schemeClr val="tx2"/>
            </a:solidFill>
            <a:miter lim="800000"/>
            <a:headEnd type="none" w="sm" len="sm"/>
            <a:tailEnd type="none" w="lg" len="med"/>
          </a:ln>
        </p:spPr>
        <p:txBody>
          <a:bodyPr wrap="none" anchor="ctr"/>
          <a:lstStyle/>
          <a:p>
            <a:endParaRPr lang="en-US" dirty="0">
              <a:latin typeface="Calibri"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1000"/>
                                        <p:tgtEl>
                                          <p:spTgt spid="39"/>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up)">
                                      <p:cBhvr>
                                        <p:cTn id="11" dur="1000"/>
                                        <p:tgtEl>
                                          <p:spTgt spid="4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up)">
                                      <p:cBhvr>
                                        <p:cTn id="1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en-US" smtClean="0"/>
              <a:t>Date class</a:t>
            </a:r>
          </a:p>
        </p:txBody>
      </p:sp>
      <p:sp>
        <p:nvSpPr>
          <p:cNvPr id="63491" name="Rectangle 2"/>
          <p:cNvSpPr>
            <a:spLocks noChangeArrowheads="1"/>
          </p:cNvSpPr>
          <p:nvPr/>
        </p:nvSpPr>
        <p:spPr bwMode="auto">
          <a:xfrm>
            <a:off x="385763" y="1550988"/>
            <a:ext cx="8458200" cy="4953000"/>
          </a:xfrm>
          <a:prstGeom prst="rect">
            <a:avLst/>
          </a:prstGeom>
          <a:noFill/>
          <a:ln w="9525">
            <a:noFill/>
            <a:miter lim="800000"/>
            <a:headEnd/>
            <a:tailEnd/>
          </a:ln>
        </p:spPr>
        <p:txBody>
          <a:bodyPr/>
          <a:lstStyle/>
          <a:p>
            <a:pPr marL="457200" indent="-457200">
              <a:lnSpc>
                <a:spcPct val="90000"/>
              </a:lnSpc>
            </a:pPr>
            <a:r>
              <a:rPr lang="en-GB" sz="2000" dirty="0"/>
              <a:t>Date: Date class represent  date and time. There are several constructors for Date objects. </a:t>
            </a:r>
          </a:p>
          <a:p>
            <a:pPr marL="457200" indent="-457200">
              <a:lnSpc>
                <a:spcPct val="90000"/>
              </a:lnSpc>
            </a:pPr>
            <a:endParaRPr lang="en-GB" sz="1200" dirty="0" smtClean="0"/>
          </a:p>
          <a:p>
            <a:pPr marL="457200" indent="-457200">
              <a:lnSpc>
                <a:spcPct val="90000"/>
              </a:lnSpc>
            </a:pPr>
            <a:r>
              <a:rPr lang="en-GB" dirty="0" smtClean="0"/>
              <a:t>Constructors </a:t>
            </a:r>
            <a:r>
              <a:rPr lang="en-GB" dirty="0"/>
              <a:t>: </a:t>
            </a:r>
          </a:p>
          <a:p>
            <a:pPr marL="457200" indent="-457200">
              <a:lnSpc>
                <a:spcPct val="90000"/>
              </a:lnSpc>
            </a:pPr>
            <a:r>
              <a:rPr lang="en-GB" sz="1200" dirty="0"/>
              <a:t>Date()	:	produces the current date and time.</a:t>
            </a:r>
          </a:p>
          <a:p>
            <a:pPr marL="457200" indent="-457200">
              <a:lnSpc>
                <a:spcPct val="90000"/>
              </a:lnSpc>
            </a:pPr>
            <a:r>
              <a:rPr lang="en-GB" sz="1200" dirty="0"/>
              <a:t>Date(int year, int month, </a:t>
            </a:r>
            <a:r>
              <a:rPr lang="en-GB" sz="1200" dirty="0" err="1"/>
              <a:t>ind</a:t>
            </a:r>
            <a:r>
              <a:rPr lang="en-GB" sz="1200" dirty="0"/>
              <a:t> </a:t>
            </a:r>
            <a:r>
              <a:rPr lang="en-GB" sz="1200" dirty="0" err="1"/>
              <a:t>dayofmonth</a:t>
            </a:r>
            <a:r>
              <a:rPr lang="en-GB" sz="1200" dirty="0"/>
              <a:t>)</a:t>
            </a:r>
          </a:p>
          <a:p>
            <a:pPr marL="457200" indent="-457200">
              <a:lnSpc>
                <a:spcPct val="90000"/>
              </a:lnSpc>
            </a:pPr>
            <a:r>
              <a:rPr lang="en-GB" sz="1200" dirty="0"/>
              <a:t>Date(int year, int month, </a:t>
            </a:r>
            <a:r>
              <a:rPr lang="en-GB" sz="1200" dirty="0" err="1"/>
              <a:t>ind</a:t>
            </a:r>
            <a:r>
              <a:rPr lang="en-GB" sz="1200" dirty="0"/>
              <a:t> </a:t>
            </a:r>
            <a:r>
              <a:rPr lang="en-GB" sz="1200" dirty="0" err="1"/>
              <a:t>dayofmonth,int</a:t>
            </a:r>
            <a:r>
              <a:rPr lang="en-GB" sz="1200" dirty="0"/>
              <a:t> hours, int </a:t>
            </a:r>
            <a:r>
              <a:rPr lang="en-GB" sz="1200" dirty="0" err="1"/>
              <a:t>mins</a:t>
            </a:r>
            <a:r>
              <a:rPr lang="en-GB" sz="1200" dirty="0"/>
              <a:t>)</a:t>
            </a:r>
          </a:p>
          <a:p>
            <a:pPr marL="457200" indent="-457200">
              <a:lnSpc>
                <a:spcPct val="90000"/>
              </a:lnSpc>
            </a:pPr>
            <a:r>
              <a:rPr lang="en-GB" sz="1200" dirty="0"/>
              <a:t>Date(int year, int month, </a:t>
            </a:r>
            <a:r>
              <a:rPr lang="en-GB" sz="1200" dirty="0" err="1"/>
              <a:t>ind</a:t>
            </a:r>
            <a:r>
              <a:rPr lang="en-GB" sz="1200" dirty="0"/>
              <a:t> </a:t>
            </a:r>
            <a:r>
              <a:rPr lang="en-GB" sz="1200" dirty="0" err="1"/>
              <a:t>dayofmonth,int</a:t>
            </a:r>
            <a:r>
              <a:rPr lang="en-GB" sz="1200" dirty="0"/>
              <a:t> hours, int </a:t>
            </a:r>
            <a:r>
              <a:rPr lang="en-GB" sz="1200" dirty="0" err="1"/>
              <a:t>mins,int</a:t>
            </a:r>
            <a:r>
              <a:rPr lang="en-GB" sz="1200" dirty="0"/>
              <a:t> </a:t>
            </a:r>
            <a:r>
              <a:rPr lang="en-GB" sz="1200" dirty="0" err="1"/>
              <a:t>secs</a:t>
            </a:r>
            <a:r>
              <a:rPr lang="en-GB" sz="1200" dirty="0"/>
              <a:t>)</a:t>
            </a:r>
          </a:p>
          <a:p>
            <a:pPr marL="457200" indent="-457200">
              <a:lnSpc>
                <a:spcPct val="90000"/>
              </a:lnSpc>
            </a:pPr>
            <a:r>
              <a:rPr lang="en-GB" sz="1200" dirty="0"/>
              <a:t>Date(long milliseconds)  : no of milliseconds from January 1, 1970 </a:t>
            </a:r>
            <a:br>
              <a:rPr lang="en-GB" sz="1200" dirty="0"/>
            </a:br>
            <a:r>
              <a:rPr lang="en-GB" sz="1200" dirty="0"/>
              <a:t>                           midnight</a:t>
            </a:r>
          </a:p>
          <a:p>
            <a:pPr marL="457200" indent="-457200">
              <a:lnSpc>
                <a:spcPct val="90000"/>
              </a:lnSpc>
            </a:pPr>
            <a:r>
              <a:rPr lang="en-GB" sz="1200" dirty="0"/>
              <a:t>Date(String </a:t>
            </a:r>
            <a:r>
              <a:rPr lang="en-GB" sz="1200" dirty="0" err="1"/>
              <a:t>strdate</a:t>
            </a:r>
            <a:r>
              <a:rPr lang="en-GB" sz="1200" dirty="0"/>
              <a:t>)	 : Converts the string representation of date </a:t>
            </a:r>
            <a:br>
              <a:rPr lang="en-GB" sz="1200" dirty="0"/>
            </a:br>
            <a:r>
              <a:rPr lang="en-GB" sz="1200" dirty="0"/>
              <a:t>                           into a Date object.</a:t>
            </a:r>
          </a:p>
          <a:p>
            <a:pPr marL="457200" indent="-457200">
              <a:lnSpc>
                <a:spcPct val="90000"/>
              </a:lnSpc>
            </a:pPr>
            <a:endParaRPr lang="en-GB" sz="1200" dirty="0" smtClean="0"/>
          </a:p>
          <a:p>
            <a:pPr marL="457200" indent="-457200">
              <a:lnSpc>
                <a:spcPct val="90000"/>
              </a:lnSpc>
            </a:pPr>
            <a:r>
              <a:rPr lang="en-GB" sz="2000" dirty="0" smtClean="0"/>
              <a:t>Methods </a:t>
            </a:r>
            <a:endParaRPr lang="en-GB" sz="2000" dirty="0"/>
          </a:p>
          <a:p>
            <a:pPr marL="457200" indent="-457200">
              <a:lnSpc>
                <a:spcPct val="90000"/>
              </a:lnSpc>
            </a:pPr>
            <a:r>
              <a:rPr lang="en-GB" sz="1200" dirty="0" err="1"/>
              <a:t>boolean</a:t>
            </a:r>
            <a:r>
              <a:rPr lang="en-GB" sz="1200" dirty="0"/>
              <a:t> after(Date </a:t>
            </a:r>
            <a:r>
              <a:rPr lang="en-GB" sz="1200" dirty="0" err="1"/>
              <a:t>pdate</a:t>
            </a:r>
            <a:r>
              <a:rPr lang="en-GB" sz="1200" dirty="0"/>
              <a:t>) - returns true if the current date is after </a:t>
            </a:r>
            <a:r>
              <a:rPr lang="en-GB" sz="1200" dirty="0" err="1"/>
              <a:t>pdate</a:t>
            </a:r>
            <a:r>
              <a:rPr lang="en-GB" sz="1200" dirty="0"/>
              <a:t>.</a:t>
            </a:r>
          </a:p>
          <a:p>
            <a:pPr marL="457200" indent="-457200">
              <a:lnSpc>
                <a:spcPct val="90000"/>
              </a:lnSpc>
            </a:pPr>
            <a:r>
              <a:rPr lang="en-GB" sz="1200" dirty="0" err="1"/>
              <a:t>boolean</a:t>
            </a:r>
            <a:r>
              <a:rPr lang="en-GB" sz="1200" dirty="0"/>
              <a:t> before(Date </a:t>
            </a:r>
            <a:r>
              <a:rPr lang="en-GB" sz="1200" dirty="0" err="1"/>
              <a:t>pdate</a:t>
            </a:r>
            <a:r>
              <a:rPr lang="en-GB" sz="1200" dirty="0"/>
              <a:t>) - returns true if the current date is before </a:t>
            </a:r>
            <a:r>
              <a:rPr lang="en-GB" sz="1200" dirty="0" err="1"/>
              <a:t>pdate</a:t>
            </a:r>
            <a:r>
              <a:rPr lang="en-GB" sz="1200" dirty="0"/>
              <a:t>.</a:t>
            </a:r>
          </a:p>
          <a:p>
            <a:pPr marL="457200" indent="-457200">
              <a:lnSpc>
                <a:spcPct val="90000"/>
              </a:lnSpc>
            </a:pPr>
            <a:r>
              <a:rPr lang="en-GB" sz="1200" dirty="0" err="1"/>
              <a:t>boolena</a:t>
            </a:r>
            <a:r>
              <a:rPr lang="en-GB" sz="1200" dirty="0"/>
              <a:t> </a:t>
            </a:r>
            <a:r>
              <a:rPr lang="en-GB" sz="1200" dirty="0" err="1"/>
              <a:t>eqauls</a:t>
            </a:r>
            <a:r>
              <a:rPr lang="en-GB" sz="1200" dirty="0"/>
              <a:t>(Date </a:t>
            </a:r>
            <a:r>
              <a:rPr lang="en-GB" sz="1200" dirty="0" err="1"/>
              <a:t>pdate</a:t>
            </a:r>
            <a:r>
              <a:rPr lang="en-GB" sz="1200" dirty="0"/>
              <a:t>) - returns true if the current date same as </a:t>
            </a:r>
            <a:r>
              <a:rPr lang="en-GB" sz="1200" dirty="0" err="1"/>
              <a:t>pdate</a:t>
            </a:r>
            <a:r>
              <a:rPr lang="en-GB" sz="1200" dirty="0"/>
              <a:t>.</a:t>
            </a:r>
          </a:p>
          <a:p>
            <a:pPr marL="457200" indent="-457200">
              <a:lnSpc>
                <a:spcPct val="90000"/>
              </a:lnSpc>
            </a:pPr>
            <a:r>
              <a:rPr lang="en-GB" sz="1200" dirty="0"/>
              <a:t>int </a:t>
            </a:r>
            <a:r>
              <a:rPr lang="en-GB" sz="1200" dirty="0" err="1"/>
              <a:t>getDay</a:t>
            </a:r>
            <a:r>
              <a:rPr lang="en-GB" sz="1200" dirty="0"/>
              <a:t>()</a:t>
            </a:r>
          </a:p>
          <a:p>
            <a:pPr marL="457200" indent="-457200">
              <a:lnSpc>
                <a:spcPct val="90000"/>
              </a:lnSpc>
            </a:pPr>
            <a:r>
              <a:rPr lang="en-GB" sz="1200" dirty="0"/>
              <a:t>int </a:t>
            </a:r>
            <a:r>
              <a:rPr lang="en-GB" sz="1200" dirty="0" err="1"/>
              <a:t>getMonth</a:t>
            </a:r>
            <a:r>
              <a:rPr lang="en-GB" sz="1200" dirty="0"/>
              <a:t>()</a:t>
            </a:r>
          </a:p>
          <a:p>
            <a:pPr marL="457200" indent="-457200">
              <a:lnSpc>
                <a:spcPct val="90000"/>
              </a:lnSpc>
            </a:pPr>
            <a:r>
              <a:rPr lang="en-GB" sz="1200" dirty="0"/>
              <a:t>int </a:t>
            </a:r>
            <a:r>
              <a:rPr lang="en-GB" sz="1200" dirty="0" err="1"/>
              <a:t>getYear</a:t>
            </a:r>
            <a:r>
              <a:rPr lang="en-GB" sz="1200" dirty="0"/>
              <a:t>()</a:t>
            </a:r>
          </a:p>
          <a:p>
            <a:pPr marL="457200" indent="-457200">
              <a:lnSpc>
                <a:spcPct val="90000"/>
              </a:lnSpc>
            </a:pPr>
            <a:r>
              <a:rPr lang="en-GB" sz="1200" dirty="0"/>
              <a:t>void </a:t>
            </a:r>
            <a:r>
              <a:rPr lang="en-GB" sz="1200" dirty="0" err="1"/>
              <a:t>setDay</a:t>
            </a:r>
            <a:r>
              <a:rPr lang="en-GB" sz="1200" dirty="0"/>
              <a:t>(int </a:t>
            </a:r>
            <a:r>
              <a:rPr lang="en-GB" sz="1200" dirty="0" err="1"/>
              <a:t>dayno</a:t>
            </a:r>
            <a:r>
              <a:rPr lang="en-GB" sz="1200" dirty="0"/>
              <a:t>)</a:t>
            </a:r>
          </a:p>
          <a:p>
            <a:pPr marL="457200" indent="-457200">
              <a:lnSpc>
                <a:spcPct val="90000"/>
              </a:lnSpc>
            </a:pPr>
            <a:r>
              <a:rPr lang="en-GB" sz="1200" dirty="0"/>
              <a:t>void </a:t>
            </a:r>
            <a:r>
              <a:rPr lang="en-GB" sz="1200" dirty="0" err="1"/>
              <a:t>setMonth</a:t>
            </a:r>
            <a:r>
              <a:rPr lang="en-GB" sz="1200" dirty="0"/>
              <a:t>(int </a:t>
            </a:r>
            <a:r>
              <a:rPr lang="en-GB" sz="1200" dirty="0" err="1"/>
              <a:t>monthno</a:t>
            </a:r>
            <a:r>
              <a:rPr lang="en-GB" sz="1200" dirty="0"/>
              <a:t>)</a:t>
            </a:r>
          </a:p>
          <a:p>
            <a:pPr marL="457200" indent="-457200">
              <a:lnSpc>
                <a:spcPct val="90000"/>
              </a:lnSpc>
            </a:pPr>
            <a:r>
              <a:rPr lang="en-GB" sz="1200" dirty="0"/>
              <a:t>void </a:t>
            </a:r>
            <a:r>
              <a:rPr lang="en-GB" sz="1200" dirty="0" err="1"/>
              <a:t>setYear</a:t>
            </a:r>
            <a:r>
              <a:rPr lang="en-GB" sz="1200" dirty="0"/>
              <a:t>(int year)</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defRPr/>
            </a:pPr>
            <a:r>
              <a:rPr lang="en-US" smtClean="0"/>
              <a:t>Date class (continued)</a:t>
            </a:r>
          </a:p>
        </p:txBody>
      </p:sp>
      <p:sp>
        <p:nvSpPr>
          <p:cNvPr id="64515" name="Rectangle 2"/>
          <p:cNvSpPr>
            <a:spLocks noChangeArrowheads="1"/>
          </p:cNvSpPr>
          <p:nvPr/>
        </p:nvSpPr>
        <p:spPr bwMode="auto">
          <a:xfrm>
            <a:off x="369888" y="1487488"/>
            <a:ext cx="8458200" cy="4953000"/>
          </a:xfrm>
          <a:prstGeom prst="rect">
            <a:avLst/>
          </a:prstGeom>
          <a:noFill/>
          <a:ln w="9525">
            <a:noFill/>
            <a:miter lim="800000"/>
            <a:headEnd/>
            <a:tailEnd/>
          </a:ln>
        </p:spPr>
        <p:txBody>
          <a:bodyPr/>
          <a:lstStyle/>
          <a:p>
            <a:pPr marL="457200" indent="-457200"/>
            <a:r>
              <a:rPr lang="en-GB" sz="1200"/>
              <a:t>Example :  Usage of Date class.  SourceFile : datetest.java</a:t>
            </a:r>
          </a:p>
          <a:p>
            <a:pPr marL="457200" indent="-457200"/>
            <a:r>
              <a:rPr lang="en-GB" sz="1200"/>
              <a:t>import java.io.*;</a:t>
            </a:r>
          </a:p>
          <a:p>
            <a:pPr marL="457200" indent="-457200"/>
            <a:r>
              <a:rPr lang="en-GB" sz="1200"/>
              <a:t>import java.util.*;</a:t>
            </a:r>
          </a:p>
          <a:p>
            <a:pPr marL="457200" indent="-457200"/>
            <a:r>
              <a:rPr lang="en-GB" sz="1200"/>
              <a:t>public class datetest{</a:t>
            </a:r>
          </a:p>
          <a:p>
            <a:pPr marL="457200" indent="-457200"/>
            <a:r>
              <a:rPr lang="en-GB" sz="1200"/>
              <a:t>      public static void main(String args[])</a:t>
            </a:r>
          </a:p>
          <a:p>
            <a:pPr marL="457200" indent="-457200"/>
            <a:r>
              <a:rPr lang="en-GB" sz="1200"/>
              <a:t>      {</a:t>
            </a:r>
          </a:p>
          <a:p>
            <a:pPr marL="457200" indent="-457200"/>
            <a:r>
              <a:rPr lang="en-GB" sz="1200"/>
              <a:t>      Date today = new Date();</a:t>
            </a:r>
          </a:p>
          <a:p>
            <a:pPr marL="457200" indent="-457200"/>
            <a:r>
              <a:rPr lang="en-GB" sz="1200"/>
              <a:t>      System.out.println("Today\'s date is  "+today.toString());</a:t>
            </a:r>
          </a:p>
          <a:p>
            <a:pPr marL="457200" indent="-457200"/>
            <a:r>
              <a:rPr lang="en-GB" sz="1200"/>
              <a:t>      System.out.println("Current time is  "+today.getTime());</a:t>
            </a:r>
          </a:p>
          <a:p>
            <a:pPr marL="457200" indent="-457200"/>
            <a:r>
              <a:rPr lang="en-GB" sz="1200"/>
              <a:t>      Date aday = new Date(1998,10,9);</a:t>
            </a:r>
          </a:p>
          <a:p>
            <a:pPr marL="457200" indent="-457200"/>
            <a:r>
              <a:rPr lang="en-GB" sz="1200"/>
              <a:t>      Date bday = new Date(1998,11,10);</a:t>
            </a:r>
          </a:p>
          <a:p>
            <a:pPr marL="457200" indent="-457200"/>
            <a:r>
              <a:rPr lang="en-GB" sz="1200"/>
              <a:t>      Date cday = new Date(1998,9,23);</a:t>
            </a:r>
          </a:p>
          <a:p>
            <a:pPr marL="457200" indent="-457200"/>
            <a:r>
              <a:rPr lang="en-GB" sz="1200"/>
              <a:t>      Date tday = new Date(1998,9,23,12,20);</a:t>
            </a:r>
          </a:p>
          <a:p>
            <a:pPr marL="457200" indent="-457200"/>
            <a:r>
              <a:rPr lang="en-GB" sz="1200"/>
              <a:t>      System.out.println("A day is  "+aday.toString());</a:t>
            </a:r>
          </a:p>
          <a:p>
            <a:pPr marL="457200" indent="-457200"/>
            <a:r>
              <a:rPr lang="en-GB" sz="1200"/>
              <a:t>      System.out.println("B day is  "+bday.toString());</a:t>
            </a:r>
          </a:p>
          <a:p>
            <a:pPr marL="457200" indent="-457200"/>
            <a:r>
              <a:rPr lang="en-GB" sz="1200"/>
              <a:t>      System.out.println("C day is  "+cday.toString());</a:t>
            </a:r>
          </a:p>
          <a:p>
            <a:pPr marL="457200" indent="-457200"/>
            <a:r>
              <a:rPr lang="en-GB" sz="1200"/>
              <a:t>      System.out.println("T day with time is  "+tday.toString());</a:t>
            </a:r>
          </a:p>
          <a:p>
            <a:pPr marL="457200" indent="-457200"/>
            <a:r>
              <a:rPr lang="en-GB" sz="1200"/>
              <a:t>      if (aday.before(bday))</a:t>
            </a:r>
          </a:p>
          <a:p>
            <a:pPr marL="457200" indent="-457200"/>
            <a:r>
              <a:rPr lang="en-GB" sz="1200"/>
              <a:t>          System.out.println(" a is before b");</a:t>
            </a:r>
          </a:p>
          <a:p>
            <a:pPr marL="457200" indent="-457200"/>
            <a:r>
              <a:rPr lang="en-GB" sz="1200"/>
              <a:t>      if (cday.after(bday))</a:t>
            </a:r>
          </a:p>
          <a:p>
            <a:pPr marL="457200" indent="-457200"/>
            <a:r>
              <a:rPr lang="en-GB" sz="1200"/>
              <a:t>          System.out.println(" c is after b");</a:t>
            </a:r>
          </a:p>
          <a:p>
            <a:pPr marL="457200" indent="-457200"/>
            <a:r>
              <a:rPr lang="en-GB" sz="1200"/>
              <a:t>      System.out.println("Time of aday is "+aday.getTime());</a:t>
            </a:r>
          </a:p>
          <a:p>
            <a:pPr marL="457200" indent="-457200"/>
            <a:r>
              <a:rPr lang="en-GB" sz="1200"/>
              <a:t>      System.out.println("Time of tday is "+tday.getTime());</a:t>
            </a:r>
          </a:p>
          <a:p>
            <a:pPr marL="457200" indent="-457200"/>
            <a:r>
              <a:rPr lang="en-GB" sz="1200"/>
              <a:t>      Date today1 = new Date();</a:t>
            </a:r>
          </a:p>
          <a:p>
            <a:pPr marL="457200" indent="-457200"/>
            <a:r>
              <a:rPr lang="en-GB" sz="1200"/>
              <a:t>      if (today1.equals(today))</a:t>
            </a:r>
          </a:p>
          <a:p>
            <a:pPr marL="457200" indent="-457200"/>
            <a:r>
              <a:rPr lang="en-GB" sz="1200"/>
              <a:t>        System.out.println(" today is same as today1");</a:t>
            </a:r>
          </a:p>
          <a:p>
            <a:pPr marL="457200" indent="-457200"/>
            <a:r>
              <a:rPr lang="en-GB" sz="1200"/>
              <a:t>}</a:t>
            </a:r>
            <a:endParaRPr lang="en-US" sz="1200"/>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smtClean="0"/>
              <a:t>Calendar class</a:t>
            </a:r>
          </a:p>
        </p:txBody>
      </p:sp>
      <p:sp>
        <p:nvSpPr>
          <p:cNvPr id="65539" name="Rectangle 2"/>
          <p:cNvSpPr>
            <a:spLocks noChangeArrowheads="1"/>
          </p:cNvSpPr>
          <p:nvPr/>
        </p:nvSpPr>
        <p:spPr bwMode="auto">
          <a:xfrm>
            <a:off x="369888" y="1535113"/>
            <a:ext cx="8458200" cy="4953000"/>
          </a:xfrm>
          <a:prstGeom prst="rect">
            <a:avLst/>
          </a:prstGeom>
          <a:noFill/>
          <a:ln w="9525">
            <a:noFill/>
            <a:miter lim="800000"/>
            <a:headEnd/>
            <a:tailEnd/>
          </a:ln>
        </p:spPr>
        <p:txBody>
          <a:bodyPr/>
          <a:lstStyle/>
          <a:p>
            <a:pPr marL="457200" indent="-457200"/>
            <a:r>
              <a:rPr lang="en-US" sz="1400">
                <a:cs typeface="Times New Roman" pitchFamily="18" charset="0"/>
              </a:rPr>
              <a:t> import java.util.Calendar;</a:t>
            </a:r>
          </a:p>
          <a:p>
            <a:pPr marL="457200" indent="-457200"/>
            <a:r>
              <a:rPr lang="en-US" sz="1400">
                <a:cs typeface="Times New Roman" pitchFamily="18" charset="0"/>
              </a:rPr>
              <a:t> class CalendarDemo</a:t>
            </a:r>
          </a:p>
          <a:p>
            <a:pPr marL="457200" indent="-457200"/>
            <a:r>
              <a:rPr lang="en-US" sz="1400">
                <a:cs typeface="Times New Roman" pitchFamily="18" charset="0"/>
              </a:rPr>
              <a:t>{</a:t>
            </a:r>
          </a:p>
          <a:p>
            <a:pPr marL="457200" indent="-457200"/>
            <a:r>
              <a:rPr lang="en-US" sz="1400">
                <a:cs typeface="Times New Roman" pitchFamily="18" charset="0"/>
              </a:rPr>
              <a:t>	public static void main(String args[])</a:t>
            </a:r>
          </a:p>
          <a:p>
            <a:pPr marL="457200" indent="-457200"/>
            <a:r>
              <a:rPr lang="en-US" sz="1400">
                <a:cs typeface="Times New Roman" pitchFamily="18" charset="0"/>
              </a:rPr>
              <a:t>	{</a:t>
            </a:r>
          </a:p>
          <a:p>
            <a:pPr marL="457200" indent="-457200"/>
            <a:r>
              <a:rPr lang="en-US" sz="1400">
                <a:cs typeface="Times New Roman" pitchFamily="18" charset="0"/>
              </a:rPr>
              <a:t>	String months[]= {"Jan", "Feb", "Mar", "Apr", "May", "Jun", "Jul", "Aug", "Sep", "Oct", "Nov", "Dec"};</a:t>
            </a:r>
          </a:p>
          <a:p>
            <a:pPr marL="457200" indent="-457200"/>
            <a:r>
              <a:rPr lang="en-US" sz="1400">
                <a:cs typeface="Times New Roman" pitchFamily="18" charset="0"/>
              </a:rPr>
              <a:t>		Calendar cal = Calendar.getInstance();</a:t>
            </a:r>
          </a:p>
          <a:p>
            <a:pPr marL="457200" indent="-457200"/>
            <a:r>
              <a:rPr lang="en-US" sz="1400">
                <a:cs typeface="Times New Roman" pitchFamily="18" charset="0"/>
              </a:rPr>
              <a:t>		System.out.println("The Date is: ");</a:t>
            </a:r>
          </a:p>
          <a:p>
            <a:pPr marL="457200" indent="-457200"/>
            <a:r>
              <a:rPr lang="en-US" sz="1400">
                <a:cs typeface="Times New Roman" pitchFamily="18" charset="0"/>
              </a:rPr>
              <a:t>		System.out.print(months[cal.get(Calendar.MONTH)]);</a:t>
            </a:r>
          </a:p>
          <a:p>
            <a:pPr marL="457200" indent="-457200"/>
            <a:r>
              <a:rPr lang="en-US" sz="1400">
                <a:cs typeface="Times New Roman" pitchFamily="18" charset="0"/>
              </a:rPr>
              <a:t>		System.out.print(" " + cal.get(Calendar.DATE) + " ");</a:t>
            </a:r>
          </a:p>
          <a:p>
            <a:pPr marL="457200" indent="-457200"/>
            <a:r>
              <a:rPr lang="en-US" sz="1400">
                <a:cs typeface="Times New Roman" pitchFamily="18" charset="0"/>
              </a:rPr>
              <a:t>		System.out.println(cal.get(Calendar.YEAR));</a:t>
            </a:r>
          </a:p>
          <a:p>
            <a:pPr marL="457200" indent="-457200"/>
            <a:r>
              <a:rPr lang="en-US"/>
              <a:t>	</a:t>
            </a:r>
            <a:r>
              <a:rPr lang="en-US" sz="1400">
                <a:cs typeface="Times New Roman" pitchFamily="18" charset="0"/>
              </a:rPr>
              <a:t>// Setting Time</a:t>
            </a:r>
          </a:p>
          <a:p>
            <a:pPr marL="457200" indent="-457200"/>
            <a:r>
              <a:rPr lang="en-US" sz="1400">
                <a:cs typeface="Times New Roman" pitchFamily="18" charset="0"/>
              </a:rPr>
              <a:t>	cal.set(Calendar.HOUR, 10);</a:t>
            </a:r>
          </a:p>
          <a:p>
            <a:pPr marL="457200" indent="-457200"/>
            <a:r>
              <a:rPr lang="en-US" sz="1400">
                <a:cs typeface="Times New Roman" pitchFamily="18" charset="0"/>
              </a:rPr>
              <a:t>	cal.set(Calendar.MINUTE, 27);</a:t>
            </a:r>
          </a:p>
          <a:p>
            <a:pPr marL="457200" indent="-457200"/>
            <a:r>
              <a:rPr lang="en-US" sz="1400">
                <a:cs typeface="Times New Roman" pitchFamily="18" charset="0"/>
              </a:rPr>
              <a:t>	cal.set(Calendar.SECOND, 0);</a:t>
            </a:r>
          </a:p>
          <a:p>
            <a:pPr marL="457200" indent="-457200"/>
            <a:r>
              <a:rPr lang="en-US" sz="1400">
                <a:cs typeface="Times New Roman" pitchFamily="18" charset="0"/>
              </a:rPr>
              <a:t>	System.out.print("Time is: ");</a:t>
            </a:r>
          </a:p>
          <a:p>
            <a:pPr marL="457200" indent="-457200"/>
            <a:r>
              <a:rPr lang="en-US" sz="1400">
                <a:cs typeface="Times New Roman" pitchFamily="18" charset="0"/>
              </a:rPr>
              <a:t>	System.out.print(cal.get(Calendar.HOUR) + ":");</a:t>
            </a:r>
          </a:p>
          <a:p>
            <a:pPr marL="457200" indent="-457200"/>
            <a:r>
              <a:rPr lang="en-US" sz="1400">
                <a:cs typeface="Times New Roman" pitchFamily="18" charset="0"/>
              </a:rPr>
              <a:t>	System.out.print(cal.get(Calendar.MINUTE) + ":");</a:t>
            </a:r>
          </a:p>
          <a:p>
            <a:pPr marL="457200" indent="-457200"/>
            <a:r>
              <a:rPr lang="en-US" sz="1400">
                <a:cs typeface="Times New Roman" pitchFamily="18" charset="0"/>
              </a:rPr>
              <a:t>	System.out.print(cal.get(Calendar.SECOND));</a:t>
            </a:r>
          </a:p>
          <a:p>
            <a:pPr marL="457200" indent="-457200"/>
            <a:r>
              <a:rPr lang="en-US" sz="1400">
                <a:cs typeface="Times New Roman" pitchFamily="18" charset="0"/>
              </a:rPr>
              <a:t>	}</a:t>
            </a:r>
          </a:p>
          <a:p>
            <a:pPr marL="457200" indent="-457200"/>
            <a:r>
              <a:rPr lang="en-US" sz="1400">
                <a:cs typeface="Times New Roman" pitchFamily="18" charset="0"/>
              </a:rPr>
              <a:t>}</a:t>
            </a:r>
          </a:p>
          <a:p>
            <a:pPr marL="457200" indent="-457200"/>
            <a:endParaRPr lang="en-US" sz="1400">
              <a:cs typeface="Times New Roman" pitchFamily="18" charset="0"/>
            </a:endParaRPr>
          </a:p>
          <a:p>
            <a:pPr marL="457200" indent="-457200"/>
            <a:r>
              <a:rPr lang="en-US" sz="1400">
                <a:cs typeface="Times New Roman" pitchFamily="18" charset="0"/>
              </a:rPr>
              <a:t>	</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defRPr/>
            </a:pPr>
            <a:r>
              <a:rPr lang="en-US" smtClean="0"/>
              <a:t>Calendar class (continued)</a:t>
            </a:r>
          </a:p>
        </p:txBody>
      </p:sp>
      <p:sp>
        <p:nvSpPr>
          <p:cNvPr id="66563" name="Rectangle 2"/>
          <p:cNvSpPr>
            <a:spLocks noChangeArrowheads="1"/>
          </p:cNvSpPr>
          <p:nvPr/>
        </p:nvSpPr>
        <p:spPr bwMode="auto">
          <a:xfrm>
            <a:off x="457200" y="1984375"/>
            <a:ext cx="8610600" cy="4114800"/>
          </a:xfrm>
          <a:prstGeom prst="rect">
            <a:avLst/>
          </a:prstGeom>
          <a:noFill/>
          <a:ln w="9525">
            <a:noFill/>
            <a:miter lim="800000"/>
            <a:headEnd/>
            <a:tailEnd/>
          </a:ln>
        </p:spPr>
        <p:txBody>
          <a:bodyPr/>
          <a:lstStyle/>
          <a:p>
            <a:pPr marL="457200" indent="-457200"/>
            <a:r>
              <a:rPr lang="en-US" sz="1600" dirty="0">
                <a:solidFill>
                  <a:srgbClr val="000000"/>
                </a:solidFill>
                <a:latin typeface="Courier New" pitchFamily="49" charset="0"/>
                <a:ea typeface="Times New Roman" pitchFamily="18" charset="0"/>
                <a:cs typeface="Courier New" pitchFamily="49" charset="0"/>
              </a:rPr>
              <a:t>import </a:t>
            </a:r>
            <a:r>
              <a:rPr lang="en-US" sz="1600" dirty="0" err="1">
                <a:solidFill>
                  <a:srgbClr val="000000"/>
                </a:solidFill>
                <a:latin typeface="Courier New" pitchFamily="49" charset="0"/>
                <a:ea typeface="Times New Roman" pitchFamily="18" charset="0"/>
                <a:cs typeface="Courier New" pitchFamily="49" charset="0"/>
              </a:rPr>
              <a:t>java.util</a:t>
            </a:r>
            <a:r>
              <a:rPr lang="en-US" sz="1600" dirty="0">
                <a:solidFill>
                  <a:srgbClr val="000000"/>
                </a:solidFill>
                <a:latin typeface="Courier New" pitchFamily="49" charset="0"/>
                <a:ea typeface="Times New Roman" pitchFamily="18" charset="0"/>
                <a:cs typeface="Courier New" pitchFamily="49" charset="0"/>
              </a:rPr>
              <a:t>.*;</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public class </a:t>
            </a:r>
            <a:r>
              <a:rPr lang="en-US" sz="1600" dirty="0" err="1">
                <a:solidFill>
                  <a:srgbClr val="000000"/>
                </a:solidFill>
                <a:latin typeface="Courier New" pitchFamily="49" charset="0"/>
                <a:ea typeface="Times New Roman" pitchFamily="18" charset="0"/>
                <a:cs typeface="Courier New" pitchFamily="49" charset="0"/>
              </a:rPr>
              <a:t>GregorianCalendarDemo</a:t>
            </a:r>
            <a:endParaRPr lang="en-US" sz="1600" dirty="0">
              <a:solidFill>
                <a:srgbClr val="000000"/>
              </a:solidFill>
              <a:latin typeface="Courier New" pitchFamily="49" charset="0"/>
              <a:ea typeface="Times New Roman" pitchFamily="18" charset="0"/>
              <a:cs typeface="Courier New" pitchFamily="49" charset="0"/>
            </a:endParaRP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public static void main(String </a:t>
            </a:r>
            <a:r>
              <a:rPr lang="en-US" sz="1600" dirty="0" err="1">
                <a:solidFill>
                  <a:srgbClr val="000000"/>
                </a:solidFill>
                <a:latin typeface="Courier New" pitchFamily="49" charset="0"/>
                <a:ea typeface="Times New Roman" pitchFamily="18" charset="0"/>
                <a:cs typeface="Courier New" pitchFamily="49" charset="0"/>
              </a:rPr>
              <a:t>args</a:t>
            </a:r>
            <a:r>
              <a:rPr lang="en-US" sz="1600" dirty="0">
                <a:solidFill>
                  <a:srgbClr val="000000"/>
                </a:solidFill>
                <a:latin typeface="Courier New" pitchFamily="49" charset="0"/>
                <a:ea typeface="Times New Roman" pitchFamily="18" charset="0"/>
                <a:cs typeface="Courier New" pitchFamily="49" charset="0"/>
              </a:rPr>
              <a:t>[])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Calendar </a:t>
            </a:r>
            <a:r>
              <a:rPr lang="en-US" sz="1600" dirty="0" err="1">
                <a:solidFill>
                  <a:srgbClr val="000000"/>
                </a:solidFill>
                <a:latin typeface="Courier New" pitchFamily="49" charset="0"/>
                <a:ea typeface="Times New Roman" pitchFamily="18" charset="0"/>
                <a:cs typeface="Courier New" pitchFamily="49" charset="0"/>
              </a:rPr>
              <a:t>calendar</a:t>
            </a:r>
            <a:r>
              <a:rPr lang="en-US" sz="1600" dirty="0">
                <a:solidFill>
                  <a:srgbClr val="000000"/>
                </a:solidFill>
                <a:latin typeface="Courier New" pitchFamily="49" charset="0"/>
                <a:ea typeface="Times New Roman" pitchFamily="18" charset="0"/>
                <a:cs typeface="Courier New" pitchFamily="49" charset="0"/>
              </a:rPr>
              <a:t> = new </a:t>
            </a:r>
            <a:r>
              <a:rPr lang="en-US" sz="1600" dirty="0" err="1">
                <a:solidFill>
                  <a:srgbClr val="000000"/>
                </a:solidFill>
                <a:latin typeface="Courier New" pitchFamily="49" charset="0"/>
                <a:ea typeface="Times New Roman" pitchFamily="18" charset="0"/>
                <a:cs typeface="Courier New" pitchFamily="49" charset="0"/>
              </a:rPr>
              <a:t>GregorianCalendar</a:t>
            </a:r>
            <a:r>
              <a:rPr lang="en-US" sz="1600" dirty="0">
                <a:solidFill>
                  <a:srgbClr val="000000"/>
                </a:solidFill>
                <a:latin typeface="Courier New" pitchFamily="49" charset="0"/>
                <a:ea typeface="Times New Roman" pitchFamily="18" charset="0"/>
                <a:cs typeface="Courier New" pitchFamily="49" charset="0"/>
              </a:rPr>
              <a:t>();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a:t>
            </a:r>
            <a:r>
              <a:rPr lang="en-US" sz="1600" dirty="0" err="1">
                <a:solidFill>
                  <a:srgbClr val="000000"/>
                </a:solidFill>
                <a:latin typeface="Courier New" pitchFamily="49" charset="0"/>
                <a:ea typeface="Times New Roman" pitchFamily="18" charset="0"/>
                <a:cs typeface="Courier New" pitchFamily="49" charset="0"/>
              </a:rPr>
              <a:t>System.out.println</a:t>
            </a:r>
            <a:r>
              <a:rPr lang="en-US" sz="1600" dirty="0">
                <a:solidFill>
                  <a:srgbClr val="000000"/>
                </a:solidFill>
                <a:latin typeface="Courier New" pitchFamily="49" charset="0"/>
                <a:ea typeface="Times New Roman" pitchFamily="18" charset="0"/>
                <a:cs typeface="Courier New" pitchFamily="49" charset="0"/>
              </a:rPr>
              <a:t>(</a:t>
            </a:r>
            <a:r>
              <a:rPr lang="en-US" sz="1600" dirty="0" err="1">
                <a:solidFill>
                  <a:srgbClr val="000000"/>
                </a:solidFill>
                <a:latin typeface="Courier New" pitchFamily="49" charset="0"/>
                <a:ea typeface="Times New Roman" pitchFamily="18" charset="0"/>
                <a:cs typeface="Courier New" pitchFamily="49" charset="0"/>
              </a:rPr>
              <a:t>calendar.get</a:t>
            </a:r>
            <a:r>
              <a:rPr lang="en-US" sz="1600" dirty="0">
                <a:solidFill>
                  <a:srgbClr val="000000"/>
                </a:solidFill>
                <a:latin typeface="Courier New" pitchFamily="49" charset="0"/>
                <a:ea typeface="Times New Roman" pitchFamily="18" charset="0"/>
                <a:cs typeface="Courier New" pitchFamily="49" charset="0"/>
              </a:rPr>
              <a:t>(</a:t>
            </a:r>
            <a:r>
              <a:rPr lang="en-US" sz="1600" dirty="0" err="1">
                <a:solidFill>
                  <a:srgbClr val="000000"/>
                </a:solidFill>
                <a:latin typeface="Courier New" pitchFamily="49" charset="0"/>
                <a:ea typeface="Times New Roman" pitchFamily="18" charset="0"/>
                <a:cs typeface="Courier New" pitchFamily="49" charset="0"/>
              </a:rPr>
              <a:t>Calendar.YEAR</a:t>
            </a:r>
            <a:r>
              <a:rPr lang="en-US" sz="1600" dirty="0">
                <a:solidFill>
                  <a:srgbClr val="000000"/>
                </a:solidFill>
                <a:latin typeface="Courier New" pitchFamily="49" charset="0"/>
                <a:ea typeface="Times New Roman" pitchFamily="18" charset="0"/>
                <a:cs typeface="Courier New" pitchFamily="49" charset="0"/>
              </a:rPr>
              <a:t>));        	</a:t>
            </a:r>
            <a:r>
              <a:rPr lang="en-US" sz="1600" dirty="0" err="1">
                <a:solidFill>
                  <a:srgbClr val="000000"/>
                </a:solidFill>
                <a:latin typeface="Courier New" pitchFamily="49" charset="0"/>
                <a:ea typeface="Times New Roman" pitchFamily="18" charset="0"/>
                <a:cs typeface="Courier New" pitchFamily="49" charset="0"/>
              </a:rPr>
              <a:t>System.out.println</a:t>
            </a:r>
            <a:r>
              <a:rPr lang="en-US" sz="1600" dirty="0">
                <a:solidFill>
                  <a:srgbClr val="000000"/>
                </a:solidFill>
                <a:latin typeface="Courier New" pitchFamily="49" charset="0"/>
                <a:ea typeface="Times New Roman" pitchFamily="18" charset="0"/>
                <a:cs typeface="Courier New" pitchFamily="49" charset="0"/>
              </a:rPr>
              <a:t>(</a:t>
            </a:r>
            <a:r>
              <a:rPr lang="en-US" sz="1600" dirty="0" err="1">
                <a:solidFill>
                  <a:srgbClr val="000000"/>
                </a:solidFill>
                <a:latin typeface="Courier New" pitchFamily="49" charset="0"/>
                <a:ea typeface="Times New Roman" pitchFamily="18" charset="0"/>
                <a:cs typeface="Courier New" pitchFamily="49" charset="0"/>
              </a:rPr>
              <a:t>calendar.get</a:t>
            </a:r>
            <a:r>
              <a:rPr lang="en-US" sz="1600" dirty="0">
                <a:solidFill>
                  <a:srgbClr val="000000"/>
                </a:solidFill>
                <a:latin typeface="Courier New" pitchFamily="49" charset="0"/>
                <a:ea typeface="Times New Roman" pitchFamily="18" charset="0"/>
                <a:cs typeface="Courier New" pitchFamily="49" charset="0"/>
              </a:rPr>
              <a:t>(Calendar.MONTH+1));        	</a:t>
            </a:r>
            <a:r>
              <a:rPr lang="en-US" sz="1600" dirty="0" err="1">
                <a:solidFill>
                  <a:srgbClr val="000000"/>
                </a:solidFill>
                <a:latin typeface="Courier New" pitchFamily="49" charset="0"/>
                <a:ea typeface="Times New Roman" pitchFamily="18" charset="0"/>
                <a:cs typeface="Courier New" pitchFamily="49" charset="0"/>
              </a:rPr>
              <a:t>System.out.println</a:t>
            </a:r>
            <a:r>
              <a:rPr lang="en-US" sz="1600" dirty="0">
                <a:solidFill>
                  <a:srgbClr val="000000"/>
                </a:solidFill>
                <a:latin typeface="Courier New" pitchFamily="49" charset="0"/>
                <a:ea typeface="Times New Roman" pitchFamily="18" charset="0"/>
                <a:cs typeface="Courier New" pitchFamily="49" charset="0"/>
              </a:rPr>
              <a:t>(</a:t>
            </a:r>
            <a:r>
              <a:rPr lang="en-US" sz="1600" dirty="0" err="1">
                <a:solidFill>
                  <a:srgbClr val="000000"/>
                </a:solidFill>
                <a:latin typeface="Courier New" pitchFamily="49" charset="0"/>
                <a:ea typeface="Times New Roman" pitchFamily="18" charset="0"/>
                <a:cs typeface="Courier New" pitchFamily="49" charset="0"/>
              </a:rPr>
              <a:t>calendar.get</a:t>
            </a:r>
            <a:r>
              <a:rPr lang="en-US" sz="1600" dirty="0">
                <a:solidFill>
                  <a:srgbClr val="000000"/>
                </a:solidFill>
                <a:latin typeface="Courier New" pitchFamily="49" charset="0"/>
                <a:ea typeface="Times New Roman" pitchFamily="18" charset="0"/>
                <a:cs typeface="Courier New" pitchFamily="49" charset="0"/>
              </a:rPr>
              <a:t>(</a:t>
            </a:r>
            <a:r>
              <a:rPr lang="en-US" sz="1600" dirty="0" err="1">
                <a:solidFill>
                  <a:srgbClr val="000000"/>
                </a:solidFill>
                <a:latin typeface="Courier New" pitchFamily="49" charset="0"/>
                <a:ea typeface="Times New Roman" pitchFamily="18" charset="0"/>
                <a:cs typeface="Courier New" pitchFamily="49" charset="0"/>
              </a:rPr>
              <a:t>Calendar.DAY_OF_MONTH</a:t>
            </a:r>
            <a:r>
              <a:rPr lang="en-US" sz="1600" dirty="0">
                <a:solidFill>
                  <a:srgbClr val="000000"/>
                </a:solidFill>
                <a:latin typeface="Courier New" pitchFamily="49" charset="0"/>
                <a:ea typeface="Times New Roman" pitchFamily="18" charset="0"/>
                <a:cs typeface="Courier New" pitchFamily="49" charset="0"/>
              </a:rPr>
              <a:t>));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a:t>
            </a:r>
            <a:endParaRPr lang="en-US" sz="1600" dirty="0">
              <a:latin typeface="Courier New" pitchFamily="49" charset="0"/>
              <a:ea typeface="Times New Roman" pitchFamily="18" charset="0"/>
              <a:cs typeface="Courier New" pitchFamily="49"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rtlCol="0">
            <a:normAutofit/>
          </a:bodyPr>
          <a:lstStyle/>
          <a:p>
            <a:pPr eaLnBrk="1" fontAlgn="auto" hangingPunct="1">
              <a:spcAft>
                <a:spcPts val="0"/>
              </a:spcAft>
              <a:defRPr/>
            </a:pPr>
            <a:r>
              <a:rPr lang="en-US" dirty="0" smtClean="0"/>
              <a:t>Collection interface</a:t>
            </a:r>
          </a:p>
        </p:txBody>
      </p:sp>
      <p:sp>
        <p:nvSpPr>
          <p:cNvPr id="13315" name="Content Placeholder 23"/>
          <p:cNvSpPr>
            <a:spLocks noGrp="1"/>
          </p:cNvSpPr>
          <p:nvPr>
            <p:ph idx="1"/>
          </p:nvPr>
        </p:nvSpPr>
        <p:spPr/>
        <p:txBody>
          <a:bodyPr/>
          <a:lstStyle/>
          <a:p>
            <a:pPr eaLnBrk="1" hangingPunct="1"/>
            <a:r>
              <a:rPr lang="en-US" sz="2400" dirty="0" smtClean="0"/>
              <a:t>The Collection interface is the root interface for </a:t>
            </a:r>
          </a:p>
          <a:p>
            <a:pPr lvl="1" eaLnBrk="1" hangingPunct="1"/>
            <a:r>
              <a:rPr lang="en-US" sz="2400" dirty="0" smtClean="0"/>
              <a:t>storing a collection of objects, and </a:t>
            </a:r>
          </a:p>
          <a:p>
            <a:pPr lvl="1" eaLnBrk="1" hangingPunct="1"/>
            <a:r>
              <a:rPr lang="en-US" sz="2400" dirty="0" smtClean="0"/>
              <a:t>processing a collection of objects</a:t>
            </a:r>
          </a:p>
        </p:txBody>
      </p:sp>
      <p:sp>
        <p:nvSpPr>
          <p:cNvPr id="13316" name="Slide Number Placeholder 4"/>
          <p:cNvSpPr>
            <a:spLocks noGrp="1"/>
          </p:cNvSpPr>
          <p:nvPr>
            <p:ph type="sldNum" sz="quarter" idx="4294967295"/>
          </p:nvPr>
        </p:nvSpPr>
        <p:spPr bwMode="auto">
          <a:xfrm>
            <a:off x="0" y="6356350"/>
            <a:ext cx="2895600" cy="365125"/>
          </a:xfrm>
          <a:prstGeom prst="rect">
            <a:avLst/>
          </a:prstGeom>
          <a:noFill/>
          <a:ln>
            <a:miter lim="800000"/>
            <a:headEnd/>
            <a:tailEnd/>
          </a:ln>
        </p:spPr>
        <p:txBody>
          <a:bodyPr/>
          <a:lstStyle/>
          <a:p>
            <a:pPr algn="ctr"/>
            <a:fld id="{4EE15036-0555-47D1-9A82-57F1FC68CCFD}" type="slidenum">
              <a:rPr lang="en-US">
                <a:solidFill>
                  <a:schemeClr val="bg1"/>
                </a:solidFill>
                <a:cs typeface="Arial" pitchFamily="34" charset="0"/>
              </a:rPr>
              <a:pPr algn="ctr"/>
              <a:t>7</a:t>
            </a:fld>
            <a:endParaRPr lang="en-US"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6" name="Rectangle 5"/>
          <p:cNvSpPr>
            <a:spLocks noGrp="1" noChangeArrowheads="1"/>
          </p:cNvSpPr>
          <p:nvPr>
            <p:ph type="title"/>
          </p:nvPr>
        </p:nvSpPr>
        <p:spPr/>
        <p:txBody>
          <a:bodyPr rtlCol="0">
            <a:normAutofit/>
          </a:bodyPr>
          <a:lstStyle/>
          <a:p>
            <a:pPr eaLnBrk="1" fontAlgn="auto" hangingPunct="1">
              <a:spcAft>
                <a:spcPts val="0"/>
              </a:spcAft>
              <a:defRPr/>
            </a:pPr>
            <a:r>
              <a:rPr lang="en-US" dirty="0" smtClean="0"/>
              <a:t>Collection interface methods</a:t>
            </a:r>
          </a:p>
        </p:txBody>
      </p:sp>
      <p:sp>
        <p:nvSpPr>
          <p:cNvPr id="14339" name="Rectangle 4"/>
          <p:cNvSpPr>
            <a:spLocks noChangeArrowheads="1"/>
          </p:cNvSpPr>
          <p:nvPr/>
        </p:nvSpPr>
        <p:spPr bwMode="auto">
          <a:xfrm>
            <a:off x="457200" y="1948071"/>
            <a:ext cx="8229600" cy="4247317"/>
          </a:xfrm>
          <a:prstGeom prst="rect">
            <a:avLst/>
          </a:prstGeom>
          <a:noFill/>
          <a:ln w="9525">
            <a:noFill/>
            <a:miter lim="800000"/>
            <a:headEnd/>
            <a:tailEnd/>
          </a:ln>
        </p:spPr>
        <p:txBody>
          <a:bodyPr wrap="square" anchor="ctr">
            <a:spAutoFit/>
          </a:bodyPr>
          <a:lstStyle/>
          <a:p>
            <a:pPr>
              <a:spcAft>
                <a:spcPts val="600"/>
              </a:spcAft>
            </a:pPr>
            <a:r>
              <a:rPr lang="en-US" i="1" dirty="0">
                <a:latin typeface="Courier New" pitchFamily="49" charset="0"/>
                <a:cs typeface="Courier New" pitchFamily="49" charset="0"/>
              </a:rPr>
              <a:t>+add(element: Object): boolean</a:t>
            </a:r>
            <a:br>
              <a:rPr lang="en-US" i="1" dirty="0">
                <a:latin typeface="Courier New" pitchFamily="49" charset="0"/>
                <a:cs typeface="Courier New" pitchFamily="49" charset="0"/>
              </a:rPr>
            </a:br>
            <a:r>
              <a:rPr lang="en-US" i="1" dirty="0">
                <a:latin typeface="Courier New" pitchFamily="49" charset="0"/>
                <a:cs typeface="Courier New" pitchFamily="49" charset="0"/>
              </a:rPr>
              <a:t>+addAll(collection: Collection): boolean</a:t>
            </a:r>
            <a:br>
              <a:rPr lang="en-US" i="1" dirty="0">
                <a:latin typeface="Courier New" pitchFamily="49" charset="0"/>
                <a:cs typeface="Courier New" pitchFamily="49" charset="0"/>
              </a:rPr>
            </a:br>
            <a:r>
              <a:rPr lang="en-US" i="1" dirty="0">
                <a:latin typeface="Courier New" pitchFamily="49" charset="0"/>
                <a:cs typeface="Courier New" pitchFamily="49" charset="0"/>
              </a:rPr>
              <a:t>+clear(): void</a:t>
            </a:r>
            <a:br>
              <a:rPr lang="en-US" i="1" dirty="0">
                <a:latin typeface="Courier New" pitchFamily="49" charset="0"/>
                <a:cs typeface="Courier New" pitchFamily="49" charset="0"/>
              </a:rPr>
            </a:br>
            <a:r>
              <a:rPr lang="en-US" i="1" dirty="0">
                <a:latin typeface="Courier New" pitchFamily="49" charset="0"/>
                <a:cs typeface="Courier New" pitchFamily="49" charset="0"/>
              </a:rPr>
              <a:t>+</a:t>
            </a:r>
            <a:r>
              <a:rPr lang="en-US" i="1" dirty="0" smtClean="0">
                <a:latin typeface="Courier New" pitchFamily="49" charset="0"/>
                <a:cs typeface="Courier New" pitchFamily="49" charset="0"/>
              </a:rPr>
              <a:t>contains(element</a:t>
            </a:r>
            <a:r>
              <a:rPr lang="en-US" i="1" dirty="0">
                <a:latin typeface="Courier New" pitchFamily="49" charset="0"/>
                <a:cs typeface="Courier New" pitchFamily="49" charset="0"/>
              </a:rPr>
              <a:t>: Object): boolean</a:t>
            </a:r>
            <a:br>
              <a:rPr lang="en-US" i="1" dirty="0">
                <a:latin typeface="Courier New" pitchFamily="49" charset="0"/>
                <a:cs typeface="Courier New" pitchFamily="49" charset="0"/>
              </a:rPr>
            </a:br>
            <a:r>
              <a:rPr lang="en-US" i="1" dirty="0">
                <a:latin typeface="Courier New" pitchFamily="49" charset="0"/>
                <a:cs typeface="Courier New" pitchFamily="49" charset="0"/>
              </a:rPr>
              <a:t>+containsAll(collection: Collection):boolean</a:t>
            </a:r>
            <a:br>
              <a:rPr lang="en-US" i="1" dirty="0">
                <a:latin typeface="Courier New" pitchFamily="49" charset="0"/>
                <a:cs typeface="Courier New" pitchFamily="49" charset="0"/>
              </a:rPr>
            </a:br>
            <a:r>
              <a:rPr lang="en-US" i="1" dirty="0">
                <a:latin typeface="Courier New" pitchFamily="49" charset="0"/>
                <a:cs typeface="Courier New" pitchFamily="49" charset="0"/>
              </a:rPr>
              <a:t>+equals(object: Object): boolean</a:t>
            </a:r>
            <a:br>
              <a:rPr lang="en-US" i="1" dirty="0">
                <a:latin typeface="Courier New" pitchFamily="49" charset="0"/>
                <a:cs typeface="Courier New" pitchFamily="49" charset="0"/>
              </a:rPr>
            </a:br>
            <a:r>
              <a:rPr lang="en-US" i="1" dirty="0">
                <a:latin typeface="Courier New" pitchFamily="49" charset="0"/>
                <a:cs typeface="Courier New" pitchFamily="49" charset="0"/>
              </a:rPr>
              <a:t>+hashcode(): int</a:t>
            </a:r>
            <a:br>
              <a:rPr lang="en-US" i="1" dirty="0">
                <a:latin typeface="Courier New" pitchFamily="49" charset="0"/>
                <a:cs typeface="Courier New" pitchFamily="49" charset="0"/>
              </a:rPr>
            </a:br>
            <a:r>
              <a:rPr lang="en-US" i="1" dirty="0">
                <a:latin typeface="Courier New" pitchFamily="49" charset="0"/>
                <a:cs typeface="Courier New" pitchFamily="49" charset="0"/>
              </a:rPr>
              <a:t>+isEmpty(): boolean</a:t>
            </a:r>
            <a:br>
              <a:rPr lang="en-US" i="1" dirty="0">
                <a:latin typeface="Courier New" pitchFamily="49" charset="0"/>
                <a:cs typeface="Courier New" pitchFamily="49" charset="0"/>
              </a:rPr>
            </a:br>
            <a:r>
              <a:rPr lang="en-US" i="1" dirty="0">
                <a:latin typeface="Courier New" pitchFamily="49" charset="0"/>
                <a:cs typeface="Courier New" pitchFamily="49" charset="0"/>
              </a:rPr>
              <a:t>+iterator(): Iterator</a:t>
            </a:r>
            <a:br>
              <a:rPr lang="en-US" i="1" dirty="0">
                <a:latin typeface="Courier New" pitchFamily="49" charset="0"/>
                <a:cs typeface="Courier New" pitchFamily="49" charset="0"/>
              </a:rPr>
            </a:br>
            <a:r>
              <a:rPr lang="en-US" i="1" dirty="0">
                <a:latin typeface="Courier New" pitchFamily="49" charset="0"/>
                <a:cs typeface="Courier New" pitchFamily="49" charset="0"/>
              </a:rPr>
              <a:t>+remove(element: Object): boolean</a:t>
            </a:r>
            <a:br>
              <a:rPr lang="en-US" i="1" dirty="0">
                <a:latin typeface="Courier New" pitchFamily="49" charset="0"/>
                <a:cs typeface="Courier New" pitchFamily="49" charset="0"/>
              </a:rPr>
            </a:br>
            <a:r>
              <a:rPr lang="en-US" i="1" dirty="0">
                <a:latin typeface="Courier New" pitchFamily="49" charset="0"/>
                <a:cs typeface="Courier New" pitchFamily="49" charset="0"/>
              </a:rPr>
              <a:t>+removeAll(collection: Collection): boolean</a:t>
            </a:r>
            <a:br>
              <a:rPr lang="en-US" i="1" dirty="0">
                <a:latin typeface="Courier New" pitchFamily="49" charset="0"/>
                <a:cs typeface="Courier New" pitchFamily="49" charset="0"/>
              </a:rPr>
            </a:br>
            <a:r>
              <a:rPr lang="en-US" i="1" dirty="0">
                <a:latin typeface="Courier New" pitchFamily="49" charset="0"/>
                <a:cs typeface="Courier New" pitchFamily="49" charset="0"/>
              </a:rPr>
              <a:t>+retainAll(collection: Collection): boolean</a:t>
            </a:r>
            <a:br>
              <a:rPr lang="en-US" i="1" dirty="0">
                <a:latin typeface="Courier New" pitchFamily="49" charset="0"/>
                <a:cs typeface="Courier New" pitchFamily="49" charset="0"/>
              </a:rPr>
            </a:br>
            <a:r>
              <a:rPr lang="en-US" i="1" dirty="0">
                <a:latin typeface="Courier New" pitchFamily="49" charset="0"/>
                <a:cs typeface="Courier New" pitchFamily="49" charset="0"/>
              </a:rPr>
              <a:t>+size(): int</a:t>
            </a:r>
            <a:br>
              <a:rPr lang="en-US" i="1" dirty="0">
                <a:latin typeface="Courier New" pitchFamily="49" charset="0"/>
                <a:cs typeface="Courier New" pitchFamily="49" charset="0"/>
              </a:rPr>
            </a:br>
            <a:r>
              <a:rPr lang="en-US" i="1" dirty="0">
                <a:latin typeface="Courier New" pitchFamily="49" charset="0"/>
                <a:cs typeface="Courier New" pitchFamily="49" charset="0"/>
              </a:rPr>
              <a:t>+toArray(): Object[]</a:t>
            </a:r>
            <a:br>
              <a:rPr lang="en-US" i="1" dirty="0">
                <a:latin typeface="Courier New" pitchFamily="49" charset="0"/>
                <a:cs typeface="Courier New" pitchFamily="49" charset="0"/>
              </a:rPr>
            </a:br>
            <a:r>
              <a:rPr lang="en-US" i="1" dirty="0">
                <a:latin typeface="Courier New" pitchFamily="49" charset="0"/>
                <a:cs typeface="Courier New" pitchFamily="49" charset="0"/>
              </a:rPr>
              <a:t>+toArray(array: Object[]): Object[]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rtlCol="0">
            <a:normAutofit/>
          </a:bodyPr>
          <a:lstStyle/>
          <a:p>
            <a:pPr eaLnBrk="1" fontAlgn="auto" hangingPunct="1">
              <a:spcAft>
                <a:spcPts val="0"/>
              </a:spcAft>
              <a:defRPr/>
            </a:pPr>
            <a:r>
              <a:rPr lang="en-US" dirty="0" smtClean="0"/>
              <a:t>Collection interface mostly used methods</a:t>
            </a:r>
          </a:p>
        </p:txBody>
      </p:sp>
      <p:sp>
        <p:nvSpPr>
          <p:cNvPr id="19459" name="Content Placeholder 20"/>
          <p:cNvSpPr>
            <a:spLocks noGrp="1"/>
          </p:cNvSpPr>
          <p:nvPr>
            <p:ph idx="1"/>
          </p:nvPr>
        </p:nvSpPr>
        <p:spPr/>
        <p:txBody>
          <a:bodyPr rtlCol="0">
            <a:normAutofit lnSpcReduction="10000"/>
          </a:bodyPr>
          <a:lstStyle/>
          <a:p>
            <a:pPr eaLnBrk="1" fontAlgn="auto" hangingPunct="1">
              <a:spcAft>
                <a:spcPts val="0"/>
              </a:spcAft>
              <a:defRPr/>
            </a:pPr>
            <a:r>
              <a:rPr lang="en-US" sz="1800" dirty="0" smtClean="0"/>
              <a:t>boolean add (Object o) </a:t>
            </a:r>
          </a:p>
          <a:p>
            <a:pPr lvl="1" eaLnBrk="1" fontAlgn="auto" hangingPunct="1">
              <a:spcAft>
                <a:spcPts val="0"/>
              </a:spcAft>
              <a:defRPr/>
            </a:pPr>
            <a:r>
              <a:rPr lang="en-US" sz="2000" dirty="0" smtClean="0"/>
              <a:t>Ensures that this collection contains the specified element (optional operation).</a:t>
            </a:r>
          </a:p>
          <a:p>
            <a:pPr eaLnBrk="1" fontAlgn="auto" hangingPunct="1">
              <a:spcAft>
                <a:spcPts val="0"/>
              </a:spcAft>
              <a:defRPr/>
            </a:pPr>
            <a:r>
              <a:rPr lang="en-US" sz="1800" dirty="0" smtClean="0"/>
              <a:t>boolean addAll(Collection c) </a:t>
            </a:r>
          </a:p>
          <a:p>
            <a:pPr lvl="1" eaLnBrk="1" fontAlgn="auto" hangingPunct="1">
              <a:spcAft>
                <a:spcPts val="0"/>
              </a:spcAft>
              <a:defRPr/>
            </a:pPr>
            <a:r>
              <a:rPr lang="en-US" sz="2000" dirty="0" smtClean="0"/>
              <a:t>Adds all of the elements in the specified collection to this collection (optional operation).</a:t>
            </a:r>
          </a:p>
          <a:p>
            <a:pPr eaLnBrk="1" fontAlgn="auto" hangingPunct="1">
              <a:spcAft>
                <a:spcPts val="0"/>
              </a:spcAft>
              <a:defRPr/>
            </a:pPr>
            <a:r>
              <a:rPr lang="en-US" sz="1800" dirty="0" smtClean="0"/>
              <a:t>void clear() </a:t>
            </a:r>
          </a:p>
          <a:p>
            <a:pPr lvl="1" eaLnBrk="1" fontAlgn="auto" hangingPunct="1">
              <a:spcAft>
                <a:spcPts val="0"/>
              </a:spcAft>
              <a:defRPr/>
            </a:pPr>
            <a:r>
              <a:rPr lang="en-US" sz="2000" dirty="0" smtClean="0"/>
              <a:t>Removes all of the elements from this collection (optional operation).</a:t>
            </a:r>
          </a:p>
          <a:p>
            <a:pPr eaLnBrk="1" fontAlgn="auto" hangingPunct="1">
              <a:spcAft>
                <a:spcPts val="0"/>
              </a:spcAft>
              <a:defRPr/>
            </a:pPr>
            <a:r>
              <a:rPr lang="en-US" sz="1800" dirty="0" smtClean="0"/>
              <a:t>boolean contains(Object o) </a:t>
            </a:r>
          </a:p>
          <a:p>
            <a:pPr lvl="1" eaLnBrk="1" fontAlgn="auto" hangingPunct="1">
              <a:spcAft>
                <a:spcPts val="0"/>
              </a:spcAft>
              <a:defRPr/>
            </a:pPr>
            <a:r>
              <a:rPr lang="en-US" sz="2000" dirty="0" smtClean="0"/>
              <a:t>Returns true if this collection contains the specified element.</a:t>
            </a:r>
          </a:p>
          <a:p>
            <a:pPr eaLnBrk="1" fontAlgn="auto" hangingPunct="1">
              <a:spcAft>
                <a:spcPts val="0"/>
              </a:spcAft>
              <a:defRPr/>
            </a:pPr>
            <a:r>
              <a:rPr lang="en-US" sz="1800" dirty="0" smtClean="0"/>
              <a:t>Boolean containsAll(Collection c) </a:t>
            </a:r>
          </a:p>
          <a:p>
            <a:pPr lvl="1" eaLnBrk="1" fontAlgn="auto" hangingPunct="1">
              <a:spcAft>
                <a:spcPts val="0"/>
              </a:spcAft>
              <a:defRPr/>
            </a:pPr>
            <a:r>
              <a:rPr lang="en-US" sz="2000" dirty="0" smtClean="0"/>
              <a:t>Returns true if this collection contains all of the elements in the specified collection.</a:t>
            </a:r>
          </a:p>
          <a:p>
            <a:pPr eaLnBrk="1" fontAlgn="auto" hangingPunct="1">
              <a:spcAft>
                <a:spcPts val="0"/>
              </a:spcAft>
              <a:defRPr/>
            </a:pPr>
            <a:r>
              <a:rPr lang="en-US" sz="1800" dirty="0" smtClean="0"/>
              <a:t> boolean equals(Object o) </a:t>
            </a:r>
          </a:p>
          <a:p>
            <a:pPr lvl="1" eaLnBrk="1" fontAlgn="auto" hangingPunct="1">
              <a:spcAft>
                <a:spcPts val="0"/>
              </a:spcAft>
              <a:defRPr/>
            </a:pPr>
            <a:r>
              <a:rPr lang="en-US" sz="2000" dirty="0" smtClean="0"/>
              <a:t>Compares the specified object with this collection for equality.</a:t>
            </a:r>
          </a:p>
          <a:p>
            <a:pPr eaLnBrk="1" fontAlgn="auto" hangingPunct="1">
              <a:spcAft>
                <a:spcPts val="0"/>
              </a:spcAft>
              <a:defRPr/>
            </a:pPr>
            <a:endParaRPr lang="en-US" sz="1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248</TotalTime>
  <Words>4296</Words>
  <Application>Microsoft Office PowerPoint</Application>
  <PresentationFormat>On-screen Show (4:3)</PresentationFormat>
  <Paragraphs>787</Paragraphs>
  <Slides>63</Slides>
  <Notes>63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sITe_ppt_template</vt:lpstr>
      <vt:lpstr>Picture</vt:lpstr>
      <vt:lpstr>J2SE</vt:lpstr>
      <vt:lpstr>Collections</vt:lpstr>
      <vt:lpstr>Collection framework</vt:lpstr>
      <vt:lpstr>Limitations of array</vt:lpstr>
      <vt:lpstr>Collection framework hierarchy</vt:lpstr>
      <vt:lpstr>Collection framework hierarchy (continued)</vt:lpstr>
      <vt:lpstr>Collection interface</vt:lpstr>
      <vt:lpstr>Collection interface methods</vt:lpstr>
      <vt:lpstr>Collection interface mostly used methods</vt:lpstr>
      <vt:lpstr>Set interface</vt:lpstr>
      <vt:lpstr>Set interface (continued)</vt:lpstr>
      <vt:lpstr>Set interface (continued)</vt:lpstr>
      <vt:lpstr>Example: HashSet, LinkedHashSet, TreeSet </vt:lpstr>
      <vt:lpstr>Example Continue : HashSet, LinkedHashSet, TreeSet </vt:lpstr>
      <vt:lpstr> What to choose and when</vt:lpstr>
      <vt:lpstr>Enumeration interface</vt:lpstr>
      <vt:lpstr>Enumeration interface in action</vt:lpstr>
      <vt:lpstr>Iterator interface</vt:lpstr>
      <vt:lpstr>Iterator interface in action</vt:lpstr>
      <vt:lpstr>The SortedSet interface and the TreeSet class</vt:lpstr>
      <vt:lpstr>Using TreeSet to sort elements in a set</vt:lpstr>
      <vt:lpstr>The list interface</vt:lpstr>
      <vt:lpstr>The list interface (continued)</vt:lpstr>
      <vt:lpstr>Using ArrayList and LinkedList</vt:lpstr>
      <vt:lpstr>Using ArrayList and LinkedList (continued)</vt:lpstr>
      <vt:lpstr>Using ArrayList and LinkedList (continued)</vt:lpstr>
      <vt:lpstr>ArrayList  Vs. LinkedList</vt:lpstr>
      <vt:lpstr>The Vector class</vt:lpstr>
      <vt:lpstr>The Stack class</vt:lpstr>
      <vt:lpstr>Map interface</vt:lpstr>
      <vt:lpstr>Map interface (continued)</vt:lpstr>
      <vt:lpstr>Map interface (continued)</vt:lpstr>
      <vt:lpstr>HashMap and TreeMap</vt:lpstr>
      <vt:lpstr>Example: Map interface</vt:lpstr>
      <vt:lpstr>The array class</vt:lpstr>
      <vt:lpstr>Comparable interface and Comparator Interface</vt:lpstr>
      <vt:lpstr>Comparable and comparator</vt:lpstr>
      <vt:lpstr>Implementing comparable interface</vt:lpstr>
      <vt:lpstr>Constructor for students</vt:lpstr>
      <vt:lpstr>The main method: Version 1</vt:lpstr>
      <vt:lpstr>Using the TreeSet</vt:lpstr>
      <vt:lpstr>Implementing comparable &lt;T&gt;</vt:lpstr>
      <vt:lpstr>An improved method</vt:lpstr>
      <vt:lpstr>Using a separate comparator</vt:lpstr>
      <vt:lpstr>Outline of student comparator</vt:lpstr>
      <vt:lpstr>The compare method</vt:lpstr>
      <vt:lpstr>The some comparator.equals method</vt:lpstr>
      <vt:lpstr>The main method</vt:lpstr>
      <vt:lpstr>When to use each</vt:lpstr>
      <vt:lpstr>Sorting differently</vt:lpstr>
      <vt:lpstr>Generic classes</vt:lpstr>
      <vt:lpstr>Generics are type safe</vt:lpstr>
      <vt:lpstr>What generics are and aren’t</vt:lpstr>
      <vt:lpstr>A closer look at generic type safety</vt:lpstr>
      <vt:lpstr>Iterators</vt:lpstr>
      <vt:lpstr>Enhanced for loop</vt:lpstr>
      <vt:lpstr>Array class additions</vt:lpstr>
      <vt:lpstr>Interface queue</vt:lpstr>
      <vt:lpstr>Overview of java.util package (continued)</vt:lpstr>
      <vt:lpstr>Date class</vt:lpstr>
      <vt:lpstr>Date class (continued)</vt:lpstr>
      <vt:lpstr>Calendar class</vt:lpstr>
      <vt:lpstr>Calendar class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nexwave</dc:creator>
  <cp:lastModifiedBy>Aruna reddy</cp:lastModifiedBy>
  <cp:revision>28</cp:revision>
  <dcterms:created xsi:type="dcterms:W3CDTF">2011-05-22T15:03:19Z</dcterms:created>
  <dcterms:modified xsi:type="dcterms:W3CDTF">2012-06-12T09:16:47Z</dcterms:modified>
</cp:coreProperties>
</file>