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57" r:id="rId3"/>
    <p:sldId id="306" r:id="rId4"/>
    <p:sldId id="307" r:id="rId5"/>
    <p:sldId id="308" r:id="rId6"/>
    <p:sldId id="311" r:id="rId7"/>
    <p:sldId id="312" r:id="rId8"/>
    <p:sldId id="313" r:id="rId9"/>
    <p:sldId id="314"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2" r:id="rId23"/>
    <p:sldId id="273" r:id="rId24"/>
    <p:sldId id="274" r:id="rId25"/>
    <p:sldId id="275" r:id="rId26"/>
    <p:sldId id="276" r:id="rId27"/>
    <p:sldId id="277" r:id="rId28"/>
    <p:sldId id="278" r:id="rId29"/>
    <p:sldId id="279" r:id="rId30"/>
    <p:sldId id="281" r:id="rId31"/>
    <p:sldId id="282" r:id="rId32"/>
    <p:sldId id="285" r:id="rId33"/>
    <p:sldId id="286" r:id="rId34"/>
    <p:sldId id="287" r:id="rId35"/>
    <p:sldId id="288" r:id="rId36"/>
    <p:sldId id="289" r:id="rId37"/>
    <p:sldId id="290" r:id="rId38"/>
    <p:sldId id="291" r:id="rId39"/>
    <p:sldId id="292" r:id="rId40"/>
    <p:sldId id="293" r:id="rId41"/>
    <p:sldId id="294" r:id="rId42"/>
    <p:sldId id="297" r:id="rId43"/>
    <p:sldId id="298" r:id="rId44"/>
    <p:sldId id="299" r:id="rId45"/>
    <p:sldId id="300" r:id="rId46"/>
    <p:sldId id="301" r:id="rId47"/>
    <p:sldId id="302" r:id="rId48"/>
    <p:sldId id="303" r:id="rId49"/>
    <p:sldId id="304" r:id="rId50"/>
    <p:sldId id="305"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7097" autoAdjust="0"/>
  </p:normalViewPr>
  <p:slideViewPr>
    <p:cSldViewPr>
      <p:cViewPr>
        <p:scale>
          <a:sx n="66" d="100"/>
          <a:sy n="66" d="100"/>
        </p:scale>
        <p:origin x="-149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328A449-16D8-4C34-B607-EFE082BD34C8}" type="datetimeFigureOut">
              <a:rPr lang="en-US"/>
              <a:pPr>
                <a:defRPr/>
              </a:pPr>
              <a:t>5/5/2021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2C21FFA-25F9-4F5B-825F-26D42EDD244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2495EC-09D6-4A4B-BE74-541D6CDFB465}"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7"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96612" name="Slide Number Placeholder 3"/>
          <p:cNvSpPr>
            <a:spLocks noGrp="1"/>
          </p:cNvSpPr>
          <p:nvPr>
            <p:ph type="sldNum" sz="quarter" idx="5"/>
          </p:nvPr>
        </p:nvSpPr>
        <p:spPr/>
        <p:txBody>
          <a:bodyPr/>
          <a:lstStyle/>
          <a:p>
            <a:pPr>
              <a:defRPr/>
            </a:pPr>
            <a:fld id="{B5E9EA27-71FA-4763-8C35-C8218ACD8E1A}" type="slidenum">
              <a:rPr lang="en-US" smtClean="0"/>
              <a:pPr>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5"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19"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3"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7"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1"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5"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39"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3"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1"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97636" name="Slide Number Placeholder 3"/>
          <p:cNvSpPr>
            <a:spLocks noGrp="1"/>
          </p:cNvSpPr>
          <p:nvPr>
            <p:ph type="sldNum" sz="quarter" idx="5"/>
          </p:nvPr>
        </p:nvSpPr>
        <p:spPr/>
        <p:txBody>
          <a:bodyPr/>
          <a:lstStyle/>
          <a:p>
            <a:pPr>
              <a:defRPr/>
            </a:pPr>
            <a:fld id="{AAB7279A-A746-4374-AA51-CFCF4D8A04EF}" type="slidenum">
              <a:rPr lang="en-US" smtClean="0"/>
              <a:pPr>
                <a:defRPr/>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5"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59"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p:txBody>
          <a:bodyPr/>
          <a:lstStyle/>
          <a:p>
            <a:pPr>
              <a:defRPr/>
            </a:pPr>
            <a:fld id="{4EB71FDA-7779-4945-903C-19D8EF9BFC89}" type="slidenum">
              <a:rPr lang="en-US" smtClean="0"/>
              <a:pPr>
                <a:defRPr/>
              </a:pPr>
              <a:t>42</a:t>
            </a:fld>
            <a:endParaRPr lang="en-US" smtClean="0"/>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smtClean="0"/>
              <a:t>Java changed the very face of the Internet from being a mechanism to deliver static HTML pages to a platform that could host the execution of dynamic self-executing programs. Applets are the dynamic self-executing programs that Java made possible. An applet is actually a tiny Java program, dynamically downloaded across the Internet, and executed by a Java-compatible Web browser on the client. An applet is an intelligent program, not just an animation or a media file. It can react to user input, and dynamically change the content of Web pages in which they are embedded.</a:t>
            </a:r>
          </a:p>
          <a:p>
            <a:pPr eaLnBrk="1" hangingPunct="1"/>
            <a:endParaRPr lang="en-GB"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p:txBody>
          <a:bodyPr/>
          <a:lstStyle/>
          <a:p>
            <a:pPr>
              <a:defRPr/>
            </a:pPr>
            <a:fld id="{98E98B6A-979D-48AA-A0D2-BCC1871D80D5}" type="slidenum">
              <a:rPr lang="en-US" smtClean="0"/>
              <a:pPr>
                <a:defRPr/>
              </a:pPr>
              <a:t>43</a:t>
            </a:fld>
            <a:endParaRPr lang="en-US" smtClean="0"/>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GB"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p:txBody>
          <a:bodyPr/>
          <a:lstStyle/>
          <a:p>
            <a:pPr>
              <a:defRPr/>
            </a:pPr>
            <a:fld id="{F6258133-13CF-4428-8567-461344DFE3FB}" type="slidenum">
              <a:rPr lang="en-US" smtClean="0"/>
              <a:pPr>
                <a:defRPr/>
              </a:pPr>
              <a:t>44</a:t>
            </a:fld>
            <a:endParaRPr lang="en-US" smtClean="0"/>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GB"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p:txBody>
          <a:bodyPr/>
          <a:lstStyle/>
          <a:p>
            <a:pPr>
              <a:defRPr/>
            </a:pPr>
            <a:fld id="{97329435-B1E1-4086-814B-110CAEFD994F}" type="slidenum">
              <a:rPr lang="en-US" smtClean="0"/>
              <a:pPr>
                <a:defRPr/>
              </a:pPr>
              <a:t>45</a:t>
            </a:fld>
            <a:endParaRPr lang="en-US" smtClean="0"/>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smtClean="0"/>
              <a:t>For example, the GUI library of the Java API, </a:t>
            </a:r>
            <a:r>
              <a:rPr lang="en-US" b="1" smtClean="0"/>
              <a:t>Swing</a:t>
            </a:r>
            <a:r>
              <a:rPr lang="en-US" smtClean="0"/>
              <a:t>, is designed to facilitate user interfaces that look and work similarly on all platforms.</a:t>
            </a:r>
          </a:p>
          <a:p>
            <a:pPr eaLnBrk="1" hangingPunct="1"/>
            <a:endParaRPr lang="en-GB"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CFDF01F7-DAE1-438A-BC4E-71EDCB4D5FCE}" type="slidenum">
              <a:rPr lang="en-US" smtClean="0"/>
              <a:pPr>
                <a:defRPr/>
              </a:pPr>
              <a:t>46</a:t>
            </a:fld>
            <a:endParaRPr lang="en-US" smtClean="0"/>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13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smtClean="0"/>
              <a:t>The key that allows Java to solve both the security and the portability problems is that the output of a Java compiler is not executable code. Rather, it is </a:t>
            </a:r>
            <a:r>
              <a:rPr lang="en-US" b="1" smtClean="0"/>
              <a:t>bytecode. </a:t>
            </a:r>
            <a:r>
              <a:rPr lang="en-US" smtClean="0"/>
              <a:t>You express the program in source files written in the Java programming language, compile the source to Java </a:t>
            </a:r>
            <a:r>
              <a:rPr lang="en-US" b="1" smtClean="0"/>
              <a:t>class files</a:t>
            </a:r>
            <a:r>
              <a:rPr lang="en-US" smtClean="0"/>
              <a:t> (</a:t>
            </a:r>
            <a:r>
              <a:rPr lang="en-US" b="1" smtClean="0"/>
              <a:t>bytecode</a:t>
            </a:r>
            <a:r>
              <a:rPr lang="en-US" smtClean="0"/>
              <a:t>), and run the class files on a Java virtual machine. </a:t>
            </a:r>
            <a:r>
              <a:rPr lang="en-US" b="1" smtClean="0"/>
              <a:t>Bytecode is a highly optimized set of instructions designed to be executed by the Java runtime system, which is called the Java Virtual Machine (JVM). In its standard form, the JVM is an interpreter for bytecode.</a:t>
            </a:r>
            <a:r>
              <a:rPr lang="en-US" smtClean="0"/>
              <a:t> </a:t>
            </a:r>
          </a:p>
          <a:p>
            <a:pPr eaLnBrk="1" hangingPunct="1"/>
            <a:endParaRPr lang="en-US" b="1" smtClean="0">
              <a:solidFill>
                <a:srgbClr val="CC3300"/>
              </a:solidFill>
            </a:endParaRPr>
          </a:p>
          <a:p>
            <a:pPr eaLnBrk="1" hangingPunct="1"/>
            <a:endParaRPr lang="en-GB" b="1"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p:txBody>
          <a:bodyPr/>
          <a:lstStyle/>
          <a:p>
            <a:pPr>
              <a:defRPr/>
            </a:pPr>
            <a:fld id="{7F05606D-CCF5-490F-9152-797A846A107C}" type="slidenum">
              <a:rPr lang="en-US" smtClean="0"/>
              <a:pPr>
                <a:defRPr/>
              </a:pPr>
              <a:t>47</a:t>
            </a:fld>
            <a:endParaRPr lang="en-US" smtClean="0"/>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smtClean="0"/>
              <a:t>A Java virtual machine's main job is to load class files and execute the byte codes they contain. Only those class files from the Java API that are actually needed by a running program are loaded into the virtual machine. The byte codes are executed in an execution engine, which is one part of the Java Virtual Machine.</a:t>
            </a:r>
            <a:endParaRPr lang="en-GB"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82276" name="Slide Number Placeholder 3"/>
          <p:cNvSpPr>
            <a:spLocks noGrp="1"/>
          </p:cNvSpPr>
          <p:nvPr>
            <p:ph type="sldNum" sz="quarter" idx="5"/>
          </p:nvPr>
        </p:nvSpPr>
        <p:spPr/>
        <p:txBody>
          <a:bodyPr/>
          <a:lstStyle/>
          <a:p>
            <a:pPr>
              <a:defRPr/>
            </a:pPr>
            <a:fld id="{FCEED8D5-AAEF-4045-BB56-3700D3396CA3}" type="slidenum">
              <a:rPr lang="en-US" smtClean="0"/>
              <a:pPr>
                <a:defRPr/>
              </a:pPr>
              <a:t>48</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p:txBody>
          <a:bodyPr/>
          <a:lstStyle/>
          <a:p>
            <a:pPr>
              <a:defRPr/>
            </a:pPr>
            <a:fld id="{615FEEF4-EA0A-4472-82C0-30EFBACBD1CA}" type="slidenum">
              <a:rPr lang="en-US" smtClean="0"/>
              <a:pPr>
                <a:defRPr/>
              </a:pPr>
              <a:t>49</a:t>
            </a:fld>
            <a:endParaRPr lang="en-US" smtClean="0"/>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smtClean="0"/>
              <a:t>Most modern languages are designed to be compiled, not interpreted, mostly out of performance concerns. However, the fact that a Java program is executed by the JVM helps solve the major problems associated with downloading programs over the Internet.</a:t>
            </a:r>
          </a:p>
          <a:p>
            <a:pPr eaLnBrk="1" hangingPunct="1"/>
            <a:endParaRPr lang="en-US" smtClean="0"/>
          </a:p>
          <a:p>
            <a:pPr eaLnBrk="1" hangingPunct="1"/>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98660" name="Slide Number Placeholder 3"/>
          <p:cNvSpPr>
            <a:spLocks noGrp="1"/>
          </p:cNvSpPr>
          <p:nvPr>
            <p:ph type="sldNum" sz="quarter" idx="5"/>
          </p:nvPr>
        </p:nvSpPr>
        <p:spPr/>
        <p:txBody>
          <a:bodyPr/>
          <a:lstStyle/>
          <a:p>
            <a:pPr>
              <a:defRPr/>
            </a:pPr>
            <a:fld id="{F5B0BA4E-F06B-4491-AAFB-F7C295595B90}" type="slidenum">
              <a:rPr lang="en-US" smtClean="0"/>
              <a:pPr>
                <a:defRPr/>
              </a:pPr>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p:txBody>
          <a:bodyPr/>
          <a:lstStyle/>
          <a:p>
            <a:pPr>
              <a:defRPr/>
            </a:pPr>
            <a:fld id="{8941CE00-B485-42CA-9E60-AA428BE52507}" type="slidenum">
              <a:rPr lang="en-US" smtClean="0"/>
              <a:pPr>
                <a:defRPr/>
              </a:pPr>
              <a:t>50</a:t>
            </a:fld>
            <a:endParaRPr lang="en-US" smtClean="0"/>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smtClean="0"/>
              <a:t>If a Java program were compiled to native code, then different versions of the same program would have to exist for each type of CPU and operating system connected to the Internet, which is not a feasible solution. Thus, the implementation of bytecode is the easiest way to create truly portable programs. Interpreted Java code also helps to make it secure. Since the execution of a Java program is under the control of the JVM, the JVM can control the program, and prevent it from generating side effects outside of it.</a:t>
            </a:r>
          </a:p>
          <a:p>
            <a:pPr eaLnBrk="1" hangingPunct="1"/>
            <a:r>
              <a:rPr lang="en-US" smtClean="0"/>
              <a:t>This makes it ideal for applets to be downloaded from across the Internet, and executed on any CPU and Operating System that has the corresponding JVM implementation.</a:t>
            </a:r>
          </a:p>
          <a:p>
            <a:pPr eaLnBrk="1" hangingPunct="1"/>
            <a:endParaRPr lang="en-US" smtClean="0"/>
          </a:p>
          <a:p>
            <a:pPr eaLnBrk="1" hangingPunct="1"/>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2"/>
          <p:cNvGrpSpPr>
            <a:grpSpLocks/>
          </p:cNvGrpSpPr>
          <p:nvPr/>
        </p:nvGrpSpPr>
        <p:grpSpPr bwMode="auto">
          <a:xfrm>
            <a:off x="-11113" y="685800"/>
            <a:ext cx="9144001" cy="1449388"/>
            <a:chOff x="-7" y="432"/>
            <a:chExt cx="5760" cy="913"/>
          </a:xfrm>
          <a:solidFill>
            <a:srgbClr val="562469">
              <a:alpha val="89804"/>
            </a:srgbClr>
          </a:solidFill>
        </p:grpSpPr>
        <p:sp>
          <p:nvSpPr>
            <p:cNvPr id="5" name="Rectangle 27"/>
            <p:cNvSpPr>
              <a:spLocks noChangeArrowheads="1"/>
            </p:cNvSpPr>
            <p:nvPr/>
          </p:nvSpPr>
          <p:spPr bwMode="auto">
            <a:xfrm>
              <a:off x="-7" y="432"/>
              <a:ext cx="5760" cy="913"/>
            </a:xfrm>
            <a:prstGeom prst="rect">
              <a:avLst/>
            </a:prstGeom>
            <a:solidFill>
              <a:srgbClr val="B81F24"/>
            </a:solidFill>
            <a:ln w="9525">
              <a:solidFill>
                <a:srgbClr val="3F71A3"/>
              </a:solidFill>
              <a:miter lim="800000"/>
              <a:headEnd/>
              <a:tailEnd/>
            </a:ln>
            <a:effectLst/>
            <a:scene3d>
              <a:camera prst="orthographicFront"/>
              <a:lightRig rig="threePt" dir="t"/>
            </a:scene3d>
            <a:sp3d>
              <a:bevelT/>
            </a:sp3d>
          </p:spPr>
          <p:txBody>
            <a:bodyPr wrap="none" anchor="ctr"/>
            <a:lstStyle/>
            <a:p>
              <a:pPr marL="917575" fontAlgn="auto">
                <a:spcBef>
                  <a:spcPts val="0"/>
                </a:spcBef>
                <a:spcAft>
                  <a:spcPts val="0"/>
                </a:spcAft>
                <a:defRPr/>
              </a:pPr>
              <a:endParaRPr lang="en-US" sz="2800">
                <a:solidFill>
                  <a:schemeClr val="bg1"/>
                </a:solidFill>
                <a:latin typeface="+mn-lt"/>
              </a:endParaRPr>
            </a:p>
          </p:txBody>
        </p:sp>
        <p:sp>
          <p:nvSpPr>
            <p:cNvPr id="6" name="Line 30"/>
            <p:cNvSpPr>
              <a:spLocks noChangeShapeType="1"/>
            </p:cNvSpPr>
            <p:nvPr/>
          </p:nvSpPr>
          <p:spPr bwMode="auto">
            <a:xfrm>
              <a:off x="-7" y="1019"/>
              <a:ext cx="5760" cy="0"/>
            </a:xfrm>
            <a:prstGeom prst="line">
              <a:avLst/>
            </a:prstGeom>
            <a:grpFill/>
            <a:ln w="12700">
              <a:solidFill>
                <a:schemeClr val="bg1"/>
              </a:solidFill>
              <a:round/>
              <a:headEnd/>
              <a:tailEnd/>
            </a:ln>
            <a:effectLst/>
            <a:scene3d>
              <a:camera prst="orthographicFront"/>
              <a:lightRig rig="threePt" dir="t"/>
            </a:scene3d>
            <a:sp3d>
              <a:bevelT/>
            </a:sp3d>
          </p:spPr>
          <p:txBody>
            <a:bodyPr/>
            <a:lstStyle/>
            <a:p>
              <a:pPr fontAlgn="auto">
                <a:spcBef>
                  <a:spcPts val="0"/>
                </a:spcBef>
                <a:spcAft>
                  <a:spcPts val="0"/>
                </a:spcAft>
                <a:defRPr/>
              </a:pPr>
              <a:endParaRPr lang="en-US">
                <a:latin typeface="+mn-lt"/>
              </a:endParaRPr>
            </a:p>
          </p:txBody>
        </p:sp>
      </p:grpSp>
      <p:pic>
        <p:nvPicPr>
          <p:cNvPr id="7" name="Picture 18" descr="nexwave_logo.png"/>
          <p:cNvPicPr>
            <a:picLocks noChangeAspect="1"/>
          </p:cNvPicPr>
          <p:nvPr/>
        </p:nvPicPr>
        <p:blipFill>
          <a:blip r:embed="rId2" cstate="print"/>
          <a:srcRect/>
          <a:stretch>
            <a:fillRect/>
          </a:stretch>
        </p:blipFill>
        <p:spPr bwMode="auto">
          <a:xfrm>
            <a:off x="2962275" y="5221288"/>
            <a:ext cx="5724525" cy="885825"/>
          </a:xfrm>
          <a:prstGeom prst="rect">
            <a:avLst/>
          </a:prstGeom>
          <a:noFill/>
          <a:ln w="9525">
            <a:noFill/>
            <a:miter lim="800000"/>
            <a:headEnd/>
            <a:tailEnd/>
          </a:ln>
        </p:spPr>
      </p:pic>
      <p:sp>
        <p:nvSpPr>
          <p:cNvPr id="3074" name="Rectangle 2"/>
          <p:cNvSpPr>
            <a:spLocks noGrp="1" noChangeArrowheads="1"/>
          </p:cNvSpPr>
          <p:nvPr>
            <p:ph type="ctrTitle"/>
          </p:nvPr>
        </p:nvSpPr>
        <p:spPr>
          <a:xfrm>
            <a:off x="674688" y="685800"/>
            <a:ext cx="8012112" cy="1449388"/>
          </a:xfrm>
          <a:solidFill>
            <a:srgbClr val="562469">
              <a:alpha val="94902"/>
            </a:srgbClr>
          </a:solidFill>
          <a:ln>
            <a:noFill/>
          </a:ln>
          <a:effectLst>
            <a:glow rad="63500">
              <a:schemeClr val="accent1">
                <a:satMod val="175000"/>
                <a:alpha val="4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tIns="411480"/>
          <a:lstStyle>
            <a:lvl1pPr>
              <a:lnSpc>
                <a:spcPct val="94000"/>
              </a:lnSpc>
              <a:defRPr sz="36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674688" y="2135188"/>
            <a:ext cx="8012112" cy="1752600"/>
          </a:xfrm>
        </p:spPr>
        <p:txBody>
          <a:bodyPr tIns="228600"/>
          <a:lstStyle>
            <a:lvl1pPr marL="0" indent="0">
              <a:buFontTx/>
              <a:buNone/>
              <a:defRPr sz="2000"/>
            </a:lvl1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2068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2068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arrows.gif"/>
          <p:cNvPicPr>
            <a:picLocks noChangeAspect="1"/>
          </p:cNvPicPr>
          <p:nvPr/>
        </p:nvPicPr>
        <p:blipFill>
          <a:blip r:embed="rId13" cstate="print">
            <a:duotone>
              <a:prstClr val="black"/>
              <a:schemeClr val="accent3">
                <a:tint val="45000"/>
                <a:satMod val="400000"/>
              </a:schemeClr>
            </a:duotone>
            <a:lum bright="9000"/>
          </a:blip>
          <a:stretch>
            <a:fillRect/>
          </a:stretch>
        </p:blipFill>
        <p:spPr>
          <a:xfrm>
            <a:off x="4453731" y="2751065"/>
            <a:ext cx="4214813" cy="3852935"/>
          </a:xfrm>
          <a:prstGeom prst="rect">
            <a:avLst/>
          </a:prstGeom>
        </p:spPr>
      </p:pic>
      <p:grpSp>
        <p:nvGrpSpPr>
          <p:cNvPr id="2" name="Group 34"/>
          <p:cNvGrpSpPr>
            <a:grpSpLocks/>
          </p:cNvGrpSpPr>
          <p:nvPr/>
        </p:nvGrpSpPr>
        <p:grpSpPr bwMode="auto">
          <a:xfrm>
            <a:off x="0" y="469900"/>
            <a:ext cx="9144000" cy="904875"/>
            <a:chOff x="0" y="272"/>
            <a:chExt cx="5760" cy="570"/>
          </a:xfrm>
          <a:solidFill>
            <a:srgbClr val="B81F24"/>
          </a:solidFill>
          <a:effectLst>
            <a:glow rad="63500">
              <a:schemeClr val="accent1">
                <a:satMod val="175000"/>
                <a:alpha val="40000"/>
              </a:schemeClr>
            </a:glow>
          </a:effectLst>
        </p:grpSpPr>
        <p:sp>
          <p:nvSpPr>
            <p:cNvPr id="1031" name="Rectangle 7"/>
            <p:cNvSpPr>
              <a:spLocks noChangeArrowheads="1"/>
            </p:cNvSpPr>
            <p:nvPr/>
          </p:nvSpPr>
          <p:spPr bwMode="auto">
            <a:xfrm>
              <a:off x="0" y="272"/>
              <a:ext cx="5760" cy="570"/>
            </a:xfrm>
            <a:prstGeom prst="rect">
              <a:avLst/>
            </a:prstGeom>
            <a:grpFill/>
            <a:ln w="9525">
              <a:solidFill>
                <a:srgbClr val="3F71A3"/>
              </a:solidFill>
              <a:miter lim="800000"/>
              <a:headEnd/>
              <a:tailEnd/>
            </a:ln>
            <a:effectLst>
              <a:glow rad="63500">
                <a:schemeClr val="accent3">
                  <a:satMod val="175000"/>
                  <a:alpha val="40000"/>
                </a:schemeClr>
              </a:glow>
            </a:effectLst>
            <a:scene3d>
              <a:camera prst="orthographicFront"/>
              <a:lightRig rig="threePt" dir="t"/>
            </a:scene3d>
            <a:sp3d>
              <a:bevelT/>
            </a:sp3d>
          </p:spPr>
          <p:txBody>
            <a:bodyPr wrap="none" anchor="ctr"/>
            <a:lstStyle/>
            <a:p>
              <a:pPr fontAlgn="auto">
                <a:spcBef>
                  <a:spcPts val="0"/>
                </a:spcBef>
                <a:spcAft>
                  <a:spcPts val="0"/>
                </a:spcAft>
                <a:defRPr/>
              </a:pPr>
              <a:endParaRPr lang="en-US" sz="2800">
                <a:solidFill>
                  <a:schemeClr val="bg1"/>
                </a:solidFill>
                <a:latin typeface="+mn-lt"/>
              </a:endParaRPr>
            </a:p>
          </p:txBody>
        </p:sp>
        <p:sp>
          <p:nvSpPr>
            <p:cNvPr id="1036" name="Rectangle 12"/>
            <p:cNvSpPr>
              <a:spLocks noChangeArrowheads="1"/>
            </p:cNvSpPr>
            <p:nvPr/>
          </p:nvSpPr>
          <p:spPr bwMode="auto">
            <a:xfrm>
              <a:off x="0" y="272"/>
              <a:ext cx="288" cy="284"/>
            </a:xfrm>
            <a:prstGeom prst="rect">
              <a:avLst/>
            </a:prstGeom>
            <a:grpFill/>
            <a:ln w="9525">
              <a:solidFill>
                <a:srgbClr val="16283A"/>
              </a:solidFill>
              <a:miter lim="800000"/>
              <a:headEnd/>
              <a:tailEnd/>
            </a:ln>
            <a:effectLst/>
            <a:scene3d>
              <a:camera prst="orthographicFront"/>
              <a:lightRig rig="threePt" dir="t"/>
            </a:scene3d>
            <a:sp3d>
              <a:bevelT/>
            </a:sp3d>
          </p:spPr>
          <p:txBody>
            <a:bodyPr wrap="none" anchor="ctr"/>
            <a:lstStyle/>
            <a:p>
              <a:pPr fontAlgn="auto">
                <a:spcBef>
                  <a:spcPts val="0"/>
                </a:spcBef>
                <a:spcAft>
                  <a:spcPts val="0"/>
                </a:spcAft>
                <a:defRPr/>
              </a:pPr>
              <a:endParaRPr lang="en-US">
                <a:latin typeface="+mn-lt"/>
              </a:endParaRPr>
            </a:p>
          </p:txBody>
        </p:sp>
        <p:sp>
          <p:nvSpPr>
            <p:cNvPr id="1037" name="Rectangle 13"/>
            <p:cNvSpPr>
              <a:spLocks noChangeArrowheads="1"/>
            </p:cNvSpPr>
            <p:nvPr/>
          </p:nvSpPr>
          <p:spPr bwMode="auto">
            <a:xfrm>
              <a:off x="0" y="556"/>
              <a:ext cx="288" cy="286"/>
            </a:xfrm>
            <a:prstGeom prst="rect">
              <a:avLst/>
            </a:prstGeom>
            <a:grpFill/>
            <a:ln w="9525">
              <a:solidFill>
                <a:srgbClr val="89ADD1"/>
              </a:solidFill>
              <a:miter lim="800000"/>
              <a:headEnd/>
              <a:tailEnd/>
            </a:ln>
            <a:effectLst/>
            <a:scene3d>
              <a:camera prst="orthographicFront"/>
              <a:lightRig rig="threePt" dir="t"/>
            </a:scene3d>
            <a:sp3d>
              <a:bevelT/>
            </a:sp3d>
          </p:spPr>
          <p:txBody>
            <a:bodyPr wrap="none" anchor="ctr"/>
            <a:lstStyle/>
            <a:p>
              <a:pPr fontAlgn="auto">
                <a:spcBef>
                  <a:spcPts val="0"/>
                </a:spcBef>
                <a:spcAft>
                  <a:spcPts val="0"/>
                </a:spcAft>
                <a:defRPr/>
              </a:pPr>
              <a:endParaRPr lang="en-US">
                <a:latin typeface="+mn-lt"/>
              </a:endParaRPr>
            </a:p>
          </p:txBody>
        </p:sp>
        <p:sp>
          <p:nvSpPr>
            <p:cNvPr id="1038" name="Line 14"/>
            <p:cNvSpPr>
              <a:spLocks noChangeShapeType="1"/>
            </p:cNvSpPr>
            <p:nvPr/>
          </p:nvSpPr>
          <p:spPr bwMode="auto">
            <a:xfrm>
              <a:off x="0" y="556"/>
              <a:ext cx="5760" cy="0"/>
            </a:xfrm>
            <a:prstGeom prst="line">
              <a:avLst/>
            </a:prstGeom>
            <a:grpFill/>
            <a:ln w="6350">
              <a:solidFill>
                <a:schemeClr val="bg1"/>
              </a:solidFill>
              <a:round/>
              <a:headEnd/>
              <a:tailEnd/>
            </a:ln>
            <a:effectLst/>
            <a:scene3d>
              <a:camera prst="orthographicFront"/>
              <a:lightRig rig="threePt" dir="t"/>
            </a:scene3d>
            <a:sp3d>
              <a:bevelT/>
            </a:sp3d>
          </p:spPr>
          <p:txBody>
            <a:bodyPr/>
            <a:lstStyle/>
            <a:p>
              <a:pPr fontAlgn="auto">
                <a:spcBef>
                  <a:spcPts val="0"/>
                </a:spcBef>
                <a:spcAft>
                  <a:spcPts val="0"/>
                </a:spcAft>
                <a:defRPr/>
              </a:pPr>
              <a:endParaRPr lang="en-US">
                <a:latin typeface="+mn-lt"/>
              </a:endParaRPr>
            </a:p>
          </p:txBody>
        </p:sp>
      </p:grpSp>
      <p:sp>
        <p:nvSpPr>
          <p:cNvPr id="1026" name="Rectangle 2"/>
          <p:cNvSpPr>
            <a:spLocks noGrp="1" noChangeArrowheads="1"/>
          </p:cNvSpPr>
          <p:nvPr>
            <p:ph type="title"/>
          </p:nvPr>
        </p:nvSpPr>
        <p:spPr bwMode="auto">
          <a:xfrm>
            <a:off x="457200" y="469900"/>
            <a:ext cx="8229600" cy="900113"/>
          </a:xfrm>
          <a:prstGeom prst="rect">
            <a:avLst/>
          </a:prstGeom>
          <a:solidFill>
            <a:srgbClr val="562469">
              <a:alpha val="94902"/>
            </a:srgbClr>
          </a:solidFill>
          <a:ln w="9525">
            <a:noFill/>
            <a:miter lim="800000"/>
            <a:headEnd/>
            <a:tailEnd/>
          </a:ln>
          <a:effectLst>
            <a:glow rad="63500">
              <a:schemeClr val="accent5">
                <a:satMod val="175000"/>
                <a:alpha val="40000"/>
              </a:schemeClr>
            </a:glow>
            <a:reflection blurRad="6350" stA="50000" endA="300" endPos="55000" dir="5400000" sy="-100000" algn="bl" rotWithShape="0"/>
          </a:effectLst>
          <a:scene3d>
            <a:camera prst="orthographicFront">
              <a:rot lat="0" lon="0" rev="0"/>
            </a:camera>
            <a:lightRig rig="contrasting" dir="t">
              <a:rot lat="0" lon="0" rev="7800000"/>
            </a:lightRig>
          </a:scene3d>
          <a:sp3d>
            <a:bevelT w="139700" h="139700"/>
          </a:sp3d>
        </p:spPr>
        <p:txBody>
          <a:bodyPr vert="horz" wrap="square" lIns="91440" tIns="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33" name="Rectangle 9"/>
          <p:cNvSpPr>
            <a:spLocks noChangeArrowheads="1"/>
          </p:cNvSpPr>
          <p:nvPr/>
        </p:nvSpPr>
        <p:spPr bwMode="auto">
          <a:xfrm>
            <a:off x="3135313" y="6643688"/>
            <a:ext cx="2895600" cy="230187"/>
          </a:xfrm>
          <a:prstGeom prst="rect">
            <a:avLst/>
          </a:prstGeom>
          <a:noFill/>
          <a:ln w="12700">
            <a:noFill/>
            <a:miter lim="800000"/>
            <a:headEnd/>
            <a:tailEnd/>
          </a:ln>
          <a:effectLst/>
        </p:spPr>
        <p:txBody>
          <a:bodyPr>
            <a:spAutoFit/>
          </a:bodyPr>
          <a:lstStyle/>
          <a:p>
            <a:pPr algn="ctr" eaLnBrk="0" fontAlgn="auto" hangingPunct="0">
              <a:spcBef>
                <a:spcPts val="0"/>
              </a:spcBef>
              <a:spcAft>
                <a:spcPts val="0"/>
              </a:spcAft>
              <a:defRPr/>
            </a:pPr>
            <a:r>
              <a:rPr kumimoji="1" lang="en-US" sz="900" dirty="0">
                <a:solidFill>
                  <a:srgbClr val="282828"/>
                </a:solidFill>
                <a:latin typeface="+mn-lt"/>
              </a:rPr>
              <a:t>Copyright © 2011 Nexwave. All Rights Reserved</a:t>
            </a:r>
          </a:p>
        </p:txBody>
      </p:sp>
      <p:sp>
        <p:nvSpPr>
          <p:cNvPr id="4102" name="Rectangle 3"/>
          <p:cNvSpPr>
            <a:spLocks noGrp="1" noChangeArrowheads="1"/>
          </p:cNvSpPr>
          <p:nvPr>
            <p:ph type="body" idx="1"/>
          </p:nvPr>
        </p:nvSpPr>
        <p:spPr bwMode="auto">
          <a:xfrm>
            <a:off x="457200" y="1576388"/>
            <a:ext cx="8229600" cy="5046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Rectangle 8"/>
          <p:cNvSpPr>
            <a:spLocks noChangeArrowheads="1"/>
          </p:cNvSpPr>
          <p:nvPr/>
        </p:nvSpPr>
        <p:spPr bwMode="auto">
          <a:xfrm>
            <a:off x="363538" y="6643688"/>
            <a:ext cx="1905000" cy="184150"/>
          </a:xfrm>
          <a:prstGeom prst="rect">
            <a:avLst/>
          </a:prstGeom>
          <a:noFill/>
          <a:ln w="12700">
            <a:noFill/>
            <a:miter lim="800000"/>
            <a:headEnd/>
            <a:tailEnd/>
          </a:ln>
          <a:effectLst/>
        </p:spPr>
        <p:txBody>
          <a:bodyPr>
            <a:spAutoFit/>
          </a:bodyPr>
          <a:lstStyle/>
          <a:p>
            <a:pPr eaLnBrk="0" fontAlgn="auto" hangingPunct="0">
              <a:spcBef>
                <a:spcPts val="0"/>
              </a:spcBef>
              <a:spcAft>
                <a:spcPts val="0"/>
              </a:spcAft>
              <a:defRPr/>
            </a:pPr>
            <a:endParaRPr kumimoji="1" lang="en-US" sz="600">
              <a:solidFill>
                <a:schemeClr val="folHlink"/>
              </a:solidFill>
              <a:latin typeface="+mn-lt"/>
            </a:endParaRPr>
          </a:p>
        </p:txBody>
      </p:sp>
      <p:sp>
        <p:nvSpPr>
          <p:cNvPr id="1034" name="Rectangle 10"/>
          <p:cNvSpPr>
            <a:spLocks noChangeArrowheads="1"/>
          </p:cNvSpPr>
          <p:nvPr/>
        </p:nvSpPr>
        <p:spPr bwMode="auto">
          <a:xfrm>
            <a:off x="6904038" y="6643688"/>
            <a:ext cx="1905000" cy="246062"/>
          </a:xfrm>
          <a:prstGeom prst="rect">
            <a:avLst/>
          </a:prstGeom>
          <a:noFill/>
          <a:ln w="12700">
            <a:noFill/>
            <a:miter lim="800000"/>
            <a:headEnd/>
            <a:tailEnd/>
          </a:ln>
          <a:effectLst/>
        </p:spPr>
        <p:txBody>
          <a:bodyPr>
            <a:spAutoFit/>
          </a:bodyPr>
          <a:lstStyle/>
          <a:p>
            <a:pPr algn="r" eaLnBrk="0" fontAlgn="auto" hangingPunct="0">
              <a:spcBef>
                <a:spcPts val="0"/>
              </a:spcBef>
              <a:spcAft>
                <a:spcPts val="0"/>
              </a:spcAft>
              <a:defRPr/>
            </a:pPr>
            <a:fld id="{D6B626DF-3FC0-4FED-A997-0063516EF7B3}" type="slidenum">
              <a:rPr kumimoji="1" lang="en-US" sz="1000">
                <a:solidFill>
                  <a:srgbClr val="252727"/>
                </a:solidFill>
                <a:latin typeface="+mn-lt"/>
              </a:rPr>
              <a:pPr algn="r" eaLnBrk="0" fontAlgn="auto" hangingPunct="0">
                <a:spcBef>
                  <a:spcPts val="0"/>
                </a:spcBef>
                <a:spcAft>
                  <a:spcPts val="0"/>
                </a:spcAft>
                <a:defRPr/>
              </a:pPr>
              <a:t>‹#›</a:t>
            </a:fld>
            <a:endParaRPr kumimoji="1" lang="en-US" sz="1000" dirty="0">
              <a:solidFill>
                <a:srgbClr val="252727"/>
              </a:solidFill>
              <a:latin typeface="+mn-lt"/>
            </a:endParaRPr>
          </a:p>
        </p:txBody>
      </p:sp>
      <p:pic>
        <p:nvPicPr>
          <p:cNvPr id="4105" name="Picture 33" descr="360compassSlice_small"/>
          <p:cNvPicPr>
            <a:picLocks noChangeAspect="1" noChangeArrowheads="1"/>
          </p:cNvPicPr>
          <p:nvPr/>
        </p:nvPicPr>
        <p:blipFill>
          <a:blip r:embed="rId14" cstate="print">
            <a:grayscl/>
          </a:blip>
          <a:srcRect/>
          <a:stretch>
            <a:fillRect/>
          </a:stretch>
        </p:blipFill>
        <p:spPr bwMode="auto">
          <a:xfrm>
            <a:off x="8255000" y="-4763"/>
            <a:ext cx="895350" cy="890588"/>
          </a:xfrm>
          <a:prstGeom prst="rect">
            <a:avLst/>
          </a:prstGeom>
          <a:noFill/>
          <a:ln w="9525">
            <a:noFill/>
            <a:miter lim="800000"/>
            <a:headEnd/>
            <a:tailEnd/>
          </a:ln>
        </p:spPr>
      </p:pic>
      <p:pic>
        <p:nvPicPr>
          <p:cNvPr id="4106" name="Picture 13" descr="nexwave_logo.png"/>
          <p:cNvPicPr>
            <a:picLocks noChangeAspect="1"/>
          </p:cNvPicPr>
          <p:nvPr/>
        </p:nvPicPr>
        <p:blipFill>
          <a:blip r:embed="rId15" cstate="print"/>
          <a:srcRect/>
          <a:stretch>
            <a:fillRect/>
          </a:stretch>
        </p:blipFill>
        <p:spPr bwMode="auto">
          <a:xfrm>
            <a:off x="127000" y="15875"/>
            <a:ext cx="2678113" cy="414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rtl="0" eaLnBrk="0" fontAlgn="base" hangingPunct="0">
        <a:lnSpc>
          <a:spcPct val="105000"/>
        </a:lnSpc>
        <a:spcBef>
          <a:spcPct val="0"/>
        </a:spcBef>
        <a:spcAft>
          <a:spcPct val="0"/>
        </a:spcAft>
        <a:defRPr sz="2800">
          <a:solidFill>
            <a:schemeClr val="bg1"/>
          </a:solidFill>
          <a:latin typeface="+mj-lt"/>
          <a:ea typeface="+mj-ea"/>
          <a:cs typeface="+mj-cs"/>
        </a:defRPr>
      </a:lvl1pPr>
      <a:lvl2pPr algn="l" rtl="0" eaLnBrk="0" fontAlgn="base" hangingPunct="0">
        <a:lnSpc>
          <a:spcPct val="105000"/>
        </a:lnSpc>
        <a:spcBef>
          <a:spcPct val="0"/>
        </a:spcBef>
        <a:spcAft>
          <a:spcPct val="0"/>
        </a:spcAft>
        <a:defRPr sz="2800">
          <a:solidFill>
            <a:schemeClr val="bg1"/>
          </a:solidFill>
          <a:latin typeface="Tahoma" pitchFamily="34" charset="0"/>
        </a:defRPr>
      </a:lvl2pPr>
      <a:lvl3pPr algn="l" rtl="0" eaLnBrk="0" fontAlgn="base" hangingPunct="0">
        <a:lnSpc>
          <a:spcPct val="105000"/>
        </a:lnSpc>
        <a:spcBef>
          <a:spcPct val="0"/>
        </a:spcBef>
        <a:spcAft>
          <a:spcPct val="0"/>
        </a:spcAft>
        <a:defRPr sz="2800">
          <a:solidFill>
            <a:schemeClr val="bg1"/>
          </a:solidFill>
          <a:latin typeface="Tahoma" pitchFamily="34" charset="0"/>
        </a:defRPr>
      </a:lvl3pPr>
      <a:lvl4pPr algn="l" rtl="0" eaLnBrk="0" fontAlgn="base" hangingPunct="0">
        <a:lnSpc>
          <a:spcPct val="105000"/>
        </a:lnSpc>
        <a:spcBef>
          <a:spcPct val="0"/>
        </a:spcBef>
        <a:spcAft>
          <a:spcPct val="0"/>
        </a:spcAft>
        <a:defRPr sz="2800">
          <a:solidFill>
            <a:schemeClr val="bg1"/>
          </a:solidFill>
          <a:latin typeface="Tahoma" pitchFamily="34" charset="0"/>
        </a:defRPr>
      </a:lvl4pPr>
      <a:lvl5pPr algn="l" rtl="0" eaLnBrk="0" fontAlgn="base" hangingPunct="0">
        <a:lnSpc>
          <a:spcPct val="105000"/>
        </a:lnSpc>
        <a:spcBef>
          <a:spcPct val="0"/>
        </a:spcBef>
        <a:spcAft>
          <a:spcPct val="0"/>
        </a:spcAft>
        <a:defRPr sz="2800">
          <a:solidFill>
            <a:schemeClr val="bg1"/>
          </a:solidFill>
          <a:latin typeface="Tahoma" pitchFamily="34" charset="0"/>
        </a:defRPr>
      </a:lvl5pPr>
      <a:lvl6pPr marL="457200" algn="l" rtl="0" eaLnBrk="1" fontAlgn="base" hangingPunct="1">
        <a:lnSpc>
          <a:spcPct val="105000"/>
        </a:lnSpc>
        <a:spcBef>
          <a:spcPct val="0"/>
        </a:spcBef>
        <a:spcAft>
          <a:spcPct val="0"/>
        </a:spcAft>
        <a:defRPr sz="2800">
          <a:solidFill>
            <a:schemeClr val="bg1"/>
          </a:solidFill>
          <a:latin typeface="Tahoma" pitchFamily="34" charset="0"/>
        </a:defRPr>
      </a:lvl6pPr>
      <a:lvl7pPr marL="914400" algn="l" rtl="0" eaLnBrk="1" fontAlgn="base" hangingPunct="1">
        <a:lnSpc>
          <a:spcPct val="105000"/>
        </a:lnSpc>
        <a:spcBef>
          <a:spcPct val="0"/>
        </a:spcBef>
        <a:spcAft>
          <a:spcPct val="0"/>
        </a:spcAft>
        <a:defRPr sz="2800">
          <a:solidFill>
            <a:schemeClr val="bg1"/>
          </a:solidFill>
          <a:latin typeface="Tahoma" pitchFamily="34" charset="0"/>
        </a:defRPr>
      </a:lvl7pPr>
      <a:lvl8pPr marL="1371600" algn="l" rtl="0" eaLnBrk="1" fontAlgn="base" hangingPunct="1">
        <a:lnSpc>
          <a:spcPct val="105000"/>
        </a:lnSpc>
        <a:spcBef>
          <a:spcPct val="0"/>
        </a:spcBef>
        <a:spcAft>
          <a:spcPct val="0"/>
        </a:spcAft>
        <a:defRPr sz="2800">
          <a:solidFill>
            <a:schemeClr val="bg1"/>
          </a:solidFill>
          <a:latin typeface="Tahoma" pitchFamily="34" charset="0"/>
        </a:defRPr>
      </a:lvl8pPr>
      <a:lvl9pPr marL="1828800" algn="l" rtl="0" eaLnBrk="1" fontAlgn="base" hangingPunct="1">
        <a:lnSpc>
          <a:spcPct val="105000"/>
        </a:lnSpc>
        <a:spcBef>
          <a:spcPct val="0"/>
        </a:spcBef>
        <a:spcAft>
          <a:spcPct val="0"/>
        </a:spcAft>
        <a:defRPr sz="2800">
          <a:solidFill>
            <a:schemeClr val="bg1"/>
          </a:solidFill>
          <a:latin typeface="Tahoma" pitchFamily="34" charset="0"/>
        </a:defRPr>
      </a:lvl9pPr>
    </p:titleStyle>
    <p:bodyStyle>
      <a:lvl1pPr marL="227013" indent="-227013" algn="l" rtl="0" eaLnBrk="0" fontAlgn="base" hangingPunct="0">
        <a:spcBef>
          <a:spcPct val="25000"/>
        </a:spcBef>
        <a:spcAft>
          <a:spcPct val="0"/>
        </a:spcAft>
        <a:buSzPct val="85000"/>
        <a:buChar char="•"/>
        <a:defRPr sz="2600">
          <a:solidFill>
            <a:srgbClr val="562469"/>
          </a:solidFill>
          <a:latin typeface="+mn-lt"/>
          <a:ea typeface="+mn-ea"/>
          <a:cs typeface="+mn-cs"/>
        </a:defRPr>
      </a:lvl1pPr>
      <a:lvl2pPr marL="571500" indent="-342900" algn="l" rtl="0" eaLnBrk="0" fontAlgn="base" hangingPunct="0">
        <a:spcBef>
          <a:spcPct val="5000"/>
        </a:spcBef>
        <a:spcAft>
          <a:spcPct val="0"/>
        </a:spcAft>
        <a:buSzPct val="85000"/>
        <a:buChar char="—"/>
        <a:defRPr sz="2200">
          <a:solidFill>
            <a:srgbClr val="3A3A3A"/>
          </a:solidFill>
          <a:latin typeface="+mn-lt"/>
        </a:defRPr>
      </a:lvl2pPr>
      <a:lvl3pPr marL="814388" indent="-241300" algn="l" rtl="0" eaLnBrk="0" fontAlgn="base" hangingPunct="0">
        <a:spcBef>
          <a:spcPct val="0"/>
        </a:spcBef>
        <a:spcAft>
          <a:spcPct val="0"/>
        </a:spcAft>
        <a:buChar char="–"/>
        <a:defRPr sz="2000">
          <a:solidFill>
            <a:srgbClr val="3A3A3A"/>
          </a:solidFill>
          <a:latin typeface="+mn-lt"/>
        </a:defRPr>
      </a:lvl3pPr>
      <a:lvl4pPr marL="1044575" indent="-228600" algn="l" rtl="0" eaLnBrk="0" fontAlgn="base" hangingPunct="0">
        <a:spcBef>
          <a:spcPct val="0"/>
        </a:spcBef>
        <a:spcAft>
          <a:spcPct val="0"/>
        </a:spcAft>
        <a:buSzPct val="85000"/>
        <a:buChar char="•"/>
        <a:defRPr sz="2000">
          <a:solidFill>
            <a:srgbClr val="3A3A3A"/>
          </a:solidFill>
          <a:latin typeface="+mn-lt"/>
        </a:defRPr>
      </a:lvl4pPr>
      <a:lvl5pPr marL="1274763" indent="-228600" algn="l" rtl="0" eaLnBrk="0" fontAlgn="base" hangingPunct="0">
        <a:spcBef>
          <a:spcPct val="0"/>
        </a:spcBef>
        <a:spcAft>
          <a:spcPct val="0"/>
        </a:spcAft>
        <a:buChar char="-"/>
        <a:defRPr sz="2000">
          <a:solidFill>
            <a:srgbClr val="3A3A3A"/>
          </a:solidFill>
          <a:latin typeface="+mn-lt"/>
        </a:defRPr>
      </a:lvl5pPr>
      <a:lvl6pPr marL="1731963" indent="-228600" algn="l" rtl="0" eaLnBrk="1" fontAlgn="base" hangingPunct="1">
        <a:spcBef>
          <a:spcPct val="0"/>
        </a:spcBef>
        <a:spcAft>
          <a:spcPct val="0"/>
        </a:spcAft>
        <a:buChar char="-"/>
        <a:defRPr>
          <a:solidFill>
            <a:srgbClr val="16283A"/>
          </a:solidFill>
          <a:latin typeface="+mn-lt"/>
        </a:defRPr>
      </a:lvl6pPr>
      <a:lvl7pPr marL="2189163" indent="-228600" algn="l" rtl="0" eaLnBrk="1" fontAlgn="base" hangingPunct="1">
        <a:spcBef>
          <a:spcPct val="0"/>
        </a:spcBef>
        <a:spcAft>
          <a:spcPct val="0"/>
        </a:spcAft>
        <a:buChar char="-"/>
        <a:defRPr>
          <a:solidFill>
            <a:srgbClr val="16283A"/>
          </a:solidFill>
          <a:latin typeface="+mn-lt"/>
        </a:defRPr>
      </a:lvl7pPr>
      <a:lvl8pPr marL="2646363" indent="-228600" algn="l" rtl="0" eaLnBrk="1" fontAlgn="base" hangingPunct="1">
        <a:spcBef>
          <a:spcPct val="0"/>
        </a:spcBef>
        <a:spcAft>
          <a:spcPct val="0"/>
        </a:spcAft>
        <a:buChar char="-"/>
        <a:defRPr>
          <a:solidFill>
            <a:srgbClr val="16283A"/>
          </a:solidFill>
          <a:latin typeface="+mn-lt"/>
        </a:defRPr>
      </a:lvl8pPr>
      <a:lvl9pPr marL="3103563" indent="-228600" algn="l" rtl="0" eaLnBrk="1" fontAlgn="base" hangingPunct="1">
        <a:spcBef>
          <a:spcPct val="0"/>
        </a:spcBef>
        <a:spcAft>
          <a:spcPct val="0"/>
        </a:spcAft>
        <a:buChar char="-"/>
        <a:defRPr>
          <a:solidFill>
            <a:srgbClr val="16283A"/>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hangingPunct="1">
              <a:defRPr/>
            </a:pPr>
            <a:r>
              <a:rPr lang="en-US" dirty="0" smtClean="0"/>
              <a:t>J2SE</a:t>
            </a:r>
            <a:endParaRPr lang="en-US" dirty="0"/>
          </a:p>
        </p:txBody>
      </p:sp>
      <p:sp>
        <p:nvSpPr>
          <p:cNvPr id="6147" name="Subtitle 2"/>
          <p:cNvSpPr>
            <a:spLocks noGrp="1"/>
          </p:cNvSpPr>
          <p:nvPr>
            <p:ph type="subTitle" idx="1"/>
          </p:nvPr>
        </p:nvSpPr>
        <p:spPr/>
        <p:txBody>
          <a:bodyPr/>
          <a:lstStyle/>
          <a:p>
            <a:pPr eaLnBrk="1" hangingPunct="1"/>
            <a:r>
              <a:rPr lang="en-US" sz="2400" dirty="0" smtClean="0"/>
              <a:t>Introduction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normAutofit/>
          </a:bodyPr>
          <a:lstStyle/>
          <a:p>
            <a:pPr eaLnBrk="1" hangingPunct="1">
              <a:defRPr/>
            </a:pPr>
            <a:r>
              <a:rPr lang="en-US" dirty="0"/>
              <a:t>Characteristics of </a:t>
            </a:r>
            <a:r>
              <a:rPr lang="en-US" dirty="0" smtClean="0"/>
              <a:t>Java (Buzzwords)</a:t>
            </a:r>
            <a:endParaRPr lang="en-US" dirty="0"/>
          </a:p>
        </p:txBody>
      </p:sp>
      <p:sp>
        <p:nvSpPr>
          <p:cNvPr id="15363" name="Rectangle 3"/>
          <p:cNvSpPr>
            <a:spLocks noGrp="1" noChangeArrowheads="1"/>
          </p:cNvSpPr>
          <p:nvPr>
            <p:ph idx="1"/>
          </p:nvPr>
        </p:nvSpPr>
        <p:spPr/>
        <p:txBody>
          <a:bodyPr/>
          <a:lstStyle/>
          <a:p>
            <a:pPr eaLnBrk="1" hangingPunct="1">
              <a:lnSpc>
                <a:spcPct val="90000"/>
              </a:lnSpc>
            </a:pPr>
            <a:r>
              <a:rPr lang="en-US" sz="2400" smtClean="0">
                <a:cs typeface="Times New Roman" pitchFamily="18" charset="0"/>
              </a:rPr>
              <a:t>Java Is Simple</a:t>
            </a:r>
            <a:r>
              <a:rPr lang="en-US" sz="2400" smtClean="0"/>
              <a:t> </a:t>
            </a:r>
          </a:p>
          <a:p>
            <a:pPr eaLnBrk="1" hangingPunct="1">
              <a:lnSpc>
                <a:spcPct val="90000"/>
              </a:lnSpc>
            </a:pPr>
            <a:r>
              <a:rPr lang="en-US" sz="2400" smtClean="0">
                <a:cs typeface="Times New Roman" pitchFamily="18" charset="0"/>
              </a:rPr>
              <a:t>Java Is Object-Oriented</a:t>
            </a:r>
            <a:r>
              <a:rPr lang="en-US" sz="2400" smtClean="0"/>
              <a:t> </a:t>
            </a:r>
          </a:p>
          <a:p>
            <a:pPr eaLnBrk="1" hangingPunct="1">
              <a:lnSpc>
                <a:spcPct val="90000"/>
              </a:lnSpc>
            </a:pPr>
            <a:r>
              <a:rPr lang="en-US" sz="2400" smtClean="0">
                <a:cs typeface="Times New Roman" pitchFamily="18" charset="0"/>
              </a:rPr>
              <a:t>Java Is Distributed</a:t>
            </a:r>
            <a:r>
              <a:rPr lang="en-US" sz="2400" smtClean="0"/>
              <a:t> </a:t>
            </a:r>
          </a:p>
          <a:p>
            <a:pPr eaLnBrk="1" hangingPunct="1">
              <a:lnSpc>
                <a:spcPct val="90000"/>
              </a:lnSpc>
            </a:pPr>
            <a:r>
              <a:rPr lang="en-US" sz="2400" smtClean="0">
                <a:cs typeface="Times New Roman" pitchFamily="18" charset="0"/>
              </a:rPr>
              <a:t>Java Is Interpreted</a:t>
            </a:r>
            <a:r>
              <a:rPr lang="en-US" sz="2400" smtClean="0"/>
              <a:t> </a:t>
            </a:r>
          </a:p>
          <a:p>
            <a:pPr eaLnBrk="1" hangingPunct="1">
              <a:lnSpc>
                <a:spcPct val="90000"/>
              </a:lnSpc>
            </a:pPr>
            <a:r>
              <a:rPr lang="en-US" sz="2400" smtClean="0">
                <a:cs typeface="Times New Roman" pitchFamily="18" charset="0"/>
              </a:rPr>
              <a:t>Java Is Robust</a:t>
            </a:r>
            <a:r>
              <a:rPr lang="en-US" sz="2400" smtClean="0"/>
              <a:t> </a:t>
            </a:r>
          </a:p>
          <a:p>
            <a:pPr eaLnBrk="1" hangingPunct="1">
              <a:lnSpc>
                <a:spcPct val="90000"/>
              </a:lnSpc>
            </a:pPr>
            <a:r>
              <a:rPr lang="en-US" sz="2400" smtClean="0">
                <a:cs typeface="Times New Roman" pitchFamily="18" charset="0"/>
              </a:rPr>
              <a:t>Java Is Secure</a:t>
            </a:r>
            <a:r>
              <a:rPr lang="en-US" sz="2400" smtClean="0"/>
              <a:t> </a:t>
            </a:r>
          </a:p>
          <a:p>
            <a:pPr eaLnBrk="1" hangingPunct="1">
              <a:lnSpc>
                <a:spcPct val="90000"/>
              </a:lnSpc>
            </a:pPr>
            <a:r>
              <a:rPr lang="en-US" sz="2400" smtClean="0">
                <a:cs typeface="Times New Roman" pitchFamily="18" charset="0"/>
              </a:rPr>
              <a:t>Java Is Architecture-Neutral</a:t>
            </a:r>
            <a:r>
              <a:rPr lang="en-US" sz="2400" smtClean="0"/>
              <a:t> </a:t>
            </a:r>
          </a:p>
          <a:p>
            <a:pPr eaLnBrk="1" hangingPunct="1">
              <a:lnSpc>
                <a:spcPct val="90000"/>
              </a:lnSpc>
            </a:pPr>
            <a:r>
              <a:rPr lang="en-US" sz="2400" smtClean="0">
                <a:cs typeface="Times New Roman" pitchFamily="18" charset="0"/>
              </a:rPr>
              <a:t>Java Is Portable</a:t>
            </a:r>
            <a:r>
              <a:rPr lang="en-US" sz="2400" smtClean="0"/>
              <a:t> </a:t>
            </a:r>
          </a:p>
          <a:p>
            <a:pPr eaLnBrk="1" hangingPunct="1">
              <a:lnSpc>
                <a:spcPct val="90000"/>
              </a:lnSpc>
            </a:pPr>
            <a:r>
              <a:rPr lang="en-US" sz="2400" smtClean="0">
                <a:cs typeface="Times New Roman" pitchFamily="18" charset="0"/>
              </a:rPr>
              <a:t>Java's Performance</a:t>
            </a:r>
            <a:r>
              <a:rPr lang="en-US" sz="2400" smtClean="0"/>
              <a:t> </a:t>
            </a:r>
          </a:p>
          <a:p>
            <a:pPr eaLnBrk="1" hangingPunct="1">
              <a:lnSpc>
                <a:spcPct val="90000"/>
              </a:lnSpc>
            </a:pPr>
            <a:r>
              <a:rPr lang="en-US" sz="2400" smtClean="0">
                <a:cs typeface="Times New Roman" pitchFamily="18" charset="0"/>
              </a:rPr>
              <a:t>Java Is Multithreaded</a:t>
            </a:r>
            <a:r>
              <a:rPr lang="en-US" sz="2400" smtClean="0"/>
              <a:t> </a:t>
            </a:r>
          </a:p>
          <a:p>
            <a:pPr eaLnBrk="1" hangingPunct="1">
              <a:lnSpc>
                <a:spcPct val="90000"/>
              </a:lnSpc>
            </a:pPr>
            <a:r>
              <a:rPr lang="en-US" sz="2400" smtClean="0">
                <a:cs typeface="Times New Roman" pitchFamily="18" charset="0"/>
              </a:rPr>
              <a:t>Java Is Dynamic</a:t>
            </a:r>
            <a:r>
              <a:rPr lang="en-US" sz="2400" smtClean="0"/>
              <a:t>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normAutofit/>
          </a:bodyPr>
          <a:lstStyle/>
          <a:p>
            <a:pPr eaLnBrk="1" hangingPunct="1">
              <a:defRPr/>
            </a:pPr>
            <a:r>
              <a:rPr lang="en-US" dirty="0"/>
              <a:t>Characteristics of </a:t>
            </a:r>
            <a:r>
              <a:rPr lang="en-US" dirty="0" smtClean="0"/>
              <a:t>Java (Buzzwords)</a:t>
            </a:r>
            <a:endParaRPr lang="en-US" dirty="0"/>
          </a:p>
        </p:txBody>
      </p:sp>
      <p:sp>
        <p:nvSpPr>
          <p:cNvPr id="16387" name="Rectangle 3"/>
          <p:cNvSpPr>
            <a:spLocks noGrp="1" noChangeArrowheads="1"/>
          </p:cNvSpPr>
          <p:nvPr>
            <p:ph idx="1"/>
          </p:nvPr>
        </p:nvSpPr>
        <p:spPr/>
        <p:txBody>
          <a:bodyPr/>
          <a:lstStyle/>
          <a:p>
            <a:pPr eaLnBrk="1" hangingPunct="1"/>
            <a:r>
              <a:rPr lang="en-US" sz="2400" smtClean="0">
                <a:solidFill>
                  <a:srgbClr val="FF0000"/>
                </a:solidFill>
                <a:cs typeface="Times New Roman" pitchFamily="18" charset="0"/>
              </a:rPr>
              <a:t>Java Is Simple</a:t>
            </a:r>
            <a:r>
              <a:rPr lang="en-US" sz="2400" smtClean="0">
                <a:solidFill>
                  <a:srgbClr val="FF0000"/>
                </a:solidFill>
              </a:rPr>
              <a:t> </a:t>
            </a:r>
          </a:p>
          <a:p>
            <a:pPr eaLnBrk="1" hangingPunct="1"/>
            <a:r>
              <a:rPr lang="en-US" sz="2400" smtClean="0">
                <a:cs typeface="Times New Roman" pitchFamily="18" charset="0"/>
              </a:rPr>
              <a:t>Java Is Object-Oriented</a:t>
            </a:r>
            <a:r>
              <a:rPr lang="en-US" sz="2400" smtClean="0"/>
              <a:t> </a:t>
            </a:r>
          </a:p>
          <a:p>
            <a:pPr eaLnBrk="1" hangingPunct="1"/>
            <a:r>
              <a:rPr lang="en-US" sz="2400" smtClean="0">
                <a:cs typeface="Times New Roman" pitchFamily="18" charset="0"/>
              </a:rPr>
              <a:t>Java Is Distributed</a:t>
            </a:r>
            <a:r>
              <a:rPr lang="en-US" sz="2400" smtClean="0"/>
              <a:t> </a:t>
            </a:r>
          </a:p>
          <a:p>
            <a:pPr eaLnBrk="1" hangingPunct="1"/>
            <a:r>
              <a:rPr lang="en-US" sz="2400" smtClean="0">
                <a:cs typeface="Times New Roman" pitchFamily="18" charset="0"/>
              </a:rPr>
              <a:t>Java Is Interpreted</a:t>
            </a:r>
            <a:r>
              <a:rPr lang="en-US" sz="2400" smtClean="0"/>
              <a:t> </a:t>
            </a:r>
          </a:p>
          <a:p>
            <a:pPr eaLnBrk="1" hangingPunct="1"/>
            <a:r>
              <a:rPr lang="en-US" sz="2400" smtClean="0">
                <a:cs typeface="Times New Roman" pitchFamily="18" charset="0"/>
              </a:rPr>
              <a:t>Java Is Robust</a:t>
            </a:r>
            <a:r>
              <a:rPr lang="en-US" sz="2400" smtClean="0"/>
              <a:t> </a:t>
            </a:r>
          </a:p>
          <a:p>
            <a:pPr eaLnBrk="1" hangingPunct="1"/>
            <a:r>
              <a:rPr lang="en-US" sz="2400" smtClean="0">
                <a:cs typeface="Times New Roman" pitchFamily="18" charset="0"/>
              </a:rPr>
              <a:t>Java Is Secure</a:t>
            </a:r>
            <a:r>
              <a:rPr lang="en-US" sz="2400" smtClean="0"/>
              <a:t> </a:t>
            </a:r>
          </a:p>
          <a:p>
            <a:pPr eaLnBrk="1" hangingPunct="1"/>
            <a:r>
              <a:rPr lang="en-US" sz="2400" smtClean="0">
                <a:cs typeface="Times New Roman" pitchFamily="18" charset="0"/>
              </a:rPr>
              <a:t>Java Is Architecture-Neutral</a:t>
            </a:r>
            <a:r>
              <a:rPr lang="en-US" sz="2400" smtClean="0"/>
              <a:t> </a:t>
            </a:r>
          </a:p>
          <a:p>
            <a:pPr eaLnBrk="1" hangingPunct="1"/>
            <a:r>
              <a:rPr lang="en-US" sz="2400" smtClean="0">
                <a:cs typeface="Times New Roman" pitchFamily="18" charset="0"/>
              </a:rPr>
              <a:t>Java Is Portable</a:t>
            </a:r>
            <a:r>
              <a:rPr lang="en-US" sz="2400" smtClean="0"/>
              <a:t> </a:t>
            </a:r>
          </a:p>
          <a:p>
            <a:pPr eaLnBrk="1" hangingPunct="1"/>
            <a:r>
              <a:rPr lang="en-US" sz="2400" smtClean="0">
                <a:cs typeface="Times New Roman" pitchFamily="18" charset="0"/>
              </a:rPr>
              <a:t>Java's Performance</a:t>
            </a:r>
            <a:r>
              <a:rPr lang="en-US" sz="2400" smtClean="0"/>
              <a:t> </a:t>
            </a:r>
          </a:p>
          <a:p>
            <a:pPr eaLnBrk="1" hangingPunct="1"/>
            <a:r>
              <a:rPr lang="en-US" sz="2400" smtClean="0">
                <a:cs typeface="Times New Roman" pitchFamily="18" charset="0"/>
              </a:rPr>
              <a:t>Java Is Multithreaded</a:t>
            </a:r>
            <a:r>
              <a:rPr lang="en-US" sz="2400" smtClean="0"/>
              <a:t> </a:t>
            </a:r>
          </a:p>
          <a:p>
            <a:pPr eaLnBrk="1" hangingPunct="1"/>
            <a:r>
              <a:rPr lang="en-US" sz="2400" smtClean="0">
                <a:cs typeface="Times New Roman" pitchFamily="18" charset="0"/>
              </a:rPr>
              <a:t>Java Is Dynamic</a:t>
            </a:r>
            <a:r>
              <a:rPr lang="en-US" sz="2400" smtClean="0"/>
              <a:t> </a:t>
            </a:r>
          </a:p>
        </p:txBody>
      </p:sp>
      <p:sp>
        <p:nvSpPr>
          <p:cNvPr id="16388" name="Text Box 4"/>
          <p:cNvSpPr txBox="1">
            <a:spLocks noChangeArrowheads="1"/>
          </p:cNvSpPr>
          <p:nvPr/>
        </p:nvSpPr>
        <p:spPr bwMode="auto">
          <a:xfrm>
            <a:off x="3962400" y="1584325"/>
            <a:ext cx="4953000" cy="1616075"/>
          </a:xfrm>
          <a:prstGeom prst="rect">
            <a:avLst/>
          </a:prstGeom>
          <a:noFill/>
          <a:ln w="12700">
            <a:noFill/>
            <a:miter lim="800000"/>
            <a:headEnd type="none" w="sm" len="sm"/>
            <a:tailEnd type="none" w="sm" len="sm"/>
          </a:ln>
        </p:spPr>
        <p:txBody>
          <a:bodyPr>
            <a:spAutoFit/>
          </a:bodyPr>
          <a:lstStyle/>
          <a:p>
            <a:pPr>
              <a:spcBef>
                <a:spcPct val="50000"/>
              </a:spcBef>
            </a:pPr>
            <a:r>
              <a:rPr lang="en-US" sz="2000" dirty="0">
                <a:solidFill>
                  <a:srgbClr val="FF0000"/>
                </a:solidFill>
                <a:latin typeface="Tahoma" pitchFamily="34" charset="0"/>
                <a:cs typeface="Times New Roman" pitchFamily="18" charset="0"/>
              </a:rPr>
              <a:t>Java is partially modeled on C++, but greatly simplified and improved. Some people refer to Java as "C++--" because it is like C++ but with more functionality and fewer negative aspects.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a:bodyPr>
          <a:lstStyle/>
          <a:p>
            <a:pPr eaLnBrk="1" hangingPunct="1">
              <a:defRPr/>
            </a:pPr>
            <a:r>
              <a:rPr lang="en-US" dirty="0"/>
              <a:t>Characteristics of </a:t>
            </a:r>
            <a:r>
              <a:rPr lang="en-US" dirty="0" smtClean="0"/>
              <a:t>Java (Buzzwords)</a:t>
            </a:r>
            <a:endParaRPr lang="en-US" dirty="0"/>
          </a:p>
        </p:txBody>
      </p:sp>
      <p:sp>
        <p:nvSpPr>
          <p:cNvPr id="17411" name="Rectangle 3"/>
          <p:cNvSpPr>
            <a:spLocks noGrp="1" noChangeArrowheads="1"/>
          </p:cNvSpPr>
          <p:nvPr>
            <p:ph idx="1"/>
          </p:nvPr>
        </p:nvSpPr>
        <p:spPr/>
        <p:txBody>
          <a:bodyPr/>
          <a:lstStyle/>
          <a:p>
            <a:pPr eaLnBrk="1" hangingPunct="1"/>
            <a:r>
              <a:rPr lang="en-US" sz="2400" smtClean="0">
                <a:cs typeface="Times New Roman" pitchFamily="18" charset="0"/>
              </a:rPr>
              <a:t>Java Is Simple </a:t>
            </a:r>
          </a:p>
          <a:p>
            <a:pPr eaLnBrk="1" hangingPunct="1"/>
            <a:r>
              <a:rPr lang="en-US" sz="2400" smtClean="0">
                <a:solidFill>
                  <a:srgbClr val="FF0000"/>
                </a:solidFill>
                <a:cs typeface="Times New Roman" pitchFamily="18" charset="0"/>
              </a:rPr>
              <a:t>Java Is Object-Oriented</a:t>
            </a:r>
            <a:r>
              <a:rPr lang="en-US" sz="2400" smtClean="0">
                <a:solidFill>
                  <a:srgbClr val="FF0000"/>
                </a:solidFill>
              </a:rPr>
              <a:t> </a:t>
            </a:r>
          </a:p>
          <a:p>
            <a:pPr eaLnBrk="1" hangingPunct="1"/>
            <a:r>
              <a:rPr lang="en-US" sz="2400" smtClean="0">
                <a:cs typeface="Times New Roman" pitchFamily="18" charset="0"/>
              </a:rPr>
              <a:t>Java Is Distributed</a:t>
            </a:r>
            <a:r>
              <a:rPr lang="en-US" sz="2400" smtClean="0"/>
              <a:t> </a:t>
            </a:r>
          </a:p>
          <a:p>
            <a:pPr eaLnBrk="1" hangingPunct="1"/>
            <a:r>
              <a:rPr lang="en-US" sz="2400" smtClean="0">
                <a:cs typeface="Times New Roman" pitchFamily="18" charset="0"/>
              </a:rPr>
              <a:t>Java Is Interpreted</a:t>
            </a:r>
            <a:r>
              <a:rPr lang="en-US" sz="2400" smtClean="0"/>
              <a:t> </a:t>
            </a:r>
          </a:p>
          <a:p>
            <a:pPr eaLnBrk="1" hangingPunct="1"/>
            <a:r>
              <a:rPr lang="en-US" sz="2400" smtClean="0">
                <a:cs typeface="Times New Roman" pitchFamily="18" charset="0"/>
              </a:rPr>
              <a:t>Java Is Robust</a:t>
            </a:r>
            <a:r>
              <a:rPr lang="en-US" sz="2400" smtClean="0"/>
              <a:t> </a:t>
            </a:r>
          </a:p>
          <a:p>
            <a:pPr eaLnBrk="1" hangingPunct="1"/>
            <a:r>
              <a:rPr lang="en-US" sz="2400" smtClean="0">
                <a:cs typeface="Times New Roman" pitchFamily="18" charset="0"/>
              </a:rPr>
              <a:t>Java Is Secure</a:t>
            </a:r>
            <a:r>
              <a:rPr lang="en-US" sz="2400" smtClean="0"/>
              <a:t> </a:t>
            </a:r>
          </a:p>
          <a:p>
            <a:pPr eaLnBrk="1" hangingPunct="1"/>
            <a:r>
              <a:rPr lang="en-US" sz="2400" smtClean="0">
                <a:cs typeface="Times New Roman" pitchFamily="18" charset="0"/>
              </a:rPr>
              <a:t>Java Is Architecture-Neutral</a:t>
            </a:r>
            <a:r>
              <a:rPr lang="en-US" sz="2400" smtClean="0"/>
              <a:t> </a:t>
            </a:r>
          </a:p>
          <a:p>
            <a:pPr eaLnBrk="1" hangingPunct="1"/>
            <a:r>
              <a:rPr lang="en-US" sz="2400" smtClean="0">
                <a:cs typeface="Times New Roman" pitchFamily="18" charset="0"/>
              </a:rPr>
              <a:t>Java Is Portable</a:t>
            </a:r>
            <a:r>
              <a:rPr lang="en-US" sz="2400" smtClean="0"/>
              <a:t> </a:t>
            </a:r>
          </a:p>
          <a:p>
            <a:pPr eaLnBrk="1" hangingPunct="1"/>
            <a:r>
              <a:rPr lang="en-US" sz="2400" smtClean="0">
                <a:cs typeface="Times New Roman" pitchFamily="18" charset="0"/>
              </a:rPr>
              <a:t>Java's Performance</a:t>
            </a:r>
            <a:r>
              <a:rPr lang="en-US" sz="2400" smtClean="0"/>
              <a:t> </a:t>
            </a:r>
          </a:p>
          <a:p>
            <a:pPr eaLnBrk="1" hangingPunct="1"/>
            <a:r>
              <a:rPr lang="en-US" sz="2400" smtClean="0">
                <a:cs typeface="Times New Roman" pitchFamily="18" charset="0"/>
              </a:rPr>
              <a:t>Java Is Multithreaded</a:t>
            </a:r>
            <a:r>
              <a:rPr lang="en-US" sz="2400" smtClean="0"/>
              <a:t> </a:t>
            </a:r>
          </a:p>
          <a:p>
            <a:pPr eaLnBrk="1" hangingPunct="1"/>
            <a:r>
              <a:rPr lang="en-US" sz="2400" smtClean="0">
                <a:cs typeface="Times New Roman" pitchFamily="18" charset="0"/>
              </a:rPr>
              <a:t>Java Is Dynamic</a:t>
            </a:r>
            <a:r>
              <a:rPr lang="en-US" sz="2400" smtClean="0"/>
              <a:t> </a:t>
            </a:r>
          </a:p>
        </p:txBody>
      </p:sp>
      <p:sp>
        <p:nvSpPr>
          <p:cNvPr id="17412" name="Slide Number Placeholder 4"/>
          <p:cNvSpPr>
            <a:spLocks noGrp="1"/>
          </p:cNvSpPr>
          <p:nvPr>
            <p:ph type="sldNum" sz="quarter" idx="4294967295"/>
          </p:nvPr>
        </p:nvSpPr>
        <p:spPr bwMode="auto">
          <a:xfrm>
            <a:off x="0" y="6356350"/>
            <a:ext cx="2895600" cy="365125"/>
          </a:xfrm>
          <a:prstGeom prst="rect">
            <a:avLst/>
          </a:prstGeom>
          <a:noFill/>
          <a:ln>
            <a:miter lim="800000"/>
            <a:headEnd/>
            <a:tailEnd/>
          </a:ln>
        </p:spPr>
        <p:txBody>
          <a:bodyPr/>
          <a:lstStyle/>
          <a:p>
            <a:fld id="{7FC5065D-4708-4700-89D2-C9635F12E9D5}" type="slidenum">
              <a:rPr lang="en-US">
                <a:latin typeface="Tahoma" pitchFamily="34" charset="0"/>
              </a:rPr>
              <a:pPr/>
              <a:t>12</a:t>
            </a:fld>
            <a:endParaRPr lang="en-US">
              <a:latin typeface="Tahoma" pitchFamily="34" charset="0"/>
            </a:endParaRPr>
          </a:p>
        </p:txBody>
      </p:sp>
      <p:sp>
        <p:nvSpPr>
          <p:cNvPr id="17413" name="Text Box 4"/>
          <p:cNvSpPr txBox="1">
            <a:spLocks noChangeArrowheads="1"/>
          </p:cNvSpPr>
          <p:nvPr/>
        </p:nvSpPr>
        <p:spPr bwMode="auto">
          <a:xfrm>
            <a:off x="4191000" y="1431925"/>
            <a:ext cx="4572000" cy="4968875"/>
          </a:xfrm>
          <a:prstGeom prst="rect">
            <a:avLst/>
          </a:prstGeom>
          <a:noFill/>
          <a:ln w="12700">
            <a:noFill/>
            <a:miter lim="800000"/>
            <a:headEnd type="none" w="sm" len="sm"/>
            <a:tailEnd type="none" w="sm" len="sm"/>
          </a:ln>
        </p:spPr>
        <p:txBody>
          <a:bodyPr>
            <a:spAutoFit/>
          </a:bodyPr>
          <a:lstStyle/>
          <a:p>
            <a:r>
              <a:rPr lang="en-US" sz="2000">
                <a:solidFill>
                  <a:srgbClr val="FF0000"/>
                </a:solidFill>
                <a:latin typeface="Tahoma" pitchFamily="34" charset="0"/>
                <a:cs typeface="Times New Roman"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p>
          <a:p>
            <a:endParaRPr lang="en-US" sz="2000">
              <a:solidFill>
                <a:srgbClr val="FF0000"/>
              </a:solidFill>
              <a:latin typeface="Tahoma" pitchFamily="34" charset="0"/>
              <a:cs typeface="Times New Roman" pitchFamily="18" charset="0"/>
            </a:endParaRPr>
          </a:p>
          <a:p>
            <a:r>
              <a:rPr lang="en-US" sz="2000">
                <a:solidFill>
                  <a:srgbClr val="FF0000"/>
                </a:solidFill>
                <a:latin typeface="Tahoma" pitchFamily="34" charset="0"/>
                <a:cs typeface="Times New Roman" pitchFamily="18" charset="0"/>
              </a:rPr>
              <a:t>One of the central issues in software development is how to reuse code. Object-oriented programming provides great flexibility, modularity, clarity, and reusability through encapsulation, inheritance, and polymorphism.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normAutofit/>
          </a:bodyPr>
          <a:lstStyle/>
          <a:p>
            <a:pPr eaLnBrk="1" hangingPunct="1">
              <a:defRPr/>
            </a:pPr>
            <a:r>
              <a:rPr lang="en-US" dirty="0"/>
              <a:t>Characteristics of </a:t>
            </a:r>
            <a:r>
              <a:rPr lang="en-US" dirty="0" smtClean="0"/>
              <a:t>Java (Buzzwords)</a:t>
            </a:r>
            <a:endParaRPr lang="en-US" dirty="0"/>
          </a:p>
        </p:txBody>
      </p:sp>
      <p:sp>
        <p:nvSpPr>
          <p:cNvPr id="18435" name="Rectangle 3"/>
          <p:cNvSpPr>
            <a:spLocks noGrp="1" noChangeArrowheads="1"/>
          </p:cNvSpPr>
          <p:nvPr>
            <p:ph idx="1"/>
          </p:nvPr>
        </p:nvSpPr>
        <p:spPr/>
        <p:txBody>
          <a:bodyPr/>
          <a:lstStyle/>
          <a:p>
            <a:pPr eaLnBrk="1" hangingPunct="1"/>
            <a:r>
              <a:rPr lang="en-US" sz="2400" smtClean="0">
                <a:cs typeface="Times New Roman" pitchFamily="18" charset="0"/>
              </a:rPr>
              <a:t>Java Is Simple </a:t>
            </a:r>
          </a:p>
          <a:p>
            <a:pPr eaLnBrk="1" hangingPunct="1"/>
            <a:r>
              <a:rPr lang="en-US" sz="2400" smtClean="0">
                <a:cs typeface="Times New Roman" pitchFamily="18" charset="0"/>
              </a:rPr>
              <a:t>Java Is Object-Oriented</a:t>
            </a:r>
            <a:r>
              <a:rPr lang="en-US" sz="2400" smtClean="0"/>
              <a:t> </a:t>
            </a:r>
          </a:p>
          <a:p>
            <a:pPr eaLnBrk="1" hangingPunct="1"/>
            <a:r>
              <a:rPr lang="en-US" sz="2400" smtClean="0">
                <a:solidFill>
                  <a:srgbClr val="FF0000"/>
                </a:solidFill>
                <a:cs typeface="Times New Roman" pitchFamily="18" charset="0"/>
              </a:rPr>
              <a:t>Java Is Distributed</a:t>
            </a:r>
            <a:r>
              <a:rPr lang="en-US" sz="2400" smtClean="0">
                <a:solidFill>
                  <a:srgbClr val="FF0000"/>
                </a:solidFill>
              </a:rPr>
              <a:t> </a:t>
            </a:r>
          </a:p>
          <a:p>
            <a:pPr eaLnBrk="1" hangingPunct="1"/>
            <a:r>
              <a:rPr lang="en-US" sz="2400" smtClean="0">
                <a:cs typeface="Times New Roman" pitchFamily="18" charset="0"/>
              </a:rPr>
              <a:t>Java Is Interpreted</a:t>
            </a:r>
            <a:r>
              <a:rPr lang="en-US" sz="2400" smtClean="0"/>
              <a:t> </a:t>
            </a:r>
          </a:p>
          <a:p>
            <a:pPr eaLnBrk="1" hangingPunct="1"/>
            <a:r>
              <a:rPr lang="en-US" sz="2400" smtClean="0">
                <a:cs typeface="Times New Roman" pitchFamily="18" charset="0"/>
              </a:rPr>
              <a:t>Java Is Robust</a:t>
            </a:r>
            <a:r>
              <a:rPr lang="en-US" sz="2400" smtClean="0"/>
              <a:t> </a:t>
            </a:r>
          </a:p>
          <a:p>
            <a:pPr eaLnBrk="1" hangingPunct="1"/>
            <a:r>
              <a:rPr lang="en-US" sz="2400" smtClean="0">
                <a:cs typeface="Times New Roman" pitchFamily="18" charset="0"/>
              </a:rPr>
              <a:t>Java Is Secure</a:t>
            </a:r>
            <a:r>
              <a:rPr lang="en-US" sz="2400" smtClean="0"/>
              <a:t> </a:t>
            </a:r>
          </a:p>
          <a:p>
            <a:pPr eaLnBrk="1" hangingPunct="1"/>
            <a:r>
              <a:rPr lang="en-US" sz="2400" smtClean="0">
                <a:cs typeface="Times New Roman" pitchFamily="18" charset="0"/>
              </a:rPr>
              <a:t>Java Is Architecture-Neutral</a:t>
            </a:r>
            <a:r>
              <a:rPr lang="en-US" sz="2400" smtClean="0"/>
              <a:t> </a:t>
            </a:r>
          </a:p>
          <a:p>
            <a:pPr eaLnBrk="1" hangingPunct="1"/>
            <a:r>
              <a:rPr lang="en-US" sz="2400" smtClean="0">
                <a:cs typeface="Times New Roman" pitchFamily="18" charset="0"/>
              </a:rPr>
              <a:t>Java Is Portable</a:t>
            </a:r>
            <a:r>
              <a:rPr lang="en-US" sz="2400" smtClean="0"/>
              <a:t> </a:t>
            </a:r>
          </a:p>
          <a:p>
            <a:pPr eaLnBrk="1" hangingPunct="1"/>
            <a:r>
              <a:rPr lang="en-US" sz="2400" smtClean="0">
                <a:cs typeface="Times New Roman" pitchFamily="18" charset="0"/>
              </a:rPr>
              <a:t>Java's Performance</a:t>
            </a:r>
            <a:r>
              <a:rPr lang="en-US" sz="2400" smtClean="0"/>
              <a:t> </a:t>
            </a:r>
          </a:p>
          <a:p>
            <a:pPr eaLnBrk="1" hangingPunct="1"/>
            <a:r>
              <a:rPr lang="en-US" sz="2400" smtClean="0">
                <a:cs typeface="Times New Roman" pitchFamily="18" charset="0"/>
              </a:rPr>
              <a:t>Java Is Multithreaded</a:t>
            </a:r>
            <a:r>
              <a:rPr lang="en-US" sz="2400" smtClean="0"/>
              <a:t> </a:t>
            </a:r>
          </a:p>
          <a:p>
            <a:pPr eaLnBrk="1" hangingPunct="1"/>
            <a:r>
              <a:rPr lang="en-US" sz="2400" smtClean="0">
                <a:cs typeface="Times New Roman" pitchFamily="18" charset="0"/>
              </a:rPr>
              <a:t>Java Is Dynamic</a:t>
            </a:r>
            <a:r>
              <a:rPr lang="en-US" sz="2400" smtClean="0"/>
              <a:t> </a:t>
            </a:r>
          </a:p>
        </p:txBody>
      </p:sp>
      <p:sp>
        <p:nvSpPr>
          <p:cNvPr id="18436" name="Text Box 4"/>
          <p:cNvSpPr txBox="1">
            <a:spLocks noChangeArrowheads="1"/>
          </p:cNvSpPr>
          <p:nvPr/>
        </p:nvSpPr>
        <p:spPr bwMode="auto">
          <a:xfrm>
            <a:off x="4343400" y="1508125"/>
            <a:ext cx="4572000" cy="2530475"/>
          </a:xfrm>
          <a:prstGeom prst="rect">
            <a:avLst/>
          </a:prstGeom>
          <a:noFill/>
          <a:ln w="12700">
            <a:noFill/>
            <a:miter lim="800000"/>
            <a:headEnd type="none" w="sm" len="sm"/>
            <a:tailEnd type="none" w="sm" len="sm"/>
          </a:ln>
        </p:spPr>
        <p:txBody>
          <a:bodyPr>
            <a:spAutoFit/>
          </a:bodyPr>
          <a:lstStyle/>
          <a:p>
            <a:r>
              <a:rPr lang="en-US" sz="2000">
                <a:solidFill>
                  <a:srgbClr val="FF0000"/>
                </a:solidFill>
                <a:latin typeface="Tahoma" pitchFamily="34" charset="0"/>
                <a:cs typeface="Times New Roman" pitchFamily="18"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a:t>
            </a:r>
            <a:r>
              <a:rPr lang="en-US" sz="2000">
                <a:solidFill>
                  <a:srgbClr val="FF0000"/>
                </a:solidFill>
                <a:latin typeface="Courier New" pitchFamily="49" charset="0"/>
                <a:cs typeface="Courier New" pitchFamily="49" charset="0"/>
              </a:rPr>
              <a:t>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normAutofit/>
          </a:bodyPr>
          <a:lstStyle/>
          <a:p>
            <a:pPr eaLnBrk="1" hangingPunct="1">
              <a:defRPr/>
            </a:pPr>
            <a:r>
              <a:rPr lang="en-US" dirty="0"/>
              <a:t>Characteristics of </a:t>
            </a:r>
            <a:r>
              <a:rPr lang="en-US" dirty="0" smtClean="0"/>
              <a:t>Java (Buzzwords)</a:t>
            </a:r>
            <a:endParaRPr lang="en-US" dirty="0"/>
          </a:p>
        </p:txBody>
      </p:sp>
      <p:sp>
        <p:nvSpPr>
          <p:cNvPr id="19459" name="Rectangle 3"/>
          <p:cNvSpPr>
            <a:spLocks noGrp="1" noChangeArrowheads="1"/>
          </p:cNvSpPr>
          <p:nvPr>
            <p:ph idx="1"/>
          </p:nvPr>
        </p:nvSpPr>
        <p:spPr/>
        <p:txBody>
          <a:bodyPr/>
          <a:lstStyle/>
          <a:p>
            <a:pPr eaLnBrk="1" hangingPunct="1"/>
            <a:r>
              <a:rPr lang="en-US" sz="2400" smtClean="0">
                <a:cs typeface="Times New Roman" pitchFamily="18" charset="0"/>
              </a:rPr>
              <a:t>Java Is Simple </a:t>
            </a:r>
          </a:p>
          <a:p>
            <a:pPr eaLnBrk="1" hangingPunct="1"/>
            <a:r>
              <a:rPr lang="en-US" sz="2400" smtClean="0">
                <a:cs typeface="Times New Roman" pitchFamily="18" charset="0"/>
              </a:rPr>
              <a:t>Java Is Object-Oriented</a:t>
            </a:r>
            <a:r>
              <a:rPr lang="en-US" sz="2400" smtClean="0"/>
              <a:t> </a:t>
            </a:r>
          </a:p>
          <a:p>
            <a:pPr eaLnBrk="1" hangingPunct="1"/>
            <a:r>
              <a:rPr lang="en-US" sz="2400" smtClean="0">
                <a:cs typeface="Times New Roman" pitchFamily="18" charset="0"/>
              </a:rPr>
              <a:t>Java Is Distributed </a:t>
            </a:r>
          </a:p>
          <a:p>
            <a:pPr eaLnBrk="1" hangingPunct="1"/>
            <a:r>
              <a:rPr lang="en-US" sz="2400" smtClean="0">
                <a:solidFill>
                  <a:srgbClr val="FF0000"/>
                </a:solidFill>
                <a:cs typeface="Times New Roman" pitchFamily="18" charset="0"/>
              </a:rPr>
              <a:t>Java Is Interpreted</a:t>
            </a:r>
            <a:r>
              <a:rPr lang="en-US" sz="2400" smtClean="0">
                <a:solidFill>
                  <a:srgbClr val="FF0000"/>
                </a:solidFill>
              </a:rPr>
              <a:t> </a:t>
            </a:r>
          </a:p>
          <a:p>
            <a:pPr eaLnBrk="1" hangingPunct="1"/>
            <a:r>
              <a:rPr lang="en-US" sz="2400" smtClean="0">
                <a:cs typeface="Times New Roman" pitchFamily="18" charset="0"/>
              </a:rPr>
              <a:t>Java Is Robust</a:t>
            </a:r>
            <a:r>
              <a:rPr lang="en-US" sz="2400" smtClean="0"/>
              <a:t> </a:t>
            </a:r>
          </a:p>
          <a:p>
            <a:pPr eaLnBrk="1" hangingPunct="1"/>
            <a:r>
              <a:rPr lang="en-US" sz="2400" smtClean="0">
                <a:cs typeface="Times New Roman" pitchFamily="18" charset="0"/>
              </a:rPr>
              <a:t>Java Is Secure</a:t>
            </a:r>
            <a:r>
              <a:rPr lang="en-US" sz="2400" smtClean="0"/>
              <a:t> </a:t>
            </a:r>
          </a:p>
          <a:p>
            <a:pPr eaLnBrk="1" hangingPunct="1"/>
            <a:r>
              <a:rPr lang="en-US" sz="2400" smtClean="0">
                <a:cs typeface="Times New Roman" pitchFamily="18" charset="0"/>
              </a:rPr>
              <a:t>Java Is Architecture-Neutral</a:t>
            </a:r>
            <a:r>
              <a:rPr lang="en-US" sz="2400" smtClean="0"/>
              <a:t> </a:t>
            </a:r>
          </a:p>
          <a:p>
            <a:pPr eaLnBrk="1" hangingPunct="1"/>
            <a:r>
              <a:rPr lang="en-US" sz="2400" smtClean="0">
                <a:cs typeface="Times New Roman" pitchFamily="18" charset="0"/>
              </a:rPr>
              <a:t>Java Is Portable</a:t>
            </a:r>
            <a:r>
              <a:rPr lang="en-US" sz="2400" smtClean="0"/>
              <a:t> </a:t>
            </a:r>
          </a:p>
          <a:p>
            <a:pPr eaLnBrk="1" hangingPunct="1"/>
            <a:r>
              <a:rPr lang="en-US" sz="2400" smtClean="0">
                <a:cs typeface="Times New Roman" pitchFamily="18" charset="0"/>
              </a:rPr>
              <a:t>Java's Performance</a:t>
            </a:r>
            <a:r>
              <a:rPr lang="en-US" sz="2400" smtClean="0"/>
              <a:t> </a:t>
            </a:r>
          </a:p>
          <a:p>
            <a:pPr eaLnBrk="1" hangingPunct="1"/>
            <a:r>
              <a:rPr lang="en-US" sz="2400" smtClean="0">
                <a:cs typeface="Times New Roman" pitchFamily="18" charset="0"/>
              </a:rPr>
              <a:t>Java Is Multithreaded</a:t>
            </a:r>
            <a:r>
              <a:rPr lang="en-US" sz="2400" smtClean="0"/>
              <a:t> </a:t>
            </a:r>
          </a:p>
          <a:p>
            <a:pPr eaLnBrk="1" hangingPunct="1"/>
            <a:r>
              <a:rPr lang="en-US" sz="2400" smtClean="0">
                <a:cs typeface="Times New Roman" pitchFamily="18" charset="0"/>
              </a:rPr>
              <a:t>Java Is Dynamic</a:t>
            </a:r>
            <a:r>
              <a:rPr lang="en-US" sz="2400" smtClean="0"/>
              <a:t> </a:t>
            </a:r>
          </a:p>
        </p:txBody>
      </p:sp>
      <p:sp>
        <p:nvSpPr>
          <p:cNvPr id="19460" name="Text Box 4"/>
          <p:cNvSpPr txBox="1">
            <a:spLocks noChangeArrowheads="1"/>
          </p:cNvSpPr>
          <p:nvPr/>
        </p:nvSpPr>
        <p:spPr bwMode="auto">
          <a:xfrm>
            <a:off x="4343400" y="1508125"/>
            <a:ext cx="4572000" cy="2554288"/>
          </a:xfrm>
          <a:prstGeom prst="rect">
            <a:avLst/>
          </a:prstGeom>
          <a:noFill/>
          <a:ln w="12700">
            <a:noFill/>
            <a:miter lim="800000"/>
            <a:headEnd type="none" w="sm" len="sm"/>
            <a:tailEnd type="none" w="sm" len="sm"/>
          </a:ln>
        </p:spPr>
        <p:txBody>
          <a:bodyPr>
            <a:spAutoFit/>
          </a:bodyPr>
          <a:lstStyle/>
          <a:p>
            <a:r>
              <a:rPr lang="en-US" sz="2000" dirty="0">
                <a:solidFill>
                  <a:srgbClr val="FF0000"/>
                </a:solidFill>
                <a:latin typeface="Tahoma" pitchFamily="34" charset="0"/>
                <a:cs typeface="Times New Roman" pitchFamily="18" charset="0"/>
              </a:rPr>
              <a:t>You need an interpreter to run Java programs. The programs are compiled into the Java Virtual Machine code called </a:t>
            </a:r>
            <a:r>
              <a:rPr lang="en-US" sz="2000" dirty="0" err="1">
                <a:solidFill>
                  <a:srgbClr val="FF0000"/>
                </a:solidFill>
                <a:latin typeface="Tahoma" pitchFamily="34" charset="0"/>
                <a:cs typeface="Times New Roman" pitchFamily="18" charset="0"/>
              </a:rPr>
              <a:t>bytecode</a:t>
            </a:r>
            <a:r>
              <a:rPr lang="en-US" sz="2000" dirty="0">
                <a:solidFill>
                  <a:srgbClr val="FF0000"/>
                </a:solidFill>
                <a:latin typeface="Tahoma" pitchFamily="34" charset="0"/>
                <a:cs typeface="Times New Roman" pitchFamily="18" charset="0"/>
              </a:rPr>
              <a:t>. The </a:t>
            </a:r>
            <a:r>
              <a:rPr lang="en-US" sz="2000" dirty="0" err="1">
                <a:solidFill>
                  <a:srgbClr val="FF0000"/>
                </a:solidFill>
                <a:latin typeface="Tahoma" pitchFamily="34" charset="0"/>
                <a:cs typeface="Times New Roman" pitchFamily="18" charset="0"/>
              </a:rPr>
              <a:t>bytecode</a:t>
            </a:r>
            <a:r>
              <a:rPr lang="en-US" sz="2000" dirty="0">
                <a:solidFill>
                  <a:srgbClr val="FF0000"/>
                </a:solidFill>
                <a:latin typeface="Tahoma" pitchFamily="34" charset="0"/>
                <a:cs typeface="Times New Roman" pitchFamily="18" charset="0"/>
              </a:rPr>
              <a:t> is machine-independent and can run on any machine that has a Java interpreter, which is part of the Java Virtual Machine (JVM).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normAutofit/>
          </a:bodyPr>
          <a:lstStyle/>
          <a:p>
            <a:pPr eaLnBrk="1" hangingPunct="1">
              <a:defRPr/>
            </a:pPr>
            <a:r>
              <a:rPr lang="en-US" dirty="0"/>
              <a:t>Characteristics of </a:t>
            </a:r>
            <a:r>
              <a:rPr lang="en-US" dirty="0" smtClean="0"/>
              <a:t>Java (Buzzwords)</a:t>
            </a:r>
            <a:endParaRPr lang="en-US" dirty="0"/>
          </a:p>
        </p:txBody>
      </p:sp>
      <p:sp>
        <p:nvSpPr>
          <p:cNvPr id="20483" name="Rectangle 3"/>
          <p:cNvSpPr>
            <a:spLocks noGrp="1" noChangeArrowheads="1"/>
          </p:cNvSpPr>
          <p:nvPr>
            <p:ph idx="1"/>
          </p:nvPr>
        </p:nvSpPr>
        <p:spPr/>
        <p:txBody>
          <a:bodyPr/>
          <a:lstStyle/>
          <a:p>
            <a:pPr eaLnBrk="1" hangingPunct="1"/>
            <a:r>
              <a:rPr lang="en-US" sz="2400" smtClean="0">
                <a:cs typeface="Times New Roman" pitchFamily="18" charset="0"/>
              </a:rPr>
              <a:t>Java Is Simple </a:t>
            </a:r>
          </a:p>
          <a:p>
            <a:pPr eaLnBrk="1" hangingPunct="1"/>
            <a:r>
              <a:rPr lang="en-US" sz="2400" smtClean="0">
                <a:cs typeface="Times New Roman" pitchFamily="18" charset="0"/>
              </a:rPr>
              <a:t>Java Is Object-Oriented</a:t>
            </a:r>
            <a:r>
              <a:rPr lang="en-US" sz="2400" smtClean="0"/>
              <a:t> </a:t>
            </a:r>
          </a:p>
          <a:p>
            <a:pPr eaLnBrk="1" hangingPunct="1"/>
            <a:r>
              <a:rPr lang="en-US" sz="2400" smtClean="0">
                <a:cs typeface="Times New Roman" pitchFamily="18" charset="0"/>
              </a:rPr>
              <a:t>Java Is Distributed </a:t>
            </a:r>
          </a:p>
          <a:p>
            <a:pPr eaLnBrk="1" hangingPunct="1"/>
            <a:r>
              <a:rPr lang="en-US" sz="2400" smtClean="0">
                <a:cs typeface="Times New Roman" pitchFamily="18" charset="0"/>
              </a:rPr>
              <a:t>Java Is Interpreted </a:t>
            </a:r>
          </a:p>
          <a:p>
            <a:pPr eaLnBrk="1" hangingPunct="1"/>
            <a:r>
              <a:rPr lang="en-US" sz="2400" smtClean="0">
                <a:solidFill>
                  <a:srgbClr val="FF0000"/>
                </a:solidFill>
                <a:cs typeface="Times New Roman" pitchFamily="18" charset="0"/>
              </a:rPr>
              <a:t>Java Is Robust</a:t>
            </a:r>
            <a:r>
              <a:rPr lang="en-US" sz="2400" smtClean="0">
                <a:solidFill>
                  <a:srgbClr val="FF0000"/>
                </a:solidFill>
              </a:rPr>
              <a:t> </a:t>
            </a:r>
          </a:p>
          <a:p>
            <a:pPr eaLnBrk="1" hangingPunct="1"/>
            <a:r>
              <a:rPr lang="en-US" sz="2400" smtClean="0">
                <a:cs typeface="Times New Roman" pitchFamily="18" charset="0"/>
              </a:rPr>
              <a:t>Java Is Secure</a:t>
            </a:r>
            <a:r>
              <a:rPr lang="en-US" sz="2400" smtClean="0"/>
              <a:t> </a:t>
            </a:r>
          </a:p>
          <a:p>
            <a:pPr eaLnBrk="1" hangingPunct="1"/>
            <a:r>
              <a:rPr lang="en-US" sz="2400" smtClean="0">
                <a:cs typeface="Times New Roman" pitchFamily="18" charset="0"/>
              </a:rPr>
              <a:t>Java Is Architecture-Neutral</a:t>
            </a:r>
            <a:r>
              <a:rPr lang="en-US" sz="2400" smtClean="0"/>
              <a:t> </a:t>
            </a:r>
          </a:p>
          <a:p>
            <a:pPr eaLnBrk="1" hangingPunct="1"/>
            <a:r>
              <a:rPr lang="en-US" sz="2400" smtClean="0">
                <a:cs typeface="Times New Roman" pitchFamily="18" charset="0"/>
              </a:rPr>
              <a:t>Java Is Portable</a:t>
            </a:r>
            <a:r>
              <a:rPr lang="en-US" sz="2400" smtClean="0"/>
              <a:t> </a:t>
            </a:r>
          </a:p>
          <a:p>
            <a:pPr eaLnBrk="1" hangingPunct="1"/>
            <a:r>
              <a:rPr lang="en-US" sz="2400" smtClean="0">
                <a:cs typeface="Times New Roman" pitchFamily="18" charset="0"/>
              </a:rPr>
              <a:t>Java's Performance</a:t>
            </a:r>
            <a:r>
              <a:rPr lang="en-US" sz="2400" smtClean="0"/>
              <a:t> </a:t>
            </a:r>
          </a:p>
          <a:p>
            <a:pPr eaLnBrk="1" hangingPunct="1"/>
            <a:r>
              <a:rPr lang="en-US" sz="2400" smtClean="0">
                <a:cs typeface="Times New Roman" pitchFamily="18" charset="0"/>
              </a:rPr>
              <a:t>Java Is Multithreaded</a:t>
            </a:r>
            <a:r>
              <a:rPr lang="en-US" sz="2400" smtClean="0"/>
              <a:t> </a:t>
            </a:r>
          </a:p>
          <a:p>
            <a:pPr eaLnBrk="1" hangingPunct="1"/>
            <a:r>
              <a:rPr lang="en-US" sz="2400" smtClean="0">
                <a:cs typeface="Times New Roman" pitchFamily="18" charset="0"/>
              </a:rPr>
              <a:t>Java Is Dynamic</a:t>
            </a:r>
            <a:r>
              <a:rPr lang="en-US" sz="2400" smtClean="0"/>
              <a:t> </a:t>
            </a:r>
          </a:p>
        </p:txBody>
      </p:sp>
      <p:sp>
        <p:nvSpPr>
          <p:cNvPr id="20484" name="Text Box 4"/>
          <p:cNvSpPr txBox="1">
            <a:spLocks noChangeArrowheads="1"/>
          </p:cNvSpPr>
          <p:nvPr/>
        </p:nvSpPr>
        <p:spPr bwMode="auto">
          <a:xfrm>
            <a:off x="4343400" y="1584325"/>
            <a:ext cx="4572000" cy="3444875"/>
          </a:xfrm>
          <a:prstGeom prst="rect">
            <a:avLst/>
          </a:prstGeom>
          <a:noFill/>
          <a:ln w="12700">
            <a:noFill/>
            <a:miter lim="800000"/>
            <a:headEnd type="none" w="sm" len="sm"/>
            <a:tailEnd type="none" w="sm" len="sm"/>
          </a:ln>
        </p:spPr>
        <p:txBody>
          <a:bodyPr>
            <a:spAutoFit/>
          </a:bodyPr>
          <a:lstStyle/>
          <a:p>
            <a:r>
              <a:rPr lang="en-US" sz="2000">
                <a:solidFill>
                  <a:srgbClr val="FF0000"/>
                </a:solidFill>
                <a:latin typeface="Tahoma" pitchFamily="34" charset="0"/>
                <a:cs typeface="Times New Roman" pitchFamily="18" charset="0"/>
              </a:rPr>
              <a:t>Java compilers can detect many problems that would first show up at execution time in other languages. </a:t>
            </a:r>
          </a:p>
          <a:p>
            <a:endParaRPr lang="en-US" sz="2000">
              <a:solidFill>
                <a:srgbClr val="FF0000"/>
              </a:solidFill>
              <a:latin typeface="Tahoma" pitchFamily="34" charset="0"/>
              <a:cs typeface="Times New Roman" pitchFamily="18" charset="0"/>
            </a:endParaRPr>
          </a:p>
          <a:p>
            <a:r>
              <a:rPr lang="en-US" sz="2000">
                <a:solidFill>
                  <a:srgbClr val="FF0000"/>
                </a:solidFill>
                <a:latin typeface="Tahoma" pitchFamily="34" charset="0"/>
                <a:cs typeface="Times New Roman" pitchFamily="18" charset="0"/>
              </a:rPr>
              <a:t>Java has eliminated certain types of error-prone programming constructs found in other languages. </a:t>
            </a:r>
          </a:p>
          <a:p>
            <a:endParaRPr lang="en-US" sz="2000">
              <a:solidFill>
                <a:srgbClr val="FF0000"/>
              </a:solidFill>
              <a:latin typeface="Tahoma" pitchFamily="34" charset="0"/>
              <a:cs typeface="Times New Roman" pitchFamily="18" charset="0"/>
            </a:endParaRPr>
          </a:p>
          <a:p>
            <a:r>
              <a:rPr lang="en-US" sz="2000">
                <a:solidFill>
                  <a:srgbClr val="FF0000"/>
                </a:solidFill>
                <a:latin typeface="Tahoma" pitchFamily="34" charset="0"/>
                <a:cs typeface="Times New Roman" pitchFamily="18" charset="0"/>
              </a:rPr>
              <a:t>Java has a runtime exception-handling feature to provide programming support for robustness.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hangingPunct="1">
              <a:defRPr/>
            </a:pPr>
            <a:r>
              <a:rPr lang="en-US" dirty="0"/>
              <a:t>Characteristics of </a:t>
            </a:r>
            <a:r>
              <a:rPr lang="en-US" dirty="0" smtClean="0"/>
              <a:t>Java (Buzzwords)</a:t>
            </a:r>
            <a:endParaRPr lang="en-US" dirty="0"/>
          </a:p>
        </p:txBody>
      </p:sp>
      <p:sp>
        <p:nvSpPr>
          <p:cNvPr id="21507" name="Rectangle 3"/>
          <p:cNvSpPr>
            <a:spLocks noGrp="1" noChangeArrowheads="1"/>
          </p:cNvSpPr>
          <p:nvPr>
            <p:ph idx="1"/>
          </p:nvPr>
        </p:nvSpPr>
        <p:spPr/>
        <p:txBody>
          <a:bodyPr/>
          <a:lstStyle/>
          <a:p>
            <a:pPr eaLnBrk="1" hangingPunct="1"/>
            <a:r>
              <a:rPr lang="en-US" sz="2400" smtClean="0">
                <a:cs typeface="Times New Roman" pitchFamily="18" charset="0"/>
              </a:rPr>
              <a:t>Java Is Simple </a:t>
            </a:r>
          </a:p>
          <a:p>
            <a:pPr eaLnBrk="1" hangingPunct="1"/>
            <a:r>
              <a:rPr lang="en-US" sz="2400" smtClean="0">
                <a:cs typeface="Times New Roman" pitchFamily="18" charset="0"/>
              </a:rPr>
              <a:t>Java Is Object-Oriented</a:t>
            </a:r>
            <a:r>
              <a:rPr lang="en-US" sz="2400" smtClean="0"/>
              <a:t> </a:t>
            </a:r>
          </a:p>
          <a:p>
            <a:pPr eaLnBrk="1" hangingPunct="1"/>
            <a:r>
              <a:rPr lang="en-US" sz="2400" smtClean="0">
                <a:cs typeface="Times New Roman" pitchFamily="18" charset="0"/>
              </a:rPr>
              <a:t>Java Is Distributed </a:t>
            </a:r>
          </a:p>
          <a:p>
            <a:pPr eaLnBrk="1" hangingPunct="1"/>
            <a:r>
              <a:rPr lang="en-US" sz="2400" smtClean="0">
                <a:cs typeface="Times New Roman" pitchFamily="18" charset="0"/>
              </a:rPr>
              <a:t>Java Is Interpreted </a:t>
            </a:r>
          </a:p>
          <a:p>
            <a:pPr eaLnBrk="1" hangingPunct="1"/>
            <a:r>
              <a:rPr lang="en-US" sz="2400" smtClean="0">
                <a:cs typeface="Times New Roman" pitchFamily="18" charset="0"/>
              </a:rPr>
              <a:t>Java Is Robust</a:t>
            </a:r>
            <a:r>
              <a:rPr lang="en-US" sz="2400" smtClean="0"/>
              <a:t> </a:t>
            </a:r>
          </a:p>
          <a:p>
            <a:pPr eaLnBrk="1" hangingPunct="1"/>
            <a:r>
              <a:rPr lang="en-US" sz="2400" smtClean="0">
                <a:solidFill>
                  <a:srgbClr val="FF0000"/>
                </a:solidFill>
                <a:cs typeface="Times New Roman" pitchFamily="18" charset="0"/>
              </a:rPr>
              <a:t>Java Is Secure</a:t>
            </a:r>
            <a:r>
              <a:rPr lang="en-US" sz="2400" smtClean="0">
                <a:solidFill>
                  <a:srgbClr val="FF0000"/>
                </a:solidFill>
              </a:rPr>
              <a:t> </a:t>
            </a:r>
          </a:p>
          <a:p>
            <a:pPr eaLnBrk="1" hangingPunct="1"/>
            <a:r>
              <a:rPr lang="en-US" sz="2400" smtClean="0">
                <a:cs typeface="Times New Roman" pitchFamily="18" charset="0"/>
              </a:rPr>
              <a:t>Java Is Architecture-Neutral</a:t>
            </a:r>
            <a:r>
              <a:rPr lang="en-US" sz="2400" smtClean="0"/>
              <a:t> </a:t>
            </a:r>
          </a:p>
          <a:p>
            <a:pPr eaLnBrk="1" hangingPunct="1"/>
            <a:r>
              <a:rPr lang="en-US" sz="2400" smtClean="0">
                <a:cs typeface="Times New Roman" pitchFamily="18" charset="0"/>
              </a:rPr>
              <a:t>Java Is Portable</a:t>
            </a:r>
            <a:r>
              <a:rPr lang="en-US" sz="2400" smtClean="0"/>
              <a:t> </a:t>
            </a:r>
          </a:p>
          <a:p>
            <a:pPr eaLnBrk="1" hangingPunct="1"/>
            <a:r>
              <a:rPr lang="en-US" sz="2400" smtClean="0">
                <a:cs typeface="Times New Roman" pitchFamily="18" charset="0"/>
              </a:rPr>
              <a:t>Java's Performance</a:t>
            </a:r>
            <a:r>
              <a:rPr lang="en-US" sz="2400" smtClean="0"/>
              <a:t> </a:t>
            </a:r>
          </a:p>
          <a:p>
            <a:pPr eaLnBrk="1" hangingPunct="1"/>
            <a:r>
              <a:rPr lang="en-US" sz="2400" smtClean="0">
                <a:cs typeface="Times New Roman" pitchFamily="18" charset="0"/>
              </a:rPr>
              <a:t>Java Is Multithreaded</a:t>
            </a:r>
            <a:r>
              <a:rPr lang="en-US" sz="2400" smtClean="0"/>
              <a:t> </a:t>
            </a:r>
          </a:p>
          <a:p>
            <a:pPr eaLnBrk="1" hangingPunct="1"/>
            <a:r>
              <a:rPr lang="en-US" sz="2400" smtClean="0">
                <a:cs typeface="Times New Roman" pitchFamily="18" charset="0"/>
              </a:rPr>
              <a:t>Java Is Dynamic</a:t>
            </a:r>
            <a:r>
              <a:rPr lang="en-US" sz="2400" smtClean="0"/>
              <a:t> </a:t>
            </a:r>
          </a:p>
        </p:txBody>
      </p:sp>
      <p:sp>
        <p:nvSpPr>
          <p:cNvPr id="21508" name="Text Box 4"/>
          <p:cNvSpPr txBox="1">
            <a:spLocks noChangeArrowheads="1"/>
          </p:cNvSpPr>
          <p:nvPr/>
        </p:nvSpPr>
        <p:spPr bwMode="auto">
          <a:xfrm>
            <a:off x="4648200" y="2590800"/>
            <a:ext cx="3429000" cy="1631950"/>
          </a:xfrm>
          <a:prstGeom prst="rect">
            <a:avLst/>
          </a:prstGeom>
          <a:noFill/>
          <a:ln w="12700">
            <a:noFill/>
            <a:miter lim="800000"/>
            <a:headEnd type="none" w="sm" len="sm"/>
            <a:tailEnd type="none" w="sm" len="sm"/>
          </a:ln>
        </p:spPr>
        <p:txBody>
          <a:bodyPr>
            <a:spAutoFit/>
          </a:bodyPr>
          <a:lstStyle/>
          <a:p>
            <a:r>
              <a:rPr lang="en-US" sz="2000">
                <a:solidFill>
                  <a:srgbClr val="FF0000"/>
                </a:solidFill>
                <a:latin typeface="Tahoma" pitchFamily="34" charset="0"/>
                <a:cs typeface="Times New Roman" pitchFamily="18" charset="0"/>
              </a:rPr>
              <a:t>Java implements several security mechanisms to protect your system against harm caused by stray programs.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defRPr/>
            </a:pPr>
            <a:r>
              <a:rPr lang="en-US" dirty="0"/>
              <a:t>Characteristics of </a:t>
            </a:r>
            <a:r>
              <a:rPr lang="en-US" dirty="0" smtClean="0"/>
              <a:t>Java (Buzzwords)</a:t>
            </a:r>
            <a:endParaRPr lang="en-US" dirty="0"/>
          </a:p>
        </p:txBody>
      </p:sp>
      <p:sp>
        <p:nvSpPr>
          <p:cNvPr id="22531" name="Rectangle 3"/>
          <p:cNvSpPr>
            <a:spLocks noGrp="1" noChangeArrowheads="1"/>
          </p:cNvSpPr>
          <p:nvPr>
            <p:ph idx="1"/>
          </p:nvPr>
        </p:nvSpPr>
        <p:spPr/>
        <p:txBody>
          <a:bodyPr/>
          <a:lstStyle/>
          <a:p>
            <a:pPr eaLnBrk="1" hangingPunct="1"/>
            <a:r>
              <a:rPr lang="en-US" sz="2400" smtClean="0">
                <a:cs typeface="Times New Roman" pitchFamily="18" charset="0"/>
              </a:rPr>
              <a:t>Java Is Simple </a:t>
            </a:r>
          </a:p>
          <a:p>
            <a:pPr eaLnBrk="1" hangingPunct="1"/>
            <a:r>
              <a:rPr lang="en-US" sz="2400" smtClean="0">
                <a:cs typeface="Times New Roman" pitchFamily="18" charset="0"/>
              </a:rPr>
              <a:t>Java Is Object-Oriented</a:t>
            </a:r>
            <a:r>
              <a:rPr lang="en-US" sz="2400" smtClean="0"/>
              <a:t> </a:t>
            </a:r>
          </a:p>
          <a:p>
            <a:pPr eaLnBrk="1" hangingPunct="1"/>
            <a:r>
              <a:rPr lang="en-US" sz="2400" smtClean="0">
                <a:cs typeface="Times New Roman" pitchFamily="18" charset="0"/>
              </a:rPr>
              <a:t>Java Is Distributed </a:t>
            </a:r>
          </a:p>
          <a:p>
            <a:pPr eaLnBrk="1" hangingPunct="1"/>
            <a:r>
              <a:rPr lang="en-US" sz="2400" smtClean="0">
                <a:cs typeface="Times New Roman" pitchFamily="18" charset="0"/>
              </a:rPr>
              <a:t>Java Is Interpreted </a:t>
            </a:r>
          </a:p>
          <a:p>
            <a:pPr eaLnBrk="1" hangingPunct="1"/>
            <a:r>
              <a:rPr lang="en-US" sz="2400" smtClean="0">
                <a:cs typeface="Times New Roman" pitchFamily="18" charset="0"/>
              </a:rPr>
              <a:t>Java Is Robust</a:t>
            </a:r>
            <a:r>
              <a:rPr lang="en-US" sz="2400" smtClean="0"/>
              <a:t> </a:t>
            </a:r>
          </a:p>
          <a:p>
            <a:pPr eaLnBrk="1" hangingPunct="1"/>
            <a:r>
              <a:rPr lang="en-US" sz="2400" smtClean="0">
                <a:cs typeface="Times New Roman" pitchFamily="18" charset="0"/>
              </a:rPr>
              <a:t>Java Is Secure </a:t>
            </a:r>
          </a:p>
          <a:p>
            <a:pPr eaLnBrk="1" hangingPunct="1"/>
            <a:r>
              <a:rPr lang="en-US" sz="2400" smtClean="0">
                <a:solidFill>
                  <a:srgbClr val="FF0000"/>
                </a:solidFill>
                <a:cs typeface="Times New Roman" pitchFamily="18" charset="0"/>
              </a:rPr>
              <a:t>Java Is Architecture-Neutral</a:t>
            </a:r>
            <a:r>
              <a:rPr lang="en-US" sz="2400" smtClean="0">
                <a:solidFill>
                  <a:srgbClr val="FF0000"/>
                </a:solidFill>
              </a:rPr>
              <a:t> </a:t>
            </a:r>
          </a:p>
          <a:p>
            <a:pPr eaLnBrk="1" hangingPunct="1"/>
            <a:r>
              <a:rPr lang="en-US" sz="2400" smtClean="0">
                <a:cs typeface="Times New Roman" pitchFamily="18" charset="0"/>
              </a:rPr>
              <a:t>Java Is Portable</a:t>
            </a:r>
            <a:r>
              <a:rPr lang="en-US" sz="2400" smtClean="0"/>
              <a:t> </a:t>
            </a:r>
          </a:p>
          <a:p>
            <a:pPr eaLnBrk="1" hangingPunct="1"/>
            <a:r>
              <a:rPr lang="en-US" sz="2400" smtClean="0">
                <a:cs typeface="Times New Roman" pitchFamily="18" charset="0"/>
              </a:rPr>
              <a:t>Java's Performance</a:t>
            </a:r>
            <a:r>
              <a:rPr lang="en-US" sz="2400" smtClean="0"/>
              <a:t> </a:t>
            </a:r>
          </a:p>
          <a:p>
            <a:pPr eaLnBrk="1" hangingPunct="1"/>
            <a:r>
              <a:rPr lang="en-US" sz="2400" smtClean="0">
                <a:cs typeface="Times New Roman" pitchFamily="18" charset="0"/>
              </a:rPr>
              <a:t>Java Is Multithreaded</a:t>
            </a:r>
            <a:r>
              <a:rPr lang="en-US" sz="2400" smtClean="0"/>
              <a:t> </a:t>
            </a:r>
          </a:p>
          <a:p>
            <a:pPr eaLnBrk="1" hangingPunct="1"/>
            <a:r>
              <a:rPr lang="en-US" sz="2400" smtClean="0">
                <a:cs typeface="Times New Roman" pitchFamily="18" charset="0"/>
              </a:rPr>
              <a:t>Java Is Dynamic</a:t>
            </a:r>
            <a:r>
              <a:rPr lang="en-US" sz="2400" smtClean="0"/>
              <a:t> </a:t>
            </a:r>
          </a:p>
        </p:txBody>
      </p:sp>
      <p:sp>
        <p:nvSpPr>
          <p:cNvPr id="22532" name="Text Box 4"/>
          <p:cNvSpPr txBox="1">
            <a:spLocks noChangeArrowheads="1"/>
          </p:cNvSpPr>
          <p:nvPr/>
        </p:nvSpPr>
        <p:spPr bwMode="auto">
          <a:xfrm>
            <a:off x="4419600" y="3657600"/>
            <a:ext cx="4572000" cy="1616075"/>
          </a:xfrm>
          <a:prstGeom prst="rect">
            <a:avLst/>
          </a:prstGeom>
          <a:noFill/>
          <a:ln w="12700">
            <a:noFill/>
            <a:miter lim="800000"/>
            <a:headEnd type="none" w="sm" len="sm"/>
            <a:tailEnd type="none" w="sm" len="sm"/>
          </a:ln>
        </p:spPr>
        <p:txBody>
          <a:bodyPr>
            <a:spAutoFit/>
          </a:bodyPr>
          <a:lstStyle/>
          <a:p>
            <a:r>
              <a:rPr lang="en-US" sz="2000">
                <a:solidFill>
                  <a:srgbClr val="FF0000"/>
                </a:solidFill>
                <a:latin typeface="Tahoma" pitchFamily="34" charset="0"/>
                <a:cs typeface="Times New Roman" pitchFamily="18" charset="0"/>
              </a:rPr>
              <a:t>Write once, run anywhere</a:t>
            </a:r>
          </a:p>
          <a:p>
            <a:endParaRPr lang="en-US" sz="2000">
              <a:solidFill>
                <a:srgbClr val="FF0000"/>
              </a:solidFill>
              <a:latin typeface="Tahoma" pitchFamily="34" charset="0"/>
              <a:cs typeface="Times New Roman" pitchFamily="18" charset="0"/>
            </a:endParaRPr>
          </a:p>
          <a:p>
            <a:r>
              <a:rPr lang="en-US" sz="2000">
                <a:solidFill>
                  <a:srgbClr val="FF0000"/>
                </a:solidFill>
                <a:latin typeface="Tahoma" pitchFamily="34" charset="0"/>
                <a:cs typeface="Times New Roman" pitchFamily="18" charset="0"/>
              </a:rPr>
              <a:t>With a Java Virtual Machine (JVM), you can write one program that will run on any platform.</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defRPr/>
            </a:pPr>
            <a:r>
              <a:rPr lang="en-US" dirty="0"/>
              <a:t>Characteristics of </a:t>
            </a:r>
            <a:r>
              <a:rPr lang="en-US" dirty="0" smtClean="0"/>
              <a:t>Java (Buzzwords)</a:t>
            </a:r>
            <a:endParaRPr lang="en-US" dirty="0"/>
          </a:p>
        </p:txBody>
      </p:sp>
      <p:sp>
        <p:nvSpPr>
          <p:cNvPr id="23555" name="Rectangle 3"/>
          <p:cNvSpPr>
            <a:spLocks noGrp="1" noChangeArrowheads="1"/>
          </p:cNvSpPr>
          <p:nvPr>
            <p:ph idx="1"/>
          </p:nvPr>
        </p:nvSpPr>
        <p:spPr/>
        <p:txBody>
          <a:bodyPr/>
          <a:lstStyle/>
          <a:p>
            <a:pPr eaLnBrk="1" hangingPunct="1"/>
            <a:r>
              <a:rPr lang="en-US" sz="2400" smtClean="0">
                <a:cs typeface="Times New Roman" pitchFamily="18" charset="0"/>
              </a:rPr>
              <a:t>Java Is Simple </a:t>
            </a:r>
          </a:p>
          <a:p>
            <a:pPr eaLnBrk="1" hangingPunct="1"/>
            <a:r>
              <a:rPr lang="en-US" sz="2400" smtClean="0">
                <a:cs typeface="Times New Roman" pitchFamily="18" charset="0"/>
              </a:rPr>
              <a:t>Java Is Object-Oriented</a:t>
            </a:r>
            <a:r>
              <a:rPr lang="en-US" sz="2400" smtClean="0"/>
              <a:t> </a:t>
            </a:r>
          </a:p>
          <a:p>
            <a:pPr eaLnBrk="1" hangingPunct="1"/>
            <a:r>
              <a:rPr lang="en-US" sz="2400" smtClean="0">
                <a:cs typeface="Times New Roman" pitchFamily="18" charset="0"/>
              </a:rPr>
              <a:t>Java Is Distributed </a:t>
            </a:r>
          </a:p>
          <a:p>
            <a:pPr eaLnBrk="1" hangingPunct="1"/>
            <a:r>
              <a:rPr lang="en-US" sz="2400" smtClean="0">
                <a:cs typeface="Times New Roman" pitchFamily="18" charset="0"/>
              </a:rPr>
              <a:t>Java Is Interpreted </a:t>
            </a:r>
          </a:p>
          <a:p>
            <a:pPr eaLnBrk="1" hangingPunct="1"/>
            <a:r>
              <a:rPr lang="en-US" sz="2400" smtClean="0">
                <a:cs typeface="Times New Roman" pitchFamily="18" charset="0"/>
              </a:rPr>
              <a:t>Java Is Robust</a:t>
            </a:r>
            <a:r>
              <a:rPr lang="en-US" sz="2400" smtClean="0"/>
              <a:t> </a:t>
            </a:r>
          </a:p>
          <a:p>
            <a:pPr eaLnBrk="1" hangingPunct="1"/>
            <a:r>
              <a:rPr lang="en-US" sz="2400" smtClean="0">
                <a:cs typeface="Times New Roman" pitchFamily="18" charset="0"/>
              </a:rPr>
              <a:t>Java Is Secure </a:t>
            </a:r>
          </a:p>
          <a:p>
            <a:pPr eaLnBrk="1" hangingPunct="1"/>
            <a:r>
              <a:rPr lang="en-US" sz="2400" smtClean="0">
                <a:cs typeface="Times New Roman" pitchFamily="18" charset="0"/>
              </a:rPr>
              <a:t>Java Is Architecture-Neutral</a:t>
            </a:r>
            <a:r>
              <a:rPr lang="en-US" sz="2400" smtClean="0"/>
              <a:t> </a:t>
            </a:r>
          </a:p>
          <a:p>
            <a:pPr eaLnBrk="1" hangingPunct="1"/>
            <a:r>
              <a:rPr lang="en-US" sz="2400" smtClean="0">
                <a:solidFill>
                  <a:srgbClr val="FF0000"/>
                </a:solidFill>
                <a:cs typeface="Times New Roman" pitchFamily="18" charset="0"/>
              </a:rPr>
              <a:t>Java Is Portable</a:t>
            </a:r>
            <a:r>
              <a:rPr lang="en-US" sz="2400" smtClean="0">
                <a:solidFill>
                  <a:srgbClr val="FF0000"/>
                </a:solidFill>
              </a:rPr>
              <a:t> </a:t>
            </a:r>
          </a:p>
          <a:p>
            <a:pPr eaLnBrk="1" hangingPunct="1"/>
            <a:r>
              <a:rPr lang="en-US" sz="2400" smtClean="0">
                <a:cs typeface="Times New Roman" pitchFamily="18" charset="0"/>
              </a:rPr>
              <a:t>Java's Performance</a:t>
            </a:r>
            <a:r>
              <a:rPr lang="en-US" sz="2400" smtClean="0"/>
              <a:t> </a:t>
            </a:r>
          </a:p>
          <a:p>
            <a:pPr eaLnBrk="1" hangingPunct="1"/>
            <a:r>
              <a:rPr lang="en-US" sz="2400" smtClean="0">
                <a:cs typeface="Times New Roman" pitchFamily="18" charset="0"/>
              </a:rPr>
              <a:t>Java Is Multithreaded</a:t>
            </a:r>
            <a:r>
              <a:rPr lang="en-US" sz="2400" smtClean="0"/>
              <a:t> </a:t>
            </a:r>
          </a:p>
          <a:p>
            <a:pPr eaLnBrk="1" hangingPunct="1"/>
            <a:r>
              <a:rPr lang="en-US" sz="2400" smtClean="0">
                <a:cs typeface="Times New Roman" pitchFamily="18" charset="0"/>
              </a:rPr>
              <a:t>Java Is Dynamic</a:t>
            </a:r>
            <a:r>
              <a:rPr lang="en-US" sz="2400" smtClean="0"/>
              <a:t> </a:t>
            </a:r>
          </a:p>
        </p:txBody>
      </p:sp>
      <p:sp>
        <p:nvSpPr>
          <p:cNvPr id="23556" name="Text Box 4"/>
          <p:cNvSpPr txBox="1">
            <a:spLocks noChangeArrowheads="1"/>
          </p:cNvSpPr>
          <p:nvPr/>
        </p:nvSpPr>
        <p:spPr bwMode="auto">
          <a:xfrm>
            <a:off x="3962400" y="4114800"/>
            <a:ext cx="4572000" cy="1311275"/>
          </a:xfrm>
          <a:prstGeom prst="rect">
            <a:avLst/>
          </a:prstGeom>
          <a:noFill/>
          <a:ln w="12700">
            <a:noFill/>
            <a:miter lim="800000"/>
            <a:headEnd type="none" w="sm" len="sm"/>
            <a:tailEnd type="none" w="sm" len="sm"/>
          </a:ln>
        </p:spPr>
        <p:txBody>
          <a:bodyPr>
            <a:spAutoFit/>
          </a:bodyPr>
          <a:lstStyle/>
          <a:p>
            <a:r>
              <a:rPr lang="en-US" sz="2000">
                <a:solidFill>
                  <a:srgbClr val="FF0000"/>
                </a:solidFill>
                <a:latin typeface="Tahoma" pitchFamily="34" charset="0"/>
                <a:cs typeface="Times New Roman" pitchFamily="18" charset="0"/>
              </a:rPr>
              <a:t>Because Java is architecture neutral, Java programs are portable. They can be run on any platform without being recompiled.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hangingPunct="1">
              <a:defRPr/>
            </a:pPr>
            <a:r>
              <a:rPr lang="en-US" dirty="0"/>
              <a:t>Characteristics of </a:t>
            </a:r>
            <a:r>
              <a:rPr lang="en-US" dirty="0" smtClean="0"/>
              <a:t>Java (Buzzwords)</a:t>
            </a:r>
            <a:endParaRPr lang="en-US" dirty="0"/>
          </a:p>
        </p:txBody>
      </p:sp>
      <p:sp>
        <p:nvSpPr>
          <p:cNvPr id="24579" name="Rectangle 3"/>
          <p:cNvSpPr>
            <a:spLocks noGrp="1" noChangeArrowheads="1"/>
          </p:cNvSpPr>
          <p:nvPr>
            <p:ph idx="1"/>
          </p:nvPr>
        </p:nvSpPr>
        <p:spPr/>
        <p:txBody>
          <a:bodyPr/>
          <a:lstStyle/>
          <a:p>
            <a:pPr eaLnBrk="1" hangingPunct="1"/>
            <a:r>
              <a:rPr lang="en-US" sz="2400" smtClean="0">
                <a:cs typeface="Times New Roman" pitchFamily="18" charset="0"/>
              </a:rPr>
              <a:t>Java Is Simple </a:t>
            </a:r>
          </a:p>
          <a:p>
            <a:pPr eaLnBrk="1" hangingPunct="1"/>
            <a:r>
              <a:rPr lang="en-US" sz="2400" smtClean="0">
                <a:cs typeface="Times New Roman" pitchFamily="18" charset="0"/>
              </a:rPr>
              <a:t>Java Is Object-Oriented</a:t>
            </a:r>
            <a:r>
              <a:rPr lang="en-US" sz="2400" smtClean="0"/>
              <a:t> </a:t>
            </a:r>
          </a:p>
          <a:p>
            <a:pPr eaLnBrk="1" hangingPunct="1"/>
            <a:r>
              <a:rPr lang="en-US" sz="2400" smtClean="0">
                <a:cs typeface="Times New Roman" pitchFamily="18" charset="0"/>
              </a:rPr>
              <a:t>Java Is Distributed </a:t>
            </a:r>
          </a:p>
          <a:p>
            <a:pPr eaLnBrk="1" hangingPunct="1"/>
            <a:r>
              <a:rPr lang="en-US" sz="2400" smtClean="0">
                <a:cs typeface="Times New Roman" pitchFamily="18" charset="0"/>
              </a:rPr>
              <a:t>Java Is Interpreted </a:t>
            </a:r>
          </a:p>
          <a:p>
            <a:pPr eaLnBrk="1" hangingPunct="1"/>
            <a:r>
              <a:rPr lang="en-US" sz="2400" smtClean="0">
                <a:cs typeface="Times New Roman" pitchFamily="18" charset="0"/>
              </a:rPr>
              <a:t>Java Is Robust</a:t>
            </a:r>
            <a:r>
              <a:rPr lang="en-US" sz="2400" smtClean="0"/>
              <a:t> </a:t>
            </a:r>
          </a:p>
          <a:p>
            <a:pPr eaLnBrk="1" hangingPunct="1"/>
            <a:r>
              <a:rPr lang="en-US" sz="2400" smtClean="0">
                <a:cs typeface="Times New Roman" pitchFamily="18" charset="0"/>
              </a:rPr>
              <a:t>Java Is Secure </a:t>
            </a:r>
          </a:p>
          <a:p>
            <a:pPr eaLnBrk="1" hangingPunct="1"/>
            <a:r>
              <a:rPr lang="en-US" sz="2400" smtClean="0">
                <a:cs typeface="Times New Roman" pitchFamily="18" charset="0"/>
              </a:rPr>
              <a:t>Java Is Architecture-Neutral</a:t>
            </a:r>
            <a:r>
              <a:rPr lang="en-US" sz="2400" smtClean="0"/>
              <a:t> </a:t>
            </a:r>
          </a:p>
          <a:p>
            <a:pPr eaLnBrk="1" hangingPunct="1"/>
            <a:r>
              <a:rPr lang="en-US" sz="2400" smtClean="0">
                <a:cs typeface="Times New Roman" pitchFamily="18" charset="0"/>
              </a:rPr>
              <a:t>Java Is Portable</a:t>
            </a:r>
            <a:r>
              <a:rPr lang="en-US" sz="2400" smtClean="0"/>
              <a:t> </a:t>
            </a:r>
          </a:p>
          <a:p>
            <a:pPr eaLnBrk="1" hangingPunct="1"/>
            <a:r>
              <a:rPr lang="en-US" sz="2400" smtClean="0">
                <a:solidFill>
                  <a:srgbClr val="FF0000"/>
                </a:solidFill>
                <a:cs typeface="Times New Roman" pitchFamily="18" charset="0"/>
              </a:rPr>
              <a:t>Java's Performance</a:t>
            </a:r>
            <a:r>
              <a:rPr lang="en-US" sz="2400" smtClean="0">
                <a:solidFill>
                  <a:srgbClr val="FF0000"/>
                </a:solidFill>
              </a:rPr>
              <a:t> </a:t>
            </a:r>
          </a:p>
          <a:p>
            <a:pPr eaLnBrk="1" hangingPunct="1"/>
            <a:r>
              <a:rPr lang="en-US" sz="2400" smtClean="0">
                <a:cs typeface="Times New Roman" pitchFamily="18" charset="0"/>
              </a:rPr>
              <a:t>Java Is Multithreaded</a:t>
            </a:r>
            <a:r>
              <a:rPr lang="en-US" sz="2400" smtClean="0"/>
              <a:t> </a:t>
            </a:r>
          </a:p>
          <a:p>
            <a:pPr eaLnBrk="1" hangingPunct="1"/>
            <a:r>
              <a:rPr lang="en-US" sz="2400" smtClean="0">
                <a:cs typeface="Times New Roman" pitchFamily="18" charset="0"/>
              </a:rPr>
              <a:t>Java Is Dynamic</a:t>
            </a:r>
            <a:r>
              <a:rPr lang="en-US" sz="2400" smtClean="0"/>
              <a:t> </a:t>
            </a:r>
          </a:p>
        </p:txBody>
      </p:sp>
      <p:sp>
        <p:nvSpPr>
          <p:cNvPr id="24580" name="Text Box 4"/>
          <p:cNvSpPr txBox="1">
            <a:spLocks noChangeArrowheads="1"/>
          </p:cNvSpPr>
          <p:nvPr/>
        </p:nvSpPr>
        <p:spPr bwMode="auto">
          <a:xfrm>
            <a:off x="3962400" y="4114800"/>
            <a:ext cx="4572000" cy="1311275"/>
          </a:xfrm>
          <a:prstGeom prst="rect">
            <a:avLst/>
          </a:prstGeom>
          <a:noFill/>
          <a:ln w="12700">
            <a:noFill/>
            <a:miter lim="800000"/>
            <a:headEnd type="none" w="sm" len="sm"/>
            <a:tailEnd type="none" w="sm" len="sm"/>
          </a:ln>
        </p:spPr>
        <p:txBody>
          <a:bodyPr>
            <a:spAutoFit/>
          </a:bodyPr>
          <a:lstStyle/>
          <a:p>
            <a:r>
              <a:rPr lang="en-US" sz="2000">
                <a:solidFill>
                  <a:srgbClr val="FF0000"/>
                </a:solidFill>
                <a:latin typeface="Tahoma" pitchFamily="34" charset="0"/>
                <a:cs typeface="Times New Roman" pitchFamily="18" charset="0"/>
              </a:rPr>
              <a:t>Java’s performance Because Java is architecture neutral, Java programs are portable. They can be run on any platform without being recompiled.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a:bodyPr>
          <a:lstStyle/>
          <a:p>
            <a:pPr eaLnBrk="1" hangingPunct="1">
              <a:defRPr/>
            </a:pPr>
            <a:r>
              <a:rPr lang="en-US"/>
              <a:t>Java’s History</a:t>
            </a:r>
          </a:p>
        </p:txBody>
      </p:sp>
      <p:sp>
        <p:nvSpPr>
          <p:cNvPr id="7171" name="Rectangle 3"/>
          <p:cNvSpPr>
            <a:spLocks noGrp="1" noChangeArrowheads="1"/>
          </p:cNvSpPr>
          <p:nvPr>
            <p:ph idx="1"/>
          </p:nvPr>
        </p:nvSpPr>
        <p:spPr/>
        <p:txBody>
          <a:bodyPr/>
          <a:lstStyle/>
          <a:p>
            <a:pPr eaLnBrk="1" hangingPunct="1">
              <a:lnSpc>
                <a:spcPct val="90000"/>
              </a:lnSpc>
            </a:pPr>
            <a:r>
              <a:rPr lang="en-US" dirty="0" smtClean="0"/>
              <a:t>James Gosling and Sun Microsystems</a:t>
            </a:r>
          </a:p>
          <a:p>
            <a:pPr eaLnBrk="1" hangingPunct="1">
              <a:lnSpc>
                <a:spcPct val="90000"/>
              </a:lnSpc>
              <a:spcBef>
                <a:spcPct val="50000"/>
              </a:spcBef>
            </a:pPr>
            <a:r>
              <a:rPr lang="en-US" dirty="0" smtClean="0"/>
              <a:t>Oak</a:t>
            </a:r>
          </a:p>
          <a:p>
            <a:pPr eaLnBrk="1" hangingPunct="1">
              <a:lnSpc>
                <a:spcPct val="90000"/>
              </a:lnSpc>
              <a:spcBef>
                <a:spcPct val="50000"/>
              </a:spcBef>
            </a:pPr>
            <a:r>
              <a:rPr lang="en-US" dirty="0" smtClean="0"/>
              <a:t>Java, May 20, 1995, Sun World</a:t>
            </a:r>
          </a:p>
          <a:p>
            <a:pPr eaLnBrk="1" hangingPunct="1">
              <a:lnSpc>
                <a:spcPct val="90000"/>
              </a:lnSpc>
              <a:spcBef>
                <a:spcPct val="50000"/>
              </a:spcBef>
            </a:pPr>
            <a:r>
              <a:rPr lang="en-US" dirty="0" err="1" smtClean="0"/>
              <a:t>HotJava</a:t>
            </a:r>
            <a:r>
              <a:rPr lang="en-US" dirty="0" smtClean="0"/>
              <a:t> </a:t>
            </a:r>
          </a:p>
          <a:p>
            <a:pPr lvl="1" eaLnBrk="1" hangingPunct="1">
              <a:lnSpc>
                <a:spcPct val="90000"/>
              </a:lnSpc>
            </a:pPr>
            <a:r>
              <a:rPr lang="en-US" dirty="0" smtClean="0"/>
              <a:t>The first Java-enabled Web browser</a:t>
            </a:r>
          </a:p>
          <a:p>
            <a:pPr eaLnBrk="1" hangingPunct="1">
              <a:lnSpc>
                <a:spcPct val="90000"/>
              </a:lnSpc>
              <a:spcBef>
                <a:spcPct val="50000"/>
              </a:spcBef>
              <a:buNone/>
            </a:pPr>
            <a:endParaRPr lang="en-US"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defRPr/>
            </a:pPr>
            <a:r>
              <a:rPr lang="en-US" dirty="0"/>
              <a:t>Characteristics of </a:t>
            </a:r>
            <a:r>
              <a:rPr lang="en-US" dirty="0" smtClean="0"/>
              <a:t>Java (Buzzwords)</a:t>
            </a:r>
            <a:endParaRPr lang="en-US" dirty="0"/>
          </a:p>
        </p:txBody>
      </p:sp>
      <p:sp>
        <p:nvSpPr>
          <p:cNvPr id="25603" name="Rectangle 3"/>
          <p:cNvSpPr>
            <a:spLocks noGrp="1" noChangeArrowheads="1"/>
          </p:cNvSpPr>
          <p:nvPr>
            <p:ph idx="1"/>
          </p:nvPr>
        </p:nvSpPr>
        <p:spPr/>
        <p:txBody>
          <a:bodyPr/>
          <a:lstStyle/>
          <a:p>
            <a:pPr eaLnBrk="1" hangingPunct="1"/>
            <a:r>
              <a:rPr lang="en-US" sz="2400" smtClean="0">
                <a:cs typeface="Times New Roman" pitchFamily="18" charset="0"/>
              </a:rPr>
              <a:t>Java Is Simple </a:t>
            </a:r>
          </a:p>
          <a:p>
            <a:pPr eaLnBrk="1" hangingPunct="1"/>
            <a:r>
              <a:rPr lang="en-US" sz="2400" smtClean="0">
                <a:cs typeface="Times New Roman" pitchFamily="18" charset="0"/>
              </a:rPr>
              <a:t>Java Is Object-Oriented</a:t>
            </a:r>
            <a:r>
              <a:rPr lang="en-US" sz="2400" smtClean="0"/>
              <a:t> </a:t>
            </a:r>
          </a:p>
          <a:p>
            <a:pPr eaLnBrk="1" hangingPunct="1"/>
            <a:r>
              <a:rPr lang="en-US" sz="2400" smtClean="0">
                <a:cs typeface="Times New Roman" pitchFamily="18" charset="0"/>
              </a:rPr>
              <a:t>Java Is Distributed </a:t>
            </a:r>
          </a:p>
          <a:p>
            <a:pPr eaLnBrk="1" hangingPunct="1"/>
            <a:r>
              <a:rPr lang="en-US" sz="2400" smtClean="0">
                <a:cs typeface="Times New Roman" pitchFamily="18" charset="0"/>
              </a:rPr>
              <a:t>Java Is Interpreted </a:t>
            </a:r>
          </a:p>
          <a:p>
            <a:pPr eaLnBrk="1" hangingPunct="1"/>
            <a:r>
              <a:rPr lang="en-US" sz="2400" smtClean="0">
                <a:cs typeface="Times New Roman" pitchFamily="18" charset="0"/>
              </a:rPr>
              <a:t>Java Is Robust</a:t>
            </a:r>
            <a:r>
              <a:rPr lang="en-US" sz="2400" smtClean="0"/>
              <a:t> </a:t>
            </a:r>
          </a:p>
          <a:p>
            <a:pPr eaLnBrk="1" hangingPunct="1"/>
            <a:r>
              <a:rPr lang="en-US" sz="2400" smtClean="0">
                <a:cs typeface="Times New Roman" pitchFamily="18" charset="0"/>
              </a:rPr>
              <a:t>Java Is Secure </a:t>
            </a:r>
          </a:p>
          <a:p>
            <a:pPr eaLnBrk="1" hangingPunct="1"/>
            <a:r>
              <a:rPr lang="en-US" sz="2400" smtClean="0">
                <a:cs typeface="Times New Roman" pitchFamily="18" charset="0"/>
              </a:rPr>
              <a:t>Java Is Architecture-Neutral</a:t>
            </a:r>
            <a:r>
              <a:rPr lang="en-US" sz="2400" smtClean="0"/>
              <a:t> </a:t>
            </a:r>
          </a:p>
          <a:p>
            <a:pPr eaLnBrk="1" hangingPunct="1"/>
            <a:r>
              <a:rPr lang="en-US" sz="2400" smtClean="0">
                <a:cs typeface="Times New Roman" pitchFamily="18" charset="0"/>
              </a:rPr>
              <a:t>Java Is Portable</a:t>
            </a:r>
            <a:r>
              <a:rPr lang="en-US" sz="2400" smtClean="0"/>
              <a:t> </a:t>
            </a:r>
          </a:p>
          <a:p>
            <a:pPr eaLnBrk="1" hangingPunct="1"/>
            <a:r>
              <a:rPr lang="en-US" sz="2400" smtClean="0">
                <a:cs typeface="Times New Roman" pitchFamily="18" charset="0"/>
              </a:rPr>
              <a:t>Java's Performance</a:t>
            </a:r>
            <a:r>
              <a:rPr lang="en-US" sz="2400" smtClean="0"/>
              <a:t> </a:t>
            </a:r>
          </a:p>
          <a:p>
            <a:pPr eaLnBrk="1" hangingPunct="1"/>
            <a:r>
              <a:rPr lang="en-US" sz="2400" smtClean="0">
                <a:solidFill>
                  <a:srgbClr val="FF0000"/>
                </a:solidFill>
                <a:cs typeface="Times New Roman" pitchFamily="18" charset="0"/>
              </a:rPr>
              <a:t>Java Is Multithreaded</a:t>
            </a:r>
            <a:r>
              <a:rPr lang="en-US" sz="2400" smtClean="0">
                <a:solidFill>
                  <a:srgbClr val="FF0000"/>
                </a:solidFill>
              </a:rPr>
              <a:t> </a:t>
            </a:r>
          </a:p>
          <a:p>
            <a:pPr eaLnBrk="1" hangingPunct="1"/>
            <a:r>
              <a:rPr lang="en-US" sz="2400" smtClean="0">
                <a:cs typeface="Times New Roman" pitchFamily="18" charset="0"/>
              </a:rPr>
              <a:t>Java Is Dynamic</a:t>
            </a:r>
            <a:r>
              <a:rPr lang="en-US" sz="2400" smtClean="0"/>
              <a:t> </a:t>
            </a:r>
          </a:p>
        </p:txBody>
      </p:sp>
      <p:sp>
        <p:nvSpPr>
          <p:cNvPr id="25604" name="Text Box 4"/>
          <p:cNvSpPr txBox="1">
            <a:spLocks noChangeArrowheads="1"/>
          </p:cNvSpPr>
          <p:nvPr/>
        </p:nvSpPr>
        <p:spPr bwMode="auto">
          <a:xfrm>
            <a:off x="3733800" y="4724400"/>
            <a:ext cx="5029200" cy="1616075"/>
          </a:xfrm>
          <a:prstGeom prst="rect">
            <a:avLst/>
          </a:prstGeom>
          <a:noFill/>
          <a:ln w="12700">
            <a:noFill/>
            <a:miter lim="800000"/>
            <a:headEnd type="none" w="sm" len="sm"/>
            <a:tailEnd type="none" w="sm" len="sm"/>
          </a:ln>
        </p:spPr>
        <p:txBody>
          <a:bodyPr>
            <a:spAutoFit/>
          </a:bodyPr>
          <a:lstStyle/>
          <a:p>
            <a:r>
              <a:rPr lang="en-US" sz="2000">
                <a:solidFill>
                  <a:srgbClr val="FF0000"/>
                </a:solidFill>
                <a:latin typeface="Tahoma" pitchFamily="34" charset="0"/>
                <a:cs typeface="Times New Roman" pitchFamily="18" charset="0"/>
              </a:rPr>
              <a:t>Multithread programming is smoothly integrated in Java, whereas in other languages you have to call procedures specific to the operating system to enable multithreading.</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en-US" dirty="0"/>
              <a:t>Characteristics of </a:t>
            </a:r>
            <a:r>
              <a:rPr lang="en-US" dirty="0" smtClean="0"/>
              <a:t>Java (Buzzwords)</a:t>
            </a:r>
            <a:endParaRPr lang="en-US" dirty="0"/>
          </a:p>
        </p:txBody>
      </p:sp>
      <p:sp>
        <p:nvSpPr>
          <p:cNvPr id="26627" name="Rectangle 3"/>
          <p:cNvSpPr>
            <a:spLocks noGrp="1" noChangeArrowheads="1"/>
          </p:cNvSpPr>
          <p:nvPr>
            <p:ph idx="1"/>
          </p:nvPr>
        </p:nvSpPr>
        <p:spPr/>
        <p:txBody>
          <a:bodyPr/>
          <a:lstStyle/>
          <a:p>
            <a:pPr eaLnBrk="1" hangingPunct="1"/>
            <a:r>
              <a:rPr lang="en-US" sz="2400" smtClean="0">
                <a:cs typeface="Times New Roman" pitchFamily="18" charset="0"/>
              </a:rPr>
              <a:t>Java Is Simple </a:t>
            </a:r>
          </a:p>
          <a:p>
            <a:pPr eaLnBrk="1" hangingPunct="1"/>
            <a:r>
              <a:rPr lang="en-US" sz="2400" smtClean="0">
                <a:cs typeface="Times New Roman" pitchFamily="18" charset="0"/>
              </a:rPr>
              <a:t>Java Is Object-Oriented</a:t>
            </a:r>
            <a:r>
              <a:rPr lang="en-US" sz="2400" smtClean="0"/>
              <a:t> </a:t>
            </a:r>
          </a:p>
          <a:p>
            <a:pPr eaLnBrk="1" hangingPunct="1"/>
            <a:r>
              <a:rPr lang="en-US" sz="2400" smtClean="0">
                <a:cs typeface="Times New Roman" pitchFamily="18" charset="0"/>
              </a:rPr>
              <a:t>Java Is Distributed </a:t>
            </a:r>
          </a:p>
          <a:p>
            <a:pPr eaLnBrk="1" hangingPunct="1"/>
            <a:r>
              <a:rPr lang="en-US" sz="2400" smtClean="0">
                <a:cs typeface="Times New Roman" pitchFamily="18" charset="0"/>
              </a:rPr>
              <a:t>Java Is Interpreted </a:t>
            </a:r>
          </a:p>
          <a:p>
            <a:pPr eaLnBrk="1" hangingPunct="1"/>
            <a:r>
              <a:rPr lang="en-US" sz="2400" smtClean="0">
                <a:cs typeface="Times New Roman" pitchFamily="18" charset="0"/>
              </a:rPr>
              <a:t>Java Is Robust</a:t>
            </a:r>
            <a:r>
              <a:rPr lang="en-US" sz="2400" smtClean="0"/>
              <a:t> </a:t>
            </a:r>
          </a:p>
          <a:p>
            <a:pPr eaLnBrk="1" hangingPunct="1"/>
            <a:r>
              <a:rPr lang="en-US" sz="2400" smtClean="0">
                <a:cs typeface="Times New Roman" pitchFamily="18" charset="0"/>
              </a:rPr>
              <a:t>Java Is Secure </a:t>
            </a:r>
          </a:p>
          <a:p>
            <a:pPr eaLnBrk="1" hangingPunct="1"/>
            <a:r>
              <a:rPr lang="en-US" sz="2400" smtClean="0">
                <a:cs typeface="Times New Roman" pitchFamily="18" charset="0"/>
              </a:rPr>
              <a:t>Java Is Architecture-Neutral</a:t>
            </a:r>
            <a:r>
              <a:rPr lang="en-US" sz="2400" smtClean="0"/>
              <a:t> </a:t>
            </a:r>
          </a:p>
          <a:p>
            <a:pPr eaLnBrk="1" hangingPunct="1"/>
            <a:r>
              <a:rPr lang="en-US" sz="2400" smtClean="0">
                <a:cs typeface="Times New Roman" pitchFamily="18" charset="0"/>
              </a:rPr>
              <a:t>Java Is Portable</a:t>
            </a:r>
            <a:r>
              <a:rPr lang="en-US" sz="2400" smtClean="0"/>
              <a:t> </a:t>
            </a:r>
          </a:p>
          <a:p>
            <a:pPr eaLnBrk="1" hangingPunct="1"/>
            <a:r>
              <a:rPr lang="en-US" sz="2400" smtClean="0">
                <a:cs typeface="Times New Roman" pitchFamily="18" charset="0"/>
              </a:rPr>
              <a:t>Java's Performance</a:t>
            </a:r>
            <a:r>
              <a:rPr lang="en-US" sz="2400" smtClean="0"/>
              <a:t> </a:t>
            </a:r>
          </a:p>
          <a:p>
            <a:pPr eaLnBrk="1" hangingPunct="1"/>
            <a:r>
              <a:rPr lang="en-US" sz="2400" smtClean="0">
                <a:cs typeface="Times New Roman" pitchFamily="18" charset="0"/>
              </a:rPr>
              <a:t>Java Is Multithreaded</a:t>
            </a:r>
            <a:r>
              <a:rPr lang="en-US" sz="2400" smtClean="0"/>
              <a:t> </a:t>
            </a:r>
          </a:p>
          <a:p>
            <a:pPr eaLnBrk="1" hangingPunct="1"/>
            <a:r>
              <a:rPr lang="en-US" sz="2400" smtClean="0">
                <a:solidFill>
                  <a:srgbClr val="FF0000"/>
                </a:solidFill>
                <a:cs typeface="Times New Roman" pitchFamily="18" charset="0"/>
              </a:rPr>
              <a:t>Java Is Dynamic</a:t>
            </a:r>
            <a:r>
              <a:rPr lang="en-US" sz="2400" smtClean="0">
                <a:solidFill>
                  <a:srgbClr val="FF0000"/>
                </a:solidFill>
              </a:rPr>
              <a:t> </a:t>
            </a:r>
          </a:p>
        </p:txBody>
      </p:sp>
      <p:sp>
        <p:nvSpPr>
          <p:cNvPr id="26628" name="Text Box 4"/>
          <p:cNvSpPr txBox="1">
            <a:spLocks noChangeArrowheads="1"/>
          </p:cNvSpPr>
          <p:nvPr/>
        </p:nvSpPr>
        <p:spPr bwMode="auto">
          <a:xfrm>
            <a:off x="3810000" y="4267200"/>
            <a:ext cx="5029200" cy="2308324"/>
          </a:xfrm>
          <a:prstGeom prst="rect">
            <a:avLst/>
          </a:prstGeom>
          <a:noFill/>
          <a:ln w="12700">
            <a:noFill/>
            <a:miter lim="800000"/>
            <a:headEnd type="none" w="sm" len="sm"/>
            <a:tailEnd type="none" w="sm" len="sm"/>
          </a:ln>
        </p:spPr>
        <p:txBody>
          <a:bodyPr>
            <a:spAutoFit/>
          </a:bodyPr>
          <a:lstStyle/>
          <a:p>
            <a:r>
              <a:rPr lang="en-US" sz="2000" dirty="0">
                <a:solidFill>
                  <a:srgbClr val="FF0000"/>
                </a:solidFill>
                <a:latin typeface="Tahoma" pitchFamily="34" charset="0"/>
                <a:cs typeface="Times New Roman"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sz="2400" dirty="0">
                <a:solidFill>
                  <a:srgbClr val="FF0000"/>
                </a:solidFill>
                <a:latin typeface="Tahoma" pitchFamily="34" charset="0"/>
                <a:cs typeface="Times New Roman" pitchFamily="18" charset="0"/>
              </a:rPr>
              <a:t>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defRPr/>
            </a:pPr>
            <a:r>
              <a:rPr lang="en-US" dirty="0"/>
              <a:t>Popular Java IDEs</a:t>
            </a:r>
          </a:p>
        </p:txBody>
      </p:sp>
      <p:sp>
        <p:nvSpPr>
          <p:cNvPr id="27651" name="Rectangle 3"/>
          <p:cNvSpPr>
            <a:spLocks noGrp="1" noChangeArrowheads="1"/>
          </p:cNvSpPr>
          <p:nvPr>
            <p:ph idx="1"/>
          </p:nvPr>
        </p:nvSpPr>
        <p:spPr/>
        <p:txBody>
          <a:bodyPr/>
          <a:lstStyle/>
          <a:p>
            <a:pPr eaLnBrk="1" hangingPunct="1">
              <a:lnSpc>
                <a:spcPct val="90000"/>
              </a:lnSpc>
            </a:pPr>
            <a:r>
              <a:rPr lang="en-US" sz="3000" smtClean="0"/>
              <a:t>NetBeans Open Source by Sun </a:t>
            </a:r>
          </a:p>
          <a:p>
            <a:pPr eaLnBrk="1" hangingPunct="1">
              <a:lnSpc>
                <a:spcPct val="90000"/>
              </a:lnSpc>
              <a:spcBef>
                <a:spcPct val="50000"/>
              </a:spcBef>
            </a:pPr>
            <a:r>
              <a:rPr lang="en-US" sz="3000" smtClean="0"/>
              <a:t>Eclipse Open Source by IBM </a:t>
            </a:r>
          </a:p>
          <a:p>
            <a:pPr eaLnBrk="1" hangingPunct="1">
              <a:lnSpc>
                <a:spcPct val="90000"/>
              </a:lnSpc>
            </a:pPr>
            <a:r>
              <a:rPr lang="en-US" sz="3000" smtClean="0"/>
              <a:t>Borland JBuilder 2007 (Based on Eclipse)</a:t>
            </a:r>
          </a:p>
          <a:p>
            <a:pPr eaLnBrk="1" hangingPunct="1">
              <a:lnSpc>
                <a:spcPct val="90000"/>
              </a:lnSpc>
            </a:pPr>
            <a:r>
              <a:rPr lang="en-US" sz="3000" smtClean="0"/>
              <a:t>Oracle JDeveloper</a:t>
            </a:r>
          </a:p>
          <a:p>
            <a:pPr eaLnBrk="1" hangingPunct="1">
              <a:lnSpc>
                <a:spcPct val="90000"/>
              </a:lnSpc>
            </a:pPr>
            <a:r>
              <a:rPr lang="en-US" sz="3000" smtClean="0"/>
              <a:t>IBM Rational Application Developer (RAD)</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noFill/>
        </p:spPr>
        <p:txBody>
          <a:bodyPr/>
          <a:lstStyle/>
          <a:p>
            <a:pPr eaLnBrk="1" hangingPunct="1">
              <a:defRPr/>
            </a:pPr>
            <a:r>
              <a:rPr lang="en-US" dirty="0"/>
              <a:t>A Simple Java Program</a:t>
            </a:r>
            <a:endParaRPr lang="en-US" dirty="0">
              <a:solidFill>
                <a:schemeClr val="tx1"/>
              </a:solidFill>
            </a:endParaRPr>
          </a:p>
        </p:txBody>
      </p:sp>
      <p:sp>
        <p:nvSpPr>
          <p:cNvPr id="28675" name="Rectangle 3"/>
          <p:cNvSpPr>
            <a:spLocks noGrp="1" noChangeArrowheads="1"/>
          </p:cNvSpPr>
          <p:nvPr>
            <p:ph idx="1"/>
          </p:nvPr>
        </p:nvSpPr>
        <p:spPr>
          <a:solidFill>
            <a:schemeClr val="tx1"/>
          </a:solidFill>
          <a:ln>
            <a:solidFill>
              <a:schemeClr val="bg2"/>
            </a:solidFill>
          </a:ln>
        </p:spPr>
        <p:txBody>
          <a:bodyPr/>
          <a:lstStyle/>
          <a:p>
            <a:pPr eaLnBrk="1" hangingPunct="1">
              <a:buFont typeface="Monotype Sorts" pitchFamily="2" charset="2"/>
              <a:buNone/>
            </a:pPr>
            <a:r>
              <a:rPr lang="en-US" sz="2400" smtClean="0">
                <a:solidFill>
                  <a:schemeClr val="bg1"/>
                </a:solidFill>
                <a:latin typeface="Courier New" pitchFamily="49" charset="0"/>
              </a:rPr>
              <a:t>//This program prints Welcome to Java! </a:t>
            </a:r>
          </a:p>
          <a:p>
            <a:pPr eaLnBrk="1" hangingPunct="1">
              <a:spcBef>
                <a:spcPct val="0"/>
              </a:spcBef>
              <a:buFont typeface="Monotype Sorts" pitchFamily="2" charset="2"/>
              <a:buNone/>
            </a:pPr>
            <a:r>
              <a:rPr lang="en-US" sz="2400" smtClean="0">
                <a:solidFill>
                  <a:schemeClr val="bg1"/>
                </a:solidFill>
                <a:latin typeface="Courier New" pitchFamily="49" charset="0"/>
              </a:rPr>
              <a:t>public class Welcome {	</a:t>
            </a:r>
          </a:p>
          <a:p>
            <a:pPr eaLnBrk="1" hangingPunct="1">
              <a:spcBef>
                <a:spcPct val="0"/>
              </a:spcBef>
              <a:buFont typeface="Monotype Sorts" pitchFamily="2" charset="2"/>
              <a:buNone/>
            </a:pPr>
            <a:r>
              <a:rPr lang="en-US" sz="2400" smtClean="0">
                <a:solidFill>
                  <a:schemeClr val="bg1"/>
                </a:solidFill>
                <a:latin typeface="Courier New" pitchFamily="49" charset="0"/>
              </a:rPr>
              <a:t>  public static void main(String[] args) { </a:t>
            </a:r>
          </a:p>
          <a:p>
            <a:pPr eaLnBrk="1" hangingPunct="1">
              <a:spcBef>
                <a:spcPct val="0"/>
              </a:spcBef>
              <a:buFont typeface="Monotype Sorts" pitchFamily="2" charset="2"/>
              <a:buNone/>
            </a:pPr>
            <a:r>
              <a:rPr lang="en-US" sz="2400" smtClean="0">
                <a:solidFill>
                  <a:schemeClr val="bg1"/>
                </a:solidFill>
                <a:latin typeface="Courier New" pitchFamily="49" charset="0"/>
              </a:rPr>
              <a:t>    System.out.println("Welcome to Java!");</a:t>
            </a:r>
          </a:p>
          <a:p>
            <a:pPr eaLnBrk="1" hangingPunct="1">
              <a:spcBef>
                <a:spcPct val="0"/>
              </a:spcBef>
              <a:buFont typeface="Monotype Sorts" pitchFamily="2" charset="2"/>
              <a:buNone/>
            </a:pPr>
            <a:r>
              <a:rPr lang="en-US" sz="2400" smtClean="0">
                <a:solidFill>
                  <a:schemeClr val="bg1"/>
                </a:solidFill>
                <a:latin typeface="Courier New" pitchFamily="49" charset="0"/>
              </a:rPr>
              <a:t>  }</a:t>
            </a:r>
          </a:p>
          <a:p>
            <a:pPr eaLnBrk="1" hangingPunct="1">
              <a:spcBef>
                <a:spcPct val="0"/>
              </a:spcBef>
              <a:buFont typeface="Monotype Sorts" pitchFamily="2" charset="2"/>
              <a:buNone/>
            </a:pPr>
            <a:r>
              <a:rPr lang="en-US" sz="2400" smtClean="0">
                <a:solidFill>
                  <a:schemeClr val="bg1"/>
                </a:solidFill>
                <a:latin typeface="Courier New" pitchFamily="49" charset="0"/>
              </a:rPr>
              <a:t>}</a:t>
            </a:r>
            <a:endParaRPr lang="en-US" sz="2800" smtClean="0">
              <a:solidFill>
                <a:schemeClr val="bg1"/>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hangingPunct="1">
              <a:defRPr/>
            </a:pPr>
            <a:r>
              <a:rPr lang="en-US" dirty="0"/>
              <a:t>Creating and Editing Using </a:t>
            </a:r>
            <a:r>
              <a:rPr lang="en-US" dirty="0" err="1"/>
              <a:t>NotePad</a:t>
            </a:r>
            <a:endParaRPr lang="en-US" dirty="0"/>
          </a:p>
        </p:txBody>
      </p:sp>
      <p:sp>
        <p:nvSpPr>
          <p:cNvPr id="29699" name="Rectangle 3"/>
          <p:cNvSpPr>
            <a:spLocks noGrp="1" noChangeArrowheads="1"/>
          </p:cNvSpPr>
          <p:nvPr>
            <p:ph idx="1"/>
          </p:nvPr>
        </p:nvSpPr>
        <p:spPr/>
        <p:txBody>
          <a:bodyPr/>
          <a:lstStyle/>
          <a:p>
            <a:pPr lvl="0" eaLnBrk="1" hangingPunct="1">
              <a:lnSpc>
                <a:spcPct val="90000"/>
              </a:lnSpc>
              <a:buNone/>
            </a:pPr>
            <a:r>
              <a:rPr lang="en-US" sz="2000" dirty="0" smtClean="0">
                <a:cs typeface="Times New Roman" pitchFamily="18" charset="0"/>
              </a:rPr>
              <a:t>To use notepad, type</a:t>
            </a:r>
          </a:p>
          <a:p>
            <a:pPr lvl="0" eaLnBrk="1" hangingPunct="1">
              <a:lnSpc>
                <a:spcPct val="90000"/>
              </a:lnSpc>
              <a:buNone/>
            </a:pPr>
            <a:r>
              <a:rPr lang="en-US" sz="2000" dirty="0" smtClean="0">
                <a:solidFill>
                  <a:srgbClr val="3A3A3A"/>
                </a:solidFill>
                <a:cs typeface="Times New Roman" pitchFamily="18" charset="0"/>
              </a:rPr>
              <a:t>notepad Welcome.java</a:t>
            </a:r>
          </a:p>
          <a:p>
            <a:pPr eaLnBrk="1" hangingPunct="1">
              <a:lnSpc>
                <a:spcPct val="90000"/>
              </a:lnSpc>
              <a:buFont typeface="Monotype Sorts" pitchFamily="2" charset="2"/>
              <a:buNone/>
            </a:pPr>
            <a:r>
              <a:rPr lang="en-US" sz="2000" dirty="0" smtClean="0">
                <a:cs typeface="Times New Roman" pitchFamily="18" charset="0"/>
              </a:rPr>
              <a:t>from the DOS prompt.</a:t>
            </a:r>
          </a:p>
        </p:txBody>
      </p:sp>
      <p:pic>
        <p:nvPicPr>
          <p:cNvPr id="29700" name="Picture 4"/>
          <p:cNvPicPr>
            <a:picLocks noChangeAspect="1" noChangeArrowheads="1"/>
          </p:cNvPicPr>
          <p:nvPr/>
        </p:nvPicPr>
        <p:blipFill>
          <a:blip r:embed="rId3" cstate="print"/>
          <a:srcRect/>
          <a:stretch>
            <a:fillRect/>
          </a:stretch>
        </p:blipFill>
        <p:spPr bwMode="auto">
          <a:xfrm>
            <a:off x="3505200" y="1828800"/>
            <a:ext cx="5334000" cy="1447800"/>
          </a:xfrm>
          <a:prstGeom prst="rect">
            <a:avLst/>
          </a:prstGeom>
          <a:noFill/>
          <a:ln w="12700">
            <a:noFill/>
            <a:miter lim="800000"/>
            <a:headEnd type="none" w="sm" len="sm"/>
            <a:tailEnd type="none" w="sm" len="sm"/>
          </a:ln>
        </p:spPr>
      </p:pic>
      <p:pic>
        <p:nvPicPr>
          <p:cNvPr id="29701" name="Picture 5"/>
          <p:cNvPicPr>
            <a:picLocks noChangeAspect="1" noChangeArrowheads="1"/>
          </p:cNvPicPr>
          <p:nvPr/>
        </p:nvPicPr>
        <p:blipFill>
          <a:blip r:embed="rId4" cstate="print"/>
          <a:srcRect/>
          <a:stretch>
            <a:fillRect/>
          </a:stretch>
        </p:blipFill>
        <p:spPr bwMode="auto">
          <a:xfrm>
            <a:off x="1371600" y="3740150"/>
            <a:ext cx="6553200" cy="2279650"/>
          </a:xfrm>
          <a:prstGeom prst="rect">
            <a:avLst/>
          </a:prstGeom>
          <a:noFill/>
          <a:ln w="12700">
            <a:noFill/>
            <a:miter lim="800000"/>
            <a:headEnd type="none" w="sm" len="sm"/>
            <a:tailEnd type="none" w="sm" len="sm"/>
          </a:ln>
        </p:spPr>
      </p:pic>
      <p:sp>
        <p:nvSpPr>
          <p:cNvPr id="29703" name="Line 8"/>
          <p:cNvSpPr>
            <a:spLocks noChangeShapeType="1"/>
          </p:cNvSpPr>
          <p:nvPr/>
        </p:nvSpPr>
        <p:spPr bwMode="auto">
          <a:xfrm>
            <a:off x="3048000" y="2514600"/>
            <a:ext cx="381000" cy="0"/>
          </a:xfrm>
          <a:prstGeom prst="line">
            <a:avLst/>
          </a:prstGeom>
          <a:noFill/>
          <a:ln w="12700">
            <a:solidFill>
              <a:srgbClr val="FF0000"/>
            </a:solidFill>
            <a:round/>
            <a:headEnd type="none" w="sm" len="sm"/>
            <a:tailEnd type="triangle" w="sm" len="sm"/>
          </a:ln>
        </p:spPr>
        <p:txBody>
          <a:bodyPr/>
          <a:lstStyle/>
          <a:p>
            <a:endParaRPr lang="en-US"/>
          </a:p>
        </p:txBody>
      </p:sp>
      <p:sp>
        <p:nvSpPr>
          <p:cNvPr id="8" name="Rectangle 3"/>
          <p:cNvSpPr txBox="1">
            <a:spLocks noChangeArrowheads="1"/>
          </p:cNvSpPr>
          <p:nvPr/>
        </p:nvSpPr>
        <p:spPr bwMode="auto">
          <a:xfrm>
            <a:off x="381000" y="3429000"/>
            <a:ext cx="6172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marR="0" lvl="0" indent="-227013" algn="l" defTabSz="914400" rtl="0" eaLnBrk="1" fontAlgn="base" latinLnBrk="0" hangingPunct="1">
              <a:lnSpc>
                <a:spcPct val="90000"/>
              </a:lnSpc>
              <a:spcBef>
                <a:spcPct val="25000"/>
              </a:spcBef>
              <a:spcAft>
                <a:spcPct val="0"/>
              </a:spcAft>
              <a:buClrTx/>
              <a:buSzPct val="85000"/>
              <a:buFont typeface="Monotype Sorts" pitchFamily="2" charset="2"/>
              <a:buNone/>
              <a:tabLst/>
              <a:defRPr/>
            </a:pPr>
            <a:endParaRPr kumimoji="0" lang="en-US" sz="2000" b="0" i="0" u="none" strike="noStrike" kern="0" cap="none" spc="0" normalizeH="0" baseline="0" noProof="0" dirty="0" smtClean="0">
              <a:ln>
                <a:noFill/>
              </a:ln>
              <a:solidFill>
                <a:srgbClr val="3A3A3A"/>
              </a:solidFill>
              <a:effectLst/>
              <a:uLnTx/>
              <a:uFillTx/>
              <a:latin typeface="+mn-lt"/>
              <a:cs typeface="Times New Roman" pitchFamily="18" charset="0"/>
            </a:endParaRPr>
          </a:p>
        </p:txBody>
      </p:sp>
      <p:cxnSp>
        <p:nvCxnSpPr>
          <p:cNvPr id="20" name="Straight Arrow Connector 19"/>
          <p:cNvCxnSpPr/>
          <p:nvPr/>
        </p:nvCxnSpPr>
        <p:spPr bwMode="auto">
          <a:xfrm>
            <a:off x="2438400" y="3124200"/>
            <a:ext cx="0" cy="533400"/>
          </a:xfrm>
          <a:prstGeom prst="straightConnector1">
            <a:avLst/>
          </a:prstGeom>
          <a:noFill/>
          <a:ln w="12700" cap="flat" cmpd="sng" algn="ctr">
            <a:solidFill>
              <a:srgbClr val="FF0000"/>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defRPr/>
            </a:pPr>
            <a:r>
              <a:rPr lang="en-US" dirty="0"/>
              <a:t>Creating and Editing Using WordPad</a:t>
            </a:r>
          </a:p>
        </p:txBody>
      </p:sp>
      <p:sp>
        <p:nvSpPr>
          <p:cNvPr id="30723" name="Rectangle 3"/>
          <p:cNvSpPr>
            <a:spLocks noGrp="1" noChangeArrowheads="1"/>
          </p:cNvSpPr>
          <p:nvPr>
            <p:ph idx="1"/>
          </p:nvPr>
        </p:nvSpPr>
        <p:spPr/>
        <p:txBody>
          <a:bodyPr/>
          <a:lstStyle/>
          <a:p>
            <a:pPr eaLnBrk="1" hangingPunct="1">
              <a:lnSpc>
                <a:spcPct val="90000"/>
              </a:lnSpc>
              <a:buFont typeface="Monotype Sorts" pitchFamily="2" charset="2"/>
              <a:buNone/>
            </a:pPr>
            <a:r>
              <a:rPr lang="en-US" sz="3000" smtClean="0">
                <a:cs typeface="Times New Roman" pitchFamily="18" charset="0"/>
              </a:rPr>
              <a:t>To use WordPad, type </a:t>
            </a:r>
          </a:p>
          <a:p>
            <a:pPr lvl="1" eaLnBrk="1" hangingPunct="1">
              <a:lnSpc>
                <a:spcPct val="90000"/>
              </a:lnSpc>
              <a:buFontTx/>
              <a:buNone/>
            </a:pPr>
            <a:r>
              <a:rPr lang="en-US" sz="3000" smtClean="0">
                <a:cs typeface="Times New Roman" pitchFamily="18" charset="0"/>
              </a:rPr>
              <a:t>write Welcome.java </a:t>
            </a:r>
          </a:p>
          <a:p>
            <a:pPr eaLnBrk="1" hangingPunct="1">
              <a:lnSpc>
                <a:spcPct val="90000"/>
              </a:lnSpc>
              <a:buFont typeface="Monotype Sorts" pitchFamily="2" charset="2"/>
              <a:buNone/>
            </a:pPr>
            <a:r>
              <a:rPr lang="en-US" sz="3000" smtClean="0">
                <a:cs typeface="Times New Roman" pitchFamily="18" charset="0"/>
              </a:rPr>
              <a:t>from the DOS prompt.</a:t>
            </a:r>
          </a:p>
        </p:txBody>
      </p:sp>
      <p:pic>
        <p:nvPicPr>
          <p:cNvPr id="30724" name="Picture 6"/>
          <p:cNvPicPr>
            <a:picLocks noChangeAspect="1" noChangeArrowheads="1"/>
          </p:cNvPicPr>
          <p:nvPr/>
        </p:nvPicPr>
        <p:blipFill>
          <a:blip r:embed="rId3" cstate="print"/>
          <a:srcRect/>
          <a:stretch>
            <a:fillRect/>
          </a:stretch>
        </p:blipFill>
        <p:spPr bwMode="auto">
          <a:xfrm>
            <a:off x="5105400" y="1981200"/>
            <a:ext cx="3505200" cy="1085850"/>
          </a:xfrm>
          <a:prstGeom prst="rect">
            <a:avLst/>
          </a:prstGeom>
          <a:noFill/>
          <a:ln w="12700">
            <a:noFill/>
            <a:miter lim="800000"/>
            <a:headEnd type="none" w="sm" len="sm"/>
            <a:tailEnd type="none" w="sm" len="sm"/>
          </a:ln>
        </p:spPr>
      </p:pic>
      <p:pic>
        <p:nvPicPr>
          <p:cNvPr id="30725" name="Picture 7"/>
          <p:cNvPicPr>
            <a:picLocks noChangeAspect="1" noChangeArrowheads="1"/>
          </p:cNvPicPr>
          <p:nvPr/>
        </p:nvPicPr>
        <p:blipFill>
          <a:blip r:embed="rId4" cstate="print"/>
          <a:srcRect/>
          <a:stretch>
            <a:fillRect/>
          </a:stretch>
        </p:blipFill>
        <p:spPr bwMode="auto">
          <a:xfrm>
            <a:off x="2438400" y="3649663"/>
            <a:ext cx="6096000" cy="2751137"/>
          </a:xfrm>
          <a:prstGeom prst="rect">
            <a:avLst/>
          </a:prstGeom>
          <a:noFill/>
          <a:ln w="12700">
            <a:noFill/>
            <a:miter lim="800000"/>
            <a:headEnd type="none" w="sm" len="sm"/>
            <a:tailEnd type="none" w="sm" len="sm"/>
          </a:ln>
        </p:spPr>
      </p:pic>
      <p:sp>
        <p:nvSpPr>
          <p:cNvPr id="30726" name="Line 8"/>
          <p:cNvSpPr>
            <a:spLocks noChangeShapeType="1"/>
          </p:cNvSpPr>
          <p:nvPr/>
        </p:nvSpPr>
        <p:spPr bwMode="auto">
          <a:xfrm>
            <a:off x="4114800" y="2438400"/>
            <a:ext cx="838200" cy="76200"/>
          </a:xfrm>
          <a:prstGeom prst="line">
            <a:avLst/>
          </a:prstGeom>
          <a:noFill/>
          <a:ln w="12700">
            <a:solidFill>
              <a:srgbClr val="FF0000"/>
            </a:solidFill>
            <a:round/>
            <a:headEnd type="none" w="sm" len="sm"/>
            <a:tailEnd type="triangle" w="sm" len="sm"/>
          </a:ln>
        </p:spPr>
        <p:txBody>
          <a:bodyPr/>
          <a:lstStyle/>
          <a:p>
            <a:endParaRPr lang="en-US"/>
          </a:p>
        </p:txBody>
      </p:sp>
      <p:sp>
        <p:nvSpPr>
          <p:cNvPr id="30727" name="Line 9"/>
          <p:cNvSpPr>
            <a:spLocks noChangeShapeType="1"/>
          </p:cNvSpPr>
          <p:nvPr/>
        </p:nvSpPr>
        <p:spPr bwMode="auto">
          <a:xfrm>
            <a:off x="3505200" y="3200400"/>
            <a:ext cx="381000" cy="457200"/>
          </a:xfrm>
          <a:prstGeom prst="line">
            <a:avLst/>
          </a:prstGeom>
          <a:noFill/>
          <a:ln w="12700">
            <a:solidFill>
              <a:srgbClr val="FF0000"/>
            </a:solidFill>
            <a:round/>
            <a:headEnd type="none" w="sm" len="sm"/>
            <a:tailEnd type="triangle" w="sm" len="sm"/>
          </a:ln>
        </p:spPr>
        <p:txBody>
          <a:bodyPr/>
          <a:lstStyle/>
          <a:p>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defRPr/>
            </a:pPr>
            <a:r>
              <a:rPr lang="en-US" sz="3000" dirty="0">
                <a:latin typeface="+mn-lt"/>
              </a:rPr>
              <a:t>Creating, Compiling, and Running Programs</a:t>
            </a:r>
            <a:endParaRPr lang="en-US" sz="3000" dirty="0">
              <a:solidFill>
                <a:schemeClr val="tx1"/>
              </a:solidFill>
              <a:latin typeface="+mn-lt"/>
            </a:endParaRPr>
          </a:p>
        </p:txBody>
      </p:sp>
      <p:sp>
        <p:nvSpPr>
          <p:cNvPr id="8" name="Content Placeholder 7"/>
          <p:cNvSpPr>
            <a:spLocks noGrp="1"/>
          </p:cNvSpPr>
          <p:nvPr>
            <p:ph idx="1"/>
          </p:nvPr>
        </p:nvSpPr>
        <p:spPr/>
        <p:txBody>
          <a:bodyPr/>
          <a:lstStyle/>
          <a:p>
            <a:endParaRPr lang="en-US"/>
          </a:p>
        </p:txBody>
      </p:sp>
      <p:sp>
        <p:nvSpPr>
          <p:cNvPr id="1028" name="Rectangle 9"/>
          <p:cNvSpPr>
            <a:spLocks noChangeArrowheads="1"/>
          </p:cNvSpPr>
          <p:nvPr/>
        </p:nvSpPr>
        <p:spPr bwMode="auto">
          <a:xfrm>
            <a:off x="3200400" y="1981200"/>
            <a:ext cx="9144000" cy="369888"/>
          </a:xfrm>
          <a:prstGeom prst="rect">
            <a:avLst/>
          </a:prstGeom>
          <a:noFill/>
          <a:ln w="12700">
            <a:noFill/>
            <a:miter lim="800000"/>
            <a:headEnd type="none" w="sm" len="sm"/>
            <a:tailEnd type="none" w="sm" len="sm"/>
          </a:ln>
        </p:spPr>
        <p:txBody>
          <a:bodyPr>
            <a:spAutoFit/>
          </a:bodyPr>
          <a:lstStyle/>
          <a:p>
            <a:pPr>
              <a:defRPr/>
            </a:pPr>
            <a:endParaRPr lang="en-US">
              <a:latin typeface="+mn-lt"/>
            </a:endParaRPr>
          </a:p>
        </p:txBody>
      </p:sp>
      <p:sp>
        <p:nvSpPr>
          <p:cNvPr id="1029" name="Rectangle 11"/>
          <p:cNvSpPr>
            <a:spLocks noChangeArrowheads="1"/>
          </p:cNvSpPr>
          <p:nvPr/>
        </p:nvSpPr>
        <p:spPr bwMode="auto">
          <a:xfrm>
            <a:off x="3200400" y="1295400"/>
            <a:ext cx="9144000" cy="369888"/>
          </a:xfrm>
          <a:prstGeom prst="rect">
            <a:avLst/>
          </a:prstGeom>
          <a:noFill/>
          <a:ln w="12700">
            <a:noFill/>
            <a:miter lim="800000"/>
            <a:headEnd type="none" w="sm" len="sm"/>
            <a:tailEnd type="none" w="sm" len="sm"/>
          </a:ln>
        </p:spPr>
        <p:txBody>
          <a:bodyPr>
            <a:spAutoFit/>
          </a:bodyPr>
          <a:lstStyle/>
          <a:p>
            <a:pPr>
              <a:defRPr/>
            </a:pPr>
            <a:endParaRPr lang="en-US">
              <a:latin typeface="+mn-lt"/>
            </a:endParaRPr>
          </a:p>
        </p:txBody>
      </p:sp>
      <p:graphicFrame>
        <p:nvGraphicFramePr>
          <p:cNvPr id="1026" name="Object 2"/>
          <p:cNvGraphicFramePr>
            <a:graphicFrameLocks noChangeAspect="1"/>
          </p:cNvGraphicFramePr>
          <p:nvPr/>
        </p:nvGraphicFramePr>
        <p:xfrm>
          <a:off x="457200" y="990600"/>
          <a:ext cx="8153400" cy="5562600"/>
        </p:xfrm>
        <a:graphic>
          <a:graphicData uri="http://schemas.openxmlformats.org/presentationml/2006/ole">
            <p:oleObj spid="_x0000_s1026" name="Picture" r:id="rId4" imgW="4000680" imgH="4000680" progId="Word.Picture.8">
              <p:embed/>
            </p:oleObj>
          </a:graphicData>
        </a:graphic>
      </p:graphicFrame>
      <p:sp>
        <p:nvSpPr>
          <p:cNvPr id="1031" name="Rectangle 15"/>
          <p:cNvSpPr>
            <a:spLocks noChangeArrowheads="1"/>
          </p:cNvSpPr>
          <p:nvPr/>
        </p:nvSpPr>
        <p:spPr bwMode="auto">
          <a:xfrm>
            <a:off x="2657475" y="2790825"/>
            <a:ext cx="9144000" cy="369888"/>
          </a:xfrm>
          <a:prstGeom prst="rect">
            <a:avLst/>
          </a:prstGeom>
          <a:noFill/>
          <a:ln w="12700">
            <a:noFill/>
            <a:miter lim="800000"/>
            <a:headEnd type="none" w="sm" len="sm"/>
            <a:tailEnd type="none" w="sm" len="sm"/>
          </a:ln>
        </p:spPr>
        <p:txBody>
          <a:bodyPr>
            <a:spAutoFit/>
          </a:bodyPr>
          <a:lstStyle/>
          <a:p>
            <a:pPr>
              <a:defRPr/>
            </a:pPr>
            <a:endParaRPr lang="en-US">
              <a:latin typeface="+mn-lt"/>
            </a:endParaRPr>
          </a:p>
        </p:txBody>
      </p:sp>
      <p:pic>
        <p:nvPicPr>
          <p:cNvPr id="1032" name="Picture 14"/>
          <p:cNvPicPr>
            <a:picLocks noChangeAspect="1" noChangeArrowheads="1"/>
          </p:cNvPicPr>
          <p:nvPr/>
        </p:nvPicPr>
        <p:blipFill>
          <a:blip r:embed="rId5" cstate="print"/>
          <a:srcRect/>
          <a:stretch>
            <a:fillRect/>
          </a:stretch>
        </p:blipFill>
        <p:spPr bwMode="auto">
          <a:xfrm>
            <a:off x="457200" y="5334000"/>
            <a:ext cx="3276600" cy="1092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noFill/>
        </p:spPr>
        <p:txBody>
          <a:bodyPr/>
          <a:lstStyle/>
          <a:p>
            <a:pPr eaLnBrk="1" hangingPunct="1">
              <a:defRPr/>
            </a:pPr>
            <a:r>
              <a:rPr lang="en-US" sz="3200" dirty="0"/>
              <a:t>Trace a Program Execution</a:t>
            </a:r>
          </a:p>
        </p:txBody>
      </p:sp>
      <p:sp>
        <p:nvSpPr>
          <p:cNvPr id="5" name="Content Placeholder 4"/>
          <p:cNvSpPr>
            <a:spLocks noGrp="1"/>
          </p:cNvSpPr>
          <p:nvPr>
            <p:ph idx="1"/>
          </p:nvPr>
        </p:nvSpPr>
        <p:spPr/>
        <p:txBody>
          <a:bodyPr/>
          <a:lstStyle/>
          <a:p>
            <a:endParaRPr lang="en-US"/>
          </a:p>
        </p:txBody>
      </p:sp>
      <p:sp>
        <p:nvSpPr>
          <p:cNvPr id="284681" name="Rectangle 9"/>
          <p:cNvSpPr>
            <a:spLocks noChangeArrowheads="1"/>
          </p:cNvSpPr>
          <p:nvPr/>
        </p:nvSpPr>
        <p:spPr bwMode="auto">
          <a:xfrm>
            <a:off x="457200" y="2362200"/>
            <a:ext cx="8305800" cy="2590800"/>
          </a:xfrm>
          <a:prstGeom prst="rect">
            <a:avLst/>
          </a:prstGeom>
          <a:solidFill>
            <a:schemeClr val="tx1"/>
          </a:solidFill>
          <a:ln w="9525">
            <a:solidFill>
              <a:schemeClr val="bg2"/>
            </a:solidFill>
            <a:miter lim="800000"/>
            <a:headEnd/>
            <a:tailEnd/>
          </a:ln>
          <a:effectLst/>
        </p:spPr>
        <p:txBody>
          <a:bodyPr lIns="92075" tIns="46038" rIns="92075" bIns="46038"/>
          <a:lstStyle/>
          <a:p>
            <a:pPr marL="342900" indent="-342900" fontAlgn="auto">
              <a:spcBef>
                <a:spcPct val="20000"/>
              </a:spcBef>
              <a:spcAft>
                <a:spcPts val="0"/>
              </a:spcAft>
              <a:buClr>
                <a:schemeClr val="tx2"/>
              </a:buClr>
              <a:buSzPct val="75000"/>
              <a:buFont typeface="Monotype Sorts" pitchFamily="2" charset="2"/>
              <a:buNone/>
              <a:defRPr/>
            </a:pPr>
            <a:r>
              <a:rPr lang="en-US">
                <a:solidFill>
                  <a:schemeClr val="bg1"/>
                </a:solidFill>
                <a:latin typeface="+mj-lt"/>
              </a:rPr>
              <a:t>//This program prints Welcome to Java! </a:t>
            </a:r>
          </a:p>
          <a:p>
            <a:pPr marL="342900" indent="-342900" fontAlgn="auto">
              <a:spcBef>
                <a:spcPts val="0"/>
              </a:spcBef>
              <a:spcAft>
                <a:spcPts val="0"/>
              </a:spcAft>
              <a:buClr>
                <a:schemeClr val="tx2"/>
              </a:buClr>
              <a:buSzPct val="75000"/>
              <a:buFont typeface="Monotype Sorts" pitchFamily="2" charset="2"/>
              <a:buNone/>
              <a:defRPr/>
            </a:pPr>
            <a:r>
              <a:rPr lang="en-US">
                <a:solidFill>
                  <a:schemeClr val="bg1"/>
                </a:solidFill>
                <a:latin typeface="+mj-lt"/>
              </a:rPr>
              <a:t>public class Welcome {	</a:t>
            </a:r>
          </a:p>
          <a:p>
            <a:pPr marL="342900" indent="-342900" fontAlgn="auto">
              <a:spcBef>
                <a:spcPts val="0"/>
              </a:spcBef>
              <a:spcAft>
                <a:spcPts val="0"/>
              </a:spcAft>
              <a:buClr>
                <a:schemeClr val="tx2"/>
              </a:buClr>
              <a:buSzPct val="75000"/>
              <a:buFont typeface="Monotype Sorts" pitchFamily="2" charset="2"/>
              <a:buNone/>
              <a:defRPr/>
            </a:pPr>
            <a:r>
              <a:rPr lang="en-US">
                <a:solidFill>
                  <a:schemeClr val="bg1"/>
                </a:solidFill>
                <a:latin typeface="+mj-lt"/>
              </a:rPr>
              <a:t>  public static void main(String[] args) { </a:t>
            </a:r>
          </a:p>
          <a:p>
            <a:pPr marL="342900" indent="-342900" fontAlgn="auto">
              <a:spcBef>
                <a:spcPts val="0"/>
              </a:spcBef>
              <a:spcAft>
                <a:spcPts val="0"/>
              </a:spcAft>
              <a:buClr>
                <a:schemeClr val="tx2"/>
              </a:buClr>
              <a:buSzPct val="75000"/>
              <a:buFont typeface="Monotype Sorts" pitchFamily="2" charset="2"/>
              <a:buNone/>
              <a:defRPr/>
            </a:pPr>
            <a:r>
              <a:rPr lang="en-US">
                <a:solidFill>
                  <a:schemeClr val="bg1"/>
                </a:solidFill>
                <a:latin typeface="+mj-lt"/>
              </a:rPr>
              <a:t>    System.out.println("Welcome to Java!");</a:t>
            </a:r>
          </a:p>
          <a:p>
            <a:pPr marL="342900" indent="-342900" fontAlgn="auto">
              <a:spcBef>
                <a:spcPts val="0"/>
              </a:spcBef>
              <a:spcAft>
                <a:spcPts val="0"/>
              </a:spcAft>
              <a:buClr>
                <a:schemeClr val="tx2"/>
              </a:buClr>
              <a:buSzPct val="75000"/>
              <a:buFont typeface="Monotype Sorts" pitchFamily="2" charset="2"/>
              <a:buNone/>
              <a:defRPr/>
            </a:pPr>
            <a:r>
              <a:rPr lang="en-US">
                <a:solidFill>
                  <a:schemeClr val="bg1"/>
                </a:solidFill>
                <a:latin typeface="+mj-lt"/>
              </a:rPr>
              <a:t>  }</a:t>
            </a:r>
          </a:p>
          <a:p>
            <a:pPr marL="342900" indent="-342900" fontAlgn="auto">
              <a:spcBef>
                <a:spcPts val="0"/>
              </a:spcBef>
              <a:spcAft>
                <a:spcPts val="0"/>
              </a:spcAft>
              <a:buClr>
                <a:schemeClr val="tx2"/>
              </a:buClr>
              <a:buSzPct val="75000"/>
              <a:buFont typeface="Monotype Sorts" pitchFamily="2" charset="2"/>
              <a:buNone/>
              <a:defRPr/>
            </a:pPr>
            <a:r>
              <a:rPr lang="en-US">
                <a:solidFill>
                  <a:schemeClr val="bg1"/>
                </a:solidFill>
                <a:latin typeface="+mj-lt"/>
              </a:rPr>
              <a:t>}</a:t>
            </a:r>
            <a:endParaRPr lang="en-US" sz="2800">
              <a:solidFill>
                <a:schemeClr val="bg1"/>
              </a:solidFill>
              <a:latin typeface="+mj-lt"/>
            </a:endParaRPr>
          </a:p>
        </p:txBody>
      </p:sp>
      <p:sp>
        <p:nvSpPr>
          <p:cNvPr id="284679" name="AutoShape 7"/>
          <p:cNvSpPr>
            <a:spLocks noChangeArrowheads="1"/>
          </p:cNvSpPr>
          <p:nvPr/>
        </p:nvSpPr>
        <p:spPr bwMode="auto">
          <a:xfrm>
            <a:off x="5943600" y="1136650"/>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a:effectLst/>
        </p:spPr>
        <p:txBody>
          <a:bodyPr/>
          <a:lstStyle/>
          <a:p>
            <a:pPr algn="ctr" fontAlgn="auto">
              <a:spcBef>
                <a:spcPts val="0"/>
              </a:spcBef>
              <a:spcAft>
                <a:spcPts val="0"/>
              </a:spcAft>
              <a:defRPr/>
            </a:pPr>
            <a:r>
              <a:rPr lang="en-US">
                <a:solidFill>
                  <a:schemeClr val="bg1"/>
                </a:solidFill>
                <a:latin typeface="+mj-lt"/>
              </a:rPr>
              <a:t>Enter main method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23" name="Rectangle 3"/>
          <p:cNvSpPr>
            <a:spLocks noGrp="1" noChangeArrowheads="1"/>
          </p:cNvSpPr>
          <p:nvPr>
            <p:ph type="title"/>
          </p:nvPr>
        </p:nvSpPr>
        <p:spPr>
          <a:noFill/>
        </p:spPr>
        <p:txBody>
          <a:bodyPr/>
          <a:lstStyle/>
          <a:p>
            <a:pPr eaLnBrk="1" hangingPunct="1">
              <a:defRPr/>
            </a:pPr>
            <a:r>
              <a:rPr lang="en-US" sz="3000" dirty="0"/>
              <a:t>Trace a Program Execution</a:t>
            </a:r>
          </a:p>
        </p:txBody>
      </p:sp>
      <p:sp>
        <p:nvSpPr>
          <p:cNvPr id="6" name="Content Placeholder 5"/>
          <p:cNvSpPr>
            <a:spLocks noGrp="1"/>
          </p:cNvSpPr>
          <p:nvPr>
            <p:ph idx="1"/>
          </p:nvPr>
        </p:nvSpPr>
        <p:spPr/>
        <p:txBody>
          <a:bodyPr/>
          <a:lstStyle/>
          <a:p>
            <a:endParaRPr lang="en-US"/>
          </a:p>
        </p:txBody>
      </p:sp>
      <p:sp>
        <p:nvSpPr>
          <p:cNvPr id="32771" name="Rectangle 2"/>
          <p:cNvSpPr>
            <a:spLocks noChangeArrowheads="1"/>
          </p:cNvSpPr>
          <p:nvPr/>
        </p:nvSpPr>
        <p:spPr bwMode="auto">
          <a:xfrm>
            <a:off x="457200" y="2362200"/>
            <a:ext cx="8305800" cy="2590800"/>
          </a:xfrm>
          <a:prstGeom prst="rect">
            <a:avLst/>
          </a:prstGeom>
          <a:solidFill>
            <a:schemeClr val="tx1"/>
          </a:solidFill>
          <a:ln w="9525">
            <a:solidFill>
              <a:schemeClr val="bg2"/>
            </a:solid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None/>
            </a:pPr>
            <a:r>
              <a:rPr lang="en-US">
                <a:solidFill>
                  <a:schemeClr val="bg1"/>
                </a:solidFill>
                <a:latin typeface="Courier New" pitchFamily="49" charset="0"/>
              </a:rPr>
              <a:t>//This program prints Welcome to Java! </a:t>
            </a:r>
          </a:p>
          <a:p>
            <a:pPr marL="342900" indent="-342900">
              <a:buClr>
                <a:schemeClr val="tx2"/>
              </a:buClr>
              <a:buSzPct val="75000"/>
              <a:buFont typeface="Monotype Sorts" pitchFamily="2" charset="2"/>
              <a:buNone/>
            </a:pPr>
            <a:r>
              <a:rPr lang="en-US">
                <a:solidFill>
                  <a:schemeClr val="bg1"/>
                </a:solidFill>
                <a:latin typeface="Courier New" pitchFamily="49" charset="0"/>
              </a:rPr>
              <a:t>public class Welcome {	</a:t>
            </a:r>
          </a:p>
          <a:p>
            <a:pPr marL="342900" indent="-342900">
              <a:buClr>
                <a:schemeClr val="tx2"/>
              </a:buClr>
              <a:buSzPct val="75000"/>
              <a:buFont typeface="Monotype Sorts" pitchFamily="2" charset="2"/>
              <a:buNone/>
            </a:pPr>
            <a:r>
              <a:rPr lang="en-US">
                <a:solidFill>
                  <a:schemeClr val="bg1"/>
                </a:solidFill>
                <a:latin typeface="Courier New" pitchFamily="49" charset="0"/>
              </a:rPr>
              <a:t>  public static void main(String[] args) { </a:t>
            </a:r>
          </a:p>
          <a:p>
            <a:pPr marL="342900" indent="-342900">
              <a:buClr>
                <a:schemeClr val="tx2"/>
              </a:buClr>
              <a:buSzPct val="75000"/>
              <a:buFont typeface="Monotype Sorts" pitchFamily="2" charset="2"/>
              <a:buNone/>
            </a:pPr>
            <a:r>
              <a:rPr lang="en-US">
                <a:solidFill>
                  <a:schemeClr val="bg1"/>
                </a:solidFill>
                <a:latin typeface="Courier New" pitchFamily="49" charset="0"/>
              </a:rPr>
              <a:t>    System.out.println("Welcome to Java!");</a:t>
            </a:r>
          </a:p>
          <a:p>
            <a:pPr marL="342900" indent="-342900">
              <a:buClr>
                <a:schemeClr val="tx2"/>
              </a:buClr>
              <a:buSzPct val="75000"/>
              <a:buFont typeface="Monotype Sorts" pitchFamily="2" charset="2"/>
              <a:buNone/>
            </a:pPr>
            <a:r>
              <a:rPr lang="en-US">
                <a:solidFill>
                  <a:schemeClr val="bg1"/>
                </a:solidFill>
                <a:latin typeface="Courier New" pitchFamily="49" charset="0"/>
              </a:rPr>
              <a:t>  }</a:t>
            </a:r>
          </a:p>
          <a:p>
            <a:pPr marL="342900" indent="-342900">
              <a:buClr>
                <a:schemeClr val="tx2"/>
              </a:buClr>
              <a:buSzPct val="75000"/>
              <a:buFont typeface="Monotype Sorts" pitchFamily="2" charset="2"/>
              <a:buNone/>
            </a:pPr>
            <a:r>
              <a:rPr lang="en-US">
                <a:solidFill>
                  <a:schemeClr val="bg1"/>
                </a:solidFill>
                <a:latin typeface="Courier New" pitchFamily="49" charset="0"/>
              </a:rPr>
              <a:t>}</a:t>
            </a:r>
            <a:endParaRPr lang="en-US" sz="2800">
              <a:solidFill>
                <a:schemeClr val="bg1"/>
              </a:solidFill>
              <a:latin typeface="Tahoma" pitchFamily="34" charset="0"/>
            </a:endParaRPr>
          </a:p>
        </p:txBody>
      </p:sp>
      <p:sp>
        <p:nvSpPr>
          <p:cNvPr id="32772" name="Rectangle 4"/>
          <p:cNvSpPr>
            <a:spLocks noChangeArrowheads="1"/>
          </p:cNvSpPr>
          <p:nvPr/>
        </p:nvSpPr>
        <p:spPr bwMode="auto">
          <a:xfrm>
            <a:off x="1219200" y="3505200"/>
            <a:ext cx="7162800" cy="3714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latin typeface="Tahoma" pitchFamily="34" charset="0"/>
            </a:endParaRPr>
          </a:p>
        </p:txBody>
      </p:sp>
      <p:sp>
        <p:nvSpPr>
          <p:cNvPr id="286725" name="AutoShape 5"/>
          <p:cNvSpPr>
            <a:spLocks noChangeArrowheads="1"/>
          </p:cNvSpPr>
          <p:nvPr/>
        </p:nvSpPr>
        <p:spPr bwMode="auto">
          <a:xfrm>
            <a:off x="5943600" y="1219200"/>
            <a:ext cx="2490788" cy="615950"/>
          </a:xfrm>
          <a:prstGeom prst="wedgeRoundRectCallout">
            <a:avLst>
              <a:gd name="adj1" fmla="val -107491"/>
              <a:gd name="adj2" fmla="val 325259"/>
              <a:gd name="adj3" fmla="val 16667"/>
            </a:avLst>
          </a:prstGeom>
          <a:solidFill>
            <a:schemeClr val="accent1"/>
          </a:solidFill>
          <a:ln w="12700">
            <a:solidFill>
              <a:schemeClr val="tx1"/>
            </a:solidFill>
            <a:miter lim="800000"/>
            <a:headEnd type="none" w="sm" len="sm"/>
            <a:tailEnd type="none" w="sm" len="sm"/>
          </a:ln>
        </p:spPr>
        <p:txBody>
          <a:bodyPr/>
          <a:lstStyle/>
          <a:p>
            <a:pPr algn="ctr"/>
            <a:r>
              <a:rPr lang="en-US">
                <a:solidFill>
                  <a:schemeClr val="bg1"/>
                </a:solidFill>
                <a:latin typeface="Tahoma" pitchFamily="34" charset="0"/>
              </a:rPr>
              <a:t>Execute statement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6725"/>
                                        </p:tgtEl>
                                        <p:attrNameLst>
                                          <p:attrName>style.visibility</p:attrName>
                                        </p:attrNameLst>
                                      </p:cBhvr>
                                      <p:to>
                                        <p:strVal val="visible"/>
                                      </p:to>
                                    </p:set>
                                    <p:anim calcmode="lin" valueType="num">
                                      <p:cBhvr additive="base">
                                        <p:cTn id="7" dur="500" fill="hold"/>
                                        <p:tgtEl>
                                          <p:spTgt spid="286725"/>
                                        </p:tgtEl>
                                        <p:attrNameLst>
                                          <p:attrName>ppt_x</p:attrName>
                                        </p:attrNameLst>
                                      </p:cBhvr>
                                      <p:tavLst>
                                        <p:tav tm="0">
                                          <p:val>
                                            <p:strVal val="0-#ppt_w/2"/>
                                          </p:val>
                                        </p:tav>
                                        <p:tav tm="100000">
                                          <p:val>
                                            <p:strVal val="#ppt_x"/>
                                          </p:val>
                                        </p:tav>
                                      </p:tavLst>
                                    </p:anim>
                                    <p:anim calcmode="lin" valueType="num">
                                      <p:cBhvr additive="base">
                                        <p:cTn id="8"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7747" name="Rectangle 3"/>
          <p:cNvSpPr>
            <a:spLocks noGrp="1" noChangeArrowheads="1"/>
          </p:cNvSpPr>
          <p:nvPr>
            <p:ph type="title"/>
          </p:nvPr>
        </p:nvSpPr>
        <p:spPr>
          <a:noFill/>
        </p:spPr>
        <p:txBody>
          <a:bodyPr/>
          <a:lstStyle/>
          <a:p>
            <a:pPr eaLnBrk="1" hangingPunct="1">
              <a:defRPr/>
            </a:pPr>
            <a:r>
              <a:rPr lang="en-US" sz="3000" dirty="0"/>
              <a:t>Trace a Program Execution</a:t>
            </a:r>
          </a:p>
        </p:txBody>
      </p:sp>
      <p:sp>
        <p:nvSpPr>
          <p:cNvPr id="8" name="Content Placeholder 7"/>
          <p:cNvSpPr>
            <a:spLocks noGrp="1"/>
          </p:cNvSpPr>
          <p:nvPr>
            <p:ph idx="1"/>
          </p:nvPr>
        </p:nvSpPr>
        <p:spPr/>
        <p:txBody>
          <a:bodyPr/>
          <a:lstStyle/>
          <a:p>
            <a:endParaRPr lang="en-US"/>
          </a:p>
        </p:txBody>
      </p:sp>
      <p:sp>
        <p:nvSpPr>
          <p:cNvPr id="33795" name="Rectangle 2"/>
          <p:cNvSpPr>
            <a:spLocks noChangeArrowheads="1"/>
          </p:cNvSpPr>
          <p:nvPr/>
        </p:nvSpPr>
        <p:spPr bwMode="auto">
          <a:xfrm>
            <a:off x="457200" y="2362200"/>
            <a:ext cx="8305800" cy="2590800"/>
          </a:xfrm>
          <a:prstGeom prst="rect">
            <a:avLst/>
          </a:prstGeom>
          <a:solidFill>
            <a:schemeClr val="tx1"/>
          </a:solidFill>
          <a:ln w="9525">
            <a:solidFill>
              <a:schemeClr val="bg2"/>
            </a:solid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None/>
            </a:pPr>
            <a:r>
              <a:rPr lang="en-US">
                <a:solidFill>
                  <a:schemeClr val="bg1"/>
                </a:solidFill>
                <a:latin typeface="Courier New" pitchFamily="49" charset="0"/>
              </a:rPr>
              <a:t>//This program prints Welcome to Java! </a:t>
            </a:r>
          </a:p>
          <a:p>
            <a:pPr marL="342900" indent="-342900">
              <a:buClr>
                <a:schemeClr val="tx2"/>
              </a:buClr>
              <a:buSzPct val="75000"/>
              <a:buFont typeface="Monotype Sorts" pitchFamily="2" charset="2"/>
              <a:buNone/>
            </a:pPr>
            <a:r>
              <a:rPr lang="en-US">
                <a:solidFill>
                  <a:schemeClr val="bg1"/>
                </a:solidFill>
                <a:latin typeface="Courier New" pitchFamily="49" charset="0"/>
              </a:rPr>
              <a:t>public class Welcome {	</a:t>
            </a:r>
          </a:p>
          <a:p>
            <a:pPr marL="342900" indent="-342900">
              <a:buClr>
                <a:schemeClr val="tx2"/>
              </a:buClr>
              <a:buSzPct val="75000"/>
              <a:buFont typeface="Monotype Sorts" pitchFamily="2" charset="2"/>
              <a:buNone/>
            </a:pPr>
            <a:r>
              <a:rPr lang="en-US">
                <a:solidFill>
                  <a:schemeClr val="bg1"/>
                </a:solidFill>
                <a:latin typeface="Courier New" pitchFamily="49" charset="0"/>
              </a:rPr>
              <a:t>  public static void main(String[] args) { </a:t>
            </a:r>
          </a:p>
          <a:p>
            <a:pPr marL="342900" indent="-342900">
              <a:buClr>
                <a:schemeClr val="tx2"/>
              </a:buClr>
              <a:buSzPct val="75000"/>
              <a:buFont typeface="Monotype Sorts" pitchFamily="2" charset="2"/>
              <a:buNone/>
            </a:pPr>
            <a:r>
              <a:rPr lang="en-US">
                <a:solidFill>
                  <a:schemeClr val="bg1"/>
                </a:solidFill>
                <a:latin typeface="Courier New" pitchFamily="49" charset="0"/>
              </a:rPr>
              <a:t>    System.out.println("Welcome to Java!");</a:t>
            </a:r>
          </a:p>
          <a:p>
            <a:pPr marL="342900" indent="-342900">
              <a:buClr>
                <a:schemeClr val="tx2"/>
              </a:buClr>
              <a:buSzPct val="75000"/>
              <a:buFont typeface="Monotype Sorts" pitchFamily="2" charset="2"/>
              <a:buNone/>
            </a:pPr>
            <a:r>
              <a:rPr lang="en-US">
                <a:solidFill>
                  <a:schemeClr val="bg1"/>
                </a:solidFill>
                <a:latin typeface="Courier New" pitchFamily="49" charset="0"/>
              </a:rPr>
              <a:t>  }</a:t>
            </a:r>
          </a:p>
          <a:p>
            <a:pPr marL="342900" indent="-342900">
              <a:buClr>
                <a:schemeClr val="tx2"/>
              </a:buClr>
              <a:buSzPct val="75000"/>
              <a:buFont typeface="Monotype Sorts" pitchFamily="2" charset="2"/>
              <a:buNone/>
            </a:pPr>
            <a:r>
              <a:rPr lang="en-US">
                <a:solidFill>
                  <a:schemeClr val="bg1"/>
                </a:solidFill>
                <a:latin typeface="Courier New" pitchFamily="49" charset="0"/>
              </a:rPr>
              <a:t>}</a:t>
            </a:r>
            <a:endParaRPr lang="en-US" sz="2800">
              <a:solidFill>
                <a:schemeClr val="bg1"/>
              </a:solidFill>
              <a:latin typeface="Tahoma" pitchFamily="34" charset="0"/>
            </a:endParaRPr>
          </a:p>
        </p:txBody>
      </p:sp>
      <p:sp>
        <p:nvSpPr>
          <p:cNvPr id="33796" name="Rectangle 4"/>
          <p:cNvSpPr>
            <a:spLocks noChangeArrowheads="1"/>
          </p:cNvSpPr>
          <p:nvPr/>
        </p:nvSpPr>
        <p:spPr bwMode="auto">
          <a:xfrm>
            <a:off x="1219200" y="3505200"/>
            <a:ext cx="7162800" cy="3714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p>
            <a:endParaRPr lang="en-US">
              <a:latin typeface="Tahoma" pitchFamily="34" charset="0"/>
            </a:endParaRPr>
          </a:p>
        </p:txBody>
      </p:sp>
      <p:sp>
        <p:nvSpPr>
          <p:cNvPr id="33797" name="Line 8"/>
          <p:cNvSpPr>
            <a:spLocks noChangeShapeType="1"/>
          </p:cNvSpPr>
          <p:nvPr/>
        </p:nvSpPr>
        <p:spPr bwMode="auto">
          <a:xfrm flipH="1">
            <a:off x="3962400" y="3810000"/>
            <a:ext cx="1219200" cy="1371600"/>
          </a:xfrm>
          <a:prstGeom prst="line">
            <a:avLst/>
          </a:prstGeom>
          <a:noFill/>
          <a:ln w="12700">
            <a:solidFill>
              <a:srgbClr val="FF0000"/>
            </a:solidFill>
            <a:round/>
            <a:headEnd type="none" w="sm" len="sm"/>
            <a:tailEnd type="stealth" w="sm" len="sm"/>
          </a:ln>
        </p:spPr>
        <p:txBody>
          <a:bodyPr/>
          <a:lstStyle/>
          <a:p>
            <a:endParaRPr lang="en-US"/>
          </a:p>
        </p:txBody>
      </p:sp>
      <p:sp>
        <p:nvSpPr>
          <p:cNvPr id="287753" name="AutoShape 9"/>
          <p:cNvSpPr>
            <a:spLocks noChangeArrowheads="1"/>
          </p:cNvSpPr>
          <p:nvPr/>
        </p:nvSpPr>
        <p:spPr bwMode="auto">
          <a:xfrm>
            <a:off x="6096000" y="5410200"/>
            <a:ext cx="2687638" cy="692150"/>
          </a:xfrm>
          <a:prstGeom prst="wedgeRoundRectCallout">
            <a:avLst>
              <a:gd name="adj1" fmla="val -122829"/>
              <a:gd name="adj2" fmla="val -9176"/>
              <a:gd name="adj3" fmla="val 16667"/>
            </a:avLst>
          </a:prstGeom>
          <a:solidFill>
            <a:schemeClr val="accent1"/>
          </a:solidFill>
          <a:ln w="12700">
            <a:solidFill>
              <a:schemeClr val="tx1"/>
            </a:solidFill>
            <a:miter lim="800000"/>
            <a:headEnd type="none" w="sm" len="sm"/>
            <a:tailEnd type="none" w="sm" len="sm"/>
          </a:ln>
        </p:spPr>
        <p:txBody>
          <a:bodyPr/>
          <a:lstStyle/>
          <a:p>
            <a:pPr>
              <a:spcBef>
                <a:spcPct val="50000"/>
              </a:spcBef>
            </a:pPr>
            <a:r>
              <a:rPr lang="en-US">
                <a:solidFill>
                  <a:schemeClr val="bg1"/>
                </a:solidFill>
                <a:latin typeface="Tahoma" pitchFamily="34" charset="0"/>
              </a:rPr>
              <a:t>print a message to the console</a:t>
            </a:r>
          </a:p>
        </p:txBody>
      </p:sp>
      <p:pic>
        <p:nvPicPr>
          <p:cNvPr id="33799" name="Picture 10"/>
          <p:cNvPicPr>
            <a:picLocks noChangeAspect="1" noChangeArrowheads="1"/>
          </p:cNvPicPr>
          <p:nvPr/>
        </p:nvPicPr>
        <p:blipFill>
          <a:blip r:embed="rId3" cstate="print"/>
          <a:srcRect/>
          <a:stretch>
            <a:fillRect/>
          </a:stretch>
        </p:blipFill>
        <p:spPr bwMode="auto">
          <a:xfrm>
            <a:off x="2819400" y="5257800"/>
            <a:ext cx="2073275" cy="1036638"/>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7753"/>
                                        </p:tgtEl>
                                        <p:attrNameLst>
                                          <p:attrName>style.visibility</p:attrName>
                                        </p:attrNameLst>
                                      </p:cBhvr>
                                      <p:to>
                                        <p:strVal val="visible"/>
                                      </p:to>
                                    </p:set>
                                    <p:anim to="" calcmode="lin" valueType="num">
                                      <p:cBhvr>
                                        <p:cTn id="7" dur="1" fill="hold"/>
                                        <p:tgtEl>
                                          <p:spTgt spid="2877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3"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smtClean="0"/>
              <a:t>Java Version History</a:t>
            </a:r>
          </a:p>
        </p:txBody>
      </p:sp>
      <p:sp>
        <p:nvSpPr>
          <p:cNvPr id="46083" name="Rectangle 3"/>
          <p:cNvSpPr>
            <a:spLocks noGrp="1" noChangeArrowheads="1"/>
          </p:cNvSpPr>
          <p:nvPr>
            <p:ph idx="1"/>
          </p:nvPr>
        </p:nvSpPr>
        <p:spPr/>
        <p:txBody>
          <a:bodyPr/>
          <a:lstStyle/>
          <a:p>
            <a:pPr eaLnBrk="1" hangingPunct="1">
              <a:defRPr/>
            </a:pPr>
            <a:r>
              <a:rPr lang="en-US" sz="2400" dirty="0" smtClean="0"/>
              <a:t>JDK 1.0 (January 23, 1996)</a:t>
            </a:r>
          </a:p>
          <a:p>
            <a:pPr lvl="1" eaLnBrk="1" hangingPunct="1">
              <a:buFont typeface="Wingdings" pitchFamily="2" charset="2"/>
              <a:buChar char="ü"/>
              <a:defRPr/>
            </a:pPr>
            <a:r>
              <a:rPr lang="en-US" sz="1800" dirty="0" smtClean="0"/>
              <a:t>Codename </a:t>
            </a:r>
            <a:r>
              <a:rPr lang="en-US" sz="1800" b="1" dirty="0" smtClean="0"/>
              <a:t>Oak</a:t>
            </a:r>
            <a:r>
              <a:rPr lang="en-US" sz="1800" dirty="0" smtClean="0"/>
              <a:t>. Initial release</a:t>
            </a:r>
          </a:p>
          <a:p>
            <a:pPr eaLnBrk="1" hangingPunct="1">
              <a:defRPr/>
            </a:pPr>
            <a:r>
              <a:rPr lang="en-US" sz="2400" dirty="0" smtClean="0"/>
              <a:t>JDK 1.1 (February 19, 1997)</a:t>
            </a:r>
          </a:p>
          <a:p>
            <a:pPr lvl="1" eaLnBrk="1" hangingPunct="1">
              <a:buFontTx/>
              <a:buNone/>
              <a:defRPr/>
            </a:pPr>
            <a:r>
              <a:rPr lang="en-US" sz="2000" dirty="0" smtClean="0">
                <a:ea typeface="+mn-ea"/>
                <a:cs typeface="+mn-cs"/>
              </a:rPr>
              <a:t>Major additions included: </a:t>
            </a:r>
          </a:p>
          <a:p>
            <a:pPr lvl="1" eaLnBrk="1" hangingPunct="1">
              <a:buFont typeface="Wingdings" pitchFamily="2" charset="2"/>
              <a:buChar char="ü"/>
              <a:defRPr/>
            </a:pPr>
            <a:r>
              <a:rPr lang="en-US" sz="1800" dirty="0" smtClean="0"/>
              <a:t>An extensive retooling of the AWT event model </a:t>
            </a:r>
          </a:p>
          <a:p>
            <a:pPr lvl="1" eaLnBrk="1" hangingPunct="1">
              <a:buFont typeface="Wingdings" pitchFamily="2" charset="2"/>
              <a:buChar char="ü"/>
              <a:defRPr/>
            </a:pPr>
            <a:r>
              <a:rPr lang="en-US" sz="1800" dirty="0" smtClean="0"/>
              <a:t>Inner classes added to the language </a:t>
            </a:r>
          </a:p>
          <a:p>
            <a:pPr lvl="1" eaLnBrk="1" hangingPunct="1">
              <a:buFont typeface="Wingdings" pitchFamily="2" charset="2"/>
              <a:buChar char="ü"/>
              <a:defRPr/>
            </a:pPr>
            <a:r>
              <a:rPr lang="en-US" sz="1800" dirty="0" smtClean="0"/>
              <a:t>JavaBeans , JDBC , RMI </a:t>
            </a:r>
          </a:p>
          <a:p>
            <a:pPr eaLnBrk="1" hangingPunct="1">
              <a:defRPr/>
            </a:pPr>
            <a:r>
              <a:rPr lang="en-US" sz="2400" dirty="0" smtClean="0"/>
              <a:t>J2SE 1.2 (December 8, 1998)</a:t>
            </a:r>
          </a:p>
          <a:p>
            <a:pPr marL="801687" lvl="1" indent="-457200" eaLnBrk="1" hangingPunct="1">
              <a:buFont typeface="Wingdings" pitchFamily="2" charset="2"/>
              <a:buChar char="ü"/>
              <a:defRPr/>
            </a:pPr>
            <a:r>
              <a:rPr lang="en-US" sz="1800" dirty="0" smtClean="0"/>
              <a:t>Codename </a:t>
            </a:r>
            <a:r>
              <a:rPr lang="en-US" sz="1800" b="1" dirty="0" smtClean="0"/>
              <a:t>Playground</a:t>
            </a:r>
            <a:r>
              <a:rPr lang="en-US" sz="1800" dirty="0" smtClean="0"/>
              <a:t>. This and subsequent releases through J2SE 5.0 were rebranded retrospectively </a:t>
            </a:r>
            <a:r>
              <a:rPr lang="en-US" sz="1800" b="1" dirty="0" smtClean="0"/>
              <a:t>Java 2</a:t>
            </a:r>
            <a:r>
              <a:rPr lang="en-US" sz="1800" dirty="0" smtClean="0"/>
              <a:t> and the version name "J2SE" (Java 2 Platform, Standard Edition) replaced JDK to distinguish the base platform from J2EE (Java 2 Platform, Enterprise Edition) and J2ME (Java 2 Platform, Micro Edition). </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noFill/>
        </p:spPr>
        <p:txBody>
          <a:bodyPr/>
          <a:lstStyle/>
          <a:p>
            <a:pPr eaLnBrk="1" hangingPunct="1">
              <a:defRPr/>
            </a:pPr>
            <a:r>
              <a:rPr lang="en-US" dirty="0"/>
              <a:t>Compiling </a:t>
            </a:r>
            <a:r>
              <a:rPr lang="en-US" dirty="0" smtClean="0"/>
              <a:t>&amp; Running from Command </a:t>
            </a:r>
            <a:r>
              <a:rPr lang="en-US" dirty="0"/>
              <a:t>Window</a:t>
            </a:r>
            <a:endParaRPr lang="en-US" dirty="0">
              <a:solidFill>
                <a:schemeClr val="tx1"/>
              </a:solidFill>
            </a:endParaRPr>
          </a:p>
        </p:txBody>
      </p:sp>
      <p:sp>
        <p:nvSpPr>
          <p:cNvPr id="34819" name="Rectangle 3"/>
          <p:cNvSpPr>
            <a:spLocks noGrp="1" noChangeArrowheads="1"/>
          </p:cNvSpPr>
          <p:nvPr>
            <p:ph idx="1"/>
          </p:nvPr>
        </p:nvSpPr>
        <p:spPr/>
        <p:txBody>
          <a:bodyPr/>
          <a:lstStyle/>
          <a:p>
            <a:pPr eaLnBrk="1" hangingPunct="1"/>
            <a:r>
              <a:rPr lang="en-US" sz="3400" smtClean="0"/>
              <a:t>Set path to JDK bin directory</a:t>
            </a:r>
          </a:p>
          <a:p>
            <a:pPr lvl="1" eaLnBrk="1" hangingPunct="1"/>
            <a:r>
              <a:rPr lang="en-US" sz="3000" smtClean="0"/>
              <a:t>set path=c:\Program Files\java\jdk1.6.0\bin</a:t>
            </a:r>
          </a:p>
          <a:p>
            <a:pPr eaLnBrk="1" hangingPunct="1"/>
            <a:r>
              <a:rPr lang="en-US" sz="3400" smtClean="0"/>
              <a:t>Set classpath to include the current directory</a:t>
            </a:r>
          </a:p>
          <a:p>
            <a:pPr lvl="1" eaLnBrk="1" hangingPunct="1"/>
            <a:r>
              <a:rPr lang="en-US" sz="3000" smtClean="0"/>
              <a:t>set classpath=.</a:t>
            </a:r>
          </a:p>
          <a:p>
            <a:pPr eaLnBrk="1" hangingPunct="1"/>
            <a:r>
              <a:rPr lang="en-US" sz="3400" smtClean="0"/>
              <a:t>Compile</a:t>
            </a:r>
          </a:p>
          <a:p>
            <a:pPr lvl="1" eaLnBrk="1" hangingPunct="1"/>
            <a:r>
              <a:rPr lang="en-US" sz="3000" smtClean="0"/>
              <a:t>javac Welcome.java</a:t>
            </a:r>
          </a:p>
          <a:p>
            <a:pPr eaLnBrk="1" hangingPunct="1"/>
            <a:r>
              <a:rPr lang="en-US" sz="3400" smtClean="0"/>
              <a:t>Run</a:t>
            </a:r>
          </a:p>
          <a:p>
            <a:pPr lvl="1" eaLnBrk="1" hangingPunct="1"/>
            <a:r>
              <a:rPr lang="en-US" sz="3000" smtClean="0"/>
              <a:t>java Welcome</a:t>
            </a:r>
          </a:p>
        </p:txBody>
      </p:sp>
      <p:sp>
        <p:nvSpPr>
          <p:cNvPr id="34820" name="Rectangle 4"/>
          <p:cNvSpPr>
            <a:spLocks noChangeArrowheads="1"/>
          </p:cNvSpPr>
          <p:nvPr/>
        </p:nvSpPr>
        <p:spPr bwMode="auto">
          <a:xfrm>
            <a:off x="2381250" y="2233613"/>
            <a:ext cx="9144000" cy="0"/>
          </a:xfrm>
          <a:prstGeom prst="rect">
            <a:avLst/>
          </a:prstGeom>
          <a:noFill/>
          <a:ln w="12700">
            <a:noFill/>
            <a:miter lim="800000"/>
            <a:headEnd type="none" w="sm" len="sm"/>
            <a:tailEnd type="none" w="sm" len="sm"/>
          </a:ln>
        </p:spPr>
        <p:txBody>
          <a:bodyPr>
            <a:spAutoFit/>
          </a:bodyPr>
          <a:lstStyle/>
          <a:p>
            <a:endParaRPr lang="en-US">
              <a:latin typeface="Tahoma" pitchFamily="34" charset="0"/>
            </a:endParaRPr>
          </a:p>
        </p:txBody>
      </p:sp>
      <p:pic>
        <p:nvPicPr>
          <p:cNvPr id="34821" name="Picture 5"/>
          <p:cNvPicPr>
            <a:picLocks noChangeAspect="1" noChangeArrowheads="1"/>
          </p:cNvPicPr>
          <p:nvPr/>
        </p:nvPicPr>
        <p:blipFill>
          <a:blip r:embed="rId3" cstate="print"/>
          <a:srcRect/>
          <a:stretch>
            <a:fillRect/>
          </a:stretch>
        </p:blipFill>
        <p:spPr bwMode="auto">
          <a:xfrm>
            <a:off x="4572000" y="3657600"/>
            <a:ext cx="4381500" cy="23907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noFill/>
        </p:spPr>
        <p:txBody>
          <a:bodyPr/>
          <a:lstStyle/>
          <a:p>
            <a:pPr eaLnBrk="1" hangingPunct="1">
              <a:defRPr/>
            </a:pPr>
            <a:r>
              <a:rPr lang="en-US" dirty="0"/>
              <a:t>Compiling and Running Java from </a:t>
            </a:r>
            <a:r>
              <a:rPr lang="en-US" dirty="0" smtClean="0"/>
              <a:t>Textpad</a:t>
            </a:r>
            <a:endParaRPr lang="en-US" dirty="0">
              <a:solidFill>
                <a:schemeClr val="tx1"/>
              </a:solidFill>
            </a:endParaRPr>
          </a:p>
        </p:txBody>
      </p:sp>
      <p:sp>
        <p:nvSpPr>
          <p:cNvPr id="5" name="Content Placeholder 4"/>
          <p:cNvSpPr>
            <a:spLocks noGrp="1"/>
          </p:cNvSpPr>
          <p:nvPr>
            <p:ph idx="1"/>
          </p:nvPr>
        </p:nvSpPr>
        <p:spPr/>
        <p:txBody>
          <a:bodyPr/>
          <a:lstStyle/>
          <a:p>
            <a:endParaRPr lang="en-US"/>
          </a:p>
        </p:txBody>
      </p:sp>
      <p:sp>
        <p:nvSpPr>
          <p:cNvPr id="2053" name="Rectangle 5"/>
          <p:cNvSpPr>
            <a:spLocks noChangeArrowheads="1"/>
          </p:cNvSpPr>
          <p:nvPr/>
        </p:nvSpPr>
        <p:spPr bwMode="auto">
          <a:xfrm>
            <a:off x="1800225" y="2295525"/>
            <a:ext cx="9144000" cy="0"/>
          </a:xfrm>
          <a:prstGeom prst="rect">
            <a:avLst/>
          </a:prstGeom>
          <a:noFill/>
          <a:ln w="12700">
            <a:noFill/>
            <a:miter lim="800000"/>
            <a:headEnd type="none" w="sm" len="sm"/>
            <a:tailEnd type="none" w="sm" len="sm"/>
          </a:ln>
        </p:spPr>
        <p:txBody>
          <a:bodyPr>
            <a:spAutoFit/>
          </a:bodyPr>
          <a:lstStyle/>
          <a:p>
            <a:endParaRPr lang="en-US">
              <a:latin typeface="Tahoma" pitchFamily="34" charset="0"/>
            </a:endParaRPr>
          </a:p>
        </p:txBody>
      </p:sp>
      <p:graphicFrame>
        <p:nvGraphicFramePr>
          <p:cNvPr id="2050" name="Object 2"/>
          <p:cNvGraphicFramePr>
            <a:graphicFrameLocks noChangeAspect="1"/>
          </p:cNvGraphicFramePr>
          <p:nvPr/>
        </p:nvGraphicFramePr>
        <p:xfrm>
          <a:off x="457200" y="1752600"/>
          <a:ext cx="8229600" cy="4495800"/>
        </p:xfrm>
        <a:graphic>
          <a:graphicData uri="http://schemas.openxmlformats.org/presentationml/2006/ole">
            <p:oleObj spid="_x0000_s2050" r:id="rId4" imgW="5546667" imgH="2263336" progId="PBrush">
              <p:embed/>
            </p:oleObj>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pPr eaLnBrk="1" hangingPunct="1">
              <a:defRPr/>
            </a:pPr>
            <a:r>
              <a:rPr lang="en-US"/>
              <a:t>Anatomy of a Java Program</a:t>
            </a:r>
            <a:endParaRPr lang="en-US">
              <a:solidFill>
                <a:schemeClr val="tx1"/>
              </a:solidFill>
            </a:endParaRPr>
          </a:p>
        </p:txBody>
      </p:sp>
      <p:sp>
        <p:nvSpPr>
          <p:cNvPr id="35843" name="Rectangle 3"/>
          <p:cNvSpPr>
            <a:spLocks noGrp="1" noChangeArrowheads="1"/>
          </p:cNvSpPr>
          <p:nvPr>
            <p:ph idx="1"/>
          </p:nvPr>
        </p:nvSpPr>
        <p:spPr/>
        <p:txBody>
          <a:bodyPr/>
          <a:lstStyle/>
          <a:p>
            <a:pPr eaLnBrk="1" hangingPunct="1"/>
            <a:r>
              <a:rPr lang="en-US" sz="3000" smtClean="0"/>
              <a:t>Comments</a:t>
            </a:r>
          </a:p>
          <a:p>
            <a:pPr eaLnBrk="1" hangingPunct="1"/>
            <a:r>
              <a:rPr lang="en-US" sz="3000" smtClean="0"/>
              <a:t>Package</a:t>
            </a:r>
          </a:p>
          <a:p>
            <a:pPr eaLnBrk="1" hangingPunct="1"/>
            <a:r>
              <a:rPr lang="en-US" sz="3000" smtClean="0"/>
              <a:t>Reserved words</a:t>
            </a:r>
          </a:p>
          <a:p>
            <a:pPr eaLnBrk="1" hangingPunct="1"/>
            <a:r>
              <a:rPr lang="en-US" sz="3000" smtClean="0"/>
              <a:t>Modifiers</a:t>
            </a:r>
          </a:p>
          <a:p>
            <a:pPr eaLnBrk="1" hangingPunct="1"/>
            <a:r>
              <a:rPr lang="en-US" sz="3000" smtClean="0"/>
              <a:t>Statements</a:t>
            </a:r>
          </a:p>
          <a:p>
            <a:pPr eaLnBrk="1" hangingPunct="1"/>
            <a:r>
              <a:rPr lang="en-US" sz="3000" smtClean="0"/>
              <a:t>Blocks</a:t>
            </a:r>
          </a:p>
          <a:p>
            <a:pPr eaLnBrk="1" hangingPunct="1"/>
            <a:r>
              <a:rPr lang="en-US" sz="3000" smtClean="0"/>
              <a:t>Classes</a:t>
            </a:r>
          </a:p>
          <a:p>
            <a:pPr eaLnBrk="1" hangingPunct="1"/>
            <a:r>
              <a:rPr lang="en-US" sz="3000" smtClean="0"/>
              <a:t>Methods</a:t>
            </a:r>
          </a:p>
          <a:p>
            <a:pPr eaLnBrk="1" hangingPunct="1"/>
            <a:r>
              <a:rPr lang="en-US" sz="3000" smtClean="0"/>
              <a:t>The main method</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noFill/>
        </p:spPr>
        <p:txBody>
          <a:bodyPr/>
          <a:lstStyle/>
          <a:p>
            <a:pPr eaLnBrk="1" hangingPunct="1">
              <a:defRPr/>
            </a:pPr>
            <a:r>
              <a:rPr lang="en-US" dirty="0"/>
              <a:t>Comments</a:t>
            </a:r>
            <a:endParaRPr lang="en-US" dirty="0">
              <a:solidFill>
                <a:schemeClr val="tx1"/>
              </a:solidFill>
            </a:endParaRPr>
          </a:p>
        </p:txBody>
      </p:sp>
      <p:sp>
        <p:nvSpPr>
          <p:cNvPr id="4" name="Content Placeholder 3"/>
          <p:cNvSpPr>
            <a:spLocks noGrp="1"/>
          </p:cNvSpPr>
          <p:nvPr>
            <p:ph idx="1"/>
          </p:nvPr>
        </p:nvSpPr>
        <p:spPr/>
        <p:txBody>
          <a:bodyPr/>
          <a:lstStyle/>
          <a:p>
            <a:endParaRPr lang="en-US"/>
          </a:p>
        </p:txBody>
      </p:sp>
      <p:sp>
        <p:nvSpPr>
          <p:cNvPr id="252930" name="Rectangle 2"/>
          <p:cNvSpPr>
            <a:spLocks noChangeArrowheads="1"/>
          </p:cNvSpPr>
          <p:nvPr/>
        </p:nvSpPr>
        <p:spPr bwMode="auto">
          <a:xfrm>
            <a:off x="152400" y="1447800"/>
            <a:ext cx="8991600" cy="4800600"/>
          </a:xfrm>
          <a:prstGeom prst="rect">
            <a:avLst/>
          </a:prstGeom>
          <a:noFill/>
          <a:ln w="9525">
            <a:noFill/>
            <a:miter lim="800000"/>
            <a:headEnd/>
            <a:tailEnd/>
          </a:ln>
          <a:effectLst/>
        </p:spPr>
        <p:txBody>
          <a:bodyPr lIns="92075" tIns="46038" rIns="92075" bIns="46038"/>
          <a:lstStyle/>
          <a:p>
            <a:pPr fontAlgn="auto">
              <a:spcBef>
                <a:spcPct val="20000"/>
              </a:spcBef>
              <a:spcAft>
                <a:spcPts val="0"/>
              </a:spcAft>
              <a:buClr>
                <a:schemeClr val="tx2"/>
              </a:buClr>
              <a:buSzPct val="75000"/>
              <a:buFont typeface="Monotype Sorts" pitchFamily="2" charset="2"/>
              <a:buNone/>
              <a:defRPr/>
            </a:pPr>
            <a:r>
              <a:rPr lang="en-US" sz="2800" dirty="0">
                <a:latin typeface="+mn-lt"/>
              </a:rPr>
              <a:t>3 types of comments in Java.</a:t>
            </a:r>
          </a:p>
          <a:p>
            <a:pPr lvl="1" fontAlgn="auto">
              <a:spcBef>
                <a:spcPct val="20000"/>
              </a:spcBef>
              <a:spcAft>
                <a:spcPts val="0"/>
              </a:spcAft>
              <a:buClr>
                <a:schemeClr val="tx2"/>
              </a:buClr>
              <a:buSzPct val="75000"/>
              <a:defRPr/>
            </a:pPr>
            <a:r>
              <a:rPr lang="en-US" sz="2400" dirty="0" smtClean="0">
                <a:solidFill>
                  <a:schemeClr val="accent2">
                    <a:lumMod val="75000"/>
                  </a:schemeClr>
                </a:solidFill>
                <a:latin typeface="+mn-lt"/>
              </a:rPr>
              <a:t>- </a:t>
            </a:r>
            <a:r>
              <a:rPr lang="en-US" sz="2400" b="1" dirty="0">
                <a:solidFill>
                  <a:schemeClr val="accent2">
                    <a:lumMod val="75000"/>
                  </a:schemeClr>
                </a:solidFill>
                <a:latin typeface="+mn-lt"/>
              </a:rPr>
              <a:t>Line comment: </a:t>
            </a:r>
            <a:r>
              <a:rPr lang="en-US" sz="2400" dirty="0">
                <a:solidFill>
                  <a:schemeClr val="accent2">
                    <a:lumMod val="75000"/>
                  </a:schemeClr>
                </a:solidFill>
                <a:latin typeface="+mn-lt"/>
              </a:rPr>
              <a:t>A line comment is preceded by two slashes (//) in a line.</a:t>
            </a:r>
          </a:p>
          <a:p>
            <a:pPr lvl="1" fontAlgn="auto">
              <a:spcBef>
                <a:spcPct val="20000"/>
              </a:spcBef>
              <a:spcAft>
                <a:spcPts val="0"/>
              </a:spcAft>
              <a:buClr>
                <a:schemeClr val="tx2"/>
              </a:buClr>
              <a:buSzPct val="75000"/>
              <a:defRPr/>
            </a:pPr>
            <a:r>
              <a:rPr lang="en-US" sz="2400" dirty="0">
                <a:solidFill>
                  <a:schemeClr val="accent2">
                    <a:lumMod val="75000"/>
                  </a:schemeClr>
                </a:solidFill>
                <a:latin typeface="+mn-lt"/>
              </a:rPr>
              <a:t>- </a:t>
            </a:r>
            <a:r>
              <a:rPr lang="en-US" sz="2400" b="1" dirty="0">
                <a:solidFill>
                  <a:schemeClr val="accent2">
                    <a:lumMod val="75000"/>
                  </a:schemeClr>
                </a:solidFill>
                <a:latin typeface="+mn-lt"/>
              </a:rPr>
              <a:t>Paragraph / Multi-line comment: </a:t>
            </a:r>
            <a:r>
              <a:rPr lang="en-US" sz="2400" dirty="0">
                <a:solidFill>
                  <a:schemeClr val="accent2">
                    <a:lumMod val="75000"/>
                  </a:schemeClr>
                </a:solidFill>
                <a:latin typeface="+mn-lt"/>
              </a:rPr>
              <a:t>A paragraph comment is enclosed between /* and */ in one or multiple lines. </a:t>
            </a:r>
          </a:p>
          <a:p>
            <a:pPr lvl="1" fontAlgn="auto">
              <a:spcBef>
                <a:spcPct val="20000"/>
              </a:spcBef>
              <a:spcAft>
                <a:spcPts val="0"/>
              </a:spcAft>
              <a:buClr>
                <a:schemeClr val="tx2"/>
              </a:buClr>
              <a:buSzPct val="75000"/>
              <a:defRPr/>
            </a:pPr>
            <a:r>
              <a:rPr lang="en-US" sz="2400" dirty="0">
                <a:solidFill>
                  <a:schemeClr val="accent2">
                    <a:lumMod val="75000"/>
                  </a:schemeClr>
                </a:solidFill>
                <a:latin typeface="+mn-lt"/>
              </a:rPr>
              <a:t>- </a:t>
            </a:r>
            <a:r>
              <a:rPr lang="en-US" sz="2400" b="1" dirty="0" err="1">
                <a:solidFill>
                  <a:schemeClr val="accent2">
                    <a:lumMod val="75000"/>
                  </a:schemeClr>
                </a:solidFill>
                <a:latin typeface="+mn-lt"/>
              </a:rPr>
              <a:t>javadoc</a:t>
            </a:r>
            <a:r>
              <a:rPr lang="en-US" sz="2400" b="1" dirty="0">
                <a:solidFill>
                  <a:schemeClr val="accent2">
                    <a:lumMod val="75000"/>
                  </a:schemeClr>
                </a:solidFill>
                <a:latin typeface="+mn-lt"/>
              </a:rPr>
              <a:t> comment: </a:t>
            </a:r>
            <a:r>
              <a:rPr lang="en-US" sz="2400" dirty="0" err="1">
                <a:solidFill>
                  <a:schemeClr val="accent2">
                    <a:lumMod val="75000"/>
                  </a:schemeClr>
                </a:solidFill>
                <a:latin typeface="+mn-lt"/>
              </a:rPr>
              <a:t>javadoc</a:t>
            </a:r>
            <a:r>
              <a:rPr lang="en-US" sz="2400" dirty="0">
                <a:solidFill>
                  <a:schemeClr val="accent2">
                    <a:lumMod val="75000"/>
                  </a:schemeClr>
                </a:solidFill>
                <a:latin typeface="+mn-lt"/>
              </a:rPr>
              <a:t> comments begin with /** and end with */. They are used for documenting classes, data, and methods. They can be extracted into an HTML file using JDK's </a:t>
            </a:r>
            <a:r>
              <a:rPr lang="en-US" sz="2400" dirty="0" err="1">
                <a:solidFill>
                  <a:schemeClr val="accent2">
                    <a:lumMod val="75000"/>
                  </a:schemeClr>
                </a:solidFill>
                <a:latin typeface="+mn-lt"/>
              </a:rPr>
              <a:t>javadoc</a:t>
            </a:r>
            <a:r>
              <a:rPr lang="en-US" sz="2400" dirty="0">
                <a:solidFill>
                  <a:schemeClr val="accent2">
                    <a:lumMod val="75000"/>
                  </a:schemeClr>
                </a:solidFill>
                <a:latin typeface="+mn-lt"/>
              </a:rPr>
              <a:t> command. </a:t>
            </a:r>
          </a:p>
          <a:p>
            <a:pPr fontAlgn="auto">
              <a:spcBef>
                <a:spcPct val="20000"/>
              </a:spcBef>
              <a:spcAft>
                <a:spcPts val="0"/>
              </a:spcAft>
              <a:buClr>
                <a:schemeClr val="tx2"/>
              </a:buClr>
              <a:buSzPct val="75000"/>
              <a:buFont typeface="Monotype Sorts" pitchFamily="2" charset="2"/>
              <a:buNone/>
              <a:defRPr/>
            </a:pPr>
            <a:endParaRPr lang="en-US" sz="2400" dirty="0">
              <a:latin typeface="+mn-lt"/>
            </a:endParaRPr>
          </a:p>
          <a:p>
            <a:pPr fontAlgn="auto">
              <a:spcBef>
                <a:spcPct val="20000"/>
              </a:spcBef>
              <a:spcAft>
                <a:spcPts val="0"/>
              </a:spcAft>
              <a:buClr>
                <a:schemeClr val="tx2"/>
              </a:buClr>
              <a:buSzPct val="75000"/>
              <a:buFont typeface="Monotype Sorts" pitchFamily="2" charset="2"/>
              <a:buNone/>
              <a:defRPr/>
            </a:pPr>
            <a:endParaRPr lang="en-US" sz="2400" dirty="0">
              <a:latin typeface="+mn-lt"/>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noFill/>
        </p:spPr>
        <p:txBody>
          <a:bodyPr/>
          <a:lstStyle/>
          <a:p>
            <a:pPr eaLnBrk="1" hangingPunct="1">
              <a:defRPr/>
            </a:pPr>
            <a:r>
              <a:rPr lang="en-US"/>
              <a:t>Package</a:t>
            </a:r>
            <a:endParaRPr lang="en-US">
              <a:solidFill>
                <a:schemeClr val="tx1"/>
              </a:solidFill>
            </a:endParaRPr>
          </a:p>
        </p:txBody>
      </p:sp>
      <p:sp>
        <p:nvSpPr>
          <p:cNvPr id="37891" name="Rectangle 3"/>
          <p:cNvSpPr>
            <a:spLocks noGrp="1" noChangeArrowheads="1"/>
          </p:cNvSpPr>
          <p:nvPr>
            <p:ph idx="1"/>
          </p:nvPr>
        </p:nvSpPr>
        <p:spPr/>
        <p:txBody>
          <a:bodyPr/>
          <a:lstStyle/>
          <a:p>
            <a:pPr marL="0" indent="0" eaLnBrk="1" hangingPunct="1">
              <a:buFont typeface="Monotype Sorts" pitchFamily="2" charset="2"/>
              <a:buNone/>
            </a:pPr>
            <a:r>
              <a:rPr lang="en-US" sz="3000" smtClean="0"/>
              <a:t>The second line in the program (package chapter1;) specifies a package name, chapter1, for the class Welcome. </a:t>
            </a:r>
          </a:p>
          <a:p>
            <a:pPr marL="0" indent="0" eaLnBrk="1" hangingPunct="1">
              <a:buFont typeface="Monotype Sorts" pitchFamily="2" charset="2"/>
              <a:buNone/>
            </a:pPr>
            <a:endParaRPr lang="en-US" sz="3000" smtClean="0"/>
          </a:p>
          <a:p>
            <a:pPr marL="0" indent="0" eaLnBrk="1" hangingPunct="1">
              <a:buFont typeface="Monotype Sorts" pitchFamily="2" charset="2"/>
              <a:buNone/>
            </a:pPr>
            <a:r>
              <a:rPr lang="en-US" sz="3000" smtClean="0"/>
              <a:t>Eg: </a:t>
            </a:r>
          </a:p>
          <a:p>
            <a:pPr marL="0" indent="0" eaLnBrk="1" hangingPunct="1">
              <a:buFont typeface="Monotype Sorts" pitchFamily="2" charset="2"/>
              <a:buNone/>
            </a:pPr>
            <a:r>
              <a:rPr lang="en-US" sz="3000" smtClean="0">
                <a:solidFill>
                  <a:srgbClr val="FF0000"/>
                </a:solidFill>
                <a:latin typeface="Courier New" pitchFamily="49" charset="0"/>
                <a:cs typeface="Courier New" pitchFamily="49" charset="0"/>
              </a:rPr>
              <a:t>package chapter1</a:t>
            </a:r>
            <a:r>
              <a:rPr lang="en-US" sz="3000" smtClean="0">
                <a:latin typeface="Courier New" pitchFamily="49" charset="0"/>
                <a:cs typeface="Courier New" pitchFamily="49" charset="0"/>
              </a:rPr>
              <a:t>;</a:t>
            </a:r>
          </a:p>
          <a:p>
            <a:pPr marL="0" indent="0" eaLnBrk="1" hangingPunct="1">
              <a:buFont typeface="Monotype Sorts" pitchFamily="2" charset="2"/>
              <a:buNone/>
            </a:pPr>
            <a:r>
              <a:rPr lang="en-US" sz="3000" smtClean="0">
                <a:latin typeface="Courier New" pitchFamily="49" charset="0"/>
                <a:cs typeface="Courier New" pitchFamily="49" charset="0"/>
              </a:rPr>
              <a:t>Public Class Welcome{</a:t>
            </a:r>
          </a:p>
          <a:p>
            <a:pPr marL="0" indent="0" eaLnBrk="1" hangingPunct="1">
              <a:buFont typeface="Monotype Sorts" pitchFamily="2" charset="2"/>
              <a:buNone/>
            </a:pPr>
            <a:r>
              <a:rPr lang="en-US" sz="3000" smtClean="0">
                <a:latin typeface="Courier New" pitchFamily="49" charset="0"/>
                <a:cs typeface="Courier New" pitchFamily="49" charset="0"/>
              </a:rPr>
              <a:t>}</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noFill/>
        </p:spPr>
        <p:txBody>
          <a:bodyPr/>
          <a:lstStyle/>
          <a:p>
            <a:pPr eaLnBrk="1" hangingPunct="1">
              <a:defRPr/>
            </a:pPr>
            <a:r>
              <a:rPr lang="en-US" dirty="0"/>
              <a:t>Reserved Words</a:t>
            </a:r>
            <a:endParaRPr lang="en-US" dirty="0">
              <a:solidFill>
                <a:schemeClr val="tx1"/>
              </a:solidFill>
            </a:endParaRPr>
          </a:p>
        </p:txBody>
      </p:sp>
      <p:sp>
        <p:nvSpPr>
          <p:cNvPr id="38915" name="Rectangle 3"/>
          <p:cNvSpPr>
            <a:spLocks noGrp="1" noChangeArrowheads="1"/>
          </p:cNvSpPr>
          <p:nvPr>
            <p:ph idx="1"/>
          </p:nvPr>
        </p:nvSpPr>
        <p:spPr/>
        <p:txBody>
          <a:bodyPr/>
          <a:lstStyle/>
          <a:p>
            <a:pPr marL="0" indent="0" eaLnBrk="1" hangingPunct="1">
              <a:buFontTx/>
              <a:buNone/>
            </a:pPr>
            <a:r>
              <a:rPr lang="en-US" sz="2400" smtClean="0"/>
              <a:t>Reserved words or keywords are words that have a specific meaning to the compiler and cannot be used for other purposes in the program. </a:t>
            </a:r>
          </a:p>
          <a:p>
            <a:pPr marL="342900" lvl="1" indent="0" eaLnBrk="1" hangingPunct="1"/>
            <a:r>
              <a:rPr lang="en-US" sz="2400" smtClean="0"/>
              <a:t>For example, when the compiler sees the word class, it understands that the word after class is the name for the class. </a:t>
            </a:r>
          </a:p>
          <a:p>
            <a:pPr marL="342900" lvl="1" indent="0" eaLnBrk="1" hangingPunct="1"/>
            <a:r>
              <a:rPr lang="en-US" sz="2400" smtClean="0"/>
              <a:t>Other reserved words are </a:t>
            </a:r>
            <a:r>
              <a:rPr lang="en-US" sz="2400" smtClean="0">
                <a:solidFill>
                  <a:srgbClr val="FF0000"/>
                </a:solidFill>
              </a:rPr>
              <a:t>public</a:t>
            </a:r>
            <a:r>
              <a:rPr lang="en-US" sz="2400" smtClean="0"/>
              <a:t>, </a:t>
            </a:r>
            <a:r>
              <a:rPr lang="en-US" sz="2400" smtClean="0">
                <a:solidFill>
                  <a:srgbClr val="FF0000"/>
                </a:solidFill>
              </a:rPr>
              <a:t>static</a:t>
            </a:r>
            <a:r>
              <a:rPr lang="en-US" sz="2400" smtClean="0"/>
              <a:t>, and </a:t>
            </a:r>
            <a:r>
              <a:rPr lang="en-US" sz="2400" smtClean="0">
                <a:solidFill>
                  <a:srgbClr val="FF0000"/>
                </a:solidFill>
              </a:rPr>
              <a:t>void</a:t>
            </a:r>
            <a:r>
              <a:rPr lang="en-US" sz="2400" smtClean="0"/>
              <a:t>.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noFill/>
        </p:spPr>
        <p:txBody>
          <a:bodyPr/>
          <a:lstStyle/>
          <a:p>
            <a:pPr eaLnBrk="1" hangingPunct="1">
              <a:defRPr/>
            </a:pPr>
            <a:r>
              <a:rPr lang="en-US" dirty="0"/>
              <a:t>Modifiers</a:t>
            </a:r>
            <a:endParaRPr lang="en-US" dirty="0">
              <a:solidFill>
                <a:schemeClr val="tx1"/>
              </a:solidFill>
            </a:endParaRPr>
          </a:p>
        </p:txBody>
      </p:sp>
      <p:sp>
        <p:nvSpPr>
          <p:cNvPr id="39939" name="Rectangle 3"/>
          <p:cNvSpPr>
            <a:spLocks noGrp="1" noChangeArrowheads="1"/>
          </p:cNvSpPr>
          <p:nvPr>
            <p:ph idx="1"/>
          </p:nvPr>
        </p:nvSpPr>
        <p:spPr/>
        <p:txBody>
          <a:bodyPr/>
          <a:lstStyle/>
          <a:p>
            <a:pPr marL="0" indent="0" eaLnBrk="1" hangingPunct="1">
              <a:buFont typeface="Monotype Sorts" pitchFamily="2" charset="2"/>
              <a:buNone/>
            </a:pPr>
            <a:r>
              <a:rPr lang="en-US" sz="3000" smtClean="0"/>
              <a:t>Java uses certain reserved words called modifiers that specify the properties of the data, methods, and classes and how they can be used. </a:t>
            </a:r>
          </a:p>
          <a:p>
            <a:pPr marL="0" indent="0" eaLnBrk="1" hangingPunct="1">
              <a:buFont typeface="Monotype Sorts" pitchFamily="2" charset="2"/>
              <a:buNone/>
            </a:pPr>
            <a:endParaRPr lang="en-US" sz="2800" smtClean="0"/>
          </a:p>
          <a:p>
            <a:pPr marL="0" indent="0" eaLnBrk="1" hangingPunct="1">
              <a:buFont typeface="Monotype Sorts" pitchFamily="2" charset="2"/>
              <a:buNone/>
            </a:pPr>
            <a:r>
              <a:rPr lang="en-US" sz="2800" smtClean="0"/>
              <a:t>Examples of modifiers are </a:t>
            </a:r>
            <a:r>
              <a:rPr lang="en-US" sz="2800" smtClean="0">
                <a:solidFill>
                  <a:srgbClr val="FF0000"/>
                </a:solidFill>
              </a:rPr>
              <a:t>public</a:t>
            </a:r>
            <a:r>
              <a:rPr lang="en-US" sz="2800" smtClean="0"/>
              <a:t> and </a:t>
            </a:r>
            <a:r>
              <a:rPr lang="en-US" sz="2800" smtClean="0">
                <a:solidFill>
                  <a:srgbClr val="FF0000"/>
                </a:solidFill>
              </a:rPr>
              <a:t>static</a:t>
            </a:r>
            <a:r>
              <a:rPr lang="en-US" sz="2800" smtClean="0"/>
              <a:t>. Other modifiers are </a:t>
            </a:r>
            <a:r>
              <a:rPr lang="en-US" sz="2800" smtClean="0">
                <a:solidFill>
                  <a:srgbClr val="FF0000"/>
                </a:solidFill>
              </a:rPr>
              <a:t>private</a:t>
            </a:r>
            <a:r>
              <a:rPr lang="en-US" sz="2800" smtClean="0"/>
              <a:t>, </a:t>
            </a:r>
            <a:r>
              <a:rPr lang="en-US" sz="2800" smtClean="0">
                <a:solidFill>
                  <a:srgbClr val="FF0000"/>
                </a:solidFill>
              </a:rPr>
              <a:t>final</a:t>
            </a:r>
            <a:r>
              <a:rPr lang="en-US" sz="2800" smtClean="0"/>
              <a:t>, </a:t>
            </a:r>
            <a:r>
              <a:rPr lang="en-US" sz="2800" smtClean="0">
                <a:solidFill>
                  <a:srgbClr val="FF0000"/>
                </a:solidFill>
              </a:rPr>
              <a:t>abstract</a:t>
            </a:r>
            <a:r>
              <a:rPr lang="en-US" sz="2800" smtClean="0"/>
              <a:t>, and </a:t>
            </a:r>
            <a:r>
              <a:rPr lang="en-US" sz="2800" smtClean="0">
                <a:solidFill>
                  <a:srgbClr val="FF0000"/>
                </a:solidFill>
              </a:rPr>
              <a:t>protected</a:t>
            </a:r>
            <a:r>
              <a:rPr lang="en-US" sz="2800" smtClean="0"/>
              <a:t>.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noFill/>
        </p:spPr>
        <p:txBody>
          <a:bodyPr/>
          <a:lstStyle/>
          <a:p>
            <a:pPr eaLnBrk="1" hangingPunct="1">
              <a:defRPr/>
            </a:pPr>
            <a:r>
              <a:rPr lang="en-US"/>
              <a:t>Statements</a:t>
            </a:r>
            <a:endParaRPr lang="en-US">
              <a:solidFill>
                <a:schemeClr val="tx1"/>
              </a:solidFill>
            </a:endParaRPr>
          </a:p>
        </p:txBody>
      </p:sp>
      <p:sp>
        <p:nvSpPr>
          <p:cNvPr id="40963" name="Rectangle 3"/>
          <p:cNvSpPr>
            <a:spLocks noGrp="1" noChangeArrowheads="1"/>
          </p:cNvSpPr>
          <p:nvPr>
            <p:ph idx="1"/>
          </p:nvPr>
        </p:nvSpPr>
        <p:spPr/>
        <p:txBody>
          <a:bodyPr/>
          <a:lstStyle/>
          <a:p>
            <a:pPr marL="0" indent="0" eaLnBrk="1" hangingPunct="1">
              <a:buFont typeface="Monotype Sorts" pitchFamily="2" charset="2"/>
              <a:buNone/>
            </a:pPr>
            <a:r>
              <a:rPr lang="en-US" sz="3000" smtClean="0"/>
              <a:t>A statement represents an action or a sequence of actions. </a:t>
            </a:r>
          </a:p>
          <a:p>
            <a:pPr marL="0" indent="0" eaLnBrk="1" hangingPunct="1">
              <a:buFont typeface="Monotype Sorts" pitchFamily="2" charset="2"/>
              <a:buNone/>
            </a:pPr>
            <a:endParaRPr lang="en-US" sz="2800" smtClean="0"/>
          </a:p>
          <a:p>
            <a:pPr marL="342900" lvl="1" indent="0" eaLnBrk="1" hangingPunct="1">
              <a:buFont typeface="Monotype Sorts" pitchFamily="2" charset="2"/>
              <a:buNone/>
            </a:pPr>
            <a:r>
              <a:rPr lang="en-US" sz="2400" smtClean="0"/>
              <a:t>The statement System.out.println("Welcome to Java!") in the program in is a statement to display the greeting "Welcome to Java!" </a:t>
            </a:r>
          </a:p>
          <a:p>
            <a:pPr marL="342900" lvl="1" indent="0" eaLnBrk="1" hangingPunct="1">
              <a:buFont typeface="Monotype Sorts" pitchFamily="2" charset="2"/>
              <a:buNone/>
            </a:pPr>
            <a:endParaRPr lang="en-US" sz="2400" smtClean="0"/>
          </a:p>
          <a:p>
            <a:pPr marL="342900" lvl="1" indent="0" eaLnBrk="1" hangingPunct="1">
              <a:buFont typeface="Monotype Sorts" pitchFamily="2" charset="2"/>
              <a:buNone/>
            </a:pPr>
            <a:r>
              <a:rPr lang="en-US" sz="2400" smtClean="0"/>
              <a:t>Every statement in Java ends with a semicolon (;).</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p:spPr>
        <p:txBody>
          <a:bodyPr/>
          <a:lstStyle/>
          <a:p>
            <a:pPr eaLnBrk="1" hangingPunct="1">
              <a:defRPr/>
            </a:pPr>
            <a:r>
              <a:rPr lang="en-US"/>
              <a:t>Blocks</a:t>
            </a:r>
          </a:p>
        </p:txBody>
      </p:sp>
      <p:sp>
        <p:nvSpPr>
          <p:cNvPr id="13" name="Content Placeholder 12"/>
          <p:cNvSpPr>
            <a:spLocks noGrp="1"/>
          </p:cNvSpPr>
          <p:nvPr>
            <p:ph idx="1"/>
          </p:nvPr>
        </p:nvSpPr>
        <p:spPr/>
        <p:txBody>
          <a:bodyPr/>
          <a:lstStyle/>
          <a:p>
            <a:endParaRPr lang="en-US"/>
          </a:p>
        </p:txBody>
      </p:sp>
      <p:sp>
        <p:nvSpPr>
          <p:cNvPr id="3076" name="Rectangle 3"/>
          <p:cNvSpPr>
            <a:spLocks noChangeArrowheads="1"/>
          </p:cNvSpPr>
          <p:nvPr/>
        </p:nvSpPr>
        <p:spPr bwMode="auto">
          <a:xfrm>
            <a:off x="2027238" y="1795463"/>
            <a:ext cx="9144000" cy="0"/>
          </a:xfrm>
          <a:prstGeom prst="rect">
            <a:avLst/>
          </a:prstGeom>
          <a:noFill/>
          <a:ln w="12700">
            <a:noFill/>
            <a:miter lim="800000"/>
            <a:headEnd type="none" w="sm" len="sm"/>
            <a:tailEnd type="none" w="sm" len="sm"/>
          </a:ln>
        </p:spPr>
        <p:txBody>
          <a:bodyPr>
            <a:spAutoFit/>
          </a:bodyPr>
          <a:lstStyle/>
          <a:p>
            <a:endParaRPr lang="en-US">
              <a:latin typeface="Tahoma" pitchFamily="34" charset="0"/>
            </a:endParaRPr>
          </a:p>
        </p:txBody>
      </p:sp>
      <p:sp>
        <p:nvSpPr>
          <p:cNvPr id="3077" name="Rectangle 5"/>
          <p:cNvSpPr>
            <a:spLocks noChangeArrowheads="1"/>
          </p:cNvSpPr>
          <p:nvPr/>
        </p:nvSpPr>
        <p:spPr bwMode="auto">
          <a:xfrm>
            <a:off x="1943100" y="1882775"/>
            <a:ext cx="9144000" cy="0"/>
          </a:xfrm>
          <a:prstGeom prst="rect">
            <a:avLst/>
          </a:prstGeom>
          <a:noFill/>
          <a:ln w="12700">
            <a:noFill/>
            <a:miter lim="800000"/>
            <a:headEnd type="none" w="sm" len="sm"/>
            <a:tailEnd type="none" w="sm" len="sm"/>
          </a:ln>
        </p:spPr>
        <p:txBody>
          <a:bodyPr>
            <a:spAutoFit/>
          </a:bodyPr>
          <a:lstStyle/>
          <a:p>
            <a:endParaRPr lang="en-US">
              <a:latin typeface="Tahoma" pitchFamily="34" charset="0"/>
            </a:endParaRPr>
          </a:p>
        </p:txBody>
      </p:sp>
      <p:sp>
        <p:nvSpPr>
          <p:cNvPr id="3078" name="Rectangle 6"/>
          <p:cNvSpPr>
            <a:spLocks noChangeArrowheads="1"/>
          </p:cNvSpPr>
          <p:nvPr/>
        </p:nvSpPr>
        <p:spPr bwMode="auto">
          <a:xfrm>
            <a:off x="1943100" y="2182813"/>
            <a:ext cx="9144000" cy="0"/>
          </a:xfrm>
          <a:prstGeom prst="rect">
            <a:avLst/>
          </a:prstGeom>
          <a:noFill/>
          <a:ln w="12700">
            <a:noFill/>
            <a:miter lim="800000"/>
            <a:headEnd type="none" w="sm" len="sm"/>
            <a:tailEnd type="none" w="sm" len="sm"/>
          </a:ln>
        </p:spPr>
        <p:txBody>
          <a:bodyPr>
            <a:spAutoFit/>
          </a:bodyPr>
          <a:lstStyle/>
          <a:p>
            <a:endParaRPr lang="en-US">
              <a:latin typeface="Tahoma" pitchFamily="34" charset="0"/>
            </a:endParaRPr>
          </a:p>
        </p:txBody>
      </p:sp>
      <p:sp>
        <p:nvSpPr>
          <p:cNvPr id="3079" name="Rectangle 7"/>
          <p:cNvSpPr>
            <a:spLocks noChangeArrowheads="1"/>
          </p:cNvSpPr>
          <p:nvPr/>
        </p:nvSpPr>
        <p:spPr bwMode="auto">
          <a:xfrm>
            <a:off x="2438400" y="1981200"/>
            <a:ext cx="9144000" cy="0"/>
          </a:xfrm>
          <a:prstGeom prst="rect">
            <a:avLst/>
          </a:prstGeom>
          <a:noFill/>
          <a:ln w="12700">
            <a:noFill/>
            <a:miter lim="800000"/>
            <a:headEnd type="none" w="sm" len="sm"/>
            <a:tailEnd type="none" w="sm" len="sm"/>
          </a:ln>
        </p:spPr>
        <p:txBody>
          <a:bodyPr>
            <a:spAutoFit/>
          </a:bodyPr>
          <a:lstStyle/>
          <a:p>
            <a:endParaRPr lang="en-US">
              <a:latin typeface="Tahoma" pitchFamily="34" charset="0"/>
            </a:endParaRPr>
          </a:p>
        </p:txBody>
      </p:sp>
      <p:sp>
        <p:nvSpPr>
          <p:cNvPr id="3080" name="Rectangle 8"/>
          <p:cNvSpPr>
            <a:spLocks noChangeArrowheads="1"/>
          </p:cNvSpPr>
          <p:nvPr/>
        </p:nvSpPr>
        <p:spPr bwMode="auto">
          <a:xfrm>
            <a:off x="2655888" y="1428750"/>
            <a:ext cx="9144000" cy="0"/>
          </a:xfrm>
          <a:prstGeom prst="rect">
            <a:avLst/>
          </a:prstGeom>
          <a:noFill/>
          <a:ln w="12700">
            <a:noFill/>
            <a:miter lim="800000"/>
            <a:headEnd type="none" w="sm" len="sm"/>
            <a:tailEnd type="none" w="sm" len="sm"/>
          </a:ln>
        </p:spPr>
        <p:txBody>
          <a:bodyPr>
            <a:spAutoFit/>
          </a:bodyPr>
          <a:lstStyle/>
          <a:p>
            <a:endParaRPr lang="en-US">
              <a:latin typeface="Tahoma" pitchFamily="34" charset="0"/>
            </a:endParaRPr>
          </a:p>
        </p:txBody>
      </p:sp>
      <p:sp>
        <p:nvSpPr>
          <p:cNvPr id="3081" name="Rectangle 9"/>
          <p:cNvSpPr>
            <a:spLocks noChangeArrowheads="1"/>
          </p:cNvSpPr>
          <p:nvPr/>
        </p:nvSpPr>
        <p:spPr bwMode="auto">
          <a:xfrm>
            <a:off x="2743200" y="2324100"/>
            <a:ext cx="9144000" cy="0"/>
          </a:xfrm>
          <a:prstGeom prst="rect">
            <a:avLst/>
          </a:prstGeom>
          <a:noFill/>
          <a:ln w="12700">
            <a:noFill/>
            <a:miter lim="800000"/>
            <a:headEnd type="none" w="sm" len="sm"/>
            <a:tailEnd type="none" w="sm" len="sm"/>
          </a:ln>
        </p:spPr>
        <p:txBody>
          <a:bodyPr>
            <a:spAutoFit/>
          </a:bodyPr>
          <a:lstStyle/>
          <a:p>
            <a:endParaRPr lang="en-US">
              <a:latin typeface="Tahoma" pitchFamily="34" charset="0"/>
            </a:endParaRPr>
          </a:p>
        </p:txBody>
      </p:sp>
      <p:sp>
        <p:nvSpPr>
          <p:cNvPr id="3082" name="Rectangle 12"/>
          <p:cNvSpPr>
            <a:spLocks noChangeArrowheads="1"/>
          </p:cNvSpPr>
          <p:nvPr/>
        </p:nvSpPr>
        <p:spPr bwMode="auto">
          <a:xfrm>
            <a:off x="2400300" y="2705100"/>
            <a:ext cx="9144000" cy="0"/>
          </a:xfrm>
          <a:prstGeom prst="rect">
            <a:avLst/>
          </a:prstGeom>
          <a:noFill/>
          <a:ln w="12700">
            <a:noFill/>
            <a:miter lim="800000"/>
            <a:headEnd type="none" w="sm" len="sm"/>
            <a:tailEnd type="none" w="sm" len="sm"/>
          </a:ln>
        </p:spPr>
        <p:txBody>
          <a:bodyPr>
            <a:spAutoFit/>
          </a:bodyPr>
          <a:lstStyle/>
          <a:p>
            <a:endParaRPr lang="en-US">
              <a:latin typeface="Tahoma" pitchFamily="34" charset="0"/>
            </a:endParaRPr>
          </a:p>
        </p:txBody>
      </p:sp>
      <p:sp>
        <p:nvSpPr>
          <p:cNvPr id="3083" name="Text Box 14"/>
          <p:cNvSpPr txBox="1">
            <a:spLocks noChangeArrowheads="1"/>
          </p:cNvSpPr>
          <p:nvPr/>
        </p:nvSpPr>
        <p:spPr bwMode="auto">
          <a:xfrm>
            <a:off x="228600" y="1660525"/>
            <a:ext cx="8686800" cy="1158875"/>
          </a:xfrm>
          <a:prstGeom prst="rect">
            <a:avLst/>
          </a:prstGeom>
          <a:noFill/>
          <a:ln w="12700">
            <a:noFill/>
            <a:miter lim="800000"/>
            <a:headEnd type="none" w="sm" len="sm"/>
            <a:tailEnd type="none" w="sm" len="sm"/>
          </a:ln>
        </p:spPr>
        <p:txBody>
          <a:bodyPr>
            <a:spAutoFit/>
          </a:bodyPr>
          <a:lstStyle/>
          <a:p>
            <a:pPr>
              <a:spcBef>
                <a:spcPct val="50000"/>
              </a:spcBef>
            </a:pPr>
            <a:r>
              <a:rPr lang="en-US" sz="3000">
                <a:latin typeface="Tahoma" pitchFamily="34" charset="0"/>
              </a:rPr>
              <a:t>A pair of braces in a program forms a block that groups components of a program.</a:t>
            </a:r>
            <a:r>
              <a:rPr lang="en-US" sz="4000">
                <a:solidFill>
                  <a:schemeClr val="tx2"/>
                </a:solidFill>
                <a:latin typeface="Courier" pitchFamily="49" charset="0"/>
                <a:cs typeface="Times New Roman" pitchFamily="18" charset="0"/>
              </a:rPr>
              <a:t> </a:t>
            </a:r>
          </a:p>
        </p:txBody>
      </p:sp>
      <p:sp>
        <p:nvSpPr>
          <p:cNvPr id="3084" name="Rectangle 16"/>
          <p:cNvSpPr>
            <a:spLocks noChangeArrowheads="1"/>
          </p:cNvSpPr>
          <p:nvPr/>
        </p:nvSpPr>
        <p:spPr bwMode="auto">
          <a:xfrm>
            <a:off x="2400300" y="2971800"/>
            <a:ext cx="9144000" cy="0"/>
          </a:xfrm>
          <a:prstGeom prst="rect">
            <a:avLst/>
          </a:prstGeom>
          <a:noFill/>
          <a:ln w="12700">
            <a:noFill/>
            <a:miter lim="800000"/>
            <a:headEnd type="none" w="sm" len="sm"/>
            <a:tailEnd type="none" w="sm" len="sm"/>
          </a:ln>
        </p:spPr>
        <p:txBody>
          <a:bodyPr>
            <a:spAutoFit/>
          </a:bodyPr>
          <a:lstStyle/>
          <a:p>
            <a:endParaRPr lang="en-US">
              <a:latin typeface="Tahoma" pitchFamily="34" charset="0"/>
            </a:endParaRPr>
          </a:p>
        </p:txBody>
      </p:sp>
      <p:graphicFrame>
        <p:nvGraphicFramePr>
          <p:cNvPr id="3074" name="Object 2"/>
          <p:cNvGraphicFramePr>
            <a:graphicFrameLocks noChangeAspect="1"/>
          </p:cNvGraphicFramePr>
          <p:nvPr/>
        </p:nvGraphicFramePr>
        <p:xfrm>
          <a:off x="-533400" y="3276600"/>
          <a:ext cx="9677400" cy="2036763"/>
        </p:xfrm>
        <a:graphic>
          <a:graphicData uri="http://schemas.openxmlformats.org/presentationml/2006/ole">
            <p:oleObj spid="_x0000_s3074" r:id="rId4" imgW="4343400" imgH="914400" progId="Word.Picture.8">
              <p:embed/>
            </p:oleObj>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noFill/>
        </p:spPr>
        <p:txBody>
          <a:bodyPr/>
          <a:lstStyle/>
          <a:p>
            <a:pPr eaLnBrk="1" hangingPunct="1">
              <a:defRPr/>
            </a:pPr>
            <a:r>
              <a:rPr lang="en-US" dirty="0"/>
              <a:t>Classes</a:t>
            </a:r>
            <a:endParaRPr lang="en-US" dirty="0">
              <a:solidFill>
                <a:schemeClr val="tx1"/>
              </a:solidFill>
            </a:endParaRPr>
          </a:p>
        </p:txBody>
      </p:sp>
      <p:sp>
        <p:nvSpPr>
          <p:cNvPr id="41987" name="Rectangle 3"/>
          <p:cNvSpPr>
            <a:spLocks noGrp="1" noChangeArrowheads="1"/>
          </p:cNvSpPr>
          <p:nvPr>
            <p:ph idx="1"/>
          </p:nvPr>
        </p:nvSpPr>
        <p:spPr/>
        <p:txBody>
          <a:bodyPr/>
          <a:lstStyle/>
          <a:p>
            <a:pPr marL="0" indent="0" eaLnBrk="1" hangingPunct="1">
              <a:buFontTx/>
              <a:buNone/>
            </a:pPr>
            <a:r>
              <a:rPr lang="en-US" sz="3200" smtClean="0"/>
              <a:t>The class is the essential Java construct. </a:t>
            </a:r>
          </a:p>
          <a:p>
            <a:pPr marL="342900" lvl="1" indent="0" eaLnBrk="1" hangingPunct="1"/>
            <a:r>
              <a:rPr lang="en-US" smtClean="0"/>
              <a:t>A class is a template or blueprint for objects. </a:t>
            </a:r>
          </a:p>
          <a:p>
            <a:pPr marL="342900" lvl="1" indent="0" eaLnBrk="1" hangingPunct="1"/>
            <a:r>
              <a:rPr lang="en-US" smtClean="0"/>
              <a:t>To program in Java, you must understand classes and be able to write and use them. </a:t>
            </a:r>
          </a:p>
          <a:p>
            <a:pPr marL="0" indent="0" eaLnBrk="1" hangingPunct="1">
              <a:buFont typeface="Monotype Sorts" pitchFamily="2" charset="2"/>
              <a:buNone/>
            </a:pPr>
            <a:endParaRPr lang="en-US" sz="300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smtClean="0"/>
              <a:t>Java Version History</a:t>
            </a:r>
          </a:p>
        </p:txBody>
      </p:sp>
      <p:sp>
        <p:nvSpPr>
          <p:cNvPr id="9219" name="Rectangle 3"/>
          <p:cNvSpPr>
            <a:spLocks noGrp="1" noChangeArrowheads="1"/>
          </p:cNvSpPr>
          <p:nvPr>
            <p:ph idx="1"/>
          </p:nvPr>
        </p:nvSpPr>
        <p:spPr/>
        <p:txBody>
          <a:bodyPr/>
          <a:lstStyle/>
          <a:p>
            <a:pPr eaLnBrk="1" hangingPunct="1">
              <a:lnSpc>
                <a:spcPct val="150000"/>
              </a:lnSpc>
            </a:pPr>
            <a:r>
              <a:rPr lang="en-US" sz="2400" smtClean="0"/>
              <a:t>J2SE 1.3 (May 8, 2000)</a:t>
            </a:r>
          </a:p>
          <a:p>
            <a:pPr lvl="1" eaLnBrk="1" hangingPunct="1">
              <a:lnSpc>
                <a:spcPct val="150000"/>
              </a:lnSpc>
              <a:buFont typeface="Wingdings" pitchFamily="2" charset="2"/>
              <a:buChar char="ü"/>
            </a:pPr>
            <a:r>
              <a:rPr lang="en-US" sz="1800" smtClean="0"/>
              <a:t>Codename </a:t>
            </a:r>
            <a:r>
              <a:rPr lang="en-US" sz="1800" b="1" smtClean="0"/>
              <a:t>Kestrel</a:t>
            </a:r>
            <a:r>
              <a:rPr lang="en-US" sz="1800" smtClean="0"/>
              <a:t>.  </a:t>
            </a:r>
          </a:p>
          <a:p>
            <a:pPr eaLnBrk="1" hangingPunct="1">
              <a:lnSpc>
                <a:spcPct val="150000"/>
              </a:lnSpc>
            </a:pPr>
            <a:r>
              <a:rPr lang="en-US" sz="2400" smtClean="0"/>
              <a:t>J2SE 1.4 (February 6, 2002)</a:t>
            </a:r>
          </a:p>
          <a:p>
            <a:pPr lvl="1" eaLnBrk="1" hangingPunct="1">
              <a:lnSpc>
                <a:spcPct val="150000"/>
              </a:lnSpc>
              <a:buFont typeface="Wingdings" pitchFamily="2" charset="2"/>
              <a:buChar char="ü"/>
            </a:pPr>
            <a:r>
              <a:rPr lang="en-US" sz="1800" smtClean="0"/>
              <a:t>Codename </a:t>
            </a:r>
            <a:r>
              <a:rPr lang="en-US" sz="1800" b="1" smtClean="0"/>
              <a:t>Merlin</a:t>
            </a:r>
            <a:r>
              <a:rPr lang="en-US" sz="1800" smtClean="0"/>
              <a:t>. </a:t>
            </a:r>
          </a:p>
          <a:p>
            <a:pPr eaLnBrk="1" hangingPunct="1">
              <a:lnSpc>
                <a:spcPct val="150000"/>
              </a:lnSpc>
            </a:pPr>
            <a:r>
              <a:rPr lang="en-US" sz="2400" smtClean="0"/>
              <a:t>J2SE 5.0 (September 30, 2004)</a:t>
            </a:r>
          </a:p>
          <a:p>
            <a:pPr lvl="1" eaLnBrk="1" hangingPunct="1">
              <a:lnSpc>
                <a:spcPct val="150000"/>
              </a:lnSpc>
              <a:buFont typeface="Wingdings" pitchFamily="2" charset="2"/>
              <a:buChar char="ü"/>
            </a:pPr>
            <a:r>
              <a:rPr lang="en-US" sz="1800" smtClean="0"/>
              <a:t>Codename </a:t>
            </a:r>
            <a:r>
              <a:rPr lang="en-US" sz="1800" b="1" smtClean="0"/>
              <a:t>Tiger</a:t>
            </a:r>
            <a:r>
              <a:rPr lang="en-US" sz="1800" smtClean="0"/>
              <a:t>. Originally numbered 1.5, which is still used as the internal version number. This version was developed under JSR 176.</a:t>
            </a:r>
          </a:p>
          <a:p>
            <a:pPr lvl="1" eaLnBrk="1" hangingPunct="1">
              <a:lnSpc>
                <a:spcPct val="150000"/>
              </a:lnSpc>
              <a:buFont typeface="Wingdings" pitchFamily="2" charset="2"/>
              <a:buChar char="ü"/>
            </a:pPr>
            <a:r>
              <a:rPr lang="en-US" sz="1800" smtClean="0"/>
              <a:t>Tiger added a number of significant new language features: </a:t>
            </a:r>
          </a:p>
          <a:p>
            <a:pPr lvl="1" eaLnBrk="1" hangingPunct="1">
              <a:lnSpc>
                <a:spcPct val="150000"/>
              </a:lnSpc>
              <a:buFont typeface="Wingdings" pitchFamily="2" charset="2"/>
              <a:buChar char="ü"/>
            </a:pPr>
            <a:r>
              <a:rPr lang="en-US" sz="1800" smtClean="0"/>
              <a:t>Generics, Metadata,  Auto boxing/un boxing, Enumerations, Varargs,  for each loop and etc.</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noFill/>
        </p:spPr>
        <p:txBody>
          <a:bodyPr/>
          <a:lstStyle/>
          <a:p>
            <a:pPr eaLnBrk="1" hangingPunct="1">
              <a:defRPr/>
            </a:pPr>
            <a:r>
              <a:rPr lang="en-US" dirty="0"/>
              <a:t>Methods</a:t>
            </a:r>
            <a:endParaRPr lang="en-US" dirty="0">
              <a:solidFill>
                <a:schemeClr val="tx1"/>
              </a:solidFill>
            </a:endParaRPr>
          </a:p>
        </p:txBody>
      </p:sp>
      <p:sp>
        <p:nvSpPr>
          <p:cNvPr id="124931" name="Rectangle 3"/>
          <p:cNvSpPr>
            <a:spLocks noGrp="1" noChangeArrowheads="1"/>
          </p:cNvSpPr>
          <p:nvPr>
            <p:ph idx="1"/>
          </p:nvPr>
        </p:nvSpPr>
        <p:spPr/>
        <p:txBody>
          <a:bodyPr/>
          <a:lstStyle/>
          <a:p>
            <a:pPr marL="0" indent="0" eaLnBrk="1" hangingPunct="1">
              <a:buFont typeface="Monotype Sorts" pitchFamily="2" charset="2"/>
              <a:buNone/>
              <a:defRPr/>
            </a:pPr>
            <a:r>
              <a:rPr lang="en-US" sz="2800" dirty="0"/>
              <a:t>What is </a:t>
            </a:r>
            <a:r>
              <a:rPr lang="en-US" sz="2800" dirty="0" err="1"/>
              <a:t>System.out.println</a:t>
            </a:r>
            <a:r>
              <a:rPr lang="en-US" sz="2800" dirty="0"/>
              <a:t>? It is a method: </a:t>
            </a:r>
            <a:endParaRPr lang="en-US" sz="2800" dirty="0" smtClean="0"/>
          </a:p>
          <a:p>
            <a:pPr marL="344487" lvl="1" indent="0" algn="just" eaLnBrk="1" hangingPunct="1">
              <a:defRPr/>
            </a:pPr>
            <a:r>
              <a:rPr lang="en-US" sz="2800" dirty="0" smtClean="0"/>
              <a:t> </a:t>
            </a:r>
            <a:r>
              <a:rPr lang="en-US" sz="2400" dirty="0" smtClean="0">
                <a:solidFill>
                  <a:schemeClr val="accent2">
                    <a:lumMod val="75000"/>
                  </a:schemeClr>
                </a:solidFill>
              </a:rPr>
              <a:t>a </a:t>
            </a:r>
            <a:r>
              <a:rPr lang="en-US" sz="2400" dirty="0">
                <a:solidFill>
                  <a:schemeClr val="accent2">
                    <a:lumMod val="75000"/>
                  </a:schemeClr>
                </a:solidFill>
              </a:rPr>
              <a:t>collection of statements that performs a sequence of operations to display a message on the console. </a:t>
            </a:r>
            <a:endParaRPr lang="en-US" sz="2400" dirty="0" smtClean="0">
              <a:solidFill>
                <a:schemeClr val="accent2">
                  <a:lumMod val="75000"/>
                </a:schemeClr>
              </a:solidFill>
            </a:endParaRPr>
          </a:p>
          <a:p>
            <a:pPr marL="344487" lvl="1" indent="0" algn="just" eaLnBrk="1" hangingPunct="1">
              <a:defRPr/>
            </a:pPr>
            <a:r>
              <a:rPr lang="en-US" sz="2400" dirty="0" smtClean="0">
                <a:solidFill>
                  <a:schemeClr val="accent2">
                    <a:lumMod val="75000"/>
                  </a:schemeClr>
                </a:solidFill>
              </a:rPr>
              <a:t> It </a:t>
            </a:r>
            <a:r>
              <a:rPr lang="en-US" sz="2400" dirty="0">
                <a:solidFill>
                  <a:schemeClr val="accent2">
                    <a:lumMod val="75000"/>
                  </a:schemeClr>
                </a:solidFill>
              </a:rPr>
              <a:t>can be used even without fully understanding the details of how it works. </a:t>
            </a:r>
            <a:endParaRPr lang="en-US" sz="2400" dirty="0" smtClean="0">
              <a:solidFill>
                <a:schemeClr val="accent2">
                  <a:lumMod val="75000"/>
                </a:schemeClr>
              </a:solidFill>
            </a:endParaRPr>
          </a:p>
          <a:p>
            <a:pPr marL="344487" lvl="1" indent="0" algn="just" eaLnBrk="1" hangingPunct="1">
              <a:defRPr/>
            </a:pPr>
            <a:r>
              <a:rPr lang="en-US" sz="2400" dirty="0" smtClean="0">
                <a:solidFill>
                  <a:schemeClr val="accent2">
                    <a:lumMod val="75000"/>
                  </a:schemeClr>
                </a:solidFill>
              </a:rPr>
              <a:t> It </a:t>
            </a:r>
            <a:r>
              <a:rPr lang="en-US" sz="2400" dirty="0">
                <a:solidFill>
                  <a:schemeClr val="accent2">
                    <a:lumMod val="75000"/>
                  </a:schemeClr>
                </a:solidFill>
              </a:rPr>
              <a:t>is used by invoking a statement with a string argument. The string argument is enclosed within parentheses. In this case, the argument is "Welcome to Java!" </a:t>
            </a:r>
            <a:endParaRPr lang="en-US" sz="2400" dirty="0" smtClean="0">
              <a:solidFill>
                <a:schemeClr val="accent2">
                  <a:lumMod val="75000"/>
                </a:schemeClr>
              </a:solidFill>
            </a:endParaRPr>
          </a:p>
          <a:p>
            <a:pPr marL="344487" lvl="1" indent="0" algn="just" eaLnBrk="1" hangingPunct="1">
              <a:defRPr/>
            </a:pPr>
            <a:r>
              <a:rPr lang="en-US" sz="2400" dirty="0" smtClean="0">
                <a:solidFill>
                  <a:schemeClr val="accent2">
                    <a:lumMod val="75000"/>
                  </a:schemeClr>
                </a:solidFill>
              </a:rPr>
              <a:t> You </a:t>
            </a:r>
            <a:r>
              <a:rPr lang="en-US" sz="2400" dirty="0">
                <a:solidFill>
                  <a:schemeClr val="accent2">
                    <a:lumMod val="75000"/>
                  </a:schemeClr>
                </a:solidFill>
              </a:rPr>
              <a:t>can call the same </a:t>
            </a:r>
            <a:r>
              <a:rPr lang="en-US" sz="2400" dirty="0" err="1">
                <a:solidFill>
                  <a:schemeClr val="accent2">
                    <a:lumMod val="75000"/>
                  </a:schemeClr>
                </a:solidFill>
              </a:rPr>
              <a:t>println</a:t>
            </a:r>
            <a:r>
              <a:rPr lang="en-US" sz="2400" dirty="0">
                <a:solidFill>
                  <a:schemeClr val="accent2">
                    <a:lumMod val="75000"/>
                  </a:schemeClr>
                </a:solidFill>
              </a:rPr>
              <a:t> method with a different argument to print a different message. </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noFill/>
        </p:spPr>
        <p:txBody>
          <a:bodyPr/>
          <a:lstStyle/>
          <a:p>
            <a:pPr eaLnBrk="1" hangingPunct="1">
              <a:defRPr/>
            </a:pPr>
            <a:r>
              <a:rPr lang="en-US" dirty="0"/>
              <a:t>main Method</a:t>
            </a:r>
            <a:endParaRPr lang="en-US" dirty="0">
              <a:solidFill>
                <a:schemeClr val="tx1"/>
              </a:solidFill>
            </a:endParaRPr>
          </a:p>
        </p:txBody>
      </p:sp>
      <p:sp>
        <p:nvSpPr>
          <p:cNvPr id="44035" name="Rectangle 3"/>
          <p:cNvSpPr>
            <a:spLocks noGrp="1" noChangeArrowheads="1"/>
          </p:cNvSpPr>
          <p:nvPr>
            <p:ph idx="1"/>
          </p:nvPr>
        </p:nvSpPr>
        <p:spPr/>
        <p:txBody>
          <a:bodyPr/>
          <a:lstStyle/>
          <a:p>
            <a:pPr marL="0" indent="0" eaLnBrk="1" hangingPunct="1">
              <a:buFont typeface="Monotype Sorts" pitchFamily="2" charset="2"/>
              <a:buNone/>
            </a:pPr>
            <a:r>
              <a:rPr lang="en-US" sz="3000" smtClean="0"/>
              <a:t>The main method provides the control of program flow. The Java interpreter executes the application by invoking the main method. </a:t>
            </a:r>
          </a:p>
          <a:p>
            <a:pPr marL="0" indent="0" eaLnBrk="1" hangingPunct="1">
              <a:buFont typeface="Monotype Sorts" pitchFamily="2" charset="2"/>
              <a:buNone/>
            </a:pPr>
            <a:r>
              <a:rPr lang="en-US" sz="3000" smtClean="0"/>
              <a:t> </a:t>
            </a:r>
          </a:p>
          <a:p>
            <a:pPr marL="0" indent="0" eaLnBrk="1" hangingPunct="1">
              <a:buFont typeface="Monotype Sorts" pitchFamily="2" charset="2"/>
              <a:buNone/>
            </a:pPr>
            <a:r>
              <a:rPr lang="en-US" sz="3000" smtClean="0"/>
              <a:t>The main method looks like this:</a:t>
            </a:r>
          </a:p>
          <a:p>
            <a:pPr marL="0" indent="0" algn="just" eaLnBrk="1" hangingPunct="1">
              <a:buFont typeface="Monotype Sorts" pitchFamily="2" charset="2"/>
              <a:buNone/>
            </a:pPr>
            <a:endParaRPr lang="en-US" sz="3600" smtClean="0">
              <a:solidFill>
                <a:schemeClr val="tx2"/>
              </a:solidFill>
              <a:latin typeface="Courier" pitchFamily="49" charset="0"/>
              <a:cs typeface="Times New Roman" pitchFamily="18" charset="0"/>
            </a:endParaRPr>
          </a:p>
          <a:p>
            <a:pPr marL="0" indent="0" algn="just" eaLnBrk="1" hangingPunct="1">
              <a:buFont typeface="Monotype Sorts" pitchFamily="2" charset="2"/>
              <a:buNone/>
            </a:pPr>
            <a:r>
              <a:rPr lang="en-US" sz="2000" smtClean="0">
                <a:latin typeface="Courier New" pitchFamily="49" charset="0"/>
                <a:cs typeface="Courier New" pitchFamily="49" charset="0"/>
              </a:rPr>
              <a:t>public static void main(String[] args) {</a:t>
            </a:r>
          </a:p>
          <a:p>
            <a:pPr marL="0" indent="0" eaLnBrk="1" hangingPunct="1">
              <a:buFont typeface="Monotype Sorts" pitchFamily="2" charset="2"/>
              <a:buNone/>
            </a:pPr>
            <a:r>
              <a:rPr lang="en-US" sz="2000" smtClean="0">
                <a:latin typeface="Courier New" pitchFamily="49" charset="0"/>
                <a:cs typeface="Courier New" pitchFamily="49" charset="0"/>
              </a:rPr>
              <a:t>  // Statements;</a:t>
            </a:r>
          </a:p>
          <a:p>
            <a:pPr marL="0" indent="0" eaLnBrk="1" hangingPunct="1">
              <a:buFont typeface="Monotype Sorts" pitchFamily="2" charset="2"/>
              <a:buNone/>
            </a:pPr>
            <a:r>
              <a:rPr lang="en-US" sz="2000" smtClean="0">
                <a:latin typeface="Courier New" pitchFamily="49" charset="0"/>
                <a:cs typeface="Courier New" pitchFamily="49" charset="0"/>
              </a:rPr>
              <a: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smtClean="0"/>
              <a:t>Java Runtime Environment</a:t>
            </a:r>
          </a:p>
        </p:txBody>
      </p:sp>
      <p:sp>
        <p:nvSpPr>
          <p:cNvPr id="45059" name="Rectangle 3"/>
          <p:cNvSpPr>
            <a:spLocks noGrp="1" noChangeArrowheads="1"/>
          </p:cNvSpPr>
          <p:nvPr>
            <p:ph idx="1"/>
          </p:nvPr>
        </p:nvSpPr>
        <p:spPr/>
        <p:txBody>
          <a:bodyPr/>
          <a:lstStyle/>
          <a:p>
            <a:pPr eaLnBrk="1" hangingPunct="1">
              <a:lnSpc>
                <a:spcPct val="90000"/>
              </a:lnSpc>
            </a:pPr>
            <a:r>
              <a:rPr lang="en-US" smtClean="0"/>
              <a:t>Java Runtime Environment includes a large number of development tools and hundreds of classes and methods. </a:t>
            </a:r>
          </a:p>
          <a:p>
            <a:pPr eaLnBrk="1" hangingPunct="1">
              <a:lnSpc>
                <a:spcPct val="90000"/>
              </a:lnSpc>
            </a:pPr>
            <a:r>
              <a:rPr lang="en-US" smtClean="0"/>
              <a:t>The development tools are part of the system known as </a:t>
            </a:r>
            <a:r>
              <a:rPr lang="en-US" i="1" smtClean="0"/>
              <a:t>Java Development Kit</a:t>
            </a:r>
            <a:r>
              <a:rPr lang="en-US" smtClean="0"/>
              <a:t> (JDK).</a:t>
            </a:r>
          </a:p>
          <a:p>
            <a:pPr eaLnBrk="1" hangingPunct="1">
              <a:lnSpc>
                <a:spcPct val="90000"/>
              </a:lnSpc>
            </a:pPr>
            <a:r>
              <a:rPr lang="en-US" smtClean="0"/>
              <a:t>Classes and methods are part of the Java Standard Library (JSL), also known as the </a:t>
            </a:r>
            <a:r>
              <a:rPr lang="en-US" i="1" smtClean="0"/>
              <a:t>Application programming interface </a:t>
            </a:r>
            <a:r>
              <a:rPr lang="en-US" smtClean="0"/>
              <a:t>(API).</a:t>
            </a:r>
          </a:p>
          <a:p>
            <a:pPr eaLnBrk="1" hangingPunct="1">
              <a:lnSpc>
                <a:spcPct val="90000"/>
              </a:lnSpc>
            </a:pPr>
            <a:endParaRPr lang="en-US" smtClean="0"/>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smtClean="0"/>
              <a:t>Java Development Kit - JDK</a:t>
            </a:r>
          </a:p>
        </p:txBody>
      </p:sp>
      <p:sp>
        <p:nvSpPr>
          <p:cNvPr id="25603" name="Rectangle 3"/>
          <p:cNvSpPr>
            <a:spLocks noGrp="1" noChangeArrowheads="1"/>
          </p:cNvSpPr>
          <p:nvPr>
            <p:ph idx="1"/>
          </p:nvPr>
        </p:nvSpPr>
        <p:spPr/>
        <p:txBody>
          <a:bodyPr/>
          <a:lstStyle/>
          <a:p>
            <a:pPr eaLnBrk="1" hangingPunct="1">
              <a:lnSpc>
                <a:spcPct val="90000"/>
              </a:lnSpc>
              <a:buFontTx/>
              <a:buNone/>
              <a:defRPr/>
            </a:pPr>
            <a:r>
              <a:rPr lang="en-US" sz="2800" dirty="0" smtClean="0"/>
              <a:t>The Java Development Kit comes with collection of tools that are used for developing and running java programs.</a:t>
            </a:r>
          </a:p>
          <a:p>
            <a:pPr lvl="1" eaLnBrk="1" hangingPunct="1">
              <a:lnSpc>
                <a:spcPct val="90000"/>
              </a:lnSpc>
              <a:defRPr/>
            </a:pPr>
            <a:r>
              <a:rPr lang="en-US" sz="2000" b="1" dirty="0" err="1" smtClean="0">
                <a:solidFill>
                  <a:schemeClr val="accent2">
                    <a:lumMod val="75000"/>
                  </a:schemeClr>
                </a:solidFill>
              </a:rPr>
              <a:t>Javac</a:t>
            </a:r>
            <a:r>
              <a:rPr lang="en-US" sz="2000" dirty="0" smtClean="0">
                <a:solidFill>
                  <a:schemeClr val="accent2">
                    <a:lumMod val="75000"/>
                  </a:schemeClr>
                </a:solidFill>
              </a:rPr>
              <a:t> - Java compiler.</a:t>
            </a:r>
          </a:p>
          <a:p>
            <a:pPr lvl="1" eaLnBrk="1" hangingPunct="1">
              <a:lnSpc>
                <a:spcPct val="90000"/>
              </a:lnSpc>
              <a:defRPr/>
            </a:pPr>
            <a:r>
              <a:rPr lang="en-US" sz="2000" b="1" dirty="0" smtClean="0">
                <a:solidFill>
                  <a:schemeClr val="accent2">
                    <a:lumMod val="75000"/>
                  </a:schemeClr>
                </a:solidFill>
              </a:rPr>
              <a:t>Java</a:t>
            </a:r>
            <a:r>
              <a:rPr lang="en-US" sz="2000" dirty="0" smtClean="0">
                <a:solidFill>
                  <a:schemeClr val="accent2">
                    <a:lumMod val="75000"/>
                  </a:schemeClr>
                </a:solidFill>
              </a:rPr>
              <a:t> - Java interpreter.</a:t>
            </a:r>
          </a:p>
          <a:p>
            <a:pPr lvl="1" eaLnBrk="1" hangingPunct="1">
              <a:lnSpc>
                <a:spcPct val="90000"/>
              </a:lnSpc>
              <a:defRPr/>
            </a:pPr>
            <a:r>
              <a:rPr lang="en-US" sz="2000" b="1" dirty="0" err="1" smtClean="0">
                <a:solidFill>
                  <a:schemeClr val="accent2">
                    <a:lumMod val="75000"/>
                  </a:schemeClr>
                </a:solidFill>
              </a:rPr>
              <a:t>Javap</a:t>
            </a:r>
            <a:r>
              <a:rPr lang="en-US" sz="2000" dirty="0" smtClean="0">
                <a:solidFill>
                  <a:schemeClr val="accent2">
                    <a:lumMod val="75000"/>
                  </a:schemeClr>
                </a:solidFill>
              </a:rPr>
              <a:t> - Java </a:t>
            </a:r>
            <a:r>
              <a:rPr lang="en-US" sz="2000" dirty="0" err="1" smtClean="0">
                <a:solidFill>
                  <a:schemeClr val="accent2">
                    <a:lumMod val="75000"/>
                  </a:schemeClr>
                </a:solidFill>
              </a:rPr>
              <a:t>disassembler</a:t>
            </a:r>
            <a:r>
              <a:rPr lang="en-US" sz="2000" dirty="0" smtClean="0">
                <a:solidFill>
                  <a:schemeClr val="accent2">
                    <a:lumMod val="75000"/>
                  </a:schemeClr>
                </a:solidFill>
              </a:rPr>
              <a:t> </a:t>
            </a:r>
          </a:p>
          <a:p>
            <a:pPr lvl="1" eaLnBrk="1" hangingPunct="1">
              <a:lnSpc>
                <a:spcPct val="90000"/>
              </a:lnSpc>
              <a:buFontTx/>
              <a:buNone/>
              <a:defRPr/>
            </a:pPr>
            <a:r>
              <a:rPr lang="en-US" sz="2000" dirty="0" smtClean="0">
                <a:solidFill>
                  <a:schemeClr val="accent2">
                    <a:lumMod val="75000"/>
                  </a:schemeClr>
                </a:solidFill>
              </a:rPr>
              <a:t>Enables us to convert byte code files into a program description.</a:t>
            </a:r>
          </a:p>
          <a:p>
            <a:pPr lvl="1" eaLnBrk="1" hangingPunct="1">
              <a:lnSpc>
                <a:spcPct val="90000"/>
              </a:lnSpc>
              <a:defRPr/>
            </a:pPr>
            <a:r>
              <a:rPr lang="en-US" sz="2000" b="1" dirty="0" err="1" smtClean="0">
                <a:solidFill>
                  <a:schemeClr val="accent2">
                    <a:lumMod val="75000"/>
                  </a:schemeClr>
                </a:solidFill>
              </a:rPr>
              <a:t>Javah</a:t>
            </a:r>
            <a:r>
              <a:rPr lang="en-US" sz="2000" dirty="0" smtClean="0">
                <a:solidFill>
                  <a:schemeClr val="accent2">
                    <a:lumMod val="75000"/>
                  </a:schemeClr>
                </a:solidFill>
              </a:rPr>
              <a:t> - Creates Header files.</a:t>
            </a:r>
          </a:p>
          <a:p>
            <a:pPr lvl="1" eaLnBrk="1" hangingPunct="1">
              <a:lnSpc>
                <a:spcPct val="90000"/>
              </a:lnSpc>
              <a:buNone/>
              <a:defRPr/>
            </a:pPr>
            <a:r>
              <a:rPr lang="en-US" sz="2000" dirty="0" smtClean="0">
                <a:solidFill>
                  <a:schemeClr val="accent2">
                    <a:lumMod val="75000"/>
                  </a:schemeClr>
                </a:solidFill>
              </a:rPr>
              <a:t>Produces header files for use with native methods.</a:t>
            </a:r>
          </a:p>
          <a:p>
            <a:pPr lvl="1" eaLnBrk="1" hangingPunct="1">
              <a:lnSpc>
                <a:spcPct val="90000"/>
              </a:lnSpc>
              <a:defRPr/>
            </a:pPr>
            <a:r>
              <a:rPr lang="en-US" sz="2000" b="1" dirty="0" err="1" smtClean="0">
                <a:solidFill>
                  <a:schemeClr val="accent2">
                    <a:lumMod val="75000"/>
                  </a:schemeClr>
                </a:solidFill>
              </a:rPr>
              <a:t>Javadoc</a:t>
            </a:r>
            <a:r>
              <a:rPr lang="en-US" sz="2000" dirty="0" smtClean="0">
                <a:solidFill>
                  <a:schemeClr val="accent2">
                    <a:lumMod val="75000"/>
                  </a:schemeClr>
                </a:solidFill>
              </a:rPr>
              <a:t> - Creates HTML document.</a:t>
            </a:r>
          </a:p>
          <a:p>
            <a:pPr lvl="1" eaLnBrk="1" hangingPunct="1">
              <a:lnSpc>
                <a:spcPct val="90000"/>
              </a:lnSpc>
              <a:buFontTx/>
              <a:buNone/>
              <a:defRPr/>
            </a:pPr>
            <a:r>
              <a:rPr lang="en-US" sz="2000" dirty="0" smtClean="0">
                <a:solidFill>
                  <a:schemeClr val="accent2">
                    <a:lumMod val="75000"/>
                  </a:schemeClr>
                </a:solidFill>
              </a:rPr>
              <a:t>Creates HTML format documentation from java source code files.</a:t>
            </a:r>
          </a:p>
          <a:p>
            <a:pPr lvl="1" eaLnBrk="1" hangingPunct="1">
              <a:lnSpc>
                <a:spcPct val="90000"/>
              </a:lnSpc>
              <a:defRPr/>
            </a:pPr>
            <a:r>
              <a:rPr lang="en-US" sz="2000" b="1" dirty="0" err="1" smtClean="0">
                <a:solidFill>
                  <a:schemeClr val="accent2">
                    <a:lumMod val="75000"/>
                  </a:schemeClr>
                </a:solidFill>
              </a:rPr>
              <a:t>Jdb</a:t>
            </a:r>
            <a:r>
              <a:rPr lang="en-US" sz="2000" dirty="0" smtClean="0">
                <a:solidFill>
                  <a:schemeClr val="accent2">
                    <a:lumMod val="75000"/>
                  </a:schemeClr>
                </a:solidFill>
              </a:rPr>
              <a:t> - Java debugger</a:t>
            </a:r>
          </a:p>
          <a:p>
            <a:pPr lvl="1" eaLnBrk="1" hangingPunct="1">
              <a:lnSpc>
                <a:spcPct val="90000"/>
              </a:lnSpc>
              <a:defRPr/>
            </a:pPr>
            <a:r>
              <a:rPr lang="en-US" sz="2000" b="1" dirty="0" err="1" smtClean="0">
                <a:solidFill>
                  <a:schemeClr val="accent2">
                    <a:lumMod val="75000"/>
                  </a:schemeClr>
                </a:solidFill>
              </a:rPr>
              <a:t>Appletviewer</a:t>
            </a:r>
            <a:r>
              <a:rPr lang="en-US" sz="2000" dirty="0" smtClean="0">
                <a:solidFill>
                  <a:schemeClr val="accent2">
                    <a:lumMod val="75000"/>
                  </a:schemeClr>
                </a:solidFill>
              </a:rPr>
              <a:t> - To run java applets. </a:t>
            </a:r>
            <a:r>
              <a:rPr lang="en-US" sz="2400" dirty="0" smtClean="0"/>
              <a:t>	</a:t>
            </a:r>
            <a:r>
              <a:rPr lang="en-US" dirty="0" smtClean="0"/>
              <a:t>	</a:t>
            </a:r>
          </a:p>
          <a:p>
            <a:pPr eaLnBrk="1" hangingPunct="1">
              <a:lnSpc>
                <a:spcPct val="90000"/>
              </a:lnSpc>
              <a:defRPr/>
            </a:pP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dirty="0" smtClean="0">
                <a:latin typeface="+mn-lt"/>
              </a:rPr>
              <a:t>Process of Building &amp; Running Java Programs</a:t>
            </a:r>
          </a:p>
        </p:txBody>
      </p:sp>
      <p:sp>
        <p:nvSpPr>
          <p:cNvPr id="26" name="Content Placeholder 25"/>
          <p:cNvSpPr>
            <a:spLocks noGrp="1"/>
          </p:cNvSpPr>
          <p:nvPr>
            <p:ph idx="1"/>
          </p:nvPr>
        </p:nvSpPr>
        <p:spPr/>
        <p:txBody>
          <a:bodyPr/>
          <a:lstStyle/>
          <a:p>
            <a:endParaRPr lang="en-US"/>
          </a:p>
        </p:txBody>
      </p:sp>
      <p:grpSp>
        <p:nvGrpSpPr>
          <p:cNvPr id="47107" name="Group 34"/>
          <p:cNvGrpSpPr>
            <a:grpSpLocks/>
          </p:cNvGrpSpPr>
          <p:nvPr/>
        </p:nvGrpSpPr>
        <p:grpSpPr bwMode="auto">
          <a:xfrm>
            <a:off x="609600" y="1676400"/>
            <a:ext cx="7696200" cy="4800600"/>
            <a:chOff x="2667000" y="1524001"/>
            <a:chExt cx="5715000" cy="4028419"/>
          </a:xfrm>
        </p:grpSpPr>
        <p:sp>
          <p:nvSpPr>
            <p:cNvPr id="4" name="Rectangle 3"/>
            <p:cNvSpPr/>
            <p:nvPr/>
          </p:nvSpPr>
          <p:spPr bwMode="auto">
            <a:xfrm>
              <a:off x="2667000" y="1524001"/>
              <a:ext cx="1524236" cy="307726"/>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a:spAutoFit/>
            </a:bodyPr>
            <a:lstStyle/>
            <a:p>
              <a:pPr algn="ctr">
                <a:spcBef>
                  <a:spcPct val="50000"/>
                </a:spcBef>
                <a:defRPr/>
              </a:pPr>
              <a:r>
                <a:rPr lang="en-US" sz="1400" dirty="0">
                  <a:latin typeface="+mn-lt"/>
                </a:rPr>
                <a:t>Text Editor</a:t>
              </a:r>
            </a:p>
          </p:txBody>
        </p:sp>
        <p:sp>
          <p:nvSpPr>
            <p:cNvPr id="5" name="Rectangle 4"/>
            <p:cNvSpPr/>
            <p:nvPr/>
          </p:nvSpPr>
          <p:spPr bwMode="auto">
            <a:xfrm>
              <a:off x="2667000" y="2133096"/>
              <a:ext cx="1524236" cy="523898"/>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a:spAutoFit/>
            </a:bodyPr>
            <a:lstStyle/>
            <a:p>
              <a:pPr algn="ctr">
                <a:spcBef>
                  <a:spcPct val="50000"/>
                </a:spcBef>
                <a:defRPr/>
              </a:pPr>
              <a:r>
                <a:rPr lang="en-US" sz="1400" dirty="0">
                  <a:latin typeface="+mn-lt"/>
                </a:rPr>
                <a:t>Java Source Code</a:t>
              </a:r>
            </a:p>
          </p:txBody>
        </p:sp>
        <p:sp>
          <p:nvSpPr>
            <p:cNvPr id="6" name="Rectangle 5"/>
            <p:cNvSpPr/>
            <p:nvPr/>
          </p:nvSpPr>
          <p:spPr bwMode="auto">
            <a:xfrm>
              <a:off x="4877319" y="2133096"/>
              <a:ext cx="1066847" cy="305183"/>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a:spAutoFit/>
            </a:bodyPr>
            <a:lstStyle/>
            <a:p>
              <a:pPr algn="ctr">
                <a:spcBef>
                  <a:spcPct val="50000"/>
                </a:spcBef>
                <a:defRPr/>
              </a:pPr>
              <a:r>
                <a:rPr lang="en-US" sz="1400" dirty="0">
                  <a:latin typeface="+mn-lt"/>
                </a:rPr>
                <a:t>javadoc</a:t>
              </a:r>
            </a:p>
          </p:txBody>
        </p:sp>
        <p:sp>
          <p:nvSpPr>
            <p:cNvPr id="7" name="Rectangle 6"/>
            <p:cNvSpPr/>
            <p:nvPr/>
          </p:nvSpPr>
          <p:spPr bwMode="auto">
            <a:xfrm>
              <a:off x="6857765" y="2133096"/>
              <a:ext cx="1524235" cy="307726"/>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a:spAutoFit/>
            </a:bodyPr>
            <a:lstStyle/>
            <a:p>
              <a:pPr algn="ctr">
                <a:spcBef>
                  <a:spcPct val="50000"/>
                </a:spcBef>
                <a:defRPr/>
              </a:pPr>
              <a:r>
                <a:rPr lang="en-US" sz="1400" dirty="0">
                  <a:latin typeface="+mn-lt"/>
                </a:rPr>
                <a:t>HTML Files</a:t>
              </a:r>
            </a:p>
          </p:txBody>
        </p:sp>
        <p:sp>
          <p:nvSpPr>
            <p:cNvPr id="8" name="Rectangle 7"/>
            <p:cNvSpPr/>
            <p:nvPr/>
          </p:nvSpPr>
          <p:spPr bwMode="auto">
            <a:xfrm>
              <a:off x="2667000" y="2819759"/>
              <a:ext cx="1524236" cy="307726"/>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a:spAutoFit/>
            </a:bodyPr>
            <a:lstStyle/>
            <a:p>
              <a:pPr algn="ctr">
                <a:spcBef>
                  <a:spcPct val="50000"/>
                </a:spcBef>
                <a:defRPr/>
              </a:pPr>
              <a:r>
                <a:rPr lang="en-US" sz="1400" dirty="0">
                  <a:latin typeface="+mn-lt"/>
                </a:rPr>
                <a:t>Javac</a:t>
              </a:r>
            </a:p>
          </p:txBody>
        </p:sp>
        <p:sp>
          <p:nvSpPr>
            <p:cNvPr id="9" name="Rectangle 8"/>
            <p:cNvSpPr/>
            <p:nvPr/>
          </p:nvSpPr>
          <p:spPr bwMode="auto">
            <a:xfrm>
              <a:off x="2667000" y="3428853"/>
              <a:ext cx="1524236" cy="307726"/>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a:spAutoFit/>
            </a:bodyPr>
            <a:lstStyle/>
            <a:p>
              <a:pPr algn="ctr">
                <a:spcBef>
                  <a:spcPct val="50000"/>
                </a:spcBef>
                <a:defRPr/>
              </a:pPr>
              <a:r>
                <a:rPr lang="en-US" sz="1400" dirty="0">
                  <a:latin typeface="+mn-lt"/>
                </a:rPr>
                <a:t>Java Class File</a:t>
              </a:r>
            </a:p>
          </p:txBody>
        </p:sp>
        <p:sp>
          <p:nvSpPr>
            <p:cNvPr id="10" name="Rectangle 9"/>
            <p:cNvSpPr/>
            <p:nvPr/>
          </p:nvSpPr>
          <p:spPr bwMode="auto">
            <a:xfrm>
              <a:off x="4877319" y="3428853"/>
              <a:ext cx="990223" cy="305183"/>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a:spAutoFit/>
            </a:bodyPr>
            <a:lstStyle/>
            <a:p>
              <a:pPr algn="ctr">
                <a:spcBef>
                  <a:spcPct val="50000"/>
                </a:spcBef>
                <a:defRPr/>
              </a:pPr>
              <a:r>
                <a:rPr lang="en-US" sz="1400" dirty="0">
                  <a:latin typeface="+mn-lt"/>
                </a:rPr>
                <a:t>Javah</a:t>
              </a:r>
            </a:p>
          </p:txBody>
        </p:sp>
        <p:sp>
          <p:nvSpPr>
            <p:cNvPr id="11" name="Rectangle 10"/>
            <p:cNvSpPr/>
            <p:nvPr/>
          </p:nvSpPr>
          <p:spPr bwMode="auto">
            <a:xfrm>
              <a:off x="6857765" y="3428853"/>
              <a:ext cx="1524235" cy="307726"/>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a:spAutoFit/>
            </a:bodyPr>
            <a:lstStyle/>
            <a:p>
              <a:pPr algn="ctr">
                <a:spcBef>
                  <a:spcPct val="50000"/>
                </a:spcBef>
                <a:defRPr/>
              </a:pPr>
              <a:r>
                <a:rPr lang="en-US" sz="1400" dirty="0">
                  <a:latin typeface="+mn-lt"/>
                </a:rPr>
                <a:t>Header Files</a:t>
              </a:r>
            </a:p>
          </p:txBody>
        </p:sp>
        <p:sp>
          <p:nvSpPr>
            <p:cNvPr id="12" name="Rectangle 11"/>
            <p:cNvSpPr/>
            <p:nvPr/>
          </p:nvSpPr>
          <p:spPr bwMode="auto">
            <a:xfrm>
              <a:off x="2667000" y="4114244"/>
              <a:ext cx="1524236" cy="307726"/>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a:spAutoFit/>
            </a:bodyPr>
            <a:lstStyle/>
            <a:p>
              <a:pPr algn="ctr">
                <a:spcBef>
                  <a:spcPct val="50000"/>
                </a:spcBef>
                <a:defRPr/>
              </a:pPr>
              <a:r>
                <a:rPr lang="en-US" sz="1400" dirty="0">
                  <a:latin typeface="+mn-lt"/>
                </a:rPr>
                <a:t>Java</a:t>
              </a:r>
            </a:p>
          </p:txBody>
        </p:sp>
        <p:sp>
          <p:nvSpPr>
            <p:cNvPr id="13" name="Rectangle 12"/>
            <p:cNvSpPr/>
            <p:nvPr/>
          </p:nvSpPr>
          <p:spPr bwMode="auto">
            <a:xfrm>
              <a:off x="4877319" y="4114244"/>
              <a:ext cx="532834" cy="307726"/>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a:spAutoFit/>
            </a:bodyPr>
            <a:lstStyle/>
            <a:p>
              <a:pPr algn="ctr">
                <a:spcBef>
                  <a:spcPct val="50000"/>
                </a:spcBef>
                <a:defRPr/>
              </a:pPr>
              <a:r>
                <a:rPr lang="en-US" sz="1400" dirty="0">
                  <a:latin typeface="+mn-lt"/>
                </a:rPr>
                <a:t>Jdb</a:t>
              </a:r>
            </a:p>
          </p:txBody>
        </p:sp>
        <p:sp>
          <p:nvSpPr>
            <p:cNvPr id="14" name="Rectangle 13"/>
            <p:cNvSpPr/>
            <p:nvPr/>
          </p:nvSpPr>
          <p:spPr bwMode="auto">
            <a:xfrm>
              <a:off x="2667000" y="5028522"/>
              <a:ext cx="1524236" cy="523898"/>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a:spAutoFit/>
            </a:bodyPr>
            <a:lstStyle/>
            <a:p>
              <a:pPr algn="ctr">
                <a:spcBef>
                  <a:spcPct val="50000"/>
                </a:spcBef>
                <a:defRPr/>
              </a:pPr>
              <a:r>
                <a:rPr lang="en-US" sz="1400" dirty="0">
                  <a:latin typeface="+mn-lt"/>
                </a:rPr>
                <a:t>Java Program output</a:t>
              </a:r>
            </a:p>
          </p:txBody>
        </p:sp>
        <p:cxnSp>
          <p:nvCxnSpPr>
            <p:cNvPr id="47119" name="Straight Arrow Connector 15"/>
            <p:cNvCxnSpPr>
              <a:cxnSpLocks noChangeShapeType="1"/>
              <a:stCxn id="5" idx="0"/>
              <a:endCxn id="5" idx="0"/>
            </p:cNvCxnSpPr>
            <p:nvPr/>
          </p:nvCxnSpPr>
          <p:spPr bwMode="auto">
            <a:xfrm rot="5400000" flipH="1" flipV="1">
              <a:off x="3429000" y="2133502"/>
              <a:ext cx="1588" cy="1588"/>
            </a:xfrm>
            <a:prstGeom prst="straightConnector1">
              <a:avLst/>
            </a:prstGeom>
            <a:noFill/>
            <a:ln w="9525" algn="ctr">
              <a:noFill/>
              <a:round/>
              <a:headEnd/>
              <a:tailEnd type="arrow" w="med" len="med"/>
            </a:ln>
          </p:spPr>
        </p:cxnSp>
        <p:cxnSp>
          <p:nvCxnSpPr>
            <p:cNvPr id="47120" name="Straight Arrow Connector 18"/>
            <p:cNvCxnSpPr>
              <a:cxnSpLocks noChangeShapeType="1"/>
              <a:stCxn id="4" idx="2"/>
              <a:endCxn id="5" idx="0"/>
            </p:cNvCxnSpPr>
            <p:nvPr/>
          </p:nvCxnSpPr>
          <p:spPr bwMode="auto">
            <a:xfrm rot="5400000">
              <a:off x="3278213" y="1982713"/>
              <a:ext cx="301576" cy="1588"/>
            </a:xfrm>
            <a:prstGeom prst="straightConnector1">
              <a:avLst/>
            </a:prstGeom>
            <a:noFill/>
            <a:ln w="9525" algn="ctr">
              <a:solidFill>
                <a:schemeClr val="tx1"/>
              </a:solidFill>
              <a:round/>
              <a:headEnd/>
              <a:tailEnd type="arrow" w="med" len="med"/>
            </a:ln>
          </p:spPr>
        </p:cxnSp>
        <p:cxnSp>
          <p:nvCxnSpPr>
            <p:cNvPr id="47121" name="Straight Arrow Connector 19"/>
            <p:cNvCxnSpPr>
              <a:cxnSpLocks noChangeShapeType="1"/>
              <a:endCxn id="8" idx="0"/>
            </p:cNvCxnSpPr>
            <p:nvPr/>
          </p:nvCxnSpPr>
          <p:spPr bwMode="auto">
            <a:xfrm rot="5400000">
              <a:off x="3239294" y="2628106"/>
              <a:ext cx="381000" cy="1588"/>
            </a:xfrm>
            <a:prstGeom prst="straightConnector1">
              <a:avLst/>
            </a:prstGeom>
            <a:noFill/>
            <a:ln w="9525" algn="ctr">
              <a:solidFill>
                <a:schemeClr val="tx1"/>
              </a:solidFill>
              <a:round/>
              <a:headEnd/>
              <a:tailEnd type="arrow" w="med" len="med"/>
            </a:ln>
          </p:spPr>
        </p:cxnSp>
        <p:cxnSp>
          <p:nvCxnSpPr>
            <p:cNvPr id="47122" name="Straight Arrow Connector 21"/>
            <p:cNvCxnSpPr>
              <a:cxnSpLocks noChangeShapeType="1"/>
            </p:cNvCxnSpPr>
            <p:nvPr/>
          </p:nvCxnSpPr>
          <p:spPr bwMode="auto">
            <a:xfrm rot="5400000">
              <a:off x="3278883" y="3274317"/>
              <a:ext cx="301822" cy="1588"/>
            </a:xfrm>
            <a:prstGeom prst="straightConnector1">
              <a:avLst/>
            </a:prstGeom>
            <a:noFill/>
            <a:ln w="9525" algn="ctr">
              <a:solidFill>
                <a:schemeClr val="tx1"/>
              </a:solidFill>
              <a:round/>
              <a:headEnd/>
              <a:tailEnd type="arrow" w="med" len="med"/>
            </a:ln>
          </p:spPr>
        </p:cxnSp>
        <p:cxnSp>
          <p:nvCxnSpPr>
            <p:cNvPr id="47123" name="Straight Arrow Connector 22"/>
            <p:cNvCxnSpPr>
              <a:cxnSpLocks noChangeShapeType="1"/>
              <a:endCxn id="12" idx="0"/>
            </p:cNvCxnSpPr>
            <p:nvPr/>
          </p:nvCxnSpPr>
          <p:spPr bwMode="auto">
            <a:xfrm rot="5400000">
              <a:off x="3239294" y="3923506"/>
              <a:ext cx="381000" cy="1588"/>
            </a:xfrm>
            <a:prstGeom prst="straightConnector1">
              <a:avLst/>
            </a:prstGeom>
            <a:noFill/>
            <a:ln w="9525" algn="ctr">
              <a:solidFill>
                <a:schemeClr val="tx1"/>
              </a:solidFill>
              <a:round/>
              <a:headEnd/>
              <a:tailEnd type="arrow" w="med" len="med"/>
            </a:ln>
          </p:spPr>
        </p:cxnSp>
        <p:cxnSp>
          <p:nvCxnSpPr>
            <p:cNvPr id="47124" name="Straight Arrow Connector 24"/>
            <p:cNvCxnSpPr>
              <a:cxnSpLocks noChangeShapeType="1"/>
              <a:endCxn id="14" idx="0"/>
            </p:cNvCxnSpPr>
            <p:nvPr/>
          </p:nvCxnSpPr>
          <p:spPr bwMode="auto">
            <a:xfrm rot="5400000">
              <a:off x="3124994" y="4723606"/>
              <a:ext cx="609600" cy="1588"/>
            </a:xfrm>
            <a:prstGeom prst="straightConnector1">
              <a:avLst/>
            </a:prstGeom>
            <a:noFill/>
            <a:ln w="9525" algn="ctr">
              <a:solidFill>
                <a:schemeClr val="tx1"/>
              </a:solidFill>
              <a:round/>
              <a:headEnd/>
              <a:tailEnd type="arrow" w="med" len="med"/>
            </a:ln>
          </p:spPr>
        </p:cxnSp>
        <p:cxnSp>
          <p:nvCxnSpPr>
            <p:cNvPr id="47125" name="Straight Arrow Connector 27"/>
            <p:cNvCxnSpPr>
              <a:cxnSpLocks noChangeShapeType="1"/>
              <a:stCxn id="5" idx="3"/>
              <a:endCxn id="6" idx="1"/>
            </p:cNvCxnSpPr>
            <p:nvPr/>
          </p:nvCxnSpPr>
          <p:spPr bwMode="auto">
            <a:xfrm flipV="1">
              <a:off x="4191000" y="2285877"/>
              <a:ext cx="685800" cy="109192"/>
            </a:xfrm>
            <a:prstGeom prst="straightConnector1">
              <a:avLst/>
            </a:prstGeom>
            <a:noFill/>
            <a:ln w="9525" algn="ctr">
              <a:solidFill>
                <a:schemeClr val="tx1"/>
              </a:solidFill>
              <a:round/>
              <a:headEnd/>
              <a:tailEnd type="arrow" w="med" len="med"/>
            </a:ln>
          </p:spPr>
        </p:cxnSp>
        <p:cxnSp>
          <p:nvCxnSpPr>
            <p:cNvPr id="47126" name="Straight Arrow Connector 28"/>
            <p:cNvCxnSpPr>
              <a:cxnSpLocks noChangeShapeType="1"/>
            </p:cNvCxnSpPr>
            <p:nvPr/>
          </p:nvCxnSpPr>
          <p:spPr bwMode="auto">
            <a:xfrm flipV="1">
              <a:off x="6019800" y="2286000"/>
              <a:ext cx="685800" cy="1489"/>
            </a:xfrm>
            <a:prstGeom prst="straightConnector1">
              <a:avLst/>
            </a:prstGeom>
            <a:noFill/>
            <a:ln w="9525" algn="ctr">
              <a:solidFill>
                <a:schemeClr val="tx1"/>
              </a:solidFill>
              <a:round/>
              <a:headEnd/>
              <a:tailEnd type="arrow" w="med" len="med"/>
            </a:ln>
          </p:spPr>
        </p:cxnSp>
        <p:cxnSp>
          <p:nvCxnSpPr>
            <p:cNvPr id="47127" name="Straight Arrow Connector 29"/>
            <p:cNvCxnSpPr>
              <a:cxnSpLocks noChangeShapeType="1"/>
            </p:cNvCxnSpPr>
            <p:nvPr/>
          </p:nvCxnSpPr>
          <p:spPr bwMode="auto">
            <a:xfrm flipV="1">
              <a:off x="4191000" y="3581400"/>
              <a:ext cx="685800" cy="1489"/>
            </a:xfrm>
            <a:prstGeom prst="straightConnector1">
              <a:avLst/>
            </a:prstGeom>
            <a:noFill/>
            <a:ln w="9525" algn="ctr">
              <a:solidFill>
                <a:schemeClr val="tx1"/>
              </a:solidFill>
              <a:round/>
              <a:headEnd/>
              <a:tailEnd type="arrow" w="med" len="med"/>
            </a:ln>
          </p:spPr>
        </p:cxnSp>
        <p:cxnSp>
          <p:nvCxnSpPr>
            <p:cNvPr id="47128" name="Straight Arrow Connector 30"/>
            <p:cNvCxnSpPr>
              <a:cxnSpLocks noChangeShapeType="1"/>
            </p:cNvCxnSpPr>
            <p:nvPr/>
          </p:nvCxnSpPr>
          <p:spPr bwMode="auto">
            <a:xfrm flipV="1">
              <a:off x="5943600" y="3581400"/>
              <a:ext cx="685800" cy="1489"/>
            </a:xfrm>
            <a:prstGeom prst="straightConnector1">
              <a:avLst/>
            </a:prstGeom>
            <a:noFill/>
            <a:ln w="9525" algn="ctr">
              <a:solidFill>
                <a:schemeClr val="tx1"/>
              </a:solidFill>
              <a:round/>
              <a:headEnd/>
              <a:tailEnd type="arrow" w="med" len="med"/>
            </a:ln>
          </p:spPr>
        </p:cxnSp>
        <p:cxnSp>
          <p:nvCxnSpPr>
            <p:cNvPr id="47129" name="Straight Connector 33"/>
            <p:cNvCxnSpPr>
              <a:cxnSpLocks noChangeShapeType="1"/>
              <a:stCxn id="12" idx="3"/>
              <a:endCxn id="13" idx="1"/>
            </p:cNvCxnSpPr>
            <p:nvPr/>
          </p:nvCxnSpPr>
          <p:spPr bwMode="auto">
            <a:xfrm>
              <a:off x="4191000" y="4268689"/>
              <a:ext cx="685800" cy="1588"/>
            </a:xfrm>
            <a:prstGeom prst="line">
              <a:avLst/>
            </a:prstGeom>
            <a:noFill/>
            <a:ln w="9525" algn="ctr">
              <a:solidFill>
                <a:schemeClr val="tx1"/>
              </a:solidFill>
              <a:round/>
              <a:headEnd/>
              <a:tailEnd/>
            </a:ln>
          </p:spPr>
        </p:cxn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smtClean="0"/>
              <a:t>The Java API</a:t>
            </a:r>
          </a:p>
        </p:txBody>
      </p:sp>
      <p:sp>
        <p:nvSpPr>
          <p:cNvPr id="48131" name="Rectangle 3"/>
          <p:cNvSpPr>
            <a:spLocks noGrp="1" noChangeArrowheads="1"/>
          </p:cNvSpPr>
          <p:nvPr>
            <p:ph idx="1"/>
          </p:nvPr>
        </p:nvSpPr>
        <p:spPr/>
        <p:txBody>
          <a:bodyPr/>
          <a:lstStyle/>
          <a:p>
            <a:pPr eaLnBrk="1" hangingPunct="1"/>
            <a:r>
              <a:rPr lang="en-US" dirty="0" smtClean="0"/>
              <a:t>The Java API files provide a Java program with a </a:t>
            </a:r>
          </a:p>
          <a:p>
            <a:pPr lvl="1" eaLnBrk="1" hangingPunct="1"/>
            <a:r>
              <a:rPr lang="en-US" dirty="0" smtClean="0"/>
              <a:t>Standard </a:t>
            </a:r>
          </a:p>
          <a:p>
            <a:pPr lvl="1" eaLnBrk="1" hangingPunct="1"/>
            <a:r>
              <a:rPr lang="en-US" dirty="0" smtClean="0"/>
              <a:t>Platform-independent  interface to the underlying host</a:t>
            </a:r>
          </a:p>
          <a:p>
            <a:pPr eaLnBrk="1" hangingPunct="1"/>
            <a:r>
              <a:rPr lang="en-US" dirty="0" smtClean="0"/>
              <a:t>The </a:t>
            </a:r>
            <a:r>
              <a:rPr lang="en-US" dirty="0" smtClean="0"/>
              <a:t>internal design of the Java API is also geared toward platform independence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smtClean="0"/>
              <a:t>The Java Architecture  </a:t>
            </a:r>
          </a:p>
        </p:txBody>
      </p:sp>
      <p:sp>
        <p:nvSpPr>
          <p:cNvPr id="49155" name="Rectangle 3"/>
          <p:cNvSpPr>
            <a:spLocks noGrp="1" noChangeArrowheads="1"/>
          </p:cNvSpPr>
          <p:nvPr>
            <p:ph idx="1"/>
          </p:nvPr>
        </p:nvSpPr>
        <p:spPr/>
        <p:txBody>
          <a:bodyPr/>
          <a:lstStyle/>
          <a:p>
            <a:pPr eaLnBrk="1" hangingPunct="1"/>
            <a:r>
              <a:rPr lang="en-US" sz="2800" smtClean="0"/>
              <a:t>Bytecode is the key to both security &amp; portability</a:t>
            </a:r>
          </a:p>
          <a:p>
            <a:pPr eaLnBrk="1" hangingPunct="1"/>
            <a:r>
              <a:rPr lang="en-US" sz="2800" smtClean="0"/>
              <a:t>Write source code.</a:t>
            </a:r>
          </a:p>
          <a:p>
            <a:pPr eaLnBrk="1" hangingPunct="1"/>
            <a:r>
              <a:rPr lang="en-US" sz="2800" smtClean="0"/>
              <a:t>Compile to bytecode contained in .class files</a:t>
            </a:r>
            <a:endParaRPr lang="en-US" sz="2800" smtClean="0">
              <a:solidFill>
                <a:srgbClr val="CC3300"/>
              </a:solidFill>
            </a:endParaRPr>
          </a:p>
          <a:p>
            <a:pPr eaLnBrk="1" hangingPunct="1"/>
            <a:r>
              <a:rPr lang="en-US" sz="2800" smtClean="0"/>
              <a:t>Bytecode is a highly optimized set of instructions </a:t>
            </a:r>
          </a:p>
          <a:p>
            <a:pPr eaLnBrk="1" hangingPunct="1"/>
            <a:r>
              <a:rPr lang="en-US" sz="2800" smtClean="0"/>
              <a:t>Bytecode executed by the Java Virtual Machine (JVM) </a:t>
            </a:r>
          </a:p>
          <a:p>
            <a:pPr eaLnBrk="1" hangingPunct="1"/>
            <a:r>
              <a:rPr lang="en-US" sz="2800" smtClean="0"/>
              <a:t>The JVM is an interpreter for bytecode</a:t>
            </a:r>
            <a:r>
              <a:rPr lang="en-US" sz="3200" smtClean="0"/>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smtClean="0">
                <a:latin typeface="+mn-lt"/>
              </a:rPr>
              <a:t>The Java Architecture</a:t>
            </a:r>
          </a:p>
        </p:txBody>
      </p:sp>
      <p:sp>
        <p:nvSpPr>
          <p:cNvPr id="12" name="Content Placeholder 11"/>
          <p:cNvSpPr>
            <a:spLocks noGrp="1"/>
          </p:cNvSpPr>
          <p:nvPr>
            <p:ph idx="1"/>
          </p:nvPr>
        </p:nvSpPr>
        <p:spPr/>
        <p:txBody>
          <a:bodyPr/>
          <a:lstStyle/>
          <a:p>
            <a:endParaRPr lang="en-US"/>
          </a:p>
        </p:txBody>
      </p:sp>
      <p:sp>
        <p:nvSpPr>
          <p:cNvPr id="30723" name="Rectangle 4"/>
          <p:cNvSpPr>
            <a:spLocks noChangeArrowheads="1"/>
          </p:cNvSpPr>
          <p:nvPr/>
        </p:nvSpPr>
        <p:spPr bwMode="auto">
          <a:xfrm>
            <a:off x="2590800" y="1595438"/>
            <a:ext cx="3657600" cy="466725"/>
          </a:xfrm>
          <a:prstGeom prst="rect">
            <a:avLst/>
          </a:prstGeom>
          <a:noFill/>
          <a:ln w="9525" algn="ctr">
            <a:solidFill>
              <a:schemeClr val="tx1"/>
            </a:solidFill>
            <a:miter lim="800000"/>
            <a:headEnd/>
            <a:tailEnd/>
          </a:ln>
        </p:spPr>
        <p:txBody>
          <a:bodyPr anchor="ctr">
            <a:spAutoFit/>
          </a:bodyPr>
          <a:lstStyle/>
          <a:p>
            <a:pPr algn="ctr">
              <a:spcBef>
                <a:spcPct val="50000"/>
              </a:spcBef>
              <a:defRPr/>
            </a:pPr>
            <a:r>
              <a:rPr lang="en-GB">
                <a:latin typeface="+mn-lt"/>
              </a:rPr>
              <a:t>Source Code</a:t>
            </a:r>
          </a:p>
        </p:txBody>
      </p:sp>
      <p:sp>
        <p:nvSpPr>
          <p:cNvPr id="30724" name="Rectangle 5"/>
          <p:cNvSpPr>
            <a:spLocks noChangeArrowheads="1"/>
          </p:cNvSpPr>
          <p:nvPr/>
        </p:nvSpPr>
        <p:spPr bwMode="auto">
          <a:xfrm>
            <a:off x="2667000" y="2586038"/>
            <a:ext cx="3657600" cy="466725"/>
          </a:xfrm>
          <a:prstGeom prst="rect">
            <a:avLst/>
          </a:prstGeom>
          <a:noFill/>
          <a:ln w="9525" algn="ctr">
            <a:solidFill>
              <a:schemeClr val="tx1"/>
            </a:solidFill>
            <a:miter lim="800000"/>
            <a:headEnd/>
            <a:tailEnd/>
          </a:ln>
        </p:spPr>
        <p:txBody>
          <a:bodyPr anchor="ctr">
            <a:spAutoFit/>
          </a:bodyPr>
          <a:lstStyle/>
          <a:p>
            <a:pPr algn="ctr">
              <a:spcBef>
                <a:spcPct val="50000"/>
              </a:spcBef>
              <a:defRPr/>
            </a:pPr>
            <a:r>
              <a:rPr lang="en-GB" dirty="0" err="1">
                <a:latin typeface="+mn-lt"/>
              </a:rPr>
              <a:t>Bytecode</a:t>
            </a:r>
            <a:endParaRPr lang="en-GB" dirty="0">
              <a:latin typeface="+mn-lt"/>
            </a:endParaRPr>
          </a:p>
        </p:txBody>
      </p:sp>
      <p:sp>
        <p:nvSpPr>
          <p:cNvPr id="30725" name="Rectangle 6"/>
          <p:cNvSpPr>
            <a:spLocks noChangeArrowheads="1"/>
          </p:cNvSpPr>
          <p:nvPr/>
        </p:nvSpPr>
        <p:spPr bwMode="auto">
          <a:xfrm>
            <a:off x="2667000" y="3576638"/>
            <a:ext cx="3657600" cy="466725"/>
          </a:xfrm>
          <a:prstGeom prst="rect">
            <a:avLst/>
          </a:prstGeom>
          <a:noFill/>
          <a:ln w="9525" algn="ctr">
            <a:solidFill>
              <a:schemeClr val="tx1"/>
            </a:solidFill>
            <a:miter lim="800000"/>
            <a:headEnd/>
            <a:tailEnd/>
          </a:ln>
        </p:spPr>
        <p:txBody>
          <a:bodyPr anchor="ctr">
            <a:spAutoFit/>
          </a:bodyPr>
          <a:lstStyle/>
          <a:p>
            <a:pPr algn="ctr">
              <a:spcBef>
                <a:spcPct val="50000"/>
              </a:spcBef>
              <a:defRPr/>
            </a:pPr>
            <a:r>
              <a:rPr lang="en-GB">
                <a:latin typeface="+mn-lt"/>
              </a:rPr>
              <a:t>JVM</a:t>
            </a:r>
          </a:p>
        </p:txBody>
      </p:sp>
      <p:sp>
        <p:nvSpPr>
          <p:cNvPr id="30726" name="Rectangle 7"/>
          <p:cNvSpPr>
            <a:spLocks noChangeArrowheads="1"/>
          </p:cNvSpPr>
          <p:nvPr/>
        </p:nvSpPr>
        <p:spPr bwMode="auto">
          <a:xfrm>
            <a:off x="2667000" y="4567238"/>
            <a:ext cx="3657600" cy="466725"/>
          </a:xfrm>
          <a:prstGeom prst="rect">
            <a:avLst/>
          </a:prstGeom>
          <a:noFill/>
          <a:ln w="9525" algn="ctr">
            <a:solidFill>
              <a:schemeClr val="tx1"/>
            </a:solidFill>
            <a:miter lim="800000"/>
            <a:headEnd/>
            <a:tailEnd/>
          </a:ln>
        </p:spPr>
        <p:txBody>
          <a:bodyPr anchor="ctr">
            <a:spAutoFit/>
          </a:bodyPr>
          <a:lstStyle/>
          <a:p>
            <a:pPr algn="ctr">
              <a:spcBef>
                <a:spcPct val="50000"/>
              </a:spcBef>
              <a:defRPr/>
            </a:pPr>
            <a:r>
              <a:rPr lang="en-GB">
                <a:latin typeface="+mn-lt"/>
              </a:rPr>
              <a:t>Operating System</a:t>
            </a:r>
          </a:p>
        </p:txBody>
      </p:sp>
      <p:sp>
        <p:nvSpPr>
          <p:cNvPr id="30727" name="Line 8"/>
          <p:cNvSpPr>
            <a:spLocks noChangeShapeType="1"/>
          </p:cNvSpPr>
          <p:nvPr/>
        </p:nvSpPr>
        <p:spPr bwMode="auto">
          <a:xfrm>
            <a:off x="4343400" y="2057400"/>
            <a:ext cx="0" cy="533400"/>
          </a:xfrm>
          <a:prstGeom prst="line">
            <a:avLst/>
          </a:prstGeom>
          <a:noFill/>
          <a:ln w="9525">
            <a:solidFill>
              <a:schemeClr val="tx1"/>
            </a:solidFill>
            <a:round/>
            <a:headEnd/>
            <a:tailEnd type="triangle" w="med" len="med"/>
          </a:ln>
        </p:spPr>
        <p:txBody>
          <a:bodyPr>
            <a:spAutoFit/>
          </a:bodyPr>
          <a:lstStyle/>
          <a:p>
            <a:pPr>
              <a:defRPr/>
            </a:pPr>
            <a:endParaRPr lang="en-US">
              <a:latin typeface="+mn-lt"/>
            </a:endParaRPr>
          </a:p>
        </p:txBody>
      </p:sp>
      <p:sp>
        <p:nvSpPr>
          <p:cNvPr id="30728" name="Line 9"/>
          <p:cNvSpPr>
            <a:spLocks noChangeShapeType="1"/>
          </p:cNvSpPr>
          <p:nvPr/>
        </p:nvSpPr>
        <p:spPr bwMode="auto">
          <a:xfrm>
            <a:off x="4343400" y="3048000"/>
            <a:ext cx="0" cy="533400"/>
          </a:xfrm>
          <a:prstGeom prst="line">
            <a:avLst/>
          </a:prstGeom>
          <a:noFill/>
          <a:ln w="9525">
            <a:solidFill>
              <a:schemeClr val="tx1"/>
            </a:solidFill>
            <a:round/>
            <a:headEnd/>
            <a:tailEnd type="triangle" w="med" len="med"/>
          </a:ln>
        </p:spPr>
        <p:txBody>
          <a:bodyPr>
            <a:spAutoFit/>
          </a:bodyPr>
          <a:lstStyle/>
          <a:p>
            <a:pPr>
              <a:defRPr/>
            </a:pPr>
            <a:endParaRPr lang="en-US">
              <a:latin typeface="+mn-lt"/>
            </a:endParaRPr>
          </a:p>
        </p:txBody>
      </p:sp>
      <p:sp>
        <p:nvSpPr>
          <p:cNvPr id="30729" name="Line 10"/>
          <p:cNvSpPr>
            <a:spLocks noChangeShapeType="1"/>
          </p:cNvSpPr>
          <p:nvPr/>
        </p:nvSpPr>
        <p:spPr bwMode="auto">
          <a:xfrm>
            <a:off x="4343400" y="4038600"/>
            <a:ext cx="0" cy="533400"/>
          </a:xfrm>
          <a:prstGeom prst="line">
            <a:avLst/>
          </a:prstGeom>
          <a:noFill/>
          <a:ln w="9525">
            <a:solidFill>
              <a:schemeClr val="tx1"/>
            </a:solidFill>
            <a:round/>
            <a:headEnd/>
            <a:tailEnd type="triangle" w="med" len="med"/>
          </a:ln>
        </p:spPr>
        <p:txBody>
          <a:bodyPr>
            <a:spAutoFit/>
          </a:bodyPr>
          <a:lstStyle/>
          <a:p>
            <a:pPr>
              <a:defRPr/>
            </a:pPr>
            <a:endParaRPr lang="en-US">
              <a:latin typeface="+mn-lt"/>
            </a:endParaRPr>
          </a:p>
        </p:txBody>
      </p:sp>
      <p:sp>
        <p:nvSpPr>
          <p:cNvPr id="30730" name="Rectangle 11"/>
          <p:cNvSpPr>
            <a:spLocks noChangeArrowheads="1"/>
          </p:cNvSpPr>
          <p:nvPr/>
        </p:nvSpPr>
        <p:spPr bwMode="auto">
          <a:xfrm>
            <a:off x="2667000" y="5481638"/>
            <a:ext cx="3657600" cy="466725"/>
          </a:xfrm>
          <a:prstGeom prst="rect">
            <a:avLst/>
          </a:prstGeom>
          <a:noFill/>
          <a:ln w="9525" algn="ctr">
            <a:solidFill>
              <a:schemeClr val="tx1"/>
            </a:solidFill>
            <a:miter lim="800000"/>
            <a:headEnd/>
            <a:tailEnd/>
          </a:ln>
        </p:spPr>
        <p:txBody>
          <a:bodyPr anchor="ctr">
            <a:spAutoFit/>
          </a:bodyPr>
          <a:lstStyle/>
          <a:p>
            <a:pPr algn="ctr">
              <a:spcBef>
                <a:spcPct val="50000"/>
              </a:spcBef>
              <a:defRPr/>
            </a:pPr>
            <a:r>
              <a:rPr lang="en-GB">
                <a:latin typeface="+mn-lt"/>
              </a:rPr>
              <a:t>Hardware</a:t>
            </a:r>
          </a:p>
        </p:txBody>
      </p:sp>
      <p:sp>
        <p:nvSpPr>
          <p:cNvPr id="30731" name="Line 12"/>
          <p:cNvSpPr>
            <a:spLocks noChangeShapeType="1"/>
          </p:cNvSpPr>
          <p:nvPr/>
        </p:nvSpPr>
        <p:spPr bwMode="auto">
          <a:xfrm>
            <a:off x="4343400" y="4953000"/>
            <a:ext cx="0" cy="533400"/>
          </a:xfrm>
          <a:prstGeom prst="line">
            <a:avLst/>
          </a:prstGeom>
          <a:noFill/>
          <a:ln w="9525">
            <a:solidFill>
              <a:schemeClr val="tx1"/>
            </a:solidFill>
            <a:round/>
            <a:headEnd/>
            <a:tailEnd type="triangle" w="med" len="med"/>
          </a:ln>
        </p:spPr>
        <p:txBody>
          <a:bodyPr>
            <a:spAutoFit/>
          </a:bodyPr>
          <a:lstStyle/>
          <a:p>
            <a:pPr>
              <a:defRPr/>
            </a:pPr>
            <a:endParaRPr lang="en-US">
              <a:latin typeface="+mn-l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smtClean="0">
                <a:latin typeface="+mn-lt"/>
              </a:rPr>
              <a:t>The Java Architecture – The JVM</a:t>
            </a:r>
          </a:p>
        </p:txBody>
      </p:sp>
      <p:sp>
        <p:nvSpPr>
          <p:cNvPr id="10" name="Content Placeholder 9"/>
          <p:cNvSpPr>
            <a:spLocks noGrp="1"/>
          </p:cNvSpPr>
          <p:nvPr>
            <p:ph idx="1"/>
          </p:nvPr>
        </p:nvSpPr>
        <p:spPr/>
        <p:txBody>
          <a:bodyPr/>
          <a:lstStyle/>
          <a:p>
            <a:endParaRPr lang="en-US"/>
          </a:p>
        </p:txBody>
      </p:sp>
      <p:sp>
        <p:nvSpPr>
          <p:cNvPr id="31747" name="Rectangle 4"/>
          <p:cNvSpPr>
            <a:spLocks noChangeArrowheads="1"/>
          </p:cNvSpPr>
          <p:nvPr/>
        </p:nvSpPr>
        <p:spPr bwMode="auto">
          <a:xfrm>
            <a:off x="838200" y="3008313"/>
            <a:ext cx="2209800" cy="831850"/>
          </a:xfrm>
          <a:prstGeom prst="rect">
            <a:avLst/>
          </a:prstGeom>
          <a:noFill/>
          <a:ln w="9525" algn="ctr">
            <a:solidFill>
              <a:schemeClr val="tx1"/>
            </a:solidFill>
            <a:miter lim="800000"/>
            <a:headEnd/>
            <a:tailEnd/>
          </a:ln>
        </p:spPr>
        <p:txBody>
          <a:bodyPr anchor="ctr">
            <a:spAutoFit/>
          </a:bodyPr>
          <a:lstStyle/>
          <a:p>
            <a:pPr algn="ctr">
              <a:spcBef>
                <a:spcPct val="50000"/>
              </a:spcBef>
              <a:defRPr/>
            </a:pPr>
            <a:r>
              <a:rPr lang="en-GB">
                <a:latin typeface="+mn-lt"/>
              </a:rPr>
              <a:t>Program Class Files</a:t>
            </a:r>
          </a:p>
        </p:txBody>
      </p:sp>
      <p:sp>
        <p:nvSpPr>
          <p:cNvPr id="31748" name="Rectangle 5"/>
          <p:cNvSpPr>
            <a:spLocks noChangeArrowheads="1"/>
          </p:cNvSpPr>
          <p:nvPr/>
        </p:nvSpPr>
        <p:spPr bwMode="auto">
          <a:xfrm>
            <a:off x="3581400" y="2932113"/>
            <a:ext cx="1752600" cy="831850"/>
          </a:xfrm>
          <a:prstGeom prst="rect">
            <a:avLst/>
          </a:prstGeom>
          <a:noFill/>
          <a:ln w="9525" algn="ctr">
            <a:solidFill>
              <a:schemeClr val="tx1"/>
            </a:solidFill>
            <a:miter lim="800000"/>
            <a:headEnd/>
            <a:tailEnd/>
          </a:ln>
        </p:spPr>
        <p:txBody>
          <a:bodyPr anchor="ctr">
            <a:spAutoFit/>
          </a:bodyPr>
          <a:lstStyle/>
          <a:p>
            <a:pPr algn="ctr">
              <a:spcBef>
                <a:spcPct val="50000"/>
              </a:spcBef>
              <a:defRPr/>
            </a:pPr>
            <a:r>
              <a:rPr lang="en-GB">
                <a:latin typeface="+mn-lt"/>
              </a:rPr>
              <a:t>Class Loader</a:t>
            </a:r>
          </a:p>
        </p:txBody>
      </p:sp>
      <p:sp>
        <p:nvSpPr>
          <p:cNvPr id="31749" name="Rectangle 6"/>
          <p:cNvSpPr>
            <a:spLocks noChangeArrowheads="1"/>
          </p:cNvSpPr>
          <p:nvPr/>
        </p:nvSpPr>
        <p:spPr bwMode="auto">
          <a:xfrm>
            <a:off x="6248400" y="2971800"/>
            <a:ext cx="1981200" cy="831850"/>
          </a:xfrm>
          <a:prstGeom prst="rect">
            <a:avLst/>
          </a:prstGeom>
          <a:noFill/>
          <a:ln w="9525" algn="ctr">
            <a:solidFill>
              <a:schemeClr val="tx1"/>
            </a:solidFill>
            <a:miter lim="800000"/>
            <a:headEnd/>
            <a:tailEnd/>
          </a:ln>
        </p:spPr>
        <p:txBody>
          <a:bodyPr anchor="ctr">
            <a:spAutoFit/>
          </a:bodyPr>
          <a:lstStyle/>
          <a:p>
            <a:pPr algn="ctr">
              <a:spcBef>
                <a:spcPct val="50000"/>
              </a:spcBef>
              <a:defRPr/>
            </a:pPr>
            <a:r>
              <a:rPr lang="en-GB">
                <a:latin typeface="+mn-lt"/>
              </a:rPr>
              <a:t>Java API classes</a:t>
            </a:r>
          </a:p>
        </p:txBody>
      </p:sp>
      <p:sp>
        <p:nvSpPr>
          <p:cNvPr id="31750" name="Rectangle 7"/>
          <p:cNvSpPr>
            <a:spLocks noChangeArrowheads="1"/>
          </p:cNvSpPr>
          <p:nvPr/>
        </p:nvSpPr>
        <p:spPr bwMode="auto">
          <a:xfrm>
            <a:off x="2667000" y="4867275"/>
            <a:ext cx="3657600" cy="466725"/>
          </a:xfrm>
          <a:prstGeom prst="rect">
            <a:avLst/>
          </a:prstGeom>
          <a:noFill/>
          <a:ln w="9525" algn="ctr">
            <a:solidFill>
              <a:schemeClr val="tx1"/>
            </a:solidFill>
            <a:miter lim="800000"/>
            <a:headEnd/>
            <a:tailEnd/>
          </a:ln>
        </p:spPr>
        <p:txBody>
          <a:bodyPr anchor="ctr">
            <a:spAutoFit/>
          </a:bodyPr>
          <a:lstStyle/>
          <a:p>
            <a:pPr algn="ctr">
              <a:spcBef>
                <a:spcPct val="50000"/>
              </a:spcBef>
              <a:defRPr/>
            </a:pPr>
            <a:r>
              <a:rPr lang="en-GB">
                <a:latin typeface="+mn-lt"/>
              </a:rPr>
              <a:t>Execution Engine</a:t>
            </a:r>
          </a:p>
        </p:txBody>
      </p:sp>
      <p:sp>
        <p:nvSpPr>
          <p:cNvPr id="31751" name="Line 8"/>
          <p:cNvSpPr>
            <a:spLocks noChangeShapeType="1"/>
          </p:cNvSpPr>
          <p:nvPr/>
        </p:nvSpPr>
        <p:spPr bwMode="auto">
          <a:xfrm>
            <a:off x="3048000" y="3352800"/>
            <a:ext cx="533400" cy="0"/>
          </a:xfrm>
          <a:prstGeom prst="line">
            <a:avLst/>
          </a:prstGeom>
          <a:noFill/>
          <a:ln w="9525">
            <a:solidFill>
              <a:schemeClr val="tx1"/>
            </a:solidFill>
            <a:round/>
            <a:headEnd/>
            <a:tailEnd type="triangle" w="med" len="med"/>
          </a:ln>
        </p:spPr>
        <p:txBody>
          <a:bodyPr>
            <a:spAutoFit/>
          </a:bodyPr>
          <a:lstStyle/>
          <a:p>
            <a:pPr>
              <a:defRPr/>
            </a:pPr>
            <a:endParaRPr lang="en-US">
              <a:latin typeface="+mn-lt"/>
            </a:endParaRPr>
          </a:p>
        </p:txBody>
      </p:sp>
      <p:sp>
        <p:nvSpPr>
          <p:cNvPr id="31752" name="Line 9"/>
          <p:cNvSpPr>
            <a:spLocks noChangeShapeType="1"/>
          </p:cNvSpPr>
          <p:nvPr/>
        </p:nvSpPr>
        <p:spPr bwMode="auto">
          <a:xfrm flipH="1">
            <a:off x="5334000" y="3352800"/>
            <a:ext cx="914400" cy="0"/>
          </a:xfrm>
          <a:prstGeom prst="line">
            <a:avLst/>
          </a:prstGeom>
          <a:noFill/>
          <a:ln w="9525">
            <a:solidFill>
              <a:schemeClr val="tx1"/>
            </a:solidFill>
            <a:round/>
            <a:headEnd/>
            <a:tailEnd type="triangle" w="med" len="med"/>
          </a:ln>
        </p:spPr>
        <p:txBody>
          <a:bodyPr>
            <a:spAutoFit/>
          </a:bodyPr>
          <a:lstStyle/>
          <a:p>
            <a:pPr>
              <a:defRPr/>
            </a:pPr>
            <a:endParaRPr lang="en-US">
              <a:latin typeface="+mn-lt"/>
            </a:endParaRPr>
          </a:p>
        </p:txBody>
      </p:sp>
      <p:sp>
        <p:nvSpPr>
          <p:cNvPr id="31753" name="Line 10"/>
          <p:cNvSpPr>
            <a:spLocks noChangeShapeType="1"/>
          </p:cNvSpPr>
          <p:nvPr/>
        </p:nvSpPr>
        <p:spPr bwMode="auto">
          <a:xfrm>
            <a:off x="4495800" y="3810000"/>
            <a:ext cx="0" cy="1066800"/>
          </a:xfrm>
          <a:prstGeom prst="line">
            <a:avLst/>
          </a:prstGeom>
          <a:noFill/>
          <a:ln w="9525">
            <a:solidFill>
              <a:schemeClr val="tx1"/>
            </a:solidFill>
            <a:round/>
            <a:headEnd/>
            <a:tailEnd type="triangle" w="med" len="med"/>
          </a:ln>
        </p:spPr>
        <p:txBody>
          <a:bodyPr>
            <a:spAutoFit/>
          </a:bodyPr>
          <a:lstStyle/>
          <a:p>
            <a:pPr>
              <a:defRPr/>
            </a:pPr>
            <a:endParaRPr lang="en-US">
              <a:latin typeface="+mn-l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smtClean="0"/>
              <a:t>The Java Architecture – The JVM</a:t>
            </a:r>
          </a:p>
        </p:txBody>
      </p:sp>
      <p:sp>
        <p:nvSpPr>
          <p:cNvPr id="52227" name="Rectangle 3"/>
          <p:cNvSpPr>
            <a:spLocks noGrp="1" noChangeArrowheads="1"/>
          </p:cNvSpPr>
          <p:nvPr>
            <p:ph idx="1"/>
          </p:nvPr>
        </p:nvSpPr>
        <p:spPr/>
        <p:txBody>
          <a:bodyPr/>
          <a:lstStyle/>
          <a:p>
            <a:pPr eaLnBrk="1" hangingPunct="1">
              <a:lnSpc>
                <a:spcPct val="90000"/>
              </a:lnSpc>
            </a:pPr>
            <a:r>
              <a:rPr lang="en-US" sz="2800" dirty="0" smtClean="0"/>
              <a:t>Most modern languages are designed to be compiled</a:t>
            </a:r>
          </a:p>
          <a:p>
            <a:pPr eaLnBrk="1" hangingPunct="1">
              <a:lnSpc>
                <a:spcPct val="90000"/>
              </a:lnSpc>
            </a:pPr>
            <a:r>
              <a:rPr lang="en-US" sz="2800" dirty="0" smtClean="0"/>
              <a:t>Compilation is a one-time exercise and executes faster</a:t>
            </a:r>
          </a:p>
          <a:p>
            <a:pPr eaLnBrk="1" hangingPunct="1">
              <a:lnSpc>
                <a:spcPct val="90000"/>
              </a:lnSpc>
            </a:pPr>
            <a:r>
              <a:rPr lang="en-US" sz="2800" dirty="0" smtClean="0"/>
              <a:t>Execution of compiled code over the Internet an impossibility</a:t>
            </a:r>
          </a:p>
          <a:p>
            <a:pPr eaLnBrk="1" hangingPunct="1">
              <a:lnSpc>
                <a:spcPct val="90000"/>
              </a:lnSpc>
            </a:pPr>
            <a:r>
              <a:rPr lang="en-US" sz="2800" dirty="0" smtClean="0"/>
              <a:t>Executable code always generated to a CPU-OS combination</a:t>
            </a:r>
          </a:p>
          <a:p>
            <a:pPr eaLnBrk="1" hangingPunct="1">
              <a:lnSpc>
                <a:spcPct val="90000"/>
              </a:lnSpc>
            </a:pPr>
            <a:r>
              <a:rPr lang="en-US" sz="2800" dirty="0" smtClean="0"/>
              <a:t>Interpreting a Java program into byte code facilitates its execution in a wide variety of environments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smtClean="0"/>
              <a:t>Java Version History</a:t>
            </a:r>
          </a:p>
        </p:txBody>
      </p:sp>
      <p:sp>
        <p:nvSpPr>
          <p:cNvPr id="10243" name="Rectangle 3"/>
          <p:cNvSpPr>
            <a:spLocks noGrp="1" noChangeArrowheads="1"/>
          </p:cNvSpPr>
          <p:nvPr>
            <p:ph idx="1"/>
          </p:nvPr>
        </p:nvSpPr>
        <p:spPr/>
        <p:txBody>
          <a:bodyPr/>
          <a:lstStyle/>
          <a:p>
            <a:pPr eaLnBrk="1" hangingPunct="1">
              <a:lnSpc>
                <a:spcPct val="150000"/>
              </a:lnSpc>
            </a:pPr>
            <a:r>
              <a:rPr lang="en-US" sz="2400" smtClean="0"/>
              <a:t>Java SE 6 (December 11, 2006)</a:t>
            </a:r>
          </a:p>
          <a:p>
            <a:pPr lvl="1" eaLnBrk="1" hangingPunct="1">
              <a:lnSpc>
                <a:spcPct val="150000"/>
              </a:lnSpc>
              <a:buFont typeface="Wingdings" pitchFamily="2" charset="2"/>
              <a:buChar char="ü"/>
            </a:pPr>
            <a:r>
              <a:rPr lang="en-US" sz="1800" smtClean="0"/>
              <a:t>Codename </a:t>
            </a:r>
            <a:r>
              <a:rPr lang="en-US" sz="1800" b="1" smtClean="0"/>
              <a:t>Mustang</a:t>
            </a:r>
            <a:r>
              <a:rPr lang="en-US" sz="1800" smtClean="0"/>
              <a:t>. As of this version, Sun replaced the name "J2SE" with </a:t>
            </a:r>
            <a:r>
              <a:rPr lang="en-US" sz="1800" b="1" smtClean="0"/>
              <a:t>Java SE</a:t>
            </a:r>
            <a:r>
              <a:rPr lang="en-US" sz="1800" smtClean="0"/>
              <a:t> and dropped the ".0" from the version number. Internal numbering for developers remains 1.6.0. This version was developed under JSR 270.</a:t>
            </a:r>
          </a:p>
          <a:p>
            <a:pPr eaLnBrk="1" hangingPunct="1">
              <a:lnSpc>
                <a:spcPct val="150000"/>
              </a:lnSpc>
            </a:pPr>
            <a:r>
              <a:rPr lang="en-US" sz="2400" smtClean="0"/>
              <a:t>Java SE 7</a:t>
            </a:r>
          </a:p>
          <a:p>
            <a:pPr lvl="1" eaLnBrk="1" hangingPunct="1">
              <a:lnSpc>
                <a:spcPct val="150000"/>
              </a:lnSpc>
              <a:buFont typeface="Wingdings" pitchFamily="2" charset="2"/>
              <a:buChar char="ü"/>
            </a:pPr>
            <a:r>
              <a:rPr lang="en-US" sz="1800" smtClean="0"/>
              <a:t>Java 7 (codename </a:t>
            </a:r>
            <a:r>
              <a:rPr lang="en-US" sz="1800" b="1" smtClean="0"/>
              <a:t>Dolphin</a:t>
            </a:r>
            <a:r>
              <a:rPr lang="en-US" sz="1800" smtClean="0"/>
              <a:t>) is an upcoming major update to Java.. The Dolphin Project began in August 2006 and is tentatively scheduled for release in late 2010.</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smtClean="0"/>
              <a:t>The Java Architecture  – The JVM</a:t>
            </a:r>
          </a:p>
        </p:txBody>
      </p:sp>
      <p:sp>
        <p:nvSpPr>
          <p:cNvPr id="53251" name="Rectangle 3"/>
          <p:cNvSpPr>
            <a:spLocks noGrp="1" noChangeArrowheads="1"/>
          </p:cNvSpPr>
          <p:nvPr>
            <p:ph idx="1"/>
          </p:nvPr>
        </p:nvSpPr>
        <p:spPr/>
        <p:txBody>
          <a:bodyPr/>
          <a:lstStyle/>
          <a:p>
            <a:pPr eaLnBrk="1" hangingPunct="1"/>
            <a:r>
              <a:rPr lang="en-US" sz="2400" dirty="0" smtClean="0"/>
              <a:t>Only the Java Virtual Machine (JVM) needs to be implemented for each platform </a:t>
            </a:r>
          </a:p>
          <a:p>
            <a:pPr eaLnBrk="1" hangingPunct="1"/>
            <a:r>
              <a:rPr lang="en-US" sz="2400" dirty="0" smtClean="0"/>
              <a:t>The </a:t>
            </a:r>
            <a:r>
              <a:rPr lang="en-US" sz="2400" dirty="0" smtClean="0"/>
              <a:t>JVM will differ from platform to platform, and is, platform-specific </a:t>
            </a:r>
          </a:p>
          <a:p>
            <a:pPr eaLnBrk="1" hangingPunct="1"/>
            <a:r>
              <a:rPr lang="en-US" sz="2400" dirty="0" smtClean="0"/>
              <a:t>All versions of JVM interpret the same Java byte code.</a:t>
            </a:r>
          </a:p>
          <a:p>
            <a:pPr eaLnBrk="1" hangingPunct="1"/>
            <a:r>
              <a:rPr lang="en-US" sz="2400" dirty="0" smtClean="0"/>
              <a:t>Interpreted code runs much slower compared to executable code</a:t>
            </a:r>
          </a:p>
          <a:p>
            <a:pPr eaLnBrk="1" hangingPunct="1"/>
            <a:r>
              <a:rPr lang="en-US" sz="2400" dirty="0" smtClean="0"/>
              <a:t>The use of byte code enables the Java runtime system to execute programs much faster</a:t>
            </a:r>
          </a:p>
          <a:p>
            <a:pPr eaLnBrk="1" hangingPunct="1"/>
            <a:r>
              <a:rPr lang="en-US" sz="2400" dirty="0" smtClean="0"/>
              <a:t>Java facilitates on-the-fly compilation of byte code into native code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en-US"/>
              <a:t>JDK Versions</a:t>
            </a:r>
          </a:p>
        </p:txBody>
      </p:sp>
      <p:sp>
        <p:nvSpPr>
          <p:cNvPr id="11267" name="Rectangle 3"/>
          <p:cNvSpPr>
            <a:spLocks noGrp="1" noChangeArrowheads="1"/>
          </p:cNvSpPr>
          <p:nvPr>
            <p:ph idx="1"/>
          </p:nvPr>
        </p:nvSpPr>
        <p:spPr/>
        <p:txBody>
          <a:bodyPr/>
          <a:lstStyle/>
          <a:p>
            <a:pPr eaLnBrk="1" hangingPunct="1">
              <a:lnSpc>
                <a:spcPct val="90000"/>
              </a:lnSpc>
            </a:pPr>
            <a:r>
              <a:rPr lang="en-US" sz="3000" smtClean="0"/>
              <a:t>JDK 1.02 (1995)</a:t>
            </a:r>
          </a:p>
          <a:p>
            <a:pPr eaLnBrk="1" hangingPunct="1">
              <a:lnSpc>
                <a:spcPct val="90000"/>
              </a:lnSpc>
            </a:pPr>
            <a:r>
              <a:rPr lang="en-US" sz="3000" smtClean="0"/>
              <a:t>JDK 1.1 (1996)</a:t>
            </a:r>
          </a:p>
          <a:p>
            <a:pPr eaLnBrk="1" hangingPunct="1">
              <a:lnSpc>
                <a:spcPct val="90000"/>
              </a:lnSpc>
            </a:pPr>
            <a:r>
              <a:rPr lang="en-US" sz="3000" smtClean="0"/>
              <a:t>JDK 1.2 (1998)</a:t>
            </a:r>
          </a:p>
          <a:p>
            <a:pPr eaLnBrk="1" hangingPunct="1">
              <a:lnSpc>
                <a:spcPct val="90000"/>
              </a:lnSpc>
            </a:pPr>
            <a:r>
              <a:rPr lang="en-US" sz="3000" smtClean="0"/>
              <a:t>JDK 1.3 (2000)</a:t>
            </a:r>
          </a:p>
          <a:p>
            <a:pPr eaLnBrk="1" hangingPunct="1">
              <a:lnSpc>
                <a:spcPct val="90000"/>
              </a:lnSpc>
            </a:pPr>
            <a:r>
              <a:rPr lang="en-US" sz="3000" smtClean="0"/>
              <a:t>JDK 1.4 (2002)</a:t>
            </a:r>
          </a:p>
          <a:p>
            <a:pPr eaLnBrk="1" hangingPunct="1">
              <a:lnSpc>
                <a:spcPct val="90000"/>
              </a:lnSpc>
            </a:pPr>
            <a:r>
              <a:rPr lang="en-US" sz="3000" smtClean="0"/>
              <a:t>JDK 1.5 (2004) a. k. a. JDK 5 or Java 5</a:t>
            </a:r>
          </a:p>
          <a:p>
            <a:pPr eaLnBrk="1" hangingPunct="1">
              <a:lnSpc>
                <a:spcPct val="90000"/>
              </a:lnSpc>
            </a:pPr>
            <a:r>
              <a:rPr lang="en-US" sz="3000" smtClean="0"/>
              <a:t>JDK 1.6 (2006) a. k. a. JDK 6 or Java 6</a:t>
            </a:r>
          </a:p>
          <a:p>
            <a:pPr eaLnBrk="1" hangingPunct="1">
              <a:lnSpc>
                <a:spcPct val="90000"/>
              </a:lnSpc>
            </a:pPr>
            <a:endParaRPr lang="en-US" sz="300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defRPr/>
            </a:pPr>
            <a:r>
              <a:rPr lang="en-US" dirty="0"/>
              <a:t>JDK </a:t>
            </a:r>
            <a:r>
              <a:rPr lang="en-US" dirty="0" smtClean="0"/>
              <a:t>Editions (Previously)</a:t>
            </a:r>
            <a:endParaRPr lang="en-US" dirty="0"/>
          </a:p>
        </p:txBody>
      </p:sp>
      <p:sp>
        <p:nvSpPr>
          <p:cNvPr id="12291" name="Rectangle 3"/>
          <p:cNvSpPr>
            <a:spLocks noGrp="1" noChangeArrowheads="1"/>
          </p:cNvSpPr>
          <p:nvPr>
            <p:ph idx="1"/>
          </p:nvPr>
        </p:nvSpPr>
        <p:spPr/>
        <p:txBody>
          <a:bodyPr/>
          <a:lstStyle/>
          <a:p>
            <a:pPr eaLnBrk="1" hangingPunct="1"/>
            <a:r>
              <a:rPr lang="en-US" sz="3000" smtClean="0">
                <a:cs typeface="Times New Roman" pitchFamily="18" charset="0"/>
              </a:rPr>
              <a:t>Java Standard Edition (J2SE)</a:t>
            </a:r>
          </a:p>
          <a:p>
            <a:pPr lvl="1" eaLnBrk="1" hangingPunct="1"/>
            <a:r>
              <a:rPr lang="en-US" sz="2500" smtClean="0">
                <a:cs typeface="Times New Roman" pitchFamily="18" charset="0"/>
              </a:rPr>
              <a:t>J2SE can be used to develop client-side standalone applications or applets.</a:t>
            </a:r>
          </a:p>
          <a:p>
            <a:pPr eaLnBrk="1" hangingPunct="1"/>
            <a:r>
              <a:rPr lang="en-US" sz="3000" smtClean="0">
                <a:cs typeface="Times New Roman" pitchFamily="18" charset="0"/>
              </a:rPr>
              <a:t>Java Enterprise Edition (J2EE)</a:t>
            </a:r>
          </a:p>
          <a:p>
            <a:pPr lvl="1" eaLnBrk="1" hangingPunct="1"/>
            <a:r>
              <a:rPr lang="en-US" sz="2500" smtClean="0">
                <a:cs typeface="Times New Roman" pitchFamily="18" charset="0"/>
              </a:rPr>
              <a:t>J2EE can be used to develop server-side applications such as Java servlets and Java ServerPages. </a:t>
            </a:r>
          </a:p>
          <a:p>
            <a:pPr eaLnBrk="1" hangingPunct="1"/>
            <a:r>
              <a:rPr lang="en-US" sz="3000" smtClean="0">
                <a:cs typeface="Times New Roman" pitchFamily="18" charset="0"/>
              </a:rPr>
              <a:t>Java Micro Edition (J2ME). </a:t>
            </a:r>
          </a:p>
          <a:p>
            <a:pPr lvl="1" eaLnBrk="1" hangingPunct="1"/>
            <a:r>
              <a:rPr lang="en-US" sz="2500" smtClean="0">
                <a:cs typeface="Times New Roman" pitchFamily="18" charset="0"/>
              </a:rPr>
              <a:t>J2ME can be used to develop applications for mobile devices such as cell phones.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defRPr/>
            </a:pPr>
            <a:r>
              <a:rPr lang="en-US" dirty="0"/>
              <a:t>JDK </a:t>
            </a:r>
            <a:r>
              <a:rPr lang="en-US" dirty="0" smtClean="0"/>
              <a:t>Editions (Current – From v1.5 onwards)</a:t>
            </a:r>
            <a:endParaRPr lang="en-US" dirty="0"/>
          </a:p>
        </p:txBody>
      </p:sp>
      <p:sp>
        <p:nvSpPr>
          <p:cNvPr id="13315" name="Rectangle 3"/>
          <p:cNvSpPr>
            <a:spLocks noGrp="1" noChangeArrowheads="1"/>
          </p:cNvSpPr>
          <p:nvPr>
            <p:ph idx="1"/>
          </p:nvPr>
        </p:nvSpPr>
        <p:spPr/>
        <p:txBody>
          <a:bodyPr/>
          <a:lstStyle/>
          <a:p>
            <a:pPr eaLnBrk="1" hangingPunct="1"/>
            <a:r>
              <a:rPr lang="en-US" sz="3000" smtClean="0">
                <a:cs typeface="Times New Roman" pitchFamily="18" charset="0"/>
              </a:rPr>
              <a:t>Java Standard Edition (JSE)</a:t>
            </a:r>
          </a:p>
          <a:p>
            <a:pPr lvl="1" eaLnBrk="1" hangingPunct="1"/>
            <a:r>
              <a:rPr lang="en-US" sz="2500" smtClean="0">
                <a:cs typeface="Times New Roman" pitchFamily="18" charset="0"/>
              </a:rPr>
              <a:t>JSE can be used to develop client-side standalone applications or applets.</a:t>
            </a:r>
          </a:p>
          <a:p>
            <a:pPr eaLnBrk="1" hangingPunct="1"/>
            <a:r>
              <a:rPr lang="en-US" sz="3000" smtClean="0">
                <a:cs typeface="Times New Roman" pitchFamily="18" charset="0"/>
              </a:rPr>
              <a:t>Java Enterprise Edition (JEE)</a:t>
            </a:r>
          </a:p>
          <a:p>
            <a:pPr lvl="1" eaLnBrk="1" hangingPunct="1"/>
            <a:r>
              <a:rPr lang="en-US" sz="2500" smtClean="0">
                <a:cs typeface="Times New Roman" pitchFamily="18" charset="0"/>
              </a:rPr>
              <a:t>JEE can be used to develop server-side applications such as Java servlets and Java ServerPages. </a:t>
            </a:r>
          </a:p>
          <a:p>
            <a:pPr eaLnBrk="1" hangingPunct="1"/>
            <a:r>
              <a:rPr lang="en-US" sz="3000" smtClean="0">
                <a:cs typeface="Times New Roman" pitchFamily="18" charset="0"/>
              </a:rPr>
              <a:t>Java Micro Edition (JME). </a:t>
            </a:r>
          </a:p>
          <a:p>
            <a:pPr lvl="1" eaLnBrk="1" hangingPunct="1"/>
            <a:r>
              <a:rPr lang="en-US" sz="2500" smtClean="0">
                <a:cs typeface="Times New Roman" pitchFamily="18" charset="0"/>
              </a:rPr>
              <a:t>JME can be used to develop applications for mobile devices such as cell phones.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defRPr/>
            </a:pPr>
            <a:r>
              <a:rPr lang="en-US" dirty="0" smtClean="0"/>
              <a:t>Java 2 </a:t>
            </a:r>
            <a:r>
              <a:rPr lang="en-US" dirty="0" smtClean="0"/>
              <a:t>Platform</a:t>
            </a:r>
            <a:endParaRPr lang="en-US" dirty="0"/>
          </a:p>
        </p:txBody>
      </p:sp>
      <p:pic>
        <p:nvPicPr>
          <p:cNvPr id="14339" name="Content Placeholder 3" descr="j2se5.gif"/>
          <p:cNvPicPr>
            <a:picLocks noGrp="1" noChangeAspect="1"/>
          </p:cNvPicPr>
          <p:nvPr>
            <p:ph idx="1"/>
          </p:nvPr>
        </p:nvPicPr>
        <p:blipFill>
          <a:blip r:embed="rId3" cstate="print"/>
          <a:stretch>
            <a:fillRect/>
          </a:stretch>
        </p:blipFill>
        <p:spPr>
          <a:xfrm>
            <a:off x="1495425" y="2213769"/>
            <a:ext cx="6153150" cy="3771900"/>
          </a:xfr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ITe_ppt_template">
  <a:themeElements>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fontScheme name="sITe_ppt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lnDef>
  </a:objectDefaults>
  <a:extraClrSchemeLst>
    <a:extraClrScheme>
      <a:clrScheme name="sITe_pp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Te_pp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Te_pp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Te_pp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Te_pp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Te_pp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Te_pp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Te_ppt_template 8">
        <a:dk1>
          <a:srgbClr val="000000"/>
        </a:dk1>
        <a:lt1>
          <a:srgbClr val="FFFFFF"/>
        </a:lt1>
        <a:dk2>
          <a:srgbClr val="000000"/>
        </a:dk2>
        <a:lt2>
          <a:srgbClr val="10393E"/>
        </a:lt2>
        <a:accent1>
          <a:srgbClr val="2F4932"/>
        </a:accent1>
        <a:accent2>
          <a:srgbClr val="60765B"/>
        </a:accent2>
        <a:accent3>
          <a:srgbClr val="FFFFFF"/>
        </a:accent3>
        <a:accent4>
          <a:srgbClr val="000000"/>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Nexwave_ppt_Template_v1.0</Template>
  <TotalTime>176</TotalTime>
  <Words>2942</Words>
  <Application>Microsoft Office PowerPoint</Application>
  <PresentationFormat>On-screen Show (4:3)</PresentationFormat>
  <Paragraphs>415</Paragraphs>
  <Slides>50</Slides>
  <Notes>50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50</vt:i4>
      </vt:variant>
    </vt:vector>
  </HeadingPairs>
  <TitlesOfParts>
    <vt:vector size="53" baseType="lpstr">
      <vt:lpstr>sITe_ppt_template</vt:lpstr>
      <vt:lpstr>Picture</vt:lpstr>
      <vt:lpstr>Microsoft Word Picture</vt:lpstr>
      <vt:lpstr>J2SE</vt:lpstr>
      <vt:lpstr>Java’s History</vt:lpstr>
      <vt:lpstr>Java Version History</vt:lpstr>
      <vt:lpstr>Java Version History</vt:lpstr>
      <vt:lpstr>Java Version History</vt:lpstr>
      <vt:lpstr>JDK Versions</vt:lpstr>
      <vt:lpstr>JDK Editions (Previously)</vt:lpstr>
      <vt:lpstr>JDK Editions (Current – From v1.5 onwards)</vt:lpstr>
      <vt:lpstr>Java 2 Platform</vt:lpstr>
      <vt:lpstr>Characteristics of Java (Buzzwords)</vt:lpstr>
      <vt:lpstr>Characteristics of Java (Buzzwords)</vt:lpstr>
      <vt:lpstr>Characteristics of Java (Buzzwords)</vt:lpstr>
      <vt:lpstr>Characteristics of Java (Buzzwords)</vt:lpstr>
      <vt:lpstr>Characteristics of Java (Buzzwords)</vt:lpstr>
      <vt:lpstr>Characteristics of Java (Buzzwords)</vt:lpstr>
      <vt:lpstr>Characteristics of Java (Buzzwords)</vt:lpstr>
      <vt:lpstr>Characteristics of Java (Buzzwords)</vt:lpstr>
      <vt:lpstr>Characteristics of Java (Buzzwords)</vt:lpstr>
      <vt:lpstr>Characteristics of Java (Buzzwords)</vt:lpstr>
      <vt:lpstr>Characteristics of Java (Buzzwords)</vt:lpstr>
      <vt:lpstr>Characteristics of Java (Buzzwords)</vt:lpstr>
      <vt:lpstr>Popular Java IDEs</vt:lpstr>
      <vt:lpstr>A Simple Java Program</vt:lpstr>
      <vt:lpstr>Creating and Editing Using NotePad</vt:lpstr>
      <vt:lpstr>Creating and Editing Using WordPad</vt:lpstr>
      <vt:lpstr>Creating, Compiling, and Running Programs</vt:lpstr>
      <vt:lpstr>Trace a Program Execution</vt:lpstr>
      <vt:lpstr>Trace a Program Execution</vt:lpstr>
      <vt:lpstr>Trace a Program Execution</vt:lpstr>
      <vt:lpstr>Compiling &amp; Running from Command Window</vt:lpstr>
      <vt:lpstr>Compiling and Running Java from Textpad</vt:lpstr>
      <vt:lpstr>Anatomy of a Java Program</vt:lpstr>
      <vt:lpstr>Comments</vt:lpstr>
      <vt:lpstr>Package</vt:lpstr>
      <vt:lpstr>Reserved Words</vt:lpstr>
      <vt:lpstr>Modifiers</vt:lpstr>
      <vt:lpstr>Statements</vt:lpstr>
      <vt:lpstr>Blocks</vt:lpstr>
      <vt:lpstr>Classes</vt:lpstr>
      <vt:lpstr>Methods</vt:lpstr>
      <vt:lpstr>main Method</vt:lpstr>
      <vt:lpstr>Java Runtime Environment</vt:lpstr>
      <vt:lpstr>Java Development Kit - JDK</vt:lpstr>
      <vt:lpstr>Process of Building &amp; Running Java Programs</vt:lpstr>
      <vt:lpstr>The Java API</vt:lpstr>
      <vt:lpstr>The Java Architecture  </vt:lpstr>
      <vt:lpstr>The Java Architecture</vt:lpstr>
      <vt:lpstr>The Java Architecture – The JVM</vt:lpstr>
      <vt:lpstr>The Java Architecture – The JVM</vt:lpstr>
      <vt:lpstr>The Java Architecture  – The JVM</vt:lpstr>
    </vt:vector>
  </TitlesOfParts>
  <Company>SITE Pvt.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J2SE_Introduction</dc:title>
  <dc:creator>nexwave</dc:creator>
  <cp:lastModifiedBy>USER</cp:lastModifiedBy>
  <cp:revision>34</cp:revision>
  <dcterms:created xsi:type="dcterms:W3CDTF">2011-05-26T06:03:36Z</dcterms:created>
  <dcterms:modified xsi:type="dcterms:W3CDTF">2021-05-05T12:29:14Z</dcterms:modified>
</cp:coreProperties>
</file>