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4"/>
  </p:notesMasterIdLst>
  <p:handoutMasterIdLst>
    <p:handoutMasterId r:id="rId45"/>
  </p:handoutMasterIdLst>
  <p:sldIdLst>
    <p:sldId id="361" r:id="rId2"/>
    <p:sldId id="401"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0" r:id="rId22"/>
    <p:sldId id="381" r:id="rId23"/>
    <p:sldId id="382" r:id="rId24"/>
    <p:sldId id="40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294" autoAdjust="0"/>
  </p:normalViewPr>
  <p:slideViewPr>
    <p:cSldViewPr>
      <p:cViewPr varScale="1">
        <p:scale>
          <a:sx n="67" d="100"/>
          <a:sy n="67" d="100"/>
        </p:scale>
        <p:origin x="-146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85522600-DB8C-4027-945A-8EFD11EB6A46}" type="datetimeFigureOut">
              <a:rPr lang="en-US"/>
              <a:pPr>
                <a:defRPr/>
              </a:pPr>
              <a:t>5/5/2021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30190701-7234-42DF-AC7E-8B6503574C76}" type="slidenum">
              <a:rPr lang="en-US"/>
              <a:pPr>
                <a:defRPr/>
              </a:pPr>
              <a:t>‹#›</a:t>
            </a:fld>
            <a:endParaRPr lang="en-US"/>
          </a:p>
        </p:txBody>
      </p:sp>
    </p:spTree>
    <p:extLst>
      <p:ext uri="{BB962C8B-B14F-4D97-AF65-F5344CB8AC3E}">
        <p14:creationId xmlns:p14="http://schemas.microsoft.com/office/powerpoint/2010/main" xmlns="" val="96081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A292091-7626-49F5-AC9F-E2B8B9329B65}" type="datetimeFigureOut">
              <a:rPr lang="en-IN"/>
              <a:pPr>
                <a:defRPr/>
              </a:pPr>
              <a:t>05-05-2021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68C8C1D-56E3-41E4-AAD3-B2BDE9921883}" type="slidenum">
              <a:rPr lang="en-IN"/>
              <a:pPr>
                <a:defRPr/>
              </a:pPr>
              <a:t>‹#›</a:t>
            </a:fld>
            <a:endParaRPr lang="en-IN"/>
          </a:p>
        </p:txBody>
      </p:sp>
    </p:spTree>
    <p:extLst>
      <p:ext uri="{BB962C8B-B14F-4D97-AF65-F5344CB8AC3E}">
        <p14:creationId xmlns:p14="http://schemas.microsoft.com/office/powerpoint/2010/main" xmlns="" val="2482943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p:txBody>
          <a:bodyPr/>
          <a:lstStyle/>
          <a:p>
            <a:pPr>
              <a:defRPr/>
            </a:pPr>
            <a:fld id="{D030274D-D8EF-43EC-BFF5-E3CD77F9D5D0}" type="slidenum">
              <a:rPr lang="en-US" smtClean="0"/>
              <a:pPr>
                <a:defRPr/>
              </a:pPr>
              <a:t>1</a:t>
            </a:fld>
            <a:endParaRPr lang="en-US" smtClean="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xfrm>
            <a:off x="915988" y="4344988"/>
            <a:ext cx="5026025" cy="4113212"/>
          </a:xfrm>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1387832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532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extLst>
      <p:ext uri="{BB962C8B-B14F-4D97-AF65-F5344CB8AC3E}">
        <p14:creationId xmlns:p14="http://schemas.microsoft.com/office/powerpoint/2010/main" xmlns="" val="853538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Primitive data types represent </a:t>
            </a:r>
            <a:r>
              <a:rPr lang="en-US" i="1" smtClean="0"/>
              <a:t>atomic</a:t>
            </a:r>
            <a:r>
              <a:rPr lang="en-US" smtClean="0"/>
              <a:t> values and are built-in to Java</a:t>
            </a:r>
          </a:p>
          <a:p>
            <a:pPr marL="174625" indent="-174625">
              <a:buFontTx/>
              <a:buChar char="•"/>
            </a:pPr>
            <a:r>
              <a:rPr lang="en-US" smtClean="0"/>
              <a:t>Reference data types represent </a:t>
            </a:r>
            <a:r>
              <a:rPr lang="en-US" i="1" smtClean="0"/>
              <a:t>objects</a:t>
            </a:r>
          </a:p>
          <a:p>
            <a:pPr marL="174625" indent="-174625">
              <a:buFontTx/>
              <a:buChar char="•"/>
            </a:pPr>
            <a:r>
              <a:rPr lang="en-US" smtClean="0"/>
              <a:t>An object is a composite data type that is composed of data and behavior</a:t>
            </a:r>
          </a:p>
          <a:p>
            <a:pPr marL="174625" indent="-174625">
              <a:buFontTx/>
              <a:buChar char="•"/>
            </a:pPr>
            <a:r>
              <a:rPr lang="en-US" smtClean="0"/>
              <a:t>A </a:t>
            </a:r>
            <a:r>
              <a:rPr lang="en-US" i="1" smtClean="0"/>
              <a:t>reference</a:t>
            </a:r>
            <a:r>
              <a:rPr lang="en-US" smtClean="0"/>
              <a:t> serves as a handle to the object, it is a way to get to the object</a:t>
            </a:r>
          </a:p>
          <a:p>
            <a:pPr marL="174625" indent="-174625">
              <a:buFontTx/>
              <a:buChar char="•"/>
            </a:pPr>
            <a:r>
              <a:rPr lang="en-US" smtClean="0"/>
              <a:t>A </a:t>
            </a:r>
            <a:r>
              <a:rPr lang="en-US" b="1" i="1" u="sng" smtClean="0"/>
              <a:t>reference</a:t>
            </a:r>
            <a:r>
              <a:rPr lang="en-US" smtClean="0"/>
              <a:t> is called a pointer, or a memory address in other languages. </a:t>
            </a:r>
          </a:p>
        </p:txBody>
      </p:sp>
    </p:spTree>
    <p:extLst>
      <p:ext uri="{BB962C8B-B14F-4D97-AF65-F5344CB8AC3E}">
        <p14:creationId xmlns:p14="http://schemas.microsoft.com/office/powerpoint/2010/main" xmlns="" val="2256964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5529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Characters can also be represented as ‘escape sequences’ in literals. These are initiated by a backslash ‘\’ followed by an escape code.  For example a ‘\n’ is the escape sequence for a new line.  A ‘\t’ is the escape sequence of a backslash.  Unicode characters can also be represented by ‘\u’ followed by the unicode number of the character  ‘\u0ff4’  Escape sequences are treated as single characters </a:t>
            </a:r>
          </a:p>
        </p:txBody>
      </p:sp>
    </p:spTree>
    <p:extLst>
      <p:ext uri="{BB962C8B-B14F-4D97-AF65-F5344CB8AC3E}">
        <p14:creationId xmlns:p14="http://schemas.microsoft.com/office/powerpoint/2010/main" xmlns="" val="344847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Variable assignment is achieved by using the assignment operator equal ( = )</a:t>
            </a:r>
          </a:p>
          <a:p>
            <a:pPr marL="174625" indent="-174625"/>
            <a:endParaRPr lang="en-US" smtClean="0"/>
          </a:p>
          <a:p>
            <a:pPr marL="174625" indent="-174625">
              <a:buFontTx/>
              <a:buChar char="•"/>
            </a:pPr>
            <a:r>
              <a:rPr lang="en-US" smtClean="0"/>
              <a:t>The data type of the value to be assigned to a variable must be of the same data type of the variable. If not, then the value to be assigned has to be </a:t>
            </a:r>
            <a:r>
              <a:rPr lang="en-US" i="1" smtClean="0"/>
              <a:t>casted </a:t>
            </a:r>
            <a:r>
              <a:rPr lang="en-US" smtClean="0"/>
              <a:t>properly first.</a:t>
            </a:r>
            <a:endParaRPr lang="en-US" sz="700" i="1" smtClean="0"/>
          </a:p>
          <a:p>
            <a:pPr marL="174625" indent="-174625"/>
            <a:endParaRPr lang="en-US" smtClean="0"/>
          </a:p>
        </p:txBody>
      </p:sp>
    </p:spTree>
    <p:extLst>
      <p:ext uri="{BB962C8B-B14F-4D97-AF65-F5344CB8AC3E}">
        <p14:creationId xmlns:p14="http://schemas.microsoft.com/office/powerpoint/2010/main" xmlns="" val="1805349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Primitive data types represent </a:t>
            </a:r>
            <a:r>
              <a:rPr lang="en-US" i="1" smtClean="0"/>
              <a:t>atomic</a:t>
            </a:r>
            <a:r>
              <a:rPr lang="en-US" smtClean="0"/>
              <a:t> values and are built-in to Java</a:t>
            </a:r>
          </a:p>
          <a:p>
            <a:pPr marL="174625" indent="-174625">
              <a:buFontTx/>
              <a:buChar char="•"/>
            </a:pPr>
            <a:r>
              <a:rPr lang="en-US" smtClean="0"/>
              <a:t>Reference data types represent </a:t>
            </a:r>
            <a:r>
              <a:rPr lang="en-US" i="1" smtClean="0"/>
              <a:t>objects</a:t>
            </a:r>
          </a:p>
          <a:p>
            <a:pPr marL="174625" indent="-174625">
              <a:buFontTx/>
              <a:buChar char="•"/>
            </a:pPr>
            <a:r>
              <a:rPr lang="en-US" smtClean="0"/>
              <a:t>An object is a composite data type that is composed of data and behavior</a:t>
            </a:r>
          </a:p>
          <a:p>
            <a:pPr marL="174625" indent="-174625">
              <a:buFontTx/>
              <a:buChar char="•"/>
            </a:pPr>
            <a:r>
              <a:rPr lang="en-US" smtClean="0"/>
              <a:t>A </a:t>
            </a:r>
            <a:r>
              <a:rPr lang="en-US" i="1" smtClean="0"/>
              <a:t>reference</a:t>
            </a:r>
            <a:r>
              <a:rPr lang="en-US" smtClean="0"/>
              <a:t> serves as a handle to the object, it is a way to get to the object</a:t>
            </a:r>
          </a:p>
          <a:p>
            <a:pPr marL="174625" indent="-174625">
              <a:buFontTx/>
              <a:buChar char="•"/>
            </a:pPr>
            <a:r>
              <a:rPr lang="en-US" smtClean="0"/>
              <a:t>A </a:t>
            </a:r>
            <a:r>
              <a:rPr lang="en-US" b="1" i="1" u="sng" smtClean="0"/>
              <a:t>reference</a:t>
            </a:r>
            <a:r>
              <a:rPr lang="en-US" smtClean="0"/>
              <a:t> is called a pointer, or a memory address in other languages. </a:t>
            </a:r>
          </a:p>
        </p:txBody>
      </p:sp>
    </p:spTree>
    <p:extLst>
      <p:ext uri="{BB962C8B-B14F-4D97-AF65-F5344CB8AC3E}">
        <p14:creationId xmlns:p14="http://schemas.microsoft.com/office/powerpoint/2010/main" xmlns="" val="1270528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Java is strongly typed, meaning it expects that values being assigned to each other be compatible.  Casting is a way to express this compatibility</a:t>
            </a:r>
          </a:p>
          <a:p>
            <a:pPr marL="174625" indent="-174625">
              <a:buFontTx/>
              <a:buChar char="•"/>
            </a:pPr>
            <a:r>
              <a:rPr lang="en-US" smtClean="0"/>
              <a:t>Refer to CastingSample.java for casting related discussions</a:t>
            </a:r>
          </a:p>
        </p:txBody>
      </p:sp>
    </p:spTree>
    <p:extLst>
      <p:ext uri="{BB962C8B-B14F-4D97-AF65-F5344CB8AC3E}">
        <p14:creationId xmlns:p14="http://schemas.microsoft.com/office/powerpoint/2010/main" xmlns="" val="4118163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409700" y="692150"/>
            <a:ext cx="4260850" cy="3197225"/>
          </a:xfrm>
          <a:noFill/>
          <a:ln>
            <a:solidFill>
              <a:srgbClr val="000000"/>
            </a:solidFill>
            <a:miter lim="800000"/>
            <a:headEnd/>
            <a:tailEnd/>
          </a:ln>
        </p:spPr>
      </p:sp>
      <p:sp>
        <p:nvSpPr>
          <p:cNvPr id="59395" name="Rectangle 3"/>
          <p:cNvSpPr>
            <a:spLocks noGrp="1" noChangeArrowheads="1"/>
          </p:cNvSpPr>
          <p:nvPr>
            <p:ph type="body" idx="1"/>
          </p:nvPr>
        </p:nvSpPr>
        <p:spPr bwMode="auto">
          <a:xfrm>
            <a:off x="327025" y="3868738"/>
            <a:ext cx="6159500" cy="4675187"/>
          </a:xfrm>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184165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Implicit casting usually takes place when casting from a narrower data type to a broader data type, this can also be referred to as </a:t>
            </a:r>
            <a:r>
              <a:rPr lang="en-US" i="1" smtClean="0"/>
              <a:t>widening conversion</a:t>
            </a:r>
            <a:r>
              <a:rPr lang="en-US" smtClean="0"/>
              <a:t>.</a:t>
            </a:r>
          </a:p>
          <a:p>
            <a:pPr marL="174625" indent="-174625"/>
            <a:endParaRPr lang="en-US" smtClean="0"/>
          </a:p>
          <a:p>
            <a:pPr marL="174625" indent="-174625"/>
            <a:endParaRPr lang="en-US" smtClean="0"/>
          </a:p>
        </p:txBody>
      </p:sp>
    </p:spTree>
    <p:extLst>
      <p:ext uri="{BB962C8B-B14F-4D97-AF65-F5344CB8AC3E}">
        <p14:creationId xmlns:p14="http://schemas.microsoft.com/office/powerpoint/2010/main" xmlns="" val="59420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14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Explicit casting usually takes place when casting from a broader data type to a narrower data type, this can also be referred to as </a:t>
            </a:r>
            <a:r>
              <a:rPr lang="en-US" i="1" smtClean="0"/>
              <a:t>narrowing conversion</a:t>
            </a:r>
            <a:r>
              <a:rPr lang="en-US" smtClean="0"/>
              <a:t>.</a:t>
            </a:r>
          </a:p>
          <a:p>
            <a:pPr marL="174625" indent="-174625">
              <a:buFontTx/>
              <a:buChar char="•"/>
            </a:pPr>
            <a:r>
              <a:rPr lang="en-US" smtClean="0"/>
              <a:t>In Example A, the variable ‘b’ will receive the value 1</a:t>
            </a:r>
          </a:p>
          <a:p>
            <a:pPr marL="174625" indent="-174625"/>
            <a:endParaRPr lang="en-US" smtClean="0"/>
          </a:p>
        </p:txBody>
      </p:sp>
    </p:spTree>
    <p:extLst>
      <p:ext uri="{BB962C8B-B14F-4D97-AF65-F5344CB8AC3E}">
        <p14:creationId xmlns:p14="http://schemas.microsoft.com/office/powerpoint/2010/main" xmlns="" val="3999292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lvl="1">
              <a:buFontTx/>
              <a:buChar char="•"/>
            </a:pPr>
            <a:r>
              <a:rPr lang="en-US" dirty="0" smtClean="0"/>
              <a:t>Upcasting – refers to conversion up the inheritance hierarchy</a:t>
            </a:r>
          </a:p>
          <a:p>
            <a:pPr lvl="1">
              <a:buFontTx/>
              <a:buChar char="•"/>
            </a:pPr>
            <a:r>
              <a:rPr lang="en-US" dirty="0" smtClean="0"/>
              <a:t>Downcasting – refers to conversion down the inheritance hierarchy</a:t>
            </a:r>
          </a:p>
          <a:p>
            <a:endParaRPr lang="en-US" dirty="0" smtClean="0"/>
          </a:p>
          <a:p>
            <a:r>
              <a:rPr lang="en-US" dirty="0" smtClean="0"/>
              <a:t>Inheritance will be discussed by a later module.</a:t>
            </a:r>
          </a:p>
        </p:txBody>
      </p:sp>
    </p:spTree>
    <p:extLst>
      <p:ext uri="{BB962C8B-B14F-4D97-AF65-F5344CB8AC3E}">
        <p14:creationId xmlns:p14="http://schemas.microsoft.com/office/powerpoint/2010/main" xmlns="" val="30444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8F2BAE86-63F6-40F4-AB48-2575FE43058B}" type="datetime1">
              <a:rPr lang="en-US" smtClean="0"/>
              <a:pPr/>
              <a:t>5/5/2021</a:t>
            </a:fld>
            <a:endParaRPr lang="en-US"/>
          </a:p>
        </p:txBody>
      </p:sp>
      <p:sp>
        <p:nvSpPr>
          <p:cNvPr id="5" name="Slide Number Placeholder 4"/>
          <p:cNvSpPr>
            <a:spLocks noGrp="1"/>
          </p:cNvSpPr>
          <p:nvPr>
            <p:ph type="sldNum" sz="quarter" idx="11"/>
          </p:nvPr>
        </p:nvSpPr>
        <p:spPr/>
        <p:txBody>
          <a:bodyPr/>
          <a:lstStyle/>
          <a:p>
            <a:fld id="{A5C73E73-BC5A-4ACD-8BA8-68DC765AC412}" type="slidenum">
              <a:rPr lang="en-US" smtClean="0"/>
              <a:pPr/>
              <a:t>2</a:t>
            </a:fld>
            <a:endParaRPr lang="en-US"/>
          </a:p>
        </p:txBody>
      </p:sp>
    </p:spTree>
    <p:extLst>
      <p:ext uri="{BB962C8B-B14F-4D97-AF65-F5344CB8AC3E}">
        <p14:creationId xmlns:p14="http://schemas.microsoft.com/office/powerpoint/2010/main" xmlns="" val="3948494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Refer to Operator Reference Document</a:t>
            </a:r>
          </a:p>
          <a:p>
            <a:pPr marL="174625" indent="-174625">
              <a:buFontTx/>
              <a:buChar char="•"/>
            </a:pPr>
            <a:r>
              <a:rPr lang="en-US" smtClean="0"/>
              <a:t>Refer to OperatorSample.java</a:t>
            </a:r>
          </a:p>
        </p:txBody>
      </p:sp>
    </p:spTree>
    <p:extLst>
      <p:ext uri="{BB962C8B-B14F-4D97-AF65-F5344CB8AC3E}">
        <p14:creationId xmlns:p14="http://schemas.microsoft.com/office/powerpoint/2010/main" xmlns="" val="2532451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3838" indent="-223838">
              <a:buFontTx/>
              <a:buChar char="•"/>
            </a:pPr>
            <a:r>
              <a:rPr lang="en-US" smtClean="0"/>
              <a:t>For unary operators take note of the difference between  (postfix) z = x++ and (prefix) z = ++x notations </a:t>
            </a:r>
          </a:p>
          <a:p>
            <a:pPr marL="223838" indent="-223838">
              <a:buFontTx/>
              <a:buChar char="•"/>
            </a:pPr>
            <a:r>
              <a:rPr lang="en-US" smtClean="0"/>
              <a:t>For assignment operators, also take note of combining arithmetic and assignment operators z += 9 is equivalent to z = z + 9;</a:t>
            </a:r>
          </a:p>
        </p:txBody>
      </p:sp>
    </p:spTree>
    <p:extLst>
      <p:ext uri="{BB962C8B-B14F-4D97-AF65-F5344CB8AC3E}">
        <p14:creationId xmlns:p14="http://schemas.microsoft.com/office/powerpoint/2010/main" xmlns="" val="1867650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553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1759787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2858236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8C8C1D-56E3-41E4-AAD3-B2BDE9921883}" type="slidenum">
              <a:rPr lang="en-IN" smtClean="0"/>
              <a:pPr>
                <a:defRPr/>
              </a:pPr>
              <a:t>24</a:t>
            </a:fld>
            <a:endParaRPr lang="en-IN"/>
          </a:p>
        </p:txBody>
      </p:sp>
    </p:spTree>
    <p:extLst>
      <p:ext uri="{BB962C8B-B14F-4D97-AF65-F5344CB8AC3E}">
        <p14:creationId xmlns:p14="http://schemas.microsoft.com/office/powerpoint/2010/main" xmlns="" val="98781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758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Identify which control flow statements are appropriate for the uses of control flows</a:t>
            </a:r>
          </a:p>
        </p:txBody>
      </p:sp>
    </p:spTree>
    <p:extLst>
      <p:ext uri="{BB962C8B-B14F-4D97-AF65-F5344CB8AC3E}">
        <p14:creationId xmlns:p14="http://schemas.microsoft.com/office/powerpoint/2010/main" xmlns="" val="1526125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1022524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xmlns="" val="308612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2945294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16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3838" indent="-223838">
              <a:spcBef>
                <a:spcPct val="0"/>
              </a:spcBef>
              <a:buFontTx/>
              <a:buChar char="•"/>
            </a:pPr>
            <a:r>
              <a:rPr lang="en-GB" smtClean="0"/>
              <a:t>If-Else( ) performs statements based on a </a:t>
            </a:r>
            <a:r>
              <a:rPr lang="en-GB" i="1" smtClean="0">
                <a:solidFill>
                  <a:srgbClr val="0000FF"/>
                </a:solidFill>
              </a:rPr>
              <a:t>condition</a:t>
            </a:r>
            <a:endParaRPr lang="en-GB" smtClean="0"/>
          </a:p>
          <a:p>
            <a:pPr marL="223838" indent="-223838">
              <a:spcBef>
                <a:spcPct val="0"/>
              </a:spcBef>
              <a:buFontTx/>
              <a:buChar char="•"/>
            </a:pPr>
            <a:r>
              <a:rPr lang="en-GB" smtClean="0"/>
              <a:t>The</a:t>
            </a:r>
            <a:r>
              <a:rPr lang="en-GB" i="1" smtClean="0">
                <a:solidFill>
                  <a:srgbClr val="0000FF"/>
                </a:solidFill>
              </a:rPr>
              <a:t> condition</a:t>
            </a:r>
            <a:r>
              <a:rPr lang="en-GB" smtClean="0"/>
              <a:t> should result to a boolean expression</a:t>
            </a:r>
          </a:p>
          <a:p>
            <a:pPr marL="223838" indent="-223838">
              <a:spcBef>
                <a:spcPct val="0"/>
              </a:spcBef>
              <a:buFontTx/>
              <a:buChar char="•"/>
            </a:pPr>
            <a:r>
              <a:rPr lang="en-GB" smtClean="0"/>
              <a:t>If </a:t>
            </a:r>
            <a:r>
              <a:rPr lang="en-GB" i="1" smtClean="0">
                <a:solidFill>
                  <a:srgbClr val="0000FF"/>
                </a:solidFill>
              </a:rPr>
              <a:t>condition</a:t>
            </a:r>
            <a:r>
              <a:rPr lang="en-GB" smtClean="0"/>
              <a:t> is true, the statements following if are executed</a:t>
            </a:r>
          </a:p>
          <a:p>
            <a:pPr marL="223838" indent="-223838">
              <a:spcBef>
                <a:spcPct val="0"/>
              </a:spcBef>
              <a:buFontTx/>
              <a:buChar char="•"/>
            </a:pPr>
            <a:r>
              <a:rPr lang="en-GB" smtClean="0"/>
              <a:t>If </a:t>
            </a:r>
            <a:r>
              <a:rPr lang="en-GB" i="1" smtClean="0">
                <a:solidFill>
                  <a:srgbClr val="0000FF"/>
                </a:solidFill>
              </a:rPr>
              <a:t>condition</a:t>
            </a:r>
            <a:r>
              <a:rPr lang="en-GB" smtClean="0"/>
              <a:t> is false, the statements following else are executed</a:t>
            </a:r>
          </a:p>
          <a:p>
            <a:pPr marL="223838" indent="-223838">
              <a:spcBef>
                <a:spcPct val="0"/>
              </a:spcBef>
              <a:buFontTx/>
              <a:buChar char="•"/>
            </a:pPr>
            <a:r>
              <a:rPr lang="en-GB" smtClean="0"/>
              <a:t>Can be nested to allow more conditions</a:t>
            </a:r>
          </a:p>
          <a:p>
            <a:pPr marL="223838" indent="-223838">
              <a:buFontTx/>
              <a:buChar char="•"/>
            </a:pPr>
            <a:r>
              <a:rPr lang="en-US" smtClean="0"/>
              <a:t>Refer to DecisionSample.java</a:t>
            </a:r>
          </a:p>
        </p:txBody>
      </p:sp>
    </p:spTree>
    <p:extLst>
      <p:ext uri="{BB962C8B-B14F-4D97-AF65-F5344CB8AC3E}">
        <p14:creationId xmlns:p14="http://schemas.microsoft.com/office/powerpoint/2010/main" xmlns="" val="3788519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To differentiate expressions and statements, an expression evaluates to a single value, like arithmetic expressions and assignment expressions, whereas a statement can be composed of many expressions. Statements composed of expressions are called expression statements, but this does NOT mean that statements can ONLY be composed of expressions. </a:t>
            </a:r>
          </a:p>
        </p:txBody>
      </p:sp>
    </p:spTree>
    <p:extLst>
      <p:ext uri="{BB962C8B-B14F-4D97-AF65-F5344CB8AC3E}">
        <p14:creationId xmlns:p14="http://schemas.microsoft.com/office/powerpoint/2010/main" xmlns="" val="4121947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27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3838" indent="-223838">
              <a:buFontTx/>
              <a:buChar char="•"/>
            </a:pPr>
            <a:r>
              <a:rPr lang="en-GB" smtClean="0"/>
              <a:t>switch() performs statements based on multiple conditions</a:t>
            </a:r>
          </a:p>
          <a:p>
            <a:pPr marL="223838" indent="-223838">
              <a:buFontTx/>
              <a:buChar char="•"/>
            </a:pPr>
            <a:r>
              <a:rPr lang="en-GB" smtClean="0">
                <a:solidFill>
                  <a:srgbClr val="0000FF"/>
                </a:solidFill>
              </a:rPr>
              <a:t>exp</a:t>
            </a:r>
            <a:r>
              <a:rPr lang="en-GB" smtClean="0"/>
              <a:t> can only be </a:t>
            </a:r>
            <a:r>
              <a:rPr lang="en-GB" i="1" smtClean="0"/>
              <a:t>char,</a:t>
            </a:r>
            <a:r>
              <a:rPr lang="en-GB" smtClean="0"/>
              <a:t> </a:t>
            </a:r>
            <a:r>
              <a:rPr lang="en-GB" i="1" smtClean="0"/>
              <a:t>byte,</a:t>
            </a:r>
            <a:r>
              <a:rPr lang="en-GB" smtClean="0"/>
              <a:t> </a:t>
            </a:r>
            <a:r>
              <a:rPr lang="en-GB" i="1" smtClean="0"/>
              <a:t>short,</a:t>
            </a:r>
            <a:r>
              <a:rPr lang="en-GB" smtClean="0"/>
              <a:t> and int. </a:t>
            </a:r>
          </a:p>
          <a:p>
            <a:pPr marL="223838" indent="-223838">
              <a:buFontTx/>
              <a:buChar char="•"/>
            </a:pPr>
            <a:r>
              <a:rPr lang="en-US" smtClean="0"/>
              <a:t>exp can also be enumerated types and classes which wrap primitives (e.g. Character, Byte, Short and Integer)</a:t>
            </a:r>
            <a:endParaRPr lang="en-GB" smtClean="0"/>
          </a:p>
          <a:p>
            <a:pPr marL="223838" indent="-223838">
              <a:buFontTx/>
              <a:buChar char="•"/>
            </a:pPr>
            <a:r>
              <a:rPr lang="en-GB" smtClean="0"/>
              <a:t>exp </a:t>
            </a:r>
            <a:r>
              <a:rPr lang="en-GB" smtClean="0">
                <a:solidFill>
                  <a:srgbClr val="0000FF"/>
                </a:solidFill>
              </a:rPr>
              <a:t>values</a:t>
            </a:r>
            <a:r>
              <a:rPr lang="en-GB" smtClean="0"/>
              <a:t> should be a unique constant of exp</a:t>
            </a:r>
          </a:p>
          <a:p>
            <a:pPr marL="223838" indent="-223838">
              <a:buFontTx/>
              <a:buChar char="•"/>
            </a:pPr>
            <a:r>
              <a:rPr lang="en-GB" smtClean="0"/>
              <a:t>case statements falls through the next case unless a break is encountered</a:t>
            </a:r>
          </a:p>
          <a:p>
            <a:pPr marL="223838" indent="-223838">
              <a:buFontTx/>
              <a:buChar char="•"/>
            </a:pPr>
            <a:r>
              <a:rPr lang="en-GB" smtClean="0"/>
              <a:t>default is executed if none of the other cases match the </a:t>
            </a:r>
            <a:r>
              <a:rPr lang="en-GB" smtClean="0">
                <a:solidFill>
                  <a:srgbClr val="0000FF"/>
                </a:solidFill>
              </a:rPr>
              <a:t>exp</a:t>
            </a:r>
            <a:endParaRPr lang="en-US" smtClean="0">
              <a:solidFill>
                <a:srgbClr val="0000FF"/>
              </a:solidFill>
            </a:endParaRPr>
          </a:p>
          <a:p>
            <a:pPr marL="223838" indent="-223838">
              <a:buFontTx/>
              <a:buChar char="•"/>
            </a:pPr>
            <a:r>
              <a:rPr lang="en-US" smtClean="0"/>
              <a:t>Refer to SwitchSample.java</a:t>
            </a:r>
          </a:p>
        </p:txBody>
      </p:sp>
    </p:spTree>
    <p:extLst>
      <p:ext uri="{BB962C8B-B14F-4D97-AF65-F5344CB8AC3E}">
        <p14:creationId xmlns:p14="http://schemas.microsoft.com/office/powerpoint/2010/main" xmlns="" val="1907656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GB" smtClean="0">
                <a:latin typeface="Arial Unicode MS" pitchFamily="34" charset="-128"/>
              </a:rPr>
              <a:t>for() performs statements repeatedly based on a </a:t>
            </a:r>
            <a:r>
              <a:rPr lang="en-GB" smtClean="0">
                <a:solidFill>
                  <a:srgbClr val="0000FF"/>
                </a:solidFill>
                <a:latin typeface="Arial Unicode MS" pitchFamily="34" charset="-128"/>
              </a:rPr>
              <a:t>condition</a:t>
            </a:r>
          </a:p>
          <a:p>
            <a:pPr marL="174625" indent="-174625">
              <a:buFontTx/>
              <a:buChar char="•"/>
            </a:pPr>
            <a:r>
              <a:rPr lang="en-GB" smtClean="0">
                <a:solidFill>
                  <a:srgbClr val="0000FF"/>
                </a:solidFill>
                <a:latin typeface="Arial Unicode MS" pitchFamily="34" charset="-128"/>
              </a:rPr>
              <a:t>init</a:t>
            </a:r>
            <a:r>
              <a:rPr lang="en-GB" smtClean="0">
                <a:latin typeface="Arial Unicode MS" pitchFamily="34" charset="-128"/>
              </a:rPr>
              <a:t> is a list of either declarations or expressions, evaluated first and only once</a:t>
            </a:r>
          </a:p>
          <a:p>
            <a:pPr marL="174625" indent="-174625">
              <a:buFontTx/>
              <a:buChar char="•"/>
            </a:pPr>
            <a:r>
              <a:rPr lang="en-GB" smtClean="0">
                <a:solidFill>
                  <a:srgbClr val="0000FF"/>
                </a:solidFill>
                <a:latin typeface="Arial Unicode MS" pitchFamily="34" charset="-128"/>
              </a:rPr>
              <a:t>condition</a:t>
            </a:r>
            <a:r>
              <a:rPr lang="en-GB" smtClean="0">
                <a:latin typeface="Arial Unicode MS" pitchFamily="34" charset="-128"/>
              </a:rPr>
              <a:t> is evaluated before each iteration</a:t>
            </a:r>
          </a:p>
          <a:p>
            <a:pPr marL="174625" indent="-174625">
              <a:buFontTx/>
              <a:buChar char="•"/>
            </a:pPr>
            <a:r>
              <a:rPr lang="en-GB" smtClean="0">
                <a:solidFill>
                  <a:srgbClr val="0000FF"/>
                </a:solidFill>
                <a:latin typeface="Arial Unicode MS" pitchFamily="34" charset="-128"/>
              </a:rPr>
              <a:t>exp</a:t>
            </a:r>
            <a:r>
              <a:rPr lang="en-GB" smtClean="0">
                <a:latin typeface="Arial Unicode MS" pitchFamily="34" charset="-128"/>
              </a:rPr>
              <a:t> is a list of expressions, evaluated after each iteration</a:t>
            </a:r>
          </a:p>
          <a:p>
            <a:pPr marL="174625" indent="-174625">
              <a:buFontTx/>
              <a:buChar char="•"/>
            </a:pPr>
            <a:r>
              <a:rPr lang="en-GB" smtClean="0">
                <a:latin typeface="Arial Unicode MS" pitchFamily="34" charset="-128"/>
              </a:rPr>
              <a:t>All entries inside () are optional; </a:t>
            </a:r>
            <a:r>
              <a:rPr lang="en-GB" i="1" smtClean="0">
                <a:latin typeface="Arial Unicode MS" pitchFamily="34" charset="-128"/>
              </a:rPr>
              <a:t>for(;;)</a:t>
            </a:r>
            <a:r>
              <a:rPr lang="en-GB" smtClean="0">
                <a:latin typeface="Arial Unicode MS" pitchFamily="34" charset="-128"/>
              </a:rPr>
              <a:t> is an infinite loop</a:t>
            </a:r>
          </a:p>
          <a:p>
            <a:pPr marL="174625" indent="-174625">
              <a:buFontTx/>
              <a:buChar char="•"/>
            </a:pPr>
            <a:r>
              <a:rPr lang="en-GB" smtClean="0">
                <a:latin typeface="Arial Unicode MS" pitchFamily="34" charset="-128"/>
              </a:rPr>
              <a:t>Refer to ForLoopSample.java</a:t>
            </a:r>
            <a:endParaRPr lang="en-US" smtClean="0"/>
          </a:p>
          <a:p>
            <a:pPr marL="174625" indent="-174625">
              <a:buFontTx/>
              <a:buChar char="•"/>
            </a:pPr>
            <a:endParaRPr lang="en-US" smtClean="0"/>
          </a:p>
        </p:txBody>
      </p:sp>
    </p:spTree>
    <p:extLst>
      <p:ext uri="{BB962C8B-B14F-4D97-AF65-F5344CB8AC3E}">
        <p14:creationId xmlns:p14="http://schemas.microsoft.com/office/powerpoint/2010/main" xmlns="" val="461970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47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1125" indent="-111125">
              <a:buFontTx/>
              <a:buChar char="•"/>
            </a:pPr>
            <a:r>
              <a:rPr lang="en-US" smtClean="0"/>
              <a:t>Refer to WhileLoopSample.java</a:t>
            </a:r>
          </a:p>
        </p:txBody>
      </p:sp>
    </p:spTree>
    <p:extLst>
      <p:ext uri="{BB962C8B-B14F-4D97-AF65-F5344CB8AC3E}">
        <p14:creationId xmlns:p14="http://schemas.microsoft.com/office/powerpoint/2010/main" xmlns="" val="11513990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57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1125" indent="-111125">
              <a:buFontTx/>
              <a:buChar char="•"/>
            </a:pPr>
            <a:r>
              <a:rPr lang="en-US" smtClean="0"/>
              <a:t>Refer to WhileLoopSample.java</a:t>
            </a:r>
          </a:p>
          <a:p>
            <a:pPr marL="111125" indent="-111125"/>
            <a:endParaRPr lang="en-US" smtClean="0"/>
          </a:p>
        </p:txBody>
      </p:sp>
    </p:spTree>
    <p:extLst>
      <p:ext uri="{BB962C8B-B14F-4D97-AF65-F5344CB8AC3E}">
        <p14:creationId xmlns:p14="http://schemas.microsoft.com/office/powerpoint/2010/main" xmlns="" val="2196470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solidFill>
                  <a:srgbClr val="B2B2B2"/>
                </a:solidFill>
              </a:rPr>
              <a:t>Refer to ArrayDeclaration.java</a:t>
            </a:r>
            <a:endParaRPr lang="en-US" smtClean="0"/>
          </a:p>
          <a:p>
            <a:pPr marL="174625" indent="-174625">
              <a:buFontTx/>
              <a:buChar char="•"/>
            </a:pPr>
            <a:r>
              <a:rPr lang="en-US" smtClean="0"/>
              <a:t>Arrays are objects in Java that store multiple variables of the same type.  Arrays can hold either primitives or object references, but the array itself will always be an object on the heap.</a:t>
            </a:r>
          </a:p>
          <a:p>
            <a:pPr marL="174625" indent="-174625">
              <a:buFontTx/>
              <a:buChar char="•"/>
            </a:pPr>
            <a:r>
              <a:rPr lang="en-US" smtClean="0"/>
              <a:t>Constructing an array means creating the array object on the heap, since arrays are objects they are stored in heap memory just like other objects. To create an array object, Java needs to know how much space to allocate on the heap, so you must specify the size of the array at construction time.  The size of the array is the number of elements the array will hold.</a:t>
            </a:r>
          </a:p>
          <a:p>
            <a:pPr marL="174625" indent="-174625">
              <a:buFontTx/>
              <a:buChar char="•"/>
            </a:pPr>
            <a:r>
              <a:rPr lang="en-US" smtClean="0"/>
              <a:t>Arrays can be created in many different ways, aside from the given syntax above, the following are also valid:</a:t>
            </a:r>
          </a:p>
          <a:p>
            <a:pPr marL="174625" indent="-174625"/>
            <a:endParaRPr lang="en-US" smtClean="0"/>
          </a:p>
          <a:p>
            <a:pPr marL="174625" indent="-174625"/>
            <a:r>
              <a:rPr lang="en-US" i="1" smtClean="0"/>
              <a:t>	</a:t>
            </a:r>
            <a:r>
              <a:rPr lang="en-US" sz="1000" i="1" smtClean="0"/>
              <a:t>&lt;data type&gt;[ ]  &lt;variable name&gt; = new &lt;data type&gt;[array size]; </a:t>
            </a:r>
          </a:p>
          <a:p>
            <a:pPr marL="174625" indent="-174625"/>
            <a:r>
              <a:rPr lang="en-US" sz="1000" i="1" smtClean="0"/>
              <a:t>	&lt;data type&gt;[ ]  &lt;variable name&gt; = {&lt;value1&gt;,&lt;value2&gt;,..,&lt;valueN&gt; };</a:t>
            </a:r>
          </a:p>
          <a:p>
            <a:pPr marL="174625" indent="-174625"/>
            <a:endParaRPr lang="en-US" sz="1000" smtClean="0"/>
          </a:p>
          <a:p>
            <a:pPr marL="174625" indent="-174625"/>
            <a:endParaRPr lang="en-US" smtClean="0"/>
          </a:p>
          <a:p>
            <a:pPr marL="174625" indent="-174625">
              <a:buFontTx/>
              <a:buChar char="•"/>
            </a:pPr>
            <a:endParaRPr lang="en-US" smtClean="0"/>
          </a:p>
        </p:txBody>
      </p:sp>
    </p:spTree>
    <p:extLst>
      <p:ext uri="{BB962C8B-B14F-4D97-AF65-F5344CB8AC3E}">
        <p14:creationId xmlns:p14="http://schemas.microsoft.com/office/powerpoint/2010/main" xmlns="" val="40820605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78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Value – a value refers to the actual data that is stored at a specific index of the array </a:t>
            </a:r>
          </a:p>
          <a:p>
            <a:pPr marL="174625" indent="-174625">
              <a:buFontTx/>
              <a:buChar char="•"/>
            </a:pPr>
            <a:r>
              <a:rPr lang="en-US" smtClean="0"/>
              <a:t>Index – is a whole number which represents the position of a value stored in the array</a:t>
            </a:r>
          </a:p>
          <a:p>
            <a:pPr marL="174625" indent="-174625">
              <a:buFontTx/>
              <a:buChar char="•"/>
            </a:pPr>
            <a:r>
              <a:rPr lang="en-US" smtClean="0">
                <a:solidFill>
                  <a:srgbClr val="B2B2B2"/>
                </a:solidFill>
              </a:rPr>
              <a:t>Refer to ArrayDeclarationSample.java</a:t>
            </a:r>
          </a:p>
          <a:p>
            <a:pPr marL="174625" indent="-174625">
              <a:buFontTx/>
              <a:buChar char="•"/>
            </a:pPr>
            <a:endParaRPr lang="en-US" smtClean="0"/>
          </a:p>
          <a:p>
            <a:pPr marL="174625" indent="-174625"/>
            <a:endParaRPr lang="en-US" smtClean="0"/>
          </a:p>
        </p:txBody>
      </p:sp>
    </p:spTree>
    <p:extLst>
      <p:ext uri="{BB962C8B-B14F-4D97-AF65-F5344CB8AC3E}">
        <p14:creationId xmlns:p14="http://schemas.microsoft.com/office/powerpoint/2010/main" xmlns="" val="21583236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885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number of dimensions of an array can be decided upon by the user, but the more dimensions an array has, the harder it is to keep track of indices, and naturally the amount of memory that it uses also increases.</a:t>
            </a:r>
          </a:p>
          <a:p>
            <a:endParaRPr lang="en-US" smtClean="0"/>
          </a:p>
          <a:p>
            <a:r>
              <a:rPr lang="en-US" smtClean="0"/>
              <a:t>Manipulation of multi-dimensional arrays is similar with manipulating one-dimensional arrays. Manipulation resides heavily in the combination of subscripts or indices.</a:t>
            </a:r>
          </a:p>
        </p:txBody>
      </p:sp>
    </p:spTree>
    <p:extLst>
      <p:ext uri="{BB962C8B-B14F-4D97-AF65-F5344CB8AC3E}">
        <p14:creationId xmlns:p14="http://schemas.microsoft.com/office/powerpoint/2010/main" xmlns="" val="2045174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798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Value – a value refers to the actual data that is stored at a specific index of the array </a:t>
            </a:r>
          </a:p>
          <a:p>
            <a:pPr marL="174625" indent="-174625">
              <a:buFontTx/>
              <a:buChar char="•"/>
            </a:pPr>
            <a:r>
              <a:rPr lang="en-US" smtClean="0"/>
              <a:t>Index – is a whole number which represents the position of a value stored in the array</a:t>
            </a:r>
          </a:p>
          <a:p>
            <a:pPr marL="174625" indent="-174625">
              <a:buFontTx/>
              <a:buChar char="•"/>
            </a:pPr>
            <a:r>
              <a:rPr lang="en-US" smtClean="0">
                <a:solidFill>
                  <a:srgbClr val="B2B2B2"/>
                </a:solidFill>
              </a:rPr>
              <a:t>Refer to MultiDimensionalArraySample.java</a:t>
            </a:r>
          </a:p>
          <a:p>
            <a:pPr marL="174625" indent="-174625">
              <a:buFontTx/>
              <a:buChar char="•"/>
            </a:pPr>
            <a:endParaRPr lang="en-US" smtClean="0"/>
          </a:p>
          <a:p>
            <a:pPr marL="174625" indent="-174625"/>
            <a:endParaRPr lang="en-US" smtClean="0"/>
          </a:p>
        </p:txBody>
      </p:sp>
    </p:spTree>
    <p:extLst>
      <p:ext uri="{BB962C8B-B14F-4D97-AF65-F5344CB8AC3E}">
        <p14:creationId xmlns:p14="http://schemas.microsoft.com/office/powerpoint/2010/main" xmlns="" val="328594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808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i="1" smtClean="0"/>
              <a:t>Note that all methods should have return types, except for the data type </a:t>
            </a:r>
            <a:r>
              <a:rPr lang="en-US" b="1" i="1" smtClean="0"/>
              <a:t>void</a:t>
            </a:r>
            <a:endParaRPr lang="en-US" b="1" smtClean="0"/>
          </a:p>
          <a:p>
            <a:pPr marL="174625" indent="-174625">
              <a:buFontTx/>
              <a:buChar char="•"/>
            </a:pPr>
            <a:r>
              <a:rPr lang="en-US" smtClean="0"/>
              <a:t>Methods utilize the concept of code reusability and modularization</a:t>
            </a:r>
          </a:p>
          <a:p>
            <a:pPr marL="174625" indent="-174625">
              <a:buFontTx/>
              <a:buChar char="•"/>
            </a:pPr>
            <a:r>
              <a:rPr lang="en-US" smtClean="0"/>
              <a:t>Methods can also be called subroutines, which can be called whenever it is needed to do a specific task</a:t>
            </a:r>
          </a:p>
          <a:p>
            <a:pPr marL="174625" indent="-174625"/>
            <a:endParaRPr lang="en-US" smtClean="0"/>
          </a:p>
          <a:p>
            <a:pPr marL="174625" indent="-174625"/>
            <a:r>
              <a:rPr lang="en-US" smtClean="0"/>
              <a:t>Methods usually have six parts and they are:</a:t>
            </a:r>
          </a:p>
          <a:p>
            <a:pPr marL="625475" lvl="1" indent="-174625">
              <a:buFontTx/>
              <a:buChar char="•"/>
            </a:pPr>
            <a:r>
              <a:rPr lang="en-US" i="1" smtClean="0"/>
              <a:t>Access Modifiers</a:t>
            </a:r>
          </a:p>
          <a:p>
            <a:pPr marL="625475" lvl="1" indent="-174625">
              <a:buFontTx/>
              <a:buChar char="•"/>
            </a:pPr>
            <a:r>
              <a:rPr lang="en-US" smtClean="0"/>
              <a:t>Return type</a:t>
            </a:r>
          </a:p>
          <a:p>
            <a:pPr marL="625475" lvl="1" indent="-174625">
              <a:buFontTx/>
              <a:buChar char="•"/>
            </a:pPr>
            <a:r>
              <a:rPr lang="en-US" smtClean="0"/>
              <a:t>Method Name</a:t>
            </a:r>
          </a:p>
          <a:p>
            <a:pPr marL="625475" lvl="1" indent="-174625">
              <a:buFontTx/>
              <a:buChar char="•"/>
            </a:pPr>
            <a:r>
              <a:rPr lang="en-US" smtClean="0"/>
              <a:t>Parameter(s)</a:t>
            </a:r>
          </a:p>
          <a:p>
            <a:pPr marL="625475" lvl="1" indent="-174625">
              <a:buFontTx/>
              <a:buChar char="•"/>
            </a:pPr>
            <a:r>
              <a:rPr lang="en-US" i="1" smtClean="0"/>
              <a:t>Exception list</a:t>
            </a:r>
          </a:p>
          <a:p>
            <a:pPr marL="625475" lvl="1" indent="-174625">
              <a:buFontTx/>
              <a:buChar char="•"/>
            </a:pPr>
            <a:r>
              <a:rPr lang="en-US" smtClean="0"/>
              <a:t>Method body or implementation</a:t>
            </a:r>
          </a:p>
          <a:p>
            <a:pPr marL="174625" indent="-174625">
              <a:buFontTx/>
              <a:buChar char="•"/>
            </a:pPr>
            <a:r>
              <a:rPr lang="en-US" smtClean="0"/>
              <a:t>Methods that have the same name but different parameters are called </a:t>
            </a:r>
            <a:r>
              <a:rPr lang="en-US" i="1" smtClean="0"/>
              <a:t>overloaded </a:t>
            </a:r>
            <a:r>
              <a:rPr lang="en-US" smtClean="0"/>
              <a:t>methods</a:t>
            </a:r>
          </a:p>
          <a:p>
            <a:pPr marL="174625" indent="-174625"/>
            <a:r>
              <a:rPr lang="en-US" smtClean="0"/>
              <a:t>* Note that access modifiers and the exception list will be discussed later.</a:t>
            </a:r>
          </a:p>
          <a:p>
            <a:pPr marL="174625" indent="-174625"/>
            <a:endParaRPr lang="en-US" smtClean="0"/>
          </a:p>
        </p:txBody>
      </p:sp>
    </p:spTree>
    <p:extLst>
      <p:ext uri="{BB962C8B-B14F-4D97-AF65-F5344CB8AC3E}">
        <p14:creationId xmlns:p14="http://schemas.microsoft.com/office/powerpoint/2010/main" xmlns="" val="3826162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81923"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402360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471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3838" indent="-223838">
              <a:buFontTx/>
              <a:buChar char="•"/>
            </a:pPr>
            <a:r>
              <a:rPr lang="en-US" smtClean="0"/>
              <a:t>To differentiate expressions and statements, an expression evaluates to a single value, like arithmetic expressions, whereas a statement can be composed of many expressions and state a specific instruction. An expression is a ‘value’ whereas a statement is an ‘action’</a:t>
            </a:r>
          </a:p>
          <a:p>
            <a:pPr marL="223838" indent="-223838"/>
            <a:endParaRPr lang="en-US" smtClean="0"/>
          </a:p>
          <a:p>
            <a:pPr marL="223838" indent="-223838">
              <a:buFontTx/>
              <a:buChar char="•"/>
            </a:pPr>
            <a:r>
              <a:rPr lang="en-US" smtClean="0"/>
              <a:t>For example: x + y is just an expression that evaluates to whatever is the sum of x+y.  By itself, x+y doesn’t do anything meaningful.  But z = x + y is a statement because it is an instruction that states to </a:t>
            </a:r>
            <a:r>
              <a:rPr lang="en-US" i="1" smtClean="0"/>
              <a:t>assign </a:t>
            </a:r>
            <a:r>
              <a:rPr lang="en-US" smtClean="0"/>
              <a:t>the value of x+ y to z</a:t>
            </a:r>
          </a:p>
        </p:txBody>
      </p:sp>
    </p:spTree>
    <p:extLst>
      <p:ext uri="{BB962C8B-B14F-4D97-AF65-F5344CB8AC3E}">
        <p14:creationId xmlns:p14="http://schemas.microsoft.com/office/powerpoint/2010/main" xmlns="" val="935210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8294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4197433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8397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2186850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8499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xmlns="" val="80386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89258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409700" y="692150"/>
            <a:ext cx="4260850" cy="3197225"/>
          </a:xfrm>
          <a:noFill/>
          <a:ln>
            <a:solidFill>
              <a:srgbClr val="000000"/>
            </a:solidFill>
            <a:miter lim="800000"/>
            <a:headEnd/>
            <a:tailEnd/>
          </a:ln>
        </p:spPr>
      </p:sp>
      <p:sp>
        <p:nvSpPr>
          <p:cNvPr id="49155" name="Rectangle 3"/>
          <p:cNvSpPr>
            <a:spLocks noGrp="1" noChangeArrowheads="1"/>
          </p:cNvSpPr>
          <p:nvPr>
            <p:ph type="body" idx="1"/>
          </p:nvPr>
        </p:nvSpPr>
        <p:spPr bwMode="auto">
          <a:xfrm>
            <a:off x="327025" y="4070350"/>
            <a:ext cx="6159500" cy="4494213"/>
          </a:xfrm>
          <a:noFill/>
        </p:spPr>
        <p:txBody>
          <a:bodyPr wrap="square" numCol="1" anchor="t" anchorCtr="0" compatLnSpc="1">
            <a:prstTxWarp prst="textNoShape">
              <a:avLst/>
            </a:prstTxWarp>
          </a:bodyPr>
          <a:lstStyle/>
          <a:p>
            <a:r>
              <a:rPr lang="en-GB" smtClean="0"/>
              <a:t>There are certain words in the Java language that are reserved.  Some are reserved for functions (keywords), others are simply restricted (notably goto and const)</a:t>
            </a:r>
          </a:p>
          <a:p>
            <a:endParaRPr lang="en-US" smtClean="0"/>
          </a:p>
        </p:txBody>
      </p:sp>
    </p:spTree>
    <p:extLst>
      <p:ext uri="{BB962C8B-B14F-4D97-AF65-F5344CB8AC3E}">
        <p14:creationId xmlns:p14="http://schemas.microsoft.com/office/powerpoint/2010/main" xmlns="" val="3724411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501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All variables to be used in a program should be declared before they can be used</a:t>
            </a:r>
          </a:p>
          <a:p>
            <a:pPr marL="174625" indent="-174625"/>
            <a:endParaRPr lang="en-US" smtClean="0"/>
          </a:p>
          <a:p>
            <a:pPr marL="174625" indent="-174625"/>
            <a:r>
              <a:rPr lang="en-GB" smtClean="0"/>
              <a:t>An </a:t>
            </a:r>
            <a:r>
              <a:rPr lang="en-GB" i="1" smtClean="0"/>
              <a:t>identifier</a:t>
            </a:r>
            <a:r>
              <a:rPr lang="en-GB" smtClean="0"/>
              <a:t> is the name given by a programmer to a variable, statement label, method, class, and interface</a:t>
            </a:r>
          </a:p>
          <a:p>
            <a:pPr marL="174625" indent="-174625">
              <a:buFontTx/>
              <a:buChar char="•"/>
            </a:pPr>
            <a:r>
              <a:rPr lang="en-GB" smtClean="0"/>
              <a:t>An identifier must begin with a letter, </a:t>
            </a:r>
            <a:r>
              <a:rPr lang="en-GB" smtClean="0">
                <a:latin typeface="Courier New" pitchFamily="49" charset="0"/>
              </a:rPr>
              <a:t>$</a:t>
            </a:r>
            <a:r>
              <a:rPr lang="en-GB" smtClean="0"/>
              <a:t> or </a:t>
            </a:r>
            <a:r>
              <a:rPr lang="en-GB" smtClean="0">
                <a:latin typeface="Courier New" pitchFamily="49" charset="0"/>
              </a:rPr>
              <a:t>_</a:t>
            </a:r>
          </a:p>
          <a:p>
            <a:pPr marL="174625" indent="-174625">
              <a:buFontTx/>
              <a:buChar char="•"/>
            </a:pPr>
            <a:r>
              <a:rPr lang="en-GB" smtClean="0"/>
              <a:t>Subsequent characters must be letters, numbers, </a:t>
            </a:r>
            <a:r>
              <a:rPr lang="en-GB" smtClean="0">
                <a:latin typeface="Courier New" pitchFamily="49" charset="0"/>
              </a:rPr>
              <a:t>$</a:t>
            </a:r>
            <a:r>
              <a:rPr lang="en-GB" smtClean="0"/>
              <a:t> or _</a:t>
            </a:r>
          </a:p>
          <a:p>
            <a:pPr marL="174625" indent="-174625">
              <a:buFontTx/>
              <a:buChar char="•"/>
            </a:pPr>
            <a:r>
              <a:rPr lang="en-GB" smtClean="0"/>
              <a:t>An identifier must not be a Java keyword</a:t>
            </a:r>
          </a:p>
          <a:p>
            <a:pPr marL="174625" indent="-174625">
              <a:buFontTx/>
              <a:buChar char="•"/>
            </a:pPr>
            <a:r>
              <a:rPr lang="en-GB" smtClean="0"/>
              <a:t>Identifiers are case-sensitive</a:t>
            </a:r>
          </a:p>
          <a:p>
            <a:pPr marL="174625" indent="-174625">
              <a:buFontTx/>
              <a:buChar char="•"/>
            </a:pPr>
            <a:endParaRPr lang="en-GB" smtClean="0"/>
          </a:p>
          <a:p>
            <a:pPr marL="174625" indent="-174625"/>
            <a:r>
              <a:rPr lang="en-US" smtClean="0"/>
              <a:t>Some packages need to be imported first before some data types can be used. In this example, the </a:t>
            </a:r>
            <a:r>
              <a:rPr lang="en-US" i="1" smtClean="0"/>
              <a:t>Date </a:t>
            </a:r>
            <a:r>
              <a:rPr lang="en-US" smtClean="0"/>
              <a:t>data type</a:t>
            </a:r>
            <a:r>
              <a:rPr lang="en-US" i="1" smtClean="0"/>
              <a:t> </a:t>
            </a:r>
            <a:r>
              <a:rPr lang="en-US" smtClean="0"/>
              <a:t>can only be used after importing the </a:t>
            </a:r>
            <a:r>
              <a:rPr lang="en-US" i="1" smtClean="0"/>
              <a:t>java.util.Date</a:t>
            </a:r>
            <a:r>
              <a:rPr lang="en-US" smtClean="0"/>
              <a:t> package/class</a:t>
            </a:r>
          </a:p>
          <a:p>
            <a:pPr marL="174625" indent="-174625"/>
            <a:endParaRPr lang="en-US" smtClean="0"/>
          </a:p>
          <a:p>
            <a:pPr marL="174625" indent="-174625"/>
            <a:r>
              <a:rPr lang="en-US" smtClean="0">
                <a:solidFill>
                  <a:srgbClr val="B2B2B2"/>
                </a:solidFill>
              </a:rPr>
              <a:t>Refer to VariableDeclaration.java</a:t>
            </a:r>
          </a:p>
          <a:p>
            <a:pPr marL="174625" indent="-174625"/>
            <a:endParaRPr lang="en-US" i="1" smtClean="0"/>
          </a:p>
          <a:p>
            <a:pPr marL="174625" indent="-174625">
              <a:buFontTx/>
              <a:buChar char="•"/>
            </a:pPr>
            <a:endParaRPr lang="en-US" smtClean="0"/>
          </a:p>
        </p:txBody>
      </p:sp>
    </p:spTree>
    <p:extLst>
      <p:ext uri="{BB962C8B-B14F-4D97-AF65-F5344CB8AC3E}">
        <p14:creationId xmlns:p14="http://schemas.microsoft.com/office/powerpoint/2010/main" xmlns="" val="207277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51203"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xmlns="" val="3965994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2071688" y="692150"/>
            <a:ext cx="2733675" cy="2051050"/>
          </a:xfrm>
          <a:noFill/>
          <a:ln>
            <a:solidFill>
              <a:srgbClr val="000000"/>
            </a:solidFill>
            <a:miter lim="800000"/>
            <a:headEnd/>
            <a:tailEnd/>
          </a:ln>
        </p:spPr>
      </p:sp>
      <p:sp>
        <p:nvSpPr>
          <p:cNvPr id="522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4625" indent="-174625">
              <a:buFontTx/>
              <a:buChar char="•"/>
            </a:pPr>
            <a:r>
              <a:rPr lang="en-US" smtClean="0"/>
              <a:t>Class variables - variables that are shared by all instances of a class. Identified by the keyword </a:t>
            </a:r>
            <a:r>
              <a:rPr lang="en-US" i="1" smtClean="0"/>
              <a:t>static.</a:t>
            </a:r>
          </a:p>
          <a:p>
            <a:pPr marL="174625" indent="-174625">
              <a:buFontTx/>
              <a:buChar char="•"/>
            </a:pPr>
            <a:r>
              <a:rPr lang="en-US" smtClean="0"/>
              <a:t>Instance variables (or member variables) - variables that belong to an instance of a class and are unique for each instance.</a:t>
            </a:r>
          </a:p>
          <a:p>
            <a:pPr marL="174625" indent="-174625">
              <a:buFontTx/>
              <a:buChar char="•"/>
            </a:pPr>
            <a:r>
              <a:rPr lang="en-US" smtClean="0"/>
              <a:t>Local variables - variables which are accessible only within its locality usually declared within a method.</a:t>
            </a:r>
          </a:p>
          <a:p>
            <a:pPr marL="174625" indent="-174625"/>
            <a:endParaRPr lang="en-US" smtClean="0"/>
          </a:p>
          <a:p>
            <a:pPr marL="174625" indent="-174625">
              <a:buFontTx/>
              <a:buChar char="•"/>
            </a:pPr>
            <a:r>
              <a:rPr lang="en-US" smtClean="0"/>
              <a:t>The easiest ‘trick’ in determining a variable’s scope is to find the nearest enclosing { and } that surrounds the variable’s declaration.  </a:t>
            </a:r>
          </a:p>
        </p:txBody>
      </p:sp>
    </p:spTree>
    <p:extLst>
      <p:ext uri="{BB962C8B-B14F-4D97-AF65-F5344CB8AC3E}">
        <p14:creationId xmlns:p14="http://schemas.microsoft.com/office/powerpoint/2010/main" xmlns="" val="3755923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fontAlgn="auto">
                <a:spcBef>
                  <a:spcPts val="0"/>
                </a:spcBef>
                <a:spcAft>
                  <a:spcPts val="0"/>
                </a:spcAft>
                <a:defRPr/>
              </a:pPr>
              <a:endParaRPr lang="en-US" sz="2800">
                <a:solidFill>
                  <a:schemeClr val="bg1"/>
                </a:solidFill>
                <a:latin typeface="+mn-lt"/>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fontAlgn="auto">
                <a:spcBef>
                  <a:spcPts val="0"/>
                </a:spcBef>
                <a:spcAft>
                  <a:spcPts val="0"/>
                </a:spcAft>
                <a:defRPr/>
              </a:pPr>
              <a:endParaRPr lang="en-US" sz="2800">
                <a:solidFill>
                  <a:schemeClr val="bg1"/>
                </a:solidFill>
                <a:latin typeface="+mn-lt"/>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fontAlgn="auto">
                <a:spcBef>
                  <a:spcPts val="0"/>
                </a:spcBef>
                <a:spcAft>
                  <a:spcPts val="0"/>
                </a:spcAft>
                <a:defRPr/>
              </a:pPr>
              <a:endParaRPr lang="en-US">
                <a:latin typeface="+mn-lt"/>
              </a:endParaRPr>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fontAlgn="auto">
                <a:spcBef>
                  <a:spcPts val="0"/>
                </a:spcBef>
                <a:spcAft>
                  <a:spcPts val="0"/>
                </a:spcAft>
                <a:defRPr/>
              </a:pPr>
              <a:endParaRPr lang="en-US">
                <a:latin typeface="+mn-lt"/>
              </a:endParaRPr>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eaLnBrk="0" fontAlgn="auto" hangingPunct="0">
              <a:spcBef>
                <a:spcPts val="0"/>
              </a:spcBef>
              <a:spcAft>
                <a:spcPts val="0"/>
              </a:spcAft>
              <a:defRPr/>
            </a:pPr>
            <a:r>
              <a:rPr kumimoji="1" lang="en-US" sz="900" dirty="0">
                <a:solidFill>
                  <a:srgbClr val="282828"/>
                </a:solidFill>
                <a:latin typeface="+mn-lt"/>
              </a:rPr>
              <a:t>Copyright © 2011 Nexwave. All Rights Reserved</a:t>
            </a:r>
          </a:p>
        </p:txBody>
      </p:sp>
      <p:sp>
        <p:nvSpPr>
          <p:cNvPr id="1030"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eaLnBrk="0" fontAlgn="auto" hangingPunct="0">
              <a:spcBef>
                <a:spcPts val="0"/>
              </a:spcBef>
              <a:spcAft>
                <a:spcPts val="0"/>
              </a:spcAft>
              <a:defRPr/>
            </a:pPr>
            <a:endParaRPr kumimoji="1" lang="en-US" sz="600">
              <a:solidFill>
                <a:schemeClr val="folHlink"/>
              </a:solidFill>
              <a:latin typeface="+mn-lt"/>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eaLnBrk="0" fontAlgn="auto" hangingPunct="0">
              <a:spcBef>
                <a:spcPts val="0"/>
              </a:spcBef>
              <a:spcAft>
                <a:spcPts val="0"/>
              </a:spcAft>
              <a:defRPr/>
            </a:pPr>
            <a:fld id="{5AE206AD-2928-4A30-B04D-8BD89BBAD930}" type="slidenum">
              <a:rPr kumimoji="1" lang="en-US" sz="1000">
                <a:solidFill>
                  <a:srgbClr val="252727"/>
                </a:solidFill>
                <a:latin typeface="+mn-lt"/>
              </a:rPr>
              <a:pPr algn="r" eaLnBrk="0" fontAlgn="auto" hangingPunct="0">
                <a:spcBef>
                  <a:spcPts val="0"/>
                </a:spcBef>
                <a:spcAft>
                  <a:spcPts val="0"/>
                </a:spcAft>
                <a:defRPr/>
              </a:pPr>
              <a:t>‹#›</a:t>
            </a:fld>
            <a:endParaRPr kumimoji="1" lang="en-US" sz="1000" dirty="0">
              <a:solidFill>
                <a:srgbClr val="252727"/>
              </a:solidFill>
              <a:latin typeface="+mn-lt"/>
            </a:endParaRPr>
          </a:p>
        </p:txBody>
      </p:sp>
      <p:pic>
        <p:nvPicPr>
          <p:cNvPr id="3" name="Picture 33" descr="360compassSlice_small"/>
          <p:cNvPicPr>
            <a:picLocks noChangeAspect="1" noChangeArrowheads="1"/>
          </p:cNvPicPr>
          <p:nvPr/>
        </p:nvPicPr>
        <p:blipFill>
          <a:blip r:embed="rId14"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4" name="Picture 13" descr="nexwave_logo.png"/>
          <p:cNvPicPr>
            <a:picLocks noChangeAspect="1"/>
          </p:cNvPicPr>
          <p:nvPr/>
        </p:nvPicPr>
        <p:blipFill>
          <a:blip r:embed="rId15"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0" fontAlgn="base" hangingPunct="0">
        <a:lnSpc>
          <a:spcPct val="105000"/>
        </a:lnSpc>
        <a:spcBef>
          <a:spcPct val="0"/>
        </a:spcBef>
        <a:spcAft>
          <a:spcPct val="0"/>
        </a:spcAft>
        <a:defRPr sz="2800">
          <a:solidFill>
            <a:schemeClr val="bg1"/>
          </a:solidFill>
          <a:latin typeface="+mj-lt"/>
          <a:ea typeface="+mj-ea"/>
          <a:cs typeface="+mj-cs"/>
        </a:defRPr>
      </a:lvl1pPr>
      <a:lvl2pPr algn="l" rtl="0" eaLnBrk="0" fontAlgn="base" hangingPunct="0">
        <a:lnSpc>
          <a:spcPct val="105000"/>
        </a:lnSpc>
        <a:spcBef>
          <a:spcPct val="0"/>
        </a:spcBef>
        <a:spcAft>
          <a:spcPct val="0"/>
        </a:spcAft>
        <a:defRPr sz="2800">
          <a:solidFill>
            <a:schemeClr val="bg1"/>
          </a:solidFill>
          <a:latin typeface="Tahoma" pitchFamily="34" charset="0"/>
        </a:defRPr>
      </a:lvl2pPr>
      <a:lvl3pPr algn="l" rtl="0" eaLnBrk="0" fontAlgn="base" hangingPunct="0">
        <a:lnSpc>
          <a:spcPct val="105000"/>
        </a:lnSpc>
        <a:spcBef>
          <a:spcPct val="0"/>
        </a:spcBef>
        <a:spcAft>
          <a:spcPct val="0"/>
        </a:spcAft>
        <a:defRPr sz="2800">
          <a:solidFill>
            <a:schemeClr val="bg1"/>
          </a:solidFill>
          <a:latin typeface="Tahoma" pitchFamily="34" charset="0"/>
        </a:defRPr>
      </a:lvl3pPr>
      <a:lvl4pPr algn="l" rtl="0" eaLnBrk="0" fontAlgn="base" hangingPunct="0">
        <a:lnSpc>
          <a:spcPct val="105000"/>
        </a:lnSpc>
        <a:spcBef>
          <a:spcPct val="0"/>
        </a:spcBef>
        <a:spcAft>
          <a:spcPct val="0"/>
        </a:spcAft>
        <a:defRPr sz="2800">
          <a:solidFill>
            <a:schemeClr val="bg1"/>
          </a:solidFill>
          <a:latin typeface="Tahoma" pitchFamily="34" charset="0"/>
        </a:defRPr>
      </a:lvl4pPr>
      <a:lvl5pPr algn="l" rtl="0" eaLnBrk="0" fontAlgn="base" hangingPunct="0">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eaLnBrk="0" fontAlgn="base" hangingPunct="0">
        <a:spcBef>
          <a:spcPct val="25000"/>
        </a:spcBef>
        <a:spcAft>
          <a:spcPct val="0"/>
        </a:spcAft>
        <a:buSzPct val="85000"/>
        <a:buChar char="•"/>
        <a:defRPr sz="2600">
          <a:solidFill>
            <a:srgbClr val="562469"/>
          </a:solidFill>
          <a:latin typeface="+mn-lt"/>
          <a:ea typeface="+mn-ea"/>
          <a:cs typeface="+mn-cs"/>
        </a:defRPr>
      </a:lvl1pPr>
      <a:lvl2pPr marL="571500" indent="-342900" algn="l" rtl="0" eaLnBrk="0" fontAlgn="base" hangingPunct="0">
        <a:spcBef>
          <a:spcPct val="5000"/>
        </a:spcBef>
        <a:spcAft>
          <a:spcPct val="0"/>
        </a:spcAft>
        <a:buSzPct val="85000"/>
        <a:buChar char="—"/>
        <a:defRPr sz="2200">
          <a:solidFill>
            <a:srgbClr val="3A3A3A"/>
          </a:solidFill>
          <a:latin typeface="+mn-lt"/>
        </a:defRPr>
      </a:lvl2pPr>
      <a:lvl3pPr marL="814388" indent="-241300" algn="l" rtl="0" eaLnBrk="0" fontAlgn="base" hangingPunct="0">
        <a:spcBef>
          <a:spcPct val="0"/>
        </a:spcBef>
        <a:spcAft>
          <a:spcPct val="0"/>
        </a:spcAft>
        <a:buChar char="–"/>
        <a:defRPr sz="2000">
          <a:solidFill>
            <a:srgbClr val="3A3A3A"/>
          </a:solidFill>
          <a:latin typeface="+mn-lt"/>
        </a:defRPr>
      </a:lvl3pPr>
      <a:lvl4pPr marL="1044575" indent="-228600" algn="l" rtl="0" eaLnBrk="0" fontAlgn="base" hangingPunct="0">
        <a:spcBef>
          <a:spcPct val="0"/>
        </a:spcBef>
        <a:spcAft>
          <a:spcPct val="0"/>
        </a:spcAft>
        <a:buSzPct val="85000"/>
        <a:buChar char="•"/>
        <a:defRPr sz="2000">
          <a:solidFill>
            <a:srgbClr val="3A3A3A"/>
          </a:solidFill>
          <a:latin typeface="+mn-lt"/>
        </a:defRPr>
      </a:lvl4pPr>
      <a:lvl5pPr marL="1274763" indent="-228600" algn="l" rtl="0" eaLnBrk="0" fontAlgn="base" hangingPunct="0">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Examples/j2se/basics/Conversion.jav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Examples/j2se/basics/TypeConversionDemo.jav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Examples/J2SE/basics/BasicBinaryOperators.jav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Examples/J2SE/basics/IncrementDecrement.jav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Examples/J2SE/basics/RelationalOperators.jav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Examples/J2SE/basics/ShiftOperators.jav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Examples/J2SE/basics/SimpleIfStatement.jav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Examples/J2SE/basics/NestedIfElseCascade.java" TargetMode="External"/><Relationship Id="rId5" Type="http://schemas.openxmlformats.org/officeDocument/2006/relationships/hyperlink" Target="Examples/J2SE/basics/IfElseCascade.java" TargetMode="External"/><Relationship Id="rId4" Type="http://schemas.openxmlformats.org/officeDocument/2006/relationships/hyperlink" Target="Examples/J2SE/basics/SimpleIfElseStatement.jav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Examples/J2SE/basics/SwitchDemo.jav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Examples/J2SE/basic/SwitchDemo.java"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Examples/J2SE/basics/ForLoop.jav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Examples/J2SE/basics/ForLoopNested.java" TargetMode="External"/><Relationship Id="rId5" Type="http://schemas.openxmlformats.org/officeDocument/2006/relationships/hyperlink" Target="Examples/J2SE/basics/ForLoopContinue.java" TargetMode="External"/><Relationship Id="rId4" Type="http://schemas.openxmlformats.org/officeDocument/2006/relationships/hyperlink" Target="Examples/J2SE/basics/ForLoopBreak.java"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Examples/J2SE/basics/WhileLoop.java"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Examples/J2SE/basics/WhileLoopNested.java" TargetMode="External"/><Relationship Id="rId5" Type="http://schemas.openxmlformats.org/officeDocument/2006/relationships/hyperlink" Target="Examples/J2SE/basics/WhileLoopContinue.java" TargetMode="External"/><Relationship Id="rId4" Type="http://schemas.openxmlformats.org/officeDocument/2006/relationships/hyperlink" Target="Examples/J2SE/basics/WhileLoopBreak.java"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Examples/J2SE/basics/DoWhileLoop.java"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Examples/J2SE/basics/DoWhileLoopContinue.java" TargetMode="External"/><Relationship Id="rId4" Type="http://schemas.openxmlformats.org/officeDocument/2006/relationships/hyperlink" Target="Examples/J2SE/basics/DoWhileLoopBreak.java"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Examples/J2SE/basics/ArrayDeclarationSample.jav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Examples/J2SE/basics/MultiDimensionalArraySample.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Examples/j2se/basics/MainSample.jav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6.xml"/><Relationship Id="rId18" Type="http://schemas.openxmlformats.org/officeDocument/2006/relationships/slide" Target="slide7.xml"/><Relationship Id="rId3" Type="http://schemas.openxmlformats.org/officeDocument/2006/relationships/slide" Target="slide41.xml"/><Relationship Id="rId21" Type="http://schemas.openxmlformats.org/officeDocument/2006/relationships/slide" Target="slide28.xml"/><Relationship Id="rId7" Type="http://schemas.openxmlformats.org/officeDocument/2006/relationships/slide" Target="slide10.xml"/><Relationship Id="rId12" Type="http://schemas.openxmlformats.org/officeDocument/2006/relationships/slide" Target="slide5.xml"/><Relationship Id="rId17" Type="http://schemas.openxmlformats.org/officeDocument/2006/relationships/slide" Target="slide14.xml"/><Relationship Id="rId25" Type="http://schemas.openxmlformats.org/officeDocument/2006/relationships/slide" Target="slide3.xml"/><Relationship Id="rId2" Type="http://schemas.openxmlformats.org/officeDocument/2006/relationships/notesSlide" Target="../notesSlides/notesSlide6.xml"/><Relationship Id="rId16" Type="http://schemas.openxmlformats.org/officeDocument/2006/relationships/slide" Target="slide21.xml"/><Relationship Id="rId20"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slide" Target="slide15.xml"/><Relationship Id="rId24" Type="http://schemas.openxmlformats.org/officeDocument/2006/relationships/slide" Target="slide11.xml"/><Relationship Id="rId5" Type="http://schemas.openxmlformats.org/officeDocument/2006/relationships/slide" Target="slide26.xml"/><Relationship Id="rId15" Type="http://schemas.openxmlformats.org/officeDocument/2006/relationships/slide" Target="slide37.xml"/><Relationship Id="rId23" Type="http://schemas.openxmlformats.org/officeDocument/2006/relationships/slide" Target="slide12.xml"/><Relationship Id="rId10" Type="http://schemas.openxmlformats.org/officeDocument/2006/relationships/slide" Target="slide9.xml"/><Relationship Id="rId19" Type="http://schemas.openxmlformats.org/officeDocument/2006/relationships/slide" Target="slide29.xml"/><Relationship Id="rId4" Type="http://schemas.openxmlformats.org/officeDocument/2006/relationships/slide" Target="slide42.xml"/><Relationship Id="rId9" Type="http://schemas.openxmlformats.org/officeDocument/2006/relationships/slide" Target="slide23.xml"/><Relationship Id="rId14" Type="http://schemas.openxmlformats.org/officeDocument/2006/relationships/slide" Target="slide38.xml"/><Relationship Id="rId22" Type="http://schemas.openxmlformats.org/officeDocument/2006/relationships/slide" Target="slide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Examples/j2se/basics/VariableScopeDemo.jav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defRPr/>
            </a:pPr>
            <a:r>
              <a:rPr lang="en-US" dirty="0" smtClean="0"/>
              <a:t>J2SE</a:t>
            </a:r>
            <a:endParaRPr lang="en-US" sz="3200" dirty="0" smtClean="0"/>
          </a:p>
        </p:txBody>
      </p:sp>
      <p:sp>
        <p:nvSpPr>
          <p:cNvPr id="3" name="Subtitle 2"/>
          <p:cNvSpPr>
            <a:spLocks noGrp="1"/>
          </p:cNvSpPr>
          <p:nvPr>
            <p:ph type="subTitle" idx="1"/>
          </p:nvPr>
        </p:nvSpPr>
        <p:spPr/>
        <p:txBody>
          <a:bodyPr/>
          <a:lstStyle/>
          <a:p>
            <a:r>
              <a:rPr lang="en-US" sz="2400" dirty="0" smtClean="0"/>
              <a:t>Language Basics</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3779838" y="4679950"/>
            <a:ext cx="5118100" cy="3508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11268" name="Rectangle 3"/>
          <p:cNvSpPr>
            <a:spLocks noChangeArrowheads="1"/>
          </p:cNvSpPr>
          <p:nvPr/>
        </p:nvSpPr>
        <p:spPr bwMode="auto">
          <a:xfrm>
            <a:off x="3779838" y="3478212"/>
            <a:ext cx="5118100" cy="350838"/>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11269" name="Rectangle 4"/>
          <p:cNvSpPr>
            <a:spLocks noChangeArrowheads="1"/>
          </p:cNvSpPr>
          <p:nvPr/>
        </p:nvSpPr>
        <p:spPr bwMode="auto">
          <a:xfrm>
            <a:off x="3779838" y="5132387"/>
            <a:ext cx="5118100" cy="769938"/>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10246" name="Rectangle 5"/>
          <p:cNvSpPr>
            <a:spLocks noGrp="1" noChangeArrowheads="1"/>
          </p:cNvSpPr>
          <p:nvPr>
            <p:ph type="title"/>
          </p:nvPr>
        </p:nvSpPr>
        <p:spPr/>
        <p:txBody>
          <a:bodyPr/>
          <a:lstStyle/>
          <a:p>
            <a:pPr eaLnBrk="1" hangingPunct="1">
              <a:defRPr/>
            </a:pPr>
            <a:r>
              <a:rPr lang="en-US" smtClean="0"/>
              <a:t>Variables: Scope</a:t>
            </a:r>
          </a:p>
        </p:txBody>
      </p:sp>
      <p:sp>
        <p:nvSpPr>
          <p:cNvPr id="11271" name="Rectangle 6"/>
          <p:cNvSpPr>
            <a:spLocks noChangeArrowheads="1"/>
          </p:cNvSpPr>
          <p:nvPr/>
        </p:nvSpPr>
        <p:spPr bwMode="auto">
          <a:xfrm>
            <a:off x="3454400" y="1981200"/>
            <a:ext cx="5497513" cy="4187825"/>
          </a:xfrm>
          <a:prstGeom prst="rect">
            <a:avLst/>
          </a:prstGeom>
          <a:noFill/>
          <a:ln w="12700">
            <a:solidFill>
              <a:srgbClr val="FF0000"/>
            </a:solidFill>
            <a:miter lim="800000"/>
            <a:headEnd/>
            <a:tailEnd/>
          </a:ln>
        </p:spPr>
        <p:txBody>
          <a:bodyPr lIns="90488" tIns="44450" rIns="90488" bIns="44450"/>
          <a:lstStyle/>
          <a:p>
            <a:pPr marL="342900" indent="-342900"/>
            <a:r>
              <a:rPr lang="en-US" sz="1300" b="1" dirty="0">
                <a:solidFill>
                  <a:srgbClr val="660033"/>
                </a:solidFill>
                <a:latin typeface="Courier New" pitchFamily="49" charset="0"/>
              </a:rPr>
              <a:t>package</a:t>
            </a:r>
            <a:r>
              <a:rPr lang="en-US" sz="1300" b="1" dirty="0">
                <a:latin typeface="Courier New" pitchFamily="49" charset="0"/>
              </a:rPr>
              <a:t> sef.module3.sample;</a:t>
            </a:r>
          </a:p>
          <a:p>
            <a:pPr marL="342900" indent="-342900"/>
            <a:endParaRPr lang="en-US" sz="1300" b="1" dirty="0">
              <a:latin typeface="Courier New" pitchFamily="49" charset="0"/>
            </a:endParaRPr>
          </a:p>
          <a:p>
            <a:pPr marL="342900" indent="-342900"/>
            <a:r>
              <a:rPr lang="en-US" sz="1300" b="1" dirty="0">
                <a:solidFill>
                  <a:srgbClr val="660033"/>
                </a:solidFill>
                <a:latin typeface="Courier New" pitchFamily="49" charset="0"/>
              </a:rPr>
              <a:t>public class</a:t>
            </a:r>
            <a:r>
              <a:rPr lang="en-US" sz="1300" b="1" dirty="0">
                <a:latin typeface="Courier New" pitchFamily="49" charset="0"/>
              </a:rPr>
              <a:t> VariableScope {</a:t>
            </a:r>
          </a:p>
          <a:p>
            <a:pPr marL="342900" indent="-342900"/>
            <a:r>
              <a:rPr lang="en-US" sz="1300" b="1" dirty="0">
                <a:latin typeface="Courier New" pitchFamily="49" charset="0"/>
              </a:rPr>
              <a:t>	</a:t>
            </a:r>
            <a:r>
              <a:rPr lang="en-US" sz="1300" b="1" dirty="0">
                <a:solidFill>
                  <a:schemeClr val="folHlink"/>
                </a:solidFill>
                <a:latin typeface="Courier New" pitchFamily="49" charset="0"/>
              </a:rPr>
              <a:t>/**</a:t>
            </a:r>
          </a:p>
          <a:p>
            <a:pPr marL="342900" indent="-342900"/>
            <a:r>
              <a:rPr lang="en-US" sz="1300" b="1" dirty="0">
                <a:solidFill>
                  <a:schemeClr val="folHlink"/>
                </a:solidFill>
                <a:latin typeface="Courier New" pitchFamily="49" charset="0"/>
              </a:rPr>
              <a:t>	 * @param args</a:t>
            </a:r>
          </a:p>
          <a:p>
            <a:pPr marL="342900" indent="-342900"/>
            <a:r>
              <a:rPr lang="en-US" sz="1300" b="1" dirty="0">
                <a:solidFill>
                  <a:schemeClr val="folHlink"/>
                </a:solidFill>
                <a:latin typeface="Courier New" pitchFamily="49" charset="0"/>
              </a:rPr>
              <a:t>	 */</a:t>
            </a:r>
          </a:p>
          <a:p>
            <a:pPr marL="342900" indent="-342900"/>
            <a:r>
              <a:rPr lang="en-US" sz="1300" b="1" dirty="0">
                <a:latin typeface="Courier New" pitchFamily="49" charset="0"/>
              </a:rPr>
              <a:t>	</a:t>
            </a:r>
            <a:r>
              <a:rPr lang="en-US" sz="1300" b="1" dirty="0">
                <a:solidFill>
                  <a:srgbClr val="660033"/>
                </a:solidFill>
                <a:latin typeface="Courier New" pitchFamily="49" charset="0"/>
              </a:rPr>
              <a:t>public static</a:t>
            </a:r>
            <a:r>
              <a:rPr lang="en-US" sz="1300" b="1" dirty="0">
                <a:latin typeface="Courier New" pitchFamily="49" charset="0"/>
              </a:rPr>
              <a:t> void </a:t>
            </a:r>
            <a:r>
              <a:rPr lang="en-US" sz="1300" b="1" dirty="0">
                <a:solidFill>
                  <a:srgbClr val="FF0000"/>
                </a:solidFill>
                <a:latin typeface="Courier New" pitchFamily="49" charset="0"/>
              </a:rPr>
              <a:t>main(String</a:t>
            </a:r>
            <a:r>
              <a:rPr lang="en-US" sz="1300" b="1" dirty="0">
                <a:latin typeface="Courier New" pitchFamily="49" charset="0"/>
              </a:rPr>
              <a:t>[] args) {</a:t>
            </a:r>
          </a:p>
          <a:p>
            <a:pPr marL="342900" indent="-342900"/>
            <a:r>
              <a:rPr lang="en-US" sz="1300" b="1" dirty="0">
                <a:latin typeface="Courier New" pitchFamily="49" charset="0"/>
              </a:rPr>
              <a:t>		</a:t>
            </a:r>
            <a:endParaRPr lang="en-US" sz="1300" b="1" dirty="0" smtClean="0">
              <a:latin typeface="Courier New" pitchFamily="49" charset="0"/>
            </a:endParaRPr>
          </a:p>
          <a:p>
            <a:pPr marL="342900" indent="-342900"/>
            <a:r>
              <a:rPr lang="en-US" sz="1300" b="1" dirty="0" smtClean="0">
                <a:solidFill>
                  <a:srgbClr val="FF0000"/>
                </a:solidFill>
                <a:latin typeface="Courier New" pitchFamily="49" charset="0"/>
              </a:rPr>
              <a:t>		String</a:t>
            </a:r>
            <a:r>
              <a:rPr lang="en-US" sz="1300" b="1" dirty="0" smtClean="0">
                <a:latin typeface="Courier New" pitchFamily="49" charset="0"/>
              </a:rPr>
              <a:t> </a:t>
            </a:r>
            <a:r>
              <a:rPr lang="en-US" sz="1300" b="1" dirty="0">
                <a:solidFill>
                  <a:srgbClr val="0070C0"/>
                </a:solidFill>
                <a:latin typeface="Courier New" pitchFamily="49" charset="0"/>
              </a:rPr>
              <a:t>aString</a:t>
            </a:r>
            <a:r>
              <a:rPr lang="en-US" sz="1300" b="1" dirty="0">
                <a:latin typeface="Courier New" pitchFamily="49" charset="0"/>
              </a:rPr>
              <a:t> = “This is a local variable”;</a:t>
            </a:r>
          </a:p>
          <a:p>
            <a:pPr marL="342900" indent="-342900"/>
            <a:r>
              <a:rPr lang="en-US" sz="1300" b="1" dirty="0">
                <a:latin typeface="Courier New" pitchFamily="49" charset="0"/>
              </a:rPr>
              <a:t>	}</a:t>
            </a:r>
          </a:p>
          <a:p>
            <a:pPr marL="342900" indent="-342900"/>
            <a:r>
              <a:rPr lang="en-US" sz="1300" b="1" dirty="0">
                <a:latin typeface="Courier New" pitchFamily="49" charset="0"/>
              </a:rPr>
              <a:t>}</a:t>
            </a:r>
          </a:p>
          <a:p>
            <a:pPr marL="342900" indent="-342900"/>
            <a:endParaRPr lang="en-US" sz="1300" b="1" dirty="0">
              <a:latin typeface="Courier New" pitchFamily="49" charset="0"/>
            </a:endParaRPr>
          </a:p>
          <a:p>
            <a:pPr marL="342900" indent="-342900"/>
            <a:r>
              <a:rPr lang="en-US" sz="1300" b="1" dirty="0">
                <a:solidFill>
                  <a:srgbClr val="660033"/>
                </a:solidFill>
                <a:latin typeface="Courier New" pitchFamily="49" charset="0"/>
              </a:rPr>
              <a:t>class</a:t>
            </a:r>
            <a:r>
              <a:rPr lang="en-US" sz="1300" b="1" dirty="0">
                <a:latin typeface="Courier New" pitchFamily="49" charset="0"/>
              </a:rPr>
              <a:t> Employee {</a:t>
            </a:r>
          </a:p>
          <a:p>
            <a:pPr marL="342900" indent="-342900"/>
            <a:r>
              <a:rPr lang="en-US" sz="1300" b="1" dirty="0">
                <a:latin typeface="Courier New" pitchFamily="49" charset="0"/>
              </a:rPr>
              <a:t>	</a:t>
            </a:r>
            <a:endParaRPr lang="en-US" sz="1300" b="1" dirty="0" smtClean="0">
              <a:latin typeface="Courier New" pitchFamily="49" charset="0"/>
            </a:endParaRPr>
          </a:p>
          <a:p>
            <a:pPr marL="342900" indent="-342900"/>
            <a:r>
              <a:rPr lang="en-US" sz="1300" b="1" dirty="0" smtClean="0">
                <a:solidFill>
                  <a:srgbClr val="660033"/>
                </a:solidFill>
                <a:latin typeface="Courier New" pitchFamily="49" charset="0"/>
              </a:rPr>
              <a:t>	public </a:t>
            </a:r>
            <a:r>
              <a:rPr lang="en-US" sz="1300" b="1" dirty="0">
                <a:solidFill>
                  <a:srgbClr val="FF0000"/>
                </a:solidFill>
                <a:latin typeface="Courier New" pitchFamily="49" charset="0"/>
              </a:rPr>
              <a:t>static</a:t>
            </a:r>
            <a:r>
              <a:rPr lang="en-US" sz="1300" b="1" dirty="0">
                <a:solidFill>
                  <a:srgbClr val="660033"/>
                </a:solidFill>
                <a:latin typeface="Courier New" pitchFamily="49" charset="0"/>
              </a:rPr>
              <a:t> int</a:t>
            </a:r>
            <a:r>
              <a:rPr lang="en-US" sz="1300" b="1" dirty="0">
                <a:latin typeface="Courier New" pitchFamily="49" charset="0"/>
              </a:rPr>
              <a:t> totalCount = 0;</a:t>
            </a:r>
          </a:p>
          <a:p>
            <a:pPr marL="342900" indent="-342900">
              <a:buFontTx/>
              <a:buChar char="•"/>
            </a:pPr>
            <a:endParaRPr lang="en-US" sz="1300" b="1" dirty="0">
              <a:latin typeface="Courier New" pitchFamily="49" charset="0"/>
            </a:endParaRPr>
          </a:p>
          <a:p>
            <a:pPr marL="342900" indent="-342900"/>
            <a:r>
              <a:rPr lang="en-US" sz="1300" b="1" dirty="0">
                <a:latin typeface="Courier New" pitchFamily="49" charset="0"/>
              </a:rPr>
              <a:t>	</a:t>
            </a:r>
            <a:r>
              <a:rPr lang="en-US" sz="1300" b="1" dirty="0">
                <a:solidFill>
                  <a:srgbClr val="660033"/>
                </a:solidFill>
                <a:latin typeface="Courier New" pitchFamily="49" charset="0"/>
              </a:rPr>
              <a:t>private String</a:t>
            </a:r>
            <a:r>
              <a:rPr lang="en-US" sz="1300" b="1" dirty="0">
                <a:latin typeface="Courier New" pitchFamily="49" charset="0"/>
              </a:rPr>
              <a:t> myFirstName;</a:t>
            </a:r>
          </a:p>
          <a:p>
            <a:pPr marL="342900" indent="-342900"/>
            <a:r>
              <a:rPr lang="en-US" sz="1300" b="1" dirty="0">
                <a:latin typeface="Courier New" pitchFamily="49" charset="0"/>
              </a:rPr>
              <a:t>	</a:t>
            </a:r>
            <a:r>
              <a:rPr lang="en-US" sz="1300" b="1" dirty="0">
                <a:solidFill>
                  <a:srgbClr val="660033"/>
                </a:solidFill>
                <a:latin typeface="Courier New" pitchFamily="49" charset="0"/>
              </a:rPr>
              <a:t>private String</a:t>
            </a:r>
            <a:r>
              <a:rPr lang="en-US" sz="1300" b="1" dirty="0">
                <a:latin typeface="Courier New" pitchFamily="49" charset="0"/>
              </a:rPr>
              <a:t> myLastName;</a:t>
            </a:r>
          </a:p>
          <a:p>
            <a:pPr marL="342900" indent="-342900"/>
            <a:r>
              <a:rPr lang="en-US" sz="1300" b="1" dirty="0">
                <a:latin typeface="Courier New" pitchFamily="49" charset="0"/>
              </a:rPr>
              <a:t>	</a:t>
            </a:r>
            <a:r>
              <a:rPr lang="en-US" sz="1300" b="1" dirty="0">
                <a:solidFill>
                  <a:srgbClr val="660033"/>
                </a:solidFill>
                <a:latin typeface="Courier New" pitchFamily="49" charset="0"/>
              </a:rPr>
              <a:t>private int</a:t>
            </a:r>
            <a:r>
              <a:rPr lang="en-US" sz="1300" b="1" dirty="0">
                <a:latin typeface="Courier New" pitchFamily="49" charset="0"/>
              </a:rPr>
              <a:t> myAge;</a:t>
            </a:r>
          </a:p>
          <a:p>
            <a:pPr marL="342900" indent="-342900"/>
            <a:r>
              <a:rPr lang="en-US" sz="1300" b="1" dirty="0">
                <a:latin typeface="Courier New" pitchFamily="49" charset="0"/>
              </a:rPr>
              <a:t>}	</a:t>
            </a:r>
          </a:p>
          <a:p>
            <a:pPr marL="342900" indent="-342900"/>
            <a:endParaRPr lang="en-US" sz="1300" b="1" dirty="0">
              <a:latin typeface="Courier New" pitchFamily="49" charset="0"/>
            </a:endParaRPr>
          </a:p>
        </p:txBody>
      </p:sp>
      <p:sp>
        <p:nvSpPr>
          <p:cNvPr id="11272" name="AutoShape 7"/>
          <p:cNvSpPr>
            <a:spLocks/>
          </p:cNvSpPr>
          <p:nvPr/>
        </p:nvSpPr>
        <p:spPr bwMode="auto">
          <a:xfrm>
            <a:off x="288925" y="5354638"/>
            <a:ext cx="2516188" cy="736600"/>
          </a:xfrm>
          <a:prstGeom prst="accentBorderCallout2">
            <a:avLst>
              <a:gd name="adj1" fmla="val 10977"/>
              <a:gd name="adj2" fmla="val 103028"/>
              <a:gd name="adj3" fmla="val 10977"/>
              <a:gd name="adj4" fmla="val 112745"/>
              <a:gd name="adj5" fmla="val 1898"/>
              <a:gd name="adj6" fmla="val 136847"/>
            </a:avLst>
          </a:prstGeom>
          <a:solidFill>
            <a:srgbClr val="F7FBFF"/>
          </a:solidFill>
          <a:ln w="9525" algn="ctr">
            <a:solidFill>
              <a:srgbClr val="A6ADC4"/>
            </a:solidFill>
            <a:miter lim="800000"/>
            <a:headEnd/>
            <a:tailEnd/>
          </a:ln>
        </p:spPr>
        <p:txBody>
          <a:bodyPr/>
          <a:lstStyle/>
          <a:p>
            <a:pPr>
              <a:spcBef>
                <a:spcPct val="50000"/>
              </a:spcBef>
            </a:pPr>
            <a:endParaRPr lang="en-US" sz="500" dirty="0"/>
          </a:p>
          <a:p>
            <a:pPr>
              <a:spcBef>
                <a:spcPct val="50000"/>
              </a:spcBef>
            </a:pPr>
            <a:r>
              <a:rPr lang="en-US" sz="1400" dirty="0" smtClean="0"/>
              <a:t>Declared </a:t>
            </a:r>
            <a:r>
              <a:rPr lang="en-US" sz="1400" dirty="0"/>
              <a:t>outside methods but inside class.</a:t>
            </a:r>
          </a:p>
        </p:txBody>
      </p:sp>
      <p:sp>
        <p:nvSpPr>
          <p:cNvPr id="11273" name="AutoShape 8"/>
          <p:cNvSpPr>
            <a:spLocks/>
          </p:cNvSpPr>
          <p:nvPr/>
        </p:nvSpPr>
        <p:spPr bwMode="auto">
          <a:xfrm>
            <a:off x="288925" y="3638550"/>
            <a:ext cx="2516188" cy="1041400"/>
          </a:xfrm>
          <a:prstGeom prst="accentBorderCallout2">
            <a:avLst>
              <a:gd name="adj1" fmla="val 10977"/>
              <a:gd name="adj2" fmla="val 103028"/>
              <a:gd name="adj3" fmla="val 10977"/>
              <a:gd name="adj4" fmla="val 111167"/>
              <a:gd name="adj5" fmla="val 101307"/>
              <a:gd name="adj6" fmla="val 139339"/>
            </a:avLst>
          </a:prstGeom>
          <a:solidFill>
            <a:srgbClr val="F7FBFF"/>
          </a:solidFill>
          <a:ln w="9525" algn="ctr">
            <a:solidFill>
              <a:srgbClr val="A6ADC4"/>
            </a:solidFill>
            <a:miter lim="800000"/>
            <a:headEnd/>
            <a:tailEnd/>
          </a:ln>
        </p:spPr>
        <p:txBody>
          <a:bodyPr/>
          <a:lstStyle/>
          <a:p>
            <a:pPr>
              <a:spcBef>
                <a:spcPct val="50000"/>
              </a:spcBef>
            </a:pPr>
            <a:endParaRPr lang="en-US" sz="500" dirty="0"/>
          </a:p>
          <a:p>
            <a:pPr>
              <a:spcBef>
                <a:spcPct val="50000"/>
              </a:spcBef>
            </a:pPr>
            <a:r>
              <a:rPr lang="en-US" sz="1400" dirty="0" smtClean="0"/>
              <a:t>Declared </a:t>
            </a:r>
            <a:r>
              <a:rPr lang="en-US" sz="1400" dirty="0"/>
              <a:t>outside methods but inside class. Denoted by </a:t>
            </a:r>
            <a:r>
              <a:rPr lang="en-US" sz="1400" b="1" dirty="0">
                <a:solidFill>
                  <a:srgbClr val="FF0000"/>
                </a:solidFill>
                <a:latin typeface="Courier New" pitchFamily="49" charset="0"/>
              </a:rPr>
              <a:t>static</a:t>
            </a:r>
            <a:r>
              <a:rPr lang="en-US" dirty="0"/>
              <a:t> </a:t>
            </a:r>
            <a:r>
              <a:rPr lang="en-US" sz="1400" dirty="0"/>
              <a:t>keyword.</a:t>
            </a:r>
          </a:p>
        </p:txBody>
      </p:sp>
      <p:sp>
        <p:nvSpPr>
          <p:cNvPr id="11274" name="Text Box 9"/>
          <p:cNvSpPr txBox="1">
            <a:spLocks noChangeArrowheads="1"/>
          </p:cNvSpPr>
          <p:nvPr/>
        </p:nvSpPr>
        <p:spPr bwMode="auto">
          <a:xfrm>
            <a:off x="627063" y="3465512"/>
            <a:ext cx="1828800" cy="346075"/>
          </a:xfrm>
          <a:prstGeom prst="rect">
            <a:avLst/>
          </a:prstGeom>
          <a:solidFill>
            <a:srgbClr val="CCECFF"/>
          </a:solidFill>
          <a:ln w="9525" algn="ctr">
            <a:solidFill>
              <a:srgbClr val="777777"/>
            </a:solidFill>
            <a:miter lim="800000"/>
            <a:headEnd/>
            <a:tailEnd/>
          </a:ln>
        </p:spPr>
        <p:txBody>
          <a:bodyPr>
            <a:spAutoFit/>
          </a:bodyPr>
          <a:lstStyle/>
          <a:p>
            <a:pPr>
              <a:spcBef>
                <a:spcPct val="50000"/>
              </a:spcBef>
            </a:pPr>
            <a:r>
              <a:rPr lang="en-US" sz="1600" b="1">
                <a:ea typeface="Arial Unicode MS" pitchFamily="34" charset="-128"/>
                <a:cs typeface="Arial Unicode MS" pitchFamily="34" charset="-128"/>
              </a:rPr>
              <a:t>Class Variable</a:t>
            </a:r>
          </a:p>
        </p:txBody>
      </p:sp>
      <p:sp>
        <p:nvSpPr>
          <p:cNvPr id="11275" name="Text Box 10"/>
          <p:cNvSpPr txBox="1">
            <a:spLocks noChangeArrowheads="1"/>
          </p:cNvSpPr>
          <p:nvPr/>
        </p:nvSpPr>
        <p:spPr bwMode="auto">
          <a:xfrm>
            <a:off x="433388" y="5030498"/>
            <a:ext cx="2032000" cy="346075"/>
          </a:xfrm>
          <a:prstGeom prst="rect">
            <a:avLst/>
          </a:prstGeom>
          <a:solidFill>
            <a:srgbClr val="CCECFF"/>
          </a:solidFill>
          <a:ln w="9525" algn="ctr">
            <a:solidFill>
              <a:srgbClr val="777777"/>
            </a:solidFill>
            <a:miter lim="800000"/>
            <a:headEnd/>
            <a:tailEnd/>
          </a:ln>
        </p:spPr>
        <p:txBody>
          <a:bodyPr>
            <a:spAutoFit/>
          </a:bodyPr>
          <a:lstStyle/>
          <a:p>
            <a:pPr>
              <a:spcBef>
                <a:spcPct val="50000"/>
              </a:spcBef>
            </a:pPr>
            <a:r>
              <a:rPr lang="en-US" sz="1600" b="1" dirty="0">
                <a:ea typeface="Arial Unicode MS" pitchFamily="34" charset="-128"/>
                <a:cs typeface="Arial Unicode MS" pitchFamily="34" charset="-128"/>
              </a:rPr>
              <a:t>Instance Variables</a:t>
            </a:r>
          </a:p>
        </p:txBody>
      </p:sp>
      <p:sp>
        <p:nvSpPr>
          <p:cNvPr id="11276" name="AutoShape 11"/>
          <p:cNvSpPr>
            <a:spLocks/>
          </p:cNvSpPr>
          <p:nvPr/>
        </p:nvSpPr>
        <p:spPr bwMode="auto">
          <a:xfrm>
            <a:off x="304800" y="2057400"/>
            <a:ext cx="2516188" cy="911225"/>
          </a:xfrm>
          <a:prstGeom prst="accentBorderCallout2">
            <a:avLst>
              <a:gd name="adj1" fmla="val 10977"/>
              <a:gd name="adj2" fmla="val 103028"/>
              <a:gd name="adj3" fmla="val 10977"/>
              <a:gd name="adj4" fmla="val 114509"/>
              <a:gd name="adj5" fmla="val 152299"/>
              <a:gd name="adj6" fmla="val 163001"/>
            </a:avLst>
          </a:prstGeom>
          <a:solidFill>
            <a:srgbClr val="F7FBFF"/>
          </a:solidFill>
          <a:ln w="9525" algn="ctr">
            <a:solidFill>
              <a:srgbClr val="A6ADC4"/>
            </a:solidFill>
            <a:miter lim="800000"/>
            <a:headEnd/>
            <a:tailEnd/>
          </a:ln>
        </p:spPr>
        <p:txBody>
          <a:bodyPr/>
          <a:lstStyle/>
          <a:p>
            <a:pPr>
              <a:spcBef>
                <a:spcPct val="50000"/>
              </a:spcBef>
            </a:pPr>
            <a:endParaRPr lang="en-US" sz="500" dirty="0"/>
          </a:p>
          <a:p>
            <a:pPr>
              <a:spcBef>
                <a:spcPct val="50000"/>
              </a:spcBef>
            </a:pPr>
            <a:r>
              <a:rPr lang="en-US" sz="1400" dirty="0"/>
              <a:t>Declared inside methods and/or subroutines. </a:t>
            </a:r>
            <a:r>
              <a:rPr lang="en-US" sz="1400" i="1" dirty="0"/>
              <a:t>aString </a:t>
            </a:r>
            <a:r>
              <a:rPr lang="en-US" sz="1400" dirty="0"/>
              <a:t>is local to the method </a:t>
            </a:r>
            <a:r>
              <a:rPr lang="en-US" sz="1400" i="1" dirty="0">
                <a:solidFill>
                  <a:srgbClr val="FF0000"/>
                </a:solidFill>
              </a:rPr>
              <a:t>main</a:t>
            </a:r>
          </a:p>
        </p:txBody>
      </p:sp>
      <p:sp>
        <p:nvSpPr>
          <p:cNvPr id="11277" name="Text Box 12"/>
          <p:cNvSpPr txBox="1">
            <a:spLocks noChangeArrowheads="1"/>
          </p:cNvSpPr>
          <p:nvPr/>
        </p:nvSpPr>
        <p:spPr bwMode="auto">
          <a:xfrm>
            <a:off x="636588" y="1884362"/>
            <a:ext cx="1828800" cy="346075"/>
          </a:xfrm>
          <a:prstGeom prst="rect">
            <a:avLst/>
          </a:prstGeom>
          <a:solidFill>
            <a:srgbClr val="CCECFF"/>
          </a:solidFill>
          <a:ln w="9525" algn="ctr">
            <a:solidFill>
              <a:srgbClr val="777777"/>
            </a:solidFill>
            <a:miter lim="800000"/>
            <a:headEnd/>
            <a:tailEnd/>
          </a:ln>
        </p:spPr>
        <p:txBody>
          <a:bodyPr>
            <a:spAutoFit/>
          </a:bodyPr>
          <a:lstStyle/>
          <a:p>
            <a:pPr>
              <a:spcBef>
                <a:spcPct val="50000"/>
              </a:spcBef>
            </a:pPr>
            <a:r>
              <a:rPr lang="en-US" sz="1600" b="1">
                <a:ea typeface="Arial Unicode MS" pitchFamily="34" charset="-128"/>
                <a:cs typeface="Arial Unicode MS" pitchFamily="34" charset="-128"/>
              </a:rPr>
              <a:t>Local Variable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defRPr/>
            </a:pPr>
            <a:r>
              <a:rPr lang="en-US" smtClean="0"/>
              <a:t>Data Types</a:t>
            </a:r>
          </a:p>
        </p:txBody>
      </p:sp>
      <p:sp>
        <p:nvSpPr>
          <p:cNvPr id="12292" name="Rectangle 3"/>
          <p:cNvSpPr>
            <a:spLocks noGrp="1" noChangeArrowheads="1"/>
          </p:cNvSpPr>
          <p:nvPr>
            <p:ph idx="1"/>
          </p:nvPr>
        </p:nvSpPr>
        <p:spPr/>
        <p:txBody>
          <a:bodyPr lIns="90488" tIns="44450" rIns="90488" bIns="44450"/>
          <a:lstStyle/>
          <a:p>
            <a:pPr eaLnBrk="1" hangingPunct="1"/>
            <a:r>
              <a:rPr lang="en-US" dirty="0" smtClean="0"/>
              <a:t>A data type determines the values that a variable can contain and the operations that can be performed on it </a:t>
            </a:r>
          </a:p>
          <a:p>
            <a:pPr lvl="1" eaLnBrk="1" hangingPunct="1"/>
            <a:r>
              <a:rPr lang="en-US" dirty="0" smtClean="0"/>
              <a:t>Primitive Data Types</a:t>
            </a:r>
          </a:p>
          <a:p>
            <a:pPr lvl="1" eaLnBrk="1" hangingPunct="1"/>
            <a:r>
              <a:rPr lang="en-US" dirty="0" smtClean="0"/>
              <a:t>Reference Data Types</a:t>
            </a:r>
          </a:p>
          <a:p>
            <a:pPr eaLnBrk="1" hangingPunct="1"/>
            <a:r>
              <a:rPr lang="en-US" dirty="0" smtClean="0"/>
              <a:t>A primitive data type represents single, atomic value and is used as the building blocks of more complex types</a:t>
            </a:r>
          </a:p>
          <a:p>
            <a:pPr eaLnBrk="1" hangingPunct="1"/>
            <a:r>
              <a:rPr lang="en-US" dirty="0" smtClean="0"/>
              <a:t>A reference data type is a more complex type that is used to represent an </a:t>
            </a:r>
            <a:r>
              <a:rPr lang="en-US" i="1" dirty="0" smtClean="0"/>
              <a:t>object</a:t>
            </a:r>
            <a:endParaRPr lang="en-US" sz="1800" b="1" dirty="0" smtClean="0"/>
          </a:p>
          <a:p>
            <a:pPr eaLnBrk="1" hangingPunct="1">
              <a:buFontTx/>
              <a:buNone/>
            </a:pPr>
            <a:endParaRPr lang="en-US" sz="35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en-US" smtClean="0"/>
              <a:t>Primitive Data Types</a:t>
            </a:r>
          </a:p>
        </p:txBody>
      </p:sp>
      <p:graphicFrame>
        <p:nvGraphicFramePr>
          <p:cNvPr id="927747" name="Group 3"/>
          <p:cNvGraphicFramePr>
            <a:graphicFrameLocks noGrp="1"/>
          </p:cNvGraphicFramePr>
          <p:nvPr>
            <p:ph idx="1"/>
          </p:nvPr>
        </p:nvGraphicFramePr>
        <p:xfrm>
          <a:off x="457200" y="1576388"/>
          <a:ext cx="8229927" cy="4388700"/>
        </p:xfrm>
        <a:graphic>
          <a:graphicData uri="http://schemas.openxmlformats.org/drawingml/2006/table">
            <a:tbl>
              <a:tblPr/>
              <a:tblGrid>
                <a:gridCol w="1066254"/>
                <a:gridCol w="566731"/>
                <a:gridCol w="3229749"/>
                <a:gridCol w="3367193"/>
              </a:tblGrid>
              <a:tr h="482618">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Arial" charset="0"/>
                          <a:ea typeface="Times New Roman" pitchFamily="18" charset="0"/>
                          <a:cs typeface="Arial" charset="0"/>
                        </a:rPr>
                        <a:t>Type</a:t>
                      </a:r>
                      <a:endPar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Arial" charset="0"/>
                          <a:ea typeface="Times New Roman" pitchFamily="18" charset="0"/>
                          <a:cs typeface="Arial" charset="0"/>
                        </a:rPr>
                        <a:t>Bits</a:t>
                      </a:r>
                      <a:endPar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Arial" charset="0"/>
                          <a:ea typeface="Times New Roman" pitchFamily="18" charset="0"/>
                          <a:cs typeface="Arial" charset="0"/>
                        </a:rPr>
                        <a:t>Lowest Value</a:t>
                      </a:r>
                      <a:endPar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70C0"/>
                          </a:solidFill>
                          <a:effectLst/>
                          <a:latin typeface="Arial" charset="0"/>
                          <a:ea typeface="Times New Roman" pitchFamily="18" charset="0"/>
                          <a:cs typeface="Arial" charset="0"/>
                        </a:rPr>
                        <a:t>Highest Value</a:t>
                      </a:r>
                      <a:endParaRPr kumimoji="0" lang="en-US" sz="1600" b="1" i="0" u="none" strike="noStrike" cap="none" normalizeH="0" baseline="0" dirty="0" smtClean="0">
                        <a:ln>
                          <a:noFill/>
                        </a:ln>
                        <a:solidFill>
                          <a:srgbClr val="0070C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437866">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mn-lt"/>
                          <a:ea typeface="Times New Roman" pitchFamily="18" charset="0"/>
                          <a:cs typeface="Courier New" pitchFamily="49" charset="0"/>
                        </a:rPr>
                        <a:t>boolean</a:t>
                      </a: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1</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false</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ourier New" pitchFamily="49" charset="0"/>
                          <a:ea typeface="Times New Roman" pitchFamily="18" charset="0"/>
                          <a:cs typeface="Courier New" pitchFamily="49" charset="0"/>
                        </a:rPr>
                        <a:t>true</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Courier New" pitchFamily="49"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18">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mn-lt"/>
                          <a:ea typeface="Times New Roman" pitchFamily="18" charset="0"/>
                          <a:cs typeface="Courier New" pitchFamily="49" charset="0"/>
                        </a:rPr>
                        <a:t>char</a:t>
                      </a: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16</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'\u0000' [0]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'\uffff'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16</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18">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mn-lt"/>
                          <a:ea typeface="Times New Roman" pitchFamily="18" charset="0"/>
                          <a:cs typeface="Courier New" pitchFamily="49" charset="0"/>
                        </a:rPr>
                        <a:t>byte</a:t>
                      </a: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8</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-128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7</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+127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7</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0582">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mn-lt"/>
                          <a:ea typeface="Times New Roman" pitchFamily="18" charset="0"/>
                          <a:cs typeface="Courier New" pitchFamily="49" charset="0"/>
                        </a:rPr>
                        <a:t>short</a:t>
                      </a: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16</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-32,768 [-2</a:t>
                      </a:r>
                      <a:r>
                        <a:rPr kumimoji="0" lang="en-US" sz="1600" b="0" i="0" u="none" strike="noStrike" cap="none" normalizeH="0" baseline="30000" dirty="0" smtClean="0">
                          <a:ln>
                            <a:noFill/>
                          </a:ln>
                          <a:solidFill>
                            <a:srgbClr val="000000"/>
                          </a:solidFill>
                          <a:effectLst/>
                          <a:latin typeface="Arial" charset="0"/>
                          <a:ea typeface="Times New Roman" pitchFamily="18" charset="0"/>
                          <a:cs typeface="Arial" charset="0"/>
                        </a:rPr>
                        <a:t>15</a:t>
                      </a: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+32,767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15</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18">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mn-lt"/>
                          <a:ea typeface="Times New Roman" pitchFamily="18" charset="0"/>
                          <a:cs typeface="Courier New" pitchFamily="49" charset="0"/>
                        </a:rPr>
                        <a:t>int</a:t>
                      </a: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32</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-2,147,483,648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31</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+2,147,483,647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31</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280">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mn-lt"/>
                          <a:ea typeface="Times New Roman" pitchFamily="18" charset="0"/>
                          <a:cs typeface="Courier New" pitchFamily="49" charset="0"/>
                        </a:rPr>
                        <a:t>long</a:t>
                      </a: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64</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-9,223,372,036,854,775,808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63</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+9,223,372,036,854,775,807 [2</a:t>
                      </a:r>
                      <a:r>
                        <a:rPr kumimoji="0" lang="en-US" sz="1600" b="0" i="0" u="none" strike="noStrike" cap="none" normalizeH="0" baseline="30000" smtClean="0">
                          <a:ln>
                            <a:noFill/>
                          </a:ln>
                          <a:solidFill>
                            <a:srgbClr val="000000"/>
                          </a:solidFill>
                          <a:effectLst/>
                          <a:latin typeface="Arial" charset="0"/>
                          <a:ea typeface="Times New Roman" pitchFamily="18" charset="0"/>
                          <a:cs typeface="Arial" charset="0"/>
                        </a:rPr>
                        <a:t>63</a:t>
                      </a: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0582">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mn-lt"/>
                          <a:ea typeface="Times New Roman" pitchFamily="18" charset="0"/>
                          <a:cs typeface="Courier New" pitchFamily="49" charset="0"/>
                        </a:rPr>
                        <a:t>float</a:t>
                      </a: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32</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±1.40129846432481707e-45</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±3.40282346638528860e+38 </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18">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mn-lt"/>
                          <a:ea typeface="Times New Roman" pitchFamily="18" charset="0"/>
                          <a:cs typeface="Courier New" pitchFamily="49" charset="0"/>
                        </a:rPr>
                        <a:t>double</a:t>
                      </a: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Times New Roman" pitchFamily="18" charset="0"/>
                          <a:cs typeface="Arial" charset="0"/>
                        </a:rPr>
                        <a:t>64</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±4.94065645841246544e-324</a:t>
                      </a:r>
                      <a:endParaRPr kumimoji="0" lang="en-US" sz="1600" b="0" i="0" u="none" strike="noStrike" cap="none" normalizeH="0" baseline="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74638" marR="0" lvl="0" indent="-274638"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±1.79769313486231570e+308 </a:t>
                      </a: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Arial" charset="0"/>
                      </a:endParaRPr>
                    </a:p>
                  </a:txBody>
                  <a:tcPr marL="88725" marR="88725" marT="44450" marB="4445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927747"/>
                                        </p:tgtEl>
                                        <p:attrNameLst>
                                          <p:attrName>style.visibility</p:attrName>
                                        </p:attrNameLst>
                                      </p:cBhvr>
                                      <p:to>
                                        <p:strVal val="visible"/>
                                      </p:to>
                                    </p:set>
                                    <p:animEffect transition="in" filter="strips(downRight)">
                                      <p:cBhvr>
                                        <p:cTn id="7" dur="500"/>
                                        <p:tgtEl>
                                          <p:spTgt spid="92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defRPr/>
            </a:pPr>
            <a:r>
              <a:rPr lang="en-US" smtClean="0"/>
              <a:t>Variable Assignment</a:t>
            </a:r>
          </a:p>
        </p:txBody>
      </p:sp>
      <p:sp>
        <p:nvSpPr>
          <p:cNvPr id="14340" name="Rectangle 3"/>
          <p:cNvSpPr>
            <a:spLocks noGrp="1" noChangeArrowheads="1"/>
          </p:cNvSpPr>
          <p:nvPr>
            <p:ph idx="1"/>
          </p:nvPr>
        </p:nvSpPr>
        <p:spPr/>
        <p:txBody>
          <a:bodyPr lIns="90488" tIns="44450" rIns="90488" bIns="44450"/>
          <a:lstStyle/>
          <a:p>
            <a:pPr eaLnBrk="1" hangingPunct="1"/>
            <a:r>
              <a:rPr lang="en-US" dirty="0" smtClean="0"/>
              <a:t>Refers to the assignment or setting of the value of a variable, which is done by using the assignment operator </a:t>
            </a:r>
          </a:p>
          <a:p>
            <a:pPr eaLnBrk="1" hangingPunct="1">
              <a:buFontTx/>
              <a:buNone/>
            </a:pPr>
            <a:r>
              <a:rPr lang="en-US" dirty="0" smtClean="0"/>
              <a:t>	</a:t>
            </a:r>
          </a:p>
          <a:p>
            <a:pPr eaLnBrk="1" hangingPunct="1">
              <a:buFontTx/>
              <a:buNone/>
            </a:pPr>
            <a:r>
              <a:rPr lang="en-US" dirty="0" smtClean="0"/>
              <a:t>	</a:t>
            </a:r>
          </a:p>
          <a:p>
            <a:pPr eaLnBrk="1" hangingPunct="1">
              <a:buFontTx/>
              <a:buNone/>
            </a:pPr>
            <a:endParaRPr lang="en-US" dirty="0" smtClean="0"/>
          </a:p>
          <a:p>
            <a:pPr eaLnBrk="1" hangingPunct="1">
              <a:buFontTx/>
              <a:buNone/>
            </a:pPr>
            <a:endParaRPr lang="en-US" sz="1300" i="1" dirty="0" smtClean="0"/>
          </a:p>
          <a:p>
            <a:pPr eaLnBrk="1" hangingPunct="1"/>
            <a:r>
              <a:rPr lang="en-US" dirty="0" smtClean="0"/>
              <a:t>The data type of the value being assigned must be compatible with the data type of the variable receiving the value  </a:t>
            </a:r>
          </a:p>
          <a:p>
            <a:pPr eaLnBrk="1" hangingPunct="1">
              <a:buFontTx/>
              <a:buNone/>
            </a:pPr>
            <a:endParaRPr lang="en-US" sz="1300" i="1" dirty="0" smtClean="0"/>
          </a:p>
          <a:p>
            <a:pPr eaLnBrk="1" hangingPunct="1">
              <a:buFontTx/>
              <a:buNone/>
            </a:pPr>
            <a:endParaRPr lang="en-US" sz="1300" dirty="0" smtClean="0"/>
          </a:p>
          <a:p>
            <a:pPr eaLnBrk="1" hangingPunct="1">
              <a:buFontTx/>
              <a:buNone/>
            </a:pPr>
            <a:endParaRPr lang="en-US" sz="1300" dirty="0" smtClean="0"/>
          </a:p>
          <a:p>
            <a:pPr eaLnBrk="1" hangingPunct="1">
              <a:buFontTx/>
              <a:buNone/>
            </a:pPr>
            <a:endParaRPr lang="en-US" sz="1300" dirty="0" smtClean="0"/>
          </a:p>
          <a:p>
            <a:pPr eaLnBrk="1" hangingPunct="1">
              <a:buFontTx/>
              <a:buNone/>
            </a:pPr>
            <a:endParaRPr lang="en-US" dirty="0" smtClean="0"/>
          </a:p>
          <a:p>
            <a:pPr eaLnBrk="1" hangingPunct="1"/>
            <a:endParaRPr lang="en-US" dirty="0" smtClean="0"/>
          </a:p>
        </p:txBody>
      </p:sp>
      <p:sp>
        <p:nvSpPr>
          <p:cNvPr id="14341" name="Rectangle 5"/>
          <p:cNvSpPr>
            <a:spLocks noChangeArrowheads="1"/>
          </p:cNvSpPr>
          <p:nvPr/>
        </p:nvSpPr>
        <p:spPr bwMode="auto">
          <a:xfrm>
            <a:off x="827088" y="2819400"/>
            <a:ext cx="5905500" cy="112871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endParaRPr lang="en-US" sz="1600" b="1" i="1" dirty="0">
              <a:solidFill>
                <a:srgbClr val="000000"/>
              </a:solidFill>
            </a:endParaRPr>
          </a:p>
          <a:p>
            <a:pPr marL="342900" indent="-342900"/>
            <a:endParaRPr lang="en-US" sz="1600" b="1" i="1" dirty="0">
              <a:solidFill>
                <a:srgbClr val="000000"/>
              </a:solidFill>
            </a:endParaRPr>
          </a:p>
          <a:p>
            <a:pPr marL="342900" indent="-342900"/>
            <a:r>
              <a:rPr lang="en-US" sz="1600" b="1" i="1" dirty="0">
                <a:solidFill>
                  <a:srgbClr val="000000"/>
                </a:solidFill>
              </a:rPr>
              <a:t>Syntax:	               &lt;</a:t>
            </a:r>
            <a:r>
              <a:rPr lang="en-US" sz="1600" b="1" i="1" dirty="0" err="1">
                <a:solidFill>
                  <a:srgbClr val="000000"/>
                </a:solidFill>
              </a:rPr>
              <a:t>variable_name</a:t>
            </a:r>
            <a:r>
              <a:rPr lang="en-US" sz="1600" b="1" i="1" dirty="0">
                <a:solidFill>
                  <a:srgbClr val="000000"/>
                </a:solidFill>
              </a:rPr>
              <a:t>&gt;   =   &lt;</a:t>
            </a:r>
            <a:r>
              <a:rPr lang="en-US" sz="1600" b="1" i="1" dirty="0" err="1">
                <a:solidFill>
                  <a:srgbClr val="000000"/>
                </a:solidFill>
              </a:rPr>
              <a:t>the_value</a:t>
            </a:r>
            <a:r>
              <a:rPr lang="en-US" sz="1600" b="1" i="1" dirty="0">
                <a:solidFill>
                  <a:srgbClr val="000000"/>
                </a:solidFill>
              </a:rPr>
              <a:t>&gt;;</a:t>
            </a:r>
          </a:p>
          <a:p>
            <a:pPr marL="342900" indent="-342900"/>
            <a:r>
              <a:rPr lang="en-US" sz="1600" b="1" i="1" dirty="0">
                <a:solidFill>
                  <a:srgbClr val="000000"/>
                </a:solidFill>
              </a:rPr>
              <a:t>Example: 	myInteger   =   0;</a:t>
            </a:r>
          </a:p>
          <a:p>
            <a:pPr marL="342900" indent="-342900"/>
            <a:endParaRPr lang="en-US" sz="1600" b="1" dirty="0">
              <a:solidFill>
                <a:srgbClr val="000000"/>
              </a:solidFill>
            </a:endParaRPr>
          </a:p>
          <a:p>
            <a:pPr marL="342900" indent="-342900"/>
            <a:endParaRPr lang="en-US" sz="1600" b="1"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en-US" smtClean="0"/>
              <a:t>Data Types</a:t>
            </a:r>
          </a:p>
        </p:txBody>
      </p:sp>
      <p:sp>
        <p:nvSpPr>
          <p:cNvPr id="15364" name="Rectangle 3"/>
          <p:cNvSpPr>
            <a:spLocks noGrp="1" noChangeArrowheads="1"/>
          </p:cNvSpPr>
          <p:nvPr>
            <p:ph idx="1"/>
          </p:nvPr>
        </p:nvSpPr>
        <p:spPr/>
        <p:txBody>
          <a:bodyPr lIns="90488" tIns="44450" rIns="90488" bIns="44450"/>
          <a:lstStyle/>
          <a:p>
            <a:pPr eaLnBrk="1" hangingPunct="1"/>
            <a:r>
              <a:rPr lang="en-US" dirty="0" smtClean="0"/>
              <a:t>A primitive data type assigned a value:</a:t>
            </a:r>
          </a:p>
          <a:p>
            <a:pPr eaLnBrk="1" hangingPunct="1">
              <a:buFontTx/>
              <a:buNone/>
            </a:pPr>
            <a:r>
              <a:rPr lang="en-US" dirty="0" smtClean="0"/>
              <a:t>	</a:t>
            </a:r>
            <a:r>
              <a:rPr lang="en-US" sz="1600" i="1" dirty="0" err="1" smtClean="0"/>
              <a:t>int</a:t>
            </a:r>
            <a:r>
              <a:rPr lang="en-US" sz="1600" i="1" dirty="0" smtClean="0"/>
              <a:t> x = 42;</a:t>
            </a:r>
          </a:p>
          <a:p>
            <a:pPr eaLnBrk="1" hangingPunct="1">
              <a:buFontTx/>
              <a:buNone/>
            </a:pPr>
            <a:endParaRPr lang="en-US" sz="1300" i="1" dirty="0" smtClean="0"/>
          </a:p>
          <a:p>
            <a:pPr eaLnBrk="1" hangingPunct="1">
              <a:buFontTx/>
              <a:buNone/>
            </a:pPr>
            <a:endParaRPr lang="en-US" sz="1300" i="1" dirty="0" smtClean="0"/>
          </a:p>
          <a:p>
            <a:pPr eaLnBrk="1" hangingPunct="1">
              <a:buNone/>
            </a:pPr>
            <a:endParaRPr lang="en-US" dirty="0" smtClean="0"/>
          </a:p>
          <a:p>
            <a:pPr eaLnBrk="1" hangingPunct="1"/>
            <a:r>
              <a:rPr lang="en-US" dirty="0" smtClean="0"/>
              <a:t>A reference data type assigned a value:</a:t>
            </a:r>
          </a:p>
          <a:p>
            <a:pPr eaLnBrk="1" hangingPunct="1">
              <a:buFontTx/>
              <a:buNone/>
            </a:pPr>
            <a:r>
              <a:rPr lang="en-US" dirty="0" smtClean="0"/>
              <a:t>	</a:t>
            </a:r>
            <a:r>
              <a:rPr lang="en-US" sz="1600" i="1" dirty="0" smtClean="0"/>
              <a:t>Date today  = new Date();</a:t>
            </a:r>
          </a:p>
        </p:txBody>
      </p:sp>
      <p:sp>
        <p:nvSpPr>
          <p:cNvPr id="15365" name="Rectangle 4"/>
          <p:cNvSpPr>
            <a:spLocks noChangeArrowheads="1"/>
          </p:cNvSpPr>
          <p:nvPr/>
        </p:nvSpPr>
        <p:spPr bwMode="auto">
          <a:xfrm>
            <a:off x="3733800" y="2836863"/>
            <a:ext cx="1016000" cy="638175"/>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400" b="1" dirty="0" smtClean="0">
                <a:solidFill>
                  <a:schemeClr val="bg1"/>
                </a:solidFill>
              </a:rPr>
              <a:t>x = </a:t>
            </a:r>
            <a:r>
              <a:rPr lang="en-US" sz="1400" dirty="0" smtClean="0">
                <a:solidFill>
                  <a:schemeClr val="bg1"/>
                </a:solidFill>
              </a:rPr>
              <a:t>42</a:t>
            </a:r>
            <a:endParaRPr lang="en-US" sz="1400" dirty="0">
              <a:solidFill>
                <a:schemeClr val="bg1"/>
              </a:solidFill>
            </a:endParaRPr>
          </a:p>
        </p:txBody>
      </p:sp>
      <p:sp>
        <p:nvSpPr>
          <p:cNvPr id="15366" name="Rectangle 5"/>
          <p:cNvSpPr>
            <a:spLocks noChangeArrowheads="1"/>
          </p:cNvSpPr>
          <p:nvPr/>
        </p:nvSpPr>
        <p:spPr bwMode="auto">
          <a:xfrm>
            <a:off x="1905000" y="5119688"/>
            <a:ext cx="1016000" cy="638175"/>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400" b="1" dirty="0">
                <a:solidFill>
                  <a:schemeClr val="bg1"/>
                </a:solidFill>
              </a:rPr>
              <a:t>today</a:t>
            </a:r>
          </a:p>
        </p:txBody>
      </p:sp>
      <p:sp>
        <p:nvSpPr>
          <p:cNvPr id="15367" name="Rectangle 6"/>
          <p:cNvSpPr>
            <a:spLocks noChangeArrowheads="1"/>
          </p:cNvSpPr>
          <p:nvPr/>
        </p:nvSpPr>
        <p:spPr bwMode="auto">
          <a:xfrm>
            <a:off x="5154613" y="4953000"/>
            <a:ext cx="1931987" cy="944563"/>
          </a:xfrm>
          <a:prstGeom prst="rect">
            <a:avLst/>
          </a:prstGeom>
          <a:solidFill>
            <a:schemeClr val="accent1"/>
          </a:solidFill>
          <a:ln w="12700" algn="ctr">
            <a:solidFill>
              <a:schemeClr val="tx1"/>
            </a:solidFill>
            <a:miter lim="800000"/>
            <a:headEnd/>
            <a:tailEnd/>
          </a:ln>
        </p:spPr>
        <p:txBody>
          <a:bodyPr wrap="none" lIns="90488" tIns="44450" rIns="90488" bIns="44450" anchor="ctr"/>
          <a:lstStyle/>
          <a:p>
            <a:pPr marL="342900" indent="-342900"/>
            <a:r>
              <a:rPr lang="en-US" sz="1400" b="1" dirty="0">
                <a:solidFill>
                  <a:schemeClr val="bg1"/>
                </a:solidFill>
              </a:rPr>
              <a:t>Day  = 25</a:t>
            </a:r>
          </a:p>
          <a:p>
            <a:pPr marL="342900" indent="-342900"/>
            <a:r>
              <a:rPr lang="en-US" sz="1400" b="1" dirty="0">
                <a:solidFill>
                  <a:schemeClr val="bg1"/>
                </a:solidFill>
              </a:rPr>
              <a:t>Month = June</a:t>
            </a:r>
          </a:p>
          <a:p>
            <a:pPr marL="342900" indent="-342900"/>
            <a:r>
              <a:rPr lang="en-US" sz="1400" b="1" dirty="0">
                <a:solidFill>
                  <a:schemeClr val="bg1"/>
                </a:solidFill>
              </a:rPr>
              <a:t>Year = 200</a:t>
            </a:r>
          </a:p>
        </p:txBody>
      </p:sp>
      <p:sp>
        <p:nvSpPr>
          <p:cNvPr id="15368" name="Line 7"/>
          <p:cNvSpPr>
            <a:spLocks noChangeShapeType="1"/>
          </p:cNvSpPr>
          <p:nvPr/>
        </p:nvSpPr>
        <p:spPr bwMode="auto">
          <a:xfrm>
            <a:off x="2921000" y="5486400"/>
            <a:ext cx="2233613" cy="0"/>
          </a:xfrm>
          <a:prstGeom prst="line">
            <a:avLst/>
          </a:prstGeom>
          <a:noFill/>
          <a:ln w="12700">
            <a:solidFill>
              <a:schemeClr val="tx1"/>
            </a:solidFill>
            <a:prstDash val="dash"/>
            <a:round/>
            <a:headEnd/>
            <a:tailEnd type="triangle" w="med" len="med"/>
          </a:ln>
        </p:spPr>
        <p:txBody>
          <a:bodyPr wrap="none" lIns="90488" tIns="44450" rIns="90488" bIns="44450" anchor="ct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en-US" smtClean="0"/>
              <a:t>Type Conversion</a:t>
            </a:r>
          </a:p>
        </p:txBody>
      </p:sp>
      <p:sp>
        <p:nvSpPr>
          <p:cNvPr id="16388" name="Rectangle 3"/>
          <p:cNvSpPr>
            <a:spLocks noGrp="1" noChangeArrowheads="1"/>
          </p:cNvSpPr>
          <p:nvPr>
            <p:ph idx="1"/>
          </p:nvPr>
        </p:nvSpPr>
        <p:spPr/>
        <p:txBody>
          <a:bodyPr lIns="90488" tIns="44450" rIns="90488" bIns="44450"/>
          <a:lstStyle/>
          <a:p>
            <a:pPr eaLnBrk="1" hangingPunct="1"/>
            <a:r>
              <a:rPr lang="en-US" dirty="0" smtClean="0"/>
              <a:t>Refers to the conversion of the data type of a value to another data type</a:t>
            </a:r>
          </a:p>
          <a:p>
            <a:pPr eaLnBrk="1" hangingPunct="1"/>
            <a:r>
              <a:rPr lang="en-US" dirty="0" smtClean="0"/>
              <a:t>Also called ‘type casting’</a:t>
            </a:r>
          </a:p>
          <a:p>
            <a:pPr eaLnBrk="1" hangingPunct="1"/>
            <a:r>
              <a:rPr lang="en-US" dirty="0" smtClean="0"/>
              <a:t>Implicit casting is done by the compiler automatically in certain cases to ensure that the program runs correctly</a:t>
            </a:r>
          </a:p>
          <a:p>
            <a:pPr eaLnBrk="1" hangingPunct="1"/>
            <a:r>
              <a:rPr lang="en-US" dirty="0" smtClean="0"/>
              <a:t>Explicit casting is done when the program declares that the data type of an expression is to be modified</a:t>
            </a:r>
          </a:p>
          <a:p>
            <a:pPr eaLnBrk="1" hangingPunct="1"/>
            <a:endParaRPr lang="en-US" dirty="0" smtClean="0"/>
          </a:p>
          <a:p>
            <a:pPr eaLnBrk="1" hangingPunct="1">
              <a:buFontTx/>
              <a:buNone/>
            </a:pPr>
            <a:endParaRPr lang="en-US" dirty="0" smtClean="0"/>
          </a:p>
          <a:p>
            <a:pPr eaLnBrk="1" hangingPunct="1"/>
            <a:endParaRPr lang="en-US" i="1" dirty="0" smtClean="0"/>
          </a:p>
          <a:p>
            <a:pPr lvl="1" eaLnBrk="1" hangingPunct="1">
              <a:buFontTx/>
              <a:buNone/>
            </a:pPr>
            <a:endParaRPr lang="en-US" i="1"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defRPr/>
            </a:pPr>
            <a:r>
              <a:rPr lang="en-US" smtClean="0"/>
              <a:t>Primitive Casting Flow</a:t>
            </a:r>
          </a:p>
        </p:txBody>
      </p:sp>
      <p:sp>
        <p:nvSpPr>
          <p:cNvPr id="17413" name="Rectangle 17"/>
          <p:cNvSpPr>
            <a:spLocks noGrp="1" noChangeArrowheads="1"/>
          </p:cNvSpPr>
          <p:nvPr>
            <p:ph idx="1"/>
          </p:nvPr>
        </p:nvSpPr>
        <p:spPr>
          <a:noFill/>
        </p:spPr>
        <p:txBody>
          <a:bodyPr lIns="90488" tIns="44450" rIns="90488" bIns="44450"/>
          <a:lstStyle/>
          <a:p>
            <a:pPr eaLnBrk="1" hangingPunct="1">
              <a:buFontTx/>
              <a:buNone/>
            </a:pPr>
            <a:r>
              <a:rPr lang="en-US" sz="1500" i="1" smtClean="0"/>
              <a:t>widening conversion</a:t>
            </a:r>
            <a:endParaRPr lang="en-US" sz="1500" smtClean="0"/>
          </a:p>
        </p:txBody>
      </p:sp>
      <p:grpSp>
        <p:nvGrpSpPr>
          <p:cNvPr id="17412" name="Group 3"/>
          <p:cNvGrpSpPr>
            <a:grpSpLocks/>
          </p:cNvGrpSpPr>
          <p:nvPr/>
        </p:nvGrpSpPr>
        <p:grpSpPr bwMode="auto">
          <a:xfrm>
            <a:off x="1484313" y="2647950"/>
            <a:ext cx="6710362" cy="1425575"/>
            <a:chOff x="1440" y="10205"/>
            <a:chExt cx="8280" cy="905"/>
          </a:xfrm>
        </p:grpSpPr>
        <p:sp>
          <p:nvSpPr>
            <p:cNvPr id="17417" name="Oval 4"/>
            <p:cNvSpPr>
              <a:spLocks noChangeArrowheads="1"/>
            </p:cNvSpPr>
            <p:nvPr/>
          </p:nvSpPr>
          <p:spPr bwMode="auto">
            <a:xfrm>
              <a:off x="1440" y="10750"/>
              <a:ext cx="1080" cy="360"/>
            </a:xfrm>
            <a:prstGeom prst="ellipse">
              <a:avLst/>
            </a:prstGeom>
            <a:solidFill>
              <a:srgbClr val="C0C0C0"/>
            </a:solidFill>
            <a:ln w="9525">
              <a:solidFill>
                <a:srgbClr val="000000"/>
              </a:solidFill>
              <a:round/>
              <a:headEnd/>
              <a:tailEnd/>
            </a:ln>
          </p:spPr>
          <p:txBody>
            <a:bodyPr/>
            <a:lstStyle/>
            <a:p>
              <a:pPr eaLnBrk="0" hangingPunct="0"/>
              <a:r>
                <a:rPr lang="en-US" sz="1200"/>
                <a:t>byte</a:t>
              </a:r>
              <a:endParaRPr lang="en-US" sz="1200" b="1"/>
            </a:p>
          </p:txBody>
        </p:sp>
        <p:sp>
          <p:nvSpPr>
            <p:cNvPr id="17418" name="Line 5"/>
            <p:cNvSpPr>
              <a:spLocks noChangeShapeType="1"/>
            </p:cNvSpPr>
            <p:nvPr/>
          </p:nvSpPr>
          <p:spPr bwMode="auto">
            <a:xfrm>
              <a:off x="2520" y="10930"/>
              <a:ext cx="360" cy="0"/>
            </a:xfrm>
            <a:prstGeom prst="line">
              <a:avLst/>
            </a:prstGeom>
            <a:noFill/>
            <a:ln w="9525">
              <a:solidFill>
                <a:srgbClr val="000000"/>
              </a:solidFill>
              <a:round/>
              <a:headEnd/>
              <a:tailEnd type="triangle" w="med" len="med"/>
            </a:ln>
          </p:spPr>
          <p:txBody>
            <a:bodyPr/>
            <a:lstStyle/>
            <a:p>
              <a:endParaRPr lang="en-US"/>
            </a:p>
          </p:txBody>
        </p:sp>
        <p:sp>
          <p:nvSpPr>
            <p:cNvPr id="17419" name="Oval 6"/>
            <p:cNvSpPr>
              <a:spLocks noChangeArrowheads="1"/>
            </p:cNvSpPr>
            <p:nvPr/>
          </p:nvSpPr>
          <p:spPr bwMode="auto">
            <a:xfrm>
              <a:off x="2880" y="10750"/>
              <a:ext cx="1080" cy="360"/>
            </a:xfrm>
            <a:prstGeom prst="ellipse">
              <a:avLst/>
            </a:prstGeom>
            <a:solidFill>
              <a:srgbClr val="C0C0C0"/>
            </a:solidFill>
            <a:ln w="9525">
              <a:solidFill>
                <a:srgbClr val="000000"/>
              </a:solidFill>
              <a:round/>
              <a:headEnd/>
              <a:tailEnd/>
            </a:ln>
          </p:spPr>
          <p:txBody>
            <a:bodyPr/>
            <a:lstStyle/>
            <a:p>
              <a:pPr eaLnBrk="0" hangingPunct="0"/>
              <a:r>
                <a:rPr lang="en-US" sz="1200"/>
                <a:t>short</a:t>
              </a:r>
              <a:endParaRPr lang="en-US" sz="1200" b="1"/>
            </a:p>
          </p:txBody>
        </p:sp>
        <p:sp>
          <p:nvSpPr>
            <p:cNvPr id="17420" name="Line 7"/>
            <p:cNvSpPr>
              <a:spLocks noChangeShapeType="1"/>
            </p:cNvSpPr>
            <p:nvPr/>
          </p:nvSpPr>
          <p:spPr bwMode="auto">
            <a:xfrm>
              <a:off x="3960" y="10930"/>
              <a:ext cx="360" cy="0"/>
            </a:xfrm>
            <a:prstGeom prst="line">
              <a:avLst/>
            </a:prstGeom>
            <a:noFill/>
            <a:ln w="9525">
              <a:solidFill>
                <a:srgbClr val="000000"/>
              </a:solidFill>
              <a:round/>
              <a:headEnd/>
              <a:tailEnd type="triangle" w="med" len="med"/>
            </a:ln>
          </p:spPr>
          <p:txBody>
            <a:bodyPr/>
            <a:lstStyle/>
            <a:p>
              <a:endParaRPr lang="en-US"/>
            </a:p>
          </p:txBody>
        </p:sp>
        <p:sp>
          <p:nvSpPr>
            <p:cNvPr id="17421" name="Oval 8"/>
            <p:cNvSpPr>
              <a:spLocks noChangeArrowheads="1"/>
            </p:cNvSpPr>
            <p:nvPr/>
          </p:nvSpPr>
          <p:spPr bwMode="auto">
            <a:xfrm>
              <a:off x="4320" y="10750"/>
              <a:ext cx="1080" cy="360"/>
            </a:xfrm>
            <a:prstGeom prst="ellipse">
              <a:avLst/>
            </a:prstGeom>
            <a:solidFill>
              <a:srgbClr val="C0C0C0"/>
            </a:solidFill>
            <a:ln w="9525">
              <a:solidFill>
                <a:srgbClr val="000000"/>
              </a:solidFill>
              <a:round/>
              <a:headEnd/>
              <a:tailEnd/>
            </a:ln>
          </p:spPr>
          <p:txBody>
            <a:bodyPr/>
            <a:lstStyle/>
            <a:p>
              <a:pPr eaLnBrk="0" hangingPunct="0"/>
              <a:r>
                <a:rPr lang="en-US" sz="1200"/>
                <a:t>int</a:t>
              </a:r>
              <a:endParaRPr lang="en-US" sz="1200" b="1"/>
            </a:p>
          </p:txBody>
        </p:sp>
        <p:sp>
          <p:nvSpPr>
            <p:cNvPr id="17422" name="Line 9"/>
            <p:cNvSpPr>
              <a:spLocks noChangeShapeType="1"/>
            </p:cNvSpPr>
            <p:nvPr/>
          </p:nvSpPr>
          <p:spPr bwMode="auto">
            <a:xfrm>
              <a:off x="5400" y="10930"/>
              <a:ext cx="360" cy="0"/>
            </a:xfrm>
            <a:prstGeom prst="line">
              <a:avLst/>
            </a:prstGeom>
            <a:noFill/>
            <a:ln w="9525">
              <a:solidFill>
                <a:srgbClr val="000000"/>
              </a:solidFill>
              <a:round/>
              <a:headEnd/>
              <a:tailEnd type="triangle" w="med" len="med"/>
            </a:ln>
          </p:spPr>
          <p:txBody>
            <a:bodyPr/>
            <a:lstStyle/>
            <a:p>
              <a:endParaRPr lang="en-US"/>
            </a:p>
          </p:txBody>
        </p:sp>
        <p:sp>
          <p:nvSpPr>
            <p:cNvPr id="17423" name="Oval 10"/>
            <p:cNvSpPr>
              <a:spLocks noChangeArrowheads="1"/>
            </p:cNvSpPr>
            <p:nvPr/>
          </p:nvSpPr>
          <p:spPr bwMode="auto">
            <a:xfrm>
              <a:off x="5760" y="10750"/>
              <a:ext cx="1080" cy="360"/>
            </a:xfrm>
            <a:prstGeom prst="ellipse">
              <a:avLst/>
            </a:prstGeom>
            <a:solidFill>
              <a:srgbClr val="C0C0C0"/>
            </a:solidFill>
            <a:ln w="9525">
              <a:solidFill>
                <a:srgbClr val="000000"/>
              </a:solidFill>
              <a:round/>
              <a:headEnd/>
              <a:tailEnd/>
            </a:ln>
          </p:spPr>
          <p:txBody>
            <a:bodyPr/>
            <a:lstStyle/>
            <a:p>
              <a:pPr eaLnBrk="0" hangingPunct="0"/>
              <a:r>
                <a:rPr lang="en-US" sz="1200"/>
                <a:t>long</a:t>
              </a:r>
              <a:endParaRPr lang="en-US" sz="1200" b="1"/>
            </a:p>
          </p:txBody>
        </p:sp>
        <p:sp>
          <p:nvSpPr>
            <p:cNvPr id="17424" name="Line 11"/>
            <p:cNvSpPr>
              <a:spLocks noChangeShapeType="1"/>
            </p:cNvSpPr>
            <p:nvPr/>
          </p:nvSpPr>
          <p:spPr bwMode="auto">
            <a:xfrm>
              <a:off x="6840" y="10930"/>
              <a:ext cx="360" cy="0"/>
            </a:xfrm>
            <a:prstGeom prst="line">
              <a:avLst/>
            </a:prstGeom>
            <a:noFill/>
            <a:ln w="9525">
              <a:solidFill>
                <a:srgbClr val="000000"/>
              </a:solidFill>
              <a:round/>
              <a:headEnd/>
              <a:tailEnd type="triangle" w="med" len="med"/>
            </a:ln>
          </p:spPr>
          <p:txBody>
            <a:bodyPr/>
            <a:lstStyle/>
            <a:p>
              <a:endParaRPr lang="en-US"/>
            </a:p>
          </p:txBody>
        </p:sp>
        <p:sp>
          <p:nvSpPr>
            <p:cNvPr id="17425" name="Oval 12"/>
            <p:cNvSpPr>
              <a:spLocks noChangeArrowheads="1"/>
            </p:cNvSpPr>
            <p:nvPr/>
          </p:nvSpPr>
          <p:spPr bwMode="auto">
            <a:xfrm>
              <a:off x="7200" y="10750"/>
              <a:ext cx="1080" cy="360"/>
            </a:xfrm>
            <a:prstGeom prst="ellipse">
              <a:avLst/>
            </a:prstGeom>
            <a:solidFill>
              <a:srgbClr val="C0C0C0"/>
            </a:solidFill>
            <a:ln w="9525">
              <a:solidFill>
                <a:srgbClr val="000000"/>
              </a:solidFill>
              <a:round/>
              <a:headEnd/>
              <a:tailEnd/>
            </a:ln>
          </p:spPr>
          <p:txBody>
            <a:bodyPr/>
            <a:lstStyle/>
            <a:p>
              <a:pPr eaLnBrk="0" hangingPunct="0"/>
              <a:r>
                <a:rPr lang="en-US" sz="1200"/>
                <a:t>float</a:t>
              </a:r>
              <a:endParaRPr lang="en-US" sz="1200" b="1"/>
            </a:p>
          </p:txBody>
        </p:sp>
        <p:sp>
          <p:nvSpPr>
            <p:cNvPr id="17426" name="Line 13"/>
            <p:cNvSpPr>
              <a:spLocks noChangeShapeType="1"/>
            </p:cNvSpPr>
            <p:nvPr/>
          </p:nvSpPr>
          <p:spPr bwMode="auto">
            <a:xfrm>
              <a:off x="8280" y="10930"/>
              <a:ext cx="360" cy="0"/>
            </a:xfrm>
            <a:prstGeom prst="line">
              <a:avLst/>
            </a:prstGeom>
            <a:noFill/>
            <a:ln w="9525">
              <a:solidFill>
                <a:srgbClr val="000000"/>
              </a:solidFill>
              <a:round/>
              <a:headEnd/>
              <a:tailEnd type="triangle" w="med" len="med"/>
            </a:ln>
          </p:spPr>
          <p:txBody>
            <a:bodyPr/>
            <a:lstStyle/>
            <a:p>
              <a:endParaRPr lang="en-US"/>
            </a:p>
          </p:txBody>
        </p:sp>
        <p:sp>
          <p:nvSpPr>
            <p:cNvPr id="17427" name="Oval 14"/>
            <p:cNvSpPr>
              <a:spLocks noChangeArrowheads="1"/>
            </p:cNvSpPr>
            <p:nvPr/>
          </p:nvSpPr>
          <p:spPr bwMode="auto">
            <a:xfrm>
              <a:off x="8640" y="10750"/>
              <a:ext cx="1080" cy="360"/>
            </a:xfrm>
            <a:prstGeom prst="ellipse">
              <a:avLst/>
            </a:prstGeom>
            <a:solidFill>
              <a:srgbClr val="C0C0C0"/>
            </a:solidFill>
            <a:ln w="9525">
              <a:solidFill>
                <a:srgbClr val="000000"/>
              </a:solidFill>
              <a:round/>
              <a:headEnd/>
              <a:tailEnd/>
            </a:ln>
          </p:spPr>
          <p:txBody>
            <a:bodyPr/>
            <a:lstStyle/>
            <a:p>
              <a:pPr eaLnBrk="0" hangingPunct="0"/>
              <a:r>
                <a:rPr lang="en-US" sz="1200"/>
                <a:t>double</a:t>
              </a:r>
              <a:endParaRPr lang="en-US" sz="1200" b="1"/>
            </a:p>
          </p:txBody>
        </p:sp>
        <p:sp>
          <p:nvSpPr>
            <p:cNvPr id="17428" name="Oval 15"/>
            <p:cNvSpPr>
              <a:spLocks noChangeArrowheads="1"/>
            </p:cNvSpPr>
            <p:nvPr/>
          </p:nvSpPr>
          <p:spPr bwMode="auto">
            <a:xfrm>
              <a:off x="3330" y="10205"/>
              <a:ext cx="1080" cy="360"/>
            </a:xfrm>
            <a:prstGeom prst="ellipse">
              <a:avLst/>
            </a:prstGeom>
            <a:solidFill>
              <a:srgbClr val="C0C0C0"/>
            </a:solidFill>
            <a:ln w="9525">
              <a:solidFill>
                <a:srgbClr val="000000"/>
              </a:solidFill>
              <a:round/>
              <a:headEnd/>
              <a:tailEnd/>
            </a:ln>
          </p:spPr>
          <p:txBody>
            <a:bodyPr/>
            <a:lstStyle/>
            <a:p>
              <a:pPr eaLnBrk="0" hangingPunct="0"/>
              <a:r>
                <a:rPr lang="en-US" sz="1200"/>
                <a:t>char</a:t>
              </a:r>
            </a:p>
          </p:txBody>
        </p:sp>
        <p:sp>
          <p:nvSpPr>
            <p:cNvPr id="17429" name="Line 16"/>
            <p:cNvSpPr>
              <a:spLocks noChangeShapeType="1"/>
            </p:cNvSpPr>
            <p:nvPr/>
          </p:nvSpPr>
          <p:spPr bwMode="auto">
            <a:xfrm>
              <a:off x="4140" y="10560"/>
              <a:ext cx="360" cy="230"/>
            </a:xfrm>
            <a:prstGeom prst="line">
              <a:avLst/>
            </a:prstGeom>
            <a:noFill/>
            <a:ln w="9525">
              <a:solidFill>
                <a:srgbClr val="000000"/>
              </a:solidFill>
              <a:round/>
              <a:headEnd/>
              <a:tailEnd type="triangle" w="med" len="med"/>
            </a:ln>
          </p:spPr>
          <p:txBody>
            <a:bodyPr/>
            <a:lstStyle/>
            <a:p>
              <a:endParaRPr lang="en-US"/>
            </a:p>
          </p:txBody>
        </p:sp>
      </p:grpSp>
      <p:sp>
        <p:nvSpPr>
          <p:cNvPr id="951314" name="Line 18"/>
          <p:cNvSpPr>
            <a:spLocks noChangeShapeType="1"/>
          </p:cNvSpPr>
          <p:nvPr/>
        </p:nvSpPr>
        <p:spPr bwMode="auto">
          <a:xfrm>
            <a:off x="2498725" y="2387600"/>
            <a:ext cx="3792538" cy="0"/>
          </a:xfrm>
          <a:prstGeom prst="line">
            <a:avLst/>
          </a:prstGeom>
          <a:noFill/>
          <a:ln w="9525">
            <a:solidFill>
              <a:schemeClr val="folHlink"/>
            </a:solidFill>
            <a:round/>
            <a:headEnd/>
            <a:tailEnd type="stealth" w="lg" len="lg"/>
          </a:ln>
        </p:spPr>
        <p:txBody>
          <a:bodyPr wrap="none" anchor="ctr"/>
          <a:lstStyle/>
          <a:p>
            <a:endParaRPr lang="en-US"/>
          </a:p>
        </p:txBody>
      </p:sp>
      <p:sp>
        <p:nvSpPr>
          <p:cNvPr id="951315" name="Line 19"/>
          <p:cNvSpPr>
            <a:spLocks noChangeShapeType="1"/>
          </p:cNvSpPr>
          <p:nvPr/>
        </p:nvSpPr>
        <p:spPr bwMode="auto">
          <a:xfrm flipH="1">
            <a:off x="2565400" y="4945063"/>
            <a:ext cx="3810000" cy="0"/>
          </a:xfrm>
          <a:prstGeom prst="line">
            <a:avLst/>
          </a:prstGeom>
          <a:noFill/>
          <a:ln w="9525">
            <a:solidFill>
              <a:schemeClr val="folHlink"/>
            </a:solidFill>
            <a:round/>
            <a:headEnd/>
            <a:tailEnd type="stealth" w="lg" len="lg"/>
          </a:ln>
        </p:spPr>
        <p:txBody>
          <a:bodyPr wrap="none" anchor="ctr"/>
          <a:lstStyle/>
          <a:p>
            <a:endParaRPr lang="en-US"/>
          </a:p>
        </p:txBody>
      </p:sp>
      <p:sp>
        <p:nvSpPr>
          <p:cNvPr id="951316" name="Rectangle 20"/>
          <p:cNvSpPr>
            <a:spLocks noChangeArrowheads="1"/>
          </p:cNvSpPr>
          <p:nvPr/>
        </p:nvSpPr>
        <p:spPr bwMode="auto">
          <a:xfrm>
            <a:off x="4151313" y="4995863"/>
            <a:ext cx="3684587" cy="312737"/>
          </a:xfrm>
          <a:prstGeom prst="rect">
            <a:avLst/>
          </a:prstGeom>
          <a:noFill/>
          <a:ln w="12700">
            <a:noFill/>
            <a:miter lim="800000"/>
            <a:headEnd/>
            <a:tailEnd/>
          </a:ln>
        </p:spPr>
        <p:txBody>
          <a:bodyPr lIns="90488" tIns="44450" rIns="90488" bIns="44450"/>
          <a:lstStyle/>
          <a:p>
            <a:pPr marL="457200" indent="-457200"/>
            <a:r>
              <a:rPr lang="en-US" sz="1600" i="1"/>
              <a:t>narrowing conversion</a:t>
            </a:r>
            <a:endParaRPr 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1314"/>
                                        </p:tgtEl>
                                        <p:attrNameLst>
                                          <p:attrName>style.visibility</p:attrName>
                                        </p:attrNameLst>
                                      </p:cBhvr>
                                      <p:to>
                                        <p:strVal val="visible"/>
                                      </p:to>
                                    </p:set>
                                    <p:animEffect transition="in" filter="wipe(left)">
                                      <p:cBhvr>
                                        <p:cTn id="7" dur="500"/>
                                        <p:tgtEl>
                                          <p:spTgt spid="951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51316"/>
                                        </p:tgtEl>
                                        <p:attrNameLst>
                                          <p:attrName>style.visibility</p:attrName>
                                        </p:attrNameLst>
                                      </p:cBhvr>
                                      <p:to>
                                        <p:strVal val="visible"/>
                                      </p:to>
                                    </p:set>
                                    <p:animEffect transition="in" filter="strips(downLeft)">
                                      <p:cBhvr>
                                        <p:cTn id="12" dur="500"/>
                                        <p:tgtEl>
                                          <p:spTgt spid="951316"/>
                                        </p:tgtEl>
                                      </p:cBhvr>
                                    </p:animEffect>
                                  </p:childTnLst>
                                </p:cTn>
                              </p:par>
                            </p:childTnLst>
                          </p:cTn>
                        </p:par>
                        <p:par>
                          <p:cTn id="13" fill="hold" nodeType="afterGroup">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951315"/>
                                        </p:tgtEl>
                                        <p:attrNameLst>
                                          <p:attrName>style.visibility</p:attrName>
                                        </p:attrNameLst>
                                      </p:cBhvr>
                                      <p:to>
                                        <p:strVal val="visible"/>
                                      </p:to>
                                    </p:set>
                                    <p:animEffect transition="in" filter="wipe(right)">
                                      <p:cBhvr>
                                        <p:cTn id="16" dur="500"/>
                                        <p:tgtEl>
                                          <p:spTgt spid="95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14" grpId="0" animBg="1"/>
      <p:bldP spid="951315" grpId="0" animBg="1"/>
      <p:bldP spid="95131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defRPr/>
            </a:pPr>
            <a:r>
              <a:rPr lang="en-US" smtClean="0"/>
              <a:t>Implicit Casting</a:t>
            </a:r>
          </a:p>
        </p:txBody>
      </p:sp>
      <p:sp>
        <p:nvSpPr>
          <p:cNvPr id="18436" name="Rectangle 3"/>
          <p:cNvSpPr>
            <a:spLocks noGrp="1" noChangeArrowheads="1"/>
          </p:cNvSpPr>
          <p:nvPr>
            <p:ph idx="1"/>
          </p:nvPr>
        </p:nvSpPr>
        <p:spPr/>
        <p:txBody>
          <a:bodyPr lIns="90488" tIns="44450" rIns="90488" bIns="44450"/>
          <a:lstStyle/>
          <a:p>
            <a:pPr eaLnBrk="1" hangingPunct="1"/>
            <a:r>
              <a:rPr lang="en-US" dirty="0" smtClean="0"/>
              <a:t>Implicit casting is an implied casting operation</a:t>
            </a:r>
          </a:p>
          <a:p>
            <a:pPr eaLnBrk="1" hangingPunct="1">
              <a:buFontTx/>
              <a:buNone/>
            </a:pPr>
            <a:endParaRPr lang="en-US" dirty="0" smtClean="0"/>
          </a:p>
          <a:p>
            <a:pPr eaLnBrk="1" hangingPunct="1">
              <a:buFontTx/>
              <a:buNone/>
            </a:pPr>
            <a:r>
              <a:rPr lang="en-US" sz="1300" i="1" dirty="0" smtClean="0"/>
              <a:t>	</a:t>
            </a:r>
          </a:p>
          <a:p>
            <a:pPr eaLnBrk="1" hangingPunct="1">
              <a:buFontTx/>
              <a:buNone/>
            </a:pPr>
            <a:endParaRPr lang="en-US" sz="1300" i="1" dirty="0" smtClean="0"/>
          </a:p>
          <a:p>
            <a:pPr eaLnBrk="1" hangingPunct="1">
              <a:buFontTx/>
              <a:buNone/>
            </a:pPr>
            <a:endParaRPr lang="en-US" sz="1300" i="1" dirty="0" smtClean="0"/>
          </a:p>
          <a:p>
            <a:pPr eaLnBrk="1" hangingPunct="1">
              <a:buFontTx/>
              <a:buNone/>
            </a:pPr>
            <a:endParaRPr lang="en-US" sz="1300" i="1" dirty="0" smtClean="0"/>
          </a:p>
          <a:p>
            <a:pPr eaLnBrk="1" hangingPunct="1">
              <a:buFontTx/>
              <a:buNone/>
            </a:pPr>
            <a:endParaRPr lang="en-US" sz="1300" i="1" dirty="0" smtClean="0"/>
          </a:p>
          <a:p>
            <a:pPr eaLnBrk="1" hangingPunct="1">
              <a:buFontTx/>
              <a:buNone/>
            </a:pPr>
            <a:endParaRPr lang="en-US" sz="2000" i="1" dirty="0" smtClean="0"/>
          </a:p>
          <a:p>
            <a:pPr eaLnBrk="1" hangingPunct="1"/>
            <a:r>
              <a:rPr lang="en-US" dirty="0" smtClean="0"/>
              <a:t>Since a double is ‘wider’ than either an integer or a floating point, it is able to accept and cast their values implicitly</a:t>
            </a:r>
          </a:p>
        </p:txBody>
      </p:sp>
      <p:sp>
        <p:nvSpPr>
          <p:cNvPr id="18437" name="Rectangle 5"/>
          <p:cNvSpPr>
            <a:spLocks noChangeArrowheads="1"/>
          </p:cNvSpPr>
          <p:nvPr/>
        </p:nvSpPr>
        <p:spPr bwMode="auto">
          <a:xfrm>
            <a:off x="1200150" y="2209800"/>
            <a:ext cx="4076700" cy="129726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endParaRPr lang="en-US" sz="1600" b="1" i="1" dirty="0">
              <a:solidFill>
                <a:srgbClr val="000000"/>
              </a:solidFill>
            </a:endParaRPr>
          </a:p>
          <a:p>
            <a:pPr marL="342900" indent="-342900"/>
            <a:endParaRPr lang="en-US" sz="1600" b="1" i="1" dirty="0">
              <a:solidFill>
                <a:srgbClr val="000000"/>
              </a:solidFill>
            </a:endParaRPr>
          </a:p>
          <a:p>
            <a:pPr marL="342900" indent="-342900"/>
            <a:r>
              <a:rPr lang="en-US" sz="1600" b="1" i="1" dirty="0">
                <a:solidFill>
                  <a:srgbClr val="000000"/>
                </a:solidFill>
              </a:rPr>
              <a:t>Example A: 	</a:t>
            </a:r>
            <a:r>
              <a:rPr lang="en-US" sz="1600" b="1" i="1" dirty="0" err="1">
                <a:solidFill>
                  <a:srgbClr val="000000"/>
                </a:solidFill>
              </a:rPr>
              <a:t>int</a:t>
            </a:r>
            <a:r>
              <a:rPr lang="en-US" sz="1600" b="1" i="1" dirty="0">
                <a:solidFill>
                  <a:srgbClr val="000000"/>
                </a:solidFill>
              </a:rPr>
              <a:t>   a   =   1;</a:t>
            </a:r>
          </a:p>
          <a:p>
            <a:pPr lvl="4"/>
            <a:r>
              <a:rPr lang="en-US" sz="1600" b="1" i="1" dirty="0">
                <a:solidFill>
                  <a:srgbClr val="000000"/>
                </a:solidFill>
              </a:rPr>
              <a:t>			double   b   =   a;</a:t>
            </a:r>
          </a:p>
          <a:p>
            <a:pPr lvl="4"/>
            <a:endParaRPr lang="en-US" sz="1600" b="1" i="1" dirty="0">
              <a:solidFill>
                <a:srgbClr val="000000"/>
              </a:solidFill>
            </a:endParaRPr>
          </a:p>
          <a:p>
            <a:pPr marL="342900" indent="-342900"/>
            <a:r>
              <a:rPr lang="en-US" sz="1600" b="1" i="1" dirty="0">
                <a:solidFill>
                  <a:srgbClr val="000000"/>
                </a:solidFill>
              </a:rPr>
              <a:t>Example B: 	float   x   =   1.0;</a:t>
            </a:r>
          </a:p>
          <a:p>
            <a:pPr lvl="4"/>
            <a:r>
              <a:rPr lang="en-US" sz="1600" b="1" i="1" dirty="0">
                <a:solidFill>
                  <a:srgbClr val="000000"/>
                </a:solidFill>
              </a:rPr>
              <a:t>			double   y   =   x;</a:t>
            </a:r>
          </a:p>
          <a:p>
            <a:pPr marL="342900" indent="-342900"/>
            <a:endParaRPr lang="en-US" sz="1600" b="1" dirty="0">
              <a:solidFill>
                <a:srgbClr val="000000"/>
              </a:solidFill>
            </a:endParaRPr>
          </a:p>
          <a:p>
            <a:pPr marL="342900" indent="-342900"/>
            <a:endParaRPr lang="en-US" sz="1600"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defRPr/>
            </a:pPr>
            <a:r>
              <a:rPr lang="en-US" smtClean="0"/>
              <a:t>Explicit Casting</a:t>
            </a:r>
          </a:p>
        </p:txBody>
      </p:sp>
      <p:sp>
        <p:nvSpPr>
          <p:cNvPr id="19460" name="Rectangle 3"/>
          <p:cNvSpPr>
            <a:spLocks noGrp="1" noChangeArrowheads="1"/>
          </p:cNvSpPr>
          <p:nvPr>
            <p:ph idx="1"/>
          </p:nvPr>
        </p:nvSpPr>
        <p:spPr/>
        <p:txBody>
          <a:bodyPr lIns="90488" tIns="44450" rIns="90488" bIns="44450"/>
          <a:lstStyle/>
          <a:p>
            <a:pPr eaLnBrk="1" hangingPunct="1">
              <a:lnSpc>
                <a:spcPct val="80000"/>
              </a:lnSpc>
            </a:pPr>
            <a:r>
              <a:rPr lang="en-US" dirty="0" smtClean="0"/>
              <a:t>Explicit casting</a:t>
            </a:r>
            <a:r>
              <a:rPr lang="en-US" i="1" dirty="0" smtClean="0"/>
              <a:t> </a:t>
            </a:r>
            <a:r>
              <a:rPr lang="en-US" dirty="0" smtClean="0"/>
              <a:t>is a required casting operation</a:t>
            </a:r>
          </a:p>
          <a:p>
            <a:pPr eaLnBrk="1" hangingPunct="1">
              <a:lnSpc>
                <a:spcPct val="80000"/>
              </a:lnSpc>
              <a:buFontTx/>
              <a:buNone/>
            </a:pPr>
            <a:endParaRPr lang="en-US"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lvl="4" eaLnBrk="1" hangingPunct="1">
              <a:lnSpc>
                <a:spcPct val="80000"/>
              </a:lnSpc>
              <a:buFontTx/>
              <a:buNone/>
            </a:pPr>
            <a:endParaRPr lang="en-US" sz="1400" i="1" dirty="0" smtClean="0"/>
          </a:p>
          <a:p>
            <a:pPr eaLnBrk="1" hangingPunct="1">
              <a:lnSpc>
                <a:spcPct val="80000"/>
              </a:lnSpc>
            </a:pPr>
            <a:r>
              <a:rPr lang="en-US" dirty="0" smtClean="0"/>
              <a:t>Because an integer is ‘narrower’ than the double being assigned, it has to be explicitly stated that the assignment is intentional </a:t>
            </a:r>
          </a:p>
          <a:p>
            <a:pPr eaLnBrk="1" hangingPunct="1">
              <a:lnSpc>
                <a:spcPct val="80000"/>
              </a:lnSpc>
            </a:pPr>
            <a:r>
              <a:rPr lang="en-US" dirty="0" smtClean="0"/>
              <a:t>A narrowing conversion will sometimes lose a part of the original value during conversion</a:t>
            </a:r>
          </a:p>
          <a:p>
            <a:pPr lvl="4" eaLnBrk="1" hangingPunct="1">
              <a:lnSpc>
                <a:spcPct val="80000"/>
              </a:lnSpc>
              <a:buFontTx/>
              <a:buNone/>
            </a:pPr>
            <a:endParaRPr lang="en-US" sz="1400" i="1" dirty="0" smtClean="0"/>
          </a:p>
          <a:p>
            <a:pPr lvl="4" eaLnBrk="1" hangingPunct="1">
              <a:lnSpc>
                <a:spcPct val="80000"/>
              </a:lnSpc>
            </a:pPr>
            <a:endParaRPr lang="en-US" sz="1400" i="1" dirty="0" smtClean="0"/>
          </a:p>
          <a:p>
            <a:pPr lvl="4" eaLnBrk="1" hangingPunct="1">
              <a:lnSpc>
                <a:spcPct val="80000"/>
              </a:lnSpc>
              <a:buFontTx/>
              <a:buNone/>
            </a:pPr>
            <a:endParaRPr lang="en-US" sz="1400" i="1" dirty="0" smtClean="0"/>
          </a:p>
          <a:p>
            <a:pPr eaLnBrk="1" hangingPunct="1">
              <a:lnSpc>
                <a:spcPct val="80000"/>
              </a:lnSpc>
              <a:buFontTx/>
              <a:buNone/>
            </a:pPr>
            <a:r>
              <a:rPr lang="en-US" sz="1300" i="1" dirty="0" smtClean="0"/>
              <a:t>	</a:t>
            </a:r>
          </a:p>
        </p:txBody>
      </p:sp>
      <p:sp>
        <p:nvSpPr>
          <p:cNvPr id="19461" name="Rectangle 5"/>
          <p:cNvSpPr>
            <a:spLocks noChangeArrowheads="1"/>
          </p:cNvSpPr>
          <p:nvPr/>
        </p:nvSpPr>
        <p:spPr bwMode="auto">
          <a:xfrm>
            <a:off x="609600" y="1981200"/>
            <a:ext cx="7978775" cy="187166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endParaRPr lang="en-US" sz="1600" b="1" i="1" dirty="0">
              <a:solidFill>
                <a:srgbClr val="000000"/>
              </a:solidFill>
            </a:endParaRPr>
          </a:p>
          <a:p>
            <a:pPr marL="342900" indent="-342900"/>
            <a:endParaRPr lang="en-US" sz="1600" b="1" i="1" dirty="0">
              <a:solidFill>
                <a:srgbClr val="000000"/>
              </a:solidFill>
            </a:endParaRPr>
          </a:p>
          <a:p>
            <a:pPr marL="342900" indent="-342900"/>
            <a:endParaRPr lang="fr-FR" sz="1600" b="1" i="1" dirty="0">
              <a:solidFill>
                <a:srgbClr val="000000"/>
              </a:solidFill>
            </a:endParaRPr>
          </a:p>
          <a:p>
            <a:pPr marL="342900" indent="-342900"/>
            <a:r>
              <a:rPr lang="fr-FR" sz="1600" b="1" i="1" dirty="0" err="1">
                <a:solidFill>
                  <a:srgbClr val="000000"/>
                </a:solidFill>
              </a:rPr>
              <a:t>Syntax</a:t>
            </a:r>
            <a:r>
              <a:rPr lang="fr-FR" sz="1600" b="1" i="1" dirty="0" smtClean="0">
                <a:solidFill>
                  <a:srgbClr val="000000"/>
                </a:solidFill>
              </a:rPr>
              <a:t>: </a:t>
            </a:r>
            <a:r>
              <a:rPr lang="fr-FR" sz="1600" b="1" i="1" dirty="0">
                <a:solidFill>
                  <a:srgbClr val="000000"/>
                </a:solidFill>
              </a:rPr>
              <a:t>&lt;destination variable&gt;   =   (&lt;destination data type&gt;)   &lt;source variable&gt;</a:t>
            </a:r>
          </a:p>
          <a:p>
            <a:pPr marL="342900" indent="-342900"/>
            <a:endParaRPr lang="fr-FR" sz="1600" b="1" i="1" dirty="0">
              <a:solidFill>
                <a:srgbClr val="000000"/>
              </a:solidFill>
            </a:endParaRPr>
          </a:p>
          <a:p>
            <a:pPr marL="342900" indent="-342900"/>
            <a:r>
              <a:rPr lang="fr-FR" sz="1600" b="1" i="1" dirty="0" err="1">
                <a:solidFill>
                  <a:srgbClr val="000000"/>
                </a:solidFill>
              </a:rPr>
              <a:t>Example</a:t>
            </a:r>
            <a:r>
              <a:rPr lang="fr-FR" sz="1600" b="1" i="1" dirty="0">
                <a:solidFill>
                  <a:srgbClr val="000000"/>
                </a:solidFill>
              </a:rPr>
              <a:t> A:        double  a   =   1.5;</a:t>
            </a:r>
          </a:p>
          <a:p>
            <a:pPr marL="342900" indent="-342900"/>
            <a:r>
              <a:rPr lang="fr-FR" sz="1600" b="1" i="1" dirty="0">
                <a:solidFill>
                  <a:srgbClr val="000000"/>
                </a:solidFill>
              </a:rPr>
              <a:t>		           int   b;</a:t>
            </a:r>
          </a:p>
          <a:p>
            <a:pPr marL="342900" indent="-342900"/>
            <a:endParaRPr lang="fr-FR" sz="1600" b="1" i="1" dirty="0">
              <a:solidFill>
                <a:srgbClr val="000000"/>
              </a:solidFill>
            </a:endParaRPr>
          </a:p>
          <a:p>
            <a:pPr marL="342900" indent="-342900"/>
            <a:r>
              <a:rPr lang="fr-FR" sz="1600" b="1" i="1" dirty="0">
                <a:solidFill>
                  <a:srgbClr val="000000"/>
                </a:solidFill>
              </a:rPr>
              <a:t>		           b   =   ( int )   a</a:t>
            </a:r>
          </a:p>
          <a:p>
            <a:pPr marL="342900" indent="-342900"/>
            <a:endParaRPr lang="en-US" sz="1600" b="1" i="1" dirty="0">
              <a:solidFill>
                <a:srgbClr val="000000"/>
              </a:solidFill>
            </a:endParaRPr>
          </a:p>
          <a:p>
            <a:pPr marL="342900" indent="-342900"/>
            <a:endParaRPr lang="en-US" sz="1600" b="1" dirty="0">
              <a:solidFill>
                <a:srgbClr val="000000"/>
              </a:solidFill>
            </a:endParaRPr>
          </a:p>
          <a:p>
            <a:pPr marL="342900" indent="-342900"/>
            <a:endParaRPr lang="en-US" sz="1600" b="1"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defRPr/>
            </a:pPr>
            <a:r>
              <a:rPr lang="en-US" smtClean="0"/>
              <a:t>Reference Casting</a:t>
            </a:r>
          </a:p>
        </p:txBody>
      </p:sp>
      <p:sp>
        <p:nvSpPr>
          <p:cNvPr id="20484" name="Rectangle 3"/>
          <p:cNvSpPr>
            <a:spLocks noGrp="1" noChangeArrowheads="1"/>
          </p:cNvSpPr>
          <p:nvPr>
            <p:ph idx="1"/>
          </p:nvPr>
        </p:nvSpPr>
        <p:spPr/>
        <p:txBody>
          <a:bodyPr lIns="90488" tIns="44450" rIns="90488" bIns="44450"/>
          <a:lstStyle/>
          <a:p>
            <a:pPr eaLnBrk="1" hangingPunct="1"/>
            <a:r>
              <a:rPr lang="en-US" dirty="0" smtClean="0"/>
              <a:t>Refers to the conversion of a reference data type (an object) to another reference data type</a:t>
            </a:r>
          </a:p>
          <a:p>
            <a:pPr eaLnBrk="1" hangingPunct="1"/>
            <a:r>
              <a:rPr lang="en-US" dirty="0" smtClean="0"/>
              <a:t>Upcasting / Downcasting refers to conversion up and down the inheritance hierarchy</a:t>
            </a:r>
          </a:p>
          <a:p>
            <a:pPr eaLnBrk="1" hangingPunct="1">
              <a:buNone/>
            </a:pPr>
            <a:endParaRPr lang="en-US" dirty="0" smtClean="0"/>
          </a:p>
          <a:p>
            <a:pPr eaLnBrk="1" hangingPunct="1">
              <a:buNone/>
            </a:pPr>
            <a:endParaRPr lang="en-US" dirty="0" smtClean="0"/>
          </a:p>
          <a:p>
            <a:pPr eaLnBrk="1" hangingPunct="1">
              <a:buNone/>
            </a:pPr>
            <a:endParaRPr lang="en-US" dirty="0" smtClean="0"/>
          </a:p>
          <a:p>
            <a:pPr algn="ctr" eaLnBrk="1" hangingPunct="1">
              <a:buNone/>
              <a:defRPr/>
            </a:pPr>
            <a:r>
              <a:rPr lang="en-US" sz="1800" b="1" dirty="0" smtClean="0"/>
              <a:t>** Refer to the </a:t>
            </a:r>
            <a:r>
              <a:rPr lang="en-US" sz="1800" b="1" dirty="0" smtClean="0">
                <a:hlinkClick r:id="rId3" action="ppaction://hlinkfile"/>
              </a:rPr>
              <a:t>Conversion.java</a:t>
            </a:r>
            <a:r>
              <a:rPr lang="en-US" sz="1800" b="1" dirty="0" smtClean="0"/>
              <a:t> sample code</a:t>
            </a:r>
          </a:p>
          <a:p>
            <a:pPr algn="ctr" eaLnBrk="1" hangingPunct="1">
              <a:buNone/>
              <a:defRPr/>
            </a:pPr>
            <a:r>
              <a:rPr lang="en-US" sz="1800" b="1" dirty="0" smtClean="0"/>
              <a:t>** Refer to the </a:t>
            </a:r>
            <a:r>
              <a:rPr lang="en-US" sz="1800" b="1" dirty="0" smtClean="0">
                <a:hlinkClick r:id="rId4" action="ppaction://hlinkfile"/>
              </a:rPr>
              <a:t>TypeConversionDemo.java</a:t>
            </a:r>
            <a:r>
              <a:rPr lang="en-US" sz="1800" b="1" dirty="0" smtClean="0"/>
              <a:t> sample code</a:t>
            </a:r>
          </a:p>
          <a:p>
            <a:pPr algn="ctr" eaLnBrk="1" hangingPunct="1">
              <a:buNone/>
              <a:defRPr/>
            </a:pPr>
            <a:endParaRPr lang="en-US" sz="1800" b="1"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Java notes for C++ programmers</a:t>
            </a:r>
          </a:p>
        </p:txBody>
      </p:sp>
      <p:sp>
        <p:nvSpPr>
          <p:cNvPr id="83971" name="Rectangle 3"/>
          <p:cNvSpPr>
            <a:spLocks noGrp="1" noChangeArrowheads="1"/>
          </p:cNvSpPr>
          <p:nvPr>
            <p:ph idx="1"/>
          </p:nvPr>
        </p:nvSpPr>
        <p:spPr/>
        <p:txBody>
          <a:bodyPr/>
          <a:lstStyle/>
          <a:p>
            <a:r>
              <a:rPr lang="en-US" sz="2400" dirty="0"/>
              <a:t>Everything’s an object</a:t>
            </a:r>
          </a:p>
          <a:p>
            <a:pPr lvl="1"/>
            <a:r>
              <a:rPr lang="en-US" sz="2200" dirty="0"/>
              <a:t>Every object inherits from </a:t>
            </a:r>
            <a:r>
              <a:rPr lang="en-US" sz="2200" dirty="0" err="1"/>
              <a:t>java.lang.Object</a:t>
            </a:r>
            <a:endParaRPr lang="en-US" sz="2200" dirty="0"/>
          </a:p>
          <a:p>
            <a:r>
              <a:rPr lang="en-US" sz="2400" dirty="0"/>
              <a:t>No code outside of the class definition!</a:t>
            </a:r>
          </a:p>
          <a:p>
            <a:pPr lvl="1"/>
            <a:r>
              <a:rPr lang="en-US" sz="2200" dirty="0"/>
              <a:t>No global variables (use </a:t>
            </a:r>
            <a:r>
              <a:rPr lang="en-US" sz="2200" dirty="0">
                <a:latin typeface="Courier New" pitchFamily="49" charset="0"/>
              </a:rPr>
              <a:t>static</a:t>
            </a:r>
            <a:r>
              <a:rPr lang="en-US" sz="2200" dirty="0"/>
              <a:t> variables instead)</a:t>
            </a:r>
          </a:p>
          <a:p>
            <a:r>
              <a:rPr lang="en-US" sz="2400" dirty="0"/>
              <a:t>Single inheritance only</a:t>
            </a:r>
          </a:p>
          <a:p>
            <a:pPr lvl="1"/>
            <a:r>
              <a:rPr lang="en-US" sz="2200" dirty="0"/>
              <a:t>Instead, </a:t>
            </a:r>
            <a:r>
              <a:rPr lang="en-US" sz="2200" dirty="0">
                <a:latin typeface="Courier New" pitchFamily="49" charset="0"/>
              </a:rPr>
              <a:t>implement</a:t>
            </a:r>
            <a:r>
              <a:rPr lang="en-US" sz="2200" dirty="0"/>
              <a:t> </a:t>
            </a:r>
            <a:r>
              <a:rPr lang="en-US" sz="2200" i="1" dirty="0"/>
              <a:t>interfaces</a:t>
            </a:r>
            <a:r>
              <a:rPr lang="en-US" sz="2200" dirty="0"/>
              <a:t> </a:t>
            </a:r>
            <a:endParaRPr lang="en-US" sz="2200" i="1" dirty="0"/>
          </a:p>
          <a:p>
            <a:r>
              <a:rPr lang="en-US" sz="2400" dirty="0"/>
              <a:t>All classes are defined in </a:t>
            </a:r>
            <a:r>
              <a:rPr lang="en-US" sz="2400" dirty="0">
                <a:latin typeface="Courier New" pitchFamily="49" charset="0"/>
              </a:rPr>
              <a:t>.java</a:t>
            </a:r>
            <a:r>
              <a:rPr lang="en-US" sz="2400" dirty="0"/>
              <a:t> files</a:t>
            </a:r>
          </a:p>
          <a:p>
            <a:pPr lvl="1"/>
            <a:r>
              <a:rPr lang="en-US" sz="2200" dirty="0"/>
              <a:t>One top level </a:t>
            </a:r>
            <a:r>
              <a:rPr lang="en-US" sz="2200" dirty="0">
                <a:latin typeface="Courier New" pitchFamily="49" charset="0"/>
              </a:rPr>
              <a:t>public</a:t>
            </a:r>
            <a:r>
              <a:rPr lang="en-US" sz="2200" dirty="0"/>
              <a:t> class per file</a:t>
            </a:r>
          </a:p>
          <a:p>
            <a:pPr lvl="2"/>
            <a:r>
              <a:rPr lang="en-US" sz="2000" dirty="0"/>
              <a:t>The file has to have the </a:t>
            </a:r>
            <a:r>
              <a:rPr lang="en-US" sz="2000" u="sng" dirty="0"/>
              <a:t>same name</a:t>
            </a:r>
            <a:r>
              <a:rPr lang="en-US" sz="2000" dirty="0"/>
              <a:t> as the public class!</a:t>
            </a:r>
          </a:p>
          <a:p>
            <a:r>
              <a:rPr lang="en-US" sz="2400" dirty="0"/>
              <a:t>Syntax is similar (control structures are very similar).</a:t>
            </a:r>
          </a:p>
          <a:p>
            <a:pPr lvl="1"/>
            <a:r>
              <a:rPr lang="en-US" sz="2200" dirty="0"/>
              <a:t>Primitive data types are similar</a:t>
            </a:r>
          </a:p>
          <a:p>
            <a:pPr lvl="1"/>
            <a:r>
              <a:rPr lang="en-US" sz="2200" dirty="0"/>
              <a:t>But a </a:t>
            </a:r>
            <a:r>
              <a:rPr lang="en-US" sz="2200" dirty="0" err="1">
                <a:latin typeface="Courier New" pitchFamily="49" charset="0"/>
              </a:rPr>
              <a:t>bool</a:t>
            </a:r>
            <a:r>
              <a:rPr lang="en-US" sz="2200" dirty="0"/>
              <a:t> is not an </a:t>
            </a:r>
            <a:r>
              <a:rPr lang="en-US" sz="2200" dirty="0" err="1">
                <a:latin typeface="Courier New" pitchFamily="49" charset="0"/>
              </a:rPr>
              <a:t>int</a:t>
            </a:r>
            <a:r>
              <a:rPr lang="en-US" sz="2200" dirty="0"/>
              <a:t> </a:t>
            </a:r>
          </a:p>
          <a:p>
            <a:pPr lvl="1"/>
            <a:r>
              <a:rPr lang="en-US" sz="2200" dirty="0"/>
              <a:t>To print to </a:t>
            </a:r>
            <a:r>
              <a:rPr lang="en-US" sz="2200" dirty="0" err="1">
                <a:latin typeface="Courier New" pitchFamily="49" charset="0"/>
              </a:rPr>
              <a:t>stdout</a:t>
            </a:r>
            <a:r>
              <a:rPr lang="en-US" sz="2200" dirty="0"/>
              <a:t>, use </a:t>
            </a:r>
            <a:r>
              <a:rPr lang="en-US" sz="2200" dirty="0" err="1">
                <a:latin typeface="Courier New" pitchFamily="49" charset="0"/>
              </a:rPr>
              <a:t>System.out.println</a:t>
            </a:r>
            <a:r>
              <a:rPr lang="en-US" sz="2200" dirty="0">
                <a:latin typeface="Courier New" pitchFamily="49" charset="0"/>
              </a:rPr>
              <a:t>()</a:t>
            </a:r>
            <a:r>
              <a:rPr lang="en-US" sz="22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97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7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97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97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971">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9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defRPr/>
            </a:pPr>
            <a:r>
              <a:rPr lang="en-US" smtClean="0"/>
              <a:t>Java Operators</a:t>
            </a:r>
          </a:p>
        </p:txBody>
      </p:sp>
      <p:sp>
        <p:nvSpPr>
          <p:cNvPr id="21508" name="Rectangle 3"/>
          <p:cNvSpPr>
            <a:spLocks noGrp="1" noChangeArrowheads="1"/>
          </p:cNvSpPr>
          <p:nvPr>
            <p:ph idx="1"/>
          </p:nvPr>
        </p:nvSpPr>
        <p:spPr/>
        <p:txBody>
          <a:bodyPr lIns="90488" tIns="44450" rIns="90488" bIns="44450"/>
          <a:lstStyle/>
          <a:p>
            <a:pPr eaLnBrk="1" hangingPunct="1"/>
            <a:r>
              <a:rPr lang="en-US" i="1" dirty="0" smtClean="0"/>
              <a:t>Arithmetic operators </a:t>
            </a:r>
            <a:r>
              <a:rPr lang="en-US" dirty="0" smtClean="0"/>
              <a:t>are used to perform mathematical operations on numeric values</a:t>
            </a:r>
          </a:p>
          <a:p>
            <a:pPr lvl="1" eaLnBrk="1" hangingPunct="1">
              <a:buFontTx/>
              <a:buNone/>
            </a:pPr>
            <a:endParaRPr lang="en-US" i="1"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endParaRPr lang="en-US" dirty="0" smtClean="0"/>
          </a:p>
          <a:p>
            <a:pPr eaLnBrk="1" hangingPunct="1">
              <a:buNone/>
            </a:pPr>
            <a:endParaRPr lang="en-US" sz="1000" dirty="0" smtClean="0"/>
          </a:p>
          <a:p>
            <a:pPr algn="ctr" eaLnBrk="1" hangingPunct="1">
              <a:buFontTx/>
              <a:buNone/>
            </a:pPr>
            <a:r>
              <a:rPr lang="en-US" sz="1800" b="1" dirty="0" smtClean="0"/>
              <a:t>** Refer to the </a:t>
            </a:r>
            <a:r>
              <a:rPr lang="en-US" sz="1800" b="1" dirty="0" smtClean="0">
                <a:hlinkClick r:id="rId3" action="ppaction://hlinkfile"/>
              </a:rPr>
              <a:t>BasicBinaryOperators.java</a:t>
            </a:r>
            <a:r>
              <a:rPr lang="en-US" sz="1800" b="1" dirty="0" smtClean="0"/>
              <a:t> sample code</a:t>
            </a:r>
          </a:p>
        </p:txBody>
      </p:sp>
      <p:sp>
        <p:nvSpPr>
          <p:cNvPr id="21509" name="Rectangle 5"/>
          <p:cNvSpPr>
            <a:spLocks noChangeArrowheads="1"/>
          </p:cNvSpPr>
          <p:nvPr/>
        </p:nvSpPr>
        <p:spPr bwMode="auto">
          <a:xfrm>
            <a:off x="1331913" y="2514600"/>
            <a:ext cx="5688012" cy="249396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endParaRPr lang="en-US" sz="1600" b="1" i="1" dirty="0">
              <a:solidFill>
                <a:srgbClr val="000000"/>
              </a:solidFill>
            </a:endParaRPr>
          </a:p>
          <a:p>
            <a:pPr marL="342900" indent="-342900"/>
            <a:endParaRPr lang="en-US" sz="1600" b="1" i="1" dirty="0">
              <a:solidFill>
                <a:srgbClr val="000000"/>
              </a:solidFill>
            </a:endParaRPr>
          </a:p>
          <a:p>
            <a:pPr marL="342900" indent="-342900"/>
            <a:endParaRPr lang="fr-FR" sz="1600" b="1" i="1" dirty="0">
              <a:solidFill>
                <a:srgbClr val="000000"/>
              </a:solidFill>
            </a:endParaRPr>
          </a:p>
          <a:p>
            <a:pPr marL="342900" indent="-342900"/>
            <a:endParaRPr lang="en-US" sz="1600" b="1" i="1" dirty="0">
              <a:solidFill>
                <a:srgbClr val="000000"/>
              </a:solidFill>
            </a:endParaRPr>
          </a:p>
          <a:p>
            <a:pPr marL="342900" indent="-342900"/>
            <a:r>
              <a:rPr lang="en-US" sz="1600" b="1" i="1" dirty="0">
                <a:solidFill>
                  <a:srgbClr val="000000"/>
                </a:solidFill>
              </a:rPr>
              <a:t>&lt;operand 1&gt; + &lt;operand 2&gt;		Addition</a:t>
            </a:r>
          </a:p>
          <a:p>
            <a:pPr marL="342900" indent="-342900"/>
            <a:r>
              <a:rPr lang="en-US" sz="1600" b="1" i="1" dirty="0">
                <a:solidFill>
                  <a:srgbClr val="000000"/>
                </a:solidFill>
              </a:rPr>
              <a:t>&lt;operand 1&gt; - &lt;operand 2&gt;		Subtraction</a:t>
            </a:r>
          </a:p>
          <a:p>
            <a:pPr marL="342900" indent="-342900"/>
            <a:r>
              <a:rPr lang="en-US" sz="1600" b="1" i="1" dirty="0">
                <a:solidFill>
                  <a:srgbClr val="000000"/>
                </a:solidFill>
              </a:rPr>
              <a:t>&lt;operand 1&gt; / &lt;operand 2&gt;		Division</a:t>
            </a:r>
          </a:p>
          <a:p>
            <a:pPr marL="342900" indent="-342900"/>
            <a:r>
              <a:rPr lang="en-US" sz="1600" b="1" i="1" dirty="0">
                <a:solidFill>
                  <a:srgbClr val="000000"/>
                </a:solidFill>
              </a:rPr>
              <a:t>&lt;operand 1&gt; * &lt;operand 2&gt; 	 	Multiplication</a:t>
            </a:r>
          </a:p>
          <a:p>
            <a:pPr marL="342900" indent="-342900"/>
            <a:r>
              <a:rPr lang="en-US" sz="1600" b="1" i="1" dirty="0">
                <a:solidFill>
                  <a:srgbClr val="000000"/>
                </a:solidFill>
              </a:rPr>
              <a:t>&lt;operand 1&gt; % &lt;operand 2&gt;		Modulo</a:t>
            </a:r>
          </a:p>
          <a:p>
            <a:pPr marL="342900" indent="-342900"/>
            <a:endParaRPr lang="en-US" sz="1600" b="1" i="1" dirty="0">
              <a:solidFill>
                <a:srgbClr val="000000"/>
              </a:solidFill>
            </a:endParaRPr>
          </a:p>
          <a:p>
            <a:pPr marL="342900" indent="-342900"/>
            <a:r>
              <a:rPr lang="en-US" sz="1600" b="1" i="1" dirty="0">
                <a:solidFill>
                  <a:srgbClr val="000000"/>
                </a:solidFill>
              </a:rPr>
              <a:t>Examples:</a:t>
            </a:r>
          </a:p>
          <a:p>
            <a:pPr marL="342900" indent="-342900"/>
            <a:r>
              <a:rPr lang="en-US" sz="1600" b="1" i="1" dirty="0">
                <a:solidFill>
                  <a:srgbClr val="000000"/>
                </a:solidFill>
              </a:rPr>
              <a:t>1 + 1</a:t>
            </a:r>
          </a:p>
          <a:p>
            <a:pPr marL="342900" indent="-342900"/>
            <a:r>
              <a:rPr lang="en-US" sz="1600" b="1" i="1" dirty="0">
                <a:solidFill>
                  <a:srgbClr val="000000"/>
                </a:solidFill>
              </a:rPr>
              <a:t>A * (Z + 1)</a:t>
            </a:r>
          </a:p>
          <a:p>
            <a:pPr marL="342900" indent="-342900"/>
            <a:endParaRPr lang="en-US" sz="1600" b="1" i="1" dirty="0">
              <a:solidFill>
                <a:srgbClr val="000000"/>
              </a:solidFill>
            </a:endParaRPr>
          </a:p>
          <a:p>
            <a:pPr marL="342900" indent="-342900"/>
            <a:endParaRPr lang="en-US" sz="1600" b="1" i="1" dirty="0">
              <a:solidFill>
                <a:srgbClr val="000000"/>
              </a:solidFill>
            </a:endParaRPr>
          </a:p>
          <a:p>
            <a:pPr marL="342900" indent="-342900"/>
            <a:endParaRPr lang="en-US" sz="1600" b="1" dirty="0">
              <a:solidFill>
                <a:srgbClr val="000000"/>
              </a:solidFill>
            </a:endParaRPr>
          </a:p>
          <a:p>
            <a:pPr marL="342900" indent="-342900"/>
            <a:endParaRPr lang="en-US" sz="1600" b="1"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defRPr/>
            </a:pPr>
            <a:r>
              <a:rPr lang="en-US" smtClean="0"/>
              <a:t>Java Operators</a:t>
            </a:r>
          </a:p>
        </p:txBody>
      </p:sp>
      <p:sp>
        <p:nvSpPr>
          <p:cNvPr id="22532" name="Rectangle 3"/>
          <p:cNvSpPr>
            <a:spLocks noGrp="1" noChangeArrowheads="1"/>
          </p:cNvSpPr>
          <p:nvPr>
            <p:ph idx="1"/>
          </p:nvPr>
        </p:nvSpPr>
        <p:spPr/>
        <p:txBody>
          <a:bodyPr lIns="90488" tIns="44450" rIns="90488" bIns="44450"/>
          <a:lstStyle/>
          <a:p>
            <a:pPr eaLnBrk="1" hangingPunct="1">
              <a:lnSpc>
                <a:spcPct val="80000"/>
              </a:lnSpc>
            </a:pPr>
            <a:r>
              <a:rPr lang="en-US" i="1" dirty="0" smtClean="0"/>
              <a:t>Assignment operators </a:t>
            </a:r>
            <a:r>
              <a:rPr lang="en-US" dirty="0" smtClean="0"/>
              <a:t>are used to assign values to variables</a:t>
            </a:r>
          </a:p>
          <a:p>
            <a:pPr eaLnBrk="1" hangingPunct="1">
              <a:lnSpc>
                <a:spcPct val="80000"/>
              </a:lnSpc>
              <a:buFontTx/>
              <a:buNone/>
            </a:pPr>
            <a:r>
              <a:rPr lang="en-US" sz="1600" dirty="0" smtClean="0"/>
              <a:t>	</a:t>
            </a:r>
          </a:p>
          <a:p>
            <a:pPr eaLnBrk="1" hangingPunct="1">
              <a:lnSpc>
                <a:spcPct val="80000"/>
              </a:lnSpc>
              <a:buFontTx/>
              <a:buNone/>
            </a:pPr>
            <a:r>
              <a:rPr lang="en-US" sz="1600" dirty="0" smtClean="0"/>
              <a:t>	</a:t>
            </a:r>
          </a:p>
          <a:p>
            <a:pPr eaLnBrk="1" hangingPunct="1">
              <a:lnSpc>
                <a:spcPct val="80000"/>
              </a:lnSpc>
              <a:buFontTx/>
              <a:buNone/>
            </a:pPr>
            <a:endParaRPr lang="en-US" sz="1600" dirty="0" smtClean="0"/>
          </a:p>
          <a:p>
            <a:pPr eaLnBrk="1" hangingPunct="1">
              <a:lnSpc>
                <a:spcPct val="80000"/>
              </a:lnSpc>
              <a:buFontTx/>
              <a:buNone/>
            </a:pPr>
            <a:endParaRPr lang="en-US" sz="1600" dirty="0" smtClean="0"/>
          </a:p>
          <a:p>
            <a:pPr eaLnBrk="1" hangingPunct="1">
              <a:lnSpc>
                <a:spcPct val="80000"/>
              </a:lnSpc>
              <a:buFontTx/>
              <a:buNone/>
            </a:pPr>
            <a:endParaRPr lang="en-US" sz="2000" dirty="0" smtClean="0"/>
          </a:p>
          <a:p>
            <a:pPr eaLnBrk="1" hangingPunct="1">
              <a:lnSpc>
                <a:spcPct val="80000"/>
              </a:lnSpc>
            </a:pPr>
            <a:r>
              <a:rPr lang="en-US" dirty="0" smtClean="0"/>
              <a:t>The following are unary operators</a:t>
            </a:r>
          </a:p>
          <a:p>
            <a:pPr eaLnBrk="1" hangingPunct="1">
              <a:lnSpc>
                <a:spcPct val="80000"/>
              </a:lnSpc>
              <a:buNone/>
            </a:pPr>
            <a:endParaRPr lang="en-US" sz="800" dirty="0" smtClean="0"/>
          </a:p>
          <a:p>
            <a:pPr lvl="1" eaLnBrk="1" hangingPunct="1">
              <a:lnSpc>
                <a:spcPct val="80000"/>
              </a:lnSpc>
            </a:pPr>
            <a:r>
              <a:rPr lang="en-US" dirty="0" smtClean="0"/>
              <a:t>Prefix :	</a:t>
            </a:r>
            <a:r>
              <a:rPr lang="en-US" i="1" dirty="0" smtClean="0"/>
              <a:t>Y = ++x; Add 1 to x  before being assigned to y</a:t>
            </a:r>
          </a:p>
          <a:p>
            <a:pPr lvl="1" eaLnBrk="1" hangingPunct="1">
              <a:lnSpc>
                <a:spcPct val="80000"/>
              </a:lnSpc>
              <a:buNone/>
            </a:pPr>
            <a:r>
              <a:rPr lang="en-US" i="1" dirty="0" smtClean="0"/>
              <a:t>			Y = --x; Subtract 1 from x before being assigned to y</a:t>
            </a:r>
          </a:p>
          <a:p>
            <a:pPr lvl="1" eaLnBrk="1" hangingPunct="1">
              <a:lnSpc>
                <a:spcPct val="80000"/>
              </a:lnSpc>
              <a:buNone/>
            </a:pPr>
            <a:endParaRPr lang="en-US" dirty="0" smtClean="0"/>
          </a:p>
          <a:p>
            <a:pPr lvl="1" eaLnBrk="1" hangingPunct="1">
              <a:lnSpc>
                <a:spcPct val="80000"/>
              </a:lnSpc>
            </a:pPr>
            <a:r>
              <a:rPr lang="en-US" dirty="0" smtClean="0"/>
              <a:t>postfix:</a:t>
            </a:r>
            <a:r>
              <a:rPr lang="en-US" sz="2900" i="1" dirty="0" smtClean="0"/>
              <a:t>	</a:t>
            </a:r>
            <a:r>
              <a:rPr lang="en-US" i="1" dirty="0" smtClean="0"/>
              <a:t>Y = x++; Assign x to y before adding 1</a:t>
            </a:r>
          </a:p>
          <a:p>
            <a:pPr lvl="2" eaLnBrk="1" hangingPunct="1">
              <a:lnSpc>
                <a:spcPct val="80000"/>
              </a:lnSpc>
              <a:buNone/>
            </a:pPr>
            <a:r>
              <a:rPr lang="en-US" i="1" dirty="0" smtClean="0"/>
              <a:t>			Y = x--; Assign x to y before subtracting 1</a:t>
            </a:r>
          </a:p>
          <a:p>
            <a:pPr lvl="2" eaLnBrk="1" hangingPunct="1">
              <a:lnSpc>
                <a:spcPct val="80000"/>
              </a:lnSpc>
              <a:buNone/>
            </a:pPr>
            <a:endParaRPr lang="en-US" i="1" dirty="0" smtClean="0"/>
          </a:p>
          <a:p>
            <a:pPr lvl="2" eaLnBrk="1" hangingPunct="1">
              <a:lnSpc>
                <a:spcPct val="80000"/>
              </a:lnSpc>
              <a:buNone/>
            </a:pPr>
            <a:r>
              <a:rPr lang="en-US" b="1" dirty="0" smtClean="0"/>
              <a:t>** Refer to the </a:t>
            </a:r>
            <a:r>
              <a:rPr lang="en-US" b="1" dirty="0" smtClean="0">
                <a:hlinkClick r:id="rId3" action="ppaction://hlinkfile"/>
              </a:rPr>
              <a:t>IncrementDecrement.java</a:t>
            </a:r>
            <a:r>
              <a:rPr lang="en-US" b="1" dirty="0" smtClean="0"/>
              <a:t> sample code</a:t>
            </a:r>
          </a:p>
          <a:p>
            <a:pPr lvl="2" eaLnBrk="1" hangingPunct="1">
              <a:lnSpc>
                <a:spcPct val="80000"/>
              </a:lnSpc>
              <a:buNone/>
            </a:pPr>
            <a:endParaRPr lang="en-US" i="1" dirty="0" smtClean="0"/>
          </a:p>
        </p:txBody>
      </p:sp>
      <p:sp>
        <p:nvSpPr>
          <p:cNvPr id="22533" name="Rectangle 5"/>
          <p:cNvSpPr>
            <a:spLocks noChangeArrowheads="1"/>
          </p:cNvSpPr>
          <p:nvPr/>
        </p:nvSpPr>
        <p:spPr bwMode="auto">
          <a:xfrm>
            <a:off x="2743200" y="2133600"/>
            <a:ext cx="3673475" cy="1389062"/>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dirty="0">
                <a:solidFill>
                  <a:srgbClr val="000000"/>
                </a:solidFill>
              </a:rPr>
              <a:t>	&lt;variable&gt; = &lt;expression&gt;;</a:t>
            </a:r>
          </a:p>
          <a:p>
            <a:pPr marL="342900" indent="-342900"/>
            <a:r>
              <a:rPr lang="en-US" sz="1600" b="1" i="1" dirty="0">
                <a:solidFill>
                  <a:srgbClr val="000000"/>
                </a:solidFill>
              </a:rPr>
              <a:t>	Examples: </a:t>
            </a:r>
          </a:p>
          <a:p>
            <a:pPr marL="342900" indent="-342900"/>
            <a:r>
              <a:rPr lang="en-US" sz="1600" b="1" i="1" dirty="0">
                <a:solidFill>
                  <a:srgbClr val="000000"/>
                </a:solidFill>
              </a:rPr>
              <a:t>	name = “John Doe”;  </a:t>
            </a:r>
          </a:p>
          <a:p>
            <a:pPr marL="342900" indent="-342900"/>
            <a:r>
              <a:rPr lang="en-US" sz="1600" b="1" i="1" dirty="0">
                <a:solidFill>
                  <a:srgbClr val="000000"/>
                </a:solidFill>
              </a:rPr>
              <a:t>	age = 23;</a:t>
            </a:r>
          </a:p>
          <a:p>
            <a:pPr marL="342900" indent="-342900"/>
            <a:r>
              <a:rPr lang="en-US" sz="1600" b="1" i="1" dirty="0">
                <a:solidFill>
                  <a:srgbClr val="000000"/>
                </a:solidFill>
              </a:rPr>
              <a:t>	Date today = new Date();</a:t>
            </a:r>
            <a:endParaRPr lang="en-US" sz="1600" b="1"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defRPr/>
            </a:pPr>
            <a:r>
              <a:rPr lang="en-US" smtClean="0"/>
              <a:t>Java Operators</a:t>
            </a:r>
          </a:p>
        </p:txBody>
      </p:sp>
      <p:sp>
        <p:nvSpPr>
          <p:cNvPr id="23556" name="Rectangle 3"/>
          <p:cNvSpPr>
            <a:spLocks noGrp="1" noChangeArrowheads="1"/>
          </p:cNvSpPr>
          <p:nvPr>
            <p:ph idx="1"/>
          </p:nvPr>
        </p:nvSpPr>
        <p:spPr/>
        <p:txBody>
          <a:bodyPr lIns="90488" tIns="44450" rIns="90488" bIns="44450"/>
          <a:lstStyle/>
          <a:p>
            <a:pPr eaLnBrk="1" hangingPunct="1">
              <a:lnSpc>
                <a:spcPct val="90000"/>
              </a:lnSpc>
            </a:pPr>
            <a:r>
              <a:rPr lang="en-US" sz="2400" i="1" dirty="0" smtClean="0"/>
              <a:t>Relational operators </a:t>
            </a:r>
            <a:r>
              <a:rPr lang="en-US" sz="2400" dirty="0" smtClean="0"/>
              <a:t>are used to perform comparisons</a:t>
            </a:r>
          </a:p>
          <a:p>
            <a:pPr eaLnBrk="1" hangingPunct="1">
              <a:lnSpc>
                <a:spcPct val="90000"/>
              </a:lnSpc>
            </a:pPr>
            <a:r>
              <a:rPr lang="en-US" sz="2400" dirty="0" smtClean="0"/>
              <a:t>They always evaluate to either a </a:t>
            </a:r>
            <a:r>
              <a:rPr lang="en-US" sz="2400" i="1" dirty="0" smtClean="0"/>
              <a:t>true </a:t>
            </a:r>
            <a:r>
              <a:rPr lang="en-US" sz="2400" dirty="0" smtClean="0"/>
              <a:t>or </a:t>
            </a:r>
            <a:r>
              <a:rPr lang="en-US" sz="2400" i="1" dirty="0" smtClean="0"/>
              <a:t>false (</a:t>
            </a:r>
            <a:r>
              <a:rPr lang="en-US" sz="2400" i="1" dirty="0" err="1" smtClean="0"/>
              <a:t>boolean</a:t>
            </a:r>
            <a:r>
              <a:rPr lang="en-US" sz="2400" i="1" dirty="0" smtClean="0"/>
              <a:t> expression)</a:t>
            </a:r>
          </a:p>
          <a:p>
            <a:pPr>
              <a:lnSpc>
                <a:spcPct val="90000"/>
              </a:lnSpc>
              <a:buNone/>
            </a:pPr>
            <a:endParaRPr lang="en-US" sz="1000" b="1" i="1" dirty="0" smtClean="0"/>
          </a:p>
          <a:p>
            <a:pPr>
              <a:lnSpc>
                <a:spcPct val="90000"/>
              </a:lnSpc>
              <a:buFontTx/>
              <a:buNone/>
            </a:pPr>
            <a:r>
              <a:rPr lang="en-US" sz="1600" dirty="0" smtClean="0"/>
              <a:t>	&lt;Expression 1&gt; &lt;   &lt;Expression 2&gt;	Expression 1 is less than Expression 2	</a:t>
            </a:r>
          </a:p>
          <a:p>
            <a:pPr>
              <a:lnSpc>
                <a:spcPct val="90000"/>
              </a:lnSpc>
              <a:buFontTx/>
              <a:buNone/>
            </a:pPr>
            <a:r>
              <a:rPr lang="en-US" sz="1600" dirty="0" smtClean="0"/>
              <a:t>	&lt;Expression 1&gt; &gt;   &lt;Expression 2&gt;	Expression 1 is greater than Expression 2</a:t>
            </a:r>
          </a:p>
          <a:p>
            <a:pPr>
              <a:lnSpc>
                <a:spcPct val="90000"/>
              </a:lnSpc>
              <a:buFontTx/>
              <a:buNone/>
            </a:pPr>
            <a:r>
              <a:rPr lang="en-US" sz="1600" dirty="0" smtClean="0"/>
              <a:t>	&lt;Expression 1&gt; &lt;= &lt;Expression 2&gt;	Expression 1 is less than or equal to Expression 2</a:t>
            </a:r>
          </a:p>
          <a:p>
            <a:pPr>
              <a:lnSpc>
                <a:spcPct val="90000"/>
              </a:lnSpc>
              <a:buFontTx/>
              <a:buNone/>
            </a:pPr>
            <a:r>
              <a:rPr lang="en-US" sz="1600" dirty="0" smtClean="0"/>
              <a:t>	&lt;Expression 1&gt; &gt;= &lt;Expression 2&gt;	Expression 1 is greater than or equal to Expression 2</a:t>
            </a:r>
          </a:p>
          <a:p>
            <a:pPr>
              <a:lnSpc>
                <a:spcPct val="90000"/>
              </a:lnSpc>
              <a:buFontTx/>
              <a:buNone/>
            </a:pPr>
            <a:r>
              <a:rPr lang="en-US" sz="1600" dirty="0" smtClean="0"/>
              <a:t>	&lt;Expression 1&gt; !=  &lt;Expression 2&gt;	Expression 1 is not equal to Expression 2</a:t>
            </a:r>
          </a:p>
          <a:p>
            <a:pPr>
              <a:lnSpc>
                <a:spcPct val="90000"/>
              </a:lnSpc>
            </a:pPr>
            <a:endParaRPr lang="en-US" sz="1600" dirty="0" smtClean="0"/>
          </a:p>
          <a:p>
            <a:pPr>
              <a:lnSpc>
                <a:spcPct val="90000"/>
              </a:lnSpc>
              <a:buFontTx/>
              <a:buNone/>
            </a:pPr>
            <a:r>
              <a:rPr lang="en-US" sz="1600" dirty="0" smtClean="0"/>
              <a:t>		Example:		boolean test = x &lt; y;</a:t>
            </a:r>
          </a:p>
          <a:p>
            <a:pPr eaLnBrk="1" hangingPunct="1">
              <a:lnSpc>
                <a:spcPct val="90000"/>
              </a:lnSpc>
              <a:buNone/>
            </a:pPr>
            <a:endParaRPr lang="en-US" sz="1600" dirty="0" smtClean="0"/>
          </a:p>
          <a:p>
            <a:pPr algn="ctr" eaLnBrk="1" hangingPunct="1">
              <a:lnSpc>
                <a:spcPct val="90000"/>
              </a:lnSpc>
              <a:buNone/>
            </a:pPr>
            <a:r>
              <a:rPr lang="en-US" sz="2000" b="1" dirty="0" smtClean="0"/>
              <a:t>** Refer to the </a:t>
            </a:r>
            <a:r>
              <a:rPr lang="en-US" sz="2000" b="1" dirty="0" smtClean="0">
                <a:hlinkClick r:id="rId3" action="ppaction://hlinkfile"/>
              </a:rPr>
              <a:t>RelationalOperators.java</a:t>
            </a:r>
            <a:r>
              <a:rPr lang="en-US" sz="2000" b="1" dirty="0" smtClean="0"/>
              <a:t> sample code</a:t>
            </a:r>
            <a:endParaRPr lang="en-US" sz="2000" i="1" dirty="0" smtClean="0"/>
          </a:p>
          <a:p>
            <a:pPr eaLnBrk="1" hangingPunct="1">
              <a:lnSpc>
                <a:spcPct val="90000"/>
              </a:lnSpc>
              <a:buFontTx/>
              <a:buNone/>
            </a:pPr>
            <a:r>
              <a:rPr lang="en-US" sz="1400" i="1" dirty="0" smtClean="0"/>
              <a:t>	</a:t>
            </a:r>
            <a:r>
              <a:rPr lang="en-US" sz="1400" dirty="0" smtClean="0"/>
              <a:t>	</a:t>
            </a:r>
          </a:p>
          <a:p>
            <a:pPr lvl="1" eaLnBrk="1" hangingPunct="1">
              <a:lnSpc>
                <a:spcPct val="90000"/>
              </a:lnSpc>
              <a:buFontTx/>
              <a:buNone/>
            </a:pPr>
            <a:endParaRPr lang="en-US" sz="1300" dirty="0" smtClean="0"/>
          </a:p>
          <a:p>
            <a:pPr eaLnBrk="1" hangingPunct="1">
              <a:lnSpc>
                <a:spcPct val="90000"/>
              </a:lnSpc>
            </a:pPr>
            <a:endParaRPr lang="en-US" sz="1400"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defRPr/>
            </a:pPr>
            <a:r>
              <a:rPr lang="en-US" smtClean="0"/>
              <a:t>Java Operators</a:t>
            </a:r>
          </a:p>
        </p:txBody>
      </p:sp>
      <p:sp>
        <p:nvSpPr>
          <p:cNvPr id="24580" name="Rectangle 3"/>
          <p:cNvSpPr>
            <a:spLocks noGrp="1" noChangeArrowheads="1"/>
          </p:cNvSpPr>
          <p:nvPr>
            <p:ph idx="1"/>
          </p:nvPr>
        </p:nvSpPr>
        <p:spPr/>
        <p:txBody>
          <a:bodyPr lIns="90488" tIns="44450" rIns="90488" bIns="44450"/>
          <a:lstStyle/>
          <a:p>
            <a:pPr eaLnBrk="1" hangingPunct="1">
              <a:lnSpc>
                <a:spcPct val="80000"/>
              </a:lnSpc>
            </a:pPr>
            <a:r>
              <a:rPr lang="en-US" sz="2400" i="1" dirty="0" smtClean="0"/>
              <a:t>Logical operators </a:t>
            </a:r>
            <a:r>
              <a:rPr lang="en-US" sz="2400" dirty="0" smtClean="0"/>
              <a:t>are used to evaluate </a:t>
            </a:r>
            <a:r>
              <a:rPr lang="en-US" sz="2400" i="1" dirty="0" smtClean="0"/>
              <a:t>boolean </a:t>
            </a:r>
            <a:r>
              <a:rPr lang="en-US" sz="2400" dirty="0" smtClean="0"/>
              <a:t>expressions</a:t>
            </a:r>
          </a:p>
          <a:p>
            <a:pPr eaLnBrk="1" hangingPunct="1">
              <a:lnSpc>
                <a:spcPct val="80000"/>
              </a:lnSpc>
              <a:buNone/>
            </a:pPr>
            <a:endParaRPr lang="en-US" sz="1000" i="1" dirty="0" smtClean="0"/>
          </a:p>
          <a:p>
            <a:pPr eaLnBrk="1" hangingPunct="1">
              <a:buFontTx/>
              <a:buNone/>
            </a:pPr>
            <a:r>
              <a:rPr lang="en-US" sz="1300" i="1" dirty="0" smtClean="0"/>
              <a:t>	</a:t>
            </a:r>
            <a:r>
              <a:rPr lang="en-US" sz="1600" i="1" dirty="0" smtClean="0"/>
              <a:t>&lt;Expression 1&gt; 	</a:t>
            </a:r>
            <a:r>
              <a:rPr lang="en-US" sz="1600" b="1" i="1" dirty="0" smtClean="0"/>
              <a:t>&amp; </a:t>
            </a:r>
            <a:r>
              <a:rPr lang="en-US" sz="1600" i="1" dirty="0" smtClean="0"/>
              <a:t>&lt;Expression 2&gt;		AND	</a:t>
            </a:r>
          </a:p>
          <a:p>
            <a:pPr eaLnBrk="1" hangingPunct="1">
              <a:buFontTx/>
              <a:buNone/>
            </a:pPr>
            <a:r>
              <a:rPr lang="en-US" sz="1600" i="1" dirty="0" smtClean="0"/>
              <a:t>	&lt;Expression 1</a:t>
            </a:r>
            <a:r>
              <a:rPr lang="en-US" sz="1600" b="1" i="1" dirty="0" smtClean="0"/>
              <a:t> </a:t>
            </a:r>
            <a:r>
              <a:rPr lang="en-US" sz="1600" i="1" dirty="0" smtClean="0"/>
              <a:t>&gt;</a:t>
            </a:r>
            <a:r>
              <a:rPr lang="en-US" sz="1600" b="1" i="1" dirty="0" smtClean="0"/>
              <a:t>  | </a:t>
            </a:r>
            <a:r>
              <a:rPr lang="en-US" sz="1600" i="1" dirty="0" smtClean="0"/>
              <a:t>&lt;Expression 2&gt; 		OR</a:t>
            </a:r>
          </a:p>
          <a:p>
            <a:pPr eaLnBrk="1" hangingPunct="1">
              <a:buFontTx/>
              <a:buNone/>
            </a:pPr>
            <a:r>
              <a:rPr lang="en-US" sz="1600" i="1" dirty="0" smtClean="0"/>
              <a:t>	&lt;Expression 1 &gt; 	</a:t>
            </a:r>
            <a:r>
              <a:rPr lang="en-US" sz="1600" dirty="0" smtClean="0"/>
              <a:t>! </a:t>
            </a:r>
            <a:r>
              <a:rPr lang="en-US" sz="1600" i="1" dirty="0" smtClean="0"/>
              <a:t> </a:t>
            </a:r>
            <a:r>
              <a:rPr lang="en-US" sz="1600" b="1" i="1" dirty="0" smtClean="0"/>
              <a:t>= </a:t>
            </a:r>
            <a:r>
              <a:rPr lang="en-US" sz="1600" i="1" dirty="0" smtClean="0"/>
              <a:t>&lt;Expression 2&gt;	NOT</a:t>
            </a:r>
            <a:endParaRPr lang="en-US" sz="1600" b="1" i="1" dirty="0" smtClean="0"/>
          </a:p>
          <a:p>
            <a:pPr eaLnBrk="1" hangingPunct="1">
              <a:buFontTx/>
              <a:buNone/>
            </a:pPr>
            <a:r>
              <a:rPr lang="en-US" sz="1600" i="1" dirty="0" smtClean="0"/>
              <a:t>	&lt;Expression 1 &gt; </a:t>
            </a:r>
            <a:r>
              <a:rPr lang="en-US" sz="1600" b="1" i="1" dirty="0" smtClean="0"/>
              <a:t>^ = </a:t>
            </a:r>
            <a:r>
              <a:rPr lang="en-US" sz="1600" i="1" dirty="0" smtClean="0"/>
              <a:t>&lt;Expression 2&gt;	XOR</a:t>
            </a:r>
          </a:p>
          <a:p>
            <a:pPr eaLnBrk="1" hangingPunct="1">
              <a:buFontTx/>
              <a:buNone/>
            </a:pPr>
            <a:r>
              <a:rPr lang="en-US" sz="1600" i="1" dirty="0" smtClean="0"/>
              <a:t>	&lt;Expression 1&gt; </a:t>
            </a:r>
            <a:r>
              <a:rPr lang="en-US" sz="1600" b="1" i="1" dirty="0" smtClean="0"/>
              <a:t> &amp;&amp; = </a:t>
            </a:r>
            <a:r>
              <a:rPr lang="en-US" sz="1600" i="1" dirty="0" smtClean="0"/>
              <a:t>&lt;Expression 2&gt;	Short-circuited AND</a:t>
            </a:r>
          </a:p>
          <a:p>
            <a:pPr eaLnBrk="1" hangingPunct="1">
              <a:buFontTx/>
              <a:buNone/>
            </a:pPr>
            <a:r>
              <a:rPr lang="en-US" sz="1600" i="1" dirty="0" smtClean="0"/>
              <a:t>	 &lt;Expression 1&gt; </a:t>
            </a:r>
            <a:r>
              <a:rPr lang="en-US" sz="1600" b="1" i="1" dirty="0" smtClean="0"/>
              <a:t> || = </a:t>
            </a:r>
            <a:r>
              <a:rPr lang="en-US" sz="1600" i="1" dirty="0" smtClean="0"/>
              <a:t>&lt;Expression 2&gt;	Short-circuited ||</a:t>
            </a:r>
          </a:p>
          <a:p>
            <a:pPr eaLnBrk="1" hangingPunct="1">
              <a:buFontTx/>
              <a:buNone/>
            </a:pPr>
            <a:endParaRPr lang="en-US" sz="1600" i="1" dirty="0" smtClean="0"/>
          </a:p>
          <a:p>
            <a:pPr eaLnBrk="1" hangingPunct="1">
              <a:buFontTx/>
              <a:buNone/>
            </a:pPr>
            <a:r>
              <a:rPr lang="en-US" sz="1600" i="1" dirty="0" smtClean="0"/>
              <a:t>	Example:	boolean test = x &gt;= 1 &amp;&amp; x &lt;= 10</a:t>
            </a:r>
          </a:p>
          <a:p>
            <a:pPr eaLnBrk="1" hangingPunct="1">
              <a:buFontTx/>
              <a:buNone/>
            </a:pPr>
            <a:endParaRPr lang="en-US" sz="1300" dirty="0" smtClean="0"/>
          </a:p>
          <a:p>
            <a:pPr eaLnBrk="1" hangingPunct="1">
              <a:buNone/>
            </a:pPr>
            <a:endParaRPr lang="en-US" sz="1300" dirty="0" smtClean="0"/>
          </a:p>
          <a:p>
            <a:pPr algn="ctr" eaLnBrk="1" hangingPunct="1">
              <a:buNone/>
            </a:pPr>
            <a:r>
              <a:rPr lang="en-US" sz="1800" b="1" dirty="0" smtClean="0"/>
              <a:t>** Refer to the </a:t>
            </a:r>
            <a:r>
              <a:rPr lang="en-US" sz="1800" b="1" dirty="0" smtClean="0">
                <a:hlinkClick r:id="rId3" action="ppaction://hlinkfile"/>
              </a:rPr>
              <a:t>ShiftOperators.java</a:t>
            </a:r>
            <a:r>
              <a:rPr lang="en-US" sz="1800" b="1" dirty="0" smtClean="0"/>
              <a:t> sample code</a:t>
            </a:r>
            <a:endParaRPr lang="en-US" sz="1800" dirty="0" smtClean="0"/>
          </a:p>
          <a:p>
            <a:pPr eaLnBrk="1" hangingPunct="1">
              <a:buNone/>
            </a:pPr>
            <a:endParaRPr lang="en-US" sz="1300" dirty="0" smtClean="0"/>
          </a:p>
          <a:p>
            <a:pPr eaLnBrk="1" hangingPunct="1">
              <a:buNone/>
            </a:pPr>
            <a:endParaRPr lang="en-US" sz="1300" dirty="0" smtClean="0"/>
          </a:p>
          <a:p>
            <a:pPr eaLnBrk="1" hangingPunct="1">
              <a:buNone/>
            </a:pPr>
            <a:endParaRPr lang="en-US" sz="13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Operator Precedence levels</a:t>
            </a:r>
            <a:endParaRPr lang="en-US" dirty="0"/>
          </a:p>
        </p:txBody>
      </p:sp>
      <p:sp>
        <p:nvSpPr>
          <p:cNvPr id="4" name="Content Placeholder 3"/>
          <p:cNvSpPr>
            <a:spLocks noGrp="1"/>
          </p:cNvSpPr>
          <p:nvPr>
            <p:ph idx="1"/>
          </p:nvPr>
        </p:nvSpPr>
        <p:spPr/>
        <p:txBody>
          <a:bodyPr/>
          <a:lstStyle/>
          <a:p>
            <a:pPr>
              <a:buNone/>
            </a:pPr>
            <a:r>
              <a:rPr lang="en-US" sz="1800" b="1" dirty="0" smtClean="0"/>
              <a:t>.			( )		[ ]</a:t>
            </a:r>
          </a:p>
          <a:p>
            <a:pPr>
              <a:buNone/>
            </a:pPr>
            <a:r>
              <a:rPr lang="en-US" sz="1800" b="1" dirty="0" smtClean="0"/>
              <a:t>++		--		~		!</a:t>
            </a:r>
          </a:p>
          <a:p>
            <a:pPr>
              <a:buNone/>
            </a:pPr>
            <a:r>
              <a:rPr lang="en-US" sz="1800" b="1" dirty="0" smtClean="0"/>
              <a:t>*			/		%</a:t>
            </a:r>
          </a:p>
          <a:p>
            <a:pPr>
              <a:buNone/>
            </a:pPr>
            <a:r>
              <a:rPr lang="en-US" sz="1800" b="1" dirty="0" smtClean="0"/>
              <a:t>+			-			</a:t>
            </a:r>
          </a:p>
          <a:p>
            <a:pPr>
              <a:buNone/>
            </a:pPr>
            <a:r>
              <a:rPr lang="en-US" sz="1800" b="1" dirty="0" smtClean="0"/>
              <a:t>&gt;&gt;		&gt;&gt;&gt;		&lt;&lt;</a:t>
            </a:r>
          </a:p>
          <a:p>
            <a:pPr>
              <a:buNone/>
            </a:pPr>
            <a:r>
              <a:rPr lang="en-US" sz="1800" b="1" dirty="0" smtClean="0"/>
              <a:t>&gt;			&gt;=		&lt;		&lt;=</a:t>
            </a:r>
          </a:p>
          <a:p>
            <a:pPr>
              <a:buNone/>
            </a:pPr>
            <a:r>
              <a:rPr lang="en-US" sz="1800" b="1" dirty="0" smtClean="0"/>
              <a:t>==		!=</a:t>
            </a:r>
          </a:p>
          <a:p>
            <a:pPr>
              <a:buNone/>
            </a:pPr>
            <a:r>
              <a:rPr lang="en-US" sz="1800" b="1" dirty="0" smtClean="0"/>
              <a:t>&amp;</a:t>
            </a:r>
          </a:p>
          <a:p>
            <a:pPr>
              <a:buNone/>
            </a:pPr>
            <a:r>
              <a:rPr lang="en-US" sz="1800" b="1" dirty="0" smtClean="0"/>
              <a:t>^</a:t>
            </a:r>
          </a:p>
          <a:p>
            <a:pPr>
              <a:buNone/>
            </a:pPr>
            <a:r>
              <a:rPr lang="en-US" sz="1800" b="1" dirty="0" smtClean="0"/>
              <a:t>|</a:t>
            </a:r>
          </a:p>
          <a:p>
            <a:pPr>
              <a:buNone/>
            </a:pPr>
            <a:r>
              <a:rPr lang="en-US" sz="1800" b="1" dirty="0" smtClean="0"/>
              <a:t>&amp;&amp;</a:t>
            </a:r>
          </a:p>
          <a:p>
            <a:pPr>
              <a:buNone/>
            </a:pPr>
            <a:r>
              <a:rPr lang="en-US" sz="1800" b="1" dirty="0" smtClean="0"/>
              <a:t>||</a:t>
            </a:r>
          </a:p>
          <a:p>
            <a:pPr>
              <a:buNone/>
            </a:pPr>
            <a:r>
              <a:rPr lang="en-US" sz="1800" b="1" dirty="0" smtClean="0"/>
              <a:t>?:</a:t>
            </a:r>
          </a:p>
          <a:p>
            <a:pPr>
              <a:buNone/>
            </a:pPr>
            <a:r>
              <a:rPr lang="en-US" sz="1800" b="1" dirty="0" smtClean="0"/>
              <a:t>=</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defRPr/>
            </a:pPr>
            <a:r>
              <a:rPr lang="en-US" smtClean="0"/>
              <a:t>Flow Control</a:t>
            </a:r>
          </a:p>
        </p:txBody>
      </p:sp>
      <p:sp>
        <p:nvSpPr>
          <p:cNvPr id="25604" name="Rectangle 3"/>
          <p:cNvSpPr>
            <a:spLocks noGrp="1" noChangeArrowheads="1"/>
          </p:cNvSpPr>
          <p:nvPr>
            <p:ph idx="1"/>
          </p:nvPr>
        </p:nvSpPr>
        <p:spPr/>
        <p:txBody>
          <a:bodyPr lIns="90488" tIns="44450" rIns="90488" bIns="44450"/>
          <a:lstStyle/>
          <a:p>
            <a:pPr eaLnBrk="1" hangingPunct="1"/>
            <a:r>
              <a:rPr lang="en-US" dirty="0" smtClean="0"/>
              <a:t>A programs ‘flow’ refers to the order in which statements are executed.  </a:t>
            </a:r>
          </a:p>
          <a:p>
            <a:pPr eaLnBrk="1" hangingPunct="1"/>
            <a:r>
              <a:rPr lang="en-US" dirty="0" smtClean="0"/>
              <a:t>By default, statements are executed sequentially.</a:t>
            </a:r>
          </a:p>
          <a:p>
            <a:pPr eaLnBrk="1" hangingPunct="1"/>
            <a:r>
              <a:rPr lang="en-US" dirty="0" smtClean="0"/>
              <a:t>Flow control statements are used to alter or modify the path of execution of instructions when certain conditions are present.</a:t>
            </a:r>
          </a:p>
          <a:p>
            <a:pPr eaLnBrk="1" hangingPunct="1"/>
            <a:endParaRPr lang="en-US" dirty="0" smtClean="0"/>
          </a:p>
          <a:p>
            <a:pPr eaLnBrk="1" hangingPunct="1"/>
            <a:endParaRPr lang="en-US" dirty="0" smtClean="0"/>
          </a:p>
          <a:p>
            <a:pPr eaLnBrk="1" hangingPunct="1">
              <a:buFontTx/>
              <a:buNone/>
            </a:pPr>
            <a:endParaRPr lang="en-US" sz="1300" dirty="0" smtClean="0"/>
          </a:p>
          <a:p>
            <a:pPr eaLnBrk="1" hangingPunct="1">
              <a:buFontTx/>
              <a:buNone/>
            </a:pPr>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defRPr/>
            </a:pPr>
            <a:r>
              <a:rPr lang="en-GB" smtClean="0"/>
              <a:t>Types of Flow Control</a:t>
            </a:r>
            <a:endParaRPr lang="en-US" smtClean="0"/>
          </a:p>
        </p:txBody>
      </p:sp>
      <p:sp>
        <p:nvSpPr>
          <p:cNvPr id="26629" name="Rectangle 4"/>
          <p:cNvSpPr>
            <a:spLocks noChangeArrowheads="1"/>
          </p:cNvSpPr>
          <p:nvPr/>
        </p:nvSpPr>
        <p:spPr bwMode="auto">
          <a:xfrm>
            <a:off x="271462" y="2590800"/>
            <a:ext cx="6053137" cy="2743200"/>
          </a:xfrm>
          <a:prstGeom prst="rect">
            <a:avLst/>
          </a:prstGeom>
          <a:noFill/>
          <a:ln w="12700">
            <a:noFill/>
            <a:miter lim="800000"/>
            <a:headEnd/>
            <a:tailEnd/>
          </a:ln>
        </p:spPr>
        <p:txBody>
          <a:bodyPr lIns="90488" tIns="44450" rIns="90488" bIns="44450"/>
          <a:lstStyle/>
          <a:p>
            <a:pPr marL="876300" lvl="1" indent="-419100">
              <a:lnSpc>
                <a:spcPct val="90000"/>
              </a:lnSpc>
            </a:pPr>
            <a:endParaRPr lang="en-GB" sz="2400" dirty="0"/>
          </a:p>
          <a:p>
            <a:pPr marL="231775" indent="-231775">
              <a:lnSpc>
                <a:spcPct val="90000"/>
              </a:lnSpc>
              <a:buFontTx/>
              <a:buChar char="•"/>
            </a:pPr>
            <a:r>
              <a:rPr lang="en-GB" sz="2400" b="1" i="1" dirty="0"/>
              <a:t>Sequential </a:t>
            </a:r>
            <a:r>
              <a:rPr lang="en-GB" sz="2400" dirty="0"/>
              <a:t>statements are executed in the order they are written</a:t>
            </a:r>
          </a:p>
          <a:p>
            <a:pPr marL="231775" lvl="1" indent="-231775">
              <a:lnSpc>
                <a:spcPct val="90000"/>
              </a:lnSpc>
              <a:buFontTx/>
              <a:buChar char="•"/>
            </a:pPr>
            <a:endParaRPr lang="en-GB" sz="2200" dirty="0"/>
          </a:p>
          <a:p>
            <a:pPr marL="231775" indent="-231775">
              <a:lnSpc>
                <a:spcPct val="90000"/>
              </a:lnSpc>
              <a:buFontTx/>
              <a:buChar char="•"/>
            </a:pPr>
            <a:r>
              <a:rPr lang="en-GB" sz="2400" dirty="0"/>
              <a:t>This is the default flow of a program as instructions are executed in the order they appear</a:t>
            </a:r>
          </a:p>
          <a:p>
            <a:pPr marL="457200" indent="-457200">
              <a:lnSpc>
                <a:spcPct val="90000"/>
              </a:lnSpc>
              <a:buFontTx/>
              <a:buAutoNum type="arabicPeriod"/>
            </a:pPr>
            <a:endParaRPr lang="en-GB" sz="2400" dirty="0"/>
          </a:p>
          <a:p>
            <a:pPr marL="457200" indent="-457200">
              <a:lnSpc>
                <a:spcPct val="90000"/>
              </a:lnSpc>
              <a:buFontTx/>
              <a:buChar char="•"/>
            </a:pPr>
            <a:endParaRPr lang="en-US" sz="2400" dirty="0"/>
          </a:p>
        </p:txBody>
      </p:sp>
      <p:grpSp>
        <p:nvGrpSpPr>
          <p:cNvPr id="26630" name="Group 18"/>
          <p:cNvGrpSpPr>
            <a:grpSpLocks/>
          </p:cNvGrpSpPr>
          <p:nvPr/>
        </p:nvGrpSpPr>
        <p:grpSpPr bwMode="auto">
          <a:xfrm>
            <a:off x="6553200" y="1981200"/>
            <a:ext cx="1712913" cy="4067175"/>
            <a:chOff x="3896" y="800"/>
            <a:chExt cx="536" cy="1272"/>
          </a:xfrm>
        </p:grpSpPr>
        <p:sp>
          <p:nvSpPr>
            <p:cNvPr id="26631" name="AutoShape 19"/>
            <p:cNvSpPr>
              <a:spLocks noChangeArrowheads="1"/>
            </p:cNvSpPr>
            <p:nvPr/>
          </p:nvSpPr>
          <p:spPr bwMode="auto">
            <a:xfrm>
              <a:off x="3896" y="1048"/>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26632" name="AutoShape 20"/>
            <p:cNvSpPr>
              <a:spLocks noChangeArrowheads="1"/>
            </p:cNvSpPr>
            <p:nvPr/>
          </p:nvSpPr>
          <p:spPr bwMode="auto">
            <a:xfrm>
              <a:off x="3896" y="1336"/>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26633" name="AutoShape 21"/>
            <p:cNvSpPr>
              <a:spLocks noChangeArrowheads="1"/>
            </p:cNvSpPr>
            <p:nvPr/>
          </p:nvSpPr>
          <p:spPr bwMode="auto">
            <a:xfrm>
              <a:off x="3896" y="1632"/>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26634" name="AutoShape 22"/>
            <p:cNvSpPr>
              <a:spLocks noChangeArrowheads="1"/>
            </p:cNvSpPr>
            <p:nvPr/>
          </p:nvSpPr>
          <p:spPr bwMode="auto">
            <a:xfrm>
              <a:off x="4112" y="800"/>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cxnSp>
          <p:nvCxnSpPr>
            <p:cNvPr id="26635" name="AutoShape 23"/>
            <p:cNvCxnSpPr>
              <a:cxnSpLocks noChangeShapeType="1"/>
              <a:stCxn id="26631" idx="2"/>
              <a:endCxn id="26632" idx="0"/>
            </p:cNvCxnSpPr>
            <p:nvPr/>
          </p:nvCxnSpPr>
          <p:spPr bwMode="auto">
            <a:xfrm>
              <a:off x="4164" y="1208"/>
              <a:ext cx="0" cy="128"/>
            </a:xfrm>
            <a:prstGeom prst="straightConnector1">
              <a:avLst/>
            </a:prstGeom>
            <a:noFill/>
            <a:ln w="12700">
              <a:solidFill>
                <a:schemeClr val="tx1"/>
              </a:solidFill>
              <a:round/>
              <a:headEnd/>
              <a:tailEnd type="triangle" w="med" len="med"/>
            </a:ln>
          </p:spPr>
        </p:cxnSp>
        <p:cxnSp>
          <p:nvCxnSpPr>
            <p:cNvPr id="26636" name="AutoShape 24"/>
            <p:cNvCxnSpPr>
              <a:cxnSpLocks noChangeShapeType="1"/>
              <a:stCxn id="26632" idx="2"/>
              <a:endCxn id="26633" idx="0"/>
            </p:cNvCxnSpPr>
            <p:nvPr/>
          </p:nvCxnSpPr>
          <p:spPr bwMode="auto">
            <a:xfrm>
              <a:off x="4164" y="1496"/>
              <a:ext cx="0" cy="136"/>
            </a:xfrm>
            <a:prstGeom prst="straightConnector1">
              <a:avLst/>
            </a:prstGeom>
            <a:noFill/>
            <a:ln w="12700">
              <a:solidFill>
                <a:schemeClr val="tx1"/>
              </a:solidFill>
              <a:round/>
              <a:headEnd/>
              <a:tailEnd type="triangle" w="med" len="med"/>
            </a:ln>
          </p:spPr>
        </p:cxnSp>
        <p:cxnSp>
          <p:nvCxnSpPr>
            <p:cNvPr id="26637" name="AutoShape 25"/>
            <p:cNvCxnSpPr>
              <a:cxnSpLocks noChangeShapeType="1"/>
              <a:endCxn id="26641" idx="0"/>
            </p:cNvCxnSpPr>
            <p:nvPr/>
          </p:nvCxnSpPr>
          <p:spPr bwMode="auto">
            <a:xfrm>
              <a:off x="4172" y="1784"/>
              <a:ext cx="0" cy="128"/>
            </a:xfrm>
            <a:prstGeom prst="straightConnector1">
              <a:avLst/>
            </a:prstGeom>
            <a:noFill/>
            <a:ln w="12700">
              <a:solidFill>
                <a:schemeClr val="tx1"/>
              </a:solidFill>
              <a:round/>
              <a:headEnd/>
              <a:tailEnd type="triangle" w="med" len="med"/>
            </a:ln>
          </p:spPr>
        </p:cxnSp>
        <p:cxnSp>
          <p:nvCxnSpPr>
            <p:cNvPr id="26638" name="AutoShape 26"/>
            <p:cNvCxnSpPr>
              <a:cxnSpLocks noChangeShapeType="1"/>
              <a:stCxn id="26634" idx="4"/>
              <a:endCxn id="26631" idx="0"/>
            </p:cNvCxnSpPr>
            <p:nvPr/>
          </p:nvCxnSpPr>
          <p:spPr bwMode="auto">
            <a:xfrm>
              <a:off x="4160" y="912"/>
              <a:ext cx="4" cy="136"/>
            </a:xfrm>
            <a:prstGeom prst="straightConnector1">
              <a:avLst/>
            </a:prstGeom>
            <a:noFill/>
            <a:ln w="12700">
              <a:solidFill>
                <a:schemeClr val="tx1"/>
              </a:solidFill>
              <a:round/>
              <a:headEnd/>
              <a:tailEnd type="triangle" w="med" len="med"/>
            </a:ln>
          </p:spPr>
        </p:cxnSp>
        <p:grpSp>
          <p:nvGrpSpPr>
            <p:cNvPr id="26639" name="Group 27"/>
            <p:cNvGrpSpPr>
              <a:grpSpLocks/>
            </p:cNvGrpSpPr>
            <p:nvPr/>
          </p:nvGrpSpPr>
          <p:grpSpPr bwMode="auto">
            <a:xfrm>
              <a:off x="4088" y="1912"/>
              <a:ext cx="168" cy="160"/>
              <a:chOff x="4712" y="1944"/>
              <a:chExt cx="168" cy="160"/>
            </a:xfrm>
          </p:grpSpPr>
          <p:sp>
            <p:nvSpPr>
              <p:cNvPr id="26640" name="AutoShape 28"/>
              <p:cNvSpPr>
                <a:spLocks noChangeArrowheads="1"/>
              </p:cNvSpPr>
              <p:nvPr/>
            </p:nvSpPr>
            <p:spPr bwMode="auto">
              <a:xfrm>
                <a:off x="4744" y="1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26641" name="AutoShape 29"/>
              <p:cNvSpPr>
                <a:spLocks noChangeArrowheads="1"/>
              </p:cNvSpPr>
              <p:nvPr/>
            </p:nvSpPr>
            <p:spPr bwMode="auto">
              <a:xfrm>
                <a:off x="4712" y="1944"/>
                <a:ext cx="168" cy="160"/>
              </a:xfrm>
              <a:prstGeom prst="flowChartConnector">
                <a:avLst/>
              </a:prstGeom>
              <a:noFill/>
              <a:ln w="12700" algn="ctr">
                <a:solidFill>
                  <a:schemeClr val="tx1"/>
                </a:solidFill>
                <a:round/>
                <a:headEnd/>
                <a:tailEnd/>
              </a:ln>
            </p:spPr>
            <p:txBody>
              <a:bodyPr wrap="none" lIns="90488" tIns="44450" rIns="90488" bIns="44450" anchor="ctr"/>
              <a:lstStyle/>
              <a:p>
                <a:endParaRPr lang="en-PH"/>
              </a:p>
            </p:txBody>
          </p:sp>
        </p:gr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defRPr/>
            </a:pPr>
            <a:r>
              <a:rPr lang="en-GB" smtClean="0"/>
              <a:t>Types of Flow Control</a:t>
            </a:r>
            <a:endParaRPr lang="en-US" smtClean="0"/>
          </a:p>
        </p:txBody>
      </p:sp>
      <p:sp>
        <p:nvSpPr>
          <p:cNvPr id="27653" name="Rectangle 4"/>
          <p:cNvSpPr>
            <a:spLocks noChangeArrowheads="1"/>
          </p:cNvSpPr>
          <p:nvPr/>
        </p:nvSpPr>
        <p:spPr bwMode="auto">
          <a:xfrm>
            <a:off x="228600" y="2286000"/>
            <a:ext cx="5562600" cy="3679825"/>
          </a:xfrm>
          <a:prstGeom prst="rect">
            <a:avLst/>
          </a:prstGeom>
          <a:noFill/>
          <a:ln w="12700">
            <a:noFill/>
            <a:miter lim="800000"/>
            <a:headEnd/>
            <a:tailEnd/>
          </a:ln>
        </p:spPr>
        <p:txBody>
          <a:bodyPr lIns="90488" tIns="44450" rIns="90488" bIns="44450"/>
          <a:lstStyle/>
          <a:p>
            <a:pPr marL="457200" indent="-457200">
              <a:lnSpc>
                <a:spcPct val="90000"/>
              </a:lnSpc>
              <a:buFontTx/>
              <a:buAutoNum type="arabicPeriod"/>
            </a:pPr>
            <a:endParaRPr lang="en-GB" sz="2400" dirty="0"/>
          </a:p>
          <a:p>
            <a:pPr marL="231775" indent="-231775">
              <a:lnSpc>
                <a:spcPct val="90000"/>
              </a:lnSpc>
              <a:buFontTx/>
              <a:buChar char="•"/>
            </a:pPr>
            <a:r>
              <a:rPr lang="en-GB" sz="2400" dirty="0"/>
              <a:t>Selection structures execute a certain branch based on the results of a boolean condition</a:t>
            </a:r>
          </a:p>
          <a:p>
            <a:pPr marL="231775" lvl="1" indent="-231775">
              <a:lnSpc>
                <a:spcPct val="90000"/>
              </a:lnSpc>
              <a:buFontTx/>
              <a:buChar char="•"/>
            </a:pPr>
            <a:endParaRPr lang="en-GB" sz="2200" dirty="0"/>
          </a:p>
          <a:p>
            <a:pPr marL="231775" indent="-231775">
              <a:lnSpc>
                <a:spcPct val="90000"/>
              </a:lnSpc>
              <a:buFontTx/>
              <a:buChar char="•"/>
            </a:pPr>
            <a:r>
              <a:rPr lang="en-GB" sz="2400" dirty="0"/>
              <a:t>This flow is useful in decision-making scenarios and can be implemented by using the if-else or switch-case statements</a:t>
            </a:r>
            <a:endParaRPr lang="en-US" sz="2400" dirty="0"/>
          </a:p>
        </p:txBody>
      </p:sp>
      <p:grpSp>
        <p:nvGrpSpPr>
          <p:cNvPr id="27654" name="Group 5"/>
          <p:cNvGrpSpPr>
            <a:grpSpLocks/>
          </p:cNvGrpSpPr>
          <p:nvPr/>
        </p:nvGrpSpPr>
        <p:grpSpPr bwMode="auto">
          <a:xfrm>
            <a:off x="5791200" y="2438400"/>
            <a:ext cx="3048000" cy="3065463"/>
            <a:chOff x="4184" y="1832"/>
            <a:chExt cx="1320" cy="1152"/>
          </a:xfrm>
        </p:grpSpPr>
        <p:grpSp>
          <p:nvGrpSpPr>
            <p:cNvPr id="27655" name="Group 6"/>
            <p:cNvGrpSpPr>
              <a:grpSpLocks/>
            </p:cNvGrpSpPr>
            <p:nvPr/>
          </p:nvGrpSpPr>
          <p:grpSpPr bwMode="auto">
            <a:xfrm>
              <a:off x="4760" y="2824"/>
              <a:ext cx="168" cy="160"/>
              <a:chOff x="4712" y="1944"/>
              <a:chExt cx="168" cy="160"/>
            </a:xfrm>
          </p:grpSpPr>
          <p:sp>
            <p:nvSpPr>
              <p:cNvPr id="27665" name="AutoShape 7"/>
              <p:cNvSpPr>
                <a:spLocks noChangeArrowheads="1"/>
              </p:cNvSpPr>
              <p:nvPr/>
            </p:nvSpPr>
            <p:spPr bwMode="auto">
              <a:xfrm>
                <a:off x="4744" y="1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27666" name="AutoShape 8"/>
              <p:cNvSpPr>
                <a:spLocks noChangeArrowheads="1"/>
              </p:cNvSpPr>
              <p:nvPr/>
            </p:nvSpPr>
            <p:spPr bwMode="auto">
              <a:xfrm>
                <a:off x="4712" y="1944"/>
                <a:ext cx="168" cy="160"/>
              </a:xfrm>
              <a:prstGeom prst="flowChartConnector">
                <a:avLst/>
              </a:prstGeom>
              <a:noFill/>
              <a:ln w="12700" algn="ctr">
                <a:solidFill>
                  <a:schemeClr val="tx1"/>
                </a:solidFill>
                <a:round/>
                <a:headEnd/>
                <a:tailEnd/>
              </a:ln>
            </p:spPr>
            <p:txBody>
              <a:bodyPr wrap="none" lIns="90488" tIns="44450" rIns="90488" bIns="44450" anchor="ctr"/>
              <a:lstStyle/>
              <a:p>
                <a:endParaRPr lang="en-PH"/>
              </a:p>
            </p:txBody>
          </p:sp>
        </p:grpSp>
        <p:sp>
          <p:nvSpPr>
            <p:cNvPr id="27656" name="AutoShape 9"/>
            <p:cNvSpPr>
              <a:spLocks noChangeArrowheads="1"/>
            </p:cNvSpPr>
            <p:nvPr/>
          </p:nvSpPr>
          <p:spPr bwMode="auto">
            <a:xfrm>
              <a:off x="4184" y="2536"/>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27657" name="AutoShape 10"/>
            <p:cNvSpPr>
              <a:spLocks noChangeArrowheads="1"/>
            </p:cNvSpPr>
            <p:nvPr/>
          </p:nvSpPr>
          <p:spPr bwMode="auto">
            <a:xfrm>
              <a:off x="4968" y="2528"/>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27658" name="AutoShape 11"/>
            <p:cNvSpPr>
              <a:spLocks noChangeArrowheads="1"/>
            </p:cNvSpPr>
            <p:nvPr/>
          </p:nvSpPr>
          <p:spPr bwMode="auto">
            <a:xfrm>
              <a:off x="4680" y="2064"/>
              <a:ext cx="312" cy="296"/>
            </a:xfrm>
            <a:prstGeom prst="diamond">
              <a:avLst/>
            </a:prstGeom>
            <a:noFill/>
            <a:ln w="12700" algn="ctr">
              <a:solidFill>
                <a:schemeClr val="tx1"/>
              </a:solidFill>
              <a:miter lim="800000"/>
              <a:headEnd/>
              <a:tailEnd/>
            </a:ln>
          </p:spPr>
          <p:txBody>
            <a:bodyPr wrap="none" lIns="90488" tIns="44450" rIns="90488" bIns="44450" anchor="ctr"/>
            <a:lstStyle/>
            <a:p>
              <a:endParaRPr lang="en-PH"/>
            </a:p>
          </p:txBody>
        </p:sp>
        <p:cxnSp>
          <p:nvCxnSpPr>
            <p:cNvPr id="27659" name="AutoShape 12"/>
            <p:cNvCxnSpPr>
              <a:cxnSpLocks noChangeShapeType="1"/>
              <a:stCxn id="27658" idx="3"/>
              <a:endCxn id="27657" idx="0"/>
            </p:cNvCxnSpPr>
            <p:nvPr/>
          </p:nvCxnSpPr>
          <p:spPr bwMode="auto">
            <a:xfrm>
              <a:off x="4992" y="2212"/>
              <a:ext cx="244" cy="316"/>
            </a:xfrm>
            <a:prstGeom prst="bentConnector2">
              <a:avLst/>
            </a:prstGeom>
            <a:noFill/>
            <a:ln w="12700">
              <a:solidFill>
                <a:schemeClr val="tx1"/>
              </a:solidFill>
              <a:miter lim="800000"/>
              <a:headEnd/>
              <a:tailEnd type="triangle" w="med" len="med"/>
            </a:ln>
          </p:spPr>
        </p:cxnSp>
        <p:cxnSp>
          <p:nvCxnSpPr>
            <p:cNvPr id="27660" name="AutoShape 13"/>
            <p:cNvCxnSpPr>
              <a:cxnSpLocks noChangeShapeType="1"/>
              <a:stCxn id="27658" idx="1"/>
              <a:endCxn id="27656" idx="0"/>
            </p:cNvCxnSpPr>
            <p:nvPr/>
          </p:nvCxnSpPr>
          <p:spPr bwMode="auto">
            <a:xfrm rot="10800000" flipV="1">
              <a:off x="4452" y="2212"/>
              <a:ext cx="228" cy="324"/>
            </a:xfrm>
            <a:prstGeom prst="bentConnector2">
              <a:avLst/>
            </a:prstGeom>
            <a:noFill/>
            <a:ln w="12700">
              <a:solidFill>
                <a:schemeClr val="tx1"/>
              </a:solidFill>
              <a:miter lim="800000"/>
              <a:headEnd/>
              <a:tailEnd type="triangle" w="med" len="med"/>
            </a:ln>
          </p:spPr>
        </p:cxnSp>
        <p:cxnSp>
          <p:nvCxnSpPr>
            <p:cNvPr id="27661" name="AutoShape 14"/>
            <p:cNvCxnSpPr>
              <a:cxnSpLocks noChangeShapeType="1"/>
              <a:stCxn id="27656" idx="2"/>
              <a:endCxn id="27666" idx="2"/>
            </p:cNvCxnSpPr>
            <p:nvPr/>
          </p:nvCxnSpPr>
          <p:spPr bwMode="auto">
            <a:xfrm rot="16200000" flipH="1">
              <a:off x="4502" y="2646"/>
              <a:ext cx="208" cy="308"/>
            </a:xfrm>
            <a:prstGeom prst="bentConnector2">
              <a:avLst/>
            </a:prstGeom>
            <a:noFill/>
            <a:ln w="12700">
              <a:solidFill>
                <a:schemeClr val="tx1"/>
              </a:solidFill>
              <a:miter lim="800000"/>
              <a:headEnd/>
              <a:tailEnd type="triangle" w="med" len="med"/>
            </a:ln>
          </p:spPr>
        </p:cxnSp>
        <p:cxnSp>
          <p:nvCxnSpPr>
            <p:cNvPr id="27662" name="AutoShape 15"/>
            <p:cNvCxnSpPr>
              <a:cxnSpLocks noChangeShapeType="1"/>
              <a:stCxn id="27657" idx="2"/>
            </p:cNvCxnSpPr>
            <p:nvPr/>
          </p:nvCxnSpPr>
          <p:spPr bwMode="auto">
            <a:xfrm rot="5400000">
              <a:off x="4980" y="2640"/>
              <a:ext cx="208" cy="304"/>
            </a:xfrm>
            <a:prstGeom prst="bentConnector2">
              <a:avLst/>
            </a:prstGeom>
            <a:noFill/>
            <a:ln w="12700">
              <a:solidFill>
                <a:schemeClr val="tx1"/>
              </a:solidFill>
              <a:miter lim="800000"/>
              <a:headEnd/>
              <a:tailEnd type="triangle" w="med" len="med"/>
            </a:ln>
          </p:spPr>
        </p:cxnSp>
        <p:sp>
          <p:nvSpPr>
            <p:cNvPr id="27663" name="AutoShape 16"/>
            <p:cNvSpPr>
              <a:spLocks noChangeArrowheads="1"/>
            </p:cNvSpPr>
            <p:nvPr/>
          </p:nvSpPr>
          <p:spPr bwMode="auto">
            <a:xfrm>
              <a:off x="4792" y="1832"/>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cxnSp>
          <p:nvCxnSpPr>
            <p:cNvPr id="27664" name="AutoShape 17"/>
            <p:cNvCxnSpPr>
              <a:cxnSpLocks noChangeShapeType="1"/>
              <a:stCxn id="27663" idx="4"/>
              <a:endCxn id="27658" idx="0"/>
            </p:cNvCxnSpPr>
            <p:nvPr/>
          </p:nvCxnSpPr>
          <p:spPr bwMode="auto">
            <a:xfrm flipH="1">
              <a:off x="4836" y="1944"/>
              <a:ext cx="4" cy="120"/>
            </a:xfrm>
            <a:prstGeom prst="straightConnector1">
              <a:avLst/>
            </a:prstGeom>
            <a:noFill/>
            <a:ln w="12700">
              <a:solidFill>
                <a:schemeClr val="tx1"/>
              </a:solidFill>
              <a:round/>
              <a:headEnd/>
              <a:tailEnd type="triangle" w="med" len="med"/>
            </a:ln>
          </p:spPr>
        </p:cxn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defRPr/>
            </a:pPr>
            <a:r>
              <a:rPr lang="en-GB" smtClean="0"/>
              <a:t>Types of Flow Control</a:t>
            </a:r>
            <a:endParaRPr lang="en-US" smtClean="0"/>
          </a:p>
        </p:txBody>
      </p:sp>
      <p:sp>
        <p:nvSpPr>
          <p:cNvPr id="28677" name="Rectangle 4"/>
          <p:cNvSpPr>
            <a:spLocks noChangeArrowheads="1"/>
          </p:cNvSpPr>
          <p:nvPr/>
        </p:nvSpPr>
        <p:spPr bwMode="auto">
          <a:xfrm>
            <a:off x="271462" y="2111375"/>
            <a:ext cx="5595937" cy="3984625"/>
          </a:xfrm>
          <a:prstGeom prst="rect">
            <a:avLst/>
          </a:prstGeom>
          <a:noFill/>
          <a:ln w="12700">
            <a:noFill/>
            <a:miter lim="800000"/>
            <a:headEnd/>
            <a:tailEnd/>
          </a:ln>
        </p:spPr>
        <p:txBody>
          <a:bodyPr lIns="90488" tIns="44450" rIns="90488" bIns="44450"/>
          <a:lstStyle/>
          <a:p>
            <a:pPr marL="457200" indent="-457200">
              <a:lnSpc>
                <a:spcPct val="90000"/>
              </a:lnSpc>
              <a:buFontTx/>
              <a:buAutoNum type="arabicPeriod"/>
            </a:pPr>
            <a:endParaRPr lang="en-GB" sz="2400" dirty="0"/>
          </a:p>
          <a:p>
            <a:pPr marL="231775" indent="-225425">
              <a:lnSpc>
                <a:spcPct val="90000"/>
              </a:lnSpc>
              <a:buFontTx/>
              <a:buChar char="•"/>
            </a:pPr>
            <a:r>
              <a:rPr lang="en-GB" sz="2400" dirty="0"/>
              <a:t>Iteration structures execute instructions repeatedly based on a condition</a:t>
            </a:r>
          </a:p>
          <a:p>
            <a:pPr marL="682625" indent="-225425">
              <a:lnSpc>
                <a:spcPct val="90000"/>
              </a:lnSpc>
              <a:buFontTx/>
              <a:buChar char="•"/>
            </a:pPr>
            <a:endParaRPr lang="en-GB" sz="2200" dirty="0"/>
          </a:p>
          <a:p>
            <a:pPr marL="225425" indent="-225425">
              <a:lnSpc>
                <a:spcPct val="90000"/>
              </a:lnSpc>
              <a:buFontTx/>
              <a:buChar char="•"/>
            </a:pPr>
            <a:r>
              <a:rPr lang="en-GB" sz="2400" dirty="0"/>
              <a:t>This type of flow control can be implemented by making use of the different loop statements:</a:t>
            </a:r>
          </a:p>
          <a:p>
            <a:pPr marL="682625" lvl="1" indent="-225425">
              <a:lnSpc>
                <a:spcPct val="90000"/>
              </a:lnSpc>
              <a:buFontTx/>
              <a:buChar char="•"/>
            </a:pPr>
            <a:r>
              <a:rPr lang="en-GB" sz="2400" dirty="0"/>
              <a:t>for-loop</a:t>
            </a:r>
          </a:p>
          <a:p>
            <a:pPr marL="682625" lvl="1" indent="-225425">
              <a:lnSpc>
                <a:spcPct val="90000"/>
              </a:lnSpc>
              <a:buFontTx/>
              <a:buChar char="•"/>
            </a:pPr>
            <a:r>
              <a:rPr lang="en-GB" sz="2400" dirty="0"/>
              <a:t>while-loop</a:t>
            </a:r>
          </a:p>
          <a:p>
            <a:pPr marL="682625" lvl="1" indent="-225425">
              <a:lnSpc>
                <a:spcPct val="90000"/>
              </a:lnSpc>
              <a:buFontTx/>
              <a:buChar char="•"/>
            </a:pPr>
            <a:r>
              <a:rPr lang="en-GB" sz="2400" dirty="0"/>
              <a:t>do-while loop</a:t>
            </a:r>
          </a:p>
          <a:p>
            <a:pPr marL="457200" indent="-457200">
              <a:lnSpc>
                <a:spcPct val="90000"/>
              </a:lnSpc>
              <a:buFontTx/>
              <a:buChar char="•"/>
            </a:pPr>
            <a:endParaRPr lang="en-US" sz="2400" dirty="0"/>
          </a:p>
        </p:txBody>
      </p:sp>
      <p:grpSp>
        <p:nvGrpSpPr>
          <p:cNvPr id="28678" name="Group 30"/>
          <p:cNvGrpSpPr>
            <a:grpSpLocks/>
          </p:cNvGrpSpPr>
          <p:nvPr/>
        </p:nvGrpSpPr>
        <p:grpSpPr bwMode="auto">
          <a:xfrm>
            <a:off x="6324600" y="2541588"/>
            <a:ext cx="2554287" cy="2868612"/>
            <a:chOff x="3632" y="2968"/>
            <a:chExt cx="832" cy="952"/>
          </a:xfrm>
        </p:grpSpPr>
        <p:sp>
          <p:nvSpPr>
            <p:cNvPr id="28679" name="AutoShape 31"/>
            <p:cNvSpPr>
              <a:spLocks noChangeArrowheads="1"/>
            </p:cNvSpPr>
            <p:nvPr/>
          </p:nvSpPr>
          <p:spPr bwMode="auto">
            <a:xfrm>
              <a:off x="3744" y="3248"/>
              <a:ext cx="312" cy="296"/>
            </a:xfrm>
            <a:prstGeom prst="diamond">
              <a:avLst/>
            </a:prstGeom>
            <a:noFill/>
            <a:ln w="12700" algn="ctr">
              <a:solidFill>
                <a:schemeClr val="tx1"/>
              </a:solidFill>
              <a:miter lim="800000"/>
              <a:headEnd/>
              <a:tailEnd/>
            </a:ln>
          </p:spPr>
          <p:txBody>
            <a:bodyPr wrap="none" lIns="90488" tIns="44450" rIns="90488" bIns="44450" anchor="ctr"/>
            <a:lstStyle/>
            <a:p>
              <a:endParaRPr lang="en-PH"/>
            </a:p>
          </p:txBody>
        </p:sp>
        <p:sp>
          <p:nvSpPr>
            <p:cNvPr id="28680" name="AutoShape 32"/>
            <p:cNvSpPr>
              <a:spLocks noChangeArrowheads="1"/>
            </p:cNvSpPr>
            <p:nvPr/>
          </p:nvSpPr>
          <p:spPr bwMode="auto">
            <a:xfrm>
              <a:off x="3632" y="3760"/>
              <a:ext cx="536" cy="160"/>
            </a:xfrm>
            <a:prstGeom prst="roundRect">
              <a:avLst>
                <a:gd name="adj" fmla="val 16667"/>
              </a:avLst>
            </a:prstGeom>
            <a:noFill/>
            <a:ln w="12700" algn="ctr">
              <a:solidFill>
                <a:schemeClr val="tx1"/>
              </a:solidFill>
              <a:round/>
              <a:headEnd/>
              <a:tailEnd/>
            </a:ln>
          </p:spPr>
          <p:txBody>
            <a:bodyPr wrap="none" lIns="90488" tIns="44450" rIns="90488" bIns="44450" anchor="ctr"/>
            <a:lstStyle/>
            <a:p>
              <a:endParaRPr lang="en-PH"/>
            </a:p>
          </p:txBody>
        </p:sp>
        <p:sp>
          <p:nvSpPr>
            <p:cNvPr id="28681" name="AutoShape 33"/>
            <p:cNvSpPr>
              <a:spLocks noChangeArrowheads="1"/>
            </p:cNvSpPr>
            <p:nvPr/>
          </p:nvSpPr>
          <p:spPr bwMode="auto">
            <a:xfrm>
              <a:off x="3848" y="2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grpSp>
          <p:nvGrpSpPr>
            <p:cNvPr id="28682" name="Group 34"/>
            <p:cNvGrpSpPr>
              <a:grpSpLocks/>
            </p:cNvGrpSpPr>
            <p:nvPr/>
          </p:nvGrpSpPr>
          <p:grpSpPr bwMode="auto">
            <a:xfrm>
              <a:off x="4296" y="3320"/>
              <a:ext cx="168" cy="160"/>
              <a:chOff x="4712" y="1944"/>
              <a:chExt cx="168" cy="160"/>
            </a:xfrm>
          </p:grpSpPr>
          <p:sp>
            <p:nvSpPr>
              <p:cNvPr id="28687" name="AutoShape 35"/>
              <p:cNvSpPr>
                <a:spLocks noChangeArrowheads="1"/>
              </p:cNvSpPr>
              <p:nvPr/>
            </p:nvSpPr>
            <p:spPr bwMode="auto">
              <a:xfrm>
                <a:off x="4744" y="1968"/>
                <a:ext cx="96" cy="112"/>
              </a:xfrm>
              <a:prstGeom prst="flowChartConnector">
                <a:avLst/>
              </a:prstGeom>
              <a:solidFill>
                <a:srgbClr val="333333"/>
              </a:solidFill>
              <a:ln w="12700" algn="ctr">
                <a:solidFill>
                  <a:schemeClr val="tx1"/>
                </a:solidFill>
                <a:round/>
                <a:headEnd/>
                <a:tailEnd/>
              </a:ln>
            </p:spPr>
            <p:txBody>
              <a:bodyPr wrap="none" lIns="90488" tIns="44450" rIns="90488" bIns="44450" anchor="ctr"/>
              <a:lstStyle/>
              <a:p>
                <a:endParaRPr lang="en-PH"/>
              </a:p>
            </p:txBody>
          </p:sp>
          <p:sp>
            <p:nvSpPr>
              <p:cNvPr id="28688" name="AutoShape 36"/>
              <p:cNvSpPr>
                <a:spLocks noChangeArrowheads="1"/>
              </p:cNvSpPr>
              <p:nvPr/>
            </p:nvSpPr>
            <p:spPr bwMode="auto">
              <a:xfrm>
                <a:off x="4712" y="1944"/>
                <a:ext cx="168" cy="160"/>
              </a:xfrm>
              <a:prstGeom prst="flowChartConnector">
                <a:avLst/>
              </a:prstGeom>
              <a:noFill/>
              <a:ln w="12700" algn="ctr">
                <a:solidFill>
                  <a:schemeClr val="tx1"/>
                </a:solidFill>
                <a:round/>
                <a:headEnd/>
                <a:tailEnd/>
              </a:ln>
            </p:spPr>
            <p:txBody>
              <a:bodyPr wrap="none" lIns="90488" tIns="44450" rIns="90488" bIns="44450" anchor="ctr"/>
              <a:lstStyle/>
              <a:p>
                <a:endParaRPr lang="en-PH"/>
              </a:p>
            </p:txBody>
          </p:sp>
        </p:grpSp>
        <p:cxnSp>
          <p:nvCxnSpPr>
            <p:cNvPr id="28683" name="AutoShape 37"/>
            <p:cNvCxnSpPr>
              <a:cxnSpLocks noChangeShapeType="1"/>
              <a:stCxn id="28681" idx="4"/>
              <a:endCxn id="28679" idx="0"/>
            </p:cNvCxnSpPr>
            <p:nvPr/>
          </p:nvCxnSpPr>
          <p:spPr bwMode="auto">
            <a:xfrm>
              <a:off x="3896" y="3080"/>
              <a:ext cx="4" cy="168"/>
            </a:xfrm>
            <a:prstGeom prst="straightConnector1">
              <a:avLst/>
            </a:prstGeom>
            <a:noFill/>
            <a:ln w="12700">
              <a:solidFill>
                <a:schemeClr val="tx1"/>
              </a:solidFill>
              <a:round/>
              <a:headEnd/>
              <a:tailEnd type="triangle" w="med" len="med"/>
            </a:ln>
          </p:spPr>
        </p:cxnSp>
        <p:cxnSp>
          <p:nvCxnSpPr>
            <p:cNvPr id="28684" name="AutoShape 38"/>
            <p:cNvCxnSpPr>
              <a:cxnSpLocks noChangeShapeType="1"/>
              <a:stCxn id="28679" idx="3"/>
              <a:endCxn id="28688" idx="2"/>
            </p:cNvCxnSpPr>
            <p:nvPr/>
          </p:nvCxnSpPr>
          <p:spPr bwMode="auto">
            <a:xfrm>
              <a:off x="4056" y="3396"/>
              <a:ext cx="240" cy="4"/>
            </a:xfrm>
            <a:prstGeom prst="straightConnector1">
              <a:avLst/>
            </a:prstGeom>
            <a:noFill/>
            <a:ln w="12700">
              <a:solidFill>
                <a:schemeClr val="tx1"/>
              </a:solidFill>
              <a:round/>
              <a:headEnd/>
              <a:tailEnd type="triangle" w="med" len="med"/>
            </a:ln>
          </p:spPr>
        </p:cxnSp>
        <p:cxnSp>
          <p:nvCxnSpPr>
            <p:cNvPr id="28685" name="AutoShape 39"/>
            <p:cNvCxnSpPr>
              <a:cxnSpLocks noChangeShapeType="1"/>
              <a:stCxn id="28679" idx="2"/>
              <a:endCxn id="28680" idx="0"/>
            </p:cNvCxnSpPr>
            <p:nvPr/>
          </p:nvCxnSpPr>
          <p:spPr bwMode="auto">
            <a:xfrm>
              <a:off x="3900" y="3544"/>
              <a:ext cx="0" cy="216"/>
            </a:xfrm>
            <a:prstGeom prst="straightConnector1">
              <a:avLst/>
            </a:prstGeom>
            <a:noFill/>
            <a:ln w="12700">
              <a:solidFill>
                <a:schemeClr val="tx1"/>
              </a:solidFill>
              <a:round/>
              <a:headEnd/>
              <a:tailEnd type="triangle" w="med" len="med"/>
            </a:ln>
          </p:spPr>
        </p:cxnSp>
        <p:cxnSp>
          <p:nvCxnSpPr>
            <p:cNvPr id="28686" name="AutoShape 40"/>
            <p:cNvCxnSpPr>
              <a:cxnSpLocks noChangeShapeType="1"/>
              <a:stCxn id="28680" idx="1"/>
              <a:endCxn id="28679" idx="1"/>
            </p:cNvCxnSpPr>
            <p:nvPr/>
          </p:nvCxnSpPr>
          <p:spPr bwMode="auto">
            <a:xfrm rot="10800000" flipH="1">
              <a:off x="3632" y="3396"/>
              <a:ext cx="112" cy="444"/>
            </a:xfrm>
            <a:prstGeom prst="bentConnector3">
              <a:avLst>
                <a:gd name="adj1" fmla="val -128569"/>
              </a:avLst>
            </a:prstGeom>
            <a:noFill/>
            <a:ln w="12700">
              <a:solidFill>
                <a:schemeClr val="tx1"/>
              </a:solidFill>
              <a:miter lim="800000"/>
              <a:headEnd/>
              <a:tailEnd type="triangle" w="med" len="med"/>
            </a:ln>
          </p:spPr>
        </p:cxn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defRPr/>
            </a:pPr>
            <a:r>
              <a:rPr lang="en-US" smtClean="0"/>
              <a:t>If-Else</a:t>
            </a:r>
          </a:p>
        </p:txBody>
      </p:sp>
      <p:sp>
        <p:nvSpPr>
          <p:cNvPr id="29700" name="Rectangle 3"/>
          <p:cNvSpPr>
            <a:spLocks noGrp="1" noChangeArrowheads="1"/>
          </p:cNvSpPr>
          <p:nvPr>
            <p:ph idx="1"/>
          </p:nvPr>
        </p:nvSpPr>
        <p:spPr/>
        <p:txBody>
          <a:bodyPr lIns="90488" tIns="44450" rIns="90488" bIns="44450"/>
          <a:lstStyle/>
          <a:p>
            <a:pPr eaLnBrk="1" hangingPunct="1">
              <a:spcBef>
                <a:spcPct val="0"/>
              </a:spcBef>
            </a:pPr>
            <a:r>
              <a:rPr lang="en-GB" sz="2400" dirty="0" smtClean="0"/>
              <a:t>An if-else performs statement(s) based on a condition</a:t>
            </a:r>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dirty="0" smtClean="0"/>
          </a:p>
          <a:p>
            <a:pPr lvl="1" eaLnBrk="1" hangingPunct="1">
              <a:buFontTx/>
              <a:buNone/>
            </a:pPr>
            <a:endParaRPr lang="en-US" sz="1600" dirty="0" smtClean="0"/>
          </a:p>
          <a:p>
            <a:pPr algn="ctr" eaLnBrk="1" hangingPunct="1">
              <a:buFontTx/>
              <a:buNone/>
            </a:pPr>
            <a:endParaRPr lang="en-GB" sz="1800" b="1" dirty="0" smtClean="0"/>
          </a:p>
          <a:p>
            <a:pPr algn="ctr" eaLnBrk="1" hangingPunct="1">
              <a:buFontTx/>
              <a:buNone/>
            </a:pPr>
            <a:r>
              <a:rPr lang="en-GB" sz="1800" b="1" dirty="0" smtClean="0"/>
              <a:t>** Refer to the </a:t>
            </a:r>
            <a:r>
              <a:rPr lang="en-GB" sz="1800" b="1" dirty="0" smtClean="0">
                <a:hlinkClick r:id="rId3" action="ppaction://hlinkfile"/>
              </a:rPr>
              <a:t>SimpleIfStatement.java</a:t>
            </a:r>
            <a:r>
              <a:rPr lang="en-GB" sz="1800" b="1" dirty="0" smtClean="0"/>
              <a:t> sample code</a:t>
            </a:r>
          </a:p>
          <a:p>
            <a:pPr algn="ctr" eaLnBrk="1" hangingPunct="1">
              <a:buNone/>
            </a:pPr>
            <a:r>
              <a:rPr lang="en-GB" sz="1800" b="1" dirty="0" smtClean="0"/>
              <a:t>** Refer to the </a:t>
            </a:r>
            <a:r>
              <a:rPr lang="en-GB" sz="1800" b="1" dirty="0" smtClean="0">
                <a:hlinkClick r:id="rId4" action="ppaction://hlinkfile"/>
              </a:rPr>
              <a:t>SimpleIfElseStatement.java</a:t>
            </a:r>
            <a:r>
              <a:rPr lang="en-GB" sz="1800" b="1" dirty="0" smtClean="0"/>
              <a:t> sample code</a:t>
            </a:r>
            <a:endParaRPr lang="en-US" sz="1800" b="1" dirty="0" smtClean="0"/>
          </a:p>
          <a:p>
            <a:pPr algn="ctr" eaLnBrk="1" hangingPunct="1">
              <a:buNone/>
            </a:pPr>
            <a:r>
              <a:rPr lang="en-GB" sz="1800" b="1" dirty="0" smtClean="0"/>
              <a:t>** Refer to the </a:t>
            </a:r>
            <a:r>
              <a:rPr lang="en-GB" sz="1800" b="1" dirty="0" smtClean="0">
                <a:hlinkClick r:id="rId5" action="ppaction://hlinkfile"/>
              </a:rPr>
              <a:t>IfElseCascade.java </a:t>
            </a:r>
            <a:r>
              <a:rPr lang="en-GB" sz="1800" b="1" dirty="0" smtClean="0"/>
              <a:t>sample code</a:t>
            </a:r>
            <a:endParaRPr lang="en-US" sz="1800" b="1" dirty="0" smtClean="0"/>
          </a:p>
          <a:p>
            <a:pPr algn="ctr" eaLnBrk="1" hangingPunct="1">
              <a:buNone/>
            </a:pPr>
            <a:r>
              <a:rPr lang="en-GB" sz="1800" b="1" dirty="0" smtClean="0"/>
              <a:t>** Refer to the </a:t>
            </a:r>
            <a:r>
              <a:rPr lang="en-GB" sz="1800" b="1" dirty="0" smtClean="0">
                <a:hlinkClick r:id="rId6" action="ppaction://hlinkfile"/>
              </a:rPr>
              <a:t>NestedIfElseCascade.java</a:t>
            </a:r>
            <a:r>
              <a:rPr lang="en-GB" sz="1800" b="1" dirty="0" smtClean="0"/>
              <a:t> sample code</a:t>
            </a:r>
            <a:endParaRPr lang="en-US" sz="1800" b="1" dirty="0" smtClean="0"/>
          </a:p>
          <a:p>
            <a:pPr algn="ctr" eaLnBrk="1" hangingPunct="1">
              <a:buFontTx/>
              <a:buNone/>
            </a:pPr>
            <a:endParaRPr lang="en-US" sz="1800" b="1" dirty="0" smtClean="0"/>
          </a:p>
        </p:txBody>
      </p:sp>
      <p:sp>
        <p:nvSpPr>
          <p:cNvPr id="29701" name="Rectangle 5"/>
          <p:cNvSpPr>
            <a:spLocks noChangeArrowheads="1"/>
          </p:cNvSpPr>
          <p:nvPr/>
        </p:nvSpPr>
        <p:spPr bwMode="auto">
          <a:xfrm>
            <a:off x="407988" y="2016125"/>
            <a:ext cx="8355012" cy="263207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400" b="1" i="1" dirty="0">
                <a:solidFill>
                  <a:srgbClr val="000000"/>
                </a:solidFill>
              </a:rPr>
              <a:t>Syntax:	    if ( </a:t>
            </a:r>
            <a:r>
              <a:rPr lang="en-US" sz="1400" b="1" i="1" dirty="0">
                <a:solidFill>
                  <a:srgbClr val="0000FF"/>
                </a:solidFill>
              </a:rPr>
              <a:t>condition</a:t>
            </a:r>
            <a:r>
              <a:rPr lang="en-US" sz="1400" b="1" i="1" dirty="0">
                <a:solidFill>
                  <a:srgbClr val="000000"/>
                </a:solidFill>
              </a:rPr>
              <a:t>  ) {</a:t>
            </a:r>
          </a:p>
          <a:p>
            <a:pPr marL="342900" indent="-342900"/>
            <a:r>
              <a:rPr lang="en-US" sz="1400" b="1" i="1" dirty="0">
                <a:solidFill>
                  <a:srgbClr val="000000"/>
                </a:solidFill>
              </a:rPr>
              <a:t>			     // statement(s) to be executed If </a:t>
            </a:r>
            <a:r>
              <a:rPr lang="en-US" sz="1400" b="1" i="1" dirty="0">
                <a:solidFill>
                  <a:srgbClr val="0000FF"/>
                </a:solidFill>
              </a:rPr>
              <a:t>condition</a:t>
            </a:r>
            <a:r>
              <a:rPr lang="en-US" sz="1400" b="1" i="1" dirty="0">
                <a:solidFill>
                  <a:srgbClr val="000000"/>
                </a:solidFill>
              </a:rPr>
              <a:t> is met</a:t>
            </a:r>
          </a:p>
          <a:p>
            <a:pPr marL="342900" indent="-342900"/>
            <a:r>
              <a:rPr lang="en-US" sz="1400" b="1" i="1" dirty="0">
                <a:solidFill>
                  <a:srgbClr val="000000"/>
                </a:solidFill>
              </a:rPr>
              <a:t>   		    } else {  //  ( else statement is optional )</a:t>
            </a:r>
          </a:p>
          <a:p>
            <a:pPr marL="342900" indent="-342900"/>
            <a:r>
              <a:rPr lang="en-US" sz="1400" b="1" i="1" dirty="0">
                <a:solidFill>
                  <a:srgbClr val="000000"/>
                </a:solidFill>
              </a:rPr>
              <a:t>			    // statement(s) to be executed If </a:t>
            </a:r>
            <a:r>
              <a:rPr lang="en-US" sz="1400" b="1" i="1" dirty="0">
                <a:solidFill>
                  <a:srgbClr val="0000FF"/>
                </a:solidFill>
              </a:rPr>
              <a:t>condition</a:t>
            </a:r>
            <a:r>
              <a:rPr lang="en-US" sz="1400" b="1" i="1" dirty="0">
                <a:solidFill>
                  <a:srgbClr val="000000"/>
                </a:solidFill>
              </a:rPr>
              <a:t> is NOT met</a:t>
            </a:r>
          </a:p>
          <a:p>
            <a:pPr marL="342900" indent="-342900"/>
            <a:r>
              <a:rPr lang="en-US" sz="1400" b="1" i="1" dirty="0">
                <a:solidFill>
                  <a:srgbClr val="000000"/>
                </a:solidFill>
              </a:rPr>
              <a:t>		    }</a:t>
            </a:r>
          </a:p>
          <a:p>
            <a:pPr marL="342900" indent="-342900"/>
            <a:endParaRPr lang="en-US" sz="700" b="1" i="1" dirty="0">
              <a:solidFill>
                <a:srgbClr val="000000"/>
              </a:solidFill>
            </a:endParaRPr>
          </a:p>
          <a:p>
            <a:pPr marL="342900" indent="-342900"/>
            <a:r>
              <a:rPr lang="en-US" sz="1400" b="1" i="1" dirty="0">
                <a:solidFill>
                  <a:srgbClr val="000000"/>
                </a:solidFill>
              </a:rPr>
              <a:t>Example:    int   x   =   1;</a:t>
            </a:r>
          </a:p>
          <a:p>
            <a:pPr marL="342900" indent="-342900"/>
            <a:r>
              <a:rPr lang="en-US" sz="1400" b="1" i="1" dirty="0">
                <a:solidFill>
                  <a:srgbClr val="000000"/>
                </a:solidFill>
              </a:rPr>
              <a:t>		    if    ( x   &gt;   0 ) {</a:t>
            </a:r>
          </a:p>
          <a:p>
            <a:pPr marL="342900" indent="-342900"/>
            <a:r>
              <a:rPr lang="en-US" sz="1400" b="1" i="1" dirty="0">
                <a:solidFill>
                  <a:srgbClr val="000000"/>
                </a:solidFill>
              </a:rPr>
              <a:t>			     System.out.println( “The value of x is greater than zero” );</a:t>
            </a:r>
          </a:p>
          <a:p>
            <a:pPr marL="342900" indent="-342900"/>
            <a:r>
              <a:rPr lang="en-US" sz="1400" b="1" i="1" dirty="0">
                <a:solidFill>
                  <a:srgbClr val="000000"/>
                </a:solidFill>
              </a:rPr>
              <a:t>		    } else {</a:t>
            </a:r>
          </a:p>
          <a:p>
            <a:pPr marL="342900" indent="-342900"/>
            <a:r>
              <a:rPr lang="en-US" sz="1400" b="1" i="1" dirty="0">
                <a:solidFill>
                  <a:srgbClr val="000000"/>
                </a:solidFill>
              </a:rPr>
              <a:t>			     System.out.println( “The value of x is less than or equal to zero” );</a:t>
            </a:r>
          </a:p>
          <a:p>
            <a:pPr marL="342900" indent="-342900"/>
            <a:r>
              <a:rPr lang="en-US" sz="1400" b="1" i="1" dirty="0">
                <a:solidFill>
                  <a:srgbClr val="000000"/>
                </a:solidFill>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defRPr/>
            </a:pPr>
            <a:r>
              <a:rPr lang="en-US" smtClean="0"/>
              <a:t>Expressions and Statements</a:t>
            </a:r>
          </a:p>
        </p:txBody>
      </p:sp>
      <p:sp>
        <p:nvSpPr>
          <p:cNvPr id="3076" name="Rectangle 3"/>
          <p:cNvSpPr>
            <a:spLocks noGrp="1" noChangeArrowheads="1"/>
          </p:cNvSpPr>
          <p:nvPr>
            <p:ph idx="1"/>
          </p:nvPr>
        </p:nvSpPr>
        <p:spPr/>
        <p:txBody>
          <a:bodyPr lIns="90488" tIns="44450" rIns="90488" bIns="44450">
            <a:normAutofit/>
          </a:bodyPr>
          <a:lstStyle/>
          <a:p>
            <a:pPr eaLnBrk="1" hangingPunct="1">
              <a:defRPr/>
            </a:pPr>
            <a:r>
              <a:rPr lang="en-US" dirty="0" smtClean="0"/>
              <a:t>Expressions are symbols that evaluate to some kind of value  </a:t>
            </a:r>
          </a:p>
          <a:p>
            <a:pPr eaLnBrk="1" hangingPunct="1">
              <a:defRPr/>
            </a:pPr>
            <a:r>
              <a:rPr lang="en-US" dirty="0" smtClean="0"/>
              <a:t>Expressions can be a ‘literal’ or a ‘constant’</a:t>
            </a:r>
          </a:p>
          <a:p>
            <a:pPr lvl="1" eaLnBrk="1" hangingPunct="1">
              <a:defRPr/>
            </a:pPr>
            <a:r>
              <a:rPr lang="en-US" sz="1800" i="1" dirty="0" smtClean="0"/>
              <a:t>“hello”</a:t>
            </a:r>
          </a:p>
          <a:p>
            <a:pPr lvl="1" eaLnBrk="1" hangingPunct="1">
              <a:defRPr/>
            </a:pPr>
            <a:r>
              <a:rPr lang="en-US" sz="1800" i="1" dirty="0" smtClean="0"/>
              <a:t>‘a’</a:t>
            </a:r>
          </a:p>
          <a:p>
            <a:pPr lvl="1" eaLnBrk="1" hangingPunct="1">
              <a:defRPr/>
            </a:pPr>
            <a:r>
              <a:rPr lang="en-US" sz="1800" i="1" dirty="0" smtClean="0"/>
              <a:t>12345</a:t>
            </a:r>
          </a:p>
          <a:p>
            <a:pPr eaLnBrk="1" hangingPunct="1">
              <a:defRPr/>
            </a:pPr>
            <a:r>
              <a:rPr lang="en-US" dirty="0" smtClean="0"/>
              <a:t>Expressions can be the result of an operation</a:t>
            </a:r>
          </a:p>
          <a:p>
            <a:pPr lvl="1" eaLnBrk="1" hangingPunct="1">
              <a:defRPr/>
            </a:pPr>
            <a:r>
              <a:rPr lang="en-US" sz="1800" i="1" dirty="0" smtClean="0"/>
              <a:t>X /  Y * Z</a:t>
            </a:r>
          </a:p>
          <a:p>
            <a:pPr eaLnBrk="1" hangingPunct="1">
              <a:defRPr/>
            </a:pPr>
            <a:r>
              <a:rPr lang="en-US" dirty="0" smtClean="0"/>
              <a:t>Expressions can be the return value of a function or a method call</a:t>
            </a:r>
          </a:p>
          <a:p>
            <a:pPr lvl="1" eaLnBrk="1" hangingPunct="1">
              <a:defRPr/>
            </a:pPr>
            <a:r>
              <a:rPr lang="en-US" sz="1800" i="1" dirty="0" err="1" smtClean="0"/>
              <a:t>getFactorial</a:t>
            </a:r>
            <a:r>
              <a:rPr lang="en-US" sz="1800" i="1" dirty="0" smtClean="0"/>
              <a:t>(3)</a:t>
            </a:r>
          </a:p>
          <a:p>
            <a:pPr lvl="1" eaLnBrk="1" hangingPunct="1">
              <a:buFontTx/>
              <a:buNone/>
              <a:defRPr/>
            </a:pPr>
            <a:endParaRPr lang="en-US" sz="1800" i="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defRPr/>
            </a:pPr>
            <a:r>
              <a:rPr lang="en-US" smtClean="0"/>
              <a:t>Switch-Case</a:t>
            </a:r>
          </a:p>
        </p:txBody>
      </p:sp>
      <p:sp>
        <p:nvSpPr>
          <p:cNvPr id="30724" name="Rectangle 3"/>
          <p:cNvSpPr>
            <a:spLocks noGrp="1" noChangeArrowheads="1"/>
          </p:cNvSpPr>
          <p:nvPr>
            <p:ph idx="1"/>
          </p:nvPr>
        </p:nvSpPr>
        <p:spPr/>
        <p:txBody>
          <a:bodyPr lIns="90488" tIns="44450" rIns="90488" bIns="44450"/>
          <a:lstStyle/>
          <a:p>
            <a:pPr eaLnBrk="1" hangingPunct="1">
              <a:lnSpc>
                <a:spcPct val="90000"/>
              </a:lnSpc>
            </a:pPr>
            <a:r>
              <a:rPr lang="en-US" sz="2000" dirty="0" smtClean="0"/>
              <a:t>A switch-case allows the program to choose which statement(s) to perform based on a condition</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buNone/>
            </a:pPr>
            <a:endParaRPr lang="en-US" sz="1600" dirty="0" smtClean="0"/>
          </a:p>
          <a:p>
            <a:pPr algn="ctr" eaLnBrk="1" hangingPunct="1">
              <a:lnSpc>
                <a:spcPct val="90000"/>
              </a:lnSpc>
              <a:buFontTx/>
              <a:buNone/>
            </a:pPr>
            <a:r>
              <a:rPr lang="en-US" sz="1800" b="1" dirty="0" smtClean="0"/>
              <a:t>**Refer to the </a:t>
            </a:r>
            <a:r>
              <a:rPr lang="en-US" sz="1800" b="1" dirty="0" smtClean="0">
                <a:hlinkClick r:id="rId3" action="ppaction://hlinkfile"/>
              </a:rPr>
              <a:t>SwitchDemo.java</a:t>
            </a:r>
            <a:r>
              <a:rPr lang="en-US" sz="1800" b="1" dirty="0" smtClean="0">
                <a:hlinkClick r:id="rId4" action="ppaction://hlinkfile"/>
              </a:rPr>
              <a:t> </a:t>
            </a:r>
            <a:r>
              <a:rPr lang="en-US" sz="1800" b="1" dirty="0" smtClean="0"/>
              <a:t>sample code</a:t>
            </a:r>
          </a:p>
        </p:txBody>
      </p:sp>
      <p:sp>
        <p:nvSpPr>
          <p:cNvPr id="30725" name="Rectangle 5"/>
          <p:cNvSpPr>
            <a:spLocks noChangeArrowheads="1"/>
          </p:cNvSpPr>
          <p:nvPr/>
        </p:nvSpPr>
        <p:spPr bwMode="auto">
          <a:xfrm>
            <a:off x="746124" y="2209800"/>
            <a:ext cx="7788275" cy="3886200"/>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dirty="0">
                <a:solidFill>
                  <a:srgbClr val="000000"/>
                </a:solidFill>
              </a:rPr>
              <a:t>Syntax:		switch (</a:t>
            </a:r>
            <a:r>
              <a:rPr lang="en-US" sz="1600" b="1" i="1" dirty="0">
                <a:solidFill>
                  <a:srgbClr val="0000FF"/>
                </a:solidFill>
              </a:rPr>
              <a:t>exp</a:t>
            </a:r>
            <a:r>
              <a:rPr lang="en-US" sz="1600" b="1" i="1" dirty="0">
                <a:solidFill>
                  <a:srgbClr val="000000"/>
                </a:solidFill>
              </a:rPr>
              <a:t>) { </a:t>
            </a:r>
          </a:p>
          <a:p>
            <a:pPr marL="342900" indent="-342900"/>
            <a:r>
              <a:rPr lang="en-US" sz="1600" b="1" i="1" dirty="0">
                <a:solidFill>
                  <a:srgbClr val="000000"/>
                </a:solidFill>
              </a:rPr>
              <a:t>			case </a:t>
            </a:r>
            <a:r>
              <a:rPr lang="en-US" sz="1600" b="1" i="1" dirty="0">
                <a:solidFill>
                  <a:srgbClr val="0000FF"/>
                </a:solidFill>
              </a:rPr>
              <a:t>val1</a:t>
            </a:r>
            <a:r>
              <a:rPr lang="en-US" sz="1600" b="1" i="1" dirty="0">
                <a:solidFill>
                  <a:srgbClr val="000000"/>
                </a:solidFill>
              </a:rPr>
              <a:t>:  // statements here</a:t>
            </a:r>
          </a:p>
          <a:p>
            <a:pPr marL="342900" indent="-342900"/>
            <a:r>
              <a:rPr lang="en-US" sz="1600" b="1" i="1" dirty="0">
                <a:solidFill>
                  <a:srgbClr val="000000"/>
                </a:solidFill>
              </a:rPr>
              <a:t>				 break;</a:t>
            </a:r>
          </a:p>
          <a:p>
            <a:pPr marL="342900" indent="-342900"/>
            <a:r>
              <a:rPr lang="en-US" sz="1600" b="1" i="1" dirty="0">
                <a:solidFill>
                  <a:srgbClr val="000000"/>
                </a:solidFill>
              </a:rPr>
              <a:t>			case </a:t>
            </a:r>
            <a:r>
              <a:rPr lang="en-US" sz="1600" b="1" i="1" dirty="0">
                <a:solidFill>
                  <a:srgbClr val="0000FF"/>
                </a:solidFill>
              </a:rPr>
              <a:t>val2</a:t>
            </a:r>
            <a:r>
              <a:rPr lang="en-US" sz="1600" b="1" i="1" dirty="0">
                <a:solidFill>
                  <a:srgbClr val="000000"/>
                </a:solidFill>
              </a:rPr>
              <a:t>: //  statements here</a:t>
            </a:r>
          </a:p>
          <a:p>
            <a:pPr marL="342900" indent="-342900"/>
            <a:r>
              <a:rPr lang="en-US" sz="1600" b="1" i="1" dirty="0">
                <a:solidFill>
                  <a:srgbClr val="000000"/>
                </a:solidFill>
              </a:rPr>
              <a:t>				break;</a:t>
            </a:r>
          </a:p>
          <a:p>
            <a:pPr marL="342900" indent="-342900"/>
            <a:r>
              <a:rPr lang="en-US" sz="1600" b="1" i="1" dirty="0">
                <a:solidFill>
                  <a:srgbClr val="000000"/>
                </a:solidFill>
              </a:rPr>
              <a:t>			default: 	//  statements here				</a:t>
            </a:r>
          </a:p>
          <a:p>
            <a:pPr marL="342900" indent="-342900"/>
            <a:r>
              <a:rPr lang="en-US" sz="1600" b="1" i="1" dirty="0">
                <a:solidFill>
                  <a:srgbClr val="000000"/>
                </a:solidFill>
              </a:rPr>
              <a:t>			}</a:t>
            </a:r>
          </a:p>
          <a:p>
            <a:pPr marL="342900" indent="-342900"/>
            <a:endParaRPr lang="en-US" sz="1000" b="1" i="1" dirty="0">
              <a:solidFill>
                <a:srgbClr val="000000"/>
              </a:solidFill>
            </a:endParaRPr>
          </a:p>
          <a:p>
            <a:pPr marL="342900" indent="-342900"/>
            <a:r>
              <a:rPr lang="en-US" sz="1600" b="1" i="1" dirty="0">
                <a:solidFill>
                  <a:srgbClr val="000000"/>
                </a:solidFill>
              </a:rPr>
              <a:t>Example:		</a:t>
            </a:r>
            <a:r>
              <a:rPr lang="en-US" sz="1600" b="1" i="1" dirty="0" err="1">
                <a:solidFill>
                  <a:srgbClr val="000000"/>
                </a:solidFill>
              </a:rPr>
              <a:t>int</a:t>
            </a:r>
            <a:r>
              <a:rPr lang="en-US" sz="1600" b="1" i="1" dirty="0">
                <a:solidFill>
                  <a:srgbClr val="000000"/>
                </a:solidFill>
              </a:rPr>
              <a:t>   x   =   1;</a:t>
            </a:r>
          </a:p>
          <a:p>
            <a:pPr marL="342900" indent="-342900"/>
            <a:r>
              <a:rPr lang="en-US" sz="1600" b="1" i="1" dirty="0">
                <a:solidFill>
                  <a:srgbClr val="000000"/>
                </a:solidFill>
              </a:rPr>
              <a:t>			switch (x) { </a:t>
            </a:r>
          </a:p>
          <a:p>
            <a:pPr marL="342900" indent="-342900"/>
            <a:r>
              <a:rPr lang="en-US" sz="1600" b="1" i="1" dirty="0">
                <a:solidFill>
                  <a:srgbClr val="000000"/>
                </a:solidFill>
              </a:rPr>
              <a:t>			case 1:  	</a:t>
            </a:r>
            <a:r>
              <a:rPr lang="en-US" sz="1600" b="1" i="1" dirty="0" err="1">
                <a:solidFill>
                  <a:srgbClr val="000000"/>
                </a:solidFill>
              </a:rPr>
              <a:t>System.out.println</a:t>
            </a:r>
            <a:r>
              <a:rPr lang="en-US" sz="1600" b="1" i="1" dirty="0">
                <a:solidFill>
                  <a:srgbClr val="000000"/>
                </a:solidFill>
              </a:rPr>
              <a:t> ( “Value of x is 1”);</a:t>
            </a:r>
          </a:p>
          <a:p>
            <a:pPr marL="342900" indent="-342900"/>
            <a:r>
              <a:rPr lang="en-US" sz="1600" b="1" i="1" dirty="0">
                <a:solidFill>
                  <a:srgbClr val="000000"/>
                </a:solidFill>
              </a:rPr>
              <a:t>				break;</a:t>
            </a:r>
          </a:p>
          <a:p>
            <a:pPr marL="342900" indent="-342900"/>
            <a:r>
              <a:rPr lang="en-US" sz="1600" b="1" i="1" dirty="0">
                <a:solidFill>
                  <a:srgbClr val="000000"/>
                </a:solidFill>
              </a:rPr>
              <a:t>			case 2: 	</a:t>
            </a:r>
            <a:r>
              <a:rPr lang="en-US" sz="1600" b="1" i="1" dirty="0" err="1">
                <a:solidFill>
                  <a:srgbClr val="000000"/>
                </a:solidFill>
              </a:rPr>
              <a:t>System.out.println</a:t>
            </a:r>
            <a:r>
              <a:rPr lang="en-US" sz="1600" b="1" i="1" dirty="0">
                <a:solidFill>
                  <a:srgbClr val="000000"/>
                </a:solidFill>
              </a:rPr>
              <a:t> ( “Value of x is NOT 1”);</a:t>
            </a:r>
          </a:p>
          <a:p>
            <a:pPr marL="342900" indent="-342900"/>
            <a:r>
              <a:rPr lang="en-US" sz="1600" b="1" i="1" dirty="0">
                <a:solidFill>
                  <a:srgbClr val="000000"/>
                </a:solidFill>
              </a:rPr>
              <a:t>				break;</a:t>
            </a:r>
          </a:p>
          <a:p>
            <a:pPr marL="342900" indent="-342900"/>
            <a:r>
              <a:rPr lang="en-US" sz="1600" b="1" i="1" dirty="0">
                <a:solidFill>
                  <a:srgbClr val="000000"/>
                </a:solidFill>
              </a:rPr>
              <a:t>			default: 	</a:t>
            </a:r>
            <a:r>
              <a:rPr lang="en-US" sz="1600" b="1" i="1" dirty="0" err="1">
                <a:solidFill>
                  <a:srgbClr val="000000"/>
                </a:solidFill>
              </a:rPr>
              <a:t>System.out.println</a:t>
            </a:r>
            <a:r>
              <a:rPr lang="en-US" sz="1600" b="1" i="1" dirty="0">
                <a:solidFill>
                  <a:srgbClr val="000000"/>
                </a:solidFill>
              </a:rPr>
              <a:t> ( “Value of x is NULL”);</a:t>
            </a:r>
          </a:p>
          <a:p>
            <a:pPr marL="342900" indent="-342900"/>
            <a:r>
              <a:rPr lang="en-US" sz="1600" b="1" i="1" dirty="0">
                <a:solidFill>
                  <a:srgbClr val="000000"/>
                </a:solidFill>
              </a:rPr>
              <a:t>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defRPr/>
            </a:pPr>
            <a:r>
              <a:rPr lang="en-US" smtClean="0"/>
              <a:t>For Loop</a:t>
            </a:r>
          </a:p>
        </p:txBody>
      </p:sp>
      <p:sp>
        <p:nvSpPr>
          <p:cNvPr id="31748" name="Rectangle 3"/>
          <p:cNvSpPr>
            <a:spLocks noGrp="1" noChangeArrowheads="1"/>
          </p:cNvSpPr>
          <p:nvPr>
            <p:ph idx="1"/>
          </p:nvPr>
        </p:nvSpPr>
        <p:spPr/>
        <p:txBody>
          <a:bodyPr lIns="90488" tIns="44450" rIns="90488" bIns="44450"/>
          <a:lstStyle/>
          <a:p>
            <a:pPr eaLnBrk="1" hangingPunct="1"/>
            <a:r>
              <a:rPr lang="en-GB" sz="2400" dirty="0" smtClean="0">
                <a:latin typeface="Arial Unicode MS" pitchFamily="34" charset="-128"/>
              </a:rPr>
              <a:t>A for-loop performs statement(s) repeatedly if a certain condition is satisfied</a:t>
            </a:r>
          </a:p>
          <a:p>
            <a:pPr eaLnBrk="1" hangingPunct="1">
              <a:buNone/>
            </a:pPr>
            <a:endParaRPr lang="en-GB" sz="1300" dirty="0" smtClean="0">
              <a:latin typeface="Arial Unicode MS" pitchFamily="34" charset="-128"/>
            </a:endParaRPr>
          </a:p>
          <a:p>
            <a:pPr eaLnBrk="1" hangingPunct="1">
              <a:buNone/>
            </a:pPr>
            <a:endParaRPr lang="en-US" sz="2000" dirty="0" smtClean="0"/>
          </a:p>
          <a:p>
            <a:pPr eaLnBrk="1" hangingPunct="1">
              <a:buNone/>
            </a:pPr>
            <a:endParaRPr lang="en-US" sz="2000" dirty="0" smtClean="0"/>
          </a:p>
          <a:p>
            <a:pPr eaLnBrk="1" hangingPunct="1">
              <a:buNone/>
            </a:pPr>
            <a:endParaRPr lang="en-US" sz="2000" dirty="0" smtClean="0"/>
          </a:p>
          <a:p>
            <a:pPr eaLnBrk="1" hangingPunct="1">
              <a:buNone/>
            </a:pPr>
            <a:endParaRPr lang="en-US" sz="2000" dirty="0" smtClean="0"/>
          </a:p>
          <a:p>
            <a:pPr eaLnBrk="1" hangingPunct="1">
              <a:buNone/>
            </a:pPr>
            <a:endParaRPr lang="en-US" sz="2000" dirty="0" smtClean="0"/>
          </a:p>
          <a:p>
            <a:pPr eaLnBrk="1" hangingPunct="1">
              <a:buNone/>
            </a:pPr>
            <a:endParaRPr lang="en-US" sz="1400" dirty="0" smtClean="0"/>
          </a:p>
          <a:p>
            <a:pPr algn="ctr" eaLnBrk="1" hangingPunct="1">
              <a:buFontTx/>
              <a:buNone/>
            </a:pPr>
            <a:r>
              <a:rPr lang="en-US" sz="1800" b="1" dirty="0" smtClean="0"/>
              <a:t>** Refer to the </a:t>
            </a:r>
            <a:r>
              <a:rPr lang="en-US" sz="1800" b="1" dirty="0" smtClean="0">
                <a:hlinkClick r:id="rId3" action="ppaction://hlinkfile"/>
              </a:rPr>
              <a:t>ForLoop.java</a:t>
            </a:r>
            <a:r>
              <a:rPr lang="en-US" sz="1800" b="1" dirty="0" smtClean="0"/>
              <a:t> sample code</a:t>
            </a:r>
          </a:p>
          <a:p>
            <a:pPr algn="ctr" eaLnBrk="1" hangingPunct="1">
              <a:buNone/>
            </a:pPr>
            <a:r>
              <a:rPr lang="en-US" sz="1800" b="1" dirty="0" smtClean="0"/>
              <a:t>** Refer to the </a:t>
            </a:r>
            <a:r>
              <a:rPr lang="en-US" sz="1800" b="1" dirty="0" smtClean="0">
                <a:hlinkClick r:id="rId4" action="ppaction://hlinkfile"/>
              </a:rPr>
              <a:t>ForLoopBreak.java</a:t>
            </a:r>
            <a:r>
              <a:rPr lang="en-US" sz="1800" b="1" dirty="0" smtClean="0"/>
              <a:t> sample code</a:t>
            </a:r>
          </a:p>
          <a:p>
            <a:pPr algn="ctr" eaLnBrk="1" hangingPunct="1">
              <a:buNone/>
            </a:pPr>
            <a:r>
              <a:rPr lang="en-US" sz="1800" b="1" dirty="0" smtClean="0"/>
              <a:t>** Refer to the </a:t>
            </a:r>
            <a:r>
              <a:rPr lang="en-US" sz="1800" b="1" dirty="0" smtClean="0">
                <a:hlinkClick r:id="rId5" action="ppaction://hlinkfile"/>
              </a:rPr>
              <a:t>ForLoopContinue.java</a:t>
            </a:r>
            <a:r>
              <a:rPr lang="en-US" sz="1800" b="1" dirty="0" smtClean="0"/>
              <a:t> sample code</a:t>
            </a:r>
          </a:p>
          <a:p>
            <a:pPr algn="ctr" eaLnBrk="1" hangingPunct="1">
              <a:buNone/>
            </a:pPr>
            <a:r>
              <a:rPr lang="en-US" sz="1800" b="1" dirty="0" smtClean="0"/>
              <a:t>** Refer to the </a:t>
            </a:r>
            <a:r>
              <a:rPr lang="en-US" sz="1800" b="1" dirty="0" smtClean="0">
                <a:hlinkClick r:id="rId6" action="ppaction://hlinkfile"/>
              </a:rPr>
              <a:t>ForLoopNested.java</a:t>
            </a:r>
            <a:r>
              <a:rPr lang="en-US" sz="1800" b="1" dirty="0" smtClean="0"/>
              <a:t> sample code</a:t>
            </a:r>
          </a:p>
          <a:p>
            <a:pPr algn="ctr" eaLnBrk="1" hangingPunct="1">
              <a:buFontTx/>
              <a:buNone/>
            </a:pPr>
            <a:endParaRPr lang="en-US" sz="1800" b="1" dirty="0" smtClean="0"/>
          </a:p>
        </p:txBody>
      </p:sp>
      <p:sp>
        <p:nvSpPr>
          <p:cNvPr id="31749" name="Rectangle 6"/>
          <p:cNvSpPr>
            <a:spLocks noChangeArrowheads="1"/>
          </p:cNvSpPr>
          <p:nvPr/>
        </p:nvSpPr>
        <p:spPr bwMode="auto">
          <a:xfrm>
            <a:off x="755650" y="2505075"/>
            <a:ext cx="7570788" cy="19907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dirty="0">
                <a:solidFill>
                  <a:srgbClr val="000000"/>
                </a:solidFill>
              </a:rPr>
              <a:t>Syntax:		for ( </a:t>
            </a:r>
            <a:r>
              <a:rPr lang="en-US" sz="1600" b="1" i="1" dirty="0">
                <a:solidFill>
                  <a:srgbClr val="0000FF"/>
                </a:solidFill>
              </a:rPr>
              <a:t>init</a:t>
            </a:r>
            <a:r>
              <a:rPr lang="en-US" sz="1600" b="1" i="1" dirty="0">
                <a:solidFill>
                  <a:srgbClr val="000000"/>
                </a:solidFill>
              </a:rPr>
              <a:t>; </a:t>
            </a:r>
            <a:r>
              <a:rPr lang="en-US" sz="1600" b="1" i="1" dirty="0">
                <a:solidFill>
                  <a:srgbClr val="0000FF"/>
                </a:solidFill>
              </a:rPr>
              <a:t>condition</a:t>
            </a:r>
            <a:r>
              <a:rPr lang="en-US" sz="1600" b="1" i="1" dirty="0">
                <a:solidFill>
                  <a:srgbClr val="000000"/>
                </a:solidFill>
              </a:rPr>
              <a:t>; </a:t>
            </a:r>
            <a:r>
              <a:rPr lang="en-US" sz="1600" b="1" i="1" dirty="0">
                <a:solidFill>
                  <a:srgbClr val="0000FF"/>
                </a:solidFill>
              </a:rPr>
              <a:t>exp</a:t>
            </a:r>
            <a:r>
              <a:rPr lang="en-US" sz="1600" b="1" i="1" dirty="0">
                <a:solidFill>
                  <a:srgbClr val="000000"/>
                </a:solidFill>
              </a:rPr>
              <a:t> ) {</a:t>
            </a:r>
          </a:p>
          <a:p>
            <a:pPr marL="342900" indent="-342900"/>
            <a:r>
              <a:rPr lang="en-US" sz="1600" b="1" i="1" dirty="0">
                <a:solidFill>
                  <a:srgbClr val="000000"/>
                </a:solidFill>
              </a:rPr>
              <a:t>				//statements here</a:t>
            </a:r>
          </a:p>
          <a:p>
            <a:pPr marL="342900" indent="-342900"/>
            <a:r>
              <a:rPr lang="en-US" sz="1600" b="1" i="1" dirty="0">
                <a:solidFill>
                  <a:srgbClr val="000000"/>
                </a:solidFill>
              </a:rPr>
              <a:t>			}</a:t>
            </a:r>
          </a:p>
          <a:p>
            <a:pPr marL="342900" indent="-342900"/>
            <a:endParaRPr lang="en-US" sz="1000" b="1" i="1" dirty="0">
              <a:solidFill>
                <a:srgbClr val="000000"/>
              </a:solidFill>
            </a:endParaRPr>
          </a:p>
          <a:p>
            <a:pPr marL="342900" indent="-342900"/>
            <a:r>
              <a:rPr lang="en-US" sz="1600" b="1" i="1" dirty="0">
                <a:solidFill>
                  <a:srgbClr val="000000"/>
                </a:solidFill>
              </a:rPr>
              <a:t>Example:		for ( </a:t>
            </a:r>
            <a:r>
              <a:rPr lang="en-US" sz="1600" b="1" i="1" dirty="0" err="1">
                <a:solidFill>
                  <a:srgbClr val="000000"/>
                </a:solidFill>
              </a:rPr>
              <a:t>int</a:t>
            </a:r>
            <a:r>
              <a:rPr lang="en-US" sz="1600" b="1" i="1" dirty="0">
                <a:solidFill>
                  <a:srgbClr val="000000"/>
                </a:solidFill>
              </a:rPr>
              <a:t> </a:t>
            </a:r>
            <a:r>
              <a:rPr lang="en-US" sz="1600" b="1" i="1" dirty="0" err="1">
                <a:solidFill>
                  <a:srgbClr val="000000"/>
                </a:solidFill>
              </a:rPr>
              <a:t>i</a:t>
            </a:r>
            <a:r>
              <a:rPr lang="en-US" sz="1600" b="1" i="1" dirty="0">
                <a:solidFill>
                  <a:srgbClr val="000000"/>
                </a:solidFill>
              </a:rPr>
              <a:t> = 1; </a:t>
            </a:r>
            <a:r>
              <a:rPr lang="en-US" sz="1600" b="1" i="1" dirty="0" err="1">
                <a:solidFill>
                  <a:srgbClr val="000000"/>
                </a:solidFill>
              </a:rPr>
              <a:t>i</a:t>
            </a:r>
            <a:r>
              <a:rPr lang="en-US" sz="1600" b="1" i="1" dirty="0">
                <a:solidFill>
                  <a:srgbClr val="000000"/>
                </a:solidFill>
              </a:rPr>
              <a:t> &lt; 11; </a:t>
            </a:r>
            <a:r>
              <a:rPr lang="en-US" sz="1600" b="1" i="1" dirty="0" err="1">
                <a:solidFill>
                  <a:srgbClr val="000000"/>
                </a:solidFill>
              </a:rPr>
              <a:t>i</a:t>
            </a:r>
            <a:r>
              <a:rPr lang="en-US" sz="1600" b="1" i="1" dirty="0">
                <a:solidFill>
                  <a:srgbClr val="000000"/>
                </a:solidFill>
              </a:rPr>
              <a:t>++ ) {</a:t>
            </a:r>
          </a:p>
          <a:p>
            <a:pPr marL="342900" indent="-342900"/>
            <a:r>
              <a:rPr lang="en-US" sz="1600" b="1" i="1" dirty="0">
                <a:solidFill>
                  <a:srgbClr val="000000"/>
                </a:solidFill>
              </a:rPr>
              <a:t>				</a:t>
            </a:r>
            <a:r>
              <a:rPr lang="en-US" sz="1600" b="1" i="1" dirty="0" err="1">
                <a:solidFill>
                  <a:srgbClr val="000000"/>
                </a:solidFill>
              </a:rPr>
              <a:t>System.out.println</a:t>
            </a:r>
            <a:r>
              <a:rPr lang="en-US" sz="1600" b="1" i="1" dirty="0">
                <a:solidFill>
                  <a:srgbClr val="000000"/>
                </a:solidFill>
              </a:rPr>
              <a:t> ( “The value of </a:t>
            </a:r>
            <a:r>
              <a:rPr lang="en-US" sz="1600" b="1" i="1" dirty="0" err="1">
                <a:solidFill>
                  <a:srgbClr val="000000"/>
                </a:solidFill>
              </a:rPr>
              <a:t>i</a:t>
            </a:r>
            <a:r>
              <a:rPr lang="en-US" sz="1600" b="1" i="1" dirty="0">
                <a:solidFill>
                  <a:srgbClr val="000000"/>
                </a:solidFill>
              </a:rPr>
              <a:t> is: “ + </a:t>
            </a:r>
            <a:r>
              <a:rPr lang="en-US" sz="1600" b="1" i="1" dirty="0" err="1">
                <a:solidFill>
                  <a:srgbClr val="000000"/>
                </a:solidFill>
              </a:rPr>
              <a:t>i</a:t>
            </a:r>
            <a:r>
              <a:rPr lang="en-US" sz="1600" b="1" i="1" dirty="0">
                <a:solidFill>
                  <a:srgbClr val="000000"/>
                </a:solidFill>
              </a:rPr>
              <a:t> );</a:t>
            </a:r>
          </a:p>
          <a:p>
            <a:pPr marL="342900" indent="-342900"/>
            <a:r>
              <a:rPr lang="en-US" sz="1600" b="1" i="1" dirty="0">
                <a:solidFill>
                  <a:srgbClr val="000000"/>
                </a:solidFill>
              </a:rPr>
              <a:t>			</a:t>
            </a:r>
            <a:r>
              <a:rPr lang="en-US" sz="1600" b="1" i="1" dirty="0" smtClean="0">
                <a:solidFill>
                  <a:srgbClr val="000000"/>
                </a:solidFill>
              </a:rPr>
              <a:t>}</a:t>
            </a:r>
            <a:endParaRPr lang="en-US" sz="1600" b="1" i="1" dirty="0">
              <a:solidFill>
                <a:srgbClr val="00000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defRPr/>
            </a:pPr>
            <a:r>
              <a:rPr lang="en-US" smtClean="0"/>
              <a:t>While Loop</a:t>
            </a:r>
          </a:p>
        </p:txBody>
      </p:sp>
      <p:sp>
        <p:nvSpPr>
          <p:cNvPr id="32772" name="Rectangle 3"/>
          <p:cNvSpPr>
            <a:spLocks noGrp="1" noChangeArrowheads="1"/>
          </p:cNvSpPr>
          <p:nvPr>
            <p:ph idx="1"/>
          </p:nvPr>
        </p:nvSpPr>
        <p:spPr/>
        <p:txBody>
          <a:bodyPr lIns="90488" tIns="44450" rIns="90488" bIns="44450"/>
          <a:lstStyle/>
          <a:p>
            <a:r>
              <a:rPr lang="en-GB" sz="2400" dirty="0" smtClean="0"/>
              <a:t>while() performs statements repeatedly while a condition remains true</a:t>
            </a:r>
            <a:r>
              <a:rPr lang="en-US" sz="2400" dirty="0" smtClean="0"/>
              <a:t> 	</a:t>
            </a:r>
          </a:p>
          <a:p>
            <a:pPr>
              <a:buFontTx/>
              <a:buNone/>
            </a:pPr>
            <a:endParaRPr lang="en-US"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algn="ctr" eaLnBrk="1" hangingPunct="1">
              <a:buFontTx/>
              <a:buNone/>
            </a:pPr>
            <a:r>
              <a:rPr lang="en-US" sz="1800" b="1" dirty="0" smtClean="0"/>
              <a:t>** Refer to the </a:t>
            </a:r>
            <a:r>
              <a:rPr lang="en-US" sz="1800" b="1" dirty="0" smtClean="0">
                <a:hlinkClick r:id="rId3" action="ppaction://hlinkfile"/>
              </a:rPr>
              <a:t>WhileLoop.java</a:t>
            </a:r>
            <a:r>
              <a:rPr lang="en-US" sz="1800" b="1" dirty="0" smtClean="0"/>
              <a:t> sample code</a:t>
            </a:r>
          </a:p>
          <a:p>
            <a:pPr algn="ctr" eaLnBrk="1" hangingPunct="1">
              <a:buNone/>
            </a:pPr>
            <a:r>
              <a:rPr lang="en-US" sz="1800" b="1" dirty="0" smtClean="0"/>
              <a:t>** Refer to the </a:t>
            </a:r>
            <a:r>
              <a:rPr lang="en-US" sz="1800" b="1" dirty="0" smtClean="0">
                <a:hlinkClick r:id="rId4" action="ppaction://hlinkfile"/>
              </a:rPr>
              <a:t>WhileLoopBreak.java</a:t>
            </a:r>
            <a:r>
              <a:rPr lang="en-US" sz="1800" b="1" dirty="0" smtClean="0"/>
              <a:t> sample code</a:t>
            </a:r>
          </a:p>
          <a:p>
            <a:pPr algn="ctr" eaLnBrk="1" hangingPunct="1">
              <a:buNone/>
            </a:pPr>
            <a:r>
              <a:rPr lang="en-US" sz="1800" b="1" dirty="0" smtClean="0"/>
              <a:t>** Refer to the </a:t>
            </a:r>
            <a:r>
              <a:rPr lang="en-US" sz="1800" b="1" dirty="0" smtClean="0">
                <a:hlinkClick r:id="rId5" action="ppaction://hlinkfile"/>
              </a:rPr>
              <a:t>WhileLoopContinue.java</a:t>
            </a:r>
            <a:r>
              <a:rPr lang="en-US" sz="1800" b="1" dirty="0" smtClean="0"/>
              <a:t> sample code</a:t>
            </a:r>
          </a:p>
          <a:p>
            <a:pPr algn="ctr" eaLnBrk="1" hangingPunct="1">
              <a:buNone/>
            </a:pPr>
            <a:r>
              <a:rPr lang="en-US" sz="1800" b="1" dirty="0" smtClean="0"/>
              <a:t>** Refer to the </a:t>
            </a:r>
            <a:r>
              <a:rPr lang="en-US" sz="1800" b="1" dirty="0" smtClean="0">
                <a:hlinkClick r:id="rId6" action="ppaction://hlinkfile"/>
              </a:rPr>
              <a:t>WhileLoopNested.java</a:t>
            </a:r>
            <a:r>
              <a:rPr lang="en-US" sz="1800" b="1" dirty="0" smtClean="0"/>
              <a:t> sample code</a:t>
            </a:r>
          </a:p>
          <a:p>
            <a:pPr eaLnBrk="1" hangingPunct="1">
              <a:buFontTx/>
              <a:buNone/>
            </a:pPr>
            <a:endParaRPr lang="en-US" sz="1800" b="1" dirty="0" smtClean="0"/>
          </a:p>
          <a:p>
            <a:pPr eaLnBrk="1" hangingPunct="1">
              <a:buFontTx/>
              <a:buNone/>
            </a:pPr>
            <a:endParaRPr lang="en-US" dirty="0" smtClean="0"/>
          </a:p>
          <a:p>
            <a:pPr eaLnBrk="1" hangingPunct="1"/>
            <a:endParaRPr lang="en-US" dirty="0" smtClean="0"/>
          </a:p>
        </p:txBody>
      </p:sp>
      <p:sp>
        <p:nvSpPr>
          <p:cNvPr id="32773" name="Rectangle 5"/>
          <p:cNvSpPr>
            <a:spLocks noChangeArrowheads="1"/>
          </p:cNvSpPr>
          <p:nvPr/>
        </p:nvSpPr>
        <p:spPr bwMode="auto">
          <a:xfrm>
            <a:off x="762000" y="2438400"/>
            <a:ext cx="7570787" cy="21431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dirty="0">
                <a:solidFill>
                  <a:srgbClr val="000000"/>
                </a:solidFill>
              </a:rPr>
              <a:t>Syntax:		while ( </a:t>
            </a:r>
            <a:r>
              <a:rPr lang="en-US" sz="1600" b="1" i="1" dirty="0">
                <a:solidFill>
                  <a:srgbClr val="0000FF"/>
                </a:solidFill>
              </a:rPr>
              <a:t>condition</a:t>
            </a:r>
            <a:r>
              <a:rPr lang="en-US" sz="1600" b="1" i="1" dirty="0">
                <a:solidFill>
                  <a:srgbClr val="000000"/>
                </a:solidFill>
              </a:rPr>
              <a:t> ) {</a:t>
            </a:r>
          </a:p>
          <a:p>
            <a:pPr marL="342900" indent="-342900"/>
            <a:r>
              <a:rPr lang="en-US" sz="1600" b="1" i="1" dirty="0">
                <a:solidFill>
                  <a:srgbClr val="000000"/>
                </a:solidFill>
              </a:rPr>
              <a:t>			       //statements here</a:t>
            </a:r>
          </a:p>
          <a:p>
            <a:pPr marL="342900" indent="-342900"/>
            <a:r>
              <a:rPr lang="en-US" sz="1600" b="1" i="1" dirty="0">
                <a:solidFill>
                  <a:srgbClr val="000000"/>
                </a:solidFill>
              </a:rPr>
              <a:t>			}</a:t>
            </a:r>
          </a:p>
          <a:p>
            <a:pPr marL="342900" indent="-342900"/>
            <a:endParaRPr lang="en-US" sz="800" b="1" i="1" dirty="0">
              <a:solidFill>
                <a:srgbClr val="000000"/>
              </a:solidFill>
            </a:endParaRPr>
          </a:p>
          <a:p>
            <a:pPr marL="342900" indent="-342900"/>
            <a:r>
              <a:rPr lang="en-US" sz="1600" b="1" i="1" dirty="0">
                <a:solidFill>
                  <a:srgbClr val="000000"/>
                </a:solidFill>
              </a:rPr>
              <a:t>Example:		</a:t>
            </a:r>
            <a:r>
              <a:rPr lang="en-US" sz="1600" b="1" i="1" dirty="0" err="1">
                <a:solidFill>
                  <a:srgbClr val="000000"/>
                </a:solidFill>
              </a:rPr>
              <a:t>int</a:t>
            </a:r>
            <a:r>
              <a:rPr lang="en-US" sz="1600" b="1" i="1" dirty="0">
                <a:solidFill>
                  <a:srgbClr val="000000"/>
                </a:solidFill>
              </a:rPr>
              <a:t> x = 1;			</a:t>
            </a:r>
          </a:p>
          <a:p>
            <a:pPr marL="342900" indent="-342900"/>
            <a:r>
              <a:rPr lang="en-US" sz="1600" b="1" i="1" dirty="0">
                <a:solidFill>
                  <a:srgbClr val="000000"/>
                </a:solidFill>
              </a:rPr>
              <a:t>			while ( x   &lt;   11) {</a:t>
            </a:r>
          </a:p>
          <a:p>
            <a:pPr marL="342900" indent="-342900"/>
            <a:r>
              <a:rPr lang="en-US" sz="1600" b="1" i="1" dirty="0">
                <a:solidFill>
                  <a:srgbClr val="000000"/>
                </a:solidFill>
              </a:rPr>
              <a:t>				</a:t>
            </a:r>
            <a:r>
              <a:rPr lang="en-US" sz="1600" b="1" i="1" dirty="0" err="1">
                <a:solidFill>
                  <a:srgbClr val="000000"/>
                </a:solidFill>
              </a:rPr>
              <a:t>System.out.println</a:t>
            </a:r>
            <a:r>
              <a:rPr lang="en-US" sz="1600" b="1" i="1" dirty="0">
                <a:solidFill>
                  <a:srgbClr val="000000"/>
                </a:solidFill>
              </a:rPr>
              <a:t> ( “The value of x is: “ + x );</a:t>
            </a:r>
          </a:p>
          <a:p>
            <a:pPr marL="342900" indent="-342900"/>
            <a:r>
              <a:rPr lang="en-US" sz="1600" b="1" i="1" dirty="0">
                <a:solidFill>
                  <a:srgbClr val="000000"/>
                </a:solidFill>
              </a:rPr>
              <a:t>			</a:t>
            </a:r>
            <a:r>
              <a:rPr lang="en-US" sz="1600" b="1" i="1" dirty="0" smtClean="0">
                <a:solidFill>
                  <a:srgbClr val="000000"/>
                </a:solidFill>
              </a:rPr>
              <a:t>}</a:t>
            </a:r>
            <a:endParaRPr lang="en-US" sz="1600" b="1" i="1" dirty="0">
              <a:solidFill>
                <a:srgbClr val="000000"/>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defRPr/>
            </a:pPr>
            <a:r>
              <a:rPr lang="en-US" smtClean="0"/>
              <a:t>Do-While Loop</a:t>
            </a:r>
          </a:p>
        </p:txBody>
      </p:sp>
      <p:sp>
        <p:nvSpPr>
          <p:cNvPr id="33796" name="Rectangle 3"/>
          <p:cNvSpPr>
            <a:spLocks noGrp="1" noChangeArrowheads="1"/>
          </p:cNvSpPr>
          <p:nvPr>
            <p:ph idx="1"/>
          </p:nvPr>
        </p:nvSpPr>
        <p:spPr/>
        <p:txBody>
          <a:bodyPr lIns="90488" tIns="44450" rIns="90488" bIns="44450"/>
          <a:lstStyle/>
          <a:p>
            <a:r>
              <a:rPr lang="en-GB" sz="2400" dirty="0" smtClean="0"/>
              <a:t>do-while() performs statements repeatedly (at least once) while condition remains true</a:t>
            </a:r>
            <a:endParaRPr lang="en-US" sz="2400"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a:p>
            <a:pPr>
              <a:buFontTx/>
              <a:buNone/>
            </a:pPr>
            <a:endParaRPr lang="en-US" sz="1000" dirty="0" smtClean="0"/>
          </a:p>
          <a:p>
            <a:pPr algn="ctr" eaLnBrk="1" hangingPunct="1">
              <a:buFontTx/>
              <a:buNone/>
            </a:pPr>
            <a:r>
              <a:rPr lang="en-US" sz="1800" b="1" dirty="0" smtClean="0"/>
              <a:t>** Refer to the </a:t>
            </a:r>
            <a:r>
              <a:rPr lang="en-US" sz="1800" b="1" dirty="0" smtClean="0">
                <a:hlinkClick r:id="rId3" action="ppaction://hlinkfile"/>
              </a:rPr>
              <a:t>DoWhileLoop.java</a:t>
            </a:r>
            <a:r>
              <a:rPr lang="en-US" sz="1800" b="1" dirty="0" smtClean="0"/>
              <a:t> sample code</a:t>
            </a:r>
          </a:p>
          <a:p>
            <a:pPr algn="ctr" eaLnBrk="1" hangingPunct="1">
              <a:buNone/>
            </a:pPr>
            <a:r>
              <a:rPr lang="en-US" sz="1800" b="1" dirty="0" smtClean="0"/>
              <a:t>** Refer to the </a:t>
            </a:r>
            <a:r>
              <a:rPr lang="en-US" sz="1800" b="1" dirty="0" smtClean="0">
                <a:hlinkClick r:id="rId4" action="ppaction://hlinkfile"/>
              </a:rPr>
              <a:t>DoWhileLoopBreak.java</a:t>
            </a:r>
            <a:r>
              <a:rPr lang="en-US" sz="1800" b="1" dirty="0" smtClean="0"/>
              <a:t> sample code</a:t>
            </a:r>
          </a:p>
          <a:p>
            <a:pPr algn="ctr" eaLnBrk="1" hangingPunct="1">
              <a:buNone/>
            </a:pPr>
            <a:r>
              <a:rPr lang="en-US" sz="1800" b="1" dirty="0" smtClean="0"/>
              <a:t>** Refer to the </a:t>
            </a:r>
            <a:r>
              <a:rPr lang="en-US" sz="1800" b="1" dirty="0" smtClean="0">
                <a:hlinkClick r:id="rId5" action="ppaction://hlinkfile"/>
              </a:rPr>
              <a:t>DoWhileLoopContinue.java</a:t>
            </a:r>
            <a:r>
              <a:rPr lang="en-US" sz="1800" b="1" dirty="0" smtClean="0"/>
              <a:t> sample code</a:t>
            </a:r>
          </a:p>
          <a:p>
            <a:pPr algn="ctr">
              <a:buFontTx/>
              <a:buNone/>
            </a:pPr>
            <a:endParaRPr lang="en-US" dirty="0" smtClean="0"/>
          </a:p>
        </p:txBody>
      </p:sp>
      <p:sp>
        <p:nvSpPr>
          <p:cNvPr id="33797" name="Rectangle 5"/>
          <p:cNvSpPr>
            <a:spLocks noChangeArrowheads="1"/>
          </p:cNvSpPr>
          <p:nvPr/>
        </p:nvSpPr>
        <p:spPr bwMode="auto">
          <a:xfrm>
            <a:off x="684213" y="2514600"/>
            <a:ext cx="7570787" cy="21431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dirty="0">
                <a:solidFill>
                  <a:srgbClr val="000000"/>
                </a:solidFill>
              </a:rPr>
              <a:t>Syntax:		do {</a:t>
            </a:r>
          </a:p>
          <a:p>
            <a:pPr marL="342900" indent="-342900"/>
            <a:r>
              <a:rPr lang="en-US" sz="1600" b="1" i="1" dirty="0">
                <a:solidFill>
                  <a:srgbClr val="000000"/>
                </a:solidFill>
              </a:rPr>
              <a:t>				//place statements here</a:t>
            </a:r>
          </a:p>
          <a:p>
            <a:pPr marL="342900" indent="-342900"/>
            <a:r>
              <a:rPr lang="en-US" sz="1600" b="1" i="1" dirty="0">
                <a:solidFill>
                  <a:srgbClr val="000000"/>
                </a:solidFill>
              </a:rPr>
              <a:t>			} while ( </a:t>
            </a:r>
            <a:r>
              <a:rPr lang="en-US" sz="1600" b="1" i="1" dirty="0">
                <a:solidFill>
                  <a:srgbClr val="0000FF"/>
                </a:solidFill>
              </a:rPr>
              <a:t>condition</a:t>
            </a:r>
            <a:r>
              <a:rPr lang="en-US" sz="1600" b="1" i="1" dirty="0">
                <a:solidFill>
                  <a:srgbClr val="000000"/>
                </a:solidFill>
              </a:rPr>
              <a:t> )</a:t>
            </a:r>
          </a:p>
          <a:p>
            <a:pPr marL="342900" indent="-342900"/>
            <a:endParaRPr lang="en-US" sz="1000" b="1" i="1" dirty="0">
              <a:solidFill>
                <a:srgbClr val="000000"/>
              </a:solidFill>
            </a:endParaRPr>
          </a:p>
          <a:p>
            <a:pPr marL="342900" indent="-342900"/>
            <a:r>
              <a:rPr lang="en-US" sz="1600" b="1" i="1" dirty="0">
                <a:solidFill>
                  <a:srgbClr val="000000"/>
                </a:solidFill>
              </a:rPr>
              <a:t>Example:		</a:t>
            </a:r>
            <a:r>
              <a:rPr lang="en-US" sz="1600" b="1" i="1" dirty="0" err="1">
                <a:solidFill>
                  <a:srgbClr val="000000"/>
                </a:solidFill>
              </a:rPr>
              <a:t>int</a:t>
            </a:r>
            <a:r>
              <a:rPr lang="en-US" sz="1600" b="1" i="1" dirty="0">
                <a:solidFill>
                  <a:srgbClr val="000000"/>
                </a:solidFill>
              </a:rPr>
              <a:t> x = 1;	</a:t>
            </a:r>
          </a:p>
          <a:p>
            <a:pPr marL="342900" indent="-342900"/>
            <a:r>
              <a:rPr lang="en-US" sz="1600" b="1" i="1" dirty="0">
                <a:solidFill>
                  <a:srgbClr val="000000"/>
                </a:solidFill>
              </a:rPr>
              <a:t>			do {</a:t>
            </a:r>
          </a:p>
          <a:p>
            <a:pPr marL="342900" indent="-342900"/>
            <a:r>
              <a:rPr lang="en-US" sz="1600" b="1" i="1" dirty="0">
                <a:solidFill>
                  <a:srgbClr val="000000"/>
                </a:solidFill>
              </a:rPr>
              <a:t>				</a:t>
            </a:r>
            <a:r>
              <a:rPr lang="en-US" sz="1600" b="1" i="1" dirty="0" err="1">
                <a:solidFill>
                  <a:srgbClr val="000000"/>
                </a:solidFill>
              </a:rPr>
              <a:t>System.out.println</a:t>
            </a:r>
            <a:r>
              <a:rPr lang="en-US" sz="1600" b="1" i="1" dirty="0">
                <a:solidFill>
                  <a:srgbClr val="000000"/>
                </a:solidFill>
              </a:rPr>
              <a:t> ( “The value of x is: “ + x );</a:t>
            </a:r>
          </a:p>
          <a:p>
            <a:pPr marL="342900" indent="-342900"/>
            <a:r>
              <a:rPr lang="en-US" sz="1600" b="1" i="1" dirty="0">
                <a:solidFill>
                  <a:srgbClr val="000000"/>
                </a:solidFill>
              </a:rPr>
              <a:t>			} while ( x   &lt;   11)</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defRPr/>
            </a:pPr>
            <a:r>
              <a:rPr lang="en-US" smtClean="0"/>
              <a:t>Arrays</a:t>
            </a:r>
          </a:p>
        </p:txBody>
      </p:sp>
      <p:sp>
        <p:nvSpPr>
          <p:cNvPr id="34820" name="Rectangle 3"/>
          <p:cNvSpPr>
            <a:spLocks noGrp="1" noChangeArrowheads="1"/>
          </p:cNvSpPr>
          <p:nvPr>
            <p:ph idx="1"/>
          </p:nvPr>
        </p:nvSpPr>
        <p:spPr/>
        <p:txBody>
          <a:bodyPr lIns="90488" tIns="44450" rIns="90488" bIns="44450"/>
          <a:lstStyle/>
          <a:p>
            <a:pPr eaLnBrk="1" hangingPunct="1"/>
            <a:r>
              <a:rPr lang="en-US" sz="2400" dirty="0" smtClean="0"/>
              <a:t>An array is a sequence of either objects or primitives, all of the same type under one identifier name</a:t>
            </a:r>
          </a:p>
          <a:p>
            <a:pPr eaLnBrk="1" hangingPunct="1"/>
            <a:r>
              <a:rPr lang="en-US" sz="2400" dirty="0" smtClean="0"/>
              <a:t>Basic array declaration syntax:</a:t>
            </a:r>
          </a:p>
          <a:p>
            <a:pPr eaLnBrk="1" hangingPunct="1">
              <a:buFontTx/>
              <a:buNone/>
            </a:pPr>
            <a:endParaRPr lang="en-US" dirty="0" smtClean="0"/>
          </a:p>
          <a:p>
            <a:pPr eaLnBrk="1" hangingPunct="1">
              <a:buFontTx/>
              <a:buNone/>
            </a:pPr>
            <a:r>
              <a:rPr lang="en-US" sz="1300" dirty="0" smtClean="0"/>
              <a:t>	</a:t>
            </a:r>
          </a:p>
          <a:p>
            <a:pPr eaLnBrk="1" hangingPunct="1">
              <a:buFontTx/>
              <a:buNone/>
            </a:pPr>
            <a:endParaRPr lang="en-US" sz="1300" dirty="0" smtClean="0"/>
          </a:p>
          <a:p>
            <a:pPr eaLnBrk="1" hangingPunct="1">
              <a:buFontTx/>
              <a:buNone/>
            </a:pPr>
            <a:endParaRPr lang="en-US" sz="1300" dirty="0" smtClean="0"/>
          </a:p>
          <a:p>
            <a:pPr eaLnBrk="1" hangingPunct="1">
              <a:buFontTx/>
              <a:buNone/>
            </a:pPr>
            <a:endParaRPr lang="en-US" sz="1300" dirty="0" smtClean="0"/>
          </a:p>
          <a:p>
            <a:pPr eaLnBrk="1" hangingPunct="1">
              <a:buFontTx/>
              <a:buNone/>
            </a:pPr>
            <a:endParaRPr lang="en-US" sz="1300" dirty="0" smtClean="0"/>
          </a:p>
          <a:p>
            <a:pPr eaLnBrk="1" hangingPunct="1">
              <a:buFontTx/>
              <a:buNone/>
            </a:pPr>
            <a:endParaRPr lang="en-US" sz="1300" dirty="0" smtClean="0"/>
          </a:p>
          <a:p>
            <a:pPr eaLnBrk="1" hangingPunct="1">
              <a:buFontTx/>
              <a:buNone/>
            </a:pPr>
            <a:endParaRPr lang="en-US" sz="1300" dirty="0" smtClean="0"/>
          </a:p>
          <a:p>
            <a:pPr eaLnBrk="1" hangingPunct="1">
              <a:buNone/>
            </a:pPr>
            <a:endParaRPr lang="en-US" sz="2000" dirty="0" smtClean="0"/>
          </a:p>
          <a:p>
            <a:pPr algn="ctr" eaLnBrk="1" hangingPunct="1">
              <a:buFontTx/>
              <a:buNone/>
            </a:pPr>
            <a:r>
              <a:rPr lang="en-US" sz="1800" b="1" dirty="0" smtClean="0"/>
              <a:t>** Refer to the </a:t>
            </a:r>
            <a:r>
              <a:rPr lang="en-US" sz="1800" b="1" dirty="0" smtClean="0">
                <a:hlinkClick r:id="rId3" action="ppaction://hlinkfile"/>
              </a:rPr>
              <a:t>ArrayDeclarationSample.java</a:t>
            </a:r>
            <a:r>
              <a:rPr lang="en-US" sz="1800" b="1" dirty="0" smtClean="0"/>
              <a:t> Sample Code</a:t>
            </a:r>
          </a:p>
        </p:txBody>
      </p:sp>
      <p:sp>
        <p:nvSpPr>
          <p:cNvPr id="34821" name="Rectangle 5"/>
          <p:cNvSpPr>
            <a:spLocks noChangeArrowheads="1"/>
          </p:cNvSpPr>
          <p:nvPr/>
        </p:nvSpPr>
        <p:spPr bwMode="auto">
          <a:xfrm>
            <a:off x="1603375" y="3048000"/>
            <a:ext cx="5940425" cy="1924050"/>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dirty="0">
                <a:solidFill>
                  <a:srgbClr val="000000"/>
                </a:solidFill>
              </a:rPr>
              <a:t>Syntax:   		&lt;</a:t>
            </a:r>
            <a:r>
              <a:rPr lang="en-US" sz="1600" b="1" i="1" dirty="0" err="1">
                <a:solidFill>
                  <a:srgbClr val="000000"/>
                </a:solidFill>
              </a:rPr>
              <a:t>data_type</a:t>
            </a:r>
            <a:r>
              <a:rPr lang="en-US" sz="1600" b="1" i="1" dirty="0">
                <a:solidFill>
                  <a:srgbClr val="000000"/>
                </a:solidFill>
              </a:rPr>
              <a:t>&gt; [ ]  &lt;</a:t>
            </a:r>
            <a:r>
              <a:rPr lang="en-US" sz="1600" b="1" i="1" dirty="0" err="1">
                <a:solidFill>
                  <a:srgbClr val="000000"/>
                </a:solidFill>
              </a:rPr>
              <a:t>variable_name</a:t>
            </a:r>
            <a:r>
              <a:rPr lang="en-US" sz="1600" b="1" i="1" dirty="0">
                <a:solidFill>
                  <a:srgbClr val="000000"/>
                </a:solidFill>
              </a:rPr>
              <a:t>&gt;;</a:t>
            </a:r>
          </a:p>
          <a:p>
            <a:pPr marL="342900" indent="-342900"/>
            <a:r>
              <a:rPr lang="en-US" sz="1600" b="1" i="1" dirty="0">
                <a:solidFill>
                  <a:srgbClr val="000000"/>
                </a:solidFill>
              </a:rPr>
              <a:t>			&lt;</a:t>
            </a:r>
            <a:r>
              <a:rPr lang="en-US" sz="1600" b="1" i="1" dirty="0" err="1">
                <a:solidFill>
                  <a:srgbClr val="000000"/>
                </a:solidFill>
              </a:rPr>
              <a:t>data_type</a:t>
            </a:r>
            <a:r>
              <a:rPr lang="en-US" sz="1600" b="1" i="1" dirty="0">
                <a:solidFill>
                  <a:srgbClr val="000000"/>
                </a:solidFill>
              </a:rPr>
              <a:t>&gt;  &lt;</a:t>
            </a:r>
            <a:r>
              <a:rPr lang="en-US" sz="1600" b="1" i="1" dirty="0" err="1">
                <a:solidFill>
                  <a:srgbClr val="000000"/>
                </a:solidFill>
              </a:rPr>
              <a:t>variable_name</a:t>
            </a:r>
            <a:r>
              <a:rPr lang="en-US" sz="1600" b="1" i="1" dirty="0">
                <a:solidFill>
                  <a:srgbClr val="000000"/>
                </a:solidFill>
              </a:rPr>
              <a:t>&gt; [ ];</a:t>
            </a:r>
          </a:p>
          <a:p>
            <a:pPr marL="342900" indent="-342900"/>
            <a:r>
              <a:rPr lang="en-US" sz="1600" b="1" i="1" dirty="0">
                <a:solidFill>
                  <a:srgbClr val="000000"/>
                </a:solidFill>
              </a:rPr>
              <a:t>			&lt;</a:t>
            </a:r>
            <a:r>
              <a:rPr lang="en-US" sz="1600" b="1" i="1" dirty="0" err="1">
                <a:solidFill>
                  <a:srgbClr val="000000"/>
                </a:solidFill>
              </a:rPr>
              <a:t>data_type</a:t>
            </a:r>
            <a:r>
              <a:rPr lang="en-US" sz="1600" b="1" i="1" dirty="0">
                <a:solidFill>
                  <a:srgbClr val="000000"/>
                </a:solidFill>
              </a:rPr>
              <a:t>&gt; [ ]  &lt;</a:t>
            </a:r>
            <a:r>
              <a:rPr lang="en-US" sz="1600" b="1" i="1" dirty="0" err="1">
                <a:solidFill>
                  <a:srgbClr val="000000"/>
                </a:solidFill>
              </a:rPr>
              <a:t>variable_name</a:t>
            </a:r>
            <a:r>
              <a:rPr lang="en-US" sz="1600" b="1" i="1" dirty="0">
                <a:solidFill>
                  <a:srgbClr val="000000"/>
                </a:solidFill>
              </a:rPr>
              <a:t>&gt; [ ];</a:t>
            </a:r>
          </a:p>
          <a:p>
            <a:pPr marL="342900" indent="-342900"/>
            <a:endParaRPr lang="en-US" sz="1000" b="1" i="1" dirty="0">
              <a:solidFill>
                <a:srgbClr val="000000"/>
              </a:solidFill>
            </a:endParaRPr>
          </a:p>
          <a:p>
            <a:pPr marL="342900" indent="-342900"/>
            <a:r>
              <a:rPr lang="en-US" sz="1600" b="1" i="1" dirty="0">
                <a:solidFill>
                  <a:srgbClr val="000000"/>
                </a:solidFill>
              </a:rPr>
              <a:t>Examples :   	int [ ]   </a:t>
            </a:r>
            <a:r>
              <a:rPr lang="en-US" sz="1600" b="1" i="1" dirty="0" err="1">
                <a:solidFill>
                  <a:srgbClr val="000000"/>
                </a:solidFill>
              </a:rPr>
              <a:t>myIntegerArray</a:t>
            </a:r>
            <a:r>
              <a:rPr lang="en-US" sz="1600" b="1" i="1" dirty="0">
                <a:solidFill>
                  <a:srgbClr val="000000"/>
                </a:solidFill>
              </a:rPr>
              <a:t>;</a:t>
            </a:r>
          </a:p>
          <a:p>
            <a:pPr marL="342900" indent="-342900"/>
            <a:r>
              <a:rPr lang="en-US" sz="1600" b="1" i="1" dirty="0">
                <a:solidFill>
                  <a:srgbClr val="000000"/>
                </a:solidFill>
              </a:rPr>
              <a:t>			String  </a:t>
            </a:r>
            <a:r>
              <a:rPr lang="en-US" sz="1600" b="1" i="1" dirty="0" err="1">
                <a:solidFill>
                  <a:srgbClr val="000000"/>
                </a:solidFill>
              </a:rPr>
              <a:t>myStringArray</a:t>
            </a:r>
            <a:r>
              <a:rPr lang="en-US" sz="1600" b="1" i="1" dirty="0">
                <a:solidFill>
                  <a:srgbClr val="000000"/>
                </a:solidFill>
              </a:rPr>
              <a:t> [ ];</a:t>
            </a:r>
          </a:p>
          <a:p>
            <a:pPr marL="342900" indent="-342900"/>
            <a:r>
              <a:rPr lang="en-US" sz="1600" b="1" i="1" dirty="0">
                <a:solidFill>
                  <a:srgbClr val="000000"/>
                </a:solidFill>
              </a:rPr>
              <a:t>			char [ ]   </a:t>
            </a:r>
            <a:r>
              <a:rPr lang="en-US" sz="1600" b="1" i="1" dirty="0" err="1">
                <a:solidFill>
                  <a:srgbClr val="000000"/>
                </a:solidFill>
              </a:rPr>
              <a:t>myCharArray</a:t>
            </a:r>
            <a:r>
              <a:rPr lang="en-US" sz="1600" b="1" i="1" dirty="0">
                <a:solidFill>
                  <a:srgbClr val="000000"/>
                </a:solidFill>
              </a:rPr>
              <a:t> [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defRPr/>
            </a:pPr>
            <a:r>
              <a:rPr lang="en-US" smtClean="0"/>
              <a:t>Arrays: Manipulation</a:t>
            </a:r>
          </a:p>
        </p:txBody>
      </p:sp>
      <p:sp>
        <p:nvSpPr>
          <p:cNvPr id="35844" name="Rectangle 3"/>
          <p:cNvSpPr>
            <a:spLocks noGrp="1" noChangeArrowheads="1"/>
          </p:cNvSpPr>
          <p:nvPr>
            <p:ph idx="1"/>
          </p:nvPr>
        </p:nvSpPr>
        <p:spPr/>
        <p:txBody>
          <a:bodyPr lIns="90488" tIns="44450" rIns="90488" bIns="44450"/>
          <a:lstStyle/>
          <a:p>
            <a:pPr eaLnBrk="1" hangingPunct="1"/>
            <a:r>
              <a:rPr lang="en-US" sz="2400" i="1" dirty="0" smtClean="0"/>
              <a:t>Values</a:t>
            </a:r>
            <a:r>
              <a:rPr lang="en-US" sz="2400" dirty="0" smtClean="0"/>
              <a:t> in arrays can be accessed and manipulated by their </a:t>
            </a:r>
            <a:r>
              <a:rPr lang="en-US" sz="2400" i="1" dirty="0" smtClean="0"/>
              <a:t>index</a:t>
            </a:r>
          </a:p>
          <a:p>
            <a:pPr eaLnBrk="1" hangingPunct="1"/>
            <a:r>
              <a:rPr lang="en-US" sz="2400" dirty="0" smtClean="0"/>
              <a:t>An array’s index always start with 0</a:t>
            </a:r>
          </a:p>
          <a:p>
            <a:pPr eaLnBrk="1" hangingPunct="1"/>
            <a:endParaRPr lang="en-US" i="1" dirty="0" smtClean="0"/>
          </a:p>
          <a:p>
            <a:pPr eaLnBrk="1" hangingPunct="1">
              <a:buFontTx/>
              <a:buNone/>
            </a:pPr>
            <a:endParaRPr lang="en-US" sz="1500" dirty="0" smtClean="0"/>
          </a:p>
        </p:txBody>
      </p:sp>
      <p:pic>
        <p:nvPicPr>
          <p:cNvPr id="35845" name="Picture 32"/>
          <p:cNvPicPr>
            <a:picLocks noChangeAspect="1" noChangeArrowheads="1"/>
          </p:cNvPicPr>
          <p:nvPr/>
        </p:nvPicPr>
        <p:blipFill>
          <a:blip r:embed="rId3" cstate="print"/>
          <a:srcRect/>
          <a:stretch>
            <a:fillRect/>
          </a:stretch>
        </p:blipFill>
        <p:spPr bwMode="auto">
          <a:xfrm>
            <a:off x="1395413" y="4870450"/>
            <a:ext cx="6156325" cy="920750"/>
          </a:xfrm>
          <a:prstGeom prst="rect">
            <a:avLst/>
          </a:prstGeom>
          <a:noFill/>
          <a:ln w="12700" algn="ctr">
            <a:noFill/>
            <a:prstDash val="dash"/>
            <a:miter lim="800000"/>
            <a:headEnd/>
            <a:tailEnd/>
          </a:ln>
        </p:spPr>
      </p:pic>
      <p:sp>
        <p:nvSpPr>
          <p:cNvPr id="35846" name="Rectangle 6"/>
          <p:cNvSpPr>
            <a:spLocks noChangeArrowheads="1"/>
          </p:cNvSpPr>
          <p:nvPr/>
        </p:nvSpPr>
        <p:spPr bwMode="auto">
          <a:xfrm>
            <a:off x="971550" y="3343275"/>
            <a:ext cx="7129463" cy="11525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dirty="0">
                <a:solidFill>
                  <a:srgbClr val="000000"/>
                </a:solidFill>
              </a:rPr>
              <a:t>String[] </a:t>
            </a:r>
            <a:r>
              <a:rPr lang="en-US" sz="1600" b="1" i="1" dirty="0" err="1">
                <a:solidFill>
                  <a:srgbClr val="000000"/>
                </a:solidFill>
              </a:rPr>
              <a:t>anotherStringArray</a:t>
            </a:r>
            <a:r>
              <a:rPr lang="en-US" sz="1600" b="1" i="1" dirty="0">
                <a:solidFill>
                  <a:srgbClr val="000000"/>
                </a:solidFill>
              </a:rPr>
              <a:t> = {“Hello", “There”, “How“, “Are”, ”You</a:t>
            </a:r>
            <a:r>
              <a:rPr lang="en-US" sz="1600" b="1" i="1" dirty="0" smtClean="0">
                <a:solidFill>
                  <a:srgbClr val="000000"/>
                </a:solidFill>
              </a:rPr>
              <a:t>”};</a:t>
            </a:r>
          </a:p>
          <a:p>
            <a:pPr marL="342900" indent="-342900"/>
            <a:endParaRPr lang="en-US" sz="1600" b="1" i="1" dirty="0">
              <a:solidFill>
                <a:srgbClr val="000000"/>
              </a:solidFill>
            </a:endParaRPr>
          </a:p>
          <a:p>
            <a:pPr marL="342900" indent="-342900"/>
            <a:r>
              <a:rPr lang="en-US" sz="1600" b="1" i="1" dirty="0">
                <a:solidFill>
                  <a:srgbClr val="000000"/>
                </a:solidFill>
              </a:rPr>
              <a:t>System.out.println(“The first string is “ + </a:t>
            </a:r>
            <a:r>
              <a:rPr lang="en-US" sz="1600" b="1" i="1" dirty="0" err="1">
                <a:solidFill>
                  <a:srgbClr val="000000"/>
                </a:solidFill>
              </a:rPr>
              <a:t>anotherStringArray</a:t>
            </a:r>
            <a:r>
              <a:rPr lang="en-US" sz="1600" b="1" i="1" dirty="0">
                <a:solidFill>
                  <a:srgbClr val="000000"/>
                </a:solidFill>
              </a:rPr>
              <a:t>[0]);</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defRPr/>
            </a:pPr>
            <a:r>
              <a:rPr lang="en-US" smtClean="0"/>
              <a:t>Arrays: Multi-Dimensional Arrays</a:t>
            </a:r>
          </a:p>
        </p:txBody>
      </p:sp>
      <p:sp>
        <p:nvSpPr>
          <p:cNvPr id="36868" name="Rectangle 3"/>
          <p:cNvSpPr>
            <a:spLocks noGrp="1" noChangeArrowheads="1"/>
          </p:cNvSpPr>
          <p:nvPr>
            <p:ph idx="1"/>
          </p:nvPr>
        </p:nvSpPr>
        <p:spPr/>
        <p:txBody>
          <a:bodyPr lIns="90488" tIns="44450" rIns="90488" bIns="44450"/>
          <a:lstStyle/>
          <a:p>
            <a:pPr eaLnBrk="1" hangingPunct="1"/>
            <a:r>
              <a:rPr lang="en-US" dirty="0" smtClean="0"/>
              <a:t>A multi-dimensional array can simply be thought of as arrays of arrays</a:t>
            </a:r>
          </a:p>
          <a:p>
            <a:pPr eaLnBrk="1" hangingPunct="1"/>
            <a:r>
              <a:rPr lang="en-US" dirty="0" smtClean="0"/>
              <a:t>Each pair of square brackets ( [ ] ), represent one dimension</a:t>
            </a:r>
          </a:p>
          <a:p>
            <a:pPr eaLnBrk="1" hangingPunct="1">
              <a:buFontTx/>
              <a:buNone/>
            </a:pPr>
            <a:r>
              <a:rPr lang="en-US" sz="2000" i="1" dirty="0" smtClean="0">
                <a:solidFill>
                  <a:srgbClr val="B2B2B2"/>
                </a:solidFill>
              </a:rPr>
              <a:t>	</a:t>
            </a:r>
          </a:p>
          <a:p>
            <a:pPr eaLnBrk="1" hangingPunct="1">
              <a:buFontTx/>
              <a:buNone/>
            </a:pPr>
            <a:r>
              <a:rPr lang="en-US" sz="1300" i="1" dirty="0" smtClean="0">
                <a:solidFill>
                  <a:srgbClr val="B2B2B2"/>
                </a:solidFill>
              </a:rPr>
              <a:t>	</a:t>
            </a:r>
            <a:endParaRPr lang="en-US" sz="1500" i="1" dirty="0" smtClean="0"/>
          </a:p>
          <a:p>
            <a:pPr eaLnBrk="1" hangingPunct="1">
              <a:buFontTx/>
              <a:buNone/>
            </a:pPr>
            <a:endParaRPr lang="en-US" sz="1500" i="1"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endParaRPr lang="en-US" sz="2000" dirty="0" smtClean="0"/>
          </a:p>
          <a:p>
            <a:pPr eaLnBrk="1" hangingPunct="1">
              <a:buFontTx/>
              <a:buNone/>
            </a:pPr>
            <a:r>
              <a:rPr lang="en-US" sz="1800" b="1" dirty="0" smtClean="0"/>
              <a:t>** Refer to the </a:t>
            </a:r>
            <a:r>
              <a:rPr lang="en-US" sz="1800" b="1" dirty="0" smtClean="0">
                <a:hlinkClick r:id="rId3" action="ppaction://hlinkfile"/>
              </a:rPr>
              <a:t>MultiDimensionalArraySample.java </a:t>
            </a:r>
            <a:r>
              <a:rPr lang="en-US" sz="1800" b="1" dirty="0" smtClean="0"/>
              <a:t>sample code</a:t>
            </a:r>
          </a:p>
        </p:txBody>
      </p:sp>
      <p:sp>
        <p:nvSpPr>
          <p:cNvPr id="36869" name="Rectangle 5"/>
          <p:cNvSpPr>
            <a:spLocks noChangeArrowheads="1"/>
          </p:cNvSpPr>
          <p:nvPr/>
        </p:nvSpPr>
        <p:spPr bwMode="auto">
          <a:xfrm>
            <a:off x="1187450" y="3381375"/>
            <a:ext cx="5940425" cy="18002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a:solidFill>
                  <a:srgbClr val="000000"/>
                </a:solidFill>
              </a:rPr>
              <a:t>Syntax:		&lt;data type&gt;[ ] [ ]  &lt;variable name&gt;;</a:t>
            </a:r>
          </a:p>
          <a:p>
            <a:pPr marL="342900" indent="-342900"/>
            <a:r>
              <a:rPr lang="en-US" sz="1600" b="1" i="1">
                <a:solidFill>
                  <a:srgbClr val="000000"/>
                </a:solidFill>
              </a:rPr>
              <a:t>			&lt;data type&gt;[ ] [ ] [ ]  &lt;variable name&gt;;</a:t>
            </a:r>
          </a:p>
          <a:p>
            <a:pPr marL="342900" indent="-342900"/>
            <a:endParaRPr lang="en-US" sz="1600" b="1" i="1">
              <a:solidFill>
                <a:srgbClr val="000000"/>
              </a:solidFill>
            </a:endParaRPr>
          </a:p>
          <a:p>
            <a:pPr marL="342900" indent="-342900"/>
            <a:r>
              <a:rPr lang="en-US" sz="1600" b="1" i="1">
                <a:solidFill>
                  <a:srgbClr val="000000"/>
                </a:solidFill>
              </a:rPr>
              <a:t>Example:		int[ ][ ] aGridOfIntegers;</a:t>
            </a:r>
          </a:p>
          <a:p>
            <a:pPr marL="342900" indent="-342900"/>
            <a:r>
              <a:rPr lang="en-US" sz="1600" b="1" i="1">
                <a:solidFill>
                  <a:srgbClr val="000000"/>
                </a:solidFill>
              </a:rPr>
              <a:t>			int[ ][ ][ ] aCubeOfIntegers;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defRPr/>
            </a:pPr>
            <a:r>
              <a:rPr lang="en-US" smtClean="0"/>
              <a:t>Arrays: Manipulation</a:t>
            </a:r>
          </a:p>
        </p:txBody>
      </p:sp>
      <p:sp>
        <p:nvSpPr>
          <p:cNvPr id="37892" name="Rectangle 3"/>
          <p:cNvSpPr>
            <a:spLocks noGrp="1" noChangeArrowheads="1"/>
          </p:cNvSpPr>
          <p:nvPr>
            <p:ph idx="1"/>
          </p:nvPr>
        </p:nvSpPr>
        <p:spPr/>
        <p:txBody>
          <a:bodyPr lIns="90488" tIns="44450" rIns="90488" bIns="44450"/>
          <a:lstStyle/>
          <a:p>
            <a:pPr eaLnBrk="1" hangingPunct="1"/>
            <a:r>
              <a:rPr lang="en-US" dirty="0" smtClean="0"/>
              <a:t>Multi-dimensional arrays can be accessed the same way</a:t>
            </a:r>
          </a:p>
          <a:p>
            <a:pPr eaLnBrk="1" hangingPunct="1"/>
            <a:r>
              <a:rPr lang="en-US" dirty="0" smtClean="0"/>
              <a:t>Each bracket pair represents one dimension of the array</a:t>
            </a:r>
          </a:p>
          <a:p>
            <a:pPr eaLnBrk="1" hangingPunct="1">
              <a:buFontTx/>
              <a:buNone/>
            </a:pPr>
            <a:endParaRPr lang="en-US" i="1" dirty="0" smtClean="0"/>
          </a:p>
          <a:p>
            <a:pPr eaLnBrk="1" hangingPunct="1">
              <a:buFontTx/>
              <a:buNone/>
            </a:pPr>
            <a:r>
              <a:rPr lang="en-US" sz="1500" dirty="0" smtClean="0"/>
              <a:t>			</a:t>
            </a:r>
          </a:p>
        </p:txBody>
      </p:sp>
      <p:graphicFrame>
        <p:nvGraphicFramePr>
          <p:cNvPr id="955438" name="Group 46"/>
          <p:cNvGraphicFramePr>
            <a:graphicFrameLocks noGrp="1"/>
          </p:cNvGraphicFramePr>
          <p:nvPr/>
        </p:nvGraphicFramePr>
        <p:xfrm>
          <a:off x="3192463" y="5013325"/>
          <a:ext cx="3076575" cy="906780"/>
        </p:xfrm>
        <a:graphic>
          <a:graphicData uri="http://schemas.openxmlformats.org/drawingml/2006/table">
            <a:tbl>
              <a:tblPr/>
              <a:tblGrid>
                <a:gridCol w="1025525"/>
                <a:gridCol w="1025525"/>
                <a:gridCol w="1025525"/>
              </a:tblGrid>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a</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c</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d</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e</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f</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g</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h</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smtClean="0">
                          <a:ln>
                            <a:noFill/>
                          </a:ln>
                          <a:solidFill>
                            <a:srgbClr val="000000"/>
                          </a:solidFill>
                          <a:effectLst/>
                          <a:latin typeface="Arial" charset="0"/>
                        </a:rPr>
                        <a:t>i</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5472" name="Group 80"/>
          <p:cNvGraphicFramePr>
            <a:graphicFrameLocks noGrp="1"/>
          </p:cNvGraphicFramePr>
          <p:nvPr/>
        </p:nvGraphicFramePr>
        <p:xfrm>
          <a:off x="3182938" y="4592637"/>
          <a:ext cx="3086100" cy="302260"/>
        </p:xfrm>
        <a:graphic>
          <a:graphicData uri="http://schemas.openxmlformats.org/drawingml/2006/table">
            <a:tbl>
              <a:tblPr/>
              <a:tblGrid>
                <a:gridCol w="1028700"/>
                <a:gridCol w="1028700"/>
                <a:gridCol w="1028700"/>
              </a:tblGrid>
              <a:tr h="1841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rgbClr val="000000"/>
                          </a:solidFill>
                          <a:effectLst/>
                          <a:latin typeface="Arial" charset="0"/>
                        </a:rPr>
                        <a:t>2</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55470" name="Group 78"/>
          <p:cNvGraphicFramePr>
            <a:graphicFrameLocks noGrp="1"/>
          </p:cNvGraphicFramePr>
          <p:nvPr/>
        </p:nvGraphicFramePr>
        <p:xfrm>
          <a:off x="2409825" y="5013325"/>
          <a:ext cx="682625" cy="906780"/>
        </p:xfrm>
        <a:graphic>
          <a:graphicData uri="http://schemas.openxmlformats.org/drawingml/2006/table">
            <a:tbl>
              <a:tblPr/>
              <a:tblGrid>
                <a:gridCol w="682625"/>
              </a:tblGrid>
              <a:tr h="2476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0</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smtClean="0">
                          <a:ln>
                            <a:noFill/>
                          </a:ln>
                          <a:solidFill>
                            <a:srgbClr val="000000"/>
                          </a:solidFill>
                          <a:effectLst/>
                          <a:latin typeface="Arial" charset="0"/>
                        </a:rPr>
                        <a:t>1</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rgbClr val="000000"/>
                          </a:solidFill>
                          <a:effectLst/>
                          <a:latin typeface="Arial" charset="0"/>
                        </a:rPr>
                        <a:t>2</a:t>
                      </a:r>
                    </a:p>
                  </a:txBody>
                  <a:tcPr marL="90488" marR="90488" marT="44450" marB="444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31" name="Rectangle 43"/>
          <p:cNvSpPr>
            <a:spLocks noChangeArrowheads="1"/>
          </p:cNvSpPr>
          <p:nvPr/>
        </p:nvSpPr>
        <p:spPr bwMode="auto">
          <a:xfrm>
            <a:off x="755650" y="3124200"/>
            <a:ext cx="7423150" cy="96710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dirty="0">
                <a:solidFill>
                  <a:srgbClr val="000000"/>
                </a:solidFill>
              </a:rPr>
              <a:t>char][] </a:t>
            </a:r>
            <a:r>
              <a:rPr lang="en-US" sz="1600" b="1" i="1" dirty="0" err="1">
                <a:solidFill>
                  <a:srgbClr val="000000"/>
                </a:solidFill>
              </a:rPr>
              <a:t>anotherCharArray</a:t>
            </a:r>
            <a:r>
              <a:rPr lang="en-US" sz="1600" b="1" i="1" dirty="0">
                <a:solidFill>
                  <a:srgbClr val="000000"/>
                </a:solidFill>
              </a:rPr>
              <a:t> = {{</a:t>
            </a:r>
            <a:r>
              <a:rPr lang="en-US" sz="1600" b="1" i="1" dirty="0" err="1">
                <a:solidFill>
                  <a:srgbClr val="000000"/>
                </a:solidFill>
              </a:rPr>
              <a:t>a,b,c</a:t>
            </a:r>
            <a:r>
              <a:rPr lang="en-US" sz="1600" b="1" i="1" dirty="0">
                <a:solidFill>
                  <a:srgbClr val="000000"/>
                </a:solidFill>
              </a:rPr>
              <a:t>},{</a:t>
            </a:r>
            <a:r>
              <a:rPr lang="en-US" sz="1600" b="1" i="1" dirty="0" err="1">
                <a:solidFill>
                  <a:srgbClr val="000000"/>
                </a:solidFill>
              </a:rPr>
              <a:t>d,e,f</a:t>
            </a:r>
            <a:r>
              <a:rPr lang="en-US" sz="1600" b="1" i="1" dirty="0">
                <a:solidFill>
                  <a:srgbClr val="000000"/>
                </a:solidFill>
              </a:rPr>
              <a:t>},{</a:t>
            </a:r>
            <a:r>
              <a:rPr lang="en-US" sz="1600" b="1" i="1" dirty="0" err="1">
                <a:solidFill>
                  <a:srgbClr val="000000"/>
                </a:solidFill>
              </a:rPr>
              <a:t>g,h,i</a:t>
            </a:r>
            <a:r>
              <a:rPr lang="en-US" sz="1600" b="1" i="1" dirty="0" smtClean="0">
                <a:solidFill>
                  <a:srgbClr val="000000"/>
                </a:solidFill>
              </a:rPr>
              <a:t>}};</a:t>
            </a:r>
          </a:p>
          <a:p>
            <a:pPr marL="342900" indent="-342900"/>
            <a:endParaRPr lang="en-US" sz="1000" b="1" i="1" dirty="0">
              <a:solidFill>
                <a:srgbClr val="000000"/>
              </a:solidFill>
            </a:endParaRPr>
          </a:p>
          <a:p>
            <a:pPr marL="342900" indent="-342900"/>
            <a:r>
              <a:rPr lang="en-US" sz="1600" b="1" i="1" dirty="0">
                <a:solidFill>
                  <a:srgbClr val="000000"/>
                </a:solidFill>
              </a:rPr>
              <a:t>System.out.println(“Accessing center of grid” + </a:t>
            </a:r>
            <a:r>
              <a:rPr lang="en-US" sz="1600" b="1" i="1" dirty="0" err="1">
                <a:solidFill>
                  <a:srgbClr val="000000"/>
                </a:solidFill>
              </a:rPr>
              <a:t>anotherCharArray</a:t>
            </a:r>
            <a:r>
              <a:rPr lang="en-US" sz="1600" b="1" i="1" dirty="0">
                <a:solidFill>
                  <a:srgbClr val="000000"/>
                </a:solidFill>
              </a:rPr>
              <a:t>[1][1]);</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defRPr/>
            </a:pPr>
            <a:r>
              <a:rPr lang="en-US" smtClean="0"/>
              <a:t>Methods</a:t>
            </a:r>
          </a:p>
        </p:txBody>
      </p:sp>
      <p:sp>
        <p:nvSpPr>
          <p:cNvPr id="38916" name="Rectangle 3"/>
          <p:cNvSpPr>
            <a:spLocks noGrp="1" noChangeArrowheads="1"/>
          </p:cNvSpPr>
          <p:nvPr>
            <p:ph idx="1"/>
          </p:nvPr>
        </p:nvSpPr>
        <p:spPr/>
        <p:txBody>
          <a:bodyPr lIns="90488" tIns="44450" rIns="90488" bIns="44450"/>
          <a:lstStyle/>
          <a:p>
            <a:pPr eaLnBrk="1" hangingPunct="1"/>
            <a:r>
              <a:rPr lang="en-US" sz="2400" dirty="0" smtClean="0"/>
              <a:t>A method is a collection of one or more statements that performs a specific task</a:t>
            </a:r>
          </a:p>
          <a:p>
            <a:pPr eaLnBrk="1" hangingPunct="1">
              <a:buNone/>
            </a:pPr>
            <a:endParaRPr lang="en-US" sz="800" dirty="0" smtClean="0"/>
          </a:p>
          <a:p>
            <a:pPr eaLnBrk="1" hangingPunct="1"/>
            <a:r>
              <a:rPr lang="en-US" sz="2400" dirty="0" smtClean="0"/>
              <a:t>Basic syntax of a Java method declaration:</a:t>
            </a:r>
          </a:p>
          <a:p>
            <a:pPr eaLnBrk="1" hangingPunct="1"/>
            <a:endParaRPr lang="en-US" sz="1200" dirty="0" smtClean="0"/>
          </a:p>
          <a:p>
            <a:pPr eaLnBrk="1" hangingPunct="1"/>
            <a:endParaRPr lang="en-US" sz="1200" dirty="0" smtClean="0"/>
          </a:p>
          <a:p>
            <a:pPr eaLnBrk="1" hangingPunct="1"/>
            <a:endParaRPr lang="en-US" sz="1200" dirty="0" smtClean="0"/>
          </a:p>
          <a:p>
            <a:pPr eaLnBrk="1" hangingPunct="1"/>
            <a:endParaRPr lang="en-US" sz="1200" dirty="0" smtClean="0"/>
          </a:p>
          <a:p>
            <a:pPr eaLnBrk="1" hangingPunct="1"/>
            <a:endParaRPr lang="en-US" sz="1200" dirty="0" smtClean="0"/>
          </a:p>
          <a:p>
            <a:pPr eaLnBrk="1" hangingPunct="1"/>
            <a:endParaRPr lang="en-US" sz="1200" dirty="0" smtClean="0"/>
          </a:p>
          <a:p>
            <a:pPr eaLnBrk="1" hangingPunct="1"/>
            <a:endParaRPr lang="en-US" sz="1200" dirty="0" smtClean="0"/>
          </a:p>
          <a:p>
            <a:pPr eaLnBrk="1" hangingPunct="1"/>
            <a:endParaRPr lang="en-US" sz="800" dirty="0" smtClean="0"/>
          </a:p>
          <a:p>
            <a:pPr eaLnBrk="1" hangingPunct="1"/>
            <a:r>
              <a:rPr lang="en-US" sz="2400" dirty="0" smtClean="0"/>
              <a:t>A method’s </a:t>
            </a:r>
            <a:r>
              <a:rPr lang="en-US" sz="2400" i="1" dirty="0" smtClean="0"/>
              <a:t>signature </a:t>
            </a:r>
            <a:r>
              <a:rPr lang="en-US" sz="2400" dirty="0" smtClean="0"/>
              <a:t>is a combination of a method’s </a:t>
            </a:r>
            <a:r>
              <a:rPr lang="en-US" sz="2400" i="1" dirty="0" smtClean="0"/>
              <a:t>name </a:t>
            </a:r>
            <a:r>
              <a:rPr lang="en-US" sz="2400" dirty="0" smtClean="0"/>
              <a:t>and </a:t>
            </a:r>
            <a:r>
              <a:rPr lang="en-US" sz="2400" i="1" dirty="0" smtClean="0"/>
              <a:t>parameters </a:t>
            </a:r>
            <a:r>
              <a:rPr lang="en-US" sz="2400" dirty="0" smtClean="0"/>
              <a:t>that uniquely identify a method</a:t>
            </a:r>
          </a:p>
        </p:txBody>
      </p:sp>
      <p:sp>
        <p:nvSpPr>
          <p:cNvPr id="38917" name="Rectangle 5"/>
          <p:cNvSpPr>
            <a:spLocks noChangeArrowheads="1"/>
          </p:cNvSpPr>
          <p:nvPr/>
        </p:nvSpPr>
        <p:spPr bwMode="auto">
          <a:xfrm>
            <a:off x="684213" y="3048000"/>
            <a:ext cx="7559675" cy="1368425"/>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r>
              <a:rPr lang="en-US" sz="1600" b="1" i="1" dirty="0">
                <a:solidFill>
                  <a:srgbClr val="000000"/>
                </a:solidFill>
              </a:rPr>
              <a:t>Syntax:		&lt;</a:t>
            </a:r>
            <a:r>
              <a:rPr lang="en-US" sz="1600" b="1" i="1" dirty="0" err="1">
                <a:solidFill>
                  <a:srgbClr val="000000"/>
                </a:solidFill>
              </a:rPr>
              <a:t>return_type</a:t>
            </a:r>
            <a:r>
              <a:rPr lang="en-US" sz="1600" b="1" i="1" dirty="0">
                <a:solidFill>
                  <a:srgbClr val="000000"/>
                </a:solidFill>
              </a:rPr>
              <a:t>&gt;   &lt;identifier_name&gt; ( &lt;parameter(s)&gt; ) {</a:t>
            </a:r>
          </a:p>
          <a:p>
            <a:pPr marL="342900" indent="-342900"/>
            <a:r>
              <a:rPr lang="en-US" sz="1600" b="1" i="1" dirty="0">
                <a:solidFill>
                  <a:srgbClr val="000000"/>
                </a:solidFill>
              </a:rPr>
              <a:t>				//method implementation here</a:t>
            </a:r>
          </a:p>
          <a:p>
            <a:pPr marL="342900" indent="-342900"/>
            <a:r>
              <a:rPr lang="en-US" sz="1600" b="1" i="1" dirty="0">
                <a:solidFill>
                  <a:srgbClr val="000000"/>
                </a:solidFill>
              </a:rPr>
              <a:t>				return &lt;</a:t>
            </a:r>
            <a:r>
              <a:rPr lang="en-US" sz="1600" b="1" i="1" dirty="0" err="1">
                <a:solidFill>
                  <a:srgbClr val="000000"/>
                </a:solidFill>
              </a:rPr>
              <a:t>return_value</a:t>
            </a:r>
            <a:r>
              <a:rPr lang="en-US" sz="1600" b="1" i="1" dirty="0">
                <a:solidFill>
                  <a:srgbClr val="000000"/>
                </a:solidFill>
              </a:rPr>
              <a:t>&gt;;</a:t>
            </a:r>
          </a:p>
          <a:p>
            <a:pPr marL="342900" indent="-342900"/>
            <a:r>
              <a:rPr lang="en-US" sz="1600" b="1" i="1" dirty="0">
                <a:solidFill>
                  <a:srgbClr val="000000"/>
                </a:solidFill>
              </a:rPr>
              <a:t>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2"/>
          <p:cNvSpPr>
            <a:spLocks noChangeArrowheads="1"/>
          </p:cNvSpPr>
          <p:nvPr/>
        </p:nvSpPr>
        <p:spPr bwMode="auto">
          <a:xfrm>
            <a:off x="3222625" y="385921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39940" name="Rectangle 3"/>
          <p:cNvSpPr>
            <a:spLocks noChangeArrowheads="1"/>
          </p:cNvSpPr>
          <p:nvPr/>
        </p:nvSpPr>
        <p:spPr bwMode="auto">
          <a:xfrm>
            <a:off x="3222625" y="300196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39941" name="Rectangle 4"/>
          <p:cNvSpPr>
            <a:spLocks noChangeArrowheads="1"/>
          </p:cNvSpPr>
          <p:nvPr/>
        </p:nvSpPr>
        <p:spPr bwMode="auto">
          <a:xfrm>
            <a:off x="3222625" y="2230438"/>
            <a:ext cx="5629275"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38918" name="Rectangle 5"/>
          <p:cNvSpPr>
            <a:spLocks noGrp="1" noChangeArrowheads="1"/>
          </p:cNvSpPr>
          <p:nvPr>
            <p:ph type="title"/>
          </p:nvPr>
        </p:nvSpPr>
        <p:spPr/>
        <p:txBody>
          <a:bodyPr/>
          <a:lstStyle/>
          <a:p>
            <a:pPr eaLnBrk="1" hangingPunct="1">
              <a:defRPr/>
            </a:pPr>
            <a:r>
              <a:rPr lang="en-US" smtClean="0"/>
              <a:t>Method Declaration</a:t>
            </a:r>
          </a:p>
        </p:txBody>
      </p:sp>
      <p:sp>
        <p:nvSpPr>
          <p:cNvPr id="39943" name="Rectangle 6"/>
          <p:cNvSpPr>
            <a:spLocks noChangeArrowheads="1"/>
          </p:cNvSpPr>
          <p:nvPr/>
        </p:nvSpPr>
        <p:spPr bwMode="auto">
          <a:xfrm>
            <a:off x="2887663" y="1465263"/>
            <a:ext cx="6064250" cy="4873625"/>
          </a:xfrm>
          <a:prstGeom prst="rect">
            <a:avLst/>
          </a:prstGeom>
          <a:noFill/>
          <a:ln w="12700">
            <a:solidFill>
              <a:schemeClr val="tx1"/>
            </a:solidFill>
            <a:miter lim="800000"/>
            <a:headEnd/>
            <a:tailEnd/>
          </a:ln>
        </p:spPr>
        <p:txBody>
          <a:bodyPr lIns="90488" tIns="44450" rIns="90488" bIns="44450"/>
          <a:lstStyle/>
          <a:p>
            <a:pPr marL="342900" indent="-342900"/>
            <a:r>
              <a:rPr lang="en-US" sz="1300" b="1">
                <a:solidFill>
                  <a:srgbClr val="660033"/>
                </a:solidFill>
                <a:latin typeface="Courier New" pitchFamily="49" charset="0"/>
              </a:rPr>
              <a:t>package </a:t>
            </a:r>
            <a:r>
              <a:rPr lang="en-US" sz="1300" b="1">
                <a:latin typeface="Courier New" pitchFamily="49" charset="0"/>
              </a:rPr>
              <a:t>sef.module3.sample;</a:t>
            </a:r>
          </a:p>
          <a:p>
            <a:pPr marL="342900" indent="-342900"/>
            <a:endParaRPr lang="en-US" sz="1300" b="1">
              <a:latin typeface="Courier New" pitchFamily="49" charset="0"/>
            </a:endParaRPr>
          </a:p>
          <a:p>
            <a:pPr marL="342900" indent="-342900"/>
            <a:r>
              <a:rPr lang="en-US" sz="1300" b="1">
                <a:solidFill>
                  <a:srgbClr val="660033"/>
                </a:solidFill>
                <a:latin typeface="Courier New" pitchFamily="49" charset="0"/>
              </a:rPr>
              <a:t>public class</a:t>
            </a:r>
            <a:r>
              <a:rPr lang="en-US" sz="1300" b="1">
                <a:latin typeface="Courier New" pitchFamily="49" charset="0"/>
              </a:rPr>
              <a:t> MethodSample</a:t>
            </a:r>
            <a:r>
              <a:rPr lang="en-US" sz="1300" b="1">
                <a:solidFill>
                  <a:srgbClr val="339933"/>
                </a:solidFill>
                <a:latin typeface="Courier New" pitchFamily="49" charset="0"/>
              </a:rPr>
              <a:t> </a:t>
            </a:r>
            <a:r>
              <a:rPr lang="en-US" sz="1300" b="1">
                <a:latin typeface="Courier New" pitchFamily="49" charset="0"/>
              </a:rPr>
              <a:t>{</a:t>
            </a:r>
          </a:p>
          <a:p>
            <a:pPr marL="342900" indent="-342900"/>
            <a:r>
              <a:rPr lang="en-US" sz="1300" b="1">
                <a:latin typeface="Courier New" pitchFamily="49" charset="0"/>
              </a:rPr>
              <a:t>	</a:t>
            </a:r>
          </a:p>
          <a:p>
            <a:pPr marL="342900" indent="-342900"/>
            <a:r>
              <a:rPr lang="en-US" sz="1300" b="1">
                <a:latin typeface="Courier New" pitchFamily="49" charset="0"/>
              </a:rPr>
              <a:t>	public void greet(){</a:t>
            </a:r>
          </a:p>
          <a:p>
            <a:pPr marL="342900" indent="-342900"/>
            <a:r>
              <a:rPr lang="en-US" sz="1300" b="1">
                <a:latin typeface="Courier New" pitchFamily="49" charset="0"/>
              </a:rPr>
              <a:t>		System.out.println(“Hello!”);</a:t>
            </a:r>
          </a:p>
          <a:p>
            <a:pPr marL="342900" indent="-342900"/>
            <a:r>
              <a:rPr lang="en-US" sz="1300" b="1">
                <a:latin typeface="Courier New" pitchFamily="49" charset="0"/>
              </a:rPr>
              <a:t>	}</a:t>
            </a:r>
          </a:p>
          <a:p>
            <a:pPr marL="342900" indent="-342900"/>
            <a:endParaRPr lang="en-US" sz="1300" b="1">
              <a:latin typeface="Courier New" pitchFamily="49" charset="0"/>
            </a:endParaRPr>
          </a:p>
          <a:p>
            <a:pPr marL="342900" indent="-342900"/>
            <a:r>
              <a:rPr lang="en-US" sz="1300" b="1">
                <a:latin typeface="Courier New" pitchFamily="49" charset="0"/>
              </a:rPr>
              <a:t>	public static void greet(String name){</a:t>
            </a:r>
          </a:p>
          <a:p>
            <a:pPr marL="342900" indent="-342900"/>
            <a:r>
              <a:rPr lang="en-US" sz="1300" b="1">
                <a:latin typeface="Courier New" pitchFamily="49" charset="0"/>
              </a:rPr>
              <a:t>		System.out.println(“Hello “ + name + “!”);</a:t>
            </a:r>
          </a:p>
          <a:p>
            <a:pPr marL="342900" indent="-342900"/>
            <a:r>
              <a:rPr lang="en-US" sz="1300" b="1">
                <a:latin typeface="Courier New" pitchFamily="49" charset="0"/>
              </a:rPr>
              <a:t>	}</a:t>
            </a:r>
          </a:p>
          <a:p>
            <a:pPr marL="342900" indent="-342900"/>
            <a:endParaRPr lang="en-US" sz="1300" b="1">
              <a:latin typeface="Courier New" pitchFamily="49" charset="0"/>
            </a:endParaRPr>
          </a:p>
          <a:p>
            <a:pPr marL="342900" indent="-342900"/>
            <a:r>
              <a:rPr lang="en-US" sz="1300" b="1">
                <a:latin typeface="Courier New" pitchFamily="49" charset="0"/>
              </a:rPr>
              <a:t>	public int sum(int x, int y) {</a:t>
            </a:r>
          </a:p>
          <a:p>
            <a:pPr marL="342900" indent="-342900"/>
            <a:r>
              <a:rPr lang="en-US" sz="1300" b="1">
                <a:latin typeface="Courier New" pitchFamily="49" charset="0"/>
              </a:rPr>
              <a:t>		return x + y;</a:t>
            </a:r>
          </a:p>
          <a:p>
            <a:pPr marL="342900" indent="-342900"/>
            <a:r>
              <a:rPr lang="en-US" sz="1300" b="1">
                <a:latin typeface="Courier New" pitchFamily="49" charset="0"/>
              </a:rPr>
              <a:t>	}</a:t>
            </a:r>
          </a:p>
          <a:p>
            <a:pPr marL="342900" indent="-342900"/>
            <a:r>
              <a:rPr lang="en-US" sz="1300" b="1">
                <a:latin typeface="Courier New" pitchFamily="49" charset="0"/>
              </a:rPr>
              <a:t>}</a:t>
            </a:r>
          </a:p>
          <a:p>
            <a:pPr marL="342900" indent="-342900"/>
            <a:endParaRPr lang="en-US" sz="1300" b="1">
              <a:latin typeface="Courier New" pitchFamily="49" charset="0"/>
            </a:endParaRPr>
          </a:p>
        </p:txBody>
      </p:sp>
      <p:sp>
        <p:nvSpPr>
          <p:cNvPr id="39944" name="AutoShape 7"/>
          <p:cNvSpPr>
            <a:spLocks/>
          </p:cNvSpPr>
          <p:nvPr/>
        </p:nvSpPr>
        <p:spPr bwMode="auto">
          <a:xfrm>
            <a:off x="342900" y="1709738"/>
            <a:ext cx="2284413" cy="1292225"/>
          </a:xfrm>
          <a:prstGeom prst="accentBorderCallout2">
            <a:avLst>
              <a:gd name="adj1" fmla="val 8847"/>
              <a:gd name="adj2" fmla="val 103338"/>
              <a:gd name="adj3" fmla="val 8847"/>
              <a:gd name="adj4" fmla="val 113690"/>
              <a:gd name="adj5" fmla="val 71009"/>
              <a:gd name="adj6" fmla="val 125366"/>
            </a:avLst>
          </a:prstGeom>
          <a:solidFill>
            <a:srgbClr val="F7FBFF"/>
          </a:solidFill>
          <a:ln w="9525" algn="ctr">
            <a:solidFill>
              <a:srgbClr val="A6ADC4"/>
            </a:solidFill>
            <a:miter lim="800000"/>
            <a:headEnd/>
            <a:tailEnd/>
          </a:ln>
        </p:spPr>
        <p:txBody>
          <a:bodyPr/>
          <a:lstStyle/>
          <a:p>
            <a:pPr>
              <a:spcBef>
                <a:spcPct val="50000"/>
              </a:spcBef>
            </a:pPr>
            <a:endParaRPr lang="en-US" sz="1400"/>
          </a:p>
          <a:p>
            <a:pPr>
              <a:spcBef>
                <a:spcPct val="50000"/>
              </a:spcBef>
              <a:buFontTx/>
              <a:buChar char="•"/>
            </a:pPr>
            <a:r>
              <a:rPr lang="en-US" sz="1400"/>
              <a:t> No parameters with a ‘void’ return type.  This means the method does not return any value</a:t>
            </a:r>
          </a:p>
        </p:txBody>
      </p:sp>
      <p:sp>
        <p:nvSpPr>
          <p:cNvPr id="39945" name="AutoShape 8"/>
          <p:cNvSpPr>
            <a:spLocks/>
          </p:cNvSpPr>
          <p:nvPr/>
        </p:nvSpPr>
        <p:spPr bwMode="auto">
          <a:xfrm>
            <a:off x="342900" y="3335338"/>
            <a:ext cx="2284413" cy="3209925"/>
          </a:xfrm>
          <a:prstGeom prst="accentBorderCallout2">
            <a:avLst>
              <a:gd name="adj1" fmla="val 3560"/>
              <a:gd name="adj2" fmla="val 103338"/>
              <a:gd name="adj3" fmla="val 3560"/>
              <a:gd name="adj4" fmla="val 113065"/>
              <a:gd name="adj5" fmla="val -495"/>
              <a:gd name="adj6" fmla="val 125296"/>
            </a:avLst>
          </a:prstGeom>
          <a:solidFill>
            <a:srgbClr val="F7FBFF"/>
          </a:solidFill>
          <a:ln w="9525" algn="ctr">
            <a:solidFill>
              <a:srgbClr val="A6ADC4"/>
            </a:solidFill>
            <a:miter lim="800000"/>
            <a:headEnd/>
            <a:tailEnd/>
          </a:ln>
        </p:spPr>
        <p:txBody>
          <a:bodyPr/>
          <a:lstStyle/>
          <a:p>
            <a:pPr>
              <a:spcBef>
                <a:spcPct val="50000"/>
              </a:spcBef>
            </a:pPr>
            <a:endParaRPr lang="en-US" sz="1400"/>
          </a:p>
          <a:p>
            <a:pPr>
              <a:spcBef>
                <a:spcPct val="50000"/>
              </a:spcBef>
              <a:buFontTx/>
              <a:buChar char="•"/>
            </a:pPr>
            <a:r>
              <a:rPr lang="en-US" sz="1400"/>
              <a:t> You can pass parameters to a method.  These are considered local variables</a:t>
            </a:r>
          </a:p>
          <a:p>
            <a:pPr>
              <a:spcBef>
                <a:spcPct val="50000"/>
              </a:spcBef>
              <a:buFontTx/>
              <a:buChar char="•"/>
            </a:pPr>
            <a:r>
              <a:rPr lang="en-US" sz="1400"/>
              <a:t> It has the same name as the previous method, but different parameters</a:t>
            </a:r>
          </a:p>
          <a:p>
            <a:pPr>
              <a:spcBef>
                <a:spcPct val="50000"/>
              </a:spcBef>
              <a:buFontTx/>
              <a:buChar char="•"/>
            </a:pPr>
            <a:r>
              <a:rPr lang="en-US" sz="1400"/>
              <a:t>Note a ‘static’ modifier.  This means this method is a class method and can be called without an object reference</a:t>
            </a:r>
          </a:p>
        </p:txBody>
      </p:sp>
      <p:sp>
        <p:nvSpPr>
          <p:cNvPr id="39946" name="AutoShape 9"/>
          <p:cNvSpPr>
            <a:spLocks/>
          </p:cNvSpPr>
          <p:nvPr/>
        </p:nvSpPr>
        <p:spPr bwMode="auto">
          <a:xfrm>
            <a:off x="5972175" y="4727575"/>
            <a:ext cx="2759075" cy="1509713"/>
          </a:xfrm>
          <a:prstGeom prst="accentBorderCallout2">
            <a:avLst>
              <a:gd name="adj1" fmla="val 7569"/>
              <a:gd name="adj2" fmla="val -2764"/>
              <a:gd name="adj3" fmla="val 7569"/>
              <a:gd name="adj4" fmla="val -29000"/>
              <a:gd name="adj5" fmla="val -11463"/>
              <a:gd name="adj6" fmla="val -53912"/>
            </a:avLst>
          </a:prstGeom>
          <a:solidFill>
            <a:srgbClr val="F7FBFF"/>
          </a:solidFill>
          <a:ln w="9525" algn="ctr">
            <a:solidFill>
              <a:srgbClr val="A6ADC4"/>
            </a:solidFill>
            <a:miter lim="800000"/>
            <a:headEnd/>
            <a:tailEnd/>
          </a:ln>
        </p:spPr>
        <p:txBody>
          <a:bodyPr/>
          <a:lstStyle/>
          <a:p>
            <a:pPr>
              <a:spcBef>
                <a:spcPct val="50000"/>
              </a:spcBef>
              <a:buFontTx/>
              <a:buChar char="•"/>
            </a:pPr>
            <a:endParaRPr lang="en-US" sz="1400"/>
          </a:p>
          <a:p>
            <a:pPr>
              <a:spcBef>
                <a:spcPct val="50000"/>
              </a:spcBef>
              <a:buFontTx/>
              <a:buChar char="•"/>
            </a:pPr>
            <a:r>
              <a:rPr lang="en-US" sz="1400"/>
              <a:t>This method has a </a:t>
            </a:r>
            <a:r>
              <a:rPr lang="en-US" sz="1400" i="1"/>
              <a:t>int </a:t>
            </a:r>
            <a:r>
              <a:rPr lang="en-US" sz="1400"/>
              <a:t>return type.  This requires the method to have  a ‘return’ statement that returns an integer value.</a:t>
            </a:r>
          </a:p>
        </p:txBody>
      </p:sp>
      <p:sp>
        <p:nvSpPr>
          <p:cNvPr id="39947" name="Text Box 10"/>
          <p:cNvSpPr txBox="1">
            <a:spLocks noChangeArrowheads="1"/>
          </p:cNvSpPr>
          <p:nvPr/>
        </p:nvSpPr>
        <p:spPr bwMode="auto">
          <a:xfrm>
            <a:off x="558800" y="1536700"/>
            <a:ext cx="1822450" cy="346075"/>
          </a:xfrm>
          <a:prstGeom prst="rect">
            <a:avLst/>
          </a:prstGeom>
          <a:solidFill>
            <a:srgbClr val="CCECFF"/>
          </a:solidFill>
          <a:ln w="9525" algn="ctr">
            <a:solidFill>
              <a:srgbClr val="777777"/>
            </a:solidFill>
            <a:miter lim="800000"/>
            <a:headEnd/>
            <a:tailEnd/>
          </a:ln>
        </p:spPr>
        <p:txBody>
          <a:bodyPr>
            <a:spAutoFit/>
          </a:bodyPr>
          <a:lstStyle/>
          <a:p>
            <a:pPr>
              <a:spcBef>
                <a:spcPct val="50000"/>
              </a:spcBef>
            </a:pPr>
            <a:r>
              <a:rPr lang="en-US" sz="1600" b="1">
                <a:ea typeface="Arial Unicode MS" pitchFamily="34" charset="-128"/>
                <a:cs typeface="Arial Unicode MS" pitchFamily="34" charset="-128"/>
              </a:rPr>
              <a:t>greet()</a:t>
            </a:r>
          </a:p>
        </p:txBody>
      </p:sp>
      <p:sp>
        <p:nvSpPr>
          <p:cNvPr id="39948" name="Text Box 11"/>
          <p:cNvSpPr txBox="1">
            <a:spLocks noChangeArrowheads="1"/>
          </p:cNvSpPr>
          <p:nvPr/>
        </p:nvSpPr>
        <p:spPr bwMode="auto">
          <a:xfrm>
            <a:off x="596900" y="3162300"/>
            <a:ext cx="1822450" cy="346075"/>
          </a:xfrm>
          <a:prstGeom prst="rect">
            <a:avLst/>
          </a:prstGeom>
          <a:solidFill>
            <a:srgbClr val="CCECFF"/>
          </a:solidFill>
          <a:ln w="9525" algn="ctr">
            <a:solidFill>
              <a:srgbClr val="777777"/>
            </a:solidFill>
            <a:miter lim="800000"/>
            <a:headEnd/>
            <a:tailEnd/>
          </a:ln>
        </p:spPr>
        <p:txBody>
          <a:bodyPr>
            <a:spAutoFit/>
          </a:bodyPr>
          <a:lstStyle/>
          <a:p>
            <a:pPr>
              <a:spcBef>
                <a:spcPct val="50000"/>
              </a:spcBef>
            </a:pPr>
            <a:r>
              <a:rPr lang="en-US" sz="1600" b="1">
                <a:ea typeface="Arial Unicode MS" pitchFamily="34" charset="-128"/>
                <a:cs typeface="Arial Unicode MS" pitchFamily="34" charset="-128"/>
              </a:rPr>
              <a:t>greet(String)</a:t>
            </a:r>
          </a:p>
        </p:txBody>
      </p:sp>
      <p:sp>
        <p:nvSpPr>
          <p:cNvPr id="39949" name="Text Box 12"/>
          <p:cNvSpPr txBox="1">
            <a:spLocks noChangeArrowheads="1"/>
          </p:cNvSpPr>
          <p:nvPr/>
        </p:nvSpPr>
        <p:spPr bwMode="auto">
          <a:xfrm>
            <a:off x="6410325" y="4527550"/>
            <a:ext cx="1822450" cy="346075"/>
          </a:xfrm>
          <a:prstGeom prst="rect">
            <a:avLst/>
          </a:prstGeom>
          <a:solidFill>
            <a:srgbClr val="CCECFF"/>
          </a:solidFill>
          <a:ln w="9525" algn="ctr">
            <a:solidFill>
              <a:srgbClr val="777777"/>
            </a:solidFill>
            <a:miter lim="800000"/>
            <a:headEnd/>
            <a:tailEnd/>
          </a:ln>
        </p:spPr>
        <p:txBody>
          <a:bodyPr>
            <a:spAutoFit/>
          </a:bodyPr>
          <a:lstStyle/>
          <a:p>
            <a:pPr>
              <a:spcBef>
                <a:spcPct val="50000"/>
              </a:spcBef>
            </a:pPr>
            <a:r>
              <a:rPr lang="en-US" sz="1600" b="1">
                <a:ea typeface="Arial Unicode MS" pitchFamily="34" charset="-128"/>
                <a:cs typeface="Arial Unicode MS" pitchFamily="34" charset="-128"/>
              </a:rPr>
              <a:t>thirdMethod</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defRPr/>
            </a:pPr>
            <a:r>
              <a:rPr lang="en-US" smtClean="0"/>
              <a:t>Expressions and Statements</a:t>
            </a:r>
          </a:p>
        </p:txBody>
      </p:sp>
      <p:sp>
        <p:nvSpPr>
          <p:cNvPr id="4100" name="Rectangle 3"/>
          <p:cNvSpPr>
            <a:spLocks noGrp="1" noChangeArrowheads="1"/>
          </p:cNvSpPr>
          <p:nvPr>
            <p:ph idx="1"/>
          </p:nvPr>
        </p:nvSpPr>
        <p:spPr/>
        <p:txBody>
          <a:bodyPr lIns="90488" tIns="44450" rIns="90488" bIns="44450">
            <a:normAutofit/>
          </a:bodyPr>
          <a:lstStyle/>
          <a:p>
            <a:pPr marL="465138" indent="-454025" eaLnBrk="1" hangingPunct="1">
              <a:defRPr/>
            </a:pPr>
            <a:r>
              <a:rPr lang="en-US" dirty="0" smtClean="0"/>
              <a:t>A Statement is a complete unit of instruction, usually ended by a semicolon ( ; )</a:t>
            </a:r>
          </a:p>
          <a:p>
            <a:pPr marL="465138" indent="-454025" eaLnBrk="1" hangingPunct="1">
              <a:defRPr/>
            </a:pPr>
            <a:r>
              <a:rPr lang="en-US" dirty="0" smtClean="0"/>
              <a:t>The example below is a statement assigning the value of the expression to the variable</a:t>
            </a:r>
          </a:p>
          <a:p>
            <a:pPr marL="682625" lvl="1" indent="-220663" eaLnBrk="1" hangingPunct="1">
              <a:defRPr/>
            </a:pPr>
            <a:r>
              <a:rPr lang="en-US" sz="1800" i="1" dirty="0" smtClean="0"/>
              <a:t>String greeting = “hello”;</a:t>
            </a:r>
          </a:p>
          <a:p>
            <a:pPr marL="682625" lvl="1" indent="-220663" eaLnBrk="1" hangingPunct="1">
              <a:defRPr/>
            </a:pPr>
            <a:r>
              <a:rPr lang="en-US" sz="1800" i="1" dirty="0" smtClean="0"/>
              <a:t>final static double PIE = 3.14</a:t>
            </a:r>
          </a:p>
          <a:p>
            <a:pPr marL="682625" lvl="1" indent="-220663" eaLnBrk="1" hangingPunct="1">
              <a:defRPr/>
            </a:pPr>
            <a:r>
              <a:rPr lang="en-US" sz="1800" i="1" dirty="0" smtClean="0"/>
              <a:t>z = x +  y;</a:t>
            </a:r>
          </a:p>
          <a:p>
            <a:pPr marL="682625" lvl="1" indent="-220663" eaLnBrk="1" hangingPunct="1">
              <a:defRPr/>
            </a:pPr>
            <a:r>
              <a:rPr lang="en-US" sz="1800" i="1" dirty="0" smtClean="0"/>
              <a:t>result  = getFactorial(z);</a:t>
            </a:r>
          </a:p>
          <a:p>
            <a:pPr marL="682625" lvl="1" indent="-220663" eaLnBrk="1" hangingPunct="1">
              <a:defRPr/>
            </a:pPr>
            <a:r>
              <a:rPr lang="en-US" sz="1800" i="1" dirty="0" smtClean="0"/>
              <a:t>Date today  = new Date();</a:t>
            </a:r>
          </a:p>
          <a:p>
            <a:pPr marL="465138" indent="-454025" eaLnBrk="1" hangingPunct="1">
              <a:defRPr/>
            </a:pPr>
            <a:r>
              <a:rPr lang="en-US" dirty="0" smtClean="0"/>
              <a:t>Method calls are also statements </a:t>
            </a:r>
          </a:p>
          <a:p>
            <a:pPr marL="682625" lvl="1" indent="-220663" eaLnBrk="1" hangingPunct="1">
              <a:defRPr/>
            </a:pPr>
            <a:r>
              <a:rPr lang="en-US" sz="1800" i="1" dirty="0" smtClean="0"/>
              <a:t>System.out.println(“Hello”);</a:t>
            </a:r>
          </a:p>
          <a:p>
            <a:pPr eaLnBrk="1" hangingPunct="1">
              <a:buFontTx/>
              <a:buNone/>
              <a:defRPr/>
            </a:pPr>
            <a:endParaRPr lang="en-US" sz="1000" dirty="0" smtClean="0"/>
          </a:p>
          <a:p>
            <a:pPr algn="ctr" eaLnBrk="1" hangingPunct="1">
              <a:buFontTx/>
              <a:buNone/>
              <a:defRPr/>
            </a:pPr>
            <a:r>
              <a:rPr lang="en-US" sz="1800" b="1" dirty="0" smtClean="0"/>
              <a:t>** Refer to the </a:t>
            </a:r>
            <a:r>
              <a:rPr lang="en-US" sz="1800" b="1" dirty="0" smtClean="0">
                <a:hlinkClick r:id="rId3" action="ppaction://hlinkfile"/>
              </a:rPr>
              <a:t>MainSample.java</a:t>
            </a:r>
            <a:r>
              <a:rPr lang="en-US" sz="1800" b="1" dirty="0" smtClean="0"/>
              <a:t> sample code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defRPr/>
            </a:pPr>
            <a:r>
              <a:rPr lang="en-US" smtClean="0"/>
              <a:t>Calling Methods</a:t>
            </a:r>
          </a:p>
        </p:txBody>
      </p:sp>
      <p:sp>
        <p:nvSpPr>
          <p:cNvPr id="40964" name="Rectangle 3"/>
          <p:cNvSpPr>
            <a:spLocks noGrp="1" noChangeArrowheads="1"/>
          </p:cNvSpPr>
          <p:nvPr>
            <p:ph idx="1"/>
          </p:nvPr>
        </p:nvSpPr>
        <p:spPr/>
        <p:txBody>
          <a:bodyPr lIns="90488" tIns="44450" rIns="90488" bIns="44450"/>
          <a:lstStyle/>
          <a:p>
            <a:pPr eaLnBrk="1" hangingPunct="1"/>
            <a:r>
              <a:rPr lang="en-US" smtClean="0"/>
              <a:t>To ‘call’ a method, use the method’s name and pass the appropriate number and type of parameters according to the method’s signature.</a:t>
            </a:r>
          </a:p>
          <a:p>
            <a:pPr eaLnBrk="1" hangingPunct="1"/>
            <a:r>
              <a:rPr lang="en-US" smtClean="0"/>
              <a:t>When calling a method, flow control will ‘jump’ to that method.</a:t>
            </a:r>
          </a:p>
          <a:p>
            <a:pPr eaLnBrk="1" hangingPunct="1"/>
            <a:r>
              <a:rPr lang="en-US" smtClean="0"/>
              <a:t>When the method finishes, flow control will return to the point where the method was called.</a:t>
            </a:r>
          </a:p>
          <a:p>
            <a:pPr eaLnBrk="1" hangingPunct="1"/>
            <a:r>
              <a:rPr lang="en-US" smtClean="0"/>
              <a:t>Instance methods are attached to an instance of an object.  These will need to be called through an object reference.</a:t>
            </a:r>
          </a:p>
          <a:p>
            <a:pPr eaLnBrk="1" hangingPunct="1"/>
            <a:r>
              <a:rPr lang="en-US" smtClean="0"/>
              <a:t>Static methods are attached to a class, and can be called via its class name.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defRPr/>
            </a:pPr>
            <a:r>
              <a:rPr lang="en-US" smtClean="0"/>
              <a:t>Parameter Passing</a:t>
            </a:r>
          </a:p>
        </p:txBody>
      </p:sp>
      <p:sp>
        <p:nvSpPr>
          <p:cNvPr id="41988" name="Rectangle 3"/>
          <p:cNvSpPr>
            <a:spLocks noGrp="1" noChangeArrowheads="1"/>
          </p:cNvSpPr>
          <p:nvPr>
            <p:ph idx="1"/>
          </p:nvPr>
        </p:nvSpPr>
        <p:spPr/>
        <p:txBody>
          <a:bodyPr lIns="90488" tIns="44450" rIns="90488" bIns="44450"/>
          <a:lstStyle/>
          <a:p>
            <a:pPr eaLnBrk="1" hangingPunct="1">
              <a:lnSpc>
                <a:spcPct val="90000"/>
              </a:lnSpc>
            </a:pPr>
            <a:r>
              <a:rPr lang="en-US" sz="2800" dirty="0" smtClean="0"/>
              <a:t>Parameters in Java are Passed By Value </a:t>
            </a:r>
          </a:p>
          <a:p>
            <a:pPr lvl="1" eaLnBrk="1" hangingPunct="1">
              <a:lnSpc>
                <a:spcPct val="90000"/>
              </a:lnSpc>
            </a:pPr>
            <a:r>
              <a:rPr lang="en-US" sz="2400" dirty="0" smtClean="0"/>
              <a:t>Passing Primitive Data Type Arguments</a:t>
            </a:r>
          </a:p>
          <a:p>
            <a:pPr lvl="2" eaLnBrk="1" hangingPunct="1">
              <a:lnSpc>
                <a:spcPct val="90000"/>
              </a:lnSpc>
            </a:pPr>
            <a:r>
              <a:rPr lang="en-US" dirty="0" smtClean="0"/>
              <a:t>A copy of the value is passed to the method.</a:t>
            </a:r>
          </a:p>
          <a:p>
            <a:pPr lvl="2" eaLnBrk="1" hangingPunct="1">
              <a:lnSpc>
                <a:spcPct val="90000"/>
              </a:lnSpc>
            </a:pPr>
            <a:r>
              <a:rPr lang="en-US" dirty="0" smtClean="0"/>
              <a:t>Any changes to the value exists only within the scope of the method. </a:t>
            </a:r>
          </a:p>
          <a:p>
            <a:pPr lvl="2" eaLnBrk="1" hangingPunct="1">
              <a:lnSpc>
                <a:spcPct val="90000"/>
              </a:lnSpc>
            </a:pPr>
            <a:r>
              <a:rPr lang="en-US" dirty="0" smtClean="0"/>
              <a:t>When the method returns, any changes to the value are lost.  The original value remains.</a:t>
            </a:r>
          </a:p>
          <a:p>
            <a:pPr lvl="2" eaLnBrk="1" hangingPunct="1">
              <a:lnSpc>
                <a:spcPct val="90000"/>
              </a:lnSpc>
            </a:pPr>
            <a:endParaRPr lang="en-US" dirty="0" smtClean="0"/>
          </a:p>
          <a:p>
            <a:pPr lvl="1" eaLnBrk="1" hangingPunct="1">
              <a:lnSpc>
                <a:spcPct val="90000"/>
              </a:lnSpc>
            </a:pPr>
            <a:r>
              <a:rPr lang="en-US" sz="2400" dirty="0" smtClean="0"/>
              <a:t>Passing Reference Data Type Arguments</a:t>
            </a:r>
          </a:p>
          <a:p>
            <a:pPr lvl="2" eaLnBrk="1" hangingPunct="1">
              <a:lnSpc>
                <a:spcPct val="90000"/>
              </a:lnSpc>
            </a:pPr>
            <a:r>
              <a:rPr lang="en-US" dirty="0" smtClean="0"/>
              <a:t>A copy of the object’s reference’s value is being passed.</a:t>
            </a:r>
          </a:p>
          <a:p>
            <a:pPr lvl="2" eaLnBrk="1" hangingPunct="1">
              <a:lnSpc>
                <a:spcPct val="90000"/>
              </a:lnSpc>
            </a:pPr>
            <a:r>
              <a:rPr lang="en-US" dirty="0" smtClean="0"/>
              <a:t>The values of the object's fields can be changed inside the method, if they have the proper access level. </a:t>
            </a:r>
          </a:p>
          <a:p>
            <a:pPr lvl="2" eaLnBrk="1" hangingPunct="1">
              <a:lnSpc>
                <a:spcPct val="90000"/>
              </a:lnSpc>
            </a:pPr>
            <a:r>
              <a:rPr lang="en-US" dirty="0" smtClean="0"/>
              <a:t>When the method returns, the passed-in reference still references the same object as before.  However, the changes in the object’s fields will be retained.</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ChangeArrowheads="1"/>
          </p:cNvSpPr>
          <p:nvPr/>
        </p:nvSpPr>
        <p:spPr bwMode="auto">
          <a:xfrm>
            <a:off x="3222625" y="385921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43012" name="Rectangle 3"/>
          <p:cNvSpPr>
            <a:spLocks noChangeArrowheads="1"/>
          </p:cNvSpPr>
          <p:nvPr/>
        </p:nvSpPr>
        <p:spPr bwMode="auto">
          <a:xfrm>
            <a:off x="3222625" y="3001963"/>
            <a:ext cx="5672138"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43013" name="Rectangle 4"/>
          <p:cNvSpPr>
            <a:spLocks noChangeArrowheads="1"/>
          </p:cNvSpPr>
          <p:nvPr/>
        </p:nvSpPr>
        <p:spPr bwMode="auto">
          <a:xfrm>
            <a:off x="3222625" y="2230438"/>
            <a:ext cx="5629275" cy="668337"/>
          </a:xfrm>
          <a:prstGeom prst="rect">
            <a:avLst/>
          </a:prstGeom>
          <a:solidFill>
            <a:srgbClr val="C0C0C0">
              <a:alpha val="50195"/>
            </a:srgbClr>
          </a:solidFill>
          <a:ln w="12700" algn="ctr">
            <a:noFill/>
            <a:miter lim="800000"/>
            <a:headEnd/>
            <a:tailEnd/>
          </a:ln>
        </p:spPr>
        <p:txBody>
          <a:bodyPr wrap="none" lIns="90488" tIns="44450" rIns="90488" bIns="44450" anchor="ctr"/>
          <a:lstStyle/>
          <a:p>
            <a:endParaRPr lang="en-PH"/>
          </a:p>
        </p:txBody>
      </p:sp>
      <p:sp>
        <p:nvSpPr>
          <p:cNvPr id="41990" name="Rectangle 5"/>
          <p:cNvSpPr>
            <a:spLocks noGrp="1" noChangeArrowheads="1"/>
          </p:cNvSpPr>
          <p:nvPr>
            <p:ph type="title"/>
          </p:nvPr>
        </p:nvSpPr>
        <p:spPr/>
        <p:txBody>
          <a:bodyPr/>
          <a:lstStyle/>
          <a:p>
            <a:pPr eaLnBrk="1" hangingPunct="1">
              <a:defRPr/>
            </a:pPr>
            <a:r>
              <a:rPr lang="en-US" smtClean="0"/>
              <a:t>Method Declaration</a:t>
            </a:r>
          </a:p>
        </p:txBody>
      </p:sp>
      <p:sp>
        <p:nvSpPr>
          <p:cNvPr id="43015" name="Rectangle 6"/>
          <p:cNvSpPr>
            <a:spLocks noChangeArrowheads="1"/>
          </p:cNvSpPr>
          <p:nvPr/>
        </p:nvSpPr>
        <p:spPr bwMode="auto">
          <a:xfrm>
            <a:off x="2887663" y="1465263"/>
            <a:ext cx="6064250" cy="5080000"/>
          </a:xfrm>
          <a:prstGeom prst="rect">
            <a:avLst/>
          </a:prstGeom>
          <a:noFill/>
          <a:ln w="12700">
            <a:solidFill>
              <a:schemeClr val="tx1"/>
            </a:solidFill>
            <a:miter lim="800000"/>
            <a:headEnd/>
            <a:tailEnd/>
          </a:ln>
        </p:spPr>
        <p:txBody>
          <a:bodyPr lIns="90488" tIns="44450" rIns="90488" bIns="44450"/>
          <a:lstStyle/>
          <a:p>
            <a:pPr marL="342900" indent="-342900"/>
            <a:endParaRPr lang="en-US" sz="1300" b="1" dirty="0">
              <a:latin typeface="Courier New" pitchFamily="49" charset="0"/>
            </a:endParaRPr>
          </a:p>
          <a:p>
            <a:pPr marL="342900" indent="-342900"/>
            <a:r>
              <a:rPr lang="en-US" sz="1300" b="1" dirty="0">
                <a:solidFill>
                  <a:srgbClr val="660033"/>
                </a:solidFill>
                <a:latin typeface="Courier New" pitchFamily="49" charset="0"/>
              </a:rPr>
              <a:t>public class</a:t>
            </a:r>
            <a:r>
              <a:rPr lang="en-US" sz="1300" b="1" dirty="0">
                <a:latin typeface="Courier New" pitchFamily="49" charset="0"/>
              </a:rPr>
              <a:t> </a:t>
            </a:r>
            <a:r>
              <a:rPr lang="en-US" sz="1300" b="1" dirty="0" err="1">
                <a:latin typeface="Courier New" pitchFamily="49" charset="0"/>
              </a:rPr>
              <a:t>MethodSample</a:t>
            </a:r>
            <a:r>
              <a:rPr lang="en-US" sz="1300" b="1" dirty="0">
                <a:solidFill>
                  <a:srgbClr val="339933"/>
                </a:solidFill>
                <a:latin typeface="Courier New" pitchFamily="49" charset="0"/>
              </a:rPr>
              <a:t> </a:t>
            </a:r>
            <a:r>
              <a:rPr lang="en-US" sz="1300" b="1" dirty="0">
                <a:latin typeface="Courier New" pitchFamily="49" charset="0"/>
              </a:rPr>
              <a:t>{</a:t>
            </a:r>
          </a:p>
          <a:p>
            <a:pPr marL="342900" indent="-342900"/>
            <a:r>
              <a:rPr lang="en-US" sz="1300" b="1" dirty="0">
                <a:latin typeface="Courier New" pitchFamily="49" charset="0"/>
              </a:rPr>
              <a:t>	</a:t>
            </a:r>
          </a:p>
          <a:p>
            <a:pPr marL="342900" indent="-342900"/>
            <a:r>
              <a:rPr lang="en-US" sz="1300" b="1" dirty="0">
                <a:latin typeface="Courier New" pitchFamily="49" charset="0"/>
              </a:rPr>
              <a:t>	</a:t>
            </a:r>
            <a:endParaRPr lang="en-US" sz="1300" b="1" dirty="0" smtClean="0">
              <a:latin typeface="Courier New" pitchFamily="49" charset="0"/>
            </a:endParaRPr>
          </a:p>
          <a:p>
            <a:pPr marL="342900" indent="-342900"/>
            <a:r>
              <a:rPr lang="en-US" sz="1300" b="1" dirty="0" smtClean="0">
                <a:latin typeface="Courier New" pitchFamily="49" charset="0"/>
              </a:rPr>
              <a:t>	public </a:t>
            </a:r>
            <a:r>
              <a:rPr lang="en-US" sz="1300" b="1" dirty="0">
                <a:latin typeface="Courier New" pitchFamily="49" charset="0"/>
              </a:rPr>
              <a:t>void greet(){</a:t>
            </a:r>
          </a:p>
          <a:p>
            <a:pPr marL="342900" indent="-342900"/>
            <a:r>
              <a:rPr lang="en-US" sz="1300" b="1" dirty="0">
                <a:latin typeface="Courier New" pitchFamily="49" charset="0"/>
              </a:rPr>
              <a:t>		</a:t>
            </a:r>
            <a:r>
              <a:rPr lang="en-US" sz="1300" b="1" dirty="0" err="1">
                <a:latin typeface="Courier New" pitchFamily="49" charset="0"/>
              </a:rPr>
              <a:t>System.out.println</a:t>
            </a:r>
            <a:r>
              <a:rPr lang="en-US" sz="1300" b="1" dirty="0">
                <a:latin typeface="Courier New" pitchFamily="49" charset="0"/>
              </a:rPr>
              <a:t>(“Hello!”);</a:t>
            </a:r>
          </a:p>
          <a:p>
            <a:pPr marL="342900" indent="-342900"/>
            <a:r>
              <a:rPr lang="en-US" sz="1300" b="1" dirty="0">
                <a:latin typeface="Courier New" pitchFamily="49" charset="0"/>
              </a:rPr>
              <a:t>	}</a:t>
            </a:r>
          </a:p>
          <a:p>
            <a:pPr marL="342900" indent="-342900"/>
            <a:endParaRPr lang="en-US" sz="1300" b="1" dirty="0">
              <a:latin typeface="Courier New" pitchFamily="49" charset="0"/>
            </a:endParaRPr>
          </a:p>
          <a:p>
            <a:pPr marL="342900" indent="-342900"/>
            <a:r>
              <a:rPr lang="en-US" sz="1300" b="1" dirty="0">
                <a:latin typeface="Courier New" pitchFamily="49" charset="0"/>
              </a:rPr>
              <a:t>	public static void greet(String name){</a:t>
            </a:r>
          </a:p>
          <a:p>
            <a:pPr marL="342900" indent="-342900"/>
            <a:r>
              <a:rPr lang="en-US" sz="1300" b="1" dirty="0">
                <a:latin typeface="Courier New" pitchFamily="49" charset="0"/>
              </a:rPr>
              <a:t>		</a:t>
            </a:r>
            <a:r>
              <a:rPr lang="en-US" sz="1300" b="1" dirty="0" err="1">
                <a:latin typeface="Courier New" pitchFamily="49" charset="0"/>
              </a:rPr>
              <a:t>System.out.println</a:t>
            </a:r>
            <a:r>
              <a:rPr lang="en-US" sz="1300" b="1" dirty="0">
                <a:latin typeface="Courier New" pitchFamily="49" charset="0"/>
              </a:rPr>
              <a:t>(“Hello “ + name + “!”);</a:t>
            </a:r>
          </a:p>
          <a:p>
            <a:pPr marL="342900" indent="-342900"/>
            <a:r>
              <a:rPr lang="en-US" sz="1300" b="1" dirty="0">
                <a:latin typeface="Courier New" pitchFamily="49" charset="0"/>
              </a:rPr>
              <a:t>	}</a:t>
            </a:r>
          </a:p>
          <a:p>
            <a:pPr marL="342900" indent="-342900"/>
            <a:endParaRPr lang="en-US" sz="1300" b="1" dirty="0">
              <a:latin typeface="Courier New" pitchFamily="49" charset="0"/>
            </a:endParaRPr>
          </a:p>
          <a:p>
            <a:pPr marL="342900" indent="-342900"/>
            <a:r>
              <a:rPr lang="en-US" sz="1300" b="1" dirty="0">
                <a:latin typeface="Courier New" pitchFamily="49" charset="0"/>
              </a:rPr>
              <a:t>	public int sum(int x, int y) {</a:t>
            </a:r>
          </a:p>
          <a:p>
            <a:pPr marL="342900" indent="-342900"/>
            <a:r>
              <a:rPr lang="en-US" sz="1300" b="1" dirty="0">
                <a:latin typeface="Courier New" pitchFamily="49" charset="0"/>
              </a:rPr>
              <a:t>		return x + y;</a:t>
            </a:r>
          </a:p>
          <a:p>
            <a:pPr marL="342900" indent="-342900"/>
            <a:r>
              <a:rPr lang="en-US" sz="1300" b="1" dirty="0">
                <a:latin typeface="Courier New" pitchFamily="49" charset="0"/>
              </a:rPr>
              <a:t>	}</a:t>
            </a:r>
          </a:p>
          <a:p>
            <a:pPr marL="342900" indent="-342900"/>
            <a:endParaRPr lang="en-US" sz="1300" b="1" dirty="0">
              <a:latin typeface="Courier New" pitchFamily="49" charset="0"/>
            </a:endParaRPr>
          </a:p>
          <a:p>
            <a:pPr marL="342900" indent="-342900"/>
            <a:r>
              <a:rPr lang="en-US" sz="1300" b="1" dirty="0">
                <a:latin typeface="Courier New" pitchFamily="49" charset="0"/>
              </a:rPr>
              <a:t>	public static void main(String </a:t>
            </a:r>
            <a:r>
              <a:rPr lang="en-US" sz="1300" b="1" dirty="0" err="1">
                <a:latin typeface="Courier New" pitchFamily="49" charset="0"/>
              </a:rPr>
              <a:t>arg</a:t>
            </a:r>
            <a:r>
              <a:rPr lang="en-US" sz="1300" b="1" dirty="0">
                <a:latin typeface="Courier New" pitchFamily="49" charset="0"/>
              </a:rPr>
              <a:t>[]){	</a:t>
            </a:r>
          </a:p>
          <a:p>
            <a:pPr marL="342900" indent="-342900"/>
            <a:r>
              <a:rPr lang="en-US" sz="1300" b="1" dirty="0">
                <a:latin typeface="Courier New" pitchFamily="49" charset="0"/>
              </a:rPr>
              <a:t>		</a:t>
            </a:r>
            <a:r>
              <a:rPr lang="en-US" sz="1300" b="1" dirty="0" err="1">
                <a:latin typeface="Courier New" pitchFamily="49" charset="0"/>
              </a:rPr>
              <a:t>MethodSample</a:t>
            </a:r>
            <a:r>
              <a:rPr lang="en-US" sz="1300" b="1" dirty="0">
                <a:latin typeface="Courier New" pitchFamily="49" charset="0"/>
              </a:rPr>
              <a:t> sample = new </a:t>
            </a:r>
            <a:r>
              <a:rPr lang="en-US" sz="1300" b="1" dirty="0" err="1">
                <a:latin typeface="Courier New" pitchFamily="49" charset="0"/>
              </a:rPr>
              <a:t>MethodSample</a:t>
            </a:r>
            <a:r>
              <a:rPr lang="en-US" sz="1300" b="1" dirty="0">
                <a:latin typeface="Courier New" pitchFamily="49" charset="0"/>
              </a:rPr>
              <a:t>();</a:t>
            </a:r>
          </a:p>
          <a:p>
            <a:pPr marL="342900" indent="-342900"/>
            <a:r>
              <a:rPr lang="en-US" sz="1300" b="1" dirty="0">
                <a:latin typeface="Courier New" pitchFamily="49" charset="0"/>
              </a:rPr>
              <a:t>		</a:t>
            </a:r>
            <a:r>
              <a:rPr lang="en-US" sz="1300" b="1" dirty="0" err="1">
                <a:latin typeface="Courier New" pitchFamily="49" charset="0"/>
              </a:rPr>
              <a:t>sample.greet</a:t>
            </a:r>
            <a:r>
              <a:rPr lang="en-US" sz="1300" b="1" dirty="0">
                <a:latin typeface="Courier New" pitchFamily="49" charset="0"/>
              </a:rPr>
              <a:t>();</a:t>
            </a:r>
          </a:p>
          <a:p>
            <a:pPr marL="342900" indent="-342900"/>
            <a:r>
              <a:rPr lang="en-US" sz="1300" b="1" dirty="0">
                <a:latin typeface="Courier New" pitchFamily="49" charset="0"/>
              </a:rPr>
              <a:t>		greet(“Java Teacher”);</a:t>
            </a:r>
          </a:p>
          <a:p>
            <a:pPr marL="342900" indent="-342900"/>
            <a:r>
              <a:rPr lang="en-US" sz="1300" b="1" dirty="0">
                <a:latin typeface="Courier New" pitchFamily="49" charset="0"/>
              </a:rPr>
              <a:t>		</a:t>
            </a:r>
            <a:r>
              <a:rPr lang="en-US" sz="1300" b="1" dirty="0" err="1">
                <a:latin typeface="Courier New" pitchFamily="49" charset="0"/>
              </a:rPr>
              <a:t>MethodSample.greet</a:t>
            </a:r>
            <a:r>
              <a:rPr lang="en-US" sz="1300" b="1" dirty="0">
                <a:latin typeface="Courier New" pitchFamily="49" charset="0"/>
              </a:rPr>
              <a:t>(“Java Student”);</a:t>
            </a:r>
          </a:p>
          <a:p>
            <a:pPr marL="342900" indent="-342900"/>
            <a:r>
              <a:rPr lang="en-US" sz="1300" b="1" dirty="0">
                <a:latin typeface="Courier New" pitchFamily="49" charset="0"/>
              </a:rPr>
              <a:t>		</a:t>
            </a:r>
            <a:r>
              <a:rPr lang="en-US" sz="1300" b="1" dirty="0" err="1">
                <a:latin typeface="Courier New" pitchFamily="49" charset="0"/>
              </a:rPr>
              <a:t>System.out.println</a:t>
            </a:r>
            <a:r>
              <a:rPr lang="en-US" sz="1300" b="1" dirty="0">
                <a:latin typeface="Courier New" pitchFamily="49" charset="0"/>
              </a:rPr>
              <a:t>(“Sum of 1 and 2 is “ + </a:t>
            </a:r>
          </a:p>
          <a:p>
            <a:pPr marL="342900" indent="-342900"/>
            <a:r>
              <a:rPr lang="en-US" sz="1300" b="1" dirty="0">
                <a:latin typeface="Courier New" pitchFamily="49" charset="0"/>
              </a:rPr>
              <a:t>			sample.sum(1, 2));</a:t>
            </a:r>
          </a:p>
          <a:p>
            <a:pPr marL="342900" indent="-342900"/>
            <a:r>
              <a:rPr lang="en-US" sz="1300" b="1" dirty="0">
                <a:latin typeface="Courier New" pitchFamily="49" charset="0"/>
              </a:rPr>
              <a:t>	}</a:t>
            </a:r>
          </a:p>
          <a:p>
            <a:pPr marL="342900" indent="-342900"/>
            <a:r>
              <a:rPr lang="en-US" sz="1300" b="1" dirty="0">
                <a:latin typeface="Courier New" pitchFamily="49" charset="0"/>
              </a:rPr>
              <a:t>}</a:t>
            </a:r>
          </a:p>
          <a:p>
            <a:pPr marL="342900" indent="-342900"/>
            <a:endParaRPr lang="en-US" sz="1300" b="1" dirty="0">
              <a:latin typeface="Courier New" pitchFamily="49" charset="0"/>
            </a:endParaRPr>
          </a:p>
        </p:txBody>
      </p:sp>
      <p:sp>
        <p:nvSpPr>
          <p:cNvPr id="43016" name="AutoShape 8"/>
          <p:cNvSpPr>
            <a:spLocks/>
          </p:cNvSpPr>
          <p:nvPr/>
        </p:nvSpPr>
        <p:spPr bwMode="auto">
          <a:xfrm>
            <a:off x="342900" y="3403600"/>
            <a:ext cx="2284413" cy="561975"/>
          </a:xfrm>
          <a:prstGeom prst="accentBorderCallout2">
            <a:avLst>
              <a:gd name="adj1" fmla="val 20338"/>
              <a:gd name="adj2" fmla="val 103338"/>
              <a:gd name="adj3" fmla="val 20338"/>
              <a:gd name="adj4" fmla="val 126269"/>
              <a:gd name="adj5" fmla="val 311866"/>
              <a:gd name="adj6" fmla="val 155106"/>
            </a:avLst>
          </a:prstGeom>
          <a:solidFill>
            <a:srgbClr val="F7FBFF"/>
          </a:solidFill>
          <a:ln w="9525" algn="ctr">
            <a:solidFill>
              <a:srgbClr val="A6ADC4"/>
            </a:solidFill>
            <a:miter lim="800000"/>
            <a:headEnd/>
            <a:tailEnd/>
          </a:ln>
        </p:spPr>
        <p:txBody>
          <a:bodyPr/>
          <a:lstStyle/>
          <a:p>
            <a:pPr>
              <a:spcBef>
                <a:spcPct val="50000"/>
              </a:spcBef>
              <a:buFontTx/>
              <a:buChar char="•"/>
            </a:pPr>
            <a:r>
              <a:rPr lang="en-US" sz="1400" dirty="0"/>
              <a:t> Call an instance method through its object</a:t>
            </a:r>
          </a:p>
        </p:txBody>
      </p:sp>
      <p:sp>
        <p:nvSpPr>
          <p:cNvPr id="43017" name="AutoShape 13"/>
          <p:cNvSpPr>
            <a:spLocks/>
          </p:cNvSpPr>
          <p:nvPr/>
        </p:nvSpPr>
        <p:spPr bwMode="auto">
          <a:xfrm>
            <a:off x="342900" y="4248150"/>
            <a:ext cx="2284413" cy="846138"/>
          </a:xfrm>
          <a:prstGeom prst="accentBorderCallout2">
            <a:avLst>
              <a:gd name="adj1" fmla="val 13509"/>
              <a:gd name="adj2" fmla="val 103338"/>
              <a:gd name="adj3" fmla="val 13509"/>
              <a:gd name="adj4" fmla="val 125921"/>
              <a:gd name="adj5" fmla="val 145218"/>
              <a:gd name="adj6" fmla="val 154412"/>
            </a:avLst>
          </a:prstGeom>
          <a:solidFill>
            <a:srgbClr val="F7FBFF"/>
          </a:solidFill>
          <a:ln w="9525" algn="ctr">
            <a:solidFill>
              <a:srgbClr val="A6ADC4"/>
            </a:solidFill>
            <a:miter lim="800000"/>
            <a:headEnd/>
            <a:tailEnd/>
          </a:ln>
        </p:spPr>
        <p:txBody>
          <a:bodyPr/>
          <a:lstStyle/>
          <a:p>
            <a:pPr>
              <a:spcBef>
                <a:spcPct val="50000"/>
              </a:spcBef>
            </a:pPr>
            <a:r>
              <a:rPr lang="en-US" sz="1400"/>
              <a:t>Call class methods statically  and pass parameters</a:t>
            </a:r>
          </a:p>
        </p:txBody>
      </p:sp>
      <p:sp>
        <p:nvSpPr>
          <p:cNvPr id="43018" name="AutoShape 14"/>
          <p:cNvSpPr>
            <a:spLocks/>
          </p:cNvSpPr>
          <p:nvPr/>
        </p:nvSpPr>
        <p:spPr bwMode="auto">
          <a:xfrm>
            <a:off x="342900" y="5287963"/>
            <a:ext cx="2284413" cy="808037"/>
          </a:xfrm>
          <a:prstGeom prst="accentBorderCallout2">
            <a:avLst>
              <a:gd name="adj1" fmla="val 14144"/>
              <a:gd name="adj2" fmla="val 103338"/>
              <a:gd name="adj3" fmla="val 14144"/>
              <a:gd name="adj4" fmla="val 124463"/>
              <a:gd name="adj5" fmla="val 51866"/>
              <a:gd name="adj6" fmla="val 151148"/>
            </a:avLst>
          </a:prstGeom>
          <a:solidFill>
            <a:srgbClr val="F7FBFF"/>
          </a:solidFill>
          <a:ln w="9525" algn="ctr">
            <a:solidFill>
              <a:srgbClr val="A6ADC4"/>
            </a:solidFill>
            <a:miter lim="800000"/>
            <a:headEnd/>
            <a:tailEnd/>
          </a:ln>
        </p:spPr>
        <p:txBody>
          <a:bodyPr/>
          <a:lstStyle/>
          <a:p>
            <a:pPr>
              <a:spcBef>
                <a:spcPct val="50000"/>
              </a:spcBef>
            </a:pPr>
            <a:r>
              <a:rPr lang="en-US" sz="1400"/>
              <a:t>Call an instance method that accepts parameters and returns values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defRPr/>
            </a:pPr>
            <a:r>
              <a:rPr lang="en-US" smtClean="0"/>
              <a:t>Java Keywords</a:t>
            </a:r>
          </a:p>
        </p:txBody>
      </p:sp>
      <p:sp>
        <p:nvSpPr>
          <p:cNvPr id="6148" name="Rectangle 3"/>
          <p:cNvSpPr>
            <a:spLocks noGrp="1" noChangeArrowheads="1"/>
          </p:cNvSpPr>
          <p:nvPr>
            <p:ph idx="1"/>
          </p:nvPr>
        </p:nvSpPr>
        <p:spPr/>
        <p:txBody>
          <a:bodyPr lIns="90488" tIns="44450" rIns="90488" bIns="44450"/>
          <a:lstStyle/>
          <a:p>
            <a:pPr eaLnBrk="1" hangingPunct="1"/>
            <a:r>
              <a:rPr lang="en-US" dirty="0" smtClean="0"/>
              <a:t>Java recognizes a set of keywords as part of the Java language</a:t>
            </a:r>
          </a:p>
          <a:p>
            <a:pPr eaLnBrk="1" hangingPunct="1"/>
            <a:r>
              <a:rPr lang="en-US" dirty="0" smtClean="0"/>
              <a:t>Java keywords are used to support programming constructs, such as class declaration, variable declaration, and control flow</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4674" name="Rectangle 2">
            <a:hlinkClick r:id="" action="ppaction://noaction"/>
          </p:cNvPr>
          <p:cNvSpPr>
            <a:spLocks noChangeArrowheads="1"/>
          </p:cNvSpPr>
          <p:nvPr/>
        </p:nvSpPr>
        <p:spPr bwMode="auto">
          <a:xfrm>
            <a:off x="7356475" y="39433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true</a:t>
            </a:r>
          </a:p>
        </p:txBody>
      </p:sp>
      <p:sp>
        <p:nvSpPr>
          <p:cNvPr id="924675" name="Rectangle 3">
            <a:hlinkClick r:id="rId3" action="ppaction://hlinksldjump"/>
          </p:cNvPr>
          <p:cNvSpPr>
            <a:spLocks noChangeArrowheads="1"/>
          </p:cNvSpPr>
          <p:nvPr/>
        </p:nvSpPr>
        <p:spPr bwMode="auto">
          <a:xfrm>
            <a:off x="5603875" y="48831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strictfp</a:t>
            </a:r>
          </a:p>
        </p:txBody>
      </p:sp>
      <p:sp>
        <p:nvSpPr>
          <p:cNvPr id="924676" name="Rectangle 4">
            <a:hlinkClick r:id="rId4" action="ppaction://hlinksldjump"/>
          </p:cNvPr>
          <p:cNvSpPr>
            <a:spLocks noChangeArrowheads="1"/>
          </p:cNvSpPr>
          <p:nvPr/>
        </p:nvSpPr>
        <p:spPr bwMode="auto">
          <a:xfrm>
            <a:off x="3851275" y="57753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null</a:t>
            </a:r>
          </a:p>
        </p:txBody>
      </p:sp>
      <p:sp>
        <p:nvSpPr>
          <p:cNvPr id="924677" name="Rectangle 5">
            <a:hlinkClick r:id="rId5" action="ppaction://hlinksldjump"/>
          </p:cNvPr>
          <p:cNvSpPr>
            <a:spLocks noChangeArrowheads="1"/>
          </p:cNvSpPr>
          <p:nvPr/>
        </p:nvSpPr>
        <p:spPr bwMode="auto">
          <a:xfrm>
            <a:off x="3851275" y="2079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implements</a:t>
            </a:r>
          </a:p>
        </p:txBody>
      </p:sp>
      <p:sp>
        <p:nvSpPr>
          <p:cNvPr id="924678" name="Rectangle 6">
            <a:hlinkClick r:id="rId6" action="ppaction://hlinksldjump"/>
          </p:cNvPr>
          <p:cNvSpPr>
            <a:spLocks noChangeArrowheads="1"/>
          </p:cNvSpPr>
          <p:nvPr/>
        </p:nvSpPr>
        <p:spPr bwMode="auto">
          <a:xfrm>
            <a:off x="2098675" y="3457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extends</a:t>
            </a:r>
          </a:p>
        </p:txBody>
      </p:sp>
      <p:sp>
        <p:nvSpPr>
          <p:cNvPr id="924679" name="Rectangle 7">
            <a:hlinkClick r:id="rId7" action="ppaction://hlinksldjump"/>
          </p:cNvPr>
          <p:cNvSpPr>
            <a:spLocks noChangeArrowheads="1"/>
          </p:cNvSpPr>
          <p:nvPr/>
        </p:nvSpPr>
        <p:spPr bwMode="auto">
          <a:xfrm>
            <a:off x="346075" y="48831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char </a:t>
            </a:r>
          </a:p>
        </p:txBody>
      </p:sp>
      <p:sp>
        <p:nvSpPr>
          <p:cNvPr id="924680" name="Rectangle 8">
            <a:hlinkClick r:id="" action="ppaction://noaction"/>
          </p:cNvPr>
          <p:cNvSpPr>
            <a:spLocks noChangeArrowheads="1"/>
          </p:cNvSpPr>
          <p:nvPr/>
        </p:nvSpPr>
        <p:spPr bwMode="auto">
          <a:xfrm>
            <a:off x="7356475" y="3457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transient</a:t>
            </a:r>
          </a:p>
        </p:txBody>
      </p:sp>
      <p:sp>
        <p:nvSpPr>
          <p:cNvPr id="924681" name="Rectangle 9">
            <a:hlinkClick r:id="rId8" action="ppaction://hlinksldjump"/>
          </p:cNvPr>
          <p:cNvSpPr>
            <a:spLocks noChangeArrowheads="1"/>
          </p:cNvSpPr>
          <p:nvPr/>
        </p:nvSpPr>
        <p:spPr bwMode="auto">
          <a:xfrm>
            <a:off x="5603875" y="44291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static</a:t>
            </a:r>
          </a:p>
        </p:txBody>
      </p:sp>
      <p:sp>
        <p:nvSpPr>
          <p:cNvPr id="924682" name="Rectangle 10">
            <a:hlinkClick r:id="rId3" action="ppaction://hlinksldjump"/>
          </p:cNvPr>
          <p:cNvSpPr>
            <a:spLocks noChangeArrowheads="1"/>
          </p:cNvSpPr>
          <p:nvPr/>
        </p:nvSpPr>
        <p:spPr bwMode="auto">
          <a:xfrm>
            <a:off x="3851275" y="53371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new</a:t>
            </a:r>
          </a:p>
        </p:txBody>
      </p:sp>
      <p:sp>
        <p:nvSpPr>
          <p:cNvPr id="924683" name="Rectangle 11">
            <a:hlinkClick r:id="rId9" action="ppaction://hlinksldjump"/>
          </p:cNvPr>
          <p:cNvSpPr>
            <a:spLocks noChangeArrowheads="1"/>
          </p:cNvSpPr>
          <p:nvPr/>
        </p:nvSpPr>
        <p:spPr bwMode="auto">
          <a:xfrm>
            <a:off x="3851275" y="16002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if</a:t>
            </a:r>
          </a:p>
        </p:txBody>
      </p:sp>
      <p:sp>
        <p:nvSpPr>
          <p:cNvPr id="924684" name="Rectangle 12"/>
          <p:cNvSpPr>
            <a:spLocks noChangeArrowheads="1"/>
          </p:cNvSpPr>
          <p:nvPr/>
        </p:nvSpPr>
        <p:spPr bwMode="auto">
          <a:xfrm>
            <a:off x="2098675" y="30035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else</a:t>
            </a:r>
          </a:p>
        </p:txBody>
      </p:sp>
      <p:sp>
        <p:nvSpPr>
          <p:cNvPr id="924685" name="Rectangle 13">
            <a:hlinkClick r:id="rId10" action="ppaction://hlinksldjump"/>
          </p:cNvPr>
          <p:cNvSpPr>
            <a:spLocks noChangeArrowheads="1"/>
          </p:cNvSpPr>
          <p:nvPr/>
        </p:nvSpPr>
        <p:spPr bwMode="auto">
          <a:xfrm>
            <a:off x="346075" y="44291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catch</a:t>
            </a:r>
          </a:p>
        </p:txBody>
      </p:sp>
      <p:sp>
        <p:nvSpPr>
          <p:cNvPr id="924686" name="Rectangle 14">
            <a:hlinkClick r:id="" action="ppaction://noaction"/>
          </p:cNvPr>
          <p:cNvSpPr>
            <a:spLocks noChangeArrowheads="1"/>
          </p:cNvSpPr>
          <p:nvPr/>
        </p:nvSpPr>
        <p:spPr bwMode="auto">
          <a:xfrm>
            <a:off x="7356475" y="30035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throws</a:t>
            </a:r>
          </a:p>
        </p:txBody>
      </p:sp>
      <p:sp>
        <p:nvSpPr>
          <p:cNvPr id="924687" name="Rectangle 15">
            <a:hlinkClick r:id="" action="ppaction://noaction"/>
          </p:cNvPr>
          <p:cNvSpPr>
            <a:spLocks noChangeArrowheads="1"/>
          </p:cNvSpPr>
          <p:nvPr/>
        </p:nvSpPr>
        <p:spPr bwMode="auto">
          <a:xfrm>
            <a:off x="5603875" y="39433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short</a:t>
            </a:r>
          </a:p>
        </p:txBody>
      </p:sp>
      <p:sp>
        <p:nvSpPr>
          <p:cNvPr id="924688" name="Rectangle 16">
            <a:hlinkClick r:id="rId8" action="ppaction://hlinksldjump"/>
          </p:cNvPr>
          <p:cNvSpPr>
            <a:spLocks noChangeArrowheads="1"/>
          </p:cNvSpPr>
          <p:nvPr/>
        </p:nvSpPr>
        <p:spPr bwMode="auto">
          <a:xfrm>
            <a:off x="3851275" y="48831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native</a:t>
            </a:r>
          </a:p>
        </p:txBody>
      </p:sp>
      <p:sp>
        <p:nvSpPr>
          <p:cNvPr id="924689" name="Rectangle 17">
            <a:hlinkClick r:id="rId11" action="ppaction://hlinksldjump"/>
          </p:cNvPr>
          <p:cNvSpPr>
            <a:spLocks noChangeArrowheads="1"/>
          </p:cNvSpPr>
          <p:nvPr/>
        </p:nvSpPr>
        <p:spPr bwMode="auto">
          <a:xfrm>
            <a:off x="2098675" y="25336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double</a:t>
            </a:r>
          </a:p>
        </p:txBody>
      </p:sp>
      <p:sp>
        <p:nvSpPr>
          <p:cNvPr id="924690" name="Rectangle 18">
            <a:hlinkClick r:id="rId12" action="ppaction://hlinksldjump"/>
          </p:cNvPr>
          <p:cNvSpPr>
            <a:spLocks noChangeArrowheads="1"/>
          </p:cNvSpPr>
          <p:nvPr/>
        </p:nvSpPr>
        <p:spPr bwMode="auto">
          <a:xfrm>
            <a:off x="346075" y="39433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case</a:t>
            </a:r>
          </a:p>
        </p:txBody>
      </p:sp>
      <p:sp>
        <p:nvSpPr>
          <p:cNvPr id="924691" name="Rectangle 19">
            <a:hlinkClick r:id="rId13" action="ppaction://hlinksldjump"/>
          </p:cNvPr>
          <p:cNvSpPr>
            <a:spLocks noChangeArrowheads="1"/>
          </p:cNvSpPr>
          <p:nvPr/>
        </p:nvSpPr>
        <p:spPr bwMode="auto">
          <a:xfrm>
            <a:off x="7356475" y="25336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throw</a:t>
            </a:r>
          </a:p>
        </p:txBody>
      </p:sp>
      <p:sp>
        <p:nvSpPr>
          <p:cNvPr id="924692" name="Rectangle 20">
            <a:hlinkClick r:id="rId14" action="ppaction://hlinksldjump"/>
          </p:cNvPr>
          <p:cNvSpPr>
            <a:spLocks noChangeArrowheads="1"/>
          </p:cNvSpPr>
          <p:nvPr/>
        </p:nvSpPr>
        <p:spPr bwMode="auto">
          <a:xfrm>
            <a:off x="5603875" y="3457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return</a:t>
            </a:r>
          </a:p>
        </p:txBody>
      </p:sp>
      <p:sp>
        <p:nvSpPr>
          <p:cNvPr id="924693" name="Rectangle 21">
            <a:hlinkClick r:id="rId15" action="ppaction://hlinksldjump"/>
          </p:cNvPr>
          <p:cNvSpPr>
            <a:spLocks noChangeArrowheads="1"/>
          </p:cNvSpPr>
          <p:nvPr/>
        </p:nvSpPr>
        <p:spPr bwMode="auto">
          <a:xfrm>
            <a:off x="3851275" y="44291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long</a:t>
            </a:r>
          </a:p>
        </p:txBody>
      </p:sp>
      <p:sp>
        <p:nvSpPr>
          <p:cNvPr id="924694" name="Rectangle 22">
            <a:hlinkClick r:id="rId16" action="ppaction://hlinksldjump"/>
          </p:cNvPr>
          <p:cNvSpPr>
            <a:spLocks noChangeArrowheads="1"/>
          </p:cNvSpPr>
          <p:nvPr/>
        </p:nvSpPr>
        <p:spPr bwMode="auto">
          <a:xfrm>
            <a:off x="2098675" y="57753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for</a:t>
            </a:r>
          </a:p>
        </p:txBody>
      </p:sp>
      <p:sp>
        <p:nvSpPr>
          <p:cNvPr id="924695" name="Rectangle 23">
            <a:hlinkClick r:id="rId17" action="ppaction://hlinksldjump"/>
          </p:cNvPr>
          <p:cNvSpPr>
            <a:spLocks noChangeArrowheads="1"/>
          </p:cNvSpPr>
          <p:nvPr/>
        </p:nvSpPr>
        <p:spPr bwMode="auto">
          <a:xfrm>
            <a:off x="2098675" y="2079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do </a:t>
            </a:r>
          </a:p>
        </p:txBody>
      </p:sp>
      <p:sp>
        <p:nvSpPr>
          <p:cNvPr id="924696" name="Rectangle 24">
            <a:hlinkClick r:id="rId18" action="ppaction://hlinksldjump"/>
          </p:cNvPr>
          <p:cNvSpPr>
            <a:spLocks noChangeArrowheads="1"/>
          </p:cNvSpPr>
          <p:nvPr/>
        </p:nvSpPr>
        <p:spPr bwMode="auto">
          <a:xfrm>
            <a:off x="346075" y="3457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byte</a:t>
            </a:r>
          </a:p>
        </p:txBody>
      </p:sp>
      <p:sp>
        <p:nvSpPr>
          <p:cNvPr id="924697" name="Rectangle 25">
            <a:hlinkClick r:id="" action="ppaction://noaction"/>
          </p:cNvPr>
          <p:cNvSpPr>
            <a:spLocks noChangeArrowheads="1"/>
          </p:cNvSpPr>
          <p:nvPr/>
        </p:nvSpPr>
        <p:spPr bwMode="auto">
          <a:xfrm>
            <a:off x="7356475" y="57753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while</a:t>
            </a:r>
          </a:p>
        </p:txBody>
      </p:sp>
      <p:sp>
        <p:nvSpPr>
          <p:cNvPr id="924698" name="Rectangle 26">
            <a:hlinkClick r:id="" action="ppaction://noaction"/>
          </p:cNvPr>
          <p:cNvSpPr>
            <a:spLocks noChangeArrowheads="1"/>
          </p:cNvSpPr>
          <p:nvPr/>
        </p:nvSpPr>
        <p:spPr bwMode="auto">
          <a:xfrm>
            <a:off x="7356475" y="2079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this</a:t>
            </a:r>
          </a:p>
        </p:txBody>
      </p:sp>
      <p:sp>
        <p:nvSpPr>
          <p:cNvPr id="924699" name="Rectangle 27">
            <a:hlinkClick r:id="" action="ppaction://noaction"/>
          </p:cNvPr>
          <p:cNvSpPr>
            <a:spLocks noChangeArrowheads="1"/>
          </p:cNvSpPr>
          <p:nvPr/>
        </p:nvSpPr>
        <p:spPr bwMode="auto">
          <a:xfrm>
            <a:off x="5603875" y="30035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public</a:t>
            </a:r>
          </a:p>
        </p:txBody>
      </p:sp>
      <p:sp>
        <p:nvSpPr>
          <p:cNvPr id="924700" name="Rectangle 28">
            <a:hlinkClick r:id="rId19" action="ppaction://hlinksldjump"/>
          </p:cNvPr>
          <p:cNvSpPr>
            <a:spLocks noChangeArrowheads="1"/>
          </p:cNvSpPr>
          <p:nvPr/>
        </p:nvSpPr>
        <p:spPr bwMode="auto">
          <a:xfrm>
            <a:off x="3851275" y="39433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interface</a:t>
            </a:r>
          </a:p>
        </p:txBody>
      </p:sp>
      <p:sp>
        <p:nvSpPr>
          <p:cNvPr id="924701" name="Rectangle 29">
            <a:hlinkClick r:id="rId16" action="ppaction://hlinksldjump"/>
          </p:cNvPr>
          <p:cNvSpPr>
            <a:spLocks noChangeArrowheads="1"/>
          </p:cNvSpPr>
          <p:nvPr/>
        </p:nvSpPr>
        <p:spPr bwMode="auto">
          <a:xfrm>
            <a:off x="2098675" y="53371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float</a:t>
            </a:r>
          </a:p>
        </p:txBody>
      </p:sp>
      <p:sp>
        <p:nvSpPr>
          <p:cNvPr id="924702" name="Rectangle 30">
            <a:hlinkClick r:id="rId20" action="ppaction://hlinksldjump"/>
          </p:cNvPr>
          <p:cNvSpPr>
            <a:spLocks noChangeArrowheads="1"/>
          </p:cNvSpPr>
          <p:nvPr/>
        </p:nvSpPr>
        <p:spPr bwMode="auto">
          <a:xfrm>
            <a:off x="2098675" y="16002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default</a:t>
            </a:r>
          </a:p>
        </p:txBody>
      </p:sp>
      <p:sp>
        <p:nvSpPr>
          <p:cNvPr id="924703" name="Rectangle 31">
            <a:hlinkClick r:id="rId13" action="ppaction://hlinksldjump"/>
          </p:cNvPr>
          <p:cNvSpPr>
            <a:spLocks noChangeArrowheads="1"/>
          </p:cNvSpPr>
          <p:nvPr/>
        </p:nvSpPr>
        <p:spPr bwMode="auto">
          <a:xfrm>
            <a:off x="346075" y="30035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break</a:t>
            </a:r>
          </a:p>
        </p:txBody>
      </p:sp>
      <p:sp>
        <p:nvSpPr>
          <p:cNvPr id="924704" name="Rectangle 32">
            <a:hlinkClick r:id="" action="ppaction://noaction"/>
          </p:cNvPr>
          <p:cNvSpPr>
            <a:spLocks noChangeArrowheads="1"/>
          </p:cNvSpPr>
          <p:nvPr/>
        </p:nvSpPr>
        <p:spPr bwMode="auto">
          <a:xfrm>
            <a:off x="7356475" y="53371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volatile</a:t>
            </a:r>
          </a:p>
        </p:txBody>
      </p:sp>
      <p:sp>
        <p:nvSpPr>
          <p:cNvPr id="924705" name="Rectangle 33">
            <a:hlinkClick r:id="" action="ppaction://noaction"/>
          </p:cNvPr>
          <p:cNvSpPr>
            <a:spLocks noChangeArrowheads="1"/>
          </p:cNvSpPr>
          <p:nvPr/>
        </p:nvSpPr>
        <p:spPr bwMode="auto">
          <a:xfrm>
            <a:off x="7356475" y="16002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synchronized</a:t>
            </a:r>
          </a:p>
        </p:txBody>
      </p:sp>
      <p:sp>
        <p:nvSpPr>
          <p:cNvPr id="924706" name="Rectangle 34">
            <a:hlinkClick r:id="" action="ppaction://noaction"/>
          </p:cNvPr>
          <p:cNvSpPr>
            <a:spLocks noChangeArrowheads="1"/>
          </p:cNvSpPr>
          <p:nvPr/>
        </p:nvSpPr>
        <p:spPr bwMode="auto">
          <a:xfrm>
            <a:off x="5603875" y="25336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protected</a:t>
            </a:r>
          </a:p>
        </p:txBody>
      </p:sp>
      <p:sp>
        <p:nvSpPr>
          <p:cNvPr id="924707" name="Rectangle 35">
            <a:hlinkClick r:id="rId21" action="ppaction://hlinksldjump"/>
          </p:cNvPr>
          <p:cNvSpPr>
            <a:spLocks noChangeArrowheads="1"/>
          </p:cNvSpPr>
          <p:nvPr/>
        </p:nvSpPr>
        <p:spPr bwMode="auto">
          <a:xfrm>
            <a:off x="3851275" y="34575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int</a:t>
            </a:r>
          </a:p>
        </p:txBody>
      </p:sp>
      <p:sp>
        <p:nvSpPr>
          <p:cNvPr id="924708" name="Rectangle 36">
            <a:hlinkClick r:id="rId22" action="ppaction://hlinksldjump"/>
          </p:cNvPr>
          <p:cNvSpPr>
            <a:spLocks noChangeArrowheads="1"/>
          </p:cNvSpPr>
          <p:nvPr/>
        </p:nvSpPr>
        <p:spPr bwMode="auto">
          <a:xfrm>
            <a:off x="2098675" y="48831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finally</a:t>
            </a:r>
          </a:p>
        </p:txBody>
      </p:sp>
      <p:sp>
        <p:nvSpPr>
          <p:cNvPr id="924709" name="Rectangle 37">
            <a:hlinkClick r:id="rId23" action="ppaction://hlinksldjump"/>
          </p:cNvPr>
          <p:cNvSpPr>
            <a:spLocks noChangeArrowheads="1"/>
          </p:cNvSpPr>
          <p:nvPr/>
        </p:nvSpPr>
        <p:spPr bwMode="auto">
          <a:xfrm>
            <a:off x="346075" y="57753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continue</a:t>
            </a:r>
          </a:p>
        </p:txBody>
      </p:sp>
      <p:sp>
        <p:nvSpPr>
          <p:cNvPr id="924710" name="Rectangle 38">
            <a:hlinkClick r:id="rId12" action="ppaction://hlinksldjump"/>
          </p:cNvPr>
          <p:cNvSpPr>
            <a:spLocks noChangeArrowheads="1"/>
          </p:cNvSpPr>
          <p:nvPr/>
        </p:nvSpPr>
        <p:spPr bwMode="auto">
          <a:xfrm>
            <a:off x="346075" y="25336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boolean</a:t>
            </a:r>
          </a:p>
        </p:txBody>
      </p:sp>
      <p:sp>
        <p:nvSpPr>
          <p:cNvPr id="924711" name="Rectangle 39">
            <a:hlinkClick r:id="" action="ppaction://noaction"/>
          </p:cNvPr>
          <p:cNvSpPr>
            <a:spLocks noChangeArrowheads="1"/>
          </p:cNvSpPr>
          <p:nvPr/>
        </p:nvSpPr>
        <p:spPr bwMode="auto">
          <a:xfrm>
            <a:off x="7356475" y="48831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void</a:t>
            </a:r>
          </a:p>
        </p:txBody>
      </p:sp>
      <p:sp>
        <p:nvSpPr>
          <p:cNvPr id="924712" name="Rectangle 40">
            <a:hlinkClick r:id="" action="ppaction://noaction"/>
          </p:cNvPr>
          <p:cNvSpPr>
            <a:spLocks noChangeArrowheads="1"/>
          </p:cNvSpPr>
          <p:nvPr/>
        </p:nvSpPr>
        <p:spPr bwMode="auto">
          <a:xfrm>
            <a:off x="5603875" y="57753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switch</a:t>
            </a:r>
          </a:p>
        </p:txBody>
      </p:sp>
      <p:sp>
        <p:nvSpPr>
          <p:cNvPr id="924713" name="Rectangle 41">
            <a:hlinkClick r:id="" action="ppaction://noaction"/>
          </p:cNvPr>
          <p:cNvSpPr>
            <a:spLocks noChangeArrowheads="1"/>
          </p:cNvSpPr>
          <p:nvPr/>
        </p:nvSpPr>
        <p:spPr bwMode="auto">
          <a:xfrm>
            <a:off x="5603875" y="2079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private</a:t>
            </a:r>
          </a:p>
        </p:txBody>
      </p:sp>
      <p:sp>
        <p:nvSpPr>
          <p:cNvPr id="924714" name="Rectangle 42"/>
          <p:cNvSpPr>
            <a:spLocks noChangeArrowheads="1"/>
          </p:cNvSpPr>
          <p:nvPr/>
        </p:nvSpPr>
        <p:spPr bwMode="auto">
          <a:xfrm>
            <a:off x="3851275" y="30035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instanceof</a:t>
            </a:r>
          </a:p>
        </p:txBody>
      </p:sp>
      <p:sp>
        <p:nvSpPr>
          <p:cNvPr id="924715" name="Rectangle 43">
            <a:hlinkClick r:id="rId22" action="ppaction://hlinksldjump"/>
          </p:cNvPr>
          <p:cNvSpPr>
            <a:spLocks noChangeArrowheads="1"/>
          </p:cNvSpPr>
          <p:nvPr/>
        </p:nvSpPr>
        <p:spPr bwMode="auto">
          <a:xfrm>
            <a:off x="2098675" y="44291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final</a:t>
            </a:r>
          </a:p>
        </p:txBody>
      </p:sp>
      <p:sp>
        <p:nvSpPr>
          <p:cNvPr id="924716" name="Rectangle 44"/>
          <p:cNvSpPr>
            <a:spLocks noChangeArrowheads="1"/>
          </p:cNvSpPr>
          <p:nvPr/>
        </p:nvSpPr>
        <p:spPr bwMode="auto">
          <a:xfrm>
            <a:off x="346075" y="20796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assert</a:t>
            </a:r>
          </a:p>
        </p:txBody>
      </p:sp>
      <p:sp>
        <p:nvSpPr>
          <p:cNvPr id="924717" name="Rectangle 45"/>
          <p:cNvSpPr>
            <a:spLocks noChangeArrowheads="1"/>
          </p:cNvSpPr>
          <p:nvPr/>
        </p:nvSpPr>
        <p:spPr bwMode="auto">
          <a:xfrm>
            <a:off x="7356475" y="442912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try</a:t>
            </a:r>
          </a:p>
        </p:txBody>
      </p:sp>
      <p:sp>
        <p:nvSpPr>
          <p:cNvPr id="924718" name="Rectangle 46">
            <a:hlinkClick r:id="rId4" action="ppaction://hlinksldjump"/>
          </p:cNvPr>
          <p:cNvSpPr>
            <a:spLocks noChangeArrowheads="1"/>
          </p:cNvSpPr>
          <p:nvPr/>
        </p:nvSpPr>
        <p:spPr bwMode="auto">
          <a:xfrm>
            <a:off x="5603875" y="53371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super</a:t>
            </a:r>
          </a:p>
        </p:txBody>
      </p:sp>
      <p:sp>
        <p:nvSpPr>
          <p:cNvPr id="924719" name="Rectangle 47">
            <a:hlinkClick r:id="" action="ppaction://noaction"/>
          </p:cNvPr>
          <p:cNvSpPr>
            <a:spLocks noChangeArrowheads="1"/>
          </p:cNvSpPr>
          <p:nvPr/>
        </p:nvSpPr>
        <p:spPr bwMode="auto">
          <a:xfrm>
            <a:off x="5603875" y="16002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package</a:t>
            </a:r>
          </a:p>
        </p:txBody>
      </p:sp>
      <p:sp>
        <p:nvSpPr>
          <p:cNvPr id="924720" name="Rectangle 48">
            <a:hlinkClick r:id="rId5" action="ppaction://hlinksldjump"/>
          </p:cNvPr>
          <p:cNvSpPr>
            <a:spLocks noChangeArrowheads="1"/>
          </p:cNvSpPr>
          <p:nvPr/>
        </p:nvSpPr>
        <p:spPr bwMode="auto">
          <a:xfrm>
            <a:off x="3851275" y="25336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import</a:t>
            </a:r>
          </a:p>
        </p:txBody>
      </p:sp>
      <p:sp>
        <p:nvSpPr>
          <p:cNvPr id="924721" name="Rectangle 49">
            <a:hlinkClick r:id="rId11" action="ppaction://hlinksldjump"/>
          </p:cNvPr>
          <p:cNvSpPr>
            <a:spLocks noChangeArrowheads="1"/>
          </p:cNvSpPr>
          <p:nvPr/>
        </p:nvSpPr>
        <p:spPr bwMode="auto">
          <a:xfrm>
            <a:off x="2098675" y="394335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false</a:t>
            </a:r>
          </a:p>
        </p:txBody>
      </p:sp>
      <p:sp>
        <p:nvSpPr>
          <p:cNvPr id="924722" name="Rectangle 50">
            <a:hlinkClick r:id="rId24" action="ppaction://hlinksldjump"/>
          </p:cNvPr>
          <p:cNvSpPr>
            <a:spLocks noChangeArrowheads="1"/>
          </p:cNvSpPr>
          <p:nvPr/>
        </p:nvSpPr>
        <p:spPr bwMode="auto">
          <a:xfrm>
            <a:off x="346075" y="5337175"/>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class</a:t>
            </a:r>
          </a:p>
        </p:txBody>
      </p:sp>
      <p:sp>
        <p:nvSpPr>
          <p:cNvPr id="924723" name="Rectangle 51">
            <a:hlinkClick r:id="rId25" action="ppaction://hlinksldjump"/>
          </p:cNvPr>
          <p:cNvSpPr>
            <a:spLocks noChangeArrowheads="1"/>
          </p:cNvSpPr>
          <p:nvPr/>
        </p:nvSpPr>
        <p:spPr bwMode="auto">
          <a:xfrm>
            <a:off x="346075" y="16002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abstract</a:t>
            </a:r>
          </a:p>
        </p:txBody>
      </p:sp>
      <p:sp>
        <p:nvSpPr>
          <p:cNvPr id="6197" name="Rectangle 52"/>
          <p:cNvSpPr>
            <a:spLocks noGrp="1" noChangeArrowheads="1"/>
          </p:cNvSpPr>
          <p:nvPr>
            <p:ph type="title"/>
          </p:nvPr>
        </p:nvSpPr>
        <p:spPr/>
        <p:txBody>
          <a:bodyPr/>
          <a:lstStyle/>
          <a:p>
            <a:pPr eaLnBrk="1" hangingPunct="1">
              <a:defRPr/>
            </a:pPr>
            <a:r>
              <a:rPr lang="en-US" dirty="0" smtClean="0"/>
              <a:t>Java Keywords</a:t>
            </a:r>
          </a:p>
        </p:txBody>
      </p:sp>
      <p:sp>
        <p:nvSpPr>
          <p:cNvPr id="924725" name="Rectangle 53">
            <a:hlinkClick r:id="rId16" action="ppaction://hlinksldjump"/>
          </p:cNvPr>
          <p:cNvSpPr>
            <a:spLocks noChangeArrowheads="1"/>
          </p:cNvSpPr>
          <p:nvPr/>
        </p:nvSpPr>
        <p:spPr bwMode="auto">
          <a:xfrm>
            <a:off x="4584700" y="62484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goto</a:t>
            </a:r>
          </a:p>
        </p:txBody>
      </p:sp>
      <p:sp>
        <p:nvSpPr>
          <p:cNvPr id="924726" name="Rectangle 54">
            <a:hlinkClick r:id="rId23" action="ppaction://hlinksldjump"/>
          </p:cNvPr>
          <p:cNvSpPr>
            <a:spLocks noChangeArrowheads="1"/>
          </p:cNvSpPr>
          <p:nvPr/>
        </p:nvSpPr>
        <p:spPr bwMode="auto">
          <a:xfrm>
            <a:off x="2832100" y="6248400"/>
            <a:ext cx="1400175" cy="304800"/>
          </a:xfrm>
          <a:prstGeom prst="rect">
            <a:avLst/>
          </a:prstGeom>
          <a:solidFill>
            <a:srgbClr val="D5EAFF">
              <a:alpha val="50195"/>
            </a:srgbClr>
          </a:solidFill>
          <a:ln w="12700">
            <a:noFill/>
            <a:miter lim="800000"/>
            <a:headEnd/>
            <a:tailEnd/>
          </a:ln>
          <a:effectLst>
            <a:prstShdw prst="shdw17" dist="17961" dir="2700000">
              <a:srgbClr val="808C99"/>
            </a:prstShdw>
          </a:effectLst>
        </p:spPr>
        <p:txBody>
          <a:bodyPr lIns="0" tIns="18288" rIns="0" bIns="18288" anchor="ctr" anchorCtr="1"/>
          <a:lstStyle/>
          <a:p>
            <a:r>
              <a:rPr lang="en-US" sz="1400" b="1">
                <a:solidFill>
                  <a:srgbClr val="000099"/>
                </a:solidFill>
                <a:latin typeface="Courier New" pitchFamily="49" charset="0"/>
                <a:ea typeface="Batang" pitchFamily="18" charset="-127"/>
              </a:rPr>
              <a:t>const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4674"/>
                                        </p:tgtEl>
                                        <p:attrNameLst>
                                          <p:attrName>style.visibility</p:attrName>
                                        </p:attrNameLst>
                                      </p:cBhvr>
                                      <p:to>
                                        <p:strVal val="visible"/>
                                      </p:to>
                                    </p:set>
                                    <p:animEffect transition="in" filter="dissolve">
                                      <p:cBhvr>
                                        <p:cTn id="7" dur="500"/>
                                        <p:tgtEl>
                                          <p:spTgt spid="92467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24675"/>
                                        </p:tgtEl>
                                        <p:attrNameLst>
                                          <p:attrName>style.visibility</p:attrName>
                                        </p:attrNameLst>
                                      </p:cBhvr>
                                      <p:to>
                                        <p:strVal val="visible"/>
                                      </p:to>
                                    </p:set>
                                    <p:animEffect transition="in" filter="dissolve">
                                      <p:cBhvr>
                                        <p:cTn id="11" dur="500"/>
                                        <p:tgtEl>
                                          <p:spTgt spid="92467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24676"/>
                                        </p:tgtEl>
                                        <p:attrNameLst>
                                          <p:attrName>style.visibility</p:attrName>
                                        </p:attrNameLst>
                                      </p:cBhvr>
                                      <p:to>
                                        <p:strVal val="visible"/>
                                      </p:to>
                                    </p:set>
                                    <p:animEffect transition="in" filter="dissolve">
                                      <p:cBhvr>
                                        <p:cTn id="15" dur="500"/>
                                        <p:tgtEl>
                                          <p:spTgt spid="924676"/>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24677"/>
                                        </p:tgtEl>
                                        <p:attrNameLst>
                                          <p:attrName>style.visibility</p:attrName>
                                        </p:attrNameLst>
                                      </p:cBhvr>
                                      <p:to>
                                        <p:strVal val="visible"/>
                                      </p:to>
                                    </p:set>
                                    <p:animEffect transition="in" filter="dissolve">
                                      <p:cBhvr>
                                        <p:cTn id="19" dur="500"/>
                                        <p:tgtEl>
                                          <p:spTgt spid="924677"/>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24678"/>
                                        </p:tgtEl>
                                        <p:attrNameLst>
                                          <p:attrName>style.visibility</p:attrName>
                                        </p:attrNameLst>
                                      </p:cBhvr>
                                      <p:to>
                                        <p:strVal val="visible"/>
                                      </p:to>
                                    </p:set>
                                    <p:animEffect transition="in" filter="dissolve">
                                      <p:cBhvr>
                                        <p:cTn id="23" dur="500"/>
                                        <p:tgtEl>
                                          <p:spTgt spid="924678"/>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924679"/>
                                        </p:tgtEl>
                                        <p:attrNameLst>
                                          <p:attrName>style.visibility</p:attrName>
                                        </p:attrNameLst>
                                      </p:cBhvr>
                                      <p:to>
                                        <p:strVal val="visible"/>
                                      </p:to>
                                    </p:set>
                                    <p:animEffect transition="in" filter="dissolve">
                                      <p:cBhvr>
                                        <p:cTn id="27" dur="500"/>
                                        <p:tgtEl>
                                          <p:spTgt spid="924679"/>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924680"/>
                                        </p:tgtEl>
                                        <p:attrNameLst>
                                          <p:attrName>style.visibility</p:attrName>
                                        </p:attrNameLst>
                                      </p:cBhvr>
                                      <p:to>
                                        <p:strVal val="visible"/>
                                      </p:to>
                                    </p:set>
                                    <p:animEffect transition="in" filter="dissolve">
                                      <p:cBhvr>
                                        <p:cTn id="31" dur="500"/>
                                        <p:tgtEl>
                                          <p:spTgt spid="924680"/>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924681"/>
                                        </p:tgtEl>
                                        <p:attrNameLst>
                                          <p:attrName>style.visibility</p:attrName>
                                        </p:attrNameLst>
                                      </p:cBhvr>
                                      <p:to>
                                        <p:strVal val="visible"/>
                                      </p:to>
                                    </p:set>
                                    <p:animEffect transition="in" filter="dissolve">
                                      <p:cBhvr>
                                        <p:cTn id="35" dur="500"/>
                                        <p:tgtEl>
                                          <p:spTgt spid="924681"/>
                                        </p:tgtEl>
                                      </p:cBhvr>
                                    </p:animEffect>
                                  </p:childTnLst>
                                </p:cTn>
                              </p:par>
                            </p:childTnLst>
                          </p:cTn>
                        </p:par>
                        <p:par>
                          <p:cTn id="36" fill="hold" nodeType="afterGroup">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924682"/>
                                        </p:tgtEl>
                                        <p:attrNameLst>
                                          <p:attrName>style.visibility</p:attrName>
                                        </p:attrNameLst>
                                      </p:cBhvr>
                                      <p:to>
                                        <p:strVal val="visible"/>
                                      </p:to>
                                    </p:set>
                                    <p:animEffect transition="in" filter="dissolve">
                                      <p:cBhvr>
                                        <p:cTn id="39" dur="500"/>
                                        <p:tgtEl>
                                          <p:spTgt spid="924682"/>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924683"/>
                                        </p:tgtEl>
                                        <p:attrNameLst>
                                          <p:attrName>style.visibility</p:attrName>
                                        </p:attrNameLst>
                                      </p:cBhvr>
                                      <p:to>
                                        <p:strVal val="visible"/>
                                      </p:to>
                                    </p:set>
                                    <p:animEffect transition="in" filter="dissolve">
                                      <p:cBhvr>
                                        <p:cTn id="43" dur="500"/>
                                        <p:tgtEl>
                                          <p:spTgt spid="924683"/>
                                        </p:tgtEl>
                                      </p:cBhvr>
                                    </p:animEffect>
                                  </p:childTnLst>
                                </p:cTn>
                              </p:par>
                            </p:childTnLst>
                          </p:cTn>
                        </p:par>
                        <p:par>
                          <p:cTn id="44" fill="hold" nodeType="afterGroup">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924684"/>
                                        </p:tgtEl>
                                        <p:attrNameLst>
                                          <p:attrName>style.visibility</p:attrName>
                                        </p:attrNameLst>
                                      </p:cBhvr>
                                      <p:to>
                                        <p:strVal val="visible"/>
                                      </p:to>
                                    </p:set>
                                    <p:animEffect transition="in" filter="dissolve">
                                      <p:cBhvr>
                                        <p:cTn id="47" dur="500"/>
                                        <p:tgtEl>
                                          <p:spTgt spid="924684"/>
                                        </p:tgtEl>
                                      </p:cBhvr>
                                    </p:animEffect>
                                  </p:childTnLst>
                                </p:cTn>
                              </p:par>
                            </p:childTnLst>
                          </p:cTn>
                        </p:par>
                        <p:par>
                          <p:cTn id="48" fill="hold" nodeType="afterGroup">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924685"/>
                                        </p:tgtEl>
                                        <p:attrNameLst>
                                          <p:attrName>style.visibility</p:attrName>
                                        </p:attrNameLst>
                                      </p:cBhvr>
                                      <p:to>
                                        <p:strVal val="visible"/>
                                      </p:to>
                                    </p:set>
                                    <p:animEffect transition="in" filter="dissolve">
                                      <p:cBhvr>
                                        <p:cTn id="51" dur="500"/>
                                        <p:tgtEl>
                                          <p:spTgt spid="924685"/>
                                        </p:tgtEl>
                                      </p:cBhvr>
                                    </p:animEffect>
                                  </p:childTnLst>
                                </p:cTn>
                              </p:par>
                            </p:childTnLst>
                          </p:cTn>
                        </p:par>
                        <p:par>
                          <p:cTn id="52" fill="hold" nodeType="afterGroup">
                            <p:stCondLst>
                              <p:cond delay="6000"/>
                            </p:stCondLst>
                            <p:childTnLst>
                              <p:par>
                                <p:cTn id="53" presetID="9" presetClass="entr" presetSubtype="0" fill="hold" grpId="0" nodeType="afterEffect">
                                  <p:stCondLst>
                                    <p:cond delay="0"/>
                                  </p:stCondLst>
                                  <p:childTnLst>
                                    <p:set>
                                      <p:cBhvr>
                                        <p:cTn id="54" dur="1" fill="hold">
                                          <p:stCondLst>
                                            <p:cond delay="0"/>
                                          </p:stCondLst>
                                        </p:cTn>
                                        <p:tgtEl>
                                          <p:spTgt spid="924686"/>
                                        </p:tgtEl>
                                        <p:attrNameLst>
                                          <p:attrName>style.visibility</p:attrName>
                                        </p:attrNameLst>
                                      </p:cBhvr>
                                      <p:to>
                                        <p:strVal val="visible"/>
                                      </p:to>
                                    </p:set>
                                    <p:animEffect transition="in" filter="dissolve">
                                      <p:cBhvr>
                                        <p:cTn id="55" dur="500"/>
                                        <p:tgtEl>
                                          <p:spTgt spid="924686"/>
                                        </p:tgtEl>
                                      </p:cBhvr>
                                    </p:animEffect>
                                  </p:childTnLst>
                                </p:cTn>
                              </p:par>
                            </p:childTnLst>
                          </p:cTn>
                        </p:par>
                        <p:par>
                          <p:cTn id="56" fill="hold" nodeType="afterGroup">
                            <p:stCondLst>
                              <p:cond delay="6500"/>
                            </p:stCondLst>
                            <p:childTnLst>
                              <p:par>
                                <p:cTn id="57" presetID="9" presetClass="entr" presetSubtype="0" fill="hold" grpId="0" nodeType="afterEffect">
                                  <p:stCondLst>
                                    <p:cond delay="0"/>
                                  </p:stCondLst>
                                  <p:childTnLst>
                                    <p:set>
                                      <p:cBhvr>
                                        <p:cTn id="58" dur="1" fill="hold">
                                          <p:stCondLst>
                                            <p:cond delay="0"/>
                                          </p:stCondLst>
                                        </p:cTn>
                                        <p:tgtEl>
                                          <p:spTgt spid="924687"/>
                                        </p:tgtEl>
                                        <p:attrNameLst>
                                          <p:attrName>style.visibility</p:attrName>
                                        </p:attrNameLst>
                                      </p:cBhvr>
                                      <p:to>
                                        <p:strVal val="visible"/>
                                      </p:to>
                                    </p:set>
                                    <p:animEffect transition="in" filter="dissolve">
                                      <p:cBhvr>
                                        <p:cTn id="59" dur="500"/>
                                        <p:tgtEl>
                                          <p:spTgt spid="924687"/>
                                        </p:tgtEl>
                                      </p:cBhvr>
                                    </p:animEffect>
                                  </p:childTnLst>
                                </p:cTn>
                              </p:par>
                            </p:childTnLst>
                          </p:cTn>
                        </p:par>
                        <p:par>
                          <p:cTn id="60" fill="hold" nodeType="afterGroup">
                            <p:stCondLst>
                              <p:cond delay="7000"/>
                            </p:stCondLst>
                            <p:childTnLst>
                              <p:par>
                                <p:cTn id="61" presetID="9" presetClass="entr" presetSubtype="0" fill="hold" grpId="0" nodeType="afterEffect">
                                  <p:stCondLst>
                                    <p:cond delay="0"/>
                                  </p:stCondLst>
                                  <p:childTnLst>
                                    <p:set>
                                      <p:cBhvr>
                                        <p:cTn id="62" dur="1" fill="hold">
                                          <p:stCondLst>
                                            <p:cond delay="0"/>
                                          </p:stCondLst>
                                        </p:cTn>
                                        <p:tgtEl>
                                          <p:spTgt spid="924688"/>
                                        </p:tgtEl>
                                        <p:attrNameLst>
                                          <p:attrName>style.visibility</p:attrName>
                                        </p:attrNameLst>
                                      </p:cBhvr>
                                      <p:to>
                                        <p:strVal val="visible"/>
                                      </p:to>
                                    </p:set>
                                    <p:animEffect transition="in" filter="dissolve">
                                      <p:cBhvr>
                                        <p:cTn id="63" dur="500"/>
                                        <p:tgtEl>
                                          <p:spTgt spid="924688"/>
                                        </p:tgtEl>
                                      </p:cBhvr>
                                    </p:animEffect>
                                  </p:childTnLst>
                                </p:cTn>
                              </p:par>
                            </p:childTnLst>
                          </p:cTn>
                        </p:par>
                        <p:par>
                          <p:cTn id="64" fill="hold" nodeType="afterGroup">
                            <p:stCondLst>
                              <p:cond delay="7500"/>
                            </p:stCondLst>
                            <p:childTnLst>
                              <p:par>
                                <p:cTn id="65" presetID="9" presetClass="entr" presetSubtype="0" fill="hold" grpId="0" nodeType="afterEffect">
                                  <p:stCondLst>
                                    <p:cond delay="0"/>
                                  </p:stCondLst>
                                  <p:childTnLst>
                                    <p:set>
                                      <p:cBhvr>
                                        <p:cTn id="66" dur="1" fill="hold">
                                          <p:stCondLst>
                                            <p:cond delay="0"/>
                                          </p:stCondLst>
                                        </p:cTn>
                                        <p:tgtEl>
                                          <p:spTgt spid="924689"/>
                                        </p:tgtEl>
                                        <p:attrNameLst>
                                          <p:attrName>style.visibility</p:attrName>
                                        </p:attrNameLst>
                                      </p:cBhvr>
                                      <p:to>
                                        <p:strVal val="visible"/>
                                      </p:to>
                                    </p:set>
                                    <p:animEffect transition="in" filter="dissolve">
                                      <p:cBhvr>
                                        <p:cTn id="67" dur="500"/>
                                        <p:tgtEl>
                                          <p:spTgt spid="924689"/>
                                        </p:tgtEl>
                                      </p:cBhvr>
                                    </p:animEffect>
                                  </p:childTnLst>
                                </p:cTn>
                              </p:par>
                            </p:childTnLst>
                          </p:cTn>
                        </p:par>
                        <p:par>
                          <p:cTn id="68" fill="hold" nodeType="afterGroup">
                            <p:stCondLst>
                              <p:cond delay="8000"/>
                            </p:stCondLst>
                            <p:childTnLst>
                              <p:par>
                                <p:cTn id="69" presetID="9" presetClass="entr" presetSubtype="0" fill="hold" grpId="0" nodeType="afterEffect">
                                  <p:stCondLst>
                                    <p:cond delay="0"/>
                                  </p:stCondLst>
                                  <p:childTnLst>
                                    <p:set>
                                      <p:cBhvr>
                                        <p:cTn id="70" dur="1" fill="hold">
                                          <p:stCondLst>
                                            <p:cond delay="0"/>
                                          </p:stCondLst>
                                        </p:cTn>
                                        <p:tgtEl>
                                          <p:spTgt spid="924690"/>
                                        </p:tgtEl>
                                        <p:attrNameLst>
                                          <p:attrName>style.visibility</p:attrName>
                                        </p:attrNameLst>
                                      </p:cBhvr>
                                      <p:to>
                                        <p:strVal val="visible"/>
                                      </p:to>
                                    </p:set>
                                    <p:animEffect transition="in" filter="dissolve">
                                      <p:cBhvr>
                                        <p:cTn id="71" dur="500"/>
                                        <p:tgtEl>
                                          <p:spTgt spid="924690"/>
                                        </p:tgtEl>
                                      </p:cBhvr>
                                    </p:animEffect>
                                  </p:childTnLst>
                                </p:cTn>
                              </p:par>
                            </p:childTnLst>
                          </p:cTn>
                        </p:par>
                        <p:par>
                          <p:cTn id="72" fill="hold" nodeType="afterGroup">
                            <p:stCondLst>
                              <p:cond delay="8500"/>
                            </p:stCondLst>
                            <p:childTnLst>
                              <p:par>
                                <p:cTn id="73" presetID="9" presetClass="entr" presetSubtype="0" fill="hold" grpId="0" nodeType="afterEffect">
                                  <p:stCondLst>
                                    <p:cond delay="0"/>
                                  </p:stCondLst>
                                  <p:childTnLst>
                                    <p:set>
                                      <p:cBhvr>
                                        <p:cTn id="74" dur="1" fill="hold">
                                          <p:stCondLst>
                                            <p:cond delay="0"/>
                                          </p:stCondLst>
                                        </p:cTn>
                                        <p:tgtEl>
                                          <p:spTgt spid="924691"/>
                                        </p:tgtEl>
                                        <p:attrNameLst>
                                          <p:attrName>style.visibility</p:attrName>
                                        </p:attrNameLst>
                                      </p:cBhvr>
                                      <p:to>
                                        <p:strVal val="visible"/>
                                      </p:to>
                                    </p:set>
                                    <p:animEffect transition="in" filter="dissolve">
                                      <p:cBhvr>
                                        <p:cTn id="75" dur="500"/>
                                        <p:tgtEl>
                                          <p:spTgt spid="924691"/>
                                        </p:tgtEl>
                                      </p:cBhvr>
                                    </p:animEffect>
                                  </p:childTnLst>
                                </p:cTn>
                              </p:par>
                            </p:childTnLst>
                          </p:cTn>
                        </p:par>
                        <p:par>
                          <p:cTn id="76" fill="hold" nodeType="afterGroup">
                            <p:stCondLst>
                              <p:cond delay="9000"/>
                            </p:stCondLst>
                            <p:childTnLst>
                              <p:par>
                                <p:cTn id="77" presetID="9" presetClass="entr" presetSubtype="0" fill="hold" grpId="0" nodeType="afterEffect">
                                  <p:stCondLst>
                                    <p:cond delay="0"/>
                                  </p:stCondLst>
                                  <p:childTnLst>
                                    <p:set>
                                      <p:cBhvr>
                                        <p:cTn id="78" dur="1" fill="hold">
                                          <p:stCondLst>
                                            <p:cond delay="0"/>
                                          </p:stCondLst>
                                        </p:cTn>
                                        <p:tgtEl>
                                          <p:spTgt spid="924692"/>
                                        </p:tgtEl>
                                        <p:attrNameLst>
                                          <p:attrName>style.visibility</p:attrName>
                                        </p:attrNameLst>
                                      </p:cBhvr>
                                      <p:to>
                                        <p:strVal val="visible"/>
                                      </p:to>
                                    </p:set>
                                    <p:animEffect transition="in" filter="dissolve">
                                      <p:cBhvr>
                                        <p:cTn id="79" dur="500"/>
                                        <p:tgtEl>
                                          <p:spTgt spid="924692"/>
                                        </p:tgtEl>
                                      </p:cBhvr>
                                    </p:animEffect>
                                  </p:childTnLst>
                                </p:cTn>
                              </p:par>
                            </p:childTnLst>
                          </p:cTn>
                        </p:par>
                        <p:par>
                          <p:cTn id="80" fill="hold" nodeType="afterGroup">
                            <p:stCondLst>
                              <p:cond delay="9500"/>
                            </p:stCondLst>
                            <p:childTnLst>
                              <p:par>
                                <p:cTn id="81" presetID="9" presetClass="entr" presetSubtype="0" fill="hold" grpId="0" nodeType="afterEffect">
                                  <p:stCondLst>
                                    <p:cond delay="0"/>
                                  </p:stCondLst>
                                  <p:childTnLst>
                                    <p:set>
                                      <p:cBhvr>
                                        <p:cTn id="82" dur="1" fill="hold">
                                          <p:stCondLst>
                                            <p:cond delay="0"/>
                                          </p:stCondLst>
                                        </p:cTn>
                                        <p:tgtEl>
                                          <p:spTgt spid="924693"/>
                                        </p:tgtEl>
                                        <p:attrNameLst>
                                          <p:attrName>style.visibility</p:attrName>
                                        </p:attrNameLst>
                                      </p:cBhvr>
                                      <p:to>
                                        <p:strVal val="visible"/>
                                      </p:to>
                                    </p:set>
                                    <p:animEffect transition="in" filter="dissolve">
                                      <p:cBhvr>
                                        <p:cTn id="83" dur="500"/>
                                        <p:tgtEl>
                                          <p:spTgt spid="924693"/>
                                        </p:tgtEl>
                                      </p:cBhvr>
                                    </p:animEffect>
                                  </p:childTnLst>
                                </p:cTn>
                              </p:par>
                            </p:childTnLst>
                          </p:cTn>
                        </p:par>
                        <p:par>
                          <p:cTn id="84" fill="hold" nodeType="afterGroup">
                            <p:stCondLst>
                              <p:cond delay="10000"/>
                            </p:stCondLst>
                            <p:childTnLst>
                              <p:par>
                                <p:cTn id="85" presetID="9" presetClass="entr" presetSubtype="0" fill="hold" grpId="0" nodeType="afterEffect">
                                  <p:stCondLst>
                                    <p:cond delay="0"/>
                                  </p:stCondLst>
                                  <p:childTnLst>
                                    <p:set>
                                      <p:cBhvr>
                                        <p:cTn id="86" dur="1" fill="hold">
                                          <p:stCondLst>
                                            <p:cond delay="0"/>
                                          </p:stCondLst>
                                        </p:cTn>
                                        <p:tgtEl>
                                          <p:spTgt spid="924694"/>
                                        </p:tgtEl>
                                        <p:attrNameLst>
                                          <p:attrName>style.visibility</p:attrName>
                                        </p:attrNameLst>
                                      </p:cBhvr>
                                      <p:to>
                                        <p:strVal val="visible"/>
                                      </p:to>
                                    </p:set>
                                    <p:animEffect transition="in" filter="dissolve">
                                      <p:cBhvr>
                                        <p:cTn id="87" dur="500"/>
                                        <p:tgtEl>
                                          <p:spTgt spid="924694"/>
                                        </p:tgtEl>
                                      </p:cBhvr>
                                    </p:animEffect>
                                  </p:childTnLst>
                                </p:cTn>
                              </p:par>
                            </p:childTnLst>
                          </p:cTn>
                        </p:par>
                        <p:par>
                          <p:cTn id="88" fill="hold" nodeType="afterGroup">
                            <p:stCondLst>
                              <p:cond delay="10500"/>
                            </p:stCondLst>
                            <p:childTnLst>
                              <p:par>
                                <p:cTn id="89" presetID="9" presetClass="entr" presetSubtype="0" fill="hold" grpId="0" nodeType="afterEffect">
                                  <p:stCondLst>
                                    <p:cond delay="0"/>
                                  </p:stCondLst>
                                  <p:childTnLst>
                                    <p:set>
                                      <p:cBhvr>
                                        <p:cTn id="90" dur="1" fill="hold">
                                          <p:stCondLst>
                                            <p:cond delay="0"/>
                                          </p:stCondLst>
                                        </p:cTn>
                                        <p:tgtEl>
                                          <p:spTgt spid="924695"/>
                                        </p:tgtEl>
                                        <p:attrNameLst>
                                          <p:attrName>style.visibility</p:attrName>
                                        </p:attrNameLst>
                                      </p:cBhvr>
                                      <p:to>
                                        <p:strVal val="visible"/>
                                      </p:to>
                                    </p:set>
                                    <p:animEffect transition="in" filter="dissolve">
                                      <p:cBhvr>
                                        <p:cTn id="91" dur="500"/>
                                        <p:tgtEl>
                                          <p:spTgt spid="924695"/>
                                        </p:tgtEl>
                                      </p:cBhvr>
                                    </p:animEffect>
                                  </p:childTnLst>
                                </p:cTn>
                              </p:par>
                            </p:childTnLst>
                          </p:cTn>
                        </p:par>
                        <p:par>
                          <p:cTn id="92" fill="hold" nodeType="afterGroup">
                            <p:stCondLst>
                              <p:cond delay="11000"/>
                            </p:stCondLst>
                            <p:childTnLst>
                              <p:par>
                                <p:cTn id="93" presetID="9" presetClass="entr" presetSubtype="0" fill="hold" grpId="0" nodeType="afterEffect">
                                  <p:stCondLst>
                                    <p:cond delay="0"/>
                                  </p:stCondLst>
                                  <p:childTnLst>
                                    <p:set>
                                      <p:cBhvr>
                                        <p:cTn id="94" dur="1" fill="hold">
                                          <p:stCondLst>
                                            <p:cond delay="0"/>
                                          </p:stCondLst>
                                        </p:cTn>
                                        <p:tgtEl>
                                          <p:spTgt spid="924696"/>
                                        </p:tgtEl>
                                        <p:attrNameLst>
                                          <p:attrName>style.visibility</p:attrName>
                                        </p:attrNameLst>
                                      </p:cBhvr>
                                      <p:to>
                                        <p:strVal val="visible"/>
                                      </p:to>
                                    </p:set>
                                    <p:animEffect transition="in" filter="dissolve">
                                      <p:cBhvr>
                                        <p:cTn id="95" dur="500"/>
                                        <p:tgtEl>
                                          <p:spTgt spid="924696"/>
                                        </p:tgtEl>
                                      </p:cBhvr>
                                    </p:animEffect>
                                  </p:childTnLst>
                                </p:cTn>
                              </p:par>
                            </p:childTnLst>
                          </p:cTn>
                        </p:par>
                        <p:par>
                          <p:cTn id="96" fill="hold" nodeType="afterGroup">
                            <p:stCondLst>
                              <p:cond delay="11500"/>
                            </p:stCondLst>
                            <p:childTnLst>
                              <p:par>
                                <p:cTn id="97" presetID="9" presetClass="entr" presetSubtype="0" fill="hold" grpId="0" nodeType="afterEffect">
                                  <p:stCondLst>
                                    <p:cond delay="0"/>
                                  </p:stCondLst>
                                  <p:childTnLst>
                                    <p:set>
                                      <p:cBhvr>
                                        <p:cTn id="98" dur="1" fill="hold">
                                          <p:stCondLst>
                                            <p:cond delay="0"/>
                                          </p:stCondLst>
                                        </p:cTn>
                                        <p:tgtEl>
                                          <p:spTgt spid="924697"/>
                                        </p:tgtEl>
                                        <p:attrNameLst>
                                          <p:attrName>style.visibility</p:attrName>
                                        </p:attrNameLst>
                                      </p:cBhvr>
                                      <p:to>
                                        <p:strVal val="visible"/>
                                      </p:to>
                                    </p:set>
                                    <p:animEffect transition="in" filter="dissolve">
                                      <p:cBhvr>
                                        <p:cTn id="99" dur="500"/>
                                        <p:tgtEl>
                                          <p:spTgt spid="924697"/>
                                        </p:tgtEl>
                                      </p:cBhvr>
                                    </p:animEffect>
                                  </p:childTnLst>
                                </p:cTn>
                              </p:par>
                            </p:childTnLst>
                          </p:cTn>
                        </p:par>
                        <p:par>
                          <p:cTn id="100" fill="hold" nodeType="afterGroup">
                            <p:stCondLst>
                              <p:cond delay="12000"/>
                            </p:stCondLst>
                            <p:childTnLst>
                              <p:par>
                                <p:cTn id="101" presetID="9" presetClass="entr" presetSubtype="0" fill="hold" grpId="0" nodeType="afterEffect">
                                  <p:stCondLst>
                                    <p:cond delay="0"/>
                                  </p:stCondLst>
                                  <p:childTnLst>
                                    <p:set>
                                      <p:cBhvr>
                                        <p:cTn id="102" dur="1" fill="hold">
                                          <p:stCondLst>
                                            <p:cond delay="0"/>
                                          </p:stCondLst>
                                        </p:cTn>
                                        <p:tgtEl>
                                          <p:spTgt spid="924698"/>
                                        </p:tgtEl>
                                        <p:attrNameLst>
                                          <p:attrName>style.visibility</p:attrName>
                                        </p:attrNameLst>
                                      </p:cBhvr>
                                      <p:to>
                                        <p:strVal val="visible"/>
                                      </p:to>
                                    </p:set>
                                    <p:animEffect transition="in" filter="dissolve">
                                      <p:cBhvr>
                                        <p:cTn id="103" dur="500"/>
                                        <p:tgtEl>
                                          <p:spTgt spid="924698"/>
                                        </p:tgtEl>
                                      </p:cBhvr>
                                    </p:animEffect>
                                  </p:childTnLst>
                                </p:cTn>
                              </p:par>
                            </p:childTnLst>
                          </p:cTn>
                        </p:par>
                        <p:par>
                          <p:cTn id="104" fill="hold" nodeType="afterGroup">
                            <p:stCondLst>
                              <p:cond delay="12500"/>
                            </p:stCondLst>
                            <p:childTnLst>
                              <p:par>
                                <p:cTn id="105" presetID="9" presetClass="entr" presetSubtype="0" fill="hold" grpId="0" nodeType="afterEffect">
                                  <p:stCondLst>
                                    <p:cond delay="0"/>
                                  </p:stCondLst>
                                  <p:childTnLst>
                                    <p:set>
                                      <p:cBhvr>
                                        <p:cTn id="106" dur="1" fill="hold">
                                          <p:stCondLst>
                                            <p:cond delay="0"/>
                                          </p:stCondLst>
                                        </p:cTn>
                                        <p:tgtEl>
                                          <p:spTgt spid="924699"/>
                                        </p:tgtEl>
                                        <p:attrNameLst>
                                          <p:attrName>style.visibility</p:attrName>
                                        </p:attrNameLst>
                                      </p:cBhvr>
                                      <p:to>
                                        <p:strVal val="visible"/>
                                      </p:to>
                                    </p:set>
                                    <p:animEffect transition="in" filter="dissolve">
                                      <p:cBhvr>
                                        <p:cTn id="107" dur="500"/>
                                        <p:tgtEl>
                                          <p:spTgt spid="924699"/>
                                        </p:tgtEl>
                                      </p:cBhvr>
                                    </p:animEffect>
                                  </p:childTnLst>
                                </p:cTn>
                              </p:par>
                            </p:childTnLst>
                          </p:cTn>
                        </p:par>
                        <p:par>
                          <p:cTn id="108" fill="hold" nodeType="afterGroup">
                            <p:stCondLst>
                              <p:cond delay="13000"/>
                            </p:stCondLst>
                            <p:childTnLst>
                              <p:par>
                                <p:cTn id="109" presetID="9" presetClass="entr" presetSubtype="0" fill="hold" grpId="0" nodeType="afterEffect">
                                  <p:stCondLst>
                                    <p:cond delay="0"/>
                                  </p:stCondLst>
                                  <p:childTnLst>
                                    <p:set>
                                      <p:cBhvr>
                                        <p:cTn id="110" dur="1" fill="hold">
                                          <p:stCondLst>
                                            <p:cond delay="0"/>
                                          </p:stCondLst>
                                        </p:cTn>
                                        <p:tgtEl>
                                          <p:spTgt spid="924700"/>
                                        </p:tgtEl>
                                        <p:attrNameLst>
                                          <p:attrName>style.visibility</p:attrName>
                                        </p:attrNameLst>
                                      </p:cBhvr>
                                      <p:to>
                                        <p:strVal val="visible"/>
                                      </p:to>
                                    </p:set>
                                    <p:animEffect transition="in" filter="dissolve">
                                      <p:cBhvr>
                                        <p:cTn id="111" dur="500"/>
                                        <p:tgtEl>
                                          <p:spTgt spid="924700"/>
                                        </p:tgtEl>
                                      </p:cBhvr>
                                    </p:animEffect>
                                  </p:childTnLst>
                                </p:cTn>
                              </p:par>
                            </p:childTnLst>
                          </p:cTn>
                        </p:par>
                        <p:par>
                          <p:cTn id="112" fill="hold" nodeType="afterGroup">
                            <p:stCondLst>
                              <p:cond delay="13500"/>
                            </p:stCondLst>
                            <p:childTnLst>
                              <p:par>
                                <p:cTn id="113" presetID="9" presetClass="entr" presetSubtype="0" fill="hold" grpId="0" nodeType="afterEffect">
                                  <p:stCondLst>
                                    <p:cond delay="0"/>
                                  </p:stCondLst>
                                  <p:childTnLst>
                                    <p:set>
                                      <p:cBhvr>
                                        <p:cTn id="114" dur="1" fill="hold">
                                          <p:stCondLst>
                                            <p:cond delay="0"/>
                                          </p:stCondLst>
                                        </p:cTn>
                                        <p:tgtEl>
                                          <p:spTgt spid="924701"/>
                                        </p:tgtEl>
                                        <p:attrNameLst>
                                          <p:attrName>style.visibility</p:attrName>
                                        </p:attrNameLst>
                                      </p:cBhvr>
                                      <p:to>
                                        <p:strVal val="visible"/>
                                      </p:to>
                                    </p:set>
                                    <p:animEffect transition="in" filter="dissolve">
                                      <p:cBhvr>
                                        <p:cTn id="115" dur="500"/>
                                        <p:tgtEl>
                                          <p:spTgt spid="924701"/>
                                        </p:tgtEl>
                                      </p:cBhvr>
                                    </p:animEffect>
                                  </p:childTnLst>
                                </p:cTn>
                              </p:par>
                            </p:childTnLst>
                          </p:cTn>
                        </p:par>
                        <p:par>
                          <p:cTn id="116" fill="hold" nodeType="afterGroup">
                            <p:stCondLst>
                              <p:cond delay="14000"/>
                            </p:stCondLst>
                            <p:childTnLst>
                              <p:par>
                                <p:cTn id="117" presetID="9" presetClass="entr" presetSubtype="0" fill="hold" grpId="0" nodeType="afterEffect">
                                  <p:stCondLst>
                                    <p:cond delay="0"/>
                                  </p:stCondLst>
                                  <p:childTnLst>
                                    <p:set>
                                      <p:cBhvr>
                                        <p:cTn id="118" dur="1" fill="hold">
                                          <p:stCondLst>
                                            <p:cond delay="0"/>
                                          </p:stCondLst>
                                        </p:cTn>
                                        <p:tgtEl>
                                          <p:spTgt spid="924702"/>
                                        </p:tgtEl>
                                        <p:attrNameLst>
                                          <p:attrName>style.visibility</p:attrName>
                                        </p:attrNameLst>
                                      </p:cBhvr>
                                      <p:to>
                                        <p:strVal val="visible"/>
                                      </p:to>
                                    </p:set>
                                    <p:animEffect transition="in" filter="dissolve">
                                      <p:cBhvr>
                                        <p:cTn id="119" dur="500"/>
                                        <p:tgtEl>
                                          <p:spTgt spid="924702"/>
                                        </p:tgtEl>
                                      </p:cBhvr>
                                    </p:animEffect>
                                  </p:childTnLst>
                                </p:cTn>
                              </p:par>
                            </p:childTnLst>
                          </p:cTn>
                        </p:par>
                        <p:par>
                          <p:cTn id="120" fill="hold" nodeType="afterGroup">
                            <p:stCondLst>
                              <p:cond delay="14500"/>
                            </p:stCondLst>
                            <p:childTnLst>
                              <p:par>
                                <p:cTn id="121" presetID="9" presetClass="entr" presetSubtype="0" fill="hold" grpId="0" nodeType="afterEffect">
                                  <p:stCondLst>
                                    <p:cond delay="0"/>
                                  </p:stCondLst>
                                  <p:childTnLst>
                                    <p:set>
                                      <p:cBhvr>
                                        <p:cTn id="122" dur="1" fill="hold">
                                          <p:stCondLst>
                                            <p:cond delay="0"/>
                                          </p:stCondLst>
                                        </p:cTn>
                                        <p:tgtEl>
                                          <p:spTgt spid="924703"/>
                                        </p:tgtEl>
                                        <p:attrNameLst>
                                          <p:attrName>style.visibility</p:attrName>
                                        </p:attrNameLst>
                                      </p:cBhvr>
                                      <p:to>
                                        <p:strVal val="visible"/>
                                      </p:to>
                                    </p:set>
                                    <p:animEffect transition="in" filter="dissolve">
                                      <p:cBhvr>
                                        <p:cTn id="123" dur="500"/>
                                        <p:tgtEl>
                                          <p:spTgt spid="924703"/>
                                        </p:tgtEl>
                                      </p:cBhvr>
                                    </p:animEffect>
                                  </p:childTnLst>
                                </p:cTn>
                              </p:par>
                            </p:childTnLst>
                          </p:cTn>
                        </p:par>
                        <p:par>
                          <p:cTn id="124" fill="hold" nodeType="afterGroup">
                            <p:stCondLst>
                              <p:cond delay="15000"/>
                            </p:stCondLst>
                            <p:childTnLst>
                              <p:par>
                                <p:cTn id="125" presetID="9" presetClass="entr" presetSubtype="0" fill="hold" grpId="0" nodeType="afterEffect">
                                  <p:stCondLst>
                                    <p:cond delay="0"/>
                                  </p:stCondLst>
                                  <p:childTnLst>
                                    <p:set>
                                      <p:cBhvr>
                                        <p:cTn id="126" dur="1" fill="hold">
                                          <p:stCondLst>
                                            <p:cond delay="0"/>
                                          </p:stCondLst>
                                        </p:cTn>
                                        <p:tgtEl>
                                          <p:spTgt spid="924704"/>
                                        </p:tgtEl>
                                        <p:attrNameLst>
                                          <p:attrName>style.visibility</p:attrName>
                                        </p:attrNameLst>
                                      </p:cBhvr>
                                      <p:to>
                                        <p:strVal val="visible"/>
                                      </p:to>
                                    </p:set>
                                    <p:animEffect transition="in" filter="dissolve">
                                      <p:cBhvr>
                                        <p:cTn id="127" dur="500"/>
                                        <p:tgtEl>
                                          <p:spTgt spid="924704"/>
                                        </p:tgtEl>
                                      </p:cBhvr>
                                    </p:animEffect>
                                  </p:childTnLst>
                                </p:cTn>
                              </p:par>
                            </p:childTnLst>
                          </p:cTn>
                        </p:par>
                        <p:par>
                          <p:cTn id="128" fill="hold" nodeType="afterGroup">
                            <p:stCondLst>
                              <p:cond delay="15500"/>
                            </p:stCondLst>
                            <p:childTnLst>
                              <p:par>
                                <p:cTn id="129" presetID="9" presetClass="entr" presetSubtype="0" fill="hold" grpId="0" nodeType="afterEffect">
                                  <p:stCondLst>
                                    <p:cond delay="0"/>
                                  </p:stCondLst>
                                  <p:childTnLst>
                                    <p:set>
                                      <p:cBhvr>
                                        <p:cTn id="130" dur="1" fill="hold">
                                          <p:stCondLst>
                                            <p:cond delay="0"/>
                                          </p:stCondLst>
                                        </p:cTn>
                                        <p:tgtEl>
                                          <p:spTgt spid="924705"/>
                                        </p:tgtEl>
                                        <p:attrNameLst>
                                          <p:attrName>style.visibility</p:attrName>
                                        </p:attrNameLst>
                                      </p:cBhvr>
                                      <p:to>
                                        <p:strVal val="visible"/>
                                      </p:to>
                                    </p:set>
                                    <p:animEffect transition="in" filter="dissolve">
                                      <p:cBhvr>
                                        <p:cTn id="131" dur="500"/>
                                        <p:tgtEl>
                                          <p:spTgt spid="924705"/>
                                        </p:tgtEl>
                                      </p:cBhvr>
                                    </p:animEffect>
                                  </p:childTnLst>
                                </p:cTn>
                              </p:par>
                            </p:childTnLst>
                          </p:cTn>
                        </p:par>
                        <p:par>
                          <p:cTn id="132" fill="hold" nodeType="afterGroup">
                            <p:stCondLst>
                              <p:cond delay="16000"/>
                            </p:stCondLst>
                            <p:childTnLst>
                              <p:par>
                                <p:cTn id="133" presetID="9" presetClass="entr" presetSubtype="0" fill="hold" grpId="0" nodeType="afterEffect">
                                  <p:stCondLst>
                                    <p:cond delay="0"/>
                                  </p:stCondLst>
                                  <p:childTnLst>
                                    <p:set>
                                      <p:cBhvr>
                                        <p:cTn id="134" dur="1" fill="hold">
                                          <p:stCondLst>
                                            <p:cond delay="0"/>
                                          </p:stCondLst>
                                        </p:cTn>
                                        <p:tgtEl>
                                          <p:spTgt spid="924706"/>
                                        </p:tgtEl>
                                        <p:attrNameLst>
                                          <p:attrName>style.visibility</p:attrName>
                                        </p:attrNameLst>
                                      </p:cBhvr>
                                      <p:to>
                                        <p:strVal val="visible"/>
                                      </p:to>
                                    </p:set>
                                    <p:animEffect transition="in" filter="dissolve">
                                      <p:cBhvr>
                                        <p:cTn id="135" dur="500"/>
                                        <p:tgtEl>
                                          <p:spTgt spid="924706"/>
                                        </p:tgtEl>
                                      </p:cBhvr>
                                    </p:animEffect>
                                  </p:childTnLst>
                                </p:cTn>
                              </p:par>
                            </p:childTnLst>
                          </p:cTn>
                        </p:par>
                        <p:par>
                          <p:cTn id="136" fill="hold" nodeType="afterGroup">
                            <p:stCondLst>
                              <p:cond delay="16500"/>
                            </p:stCondLst>
                            <p:childTnLst>
                              <p:par>
                                <p:cTn id="137" presetID="9" presetClass="entr" presetSubtype="0" fill="hold" grpId="0" nodeType="afterEffect">
                                  <p:stCondLst>
                                    <p:cond delay="0"/>
                                  </p:stCondLst>
                                  <p:childTnLst>
                                    <p:set>
                                      <p:cBhvr>
                                        <p:cTn id="138" dur="1" fill="hold">
                                          <p:stCondLst>
                                            <p:cond delay="0"/>
                                          </p:stCondLst>
                                        </p:cTn>
                                        <p:tgtEl>
                                          <p:spTgt spid="924707"/>
                                        </p:tgtEl>
                                        <p:attrNameLst>
                                          <p:attrName>style.visibility</p:attrName>
                                        </p:attrNameLst>
                                      </p:cBhvr>
                                      <p:to>
                                        <p:strVal val="visible"/>
                                      </p:to>
                                    </p:set>
                                    <p:animEffect transition="in" filter="dissolve">
                                      <p:cBhvr>
                                        <p:cTn id="139" dur="500"/>
                                        <p:tgtEl>
                                          <p:spTgt spid="924707"/>
                                        </p:tgtEl>
                                      </p:cBhvr>
                                    </p:animEffect>
                                  </p:childTnLst>
                                </p:cTn>
                              </p:par>
                            </p:childTnLst>
                          </p:cTn>
                        </p:par>
                        <p:par>
                          <p:cTn id="140" fill="hold" nodeType="afterGroup">
                            <p:stCondLst>
                              <p:cond delay="17000"/>
                            </p:stCondLst>
                            <p:childTnLst>
                              <p:par>
                                <p:cTn id="141" presetID="9" presetClass="entr" presetSubtype="0" fill="hold" grpId="0" nodeType="afterEffect">
                                  <p:stCondLst>
                                    <p:cond delay="0"/>
                                  </p:stCondLst>
                                  <p:childTnLst>
                                    <p:set>
                                      <p:cBhvr>
                                        <p:cTn id="142" dur="1" fill="hold">
                                          <p:stCondLst>
                                            <p:cond delay="0"/>
                                          </p:stCondLst>
                                        </p:cTn>
                                        <p:tgtEl>
                                          <p:spTgt spid="924708"/>
                                        </p:tgtEl>
                                        <p:attrNameLst>
                                          <p:attrName>style.visibility</p:attrName>
                                        </p:attrNameLst>
                                      </p:cBhvr>
                                      <p:to>
                                        <p:strVal val="visible"/>
                                      </p:to>
                                    </p:set>
                                    <p:animEffect transition="in" filter="dissolve">
                                      <p:cBhvr>
                                        <p:cTn id="143" dur="500"/>
                                        <p:tgtEl>
                                          <p:spTgt spid="924708"/>
                                        </p:tgtEl>
                                      </p:cBhvr>
                                    </p:animEffect>
                                  </p:childTnLst>
                                </p:cTn>
                              </p:par>
                            </p:childTnLst>
                          </p:cTn>
                        </p:par>
                        <p:par>
                          <p:cTn id="144" fill="hold" nodeType="afterGroup">
                            <p:stCondLst>
                              <p:cond delay="17500"/>
                            </p:stCondLst>
                            <p:childTnLst>
                              <p:par>
                                <p:cTn id="145" presetID="9" presetClass="entr" presetSubtype="0" fill="hold" grpId="0" nodeType="afterEffect">
                                  <p:stCondLst>
                                    <p:cond delay="0"/>
                                  </p:stCondLst>
                                  <p:childTnLst>
                                    <p:set>
                                      <p:cBhvr>
                                        <p:cTn id="146" dur="1" fill="hold">
                                          <p:stCondLst>
                                            <p:cond delay="0"/>
                                          </p:stCondLst>
                                        </p:cTn>
                                        <p:tgtEl>
                                          <p:spTgt spid="924709"/>
                                        </p:tgtEl>
                                        <p:attrNameLst>
                                          <p:attrName>style.visibility</p:attrName>
                                        </p:attrNameLst>
                                      </p:cBhvr>
                                      <p:to>
                                        <p:strVal val="visible"/>
                                      </p:to>
                                    </p:set>
                                    <p:animEffect transition="in" filter="dissolve">
                                      <p:cBhvr>
                                        <p:cTn id="147" dur="500"/>
                                        <p:tgtEl>
                                          <p:spTgt spid="924709"/>
                                        </p:tgtEl>
                                      </p:cBhvr>
                                    </p:animEffect>
                                  </p:childTnLst>
                                </p:cTn>
                              </p:par>
                            </p:childTnLst>
                          </p:cTn>
                        </p:par>
                        <p:par>
                          <p:cTn id="148" fill="hold" nodeType="afterGroup">
                            <p:stCondLst>
                              <p:cond delay="18000"/>
                            </p:stCondLst>
                            <p:childTnLst>
                              <p:par>
                                <p:cTn id="149" presetID="9" presetClass="entr" presetSubtype="0" fill="hold" grpId="0" nodeType="afterEffect">
                                  <p:stCondLst>
                                    <p:cond delay="0"/>
                                  </p:stCondLst>
                                  <p:childTnLst>
                                    <p:set>
                                      <p:cBhvr>
                                        <p:cTn id="150" dur="1" fill="hold">
                                          <p:stCondLst>
                                            <p:cond delay="0"/>
                                          </p:stCondLst>
                                        </p:cTn>
                                        <p:tgtEl>
                                          <p:spTgt spid="924710"/>
                                        </p:tgtEl>
                                        <p:attrNameLst>
                                          <p:attrName>style.visibility</p:attrName>
                                        </p:attrNameLst>
                                      </p:cBhvr>
                                      <p:to>
                                        <p:strVal val="visible"/>
                                      </p:to>
                                    </p:set>
                                    <p:animEffect transition="in" filter="dissolve">
                                      <p:cBhvr>
                                        <p:cTn id="151" dur="500"/>
                                        <p:tgtEl>
                                          <p:spTgt spid="924710"/>
                                        </p:tgtEl>
                                      </p:cBhvr>
                                    </p:animEffect>
                                  </p:childTnLst>
                                </p:cTn>
                              </p:par>
                            </p:childTnLst>
                          </p:cTn>
                        </p:par>
                        <p:par>
                          <p:cTn id="152" fill="hold" nodeType="afterGroup">
                            <p:stCondLst>
                              <p:cond delay="18500"/>
                            </p:stCondLst>
                            <p:childTnLst>
                              <p:par>
                                <p:cTn id="153" presetID="9" presetClass="entr" presetSubtype="0" fill="hold" grpId="0" nodeType="afterEffect">
                                  <p:stCondLst>
                                    <p:cond delay="0"/>
                                  </p:stCondLst>
                                  <p:childTnLst>
                                    <p:set>
                                      <p:cBhvr>
                                        <p:cTn id="154" dur="1" fill="hold">
                                          <p:stCondLst>
                                            <p:cond delay="0"/>
                                          </p:stCondLst>
                                        </p:cTn>
                                        <p:tgtEl>
                                          <p:spTgt spid="924711"/>
                                        </p:tgtEl>
                                        <p:attrNameLst>
                                          <p:attrName>style.visibility</p:attrName>
                                        </p:attrNameLst>
                                      </p:cBhvr>
                                      <p:to>
                                        <p:strVal val="visible"/>
                                      </p:to>
                                    </p:set>
                                    <p:animEffect transition="in" filter="dissolve">
                                      <p:cBhvr>
                                        <p:cTn id="155" dur="500"/>
                                        <p:tgtEl>
                                          <p:spTgt spid="924711"/>
                                        </p:tgtEl>
                                      </p:cBhvr>
                                    </p:animEffect>
                                  </p:childTnLst>
                                </p:cTn>
                              </p:par>
                            </p:childTnLst>
                          </p:cTn>
                        </p:par>
                        <p:par>
                          <p:cTn id="156" fill="hold" nodeType="afterGroup">
                            <p:stCondLst>
                              <p:cond delay="19000"/>
                            </p:stCondLst>
                            <p:childTnLst>
                              <p:par>
                                <p:cTn id="157" presetID="9" presetClass="entr" presetSubtype="0" fill="hold" grpId="0" nodeType="afterEffect">
                                  <p:stCondLst>
                                    <p:cond delay="0"/>
                                  </p:stCondLst>
                                  <p:childTnLst>
                                    <p:set>
                                      <p:cBhvr>
                                        <p:cTn id="158" dur="1" fill="hold">
                                          <p:stCondLst>
                                            <p:cond delay="0"/>
                                          </p:stCondLst>
                                        </p:cTn>
                                        <p:tgtEl>
                                          <p:spTgt spid="924712"/>
                                        </p:tgtEl>
                                        <p:attrNameLst>
                                          <p:attrName>style.visibility</p:attrName>
                                        </p:attrNameLst>
                                      </p:cBhvr>
                                      <p:to>
                                        <p:strVal val="visible"/>
                                      </p:to>
                                    </p:set>
                                    <p:animEffect transition="in" filter="dissolve">
                                      <p:cBhvr>
                                        <p:cTn id="159" dur="500"/>
                                        <p:tgtEl>
                                          <p:spTgt spid="924712"/>
                                        </p:tgtEl>
                                      </p:cBhvr>
                                    </p:animEffect>
                                  </p:childTnLst>
                                </p:cTn>
                              </p:par>
                            </p:childTnLst>
                          </p:cTn>
                        </p:par>
                        <p:par>
                          <p:cTn id="160" fill="hold" nodeType="afterGroup">
                            <p:stCondLst>
                              <p:cond delay="19500"/>
                            </p:stCondLst>
                            <p:childTnLst>
                              <p:par>
                                <p:cTn id="161" presetID="9" presetClass="entr" presetSubtype="0" fill="hold" grpId="0" nodeType="afterEffect">
                                  <p:stCondLst>
                                    <p:cond delay="0"/>
                                  </p:stCondLst>
                                  <p:childTnLst>
                                    <p:set>
                                      <p:cBhvr>
                                        <p:cTn id="162" dur="1" fill="hold">
                                          <p:stCondLst>
                                            <p:cond delay="0"/>
                                          </p:stCondLst>
                                        </p:cTn>
                                        <p:tgtEl>
                                          <p:spTgt spid="924713"/>
                                        </p:tgtEl>
                                        <p:attrNameLst>
                                          <p:attrName>style.visibility</p:attrName>
                                        </p:attrNameLst>
                                      </p:cBhvr>
                                      <p:to>
                                        <p:strVal val="visible"/>
                                      </p:to>
                                    </p:set>
                                    <p:animEffect transition="in" filter="dissolve">
                                      <p:cBhvr>
                                        <p:cTn id="163" dur="500"/>
                                        <p:tgtEl>
                                          <p:spTgt spid="924713"/>
                                        </p:tgtEl>
                                      </p:cBhvr>
                                    </p:animEffect>
                                  </p:childTnLst>
                                </p:cTn>
                              </p:par>
                            </p:childTnLst>
                          </p:cTn>
                        </p:par>
                        <p:par>
                          <p:cTn id="164" fill="hold" nodeType="afterGroup">
                            <p:stCondLst>
                              <p:cond delay="20000"/>
                            </p:stCondLst>
                            <p:childTnLst>
                              <p:par>
                                <p:cTn id="165" presetID="9" presetClass="entr" presetSubtype="0" fill="hold" grpId="0" nodeType="afterEffect">
                                  <p:stCondLst>
                                    <p:cond delay="0"/>
                                  </p:stCondLst>
                                  <p:childTnLst>
                                    <p:set>
                                      <p:cBhvr>
                                        <p:cTn id="166" dur="1" fill="hold">
                                          <p:stCondLst>
                                            <p:cond delay="0"/>
                                          </p:stCondLst>
                                        </p:cTn>
                                        <p:tgtEl>
                                          <p:spTgt spid="924714"/>
                                        </p:tgtEl>
                                        <p:attrNameLst>
                                          <p:attrName>style.visibility</p:attrName>
                                        </p:attrNameLst>
                                      </p:cBhvr>
                                      <p:to>
                                        <p:strVal val="visible"/>
                                      </p:to>
                                    </p:set>
                                    <p:animEffect transition="in" filter="dissolve">
                                      <p:cBhvr>
                                        <p:cTn id="167" dur="500"/>
                                        <p:tgtEl>
                                          <p:spTgt spid="924714"/>
                                        </p:tgtEl>
                                      </p:cBhvr>
                                    </p:animEffect>
                                  </p:childTnLst>
                                </p:cTn>
                              </p:par>
                            </p:childTnLst>
                          </p:cTn>
                        </p:par>
                        <p:par>
                          <p:cTn id="168" fill="hold" nodeType="afterGroup">
                            <p:stCondLst>
                              <p:cond delay="20500"/>
                            </p:stCondLst>
                            <p:childTnLst>
                              <p:par>
                                <p:cTn id="169" presetID="9" presetClass="entr" presetSubtype="0" fill="hold" grpId="0" nodeType="afterEffect">
                                  <p:stCondLst>
                                    <p:cond delay="0"/>
                                  </p:stCondLst>
                                  <p:childTnLst>
                                    <p:set>
                                      <p:cBhvr>
                                        <p:cTn id="170" dur="1" fill="hold">
                                          <p:stCondLst>
                                            <p:cond delay="0"/>
                                          </p:stCondLst>
                                        </p:cTn>
                                        <p:tgtEl>
                                          <p:spTgt spid="924715"/>
                                        </p:tgtEl>
                                        <p:attrNameLst>
                                          <p:attrName>style.visibility</p:attrName>
                                        </p:attrNameLst>
                                      </p:cBhvr>
                                      <p:to>
                                        <p:strVal val="visible"/>
                                      </p:to>
                                    </p:set>
                                    <p:animEffect transition="in" filter="dissolve">
                                      <p:cBhvr>
                                        <p:cTn id="171" dur="500"/>
                                        <p:tgtEl>
                                          <p:spTgt spid="924715"/>
                                        </p:tgtEl>
                                      </p:cBhvr>
                                    </p:animEffect>
                                  </p:childTnLst>
                                </p:cTn>
                              </p:par>
                            </p:childTnLst>
                          </p:cTn>
                        </p:par>
                        <p:par>
                          <p:cTn id="172" fill="hold" nodeType="afterGroup">
                            <p:stCondLst>
                              <p:cond delay="21000"/>
                            </p:stCondLst>
                            <p:childTnLst>
                              <p:par>
                                <p:cTn id="173" presetID="9" presetClass="entr" presetSubtype="0" fill="hold" grpId="0" nodeType="afterEffect">
                                  <p:stCondLst>
                                    <p:cond delay="0"/>
                                  </p:stCondLst>
                                  <p:childTnLst>
                                    <p:set>
                                      <p:cBhvr>
                                        <p:cTn id="174" dur="1" fill="hold">
                                          <p:stCondLst>
                                            <p:cond delay="0"/>
                                          </p:stCondLst>
                                        </p:cTn>
                                        <p:tgtEl>
                                          <p:spTgt spid="924716"/>
                                        </p:tgtEl>
                                        <p:attrNameLst>
                                          <p:attrName>style.visibility</p:attrName>
                                        </p:attrNameLst>
                                      </p:cBhvr>
                                      <p:to>
                                        <p:strVal val="visible"/>
                                      </p:to>
                                    </p:set>
                                    <p:animEffect transition="in" filter="dissolve">
                                      <p:cBhvr>
                                        <p:cTn id="175" dur="500"/>
                                        <p:tgtEl>
                                          <p:spTgt spid="924716"/>
                                        </p:tgtEl>
                                      </p:cBhvr>
                                    </p:animEffect>
                                  </p:childTnLst>
                                </p:cTn>
                              </p:par>
                            </p:childTnLst>
                          </p:cTn>
                        </p:par>
                        <p:par>
                          <p:cTn id="176" fill="hold" nodeType="afterGroup">
                            <p:stCondLst>
                              <p:cond delay="21500"/>
                            </p:stCondLst>
                            <p:childTnLst>
                              <p:par>
                                <p:cTn id="177" presetID="9" presetClass="entr" presetSubtype="0" fill="hold" grpId="0" nodeType="afterEffect">
                                  <p:stCondLst>
                                    <p:cond delay="0"/>
                                  </p:stCondLst>
                                  <p:childTnLst>
                                    <p:set>
                                      <p:cBhvr>
                                        <p:cTn id="178" dur="1" fill="hold">
                                          <p:stCondLst>
                                            <p:cond delay="0"/>
                                          </p:stCondLst>
                                        </p:cTn>
                                        <p:tgtEl>
                                          <p:spTgt spid="924717"/>
                                        </p:tgtEl>
                                        <p:attrNameLst>
                                          <p:attrName>style.visibility</p:attrName>
                                        </p:attrNameLst>
                                      </p:cBhvr>
                                      <p:to>
                                        <p:strVal val="visible"/>
                                      </p:to>
                                    </p:set>
                                    <p:animEffect transition="in" filter="dissolve">
                                      <p:cBhvr>
                                        <p:cTn id="179" dur="500"/>
                                        <p:tgtEl>
                                          <p:spTgt spid="924717"/>
                                        </p:tgtEl>
                                      </p:cBhvr>
                                    </p:animEffect>
                                  </p:childTnLst>
                                </p:cTn>
                              </p:par>
                            </p:childTnLst>
                          </p:cTn>
                        </p:par>
                        <p:par>
                          <p:cTn id="180" fill="hold" nodeType="afterGroup">
                            <p:stCondLst>
                              <p:cond delay="22000"/>
                            </p:stCondLst>
                            <p:childTnLst>
                              <p:par>
                                <p:cTn id="181" presetID="9" presetClass="entr" presetSubtype="0" fill="hold" grpId="0" nodeType="afterEffect">
                                  <p:stCondLst>
                                    <p:cond delay="0"/>
                                  </p:stCondLst>
                                  <p:childTnLst>
                                    <p:set>
                                      <p:cBhvr>
                                        <p:cTn id="182" dur="1" fill="hold">
                                          <p:stCondLst>
                                            <p:cond delay="0"/>
                                          </p:stCondLst>
                                        </p:cTn>
                                        <p:tgtEl>
                                          <p:spTgt spid="924718"/>
                                        </p:tgtEl>
                                        <p:attrNameLst>
                                          <p:attrName>style.visibility</p:attrName>
                                        </p:attrNameLst>
                                      </p:cBhvr>
                                      <p:to>
                                        <p:strVal val="visible"/>
                                      </p:to>
                                    </p:set>
                                    <p:animEffect transition="in" filter="dissolve">
                                      <p:cBhvr>
                                        <p:cTn id="183" dur="500"/>
                                        <p:tgtEl>
                                          <p:spTgt spid="924718"/>
                                        </p:tgtEl>
                                      </p:cBhvr>
                                    </p:animEffect>
                                  </p:childTnLst>
                                </p:cTn>
                              </p:par>
                            </p:childTnLst>
                          </p:cTn>
                        </p:par>
                        <p:par>
                          <p:cTn id="184" fill="hold" nodeType="afterGroup">
                            <p:stCondLst>
                              <p:cond delay="22500"/>
                            </p:stCondLst>
                            <p:childTnLst>
                              <p:par>
                                <p:cTn id="185" presetID="9" presetClass="entr" presetSubtype="0" fill="hold" grpId="0" nodeType="afterEffect">
                                  <p:stCondLst>
                                    <p:cond delay="0"/>
                                  </p:stCondLst>
                                  <p:childTnLst>
                                    <p:set>
                                      <p:cBhvr>
                                        <p:cTn id="186" dur="1" fill="hold">
                                          <p:stCondLst>
                                            <p:cond delay="0"/>
                                          </p:stCondLst>
                                        </p:cTn>
                                        <p:tgtEl>
                                          <p:spTgt spid="924719"/>
                                        </p:tgtEl>
                                        <p:attrNameLst>
                                          <p:attrName>style.visibility</p:attrName>
                                        </p:attrNameLst>
                                      </p:cBhvr>
                                      <p:to>
                                        <p:strVal val="visible"/>
                                      </p:to>
                                    </p:set>
                                    <p:animEffect transition="in" filter="dissolve">
                                      <p:cBhvr>
                                        <p:cTn id="187" dur="500"/>
                                        <p:tgtEl>
                                          <p:spTgt spid="924719"/>
                                        </p:tgtEl>
                                      </p:cBhvr>
                                    </p:animEffect>
                                  </p:childTnLst>
                                </p:cTn>
                              </p:par>
                            </p:childTnLst>
                          </p:cTn>
                        </p:par>
                        <p:par>
                          <p:cTn id="188" fill="hold" nodeType="afterGroup">
                            <p:stCondLst>
                              <p:cond delay="23000"/>
                            </p:stCondLst>
                            <p:childTnLst>
                              <p:par>
                                <p:cTn id="189" presetID="9" presetClass="entr" presetSubtype="0" fill="hold" grpId="0" nodeType="afterEffect">
                                  <p:stCondLst>
                                    <p:cond delay="0"/>
                                  </p:stCondLst>
                                  <p:childTnLst>
                                    <p:set>
                                      <p:cBhvr>
                                        <p:cTn id="190" dur="1" fill="hold">
                                          <p:stCondLst>
                                            <p:cond delay="0"/>
                                          </p:stCondLst>
                                        </p:cTn>
                                        <p:tgtEl>
                                          <p:spTgt spid="924720"/>
                                        </p:tgtEl>
                                        <p:attrNameLst>
                                          <p:attrName>style.visibility</p:attrName>
                                        </p:attrNameLst>
                                      </p:cBhvr>
                                      <p:to>
                                        <p:strVal val="visible"/>
                                      </p:to>
                                    </p:set>
                                    <p:animEffect transition="in" filter="dissolve">
                                      <p:cBhvr>
                                        <p:cTn id="191" dur="500"/>
                                        <p:tgtEl>
                                          <p:spTgt spid="924720"/>
                                        </p:tgtEl>
                                      </p:cBhvr>
                                    </p:animEffect>
                                  </p:childTnLst>
                                </p:cTn>
                              </p:par>
                            </p:childTnLst>
                          </p:cTn>
                        </p:par>
                        <p:par>
                          <p:cTn id="192" fill="hold" nodeType="afterGroup">
                            <p:stCondLst>
                              <p:cond delay="23500"/>
                            </p:stCondLst>
                            <p:childTnLst>
                              <p:par>
                                <p:cTn id="193" presetID="9" presetClass="entr" presetSubtype="0" fill="hold" grpId="0" nodeType="afterEffect">
                                  <p:stCondLst>
                                    <p:cond delay="0"/>
                                  </p:stCondLst>
                                  <p:childTnLst>
                                    <p:set>
                                      <p:cBhvr>
                                        <p:cTn id="194" dur="1" fill="hold">
                                          <p:stCondLst>
                                            <p:cond delay="0"/>
                                          </p:stCondLst>
                                        </p:cTn>
                                        <p:tgtEl>
                                          <p:spTgt spid="924721"/>
                                        </p:tgtEl>
                                        <p:attrNameLst>
                                          <p:attrName>style.visibility</p:attrName>
                                        </p:attrNameLst>
                                      </p:cBhvr>
                                      <p:to>
                                        <p:strVal val="visible"/>
                                      </p:to>
                                    </p:set>
                                    <p:animEffect transition="in" filter="dissolve">
                                      <p:cBhvr>
                                        <p:cTn id="195" dur="500"/>
                                        <p:tgtEl>
                                          <p:spTgt spid="924721"/>
                                        </p:tgtEl>
                                      </p:cBhvr>
                                    </p:animEffect>
                                  </p:childTnLst>
                                </p:cTn>
                              </p:par>
                            </p:childTnLst>
                          </p:cTn>
                        </p:par>
                        <p:par>
                          <p:cTn id="196" fill="hold" nodeType="afterGroup">
                            <p:stCondLst>
                              <p:cond delay="24000"/>
                            </p:stCondLst>
                            <p:childTnLst>
                              <p:par>
                                <p:cTn id="197" presetID="9" presetClass="entr" presetSubtype="0" fill="hold" grpId="0" nodeType="afterEffect">
                                  <p:stCondLst>
                                    <p:cond delay="0"/>
                                  </p:stCondLst>
                                  <p:childTnLst>
                                    <p:set>
                                      <p:cBhvr>
                                        <p:cTn id="198" dur="1" fill="hold">
                                          <p:stCondLst>
                                            <p:cond delay="0"/>
                                          </p:stCondLst>
                                        </p:cTn>
                                        <p:tgtEl>
                                          <p:spTgt spid="924722"/>
                                        </p:tgtEl>
                                        <p:attrNameLst>
                                          <p:attrName>style.visibility</p:attrName>
                                        </p:attrNameLst>
                                      </p:cBhvr>
                                      <p:to>
                                        <p:strVal val="visible"/>
                                      </p:to>
                                    </p:set>
                                    <p:animEffect transition="in" filter="dissolve">
                                      <p:cBhvr>
                                        <p:cTn id="199" dur="500"/>
                                        <p:tgtEl>
                                          <p:spTgt spid="924722"/>
                                        </p:tgtEl>
                                      </p:cBhvr>
                                    </p:animEffect>
                                  </p:childTnLst>
                                </p:cTn>
                              </p:par>
                            </p:childTnLst>
                          </p:cTn>
                        </p:par>
                        <p:par>
                          <p:cTn id="200" fill="hold" nodeType="afterGroup">
                            <p:stCondLst>
                              <p:cond delay="24500"/>
                            </p:stCondLst>
                            <p:childTnLst>
                              <p:par>
                                <p:cTn id="201" presetID="9" presetClass="entr" presetSubtype="0" fill="hold" grpId="0" nodeType="afterEffect">
                                  <p:stCondLst>
                                    <p:cond delay="0"/>
                                  </p:stCondLst>
                                  <p:childTnLst>
                                    <p:set>
                                      <p:cBhvr>
                                        <p:cTn id="202" dur="1" fill="hold">
                                          <p:stCondLst>
                                            <p:cond delay="0"/>
                                          </p:stCondLst>
                                        </p:cTn>
                                        <p:tgtEl>
                                          <p:spTgt spid="924723"/>
                                        </p:tgtEl>
                                        <p:attrNameLst>
                                          <p:attrName>style.visibility</p:attrName>
                                        </p:attrNameLst>
                                      </p:cBhvr>
                                      <p:to>
                                        <p:strVal val="visible"/>
                                      </p:to>
                                    </p:set>
                                    <p:animEffect transition="in" filter="dissolve">
                                      <p:cBhvr>
                                        <p:cTn id="203" dur="500"/>
                                        <p:tgtEl>
                                          <p:spTgt spid="924723"/>
                                        </p:tgtEl>
                                      </p:cBhvr>
                                    </p:animEffect>
                                  </p:childTnLst>
                                </p:cTn>
                              </p:par>
                            </p:childTnLst>
                          </p:cTn>
                        </p:par>
                        <p:par>
                          <p:cTn id="204" fill="hold" nodeType="afterGroup">
                            <p:stCondLst>
                              <p:cond delay="25000"/>
                            </p:stCondLst>
                            <p:childTnLst>
                              <p:par>
                                <p:cTn id="205" presetID="9" presetClass="entr" presetSubtype="0" fill="hold" grpId="0" nodeType="afterEffect">
                                  <p:stCondLst>
                                    <p:cond delay="0"/>
                                  </p:stCondLst>
                                  <p:childTnLst>
                                    <p:set>
                                      <p:cBhvr>
                                        <p:cTn id="206" dur="1" fill="hold">
                                          <p:stCondLst>
                                            <p:cond delay="0"/>
                                          </p:stCondLst>
                                        </p:cTn>
                                        <p:tgtEl>
                                          <p:spTgt spid="924725"/>
                                        </p:tgtEl>
                                        <p:attrNameLst>
                                          <p:attrName>style.visibility</p:attrName>
                                        </p:attrNameLst>
                                      </p:cBhvr>
                                      <p:to>
                                        <p:strVal val="visible"/>
                                      </p:to>
                                    </p:set>
                                    <p:animEffect transition="in" filter="dissolve">
                                      <p:cBhvr>
                                        <p:cTn id="207" dur="500"/>
                                        <p:tgtEl>
                                          <p:spTgt spid="924725"/>
                                        </p:tgtEl>
                                      </p:cBhvr>
                                    </p:animEffect>
                                  </p:childTnLst>
                                </p:cTn>
                              </p:par>
                            </p:childTnLst>
                          </p:cTn>
                        </p:par>
                        <p:par>
                          <p:cTn id="208" fill="hold" nodeType="afterGroup">
                            <p:stCondLst>
                              <p:cond delay="25500"/>
                            </p:stCondLst>
                            <p:childTnLst>
                              <p:par>
                                <p:cTn id="209" presetID="9" presetClass="entr" presetSubtype="0" fill="hold" grpId="0" nodeType="afterEffect">
                                  <p:stCondLst>
                                    <p:cond delay="0"/>
                                  </p:stCondLst>
                                  <p:childTnLst>
                                    <p:set>
                                      <p:cBhvr>
                                        <p:cTn id="210" dur="1" fill="hold">
                                          <p:stCondLst>
                                            <p:cond delay="0"/>
                                          </p:stCondLst>
                                        </p:cTn>
                                        <p:tgtEl>
                                          <p:spTgt spid="924726"/>
                                        </p:tgtEl>
                                        <p:attrNameLst>
                                          <p:attrName>style.visibility</p:attrName>
                                        </p:attrNameLst>
                                      </p:cBhvr>
                                      <p:to>
                                        <p:strVal val="visible"/>
                                      </p:to>
                                    </p:set>
                                    <p:animEffect transition="in" filter="dissolve">
                                      <p:cBhvr>
                                        <p:cTn id="211" dur="500"/>
                                        <p:tgtEl>
                                          <p:spTgt spid="924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4" grpId="0" animBg="1"/>
      <p:bldP spid="924675" grpId="0" animBg="1"/>
      <p:bldP spid="924676" grpId="0" animBg="1"/>
      <p:bldP spid="924677" grpId="0" animBg="1"/>
      <p:bldP spid="924678" grpId="0" animBg="1"/>
      <p:bldP spid="924679" grpId="0" animBg="1"/>
      <p:bldP spid="924680" grpId="0" animBg="1"/>
      <p:bldP spid="924681" grpId="0" animBg="1"/>
      <p:bldP spid="924682" grpId="0" animBg="1"/>
      <p:bldP spid="924683" grpId="0" animBg="1"/>
      <p:bldP spid="924684" grpId="0" animBg="1"/>
      <p:bldP spid="924685" grpId="0" animBg="1"/>
      <p:bldP spid="924686" grpId="0" animBg="1"/>
      <p:bldP spid="924687" grpId="0" animBg="1"/>
      <p:bldP spid="924688" grpId="0" animBg="1"/>
      <p:bldP spid="924689" grpId="0" animBg="1"/>
      <p:bldP spid="924690" grpId="0" animBg="1"/>
      <p:bldP spid="924691" grpId="0" animBg="1"/>
      <p:bldP spid="924692" grpId="0" animBg="1"/>
      <p:bldP spid="924693" grpId="0" animBg="1"/>
      <p:bldP spid="924694" grpId="0" animBg="1"/>
      <p:bldP spid="924695" grpId="0" animBg="1"/>
      <p:bldP spid="924696" grpId="0" animBg="1"/>
      <p:bldP spid="924697" grpId="0" animBg="1"/>
      <p:bldP spid="924698" grpId="0" animBg="1"/>
      <p:bldP spid="924699" grpId="0" animBg="1"/>
      <p:bldP spid="924700" grpId="0" animBg="1"/>
      <p:bldP spid="924701" grpId="0" animBg="1"/>
      <p:bldP spid="924702" grpId="0" animBg="1"/>
      <p:bldP spid="924703" grpId="0" animBg="1"/>
      <p:bldP spid="924704" grpId="0" animBg="1"/>
      <p:bldP spid="924705" grpId="0" animBg="1"/>
      <p:bldP spid="924706" grpId="0" animBg="1"/>
      <p:bldP spid="924707" grpId="0" animBg="1"/>
      <p:bldP spid="924708" grpId="0" animBg="1"/>
      <p:bldP spid="924709" grpId="0" animBg="1"/>
      <p:bldP spid="924710" grpId="0" animBg="1"/>
      <p:bldP spid="924711" grpId="0" animBg="1"/>
      <p:bldP spid="924712" grpId="0" animBg="1"/>
      <p:bldP spid="924713" grpId="0" animBg="1"/>
      <p:bldP spid="924714" grpId="0" animBg="1"/>
      <p:bldP spid="924715" grpId="0" animBg="1"/>
      <p:bldP spid="924716" grpId="0" animBg="1"/>
      <p:bldP spid="924717" grpId="0" animBg="1"/>
      <p:bldP spid="924718" grpId="0" animBg="1"/>
      <p:bldP spid="924719" grpId="0" animBg="1"/>
      <p:bldP spid="924720" grpId="0" animBg="1"/>
      <p:bldP spid="924721" grpId="0" animBg="1"/>
      <p:bldP spid="924722" grpId="0" animBg="1"/>
      <p:bldP spid="924723" grpId="0" animBg="1"/>
      <p:bldP spid="924725" grpId="0" animBg="1"/>
      <p:bldP spid="92472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defRPr/>
            </a:pPr>
            <a:r>
              <a:rPr lang="en-US" smtClean="0"/>
              <a:t>Variables</a:t>
            </a:r>
          </a:p>
        </p:txBody>
      </p:sp>
      <p:sp>
        <p:nvSpPr>
          <p:cNvPr id="8196" name="Rectangle 3"/>
          <p:cNvSpPr>
            <a:spLocks noGrp="1" noChangeArrowheads="1"/>
          </p:cNvSpPr>
          <p:nvPr>
            <p:ph idx="1"/>
          </p:nvPr>
        </p:nvSpPr>
        <p:spPr/>
        <p:txBody>
          <a:bodyPr lIns="90488" tIns="44450" rIns="90488" bIns="44450"/>
          <a:lstStyle/>
          <a:p>
            <a:pPr eaLnBrk="1" hangingPunct="1"/>
            <a:r>
              <a:rPr lang="en-GB" smtClean="0"/>
              <a:t>A named storage location used to represent data that can be changed while the program is running</a:t>
            </a:r>
          </a:p>
          <a:p>
            <a:pPr eaLnBrk="1" hangingPunct="1"/>
            <a:r>
              <a:rPr lang="en-US" smtClean="0"/>
              <a:t>Declaration specifies a variable's properties like its data type and identifier name</a:t>
            </a:r>
          </a:p>
          <a:p>
            <a:pPr eaLnBrk="1" hangingPunct="1"/>
            <a:r>
              <a:rPr lang="en-US" smtClean="0"/>
              <a:t>Basic variable declaration in Java:</a:t>
            </a:r>
          </a:p>
          <a:p>
            <a:pPr eaLnBrk="1" hangingPunct="1">
              <a:buFontTx/>
              <a:buNone/>
            </a:pPr>
            <a:r>
              <a:rPr lang="en-US" sz="3100" i="1" smtClean="0"/>
              <a:t>	</a:t>
            </a:r>
            <a:endParaRPr lang="en-US" sz="1300" i="1" smtClean="0"/>
          </a:p>
          <a:p>
            <a:pPr eaLnBrk="1" hangingPunct="1">
              <a:buFontTx/>
              <a:buNone/>
            </a:pPr>
            <a:r>
              <a:rPr lang="en-US" sz="1900" i="1" smtClean="0">
                <a:solidFill>
                  <a:srgbClr val="B2B2B2"/>
                </a:solidFill>
              </a:rPr>
              <a:t>	</a:t>
            </a:r>
            <a:endParaRPr lang="en-US" sz="1300" i="1" smtClean="0"/>
          </a:p>
        </p:txBody>
      </p:sp>
      <p:sp>
        <p:nvSpPr>
          <p:cNvPr id="8197" name="Rectangle 5"/>
          <p:cNvSpPr>
            <a:spLocks noChangeArrowheads="1"/>
          </p:cNvSpPr>
          <p:nvPr/>
        </p:nvSpPr>
        <p:spPr bwMode="auto">
          <a:xfrm>
            <a:off x="1924050" y="4114800"/>
            <a:ext cx="4781550" cy="1447800"/>
          </a:xfrm>
          <a:prstGeom prst="rect">
            <a:avLst/>
          </a:prstGeom>
          <a:solidFill>
            <a:schemeClr val="accent5">
              <a:lumMod val="20000"/>
              <a:lumOff val="80000"/>
            </a:schemeClr>
          </a:solidFill>
          <a:ln w="12700" algn="ctr">
            <a:solidFill>
              <a:schemeClr val="tx1"/>
            </a:solidFill>
            <a:miter lim="800000"/>
            <a:headEnd/>
            <a:tailEnd/>
          </a:ln>
        </p:spPr>
        <p:txBody>
          <a:bodyPr wrap="none" lIns="90488" tIns="44450" rIns="90488" bIns="44450" anchor="ctr"/>
          <a:lstStyle/>
          <a:p>
            <a:pPr marL="342900" indent="-342900"/>
            <a:r>
              <a:rPr lang="en-US" sz="1600" b="1" dirty="0">
                <a:solidFill>
                  <a:srgbClr val="000000"/>
                </a:solidFill>
              </a:rPr>
              <a:t>Syntax: 	     </a:t>
            </a:r>
            <a:r>
              <a:rPr lang="en-US" sz="1600" b="1" dirty="0" smtClean="0">
                <a:solidFill>
                  <a:srgbClr val="000000"/>
                </a:solidFill>
              </a:rPr>
              <a:t>&lt;</a:t>
            </a:r>
            <a:r>
              <a:rPr lang="en-US" sz="1600" b="1" dirty="0">
                <a:solidFill>
                  <a:srgbClr val="000000"/>
                </a:solidFill>
              </a:rPr>
              <a:t>data  type</a:t>
            </a:r>
            <a:r>
              <a:rPr lang="en-US" sz="1600" b="1" dirty="0" smtClean="0">
                <a:solidFill>
                  <a:srgbClr val="000000"/>
                </a:solidFill>
              </a:rPr>
              <a:t>&gt; &lt;</a:t>
            </a:r>
            <a:r>
              <a:rPr lang="en-US" sz="1600" b="1" dirty="0">
                <a:solidFill>
                  <a:srgbClr val="000000"/>
                </a:solidFill>
              </a:rPr>
              <a:t>identifier_name&gt;;</a:t>
            </a:r>
          </a:p>
          <a:p>
            <a:pPr marL="342900" indent="-342900"/>
            <a:endParaRPr lang="en-US" sz="1600" b="1" dirty="0">
              <a:solidFill>
                <a:srgbClr val="000000"/>
              </a:solidFill>
            </a:endParaRPr>
          </a:p>
          <a:p>
            <a:pPr marL="342900" indent="-342900"/>
            <a:r>
              <a:rPr lang="en-US" sz="1600" b="1" dirty="0" smtClean="0">
                <a:solidFill>
                  <a:srgbClr val="000000"/>
                </a:solidFill>
              </a:rPr>
              <a:t>Examples:    int         myInteger</a:t>
            </a:r>
            <a:r>
              <a:rPr lang="en-US" sz="1600" b="1" dirty="0">
                <a:solidFill>
                  <a:srgbClr val="000000"/>
                </a:solidFill>
              </a:rPr>
              <a:t>;</a:t>
            </a:r>
          </a:p>
          <a:p>
            <a:pPr marL="342900" indent="-342900"/>
            <a:r>
              <a:rPr lang="en-US" sz="1600" b="1" dirty="0">
                <a:solidFill>
                  <a:srgbClr val="000000"/>
                </a:solidFill>
              </a:rPr>
              <a:t>		</a:t>
            </a:r>
            <a:r>
              <a:rPr lang="en-US" sz="1600" b="1" dirty="0" smtClean="0">
                <a:solidFill>
                  <a:srgbClr val="000000"/>
                </a:solidFill>
              </a:rPr>
              <a:t>     String   </a:t>
            </a:r>
            <a:r>
              <a:rPr lang="en-US" sz="1600" b="1" dirty="0">
                <a:solidFill>
                  <a:srgbClr val="000000"/>
                </a:solidFill>
              </a:rPr>
              <a:t>myFirstName;</a:t>
            </a:r>
          </a:p>
          <a:p>
            <a:pPr marL="342900" indent="-342900"/>
            <a:r>
              <a:rPr lang="en-US" sz="1600" b="1" dirty="0">
                <a:solidFill>
                  <a:srgbClr val="000000"/>
                </a:solidFill>
              </a:rPr>
              <a:t>		</a:t>
            </a:r>
            <a:r>
              <a:rPr lang="en-US" sz="1600" b="1" dirty="0" smtClean="0">
                <a:solidFill>
                  <a:srgbClr val="000000"/>
                </a:solidFill>
              </a:rPr>
              <a:t>     Date      theDateToday</a:t>
            </a:r>
            <a:r>
              <a:rPr lang="en-US" sz="1600" b="1" dirty="0">
                <a:solidFill>
                  <a:srgbClr val="000000"/>
                </a:solidFill>
              </a:rPr>
              <a:t>;</a:t>
            </a:r>
          </a:p>
          <a:p>
            <a:pPr marL="342900" indent="-342900"/>
            <a:endParaRPr lang="en-US" sz="16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defRPr/>
            </a:pPr>
            <a:r>
              <a:rPr lang="en-US" smtClean="0"/>
              <a:t>Variables: Initialization</a:t>
            </a:r>
          </a:p>
        </p:txBody>
      </p:sp>
      <p:sp>
        <p:nvSpPr>
          <p:cNvPr id="8196" name="Rectangle 3"/>
          <p:cNvSpPr>
            <a:spLocks noGrp="1" noChangeArrowheads="1"/>
          </p:cNvSpPr>
          <p:nvPr>
            <p:ph idx="1"/>
          </p:nvPr>
        </p:nvSpPr>
        <p:spPr/>
        <p:txBody>
          <a:bodyPr lIns="90488" tIns="44450" rIns="90488" bIns="44450">
            <a:normAutofit/>
          </a:bodyPr>
          <a:lstStyle/>
          <a:p>
            <a:pPr eaLnBrk="1" hangingPunct="1">
              <a:defRPr/>
            </a:pPr>
            <a:r>
              <a:rPr lang="en-US" dirty="0" smtClean="0"/>
              <a:t>Initializing variables with primitive data type:</a:t>
            </a:r>
          </a:p>
          <a:p>
            <a:pPr eaLnBrk="1" hangingPunct="1">
              <a:buFontTx/>
              <a:buNone/>
              <a:defRPr/>
            </a:pPr>
            <a:r>
              <a:rPr lang="en-US" dirty="0" smtClean="0"/>
              <a:t>	</a:t>
            </a:r>
          </a:p>
          <a:p>
            <a:pPr eaLnBrk="1" hangingPunct="1">
              <a:buFontTx/>
              <a:buNone/>
              <a:defRPr/>
            </a:pPr>
            <a:endParaRPr lang="en-US" dirty="0" smtClean="0"/>
          </a:p>
          <a:p>
            <a:pPr eaLnBrk="1" hangingPunct="1">
              <a:buFontTx/>
              <a:buNone/>
              <a:defRPr/>
            </a:pPr>
            <a:endParaRPr lang="en-US" sz="1300" i="1" dirty="0" smtClean="0"/>
          </a:p>
          <a:p>
            <a:pPr eaLnBrk="1" hangingPunct="1">
              <a:defRPr/>
            </a:pPr>
            <a:endParaRPr lang="en-US" sz="800" dirty="0" smtClean="0"/>
          </a:p>
          <a:p>
            <a:pPr eaLnBrk="1" hangingPunct="1">
              <a:defRPr/>
            </a:pPr>
            <a:endParaRPr lang="en-US" sz="800" dirty="0" smtClean="0"/>
          </a:p>
          <a:p>
            <a:pPr eaLnBrk="1" hangingPunct="1">
              <a:defRPr/>
            </a:pPr>
            <a:r>
              <a:rPr lang="en-US" dirty="0" smtClean="0"/>
              <a:t>Initializing variables with reference data type:</a:t>
            </a:r>
          </a:p>
          <a:p>
            <a:pPr eaLnBrk="1" hangingPunct="1">
              <a:buFontTx/>
              <a:buNone/>
              <a:defRPr/>
            </a:pPr>
            <a:r>
              <a:rPr lang="en-US" dirty="0" smtClean="0"/>
              <a:t>	</a:t>
            </a:r>
            <a:endParaRPr lang="en-US" sz="1300" i="1" dirty="0" smtClean="0"/>
          </a:p>
          <a:p>
            <a:pPr eaLnBrk="1" hangingPunct="1">
              <a:defRPr/>
            </a:pPr>
            <a:endParaRPr lang="en-US" i="1" dirty="0" smtClean="0"/>
          </a:p>
          <a:p>
            <a:pPr eaLnBrk="1" hangingPunct="1">
              <a:buNone/>
              <a:defRPr/>
            </a:pPr>
            <a:endParaRPr lang="en-US" i="1" dirty="0" smtClean="0"/>
          </a:p>
        </p:txBody>
      </p:sp>
      <p:sp>
        <p:nvSpPr>
          <p:cNvPr id="9221" name="Rectangle 5"/>
          <p:cNvSpPr>
            <a:spLocks noChangeArrowheads="1"/>
          </p:cNvSpPr>
          <p:nvPr/>
        </p:nvSpPr>
        <p:spPr bwMode="auto">
          <a:xfrm>
            <a:off x="952500" y="2209800"/>
            <a:ext cx="5905500" cy="912812"/>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endParaRPr lang="en-US" sz="1600" b="1" i="1" dirty="0">
              <a:solidFill>
                <a:srgbClr val="000000"/>
              </a:solidFill>
            </a:endParaRPr>
          </a:p>
          <a:p>
            <a:pPr marL="342900" indent="-342900"/>
            <a:r>
              <a:rPr lang="en-US" sz="1600" b="1" i="1" dirty="0">
                <a:solidFill>
                  <a:srgbClr val="000000"/>
                </a:solidFill>
              </a:rPr>
              <a:t>Syntax: 	      &lt;identifier_name&gt;   =   &lt;</a:t>
            </a:r>
            <a:r>
              <a:rPr lang="en-US" sz="1600" b="1" i="1" dirty="0" err="1">
                <a:solidFill>
                  <a:srgbClr val="000000"/>
                </a:solidFill>
              </a:rPr>
              <a:t>initial_value</a:t>
            </a:r>
            <a:r>
              <a:rPr lang="en-US" sz="1600" b="1" i="1" dirty="0">
                <a:solidFill>
                  <a:srgbClr val="000000"/>
                </a:solidFill>
              </a:rPr>
              <a:t>&gt;;</a:t>
            </a:r>
          </a:p>
          <a:p>
            <a:pPr marL="342900" indent="-342900"/>
            <a:r>
              <a:rPr lang="en-US" sz="1600" b="1" i="1" dirty="0">
                <a:solidFill>
                  <a:srgbClr val="000000"/>
                </a:solidFill>
              </a:rPr>
              <a:t>Example:       myInteger   =   0;</a:t>
            </a:r>
          </a:p>
          <a:p>
            <a:pPr marL="342900" indent="-342900"/>
            <a:endParaRPr lang="en-US" sz="1600" b="1" dirty="0"/>
          </a:p>
        </p:txBody>
      </p:sp>
      <p:sp>
        <p:nvSpPr>
          <p:cNvPr id="9222" name="Rectangle 6"/>
          <p:cNvSpPr>
            <a:spLocks noChangeArrowheads="1"/>
          </p:cNvSpPr>
          <p:nvPr/>
        </p:nvSpPr>
        <p:spPr bwMode="auto">
          <a:xfrm>
            <a:off x="952500" y="4191000"/>
            <a:ext cx="5905500" cy="1128713"/>
          </a:xfrm>
          <a:prstGeom prst="rect">
            <a:avLst/>
          </a:prstGeom>
          <a:solidFill>
            <a:srgbClr val="DDDDDD"/>
          </a:solidFill>
          <a:ln w="12700" algn="ctr">
            <a:solidFill>
              <a:schemeClr val="tx1"/>
            </a:solidFill>
            <a:miter lim="800000"/>
            <a:headEnd/>
            <a:tailEnd/>
          </a:ln>
        </p:spPr>
        <p:txBody>
          <a:bodyPr wrap="none" lIns="90488" tIns="44450" rIns="90488" bIns="44450" anchor="ctr"/>
          <a:lstStyle/>
          <a:p>
            <a:pPr marL="342900" indent="-342900"/>
            <a:endParaRPr lang="en-US" sz="1600" b="1" i="1" dirty="0">
              <a:solidFill>
                <a:srgbClr val="000000"/>
              </a:solidFill>
            </a:endParaRPr>
          </a:p>
          <a:p>
            <a:pPr marL="342900" indent="-342900"/>
            <a:endParaRPr lang="en-US" sz="1600" b="1" i="1" dirty="0">
              <a:solidFill>
                <a:srgbClr val="000000"/>
              </a:solidFill>
            </a:endParaRPr>
          </a:p>
          <a:p>
            <a:pPr marL="342900" indent="-342900"/>
            <a:r>
              <a:rPr lang="en-US" sz="1600" b="1" i="1" dirty="0">
                <a:solidFill>
                  <a:srgbClr val="000000"/>
                </a:solidFill>
              </a:rPr>
              <a:t>Syntax: 		&lt;identifier_name&gt;   =    &lt;</a:t>
            </a:r>
            <a:r>
              <a:rPr lang="en-US" sz="1600" b="1" i="1" dirty="0" err="1">
                <a:solidFill>
                  <a:srgbClr val="000000"/>
                </a:solidFill>
              </a:rPr>
              <a:t>initial_value</a:t>
            </a:r>
            <a:r>
              <a:rPr lang="en-US" sz="1600" b="1" i="1" dirty="0">
                <a:solidFill>
                  <a:srgbClr val="000000"/>
                </a:solidFill>
              </a:rPr>
              <a:t>&gt;;</a:t>
            </a:r>
          </a:p>
          <a:p>
            <a:pPr marL="342900" indent="-342900"/>
            <a:r>
              <a:rPr lang="en-US" sz="1600" b="1" i="1" dirty="0">
                <a:solidFill>
                  <a:srgbClr val="000000"/>
                </a:solidFill>
              </a:rPr>
              <a:t>Examples:	myFirstName   =   “Jason”;</a:t>
            </a:r>
          </a:p>
          <a:p>
            <a:pPr marL="342900" indent="-342900"/>
            <a:r>
              <a:rPr lang="en-US" sz="1600" b="1" i="1" dirty="0">
                <a:solidFill>
                  <a:srgbClr val="000000"/>
                </a:solidFill>
              </a:rPr>
              <a:t>			theDateToday   =   new Date( );</a:t>
            </a:r>
          </a:p>
          <a:p>
            <a:pPr marL="342900" indent="-342900"/>
            <a:endParaRPr lang="en-US" sz="1600" b="1" i="1" dirty="0">
              <a:solidFill>
                <a:srgbClr val="000000"/>
              </a:solidFill>
            </a:endParaRPr>
          </a:p>
          <a:p>
            <a:pPr marL="342900" indent="-342900"/>
            <a:endParaRPr lang="en-US" sz="1600"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defRPr/>
            </a:pPr>
            <a:r>
              <a:rPr lang="en-US" smtClean="0"/>
              <a:t>Variables: Scope</a:t>
            </a:r>
          </a:p>
        </p:txBody>
      </p:sp>
      <p:sp>
        <p:nvSpPr>
          <p:cNvPr id="9220" name="Rectangle 3"/>
          <p:cNvSpPr>
            <a:spLocks noGrp="1" noChangeArrowheads="1"/>
          </p:cNvSpPr>
          <p:nvPr>
            <p:ph idx="1"/>
          </p:nvPr>
        </p:nvSpPr>
        <p:spPr/>
        <p:txBody>
          <a:bodyPr lIns="90488" tIns="44450" rIns="90488" bIns="44450">
            <a:normAutofit/>
          </a:bodyPr>
          <a:lstStyle/>
          <a:p>
            <a:pPr eaLnBrk="1" hangingPunct="1">
              <a:defRPr/>
            </a:pPr>
            <a:r>
              <a:rPr lang="en-US" dirty="0" smtClean="0"/>
              <a:t>Refers to portions or sections of a program where the variable has value and is said to be ‘visible’</a:t>
            </a:r>
          </a:p>
          <a:p>
            <a:pPr eaLnBrk="1" hangingPunct="1">
              <a:defRPr/>
            </a:pPr>
            <a:endParaRPr lang="en-US" dirty="0" smtClean="0"/>
          </a:p>
          <a:p>
            <a:pPr eaLnBrk="1" hangingPunct="1">
              <a:defRPr/>
            </a:pPr>
            <a:r>
              <a:rPr lang="en-US" dirty="0" smtClean="0"/>
              <a:t>Types of variables by scope:</a:t>
            </a:r>
          </a:p>
          <a:p>
            <a:pPr lvl="1" eaLnBrk="1" hangingPunct="1">
              <a:defRPr/>
            </a:pPr>
            <a:r>
              <a:rPr lang="en-US" dirty="0" smtClean="0"/>
              <a:t>Class Variables</a:t>
            </a:r>
          </a:p>
          <a:p>
            <a:pPr lvl="1" eaLnBrk="1" hangingPunct="1">
              <a:defRPr/>
            </a:pPr>
            <a:r>
              <a:rPr lang="en-US" dirty="0" smtClean="0"/>
              <a:t>Instance Variables</a:t>
            </a:r>
          </a:p>
          <a:p>
            <a:pPr lvl="1" eaLnBrk="1" hangingPunct="1">
              <a:defRPr/>
            </a:pPr>
            <a:r>
              <a:rPr lang="en-US" dirty="0" smtClean="0"/>
              <a:t>Local Variables</a:t>
            </a:r>
          </a:p>
          <a:p>
            <a:pPr eaLnBrk="1" hangingPunct="1">
              <a:buFontTx/>
              <a:buNone/>
              <a:defRPr/>
            </a:pPr>
            <a:endParaRPr lang="en-US" sz="1800" b="1" dirty="0" smtClean="0"/>
          </a:p>
          <a:p>
            <a:pPr eaLnBrk="1" hangingPunct="1">
              <a:buFontTx/>
              <a:buNone/>
              <a:defRPr/>
            </a:pPr>
            <a:endParaRPr lang="en-US" sz="1800" b="1" dirty="0" smtClean="0"/>
          </a:p>
          <a:p>
            <a:pPr algn="ctr" eaLnBrk="1" hangingPunct="1">
              <a:buNone/>
              <a:defRPr/>
            </a:pPr>
            <a:r>
              <a:rPr lang="en-US" sz="1800" b="1" dirty="0" smtClean="0"/>
              <a:t>** Refer to the </a:t>
            </a:r>
            <a:r>
              <a:rPr lang="en-US" sz="1800" b="1" dirty="0" smtClean="0">
                <a:hlinkClick r:id="rId3" action="ppaction://hlinkfile"/>
              </a:rPr>
              <a:t>VariableScopeDemo.java</a:t>
            </a:r>
            <a:r>
              <a:rPr lang="en-US" sz="1800" b="1" dirty="0" smtClean="0"/>
              <a:t> sample code</a:t>
            </a:r>
          </a:p>
          <a:p>
            <a:pPr eaLnBrk="1" hangingPunct="1">
              <a:buFontTx/>
              <a:buNone/>
              <a:defRPr/>
            </a:pPr>
            <a:endParaRPr lang="en-US" sz="18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593</TotalTime>
  <Words>3240</Words>
  <Application>Microsoft Office PowerPoint</Application>
  <PresentationFormat>On-screen Show (4:3)</PresentationFormat>
  <Paragraphs>796</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sITe_ppt_template</vt:lpstr>
      <vt:lpstr>J2SE</vt:lpstr>
      <vt:lpstr>Java notes for C++ programmers</vt:lpstr>
      <vt:lpstr>Expressions and Statements</vt:lpstr>
      <vt:lpstr>Expressions and Statements</vt:lpstr>
      <vt:lpstr>Java Keywords</vt:lpstr>
      <vt:lpstr>Java Keywords</vt:lpstr>
      <vt:lpstr>Variables</vt:lpstr>
      <vt:lpstr>Variables: Initialization</vt:lpstr>
      <vt:lpstr>Variables: Scope</vt:lpstr>
      <vt:lpstr>Variables: Scope</vt:lpstr>
      <vt:lpstr>Data Types</vt:lpstr>
      <vt:lpstr>Primitive Data Types</vt:lpstr>
      <vt:lpstr>Variable Assignment</vt:lpstr>
      <vt:lpstr>Data Types</vt:lpstr>
      <vt:lpstr>Type Conversion</vt:lpstr>
      <vt:lpstr>Primitive Casting Flow</vt:lpstr>
      <vt:lpstr>Implicit Casting</vt:lpstr>
      <vt:lpstr>Explicit Casting</vt:lpstr>
      <vt:lpstr>Reference Casting</vt:lpstr>
      <vt:lpstr>Java Operators</vt:lpstr>
      <vt:lpstr>Java Operators</vt:lpstr>
      <vt:lpstr>Java Operators</vt:lpstr>
      <vt:lpstr>Java Operators</vt:lpstr>
      <vt:lpstr>Java Operator Precedence levels</vt:lpstr>
      <vt:lpstr>Flow Control</vt:lpstr>
      <vt:lpstr>Types of Flow Control</vt:lpstr>
      <vt:lpstr>Types of Flow Control</vt:lpstr>
      <vt:lpstr>Types of Flow Control</vt:lpstr>
      <vt:lpstr>If-Else</vt:lpstr>
      <vt:lpstr>Switch-Case</vt:lpstr>
      <vt:lpstr>For Loop</vt:lpstr>
      <vt:lpstr>While Loop</vt:lpstr>
      <vt:lpstr>Do-While Loop</vt:lpstr>
      <vt:lpstr>Arrays</vt:lpstr>
      <vt:lpstr>Arrays: Manipulation</vt:lpstr>
      <vt:lpstr>Arrays: Multi-Dimensional Arrays</vt:lpstr>
      <vt:lpstr>Arrays: Manipulation</vt:lpstr>
      <vt:lpstr>Methods</vt:lpstr>
      <vt:lpstr>Method Declaration</vt:lpstr>
      <vt:lpstr>Calling Methods</vt:lpstr>
      <vt:lpstr>Parameter Passing</vt:lpstr>
      <vt:lpstr>Method Declaration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J2SE_Language Basics</dc:title>
  <dc:creator>nexwave</dc:creator>
  <cp:lastModifiedBy>USER</cp:lastModifiedBy>
  <cp:revision>90</cp:revision>
  <dcterms:created xsi:type="dcterms:W3CDTF">2011-05-22T12:14:57Z</dcterms:created>
  <dcterms:modified xsi:type="dcterms:W3CDTF">2021-05-05T12:13:50Z</dcterms:modified>
</cp:coreProperties>
</file>