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theme/themeOverride6.xml" ContentType="application/vnd.openxmlformats-officedocument.themeOverr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diagrams/colors1.xml" ContentType="application/vnd.openxmlformats-officedocument.drawingml.diagramColors+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theme/themeOverride3.xml" ContentType="application/vnd.openxmlformats-officedocument.themeOverr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diagrams/quickStyle1.xml" ContentType="application/vnd.openxmlformats-officedocument.drawingml.diagramStyl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theme/themeOverride4.xml" ContentType="application/vnd.openxmlformats-officedocument.themeOverride+xml"/>
  <Override PartName="/ppt/notesSlides/notesSlide111.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diagrams/data1.xml" ContentType="application/vnd.openxmlformats-officedocument.drawingml.diagramData+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theme/themeOverride5.xml" ContentType="application/vnd.openxmlformats-officedocument.themeOverr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theme/themeOverride2.xml" ContentType="application/vnd.openxmlformats-officedocument.themeOverr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22"/>
  </p:notesMasterIdLst>
  <p:sldIdLst>
    <p:sldId id="361" r:id="rId2"/>
    <p:sldId id="258" r:id="rId3"/>
    <p:sldId id="263" r:id="rId4"/>
    <p:sldId id="259" r:id="rId5"/>
    <p:sldId id="260" r:id="rId6"/>
    <p:sldId id="261" r:id="rId7"/>
    <p:sldId id="262" r:id="rId8"/>
    <p:sldId id="264" r:id="rId9"/>
    <p:sldId id="265" r:id="rId10"/>
    <p:sldId id="266" r:id="rId11"/>
    <p:sldId id="267" r:id="rId12"/>
    <p:sldId id="268" r:id="rId13"/>
    <p:sldId id="384" r:id="rId14"/>
    <p:sldId id="388" r:id="rId15"/>
    <p:sldId id="387" r:id="rId16"/>
    <p:sldId id="385" r:id="rId17"/>
    <p:sldId id="358" r:id="rId18"/>
    <p:sldId id="360"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389" r:id="rId37"/>
    <p:sldId id="286" r:id="rId38"/>
    <p:sldId id="287" r:id="rId39"/>
    <p:sldId id="356"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5" r:id="rId92"/>
    <p:sldId id="370" r:id="rId93"/>
    <p:sldId id="371" r:id="rId94"/>
    <p:sldId id="372" r:id="rId95"/>
    <p:sldId id="373" r:id="rId96"/>
    <p:sldId id="374" r:id="rId97"/>
    <p:sldId id="375" r:id="rId98"/>
    <p:sldId id="376" r:id="rId99"/>
    <p:sldId id="377" r:id="rId100"/>
    <p:sldId id="378" r:id="rId101"/>
    <p:sldId id="379" r:id="rId102"/>
    <p:sldId id="381" r:id="rId103"/>
    <p:sldId id="383" r:id="rId104"/>
    <p:sldId id="346" r:id="rId105"/>
    <p:sldId id="347" r:id="rId106"/>
    <p:sldId id="348" r:id="rId107"/>
    <p:sldId id="349" r:id="rId108"/>
    <p:sldId id="350" r:id="rId109"/>
    <p:sldId id="351" r:id="rId110"/>
    <p:sldId id="352" r:id="rId111"/>
    <p:sldId id="353" r:id="rId112"/>
    <p:sldId id="354" r:id="rId113"/>
    <p:sldId id="355" r:id="rId114"/>
    <p:sldId id="362" r:id="rId115"/>
    <p:sldId id="363" r:id="rId116"/>
    <p:sldId id="364" r:id="rId117"/>
    <p:sldId id="365" r:id="rId118"/>
    <p:sldId id="366" r:id="rId119"/>
    <p:sldId id="368" r:id="rId120"/>
    <p:sldId id="369" r:id="rId1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0143" autoAdjust="0"/>
  </p:normalViewPr>
  <p:slideViewPr>
    <p:cSldViewPr>
      <p:cViewPr>
        <p:scale>
          <a:sx n="66" d="100"/>
          <a:sy n="66" d="100"/>
        </p:scale>
        <p:origin x="-1506"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B65194-3723-4715-887F-4CAE09FE4188}" type="doc">
      <dgm:prSet loTypeId="urn:microsoft.com/office/officeart/2005/8/layout/orgChart1" loCatId="hierarchy" qsTypeId="urn:microsoft.com/office/officeart/2005/8/quickstyle/simple1" qsCatId="simple" csTypeId="urn:microsoft.com/office/officeart/2005/8/colors/accent1_2" csCatId="accent1"/>
      <dgm:spPr/>
    </dgm:pt>
    <dgm:pt modelId="{3D78DDF1-EA5C-414A-AA20-E8672CCEF11E}">
      <dgm:prSet/>
      <dgm:spPr/>
      <dgm:t>
        <a:bodyPr/>
        <a:lstStyle/>
        <a:p>
          <a:pPr marL="0" marR="0" lvl="0" indent="0" algn="ctr" defTabSz="915988"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solidFill>
              <a:effectLst/>
              <a:latin typeface="Arial" charset="0"/>
            </a:rPr>
            <a:t>Float</a:t>
          </a:r>
        </a:p>
      </dgm:t>
    </dgm:pt>
    <dgm:pt modelId="{8432DE25-5B64-4FC7-B002-B25C164426FB}" type="parTrans" cxnId="{BD420BF7-0E6F-4616-9BB7-F927ECFD004F}">
      <dgm:prSet/>
      <dgm:spPr/>
      <dgm:t>
        <a:bodyPr/>
        <a:lstStyle/>
        <a:p>
          <a:endParaRPr lang="en-US"/>
        </a:p>
      </dgm:t>
    </dgm:pt>
    <dgm:pt modelId="{CA699FB5-B64E-4503-B76B-F79340596947}" type="sibTrans" cxnId="{BD420BF7-0E6F-4616-9BB7-F927ECFD004F}">
      <dgm:prSet/>
      <dgm:spPr/>
      <dgm:t>
        <a:bodyPr/>
        <a:lstStyle/>
        <a:p>
          <a:endParaRPr lang="en-US"/>
        </a:p>
      </dgm:t>
    </dgm:pt>
    <dgm:pt modelId="{B67C5110-5353-4079-B109-F78437AE4F24}">
      <dgm:prSet/>
      <dgm:spPr/>
      <dgm:t>
        <a:bodyPr/>
        <a:lstStyle/>
        <a:p>
          <a:pPr marL="0" marR="0" lvl="0" indent="0" algn="ctr" defTabSz="915988"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solidFill>
              <a:effectLst/>
              <a:latin typeface="Arial" charset="0"/>
            </a:rPr>
            <a:t>sign</a:t>
          </a:r>
        </a:p>
      </dgm:t>
    </dgm:pt>
    <dgm:pt modelId="{92407CEC-52AB-4C4F-8ED2-F0515FFD702E}" type="parTrans" cxnId="{880896A1-05BF-4E3A-B0E6-01167DBCF2C3}">
      <dgm:prSet/>
      <dgm:spPr/>
      <dgm:t>
        <a:bodyPr/>
        <a:lstStyle/>
        <a:p>
          <a:endParaRPr lang="en-US"/>
        </a:p>
      </dgm:t>
    </dgm:pt>
    <dgm:pt modelId="{4E370498-F262-4642-917F-CEC4E18F1833}" type="sibTrans" cxnId="{880896A1-05BF-4E3A-B0E6-01167DBCF2C3}">
      <dgm:prSet/>
      <dgm:spPr/>
      <dgm:t>
        <a:bodyPr/>
        <a:lstStyle/>
        <a:p>
          <a:endParaRPr lang="en-US"/>
        </a:p>
      </dgm:t>
    </dgm:pt>
    <dgm:pt modelId="{2AF94662-6188-4A75-869F-F2EFEB9F8F9F}">
      <dgm:prSet/>
      <dgm:spPr/>
      <dgm:t>
        <a:bodyPr/>
        <a:lstStyle/>
        <a:p>
          <a:pPr marL="0" marR="0" lvl="0" indent="0" algn="ctr" defTabSz="915988"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solidFill>
              <a:effectLst/>
              <a:latin typeface="Arial" charset="0"/>
            </a:rPr>
            <a:t>radix</a:t>
          </a:r>
        </a:p>
      </dgm:t>
    </dgm:pt>
    <dgm:pt modelId="{D08E183C-CF53-4F29-8194-5898B490C6B5}" type="parTrans" cxnId="{FB120B68-091B-4ADA-972E-E51AEEF40B32}">
      <dgm:prSet/>
      <dgm:spPr/>
      <dgm:t>
        <a:bodyPr/>
        <a:lstStyle/>
        <a:p>
          <a:endParaRPr lang="en-US"/>
        </a:p>
      </dgm:t>
    </dgm:pt>
    <dgm:pt modelId="{90722C55-C606-4C64-9E5B-EC4A0ACF187E}" type="sibTrans" cxnId="{FB120B68-091B-4ADA-972E-E51AEEF40B32}">
      <dgm:prSet/>
      <dgm:spPr/>
      <dgm:t>
        <a:bodyPr/>
        <a:lstStyle/>
        <a:p>
          <a:endParaRPr lang="en-US"/>
        </a:p>
      </dgm:t>
    </dgm:pt>
    <dgm:pt modelId="{3610CACE-EA78-4DB5-8129-B8A2E061D560}">
      <dgm:prSet/>
      <dgm:spPr/>
      <dgm:t>
        <a:bodyPr/>
        <a:lstStyle/>
        <a:p>
          <a:pPr marL="0" marR="0" lvl="0" indent="0" algn="ctr" defTabSz="915988"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solidFill>
              <a:effectLst/>
              <a:latin typeface="Arial" charset="0"/>
            </a:rPr>
            <a:t>mantissa</a:t>
          </a:r>
        </a:p>
      </dgm:t>
    </dgm:pt>
    <dgm:pt modelId="{8D5F6B35-4771-40CD-83B6-0A3B2069AC8A}" type="parTrans" cxnId="{EA0690FF-BAA5-4A45-8E8B-8F68178B6A7C}">
      <dgm:prSet/>
      <dgm:spPr/>
      <dgm:t>
        <a:bodyPr/>
        <a:lstStyle/>
        <a:p>
          <a:endParaRPr lang="en-US"/>
        </a:p>
      </dgm:t>
    </dgm:pt>
    <dgm:pt modelId="{A6B3769D-E6C8-450A-BB7F-C5BDC6C09D00}" type="sibTrans" cxnId="{EA0690FF-BAA5-4A45-8E8B-8F68178B6A7C}">
      <dgm:prSet/>
      <dgm:spPr/>
      <dgm:t>
        <a:bodyPr/>
        <a:lstStyle/>
        <a:p>
          <a:endParaRPr lang="en-US"/>
        </a:p>
      </dgm:t>
    </dgm:pt>
    <dgm:pt modelId="{65681435-1470-4768-9557-0876B1485B69}" type="pres">
      <dgm:prSet presAssocID="{C0B65194-3723-4715-887F-4CAE09FE4188}" presName="hierChild1" presStyleCnt="0">
        <dgm:presLayoutVars>
          <dgm:orgChart val="1"/>
          <dgm:chPref val="1"/>
          <dgm:dir/>
          <dgm:animOne val="branch"/>
          <dgm:animLvl val="lvl"/>
          <dgm:resizeHandles/>
        </dgm:presLayoutVars>
      </dgm:prSet>
      <dgm:spPr/>
    </dgm:pt>
    <dgm:pt modelId="{6C93A3AA-068C-4F8A-899B-81A6195828D9}" type="pres">
      <dgm:prSet presAssocID="{3D78DDF1-EA5C-414A-AA20-E8672CCEF11E}" presName="hierRoot1" presStyleCnt="0">
        <dgm:presLayoutVars>
          <dgm:hierBranch/>
        </dgm:presLayoutVars>
      </dgm:prSet>
      <dgm:spPr/>
    </dgm:pt>
    <dgm:pt modelId="{6640AFD4-0DBD-4949-83E4-01CAF91A9CCD}" type="pres">
      <dgm:prSet presAssocID="{3D78DDF1-EA5C-414A-AA20-E8672CCEF11E}" presName="rootComposite1" presStyleCnt="0"/>
      <dgm:spPr/>
    </dgm:pt>
    <dgm:pt modelId="{7DE9BC61-69FE-42EB-B436-F1F9D27E3FAA}" type="pres">
      <dgm:prSet presAssocID="{3D78DDF1-EA5C-414A-AA20-E8672CCEF11E}" presName="rootText1" presStyleLbl="node0" presStyleIdx="0" presStyleCnt="1">
        <dgm:presLayoutVars>
          <dgm:chPref val="3"/>
        </dgm:presLayoutVars>
      </dgm:prSet>
      <dgm:spPr/>
      <dgm:t>
        <a:bodyPr/>
        <a:lstStyle/>
        <a:p>
          <a:endParaRPr lang="en-IN"/>
        </a:p>
      </dgm:t>
    </dgm:pt>
    <dgm:pt modelId="{23A9B542-F4F3-4640-9BCA-36E6C50AFF15}" type="pres">
      <dgm:prSet presAssocID="{3D78DDF1-EA5C-414A-AA20-E8672CCEF11E}" presName="rootConnector1" presStyleLbl="node1" presStyleIdx="0" presStyleCnt="0"/>
      <dgm:spPr/>
      <dgm:t>
        <a:bodyPr/>
        <a:lstStyle/>
        <a:p>
          <a:endParaRPr lang="en-IN"/>
        </a:p>
      </dgm:t>
    </dgm:pt>
    <dgm:pt modelId="{FC3CDFBD-A607-43C3-94AA-A2740DC02416}" type="pres">
      <dgm:prSet presAssocID="{3D78DDF1-EA5C-414A-AA20-E8672CCEF11E}" presName="hierChild2" presStyleCnt="0"/>
      <dgm:spPr/>
    </dgm:pt>
    <dgm:pt modelId="{5BC09A6E-FCE1-48D2-A08B-A3908DDB2785}" type="pres">
      <dgm:prSet presAssocID="{92407CEC-52AB-4C4F-8ED2-F0515FFD702E}" presName="Name35" presStyleLbl="parChTrans1D2" presStyleIdx="0" presStyleCnt="3"/>
      <dgm:spPr/>
      <dgm:t>
        <a:bodyPr/>
        <a:lstStyle/>
        <a:p>
          <a:endParaRPr lang="en-US"/>
        </a:p>
      </dgm:t>
    </dgm:pt>
    <dgm:pt modelId="{991177A9-5EC9-4BA8-B515-93548940069A}" type="pres">
      <dgm:prSet presAssocID="{B67C5110-5353-4079-B109-F78437AE4F24}" presName="hierRoot2" presStyleCnt="0">
        <dgm:presLayoutVars>
          <dgm:hierBranch/>
        </dgm:presLayoutVars>
      </dgm:prSet>
      <dgm:spPr/>
    </dgm:pt>
    <dgm:pt modelId="{7FB62283-8A9E-40A2-ABB8-A1E08A469257}" type="pres">
      <dgm:prSet presAssocID="{B67C5110-5353-4079-B109-F78437AE4F24}" presName="rootComposite" presStyleCnt="0"/>
      <dgm:spPr/>
    </dgm:pt>
    <dgm:pt modelId="{665BF258-56A2-4F72-B6E1-D63F5236D3AF}" type="pres">
      <dgm:prSet presAssocID="{B67C5110-5353-4079-B109-F78437AE4F24}" presName="rootText" presStyleLbl="node2" presStyleIdx="0" presStyleCnt="3">
        <dgm:presLayoutVars>
          <dgm:chPref val="3"/>
        </dgm:presLayoutVars>
      </dgm:prSet>
      <dgm:spPr/>
      <dgm:t>
        <a:bodyPr/>
        <a:lstStyle/>
        <a:p>
          <a:endParaRPr lang="en-IN"/>
        </a:p>
      </dgm:t>
    </dgm:pt>
    <dgm:pt modelId="{0D9D731C-47FF-49D0-8786-EAEDD93C8AC2}" type="pres">
      <dgm:prSet presAssocID="{B67C5110-5353-4079-B109-F78437AE4F24}" presName="rootConnector" presStyleLbl="node2" presStyleIdx="0" presStyleCnt="3"/>
      <dgm:spPr/>
      <dgm:t>
        <a:bodyPr/>
        <a:lstStyle/>
        <a:p>
          <a:endParaRPr lang="en-IN"/>
        </a:p>
      </dgm:t>
    </dgm:pt>
    <dgm:pt modelId="{C113F983-AFD8-4296-981E-B0E039CFCDA7}" type="pres">
      <dgm:prSet presAssocID="{B67C5110-5353-4079-B109-F78437AE4F24}" presName="hierChild4" presStyleCnt="0"/>
      <dgm:spPr/>
    </dgm:pt>
    <dgm:pt modelId="{300B2B1C-B972-4AE8-B14C-1067074680BD}" type="pres">
      <dgm:prSet presAssocID="{B67C5110-5353-4079-B109-F78437AE4F24}" presName="hierChild5" presStyleCnt="0"/>
      <dgm:spPr/>
    </dgm:pt>
    <dgm:pt modelId="{43488937-4F62-43C5-A765-09ECDC79D8D4}" type="pres">
      <dgm:prSet presAssocID="{D08E183C-CF53-4F29-8194-5898B490C6B5}" presName="Name35" presStyleLbl="parChTrans1D2" presStyleIdx="1" presStyleCnt="3"/>
      <dgm:spPr/>
      <dgm:t>
        <a:bodyPr/>
        <a:lstStyle/>
        <a:p>
          <a:endParaRPr lang="en-US"/>
        </a:p>
      </dgm:t>
    </dgm:pt>
    <dgm:pt modelId="{89CEAF70-4376-4DA3-AB82-CA99114918B1}" type="pres">
      <dgm:prSet presAssocID="{2AF94662-6188-4A75-869F-F2EFEB9F8F9F}" presName="hierRoot2" presStyleCnt="0">
        <dgm:presLayoutVars>
          <dgm:hierBranch/>
        </dgm:presLayoutVars>
      </dgm:prSet>
      <dgm:spPr/>
    </dgm:pt>
    <dgm:pt modelId="{D3177A9E-54EE-478B-A672-998E10321FD8}" type="pres">
      <dgm:prSet presAssocID="{2AF94662-6188-4A75-869F-F2EFEB9F8F9F}" presName="rootComposite" presStyleCnt="0"/>
      <dgm:spPr/>
    </dgm:pt>
    <dgm:pt modelId="{9B9068D5-26B3-4BE8-9CF0-A2320BB40ED3}" type="pres">
      <dgm:prSet presAssocID="{2AF94662-6188-4A75-869F-F2EFEB9F8F9F}" presName="rootText" presStyleLbl="node2" presStyleIdx="1" presStyleCnt="3">
        <dgm:presLayoutVars>
          <dgm:chPref val="3"/>
        </dgm:presLayoutVars>
      </dgm:prSet>
      <dgm:spPr/>
      <dgm:t>
        <a:bodyPr/>
        <a:lstStyle/>
        <a:p>
          <a:endParaRPr lang="en-IN"/>
        </a:p>
      </dgm:t>
    </dgm:pt>
    <dgm:pt modelId="{BA6CC7BD-A594-4973-AC4D-993DF09D94ED}" type="pres">
      <dgm:prSet presAssocID="{2AF94662-6188-4A75-869F-F2EFEB9F8F9F}" presName="rootConnector" presStyleLbl="node2" presStyleIdx="1" presStyleCnt="3"/>
      <dgm:spPr/>
      <dgm:t>
        <a:bodyPr/>
        <a:lstStyle/>
        <a:p>
          <a:endParaRPr lang="en-IN"/>
        </a:p>
      </dgm:t>
    </dgm:pt>
    <dgm:pt modelId="{55E2E766-C011-48EB-A7B9-72F3F1916A18}" type="pres">
      <dgm:prSet presAssocID="{2AF94662-6188-4A75-869F-F2EFEB9F8F9F}" presName="hierChild4" presStyleCnt="0"/>
      <dgm:spPr/>
    </dgm:pt>
    <dgm:pt modelId="{F076A532-72FF-4242-8540-E8D3299010A6}" type="pres">
      <dgm:prSet presAssocID="{2AF94662-6188-4A75-869F-F2EFEB9F8F9F}" presName="hierChild5" presStyleCnt="0"/>
      <dgm:spPr/>
    </dgm:pt>
    <dgm:pt modelId="{E66B1C39-2AA1-4AA0-BD05-C3613AC174AE}" type="pres">
      <dgm:prSet presAssocID="{8D5F6B35-4771-40CD-83B6-0A3B2069AC8A}" presName="Name35" presStyleLbl="parChTrans1D2" presStyleIdx="2" presStyleCnt="3"/>
      <dgm:spPr/>
      <dgm:t>
        <a:bodyPr/>
        <a:lstStyle/>
        <a:p>
          <a:endParaRPr lang="en-US"/>
        </a:p>
      </dgm:t>
    </dgm:pt>
    <dgm:pt modelId="{1D0940CC-BEF4-4BFB-967D-34AF2D557D7F}" type="pres">
      <dgm:prSet presAssocID="{3610CACE-EA78-4DB5-8129-B8A2E061D560}" presName="hierRoot2" presStyleCnt="0">
        <dgm:presLayoutVars>
          <dgm:hierBranch/>
        </dgm:presLayoutVars>
      </dgm:prSet>
      <dgm:spPr/>
    </dgm:pt>
    <dgm:pt modelId="{BD7798AD-D4F3-4DC3-9A0C-223F1F9E4DBD}" type="pres">
      <dgm:prSet presAssocID="{3610CACE-EA78-4DB5-8129-B8A2E061D560}" presName="rootComposite" presStyleCnt="0"/>
      <dgm:spPr/>
    </dgm:pt>
    <dgm:pt modelId="{22D21FA1-1435-4C8F-8A5F-E5D53AE859AD}" type="pres">
      <dgm:prSet presAssocID="{3610CACE-EA78-4DB5-8129-B8A2E061D560}" presName="rootText" presStyleLbl="node2" presStyleIdx="2" presStyleCnt="3">
        <dgm:presLayoutVars>
          <dgm:chPref val="3"/>
        </dgm:presLayoutVars>
      </dgm:prSet>
      <dgm:spPr/>
      <dgm:t>
        <a:bodyPr/>
        <a:lstStyle/>
        <a:p>
          <a:endParaRPr lang="en-IN"/>
        </a:p>
      </dgm:t>
    </dgm:pt>
    <dgm:pt modelId="{5845BCB4-1CE5-4B2D-ABAD-C4DDA222DFC4}" type="pres">
      <dgm:prSet presAssocID="{3610CACE-EA78-4DB5-8129-B8A2E061D560}" presName="rootConnector" presStyleLbl="node2" presStyleIdx="2" presStyleCnt="3"/>
      <dgm:spPr/>
      <dgm:t>
        <a:bodyPr/>
        <a:lstStyle/>
        <a:p>
          <a:endParaRPr lang="en-IN"/>
        </a:p>
      </dgm:t>
    </dgm:pt>
    <dgm:pt modelId="{9A798B25-3718-42D9-8D8F-45202C8DA8FB}" type="pres">
      <dgm:prSet presAssocID="{3610CACE-EA78-4DB5-8129-B8A2E061D560}" presName="hierChild4" presStyleCnt="0"/>
      <dgm:spPr/>
    </dgm:pt>
    <dgm:pt modelId="{B28384A5-BE1C-479C-B5AC-EF76F8033D58}" type="pres">
      <dgm:prSet presAssocID="{3610CACE-EA78-4DB5-8129-B8A2E061D560}" presName="hierChild5" presStyleCnt="0"/>
      <dgm:spPr/>
    </dgm:pt>
    <dgm:pt modelId="{C5B6B12B-AF77-4B70-B682-36180BC9B32E}" type="pres">
      <dgm:prSet presAssocID="{3D78DDF1-EA5C-414A-AA20-E8672CCEF11E}" presName="hierChild3" presStyleCnt="0"/>
      <dgm:spPr/>
    </dgm:pt>
  </dgm:ptLst>
  <dgm:cxnLst>
    <dgm:cxn modelId="{E3CD957E-23AA-4384-B81D-333877049ABC}" type="presOf" srcId="{3D78DDF1-EA5C-414A-AA20-E8672CCEF11E}" destId="{23A9B542-F4F3-4640-9BCA-36E6C50AFF15}" srcOrd="1" destOrd="0" presId="urn:microsoft.com/office/officeart/2005/8/layout/orgChart1"/>
    <dgm:cxn modelId="{9ADF3A4E-7B90-40DA-8273-F9C343C98200}" type="presOf" srcId="{B67C5110-5353-4079-B109-F78437AE4F24}" destId="{665BF258-56A2-4F72-B6E1-D63F5236D3AF}" srcOrd="0" destOrd="0" presId="urn:microsoft.com/office/officeart/2005/8/layout/orgChart1"/>
    <dgm:cxn modelId="{1F025724-E9DC-4DEF-820F-5349E02139A6}" type="presOf" srcId="{3D78DDF1-EA5C-414A-AA20-E8672CCEF11E}" destId="{7DE9BC61-69FE-42EB-B436-F1F9D27E3FAA}" srcOrd="0" destOrd="0" presId="urn:microsoft.com/office/officeart/2005/8/layout/orgChart1"/>
    <dgm:cxn modelId="{FB120B68-091B-4ADA-972E-E51AEEF40B32}" srcId="{3D78DDF1-EA5C-414A-AA20-E8672CCEF11E}" destId="{2AF94662-6188-4A75-869F-F2EFEB9F8F9F}" srcOrd="1" destOrd="0" parTransId="{D08E183C-CF53-4F29-8194-5898B490C6B5}" sibTransId="{90722C55-C606-4C64-9E5B-EC4A0ACF187E}"/>
    <dgm:cxn modelId="{880896A1-05BF-4E3A-B0E6-01167DBCF2C3}" srcId="{3D78DDF1-EA5C-414A-AA20-E8672CCEF11E}" destId="{B67C5110-5353-4079-B109-F78437AE4F24}" srcOrd="0" destOrd="0" parTransId="{92407CEC-52AB-4C4F-8ED2-F0515FFD702E}" sibTransId="{4E370498-F262-4642-917F-CEC4E18F1833}"/>
    <dgm:cxn modelId="{579C34A9-13E7-45D4-A1C2-5AD5DC5971F1}" type="presOf" srcId="{3610CACE-EA78-4DB5-8129-B8A2E061D560}" destId="{5845BCB4-1CE5-4B2D-ABAD-C4DDA222DFC4}" srcOrd="1" destOrd="0" presId="urn:microsoft.com/office/officeart/2005/8/layout/orgChart1"/>
    <dgm:cxn modelId="{EA0690FF-BAA5-4A45-8E8B-8F68178B6A7C}" srcId="{3D78DDF1-EA5C-414A-AA20-E8672CCEF11E}" destId="{3610CACE-EA78-4DB5-8129-B8A2E061D560}" srcOrd="2" destOrd="0" parTransId="{8D5F6B35-4771-40CD-83B6-0A3B2069AC8A}" sibTransId="{A6B3769D-E6C8-450A-BB7F-C5BDC6C09D00}"/>
    <dgm:cxn modelId="{D565480E-D36A-4B99-9B0F-6E0ED085DB62}" type="presOf" srcId="{2AF94662-6188-4A75-869F-F2EFEB9F8F9F}" destId="{BA6CC7BD-A594-4973-AC4D-993DF09D94ED}" srcOrd="1" destOrd="0" presId="urn:microsoft.com/office/officeart/2005/8/layout/orgChart1"/>
    <dgm:cxn modelId="{BD420BF7-0E6F-4616-9BB7-F927ECFD004F}" srcId="{C0B65194-3723-4715-887F-4CAE09FE4188}" destId="{3D78DDF1-EA5C-414A-AA20-E8672CCEF11E}" srcOrd="0" destOrd="0" parTransId="{8432DE25-5B64-4FC7-B002-B25C164426FB}" sibTransId="{CA699FB5-B64E-4503-B76B-F79340596947}"/>
    <dgm:cxn modelId="{7C88E022-0AEF-4F48-AEA3-AB932DD66E55}" type="presOf" srcId="{92407CEC-52AB-4C4F-8ED2-F0515FFD702E}" destId="{5BC09A6E-FCE1-48D2-A08B-A3908DDB2785}" srcOrd="0" destOrd="0" presId="urn:microsoft.com/office/officeart/2005/8/layout/orgChart1"/>
    <dgm:cxn modelId="{08325BDF-3002-461F-851C-622D94E32872}" type="presOf" srcId="{D08E183C-CF53-4F29-8194-5898B490C6B5}" destId="{43488937-4F62-43C5-A765-09ECDC79D8D4}" srcOrd="0" destOrd="0" presId="urn:microsoft.com/office/officeart/2005/8/layout/orgChart1"/>
    <dgm:cxn modelId="{B20CDBBE-C104-4982-A6AB-3F7A3ACA5FAB}" type="presOf" srcId="{3610CACE-EA78-4DB5-8129-B8A2E061D560}" destId="{22D21FA1-1435-4C8F-8A5F-E5D53AE859AD}" srcOrd="0" destOrd="0" presId="urn:microsoft.com/office/officeart/2005/8/layout/orgChart1"/>
    <dgm:cxn modelId="{33BE50F5-AD36-412F-8743-95EB333EA9C0}" type="presOf" srcId="{B67C5110-5353-4079-B109-F78437AE4F24}" destId="{0D9D731C-47FF-49D0-8786-EAEDD93C8AC2}" srcOrd="1" destOrd="0" presId="urn:microsoft.com/office/officeart/2005/8/layout/orgChart1"/>
    <dgm:cxn modelId="{744F66A7-7CA9-475E-8DBF-9E9C7336FABB}" type="presOf" srcId="{2AF94662-6188-4A75-869F-F2EFEB9F8F9F}" destId="{9B9068D5-26B3-4BE8-9CF0-A2320BB40ED3}" srcOrd="0" destOrd="0" presId="urn:microsoft.com/office/officeart/2005/8/layout/orgChart1"/>
    <dgm:cxn modelId="{47E931A2-3841-4603-A809-01278D0BA091}" type="presOf" srcId="{8D5F6B35-4771-40CD-83B6-0A3B2069AC8A}" destId="{E66B1C39-2AA1-4AA0-BD05-C3613AC174AE}" srcOrd="0" destOrd="0" presId="urn:microsoft.com/office/officeart/2005/8/layout/orgChart1"/>
    <dgm:cxn modelId="{86D8E5A2-2502-42C1-B0A9-E6BB45492DB3}" type="presOf" srcId="{C0B65194-3723-4715-887F-4CAE09FE4188}" destId="{65681435-1470-4768-9557-0876B1485B69}" srcOrd="0" destOrd="0" presId="urn:microsoft.com/office/officeart/2005/8/layout/orgChart1"/>
    <dgm:cxn modelId="{37886C37-50CE-4185-9D78-89AE3326A484}" type="presParOf" srcId="{65681435-1470-4768-9557-0876B1485B69}" destId="{6C93A3AA-068C-4F8A-899B-81A6195828D9}" srcOrd="0" destOrd="0" presId="urn:microsoft.com/office/officeart/2005/8/layout/orgChart1"/>
    <dgm:cxn modelId="{DEB84EA3-8006-407D-B22F-3CC569E117A6}" type="presParOf" srcId="{6C93A3AA-068C-4F8A-899B-81A6195828D9}" destId="{6640AFD4-0DBD-4949-83E4-01CAF91A9CCD}" srcOrd="0" destOrd="0" presId="urn:microsoft.com/office/officeart/2005/8/layout/orgChart1"/>
    <dgm:cxn modelId="{04A9A80E-2126-42B8-A000-256C09CD9F9B}" type="presParOf" srcId="{6640AFD4-0DBD-4949-83E4-01CAF91A9CCD}" destId="{7DE9BC61-69FE-42EB-B436-F1F9D27E3FAA}" srcOrd="0" destOrd="0" presId="urn:microsoft.com/office/officeart/2005/8/layout/orgChart1"/>
    <dgm:cxn modelId="{802CF396-642E-474E-9009-C88AA93F2017}" type="presParOf" srcId="{6640AFD4-0DBD-4949-83E4-01CAF91A9CCD}" destId="{23A9B542-F4F3-4640-9BCA-36E6C50AFF15}" srcOrd="1" destOrd="0" presId="urn:microsoft.com/office/officeart/2005/8/layout/orgChart1"/>
    <dgm:cxn modelId="{A14BFADF-1151-445F-8434-BE997AE6792F}" type="presParOf" srcId="{6C93A3AA-068C-4F8A-899B-81A6195828D9}" destId="{FC3CDFBD-A607-43C3-94AA-A2740DC02416}" srcOrd="1" destOrd="0" presId="urn:microsoft.com/office/officeart/2005/8/layout/orgChart1"/>
    <dgm:cxn modelId="{29B8B532-C6B1-4C22-B086-980F80D1AF8A}" type="presParOf" srcId="{FC3CDFBD-A607-43C3-94AA-A2740DC02416}" destId="{5BC09A6E-FCE1-48D2-A08B-A3908DDB2785}" srcOrd="0" destOrd="0" presId="urn:microsoft.com/office/officeart/2005/8/layout/orgChart1"/>
    <dgm:cxn modelId="{1CF3A824-841A-48E4-9742-1C875CCD4F06}" type="presParOf" srcId="{FC3CDFBD-A607-43C3-94AA-A2740DC02416}" destId="{991177A9-5EC9-4BA8-B515-93548940069A}" srcOrd="1" destOrd="0" presId="urn:microsoft.com/office/officeart/2005/8/layout/orgChart1"/>
    <dgm:cxn modelId="{F6E3FBAF-14FC-44C4-BEA0-B60624BB8734}" type="presParOf" srcId="{991177A9-5EC9-4BA8-B515-93548940069A}" destId="{7FB62283-8A9E-40A2-ABB8-A1E08A469257}" srcOrd="0" destOrd="0" presId="urn:microsoft.com/office/officeart/2005/8/layout/orgChart1"/>
    <dgm:cxn modelId="{8FE40E40-ACA6-4BD6-9013-B3DF0B5CFB4B}" type="presParOf" srcId="{7FB62283-8A9E-40A2-ABB8-A1E08A469257}" destId="{665BF258-56A2-4F72-B6E1-D63F5236D3AF}" srcOrd="0" destOrd="0" presId="urn:microsoft.com/office/officeart/2005/8/layout/orgChart1"/>
    <dgm:cxn modelId="{94A294FF-ACA7-4E4E-A8AD-D6EFE198196E}" type="presParOf" srcId="{7FB62283-8A9E-40A2-ABB8-A1E08A469257}" destId="{0D9D731C-47FF-49D0-8786-EAEDD93C8AC2}" srcOrd="1" destOrd="0" presId="urn:microsoft.com/office/officeart/2005/8/layout/orgChart1"/>
    <dgm:cxn modelId="{42747FF4-694A-4E4B-9B04-CFB3EDC4DC8D}" type="presParOf" srcId="{991177A9-5EC9-4BA8-B515-93548940069A}" destId="{C113F983-AFD8-4296-981E-B0E039CFCDA7}" srcOrd="1" destOrd="0" presId="urn:microsoft.com/office/officeart/2005/8/layout/orgChart1"/>
    <dgm:cxn modelId="{A0D072A8-C72B-4CCC-ABB4-96385EBA6BC1}" type="presParOf" srcId="{991177A9-5EC9-4BA8-B515-93548940069A}" destId="{300B2B1C-B972-4AE8-B14C-1067074680BD}" srcOrd="2" destOrd="0" presId="urn:microsoft.com/office/officeart/2005/8/layout/orgChart1"/>
    <dgm:cxn modelId="{5554D28E-01AC-497A-8CD4-51DC10735067}" type="presParOf" srcId="{FC3CDFBD-A607-43C3-94AA-A2740DC02416}" destId="{43488937-4F62-43C5-A765-09ECDC79D8D4}" srcOrd="2" destOrd="0" presId="urn:microsoft.com/office/officeart/2005/8/layout/orgChart1"/>
    <dgm:cxn modelId="{B443B9F2-DBFA-4D34-B3D8-3220E21F9FEE}" type="presParOf" srcId="{FC3CDFBD-A607-43C3-94AA-A2740DC02416}" destId="{89CEAF70-4376-4DA3-AB82-CA99114918B1}" srcOrd="3" destOrd="0" presId="urn:microsoft.com/office/officeart/2005/8/layout/orgChart1"/>
    <dgm:cxn modelId="{09114F57-9C78-416B-9365-24C71B1D25E1}" type="presParOf" srcId="{89CEAF70-4376-4DA3-AB82-CA99114918B1}" destId="{D3177A9E-54EE-478B-A672-998E10321FD8}" srcOrd="0" destOrd="0" presId="urn:microsoft.com/office/officeart/2005/8/layout/orgChart1"/>
    <dgm:cxn modelId="{F7FE1DE0-7117-4E1B-A4C3-942BB59FB19B}" type="presParOf" srcId="{D3177A9E-54EE-478B-A672-998E10321FD8}" destId="{9B9068D5-26B3-4BE8-9CF0-A2320BB40ED3}" srcOrd="0" destOrd="0" presId="urn:microsoft.com/office/officeart/2005/8/layout/orgChart1"/>
    <dgm:cxn modelId="{E54DCE38-684E-4712-BC80-8E0987B2D75F}" type="presParOf" srcId="{D3177A9E-54EE-478B-A672-998E10321FD8}" destId="{BA6CC7BD-A594-4973-AC4D-993DF09D94ED}" srcOrd="1" destOrd="0" presId="urn:microsoft.com/office/officeart/2005/8/layout/orgChart1"/>
    <dgm:cxn modelId="{66CDF310-2BA1-4825-BE78-812F305C37C9}" type="presParOf" srcId="{89CEAF70-4376-4DA3-AB82-CA99114918B1}" destId="{55E2E766-C011-48EB-A7B9-72F3F1916A18}" srcOrd="1" destOrd="0" presId="urn:microsoft.com/office/officeart/2005/8/layout/orgChart1"/>
    <dgm:cxn modelId="{CB52DF63-0CAE-42C7-B952-85C5AD78DD89}" type="presParOf" srcId="{89CEAF70-4376-4DA3-AB82-CA99114918B1}" destId="{F076A532-72FF-4242-8540-E8D3299010A6}" srcOrd="2" destOrd="0" presId="urn:microsoft.com/office/officeart/2005/8/layout/orgChart1"/>
    <dgm:cxn modelId="{210B7908-68CE-4BA5-B8DC-91F8630A6562}" type="presParOf" srcId="{FC3CDFBD-A607-43C3-94AA-A2740DC02416}" destId="{E66B1C39-2AA1-4AA0-BD05-C3613AC174AE}" srcOrd="4" destOrd="0" presId="urn:microsoft.com/office/officeart/2005/8/layout/orgChart1"/>
    <dgm:cxn modelId="{61089DC9-D2E5-47D4-A3F1-9485F339743D}" type="presParOf" srcId="{FC3CDFBD-A607-43C3-94AA-A2740DC02416}" destId="{1D0940CC-BEF4-4BFB-967D-34AF2D557D7F}" srcOrd="5" destOrd="0" presId="urn:microsoft.com/office/officeart/2005/8/layout/orgChart1"/>
    <dgm:cxn modelId="{37A47390-1D3C-44BA-AC50-D3730E243008}" type="presParOf" srcId="{1D0940CC-BEF4-4BFB-967D-34AF2D557D7F}" destId="{BD7798AD-D4F3-4DC3-9A0C-223F1F9E4DBD}" srcOrd="0" destOrd="0" presId="urn:microsoft.com/office/officeart/2005/8/layout/orgChart1"/>
    <dgm:cxn modelId="{BA9198EC-DC0F-49FA-9554-AC4387B618BD}" type="presParOf" srcId="{BD7798AD-D4F3-4DC3-9A0C-223F1F9E4DBD}" destId="{22D21FA1-1435-4C8F-8A5F-E5D53AE859AD}" srcOrd="0" destOrd="0" presId="urn:microsoft.com/office/officeart/2005/8/layout/orgChart1"/>
    <dgm:cxn modelId="{B22A39C3-2794-4BC3-94FE-5BD0164611F7}" type="presParOf" srcId="{BD7798AD-D4F3-4DC3-9A0C-223F1F9E4DBD}" destId="{5845BCB4-1CE5-4B2D-ABAD-C4DDA222DFC4}" srcOrd="1" destOrd="0" presId="urn:microsoft.com/office/officeart/2005/8/layout/orgChart1"/>
    <dgm:cxn modelId="{A472870C-BA64-4799-B379-3E120C9311E5}" type="presParOf" srcId="{1D0940CC-BEF4-4BFB-967D-34AF2D557D7F}" destId="{9A798B25-3718-42D9-8D8F-45202C8DA8FB}" srcOrd="1" destOrd="0" presId="urn:microsoft.com/office/officeart/2005/8/layout/orgChart1"/>
    <dgm:cxn modelId="{2EDCE8E9-9EC6-40F4-B011-F09FE9ADE48B}" type="presParOf" srcId="{1D0940CC-BEF4-4BFB-967D-34AF2D557D7F}" destId="{B28384A5-BE1C-479C-B5AC-EF76F8033D58}" srcOrd="2" destOrd="0" presId="urn:microsoft.com/office/officeart/2005/8/layout/orgChart1"/>
    <dgm:cxn modelId="{11005060-D710-49C6-A817-AA95F1C6EF58}" type="presParOf" srcId="{6C93A3AA-068C-4F8A-899B-81A6195828D9}" destId="{C5B6B12B-AF77-4B70-B682-36180BC9B32E}" srcOrd="2" destOrd="0" presId="urn:microsoft.com/office/officeart/2005/8/layout/orgChart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66B1C39-2AA1-4AA0-BD05-C3613AC174AE}">
      <dsp:nvSpPr>
        <dsp:cNvPr id="0" name=""/>
        <dsp:cNvSpPr/>
      </dsp:nvSpPr>
      <dsp:spPr>
        <a:xfrm>
          <a:off x="3735176" y="960933"/>
          <a:ext cx="2325434" cy="403587"/>
        </a:xfrm>
        <a:custGeom>
          <a:avLst/>
          <a:gdLst/>
          <a:ahLst/>
          <a:cxnLst/>
          <a:rect l="0" t="0" r="0" b="0"/>
          <a:pathLst>
            <a:path>
              <a:moveTo>
                <a:pt x="0" y="0"/>
              </a:moveTo>
              <a:lnTo>
                <a:pt x="0" y="201793"/>
              </a:lnTo>
              <a:lnTo>
                <a:pt x="2325434" y="201793"/>
              </a:lnTo>
              <a:lnTo>
                <a:pt x="2325434" y="4035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488937-4F62-43C5-A765-09ECDC79D8D4}">
      <dsp:nvSpPr>
        <dsp:cNvPr id="0" name=""/>
        <dsp:cNvSpPr/>
      </dsp:nvSpPr>
      <dsp:spPr>
        <a:xfrm>
          <a:off x="3689456" y="960933"/>
          <a:ext cx="91440" cy="403587"/>
        </a:xfrm>
        <a:custGeom>
          <a:avLst/>
          <a:gdLst/>
          <a:ahLst/>
          <a:cxnLst/>
          <a:rect l="0" t="0" r="0" b="0"/>
          <a:pathLst>
            <a:path>
              <a:moveTo>
                <a:pt x="45720" y="0"/>
              </a:moveTo>
              <a:lnTo>
                <a:pt x="45720" y="4035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C09A6E-FCE1-48D2-A08B-A3908DDB2785}">
      <dsp:nvSpPr>
        <dsp:cNvPr id="0" name=""/>
        <dsp:cNvSpPr/>
      </dsp:nvSpPr>
      <dsp:spPr>
        <a:xfrm>
          <a:off x="1409741" y="960933"/>
          <a:ext cx="2325434" cy="403587"/>
        </a:xfrm>
        <a:custGeom>
          <a:avLst/>
          <a:gdLst/>
          <a:ahLst/>
          <a:cxnLst/>
          <a:rect l="0" t="0" r="0" b="0"/>
          <a:pathLst>
            <a:path>
              <a:moveTo>
                <a:pt x="2325434" y="0"/>
              </a:moveTo>
              <a:lnTo>
                <a:pt x="2325434" y="201793"/>
              </a:lnTo>
              <a:lnTo>
                <a:pt x="0" y="201793"/>
              </a:lnTo>
              <a:lnTo>
                <a:pt x="0" y="4035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E9BC61-69FE-42EB-B436-F1F9D27E3FAA}">
      <dsp:nvSpPr>
        <dsp:cNvPr id="0" name=""/>
        <dsp:cNvSpPr/>
      </dsp:nvSpPr>
      <dsp:spPr>
        <a:xfrm>
          <a:off x="2774253" y="9"/>
          <a:ext cx="1921846" cy="9609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marR="0" lvl="0" indent="0" algn="ctr" defTabSz="915988" rtl="0" eaLnBrk="0" fontAlgn="base" latinLnBrk="0" hangingPunct="0">
            <a:lnSpc>
              <a:spcPct val="100000"/>
            </a:lnSpc>
            <a:spcBef>
              <a:spcPct val="0"/>
            </a:spcBef>
            <a:spcAft>
              <a:spcPct val="0"/>
            </a:spcAft>
            <a:buClrTx/>
            <a:buSzTx/>
            <a:buFontTx/>
            <a:buNone/>
            <a:tabLst/>
          </a:pPr>
          <a:r>
            <a:rPr kumimoji="0" lang="en-US" sz="3600" b="0" i="0" u="none" strike="noStrike" kern="1200" cap="none" normalizeH="0" baseline="0" dirty="0" smtClean="0">
              <a:ln>
                <a:noFill/>
              </a:ln>
              <a:solidFill>
                <a:schemeClr val="bg1"/>
              </a:solidFill>
              <a:effectLst/>
              <a:latin typeface="Arial" charset="0"/>
            </a:rPr>
            <a:t>Float</a:t>
          </a:r>
        </a:p>
      </dsp:txBody>
      <dsp:txXfrm>
        <a:off x="2774253" y="9"/>
        <a:ext cx="1921846" cy="960923"/>
      </dsp:txXfrm>
    </dsp:sp>
    <dsp:sp modelId="{665BF258-56A2-4F72-B6E1-D63F5236D3AF}">
      <dsp:nvSpPr>
        <dsp:cNvPr id="0" name=""/>
        <dsp:cNvSpPr/>
      </dsp:nvSpPr>
      <dsp:spPr>
        <a:xfrm>
          <a:off x="448818" y="1364520"/>
          <a:ext cx="1921846" cy="9609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marR="0" lvl="0" indent="0" algn="ctr" defTabSz="915988" rtl="0" eaLnBrk="0" fontAlgn="base" latinLnBrk="0" hangingPunct="0">
            <a:lnSpc>
              <a:spcPct val="100000"/>
            </a:lnSpc>
            <a:spcBef>
              <a:spcPct val="0"/>
            </a:spcBef>
            <a:spcAft>
              <a:spcPct val="0"/>
            </a:spcAft>
            <a:buClrTx/>
            <a:buSzTx/>
            <a:buFontTx/>
            <a:buNone/>
            <a:tabLst/>
          </a:pPr>
          <a:r>
            <a:rPr kumimoji="0" lang="en-US" sz="3600" b="0" i="0" u="none" strike="noStrike" kern="1200" cap="none" normalizeH="0" baseline="0" dirty="0" smtClean="0">
              <a:ln>
                <a:noFill/>
              </a:ln>
              <a:solidFill>
                <a:schemeClr val="bg1"/>
              </a:solidFill>
              <a:effectLst/>
              <a:latin typeface="Arial" charset="0"/>
            </a:rPr>
            <a:t>sign</a:t>
          </a:r>
        </a:p>
      </dsp:txBody>
      <dsp:txXfrm>
        <a:off x="448818" y="1364520"/>
        <a:ext cx="1921846" cy="960923"/>
      </dsp:txXfrm>
    </dsp:sp>
    <dsp:sp modelId="{9B9068D5-26B3-4BE8-9CF0-A2320BB40ED3}">
      <dsp:nvSpPr>
        <dsp:cNvPr id="0" name=""/>
        <dsp:cNvSpPr/>
      </dsp:nvSpPr>
      <dsp:spPr>
        <a:xfrm>
          <a:off x="2774253" y="1364520"/>
          <a:ext cx="1921846" cy="9609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marR="0" lvl="0" indent="0" algn="ctr" defTabSz="915988" rtl="0" eaLnBrk="0" fontAlgn="base" latinLnBrk="0" hangingPunct="0">
            <a:lnSpc>
              <a:spcPct val="100000"/>
            </a:lnSpc>
            <a:spcBef>
              <a:spcPct val="0"/>
            </a:spcBef>
            <a:spcAft>
              <a:spcPct val="0"/>
            </a:spcAft>
            <a:buClrTx/>
            <a:buSzTx/>
            <a:buFontTx/>
            <a:buNone/>
            <a:tabLst/>
          </a:pPr>
          <a:r>
            <a:rPr kumimoji="0" lang="en-US" sz="3600" b="0" i="0" u="none" strike="noStrike" kern="1200" cap="none" normalizeH="0" baseline="0" dirty="0" smtClean="0">
              <a:ln>
                <a:noFill/>
              </a:ln>
              <a:solidFill>
                <a:schemeClr val="bg1"/>
              </a:solidFill>
              <a:effectLst/>
              <a:latin typeface="Arial" charset="0"/>
            </a:rPr>
            <a:t>radix</a:t>
          </a:r>
        </a:p>
      </dsp:txBody>
      <dsp:txXfrm>
        <a:off x="2774253" y="1364520"/>
        <a:ext cx="1921846" cy="960923"/>
      </dsp:txXfrm>
    </dsp:sp>
    <dsp:sp modelId="{22D21FA1-1435-4C8F-8A5F-E5D53AE859AD}">
      <dsp:nvSpPr>
        <dsp:cNvPr id="0" name=""/>
        <dsp:cNvSpPr/>
      </dsp:nvSpPr>
      <dsp:spPr>
        <a:xfrm>
          <a:off x="5099687" y="1364520"/>
          <a:ext cx="1921846" cy="9609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marR="0" lvl="0" indent="0" algn="ctr" defTabSz="915988" rtl="0" eaLnBrk="0" fontAlgn="base" latinLnBrk="0" hangingPunct="0">
            <a:lnSpc>
              <a:spcPct val="100000"/>
            </a:lnSpc>
            <a:spcBef>
              <a:spcPct val="0"/>
            </a:spcBef>
            <a:spcAft>
              <a:spcPct val="0"/>
            </a:spcAft>
            <a:buClrTx/>
            <a:buSzTx/>
            <a:buFontTx/>
            <a:buNone/>
            <a:tabLst/>
          </a:pPr>
          <a:r>
            <a:rPr kumimoji="0" lang="en-US" sz="3600" b="0" i="0" u="none" strike="noStrike" kern="1200" cap="none" normalizeH="0" baseline="0" dirty="0" smtClean="0">
              <a:ln>
                <a:noFill/>
              </a:ln>
              <a:solidFill>
                <a:schemeClr val="bg1"/>
              </a:solidFill>
              <a:effectLst/>
              <a:latin typeface="Arial" charset="0"/>
            </a:rPr>
            <a:t>mantissa</a:t>
          </a:r>
        </a:p>
      </dsp:txBody>
      <dsp:txXfrm>
        <a:off x="5099687" y="1364520"/>
        <a:ext cx="1921846" cy="96092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113CFB81-41AE-4B92-9CE6-34CA886C2A45}" type="datetimeFigureOut">
              <a:rPr lang="en-IN"/>
              <a:pPr>
                <a:defRPr/>
              </a:pPr>
              <a:t>12-06-2012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1AFAE8F-B288-4546-992C-57FCBCAAE2F8}"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3" Type="http://schemas.openxmlformats.org/officeDocument/2006/relationships/slide" Target="../slides/slide104.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3" Type="http://schemas.openxmlformats.org/officeDocument/2006/relationships/slide" Target="../slides/slide107.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3" Type="http://schemas.openxmlformats.org/officeDocument/2006/relationships/slide" Target="../slides/slide10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p:txBody>
          <a:bodyPr/>
          <a:lstStyle/>
          <a:p>
            <a:pPr>
              <a:defRPr/>
            </a:pPr>
            <a:fld id="{E159DE7E-9ED3-437D-8747-4277DA603093}" type="slidenum">
              <a:rPr lang="en-US" smtClean="0"/>
              <a:pPr>
                <a:defRPr/>
              </a:pPr>
              <a:t>1</a:t>
            </a:fld>
            <a:endParaRPr lang="en-US" smtClean="0"/>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6" name="Rectangle 3"/>
          <p:cNvSpPr>
            <a:spLocks noGrp="1" noChangeArrowheads="1"/>
          </p:cNvSpPr>
          <p:nvPr>
            <p:ph type="body" idx="1"/>
          </p:nvPr>
        </p:nvSpPr>
        <p:spPr bwMode="auto">
          <a:xfrm>
            <a:off x="915988" y="4344988"/>
            <a:ext cx="5026025" cy="4113212"/>
          </a:xfrm>
          <a:noFill/>
        </p:spPr>
        <p:txBody>
          <a:bodyPr wrap="square" numCol="1" anchor="t" anchorCtr="0" compatLnSpc="1">
            <a:prstTxWarp prst="textNoShape">
              <a:avLst/>
            </a:prstTxWarp>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1A7F09-8741-40A1-8B30-E390EE7ED8BA}" type="slidenum">
              <a:rPr lang="en-US" smtClean="0"/>
              <a:pPr fontAlgn="base">
                <a:spcBef>
                  <a:spcPct val="0"/>
                </a:spcBef>
                <a:spcAft>
                  <a:spcPct val="0"/>
                </a:spcAft>
                <a:defRPr/>
              </a:pPr>
              <a:t>10</a:t>
            </a:fld>
            <a:endParaRPr lang="en-US" smtClean="0"/>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57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While sending a message may seem to be very similar to calling a function, they are indeed two completely different things. When you say that you are calling a function you can identify exactly what code will be executed. There is one and only one implementation behind a function of the given name. There is no way to have two functions with the same name.</a:t>
            </a:r>
          </a:p>
          <a:p>
            <a:pPr eaLnBrk="1" hangingPunct="1">
              <a:spcBef>
                <a:spcPct val="0"/>
              </a:spcBef>
            </a:pPr>
            <a:endParaRPr lang="en-US" smtClean="0"/>
          </a:p>
          <a:p>
            <a:pPr eaLnBrk="1" hangingPunct="1">
              <a:spcBef>
                <a:spcPct val="0"/>
              </a:spcBef>
            </a:pPr>
            <a:r>
              <a:rPr lang="en-US" smtClean="0"/>
              <a:t>However with objects, sending a message is just a request for a service to be performed. An object of one type can respond, or implement, that message differently than another. In other words I can send the message getMoneyTotal to a person and they will implement that message by counting the money in their wallet. But, I can send the message getMoneyTotal to a bank and it will implement the message by counting all the money in the vault and the teller's drawers. The key idea here is that it is the </a:t>
            </a:r>
            <a:r>
              <a:rPr lang="en-US" b="1" smtClean="0"/>
              <a:t>exact same message</a:t>
            </a:r>
            <a:r>
              <a:rPr lang="en-US" smtClean="0"/>
              <a:t> that is being sent, but two different objects can implement it completely differently. There is no parallel to this in procedural programming.</a:t>
            </a:r>
          </a:p>
          <a:p>
            <a:pPr eaLnBrk="1" hangingPunct="1">
              <a:spcBef>
                <a:spcPct val="0"/>
              </a:spcBef>
            </a:pPr>
            <a:endParaRPr 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F655C0-C5AD-40D1-B23D-C680336EA577}" type="slidenum">
              <a:rPr lang="en-US" smtClean="0"/>
              <a:pPr fontAlgn="base">
                <a:spcBef>
                  <a:spcPct val="0"/>
                </a:spcBef>
                <a:spcAft>
                  <a:spcPct val="0"/>
                </a:spcAft>
                <a:defRPr/>
              </a:pPr>
              <a:t>100</a:t>
            </a:fld>
            <a:endParaRPr lang="en-US" smtClean="0"/>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aforesaid example creates a class that implements the interface </a:t>
            </a:r>
            <a:r>
              <a:rPr lang="en-US" b="1" smtClean="0"/>
              <a:t>FirstInterface. </a:t>
            </a:r>
            <a:r>
              <a:rPr lang="en-US" smtClean="0"/>
              <a:t>It also displays the values of the variables VAR1 and VAR2 declared in the interface.</a:t>
            </a:r>
          </a:p>
          <a:p>
            <a:pPr eaLnBrk="1" hangingPunct="1">
              <a:spcBef>
                <a:spcPct val="0"/>
              </a:spcBef>
            </a:pPr>
            <a:r>
              <a:rPr lang="en-US" sz="1300" smtClean="0"/>
              <a:t>Here, the class </a:t>
            </a:r>
            <a:r>
              <a:rPr lang="en-US" sz="1300" b="1" smtClean="0"/>
              <a:t>MyClass</a:t>
            </a:r>
            <a:r>
              <a:rPr lang="en-US" sz="1300" smtClean="0"/>
              <a:t> implements the interface </a:t>
            </a:r>
            <a:r>
              <a:rPr lang="en-US" sz="1300" b="1" smtClean="0"/>
              <a:t>FirstInterface</a:t>
            </a:r>
            <a:r>
              <a:rPr lang="en-US" sz="1300" smtClean="0"/>
              <a:t>. It provides implementation for all three methods specified in the interface. Please note - when interface methods are implemented in the class, the methods are declared as </a:t>
            </a:r>
            <a:r>
              <a:rPr lang="en-US" sz="1300" b="1" smtClean="0"/>
              <a:t>public</a:t>
            </a:r>
            <a:r>
              <a:rPr lang="en-US" sz="1300" smtClean="0"/>
              <a:t>. </a:t>
            </a:r>
            <a:r>
              <a:rPr lang="en-US" sz="1300" b="1" smtClean="0"/>
              <a:t>If a class implements an interface ,but does not implement all the methods, it should be declared abstract</a:t>
            </a:r>
            <a:r>
              <a:rPr lang="en-US" sz="1300" smtClean="0"/>
              <a:t>. This is called </a:t>
            </a:r>
            <a:r>
              <a:rPr lang="en-US" sz="1300" b="1" smtClean="0"/>
              <a:t>partial implementation</a:t>
            </a:r>
            <a:r>
              <a:rPr lang="en-US" sz="1300" smtClean="0"/>
              <a:t>.</a:t>
            </a:r>
          </a:p>
          <a:p>
            <a:pPr eaLnBrk="1" hangingPunct="1">
              <a:spcBef>
                <a:spcPct val="0"/>
              </a:spcBef>
            </a:pPr>
            <a:endParaRPr lang="en-US" smtClean="0"/>
          </a:p>
          <a:p>
            <a:pPr eaLnBrk="1" hangingPunct="1">
              <a:spcBef>
                <a:spcPct val="0"/>
              </a:spcBef>
            </a:pPr>
            <a:endParaRPr lang="en-GB"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AC326A-426D-40B2-8A7F-476E96B0DECD}" type="slidenum">
              <a:rPr lang="en-US" smtClean="0"/>
              <a:pPr fontAlgn="base">
                <a:spcBef>
                  <a:spcPct val="0"/>
                </a:spcBef>
                <a:spcAft>
                  <a:spcPct val="0"/>
                </a:spcAft>
                <a:defRPr/>
              </a:pPr>
              <a:t>101</a:t>
            </a:fld>
            <a:endParaRPr lang="en-US" smtClean="0"/>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You can have an interface that can be implemented by several classes. How each class implements the methods of the interface is the responsibility of the class.</a:t>
            </a:r>
            <a:endParaRPr lang="en-GB"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4206760-EB25-4B06-866D-C936E62581DF}" type="slidenum">
              <a:rPr lang="en-US" smtClean="0"/>
              <a:pPr fontAlgn="base">
                <a:spcBef>
                  <a:spcPct val="0"/>
                </a:spcBef>
                <a:spcAft>
                  <a:spcPct val="0"/>
                </a:spcAft>
                <a:defRPr/>
              </a:pPr>
              <a:t>102</a:t>
            </a:fld>
            <a:endParaRPr lang="en-US" smtClean="0"/>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When you call a method through an interface reference variable, the method of that object will be invoked to which the interface reference is currently referencing</a:t>
            </a:r>
          </a:p>
          <a:p>
            <a:pPr eaLnBrk="1" hangingPunct="1">
              <a:spcBef>
                <a:spcPct val="0"/>
              </a:spcBef>
            </a:pPr>
            <a:endParaRPr lang="en-GB"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E06F4835-927D-45E8-B9BC-3072457F4A6A}" type="slidenum">
              <a:rPr lang="en-US" smtClean="0"/>
              <a:pPr>
                <a:defRPr/>
              </a:pPr>
              <a:t>103</a:t>
            </a:fld>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66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ts val="975"/>
              </a:spcBef>
              <a:spcAft>
                <a:spcPts val="975"/>
              </a:spcAft>
            </a:pPr>
            <a:r>
              <a:rPr lang="en-US" smtClean="0"/>
              <a:t>A message provides access to a specific service (method) provided by a class. The set of messages a class accepts is called an interface. When multiple classes accept the same set of messages, the interface to the services provided by a class may be abstracted and may stand on its own. </a:t>
            </a:r>
          </a:p>
          <a:p>
            <a:pPr eaLnBrk="1" hangingPunct="1">
              <a:spcBef>
                <a:spcPct val="0"/>
              </a:spcBef>
            </a:pPr>
            <a:endParaRPr lang="en-US" sz="1100" smtClean="0">
              <a:solidFill>
                <a:srgbClr val="000000"/>
              </a:solidFill>
              <a:latin typeface="Arial" charset="0"/>
            </a:endParaRPr>
          </a:p>
          <a:p>
            <a:pPr eaLnBrk="1" hangingPunct="1">
              <a:spcBef>
                <a:spcPct val="0"/>
              </a:spcBef>
            </a:pPr>
            <a:r>
              <a:rPr lang="en-US" sz="1100" smtClean="0">
                <a:solidFill>
                  <a:srgbClr val="000000"/>
                </a:solidFill>
                <a:latin typeface="Arial" charset="0"/>
              </a:rPr>
              <a:t>Interfaces contain only method stubs - no functionality. </a:t>
            </a:r>
            <a:r>
              <a:rPr lang="en-US" smtClean="0"/>
              <a:t>An interface may contain constant declarations in addition to method declarations. All constant values defined in an interface are implicitly public, static, and final (an interface can contain constant fields). </a:t>
            </a:r>
          </a:p>
          <a:p>
            <a:pPr eaLnBrk="1" hangingPunct="1">
              <a:spcBef>
                <a:spcPct val="0"/>
              </a:spcBef>
            </a:pPr>
            <a:r>
              <a:rPr lang="en-US" sz="1100" smtClean="0">
                <a:solidFill>
                  <a:srgbClr val="000000"/>
                </a:solidFill>
                <a:latin typeface="Arial" charset="0"/>
              </a:rPr>
              <a:t>By contrast, superclasses can contain methods, with functionality, as well as variables. </a:t>
            </a:r>
          </a:p>
          <a:p>
            <a:pPr eaLnBrk="1" hangingPunct="1">
              <a:spcBef>
                <a:spcPct val="0"/>
              </a:spcBef>
            </a:pPr>
            <a:r>
              <a:rPr lang="en-US" smtClean="0"/>
              <a:t>Since Java does not support inheritance from multiple classes, interfaces are a way to relate classes that are not related through inheritance. It is often useful to have many different classes implementing the same contractual interface, as was seen in the </a:t>
            </a:r>
            <a:r>
              <a:rPr lang="en-US" i="1" smtClean="0"/>
              <a:t>Object-Oriented programming</a:t>
            </a:r>
            <a:r>
              <a:rPr lang="en-US" smtClean="0"/>
              <a:t> lecture.</a:t>
            </a:r>
          </a:p>
          <a:p>
            <a:pPr eaLnBrk="1" hangingPunct="1">
              <a:spcBef>
                <a:spcPct val="0"/>
              </a:spcBef>
            </a:pPr>
            <a:endParaRPr lang="en-US" smtClean="0"/>
          </a:p>
          <a:p>
            <a:pPr eaLnBrk="1" hangingPunct="1">
              <a:spcBef>
                <a:spcPct val="0"/>
              </a:spcBef>
            </a:pPr>
            <a:r>
              <a:rPr lang="en-US" smtClean="0"/>
              <a:t>“</a:t>
            </a:r>
            <a:r>
              <a:rPr lang="en-US" sz="1100" smtClean="0">
                <a:solidFill>
                  <a:srgbClr val="000000"/>
                </a:solidFill>
                <a:latin typeface="Arial" charset="0"/>
              </a:rPr>
              <a:t>An interface can contain constant declarations in addition to method declarations. </a:t>
            </a:r>
            <a:r>
              <a:rPr lang="en-US" smtClean="0"/>
              <a:t>Member declarations in an interface disallow the use of some declaration modifiers; you cannot use transient, volatile, or synchronized in a member declaration in an interface. Also, you may not use the private and protected specifiers when declaring members of an interface.” </a:t>
            </a:r>
            <a:br>
              <a:rPr lang="en-US" smtClean="0"/>
            </a:br>
            <a:endParaRPr lang="en-US" sz="1100" smtClean="0">
              <a:solidFill>
                <a:srgbClr val="000000"/>
              </a:solidFill>
              <a:latin typeface="Arial"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85D06E-CD0F-4EBB-ADC7-00DD4E3F2CC9}" type="slidenum">
              <a:rPr lang="en-US" smtClean="0"/>
              <a:pPr fontAlgn="base">
                <a:spcBef>
                  <a:spcPct val="0"/>
                </a:spcBef>
                <a:spcAft>
                  <a:spcPct val="0"/>
                </a:spcAft>
                <a:defRPr/>
              </a:pPr>
              <a:t>105</a:t>
            </a:fld>
            <a:endParaRPr lang="en-US" smtClean="0"/>
          </a:p>
        </p:txBody>
      </p:sp>
      <p:sp>
        <p:nvSpPr>
          <p:cNvPr id="1976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76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Any class implementing an interface must provide an implementation for all methods declared in the interface.</a:t>
            </a:r>
          </a:p>
          <a:p>
            <a:pPr eaLnBrk="1" hangingPunct="1">
              <a:spcBef>
                <a:spcPct val="0"/>
              </a:spcBef>
            </a:pPr>
            <a:endParaRPr lang="en-US"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041E5F-C707-48E5-AFE2-A76C6C5909DC}" type="slidenum">
              <a:rPr lang="en-US" smtClean="0"/>
              <a:pPr fontAlgn="base">
                <a:spcBef>
                  <a:spcPct val="0"/>
                </a:spcBef>
                <a:spcAft>
                  <a:spcPct val="0"/>
                </a:spcAft>
                <a:defRPr/>
              </a:pPr>
              <a:t>106</a:t>
            </a:fld>
            <a:endParaRPr lang="en-US" smtClean="0"/>
          </a:p>
        </p:txBody>
      </p:sp>
      <p:sp>
        <p:nvSpPr>
          <p:cNvPr id="198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8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96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100" smtClean="0">
                <a:solidFill>
                  <a:srgbClr val="000000"/>
                </a:solidFill>
                <a:latin typeface="Arial" charset="0"/>
              </a:rPr>
              <a:t>An empty interface is uncommon, but useful in this case. </a:t>
            </a:r>
          </a:p>
          <a:p>
            <a:pPr eaLnBrk="1" hangingPunct="1">
              <a:spcBef>
                <a:spcPct val="0"/>
              </a:spcBef>
            </a:pPr>
            <a:endParaRPr lang="en-US" sz="1100" smtClean="0">
              <a:solidFill>
                <a:srgbClr val="000000"/>
              </a:solidFill>
              <a:latin typeface="Arial" charset="0"/>
            </a:endParaRPr>
          </a:p>
          <a:p>
            <a:pPr eaLnBrk="1" hangingPunct="1">
              <a:spcBef>
                <a:spcPct val="0"/>
              </a:spcBef>
            </a:pPr>
            <a:r>
              <a:rPr lang="en-US" sz="1100" smtClean="0">
                <a:solidFill>
                  <a:srgbClr val="000000"/>
                </a:solidFill>
                <a:latin typeface="Arial" charset="0"/>
              </a:rPr>
              <a:t>The clone() method performs the actual bitwise duplication of an object. The clone() method is part of the Object class, which ordinarily would mean that all classes would inherit it.  However, a built-in safeguard, CloneNotSupportedException, prevents any object from being cloned if it is not an instance of a "cloneable" class. Thus, Cloneable is a way of preventing just any and all objects from being cloned. </a:t>
            </a:r>
          </a:p>
          <a:p>
            <a:pPr eaLnBrk="1" hangingPunct="1">
              <a:spcBef>
                <a:spcPct val="0"/>
              </a:spcBef>
            </a:pPr>
            <a:endParaRPr lang="en-US" sz="1100" smtClean="0">
              <a:solidFill>
                <a:srgbClr val="000000"/>
              </a:solidFill>
              <a:latin typeface="Arial" charset="0"/>
            </a:endParaRPr>
          </a:p>
          <a:p>
            <a:pPr eaLnBrk="1" hangingPunct="1">
              <a:spcBef>
                <a:spcPct val="0"/>
              </a:spcBef>
            </a:pPr>
            <a:endParaRPr lang="en-US" smtClean="0"/>
          </a:p>
          <a:p>
            <a:pPr eaLnBrk="1" hangingPunct="1">
              <a:spcBef>
                <a:spcPct val="0"/>
              </a:spcBef>
            </a:pPr>
            <a:endParaRPr lang="en-US" sz="1100" smtClean="0">
              <a:solidFill>
                <a:srgbClr val="000000"/>
              </a:solidFill>
              <a:latin typeface="Arial"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3831D36-502A-4AB1-BFAA-722BEDAF5739}" type="slidenum">
              <a:rPr lang="en-US" smtClean="0"/>
              <a:pPr fontAlgn="base">
                <a:spcBef>
                  <a:spcPct val="0"/>
                </a:spcBef>
                <a:spcAft>
                  <a:spcPct val="0"/>
                </a:spcAft>
                <a:defRPr/>
              </a:pPr>
              <a:t>108</a:t>
            </a:fld>
            <a:endParaRPr lang="en-US" smtClean="0"/>
          </a:p>
        </p:txBody>
      </p:sp>
      <p:sp>
        <p:nvSpPr>
          <p:cNvPr id="200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07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 this example, f does not “know” it is a </a:t>
            </a:r>
            <a:r>
              <a:rPr lang="en-US" b="1" smtClean="0"/>
              <a:t>TextFile</a:t>
            </a:r>
            <a:r>
              <a:rPr lang="en-US" smtClean="0"/>
              <a:t>, unless it is explicitly cast as one.</a:t>
            </a:r>
          </a:p>
          <a:p>
            <a:pPr eaLnBrk="1" hangingPunct="1">
              <a:spcBef>
                <a:spcPct val="0"/>
              </a:spcBef>
            </a:pPr>
            <a:endParaRPr lang="en-US" smtClean="0"/>
          </a:p>
          <a:p>
            <a:pPr eaLnBrk="1" hangingPunct="1">
              <a:spcBef>
                <a:spcPct val="0"/>
              </a:spcBef>
            </a:pPr>
            <a:r>
              <a:rPr lang="en-US" smtClean="0"/>
              <a:t>Note that it is best practice to code to an interface rather than an implementation, as is shown above. </a:t>
            </a:r>
          </a:p>
          <a:p>
            <a:pPr eaLnBrk="1" hangingPunct="1">
              <a:spcBef>
                <a:spcPct val="0"/>
              </a:spcBef>
            </a:pPr>
            <a:endParaRPr lang="en-US" smtClean="0"/>
          </a:p>
          <a:p>
            <a:pPr eaLnBrk="1" hangingPunct="1">
              <a:spcBef>
                <a:spcPct val="0"/>
              </a:spcBef>
            </a:pPr>
            <a:r>
              <a:rPr lang="en-US" smtClean="0"/>
              <a:t>Highlight that it is best practice to code to the interface rather than an implementation.</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17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100" smtClean="0">
                <a:solidFill>
                  <a:srgbClr val="000000"/>
                </a:solidFill>
                <a:latin typeface="Arial" charset="0"/>
              </a:rPr>
              <a:t>When subclassing, use the word</a:t>
            </a:r>
            <a:r>
              <a:rPr lang="en-US" sz="1100" b="1" smtClean="0">
                <a:solidFill>
                  <a:srgbClr val="000000"/>
                </a:solidFill>
                <a:latin typeface="Arial" charset="0"/>
              </a:rPr>
              <a:t> extends</a:t>
            </a:r>
            <a:r>
              <a:rPr lang="en-US" sz="1100" smtClean="0">
                <a:solidFill>
                  <a:srgbClr val="000000"/>
                </a:solidFill>
                <a:latin typeface="Arial" charset="0"/>
              </a:rPr>
              <a:t> with only one superclass.</a:t>
            </a:r>
          </a:p>
          <a:p>
            <a:pPr eaLnBrk="1" hangingPunct="1">
              <a:spcBef>
                <a:spcPct val="0"/>
              </a:spcBef>
            </a:pPr>
            <a:r>
              <a:rPr lang="en-US" sz="1100" smtClean="0">
                <a:solidFill>
                  <a:srgbClr val="000000"/>
                </a:solidFill>
                <a:latin typeface="Arial" charset="0"/>
              </a:rPr>
              <a:t>With interfaces,</a:t>
            </a:r>
            <a:r>
              <a:rPr lang="en-US" sz="1100" b="1" smtClean="0">
                <a:solidFill>
                  <a:srgbClr val="000000"/>
                </a:solidFill>
                <a:latin typeface="Arial" charset="0"/>
              </a:rPr>
              <a:t> extends</a:t>
            </a:r>
            <a:r>
              <a:rPr lang="en-US" sz="1100" smtClean="0">
                <a:solidFill>
                  <a:srgbClr val="000000"/>
                </a:solidFill>
                <a:latin typeface="Arial" charset="0"/>
              </a:rPr>
              <a:t> can refer to</a:t>
            </a:r>
            <a:r>
              <a:rPr lang="en-US" sz="1100" b="1" smtClean="0">
                <a:solidFill>
                  <a:srgbClr val="000000"/>
                </a:solidFill>
                <a:latin typeface="Arial" charset="0"/>
              </a:rPr>
              <a:t> multiple base interfaces </a:t>
            </a:r>
            <a:r>
              <a:rPr lang="en-US" sz="1100" smtClean="0">
                <a:solidFill>
                  <a:srgbClr val="000000"/>
                </a:solidFill>
                <a:latin typeface="Arial" charset="0"/>
              </a:rPr>
              <a:t> when building a new interface.</a:t>
            </a:r>
          </a:p>
          <a:p>
            <a:pPr eaLnBrk="1" hangingPunct="1">
              <a:spcBef>
                <a:spcPct val="0"/>
              </a:spcBef>
            </a:pPr>
            <a:r>
              <a:rPr lang="en-US" sz="1100" smtClean="0">
                <a:solidFill>
                  <a:srgbClr val="000000"/>
                </a:solidFill>
                <a:latin typeface="Arial" charset="0"/>
              </a:rPr>
              <a:t>In other words:</a:t>
            </a:r>
          </a:p>
          <a:p>
            <a:pPr eaLnBrk="1" hangingPunct="1">
              <a:spcBef>
                <a:spcPct val="0"/>
              </a:spcBef>
              <a:buFontTx/>
              <a:buChar char="•"/>
            </a:pPr>
            <a:r>
              <a:rPr lang="en-US" sz="1100" smtClean="0">
                <a:solidFill>
                  <a:srgbClr val="000000"/>
                </a:solidFill>
                <a:latin typeface="Arial" charset="0"/>
              </a:rPr>
              <a:t>with classes, there is no multiple inheritance in Java.</a:t>
            </a:r>
          </a:p>
          <a:p>
            <a:pPr eaLnBrk="1" hangingPunct="1">
              <a:spcBef>
                <a:spcPct val="0"/>
              </a:spcBef>
              <a:buFontTx/>
              <a:buChar char="•"/>
            </a:pPr>
            <a:r>
              <a:rPr lang="en-US" sz="1100" smtClean="0">
                <a:solidFill>
                  <a:srgbClr val="000000"/>
                </a:solidFill>
                <a:latin typeface="Arial" charset="0"/>
              </a:rPr>
              <a:t>with interfaces, there can be multiple inheritance.</a:t>
            </a:r>
          </a:p>
          <a:p>
            <a:pPr eaLnBrk="1" hangingPunct="1">
              <a:spcBef>
                <a:spcPct val="0"/>
              </a:spcBef>
            </a:pPr>
            <a:endParaRPr lang="en-US" sz="1100" smtClean="0">
              <a:solidFill>
                <a:srgbClr val="000000"/>
              </a:solidFill>
              <a:latin typeface="Arial" charset="0"/>
            </a:endParaRPr>
          </a:p>
          <a:p>
            <a:pPr eaLnBrk="1" hangingPunct="1">
              <a:spcBef>
                <a:spcPct val="0"/>
              </a:spcBef>
            </a:pPr>
            <a:endParaRPr lang="en-US" sz="1100" smtClean="0">
              <a:solidFill>
                <a:srgbClr val="000000"/>
              </a:solidFill>
              <a:latin typeface="Arial" charset="0"/>
            </a:endParaRPr>
          </a:p>
          <a:p>
            <a:pPr eaLnBrk="1" hangingPunct="1">
              <a:spcBef>
                <a:spcPct val="0"/>
              </a:spcBef>
            </a:pPr>
            <a:endParaRPr lang="en-US" sz="1100" smtClean="0">
              <a:solidFill>
                <a:srgbClr val="000000"/>
              </a:solidFill>
              <a:latin typeface="Arial" charset="0"/>
            </a:endParaRPr>
          </a:p>
          <a:p>
            <a:pPr eaLnBrk="1" hangingPunct="1">
              <a:spcBef>
                <a:spcPct val="0"/>
              </a:spcBef>
            </a:pPr>
            <a:r>
              <a:rPr lang="en-US" smtClean="0"/>
              <a:t>Instructor Notes</a:t>
            </a:r>
          </a:p>
          <a:p>
            <a:pPr eaLnBrk="1" hangingPunct="1">
              <a:spcBef>
                <a:spcPct val="0"/>
              </a:spcBef>
            </a:pPr>
            <a:r>
              <a:rPr lang="en-US" smtClean="0"/>
              <a:t>Purpose — Explain how interfaces can be extended.</a:t>
            </a:r>
          </a:p>
          <a:p>
            <a:pPr eaLnBrk="1" hangingPunct="1">
              <a:spcBef>
                <a:spcPct val="0"/>
              </a:spcBef>
            </a:pPr>
            <a:r>
              <a:rPr lang="en-US" smtClean="0"/>
              <a:t>Details — Explain that t</a:t>
            </a:r>
            <a:r>
              <a:rPr lang="en-US" sz="1100" smtClean="0">
                <a:solidFill>
                  <a:srgbClr val="000000"/>
                </a:solidFill>
                <a:latin typeface="Arial" charset="0"/>
              </a:rPr>
              <a:t>hough you can extend an interface, you should not “grow” an interface after it has been created, because any classes implementing an interface will break, because they won’t implement the new interface. Attempt to </a:t>
            </a:r>
            <a:r>
              <a:rPr lang="en-US" smtClean="0"/>
              <a:t>anticipate all potential uses for your interface when creating the interface, and if additions need to be added later, extend the interface where possible rather than adding to an interface to avoid the risk of breaking existing code.</a:t>
            </a:r>
          </a:p>
          <a:p>
            <a:pPr eaLnBrk="1" hangingPunct="1">
              <a:spcBef>
                <a:spcPct val="0"/>
              </a:spcBef>
            </a:pPr>
            <a:r>
              <a:rPr lang="en-US" smtClean="0"/>
              <a:t> </a:t>
            </a:r>
          </a:p>
          <a:p>
            <a:pPr eaLnBrk="1" hangingPunct="1">
              <a:spcBef>
                <a:spcPct val="0"/>
              </a:spcBef>
            </a:pPr>
            <a:r>
              <a:rPr lang="en-US" smtClean="0"/>
              <a:t>Additional Information — See: http://java.sun.com/docs/books/tutorial/java/interpack/nogrow.html</a:t>
            </a:r>
          </a:p>
          <a:p>
            <a:pPr eaLnBrk="1" hangingPunct="1">
              <a:spcBef>
                <a:spcPct val="0"/>
              </a:spcBef>
            </a:pPr>
            <a:r>
              <a:rPr lang="en-US" smtClean="0"/>
              <a:t>Transition Statement — Next: Using interfaces</a:t>
            </a:r>
          </a:p>
          <a:p>
            <a:pPr eaLnBrk="1" hangingPunct="1">
              <a:spcBef>
                <a:spcPct val="0"/>
              </a:spcBef>
            </a:pPr>
            <a:endParaRPr lang="en-US" smtClean="0"/>
          </a:p>
          <a:p>
            <a:pPr eaLnBrk="1" hangingPunct="1">
              <a:spcBef>
                <a:spcPct val="0"/>
              </a:spcBef>
            </a:pPr>
            <a:endParaRPr lang="en-US" sz="1100" smtClean="0">
              <a:solidFill>
                <a:srgbClr val="000000"/>
              </a:solidFill>
              <a:latin typeface="Arial"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FCDB23-28F4-4759-BDAE-048B5361F0C2}" type="slidenum">
              <a:rPr lang="en-US" smtClean="0"/>
              <a:pPr fontAlgn="base">
                <a:spcBef>
                  <a:spcPct val="0"/>
                </a:spcBef>
                <a:spcAft>
                  <a:spcPct val="0"/>
                </a:spcAft>
                <a:defRPr/>
              </a:pPr>
              <a:t>11</a:t>
            </a:fld>
            <a:endParaRPr lang="en-US" smtClean="0"/>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67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 message is what is sent – a method is what is executed. When sending a message you do not care how the receiver object actually implements the message, just that it does.</a:t>
            </a:r>
          </a:p>
          <a:p>
            <a:pPr eaLnBrk="1" hangingPunct="1">
              <a:spcBef>
                <a:spcPct val="0"/>
              </a:spcBef>
            </a:pPr>
            <a:endParaRPr lang="en-US" smtClean="0"/>
          </a:p>
          <a:p>
            <a:pPr eaLnBrk="1" hangingPunct="1">
              <a:spcBef>
                <a:spcPct val="0"/>
              </a:spcBef>
            </a:pPr>
            <a:r>
              <a:rPr lang="en-US" smtClean="0"/>
              <a:t>Messages and methods, together, allow objects to access each other’s services.</a:t>
            </a:r>
          </a:p>
          <a:p>
            <a:pPr eaLnBrk="1" hangingPunct="1">
              <a:spcBef>
                <a:spcPct val="0"/>
              </a:spcBef>
            </a:pPr>
            <a:endParaRPr lang="en-US" smtClean="0"/>
          </a:p>
          <a:p>
            <a:pPr eaLnBrk="1" hangingPunct="1">
              <a:spcBef>
                <a:spcPct val="0"/>
              </a:spcBef>
            </a:pPr>
            <a:r>
              <a:rPr lang="en-US" smtClean="0"/>
              <a:t>So far we have used the terms message and function.</a:t>
            </a:r>
          </a:p>
          <a:p>
            <a:pPr eaLnBrk="1" hangingPunct="1">
              <a:spcBef>
                <a:spcPct val="0"/>
              </a:spcBef>
            </a:pPr>
            <a:r>
              <a:rPr lang="en-US" smtClean="0"/>
              <a:t>A message, which is sent from one object to another, is a request for a service to be performed. When sending a message you do not care how the receiver object actually implements the message, just that it does.</a:t>
            </a:r>
          </a:p>
          <a:p>
            <a:pPr eaLnBrk="1" hangingPunct="1">
              <a:spcBef>
                <a:spcPct val="0"/>
              </a:spcBef>
            </a:pPr>
            <a:endParaRPr lang="en-US" smtClean="0"/>
          </a:p>
          <a:p>
            <a:pPr eaLnBrk="1" hangingPunct="1">
              <a:spcBef>
                <a:spcPct val="0"/>
              </a:spcBef>
            </a:pPr>
            <a:r>
              <a:rPr lang="en-US" smtClean="0"/>
              <a:t>A method is the implementation of a message by a class. It is the specific set of algorithmic steps, code, that will be executed when an instance of that class receives the message. This is what we call functions or procedures in object-oriented programming.</a:t>
            </a:r>
          </a:p>
          <a:p>
            <a:pPr eaLnBrk="1" hangingPunct="1">
              <a:spcBef>
                <a:spcPct val="0"/>
              </a:spcBef>
            </a:pPr>
            <a:r>
              <a:rPr lang="en-US" smtClean="0"/>
              <a:t>Additional Information — </a:t>
            </a:r>
          </a:p>
          <a:p>
            <a:pPr eaLnBrk="1" hangingPunct="1">
              <a:spcBef>
                <a:spcPct val="0"/>
              </a:spcBef>
            </a:pPr>
            <a:r>
              <a:rPr lang="en-US" smtClean="0"/>
              <a:t>Transition Statement — What’s the exact difference between messages and methods? </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0472A7-D309-4F93-964B-5836FB85E381}" type="slidenum">
              <a:rPr lang="en-US" smtClean="0"/>
              <a:pPr fontAlgn="base">
                <a:spcBef>
                  <a:spcPct val="0"/>
                </a:spcBef>
                <a:spcAft>
                  <a:spcPct val="0"/>
                </a:spcAft>
                <a:defRPr/>
              </a:pPr>
              <a:t>110</a:t>
            </a:fld>
            <a:endParaRPr lang="en-US" smtClean="0"/>
          </a:p>
        </p:txBody>
      </p:sp>
      <p:sp>
        <p:nvSpPr>
          <p:cNvPr id="202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27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One of the differences between interfaces and abstract classes is that the use of abstract classes cannot provide access to methods in separate class trees.</a:t>
            </a:r>
          </a:p>
          <a:p>
            <a:pPr eaLnBrk="1" hangingPunct="1">
              <a:spcBef>
                <a:spcPct val="0"/>
              </a:spcBef>
            </a:pPr>
            <a:endParaRPr lang="en-US" smtClean="0"/>
          </a:p>
          <a:p>
            <a:pPr eaLnBrk="1" hangingPunct="1">
              <a:spcBef>
                <a:spcPct val="0"/>
              </a:spcBef>
            </a:pPr>
            <a:r>
              <a:rPr lang="en-US" smtClean="0"/>
              <a:t>Interfaces are a way to relate classes that are not related through inheritance. </a:t>
            </a:r>
          </a:p>
          <a:p>
            <a:pPr eaLnBrk="1" hangingPunct="1">
              <a:spcBef>
                <a:spcPct val="0"/>
              </a:spcBef>
            </a:pPr>
            <a:endParaRPr lang="en-US" smtClean="0"/>
          </a:p>
          <a:p>
            <a:pPr eaLnBrk="1" hangingPunct="1">
              <a:spcBef>
                <a:spcPct val="0"/>
              </a:spcBef>
            </a:pPr>
            <a:r>
              <a:rPr lang="en-US" smtClean="0"/>
              <a:t>This slide is best explained using the next slide’s example, where it will be demonstrated that interfaces allow cross-hierarchy polymorphism.</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3DF4B7-BE83-4B9E-8D17-190D55393522}" type="slidenum">
              <a:rPr lang="en-US" smtClean="0"/>
              <a:pPr fontAlgn="base">
                <a:spcBef>
                  <a:spcPct val="0"/>
                </a:spcBef>
                <a:spcAft>
                  <a:spcPct val="0"/>
                </a:spcAft>
                <a:defRPr/>
              </a:pPr>
              <a:t>111</a:t>
            </a:fld>
            <a:endParaRPr lang="en-US" smtClean="0"/>
          </a:p>
        </p:txBody>
      </p:sp>
      <p:sp>
        <p:nvSpPr>
          <p:cNvPr id="203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3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Here, you can see that the Boat class is in fact a subclass of the Watercraft class, and is part of the inheritance tree that includes other Watercraft, such as PersonalWatercraft. As well, the Car class is subclassed by SportsCar, LuxuryCar and CompactCar (which all implement the Drivable interface because their superclass, Car, does), and is in a different class hierarchy than the Watercraft class hierarchy. Classes that are not related through inheritance can be related through interfaces. When it is not natural for classes to be related through inheritance, providing an interface contract that a class may support allows classes that handle the same messages to be related.</a:t>
            </a:r>
          </a:p>
          <a:p>
            <a:pPr eaLnBrk="1" hangingPunct="1">
              <a:spcBef>
                <a:spcPct val="0"/>
              </a:spcBef>
            </a:pPr>
            <a:endParaRPr lang="en-US" smtClean="0"/>
          </a:p>
          <a:p>
            <a:pPr eaLnBrk="1" hangingPunct="1">
              <a:spcBef>
                <a:spcPct val="0"/>
              </a:spcBef>
            </a:pPr>
            <a:r>
              <a:rPr lang="en-US" smtClean="0"/>
              <a:t>Furthermore, since the Boat, Truck and Car classes belong to different class hierarchies, yet respond to the same messages (they fulfill the same contract outlined by the Drivable interface), it is also clear that interfaces are a way to accomplish cross-hierarchy polymorphism. The same messages can be sent to each of these classes that reside in different class hierarchies, and the service provided would be the same: each class would provide the services outlined by the Drivable interface. Classes may implement each method differently, but the service would be the same, even though the classes are not related by inheritance.</a:t>
            </a:r>
          </a:p>
          <a:p>
            <a:pPr eaLnBrk="1" hangingPunct="1">
              <a:spcBef>
                <a:spcPct val="0"/>
              </a:spcBef>
            </a:pPr>
            <a:endParaRPr lang="en-US"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58E3684-AB74-4139-9C6B-76EBE2115921}" type="slidenum">
              <a:rPr lang="en-US" smtClean="0"/>
              <a:pPr fontAlgn="base">
                <a:spcBef>
                  <a:spcPct val="0"/>
                </a:spcBef>
                <a:spcAft>
                  <a:spcPct val="0"/>
                </a:spcAft>
                <a:defRPr/>
              </a:pPr>
              <a:t>112</a:t>
            </a:fld>
            <a:endParaRPr lang="en-US" smtClean="0"/>
          </a:p>
        </p:txBody>
      </p:sp>
      <p:sp>
        <p:nvSpPr>
          <p:cNvPr id="2048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endParaRPr lang="en-US" sz="1300" smtClean="0"/>
          </a:p>
          <a:p>
            <a:pPr eaLnBrk="1" hangingPunct="1">
              <a:lnSpc>
                <a:spcPct val="80000"/>
              </a:lnSpc>
              <a:spcBef>
                <a:spcPct val="0"/>
              </a:spcBef>
            </a:pPr>
            <a:r>
              <a:rPr lang="en-US" sz="1300" smtClean="0"/>
              <a:t>Other benefits include standardized naming conventions, an enforced protocol and expected behavior. Code is more reusable because the class implementing an interface can change, but programs that code to an interface will not need to change.</a:t>
            </a:r>
          </a:p>
          <a:p>
            <a:pPr eaLnBrk="1" hangingPunct="1">
              <a:lnSpc>
                <a:spcPct val="80000"/>
              </a:lnSpc>
              <a:spcBef>
                <a:spcPct val="0"/>
              </a:spcBef>
            </a:pPr>
            <a:r>
              <a:rPr lang="en-US" sz="1300" smtClean="0"/>
              <a:t>Suppose that you have written a class that can watch stock prices coming over a data feed. This class allows other classes to register to be notified when the value of a particular stock changes. First, your class, which we'll call StockApplet, would implement a method that lets other objects register for notification:</a:t>
            </a:r>
            <a:br>
              <a:rPr lang="en-US" sz="1300" smtClean="0"/>
            </a:br>
            <a:endParaRPr lang="en-US" sz="1300" smtClean="0"/>
          </a:p>
          <a:p>
            <a:pPr eaLnBrk="1" hangingPunct="1">
              <a:lnSpc>
                <a:spcPct val="80000"/>
              </a:lnSpc>
              <a:spcBef>
                <a:spcPct val="0"/>
              </a:spcBef>
            </a:pPr>
            <a:r>
              <a:rPr lang="en-US" sz="1300" smtClean="0"/>
              <a:t>public class StockMonitor { </a:t>
            </a:r>
          </a:p>
          <a:p>
            <a:pPr eaLnBrk="1" hangingPunct="1">
              <a:lnSpc>
                <a:spcPct val="80000"/>
              </a:lnSpc>
              <a:spcBef>
                <a:spcPct val="0"/>
              </a:spcBef>
            </a:pPr>
            <a:r>
              <a:rPr lang="en-US" sz="1300" smtClean="0"/>
              <a:t>  public void watchStock(StockWatcher watcher, TickerSymbol tickerSymbol, BigDecimal delta) { </a:t>
            </a:r>
          </a:p>
          <a:p>
            <a:pPr eaLnBrk="1" hangingPunct="1">
              <a:lnSpc>
                <a:spcPct val="80000"/>
              </a:lnSpc>
              <a:spcBef>
                <a:spcPct val="0"/>
              </a:spcBef>
            </a:pPr>
            <a:r>
              <a:rPr lang="en-US" sz="1300" smtClean="0"/>
              <a:t>    ... </a:t>
            </a:r>
          </a:p>
          <a:p>
            <a:pPr eaLnBrk="1" hangingPunct="1">
              <a:lnSpc>
                <a:spcPct val="80000"/>
              </a:lnSpc>
              <a:spcBef>
                <a:spcPct val="0"/>
              </a:spcBef>
            </a:pPr>
            <a:r>
              <a:rPr lang="en-US" sz="1300" smtClean="0"/>
              <a:t>  } </a:t>
            </a:r>
          </a:p>
          <a:p>
            <a:pPr eaLnBrk="1" hangingPunct="1">
              <a:lnSpc>
                <a:spcPct val="80000"/>
              </a:lnSpc>
              <a:spcBef>
                <a:spcPct val="0"/>
              </a:spcBef>
            </a:pPr>
            <a:r>
              <a:rPr lang="en-US" sz="1300" smtClean="0"/>
              <a:t>} </a:t>
            </a:r>
          </a:p>
          <a:p>
            <a:pPr eaLnBrk="1" hangingPunct="1">
              <a:lnSpc>
                <a:spcPct val="80000"/>
              </a:lnSpc>
              <a:spcBef>
                <a:spcPct val="0"/>
              </a:spcBef>
            </a:pPr>
            <a:r>
              <a:rPr lang="en-US" sz="1300" smtClean="0"/>
              <a:t>The first argument to this method is a StockWatcher object. StockWatcher is the name of an interface whose code you will see in the next section. That interface declares one method: valueChanged. The watchStock method ensures, through the data type of its first argument, that all registered objects implement the valueChanged method. It makes sense to use an interface data type here because it matters only that registrants implement a particular method. If StockMonitor had used a class name as the data type, that would artificially force a class relationship on its users. Because a class can have only one superclass, it would also limit what type of objects can use this service. By using an interface, the registered objects class could be anything — Applet or Thread — for instance, thus allowing any class anywhere in the class hierarchy to use this service.”</a:t>
            </a:r>
          </a:p>
          <a:p>
            <a:pPr eaLnBrk="1" hangingPunct="1">
              <a:lnSpc>
                <a:spcPct val="80000"/>
              </a:lnSpc>
              <a:spcBef>
                <a:spcPct val="0"/>
              </a:spcBef>
            </a:pPr>
            <a:endParaRPr lang="en-US" sz="1300"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711B48-0F45-40F7-B673-7CF19597930B}" type="slidenum">
              <a:rPr lang="en-US" smtClean="0"/>
              <a:pPr fontAlgn="base">
                <a:spcBef>
                  <a:spcPct val="0"/>
                </a:spcBef>
                <a:spcAft>
                  <a:spcPct val="0"/>
                </a:spcAft>
                <a:defRPr/>
              </a:pPr>
              <a:t>113</a:t>
            </a:fld>
            <a:endParaRPr lang="en-US" smtClean="0"/>
          </a:p>
        </p:txBody>
      </p:sp>
      <p:sp>
        <p:nvSpPr>
          <p:cNvPr id="205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5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These naming conventions are suggested, and not intended to be enforced simultaneously.</a:t>
            </a: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711B48-0F45-40F7-B673-7CF19597930B}" type="slidenum">
              <a:rPr lang="en-US" smtClean="0"/>
              <a:pPr fontAlgn="base">
                <a:spcBef>
                  <a:spcPct val="0"/>
                </a:spcBef>
                <a:spcAft>
                  <a:spcPct val="0"/>
                </a:spcAft>
                <a:defRPr/>
              </a:pPr>
              <a:t>114</a:t>
            </a:fld>
            <a:endParaRPr lang="en-US" smtClean="0"/>
          </a:p>
        </p:txBody>
      </p:sp>
      <p:sp>
        <p:nvSpPr>
          <p:cNvPr id="205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5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711B48-0F45-40F7-B673-7CF19597930B}" type="slidenum">
              <a:rPr lang="en-US" smtClean="0"/>
              <a:pPr fontAlgn="base">
                <a:spcBef>
                  <a:spcPct val="0"/>
                </a:spcBef>
                <a:spcAft>
                  <a:spcPct val="0"/>
                </a:spcAft>
                <a:defRPr/>
              </a:pPr>
              <a:t>115</a:t>
            </a:fld>
            <a:endParaRPr lang="en-US" smtClean="0"/>
          </a:p>
        </p:txBody>
      </p:sp>
      <p:sp>
        <p:nvSpPr>
          <p:cNvPr id="205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5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711B48-0F45-40F7-B673-7CF19597930B}" type="slidenum">
              <a:rPr lang="en-US" smtClean="0"/>
              <a:pPr fontAlgn="base">
                <a:spcBef>
                  <a:spcPct val="0"/>
                </a:spcBef>
                <a:spcAft>
                  <a:spcPct val="0"/>
                </a:spcAft>
                <a:defRPr/>
              </a:pPr>
              <a:t>116</a:t>
            </a:fld>
            <a:endParaRPr lang="en-US" smtClean="0"/>
          </a:p>
        </p:txBody>
      </p:sp>
      <p:sp>
        <p:nvSpPr>
          <p:cNvPr id="205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5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711B48-0F45-40F7-B673-7CF19597930B}" type="slidenum">
              <a:rPr lang="en-US" smtClean="0"/>
              <a:pPr fontAlgn="base">
                <a:spcBef>
                  <a:spcPct val="0"/>
                </a:spcBef>
                <a:spcAft>
                  <a:spcPct val="0"/>
                </a:spcAft>
                <a:defRPr/>
              </a:pPr>
              <a:t>117</a:t>
            </a:fld>
            <a:endParaRPr lang="en-US" smtClean="0"/>
          </a:p>
        </p:txBody>
      </p:sp>
      <p:sp>
        <p:nvSpPr>
          <p:cNvPr id="205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5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711B48-0F45-40F7-B673-7CF19597930B}" type="slidenum">
              <a:rPr lang="en-US" smtClean="0"/>
              <a:pPr fontAlgn="base">
                <a:spcBef>
                  <a:spcPct val="0"/>
                </a:spcBef>
                <a:spcAft>
                  <a:spcPct val="0"/>
                </a:spcAft>
                <a:defRPr/>
              </a:pPr>
              <a:t>118</a:t>
            </a:fld>
            <a:endParaRPr lang="en-US" smtClean="0"/>
          </a:p>
        </p:txBody>
      </p:sp>
      <p:sp>
        <p:nvSpPr>
          <p:cNvPr id="205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5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AC594A-E15F-474B-9E8F-2469DADC5624}" type="slidenum">
              <a:rPr lang="en-US" smtClean="0"/>
              <a:pPr/>
              <a:t>119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BB8666-4C4C-4872-AC44-98A0A724DAA0}" type="slidenum">
              <a:rPr lang="en-US" smtClean="0"/>
              <a:pPr fontAlgn="base">
                <a:spcBef>
                  <a:spcPct val="0"/>
                </a:spcBef>
                <a:spcAft>
                  <a:spcPct val="0"/>
                </a:spcAft>
                <a:defRPr/>
              </a:pPr>
              <a:t>12</a:t>
            </a:fld>
            <a:endParaRPr lang="en-US" smtClean="0"/>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77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 method is the implementation of a message by a class. It is the specific set of algorithmic steps, and code that will be executed when an instance of that class receives the message.</a:t>
            </a:r>
          </a:p>
          <a:p>
            <a:pPr eaLnBrk="1" hangingPunct="1">
              <a:spcBef>
                <a:spcPct val="0"/>
              </a:spcBef>
            </a:pPr>
            <a:endParaRPr lang="en-US" smtClean="0"/>
          </a:p>
          <a:p>
            <a:pPr eaLnBrk="1" hangingPunct="1">
              <a:spcBef>
                <a:spcPct val="0"/>
              </a:spcBef>
            </a:pPr>
            <a:r>
              <a:rPr lang="en-US" smtClean="0"/>
              <a:t>In this example, the diagram on the left shows the message sent from the Message Sender to the Message Target is getMoneyTotal. The method implementation code is displayed on the right.</a:t>
            </a:r>
          </a:p>
          <a:p>
            <a:pPr eaLnBrk="1" hangingPunct="1">
              <a:spcBef>
                <a:spcPct val="0"/>
              </a:spcBef>
            </a:pPr>
            <a:endParaRPr lang="en-US" smtClean="0"/>
          </a:p>
          <a:p>
            <a:pPr eaLnBrk="1" hangingPunct="1">
              <a:spcBef>
                <a:spcPct val="0"/>
              </a:spcBef>
            </a:pPr>
            <a:r>
              <a:rPr lang="en-US" smtClean="0"/>
              <a:t>So far we have used the terms message and function. To tie this back to our person and money example, the message being sent was "how much money?" and the person has their own method, the implementation, of how to count it. Here, we see the method implemented by the Person object.</a:t>
            </a: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AC594A-E15F-474B-9E8F-2469DADC5624}" type="slidenum">
              <a:rPr lang="en-US" smtClean="0"/>
              <a:pPr/>
              <a:t>120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A4F017-9899-462C-9E4B-C5904F9FE19B}" type="slidenum">
              <a:rPr lang="en-GB"/>
              <a:pPr/>
              <a:t>13</a:t>
            </a:fld>
            <a:endParaRPr lang="en-GB"/>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A4F017-9899-462C-9E4B-C5904F9FE19B}" type="slidenum">
              <a:rPr lang="en-GB"/>
              <a:pPr/>
              <a:t>14</a:t>
            </a:fld>
            <a:endParaRPr lang="en-GB"/>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en-GB"/>
              <a:t>Define one type in terms of another type.</a:t>
            </a:r>
          </a:p>
          <a:p>
            <a:endParaRPr lang="en-GB"/>
          </a:p>
          <a:p>
            <a:r>
              <a:rPr lang="en-GB"/>
              <a:t>Both motorbikes and cars are types of vehicles.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A4F017-9899-462C-9E4B-C5904F9FE19B}" type="slidenum">
              <a:rPr lang="en-GB"/>
              <a:pPr/>
              <a:t>15</a:t>
            </a:fld>
            <a:endParaRPr lang="en-GB"/>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en-GB"/>
              <a:t>Define one type in terms of another type.</a:t>
            </a:r>
          </a:p>
          <a:p>
            <a:endParaRPr lang="en-GB"/>
          </a:p>
          <a:p>
            <a:r>
              <a:rPr lang="en-GB"/>
              <a:t>Both motorbikes and cars are types of vehicles.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8A246B-BCFF-4321-9332-8DC3781B8E7F}"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98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9483CA-BE53-4AC1-AEC1-95DBA73A7AEC}"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E81958-C94B-4691-915D-046F34B0F64C}"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4664B8D-0FA1-47C7-94E6-B0966AB52443}" type="slidenum">
              <a:rPr lang="en-US" smtClean="0"/>
              <a:pPr fontAlgn="base">
                <a:spcBef>
                  <a:spcPct val="0"/>
                </a:spcBef>
                <a:spcAft>
                  <a:spcPct val="0"/>
                </a:spcAft>
                <a:defRPr/>
              </a:pPr>
              <a:t>19</a:t>
            </a:fld>
            <a:endParaRPr lang="en-US" smtClean="0"/>
          </a:p>
        </p:txBody>
      </p:sp>
      <p:sp>
        <p:nvSpPr>
          <p:cNvPr id="1218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18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Fields hold the values of a class; the values of all fields represent the current state in that class.</a:t>
            </a:r>
          </a:p>
          <a:p>
            <a:pPr eaLnBrk="1" hangingPunct="1">
              <a:spcBef>
                <a:spcPct val="0"/>
              </a:spcBef>
            </a:pPr>
            <a:endParaRPr lang="en-US" smtClean="0"/>
          </a:p>
          <a:p>
            <a:pPr eaLnBrk="1" hangingPunct="1">
              <a:spcBef>
                <a:spcPct val="0"/>
              </a:spcBef>
            </a:pPr>
            <a:r>
              <a:rPr lang="en-US" smtClean="0"/>
              <a:t>Data is stored by an object and should be encapsulated or hidden from direct access and view of other objects. Accessor methods hide and prevent dependence upon a piece of data’s implementation. For example, if a set of Strings was stored in an array and objects had direct access to this array, they may access the array, and access the values in the array directly. However, if this set of Strings was later implemented using a List object, those objects that directly accessed the values within an array would have to change their implementation as well, because elements of a List are accessed differently than elements of an array. Hiding the data implementation forces methods relating to that data to be within the same object and thus, any changes to the data implementation will only cause code within that same object to be updated. </a:t>
            </a:r>
          </a:p>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7747C4-DBDB-4E0F-9F9B-AC2C9F507433}" type="slidenum">
              <a:rPr lang="en-US" smtClean="0"/>
              <a:pPr fontAlgn="base">
                <a:spcBef>
                  <a:spcPct val="0"/>
                </a:spcBef>
                <a:spcAft>
                  <a:spcPct val="0"/>
                </a:spcAft>
                <a:defRPr/>
              </a:pPr>
              <a:t>2</a:t>
            </a:fld>
            <a:endParaRPr lang="en-US" smtClean="0"/>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75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ts val="588"/>
              </a:spcBef>
              <a:spcAft>
                <a:spcPts val="588"/>
              </a:spcAft>
            </a:pPr>
            <a:r>
              <a:rPr lang="en-US" sz="800" dirty="0" smtClean="0"/>
              <a:t>The word </a:t>
            </a:r>
            <a:r>
              <a:rPr lang="en-US" sz="800" b="1" dirty="0" smtClean="0"/>
              <a:t>Data</a:t>
            </a:r>
            <a:r>
              <a:rPr lang="en-US" sz="800" dirty="0" smtClean="0"/>
              <a:t> in this course refers to information. The word </a:t>
            </a:r>
            <a:r>
              <a:rPr lang="en-US" sz="800" b="1" dirty="0" smtClean="0"/>
              <a:t>function</a:t>
            </a:r>
            <a:r>
              <a:rPr lang="en-US" sz="800" dirty="0" smtClean="0"/>
              <a:t> refer to tasks that are completed programmatically.</a:t>
            </a:r>
          </a:p>
          <a:p>
            <a:pPr eaLnBrk="1" hangingPunct="1">
              <a:lnSpc>
                <a:spcPct val="80000"/>
              </a:lnSpc>
              <a:spcBef>
                <a:spcPts val="588"/>
              </a:spcBef>
              <a:spcAft>
                <a:spcPts val="588"/>
              </a:spcAft>
            </a:pPr>
            <a:endParaRPr lang="en-US" sz="800" dirty="0" smtClean="0"/>
          </a:p>
          <a:p>
            <a:pPr eaLnBrk="1" hangingPunct="1">
              <a:lnSpc>
                <a:spcPct val="80000"/>
              </a:lnSpc>
              <a:spcBef>
                <a:spcPts val="588"/>
              </a:spcBef>
              <a:spcAft>
                <a:spcPts val="588"/>
              </a:spcAft>
            </a:pPr>
            <a:r>
              <a:rPr lang="en-US" sz="800" dirty="0" smtClean="0"/>
              <a:t>In procedural programming, data and functions are considered completely separately. The data is stored in a database, and the procedures are written in code. The two only meet if the procedures make a call to the database to retrieve the data.</a:t>
            </a:r>
          </a:p>
          <a:p>
            <a:pPr eaLnBrk="1" hangingPunct="1">
              <a:lnSpc>
                <a:spcPct val="80000"/>
              </a:lnSpc>
              <a:spcBef>
                <a:spcPct val="0"/>
              </a:spcBef>
            </a:pPr>
            <a:endParaRPr lang="en-US" sz="800" dirty="0" smtClean="0"/>
          </a:p>
          <a:p>
            <a:pPr eaLnBrk="1" hangingPunct="1">
              <a:lnSpc>
                <a:spcPct val="80000"/>
              </a:lnSpc>
              <a:spcBef>
                <a:spcPct val="0"/>
              </a:spcBef>
            </a:pPr>
            <a:r>
              <a:rPr lang="en-US" sz="800" dirty="0" smtClean="0"/>
              <a:t>As depicted by this slide, if data is needed (from the database in the middle), then an SQL call is sent to the database from one of the functions. This causes a loss of encapsulation -- there is no single place where access to the database is controlled. To implement a common way of accessing the database requires skilled and careful planning, and is not a trivial task.</a:t>
            </a:r>
          </a:p>
          <a:p>
            <a:pPr eaLnBrk="1" hangingPunct="1">
              <a:lnSpc>
                <a:spcPct val="80000"/>
              </a:lnSpc>
              <a:spcBef>
                <a:spcPct val="0"/>
              </a:spcBef>
            </a:pPr>
            <a:endParaRPr lang="en-US" sz="800" dirty="0" smtClean="0"/>
          </a:p>
          <a:p>
            <a:pPr eaLnBrk="1" hangingPunct="1">
              <a:lnSpc>
                <a:spcPct val="80000"/>
              </a:lnSpc>
              <a:spcBef>
                <a:spcPct val="0"/>
              </a:spcBef>
            </a:pPr>
            <a:r>
              <a:rPr lang="en-US" sz="800" dirty="0" smtClean="0"/>
              <a:t>INSTRUCTOR NOTES</a:t>
            </a:r>
          </a:p>
          <a:p>
            <a:pPr eaLnBrk="1" hangingPunct="1">
              <a:lnSpc>
                <a:spcPct val="80000"/>
              </a:lnSpc>
              <a:spcBef>
                <a:spcPct val="0"/>
              </a:spcBef>
            </a:pPr>
            <a:r>
              <a:rPr lang="en-US" sz="800" dirty="0" smtClean="0"/>
              <a:t>Purpose -</a:t>
            </a:r>
          </a:p>
          <a:p>
            <a:pPr eaLnBrk="1" hangingPunct="1">
              <a:lnSpc>
                <a:spcPct val="80000"/>
              </a:lnSpc>
              <a:spcBef>
                <a:spcPct val="0"/>
              </a:spcBef>
            </a:pPr>
            <a:r>
              <a:rPr lang="en-US" sz="800" dirty="0" smtClean="0"/>
              <a:t>Details – Here we see a database in the middle surrounded by a sea of functions. We only see six functions listed, but it would be reasonable to estimate that a typical system would consist of a lot more that just six. If function 1 needs access to the data stored in the database what does it do? It makes a SQL call into the database and retrieves, or updates, inserts, or deletes the data. </a:t>
            </a:r>
          </a:p>
          <a:p>
            <a:pPr eaLnBrk="1" hangingPunct="1">
              <a:lnSpc>
                <a:spcPct val="80000"/>
              </a:lnSpc>
              <a:spcBef>
                <a:spcPct val="0"/>
              </a:spcBef>
            </a:pPr>
            <a:r>
              <a:rPr lang="en-US" sz="800" dirty="0" smtClean="0"/>
              <a:t>What happens if a row's column becomes corrupted in one of the database's tables? How do we identify the function that may be responsible? Basically we are back to combing through code to identify what may have corrupted the data. </a:t>
            </a:r>
          </a:p>
          <a:p>
            <a:pPr eaLnBrk="1" hangingPunct="1">
              <a:lnSpc>
                <a:spcPct val="80000"/>
              </a:lnSpc>
              <a:spcBef>
                <a:spcPct val="0"/>
              </a:spcBef>
            </a:pPr>
            <a:endParaRPr lang="en-US" sz="800" dirty="0" smtClean="0"/>
          </a:p>
          <a:p>
            <a:pPr eaLnBrk="1" hangingPunct="1">
              <a:lnSpc>
                <a:spcPct val="80000"/>
              </a:lnSpc>
              <a:spcBef>
                <a:spcPct val="0"/>
              </a:spcBef>
            </a:pPr>
            <a:r>
              <a:rPr lang="en-US" sz="800" dirty="0" smtClean="0"/>
              <a:t>Additional Information -</a:t>
            </a:r>
          </a:p>
          <a:p>
            <a:pPr eaLnBrk="1" hangingPunct="1">
              <a:lnSpc>
                <a:spcPct val="80000"/>
              </a:lnSpc>
              <a:spcBef>
                <a:spcPct val="0"/>
              </a:spcBef>
            </a:pPr>
            <a:r>
              <a:rPr lang="en-US" sz="800" dirty="0" smtClean="0"/>
              <a:t>Transition Statement – So then, is there a better way to design code? Something that will allow for more encapsulation of information? Next: Introduction to objects</a:t>
            </a:r>
          </a:p>
          <a:p>
            <a:pPr eaLnBrk="1" hangingPunct="1">
              <a:lnSpc>
                <a:spcPct val="80000"/>
              </a:lnSpc>
              <a:spcBef>
                <a:spcPct val="0"/>
              </a:spcBef>
            </a:pPr>
            <a:endParaRPr lang="en-US" sz="800" dirty="0" smtClean="0"/>
          </a:p>
          <a:p>
            <a:pPr eaLnBrk="1" hangingPunct="1">
              <a:lnSpc>
                <a:spcPct val="80000"/>
              </a:lnSpc>
              <a:spcBef>
                <a:spcPct val="0"/>
              </a:spcBef>
            </a:pPr>
            <a:endParaRPr lang="en-US" sz="80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D452D8-204B-405D-9B63-BBFEDAED39F7}" type="slidenum">
              <a:rPr lang="en-US" smtClean="0"/>
              <a:pPr fontAlgn="base">
                <a:spcBef>
                  <a:spcPct val="0"/>
                </a:spcBef>
                <a:spcAft>
                  <a:spcPct val="0"/>
                </a:spcAft>
                <a:defRPr/>
              </a:pPr>
              <a:t>20</a:t>
            </a:fld>
            <a:endParaRPr lang="en-US" smtClean="0"/>
          </a:p>
        </p:txBody>
      </p:sp>
      <p:sp>
        <p:nvSpPr>
          <p:cNvPr id="1228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28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Instance is another name for an object. Each instance will have its own data, and this data is what will differentiate it from other instances.</a:t>
            </a:r>
          </a:p>
          <a:p>
            <a:pPr eaLnBrk="1" hangingPunct="1">
              <a:spcBef>
                <a:spcPct val="0"/>
              </a:spcBef>
            </a:pPr>
            <a:r>
              <a:rPr lang="en-US" smtClean="0"/>
              <a:t>Each instance will be able to respond to the same methods. Here each instance can respond to getMoneyTotal and getName messages. </a:t>
            </a:r>
          </a:p>
          <a:p>
            <a:pPr eaLnBrk="1" hangingPunct="1">
              <a:spcBef>
                <a:spcPct val="0"/>
              </a:spcBef>
            </a:pPr>
            <a:endParaRPr lang="en-US" smtClean="0"/>
          </a:p>
          <a:p>
            <a:pPr eaLnBrk="1" hangingPunct="1">
              <a:spcBef>
                <a:spcPct val="0"/>
              </a:spcBef>
            </a:pPr>
            <a:r>
              <a:rPr lang="en-US" smtClean="0"/>
              <a:t>In Java objects are also known as instances. We use a donut to represent an object. Here we have three objects from the same class of objects. </a:t>
            </a:r>
          </a:p>
          <a:p>
            <a:pPr eaLnBrk="1" hangingPunct="1">
              <a:spcBef>
                <a:spcPct val="0"/>
              </a:spcBef>
            </a:pPr>
            <a:endParaRPr lang="en-US" smtClean="0"/>
          </a:p>
          <a:p>
            <a:pPr eaLnBrk="1" hangingPunct="1">
              <a:spcBef>
                <a:spcPct val="0"/>
              </a:spcBef>
            </a:pPr>
            <a:r>
              <a:rPr lang="en-US" smtClean="0"/>
              <a:t>Notice that each object has a name and a set of money (including quarters and dimes) inside the donut. This is called the object's data or instance variables. Each object will have its own data; this is what distinguishes it from other objects of the same class. You can see that each object has a different name and different amounts of quarters and dimes.</a:t>
            </a:r>
          </a:p>
          <a:p>
            <a:pPr eaLnBrk="1" hangingPunct="1">
              <a:spcBef>
                <a:spcPct val="0"/>
              </a:spcBef>
            </a:pPr>
            <a:endParaRPr lang="en-US" smtClean="0"/>
          </a:p>
          <a:p>
            <a:pPr eaLnBrk="1" hangingPunct="1">
              <a:spcBef>
                <a:spcPct val="0"/>
              </a:spcBef>
            </a:pPr>
            <a:r>
              <a:rPr lang="en-US" smtClean="0"/>
              <a:t>The outside of the donut, again, has the methods. Remember, methods are the interfaces that let objects communicate with each other. Each object from this class will be able to respond to these messages that are sent to them. Notice that the methods are the same for each object.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09CCE7-98B4-42DD-AA2E-7AEE869753E5}" type="slidenum">
              <a:rPr lang="en-US" smtClean="0"/>
              <a:pPr fontAlgn="base">
                <a:spcBef>
                  <a:spcPct val="0"/>
                </a:spcBef>
                <a:spcAft>
                  <a:spcPct val="0"/>
                </a:spcAft>
                <a:defRPr/>
              </a:pPr>
              <a:t>21</a:t>
            </a:fld>
            <a:endParaRPr lang="en-US" smtClean="0"/>
          </a:p>
        </p:txBody>
      </p:sp>
      <p:sp>
        <p:nvSpPr>
          <p:cNvPr id="1239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39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 class can be thought of as a template. It is what object instances are built from.</a:t>
            </a:r>
          </a:p>
          <a:p>
            <a:pPr eaLnBrk="1" hangingPunct="1">
              <a:spcBef>
                <a:spcPct val="0"/>
              </a:spcBef>
            </a:pPr>
            <a:endParaRPr lang="en-US" dirty="0" smtClean="0"/>
          </a:p>
          <a:p>
            <a:pPr eaLnBrk="1" hangingPunct="1">
              <a:spcBef>
                <a:spcPct val="0"/>
              </a:spcBef>
            </a:pPr>
            <a:r>
              <a:rPr lang="en-US" dirty="0" smtClean="0"/>
              <a:t>A class can also be thought of as a cookie cutter because every cookie has the same shape and size, but each cookie will be different in its own way (decorations, color, and so forth). While each cookie is different, it came from the same cookie cutter. The memory of the computer can be thought of as the dough. The cookie cutter (class) cuts a cookie (a new object) from dough (memory).</a:t>
            </a:r>
          </a:p>
          <a:p>
            <a:pPr eaLnBrk="1" hangingPunct="1">
              <a:spcBef>
                <a:spcPts val="588"/>
              </a:spcBef>
              <a:spcAft>
                <a:spcPts val="588"/>
              </a:spcAft>
            </a:pPr>
            <a:endParaRPr lang="en-US" dirty="0" smtClean="0"/>
          </a:p>
          <a:p>
            <a:pPr eaLnBrk="1" hangingPunct="1">
              <a:spcBef>
                <a:spcPts val="588"/>
              </a:spcBef>
              <a:spcAft>
                <a:spcPts val="588"/>
              </a:spcAft>
            </a:pPr>
            <a:r>
              <a:rPr lang="en-US" dirty="0" smtClean="0"/>
              <a:t>A class is an abstraction of a set of objects. What this means is that there is one place that defines what data elements, messages and implementations of these messages are for a certain set of objects. </a:t>
            </a:r>
          </a:p>
          <a:p>
            <a:pPr eaLnBrk="1" hangingPunct="1">
              <a:spcBef>
                <a:spcPct val="0"/>
              </a:spcBef>
            </a:pPr>
            <a:r>
              <a:rPr lang="en-US" dirty="0" smtClean="0"/>
              <a:t>An object is an instance of some class. Instance and object are for the most part synonymous. So from now on when you hear me say object I am really talking about an instance of a class.</a:t>
            </a:r>
          </a:p>
          <a:p>
            <a:pPr eaLnBrk="1" hangingPunct="1">
              <a:spcBef>
                <a:spcPct val="0"/>
              </a:spcBef>
            </a:pPr>
            <a:r>
              <a:rPr lang="en-US" dirty="0" smtClean="0"/>
              <a:t>Think of a class like a template -- a template that defines what every single instance of that class will look like. What messages it will understand, what the implementation of those messages is, and what data elements it will contain. </a:t>
            </a:r>
          </a:p>
          <a:p>
            <a:pPr eaLnBrk="1" hangingPunct="1">
              <a:spcBef>
                <a:spcPct val="0"/>
              </a:spcBef>
            </a:pPr>
            <a:r>
              <a:rPr lang="en-US" dirty="0" smtClean="0"/>
              <a:t>An easier, and more down to earth way to describe a class is to say that it is like a cookie cutter. How many of you have every made cut out cookies with cookie cutters? The first thing you do is roll out the dough and pick a cookie cutter. Then you press the cutter into the dough and lay it on a cookie sheet. Repeat this until the cookie sheet is full. You can decorate each of the cookies; you can put frosting on some, sugar crystals on others, and those cinnamon red dots on others. Now do they look the same? More than likely not, especially after baking. But remember each one came from the same cookie cutter. They still all have roughly the same shape. They still all can be called cookies, and they still are eaten the same way. So a class is like that cookie cutter that specifies what the cookies will look like. It is just that the class specifies what instances of it will look like.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0B59E6-D388-489D-B51D-CDF61CC62EBB}" type="slidenum">
              <a:rPr lang="en-US" smtClean="0"/>
              <a:pPr fontAlgn="base">
                <a:spcBef>
                  <a:spcPct val="0"/>
                </a:spcBef>
                <a:spcAft>
                  <a:spcPct val="0"/>
                </a:spcAft>
                <a:defRPr/>
              </a:pPr>
              <a:t>22</a:t>
            </a:fld>
            <a:endParaRPr lang="en-US" smtClean="0"/>
          </a:p>
        </p:txBody>
      </p:sp>
      <p:sp>
        <p:nvSpPr>
          <p:cNvPr id="1249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49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ts val="588"/>
              </a:spcBef>
              <a:spcAft>
                <a:spcPts val="588"/>
              </a:spcAft>
            </a:pPr>
            <a:r>
              <a:rPr lang="en-US" dirty="0" smtClean="0"/>
              <a:t>Basically there are just three things that are necessary:</a:t>
            </a:r>
          </a:p>
          <a:p>
            <a:pPr eaLnBrk="1" hangingPunct="1">
              <a:spcBef>
                <a:spcPct val="0"/>
              </a:spcBef>
            </a:pPr>
            <a:r>
              <a:rPr lang="en-US" dirty="0" smtClean="0"/>
              <a:t>The class name. The name needs to specify what the abstraction is trying to capture. It should be singular because when we create an instance of it we are just creating one occurrence of the class. The name should be clear and not vague, it should be readily apparent what the abstraction is trying to capture, which in turn reflects the language of the business domain. It should also be short and concise; while names can be descriptive they should not be overly inflated.</a:t>
            </a:r>
          </a:p>
          <a:p>
            <a:pPr eaLnBrk="1" hangingPunct="1">
              <a:spcBef>
                <a:spcPct val="0"/>
              </a:spcBef>
            </a:pPr>
            <a:endParaRPr lang="en-US" dirty="0" smtClean="0"/>
          </a:p>
          <a:p>
            <a:pPr eaLnBrk="1" hangingPunct="1">
              <a:spcBef>
                <a:spcPct val="0"/>
              </a:spcBef>
            </a:pPr>
            <a:r>
              <a:rPr lang="en-US" dirty="0" smtClean="0"/>
              <a:t>The data elements. The pieces of data that an instance of the class holds are also of vital importance. It is very important to know what types of data an instance of a class will have to remember.</a:t>
            </a:r>
          </a:p>
          <a:p>
            <a:pPr eaLnBrk="1" hangingPunct="1">
              <a:spcBef>
                <a:spcPct val="0"/>
              </a:spcBef>
            </a:pPr>
            <a:endParaRPr lang="en-US" dirty="0" smtClean="0"/>
          </a:p>
          <a:p>
            <a:pPr eaLnBrk="1" hangingPunct="1">
              <a:spcBef>
                <a:spcPct val="0"/>
              </a:spcBef>
            </a:pPr>
            <a:r>
              <a:rPr lang="en-US" dirty="0" smtClean="0"/>
              <a:t>The messages and their implementations. It is also very important to know what messages instances of the class will receive and what the implementation of those messages is. The messages are for the users, and the implementation is necessary for the developer.</a:t>
            </a:r>
          </a:p>
          <a:p>
            <a:pPr eaLnBrk="1" hangingPunct="1">
              <a:spcBef>
                <a:spcPct val="0"/>
              </a:spcBef>
            </a:pPr>
            <a:r>
              <a:rPr lang="en-US" dirty="0" smtClean="0"/>
              <a:t>Additional Information — </a:t>
            </a:r>
          </a:p>
          <a:p>
            <a:pPr eaLnBrk="1" hangingPunct="1">
              <a:spcBef>
                <a:spcPct val="0"/>
              </a:spcBef>
            </a:pPr>
            <a:r>
              <a:rPr lang="en-US" dirty="0" smtClean="0"/>
              <a:t>Transition Statement — Let’s take a look at what the benefits to using objects and classes are.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11958C-393E-4D49-B037-BCB9CCCD5DD4}" type="slidenum">
              <a:rPr lang="en-US" smtClean="0"/>
              <a:pPr fontAlgn="base">
                <a:spcBef>
                  <a:spcPct val="0"/>
                </a:spcBef>
                <a:spcAft>
                  <a:spcPct val="0"/>
                </a:spcAft>
                <a:defRPr/>
              </a:pPr>
              <a:t>23</a:t>
            </a:fld>
            <a:endParaRPr lang="en-US" smtClean="0"/>
          </a:p>
        </p:txBody>
      </p:sp>
      <p:sp>
        <p:nvSpPr>
          <p:cNvPr id="1259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59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700" smtClean="0"/>
              <a:t>Object technology is easy to understand at its most basic levels. The world is just a very large example of object orientation. </a:t>
            </a:r>
          </a:p>
          <a:p>
            <a:pPr eaLnBrk="1" hangingPunct="1">
              <a:lnSpc>
                <a:spcPct val="80000"/>
              </a:lnSpc>
              <a:spcBef>
                <a:spcPct val="0"/>
              </a:spcBef>
            </a:pPr>
            <a:endParaRPr lang="en-US" sz="1000" smtClean="0"/>
          </a:p>
          <a:p>
            <a:pPr eaLnBrk="1" hangingPunct="1">
              <a:lnSpc>
                <a:spcPct val="80000"/>
              </a:lnSpc>
              <a:spcBef>
                <a:spcPct val="0"/>
              </a:spcBef>
            </a:pPr>
            <a:r>
              <a:rPr lang="en-US" sz="1000" smtClean="0"/>
              <a:t>While code produced in procedural languages may be designed to support change, it takes much more careful consideration, planning and skill to ensure that a system will have these qualities; by programming using objects, these qualities are built into the structure of the system without extra effort. The modularity of the system’s objects and the encapsulation of method and data implementation is built into the programming paradigm, whereas only a carefully planned and skilled procedural system design will have these qualities.</a:t>
            </a:r>
          </a:p>
          <a:p>
            <a:pPr eaLnBrk="1" hangingPunct="1">
              <a:lnSpc>
                <a:spcPct val="80000"/>
              </a:lnSpc>
              <a:spcBef>
                <a:spcPct val="0"/>
              </a:spcBef>
            </a:pPr>
            <a:endParaRPr lang="en-US" sz="1000" smtClean="0"/>
          </a:p>
          <a:p>
            <a:pPr eaLnBrk="1" hangingPunct="1">
              <a:lnSpc>
                <a:spcPct val="80000"/>
              </a:lnSpc>
              <a:spcBef>
                <a:spcPct val="0"/>
              </a:spcBef>
            </a:pPr>
            <a:r>
              <a:rPr lang="en-US" sz="1000" smtClean="0"/>
              <a:t>In procedural programming, the only type of code reuse that exists is to search through a library of procedures to find one that already exists, then call it. This is because of the lack of encapsulation - the lowest level (and highest level) denominator is the procedure. </a:t>
            </a:r>
          </a:p>
          <a:p>
            <a:pPr eaLnBrk="1" hangingPunct="1">
              <a:lnSpc>
                <a:spcPct val="80000"/>
              </a:lnSpc>
              <a:spcBef>
                <a:spcPct val="0"/>
              </a:spcBef>
            </a:pPr>
            <a:endParaRPr lang="en-US" sz="1000" smtClean="0"/>
          </a:p>
          <a:p>
            <a:pPr eaLnBrk="1" hangingPunct="1">
              <a:lnSpc>
                <a:spcPct val="80000"/>
              </a:lnSpc>
              <a:spcBef>
                <a:spcPct val="0"/>
              </a:spcBef>
            </a:pPr>
            <a:r>
              <a:rPr lang="en-US" sz="1000" smtClean="0"/>
              <a:t>With objects, we really get reuse at three levels. The first and most simple is through direct reuse of a function. The second form is by reusing an object or set of objects. A system will have many objects to handle most of the requirements of the system. Then, when you add to the system, rather than just looking for procedures, you are actually looking for objects (groupings of data and function) that can be reused to accomplish the new task. The third form is the most powerful form of reuse that objects provides. This form of reuse just reuses the names of the functions and not the actual code within the functions. This will be easier to understand when object-oriented design principles are discussed later.</a:t>
            </a:r>
          </a:p>
          <a:p>
            <a:pPr eaLnBrk="1" hangingPunct="1">
              <a:lnSpc>
                <a:spcPct val="80000"/>
              </a:lnSpc>
              <a:spcBef>
                <a:spcPct val="0"/>
              </a:spcBef>
            </a:pPr>
            <a:endParaRPr lang="en-US" sz="700" smtClean="0"/>
          </a:p>
          <a:p>
            <a:pPr eaLnBrk="1" hangingPunct="1">
              <a:lnSpc>
                <a:spcPct val="80000"/>
              </a:lnSpc>
              <a:spcBef>
                <a:spcPct val="0"/>
              </a:spcBef>
            </a:pPr>
            <a:r>
              <a:rPr lang="en-US" sz="700" smtClean="0"/>
              <a:t>There must be some real reasons behind a move to object technology. Just because we have the technology and the products to support it doesn’t warrant the time and effort in developing these applications, so what is driving it?</a:t>
            </a:r>
          </a:p>
          <a:p>
            <a:pPr eaLnBrk="1" hangingPunct="1">
              <a:lnSpc>
                <a:spcPct val="80000"/>
              </a:lnSpc>
              <a:spcBef>
                <a:spcPct val="0"/>
              </a:spcBef>
            </a:pPr>
            <a:endParaRPr lang="en-US" sz="700" smtClean="0"/>
          </a:p>
          <a:p>
            <a:pPr eaLnBrk="1" hangingPunct="1">
              <a:lnSpc>
                <a:spcPct val="80000"/>
              </a:lnSpc>
              <a:spcBef>
                <a:spcPct val="0"/>
              </a:spcBef>
            </a:pPr>
            <a:r>
              <a:rPr lang="en-US" sz="700" smtClean="0"/>
              <a:t>The first main thing about objects is that it is a very natural way of thinking. We think in terms of objects every single day and do not even realize it. Remember objects are the combination of data and function. Think about your car -- how does it start? More than likely you think of it as "turn the key in the ignition" rather than "turn the key which closes a switch, which allows current to flow from the battery to the solenoid, which distributes power to the starter and so on“. In other words, we don't care about the details, we just care about what the car (object) can do.</a:t>
            </a:r>
          </a:p>
          <a:p>
            <a:pPr eaLnBrk="1" hangingPunct="1">
              <a:lnSpc>
                <a:spcPct val="80000"/>
              </a:lnSpc>
              <a:spcBef>
                <a:spcPct val="0"/>
              </a:spcBef>
            </a:pPr>
            <a:endParaRPr lang="en-US" sz="700" smtClean="0"/>
          </a:p>
          <a:p>
            <a:pPr eaLnBrk="1" hangingPunct="1">
              <a:lnSpc>
                <a:spcPct val="80000"/>
              </a:lnSpc>
              <a:spcBef>
                <a:spcPct val="0"/>
              </a:spcBef>
            </a:pPr>
            <a:r>
              <a:rPr lang="en-US" sz="700" smtClean="0"/>
              <a:t>This allows us to support change because implementation details are hidden. There are two types of change that we are most interested in. We are most interested in these two because they are what happens to most to us in application development. </a:t>
            </a:r>
          </a:p>
          <a:p>
            <a:pPr eaLnBrk="1" hangingPunct="1">
              <a:lnSpc>
                <a:spcPct val="80000"/>
              </a:lnSpc>
              <a:spcBef>
                <a:spcPct val="0"/>
              </a:spcBef>
            </a:pPr>
            <a:endParaRPr lang="en-US" sz="700" smtClean="0"/>
          </a:p>
          <a:p>
            <a:pPr eaLnBrk="1" hangingPunct="1">
              <a:lnSpc>
                <a:spcPct val="80000"/>
              </a:lnSpc>
              <a:spcBef>
                <a:spcPct val="0"/>
              </a:spcBef>
            </a:pPr>
            <a:r>
              <a:rPr lang="en-US" sz="700" smtClean="0"/>
              <a:t>First is a change in requirements. In other words, a user (or community of users) has requested that a new piece of functionality be added to a system. The typical way this is handled in procedural systems is to drop immediately down to code and try to find the best place to insert the new piece of functionality. A witness to this fact is how we handled the Y2K problem. It basically ended up being a major walkthrough of every line of code to see if it would be affected by the date change. Why did we need to resort to looking at every line of code? Basically, there was nowhere else to look. Objects will help us narrow down the impact of a change in requirements. It will allow us to identify where and how a change in requirements will affect us. The key concept that will enable this is encapsulation. We will cover encapsulation in much more detail later. </a:t>
            </a:r>
          </a:p>
          <a:p>
            <a:pPr eaLnBrk="1" hangingPunct="1">
              <a:lnSpc>
                <a:spcPct val="80000"/>
              </a:lnSpc>
              <a:spcBef>
                <a:spcPct val="0"/>
              </a:spcBef>
            </a:pPr>
            <a:endParaRPr lang="en-US" sz="700" smtClean="0"/>
          </a:p>
          <a:p>
            <a:pPr eaLnBrk="1" hangingPunct="1">
              <a:lnSpc>
                <a:spcPct val="80000"/>
              </a:lnSpc>
              <a:spcBef>
                <a:spcPct val="0"/>
              </a:spcBef>
            </a:pPr>
            <a:r>
              <a:rPr lang="en-US" sz="700" smtClean="0"/>
              <a:t>The second change that needs to be supported is a change in technologies. How many of you have a cell phone or PDA that can access your e-mail, or the Internet? How many had that technology two years ago? We need to be able to support these types of changes. In the past things changed at a more glacial pace. What technologies were you using in 1975 to development applications? Mainly COBOL. What about 1980? 1985? 1990? 1995? While other technologies (languages like C, and technologies like PCs) started in the late 1980s, COBOL was still the main language that enterprises used to develop there applications. Now, what has happened in the last five to ten years? Things have changed dramatically. </a:t>
            </a:r>
          </a:p>
          <a:p>
            <a:pPr eaLnBrk="1" hangingPunct="1">
              <a:lnSpc>
                <a:spcPct val="80000"/>
              </a:lnSpc>
              <a:spcBef>
                <a:spcPct val="0"/>
              </a:spcBef>
            </a:pPr>
            <a:r>
              <a:rPr lang="en-US" sz="700" smtClean="0"/>
              <a:t>We need to be able to build our applications today, so that they will work with the technologies of today and tomorrow. </a:t>
            </a:r>
          </a:p>
          <a:p>
            <a:pPr eaLnBrk="1" hangingPunct="1">
              <a:lnSpc>
                <a:spcPct val="80000"/>
              </a:lnSpc>
              <a:spcBef>
                <a:spcPct val="0"/>
              </a:spcBef>
            </a:pPr>
            <a:endParaRPr lang="en-US" sz="700" smtClean="0"/>
          </a:p>
          <a:p>
            <a:pPr eaLnBrk="1" hangingPunct="1">
              <a:lnSpc>
                <a:spcPct val="80000"/>
              </a:lnSpc>
              <a:spcBef>
                <a:spcPct val="0"/>
              </a:spcBef>
            </a:pPr>
            <a:r>
              <a:rPr lang="en-US" sz="700" smtClean="0"/>
              <a:t>We also need to build our systems so that they can be extended incrementally. While we may have the actual requirements today, we can no longer live in a world where we can take two years to deliver an application. We need to be able to build our systems so that they can be incrementally extended without destroying the existing system, or causing a complete redesign.</a:t>
            </a:r>
          </a:p>
          <a:p>
            <a:pPr eaLnBrk="1" hangingPunct="1">
              <a:lnSpc>
                <a:spcPct val="80000"/>
              </a:lnSpc>
              <a:spcBef>
                <a:spcPct val="0"/>
              </a:spcBef>
            </a:pPr>
            <a:endParaRPr lang="en-US" sz="700" smtClean="0"/>
          </a:p>
          <a:p>
            <a:pPr eaLnBrk="1" hangingPunct="1">
              <a:lnSpc>
                <a:spcPct val="80000"/>
              </a:lnSpc>
              <a:spcBef>
                <a:spcPct val="0"/>
              </a:spcBef>
            </a:pPr>
            <a:r>
              <a:rPr lang="en-US" sz="1000" smtClean="0"/>
              <a:t>Focusing on the combination of the functions and data allows a high degree of reuse.  First of all with procedural, the only type of reuse you have is hunting down through a library of procedures to find one that someone else wrote. This is because of the lack of encapsulation -- the lowest level (and highest level) denominator is the procedure.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0DC10F-7140-4036-88FA-E1E304C0A08F}" type="slidenum">
              <a:rPr lang="en-US" smtClean="0"/>
              <a:pPr fontAlgn="base">
                <a:spcBef>
                  <a:spcPct val="0"/>
                </a:spcBef>
                <a:spcAft>
                  <a:spcPct val="0"/>
                </a:spcAft>
                <a:defRPr/>
              </a:pPr>
              <a:t>24</a:t>
            </a:fld>
            <a:endParaRPr lang="en-US" smtClean="0"/>
          </a:p>
        </p:txBody>
      </p:sp>
      <p:sp>
        <p:nvSpPr>
          <p:cNvPr id="1269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69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 this example, the state information (data) is kept in variables that are declared to be private (the private modifier is before each declaration of a data member).  This means that the variable can only be accessed from within this class. If you had another object which required name information regarding the person, you would be forced to access the information using methods that were exposed to you; that is, methods declared to be public would be used to access the name and other private information.</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A0F615-DB09-40B8-B61D-741665A438EB}" type="slidenum">
              <a:rPr lang="en-US" smtClean="0"/>
              <a:pPr fontAlgn="base">
                <a:spcBef>
                  <a:spcPct val="0"/>
                </a:spcBef>
                <a:spcAft>
                  <a:spcPct val="0"/>
                </a:spcAft>
                <a:defRPr/>
              </a:pPr>
              <a:t>25</a:t>
            </a:fld>
            <a:endParaRPr lang="en-US" smtClean="0"/>
          </a:p>
        </p:txBody>
      </p:sp>
      <p:sp>
        <p:nvSpPr>
          <p:cNvPr id="1280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80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n-US" sz="900" smtClean="0"/>
              <a:t>The Unified Modeling Language (UML) is just a graphical notation for capturing object-oriented models. Because it has been established by the Object Management Group (OMG), a standards body, as the standard notation for distributed object systems, using UML aids in communication among developers, clients, and other project stakeholders involved in the software development process; using a standard notation for conveying ideas allows everyone involved in a project to speak the same language and use the same artifacts.</a:t>
            </a:r>
          </a:p>
          <a:p>
            <a:pPr eaLnBrk="1" hangingPunct="1">
              <a:lnSpc>
                <a:spcPct val="90000"/>
              </a:lnSpc>
              <a:spcBef>
                <a:spcPct val="0"/>
              </a:spcBef>
            </a:pPr>
            <a:endParaRPr lang="en-US" sz="900" smtClean="0"/>
          </a:p>
          <a:p>
            <a:pPr eaLnBrk="1" hangingPunct="1">
              <a:lnSpc>
                <a:spcPct val="90000"/>
              </a:lnSpc>
              <a:spcBef>
                <a:spcPct val="0"/>
              </a:spcBef>
            </a:pPr>
            <a:r>
              <a:rPr lang="en-US" sz="900" smtClean="0"/>
              <a:t>In the early to mid 1990s, it seemed like everyone had their own modeling notation. Every project, every company, and definitely every methodologist who published a book had their own way of capturing models. We quickly ended up with completely different notations that meant exactly the same thing. As a consultant, it was very difficult to move from project to project because you always had to adapt to whatever notation the client was using.</a:t>
            </a:r>
          </a:p>
          <a:p>
            <a:pPr eaLnBrk="1" hangingPunct="1">
              <a:lnSpc>
                <a:spcPct val="90000"/>
              </a:lnSpc>
              <a:spcBef>
                <a:spcPct val="0"/>
              </a:spcBef>
            </a:pPr>
            <a:endParaRPr lang="en-US" sz="900" smtClean="0"/>
          </a:p>
          <a:p>
            <a:pPr eaLnBrk="1" hangingPunct="1">
              <a:lnSpc>
                <a:spcPct val="90000"/>
              </a:lnSpc>
              <a:spcBef>
                <a:spcPct val="0"/>
              </a:spcBef>
            </a:pPr>
            <a:r>
              <a:rPr lang="en-US" sz="900" smtClean="0"/>
              <a:t>It became clear that the notation was not what we should be focusing on. We should pick a notation and have everyone use the same notation. This is how UML was born.</a:t>
            </a:r>
          </a:p>
          <a:p>
            <a:pPr eaLnBrk="1" hangingPunct="1">
              <a:lnSpc>
                <a:spcPct val="90000"/>
              </a:lnSpc>
              <a:spcBef>
                <a:spcPct val="0"/>
              </a:spcBef>
            </a:pPr>
            <a:endParaRPr lang="en-US" sz="900" smtClean="0"/>
          </a:p>
          <a:p>
            <a:pPr eaLnBrk="1" hangingPunct="1">
              <a:lnSpc>
                <a:spcPct val="90000"/>
              </a:lnSpc>
              <a:spcBef>
                <a:spcPct val="0"/>
              </a:spcBef>
            </a:pPr>
            <a:r>
              <a:rPr lang="en-US" sz="900" smtClean="0"/>
              <a:t>UML has been established by the Object Management Group (OMG), a standards body, as the standard notation for distributed object systems. This gives UML a lot of credence and emphasis.</a:t>
            </a:r>
          </a:p>
          <a:p>
            <a:pPr eaLnBrk="1" hangingPunct="1">
              <a:lnSpc>
                <a:spcPct val="90000"/>
              </a:lnSpc>
              <a:spcBef>
                <a:spcPct val="0"/>
              </a:spcBef>
            </a:pPr>
            <a:endParaRPr lang="en-US" sz="900" smtClean="0"/>
          </a:p>
          <a:p>
            <a:pPr eaLnBrk="1" hangingPunct="1">
              <a:lnSpc>
                <a:spcPct val="90000"/>
              </a:lnSpc>
              <a:spcBef>
                <a:spcPct val="0"/>
              </a:spcBef>
            </a:pPr>
            <a:r>
              <a:rPr lang="en-US" sz="900" smtClean="0"/>
              <a:t>It is very important to say that UML is just a notation. It does not specify a process, tools, or programming languages. Why do we use UML? Simply put, the cliché, "a picture is worth a thousand words".</a:t>
            </a:r>
          </a:p>
          <a:p>
            <a:pPr eaLnBrk="1" hangingPunct="1">
              <a:lnSpc>
                <a:spcPct val="90000"/>
              </a:lnSpc>
              <a:spcBef>
                <a:spcPct val="0"/>
              </a:spcBef>
            </a:pPr>
            <a:r>
              <a:rPr lang="en-US" sz="900" smtClean="0"/>
              <a:t>Additional Information — </a:t>
            </a:r>
          </a:p>
          <a:p>
            <a:pPr eaLnBrk="1" hangingPunct="1">
              <a:lnSpc>
                <a:spcPct val="90000"/>
              </a:lnSpc>
              <a:spcBef>
                <a:spcPct val="0"/>
              </a:spcBef>
            </a:pPr>
            <a:r>
              <a:rPr lang="en-US" sz="900" smtClean="0"/>
              <a:t>Transition Statement — So what kinds of things can we capture with UML?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F089200-E9EC-4128-9718-EEF2954B3C8D}" type="slidenum">
              <a:rPr lang="en-US" smtClean="0"/>
              <a:pPr fontAlgn="base">
                <a:spcBef>
                  <a:spcPct val="0"/>
                </a:spcBef>
                <a:spcAft>
                  <a:spcPct val="0"/>
                </a:spcAft>
                <a:defRPr/>
              </a:pPr>
              <a:t>26</a:t>
            </a:fld>
            <a:endParaRPr lang="en-US" smtClean="0"/>
          </a:p>
        </p:txBody>
      </p:sp>
      <p:sp>
        <p:nvSpPr>
          <p:cNvPr id="1290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90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800" smtClean="0"/>
              <a:t>There are many more diagrams defined within UML; however, this lecture will focus solely on class diagrams. </a:t>
            </a:r>
          </a:p>
          <a:p>
            <a:pPr eaLnBrk="1" hangingPunct="1">
              <a:lnSpc>
                <a:spcPct val="80000"/>
              </a:lnSpc>
              <a:spcBef>
                <a:spcPct val="0"/>
              </a:spcBef>
            </a:pPr>
            <a:r>
              <a:rPr lang="en-US" sz="800" smtClean="0"/>
              <a:t>The diagrams listed above provide multiple perspectives of the system under development. The two main perspectives that these diagrams provide are:</a:t>
            </a:r>
          </a:p>
          <a:p>
            <a:pPr eaLnBrk="1" hangingPunct="1">
              <a:lnSpc>
                <a:spcPct val="80000"/>
              </a:lnSpc>
              <a:spcBef>
                <a:spcPct val="0"/>
              </a:spcBef>
            </a:pPr>
            <a:r>
              <a:rPr lang="en-US" sz="800" smtClean="0"/>
              <a:t>Static View -- the structure of the system.</a:t>
            </a:r>
          </a:p>
          <a:p>
            <a:pPr eaLnBrk="1" hangingPunct="1">
              <a:lnSpc>
                <a:spcPct val="80000"/>
              </a:lnSpc>
              <a:spcBef>
                <a:spcPct val="0"/>
              </a:spcBef>
            </a:pPr>
            <a:r>
              <a:rPr lang="en-US" sz="800" smtClean="0"/>
              <a:t>Dynamic View -- the behavior of the system (how it changes over time).</a:t>
            </a:r>
          </a:p>
          <a:p>
            <a:pPr eaLnBrk="1" hangingPunct="1">
              <a:lnSpc>
                <a:spcPct val="80000"/>
              </a:lnSpc>
              <a:spcBef>
                <a:spcPts val="588"/>
              </a:spcBef>
              <a:spcAft>
                <a:spcPts val="588"/>
              </a:spcAft>
            </a:pPr>
            <a:r>
              <a:rPr lang="en-US" sz="800" smtClean="0"/>
              <a:t>We will focus on class diagrams here because UML class notation will be used for the duration of the course. However, it is important for students to know that other things can be described using UML, so introduce that idea here.</a:t>
            </a:r>
          </a:p>
          <a:p>
            <a:pPr eaLnBrk="1" hangingPunct="1">
              <a:lnSpc>
                <a:spcPct val="80000"/>
              </a:lnSpc>
              <a:spcBef>
                <a:spcPct val="0"/>
              </a:spcBef>
            </a:pPr>
            <a:endParaRPr lang="en-US" sz="800" smtClean="0"/>
          </a:p>
          <a:p>
            <a:pPr eaLnBrk="1" hangingPunct="1">
              <a:lnSpc>
                <a:spcPct val="80000"/>
              </a:lnSpc>
              <a:spcBef>
                <a:spcPct val="0"/>
              </a:spcBef>
            </a:pPr>
            <a:r>
              <a:rPr lang="en-US" sz="800" smtClean="0"/>
              <a:t>Class diagrams capture the classes, attributes and methods that each class will have. They also show the relationships that classes have with one another. Remember that a class is an abstraction, but when dealing with actual instances, two instances of different classes may be related to one another.</a:t>
            </a:r>
          </a:p>
          <a:p>
            <a:pPr eaLnBrk="1" hangingPunct="1">
              <a:lnSpc>
                <a:spcPct val="80000"/>
              </a:lnSpc>
              <a:spcBef>
                <a:spcPct val="0"/>
              </a:spcBef>
            </a:pPr>
            <a:endParaRPr lang="en-US" sz="800" smtClean="0"/>
          </a:p>
          <a:p>
            <a:pPr eaLnBrk="1" hangingPunct="1">
              <a:lnSpc>
                <a:spcPct val="80000"/>
              </a:lnSpc>
              <a:spcBef>
                <a:spcPct val="0"/>
              </a:spcBef>
            </a:pPr>
            <a:r>
              <a:rPr lang="en-US" sz="800" smtClean="0"/>
              <a:t>A use case diagram is used to capture and document the requirements of a system. Use cases are a way of looking at the requirements completely from an external, user-driven, point of view. Use case diagrams are used in many application development efforts, whether they are using objects in the implementation or not.</a:t>
            </a:r>
          </a:p>
          <a:p>
            <a:pPr eaLnBrk="1" hangingPunct="1">
              <a:lnSpc>
                <a:spcPct val="80000"/>
              </a:lnSpc>
              <a:spcBef>
                <a:spcPct val="0"/>
              </a:spcBef>
            </a:pPr>
            <a:endParaRPr lang="en-US" sz="800" smtClean="0"/>
          </a:p>
          <a:p>
            <a:pPr eaLnBrk="1" hangingPunct="1">
              <a:lnSpc>
                <a:spcPct val="80000"/>
              </a:lnSpc>
              <a:spcBef>
                <a:spcPct val="0"/>
              </a:spcBef>
            </a:pPr>
            <a:r>
              <a:rPr lang="en-US" sz="800" smtClean="0"/>
              <a:t>Interaction diagrams capture how the objects in the system communicate with one another. Remember that objects can only communicate via sending messages. Interaction diagrams show which objects communicate and what messages they are sending back and forth. There are two interaction diagrams that are listed here: Sequence diagrams, and collaboration diagrams. They both really do the same thing, but they give us different perspectives.</a:t>
            </a:r>
          </a:p>
          <a:p>
            <a:pPr eaLnBrk="1" hangingPunct="1">
              <a:lnSpc>
                <a:spcPct val="80000"/>
              </a:lnSpc>
              <a:spcBef>
                <a:spcPct val="0"/>
              </a:spcBef>
            </a:pPr>
            <a:endParaRPr lang="en-US" sz="800" smtClean="0"/>
          </a:p>
          <a:p>
            <a:pPr eaLnBrk="1" hangingPunct="1">
              <a:lnSpc>
                <a:spcPct val="80000"/>
              </a:lnSpc>
              <a:spcBef>
                <a:spcPct val="0"/>
              </a:spcBef>
            </a:pPr>
            <a:r>
              <a:rPr lang="en-US" sz="800" smtClean="0"/>
              <a:t>Class diagrams and interaction diagrams really give us two different views of the system. The class diagram gives us a static view -- it will show us the structure, what is attached to what. The interaction diagrams will give us a dynamic view -- what interacts with what.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D972CAE-DD71-4A89-B5D6-E906400D3A1C}" type="slidenum">
              <a:rPr lang="en-US" smtClean="0"/>
              <a:pPr fontAlgn="base">
                <a:spcBef>
                  <a:spcPct val="0"/>
                </a:spcBef>
                <a:spcAft>
                  <a:spcPct val="0"/>
                </a:spcAft>
                <a:defRPr/>
              </a:pPr>
              <a:t>27</a:t>
            </a:fld>
            <a:endParaRPr lang="en-US" smtClean="0"/>
          </a:p>
        </p:txBody>
      </p:sp>
      <p:sp>
        <p:nvSpPr>
          <p:cNvPr id="1300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00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800" smtClean="0"/>
              <a:t>Here the format for a class in UML notation is illustrated - a three-part box. It includes:</a:t>
            </a:r>
          </a:p>
          <a:p>
            <a:pPr eaLnBrk="1" hangingPunct="1">
              <a:lnSpc>
                <a:spcPct val="80000"/>
              </a:lnSpc>
              <a:spcBef>
                <a:spcPct val="0"/>
              </a:spcBef>
              <a:buFontTx/>
              <a:buChar char="•"/>
            </a:pPr>
            <a:r>
              <a:rPr lang="en-US" sz="800" smtClean="0"/>
              <a:t>Class name (top box)</a:t>
            </a:r>
          </a:p>
          <a:p>
            <a:pPr eaLnBrk="1" hangingPunct="1">
              <a:lnSpc>
                <a:spcPct val="80000"/>
              </a:lnSpc>
              <a:spcBef>
                <a:spcPct val="0"/>
              </a:spcBef>
              <a:buFontTx/>
              <a:buChar char="•"/>
            </a:pPr>
            <a:r>
              <a:rPr lang="en-US" sz="800" smtClean="0"/>
              <a:t>List of attribute names (middle box)</a:t>
            </a:r>
          </a:p>
          <a:p>
            <a:pPr eaLnBrk="1" hangingPunct="1">
              <a:lnSpc>
                <a:spcPct val="80000"/>
              </a:lnSpc>
              <a:spcBef>
                <a:spcPct val="0"/>
              </a:spcBef>
              <a:buFontTx/>
              <a:buChar char="•"/>
            </a:pPr>
            <a:r>
              <a:rPr lang="en-US" sz="800" smtClean="0"/>
              <a:t>List of methods the class implements for its instances (bottom box)</a:t>
            </a:r>
          </a:p>
          <a:p>
            <a:pPr eaLnBrk="1" hangingPunct="1">
              <a:lnSpc>
                <a:spcPct val="80000"/>
              </a:lnSpc>
              <a:spcBef>
                <a:spcPct val="0"/>
              </a:spcBef>
            </a:pPr>
            <a:r>
              <a:rPr lang="en-US" sz="800" b="1" smtClean="0"/>
              <a:t>Note:</a:t>
            </a:r>
            <a:r>
              <a:rPr lang="en-US" sz="800" smtClean="0"/>
              <a:t> UML calls the data elements of a class attributes.</a:t>
            </a:r>
          </a:p>
          <a:p>
            <a:pPr eaLnBrk="1" hangingPunct="1">
              <a:lnSpc>
                <a:spcPct val="80000"/>
              </a:lnSpc>
              <a:spcBef>
                <a:spcPct val="0"/>
              </a:spcBef>
            </a:pPr>
            <a:endParaRPr lang="en-US" sz="8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D594-B3BE-4959-96C3-3DB3BE972DFF}" type="slidenum">
              <a:rPr lang="en-US" smtClean="0"/>
              <a:pPr fontAlgn="base">
                <a:spcBef>
                  <a:spcPct val="0"/>
                </a:spcBef>
                <a:spcAft>
                  <a:spcPct val="0"/>
                </a:spcAft>
                <a:defRPr/>
              </a:pPr>
              <a:t>28</a:t>
            </a:fld>
            <a:endParaRPr lang="en-US" smtClean="0"/>
          </a:p>
        </p:txBody>
      </p:sp>
      <p:sp>
        <p:nvSpPr>
          <p:cNvPr id="1310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10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Some of these principles are not new concepts only found in object-oriented programming; however, object-oriented development is built around these processes, and object-oriented languages such as Java offer built-in support for these concepts. Procedural languages make some of these principles difficult to implement or offer little support for these concepts.</a:t>
            </a:r>
          </a:p>
          <a:p>
            <a:pPr eaLnBrk="1" hangingPunct="1">
              <a:spcBef>
                <a:spcPts val="588"/>
              </a:spcBef>
              <a:spcAft>
                <a:spcPts val="588"/>
              </a:spcAft>
            </a:pPr>
            <a:endParaRPr lang="en-US" smtClean="0"/>
          </a:p>
          <a:p>
            <a:pPr eaLnBrk="1" hangingPunct="1">
              <a:spcBef>
                <a:spcPts val="588"/>
              </a:spcBef>
              <a:spcAft>
                <a:spcPts val="588"/>
              </a:spcAft>
            </a:pPr>
            <a:r>
              <a:rPr lang="en-US" smtClean="0"/>
              <a:t>Introduce the idea that in object-oriented programming, system models are created with these object-oriented design principles in mind. Using these principles gives our software desirable qualities, such as maintainability, reusability, flexibility, extensibility and simplicity.</a:t>
            </a:r>
          </a:p>
          <a:p>
            <a:pPr eaLnBrk="1" hangingPunct="1">
              <a:spcBef>
                <a:spcPct val="0"/>
              </a:spcBef>
            </a:pPr>
            <a:endParaRPr lang="en-US" smtClean="0"/>
          </a:p>
          <a:p>
            <a:pPr eaLnBrk="1" hangingPunct="1">
              <a:spcBef>
                <a:spcPct val="0"/>
              </a:spcBef>
            </a:pPr>
            <a:r>
              <a:rPr lang="en-US" smtClean="0"/>
              <a:t>Some of these principles are not new concepts only found in object-oriented programming; however, object-oriented development is built around these processes, and object-oriented languages such as Java offer built-in support for these concepts. Procedural languages make some of these principles difficult to implement or offer little support for these concepts.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1ABC65-2EF6-4209-855F-A24891C09918}" type="slidenum">
              <a:rPr lang="en-US" smtClean="0"/>
              <a:pPr fontAlgn="base">
                <a:spcBef>
                  <a:spcPct val="0"/>
                </a:spcBef>
                <a:spcAft>
                  <a:spcPct val="0"/>
                </a:spcAft>
                <a:defRPr/>
              </a:pPr>
              <a:t>29</a:t>
            </a:fld>
            <a:endParaRPr lang="en-US" smtClean="0"/>
          </a:p>
        </p:txBody>
      </p:sp>
      <p:sp>
        <p:nvSpPr>
          <p:cNvPr id="1320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21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ts val="588"/>
              </a:spcBef>
              <a:spcAft>
                <a:spcPts val="588"/>
              </a:spcAft>
            </a:pPr>
            <a:r>
              <a:rPr lang="en-US" smtClean="0"/>
              <a:t>In procedural development, modules were created at the function level.  In object-oriented development, modules are created at the class and package levels (packages will be discussed later).</a:t>
            </a:r>
          </a:p>
          <a:p>
            <a:pPr eaLnBrk="1" hangingPunct="1">
              <a:spcBef>
                <a:spcPts val="588"/>
              </a:spcBef>
              <a:spcAft>
                <a:spcPts val="588"/>
              </a:spcAft>
            </a:pPr>
            <a:endParaRPr lang="en-US" smtClean="0"/>
          </a:p>
          <a:p>
            <a:pPr eaLnBrk="1" hangingPunct="1">
              <a:spcBef>
                <a:spcPts val="588"/>
              </a:spcBef>
              <a:spcAft>
                <a:spcPts val="588"/>
              </a:spcAft>
            </a:pPr>
            <a:r>
              <a:rPr lang="en-US" smtClean="0"/>
              <a:t>Modules may be hierarchical in structure; that is, modules may contain other modules.</a:t>
            </a:r>
          </a:p>
          <a:p>
            <a:pPr eaLnBrk="1" hangingPunct="1">
              <a:spcBef>
                <a:spcPts val="588"/>
              </a:spcBef>
              <a:spcAft>
                <a:spcPts val="588"/>
              </a:spcAft>
            </a:pPr>
            <a:r>
              <a:rPr lang="en-US" smtClean="0"/>
              <a:t>Modularity, cohesion and coupling are not new concepts only found in object-oriented programming; however, object-oriented development is designed to handle these concepts, which make systems maintainable and extensible.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44473BB-485E-489E-BD39-8002627703D7}" type="slidenum">
              <a:rPr lang="en-US" smtClean="0"/>
              <a:pPr fontAlgn="base">
                <a:spcBef>
                  <a:spcPct val="0"/>
                </a:spcBef>
                <a:spcAft>
                  <a:spcPct val="0"/>
                </a:spcAft>
                <a:defRPr/>
              </a:pPr>
              <a:t>3</a:t>
            </a:fld>
            <a:endParaRPr lang="en-US" smtClean="0"/>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26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800" dirty="0" smtClean="0"/>
              <a:t>A model is an abstraction of the real world and programming languages describe the computer model of a real world problem; this model determines how the system is designed to meet requirements.</a:t>
            </a:r>
          </a:p>
          <a:p>
            <a:pPr lvl="1" eaLnBrk="1" hangingPunct="1">
              <a:lnSpc>
                <a:spcPct val="80000"/>
              </a:lnSpc>
              <a:spcBef>
                <a:spcPct val="0"/>
              </a:spcBef>
            </a:pPr>
            <a:endParaRPr lang="en-US" sz="800" dirty="0" smtClean="0"/>
          </a:p>
          <a:p>
            <a:pPr eaLnBrk="1" hangingPunct="1">
              <a:lnSpc>
                <a:spcPct val="80000"/>
              </a:lnSpc>
              <a:spcBef>
                <a:spcPct val="0"/>
              </a:spcBef>
            </a:pPr>
            <a:r>
              <a:rPr lang="en-US" sz="800" dirty="0" smtClean="0"/>
              <a:t>Procedural languages:</a:t>
            </a:r>
          </a:p>
          <a:p>
            <a:pPr lvl="1" eaLnBrk="1" hangingPunct="1">
              <a:lnSpc>
                <a:spcPct val="80000"/>
              </a:lnSpc>
              <a:spcBef>
                <a:spcPct val="0"/>
              </a:spcBef>
              <a:buFontTx/>
              <a:buChar char="•"/>
            </a:pPr>
            <a:r>
              <a:rPr lang="en-US" sz="800" dirty="0" smtClean="0"/>
              <a:t>Model only the business processes or the data structure.</a:t>
            </a:r>
          </a:p>
          <a:p>
            <a:pPr lvl="1" eaLnBrk="1" hangingPunct="1">
              <a:lnSpc>
                <a:spcPct val="80000"/>
              </a:lnSpc>
              <a:spcBef>
                <a:spcPct val="0"/>
              </a:spcBef>
              <a:buFontTx/>
              <a:buChar char="•"/>
            </a:pPr>
            <a:r>
              <a:rPr lang="en-US" sz="800" dirty="0" smtClean="0"/>
              <a:t>Produce solutions that are collections of functions.</a:t>
            </a:r>
          </a:p>
          <a:p>
            <a:pPr eaLnBrk="1" hangingPunct="1">
              <a:lnSpc>
                <a:spcPct val="80000"/>
              </a:lnSpc>
              <a:spcBef>
                <a:spcPct val="0"/>
              </a:spcBef>
            </a:pPr>
            <a:endParaRPr lang="en-US" sz="800" dirty="0" smtClean="0"/>
          </a:p>
          <a:p>
            <a:pPr eaLnBrk="1" hangingPunct="1">
              <a:lnSpc>
                <a:spcPct val="80000"/>
              </a:lnSpc>
              <a:spcBef>
                <a:spcPct val="0"/>
              </a:spcBef>
            </a:pPr>
            <a:r>
              <a:rPr lang="en-US" sz="800" dirty="0" smtClean="0"/>
              <a:t>Object-oriented programming languages:</a:t>
            </a:r>
          </a:p>
          <a:p>
            <a:pPr lvl="1" eaLnBrk="1" hangingPunct="1">
              <a:lnSpc>
                <a:spcPct val="80000"/>
              </a:lnSpc>
              <a:spcBef>
                <a:spcPct val="0"/>
              </a:spcBef>
              <a:buFontTx/>
              <a:buChar char="•"/>
            </a:pPr>
            <a:r>
              <a:rPr lang="en-US" sz="800" dirty="0" smtClean="0"/>
              <a:t>Model real world objects of the business, encompassing both data structure and related processes.</a:t>
            </a:r>
          </a:p>
          <a:p>
            <a:pPr lvl="1" eaLnBrk="1" hangingPunct="1">
              <a:lnSpc>
                <a:spcPct val="80000"/>
              </a:lnSpc>
              <a:spcBef>
                <a:spcPct val="0"/>
              </a:spcBef>
              <a:buFontTx/>
              <a:buChar char="•"/>
            </a:pPr>
            <a:r>
              <a:rPr lang="en-US" sz="800" dirty="0" smtClean="0"/>
              <a:t>Allow users, analysts, designers and programmers to communicate more effectively because they are all speaking of the business.</a:t>
            </a:r>
          </a:p>
          <a:p>
            <a:pPr eaLnBrk="1" hangingPunct="1">
              <a:lnSpc>
                <a:spcPct val="80000"/>
              </a:lnSpc>
              <a:spcBef>
                <a:spcPct val="0"/>
              </a:spcBef>
            </a:pPr>
            <a:endParaRPr lang="en-US" sz="800" dirty="0" smtClean="0"/>
          </a:p>
          <a:p>
            <a:pPr eaLnBrk="1" hangingPunct="1">
              <a:lnSpc>
                <a:spcPct val="80000"/>
              </a:lnSpc>
              <a:spcBef>
                <a:spcPct val="0"/>
              </a:spcBef>
            </a:pPr>
            <a:r>
              <a:rPr lang="en-US" sz="800" dirty="0" smtClean="0"/>
              <a:t>Here we see the requirement: "Model withdrawing money from a savings account." This seems like a pretty simple requirement.</a:t>
            </a:r>
          </a:p>
          <a:p>
            <a:pPr eaLnBrk="1" hangingPunct="1">
              <a:lnSpc>
                <a:spcPct val="80000"/>
              </a:lnSpc>
              <a:spcBef>
                <a:spcPct val="0"/>
              </a:spcBef>
            </a:pPr>
            <a:endParaRPr lang="en-US" sz="800" dirty="0" smtClean="0"/>
          </a:p>
          <a:p>
            <a:pPr eaLnBrk="1" hangingPunct="1">
              <a:lnSpc>
                <a:spcPct val="80000"/>
              </a:lnSpc>
              <a:spcBef>
                <a:spcPct val="0"/>
              </a:spcBef>
            </a:pPr>
            <a:r>
              <a:rPr lang="en-US" sz="800" dirty="0" smtClean="0"/>
              <a:t>The procedural way of doing this would be to identify where in the database the account information is stored, then determine the algorithmic steps (the business rules) to deduct the money from the account, and then update the database with the amount deducted.</a:t>
            </a:r>
          </a:p>
          <a:p>
            <a:pPr eaLnBrk="1" hangingPunct="1">
              <a:lnSpc>
                <a:spcPct val="80000"/>
              </a:lnSpc>
              <a:spcBef>
                <a:spcPct val="0"/>
              </a:spcBef>
            </a:pPr>
            <a:endParaRPr lang="en-US" sz="800" dirty="0" smtClean="0"/>
          </a:p>
          <a:p>
            <a:pPr eaLnBrk="1" hangingPunct="1">
              <a:lnSpc>
                <a:spcPct val="80000"/>
              </a:lnSpc>
              <a:spcBef>
                <a:spcPct val="0"/>
              </a:spcBef>
            </a:pPr>
            <a:r>
              <a:rPr lang="en-US" sz="800" dirty="0" smtClean="0"/>
              <a:t>The object-oriented way completely ignores the database until coding time. Rather it looks for the objects that are involved: SavingsAccount, Teller, and Transaction. Then we must determine what the interactions are between these three objects to do the withdrawal from the SavingsAccount. For example, a Bank may have a set of Tellers and a set of </a:t>
            </a:r>
            <a:r>
              <a:rPr lang="en-US" sz="800" dirty="0" err="1" smtClean="0"/>
              <a:t>SavingsAccounts</a:t>
            </a:r>
            <a:r>
              <a:rPr lang="en-US" sz="800" dirty="0" smtClean="0"/>
              <a:t>.  Transactions may operate on </a:t>
            </a:r>
            <a:r>
              <a:rPr lang="en-US" sz="800" dirty="0" err="1" smtClean="0"/>
              <a:t>SavingsAccounts</a:t>
            </a:r>
            <a:r>
              <a:rPr lang="en-US" sz="800" dirty="0" smtClean="0"/>
              <a:t>, taking what a Teller indicates the transaction is, and updating the SavingsAccount object.  The SavingsAccount object, which holds the data for the SavingsAccount, may persist data to a database.</a:t>
            </a:r>
          </a:p>
          <a:p>
            <a:pPr eaLnBrk="1" hangingPunct="1">
              <a:lnSpc>
                <a:spcPct val="80000"/>
              </a:lnSpc>
              <a:spcBef>
                <a:spcPct val="0"/>
              </a:spcBef>
            </a:pPr>
            <a:r>
              <a:rPr lang="en-US" sz="800" dirty="0" smtClean="0"/>
              <a:t>Additional Information — </a:t>
            </a:r>
          </a:p>
          <a:p>
            <a:pPr eaLnBrk="1" hangingPunct="1">
              <a:lnSpc>
                <a:spcPct val="80000"/>
              </a:lnSpc>
              <a:spcBef>
                <a:spcPct val="0"/>
              </a:spcBef>
            </a:pPr>
            <a:r>
              <a:rPr lang="en-US" sz="800" dirty="0" smtClean="0"/>
              <a:t>Transition Statement — Now we’ve seen the object approach to system design. What is object-oriented programming?</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CA8895-0030-472C-88D0-DEB11CFD8CD2}" type="slidenum">
              <a:rPr lang="en-US" smtClean="0"/>
              <a:pPr fontAlgn="base">
                <a:spcBef>
                  <a:spcPct val="0"/>
                </a:spcBef>
                <a:spcAft>
                  <a:spcPct val="0"/>
                </a:spcAft>
                <a:defRPr/>
              </a:pPr>
              <a:t>30</a:t>
            </a:fld>
            <a:endParaRPr lang="en-US" smtClean="0"/>
          </a:p>
        </p:txBody>
      </p:sp>
      <p:sp>
        <p:nvSpPr>
          <p:cNvPr id="1331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31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ts val="588"/>
              </a:spcBef>
              <a:spcAft>
                <a:spcPts val="588"/>
              </a:spcAft>
            </a:pPr>
            <a:r>
              <a:rPr lang="en-US" smtClean="0"/>
              <a:t>Instructor Notes</a:t>
            </a:r>
          </a:p>
          <a:p>
            <a:pPr eaLnBrk="1" hangingPunct="1">
              <a:spcBef>
                <a:spcPct val="0"/>
              </a:spcBef>
            </a:pPr>
            <a:r>
              <a:rPr lang="en-US" smtClean="0"/>
              <a:t>Purpose — Discuss loose coupling as an object-oriented design principle.</a:t>
            </a:r>
          </a:p>
          <a:p>
            <a:pPr eaLnBrk="1" hangingPunct="1">
              <a:spcBef>
                <a:spcPct val="0"/>
              </a:spcBef>
            </a:pPr>
            <a:r>
              <a:rPr lang="en-US" smtClean="0"/>
              <a:t>Details — </a:t>
            </a:r>
            <a:r>
              <a:rPr lang="en-US" sz="1500" smtClean="0"/>
              <a:t>A low amount of dependency between modules is called </a:t>
            </a:r>
            <a:r>
              <a:rPr lang="en-US" sz="1500" b="1" smtClean="0"/>
              <a:t>loose coupling</a:t>
            </a:r>
            <a:r>
              <a:rPr lang="en-US" sz="1500" smtClean="0"/>
              <a:t>. A high degree of functional relatedness within a module  is called </a:t>
            </a:r>
            <a:r>
              <a:rPr lang="en-US" sz="1500" b="1" smtClean="0"/>
              <a:t>high cohesion</a:t>
            </a:r>
            <a:r>
              <a:rPr lang="en-US" sz="1500" smtClean="0"/>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3745560-D839-43DD-AD54-574085CC7410}" type="slidenum">
              <a:rPr lang="en-US" smtClean="0"/>
              <a:pPr fontAlgn="base">
                <a:spcBef>
                  <a:spcPct val="0"/>
                </a:spcBef>
                <a:spcAft>
                  <a:spcPct val="0"/>
                </a:spcAft>
                <a:defRPr/>
              </a:pPr>
              <a:t>31</a:t>
            </a:fld>
            <a:endParaRPr lang="en-US" smtClean="0"/>
          </a:p>
        </p:txBody>
      </p:sp>
      <p:sp>
        <p:nvSpPr>
          <p:cNvPr id="1341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41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ts val="588"/>
              </a:spcBef>
              <a:spcAft>
                <a:spcPts val="588"/>
              </a:spcAft>
            </a:pPr>
            <a:r>
              <a:rPr lang="en-US" dirty="0" smtClean="0"/>
              <a:t>The abstraction of the services provided by a class and its handling of those services is powerful, as it allows message senders to not care about the implementation details of the class. It allows the class to be used with minimal knowledge (message sender just has to know the messages a class accepts).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DF29D9-A221-413E-8381-E2D78217F22C}" type="slidenum">
              <a:rPr lang="en-US" smtClean="0"/>
              <a:pPr fontAlgn="base">
                <a:spcBef>
                  <a:spcPct val="0"/>
                </a:spcBef>
                <a:spcAft>
                  <a:spcPct val="0"/>
                </a:spcAft>
                <a:defRPr/>
              </a:pPr>
              <a:t>32</a:t>
            </a:fld>
            <a:endParaRPr lang="en-US" smtClean="0"/>
          </a:p>
        </p:txBody>
      </p:sp>
      <p:sp>
        <p:nvSpPr>
          <p:cNvPr id="1351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51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Message senders should not rely on a certain implementation of a method, and encapsulating implementation details allows the implementation to change without affecting the service provided.</a:t>
            </a:r>
          </a:p>
          <a:p>
            <a:pPr eaLnBrk="1" hangingPunct="1">
              <a:spcBef>
                <a:spcPts val="588"/>
              </a:spcBef>
              <a:spcAft>
                <a:spcPts val="588"/>
              </a:spcAft>
            </a:pPr>
            <a:endParaRPr lang="en-US" smtClean="0"/>
          </a:p>
          <a:p>
            <a:pPr eaLnBrk="1" hangingPunct="1">
              <a:spcBef>
                <a:spcPts val="588"/>
              </a:spcBef>
              <a:spcAft>
                <a:spcPts val="588"/>
              </a:spcAft>
            </a:pPr>
            <a:r>
              <a:rPr lang="en-US" smtClean="0"/>
              <a:t>Encapsulation/information hiding is very important, as data and implementation details of a service should not be exposed to message senders. Message senders should not rely on a certain implementation, and encapsulating implementation details allows the implementation to change without affecting the service provided.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EAE39B-EFC6-4718-9A1F-9A7A65E7229D}" type="slidenum">
              <a:rPr lang="en-US" smtClean="0"/>
              <a:pPr fontAlgn="base">
                <a:spcBef>
                  <a:spcPct val="0"/>
                </a:spcBef>
                <a:spcAft>
                  <a:spcPct val="0"/>
                </a:spcAft>
                <a:defRPr/>
              </a:pPr>
              <a:t>33</a:t>
            </a:fld>
            <a:endParaRPr lang="en-US" smtClean="0"/>
          </a:p>
        </p:txBody>
      </p:sp>
      <p:sp>
        <p:nvSpPr>
          <p:cNvPr id="1361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61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ts val="588"/>
              </a:spcBef>
              <a:spcAft>
                <a:spcPts val="588"/>
              </a:spcAft>
            </a:pPr>
            <a:r>
              <a:rPr lang="en-US" sz="1000" dirty="0" smtClean="0"/>
              <a:t>The set of messages a class accepts is called an interface, and you’ll recall that a message provides access to a specific service (method) provided by a class.  When multiple classes accept the same set of messages, the interface to the services provided by a class may be abstracted and may stand on its own. </a:t>
            </a:r>
          </a:p>
          <a:p>
            <a:pPr eaLnBrk="1" hangingPunct="1">
              <a:spcBef>
                <a:spcPts val="588"/>
              </a:spcBef>
              <a:spcAft>
                <a:spcPts val="588"/>
              </a:spcAft>
            </a:pPr>
            <a:endParaRPr lang="en-US" sz="1000" dirty="0" smtClean="0"/>
          </a:p>
          <a:p>
            <a:pPr eaLnBrk="1" hangingPunct="1">
              <a:spcBef>
                <a:spcPts val="588"/>
              </a:spcBef>
              <a:spcAft>
                <a:spcPts val="588"/>
              </a:spcAft>
            </a:pPr>
            <a:r>
              <a:rPr lang="en-US" sz="1000" dirty="0" smtClean="0"/>
              <a:t>Interfaces are a topic that is covered in more detail in later lectures, when the coding implementation of this concept is discussed.</a:t>
            </a:r>
          </a:p>
          <a:p>
            <a:pPr eaLnBrk="1" hangingPunct="1">
              <a:spcBef>
                <a:spcPts val="588"/>
              </a:spcBef>
              <a:spcAft>
                <a:spcPts val="588"/>
              </a:spcAft>
            </a:pPr>
            <a:endParaRPr lang="en-US" sz="1000" dirty="0" smtClean="0"/>
          </a:p>
          <a:p>
            <a:pPr eaLnBrk="1" hangingPunct="1">
              <a:spcBef>
                <a:spcPts val="588"/>
              </a:spcBef>
              <a:spcAft>
                <a:spcPts val="588"/>
              </a:spcAft>
            </a:pPr>
            <a:r>
              <a:rPr lang="en-US" sz="1000" dirty="0" smtClean="0"/>
              <a:t>This concept is covered in much more detail later on in the course; just introduce it here.</a:t>
            </a:r>
          </a:p>
          <a:p>
            <a:pPr eaLnBrk="1" hangingPunct="1">
              <a:spcBef>
                <a:spcPct val="0"/>
              </a:spcBef>
            </a:pPr>
            <a:r>
              <a:rPr lang="en-US" sz="1000" dirty="0" smtClean="0"/>
              <a:t>Interfaces are a way to relate classes that are not related through inheritance (discussed in the next slides). It is often useful to have many different classes implementing the same contractual interface.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7F1CEA-CD12-4B18-BB22-CADD1F13207E}" type="slidenum">
              <a:rPr lang="en-US" smtClean="0"/>
              <a:pPr fontAlgn="base">
                <a:spcBef>
                  <a:spcPct val="0"/>
                </a:spcBef>
                <a:spcAft>
                  <a:spcPct val="0"/>
                </a:spcAft>
                <a:defRPr/>
              </a:pPr>
              <a:t>34</a:t>
            </a:fld>
            <a:endParaRPr lang="en-US" smtClean="0"/>
          </a:p>
        </p:txBody>
      </p:sp>
      <p:sp>
        <p:nvSpPr>
          <p:cNvPr id="1372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72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ts val="588"/>
              </a:spcBef>
              <a:spcAft>
                <a:spcPts val="588"/>
              </a:spcAft>
            </a:pPr>
            <a:r>
              <a:rPr lang="en-US" sz="1000" smtClean="0"/>
              <a:t>Interfaces and polymorphism are topics that are covered in more detail in later lectures, when the coding implementation of these concepts is discussed.</a:t>
            </a:r>
          </a:p>
          <a:p>
            <a:pPr eaLnBrk="1" hangingPunct="1">
              <a:spcBef>
                <a:spcPts val="588"/>
              </a:spcBef>
              <a:spcAft>
                <a:spcPts val="588"/>
              </a:spcAft>
            </a:pPr>
            <a:r>
              <a:rPr lang="en-US" sz="1000" smtClean="0"/>
              <a:t>This concept is covered in much more detail later on in the course; just introduce it here.</a:t>
            </a:r>
          </a:p>
          <a:p>
            <a:pPr eaLnBrk="1" hangingPunct="1">
              <a:spcBef>
                <a:spcPct val="0"/>
              </a:spcBef>
            </a:pPr>
            <a:r>
              <a:rPr lang="en-US" sz="1000" smtClean="0"/>
              <a:t>Interfaces are a way to relate classes that are not related through inheritance (discussed on the next slide). It is often useful to have many different classes implementing the same contractual interface.</a:t>
            </a:r>
          </a:p>
          <a:p>
            <a:pPr eaLnBrk="1" hangingPunct="1">
              <a:spcBef>
                <a:spcPct val="0"/>
              </a:spcBef>
            </a:pPr>
            <a:endParaRPr lang="en-US" sz="1000" smtClean="0"/>
          </a:p>
          <a:p>
            <a:pPr eaLnBrk="1" hangingPunct="1">
              <a:spcBef>
                <a:spcPct val="0"/>
              </a:spcBef>
            </a:pPr>
            <a:r>
              <a:rPr lang="en-US" sz="1000" smtClean="0"/>
              <a:t>Polymorphism can allow you to use different service providers that implement services differently but still provide the same service. For example, if you want to take money out, you can go to the bank and use the ATM, or you can see a teller. You provide both the ATM and the teller the same client information, and in the end, you still get your money, but the real live teller and the ATM use a different process to get your money.  The teller will have to call up your information on a computer, ask you to sign a withdrawal slip, verify your account information and the balance of your account, use the cash machine, then count the money back out to you.  The ATM, on the other hand, finds your information, verifies the balance and spits out the cash to you.  Same inputs and outputs, different internal processes.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2105831-2E45-4F6B-AB49-206DE51FBD1C}" type="slidenum">
              <a:rPr lang="en-US" smtClean="0"/>
              <a:pPr fontAlgn="base">
                <a:spcBef>
                  <a:spcPct val="0"/>
                </a:spcBef>
                <a:spcAft>
                  <a:spcPct val="0"/>
                </a:spcAft>
                <a:defRPr/>
              </a:pPr>
              <a:t>35</a:t>
            </a:fld>
            <a:endParaRPr lang="en-US" smtClean="0"/>
          </a:p>
        </p:txBody>
      </p:sp>
      <p:sp>
        <p:nvSpPr>
          <p:cNvPr id="1382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82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ts val="588"/>
              </a:spcBef>
              <a:spcAft>
                <a:spcPts val="588"/>
              </a:spcAft>
            </a:pPr>
            <a:r>
              <a:rPr lang="en-US" smtClean="0"/>
              <a:t>It is important to note that the Boat, Car and Truck classes are under obligation to accept the same messages if they implement the Drivable interface, but they may handle the messages completely differently. For example, while a car will use a gas pedal to implement its accelerate() method, a boat may use a throttle lever. This is important to note: the implementation code of methods may be different.</a:t>
            </a:r>
          </a:p>
          <a:p>
            <a:pPr eaLnBrk="1" hangingPunct="1">
              <a:spcBef>
                <a:spcPts val="588"/>
              </a:spcBef>
              <a:spcAft>
                <a:spcPts val="588"/>
              </a:spcAft>
            </a:pPr>
            <a:r>
              <a:rPr lang="en-US" smtClean="0"/>
              <a:t>Two things to point out here: </a:t>
            </a:r>
          </a:p>
          <a:p>
            <a:pPr eaLnBrk="1" hangingPunct="1">
              <a:spcBef>
                <a:spcPct val="0"/>
              </a:spcBef>
              <a:buFontTx/>
              <a:buChar char="•"/>
            </a:pPr>
            <a:r>
              <a:rPr lang="en-US" smtClean="0"/>
              <a:t>The Drivable interface is implemented by the Boat, Car and Truck classes.</a:t>
            </a:r>
          </a:p>
          <a:p>
            <a:pPr eaLnBrk="1" hangingPunct="1">
              <a:spcBef>
                <a:spcPct val="0"/>
              </a:spcBef>
              <a:buFontTx/>
              <a:buChar char="•"/>
            </a:pPr>
            <a:r>
              <a:rPr lang="en-US" smtClean="0"/>
              <a:t>The fact that each of these classes implement the same interface/fulfill the same contract facilitates polymorphism.</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1AFAE8F-B288-4546-992C-57FCBCAAE2F8}" type="slidenum">
              <a:rPr lang="en-IN" smtClean="0"/>
              <a:pPr>
                <a:defRPr/>
              </a:pPr>
              <a:t>36</a:t>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6BD56B-BC86-41F3-A507-919725C50BAE}" type="slidenum">
              <a:rPr lang="en-US" smtClean="0"/>
              <a:pPr fontAlgn="base">
                <a:spcBef>
                  <a:spcPct val="0"/>
                </a:spcBef>
                <a:spcAft>
                  <a:spcPct val="0"/>
                </a:spcAft>
                <a:defRPr/>
              </a:pPr>
              <a:t>37</a:t>
            </a:fld>
            <a:endParaRPr lang="en-US" smtClean="0"/>
          </a:p>
        </p:txBody>
      </p:sp>
      <p:sp>
        <p:nvSpPr>
          <p:cNvPr id="1392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92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ts val="588"/>
              </a:spcBef>
              <a:spcAft>
                <a:spcPts val="588"/>
              </a:spcAft>
            </a:pPr>
            <a:r>
              <a:rPr lang="en-US" dirty="0" smtClean="0"/>
              <a:t>Multiple inheritance, or a class inheriting from more than one </a:t>
            </a:r>
            <a:r>
              <a:rPr lang="en-US" dirty="0" err="1" smtClean="0"/>
              <a:t>superclass</a:t>
            </a:r>
            <a:r>
              <a:rPr lang="en-US" dirty="0" smtClean="0"/>
              <a:t>, is not permitted in Java.</a:t>
            </a:r>
          </a:p>
          <a:p>
            <a:pPr eaLnBrk="1" hangingPunct="1">
              <a:spcBef>
                <a:spcPts val="588"/>
              </a:spcBef>
              <a:spcAft>
                <a:spcPts val="588"/>
              </a:spcAft>
            </a:pPr>
            <a:endParaRPr lang="en-US" dirty="0" smtClean="0"/>
          </a:p>
          <a:p>
            <a:pPr eaLnBrk="1" hangingPunct="1">
              <a:spcBef>
                <a:spcPct val="0"/>
              </a:spcBef>
            </a:pPr>
            <a:r>
              <a:rPr lang="en-US" dirty="0" smtClean="0"/>
              <a:t>Subclasses may add variables and behaviors to those that were provided to them by their </a:t>
            </a:r>
            <a:r>
              <a:rPr lang="en-US" dirty="0" err="1" smtClean="0"/>
              <a:t>superclass</a:t>
            </a:r>
            <a:r>
              <a:rPr lang="en-US" dirty="0" smtClean="0"/>
              <a:t>. Subclasses can also override methods that were inherited from a </a:t>
            </a:r>
            <a:r>
              <a:rPr lang="en-US" dirty="0" err="1" smtClean="0"/>
              <a:t>superclass</a:t>
            </a:r>
            <a:r>
              <a:rPr lang="en-US" dirty="0" smtClean="0"/>
              <a:t>, providing a different implementation than that provided by the </a:t>
            </a:r>
            <a:r>
              <a:rPr lang="en-US" dirty="0" err="1" smtClean="0"/>
              <a:t>superclass</a:t>
            </a:r>
            <a:r>
              <a:rPr lang="en-US" dirty="0" smtClean="0"/>
              <a:t>. </a:t>
            </a:r>
          </a:p>
          <a:p>
            <a:pPr eaLnBrk="1" hangingPunct="1">
              <a:spcBef>
                <a:spcPct val="0"/>
              </a:spcBef>
            </a:pPr>
            <a:endParaRPr lang="en-US" dirty="0" smtClean="0"/>
          </a:p>
          <a:p>
            <a:pPr eaLnBrk="1" hangingPunct="1">
              <a:spcBef>
                <a:spcPct val="0"/>
              </a:spcBef>
            </a:pPr>
            <a:r>
              <a:rPr lang="en-US" dirty="0" smtClean="0"/>
              <a:t>The inheritance tree can be as deep as you need; you are not limited to one level of inheritance.</a:t>
            </a:r>
          </a:p>
          <a:p>
            <a:pPr eaLnBrk="1" hangingPunct="1">
              <a:spcBef>
                <a:spcPct val="0"/>
              </a:spcBef>
            </a:pPr>
            <a:endParaRPr lang="en-US" dirty="0" smtClean="0"/>
          </a:p>
          <a:p>
            <a:pPr eaLnBrk="1" hangingPunct="1">
              <a:spcBef>
                <a:spcPct val="0"/>
              </a:spcBef>
            </a:pPr>
            <a:r>
              <a:rPr lang="en-US" dirty="0" smtClean="0"/>
              <a:t>This topic is covered in much greater detail in a later lecture. Simply introduce the concept of inheritance and what it provides. The idea of specialization and generalization are discussed later as well, so don’t introduce them here yet.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7BCC1D5-A306-408E-B0E9-4786313E98E2}" type="slidenum">
              <a:rPr lang="en-US" smtClean="0"/>
              <a:pPr fontAlgn="base">
                <a:spcBef>
                  <a:spcPct val="0"/>
                </a:spcBef>
                <a:spcAft>
                  <a:spcPct val="0"/>
                </a:spcAft>
                <a:defRPr/>
              </a:pPr>
              <a:t>38</a:t>
            </a:fld>
            <a:endParaRPr lang="en-US" smtClean="0"/>
          </a:p>
        </p:txBody>
      </p:sp>
      <p:sp>
        <p:nvSpPr>
          <p:cNvPr id="1402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02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ts val="588"/>
              </a:spcBef>
              <a:spcAft>
                <a:spcPts val="588"/>
              </a:spcAft>
            </a:pPr>
            <a:r>
              <a:rPr lang="en-US" smtClean="0"/>
              <a:t>You’ve seen in the previous example that the Car class implements the Drivable interface; however, the Car class can also have other methods and store other data in order to provide additional services. The Car class is not limited to only providing the services outlined by the Drivable interface.</a:t>
            </a:r>
          </a:p>
          <a:p>
            <a:pPr eaLnBrk="1" hangingPunct="1">
              <a:spcBef>
                <a:spcPts val="588"/>
              </a:spcBef>
              <a:spcAft>
                <a:spcPts val="588"/>
              </a:spcAft>
            </a:pPr>
            <a:endParaRPr lang="en-US" smtClean="0"/>
          </a:p>
          <a:p>
            <a:pPr eaLnBrk="1" hangingPunct="1">
              <a:spcBef>
                <a:spcPts val="588"/>
              </a:spcBef>
              <a:spcAft>
                <a:spcPts val="588"/>
              </a:spcAft>
            </a:pPr>
            <a:r>
              <a:rPr lang="en-US" smtClean="0"/>
              <a:t>Here, the CompactCar, LuxuryCar and SportsCar all extend the functionality of the Car class; these classes are subclasses of the Car class, and the Car class is the superclass of the CompactCar, LuxuryCar, and SportsCar classes. The CompactCar, LuxuryCar and SportsCar classes could also choose to override methods in the Car superclass if they need to.</a:t>
            </a:r>
          </a:p>
          <a:p>
            <a:pPr eaLnBrk="1" hangingPunct="1">
              <a:spcBef>
                <a:spcPts val="588"/>
              </a:spcBef>
              <a:spcAft>
                <a:spcPts val="588"/>
              </a:spcAft>
            </a:pPr>
            <a:endParaRPr lang="en-US" smtClean="0"/>
          </a:p>
          <a:p>
            <a:pPr eaLnBrk="1" hangingPunct="1">
              <a:spcBef>
                <a:spcPct val="0"/>
              </a:spcBef>
            </a:pPr>
            <a:r>
              <a:rPr lang="en-US" smtClean="0"/>
              <a:t>Inheritance allows for classes to be related through their common functionality, and allows for easier maintenance of code. If a change must be made in code that exists in a superclass, this change will propagate down to all subclasses; this prevents updates from having to be made in all classes that use that piece of code. </a:t>
            </a:r>
          </a:p>
          <a:p>
            <a:pPr eaLnBrk="1" hangingPunct="1">
              <a:spcBef>
                <a:spcPts val="588"/>
              </a:spcBef>
              <a:spcAft>
                <a:spcPts val="588"/>
              </a:spcAft>
            </a:pPr>
            <a:endParaRPr lang="en-US" smtClean="0"/>
          </a:p>
          <a:p>
            <a:pPr eaLnBrk="1" hangingPunct="1">
              <a:spcBef>
                <a:spcPts val="588"/>
              </a:spcBef>
              <a:spcAft>
                <a:spcPts val="588"/>
              </a:spcAft>
            </a:pPr>
            <a:r>
              <a:rPr lang="en-US" smtClean="0"/>
              <a:t>The Car class still implements the Drivable interface even though it has additional methods and state information.</a:t>
            </a:r>
          </a:p>
          <a:p>
            <a:pPr eaLnBrk="1" hangingPunct="1">
              <a:spcBef>
                <a:spcPct val="0"/>
              </a:spcBef>
            </a:pPr>
            <a:r>
              <a:rPr lang="en-US" smtClean="0"/>
              <a:t>Point out the benefits of abstracting common functionality into another class and then inheriting the superclass. This allows for classes to be related through inheritance, and allows for a high degree of code reuse. If a change must be made in code that exists in a superclass, this change will propagate down to all subclasses; this prevents updates from having to be made in all classes that use that piece of code.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p:spPr>
      </p:sp>
      <p:sp>
        <p:nvSpPr>
          <p:cNvPr id="141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2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13F573-E45E-49FD-AF45-C3934CE07FDF}" type="slidenum">
              <a:rPr lang="en-IN" smtClean="0"/>
              <a:pPr fontAlgn="base">
                <a:spcBef>
                  <a:spcPct val="0"/>
                </a:spcBef>
                <a:spcAft>
                  <a:spcPct val="0"/>
                </a:spcAft>
                <a:defRPr/>
              </a:pPr>
              <a:t>39</a:t>
            </a:fld>
            <a:endParaRPr lang="en-I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62EB6DD-C4EE-4141-98A9-F3BF1847A0A6}" type="slidenum">
              <a:rPr lang="en-US" smtClean="0"/>
              <a:pPr fontAlgn="base">
                <a:spcBef>
                  <a:spcPct val="0"/>
                </a:spcBef>
                <a:spcAft>
                  <a:spcPct val="0"/>
                </a:spcAft>
                <a:defRPr/>
              </a:pPr>
              <a:t>4</a:t>
            </a:fld>
            <a:endParaRPr lang="en-US" smtClean="0"/>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85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800" smtClean="0"/>
              <a:t>Objects of the real world have information and behavior that can be modeled in a programming language. For example, a car object maintains information about its state such as how fast it is moving, what gear it is in, and how many miles it has driven.  Car objects also have things that they can do in response to a driver’s action, such as moving forward, reversing, stopping and so on.  </a:t>
            </a:r>
          </a:p>
          <a:p>
            <a:pPr eaLnBrk="1" hangingPunct="1">
              <a:lnSpc>
                <a:spcPct val="80000"/>
              </a:lnSpc>
              <a:spcBef>
                <a:spcPct val="0"/>
              </a:spcBef>
            </a:pPr>
            <a:endParaRPr lang="en-US" sz="800" smtClean="0"/>
          </a:p>
          <a:p>
            <a:pPr eaLnBrk="1" hangingPunct="1">
              <a:lnSpc>
                <a:spcPct val="80000"/>
              </a:lnSpc>
              <a:spcBef>
                <a:spcPct val="0"/>
              </a:spcBef>
            </a:pPr>
            <a:r>
              <a:rPr lang="en-US" sz="800" smtClean="0"/>
              <a:t>Do you know how an internal combustion engine really works? Probably not. Yet you can drive a car. The idea that you can read information about that car’s state (for example, reading the speedometer), and make the car do something (for example, braking), without knowing anything about how the car works inside is also modeled by objects.  This concept is called encapsulation, which will be discussed in depth later. </a:t>
            </a:r>
          </a:p>
          <a:p>
            <a:pPr eaLnBrk="1" hangingPunct="1">
              <a:lnSpc>
                <a:spcPct val="80000"/>
              </a:lnSpc>
              <a:spcBef>
                <a:spcPct val="0"/>
              </a:spcBef>
            </a:pPr>
            <a:endParaRPr lang="en-US" sz="800" smtClean="0"/>
          </a:p>
          <a:p>
            <a:pPr eaLnBrk="1" hangingPunct="1">
              <a:lnSpc>
                <a:spcPct val="80000"/>
              </a:lnSpc>
              <a:spcBef>
                <a:spcPct val="0"/>
              </a:spcBef>
            </a:pPr>
            <a:r>
              <a:rPr lang="en-US" sz="800" smtClean="0"/>
              <a:t>As well, if you get into a different type of car or motorized vehicle other than the one you own, you will notice that it provides almost the same information and functionality; you will still be able to drive and information such as the car’s speed will still be maintained. This is also modeled by objects in a principle called polymorphism.</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1A1C0E-8C3D-4499-ABCE-EC03A79C2331}" type="slidenum">
              <a:rPr lang="en-US" smtClean="0"/>
              <a:pPr fontAlgn="base">
                <a:spcBef>
                  <a:spcPct val="0"/>
                </a:spcBef>
                <a:spcAft>
                  <a:spcPct val="0"/>
                </a:spcAft>
                <a:defRPr/>
              </a:pPr>
              <a:t>40</a:t>
            </a:fld>
            <a:endParaRPr lang="en-US" smtClean="0"/>
          </a:p>
        </p:txBody>
      </p:sp>
      <p:sp>
        <p:nvSpPr>
          <p:cNvPr id="1423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23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1300" smtClean="0"/>
              <a:t>Recall from earlier discussions that classes act as a template for creating objects. Objects store data, and have methods for manipulating and accessing that data.</a:t>
            </a:r>
          </a:p>
          <a:p>
            <a:pPr eaLnBrk="1" hangingPunct="1">
              <a:lnSpc>
                <a:spcPct val="80000"/>
              </a:lnSpc>
              <a:spcBef>
                <a:spcPct val="0"/>
              </a:spcBef>
            </a:pPr>
            <a:endParaRPr lang="en-US" sz="1300" smtClean="0"/>
          </a:p>
          <a:p>
            <a:pPr eaLnBrk="1" hangingPunct="1">
              <a:lnSpc>
                <a:spcPct val="80000"/>
              </a:lnSpc>
              <a:spcBef>
                <a:spcPct val="0"/>
              </a:spcBef>
            </a:pPr>
            <a:r>
              <a:rPr lang="en-US" sz="1300" smtClean="0"/>
              <a:t>You as the programmer will be creating classes. Classes are the blueprints used to create the objects that will communicate with each other. Classes will declare the methods and data fields that the objects will have.   </a:t>
            </a:r>
          </a:p>
          <a:p>
            <a:pPr eaLnBrk="1" hangingPunct="1">
              <a:lnSpc>
                <a:spcPct val="80000"/>
              </a:lnSpc>
              <a:spcBef>
                <a:spcPct val="0"/>
              </a:spcBef>
            </a:pPr>
            <a:endParaRPr lang="en-US" sz="1300" smtClean="0"/>
          </a:p>
          <a:p>
            <a:pPr eaLnBrk="1" hangingPunct="1">
              <a:lnSpc>
                <a:spcPct val="80000"/>
              </a:lnSpc>
              <a:spcBef>
                <a:spcPct val="0"/>
              </a:spcBef>
            </a:pPr>
            <a:r>
              <a:rPr lang="en-US" sz="1300" smtClean="0"/>
              <a:t>Each instance of the class will respond to the same messages (methods) and have the same data fields.   Recall the object-oriented lecture, in which the Person class was discussed. We can have three different people; each will have the same data associated with them, such as a name and an amount of money. However, each Person object has a different name and a different amount of money. </a:t>
            </a:r>
          </a:p>
          <a:p>
            <a:pPr eaLnBrk="1" hangingPunct="1">
              <a:lnSpc>
                <a:spcPct val="80000"/>
              </a:lnSpc>
              <a:spcBef>
                <a:spcPct val="0"/>
              </a:spcBef>
            </a:pPr>
            <a:endParaRPr lang="en-US" sz="1300" smtClean="0"/>
          </a:p>
          <a:p>
            <a:pPr eaLnBrk="1" hangingPunct="1">
              <a:lnSpc>
                <a:spcPct val="80000"/>
              </a:lnSpc>
              <a:spcBef>
                <a:spcPct val="0"/>
              </a:spcBef>
            </a:pPr>
            <a:r>
              <a:rPr lang="en-US" sz="1300" smtClean="0"/>
              <a:t>Also recall earlier discussions in which relations between classes were discussed as one of the principles of object-oriented design. Inheritance and interfaces were defined as two such relationships that are important in object-oriented programming, and Java has syntax that facilitates the creation of such relationships.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4478B2D-2DBF-45B0-B330-E6E06E785FC4}" type="slidenum">
              <a:rPr lang="en-US" smtClean="0"/>
              <a:pPr fontAlgn="base">
                <a:spcBef>
                  <a:spcPct val="0"/>
                </a:spcBef>
                <a:spcAft>
                  <a:spcPct val="0"/>
                </a:spcAft>
                <a:defRPr/>
              </a:pPr>
              <a:t>41</a:t>
            </a:fld>
            <a:endParaRPr lang="en-US" smtClean="0"/>
          </a:p>
        </p:txBody>
      </p:sp>
      <p:sp>
        <p:nvSpPr>
          <p:cNvPr id="1433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33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6D8358-BB16-4B80-9526-EB03B8FBF814}" type="slidenum">
              <a:rPr lang="en-US" smtClean="0"/>
              <a:pPr fontAlgn="base">
                <a:spcBef>
                  <a:spcPct val="0"/>
                </a:spcBef>
                <a:spcAft>
                  <a:spcPct val="0"/>
                </a:spcAft>
                <a:defRPr/>
              </a:pPr>
              <a:t>42</a:t>
            </a:fld>
            <a:endParaRPr lang="en-US" smtClean="0"/>
          </a:p>
        </p:txBody>
      </p:sp>
      <p:sp>
        <p:nvSpPr>
          <p:cNvPr id="1443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43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n-US" sz="1600" smtClean="0"/>
              <a:t>Recall from the lectures on Java syntax that there are two data types that exist in Java: primitive data types and reference data types. Classes are reference data types; variables of a type specified by a class may be created. Since classes are reference data types, such a variable would reference the address in memory where the object is stored.</a:t>
            </a:r>
          </a:p>
          <a:p>
            <a:pPr eaLnBrk="1" hangingPunct="1">
              <a:lnSpc>
                <a:spcPct val="90000"/>
              </a:lnSpc>
              <a:spcBef>
                <a:spcPct val="0"/>
              </a:spcBef>
            </a:pPr>
            <a:endParaRPr lang="en-US" sz="160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54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100" dirty="0" smtClean="0">
                <a:solidFill>
                  <a:srgbClr val="000000"/>
                </a:solidFill>
                <a:latin typeface="Arial" charset="0"/>
              </a:rPr>
              <a:t>If the same modifier appears more than once in a class declaration, a compilation error occurs.</a:t>
            </a:r>
          </a:p>
          <a:p>
            <a:pPr eaLnBrk="1" hangingPunct="1">
              <a:spcBef>
                <a:spcPct val="0"/>
              </a:spcBef>
            </a:pPr>
            <a:endParaRPr lang="en-US" sz="1100" dirty="0" smtClean="0">
              <a:solidFill>
                <a:srgbClr val="000000"/>
              </a:solidFill>
              <a:latin typeface="Arial" charset="0"/>
            </a:endParaRPr>
          </a:p>
          <a:p>
            <a:pPr eaLnBrk="1" hangingPunct="1">
              <a:spcBef>
                <a:spcPct val="0"/>
              </a:spcBef>
            </a:pPr>
            <a:r>
              <a:rPr lang="en-US" sz="1100" dirty="0" smtClean="0">
                <a:solidFill>
                  <a:srgbClr val="000000"/>
                </a:solidFill>
                <a:latin typeface="Arial" charset="0"/>
              </a:rPr>
              <a:t>An abstract class can (but does not have to) contain abstract methods – methods without an implementation. Only abstract classes may have abstract methods; subclasses can fill in the implementation details for these methods, and typically an abstract class will provide at least a partial or complete implementation of at least one method. If a class that is not abstract contains an abstract method, then a compilation error occurs. </a:t>
            </a:r>
            <a:r>
              <a:rPr lang="en-US" dirty="0" smtClean="0"/>
              <a:t>A class is considered abstract even only one method is declared abstract.</a:t>
            </a:r>
            <a:endParaRPr lang="en-US" sz="1100" dirty="0" smtClean="0">
              <a:solidFill>
                <a:srgbClr val="000000"/>
              </a:solidFill>
              <a:latin typeface="Arial" charset="0"/>
            </a:endParaRPr>
          </a:p>
          <a:p>
            <a:pPr eaLnBrk="1" hangingPunct="1">
              <a:spcBef>
                <a:spcPct val="0"/>
              </a:spcBef>
            </a:pPr>
            <a:endParaRPr lang="en-US" sz="1100" dirty="0" smtClean="0">
              <a:solidFill>
                <a:srgbClr val="000000"/>
              </a:solidFill>
              <a:latin typeface="Arial" charset="0"/>
            </a:endParaRPr>
          </a:p>
          <a:p>
            <a:pPr eaLnBrk="1" hangingPunct="1">
              <a:spcBef>
                <a:spcPct val="0"/>
              </a:spcBef>
            </a:pPr>
            <a:r>
              <a:rPr lang="en-US" sz="1100" dirty="0" smtClean="0">
                <a:solidFill>
                  <a:srgbClr val="000000"/>
                </a:solidFill>
                <a:latin typeface="Arial" charset="0"/>
              </a:rPr>
              <a:t>If the name of a final class appears in the extends clause of another class declaration, a compilation error occurs. If a class is declared both final and abstract, a compilation error occurs because the implementation of such a class could never be completed. </a:t>
            </a:r>
          </a:p>
          <a:p>
            <a:pPr eaLnBrk="1" hangingPunct="1">
              <a:spcBef>
                <a:spcPct val="0"/>
              </a:spcBef>
            </a:pPr>
            <a:endParaRPr lang="en-US" sz="1100" dirty="0" smtClean="0">
              <a:solidFill>
                <a:srgbClr val="000000"/>
              </a:solidFill>
              <a:latin typeface="Arial"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A5ABCA-B95D-4682-8C10-43097A3E5DB8}" type="slidenum">
              <a:rPr lang="en-US" smtClean="0"/>
              <a:pPr fontAlgn="base">
                <a:spcBef>
                  <a:spcPct val="0"/>
                </a:spcBef>
                <a:spcAft>
                  <a:spcPct val="0"/>
                </a:spcAft>
                <a:defRPr/>
              </a:pPr>
              <a:t>44</a:t>
            </a:fld>
            <a:endParaRPr lang="en-US" smtClean="0"/>
          </a:p>
        </p:txBody>
      </p:sp>
      <p:sp>
        <p:nvSpPr>
          <p:cNvPr id="1464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64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A76808-1A26-4EB7-B994-AFF3CB0F6A83}" type="slidenum">
              <a:rPr lang="en-US" smtClean="0"/>
              <a:pPr fontAlgn="base">
                <a:spcBef>
                  <a:spcPct val="0"/>
                </a:spcBef>
                <a:spcAft>
                  <a:spcPct val="0"/>
                </a:spcAft>
                <a:defRPr/>
              </a:pPr>
              <a:t>45</a:t>
            </a:fld>
            <a:endParaRPr lang="en-US" smtClean="0"/>
          </a:p>
        </p:txBody>
      </p:sp>
      <p:sp>
        <p:nvSpPr>
          <p:cNvPr id="1474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74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600" smtClean="0"/>
              <a:t>Reference data types allow a variable to hold a memory address which references an object’s location in memory; however, this is transparent to the programmer, as the programmer never accesses or manipulates memory addresses. Objects are referred to by their variable name instead.</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2AF20E-0EA4-4188-BD33-E67431020787}" type="slidenum">
              <a:rPr lang="en-US" smtClean="0"/>
              <a:pPr fontAlgn="base">
                <a:spcBef>
                  <a:spcPct val="0"/>
                </a:spcBef>
                <a:spcAft>
                  <a:spcPct val="0"/>
                </a:spcAft>
                <a:defRPr/>
              </a:pPr>
              <a:t>46</a:t>
            </a:fld>
            <a:endParaRPr lang="en-US" smtClean="0"/>
          </a:p>
        </p:txBody>
      </p:sp>
      <p:sp>
        <p:nvSpPr>
          <p:cNvPr id="1484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84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600" smtClean="0"/>
              <a:t>The new operator is used to create a new object. The JVM handles the allocation of memory for this new object. When no more references exist to that object, the JVM handles the deallocation of memory for that object as well.</a:t>
            </a:r>
          </a:p>
          <a:p>
            <a:pPr eaLnBrk="1" hangingPunct="1">
              <a:spcBef>
                <a:spcPct val="0"/>
              </a:spcBef>
            </a:pPr>
            <a:endParaRPr lang="en-US" sz="160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5FD100-0B21-425D-A432-76424618A3F9}" type="slidenum">
              <a:rPr lang="en-US" smtClean="0"/>
              <a:pPr fontAlgn="base">
                <a:spcBef>
                  <a:spcPct val="0"/>
                </a:spcBef>
                <a:spcAft>
                  <a:spcPct val="0"/>
                </a:spcAft>
                <a:defRPr/>
              </a:pPr>
              <a:t>47</a:t>
            </a:fld>
            <a:endParaRPr lang="en-US" smtClean="0"/>
          </a:p>
        </p:txBody>
      </p:sp>
      <p:sp>
        <p:nvSpPr>
          <p:cNvPr id="149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95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D9A1F6-075E-4857-A48A-1E6694DA5B10}" type="slidenum">
              <a:rPr lang="en-US" smtClean="0"/>
              <a:pPr fontAlgn="base">
                <a:spcBef>
                  <a:spcPct val="0"/>
                </a:spcBef>
                <a:spcAft>
                  <a:spcPct val="0"/>
                </a:spcAft>
                <a:defRPr/>
              </a:pPr>
              <a:t>48</a:t>
            </a:fld>
            <a:endParaRPr lang="en-US" smtClean="0"/>
          </a:p>
        </p:txBody>
      </p:sp>
      <p:sp>
        <p:nvSpPr>
          <p:cNvPr id="150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0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1300" smtClean="0"/>
              <a:t>Based on the code above, we can infer that the BankAccount has three different (overloaded) constructors. One constructor, the default no-arguments constructor, accepts no arguments when in initializing a new BankAccount object. Another constructor accepts an account number when initializing a new BankAccount object. A third constructor accepts an account name when creating a new BankAccount object.</a:t>
            </a:r>
          </a:p>
          <a:p>
            <a:pPr eaLnBrk="1" hangingPunct="1">
              <a:lnSpc>
                <a:spcPct val="80000"/>
              </a:lnSpc>
              <a:spcBef>
                <a:spcPct val="0"/>
              </a:spcBef>
            </a:pPr>
            <a:endParaRPr lang="en-US" sz="1300" smtClean="0"/>
          </a:p>
          <a:p>
            <a:pPr eaLnBrk="1" hangingPunct="1">
              <a:lnSpc>
                <a:spcPct val="80000"/>
              </a:lnSpc>
              <a:spcBef>
                <a:spcPct val="0"/>
              </a:spcBef>
            </a:pPr>
            <a:r>
              <a:rPr lang="en-US" sz="1300" smtClean="0"/>
              <a:t>There are many situations in which is makes sense to have different ways of initializing an object based on what information is available at the time an object is created. Here, we see that a new bank account can be created knowing no information about the name or number of the account, or we may know either the name or number when creating this object.</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2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100" smtClean="0">
                <a:solidFill>
                  <a:srgbClr val="000000"/>
                </a:solidFill>
                <a:latin typeface="Arial" charset="0"/>
              </a:rPr>
              <a:t>The keyword this can also be used to represent the current object, when used with the dot operator, e.g.:</a:t>
            </a:r>
          </a:p>
          <a:p>
            <a:pPr eaLnBrk="1" hangingPunct="1">
              <a:spcBef>
                <a:spcPct val="0"/>
              </a:spcBef>
            </a:pPr>
            <a:r>
              <a:rPr lang="en-US" sz="1100" smtClean="0">
                <a:solidFill>
                  <a:srgbClr val="000000"/>
                </a:solidFill>
                <a:latin typeface="Arial" charset="0"/>
              </a:rPr>
              <a:t>	this.x = 0;</a:t>
            </a:r>
          </a:p>
          <a:p>
            <a:pPr eaLnBrk="1" hangingPunct="1">
              <a:spcBef>
                <a:spcPct val="0"/>
              </a:spcBef>
            </a:pPr>
            <a:r>
              <a:rPr lang="en-US" sz="1100" smtClean="0">
                <a:solidFill>
                  <a:srgbClr val="000000"/>
                </a:solidFill>
                <a:latin typeface="Arial" charset="0"/>
              </a:rPr>
              <a:t>	this.doStuff();</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3B98F5-6A40-497F-89B2-F33711630089}" type="slidenum">
              <a:rPr lang="en-US" smtClean="0"/>
              <a:pPr fontAlgn="base">
                <a:spcBef>
                  <a:spcPct val="0"/>
                </a:spcBef>
                <a:spcAft>
                  <a:spcPct val="0"/>
                </a:spcAft>
                <a:defRPr/>
              </a:pPr>
              <a:t>5</a:t>
            </a:fld>
            <a:endParaRPr lang="en-US" smtClean="0"/>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800" smtClean="0"/>
              <a:t>Simply put, an object is a combination of data and function. Rather than keeping data and function separate, like was done in procedural programming, data and function are combined in one place -- an object. </a:t>
            </a:r>
          </a:p>
          <a:p>
            <a:pPr eaLnBrk="1" hangingPunct="1">
              <a:lnSpc>
                <a:spcPct val="80000"/>
              </a:lnSpc>
              <a:spcBef>
                <a:spcPct val="0"/>
              </a:spcBef>
            </a:pPr>
            <a:endParaRPr lang="en-US" sz="800" smtClean="0"/>
          </a:p>
          <a:p>
            <a:pPr eaLnBrk="1" hangingPunct="1">
              <a:lnSpc>
                <a:spcPct val="80000"/>
              </a:lnSpc>
              <a:spcBef>
                <a:spcPct val="0"/>
              </a:spcBef>
            </a:pPr>
            <a:r>
              <a:rPr lang="en-US" sz="800" smtClean="0"/>
              <a:t>With objects, the data and function are combined into one concept. To use an object, you only need to know what services it provides, not how they are provided. For example, you can drive a car only by knowing that pressing the gas pedal will cause the car to accelerate, and pressing the brake will stop the car. </a:t>
            </a:r>
          </a:p>
          <a:p>
            <a:pPr eaLnBrk="1" hangingPunct="1">
              <a:lnSpc>
                <a:spcPct val="80000"/>
              </a:lnSpc>
              <a:spcBef>
                <a:spcPct val="0"/>
              </a:spcBef>
            </a:pPr>
            <a:endParaRPr lang="en-US" sz="800" smtClean="0"/>
          </a:p>
          <a:p>
            <a:pPr eaLnBrk="1" hangingPunct="1">
              <a:lnSpc>
                <a:spcPct val="80000"/>
              </a:lnSpc>
              <a:spcBef>
                <a:spcPct val="0"/>
              </a:spcBef>
            </a:pPr>
            <a:r>
              <a:rPr lang="en-US" sz="800" smtClean="0"/>
              <a:t>As this diagram illustrates, data is accessed only through the functions provided. In the case of objects the actual implementation - the code, structure and how things are done - is hidden.</a:t>
            </a:r>
          </a:p>
          <a:p>
            <a:pPr eaLnBrk="1" hangingPunct="1">
              <a:lnSpc>
                <a:spcPct val="80000"/>
              </a:lnSpc>
              <a:spcBef>
                <a:spcPct val="0"/>
              </a:spcBef>
            </a:pPr>
            <a:endParaRPr lang="en-US" sz="800" smtClean="0"/>
          </a:p>
          <a:p>
            <a:pPr eaLnBrk="1" hangingPunct="1">
              <a:lnSpc>
                <a:spcPct val="80000"/>
              </a:lnSpc>
              <a:spcBef>
                <a:spcPct val="0"/>
              </a:spcBef>
            </a:pPr>
            <a:r>
              <a:rPr lang="en-US" sz="800" smtClean="0"/>
              <a:t>This diagram does not present a standardized notation for an object, but it represents the encapsulation of data and function quite nicely. We will see a standardized notation later in the lecture.</a:t>
            </a:r>
          </a:p>
          <a:p>
            <a:pPr eaLnBrk="1" hangingPunct="1">
              <a:lnSpc>
                <a:spcPct val="80000"/>
              </a:lnSpc>
              <a:spcBef>
                <a:spcPct val="0"/>
              </a:spcBef>
            </a:pPr>
            <a:endParaRPr lang="en-US" sz="800" smtClean="0"/>
          </a:p>
          <a:p>
            <a:pPr eaLnBrk="1" hangingPunct="1">
              <a:lnSpc>
                <a:spcPct val="80000"/>
              </a:lnSpc>
              <a:spcBef>
                <a:spcPct val="0"/>
              </a:spcBef>
            </a:pPr>
            <a:r>
              <a:rPr lang="en-US" sz="800" smtClean="0"/>
              <a:t>Here we take our second look at an object. Notice how the functions are not just floating around on the page. They are tied directly together with other functions surrounding some data. Emphasize that we are not limited to only providing 4 functions in an object!</a:t>
            </a:r>
          </a:p>
          <a:p>
            <a:pPr eaLnBrk="1" hangingPunct="1">
              <a:lnSpc>
                <a:spcPct val="80000"/>
              </a:lnSpc>
              <a:spcBef>
                <a:spcPct val="0"/>
              </a:spcBef>
            </a:pPr>
            <a:endParaRPr lang="en-US" sz="800" smtClean="0"/>
          </a:p>
          <a:p>
            <a:pPr eaLnBrk="1" hangingPunct="1">
              <a:lnSpc>
                <a:spcPct val="80000"/>
              </a:lnSpc>
              <a:spcBef>
                <a:spcPct val="0"/>
              </a:spcBef>
            </a:pPr>
            <a:r>
              <a:rPr lang="en-US" sz="800" smtClean="0"/>
              <a:t>Now, if some of the data is corrupted, which functions would I look at? It should seem obvious that only 1-4 are possible, whereas you cannot tell what methods are or how many can affect the data in procedural programs (as seen on previous pages).  We will get into this type of diagram in much more detail in a little while.</a:t>
            </a:r>
          </a:p>
          <a:p>
            <a:pPr eaLnBrk="1" hangingPunct="1">
              <a:lnSpc>
                <a:spcPct val="80000"/>
              </a:lnSpc>
              <a:spcBef>
                <a:spcPct val="0"/>
              </a:spcBef>
              <a:spcAft>
                <a:spcPts val="588"/>
              </a:spcAft>
            </a:pPr>
            <a:endParaRPr lang="en-US" sz="800" smtClean="0"/>
          </a:p>
          <a:p>
            <a:pPr eaLnBrk="1" hangingPunct="1">
              <a:lnSpc>
                <a:spcPct val="80000"/>
              </a:lnSpc>
              <a:spcBef>
                <a:spcPct val="0"/>
              </a:spcBef>
              <a:spcAft>
                <a:spcPts val="588"/>
              </a:spcAft>
            </a:pPr>
            <a:r>
              <a:rPr lang="en-US" sz="800" smtClean="0"/>
              <a:t>Procedural programming is writing software based on procedures. So it seems quite natural to say that object-oriented software development is based upon writing objects.</a:t>
            </a:r>
          </a:p>
          <a:p>
            <a:pPr eaLnBrk="1" hangingPunct="1">
              <a:lnSpc>
                <a:spcPct val="80000"/>
              </a:lnSpc>
              <a:spcBef>
                <a:spcPct val="0"/>
              </a:spcBef>
            </a:pPr>
            <a:endParaRPr lang="en-US" sz="800" smtClean="0"/>
          </a:p>
          <a:p>
            <a:pPr eaLnBrk="1" hangingPunct="1">
              <a:lnSpc>
                <a:spcPct val="80000"/>
              </a:lnSpc>
              <a:spcBef>
                <a:spcPct val="0"/>
              </a:spcBef>
            </a:pPr>
            <a:r>
              <a:rPr lang="en-US" sz="800" smtClean="0"/>
              <a:t>Combining data and function forces you to look at solving problems in a different manner. Rather than just looking at software as a series of functions calling one another, the solution is a set of interacting objects that operate on the data that they contain.</a:t>
            </a:r>
          </a:p>
          <a:p>
            <a:pPr eaLnBrk="1" hangingPunct="1">
              <a:lnSpc>
                <a:spcPct val="80000"/>
              </a:lnSpc>
              <a:spcBef>
                <a:spcPct val="0"/>
              </a:spcBef>
            </a:pPr>
            <a:r>
              <a:rPr lang="en-US" sz="800" smtClean="0"/>
              <a:t>You may have already heard that an object is a combination of data and function. We are carrying that definition one step further here by adding the concept of encapsulation. Encapsulation means the enclosing, containment, or hiding of something. In the case of objects we are hiding the actual implementation -- the code, structure and how things are done.</a:t>
            </a:r>
          </a:p>
          <a:p>
            <a:pPr eaLnBrk="1" hangingPunct="1">
              <a:lnSpc>
                <a:spcPct val="80000"/>
              </a:lnSpc>
              <a:spcBef>
                <a:spcPct val="0"/>
              </a:spcBef>
            </a:pPr>
            <a:endParaRPr lang="en-US" sz="800" smtClean="0"/>
          </a:p>
          <a:p>
            <a:pPr eaLnBrk="1" hangingPunct="1">
              <a:lnSpc>
                <a:spcPct val="80000"/>
              </a:lnSpc>
              <a:spcBef>
                <a:spcPct val="0"/>
              </a:spcBef>
            </a:pPr>
            <a:r>
              <a:rPr lang="en-US" sz="800" smtClean="0"/>
              <a:t>Let's take a real-world everyday object like a television set. Most televisions sets have at a minimum, a power button, channel up/down buttons, volume up/down buttons. Picture this TV in front of you right now. How many of you could turn the TV on? Turn to a specific channel? Turn the volume down? Explain how the picture actually appears on the screen? </a:t>
            </a:r>
          </a:p>
          <a:p>
            <a:pPr eaLnBrk="1" hangingPunct="1">
              <a:lnSpc>
                <a:spcPct val="80000"/>
              </a:lnSpc>
              <a:spcBef>
                <a:spcPct val="0"/>
              </a:spcBef>
            </a:pPr>
            <a:r>
              <a:rPr lang="en-US" sz="800" smtClean="0"/>
              <a:t>You were all probably doing well until that last question, but that is the heart of encapsulation. TVs are something that many of us use every single day, but we can't explain how they really work on the inside. That is the exact same approach that we want to take with objects, we should be able to use them, but don't really care how they do what they do. </a:t>
            </a:r>
          </a:p>
          <a:p>
            <a:pPr eaLnBrk="1" hangingPunct="1">
              <a:lnSpc>
                <a:spcPct val="80000"/>
              </a:lnSpc>
              <a:spcBef>
                <a:spcPct val="0"/>
              </a:spcBef>
            </a:pPr>
            <a:endParaRPr lang="en-US" sz="800" smtClean="0"/>
          </a:p>
          <a:p>
            <a:pPr eaLnBrk="1" hangingPunct="1">
              <a:lnSpc>
                <a:spcPct val="80000"/>
              </a:lnSpc>
              <a:spcBef>
                <a:spcPct val="0"/>
              </a:spcBef>
            </a:pPr>
            <a:r>
              <a:rPr lang="en-US" sz="800" smtClean="0"/>
              <a:t>Additional Information — </a:t>
            </a:r>
          </a:p>
          <a:p>
            <a:pPr eaLnBrk="1" hangingPunct="1">
              <a:lnSpc>
                <a:spcPct val="80000"/>
              </a:lnSpc>
              <a:spcBef>
                <a:spcPct val="0"/>
              </a:spcBef>
            </a:pPr>
            <a:r>
              <a:rPr lang="en-US" sz="800" smtClean="0"/>
              <a:t>Transition Statement — Next: Another example of objects</a:t>
            </a:r>
          </a:p>
          <a:p>
            <a:pPr eaLnBrk="1" hangingPunct="1">
              <a:lnSpc>
                <a:spcPct val="80000"/>
              </a:lnSpc>
              <a:spcBef>
                <a:spcPct val="0"/>
              </a:spcBef>
            </a:pPr>
            <a:endParaRPr lang="en-US" sz="80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100" smtClean="0">
                <a:solidFill>
                  <a:srgbClr val="000000"/>
                </a:solidFill>
                <a:latin typeface="Arial" charset="0"/>
              </a:rPr>
              <a:t>One constructor can invoke another constructor within the class, and this is called constructor chaining.</a:t>
            </a:r>
          </a:p>
          <a:p>
            <a:pPr eaLnBrk="1" hangingPunct="1">
              <a:spcBef>
                <a:spcPct val="0"/>
              </a:spcBef>
            </a:pPr>
            <a:r>
              <a:rPr lang="en-US" sz="1100" smtClean="0">
                <a:solidFill>
                  <a:srgbClr val="000000"/>
                </a:solidFill>
                <a:latin typeface="Arial" charset="0"/>
              </a:rPr>
              <a:t>Chained constructor statements are of the form:</a:t>
            </a:r>
          </a:p>
          <a:p>
            <a:pPr eaLnBrk="1" hangingPunct="1">
              <a:spcBef>
                <a:spcPct val="0"/>
              </a:spcBef>
              <a:buFontTx/>
              <a:buChar char="•"/>
            </a:pPr>
            <a:r>
              <a:rPr lang="en-US" sz="1100" smtClean="0">
                <a:solidFill>
                  <a:srgbClr val="000000"/>
                </a:solidFill>
                <a:latin typeface="Arial" charset="0"/>
              </a:rPr>
              <a:t>this (argument list);</a:t>
            </a:r>
          </a:p>
          <a:p>
            <a:pPr eaLnBrk="1" hangingPunct="1">
              <a:spcBef>
                <a:spcPct val="0"/>
              </a:spcBef>
              <a:buFontTx/>
              <a:buChar char="•"/>
            </a:pPr>
            <a:r>
              <a:rPr lang="en-US" sz="1100" smtClean="0">
                <a:solidFill>
                  <a:srgbClr val="000000"/>
                </a:solidFill>
                <a:latin typeface="Arial" charset="0"/>
              </a:rPr>
              <a:t>The call is only allowed once per constructor. </a:t>
            </a:r>
          </a:p>
          <a:p>
            <a:pPr eaLnBrk="1" hangingPunct="1">
              <a:spcBef>
                <a:spcPct val="0"/>
              </a:spcBef>
              <a:buFontTx/>
              <a:buChar char="•"/>
            </a:pPr>
            <a:r>
              <a:rPr lang="en-US" sz="1100" smtClean="0">
                <a:solidFill>
                  <a:srgbClr val="000000"/>
                </a:solidFill>
                <a:latin typeface="Arial" charset="0"/>
              </a:rPr>
              <a:t>It must be the first line of code. </a:t>
            </a:r>
          </a:p>
          <a:p>
            <a:pPr eaLnBrk="1" hangingPunct="1">
              <a:spcBef>
                <a:spcPct val="0"/>
              </a:spcBef>
            </a:pPr>
            <a:r>
              <a:rPr lang="en-US" sz="1100" smtClean="0">
                <a:solidFill>
                  <a:srgbClr val="000000"/>
                </a:solidFill>
                <a:latin typeface="Arial" charset="0"/>
              </a:rPr>
              <a:t>This is done to share code among constructors.</a:t>
            </a:r>
          </a:p>
          <a:p>
            <a:pPr eaLnBrk="1" hangingPunct="1">
              <a:spcBef>
                <a:spcPct val="0"/>
              </a:spcBef>
            </a:pPr>
            <a:endParaRPr lang="en-US" sz="1100" smtClean="0">
              <a:solidFill>
                <a:srgbClr val="000000"/>
              </a:solidFill>
              <a:latin typeface="Arial" charset="0"/>
            </a:endParaRPr>
          </a:p>
          <a:p>
            <a:pPr eaLnBrk="1" hangingPunct="1">
              <a:spcBef>
                <a:spcPct val="0"/>
              </a:spcBef>
            </a:pPr>
            <a:r>
              <a:rPr lang="en-US" sz="1100" b="1" smtClean="0">
                <a:solidFill>
                  <a:srgbClr val="000000"/>
                </a:solidFill>
                <a:latin typeface="Arial" charset="0"/>
              </a:rPr>
              <a:t>Warning:</a:t>
            </a:r>
            <a:r>
              <a:rPr lang="en-US" sz="1100" smtClean="0">
                <a:solidFill>
                  <a:srgbClr val="000000"/>
                </a:solidFill>
                <a:latin typeface="Arial" charset="0"/>
              </a:rPr>
              <a:t> an overridden subclass method may be called during construction of superclass.</a:t>
            </a:r>
          </a:p>
        </p:txBody>
      </p:sp>
    </p:spTree>
  </p:cSld>
  <p:clrMapOvr>
    <a:overrideClrMapping bg1="lt1" tx1="dk1" bg2="lt2" tx2="dk2" accent1="accent1" accent2="accent2" accent3="accent3" accent4="accent4" accent5="accent5" accent6="accent6" hlink="hlink" folHlink="folHlink"/>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305AFB2-7622-437C-B23E-DA8A0D9657DD}" type="slidenum">
              <a:rPr lang="en-US" smtClean="0"/>
              <a:pPr fontAlgn="base">
                <a:spcBef>
                  <a:spcPct val="0"/>
                </a:spcBef>
                <a:spcAft>
                  <a:spcPct val="0"/>
                </a:spcAft>
                <a:defRPr/>
              </a:pPr>
              <a:t>51</a:t>
            </a:fld>
            <a:endParaRPr lang="en-US" smtClean="0"/>
          </a:p>
        </p:txBody>
      </p:sp>
      <p:sp>
        <p:nvSpPr>
          <p:cNvPr id="1546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46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Just as the JVM manages the allocation of memory for objects, it also handles the deallocation of this memory once an object is no longer needed. </a:t>
            </a:r>
          </a:p>
          <a:p>
            <a:pPr eaLnBrk="1" hangingPunct="1">
              <a:spcBef>
                <a:spcPct val="0"/>
              </a:spcBef>
            </a:pPr>
            <a:r>
              <a:rPr lang="en-US" smtClean="0"/>
              <a:t>If there is an object in memory that no variable references, that object is a candidate for garbage collection.</a:t>
            </a:r>
          </a:p>
          <a:p>
            <a:pPr eaLnBrk="1" hangingPunct="1">
              <a:spcBef>
                <a:spcPct val="0"/>
              </a:spcBef>
            </a:pPr>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395F17-F21F-401C-87B3-8B17A0804EA3}" type="slidenum">
              <a:rPr lang="en-US" smtClean="0"/>
              <a:pPr fontAlgn="base">
                <a:spcBef>
                  <a:spcPct val="0"/>
                </a:spcBef>
                <a:spcAft>
                  <a:spcPct val="0"/>
                </a:spcAft>
                <a:defRPr/>
              </a:pPr>
              <a:t>52</a:t>
            </a:fld>
            <a:endParaRPr lang="en-US" smtClean="0"/>
          </a:p>
        </p:txBody>
      </p:sp>
      <p:sp>
        <p:nvSpPr>
          <p:cNvPr id="1556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56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D252B1-D420-4B72-9F13-794AE7748599}" type="slidenum">
              <a:rPr lang="en-US" smtClean="0"/>
              <a:pPr fontAlgn="base">
                <a:spcBef>
                  <a:spcPct val="0"/>
                </a:spcBef>
                <a:spcAft>
                  <a:spcPct val="0"/>
                </a:spcAft>
                <a:defRPr/>
              </a:pPr>
              <a:t>53</a:t>
            </a:fld>
            <a:endParaRPr lang="en-US" smtClean="0"/>
          </a:p>
        </p:txBody>
      </p:sp>
      <p:sp>
        <p:nvSpPr>
          <p:cNvPr id="1566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66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77FA08-638A-4F0E-8074-91C116BF8E13}" type="slidenum">
              <a:rPr lang="en-US" smtClean="0"/>
              <a:pPr fontAlgn="base">
                <a:spcBef>
                  <a:spcPct val="0"/>
                </a:spcBef>
                <a:spcAft>
                  <a:spcPct val="0"/>
                </a:spcAft>
                <a:defRPr/>
              </a:pPr>
              <a:t>54</a:t>
            </a:fld>
            <a:endParaRPr lang="en-US" smtClean="0"/>
          </a:p>
        </p:txBody>
      </p:sp>
      <p:sp>
        <p:nvSpPr>
          <p:cNvPr id="1576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77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B292030-A1AF-43A6-8F76-94DB6DFD72CE}" type="slidenum">
              <a:rPr lang="en-US" smtClean="0"/>
              <a:pPr fontAlgn="base">
                <a:spcBef>
                  <a:spcPct val="0"/>
                </a:spcBef>
                <a:spcAft>
                  <a:spcPct val="0"/>
                </a:spcAft>
                <a:defRPr/>
              </a:pPr>
              <a:t>55</a:t>
            </a:fld>
            <a:endParaRPr lang="en-US" smtClean="0"/>
          </a:p>
        </p:txBody>
      </p:sp>
      <p:sp>
        <p:nvSpPr>
          <p:cNvPr id="1587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87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Messages are simply method calls in Java acting on an object. Sending a message to an object allows you to access the behavior of that object.</a:t>
            </a:r>
          </a:p>
          <a:p>
            <a:pPr eaLnBrk="1" hangingPunct="1">
              <a:spcBef>
                <a:spcPct val="0"/>
              </a:spcBef>
            </a:pPr>
            <a:endParaRPr lang="en-US" smtClean="0"/>
          </a:p>
          <a:p>
            <a:pPr eaLnBrk="1" hangingPunct="1">
              <a:spcBef>
                <a:spcPct val="0"/>
              </a:spcBef>
            </a:pPr>
            <a:r>
              <a:rPr lang="en-US" smtClean="0"/>
              <a:t>A message is sent to an object by using the dot “.” operator on an object. The message sent corresponds to the method name called. Data is sent as part of the message, and is included in parentheses following the method name.</a:t>
            </a:r>
          </a:p>
          <a:p>
            <a:pPr eaLnBrk="1" hangingPunct="1">
              <a:spcBef>
                <a:spcPct val="0"/>
              </a:spcBef>
            </a:pPr>
            <a:r>
              <a:rPr lang="en-US" smtClean="0"/>
              <a:t>Remind students that methods are used to access and manipulate the data of an object. The methods and data stored by an object are closely related.</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AA296D-40A8-47A8-8EE1-33C0BE4DF92F}" type="slidenum">
              <a:rPr lang="en-US" smtClean="0"/>
              <a:pPr fontAlgn="base">
                <a:spcBef>
                  <a:spcPct val="0"/>
                </a:spcBef>
                <a:spcAft>
                  <a:spcPct val="0"/>
                </a:spcAft>
                <a:defRPr/>
              </a:pPr>
              <a:t>56</a:t>
            </a:fld>
            <a:endParaRPr lang="en-US" smtClean="0"/>
          </a:p>
        </p:txBody>
      </p:sp>
      <p:sp>
        <p:nvSpPr>
          <p:cNvPr id="1597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97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“Like a class, a method definition has two major parts: the method declaration and the method body. The </a:t>
            </a:r>
            <a:r>
              <a:rPr lang="en-US" i="1" smtClean="0"/>
              <a:t>method declaration</a:t>
            </a:r>
            <a:r>
              <a:rPr lang="en-US" smtClean="0"/>
              <a:t> defines all the method's attributes, such as access level, return type, name, and arguments. The </a:t>
            </a:r>
            <a:r>
              <a:rPr lang="en-US" i="1" smtClean="0"/>
              <a:t>method body</a:t>
            </a:r>
            <a:r>
              <a:rPr lang="en-US" smtClean="0"/>
              <a:t> is where all the action takes place. It contains the instructions that implement the method. The only required elements of a method declaration are the method's name, return type, and a pair of parentheses. A method declaration can provide more information about the method, including the return type of the method, the number and type of the arguments required by the method, and which other classes and objects can call the method. </a:t>
            </a:r>
          </a:p>
          <a:p>
            <a:pPr eaLnBrk="1" hangingPunct="1">
              <a:spcBef>
                <a:spcPct val="0"/>
              </a:spcBef>
            </a:pPr>
            <a:endParaRPr lang="en-US" smtClean="0"/>
          </a:p>
          <a:p>
            <a:pPr eaLnBrk="1" hangingPunct="1">
              <a:spcBef>
                <a:spcPct val="0"/>
              </a:spcBef>
            </a:pPr>
            <a:r>
              <a:rPr lang="en-US" smtClean="0"/>
              <a:t>Possible method declaration elements are:</a:t>
            </a:r>
          </a:p>
          <a:p>
            <a:pPr eaLnBrk="1" hangingPunct="1">
              <a:spcBef>
                <a:spcPct val="0"/>
              </a:spcBef>
            </a:pPr>
            <a:r>
              <a:rPr lang="en-US" b="1" smtClean="0"/>
              <a:t>accessLevel </a:t>
            </a:r>
            <a:r>
              <a:rPr lang="en-US" smtClean="0"/>
              <a:t>(Optional) Access level for the method. Must be one of four access levels: public, protected, package, and private. </a:t>
            </a:r>
          </a:p>
          <a:p>
            <a:pPr eaLnBrk="1" hangingPunct="1">
              <a:spcBef>
                <a:spcPct val="0"/>
              </a:spcBef>
            </a:pPr>
            <a:r>
              <a:rPr lang="en-US" b="1" smtClean="0"/>
              <a:t>static</a:t>
            </a:r>
            <a:r>
              <a:rPr lang="en-US" smtClean="0"/>
              <a:t> (Optional) Declares a class method rather than an instance method.</a:t>
            </a:r>
          </a:p>
          <a:p>
            <a:pPr eaLnBrk="1" hangingPunct="1">
              <a:spcBef>
                <a:spcPct val="0"/>
              </a:spcBef>
            </a:pPr>
            <a:r>
              <a:rPr lang="en-US" b="1" smtClean="0"/>
              <a:t>abstract</a:t>
            </a:r>
            <a:r>
              <a:rPr lang="en-US" smtClean="0"/>
              <a:t> (Optional) Indicates that the method is not implemented and must be part of an abstract class.</a:t>
            </a:r>
          </a:p>
          <a:p>
            <a:pPr eaLnBrk="1" hangingPunct="1">
              <a:spcBef>
                <a:spcPct val="0"/>
              </a:spcBef>
            </a:pPr>
            <a:r>
              <a:rPr lang="en-US" b="1" smtClean="0"/>
              <a:t>final</a:t>
            </a:r>
            <a:r>
              <a:rPr lang="en-US" smtClean="0"/>
              <a:t> (Optional) Indicates that the method cannot be overridden by subclasses.</a:t>
            </a:r>
          </a:p>
          <a:p>
            <a:pPr eaLnBrk="1" hangingPunct="1">
              <a:spcBef>
                <a:spcPct val="0"/>
              </a:spcBef>
            </a:pPr>
            <a:r>
              <a:rPr lang="en-US" b="1" smtClean="0"/>
              <a:t>native</a:t>
            </a:r>
            <a:r>
              <a:rPr lang="en-US" smtClean="0"/>
              <a:t> (Optional) Indicates that the method is implemented in another language.</a:t>
            </a:r>
          </a:p>
          <a:p>
            <a:pPr eaLnBrk="1" hangingPunct="1">
              <a:spcBef>
                <a:spcPct val="0"/>
              </a:spcBef>
            </a:pPr>
            <a:r>
              <a:rPr lang="en-US" b="1" smtClean="0"/>
              <a:t>synchronized</a:t>
            </a:r>
            <a:r>
              <a:rPr lang="en-US" smtClean="0"/>
              <a:t> (Optional) Used to ensure methods run in a thread-safe manner (must be protected from multiple simultaneous thread access). </a:t>
            </a:r>
          </a:p>
          <a:p>
            <a:pPr eaLnBrk="1" hangingPunct="1">
              <a:spcBef>
                <a:spcPct val="0"/>
              </a:spcBef>
            </a:pPr>
            <a:r>
              <a:rPr lang="en-US" b="1" smtClean="0"/>
              <a:t>returnType </a:t>
            </a:r>
            <a:r>
              <a:rPr lang="en-US" smtClean="0"/>
              <a:t>The data type of the value returned by this method.</a:t>
            </a:r>
            <a:endParaRPr lang="en-US" b="1" smtClean="0"/>
          </a:p>
          <a:p>
            <a:pPr eaLnBrk="1" hangingPunct="1">
              <a:spcBef>
                <a:spcPct val="0"/>
              </a:spcBef>
            </a:pPr>
            <a:r>
              <a:rPr lang="en-US" b="1" smtClean="0"/>
              <a:t>methodName</a:t>
            </a:r>
            <a:r>
              <a:rPr lang="en-US" smtClean="0"/>
              <a:t> Any legal identifier. </a:t>
            </a:r>
          </a:p>
          <a:p>
            <a:pPr eaLnBrk="1" hangingPunct="1">
              <a:spcBef>
                <a:spcPct val="0"/>
              </a:spcBef>
            </a:pPr>
            <a:r>
              <a:rPr lang="en-US" b="1" smtClean="0"/>
              <a:t>( paramList )</a:t>
            </a:r>
            <a:r>
              <a:rPr lang="en-US" smtClean="0"/>
              <a:t> The list of arguments to the method; used to pass information to a method. </a:t>
            </a:r>
          </a:p>
          <a:p>
            <a:pPr eaLnBrk="1" hangingPunct="1">
              <a:spcBef>
                <a:spcPct val="0"/>
              </a:spcBef>
            </a:pPr>
            <a:r>
              <a:rPr lang="en-US" b="1" smtClean="0"/>
              <a:t>throws exceptionList</a:t>
            </a:r>
            <a:r>
              <a:rPr lang="en-US" smtClean="0"/>
              <a:t> (Optional) The exceptions thrown by the method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2ECA75-2EE5-4A1C-93BD-5992C7C80757}" type="slidenum">
              <a:rPr lang="en-US" smtClean="0"/>
              <a:pPr fontAlgn="base">
                <a:spcBef>
                  <a:spcPct val="0"/>
                </a:spcBef>
                <a:spcAft>
                  <a:spcPct val="0"/>
                </a:spcAft>
                <a:defRPr/>
              </a:pPr>
              <a:t>57</a:t>
            </a:fld>
            <a:endParaRPr lang="en-US" smtClean="0"/>
          </a:p>
        </p:txBody>
      </p:sp>
      <p:sp>
        <p:nvSpPr>
          <p:cNvPr id="1607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07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Arguments appear in parentheses in a comma-separated list and are used to pass information to a method.</a:t>
            </a:r>
          </a:p>
          <a:p>
            <a:pPr eaLnBrk="1" hangingPunct="1">
              <a:spcBef>
                <a:spcPct val="0"/>
              </a:spcBef>
            </a:pPr>
            <a:r>
              <a:rPr lang="en-US" smtClean="0"/>
              <a:t>“The declaration for a method or a constructor declares the number and the type of the arguments for that method or constructor. You can pass an argument of any data type into a method or a constructor. This includes primitive data types, such as doubles, floats, and integers, and reference data types, such as classes and arrays.”</a:t>
            </a:r>
          </a:p>
          <a:p>
            <a:pPr eaLnBrk="1" hangingPunct="1">
              <a:spcBef>
                <a:spcPct val="0"/>
              </a:spcBef>
            </a:pPr>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BE59BB-2980-4DF3-B060-3BE73A652494}" type="slidenum">
              <a:rPr lang="en-US" smtClean="0"/>
              <a:pPr fontAlgn="base">
                <a:spcBef>
                  <a:spcPct val="0"/>
                </a:spcBef>
                <a:spcAft>
                  <a:spcPct val="0"/>
                </a:spcAft>
                <a:defRPr/>
              </a:pPr>
              <a:t>58</a:t>
            </a:fld>
            <a:endParaRPr lang="en-US" smtClean="0"/>
          </a:p>
        </p:txBody>
      </p:sp>
      <p:sp>
        <p:nvSpPr>
          <p:cNvPr id="1617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17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“When you declare an argument to a method or a constructor, you provide a name for that argument. This name is used within the method body to refer to the data. The name of an argument must be unique in its scope. It cannot be the same as the name of another argument for the same method or constructor, the name of a local variable within the method or constructor, or the name of any parameter to a catch clause within the same method or constructor. </a:t>
            </a:r>
          </a:p>
          <a:p>
            <a:pPr eaLnBrk="1" hangingPunct="1">
              <a:spcBef>
                <a:spcPct val="0"/>
              </a:spcBef>
            </a:pPr>
            <a:r>
              <a:rPr lang="en-US" smtClean="0"/>
              <a:t>An argument can have the same name as one of the class's member variables. If this is the case, the argument is said to </a:t>
            </a:r>
            <a:r>
              <a:rPr lang="en-US" i="1" smtClean="0"/>
              <a:t>hide</a:t>
            </a:r>
            <a:r>
              <a:rPr lang="en-US" smtClean="0"/>
              <a:t> the member variable. Hiding member variables can make your code difficult to read and is conventionally used only within constructors and methods that set a particular member variable. </a:t>
            </a:r>
          </a:p>
          <a:p>
            <a:pPr eaLnBrk="1" hangingPunct="1">
              <a:spcBef>
                <a:spcPct val="0"/>
              </a:spcBef>
            </a:pPr>
            <a:r>
              <a:rPr lang="en-US" smtClean="0"/>
              <a:t>Arguments are </a:t>
            </a:r>
            <a:r>
              <a:rPr lang="en-US" i="1" smtClean="0"/>
              <a:t>passed by value</a:t>
            </a:r>
            <a:r>
              <a:rPr lang="en-US" smtClean="0"/>
              <a:t>. When invoked, a method or a constructor receives the value of the variable passed in. When the argument is of primitive type, "pass by value" means that the method cannot change its value. When the argument is of reference type, "pass by value" means that the method cannot change the object reference but can invoke the object's methods and modify the accessible variables within the object.”</a:t>
            </a:r>
          </a:p>
          <a:p>
            <a:pPr eaLnBrk="1" hangingPunct="1">
              <a:spcBef>
                <a:spcPct val="0"/>
              </a:spcBef>
            </a:pPr>
            <a:endParaRPr lang="en-US" smtClean="0"/>
          </a:p>
          <a:p>
            <a:pPr eaLnBrk="1" hangingPunct="1">
              <a:spcBef>
                <a:spcPct val="0"/>
              </a:spcBef>
            </a:pPr>
            <a:r>
              <a:rPr lang="en-US" smtClean="0"/>
              <a:t>Changes made to primitive type variables passed into a method are not permanent (they do not have an effect on the variable’s value outside of the method). </a:t>
            </a:r>
          </a:p>
          <a:p>
            <a:pPr eaLnBrk="1" hangingPunct="1">
              <a:spcBef>
                <a:spcPct val="0"/>
              </a:spcBef>
            </a:pPr>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48D3774-4FC8-4A42-AE27-FA2782F5A209}" type="slidenum">
              <a:rPr lang="en-US" smtClean="0"/>
              <a:pPr fontAlgn="base">
                <a:spcBef>
                  <a:spcPct val="0"/>
                </a:spcBef>
                <a:spcAft>
                  <a:spcPct val="0"/>
                </a:spcAft>
                <a:defRPr/>
              </a:pPr>
              <a:t>59</a:t>
            </a:fld>
            <a:endParaRPr lang="en-US" smtClean="0"/>
          </a:p>
        </p:txBody>
      </p:sp>
      <p:sp>
        <p:nvSpPr>
          <p:cNvPr id="162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2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B32427-90CA-481A-A061-761E180A037B}" type="slidenum">
              <a:rPr lang="en-US" smtClean="0"/>
              <a:pPr fontAlgn="base">
                <a:spcBef>
                  <a:spcPct val="0"/>
                </a:spcBef>
                <a:spcAft>
                  <a:spcPct val="0"/>
                </a:spcAft>
                <a:defRPr/>
              </a:pPr>
              <a:t>6</a:t>
            </a:fld>
            <a:endParaRPr lang="en-US" smtClean="0"/>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05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There are basically two solutions:</a:t>
            </a:r>
          </a:p>
          <a:p>
            <a:pPr eaLnBrk="1" hangingPunct="1">
              <a:spcBef>
                <a:spcPct val="0"/>
              </a:spcBef>
              <a:buFontTx/>
              <a:buChar char="•"/>
            </a:pPr>
            <a:r>
              <a:rPr lang="en-US" smtClean="0"/>
              <a:t>Find Jim's money and start counting.</a:t>
            </a:r>
          </a:p>
          <a:p>
            <a:pPr lvl="1" eaLnBrk="1" hangingPunct="1">
              <a:spcBef>
                <a:spcPct val="0"/>
              </a:spcBef>
              <a:buFontTx/>
              <a:buChar char="•"/>
            </a:pPr>
            <a:r>
              <a:rPr lang="en-US" smtClean="0"/>
              <a:t>You have to know where Jim keeps his money; he may store money in his wallet, sock drawer, and many other locations.</a:t>
            </a:r>
          </a:p>
          <a:p>
            <a:pPr eaLnBrk="1" hangingPunct="1">
              <a:spcBef>
                <a:spcPct val="0"/>
              </a:spcBef>
              <a:buFontTx/>
              <a:buChar char="•"/>
            </a:pPr>
            <a:r>
              <a:rPr lang="en-US" smtClean="0"/>
              <a:t>Ask Jim how much money he has.</a:t>
            </a:r>
          </a:p>
          <a:p>
            <a:pPr lvl="1" eaLnBrk="1" hangingPunct="1">
              <a:spcBef>
                <a:spcPct val="0"/>
              </a:spcBef>
              <a:buFontTx/>
              <a:buChar char="•"/>
            </a:pPr>
            <a:r>
              <a:rPr lang="en-US" smtClean="0"/>
              <a:t>You don’t need to know where his money is kept, and you don’t have to count the money either.</a:t>
            </a:r>
          </a:p>
          <a:p>
            <a:pPr lvl="1" eaLnBrk="1" hangingPunct="1">
              <a:spcBef>
                <a:spcPct val="0"/>
              </a:spcBef>
              <a:buFontTx/>
              <a:buChar char="•"/>
            </a:pPr>
            <a:endParaRPr lang="en-US" smtClean="0"/>
          </a:p>
          <a:p>
            <a:pPr eaLnBrk="1" hangingPunct="1">
              <a:spcBef>
                <a:spcPct val="0"/>
              </a:spcBef>
            </a:pPr>
            <a:r>
              <a:rPr lang="en-US" smtClean="0"/>
              <a:t>The difference between these two approaches gets at the heart of what object orientation is all about.</a:t>
            </a:r>
          </a:p>
          <a:p>
            <a:pPr eaLnBrk="1" hangingPunct="1">
              <a:spcBef>
                <a:spcPct val="0"/>
              </a:spcBef>
            </a:pPr>
            <a:endParaRPr lang="en-US" smtClean="0"/>
          </a:p>
          <a:p>
            <a:pPr eaLnBrk="1" hangingPunct="1">
              <a:spcBef>
                <a:spcPct val="0"/>
              </a:spcBef>
            </a:pPr>
            <a:r>
              <a:rPr lang="en-US" smtClean="0"/>
              <a:t>Here we have Jim - Jim is a real live person [you may pick someone in the class]. The question is how do I determine how much money Jim has? What are some of the ways that I can find out how much money he has?</a:t>
            </a:r>
          </a:p>
          <a:p>
            <a:pPr eaLnBrk="1" hangingPunct="1">
              <a:spcBef>
                <a:spcPct val="0"/>
              </a:spcBef>
            </a:pPr>
            <a:r>
              <a:rPr lang="en-US" smtClean="0"/>
              <a:t>This may seem pretty trivial, but this gets at the real heart of objects and encapsulation. </a:t>
            </a:r>
          </a:p>
          <a:p>
            <a:pPr eaLnBrk="1" hangingPunct="1">
              <a:spcBef>
                <a:spcPct val="0"/>
              </a:spcBef>
            </a:pPr>
            <a:r>
              <a:rPr lang="en-US" smtClean="0"/>
              <a:t>If I choose option 1, will I get the right answer? Yes, I will eventually determine how much money Jim has (including the money in his shoe), but I will need to know exactly where Jim keeps his money. Notice that Jim is wearing a suit. What happens if I meet Jim on the golf course tomorrow and he is no longer wearing a suit? Where do I find his wallet to count his money then? I have to change and find the new places Jim keeps his money. What if I run into Jim at the store and he is wearing running shorts? I will have to change again to make sure I count the money correctly.</a:t>
            </a:r>
          </a:p>
          <a:p>
            <a:pPr eaLnBrk="1" hangingPunct="1">
              <a:spcBef>
                <a:spcPct val="0"/>
              </a:spcBef>
            </a:pPr>
            <a:r>
              <a:rPr lang="en-US" smtClean="0"/>
              <a:t>Now if I choose option 2, will I get the right answer? Assuming Jim is honest, which he is, yes we will. Jim is now in charge of counting the money and providing and answer to me. Now what happens on the golf course? I still ask Jim how much money he has, and he gives me the answer. The gym? Same thing, I ask, he tells. No matter where I run into Jim, I can always ask him how much money he has and he can determine the answer and respond.</a:t>
            </a:r>
          </a:p>
          <a:p>
            <a:pPr eaLnBrk="1" hangingPunct="1">
              <a:spcBef>
                <a:spcPct val="0"/>
              </a:spcBef>
            </a:pPr>
            <a:r>
              <a:rPr lang="en-US" smtClean="0"/>
              <a:t>As mentioned, this is the heart of objects: this is encapsulation. Why would I ever care about where Jim kept his money (assuming I'm honest)? I shouldn't! Let Jim determine where and how he is storing the money, and provide an answer to someone when asked. Likewise, I do not care how he counts his money. He could take it to a bank and have someone count it for him. It does not matter to me, as long as he answers me.</a:t>
            </a:r>
          </a:p>
          <a:p>
            <a:pPr eaLnBrk="1" hangingPunct="1">
              <a:spcBef>
                <a:spcPct val="0"/>
              </a:spcBef>
            </a:pPr>
            <a:r>
              <a:rPr lang="en-US" smtClean="0"/>
              <a:t>Option 1 is procedurally oriented, Option 2 is object-oriented.</a:t>
            </a:r>
          </a:p>
          <a:p>
            <a:pPr eaLnBrk="1" hangingPunct="1">
              <a:spcBef>
                <a:spcPct val="0"/>
              </a:spcBef>
            </a:pPr>
            <a:r>
              <a:rPr lang="en-US" smtClean="0"/>
              <a:t>Additional Information — </a:t>
            </a:r>
          </a:p>
          <a:p>
            <a:pPr eaLnBrk="1" hangingPunct="1">
              <a:spcBef>
                <a:spcPct val="0"/>
              </a:spcBef>
            </a:pPr>
            <a:r>
              <a:rPr lang="en-US" smtClean="0"/>
              <a:t>Transition Statement — How would this person be represented as an object? Next: A Person Object</a:t>
            </a:r>
          </a:p>
          <a:p>
            <a:pPr eaLnBrk="1" hangingPunct="1">
              <a:spcBef>
                <a:spcPct val="0"/>
              </a:spcBef>
            </a:pPr>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127491-92C3-4920-84D1-00395D1B2F0A}" type="slidenum">
              <a:rPr lang="en-US" smtClean="0"/>
              <a:pPr fontAlgn="base">
                <a:spcBef>
                  <a:spcPct val="0"/>
                </a:spcBef>
                <a:spcAft>
                  <a:spcPct val="0"/>
                </a:spcAft>
                <a:defRPr/>
              </a:pPr>
              <a:t>60</a:t>
            </a:fld>
            <a:endParaRPr lang="en-US" smtClean="0"/>
          </a:p>
        </p:txBody>
      </p:sp>
      <p:sp>
        <p:nvSpPr>
          <p:cNvPr id="1638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38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87C8870-DDFD-4E6E-B77D-82559CBF2C5E}" type="slidenum">
              <a:rPr lang="en-US" smtClean="0"/>
              <a:pPr fontAlgn="base">
                <a:spcBef>
                  <a:spcPct val="0"/>
                </a:spcBef>
                <a:spcAft>
                  <a:spcPct val="0"/>
                </a:spcAft>
                <a:defRPr/>
              </a:pPr>
              <a:t>61</a:t>
            </a:fld>
            <a:endParaRPr lang="en-US" smtClean="0"/>
          </a:p>
        </p:txBody>
      </p:sp>
      <p:sp>
        <p:nvSpPr>
          <p:cNvPr id="1648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48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Overloading allows multiple methods in the same class to share a name if they have different sets of parameters.</a:t>
            </a:r>
          </a:p>
          <a:p>
            <a:pPr eaLnBrk="1" hangingPunct="1">
              <a:spcBef>
                <a:spcPct val="0"/>
              </a:spcBef>
            </a:pPr>
            <a:r>
              <a:rPr lang="en-US" smtClean="0"/>
              <a:t>Explain that allowing multiple methods to have the same name adds a lot of flexibility and convenience for programmers. Take the println() method for example. One method can be called for different data types you may want to print. You don’t need to know a different method name to call for each data type you may want to print; you only know the one method name, and can pass it a variety of data and it will have several methods, one to handle each type of data that you may pass it.</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17E3C7-7646-4ED4-BD09-70AFF01BBE43}" type="slidenum">
              <a:rPr lang="en-US" smtClean="0"/>
              <a:pPr fontAlgn="base">
                <a:spcBef>
                  <a:spcPct val="0"/>
                </a:spcBef>
                <a:spcAft>
                  <a:spcPct val="0"/>
                </a:spcAft>
                <a:defRPr/>
              </a:pPr>
              <a:t>62</a:t>
            </a:fld>
            <a:endParaRPr lang="en-US" smtClean="0"/>
          </a:p>
        </p:txBody>
      </p:sp>
      <p:sp>
        <p:nvSpPr>
          <p:cNvPr id="1658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58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Overriding methods allows a class to inherit a method from a superclass that has a purpose or behavior similar to that which is to be provided by a subclass, but gives the subclass the freedom to implement the behavior as needed. </a:t>
            </a:r>
          </a:p>
          <a:p>
            <a:pPr eaLnBrk="1" hangingPunct="1">
              <a:spcBef>
                <a:spcPct val="0"/>
              </a:spcBef>
            </a:pPr>
            <a:r>
              <a:rPr lang="en-US" smtClean="0"/>
              <a:t>“An instance method in a subclass with the same signature and return type as an instance method in the superclass </a:t>
            </a:r>
            <a:r>
              <a:rPr lang="en-US" i="1" smtClean="0"/>
              <a:t>overrides</a:t>
            </a:r>
            <a:r>
              <a:rPr lang="en-US" smtClean="0"/>
              <a:t> the superclass's method. (Remember that a method's signature is its name and the number and the type of its arguments.) The ability of a subclass to override a method allows a class to inherit from a superclass whose behavior is "close enough" and then to modify behavior as needed.”</a:t>
            </a:r>
          </a:p>
          <a:p>
            <a:pPr eaLnBrk="1" hangingPunct="1">
              <a:spcBef>
                <a:spcPct val="0"/>
              </a:spcBef>
            </a:pPr>
            <a:endParaRPr lang="en-US" smtClean="0"/>
          </a:p>
          <a:p>
            <a:pPr eaLnBrk="1" hangingPunct="1">
              <a:spcBef>
                <a:spcPct val="0"/>
              </a:spcBef>
            </a:pPr>
            <a:r>
              <a:rPr lang="en-US" smtClean="0"/>
              <a:t>Explain the example, which has a superclass, BankAccount, with a method getBalance(). This method is inherited and overridden by the InvestmentAccount class, to provide similar functionality, but implemented differently.</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2A8804-8709-4B1C-8D8D-BF0DE6480A88}" type="slidenum">
              <a:rPr lang="en-US" smtClean="0"/>
              <a:pPr fontAlgn="base">
                <a:spcBef>
                  <a:spcPct val="0"/>
                </a:spcBef>
                <a:spcAft>
                  <a:spcPct val="0"/>
                </a:spcAft>
                <a:defRPr/>
              </a:pPr>
              <a:t>63</a:t>
            </a:fld>
            <a:endParaRPr lang="en-US" smtClean="0"/>
          </a:p>
        </p:txBody>
      </p:sp>
      <p:sp>
        <p:nvSpPr>
          <p:cNvPr id="1669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69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7AF7B8-43E6-4727-AE44-3AB772E8F7DE}" type="slidenum">
              <a:rPr lang="en-US" smtClean="0"/>
              <a:pPr fontAlgn="base">
                <a:spcBef>
                  <a:spcPct val="0"/>
                </a:spcBef>
                <a:spcAft>
                  <a:spcPct val="0"/>
                </a:spcAft>
                <a:defRPr/>
              </a:pPr>
              <a:t>64</a:t>
            </a:fld>
            <a:endParaRPr lang="en-US" smtClean="0"/>
          </a:p>
        </p:txBody>
      </p:sp>
      <p:sp>
        <p:nvSpPr>
          <p:cNvPr id="1679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79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Recall from the lecture on object-oriented programming that public getter and setter methods are used to provide outside objects the ability to access and update private data. It is best practice to hide data from direct access using the private keyword, and allow access only through public methods.</a:t>
            </a:r>
          </a:p>
          <a:p>
            <a:pPr eaLnBrk="1" hangingPunct="1">
              <a:spcBef>
                <a:spcPct val="0"/>
              </a:spcBef>
            </a:pPr>
            <a:endParaRPr lang="en-US" smtClean="0"/>
          </a:p>
          <a:p>
            <a:pPr eaLnBrk="1" hangingPunct="1">
              <a:spcBef>
                <a:spcPct val="0"/>
              </a:spcBef>
            </a:pPr>
            <a:r>
              <a:rPr lang="en-US" smtClean="0"/>
              <a:t>Highlight that the private keyword is what allows encapsulation to take place.</a:t>
            </a:r>
          </a:p>
          <a:p>
            <a:pPr eaLnBrk="1" hangingPunct="1">
              <a:spcBef>
                <a:spcPct val="0"/>
              </a:spcBef>
            </a:pPr>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4BF77F-1B8E-4CD0-A1A0-27FBFD33F3B8}" type="slidenum">
              <a:rPr lang="en-US" smtClean="0"/>
              <a:pPr fontAlgn="base">
                <a:spcBef>
                  <a:spcPct val="0"/>
                </a:spcBef>
                <a:spcAft>
                  <a:spcPct val="0"/>
                </a:spcAft>
                <a:defRPr/>
              </a:pPr>
              <a:t>65</a:t>
            </a:fld>
            <a:endParaRPr lang="en-US" smtClean="0"/>
          </a:p>
        </p:txBody>
      </p:sp>
      <p:sp>
        <p:nvSpPr>
          <p:cNvPr id="1689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89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B1A8190-A4FF-42F4-88F0-459C228AFA6E}" type="slidenum">
              <a:rPr lang="en-US" smtClean="0"/>
              <a:pPr fontAlgn="base">
                <a:spcBef>
                  <a:spcPct val="0"/>
                </a:spcBef>
                <a:spcAft>
                  <a:spcPct val="0"/>
                </a:spcAft>
                <a:defRPr/>
              </a:pPr>
              <a:t>66</a:t>
            </a:fld>
            <a:endParaRPr lang="en-US" smtClean="0"/>
          </a:p>
        </p:txBody>
      </p:sp>
      <p:sp>
        <p:nvSpPr>
          <p:cNvPr id="1699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99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Static final fields may therefore be regarded as global constants.</a:t>
            </a:r>
          </a:p>
          <a:p>
            <a:pPr eaLnBrk="1" hangingPunct="1">
              <a:spcBef>
                <a:spcPct val="0"/>
              </a:spcBef>
            </a:pPr>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65C7DF-59B5-488C-9916-A4F0801032F6}" type="slidenum">
              <a:rPr lang="en-US" smtClean="0"/>
              <a:pPr fontAlgn="base">
                <a:spcBef>
                  <a:spcPct val="0"/>
                </a:spcBef>
                <a:spcAft>
                  <a:spcPct val="0"/>
                </a:spcAft>
                <a:defRPr/>
              </a:pPr>
              <a:t>67</a:t>
            </a:fld>
            <a:endParaRPr lang="en-US" smtClean="0"/>
          </a:p>
        </p:txBody>
      </p:sp>
      <p:sp>
        <p:nvSpPr>
          <p:cNvPr id="1710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10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Abstract classes cannot be instantiated, and can’t be declared to be final. </a:t>
            </a:r>
            <a:r>
              <a:rPr lang="en-US" sz="1100" smtClean="0">
                <a:solidFill>
                  <a:srgbClr val="000000"/>
                </a:solidFill>
                <a:latin typeface="Arial" charset="0"/>
              </a:rPr>
              <a:t>If a class is declared both final and abstract, a compilation error occurs because the implementation of such a class could never be completed. </a:t>
            </a:r>
          </a:p>
          <a:p>
            <a:pPr eaLnBrk="1" hangingPunct="1">
              <a:spcBef>
                <a:spcPct val="0"/>
              </a:spcBef>
            </a:pPr>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B7F5BE-8A99-4EBF-902F-56A611C596AB}" type="slidenum">
              <a:rPr lang="en-US" smtClean="0"/>
              <a:pPr fontAlgn="base">
                <a:spcBef>
                  <a:spcPct val="0"/>
                </a:spcBef>
                <a:spcAft>
                  <a:spcPct val="0"/>
                </a:spcAft>
                <a:defRPr/>
              </a:pPr>
              <a:t>68</a:t>
            </a:fld>
            <a:endParaRPr lang="en-US" smtClean="0"/>
          </a:p>
        </p:txBody>
      </p:sp>
      <p:sp>
        <p:nvSpPr>
          <p:cNvPr id="1720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20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 package is a group of related classes that provides access protection and namespace management.</a:t>
            </a:r>
          </a:p>
          <a:p>
            <a:pPr eaLnBrk="1" hangingPunct="1">
              <a:spcBef>
                <a:spcPct val="0"/>
              </a:spcBef>
            </a:pPr>
            <a:r>
              <a:rPr lang="en-US" smtClean="0"/>
              <a:t>Packages allow classes to be grouped logically, but also allow several classes to have the same name, as long as they reside in different packages. There may be situations where two classes represent completely different things, yet have the same name. For example, a banking application may have an Account class to store customer’s banking information, including accounts they have, account balances and so on. However, an accounting system may have an Account class that performs accounting functions based on employee payroll information, calculating payroll deductions and so on.</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3668F4-64A3-4C87-8B6E-C310BB1923E9}" type="slidenum">
              <a:rPr lang="en-US" smtClean="0"/>
              <a:pPr fontAlgn="base">
                <a:spcBef>
                  <a:spcPct val="0"/>
                </a:spcBef>
                <a:spcAft>
                  <a:spcPct val="0"/>
                </a:spcAft>
                <a:defRPr/>
              </a:pPr>
              <a:t>69</a:t>
            </a:fld>
            <a:endParaRPr lang="en-US" smtClean="0"/>
          </a:p>
        </p:txBody>
      </p:sp>
      <p:sp>
        <p:nvSpPr>
          <p:cNvPr id="1730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30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3E6909-9225-45F5-A700-C5CA3B1715D2}" type="slidenum">
              <a:rPr lang="en-US" smtClean="0"/>
              <a:pPr fontAlgn="base">
                <a:spcBef>
                  <a:spcPct val="0"/>
                </a:spcBef>
                <a:spcAft>
                  <a:spcPct val="0"/>
                </a:spcAft>
                <a:defRPr/>
              </a:pPr>
              <a:t>7</a:t>
            </a:fld>
            <a:endParaRPr lang="en-US" smtClean="0"/>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16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This is a donut picture of an object. It is not the standard notation used to represent objects, but it captures the idea of encapsulation well.  You cannot get to the data without going through the functions.</a:t>
            </a:r>
          </a:p>
          <a:p>
            <a:pPr eaLnBrk="1" hangingPunct="1">
              <a:spcBef>
                <a:spcPct val="0"/>
              </a:spcBef>
            </a:pPr>
            <a:endParaRPr lang="en-US" smtClean="0"/>
          </a:p>
          <a:p>
            <a:pPr eaLnBrk="1" hangingPunct="1">
              <a:spcBef>
                <a:spcPct val="0"/>
              </a:spcBef>
            </a:pPr>
            <a:r>
              <a:rPr lang="en-US" smtClean="0"/>
              <a:t>The function getMoneyTotal asks Jim how much money he has; the function getName asks Jim what his full name is. In the middle of the donut, the data that is needed to help Jim do these functions is stored.</a:t>
            </a:r>
          </a:p>
          <a:p>
            <a:pPr eaLnBrk="1" hangingPunct="1">
              <a:spcBef>
                <a:spcPct val="0"/>
              </a:spcBef>
            </a:pPr>
            <a:endParaRPr lang="en-US" smtClean="0"/>
          </a:p>
          <a:p>
            <a:pPr eaLnBrk="1" hangingPunct="1">
              <a:spcBef>
                <a:spcPct val="0"/>
              </a:spcBef>
            </a:pPr>
            <a:r>
              <a:rPr lang="en-US" smtClean="0"/>
              <a:t>Instructor Notes</a:t>
            </a:r>
          </a:p>
          <a:p>
            <a:pPr eaLnBrk="1" hangingPunct="1">
              <a:spcBef>
                <a:spcPct val="0"/>
              </a:spcBef>
            </a:pPr>
            <a:r>
              <a:rPr lang="en-US" smtClean="0"/>
              <a:t>Purpose — To show a donut representation of an object.</a:t>
            </a:r>
          </a:p>
          <a:p>
            <a:pPr eaLnBrk="1" hangingPunct="1">
              <a:spcBef>
                <a:spcPct val="0"/>
              </a:spcBef>
            </a:pPr>
            <a:r>
              <a:rPr lang="en-US" smtClean="0"/>
              <a:t>Details — Here is a doughnut view of an object. Notice that it has an inside and an outside. What is on the inside is hidden, encapsulated, and what is on the outside is what you can get to - what functions you can use from the object.</a:t>
            </a:r>
          </a:p>
          <a:p>
            <a:pPr eaLnBrk="1" hangingPunct="1">
              <a:spcBef>
                <a:spcPct val="0"/>
              </a:spcBef>
            </a:pPr>
            <a:r>
              <a:rPr lang="en-US" smtClean="0"/>
              <a:t>Has anyone ever eaten a jelly filled donut? How do you get to the jelly on the inside (without using a straw, or smashing it)? You have to bite through the outside. This is the same thing with objects. In order to get to the jelly, the data, you have to go through the outside.</a:t>
            </a:r>
          </a:p>
          <a:p>
            <a:pPr eaLnBrk="1" hangingPunct="1">
              <a:spcBef>
                <a:spcPct val="0"/>
              </a:spcBef>
            </a:pPr>
            <a:r>
              <a:rPr lang="en-US" smtClean="0"/>
              <a:t>There are a couple of reasons why donut pictures are used to represent objects. The first and foremost is that they form a very good picture of encapsulation. There is no way to get to the inside without going through the outside. The second is that they do not represent software, code, in any way, shape or form. Too often, we programmers have a tendency to think about code too soon. But, a donut picture does not make us think about code at all. It is not pseudo code, it is not code at all. It is merely an object that can do things for us.</a:t>
            </a:r>
          </a:p>
          <a:p>
            <a:pPr eaLnBrk="1" hangingPunct="1">
              <a:spcBef>
                <a:spcPct val="0"/>
              </a:spcBef>
            </a:pPr>
            <a:r>
              <a:rPr lang="en-US" smtClean="0"/>
              <a:t>Additional Information — </a:t>
            </a:r>
          </a:p>
          <a:p>
            <a:pPr eaLnBrk="1" hangingPunct="1">
              <a:spcBef>
                <a:spcPct val="0"/>
              </a:spcBef>
            </a:pPr>
            <a:r>
              <a:rPr lang="en-US" smtClean="0"/>
              <a:t>Transition Statement — So we’ve seen the procedural paradigm of system design, and we’ve seen what objects are, so what is the difference between the procedural and object approaches to system design? Next: Procedural vs. object approach – an example. </a:t>
            </a:r>
          </a:p>
          <a:p>
            <a:pPr eaLnBrk="1" hangingPunct="1">
              <a:spcBef>
                <a:spcPct val="0"/>
              </a:spcBef>
            </a:pPr>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8A1E63-AC08-4EF3-9B2A-EBF9425DA9D6}" type="slidenum">
              <a:rPr lang="en-US" smtClean="0"/>
              <a:pPr fontAlgn="base">
                <a:spcBef>
                  <a:spcPct val="0"/>
                </a:spcBef>
                <a:spcAft>
                  <a:spcPct val="0"/>
                </a:spcAft>
                <a:defRPr/>
              </a:pPr>
              <a:t>70</a:t>
            </a:fld>
            <a:endParaRPr lang="en-US" smtClean="0"/>
          </a:p>
        </p:txBody>
      </p:sp>
      <p:sp>
        <p:nvSpPr>
          <p:cNvPr id="174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0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p:spPr>
      </p:sp>
      <p:sp>
        <p:nvSpPr>
          <p:cNvPr id="175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6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5760A9-8887-4A9B-90A3-72E9863828A8}" type="slidenum">
              <a:rPr lang="en-IN" smtClean="0"/>
              <a:pPr fontAlgn="base">
                <a:spcBef>
                  <a:spcPct val="0"/>
                </a:spcBef>
                <a:spcAft>
                  <a:spcPct val="0"/>
                </a:spcAft>
                <a:defRPr/>
              </a:pPr>
              <a:t>71</a:t>
            </a:fld>
            <a:endParaRPr lang="en-IN"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0639D7-94F7-4DE0-A3EB-7E6A621CB57F}" type="slidenum">
              <a:rPr lang="en-US" smtClean="0"/>
              <a:pPr fontAlgn="base">
                <a:spcBef>
                  <a:spcPct val="0"/>
                </a:spcBef>
                <a:spcAft>
                  <a:spcPct val="0"/>
                </a:spcAft>
                <a:defRPr/>
              </a:pPr>
              <a:t>72</a:t>
            </a:fld>
            <a:endParaRPr lang="en-US" smtClean="0"/>
          </a:p>
        </p:txBody>
      </p:sp>
      <p:sp>
        <p:nvSpPr>
          <p:cNvPr id="176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61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867A10-9A29-4FF3-A9BC-C1F2AB6D3A8B}" type="slidenum">
              <a:rPr lang="en-US" smtClean="0"/>
              <a:pPr fontAlgn="base">
                <a:spcBef>
                  <a:spcPct val="0"/>
                </a:spcBef>
                <a:spcAft>
                  <a:spcPct val="0"/>
                </a:spcAft>
                <a:defRPr/>
              </a:pPr>
              <a:t>73</a:t>
            </a:fld>
            <a:endParaRPr lang="en-US" smtClean="0"/>
          </a:p>
        </p:txBody>
      </p:sp>
      <p:sp>
        <p:nvSpPr>
          <p:cNvPr id="177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7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485BD3-0B3E-45B3-B4E9-C6F2370327BB}" type="slidenum">
              <a:rPr lang="en-US" smtClean="0"/>
              <a:pPr fontAlgn="base">
                <a:spcBef>
                  <a:spcPct val="0"/>
                </a:spcBef>
                <a:spcAft>
                  <a:spcPct val="0"/>
                </a:spcAft>
                <a:defRPr/>
              </a:pPr>
              <a:t>74</a:t>
            </a:fld>
            <a:endParaRPr lang="en-US" smtClean="0"/>
          </a:p>
        </p:txBody>
      </p:sp>
      <p:sp>
        <p:nvSpPr>
          <p:cNvPr id="178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81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Floating point numbers are made up of several parts; for example, each has a sign, radix and a mantissa. They also have an exponent, and floating point numbers are of the form: sign * mantissa * radix^exponent.</a:t>
            </a:r>
          </a:p>
          <a:p>
            <a:pPr eaLnBrk="1" hangingPunct="1">
              <a:spcBef>
                <a:spcPct val="0"/>
              </a:spcBef>
            </a:pPr>
            <a:r>
              <a:rPr lang="en-US" smtClean="0"/>
              <a:t>To write -2.0 as a floating point number, you could write: -1 * 2 * 10^0, where -1 is the sign, 2 is the mantissa, 10 is the radix, and 0 is the exponent. </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862C3F-2F94-4552-B8DA-3BE8568E396E}" type="slidenum">
              <a:rPr lang="en-US" smtClean="0"/>
              <a:pPr fontAlgn="base">
                <a:spcBef>
                  <a:spcPct val="0"/>
                </a:spcBef>
                <a:spcAft>
                  <a:spcPct val="0"/>
                </a:spcAft>
                <a:defRPr/>
              </a:pPr>
              <a:t>75</a:t>
            </a:fld>
            <a:endParaRPr lang="en-US" smtClean="0"/>
          </a:p>
        </p:txBody>
      </p:sp>
      <p:sp>
        <p:nvSpPr>
          <p:cNvPr id="179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9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Other languages such as C++ support the concept of multiple inheritance. Whether multiple inheritance is good practice is still debatable. </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CA4A37-2C2B-4F3C-AE4A-C48D6BEEF327}" type="slidenum">
              <a:rPr lang="en-US" smtClean="0"/>
              <a:pPr fontAlgn="base">
                <a:spcBef>
                  <a:spcPct val="0"/>
                </a:spcBef>
                <a:spcAft>
                  <a:spcPct val="0"/>
                </a:spcAft>
                <a:defRPr/>
              </a:pPr>
              <a:t>76</a:t>
            </a:fld>
            <a:endParaRPr lang="en-US" smtClean="0"/>
          </a:p>
        </p:txBody>
      </p:sp>
      <p:sp>
        <p:nvSpPr>
          <p:cNvPr id="180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0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Notice how </a:t>
            </a:r>
            <a:r>
              <a:rPr lang="en-US" b="1" smtClean="0"/>
              <a:t>equals()</a:t>
            </a:r>
            <a:r>
              <a:rPr lang="en-US" smtClean="0"/>
              <a:t> and </a:t>
            </a:r>
            <a:r>
              <a:rPr lang="en-US" b="1" smtClean="0"/>
              <a:t>byteValue()</a:t>
            </a:r>
            <a:r>
              <a:rPr lang="en-US" smtClean="0"/>
              <a:t> are not explicitly declared for Integer, but are nevertheless considered its methods. </a:t>
            </a:r>
          </a:p>
          <a:p>
            <a:pPr eaLnBrk="1" hangingPunct="1">
              <a:spcBef>
                <a:spcPct val="0"/>
              </a:spcBef>
            </a:pPr>
            <a:r>
              <a:rPr lang="en-US" smtClean="0"/>
              <a:t>Indicate to students that even though Integer does not declare methods equals() and byteValue(), it can use these methods as if they were declared in its own class, because they have been inherited from the Object and Number classes, respectively. The Number class inherits the equals() method from Object, and the Number class defines the byteValue() method; both methods are inherited by the Integer class.</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399C34-DFA9-498C-B8E0-1761547FDB4B}" type="slidenum">
              <a:rPr lang="en-US" smtClean="0"/>
              <a:pPr fontAlgn="base">
                <a:spcBef>
                  <a:spcPct val="0"/>
                </a:spcBef>
                <a:spcAft>
                  <a:spcPct val="0"/>
                </a:spcAft>
                <a:defRPr/>
              </a:pPr>
              <a:t>77</a:t>
            </a:fld>
            <a:endParaRPr lang="en-US" smtClean="0"/>
          </a:p>
        </p:txBody>
      </p:sp>
      <p:sp>
        <p:nvSpPr>
          <p:cNvPr id="181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12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3CEB68-3395-4DFF-85EC-05A8001421D5}" type="slidenum">
              <a:rPr lang="en-US" smtClean="0"/>
              <a:pPr fontAlgn="base">
                <a:spcBef>
                  <a:spcPct val="0"/>
                </a:spcBef>
                <a:spcAft>
                  <a:spcPct val="0"/>
                </a:spcAft>
                <a:defRPr/>
              </a:pPr>
              <a:t>78</a:t>
            </a:fld>
            <a:endParaRPr lang="en-US" smtClean="0"/>
          </a:p>
        </p:txBody>
      </p:sp>
      <p:sp>
        <p:nvSpPr>
          <p:cNvPr id="182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22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It is never necessary to explicitly declare that a class “extends Object”, but in this case we wanted to underline the fact that </a:t>
            </a:r>
            <a:r>
              <a:rPr lang="en-US" b="1" dirty="0" err="1" smtClean="0"/>
              <a:t>MyClass</a:t>
            </a:r>
            <a:r>
              <a:rPr lang="en-US" dirty="0" smtClean="0"/>
              <a:t> inherited </a:t>
            </a:r>
            <a:r>
              <a:rPr lang="en-US" b="1" dirty="0" smtClean="0"/>
              <a:t>equals()</a:t>
            </a:r>
            <a:r>
              <a:rPr lang="en-US" dirty="0" smtClean="0"/>
              <a:t> from the </a:t>
            </a:r>
            <a:r>
              <a:rPr lang="en-US" b="1" dirty="0" smtClean="0"/>
              <a:t>Object</a:t>
            </a:r>
            <a:r>
              <a:rPr lang="en-US" dirty="0" smtClean="0"/>
              <a:t> class.</a:t>
            </a:r>
          </a:p>
          <a:p>
            <a:pPr eaLnBrk="1" hangingPunct="1">
              <a:spcBef>
                <a:spcPct val="0"/>
              </a:spcBef>
            </a:pPr>
            <a:endParaRPr lang="en-US" dirty="0" smtClean="0"/>
          </a:p>
          <a:p>
            <a:pPr eaLnBrk="1" hangingPunct="1">
              <a:spcBef>
                <a:spcPct val="0"/>
              </a:spcBef>
            </a:pPr>
            <a:r>
              <a:rPr lang="en-US" dirty="0" smtClean="0"/>
              <a:t>In Java, methods are considered to be the same if they have the same name and argument list, regardless of return type. If the return types are different then the compiler will complain since it interprets the subclass method as overriding the inherited method from the </a:t>
            </a:r>
            <a:r>
              <a:rPr lang="en-US" dirty="0" err="1" smtClean="0"/>
              <a:t>superclass</a:t>
            </a:r>
            <a:r>
              <a:rPr lang="en-US" dirty="0" smtClean="0"/>
              <a:t>.</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92C907-9E9F-4147-B9A6-8757A22EAE8C}" type="slidenum">
              <a:rPr lang="en-US" smtClean="0"/>
              <a:pPr fontAlgn="base">
                <a:spcBef>
                  <a:spcPct val="0"/>
                </a:spcBef>
                <a:spcAft>
                  <a:spcPct val="0"/>
                </a:spcAft>
                <a:defRPr/>
              </a:pPr>
              <a:t>79</a:t>
            </a:fld>
            <a:endParaRPr lang="en-US" smtClean="0"/>
          </a:p>
        </p:txBody>
      </p:sp>
      <p:sp>
        <p:nvSpPr>
          <p:cNvPr id="183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3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1500" smtClean="0"/>
              <a:t>“A subclass cannot override methods that are declared final in the superclass (by definition, final methods cannot be overridden). If you attempt to override a final method, the compiler displays an error message. A subclass must override methods that are declared abstract in the superclass, or the subclass itself must be abstract. An instance method cannot override a static method, and a static method cannot hide an instance method.”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25D0900-14A9-43CC-B90E-9019CA5E066E}" type="slidenum">
              <a:rPr lang="en-US" smtClean="0"/>
              <a:pPr fontAlgn="base">
                <a:spcBef>
                  <a:spcPct val="0"/>
                </a:spcBef>
                <a:spcAft>
                  <a:spcPct val="0"/>
                </a:spcAft>
                <a:defRPr/>
              </a:pPr>
              <a:t>8</a:t>
            </a:fld>
            <a:endParaRPr lang="en-US" smtClean="0"/>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30697D-B39C-4B7D-AD74-820F4B2957D5}" type="slidenum">
              <a:rPr lang="en-US" smtClean="0"/>
              <a:pPr fontAlgn="base">
                <a:spcBef>
                  <a:spcPct val="0"/>
                </a:spcBef>
                <a:spcAft>
                  <a:spcPct val="0"/>
                </a:spcAft>
                <a:defRPr/>
              </a:pPr>
              <a:t>80</a:t>
            </a:fld>
            <a:endParaRPr lang="en-US" smtClean="0"/>
          </a:p>
        </p:txBody>
      </p:sp>
      <p:sp>
        <p:nvSpPr>
          <p:cNvPr id="184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4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n-US" sz="1500" smtClean="0"/>
              <a:t>Class BankAccount defines a method, getBalance(), which returns the balance of a bank account. Class InvestmentAccount extends BankAccount, inheriting the fields and methods contained in the BankAccount class. By default, InvestmentAccount already contains the getBalance() method with that signature. However, if you have an investment account, the balance that you request will be the cash amount that you have added to the investment amount that you have. To accommodate this need, you override the getBalance() method provided by the BankAccount class with a method with the same signature in the InvestmentAccount class.</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87F13A-5500-4F45-BA67-91F6949BE767}" type="slidenum">
              <a:rPr lang="en-US" smtClean="0"/>
              <a:pPr fontAlgn="base">
                <a:spcBef>
                  <a:spcPct val="0"/>
                </a:spcBef>
                <a:spcAft>
                  <a:spcPct val="0"/>
                </a:spcAft>
                <a:defRPr/>
              </a:pPr>
              <a:t>81</a:t>
            </a:fld>
            <a:endParaRPr lang="en-US" smtClean="0"/>
          </a:p>
        </p:txBody>
      </p:sp>
      <p:sp>
        <p:nvSpPr>
          <p:cNvPr id="185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5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83C7DA-B46E-4275-80DF-F192087D7F81}" type="slidenum">
              <a:rPr lang="en-US" smtClean="0"/>
              <a:pPr fontAlgn="base">
                <a:spcBef>
                  <a:spcPct val="0"/>
                </a:spcBef>
                <a:spcAft>
                  <a:spcPct val="0"/>
                </a:spcAft>
                <a:defRPr/>
              </a:pPr>
              <a:t>82</a:t>
            </a:fld>
            <a:endParaRPr lang="en-US" smtClean="0"/>
          </a:p>
        </p:txBody>
      </p:sp>
      <p:sp>
        <p:nvSpPr>
          <p:cNvPr id="186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6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1300" smtClean="0"/>
              <a:t>“For class methods, the runtime system invokes the method defined in the </a:t>
            </a:r>
            <a:r>
              <a:rPr lang="en-US" sz="1300" i="1" smtClean="0"/>
              <a:t>compile-time type</a:t>
            </a:r>
            <a:r>
              <a:rPr lang="en-US" sz="1300" smtClean="0"/>
              <a:t> of the reference on which the method is called. For instance methods, the runtime system invokes the method defined in the </a:t>
            </a:r>
            <a:r>
              <a:rPr lang="en-US" sz="1300" i="1" smtClean="0"/>
              <a:t>runtime type</a:t>
            </a:r>
            <a:r>
              <a:rPr lang="en-US" sz="1300" smtClean="0"/>
              <a:t> of the reference on which the method is called. </a:t>
            </a:r>
          </a:p>
          <a:p>
            <a:pPr eaLnBrk="1" hangingPunct="1">
              <a:lnSpc>
                <a:spcPct val="80000"/>
              </a:lnSpc>
              <a:spcBef>
                <a:spcPct val="0"/>
              </a:spcBef>
            </a:pPr>
            <a:endParaRPr lang="en-US" sz="1300" smtClean="0"/>
          </a:p>
          <a:p>
            <a:pPr eaLnBrk="1" hangingPunct="1">
              <a:lnSpc>
                <a:spcPct val="80000"/>
              </a:lnSpc>
              <a:spcBef>
                <a:spcPct val="0"/>
              </a:spcBef>
            </a:pPr>
            <a:r>
              <a:rPr lang="en-US" sz="1300" smtClean="0"/>
              <a:t>An instance method in a subclass with the same signature and return type as an instance method in the superclass </a:t>
            </a:r>
            <a:r>
              <a:rPr lang="en-US" sz="1300" i="1" smtClean="0"/>
              <a:t>overrides</a:t>
            </a:r>
            <a:r>
              <a:rPr lang="en-US" sz="1300" smtClean="0"/>
              <a:t> the superclass's method. (Remember that a method's signature is its name and the number and the type of its arguments.) </a:t>
            </a:r>
          </a:p>
          <a:p>
            <a:pPr eaLnBrk="1" hangingPunct="1">
              <a:lnSpc>
                <a:spcPct val="80000"/>
              </a:lnSpc>
              <a:spcBef>
                <a:spcPct val="0"/>
              </a:spcBef>
            </a:pPr>
            <a:r>
              <a:rPr lang="en-US" sz="1300" smtClean="0"/>
              <a:t>If a subclass defines a class method with the same signature as a class method in the superclass, the method in the subclass </a:t>
            </a:r>
            <a:r>
              <a:rPr lang="en-US" sz="1300" i="1" smtClean="0"/>
              <a:t>hides</a:t>
            </a:r>
            <a:r>
              <a:rPr lang="en-US" sz="1300" smtClean="0"/>
              <a:t> the one in the superclass. The distinction between hiding and overriding has important implications. (See Web site for important example).</a:t>
            </a:r>
          </a:p>
          <a:p>
            <a:pPr eaLnBrk="1" hangingPunct="1">
              <a:lnSpc>
                <a:spcPct val="80000"/>
              </a:lnSpc>
              <a:spcBef>
                <a:spcPct val="0"/>
              </a:spcBef>
            </a:pPr>
            <a:endParaRPr lang="en-US" sz="1300" smtClean="0"/>
          </a:p>
          <a:p>
            <a:pPr eaLnBrk="1" hangingPunct="1">
              <a:lnSpc>
                <a:spcPct val="80000"/>
              </a:lnSpc>
              <a:spcBef>
                <a:spcPct val="0"/>
              </a:spcBef>
            </a:pPr>
            <a:r>
              <a:rPr lang="en-US" sz="1300" b="1" smtClean="0"/>
              <a:t>Table Summary of what happens when a subclass tries to implement different methods to override a superclass’s methods:</a:t>
            </a:r>
          </a:p>
          <a:p>
            <a:pPr eaLnBrk="1" hangingPunct="1">
              <a:lnSpc>
                <a:spcPct val="80000"/>
              </a:lnSpc>
              <a:spcBef>
                <a:spcPct val="0"/>
              </a:spcBef>
            </a:pPr>
            <a:r>
              <a:rPr lang="en-US" sz="1300" b="1" smtClean="0"/>
              <a:t>Instance Method with the same signature as a superclass’s instance method -&gt; </a:t>
            </a:r>
            <a:r>
              <a:rPr lang="en-US" sz="1300" smtClean="0"/>
              <a:t>Overrides (must also have the same return type) a superclass instance method </a:t>
            </a:r>
          </a:p>
          <a:p>
            <a:pPr eaLnBrk="1" hangingPunct="1">
              <a:lnSpc>
                <a:spcPct val="80000"/>
              </a:lnSpc>
              <a:spcBef>
                <a:spcPct val="0"/>
              </a:spcBef>
            </a:pPr>
            <a:r>
              <a:rPr lang="en-US" sz="1300" b="1" smtClean="0"/>
              <a:t>Instance Method with the same signature as a superclass’s static method </a:t>
            </a:r>
            <a:r>
              <a:rPr lang="en-US" sz="1300" smtClean="0"/>
              <a:t>-&gt; Generates a compile-time error </a:t>
            </a:r>
          </a:p>
          <a:p>
            <a:pPr eaLnBrk="1" hangingPunct="1">
              <a:lnSpc>
                <a:spcPct val="80000"/>
              </a:lnSpc>
              <a:spcBef>
                <a:spcPct val="0"/>
              </a:spcBef>
            </a:pPr>
            <a:r>
              <a:rPr lang="en-US" sz="1300" b="1" smtClean="0"/>
              <a:t>Static Method with the same signature as a superclass’s instance method -&gt; </a:t>
            </a:r>
            <a:r>
              <a:rPr lang="en-US" sz="1300" smtClean="0"/>
              <a:t>Generates a compile-time error </a:t>
            </a:r>
          </a:p>
          <a:p>
            <a:pPr eaLnBrk="1" hangingPunct="1">
              <a:lnSpc>
                <a:spcPct val="80000"/>
              </a:lnSpc>
              <a:spcBef>
                <a:spcPct val="0"/>
              </a:spcBef>
            </a:pPr>
            <a:r>
              <a:rPr lang="en-US" sz="1300" b="1" smtClean="0"/>
              <a:t>Static Method with the same signature as a superclass’s static method -&gt; </a:t>
            </a:r>
            <a:r>
              <a:rPr lang="en-US" sz="1300" smtClean="0"/>
              <a:t>Hides” </a:t>
            </a:r>
          </a:p>
          <a:p>
            <a:pPr eaLnBrk="1" hangingPunct="1">
              <a:lnSpc>
                <a:spcPct val="80000"/>
              </a:lnSpc>
              <a:spcBef>
                <a:spcPct val="0"/>
              </a:spcBef>
            </a:pPr>
            <a:endParaRPr lang="en-US" sz="1300"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5FB5F0-26F6-4FAB-99DB-DCAF898D06C1}" type="slidenum">
              <a:rPr lang="en-US" smtClean="0"/>
              <a:pPr fontAlgn="base">
                <a:spcBef>
                  <a:spcPct val="0"/>
                </a:spcBef>
                <a:spcAft>
                  <a:spcPct val="0"/>
                </a:spcAft>
                <a:defRPr/>
              </a:pPr>
              <a:t>83</a:t>
            </a:fld>
            <a:endParaRPr lang="en-US" smtClean="0"/>
          </a:p>
        </p:txBody>
      </p:sp>
      <p:sp>
        <p:nvSpPr>
          <p:cNvPr id="187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73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0543042-A79C-4AF6-BD22-155ACD1C9CB1}" type="slidenum">
              <a:rPr lang="en-US" smtClean="0"/>
              <a:pPr fontAlgn="base">
                <a:spcBef>
                  <a:spcPct val="0"/>
                </a:spcBef>
                <a:spcAft>
                  <a:spcPct val="0"/>
                </a:spcAft>
                <a:defRPr/>
              </a:pPr>
              <a:t>84</a:t>
            </a:fld>
            <a:endParaRPr lang="en-US" smtClean="0"/>
          </a:p>
        </p:txBody>
      </p:sp>
      <p:sp>
        <p:nvSpPr>
          <p:cNvPr id="188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8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Essentially, the </a:t>
            </a:r>
            <a:r>
              <a:rPr lang="en-US" dirty="0" err="1" smtClean="0"/>
              <a:t>superclass</a:t>
            </a:r>
            <a:r>
              <a:rPr lang="en-US" dirty="0" smtClean="0"/>
              <a:t> objects will be built before the subclass, so if the first line of your constructor is not a call to another constructor, super() will be called automatically to build the </a:t>
            </a:r>
            <a:r>
              <a:rPr lang="en-US" dirty="0" err="1" smtClean="0"/>
              <a:t>superclass</a:t>
            </a:r>
            <a:r>
              <a:rPr lang="en-US" dirty="0" smtClean="0"/>
              <a:t> objects.</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D8FE4BA-7DAD-4D06-811E-A6247C325107}" type="slidenum">
              <a:rPr lang="en-US" smtClean="0"/>
              <a:pPr fontAlgn="base">
                <a:spcBef>
                  <a:spcPct val="0"/>
                </a:spcBef>
                <a:spcAft>
                  <a:spcPct val="0"/>
                </a:spcAft>
                <a:defRPr/>
              </a:pPr>
              <a:t>85</a:t>
            </a:fld>
            <a:endParaRPr lang="en-US" smtClean="0"/>
          </a:p>
        </p:txBody>
      </p:sp>
      <p:sp>
        <p:nvSpPr>
          <p:cNvPr id="189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9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57A0BC-2C7B-4513-80B0-19B1E09F90C3}" type="slidenum">
              <a:rPr lang="en-US" smtClean="0"/>
              <a:pPr fontAlgn="base">
                <a:spcBef>
                  <a:spcPct val="0"/>
                </a:spcBef>
                <a:spcAft>
                  <a:spcPct val="0"/>
                </a:spcAft>
                <a:defRPr/>
              </a:pPr>
              <a:t>86</a:t>
            </a:fld>
            <a:endParaRPr lang="en-US" smtClean="0"/>
          </a:p>
        </p:txBody>
      </p:sp>
      <p:sp>
        <p:nvSpPr>
          <p:cNvPr id="190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0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sz="1600" smtClean="0"/>
              <a:t>The keyword this represents the current object, which is why it cannot be used in class methods. The keyword super refers to the superclass of the class in which the keyword is used; as a standalone statement, super(), is a call to a constructor of the superclass. As a method call, super.methodName(), it is used to call a method in the superclass. Using the super keyword to call a method is only needed when calling a method that is overridden in the class where the super keyword is used.</a:t>
            </a:r>
          </a:p>
          <a:p>
            <a:pPr eaLnBrk="1" hangingPunct="1">
              <a:lnSpc>
                <a:spcPct val="80000"/>
              </a:lnSpc>
              <a:spcBef>
                <a:spcPct val="0"/>
              </a:spcBef>
            </a:pPr>
            <a:endParaRPr lang="en-US" sz="1600"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14B8FE-8314-4F16-8727-F37E7DA68EB3}" type="slidenum">
              <a:rPr lang="en-US" smtClean="0"/>
              <a:pPr fontAlgn="base">
                <a:spcBef>
                  <a:spcPct val="0"/>
                </a:spcBef>
                <a:spcAft>
                  <a:spcPct val="0"/>
                </a:spcAft>
                <a:defRPr/>
              </a:pPr>
              <a:t>87</a:t>
            </a:fld>
            <a:endParaRPr lang="en-US" smtClean="0"/>
          </a:p>
        </p:txBody>
      </p:sp>
      <p:sp>
        <p:nvSpPr>
          <p:cNvPr id="191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1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ts val="975"/>
              </a:spcBef>
              <a:spcAft>
                <a:spcPts val="975"/>
              </a:spcAft>
            </a:pPr>
            <a:r>
              <a:rPr lang="en-US" sz="1600" smtClean="0"/>
              <a:t>Polymorphism can allow you to use different service providers that implement services differently but still provide the same service. For example, if you want to take money out, you can go to the bank and use the ATM, or you can see a teller. You provide both the ATM and the teller the same client information, and in the end, you still get your money, but the real live teller and the ATM use a different process to get your money.  The teller will have to call up your information on a computer, ask you to sign a withdrawal slip, verify your account information and the balance of your account, use the cash machine, then count the money back out to you.  The ATM, on the other hand, finds your information, verifies the balance and spits out the cash to you.  Same inputs and outputs, different internal processes.</a:t>
            </a:r>
          </a:p>
          <a:p>
            <a:pPr eaLnBrk="1" hangingPunct="1">
              <a:spcBef>
                <a:spcPct val="0"/>
              </a:spcBef>
            </a:pPr>
            <a:endParaRPr lang="en-US" sz="1600"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D9189A-155C-42F8-9429-2B9C63C16B4E}" type="slidenum">
              <a:rPr lang="en-US" smtClean="0"/>
              <a:pPr fontAlgn="base">
                <a:spcBef>
                  <a:spcPct val="0"/>
                </a:spcBef>
                <a:spcAft>
                  <a:spcPct val="0"/>
                </a:spcAft>
                <a:defRPr/>
              </a:pPr>
              <a:t>88</a:t>
            </a:fld>
            <a:endParaRPr lang="en-US" smtClean="0"/>
          </a:p>
        </p:txBody>
      </p:sp>
      <p:sp>
        <p:nvSpPr>
          <p:cNvPr id="192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2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Classes that inherit from the same superclass is one way polymorphism is implemented in Java (interfaces is the other way Java facilitates polymorphism). </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005F78-86AE-4899-A97A-928C15DB3369}" type="slidenum">
              <a:rPr lang="en-US" smtClean="0"/>
              <a:pPr fontAlgn="base">
                <a:spcBef>
                  <a:spcPct val="0"/>
                </a:spcBef>
                <a:spcAft>
                  <a:spcPct val="0"/>
                </a:spcAft>
                <a:defRPr/>
              </a:pPr>
              <a:t>89</a:t>
            </a:fld>
            <a:endParaRPr lang="en-US" smtClean="0"/>
          </a:p>
        </p:txBody>
      </p:sp>
      <p:sp>
        <p:nvSpPr>
          <p:cNvPr id="193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3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Any object can be assigned to an object of type Object since it is at the top of the hierarchy.</a:t>
            </a:r>
          </a:p>
          <a:p>
            <a:pPr eaLnBrk="1" hangingPunct="1">
              <a:spcBef>
                <a:spcPct val="0"/>
              </a:spcBef>
            </a:pPr>
            <a:r>
              <a:rPr lang="en-US" smtClean="0"/>
              <a:t>For example:</a:t>
            </a:r>
          </a:p>
          <a:p>
            <a:pPr lvl="1" eaLnBrk="1" hangingPunct="1">
              <a:spcBef>
                <a:spcPct val="0"/>
              </a:spcBef>
            </a:pPr>
            <a:r>
              <a:rPr lang="en-US" smtClean="0"/>
              <a:t>		</a:t>
            </a:r>
            <a:r>
              <a:rPr lang="en-US" smtClean="0">
                <a:latin typeface="Courier New" pitchFamily="49" charset="0"/>
              </a:rPr>
              <a:t>Object anything = new AnyType();</a:t>
            </a:r>
          </a:p>
          <a:p>
            <a:pPr eaLnBrk="1" hangingPunct="1">
              <a:spcBef>
                <a:spcPct val="0"/>
              </a:spcBef>
            </a:pPr>
            <a:endParaRPr lang="en-US" smtClean="0"/>
          </a:p>
          <a:p>
            <a:pPr eaLnBrk="1" hangingPunct="1">
              <a:spcBef>
                <a:spcPct val="0"/>
              </a:spcBef>
            </a:pPr>
            <a:r>
              <a:rPr lang="en-US" noProof="1" smtClean="0"/>
              <a:t>You can determine the subclass of an object by testing against a known subclass type using the keyword </a:t>
            </a:r>
            <a:r>
              <a:rPr lang="en-US" b="1" noProof="1" smtClean="0"/>
              <a:t>instanceof</a:t>
            </a:r>
            <a:r>
              <a:rPr lang="en-US" noProof="1" smtClean="0"/>
              <a:t>.</a:t>
            </a:r>
            <a:r>
              <a:rPr lang="en-US" smtClean="0"/>
              <a:t> This is an expensive operation, but it may be used with conditional logic to determine which method call is appropriate if polymorphism has not been implemented.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161540-5388-4131-A5CF-3FB9D462C016}" type="slidenum">
              <a:rPr lang="en-US" smtClean="0"/>
              <a:pPr fontAlgn="base">
                <a:spcBef>
                  <a:spcPct val="0"/>
                </a:spcBef>
                <a:spcAft>
                  <a:spcPct val="0"/>
                </a:spcAft>
                <a:defRPr/>
              </a:pPr>
              <a:t>9</a:t>
            </a:fld>
            <a:endParaRPr lang="en-US" smtClean="0"/>
          </a:p>
        </p:txBody>
      </p:sp>
      <p:sp>
        <p:nvSpPr>
          <p:cNvPr id="1146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46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5362A1D-A10F-4C2B-8176-48FB4752F725}" type="slidenum">
              <a:rPr lang="en-US" smtClean="0"/>
              <a:pPr fontAlgn="base">
                <a:spcBef>
                  <a:spcPct val="0"/>
                </a:spcBef>
                <a:spcAft>
                  <a:spcPct val="0"/>
                </a:spcAft>
                <a:defRPr/>
              </a:pPr>
              <a:t>90</a:t>
            </a:fld>
            <a:endParaRPr lang="en-US" smtClean="0"/>
          </a:p>
        </p:txBody>
      </p:sp>
      <p:sp>
        <p:nvSpPr>
          <p:cNvPr id="194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5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 the above example, you could replace the line: </a:t>
            </a:r>
          </a:p>
          <a:p>
            <a:pPr eaLnBrk="1" hangingPunct="1">
              <a:spcBef>
                <a:spcPct val="0"/>
              </a:spcBef>
            </a:pPr>
            <a:r>
              <a:rPr lang="en-US" smtClean="0"/>
              <a:t>Car auto = new CompactCar(); </a:t>
            </a:r>
          </a:p>
          <a:p>
            <a:pPr eaLnBrk="1" hangingPunct="1">
              <a:spcBef>
                <a:spcPct val="0"/>
              </a:spcBef>
            </a:pPr>
            <a:endParaRPr lang="en-US" smtClean="0"/>
          </a:p>
          <a:p>
            <a:pPr eaLnBrk="1" hangingPunct="1">
              <a:spcBef>
                <a:spcPct val="0"/>
              </a:spcBef>
            </a:pPr>
            <a:r>
              <a:rPr lang="en-US" smtClean="0"/>
              <a:t>with any one of the following lines:</a:t>
            </a:r>
          </a:p>
          <a:p>
            <a:pPr eaLnBrk="1" hangingPunct="1">
              <a:spcBef>
                <a:spcPct val="0"/>
              </a:spcBef>
            </a:pPr>
            <a:r>
              <a:rPr lang="en-US" smtClean="0">
                <a:latin typeface="Courier New" pitchFamily="49" charset="0"/>
              </a:rPr>
              <a:t>Car auto = new LuxuryCar();</a:t>
            </a:r>
          </a:p>
          <a:p>
            <a:pPr eaLnBrk="1" hangingPunct="1">
              <a:spcBef>
                <a:spcPct val="0"/>
              </a:spcBef>
            </a:pPr>
            <a:r>
              <a:rPr lang="en-US" smtClean="0">
                <a:latin typeface="Courier New" pitchFamily="49" charset="0"/>
              </a:rPr>
              <a:t>Car auto = new SportsCar();</a:t>
            </a:r>
          </a:p>
          <a:p>
            <a:pPr eaLnBrk="1" hangingPunct="1">
              <a:spcBef>
                <a:spcPct val="0"/>
              </a:spcBef>
            </a:pPr>
            <a:r>
              <a:rPr lang="en-US" smtClean="0"/>
              <a:t>Car auto = new Car();</a:t>
            </a:r>
          </a:p>
          <a:p>
            <a:pPr eaLnBrk="1" hangingPunct="1">
              <a:spcBef>
                <a:spcPct val="0"/>
              </a:spcBef>
            </a:pPr>
            <a:r>
              <a:rPr lang="en-US" smtClean="0"/>
              <a:t>This replacement could be made without affecting the rest of the code in the Driver class, which sends the car the messages telling it when to accelerate, decelerate and steer. Each Car, whether it is a CompactCar, LuxuryCar, SportsCar or Car object, will respond to those messages. Each Car may implement the methods that handle these messages differently, but from a message sender’s perspective, these objects are interchangeable. For example, the CompactCar may have an implementation of accelerate() that requires it to push in the clutch and shift the gears on its manual transmission and gently push the gas pedal, while the SportsCar may have an implementation of accelerate() that causes the gas pedal to hit the floor and tires to squeal. From the perspective of the Driver class, however, the message to accelerate is sent in the same manner, and the car accelerates in response.</a:t>
            </a:r>
          </a:p>
          <a:p>
            <a:pPr eaLnBrk="1" hangingPunct="1">
              <a:spcBef>
                <a:spcPct val="0"/>
              </a:spcBef>
            </a:pPr>
            <a:endParaRPr lang="en-US" smtClean="0"/>
          </a:p>
          <a:p>
            <a:pPr eaLnBrk="1" hangingPunct="1">
              <a:spcBef>
                <a:spcPct val="0"/>
              </a:spcBef>
            </a:pPr>
            <a:r>
              <a:rPr lang="en-US" smtClean="0"/>
              <a:t>Without polymorphism, you would need to use conditional logic with the expensive operator instanceof (because it uses introspection), to test which class of car you’re dealing with, and then call the appropriate method. </a:t>
            </a:r>
          </a:p>
          <a:p>
            <a:pPr eaLnBrk="1" hangingPunct="1">
              <a:spcBef>
                <a:spcPct val="0"/>
              </a:spcBef>
            </a:pPr>
            <a:endParaRPr lang="en-US" smtClean="0"/>
          </a:p>
          <a:p>
            <a:pPr eaLnBrk="1" hangingPunct="1">
              <a:spcBef>
                <a:spcPct val="0"/>
              </a:spcBef>
            </a:pPr>
            <a:r>
              <a:rPr lang="en-US" smtClean="0"/>
              <a:t>Dynamic binding is used to bind a call to a specific method at runtime. Dynamic binding supports polymorphism; when the compiler is unable to determine which method implementation to use in advance, the JVM selects the appropriate method at runtime, based on the class of the object. </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9B46C7-EB10-467E-A0EF-DBDC57117AE9}" type="slidenum">
              <a:rPr lang="en-US" smtClean="0"/>
              <a:pPr fontAlgn="base">
                <a:spcBef>
                  <a:spcPct val="0"/>
                </a:spcBef>
                <a:spcAft>
                  <a:spcPct val="0"/>
                </a:spcAft>
                <a:defRPr/>
              </a:pPr>
              <a:t>91</a:t>
            </a:fld>
            <a:endParaRPr lang="en-US" smtClean="0"/>
          </a:p>
        </p:txBody>
      </p:sp>
      <p:sp>
        <p:nvSpPr>
          <p:cNvPr id="195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55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Like a class, an interface defines methods. However, a class may implement methods, while an interface never implements methods. </a:t>
            </a:r>
          </a:p>
          <a:p>
            <a:pPr eaLnBrk="1" hangingPunct="1">
              <a:spcBef>
                <a:spcPct val="0"/>
              </a:spcBef>
            </a:pPr>
            <a:endParaRPr lang="en-US" smtClean="0"/>
          </a:p>
          <a:p>
            <a:pPr eaLnBrk="1" hangingPunct="1">
              <a:spcBef>
                <a:spcPct val="0"/>
              </a:spcBef>
            </a:pPr>
            <a:r>
              <a:rPr lang="en-US" smtClean="0"/>
              <a:t>Both</a:t>
            </a:r>
            <a:r>
              <a:rPr lang="en-US" sz="1100" smtClean="0">
                <a:solidFill>
                  <a:srgbClr val="000000"/>
                </a:solidFill>
                <a:latin typeface="Arial" charset="0"/>
              </a:rPr>
              <a:t> </a:t>
            </a:r>
            <a:r>
              <a:rPr lang="en-US" smtClean="0"/>
              <a:t>abstract classes and interfaces can ensure that a concrete class will have all outlined methods, but abstract classes may also contain implemented methods, while interfaces cannot contain any implemented methods.  As well, a class that implements an interface MUST implement all its methods, which is not the case when extending abstract classes.</a:t>
            </a:r>
          </a:p>
          <a:p>
            <a:pPr eaLnBrk="1" hangingPunct="1">
              <a:spcBef>
                <a:spcPct val="0"/>
              </a:spcBef>
            </a:pPr>
            <a:endParaRPr lang="en-US" smtClean="0"/>
          </a:p>
          <a:p>
            <a:pPr eaLnBrk="1" hangingPunct="1">
              <a:spcBef>
                <a:spcPct val="0"/>
              </a:spcBef>
            </a:pPr>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FE6F68C8-1CB1-4FF2-BDD4-98AA0B1D73C3}" type="slidenum">
              <a:rPr lang="en-US" smtClean="0"/>
              <a:pPr>
                <a:defRPr/>
              </a:pPr>
              <a:t>92</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81E3DB-FF46-48B9-9B1C-5F721B819EA1}" type="slidenum">
              <a:rPr lang="en-US" smtClean="0"/>
              <a:pPr fontAlgn="base">
                <a:spcBef>
                  <a:spcPct val="0"/>
                </a:spcBef>
                <a:spcAft>
                  <a:spcPct val="0"/>
                </a:spcAft>
                <a:defRPr/>
              </a:pPr>
              <a:t>93</a:t>
            </a:fld>
            <a:endParaRPr lang="en-US" smtClean="0"/>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How is this achieved? An interface consists of abstract methods. </a:t>
            </a:r>
          </a:p>
          <a:p>
            <a:pPr eaLnBrk="1" hangingPunct="1">
              <a:spcBef>
                <a:spcPct val="0"/>
              </a:spcBef>
            </a:pPr>
            <a:r>
              <a:rPr lang="en-US" b="1" smtClean="0"/>
              <a:t>Any class that implements an interface should provide implementation for the methods given in the interface. Each class,  implementing an interface chooses to keep its own implementation of the same behaviour defined by an interface specific to its needs. If a class fails to do so, it must be declared abstract.</a:t>
            </a:r>
          </a:p>
          <a:p>
            <a:pPr eaLnBrk="1" hangingPunct="1">
              <a:spcBef>
                <a:spcPct val="0"/>
              </a:spcBef>
            </a:pPr>
            <a:endParaRPr lang="en-US" b="1"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26A50D-52EE-4509-90A6-0ACDBC3092C3}" type="slidenum">
              <a:rPr lang="en-US" smtClean="0"/>
              <a:pPr fontAlgn="base">
                <a:spcBef>
                  <a:spcPct val="0"/>
                </a:spcBef>
                <a:spcAft>
                  <a:spcPct val="0"/>
                </a:spcAft>
                <a:defRPr/>
              </a:pPr>
              <a:t>94</a:t>
            </a:fld>
            <a:endParaRPr lang="en-US" smtClean="0"/>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t>An association between class B and class A gets translated into a link in design. Links serve as the pathway through which an object of class B can send a message to an object of class A, and in the process invoke the desired method in an object of class A. So, associations provide another alternative to inheritance because there are bound to be situations where there is no way that 2 classes are part of an inheritance tree. But, the downside of using associations from a design perspective is that an association between two classes makes the classes closely coupled, and thereby increases the dependency between them. A message from an object of class B to an object of class A will result in compile-time checks on class A to determine whether in fact the method invoked is indeed defined in class A.</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A105C2DE-4541-4BE9-9CA3-31457A037BD5}" type="slidenum">
              <a:rPr lang="en-US" smtClean="0"/>
              <a:pPr>
                <a:defRPr/>
              </a:pPr>
              <a:t>95</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BED8A8-E2D8-4075-982B-8AF4B43DE2C1}" type="slidenum">
              <a:rPr lang="en-US" smtClean="0"/>
              <a:pPr fontAlgn="base">
                <a:spcBef>
                  <a:spcPct val="0"/>
                </a:spcBef>
                <a:spcAft>
                  <a:spcPct val="0"/>
                </a:spcAft>
                <a:defRPr/>
              </a:pPr>
              <a:t>96</a:t>
            </a:fld>
            <a:endParaRPr lang="en-US" smtClean="0"/>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GB" smtClean="0"/>
              <a:t>A class implementing more than one interface </a:t>
            </a:r>
            <a:r>
              <a:rPr lang="en-US" smtClean="0"/>
              <a:t>provides implementations of all the methods in the various interfaces that it implements. </a:t>
            </a:r>
          </a:p>
          <a:p>
            <a:pPr eaLnBrk="1" hangingPunct="1">
              <a:spcBef>
                <a:spcPct val="0"/>
              </a:spcBef>
            </a:pPr>
            <a:endParaRPr lang="en-GB"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6FC979-85CC-4E8D-A678-80CDED643E06}" type="slidenum">
              <a:rPr lang="en-US" smtClean="0"/>
              <a:pPr fontAlgn="base">
                <a:spcBef>
                  <a:spcPct val="0"/>
                </a:spcBef>
                <a:spcAft>
                  <a:spcPct val="0"/>
                </a:spcAft>
                <a:defRPr/>
              </a:pPr>
              <a:t>97</a:t>
            </a:fld>
            <a:endParaRPr lang="en-US" smtClean="0"/>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Assume that the design of class </a:t>
            </a:r>
            <a:r>
              <a:rPr lang="en-US" b="1" smtClean="0"/>
              <a:t>B</a:t>
            </a:r>
            <a:r>
              <a:rPr lang="en-US" smtClean="0"/>
              <a:t> mandates additional behaviours to be implemented, which provide the functionality for general programming needs. One option is to add these behaviours to class </a:t>
            </a:r>
            <a:r>
              <a:rPr lang="en-US" b="1" smtClean="0"/>
              <a:t>B</a:t>
            </a:r>
            <a:r>
              <a:rPr lang="en-US" smtClean="0"/>
              <a:t>. But, in so doing, you need to ensure that these additional behaviours that you are adding to class </a:t>
            </a:r>
            <a:r>
              <a:rPr lang="en-US" b="1" smtClean="0"/>
              <a:t>B</a:t>
            </a:r>
            <a:r>
              <a:rPr lang="en-US" smtClean="0"/>
              <a:t> naturally belong to class </a:t>
            </a:r>
            <a:r>
              <a:rPr lang="en-US" b="1" smtClean="0"/>
              <a:t>B</a:t>
            </a:r>
            <a:r>
              <a:rPr lang="en-US" smtClean="0"/>
              <a:t>. </a:t>
            </a:r>
          </a:p>
          <a:p>
            <a:pPr eaLnBrk="1" hangingPunct="1">
              <a:spcBef>
                <a:spcPct val="0"/>
              </a:spcBef>
            </a:pPr>
            <a:r>
              <a:rPr lang="en-US" smtClean="0"/>
              <a:t>In other words, we need to preserve semantics between the superclass and the subclass. This means that the crucial heuristic for using inheritance is that the inheritance relationship should really model a real-world “is-a” relationship. This is the only way to guarantee that you won’t end up with maintenance conflicts in the future. The other option is to define these additional behaviours in another class </a:t>
            </a:r>
            <a:r>
              <a:rPr lang="en-US" b="1" smtClean="0"/>
              <a:t>C,</a:t>
            </a:r>
            <a:r>
              <a:rPr lang="en-US" smtClean="0"/>
              <a:t> and have </a:t>
            </a:r>
            <a:r>
              <a:rPr lang="en-US" b="1" smtClean="0"/>
              <a:t>B</a:t>
            </a:r>
            <a:r>
              <a:rPr lang="en-US" smtClean="0"/>
              <a:t> also inherit from class </a:t>
            </a:r>
            <a:r>
              <a:rPr lang="en-US" b="1" smtClean="0"/>
              <a:t>C</a:t>
            </a:r>
            <a:r>
              <a:rPr lang="en-US" smtClean="0"/>
              <a:t> in a language that supports multiple inheritance. You may be adding these behaviours to class </a:t>
            </a:r>
            <a:r>
              <a:rPr lang="en-US" b="1" smtClean="0"/>
              <a:t>B</a:t>
            </a:r>
            <a:r>
              <a:rPr lang="en-US" smtClean="0"/>
              <a:t>, or defining these additional behaviours in a separate superclass as the case may be more out of convenience rather than applying the principles of natural-inheritance. </a:t>
            </a:r>
          </a:p>
          <a:p>
            <a:pPr eaLnBrk="1" hangingPunct="1">
              <a:spcBef>
                <a:spcPct val="0"/>
              </a:spcBef>
            </a:pPr>
            <a:r>
              <a:rPr lang="en-US" smtClean="0"/>
              <a:t>The Java language foresaw these subtle dangers inherent in a badly designed class, or a badly designed class hierarchy based on multiple inheritance. If you want to add methods to a superclass more out of convenience, define these methods as abstract methods in an interface. A class that needs the functionality of these methods must implement the interface, and in the process, provide for its own implementations of these methods by overriding them.</a:t>
            </a:r>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GB"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C6C57B22-4A1E-45D6-9634-3456D3A1AACA}" type="slidenum">
              <a:rPr lang="en-US" smtClean="0"/>
              <a:pPr>
                <a:defRPr/>
              </a:pPr>
              <a:t>98</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86ABF2B-5A96-412E-AF17-AC64EB96A0A9}" type="slidenum">
              <a:rPr lang="en-US" smtClean="0"/>
              <a:pPr fontAlgn="base">
                <a:spcBef>
                  <a:spcPct val="0"/>
                </a:spcBef>
                <a:spcAft>
                  <a:spcPct val="0"/>
                </a:spcAft>
                <a:defRPr/>
              </a:pPr>
              <a:t>99</a:t>
            </a:fld>
            <a:endParaRPr lang="en-US" smtClean="0"/>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Here, the keyword </a:t>
            </a:r>
            <a:r>
              <a:rPr lang="en-US" b="1" i="1" smtClean="0"/>
              <a:t>interface</a:t>
            </a:r>
            <a:r>
              <a:rPr lang="en-US" smtClean="0"/>
              <a:t> declares an interface </a:t>
            </a:r>
            <a:r>
              <a:rPr lang="en-US" b="1" smtClean="0"/>
              <a:t>FirstInterface</a:t>
            </a:r>
            <a:r>
              <a:rPr lang="en-US" smtClean="0"/>
              <a:t>. The interface can be accessed from anywhere if declared </a:t>
            </a:r>
            <a:r>
              <a:rPr lang="en-US" b="1" smtClean="0"/>
              <a:t>public</a:t>
            </a:r>
            <a:r>
              <a:rPr lang="en-US" smtClean="0"/>
              <a:t>, and all methods are also public. If no access specifier is given, an interface has default access, and can be accessed only in the same package. Variables declared inside an interface are implicitly </a:t>
            </a:r>
            <a:r>
              <a:rPr lang="en-US" b="1" smtClean="0"/>
              <a:t>static </a:t>
            </a:r>
            <a:r>
              <a:rPr lang="en-US" smtClean="0"/>
              <a:t>and </a:t>
            </a:r>
            <a:r>
              <a:rPr lang="en-US" b="1" smtClean="0"/>
              <a:t>final</a:t>
            </a:r>
            <a:r>
              <a:rPr lang="en-US" smtClean="0"/>
              <a:t>. They are treated as shared constants whose value cannot be changed in the class that implements the interface.</a:t>
            </a:r>
          </a:p>
          <a:p>
            <a:pPr eaLnBrk="1" hangingPunct="1">
              <a:spcBef>
                <a:spcPct val="0"/>
              </a:spcBef>
            </a:pPr>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2"/>
          <p:cNvGrpSpPr>
            <a:grpSpLocks/>
          </p:cNvGrpSpPr>
          <p:nvPr/>
        </p:nvGrpSpPr>
        <p:grpSpPr bwMode="auto">
          <a:xfrm>
            <a:off x="-11113" y="685800"/>
            <a:ext cx="9144001" cy="1449388"/>
            <a:chOff x="-7" y="432"/>
            <a:chExt cx="5760" cy="913"/>
          </a:xfrm>
          <a:solidFill>
            <a:srgbClr val="562469">
              <a:alpha val="89804"/>
            </a:srgbClr>
          </a:solidFill>
        </p:grpSpPr>
        <p:sp>
          <p:nvSpPr>
            <p:cNvPr id="5" name="Rectangle 27"/>
            <p:cNvSpPr>
              <a:spLocks noChangeArrowheads="1"/>
            </p:cNvSpPr>
            <p:nvPr/>
          </p:nvSpPr>
          <p:spPr bwMode="auto">
            <a:xfrm>
              <a:off x="-7" y="432"/>
              <a:ext cx="5760" cy="913"/>
            </a:xfrm>
            <a:prstGeom prst="rect">
              <a:avLst/>
            </a:prstGeom>
            <a:solidFill>
              <a:srgbClr val="B81F24"/>
            </a:solidFill>
            <a:ln w="9525">
              <a:solidFill>
                <a:srgbClr val="3F71A3"/>
              </a:solidFill>
              <a:miter lim="800000"/>
              <a:headEnd/>
              <a:tailEnd/>
            </a:ln>
            <a:effectLst/>
            <a:scene3d>
              <a:camera prst="orthographicFront"/>
              <a:lightRig rig="threePt" dir="t"/>
            </a:scene3d>
            <a:sp3d>
              <a:bevelT/>
            </a:sp3d>
          </p:spPr>
          <p:txBody>
            <a:bodyPr wrap="none" anchor="ctr"/>
            <a:lstStyle/>
            <a:p>
              <a:pPr marL="917575" fontAlgn="auto">
                <a:spcBef>
                  <a:spcPts val="0"/>
                </a:spcBef>
                <a:spcAft>
                  <a:spcPts val="0"/>
                </a:spcAft>
                <a:defRPr/>
              </a:pPr>
              <a:endParaRPr lang="en-US" sz="2800">
                <a:solidFill>
                  <a:schemeClr val="bg1"/>
                </a:solidFill>
                <a:latin typeface="+mn-lt"/>
              </a:endParaRPr>
            </a:p>
          </p:txBody>
        </p:sp>
        <p:sp>
          <p:nvSpPr>
            <p:cNvPr id="6" name="Line 30"/>
            <p:cNvSpPr>
              <a:spLocks noChangeShapeType="1"/>
            </p:cNvSpPr>
            <p:nvPr/>
          </p:nvSpPr>
          <p:spPr bwMode="auto">
            <a:xfrm>
              <a:off x="-7" y="1019"/>
              <a:ext cx="5760" cy="0"/>
            </a:xfrm>
            <a:prstGeom prst="line">
              <a:avLst/>
            </a:prstGeom>
            <a:grpFill/>
            <a:ln w="12700">
              <a:solidFill>
                <a:schemeClr val="bg1"/>
              </a:solidFill>
              <a:round/>
              <a:headEnd/>
              <a:tailEnd/>
            </a:ln>
            <a:effectLst/>
            <a:scene3d>
              <a:camera prst="orthographicFront"/>
              <a:lightRig rig="threePt" dir="t"/>
            </a:scene3d>
            <a:sp3d>
              <a:bevelT/>
            </a:sp3d>
          </p:spPr>
          <p:txBody>
            <a:bodyPr/>
            <a:lstStyle/>
            <a:p>
              <a:pPr fontAlgn="auto">
                <a:spcBef>
                  <a:spcPts val="0"/>
                </a:spcBef>
                <a:spcAft>
                  <a:spcPts val="0"/>
                </a:spcAft>
                <a:defRPr/>
              </a:pPr>
              <a:endParaRPr lang="en-US">
                <a:latin typeface="+mn-lt"/>
              </a:endParaRPr>
            </a:p>
          </p:txBody>
        </p:sp>
      </p:grpSp>
      <p:pic>
        <p:nvPicPr>
          <p:cNvPr id="7" name="Picture 18" descr="nexwave_logo.png"/>
          <p:cNvPicPr>
            <a:picLocks noChangeAspect="1"/>
          </p:cNvPicPr>
          <p:nvPr/>
        </p:nvPicPr>
        <p:blipFill>
          <a:blip r:embed="rId2" cstate="print"/>
          <a:srcRect/>
          <a:stretch>
            <a:fillRect/>
          </a:stretch>
        </p:blipFill>
        <p:spPr bwMode="auto">
          <a:xfrm>
            <a:off x="2962275" y="5221288"/>
            <a:ext cx="5724525" cy="885825"/>
          </a:xfrm>
          <a:prstGeom prst="rect">
            <a:avLst/>
          </a:prstGeom>
          <a:noFill/>
          <a:ln w="9525">
            <a:noFill/>
            <a:miter lim="800000"/>
            <a:headEnd/>
            <a:tailEnd/>
          </a:ln>
        </p:spPr>
      </p:pic>
      <p:sp>
        <p:nvSpPr>
          <p:cNvPr id="3074" name="Rectangle 2"/>
          <p:cNvSpPr>
            <a:spLocks noGrp="1" noChangeArrowheads="1"/>
          </p:cNvSpPr>
          <p:nvPr>
            <p:ph type="ctrTitle"/>
          </p:nvPr>
        </p:nvSpPr>
        <p:spPr>
          <a:xfrm>
            <a:off x="674688" y="685800"/>
            <a:ext cx="8012112" cy="1449388"/>
          </a:xfrm>
          <a:solidFill>
            <a:srgbClr val="562469">
              <a:alpha val="94902"/>
            </a:srgbClr>
          </a:solidFill>
          <a:ln>
            <a:noFill/>
          </a:ln>
          <a:effectLst>
            <a:glow rad="63500">
              <a:schemeClr val="accent1">
                <a:satMod val="175000"/>
                <a:alpha val="4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tIns="411480"/>
          <a:lstStyle>
            <a:lvl1pPr>
              <a:lnSpc>
                <a:spcPct val="94000"/>
              </a:lnSpc>
              <a:defRPr sz="36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674688" y="2135188"/>
            <a:ext cx="8012112" cy="1752600"/>
          </a:xfrm>
        </p:spPr>
        <p:txBody>
          <a:bodyPr tIns="228600"/>
          <a:lstStyle>
            <a:lvl1pPr marL="0" indent="0">
              <a:buFontTx/>
              <a:buNone/>
              <a:defRPr sz="2000"/>
            </a:lvl1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2068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2068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7464" y="153174"/>
            <a:ext cx="8689073" cy="380613"/>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227464" y="837814"/>
            <a:ext cx="4228411" cy="57161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85732" y="837814"/>
            <a:ext cx="4230805" cy="57161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7464" y="153174"/>
            <a:ext cx="8689073" cy="380613"/>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227464" y="837814"/>
            <a:ext cx="4228411" cy="57161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85732" y="837814"/>
            <a:ext cx="4230805" cy="2745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85732" y="3806132"/>
            <a:ext cx="4230805" cy="27478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arrows.gif"/>
          <p:cNvPicPr>
            <a:picLocks noChangeAspect="1"/>
          </p:cNvPicPr>
          <p:nvPr/>
        </p:nvPicPr>
        <p:blipFill>
          <a:blip r:embed="rId15" cstate="print">
            <a:duotone>
              <a:prstClr val="black"/>
              <a:schemeClr val="accent3">
                <a:tint val="45000"/>
                <a:satMod val="400000"/>
              </a:schemeClr>
            </a:duotone>
            <a:lum bright="9000"/>
          </a:blip>
          <a:stretch>
            <a:fillRect/>
          </a:stretch>
        </p:blipFill>
        <p:spPr>
          <a:xfrm>
            <a:off x="4453731" y="2751065"/>
            <a:ext cx="4214813" cy="3852935"/>
          </a:xfrm>
          <a:prstGeom prst="rect">
            <a:avLst/>
          </a:prstGeom>
        </p:spPr>
      </p:pic>
      <p:grpSp>
        <p:nvGrpSpPr>
          <p:cNvPr id="2" name="Group 34"/>
          <p:cNvGrpSpPr>
            <a:grpSpLocks/>
          </p:cNvGrpSpPr>
          <p:nvPr/>
        </p:nvGrpSpPr>
        <p:grpSpPr bwMode="auto">
          <a:xfrm>
            <a:off x="0" y="469900"/>
            <a:ext cx="9144000" cy="904875"/>
            <a:chOff x="0" y="272"/>
            <a:chExt cx="5760" cy="570"/>
          </a:xfrm>
          <a:solidFill>
            <a:srgbClr val="B81F24"/>
          </a:solidFill>
          <a:effectLst>
            <a:glow rad="63500">
              <a:schemeClr val="accent1">
                <a:satMod val="175000"/>
                <a:alpha val="40000"/>
              </a:schemeClr>
            </a:glow>
          </a:effectLst>
        </p:grpSpPr>
        <p:sp>
          <p:nvSpPr>
            <p:cNvPr id="1031" name="Rectangle 7"/>
            <p:cNvSpPr>
              <a:spLocks noChangeArrowheads="1"/>
            </p:cNvSpPr>
            <p:nvPr/>
          </p:nvSpPr>
          <p:spPr bwMode="auto">
            <a:xfrm>
              <a:off x="0" y="272"/>
              <a:ext cx="5760" cy="570"/>
            </a:xfrm>
            <a:prstGeom prst="rect">
              <a:avLst/>
            </a:prstGeom>
            <a:grpFill/>
            <a:ln w="9525">
              <a:solidFill>
                <a:srgbClr val="3F71A3"/>
              </a:solidFill>
              <a:miter lim="800000"/>
              <a:headEnd/>
              <a:tailEnd/>
            </a:ln>
            <a:effectLst>
              <a:glow rad="63500">
                <a:schemeClr val="accent3">
                  <a:satMod val="175000"/>
                  <a:alpha val="40000"/>
                </a:schemeClr>
              </a:glow>
            </a:effectLst>
            <a:scene3d>
              <a:camera prst="orthographicFront"/>
              <a:lightRig rig="threePt" dir="t"/>
            </a:scene3d>
            <a:sp3d>
              <a:bevelT/>
            </a:sp3d>
          </p:spPr>
          <p:txBody>
            <a:bodyPr wrap="none" anchor="ctr"/>
            <a:lstStyle/>
            <a:p>
              <a:pPr fontAlgn="auto">
                <a:spcBef>
                  <a:spcPts val="0"/>
                </a:spcBef>
                <a:spcAft>
                  <a:spcPts val="0"/>
                </a:spcAft>
                <a:defRPr/>
              </a:pPr>
              <a:endParaRPr lang="en-US" sz="2800">
                <a:solidFill>
                  <a:schemeClr val="bg1"/>
                </a:solidFill>
                <a:latin typeface="+mn-lt"/>
              </a:endParaRPr>
            </a:p>
          </p:txBody>
        </p:sp>
        <p:sp>
          <p:nvSpPr>
            <p:cNvPr id="1036" name="Rectangle 12"/>
            <p:cNvSpPr>
              <a:spLocks noChangeArrowheads="1"/>
            </p:cNvSpPr>
            <p:nvPr/>
          </p:nvSpPr>
          <p:spPr bwMode="auto">
            <a:xfrm>
              <a:off x="0" y="272"/>
              <a:ext cx="288" cy="284"/>
            </a:xfrm>
            <a:prstGeom prst="rect">
              <a:avLst/>
            </a:prstGeom>
            <a:grpFill/>
            <a:ln w="9525">
              <a:solidFill>
                <a:srgbClr val="16283A"/>
              </a:solidFill>
              <a:miter lim="800000"/>
              <a:headEnd/>
              <a:tailEnd/>
            </a:ln>
            <a:effectLst/>
            <a:scene3d>
              <a:camera prst="orthographicFront"/>
              <a:lightRig rig="threePt" dir="t"/>
            </a:scene3d>
            <a:sp3d>
              <a:bevelT/>
            </a:sp3d>
          </p:spPr>
          <p:txBody>
            <a:bodyPr wrap="none" anchor="ctr"/>
            <a:lstStyle/>
            <a:p>
              <a:pPr fontAlgn="auto">
                <a:spcBef>
                  <a:spcPts val="0"/>
                </a:spcBef>
                <a:spcAft>
                  <a:spcPts val="0"/>
                </a:spcAft>
                <a:defRPr/>
              </a:pPr>
              <a:endParaRPr lang="en-US">
                <a:latin typeface="+mn-lt"/>
              </a:endParaRPr>
            </a:p>
          </p:txBody>
        </p:sp>
        <p:sp>
          <p:nvSpPr>
            <p:cNvPr id="1037" name="Rectangle 13"/>
            <p:cNvSpPr>
              <a:spLocks noChangeArrowheads="1"/>
            </p:cNvSpPr>
            <p:nvPr/>
          </p:nvSpPr>
          <p:spPr bwMode="auto">
            <a:xfrm>
              <a:off x="0" y="556"/>
              <a:ext cx="288" cy="286"/>
            </a:xfrm>
            <a:prstGeom prst="rect">
              <a:avLst/>
            </a:prstGeom>
            <a:grpFill/>
            <a:ln w="9525">
              <a:solidFill>
                <a:srgbClr val="89ADD1"/>
              </a:solidFill>
              <a:miter lim="800000"/>
              <a:headEnd/>
              <a:tailEnd/>
            </a:ln>
            <a:effectLst/>
            <a:scene3d>
              <a:camera prst="orthographicFront"/>
              <a:lightRig rig="threePt" dir="t"/>
            </a:scene3d>
            <a:sp3d>
              <a:bevelT/>
            </a:sp3d>
          </p:spPr>
          <p:txBody>
            <a:bodyPr wrap="none" anchor="ctr"/>
            <a:lstStyle/>
            <a:p>
              <a:pPr fontAlgn="auto">
                <a:spcBef>
                  <a:spcPts val="0"/>
                </a:spcBef>
                <a:spcAft>
                  <a:spcPts val="0"/>
                </a:spcAft>
                <a:defRPr/>
              </a:pPr>
              <a:endParaRPr lang="en-US">
                <a:latin typeface="+mn-lt"/>
              </a:endParaRPr>
            </a:p>
          </p:txBody>
        </p:sp>
        <p:sp>
          <p:nvSpPr>
            <p:cNvPr id="1038" name="Line 14"/>
            <p:cNvSpPr>
              <a:spLocks noChangeShapeType="1"/>
            </p:cNvSpPr>
            <p:nvPr/>
          </p:nvSpPr>
          <p:spPr bwMode="auto">
            <a:xfrm>
              <a:off x="0" y="556"/>
              <a:ext cx="5760" cy="0"/>
            </a:xfrm>
            <a:prstGeom prst="line">
              <a:avLst/>
            </a:prstGeom>
            <a:grpFill/>
            <a:ln w="6350">
              <a:solidFill>
                <a:schemeClr val="bg1"/>
              </a:solidFill>
              <a:round/>
              <a:headEnd/>
              <a:tailEnd/>
            </a:ln>
            <a:effectLst/>
            <a:scene3d>
              <a:camera prst="orthographicFront"/>
              <a:lightRig rig="threePt" dir="t"/>
            </a:scene3d>
            <a:sp3d>
              <a:bevelT/>
            </a:sp3d>
          </p:spPr>
          <p:txBody>
            <a:bodyPr/>
            <a:lstStyle/>
            <a:p>
              <a:pPr fontAlgn="auto">
                <a:spcBef>
                  <a:spcPts val="0"/>
                </a:spcBef>
                <a:spcAft>
                  <a:spcPts val="0"/>
                </a:spcAft>
                <a:defRPr/>
              </a:pPr>
              <a:endParaRPr lang="en-US">
                <a:latin typeface="+mn-lt"/>
              </a:endParaRPr>
            </a:p>
          </p:txBody>
        </p:sp>
      </p:grpSp>
      <p:sp>
        <p:nvSpPr>
          <p:cNvPr id="1026" name="Rectangle 2"/>
          <p:cNvSpPr>
            <a:spLocks noGrp="1" noChangeArrowheads="1"/>
          </p:cNvSpPr>
          <p:nvPr>
            <p:ph type="title"/>
          </p:nvPr>
        </p:nvSpPr>
        <p:spPr bwMode="auto">
          <a:xfrm>
            <a:off x="457200" y="469900"/>
            <a:ext cx="8229600" cy="900113"/>
          </a:xfrm>
          <a:prstGeom prst="rect">
            <a:avLst/>
          </a:prstGeom>
          <a:solidFill>
            <a:srgbClr val="562469">
              <a:alpha val="94902"/>
            </a:srgbClr>
          </a:solidFill>
          <a:ln w="9525">
            <a:noFill/>
            <a:miter lim="800000"/>
            <a:headEnd/>
            <a:tailEnd/>
          </a:ln>
          <a:effectLst>
            <a:glow rad="63500">
              <a:schemeClr val="accent5">
                <a:satMod val="175000"/>
                <a:alpha val="40000"/>
              </a:schemeClr>
            </a:glow>
            <a:reflection blurRad="6350" stA="50000" endA="300" endPos="55000" dir="5400000" sy="-100000" algn="bl" rotWithShape="0"/>
          </a:effectLst>
          <a:scene3d>
            <a:camera prst="orthographicFront">
              <a:rot lat="0" lon="0" rev="0"/>
            </a:camera>
            <a:lightRig rig="contrasting" dir="t">
              <a:rot lat="0" lon="0" rev="7800000"/>
            </a:lightRig>
          </a:scene3d>
          <a:sp3d>
            <a:bevelT w="139700" h="139700"/>
          </a:sp3d>
        </p:spPr>
        <p:txBody>
          <a:bodyPr vert="horz" wrap="square" lIns="91440" tIns="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33" name="Rectangle 9"/>
          <p:cNvSpPr>
            <a:spLocks noChangeArrowheads="1"/>
          </p:cNvSpPr>
          <p:nvPr/>
        </p:nvSpPr>
        <p:spPr bwMode="auto">
          <a:xfrm>
            <a:off x="3135313" y="6643688"/>
            <a:ext cx="2895600" cy="230187"/>
          </a:xfrm>
          <a:prstGeom prst="rect">
            <a:avLst/>
          </a:prstGeom>
          <a:noFill/>
          <a:ln w="12700">
            <a:noFill/>
            <a:miter lim="800000"/>
            <a:headEnd/>
            <a:tailEnd/>
          </a:ln>
          <a:effectLst/>
        </p:spPr>
        <p:txBody>
          <a:bodyPr>
            <a:spAutoFit/>
          </a:bodyPr>
          <a:lstStyle/>
          <a:p>
            <a:pPr algn="ctr" eaLnBrk="0" fontAlgn="auto" hangingPunct="0">
              <a:spcBef>
                <a:spcPts val="0"/>
              </a:spcBef>
              <a:spcAft>
                <a:spcPts val="0"/>
              </a:spcAft>
              <a:defRPr/>
            </a:pPr>
            <a:r>
              <a:rPr kumimoji="1" lang="en-US" sz="900" dirty="0">
                <a:solidFill>
                  <a:srgbClr val="282828"/>
                </a:solidFill>
                <a:latin typeface="+mn-lt"/>
              </a:rPr>
              <a:t>Copyright © 2011 Nexwave. All Rights Reserved</a:t>
            </a:r>
          </a:p>
        </p:txBody>
      </p:sp>
      <p:sp>
        <p:nvSpPr>
          <p:cNvPr id="1030" name="Rectangle 3"/>
          <p:cNvSpPr>
            <a:spLocks noGrp="1" noChangeArrowheads="1"/>
          </p:cNvSpPr>
          <p:nvPr>
            <p:ph type="body" idx="1"/>
          </p:nvPr>
        </p:nvSpPr>
        <p:spPr bwMode="auto">
          <a:xfrm>
            <a:off x="457200" y="1576388"/>
            <a:ext cx="8229600" cy="5046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Rectangle 8"/>
          <p:cNvSpPr>
            <a:spLocks noChangeArrowheads="1"/>
          </p:cNvSpPr>
          <p:nvPr/>
        </p:nvSpPr>
        <p:spPr bwMode="auto">
          <a:xfrm>
            <a:off x="363538" y="6643688"/>
            <a:ext cx="1905000" cy="184150"/>
          </a:xfrm>
          <a:prstGeom prst="rect">
            <a:avLst/>
          </a:prstGeom>
          <a:noFill/>
          <a:ln w="12700">
            <a:noFill/>
            <a:miter lim="800000"/>
            <a:headEnd/>
            <a:tailEnd/>
          </a:ln>
          <a:effectLst/>
        </p:spPr>
        <p:txBody>
          <a:bodyPr>
            <a:spAutoFit/>
          </a:bodyPr>
          <a:lstStyle/>
          <a:p>
            <a:pPr eaLnBrk="0" fontAlgn="auto" hangingPunct="0">
              <a:spcBef>
                <a:spcPts val="0"/>
              </a:spcBef>
              <a:spcAft>
                <a:spcPts val="0"/>
              </a:spcAft>
              <a:defRPr/>
            </a:pPr>
            <a:endParaRPr kumimoji="1" lang="en-US" sz="600">
              <a:solidFill>
                <a:schemeClr val="folHlink"/>
              </a:solidFill>
              <a:latin typeface="+mn-lt"/>
            </a:endParaRPr>
          </a:p>
        </p:txBody>
      </p:sp>
      <p:sp>
        <p:nvSpPr>
          <p:cNvPr id="1034" name="Rectangle 10"/>
          <p:cNvSpPr>
            <a:spLocks noChangeArrowheads="1"/>
          </p:cNvSpPr>
          <p:nvPr/>
        </p:nvSpPr>
        <p:spPr bwMode="auto">
          <a:xfrm>
            <a:off x="6904038" y="6643688"/>
            <a:ext cx="1905000" cy="246062"/>
          </a:xfrm>
          <a:prstGeom prst="rect">
            <a:avLst/>
          </a:prstGeom>
          <a:noFill/>
          <a:ln w="12700">
            <a:noFill/>
            <a:miter lim="800000"/>
            <a:headEnd/>
            <a:tailEnd/>
          </a:ln>
          <a:effectLst/>
        </p:spPr>
        <p:txBody>
          <a:bodyPr>
            <a:spAutoFit/>
          </a:bodyPr>
          <a:lstStyle/>
          <a:p>
            <a:pPr algn="r" eaLnBrk="0" fontAlgn="auto" hangingPunct="0">
              <a:spcBef>
                <a:spcPts val="0"/>
              </a:spcBef>
              <a:spcAft>
                <a:spcPts val="0"/>
              </a:spcAft>
              <a:defRPr/>
            </a:pPr>
            <a:fld id="{766D7B0F-116C-41DF-AD7B-6D2AD2AEB891}" type="slidenum">
              <a:rPr kumimoji="1" lang="en-US" sz="1000">
                <a:solidFill>
                  <a:srgbClr val="252727"/>
                </a:solidFill>
                <a:latin typeface="+mn-lt"/>
              </a:rPr>
              <a:pPr algn="r" eaLnBrk="0" fontAlgn="auto" hangingPunct="0">
                <a:spcBef>
                  <a:spcPts val="0"/>
                </a:spcBef>
                <a:spcAft>
                  <a:spcPts val="0"/>
                </a:spcAft>
                <a:defRPr/>
              </a:pPr>
              <a:t>‹#›</a:t>
            </a:fld>
            <a:endParaRPr kumimoji="1" lang="en-US" sz="1000" dirty="0">
              <a:solidFill>
                <a:srgbClr val="252727"/>
              </a:solidFill>
              <a:latin typeface="+mn-lt"/>
            </a:endParaRPr>
          </a:p>
        </p:txBody>
      </p:sp>
      <p:pic>
        <p:nvPicPr>
          <p:cNvPr id="3" name="Picture 33" descr="360compassSlice_small"/>
          <p:cNvPicPr>
            <a:picLocks noChangeAspect="1" noChangeArrowheads="1"/>
          </p:cNvPicPr>
          <p:nvPr/>
        </p:nvPicPr>
        <p:blipFill>
          <a:blip r:embed="rId16" cstate="print">
            <a:grayscl/>
          </a:blip>
          <a:srcRect/>
          <a:stretch>
            <a:fillRect/>
          </a:stretch>
        </p:blipFill>
        <p:spPr bwMode="auto">
          <a:xfrm>
            <a:off x="8255000" y="-4763"/>
            <a:ext cx="895350" cy="890588"/>
          </a:xfrm>
          <a:prstGeom prst="rect">
            <a:avLst/>
          </a:prstGeom>
          <a:noFill/>
          <a:ln w="9525">
            <a:noFill/>
            <a:miter lim="800000"/>
            <a:headEnd/>
            <a:tailEnd/>
          </a:ln>
        </p:spPr>
      </p:pic>
      <p:pic>
        <p:nvPicPr>
          <p:cNvPr id="4" name="Picture 13" descr="nexwave_logo.png"/>
          <p:cNvPicPr>
            <a:picLocks noChangeAspect="1"/>
          </p:cNvPicPr>
          <p:nvPr/>
        </p:nvPicPr>
        <p:blipFill>
          <a:blip r:embed="rId17" cstate="print"/>
          <a:srcRect/>
          <a:stretch>
            <a:fillRect/>
          </a:stretch>
        </p:blipFill>
        <p:spPr bwMode="auto">
          <a:xfrm>
            <a:off x="127000" y="15875"/>
            <a:ext cx="2678113" cy="414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1"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Lst>
  <p:txStyles>
    <p:titleStyle>
      <a:lvl1pPr algn="l" rtl="0" eaLnBrk="0" fontAlgn="base" hangingPunct="0">
        <a:lnSpc>
          <a:spcPct val="105000"/>
        </a:lnSpc>
        <a:spcBef>
          <a:spcPct val="0"/>
        </a:spcBef>
        <a:spcAft>
          <a:spcPct val="0"/>
        </a:spcAft>
        <a:defRPr sz="2800">
          <a:solidFill>
            <a:schemeClr val="bg1"/>
          </a:solidFill>
          <a:latin typeface="+mj-lt"/>
          <a:ea typeface="+mj-ea"/>
          <a:cs typeface="+mj-cs"/>
        </a:defRPr>
      </a:lvl1pPr>
      <a:lvl2pPr algn="l" rtl="0" eaLnBrk="0" fontAlgn="base" hangingPunct="0">
        <a:lnSpc>
          <a:spcPct val="105000"/>
        </a:lnSpc>
        <a:spcBef>
          <a:spcPct val="0"/>
        </a:spcBef>
        <a:spcAft>
          <a:spcPct val="0"/>
        </a:spcAft>
        <a:defRPr sz="2800">
          <a:solidFill>
            <a:schemeClr val="bg1"/>
          </a:solidFill>
          <a:latin typeface="Tahoma" pitchFamily="34" charset="0"/>
        </a:defRPr>
      </a:lvl2pPr>
      <a:lvl3pPr algn="l" rtl="0" eaLnBrk="0" fontAlgn="base" hangingPunct="0">
        <a:lnSpc>
          <a:spcPct val="105000"/>
        </a:lnSpc>
        <a:spcBef>
          <a:spcPct val="0"/>
        </a:spcBef>
        <a:spcAft>
          <a:spcPct val="0"/>
        </a:spcAft>
        <a:defRPr sz="2800">
          <a:solidFill>
            <a:schemeClr val="bg1"/>
          </a:solidFill>
          <a:latin typeface="Tahoma" pitchFamily="34" charset="0"/>
        </a:defRPr>
      </a:lvl3pPr>
      <a:lvl4pPr algn="l" rtl="0" eaLnBrk="0" fontAlgn="base" hangingPunct="0">
        <a:lnSpc>
          <a:spcPct val="105000"/>
        </a:lnSpc>
        <a:spcBef>
          <a:spcPct val="0"/>
        </a:spcBef>
        <a:spcAft>
          <a:spcPct val="0"/>
        </a:spcAft>
        <a:defRPr sz="2800">
          <a:solidFill>
            <a:schemeClr val="bg1"/>
          </a:solidFill>
          <a:latin typeface="Tahoma" pitchFamily="34" charset="0"/>
        </a:defRPr>
      </a:lvl4pPr>
      <a:lvl5pPr algn="l" rtl="0" eaLnBrk="0" fontAlgn="base" hangingPunct="0">
        <a:lnSpc>
          <a:spcPct val="105000"/>
        </a:lnSpc>
        <a:spcBef>
          <a:spcPct val="0"/>
        </a:spcBef>
        <a:spcAft>
          <a:spcPct val="0"/>
        </a:spcAft>
        <a:defRPr sz="2800">
          <a:solidFill>
            <a:schemeClr val="bg1"/>
          </a:solidFill>
          <a:latin typeface="Tahoma" pitchFamily="34" charset="0"/>
        </a:defRPr>
      </a:lvl5pPr>
      <a:lvl6pPr marL="457200" algn="l" rtl="0" eaLnBrk="1" fontAlgn="base" hangingPunct="1">
        <a:lnSpc>
          <a:spcPct val="105000"/>
        </a:lnSpc>
        <a:spcBef>
          <a:spcPct val="0"/>
        </a:spcBef>
        <a:spcAft>
          <a:spcPct val="0"/>
        </a:spcAft>
        <a:defRPr sz="2800">
          <a:solidFill>
            <a:schemeClr val="bg1"/>
          </a:solidFill>
          <a:latin typeface="Tahoma" pitchFamily="34" charset="0"/>
        </a:defRPr>
      </a:lvl6pPr>
      <a:lvl7pPr marL="914400" algn="l" rtl="0" eaLnBrk="1" fontAlgn="base" hangingPunct="1">
        <a:lnSpc>
          <a:spcPct val="105000"/>
        </a:lnSpc>
        <a:spcBef>
          <a:spcPct val="0"/>
        </a:spcBef>
        <a:spcAft>
          <a:spcPct val="0"/>
        </a:spcAft>
        <a:defRPr sz="2800">
          <a:solidFill>
            <a:schemeClr val="bg1"/>
          </a:solidFill>
          <a:latin typeface="Tahoma" pitchFamily="34" charset="0"/>
        </a:defRPr>
      </a:lvl7pPr>
      <a:lvl8pPr marL="1371600" algn="l" rtl="0" eaLnBrk="1" fontAlgn="base" hangingPunct="1">
        <a:lnSpc>
          <a:spcPct val="105000"/>
        </a:lnSpc>
        <a:spcBef>
          <a:spcPct val="0"/>
        </a:spcBef>
        <a:spcAft>
          <a:spcPct val="0"/>
        </a:spcAft>
        <a:defRPr sz="2800">
          <a:solidFill>
            <a:schemeClr val="bg1"/>
          </a:solidFill>
          <a:latin typeface="Tahoma" pitchFamily="34" charset="0"/>
        </a:defRPr>
      </a:lvl8pPr>
      <a:lvl9pPr marL="1828800" algn="l" rtl="0" eaLnBrk="1" fontAlgn="base" hangingPunct="1">
        <a:lnSpc>
          <a:spcPct val="105000"/>
        </a:lnSpc>
        <a:spcBef>
          <a:spcPct val="0"/>
        </a:spcBef>
        <a:spcAft>
          <a:spcPct val="0"/>
        </a:spcAft>
        <a:defRPr sz="2800">
          <a:solidFill>
            <a:schemeClr val="bg1"/>
          </a:solidFill>
          <a:latin typeface="Tahoma" pitchFamily="34" charset="0"/>
        </a:defRPr>
      </a:lvl9pPr>
    </p:titleStyle>
    <p:bodyStyle>
      <a:lvl1pPr marL="227013" indent="-227013" algn="l" rtl="0" eaLnBrk="0" fontAlgn="base" hangingPunct="0">
        <a:spcBef>
          <a:spcPct val="25000"/>
        </a:spcBef>
        <a:spcAft>
          <a:spcPct val="0"/>
        </a:spcAft>
        <a:buSzPct val="85000"/>
        <a:buChar char="•"/>
        <a:defRPr sz="2600">
          <a:solidFill>
            <a:srgbClr val="562469"/>
          </a:solidFill>
          <a:latin typeface="+mn-lt"/>
          <a:ea typeface="+mn-ea"/>
          <a:cs typeface="+mn-cs"/>
        </a:defRPr>
      </a:lvl1pPr>
      <a:lvl2pPr marL="571500" indent="-342900" algn="l" rtl="0" eaLnBrk="0" fontAlgn="base" hangingPunct="0">
        <a:spcBef>
          <a:spcPct val="5000"/>
        </a:spcBef>
        <a:spcAft>
          <a:spcPct val="0"/>
        </a:spcAft>
        <a:buSzPct val="85000"/>
        <a:buChar char="—"/>
        <a:defRPr sz="2200">
          <a:solidFill>
            <a:srgbClr val="3A3A3A"/>
          </a:solidFill>
          <a:latin typeface="+mn-lt"/>
        </a:defRPr>
      </a:lvl2pPr>
      <a:lvl3pPr marL="814388" indent="-241300" algn="l" rtl="0" eaLnBrk="0" fontAlgn="base" hangingPunct="0">
        <a:spcBef>
          <a:spcPct val="0"/>
        </a:spcBef>
        <a:spcAft>
          <a:spcPct val="0"/>
        </a:spcAft>
        <a:buChar char="–"/>
        <a:defRPr sz="2000">
          <a:solidFill>
            <a:srgbClr val="3A3A3A"/>
          </a:solidFill>
          <a:latin typeface="+mn-lt"/>
        </a:defRPr>
      </a:lvl3pPr>
      <a:lvl4pPr marL="1044575" indent="-228600" algn="l" rtl="0" eaLnBrk="0" fontAlgn="base" hangingPunct="0">
        <a:spcBef>
          <a:spcPct val="0"/>
        </a:spcBef>
        <a:spcAft>
          <a:spcPct val="0"/>
        </a:spcAft>
        <a:buSzPct val="85000"/>
        <a:buChar char="•"/>
        <a:defRPr sz="2000">
          <a:solidFill>
            <a:srgbClr val="3A3A3A"/>
          </a:solidFill>
          <a:latin typeface="+mn-lt"/>
        </a:defRPr>
      </a:lvl4pPr>
      <a:lvl5pPr marL="1274763" indent="-228600" algn="l" rtl="0" eaLnBrk="0" fontAlgn="base" hangingPunct="0">
        <a:spcBef>
          <a:spcPct val="0"/>
        </a:spcBef>
        <a:spcAft>
          <a:spcPct val="0"/>
        </a:spcAft>
        <a:buChar char="-"/>
        <a:defRPr sz="2000">
          <a:solidFill>
            <a:srgbClr val="3A3A3A"/>
          </a:solidFill>
          <a:latin typeface="+mn-lt"/>
        </a:defRPr>
      </a:lvl5pPr>
      <a:lvl6pPr marL="1731963" indent="-228600" algn="l" rtl="0" eaLnBrk="1" fontAlgn="base" hangingPunct="1">
        <a:spcBef>
          <a:spcPct val="0"/>
        </a:spcBef>
        <a:spcAft>
          <a:spcPct val="0"/>
        </a:spcAft>
        <a:buChar char="-"/>
        <a:defRPr>
          <a:solidFill>
            <a:srgbClr val="16283A"/>
          </a:solidFill>
          <a:latin typeface="+mn-lt"/>
        </a:defRPr>
      </a:lvl6pPr>
      <a:lvl7pPr marL="2189163" indent="-228600" algn="l" rtl="0" eaLnBrk="1" fontAlgn="base" hangingPunct="1">
        <a:spcBef>
          <a:spcPct val="0"/>
        </a:spcBef>
        <a:spcAft>
          <a:spcPct val="0"/>
        </a:spcAft>
        <a:buChar char="-"/>
        <a:defRPr>
          <a:solidFill>
            <a:srgbClr val="16283A"/>
          </a:solidFill>
          <a:latin typeface="+mn-lt"/>
        </a:defRPr>
      </a:lvl7pPr>
      <a:lvl8pPr marL="2646363" indent="-228600" algn="l" rtl="0" eaLnBrk="1" fontAlgn="base" hangingPunct="1">
        <a:spcBef>
          <a:spcPct val="0"/>
        </a:spcBef>
        <a:spcAft>
          <a:spcPct val="0"/>
        </a:spcAft>
        <a:buChar char="-"/>
        <a:defRPr>
          <a:solidFill>
            <a:srgbClr val="16283A"/>
          </a:solidFill>
          <a:latin typeface="+mn-lt"/>
        </a:defRPr>
      </a:lvl8pPr>
      <a:lvl9pPr marL="3103563" indent="-228600" algn="l" rtl="0" eaLnBrk="1" fontAlgn="base" hangingPunct="1">
        <a:spcBef>
          <a:spcPct val="0"/>
        </a:spcBef>
        <a:spcAft>
          <a:spcPct val="0"/>
        </a:spcAft>
        <a:buChar char="-"/>
        <a:defRPr>
          <a:solidFill>
            <a:srgbClr val="16283A"/>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file:///C:\Nexwave\Java\Examples\j2se\oops\InterfaceReferenceDemo.java" TargetMode="External"/><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file:///C:\Nexwave\Java\Examples\j2se\oops\InheritanceDemo.jav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file:///C:\Nexwave\Java\Examples\j2se\oops\PolymorphismDemo.java"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file:///C:\Nexwave\Java\Examples\j2se\oops\EmployeeDemo.java"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13.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file:///C:\Nexwave\Java\Examples\j2se\oops\ConstructorDemo.java"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file:///C:\Nexwave\Java\Examples\j2se\oops\ConstructorOverloadingDemo.java"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file:///C:\Nexwave\Java\Examples\j2se\oops\MessagePassingDemo.java"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file:///C:\Nexwave\Java\Examples\j2se\oops\StaticDemo.java"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file:///C:\Nexwave\Java\Examples\j2se\oops\AbstractDemo.java"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file:///C:\Nexwave\Java\Examples\j2se\oops\SuperDemo.java" TargetMode="External"/><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file:///C:\Nexwave\Java\Examples\j2se\oops\InterfaceDemo.java" TargetMode="External"/><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a:defRPr/>
            </a:pPr>
            <a:r>
              <a:rPr lang="en-US" sz="3200" dirty="0" smtClean="0"/>
              <a:t>J2SE</a:t>
            </a:r>
          </a:p>
        </p:txBody>
      </p:sp>
      <p:sp>
        <p:nvSpPr>
          <p:cNvPr id="3" name="Subtitle 2"/>
          <p:cNvSpPr>
            <a:spLocks noGrp="1"/>
          </p:cNvSpPr>
          <p:nvPr>
            <p:ph type="subTitle" idx="1"/>
          </p:nvPr>
        </p:nvSpPr>
        <p:spPr/>
        <p:txBody>
          <a:bodyPr/>
          <a:lstStyle/>
          <a:p>
            <a:r>
              <a:rPr lang="en-US" sz="2400" dirty="0" smtClean="0"/>
              <a:t>OOPS - Object Oriented Programming</a:t>
            </a:r>
            <a:endParaRPr lang="en-US" sz="2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a:bodyPr>
          <a:lstStyle/>
          <a:p>
            <a:pPr eaLnBrk="1" hangingPunct="1">
              <a:defRPr/>
            </a:pPr>
            <a:r>
              <a:rPr lang="en-US" sz="3000" dirty="0"/>
              <a:t>Object Communication: Messages (2 of 2)</a:t>
            </a:r>
          </a:p>
        </p:txBody>
      </p:sp>
      <p:sp>
        <p:nvSpPr>
          <p:cNvPr id="139267" name="Rectangle 3"/>
          <p:cNvSpPr>
            <a:spLocks noGrp="1" noChangeArrowheads="1"/>
          </p:cNvSpPr>
          <p:nvPr>
            <p:ph idx="1"/>
          </p:nvPr>
        </p:nvSpPr>
        <p:spPr/>
        <p:txBody>
          <a:bodyPr>
            <a:normAutofit/>
          </a:bodyPr>
          <a:lstStyle/>
          <a:p>
            <a:pPr eaLnBrk="1" hangingPunct="1">
              <a:lnSpc>
                <a:spcPct val="90000"/>
              </a:lnSpc>
              <a:defRPr/>
            </a:pPr>
            <a:r>
              <a:rPr lang="en-US" sz="2400" dirty="0"/>
              <a:t>Sending a message is a different concept than calling a function</a:t>
            </a:r>
          </a:p>
          <a:p>
            <a:pPr lvl="1" eaLnBrk="1" hangingPunct="1">
              <a:lnSpc>
                <a:spcPct val="90000"/>
              </a:lnSpc>
              <a:defRPr/>
            </a:pPr>
            <a:r>
              <a:rPr lang="en-US" sz="2000" dirty="0"/>
              <a:t>Calling a function indicates that you have identified the actual implementation code that you want to run at the time of the function call</a:t>
            </a:r>
          </a:p>
          <a:p>
            <a:pPr lvl="1" eaLnBrk="1" hangingPunct="1">
              <a:lnSpc>
                <a:spcPct val="90000"/>
              </a:lnSpc>
              <a:defRPr/>
            </a:pPr>
            <a:r>
              <a:rPr lang="en-US" sz="2000" dirty="0"/>
              <a:t>Sending a message is just a request for a service from an object; the object determines what to do</a:t>
            </a:r>
          </a:p>
          <a:p>
            <a:pPr lvl="1" eaLnBrk="1" hangingPunct="1">
              <a:lnSpc>
                <a:spcPct val="90000"/>
              </a:lnSpc>
              <a:defRPr/>
            </a:pPr>
            <a:r>
              <a:rPr lang="en-US" sz="2000" dirty="0"/>
              <a:t>Different objects may interpret the same message differently</a:t>
            </a:r>
          </a:p>
        </p:txBody>
      </p:sp>
      <p:sp>
        <p:nvSpPr>
          <p:cNvPr id="13316" name="Oval 4"/>
          <p:cNvSpPr>
            <a:spLocks noChangeArrowheads="1"/>
          </p:cNvSpPr>
          <p:nvPr/>
        </p:nvSpPr>
        <p:spPr bwMode="auto">
          <a:xfrm>
            <a:off x="339725" y="4781550"/>
            <a:ext cx="2190750" cy="1960563"/>
          </a:xfrm>
          <a:prstGeom prst="ellipse">
            <a:avLst/>
          </a:prstGeom>
          <a:solidFill>
            <a:schemeClr val="bg2"/>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13317" name="Oval 5"/>
          <p:cNvSpPr>
            <a:spLocks noChangeArrowheads="1"/>
          </p:cNvSpPr>
          <p:nvPr/>
        </p:nvSpPr>
        <p:spPr bwMode="auto">
          <a:xfrm>
            <a:off x="6162675" y="4802188"/>
            <a:ext cx="2190750" cy="1960562"/>
          </a:xfrm>
          <a:prstGeom prst="ellipse">
            <a:avLst/>
          </a:prstGeom>
          <a:solidFill>
            <a:schemeClr val="bg2"/>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13318" name="Line 8"/>
          <p:cNvSpPr>
            <a:spLocks noChangeShapeType="1"/>
          </p:cNvSpPr>
          <p:nvPr/>
        </p:nvSpPr>
        <p:spPr bwMode="auto">
          <a:xfrm>
            <a:off x="2360613" y="5230813"/>
            <a:ext cx="3986212" cy="0"/>
          </a:xfrm>
          <a:prstGeom prst="line">
            <a:avLst/>
          </a:prstGeom>
          <a:noFill/>
          <a:ln w="9525">
            <a:solidFill>
              <a:schemeClr val="tx1"/>
            </a:solidFill>
            <a:round/>
            <a:headEnd/>
            <a:tailEnd type="triangle" w="med" len="med"/>
          </a:ln>
        </p:spPr>
        <p:txBody>
          <a:bodyPr lIns="136063" tIns="68031" rIns="136063" bIns="68031"/>
          <a:lstStyle/>
          <a:p>
            <a:endParaRPr lang="en-US"/>
          </a:p>
        </p:txBody>
      </p:sp>
      <p:sp>
        <p:nvSpPr>
          <p:cNvPr id="13319" name="Oval 9"/>
          <p:cNvSpPr>
            <a:spLocks noChangeArrowheads="1"/>
          </p:cNvSpPr>
          <p:nvPr/>
        </p:nvSpPr>
        <p:spPr bwMode="auto">
          <a:xfrm>
            <a:off x="849313" y="5224463"/>
            <a:ext cx="1190625" cy="1135062"/>
          </a:xfrm>
          <a:prstGeom prst="ellipse">
            <a:avLst/>
          </a:prstGeom>
          <a:solidFill>
            <a:srgbClr val="F0F2F2"/>
          </a:solidFill>
          <a:ln w="9525">
            <a:solidFill>
              <a:schemeClr val="tx1"/>
            </a:solidFill>
            <a:round/>
            <a:headEnd/>
            <a:tailEnd/>
          </a:ln>
        </p:spPr>
        <p:txBody>
          <a:bodyPr wrap="none" lIns="136054" tIns="68027" rIns="136054" bIns="68027" anchor="ctr"/>
          <a:lstStyle/>
          <a:p>
            <a:pPr algn="ctr" defTabSz="912813"/>
            <a:endParaRPr lang="en-US" sz="2400">
              <a:solidFill>
                <a:srgbClr val="F0F2F2"/>
              </a:solidFill>
              <a:latin typeface="Tahoma" pitchFamily="34" charset="0"/>
            </a:endParaRPr>
          </a:p>
        </p:txBody>
      </p:sp>
      <p:sp>
        <p:nvSpPr>
          <p:cNvPr id="13320" name="Oval 10"/>
          <p:cNvSpPr>
            <a:spLocks noChangeArrowheads="1"/>
          </p:cNvSpPr>
          <p:nvPr/>
        </p:nvSpPr>
        <p:spPr bwMode="auto">
          <a:xfrm>
            <a:off x="6653213" y="5226050"/>
            <a:ext cx="1190625" cy="1135063"/>
          </a:xfrm>
          <a:prstGeom prst="ellipse">
            <a:avLst/>
          </a:prstGeom>
          <a:solidFill>
            <a:srgbClr val="F0F2F2"/>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13321" name="Text Box 11"/>
          <p:cNvSpPr txBox="1">
            <a:spLocks noChangeArrowheads="1"/>
          </p:cNvSpPr>
          <p:nvPr/>
        </p:nvSpPr>
        <p:spPr bwMode="auto">
          <a:xfrm>
            <a:off x="3155950" y="4802188"/>
            <a:ext cx="3171825" cy="460375"/>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2100">
                <a:latin typeface="Courier New" pitchFamily="49" charset="0"/>
              </a:rPr>
              <a:t>getMoneyTotal</a:t>
            </a:r>
          </a:p>
        </p:txBody>
      </p:sp>
      <p:sp>
        <p:nvSpPr>
          <p:cNvPr id="13322" name="Text Box 13"/>
          <p:cNvSpPr txBox="1">
            <a:spLocks noChangeArrowheads="1"/>
          </p:cNvSpPr>
          <p:nvPr/>
        </p:nvSpPr>
        <p:spPr bwMode="auto">
          <a:xfrm>
            <a:off x="263525" y="4070350"/>
            <a:ext cx="2686050" cy="784225"/>
          </a:xfrm>
          <a:prstGeom prst="rect">
            <a:avLst/>
          </a:prstGeom>
          <a:noFill/>
          <a:ln w="9525">
            <a:noFill/>
            <a:miter lim="800000"/>
            <a:headEnd/>
            <a:tailEnd/>
          </a:ln>
        </p:spPr>
        <p:txBody>
          <a:bodyPr lIns="136054" tIns="68027" rIns="136054" bIns="68027">
            <a:spAutoFit/>
          </a:bodyPr>
          <a:lstStyle/>
          <a:p>
            <a:pPr algn="ctr" defTabSz="614363">
              <a:spcBef>
                <a:spcPct val="50000"/>
              </a:spcBef>
            </a:pPr>
            <a:r>
              <a:rPr lang="en-US" sz="2100"/>
              <a:t>Message Sender,                                       Instructor</a:t>
            </a:r>
          </a:p>
        </p:txBody>
      </p:sp>
      <p:sp>
        <p:nvSpPr>
          <p:cNvPr id="13323" name="Text Box 14"/>
          <p:cNvSpPr txBox="1">
            <a:spLocks noChangeArrowheads="1"/>
          </p:cNvSpPr>
          <p:nvPr/>
        </p:nvSpPr>
        <p:spPr bwMode="auto">
          <a:xfrm>
            <a:off x="5922963" y="4219575"/>
            <a:ext cx="3019425" cy="460375"/>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2100"/>
              <a:t>Target Person, Jim</a:t>
            </a:r>
          </a:p>
        </p:txBody>
      </p:sp>
      <p:sp>
        <p:nvSpPr>
          <p:cNvPr id="13324" name="Line 15"/>
          <p:cNvSpPr>
            <a:spLocks noChangeShapeType="1"/>
          </p:cNvSpPr>
          <p:nvPr/>
        </p:nvSpPr>
        <p:spPr bwMode="auto">
          <a:xfrm flipV="1">
            <a:off x="1417638" y="4781550"/>
            <a:ext cx="0" cy="422275"/>
          </a:xfrm>
          <a:prstGeom prst="line">
            <a:avLst/>
          </a:prstGeom>
          <a:noFill/>
          <a:ln w="9525">
            <a:solidFill>
              <a:schemeClr val="tx1"/>
            </a:solidFill>
            <a:round/>
            <a:headEnd/>
            <a:tailEnd/>
          </a:ln>
        </p:spPr>
        <p:txBody>
          <a:bodyPr lIns="136063" tIns="68031" rIns="136063" bIns="68031"/>
          <a:lstStyle/>
          <a:p>
            <a:endParaRPr lang="en-US"/>
          </a:p>
        </p:txBody>
      </p:sp>
      <p:sp>
        <p:nvSpPr>
          <p:cNvPr id="13325" name="Line 16"/>
          <p:cNvSpPr>
            <a:spLocks noChangeShapeType="1"/>
          </p:cNvSpPr>
          <p:nvPr/>
        </p:nvSpPr>
        <p:spPr bwMode="auto">
          <a:xfrm flipV="1">
            <a:off x="1422400" y="6359525"/>
            <a:ext cx="0" cy="376238"/>
          </a:xfrm>
          <a:prstGeom prst="line">
            <a:avLst/>
          </a:prstGeom>
          <a:noFill/>
          <a:ln w="9525">
            <a:solidFill>
              <a:schemeClr val="tx1"/>
            </a:solidFill>
            <a:round/>
            <a:headEnd/>
            <a:tailEnd/>
          </a:ln>
        </p:spPr>
        <p:txBody>
          <a:bodyPr lIns="136063" tIns="68031" rIns="136063" bIns="68031"/>
          <a:lstStyle/>
          <a:p>
            <a:endParaRPr lang="en-US"/>
          </a:p>
        </p:txBody>
      </p:sp>
      <p:sp>
        <p:nvSpPr>
          <p:cNvPr id="13326" name="Line 17"/>
          <p:cNvSpPr>
            <a:spLocks noChangeShapeType="1"/>
          </p:cNvSpPr>
          <p:nvPr/>
        </p:nvSpPr>
        <p:spPr bwMode="auto">
          <a:xfrm flipV="1">
            <a:off x="7258050" y="4802188"/>
            <a:ext cx="0" cy="422275"/>
          </a:xfrm>
          <a:prstGeom prst="line">
            <a:avLst/>
          </a:prstGeom>
          <a:noFill/>
          <a:ln w="9525">
            <a:solidFill>
              <a:schemeClr val="tx1"/>
            </a:solidFill>
            <a:round/>
            <a:headEnd/>
            <a:tailEnd/>
          </a:ln>
        </p:spPr>
        <p:txBody>
          <a:bodyPr lIns="136063" tIns="68031" rIns="136063" bIns="68031"/>
          <a:lstStyle/>
          <a:p>
            <a:endParaRPr lang="en-US"/>
          </a:p>
        </p:txBody>
      </p:sp>
      <p:sp>
        <p:nvSpPr>
          <p:cNvPr id="13327" name="Line 19"/>
          <p:cNvSpPr>
            <a:spLocks noChangeShapeType="1"/>
          </p:cNvSpPr>
          <p:nvPr/>
        </p:nvSpPr>
        <p:spPr bwMode="auto">
          <a:xfrm flipV="1">
            <a:off x="1422400" y="6340475"/>
            <a:ext cx="0" cy="376238"/>
          </a:xfrm>
          <a:prstGeom prst="line">
            <a:avLst/>
          </a:prstGeom>
          <a:noFill/>
          <a:ln w="9525">
            <a:solidFill>
              <a:schemeClr val="tx1"/>
            </a:solidFill>
            <a:round/>
            <a:headEnd/>
            <a:tailEnd/>
          </a:ln>
        </p:spPr>
        <p:txBody>
          <a:bodyPr lIns="136063" tIns="68031" rIns="136063" bIns="68031"/>
          <a:lstStyle/>
          <a:p>
            <a:endParaRPr lang="en-US"/>
          </a:p>
        </p:txBody>
      </p:sp>
      <p:sp>
        <p:nvSpPr>
          <p:cNvPr id="13328" name="Line 20"/>
          <p:cNvSpPr>
            <a:spLocks noChangeShapeType="1"/>
          </p:cNvSpPr>
          <p:nvPr/>
        </p:nvSpPr>
        <p:spPr bwMode="auto">
          <a:xfrm flipV="1">
            <a:off x="7259638" y="6370638"/>
            <a:ext cx="0" cy="376237"/>
          </a:xfrm>
          <a:prstGeom prst="line">
            <a:avLst/>
          </a:prstGeom>
          <a:noFill/>
          <a:ln w="9525">
            <a:solidFill>
              <a:schemeClr val="tx1"/>
            </a:solidFill>
            <a:round/>
            <a:headEnd/>
            <a:tailEnd/>
          </a:ln>
        </p:spPr>
        <p:txBody>
          <a:bodyPr lIns="136063" tIns="68031" rIns="136063" bIns="68031"/>
          <a:lstStyle/>
          <a:p>
            <a:endParaRPr lang="en-US"/>
          </a:p>
        </p:txBody>
      </p:sp>
      <p:sp>
        <p:nvSpPr>
          <p:cNvPr id="13329" name="Line 22"/>
          <p:cNvSpPr>
            <a:spLocks noChangeShapeType="1"/>
          </p:cNvSpPr>
          <p:nvPr/>
        </p:nvSpPr>
        <p:spPr bwMode="auto">
          <a:xfrm>
            <a:off x="2039938" y="5751513"/>
            <a:ext cx="490537" cy="0"/>
          </a:xfrm>
          <a:prstGeom prst="line">
            <a:avLst/>
          </a:prstGeom>
          <a:noFill/>
          <a:ln w="9525">
            <a:solidFill>
              <a:schemeClr val="tx1"/>
            </a:solidFill>
            <a:round/>
            <a:headEnd/>
            <a:tailEnd/>
          </a:ln>
        </p:spPr>
        <p:txBody>
          <a:bodyPr lIns="136063" tIns="68031" rIns="136063" bIns="68031"/>
          <a:lstStyle/>
          <a:p>
            <a:endParaRPr lang="en-US"/>
          </a:p>
        </p:txBody>
      </p:sp>
      <p:sp>
        <p:nvSpPr>
          <p:cNvPr id="13330" name="Line 24"/>
          <p:cNvSpPr>
            <a:spLocks noChangeShapeType="1"/>
          </p:cNvSpPr>
          <p:nvPr/>
        </p:nvSpPr>
        <p:spPr bwMode="auto">
          <a:xfrm>
            <a:off x="361950" y="5753100"/>
            <a:ext cx="490538" cy="0"/>
          </a:xfrm>
          <a:prstGeom prst="line">
            <a:avLst/>
          </a:prstGeom>
          <a:noFill/>
          <a:ln w="9525">
            <a:solidFill>
              <a:schemeClr val="tx1"/>
            </a:solidFill>
            <a:round/>
            <a:headEnd/>
            <a:tailEnd/>
          </a:ln>
        </p:spPr>
        <p:txBody>
          <a:bodyPr lIns="136063" tIns="68031" rIns="136063" bIns="68031"/>
          <a:lstStyle/>
          <a:p>
            <a:endParaRPr lang="en-US"/>
          </a:p>
        </p:txBody>
      </p:sp>
      <p:sp>
        <p:nvSpPr>
          <p:cNvPr id="13331" name="Line 25"/>
          <p:cNvSpPr>
            <a:spLocks noChangeShapeType="1"/>
          </p:cNvSpPr>
          <p:nvPr/>
        </p:nvSpPr>
        <p:spPr bwMode="auto">
          <a:xfrm>
            <a:off x="6161088" y="5734050"/>
            <a:ext cx="490537" cy="0"/>
          </a:xfrm>
          <a:prstGeom prst="line">
            <a:avLst/>
          </a:prstGeom>
          <a:noFill/>
          <a:ln w="9525">
            <a:solidFill>
              <a:schemeClr val="tx1"/>
            </a:solidFill>
            <a:round/>
            <a:headEnd/>
            <a:tailEnd/>
          </a:ln>
        </p:spPr>
        <p:txBody>
          <a:bodyPr lIns="136063" tIns="68031" rIns="136063" bIns="68031"/>
          <a:lstStyle/>
          <a:p>
            <a:endParaRPr lang="en-US"/>
          </a:p>
        </p:txBody>
      </p:sp>
      <p:sp>
        <p:nvSpPr>
          <p:cNvPr id="13332" name="Line 26"/>
          <p:cNvSpPr>
            <a:spLocks noChangeShapeType="1"/>
          </p:cNvSpPr>
          <p:nvPr/>
        </p:nvSpPr>
        <p:spPr bwMode="auto">
          <a:xfrm>
            <a:off x="7861300" y="5753100"/>
            <a:ext cx="490538" cy="0"/>
          </a:xfrm>
          <a:prstGeom prst="line">
            <a:avLst/>
          </a:prstGeom>
          <a:noFill/>
          <a:ln w="9525">
            <a:solidFill>
              <a:schemeClr val="tx1"/>
            </a:solidFill>
            <a:round/>
            <a:headEnd/>
            <a:tailEnd/>
          </a:ln>
        </p:spPr>
        <p:txBody>
          <a:bodyPr lIns="136063" tIns="68031" rIns="136063" bIns="68031"/>
          <a:lstStyle/>
          <a:p>
            <a:endParaRPr lang="en-US"/>
          </a:p>
        </p:txBody>
      </p:sp>
      <p:sp>
        <p:nvSpPr>
          <p:cNvPr id="13333" name="Line 27"/>
          <p:cNvSpPr>
            <a:spLocks noChangeShapeType="1"/>
          </p:cNvSpPr>
          <p:nvPr/>
        </p:nvSpPr>
        <p:spPr bwMode="auto">
          <a:xfrm flipH="1">
            <a:off x="2398713" y="6229350"/>
            <a:ext cx="3856037" cy="0"/>
          </a:xfrm>
          <a:prstGeom prst="line">
            <a:avLst/>
          </a:prstGeom>
          <a:noFill/>
          <a:ln w="9525">
            <a:solidFill>
              <a:schemeClr val="tx1"/>
            </a:solidFill>
            <a:round/>
            <a:headEnd/>
            <a:tailEnd type="triangle" w="med" len="med"/>
          </a:ln>
        </p:spPr>
        <p:txBody>
          <a:bodyPr lIns="136063" tIns="68031" rIns="136063" bIns="68031"/>
          <a:lstStyle/>
          <a:p>
            <a:endParaRPr lang="en-US"/>
          </a:p>
        </p:txBody>
      </p:sp>
      <p:sp>
        <p:nvSpPr>
          <p:cNvPr id="13334" name="Text Box 28"/>
          <p:cNvSpPr txBox="1">
            <a:spLocks noChangeArrowheads="1"/>
          </p:cNvSpPr>
          <p:nvPr/>
        </p:nvSpPr>
        <p:spPr bwMode="auto">
          <a:xfrm>
            <a:off x="3567113" y="6178550"/>
            <a:ext cx="3173412" cy="460375"/>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2100">
                <a:latin typeface="Courier New" pitchFamily="49" charset="0"/>
              </a:rPr>
              <a:t>Rs.18.27</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defRPr/>
            </a:pPr>
            <a:r>
              <a:rPr lang="en-US" dirty="0" smtClean="0"/>
              <a:t>Implementing Interfaces</a:t>
            </a:r>
          </a:p>
        </p:txBody>
      </p:sp>
      <p:sp>
        <p:nvSpPr>
          <p:cNvPr id="27651" name="Rectangle 3"/>
          <p:cNvSpPr>
            <a:spLocks noGrp="1" noChangeArrowheads="1"/>
          </p:cNvSpPr>
          <p:nvPr>
            <p:ph idx="1"/>
          </p:nvPr>
        </p:nvSpPr>
        <p:spPr/>
        <p:txBody>
          <a:bodyPr/>
          <a:lstStyle/>
          <a:p>
            <a:pPr algn="just" eaLnBrk="1" hangingPunct="1">
              <a:lnSpc>
                <a:spcPct val="80000"/>
              </a:lnSpc>
            </a:pPr>
            <a:r>
              <a:rPr lang="en-US" sz="2000" smtClean="0"/>
              <a:t>A class implements an interface</a:t>
            </a:r>
          </a:p>
          <a:p>
            <a:pPr algn="just" eaLnBrk="1" hangingPunct="1">
              <a:lnSpc>
                <a:spcPct val="80000"/>
              </a:lnSpc>
            </a:pPr>
            <a:r>
              <a:rPr lang="en-US" sz="2000" smtClean="0"/>
              <a:t>A class can implement more than one interface by giving a comma-separated list of interfaces</a:t>
            </a:r>
          </a:p>
          <a:p>
            <a:pPr eaLnBrk="1" hangingPunct="1">
              <a:lnSpc>
                <a:spcPct val="80000"/>
              </a:lnSpc>
            </a:pPr>
            <a:endParaRPr lang="en-US" sz="1200" smtClean="0"/>
          </a:p>
          <a:p>
            <a:pPr eaLnBrk="1" hangingPunct="1">
              <a:lnSpc>
                <a:spcPct val="80000"/>
              </a:lnSpc>
            </a:pPr>
            <a:endParaRPr lang="en-US" sz="1200" smtClean="0"/>
          </a:p>
          <a:p>
            <a:pPr eaLnBrk="1" hangingPunct="1">
              <a:lnSpc>
                <a:spcPct val="80000"/>
              </a:lnSpc>
              <a:buFontTx/>
              <a:buNone/>
            </a:pPr>
            <a:r>
              <a:rPr lang="en-US" sz="1600" smtClean="0">
                <a:latin typeface="Courier New" pitchFamily="49" charset="0"/>
                <a:cs typeface="Courier New" pitchFamily="49" charset="0"/>
              </a:rPr>
              <a:t>class MyClass implements FirstInterface {</a:t>
            </a:r>
          </a:p>
          <a:p>
            <a:pPr eaLnBrk="1" hangingPunct="1">
              <a:lnSpc>
                <a:spcPct val="80000"/>
              </a:lnSpc>
              <a:buFontTx/>
              <a:buNone/>
            </a:pPr>
            <a:r>
              <a:rPr lang="en-US" sz="1600" smtClean="0">
                <a:latin typeface="Courier New" pitchFamily="49" charset="0"/>
                <a:cs typeface="Courier New" pitchFamily="49" charset="0"/>
              </a:rPr>
              <a:t>		public int  addMethod(int a, int b) {</a:t>
            </a:r>
          </a:p>
          <a:p>
            <a:pPr eaLnBrk="1" hangingPunct="1">
              <a:lnSpc>
                <a:spcPct val="80000"/>
              </a:lnSpc>
              <a:buFontTx/>
              <a:buNone/>
            </a:pPr>
            <a:r>
              <a:rPr lang="en-US" sz="1600" smtClean="0">
                <a:latin typeface="Courier New" pitchFamily="49" charset="0"/>
                <a:cs typeface="Courier New" pitchFamily="49" charset="0"/>
              </a:rPr>
              <a:t>			return(a+b);</a:t>
            </a:r>
          </a:p>
          <a:p>
            <a:pPr eaLnBrk="1" hangingPunct="1">
              <a:lnSpc>
                <a:spcPct val="80000"/>
              </a:lnSpc>
              <a:buFontTx/>
              <a:buNone/>
            </a:pPr>
            <a:r>
              <a:rPr lang="en-US" sz="1600" smtClean="0">
                <a:latin typeface="Courier New" pitchFamily="49" charset="0"/>
                <a:cs typeface="Courier New" pitchFamily="49" charset="0"/>
              </a:rPr>
              <a:t>		}</a:t>
            </a:r>
          </a:p>
          <a:p>
            <a:pPr eaLnBrk="1" hangingPunct="1">
              <a:lnSpc>
                <a:spcPct val="80000"/>
              </a:lnSpc>
              <a:buFontTx/>
              <a:buNone/>
            </a:pPr>
            <a:endParaRPr lang="en-US" sz="1600" smtClean="0">
              <a:latin typeface="Courier New" pitchFamily="49" charset="0"/>
              <a:cs typeface="Courier New" pitchFamily="49" charset="0"/>
            </a:endParaRPr>
          </a:p>
          <a:p>
            <a:pPr eaLnBrk="1" hangingPunct="1">
              <a:lnSpc>
                <a:spcPct val="80000"/>
              </a:lnSpc>
              <a:buFontTx/>
              <a:buNone/>
            </a:pPr>
            <a:r>
              <a:rPr lang="en-US" sz="1600" smtClean="0">
                <a:latin typeface="Courier New" pitchFamily="49" charset="0"/>
                <a:cs typeface="Courier New" pitchFamily="49" charset="0"/>
              </a:rPr>
              <a:t>		public float divMethod(int i, int j){</a:t>
            </a:r>
          </a:p>
          <a:p>
            <a:pPr eaLnBrk="1" hangingPunct="1">
              <a:lnSpc>
                <a:spcPct val="80000"/>
              </a:lnSpc>
              <a:buFontTx/>
              <a:buNone/>
            </a:pPr>
            <a:r>
              <a:rPr lang="en-US" sz="1600" smtClean="0">
                <a:latin typeface="Courier New" pitchFamily="49" charset="0"/>
                <a:cs typeface="Courier New" pitchFamily="49" charset="0"/>
              </a:rPr>
              <a:t>			return(i/j);</a:t>
            </a:r>
          </a:p>
          <a:p>
            <a:pPr eaLnBrk="1" hangingPunct="1">
              <a:lnSpc>
                <a:spcPct val="80000"/>
              </a:lnSpc>
              <a:buFontTx/>
              <a:buNone/>
            </a:pPr>
            <a:r>
              <a:rPr lang="en-US" sz="1600" smtClean="0">
                <a:latin typeface="Courier New" pitchFamily="49" charset="0"/>
                <a:cs typeface="Courier New" pitchFamily="49" charset="0"/>
              </a:rPr>
              <a:t>		}</a:t>
            </a:r>
          </a:p>
          <a:p>
            <a:pPr eaLnBrk="1" hangingPunct="1">
              <a:lnSpc>
                <a:spcPct val="80000"/>
              </a:lnSpc>
              <a:buFontTx/>
              <a:buNone/>
            </a:pPr>
            <a:endParaRPr lang="en-US" sz="1600" smtClean="0">
              <a:latin typeface="Courier New" pitchFamily="49" charset="0"/>
              <a:cs typeface="Courier New" pitchFamily="49" charset="0"/>
            </a:endParaRPr>
          </a:p>
          <a:p>
            <a:pPr eaLnBrk="1" hangingPunct="1">
              <a:lnSpc>
                <a:spcPct val="80000"/>
              </a:lnSpc>
              <a:buFontTx/>
              <a:buNone/>
            </a:pPr>
            <a:r>
              <a:rPr lang="en-US" sz="1600" smtClean="0">
                <a:latin typeface="Courier New" pitchFamily="49" charset="0"/>
                <a:cs typeface="Courier New" pitchFamily="49" charset="0"/>
              </a:rPr>
              <a:t>		public void display(){</a:t>
            </a:r>
          </a:p>
          <a:p>
            <a:pPr eaLnBrk="1" hangingPunct="1">
              <a:lnSpc>
                <a:spcPct val="80000"/>
              </a:lnSpc>
              <a:buFontTx/>
              <a:buNone/>
            </a:pPr>
            <a:r>
              <a:rPr lang="en-US" sz="1600" smtClean="0">
                <a:latin typeface="Courier New" pitchFamily="49" charset="0"/>
                <a:cs typeface="Courier New" pitchFamily="49" charset="0"/>
              </a:rPr>
              <a:t>			System.out.println(“Varaiable 1 :” +VAR1);</a:t>
            </a:r>
          </a:p>
          <a:p>
            <a:pPr eaLnBrk="1" hangingPunct="1">
              <a:lnSpc>
                <a:spcPct val="80000"/>
              </a:lnSpc>
              <a:buFontTx/>
              <a:buNone/>
            </a:pPr>
            <a:r>
              <a:rPr lang="en-US" sz="1600" smtClean="0">
                <a:latin typeface="Courier New" pitchFamily="49" charset="0"/>
                <a:cs typeface="Courier New" pitchFamily="49" charset="0"/>
              </a:rPr>
              <a:t>			System.out.println(“Varaiable 2 :” +VAR2);</a:t>
            </a:r>
          </a:p>
          <a:p>
            <a:pPr eaLnBrk="1" hangingPunct="1">
              <a:lnSpc>
                <a:spcPct val="80000"/>
              </a:lnSpc>
              <a:buFontTx/>
              <a:buNone/>
            </a:pPr>
            <a:r>
              <a:rPr lang="en-US" sz="1600" smtClean="0">
                <a:latin typeface="Courier New" pitchFamily="49" charset="0"/>
                <a:cs typeface="Courier New" pitchFamily="49" charset="0"/>
              </a:rPr>
              <a:t>		}</a:t>
            </a:r>
          </a:p>
          <a:p>
            <a:pPr eaLnBrk="1" hangingPunct="1">
              <a:lnSpc>
                <a:spcPct val="80000"/>
              </a:lnSpc>
              <a:buFontTx/>
              <a:buNone/>
            </a:pPr>
            <a:r>
              <a:rPr lang="en-US" sz="16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defRPr/>
            </a:pPr>
            <a:r>
              <a:rPr lang="en-US" dirty="0" smtClean="0"/>
              <a:t>Applying Interfaces</a:t>
            </a:r>
          </a:p>
        </p:txBody>
      </p:sp>
      <p:sp>
        <p:nvSpPr>
          <p:cNvPr id="28675" name="Rectangle 3"/>
          <p:cNvSpPr>
            <a:spLocks noGrp="1" noChangeArrowheads="1"/>
          </p:cNvSpPr>
          <p:nvPr>
            <p:ph idx="1"/>
          </p:nvPr>
        </p:nvSpPr>
        <p:spPr/>
        <p:txBody>
          <a:bodyPr/>
          <a:lstStyle/>
          <a:p>
            <a:pPr eaLnBrk="1" hangingPunct="1"/>
            <a:r>
              <a:rPr lang="en-US" sz="2800" dirty="0" smtClean="0"/>
              <a:t>Software development is a process where constant changes are likely to happen</a:t>
            </a:r>
          </a:p>
          <a:p>
            <a:pPr eaLnBrk="1" hangingPunct="1"/>
            <a:r>
              <a:rPr lang="en-US" sz="2800" dirty="0" smtClean="0"/>
              <a:t>There can be changes in requirement, changes in design, changes in implementation</a:t>
            </a:r>
          </a:p>
          <a:p>
            <a:pPr eaLnBrk="1" hangingPunct="1"/>
            <a:r>
              <a:rPr lang="en-US" sz="2800" dirty="0" smtClean="0"/>
              <a:t>Interfaces support change</a:t>
            </a:r>
          </a:p>
          <a:p>
            <a:pPr eaLnBrk="1" hangingPunct="1"/>
            <a:r>
              <a:rPr lang="en-US" sz="2800" dirty="0" smtClean="0"/>
              <a:t>Programming through interfaces helps create software solutions that are reusable, extensible, and maintainable</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defRPr/>
            </a:pPr>
            <a:r>
              <a:rPr lang="en-US" smtClean="0"/>
              <a:t>Interface References</a:t>
            </a:r>
          </a:p>
        </p:txBody>
      </p:sp>
      <p:sp>
        <p:nvSpPr>
          <p:cNvPr id="29699" name="Rectangle 3"/>
          <p:cNvSpPr>
            <a:spLocks noGrp="1" noChangeArrowheads="1"/>
          </p:cNvSpPr>
          <p:nvPr>
            <p:ph idx="1"/>
          </p:nvPr>
        </p:nvSpPr>
        <p:spPr/>
        <p:txBody>
          <a:bodyPr/>
          <a:lstStyle/>
          <a:p>
            <a:pPr algn="just" eaLnBrk="1" hangingPunct="1"/>
            <a:r>
              <a:rPr lang="en-US" sz="2400" dirty="0" smtClean="0"/>
              <a:t>references. For example :</a:t>
            </a:r>
          </a:p>
          <a:p>
            <a:pPr lvl="1" algn="just" eaLnBrk="1" hangingPunct="1"/>
            <a:r>
              <a:rPr lang="en-US" sz="2400" dirty="0" err="1" smtClean="0">
                <a:latin typeface="Courier New" pitchFamily="49" charset="0"/>
                <a:cs typeface="Courier New" pitchFamily="49" charset="0"/>
              </a:rPr>
              <a:t>ClassOne</a:t>
            </a:r>
            <a:r>
              <a:rPr lang="en-US" sz="2400" dirty="0" smtClean="0">
                <a:latin typeface="Courier New" pitchFamily="49" charset="0"/>
                <a:cs typeface="Courier New" pitchFamily="49" charset="0"/>
              </a:rPr>
              <a:t> c1= new </a:t>
            </a:r>
            <a:r>
              <a:rPr lang="en-US" sz="2400" dirty="0" err="1" smtClean="0">
                <a:latin typeface="Courier New" pitchFamily="49" charset="0"/>
                <a:cs typeface="Courier New" pitchFamily="49" charset="0"/>
              </a:rPr>
              <a:t>classOne</a:t>
            </a:r>
            <a:r>
              <a:rPr lang="en-US" sz="2400" dirty="0" smtClean="0">
                <a:latin typeface="Courier New" pitchFamily="49" charset="0"/>
                <a:cs typeface="Courier New" pitchFamily="49" charset="0"/>
              </a:rPr>
              <a:t>(); </a:t>
            </a:r>
          </a:p>
          <a:p>
            <a:pPr lvl="1" algn="just" eaLnBrk="1" hangingPunct="1">
              <a:buFontTx/>
              <a:buNone/>
            </a:pPr>
            <a:r>
              <a:rPr lang="en-US" sz="2000" dirty="0" smtClean="0"/>
              <a:t>/* Here, c1 refers to the object of the class </a:t>
            </a:r>
            <a:r>
              <a:rPr lang="en-US" sz="2000" dirty="0" err="1" smtClean="0"/>
              <a:t>classOne</a:t>
            </a:r>
            <a:r>
              <a:rPr lang="en-US" sz="2000" dirty="0" smtClean="0"/>
              <a:t>. */</a:t>
            </a:r>
          </a:p>
          <a:p>
            <a:pPr algn="just" eaLnBrk="1" hangingPunct="1"/>
            <a:r>
              <a:rPr lang="en-US" sz="2400" dirty="0" smtClean="0"/>
              <a:t>You can also make the interface variable refer to them when you create objects, you refer them through the class objects of the class that implements the interface </a:t>
            </a:r>
          </a:p>
          <a:p>
            <a:pPr algn="just" eaLnBrk="1" hangingPunct="1"/>
            <a:r>
              <a:rPr lang="en-US" sz="2400" dirty="0" smtClean="0"/>
              <a:t>The exact method will be invoked at run time</a:t>
            </a:r>
          </a:p>
          <a:p>
            <a:pPr algn="just" eaLnBrk="1" hangingPunct="1"/>
            <a:r>
              <a:rPr lang="en-US" sz="2400" dirty="0" smtClean="0"/>
              <a:t>It helps us achieve run-time polymorphism</a:t>
            </a:r>
          </a:p>
          <a:p>
            <a:pPr algn="just" eaLnBrk="1" hangingPunct="1"/>
            <a:endParaRPr lang="en-US" sz="2400" dirty="0" smtClean="0"/>
          </a:p>
          <a:p>
            <a:pPr marL="227013" lvl="1" indent="-227013" algn="just" eaLnBrk="1" hangingPunct="1">
              <a:spcBef>
                <a:spcPct val="25000"/>
              </a:spcBef>
              <a:buNone/>
            </a:pPr>
            <a:r>
              <a:rPr lang="en-US" sz="1800" b="1" dirty="0" smtClean="0"/>
              <a:t>** Refer to the </a:t>
            </a:r>
            <a:r>
              <a:rPr lang="en-US" sz="1800" b="1" dirty="0" smtClean="0">
                <a:hlinkClick r:id="rId3" action="ppaction://hlinkfile"/>
              </a:rPr>
              <a:t>InterfaceReferenceDemo.java</a:t>
            </a:r>
            <a:r>
              <a:rPr lang="en-US" sz="1800" b="1" dirty="0" smtClean="0"/>
              <a:t> sample code</a:t>
            </a:r>
            <a:endParaRPr lang="en-GB" sz="1800" dirty="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defRPr/>
            </a:pPr>
            <a:r>
              <a:rPr lang="en-US" dirty="0" smtClean="0"/>
              <a:t>Extending Interfaces</a:t>
            </a:r>
          </a:p>
        </p:txBody>
      </p:sp>
      <p:sp>
        <p:nvSpPr>
          <p:cNvPr id="30723" name="Rectangle 3"/>
          <p:cNvSpPr>
            <a:spLocks noGrp="1" noChangeArrowheads="1"/>
          </p:cNvSpPr>
          <p:nvPr>
            <p:ph idx="1"/>
          </p:nvPr>
        </p:nvSpPr>
        <p:spPr/>
        <p:txBody>
          <a:bodyPr/>
          <a:lstStyle/>
          <a:p>
            <a:pPr eaLnBrk="1" hangingPunct="1"/>
            <a:r>
              <a:rPr lang="en-US" sz="2800" dirty="0" smtClean="0"/>
              <a:t>Just as classes can be inherited, interfaces can also be inherited</a:t>
            </a:r>
          </a:p>
          <a:p>
            <a:pPr eaLnBrk="1" hangingPunct="1"/>
            <a:r>
              <a:rPr lang="en-US" sz="2800" dirty="0" smtClean="0"/>
              <a:t>One interface can extend one or more interfaces using the keyword </a:t>
            </a:r>
            <a:r>
              <a:rPr lang="en-US" sz="2800" b="1" dirty="0" smtClean="0"/>
              <a:t>extends</a:t>
            </a:r>
            <a:endParaRPr lang="en-US" sz="2800" dirty="0" smtClean="0"/>
          </a:p>
          <a:p>
            <a:pPr eaLnBrk="1" hangingPunct="1"/>
            <a:r>
              <a:rPr lang="en-US" sz="2800" dirty="0" smtClean="0"/>
              <a:t>When you implement an interface that extends another interface, you should provide implementation for all the methods declared within the interface hierarchy</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Text Box 3"/>
          <p:cNvSpPr txBox="1">
            <a:spLocks noChangeArrowheads="1"/>
          </p:cNvSpPr>
          <p:nvPr/>
        </p:nvSpPr>
        <p:spPr bwMode="auto">
          <a:xfrm>
            <a:off x="315913" y="1131888"/>
            <a:ext cx="8540750" cy="369887"/>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5127" name="Rectangle 7"/>
          <p:cNvSpPr>
            <a:spLocks noGrp="1" noChangeArrowheads="1"/>
          </p:cNvSpPr>
          <p:nvPr>
            <p:ph type="title"/>
          </p:nvPr>
        </p:nvSpPr>
        <p:spPr/>
        <p:txBody>
          <a:bodyPr>
            <a:normAutofit/>
          </a:bodyPr>
          <a:lstStyle/>
          <a:p>
            <a:pPr eaLnBrk="1" hangingPunct="1">
              <a:defRPr/>
            </a:pPr>
            <a:r>
              <a:rPr lang="en-US" sz="3100" dirty="0"/>
              <a:t>Protocols</a:t>
            </a:r>
            <a:r>
              <a:rPr lang="en-US" dirty="0"/>
              <a:t>	</a:t>
            </a:r>
          </a:p>
        </p:txBody>
      </p:sp>
      <p:pic>
        <p:nvPicPr>
          <p:cNvPr id="94213" name="Picture 23" descr="U11"/>
          <p:cNvPicPr>
            <a:picLocks noGrp="1" noChangeAspect="1" noChangeArrowheads="1"/>
          </p:cNvPicPr>
          <p:nvPr>
            <p:ph idx="1"/>
          </p:nvPr>
        </p:nvPicPr>
        <p:blipFill>
          <a:blip r:embed="rId3" cstate="print"/>
          <a:stretch>
            <a:fillRect/>
          </a:stretch>
        </p:blipFill>
        <p:spPr>
          <a:xfrm>
            <a:off x="381000" y="4343400"/>
            <a:ext cx="8306586" cy="1858682"/>
          </a:xfrm>
        </p:spPr>
      </p:pic>
      <p:sp>
        <p:nvSpPr>
          <p:cNvPr id="94212" name="Rectangle 8"/>
          <p:cNvSpPr>
            <a:spLocks noGrp="1" noChangeArrowheads="1"/>
          </p:cNvSpPr>
          <p:nvPr>
            <p:ph type="body" sz="half" idx="4294967295"/>
          </p:nvPr>
        </p:nvSpPr>
        <p:spPr>
          <a:xfrm>
            <a:off x="0" y="1524000"/>
            <a:ext cx="8689975" cy="5334000"/>
          </a:xfrm>
        </p:spPr>
        <p:txBody>
          <a:bodyPr/>
          <a:lstStyle/>
          <a:p>
            <a:pPr algn="just" eaLnBrk="1" hangingPunct="1"/>
            <a:r>
              <a:rPr lang="en-US" sz="2000" smtClean="0"/>
              <a:t>An interface defines a protocol (a set of methods)</a:t>
            </a:r>
          </a:p>
          <a:p>
            <a:pPr lvl="1" algn="just" eaLnBrk="1" hangingPunct="1"/>
            <a:r>
              <a:rPr lang="en-US" sz="2000" smtClean="0"/>
              <a:t>If a class implements a given interface, then that class implements that protocol</a:t>
            </a:r>
          </a:p>
          <a:p>
            <a:pPr algn="just" eaLnBrk="1" hangingPunct="1"/>
            <a:r>
              <a:rPr lang="en-US" sz="2000" smtClean="0"/>
              <a:t>An interface can be used to impose a common protocol on a group of classes that are not related by inheritance</a:t>
            </a:r>
          </a:p>
          <a:p>
            <a:pPr lvl="1" algn="just" eaLnBrk="1" hangingPunct="1"/>
            <a:r>
              <a:rPr lang="en-US" sz="2000" smtClean="0"/>
              <a:t>In the chain of classes related by inheritance, the common protocol is imposed through subclassing</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Text Box 3"/>
          <p:cNvSpPr txBox="1">
            <a:spLocks noChangeArrowheads="1"/>
          </p:cNvSpPr>
          <p:nvPr/>
        </p:nvSpPr>
        <p:spPr bwMode="auto">
          <a:xfrm>
            <a:off x="304800" y="1120775"/>
            <a:ext cx="8551863" cy="384175"/>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500">
              <a:solidFill>
                <a:srgbClr val="000000"/>
              </a:solidFill>
              <a:latin typeface="Courier New" pitchFamily="49" charset="0"/>
            </a:endParaRPr>
          </a:p>
        </p:txBody>
      </p:sp>
      <p:sp>
        <p:nvSpPr>
          <p:cNvPr id="8199" name="Rectangle 7"/>
          <p:cNvSpPr>
            <a:spLocks noGrp="1" noChangeArrowheads="1"/>
          </p:cNvSpPr>
          <p:nvPr>
            <p:ph type="title"/>
          </p:nvPr>
        </p:nvSpPr>
        <p:spPr/>
        <p:txBody>
          <a:bodyPr/>
          <a:lstStyle/>
          <a:p>
            <a:pPr eaLnBrk="1" hangingPunct="1">
              <a:defRPr/>
            </a:pPr>
            <a:r>
              <a:rPr lang="en-US" sz="3100"/>
              <a:t>Implementing Interface Methods</a:t>
            </a:r>
          </a:p>
        </p:txBody>
      </p:sp>
      <p:sp>
        <p:nvSpPr>
          <p:cNvPr id="95236" name="Rectangle 8"/>
          <p:cNvSpPr>
            <a:spLocks noGrp="1" noChangeArrowheads="1"/>
          </p:cNvSpPr>
          <p:nvPr>
            <p:ph idx="1"/>
          </p:nvPr>
        </p:nvSpPr>
        <p:spPr/>
        <p:txBody>
          <a:bodyPr/>
          <a:lstStyle/>
          <a:p>
            <a:pPr eaLnBrk="1" hangingPunct="1"/>
            <a:r>
              <a:rPr lang="en-US" dirty="0" smtClean="0"/>
              <a:t>Methods declared in an interface are implemented in the classes which support that interface</a:t>
            </a:r>
          </a:p>
          <a:p>
            <a:pPr eaLnBrk="1" hangingPunct="1">
              <a:buFontTx/>
              <a:buNone/>
            </a:pPr>
            <a:endParaRPr lang="en-US" dirty="0" smtClean="0">
              <a:latin typeface="Courier New" pitchFamily="49" charset="0"/>
            </a:endParaRPr>
          </a:p>
        </p:txBody>
      </p:sp>
      <p:sp>
        <p:nvSpPr>
          <p:cNvPr id="95237" name="Text Box 9"/>
          <p:cNvSpPr txBox="1">
            <a:spLocks noChangeArrowheads="1"/>
          </p:cNvSpPr>
          <p:nvPr/>
        </p:nvSpPr>
        <p:spPr bwMode="auto">
          <a:xfrm>
            <a:off x="655638" y="2089150"/>
            <a:ext cx="7466012" cy="3092450"/>
          </a:xfrm>
          <a:prstGeom prst="rect">
            <a:avLst/>
          </a:prstGeom>
          <a:solidFill>
            <a:srgbClr val="EAEAEA"/>
          </a:solidFill>
          <a:ln w="9525">
            <a:solidFill>
              <a:schemeClr val="tx1"/>
            </a:solidFill>
            <a:miter lim="800000"/>
            <a:headEnd/>
            <a:tailEnd/>
          </a:ln>
        </p:spPr>
        <p:txBody>
          <a:bodyPr wrap="none" lIns="136381" tIns="68189" rIns="136381" bIns="68189">
            <a:spAutoFit/>
          </a:bodyPr>
          <a:lstStyle/>
          <a:p>
            <a:r>
              <a:rPr lang="en-US" sz="2400">
                <a:latin typeface="Courier New" pitchFamily="49" charset="0"/>
                <a:cs typeface="Courier New" pitchFamily="49" charset="0"/>
              </a:rPr>
              <a:t>public class TextFile </a:t>
            </a:r>
            <a:r>
              <a:rPr lang="en-US" sz="2400" b="1">
                <a:latin typeface="Courier New" pitchFamily="49" charset="0"/>
                <a:cs typeface="Courier New" pitchFamily="49" charset="0"/>
              </a:rPr>
              <a:t>implements</a:t>
            </a:r>
            <a:r>
              <a:rPr lang="en-US" sz="2400">
                <a:latin typeface="Courier New" pitchFamily="49" charset="0"/>
                <a:cs typeface="Courier New" pitchFamily="49" charset="0"/>
              </a:rPr>
              <a:t> File {</a:t>
            </a:r>
          </a:p>
          <a:p>
            <a:r>
              <a:rPr lang="en-US" sz="2400">
                <a:latin typeface="Courier New" pitchFamily="49" charset="0"/>
                <a:cs typeface="Courier New" pitchFamily="49" charset="0"/>
              </a:rPr>
              <a:t>   public void open(String name) {</a:t>
            </a:r>
          </a:p>
          <a:p>
            <a:r>
              <a:rPr lang="en-US" sz="2400">
                <a:latin typeface="Courier New" pitchFamily="49" charset="0"/>
                <a:cs typeface="Courier New" pitchFamily="49" charset="0"/>
              </a:rPr>
              <a:t>      // implementation of open method</a:t>
            </a:r>
          </a:p>
          <a:p>
            <a:r>
              <a:rPr lang="en-US" sz="2400">
                <a:latin typeface="Courier New" pitchFamily="49" charset="0"/>
                <a:cs typeface="Courier New" pitchFamily="49" charset="0"/>
              </a:rPr>
              <a:t>   }</a:t>
            </a:r>
          </a:p>
          <a:p>
            <a:r>
              <a:rPr lang="en-US" sz="2400">
                <a:latin typeface="Courier New" pitchFamily="49" charset="0"/>
                <a:cs typeface="Courier New" pitchFamily="49" charset="0"/>
              </a:rPr>
              <a:t>   public void close() {</a:t>
            </a:r>
          </a:p>
          <a:p>
            <a:r>
              <a:rPr lang="en-US" sz="2400">
                <a:latin typeface="Courier New" pitchFamily="49" charset="0"/>
                <a:cs typeface="Courier New" pitchFamily="49" charset="0"/>
              </a:rPr>
              <a:t>      // implementation of close method</a:t>
            </a:r>
          </a:p>
          <a:p>
            <a:r>
              <a:rPr lang="en-US" sz="2400">
                <a:latin typeface="Courier New" pitchFamily="49" charset="0"/>
                <a:cs typeface="Courier New" pitchFamily="49" charset="0"/>
              </a:rPr>
              <a:t>   }</a:t>
            </a:r>
          </a:p>
          <a:p>
            <a:r>
              <a:rPr lang="en-US" sz="240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Text Box 3"/>
          <p:cNvSpPr txBox="1">
            <a:spLocks noChangeArrowheads="1"/>
          </p:cNvSpPr>
          <p:nvPr/>
        </p:nvSpPr>
        <p:spPr bwMode="auto">
          <a:xfrm>
            <a:off x="319088" y="1196975"/>
            <a:ext cx="8551862" cy="323850"/>
          </a:xfrm>
          <a:prstGeom prst="rect">
            <a:avLst/>
          </a:prstGeom>
          <a:noFill/>
          <a:ln w="9525">
            <a:noFill/>
            <a:miter lim="800000"/>
            <a:headEnd/>
            <a:tailEnd/>
          </a:ln>
        </p:spPr>
        <p:txBody>
          <a:bodyPr lIns="0" tIns="0" rIns="0" bIns="0">
            <a:spAutoFit/>
          </a:bodyPr>
          <a:lstStyle/>
          <a:p>
            <a:pPr marL="104775" indent="-104775">
              <a:spcAft>
                <a:spcPct val="30000"/>
              </a:spcAft>
              <a:buClr>
                <a:srgbClr val="808080"/>
              </a:buClr>
              <a:buSzPct val="73000"/>
              <a:buFont typeface="Wingdings" pitchFamily="2" charset="2"/>
              <a:buChar char="n"/>
            </a:pPr>
            <a:endParaRPr lang="en-US" sz="2100" b="1">
              <a:solidFill>
                <a:srgbClr val="000000"/>
              </a:solidFill>
              <a:latin typeface="Courier New" pitchFamily="49" charset="0"/>
            </a:endParaRPr>
          </a:p>
        </p:txBody>
      </p:sp>
      <p:sp>
        <p:nvSpPr>
          <p:cNvPr id="9223" name="Rectangle 7"/>
          <p:cNvSpPr>
            <a:spLocks noGrp="1" noChangeArrowheads="1"/>
          </p:cNvSpPr>
          <p:nvPr>
            <p:ph type="title"/>
          </p:nvPr>
        </p:nvSpPr>
        <p:spPr/>
        <p:txBody>
          <a:bodyPr/>
          <a:lstStyle/>
          <a:p>
            <a:pPr eaLnBrk="1" hangingPunct="1">
              <a:defRPr/>
            </a:pPr>
            <a:r>
              <a:rPr lang="en-US" sz="3100"/>
              <a:t>Syntax</a:t>
            </a:r>
          </a:p>
        </p:txBody>
      </p:sp>
      <p:sp>
        <p:nvSpPr>
          <p:cNvPr id="96260" name="Rectangle 8"/>
          <p:cNvSpPr>
            <a:spLocks noGrp="1" noChangeArrowheads="1"/>
          </p:cNvSpPr>
          <p:nvPr>
            <p:ph idx="1"/>
          </p:nvPr>
        </p:nvSpPr>
        <p:spPr/>
        <p:txBody>
          <a:bodyPr/>
          <a:lstStyle/>
          <a:p>
            <a:pPr algn="just" eaLnBrk="1" hangingPunct="1"/>
            <a:r>
              <a:rPr lang="en-US" smtClean="0"/>
              <a:t>In a class declaration, the naming of the superclass precedes any interfaces supported by the class</a:t>
            </a:r>
          </a:p>
          <a:p>
            <a:pPr algn="just" eaLnBrk="1" hangingPunct="1">
              <a:buFontTx/>
              <a:buNone/>
            </a:pPr>
            <a:r>
              <a:rPr lang="en-US" sz="1800" smtClean="0"/>
              <a:t> 	</a:t>
            </a:r>
            <a:r>
              <a:rPr lang="en-US" sz="1800" smtClean="0">
                <a:latin typeface="Courier New" pitchFamily="49" charset="0"/>
              </a:rPr>
              <a:t>public class Directory extends Secure implements File {</a:t>
            </a:r>
          </a:p>
          <a:p>
            <a:pPr algn="just" eaLnBrk="1" hangingPunct="1">
              <a:buFontTx/>
              <a:buNone/>
            </a:pPr>
            <a:r>
              <a:rPr lang="en-US" sz="1800" smtClean="0">
                <a:latin typeface="Courier New" pitchFamily="49" charset="0"/>
              </a:rPr>
              <a:t>			...</a:t>
            </a:r>
          </a:p>
          <a:p>
            <a:pPr algn="just" eaLnBrk="1" hangingPunct="1">
              <a:buFontTx/>
              <a:buNone/>
            </a:pPr>
            <a:r>
              <a:rPr lang="en-US" sz="1800" smtClean="0">
                <a:latin typeface="Courier New" pitchFamily="49" charset="0"/>
              </a:rPr>
              <a:t>		}</a:t>
            </a:r>
          </a:p>
          <a:p>
            <a:pPr algn="just" eaLnBrk="1" hangingPunct="1"/>
            <a:r>
              <a:rPr lang="en-US" smtClean="0"/>
              <a:t>If a class implements multiple interfaces, the interfaces are all listed, separated by commas</a:t>
            </a:r>
          </a:p>
          <a:p>
            <a:pPr eaLnBrk="1" hangingPunct="1">
              <a:buFontTx/>
              <a:buNone/>
            </a:pPr>
            <a:r>
              <a:rPr lang="en-US" sz="2200" smtClean="0">
                <a:latin typeface="Courier New" pitchFamily="49" charset="0"/>
              </a:rPr>
              <a:t>	</a:t>
            </a:r>
            <a:r>
              <a:rPr lang="en-US" sz="2000" smtClean="0">
                <a:latin typeface="Courier New" pitchFamily="49" charset="0"/>
              </a:rPr>
              <a:t>public class Directory implements File, Secure {</a:t>
            </a:r>
          </a:p>
          <a:p>
            <a:pPr eaLnBrk="1" hangingPunct="1">
              <a:buFontTx/>
              <a:buNone/>
            </a:pPr>
            <a:r>
              <a:rPr lang="en-US" sz="2000" smtClean="0">
                <a:latin typeface="Courier New" pitchFamily="49" charset="0"/>
              </a:rPr>
              <a:t>			...</a:t>
            </a:r>
          </a:p>
          <a:p>
            <a:pPr eaLnBrk="1" hangingPunct="1">
              <a:buFontTx/>
              <a:buNone/>
            </a:pPr>
            <a:r>
              <a:rPr lang="en-US" sz="2000" smtClean="0">
                <a:latin typeface="Courier New" pitchFamily="49" charset="0"/>
              </a:rPr>
              <a:t>		}</a:t>
            </a:r>
          </a:p>
          <a:p>
            <a:pPr algn="just" eaLnBrk="1" hangingPunct="1"/>
            <a:endParaRPr lang="en-US"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Text Box 3"/>
          <p:cNvSpPr txBox="1">
            <a:spLocks noChangeArrowheads="1"/>
          </p:cNvSpPr>
          <p:nvPr/>
        </p:nvSpPr>
        <p:spPr bwMode="auto">
          <a:xfrm>
            <a:off x="315913" y="1131888"/>
            <a:ext cx="8540750" cy="369887"/>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10247" name="Rectangle 7"/>
          <p:cNvSpPr>
            <a:spLocks noGrp="1" noChangeArrowheads="1"/>
          </p:cNvSpPr>
          <p:nvPr>
            <p:ph type="title"/>
          </p:nvPr>
        </p:nvSpPr>
        <p:spPr/>
        <p:txBody>
          <a:bodyPr/>
          <a:lstStyle/>
          <a:p>
            <a:pPr eaLnBrk="1" hangingPunct="1">
              <a:defRPr/>
            </a:pPr>
            <a:r>
              <a:rPr lang="en-US" sz="3100"/>
              <a:t>Implementing an Interface</a:t>
            </a:r>
          </a:p>
        </p:txBody>
      </p:sp>
      <p:sp>
        <p:nvSpPr>
          <p:cNvPr id="97284" name="Rectangle 8"/>
          <p:cNvSpPr>
            <a:spLocks noGrp="1" noChangeArrowheads="1"/>
          </p:cNvSpPr>
          <p:nvPr>
            <p:ph idx="1"/>
          </p:nvPr>
        </p:nvSpPr>
        <p:spPr/>
        <p:txBody>
          <a:bodyPr/>
          <a:lstStyle/>
          <a:p>
            <a:pPr eaLnBrk="1" hangingPunct="1">
              <a:lnSpc>
                <a:spcPct val="90000"/>
              </a:lnSpc>
            </a:pPr>
            <a:r>
              <a:rPr lang="en-US" smtClean="0"/>
              <a:t>A class which implements an interface must implement every method defined by that interface</a:t>
            </a:r>
          </a:p>
          <a:p>
            <a:pPr lvl="1" eaLnBrk="1" hangingPunct="1">
              <a:lnSpc>
                <a:spcPct val="90000"/>
              </a:lnSpc>
            </a:pPr>
            <a:r>
              <a:rPr lang="en-US" smtClean="0"/>
              <a:t>If one or more methods are not implemented, the compiler will generate an error</a:t>
            </a:r>
          </a:p>
          <a:p>
            <a:pPr eaLnBrk="1" hangingPunct="1">
              <a:lnSpc>
                <a:spcPct val="90000"/>
              </a:lnSpc>
            </a:pPr>
            <a:r>
              <a:rPr lang="en-US" smtClean="0"/>
              <a:t>Subclasses automatically implement all interfaces that their superclass implements</a:t>
            </a:r>
          </a:p>
          <a:p>
            <a:pPr eaLnBrk="1" hangingPunct="1">
              <a:lnSpc>
                <a:spcPct val="90000"/>
              </a:lnSpc>
            </a:pPr>
            <a:r>
              <a:rPr lang="en-US" smtClean="0"/>
              <a:t>Some interfaces, such as </a:t>
            </a:r>
            <a:r>
              <a:rPr lang="en-US" b="1" smtClean="0"/>
              <a:t>Cloneable</a:t>
            </a:r>
            <a:r>
              <a:rPr lang="en-US" smtClean="0"/>
              <a:t>, do not contain any methods</a:t>
            </a:r>
          </a:p>
          <a:p>
            <a:pPr lvl="1" eaLnBrk="1" hangingPunct="1">
              <a:lnSpc>
                <a:spcPct val="90000"/>
              </a:lnSpc>
            </a:pPr>
            <a:r>
              <a:rPr lang="en-US" smtClean="0"/>
              <a:t>These act as a signal to Java that a class observes a certain protocol that may not be expressible as a specific set of methods</a:t>
            </a:r>
          </a:p>
          <a:p>
            <a:pPr lvl="1" eaLnBrk="1" hangingPunct="1">
              <a:lnSpc>
                <a:spcPct val="90000"/>
              </a:lnSpc>
            </a:pPr>
            <a:r>
              <a:rPr lang="en-US" smtClean="0"/>
              <a:t>In the case of </a:t>
            </a:r>
            <a:r>
              <a:rPr lang="en-US" b="1" smtClean="0"/>
              <a:t>Cloneable</a:t>
            </a:r>
            <a:r>
              <a:rPr lang="en-US" smtClean="0"/>
              <a:t>, it alerts the JVM that objects of the implementing class can be copied via the </a:t>
            </a:r>
            <a:r>
              <a:rPr lang="en-US" smtClean="0">
                <a:latin typeface="Courier New" pitchFamily="49" charset="0"/>
              </a:rPr>
              <a:t>clone()</a:t>
            </a:r>
            <a:r>
              <a:rPr lang="en-US" smtClean="0"/>
              <a:t> method</a:t>
            </a:r>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Text Box 3"/>
          <p:cNvSpPr txBox="1">
            <a:spLocks noChangeArrowheads="1"/>
          </p:cNvSpPr>
          <p:nvPr/>
        </p:nvSpPr>
        <p:spPr bwMode="auto">
          <a:xfrm>
            <a:off x="287338" y="1104900"/>
            <a:ext cx="8564562" cy="384175"/>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500" b="1">
              <a:solidFill>
                <a:srgbClr val="000000"/>
              </a:solidFill>
              <a:latin typeface="Courier New" pitchFamily="49" charset="0"/>
            </a:endParaRPr>
          </a:p>
        </p:txBody>
      </p:sp>
      <p:sp>
        <p:nvSpPr>
          <p:cNvPr id="12295" name="Rectangle 7"/>
          <p:cNvSpPr>
            <a:spLocks noGrp="1" noChangeArrowheads="1"/>
          </p:cNvSpPr>
          <p:nvPr>
            <p:ph type="title"/>
          </p:nvPr>
        </p:nvSpPr>
        <p:spPr/>
        <p:txBody>
          <a:bodyPr/>
          <a:lstStyle/>
          <a:p>
            <a:pPr eaLnBrk="1" hangingPunct="1">
              <a:defRPr/>
            </a:pPr>
            <a:r>
              <a:rPr lang="en-US" sz="3100"/>
              <a:t>Typing and Interfaces</a:t>
            </a:r>
          </a:p>
        </p:txBody>
      </p:sp>
      <p:sp>
        <p:nvSpPr>
          <p:cNvPr id="98308" name="Rectangle 8"/>
          <p:cNvSpPr>
            <a:spLocks noGrp="1" noChangeArrowheads="1"/>
          </p:cNvSpPr>
          <p:nvPr>
            <p:ph idx="1"/>
          </p:nvPr>
        </p:nvSpPr>
        <p:spPr/>
        <p:txBody>
          <a:bodyPr/>
          <a:lstStyle/>
          <a:p>
            <a:pPr eaLnBrk="1" hangingPunct="1"/>
            <a:r>
              <a:rPr lang="en-US" smtClean="0"/>
              <a:t>A variable's type can be an interface</a:t>
            </a:r>
          </a:p>
          <a:p>
            <a:pPr lvl="1" eaLnBrk="1" hangingPunct="1"/>
            <a:r>
              <a:rPr lang="en-US" smtClean="0"/>
              <a:t>Only objects whose class implements that interface can be bound to that variable</a:t>
            </a:r>
          </a:p>
          <a:p>
            <a:pPr lvl="1" eaLnBrk="1" hangingPunct="1"/>
            <a:r>
              <a:rPr lang="en-US" smtClean="0"/>
              <a:t>Only messages defined by the interface can be used</a:t>
            </a:r>
          </a:p>
          <a:p>
            <a:pPr lvl="1" eaLnBrk="1" hangingPunct="1"/>
            <a:r>
              <a:rPr lang="en-US" smtClean="0"/>
              <a:t>Interfaces cannot appear in a </a:t>
            </a:r>
            <a:r>
              <a:rPr lang="en-US" smtClean="0">
                <a:latin typeface="Courier New" pitchFamily="49" charset="0"/>
                <a:cs typeface="Courier New" pitchFamily="49" charset="0"/>
              </a:rPr>
              <a:t>new</a:t>
            </a:r>
            <a:r>
              <a:rPr lang="en-US" smtClean="0"/>
              <a:t> expression</a:t>
            </a:r>
            <a:endParaRPr lang="en-US" smtClean="0">
              <a:latin typeface="Courier New" pitchFamily="49" charset="0"/>
            </a:endParaRPr>
          </a:p>
        </p:txBody>
      </p:sp>
      <p:sp>
        <p:nvSpPr>
          <p:cNvPr id="98309" name="Text Box 9"/>
          <p:cNvSpPr txBox="1">
            <a:spLocks noChangeArrowheads="1"/>
          </p:cNvSpPr>
          <p:nvPr/>
        </p:nvSpPr>
        <p:spPr bwMode="auto">
          <a:xfrm>
            <a:off x="1463675" y="4908550"/>
            <a:ext cx="6734175" cy="968375"/>
          </a:xfrm>
          <a:prstGeom prst="rect">
            <a:avLst/>
          </a:prstGeom>
          <a:solidFill>
            <a:srgbClr val="EAEAEA"/>
          </a:solidFill>
          <a:ln w="9525">
            <a:solidFill>
              <a:schemeClr val="tx1"/>
            </a:solidFill>
            <a:miter lim="800000"/>
            <a:headEnd/>
            <a:tailEnd/>
          </a:ln>
        </p:spPr>
        <p:txBody>
          <a:bodyPr wrap="none" lIns="136381" tIns="68189" rIns="136381" bIns="68189">
            <a:spAutoFit/>
          </a:bodyPr>
          <a:lstStyle/>
          <a:p>
            <a:r>
              <a:rPr lang="en-US" sz="2700">
                <a:latin typeface="Courier New" pitchFamily="49" charset="0"/>
                <a:cs typeface="Courier New" pitchFamily="49" charset="0"/>
              </a:rPr>
              <a:t>File r = new File(); // Error</a:t>
            </a:r>
          </a:p>
          <a:p>
            <a:r>
              <a:rPr lang="en-US" sz="2700">
                <a:latin typeface="Courier New" pitchFamily="49" charset="0"/>
                <a:cs typeface="Courier New" pitchFamily="49" charset="0"/>
              </a:rPr>
              <a:t>File f = new TextFile(); // OK!</a:t>
            </a:r>
            <a:endParaRPr lang="en-US" sz="2700">
              <a:latin typeface="Times New Roman" pitchFamily="18"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Text Box 3"/>
          <p:cNvSpPr txBox="1">
            <a:spLocks noChangeArrowheads="1"/>
          </p:cNvSpPr>
          <p:nvPr/>
        </p:nvSpPr>
        <p:spPr bwMode="auto">
          <a:xfrm>
            <a:off x="512763" y="1114425"/>
            <a:ext cx="8361362" cy="246063"/>
          </a:xfrm>
          <a:prstGeom prst="rect">
            <a:avLst/>
          </a:prstGeom>
          <a:noFill/>
          <a:ln w="9525">
            <a:noFill/>
            <a:miter lim="800000"/>
            <a:headEnd/>
            <a:tailEnd/>
          </a:ln>
        </p:spPr>
        <p:txBody>
          <a:bodyPr lIns="0" tIns="0" rIns="0" bIns="0">
            <a:spAutoFit/>
          </a:bodyPr>
          <a:lstStyle/>
          <a:p>
            <a:pPr marL="93663" indent="-93663">
              <a:spcAft>
                <a:spcPct val="30000"/>
              </a:spcAft>
              <a:buClr>
                <a:srgbClr val="808080"/>
              </a:buClr>
              <a:buSzPct val="73000"/>
              <a:buFont typeface="Wingdings" pitchFamily="2" charset="2"/>
              <a:buChar char="n"/>
            </a:pPr>
            <a:endParaRPr lang="en-US" sz="1600" b="1">
              <a:solidFill>
                <a:srgbClr val="000000"/>
              </a:solidFill>
              <a:latin typeface="Courier New" pitchFamily="49" charset="0"/>
            </a:endParaRPr>
          </a:p>
        </p:txBody>
      </p:sp>
      <p:sp>
        <p:nvSpPr>
          <p:cNvPr id="13319" name="Rectangle 7"/>
          <p:cNvSpPr>
            <a:spLocks noGrp="1" noChangeArrowheads="1"/>
          </p:cNvSpPr>
          <p:nvPr>
            <p:ph type="title"/>
          </p:nvPr>
        </p:nvSpPr>
        <p:spPr/>
        <p:txBody>
          <a:bodyPr/>
          <a:lstStyle/>
          <a:p>
            <a:pPr eaLnBrk="1" hangingPunct="1">
              <a:defRPr/>
            </a:pPr>
            <a:r>
              <a:rPr lang="en-US" sz="3100"/>
              <a:t>Subinterfaces</a:t>
            </a:r>
          </a:p>
        </p:txBody>
      </p:sp>
      <p:sp>
        <p:nvSpPr>
          <p:cNvPr id="99332" name="Rectangle 8"/>
          <p:cNvSpPr>
            <a:spLocks noGrp="1" noChangeArrowheads="1"/>
          </p:cNvSpPr>
          <p:nvPr>
            <p:ph idx="1"/>
          </p:nvPr>
        </p:nvSpPr>
        <p:spPr/>
        <p:txBody>
          <a:bodyPr/>
          <a:lstStyle/>
          <a:p>
            <a:pPr algn="just" eaLnBrk="1" hangingPunct="1">
              <a:lnSpc>
                <a:spcPct val="80000"/>
              </a:lnSpc>
            </a:pPr>
            <a:r>
              <a:rPr lang="en-US" sz="2800" dirty="0" smtClean="0"/>
              <a:t>Interfaces can be extended</a:t>
            </a:r>
          </a:p>
          <a:p>
            <a:pPr lvl="1" algn="just" eaLnBrk="1" hangingPunct="1">
              <a:lnSpc>
                <a:spcPct val="80000"/>
              </a:lnSpc>
            </a:pPr>
            <a:r>
              <a:rPr lang="en-US" sz="1800" dirty="0" smtClean="0"/>
              <a:t>Interfaces are not classes, so this hierarchy is independent of the class hierarchy</a:t>
            </a:r>
          </a:p>
          <a:p>
            <a:pPr lvl="1" algn="just" eaLnBrk="1" hangingPunct="1">
              <a:lnSpc>
                <a:spcPct val="80000"/>
              </a:lnSpc>
            </a:pPr>
            <a:r>
              <a:rPr lang="en-US" sz="1800" dirty="0" smtClean="0"/>
              <a:t>The interface which extends another interface inherits all of its method declarations		</a:t>
            </a:r>
          </a:p>
          <a:p>
            <a:pPr lvl="1" eaLnBrk="1" hangingPunct="1">
              <a:lnSpc>
                <a:spcPct val="80000"/>
              </a:lnSpc>
              <a:buFontTx/>
              <a:buNone/>
            </a:pPr>
            <a:r>
              <a:rPr lang="en-US" sz="1800" dirty="0" smtClean="0">
                <a:latin typeface="Courier New" pitchFamily="49" charset="0"/>
              </a:rPr>
              <a:t>		</a:t>
            </a:r>
          </a:p>
          <a:p>
            <a:pPr lvl="1" eaLnBrk="1" hangingPunct="1">
              <a:lnSpc>
                <a:spcPct val="80000"/>
              </a:lnSpc>
              <a:buFontTx/>
              <a:buNone/>
            </a:pPr>
            <a:r>
              <a:rPr lang="en-US" sz="1600" dirty="0" smtClean="0">
                <a:latin typeface="Courier New" pitchFamily="49" charset="0"/>
              </a:rPr>
              <a:t>interface File {</a:t>
            </a:r>
          </a:p>
          <a:p>
            <a:pPr lvl="1" eaLnBrk="1" hangingPunct="1">
              <a:lnSpc>
                <a:spcPct val="80000"/>
              </a:lnSpc>
              <a:buFontTx/>
              <a:buNone/>
            </a:pPr>
            <a:r>
              <a:rPr lang="en-US" sz="1600" dirty="0" smtClean="0">
                <a:latin typeface="Courier New" pitchFamily="49" charset="0"/>
              </a:rPr>
              <a:t>		public void open(String name);</a:t>
            </a:r>
          </a:p>
          <a:p>
            <a:pPr lvl="1" eaLnBrk="1" hangingPunct="1">
              <a:lnSpc>
                <a:spcPct val="80000"/>
              </a:lnSpc>
              <a:buFontTx/>
              <a:buNone/>
            </a:pPr>
            <a:r>
              <a:rPr lang="en-US" sz="1600" dirty="0" smtClean="0">
                <a:latin typeface="Courier New" pitchFamily="49" charset="0"/>
              </a:rPr>
              <a:t>  	   public void close();</a:t>
            </a:r>
          </a:p>
          <a:p>
            <a:pPr lvl="1" eaLnBrk="1" hangingPunct="1">
              <a:lnSpc>
                <a:spcPct val="80000"/>
              </a:lnSpc>
              <a:buFontTx/>
              <a:buNone/>
            </a:pPr>
            <a:r>
              <a:rPr lang="en-US" sz="1600" dirty="0" smtClean="0">
                <a:latin typeface="Courier New" pitchFamily="49" charset="0"/>
              </a:rPr>
              <a:t>		}</a:t>
            </a:r>
          </a:p>
          <a:p>
            <a:pPr lvl="1" eaLnBrk="1" hangingPunct="1">
              <a:lnSpc>
                <a:spcPct val="80000"/>
              </a:lnSpc>
              <a:buFontTx/>
              <a:buNone/>
            </a:pPr>
            <a:r>
              <a:rPr lang="en-US" sz="1600" dirty="0" smtClean="0">
                <a:latin typeface="Courier New" pitchFamily="49" charset="0"/>
              </a:rPr>
              <a:t>		</a:t>
            </a:r>
          </a:p>
          <a:p>
            <a:pPr lvl="1" eaLnBrk="1" hangingPunct="1">
              <a:lnSpc>
                <a:spcPct val="80000"/>
              </a:lnSpc>
              <a:buFontTx/>
              <a:buNone/>
            </a:pPr>
            <a:r>
              <a:rPr lang="en-US" sz="1600" dirty="0" smtClean="0">
                <a:latin typeface="Courier New" pitchFamily="49" charset="0"/>
              </a:rPr>
              <a:t>		interface </a:t>
            </a:r>
            <a:r>
              <a:rPr lang="en-US" sz="1600" dirty="0" err="1" smtClean="0">
                <a:latin typeface="Courier New" pitchFamily="49" charset="0"/>
              </a:rPr>
              <a:t>ReadableFile</a:t>
            </a:r>
            <a:r>
              <a:rPr lang="en-US" sz="1600" dirty="0" smtClean="0">
                <a:latin typeface="Courier New" pitchFamily="49" charset="0"/>
              </a:rPr>
              <a:t> extends File {</a:t>
            </a:r>
          </a:p>
          <a:p>
            <a:pPr lvl="1" eaLnBrk="1" hangingPunct="1">
              <a:lnSpc>
                <a:spcPct val="80000"/>
              </a:lnSpc>
              <a:buFontTx/>
              <a:buNone/>
            </a:pPr>
            <a:r>
              <a:rPr lang="en-US" sz="1600" dirty="0" smtClean="0">
                <a:latin typeface="Courier New" pitchFamily="49" charset="0"/>
              </a:rPr>
              <a:t>		   public byte </a:t>
            </a:r>
            <a:r>
              <a:rPr lang="en-US" sz="1600" dirty="0" err="1" smtClean="0">
                <a:latin typeface="Courier New" pitchFamily="49" charset="0"/>
              </a:rPr>
              <a:t>readByte</a:t>
            </a:r>
            <a:r>
              <a:rPr lang="en-US" sz="1600" dirty="0" smtClean="0">
                <a:latin typeface="Courier New" pitchFamily="49" charset="0"/>
              </a:rPr>
              <a:t>();</a:t>
            </a:r>
          </a:p>
          <a:p>
            <a:pPr lvl="1" eaLnBrk="1" hangingPunct="1">
              <a:lnSpc>
                <a:spcPct val="80000"/>
              </a:lnSpc>
              <a:buFontTx/>
              <a:buNone/>
            </a:pPr>
            <a:r>
              <a:rPr lang="en-US" sz="1600" dirty="0" smtClean="0">
                <a:latin typeface="Courier New" pitchFamily="49" charset="0"/>
              </a:rPr>
              <a:t>		}</a:t>
            </a:r>
          </a:p>
          <a:p>
            <a:pPr lvl="1" eaLnBrk="1" hangingPunct="1">
              <a:lnSpc>
                <a:spcPct val="80000"/>
              </a:lnSpc>
              <a:buFontTx/>
              <a:buNone/>
            </a:pPr>
            <a:r>
              <a:rPr lang="en-US" sz="1600" dirty="0" smtClean="0">
                <a:latin typeface="Courier New" pitchFamily="49" charset="0"/>
              </a:rPr>
              <a:t>		</a:t>
            </a:r>
          </a:p>
          <a:p>
            <a:pPr lvl="1" eaLnBrk="1" hangingPunct="1">
              <a:lnSpc>
                <a:spcPct val="80000"/>
              </a:lnSpc>
              <a:buFontTx/>
              <a:buNone/>
            </a:pPr>
            <a:r>
              <a:rPr lang="en-US" sz="1600" dirty="0" smtClean="0">
                <a:latin typeface="Courier New" pitchFamily="49" charset="0"/>
              </a:rPr>
              <a:t>		interface </a:t>
            </a:r>
            <a:r>
              <a:rPr lang="en-US" sz="1600" dirty="0" err="1" smtClean="0">
                <a:latin typeface="Courier New" pitchFamily="49" charset="0"/>
              </a:rPr>
              <a:t>WritableFile</a:t>
            </a:r>
            <a:r>
              <a:rPr lang="en-US" sz="1600" dirty="0" smtClean="0">
                <a:latin typeface="Courier New" pitchFamily="49" charset="0"/>
              </a:rPr>
              <a:t> extends File {</a:t>
            </a:r>
          </a:p>
          <a:p>
            <a:pPr lvl="1" eaLnBrk="1" hangingPunct="1">
              <a:lnSpc>
                <a:spcPct val="80000"/>
              </a:lnSpc>
              <a:buFontTx/>
              <a:buNone/>
            </a:pPr>
            <a:r>
              <a:rPr lang="en-US" sz="1600" dirty="0" smtClean="0">
                <a:latin typeface="Courier New" pitchFamily="49" charset="0"/>
              </a:rPr>
              <a:t>		   public void </a:t>
            </a:r>
            <a:r>
              <a:rPr lang="en-US" sz="1600" dirty="0" err="1" smtClean="0">
                <a:latin typeface="Courier New" pitchFamily="49" charset="0"/>
              </a:rPr>
              <a:t>writeByte</a:t>
            </a:r>
            <a:r>
              <a:rPr lang="en-US" sz="1600" dirty="0" smtClean="0">
                <a:latin typeface="Courier New" pitchFamily="49" charset="0"/>
              </a:rPr>
              <a:t>(byte b);</a:t>
            </a:r>
          </a:p>
          <a:p>
            <a:pPr lvl="1" eaLnBrk="1" hangingPunct="1">
              <a:lnSpc>
                <a:spcPct val="80000"/>
              </a:lnSpc>
              <a:buFontTx/>
              <a:buNone/>
            </a:pPr>
            <a:r>
              <a:rPr lang="en-US" sz="1600" dirty="0" smtClean="0">
                <a:latin typeface="Courier New" pitchFamily="49" charset="0"/>
              </a:rPr>
              <a:t>		}</a:t>
            </a:r>
          </a:p>
          <a:p>
            <a:pPr lvl="1" eaLnBrk="1" hangingPunct="1">
              <a:lnSpc>
                <a:spcPct val="80000"/>
              </a:lnSpc>
              <a:buFontTx/>
              <a:buNone/>
            </a:pPr>
            <a:r>
              <a:rPr lang="en-US" sz="1600" dirty="0" smtClean="0">
                <a:latin typeface="Courier New" pitchFamily="49" charset="0"/>
              </a:rPr>
              <a:t>		</a:t>
            </a:r>
          </a:p>
          <a:p>
            <a:pPr lvl="1" eaLnBrk="1" hangingPunct="1">
              <a:lnSpc>
                <a:spcPct val="80000"/>
              </a:lnSpc>
              <a:buFontTx/>
              <a:buNone/>
            </a:pPr>
            <a:r>
              <a:rPr lang="en-US" sz="1600" dirty="0" smtClean="0">
                <a:latin typeface="Courier New" pitchFamily="49" charset="0"/>
              </a:rPr>
              <a:t>		interface </a:t>
            </a:r>
            <a:r>
              <a:rPr lang="en-US" sz="1600" dirty="0" err="1" smtClean="0">
                <a:latin typeface="Courier New" pitchFamily="49" charset="0"/>
              </a:rPr>
              <a:t>ReadWriteFile</a:t>
            </a:r>
            <a:r>
              <a:rPr lang="en-US" sz="1600" dirty="0" smtClean="0">
                <a:latin typeface="Courier New" pitchFamily="49" charset="0"/>
              </a:rPr>
              <a:t> extends </a:t>
            </a:r>
            <a:r>
              <a:rPr lang="en-US" sz="1600" dirty="0" err="1" smtClean="0">
                <a:latin typeface="Courier New" pitchFamily="49" charset="0"/>
              </a:rPr>
              <a:t>ReadableFile</a:t>
            </a:r>
            <a:r>
              <a:rPr lang="en-US" sz="1600" dirty="0" smtClean="0">
                <a:latin typeface="Courier New" pitchFamily="49" charset="0"/>
              </a:rPr>
              <a:t>,		</a:t>
            </a:r>
            <a:r>
              <a:rPr lang="en-US" sz="1600" dirty="0" err="1" smtClean="0">
                <a:latin typeface="Courier New" pitchFamily="49" charset="0"/>
              </a:rPr>
              <a:t>WritableFile</a:t>
            </a:r>
            <a:r>
              <a:rPr lang="en-US" sz="1600" dirty="0" smtClean="0">
                <a:latin typeface="Courier New" pitchFamily="49" charset="0"/>
              </a:rPr>
              <a:t> {</a:t>
            </a:r>
          </a:p>
          <a:p>
            <a:pPr lvl="1" eaLnBrk="1" hangingPunct="1">
              <a:lnSpc>
                <a:spcPct val="80000"/>
              </a:lnSpc>
              <a:buFontTx/>
              <a:buNone/>
            </a:pPr>
            <a:r>
              <a:rPr lang="en-US" sz="1600" dirty="0" smtClean="0">
                <a:latin typeface="Courier New" pitchFamily="49" charset="0"/>
              </a:rPr>
              <a:t>		   public void seek(int position);</a:t>
            </a:r>
          </a:p>
          <a:p>
            <a:pPr lvl="1" eaLnBrk="1" hangingPunct="1">
              <a:lnSpc>
                <a:spcPct val="80000"/>
              </a:lnSpc>
              <a:buFontTx/>
              <a:buNone/>
            </a:pPr>
            <a:r>
              <a:rPr lang="en-US" sz="1600" dirty="0" smtClean="0">
                <a:latin typeface="Courier New" pitchFamily="49"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a:bodyPr>
          <a:lstStyle/>
          <a:p>
            <a:pPr eaLnBrk="1" hangingPunct="1">
              <a:defRPr/>
            </a:pPr>
            <a:r>
              <a:rPr lang="en-US" sz="3000" dirty="0"/>
              <a:t>Messages and Methods (1 of 2)</a:t>
            </a:r>
          </a:p>
        </p:txBody>
      </p:sp>
      <p:sp>
        <p:nvSpPr>
          <p:cNvPr id="14339" name="Rectangle 3"/>
          <p:cNvSpPr>
            <a:spLocks noGrp="1" noChangeArrowheads="1"/>
          </p:cNvSpPr>
          <p:nvPr>
            <p:ph idx="1"/>
          </p:nvPr>
        </p:nvSpPr>
        <p:spPr/>
        <p:txBody>
          <a:bodyPr/>
          <a:lstStyle/>
          <a:p>
            <a:pPr eaLnBrk="1" hangingPunct="1"/>
            <a:r>
              <a:rPr lang="en-US" dirty="0" smtClean="0"/>
              <a:t>Message</a:t>
            </a:r>
          </a:p>
          <a:p>
            <a:pPr lvl="1" eaLnBrk="1" hangingPunct="1"/>
            <a:r>
              <a:rPr lang="en-US" dirty="0" smtClean="0"/>
              <a:t>A message is a request for a service.</a:t>
            </a:r>
          </a:p>
          <a:p>
            <a:pPr eaLnBrk="1" hangingPunct="1"/>
            <a:r>
              <a:rPr lang="en-US" dirty="0" smtClean="0"/>
              <a:t>Method</a:t>
            </a:r>
          </a:p>
          <a:p>
            <a:pPr lvl="1" eaLnBrk="1" hangingPunct="1"/>
            <a:r>
              <a:rPr lang="en-US" dirty="0" smtClean="0"/>
              <a:t>A method is the implementation of the service requested by the message</a:t>
            </a:r>
          </a:p>
          <a:p>
            <a:pPr lvl="1" eaLnBrk="1" hangingPunct="1"/>
            <a:r>
              <a:rPr lang="en-US" dirty="0" smtClean="0"/>
              <a:t>In procedural languages, these are known as </a:t>
            </a:r>
            <a:r>
              <a:rPr lang="en-US" i="1" dirty="0" smtClean="0"/>
              <a:t>procedures</a:t>
            </a:r>
            <a:r>
              <a:rPr lang="en-US" dirty="0" smtClean="0"/>
              <a:t> or </a:t>
            </a:r>
            <a:r>
              <a:rPr lang="en-US" i="1" dirty="0" smtClean="0"/>
              <a:t>functions</a:t>
            </a:r>
          </a:p>
          <a:p>
            <a:pPr lvl="1" eaLnBrk="1" hangingPunct="1"/>
            <a:endParaRPr lang="en-US"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Text Box 3"/>
          <p:cNvSpPr txBox="1">
            <a:spLocks noChangeArrowheads="1"/>
          </p:cNvSpPr>
          <p:nvPr/>
        </p:nvSpPr>
        <p:spPr bwMode="auto">
          <a:xfrm>
            <a:off x="311150" y="1125538"/>
            <a:ext cx="8550275" cy="369887"/>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15367" name="Rectangle 7"/>
          <p:cNvSpPr>
            <a:spLocks noGrp="1" noChangeArrowheads="1"/>
          </p:cNvSpPr>
          <p:nvPr>
            <p:ph type="title"/>
          </p:nvPr>
        </p:nvSpPr>
        <p:spPr/>
        <p:txBody>
          <a:bodyPr/>
          <a:lstStyle/>
          <a:p>
            <a:pPr eaLnBrk="1" hangingPunct="1">
              <a:defRPr/>
            </a:pPr>
            <a:r>
              <a:rPr lang="en-US" sz="3100"/>
              <a:t>Using Interfaces</a:t>
            </a:r>
          </a:p>
        </p:txBody>
      </p:sp>
      <p:sp>
        <p:nvSpPr>
          <p:cNvPr id="100356" name="Rectangle 8"/>
          <p:cNvSpPr>
            <a:spLocks noGrp="1" noChangeArrowheads="1"/>
          </p:cNvSpPr>
          <p:nvPr>
            <p:ph idx="1"/>
          </p:nvPr>
        </p:nvSpPr>
        <p:spPr/>
        <p:txBody>
          <a:bodyPr/>
          <a:lstStyle/>
          <a:p>
            <a:pPr eaLnBrk="1" hangingPunct="1"/>
            <a:r>
              <a:rPr lang="en-US" dirty="0" smtClean="0"/>
              <a:t>Cross-hierarchy polymorphism can be accomplished using interfaces</a:t>
            </a:r>
          </a:p>
          <a:p>
            <a:pPr eaLnBrk="1" hangingPunct="1"/>
            <a:r>
              <a:rPr lang="en-US" dirty="0" smtClean="0"/>
              <a:t>Interfaces allow access to methods in separate class trees</a:t>
            </a:r>
          </a:p>
          <a:p>
            <a:pPr lvl="1" eaLnBrk="1" hangingPunct="1"/>
            <a:r>
              <a:rPr lang="en-US" dirty="0" smtClean="0"/>
              <a:t>Can substitute an object for another object which is not related via the class hierarchy</a:t>
            </a:r>
          </a:p>
          <a:p>
            <a:pPr lvl="1" eaLnBrk="1" hangingPunct="1"/>
            <a:r>
              <a:rPr lang="en-US" dirty="0" smtClean="0"/>
              <a:t>Classes that implement the same interface understand the same messages, regardless of their location in the class hierarchy</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311150" y="1125538"/>
            <a:ext cx="8550275" cy="369887"/>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54275" name="Rectangle 3"/>
          <p:cNvSpPr>
            <a:spLocks noGrp="1" noChangeArrowheads="1"/>
          </p:cNvSpPr>
          <p:nvPr>
            <p:ph type="title"/>
          </p:nvPr>
        </p:nvSpPr>
        <p:spPr/>
        <p:txBody>
          <a:bodyPr/>
          <a:lstStyle/>
          <a:p>
            <a:pPr eaLnBrk="1" hangingPunct="1">
              <a:defRPr/>
            </a:pPr>
            <a:r>
              <a:rPr lang="en-US" sz="3100"/>
              <a:t>Example</a:t>
            </a:r>
          </a:p>
        </p:txBody>
      </p:sp>
      <p:pic>
        <p:nvPicPr>
          <p:cNvPr id="101380" name="Picture 6" descr="U11_02"/>
          <p:cNvPicPr>
            <a:picLocks noGrp="1" noChangeAspect="1" noChangeArrowheads="1"/>
          </p:cNvPicPr>
          <p:nvPr>
            <p:ph idx="1"/>
          </p:nvPr>
        </p:nvPicPr>
        <p:blipFill>
          <a:blip r:embed="rId3" cstate="print"/>
          <a:stretch>
            <a:fillRect/>
          </a:stretch>
        </p:blipFill>
        <p:spPr>
          <a:xfrm>
            <a:off x="581523" y="1809242"/>
            <a:ext cx="7980953" cy="4580953"/>
          </a:xfrm>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Text Box 3"/>
          <p:cNvSpPr txBox="1">
            <a:spLocks noChangeArrowheads="1"/>
          </p:cNvSpPr>
          <p:nvPr/>
        </p:nvSpPr>
        <p:spPr bwMode="auto">
          <a:xfrm>
            <a:off x="315913" y="1131888"/>
            <a:ext cx="8540750" cy="369887"/>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16391" name="Rectangle 7"/>
          <p:cNvSpPr>
            <a:spLocks noGrp="1" noChangeArrowheads="1"/>
          </p:cNvSpPr>
          <p:nvPr>
            <p:ph type="title"/>
          </p:nvPr>
        </p:nvSpPr>
        <p:spPr/>
        <p:txBody>
          <a:bodyPr/>
          <a:lstStyle/>
          <a:p>
            <a:pPr eaLnBrk="1" hangingPunct="1">
              <a:defRPr/>
            </a:pPr>
            <a:r>
              <a:rPr lang="en-US" sz="3100"/>
              <a:t>More Advantages of Using Interfaces</a:t>
            </a:r>
          </a:p>
        </p:txBody>
      </p:sp>
      <p:sp>
        <p:nvSpPr>
          <p:cNvPr id="102404" name="Rectangle 8"/>
          <p:cNvSpPr>
            <a:spLocks noGrp="1" noChangeArrowheads="1"/>
          </p:cNvSpPr>
          <p:nvPr>
            <p:ph idx="1"/>
          </p:nvPr>
        </p:nvSpPr>
        <p:spPr/>
        <p:txBody>
          <a:bodyPr/>
          <a:lstStyle/>
          <a:p>
            <a:pPr eaLnBrk="1" hangingPunct="1"/>
            <a:r>
              <a:rPr lang="en-US" dirty="0" smtClean="0"/>
              <a:t>Using interfaces allows more control over how objects are used</a:t>
            </a:r>
          </a:p>
          <a:p>
            <a:pPr lvl="1" eaLnBrk="1" hangingPunct="1"/>
            <a:r>
              <a:rPr lang="en-US" dirty="0" smtClean="0"/>
              <a:t>Similarities among classes not related by inheritance can be captured, without forcing an unnatural relationship</a:t>
            </a:r>
          </a:p>
          <a:p>
            <a:pPr lvl="1" eaLnBrk="1" hangingPunct="1"/>
            <a:r>
              <a:rPr lang="en-US" dirty="0" smtClean="0"/>
              <a:t>The developer knows which message the objects will respond to; an object’s interface may be revealed without revealing its class</a:t>
            </a:r>
          </a:p>
          <a:p>
            <a:pPr lvl="1" eaLnBrk="1" hangingPunct="1"/>
            <a:r>
              <a:rPr lang="en-US" dirty="0" smtClean="0"/>
              <a:t>Improves reusability of code</a:t>
            </a:r>
          </a:p>
          <a:p>
            <a:pPr lvl="1" eaLnBrk="1" hangingPunct="1"/>
            <a:endParaRPr lang="en-US" dirty="0" smtClean="0"/>
          </a:p>
          <a:p>
            <a:pPr lvl="1"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Text Box 3"/>
          <p:cNvSpPr txBox="1">
            <a:spLocks noChangeArrowheads="1"/>
          </p:cNvSpPr>
          <p:nvPr/>
        </p:nvSpPr>
        <p:spPr bwMode="auto">
          <a:xfrm>
            <a:off x="295275" y="1111250"/>
            <a:ext cx="8583613" cy="369888"/>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17415" name="Rectangle 7"/>
          <p:cNvSpPr>
            <a:spLocks noGrp="1" noChangeArrowheads="1"/>
          </p:cNvSpPr>
          <p:nvPr>
            <p:ph type="title"/>
          </p:nvPr>
        </p:nvSpPr>
        <p:spPr/>
        <p:txBody>
          <a:bodyPr/>
          <a:lstStyle/>
          <a:p>
            <a:pPr eaLnBrk="1" hangingPunct="1">
              <a:defRPr/>
            </a:pPr>
            <a:r>
              <a:rPr lang="en-US" sz="3100"/>
              <a:t>Naming Conventions for Interfaces</a:t>
            </a:r>
          </a:p>
        </p:txBody>
      </p:sp>
      <p:sp>
        <p:nvSpPr>
          <p:cNvPr id="17416" name="Rectangle 8"/>
          <p:cNvSpPr>
            <a:spLocks noGrp="1" noChangeArrowheads="1"/>
          </p:cNvSpPr>
          <p:nvPr>
            <p:ph idx="1"/>
          </p:nvPr>
        </p:nvSpPr>
        <p:spPr/>
        <p:txBody>
          <a:bodyPr>
            <a:normAutofit lnSpcReduction="10000"/>
          </a:bodyPr>
          <a:lstStyle/>
          <a:p>
            <a:pPr eaLnBrk="1" hangingPunct="1">
              <a:defRPr/>
            </a:pPr>
            <a:r>
              <a:rPr lang="en-US" dirty="0"/>
              <a:t>Make "able" interfaces</a:t>
            </a:r>
          </a:p>
          <a:p>
            <a:pPr lvl="1" eaLnBrk="1" hangingPunct="1">
              <a:defRPr/>
            </a:pPr>
            <a:r>
              <a:rPr lang="en-US" dirty="0" err="1"/>
              <a:t>Cloneable</a:t>
            </a:r>
            <a:r>
              <a:rPr lang="en-US" dirty="0"/>
              <a:t>, </a:t>
            </a:r>
            <a:r>
              <a:rPr lang="en-US" dirty="0" err="1"/>
              <a:t>Serializable</a:t>
            </a:r>
            <a:r>
              <a:rPr lang="en-US" dirty="0"/>
              <a:t>, and so on</a:t>
            </a:r>
          </a:p>
          <a:p>
            <a:pPr eaLnBrk="1" hangingPunct="1">
              <a:defRPr/>
            </a:pPr>
            <a:r>
              <a:rPr lang="en-US" dirty="0"/>
              <a:t>Name interfaces using proper nouns and provide "</a:t>
            </a:r>
            <a:r>
              <a:rPr lang="en-US" dirty="0" err="1"/>
              <a:t>Impl</a:t>
            </a:r>
            <a:r>
              <a:rPr lang="en-US" dirty="0"/>
              <a:t>" implementation of your interfaces</a:t>
            </a:r>
          </a:p>
          <a:p>
            <a:pPr lvl="1" eaLnBrk="1" hangingPunct="1">
              <a:defRPr/>
            </a:pPr>
            <a:r>
              <a:rPr lang="en-US" b="1" dirty="0"/>
              <a:t>Bank</a:t>
            </a:r>
            <a:r>
              <a:rPr lang="en-US" dirty="0"/>
              <a:t> interface, </a:t>
            </a:r>
            <a:r>
              <a:rPr lang="en-US" b="1" dirty="0" err="1"/>
              <a:t>BankImpl</a:t>
            </a:r>
            <a:r>
              <a:rPr lang="en-US" dirty="0"/>
              <a:t> class</a:t>
            </a:r>
          </a:p>
          <a:p>
            <a:pPr lvl="1" eaLnBrk="1" hangingPunct="1">
              <a:defRPr/>
            </a:pPr>
            <a:r>
              <a:rPr lang="en-US" b="1" dirty="0" err="1"/>
              <a:t>BankAccount</a:t>
            </a:r>
            <a:r>
              <a:rPr lang="en-US" dirty="0"/>
              <a:t> interface, </a:t>
            </a:r>
            <a:r>
              <a:rPr lang="en-US" b="1" dirty="0" err="1"/>
              <a:t>BankAccountImpl</a:t>
            </a:r>
            <a:r>
              <a:rPr lang="en-US" dirty="0"/>
              <a:t> class</a:t>
            </a:r>
          </a:p>
          <a:p>
            <a:pPr lvl="1" eaLnBrk="1" hangingPunct="1">
              <a:defRPr/>
            </a:pPr>
            <a:r>
              <a:rPr lang="en-US" dirty="0"/>
              <a:t>With this convention, the interface typically contains a definition for all (or most) of the implementation class’s public methods</a:t>
            </a:r>
          </a:p>
          <a:p>
            <a:pPr eaLnBrk="1" hangingPunct="1">
              <a:defRPr/>
            </a:pPr>
            <a:r>
              <a:rPr lang="en-US" dirty="0"/>
              <a:t>Prefix interface names with "I" and use proper nouns for your classes</a:t>
            </a:r>
          </a:p>
          <a:p>
            <a:pPr lvl="1" eaLnBrk="1" hangingPunct="1">
              <a:defRPr/>
            </a:pPr>
            <a:r>
              <a:rPr lang="en-US" b="1" dirty="0" err="1"/>
              <a:t>IBank</a:t>
            </a:r>
            <a:r>
              <a:rPr lang="en-US" dirty="0"/>
              <a:t> interface, </a:t>
            </a:r>
            <a:r>
              <a:rPr lang="en-US" b="1" dirty="0"/>
              <a:t>Bank</a:t>
            </a:r>
            <a:r>
              <a:rPr lang="en-US" dirty="0"/>
              <a:t> class</a:t>
            </a:r>
          </a:p>
          <a:p>
            <a:pPr lvl="1" eaLnBrk="1" hangingPunct="1">
              <a:defRPr/>
            </a:pPr>
            <a:r>
              <a:rPr lang="en-US" b="1" dirty="0" err="1"/>
              <a:t>IBankAccount</a:t>
            </a:r>
            <a:r>
              <a:rPr lang="en-US" dirty="0"/>
              <a:t> interface, </a:t>
            </a:r>
            <a:r>
              <a:rPr lang="en-US" b="1" dirty="0" err="1"/>
              <a:t>BankAccount</a:t>
            </a:r>
            <a:r>
              <a:rPr lang="en-US" dirty="0"/>
              <a:t> </a:t>
            </a:r>
            <a:r>
              <a:rPr lang="en-US" dirty="0" smtClean="0"/>
              <a:t>class</a:t>
            </a:r>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Text Box 3"/>
          <p:cNvSpPr txBox="1">
            <a:spLocks noChangeArrowheads="1"/>
          </p:cNvSpPr>
          <p:nvPr/>
        </p:nvSpPr>
        <p:spPr bwMode="auto">
          <a:xfrm>
            <a:off x="295275" y="1111250"/>
            <a:ext cx="8583613" cy="369888"/>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17415" name="Rectangle 7"/>
          <p:cNvSpPr>
            <a:spLocks noGrp="1" noChangeArrowheads="1"/>
          </p:cNvSpPr>
          <p:nvPr>
            <p:ph type="title"/>
          </p:nvPr>
        </p:nvSpPr>
        <p:spPr/>
        <p:txBody>
          <a:bodyPr/>
          <a:lstStyle/>
          <a:p>
            <a:pPr eaLnBrk="1" hangingPunct="1">
              <a:defRPr/>
            </a:pPr>
            <a:r>
              <a:rPr lang="en-US" sz="3100" dirty="0" smtClean="0"/>
              <a:t>Overloading </a:t>
            </a:r>
            <a:r>
              <a:rPr lang="en-US" sz="3100" dirty="0" err="1" smtClean="0"/>
              <a:t>vs</a:t>
            </a:r>
            <a:r>
              <a:rPr lang="en-US" sz="3100" dirty="0" smtClean="0"/>
              <a:t> Overriding</a:t>
            </a:r>
            <a:endParaRPr lang="en-US" sz="3100" dirty="0"/>
          </a:p>
        </p:txBody>
      </p:sp>
      <p:graphicFrame>
        <p:nvGraphicFramePr>
          <p:cNvPr id="5" name="Table 4"/>
          <p:cNvGraphicFramePr>
            <a:graphicFrameLocks noGrp="1"/>
          </p:cNvGraphicFramePr>
          <p:nvPr/>
        </p:nvGraphicFramePr>
        <p:xfrm>
          <a:off x="381000" y="1524001"/>
          <a:ext cx="8229600" cy="5106721"/>
        </p:xfrm>
        <a:graphic>
          <a:graphicData uri="http://schemas.openxmlformats.org/drawingml/2006/table">
            <a:tbl>
              <a:tblPr/>
              <a:tblGrid>
                <a:gridCol w="1993209"/>
                <a:gridCol w="2883590"/>
                <a:gridCol w="3352801"/>
              </a:tblGrid>
              <a:tr h="497502">
                <a:tc>
                  <a:txBody>
                    <a:bodyPr/>
                    <a:lstStyle/>
                    <a:p>
                      <a:pPr marL="0" marR="0" algn="ctr">
                        <a:lnSpc>
                          <a:spcPct val="115000"/>
                        </a:lnSpc>
                        <a:spcBef>
                          <a:spcPts val="0"/>
                        </a:spcBef>
                        <a:spcAft>
                          <a:spcPts val="0"/>
                        </a:spcAft>
                      </a:pPr>
                      <a:r>
                        <a:rPr lang="en-US" sz="1800" b="1" dirty="0">
                          <a:solidFill>
                            <a:srgbClr val="414141"/>
                          </a:solidFill>
                          <a:latin typeface="Tahoma"/>
                          <a:ea typeface="Times New Roman"/>
                          <a:cs typeface="Times New Roman"/>
                        </a:rPr>
                        <a:t> </a:t>
                      </a:r>
                      <a:endParaRPr lang="en-US" sz="1800" dirty="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3F7"/>
                    </a:solidFill>
                  </a:tcPr>
                </a:tc>
                <a:tc>
                  <a:txBody>
                    <a:bodyPr/>
                    <a:lstStyle/>
                    <a:p>
                      <a:pPr marL="0" marR="0" algn="ctr">
                        <a:lnSpc>
                          <a:spcPct val="115000"/>
                        </a:lnSpc>
                        <a:spcBef>
                          <a:spcPts val="0"/>
                        </a:spcBef>
                        <a:spcAft>
                          <a:spcPts val="0"/>
                        </a:spcAft>
                      </a:pPr>
                      <a:r>
                        <a:rPr lang="en-US" sz="1800" b="1">
                          <a:solidFill>
                            <a:srgbClr val="414141"/>
                          </a:solidFill>
                          <a:latin typeface="Tahoma"/>
                          <a:ea typeface="Times New Roman"/>
                          <a:cs typeface="Times New Roman"/>
                        </a:rPr>
                        <a:t>Overloaded Method</a:t>
                      </a:r>
                      <a:endParaRPr lang="en-US" sz="180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3F7"/>
                    </a:solidFill>
                  </a:tcPr>
                </a:tc>
                <a:tc>
                  <a:txBody>
                    <a:bodyPr/>
                    <a:lstStyle/>
                    <a:p>
                      <a:pPr marL="0" marR="0" algn="ctr">
                        <a:lnSpc>
                          <a:spcPct val="115000"/>
                        </a:lnSpc>
                        <a:spcBef>
                          <a:spcPts val="0"/>
                        </a:spcBef>
                        <a:spcAft>
                          <a:spcPts val="0"/>
                        </a:spcAft>
                      </a:pPr>
                      <a:r>
                        <a:rPr lang="en-US" sz="1800" b="1">
                          <a:solidFill>
                            <a:srgbClr val="414141"/>
                          </a:solidFill>
                          <a:latin typeface="Tahoma"/>
                          <a:ea typeface="Times New Roman"/>
                          <a:cs typeface="Times New Roman"/>
                        </a:rPr>
                        <a:t>Overridden Method</a:t>
                      </a:r>
                      <a:endParaRPr lang="en-US" sz="180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3F7"/>
                    </a:solidFill>
                  </a:tcPr>
                </a:tc>
              </a:tr>
              <a:tr h="497502">
                <a:tc>
                  <a:txBody>
                    <a:bodyPr/>
                    <a:lstStyle/>
                    <a:p>
                      <a:pPr marL="0" marR="0">
                        <a:lnSpc>
                          <a:spcPct val="115000"/>
                        </a:lnSpc>
                        <a:spcBef>
                          <a:spcPts val="0"/>
                        </a:spcBef>
                        <a:spcAft>
                          <a:spcPts val="0"/>
                        </a:spcAft>
                      </a:pPr>
                      <a:r>
                        <a:rPr lang="en-US" sz="1800" b="1">
                          <a:solidFill>
                            <a:srgbClr val="414141"/>
                          </a:solidFill>
                          <a:latin typeface="Tahoma"/>
                          <a:ea typeface="Times New Roman"/>
                          <a:cs typeface="Times New Roman"/>
                        </a:rPr>
                        <a:t>Arguments</a:t>
                      </a:r>
                      <a:endParaRPr lang="en-US" sz="180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a:solidFill>
                            <a:srgbClr val="414141"/>
                          </a:solidFill>
                          <a:latin typeface="Tahoma"/>
                          <a:ea typeface="Times New Roman"/>
                          <a:cs typeface="Times New Roman"/>
                        </a:rPr>
                        <a:t>Must change</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a:solidFill>
                            <a:srgbClr val="414141"/>
                          </a:solidFill>
                          <a:latin typeface="Tahoma"/>
                          <a:ea typeface="Times New Roman"/>
                          <a:cs typeface="Times New Roman"/>
                        </a:rPr>
                        <a:t>Must not change</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1633">
                <a:tc>
                  <a:txBody>
                    <a:bodyPr/>
                    <a:lstStyle/>
                    <a:p>
                      <a:pPr marL="0" marR="0">
                        <a:lnSpc>
                          <a:spcPct val="115000"/>
                        </a:lnSpc>
                        <a:spcBef>
                          <a:spcPts val="0"/>
                        </a:spcBef>
                        <a:spcAft>
                          <a:spcPts val="1000"/>
                        </a:spcAft>
                      </a:pPr>
                      <a:r>
                        <a:rPr lang="en-US" sz="1800" b="1">
                          <a:solidFill>
                            <a:srgbClr val="414141"/>
                          </a:solidFill>
                          <a:latin typeface="Tahoma"/>
                          <a:ea typeface="Times New Roman"/>
                          <a:cs typeface="Times New Roman"/>
                        </a:rPr>
                        <a:t>Return type</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tc>
                  <a:txBody>
                    <a:bodyPr/>
                    <a:lstStyle/>
                    <a:p>
                      <a:pPr marL="0" marR="0">
                        <a:lnSpc>
                          <a:spcPct val="115000"/>
                        </a:lnSpc>
                        <a:spcBef>
                          <a:spcPts val="0"/>
                        </a:spcBef>
                        <a:spcAft>
                          <a:spcPts val="1000"/>
                        </a:spcAft>
                      </a:pPr>
                      <a:r>
                        <a:rPr lang="en-US" sz="1800">
                          <a:solidFill>
                            <a:srgbClr val="414141"/>
                          </a:solidFill>
                          <a:latin typeface="Tahoma"/>
                          <a:ea typeface="Times New Roman"/>
                          <a:cs typeface="Times New Roman"/>
                        </a:rPr>
                        <a:t>Can change</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tc>
                  <a:txBody>
                    <a:bodyPr/>
                    <a:lstStyle/>
                    <a:p>
                      <a:pPr marL="0" marR="0">
                        <a:lnSpc>
                          <a:spcPct val="115000"/>
                        </a:lnSpc>
                        <a:spcBef>
                          <a:spcPts val="0"/>
                        </a:spcBef>
                        <a:spcAft>
                          <a:spcPts val="1000"/>
                        </a:spcAft>
                      </a:pPr>
                      <a:r>
                        <a:rPr lang="en-US" sz="1800">
                          <a:solidFill>
                            <a:srgbClr val="414141"/>
                          </a:solidFill>
                          <a:latin typeface="Tahoma"/>
                          <a:ea typeface="Times New Roman"/>
                          <a:cs typeface="Times New Roman"/>
                        </a:rPr>
                        <a:t>Can’t change except for covariant returns</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tr>
              <a:tr h="980585">
                <a:tc>
                  <a:txBody>
                    <a:bodyPr/>
                    <a:lstStyle/>
                    <a:p>
                      <a:pPr marL="0" marR="0">
                        <a:lnSpc>
                          <a:spcPct val="115000"/>
                        </a:lnSpc>
                        <a:spcBef>
                          <a:spcPts val="0"/>
                        </a:spcBef>
                        <a:spcAft>
                          <a:spcPts val="1000"/>
                        </a:spcAft>
                      </a:pPr>
                      <a:r>
                        <a:rPr lang="en-US" sz="1800" b="1" dirty="0">
                          <a:solidFill>
                            <a:srgbClr val="414141"/>
                          </a:solidFill>
                          <a:latin typeface="Tahoma"/>
                          <a:ea typeface="Times New Roman"/>
                          <a:cs typeface="Times New Roman"/>
                        </a:rPr>
                        <a:t>Exceptions</a:t>
                      </a:r>
                      <a:endParaRPr lang="en-US" sz="1800" dirty="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dirty="0">
                          <a:solidFill>
                            <a:srgbClr val="414141"/>
                          </a:solidFill>
                          <a:latin typeface="Tahoma"/>
                          <a:ea typeface="Times New Roman"/>
                          <a:cs typeface="Times New Roman"/>
                        </a:rPr>
                        <a:t>Can change</a:t>
                      </a:r>
                      <a:endParaRPr lang="en-US" sz="1800" dirty="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a:solidFill>
                            <a:srgbClr val="414141"/>
                          </a:solidFill>
                          <a:latin typeface="Tahoma"/>
                          <a:ea typeface="Times New Roman"/>
                          <a:cs typeface="Times New Roman"/>
                        </a:rPr>
                        <a:t>Can reduce or eliminate. Must not throw new or broader checked exceptions</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4245">
                <a:tc>
                  <a:txBody>
                    <a:bodyPr/>
                    <a:lstStyle/>
                    <a:p>
                      <a:pPr marL="0" marR="0">
                        <a:lnSpc>
                          <a:spcPct val="115000"/>
                        </a:lnSpc>
                        <a:spcBef>
                          <a:spcPts val="0"/>
                        </a:spcBef>
                        <a:spcAft>
                          <a:spcPts val="1000"/>
                        </a:spcAft>
                      </a:pPr>
                      <a:r>
                        <a:rPr lang="en-US" sz="1800" b="1">
                          <a:solidFill>
                            <a:srgbClr val="414141"/>
                          </a:solidFill>
                          <a:latin typeface="Tahoma"/>
                          <a:ea typeface="Times New Roman"/>
                          <a:cs typeface="Times New Roman"/>
                        </a:rPr>
                        <a:t>Access</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tc>
                  <a:txBody>
                    <a:bodyPr/>
                    <a:lstStyle/>
                    <a:p>
                      <a:pPr marL="0" marR="0">
                        <a:lnSpc>
                          <a:spcPct val="115000"/>
                        </a:lnSpc>
                        <a:spcBef>
                          <a:spcPts val="0"/>
                        </a:spcBef>
                        <a:spcAft>
                          <a:spcPts val="1000"/>
                        </a:spcAft>
                      </a:pPr>
                      <a:r>
                        <a:rPr lang="en-US" sz="1800">
                          <a:solidFill>
                            <a:srgbClr val="414141"/>
                          </a:solidFill>
                          <a:latin typeface="Tahoma"/>
                          <a:ea typeface="Times New Roman"/>
                          <a:cs typeface="Times New Roman"/>
                        </a:rPr>
                        <a:t>Can change</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tc>
                  <a:txBody>
                    <a:bodyPr/>
                    <a:lstStyle/>
                    <a:p>
                      <a:pPr marL="0" marR="0">
                        <a:lnSpc>
                          <a:spcPct val="115000"/>
                        </a:lnSpc>
                        <a:spcBef>
                          <a:spcPts val="0"/>
                        </a:spcBef>
                        <a:spcAft>
                          <a:spcPts val="1000"/>
                        </a:spcAft>
                      </a:pPr>
                      <a:r>
                        <a:rPr lang="en-US" sz="1800">
                          <a:solidFill>
                            <a:srgbClr val="414141"/>
                          </a:solidFill>
                          <a:latin typeface="Tahoma"/>
                          <a:ea typeface="Times New Roman"/>
                          <a:cs typeface="Times New Roman"/>
                        </a:rPr>
                        <a:t>Must not make more restrictive (can be less restrictive)</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tr>
              <a:tr h="1537732">
                <a:tc>
                  <a:txBody>
                    <a:bodyPr/>
                    <a:lstStyle/>
                    <a:p>
                      <a:pPr marL="0" marR="0">
                        <a:lnSpc>
                          <a:spcPct val="115000"/>
                        </a:lnSpc>
                        <a:spcBef>
                          <a:spcPts val="0"/>
                        </a:spcBef>
                        <a:spcAft>
                          <a:spcPts val="1000"/>
                        </a:spcAft>
                      </a:pPr>
                      <a:r>
                        <a:rPr lang="en-US" sz="1800" b="1" dirty="0">
                          <a:solidFill>
                            <a:srgbClr val="414141"/>
                          </a:solidFill>
                          <a:latin typeface="Tahoma"/>
                          <a:ea typeface="Times New Roman"/>
                          <a:cs typeface="Times New Roman"/>
                        </a:rPr>
                        <a:t>Invocation</a:t>
                      </a:r>
                      <a:endParaRPr lang="en-US" sz="1800" dirty="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a:solidFill>
                            <a:srgbClr val="414141"/>
                          </a:solidFill>
                          <a:latin typeface="Tahoma"/>
                          <a:ea typeface="Times New Roman"/>
                          <a:cs typeface="Times New Roman"/>
                        </a:rPr>
                        <a:t>Reference type determines which overloaded version is selected. Happens at compile time.</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dirty="0">
                          <a:solidFill>
                            <a:srgbClr val="414141"/>
                          </a:solidFill>
                          <a:latin typeface="Tahoma"/>
                          <a:ea typeface="Times New Roman"/>
                          <a:cs typeface="Times New Roman"/>
                        </a:rPr>
                        <a:t>Object type determines which method is selected. Happens at runtime.</a:t>
                      </a:r>
                      <a:endParaRPr lang="en-US" sz="1800" dirty="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Text Box 3"/>
          <p:cNvSpPr txBox="1">
            <a:spLocks noChangeArrowheads="1"/>
          </p:cNvSpPr>
          <p:nvPr/>
        </p:nvSpPr>
        <p:spPr bwMode="auto">
          <a:xfrm>
            <a:off x="295275" y="1111250"/>
            <a:ext cx="8583613" cy="369888"/>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17415" name="Rectangle 7"/>
          <p:cNvSpPr>
            <a:spLocks noGrp="1" noChangeArrowheads="1"/>
          </p:cNvSpPr>
          <p:nvPr>
            <p:ph type="title"/>
          </p:nvPr>
        </p:nvSpPr>
        <p:spPr/>
        <p:txBody>
          <a:bodyPr/>
          <a:lstStyle/>
          <a:p>
            <a:r>
              <a:rPr lang="en-US" sz="3200" dirty="0" smtClean="0"/>
              <a:t>Early, Late and Dynamic Binding </a:t>
            </a:r>
            <a:endParaRPr lang="en-US" sz="3200" dirty="0"/>
          </a:p>
        </p:txBody>
      </p:sp>
      <p:sp>
        <p:nvSpPr>
          <p:cNvPr id="6" name="TextBox 5"/>
          <p:cNvSpPr txBox="1"/>
          <p:nvPr/>
        </p:nvSpPr>
        <p:spPr>
          <a:xfrm>
            <a:off x="457200" y="1752600"/>
            <a:ext cx="8229600" cy="3893374"/>
          </a:xfrm>
          <a:prstGeom prst="rect">
            <a:avLst/>
          </a:prstGeom>
          <a:noFill/>
        </p:spPr>
        <p:txBody>
          <a:bodyPr wrap="square" rtlCol="0">
            <a:spAutoFit/>
          </a:bodyPr>
          <a:lstStyle/>
          <a:p>
            <a:pPr marL="227013" indent="-227013">
              <a:spcBef>
                <a:spcPct val="25000"/>
              </a:spcBef>
              <a:buSzPct val="85000"/>
              <a:buFont typeface="Arial" pitchFamily="34" charset="0"/>
              <a:buChar char="•"/>
            </a:pPr>
            <a:r>
              <a:rPr lang="en-US" sz="2600" dirty="0" smtClean="0">
                <a:solidFill>
                  <a:srgbClr val="FF0000"/>
                </a:solidFill>
              </a:rPr>
              <a:t>Late Binding</a:t>
            </a:r>
            <a:r>
              <a:rPr lang="en-US" sz="2600" dirty="0" smtClean="0">
                <a:solidFill>
                  <a:srgbClr val="562469"/>
                </a:solidFill>
              </a:rPr>
              <a:t>: </a:t>
            </a:r>
            <a:r>
              <a:rPr lang="en-US" sz="2600" dirty="0" smtClean="0">
                <a:solidFill>
                  <a:srgbClr val="562469"/>
                </a:solidFill>
                <a:latin typeface="+mn-lt"/>
              </a:rPr>
              <a:t>Normally, Java resolves calls to methods dynamically, at run time. </a:t>
            </a:r>
          </a:p>
          <a:p>
            <a:pPr marL="227013" indent="-227013">
              <a:spcBef>
                <a:spcPct val="25000"/>
              </a:spcBef>
              <a:buSzPct val="85000"/>
              <a:buFont typeface="Arial" pitchFamily="34" charset="0"/>
              <a:buChar char="•"/>
            </a:pPr>
            <a:r>
              <a:rPr lang="en-US" sz="2600" dirty="0" smtClean="0">
                <a:solidFill>
                  <a:srgbClr val="FF0000"/>
                </a:solidFill>
              </a:rPr>
              <a:t>Early Binding: </a:t>
            </a:r>
            <a:r>
              <a:rPr lang="en-US" sz="2600" dirty="0" smtClean="0">
                <a:solidFill>
                  <a:srgbClr val="562469"/>
                </a:solidFill>
                <a:latin typeface="+mn-lt"/>
              </a:rPr>
              <a:t>However, since final methods cannot be overridden, a call to one can be resolved at compile time. </a:t>
            </a:r>
          </a:p>
          <a:p>
            <a:pPr marL="227013" indent="-227013">
              <a:spcBef>
                <a:spcPct val="25000"/>
              </a:spcBef>
              <a:buSzPct val="85000"/>
              <a:buFont typeface="Arial" pitchFamily="34" charset="0"/>
              <a:buChar char="•"/>
            </a:pPr>
            <a:r>
              <a:rPr lang="en-US" sz="2600" dirty="0" smtClean="0">
                <a:solidFill>
                  <a:srgbClr val="FF0000"/>
                </a:solidFill>
                <a:latin typeface="+mn-lt"/>
              </a:rPr>
              <a:t>Dynamic binding </a:t>
            </a:r>
            <a:r>
              <a:rPr lang="en-US" sz="2600" dirty="0" smtClean="0">
                <a:solidFill>
                  <a:srgbClr val="562469"/>
                </a:solidFill>
                <a:latin typeface="+mn-lt"/>
              </a:rPr>
              <a:t>or dynamic method dispatch is the mechanism by which a call to an overridden method is resolved at run time, rather than compile time.</a:t>
            </a:r>
          </a:p>
          <a:p>
            <a:pPr>
              <a:buFont typeface="Arial" pitchFamily="34" charset="0"/>
              <a:buChar char="•"/>
            </a:pPr>
            <a:endParaRPr lang="en-US" sz="2600" dirty="0">
              <a:latin typeface="+mn-lt"/>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Text Box 3"/>
          <p:cNvSpPr txBox="1">
            <a:spLocks noChangeArrowheads="1"/>
          </p:cNvSpPr>
          <p:nvPr/>
        </p:nvSpPr>
        <p:spPr bwMode="auto">
          <a:xfrm>
            <a:off x="295275" y="1111250"/>
            <a:ext cx="8583613" cy="369888"/>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17415" name="Rectangle 7"/>
          <p:cNvSpPr>
            <a:spLocks noGrp="1" noChangeArrowheads="1"/>
          </p:cNvSpPr>
          <p:nvPr>
            <p:ph type="title"/>
          </p:nvPr>
        </p:nvSpPr>
        <p:spPr/>
        <p:txBody>
          <a:bodyPr/>
          <a:lstStyle/>
          <a:p>
            <a:r>
              <a:rPr lang="en-US" sz="3200" dirty="0" smtClean="0"/>
              <a:t>Constructors </a:t>
            </a:r>
            <a:r>
              <a:rPr lang="en-US" sz="3200" dirty="0" err="1" smtClean="0"/>
              <a:t>vs</a:t>
            </a:r>
            <a:r>
              <a:rPr lang="en-US" sz="3200" dirty="0" smtClean="0"/>
              <a:t> Methods</a:t>
            </a:r>
            <a:endParaRPr lang="en-US" sz="3200" dirty="0"/>
          </a:p>
        </p:txBody>
      </p:sp>
      <p:graphicFrame>
        <p:nvGraphicFramePr>
          <p:cNvPr id="6" name="Table 5"/>
          <p:cNvGraphicFramePr>
            <a:graphicFrameLocks noGrp="1"/>
          </p:cNvGraphicFramePr>
          <p:nvPr/>
        </p:nvGraphicFramePr>
        <p:xfrm>
          <a:off x="457200" y="1600200"/>
          <a:ext cx="8229600" cy="4800600"/>
        </p:xfrm>
        <a:graphic>
          <a:graphicData uri="http://schemas.openxmlformats.org/drawingml/2006/table">
            <a:tbl>
              <a:tblPr/>
              <a:tblGrid>
                <a:gridCol w="1371600"/>
                <a:gridCol w="3048000"/>
                <a:gridCol w="3810000"/>
              </a:tblGrid>
              <a:tr h="360045">
                <a:tc>
                  <a:txBody>
                    <a:bodyPr/>
                    <a:lstStyle/>
                    <a:p>
                      <a:pPr marL="0" marR="0" algn="ctr">
                        <a:lnSpc>
                          <a:spcPct val="115000"/>
                        </a:lnSpc>
                        <a:spcBef>
                          <a:spcPts val="0"/>
                        </a:spcBef>
                        <a:spcAft>
                          <a:spcPts val="0"/>
                        </a:spcAft>
                      </a:pPr>
                      <a:r>
                        <a:rPr lang="en-US" sz="1400" b="1">
                          <a:solidFill>
                            <a:srgbClr val="414141"/>
                          </a:solidFill>
                          <a:latin typeface="Tahoma"/>
                          <a:ea typeface="Times New Roman"/>
                          <a:cs typeface="Times New Roman"/>
                        </a:rPr>
                        <a:t> </a:t>
                      </a:r>
                      <a:endParaRPr lang="en-US" sz="180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3F7"/>
                    </a:solidFill>
                  </a:tcPr>
                </a:tc>
                <a:tc>
                  <a:txBody>
                    <a:bodyPr/>
                    <a:lstStyle/>
                    <a:p>
                      <a:pPr marL="0" marR="0" algn="ctr">
                        <a:lnSpc>
                          <a:spcPct val="115000"/>
                        </a:lnSpc>
                        <a:spcBef>
                          <a:spcPts val="0"/>
                        </a:spcBef>
                        <a:spcAft>
                          <a:spcPts val="0"/>
                        </a:spcAft>
                      </a:pPr>
                      <a:r>
                        <a:rPr lang="en-US" sz="1400" b="1">
                          <a:solidFill>
                            <a:srgbClr val="414141"/>
                          </a:solidFill>
                          <a:latin typeface="Tahoma"/>
                          <a:ea typeface="Times New Roman"/>
                          <a:cs typeface="Times New Roman"/>
                        </a:rPr>
                        <a:t>Constructors</a:t>
                      </a:r>
                      <a:endParaRPr lang="en-US" sz="180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3F7"/>
                    </a:solidFill>
                  </a:tcPr>
                </a:tc>
                <a:tc>
                  <a:txBody>
                    <a:bodyPr/>
                    <a:lstStyle/>
                    <a:p>
                      <a:pPr marL="0" marR="0" algn="ctr">
                        <a:lnSpc>
                          <a:spcPct val="115000"/>
                        </a:lnSpc>
                        <a:spcBef>
                          <a:spcPts val="0"/>
                        </a:spcBef>
                        <a:spcAft>
                          <a:spcPts val="0"/>
                        </a:spcAft>
                      </a:pPr>
                      <a:r>
                        <a:rPr lang="en-US" sz="1400" b="1">
                          <a:solidFill>
                            <a:srgbClr val="414141"/>
                          </a:solidFill>
                          <a:latin typeface="Tahoma"/>
                          <a:ea typeface="Times New Roman"/>
                          <a:cs typeface="Times New Roman"/>
                        </a:rPr>
                        <a:t>Methods</a:t>
                      </a:r>
                      <a:endParaRPr lang="en-US" sz="180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3F7"/>
                    </a:solidFill>
                  </a:tcPr>
                </a:tc>
              </a:tr>
              <a:tr h="360045">
                <a:tc>
                  <a:txBody>
                    <a:bodyPr/>
                    <a:lstStyle/>
                    <a:p>
                      <a:pPr marL="0" marR="0">
                        <a:lnSpc>
                          <a:spcPct val="115000"/>
                        </a:lnSpc>
                        <a:spcBef>
                          <a:spcPts val="0"/>
                        </a:spcBef>
                        <a:spcAft>
                          <a:spcPts val="1000"/>
                        </a:spcAft>
                      </a:pPr>
                      <a:r>
                        <a:rPr lang="en-US" sz="1400" b="1">
                          <a:solidFill>
                            <a:srgbClr val="414141"/>
                          </a:solidFill>
                          <a:latin typeface="Tahoma"/>
                          <a:ea typeface="Times New Roman"/>
                          <a:cs typeface="Times New Roman"/>
                        </a:rPr>
                        <a:t>Purpose</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solidFill>
                            <a:srgbClr val="414141"/>
                          </a:solidFill>
                          <a:latin typeface="Tahoma"/>
                          <a:ea typeface="Times New Roman"/>
                          <a:cs typeface="Times New Roman"/>
                        </a:rPr>
                        <a:t>Create an instance of a class</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solidFill>
                            <a:srgbClr val="414141"/>
                          </a:solidFill>
                          <a:latin typeface="Tahoma"/>
                          <a:ea typeface="Times New Roman"/>
                          <a:cs typeface="Times New Roman"/>
                        </a:rPr>
                        <a:t>Group Java statements</a:t>
                      </a:r>
                      <a:endParaRPr lang="en-US" sz="1800">
                        <a:latin typeface="Calibri"/>
                        <a:ea typeface="Calibri"/>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8262">
                <a:tc>
                  <a:txBody>
                    <a:bodyPr/>
                    <a:lstStyle/>
                    <a:p>
                      <a:pPr marL="0" marR="0">
                        <a:lnSpc>
                          <a:spcPct val="115000"/>
                        </a:lnSpc>
                        <a:spcBef>
                          <a:spcPts val="0"/>
                        </a:spcBef>
                        <a:spcAft>
                          <a:spcPts val="1000"/>
                        </a:spcAft>
                      </a:pPr>
                      <a:r>
                        <a:rPr lang="en-US" sz="1400" b="1">
                          <a:solidFill>
                            <a:srgbClr val="414141"/>
                          </a:solidFill>
                          <a:latin typeface="Tahoma"/>
                          <a:ea typeface="Times New Roman"/>
                          <a:cs typeface="Times New Roman"/>
                        </a:rPr>
                        <a:t>Modifiers</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solidFill>
                            <a:srgbClr val="414141"/>
                          </a:solidFill>
                          <a:latin typeface="Tahoma"/>
                          <a:ea typeface="Times New Roman"/>
                          <a:cs typeface="Times New Roman"/>
                        </a:rPr>
                        <a:t>Cannot be </a:t>
                      </a:r>
                      <a:r>
                        <a:rPr lang="en-US" sz="1400" i="1">
                          <a:solidFill>
                            <a:srgbClr val="414141"/>
                          </a:solidFill>
                          <a:latin typeface="Tahoma"/>
                          <a:ea typeface="Times New Roman"/>
                          <a:cs typeface="Times New Roman"/>
                        </a:rPr>
                        <a:t>abstract, final, native, static</a:t>
                      </a:r>
                      <a:r>
                        <a:rPr lang="en-US" sz="1400">
                          <a:solidFill>
                            <a:srgbClr val="414141"/>
                          </a:solidFill>
                          <a:latin typeface="Tahoma"/>
                          <a:ea typeface="Times New Roman"/>
                          <a:cs typeface="Times New Roman"/>
                        </a:rPr>
                        <a:t>, or </a:t>
                      </a:r>
                      <a:r>
                        <a:rPr lang="en-US" sz="1400" i="1">
                          <a:solidFill>
                            <a:srgbClr val="414141"/>
                          </a:solidFill>
                          <a:latin typeface="Tahoma"/>
                          <a:ea typeface="Times New Roman"/>
                          <a:cs typeface="Times New Roman"/>
                        </a:rPr>
                        <a:t>synchronized</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solidFill>
                            <a:srgbClr val="414141"/>
                          </a:solidFill>
                          <a:latin typeface="Tahoma"/>
                          <a:ea typeface="Times New Roman"/>
                          <a:cs typeface="Times New Roman"/>
                        </a:rPr>
                        <a:t>Can be </a:t>
                      </a:r>
                      <a:r>
                        <a:rPr lang="en-US" sz="1400" i="1">
                          <a:solidFill>
                            <a:srgbClr val="414141"/>
                          </a:solidFill>
                          <a:latin typeface="Tahoma"/>
                          <a:ea typeface="Times New Roman"/>
                          <a:cs typeface="Times New Roman"/>
                        </a:rPr>
                        <a:t>abstract, final, native, static</a:t>
                      </a:r>
                      <a:r>
                        <a:rPr lang="en-US" sz="1400">
                          <a:solidFill>
                            <a:srgbClr val="414141"/>
                          </a:solidFill>
                          <a:latin typeface="Tahoma"/>
                          <a:ea typeface="Times New Roman"/>
                          <a:cs typeface="Times New Roman"/>
                        </a:rPr>
                        <a:t>, or </a:t>
                      </a:r>
                      <a:r>
                        <a:rPr lang="en-US" sz="1400" i="1">
                          <a:solidFill>
                            <a:srgbClr val="414141"/>
                          </a:solidFill>
                          <a:latin typeface="Tahoma"/>
                          <a:ea typeface="Times New Roman"/>
                          <a:cs typeface="Times New Roman"/>
                        </a:rPr>
                        <a:t>synchronized</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321">
                <a:tc>
                  <a:txBody>
                    <a:bodyPr/>
                    <a:lstStyle/>
                    <a:p>
                      <a:pPr marL="0" marR="0">
                        <a:lnSpc>
                          <a:spcPct val="115000"/>
                        </a:lnSpc>
                        <a:spcBef>
                          <a:spcPts val="0"/>
                        </a:spcBef>
                        <a:spcAft>
                          <a:spcPts val="1000"/>
                        </a:spcAft>
                      </a:pPr>
                      <a:r>
                        <a:rPr lang="en-US" sz="1400" b="1">
                          <a:solidFill>
                            <a:srgbClr val="414141"/>
                          </a:solidFill>
                          <a:latin typeface="Tahoma"/>
                          <a:ea typeface="Times New Roman"/>
                          <a:cs typeface="Times New Roman"/>
                        </a:rPr>
                        <a:t>Return Type</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solidFill>
                            <a:srgbClr val="414141"/>
                          </a:solidFill>
                          <a:latin typeface="Tahoma"/>
                          <a:ea typeface="Times New Roman"/>
                          <a:cs typeface="Times New Roman"/>
                        </a:rPr>
                        <a:t>No return type, not even void</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solidFill>
                            <a:srgbClr val="414141"/>
                          </a:solidFill>
                          <a:latin typeface="Tahoma"/>
                          <a:ea typeface="Times New Roman"/>
                          <a:cs typeface="Times New Roman"/>
                        </a:rPr>
                        <a:t>void or a valid return type</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9202">
                <a:tc>
                  <a:txBody>
                    <a:bodyPr/>
                    <a:lstStyle/>
                    <a:p>
                      <a:pPr marL="0" marR="0">
                        <a:lnSpc>
                          <a:spcPct val="115000"/>
                        </a:lnSpc>
                        <a:spcBef>
                          <a:spcPts val="0"/>
                        </a:spcBef>
                        <a:spcAft>
                          <a:spcPts val="1000"/>
                        </a:spcAft>
                      </a:pPr>
                      <a:r>
                        <a:rPr lang="en-US" sz="1400" b="1">
                          <a:solidFill>
                            <a:srgbClr val="414141"/>
                          </a:solidFill>
                          <a:latin typeface="Tahoma"/>
                          <a:ea typeface="Times New Roman"/>
                          <a:cs typeface="Times New Roman"/>
                        </a:rPr>
                        <a:t>Name</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solidFill>
                            <a:srgbClr val="414141"/>
                          </a:solidFill>
                          <a:latin typeface="Tahoma"/>
                          <a:ea typeface="Times New Roman"/>
                          <a:cs typeface="Times New Roman"/>
                        </a:rPr>
                        <a:t>Same name as the class (first letter is capitalized by convention) -- usually a noun</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solidFill>
                            <a:srgbClr val="414141"/>
                          </a:solidFill>
                          <a:latin typeface="Tahoma"/>
                          <a:ea typeface="Times New Roman"/>
                          <a:cs typeface="Times New Roman"/>
                        </a:rPr>
                        <a:t>Any name except the class. Method names begin with a lowercase letter by convention -- usually the name of an action</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9202">
                <a:tc>
                  <a:txBody>
                    <a:bodyPr/>
                    <a:lstStyle/>
                    <a:p>
                      <a:pPr marL="0" marR="0">
                        <a:lnSpc>
                          <a:spcPct val="115000"/>
                        </a:lnSpc>
                        <a:spcBef>
                          <a:spcPts val="0"/>
                        </a:spcBef>
                        <a:spcAft>
                          <a:spcPts val="1000"/>
                        </a:spcAft>
                      </a:pPr>
                      <a:r>
                        <a:rPr lang="en-US" sz="1400" b="1" i="1">
                          <a:solidFill>
                            <a:srgbClr val="414141"/>
                          </a:solidFill>
                          <a:latin typeface="Tahoma"/>
                          <a:ea typeface="Times New Roman"/>
                          <a:cs typeface="Times New Roman"/>
                        </a:rPr>
                        <a:t>this</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solidFill>
                            <a:srgbClr val="414141"/>
                          </a:solidFill>
                          <a:latin typeface="Tahoma"/>
                          <a:ea typeface="Times New Roman"/>
                          <a:cs typeface="Times New Roman"/>
                        </a:rPr>
                        <a:t>Refers to another constructor in the same class. If used, it must be the first line of the constructor</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solidFill>
                            <a:srgbClr val="414141"/>
                          </a:solidFill>
                          <a:latin typeface="Tahoma"/>
                          <a:ea typeface="Times New Roman"/>
                          <a:cs typeface="Times New Roman"/>
                        </a:rPr>
                        <a:t>Refers to an instance of the owning class. Cannot be used by static methods.</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9202">
                <a:tc>
                  <a:txBody>
                    <a:bodyPr/>
                    <a:lstStyle/>
                    <a:p>
                      <a:pPr marL="0" marR="0">
                        <a:lnSpc>
                          <a:spcPct val="115000"/>
                        </a:lnSpc>
                        <a:spcBef>
                          <a:spcPts val="0"/>
                        </a:spcBef>
                        <a:spcAft>
                          <a:spcPts val="1000"/>
                        </a:spcAft>
                      </a:pPr>
                      <a:r>
                        <a:rPr lang="en-US" sz="1400" b="1" i="1">
                          <a:solidFill>
                            <a:srgbClr val="414141"/>
                          </a:solidFill>
                          <a:latin typeface="Tahoma"/>
                          <a:ea typeface="Times New Roman"/>
                          <a:cs typeface="Times New Roman"/>
                        </a:rPr>
                        <a:t>super</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414141"/>
                          </a:solidFill>
                          <a:latin typeface="Tahoma"/>
                          <a:ea typeface="Times New Roman"/>
                          <a:cs typeface="Times New Roman"/>
                        </a:rPr>
                        <a:t>Calls the constructor of the parent class. If used, must be the first line of the constructor</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solidFill>
                            <a:srgbClr val="414141"/>
                          </a:solidFill>
                          <a:latin typeface="Tahoma"/>
                          <a:ea typeface="Times New Roman"/>
                          <a:cs typeface="Times New Roman"/>
                        </a:rPr>
                        <a:t>Calls an overridden method in the parent class</a:t>
                      </a:r>
                      <a:endParaRPr lang="en-US" sz="1800" dirty="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321">
                <a:tc>
                  <a:txBody>
                    <a:bodyPr/>
                    <a:lstStyle/>
                    <a:p>
                      <a:pPr marL="0" marR="0">
                        <a:lnSpc>
                          <a:spcPct val="115000"/>
                        </a:lnSpc>
                        <a:spcBef>
                          <a:spcPts val="0"/>
                        </a:spcBef>
                        <a:spcAft>
                          <a:spcPts val="1000"/>
                        </a:spcAft>
                      </a:pPr>
                      <a:r>
                        <a:rPr lang="en-US" sz="1400" b="1">
                          <a:solidFill>
                            <a:srgbClr val="414141"/>
                          </a:solidFill>
                          <a:latin typeface="Tahoma"/>
                          <a:ea typeface="Times New Roman"/>
                          <a:cs typeface="Times New Roman"/>
                        </a:rPr>
                        <a:t>Inheritance</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414141"/>
                          </a:solidFill>
                          <a:latin typeface="Tahoma"/>
                          <a:ea typeface="Times New Roman"/>
                          <a:cs typeface="Times New Roman"/>
                        </a:rPr>
                        <a:t>Constructors are not inherited</a:t>
                      </a:r>
                      <a:endParaRPr lang="en-US" sz="180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solidFill>
                            <a:srgbClr val="414141"/>
                          </a:solidFill>
                          <a:latin typeface="Tahoma"/>
                          <a:ea typeface="Times New Roman"/>
                          <a:cs typeface="Times New Roman"/>
                        </a:rPr>
                        <a:t>Methods are inherited</a:t>
                      </a:r>
                      <a:endParaRPr lang="en-US" sz="1800" dirty="0">
                        <a:latin typeface="Calibri"/>
                        <a:ea typeface="Calibri"/>
                        <a:cs typeface="Times New Roman"/>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Text Box 3"/>
          <p:cNvSpPr txBox="1">
            <a:spLocks noChangeArrowheads="1"/>
          </p:cNvSpPr>
          <p:nvPr/>
        </p:nvSpPr>
        <p:spPr bwMode="auto">
          <a:xfrm>
            <a:off x="295275" y="1111250"/>
            <a:ext cx="8583613" cy="369888"/>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17415" name="Rectangle 7"/>
          <p:cNvSpPr>
            <a:spLocks noGrp="1" noChangeArrowheads="1"/>
          </p:cNvSpPr>
          <p:nvPr>
            <p:ph type="title"/>
          </p:nvPr>
        </p:nvSpPr>
        <p:spPr/>
        <p:txBody>
          <a:bodyPr/>
          <a:lstStyle/>
          <a:p>
            <a:r>
              <a:rPr lang="en-US" sz="3200" dirty="0" smtClean="0"/>
              <a:t>Class </a:t>
            </a:r>
            <a:r>
              <a:rPr lang="en-US" sz="3200" dirty="0" err="1" smtClean="0"/>
              <a:t>vs</a:t>
            </a:r>
            <a:r>
              <a:rPr lang="en-US" sz="3200" dirty="0" smtClean="0"/>
              <a:t> Interface</a:t>
            </a:r>
            <a:endParaRPr lang="en-US" sz="3200" dirty="0"/>
          </a:p>
        </p:txBody>
      </p:sp>
      <p:graphicFrame>
        <p:nvGraphicFramePr>
          <p:cNvPr id="5" name="Table 4"/>
          <p:cNvGraphicFramePr>
            <a:graphicFrameLocks noGrp="1"/>
          </p:cNvGraphicFramePr>
          <p:nvPr/>
        </p:nvGraphicFramePr>
        <p:xfrm>
          <a:off x="381000" y="1600200"/>
          <a:ext cx="8382000" cy="5112452"/>
        </p:xfrm>
        <a:graphic>
          <a:graphicData uri="http://schemas.openxmlformats.org/drawingml/2006/table">
            <a:tbl>
              <a:tblPr/>
              <a:tblGrid>
                <a:gridCol w="4237055"/>
                <a:gridCol w="4144945"/>
              </a:tblGrid>
              <a:tr h="485588">
                <a:tc>
                  <a:txBody>
                    <a:bodyPr/>
                    <a:lstStyle/>
                    <a:p>
                      <a:pPr marL="0" marR="0" algn="ctr">
                        <a:spcBef>
                          <a:spcPts val="0"/>
                        </a:spcBef>
                        <a:spcAft>
                          <a:spcPts val="0"/>
                        </a:spcAft>
                      </a:pPr>
                      <a:r>
                        <a:rPr lang="en-US" sz="2200" b="1" dirty="0">
                          <a:latin typeface="Tahoma"/>
                          <a:ea typeface="Calibri"/>
                          <a:cs typeface="Times New Roman"/>
                        </a:rPr>
                        <a:t>Class</a:t>
                      </a:r>
                      <a:endParaRPr lang="en-US" sz="2200" dirty="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200" b="1">
                          <a:latin typeface="Tahoma"/>
                          <a:ea typeface="Calibri"/>
                          <a:cs typeface="Times New Roman"/>
                        </a:rPr>
                        <a:t>Interface</a:t>
                      </a:r>
                      <a:endParaRPr lang="en-US" sz="220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3612">
                <a:tc>
                  <a:txBody>
                    <a:bodyPr/>
                    <a:lstStyle/>
                    <a:p>
                      <a:pPr marL="0" marR="0">
                        <a:lnSpc>
                          <a:spcPct val="115000"/>
                        </a:lnSpc>
                        <a:spcBef>
                          <a:spcPts val="0"/>
                        </a:spcBef>
                        <a:spcAft>
                          <a:spcPts val="0"/>
                        </a:spcAft>
                      </a:pPr>
                      <a:r>
                        <a:rPr lang="en-US" sz="2200">
                          <a:latin typeface="Tahoma"/>
                          <a:ea typeface="Calibri"/>
                          <a:cs typeface="Times New Roman"/>
                        </a:rPr>
                        <a:t>Defines what states and behaviors an </a:t>
                      </a:r>
                      <a:r>
                        <a:rPr lang="en-US" sz="2200" i="1">
                          <a:latin typeface="Tahoma"/>
                          <a:ea typeface="Calibri"/>
                          <a:cs typeface="Times New Roman"/>
                        </a:rPr>
                        <a:t>object </a:t>
                      </a:r>
                      <a:r>
                        <a:rPr lang="en-US" sz="2200">
                          <a:latin typeface="Tahoma"/>
                          <a:ea typeface="Calibri"/>
                          <a:cs typeface="Times New Roman"/>
                        </a:rPr>
                        <a:t>can have.</a:t>
                      </a:r>
                      <a:endParaRPr lang="en-US" sz="220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200">
                          <a:latin typeface="Tahoma"/>
                          <a:ea typeface="Calibri"/>
                          <a:cs typeface="Times New Roman"/>
                        </a:rPr>
                        <a:t>Defines what methods a </a:t>
                      </a:r>
                      <a:r>
                        <a:rPr lang="en-US" sz="2200" i="1">
                          <a:latin typeface="Tahoma"/>
                          <a:ea typeface="Calibri"/>
                          <a:cs typeface="Times New Roman"/>
                        </a:rPr>
                        <a:t>class </a:t>
                      </a:r>
                      <a:r>
                        <a:rPr lang="en-US" sz="2200">
                          <a:latin typeface="Tahoma"/>
                          <a:ea typeface="Calibri"/>
                          <a:cs typeface="Times New Roman"/>
                        </a:rPr>
                        <a:t>can have.</a:t>
                      </a:r>
                      <a:endParaRPr lang="en-US" sz="220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8426">
                <a:tc>
                  <a:txBody>
                    <a:bodyPr/>
                    <a:lstStyle/>
                    <a:p>
                      <a:pPr marL="0" marR="0">
                        <a:lnSpc>
                          <a:spcPct val="115000"/>
                        </a:lnSpc>
                        <a:spcBef>
                          <a:spcPts val="0"/>
                        </a:spcBef>
                        <a:spcAft>
                          <a:spcPts val="0"/>
                        </a:spcAft>
                      </a:pPr>
                      <a:r>
                        <a:rPr lang="en-US" sz="2200">
                          <a:latin typeface="Tahoma"/>
                          <a:ea typeface="Calibri"/>
                          <a:cs typeface="Times New Roman"/>
                        </a:rPr>
                        <a:t>Can extend another class or implement interfaces.</a:t>
                      </a:r>
                      <a:endParaRPr lang="en-US" sz="220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200">
                          <a:latin typeface="Tahoma"/>
                          <a:ea typeface="Calibri"/>
                          <a:cs typeface="Times New Roman"/>
                        </a:rPr>
                        <a:t>Can extend only another interface.</a:t>
                      </a:r>
                      <a:endParaRPr lang="en-US" sz="220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16853">
                <a:tc>
                  <a:txBody>
                    <a:bodyPr/>
                    <a:lstStyle/>
                    <a:p>
                      <a:pPr marL="0" marR="0">
                        <a:lnSpc>
                          <a:spcPct val="115000"/>
                        </a:lnSpc>
                        <a:spcBef>
                          <a:spcPts val="0"/>
                        </a:spcBef>
                        <a:spcAft>
                          <a:spcPts val="0"/>
                        </a:spcAft>
                      </a:pPr>
                      <a:r>
                        <a:rPr lang="en-US" sz="2200">
                          <a:latin typeface="Tahoma"/>
                          <a:ea typeface="Calibri"/>
                          <a:cs typeface="Times New Roman"/>
                        </a:rPr>
                        <a:t>Can have methods with bodies defined as well as methods without bodies (i.e., abstract methods).</a:t>
                      </a:r>
                      <a:endParaRPr lang="en-US" sz="220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dirty="0">
                          <a:latin typeface="Tahoma"/>
                          <a:ea typeface="Calibri"/>
                          <a:cs typeface="Times New Roman"/>
                        </a:rPr>
                        <a:t>Cannot have any method with a defined body.</a:t>
                      </a:r>
                      <a:endParaRPr lang="en-US" sz="2200" dirty="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392">
                <a:tc>
                  <a:txBody>
                    <a:bodyPr/>
                    <a:lstStyle/>
                    <a:p>
                      <a:pPr marL="0" marR="0">
                        <a:lnSpc>
                          <a:spcPct val="115000"/>
                        </a:lnSpc>
                        <a:spcBef>
                          <a:spcPts val="0"/>
                        </a:spcBef>
                        <a:spcAft>
                          <a:spcPts val="0"/>
                        </a:spcAft>
                      </a:pPr>
                      <a:r>
                        <a:rPr lang="en-US" sz="2200">
                          <a:latin typeface="Tahoma"/>
                          <a:ea typeface="Calibri"/>
                          <a:cs typeface="Times New Roman"/>
                        </a:rPr>
                        <a:t>Can contain both instance variables and constants.</a:t>
                      </a:r>
                      <a:endParaRPr lang="en-US" sz="220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Tahoma"/>
                          <a:ea typeface="Calibri"/>
                          <a:cs typeface="Times New Roman"/>
                        </a:rPr>
                        <a:t>Can have only static final variables (i.e., constants).</a:t>
                      </a:r>
                      <a:endParaRPr lang="en-US" sz="220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8426">
                <a:tc>
                  <a:txBody>
                    <a:bodyPr/>
                    <a:lstStyle/>
                    <a:p>
                      <a:pPr marL="0" marR="0">
                        <a:spcBef>
                          <a:spcPts val="0"/>
                        </a:spcBef>
                        <a:spcAft>
                          <a:spcPts val="0"/>
                        </a:spcAft>
                      </a:pPr>
                      <a:r>
                        <a:rPr lang="en-US" sz="2200" dirty="0">
                          <a:latin typeface="Tahoma"/>
                          <a:ea typeface="Calibri"/>
                          <a:cs typeface="Times New Roman"/>
                        </a:rPr>
                        <a:t>Objects of a class can be instantiated.</a:t>
                      </a:r>
                      <a:endParaRPr lang="en-US" sz="2200" dirty="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dirty="0">
                          <a:latin typeface="Tahoma"/>
                          <a:ea typeface="Calibri"/>
                          <a:cs typeface="Times New Roman"/>
                        </a:rPr>
                        <a:t>Objects of an interface cannot be instantiated.</a:t>
                      </a:r>
                      <a:endParaRPr lang="en-US" sz="2200" dirty="0">
                        <a:latin typeface="Calibri"/>
                        <a:ea typeface="Calibri"/>
                        <a:cs typeface="Times New Roman"/>
                      </a:endParaRPr>
                    </a:p>
                  </a:txBody>
                  <a:tcPr marL="66989" marR="669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Text Box 3"/>
          <p:cNvSpPr txBox="1">
            <a:spLocks noChangeArrowheads="1"/>
          </p:cNvSpPr>
          <p:nvPr/>
        </p:nvSpPr>
        <p:spPr bwMode="auto">
          <a:xfrm>
            <a:off x="295275" y="1111250"/>
            <a:ext cx="8583613" cy="369888"/>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17415" name="Rectangle 7"/>
          <p:cNvSpPr>
            <a:spLocks noGrp="1" noChangeArrowheads="1"/>
          </p:cNvSpPr>
          <p:nvPr>
            <p:ph type="title"/>
          </p:nvPr>
        </p:nvSpPr>
        <p:spPr/>
        <p:txBody>
          <a:bodyPr/>
          <a:lstStyle/>
          <a:p>
            <a:r>
              <a:rPr lang="en-US" sz="3200" dirty="0" smtClean="0"/>
              <a:t>Class Methods </a:t>
            </a:r>
            <a:r>
              <a:rPr lang="en-US" sz="3200" dirty="0" err="1" smtClean="0"/>
              <a:t>vs</a:t>
            </a:r>
            <a:r>
              <a:rPr lang="en-US" sz="3200" dirty="0" smtClean="0"/>
              <a:t> Instance Methods</a:t>
            </a:r>
            <a:endParaRPr lang="en-US" sz="3200" dirty="0"/>
          </a:p>
        </p:txBody>
      </p:sp>
      <p:graphicFrame>
        <p:nvGraphicFramePr>
          <p:cNvPr id="6" name="Table 5"/>
          <p:cNvGraphicFramePr>
            <a:graphicFrameLocks noGrp="1"/>
          </p:cNvGraphicFramePr>
          <p:nvPr/>
        </p:nvGraphicFramePr>
        <p:xfrm>
          <a:off x="457200" y="1676400"/>
          <a:ext cx="8229600" cy="4757928"/>
        </p:xfrm>
        <a:graphic>
          <a:graphicData uri="http://schemas.openxmlformats.org/drawingml/2006/table">
            <a:tbl>
              <a:tblPr/>
              <a:tblGrid>
                <a:gridCol w="3900831"/>
                <a:gridCol w="4328769"/>
              </a:tblGrid>
              <a:tr h="482150">
                <a:tc>
                  <a:txBody>
                    <a:bodyPr/>
                    <a:lstStyle/>
                    <a:p>
                      <a:pPr marL="0" marR="0" algn="ctr">
                        <a:lnSpc>
                          <a:spcPct val="115000"/>
                        </a:lnSpc>
                        <a:spcBef>
                          <a:spcPts val="0"/>
                        </a:spcBef>
                        <a:spcAft>
                          <a:spcPts val="0"/>
                        </a:spcAft>
                      </a:pPr>
                      <a:r>
                        <a:rPr lang="en-US" sz="1600" b="1">
                          <a:latin typeface="Tahoma"/>
                          <a:ea typeface="Times New Roman"/>
                          <a:cs typeface="Times New Roman"/>
                        </a:rPr>
                        <a:t>Class Methods</a:t>
                      </a:r>
                      <a:endParaRPr lang="en-US" sz="200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3F7"/>
                    </a:solidFill>
                  </a:tcPr>
                </a:tc>
                <a:tc>
                  <a:txBody>
                    <a:bodyPr/>
                    <a:lstStyle/>
                    <a:p>
                      <a:pPr marL="0" marR="0" algn="ctr">
                        <a:lnSpc>
                          <a:spcPct val="115000"/>
                        </a:lnSpc>
                        <a:spcBef>
                          <a:spcPts val="0"/>
                        </a:spcBef>
                        <a:spcAft>
                          <a:spcPts val="0"/>
                        </a:spcAft>
                      </a:pPr>
                      <a:r>
                        <a:rPr lang="en-US" sz="1600" b="1">
                          <a:latin typeface="Tahoma"/>
                          <a:ea typeface="Times New Roman"/>
                          <a:cs typeface="Times New Roman"/>
                        </a:rPr>
                        <a:t>Instance Methods</a:t>
                      </a:r>
                      <a:endParaRPr lang="en-US" sz="200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F3F7"/>
                    </a:solidFill>
                  </a:tcPr>
                </a:tc>
              </a:tr>
              <a:tr h="1880050">
                <a:tc>
                  <a:txBody>
                    <a:bodyPr/>
                    <a:lstStyle/>
                    <a:p>
                      <a:pPr marL="0" marR="0" algn="l" defTabSz="914400" rtl="0" eaLnBrk="1" latinLnBrk="0" hangingPunct="1">
                        <a:lnSpc>
                          <a:spcPct val="115000"/>
                        </a:lnSpc>
                        <a:spcBef>
                          <a:spcPts val="0"/>
                        </a:spcBef>
                        <a:spcAft>
                          <a:spcPts val="0"/>
                        </a:spcAft>
                      </a:pPr>
                      <a:r>
                        <a:rPr lang="en-US" sz="1600" kern="1200" dirty="0">
                          <a:solidFill>
                            <a:schemeClr val="tx1"/>
                          </a:solidFill>
                          <a:latin typeface="Tahoma"/>
                          <a:ea typeface="Times New Roman"/>
                          <a:cs typeface="Times New Roman"/>
                        </a:rPr>
                        <a:t>Class methods are methods which are declared as static. The method can be called without creating an instance of the class</a:t>
                      </a: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Tahoma"/>
                          <a:ea typeface="Times New Roman"/>
                          <a:cs typeface="Times New Roman"/>
                        </a:rPr>
                        <a:t>Instance methods on the other hand require an instance of the class to exist before they can be called, so an instance of a class needs to be created by using the new keyword.</a:t>
                      </a:r>
                      <a:br>
                        <a:rPr lang="en-US" sz="1600" dirty="0">
                          <a:latin typeface="Tahoma"/>
                          <a:ea typeface="Times New Roman"/>
                          <a:cs typeface="Times New Roman"/>
                        </a:rPr>
                      </a:br>
                      <a:r>
                        <a:rPr lang="en-US" sz="1600" dirty="0">
                          <a:latin typeface="Tahoma"/>
                          <a:ea typeface="Times New Roman"/>
                          <a:cs typeface="Times New Roman"/>
                        </a:rPr>
                        <a:t>Instance methods operate on specific instances of classes.</a:t>
                      </a:r>
                      <a:endParaRPr lang="en-US" sz="2000" dirty="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4239">
                <a:tc>
                  <a:txBody>
                    <a:bodyPr/>
                    <a:lstStyle/>
                    <a:p>
                      <a:pPr marL="0" marR="0">
                        <a:lnSpc>
                          <a:spcPct val="115000"/>
                        </a:lnSpc>
                        <a:spcBef>
                          <a:spcPts val="0"/>
                        </a:spcBef>
                        <a:spcAft>
                          <a:spcPts val="0"/>
                        </a:spcAft>
                      </a:pPr>
                      <a:r>
                        <a:rPr lang="en-US" sz="1600">
                          <a:latin typeface="Tahoma"/>
                          <a:ea typeface="Times New Roman"/>
                          <a:cs typeface="Times New Roman"/>
                        </a:rPr>
                        <a:t>Class methods can only operate on class members and not on instance members as class methods are unaware of instance members.</a:t>
                      </a:r>
                      <a:endParaRPr lang="en-US" sz="200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tc>
                  <a:txBody>
                    <a:bodyPr/>
                    <a:lstStyle/>
                    <a:p>
                      <a:pPr marL="0" marR="0">
                        <a:lnSpc>
                          <a:spcPct val="115000"/>
                        </a:lnSpc>
                        <a:spcBef>
                          <a:spcPts val="0"/>
                        </a:spcBef>
                        <a:spcAft>
                          <a:spcPts val="0"/>
                        </a:spcAft>
                      </a:pPr>
                      <a:r>
                        <a:rPr lang="en-US" sz="1600">
                          <a:latin typeface="Tahoma"/>
                          <a:ea typeface="Times New Roman"/>
                          <a:cs typeface="Times New Roman"/>
                        </a:rPr>
                        <a:t>Instance methods of the class can also not be called from within a class method unless they are being called on an instance of that class.</a:t>
                      </a:r>
                      <a:endParaRPr lang="en-US" sz="200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FAFA"/>
                    </a:solidFill>
                  </a:tcPr>
                </a:tc>
              </a:tr>
              <a:tr h="1154239">
                <a:tc>
                  <a:txBody>
                    <a:bodyPr/>
                    <a:lstStyle/>
                    <a:p>
                      <a:pPr marL="0" marR="0">
                        <a:lnSpc>
                          <a:spcPct val="115000"/>
                        </a:lnSpc>
                        <a:spcBef>
                          <a:spcPts val="0"/>
                        </a:spcBef>
                        <a:spcAft>
                          <a:spcPts val="0"/>
                        </a:spcAft>
                      </a:pPr>
                      <a:r>
                        <a:rPr lang="en-US" sz="1600">
                          <a:latin typeface="Tahoma"/>
                          <a:ea typeface="Times New Roman"/>
                          <a:cs typeface="Times New Roman"/>
                        </a:rPr>
                        <a:t>Class methods are methods which are declared as static. The method can be called without creating an  instance of the class.</a:t>
                      </a:r>
                      <a:endParaRPr lang="en-US" sz="200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Tahoma"/>
                          <a:ea typeface="Times New Roman"/>
                          <a:cs typeface="Times New Roman"/>
                        </a:rPr>
                        <a:t>Instance methods are not declared as static.</a:t>
                      </a:r>
                      <a:endParaRPr lang="en-US" sz="2000" dirty="0">
                        <a:latin typeface="Calibri"/>
                        <a:ea typeface="Calibri"/>
                        <a:cs typeface="Times New Roman"/>
                      </a:endParaRPr>
                    </a:p>
                  </a:txBody>
                  <a:tcPr marL="38100" marR="38100" marT="38100" marB="381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dirty="0" err="1" smtClean="0"/>
              <a:t>Initializers</a:t>
            </a:r>
            <a:endParaRPr lang="en-US" dirty="0"/>
          </a:p>
        </p:txBody>
      </p:sp>
      <p:sp>
        <p:nvSpPr>
          <p:cNvPr id="269315" name="Rectangle 3"/>
          <p:cNvSpPr>
            <a:spLocks noGrp="1" noChangeArrowheads="1"/>
          </p:cNvSpPr>
          <p:nvPr>
            <p:ph idx="1"/>
          </p:nvPr>
        </p:nvSpPr>
        <p:spPr/>
        <p:txBody>
          <a:bodyPr/>
          <a:lstStyle/>
          <a:p>
            <a:pPr>
              <a:buNone/>
            </a:pPr>
            <a:r>
              <a:rPr lang="en-US" sz="2200" kern="1200" dirty="0" err="1" smtClean="0">
                <a:solidFill>
                  <a:schemeClr val="tx1"/>
                </a:solidFill>
                <a:latin typeface="+mj-lt"/>
              </a:rPr>
              <a:t>Initializers</a:t>
            </a:r>
            <a:r>
              <a:rPr lang="en-US" sz="2200" kern="1200" dirty="0" smtClean="0">
                <a:solidFill>
                  <a:schemeClr val="tx1"/>
                </a:solidFill>
                <a:latin typeface="+mj-lt"/>
              </a:rPr>
              <a:t> are used in initialization of objects and classes and to define constants in interfaces. These </a:t>
            </a:r>
            <a:r>
              <a:rPr lang="en-US" sz="2200" kern="1200" dirty="0" err="1" smtClean="0">
                <a:solidFill>
                  <a:schemeClr val="tx1"/>
                </a:solidFill>
                <a:latin typeface="+mj-lt"/>
              </a:rPr>
              <a:t>initializers</a:t>
            </a:r>
            <a:r>
              <a:rPr lang="en-US" sz="2200" kern="1200" dirty="0" smtClean="0">
                <a:solidFill>
                  <a:schemeClr val="tx1"/>
                </a:solidFill>
                <a:latin typeface="+mj-lt"/>
              </a:rPr>
              <a:t> are :</a:t>
            </a:r>
          </a:p>
          <a:p>
            <a:pPr marL="342900" indent="-342900">
              <a:buNone/>
            </a:pPr>
            <a:r>
              <a:rPr lang="en-US" sz="2000" kern="1200" dirty="0" smtClean="0">
                <a:solidFill>
                  <a:srgbClr val="FF0000"/>
                </a:solidFill>
                <a:latin typeface="+mj-lt"/>
              </a:rPr>
              <a:t>Static and Instance variable </a:t>
            </a:r>
            <a:r>
              <a:rPr lang="en-US" sz="2000" kern="1200" dirty="0" err="1" smtClean="0">
                <a:solidFill>
                  <a:srgbClr val="FF0000"/>
                </a:solidFill>
                <a:latin typeface="+mj-lt"/>
              </a:rPr>
              <a:t>initializer</a:t>
            </a:r>
            <a:r>
              <a:rPr lang="en-US" sz="2000" kern="1200" dirty="0" smtClean="0">
                <a:solidFill>
                  <a:srgbClr val="FF0000"/>
                </a:solidFill>
                <a:latin typeface="+mj-lt"/>
              </a:rPr>
              <a:t> expressions:</a:t>
            </a:r>
          </a:p>
          <a:p>
            <a:pPr lvl="1" eaLnBrk="1" hangingPunct="1">
              <a:buFont typeface="Arial" pitchFamily="34" charset="0"/>
              <a:buChar char="—"/>
              <a:defRPr/>
            </a:pPr>
            <a:r>
              <a:rPr lang="en-US" sz="1800" dirty="0" smtClean="0">
                <a:latin typeface="+mj-lt"/>
              </a:rPr>
              <a:t>Literals and method calls to initialize variables.</a:t>
            </a:r>
          </a:p>
          <a:p>
            <a:pPr lvl="1" eaLnBrk="1" hangingPunct="1">
              <a:buFont typeface="Arial" pitchFamily="34" charset="0"/>
              <a:buChar char="—"/>
              <a:defRPr/>
            </a:pPr>
            <a:r>
              <a:rPr lang="en-US" sz="1800" dirty="0" smtClean="0">
                <a:latin typeface="+mj-lt"/>
              </a:rPr>
              <a:t>Static variables can be initialized only by static method calls.</a:t>
            </a:r>
          </a:p>
          <a:p>
            <a:pPr lvl="1" eaLnBrk="1" hangingPunct="1">
              <a:buFont typeface="Arial" pitchFamily="34" charset="0"/>
              <a:buChar char="—"/>
              <a:defRPr/>
            </a:pPr>
            <a:r>
              <a:rPr lang="en-US" sz="1800" dirty="0" smtClean="0">
                <a:latin typeface="+mj-lt"/>
              </a:rPr>
              <a:t>Cannot pass on the checked exceptions. Must catch and handle them.</a:t>
            </a:r>
          </a:p>
          <a:p>
            <a:pPr marL="342900" indent="-342900">
              <a:buNone/>
            </a:pPr>
            <a:r>
              <a:rPr lang="en-US" sz="2000" kern="1200" dirty="0" smtClean="0">
                <a:solidFill>
                  <a:srgbClr val="FF0000"/>
                </a:solidFill>
                <a:latin typeface="+mj-lt"/>
              </a:rPr>
              <a:t>Static </a:t>
            </a:r>
            <a:r>
              <a:rPr lang="en-US" sz="2000" kern="1200" dirty="0" err="1" smtClean="0">
                <a:solidFill>
                  <a:srgbClr val="FF0000"/>
                </a:solidFill>
                <a:latin typeface="+mj-lt"/>
              </a:rPr>
              <a:t>initializer</a:t>
            </a:r>
            <a:r>
              <a:rPr lang="en-US" sz="2000" kern="1200" dirty="0" smtClean="0">
                <a:solidFill>
                  <a:srgbClr val="FF0000"/>
                </a:solidFill>
                <a:latin typeface="+mj-lt"/>
              </a:rPr>
              <a:t> blocks:</a:t>
            </a:r>
          </a:p>
          <a:p>
            <a:pPr lvl="1" eaLnBrk="1" hangingPunct="1">
              <a:buFont typeface="Arial" pitchFamily="34" charset="0"/>
              <a:buChar char="—"/>
              <a:defRPr/>
            </a:pPr>
            <a:r>
              <a:rPr lang="en-US" sz="1800" dirty="0" smtClean="0">
                <a:latin typeface="+mj-lt"/>
              </a:rPr>
              <a:t>Used to initialize static variables and load native libraries.</a:t>
            </a:r>
          </a:p>
          <a:p>
            <a:pPr lvl="1" eaLnBrk="1" hangingPunct="1">
              <a:buFont typeface="Arial" pitchFamily="34" charset="0"/>
              <a:buChar char="—"/>
              <a:defRPr/>
            </a:pPr>
            <a:r>
              <a:rPr lang="en-US" sz="1800" dirty="0" smtClean="0">
                <a:latin typeface="+mj-lt"/>
              </a:rPr>
              <a:t>Cannot pass on the checked exceptions. Must catch and handle them.</a:t>
            </a:r>
          </a:p>
          <a:p>
            <a:pPr marL="342900" indent="-342900">
              <a:buNone/>
            </a:pPr>
            <a:r>
              <a:rPr lang="en-US" sz="2000" kern="1200" dirty="0" smtClean="0">
                <a:solidFill>
                  <a:srgbClr val="FF0000"/>
                </a:solidFill>
                <a:latin typeface="+mj-lt"/>
              </a:rPr>
              <a:t>Instance </a:t>
            </a:r>
            <a:r>
              <a:rPr lang="en-US" sz="2000" kern="1200" dirty="0" err="1" smtClean="0">
                <a:solidFill>
                  <a:srgbClr val="FF0000"/>
                </a:solidFill>
                <a:latin typeface="+mj-lt"/>
              </a:rPr>
              <a:t>initializer</a:t>
            </a:r>
            <a:r>
              <a:rPr lang="en-US" sz="2000" kern="1200" dirty="0" smtClean="0">
                <a:solidFill>
                  <a:srgbClr val="FF0000"/>
                </a:solidFill>
                <a:latin typeface="+mj-lt"/>
              </a:rPr>
              <a:t> blocks:</a:t>
            </a:r>
          </a:p>
          <a:p>
            <a:pPr lvl="1" eaLnBrk="1" hangingPunct="1">
              <a:buFont typeface="Arial" pitchFamily="34" charset="0"/>
              <a:buChar char="—"/>
              <a:defRPr/>
            </a:pPr>
            <a:r>
              <a:rPr lang="en-US" sz="1800" dirty="0" smtClean="0">
                <a:latin typeface="+mj-lt"/>
              </a:rPr>
              <a:t>Used to factor out code that is common to all the constructors.</a:t>
            </a:r>
          </a:p>
          <a:p>
            <a:pPr lvl="1" eaLnBrk="1" hangingPunct="1">
              <a:buFont typeface="Arial" pitchFamily="34" charset="0"/>
              <a:buChar char="—"/>
              <a:defRPr/>
            </a:pPr>
            <a:r>
              <a:rPr lang="en-US" sz="1800" dirty="0" smtClean="0">
                <a:latin typeface="+mj-lt"/>
              </a:rPr>
              <a:t>Also useful with anonymous classes since they cannot have constructors.</a:t>
            </a:r>
          </a:p>
          <a:p>
            <a:pPr lvl="1" eaLnBrk="1" hangingPunct="1">
              <a:buFont typeface="Arial" pitchFamily="34" charset="0"/>
              <a:buChar char="—"/>
              <a:defRPr/>
            </a:pPr>
            <a:r>
              <a:rPr lang="en-US" sz="1800" dirty="0" smtClean="0">
                <a:latin typeface="+mj-lt"/>
              </a:rPr>
              <a:t>All constructors must declare the uncaught checked exceptions, if any.</a:t>
            </a:r>
          </a:p>
          <a:p>
            <a:pPr lvl="1" eaLnBrk="1" hangingPunct="1">
              <a:buFont typeface="Arial" pitchFamily="34" charset="0"/>
              <a:buChar char="—"/>
              <a:defRPr/>
            </a:pPr>
            <a:r>
              <a:rPr lang="en-US" sz="1800" dirty="0" smtClean="0">
                <a:latin typeface="+mj-lt"/>
              </a:rPr>
              <a:t>Instance </a:t>
            </a:r>
            <a:r>
              <a:rPr lang="en-US" sz="1800" dirty="0" err="1" smtClean="0">
                <a:latin typeface="+mj-lt"/>
              </a:rPr>
              <a:t>Initializers</a:t>
            </a:r>
            <a:r>
              <a:rPr lang="en-US" sz="1800" dirty="0" smtClean="0">
                <a:latin typeface="+mj-lt"/>
              </a:rPr>
              <a:t> in anonymous classes can throw any exception.</a:t>
            </a:r>
          </a:p>
          <a:p>
            <a:pPr lvl="1" eaLnBrk="1" hangingPunct="1">
              <a:buFont typeface="Arial" pitchFamily="34" charset="0"/>
              <a:buChar char="—"/>
              <a:defRPr/>
            </a:pPr>
            <a:r>
              <a:rPr lang="en-US" sz="1800" dirty="0" smtClean="0">
                <a:latin typeface="+mj-lt"/>
              </a:rPr>
              <a:t>In all the </a:t>
            </a:r>
            <a:r>
              <a:rPr lang="en-US" sz="1800" dirty="0" err="1" smtClean="0">
                <a:latin typeface="+mj-lt"/>
              </a:rPr>
              <a:t>initializers</a:t>
            </a:r>
            <a:r>
              <a:rPr lang="en-US" sz="1800" dirty="0" smtClean="0">
                <a:latin typeface="+mj-lt"/>
              </a:rPr>
              <a:t>, forward referencing of variables is not allowed. Forward referencing of methods is allowed.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normAutofit/>
          </a:bodyPr>
          <a:lstStyle/>
          <a:p>
            <a:pPr eaLnBrk="1" hangingPunct="1">
              <a:defRPr/>
            </a:pPr>
            <a:r>
              <a:rPr lang="en-US" sz="3000" dirty="0"/>
              <a:t>Messages and Methods (2 of 2)</a:t>
            </a:r>
          </a:p>
        </p:txBody>
      </p:sp>
      <p:pic>
        <p:nvPicPr>
          <p:cNvPr id="15364" name="Picture 32" descr="U3_10"/>
          <p:cNvPicPr>
            <a:picLocks noGrp="1" noChangeAspect="1" noChangeArrowheads="1"/>
          </p:cNvPicPr>
          <p:nvPr>
            <p:ph idx="1"/>
          </p:nvPr>
        </p:nvPicPr>
        <p:blipFill>
          <a:blip r:embed="rId3" cstate="print"/>
          <a:stretch>
            <a:fillRect/>
          </a:stretch>
        </p:blipFill>
        <p:spPr>
          <a:xfrm>
            <a:off x="958622" y="4724400"/>
            <a:ext cx="5129212" cy="1828800"/>
          </a:xfrm>
        </p:spPr>
      </p:pic>
      <p:sp>
        <p:nvSpPr>
          <p:cNvPr id="142339" name="Rectangle 3"/>
          <p:cNvSpPr>
            <a:spLocks noGrp="1" noChangeArrowheads="1"/>
          </p:cNvSpPr>
          <p:nvPr>
            <p:ph type="body" sz="half" idx="4294967295"/>
          </p:nvPr>
        </p:nvSpPr>
        <p:spPr>
          <a:xfrm>
            <a:off x="457200" y="1447800"/>
            <a:ext cx="8224838" cy="990600"/>
          </a:xfrm>
        </p:spPr>
        <p:txBody>
          <a:bodyPr>
            <a:normAutofit fontScale="77500" lnSpcReduction="20000"/>
          </a:bodyPr>
          <a:lstStyle/>
          <a:p>
            <a:pPr eaLnBrk="1" hangingPunct="1">
              <a:defRPr/>
            </a:pPr>
            <a:r>
              <a:rPr lang="en-US" sz="2100" dirty="0"/>
              <a:t>A message is typically sent from one object to another; it does not imply what actual code will be executed</a:t>
            </a:r>
          </a:p>
          <a:p>
            <a:pPr eaLnBrk="1" hangingPunct="1">
              <a:defRPr/>
            </a:pPr>
            <a:r>
              <a:rPr lang="en-US" sz="2100" dirty="0"/>
              <a:t>A method is the code that will be executed in response to a message that is sent to an object</a:t>
            </a:r>
          </a:p>
        </p:txBody>
      </p:sp>
      <p:sp>
        <p:nvSpPr>
          <p:cNvPr id="15365" name="Oval 4"/>
          <p:cNvSpPr>
            <a:spLocks noChangeArrowheads="1"/>
          </p:cNvSpPr>
          <p:nvPr/>
        </p:nvSpPr>
        <p:spPr bwMode="auto">
          <a:xfrm>
            <a:off x="88900" y="3130550"/>
            <a:ext cx="1395413" cy="1193800"/>
          </a:xfrm>
          <a:prstGeom prst="ellipse">
            <a:avLst/>
          </a:prstGeom>
          <a:solidFill>
            <a:schemeClr val="bg2"/>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15366" name="Line 6"/>
          <p:cNvSpPr>
            <a:spLocks noChangeShapeType="1"/>
          </p:cNvSpPr>
          <p:nvPr/>
        </p:nvSpPr>
        <p:spPr bwMode="auto">
          <a:xfrm>
            <a:off x="1428750" y="3511550"/>
            <a:ext cx="1985963" cy="1588"/>
          </a:xfrm>
          <a:prstGeom prst="line">
            <a:avLst/>
          </a:prstGeom>
          <a:noFill/>
          <a:ln w="9525">
            <a:solidFill>
              <a:schemeClr val="tx1"/>
            </a:solidFill>
            <a:round/>
            <a:headEnd/>
            <a:tailEnd type="triangle" w="med" len="med"/>
          </a:ln>
        </p:spPr>
        <p:txBody>
          <a:bodyPr lIns="136063" tIns="68031" rIns="136063" bIns="68031"/>
          <a:lstStyle/>
          <a:p>
            <a:endParaRPr lang="en-US"/>
          </a:p>
        </p:txBody>
      </p:sp>
      <p:sp>
        <p:nvSpPr>
          <p:cNvPr id="15367" name="Oval 7"/>
          <p:cNvSpPr>
            <a:spLocks noChangeArrowheads="1"/>
          </p:cNvSpPr>
          <p:nvPr/>
        </p:nvSpPr>
        <p:spPr bwMode="auto">
          <a:xfrm>
            <a:off x="381000" y="3402013"/>
            <a:ext cx="819150" cy="692150"/>
          </a:xfrm>
          <a:prstGeom prst="ellipse">
            <a:avLst/>
          </a:prstGeom>
          <a:solidFill>
            <a:srgbClr val="F0F2F2"/>
          </a:solidFill>
          <a:ln w="9525">
            <a:solidFill>
              <a:schemeClr val="tx1"/>
            </a:solidFill>
            <a:round/>
            <a:headEnd/>
            <a:tailEnd/>
          </a:ln>
        </p:spPr>
        <p:txBody>
          <a:bodyPr wrap="none" lIns="136054" tIns="68027" rIns="136054" bIns="68027" anchor="ctr"/>
          <a:lstStyle/>
          <a:p>
            <a:pPr algn="ctr" defTabSz="912813"/>
            <a:endParaRPr lang="en-US" sz="2400">
              <a:solidFill>
                <a:srgbClr val="F0F2F2"/>
              </a:solidFill>
              <a:latin typeface="Tahoma" pitchFamily="34" charset="0"/>
            </a:endParaRPr>
          </a:p>
        </p:txBody>
      </p:sp>
      <p:sp>
        <p:nvSpPr>
          <p:cNvPr id="15368" name="Text Box 9"/>
          <p:cNvSpPr txBox="1">
            <a:spLocks noChangeArrowheads="1"/>
          </p:cNvSpPr>
          <p:nvPr/>
        </p:nvSpPr>
        <p:spPr bwMode="auto">
          <a:xfrm>
            <a:off x="1357313" y="3155950"/>
            <a:ext cx="2190750" cy="414338"/>
          </a:xfrm>
          <a:prstGeom prst="rect">
            <a:avLst/>
          </a:prstGeom>
          <a:noFill/>
          <a:ln w="9525">
            <a:noFill/>
            <a:miter lim="800000"/>
            <a:headEnd/>
            <a:tailEnd/>
          </a:ln>
        </p:spPr>
        <p:txBody>
          <a:bodyPr lIns="136054" tIns="68027" rIns="136054" bIns="68027">
            <a:spAutoFit/>
          </a:bodyPr>
          <a:lstStyle/>
          <a:p>
            <a:pPr defTabSz="614363">
              <a:spcBef>
                <a:spcPct val="50000"/>
              </a:spcBef>
            </a:pPr>
            <a:r>
              <a:rPr lang="en-US">
                <a:latin typeface="Courier New" pitchFamily="49" charset="0"/>
              </a:rPr>
              <a:t>getMoneyTotal</a:t>
            </a:r>
          </a:p>
        </p:txBody>
      </p:sp>
      <p:sp>
        <p:nvSpPr>
          <p:cNvPr id="15369" name="Text Box 10"/>
          <p:cNvSpPr txBox="1">
            <a:spLocks noChangeArrowheads="1"/>
          </p:cNvSpPr>
          <p:nvPr/>
        </p:nvSpPr>
        <p:spPr bwMode="auto">
          <a:xfrm>
            <a:off x="-401638" y="2732088"/>
            <a:ext cx="2686051" cy="414337"/>
          </a:xfrm>
          <a:prstGeom prst="rect">
            <a:avLst/>
          </a:prstGeom>
          <a:noFill/>
          <a:ln w="9525">
            <a:noFill/>
            <a:miter lim="800000"/>
            <a:headEnd/>
            <a:tailEnd/>
          </a:ln>
        </p:spPr>
        <p:txBody>
          <a:bodyPr lIns="136054" tIns="68027" rIns="136054" bIns="68027">
            <a:spAutoFit/>
          </a:bodyPr>
          <a:lstStyle/>
          <a:p>
            <a:pPr algn="ctr" defTabSz="614363">
              <a:spcBef>
                <a:spcPct val="50000"/>
              </a:spcBef>
            </a:pPr>
            <a:r>
              <a:rPr lang="en-US" dirty="0"/>
              <a:t>Message Sender</a:t>
            </a:r>
          </a:p>
        </p:txBody>
      </p:sp>
      <p:sp>
        <p:nvSpPr>
          <p:cNvPr id="15370" name="Text Box 11"/>
          <p:cNvSpPr txBox="1">
            <a:spLocks noChangeArrowheads="1"/>
          </p:cNvSpPr>
          <p:nvPr/>
        </p:nvSpPr>
        <p:spPr bwMode="auto">
          <a:xfrm>
            <a:off x="2528888" y="2736850"/>
            <a:ext cx="3019425" cy="414338"/>
          </a:xfrm>
          <a:prstGeom prst="rect">
            <a:avLst/>
          </a:prstGeom>
          <a:noFill/>
          <a:ln w="9525">
            <a:noFill/>
            <a:miter lim="800000"/>
            <a:headEnd/>
            <a:tailEnd/>
          </a:ln>
        </p:spPr>
        <p:txBody>
          <a:bodyPr lIns="136054" tIns="68027" rIns="136054" bIns="68027">
            <a:spAutoFit/>
          </a:bodyPr>
          <a:lstStyle/>
          <a:p>
            <a:pPr defTabSz="614363">
              <a:spcBef>
                <a:spcPct val="50000"/>
              </a:spcBef>
            </a:pPr>
            <a:r>
              <a:rPr lang="en-US"/>
              <a:t>Message Target</a:t>
            </a:r>
          </a:p>
        </p:txBody>
      </p:sp>
      <p:sp>
        <p:nvSpPr>
          <p:cNvPr id="15371" name="Line 12"/>
          <p:cNvSpPr>
            <a:spLocks noChangeShapeType="1"/>
          </p:cNvSpPr>
          <p:nvPr/>
        </p:nvSpPr>
        <p:spPr bwMode="auto">
          <a:xfrm flipV="1">
            <a:off x="825500" y="3154363"/>
            <a:ext cx="3175" cy="257175"/>
          </a:xfrm>
          <a:prstGeom prst="line">
            <a:avLst/>
          </a:prstGeom>
          <a:noFill/>
          <a:ln w="9525">
            <a:solidFill>
              <a:schemeClr val="tx1"/>
            </a:solidFill>
            <a:round/>
            <a:headEnd/>
            <a:tailEnd/>
          </a:ln>
        </p:spPr>
        <p:txBody>
          <a:bodyPr lIns="136063" tIns="68031" rIns="136063" bIns="68031"/>
          <a:lstStyle/>
          <a:p>
            <a:endParaRPr lang="en-US"/>
          </a:p>
        </p:txBody>
      </p:sp>
      <p:sp>
        <p:nvSpPr>
          <p:cNvPr id="15372" name="Line 15"/>
          <p:cNvSpPr>
            <a:spLocks noChangeShapeType="1"/>
          </p:cNvSpPr>
          <p:nvPr/>
        </p:nvSpPr>
        <p:spPr bwMode="auto">
          <a:xfrm flipV="1">
            <a:off x="792163" y="4084638"/>
            <a:ext cx="3175" cy="227012"/>
          </a:xfrm>
          <a:prstGeom prst="line">
            <a:avLst/>
          </a:prstGeom>
          <a:noFill/>
          <a:ln w="9525">
            <a:solidFill>
              <a:schemeClr val="tx1"/>
            </a:solidFill>
            <a:round/>
            <a:headEnd/>
            <a:tailEnd/>
          </a:ln>
        </p:spPr>
        <p:txBody>
          <a:bodyPr lIns="136063" tIns="68031" rIns="136063" bIns="68031"/>
          <a:lstStyle/>
          <a:p>
            <a:endParaRPr lang="en-US"/>
          </a:p>
        </p:txBody>
      </p:sp>
      <p:sp>
        <p:nvSpPr>
          <p:cNvPr id="15373" name="Line 18"/>
          <p:cNvSpPr>
            <a:spLocks noChangeShapeType="1"/>
          </p:cNvSpPr>
          <p:nvPr/>
        </p:nvSpPr>
        <p:spPr bwMode="auto">
          <a:xfrm>
            <a:off x="103188" y="3757613"/>
            <a:ext cx="260350" cy="1587"/>
          </a:xfrm>
          <a:prstGeom prst="line">
            <a:avLst/>
          </a:prstGeom>
          <a:noFill/>
          <a:ln w="9525">
            <a:solidFill>
              <a:schemeClr val="tx1"/>
            </a:solidFill>
            <a:round/>
            <a:headEnd/>
            <a:tailEnd/>
          </a:ln>
        </p:spPr>
        <p:txBody>
          <a:bodyPr lIns="136063" tIns="68031" rIns="136063" bIns="68031"/>
          <a:lstStyle/>
          <a:p>
            <a:endParaRPr lang="en-US"/>
          </a:p>
        </p:txBody>
      </p:sp>
      <p:sp>
        <p:nvSpPr>
          <p:cNvPr id="15374" name="Line 21"/>
          <p:cNvSpPr>
            <a:spLocks noChangeShapeType="1"/>
          </p:cNvSpPr>
          <p:nvPr/>
        </p:nvSpPr>
        <p:spPr bwMode="auto">
          <a:xfrm flipH="1">
            <a:off x="1450975" y="3903663"/>
            <a:ext cx="1984375" cy="1587"/>
          </a:xfrm>
          <a:prstGeom prst="line">
            <a:avLst/>
          </a:prstGeom>
          <a:noFill/>
          <a:ln w="9525">
            <a:solidFill>
              <a:schemeClr val="tx1"/>
            </a:solidFill>
            <a:round/>
            <a:headEnd/>
            <a:tailEnd type="triangle" w="med" len="med"/>
          </a:ln>
        </p:spPr>
        <p:txBody>
          <a:bodyPr lIns="136063" tIns="68031" rIns="136063" bIns="68031"/>
          <a:lstStyle/>
          <a:p>
            <a:endParaRPr lang="en-US"/>
          </a:p>
        </p:txBody>
      </p:sp>
      <p:sp>
        <p:nvSpPr>
          <p:cNvPr id="15375" name="Text Box 22"/>
          <p:cNvSpPr txBox="1">
            <a:spLocks noChangeArrowheads="1"/>
          </p:cNvSpPr>
          <p:nvPr/>
        </p:nvSpPr>
        <p:spPr bwMode="auto">
          <a:xfrm>
            <a:off x="1739900" y="3849688"/>
            <a:ext cx="1719263" cy="692150"/>
          </a:xfrm>
          <a:prstGeom prst="rect">
            <a:avLst/>
          </a:prstGeom>
          <a:noFill/>
          <a:ln w="9525">
            <a:noFill/>
            <a:miter lim="800000"/>
            <a:headEnd/>
            <a:tailEnd/>
          </a:ln>
        </p:spPr>
        <p:txBody>
          <a:bodyPr lIns="136054" tIns="68027" rIns="136054" bIns="68027">
            <a:spAutoFit/>
          </a:bodyPr>
          <a:lstStyle/>
          <a:p>
            <a:pPr defTabSz="614363">
              <a:spcBef>
                <a:spcPct val="50000"/>
              </a:spcBef>
            </a:pPr>
            <a:r>
              <a:rPr lang="en-US"/>
              <a:t>Response:</a:t>
            </a:r>
            <a:r>
              <a:rPr lang="en-US">
                <a:latin typeface="Courier New" pitchFamily="49" charset="0"/>
              </a:rPr>
              <a:t> $18.27</a:t>
            </a:r>
          </a:p>
        </p:txBody>
      </p:sp>
      <p:sp>
        <p:nvSpPr>
          <p:cNvPr id="15376" name="Line 23"/>
          <p:cNvSpPr>
            <a:spLocks noChangeShapeType="1"/>
          </p:cNvSpPr>
          <p:nvPr/>
        </p:nvSpPr>
        <p:spPr bwMode="auto">
          <a:xfrm>
            <a:off x="1201738" y="3743325"/>
            <a:ext cx="261937" cy="3175"/>
          </a:xfrm>
          <a:prstGeom prst="line">
            <a:avLst/>
          </a:prstGeom>
          <a:noFill/>
          <a:ln w="9525">
            <a:solidFill>
              <a:schemeClr val="tx1"/>
            </a:solidFill>
            <a:round/>
            <a:headEnd/>
            <a:tailEnd/>
          </a:ln>
        </p:spPr>
        <p:txBody>
          <a:bodyPr lIns="136063" tIns="68031" rIns="136063" bIns="68031"/>
          <a:lstStyle/>
          <a:p>
            <a:endParaRPr lang="en-US"/>
          </a:p>
        </p:txBody>
      </p:sp>
      <p:sp>
        <p:nvSpPr>
          <p:cNvPr id="15377" name="Oval 24"/>
          <p:cNvSpPr>
            <a:spLocks noChangeArrowheads="1"/>
          </p:cNvSpPr>
          <p:nvPr/>
        </p:nvSpPr>
        <p:spPr bwMode="auto">
          <a:xfrm>
            <a:off x="3381375" y="3098800"/>
            <a:ext cx="1395413" cy="1192213"/>
          </a:xfrm>
          <a:prstGeom prst="ellipse">
            <a:avLst/>
          </a:prstGeom>
          <a:solidFill>
            <a:schemeClr val="bg2"/>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15378" name="Oval 25"/>
          <p:cNvSpPr>
            <a:spLocks noChangeArrowheads="1"/>
          </p:cNvSpPr>
          <p:nvPr/>
        </p:nvSpPr>
        <p:spPr bwMode="auto">
          <a:xfrm>
            <a:off x="3673475" y="3370263"/>
            <a:ext cx="817563" cy="690562"/>
          </a:xfrm>
          <a:prstGeom prst="ellipse">
            <a:avLst/>
          </a:prstGeom>
          <a:solidFill>
            <a:srgbClr val="F0F2F2"/>
          </a:solidFill>
          <a:ln w="9525">
            <a:solidFill>
              <a:schemeClr val="tx1"/>
            </a:solidFill>
            <a:round/>
            <a:headEnd/>
            <a:tailEnd/>
          </a:ln>
        </p:spPr>
        <p:txBody>
          <a:bodyPr wrap="none" lIns="136054" tIns="68027" rIns="136054" bIns="68027" anchor="ctr"/>
          <a:lstStyle/>
          <a:p>
            <a:pPr algn="ctr" defTabSz="912813"/>
            <a:endParaRPr lang="en-US" sz="2400">
              <a:solidFill>
                <a:srgbClr val="F0F2F2"/>
              </a:solidFill>
              <a:latin typeface="Tahoma" pitchFamily="34" charset="0"/>
            </a:endParaRPr>
          </a:p>
        </p:txBody>
      </p:sp>
      <p:sp>
        <p:nvSpPr>
          <p:cNvPr id="15379" name="Line 26"/>
          <p:cNvSpPr>
            <a:spLocks noChangeShapeType="1"/>
          </p:cNvSpPr>
          <p:nvPr/>
        </p:nvSpPr>
        <p:spPr bwMode="auto">
          <a:xfrm flipV="1">
            <a:off x="4117975" y="3121025"/>
            <a:ext cx="3175" cy="258763"/>
          </a:xfrm>
          <a:prstGeom prst="line">
            <a:avLst/>
          </a:prstGeom>
          <a:noFill/>
          <a:ln w="9525">
            <a:solidFill>
              <a:schemeClr val="tx1"/>
            </a:solidFill>
            <a:round/>
            <a:headEnd/>
            <a:tailEnd/>
          </a:ln>
        </p:spPr>
        <p:txBody>
          <a:bodyPr lIns="136063" tIns="68031" rIns="136063" bIns="68031"/>
          <a:lstStyle/>
          <a:p>
            <a:endParaRPr lang="en-US"/>
          </a:p>
        </p:txBody>
      </p:sp>
      <p:sp>
        <p:nvSpPr>
          <p:cNvPr id="15380" name="Line 27"/>
          <p:cNvSpPr>
            <a:spLocks noChangeShapeType="1"/>
          </p:cNvSpPr>
          <p:nvPr/>
        </p:nvSpPr>
        <p:spPr bwMode="auto">
          <a:xfrm flipV="1">
            <a:off x="4084638" y="4052888"/>
            <a:ext cx="3175" cy="227012"/>
          </a:xfrm>
          <a:prstGeom prst="line">
            <a:avLst/>
          </a:prstGeom>
          <a:noFill/>
          <a:ln w="9525">
            <a:solidFill>
              <a:schemeClr val="tx1"/>
            </a:solidFill>
            <a:round/>
            <a:headEnd/>
            <a:tailEnd/>
          </a:ln>
        </p:spPr>
        <p:txBody>
          <a:bodyPr lIns="136063" tIns="68031" rIns="136063" bIns="68031"/>
          <a:lstStyle/>
          <a:p>
            <a:endParaRPr lang="en-US"/>
          </a:p>
        </p:txBody>
      </p:sp>
      <p:sp>
        <p:nvSpPr>
          <p:cNvPr id="15381" name="Line 28"/>
          <p:cNvSpPr>
            <a:spLocks noChangeShapeType="1"/>
          </p:cNvSpPr>
          <p:nvPr/>
        </p:nvSpPr>
        <p:spPr bwMode="auto">
          <a:xfrm>
            <a:off x="3395663" y="3724275"/>
            <a:ext cx="260350" cy="3175"/>
          </a:xfrm>
          <a:prstGeom prst="line">
            <a:avLst/>
          </a:prstGeom>
          <a:noFill/>
          <a:ln w="9525">
            <a:solidFill>
              <a:schemeClr val="tx1"/>
            </a:solidFill>
            <a:round/>
            <a:headEnd/>
            <a:tailEnd/>
          </a:ln>
        </p:spPr>
        <p:txBody>
          <a:bodyPr lIns="136063" tIns="68031" rIns="136063" bIns="68031"/>
          <a:lstStyle/>
          <a:p>
            <a:endParaRPr lang="en-US"/>
          </a:p>
        </p:txBody>
      </p:sp>
      <p:sp>
        <p:nvSpPr>
          <p:cNvPr id="15382" name="Line 29"/>
          <p:cNvSpPr>
            <a:spLocks noChangeShapeType="1"/>
          </p:cNvSpPr>
          <p:nvPr/>
        </p:nvSpPr>
        <p:spPr bwMode="auto">
          <a:xfrm>
            <a:off x="4494213" y="3711575"/>
            <a:ext cx="260350" cy="1588"/>
          </a:xfrm>
          <a:prstGeom prst="line">
            <a:avLst/>
          </a:prstGeom>
          <a:noFill/>
          <a:ln w="9525">
            <a:solidFill>
              <a:schemeClr val="tx1"/>
            </a:solidFill>
            <a:round/>
            <a:headEnd/>
            <a:tailEnd/>
          </a:ln>
        </p:spPr>
        <p:txBody>
          <a:bodyPr lIns="136063" tIns="68031" rIns="136063" bIns="68031"/>
          <a:lstStyle/>
          <a:p>
            <a:endParaRPr lang="en-US"/>
          </a:p>
        </p:txBody>
      </p:sp>
      <p:sp>
        <p:nvSpPr>
          <p:cNvPr id="15383" name="Text Box 30"/>
          <p:cNvSpPr txBox="1">
            <a:spLocks noChangeArrowheads="1"/>
          </p:cNvSpPr>
          <p:nvPr/>
        </p:nvSpPr>
        <p:spPr bwMode="auto">
          <a:xfrm>
            <a:off x="1419225" y="2211388"/>
            <a:ext cx="1417638" cy="460375"/>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2100" b="1" dirty="0"/>
              <a:t>Message</a:t>
            </a:r>
          </a:p>
        </p:txBody>
      </p:sp>
      <p:sp>
        <p:nvSpPr>
          <p:cNvPr id="15384" name="Text Box 31"/>
          <p:cNvSpPr txBox="1">
            <a:spLocks noChangeArrowheads="1"/>
          </p:cNvSpPr>
          <p:nvPr/>
        </p:nvSpPr>
        <p:spPr bwMode="auto">
          <a:xfrm>
            <a:off x="6096000" y="5562600"/>
            <a:ext cx="2719388" cy="460375"/>
          </a:xfrm>
          <a:prstGeom prst="rect">
            <a:avLst/>
          </a:prstGeom>
          <a:noFill/>
          <a:ln w="9525">
            <a:noFill/>
            <a:miter lim="800000"/>
            <a:headEnd/>
            <a:tailEnd/>
          </a:ln>
        </p:spPr>
        <p:txBody>
          <a:bodyPr lIns="136054" tIns="68027" rIns="136054" bIns="68027">
            <a:spAutoFit/>
          </a:bodyPr>
          <a:lstStyle/>
          <a:p>
            <a:pPr algn="ctr" defTabSz="614363">
              <a:spcBef>
                <a:spcPct val="50000"/>
              </a:spcBef>
            </a:pPr>
            <a:r>
              <a:rPr lang="en-US" sz="2100" b="1" dirty="0"/>
              <a:t>Method (code)</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dirty="0" err="1" smtClean="0"/>
              <a:t>Initializers</a:t>
            </a:r>
            <a:r>
              <a:rPr lang="en-US" dirty="0" smtClean="0"/>
              <a:t> – Order of Execution</a:t>
            </a:r>
            <a:endParaRPr lang="en-US" dirty="0"/>
          </a:p>
        </p:txBody>
      </p:sp>
      <p:sp>
        <p:nvSpPr>
          <p:cNvPr id="269315" name="Rectangle 3"/>
          <p:cNvSpPr>
            <a:spLocks noGrp="1" noChangeArrowheads="1"/>
          </p:cNvSpPr>
          <p:nvPr>
            <p:ph idx="1"/>
          </p:nvPr>
        </p:nvSpPr>
        <p:spPr/>
        <p:txBody>
          <a:bodyPr/>
          <a:lstStyle/>
          <a:p>
            <a:pPr lvl="0">
              <a:buNone/>
            </a:pPr>
            <a:r>
              <a:rPr lang="en-US" sz="2400" kern="1200" dirty="0" smtClean="0">
                <a:solidFill>
                  <a:schemeClr val="tx1"/>
                </a:solidFill>
              </a:rPr>
              <a:t>Order of code execution (when creating an object) is a bit tricky.</a:t>
            </a:r>
          </a:p>
          <a:p>
            <a:pPr lvl="1" eaLnBrk="1" hangingPunct="1">
              <a:buFont typeface="+mj-lt"/>
              <a:buAutoNum type="arabicPeriod"/>
              <a:defRPr/>
            </a:pPr>
            <a:r>
              <a:rPr lang="en-US" sz="2400" dirty="0" smtClean="0"/>
              <a:t>static variables initialization.</a:t>
            </a:r>
          </a:p>
          <a:p>
            <a:pPr lvl="1" eaLnBrk="1" hangingPunct="1">
              <a:buFont typeface="+mj-lt"/>
              <a:buAutoNum type="arabicPeriod"/>
              <a:defRPr/>
            </a:pPr>
            <a:r>
              <a:rPr lang="en-US" sz="2400" dirty="0" smtClean="0"/>
              <a:t>static </a:t>
            </a:r>
            <a:r>
              <a:rPr lang="en-US" sz="2400" dirty="0" err="1" smtClean="0"/>
              <a:t>initializer</a:t>
            </a:r>
            <a:r>
              <a:rPr lang="en-US" sz="2400" dirty="0" smtClean="0"/>
              <a:t> block execution. (in the order of declaration, if multiple blocks found)</a:t>
            </a:r>
          </a:p>
          <a:p>
            <a:pPr lvl="1" eaLnBrk="1" hangingPunct="1">
              <a:buFont typeface="+mj-lt"/>
              <a:buAutoNum type="arabicPeriod"/>
              <a:defRPr/>
            </a:pPr>
            <a:r>
              <a:rPr lang="en-US" sz="2400" dirty="0" smtClean="0"/>
              <a:t>constructor header ( super or this - implicit or explicit )</a:t>
            </a:r>
          </a:p>
          <a:p>
            <a:pPr lvl="1" eaLnBrk="1" hangingPunct="1">
              <a:buFont typeface="+mj-lt"/>
              <a:buAutoNum type="arabicPeriod"/>
              <a:defRPr/>
            </a:pPr>
            <a:r>
              <a:rPr lang="en-US" sz="2400" dirty="0" smtClean="0"/>
              <a:t>instance variables initialization / instance </a:t>
            </a:r>
            <a:r>
              <a:rPr lang="en-US" sz="2400" dirty="0" err="1" smtClean="0"/>
              <a:t>initializer</a:t>
            </a:r>
            <a:r>
              <a:rPr lang="en-US" sz="2400" dirty="0" smtClean="0"/>
              <a:t> block(s) execution</a:t>
            </a:r>
          </a:p>
          <a:p>
            <a:pPr lvl="1" eaLnBrk="1" hangingPunct="1">
              <a:buFont typeface="+mj-lt"/>
              <a:buAutoNum type="arabicPeriod"/>
              <a:defRPr/>
            </a:pPr>
            <a:r>
              <a:rPr lang="en-US" sz="2400" dirty="0" smtClean="0"/>
              <a:t>rest of the code in the constructor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lvl="1"/>
            <a:r>
              <a:rPr lang="en-US" dirty="0" smtClean="0"/>
              <a:t>OOPS  Principles / Concepts</a:t>
            </a:r>
            <a:endParaRPr lang="en-GB" dirty="0"/>
          </a:p>
        </p:txBody>
      </p:sp>
      <p:sp>
        <p:nvSpPr>
          <p:cNvPr id="48131" name="Rectangle 3"/>
          <p:cNvSpPr>
            <a:spLocks noGrp="1" noChangeArrowheads="1"/>
          </p:cNvSpPr>
          <p:nvPr>
            <p:ph idx="1"/>
          </p:nvPr>
        </p:nvSpPr>
        <p:spPr/>
        <p:txBody>
          <a:bodyPr/>
          <a:lstStyle/>
          <a:p>
            <a:pPr eaLnBrk="1" hangingPunct="1">
              <a:lnSpc>
                <a:spcPct val="90000"/>
              </a:lnSpc>
            </a:pPr>
            <a:r>
              <a:rPr lang="en-US" altLang="zh-TW" dirty="0" smtClean="0"/>
              <a:t>Abstraction </a:t>
            </a:r>
          </a:p>
          <a:p>
            <a:pPr lvl="1" eaLnBrk="1" hangingPunct="1">
              <a:lnSpc>
                <a:spcPct val="90000"/>
              </a:lnSpc>
            </a:pPr>
            <a:r>
              <a:rPr lang="en-US" dirty="0" smtClean="0"/>
              <a:t>Provide what is necessary and hide unnecessary things.</a:t>
            </a:r>
            <a:endParaRPr lang="en-US" altLang="zh-TW" dirty="0" smtClean="0"/>
          </a:p>
          <a:p>
            <a:pPr eaLnBrk="1" hangingPunct="1">
              <a:lnSpc>
                <a:spcPct val="90000"/>
              </a:lnSpc>
            </a:pPr>
            <a:r>
              <a:rPr lang="en-US" altLang="zh-TW" dirty="0" smtClean="0"/>
              <a:t>Encapsulation</a:t>
            </a:r>
          </a:p>
          <a:p>
            <a:pPr lvl="1" eaLnBrk="1" hangingPunct="1">
              <a:lnSpc>
                <a:spcPct val="90000"/>
              </a:lnSpc>
              <a:buFontTx/>
              <a:buChar char="—"/>
            </a:pPr>
            <a:r>
              <a:rPr lang="en-US" dirty="0" smtClean="0"/>
              <a:t>Binding together data and code its manipulates.</a:t>
            </a:r>
          </a:p>
          <a:p>
            <a:pPr eaLnBrk="1" hangingPunct="1">
              <a:lnSpc>
                <a:spcPct val="90000"/>
              </a:lnSpc>
            </a:pPr>
            <a:r>
              <a:rPr lang="en-US" altLang="zh-TW" dirty="0" smtClean="0"/>
              <a:t>Inheritance</a:t>
            </a:r>
          </a:p>
          <a:p>
            <a:pPr lvl="1" eaLnBrk="1" hangingPunct="1">
              <a:lnSpc>
                <a:spcPct val="90000"/>
              </a:lnSpc>
            </a:pPr>
            <a:r>
              <a:rPr lang="en-US" dirty="0" smtClean="0"/>
              <a:t>Process of Acquiring properties from one object to another without changes.</a:t>
            </a:r>
          </a:p>
          <a:p>
            <a:pPr lvl="1" eaLnBrk="1" hangingPunct="1">
              <a:lnSpc>
                <a:spcPct val="90000"/>
              </a:lnSpc>
            </a:pPr>
            <a:r>
              <a:rPr lang="en-US" dirty="0" smtClean="0"/>
              <a:t>To acquire the base class properties into derived class.</a:t>
            </a:r>
          </a:p>
          <a:p>
            <a:pPr eaLnBrk="1" hangingPunct="1">
              <a:lnSpc>
                <a:spcPct val="90000"/>
              </a:lnSpc>
            </a:pPr>
            <a:r>
              <a:rPr lang="en-US" altLang="zh-TW" dirty="0" smtClean="0"/>
              <a:t>Polymorphism</a:t>
            </a:r>
          </a:p>
          <a:p>
            <a:pPr lvl="1" eaLnBrk="1" hangingPunct="1">
              <a:lnSpc>
                <a:spcPct val="90000"/>
              </a:lnSpc>
            </a:pPr>
            <a:r>
              <a:rPr lang="en-US" dirty="0" smtClean="0"/>
              <a:t>Process of acquiring properties from one object to another with changes.</a:t>
            </a:r>
          </a:p>
          <a:p>
            <a:pPr lvl="1" eaLnBrk="1" hangingPunct="1">
              <a:lnSpc>
                <a:spcPct val="90000"/>
              </a:lnSpc>
            </a:pPr>
            <a:r>
              <a:rPr lang="en-US" dirty="0" smtClean="0"/>
              <a:t>one Interface to be used for a general class of actions.</a:t>
            </a:r>
            <a:endParaRPr lang="en-US" altLang="zh-TW" dirty="0" smtClean="0"/>
          </a:p>
          <a:p>
            <a:pPr>
              <a:lnSpc>
                <a:spcPct val="90000"/>
              </a:lnSpc>
            </a:pPr>
            <a:endParaRPr lang="en-US" altLang="zh-TW" sz="1800" dirty="0" smtClean="0">
              <a:solidFill>
                <a:srgbClr val="562469"/>
              </a:solidFill>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lvl="1"/>
            <a:r>
              <a:rPr lang="en-US" dirty="0" smtClean="0"/>
              <a:t>Abstraction and Encapsulation</a:t>
            </a:r>
            <a:r>
              <a:rPr lang="en-US" dirty="0" smtClean="0">
                <a:solidFill>
                  <a:srgbClr val="FF0000"/>
                </a:solidFill>
              </a:rPr>
              <a:t/>
            </a:r>
            <a:br>
              <a:rPr lang="en-US" dirty="0" smtClean="0">
                <a:solidFill>
                  <a:srgbClr val="FF0000"/>
                </a:solidFill>
              </a:rPr>
            </a:br>
            <a:endParaRPr lang="en-GB" dirty="0"/>
          </a:p>
        </p:txBody>
      </p:sp>
      <p:sp>
        <p:nvSpPr>
          <p:cNvPr id="48131" name="Rectangle 3"/>
          <p:cNvSpPr>
            <a:spLocks noGrp="1" noChangeArrowheads="1"/>
          </p:cNvSpPr>
          <p:nvPr>
            <p:ph idx="1"/>
          </p:nvPr>
        </p:nvSpPr>
        <p:spPr/>
        <p:txBody>
          <a:bodyPr/>
          <a:lstStyle/>
          <a:p>
            <a:pPr>
              <a:lnSpc>
                <a:spcPct val="90000"/>
              </a:lnSpc>
            </a:pPr>
            <a:r>
              <a:rPr lang="en-US" sz="2000" dirty="0" smtClean="0"/>
              <a:t>Operations on data are considered to be part of data type</a:t>
            </a:r>
          </a:p>
          <a:p>
            <a:pPr>
              <a:lnSpc>
                <a:spcPct val="90000"/>
              </a:lnSpc>
            </a:pPr>
            <a:r>
              <a:rPr lang="en-US" sz="2000" dirty="0" smtClean="0"/>
              <a:t>We can understand and use a data type without knowing all of its implementation details</a:t>
            </a:r>
          </a:p>
          <a:p>
            <a:pPr lvl="1">
              <a:lnSpc>
                <a:spcPct val="90000"/>
              </a:lnSpc>
            </a:pPr>
            <a:r>
              <a:rPr lang="en-US" sz="1800" dirty="0" smtClean="0"/>
              <a:t>Neither how the data is represented nor how the operations are implemented</a:t>
            </a:r>
          </a:p>
          <a:p>
            <a:pPr lvl="1">
              <a:lnSpc>
                <a:spcPct val="90000"/>
              </a:lnSpc>
            </a:pPr>
            <a:r>
              <a:rPr lang="en-US" sz="1800" dirty="0" smtClean="0"/>
              <a:t>We just need to know the interface (or method headers) – how to “communicate” with the object </a:t>
            </a:r>
          </a:p>
          <a:p>
            <a:pPr eaLnBrk="1" hangingPunct="1"/>
            <a:r>
              <a:rPr lang="en-US" altLang="zh-TW" sz="2000" dirty="0" smtClean="0"/>
              <a:t>Hide the object's nucleus from other objects in program.</a:t>
            </a:r>
          </a:p>
          <a:p>
            <a:pPr lvl="1">
              <a:lnSpc>
                <a:spcPct val="90000"/>
              </a:lnSpc>
            </a:pPr>
            <a:r>
              <a:rPr lang="en-US" altLang="zh-TW" sz="1800" dirty="0" smtClean="0"/>
              <a:t>The implementation details can change at any time without affecting other parts of the program.</a:t>
            </a:r>
          </a:p>
          <a:p>
            <a:pPr eaLnBrk="1" hangingPunct="1"/>
            <a:r>
              <a:rPr lang="en-US" altLang="zh-TW" sz="2000" dirty="0" smtClean="0"/>
              <a:t>It is an ideal representation of an object, but </a:t>
            </a:r>
          </a:p>
          <a:p>
            <a:pPr lvl="1">
              <a:lnSpc>
                <a:spcPct val="90000"/>
              </a:lnSpc>
            </a:pPr>
            <a:r>
              <a:rPr lang="en-US" altLang="zh-TW" sz="1800" dirty="0" smtClean="0"/>
              <a:t>For implementation or efficiency reasons, an object may wish to expose some of its variables or hide some of its methods.</a:t>
            </a:r>
          </a:p>
          <a:p>
            <a:pPr eaLnBrk="1" hangingPunct="1"/>
            <a:r>
              <a:rPr lang="en-US" altLang="zh-TW" sz="2000" dirty="0" smtClean="0"/>
              <a:t>Benefits:</a:t>
            </a:r>
          </a:p>
          <a:p>
            <a:pPr lvl="1" eaLnBrk="1" hangingPunct="1"/>
            <a:r>
              <a:rPr lang="en-US" altLang="zh-TW" sz="1800" b="1" dirty="0" smtClean="0">
                <a:solidFill>
                  <a:srgbClr val="FF0000"/>
                </a:solidFill>
                <a:ea typeface="+mn-ea"/>
                <a:cs typeface="+mn-cs"/>
              </a:rPr>
              <a:t>Modularity</a:t>
            </a:r>
            <a:r>
              <a:rPr lang="en-US" altLang="zh-TW" sz="1800" dirty="0" smtClean="0">
                <a:solidFill>
                  <a:srgbClr val="562469"/>
                </a:solidFill>
                <a:ea typeface="+mn-ea"/>
                <a:cs typeface="+mn-cs"/>
              </a:rPr>
              <a:t>: The source code for an object can be written and maintained independently of the source code for other objects. </a:t>
            </a:r>
          </a:p>
          <a:p>
            <a:pPr lvl="1" eaLnBrk="1" hangingPunct="1"/>
            <a:r>
              <a:rPr lang="en-US" altLang="zh-TW" sz="1800" b="1" dirty="0" smtClean="0">
                <a:solidFill>
                  <a:srgbClr val="FF0000"/>
                </a:solidFill>
                <a:ea typeface="+mn-ea"/>
                <a:cs typeface="+mn-cs"/>
              </a:rPr>
              <a:t>Information hiding</a:t>
            </a:r>
            <a:r>
              <a:rPr lang="en-US" altLang="zh-TW" sz="1800" b="1" dirty="0" smtClean="0">
                <a:solidFill>
                  <a:srgbClr val="562469"/>
                </a:solidFill>
                <a:ea typeface="+mn-ea"/>
                <a:cs typeface="+mn-cs"/>
              </a:rPr>
              <a:t>:</a:t>
            </a:r>
            <a:r>
              <a:rPr lang="en-US" altLang="zh-TW" sz="1800" dirty="0" smtClean="0">
                <a:solidFill>
                  <a:srgbClr val="562469"/>
                </a:solidFill>
                <a:ea typeface="+mn-ea"/>
                <a:cs typeface="+mn-cs"/>
              </a:rPr>
              <a:t> An object has a public interface that other objects can use to communicate with it.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Inheritance</a:t>
            </a:r>
          </a:p>
        </p:txBody>
      </p:sp>
      <p:sp>
        <p:nvSpPr>
          <p:cNvPr id="48131" name="Rectangle 3"/>
          <p:cNvSpPr>
            <a:spLocks noGrp="1" noChangeArrowheads="1"/>
          </p:cNvSpPr>
          <p:nvPr>
            <p:ph idx="1"/>
          </p:nvPr>
        </p:nvSpPr>
        <p:spPr>
          <a:xfrm>
            <a:off x="228600" y="1447800"/>
            <a:ext cx="8915400" cy="5181600"/>
          </a:xfrm>
        </p:spPr>
        <p:txBody>
          <a:bodyPr/>
          <a:lstStyle/>
          <a:p>
            <a:r>
              <a:rPr lang="en-GB" sz="2000" dirty="0"/>
              <a:t>Inheritance is the ability to define a new class in terms of an existing class</a:t>
            </a:r>
          </a:p>
          <a:p>
            <a:pPr lvl="1"/>
            <a:r>
              <a:rPr lang="en-GB" sz="2000" dirty="0"/>
              <a:t>The existing class is the </a:t>
            </a:r>
            <a:r>
              <a:rPr lang="en-GB" sz="2000" i="1" dirty="0"/>
              <a:t>parent</a:t>
            </a:r>
            <a:r>
              <a:rPr lang="en-GB" sz="2000" dirty="0"/>
              <a:t>, </a:t>
            </a:r>
            <a:r>
              <a:rPr lang="en-GB" sz="2000" i="1" dirty="0"/>
              <a:t>base</a:t>
            </a:r>
            <a:r>
              <a:rPr lang="en-GB" sz="2000" dirty="0"/>
              <a:t> or </a:t>
            </a:r>
            <a:r>
              <a:rPr lang="en-GB" sz="2000" i="1" dirty="0"/>
              <a:t>superclass</a:t>
            </a:r>
          </a:p>
          <a:p>
            <a:pPr lvl="1"/>
            <a:r>
              <a:rPr lang="en-GB" sz="2000" dirty="0"/>
              <a:t>The new class is the </a:t>
            </a:r>
            <a:r>
              <a:rPr lang="en-GB" sz="2000" i="1" dirty="0"/>
              <a:t>child</a:t>
            </a:r>
            <a:r>
              <a:rPr lang="en-GB" sz="2000" dirty="0"/>
              <a:t>, </a:t>
            </a:r>
            <a:r>
              <a:rPr lang="en-GB" sz="2000" i="1" dirty="0"/>
              <a:t>derived</a:t>
            </a:r>
            <a:r>
              <a:rPr lang="en-GB" sz="2000" dirty="0"/>
              <a:t> or </a:t>
            </a:r>
            <a:r>
              <a:rPr lang="en-GB" sz="2000" i="1" dirty="0"/>
              <a:t>subclass</a:t>
            </a:r>
          </a:p>
          <a:p>
            <a:r>
              <a:rPr lang="en-GB" sz="2000" dirty="0"/>
              <a:t>The child class inherits all of the attributes and behaviour of its parent class</a:t>
            </a:r>
          </a:p>
          <a:p>
            <a:pPr lvl="1"/>
            <a:r>
              <a:rPr lang="en-GB" sz="2000" dirty="0"/>
              <a:t>It can then add new attributes or behaviour</a:t>
            </a:r>
          </a:p>
          <a:p>
            <a:pPr lvl="1"/>
            <a:r>
              <a:rPr lang="en-GB" sz="2000" dirty="0"/>
              <a:t>Or even alter the implementation of existing behaviour</a:t>
            </a:r>
          </a:p>
          <a:p>
            <a:r>
              <a:rPr lang="en-GB" sz="2000" dirty="0"/>
              <a:t>Inheritance is therefore another form of code </a:t>
            </a:r>
            <a:r>
              <a:rPr lang="en-GB" sz="2000" dirty="0" smtClean="0"/>
              <a:t>reuse</a:t>
            </a:r>
          </a:p>
          <a:p>
            <a:pPr>
              <a:lnSpc>
                <a:spcPct val="90000"/>
              </a:lnSpc>
            </a:pPr>
            <a:r>
              <a:rPr lang="en-US" sz="2000" dirty="0" smtClean="0"/>
              <a:t>Take an existing object type (collection of fields &amp; methods) and extend it.</a:t>
            </a:r>
          </a:p>
          <a:p>
            <a:pPr lvl="1">
              <a:lnSpc>
                <a:spcPct val="90000"/>
              </a:lnSpc>
            </a:pPr>
            <a:r>
              <a:rPr lang="en-US" sz="2000" dirty="0" smtClean="0"/>
              <a:t>create a special version of the code without re-writing any of the existing code (or even explicitly calling it!).</a:t>
            </a:r>
          </a:p>
          <a:p>
            <a:pPr lvl="1">
              <a:lnSpc>
                <a:spcPct val="90000"/>
              </a:lnSpc>
            </a:pPr>
            <a:r>
              <a:rPr lang="en-US" sz="2000" dirty="0" smtClean="0"/>
              <a:t>End result is a more </a:t>
            </a:r>
            <a:r>
              <a:rPr lang="en-US" sz="2000" i="1" dirty="0" smtClean="0"/>
              <a:t>specific</a:t>
            </a:r>
            <a:r>
              <a:rPr lang="en-US" sz="2000" dirty="0" smtClean="0"/>
              <a:t> object type, called the sub-class / derived class / child class.</a:t>
            </a:r>
          </a:p>
          <a:p>
            <a:pPr lvl="1">
              <a:lnSpc>
                <a:spcPct val="90000"/>
              </a:lnSpc>
            </a:pPr>
            <a:r>
              <a:rPr lang="en-US" sz="2000" dirty="0" smtClean="0"/>
              <a:t>The original code is called the superclass / parent class / base class.</a:t>
            </a:r>
          </a:p>
          <a:p>
            <a:pPr lvl="1">
              <a:lnSpc>
                <a:spcPct val="90000"/>
              </a:lnSpc>
            </a:pPr>
            <a:endParaRPr lang="en-US" sz="2000" dirty="0" smtClean="0"/>
          </a:p>
          <a:p>
            <a:pPr lvl="1" algn="ctr">
              <a:lnSpc>
                <a:spcPct val="90000"/>
              </a:lnSpc>
              <a:buNone/>
            </a:pPr>
            <a:r>
              <a:rPr lang="en-US" sz="1600" b="1" dirty="0" smtClean="0"/>
              <a:t>** Refer to the </a:t>
            </a:r>
            <a:r>
              <a:rPr lang="en-US" sz="1600" b="1" dirty="0" smtClean="0">
                <a:hlinkClick r:id="rId3" action="ppaction://hlinkfile"/>
              </a:rPr>
              <a:t>InheritanceDemo.java</a:t>
            </a:r>
            <a:r>
              <a:rPr lang="en-US" sz="1600" b="1" dirty="0" smtClean="0"/>
              <a:t> sample code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t>Polymorphism</a:t>
            </a:r>
          </a:p>
        </p:txBody>
      </p:sp>
      <p:sp>
        <p:nvSpPr>
          <p:cNvPr id="49155" name="Rectangle 3"/>
          <p:cNvSpPr>
            <a:spLocks noGrp="1" noChangeArrowheads="1"/>
          </p:cNvSpPr>
          <p:nvPr>
            <p:ph idx="1"/>
          </p:nvPr>
        </p:nvSpPr>
        <p:spPr/>
        <p:txBody>
          <a:bodyPr/>
          <a:lstStyle/>
          <a:p>
            <a:r>
              <a:rPr lang="en-GB" sz="2400" dirty="0"/>
              <a:t>Means ‘many forms’</a:t>
            </a:r>
          </a:p>
          <a:p>
            <a:r>
              <a:rPr lang="en-GB" sz="2400" dirty="0"/>
              <a:t>Difficult to describe, easier to show, so we’ll look at this one in a later lesson</a:t>
            </a:r>
          </a:p>
          <a:p>
            <a:r>
              <a:rPr lang="en-GB" sz="2400" dirty="0"/>
              <a:t>In brief though, polymorphism allows two different classes to respond to the same message in different ways</a:t>
            </a:r>
          </a:p>
          <a:p>
            <a:r>
              <a:rPr lang="en-GB" sz="2400" dirty="0">
                <a:cs typeface="Times New Roman" pitchFamily="18" charset="0"/>
              </a:rPr>
              <a:t>E.g. both a Plane and a Car could respond to a ‘turnLeft’ message, </a:t>
            </a:r>
          </a:p>
          <a:p>
            <a:pPr lvl="1"/>
            <a:r>
              <a:rPr lang="en-GB" sz="2000" dirty="0">
                <a:cs typeface="Times New Roman" pitchFamily="18" charset="0"/>
              </a:rPr>
              <a:t>however the means of responding to that message (turning wheels, or banking wings) is very different for each.</a:t>
            </a:r>
            <a:endParaRPr lang="en-GB" sz="2000" dirty="0"/>
          </a:p>
          <a:p>
            <a:r>
              <a:rPr lang="en-GB" sz="2400" dirty="0"/>
              <a:t>Allows objects to be treated as if they’re </a:t>
            </a:r>
            <a:r>
              <a:rPr lang="en-GB" sz="2400" dirty="0" smtClean="0"/>
              <a:t>identical</a:t>
            </a:r>
          </a:p>
          <a:p>
            <a:pPr marL="227013" lvl="1" indent="-227013" algn="ctr">
              <a:spcBef>
                <a:spcPct val="25000"/>
              </a:spcBef>
              <a:buNone/>
            </a:pPr>
            <a:endParaRPr lang="en-US" sz="1600" b="1" dirty="0" smtClean="0"/>
          </a:p>
          <a:p>
            <a:pPr marL="227013" lvl="1" indent="-227013" algn="ctr">
              <a:spcBef>
                <a:spcPct val="25000"/>
              </a:spcBef>
              <a:buNone/>
            </a:pPr>
            <a:r>
              <a:rPr lang="en-US" sz="1600" b="1" dirty="0" smtClean="0"/>
              <a:t>** Refer to the </a:t>
            </a:r>
            <a:r>
              <a:rPr lang="en-US" sz="1600" b="1" dirty="0" smtClean="0">
                <a:hlinkClick r:id="rId3" action="ppaction://hlinkfile"/>
              </a:rPr>
              <a:t>PolymorphismDemo.java</a:t>
            </a:r>
            <a:r>
              <a:rPr lang="en-US" sz="1600" b="1" dirty="0" smtClean="0"/>
              <a:t> sample code</a:t>
            </a:r>
            <a:endParaRPr lang="en-GB" sz="2400" dirty="0" smtClean="0"/>
          </a:p>
          <a:p>
            <a:pPr>
              <a:buNone/>
            </a:pPr>
            <a:endParaRPr lang="en-GB"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dirty="0" smtClean="0"/>
              <a:t>Advantages of OOPs</a:t>
            </a:r>
          </a:p>
        </p:txBody>
      </p:sp>
      <p:sp>
        <p:nvSpPr>
          <p:cNvPr id="16387" name="Rectangle 3"/>
          <p:cNvSpPr>
            <a:spLocks noGrp="1" noChangeArrowheads="1"/>
          </p:cNvSpPr>
          <p:nvPr>
            <p:ph idx="1"/>
          </p:nvPr>
        </p:nvSpPr>
        <p:spPr/>
        <p:txBody>
          <a:bodyPr/>
          <a:lstStyle/>
          <a:p>
            <a:pPr lvl="1" eaLnBrk="1" hangingPunct="1">
              <a:lnSpc>
                <a:spcPct val="90000"/>
              </a:lnSpc>
              <a:buNone/>
              <a:defRPr/>
            </a:pPr>
            <a:r>
              <a:rPr lang="en-US" dirty="0" smtClean="0">
                <a:solidFill>
                  <a:srgbClr val="FF0000"/>
                </a:solidFill>
              </a:rPr>
              <a:t>Simplicity</a:t>
            </a:r>
            <a:r>
              <a:rPr lang="en-US" dirty="0" smtClean="0"/>
              <a:t>: software objects model real world objects, so the complexity is reduced and the program structure is very clear. </a:t>
            </a:r>
          </a:p>
          <a:p>
            <a:pPr lvl="1" eaLnBrk="1" hangingPunct="1">
              <a:lnSpc>
                <a:spcPct val="90000"/>
              </a:lnSpc>
              <a:buNone/>
              <a:defRPr/>
            </a:pPr>
            <a:r>
              <a:rPr lang="en-US" dirty="0" smtClean="0">
                <a:solidFill>
                  <a:srgbClr val="FF0000"/>
                </a:solidFill>
              </a:rPr>
              <a:t>Modularity</a:t>
            </a:r>
            <a:r>
              <a:rPr lang="en-US" dirty="0" smtClean="0"/>
              <a:t>: each object forms a separate entity whose internal workings are decoupled from other parts of the system. </a:t>
            </a:r>
          </a:p>
          <a:p>
            <a:pPr lvl="1" eaLnBrk="1" hangingPunct="1">
              <a:lnSpc>
                <a:spcPct val="90000"/>
              </a:lnSpc>
              <a:buNone/>
              <a:defRPr/>
            </a:pPr>
            <a:r>
              <a:rPr lang="en-US" dirty="0" smtClean="0">
                <a:solidFill>
                  <a:srgbClr val="FF0000"/>
                </a:solidFill>
              </a:rPr>
              <a:t>Modifiability</a:t>
            </a:r>
            <a:r>
              <a:rPr lang="en-US" dirty="0" smtClean="0"/>
              <a:t>: it is easy to make minor changes in the data representation or the procedures in an OO program. Changes inside a class do not affect any other part of a program, since the only public interface that the external world has to a class is through the use of methods.</a:t>
            </a:r>
          </a:p>
          <a:p>
            <a:pPr lvl="1" eaLnBrk="1" hangingPunct="1">
              <a:lnSpc>
                <a:spcPct val="90000"/>
              </a:lnSpc>
              <a:buNone/>
              <a:defRPr/>
            </a:pPr>
            <a:r>
              <a:rPr lang="en-US" dirty="0" smtClean="0">
                <a:solidFill>
                  <a:srgbClr val="FF0000"/>
                </a:solidFill>
              </a:rPr>
              <a:t>Extensibility</a:t>
            </a:r>
            <a:r>
              <a:rPr lang="en-US" dirty="0" smtClean="0"/>
              <a:t>: adding new features or responding to changing operating environments can be solved by introducing a few new objects and modifying some existing ones. </a:t>
            </a:r>
          </a:p>
          <a:p>
            <a:pPr lvl="1" eaLnBrk="1" hangingPunct="1">
              <a:lnSpc>
                <a:spcPct val="90000"/>
              </a:lnSpc>
              <a:buNone/>
              <a:defRPr/>
            </a:pPr>
            <a:r>
              <a:rPr lang="en-US" dirty="0" smtClean="0">
                <a:solidFill>
                  <a:srgbClr val="FF0000"/>
                </a:solidFill>
              </a:rPr>
              <a:t>Maintainability</a:t>
            </a:r>
            <a:r>
              <a:rPr lang="en-US" dirty="0" smtClean="0"/>
              <a:t>: objects can be maintained separately, making locating and fixing problems easier. </a:t>
            </a:r>
          </a:p>
          <a:p>
            <a:pPr lvl="1" eaLnBrk="1" hangingPunct="1">
              <a:lnSpc>
                <a:spcPct val="90000"/>
              </a:lnSpc>
              <a:buNone/>
              <a:defRPr/>
            </a:pPr>
            <a:r>
              <a:rPr lang="en-US" dirty="0" smtClean="0">
                <a:solidFill>
                  <a:srgbClr val="FF0000"/>
                </a:solidFill>
              </a:rPr>
              <a:t>Re-usability</a:t>
            </a:r>
            <a:r>
              <a:rPr lang="en-US" dirty="0" smtClean="0"/>
              <a:t>: objects can be reused in different programs.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dirty="0" smtClean="0"/>
              <a:t>Disadvantages of OOPs</a:t>
            </a:r>
          </a:p>
        </p:txBody>
      </p:sp>
      <p:sp>
        <p:nvSpPr>
          <p:cNvPr id="18435" name="Rectangle 3"/>
          <p:cNvSpPr>
            <a:spLocks noGrp="1" noChangeArrowheads="1"/>
          </p:cNvSpPr>
          <p:nvPr>
            <p:ph idx="1"/>
          </p:nvPr>
        </p:nvSpPr>
        <p:spPr/>
        <p:txBody>
          <a:bodyPr/>
          <a:lstStyle/>
          <a:p>
            <a:pPr eaLnBrk="1" hangingPunct="1">
              <a:lnSpc>
                <a:spcPct val="90000"/>
              </a:lnSpc>
              <a:defRPr/>
            </a:pPr>
            <a:r>
              <a:rPr lang="en-US" sz="2400" dirty="0" smtClean="0">
                <a:solidFill>
                  <a:schemeClr val="tx1"/>
                </a:solidFill>
              </a:rPr>
              <a:t>There is a slight cost in terms of </a:t>
            </a:r>
            <a:r>
              <a:rPr lang="en-US" sz="2400" dirty="0" smtClean="0">
                <a:solidFill>
                  <a:srgbClr val="FF0000"/>
                </a:solidFill>
              </a:rPr>
              <a:t>efficiency</a:t>
            </a:r>
            <a:r>
              <a:rPr lang="en-US" sz="2400" dirty="0" smtClean="0">
                <a:solidFill>
                  <a:schemeClr val="tx1"/>
                </a:solidFill>
              </a:rPr>
              <a:t>. As objects are normally referenced by pointers, with memory allocated dynamically, there is a small space overhead to store the pointers, and a small speed overhead to find space on the heap (at run-time) to store the objects. </a:t>
            </a:r>
          </a:p>
          <a:p>
            <a:pPr eaLnBrk="1" hangingPunct="1">
              <a:lnSpc>
                <a:spcPct val="90000"/>
              </a:lnSpc>
              <a:defRPr/>
            </a:pPr>
            <a:r>
              <a:rPr lang="en-US" sz="2400" dirty="0" smtClean="0">
                <a:solidFill>
                  <a:schemeClr val="tx1"/>
                </a:solidFill>
              </a:rPr>
              <a:t>For dynamic methods there is an additional small </a:t>
            </a:r>
            <a:r>
              <a:rPr lang="en-US" sz="2400" dirty="0" smtClean="0">
                <a:solidFill>
                  <a:srgbClr val="FF0000"/>
                </a:solidFill>
              </a:rPr>
              <a:t>time penalty</a:t>
            </a:r>
            <a:r>
              <a:rPr lang="en-US" sz="2400" dirty="0" smtClean="0">
                <a:solidFill>
                  <a:schemeClr val="tx1"/>
                </a:solidFill>
              </a:rPr>
              <a:t>, as the method to choose is found at run time, by searching through the object hierarchy (using the class precedence list for the object). </a:t>
            </a:r>
          </a:p>
          <a:p>
            <a:pPr eaLnBrk="1" hangingPunct="1">
              <a:lnSpc>
                <a:spcPct val="150000"/>
              </a:lnSpc>
              <a:buFont typeface="Wingdings" pitchFamily="2" charset="2"/>
              <a:buChar char="ü"/>
            </a:pPr>
            <a:endParaRPr lang="en-US"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z="3000"/>
              <a:t>Accessing Data</a:t>
            </a:r>
          </a:p>
        </p:txBody>
      </p:sp>
      <p:sp>
        <p:nvSpPr>
          <p:cNvPr id="19459" name="Rectangle 3"/>
          <p:cNvSpPr>
            <a:spLocks noGrp="1" noChangeArrowheads="1"/>
          </p:cNvSpPr>
          <p:nvPr>
            <p:ph idx="1"/>
          </p:nvPr>
        </p:nvSpPr>
        <p:spPr/>
        <p:txBody>
          <a:bodyPr/>
          <a:lstStyle/>
          <a:p>
            <a:pPr eaLnBrk="1" hangingPunct="1"/>
            <a:r>
              <a:rPr lang="en-US" smtClean="0"/>
              <a:t>Data stored in an object can be accessed directly by other objects or using messages</a:t>
            </a:r>
          </a:p>
          <a:p>
            <a:pPr lvl="1" eaLnBrk="1" hangingPunct="1"/>
            <a:r>
              <a:rPr lang="en-US" smtClean="0"/>
              <a:t>Data is also referred to as </a:t>
            </a:r>
            <a:r>
              <a:rPr lang="en-US" i="1" smtClean="0"/>
              <a:t>state</a:t>
            </a:r>
            <a:endParaRPr lang="en-US" smtClean="0"/>
          </a:p>
          <a:p>
            <a:pPr eaLnBrk="1" hangingPunct="1"/>
            <a:r>
              <a:rPr lang="en-US" smtClean="0"/>
              <a:t>Using messages is the preferred approach</a:t>
            </a:r>
          </a:p>
          <a:p>
            <a:pPr lvl="1" eaLnBrk="1" hangingPunct="1"/>
            <a:r>
              <a:rPr lang="en-US" smtClean="0"/>
              <a:t>Messages allow the developer to hide the details of the underlying implementation</a:t>
            </a:r>
          </a:p>
          <a:p>
            <a:pPr eaLnBrk="1" hangingPunct="1"/>
            <a:r>
              <a:rPr lang="en-US" smtClean="0"/>
              <a:t>Programs use accessor methods to retrieve and modify the data</a:t>
            </a:r>
          </a:p>
          <a:p>
            <a:pPr lvl="1" eaLnBrk="1" hangingPunct="1"/>
            <a:r>
              <a:rPr lang="en-US" smtClean="0"/>
              <a:t>Example: getMoneyTotal() may simply access a field called “moneyTotal” – or it could hide (or later be replaced by) an addition calculation of money held in different locations (wallet, bank account and so on) to obtain the same value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defRPr/>
            </a:pPr>
            <a:r>
              <a:rPr lang="en-US" sz="3000" dirty="0"/>
              <a:t>Procedural Programming</a:t>
            </a:r>
          </a:p>
        </p:txBody>
      </p:sp>
      <p:pic>
        <p:nvPicPr>
          <p:cNvPr id="5124" name="Picture 7" descr="U2_01"/>
          <p:cNvPicPr>
            <a:picLocks noGrp="1" noChangeAspect="1" noChangeArrowheads="1"/>
          </p:cNvPicPr>
          <p:nvPr>
            <p:ph idx="1"/>
          </p:nvPr>
        </p:nvPicPr>
        <p:blipFill>
          <a:blip r:embed="rId3" cstate="print"/>
          <a:stretch>
            <a:fillRect/>
          </a:stretch>
        </p:blipFill>
        <p:spPr>
          <a:xfrm>
            <a:off x="2505333" y="3600819"/>
            <a:ext cx="4133334" cy="2952381"/>
          </a:xfrm>
        </p:spPr>
      </p:pic>
      <p:sp>
        <p:nvSpPr>
          <p:cNvPr id="29699" name="Rectangle 3"/>
          <p:cNvSpPr>
            <a:spLocks noGrp="1" noChangeArrowheads="1"/>
          </p:cNvSpPr>
          <p:nvPr>
            <p:ph type="body" sz="half" idx="4294967295"/>
          </p:nvPr>
        </p:nvSpPr>
        <p:spPr>
          <a:xfrm>
            <a:off x="227013" y="1447800"/>
            <a:ext cx="8916987" cy="1314450"/>
          </a:xfrm>
        </p:spPr>
        <p:txBody>
          <a:bodyPr>
            <a:noAutofit/>
          </a:bodyPr>
          <a:lstStyle/>
          <a:p>
            <a:pPr eaLnBrk="1" hangingPunct="1">
              <a:defRPr/>
            </a:pPr>
            <a:r>
              <a:rPr lang="en-US" sz="2400" dirty="0"/>
              <a:t>Procedural or structural programming focuses mainly on writing software based on functions</a:t>
            </a:r>
          </a:p>
          <a:p>
            <a:pPr lvl="1" eaLnBrk="1" hangingPunct="1">
              <a:defRPr/>
            </a:pPr>
            <a:r>
              <a:rPr lang="en-US" sz="1800" dirty="0"/>
              <a:t>Data and functions that manipulate data are kept separate</a:t>
            </a:r>
          </a:p>
          <a:p>
            <a:pPr eaLnBrk="1" hangingPunct="1">
              <a:defRPr/>
            </a:pPr>
            <a:r>
              <a:rPr lang="en-US" sz="2400" dirty="0"/>
              <a:t>Procedural programs cannot easily enforce a common way to access </a:t>
            </a:r>
            <a:r>
              <a:rPr lang="en-US" sz="2400" dirty="0" smtClean="0"/>
              <a:t>data</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pPr eaLnBrk="1" hangingPunct="1">
              <a:defRPr/>
            </a:pPr>
            <a:r>
              <a:rPr lang="en-US" sz="3000"/>
              <a:t>Objects and Instances</a:t>
            </a:r>
          </a:p>
        </p:txBody>
      </p:sp>
      <p:sp>
        <p:nvSpPr>
          <p:cNvPr id="58371" name="Rectangle 3"/>
          <p:cNvSpPr>
            <a:spLocks noGrp="1" noChangeArrowheads="1"/>
          </p:cNvSpPr>
          <p:nvPr>
            <p:ph idx="1"/>
          </p:nvPr>
        </p:nvSpPr>
        <p:spPr/>
        <p:txBody>
          <a:bodyPr>
            <a:normAutofit fontScale="92500" lnSpcReduction="20000"/>
          </a:bodyPr>
          <a:lstStyle/>
          <a:p>
            <a:pPr eaLnBrk="1" hangingPunct="1">
              <a:defRPr/>
            </a:pPr>
            <a:r>
              <a:rPr lang="en-US" dirty="0"/>
              <a:t>Here are three objects:</a:t>
            </a:r>
          </a:p>
          <a:p>
            <a:pPr eaLnBrk="1" hangingPunct="1">
              <a:defRPr/>
            </a:pPr>
            <a:endParaRPr lang="en-US" dirty="0"/>
          </a:p>
          <a:p>
            <a:pPr eaLnBrk="1" hangingPunct="1">
              <a:defRPr/>
            </a:pPr>
            <a:endParaRPr lang="en-US" sz="2100" dirty="0"/>
          </a:p>
          <a:p>
            <a:pPr eaLnBrk="1" hangingPunct="1">
              <a:defRPr/>
            </a:pPr>
            <a:endParaRPr lang="en-US" sz="2100" dirty="0"/>
          </a:p>
          <a:p>
            <a:pPr eaLnBrk="1" hangingPunct="1">
              <a:defRPr/>
            </a:pPr>
            <a:endParaRPr lang="en-US" sz="2100" dirty="0"/>
          </a:p>
          <a:p>
            <a:pPr eaLnBrk="1" hangingPunct="1">
              <a:defRPr/>
            </a:pPr>
            <a:endParaRPr lang="en-US" sz="2100" dirty="0"/>
          </a:p>
          <a:p>
            <a:pPr eaLnBrk="1" hangingPunct="1">
              <a:defRPr/>
            </a:pPr>
            <a:endParaRPr lang="en-US" sz="2100" dirty="0"/>
          </a:p>
          <a:p>
            <a:pPr eaLnBrk="1" hangingPunct="1">
              <a:defRPr/>
            </a:pPr>
            <a:endParaRPr lang="en-US" sz="2100" dirty="0"/>
          </a:p>
          <a:p>
            <a:pPr eaLnBrk="1" hangingPunct="1">
              <a:defRPr/>
            </a:pPr>
            <a:r>
              <a:rPr lang="en-US" dirty="0"/>
              <a:t>These are all different objects, but each one represents a person</a:t>
            </a:r>
          </a:p>
          <a:p>
            <a:pPr eaLnBrk="1" hangingPunct="1">
              <a:defRPr/>
            </a:pPr>
            <a:r>
              <a:rPr lang="en-US" dirty="0"/>
              <a:t>The actual data is different for each Person object</a:t>
            </a:r>
          </a:p>
          <a:p>
            <a:pPr eaLnBrk="1" hangingPunct="1">
              <a:defRPr/>
            </a:pPr>
            <a:r>
              <a:rPr lang="en-US" dirty="0"/>
              <a:t>The variables needed to store the data are the same in each case; the messages each object responds to are the same</a:t>
            </a:r>
          </a:p>
          <a:p>
            <a:pPr lvl="1" eaLnBrk="1" hangingPunct="1">
              <a:defRPr/>
            </a:pPr>
            <a:r>
              <a:rPr lang="en-US" sz="2100" dirty="0"/>
              <a:t>These three objects are all </a:t>
            </a:r>
            <a:r>
              <a:rPr lang="en-US" sz="2100" i="1" dirty="0"/>
              <a:t>instances</a:t>
            </a:r>
            <a:r>
              <a:rPr lang="en-US" sz="2100" dirty="0"/>
              <a:t> of the same </a:t>
            </a:r>
            <a:r>
              <a:rPr lang="en-US" sz="2100" i="1" dirty="0"/>
              <a:t>class</a:t>
            </a:r>
            <a:r>
              <a:rPr lang="en-US" sz="2100" b="1" dirty="0"/>
              <a:t> </a:t>
            </a:r>
            <a:r>
              <a:rPr lang="en-US" sz="2100" dirty="0"/>
              <a:t>of </a:t>
            </a:r>
            <a:r>
              <a:rPr lang="en-US" sz="2100" dirty="0" smtClean="0"/>
              <a:t>objects</a:t>
            </a:r>
            <a:endParaRPr lang="en-US" sz="2100" dirty="0"/>
          </a:p>
        </p:txBody>
      </p:sp>
      <p:sp>
        <p:nvSpPr>
          <p:cNvPr id="20484" name="Oval 14"/>
          <p:cNvSpPr>
            <a:spLocks noChangeArrowheads="1"/>
          </p:cNvSpPr>
          <p:nvPr/>
        </p:nvSpPr>
        <p:spPr bwMode="auto">
          <a:xfrm>
            <a:off x="3136900" y="2049463"/>
            <a:ext cx="2854325" cy="1887537"/>
          </a:xfrm>
          <a:prstGeom prst="ellipse">
            <a:avLst/>
          </a:prstGeom>
          <a:solidFill>
            <a:schemeClr val="folHlink"/>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20485" name="Oval 16"/>
          <p:cNvSpPr>
            <a:spLocks noChangeArrowheads="1"/>
          </p:cNvSpPr>
          <p:nvPr/>
        </p:nvSpPr>
        <p:spPr bwMode="auto">
          <a:xfrm>
            <a:off x="263525" y="2017713"/>
            <a:ext cx="2776538" cy="1982787"/>
          </a:xfrm>
          <a:prstGeom prst="ellipse">
            <a:avLst/>
          </a:prstGeom>
          <a:solidFill>
            <a:schemeClr val="folHlink"/>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20486" name="Oval 17"/>
          <p:cNvSpPr>
            <a:spLocks noChangeArrowheads="1"/>
          </p:cNvSpPr>
          <p:nvPr/>
        </p:nvSpPr>
        <p:spPr bwMode="auto">
          <a:xfrm>
            <a:off x="6083300" y="2092325"/>
            <a:ext cx="2778125" cy="1844675"/>
          </a:xfrm>
          <a:prstGeom prst="ellipse">
            <a:avLst/>
          </a:prstGeom>
          <a:solidFill>
            <a:schemeClr val="folHlink"/>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20487" name="Oval 18"/>
          <p:cNvSpPr>
            <a:spLocks noChangeArrowheads="1"/>
          </p:cNvSpPr>
          <p:nvPr/>
        </p:nvSpPr>
        <p:spPr bwMode="auto">
          <a:xfrm>
            <a:off x="1020763" y="2278063"/>
            <a:ext cx="1263650" cy="1154112"/>
          </a:xfrm>
          <a:prstGeom prst="ellipse">
            <a:avLst/>
          </a:prstGeom>
          <a:solidFill>
            <a:srgbClr val="F0F2F2"/>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20488" name="Oval 19"/>
          <p:cNvSpPr>
            <a:spLocks noChangeArrowheads="1"/>
          </p:cNvSpPr>
          <p:nvPr/>
        </p:nvSpPr>
        <p:spPr bwMode="auto">
          <a:xfrm>
            <a:off x="3895725" y="2300288"/>
            <a:ext cx="1263650" cy="1152525"/>
          </a:xfrm>
          <a:prstGeom prst="ellipse">
            <a:avLst/>
          </a:prstGeom>
          <a:solidFill>
            <a:srgbClr val="F0F2F2"/>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20489" name="Oval 20"/>
          <p:cNvSpPr>
            <a:spLocks noChangeArrowheads="1"/>
          </p:cNvSpPr>
          <p:nvPr/>
        </p:nvSpPr>
        <p:spPr bwMode="auto">
          <a:xfrm>
            <a:off x="6859588" y="2336800"/>
            <a:ext cx="1263650" cy="1154113"/>
          </a:xfrm>
          <a:prstGeom prst="ellipse">
            <a:avLst/>
          </a:prstGeom>
          <a:solidFill>
            <a:srgbClr val="F0F2F2"/>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20490" name="Text Box 21"/>
          <p:cNvSpPr txBox="1">
            <a:spLocks noChangeArrowheads="1"/>
          </p:cNvSpPr>
          <p:nvPr/>
        </p:nvSpPr>
        <p:spPr bwMode="auto">
          <a:xfrm>
            <a:off x="1149350" y="2339975"/>
            <a:ext cx="1812925" cy="1060450"/>
          </a:xfrm>
          <a:prstGeom prst="rect">
            <a:avLst/>
          </a:prstGeom>
          <a:noFill/>
          <a:ln w="9525">
            <a:noFill/>
            <a:miter lim="800000"/>
            <a:headEnd/>
            <a:tailEnd/>
          </a:ln>
        </p:spPr>
        <p:txBody>
          <a:bodyPr lIns="136054" tIns="68027" rIns="136054" bIns="68027">
            <a:spAutoFit/>
          </a:bodyPr>
          <a:lstStyle/>
          <a:p>
            <a:pPr defTabSz="614363"/>
            <a:r>
              <a:rPr lang="en-US" sz="1200" b="1" dirty="0">
                <a:latin typeface="Courier New" pitchFamily="49" charset="0"/>
              </a:rPr>
              <a:t>Name=</a:t>
            </a:r>
          </a:p>
          <a:p>
            <a:pPr defTabSz="614363"/>
            <a:r>
              <a:rPr lang="en-US" sz="1200" b="1" dirty="0">
                <a:latin typeface="Courier New" pitchFamily="49" charset="0"/>
              </a:rPr>
              <a:t>Jim John</a:t>
            </a:r>
          </a:p>
          <a:p>
            <a:pPr defTabSz="614363">
              <a:spcBef>
                <a:spcPct val="50000"/>
              </a:spcBef>
            </a:pPr>
            <a:r>
              <a:rPr lang="en-US" sz="1200" b="1" dirty="0">
                <a:latin typeface="Courier New" pitchFamily="49" charset="0"/>
              </a:rPr>
              <a:t>Quarters=3</a:t>
            </a:r>
          </a:p>
          <a:p>
            <a:pPr defTabSz="614363">
              <a:spcBef>
                <a:spcPct val="50000"/>
              </a:spcBef>
            </a:pPr>
            <a:r>
              <a:rPr lang="en-US" sz="1200" b="1" dirty="0">
                <a:latin typeface="Courier New" pitchFamily="49" charset="0"/>
              </a:rPr>
              <a:t>Dimes=2</a:t>
            </a:r>
          </a:p>
        </p:txBody>
      </p:sp>
      <p:sp>
        <p:nvSpPr>
          <p:cNvPr id="20491" name="Text Box 22"/>
          <p:cNvSpPr txBox="1">
            <a:spLocks noChangeArrowheads="1"/>
          </p:cNvSpPr>
          <p:nvPr/>
        </p:nvSpPr>
        <p:spPr bwMode="auto">
          <a:xfrm>
            <a:off x="4013200" y="2351088"/>
            <a:ext cx="1812925" cy="1060450"/>
          </a:xfrm>
          <a:prstGeom prst="rect">
            <a:avLst/>
          </a:prstGeom>
          <a:noFill/>
          <a:ln w="9525">
            <a:noFill/>
            <a:miter lim="800000"/>
            <a:headEnd/>
            <a:tailEnd/>
          </a:ln>
        </p:spPr>
        <p:txBody>
          <a:bodyPr lIns="136054" tIns="68027" rIns="136054" bIns="68027">
            <a:spAutoFit/>
          </a:bodyPr>
          <a:lstStyle/>
          <a:p>
            <a:pPr defTabSz="614363"/>
            <a:r>
              <a:rPr lang="en-US" sz="1200" b="1" dirty="0">
                <a:latin typeface="Courier New" pitchFamily="49" charset="0"/>
              </a:rPr>
              <a:t>Name=</a:t>
            </a:r>
          </a:p>
          <a:p>
            <a:pPr defTabSz="614363"/>
            <a:r>
              <a:rPr lang="en-US" sz="1200" b="1" dirty="0">
                <a:latin typeface="Courier New" pitchFamily="49" charset="0"/>
              </a:rPr>
              <a:t>Rob Tin</a:t>
            </a:r>
          </a:p>
          <a:p>
            <a:pPr defTabSz="614363">
              <a:spcBef>
                <a:spcPct val="50000"/>
              </a:spcBef>
            </a:pPr>
            <a:r>
              <a:rPr lang="en-US" sz="1200" b="1" dirty="0">
                <a:latin typeface="Courier New" pitchFamily="49" charset="0"/>
              </a:rPr>
              <a:t>Quarters=5</a:t>
            </a:r>
          </a:p>
          <a:p>
            <a:pPr defTabSz="614363">
              <a:spcBef>
                <a:spcPct val="50000"/>
              </a:spcBef>
            </a:pPr>
            <a:r>
              <a:rPr lang="en-US" sz="1200" b="1" dirty="0">
                <a:latin typeface="Courier New" pitchFamily="49" charset="0"/>
              </a:rPr>
              <a:t>Dimes=10</a:t>
            </a:r>
          </a:p>
        </p:txBody>
      </p:sp>
      <p:sp>
        <p:nvSpPr>
          <p:cNvPr id="20492" name="Text Box 23"/>
          <p:cNvSpPr txBox="1">
            <a:spLocks noChangeArrowheads="1"/>
          </p:cNvSpPr>
          <p:nvPr/>
        </p:nvSpPr>
        <p:spPr bwMode="auto">
          <a:xfrm>
            <a:off x="6994525" y="2392363"/>
            <a:ext cx="1811338" cy="1060450"/>
          </a:xfrm>
          <a:prstGeom prst="rect">
            <a:avLst/>
          </a:prstGeom>
          <a:noFill/>
          <a:ln w="9525">
            <a:noFill/>
            <a:miter lim="800000"/>
            <a:headEnd/>
            <a:tailEnd/>
          </a:ln>
        </p:spPr>
        <p:txBody>
          <a:bodyPr lIns="136054" tIns="68027" rIns="136054" bIns="68027">
            <a:spAutoFit/>
          </a:bodyPr>
          <a:lstStyle/>
          <a:p>
            <a:pPr defTabSz="614363"/>
            <a:r>
              <a:rPr lang="en-US" sz="1200" b="1" dirty="0">
                <a:latin typeface="Courier New" pitchFamily="49" charset="0"/>
              </a:rPr>
              <a:t>Name=</a:t>
            </a:r>
          </a:p>
          <a:p>
            <a:pPr defTabSz="614363"/>
            <a:r>
              <a:rPr lang="en-US" sz="1200" b="1" dirty="0">
                <a:latin typeface="Courier New" pitchFamily="49" charset="0"/>
              </a:rPr>
              <a:t>Ian Bee</a:t>
            </a:r>
          </a:p>
          <a:p>
            <a:pPr defTabSz="614363">
              <a:spcBef>
                <a:spcPct val="50000"/>
              </a:spcBef>
            </a:pPr>
            <a:r>
              <a:rPr lang="en-US" sz="1200" b="1" dirty="0">
                <a:latin typeface="Courier New" pitchFamily="49" charset="0"/>
              </a:rPr>
              <a:t>Quarters=3</a:t>
            </a:r>
          </a:p>
          <a:p>
            <a:pPr defTabSz="614363">
              <a:spcBef>
                <a:spcPct val="50000"/>
              </a:spcBef>
            </a:pPr>
            <a:r>
              <a:rPr lang="en-US" sz="1200" b="1" dirty="0">
                <a:latin typeface="Courier New" pitchFamily="49" charset="0"/>
              </a:rPr>
              <a:t>Dimes=9</a:t>
            </a:r>
          </a:p>
        </p:txBody>
      </p:sp>
      <p:sp>
        <p:nvSpPr>
          <p:cNvPr id="20493" name="Line 24"/>
          <p:cNvSpPr>
            <a:spLocks noChangeShapeType="1"/>
          </p:cNvSpPr>
          <p:nvPr/>
        </p:nvSpPr>
        <p:spPr bwMode="auto">
          <a:xfrm flipV="1">
            <a:off x="1662113" y="1262063"/>
            <a:ext cx="0" cy="733425"/>
          </a:xfrm>
          <a:prstGeom prst="line">
            <a:avLst/>
          </a:prstGeom>
          <a:noFill/>
          <a:ln w="9525">
            <a:solidFill>
              <a:schemeClr val="tx1"/>
            </a:solidFill>
            <a:round/>
            <a:headEnd/>
            <a:tailEnd/>
          </a:ln>
        </p:spPr>
        <p:txBody>
          <a:bodyPr lIns="136063" tIns="68031" rIns="136063" bIns="68031"/>
          <a:lstStyle/>
          <a:p>
            <a:endParaRPr lang="en-US"/>
          </a:p>
        </p:txBody>
      </p:sp>
      <p:sp>
        <p:nvSpPr>
          <p:cNvPr id="20494" name="Line 25"/>
          <p:cNvSpPr>
            <a:spLocks noChangeShapeType="1"/>
          </p:cNvSpPr>
          <p:nvPr/>
        </p:nvSpPr>
        <p:spPr bwMode="auto">
          <a:xfrm flipH="1" flipV="1">
            <a:off x="1657350" y="3443288"/>
            <a:ext cx="6350" cy="706437"/>
          </a:xfrm>
          <a:prstGeom prst="line">
            <a:avLst/>
          </a:prstGeom>
          <a:noFill/>
          <a:ln w="9525">
            <a:solidFill>
              <a:schemeClr val="tx1"/>
            </a:solidFill>
            <a:round/>
            <a:headEnd/>
            <a:tailEnd/>
          </a:ln>
        </p:spPr>
        <p:txBody>
          <a:bodyPr lIns="136063" tIns="68031" rIns="136063" bIns="68031"/>
          <a:lstStyle/>
          <a:p>
            <a:endParaRPr lang="en-US"/>
          </a:p>
        </p:txBody>
      </p:sp>
      <p:sp>
        <p:nvSpPr>
          <p:cNvPr id="20495" name="Line 26"/>
          <p:cNvSpPr>
            <a:spLocks noChangeShapeType="1"/>
          </p:cNvSpPr>
          <p:nvPr/>
        </p:nvSpPr>
        <p:spPr bwMode="auto">
          <a:xfrm flipV="1">
            <a:off x="4537075" y="1285875"/>
            <a:ext cx="0" cy="733425"/>
          </a:xfrm>
          <a:prstGeom prst="line">
            <a:avLst/>
          </a:prstGeom>
          <a:noFill/>
          <a:ln w="9525">
            <a:solidFill>
              <a:schemeClr val="tx1"/>
            </a:solidFill>
            <a:round/>
            <a:headEnd/>
            <a:tailEnd/>
          </a:ln>
        </p:spPr>
        <p:txBody>
          <a:bodyPr lIns="136063" tIns="68031" rIns="136063" bIns="68031"/>
          <a:lstStyle/>
          <a:p>
            <a:endParaRPr lang="en-US"/>
          </a:p>
        </p:txBody>
      </p:sp>
      <p:sp>
        <p:nvSpPr>
          <p:cNvPr id="20496" name="Line 27"/>
          <p:cNvSpPr>
            <a:spLocks noChangeShapeType="1"/>
          </p:cNvSpPr>
          <p:nvPr/>
        </p:nvSpPr>
        <p:spPr bwMode="auto">
          <a:xfrm flipH="1" flipV="1">
            <a:off x="4537075" y="3455988"/>
            <a:ext cx="7938" cy="754062"/>
          </a:xfrm>
          <a:prstGeom prst="line">
            <a:avLst/>
          </a:prstGeom>
          <a:noFill/>
          <a:ln w="9525">
            <a:solidFill>
              <a:schemeClr val="tx1"/>
            </a:solidFill>
            <a:round/>
            <a:headEnd/>
            <a:tailEnd/>
          </a:ln>
        </p:spPr>
        <p:txBody>
          <a:bodyPr lIns="136063" tIns="68031" rIns="136063" bIns="68031"/>
          <a:lstStyle/>
          <a:p>
            <a:endParaRPr lang="en-US"/>
          </a:p>
        </p:txBody>
      </p:sp>
      <p:sp>
        <p:nvSpPr>
          <p:cNvPr id="20497" name="Line 28"/>
          <p:cNvSpPr>
            <a:spLocks noChangeShapeType="1"/>
          </p:cNvSpPr>
          <p:nvPr/>
        </p:nvSpPr>
        <p:spPr bwMode="auto">
          <a:xfrm flipV="1">
            <a:off x="7485063" y="1320800"/>
            <a:ext cx="0" cy="733425"/>
          </a:xfrm>
          <a:prstGeom prst="line">
            <a:avLst/>
          </a:prstGeom>
          <a:noFill/>
          <a:ln w="9525">
            <a:solidFill>
              <a:schemeClr val="tx1"/>
            </a:solidFill>
            <a:round/>
            <a:headEnd/>
            <a:tailEnd/>
          </a:ln>
        </p:spPr>
        <p:txBody>
          <a:bodyPr lIns="136063" tIns="68031" rIns="136063" bIns="68031"/>
          <a:lstStyle/>
          <a:p>
            <a:endParaRPr lang="en-US"/>
          </a:p>
        </p:txBody>
      </p:sp>
      <p:sp>
        <p:nvSpPr>
          <p:cNvPr id="20498" name="Line 29"/>
          <p:cNvSpPr>
            <a:spLocks noChangeShapeType="1"/>
          </p:cNvSpPr>
          <p:nvPr/>
        </p:nvSpPr>
        <p:spPr bwMode="auto">
          <a:xfrm flipV="1">
            <a:off x="7494588" y="3490913"/>
            <a:ext cx="6350" cy="768350"/>
          </a:xfrm>
          <a:prstGeom prst="line">
            <a:avLst/>
          </a:prstGeom>
          <a:noFill/>
          <a:ln w="9525">
            <a:solidFill>
              <a:schemeClr val="tx1"/>
            </a:solidFill>
            <a:round/>
            <a:headEnd/>
            <a:tailEnd/>
          </a:ln>
        </p:spPr>
        <p:txBody>
          <a:bodyPr lIns="136063" tIns="68031" rIns="136063" bIns="68031"/>
          <a:lstStyle/>
          <a:p>
            <a:endParaRPr lang="en-US"/>
          </a:p>
        </p:txBody>
      </p:sp>
      <p:sp>
        <p:nvSpPr>
          <p:cNvPr id="20499" name="Line 30"/>
          <p:cNvSpPr>
            <a:spLocks noChangeShapeType="1"/>
          </p:cNvSpPr>
          <p:nvPr/>
        </p:nvSpPr>
        <p:spPr bwMode="auto">
          <a:xfrm>
            <a:off x="2286000" y="2830513"/>
            <a:ext cx="754063" cy="0"/>
          </a:xfrm>
          <a:prstGeom prst="line">
            <a:avLst/>
          </a:prstGeom>
          <a:noFill/>
          <a:ln w="9525">
            <a:solidFill>
              <a:schemeClr val="tx1"/>
            </a:solidFill>
            <a:round/>
            <a:headEnd/>
            <a:tailEnd/>
          </a:ln>
        </p:spPr>
        <p:txBody>
          <a:bodyPr lIns="136063" tIns="68031" rIns="136063" bIns="68031"/>
          <a:lstStyle/>
          <a:p>
            <a:endParaRPr lang="en-US"/>
          </a:p>
        </p:txBody>
      </p:sp>
      <p:sp>
        <p:nvSpPr>
          <p:cNvPr id="20500" name="Line 31"/>
          <p:cNvSpPr>
            <a:spLocks noChangeShapeType="1"/>
          </p:cNvSpPr>
          <p:nvPr/>
        </p:nvSpPr>
        <p:spPr bwMode="auto">
          <a:xfrm>
            <a:off x="5162550" y="2847975"/>
            <a:ext cx="819150" cy="0"/>
          </a:xfrm>
          <a:prstGeom prst="line">
            <a:avLst/>
          </a:prstGeom>
          <a:noFill/>
          <a:ln w="9525">
            <a:solidFill>
              <a:schemeClr val="tx1"/>
            </a:solidFill>
            <a:round/>
            <a:headEnd/>
            <a:tailEnd/>
          </a:ln>
        </p:spPr>
        <p:txBody>
          <a:bodyPr lIns="136063" tIns="68031" rIns="136063" bIns="68031"/>
          <a:lstStyle/>
          <a:p>
            <a:endParaRPr lang="en-US"/>
          </a:p>
        </p:txBody>
      </p:sp>
      <p:sp>
        <p:nvSpPr>
          <p:cNvPr id="20501" name="Line 32"/>
          <p:cNvSpPr>
            <a:spLocks noChangeShapeType="1"/>
          </p:cNvSpPr>
          <p:nvPr/>
        </p:nvSpPr>
        <p:spPr bwMode="auto">
          <a:xfrm>
            <a:off x="8121650" y="2865438"/>
            <a:ext cx="739775" cy="0"/>
          </a:xfrm>
          <a:prstGeom prst="line">
            <a:avLst/>
          </a:prstGeom>
          <a:noFill/>
          <a:ln w="9525">
            <a:solidFill>
              <a:schemeClr val="tx1"/>
            </a:solidFill>
            <a:round/>
            <a:headEnd/>
            <a:tailEnd/>
          </a:ln>
        </p:spPr>
        <p:txBody>
          <a:bodyPr lIns="136063" tIns="68031" rIns="136063" bIns="68031"/>
          <a:lstStyle/>
          <a:p>
            <a:endParaRPr lang="en-US"/>
          </a:p>
        </p:txBody>
      </p:sp>
      <p:sp>
        <p:nvSpPr>
          <p:cNvPr id="20502" name="Line 33"/>
          <p:cNvSpPr>
            <a:spLocks noChangeShapeType="1"/>
          </p:cNvSpPr>
          <p:nvPr/>
        </p:nvSpPr>
        <p:spPr bwMode="auto">
          <a:xfrm flipH="1">
            <a:off x="263525" y="2809875"/>
            <a:ext cx="750888" cy="0"/>
          </a:xfrm>
          <a:prstGeom prst="line">
            <a:avLst/>
          </a:prstGeom>
          <a:noFill/>
          <a:ln w="9525">
            <a:solidFill>
              <a:schemeClr val="tx1"/>
            </a:solidFill>
            <a:round/>
            <a:headEnd/>
            <a:tailEnd/>
          </a:ln>
        </p:spPr>
        <p:txBody>
          <a:bodyPr lIns="136063" tIns="68031" rIns="136063" bIns="68031"/>
          <a:lstStyle/>
          <a:p>
            <a:endParaRPr lang="en-US"/>
          </a:p>
        </p:txBody>
      </p:sp>
      <p:sp>
        <p:nvSpPr>
          <p:cNvPr id="20503" name="Line 34"/>
          <p:cNvSpPr>
            <a:spLocks noChangeShapeType="1"/>
          </p:cNvSpPr>
          <p:nvPr/>
        </p:nvSpPr>
        <p:spPr bwMode="auto">
          <a:xfrm flipH="1">
            <a:off x="3138488" y="2830513"/>
            <a:ext cx="758825" cy="0"/>
          </a:xfrm>
          <a:prstGeom prst="line">
            <a:avLst/>
          </a:prstGeom>
          <a:noFill/>
          <a:ln w="9525">
            <a:solidFill>
              <a:schemeClr val="tx1"/>
            </a:solidFill>
            <a:round/>
            <a:headEnd/>
            <a:tailEnd/>
          </a:ln>
        </p:spPr>
        <p:txBody>
          <a:bodyPr lIns="136063" tIns="68031" rIns="136063" bIns="68031"/>
          <a:lstStyle/>
          <a:p>
            <a:endParaRPr lang="en-US"/>
          </a:p>
        </p:txBody>
      </p:sp>
      <p:sp>
        <p:nvSpPr>
          <p:cNvPr id="20504" name="Line 35"/>
          <p:cNvSpPr>
            <a:spLocks noChangeShapeType="1"/>
          </p:cNvSpPr>
          <p:nvPr/>
        </p:nvSpPr>
        <p:spPr bwMode="auto">
          <a:xfrm flipH="1">
            <a:off x="6086475" y="2849563"/>
            <a:ext cx="773113" cy="0"/>
          </a:xfrm>
          <a:prstGeom prst="line">
            <a:avLst/>
          </a:prstGeom>
          <a:noFill/>
          <a:ln w="9525">
            <a:solidFill>
              <a:schemeClr val="tx1"/>
            </a:solidFill>
            <a:round/>
            <a:headEnd/>
            <a:tailEnd/>
          </a:ln>
        </p:spPr>
        <p:txBody>
          <a:bodyPr lIns="136063" tIns="68031" rIns="136063" bIns="68031"/>
          <a:lstStyle/>
          <a:p>
            <a:endParaRPr lang="en-US"/>
          </a:p>
        </p:txBody>
      </p:sp>
      <p:sp>
        <p:nvSpPr>
          <p:cNvPr id="20505" name="Text Box 36"/>
          <p:cNvSpPr txBox="1">
            <a:spLocks noChangeArrowheads="1"/>
          </p:cNvSpPr>
          <p:nvPr/>
        </p:nvSpPr>
        <p:spPr bwMode="auto">
          <a:xfrm>
            <a:off x="304800" y="2041525"/>
            <a:ext cx="2343150" cy="322263"/>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1200" dirty="0" err="1">
                <a:latin typeface="Courier New" pitchFamily="49" charset="0"/>
              </a:rPr>
              <a:t>getMoneyTotal</a:t>
            </a:r>
            <a:endParaRPr lang="en-US" sz="1200" dirty="0">
              <a:latin typeface="Courier New" pitchFamily="49" charset="0"/>
            </a:endParaRPr>
          </a:p>
        </p:txBody>
      </p:sp>
      <p:sp>
        <p:nvSpPr>
          <p:cNvPr id="20506" name="Text Box 37"/>
          <p:cNvSpPr txBox="1">
            <a:spLocks noChangeArrowheads="1"/>
          </p:cNvSpPr>
          <p:nvPr/>
        </p:nvSpPr>
        <p:spPr bwMode="auto">
          <a:xfrm>
            <a:off x="3124200" y="2019300"/>
            <a:ext cx="2344738" cy="322263"/>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1200">
                <a:latin typeface="Courier New" pitchFamily="49" charset="0"/>
              </a:rPr>
              <a:t>getMoneyTotal</a:t>
            </a:r>
          </a:p>
        </p:txBody>
      </p:sp>
      <p:sp>
        <p:nvSpPr>
          <p:cNvPr id="20507" name="Text Box 38"/>
          <p:cNvSpPr txBox="1">
            <a:spLocks noChangeArrowheads="1"/>
          </p:cNvSpPr>
          <p:nvPr/>
        </p:nvSpPr>
        <p:spPr bwMode="auto">
          <a:xfrm>
            <a:off x="6143625" y="2100263"/>
            <a:ext cx="2344738" cy="322262"/>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1200">
                <a:latin typeface="Courier New" pitchFamily="49" charset="0"/>
              </a:rPr>
              <a:t>getMoneyTotal</a:t>
            </a:r>
          </a:p>
        </p:txBody>
      </p:sp>
      <p:sp>
        <p:nvSpPr>
          <p:cNvPr id="20508" name="Text Box 39"/>
          <p:cNvSpPr txBox="1">
            <a:spLocks noChangeArrowheads="1"/>
          </p:cNvSpPr>
          <p:nvPr/>
        </p:nvSpPr>
        <p:spPr bwMode="auto">
          <a:xfrm>
            <a:off x="1831975" y="3295650"/>
            <a:ext cx="2343150" cy="322263"/>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1200">
                <a:latin typeface="Courier New" pitchFamily="49" charset="0"/>
              </a:rPr>
              <a:t>getName</a:t>
            </a:r>
          </a:p>
        </p:txBody>
      </p:sp>
      <p:sp>
        <p:nvSpPr>
          <p:cNvPr id="20509" name="Text Box 40"/>
          <p:cNvSpPr txBox="1">
            <a:spLocks noChangeArrowheads="1"/>
          </p:cNvSpPr>
          <p:nvPr/>
        </p:nvSpPr>
        <p:spPr bwMode="auto">
          <a:xfrm>
            <a:off x="4781550" y="3335338"/>
            <a:ext cx="2344738" cy="322262"/>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1200">
                <a:latin typeface="Courier New" pitchFamily="49" charset="0"/>
              </a:rPr>
              <a:t>getName</a:t>
            </a:r>
          </a:p>
        </p:txBody>
      </p:sp>
      <p:sp>
        <p:nvSpPr>
          <p:cNvPr id="20510" name="Text Box 41"/>
          <p:cNvSpPr txBox="1">
            <a:spLocks noChangeArrowheads="1"/>
          </p:cNvSpPr>
          <p:nvPr/>
        </p:nvSpPr>
        <p:spPr bwMode="auto">
          <a:xfrm>
            <a:off x="7772400" y="3335337"/>
            <a:ext cx="2344737" cy="322263"/>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1200" dirty="0" err="1">
                <a:latin typeface="Courier New" pitchFamily="49" charset="0"/>
              </a:rPr>
              <a:t>getName</a:t>
            </a:r>
            <a:endParaRPr lang="en-US" sz="1200" dirty="0">
              <a:latin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eaLnBrk="1" hangingPunct="1">
              <a:defRPr/>
            </a:pPr>
            <a:r>
              <a:rPr lang="en-US" sz="3000"/>
              <a:t>Classes</a:t>
            </a:r>
          </a:p>
        </p:txBody>
      </p:sp>
      <p:sp>
        <p:nvSpPr>
          <p:cNvPr id="21507" name="Rectangle 3"/>
          <p:cNvSpPr>
            <a:spLocks noGrp="1" noChangeArrowheads="1"/>
          </p:cNvSpPr>
          <p:nvPr>
            <p:ph idx="1"/>
          </p:nvPr>
        </p:nvSpPr>
        <p:spPr/>
        <p:txBody>
          <a:bodyPr/>
          <a:lstStyle/>
          <a:p>
            <a:pPr eaLnBrk="1" hangingPunct="1"/>
            <a:r>
              <a:rPr lang="en-US" dirty="0" smtClean="0"/>
              <a:t>A </a:t>
            </a:r>
            <a:r>
              <a:rPr lang="en-US" i="1" dirty="0" smtClean="0"/>
              <a:t>class</a:t>
            </a:r>
            <a:r>
              <a:rPr lang="en-US" dirty="0" smtClean="0"/>
              <a:t> is an abstraction of a set of objects</a:t>
            </a:r>
          </a:p>
          <a:p>
            <a:pPr eaLnBrk="1" hangingPunct="1"/>
            <a:r>
              <a:rPr lang="en-US" dirty="0" smtClean="0"/>
              <a:t>An </a:t>
            </a:r>
            <a:r>
              <a:rPr lang="en-US" i="1" dirty="0" smtClean="0"/>
              <a:t>object</a:t>
            </a:r>
            <a:r>
              <a:rPr lang="en-US" dirty="0" smtClean="0"/>
              <a:t> is one instance of a class</a:t>
            </a:r>
          </a:p>
          <a:p>
            <a:pPr lvl="1" eaLnBrk="1" hangingPunct="1"/>
            <a:r>
              <a:rPr lang="en-US" i="1" dirty="0" smtClean="0"/>
              <a:t>Instance</a:t>
            </a:r>
            <a:r>
              <a:rPr lang="en-US" dirty="0" smtClean="0"/>
              <a:t> and </a:t>
            </a:r>
            <a:r>
              <a:rPr lang="en-US" i="1" dirty="0" smtClean="0"/>
              <a:t>object</a:t>
            </a:r>
            <a:r>
              <a:rPr lang="en-US" dirty="0" smtClean="0"/>
              <a:t> are synonymous</a:t>
            </a:r>
          </a:p>
          <a:p>
            <a:pPr eaLnBrk="1" hangingPunct="1"/>
            <a:r>
              <a:rPr lang="en-US" dirty="0" smtClean="0"/>
              <a:t>A class defines:</a:t>
            </a:r>
          </a:p>
          <a:p>
            <a:pPr lvl="1" eaLnBrk="1" hangingPunct="1"/>
            <a:r>
              <a:rPr lang="en-US" dirty="0" smtClean="0"/>
              <a:t>Data elements for each instance</a:t>
            </a:r>
          </a:p>
          <a:p>
            <a:pPr lvl="1" eaLnBrk="1" hangingPunct="1"/>
            <a:r>
              <a:rPr lang="en-US" dirty="0" smtClean="0"/>
              <a:t>Messages that each instance can receive</a:t>
            </a:r>
          </a:p>
          <a:p>
            <a:pPr lvl="1" eaLnBrk="1" hangingPunct="1"/>
            <a:r>
              <a:rPr lang="en-US" dirty="0" smtClean="0"/>
              <a:t>An implementation of the messages that each instance can receive</a:t>
            </a:r>
          </a:p>
          <a:p>
            <a:pPr lvl="2" eaLnBrk="1" hangingPunct="1"/>
            <a:r>
              <a:rPr lang="en-US" dirty="0" smtClean="0"/>
              <a:t>These are called </a:t>
            </a:r>
            <a:r>
              <a:rPr lang="en-US" i="1" dirty="0" smtClean="0"/>
              <a:t>methods</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a:bodyPr>
          <a:lstStyle/>
          <a:p>
            <a:pPr eaLnBrk="1" hangingPunct="1">
              <a:defRPr/>
            </a:pPr>
            <a:r>
              <a:rPr lang="en-US" sz="3000" dirty="0"/>
              <a:t>What is Necessary to Define a Class?</a:t>
            </a:r>
          </a:p>
        </p:txBody>
      </p:sp>
      <p:sp>
        <p:nvSpPr>
          <p:cNvPr id="22531" name="Rectangle 3"/>
          <p:cNvSpPr>
            <a:spLocks noGrp="1" noChangeArrowheads="1"/>
          </p:cNvSpPr>
          <p:nvPr>
            <p:ph idx="1"/>
          </p:nvPr>
        </p:nvSpPr>
        <p:spPr/>
        <p:txBody>
          <a:bodyPr/>
          <a:lstStyle/>
          <a:p>
            <a:pPr eaLnBrk="1" hangingPunct="1">
              <a:lnSpc>
                <a:spcPct val="90000"/>
              </a:lnSpc>
            </a:pPr>
            <a:r>
              <a:rPr lang="en-US" dirty="0" smtClean="0"/>
              <a:t>Name</a:t>
            </a:r>
          </a:p>
          <a:p>
            <a:pPr lvl="1" eaLnBrk="1" hangingPunct="1">
              <a:lnSpc>
                <a:spcPct val="90000"/>
              </a:lnSpc>
            </a:pPr>
            <a:r>
              <a:rPr lang="en-US" dirty="0" smtClean="0"/>
              <a:t>The class name should describe the real-world object</a:t>
            </a:r>
          </a:p>
          <a:p>
            <a:pPr lvl="2" eaLnBrk="1" hangingPunct="1">
              <a:lnSpc>
                <a:spcPct val="90000"/>
              </a:lnSpc>
            </a:pPr>
            <a:r>
              <a:rPr lang="en-US" sz="2200" dirty="0" smtClean="0"/>
              <a:t>The class name should be singular, concise, and clearly identify the abstraction being modeled</a:t>
            </a:r>
            <a:endParaRPr lang="en-US" dirty="0" smtClean="0"/>
          </a:p>
          <a:p>
            <a:pPr eaLnBrk="1" hangingPunct="1">
              <a:lnSpc>
                <a:spcPct val="90000"/>
              </a:lnSpc>
            </a:pPr>
            <a:r>
              <a:rPr lang="en-US" dirty="0" smtClean="0"/>
              <a:t>List of data elements</a:t>
            </a:r>
          </a:p>
          <a:p>
            <a:pPr lvl="1" eaLnBrk="1" hangingPunct="1">
              <a:lnSpc>
                <a:spcPct val="90000"/>
              </a:lnSpc>
            </a:pPr>
            <a:r>
              <a:rPr lang="en-US" dirty="0" smtClean="0"/>
              <a:t>The pieces of data that need to be captured for the abstraction</a:t>
            </a:r>
          </a:p>
          <a:p>
            <a:pPr lvl="1" eaLnBrk="1" hangingPunct="1">
              <a:lnSpc>
                <a:spcPct val="90000"/>
              </a:lnSpc>
            </a:pPr>
            <a:r>
              <a:rPr lang="en-US" dirty="0" smtClean="0"/>
              <a:t>In the Person object, data elements are the person’s name, and how many quarters and dimes the person has</a:t>
            </a:r>
          </a:p>
          <a:p>
            <a:pPr eaLnBrk="1" hangingPunct="1">
              <a:lnSpc>
                <a:spcPct val="90000"/>
              </a:lnSpc>
            </a:pPr>
            <a:r>
              <a:rPr lang="en-US" dirty="0" smtClean="0"/>
              <a:t>List of messages</a:t>
            </a:r>
          </a:p>
          <a:p>
            <a:pPr lvl="1" eaLnBrk="1" hangingPunct="1">
              <a:lnSpc>
                <a:spcPct val="90000"/>
              </a:lnSpc>
            </a:pPr>
            <a:r>
              <a:rPr lang="en-US" dirty="0" smtClean="0"/>
              <a:t>The messages that the object can receive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normAutofit/>
          </a:bodyPr>
          <a:lstStyle/>
          <a:p>
            <a:pPr eaLnBrk="1" hangingPunct="1">
              <a:defRPr/>
            </a:pPr>
            <a:r>
              <a:rPr lang="en-US" sz="3000" dirty="0"/>
              <a:t>Benefits of Using Objects and Classes</a:t>
            </a:r>
          </a:p>
        </p:txBody>
      </p:sp>
      <p:sp>
        <p:nvSpPr>
          <p:cNvPr id="23555" name="Rectangle 3"/>
          <p:cNvSpPr>
            <a:spLocks noGrp="1" noChangeArrowheads="1"/>
          </p:cNvSpPr>
          <p:nvPr>
            <p:ph idx="1"/>
          </p:nvPr>
        </p:nvSpPr>
        <p:spPr/>
        <p:txBody>
          <a:bodyPr/>
          <a:lstStyle/>
          <a:p>
            <a:pPr eaLnBrk="1" hangingPunct="1"/>
            <a:r>
              <a:rPr lang="en-US" dirty="0" smtClean="0"/>
              <a:t>Using objects enables:</a:t>
            </a:r>
          </a:p>
          <a:p>
            <a:pPr lvl="1" eaLnBrk="1" hangingPunct="1"/>
            <a:r>
              <a:rPr lang="en-US" dirty="0" smtClean="0"/>
              <a:t>A simple and natural way of thinking about the problem domain, though the processes may still be complex</a:t>
            </a:r>
          </a:p>
          <a:p>
            <a:pPr lvl="1" eaLnBrk="1" hangingPunct="1"/>
            <a:r>
              <a:rPr lang="en-US" dirty="0" smtClean="0"/>
              <a:t>Ability to support changes in:</a:t>
            </a:r>
          </a:p>
          <a:p>
            <a:pPr lvl="2" eaLnBrk="1" hangingPunct="1"/>
            <a:r>
              <a:rPr lang="en-US" sz="2100" dirty="0" smtClean="0"/>
              <a:t>Requirements</a:t>
            </a:r>
          </a:p>
          <a:p>
            <a:pPr lvl="2" eaLnBrk="1" hangingPunct="1"/>
            <a:r>
              <a:rPr lang="en-US" sz="2100" dirty="0" smtClean="0"/>
              <a:t>Technology</a:t>
            </a:r>
          </a:p>
          <a:p>
            <a:pPr eaLnBrk="1" hangingPunct="1"/>
            <a:r>
              <a:rPr lang="en-US" dirty="0" smtClean="0"/>
              <a:t>Using objects and classes puts the focus on the combination of methods and data.</a:t>
            </a:r>
          </a:p>
          <a:p>
            <a:pPr lvl="1" eaLnBrk="1" hangingPunct="1"/>
            <a:r>
              <a:rPr lang="en-US" dirty="0" smtClean="0"/>
              <a:t>Allows for a high degree of code reuse</a:t>
            </a:r>
          </a:p>
          <a:p>
            <a:pPr lvl="1" eaLnBrk="1" hangingPunct="1"/>
            <a:r>
              <a:rPr lang="en-US" dirty="0" smtClean="0"/>
              <a:t>Facilitates system models that are representative of the real world</a:t>
            </a:r>
          </a:p>
          <a:p>
            <a:pPr lvl="1" eaLnBrk="1" hangingPunct="1">
              <a:buNone/>
            </a:pPr>
            <a:endParaRPr lang="en-US" sz="1000" dirty="0" smtClean="0"/>
          </a:p>
          <a:p>
            <a:pPr lvl="1" algn="ctr" eaLnBrk="1" hangingPunct="1">
              <a:buNone/>
            </a:pPr>
            <a:r>
              <a:rPr lang="en-US" sz="1800" b="1" dirty="0" smtClean="0"/>
              <a:t>** Refer to the </a:t>
            </a:r>
            <a:r>
              <a:rPr lang="en-US" sz="1800" b="1" dirty="0" smtClean="0">
                <a:hlinkClick r:id="rId3" action="ppaction://hlinkfile"/>
              </a:rPr>
              <a:t>EmployeeDemo.java</a:t>
            </a:r>
            <a:r>
              <a:rPr lang="en-US" sz="1800" b="1" dirty="0" smtClean="0"/>
              <a:t> sample code</a:t>
            </a:r>
            <a:endParaRPr lang="en-GB" sz="1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defRPr/>
            </a:pPr>
            <a:r>
              <a:rPr lang="en-US" sz="3000"/>
              <a:t>Java Person Class Example</a:t>
            </a:r>
          </a:p>
        </p:txBody>
      </p:sp>
      <p:pic>
        <p:nvPicPr>
          <p:cNvPr id="24579" name="Picture 3" descr="U3_02"/>
          <p:cNvPicPr>
            <a:picLocks noGrp="1" noChangeAspect="1" noChangeArrowheads="1"/>
          </p:cNvPicPr>
          <p:nvPr>
            <p:ph idx="1"/>
          </p:nvPr>
        </p:nvPicPr>
        <p:blipFill>
          <a:blip r:embed="rId3" cstate="print"/>
          <a:stretch>
            <a:fillRect/>
          </a:stretch>
        </p:blipFill>
        <p:spPr>
          <a:xfrm>
            <a:off x="0" y="1676400"/>
            <a:ext cx="9204823" cy="4953000"/>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defRPr/>
            </a:pPr>
            <a:r>
              <a:rPr lang="en-US" sz="3000" dirty="0" smtClean="0"/>
              <a:t>Unified </a:t>
            </a:r>
            <a:r>
              <a:rPr lang="en-US" sz="3000" dirty="0"/>
              <a:t>Modeling Language (UML</a:t>
            </a:r>
            <a:r>
              <a:rPr lang="en-US" sz="3000" dirty="0" smtClean="0"/>
              <a:t>) </a:t>
            </a:r>
            <a:br>
              <a:rPr lang="en-US" sz="3000" dirty="0" smtClean="0"/>
            </a:br>
            <a:r>
              <a:rPr lang="en-US" dirty="0" smtClean="0"/>
              <a:t>- An Introduction</a:t>
            </a:r>
            <a:endParaRPr lang="en-US" dirty="0"/>
          </a:p>
        </p:txBody>
      </p:sp>
      <p:sp>
        <p:nvSpPr>
          <p:cNvPr id="25603" name="Rectangle 3"/>
          <p:cNvSpPr>
            <a:spLocks noGrp="1" noChangeArrowheads="1"/>
          </p:cNvSpPr>
          <p:nvPr>
            <p:ph idx="1"/>
          </p:nvPr>
        </p:nvSpPr>
        <p:spPr/>
        <p:txBody>
          <a:bodyPr/>
          <a:lstStyle/>
          <a:p>
            <a:pPr algn="just" eaLnBrk="1" hangingPunct="1"/>
            <a:r>
              <a:rPr lang="en-US" sz="2800" dirty="0" smtClean="0"/>
              <a:t>UML is a standard notation for the modeling of real-world objects as a first step in developing an object-oriented design methodology</a:t>
            </a:r>
          </a:p>
          <a:p>
            <a:pPr algn="just" eaLnBrk="1" hangingPunct="1"/>
            <a:r>
              <a:rPr lang="en-US" sz="2800" dirty="0" smtClean="0"/>
              <a:t>UML has been established as the standard notation for distributed object systems</a:t>
            </a:r>
          </a:p>
          <a:p>
            <a:pPr algn="just" eaLnBrk="1" hangingPunct="1"/>
            <a:r>
              <a:rPr lang="en-US" sz="2800" dirty="0" smtClean="0"/>
              <a:t>It aids communication among analysts, designers and programmers</a:t>
            </a:r>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defRPr/>
            </a:pPr>
            <a:r>
              <a:rPr lang="en-US" sz="3000"/>
              <a:t>What can UML Model?</a:t>
            </a:r>
          </a:p>
        </p:txBody>
      </p:sp>
      <p:sp>
        <p:nvSpPr>
          <p:cNvPr id="26627" name="Rectangle 3"/>
          <p:cNvSpPr>
            <a:spLocks noGrp="1" noChangeArrowheads="1"/>
          </p:cNvSpPr>
          <p:nvPr>
            <p:ph idx="1"/>
          </p:nvPr>
        </p:nvSpPr>
        <p:spPr/>
        <p:txBody>
          <a:bodyPr/>
          <a:lstStyle/>
          <a:p>
            <a:pPr eaLnBrk="1" hangingPunct="1"/>
            <a:r>
              <a:rPr lang="en-US" dirty="0" smtClean="0"/>
              <a:t>Classes</a:t>
            </a:r>
          </a:p>
          <a:p>
            <a:pPr lvl="1" eaLnBrk="1" hangingPunct="1"/>
            <a:r>
              <a:rPr lang="en-US" dirty="0" smtClean="0"/>
              <a:t>Class diagrams capture the classes, attributes and methods for a class and the relationships between classes</a:t>
            </a:r>
          </a:p>
          <a:p>
            <a:pPr eaLnBrk="1" hangingPunct="1"/>
            <a:r>
              <a:rPr lang="en-US" dirty="0" smtClean="0"/>
              <a:t>Use cases</a:t>
            </a:r>
          </a:p>
          <a:p>
            <a:pPr lvl="1" eaLnBrk="1" hangingPunct="1"/>
            <a:r>
              <a:rPr lang="en-US" dirty="0" smtClean="0"/>
              <a:t>Use case diagrams capture the requirements of the system</a:t>
            </a:r>
          </a:p>
          <a:p>
            <a:pPr eaLnBrk="1" hangingPunct="1"/>
            <a:r>
              <a:rPr lang="en-US" dirty="0" smtClean="0"/>
              <a:t>System interactions</a:t>
            </a:r>
          </a:p>
          <a:p>
            <a:pPr lvl="1" eaLnBrk="1" hangingPunct="1"/>
            <a:r>
              <a:rPr lang="en-US" dirty="0" smtClean="0"/>
              <a:t>Interaction diagrams show how objects communicate when the system is running</a:t>
            </a:r>
          </a:p>
          <a:p>
            <a:pPr eaLnBrk="1" hangingPunct="1"/>
            <a:endParaRPr lang="en-US" dirty="0" smtClean="0"/>
          </a:p>
          <a:p>
            <a:pPr eaLnBrk="1" hangingPunct="1"/>
            <a:endParaRPr lang="en-US" dirty="0" smtClean="0"/>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normAutofit/>
          </a:bodyPr>
          <a:lstStyle/>
          <a:p>
            <a:pPr eaLnBrk="1" hangingPunct="1">
              <a:defRPr/>
            </a:pPr>
            <a:r>
              <a:rPr lang="en-US" sz="3000" dirty="0"/>
              <a:t>Class Diagrams</a:t>
            </a:r>
          </a:p>
        </p:txBody>
      </p:sp>
      <p:pic>
        <p:nvPicPr>
          <p:cNvPr id="27652" name="Picture 4" descr="U3_01"/>
          <p:cNvPicPr>
            <a:picLocks noGrp="1" noChangeAspect="1" noChangeArrowheads="1"/>
          </p:cNvPicPr>
          <p:nvPr>
            <p:ph idx="1"/>
          </p:nvPr>
        </p:nvPicPr>
        <p:blipFill>
          <a:blip r:embed="rId3" cstate="print"/>
          <a:stretch>
            <a:fillRect/>
          </a:stretch>
        </p:blipFill>
        <p:spPr>
          <a:xfrm>
            <a:off x="1600200" y="2495943"/>
            <a:ext cx="4676543" cy="3981057"/>
          </a:xfrm>
        </p:spPr>
      </p:pic>
      <p:sp>
        <p:nvSpPr>
          <p:cNvPr id="27651" name="Rectangle 3"/>
          <p:cNvSpPr>
            <a:spLocks noGrp="1" noChangeArrowheads="1"/>
          </p:cNvSpPr>
          <p:nvPr>
            <p:ph type="body" sz="half" idx="4294967295"/>
          </p:nvPr>
        </p:nvSpPr>
        <p:spPr>
          <a:xfrm>
            <a:off x="227013" y="1447800"/>
            <a:ext cx="8916987" cy="838200"/>
          </a:xfrm>
        </p:spPr>
        <p:txBody>
          <a:bodyPr/>
          <a:lstStyle/>
          <a:p>
            <a:pPr eaLnBrk="1" hangingPunct="1"/>
            <a:r>
              <a:rPr lang="en-US" dirty="0" smtClean="0"/>
              <a:t>A class diagram is used to show classes, including their attributes, methods and relationship to other classes</a:t>
            </a:r>
          </a:p>
          <a:p>
            <a:pPr eaLnBrk="1" hangingPunct="1"/>
            <a:endParaRPr lang="en-US" dirty="0" smtClean="0"/>
          </a:p>
          <a:p>
            <a:pPr eaLnBrk="1" hangingPunct="1"/>
            <a:endParaRPr lang="en-US" sz="1900" dirty="0" smtClean="0"/>
          </a:p>
          <a:p>
            <a:pPr eaLnBrk="1" hangingPunct="1"/>
            <a:endParaRPr lang="en-US" sz="1900" dirty="0" smtClean="0"/>
          </a:p>
          <a:p>
            <a:pPr eaLnBrk="1" hangingPunct="1">
              <a:buFontTx/>
              <a:buNone/>
            </a:pPr>
            <a:endParaRPr lang="en-US" sz="1900" dirty="0" smtClean="0"/>
          </a:p>
        </p:txBody>
      </p:sp>
      <p:pic>
        <p:nvPicPr>
          <p:cNvPr id="27653" name="Picture 5" descr="U3_03"/>
          <p:cNvPicPr>
            <a:picLocks noGrp="1" noChangeAspect="1" noChangeArrowheads="1"/>
          </p:cNvPicPr>
          <p:nvPr>
            <p:ph sz="quarter" idx="4294967295"/>
          </p:nvPr>
        </p:nvPicPr>
        <p:blipFill>
          <a:blip r:embed="rId4" cstate="print"/>
          <a:srcRect/>
          <a:stretch>
            <a:fillRect/>
          </a:stretch>
        </p:blipFill>
        <p:spPr>
          <a:xfrm>
            <a:off x="6580188" y="3694113"/>
            <a:ext cx="2563812" cy="2782887"/>
          </a:xfrm>
        </p:spPr>
      </p:pic>
      <p:sp>
        <p:nvSpPr>
          <p:cNvPr id="27654" name="Line 6"/>
          <p:cNvSpPr>
            <a:spLocks noChangeShapeType="1"/>
          </p:cNvSpPr>
          <p:nvPr/>
        </p:nvSpPr>
        <p:spPr bwMode="auto">
          <a:xfrm>
            <a:off x="4724400" y="3962400"/>
            <a:ext cx="862013" cy="0"/>
          </a:xfrm>
          <a:prstGeom prst="line">
            <a:avLst/>
          </a:prstGeom>
          <a:noFill/>
          <a:ln w="9525">
            <a:solidFill>
              <a:schemeClr val="tx1"/>
            </a:solidFill>
            <a:round/>
            <a:headEnd/>
            <a:tailEnd type="triangle" w="med" len="med"/>
          </a:ln>
        </p:spPr>
        <p:txBody>
          <a:bodyPr lIns="136063" tIns="68031" rIns="136063" bIns="68031"/>
          <a:lstStyle/>
          <a:p>
            <a:endParaRPr lang="en-US"/>
          </a:p>
        </p:txBody>
      </p:sp>
      <p:sp>
        <p:nvSpPr>
          <p:cNvPr id="27655" name="Text Box 7"/>
          <p:cNvSpPr txBox="1">
            <a:spLocks noChangeArrowheads="1"/>
          </p:cNvSpPr>
          <p:nvPr/>
        </p:nvSpPr>
        <p:spPr bwMode="auto">
          <a:xfrm>
            <a:off x="0" y="3200400"/>
            <a:ext cx="1981200" cy="722158"/>
          </a:xfrm>
          <a:prstGeom prst="rect">
            <a:avLst/>
          </a:prstGeom>
          <a:noFill/>
          <a:ln w="9525">
            <a:noFill/>
            <a:miter lim="800000"/>
            <a:headEnd/>
            <a:tailEnd/>
          </a:ln>
        </p:spPr>
        <p:txBody>
          <a:bodyPr wrap="square" lIns="136054" tIns="68027" rIns="136054" bIns="68027">
            <a:spAutoFit/>
          </a:bodyPr>
          <a:lstStyle/>
          <a:p>
            <a:pPr defTabSz="614363">
              <a:spcBef>
                <a:spcPct val="50000"/>
              </a:spcBef>
            </a:pPr>
            <a:r>
              <a:rPr lang="en-US" sz="1900" b="1" dirty="0"/>
              <a:t>Person class in Java code</a:t>
            </a:r>
          </a:p>
        </p:txBody>
      </p:sp>
      <p:sp>
        <p:nvSpPr>
          <p:cNvPr id="27656" name="Text Box 8"/>
          <p:cNvSpPr txBox="1">
            <a:spLocks noChangeArrowheads="1"/>
          </p:cNvSpPr>
          <p:nvPr/>
        </p:nvSpPr>
        <p:spPr bwMode="auto">
          <a:xfrm>
            <a:off x="6781800" y="2895600"/>
            <a:ext cx="2362200" cy="722158"/>
          </a:xfrm>
          <a:prstGeom prst="rect">
            <a:avLst/>
          </a:prstGeom>
          <a:noFill/>
          <a:ln w="9525">
            <a:noFill/>
            <a:miter lim="800000"/>
            <a:headEnd/>
            <a:tailEnd/>
          </a:ln>
        </p:spPr>
        <p:txBody>
          <a:bodyPr wrap="square" lIns="136054" tIns="68027" rIns="136054" bIns="68027">
            <a:spAutoFit/>
          </a:bodyPr>
          <a:lstStyle/>
          <a:p>
            <a:pPr defTabSz="614363">
              <a:spcBef>
                <a:spcPct val="50000"/>
              </a:spcBef>
            </a:pPr>
            <a:r>
              <a:rPr lang="en-US" sz="1900" b="1" dirty="0"/>
              <a:t>Person class in class diagram</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defRPr/>
            </a:pPr>
            <a:r>
              <a:rPr lang="en-US" sz="3000"/>
              <a:t>Object-Oriented Design Principles</a:t>
            </a:r>
          </a:p>
        </p:txBody>
      </p:sp>
      <p:sp>
        <p:nvSpPr>
          <p:cNvPr id="28675" name="Rectangle 3"/>
          <p:cNvSpPr>
            <a:spLocks noGrp="1" noChangeArrowheads="1"/>
          </p:cNvSpPr>
          <p:nvPr>
            <p:ph idx="1"/>
          </p:nvPr>
        </p:nvSpPr>
        <p:spPr/>
        <p:txBody>
          <a:bodyPr/>
          <a:lstStyle/>
          <a:p>
            <a:pPr eaLnBrk="1" hangingPunct="1"/>
            <a:r>
              <a:rPr lang="en-US" sz="2800" dirty="0" smtClean="0"/>
              <a:t>Visual models enable you to design your system with these concepts in mind:</a:t>
            </a:r>
          </a:p>
          <a:p>
            <a:pPr lvl="1" eaLnBrk="1" hangingPunct="1"/>
            <a:r>
              <a:rPr lang="en-US" sz="2400" dirty="0" smtClean="0"/>
              <a:t>Modularity</a:t>
            </a:r>
          </a:p>
          <a:p>
            <a:pPr lvl="1" eaLnBrk="1" hangingPunct="1"/>
            <a:r>
              <a:rPr lang="en-US" sz="2400" dirty="0" smtClean="0"/>
              <a:t>Abstraction</a:t>
            </a:r>
          </a:p>
          <a:p>
            <a:pPr lvl="1" eaLnBrk="1" hangingPunct="1"/>
            <a:r>
              <a:rPr lang="en-US" sz="2400" dirty="0" smtClean="0"/>
              <a:t>Inheritance</a:t>
            </a:r>
          </a:p>
          <a:p>
            <a:pPr eaLnBrk="1" hangingPunct="1"/>
            <a:r>
              <a:rPr lang="en-US" sz="2800" dirty="0" smtClean="0"/>
              <a:t>These object-oriented design principles encompass software engineering best practices</a:t>
            </a:r>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normAutofit/>
          </a:bodyPr>
          <a:lstStyle/>
          <a:p>
            <a:pPr eaLnBrk="1" hangingPunct="1">
              <a:defRPr/>
            </a:pPr>
            <a:r>
              <a:rPr lang="en-US" sz="3000"/>
              <a:t>Modularity</a:t>
            </a:r>
          </a:p>
        </p:txBody>
      </p:sp>
      <p:pic>
        <p:nvPicPr>
          <p:cNvPr id="29700" name="Picture 4" descr="j0212957"/>
          <p:cNvPicPr>
            <a:picLocks noGrp="1" noChangeAspect="1" noChangeArrowheads="1"/>
          </p:cNvPicPr>
          <p:nvPr>
            <p:ph idx="1"/>
          </p:nvPr>
        </p:nvPicPr>
        <p:blipFill>
          <a:blip r:embed="rId3" cstate="print"/>
          <a:stretch>
            <a:fillRect/>
          </a:stretch>
        </p:blipFill>
        <p:spPr>
          <a:xfrm>
            <a:off x="4114800" y="3879799"/>
            <a:ext cx="1830629" cy="1149401"/>
          </a:xfrm>
        </p:spPr>
      </p:pic>
      <p:sp>
        <p:nvSpPr>
          <p:cNvPr id="29699" name="Rectangle 3"/>
          <p:cNvSpPr>
            <a:spLocks noGrp="1" noChangeArrowheads="1"/>
          </p:cNvSpPr>
          <p:nvPr>
            <p:ph type="body" sz="half" idx="4294967295"/>
          </p:nvPr>
        </p:nvSpPr>
        <p:spPr>
          <a:xfrm>
            <a:off x="457200" y="1600200"/>
            <a:ext cx="8396287" cy="4648200"/>
          </a:xfrm>
        </p:spPr>
        <p:txBody>
          <a:bodyPr/>
          <a:lstStyle/>
          <a:p>
            <a:pPr eaLnBrk="1" hangingPunct="1"/>
            <a:r>
              <a:rPr lang="en-US" dirty="0" smtClean="0"/>
              <a:t>Modularity aims to limit the complexity of large-scale systems by breaking the problem into units</a:t>
            </a:r>
          </a:p>
          <a:p>
            <a:pPr lvl="1" eaLnBrk="1" hangingPunct="1"/>
            <a:r>
              <a:rPr lang="en-US" dirty="0" smtClean="0"/>
              <a:t>The entire system should consist of a set of modules</a:t>
            </a:r>
          </a:p>
          <a:p>
            <a:pPr lvl="1" eaLnBrk="1" hangingPunct="1"/>
            <a:r>
              <a:rPr lang="en-US" dirty="0" smtClean="0"/>
              <a:t>Each module should be relatively small</a:t>
            </a:r>
          </a:p>
          <a:p>
            <a:pPr eaLnBrk="1" hangingPunct="1"/>
            <a:r>
              <a:rPr lang="en-US" dirty="0" smtClean="0"/>
              <a:t>You might divide a car into modules such as:</a:t>
            </a:r>
          </a:p>
          <a:p>
            <a:pPr lvl="1" eaLnBrk="1" hangingPunct="1"/>
            <a:r>
              <a:rPr lang="en-US" dirty="0" smtClean="0"/>
              <a:t>Cooling module</a:t>
            </a:r>
          </a:p>
          <a:p>
            <a:pPr lvl="1" eaLnBrk="1" hangingPunct="1"/>
            <a:r>
              <a:rPr lang="en-US" dirty="0" smtClean="0"/>
              <a:t>Air intake module</a:t>
            </a:r>
          </a:p>
          <a:p>
            <a:pPr lvl="1" eaLnBrk="1" hangingPunct="1"/>
            <a:r>
              <a:rPr lang="en-US" dirty="0" smtClean="0"/>
              <a:t>Ignition module</a:t>
            </a:r>
          </a:p>
          <a:p>
            <a:pPr lvl="1" eaLnBrk="1" hangingPunct="1"/>
            <a:r>
              <a:rPr lang="en-US" dirty="0" smtClean="0"/>
              <a:t>Fuel module</a:t>
            </a:r>
          </a:p>
          <a:p>
            <a:pPr lvl="1" eaLnBrk="1" hangingPunct="1"/>
            <a:endParaRPr lang="en-US" dirty="0" smtClean="0"/>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en-US"/>
              <a:t>Procedural versus Object Approach – Example</a:t>
            </a:r>
          </a:p>
        </p:txBody>
      </p:sp>
      <p:sp>
        <p:nvSpPr>
          <p:cNvPr id="10243" name="Rectangle 3"/>
          <p:cNvSpPr>
            <a:spLocks noGrp="1" noChangeArrowheads="1"/>
          </p:cNvSpPr>
          <p:nvPr>
            <p:ph idx="1"/>
          </p:nvPr>
        </p:nvSpPr>
        <p:spPr/>
        <p:txBody>
          <a:bodyPr/>
          <a:lstStyle/>
          <a:p>
            <a:pPr eaLnBrk="1" hangingPunct="1"/>
            <a:r>
              <a:rPr lang="en-US" dirty="0" smtClean="0"/>
              <a:t>System requirement</a:t>
            </a:r>
          </a:p>
          <a:p>
            <a:pPr lvl="1" eaLnBrk="1" hangingPunct="1"/>
            <a:r>
              <a:rPr lang="en-US" dirty="0" smtClean="0"/>
              <a:t>Banking system model withdrawing money from a savings account</a:t>
            </a:r>
          </a:p>
          <a:p>
            <a:pPr eaLnBrk="1" hangingPunct="1"/>
            <a:r>
              <a:rPr lang="en-US" dirty="0" smtClean="0"/>
              <a:t>Procedural approach</a:t>
            </a:r>
          </a:p>
          <a:p>
            <a:pPr lvl="1" eaLnBrk="1" hangingPunct="1"/>
            <a:r>
              <a:rPr lang="en-US" dirty="0" smtClean="0"/>
              <a:t>Identify where the data is stored</a:t>
            </a:r>
          </a:p>
          <a:p>
            <a:pPr lvl="1" eaLnBrk="1" hangingPunct="1"/>
            <a:r>
              <a:rPr lang="en-US" dirty="0" smtClean="0"/>
              <a:t>List the algorithmic steps necessary to perform the action</a:t>
            </a:r>
          </a:p>
          <a:p>
            <a:pPr eaLnBrk="1" hangingPunct="1"/>
            <a:r>
              <a:rPr lang="en-US" dirty="0" smtClean="0"/>
              <a:t>Object approach</a:t>
            </a:r>
          </a:p>
          <a:p>
            <a:pPr lvl="1" eaLnBrk="1" hangingPunct="1"/>
            <a:r>
              <a:rPr lang="en-US" dirty="0" smtClean="0"/>
              <a:t>Identify what objects are involved; these objects will directly relate to real life objects (Bank, SavingsAccount, Teller and Transaction)</a:t>
            </a:r>
          </a:p>
          <a:p>
            <a:pPr lvl="1" eaLnBrk="1" hangingPunct="1"/>
            <a:r>
              <a:rPr lang="en-US" dirty="0" smtClean="0"/>
              <a:t>Show how these objects interact:</a:t>
            </a:r>
          </a:p>
          <a:p>
            <a:pPr lvl="2" eaLnBrk="1" hangingPunct="1"/>
            <a:r>
              <a:rPr lang="en-US" sz="2100" dirty="0" smtClean="0"/>
              <a:t>To enforce business rules for withdrawals</a:t>
            </a:r>
          </a:p>
          <a:p>
            <a:pPr lvl="2" eaLnBrk="1" hangingPunct="1"/>
            <a:r>
              <a:rPr lang="en-US" sz="2100" dirty="0" smtClean="0"/>
              <a:t>To modify the balance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normAutofit/>
          </a:bodyPr>
          <a:lstStyle/>
          <a:p>
            <a:pPr eaLnBrk="1" hangingPunct="1">
              <a:defRPr/>
            </a:pPr>
            <a:r>
              <a:rPr lang="en-US" sz="3000" dirty="0"/>
              <a:t>Methods for Promoting Modularity</a:t>
            </a:r>
          </a:p>
        </p:txBody>
      </p:sp>
      <p:sp>
        <p:nvSpPr>
          <p:cNvPr id="30723" name="Rectangle 3"/>
          <p:cNvSpPr>
            <a:spLocks noGrp="1" noChangeArrowheads="1"/>
          </p:cNvSpPr>
          <p:nvPr>
            <p:ph idx="1"/>
          </p:nvPr>
        </p:nvSpPr>
        <p:spPr/>
        <p:txBody>
          <a:bodyPr/>
          <a:lstStyle/>
          <a:p>
            <a:pPr eaLnBrk="1" hangingPunct="1"/>
            <a:r>
              <a:rPr lang="en-US" dirty="0" smtClean="0"/>
              <a:t>Reduce the amount of dependency between different units</a:t>
            </a:r>
          </a:p>
          <a:p>
            <a:pPr lvl="1" eaLnBrk="1" hangingPunct="1"/>
            <a:r>
              <a:rPr lang="en-US" dirty="0" smtClean="0"/>
              <a:t>For example, your brakes should still work even if your car runs out of gas</a:t>
            </a:r>
          </a:p>
          <a:p>
            <a:pPr lvl="1" eaLnBrk="1" hangingPunct="1"/>
            <a:r>
              <a:rPr lang="en-US" dirty="0" smtClean="0"/>
              <a:t>This is desirable because it minimizes the effect of changes from one unit to another</a:t>
            </a:r>
          </a:p>
          <a:p>
            <a:pPr eaLnBrk="1" hangingPunct="1"/>
            <a:r>
              <a:rPr lang="en-US" dirty="0" smtClean="0"/>
              <a:t>Each unit should be specialized</a:t>
            </a:r>
          </a:p>
          <a:p>
            <a:pPr lvl="1" eaLnBrk="1" hangingPunct="1"/>
            <a:r>
              <a:rPr lang="en-US" dirty="0" smtClean="0"/>
              <a:t>The cooling module of the car should contain only parts relevant to the task of cooling</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rmAutofit/>
          </a:bodyPr>
          <a:lstStyle/>
          <a:p>
            <a:pPr eaLnBrk="1" hangingPunct="1">
              <a:defRPr/>
            </a:pPr>
            <a:r>
              <a:rPr lang="en-US" sz="3000" dirty="0"/>
              <a:t>Abstraction</a:t>
            </a:r>
          </a:p>
        </p:txBody>
      </p:sp>
      <p:pic>
        <p:nvPicPr>
          <p:cNvPr id="31748" name="Picture 4" descr="j0212957"/>
          <p:cNvPicPr>
            <a:picLocks noGrp="1" noChangeAspect="1" noChangeArrowheads="1"/>
          </p:cNvPicPr>
          <p:nvPr>
            <p:ph idx="1"/>
          </p:nvPr>
        </p:nvPicPr>
        <p:blipFill>
          <a:blip r:embed="rId3" cstate="print"/>
          <a:stretch>
            <a:fillRect/>
          </a:stretch>
        </p:blipFill>
        <p:spPr>
          <a:xfrm>
            <a:off x="3656685" y="3525018"/>
            <a:ext cx="1830629" cy="1149401"/>
          </a:xfrm>
        </p:spPr>
      </p:pic>
      <p:sp>
        <p:nvSpPr>
          <p:cNvPr id="31747" name="Rectangle 3"/>
          <p:cNvSpPr>
            <a:spLocks noGrp="1" noChangeArrowheads="1"/>
          </p:cNvSpPr>
          <p:nvPr>
            <p:ph type="body" sz="half" idx="4294967295"/>
          </p:nvPr>
        </p:nvSpPr>
        <p:spPr>
          <a:xfrm>
            <a:off x="533400" y="1676400"/>
            <a:ext cx="8610600" cy="4724400"/>
          </a:xfrm>
        </p:spPr>
        <p:txBody>
          <a:bodyPr/>
          <a:lstStyle/>
          <a:p>
            <a:pPr eaLnBrk="1" hangingPunct="1"/>
            <a:r>
              <a:rPr lang="en-US" dirty="0" smtClean="0"/>
              <a:t>The set of messages that a class can accept should be separate from the implementation</a:t>
            </a:r>
          </a:p>
          <a:p>
            <a:pPr lvl="1" eaLnBrk="1" hangingPunct="1"/>
            <a:r>
              <a:rPr lang="en-US" dirty="0" smtClean="0"/>
              <a:t>This is known as </a:t>
            </a:r>
            <a:r>
              <a:rPr lang="en-US" i="1" dirty="0" smtClean="0"/>
              <a:t>abstraction</a:t>
            </a:r>
            <a:endParaRPr lang="en-US" dirty="0" smtClean="0"/>
          </a:p>
          <a:p>
            <a:pPr eaLnBrk="1" hangingPunct="1"/>
            <a:r>
              <a:rPr lang="en-US" dirty="0" smtClean="0"/>
              <a:t>Abstraction takes several major forms in object-oriented systems</a:t>
            </a:r>
          </a:p>
          <a:p>
            <a:pPr lvl="1" eaLnBrk="1" hangingPunct="1"/>
            <a:r>
              <a:rPr lang="en-US" dirty="0" smtClean="0"/>
              <a:t>Encapsulation</a:t>
            </a:r>
          </a:p>
          <a:p>
            <a:pPr lvl="1" eaLnBrk="1" hangingPunct="1"/>
            <a:r>
              <a:rPr lang="en-US" dirty="0" smtClean="0"/>
              <a:t>Interfaces</a:t>
            </a:r>
          </a:p>
          <a:p>
            <a:pPr lvl="1" eaLnBrk="1" hangingPunct="1"/>
            <a:r>
              <a:rPr lang="en-US" dirty="0" smtClean="0"/>
              <a:t>Polymorphism</a:t>
            </a:r>
          </a:p>
          <a:p>
            <a:pPr eaLnBrk="1" hangingPunct="1"/>
            <a:endParaRPr lang="en-US" sz="2100" dirty="0" smtClean="0"/>
          </a:p>
          <a:p>
            <a:pPr eaLnBrk="1" hangingPunct="1">
              <a:buFontTx/>
              <a:buNone/>
            </a:pPr>
            <a:endParaRPr lang="en-US" dirty="0" smtClean="0"/>
          </a:p>
          <a:p>
            <a:pPr eaLnBrk="1" hangingPunct="1">
              <a:buFontTx/>
              <a:buNone/>
            </a:pPr>
            <a:endParaRPr lang="en-US" dirty="0" smtClean="0"/>
          </a:p>
        </p:txBody>
      </p:sp>
      <p:sp>
        <p:nvSpPr>
          <p:cNvPr id="31749" name="Oval 7"/>
          <p:cNvSpPr>
            <a:spLocks noChangeArrowheads="1"/>
          </p:cNvSpPr>
          <p:nvPr/>
        </p:nvSpPr>
        <p:spPr bwMode="auto">
          <a:xfrm>
            <a:off x="1763712" y="5029200"/>
            <a:ext cx="1436688" cy="1317625"/>
          </a:xfrm>
          <a:prstGeom prst="ellipse">
            <a:avLst/>
          </a:prstGeom>
          <a:solidFill>
            <a:schemeClr val="folHlink"/>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31750" name="Oval 8"/>
          <p:cNvSpPr>
            <a:spLocks noChangeArrowheads="1"/>
          </p:cNvSpPr>
          <p:nvPr/>
        </p:nvSpPr>
        <p:spPr bwMode="auto">
          <a:xfrm>
            <a:off x="2081212" y="5327650"/>
            <a:ext cx="814388" cy="768350"/>
          </a:xfrm>
          <a:prstGeom prst="ellipse">
            <a:avLst/>
          </a:prstGeom>
          <a:solidFill>
            <a:srgbClr val="F0F2F2"/>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31751" name="Line 9"/>
          <p:cNvSpPr>
            <a:spLocks noChangeShapeType="1"/>
          </p:cNvSpPr>
          <p:nvPr/>
        </p:nvSpPr>
        <p:spPr bwMode="auto">
          <a:xfrm flipV="1">
            <a:off x="2514600" y="5029200"/>
            <a:ext cx="0" cy="293687"/>
          </a:xfrm>
          <a:prstGeom prst="line">
            <a:avLst/>
          </a:prstGeom>
          <a:noFill/>
          <a:ln w="9525">
            <a:solidFill>
              <a:schemeClr val="tx1"/>
            </a:solidFill>
            <a:round/>
            <a:headEnd/>
            <a:tailEnd/>
          </a:ln>
        </p:spPr>
        <p:txBody>
          <a:bodyPr lIns="136063" tIns="68031" rIns="136063" bIns="68031"/>
          <a:lstStyle/>
          <a:p>
            <a:endParaRPr lang="en-US"/>
          </a:p>
        </p:txBody>
      </p:sp>
      <p:sp>
        <p:nvSpPr>
          <p:cNvPr id="31752" name="Line 10"/>
          <p:cNvSpPr>
            <a:spLocks noChangeShapeType="1"/>
          </p:cNvSpPr>
          <p:nvPr/>
        </p:nvSpPr>
        <p:spPr bwMode="auto">
          <a:xfrm>
            <a:off x="2514600" y="6019800"/>
            <a:ext cx="0" cy="311150"/>
          </a:xfrm>
          <a:prstGeom prst="line">
            <a:avLst/>
          </a:prstGeom>
          <a:noFill/>
          <a:ln w="9525">
            <a:solidFill>
              <a:schemeClr val="tx1"/>
            </a:solidFill>
            <a:round/>
            <a:headEnd/>
            <a:tailEnd/>
          </a:ln>
        </p:spPr>
        <p:txBody>
          <a:bodyPr lIns="136063" tIns="68031" rIns="136063" bIns="68031"/>
          <a:lstStyle/>
          <a:p>
            <a:endParaRPr lang="en-US"/>
          </a:p>
        </p:txBody>
      </p:sp>
      <p:sp>
        <p:nvSpPr>
          <p:cNvPr id="31753" name="Line 11"/>
          <p:cNvSpPr>
            <a:spLocks noChangeShapeType="1"/>
          </p:cNvSpPr>
          <p:nvPr/>
        </p:nvSpPr>
        <p:spPr bwMode="auto">
          <a:xfrm>
            <a:off x="2895600" y="5715000"/>
            <a:ext cx="320675" cy="0"/>
          </a:xfrm>
          <a:prstGeom prst="line">
            <a:avLst/>
          </a:prstGeom>
          <a:noFill/>
          <a:ln w="9525">
            <a:solidFill>
              <a:schemeClr val="tx1"/>
            </a:solidFill>
            <a:round/>
            <a:headEnd/>
            <a:tailEnd/>
          </a:ln>
        </p:spPr>
        <p:txBody>
          <a:bodyPr lIns="136063" tIns="68031" rIns="136063" bIns="68031"/>
          <a:lstStyle/>
          <a:p>
            <a:endParaRPr lang="en-US"/>
          </a:p>
        </p:txBody>
      </p:sp>
      <p:sp>
        <p:nvSpPr>
          <p:cNvPr id="31754" name="Line 12"/>
          <p:cNvSpPr>
            <a:spLocks noChangeShapeType="1"/>
          </p:cNvSpPr>
          <p:nvPr/>
        </p:nvSpPr>
        <p:spPr bwMode="auto">
          <a:xfrm>
            <a:off x="1782762" y="5748337"/>
            <a:ext cx="320675" cy="0"/>
          </a:xfrm>
          <a:prstGeom prst="line">
            <a:avLst/>
          </a:prstGeom>
          <a:noFill/>
          <a:ln w="9525">
            <a:solidFill>
              <a:schemeClr val="tx1"/>
            </a:solidFill>
            <a:round/>
            <a:headEnd/>
            <a:tailEnd/>
          </a:ln>
        </p:spPr>
        <p:txBody>
          <a:bodyPr lIns="136063" tIns="68031" rIns="136063" bIns="68031"/>
          <a:lstStyle/>
          <a:p>
            <a:endParaRPr lang="en-US"/>
          </a:p>
        </p:txBody>
      </p:sp>
      <p:sp>
        <p:nvSpPr>
          <p:cNvPr id="31755" name="Line 13"/>
          <p:cNvSpPr>
            <a:spLocks noChangeShapeType="1"/>
          </p:cNvSpPr>
          <p:nvPr/>
        </p:nvSpPr>
        <p:spPr bwMode="auto">
          <a:xfrm>
            <a:off x="3221037" y="5715000"/>
            <a:ext cx="3079750" cy="0"/>
          </a:xfrm>
          <a:prstGeom prst="line">
            <a:avLst/>
          </a:prstGeom>
          <a:noFill/>
          <a:ln w="9525">
            <a:solidFill>
              <a:schemeClr val="tx1"/>
            </a:solidFill>
            <a:round/>
            <a:headEnd/>
            <a:tailEnd type="triangle" w="med" len="med"/>
          </a:ln>
        </p:spPr>
        <p:txBody>
          <a:bodyPr lIns="136063" tIns="68031" rIns="136063" bIns="68031"/>
          <a:lstStyle/>
          <a:p>
            <a:endParaRPr lang="en-US"/>
          </a:p>
        </p:txBody>
      </p:sp>
      <p:sp>
        <p:nvSpPr>
          <p:cNvPr id="31756" name="Text Box 14"/>
          <p:cNvSpPr txBox="1">
            <a:spLocks noChangeArrowheads="1"/>
          </p:cNvSpPr>
          <p:nvPr/>
        </p:nvSpPr>
        <p:spPr bwMode="auto">
          <a:xfrm>
            <a:off x="4117975" y="5303837"/>
            <a:ext cx="2359025" cy="460375"/>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2100">
                <a:latin typeface="Courier New" pitchFamily="49" charset="0"/>
              </a:rPr>
              <a:t>accelerate()</a:t>
            </a:r>
          </a:p>
        </p:txBody>
      </p:sp>
      <p:sp>
        <p:nvSpPr>
          <p:cNvPr id="31757" name="Text Box 15"/>
          <p:cNvSpPr txBox="1">
            <a:spLocks noChangeArrowheads="1"/>
          </p:cNvSpPr>
          <p:nvPr/>
        </p:nvSpPr>
        <p:spPr bwMode="auto">
          <a:xfrm>
            <a:off x="3503613" y="4767262"/>
            <a:ext cx="2287587" cy="414338"/>
          </a:xfrm>
          <a:prstGeom prst="rect">
            <a:avLst/>
          </a:prstGeom>
          <a:noFill/>
          <a:ln w="9525">
            <a:noFill/>
            <a:miter lim="800000"/>
            <a:headEnd/>
            <a:tailEnd/>
          </a:ln>
        </p:spPr>
        <p:txBody>
          <a:bodyPr lIns="136054" tIns="68027" rIns="136054" bIns="68027">
            <a:spAutoFit/>
          </a:bodyPr>
          <a:lstStyle/>
          <a:p>
            <a:pPr defTabSz="614363">
              <a:spcBef>
                <a:spcPct val="50000"/>
              </a:spcBef>
            </a:pPr>
            <a:r>
              <a:rPr lang="en-US" dirty="0"/>
              <a:t>Message sender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defRPr/>
            </a:pPr>
            <a:r>
              <a:rPr lang="en-US" sz="3000"/>
              <a:t>Encapsulation</a:t>
            </a:r>
          </a:p>
        </p:txBody>
      </p:sp>
      <p:sp>
        <p:nvSpPr>
          <p:cNvPr id="32771" name="Rectangle 3"/>
          <p:cNvSpPr>
            <a:spLocks noGrp="1" noChangeArrowheads="1"/>
          </p:cNvSpPr>
          <p:nvPr>
            <p:ph idx="1"/>
          </p:nvPr>
        </p:nvSpPr>
        <p:spPr/>
        <p:txBody>
          <a:bodyPr/>
          <a:lstStyle/>
          <a:p>
            <a:pPr eaLnBrk="1" hangingPunct="1"/>
            <a:r>
              <a:rPr lang="en-US" dirty="0" smtClean="0"/>
              <a:t>A message sender does not need to know the method’s implementation</a:t>
            </a:r>
          </a:p>
          <a:p>
            <a:pPr lvl="1" eaLnBrk="1" hangingPunct="1"/>
            <a:r>
              <a:rPr lang="en-US" dirty="0" smtClean="0"/>
              <a:t>Information and implementation details of a service provided by a class are hidden</a:t>
            </a:r>
          </a:p>
          <a:p>
            <a:pPr lvl="1" eaLnBrk="1" hangingPunct="1"/>
            <a:r>
              <a:rPr lang="en-US" dirty="0" smtClean="0"/>
              <a:t>This principle is known as </a:t>
            </a:r>
            <a:r>
              <a:rPr lang="en-US" i="1" dirty="0" smtClean="0"/>
              <a:t>encapsulation</a:t>
            </a:r>
            <a:endParaRPr lang="en-US" dirty="0" smtClean="0"/>
          </a:p>
          <a:p>
            <a:pPr eaLnBrk="1" hangingPunct="1"/>
            <a:r>
              <a:rPr lang="en-US" dirty="0" smtClean="0"/>
              <a:t>For example, in order to drive a car, you should not need to know how the engine works</a:t>
            </a:r>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normAutofit/>
          </a:bodyPr>
          <a:lstStyle/>
          <a:p>
            <a:pPr eaLnBrk="1" hangingPunct="1">
              <a:defRPr/>
            </a:pPr>
            <a:r>
              <a:rPr lang="en-US" sz="3000" dirty="0"/>
              <a:t>Interfaces</a:t>
            </a:r>
          </a:p>
        </p:txBody>
      </p:sp>
      <p:pic>
        <p:nvPicPr>
          <p:cNvPr id="33796" name="Picture 4" descr="j0233070"/>
          <p:cNvPicPr>
            <a:picLocks noGrp="1" noChangeAspect="1" noChangeArrowheads="1"/>
          </p:cNvPicPr>
          <p:nvPr>
            <p:ph idx="1"/>
          </p:nvPr>
        </p:nvPicPr>
        <p:blipFill>
          <a:blip r:embed="rId3" cstate="print"/>
          <a:stretch>
            <a:fillRect/>
          </a:stretch>
        </p:blipFill>
        <p:spPr>
          <a:xfrm>
            <a:off x="3091004" y="3357335"/>
            <a:ext cx="2961992" cy="1484768"/>
          </a:xfrm>
        </p:spPr>
      </p:pic>
      <p:sp>
        <p:nvSpPr>
          <p:cNvPr id="33795" name="Rectangle 3"/>
          <p:cNvSpPr>
            <a:spLocks noGrp="1" noChangeArrowheads="1"/>
          </p:cNvSpPr>
          <p:nvPr>
            <p:ph type="body" sz="half" idx="4294967295"/>
          </p:nvPr>
        </p:nvSpPr>
        <p:spPr>
          <a:xfrm>
            <a:off x="227013" y="1447800"/>
            <a:ext cx="8916987" cy="4816475"/>
          </a:xfrm>
        </p:spPr>
        <p:txBody>
          <a:bodyPr/>
          <a:lstStyle/>
          <a:p>
            <a:pPr eaLnBrk="1" hangingPunct="1"/>
            <a:r>
              <a:rPr lang="en-US" dirty="0" smtClean="0"/>
              <a:t>Many classes of vehicle provide the same services as the car class: trucks, boats, planes and so on</a:t>
            </a:r>
          </a:p>
          <a:p>
            <a:pPr eaLnBrk="1" hangingPunct="1"/>
            <a:r>
              <a:rPr lang="en-US" dirty="0" smtClean="0"/>
              <a:t>These vehicles accept the same set of messages that allow them to be </a:t>
            </a:r>
            <a:r>
              <a:rPr lang="en-US" i="1" dirty="0" smtClean="0"/>
              <a:t>driven</a:t>
            </a:r>
            <a:r>
              <a:rPr lang="en-US" dirty="0" smtClean="0"/>
              <a:t>, and thus have the same </a:t>
            </a:r>
            <a:r>
              <a:rPr lang="en-US" i="1" dirty="0" smtClean="0"/>
              <a:t>interface</a:t>
            </a:r>
            <a:r>
              <a:rPr lang="en-US" b="1" dirty="0" smtClean="0"/>
              <a:t> </a:t>
            </a:r>
            <a:r>
              <a:rPr lang="en-US" dirty="0" smtClean="0"/>
              <a:t>to their services</a:t>
            </a:r>
          </a:p>
          <a:p>
            <a:pPr lvl="1" eaLnBrk="1" hangingPunct="1"/>
            <a:r>
              <a:rPr lang="en-US" sz="2100" dirty="0" smtClean="0"/>
              <a:t>Accelerate</a:t>
            </a:r>
          </a:p>
          <a:p>
            <a:pPr lvl="1" eaLnBrk="1" hangingPunct="1"/>
            <a:r>
              <a:rPr lang="en-US" sz="2100" dirty="0" smtClean="0"/>
              <a:t>Decelerate</a:t>
            </a:r>
          </a:p>
          <a:p>
            <a:pPr lvl="1" eaLnBrk="1" hangingPunct="1"/>
            <a:r>
              <a:rPr lang="en-US" sz="2100" dirty="0" smtClean="0"/>
              <a:t>Steer</a:t>
            </a:r>
          </a:p>
          <a:p>
            <a:pPr eaLnBrk="1" hangingPunct="1"/>
            <a:r>
              <a:rPr lang="en-US" dirty="0" smtClean="0"/>
              <a:t>Interfaces provide a list of methods separate from the actual implementation of these methods</a:t>
            </a:r>
          </a:p>
          <a:p>
            <a:pPr eaLnBrk="1" hangingPunct="1"/>
            <a:endParaRPr lang="en-US" dirty="0" smtClean="0"/>
          </a:p>
        </p:txBody>
      </p:sp>
      <p:pic>
        <p:nvPicPr>
          <p:cNvPr id="33797" name="Picture 6" descr="j0292152"/>
          <p:cNvPicPr>
            <a:picLocks noGrp="1" noChangeAspect="1" noChangeArrowheads="1"/>
          </p:cNvPicPr>
          <p:nvPr>
            <p:ph sz="quarter" idx="4294967295"/>
          </p:nvPr>
        </p:nvPicPr>
        <p:blipFill>
          <a:blip r:embed="rId4" cstate="print"/>
          <a:srcRect/>
          <a:stretch>
            <a:fillRect/>
          </a:stretch>
        </p:blipFill>
        <p:spPr>
          <a:xfrm>
            <a:off x="7259638" y="5589588"/>
            <a:ext cx="1884362" cy="1050925"/>
          </a:xfrm>
        </p:spPr>
      </p:pic>
      <p:pic>
        <p:nvPicPr>
          <p:cNvPr id="33798" name="Picture 9" descr="j0212957"/>
          <p:cNvPicPr>
            <a:picLocks noChangeAspect="1" noChangeArrowheads="1"/>
          </p:cNvPicPr>
          <p:nvPr/>
        </p:nvPicPr>
        <p:blipFill>
          <a:blip r:embed="rId5" cstate="print"/>
          <a:srcRect/>
          <a:stretch>
            <a:fillRect/>
          </a:stretch>
        </p:blipFill>
        <p:spPr bwMode="auto">
          <a:xfrm>
            <a:off x="654050" y="5410200"/>
            <a:ext cx="2379663"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defRPr/>
            </a:pPr>
            <a:r>
              <a:rPr lang="en-US" sz="3000"/>
              <a:t>Polymorphism</a:t>
            </a:r>
          </a:p>
        </p:txBody>
      </p:sp>
      <p:sp>
        <p:nvSpPr>
          <p:cNvPr id="34819" name="Rectangle 3"/>
          <p:cNvSpPr>
            <a:spLocks noGrp="1" noChangeArrowheads="1"/>
          </p:cNvSpPr>
          <p:nvPr>
            <p:ph idx="1"/>
          </p:nvPr>
        </p:nvSpPr>
        <p:spPr/>
        <p:txBody>
          <a:bodyPr/>
          <a:lstStyle/>
          <a:p>
            <a:pPr algn="just" eaLnBrk="1" hangingPunct="1"/>
            <a:r>
              <a:rPr lang="en-US" dirty="0" smtClean="0"/>
              <a:t>If you plan to travel, you may use a car, truck or possibly a boat</a:t>
            </a:r>
          </a:p>
          <a:p>
            <a:pPr lvl="1" algn="just" eaLnBrk="1" hangingPunct="1"/>
            <a:r>
              <a:rPr lang="en-US" dirty="0" smtClean="0"/>
              <a:t>Whatever vehicle you drive, the result is the same: you will reach your destination</a:t>
            </a:r>
          </a:p>
          <a:p>
            <a:pPr lvl="1" algn="just" eaLnBrk="1" hangingPunct="1"/>
            <a:r>
              <a:rPr lang="en-US" dirty="0" smtClean="0"/>
              <a:t>The way the service is delivered may be different:</a:t>
            </a:r>
          </a:p>
          <a:p>
            <a:pPr lvl="2" algn="just" eaLnBrk="1" hangingPunct="1"/>
            <a:r>
              <a:rPr lang="en-US" dirty="0" smtClean="0"/>
              <a:t>You can drive a car across land using roads</a:t>
            </a:r>
          </a:p>
          <a:p>
            <a:pPr lvl="2" algn="just" eaLnBrk="1" hangingPunct="1"/>
            <a:r>
              <a:rPr lang="en-US" dirty="0" smtClean="0"/>
              <a:t>You can drive a truck over hills, on rough terrain, and on roads</a:t>
            </a:r>
          </a:p>
          <a:p>
            <a:pPr lvl="2" algn="just" eaLnBrk="1" hangingPunct="1"/>
            <a:r>
              <a:rPr lang="en-US" dirty="0" smtClean="0"/>
              <a:t>You can drive a boat through water</a:t>
            </a:r>
          </a:p>
          <a:p>
            <a:pPr algn="just" eaLnBrk="1" hangingPunct="1"/>
            <a:r>
              <a:rPr lang="en-US" dirty="0" smtClean="0"/>
              <a:t>These various classes accept the same set of messages, and provide the same set of services</a:t>
            </a:r>
          </a:p>
          <a:p>
            <a:pPr lvl="1" algn="just" eaLnBrk="1" hangingPunct="1"/>
            <a:r>
              <a:rPr lang="en-US" dirty="0" smtClean="0"/>
              <a:t>They may be interchanged without affecting the message sender</a:t>
            </a:r>
          </a:p>
          <a:p>
            <a:pPr algn="just" eaLnBrk="1" hangingPunct="1"/>
            <a:r>
              <a:rPr lang="en-US" dirty="0" smtClean="0"/>
              <a:t>This principle is known as </a:t>
            </a:r>
            <a:r>
              <a:rPr lang="en-US" i="1" dirty="0" smtClean="0"/>
              <a:t>polymorphism</a:t>
            </a: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normAutofit/>
          </a:bodyPr>
          <a:lstStyle/>
          <a:p>
            <a:pPr eaLnBrk="1" hangingPunct="1">
              <a:defRPr/>
            </a:pPr>
            <a:r>
              <a:rPr lang="en-US" sz="3000" dirty="0"/>
              <a:t>Interface and Polymorphism Example</a:t>
            </a:r>
          </a:p>
        </p:txBody>
      </p:sp>
      <p:sp>
        <p:nvSpPr>
          <p:cNvPr id="35843" name="Rectangle 3"/>
          <p:cNvSpPr>
            <a:spLocks noGrp="1" noChangeArrowheads="1"/>
          </p:cNvSpPr>
          <p:nvPr>
            <p:ph type="body" sz="half" idx="4294967295"/>
          </p:nvPr>
        </p:nvSpPr>
        <p:spPr>
          <a:xfrm>
            <a:off x="381000" y="1447800"/>
            <a:ext cx="8078788" cy="5105400"/>
          </a:xfrm>
        </p:spPr>
        <p:txBody>
          <a:bodyPr/>
          <a:lstStyle/>
          <a:p>
            <a:pPr eaLnBrk="1" hangingPunct="1"/>
            <a:endParaRPr lang="en-US" sz="1900" dirty="0" smtClean="0"/>
          </a:p>
          <a:p>
            <a:pPr eaLnBrk="1" hangingPunct="1">
              <a:buFontTx/>
              <a:buNone/>
            </a:pPr>
            <a:endParaRPr lang="en-US" sz="1900" dirty="0" smtClean="0"/>
          </a:p>
          <a:p>
            <a:pPr lvl="1" eaLnBrk="1" hangingPunct="1"/>
            <a:endParaRPr lang="en-US" sz="1900" dirty="0" smtClean="0"/>
          </a:p>
          <a:p>
            <a:pPr eaLnBrk="1" hangingPunct="1">
              <a:buFontTx/>
              <a:buNone/>
            </a:pPr>
            <a:endParaRPr lang="en-US" sz="1900" dirty="0" smtClean="0"/>
          </a:p>
        </p:txBody>
      </p:sp>
      <p:sp>
        <p:nvSpPr>
          <p:cNvPr id="35845" name="Rectangle 5"/>
          <p:cNvSpPr>
            <a:spLocks noChangeArrowheads="1"/>
          </p:cNvSpPr>
          <p:nvPr/>
        </p:nvSpPr>
        <p:spPr bwMode="auto">
          <a:xfrm>
            <a:off x="188913" y="1371600"/>
            <a:ext cx="8689975" cy="1849438"/>
          </a:xfrm>
          <a:prstGeom prst="rect">
            <a:avLst/>
          </a:prstGeom>
          <a:noFill/>
          <a:ln w="9525">
            <a:noFill/>
            <a:miter lim="800000"/>
            <a:headEnd/>
            <a:tailEnd/>
          </a:ln>
        </p:spPr>
        <p:txBody>
          <a:bodyPr lIns="91429" tIns="45714" rIns="91429" bIns="45714"/>
          <a:lstStyle/>
          <a:p>
            <a:pPr marL="50800" indent="-50800" algn="just" defTabSz="912813">
              <a:spcBef>
                <a:spcPct val="20000"/>
              </a:spcBef>
              <a:buFontTx/>
              <a:buChar char="•"/>
            </a:pPr>
            <a:r>
              <a:rPr lang="en-US" sz="2400" dirty="0">
                <a:latin typeface="+mn-lt"/>
              </a:rPr>
              <a:t>The Drivable interface is a contract that states the behavior of all vehicles</a:t>
            </a:r>
          </a:p>
          <a:p>
            <a:pPr marL="803275" lvl="2" indent="-180975" algn="just" defTabSz="912813">
              <a:spcBef>
                <a:spcPct val="20000"/>
              </a:spcBef>
              <a:buFontTx/>
              <a:buChar char="–"/>
            </a:pPr>
            <a:r>
              <a:rPr lang="en-US" sz="2000" dirty="0">
                <a:latin typeface="+mn-lt"/>
              </a:rPr>
              <a:t>The Boat, Car and Truck classes choose to implement the Drivable interface; implementation of the methods may be different</a:t>
            </a:r>
          </a:p>
          <a:p>
            <a:pPr marL="803275" lvl="2" indent="-180975" algn="just" defTabSz="912813">
              <a:spcBef>
                <a:spcPct val="20000"/>
              </a:spcBef>
              <a:buFontTx/>
              <a:buChar char="–"/>
            </a:pPr>
            <a:r>
              <a:rPr lang="en-US" sz="2000" dirty="0">
                <a:latin typeface="+mn-lt"/>
              </a:rPr>
              <a:t>They understand the same messages and store the same variables</a:t>
            </a:r>
            <a:endParaRPr lang="en-US" sz="2400" dirty="0">
              <a:latin typeface="+mn-lt"/>
            </a:endParaRPr>
          </a:p>
          <a:p>
            <a:pPr marL="50800" indent="-50800" algn="just" defTabSz="912813">
              <a:spcBef>
                <a:spcPct val="20000"/>
              </a:spcBef>
              <a:buFontTx/>
              <a:buChar char="•"/>
            </a:pPr>
            <a:r>
              <a:rPr lang="en-US" sz="2400" dirty="0">
                <a:latin typeface="+mn-lt"/>
              </a:rPr>
              <a:t>Since these classes provide the same service, they may be interchanged without affecting the service that is provided</a:t>
            </a:r>
          </a:p>
          <a:p>
            <a:pPr marL="803275" lvl="2" indent="-180975" algn="just" defTabSz="912813">
              <a:spcBef>
                <a:spcPct val="20000"/>
              </a:spcBef>
              <a:buFontTx/>
              <a:buChar char="–"/>
            </a:pPr>
            <a:r>
              <a:rPr lang="en-US" sz="2000" dirty="0">
                <a:latin typeface="+mn-lt"/>
              </a:rPr>
              <a:t>A driver can ask any class that implements the Drivable interface to accelerate, and the result would be the same</a:t>
            </a:r>
          </a:p>
        </p:txBody>
      </p:sp>
      <p:sp>
        <p:nvSpPr>
          <p:cNvPr id="35846" name="Rectangle 6"/>
          <p:cNvSpPr>
            <a:spLocks noChangeArrowheads="1"/>
          </p:cNvSpPr>
          <p:nvPr/>
        </p:nvSpPr>
        <p:spPr bwMode="auto">
          <a:xfrm>
            <a:off x="-712788" y="1536700"/>
            <a:ext cx="8688388" cy="5716588"/>
          </a:xfrm>
          <a:prstGeom prst="rect">
            <a:avLst/>
          </a:prstGeom>
          <a:noFill/>
          <a:ln w="9525">
            <a:noFill/>
            <a:miter lim="800000"/>
            <a:headEnd/>
            <a:tailEnd/>
          </a:ln>
        </p:spPr>
        <p:txBody>
          <a:bodyPr lIns="91429" tIns="45714" rIns="91429" bIns="45714"/>
          <a:lstStyle/>
          <a:p>
            <a:pPr marL="50800" indent="-50800" defTabSz="912813">
              <a:spcBef>
                <a:spcPct val="20000"/>
              </a:spcBef>
              <a:buFontTx/>
              <a:buChar char="•"/>
            </a:pPr>
            <a:endParaRPr lang="en-US" sz="2400"/>
          </a:p>
          <a:p>
            <a:pPr marL="50800" indent="-50800" defTabSz="912813">
              <a:spcBef>
                <a:spcPct val="20000"/>
              </a:spcBef>
            </a:pPr>
            <a:endParaRPr lang="en-US" sz="2400"/>
          </a:p>
          <a:p>
            <a:pPr marL="346075" lvl="1" indent="-180975" defTabSz="912813">
              <a:spcBef>
                <a:spcPct val="20000"/>
              </a:spcBef>
              <a:buFontTx/>
              <a:buChar char="–"/>
            </a:pPr>
            <a:endParaRPr lang="en-US" sz="2400"/>
          </a:p>
          <a:p>
            <a:pPr marL="50800" indent="-50800" defTabSz="912813">
              <a:spcBef>
                <a:spcPct val="20000"/>
              </a:spcBef>
            </a:pPr>
            <a:endParaRPr lang="en-US" sz="24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and Polymorphism Example</a:t>
            </a:r>
            <a:endParaRPr lang="en-US" dirty="0"/>
          </a:p>
        </p:txBody>
      </p:sp>
      <p:pic>
        <p:nvPicPr>
          <p:cNvPr id="4" name="Picture 12" descr="U4x_01"/>
          <p:cNvPicPr>
            <a:picLocks noGrp="1" noChangeAspect="1" noChangeArrowheads="1"/>
          </p:cNvPicPr>
          <p:nvPr>
            <p:ph idx="1"/>
          </p:nvPr>
        </p:nvPicPr>
        <p:blipFill>
          <a:blip r:embed="rId3" cstate="print"/>
          <a:stretch>
            <a:fillRect/>
          </a:stretch>
        </p:blipFill>
        <p:spPr>
          <a:xfrm>
            <a:off x="685800" y="1149241"/>
            <a:ext cx="7543800" cy="5727398"/>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defRPr/>
            </a:pPr>
            <a:r>
              <a:rPr lang="en-US" sz="3000" dirty="0"/>
              <a:t>Inheritance</a:t>
            </a:r>
          </a:p>
        </p:txBody>
      </p:sp>
      <p:sp>
        <p:nvSpPr>
          <p:cNvPr id="36867" name="Rectangle 3"/>
          <p:cNvSpPr>
            <a:spLocks noGrp="1" noChangeArrowheads="1"/>
          </p:cNvSpPr>
          <p:nvPr>
            <p:ph idx="1"/>
          </p:nvPr>
        </p:nvSpPr>
        <p:spPr/>
        <p:txBody>
          <a:bodyPr/>
          <a:lstStyle/>
          <a:p>
            <a:pPr eaLnBrk="1" hangingPunct="1"/>
            <a:endParaRPr lang="en-US" smtClean="0"/>
          </a:p>
          <a:p>
            <a:pPr eaLnBrk="1" hangingPunct="1">
              <a:buFontTx/>
              <a:buNone/>
            </a:pPr>
            <a:endParaRPr lang="en-US" smtClean="0"/>
          </a:p>
          <a:p>
            <a:pPr lvl="1" eaLnBrk="1" hangingPunct="1"/>
            <a:endParaRPr lang="en-US" smtClean="0"/>
          </a:p>
          <a:p>
            <a:pPr eaLnBrk="1" hangingPunct="1">
              <a:buFontTx/>
              <a:buNone/>
            </a:pPr>
            <a:endParaRPr lang="en-US" smtClean="0"/>
          </a:p>
        </p:txBody>
      </p:sp>
      <p:sp>
        <p:nvSpPr>
          <p:cNvPr id="36868" name="Rectangle 4"/>
          <p:cNvSpPr>
            <a:spLocks noChangeArrowheads="1"/>
          </p:cNvSpPr>
          <p:nvPr/>
        </p:nvSpPr>
        <p:spPr bwMode="auto">
          <a:xfrm>
            <a:off x="304800" y="1684337"/>
            <a:ext cx="8458200" cy="4792663"/>
          </a:xfrm>
          <a:prstGeom prst="rect">
            <a:avLst/>
          </a:prstGeom>
          <a:noFill/>
          <a:ln w="9525">
            <a:noFill/>
            <a:miter lim="800000"/>
            <a:headEnd/>
            <a:tailEnd/>
          </a:ln>
        </p:spPr>
        <p:txBody>
          <a:bodyPr lIns="91429" tIns="45714" rIns="91429" bIns="45714"/>
          <a:lstStyle/>
          <a:p>
            <a:pPr marL="227013" indent="-227013" algn="just" defTabSz="912813">
              <a:spcBef>
                <a:spcPct val="25000"/>
              </a:spcBef>
              <a:buSzPct val="85000"/>
              <a:buFontTx/>
              <a:buChar char="•"/>
            </a:pPr>
            <a:r>
              <a:rPr lang="en-US" sz="2600" dirty="0" smtClean="0">
                <a:solidFill>
                  <a:srgbClr val="562469"/>
                </a:solidFill>
                <a:latin typeface="+mn-lt"/>
              </a:rPr>
              <a:t>Inheritance is an is-a relationship between classes</a:t>
            </a:r>
          </a:p>
          <a:p>
            <a:pPr marL="571500" lvl="1" indent="-342900" algn="just" defTabSz="912813">
              <a:spcBef>
                <a:spcPct val="5000"/>
              </a:spcBef>
              <a:buSzPct val="85000"/>
              <a:buFontTx/>
              <a:buChar char="—"/>
            </a:pPr>
            <a:r>
              <a:rPr lang="en-US" sz="2200" dirty="0" smtClean="0">
                <a:solidFill>
                  <a:srgbClr val="3A3A3A"/>
                </a:solidFill>
                <a:latin typeface="+mn-lt"/>
              </a:rPr>
              <a:t> A car is a vehicle</a:t>
            </a:r>
          </a:p>
          <a:p>
            <a:pPr marL="227013" indent="-227013" algn="just" defTabSz="912813">
              <a:spcBef>
                <a:spcPct val="25000"/>
              </a:spcBef>
              <a:buSzPct val="85000"/>
              <a:buFontTx/>
              <a:buChar char="•"/>
            </a:pPr>
            <a:r>
              <a:rPr lang="en-US" sz="2600" dirty="0" smtClean="0">
                <a:solidFill>
                  <a:srgbClr val="562469"/>
                </a:solidFill>
                <a:latin typeface="+mn-lt"/>
              </a:rPr>
              <a:t>The Car class models various types of cars</a:t>
            </a:r>
          </a:p>
          <a:p>
            <a:pPr marL="571500" lvl="1" indent="-342900" algn="just" defTabSz="912813">
              <a:spcBef>
                <a:spcPct val="5000"/>
              </a:spcBef>
              <a:buSzPct val="85000"/>
              <a:buFontTx/>
              <a:buChar char="—"/>
            </a:pPr>
            <a:r>
              <a:rPr lang="en-US" sz="2200" dirty="0" smtClean="0">
                <a:solidFill>
                  <a:srgbClr val="3A3A3A"/>
                </a:solidFill>
                <a:latin typeface="+mn-lt"/>
              </a:rPr>
              <a:t>Whatever type of car is represented, you know that a car will have wheels and an engine, and will be able to drive</a:t>
            </a:r>
          </a:p>
          <a:p>
            <a:pPr marL="571500" lvl="1" indent="-342900" algn="just" defTabSz="912813">
              <a:spcBef>
                <a:spcPct val="5000"/>
              </a:spcBef>
              <a:buSzPct val="85000"/>
              <a:buFontTx/>
              <a:buChar char="—"/>
            </a:pPr>
            <a:r>
              <a:rPr lang="en-US" sz="2200" dirty="0" smtClean="0">
                <a:solidFill>
                  <a:srgbClr val="3A3A3A"/>
                </a:solidFill>
                <a:latin typeface="+mn-lt"/>
              </a:rPr>
              <a:t>These cars have many common features, but they may be represented by different classes because of their differences</a:t>
            </a:r>
          </a:p>
          <a:p>
            <a:pPr marL="227013" indent="-227013" algn="just" defTabSz="912813">
              <a:spcBef>
                <a:spcPct val="25000"/>
              </a:spcBef>
              <a:buSzPct val="85000"/>
              <a:buFontTx/>
              <a:buChar char="•"/>
            </a:pPr>
            <a:r>
              <a:rPr lang="en-US" sz="2600" dirty="0" smtClean="0">
                <a:solidFill>
                  <a:srgbClr val="562469"/>
                </a:solidFill>
                <a:latin typeface="+mn-lt"/>
              </a:rPr>
              <a:t>Similarities may be abstracted into a common class</a:t>
            </a:r>
          </a:p>
          <a:p>
            <a:pPr marL="571500" lvl="1" indent="-342900" algn="just" defTabSz="912813">
              <a:spcBef>
                <a:spcPct val="5000"/>
              </a:spcBef>
              <a:buSzPct val="85000"/>
              <a:buFontTx/>
              <a:buChar char="—"/>
            </a:pPr>
            <a:r>
              <a:rPr lang="en-US" sz="2200" dirty="0" smtClean="0">
                <a:solidFill>
                  <a:srgbClr val="3A3A3A"/>
                </a:solidFill>
                <a:latin typeface="+mn-lt"/>
              </a:rPr>
              <a:t>This class is called the superclass</a:t>
            </a:r>
          </a:p>
          <a:p>
            <a:pPr marL="571500" lvl="1" indent="-342900" algn="just" defTabSz="912813">
              <a:spcBef>
                <a:spcPct val="5000"/>
              </a:spcBef>
              <a:buSzPct val="85000"/>
              <a:buFontTx/>
              <a:buChar char="—"/>
            </a:pPr>
            <a:r>
              <a:rPr lang="en-US" sz="2200" dirty="0" smtClean="0">
                <a:solidFill>
                  <a:srgbClr val="3A3A3A"/>
                </a:solidFill>
                <a:latin typeface="+mn-lt"/>
              </a:rPr>
              <a:t>Classes may inherit variables and methods from a superclass; these are called subclasses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rmAutofit/>
          </a:bodyPr>
          <a:lstStyle/>
          <a:p>
            <a:pPr eaLnBrk="1" hangingPunct="1">
              <a:defRPr/>
            </a:pPr>
            <a:r>
              <a:rPr lang="en-US" sz="3000" dirty="0"/>
              <a:t>Inheritance Example</a:t>
            </a:r>
          </a:p>
        </p:txBody>
      </p:sp>
      <p:sp>
        <p:nvSpPr>
          <p:cNvPr id="37891" name="Rectangle 3"/>
          <p:cNvSpPr>
            <a:spLocks noGrp="1" noChangeArrowheads="1"/>
          </p:cNvSpPr>
          <p:nvPr>
            <p:ph idx="1"/>
          </p:nvPr>
        </p:nvSpPr>
        <p:spPr/>
        <p:txBody>
          <a:bodyPr/>
          <a:lstStyle/>
          <a:p>
            <a:pPr eaLnBrk="1" hangingPunct="1"/>
            <a:endParaRPr lang="en-US" sz="1900" smtClean="0"/>
          </a:p>
          <a:p>
            <a:pPr eaLnBrk="1" hangingPunct="1">
              <a:buFontTx/>
              <a:buNone/>
            </a:pPr>
            <a:endParaRPr lang="en-US" sz="1900" smtClean="0"/>
          </a:p>
          <a:p>
            <a:pPr lvl="1" eaLnBrk="1" hangingPunct="1"/>
            <a:endParaRPr lang="en-US" sz="1900" smtClean="0"/>
          </a:p>
          <a:p>
            <a:pPr eaLnBrk="1" hangingPunct="1">
              <a:buFontTx/>
              <a:buNone/>
            </a:pPr>
            <a:endParaRPr lang="en-US" sz="1900" smtClean="0"/>
          </a:p>
        </p:txBody>
      </p:sp>
      <p:sp>
        <p:nvSpPr>
          <p:cNvPr id="37892" name="Rectangle 4"/>
          <p:cNvSpPr>
            <a:spLocks noChangeArrowheads="1"/>
          </p:cNvSpPr>
          <p:nvPr/>
        </p:nvSpPr>
        <p:spPr bwMode="auto">
          <a:xfrm>
            <a:off x="377825" y="1828800"/>
            <a:ext cx="8537575" cy="3581400"/>
          </a:xfrm>
          <a:prstGeom prst="rect">
            <a:avLst/>
          </a:prstGeom>
          <a:noFill/>
          <a:ln w="9525">
            <a:noFill/>
            <a:miter lim="800000"/>
            <a:headEnd/>
            <a:tailEnd/>
          </a:ln>
        </p:spPr>
        <p:txBody>
          <a:bodyPr lIns="91429" tIns="45714" rIns="91429" bIns="45714"/>
          <a:lstStyle/>
          <a:p>
            <a:pPr marL="50800" indent="-50800" defTabSz="912813">
              <a:spcBef>
                <a:spcPct val="20000"/>
              </a:spcBef>
              <a:buFontTx/>
              <a:buChar char="•"/>
            </a:pPr>
            <a:r>
              <a:rPr lang="en-US" sz="2800" dirty="0"/>
              <a:t>The Car superclass provides the basic variables and methods used by all classes of cars</a:t>
            </a:r>
          </a:p>
          <a:p>
            <a:pPr marL="50800" indent="-50800" defTabSz="912813">
              <a:spcBef>
                <a:spcPct val="20000"/>
              </a:spcBef>
              <a:buFontTx/>
              <a:buChar char="•"/>
            </a:pPr>
            <a:r>
              <a:rPr lang="en-US" sz="2800" dirty="0" err="1">
                <a:solidFill>
                  <a:srgbClr val="FF0000"/>
                </a:solidFill>
              </a:rPr>
              <a:t>CompactCar</a:t>
            </a:r>
            <a:r>
              <a:rPr lang="en-US" sz="2800" dirty="0"/>
              <a:t>, </a:t>
            </a:r>
            <a:r>
              <a:rPr lang="en-US" sz="2800" dirty="0" err="1">
                <a:solidFill>
                  <a:srgbClr val="FF0000"/>
                </a:solidFill>
              </a:rPr>
              <a:t>LuxuryCar</a:t>
            </a:r>
            <a:r>
              <a:rPr lang="en-US" sz="2800" dirty="0"/>
              <a:t> and </a:t>
            </a:r>
            <a:r>
              <a:rPr lang="en-US" sz="2800" dirty="0" err="1">
                <a:solidFill>
                  <a:srgbClr val="FF0000"/>
                </a:solidFill>
              </a:rPr>
              <a:t>SportsCar</a:t>
            </a:r>
            <a:r>
              <a:rPr lang="en-US" sz="2800" dirty="0"/>
              <a:t> inherit all variables and methods in Car</a:t>
            </a:r>
          </a:p>
          <a:p>
            <a:pPr marL="346075" lvl="1" indent="-180975" defTabSz="912813">
              <a:spcBef>
                <a:spcPct val="20000"/>
              </a:spcBef>
              <a:buFontTx/>
              <a:buChar char="–"/>
            </a:pPr>
            <a:r>
              <a:rPr lang="en-US" sz="2800" dirty="0"/>
              <a:t>These subclasses also extend the Car class, providing additional variables and methods when needed</a:t>
            </a:r>
          </a:p>
          <a:p>
            <a:pPr marL="50800" indent="-50800" defTabSz="912813">
              <a:spcBef>
                <a:spcPct val="20000"/>
              </a:spcBef>
              <a:buFontTx/>
              <a:buChar char="•"/>
            </a:pPr>
            <a:endParaRPr lang="en-US" sz="2400" dirty="0"/>
          </a:p>
          <a:p>
            <a:pPr marL="50800" indent="-50800" defTabSz="912813">
              <a:spcBef>
                <a:spcPct val="20000"/>
              </a:spcBef>
            </a:pPr>
            <a:endParaRPr lang="en-US" sz="2400" dirty="0"/>
          </a:p>
          <a:p>
            <a:pPr marL="346075" lvl="1" indent="-180975" defTabSz="912813">
              <a:spcBef>
                <a:spcPct val="20000"/>
              </a:spcBef>
              <a:buFontTx/>
              <a:buChar char="–"/>
            </a:pPr>
            <a:endParaRPr lang="en-US" sz="2400" dirty="0"/>
          </a:p>
          <a:p>
            <a:pPr marL="50800" indent="-50800" defTabSz="912813">
              <a:spcBef>
                <a:spcPct val="20000"/>
              </a:spcBef>
            </a:pPr>
            <a:endParaRPr 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914" name="Picture 11" descr="U3_08"/>
          <p:cNvPicPr>
            <a:picLocks noChangeAspect="1" noChangeArrowheads="1"/>
          </p:cNvPicPr>
          <p:nvPr/>
        </p:nvPicPr>
        <p:blipFill>
          <a:blip r:embed="rId3" cstate="print"/>
          <a:srcRect/>
          <a:stretch>
            <a:fillRect/>
          </a:stretch>
        </p:blipFill>
        <p:spPr bwMode="auto">
          <a:xfrm>
            <a:off x="1219200" y="1630363"/>
            <a:ext cx="6881813" cy="5091112"/>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Inheritance Example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defRPr/>
            </a:pPr>
            <a:r>
              <a:rPr lang="en-US" sz="3000" dirty="0"/>
              <a:t>Introduction to Objects</a:t>
            </a:r>
          </a:p>
        </p:txBody>
      </p:sp>
      <p:pic>
        <p:nvPicPr>
          <p:cNvPr id="6148" name="Picture 21" descr="j0212957"/>
          <p:cNvPicPr>
            <a:picLocks noGrp="1" noChangeAspect="1" noChangeArrowheads="1"/>
          </p:cNvPicPr>
          <p:nvPr>
            <p:ph idx="1"/>
          </p:nvPr>
        </p:nvPicPr>
        <p:blipFill>
          <a:blip r:embed="rId3" cstate="print"/>
          <a:stretch>
            <a:fillRect/>
          </a:stretch>
        </p:blipFill>
        <p:spPr>
          <a:xfrm>
            <a:off x="6858000" y="1676400"/>
            <a:ext cx="1830629" cy="1149401"/>
          </a:xfrm>
        </p:spPr>
      </p:pic>
      <p:sp>
        <p:nvSpPr>
          <p:cNvPr id="6147" name="Rectangle 3"/>
          <p:cNvSpPr>
            <a:spLocks noGrp="1" noChangeArrowheads="1"/>
          </p:cNvSpPr>
          <p:nvPr>
            <p:ph type="body" sz="half" idx="4294967295"/>
          </p:nvPr>
        </p:nvSpPr>
        <p:spPr>
          <a:xfrm>
            <a:off x="381000" y="1371600"/>
            <a:ext cx="8535988" cy="5334000"/>
          </a:xfrm>
        </p:spPr>
        <p:txBody>
          <a:bodyPr/>
          <a:lstStyle/>
          <a:p>
            <a:pPr eaLnBrk="1" hangingPunct="1"/>
            <a:r>
              <a:rPr lang="en-US" altLang="zh-CN" sz="2000" dirty="0" smtClean="0"/>
              <a:t>Everything in the world is an object</a:t>
            </a:r>
          </a:p>
          <a:p>
            <a:pPr lvl="1"/>
            <a:r>
              <a:rPr lang="en-US" altLang="zh-CN" sz="1800" dirty="0" smtClean="0"/>
              <a:t>A flower, a tree, an animal</a:t>
            </a:r>
          </a:p>
          <a:p>
            <a:pPr lvl="1"/>
            <a:r>
              <a:rPr lang="en-US" altLang="zh-CN" sz="1800" dirty="0" smtClean="0"/>
              <a:t>A student, a professor</a:t>
            </a:r>
          </a:p>
          <a:p>
            <a:pPr lvl="1"/>
            <a:r>
              <a:rPr lang="en-US" altLang="zh-CN" sz="1800" dirty="0" smtClean="0"/>
              <a:t>A desk, a chair, a classroom, a building</a:t>
            </a:r>
          </a:p>
          <a:p>
            <a:pPr lvl="1"/>
            <a:r>
              <a:rPr lang="en-US" altLang="zh-CN" sz="1800" dirty="0" smtClean="0"/>
              <a:t>A university, a city, a country</a:t>
            </a:r>
          </a:p>
          <a:p>
            <a:pPr lvl="1"/>
            <a:r>
              <a:rPr lang="en-US" altLang="zh-CN" sz="1800" dirty="0" smtClean="0"/>
              <a:t>The world, the universe</a:t>
            </a:r>
          </a:p>
          <a:p>
            <a:pPr lvl="1"/>
            <a:r>
              <a:rPr lang="en-US" altLang="zh-CN" sz="1800" dirty="0" smtClean="0"/>
              <a:t>A subject such as CS, IS, Math, History, …</a:t>
            </a:r>
          </a:p>
          <a:p>
            <a:r>
              <a:rPr lang="en-US" altLang="zh-CN" sz="2000" dirty="0" smtClean="0"/>
              <a:t>“The World is Object-Oriented”</a:t>
            </a:r>
          </a:p>
          <a:p>
            <a:r>
              <a:rPr lang="en-US" sz="2000" dirty="0" smtClean="0"/>
              <a:t>If you know the world, you know object-orientation. So, object-orientation is easy.</a:t>
            </a:r>
          </a:p>
          <a:p>
            <a:pPr eaLnBrk="1" hangingPunct="1"/>
            <a:r>
              <a:rPr lang="en-US" sz="2000" dirty="0" smtClean="0"/>
              <a:t>Think of an object in the real world, such as a car; </a:t>
            </a:r>
          </a:p>
          <a:p>
            <a:pPr eaLnBrk="1" hangingPunct="1"/>
            <a:r>
              <a:rPr lang="en-US" sz="2000" dirty="0" smtClean="0"/>
              <a:t>Associated with a car is a set of:</a:t>
            </a:r>
          </a:p>
          <a:p>
            <a:pPr lvl="1" eaLnBrk="1" hangingPunct="1"/>
            <a:r>
              <a:rPr lang="en-US" sz="1800" dirty="0" smtClean="0"/>
              <a:t>Data that stores information such as the speed of the car, the number of miles the car has been driven, and so on</a:t>
            </a:r>
          </a:p>
          <a:p>
            <a:pPr lvl="1" eaLnBrk="1" hangingPunct="1"/>
            <a:r>
              <a:rPr lang="en-US" sz="1800" dirty="0" smtClean="0"/>
              <a:t>Behaviors the car can do in response to a driver’s action, such as accelerating when the gas pedal is pushed, or stopping when the brakes are applied</a:t>
            </a:r>
          </a:p>
        </p:txBody>
      </p:sp>
      <p:sp>
        <p:nvSpPr>
          <p:cNvPr id="5" name="Rectangle 3"/>
          <p:cNvSpPr txBox="1">
            <a:spLocks noChangeArrowheads="1"/>
          </p:cNvSpPr>
          <p:nvPr/>
        </p:nvSpPr>
        <p:spPr bwMode="auto">
          <a:xfrm>
            <a:off x="379413" y="1524000"/>
            <a:ext cx="8535987" cy="2971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71500" marR="0" lvl="1" indent="-342900" algn="l" defTabSz="914400" rtl="0" eaLnBrk="1" fontAlgn="base" latinLnBrk="0" hangingPunct="1">
              <a:lnSpc>
                <a:spcPct val="100000"/>
              </a:lnSpc>
              <a:spcBef>
                <a:spcPct val="5000"/>
              </a:spcBef>
              <a:spcAft>
                <a:spcPct val="0"/>
              </a:spcAft>
              <a:buClrTx/>
              <a:buSzPct val="85000"/>
              <a:buFontTx/>
              <a:buNone/>
              <a:tabLst/>
              <a:defRPr/>
            </a:pPr>
            <a:endParaRPr kumimoji="0" lang="en-US" sz="2200" b="0" i="0" u="none" strike="noStrike" kern="0" cap="none" spc="0" normalizeH="0" baseline="0" noProof="0" dirty="0" smtClean="0">
              <a:ln>
                <a:noFill/>
              </a:ln>
              <a:solidFill>
                <a:srgbClr val="3A3A3A"/>
              </a:solidFill>
              <a:effectLst/>
              <a:uLnTx/>
              <a:uFillTx/>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ext Box 3"/>
          <p:cNvSpPr txBox="1">
            <a:spLocks noChangeArrowheads="1"/>
          </p:cNvSpPr>
          <p:nvPr/>
        </p:nvSpPr>
        <p:spPr bwMode="auto">
          <a:xfrm>
            <a:off x="320675" y="1136650"/>
            <a:ext cx="8531225" cy="369888"/>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4103" name="Rectangle 7"/>
          <p:cNvSpPr>
            <a:spLocks noGrp="1" noChangeArrowheads="1"/>
          </p:cNvSpPr>
          <p:nvPr>
            <p:ph type="title"/>
          </p:nvPr>
        </p:nvSpPr>
        <p:spPr/>
        <p:txBody>
          <a:bodyPr/>
          <a:lstStyle/>
          <a:p>
            <a:pPr eaLnBrk="1" hangingPunct="1">
              <a:defRPr/>
            </a:pPr>
            <a:r>
              <a:rPr lang="en-US" sz="3100"/>
              <a:t>Classes</a:t>
            </a:r>
          </a:p>
        </p:txBody>
      </p:sp>
      <p:sp>
        <p:nvSpPr>
          <p:cNvPr id="39940" name="Rectangle 8"/>
          <p:cNvSpPr>
            <a:spLocks noGrp="1" noChangeArrowheads="1"/>
          </p:cNvSpPr>
          <p:nvPr>
            <p:ph idx="1"/>
          </p:nvPr>
        </p:nvSpPr>
        <p:spPr/>
        <p:txBody>
          <a:bodyPr/>
          <a:lstStyle/>
          <a:p>
            <a:pPr eaLnBrk="1" hangingPunct="1"/>
            <a:r>
              <a:rPr lang="en-US" dirty="0" smtClean="0"/>
              <a:t>Encapsulate attributes (fields) and behavior (methods)</a:t>
            </a:r>
          </a:p>
          <a:p>
            <a:pPr lvl="1" eaLnBrk="1" hangingPunct="1"/>
            <a:r>
              <a:rPr lang="en-US" dirty="0" smtClean="0"/>
              <a:t>Attributes and behavior are </a:t>
            </a:r>
            <a:r>
              <a:rPr lang="en-US" i="1" dirty="0" smtClean="0"/>
              <a:t>members</a:t>
            </a:r>
            <a:r>
              <a:rPr lang="en-US" dirty="0" smtClean="0"/>
              <a:t> of the class</a:t>
            </a:r>
          </a:p>
          <a:p>
            <a:pPr eaLnBrk="1" hangingPunct="1"/>
            <a:r>
              <a:rPr lang="en-US" dirty="0" smtClean="0"/>
              <a:t>Members may belong to either of the following:</a:t>
            </a:r>
          </a:p>
          <a:p>
            <a:pPr lvl="1" eaLnBrk="1" hangingPunct="1"/>
            <a:r>
              <a:rPr lang="en-US" dirty="0" smtClean="0"/>
              <a:t>The whole class (class variables and methods, indicated by the keyword </a:t>
            </a:r>
            <a:r>
              <a:rPr lang="en-US" dirty="0" smtClean="0">
                <a:latin typeface="Courier New" pitchFamily="49" charset="0"/>
              </a:rPr>
              <a:t>static</a:t>
            </a:r>
            <a:r>
              <a:rPr lang="en-US" dirty="0" smtClean="0"/>
              <a:t>)</a:t>
            </a:r>
          </a:p>
          <a:p>
            <a:pPr lvl="1" eaLnBrk="1" hangingPunct="1"/>
            <a:r>
              <a:rPr lang="en-US" dirty="0" smtClean="0"/>
              <a:t>Individual objects (instance variables and methods)</a:t>
            </a:r>
          </a:p>
          <a:p>
            <a:pPr eaLnBrk="1" hangingPunct="1"/>
            <a:r>
              <a:rPr lang="en-US" dirty="0" smtClean="0"/>
              <a:t>Classes can be:</a:t>
            </a:r>
          </a:p>
          <a:p>
            <a:pPr lvl="1" eaLnBrk="1" hangingPunct="1"/>
            <a:r>
              <a:rPr lang="en-US" dirty="0" smtClean="0"/>
              <a:t>Independent of each other</a:t>
            </a:r>
          </a:p>
          <a:p>
            <a:pPr lvl="1" eaLnBrk="1" hangingPunct="1"/>
            <a:r>
              <a:rPr lang="en-US" dirty="0" smtClean="0"/>
              <a:t>Related by inheritance (</a:t>
            </a:r>
            <a:r>
              <a:rPr lang="en-US" dirty="0" err="1" smtClean="0"/>
              <a:t>superclass</a:t>
            </a:r>
            <a:r>
              <a:rPr lang="en-US" dirty="0" smtClean="0"/>
              <a:t>/subclass)</a:t>
            </a:r>
          </a:p>
          <a:p>
            <a:pPr lvl="1" eaLnBrk="1" hangingPunct="1"/>
            <a:r>
              <a:rPr lang="en-US" dirty="0" smtClean="0"/>
              <a:t>Related by type (interface)</a:t>
            </a:r>
          </a:p>
          <a:p>
            <a:pPr eaLnBrk="1" hangingPunct="1"/>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ext Box 3"/>
          <p:cNvSpPr txBox="1">
            <a:spLocks noChangeArrowheads="1"/>
          </p:cNvSpPr>
          <p:nvPr/>
        </p:nvSpPr>
        <p:spPr bwMode="auto">
          <a:xfrm>
            <a:off x="315913" y="1131888"/>
            <a:ext cx="8540750" cy="385762"/>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500">
              <a:solidFill>
                <a:srgbClr val="000000"/>
              </a:solidFill>
            </a:endParaRPr>
          </a:p>
        </p:txBody>
      </p:sp>
      <p:sp>
        <p:nvSpPr>
          <p:cNvPr id="5127" name="Rectangle 7"/>
          <p:cNvSpPr>
            <a:spLocks noGrp="1" noChangeArrowheads="1"/>
          </p:cNvSpPr>
          <p:nvPr>
            <p:ph type="title"/>
          </p:nvPr>
        </p:nvSpPr>
        <p:spPr/>
        <p:txBody>
          <a:bodyPr/>
          <a:lstStyle/>
          <a:p>
            <a:pPr eaLnBrk="1" hangingPunct="1">
              <a:defRPr/>
            </a:pPr>
            <a:r>
              <a:rPr lang="en-US" sz="3100"/>
              <a:t>Implementing Classes</a:t>
            </a:r>
          </a:p>
        </p:txBody>
      </p:sp>
      <p:sp>
        <p:nvSpPr>
          <p:cNvPr id="40964" name="Rectangle 8"/>
          <p:cNvSpPr>
            <a:spLocks noGrp="1" noChangeArrowheads="1"/>
          </p:cNvSpPr>
          <p:nvPr>
            <p:ph idx="1"/>
          </p:nvPr>
        </p:nvSpPr>
        <p:spPr/>
        <p:txBody>
          <a:bodyPr/>
          <a:lstStyle/>
          <a:p>
            <a:pPr eaLnBrk="1" hangingPunct="1"/>
            <a:r>
              <a:rPr lang="en-US" smtClean="0"/>
              <a:t>Classes are grouped into packages</a:t>
            </a:r>
          </a:p>
          <a:p>
            <a:pPr lvl="1" eaLnBrk="1" hangingPunct="1"/>
            <a:r>
              <a:rPr lang="en-US" smtClean="0"/>
              <a:t>A package contains a collection of logically-related classes</a:t>
            </a:r>
          </a:p>
          <a:p>
            <a:pPr eaLnBrk="1" hangingPunct="1"/>
            <a:r>
              <a:rPr lang="en-US" smtClean="0"/>
              <a:t>Source code files have the extension .java</a:t>
            </a:r>
          </a:p>
          <a:p>
            <a:pPr lvl="1" eaLnBrk="1" hangingPunct="1"/>
            <a:r>
              <a:rPr lang="en-US" smtClean="0"/>
              <a:t>There is one public class per .java file</a:t>
            </a:r>
          </a:p>
          <a:p>
            <a:pPr eaLnBrk="1" hangingPunct="1"/>
            <a:r>
              <a:rPr lang="en-US" smtClean="0"/>
              <a:t>A class is like a blueprint; a class is used to create an object or </a:t>
            </a:r>
            <a:r>
              <a:rPr lang="en-US" i="1" smtClean="0"/>
              <a:t>instance</a:t>
            </a:r>
            <a:r>
              <a:rPr lang="en-US" smtClean="0"/>
              <a:t> of the class typically</a:t>
            </a:r>
          </a:p>
          <a:p>
            <a:pPr eaLnBrk="1" hangingPunct="1"/>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4" name="Rectangle 10"/>
          <p:cNvSpPr>
            <a:spLocks noGrp="1" noChangeArrowheads="1"/>
          </p:cNvSpPr>
          <p:nvPr>
            <p:ph type="title"/>
          </p:nvPr>
        </p:nvSpPr>
        <p:spPr/>
        <p:txBody>
          <a:bodyPr/>
          <a:lstStyle/>
          <a:p>
            <a:pPr eaLnBrk="1" hangingPunct="1">
              <a:defRPr/>
            </a:pPr>
            <a:r>
              <a:rPr lang="en-US" sz="3100"/>
              <a:t>Class Declaration</a:t>
            </a:r>
          </a:p>
        </p:txBody>
      </p:sp>
      <p:sp>
        <p:nvSpPr>
          <p:cNvPr id="41987" name="Rectangle 11"/>
          <p:cNvSpPr>
            <a:spLocks noGrp="1" noChangeArrowheads="1"/>
          </p:cNvSpPr>
          <p:nvPr>
            <p:ph idx="1"/>
          </p:nvPr>
        </p:nvSpPr>
        <p:spPr/>
        <p:txBody>
          <a:bodyPr/>
          <a:lstStyle/>
          <a:p>
            <a:pPr eaLnBrk="1" hangingPunct="1"/>
            <a:r>
              <a:rPr lang="en-US" dirty="0" smtClean="0"/>
              <a:t>A class declaration specifies a type</a:t>
            </a:r>
          </a:p>
          <a:p>
            <a:pPr lvl="1" eaLnBrk="1" hangingPunct="1"/>
            <a:r>
              <a:rPr lang="en-US" dirty="0" smtClean="0"/>
              <a:t>The identifier in a class declaration specifies the name of the class</a:t>
            </a:r>
          </a:p>
          <a:p>
            <a:pPr lvl="1" eaLnBrk="1" hangingPunct="1"/>
            <a:r>
              <a:rPr lang="en-US" dirty="0" smtClean="0"/>
              <a:t>The optional </a:t>
            </a:r>
            <a:r>
              <a:rPr lang="en-US" dirty="0" smtClean="0">
                <a:latin typeface="Courier New" pitchFamily="49" charset="0"/>
              </a:rPr>
              <a:t>extends</a:t>
            </a:r>
            <a:r>
              <a:rPr lang="en-US" dirty="0" smtClean="0"/>
              <a:t> clause indicates the </a:t>
            </a:r>
            <a:r>
              <a:rPr lang="en-US" dirty="0" err="1" smtClean="0"/>
              <a:t>superclass</a:t>
            </a:r>
            <a:endParaRPr lang="en-US" dirty="0" smtClean="0"/>
          </a:p>
          <a:p>
            <a:pPr lvl="1" eaLnBrk="1" hangingPunct="1"/>
            <a:r>
              <a:rPr lang="en-US" dirty="0" smtClean="0"/>
              <a:t>The optional </a:t>
            </a:r>
            <a:r>
              <a:rPr lang="en-US" dirty="0" smtClean="0">
                <a:latin typeface="Courier New" pitchFamily="49" charset="0"/>
              </a:rPr>
              <a:t>implements</a:t>
            </a:r>
            <a:r>
              <a:rPr lang="en-US" dirty="0" smtClean="0"/>
              <a:t> clause lists the names of all of the interfaces that the class implements</a:t>
            </a:r>
          </a:p>
          <a:p>
            <a:pPr eaLnBrk="1" hangingPunct="1"/>
            <a:endParaRPr lang="en-US" dirty="0" smtClean="0"/>
          </a:p>
        </p:txBody>
      </p:sp>
      <p:sp>
        <p:nvSpPr>
          <p:cNvPr id="41988" name="Text Box 4"/>
          <p:cNvSpPr txBox="1">
            <a:spLocks noChangeArrowheads="1"/>
          </p:cNvSpPr>
          <p:nvPr/>
        </p:nvSpPr>
        <p:spPr bwMode="auto">
          <a:xfrm>
            <a:off x="311150" y="1125538"/>
            <a:ext cx="8550275" cy="384175"/>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500">
              <a:solidFill>
                <a:srgbClr val="000000"/>
              </a:solidFill>
            </a:endParaRPr>
          </a:p>
        </p:txBody>
      </p:sp>
      <p:sp>
        <p:nvSpPr>
          <p:cNvPr id="41989" name="Rectangle 12"/>
          <p:cNvSpPr>
            <a:spLocks noChangeArrowheads="1"/>
          </p:cNvSpPr>
          <p:nvPr/>
        </p:nvSpPr>
        <p:spPr bwMode="auto">
          <a:xfrm>
            <a:off x="1463675" y="4419600"/>
            <a:ext cx="5645150" cy="1673225"/>
          </a:xfrm>
          <a:prstGeom prst="rect">
            <a:avLst/>
          </a:prstGeom>
          <a:solidFill>
            <a:srgbClr val="EAEAEA"/>
          </a:solidFill>
          <a:ln w="25400">
            <a:solidFill>
              <a:srgbClr val="000000"/>
            </a:solidFill>
            <a:miter lim="800000"/>
            <a:headEnd/>
            <a:tailEnd/>
          </a:ln>
        </p:spPr>
        <p:txBody>
          <a:bodyPr lIns="0" tIns="0" rIns="0" bIns="0"/>
          <a:lstStyle/>
          <a:p>
            <a:endParaRPr lang="en-US" sz="1600" dirty="0">
              <a:solidFill>
                <a:srgbClr val="000000"/>
              </a:solidFill>
              <a:latin typeface="Courier New" pitchFamily="49" charset="0"/>
            </a:endParaRPr>
          </a:p>
          <a:p>
            <a:r>
              <a:rPr lang="en-US" sz="1600" dirty="0">
                <a:solidFill>
                  <a:srgbClr val="000000"/>
                </a:solidFill>
                <a:latin typeface="Courier New" pitchFamily="49" charset="0"/>
              </a:rPr>
              <a:t> public class </a:t>
            </a:r>
            <a:r>
              <a:rPr lang="en-US" sz="1600" dirty="0" err="1">
                <a:solidFill>
                  <a:srgbClr val="000000"/>
                </a:solidFill>
                <a:latin typeface="Courier New" pitchFamily="49" charset="0"/>
              </a:rPr>
              <a:t>BankAccount</a:t>
            </a:r>
            <a:r>
              <a:rPr lang="en-US" sz="1600" dirty="0">
                <a:solidFill>
                  <a:srgbClr val="000000"/>
                </a:solidFill>
                <a:latin typeface="Courier New" pitchFamily="49" charset="0"/>
              </a:rPr>
              <a:t> extends Account </a:t>
            </a:r>
          </a:p>
          <a:p>
            <a:r>
              <a:rPr lang="en-US" sz="1600" dirty="0">
                <a:solidFill>
                  <a:srgbClr val="000000"/>
                </a:solidFill>
                <a:latin typeface="Courier New" pitchFamily="49" charset="0"/>
              </a:rPr>
              <a:t>    implements </a:t>
            </a:r>
            <a:r>
              <a:rPr lang="en-US" sz="1600" dirty="0" err="1">
                <a:solidFill>
                  <a:srgbClr val="000000"/>
                </a:solidFill>
                <a:latin typeface="Courier New" pitchFamily="49" charset="0"/>
              </a:rPr>
              <a:t>Serializable</a:t>
            </a:r>
            <a:r>
              <a:rPr lang="en-US" sz="1600" dirty="0">
                <a:solidFill>
                  <a:srgbClr val="000000"/>
                </a:solidFill>
                <a:latin typeface="Courier New" pitchFamily="49" charset="0"/>
              </a:rPr>
              <a:t>, </a:t>
            </a:r>
            <a:r>
              <a:rPr lang="en-US" sz="1600" dirty="0" err="1">
                <a:solidFill>
                  <a:srgbClr val="000000"/>
                </a:solidFill>
                <a:latin typeface="Courier New" pitchFamily="49" charset="0"/>
              </a:rPr>
              <a:t>BankStuff</a:t>
            </a:r>
            <a:r>
              <a:rPr lang="en-US" sz="1600" dirty="0">
                <a:solidFill>
                  <a:srgbClr val="000000"/>
                </a:solidFill>
                <a:latin typeface="Courier New" pitchFamily="49" charset="0"/>
              </a:rPr>
              <a:t> {</a:t>
            </a:r>
          </a:p>
          <a:p>
            <a:endParaRPr lang="en-US" sz="1600" dirty="0">
              <a:solidFill>
                <a:srgbClr val="000000"/>
              </a:solidFill>
              <a:latin typeface="Courier New" pitchFamily="49" charset="0"/>
            </a:endParaRPr>
          </a:p>
          <a:p>
            <a:r>
              <a:rPr lang="en-US" sz="1600" dirty="0">
                <a:solidFill>
                  <a:srgbClr val="000000"/>
                </a:solidFill>
                <a:latin typeface="Courier New" pitchFamily="49" charset="0"/>
              </a:rPr>
              <a:t>    // Class Body</a:t>
            </a:r>
          </a:p>
          <a:p>
            <a:r>
              <a:rPr lang="en-US" sz="1600" dirty="0">
                <a:solidFill>
                  <a:srgbClr val="000000"/>
                </a:solidFill>
                <a:latin typeface="Courier New" pitchFamily="49" charset="0"/>
              </a:rPr>
              <a:t> }</a:t>
            </a:r>
          </a:p>
        </p:txBody>
      </p:sp>
      <p:sp>
        <p:nvSpPr>
          <p:cNvPr id="41990" name="Oval 14"/>
          <p:cNvSpPr>
            <a:spLocks noChangeArrowheads="1"/>
          </p:cNvSpPr>
          <p:nvPr/>
        </p:nvSpPr>
        <p:spPr bwMode="auto">
          <a:xfrm>
            <a:off x="2362201" y="4648200"/>
            <a:ext cx="685800" cy="304800"/>
          </a:xfrm>
          <a:prstGeom prst="ellipse">
            <a:avLst/>
          </a:prstGeom>
          <a:noFill/>
          <a:ln w="9525">
            <a:solidFill>
              <a:schemeClr val="accent2"/>
            </a:solidFill>
            <a:round/>
            <a:headEnd/>
            <a:tailEnd/>
          </a:ln>
        </p:spPr>
        <p:txBody>
          <a:bodyPr wrap="none" lIns="136063" tIns="68031" rIns="136063" bIns="68031" anchor="ctr"/>
          <a:lstStyle/>
          <a:p>
            <a:endParaRPr lang="en-IN">
              <a:latin typeface="Tahoma"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320675" y="1136650"/>
            <a:ext cx="8531225" cy="369888"/>
          </a:xfrm>
          <a:prstGeom prst="rect">
            <a:avLst/>
          </a:prstGeom>
          <a:noFill/>
          <a:ln w="9525">
            <a:noFill/>
            <a:miter lim="800000"/>
            <a:headEnd/>
            <a:tailEnd/>
          </a:ln>
        </p:spPr>
        <p:txBody>
          <a:bodyPr lIns="0" tIns="0" rIns="0" bIns="0">
            <a:spAutoFit/>
          </a:bodyPr>
          <a:lstStyle/>
          <a:p>
            <a:pPr marL="104775" indent="-104775">
              <a:spcAft>
                <a:spcPct val="30000"/>
              </a:spcAft>
              <a:buClr>
                <a:srgbClr val="808080"/>
              </a:buClr>
              <a:buSzPct val="73000"/>
              <a:buFont typeface="Wingdings" pitchFamily="2" charset="2"/>
              <a:buChar char="n"/>
            </a:pPr>
            <a:endParaRPr lang="en-US" sz="2400">
              <a:solidFill>
                <a:srgbClr val="000000"/>
              </a:solidFill>
            </a:endParaRPr>
          </a:p>
        </p:txBody>
      </p:sp>
      <p:sp>
        <p:nvSpPr>
          <p:cNvPr id="7175" name="Rectangle 7"/>
          <p:cNvSpPr>
            <a:spLocks noGrp="1" noChangeArrowheads="1"/>
          </p:cNvSpPr>
          <p:nvPr>
            <p:ph type="title"/>
          </p:nvPr>
        </p:nvSpPr>
        <p:spPr/>
        <p:txBody>
          <a:bodyPr/>
          <a:lstStyle/>
          <a:p>
            <a:pPr eaLnBrk="1" hangingPunct="1">
              <a:defRPr/>
            </a:pPr>
            <a:r>
              <a:rPr lang="en-US" sz="3100"/>
              <a:t>Class Modifiers</a:t>
            </a:r>
          </a:p>
        </p:txBody>
      </p:sp>
      <p:sp>
        <p:nvSpPr>
          <p:cNvPr id="7176" name="Rectangle 8"/>
          <p:cNvSpPr>
            <a:spLocks noGrp="1" noChangeArrowheads="1"/>
          </p:cNvSpPr>
          <p:nvPr>
            <p:ph idx="1"/>
          </p:nvPr>
        </p:nvSpPr>
        <p:spPr/>
        <p:txBody>
          <a:bodyPr>
            <a:normAutofit fontScale="92500"/>
          </a:bodyPr>
          <a:lstStyle/>
          <a:p>
            <a:pPr eaLnBrk="1" hangingPunct="1">
              <a:defRPr/>
            </a:pPr>
            <a:r>
              <a:rPr lang="en-US" dirty="0"/>
              <a:t>The declaration may include class modifiers (</a:t>
            </a:r>
            <a:r>
              <a:rPr lang="en-US" dirty="0">
                <a:latin typeface="Courier New" pitchFamily="49" charset="0"/>
                <a:cs typeface="Courier New" pitchFamily="49" charset="0"/>
              </a:rPr>
              <a:t>public</a:t>
            </a:r>
            <a:r>
              <a:rPr lang="en-US" dirty="0"/>
              <a:t>, </a:t>
            </a:r>
            <a:r>
              <a:rPr lang="en-US" dirty="0">
                <a:latin typeface="Courier New" pitchFamily="49" charset="0"/>
                <a:cs typeface="Courier New" pitchFamily="49" charset="0"/>
              </a:rPr>
              <a:t>abstract</a:t>
            </a:r>
            <a:r>
              <a:rPr lang="en-US" dirty="0"/>
              <a:t>, </a:t>
            </a:r>
            <a:r>
              <a:rPr lang="en-US" dirty="0">
                <a:latin typeface="Courier New" pitchFamily="49" charset="0"/>
                <a:cs typeface="Courier New" pitchFamily="49" charset="0"/>
              </a:rPr>
              <a:t>final</a:t>
            </a:r>
            <a:r>
              <a:rPr lang="en-US" dirty="0"/>
              <a:t>) which affect how the class can be used</a:t>
            </a:r>
          </a:p>
          <a:p>
            <a:pPr eaLnBrk="1" hangingPunct="1">
              <a:defRPr/>
            </a:pPr>
            <a:r>
              <a:rPr lang="en-US" dirty="0"/>
              <a:t>If the class is declared </a:t>
            </a:r>
            <a:r>
              <a:rPr lang="en-US" dirty="0">
                <a:latin typeface="Courier New" pitchFamily="49" charset="0"/>
                <a:cs typeface="Courier New" pitchFamily="49" charset="0"/>
              </a:rPr>
              <a:t>public</a:t>
            </a:r>
            <a:r>
              <a:rPr lang="en-US" dirty="0"/>
              <a:t>, it may be accessed by any Java code that can access its containing package</a:t>
            </a:r>
          </a:p>
          <a:p>
            <a:pPr lvl="1" eaLnBrk="1" hangingPunct="1">
              <a:defRPr/>
            </a:pPr>
            <a:r>
              <a:rPr lang="en-US" dirty="0"/>
              <a:t>Otherwise it may be accessed only from within its containing package</a:t>
            </a:r>
          </a:p>
          <a:p>
            <a:pPr eaLnBrk="1" hangingPunct="1">
              <a:defRPr/>
            </a:pPr>
            <a:r>
              <a:rPr lang="en-US" dirty="0">
                <a:latin typeface="Courier New" pitchFamily="49" charset="0"/>
                <a:cs typeface="Courier New" pitchFamily="49" charset="0"/>
              </a:rPr>
              <a:t>Abstract</a:t>
            </a:r>
            <a:r>
              <a:rPr lang="en-US" b="1" dirty="0">
                <a:latin typeface="Courier New" pitchFamily="49" charset="0"/>
                <a:cs typeface="Courier New" pitchFamily="49" charset="0"/>
              </a:rPr>
              <a:t> </a:t>
            </a:r>
            <a:r>
              <a:rPr lang="en-US" dirty="0"/>
              <a:t>classes can contain anything that a normal class can contain (variables, methods, constructors)</a:t>
            </a:r>
          </a:p>
          <a:p>
            <a:pPr lvl="1" eaLnBrk="1" hangingPunct="1">
              <a:defRPr/>
            </a:pPr>
            <a:r>
              <a:rPr lang="en-US" dirty="0"/>
              <a:t>Cannot be instantiated, only </a:t>
            </a:r>
            <a:r>
              <a:rPr lang="en-US" dirty="0" err="1"/>
              <a:t>subclassed</a:t>
            </a:r>
            <a:endParaRPr lang="en-US" dirty="0"/>
          </a:p>
          <a:p>
            <a:pPr lvl="1" eaLnBrk="1" hangingPunct="1">
              <a:defRPr/>
            </a:pPr>
            <a:r>
              <a:rPr lang="en-US" dirty="0"/>
              <a:t>Provide common information for subclasses</a:t>
            </a:r>
          </a:p>
          <a:p>
            <a:pPr eaLnBrk="1" hangingPunct="1">
              <a:defRPr/>
            </a:pPr>
            <a:r>
              <a:rPr lang="en-US" dirty="0"/>
              <a:t>A class is declared </a:t>
            </a:r>
            <a:r>
              <a:rPr lang="en-US" dirty="0">
                <a:latin typeface="Courier New" pitchFamily="49" charset="0"/>
                <a:cs typeface="Courier New" pitchFamily="49" charset="0"/>
              </a:rPr>
              <a:t>final </a:t>
            </a:r>
            <a:r>
              <a:rPr lang="en-US" dirty="0"/>
              <a:t>if it permits no subclasses</a:t>
            </a:r>
          </a:p>
          <a:p>
            <a:pPr eaLnBrk="1" hangingPunct="1">
              <a:defRPr/>
            </a:pP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50" name="Rectangle 10"/>
          <p:cNvSpPr>
            <a:spLocks noGrp="1" noChangeArrowheads="1"/>
          </p:cNvSpPr>
          <p:nvPr>
            <p:ph type="title"/>
          </p:nvPr>
        </p:nvSpPr>
        <p:spPr/>
        <p:txBody>
          <a:bodyPr/>
          <a:lstStyle/>
          <a:p>
            <a:pPr eaLnBrk="1" hangingPunct="1">
              <a:defRPr/>
            </a:pPr>
            <a:r>
              <a:rPr lang="en-US" sz="3100"/>
              <a:t>Constructors</a:t>
            </a:r>
          </a:p>
        </p:txBody>
      </p:sp>
      <p:sp>
        <p:nvSpPr>
          <p:cNvPr id="44035" name="Rectangle 11"/>
          <p:cNvSpPr>
            <a:spLocks noGrp="1" noChangeArrowheads="1"/>
          </p:cNvSpPr>
          <p:nvPr>
            <p:ph idx="1"/>
          </p:nvPr>
        </p:nvSpPr>
        <p:spPr/>
        <p:txBody>
          <a:bodyPr/>
          <a:lstStyle/>
          <a:p>
            <a:pPr eaLnBrk="1" hangingPunct="1"/>
            <a:r>
              <a:rPr lang="en-US" dirty="0" smtClean="0"/>
              <a:t>The class body contains at least one </a:t>
            </a:r>
            <a:r>
              <a:rPr lang="en-US" i="1" dirty="0" smtClean="0"/>
              <a:t>constructor</a:t>
            </a:r>
            <a:r>
              <a:rPr lang="en-US" dirty="0" smtClean="0"/>
              <a:t>, which is a method that sets up a new instance of a class</a:t>
            </a:r>
          </a:p>
          <a:p>
            <a:pPr lvl="1" eaLnBrk="1" hangingPunct="1"/>
            <a:r>
              <a:rPr lang="en-US" dirty="0" smtClean="0"/>
              <a:t>The method has the same name as the class</a:t>
            </a:r>
          </a:p>
          <a:p>
            <a:pPr marL="7938" lvl="1" indent="-7938" eaLnBrk="1" hangingPunct="1">
              <a:buNone/>
            </a:pPr>
            <a:endParaRPr lang="en-US" sz="1000" dirty="0" smtClean="0"/>
          </a:p>
          <a:p>
            <a:pPr eaLnBrk="1" hangingPunct="1"/>
            <a:r>
              <a:rPr lang="en-US" dirty="0" smtClean="0"/>
              <a:t>Use the </a:t>
            </a:r>
            <a:r>
              <a:rPr lang="en-US" dirty="0" smtClean="0">
                <a:latin typeface="Courier New" pitchFamily="49" charset="0"/>
                <a:cs typeface="Courier New" pitchFamily="49" charset="0"/>
              </a:rPr>
              <a:t>new </a:t>
            </a:r>
            <a:r>
              <a:rPr lang="en-US" dirty="0" smtClean="0"/>
              <a:t>keyword with a constructor to create </a:t>
            </a:r>
            <a:r>
              <a:rPr lang="en-US" i="1" dirty="0" smtClean="0"/>
              <a:t>instances</a:t>
            </a:r>
            <a:r>
              <a:rPr lang="en-US" dirty="0" smtClean="0"/>
              <a:t> of a class</a:t>
            </a:r>
          </a:p>
          <a:p>
            <a:pPr eaLnBrk="1" hangingPunct="1">
              <a:buFontTx/>
              <a:buNone/>
            </a:pPr>
            <a:endParaRPr lang="en-US" dirty="0" smtClean="0"/>
          </a:p>
          <a:p>
            <a:pPr eaLnBrk="1" hangingPunct="1">
              <a:buFontTx/>
              <a:buNone/>
            </a:pPr>
            <a:endParaRPr lang="en-US" dirty="0" smtClean="0"/>
          </a:p>
          <a:p>
            <a:pPr eaLnBrk="1" hangingPunct="1">
              <a:buFontTx/>
              <a:buNone/>
            </a:pPr>
            <a:endParaRPr lang="en-US" dirty="0" smtClean="0"/>
          </a:p>
          <a:p>
            <a:pPr eaLnBrk="1" hangingPunct="1">
              <a:buFontTx/>
              <a:buNone/>
            </a:pPr>
            <a:endParaRPr lang="en-US" sz="1000"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ConstructorDemo.java</a:t>
            </a:r>
            <a:r>
              <a:rPr lang="en-US" sz="1600" b="1" dirty="0" smtClean="0"/>
              <a:t> sample code</a:t>
            </a:r>
            <a:endParaRPr lang="en-GB" sz="2400" dirty="0" smtClean="0"/>
          </a:p>
        </p:txBody>
      </p:sp>
      <p:sp>
        <p:nvSpPr>
          <p:cNvPr id="44036" name="Text Box 3"/>
          <p:cNvSpPr txBox="1">
            <a:spLocks noChangeArrowheads="1"/>
          </p:cNvSpPr>
          <p:nvPr/>
        </p:nvSpPr>
        <p:spPr bwMode="auto">
          <a:xfrm>
            <a:off x="325438" y="1141413"/>
            <a:ext cx="8521700" cy="385762"/>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500">
              <a:solidFill>
                <a:srgbClr val="000000"/>
              </a:solidFill>
            </a:endParaRPr>
          </a:p>
        </p:txBody>
      </p:sp>
      <p:sp>
        <p:nvSpPr>
          <p:cNvPr id="44037" name="Rectangle 4"/>
          <p:cNvSpPr>
            <a:spLocks noChangeArrowheads="1"/>
          </p:cNvSpPr>
          <p:nvPr/>
        </p:nvSpPr>
        <p:spPr bwMode="auto">
          <a:xfrm>
            <a:off x="838200" y="4354513"/>
            <a:ext cx="6113462" cy="979487"/>
          </a:xfrm>
          <a:prstGeom prst="rect">
            <a:avLst/>
          </a:prstGeom>
          <a:solidFill>
            <a:schemeClr val="hlink"/>
          </a:solidFill>
          <a:ln w="25400">
            <a:solidFill>
              <a:srgbClr val="000000"/>
            </a:solidFill>
            <a:miter lim="800000"/>
            <a:headEnd/>
            <a:tailEnd/>
          </a:ln>
        </p:spPr>
        <p:txBody>
          <a:bodyPr lIns="0" tIns="0" rIns="0" bIns="0"/>
          <a:lstStyle/>
          <a:p>
            <a:endParaRPr lang="en-US">
              <a:solidFill>
                <a:srgbClr val="000000"/>
              </a:solidFill>
              <a:latin typeface="Courier New" pitchFamily="49" charset="0"/>
            </a:endParaRPr>
          </a:p>
          <a:p>
            <a:r>
              <a:rPr lang="en-US">
                <a:solidFill>
                  <a:srgbClr val="000000"/>
                </a:solidFill>
                <a:latin typeface="Courier New" pitchFamily="49" charset="0"/>
              </a:rPr>
              <a:t> BankAccount account = </a:t>
            </a:r>
            <a:r>
              <a:rPr lang="en-US" b="1">
                <a:solidFill>
                  <a:srgbClr val="000000"/>
                </a:solidFill>
                <a:latin typeface="Courier New" pitchFamily="49" charset="0"/>
              </a:rPr>
              <a:t>new</a:t>
            </a:r>
            <a:r>
              <a:rPr lang="en-US">
                <a:solidFill>
                  <a:srgbClr val="000000"/>
                </a:solidFill>
                <a:latin typeface="Courier New" pitchFamily="49" charset="0"/>
              </a:rPr>
              <a:t> BankAccount();</a:t>
            </a:r>
          </a:p>
          <a:p>
            <a:endParaRPr lang="en-US">
              <a:solidFill>
                <a:srgbClr val="000000"/>
              </a:solidFill>
              <a:latin typeface="Courier New" pitchFamily="49" charset="0"/>
            </a:endParaRPr>
          </a:p>
        </p:txBody>
      </p:sp>
      <p:sp>
        <p:nvSpPr>
          <p:cNvPr id="44038" name="Text Box 5"/>
          <p:cNvSpPr txBox="1">
            <a:spLocks noChangeArrowheads="1"/>
          </p:cNvSpPr>
          <p:nvPr/>
        </p:nvSpPr>
        <p:spPr bwMode="auto">
          <a:xfrm>
            <a:off x="6483350" y="3810000"/>
            <a:ext cx="2179637" cy="323850"/>
          </a:xfrm>
          <a:prstGeom prst="rect">
            <a:avLst/>
          </a:prstGeom>
          <a:noFill/>
          <a:ln w="9525">
            <a:noFill/>
            <a:miter lim="800000"/>
            <a:headEnd/>
            <a:tailEnd/>
          </a:ln>
        </p:spPr>
        <p:txBody>
          <a:bodyPr wrap="none" lIns="0" tIns="0" rIns="0" bIns="0" anchor="ctr">
            <a:spAutoFit/>
          </a:bodyPr>
          <a:lstStyle/>
          <a:p>
            <a:pPr>
              <a:spcAft>
                <a:spcPct val="15000"/>
              </a:spcAft>
            </a:pPr>
            <a:r>
              <a:rPr lang="en-US" sz="2100" dirty="0">
                <a:solidFill>
                  <a:srgbClr val="0000FF"/>
                </a:solidFill>
              </a:rPr>
              <a:t>Class instantiation</a:t>
            </a:r>
          </a:p>
        </p:txBody>
      </p:sp>
      <p:sp>
        <p:nvSpPr>
          <p:cNvPr id="44039" name="Freeform 6"/>
          <p:cNvSpPr>
            <a:spLocks/>
          </p:cNvSpPr>
          <p:nvPr/>
        </p:nvSpPr>
        <p:spPr bwMode="auto">
          <a:xfrm>
            <a:off x="7045325" y="4114800"/>
            <a:ext cx="1020762" cy="882650"/>
          </a:xfrm>
          <a:custGeom>
            <a:avLst/>
            <a:gdLst>
              <a:gd name="T0" fmla="*/ 2147483647 w 425"/>
              <a:gd name="T1" fmla="*/ 0 h 379"/>
              <a:gd name="T2" fmla="*/ 0 w 425"/>
              <a:gd name="T3" fmla="*/ 2147483647 h 379"/>
              <a:gd name="T4" fmla="*/ 0 60000 65536"/>
              <a:gd name="T5" fmla="*/ 0 60000 65536"/>
              <a:gd name="T6" fmla="*/ 0 w 425"/>
              <a:gd name="T7" fmla="*/ 0 h 379"/>
              <a:gd name="T8" fmla="*/ 425 w 425"/>
              <a:gd name="T9" fmla="*/ 379 h 379"/>
            </a:gdLst>
            <a:ahLst/>
            <a:cxnLst>
              <a:cxn ang="T4">
                <a:pos x="T0" y="T1"/>
              </a:cxn>
              <a:cxn ang="T5">
                <a:pos x="T2" y="T3"/>
              </a:cxn>
            </a:cxnLst>
            <a:rect l="T6" t="T7" r="T8" b="T9"/>
            <a:pathLst>
              <a:path w="425" h="379">
                <a:moveTo>
                  <a:pt x="416" y="0"/>
                </a:moveTo>
                <a:cubicBezTo>
                  <a:pt x="425" y="222"/>
                  <a:pt x="208" y="379"/>
                  <a:pt x="0" y="302"/>
                </a:cubicBezTo>
              </a:path>
            </a:pathLst>
          </a:custGeom>
          <a:noFill/>
          <a:ln w="50800">
            <a:solidFill>
              <a:srgbClr val="000000"/>
            </a:solidFill>
            <a:round/>
            <a:headEnd/>
            <a:tailEnd type="triangle" w="sm" len="sm"/>
          </a:ln>
        </p:spPr>
        <p:txBody>
          <a:bodyPr wrap="none" lIns="136063" tIns="68031" rIns="136063" bIns="68031"/>
          <a:lstStyle/>
          <a:p>
            <a:endParaRPr lang="en-IN">
              <a:latin typeface="Tahom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Text Box 3"/>
          <p:cNvSpPr txBox="1">
            <a:spLocks noChangeArrowheads="1"/>
          </p:cNvSpPr>
          <p:nvPr/>
        </p:nvSpPr>
        <p:spPr bwMode="auto">
          <a:xfrm>
            <a:off x="500063" y="384175"/>
            <a:ext cx="7000875" cy="477838"/>
          </a:xfrm>
          <a:prstGeom prst="rect">
            <a:avLst/>
          </a:prstGeom>
          <a:noFill/>
          <a:ln w="9525">
            <a:noFill/>
            <a:miter lim="800000"/>
            <a:headEnd/>
            <a:tailEnd/>
          </a:ln>
        </p:spPr>
        <p:txBody>
          <a:bodyPr lIns="0" tIns="0" rIns="0" bIns="0" anchor="ctr">
            <a:spAutoFit/>
          </a:bodyPr>
          <a:lstStyle/>
          <a:p>
            <a:pPr>
              <a:spcAft>
                <a:spcPct val="15000"/>
              </a:spcAft>
            </a:pPr>
            <a:endParaRPr lang="en-US" sz="3100" b="1">
              <a:solidFill>
                <a:srgbClr val="000000"/>
              </a:solidFill>
            </a:endParaRPr>
          </a:p>
        </p:txBody>
      </p:sp>
      <p:sp>
        <p:nvSpPr>
          <p:cNvPr id="45059" name="Text Box 4"/>
          <p:cNvSpPr txBox="1">
            <a:spLocks noChangeArrowheads="1"/>
          </p:cNvSpPr>
          <p:nvPr/>
        </p:nvSpPr>
        <p:spPr bwMode="auto">
          <a:xfrm>
            <a:off x="311150" y="1125538"/>
            <a:ext cx="8540750" cy="369887"/>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11271" name="Rectangle 7"/>
          <p:cNvSpPr>
            <a:spLocks noGrp="1" noChangeArrowheads="1"/>
          </p:cNvSpPr>
          <p:nvPr>
            <p:ph type="title"/>
          </p:nvPr>
        </p:nvSpPr>
        <p:spPr/>
        <p:txBody>
          <a:bodyPr/>
          <a:lstStyle/>
          <a:p>
            <a:pPr eaLnBrk="1" hangingPunct="1">
              <a:defRPr/>
            </a:pPr>
            <a:r>
              <a:rPr lang="en-US" sz="3100"/>
              <a:t>Memory Management in Java</a:t>
            </a:r>
          </a:p>
        </p:txBody>
      </p:sp>
      <p:sp>
        <p:nvSpPr>
          <p:cNvPr id="45061" name="Rectangle 8"/>
          <p:cNvSpPr>
            <a:spLocks noGrp="1" noChangeArrowheads="1"/>
          </p:cNvSpPr>
          <p:nvPr>
            <p:ph idx="1"/>
          </p:nvPr>
        </p:nvSpPr>
        <p:spPr/>
        <p:txBody>
          <a:bodyPr/>
          <a:lstStyle/>
          <a:p>
            <a:pPr eaLnBrk="1" hangingPunct="1"/>
            <a:r>
              <a:rPr lang="en-US" dirty="0" smtClean="0"/>
              <a:t>Since Java does not use pointers, memory addresses cannot be accidentally or maliciously overwritten</a:t>
            </a:r>
          </a:p>
          <a:p>
            <a:pPr eaLnBrk="1" hangingPunct="1">
              <a:buNone/>
            </a:pPr>
            <a:endParaRPr lang="en-US" sz="1000" dirty="0" smtClean="0"/>
          </a:p>
          <a:p>
            <a:pPr eaLnBrk="1" hangingPunct="1"/>
            <a:r>
              <a:rPr lang="en-US" dirty="0" smtClean="0"/>
              <a:t>The problems inherent in user allocated and </a:t>
            </a:r>
            <a:r>
              <a:rPr lang="en-US" dirty="0" err="1" smtClean="0"/>
              <a:t>deallocated</a:t>
            </a:r>
            <a:r>
              <a:rPr lang="en-US" dirty="0" smtClean="0"/>
              <a:t> memory are avoided, since the Java Virtual Machine handles all memory management</a:t>
            </a:r>
          </a:p>
          <a:p>
            <a:pPr lvl="1" eaLnBrk="1" hangingPunct="1"/>
            <a:r>
              <a:rPr lang="en-US" dirty="0" smtClean="0"/>
              <a:t>Programmers do not have to keep track of the memory they allocate from the heap and explicitly </a:t>
            </a:r>
            <a:r>
              <a:rPr lang="en-US" dirty="0" err="1" smtClean="0"/>
              <a:t>deallocate</a:t>
            </a:r>
            <a:r>
              <a:rPr lang="en-US" dirty="0" smtClean="0"/>
              <a:t> it</a:t>
            </a:r>
          </a:p>
          <a:p>
            <a:pPr eaLnBrk="1" hangingPunct="1"/>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342900" y="1041400"/>
            <a:ext cx="8531225" cy="290513"/>
          </a:xfrm>
          <a:prstGeom prst="rect">
            <a:avLst/>
          </a:prstGeom>
          <a:noFill/>
          <a:ln w="9525">
            <a:noFill/>
            <a:miter lim="800000"/>
            <a:headEnd/>
            <a:tailEnd/>
          </a:ln>
        </p:spPr>
        <p:txBody>
          <a:bodyPr lIns="0" tIns="0" rIns="0" bIns="0">
            <a:spAutoFit/>
          </a:bodyPr>
          <a:lstStyle/>
          <a:p>
            <a:pPr marL="92075" indent="-92075">
              <a:spcAft>
                <a:spcPct val="30000"/>
              </a:spcAft>
              <a:buClr>
                <a:srgbClr val="808080"/>
              </a:buClr>
              <a:buSzPct val="73000"/>
              <a:buFont typeface="Wingdings" pitchFamily="2" charset="2"/>
              <a:buChar char="n"/>
            </a:pPr>
            <a:endParaRPr lang="en-US" sz="1900">
              <a:solidFill>
                <a:srgbClr val="000000"/>
              </a:solidFill>
            </a:endParaRPr>
          </a:p>
        </p:txBody>
      </p:sp>
      <p:sp>
        <p:nvSpPr>
          <p:cNvPr id="46083" name="Rectangle 5"/>
          <p:cNvSpPr>
            <a:spLocks noChangeArrowheads="1"/>
          </p:cNvSpPr>
          <p:nvPr/>
        </p:nvSpPr>
        <p:spPr bwMode="auto">
          <a:xfrm>
            <a:off x="658813" y="3697288"/>
            <a:ext cx="4522787" cy="1231900"/>
          </a:xfrm>
          <a:prstGeom prst="rect">
            <a:avLst/>
          </a:prstGeom>
          <a:solidFill>
            <a:srgbClr val="EAEAEA"/>
          </a:solidFill>
          <a:ln w="25400">
            <a:solidFill>
              <a:srgbClr val="000000"/>
            </a:solidFill>
            <a:miter lim="800000"/>
            <a:headEnd/>
            <a:tailEnd/>
          </a:ln>
        </p:spPr>
        <p:txBody>
          <a:bodyPr lIns="0" tIns="0" rIns="0" bIns="0"/>
          <a:lstStyle/>
          <a:p>
            <a:endParaRPr lang="en-US" sz="1500">
              <a:solidFill>
                <a:srgbClr val="000000"/>
              </a:solidFill>
              <a:latin typeface="Courier New" pitchFamily="49" charset="0"/>
            </a:endParaRPr>
          </a:p>
          <a:p>
            <a:r>
              <a:rPr lang="en-US" sz="1500">
                <a:solidFill>
                  <a:srgbClr val="000000"/>
                </a:solidFill>
                <a:latin typeface="Courier New" pitchFamily="49" charset="0"/>
              </a:rPr>
              <a:t> public BankAccount(String name) {</a:t>
            </a:r>
          </a:p>
          <a:p>
            <a:pPr marL="169863" lvl="1"/>
            <a:r>
              <a:rPr lang="en-US" sz="1500">
                <a:solidFill>
                  <a:srgbClr val="000000"/>
                </a:solidFill>
                <a:latin typeface="Courier New" pitchFamily="49" charset="0"/>
              </a:rPr>
              <a:t>  setOwner(name);</a:t>
            </a:r>
          </a:p>
          <a:p>
            <a:r>
              <a:rPr lang="en-US" sz="1500">
                <a:solidFill>
                  <a:srgbClr val="000000"/>
                </a:solidFill>
                <a:latin typeface="Courier New" pitchFamily="49" charset="0"/>
              </a:rPr>
              <a:t> }</a:t>
            </a:r>
          </a:p>
        </p:txBody>
      </p:sp>
      <p:sp>
        <p:nvSpPr>
          <p:cNvPr id="46084" name="Rectangle 6"/>
          <p:cNvSpPr>
            <a:spLocks noChangeArrowheads="1"/>
          </p:cNvSpPr>
          <p:nvPr/>
        </p:nvSpPr>
        <p:spPr bwMode="auto">
          <a:xfrm>
            <a:off x="606425" y="5295900"/>
            <a:ext cx="6602413" cy="717550"/>
          </a:xfrm>
          <a:prstGeom prst="rect">
            <a:avLst/>
          </a:prstGeom>
          <a:solidFill>
            <a:schemeClr val="folHlink"/>
          </a:solidFill>
          <a:ln w="25400">
            <a:solidFill>
              <a:srgbClr val="000000"/>
            </a:solidFill>
            <a:miter lim="800000"/>
            <a:headEnd/>
            <a:tailEnd/>
          </a:ln>
        </p:spPr>
        <p:txBody>
          <a:bodyPr lIns="0" tIns="0" rIns="0" bIns="0"/>
          <a:lstStyle/>
          <a:p>
            <a:r>
              <a:rPr lang="en-US" sz="1500">
                <a:solidFill>
                  <a:srgbClr val="000000"/>
                </a:solidFill>
                <a:latin typeface="Courier New" pitchFamily="49" charset="0"/>
              </a:rPr>
              <a:t> </a:t>
            </a:r>
          </a:p>
          <a:p>
            <a:r>
              <a:rPr lang="en-US" sz="1500">
                <a:solidFill>
                  <a:srgbClr val="000000"/>
                </a:solidFill>
                <a:latin typeface="Courier New" pitchFamily="49" charset="0"/>
              </a:rPr>
              <a:t> BankAccount account = new BankAccount("Joe Smith");</a:t>
            </a:r>
          </a:p>
        </p:txBody>
      </p:sp>
      <p:sp>
        <p:nvSpPr>
          <p:cNvPr id="46085" name="Text Box 7"/>
          <p:cNvSpPr txBox="1">
            <a:spLocks noChangeArrowheads="1"/>
          </p:cNvSpPr>
          <p:nvPr/>
        </p:nvSpPr>
        <p:spPr bwMode="auto">
          <a:xfrm>
            <a:off x="5421313" y="4906963"/>
            <a:ext cx="1973262" cy="323850"/>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rgbClr val="0000FF"/>
                </a:solidFill>
              </a:rPr>
              <a:t>Constructor use </a:t>
            </a:r>
          </a:p>
        </p:txBody>
      </p:sp>
      <p:sp>
        <p:nvSpPr>
          <p:cNvPr id="46086" name="Freeform 8"/>
          <p:cNvSpPr>
            <a:spLocks/>
          </p:cNvSpPr>
          <p:nvPr/>
        </p:nvSpPr>
        <p:spPr bwMode="auto">
          <a:xfrm>
            <a:off x="7367588" y="5065713"/>
            <a:ext cx="342900" cy="671512"/>
          </a:xfrm>
          <a:custGeom>
            <a:avLst/>
            <a:gdLst>
              <a:gd name="T0" fmla="*/ 2147483647 w 143"/>
              <a:gd name="T1" fmla="*/ 0 h 288"/>
              <a:gd name="T2" fmla="*/ 0 w 143"/>
              <a:gd name="T3" fmla="*/ 2147483647 h 288"/>
              <a:gd name="T4" fmla="*/ 0 60000 65536"/>
              <a:gd name="T5" fmla="*/ 0 60000 65536"/>
              <a:gd name="T6" fmla="*/ 0 w 143"/>
              <a:gd name="T7" fmla="*/ 0 h 288"/>
              <a:gd name="T8" fmla="*/ 143 w 143"/>
              <a:gd name="T9" fmla="*/ 288 h 288"/>
            </a:gdLst>
            <a:ahLst/>
            <a:cxnLst>
              <a:cxn ang="T4">
                <a:pos x="T0" y="T1"/>
              </a:cxn>
              <a:cxn ang="T5">
                <a:pos x="T2" y="T3"/>
              </a:cxn>
            </a:cxnLst>
            <a:rect l="T6" t="T7" r="T8" b="T9"/>
            <a:pathLst>
              <a:path w="143" h="288">
                <a:moveTo>
                  <a:pt x="53" y="0"/>
                </a:moveTo>
                <a:cubicBezTo>
                  <a:pt x="143" y="88"/>
                  <a:pt x="116" y="238"/>
                  <a:pt x="0" y="288"/>
                </a:cubicBezTo>
              </a:path>
            </a:pathLst>
          </a:custGeom>
          <a:noFill/>
          <a:ln w="50800">
            <a:solidFill>
              <a:srgbClr val="000000"/>
            </a:solidFill>
            <a:round/>
            <a:headEnd/>
            <a:tailEnd type="triangle" w="sm" len="sm"/>
          </a:ln>
        </p:spPr>
        <p:txBody>
          <a:bodyPr wrap="none" lIns="136063" tIns="68031" rIns="136063" bIns="68031"/>
          <a:lstStyle/>
          <a:p>
            <a:endParaRPr lang="en-IN">
              <a:latin typeface="Tahoma" pitchFamily="34" charset="0"/>
            </a:endParaRPr>
          </a:p>
        </p:txBody>
      </p:sp>
      <p:sp>
        <p:nvSpPr>
          <p:cNvPr id="46087" name="Freeform 9"/>
          <p:cNvSpPr>
            <a:spLocks/>
          </p:cNvSpPr>
          <p:nvPr/>
        </p:nvSpPr>
        <p:spPr bwMode="auto">
          <a:xfrm>
            <a:off x="5337175" y="4098925"/>
            <a:ext cx="357188" cy="336550"/>
          </a:xfrm>
          <a:custGeom>
            <a:avLst/>
            <a:gdLst>
              <a:gd name="T0" fmla="*/ 2147483647 w 149"/>
              <a:gd name="T1" fmla="*/ 0 h 144"/>
              <a:gd name="T2" fmla="*/ 0 w 149"/>
              <a:gd name="T3" fmla="*/ 2147483647 h 144"/>
              <a:gd name="T4" fmla="*/ 0 60000 65536"/>
              <a:gd name="T5" fmla="*/ 0 60000 65536"/>
              <a:gd name="T6" fmla="*/ 0 w 149"/>
              <a:gd name="T7" fmla="*/ 0 h 144"/>
              <a:gd name="T8" fmla="*/ 149 w 149"/>
              <a:gd name="T9" fmla="*/ 144 h 144"/>
            </a:gdLst>
            <a:ahLst/>
            <a:cxnLst>
              <a:cxn ang="T4">
                <a:pos x="T0" y="T1"/>
              </a:cxn>
              <a:cxn ang="T5">
                <a:pos x="T2" y="T3"/>
              </a:cxn>
            </a:cxnLst>
            <a:rect l="T6" t="T7" r="T8" b="T9"/>
            <a:pathLst>
              <a:path w="149" h="144">
                <a:moveTo>
                  <a:pt x="137" y="0"/>
                </a:moveTo>
                <a:cubicBezTo>
                  <a:pt x="149" y="79"/>
                  <a:pt x="78" y="144"/>
                  <a:pt x="0" y="126"/>
                </a:cubicBezTo>
              </a:path>
            </a:pathLst>
          </a:custGeom>
          <a:noFill/>
          <a:ln w="50800">
            <a:solidFill>
              <a:srgbClr val="000000"/>
            </a:solidFill>
            <a:round/>
            <a:headEnd/>
            <a:tailEnd type="triangle" w="sm" len="sm"/>
          </a:ln>
        </p:spPr>
        <p:txBody>
          <a:bodyPr wrap="none" lIns="136063" tIns="68031" rIns="136063" bIns="68031"/>
          <a:lstStyle/>
          <a:p>
            <a:endParaRPr lang="en-IN">
              <a:latin typeface="Tahoma" pitchFamily="34" charset="0"/>
            </a:endParaRPr>
          </a:p>
        </p:txBody>
      </p:sp>
      <p:sp>
        <p:nvSpPr>
          <p:cNvPr id="46088" name="Text Box 10"/>
          <p:cNvSpPr txBox="1">
            <a:spLocks noChangeArrowheads="1"/>
          </p:cNvSpPr>
          <p:nvPr/>
        </p:nvSpPr>
        <p:spPr bwMode="auto">
          <a:xfrm>
            <a:off x="5665788" y="3751263"/>
            <a:ext cx="1463675" cy="695325"/>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rgbClr val="0000FF"/>
                </a:solidFill>
              </a:rPr>
              <a:t>Constructor </a:t>
            </a:r>
          </a:p>
          <a:p>
            <a:pPr>
              <a:spcAft>
                <a:spcPct val="15000"/>
              </a:spcAft>
            </a:pPr>
            <a:r>
              <a:rPr lang="en-US" sz="2100">
                <a:solidFill>
                  <a:srgbClr val="0000FF"/>
                </a:solidFill>
              </a:rPr>
              <a:t>  definition</a:t>
            </a:r>
          </a:p>
        </p:txBody>
      </p:sp>
      <p:sp>
        <p:nvSpPr>
          <p:cNvPr id="12301" name="Rectangle 13"/>
          <p:cNvSpPr>
            <a:spLocks noGrp="1" noChangeArrowheads="1"/>
          </p:cNvSpPr>
          <p:nvPr>
            <p:ph type="title"/>
          </p:nvPr>
        </p:nvSpPr>
        <p:spPr/>
        <p:txBody>
          <a:bodyPr/>
          <a:lstStyle/>
          <a:p>
            <a:pPr eaLnBrk="1" hangingPunct="1">
              <a:defRPr/>
            </a:pPr>
            <a:r>
              <a:rPr lang="en-US" sz="3100"/>
              <a:t>More About Constructors</a:t>
            </a:r>
          </a:p>
        </p:txBody>
      </p:sp>
      <p:sp>
        <p:nvSpPr>
          <p:cNvPr id="46090" name="Rectangle 14"/>
          <p:cNvSpPr>
            <a:spLocks noGrp="1" noChangeArrowheads="1"/>
          </p:cNvSpPr>
          <p:nvPr>
            <p:ph idx="1"/>
          </p:nvPr>
        </p:nvSpPr>
        <p:spPr/>
        <p:txBody>
          <a:bodyPr/>
          <a:lstStyle/>
          <a:p>
            <a:pPr eaLnBrk="1" hangingPunct="1"/>
            <a:r>
              <a:rPr lang="en-US" smtClean="0"/>
              <a:t>Constructors are used to create and initialize objects</a:t>
            </a:r>
          </a:p>
          <a:p>
            <a:pPr lvl="1" eaLnBrk="1" hangingPunct="1"/>
            <a:r>
              <a:rPr lang="en-US" smtClean="0"/>
              <a:t>A constructor always has the same name as the class it constructs (case-sensitive)</a:t>
            </a:r>
          </a:p>
          <a:p>
            <a:pPr eaLnBrk="1" hangingPunct="1"/>
            <a:r>
              <a:rPr lang="en-US" smtClean="0"/>
              <a:t>Constructors have no return type</a:t>
            </a:r>
          </a:p>
          <a:p>
            <a:pPr eaLnBrk="1" hangingPunct="1"/>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Text Box 3"/>
          <p:cNvSpPr txBox="1">
            <a:spLocks noChangeArrowheads="1"/>
          </p:cNvSpPr>
          <p:nvPr/>
        </p:nvSpPr>
        <p:spPr bwMode="auto">
          <a:xfrm>
            <a:off x="315913" y="1131888"/>
            <a:ext cx="8540750" cy="385762"/>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500">
              <a:solidFill>
                <a:srgbClr val="000000"/>
              </a:solidFill>
            </a:endParaRPr>
          </a:p>
        </p:txBody>
      </p:sp>
      <p:sp>
        <p:nvSpPr>
          <p:cNvPr id="13319" name="Rectangle 7"/>
          <p:cNvSpPr>
            <a:spLocks noGrp="1" noChangeArrowheads="1"/>
          </p:cNvSpPr>
          <p:nvPr>
            <p:ph type="title"/>
          </p:nvPr>
        </p:nvSpPr>
        <p:spPr/>
        <p:txBody>
          <a:bodyPr/>
          <a:lstStyle/>
          <a:p>
            <a:pPr eaLnBrk="1" hangingPunct="1">
              <a:defRPr/>
            </a:pPr>
            <a:r>
              <a:rPr lang="en-US" sz="3100"/>
              <a:t>Default Constructors</a:t>
            </a:r>
          </a:p>
        </p:txBody>
      </p:sp>
      <p:sp>
        <p:nvSpPr>
          <p:cNvPr id="47108" name="Rectangle 8"/>
          <p:cNvSpPr>
            <a:spLocks noGrp="1" noChangeArrowheads="1"/>
          </p:cNvSpPr>
          <p:nvPr>
            <p:ph idx="1"/>
          </p:nvPr>
        </p:nvSpPr>
        <p:spPr/>
        <p:txBody>
          <a:bodyPr/>
          <a:lstStyle/>
          <a:p>
            <a:pPr eaLnBrk="1" hangingPunct="1"/>
            <a:r>
              <a:rPr lang="en-US" smtClean="0"/>
              <a:t>The constructor with no arguments is a default constructor</a:t>
            </a:r>
          </a:p>
          <a:p>
            <a:pPr eaLnBrk="1" hangingPunct="1"/>
            <a:r>
              <a:rPr lang="en-US" smtClean="0"/>
              <a:t>The Java platform provides a default constructor only if you do not explicitly define any constructor</a:t>
            </a:r>
          </a:p>
          <a:p>
            <a:pPr eaLnBrk="1" hangingPunct="1"/>
            <a:r>
              <a:rPr lang="en-US" smtClean="0"/>
              <a:t>When defining a constructor, you should also provide a default constructor</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Text Box 4"/>
          <p:cNvSpPr txBox="1">
            <a:spLocks noChangeArrowheads="1"/>
          </p:cNvSpPr>
          <p:nvPr/>
        </p:nvSpPr>
        <p:spPr bwMode="auto">
          <a:xfrm>
            <a:off x="325438" y="1141413"/>
            <a:ext cx="8521700" cy="385762"/>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500">
              <a:solidFill>
                <a:srgbClr val="000000"/>
              </a:solidFill>
            </a:endParaRPr>
          </a:p>
        </p:txBody>
      </p:sp>
      <p:sp>
        <p:nvSpPr>
          <p:cNvPr id="14343" name="Rectangle 7"/>
          <p:cNvSpPr>
            <a:spLocks noGrp="1" noChangeArrowheads="1"/>
          </p:cNvSpPr>
          <p:nvPr>
            <p:ph type="title"/>
          </p:nvPr>
        </p:nvSpPr>
        <p:spPr/>
        <p:txBody>
          <a:bodyPr/>
          <a:lstStyle/>
          <a:p>
            <a:pPr eaLnBrk="1" hangingPunct="1">
              <a:defRPr/>
            </a:pPr>
            <a:r>
              <a:rPr lang="en-US" sz="3100"/>
              <a:t>Overloading Constructors</a:t>
            </a:r>
          </a:p>
        </p:txBody>
      </p:sp>
      <p:sp>
        <p:nvSpPr>
          <p:cNvPr id="48132" name="Rectangle 8"/>
          <p:cNvSpPr>
            <a:spLocks noGrp="1" noChangeArrowheads="1"/>
          </p:cNvSpPr>
          <p:nvPr>
            <p:ph idx="1"/>
          </p:nvPr>
        </p:nvSpPr>
        <p:spPr/>
        <p:txBody>
          <a:bodyPr/>
          <a:lstStyle/>
          <a:p>
            <a:pPr eaLnBrk="1" hangingPunct="1"/>
            <a:r>
              <a:rPr lang="en-US" dirty="0" smtClean="0"/>
              <a:t>There may be any number of constructors with different parameters</a:t>
            </a:r>
          </a:p>
          <a:p>
            <a:pPr lvl="1" eaLnBrk="1" hangingPunct="1"/>
            <a:r>
              <a:rPr lang="en-US" dirty="0" smtClean="0"/>
              <a:t>This is called </a:t>
            </a:r>
            <a:r>
              <a:rPr lang="en-US" i="1" dirty="0" smtClean="0"/>
              <a:t>overloading</a:t>
            </a:r>
          </a:p>
          <a:p>
            <a:pPr eaLnBrk="1" hangingPunct="1"/>
            <a:r>
              <a:rPr lang="en-US" dirty="0" smtClean="0"/>
              <a:t>Constructors are commonly overloaded to allow for different ways of initializing instances</a:t>
            </a:r>
          </a:p>
          <a:p>
            <a:pPr>
              <a:buNone/>
            </a:pP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BankAccount</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new_account</a:t>
            </a:r>
            <a:r>
              <a:rPr lang="en-US" sz="1800" dirty="0" smtClean="0">
                <a:solidFill>
                  <a:srgbClr val="000000"/>
                </a:solidFill>
                <a:latin typeface="Courier New" pitchFamily="49" charset="0"/>
                <a:cs typeface="Courier New" pitchFamily="49" charset="0"/>
              </a:rPr>
              <a:t> = </a:t>
            </a:r>
            <a:r>
              <a:rPr lang="en-US" sz="1800" b="1" dirty="0" smtClean="0">
                <a:solidFill>
                  <a:srgbClr val="000000"/>
                </a:solidFill>
                <a:latin typeface="Courier New" pitchFamily="49" charset="0"/>
                <a:cs typeface="Courier New" pitchFamily="49" charset="0"/>
              </a:rPr>
              <a:t>new</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BankAccount</a:t>
            </a:r>
            <a:r>
              <a:rPr lang="en-US" sz="1800" dirty="0" smtClean="0">
                <a:solidFill>
                  <a:srgbClr val="000000"/>
                </a:solidFill>
                <a:latin typeface="Courier New" pitchFamily="49" charset="0"/>
                <a:cs typeface="Courier New" pitchFamily="49" charset="0"/>
              </a:rPr>
              <a:t>();</a:t>
            </a:r>
          </a:p>
          <a:p>
            <a:pPr>
              <a:buNone/>
            </a:pPr>
            <a:endParaRPr lang="en-US" sz="1800" dirty="0" smtClean="0">
              <a:solidFill>
                <a:srgbClr val="000000"/>
              </a:solidFill>
              <a:latin typeface="Courier New" pitchFamily="49" charset="0"/>
              <a:cs typeface="Courier New" pitchFamily="49" charset="0"/>
            </a:endParaRPr>
          </a:p>
          <a:p>
            <a:pPr>
              <a:buNone/>
            </a:pP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BankAccount</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known_account</a:t>
            </a:r>
            <a:r>
              <a:rPr lang="en-US" sz="1800" dirty="0" smtClean="0">
                <a:solidFill>
                  <a:srgbClr val="000000"/>
                </a:solidFill>
                <a:latin typeface="Courier New" pitchFamily="49" charset="0"/>
                <a:cs typeface="Courier New" pitchFamily="49" charset="0"/>
              </a:rPr>
              <a:t> = </a:t>
            </a:r>
            <a:r>
              <a:rPr lang="en-US" sz="1800" b="1" dirty="0" smtClean="0">
                <a:solidFill>
                  <a:srgbClr val="000000"/>
                </a:solidFill>
                <a:latin typeface="Courier New" pitchFamily="49" charset="0"/>
                <a:cs typeface="Courier New" pitchFamily="49" charset="0"/>
              </a:rPr>
              <a:t>new</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BankAccount</a:t>
            </a:r>
            <a:r>
              <a:rPr lang="en-US" sz="1800" dirty="0" smtClean="0">
                <a:solidFill>
                  <a:srgbClr val="000000"/>
                </a:solidFill>
                <a:latin typeface="Courier New" pitchFamily="49" charset="0"/>
                <a:cs typeface="Courier New" pitchFamily="49" charset="0"/>
              </a:rPr>
              <a:t>(</a:t>
            </a:r>
            <a:r>
              <a:rPr lang="en-US" sz="1800" dirty="0" err="1" smtClean="0">
                <a:solidFill>
                  <a:srgbClr val="000000"/>
                </a:solidFill>
                <a:latin typeface="Courier New" pitchFamily="49" charset="0"/>
                <a:cs typeface="Courier New" pitchFamily="49" charset="0"/>
              </a:rPr>
              <a:t>account_number</a:t>
            </a:r>
            <a:r>
              <a:rPr lang="en-US" sz="1800" dirty="0" smtClean="0">
                <a:solidFill>
                  <a:srgbClr val="000000"/>
                </a:solidFill>
                <a:latin typeface="Courier New" pitchFamily="49" charset="0"/>
                <a:cs typeface="Courier New" pitchFamily="49" charset="0"/>
              </a:rPr>
              <a:t>);</a:t>
            </a:r>
          </a:p>
          <a:p>
            <a:pPr>
              <a:buNone/>
            </a:pPr>
            <a:r>
              <a:rPr lang="en-US" sz="1800" dirty="0" smtClean="0">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BankAccount</a:t>
            </a:r>
            <a:r>
              <a:rPr lang="en-US" sz="1800" dirty="0" smtClean="0">
                <a:solidFill>
                  <a:srgbClr val="000000"/>
                </a:solidFill>
                <a:latin typeface="Courier New" pitchFamily="49" charset="0"/>
                <a:cs typeface="Courier New" pitchFamily="49" charset="0"/>
              </a:rPr>
              <a:t> </a:t>
            </a:r>
            <a:r>
              <a:rPr lang="en-US" sz="1800" dirty="0" err="1" smtClean="0">
                <a:solidFill>
                  <a:srgbClr val="000000"/>
                </a:solidFill>
                <a:latin typeface="Courier New" pitchFamily="49" charset="0"/>
                <a:cs typeface="Courier New" pitchFamily="49" charset="0"/>
              </a:rPr>
              <a:t>named_account</a:t>
            </a:r>
            <a:r>
              <a:rPr lang="en-US" sz="1800" dirty="0" smtClean="0">
                <a:solidFill>
                  <a:srgbClr val="000000"/>
                </a:solidFill>
                <a:latin typeface="Courier New" pitchFamily="49" charset="0"/>
                <a:cs typeface="Courier New" pitchFamily="49" charset="0"/>
              </a:rPr>
              <a:t> = new </a:t>
            </a:r>
            <a:r>
              <a:rPr lang="en-US" sz="1800" dirty="0" err="1" smtClean="0">
                <a:solidFill>
                  <a:srgbClr val="000000"/>
                </a:solidFill>
                <a:latin typeface="Courier New" pitchFamily="49" charset="0"/>
                <a:cs typeface="Courier New" pitchFamily="49" charset="0"/>
              </a:rPr>
              <a:t>BankAccount</a:t>
            </a:r>
            <a:r>
              <a:rPr lang="en-US" sz="1800" dirty="0" smtClean="0">
                <a:solidFill>
                  <a:srgbClr val="000000"/>
                </a:solidFill>
                <a:latin typeface="Courier New" pitchFamily="49" charset="0"/>
                <a:cs typeface="Courier New" pitchFamily="49" charset="0"/>
              </a:rPr>
              <a:t>(“My Checking Account”);</a:t>
            </a:r>
          </a:p>
          <a:p>
            <a:pPr eaLnBrk="1" hangingPunct="1">
              <a:buNone/>
            </a:pPr>
            <a:endParaRPr lang="en-US" sz="1600"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ConstructorOverloadingDemo.java</a:t>
            </a:r>
            <a:r>
              <a:rPr lang="en-US" sz="1600" b="1" dirty="0" smtClean="0"/>
              <a:t> sample code</a:t>
            </a:r>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73" name="Rectangle 13"/>
          <p:cNvSpPr>
            <a:spLocks noGrp="1" noChangeArrowheads="1"/>
          </p:cNvSpPr>
          <p:nvPr>
            <p:ph type="title"/>
          </p:nvPr>
        </p:nvSpPr>
        <p:spPr/>
        <p:txBody>
          <a:bodyPr/>
          <a:lstStyle/>
          <a:p>
            <a:pPr eaLnBrk="1" hangingPunct="1">
              <a:defRPr/>
            </a:pPr>
            <a:r>
              <a:rPr lang="en-US" sz="3100" dirty="0"/>
              <a:t>Constructor Example</a:t>
            </a:r>
          </a:p>
        </p:txBody>
      </p:sp>
      <p:sp>
        <p:nvSpPr>
          <p:cNvPr id="50179" name="Rectangle 14"/>
          <p:cNvSpPr>
            <a:spLocks noGrp="1" noChangeArrowheads="1"/>
          </p:cNvSpPr>
          <p:nvPr>
            <p:ph idx="1"/>
          </p:nvPr>
        </p:nvSpPr>
        <p:spPr/>
        <p:txBody>
          <a:bodyPr/>
          <a:lstStyle/>
          <a:p>
            <a:pPr eaLnBrk="1" hangingPunct="1"/>
            <a:r>
              <a:rPr lang="en-US" smtClean="0"/>
              <a:t>In a constructor, the keyword </a:t>
            </a:r>
            <a:r>
              <a:rPr lang="en-US" smtClean="0">
                <a:latin typeface="Courier New" pitchFamily="49" charset="0"/>
                <a:cs typeface="Courier New" pitchFamily="49" charset="0"/>
              </a:rPr>
              <a:t>this </a:t>
            </a:r>
            <a:r>
              <a:rPr lang="en-US" smtClean="0"/>
              <a:t>is used to refer to other constructors in the same class</a:t>
            </a:r>
          </a:p>
          <a:p>
            <a:pPr eaLnBrk="1" hangingPunct="1"/>
            <a:endParaRPr lang="en-US" smtClean="0"/>
          </a:p>
        </p:txBody>
      </p:sp>
      <p:grpSp>
        <p:nvGrpSpPr>
          <p:cNvPr id="50180" name="Group 16"/>
          <p:cNvGrpSpPr>
            <a:grpSpLocks/>
          </p:cNvGrpSpPr>
          <p:nvPr/>
        </p:nvGrpSpPr>
        <p:grpSpPr bwMode="auto">
          <a:xfrm>
            <a:off x="1130776" y="2436812"/>
            <a:ext cx="7251224" cy="4268788"/>
            <a:chOff x="219" y="529"/>
            <a:chExt cx="3282" cy="1942"/>
          </a:xfrm>
        </p:grpSpPr>
        <p:sp>
          <p:nvSpPr>
            <p:cNvPr id="50181" name="Rectangle 5"/>
            <p:cNvSpPr>
              <a:spLocks noChangeArrowheads="1"/>
            </p:cNvSpPr>
            <p:nvPr/>
          </p:nvSpPr>
          <p:spPr bwMode="auto">
            <a:xfrm>
              <a:off x="328" y="529"/>
              <a:ext cx="3173" cy="1942"/>
            </a:xfrm>
            <a:prstGeom prst="rect">
              <a:avLst/>
            </a:prstGeom>
            <a:solidFill>
              <a:srgbClr val="EAEAEA"/>
            </a:solidFill>
            <a:ln w="25400">
              <a:solidFill>
                <a:srgbClr val="000000"/>
              </a:solidFill>
              <a:miter lim="800000"/>
              <a:headEnd/>
              <a:tailEnd/>
            </a:ln>
          </p:spPr>
          <p:txBody>
            <a:bodyPr lIns="0" tIns="0" rIns="0" bIns="0"/>
            <a:lstStyle/>
            <a:p>
              <a:pPr>
                <a:spcAft>
                  <a:spcPct val="15000"/>
                </a:spcAft>
              </a:pPr>
              <a:r>
                <a:rPr lang="en-US" sz="1500" dirty="0">
                  <a:solidFill>
                    <a:srgbClr val="000000"/>
                  </a:solidFill>
                  <a:latin typeface="Courier New" pitchFamily="49" charset="0"/>
                </a:rPr>
                <a:t> ...</a:t>
              </a:r>
            </a:p>
            <a:p>
              <a:pPr>
                <a:spcAft>
                  <a:spcPct val="15000"/>
                </a:spcAft>
              </a:pPr>
              <a:endParaRPr lang="en-US" sz="1500" dirty="0">
                <a:solidFill>
                  <a:srgbClr val="000000"/>
                </a:solidFill>
                <a:latin typeface="Courier New" pitchFamily="49" charset="0"/>
              </a:endParaRPr>
            </a:p>
            <a:p>
              <a:pPr>
                <a:spcAft>
                  <a:spcPct val="15000"/>
                </a:spcAft>
              </a:pPr>
              <a:r>
                <a:rPr lang="en-US" sz="1500" dirty="0">
                  <a:solidFill>
                    <a:srgbClr val="000000"/>
                  </a:solidFill>
                  <a:latin typeface="Courier New" pitchFamily="49" charset="0"/>
                </a:rPr>
                <a:t> public </a:t>
              </a:r>
              <a:r>
                <a:rPr lang="en-US" sz="1500" dirty="0" err="1">
                  <a:solidFill>
                    <a:srgbClr val="000000"/>
                  </a:solidFill>
                  <a:latin typeface="Courier New" pitchFamily="49" charset="0"/>
                </a:rPr>
                <a:t>BankAccount</a:t>
              </a:r>
              <a:r>
                <a:rPr lang="en-US" sz="1500" dirty="0">
                  <a:solidFill>
                    <a:srgbClr val="000000"/>
                  </a:solidFill>
                  <a:latin typeface="Courier New" pitchFamily="49" charset="0"/>
                </a:rPr>
                <a:t>(String name) {</a:t>
              </a:r>
            </a:p>
            <a:p>
              <a:pPr marL="169863" lvl="1" indent="100013">
                <a:spcAft>
                  <a:spcPct val="15000"/>
                </a:spcAft>
              </a:pPr>
              <a:r>
                <a:rPr lang="en-US" sz="1500" dirty="0">
                  <a:solidFill>
                    <a:srgbClr val="000000"/>
                  </a:solidFill>
                  <a:latin typeface="Courier New" pitchFamily="49" charset="0"/>
                </a:rPr>
                <a:t>  super();</a:t>
              </a:r>
            </a:p>
            <a:p>
              <a:pPr marL="169863" lvl="1" indent="100013">
                <a:spcAft>
                  <a:spcPct val="15000"/>
                </a:spcAft>
              </a:pPr>
              <a:r>
                <a:rPr lang="en-US" sz="1500" dirty="0">
                  <a:solidFill>
                    <a:srgbClr val="000000"/>
                  </a:solidFill>
                  <a:latin typeface="Courier New" pitchFamily="49" charset="0"/>
                </a:rPr>
                <a:t>  owner = name;</a:t>
              </a:r>
            </a:p>
            <a:p>
              <a:pPr>
                <a:spcAft>
                  <a:spcPct val="15000"/>
                </a:spcAft>
              </a:pPr>
              <a:r>
                <a:rPr lang="en-US" sz="1500" dirty="0">
                  <a:solidFill>
                    <a:srgbClr val="000000"/>
                  </a:solidFill>
                  <a:latin typeface="Courier New" pitchFamily="49" charset="0"/>
                </a:rPr>
                <a:t> }</a:t>
              </a:r>
            </a:p>
            <a:p>
              <a:pPr>
                <a:spcAft>
                  <a:spcPct val="15000"/>
                </a:spcAft>
              </a:pPr>
              <a:endParaRPr lang="en-US" sz="1500" dirty="0">
                <a:solidFill>
                  <a:srgbClr val="000000"/>
                </a:solidFill>
                <a:latin typeface="Courier New" pitchFamily="49" charset="0"/>
              </a:endParaRPr>
            </a:p>
            <a:p>
              <a:pPr>
                <a:spcAft>
                  <a:spcPct val="15000"/>
                </a:spcAft>
              </a:pPr>
              <a:r>
                <a:rPr lang="en-US" sz="1500" dirty="0">
                  <a:solidFill>
                    <a:srgbClr val="000000"/>
                  </a:solidFill>
                  <a:latin typeface="Courier New" pitchFamily="49" charset="0"/>
                </a:rPr>
                <a:t> public </a:t>
              </a:r>
              <a:r>
                <a:rPr lang="en-US" sz="1500" dirty="0" err="1">
                  <a:solidFill>
                    <a:srgbClr val="000000"/>
                  </a:solidFill>
                  <a:latin typeface="Courier New" pitchFamily="49" charset="0"/>
                </a:rPr>
                <a:t>BankAccount</a:t>
              </a:r>
              <a:r>
                <a:rPr lang="en-US" sz="1500" dirty="0">
                  <a:solidFill>
                    <a:srgbClr val="000000"/>
                  </a:solidFill>
                  <a:latin typeface="Courier New" pitchFamily="49" charset="0"/>
                </a:rPr>
                <a:t>() {</a:t>
              </a:r>
            </a:p>
            <a:p>
              <a:pPr>
                <a:spcAft>
                  <a:spcPct val="15000"/>
                </a:spcAft>
              </a:pPr>
              <a:r>
                <a:rPr lang="en-US" sz="1500" dirty="0">
                  <a:solidFill>
                    <a:srgbClr val="000000"/>
                  </a:solidFill>
                  <a:latin typeface="Courier New" pitchFamily="49" charset="0"/>
                </a:rPr>
                <a:t>    this("</a:t>
              </a:r>
              <a:r>
                <a:rPr lang="en-US" sz="1500" dirty="0" err="1">
                  <a:solidFill>
                    <a:srgbClr val="000000"/>
                  </a:solidFill>
                  <a:latin typeface="Courier New" pitchFamily="49" charset="0"/>
                </a:rPr>
                <a:t>TestName</a:t>
              </a:r>
              <a:r>
                <a:rPr lang="en-US" sz="1500" dirty="0">
                  <a:solidFill>
                    <a:srgbClr val="000000"/>
                  </a:solidFill>
                  <a:latin typeface="Courier New" pitchFamily="49" charset="0"/>
                </a:rPr>
                <a:t>");</a:t>
              </a:r>
            </a:p>
            <a:p>
              <a:pPr>
                <a:spcAft>
                  <a:spcPct val="15000"/>
                </a:spcAft>
              </a:pPr>
              <a:r>
                <a:rPr lang="en-US" sz="1500" dirty="0">
                  <a:solidFill>
                    <a:srgbClr val="000000"/>
                  </a:solidFill>
                  <a:latin typeface="Courier New" pitchFamily="49" charset="0"/>
                </a:rPr>
                <a:t> }</a:t>
              </a:r>
            </a:p>
            <a:p>
              <a:pPr>
                <a:spcAft>
                  <a:spcPct val="15000"/>
                </a:spcAft>
              </a:pPr>
              <a:endParaRPr lang="en-US" sz="1500" dirty="0">
                <a:solidFill>
                  <a:srgbClr val="000000"/>
                </a:solidFill>
                <a:latin typeface="Courier New" pitchFamily="49" charset="0"/>
              </a:endParaRPr>
            </a:p>
            <a:p>
              <a:pPr>
                <a:spcAft>
                  <a:spcPct val="15000"/>
                </a:spcAft>
              </a:pPr>
              <a:r>
                <a:rPr lang="en-US" sz="1500" dirty="0">
                  <a:solidFill>
                    <a:srgbClr val="000000"/>
                  </a:solidFill>
                  <a:latin typeface="Courier New" pitchFamily="49" charset="0"/>
                </a:rPr>
                <a:t> public </a:t>
              </a:r>
              <a:r>
                <a:rPr lang="en-US" sz="1500" dirty="0" err="1">
                  <a:solidFill>
                    <a:srgbClr val="000000"/>
                  </a:solidFill>
                  <a:latin typeface="Courier New" pitchFamily="49" charset="0"/>
                </a:rPr>
                <a:t>BankAccount</a:t>
              </a:r>
              <a:r>
                <a:rPr lang="en-US" sz="1500" dirty="0">
                  <a:solidFill>
                    <a:srgbClr val="000000"/>
                  </a:solidFill>
                  <a:latin typeface="Courier New" pitchFamily="49" charset="0"/>
                </a:rPr>
                <a:t>(String name, double </a:t>
              </a:r>
              <a:r>
                <a:rPr lang="en-US" sz="1500" dirty="0" err="1">
                  <a:solidFill>
                    <a:srgbClr val="000000"/>
                  </a:solidFill>
                  <a:latin typeface="Courier New" pitchFamily="49" charset="0"/>
                </a:rPr>
                <a:t>initialBalance</a:t>
              </a:r>
              <a:r>
                <a:rPr lang="en-US" sz="1500" dirty="0">
                  <a:solidFill>
                    <a:srgbClr val="000000"/>
                  </a:solidFill>
                  <a:latin typeface="Courier New" pitchFamily="49" charset="0"/>
                </a:rPr>
                <a:t>) {</a:t>
              </a:r>
            </a:p>
            <a:p>
              <a:pPr>
                <a:spcAft>
                  <a:spcPct val="15000"/>
                </a:spcAft>
              </a:pPr>
              <a:r>
                <a:rPr lang="en-US" sz="1500" dirty="0">
                  <a:solidFill>
                    <a:srgbClr val="000000"/>
                  </a:solidFill>
                  <a:latin typeface="Courier New" pitchFamily="49" charset="0"/>
                </a:rPr>
                <a:t>    this(name);</a:t>
              </a:r>
            </a:p>
            <a:p>
              <a:pPr>
                <a:spcAft>
                  <a:spcPct val="15000"/>
                </a:spcAft>
              </a:pPr>
              <a:r>
                <a:rPr lang="en-US" sz="1500" dirty="0">
                  <a:solidFill>
                    <a:srgbClr val="000000"/>
                  </a:solidFill>
                  <a:latin typeface="Courier New" pitchFamily="49" charset="0"/>
                </a:rPr>
                <a:t>    </a:t>
              </a:r>
              <a:r>
                <a:rPr lang="en-US" sz="1500" dirty="0" err="1">
                  <a:solidFill>
                    <a:srgbClr val="000000"/>
                  </a:solidFill>
                  <a:latin typeface="Courier New" pitchFamily="49" charset="0"/>
                </a:rPr>
                <a:t>setBalance</a:t>
              </a:r>
              <a:r>
                <a:rPr lang="en-US" sz="1500" dirty="0">
                  <a:solidFill>
                    <a:srgbClr val="000000"/>
                  </a:solidFill>
                  <a:latin typeface="Courier New" pitchFamily="49" charset="0"/>
                </a:rPr>
                <a:t>(</a:t>
              </a:r>
              <a:r>
                <a:rPr lang="en-US" sz="1500" dirty="0" err="1">
                  <a:solidFill>
                    <a:srgbClr val="000000"/>
                  </a:solidFill>
                  <a:latin typeface="Courier New" pitchFamily="49" charset="0"/>
                </a:rPr>
                <a:t>initialBalance</a:t>
              </a:r>
              <a:r>
                <a:rPr lang="en-US" sz="1500" dirty="0">
                  <a:solidFill>
                    <a:srgbClr val="000000"/>
                  </a:solidFill>
                  <a:latin typeface="Courier New" pitchFamily="49" charset="0"/>
                </a:rPr>
                <a:t>);</a:t>
              </a:r>
            </a:p>
            <a:p>
              <a:pPr>
                <a:spcAft>
                  <a:spcPct val="15000"/>
                </a:spcAft>
              </a:pPr>
              <a:r>
                <a:rPr lang="en-US" sz="1500" dirty="0">
                  <a:solidFill>
                    <a:srgbClr val="000000"/>
                  </a:solidFill>
                  <a:latin typeface="Courier New" pitchFamily="49" charset="0"/>
                </a:rPr>
                <a:t> }</a:t>
              </a:r>
            </a:p>
            <a:p>
              <a:pPr>
                <a:spcAft>
                  <a:spcPct val="15000"/>
                </a:spcAft>
              </a:pPr>
              <a:r>
                <a:rPr lang="en-US" sz="1500" dirty="0">
                  <a:solidFill>
                    <a:srgbClr val="000000"/>
                  </a:solidFill>
                  <a:latin typeface="Courier New" pitchFamily="49" charset="0"/>
                </a:rPr>
                <a:t> ...</a:t>
              </a:r>
            </a:p>
            <a:p>
              <a:pPr>
                <a:spcAft>
                  <a:spcPct val="15000"/>
                </a:spcAft>
              </a:pPr>
              <a:endParaRPr lang="en-US" sz="1500" dirty="0">
                <a:solidFill>
                  <a:srgbClr val="000000"/>
                </a:solidFill>
                <a:latin typeface="Courier New" pitchFamily="49" charset="0"/>
              </a:endParaRPr>
            </a:p>
          </p:txBody>
        </p:sp>
        <p:grpSp>
          <p:nvGrpSpPr>
            <p:cNvPr id="50182" name="Group 15"/>
            <p:cNvGrpSpPr>
              <a:grpSpLocks/>
            </p:cNvGrpSpPr>
            <p:nvPr/>
          </p:nvGrpSpPr>
          <p:grpSpPr bwMode="auto">
            <a:xfrm>
              <a:off x="219" y="876"/>
              <a:ext cx="1758" cy="1187"/>
              <a:chOff x="219" y="876"/>
              <a:chExt cx="1758" cy="1187"/>
            </a:xfrm>
          </p:grpSpPr>
          <p:sp>
            <p:nvSpPr>
              <p:cNvPr id="50183" name="Rectangle 6"/>
              <p:cNvSpPr>
                <a:spLocks noChangeArrowheads="1"/>
              </p:cNvSpPr>
              <p:nvPr/>
            </p:nvSpPr>
            <p:spPr bwMode="auto">
              <a:xfrm>
                <a:off x="500" y="876"/>
                <a:ext cx="1283" cy="127"/>
              </a:xfrm>
              <a:prstGeom prst="rect">
                <a:avLst/>
              </a:prstGeom>
              <a:noFill/>
              <a:ln w="25400">
                <a:solidFill>
                  <a:schemeClr val="accent2"/>
                </a:solidFill>
                <a:miter lim="800000"/>
                <a:headEnd/>
                <a:tailEnd/>
              </a:ln>
            </p:spPr>
            <p:txBody>
              <a:bodyPr wrap="none"/>
              <a:lstStyle/>
              <a:p>
                <a:endParaRPr lang="en-IN">
                  <a:latin typeface="Tahoma" pitchFamily="34" charset="0"/>
                </a:endParaRPr>
              </a:p>
            </p:txBody>
          </p:sp>
          <p:sp>
            <p:nvSpPr>
              <p:cNvPr id="50184" name="Rectangle 7"/>
              <p:cNvSpPr>
                <a:spLocks noChangeArrowheads="1"/>
              </p:cNvSpPr>
              <p:nvPr/>
            </p:nvSpPr>
            <p:spPr bwMode="auto">
              <a:xfrm>
                <a:off x="519" y="1488"/>
                <a:ext cx="913" cy="116"/>
              </a:xfrm>
              <a:prstGeom prst="rect">
                <a:avLst/>
              </a:prstGeom>
              <a:noFill/>
              <a:ln w="25400">
                <a:solidFill>
                  <a:schemeClr val="accent2"/>
                </a:solidFill>
                <a:miter lim="800000"/>
                <a:headEnd/>
                <a:tailEnd/>
              </a:ln>
            </p:spPr>
            <p:txBody>
              <a:bodyPr wrap="none"/>
              <a:lstStyle/>
              <a:p>
                <a:endParaRPr lang="en-IN">
                  <a:latin typeface="Tahoma" pitchFamily="34" charset="0"/>
                </a:endParaRPr>
              </a:p>
            </p:txBody>
          </p:sp>
          <p:sp>
            <p:nvSpPr>
              <p:cNvPr id="50185" name="Rectangle 8"/>
              <p:cNvSpPr>
                <a:spLocks noChangeArrowheads="1"/>
              </p:cNvSpPr>
              <p:nvPr/>
            </p:nvSpPr>
            <p:spPr bwMode="auto">
              <a:xfrm>
                <a:off x="500" y="1950"/>
                <a:ext cx="613" cy="113"/>
              </a:xfrm>
              <a:prstGeom prst="rect">
                <a:avLst/>
              </a:prstGeom>
              <a:noFill/>
              <a:ln w="25400">
                <a:solidFill>
                  <a:schemeClr val="accent2"/>
                </a:solidFill>
                <a:miter lim="800000"/>
                <a:headEnd/>
                <a:tailEnd/>
              </a:ln>
            </p:spPr>
            <p:txBody>
              <a:bodyPr wrap="none"/>
              <a:lstStyle/>
              <a:p>
                <a:endParaRPr lang="en-IN">
                  <a:latin typeface="Tahoma" pitchFamily="34" charset="0"/>
                </a:endParaRPr>
              </a:p>
            </p:txBody>
          </p:sp>
          <p:sp>
            <p:nvSpPr>
              <p:cNvPr id="50186" name="Freeform 9"/>
              <p:cNvSpPr>
                <a:spLocks/>
              </p:cNvSpPr>
              <p:nvPr/>
            </p:nvSpPr>
            <p:spPr bwMode="auto">
              <a:xfrm>
                <a:off x="1184" y="945"/>
                <a:ext cx="793" cy="1024"/>
              </a:xfrm>
              <a:custGeom>
                <a:avLst/>
                <a:gdLst>
                  <a:gd name="T0" fmla="*/ 0 w 793"/>
                  <a:gd name="T1" fmla="*/ 1345 h 935"/>
                  <a:gd name="T2" fmla="*/ 756 w 793"/>
                  <a:gd name="T3" fmla="*/ 0 h 935"/>
                  <a:gd name="T4" fmla="*/ 0 60000 65536"/>
                  <a:gd name="T5" fmla="*/ 0 60000 65536"/>
                  <a:gd name="T6" fmla="*/ 0 w 793"/>
                  <a:gd name="T7" fmla="*/ 0 h 935"/>
                  <a:gd name="T8" fmla="*/ 793 w 793"/>
                  <a:gd name="T9" fmla="*/ 935 h 935"/>
                </a:gdLst>
                <a:ahLst/>
                <a:cxnLst>
                  <a:cxn ang="T4">
                    <a:pos x="T0" y="T1"/>
                  </a:cxn>
                  <a:cxn ang="T5">
                    <a:pos x="T2" y="T3"/>
                  </a:cxn>
                </a:cxnLst>
                <a:rect l="T6" t="T7" r="T8" b="T9"/>
                <a:pathLst>
                  <a:path w="793" h="935">
                    <a:moveTo>
                      <a:pt x="0" y="935"/>
                    </a:moveTo>
                    <a:cubicBezTo>
                      <a:pt x="449" y="918"/>
                      <a:pt x="793" y="492"/>
                      <a:pt x="756" y="0"/>
                    </a:cubicBezTo>
                  </a:path>
                </a:pathLst>
              </a:custGeom>
              <a:noFill/>
              <a:ln w="25400">
                <a:solidFill>
                  <a:srgbClr val="000000"/>
                </a:solidFill>
                <a:round/>
                <a:headEnd/>
                <a:tailEnd type="triangle" w="med" len="med"/>
              </a:ln>
            </p:spPr>
            <p:txBody>
              <a:bodyPr wrap="none"/>
              <a:lstStyle/>
              <a:p>
                <a:endParaRPr lang="en-IN">
                  <a:latin typeface="Tahoma" pitchFamily="34" charset="0"/>
                </a:endParaRPr>
              </a:p>
            </p:txBody>
          </p:sp>
          <p:sp>
            <p:nvSpPr>
              <p:cNvPr id="50187" name="Freeform 10"/>
              <p:cNvSpPr>
                <a:spLocks/>
              </p:cNvSpPr>
              <p:nvPr/>
            </p:nvSpPr>
            <p:spPr bwMode="auto">
              <a:xfrm>
                <a:off x="219" y="910"/>
                <a:ext cx="281" cy="628"/>
              </a:xfrm>
              <a:custGeom>
                <a:avLst/>
                <a:gdLst>
                  <a:gd name="T0" fmla="*/ 281 w 281"/>
                  <a:gd name="T1" fmla="*/ 0 h 572"/>
                  <a:gd name="T2" fmla="*/ 157 w 281"/>
                  <a:gd name="T3" fmla="*/ 830 h 572"/>
                  <a:gd name="T4" fmla="*/ 0 60000 65536"/>
                  <a:gd name="T5" fmla="*/ 0 60000 65536"/>
                  <a:gd name="T6" fmla="*/ 0 w 281"/>
                  <a:gd name="T7" fmla="*/ 0 h 572"/>
                  <a:gd name="T8" fmla="*/ 281 w 281"/>
                  <a:gd name="T9" fmla="*/ 572 h 572"/>
                </a:gdLst>
                <a:ahLst/>
                <a:cxnLst>
                  <a:cxn ang="T4">
                    <a:pos x="T0" y="T1"/>
                  </a:cxn>
                  <a:cxn ang="T5">
                    <a:pos x="T2" y="T3"/>
                  </a:cxn>
                </a:cxnLst>
                <a:rect l="T6" t="T7" r="T8" b="T9"/>
                <a:pathLst>
                  <a:path w="281" h="572">
                    <a:moveTo>
                      <a:pt x="281" y="0"/>
                    </a:moveTo>
                    <a:cubicBezTo>
                      <a:pt x="76" y="39"/>
                      <a:pt x="0" y="388"/>
                      <a:pt x="157" y="572"/>
                    </a:cubicBezTo>
                  </a:path>
                </a:pathLst>
              </a:custGeom>
              <a:noFill/>
              <a:ln w="25400">
                <a:solidFill>
                  <a:srgbClr val="000000"/>
                </a:solidFill>
                <a:round/>
                <a:headEnd type="triangle" w="med" len="med"/>
                <a:tailEnd/>
              </a:ln>
            </p:spPr>
            <p:txBody>
              <a:bodyPr wrap="none"/>
              <a:lstStyle/>
              <a:p>
                <a:endParaRPr lang="en-IN">
                  <a:latin typeface="Tahoma" pitchFamily="34" charset="0"/>
                </a:endParaRPr>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normAutofit/>
          </a:bodyPr>
          <a:lstStyle/>
          <a:p>
            <a:pPr eaLnBrk="1" hangingPunct="1">
              <a:defRPr/>
            </a:pPr>
            <a:r>
              <a:rPr lang="en-US" sz="3000" dirty="0"/>
              <a:t>What are Objects?</a:t>
            </a:r>
          </a:p>
        </p:txBody>
      </p:sp>
      <p:sp>
        <p:nvSpPr>
          <p:cNvPr id="7171" name="Rectangle 3"/>
          <p:cNvSpPr>
            <a:spLocks noGrp="1" noChangeArrowheads="1"/>
          </p:cNvSpPr>
          <p:nvPr>
            <p:ph idx="1"/>
          </p:nvPr>
        </p:nvSpPr>
        <p:spPr/>
        <p:txBody>
          <a:bodyPr/>
          <a:lstStyle/>
          <a:p>
            <a:pPr eaLnBrk="1" hangingPunct="1"/>
            <a:r>
              <a:rPr lang="en-US" dirty="0" smtClean="0"/>
              <a:t>Keep data </a:t>
            </a:r>
            <a:r>
              <a:rPr lang="en-US" i="1" dirty="0" smtClean="0"/>
              <a:t>near</a:t>
            </a:r>
            <a:r>
              <a:rPr lang="en-US" dirty="0" smtClean="0"/>
              <a:t> the relevant code.</a:t>
            </a:r>
          </a:p>
          <a:p>
            <a:r>
              <a:rPr lang="en-US" dirty="0" smtClean="0"/>
              <a:t>Provide a nice packaging mechanism for related code.</a:t>
            </a:r>
          </a:p>
          <a:p>
            <a:r>
              <a:rPr lang="en-US" dirty="0" smtClean="0"/>
              <a:t>Model the world as objects.</a:t>
            </a:r>
          </a:p>
          <a:p>
            <a:r>
              <a:rPr lang="en-US" dirty="0" smtClean="0"/>
              <a:t>Objects can send "messages" to each other.</a:t>
            </a:r>
          </a:p>
          <a:p>
            <a:pPr eaLnBrk="1" hangingPunct="1"/>
            <a:r>
              <a:rPr lang="en-US" dirty="0" smtClean="0"/>
              <a:t>Objects are self-contained entities that are made up of both data and functions that operate on the data</a:t>
            </a:r>
          </a:p>
          <a:p>
            <a:pPr lvl="1" eaLnBrk="1" hangingPunct="1"/>
            <a:r>
              <a:rPr lang="en-US" dirty="0" smtClean="0"/>
              <a:t>An object often models the real world</a:t>
            </a:r>
            <a:endParaRPr lang="en-US" b="1" dirty="0" smtClean="0"/>
          </a:p>
          <a:p>
            <a:pPr eaLnBrk="1" hangingPunct="1"/>
            <a:r>
              <a:rPr lang="en-US" dirty="0" smtClean="0"/>
              <a:t>Data is encapsulated by objects</a:t>
            </a:r>
          </a:p>
          <a:p>
            <a:pPr lvl="1" eaLnBrk="1" hangingPunct="1"/>
            <a:r>
              <a:rPr lang="en-US" dirty="0" smtClean="0"/>
              <a:t>Encapsulation means enclosing, hiding, or containing</a:t>
            </a:r>
          </a:p>
          <a:p>
            <a:pPr lvl="1" eaLnBrk="1" hangingPunct="1"/>
            <a:r>
              <a:rPr lang="en-US" dirty="0" smtClean="0"/>
              <a:t>Implementation details of functions are also encapsulated</a:t>
            </a:r>
          </a:p>
          <a:p>
            <a:pPr lvl="1" eaLnBrk="1" hangingPunct="1">
              <a:buFontTx/>
              <a:buNone/>
            </a:pPr>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304800" y="1120775"/>
            <a:ext cx="8551863" cy="384175"/>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500">
              <a:solidFill>
                <a:srgbClr val="000000"/>
              </a:solidFill>
            </a:endParaRPr>
          </a:p>
        </p:txBody>
      </p:sp>
      <p:sp>
        <p:nvSpPr>
          <p:cNvPr id="51203" name="Text Box 4"/>
          <p:cNvSpPr txBox="1">
            <a:spLocks noChangeArrowheads="1"/>
          </p:cNvSpPr>
          <p:nvPr/>
        </p:nvSpPr>
        <p:spPr bwMode="auto">
          <a:xfrm>
            <a:off x="500063" y="384175"/>
            <a:ext cx="7000875" cy="477838"/>
          </a:xfrm>
          <a:prstGeom prst="rect">
            <a:avLst/>
          </a:prstGeom>
          <a:noFill/>
          <a:ln w="9525">
            <a:noFill/>
            <a:miter lim="800000"/>
            <a:headEnd/>
            <a:tailEnd/>
          </a:ln>
        </p:spPr>
        <p:txBody>
          <a:bodyPr lIns="0" tIns="0" rIns="0" bIns="0" anchor="ctr">
            <a:spAutoFit/>
          </a:bodyPr>
          <a:lstStyle/>
          <a:p>
            <a:pPr>
              <a:spcAft>
                <a:spcPct val="15000"/>
              </a:spcAft>
            </a:pPr>
            <a:endParaRPr lang="en-US" sz="3100" b="1">
              <a:solidFill>
                <a:srgbClr val="000000"/>
              </a:solidFill>
            </a:endParaRPr>
          </a:p>
        </p:txBody>
      </p:sp>
      <p:sp>
        <p:nvSpPr>
          <p:cNvPr id="17415" name="Rectangle 7"/>
          <p:cNvSpPr>
            <a:spLocks noGrp="1" noChangeArrowheads="1"/>
          </p:cNvSpPr>
          <p:nvPr>
            <p:ph type="title"/>
          </p:nvPr>
        </p:nvSpPr>
        <p:spPr/>
        <p:txBody>
          <a:bodyPr/>
          <a:lstStyle/>
          <a:p>
            <a:pPr eaLnBrk="1" hangingPunct="1">
              <a:defRPr/>
            </a:pPr>
            <a:r>
              <a:rPr lang="en-US" sz="3100"/>
              <a:t>Constructor Chaining </a:t>
            </a:r>
          </a:p>
        </p:txBody>
      </p:sp>
      <p:sp>
        <p:nvSpPr>
          <p:cNvPr id="51205" name="Rectangle 8"/>
          <p:cNvSpPr>
            <a:spLocks noGrp="1" noChangeArrowheads="1"/>
          </p:cNvSpPr>
          <p:nvPr>
            <p:ph idx="1"/>
          </p:nvPr>
        </p:nvSpPr>
        <p:spPr/>
        <p:txBody>
          <a:bodyPr/>
          <a:lstStyle/>
          <a:p>
            <a:pPr eaLnBrk="1" hangingPunct="1"/>
            <a:r>
              <a:rPr lang="en-US" dirty="0" err="1" smtClean="0"/>
              <a:t>Superclass</a:t>
            </a:r>
            <a:r>
              <a:rPr lang="en-US" dirty="0" smtClean="0"/>
              <a:t> objects are built before the subclass</a:t>
            </a:r>
          </a:p>
          <a:p>
            <a:pPr lvl="1" eaLnBrk="1" hangingPunct="1"/>
            <a:r>
              <a:rPr lang="en-US" dirty="0" smtClean="0">
                <a:latin typeface="Courier New" pitchFamily="49" charset="0"/>
                <a:cs typeface="Courier New" pitchFamily="49" charset="0"/>
              </a:rPr>
              <a:t>super(argument list)</a:t>
            </a:r>
            <a:r>
              <a:rPr lang="en-US" dirty="0" smtClean="0">
                <a:cs typeface="Courier New" pitchFamily="49" charset="0"/>
              </a:rPr>
              <a:t> </a:t>
            </a:r>
            <a:r>
              <a:rPr lang="en-US" dirty="0" smtClean="0"/>
              <a:t>initializes </a:t>
            </a:r>
            <a:r>
              <a:rPr lang="en-US" dirty="0" err="1" smtClean="0"/>
              <a:t>superclass</a:t>
            </a:r>
            <a:r>
              <a:rPr lang="en-US" dirty="0" smtClean="0"/>
              <a:t> members</a:t>
            </a:r>
          </a:p>
          <a:p>
            <a:pPr eaLnBrk="1" hangingPunct="1"/>
            <a:r>
              <a:rPr lang="en-US" dirty="0" smtClean="0"/>
              <a:t>The first line of your constructor can be one of:</a:t>
            </a:r>
          </a:p>
          <a:p>
            <a:pPr lvl="1" eaLnBrk="1" hangingPunct="1"/>
            <a:r>
              <a:rPr lang="en-US" dirty="0" smtClean="0">
                <a:latin typeface="Courier New" pitchFamily="49" charset="0"/>
                <a:cs typeface="Courier New" pitchFamily="49" charset="0"/>
              </a:rPr>
              <a:t>super(argument list);</a:t>
            </a:r>
            <a:endParaRPr lang="en-US" dirty="0" smtClean="0"/>
          </a:p>
          <a:p>
            <a:pPr lvl="1" eaLnBrk="1" hangingPunct="1"/>
            <a:r>
              <a:rPr lang="en-US" dirty="0" smtClean="0">
                <a:latin typeface="Courier New" pitchFamily="49" charset="0"/>
                <a:cs typeface="Courier New" pitchFamily="49" charset="0"/>
              </a:rPr>
              <a:t>this(argument list);</a:t>
            </a:r>
            <a:endParaRPr lang="en-US" dirty="0" smtClean="0"/>
          </a:p>
          <a:p>
            <a:pPr eaLnBrk="1" hangingPunct="1"/>
            <a:r>
              <a:rPr lang="en-US" dirty="0" smtClean="0"/>
              <a:t>You cannot use both </a:t>
            </a:r>
            <a:r>
              <a:rPr lang="en-US" dirty="0" smtClean="0">
                <a:latin typeface="Courier New" pitchFamily="49" charset="0"/>
                <a:cs typeface="Courier New" pitchFamily="49" charset="0"/>
              </a:rPr>
              <a:t>super()</a:t>
            </a:r>
            <a:r>
              <a:rPr lang="en-US" dirty="0" smtClean="0">
                <a:cs typeface="Courier New" pitchFamily="49" charset="0"/>
              </a:rPr>
              <a:t> </a:t>
            </a:r>
            <a:r>
              <a:rPr lang="en-US" dirty="0" smtClean="0"/>
              <a:t>and </a:t>
            </a:r>
            <a:r>
              <a:rPr lang="en-US" dirty="0" smtClean="0">
                <a:latin typeface="Courier New" pitchFamily="49" charset="0"/>
                <a:cs typeface="Courier New" pitchFamily="49" charset="0"/>
              </a:rPr>
              <a:t>this()</a:t>
            </a:r>
            <a:r>
              <a:rPr lang="en-US" dirty="0" smtClean="0">
                <a:cs typeface="Courier New" pitchFamily="49" charset="0"/>
              </a:rPr>
              <a:t> </a:t>
            </a:r>
            <a:r>
              <a:rPr lang="en-US" dirty="0" smtClean="0"/>
              <a:t>in the same constructor</a:t>
            </a:r>
          </a:p>
          <a:p>
            <a:pPr eaLnBrk="1" hangingPunct="1"/>
            <a:r>
              <a:rPr lang="en-US" dirty="0" smtClean="0"/>
              <a:t>The compiler supplies an implicit </a:t>
            </a:r>
            <a:r>
              <a:rPr lang="en-US" dirty="0" smtClean="0">
                <a:latin typeface="Courier New" pitchFamily="49" charset="0"/>
                <a:cs typeface="Courier New" pitchFamily="49" charset="0"/>
              </a:rPr>
              <a:t>super()</a:t>
            </a:r>
            <a:r>
              <a:rPr lang="en-US" dirty="0" smtClean="0">
                <a:cs typeface="Courier New" pitchFamily="49" charset="0"/>
              </a:rPr>
              <a:t> </a:t>
            </a:r>
            <a:r>
              <a:rPr lang="en-US" dirty="0" smtClean="0"/>
              <a:t>constructor for all constructors</a:t>
            </a:r>
          </a:p>
          <a:p>
            <a:pPr eaLnBrk="1" hangingPunct="1"/>
            <a:endParaRPr lang="en-US"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Text Box 3"/>
          <p:cNvSpPr txBox="1">
            <a:spLocks noChangeArrowheads="1"/>
          </p:cNvSpPr>
          <p:nvPr/>
        </p:nvSpPr>
        <p:spPr bwMode="auto">
          <a:xfrm>
            <a:off x="304800" y="1120775"/>
            <a:ext cx="8542338" cy="369888"/>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latin typeface="Courier New" pitchFamily="49" charset="0"/>
            </a:endParaRPr>
          </a:p>
        </p:txBody>
      </p:sp>
      <p:sp>
        <p:nvSpPr>
          <p:cNvPr id="19463" name="Rectangle 7"/>
          <p:cNvSpPr>
            <a:spLocks noGrp="1" noChangeArrowheads="1"/>
          </p:cNvSpPr>
          <p:nvPr>
            <p:ph type="title"/>
          </p:nvPr>
        </p:nvSpPr>
        <p:spPr/>
        <p:txBody>
          <a:bodyPr/>
          <a:lstStyle/>
          <a:p>
            <a:pPr eaLnBrk="1" hangingPunct="1">
              <a:defRPr/>
            </a:pPr>
            <a:r>
              <a:rPr lang="en-US" sz="3100"/>
              <a:t>Java Destructors?</a:t>
            </a:r>
          </a:p>
        </p:txBody>
      </p:sp>
      <p:sp>
        <p:nvSpPr>
          <p:cNvPr id="19464" name="Rectangle 8"/>
          <p:cNvSpPr>
            <a:spLocks noGrp="1" noChangeArrowheads="1"/>
          </p:cNvSpPr>
          <p:nvPr>
            <p:ph idx="1"/>
          </p:nvPr>
        </p:nvSpPr>
        <p:spPr/>
        <p:txBody>
          <a:bodyPr>
            <a:normAutofit lnSpcReduction="10000"/>
          </a:bodyPr>
          <a:lstStyle/>
          <a:p>
            <a:pPr eaLnBrk="1" hangingPunct="1">
              <a:defRPr/>
            </a:pPr>
            <a:r>
              <a:rPr lang="en-US" dirty="0"/>
              <a:t>Java does not have the concept of a destructor for objects that are no longer in use</a:t>
            </a:r>
          </a:p>
          <a:p>
            <a:pPr eaLnBrk="1" hangingPunct="1">
              <a:defRPr/>
            </a:pPr>
            <a:r>
              <a:rPr lang="en-US" dirty="0" err="1" smtClean="0"/>
              <a:t>Deallocation</a:t>
            </a:r>
            <a:r>
              <a:rPr lang="en-US" dirty="0" smtClean="0"/>
              <a:t> </a:t>
            </a:r>
            <a:r>
              <a:rPr lang="en-US" dirty="0"/>
              <a:t>of memory is done automatically by the JVM</a:t>
            </a:r>
          </a:p>
          <a:p>
            <a:pPr lvl="1" eaLnBrk="1" hangingPunct="1">
              <a:defRPr/>
            </a:pPr>
            <a:r>
              <a:rPr lang="en-US" dirty="0"/>
              <a:t>A background process called the garbage collector reclaims the memory of unreferenced objects</a:t>
            </a:r>
          </a:p>
          <a:p>
            <a:pPr lvl="1" eaLnBrk="1" hangingPunct="1">
              <a:defRPr/>
            </a:pPr>
            <a:r>
              <a:rPr lang="en-US" dirty="0"/>
              <a:t>The association between an object and an object reference is severed by assigning another value to the object reference, for example:</a:t>
            </a:r>
          </a:p>
          <a:p>
            <a:pPr lvl="1" eaLnBrk="1" hangingPunct="1">
              <a:buNone/>
              <a:defRPr/>
            </a:pPr>
            <a:endParaRPr lang="en-US" dirty="0"/>
          </a:p>
          <a:p>
            <a:pPr lvl="1" eaLnBrk="1" hangingPunct="1">
              <a:buFontTx/>
              <a:buNone/>
              <a:defRPr/>
            </a:pPr>
            <a:r>
              <a:rPr lang="en-US" dirty="0"/>
              <a:t>		</a:t>
            </a:r>
            <a:r>
              <a:rPr lang="en-US" dirty="0">
                <a:latin typeface="Courier New" pitchFamily="49" charset="0"/>
              </a:rPr>
              <a:t>objectReference = null;</a:t>
            </a:r>
          </a:p>
          <a:p>
            <a:pPr lvl="1" eaLnBrk="1" hangingPunct="1">
              <a:buFontTx/>
              <a:buNone/>
              <a:defRPr/>
            </a:pPr>
            <a:endParaRPr lang="en-US" dirty="0"/>
          </a:p>
          <a:p>
            <a:pPr lvl="1" eaLnBrk="1" hangingPunct="1">
              <a:buFont typeface="Arial" charset="0"/>
              <a:buChar char="–"/>
              <a:defRPr/>
            </a:pPr>
            <a:r>
              <a:rPr lang="en-US" dirty="0"/>
              <a:t>An object with no references is a candidate for </a:t>
            </a:r>
            <a:r>
              <a:rPr lang="en-US" dirty="0" err="1"/>
              <a:t>deallocation</a:t>
            </a:r>
            <a:r>
              <a:rPr lang="en-US" dirty="0"/>
              <a:t> during garbage collection</a:t>
            </a:r>
          </a:p>
          <a:p>
            <a:pPr eaLnBrk="1" hangingPunct="1">
              <a:defRPr/>
            </a:pP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Text Box 3"/>
          <p:cNvSpPr txBox="1">
            <a:spLocks noChangeArrowheads="1"/>
          </p:cNvSpPr>
          <p:nvPr/>
        </p:nvSpPr>
        <p:spPr bwMode="auto">
          <a:xfrm>
            <a:off x="311150" y="1125538"/>
            <a:ext cx="8550275" cy="369887"/>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20487" name="Rectangle 7"/>
          <p:cNvSpPr>
            <a:spLocks noGrp="1" noChangeArrowheads="1"/>
          </p:cNvSpPr>
          <p:nvPr>
            <p:ph type="title"/>
          </p:nvPr>
        </p:nvSpPr>
        <p:spPr/>
        <p:txBody>
          <a:bodyPr/>
          <a:lstStyle/>
          <a:p>
            <a:pPr eaLnBrk="1" hangingPunct="1">
              <a:defRPr/>
            </a:pPr>
            <a:r>
              <a:rPr lang="en-US" sz="3100"/>
              <a:t>Garbage Collector</a:t>
            </a:r>
          </a:p>
        </p:txBody>
      </p:sp>
      <p:sp>
        <p:nvSpPr>
          <p:cNvPr id="53252" name="Rectangle 8"/>
          <p:cNvSpPr>
            <a:spLocks noGrp="1" noChangeArrowheads="1"/>
          </p:cNvSpPr>
          <p:nvPr>
            <p:ph idx="1"/>
          </p:nvPr>
        </p:nvSpPr>
        <p:spPr/>
        <p:txBody>
          <a:bodyPr/>
          <a:lstStyle/>
          <a:p>
            <a:pPr eaLnBrk="1" hangingPunct="1"/>
            <a:r>
              <a:rPr lang="en-US" smtClean="0"/>
              <a:t>The garbage collector sweeps through the JVM’s list of objects periodically and reclaims the resources held by unreferenced objects</a:t>
            </a:r>
          </a:p>
          <a:p>
            <a:pPr eaLnBrk="1" hangingPunct="1"/>
            <a:r>
              <a:rPr lang="en-US" smtClean="0"/>
              <a:t>All objects that have no object references are eligible for garbage collection</a:t>
            </a:r>
          </a:p>
          <a:p>
            <a:pPr lvl="1" eaLnBrk="1" hangingPunct="1"/>
            <a:r>
              <a:rPr lang="en-US" smtClean="0"/>
              <a:t>References out of scope, objects to which you have assigned </a:t>
            </a:r>
            <a:r>
              <a:rPr lang="en-US" smtClean="0">
                <a:latin typeface="Courier New" pitchFamily="49" charset="0"/>
              </a:rPr>
              <a:t>null</a:t>
            </a:r>
            <a:r>
              <a:rPr lang="en-US" smtClean="0"/>
              <a:t>, and so forth</a:t>
            </a:r>
          </a:p>
          <a:p>
            <a:pPr eaLnBrk="1" hangingPunct="1"/>
            <a:r>
              <a:rPr lang="en-US" smtClean="0"/>
              <a:t>The JVM decides when the garbage collector is run</a:t>
            </a:r>
          </a:p>
          <a:p>
            <a:pPr lvl="1" eaLnBrk="1" hangingPunct="1"/>
            <a:r>
              <a:rPr lang="en-US" smtClean="0"/>
              <a:t>Typically, the garbage collector is run when memory is low</a:t>
            </a:r>
          </a:p>
          <a:p>
            <a:pPr lvl="1" eaLnBrk="1" hangingPunct="1"/>
            <a:r>
              <a:rPr lang="en-US" smtClean="0"/>
              <a:t>May not be run at all</a:t>
            </a:r>
          </a:p>
          <a:p>
            <a:pPr lvl="1" eaLnBrk="1" hangingPunct="1"/>
            <a:r>
              <a:rPr lang="en-US" smtClean="0"/>
              <a:t>Unpredictable timing</a:t>
            </a:r>
          </a:p>
          <a:p>
            <a:pPr eaLnBrk="1" hangingPunct="1"/>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Text Box 4"/>
          <p:cNvSpPr txBox="1">
            <a:spLocks noChangeArrowheads="1"/>
          </p:cNvSpPr>
          <p:nvPr/>
        </p:nvSpPr>
        <p:spPr bwMode="auto">
          <a:xfrm>
            <a:off x="320675" y="1136650"/>
            <a:ext cx="8531225" cy="369888"/>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21511" name="Rectangle 7"/>
          <p:cNvSpPr>
            <a:spLocks noGrp="1" noChangeArrowheads="1"/>
          </p:cNvSpPr>
          <p:nvPr>
            <p:ph type="title"/>
          </p:nvPr>
        </p:nvSpPr>
        <p:spPr/>
        <p:txBody>
          <a:bodyPr/>
          <a:lstStyle/>
          <a:p>
            <a:pPr eaLnBrk="1" hangingPunct="1">
              <a:defRPr/>
            </a:pPr>
            <a:r>
              <a:rPr lang="en-US" sz="3100"/>
              <a:t>Working with the Garbage Collector</a:t>
            </a:r>
          </a:p>
        </p:txBody>
      </p:sp>
      <p:sp>
        <p:nvSpPr>
          <p:cNvPr id="54276" name="Rectangle 8"/>
          <p:cNvSpPr>
            <a:spLocks noGrp="1" noChangeArrowheads="1"/>
          </p:cNvSpPr>
          <p:nvPr>
            <p:ph idx="1"/>
          </p:nvPr>
        </p:nvSpPr>
        <p:spPr/>
        <p:txBody>
          <a:bodyPr/>
          <a:lstStyle/>
          <a:p>
            <a:pPr eaLnBrk="1" hangingPunct="1"/>
            <a:r>
              <a:rPr lang="en-US" smtClean="0"/>
              <a:t>You cannot prevent the garbage collector from running, but you can request it to run soon</a:t>
            </a:r>
          </a:p>
          <a:p>
            <a:pPr lvl="1" eaLnBrk="1" hangingPunct="1"/>
            <a:r>
              <a:rPr lang="en-US" smtClean="0">
                <a:latin typeface="Courier New" pitchFamily="49" charset="0"/>
              </a:rPr>
              <a:t>System.gc();</a:t>
            </a:r>
          </a:p>
          <a:p>
            <a:pPr lvl="1" eaLnBrk="1" hangingPunct="1"/>
            <a:r>
              <a:rPr lang="en-US" smtClean="0"/>
              <a:t>This is only a request, not a guarantee</a:t>
            </a:r>
          </a:p>
          <a:p>
            <a:pPr eaLnBrk="1" hangingPunct="1"/>
            <a:r>
              <a:rPr lang="en-US" smtClean="0"/>
              <a:t>The </a:t>
            </a:r>
            <a:r>
              <a:rPr lang="en-US" smtClean="0">
                <a:latin typeface="Courier New" pitchFamily="49" charset="0"/>
              </a:rPr>
              <a:t>finalize()</a:t>
            </a:r>
            <a:r>
              <a:rPr lang="en-US" smtClean="0"/>
              <a:t> method of an object will be run immediately before garbage collection occurs</a:t>
            </a:r>
          </a:p>
          <a:p>
            <a:pPr lvl="1" eaLnBrk="1" hangingPunct="1"/>
            <a:r>
              <a:rPr lang="en-US" smtClean="0"/>
              <a:t>This method should only be used for special cases (such as cleaning up memory allocation from native calls) because of the unpredictability of the garbage collector</a:t>
            </a:r>
          </a:p>
          <a:p>
            <a:pPr lvl="1" eaLnBrk="1" hangingPunct="1"/>
            <a:r>
              <a:rPr lang="en-US" smtClean="0"/>
              <a:t>Things like open sockets, files, and so forth should be cleaned up during normal program flow before the object is dereferenced</a:t>
            </a:r>
          </a:p>
          <a:p>
            <a:pPr eaLnBrk="1" hangingPunct="1"/>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Text Box 5"/>
          <p:cNvSpPr txBox="1">
            <a:spLocks noChangeArrowheads="1"/>
          </p:cNvSpPr>
          <p:nvPr/>
        </p:nvSpPr>
        <p:spPr bwMode="auto">
          <a:xfrm>
            <a:off x="7481888" y="4827588"/>
            <a:ext cx="747712" cy="322262"/>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rgbClr val="8000C0"/>
                </a:solidFill>
              </a:rPr>
              <a:t> </a:t>
            </a:r>
            <a:r>
              <a:rPr lang="en-US" sz="2100">
                <a:solidFill>
                  <a:schemeClr val="accent2"/>
                </a:solidFill>
              </a:rPr>
              <a:t>name</a:t>
            </a:r>
          </a:p>
        </p:txBody>
      </p:sp>
      <p:sp>
        <p:nvSpPr>
          <p:cNvPr id="55299" name="Rectangle 6"/>
          <p:cNvSpPr>
            <a:spLocks noChangeArrowheads="1"/>
          </p:cNvSpPr>
          <p:nvPr/>
        </p:nvSpPr>
        <p:spPr bwMode="auto">
          <a:xfrm>
            <a:off x="2006600" y="4283076"/>
            <a:ext cx="4937125" cy="1947862"/>
          </a:xfrm>
          <a:prstGeom prst="rect">
            <a:avLst/>
          </a:prstGeom>
          <a:solidFill>
            <a:srgbClr val="EAEAEA"/>
          </a:solidFill>
          <a:ln w="25400">
            <a:solidFill>
              <a:srgbClr val="000000"/>
            </a:solidFill>
            <a:miter lim="800000"/>
            <a:headEnd/>
            <a:tailEnd/>
          </a:ln>
        </p:spPr>
        <p:txBody>
          <a:bodyPr lIns="0" tIns="0" rIns="0" bIns="0"/>
          <a:lstStyle/>
          <a:p>
            <a:endParaRPr lang="en-US">
              <a:solidFill>
                <a:srgbClr val="000000"/>
              </a:solidFill>
              <a:latin typeface="Courier New" pitchFamily="49" charset="0"/>
            </a:endParaRPr>
          </a:p>
          <a:p>
            <a:r>
              <a:rPr lang="en-US">
                <a:solidFill>
                  <a:srgbClr val="000000"/>
                </a:solidFill>
                <a:latin typeface="Courier New" pitchFamily="49" charset="0"/>
              </a:rPr>
              <a:t> package com.megabank.models;</a:t>
            </a:r>
          </a:p>
          <a:p>
            <a:endParaRPr lang="en-US">
              <a:solidFill>
                <a:srgbClr val="000000"/>
              </a:solidFill>
              <a:latin typeface="Courier New" pitchFamily="49" charset="0"/>
            </a:endParaRPr>
          </a:p>
          <a:p>
            <a:r>
              <a:rPr lang="en-US">
                <a:solidFill>
                  <a:srgbClr val="000000"/>
                </a:solidFill>
                <a:latin typeface="Courier New" pitchFamily="49" charset="0"/>
              </a:rPr>
              <a:t> public class BankAccount {</a:t>
            </a:r>
          </a:p>
          <a:p>
            <a:pPr marL="169863" lvl="1"/>
            <a:r>
              <a:rPr lang="en-US">
                <a:solidFill>
                  <a:srgbClr val="000000"/>
                </a:solidFill>
                <a:latin typeface="Courier New" pitchFamily="49" charset="0"/>
              </a:rPr>
              <a:t>   private String owner;</a:t>
            </a:r>
          </a:p>
          <a:p>
            <a:pPr marL="169863" lvl="1"/>
            <a:r>
              <a:rPr lang="en-US">
                <a:solidFill>
                  <a:srgbClr val="000000"/>
                </a:solidFill>
                <a:latin typeface="Courier New" pitchFamily="49" charset="0"/>
              </a:rPr>
              <a:t>   private double balance = 0.0;</a:t>
            </a:r>
          </a:p>
          <a:p>
            <a:r>
              <a:rPr lang="en-US">
                <a:solidFill>
                  <a:srgbClr val="000000"/>
                </a:solidFill>
                <a:latin typeface="Courier New" pitchFamily="49" charset="0"/>
              </a:rPr>
              <a:t> }</a:t>
            </a:r>
          </a:p>
        </p:txBody>
      </p:sp>
      <p:sp>
        <p:nvSpPr>
          <p:cNvPr id="55300" name="Rectangle 7"/>
          <p:cNvSpPr>
            <a:spLocks noChangeArrowheads="1"/>
          </p:cNvSpPr>
          <p:nvPr/>
        </p:nvSpPr>
        <p:spPr bwMode="auto">
          <a:xfrm>
            <a:off x="3048001" y="5132388"/>
            <a:ext cx="762000" cy="304801"/>
          </a:xfrm>
          <a:prstGeom prst="rect">
            <a:avLst/>
          </a:prstGeom>
          <a:noFill/>
          <a:ln w="25400">
            <a:solidFill>
              <a:schemeClr val="accent2"/>
            </a:solidFill>
            <a:miter lim="800000"/>
            <a:headEnd/>
            <a:tailEnd/>
          </a:ln>
        </p:spPr>
        <p:txBody>
          <a:bodyPr wrap="none" lIns="136063" tIns="68031" rIns="136063" bIns="68031"/>
          <a:lstStyle/>
          <a:p>
            <a:endParaRPr lang="en-IN">
              <a:latin typeface="Tahoma" pitchFamily="34" charset="0"/>
            </a:endParaRPr>
          </a:p>
        </p:txBody>
      </p:sp>
      <p:sp>
        <p:nvSpPr>
          <p:cNvPr id="55301" name="Rectangle 8"/>
          <p:cNvSpPr>
            <a:spLocks noChangeArrowheads="1"/>
          </p:cNvSpPr>
          <p:nvPr/>
        </p:nvSpPr>
        <p:spPr bwMode="auto">
          <a:xfrm>
            <a:off x="3886200" y="5132388"/>
            <a:ext cx="1600199" cy="304800"/>
          </a:xfrm>
          <a:prstGeom prst="rect">
            <a:avLst/>
          </a:prstGeom>
          <a:noFill/>
          <a:ln w="25400">
            <a:solidFill>
              <a:schemeClr val="accent2"/>
            </a:solidFill>
            <a:miter lim="800000"/>
            <a:headEnd/>
            <a:tailEnd/>
          </a:ln>
        </p:spPr>
        <p:txBody>
          <a:bodyPr wrap="none" lIns="136063" tIns="68031" rIns="136063" bIns="68031"/>
          <a:lstStyle/>
          <a:p>
            <a:endParaRPr lang="en-IN">
              <a:latin typeface="Tahoma" pitchFamily="34" charset="0"/>
            </a:endParaRPr>
          </a:p>
        </p:txBody>
      </p:sp>
      <p:sp>
        <p:nvSpPr>
          <p:cNvPr id="55302" name="Rectangle 9"/>
          <p:cNvSpPr>
            <a:spLocks noChangeArrowheads="1"/>
          </p:cNvSpPr>
          <p:nvPr/>
        </p:nvSpPr>
        <p:spPr bwMode="auto">
          <a:xfrm>
            <a:off x="1901825" y="5140325"/>
            <a:ext cx="1119187" cy="296863"/>
          </a:xfrm>
          <a:prstGeom prst="rect">
            <a:avLst/>
          </a:prstGeom>
          <a:noFill/>
          <a:ln w="25400">
            <a:solidFill>
              <a:schemeClr val="accent2"/>
            </a:solidFill>
            <a:miter lim="800000"/>
            <a:headEnd/>
            <a:tailEnd/>
          </a:ln>
        </p:spPr>
        <p:txBody>
          <a:bodyPr wrap="none" lIns="136063" tIns="68031" rIns="136063" bIns="68031"/>
          <a:lstStyle/>
          <a:p>
            <a:endParaRPr lang="en-IN">
              <a:latin typeface="Tahoma" pitchFamily="34" charset="0"/>
            </a:endParaRPr>
          </a:p>
        </p:txBody>
      </p:sp>
      <p:sp>
        <p:nvSpPr>
          <p:cNvPr id="55303" name="Text Box 10"/>
          <p:cNvSpPr txBox="1">
            <a:spLocks noChangeArrowheads="1"/>
          </p:cNvSpPr>
          <p:nvPr/>
        </p:nvSpPr>
        <p:spPr bwMode="auto">
          <a:xfrm>
            <a:off x="304800" y="3597275"/>
            <a:ext cx="1868487" cy="323850"/>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chemeClr val="accent2"/>
                </a:solidFill>
              </a:rPr>
              <a:t>access modifier</a:t>
            </a:r>
          </a:p>
        </p:txBody>
      </p:sp>
      <p:sp>
        <p:nvSpPr>
          <p:cNvPr id="55304" name="Text Box 11"/>
          <p:cNvSpPr txBox="1">
            <a:spLocks noChangeArrowheads="1"/>
          </p:cNvSpPr>
          <p:nvPr/>
        </p:nvSpPr>
        <p:spPr bwMode="auto">
          <a:xfrm>
            <a:off x="4403725" y="3581400"/>
            <a:ext cx="508000" cy="323850"/>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chemeClr val="accent2"/>
                </a:solidFill>
              </a:rPr>
              <a:t>type</a:t>
            </a:r>
          </a:p>
        </p:txBody>
      </p:sp>
      <p:sp>
        <p:nvSpPr>
          <p:cNvPr id="55305" name="Line 12"/>
          <p:cNvSpPr>
            <a:spLocks noChangeShapeType="1"/>
          </p:cNvSpPr>
          <p:nvPr/>
        </p:nvSpPr>
        <p:spPr bwMode="auto">
          <a:xfrm flipH="1">
            <a:off x="5635625" y="5027613"/>
            <a:ext cx="1808163" cy="195262"/>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55306" name="Line 13"/>
          <p:cNvSpPr>
            <a:spLocks noChangeShapeType="1"/>
          </p:cNvSpPr>
          <p:nvPr/>
        </p:nvSpPr>
        <p:spPr bwMode="auto">
          <a:xfrm>
            <a:off x="1143000" y="3962400"/>
            <a:ext cx="673100" cy="1216025"/>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55307" name="Line 14"/>
          <p:cNvSpPr>
            <a:spLocks noChangeShapeType="1"/>
          </p:cNvSpPr>
          <p:nvPr/>
        </p:nvSpPr>
        <p:spPr bwMode="auto">
          <a:xfrm flipH="1">
            <a:off x="3630612" y="3937000"/>
            <a:ext cx="881063" cy="1203325"/>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22545" name="Rectangle 17"/>
          <p:cNvSpPr>
            <a:spLocks noGrp="1" noChangeArrowheads="1"/>
          </p:cNvSpPr>
          <p:nvPr>
            <p:ph type="title"/>
          </p:nvPr>
        </p:nvSpPr>
        <p:spPr/>
        <p:txBody>
          <a:bodyPr>
            <a:normAutofit/>
          </a:bodyPr>
          <a:lstStyle/>
          <a:p>
            <a:pPr eaLnBrk="1" hangingPunct="1">
              <a:defRPr/>
            </a:pPr>
            <a:r>
              <a:rPr lang="en-US" sz="3100" dirty="0"/>
              <a:t>Fields</a:t>
            </a:r>
          </a:p>
        </p:txBody>
      </p:sp>
      <p:sp>
        <p:nvSpPr>
          <p:cNvPr id="55309" name="Rectangle 18"/>
          <p:cNvSpPr>
            <a:spLocks noGrp="1" noChangeArrowheads="1"/>
          </p:cNvSpPr>
          <p:nvPr>
            <p:ph idx="1"/>
          </p:nvPr>
        </p:nvSpPr>
        <p:spPr/>
        <p:txBody>
          <a:bodyPr/>
          <a:lstStyle/>
          <a:p>
            <a:pPr eaLnBrk="1" hangingPunct="1"/>
            <a:r>
              <a:rPr lang="en-US" sz="2000" dirty="0" smtClean="0"/>
              <a:t>Objects retain state in </a:t>
            </a:r>
            <a:r>
              <a:rPr lang="en-US" sz="2000" i="1" dirty="0" smtClean="0"/>
              <a:t>fields</a:t>
            </a:r>
          </a:p>
          <a:p>
            <a:pPr lvl="1" eaLnBrk="1" hangingPunct="1"/>
            <a:r>
              <a:rPr lang="en-US" sz="2000" dirty="0" smtClean="0"/>
              <a:t>Fields are defined as part of the class definition</a:t>
            </a:r>
          </a:p>
          <a:p>
            <a:pPr lvl="1" eaLnBrk="1" hangingPunct="1"/>
            <a:r>
              <a:rPr lang="en-US" sz="2000" dirty="0" smtClean="0"/>
              <a:t>Each instance gets its own copy of the instance variables</a:t>
            </a:r>
          </a:p>
          <a:p>
            <a:pPr eaLnBrk="1" hangingPunct="1"/>
            <a:r>
              <a:rPr lang="en-US" sz="2000" dirty="0" smtClean="0"/>
              <a:t>Fields can be initialized (if desired) when declared</a:t>
            </a:r>
          </a:p>
          <a:p>
            <a:pPr lvl="1" eaLnBrk="1" hangingPunct="1"/>
            <a:r>
              <a:rPr lang="en-US" sz="2000" dirty="0" smtClean="0"/>
              <a:t>Default values will be used if fields are not initialized</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Text Box 4"/>
          <p:cNvSpPr txBox="1">
            <a:spLocks noChangeArrowheads="1"/>
          </p:cNvSpPr>
          <p:nvPr/>
        </p:nvSpPr>
        <p:spPr bwMode="auto">
          <a:xfrm>
            <a:off x="500063" y="384175"/>
            <a:ext cx="7000875" cy="477838"/>
          </a:xfrm>
          <a:prstGeom prst="rect">
            <a:avLst/>
          </a:prstGeom>
          <a:noFill/>
          <a:ln w="9525">
            <a:noFill/>
            <a:miter lim="800000"/>
            <a:headEnd/>
            <a:tailEnd/>
          </a:ln>
        </p:spPr>
        <p:txBody>
          <a:bodyPr lIns="0" tIns="0" rIns="0" bIns="0" anchor="ctr">
            <a:spAutoFit/>
          </a:bodyPr>
          <a:lstStyle/>
          <a:p>
            <a:pPr>
              <a:spcAft>
                <a:spcPct val="15000"/>
              </a:spcAft>
            </a:pPr>
            <a:endParaRPr lang="en-US" sz="3100" b="1">
              <a:solidFill>
                <a:srgbClr val="000000"/>
              </a:solidFill>
            </a:endParaRPr>
          </a:p>
        </p:txBody>
      </p:sp>
      <p:sp>
        <p:nvSpPr>
          <p:cNvPr id="56323" name="Rectangle 5"/>
          <p:cNvSpPr>
            <a:spLocks noChangeArrowheads="1"/>
          </p:cNvSpPr>
          <p:nvPr/>
        </p:nvSpPr>
        <p:spPr bwMode="auto">
          <a:xfrm>
            <a:off x="1235075" y="2284413"/>
            <a:ext cx="6173788" cy="1684337"/>
          </a:xfrm>
          <a:prstGeom prst="rect">
            <a:avLst/>
          </a:prstGeom>
          <a:solidFill>
            <a:srgbClr val="EAEAEA"/>
          </a:solidFill>
          <a:ln w="25400">
            <a:solidFill>
              <a:srgbClr val="000000"/>
            </a:solidFill>
            <a:miter lim="800000"/>
            <a:headEnd/>
            <a:tailEnd/>
          </a:ln>
        </p:spPr>
        <p:txBody>
          <a:bodyPr lIns="0" tIns="0" rIns="0" bIns="0"/>
          <a:lstStyle/>
          <a:p>
            <a:endParaRPr lang="en-US">
              <a:solidFill>
                <a:srgbClr val="000000"/>
              </a:solidFill>
              <a:latin typeface="Courier New" pitchFamily="49" charset="0"/>
            </a:endParaRPr>
          </a:p>
          <a:p>
            <a:r>
              <a:rPr lang="en-US">
                <a:solidFill>
                  <a:srgbClr val="000000"/>
                </a:solidFill>
                <a:latin typeface="Courier New" pitchFamily="49" charset="0"/>
              </a:rPr>
              <a:t> BankAccount account = new BankAccount();</a:t>
            </a:r>
          </a:p>
          <a:p>
            <a:r>
              <a:rPr lang="en-US">
                <a:solidFill>
                  <a:srgbClr val="000000"/>
                </a:solidFill>
                <a:latin typeface="Courier New" pitchFamily="49" charset="0"/>
              </a:rPr>
              <a:t> account.setOwner("Smith");</a:t>
            </a:r>
          </a:p>
          <a:p>
            <a:r>
              <a:rPr lang="en-US">
                <a:solidFill>
                  <a:srgbClr val="000000"/>
                </a:solidFill>
                <a:latin typeface="Courier New" pitchFamily="49" charset="0"/>
              </a:rPr>
              <a:t> account.credit(1000.0);</a:t>
            </a:r>
          </a:p>
          <a:p>
            <a:r>
              <a:rPr lang="en-US">
                <a:solidFill>
                  <a:srgbClr val="000000"/>
                </a:solidFill>
                <a:latin typeface="Courier New" pitchFamily="49" charset="0"/>
              </a:rPr>
              <a:t> account.debit(50.5);</a:t>
            </a:r>
          </a:p>
          <a:p>
            <a:r>
              <a:rPr lang="en-US">
                <a:solidFill>
                  <a:srgbClr val="000000"/>
                </a:solidFill>
                <a:latin typeface="Courier New" pitchFamily="49" charset="0"/>
              </a:rPr>
              <a:t> ...</a:t>
            </a:r>
          </a:p>
        </p:txBody>
      </p:sp>
      <p:sp>
        <p:nvSpPr>
          <p:cNvPr id="56324" name="Rectangle 7"/>
          <p:cNvSpPr>
            <a:spLocks noChangeArrowheads="1"/>
          </p:cNvSpPr>
          <p:nvPr/>
        </p:nvSpPr>
        <p:spPr bwMode="auto">
          <a:xfrm>
            <a:off x="2519363" y="4330700"/>
            <a:ext cx="1362075" cy="549275"/>
          </a:xfrm>
          <a:prstGeom prst="rect">
            <a:avLst/>
          </a:prstGeom>
          <a:noFill/>
          <a:ln w="25400">
            <a:solidFill>
              <a:schemeClr val="accent2"/>
            </a:solidFill>
            <a:miter lim="800000"/>
            <a:headEnd/>
            <a:tailEnd/>
          </a:ln>
        </p:spPr>
        <p:txBody>
          <a:bodyPr wrap="none" lIns="136063" tIns="68031" rIns="136063" bIns="68031"/>
          <a:lstStyle/>
          <a:p>
            <a:endParaRPr lang="en-IN">
              <a:latin typeface="Tahoma" pitchFamily="34" charset="0"/>
            </a:endParaRPr>
          </a:p>
        </p:txBody>
      </p:sp>
      <p:sp>
        <p:nvSpPr>
          <p:cNvPr id="56325" name="Rectangle 8"/>
          <p:cNvSpPr>
            <a:spLocks noChangeArrowheads="1"/>
          </p:cNvSpPr>
          <p:nvPr/>
        </p:nvSpPr>
        <p:spPr bwMode="auto">
          <a:xfrm>
            <a:off x="3970338" y="4332288"/>
            <a:ext cx="2051050" cy="582612"/>
          </a:xfrm>
          <a:prstGeom prst="rect">
            <a:avLst/>
          </a:prstGeom>
          <a:solidFill>
            <a:srgbClr val="DBDBFF"/>
          </a:solidFill>
          <a:ln w="9525">
            <a:noFill/>
            <a:miter lim="800000"/>
            <a:headEnd/>
            <a:tailEnd/>
          </a:ln>
        </p:spPr>
        <p:txBody>
          <a:bodyPr wrap="none" lIns="136063" tIns="68031" rIns="136063" bIns="68031"/>
          <a:lstStyle/>
          <a:p>
            <a:endParaRPr lang="en-IN">
              <a:latin typeface="Tahoma" pitchFamily="34" charset="0"/>
            </a:endParaRPr>
          </a:p>
        </p:txBody>
      </p:sp>
      <p:sp>
        <p:nvSpPr>
          <p:cNvPr id="56326" name="Rectangle 9"/>
          <p:cNvSpPr>
            <a:spLocks noChangeArrowheads="1"/>
          </p:cNvSpPr>
          <p:nvPr/>
        </p:nvSpPr>
        <p:spPr bwMode="auto">
          <a:xfrm>
            <a:off x="4905375" y="4416425"/>
            <a:ext cx="771525" cy="415925"/>
          </a:xfrm>
          <a:prstGeom prst="rect">
            <a:avLst/>
          </a:prstGeom>
          <a:solidFill>
            <a:srgbClr val="69C9FF"/>
          </a:solidFill>
          <a:ln w="9525">
            <a:noFill/>
            <a:miter lim="800000"/>
            <a:headEnd/>
            <a:tailEnd/>
          </a:ln>
        </p:spPr>
        <p:txBody>
          <a:bodyPr wrap="none" lIns="136063" tIns="68031" rIns="136063" bIns="68031"/>
          <a:lstStyle/>
          <a:p>
            <a:endParaRPr lang="en-IN">
              <a:latin typeface="Tahoma" pitchFamily="34" charset="0"/>
            </a:endParaRPr>
          </a:p>
        </p:txBody>
      </p:sp>
      <p:sp>
        <p:nvSpPr>
          <p:cNvPr id="56327" name="Text Box 10"/>
          <p:cNvSpPr txBox="1">
            <a:spLocks noChangeArrowheads="1"/>
          </p:cNvSpPr>
          <p:nvPr/>
        </p:nvSpPr>
        <p:spPr bwMode="auto">
          <a:xfrm>
            <a:off x="2605088" y="4411663"/>
            <a:ext cx="3081337" cy="431800"/>
          </a:xfrm>
          <a:prstGeom prst="rect">
            <a:avLst/>
          </a:prstGeom>
          <a:noFill/>
          <a:ln w="9525">
            <a:noFill/>
            <a:miter lim="800000"/>
            <a:headEnd/>
            <a:tailEnd/>
          </a:ln>
        </p:spPr>
        <p:txBody>
          <a:bodyPr wrap="none" lIns="0" tIns="0" rIns="0" bIns="0" anchor="ctr">
            <a:spAutoFit/>
          </a:bodyPr>
          <a:lstStyle/>
          <a:p>
            <a:pPr>
              <a:spcAft>
                <a:spcPct val="15000"/>
              </a:spcAft>
            </a:pPr>
            <a:r>
              <a:rPr lang="en-US" sz="2800">
                <a:solidFill>
                  <a:srgbClr val="000000"/>
                </a:solidFill>
              </a:rPr>
              <a:t>account.debit(50.5)</a:t>
            </a:r>
          </a:p>
        </p:txBody>
      </p:sp>
      <p:sp>
        <p:nvSpPr>
          <p:cNvPr id="56328" name="Text Box 11"/>
          <p:cNvSpPr txBox="1">
            <a:spLocks noChangeArrowheads="1"/>
          </p:cNvSpPr>
          <p:nvPr/>
        </p:nvSpPr>
        <p:spPr bwMode="auto">
          <a:xfrm>
            <a:off x="1014413" y="5327650"/>
            <a:ext cx="955675" cy="323850"/>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chemeClr val="accent2"/>
                </a:solidFill>
              </a:rPr>
              <a:t>receiver</a:t>
            </a:r>
          </a:p>
        </p:txBody>
      </p:sp>
      <p:sp>
        <p:nvSpPr>
          <p:cNvPr id="56329" name="Text Box 12"/>
          <p:cNvSpPr txBox="1">
            <a:spLocks noChangeArrowheads="1"/>
          </p:cNvSpPr>
          <p:nvPr/>
        </p:nvSpPr>
        <p:spPr bwMode="auto">
          <a:xfrm>
            <a:off x="3575050" y="6035675"/>
            <a:ext cx="1089025" cy="322263"/>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chemeClr val="accent2"/>
                </a:solidFill>
              </a:rPr>
              <a:t>message</a:t>
            </a:r>
          </a:p>
        </p:txBody>
      </p:sp>
      <p:sp>
        <p:nvSpPr>
          <p:cNvPr id="56330" name="Text Box 13"/>
          <p:cNvSpPr txBox="1">
            <a:spLocks noChangeArrowheads="1"/>
          </p:cNvSpPr>
          <p:nvPr/>
        </p:nvSpPr>
        <p:spPr bwMode="auto">
          <a:xfrm>
            <a:off x="6405563" y="5246688"/>
            <a:ext cx="1358900" cy="323850"/>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chemeClr val="accent2"/>
                </a:solidFill>
              </a:rPr>
              <a:t>parameters</a:t>
            </a:r>
          </a:p>
        </p:txBody>
      </p:sp>
      <p:sp>
        <p:nvSpPr>
          <p:cNvPr id="56331" name="Freeform 14"/>
          <p:cNvSpPr>
            <a:spLocks/>
          </p:cNvSpPr>
          <p:nvPr/>
        </p:nvSpPr>
        <p:spPr bwMode="auto">
          <a:xfrm>
            <a:off x="1489075" y="4567238"/>
            <a:ext cx="893763" cy="766762"/>
          </a:xfrm>
          <a:custGeom>
            <a:avLst/>
            <a:gdLst>
              <a:gd name="T0" fmla="*/ 2147483647 w 372"/>
              <a:gd name="T1" fmla="*/ 0 h 330"/>
              <a:gd name="T2" fmla="*/ 0 w 372"/>
              <a:gd name="T3" fmla="*/ 2147483647 h 330"/>
              <a:gd name="T4" fmla="*/ 0 60000 65536"/>
              <a:gd name="T5" fmla="*/ 0 60000 65536"/>
              <a:gd name="T6" fmla="*/ 0 w 372"/>
              <a:gd name="T7" fmla="*/ 0 h 330"/>
              <a:gd name="T8" fmla="*/ 372 w 372"/>
              <a:gd name="T9" fmla="*/ 330 h 330"/>
            </a:gdLst>
            <a:ahLst/>
            <a:cxnLst>
              <a:cxn ang="T4">
                <a:pos x="T0" y="T1"/>
              </a:cxn>
              <a:cxn ang="T5">
                <a:pos x="T2" y="T3"/>
              </a:cxn>
            </a:cxnLst>
            <a:rect l="T6" t="T7" r="T8" b="T9"/>
            <a:pathLst>
              <a:path w="372" h="330">
                <a:moveTo>
                  <a:pt x="372" y="0"/>
                </a:moveTo>
                <a:cubicBezTo>
                  <a:pt x="230" y="25"/>
                  <a:pt x="99" y="142"/>
                  <a:pt x="0" y="330"/>
                </a:cubicBezTo>
              </a:path>
            </a:pathLst>
          </a:custGeom>
          <a:noFill/>
          <a:ln w="50800">
            <a:solidFill>
              <a:srgbClr val="280078"/>
            </a:solidFill>
            <a:round/>
            <a:headEnd type="triangle" w="med" len="med"/>
            <a:tailEnd/>
          </a:ln>
        </p:spPr>
        <p:txBody>
          <a:bodyPr wrap="none" lIns="136063" tIns="68031" rIns="136063" bIns="68031"/>
          <a:lstStyle/>
          <a:p>
            <a:endParaRPr lang="en-IN">
              <a:latin typeface="Tahoma" pitchFamily="34" charset="0"/>
            </a:endParaRPr>
          </a:p>
        </p:txBody>
      </p:sp>
      <p:sp>
        <p:nvSpPr>
          <p:cNvPr id="56332" name="Freeform 15"/>
          <p:cNvSpPr>
            <a:spLocks/>
          </p:cNvSpPr>
          <p:nvPr/>
        </p:nvSpPr>
        <p:spPr bwMode="auto">
          <a:xfrm>
            <a:off x="5845175" y="4643438"/>
            <a:ext cx="914400" cy="565150"/>
          </a:xfrm>
          <a:custGeom>
            <a:avLst/>
            <a:gdLst>
              <a:gd name="T0" fmla="*/ 0 w 381"/>
              <a:gd name="T1" fmla="*/ 0 h 243"/>
              <a:gd name="T2" fmla="*/ 2147483647 w 381"/>
              <a:gd name="T3" fmla="*/ 2147483647 h 243"/>
              <a:gd name="T4" fmla="*/ 0 60000 65536"/>
              <a:gd name="T5" fmla="*/ 0 60000 65536"/>
              <a:gd name="T6" fmla="*/ 0 w 381"/>
              <a:gd name="T7" fmla="*/ 0 h 243"/>
              <a:gd name="T8" fmla="*/ 381 w 381"/>
              <a:gd name="T9" fmla="*/ 243 h 243"/>
            </a:gdLst>
            <a:ahLst/>
            <a:cxnLst>
              <a:cxn ang="T4">
                <a:pos x="T0" y="T1"/>
              </a:cxn>
              <a:cxn ang="T5">
                <a:pos x="T2" y="T3"/>
              </a:cxn>
            </a:cxnLst>
            <a:rect l="T6" t="T7" r="T8" b="T9"/>
            <a:pathLst>
              <a:path w="381" h="243">
                <a:moveTo>
                  <a:pt x="0" y="0"/>
                </a:moveTo>
                <a:cubicBezTo>
                  <a:pt x="145" y="18"/>
                  <a:pt x="280" y="105"/>
                  <a:pt x="381" y="243"/>
                </a:cubicBezTo>
              </a:path>
            </a:pathLst>
          </a:custGeom>
          <a:noFill/>
          <a:ln w="50800">
            <a:solidFill>
              <a:srgbClr val="280078"/>
            </a:solidFill>
            <a:round/>
            <a:headEnd type="triangle" w="med" len="med"/>
            <a:tailEnd/>
          </a:ln>
        </p:spPr>
        <p:txBody>
          <a:bodyPr wrap="none" lIns="136063" tIns="68031" rIns="136063" bIns="68031"/>
          <a:lstStyle/>
          <a:p>
            <a:endParaRPr lang="en-IN">
              <a:latin typeface="Tahoma" pitchFamily="34" charset="0"/>
            </a:endParaRPr>
          </a:p>
        </p:txBody>
      </p:sp>
      <p:sp>
        <p:nvSpPr>
          <p:cNvPr id="56333" name="Line 16"/>
          <p:cNvSpPr>
            <a:spLocks noChangeShapeType="1"/>
          </p:cNvSpPr>
          <p:nvPr/>
        </p:nvSpPr>
        <p:spPr bwMode="auto">
          <a:xfrm flipH="1">
            <a:off x="4151313" y="5005388"/>
            <a:ext cx="204787" cy="977900"/>
          </a:xfrm>
          <a:prstGeom prst="line">
            <a:avLst/>
          </a:prstGeom>
          <a:noFill/>
          <a:ln w="50800">
            <a:solidFill>
              <a:srgbClr val="280078"/>
            </a:solidFill>
            <a:round/>
            <a:headEnd type="triangle" w="med" len="med"/>
            <a:tailEnd/>
          </a:ln>
        </p:spPr>
        <p:txBody>
          <a:bodyPr wrap="none" lIns="136063" tIns="68031" rIns="136063" bIns="68031"/>
          <a:lstStyle/>
          <a:p>
            <a:endParaRPr lang="en-US"/>
          </a:p>
        </p:txBody>
      </p:sp>
      <p:sp>
        <p:nvSpPr>
          <p:cNvPr id="23571" name="Rectangle 19"/>
          <p:cNvSpPr>
            <a:spLocks noGrp="1" noChangeArrowheads="1"/>
          </p:cNvSpPr>
          <p:nvPr>
            <p:ph type="title"/>
          </p:nvPr>
        </p:nvSpPr>
        <p:spPr/>
        <p:txBody>
          <a:bodyPr/>
          <a:lstStyle/>
          <a:p>
            <a:pPr eaLnBrk="1" hangingPunct="1">
              <a:defRPr/>
            </a:pPr>
            <a:r>
              <a:rPr lang="en-US" sz="3100"/>
              <a:t>Messages</a:t>
            </a:r>
          </a:p>
        </p:txBody>
      </p:sp>
      <p:sp>
        <p:nvSpPr>
          <p:cNvPr id="56335" name="Rectangle 20"/>
          <p:cNvSpPr>
            <a:spLocks noGrp="1" noChangeArrowheads="1"/>
          </p:cNvSpPr>
          <p:nvPr>
            <p:ph idx="1"/>
          </p:nvPr>
        </p:nvSpPr>
        <p:spPr/>
        <p:txBody>
          <a:bodyPr/>
          <a:lstStyle/>
          <a:p>
            <a:pPr eaLnBrk="1" hangingPunct="1">
              <a:buFontTx/>
              <a:buNone/>
            </a:pPr>
            <a:r>
              <a:rPr lang="en-US" smtClean="0"/>
              <a:t>Use messages to invoke the behavior of an object</a:t>
            </a:r>
          </a:p>
        </p:txBody>
      </p:sp>
      <p:sp>
        <p:nvSpPr>
          <p:cNvPr id="56336" name="Rectangle 21"/>
          <p:cNvSpPr>
            <a:spLocks noChangeArrowheads="1"/>
          </p:cNvSpPr>
          <p:nvPr/>
        </p:nvSpPr>
        <p:spPr bwMode="auto">
          <a:xfrm>
            <a:off x="3995738" y="4321175"/>
            <a:ext cx="1962150" cy="558800"/>
          </a:xfrm>
          <a:prstGeom prst="rect">
            <a:avLst/>
          </a:prstGeom>
          <a:noFill/>
          <a:ln w="25400">
            <a:solidFill>
              <a:schemeClr val="accent2"/>
            </a:solidFill>
            <a:miter lim="800000"/>
            <a:headEnd/>
            <a:tailEnd/>
          </a:ln>
        </p:spPr>
        <p:txBody>
          <a:bodyPr wrap="none" lIns="136063" tIns="68031" rIns="136063" bIns="68031"/>
          <a:lstStyle/>
          <a:p>
            <a:endParaRPr lang="en-IN">
              <a:latin typeface="Tahoma"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Text Box 4"/>
          <p:cNvSpPr txBox="1">
            <a:spLocks noChangeArrowheads="1"/>
          </p:cNvSpPr>
          <p:nvPr/>
        </p:nvSpPr>
        <p:spPr bwMode="auto">
          <a:xfrm>
            <a:off x="984250" y="4560888"/>
            <a:ext cx="7308850" cy="1293812"/>
          </a:xfrm>
          <a:prstGeom prst="rect">
            <a:avLst/>
          </a:prstGeom>
          <a:noFill/>
          <a:ln w="9525">
            <a:noFill/>
            <a:miter lim="800000"/>
            <a:headEnd/>
            <a:tailEnd/>
          </a:ln>
        </p:spPr>
        <p:txBody>
          <a:bodyPr wrap="none" lIns="0" tIns="0" rIns="0" bIns="0" anchor="ctr">
            <a:spAutoFit/>
          </a:bodyPr>
          <a:lstStyle/>
          <a:p>
            <a:r>
              <a:rPr lang="en-US" sz="2100">
                <a:solidFill>
                  <a:srgbClr val="000000"/>
                </a:solidFill>
                <a:latin typeface="Courier New" pitchFamily="49" charset="0"/>
              </a:rPr>
              <a:t>public void debit(double amount) {</a:t>
            </a:r>
          </a:p>
          <a:p>
            <a:pPr marL="114300" lvl="1" indent="69850"/>
            <a:r>
              <a:rPr lang="en-US" sz="2100">
                <a:solidFill>
                  <a:srgbClr val="000000"/>
                </a:solidFill>
                <a:latin typeface="Courier New" pitchFamily="49" charset="0"/>
              </a:rPr>
              <a:t>// Method body</a:t>
            </a:r>
          </a:p>
          <a:p>
            <a:pPr marL="114300" lvl="1" indent="69850"/>
            <a:r>
              <a:rPr lang="en-US" sz="2100">
                <a:solidFill>
                  <a:srgbClr val="000000"/>
                </a:solidFill>
                <a:latin typeface="Courier New" pitchFamily="49" charset="0"/>
              </a:rPr>
              <a:t>// Java code that implements method behavior</a:t>
            </a:r>
          </a:p>
          <a:p>
            <a:r>
              <a:rPr lang="en-US" sz="2100">
                <a:solidFill>
                  <a:srgbClr val="000000"/>
                </a:solidFill>
                <a:latin typeface="Courier New" pitchFamily="49" charset="0"/>
              </a:rPr>
              <a:t>}</a:t>
            </a:r>
          </a:p>
        </p:txBody>
      </p:sp>
      <p:sp>
        <p:nvSpPr>
          <p:cNvPr id="57347" name="Text Box 5"/>
          <p:cNvSpPr txBox="1">
            <a:spLocks noChangeArrowheads="1"/>
          </p:cNvSpPr>
          <p:nvPr/>
        </p:nvSpPr>
        <p:spPr bwMode="auto">
          <a:xfrm>
            <a:off x="5553075" y="3257550"/>
            <a:ext cx="1778000" cy="322263"/>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rgbClr val="8000C0"/>
                </a:solidFill>
              </a:rPr>
              <a:t> </a:t>
            </a:r>
            <a:r>
              <a:rPr lang="en-US" sz="2100">
                <a:solidFill>
                  <a:schemeClr val="accent2"/>
                </a:solidFill>
              </a:rPr>
              <a:t>parameter list</a:t>
            </a:r>
            <a:r>
              <a:rPr lang="en-US" sz="2100">
                <a:solidFill>
                  <a:srgbClr val="8000C0"/>
                </a:solidFill>
              </a:rPr>
              <a:t> </a:t>
            </a:r>
          </a:p>
        </p:txBody>
      </p:sp>
      <p:sp>
        <p:nvSpPr>
          <p:cNvPr id="57348" name="Text Box 6"/>
          <p:cNvSpPr txBox="1">
            <a:spLocks noChangeArrowheads="1"/>
          </p:cNvSpPr>
          <p:nvPr/>
        </p:nvSpPr>
        <p:spPr bwMode="auto">
          <a:xfrm>
            <a:off x="2420938" y="2903538"/>
            <a:ext cx="777875" cy="693737"/>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chemeClr val="accent2"/>
                </a:solidFill>
              </a:rPr>
              <a:t>return </a:t>
            </a:r>
          </a:p>
          <a:p>
            <a:pPr>
              <a:spcAft>
                <a:spcPct val="15000"/>
              </a:spcAft>
            </a:pPr>
            <a:r>
              <a:rPr lang="en-US" sz="2100">
                <a:solidFill>
                  <a:schemeClr val="accent2"/>
                </a:solidFill>
              </a:rPr>
              <a:t> type</a:t>
            </a:r>
            <a:r>
              <a:rPr lang="en-US" sz="2100">
                <a:solidFill>
                  <a:srgbClr val="8000C0"/>
                </a:solidFill>
              </a:rPr>
              <a:t> </a:t>
            </a:r>
          </a:p>
        </p:txBody>
      </p:sp>
      <p:sp>
        <p:nvSpPr>
          <p:cNvPr id="57349" name="Text Box 7"/>
          <p:cNvSpPr txBox="1">
            <a:spLocks noChangeArrowheads="1"/>
          </p:cNvSpPr>
          <p:nvPr/>
        </p:nvSpPr>
        <p:spPr bwMode="auto">
          <a:xfrm>
            <a:off x="706438" y="3321050"/>
            <a:ext cx="1030287" cy="693738"/>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rgbClr val="8000C0"/>
                </a:solidFill>
              </a:rPr>
              <a:t> </a:t>
            </a:r>
            <a:r>
              <a:rPr lang="en-US" sz="2100">
                <a:solidFill>
                  <a:schemeClr val="accent2"/>
                </a:solidFill>
              </a:rPr>
              <a:t>access</a:t>
            </a:r>
          </a:p>
          <a:p>
            <a:pPr>
              <a:spcAft>
                <a:spcPct val="15000"/>
              </a:spcAft>
            </a:pPr>
            <a:r>
              <a:rPr lang="en-US" sz="2100">
                <a:solidFill>
                  <a:schemeClr val="accent2"/>
                </a:solidFill>
              </a:rPr>
              <a:t>modifier</a:t>
            </a:r>
            <a:r>
              <a:rPr lang="en-US" sz="2100">
                <a:solidFill>
                  <a:srgbClr val="8000C0"/>
                </a:solidFill>
              </a:rPr>
              <a:t> </a:t>
            </a:r>
          </a:p>
        </p:txBody>
      </p:sp>
      <p:sp>
        <p:nvSpPr>
          <p:cNvPr id="57350" name="Rectangle 8"/>
          <p:cNvSpPr>
            <a:spLocks noChangeArrowheads="1"/>
          </p:cNvSpPr>
          <p:nvPr/>
        </p:nvSpPr>
        <p:spPr bwMode="auto">
          <a:xfrm>
            <a:off x="946150" y="4495800"/>
            <a:ext cx="1116013" cy="414338"/>
          </a:xfrm>
          <a:prstGeom prst="rect">
            <a:avLst/>
          </a:prstGeom>
          <a:noFill/>
          <a:ln w="25400">
            <a:solidFill>
              <a:schemeClr val="accent2"/>
            </a:solidFill>
            <a:miter lim="800000"/>
            <a:headEnd/>
            <a:tailEnd/>
          </a:ln>
        </p:spPr>
        <p:txBody>
          <a:bodyPr wrap="none" lIns="136063" tIns="68031" rIns="136063" bIns="68031"/>
          <a:lstStyle/>
          <a:p>
            <a:endParaRPr lang="en-IN">
              <a:latin typeface="Tahoma" pitchFamily="34" charset="0"/>
            </a:endParaRPr>
          </a:p>
        </p:txBody>
      </p:sp>
      <p:sp>
        <p:nvSpPr>
          <p:cNvPr id="57351" name="Rectangle 9"/>
          <p:cNvSpPr>
            <a:spLocks noChangeArrowheads="1"/>
          </p:cNvSpPr>
          <p:nvPr/>
        </p:nvSpPr>
        <p:spPr bwMode="auto">
          <a:xfrm>
            <a:off x="2073275" y="4497388"/>
            <a:ext cx="749300" cy="415925"/>
          </a:xfrm>
          <a:prstGeom prst="rect">
            <a:avLst/>
          </a:prstGeom>
          <a:noFill/>
          <a:ln w="25400">
            <a:solidFill>
              <a:schemeClr val="accent2"/>
            </a:solidFill>
            <a:miter lim="800000"/>
            <a:headEnd/>
            <a:tailEnd/>
          </a:ln>
        </p:spPr>
        <p:txBody>
          <a:bodyPr wrap="none" lIns="136063" tIns="68031" rIns="136063" bIns="68031"/>
          <a:lstStyle/>
          <a:p>
            <a:endParaRPr lang="en-IN">
              <a:latin typeface="Tahoma" pitchFamily="34" charset="0"/>
            </a:endParaRPr>
          </a:p>
        </p:txBody>
      </p:sp>
      <p:sp>
        <p:nvSpPr>
          <p:cNvPr id="57352" name="Rectangle 10"/>
          <p:cNvSpPr>
            <a:spLocks noChangeArrowheads="1"/>
          </p:cNvSpPr>
          <p:nvPr/>
        </p:nvSpPr>
        <p:spPr bwMode="auto">
          <a:xfrm>
            <a:off x="2798763" y="4497388"/>
            <a:ext cx="889000" cy="415925"/>
          </a:xfrm>
          <a:prstGeom prst="rect">
            <a:avLst/>
          </a:prstGeom>
          <a:noFill/>
          <a:ln w="25400">
            <a:solidFill>
              <a:schemeClr val="accent2"/>
            </a:solidFill>
            <a:miter lim="800000"/>
            <a:headEnd/>
            <a:tailEnd/>
          </a:ln>
        </p:spPr>
        <p:txBody>
          <a:bodyPr wrap="none" lIns="136063" tIns="68031" rIns="136063" bIns="68031"/>
          <a:lstStyle/>
          <a:p>
            <a:endParaRPr lang="en-IN">
              <a:latin typeface="Tahoma" pitchFamily="34" charset="0"/>
            </a:endParaRPr>
          </a:p>
        </p:txBody>
      </p:sp>
      <p:sp>
        <p:nvSpPr>
          <p:cNvPr id="57353" name="Rectangle 11"/>
          <p:cNvSpPr>
            <a:spLocks noChangeArrowheads="1"/>
          </p:cNvSpPr>
          <p:nvPr/>
        </p:nvSpPr>
        <p:spPr bwMode="auto">
          <a:xfrm>
            <a:off x="3768725" y="4497388"/>
            <a:ext cx="2274888" cy="415925"/>
          </a:xfrm>
          <a:prstGeom prst="rect">
            <a:avLst/>
          </a:prstGeom>
          <a:noFill/>
          <a:ln w="25400">
            <a:solidFill>
              <a:schemeClr val="accent2"/>
            </a:solidFill>
            <a:miter lim="800000"/>
            <a:headEnd/>
            <a:tailEnd/>
          </a:ln>
        </p:spPr>
        <p:txBody>
          <a:bodyPr wrap="none" lIns="136063" tIns="68031" rIns="136063" bIns="68031"/>
          <a:lstStyle/>
          <a:p>
            <a:endParaRPr lang="en-IN">
              <a:latin typeface="Tahoma" pitchFamily="34" charset="0"/>
            </a:endParaRPr>
          </a:p>
        </p:txBody>
      </p:sp>
      <p:sp>
        <p:nvSpPr>
          <p:cNvPr id="57354" name="Line 12"/>
          <p:cNvSpPr>
            <a:spLocks noChangeShapeType="1"/>
          </p:cNvSpPr>
          <p:nvPr/>
        </p:nvSpPr>
        <p:spPr bwMode="auto">
          <a:xfrm>
            <a:off x="1244600" y="3994150"/>
            <a:ext cx="261938" cy="536575"/>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57355" name="Line 13"/>
          <p:cNvSpPr>
            <a:spLocks noChangeShapeType="1"/>
          </p:cNvSpPr>
          <p:nvPr/>
        </p:nvSpPr>
        <p:spPr bwMode="auto">
          <a:xfrm flipH="1">
            <a:off x="2520950" y="3552825"/>
            <a:ext cx="306388" cy="979488"/>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57356" name="Line 14"/>
          <p:cNvSpPr>
            <a:spLocks noChangeShapeType="1"/>
          </p:cNvSpPr>
          <p:nvPr/>
        </p:nvSpPr>
        <p:spPr bwMode="auto">
          <a:xfrm flipH="1">
            <a:off x="5159375" y="3571875"/>
            <a:ext cx="1327150" cy="960438"/>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57357" name="Text Box 15"/>
          <p:cNvSpPr txBox="1">
            <a:spLocks noChangeArrowheads="1"/>
          </p:cNvSpPr>
          <p:nvPr/>
        </p:nvSpPr>
        <p:spPr bwMode="auto">
          <a:xfrm>
            <a:off x="3871913" y="2903538"/>
            <a:ext cx="971550" cy="693737"/>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chemeClr val="accent2"/>
                </a:solidFill>
              </a:rPr>
              <a:t>method </a:t>
            </a:r>
          </a:p>
          <a:p>
            <a:pPr>
              <a:spcAft>
                <a:spcPct val="15000"/>
              </a:spcAft>
            </a:pPr>
            <a:r>
              <a:rPr lang="en-US" sz="2100">
                <a:solidFill>
                  <a:schemeClr val="accent2"/>
                </a:solidFill>
              </a:rPr>
              <a:t> name</a:t>
            </a:r>
            <a:r>
              <a:rPr lang="en-US" sz="2100">
                <a:solidFill>
                  <a:srgbClr val="8000C0"/>
                </a:solidFill>
              </a:rPr>
              <a:t> </a:t>
            </a:r>
          </a:p>
        </p:txBody>
      </p:sp>
      <p:sp>
        <p:nvSpPr>
          <p:cNvPr id="57358" name="Line 16"/>
          <p:cNvSpPr>
            <a:spLocks noChangeShapeType="1"/>
          </p:cNvSpPr>
          <p:nvPr/>
        </p:nvSpPr>
        <p:spPr bwMode="auto">
          <a:xfrm flipH="1">
            <a:off x="3467100" y="3552825"/>
            <a:ext cx="917575" cy="979488"/>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24596" name="Rectangle 20"/>
          <p:cNvSpPr>
            <a:spLocks noGrp="1" noChangeArrowheads="1"/>
          </p:cNvSpPr>
          <p:nvPr>
            <p:ph type="title"/>
          </p:nvPr>
        </p:nvSpPr>
        <p:spPr/>
        <p:txBody>
          <a:bodyPr/>
          <a:lstStyle/>
          <a:p>
            <a:pPr eaLnBrk="1" hangingPunct="1">
              <a:defRPr/>
            </a:pPr>
            <a:r>
              <a:rPr lang="en-US" sz="3100" dirty="0"/>
              <a:t>Methods</a:t>
            </a:r>
          </a:p>
        </p:txBody>
      </p:sp>
      <p:sp>
        <p:nvSpPr>
          <p:cNvPr id="57360" name="Rectangle 21"/>
          <p:cNvSpPr>
            <a:spLocks noGrp="1" noChangeArrowheads="1"/>
          </p:cNvSpPr>
          <p:nvPr>
            <p:ph idx="1"/>
          </p:nvPr>
        </p:nvSpPr>
        <p:spPr/>
        <p:txBody>
          <a:bodyPr/>
          <a:lstStyle/>
          <a:p>
            <a:pPr eaLnBrk="1" hangingPunct="1"/>
            <a:r>
              <a:rPr lang="en-US" smtClean="0"/>
              <a:t>Methods define how an object responds to messages</a:t>
            </a:r>
          </a:p>
          <a:p>
            <a:pPr eaLnBrk="1" hangingPunct="1"/>
            <a:r>
              <a:rPr lang="en-US" smtClean="0"/>
              <a:t>Methods define the behavior of the class</a:t>
            </a:r>
          </a:p>
          <a:p>
            <a:pPr lvl="1" eaLnBrk="1" hangingPunct="1"/>
            <a:r>
              <a:rPr lang="en-US" smtClean="0"/>
              <a:t>All methods belong to a class</a:t>
            </a:r>
          </a:p>
          <a:p>
            <a:pPr eaLnBrk="1" hangingPunct="1"/>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4616450" y="4079875"/>
            <a:ext cx="2489200" cy="563563"/>
          </a:xfrm>
          <a:prstGeom prst="rect">
            <a:avLst/>
          </a:prstGeom>
          <a:solidFill>
            <a:srgbClr val="E6D3FF"/>
          </a:solidFill>
          <a:ln w="9525">
            <a:noFill/>
            <a:miter lim="800000"/>
            <a:headEnd/>
            <a:tailEnd/>
          </a:ln>
        </p:spPr>
        <p:txBody>
          <a:bodyPr wrap="none" lIns="136063" tIns="68031" rIns="136063" bIns="68031"/>
          <a:lstStyle/>
          <a:p>
            <a:endParaRPr lang="en-IN">
              <a:latin typeface="Tahoma" pitchFamily="34" charset="0"/>
            </a:endParaRPr>
          </a:p>
        </p:txBody>
      </p:sp>
      <p:sp>
        <p:nvSpPr>
          <p:cNvPr id="58371" name="Rectangle 5"/>
          <p:cNvSpPr>
            <a:spLocks noChangeArrowheads="1"/>
          </p:cNvSpPr>
          <p:nvPr/>
        </p:nvSpPr>
        <p:spPr bwMode="auto">
          <a:xfrm>
            <a:off x="4616450" y="4160838"/>
            <a:ext cx="1160463" cy="401637"/>
          </a:xfrm>
          <a:prstGeom prst="rect">
            <a:avLst/>
          </a:prstGeom>
          <a:solidFill>
            <a:srgbClr val="A5B1FF"/>
          </a:solidFill>
          <a:ln w="9525">
            <a:noFill/>
            <a:miter lim="800000"/>
            <a:headEnd/>
            <a:tailEnd/>
          </a:ln>
        </p:spPr>
        <p:txBody>
          <a:bodyPr wrap="none" lIns="136063" tIns="68031" rIns="136063" bIns="68031"/>
          <a:lstStyle/>
          <a:p>
            <a:endParaRPr lang="en-IN">
              <a:latin typeface="Tahoma" pitchFamily="34" charset="0"/>
            </a:endParaRPr>
          </a:p>
        </p:txBody>
      </p:sp>
      <p:sp>
        <p:nvSpPr>
          <p:cNvPr id="58372" name="Rectangle 6"/>
          <p:cNvSpPr>
            <a:spLocks noChangeArrowheads="1"/>
          </p:cNvSpPr>
          <p:nvPr/>
        </p:nvSpPr>
        <p:spPr bwMode="auto">
          <a:xfrm>
            <a:off x="3617913" y="4160838"/>
            <a:ext cx="914400" cy="401637"/>
          </a:xfrm>
          <a:prstGeom prst="rect">
            <a:avLst/>
          </a:prstGeom>
          <a:solidFill>
            <a:srgbClr val="A5B1FF"/>
          </a:solidFill>
          <a:ln w="9525">
            <a:noFill/>
            <a:miter lim="800000"/>
            <a:headEnd/>
            <a:tailEnd/>
          </a:ln>
        </p:spPr>
        <p:txBody>
          <a:bodyPr wrap="none" lIns="136063" tIns="68031" rIns="136063" bIns="68031"/>
          <a:lstStyle/>
          <a:p>
            <a:endParaRPr lang="en-IN">
              <a:latin typeface="Tahoma" pitchFamily="34" charset="0"/>
            </a:endParaRPr>
          </a:p>
        </p:txBody>
      </p:sp>
      <p:sp>
        <p:nvSpPr>
          <p:cNvPr id="58373" name="Text Box 7"/>
          <p:cNvSpPr txBox="1">
            <a:spLocks noChangeArrowheads="1"/>
          </p:cNvSpPr>
          <p:nvPr/>
        </p:nvSpPr>
        <p:spPr bwMode="auto">
          <a:xfrm>
            <a:off x="1808163" y="4098925"/>
            <a:ext cx="5570537" cy="1370013"/>
          </a:xfrm>
          <a:prstGeom prst="rect">
            <a:avLst/>
          </a:prstGeom>
          <a:noFill/>
          <a:ln w="9525">
            <a:noFill/>
            <a:miter lim="800000"/>
            <a:headEnd/>
            <a:tailEnd/>
          </a:ln>
        </p:spPr>
        <p:txBody>
          <a:bodyPr lIns="0" tIns="0" rIns="0" bIns="0">
            <a:spAutoFit/>
          </a:bodyPr>
          <a:lstStyle/>
          <a:p>
            <a:pPr>
              <a:spcAft>
                <a:spcPct val="15000"/>
              </a:spcAft>
            </a:pPr>
            <a:r>
              <a:rPr lang="en-US" sz="2700" dirty="0">
                <a:solidFill>
                  <a:srgbClr val="000000"/>
                </a:solidFill>
              </a:rPr>
              <a:t>public void  credit(double amount)  {</a:t>
            </a:r>
          </a:p>
          <a:p>
            <a:pPr>
              <a:spcAft>
                <a:spcPct val="15000"/>
              </a:spcAft>
            </a:pPr>
            <a:r>
              <a:rPr lang="en-US" sz="2700" dirty="0">
                <a:solidFill>
                  <a:srgbClr val="000000"/>
                </a:solidFill>
              </a:rPr>
              <a:t>    ...</a:t>
            </a:r>
          </a:p>
          <a:p>
            <a:pPr>
              <a:spcAft>
                <a:spcPct val="15000"/>
              </a:spcAft>
            </a:pPr>
            <a:r>
              <a:rPr lang="en-US" sz="2700" dirty="0">
                <a:solidFill>
                  <a:srgbClr val="000000"/>
                </a:solidFill>
              </a:rPr>
              <a:t>}</a:t>
            </a:r>
          </a:p>
        </p:txBody>
      </p:sp>
      <p:sp>
        <p:nvSpPr>
          <p:cNvPr id="58374" name="Rectangle 8"/>
          <p:cNvSpPr>
            <a:spLocks noChangeArrowheads="1"/>
          </p:cNvSpPr>
          <p:nvPr/>
        </p:nvSpPr>
        <p:spPr bwMode="auto">
          <a:xfrm>
            <a:off x="3571875" y="3998913"/>
            <a:ext cx="3536950" cy="658812"/>
          </a:xfrm>
          <a:prstGeom prst="rect">
            <a:avLst/>
          </a:prstGeom>
          <a:noFill/>
          <a:ln w="50800">
            <a:solidFill>
              <a:srgbClr val="B35800"/>
            </a:solidFill>
            <a:miter lim="800000"/>
            <a:headEnd/>
            <a:tailEnd/>
          </a:ln>
        </p:spPr>
        <p:txBody>
          <a:bodyPr wrap="none" lIns="136063" tIns="68031" rIns="136063" bIns="68031"/>
          <a:lstStyle/>
          <a:p>
            <a:endParaRPr lang="en-IN">
              <a:latin typeface="Tahoma" pitchFamily="34" charset="0"/>
            </a:endParaRPr>
          </a:p>
        </p:txBody>
      </p:sp>
      <p:sp>
        <p:nvSpPr>
          <p:cNvPr id="58375" name="Text Box 9"/>
          <p:cNvSpPr txBox="1">
            <a:spLocks noChangeArrowheads="1"/>
          </p:cNvSpPr>
          <p:nvPr/>
        </p:nvSpPr>
        <p:spPr bwMode="auto">
          <a:xfrm>
            <a:off x="2566988" y="3409950"/>
            <a:ext cx="1798637" cy="322263"/>
          </a:xfrm>
          <a:prstGeom prst="rect">
            <a:avLst/>
          </a:prstGeom>
          <a:noFill/>
          <a:ln w="9525">
            <a:noFill/>
            <a:miter lim="800000"/>
            <a:headEnd/>
            <a:tailEnd/>
          </a:ln>
        </p:spPr>
        <p:txBody>
          <a:bodyPr lIns="0" tIns="0" rIns="0" bIns="0">
            <a:spAutoFit/>
          </a:bodyPr>
          <a:lstStyle/>
          <a:p>
            <a:pPr>
              <a:spcAft>
                <a:spcPct val="15000"/>
              </a:spcAft>
            </a:pPr>
            <a:r>
              <a:rPr lang="en-US" sz="2100">
                <a:solidFill>
                  <a:schemeClr val="accent2"/>
                </a:solidFill>
              </a:rPr>
              <a:t>method name</a:t>
            </a:r>
          </a:p>
        </p:txBody>
      </p:sp>
      <p:sp>
        <p:nvSpPr>
          <p:cNvPr id="58376" name="Text Box 10"/>
          <p:cNvSpPr txBox="1">
            <a:spLocks noChangeArrowheads="1"/>
          </p:cNvSpPr>
          <p:nvPr/>
        </p:nvSpPr>
        <p:spPr bwMode="auto">
          <a:xfrm>
            <a:off x="5011738" y="3355975"/>
            <a:ext cx="1785937" cy="323850"/>
          </a:xfrm>
          <a:prstGeom prst="rect">
            <a:avLst/>
          </a:prstGeom>
          <a:noFill/>
          <a:ln w="9525">
            <a:noFill/>
            <a:miter lim="800000"/>
            <a:headEnd/>
            <a:tailEnd/>
          </a:ln>
        </p:spPr>
        <p:txBody>
          <a:bodyPr lIns="0" tIns="0" rIns="0" bIns="0">
            <a:spAutoFit/>
          </a:bodyPr>
          <a:lstStyle/>
          <a:p>
            <a:pPr>
              <a:spcAft>
                <a:spcPct val="15000"/>
              </a:spcAft>
            </a:pPr>
            <a:r>
              <a:rPr lang="en-US" sz="2100" dirty="0">
                <a:solidFill>
                  <a:schemeClr val="accent2"/>
                </a:solidFill>
              </a:rPr>
              <a:t>argument type</a:t>
            </a:r>
          </a:p>
        </p:txBody>
      </p:sp>
      <p:sp>
        <p:nvSpPr>
          <p:cNvPr id="58377" name="Text Box 11"/>
          <p:cNvSpPr txBox="1">
            <a:spLocks noChangeArrowheads="1"/>
          </p:cNvSpPr>
          <p:nvPr/>
        </p:nvSpPr>
        <p:spPr bwMode="auto">
          <a:xfrm>
            <a:off x="3517900" y="5367338"/>
            <a:ext cx="1150938" cy="323850"/>
          </a:xfrm>
          <a:prstGeom prst="rect">
            <a:avLst/>
          </a:prstGeom>
          <a:noFill/>
          <a:ln w="9525">
            <a:noFill/>
            <a:miter lim="800000"/>
            <a:headEnd/>
            <a:tailEnd/>
          </a:ln>
        </p:spPr>
        <p:txBody>
          <a:bodyPr lIns="0" tIns="0" rIns="0" bIns="0">
            <a:spAutoFit/>
          </a:bodyPr>
          <a:lstStyle/>
          <a:p>
            <a:pPr>
              <a:spcAft>
                <a:spcPct val="15000"/>
              </a:spcAft>
            </a:pPr>
            <a:r>
              <a:rPr lang="en-US" sz="2100">
                <a:solidFill>
                  <a:schemeClr val="accent2"/>
                </a:solidFill>
              </a:rPr>
              <a:t>signature</a:t>
            </a:r>
          </a:p>
        </p:txBody>
      </p:sp>
      <p:sp>
        <p:nvSpPr>
          <p:cNvPr id="58378" name="Line 13"/>
          <p:cNvSpPr>
            <a:spLocks noChangeShapeType="1"/>
          </p:cNvSpPr>
          <p:nvPr/>
        </p:nvSpPr>
        <p:spPr bwMode="auto">
          <a:xfrm flipH="1">
            <a:off x="5427663" y="3597275"/>
            <a:ext cx="498475" cy="563563"/>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58379" name="Line 14"/>
          <p:cNvSpPr>
            <a:spLocks noChangeShapeType="1"/>
          </p:cNvSpPr>
          <p:nvPr/>
        </p:nvSpPr>
        <p:spPr bwMode="auto">
          <a:xfrm>
            <a:off x="3840163" y="3687763"/>
            <a:ext cx="328612" cy="476250"/>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58380" name="Line 15"/>
          <p:cNvSpPr>
            <a:spLocks noChangeShapeType="1"/>
          </p:cNvSpPr>
          <p:nvPr/>
        </p:nvSpPr>
        <p:spPr bwMode="auto">
          <a:xfrm flipV="1">
            <a:off x="4046538" y="4767263"/>
            <a:ext cx="0" cy="642937"/>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25620" name="Rectangle 20"/>
          <p:cNvSpPr>
            <a:spLocks noGrp="1" noChangeArrowheads="1"/>
          </p:cNvSpPr>
          <p:nvPr>
            <p:ph type="title"/>
          </p:nvPr>
        </p:nvSpPr>
        <p:spPr/>
        <p:txBody>
          <a:bodyPr/>
          <a:lstStyle/>
          <a:p>
            <a:pPr eaLnBrk="1" hangingPunct="1">
              <a:defRPr/>
            </a:pPr>
            <a:r>
              <a:rPr lang="en-US" sz="3100" dirty="0"/>
              <a:t>Method Signatures</a:t>
            </a:r>
          </a:p>
        </p:txBody>
      </p:sp>
      <p:sp>
        <p:nvSpPr>
          <p:cNvPr id="58382" name="Rectangle 21"/>
          <p:cNvSpPr>
            <a:spLocks noGrp="1" noChangeArrowheads="1"/>
          </p:cNvSpPr>
          <p:nvPr>
            <p:ph idx="1"/>
          </p:nvPr>
        </p:nvSpPr>
        <p:spPr>
          <a:xfrm>
            <a:off x="457200" y="1576388"/>
            <a:ext cx="8229600" cy="5046662"/>
          </a:xfrm>
        </p:spPr>
        <p:txBody>
          <a:bodyPr/>
          <a:lstStyle/>
          <a:p>
            <a:pPr eaLnBrk="1" hangingPunct="1"/>
            <a:r>
              <a:rPr lang="en-US" sz="2000" dirty="0" smtClean="0"/>
              <a:t>A class can have many methods with the same name</a:t>
            </a:r>
          </a:p>
          <a:p>
            <a:pPr lvl="1" eaLnBrk="1" hangingPunct="1"/>
            <a:r>
              <a:rPr lang="en-US" sz="2000" dirty="0" smtClean="0"/>
              <a:t>Each method must have a different signature</a:t>
            </a:r>
          </a:p>
          <a:p>
            <a:pPr eaLnBrk="1" hangingPunct="1"/>
            <a:r>
              <a:rPr lang="en-US" sz="2000" dirty="0" smtClean="0"/>
              <a:t>The method signature consists of:</a:t>
            </a:r>
          </a:p>
          <a:p>
            <a:pPr lvl="1" eaLnBrk="1" hangingPunct="1"/>
            <a:r>
              <a:rPr lang="en-US" sz="2000" dirty="0" smtClean="0"/>
              <a:t>The method name</a:t>
            </a:r>
          </a:p>
          <a:p>
            <a:pPr lvl="1" eaLnBrk="1" hangingPunct="1"/>
            <a:r>
              <a:rPr lang="en-US" sz="2000" dirty="0" smtClean="0"/>
              <a:t>Argument number and types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4"/>
          <p:cNvSpPr>
            <a:spLocks noChangeArrowheads="1"/>
          </p:cNvSpPr>
          <p:nvPr/>
        </p:nvSpPr>
        <p:spPr bwMode="auto">
          <a:xfrm>
            <a:off x="217488" y="3962400"/>
            <a:ext cx="5478462" cy="1878012"/>
          </a:xfrm>
          <a:prstGeom prst="rect">
            <a:avLst/>
          </a:prstGeom>
          <a:solidFill>
            <a:srgbClr val="EAEAEA"/>
          </a:solidFill>
          <a:ln w="25400">
            <a:solidFill>
              <a:srgbClr val="000000"/>
            </a:solidFill>
            <a:miter lim="800000"/>
            <a:headEnd/>
            <a:tailEnd/>
          </a:ln>
        </p:spPr>
        <p:txBody>
          <a:bodyPr lIns="0" tIns="0" rIns="0" bIns="0"/>
          <a:lstStyle/>
          <a:p>
            <a:r>
              <a:rPr lang="en-US" sz="1600">
                <a:solidFill>
                  <a:srgbClr val="000000"/>
                </a:solidFill>
                <a:latin typeface="Courier New" pitchFamily="49" charset="0"/>
              </a:rPr>
              <a:t> </a:t>
            </a:r>
          </a:p>
          <a:p>
            <a:r>
              <a:rPr lang="en-US" sz="1600">
                <a:solidFill>
                  <a:srgbClr val="000000"/>
                </a:solidFill>
                <a:latin typeface="Courier New" pitchFamily="49" charset="0"/>
              </a:rPr>
              <a:t> public void method1(){</a:t>
            </a:r>
          </a:p>
          <a:p>
            <a:r>
              <a:rPr lang="en-US" sz="1600">
                <a:solidFill>
                  <a:srgbClr val="000000"/>
                </a:solidFill>
                <a:latin typeface="Courier New" pitchFamily="49" charset="0"/>
              </a:rPr>
              <a:t>    int a = 0;</a:t>
            </a:r>
          </a:p>
          <a:p>
            <a:r>
              <a:rPr lang="en-US" sz="1600">
                <a:solidFill>
                  <a:srgbClr val="000000"/>
                </a:solidFill>
                <a:latin typeface="Courier New" pitchFamily="49" charset="0"/>
              </a:rPr>
              <a:t>    System.out.println(a); // outputs 0</a:t>
            </a:r>
          </a:p>
          <a:p>
            <a:r>
              <a:rPr lang="en-US" sz="1600">
                <a:solidFill>
                  <a:srgbClr val="000000"/>
                </a:solidFill>
                <a:latin typeface="Courier New" pitchFamily="49" charset="0"/>
              </a:rPr>
              <a:t>    method2(a);</a:t>
            </a:r>
          </a:p>
          <a:p>
            <a:r>
              <a:rPr lang="en-US" sz="1600">
                <a:solidFill>
                  <a:srgbClr val="000000"/>
                </a:solidFill>
                <a:latin typeface="Courier New" pitchFamily="49" charset="0"/>
              </a:rPr>
              <a:t>    System.out.println(a); // outputs 0</a:t>
            </a:r>
          </a:p>
          <a:p>
            <a:r>
              <a:rPr lang="en-US" sz="1600">
                <a:solidFill>
                  <a:srgbClr val="000000"/>
                </a:solidFill>
                <a:latin typeface="Courier New" pitchFamily="49" charset="0"/>
              </a:rPr>
              <a:t> }</a:t>
            </a:r>
          </a:p>
        </p:txBody>
      </p:sp>
      <p:sp>
        <p:nvSpPr>
          <p:cNvPr id="59395" name="Rectangle 5"/>
          <p:cNvSpPr>
            <a:spLocks noChangeArrowheads="1"/>
          </p:cNvSpPr>
          <p:nvPr/>
        </p:nvSpPr>
        <p:spPr bwMode="auto">
          <a:xfrm>
            <a:off x="6043613" y="4673600"/>
            <a:ext cx="2897187" cy="1144587"/>
          </a:xfrm>
          <a:prstGeom prst="rect">
            <a:avLst/>
          </a:prstGeom>
          <a:solidFill>
            <a:srgbClr val="EAEAEA"/>
          </a:solidFill>
          <a:ln w="25400">
            <a:solidFill>
              <a:srgbClr val="000000"/>
            </a:solidFill>
            <a:miter lim="800000"/>
            <a:headEnd/>
            <a:tailEnd/>
          </a:ln>
        </p:spPr>
        <p:txBody>
          <a:bodyPr lIns="0" tIns="0" rIns="0" bIns="0"/>
          <a:lstStyle/>
          <a:p>
            <a:endParaRPr lang="en-US" sz="1600">
              <a:solidFill>
                <a:srgbClr val="000000"/>
              </a:solidFill>
              <a:latin typeface="Courier New" pitchFamily="49" charset="0"/>
            </a:endParaRPr>
          </a:p>
          <a:p>
            <a:r>
              <a:rPr lang="en-US" sz="1600">
                <a:solidFill>
                  <a:srgbClr val="000000"/>
                </a:solidFill>
                <a:latin typeface="Courier New" pitchFamily="49" charset="0"/>
              </a:rPr>
              <a:t> void method2(int a){ </a:t>
            </a:r>
          </a:p>
          <a:p>
            <a:r>
              <a:rPr lang="en-US" sz="1600">
                <a:solidFill>
                  <a:srgbClr val="000000"/>
                </a:solidFill>
                <a:latin typeface="Courier New" pitchFamily="49" charset="0"/>
              </a:rPr>
              <a:t>    a = a + 1;</a:t>
            </a:r>
          </a:p>
          <a:p>
            <a:r>
              <a:rPr lang="en-US" sz="1600">
                <a:solidFill>
                  <a:srgbClr val="000000"/>
                </a:solidFill>
                <a:latin typeface="Courier New" pitchFamily="49" charset="0"/>
              </a:rPr>
              <a:t> }</a:t>
            </a:r>
          </a:p>
        </p:txBody>
      </p:sp>
      <p:sp>
        <p:nvSpPr>
          <p:cNvPr id="59396" name="Line 6"/>
          <p:cNvSpPr>
            <a:spLocks noChangeShapeType="1"/>
          </p:cNvSpPr>
          <p:nvPr/>
        </p:nvSpPr>
        <p:spPr bwMode="auto">
          <a:xfrm>
            <a:off x="2233613" y="5065712"/>
            <a:ext cx="3776662" cy="0"/>
          </a:xfrm>
          <a:prstGeom prst="line">
            <a:avLst/>
          </a:prstGeom>
          <a:noFill/>
          <a:ln w="25400">
            <a:solidFill>
              <a:srgbClr val="000000"/>
            </a:solidFill>
            <a:round/>
            <a:headEnd/>
            <a:tailEnd type="triangle" w="med" len="med"/>
          </a:ln>
        </p:spPr>
        <p:txBody>
          <a:bodyPr wrap="none" lIns="136063" tIns="68031" rIns="136063" bIns="68031"/>
          <a:lstStyle/>
          <a:p>
            <a:endParaRPr lang="en-US"/>
          </a:p>
        </p:txBody>
      </p:sp>
      <p:sp>
        <p:nvSpPr>
          <p:cNvPr id="26634" name="Rectangle 10"/>
          <p:cNvSpPr>
            <a:spLocks noGrp="1" noChangeArrowheads="1"/>
          </p:cNvSpPr>
          <p:nvPr>
            <p:ph type="title"/>
          </p:nvPr>
        </p:nvSpPr>
        <p:spPr/>
        <p:txBody>
          <a:bodyPr/>
          <a:lstStyle/>
          <a:p>
            <a:pPr eaLnBrk="1" hangingPunct="1">
              <a:defRPr/>
            </a:pPr>
            <a:r>
              <a:rPr lang="en-US" sz="3100" dirty="0"/>
              <a:t>Method Parameters</a:t>
            </a:r>
          </a:p>
        </p:txBody>
      </p:sp>
      <p:sp>
        <p:nvSpPr>
          <p:cNvPr id="59398" name="Rectangle 11"/>
          <p:cNvSpPr>
            <a:spLocks noGrp="1" noChangeArrowheads="1"/>
          </p:cNvSpPr>
          <p:nvPr>
            <p:ph idx="1"/>
          </p:nvPr>
        </p:nvSpPr>
        <p:spPr/>
        <p:txBody>
          <a:bodyPr/>
          <a:lstStyle/>
          <a:p>
            <a:pPr eaLnBrk="1" hangingPunct="1"/>
            <a:r>
              <a:rPr lang="en-US" sz="2400" dirty="0" smtClean="0"/>
              <a:t>Arguments (parameters) are passed:</a:t>
            </a:r>
          </a:p>
          <a:p>
            <a:pPr lvl="1" eaLnBrk="1" hangingPunct="1"/>
            <a:r>
              <a:rPr lang="en-US" sz="2400" dirty="0" smtClean="0"/>
              <a:t>By value for primitive types</a:t>
            </a:r>
          </a:p>
          <a:p>
            <a:pPr lvl="1" eaLnBrk="1" hangingPunct="1"/>
            <a:r>
              <a:rPr lang="en-US" sz="2400" dirty="0" smtClean="0"/>
              <a:t>By object reference for reference types</a:t>
            </a:r>
          </a:p>
          <a:p>
            <a:pPr eaLnBrk="1" hangingPunct="1"/>
            <a:r>
              <a:rPr lang="en-US" sz="2400" dirty="0" smtClean="0"/>
              <a:t>Primitive values cannot be modified when passed as an argument</a:t>
            </a:r>
          </a:p>
          <a:p>
            <a:pPr eaLnBrk="1" hangingPunct="1">
              <a:buNone/>
            </a:pPr>
            <a:endParaRPr lang="en-US" sz="2400" dirty="0" smtClean="0"/>
          </a:p>
          <a:p>
            <a:pPr eaLnBrk="1" hangingPunct="1">
              <a:buNone/>
            </a:pPr>
            <a:endParaRPr lang="en-US" sz="2400" dirty="0" smtClean="0"/>
          </a:p>
          <a:p>
            <a:pPr eaLnBrk="1" hangingPunct="1">
              <a:buNone/>
            </a:pPr>
            <a:endParaRPr lang="en-US" sz="2400" dirty="0" smtClean="0"/>
          </a:p>
          <a:p>
            <a:pPr eaLnBrk="1" hangingPunct="1">
              <a:buNone/>
            </a:pPr>
            <a:endParaRPr lang="en-US" sz="2400" dirty="0" smtClean="0"/>
          </a:p>
          <a:p>
            <a:pPr eaLnBrk="1" hangingPunct="1">
              <a:buNone/>
            </a:pPr>
            <a:endParaRPr lang="en-US" sz="2400"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MessagePassingDemo.java</a:t>
            </a:r>
            <a:r>
              <a:rPr lang="en-US" sz="1600" b="1" dirty="0" smtClean="0"/>
              <a:t> sample code</a:t>
            </a:r>
            <a:endParaRPr 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Text Box 3"/>
          <p:cNvSpPr txBox="1">
            <a:spLocks noChangeArrowheads="1"/>
          </p:cNvSpPr>
          <p:nvPr/>
        </p:nvSpPr>
        <p:spPr bwMode="auto">
          <a:xfrm>
            <a:off x="500063" y="384175"/>
            <a:ext cx="7000875" cy="477838"/>
          </a:xfrm>
          <a:prstGeom prst="rect">
            <a:avLst/>
          </a:prstGeom>
          <a:noFill/>
          <a:ln w="9525">
            <a:noFill/>
            <a:miter lim="800000"/>
            <a:headEnd/>
            <a:tailEnd/>
          </a:ln>
        </p:spPr>
        <p:txBody>
          <a:bodyPr lIns="0" tIns="0" rIns="0" bIns="0" anchor="ctr">
            <a:spAutoFit/>
          </a:bodyPr>
          <a:lstStyle/>
          <a:p>
            <a:pPr>
              <a:spcAft>
                <a:spcPct val="15000"/>
              </a:spcAft>
            </a:pPr>
            <a:endParaRPr lang="en-US" sz="3100" b="1">
              <a:solidFill>
                <a:srgbClr val="000000"/>
              </a:solidFill>
            </a:endParaRPr>
          </a:p>
        </p:txBody>
      </p:sp>
      <p:sp>
        <p:nvSpPr>
          <p:cNvPr id="60419" name="Rectangle 5"/>
          <p:cNvSpPr>
            <a:spLocks noChangeArrowheads="1"/>
          </p:cNvSpPr>
          <p:nvPr/>
        </p:nvSpPr>
        <p:spPr bwMode="auto">
          <a:xfrm>
            <a:off x="587375" y="3576638"/>
            <a:ext cx="5895975" cy="1368425"/>
          </a:xfrm>
          <a:prstGeom prst="rect">
            <a:avLst/>
          </a:prstGeom>
          <a:solidFill>
            <a:srgbClr val="EAEAEA"/>
          </a:solidFill>
          <a:ln w="25400">
            <a:solidFill>
              <a:srgbClr val="000000"/>
            </a:solidFill>
            <a:miter lim="800000"/>
            <a:headEnd/>
            <a:tailEnd/>
          </a:ln>
        </p:spPr>
        <p:txBody>
          <a:bodyPr lIns="0" tIns="0" rIns="0" bIns="0"/>
          <a:lstStyle/>
          <a:p>
            <a:endParaRPr lang="en-US">
              <a:solidFill>
                <a:srgbClr val="000000"/>
              </a:solidFill>
              <a:latin typeface="Courier New" pitchFamily="49" charset="0"/>
            </a:endParaRPr>
          </a:p>
          <a:p>
            <a:r>
              <a:rPr lang="en-US">
                <a:solidFill>
                  <a:srgbClr val="000000"/>
                </a:solidFill>
                <a:latin typeface="Courier New" pitchFamily="49" charset="0"/>
              </a:rPr>
              <a:t> public void debit(double amount) {</a:t>
            </a:r>
          </a:p>
          <a:p>
            <a:pPr marL="169863" lvl="1"/>
            <a:r>
              <a:rPr lang="en-US">
                <a:solidFill>
                  <a:srgbClr val="000000"/>
                </a:solidFill>
                <a:latin typeface="Courier New" pitchFamily="49" charset="0"/>
              </a:rPr>
              <a:t>   if (amount &gt; getBalance()) </a:t>
            </a:r>
            <a:r>
              <a:rPr lang="en-US" b="1">
                <a:solidFill>
                  <a:srgbClr val="000000"/>
                </a:solidFill>
                <a:latin typeface="Courier New" pitchFamily="49" charset="0"/>
              </a:rPr>
              <a:t>return</a:t>
            </a:r>
            <a:r>
              <a:rPr lang="en-US">
                <a:solidFill>
                  <a:srgbClr val="000000"/>
                </a:solidFill>
                <a:latin typeface="Courier New" pitchFamily="49" charset="0"/>
              </a:rPr>
              <a:t>; </a:t>
            </a:r>
          </a:p>
          <a:p>
            <a:pPr marL="169863" lvl="1"/>
            <a:r>
              <a:rPr lang="en-US">
                <a:solidFill>
                  <a:srgbClr val="000000"/>
                </a:solidFill>
                <a:latin typeface="Courier New" pitchFamily="49" charset="0"/>
              </a:rPr>
              <a:t>   setBalance(getBalance() - amount);</a:t>
            </a:r>
          </a:p>
          <a:p>
            <a:r>
              <a:rPr lang="en-US">
                <a:solidFill>
                  <a:srgbClr val="000000"/>
                </a:solidFill>
                <a:latin typeface="Courier New" pitchFamily="49" charset="0"/>
              </a:rPr>
              <a:t> }</a:t>
            </a:r>
          </a:p>
        </p:txBody>
      </p:sp>
      <p:sp>
        <p:nvSpPr>
          <p:cNvPr id="60420" name="Rectangle 6"/>
          <p:cNvSpPr>
            <a:spLocks noChangeArrowheads="1"/>
          </p:cNvSpPr>
          <p:nvPr/>
        </p:nvSpPr>
        <p:spPr bwMode="auto">
          <a:xfrm>
            <a:off x="1446213" y="5168900"/>
            <a:ext cx="7034212" cy="1157288"/>
          </a:xfrm>
          <a:prstGeom prst="rect">
            <a:avLst/>
          </a:prstGeom>
          <a:solidFill>
            <a:srgbClr val="EAEAEA"/>
          </a:solidFill>
          <a:ln w="25400">
            <a:solidFill>
              <a:srgbClr val="000000"/>
            </a:solidFill>
            <a:miter lim="800000"/>
            <a:headEnd/>
            <a:tailEnd/>
          </a:ln>
        </p:spPr>
        <p:txBody>
          <a:bodyPr lIns="0" tIns="0" rIns="0" bIns="0"/>
          <a:lstStyle/>
          <a:p>
            <a:endParaRPr lang="en-US">
              <a:solidFill>
                <a:srgbClr val="000000"/>
              </a:solidFill>
              <a:latin typeface="Courier New" pitchFamily="49" charset="0"/>
            </a:endParaRPr>
          </a:p>
          <a:p>
            <a:r>
              <a:rPr lang="en-US">
                <a:solidFill>
                  <a:srgbClr val="000000"/>
                </a:solidFill>
                <a:latin typeface="Courier New" pitchFamily="49" charset="0"/>
              </a:rPr>
              <a:t> public String getFullName() {</a:t>
            </a:r>
          </a:p>
          <a:p>
            <a:pPr marL="169863" lvl="1"/>
            <a:r>
              <a:rPr lang="en-US" b="1">
                <a:solidFill>
                  <a:srgbClr val="000000"/>
                </a:solidFill>
                <a:latin typeface="Courier New" pitchFamily="49" charset="0"/>
              </a:rPr>
              <a:t>  return</a:t>
            </a:r>
            <a:r>
              <a:rPr lang="en-US">
                <a:solidFill>
                  <a:srgbClr val="000000"/>
                </a:solidFill>
                <a:latin typeface="Courier New" pitchFamily="49" charset="0"/>
              </a:rPr>
              <a:t> getFirstName() + " " + getLastName();</a:t>
            </a:r>
          </a:p>
          <a:p>
            <a:r>
              <a:rPr lang="en-US">
                <a:solidFill>
                  <a:srgbClr val="000000"/>
                </a:solidFill>
                <a:latin typeface="Courier New" pitchFamily="49" charset="0"/>
              </a:rPr>
              <a:t> }</a:t>
            </a:r>
          </a:p>
        </p:txBody>
      </p:sp>
      <p:sp>
        <p:nvSpPr>
          <p:cNvPr id="27657" name="Rectangle 9"/>
          <p:cNvSpPr>
            <a:spLocks noGrp="1" noChangeArrowheads="1"/>
          </p:cNvSpPr>
          <p:nvPr>
            <p:ph type="title"/>
          </p:nvPr>
        </p:nvSpPr>
        <p:spPr/>
        <p:txBody>
          <a:bodyPr/>
          <a:lstStyle/>
          <a:p>
            <a:pPr eaLnBrk="1" hangingPunct="1">
              <a:defRPr/>
            </a:pPr>
            <a:r>
              <a:rPr lang="en-US" sz="3100" dirty="0"/>
              <a:t>Returning from Methods</a:t>
            </a:r>
          </a:p>
        </p:txBody>
      </p:sp>
      <p:sp>
        <p:nvSpPr>
          <p:cNvPr id="60422" name="Rectangle 10"/>
          <p:cNvSpPr>
            <a:spLocks noGrp="1" noChangeArrowheads="1"/>
          </p:cNvSpPr>
          <p:nvPr>
            <p:ph idx="1"/>
          </p:nvPr>
        </p:nvSpPr>
        <p:spPr/>
        <p:txBody>
          <a:bodyPr/>
          <a:lstStyle/>
          <a:p>
            <a:pPr eaLnBrk="1" hangingPunct="1"/>
            <a:r>
              <a:rPr lang="en-US" sz="2000" smtClean="0"/>
              <a:t>Methods return at most one value or one object</a:t>
            </a:r>
          </a:p>
          <a:p>
            <a:pPr lvl="1" eaLnBrk="1" hangingPunct="1"/>
            <a:r>
              <a:rPr lang="en-US" sz="2000" smtClean="0"/>
              <a:t>If the return type is </a:t>
            </a:r>
            <a:r>
              <a:rPr lang="en-US" sz="2000" smtClean="0">
                <a:latin typeface="Courier New" pitchFamily="49" charset="0"/>
              </a:rPr>
              <a:t>void</a:t>
            </a:r>
            <a:r>
              <a:rPr lang="en-US" sz="2000" smtClean="0"/>
              <a:t>, the </a:t>
            </a:r>
            <a:r>
              <a:rPr lang="en-US" sz="2000" smtClean="0">
                <a:latin typeface="Courier New" pitchFamily="49" charset="0"/>
              </a:rPr>
              <a:t>return</a:t>
            </a:r>
            <a:r>
              <a:rPr lang="en-US" sz="2000" smtClean="0"/>
              <a:t> statement is optional</a:t>
            </a:r>
          </a:p>
          <a:p>
            <a:pPr eaLnBrk="1" hangingPunct="1"/>
            <a:r>
              <a:rPr lang="en-US" sz="2000" smtClean="0"/>
              <a:t>The </a:t>
            </a:r>
            <a:r>
              <a:rPr lang="en-US" sz="2000" smtClean="0">
                <a:latin typeface="Courier New" pitchFamily="49" charset="0"/>
              </a:rPr>
              <a:t>return</a:t>
            </a:r>
            <a:r>
              <a:rPr lang="en-US" sz="2000" smtClean="0"/>
              <a:t> keyword is used to return control to the calling method</a:t>
            </a:r>
          </a:p>
          <a:p>
            <a:pPr lvl="1" eaLnBrk="1" hangingPunct="1"/>
            <a:r>
              <a:rPr lang="en-US" sz="2000" smtClean="0"/>
              <a:t>There may be several </a:t>
            </a:r>
            <a:r>
              <a:rPr lang="en-US" sz="2000" smtClean="0">
                <a:latin typeface="Courier New" pitchFamily="49" charset="0"/>
              </a:rPr>
              <a:t>return</a:t>
            </a:r>
            <a:r>
              <a:rPr lang="en-US" sz="2000" smtClean="0"/>
              <a:t> statements in a method; the first one reached will be executed</a:t>
            </a:r>
          </a:p>
          <a:p>
            <a:pPr eaLnBrk="1" hangingPunct="1"/>
            <a:endParaRPr lang="en-US" sz="20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pPr eaLnBrk="1" hangingPunct="1">
              <a:defRPr/>
            </a:pPr>
            <a:r>
              <a:rPr lang="en-US" sz="3000" dirty="0"/>
              <a:t>Objects – Another Example</a:t>
            </a:r>
          </a:p>
        </p:txBody>
      </p:sp>
      <p:sp>
        <p:nvSpPr>
          <p:cNvPr id="8195" name="Rectangle 3"/>
          <p:cNvSpPr>
            <a:spLocks noGrp="1" noChangeArrowheads="1"/>
          </p:cNvSpPr>
          <p:nvPr>
            <p:ph idx="1"/>
          </p:nvPr>
        </p:nvSpPr>
        <p:spPr/>
        <p:txBody>
          <a:bodyPr/>
          <a:lstStyle/>
          <a:p>
            <a:pPr eaLnBrk="1" hangingPunct="1"/>
            <a:r>
              <a:rPr lang="en-US" dirty="0" smtClean="0"/>
              <a:t>Here is a person, Jim</a:t>
            </a:r>
          </a:p>
          <a:p>
            <a:pPr eaLnBrk="1" hangingPunct="1"/>
            <a:r>
              <a:rPr lang="en-US" dirty="0" smtClean="0"/>
              <a:t>Jim has a quantity of money</a:t>
            </a:r>
          </a:p>
          <a:p>
            <a:pPr eaLnBrk="1" hangingPunct="1"/>
            <a:r>
              <a:rPr lang="en-US" dirty="0" smtClean="0"/>
              <a:t>How can you determine how much money Jim has?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4"/>
          <p:cNvSpPr>
            <a:spLocks noChangeArrowheads="1"/>
          </p:cNvSpPr>
          <p:nvPr/>
        </p:nvSpPr>
        <p:spPr bwMode="auto">
          <a:xfrm>
            <a:off x="536575" y="3135313"/>
            <a:ext cx="6232525" cy="1617662"/>
          </a:xfrm>
          <a:prstGeom prst="rect">
            <a:avLst/>
          </a:prstGeom>
          <a:solidFill>
            <a:srgbClr val="EAEAEA"/>
          </a:solidFill>
          <a:ln w="25400">
            <a:solidFill>
              <a:srgbClr val="000000"/>
            </a:solidFill>
            <a:miter lim="800000"/>
            <a:headEnd/>
            <a:tailEnd/>
          </a:ln>
        </p:spPr>
        <p:txBody>
          <a:bodyPr lIns="0" tIns="0" rIns="0" bIns="0"/>
          <a:lstStyle/>
          <a:p>
            <a:endParaRPr lang="en-US">
              <a:solidFill>
                <a:srgbClr val="000000"/>
              </a:solidFill>
              <a:latin typeface="Courier New" pitchFamily="49" charset="0"/>
            </a:endParaRPr>
          </a:p>
          <a:p>
            <a:r>
              <a:rPr lang="en-US">
                <a:solidFill>
                  <a:srgbClr val="000000"/>
                </a:solidFill>
                <a:latin typeface="Courier New" pitchFamily="49" charset="0"/>
              </a:rPr>
              <a:t> BankAccount account = new BankAccount();</a:t>
            </a:r>
          </a:p>
          <a:p>
            <a:r>
              <a:rPr lang="en-US">
                <a:solidFill>
                  <a:srgbClr val="000000"/>
                </a:solidFill>
                <a:latin typeface="Courier New" pitchFamily="49" charset="0"/>
              </a:rPr>
              <a:t> account.setOwner("Smith");</a:t>
            </a:r>
          </a:p>
          <a:p>
            <a:r>
              <a:rPr lang="en-US">
                <a:solidFill>
                  <a:srgbClr val="000000"/>
                </a:solidFill>
                <a:latin typeface="Courier New" pitchFamily="49" charset="0"/>
              </a:rPr>
              <a:t> account.credit(1000.0);</a:t>
            </a:r>
          </a:p>
          <a:p>
            <a:r>
              <a:rPr lang="en-US">
                <a:solidFill>
                  <a:srgbClr val="000000"/>
                </a:solidFill>
                <a:latin typeface="Courier New" pitchFamily="49" charset="0"/>
              </a:rPr>
              <a:t> System.out.println(</a:t>
            </a:r>
            <a:r>
              <a:rPr lang="en-US" b="1">
                <a:solidFill>
                  <a:srgbClr val="000000"/>
                </a:solidFill>
                <a:latin typeface="Courier New" pitchFamily="49" charset="0"/>
              </a:rPr>
              <a:t>account.getBalance()</a:t>
            </a:r>
            <a:r>
              <a:rPr lang="en-US">
                <a:solidFill>
                  <a:srgbClr val="000000"/>
                </a:solidFill>
                <a:latin typeface="Courier New" pitchFamily="49" charset="0"/>
              </a:rPr>
              <a:t>);</a:t>
            </a:r>
          </a:p>
          <a:p>
            <a:r>
              <a:rPr lang="en-US">
                <a:solidFill>
                  <a:srgbClr val="000000"/>
                </a:solidFill>
                <a:latin typeface="Courier New" pitchFamily="49" charset="0"/>
              </a:rPr>
              <a:t> ...</a:t>
            </a:r>
          </a:p>
        </p:txBody>
      </p:sp>
      <p:sp>
        <p:nvSpPr>
          <p:cNvPr id="61443" name="Rectangle 5"/>
          <p:cNvSpPr>
            <a:spLocks noChangeArrowheads="1"/>
          </p:cNvSpPr>
          <p:nvPr/>
        </p:nvSpPr>
        <p:spPr bwMode="auto">
          <a:xfrm>
            <a:off x="2947988" y="5572125"/>
            <a:ext cx="5483225" cy="1095375"/>
          </a:xfrm>
          <a:prstGeom prst="rect">
            <a:avLst/>
          </a:prstGeom>
          <a:solidFill>
            <a:srgbClr val="EAEAEA"/>
          </a:solidFill>
          <a:ln w="25400">
            <a:solidFill>
              <a:srgbClr val="000000"/>
            </a:solidFill>
            <a:miter lim="800000"/>
            <a:headEnd/>
            <a:tailEnd/>
          </a:ln>
        </p:spPr>
        <p:txBody>
          <a:bodyPr lIns="0" tIns="0" rIns="0" bIns="0"/>
          <a:lstStyle/>
          <a:p>
            <a:endParaRPr lang="en-US">
              <a:solidFill>
                <a:srgbClr val="000000"/>
              </a:solidFill>
              <a:latin typeface="Courier New" pitchFamily="49" charset="0"/>
            </a:endParaRPr>
          </a:p>
          <a:p>
            <a:r>
              <a:rPr lang="en-US">
                <a:solidFill>
                  <a:srgbClr val="000000"/>
                </a:solidFill>
                <a:latin typeface="Courier New" pitchFamily="49" charset="0"/>
              </a:rPr>
              <a:t> public void credit(double amount) {</a:t>
            </a:r>
          </a:p>
          <a:p>
            <a:pPr marL="169863" lvl="1"/>
            <a:r>
              <a:rPr lang="en-US">
                <a:solidFill>
                  <a:srgbClr val="000000"/>
                </a:solidFill>
                <a:latin typeface="Courier New" pitchFamily="49" charset="0"/>
              </a:rPr>
              <a:t>   setBalance(</a:t>
            </a:r>
            <a:r>
              <a:rPr lang="en-US" b="1">
                <a:solidFill>
                  <a:srgbClr val="000000"/>
                </a:solidFill>
                <a:latin typeface="Courier New" pitchFamily="49" charset="0"/>
              </a:rPr>
              <a:t>getBalance()</a:t>
            </a:r>
            <a:r>
              <a:rPr lang="en-US">
                <a:solidFill>
                  <a:srgbClr val="000000"/>
                </a:solidFill>
                <a:latin typeface="Courier New" pitchFamily="49" charset="0"/>
              </a:rPr>
              <a:t> + amount);</a:t>
            </a:r>
          </a:p>
          <a:p>
            <a:r>
              <a:rPr lang="en-US">
                <a:solidFill>
                  <a:srgbClr val="000000"/>
                </a:solidFill>
                <a:latin typeface="Courier New" pitchFamily="49" charset="0"/>
              </a:rPr>
              <a:t> }</a:t>
            </a:r>
          </a:p>
        </p:txBody>
      </p:sp>
      <p:sp>
        <p:nvSpPr>
          <p:cNvPr id="61444" name="Text Box 6"/>
          <p:cNvSpPr txBox="1">
            <a:spLocks noChangeArrowheads="1"/>
          </p:cNvSpPr>
          <p:nvPr/>
        </p:nvSpPr>
        <p:spPr bwMode="auto">
          <a:xfrm>
            <a:off x="2270125" y="5094288"/>
            <a:ext cx="2630488" cy="323850"/>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chemeClr val="accent2"/>
                </a:solidFill>
              </a:rPr>
              <a:t>BankAccount method</a:t>
            </a:r>
            <a:r>
              <a:rPr lang="en-US" sz="2100">
                <a:solidFill>
                  <a:srgbClr val="8000C0"/>
                </a:solidFill>
              </a:rPr>
              <a:t> </a:t>
            </a:r>
          </a:p>
        </p:txBody>
      </p:sp>
      <p:sp>
        <p:nvSpPr>
          <p:cNvPr id="61445" name="Freeform 7"/>
          <p:cNvSpPr>
            <a:spLocks/>
          </p:cNvSpPr>
          <p:nvPr/>
        </p:nvSpPr>
        <p:spPr bwMode="auto">
          <a:xfrm>
            <a:off x="5037138" y="5075238"/>
            <a:ext cx="733425" cy="501650"/>
          </a:xfrm>
          <a:custGeom>
            <a:avLst/>
            <a:gdLst>
              <a:gd name="T0" fmla="*/ 0 w 306"/>
              <a:gd name="T1" fmla="*/ 2147483647 h 215"/>
              <a:gd name="T2" fmla="*/ 2147483647 w 306"/>
              <a:gd name="T3" fmla="*/ 2147483647 h 215"/>
              <a:gd name="T4" fmla="*/ 0 60000 65536"/>
              <a:gd name="T5" fmla="*/ 0 60000 65536"/>
              <a:gd name="T6" fmla="*/ 0 w 306"/>
              <a:gd name="T7" fmla="*/ 0 h 215"/>
              <a:gd name="T8" fmla="*/ 306 w 306"/>
              <a:gd name="T9" fmla="*/ 215 h 215"/>
            </a:gdLst>
            <a:ahLst/>
            <a:cxnLst>
              <a:cxn ang="T4">
                <a:pos x="T0" y="T1"/>
              </a:cxn>
              <a:cxn ang="T5">
                <a:pos x="T2" y="T3"/>
              </a:cxn>
            </a:cxnLst>
            <a:rect l="T6" t="T7" r="T8" b="T9"/>
            <a:pathLst>
              <a:path w="306" h="215">
                <a:moveTo>
                  <a:pt x="0" y="77"/>
                </a:moveTo>
                <a:cubicBezTo>
                  <a:pt x="123" y="0"/>
                  <a:pt x="282" y="73"/>
                  <a:pt x="306" y="215"/>
                </a:cubicBezTo>
              </a:path>
            </a:pathLst>
          </a:custGeom>
          <a:noFill/>
          <a:ln w="50800">
            <a:solidFill>
              <a:srgbClr val="000000"/>
            </a:solidFill>
            <a:round/>
            <a:headEnd/>
            <a:tailEnd type="triangle" w="sm" len="sm"/>
          </a:ln>
        </p:spPr>
        <p:txBody>
          <a:bodyPr wrap="none" lIns="136063" tIns="68031" rIns="136063" bIns="68031"/>
          <a:lstStyle/>
          <a:p>
            <a:endParaRPr lang="en-IN">
              <a:latin typeface="Tahoma" pitchFamily="34" charset="0"/>
            </a:endParaRPr>
          </a:p>
        </p:txBody>
      </p:sp>
      <p:sp>
        <p:nvSpPr>
          <p:cNvPr id="28683" name="Rectangle 11"/>
          <p:cNvSpPr>
            <a:spLocks noGrp="1" noChangeArrowheads="1"/>
          </p:cNvSpPr>
          <p:nvPr>
            <p:ph type="title"/>
          </p:nvPr>
        </p:nvSpPr>
        <p:spPr/>
        <p:txBody>
          <a:bodyPr/>
          <a:lstStyle/>
          <a:p>
            <a:pPr eaLnBrk="1" hangingPunct="1">
              <a:defRPr/>
            </a:pPr>
            <a:r>
              <a:rPr lang="en-US" sz="3100" dirty="0"/>
              <a:t>Invoking Methods</a:t>
            </a:r>
          </a:p>
        </p:txBody>
      </p:sp>
      <p:sp>
        <p:nvSpPr>
          <p:cNvPr id="61447" name="Rectangle 12"/>
          <p:cNvSpPr>
            <a:spLocks noGrp="1" noChangeArrowheads="1"/>
          </p:cNvSpPr>
          <p:nvPr>
            <p:ph idx="1"/>
          </p:nvPr>
        </p:nvSpPr>
        <p:spPr/>
        <p:txBody>
          <a:bodyPr/>
          <a:lstStyle/>
          <a:p>
            <a:pPr eaLnBrk="1" hangingPunct="1"/>
            <a:r>
              <a:rPr lang="en-US" sz="2400" dirty="0" smtClean="0"/>
              <a:t>To call a method, use the dot “.” operator</a:t>
            </a:r>
          </a:p>
          <a:p>
            <a:pPr lvl="1" eaLnBrk="1" hangingPunct="1"/>
            <a:r>
              <a:rPr lang="en-US" sz="2000" dirty="0" smtClean="0"/>
              <a:t>The same operator is used to call both class and instance methods</a:t>
            </a:r>
          </a:p>
          <a:p>
            <a:pPr lvl="1" eaLnBrk="1" hangingPunct="1"/>
            <a:r>
              <a:rPr lang="en-US" sz="2000" dirty="0" smtClean="0"/>
              <a:t>If the call is to a method of the same class, the dot operator is not necessary</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Text Box 4"/>
          <p:cNvSpPr txBox="1">
            <a:spLocks noChangeArrowheads="1"/>
          </p:cNvSpPr>
          <p:nvPr/>
        </p:nvSpPr>
        <p:spPr bwMode="auto">
          <a:xfrm>
            <a:off x="311150" y="1125538"/>
            <a:ext cx="8550275" cy="369887"/>
          </a:xfrm>
          <a:prstGeom prst="rect">
            <a:avLst/>
          </a:prstGeom>
          <a:noFill/>
          <a:ln w="9525">
            <a:noFill/>
            <a:miter lim="800000"/>
            <a:headEnd/>
            <a:tailEnd/>
          </a:ln>
        </p:spPr>
        <p:txBody>
          <a:bodyPr lIns="0" tIns="0" rIns="0" bIns="0">
            <a:spAutoFit/>
          </a:bodyPr>
          <a:lstStyle/>
          <a:p>
            <a:pPr marL="107950" indent="-107950">
              <a:spcAft>
                <a:spcPct val="30000"/>
              </a:spcAft>
              <a:buClr>
                <a:srgbClr val="808080"/>
              </a:buClr>
              <a:buSzPct val="73000"/>
              <a:buFont typeface="Wingdings" pitchFamily="2" charset="2"/>
              <a:buChar char="n"/>
            </a:pPr>
            <a:endParaRPr lang="en-US" sz="2400">
              <a:solidFill>
                <a:srgbClr val="000000"/>
              </a:solidFill>
            </a:endParaRPr>
          </a:p>
        </p:txBody>
      </p:sp>
      <p:sp>
        <p:nvSpPr>
          <p:cNvPr id="29703" name="Rectangle 7"/>
          <p:cNvSpPr>
            <a:spLocks noGrp="1" noChangeArrowheads="1"/>
          </p:cNvSpPr>
          <p:nvPr>
            <p:ph type="title"/>
          </p:nvPr>
        </p:nvSpPr>
        <p:spPr/>
        <p:txBody>
          <a:bodyPr/>
          <a:lstStyle/>
          <a:p>
            <a:pPr eaLnBrk="1" hangingPunct="1">
              <a:defRPr/>
            </a:pPr>
            <a:r>
              <a:rPr lang="en-US" sz="3100"/>
              <a:t>Overloading Methods</a:t>
            </a:r>
          </a:p>
        </p:txBody>
      </p:sp>
      <p:sp>
        <p:nvSpPr>
          <p:cNvPr id="62468" name="Rectangle 8"/>
          <p:cNvSpPr>
            <a:spLocks noGrp="1" noChangeArrowheads="1"/>
          </p:cNvSpPr>
          <p:nvPr>
            <p:ph idx="1"/>
          </p:nvPr>
        </p:nvSpPr>
        <p:spPr/>
        <p:txBody>
          <a:bodyPr/>
          <a:lstStyle/>
          <a:p>
            <a:pPr eaLnBrk="1" hangingPunct="1"/>
            <a:r>
              <a:rPr lang="en-US" smtClean="0"/>
              <a:t>The same name may be used for many different methods, as long as they have different signatures</a:t>
            </a:r>
          </a:p>
          <a:p>
            <a:pPr lvl="1" eaLnBrk="1" hangingPunct="1"/>
            <a:r>
              <a:rPr lang="en-US" smtClean="0"/>
              <a:t>This is known as </a:t>
            </a:r>
            <a:r>
              <a:rPr lang="en-US" smtClean="0">
                <a:latin typeface="Courier New" pitchFamily="49" charset="0"/>
              </a:rPr>
              <a:t>overloading</a:t>
            </a:r>
          </a:p>
          <a:p>
            <a:pPr eaLnBrk="1" hangingPunct="1"/>
            <a:r>
              <a:rPr lang="en-US" smtClean="0"/>
              <a:t>The </a:t>
            </a:r>
            <a:r>
              <a:rPr lang="en-US" smtClean="0">
                <a:latin typeface="Courier New" pitchFamily="49" charset="0"/>
              </a:rPr>
              <a:t>println()</a:t>
            </a:r>
            <a:r>
              <a:rPr lang="en-US" smtClean="0"/>
              <a:t> method of </a:t>
            </a:r>
            <a:r>
              <a:rPr lang="en-US" smtClean="0">
                <a:latin typeface="Courier New" pitchFamily="49" charset="0"/>
              </a:rPr>
              <a:t>System.out.println()</a:t>
            </a:r>
            <a:r>
              <a:rPr lang="en-US" smtClean="0"/>
              <a:t> has 10 different parameter declarations:</a:t>
            </a:r>
          </a:p>
          <a:p>
            <a:pPr lvl="1" eaLnBrk="1" hangingPunct="1"/>
            <a:r>
              <a:rPr lang="en-US" smtClean="0">
                <a:latin typeface="Courier New" pitchFamily="49" charset="0"/>
              </a:rPr>
              <a:t>boolean, char[], char, double, float, int, long, Object, String,</a:t>
            </a:r>
            <a:r>
              <a:rPr lang="en-US" smtClean="0"/>
              <a:t> and one with no parameters</a:t>
            </a:r>
          </a:p>
          <a:p>
            <a:pPr lvl="1" eaLnBrk="1" hangingPunct="1"/>
            <a:r>
              <a:rPr lang="en-US" smtClean="0"/>
              <a:t>You do not need to use different method names (such as "</a:t>
            </a:r>
            <a:r>
              <a:rPr lang="en-US" smtClean="0">
                <a:latin typeface="Courier New" pitchFamily="49" charset="0"/>
              </a:rPr>
              <a:t>printString</a:t>
            </a:r>
            <a:r>
              <a:rPr lang="en-US" smtClean="0"/>
              <a:t>“ or "</a:t>
            </a:r>
            <a:r>
              <a:rPr lang="en-US" smtClean="0">
                <a:latin typeface="Courier New" pitchFamily="49" charset="0"/>
              </a:rPr>
              <a:t>printDouble</a:t>
            </a:r>
            <a:r>
              <a:rPr lang="en-US" smtClean="0"/>
              <a:t>“) for each data type you may want to print</a:t>
            </a:r>
          </a:p>
          <a:p>
            <a:pPr eaLnBrk="1" hangingPunct="1"/>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7" name="Rectangle 7"/>
          <p:cNvSpPr>
            <a:spLocks noGrp="1" noChangeArrowheads="1"/>
          </p:cNvSpPr>
          <p:nvPr>
            <p:ph type="title"/>
          </p:nvPr>
        </p:nvSpPr>
        <p:spPr/>
        <p:txBody>
          <a:bodyPr/>
          <a:lstStyle/>
          <a:p>
            <a:pPr eaLnBrk="1" hangingPunct="1">
              <a:defRPr/>
            </a:pPr>
            <a:r>
              <a:rPr lang="en-US" sz="3100"/>
              <a:t>Overriding Methods</a:t>
            </a:r>
          </a:p>
        </p:txBody>
      </p:sp>
      <p:sp>
        <p:nvSpPr>
          <p:cNvPr id="30728" name="Rectangle 8"/>
          <p:cNvSpPr>
            <a:spLocks noGrp="1" noChangeArrowheads="1"/>
          </p:cNvSpPr>
          <p:nvPr>
            <p:ph idx="1"/>
          </p:nvPr>
        </p:nvSpPr>
        <p:spPr/>
        <p:txBody>
          <a:bodyPr>
            <a:normAutofit fontScale="92500" lnSpcReduction="20000"/>
          </a:bodyPr>
          <a:lstStyle/>
          <a:p>
            <a:pPr eaLnBrk="1" hangingPunct="1">
              <a:lnSpc>
                <a:spcPct val="90000"/>
              </a:lnSpc>
              <a:defRPr/>
            </a:pPr>
            <a:r>
              <a:rPr lang="en-US" dirty="0"/>
              <a:t>A method with a signature and return type identical to a method in the </a:t>
            </a:r>
            <a:r>
              <a:rPr lang="en-US" dirty="0" err="1"/>
              <a:t>superclass</a:t>
            </a:r>
            <a:r>
              <a:rPr lang="en-US" dirty="0"/>
              <a:t> overrides the method of the </a:t>
            </a:r>
            <a:r>
              <a:rPr lang="en-US" dirty="0" err="1"/>
              <a:t>superclass</a:t>
            </a:r>
            <a:endParaRPr lang="en-US" dirty="0"/>
          </a:p>
          <a:p>
            <a:pPr eaLnBrk="1" hangingPunct="1">
              <a:lnSpc>
                <a:spcPct val="90000"/>
              </a:lnSpc>
              <a:buFontTx/>
              <a:buNone/>
              <a:defRPr/>
            </a:pPr>
            <a:r>
              <a:rPr lang="en-US" sz="2100" dirty="0">
                <a:latin typeface="Courier New" pitchFamily="49" charset="0"/>
              </a:rPr>
              <a:t> </a:t>
            </a:r>
            <a:endParaRPr lang="en-US" sz="2100" dirty="0" smtClean="0">
              <a:latin typeface="Courier New" pitchFamily="49" charset="0"/>
            </a:endParaRPr>
          </a:p>
          <a:p>
            <a:pPr eaLnBrk="1" hangingPunct="1">
              <a:lnSpc>
                <a:spcPct val="90000"/>
              </a:lnSpc>
              <a:buFontTx/>
              <a:buNone/>
              <a:defRPr/>
            </a:pPr>
            <a:r>
              <a:rPr lang="en-US" sz="2100" dirty="0" smtClean="0">
                <a:latin typeface="Courier New" pitchFamily="49" charset="0"/>
              </a:rPr>
              <a:t>public </a:t>
            </a:r>
            <a:r>
              <a:rPr lang="en-US" sz="2100" dirty="0">
                <a:latin typeface="Courier New" pitchFamily="49" charset="0"/>
              </a:rPr>
              <a:t>class </a:t>
            </a:r>
            <a:r>
              <a:rPr lang="en-US" sz="2100" dirty="0" err="1">
                <a:latin typeface="Courier New" pitchFamily="49" charset="0"/>
              </a:rPr>
              <a:t>BankAccount</a:t>
            </a:r>
            <a:r>
              <a:rPr lang="en-US" sz="2100" dirty="0">
                <a:latin typeface="Courier New" pitchFamily="49" charset="0"/>
              </a:rPr>
              <a:t> {</a:t>
            </a:r>
          </a:p>
          <a:p>
            <a:pPr eaLnBrk="1" hangingPunct="1">
              <a:lnSpc>
                <a:spcPct val="90000"/>
              </a:lnSpc>
              <a:buFontTx/>
              <a:buNone/>
              <a:defRPr/>
            </a:pPr>
            <a:r>
              <a:rPr lang="en-US" sz="2100" dirty="0">
                <a:latin typeface="Courier New" pitchFamily="49" charset="0"/>
              </a:rPr>
              <a:t>		private float balance;</a:t>
            </a:r>
          </a:p>
          <a:p>
            <a:pPr eaLnBrk="1" hangingPunct="1">
              <a:lnSpc>
                <a:spcPct val="90000"/>
              </a:lnSpc>
              <a:buFontTx/>
              <a:buNone/>
              <a:defRPr/>
            </a:pPr>
            <a:r>
              <a:rPr lang="en-US" sz="2100" dirty="0">
                <a:latin typeface="Courier New" pitchFamily="49" charset="0"/>
              </a:rPr>
              <a:t>		public </a:t>
            </a:r>
            <a:r>
              <a:rPr lang="en-US" sz="2100" dirty="0" err="1">
                <a:latin typeface="Courier New" pitchFamily="49" charset="0"/>
              </a:rPr>
              <a:t>int</a:t>
            </a:r>
            <a:r>
              <a:rPr lang="en-US" sz="2100" dirty="0">
                <a:latin typeface="Courier New" pitchFamily="49" charset="0"/>
              </a:rPr>
              <a:t> </a:t>
            </a:r>
            <a:r>
              <a:rPr lang="en-US" sz="2100" b="1" dirty="0" err="1">
                <a:latin typeface="Courier New" pitchFamily="49" charset="0"/>
              </a:rPr>
              <a:t>getBalance</a:t>
            </a:r>
            <a:r>
              <a:rPr lang="en-US" sz="2100" b="1" dirty="0">
                <a:latin typeface="Courier New" pitchFamily="49" charset="0"/>
              </a:rPr>
              <a:t>()</a:t>
            </a:r>
            <a:r>
              <a:rPr lang="en-US" sz="2100" dirty="0">
                <a:latin typeface="Courier New" pitchFamily="49" charset="0"/>
              </a:rPr>
              <a:t> {</a:t>
            </a:r>
          </a:p>
          <a:p>
            <a:pPr eaLnBrk="1" hangingPunct="1">
              <a:lnSpc>
                <a:spcPct val="90000"/>
              </a:lnSpc>
              <a:buFontTx/>
              <a:buNone/>
              <a:defRPr/>
            </a:pPr>
            <a:r>
              <a:rPr lang="en-US" sz="2100" dirty="0">
                <a:latin typeface="Courier New" pitchFamily="49" charset="0"/>
              </a:rPr>
              <a:t>			return balance;</a:t>
            </a:r>
          </a:p>
          <a:p>
            <a:pPr eaLnBrk="1" hangingPunct="1">
              <a:lnSpc>
                <a:spcPct val="90000"/>
              </a:lnSpc>
              <a:buFontTx/>
              <a:buNone/>
              <a:defRPr/>
            </a:pPr>
            <a:r>
              <a:rPr lang="en-US" sz="2100" dirty="0">
                <a:latin typeface="Courier New" pitchFamily="49" charset="0"/>
              </a:rPr>
              <a:t> 	}</a:t>
            </a:r>
          </a:p>
          <a:p>
            <a:pPr eaLnBrk="1" hangingPunct="1">
              <a:lnSpc>
                <a:spcPct val="90000"/>
              </a:lnSpc>
              <a:buFontTx/>
              <a:buNone/>
              <a:defRPr/>
            </a:pPr>
            <a:r>
              <a:rPr lang="en-US" sz="2100" dirty="0">
                <a:latin typeface="Courier New" pitchFamily="49" charset="0"/>
              </a:rPr>
              <a:t> }</a:t>
            </a:r>
          </a:p>
          <a:p>
            <a:pPr eaLnBrk="1" hangingPunct="1">
              <a:lnSpc>
                <a:spcPct val="90000"/>
              </a:lnSpc>
              <a:buFontTx/>
              <a:buNone/>
              <a:defRPr/>
            </a:pPr>
            <a:endParaRPr lang="en-US" sz="2100" dirty="0">
              <a:latin typeface="Courier New" pitchFamily="49" charset="0"/>
            </a:endParaRPr>
          </a:p>
          <a:p>
            <a:pPr eaLnBrk="1" hangingPunct="1">
              <a:lnSpc>
                <a:spcPct val="90000"/>
              </a:lnSpc>
              <a:buFontTx/>
              <a:buNone/>
              <a:defRPr/>
            </a:pPr>
            <a:r>
              <a:rPr lang="en-US" sz="2100" dirty="0">
                <a:latin typeface="Courier New" pitchFamily="49" charset="0"/>
              </a:rPr>
              <a:t> public class </a:t>
            </a:r>
            <a:r>
              <a:rPr lang="en-US" sz="2100" dirty="0" err="1">
                <a:latin typeface="Courier New" pitchFamily="49" charset="0"/>
              </a:rPr>
              <a:t>InvestmentAccount</a:t>
            </a:r>
            <a:r>
              <a:rPr lang="en-US" sz="2100" dirty="0">
                <a:latin typeface="Courier New" pitchFamily="49" charset="0"/>
              </a:rPr>
              <a:t> extends </a:t>
            </a:r>
            <a:r>
              <a:rPr lang="en-US" sz="2100" dirty="0" err="1">
                <a:latin typeface="Courier New" pitchFamily="49" charset="0"/>
              </a:rPr>
              <a:t>BankAccount</a:t>
            </a:r>
            <a:r>
              <a:rPr lang="en-US" sz="2100" dirty="0">
                <a:latin typeface="Courier New" pitchFamily="49" charset="0"/>
              </a:rPr>
              <a:t> {</a:t>
            </a:r>
          </a:p>
          <a:p>
            <a:pPr eaLnBrk="1" hangingPunct="1">
              <a:lnSpc>
                <a:spcPct val="90000"/>
              </a:lnSpc>
              <a:buFontTx/>
              <a:buNone/>
              <a:defRPr/>
            </a:pPr>
            <a:r>
              <a:rPr lang="en-US" sz="2100" dirty="0">
                <a:latin typeface="Courier New" pitchFamily="49" charset="0"/>
              </a:rPr>
              <a:t>		private float </a:t>
            </a:r>
            <a:r>
              <a:rPr lang="en-US" sz="2100" dirty="0" err="1">
                <a:latin typeface="Courier New" pitchFamily="49" charset="0"/>
              </a:rPr>
              <a:t>cashAmount</a:t>
            </a:r>
            <a:endParaRPr lang="en-US" sz="2100" dirty="0">
              <a:latin typeface="Courier New" pitchFamily="49" charset="0"/>
            </a:endParaRPr>
          </a:p>
          <a:p>
            <a:pPr eaLnBrk="1" hangingPunct="1">
              <a:lnSpc>
                <a:spcPct val="90000"/>
              </a:lnSpc>
              <a:buFontTx/>
              <a:buNone/>
              <a:defRPr/>
            </a:pPr>
            <a:r>
              <a:rPr lang="en-US" sz="2100" dirty="0">
                <a:latin typeface="Courier New" pitchFamily="49" charset="0"/>
              </a:rPr>
              <a:t>		private float </a:t>
            </a:r>
            <a:r>
              <a:rPr lang="en-US" sz="2100" dirty="0" err="1">
                <a:latin typeface="Courier New" pitchFamily="49" charset="0"/>
              </a:rPr>
              <a:t>investmentAmount</a:t>
            </a:r>
            <a:r>
              <a:rPr lang="en-US" sz="2100" dirty="0">
                <a:latin typeface="Courier New" pitchFamily="49" charset="0"/>
              </a:rPr>
              <a:t>;</a:t>
            </a:r>
          </a:p>
          <a:p>
            <a:pPr eaLnBrk="1" hangingPunct="1">
              <a:lnSpc>
                <a:spcPct val="90000"/>
              </a:lnSpc>
              <a:buFontTx/>
              <a:buNone/>
              <a:defRPr/>
            </a:pPr>
            <a:r>
              <a:rPr lang="en-US" sz="2100" dirty="0">
                <a:latin typeface="Courier New" pitchFamily="49" charset="0"/>
              </a:rPr>
              <a:t>		public </a:t>
            </a:r>
            <a:r>
              <a:rPr lang="en-US" sz="2100" dirty="0" err="1">
                <a:latin typeface="Courier New" pitchFamily="49" charset="0"/>
              </a:rPr>
              <a:t>int</a:t>
            </a:r>
            <a:r>
              <a:rPr lang="en-US" sz="2100" dirty="0">
                <a:latin typeface="Courier New" pitchFamily="49" charset="0"/>
              </a:rPr>
              <a:t> </a:t>
            </a:r>
            <a:r>
              <a:rPr lang="en-US" sz="2100" b="1" dirty="0" err="1">
                <a:latin typeface="Courier New" pitchFamily="49" charset="0"/>
              </a:rPr>
              <a:t>getBalance</a:t>
            </a:r>
            <a:r>
              <a:rPr lang="en-US" sz="2100" b="1" dirty="0">
                <a:latin typeface="Courier New" pitchFamily="49" charset="0"/>
              </a:rPr>
              <a:t>()</a:t>
            </a:r>
            <a:r>
              <a:rPr lang="en-US" sz="2100" dirty="0">
                <a:latin typeface="Courier New" pitchFamily="49" charset="0"/>
              </a:rPr>
              <a:t> {</a:t>
            </a:r>
          </a:p>
          <a:p>
            <a:pPr eaLnBrk="1" hangingPunct="1">
              <a:lnSpc>
                <a:spcPct val="90000"/>
              </a:lnSpc>
              <a:buFontTx/>
              <a:buNone/>
              <a:defRPr/>
            </a:pPr>
            <a:r>
              <a:rPr lang="en-US" sz="2100" dirty="0">
                <a:latin typeface="Courier New" pitchFamily="49" charset="0"/>
              </a:rPr>
              <a:t>			return </a:t>
            </a:r>
            <a:r>
              <a:rPr lang="en-US" sz="2100" dirty="0" err="1">
                <a:latin typeface="Courier New" pitchFamily="49" charset="0"/>
              </a:rPr>
              <a:t>cashAmount</a:t>
            </a:r>
            <a:r>
              <a:rPr lang="en-US" sz="2100" dirty="0">
                <a:latin typeface="Courier New" pitchFamily="49" charset="0"/>
              </a:rPr>
              <a:t> + </a:t>
            </a:r>
            <a:r>
              <a:rPr lang="en-US" sz="2100" dirty="0" err="1">
                <a:latin typeface="Courier New" pitchFamily="49" charset="0"/>
              </a:rPr>
              <a:t>investmentAmount</a:t>
            </a:r>
            <a:r>
              <a:rPr lang="en-US" sz="2100" dirty="0">
                <a:latin typeface="Courier New" pitchFamily="49" charset="0"/>
              </a:rPr>
              <a:t>;</a:t>
            </a:r>
          </a:p>
          <a:p>
            <a:pPr eaLnBrk="1" hangingPunct="1">
              <a:lnSpc>
                <a:spcPct val="90000"/>
              </a:lnSpc>
              <a:buFontTx/>
              <a:buNone/>
              <a:defRPr/>
            </a:pPr>
            <a:r>
              <a:rPr lang="en-US" sz="2100" dirty="0">
                <a:latin typeface="Courier New" pitchFamily="49" charset="0"/>
              </a:rPr>
              <a:t>		}</a:t>
            </a:r>
          </a:p>
          <a:p>
            <a:pPr eaLnBrk="1" hangingPunct="1">
              <a:lnSpc>
                <a:spcPct val="90000"/>
              </a:lnSpc>
              <a:buFontTx/>
              <a:buNone/>
              <a:defRPr/>
            </a:pPr>
            <a:r>
              <a:rPr lang="en-US" sz="2100" dirty="0">
                <a:latin typeface="Courier New" pitchFamily="49" charset="0"/>
              </a:rPr>
              <a:t>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5"/>
          <p:cNvSpPr>
            <a:spLocks noChangeArrowheads="1"/>
          </p:cNvSpPr>
          <p:nvPr/>
        </p:nvSpPr>
        <p:spPr bwMode="auto">
          <a:xfrm>
            <a:off x="1233488" y="4033838"/>
            <a:ext cx="6696075" cy="2252662"/>
          </a:xfrm>
          <a:prstGeom prst="rect">
            <a:avLst/>
          </a:prstGeom>
          <a:solidFill>
            <a:srgbClr val="EAEAEA"/>
          </a:solidFill>
          <a:ln w="25400">
            <a:solidFill>
              <a:srgbClr val="000000"/>
            </a:solidFill>
            <a:miter lim="800000"/>
            <a:headEnd/>
            <a:tailEnd/>
          </a:ln>
        </p:spPr>
        <p:txBody>
          <a:bodyPr lIns="0" tIns="0" rIns="0" bIns="0"/>
          <a:lstStyle/>
          <a:p>
            <a:endParaRPr lang="en-US" b="1">
              <a:solidFill>
                <a:srgbClr val="000000"/>
              </a:solidFill>
              <a:latin typeface="Courier New" pitchFamily="49" charset="0"/>
            </a:endParaRPr>
          </a:p>
          <a:p>
            <a:r>
              <a:rPr lang="en-US" b="1">
                <a:solidFill>
                  <a:srgbClr val="000000"/>
                </a:solidFill>
                <a:latin typeface="Courier New" pitchFamily="49" charset="0"/>
              </a:rPr>
              <a:t> public static void main(String[] args)</a:t>
            </a:r>
            <a:r>
              <a:rPr lang="en-US">
                <a:solidFill>
                  <a:srgbClr val="000000"/>
                </a:solidFill>
                <a:latin typeface="Courier New" pitchFamily="49" charset="0"/>
              </a:rPr>
              <a:t> {</a:t>
            </a:r>
          </a:p>
          <a:p>
            <a:pPr marL="169863" lvl="1"/>
            <a:r>
              <a:rPr lang="en-US">
                <a:solidFill>
                  <a:srgbClr val="000000"/>
                </a:solidFill>
                <a:latin typeface="Courier New" pitchFamily="49" charset="0"/>
              </a:rPr>
              <a:t>  BankAccount account = new BankAccount();</a:t>
            </a:r>
          </a:p>
          <a:p>
            <a:pPr marL="169863" lvl="1"/>
            <a:r>
              <a:rPr lang="en-US">
                <a:solidFill>
                  <a:srgbClr val="000000"/>
                </a:solidFill>
                <a:latin typeface="Courier New" pitchFamily="49" charset="0"/>
              </a:rPr>
              <a:t>  account.setOwner(args[0]);</a:t>
            </a:r>
          </a:p>
          <a:p>
            <a:pPr marL="169863" lvl="1"/>
            <a:r>
              <a:rPr lang="en-US">
                <a:solidFill>
                  <a:srgbClr val="000000"/>
                </a:solidFill>
                <a:latin typeface="Courier New" pitchFamily="49" charset="0"/>
              </a:rPr>
              <a:t>  account.credit(Integer.parseInt(args[1]));</a:t>
            </a:r>
          </a:p>
          <a:p>
            <a:pPr marL="169863" lvl="1"/>
            <a:r>
              <a:rPr lang="en-US">
                <a:solidFill>
                  <a:srgbClr val="000000"/>
                </a:solidFill>
                <a:latin typeface="Courier New" pitchFamily="49" charset="0"/>
              </a:rPr>
              <a:t>  System.out.println(account.getBalance());</a:t>
            </a:r>
          </a:p>
          <a:p>
            <a:pPr marL="169863" lvl="1"/>
            <a:r>
              <a:rPr lang="en-US">
                <a:solidFill>
                  <a:srgbClr val="000000"/>
                </a:solidFill>
                <a:latin typeface="Courier New" pitchFamily="49" charset="0"/>
              </a:rPr>
              <a:t>  System.out.println(account.getOwner());</a:t>
            </a:r>
          </a:p>
          <a:p>
            <a:pPr marL="169863" lvl="1"/>
            <a:r>
              <a:rPr lang="en-US">
                <a:solidFill>
                  <a:srgbClr val="000000"/>
                </a:solidFill>
                <a:latin typeface="Courier New" pitchFamily="49" charset="0"/>
              </a:rPr>
              <a:t> }</a:t>
            </a:r>
          </a:p>
        </p:txBody>
      </p:sp>
      <p:sp>
        <p:nvSpPr>
          <p:cNvPr id="31752" name="Rectangle 8"/>
          <p:cNvSpPr>
            <a:spLocks noGrp="1" noChangeArrowheads="1"/>
          </p:cNvSpPr>
          <p:nvPr>
            <p:ph type="title"/>
          </p:nvPr>
        </p:nvSpPr>
        <p:spPr/>
        <p:txBody>
          <a:bodyPr/>
          <a:lstStyle/>
          <a:p>
            <a:pPr eaLnBrk="1" hangingPunct="1">
              <a:defRPr/>
            </a:pPr>
            <a:r>
              <a:rPr lang="en-US" sz="3100" dirty="0">
                <a:latin typeface="Courier New" pitchFamily="49" charset="0"/>
                <a:cs typeface="Courier New" pitchFamily="49" charset="0"/>
              </a:rPr>
              <a:t>main </a:t>
            </a:r>
            <a:r>
              <a:rPr lang="en-US" sz="3100" dirty="0">
                <a:cs typeface="Courier New" pitchFamily="49" charset="0"/>
              </a:rPr>
              <a:t>M</a:t>
            </a:r>
            <a:r>
              <a:rPr lang="en-US" sz="3100" dirty="0"/>
              <a:t>ethod</a:t>
            </a:r>
          </a:p>
        </p:txBody>
      </p:sp>
      <p:sp>
        <p:nvSpPr>
          <p:cNvPr id="64516" name="Rectangle 9"/>
          <p:cNvSpPr>
            <a:spLocks noGrp="1" noChangeArrowheads="1"/>
          </p:cNvSpPr>
          <p:nvPr>
            <p:ph idx="1"/>
          </p:nvPr>
        </p:nvSpPr>
        <p:spPr/>
        <p:txBody>
          <a:bodyPr/>
          <a:lstStyle/>
          <a:p>
            <a:pPr eaLnBrk="1" hangingPunct="1"/>
            <a:r>
              <a:rPr lang="en-US" sz="2000" smtClean="0"/>
              <a:t>An application cannot run unless at least one class has a </a:t>
            </a:r>
            <a:r>
              <a:rPr lang="en-US" sz="2000" smtClean="0">
                <a:latin typeface="Courier New" pitchFamily="49" charset="0"/>
              </a:rPr>
              <a:t>main()</a:t>
            </a:r>
            <a:r>
              <a:rPr lang="en-US" sz="2000" smtClean="0"/>
              <a:t> method</a:t>
            </a:r>
          </a:p>
          <a:p>
            <a:pPr eaLnBrk="1" hangingPunct="1"/>
            <a:r>
              <a:rPr lang="en-US" sz="2000" smtClean="0"/>
              <a:t>The JVM loads a class and starts execution by calling the </a:t>
            </a:r>
            <a:r>
              <a:rPr lang="en-US" sz="2000" smtClean="0">
                <a:latin typeface="Courier New" pitchFamily="49" charset="0"/>
                <a:cs typeface="Courier New" pitchFamily="49" charset="0"/>
              </a:rPr>
              <a:t>main(String[] args)</a:t>
            </a:r>
            <a:r>
              <a:rPr lang="en-US" sz="2000" smtClean="0">
                <a:cs typeface="Courier New" pitchFamily="49" charset="0"/>
              </a:rPr>
              <a:t> </a:t>
            </a:r>
            <a:r>
              <a:rPr lang="en-US" sz="2000" smtClean="0"/>
              <a:t>method</a:t>
            </a:r>
          </a:p>
          <a:p>
            <a:pPr lvl="1" eaLnBrk="1" hangingPunct="1"/>
            <a:r>
              <a:rPr lang="en-US" sz="2000" smtClean="0">
                <a:latin typeface="Courier New" pitchFamily="49" charset="0"/>
                <a:cs typeface="Courier New" pitchFamily="49" charset="0"/>
              </a:rPr>
              <a:t>public</a:t>
            </a:r>
            <a:r>
              <a:rPr lang="en-US" sz="2000" b="1" smtClean="0"/>
              <a:t>:</a:t>
            </a:r>
            <a:r>
              <a:rPr lang="en-US" sz="2000" smtClean="0"/>
              <a:t> the method can be called by any object</a:t>
            </a:r>
          </a:p>
          <a:p>
            <a:pPr lvl="1" eaLnBrk="1" hangingPunct="1"/>
            <a:r>
              <a:rPr lang="en-US" sz="2000" smtClean="0">
                <a:latin typeface="Courier New" pitchFamily="49" charset="0"/>
                <a:cs typeface="Courier New" pitchFamily="49" charset="0"/>
              </a:rPr>
              <a:t>static</a:t>
            </a:r>
            <a:r>
              <a:rPr lang="en-US" sz="2000" b="1" smtClean="0"/>
              <a:t>:</a:t>
            </a:r>
            <a:r>
              <a:rPr lang="en-US" sz="2000" smtClean="0"/>
              <a:t> no object need be created first</a:t>
            </a:r>
          </a:p>
          <a:p>
            <a:pPr lvl="1" eaLnBrk="1" hangingPunct="1"/>
            <a:r>
              <a:rPr lang="en-US" sz="2000" smtClean="0">
                <a:latin typeface="Courier New" pitchFamily="49" charset="0"/>
                <a:cs typeface="Courier New" pitchFamily="49" charset="0"/>
              </a:rPr>
              <a:t>void</a:t>
            </a:r>
            <a:r>
              <a:rPr lang="en-US" sz="2000" b="1" smtClean="0"/>
              <a:t>:</a:t>
            </a:r>
            <a:r>
              <a:rPr lang="en-US" sz="2000" smtClean="0"/>
              <a:t> nothing will be returned from this method</a:t>
            </a:r>
          </a:p>
          <a:p>
            <a:pPr eaLnBrk="1" hangingPunct="1"/>
            <a:endParaRPr lang="en-US" sz="240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Text Box 3"/>
          <p:cNvSpPr txBox="1">
            <a:spLocks noChangeArrowheads="1"/>
          </p:cNvSpPr>
          <p:nvPr/>
        </p:nvSpPr>
        <p:spPr bwMode="auto">
          <a:xfrm>
            <a:off x="500063" y="384175"/>
            <a:ext cx="7000875" cy="477838"/>
          </a:xfrm>
          <a:prstGeom prst="rect">
            <a:avLst/>
          </a:prstGeom>
          <a:noFill/>
          <a:ln w="9525">
            <a:noFill/>
            <a:miter lim="800000"/>
            <a:headEnd/>
            <a:tailEnd/>
          </a:ln>
        </p:spPr>
        <p:txBody>
          <a:bodyPr lIns="0" tIns="0" rIns="0" bIns="0" anchor="ctr">
            <a:spAutoFit/>
          </a:bodyPr>
          <a:lstStyle/>
          <a:p>
            <a:pPr>
              <a:spcAft>
                <a:spcPct val="15000"/>
              </a:spcAft>
            </a:pPr>
            <a:endParaRPr lang="en-US" sz="3100" b="1">
              <a:solidFill>
                <a:srgbClr val="000000"/>
              </a:solidFill>
            </a:endParaRPr>
          </a:p>
        </p:txBody>
      </p:sp>
      <p:sp>
        <p:nvSpPr>
          <p:cNvPr id="65539" name="Rectangle 5"/>
          <p:cNvSpPr>
            <a:spLocks noChangeArrowheads="1"/>
          </p:cNvSpPr>
          <p:nvPr/>
        </p:nvSpPr>
        <p:spPr bwMode="auto">
          <a:xfrm>
            <a:off x="1112838" y="3165475"/>
            <a:ext cx="5370512" cy="1895475"/>
          </a:xfrm>
          <a:prstGeom prst="rect">
            <a:avLst/>
          </a:prstGeom>
          <a:solidFill>
            <a:srgbClr val="EAEAEA"/>
          </a:solidFill>
          <a:ln w="25400">
            <a:solidFill>
              <a:srgbClr val="000000"/>
            </a:solidFill>
            <a:miter lim="800000"/>
            <a:headEnd/>
            <a:tailEnd/>
          </a:ln>
        </p:spPr>
        <p:txBody>
          <a:bodyPr lIns="0" tIns="0" rIns="0" bIns="0"/>
          <a:lstStyle/>
          <a:p>
            <a:endParaRPr lang="en-US">
              <a:solidFill>
                <a:srgbClr val="000000"/>
              </a:solidFill>
              <a:latin typeface="Courier New" pitchFamily="49" charset="0"/>
            </a:endParaRPr>
          </a:p>
          <a:p>
            <a:r>
              <a:rPr lang="en-US">
                <a:solidFill>
                  <a:srgbClr val="000000"/>
                </a:solidFill>
                <a:latin typeface="Courier New" pitchFamily="49" charset="0"/>
              </a:rPr>
              <a:t> package com.megabank.models;</a:t>
            </a:r>
          </a:p>
          <a:p>
            <a:endParaRPr lang="en-US">
              <a:solidFill>
                <a:srgbClr val="000000"/>
              </a:solidFill>
              <a:latin typeface="Courier New" pitchFamily="49" charset="0"/>
            </a:endParaRPr>
          </a:p>
          <a:p>
            <a:r>
              <a:rPr lang="en-US">
                <a:solidFill>
                  <a:srgbClr val="000000"/>
                </a:solidFill>
                <a:latin typeface="Courier New" pitchFamily="49" charset="0"/>
              </a:rPr>
              <a:t> public class BankAccount {</a:t>
            </a:r>
          </a:p>
          <a:p>
            <a:pPr marL="169863" lvl="1"/>
            <a:r>
              <a:rPr lang="en-US">
                <a:solidFill>
                  <a:srgbClr val="000000"/>
                </a:solidFill>
                <a:latin typeface="Courier New" pitchFamily="49" charset="0"/>
              </a:rPr>
              <a:t> private String owner; </a:t>
            </a:r>
          </a:p>
          <a:p>
            <a:pPr marL="169863" lvl="1"/>
            <a:r>
              <a:rPr lang="en-US">
                <a:solidFill>
                  <a:srgbClr val="000000"/>
                </a:solidFill>
                <a:latin typeface="Courier New" pitchFamily="49" charset="0"/>
              </a:rPr>
              <a:t> private double balance = 0.0;</a:t>
            </a:r>
          </a:p>
          <a:p>
            <a:r>
              <a:rPr lang="en-US">
                <a:solidFill>
                  <a:srgbClr val="000000"/>
                </a:solidFill>
                <a:latin typeface="Courier New" pitchFamily="49" charset="0"/>
              </a:rPr>
              <a:t> }</a:t>
            </a:r>
          </a:p>
        </p:txBody>
      </p:sp>
      <p:sp>
        <p:nvSpPr>
          <p:cNvPr id="65540" name="Rectangle 6"/>
          <p:cNvSpPr>
            <a:spLocks noChangeArrowheads="1"/>
          </p:cNvSpPr>
          <p:nvPr/>
        </p:nvSpPr>
        <p:spPr bwMode="auto">
          <a:xfrm>
            <a:off x="3668713" y="5305425"/>
            <a:ext cx="4006850" cy="1131888"/>
          </a:xfrm>
          <a:prstGeom prst="rect">
            <a:avLst/>
          </a:prstGeom>
          <a:solidFill>
            <a:srgbClr val="EAEAEA"/>
          </a:solidFill>
          <a:ln w="25400">
            <a:solidFill>
              <a:srgbClr val="000000"/>
            </a:solidFill>
            <a:miter lim="800000"/>
            <a:headEnd/>
            <a:tailEnd/>
          </a:ln>
        </p:spPr>
        <p:txBody>
          <a:bodyPr lIns="0" tIns="0" rIns="0" bIns="0"/>
          <a:lstStyle/>
          <a:p>
            <a:endParaRPr lang="en-US">
              <a:solidFill>
                <a:srgbClr val="000000"/>
              </a:solidFill>
              <a:latin typeface="Courier New" pitchFamily="49" charset="0"/>
            </a:endParaRPr>
          </a:p>
          <a:p>
            <a:r>
              <a:rPr lang="en-US">
                <a:solidFill>
                  <a:srgbClr val="000000"/>
                </a:solidFill>
                <a:latin typeface="Courier New" pitchFamily="49" charset="0"/>
              </a:rPr>
              <a:t> public String getOwner() {</a:t>
            </a:r>
          </a:p>
          <a:p>
            <a:pPr marL="169863" lvl="1"/>
            <a:r>
              <a:rPr lang="en-US">
                <a:solidFill>
                  <a:srgbClr val="000000"/>
                </a:solidFill>
                <a:latin typeface="Courier New" pitchFamily="49" charset="0"/>
              </a:rPr>
              <a:t> return </a:t>
            </a:r>
            <a:r>
              <a:rPr lang="en-US" b="1">
                <a:solidFill>
                  <a:srgbClr val="000000"/>
                </a:solidFill>
                <a:latin typeface="Courier New" pitchFamily="49" charset="0"/>
              </a:rPr>
              <a:t>owner</a:t>
            </a:r>
            <a:r>
              <a:rPr lang="en-US">
                <a:solidFill>
                  <a:srgbClr val="000000"/>
                </a:solidFill>
                <a:latin typeface="Courier New" pitchFamily="49" charset="0"/>
              </a:rPr>
              <a:t>;</a:t>
            </a:r>
          </a:p>
          <a:p>
            <a:r>
              <a:rPr lang="en-US">
                <a:solidFill>
                  <a:srgbClr val="000000"/>
                </a:solidFill>
                <a:latin typeface="Courier New" pitchFamily="49" charset="0"/>
              </a:rPr>
              <a:t> }</a:t>
            </a:r>
          </a:p>
        </p:txBody>
      </p:sp>
      <p:sp>
        <p:nvSpPr>
          <p:cNvPr id="32777" name="Rectangle 9"/>
          <p:cNvSpPr>
            <a:spLocks noGrp="1" noChangeArrowheads="1"/>
          </p:cNvSpPr>
          <p:nvPr>
            <p:ph type="title"/>
          </p:nvPr>
        </p:nvSpPr>
        <p:spPr/>
        <p:txBody>
          <a:bodyPr/>
          <a:lstStyle/>
          <a:p>
            <a:pPr eaLnBrk="1" hangingPunct="1">
              <a:defRPr/>
            </a:pPr>
            <a:r>
              <a:rPr lang="en-US" sz="3100" dirty="0"/>
              <a:t>Encapsulation</a:t>
            </a:r>
          </a:p>
        </p:txBody>
      </p:sp>
      <p:sp>
        <p:nvSpPr>
          <p:cNvPr id="65542" name="Rectangle 10"/>
          <p:cNvSpPr>
            <a:spLocks noGrp="1" noChangeArrowheads="1"/>
          </p:cNvSpPr>
          <p:nvPr>
            <p:ph idx="1"/>
          </p:nvPr>
        </p:nvSpPr>
        <p:spPr/>
        <p:txBody>
          <a:bodyPr/>
          <a:lstStyle/>
          <a:p>
            <a:pPr eaLnBrk="1" hangingPunct="1"/>
            <a:r>
              <a:rPr lang="en-US" sz="2200" dirty="0" smtClean="0"/>
              <a:t>Private state can only be accessed from methods in the class</a:t>
            </a:r>
          </a:p>
          <a:p>
            <a:pPr eaLnBrk="1" hangingPunct="1"/>
            <a:r>
              <a:rPr lang="en-US" sz="2200" dirty="0" smtClean="0"/>
              <a:t>Mark fields as </a:t>
            </a:r>
            <a:r>
              <a:rPr lang="en-US" sz="2200" dirty="0" smtClean="0">
                <a:latin typeface="Courier New" pitchFamily="49" charset="0"/>
              </a:rPr>
              <a:t>private</a:t>
            </a:r>
            <a:r>
              <a:rPr lang="en-US" sz="2200" dirty="0" smtClean="0"/>
              <a:t> to protect the state</a:t>
            </a:r>
          </a:p>
          <a:p>
            <a:pPr lvl="1" eaLnBrk="1" hangingPunct="1"/>
            <a:r>
              <a:rPr lang="en-US" dirty="0" smtClean="0"/>
              <a:t>Other objects must access private state through public methods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1230313" y="3652838"/>
            <a:ext cx="6697662" cy="2254250"/>
          </a:xfrm>
          <a:prstGeom prst="rect">
            <a:avLst/>
          </a:prstGeom>
          <a:solidFill>
            <a:srgbClr val="EAEAEA"/>
          </a:solidFill>
          <a:ln w="25400">
            <a:solidFill>
              <a:srgbClr val="000000"/>
            </a:solidFill>
            <a:miter lim="800000"/>
            <a:headEnd/>
            <a:tailEnd/>
          </a:ln>
        </p:spPr>
        <p:txBody>
          <a:bodyPr lIns="0" tIns="0" rIns="0" bIns="0"/>
          <a:lstStyle/>
          <a:p>
            <a:endParaRPr lang="en-US" b="1">
              <a:solidFill>
                <a:srgbClr val="000000"/>
              </a:solidFill>
              <a:latin typeface="Courier New" pitchFamily="49" charset="0"/>
            </a:endParaRPr>
          </a:p>
          <a:p>
            <a:r>
              <a:rPr lang="en-US" b="1">
                <a:solidFill>
                  <a:srgbClr val="000000"/>
                </a:solidFill>
                <a:latin typeface="Courier New" pitchFamily="49" charset="0"/>
              </a:rPr>
              <a:t> </a:t>
            </a:r>
            <a:r>
              <a:rPr lang="en-US">
                <a:solidFill>
                  <a:srgbClr val="000000"/>
                </a:solidFill>
                <a:latin typeface="Courier New" pitchFamily="49" charset="0"/>
              </a:rPr>
              <a:t>public class MyDate</a:t>
            </a:r>
            <a:r>
              <a:rPr lang="en-US" b="1">
                <a:solidFill>
                  <a:srgbClr val="000000"/>
                </a:solidFill>
                <a:latin typeface="Courier New" pitchFamily="49" charset="0"/>
              </a:rPr>
              <a:t> </a:t>
            </a:r>
            <a:r>
              <a:rPr lang="en-US">
                <a:solidFill>
                  <a:srgbClr val="000000"/>
                </a:solidFill>
                <a:latin typeface="Courier New" pitchFamily="49" charset="0"/>
              </a:rPr>
              <a:t>{</a:t>
            </a:r>
          </a:p>
          <a:p>
            <a:pPr marL="169863" lvl="1"/>
            <a:r>
              <a:rPr lang="en-US">
                <a:solidFill>
                  <a:srgbClr val="000000"/>
                </a:solidFill>
                <a:latin typeface="Courier New" pitchFamily="49" charset="0"/>
              </a:rPr>
              <a:t>   public </a:t>
            </a:r>
            <a:r>
              <a:rPr lang="en-US" b="1">
                <a:solidFill>
                  <a:srgbClr val="000000"/>
                </a:solidFill>
                <a:latin typeface="Courier New" pitchFamily="49" charset="0"/>
              </a:rPr>
              <a:t>static</a:t>
            </a:r>
            <a:r>
              <a:rPr lang="en-US">
                <a:solidFill>
                  <a:srgbClr val="000000"/>
                </a:solidFill>
                <a:latin typeface="Courier New" pitchFamily="49" charset="0"/>
              </a:rPr>
              <a:t> long getMillisSinceEpoch() {</a:t>
            </a:r>
          </a:p>
          <a:p>
            <a:pPr marL="169863" lvl="1"/>
            <a:r>
              <a:rPr lang="en-US">
                <a:solidFill>
                  <a:srgbClr val="000000"/>
                </a:solidFill>
                <a:latin typeface="Courier New" pitchFamily="49" charset="0"/>
              </a:rPr>
              <a:t>      …</a:t>
            </a:r>
          </a:p>
          <a:p>
            <a:pPr marL="169863" lvl="1"/>
            <a:r>
              <a:rPr lang="en-US">
                <a:solidFill>
                  <a:srgbClr val="000000"/>
                </a:solidFill>
                <a:latin typeface="Courier New" pitchFamily="49" charset="0"/>
              </a:rPr>
              <a:t>   }</a:t>
            </a:r>
          </a:p>
          <a:p>
            <a:pPr marL="169863" lvl="1"/>
            <a:r>
              <a:rPr lang="en-US">
                <a:solidFill>
                  <a:srgbClr val="000000"/>
                </a:solidFill>
                <a:latin typeface="Courier New" pitchFamily="49" charset="0"/>
              </a:rPr>
              <a:t>}</a:t>
            </a:r>
          </a:p>
          <a:p>
            <a:pPr marL="169863" lvl="1"/>
            <a:r>
              <a:rPr lang="en-US">
                <a:solidFill>
                  <a:srgbClr val="000000"/>
                </a:solidFill>
                <a:latin typeface="Courier New" pitchFamily="49" charset="0"/>
              </a:rPr>
              <a:t>…</a:t>
            </a:r>
          </a:p>
          <a:p>
            <a:pPr marL="169863" lvl="1"/>
            <a:r>
              <a:rPr lang="en-US">
                <a:solidFill>
                  <a:srgbClr val="000000"/>
                </a:solidFill>
                <a:latin typeface="Courier New" pitchFamily="49" charset="0"/>
              </a:rPr>
              <a:t>long millis = MyDate.getMillisSinceEpoch();</a:t>
            </a:r>
          </a:p>
        </p:txBody>
      </p:sp>
      <p:sp>
        <p:nvSpPr>
          <p:cNvPr id="88067" name="Rectangle 3"/>
          <p:cNvSpPr>
            <a:spLocks noGrp="1" noChangeArrowheads="1"/>
          </p:cNvSpPr>
          <p:nvPr>
            <p:ph type="title"/>
          </p:nvPr>
        </p:nvSpPr>
        <p:spPr/>
        <p:txBody>
          <a:bodyPr/>
          <a:lstStyle/>
          <a:p>
            <a:pPr eaLnBrk="1" hangingPunct="1">
              <a:defRPr/>
            </a:pPr>
            <a:r>
              <a:rPr lang="en-US" sz="3100" dirty="0"/>
              <a:t>Static Members</a:t>
            </a:r>
          </a:p>
        </p:txBody>
      </p:sp>
      <p:sp>
        <p:nvSpPr>
          <p:cNvPr id="66564" name="Rectangle 4"/>
          <p:cNvSpPr>
            <a:spLocks noGrp="1" noChangeArrowheads="1"/>
          </p:cNvSpPr>
          <p:nvPr>
            <p:ph idx="1"/>
          </p:nvPr>
        </p:nvSpPr>
        <p:spPr/>
        <p:txBody>
          <a:bodyPr/>
          <a:lstStyle/>
          <a:p>
            <a:pPr eaLnBrk="1" hangingPunct="1"/>
            <a:r>
              <a:rPr lang="en-US" sz="2000" dirty="0" smtClean="0"/>
              <a:t>Static fields and methods belong to the class</a:t>
            </a:r>
          </a:p>
          <a:p>
            <a:pPr lvl="1" eaLnBrk="1" hangingPunct="1"/>
            <a:r>
              <a:rPr lang="en-US" sz="2000" dirty="0" smtClean="0"/>
              <a:t>Changing a value in one object of that class changes the value for all of the objects</a:t>
            </a:r>
          </a:p>
          <a:p>
            <a:pPr eaLnBrk="1" hangingPunct="1"/>
            <a:r>
              <a:rPr lang="en-US" sz="2000" dirty="0" smtClean="0"/>
              <a:t>Static methods and fields can be accessed without instantiating the class</a:t>
            </a:r>
          </a:p>
          <a:p>
            <a:pPr eaLnBrk="1" hangingPunct="1"/>
            <a:r>
              <a:rPr lang="en-US" sz="2000" dirty="0" smtClean="0"/>
              <a:t>Static methods and fields are declared using the static keyword</a:t>
            </a:r>
          </a:p>
          <a:p>
            <a:pPr eaLnBrk="1" hangingPunct="1">
              <a:buNone/>
            </a:pPr>
            <a:endParaRPr lang="en-US" sz="2400" dirty="0" smtClean="0"/>
          </a:p>
          <a:p>
            <a:pPr eaLnBrk="1" hangingPunct="1">
              <a:buNone/>
            </a:pPr>
            <a:endParaRPr lang="en-US" sz="2400" dirty="0" smtClean="0"/>
          </a:p>
          <a:p>
            <a:pPr eaLnBrk="1" hangingPunct="1">
              <a:buNone/>
            </a:pPr>
            <a:endParaRPr lang="en-US" sz="2400" dirty="0" smtClean="0"/>
          </a:p>
          <a:p>
            <a:pPr eaLnBrk="1" hangingPunct="1">
              <a:buNone/>
            </a:pPr>
            <a:endParaRPr lang="en-US" sz="2400" dirty="0" smtClean="0"/>
          </a:p>
          <a:p>
            <a:pPr eaLnBrk="1" hangingPunct="1">
              <a:buNone/>
            </a:pPr>
            <a:endParaRPr lang="en-US" sz="2400" dirty="0" smtClean="0"/>
          </a:p>
          <a:p>
            <a:pPr eaLnBrk="1" hangingPunct="1">
              <a:buNone/>
            </a:pPr>
            <a:endParaRPr lang="en-US" sz="2400"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StaticDemo.java</a:t>
            </a:r>
            <a:r>
              <a:rPr lang="en-US" sz="1600" b="1" dirty="0" smtClean="0"/>
              <a:t> sample code</a:t>
            </a:r>
            <a:endParaRPr lang="en-US" dirty="0" smtClean="0"/>
          </a:p>
          <a:p>
            <a:pPr eaLnBrk="1" hangingPunct="1">
              <a:buNone/>
            </a:pPr>
            <a:endParaRPr lang="en-US" sz="24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1000125" y="3319463"/>
            <a:ext cx="7031038" cy="2901950"/>
          </a:xfrm>
          <a:prstGeom prst="rect">
            <a:avLst/>
          </a:prstGeom>
          <a:solidFill>
            <a:srgbClr val="EAEAEA"/>
          </a:solidFill>
          <a:ln w="25400">
            <a:solidFill>
              <a:srgbClr val="000000"/>
            </a:solidFill>
            <a:miter lim="800000"/>
            <a:headEnd/>
            <a:tailEnd/>
          </a:ln>
        </p:spPr>
        <p:txBody>
          <a:bodyPr lIns="0" tIns="0" rIns="0" bIns="0"/>
          <a:lstStyle/>
          <a:p>
            <a:endParaRPr lang="en-US" b="1">
              <a:solidFill>
                <a:srgbClr val="000000"/>
              </a:solidFill>
              <a:latin typeface="Courier New" pitchFamily="49" charset="0"/>
            </a:endParaRPr>
          </a:p>
          <a:p>
            <a:r>
              <a:rPr lang="en-US" b="1">
                <a:solidFill>
                  <a:srgbClr val="000000"/>
                </a:solidFill>
                <a:latin typeface="Courier New" pitchFamily="49" charset="0"/>
              </a:rPr>
              <a:t> </a:t>
            </a:r>
            <a:r>
              <a:rPr lang="en-US">
                <a:solidFill>
                  <a:srgbClr val="000000"/>
                </a:solidFill>
                <a:latin typeface="Courier New" pitchFamily="49" charset="0"/>
              </a:rPr>
              <a:t>public class MyDate</a:t>
            </a:r>
            <a:r>
              <a:rPr lang="en-US" b="1">
                <a:solidFill>
                  <a:srgbClr val="000000"/>
                </a:solidFill>
                <a:latin typeface="Courier New" pitchFamily="49" charset="0"/>
              </a:rPr>
              <a:t> </a:t>
            </a:r>
            <a:r>
              <a:rPr lang="en-US">
                <a:solidFill>
                  <a:srgbClr val="000000"/>
                </a:solidFill>
                <a:latin typeface="Courier New" pitchFamily="49" charset="0"/>
              </a:rPr>
              <a:t>{</a:t>
            </a:r>
          </a:p>
          <a:p>
            <a:pPr marL="169863" lvl="1"/>
            <a:r>
              <a:rPr lang="en-US">
                <a:solidFill>
                  <a:srgbClr val="000000"/>
                </a:solidFill>
                <a:latin typeface="Courier New" pitchFamily="49" charset="0"/>
              </a:rPr>
              <a:t>   public </a:t>
            </a:r>
            <a:r>
              <a:rPr lang="en-US" b="1">
                <a:solidFill>
                  <a:srgbClr val="000000"/>
                </a:solidFill>
                <a:latin typeface="Courier New" pitchFamily="49" charset="0"/>
              </a:rPr>
              <a:t>static</a:t>
            </a:r>
            <a:r>
              <a:rPr lang="en-US">
                <a:solidFill>
                  <a:srgbClr val="000000"/>
                </a:solidFill>
                <a:latin typeface="Courier New" pitchFamily="49" charset="0"/>
              </a:rPr>
              <a:t> </a:t>
            </a:r>
            <a:r>
              <a:rPr lang="en-US" b="1">
                <a:solidFill>
                  <a:srgbClr val="000000"/>
                </a:solidFill>
                <a:latin typeface="Courier New" pitchFamily="49" charset="0"/>
              </a:rPr>
              <a:t>final</a:t>
            </a:r>
            <a:r>
              <a:rPr lang="en-US">
                <a:solidFill>
                  <a:srgbClr val="000000"/>
                </a:solidFill>
                <a:latin typeface="Courier New" pitchFamily="49" charset="0"/>
              </a:rPr>
              <a:t> long SECONDS_PER_YEAR = </a:t>
            </a:r>
          </a:p>
          <a:p>
            <a:pPr marL="169863" lvl="1"/>
            <a:r>
              <a:rPr lang="en-US">
                <a:solidFill>
                  <a:srgbClr val="000000"/>
                </a:solidFill>
                <a:latin typeface="Courier New" pitchFamily="49" charset="0"/>
              </a:rPr>
              <a:t>      31536000;</a:t>
            </a:r>
          </a:p>
          <a:p>
            <a:pPr marL="169863" lvl="1"/>
            <a:r>
              <a:rPr lang="en-US">
                <a:solidFill>
                  <a:srgbClr val="000000"/>
                </a:solidFill>
                <a:latin typeface="Courier New" pitchFamily="49" charset="0"/>
              </a:rPr>
              <a:t>   …</a:t>
            </a:r>
          </a:p>
          <a:p>
            <a:pPr marL="169863" lvl="1"/>
            <a:r>
              <a:rPr lang="en-US">
                <a:solidFill>
                  <a:srgbClr val="000000"/>
                </a:solidFill>
                <a:latin typeface="Courier New" pitchFamily="49" charset="0"/>
              </a:rPr>
              <a:t>}</a:t>
            </a:r>
          </a:p>
          <a:p>
            <a:pPr marL="169863" lvl="1"/>
            <a:r>
              <a:rPr lang="en-US">
                <a:solidFill>
                  <a:srgbClr val="000000"/>
                </a:solidFill>
                <a:latin typeface="Courier New" pitchFamily="49" charset="0"/>
              </a:rPr>
              <a:t>…</a:t>
            </a:r>
          </a:p>
          <a:p>
            <a:pPr marL="169863" lvl="1"/>
            <a:r>
              <a:rPr lang="en-US">
                <a:solidFill>
                  <a:srgbClr val="000000"/>
                </a:solidFill>
                <a:latin typeface="Courier New" pitchFamily="49" charset="0"/>
              </a:rPr>
              <a:t>long years = MyDate.getMillisSinceEpoch() / </a:t>
            </a:r>
          </a:p>
          <a:p>
            <a:pPr marL="169863" lvl="1"/>
            <a:r>
              <a:rPr lang="en-US">
                <a:solidFill>
                  <a:srgbClr val="000000"/>
                </a:solidFill>
                <a:latin typeface="Courier New" pitchFamily="49" charset="0"/>
              </a:rPr>
              <a:t>   (1000*MyDate.SECONDS_PER_YEAR);</a:t>
            </a:r>
          </a:p>
        </p:txBody>
      </p:sp>
      <p:sp>
        <p:nvSpPr>
          <p:cNvPr id="89091" name="Rectangle 3"/>
          <p:cNvSpPr>
            <a:spLocks noGrp="1" noChangeArrowheads="1"/>
          </p:cNvSpPr>
          <p:nvPr>
            <p:ph type="title"/>
          </p:nvPr>
        </p:nvSpPr>
        <p:spPr/>
        <p:txBody>
          <a:bodyPr/>
          <a:lstStyle/>
          <a:p>
            <a:pPr eaLnBrk="1" hangingPunct="1">
              <a:defRPr/>
            </a:pPr>
            <a:r>
              <a:rPr lang="en-US" sz="3100" dirty="0"/>
              <a:t>Final Members</a:t>
            </a:r>
          </a:p>
        </p:txBody>
      </p:sp>
      <p:sp>
        <p:nvSpPr>
          <p:cNvPr id="67588" name="Rectangle 4"/>
          <p:cNvSpPr>
            <a:spLocks noGrp="1" noChangeArrowheads="1"/>
          </p:cNvSpPr>
          <p:nvPr>
            <p:ph idx="1"/>
          </p:nvPr>
        </p:nvSpPr>
        <p:spPr/>
        <p:txBody>
          <a:bodyPr/>
          <a:lstStyle/>
          <a:p>
            <a:pPr eaLnBrk="1" hangingPunct="1"/>
            <a:r>
              <a:rPr lang="en-US" sz="2000" smtClean="0"/>
              <a:t>A final field is a field which cannot be modified</a:t>
            </a:r>
          </a:p>
          <a:p>
            <a:pPr lvl="1" eaLnBrk="1" hangingPunct="1"/>
            <a:r>
              <a:rPr lang="en-US" sz="2000" smtClean="0"/>
              <a:t>This is the Java version of a constant</a:t>
            </a:r>
          </a:p>
          <a:p>
            <a:pPr eaLnBrk="1" hangingPunct="1"/>
            <a:r>
              <a:rPr lang="en-US" sz="2000" smtClean="0"/>
              <a:t>Typically, constants associated with a class are declared as static final fields for easy access</a:t>
            </a:r>
          </a:p>
          <a:p>
            <a:pPr lvl="1" eaLnBrk="1" hangingPunct="1"/>
            <a:r>
              <a:rPr lang="en-US" sz="2000" smtClean="0"/>
              <a:t>A common convention is to use only uppercase in their names</a:t>
            </a:r>
          </a:p>
          <a:p>
            <a:pPr eaLnBrk="1" hangingPunct="1"/>
            <a:endParaRPr lang="en-US" sz="240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23" name="Rectangle 7"/>
          <p:cNvSpPr>
            <a:spLocks noGrp="1" noChangeArrowheads="1"/>
          </p:cNvSpPr>
          <p:nvPr>
            <p:ph type="title"/>
          </p:nvPr>
        </p:nvSpPr>
        <p:spPr/>
        <p:txBody>
          <a:bodyPr/>
          <a:lstStyle/>
          <a:p>
            <a:pPr eaLnBrk="1" hangingPunct="1">
              <a:defRPr/>
            </a:pPr>
            <a:r>
              <a:rPr lang="en-US" sz="3100"/>
              <a:t>Abstract Classes</a:t>
            </a:r>
          </a:p>
        </p:txBody>
      </p:sp>
      <p:sp>
        <p:nvSpPr>
          <p:cNvPr id="34824" name="Rectangle 8"/>
          <p:cNvSpPr>
            <a:spLocks noGrp="1" noChangeArrowheads="1"/>
          </p:cNvSpPr>
          <p:nvPr>
            <p:ph idx="1"/>
          </p:nvPr>
        </p:nvSpPr>
        <p:spPr/>
        <p:txBody>
          <a:bodyPr>
            <a:normAutofit fontScale="92500"/>
          </a:bodyPr>
          <a:lstStyle/>
          <a:p>
            <a:pPr eaLnBrk="1" hangingPunct="1">
              <a:defRPr/>
            </a:pPr>
            <a:r>
              <a:rPr lang="en-US" sz="2200" dirty="0"/>
              <a:t>Abstract classes cannot be instantiated; they are intended to be a superclass for other classes</a:t>
            </a:r>
          </a:p>
          <a:p>
            <a:pPr eaLnBrk="1" hangingPunct="1">
              <a:buFontTx/>
              <a:buNone/>
              <a:defRPr/>
            </a:pPr>
            <a:r>
              <a:rPr lang="en-US" sz="2100" dirty="0">
                <a:latin typeface="Courier New" pitchFamily="49" charset="0"/>
              </a:rPr>
              <a:t>  </a:t>
            </a:r>
            <a:r>
              <a:rPr lang="en-US" sz="1800" dirty="0">
                <a:latin typeface="Courier New" pitchFamily="49" charset="0"/>
              </a:rPr>
              <a:t>abstract class Learner {</a:t>
            </a:r>
          </a:p>
          <a:p>
            <a:pPr eaLnBrk="1" hangingPunct="1">
              <a:buFontTx/>
              <a:buNone/>
              <a:defRPr/>
            </a:pPr>
            <a:r>
              <a:rPr lang="en-US" sz="1800" dirty="0">
                <a:latin typeface="Courier New" pitchFamily="49" charset="0"/>
              </a:rPr>
              <a:t>		public abstract String getName();</a:t>
            </a:r>
          </a:p>
          <a:p>
            <a:pPr eaLnBrk="1" hangingPunct="1">
              <a:buFontTx/>
              <a:buNone/>
              <a:defRPr/>
            </a:pPr>
            <a:r>
              <a:rPr lang="en-US" sz="1800" dirty="0">
                <a:latin typeface="Courier New" pitchFamily="49" charset="0"/>
              </a:rPr>
              <a:t>		public abstract int getAge();</a:t>
            </a:r>
          </a:p>
          <a:p>
            <a:pPr eaLnBrk="1" hangingPunct="1">
              <a:buFontTx/>
              <a:buNone/>
              <a:defRPr/>
            </a:pPr>
            <a:r>
              <a:rPr lang="en-US" sz="1800" dirty="0">
                <a:latin typeface="Courier New" pitchFamily="49" charset="0"/>
              </a:rPr>
              <a:t>		public int getMaxGrade() {</a:t>
            </a:r>
          </a:p>
          <a:p>
            <a:pPr eaLnBrk="1" hangingPunct="1">
              <a:buFontTx/>
              <a:buNone/>
              <a:defRPr/>
            </a:pPr>
            <a:r>
              <a:rPr lang="en-US" sz="1800" dirty="0">
                <a:latin typeface="Courier New" pitchFamily="49" charset="0"/>
              </a:rPr>
              <a:t>		    return getAge() - 5;</a:t>
            </a:r>
          </a:p>
          <a:p>
            <a:pPr eaLnBrk="1" hangingPunct="1">
              <a:buFontTx/>
              <a:buNone/>
              <a:defRPr/>
            </a:pPr>
            <a:r>
              <a:rPr lang="en-US" sz="1800" dirty="0">
                <a:latin typeface="Courier New" pitchFamily="49" charset="0"/>
              </a:rPr>
              <a:t>		}</a:t>
            </a:r>
          </a:p>
          <a:p>
            <a:pPr eaLnBrk="1" hangingPunct="1">
              <a:buFontTx/>
              <a:buNone/>
              <a:defRPr/>
            </a:pPr>
            <a:r>
              <a:rPr lang="en-US" sz="1800" dirty="0">
                <a:latin typeface="Courier New" pitchFamily="49" charset="0"/>
              </a:rPr>
              <a:t>  }</a:t>
            </a:r>
          </a:p>
          <a:p>
            <a:pPr eaLnBrk="1" hangingPunct="1">
              <a:defRPr/>
            </a:pPr>
            <a:r>
              <a:rPr lang="en-US" sz="2200" dirty="0">
                <a:latin typeface="Courier New" pitchFamily="49" charset="0"/>
                <a:cs typeface="Courier New" pitchFamily="49" charset="0"/>
              </a:rPr>
              <a:t>abstract</a:t>
            </a:r>
            <a:r>
              <a:rPr lang="en-US" sz="2200" dirty="0">
                <a:cs typeface="Courier New" pitchFamily="49" charset="0"/>
              </a:rPr>
              <a:t> </a:t>
            </a:r>
            <a:r>
              <a:rPr lang="en-US" sz="2200" dirty="0"/>
              <a:t>methods have no implementation</a:t>
            </a:r>
          </a:p>
          <a:p>
            <a:pPr eaLnBrk="1" hangingPunct="1">
              <a:defRPr/>
            </a:pPr>
            <a:r>
              <a:rPr lang="en-US" sz="2200" dirty="0"/>
              <a:t>If a class has one or more </a:t>
            </a:r>
            <a:r>
              <a:rPr lang="en-US" sz="2200" dirty="0">
                <a:latin typeface="Courier New" pitchFamily="49" charset="0"/>
                <a:cs typeface="Courier New" pitchFamily="49" charset="0"/>
              </a:rPr>
              <a:t>abstract</a:t>
            </a:r>
            <a:r>
              <a:rPr lang="en-US" sz="2200" dirty="0">
                <a:cs typeface="Courier New" pitchFamily="49" charset="0"/>
              </a:rPr>
              <a:t> </a:t>
            </a:r>
            <a:r>
              <a:rPr lang="en-US" sz="2200" dirty="0"/>
              <a:t>methods, it </a:t>
            </a:r>
            <a:r>
              <a:rPr lang="en-US" sz="2200" dirty="0" smtClean="0"/>
              <a:t>is </a:t>
            </a:r>
            <a:r>
              <a:rPr lang="en-US" sz="2200" dirty="0" smtClean="0">
                <a:latin typeface="Courier New" pitchFamily="49" charset="0"/>
                <a:cs typeface="Courier New" pitchFamily="49" charset="0"/>
              </a:rPr>
              <a:t>abstract</a:t>
            </a:r>
            <a:r>
              <a:rPr lang="en-US" sz="2200" dirty="0"/>
              <a:t>, and must be declared so</a:t>
            </a:r>
          </a:p>
          <a:p>
            <a:pPr eaLnBrk="1" hangingPunct="1">
              <a:defRPr/>
            </a:pPr>
            <a:r>
              <a:rPr lang="en-US" sz="2200" dirty="0"/>
              <a:t>Concrete classes have full implementations and can be instantiated</a:t>
            </a:r>
          </a:p>
          <a:p>
            <a:pPr marL="227013" lvl="1" indent="-227013" algn="ctr" eaLnBrk="1" hangingPunct="1">
              <a:spcBef>
                <a:spcPct val="25000"/>
              </a:spcBef>
              <a:buNone/>
              <a:defRPr/>
            </a:pPr>
            <a:endParaRPr lang="en-US" sz="1000" b="1" dirty="0" smtClean="0"/>
          </a:p>
          <a:p>
            <a:pPr marL="227013" lvl="1" indent="-227013" algn="ctr" eaLnBrk="1" hangingPunct="1">
              <a:spcBef>
                <a:spcPct val="25000"/>
              </a:spcBef>
              <a:buNone/>
              <a:defRPr/>
            </a:pPr>
            <a:r>
              <a:rPr lang="en-US" sz="1600" b="1" dirty="0" smtClean="0"/>
              <a:t>** Refer to the </a:t>
            </a:r>
            <a:r>
              <a:rPr lang="en-US" sz="1600" b="1" dirty="0" smtClean="0">
                <a:hlinkClick r:id="rId3" action="ppaction://hlinkfile"/>
              </a:rPr>
              <a:t>AbstractDemo.java</a:t>
            </a:r>
            <a:r>
              <a:rPr lang="en-US" sz="1600" b="1" dirty="0" smtClean="0"/>
              <a:t> sample code</a:t>
            </a:r>
            <a:endParaRPr 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5"/>
          <p:cNvSpPr>
            <a:spLocks noChangeArrowheads="1"/>
          </p:cNvSpPr>
          <p:nvPr/>
        </p:nvSpPr>
        <p:spPr bwMode="auto">
          <a:xfrm>
            <a:off x="1182688" y="4513263"/>
            <a:ext cx="6405562" cy="742950"/>
          </a:xfrm>
          <a:prstGeom prst="rect">
            <a:avLst/>
          </a:prstGeom>
          <a:solidFill>
            <a:srgbClr val="EAEAEA"/>
          </a:solidFill>
          <a:ln w="9525">
            <a:noFill/>
            <a:miter lim="800000"/>
            <a:headEnd/>
            <a:tailEnd/>
          </a:ln>
        </p:spPr>
        <p:txBody>
          <a:bodyPr wrap="none" lIns="136063" tIns="68031" rIns="136063" bIns="68031"/>
          <a:lstStyle/>
          <a:p>
            <a:endParaRPr lang="en-IN">
              <a:latin typeface="Tahoma" pitchFamily="34" charset="0"/>
            </a:endParaRPr>
          </a:p>
        </p:txBody>
      </p:sp>
      <p:sp>
        <p:nvSpPr>
          <p:cNvPr id="69635" name="Text Box 6"/>
          <p:cNvSpPr txBox="1">
            <a:spLocks noChangeArrowheads="1"/>
          </p:cNvSpPr>
          <p:nvPr/>
        </p:nvSpPr>
        <p:spPr bwMode="auto">
          <a:xfrm>
            <a:off x="1355725" y="4672013"/>
            <a:ext cx="5937250" cy="431800"/>
          </a:xfrm>
          <a:prstGeom prst="rect">
            <a:avLst/>
          </a:prstGeom>
          <a:noFill/>
          <a:ln w="9525">
            <a:noFill/>
            <a:miter lim="800000"/>
            <a:headEnd/>
            <a:tailEnd/>
          </a:ln>
        </p:spPr>
        <p:txBody>
          <a:bodyPr wrap="none" lIns="0" tIns="0" rIns="0" bIns="0" anchor="ctr">
            <a:spAutoFit/>
          </a:bodyPr>
          <a:lstStyle/>
          <a:p>
            <a:pPr>
              <a:spcAft>
                <a:spcPct val="15000"/>
              </a:spcAft>
            </a:pPr>
            <a:r>
              <a:rPr lang="en-US" sz="2800">
                <a:solidFill>
                  <a:srgbClr val="000000"/>
                </a:solidFill>
              </a:rPr>
              <a:t>com.megabank.models.BankAccount</a:t>
            </a:r>
          </a:p>
        </p:txBody>
      </p:sp>
      <p:sp>
        <p:nvSpPr>
          <p:cNvPr id="69636" name="Rectangle 7"/>
          <p:cNvSpPr>
            <a:spLocks noChangeArrowheads="1"/>
          </p:cNvSpPr>
          <p:nvPr/>
        </p:nvSpPr>
        <p:spPr bwMode="auto">
          <a:xfrm>
            <a:off x="1266825" y="4686300"/>
            <a:ext cx="3883025" cy="417513"/>
          </a:xfrm>
          <a:prstGeom prst="rect">
            <a:avLst/>
          </a:prstGeom>
          <a:noFill/>
          <a:ln w="12700">
            <a:solidFill>
              <a:schemeClr val="accent2"/>
            </a:solidFill>
            <a:miter lim="800000"/>
            <a:headEnd/>
            <a:tailEnd/>
          </a:ln>
        </p:spPr>
        <p:txBody>
          <a:bodyPr wrap="none" lIns="136063" tIns="68031" rIns="136063" bIns="68031"/>
          <a:lstStyle/>
          <a:p>
            <a:endParaRPr lang="en-IN">
              <a:latin typeface="Tahoma" pitchFamily="34" charset="0"/>
            </a:endParaRPr>
          </a:p>
        </p:txBody>
      </p:sp>
      <p:sp>
        <p:nvSpPr>
          <p:cNvPr id="69637" name="Rectangle 8"/>
          <p:cNvSpPr>
            <a:spLocks noChangeArrowheads="1"/>
          </p:cNvSpPr>
          <p:nvPr/>
        </p:nvSpPr>
        <p:spPr bwMode="auto">
          <a:xfrm>
            <a:off x="5272088" y="4686300"/>
            <a:ext cx="2214562" cy="409575"/>
          </a:xfrm>
          <a:prstGeom prst="rect">
            <a:avLst/>
          </a:prstGeom>
          <a:noFill/>
          <a:ln w="12700">
            <a:solidFill>
              <a:schemeClr val="accent2"/>
            </a:solidFill>
            <a:miter lim="800000"/>
            <a:headEnd/>
            <a:tailEnd/>
          </a:ln>
        </p:spPr>
        <p:txBody>
          <a:bodyPr wrap="none" lIns="136063" tIns="68031" rIns="136063" bIns="68031"/>
          <a:lstStyle/>
          <a:p>
            <a:endParaRPr lang="en-IN">
              <a:latin typeface="Tahoma" pitchFamily="34" charset="0"/>
            </a:endParaRPr>
          </a:p>
        </p:txBody>
      </p:sp>
      <p:sp>
        <p:nvSpPr>
          <p:cNvPr id="69638" name="Text Box 9"/>
          <p:cNvSpPr txBox="1">
            <a:spLocks noChangeArrowheads="1"/>
          </p:cNvSpPr>
          <p:nvPr/>
        </p:nvSpPr>
        <p:spPr bwMode="auto">
          <a:xfrm>
            <a:off x="2143125" y="4027488"/>
            <a:ext cx="1792288" cy="323850"/>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chemeClr val="accent2"/>
                </a:solidFill>
              </a:rPr>
              <a:t>Package name</a:t>
            </a:r>
          </a:p>
        </p:txBody>
      </p:sp>
      <p:sp>
        <p:nvSpPr>
          <p:cNvPr id="69639" name="Text Box 10"/>
          <p:cNvSpPr txBox="1">
            <a:spLocks noChangeArrowheads="1"/>
          </p:cNvSpPr>
          <p:nvPr/>
        </p:nvSpPr>
        <p:spPr bwMode="auto">
          <a:xfrm>
            <a:off x="5816600" y="4027488"/>
            <a:ext cx="1417638" cy="323850"/>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chemeClr val="accent2"/>
                </a:solidFill>
              </a:rPr>
              <a:t>Class name</a:t>
            </a:r>
          </a:p>
        </p:txBody>
      </p:sp>
      <p:sp>
        <p:nvSpPr>
          <p:cNvPr id="69640" name="Text Box 11"/>
          <p:cNvSpPr txBox="1">
            <a:spLocks noChangeArrowheads="1"/>
          </p:cNvSpPr>
          <p:nvPr/>
        </p:nvSpPr>
        <p:spPr bwMode="auto">
          <a:xfrm>
            <a:off x="2655888" y="5600700"/>
            <a:ext cx="3268662" cy="323850"/>
          </a:xfrm>
          <a:prstGeom prst="rect">
            <a:avLst/>
          </a:prstGeom>
          <a:noFill/>
          <a:ln w="9525">
            <a:noFill/>
            <a:miter lim="800000"/>
            <a:headEnd/>
            <a:tailEnd/>
          </a:ln>
        </p:spPr>
        <p:txBody>
          <a:bodyPr wrap="none" lIns="0" tIns="0" rIns="0" bIns="0" anchor="ctr">
            <a:spAutoFit/>
          </a:bodyPr>
          <a:lstStyle/>
          <a:p>
            <a:pPr>
              <a:spcAft>
                <a:spcPct val="15000"/>
              </a:spcAft>
            </a:pPr>
            <a:r>
              <a:rPr lang="en-US" sz="2100">
                <a:solidFill>
                  <a:srgbClr val="8000C0"/>
                </a:solidFill>
              </a:rPr>
              <a:t>"</a:t>
            </a:r>
            <a:r>
              <a:rPr lang="en-US" sz="2100">
                <a:solidFill>
                  <a:schemeClr val="accent2"/>
                </a:solidFill>
              </a:rPr>
              <a:t>Fully qualified" class name</a:t>
            </a:r>
          </a:p>
        </p:txBody>
      </p:sp>
      <p:sp>
        <p:nvSpPr>
          <p:cNvPr id="69641" name="Line 12"/>
          <p:cNvSpPr>
            <a:spLocks noChangeShapeType="1"/>
          </p:cNvSpPr>
          <p:nvPr/>
        </p:nvSpPr>
        <p:spPr bwMode="auto">
          <a:xfrm flipV="1">
            <a:off x="4376738" y="5265738"/>
            <a:ext cx="7937" cy="342900"/>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69642" name="Line 13"/>
          <p:cNvSpPr>
            <a:spLocks noChangeShapeType="1"/>
          </p:cNvSpPr>
          <p:nvPr/>
        </p:nvSpPr>
        <p:spPr bwMode="auto">
          <a:xfrm>
            <a:off x="3086100" y="4340225"/>
            <a:ext cx="139700" cy="336550"/>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69643" name="Line 14"/>
          <p:cNvSpPr>
            <a:spLocks noChangeShapeType="1"/>
          </p:cNvSpPr>
          <p:nvPr/>
        </p:nvSpPr>
        <p:spPr bwMode="auto">
          <a:xfrm flipH="1">
            <a:off x="6380163" y="4340225"/>
            <a:ext cx="182562" cy="336550"/>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35857" name="Rectangle 17"/>
          <p:cNvSpPr>
            <a:spLocks noGrp="1" noChangeArrowheads="1"/>
          </p:cNvSpPr>
          <p:nvPr>
            <p:ph type="title"/>
          </p:nvPr>
        </p:nvSpPr>
        <p:spPr/>
        <p:txBody>
          <a:bodyPr/>
          <a:lstStyle/>
          <a:p>
            <a:pPr eaLnBrk="1" hangingPunct="1">
              <a:defRPr/>
            </a:pPr>
            <a:r>
              <a:rPr lang="en-US" sz="3100" dirty="0"/>
              <a:t>Packages</a:t>
            </a:r>
          </a:p>
        </p:txBody>
      </p:sp>
      <p:sp>
        <p:nvSpPr>
          <p:cNvPr id="69645" name="Rectangle 18"/>
          <p:cNvSpPr>
            <a:spLocks noGrp="1" noChangeArrowheads="1"/>
          </p:cNvSpPr>
          <p:nvPr>
            <p:ph idx="1"/>
          </p:nvPr>
        </p:nvSpPr>
        <p:spPr/>
        <p:txBody>
          <a:bodyPr/>
          <a:lstStyle/>
          <a:p>
            <a:pPr eaLnBrk="1" hangingPunct="1"/>
            <a:r>
              <a:rPr lang="en-US" sz="2400" dirty="0" smtClean="0"/>
              <a:t>Classes can be grouped:</a:t>
            </a:r>
          </a:p>
          <a:p>
            <a:pPr lvl="1" eaLnBrk="1" hangingPunct="1"/>
            <a:r>
              <a:rPr lang="en-US" sz="2000" dirty="0" smtClean="0"/>
              <a:t>Logically, according to the model you are building</a:t>
            </a:r>
          </a:p>
          <a:p>
            <a:pPr lvl="1" eaLnBrk="1" hangingPunct="1"/>
            <a:r>
              <a:rPr lang="en-US" sz="2000" dirty="0" smtClean="0"/>
              <a:t>As sets designed to be used together</a:t>
            </a:r>
          </a:p>
          <a:p>
            <a:pPr lvl="1" eaLnBrk="1" hangingPunct="1"/>
            <a:r>
              <a:rPr lang="en-US" sz="2000" dirty="0" smtClean="0"/>
              <a:t>For convenience</a:t>
            </a:r>
          </a:p>
          <a:p>
            <a:pPr eaLnBrk="1" hangingPunct="1"/>
            <a:r>
              <a:rPr lang="en-US" sz="2400" dirty="0" smtClean="0"/>
              <a:t>By convention, package names are in lower case</a:t>
            </a:r>
          </a:p>
          <a:p>
            <a:pPr eaLnBrk="1" hangingPunct="1"/>
            <a:r>
              <a:rPr lang="en-US" sz="2400" dirty="0" smtClean="0"/>
              <a:t>Different packages can contain classes with the same name</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4"/>
          <p:cNvSpPr>
            <a:spLocks noChangeArrowheads="1"/>
          </p:cNvSpPr>
          <p:nvPr/>
        </p:nvSpPr>
        <p:spPr bwMode="auto">
          <a:xfrm>
            <a:off x="801688" y="3611563"/>
            <a:ext cx="7604125" cy="3094037"/>
          </a:xfrm>
          <a:prstGeom prst="rect">
            <a:avLst/>
          </a:prstGeom>
          <a:solidFill>
            <a:srgbClr val="EAEAEA"/>
          </a:solidFill>
          <a:ln w="25400">
            <a:solidFill>
              <a:srgbClr val="000000"/>
            </a:solidFill>
            <a:miter lim="800000"/>
            <a:headEnd/>
            <a:tailEnd/>
          </a:ln>
        </p:spPr>
        <p:txBody>
          <a:bodyPr lIns="0" tIns="0" rIns="0" bIns="0"/>
          <a:lstStyle/>
          <a:p>
            <a:endParaRPr lang="en-US">
              <a:solidFill>
                <a:srgbClr val="000000"/>
              </a:solidFill>
              <a:latin typeface="Courier New" pitchFamily="49" charset="0"/>
            </a:endParaRPr>
          </a:p>
          <a:p>
            <a:r>
              <a:rPr lang="en-US">
                <a:solidFill>
                  <a:srgbClr val="000000"/>
                </a:solidFill>
                <a:latin typeface="Courier New" pitchFamily="49" charset="0"/>
              </a:rPr>
              <a:t> package </a:t>
            </a:r>
            <a:r>
              <a:rPr lang="en-US" b="1">
                <a:solidFill>
                  <a:srgbClr val="000000"/>
                </a:solidFill>
                <a:latin typeface="Courier New" pitchFamily="49" charset="0"/>
              </a:rPr>
              <a:t>com.megabank.testing</a:t>
            </a:r>
            <a:r>
              <a:rPr lang="en-US">
                <a:solidFill>
                  <a:srgbClr val="000000"/>
                </a:solidFill>
                <a:latin typeface="Courier New" pitchFamily="49" charset="0"/>
              </a:rPr>
              <a:t>;  </a:t>
            </a:r>
          </a:p>
          <a:p>
            <a:endParaRPr lang="en-US">
              <a:solidFill>
                <a:srgbClr val="000000"/>
              </a:solidFill>
              <a:latin typeface="Courier New" pitchFamily="49" charset="0"/>
            </a:endParaRPr>
          </a:p>
          <a:p>
            <a:r>
              <a:rPr lang="en-US">
                <a:solidFill>
                  <a:srgbClr val="000000"/>
                </a:solidFill>
                <a:latin typeface="Courier New" pitchFamily="49" charset="0"/>
              </a:rPr>
              <a:t> public class Tester {</a:t>
            </a:r>
          </a:p>
          <a:p>
            <a:pPr marL="169863" lvl="1"/>
            <a:r>
              <a:rPr lang="en-US">
                <a:solidFill>
                  <a:srgbClr val="000000"/>
                </a:solidFill>
                <a:latin typeface="Courier New" pitchFamily="49" charset="0"/>
              </a:rPr>
              <a:t> public static void main(String[] args) {</a:t>
            </a:r>
          </a:p>
          <a:p>
            <a:pPr marL="339725" lvl="2"/>
            <a:r>
              <a:rPr lang="en-US">
                <a:solidFill>
                  <a:srgbClr val="000000"/>
                </a:solidFill>
                <a:latin typeface="Courier New" pitchFamily="49" charset="0"/>
              </a:rPr>
              <a:t> </a:t>
            </a:r>
            <a:r>
              <a:rPr lang="en-US" b="1">
                <a:solidFill>
                  <a:srgbClr val="000000"/>
                </a:solidFill>
                <a:latin typeface="Courier New" pitchFamily="49" charset="0"/>
              </a:rPr>
              <a:t>com.megabank.models</a:t>
            </a:r>
            <a:r>
              <a:rPr lang="en-US">
                <a:solidFill>
                  <a:srgbClr val="000000"/>
                </a:solidFill>
                <a:latin typeface="Courier New" pitchFamily="49" charset="0"/>
              </a:rPr>
              <a:t>.BankAccount account1 </a:t>
            </a:r>
          </a:p>
          <a:p>
            <a:pPr marL="511175" lvl="3"/>
            <a:r>
              <a:rPr lang="en-US">
                <a:solidFill>
                  <a:srgbClr val="000000"/>
                </a:solidFill>
                <a:latin typeface="Courier New" pitchFamily="49" charset="0"/>
              </a:rPr>
              <a:t> = new </a:t>
            </a:r>
            <a:r>
              <a:rPr lang="en-US" b="1">
                <a:solidFill>
                  <a:srgbClr val="000000"/>
                </a:solidFill>
                <a:latin typeface="Courier New" pitchFamily="49" charset="0"/>
              </a:rPr>
              <a:t>com.megabank.models</a:t>
            </a:r>
            <a:r>
              <a:rPr lang="en-US">
                <a:solidFill>
                  <a:srgbClr val="000000"/>
                </a:solidFill>
                <a:latin typeface="Courier New" pitchFamily="49" charset="0"/>
              </a:rPr>
              <a:t>.BankAccount("Smith");</a:t>
            </a:r>
          </a:p>
          <a:p>
            <a:pPr marL="339725" lvl="2"/>
            <a:r>
              <a:rPr lang="en-US">
                <a:solidFill>
                  <a:srgbClr val="000000"/>
                </a:solidFill>
                <a:latin typeface="Courier New" pitchFamily="49" charset="0"/>
              </a:rPr>
              <a:t> account1.credit(1000.0);</a:t>
            </a:r>
          </a:p>
          <a:p>
            <a:pPr marL="339725" lvl="2"/>
            <a:r>
              <a:rPr lang="en-US">
                <a:solidFill>
                  <a:srgbClr val="000000"/>
                </a:solidFill>
                <a:latin typeface="Courier New" pitchFamily="49" charset="0"/>
              </a:rPr>
              <a:t> System.out.println(account1.getBalance());</a:t>
            </a:r>
          </a:p>
          <a:p>
            <a:pPr marL="169863" lvl="1"/>
            <a:r>
              <a:rPr lang="en-US">
                <a:solidFill>
                  <a:srgbClr val="000000"/>
                </a:solidFill>
                <a:latin typeface="Courier New" pitchFamily="49" charset="0"/>
              </a:rPr>
              <a:t> }</a:t>
            </a:r>
          </a:p>
          <a:p>
            <a:r>
              <a:rPr lang="en-US">
                <a:solidFill>
                  <a:srgbClr val="000000"/>
                </a:solidFill>
                <a:latin typeface="Courier New" pitchFamily="49" charset="0"/>
              </a:rPr>
              <a:t> }</a:t>
            </a:r>
          </a:p>
        </p:txBody>
      </p:sp>
      <p:sp>
        <p:nvSpPr>
          <p:cNvPr id="36872" name="Rectangle 8"/>
          <p:cNvSpPr>
            <a:spLocks noGrp="1" noChangeArrowheads="1"/>
          </p:cNvSpPr>
          <p:nvPr>
            <p:ph type="title"/>
          </p:nvPr>
        </p:nvSpPr>
        <p:spPr/>
        <p:txBody>
          <a:bodyPr/>
          <a:lstStyle/>
          <a:p>
            <a:pPr eaLnBrk="1" hangingPunct="1">
              <a:defRPr/>
            </a:pPr>
            <a:r>
              <a:rPr lang="en-US" sz="3100" dirty="0"/>
              <a:t>Class Visibility</a:t>
            </a:r>
          </a:p>
        </p:txBody>
      </p:sp>
      <p:sp>
        <p:nvSpPr>
          <p:cNvPr id="70660" name="Rectangle 9"/>
          <p:cNvSpPr>
            <a:spLocks noGrp="1" noChangeArrowheads="1"/>
          </p:cNvSpPr>
          <p:nvPr>
            <p:ph idx="1"/>
          </p:nvPr>
        </p:nvSpPr>
        <p:spPr>
          <a:xfrm>
            <a:off x="381000" y="1576388"/>
            <a:ext cx="8229600" cy="5046662"/>
          </a:xfrm>
        </p:spPr>
        <p:txBody>
          <a:bodyPr/>
          <a:lstStyle/>
          <a:p>
            <a:pPr eaLnBrk="1" hangingPunct="1"/>
            <a:r>
              <a:rPr lang="en-US" sz="2000" dirty="0" smtClean="0"/>
              <a:t>Classes can reference other classes within the same package by class name only</a:t>
            </a:r>
          </a:p>
          <a:p>
            <a:pPr eaLnBrk="1" hangingPunct="1"/>
            <a:r>
              <a:rPr lang="en-US" sz="2000" dirty="0" smtClean="0"/>
              <a:t>Classes must provide the fully qualified name (including package) for classes defined in a different package.</a:t>
            </a:r>
          </a:p>
          <a:p>
            <a:pPr lvl="1" eaLnBrk="1" hangingPunct="1"/>
            <a:r>
              <a:rPr lang="en-US" sz="2000" dirty="0" smtClean="0"/>
              <a:t>Below, </a:t>
            </a:r>
            <a:r>
              <a:rPr lang="en-US" sz="2000" dirty="0" smtClean="0">
                <a:latin typeface="Courier New" pitchFamily="49" charset="0"/>
              </a:rPr>
              <a:t>Tester</a:t>
            </a:r>
            <a:r>
              <a:rPr lang="en-US" sz="2000" dirty="0" smtClean="0"/>
              <a:t> and </a:t>
            </a:r>
            <a:r>
              <a:rPr lang="en-US" sz="2000" dirty="0" err="1" smtClean="0">
                <a:latin typeface="Courier New" pitchFamily="49" charset="0"/>
              </a:rPr>
              <a:t>BankAccount</a:t>
            </a:r>
            <a:r>
              <a:rPr lang="en-US" sz="2000" dirty="0" smtClean="0"/>
              <a:t> are defined in different packages</a:t>
            </a:r>
          </a:p>
          <a:p>
            <a:pPr eaLnBrk="1" hangingPunct="1"/>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pPr eaLnBrk="1" hangingPunct="1">
              <a:defRPr/>
            </a:pPr>
            <a:r>
              <a:rPr lang="en-US" sz="3000"/>
              <a:t>A Person Object</a:t>
            </a:r>
          </a:p>
        </p:txBody>
      </p:sp>
      <p:sp>
        <p:nvSpPr>
          <p:cNvPr id="9219" name="Rectangle 3"/>
          <p:cNvSpPr>
            <a:spLocks noGrp="1" noChangeArrowheads="1"/>
          </p:cNvSpPr>
          <p:nvPr>
            <p:ph idx="1"/>
          </p:nvPr>
        </p:nvSpPr>
        <p:spPr/>
        <p:txBody>
          <a:bodyPr/>
          <a:lstStyle/>
          <a:p>
            <a:pPr eaLnBrk="1" hangingPunct="1"/>
            <a:r>
              <a:rPr lang="en-US" dirty="0" smtClean="0"/>
              <a:t>Recall that:</a:t>
            </a:r>
          </a:p>
          <a:p>
            <a:pPr lvl="1" eaLnBrk="1" hangingPunct="1"/>
            <a:r>
              <a:rPr lang="en-US" dirty="0" smtClean="0"/>
              <a:t>Data is represented inside the inner circle</a:t>
            </a:r>
          </a:p>
          <a:p>
            <a:pPr lvl="1" eaLnBrk="1" hangingPunct="1"/>
            <a:r>
              <a:rPr lang="en-US" dirty="0" smtClean="0"/>
              <a:t>Functions accessing that data surround the data in the outer circle</a:t>
            </a:r>
          </a:p>
        </p:txBody>
      </p:sp>
      <p:sp>
        <p:nvSpPr>
          <p:cNvPr id="9220" name="Oval 7"/>
          <p:cNvSpPr>
            <a:spLocks noChangeArrowheads="1"/>
          </p:cNvSpPr>
          <p:nvPr/>
        </p:nvSpPr>
        <p:spPr bwMode="auto">
          <a:xfrm>
            <a:off x="1862138" y="2852738"/>
            <a:ext cx="5387975" cy="3765550"/>
          </a:xfrm>
          <a:prstGeom prst="ellipse">
            <a:avLst/>
          </a:prstGeom>
          <a:solidFill>
            <a:schemeClr val="folHlink"/>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9221" name="Oval 8"/>
          <p:cNvSpPr>
            <a:spLocks noChangeArrowheads="1"/>
          </p:cNvSpPr>
          <p:nvPr/>
        </p:nvSpPr>
        <p:spPr bwMode="auto">
          <a:xfrm>
            <a:off x="3402013" y="3275013"/>
            <a:ext cx="2322512" cy="2235200"/>
          </a:xfrm>
          <a:prstGeom prst="ellipse">
            <a:avLst/>
          </a:prstGeom>
          <a:solidFill>
            <a:srgbClr val="F0F2F2"/>
          </a:solidFill>
          <a:ln w="9525">
            <a:solidFill>
              <a:schemeClr val="tx1"/>
            </a:solidFill>
            <a:round/>
            <a:headEnd/>
            <a:tailEnd/>
          </a:ln>
        </p:spPr>
        <p:txBody>
          <a:bodyPr wrap="none" lIns="136063" tIns="68031" rIns="136063" bIns="68031" anchor="ctr"/>
          <a:lstStyle/>
          <a:p>
            <a:endParaRPr lang="en-IN">
              <a:latin typeface="Tahoma" pitchFamily="34" charset="0"/>
            </a:endParaRPr>
          </a:p>
        </p:txBody>
      </p:sp>
      <p:sp>
        <p:nvSpPr>
          <p:cNvPr id="9222" name="Text Box 9"/>
          <p:cNvSpPr txBox="1">
            <a:spLocks noChangeArrowheads="1"/>
          </p:cNvSpPr>
          <p:nvPr/>
        </p:nvSpPr>
        <p:spPr bwMode="auto">
          <a:xfrm>
            <a:off x="3457575" y="3754438"/>
            <a:ext cx="2341563" cy="1119187"/>
          </a:xfrm>
          <a:prstGeom prst="rect">
            <a:avLst/>
          </a:prstGeom>
          <a:noFill/>
          <a:ln w="9525">
            <a:noFill/>
            <a:miter lim="800000"/>
            <a:headEnd/>
            <a:tailEnd/>
          </a:ln>
        </p:spPr>
        <p:txBody>
          <a:bodyPr lIns="136054" tIns="68027" rIns="136054" bIns="68027">
            <a:spAutoFit/>
          </a:bodyPr>
          <a:lstStyle/>
          <a:p>
            <a:pPr defTabSz="614363">
              <a:spcBef>
                <a:spcPct val="50000"/>
              </a:spcBef>
            </a:pPr>
            <a:r>
              <a:rPr lang="en-US" sz="1600">
                <a:latin typeface="Courier New" pitchFamily="49" charset="0"/>
              </a:rPr>
              <a:t>Name = Jim John</a:t>
            </a:r>
          </a:p>
          <a:p>
            <a:pPr defTabSz="614363">
              <a:spcBef>
                <a:spcPct val="50000"/>
              </a:spcBef>
            </a:pPr>
            <a:r>
              <a:rPr lang="en-US" sz="1600">
                <a:latin typeface="Courier New" pitchFamily="49" charset="0"/>
              </a:rPr>
              <a:t>Quarters = 3</a:t>
            </a:r>
          </a:p>
          <a:p>
            <a:pPr defTabSz="614363">
              <a:spcBef>
                <a:spcPct val="50000"/>
              </a:spcBef>
            </a:pPr>
            <a:r>
              <a:rPr lang="en-US" sz="1600">
                <a:latin typeface="Courier New" pitchFamily="49" charset="0"/>
              </a:rPr>
              <a:t>Dimes = 2</a:t>
            </a:r>
          </a:p>
        </p:txBody>
      </p:sp>
      <p:sp>
        <p:nvSpPr>
          <p:cNvPr id="9223" name="Line 10"/>
          <p:cNvSpPr>
            <a:spLocks noChangeShapeType="1"/>
          </p:cNvSpPr>
          <p:nvPr/>
        </p:nvSpPr>
        <p:spPr bwMode="auto">
          <a:xfrm flipV="1">
            <a:off x="4516438" y="2103438"/>
            <a:ext cx="0" cy="1173162"/>
          </a:xfrm>
          <a:prstGeom prst="line">
            <a:avLst/>
          </a:prstGeom>
          <a:noFill/>
          <a:ln w="9525">
            <a:solidFill>
              <a:schemeClr val="tx1"/>
            </a:solidFill>
            <a:round/>
            <a:headEnd/>
            <a:tailEnd/>
          </a:ln>
        </p:spPr>
        <p:txBody>
          <a:bodyPr lIns="136063" tIns="68031" rIns="136063" bIns="68031"/>
          <a:lstStyle/>
          <a:p>
            <a:endParaRPr lang="en-US"/>
          </a:p>
        </p:txBody>
      </p:sp>
      <p:sp>
        <p:nvSpPr>
          <p:cNvPr id="9224" name="Line 11"/>
          <p:cNvSpPr>
            <a:spLocks noChangeShapeType="1"/>
          </p:cNvSpPr>
          <p:nvPr/>
        </p:nvSpPr>
        <p:spPr bwMode="auto">
          <a:xfrm>
            <a:off x="5727700" y="4375150"/>
            <a:ext cx="1531938" cy="0"/>
          </a:xfrm>
          <a:prstGeom prst="line">
            <a:avLst/>
          </a:prstGeom>
          <a:noFill/>
          <a:ln w="9525">
            <a:solidFill>
              <a:schemeClr val="tx1"/>
            </a:solidFill>
            <a:round/>
            <a:headEnd/>
            <a:tailEnd/>
          </a:ln>
        </p:spPr>
        <p:txBody>
          <a:bodyPr lIns="136063" tIns="68031" rIns="136063" bIns="68031"/>
          <a:lstStyle/>
          <a:p>
            <a:endParaRPr lang="en-US"/>
          </a:p>
        </p:txBody>
      </p:sp>
      <p:sp>
        <p:nvSpPr>
          <p:cNvPr id="9225" name="Line 12"/>
          <p:cNvSpPr>
            <a:spLocks noChangeShapeType="1"/>
          </p:cNvSpPr>
          <p:nvPr/>
        </p:nvSpPr>
        <p:spPr bwMode="auto">
          <a:xfrm flipH="1">
            <a:off x="1892300" y="4392613"/>
            <a:ext cx="1489075" cy="0"/>
          </a:xfrm>
          <a:prstGeom prst="line">
            <a:avLst/>
          </a:prstGeom>
          <a:noFill/>
          <a:ln w="9525">
            <a:solidFill>
              <a:schemeClr val="tx1"/>
            </a:solidFill>
            <a:round/>
            <a:headEnd/>
            <a:tailEnd/>
          </a:ln>
        </p:spPr>
        <p:txBody>
          <a:bodyPr lIns="136063" tIns="68031" rIns="136063" bIns="68031"/>
          <a:lstStyle/>
          <a:p>
            <a:endParaRPr lang="en-US"/>
          </a:p>
        </p:txBody>
      </p:sp>
      <p:sp>
        <p:nvSpPr>
          <p:cNvPr id="9226" name="Line 13"/>
          <p:cNvSpPr>
            <a:spLocks noChangeShapeType="1"/>
          </p:cNvSpPr>
          <p:nvPr/>
        </p:nvSpPr>
        <p:spPr bwMode="auto">
          <a:xfrm flipH="1">
            <a:off x="4495800" y="5510213"/>
            <a:ext cx="20638" cy="1081087"/>
          </a:xfrm>
          <a:prstGeom prst="line">
            <a:avLst/>
          </a:prstGeom>
          <a:noFill/>
          <a:ln w="9525">
            <a:solidFill>
              <a:schemeClr val="tx1"/>
            </a:solidFill>
            <a:round/>
            <a:headEnd/>
            <a:tailEnd/>
          </a:ln>
        </p:spPr>
        <p:txBody>
          <a:bodyPr lIns="136063" tIns="68031" rIns="136063" bIns="68031"/>
          <a:lstStyle/>
          <a:p>
            <a:endParaRPr lang="en-US"/>
          </a:p>
        </p:txBody>
      </p:sp>
      <p:sp>
        <p:nvSpPr>
          <p:cNvPr id="9227" name="Text Box 14"/>
          <p:cNvSpPr txBox="1">
            <a:spLocks noChangeArrowheads="1"/>
          </p:cNvSpPr>
          <p:nvPr/>
        </p:nvSpPr>
        <p:spPr bwMode="auto">
          <a:xfrm>
            <a:off x="-76200" y="3505200"/>
            <a:ext cx="2344738" cy="414338"/>
          </a:xfrm>
          <a:prstGeom prst="rect">
            <a:avLst/>
          </a:prstGeom>
          <a:noFill/>
          <a:ln w="9525">
            <a:noFill/>
            <a:miter lim="800000"/>
            <a:headEnd/>
            <a:tailEnd/>
          </a:ln>
        </p:spPr>
        <p:txBody>
          <a:bodyPr lIns="136054" tIns="68027" rIns="136054" bIns="68027">
            <a:spAutoFit/>
          </a:bodyPr>
          <a:lstStyle/>
          <a:p>
            <a:pPr defTabSz="614363">
              <a:spcBef>
                <a:spcPct val="50000"/>
              </a:spcBef>
            </a:pPr>
            <a:r>
              <a:rPr lang="en-US" b="1">
                <a:latin typeface="Courier New" pitchFamily="49" charset="0"/>
              </a:rPr>
              <a:t>getMoneyTotal</a:t>
            </a:r>
          </a:p>
        </p:txBody>
      </p:sp>
      <p:sp>
        <p:nvSpPr>
          <p:cNvPr id="9228" name="Text Box 15"/>
          <p:cNvSpPr txBox="1">
            <a:spLocks noChangeArrowheads="1"/>
          </p:cNvSpPr>
          <p:nvPr/>
        </p:nvSpPr>
        <p:spPr bwMode="auto">
          <a:xfrm>
            <a:off x="4818063" y="5446713"/>
            <a:ext cx="2343150" cy="414337"/>
          </a:xfrm>
          <a:prstGeom prst="rect">
            <a:avLst/>
          </a:prstGeom>
          <a:noFill/>
          <a:ln w="9525">
            <a:noFill/>
            <a:miter lim="800000"/>
            <a:headEnd/>
            <a:tailEnd/>
          </a:ln>
        </p:spPr>
        <p:txBody>
          <a:bodyPr lIns="136054" tIns="68027" rIns="136054" bIns="68027">
            <a:spAutoFit/>
          </a:bodyPr>
          <a:lstStyle/>
          <a:p>
            <a:pPr defTabSz="614363">
              <a:spcBef>
                <a:spcPct val="50000"/>
              </a:spcBef>
            </a:pPr>
            <a:r>
              <a:rPr lang="en-US" b="1">
                <a:latin typeface="Courier New" pitchFamily="49" charset="0"/>
              </a:rPr>
              <a:t>getName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Text Box 4"/>
          <p:cNvSpPr txBox="1">
            <a:spLocks noChangeArrowheads="1"/>
          </p:cNvSpPr>
          <p:nvPr/>
        </p:nvSpPr>
        <p:spPr bwMode="auto">
          <a:xfrm>
            <a:off x="500063" y="384175"/>
            <a:ext cx="7000875" cy="477838"/>
          </a:xfrm>
          <a:prstGeom prst="rect">
            <a:avLst/>
          </a:prstGeom>
          <a:noFill/>
          <a:ln w="9525">
            <a:noFill/>
            <a:miter lim="800000"/>
            <a:headEnd/>
            <a:tailEnd/>
          </a:ln>
        </p:spPr>
        <p:txBody>
          <a:bodyPr lIns="0" tIns="0" rIns="0" bIns="0" anchor="ctr">
            <a:spAutoFit/>
          </a:bodyPr>
          <a:lstStyle/>
          <a:p>
            <a:pPr>
              <a:spcAft>
                <a:spcPct val="15000"/>
              </a:spcAft>
            </a:pPr>
            <a:endParaRPr lang="en-US" sz="3100" b="1">
              <a:solidFill>
                <a:srgbClr val="000000"/>
              </a:solidFill>
            </a:endParaRPr>
          </a:p>
        </p:txBody>
      </p:sp>
      <p:sp>
        <p:nvSpPr>
          <p:cNvPr id="71683" name="Rectangle 5"/>
          <p:cNvSpPr>
            <a:spLocks noChangeArrowheads="1"/>
          </p:cNvSpPr>
          <p:nvPr/>
        </p:nvSpPr>
        <p:spPr bwMode="auto">
          <a:xfrm>
            <a:off x="442913" y="2268537"/>
            <a:ext cx="6702425" cy="2973388"/>
          </a:xfrm>
          <a:prstGeom prst="rect">
            <a:avLst/>
          </a:prstGeom>
          <a:solidFill>
            <a:srgbClr val="EAEAEA"/>
          </a:solidFill>
          <a:ln w="25400">
            <a:solidFill>
              <a:srgbClr val="000000"/>
            </a:solidFill>
            <a:miter lim="800000"/>
            <a:headEnd/>
            <a:tailEnd/>
          </a:ln>
        </p:spPr>
        <p:txBody>
          <a:bodyPr lIns="0" tIns="0" rIns="0" bIns="0"/>
          <a:lstStyle/>
          <a:p>
            <a:r>
              <a:rPr lang="en-US" sz="1500">
                <a:solidFill>
                  <a:srgbClr val="000000"/>
                </a:solidFill>
                <a:latin typeface="Courier New" pitchFamily="49" charset="0"/>
              </a:rPr>
              <a:t> </a:t>
            </a:r>
          </a:p>
          <a:p>
            <a:r>
              <a:rPr lang="en-US" sz="1500">
                <a:solidFill>
                  <a:srgbClr val="000000"/>
                </a:solidFill>
                <a:latin typeface="Courier New" pitchFamily="49" charset="0"/>
              </a:rPr>
              <a:t> package com.megabank.testing;</a:t>
            </a:r>
          </a:p>
          <a:p>
            <a:r>
              <a:rPr lang="en-US" sz="1500">
                <a:solidFill>
                  <a:srgbClr val="000000"/>
                </a:solidFill>
                <a:latin typeface="Courier New" pitchFamily="49" charset="0"/>
              </a:rPr>
              <a:t> </a:t>
            </a:r>
          </a:p>
          <a:p>
            <a:r>
              <a:rPr lang="en-US" sz="1500" b="1">
                <a:solidFill>
                  <a:srgbClr val="000000"/>
                </a:solidFill>
                <a:latin typeface="Courier New" pitchFamily="49" charset="0"/>
              </a:rPr>
              <a:t> import com.megabank.models.BankAccount;</a:t>
            </a:r>
            <a:endParaRPr lang="en-US" sz="1500">
              <a:solidFill>
                <a:srgbClr val="000000"/>
              </a:solidFill>
              <a:latin typeface="Courier New" pitchFamily="49" charset="0"/>
            </a:endParaRPr>
          </a:p>
          <a:p>
            <a:endParaRPr lang="en-US" sz="1500">
              <a:solidFill>
                <a:srgbClr val="000000"/>
              </a:solidFill>
              <a:latin typeface="Courier New" pitchFamily="49" charset="0"/>
            </a:endParaRPr>
          </a:p>
          <a:p>
            <a:r>
              <a:rPr lang="en-US" sz="1500">
                <a:solidFill>
                  <a:srgbClr val="000000"/>
                </a:solidFill>
                <a:latin typeface="Courier New" pitchFamily="49" charset="0"/>
              </a:rPr>
              <a:t> public class Tester {</a:t>
            </a:r>
          </a:p>
          <a:p>
            <a:pPr marL="169863" lvl="1"/>
            <a:r>
              <a:rPr lang="en-US" sz="1500">
                <a:solidFill>
                  <a:srgbClr val="000000"/>
                </a:solidFill>
                <a:latin typeface="Courier New" pitchFamily="49" charset="0"/>
              </a:rPr>
              <a:t> public static void main(String[] args) {</a:t>
            </a:r>
          </a:p>
          <a:p>
            <a:pPr marL="339725" lvl="2"/>
            <a:r>
              <a:rPr lang="en-US" sz="1500">
                <a:solidFill>
                  <a:srgbClr val="000000"/>
                </a:solidFill>
                <a:latin typeface="Courier New" pitchFamily="49" charset="0"/>
              </a:rPr>
              <a:t> BankAccount account = new BankAccount("Wayne");</a:t>
            </a:r>
          </a:p>
          <a:p>
            <a:pPr marL="339725" lvl="2"/>
            <a:r>
              <a:rPr lang="en-US" sz="1500">
                <a:solidFill>
                  <a:srgbClr val="000000"/>
                </a:solidFill>
                <a:latin typeface="Courier New" pitchFamily="49" charset="0"/>
              </a:rPr>
              <a:t> account.credit(1000.0);</a:t>
            </a:r>
          </a:p>
          <a:p>
            <a:pPr marL="339725" lvl="2"/>
            <a:r>
              <a:rPr lang="en-US" sz="1500">
                <a:solidFill>
                  <a:srgbClr val="000000"/>
                </a:solidFill>
                <a:latin typeface="Courier New" pitchFamily="49" charset="0"/>
              </a:rPr>
              <a:t> System.out.println(account.getBalance());</a:t>
            </a:r>
          </a:p>
          <a:p>
            <a:pPr marL="169863" lvl="1"/>
            <a:r>
              <a:rPr lang="en-US" sz="1500">
                <a:solidFill>
                  <a:srgbClr val="000000"/>
                </a:solidFill>
                <a:latin typeface="Courier New" pitchFamily="49" charset="0"/>
              </a:rPr>
              <a:t> }</a:t>
            </a:r>
          </a:p>
          <a:p>
            <a:r>
              <a:rPr lang="en-US" sz="1500">
                <a:solidFill>
                  <a:srgbClr val="000000"/>
                </a:solidFill>
                <a:latin typeface="Courier New" pitchFamily="49" charset="0"/>
              </a:rPr>
              <a:t> }</a:t>
            </a:r>
          </a:p>
        </p:txBody>
      </p:sp>
      <p:sp>
        <p:nvSpPr>
          <p:cNvPr id="71684" name="Rectangle 6"/>
          <p:cNvSpPr>
            <a:spLocks noChangeArrowheads="1"/>
          </p:cNvSpPr>
          <p:nvPr/>
        </p:nvSpPr>
        <p:spPr bwMode="auto">
          <a:xfrm>
            <a:off x="2144713" y="3429000"/>
            <a:ext cx="6678612" cy="2925762"/>
          </a:xfrm>
          <a:prstGeom prst="rect">
            <a:avLst/>
          </a:prstGeom>
          <a:solidFill>
            <a:schemeClr val="folHlink"/>
          </a:solidFill>
          <a:ln w="25400">
            <a:solidFill>
              <a:srgbClr val="000000"/>
            </a:solidFill>
            <a:miter lim="800000"/>
            <a:headEnd/>
            <a:tailEnd/>
          </a:ln>
        </p:spPr>
        <p:txBody>
          <a:bodyPr lIns="0" tIns="0" rIns="0" bIns="0"/>
          <a:lstStyle/>
          <a:p>
            <a:r>
              <a:rPr lang="en-US" sz="1500">
                <a:solidFill>
                  <a:srgbClr val="000000"/>
                </a:solidFill>
                <a:latin typeface="Courier New" pitchFamily="49" charset="0"/>
              </a:rPr>
              <a:t> </a:t>
            </a:r>
          </a:p>
          <a:p>
            <a:r>
              <a:rPr lang="en-US" sz="1500">
                <a:solidFill>
                  <a:srgbClr val="000000"/>
                </a:solidFill>
                <a:latin typeface="Courier New" pitchFamily="49" charset="0"/>
              </a:rPr>
              <a:t> package com.megabank.testing;</a:t>
            </a:r>
          </a:p>
          <a:p>
            <a:endParaRPr lang="en-US" sz="1500">
              <a:solidFill>
                <a:srgbClr val="000000"/>
              </a:solidFill>
              <a:latin typeface="Courier New" pitchFamily="49" charset="0"/>
            </a:endParaRPr>
          </a:p>
          <a:p>
            <a:r>
              <a:rPr lang="en-US" sz="1500" b="1">
                <a:solidFill>
                  <a:srgbClr val="000000"/>
                </a:solidFill>
                <a:latin typeface="Courier New" pitchFamily="49" charset="0"/>
              </a:rPr>
              <a:t> import com.megabank.models.*;</a:t>
            </a:r>
            <a:endParaRPr lang="en-US" sz="1500">
              <a:solidFill>
                <a:srgbClr val="000000"/>
              </a:solidFill>
              <a:latin typeface="Courier New" pitchFamily="49" charset="0"/>
            </a:endParaRPr>
          </a:p>
          <a:p>
            <a:endParaRPr lang="en-US" sz="1500">
              <a:solidFill>
                <a:srgbClr val="000000"/>
              </a:solidFill>
              <a:latin typeface="Courier New" pitchFamily="49" charset="0"/>
            </a:endParaRPr>
          </a:p>
          <a:p>
            <a:r>
              <a:rPr lang="en-US" sz="1500">
                <a:solidFill>
                  <a:srgbClr val="000000"/>
                </a:solidFill>
                <a:latin typeface="Courier New" pitchFamily="49" charset="0"/>
              </a:rPr>
              <a:t> public class Tester {</a:t>
            </a:r>
          </a:p>
          <a:p>
            <a:pPr marL="169863" lvl="1"/>
            <a:r>
              <a:rPr lang="en-US" sz="1500">
                <a:solidFill>
                  <a:srgbClr val="000000"/>
                </a:solidFill>
                <a:latin typeface="Courier New" pitchFamily="49" charset="0"/>
              </a:rPr>
              <a:t> public static void main(String[] args) {</a:t>
            </a:r>
          </a:p>
          <a:p>
            <a:pPr marL="339725" lvl="2"/>
            <a:r>
              <a:rPr lang="en-US" sz="1500">
                <a:solidFill>
                  <a:srgbClr val="000000"/>
                </a:solidFill>
                <a:latin typeface="Courier New" pitchFamily="49" charset="0"/>
              </a:rPr>
              <a:t> BankAccount account = new BankAccount("Smith");</a:t>
            </a:r>
          </a:p>
          <a:p>
            <a:pPr marL="339725" lvl="2"/>
            <a:r>
              <a:rPr lang="en-US" sz="1500">
                <a:solidFill>
                  <a:srgbClr val="000000"/>
                </a:solidFill>
                <a:latin typeface="Courier New" pitchFamily="49" charset="0"/>
              </a:rPr>
              <a:t> account.credit(1000.0);</a:t>
            </a:r>
          </a:p>
          <a:p>
            <a:pPr marL="339725" lvl="2"/>
            <a:r>
              <a:rPr lang="en-US" sz="1500">
                <a:solidFill>
                  <a:srgbClr val="000000"/>
                </a:solidFill>
                <a:latin typeface="Courier New" pitchFamily="49" charset="0"/>
              </a:rPr>
              <a:t> System.out.println(account.getBalance());</a:t>
            </a:r>
          </a:p>
          <a:p>
            <a:pPr marL="169863" lvl="1"/>
            <a:r>
              <a:rPr lang="en-US" sz="1500">
                <a:solidFill>
                  <a:srgbClr val="000000"/>
                </a:solidFill>
                <a:latin typeface="Courier New" pitchFamily="49" charset="0"/>
              </a:rPr>
              <a:t> }</a:t>
            </a:r>
          </a:p>
          <a:p>
            <a:r>
              <a:rPr lang="en-US" sz="1500">
                <a:solidFill>
                  <a:srgbClr val="000000"/>
                </a:solidFill>
                <a:latin typeface="Courier New" pitchFamily="49" charset="0"/>
              </a:rPr>
              <a:t> }</a:t>
            </a:r>
          </a:p>
        </p:txBody>
      </p:sp>
      <p:sp>
        <p:nvSpPr>
          <p:cNvPr id="71685" name="Oval 7"/>
          <p:cNvSpPr>
            <a:spLocks noChangeArrowheads="1"/>
          </p:cNvSpPr>
          <p:nvPr/>
        </p:nvSpPr>
        <p:spPr bwMode="auto">
          <a:xfrm>
            <a:off x="1879600" y="3943350"/>
            <a:ext cx="4302125" cy="525462"/>
          </a:xfrm>
          <a:prstGeom prst="ellipse">
            <a:avLst/>
          </a:prstGeom>
          <a:noFill/>
          <a:ln w="50800">
            <a:solidFill>
              <a:schemeClr val="accent2"/>
            </a:solidFill>
            <a:prstDash val="sysDot"/>
            <a:round/>
            <a:headEnd/>
            <a:tailEnd/>
          </a:ln>
        </p:spPr>
        <p:txBody>
          <a:bodyPr wrap="none" lIns="136063" tIns="68031" rIns="136063" bIns="68031"/>
          <a:lstStyle/>
          <a:p>
            <a:endParaRPr lang="en-IN">
              <a:latin typeface="Tahoma" pitchFamily="34" charset="0"/>
            </a:endParaRPr>
          </a:p>
        </p:txBody>
      </p:sp>
      <p:sp>
        <p:nvSpPr>
          <p:cNvPr id="71686" name="Text Box 8"/>
          <p:cNvSpPr txBox="1">
            <a:spLocks noChangeArrowheads="1"/>
          </p:cNvSpPr>
          <p:nvPr/>
        </p:nvSpPr>
        <p:spPr bwMode="auto">
          <a:xfrm>
            <a:off x="514350" y="5408612"/>
            <a:ext cx="1463675" cy="914400"/>
          </a:xfrm>
          <a:prstGeom prst="rect">
            <a:avLst/>
          </a:prstGeom>
          <a:noFill/>
          <a:ln w="9525">
            <a:noFill/>
            <a:miter lim="800000"/>
            <a:headEnd/>
            <a:tailEnd/>
          </a:ln>
        </p:spPr>
        <p:txBody>
          <a:bodyPr lIns="0" tIns="0" rIns="0" bIns="0">
            <a:spAutoFit/>
          </a:bodyPr>
          <a:lstStyle/>
          <a:p>
            <a:pPr>
              <a:spcAft>
                <a:spcPct val="15000"/>
              </a:spcAft>
            </a:pPr>
            <a:r>
              <a:rPr lang="en-US">
                <a:solidFill>
                  <a:schemeClr val="accent2"/>
                </a:solidFill>
              </a:rPr>
              <a:t>    Import all </a:t>
            </a:r>
          </a:p>
          <a:p>
            <a:pPr>
              <a:spcAft>
                <a:spcPct val="15000"/>
              </a:spcAft>
            </a:pPr>
            <a:r>
              <a:rPr lang="en-US">
                <a:solidFill>
                  <a:schemeClr val="accent2"/>
                </a:solidFill>
              </a:rPr>
              <a:t>   classes in </a:t>
            </a:r>
          </a:p>
          <a:p>
            <a:pPr>
              <a:spcAft>
                <a:spcPct val="15000"/>
              </a:spcAft>
            </a:pPr>
            <a:r>
              <a:rPr lang="en-US">
                <a:solidFill>
                  <a:schemeClr val="accent2"/>
                </a:solidFill>
              </a:rPr>
              <a:t>the package</a:t>
            </a:r>
          </a:p>
        </p:txBody>
      </p:sp>
      <p:sp>
        <p:nvSpPr>
          <p:cNvPr id="71687" name="Line 9"/>
          <p:cNvSpPr>
            <a:spLocks noChangeShapeType="1"/>
          </p:cNvSpPr>
          <p:nvPr/>
        </p:nvSpPr>
        <p:spPr bwMode="auto">
          <a:xfrm flipV="1">
            <a:off x="1814513" y="4468812"/>
            <a:ext cx="1149350" cy="969963"/>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71688" name="Text Box 10"/>
          <p:cNvSpPr txBox="1">
            <a:spLocks noChangeArrowheads="1"/>
          </p:cNvSpPr>
          <p:nvPr/>
        </p:nvSpPr>
        <p:spPr bwMode="auto">
          <a:xfrm>
            <a:off x="7612063" y="2541587"/>
            <a:ext cx="1165225" cy="596900"/>
          </a:xfrm>
          <a:prstGeom prst="rect">
            <a:avLst/>
          </a:prstGeom>
          <a:noFill/>
          <a:ln w="9525">
            <a:noFill/>
            <a:miter lim="800000"/>
            <a:headEnd/>
            <a:tailEnd/>
          </a:ln>
        </p:spPr>
        <p:txBody>
          <a:bodyPr lIns="0" tIns="0" rIns="0" bIns="0">
            <a:spAutoFit/>
          </a:bodyPr>
          <a:lstStyle/>
          <a:p>
            <a:pPr>
              <a:spcAft>
                <a:spcPct val="15000"/>
              </a:spcAft>
            </a:pPr>
            <a:r>
              <a:rPr lang="en-US">
                <a:solidFill>
                  <a:srgbClr val="8000C0"/>
                </a:solidFill>
              </a:rPr>
              <a:t>  </a:t>
            </a:r>
            <a:r>
              <a:rPr lang="en-US">
                <a:solidFill>
                  <a:schemeClr val="accent2"/>
                </a:solidFill>
              </a:rPr>
              <a:t>Import</a:t>
            </a:r>
          </a:p>
          <a:p>
            <a:pPr>
              <a:spcAft>
                <a:spcPct val="15000"/>
              </a:spcAft>
            </a:pPr>
            <a:r>
              <a:rPr lang="en-US">
                <a:solidFill>
                  <a:schemeClr val="accent2"/>
                </a:solidFill>
              </a:rPr>
              <a:t>  one class</a:t>
            </a:r>
          </a:p>
        </p:txBody>
      </p:sp>
      <p:sp>
        <p:nvSpPr>
          <p:cNvPr id="71689" name="Line 11"/>
          <p:cNvSpPr>
            <a:spLocks noChangeShapeType="1"/>
          </p:cNvSpPr>
          <p:nvPr/>
        </p:nvSpPr>
        <p:spPr bwMode="auto">
          <a:xfrm flipH="1">
            <a:off x="6057900" y="2947987"/>
            <a:ext cx="1554163" cy="74613"/>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71690" name="Oval 12"/>
          <p:cNvSpPr>
            <a:spLocks noChangeArrowheads="1"/>
          </p:cNvSpPr>
          <p:nvPr/>
        </p:nvSpPr>
        <p:spPr bwMode="auto">
          <a:xfrm>
            <a:off x="206375" y="2774950"/>
            <a:ext cx="5724525" cy="579437"/>
          </a:xfrm>
          <a:prstGeom prst="ellipse">
            <a:avLst/>
          </a:prstGeom>
          <a:noFill/>
          <a:ln w="50800">
            <a:solidFill>
              <a:schemeClr val="accent2"/>
            </a:solidFill>
            <a:prstDash val="sysDot"/>
            <a:round/>
            <a:headEnd/>
            <a:tailEnd/>
          </a:ln>
        </p:spPr>
        <p:txBody>
          <a:bodyPr wrap="none" lIns="136063" tIns="68031" rIns="136063" bIns="68031"/>
          <a:lstStyle/>
          <a:p>
            <a:endParaRPr lang="en-IN">
              <a:latin typeface="Tahoma" pitchFamily="34" charset="0"/>
            </a:endParaRPr>
          </a:p>
        </p:txBody>
      </p:sp>
      <p:sp>
        <p:nvSpPr>
          <p:cNvPr id="37903" name="Rectangle 15"/>
          <p:cNvSpPr>
            <a:spLocks noGrp="1" noChangeArrowheads="1"/>
          </p:cNvSpPr>
          <p:nvPr>
            <p:ph type="title"/>
          </p:nvPr>
        </p:nvSpPr>
        <p:spPr/>
        <p:txBody>
          <a:bodyPr/>
          <a:lstStyle/>
          <a:p>
            <a:pPr eaLnBrk="1" hangingPunct="1">
              <a:defRPr/>
            </a:pPr>
            <a:r>
              <a:rPr lang="en-US" sz="3100" dirty="0">
                <a:latin typeface="Courier New" pitchFamily="49" charset="0"/>
              </a:rPr>
              <a:t>import</a:t>
            </a:r>
            <a:r>
              <a:rPr lang="en-US" sz="3100" dirty="0"/>
              <a:t> Statement</a:t>
            </a:r>
          </a:p>
        </p:txBody>
      </p:sp>
      <p:sp>
        <p:nvSpPr>
          <p:cNvPr id="71692" name="Rectangle 16"/>
          <p:cNvSpPr>
            <a:spLocks noGrp="1" noChangeArrowheads="1"/>
          </p:cNvSpPr>
          <p:nvPr>
            <p:ph idx="1"/>
          </p:nvPr>
        </p:nvSpPr>
        <p:spPr>
          <a:xfrm>
            <a:off x="457200" y="1447800"/>
            <a:ext cx="8229600" cy="5046662"/>
          </a:xfrm>
        </p:spPr>
        <p:txBody>
          <a:bodyPr/>
          <a:lstStyle/>
          <a:p>
            <a:pPr eaLnBrk="1" hangingPunct="1"/>
            <a:r>
              <a:rPr lang="en-US" sz="1800" dirty="0" smtClean="0"/>
              <a:t>Use </a:t>
            </a:r>
            <a:r>
              <a:rPr lang="en-US" sz="1800" dirty="0" smtClean="0">
                <a:latin typeface="Courier New" pitchFamily="49" charset="0"/>
              </a:rPr>
              <a:t>import</a:t>
            </a:r>
            <a:r>
              <a:rPr lang="en-US" sz="1800" dirty="0" smtClean="0"/>
              <a:t> statements to import packages or classes to make other classes directly visible to your class</a:t>
            </a:r>
          </a:p>
        </p:txBody>
      </p:sp>
      <p:sp>
        <p:nvSpPr>
          <p:cNvPr id="71693" name="Line 17"/>
          <p:cNvSpPr>
            <a:spLocks noChangeShapeType="1"/>
          </p:cNvSpPr>
          <p:nvPr/>
        </p:nvSpPr>
        <p:spPr bwMode="auto">
          <a:xfrm flipV="1">
            <a:off x="2044700" y="5248275"/>
            <a:ext cx="1473200" cy="1304925"/>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71694" name="Line 18"/>
          <p:cNvSpPr>
            <a:spLocks noChangeShapeType="1"/>
          </p:cNvSpPr>
          <p:nvPr/>
        </p:nvSpPr>
        <p:spPr bwMode="auto">
          <a:xfrm flipV="1">
            <a:off x="2159000" y="5248275"/>
            <a:ext cx="3657600" cy="1336675"/>
          </a:xfrm>
          <a:prstGeom prst="line">
            <a:avLst/>
          </a:prstGeom>
          <a:noFill/>
          <a:ln w="50800">
            <a:solidFill>
              <a:srgbClr val="000000"/>
            </a:solidFill>
            <a:round/>
            <a:headEnd/>
            <a:tailEnd type="triangle" w="sm" len="sm"/>
          </a:ln>
        </p:spPr>
        <p:txBody>
          <a:bodyPr wrap="none" lIns="136063" tIns="68031" rIns="136063" bIns="68031"/>
          <a:lstStyle/>
          <a:p>
            <a:endParaRPr lang="en-US"/>
          </a:p>
        </p:txBody>
      </p:sp>
      <p:sp>
        <p:nvSpPr>
          <p:cNvPr id="71695" name="Text Box 19"/>
          <p:cNvSpPr txBox="1">
            <a:spLocks noChangeArrowheads="1"/>
          </p:cNvSpPr>
          <p:nvPr/>
        </p:nvSpPr>
        <p:spPr bwMode="auto">
          <a:xfrm>
            <a:off x="1125538" y="6608762"/>
            <a:ext cx="1838325" cy="554038"/>
          </a:xfrm>
          <a:prstGeom prst="rect">
            <a:avLst/>
          </a:prstGeom>
          <a:noFill/>
          <a:ln w="9525">
            <a:noFill/>
            <a:miter lim="800000"/>
            <a:headEnd/>
            <a:tailEnd/>
          </a:ln>
        </p:spPr>
        <p:txBody>
          <a:bodyPr lIns="0" tIns="0" rIns="0" bIns="0">
            <a:spAutoFit/>
          </a:bodyPr>
          <a:lstStyle/>
          <a:p>
            <a:pPr>
              <a:spcAft>
                <a:spcPct val="15000"/>
              </a:spcAft>
            </a:pPr>
            <a:r>
              <a:rPr lang="en-US">
                <a:solidFill>
                  <a:schemeClr val="accent2"/>
                </a:solidFill>
              </a:rPr>
              <a:t>Imported class is directly visible</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hangingPunct="1">
              <a:defRPr/>
            </a:pPr>
            <a:r>
              <a:rPr lang="en-US" dirty="0" smtClean="0"/>
              <a:t>Inheritance</a:t>
            </a:r>
            <a:endParaRPr lang="en-US" dirty="0"/>
          </a:p>
        </p:txBody>
      </p:sp>
      <p:sp>
        <p:nvSpPr>
          <p:cNvPr id="72707" name="TextBox 3"/>
          <p:cNvSpPr txBox="1">
            <a:spLocks noChangeArrowheads="1"/>
          </p:cNvSpPr>
          <p:nvPr/>
        </p:nvSpPr>
        <p:spPr bwMode="auto">
          <a:xfrm>
            <a:off x="381000" y="1600200"/>
            <a:ext cx="8382000" cy="4118050"/>
          </a:xfrm>
          <a:prstGeom prst="rect">
            <a:avLst/>
          </a:prstGeom>
          <a:noFill/>
          <a:ln w="9525">
            <a:noFill/>
            <a:miter lim="800000"/>
            <a:headEnd/>
            <a:tailEnd/>
          </a:ln>
        </p:spPr>
        <p:txBody>
          <a:bodyPr>
            <a:spAutoFit/>
          </a:bodyPr>
          <a:lstStyle/>
          <a:p>
            <a:pPr marL="50800" indent="-50800" defTabSz="912813">
              <a:spcBef>
                <a:spcPct val="20000"/>
              </a:spcBef>
              <a:buFontTx/>
              <a:buChar char="•"/>
            </a:pPr>
            <a:r>
              <a:rPr lang="en-US" sz="2400" dirty="0"/>
              <a:t>Inheritance is an </a:t>
            </a:r>
            <a:r>
              <a:rPr lang="en-US" sz="2400" i="1" dirty="0"/>
              <a:t>is-a</a:t>
            </a:r>
            <a:r>
              <a:rPr lang="en-US" sz="2400" dirty="0"/>
              <a:t> relationship between classes</a:t>
            </a:r>
          </a:p>
          <a:p>
            <a:pPr marL="803275" lvl="2" indent="-180975" defTabSz="912813">
              <a:spcBef>
                <a:spcPct val="20000"/>
              </a:spcBef>
              <a:buFontTx/>
              <a:buChar char="–"/>
            </a:pPr>
            <a:r>
              <a:rPr lang="en-US" sz="2000" dirty="0"/>
              <a:t>A car </a:t>
            </a:r>
            <a:r>
              <a:rPr lang="en-US" sz="2000" i="1" dirty="0"/>
              <a:t>is a</a:t>
            </a:r>
            <a:r>
              <a:rPr lang="en-US" sz="2000" b="1" dirty="0"/>
              <a:t> </a:t>
            </a:r>
            <a:r>
              <a:rPr lang="en-US" sz="2000" dirty="0"/>
              <a:t>vehicle</a:t>
            </a:r>
          </a:p>
          <a:p>
            <a:pPr marL="50800" indent="-50800" defTabSz="912813">
              <a:spcBef>
                <a:spcPct val="20000"/>
              </a:spcBef>
              <a:buFontTx/>
              <a:buChar char="•"/>
            </a:pPr>
            <a:r>
              <a:rPr lang="en-US" sz="2400" dirty="0"/>
              <a:t>The Car class models various types of cars</a:t>
            </a:r>
          </a:p>
          <a:p>
            <a:pPr marL="803275" lvl="2" indent="-180975" defTabSz="912813">
              <a:spcBef>
                <a:spcPct val="20000"/>
              </a:spcBef>
              <a:buFontTx/>
              <a:buChar char="–"/>
            </a:pPr>
            <a:r>
              <a:rPr lang="en-US" sz="2000" dirty="0"/>
              <a:t>Whatever type of car is represented, you know that a car will have wheels and an engine, and will be able to drive</a:t>
            </a:r>
          </a:p>
          <a:p>
            <a:pPr marL="803275" lvl="2" indent="-180975" defTabSz="912813">
              <a:spcBef>
                <a:spcPct val="20000"/>
              </a:spcBef>
              <a:buFontTx/>
              <a:buChar char="–"/>
            </a:pPr>
            <a:r>
              <a:rPr lang="en-US" sz="2000" dirty="0"/>
              <a:t>These cars have many common features, but they may be represented by different classes because of their differences</a:t>
            </a:r>
          </a:p>
          <a:p>
            <a:pPr marL="50800" indent="-50800" defTabSz="912813">
              <a:spcBef>
                <a:spcPct val="20000"/>
              </a:spcBef>
              <a:buFontTx/>
              <a:buChar char="•"/>
            </a:pPr>
            <a:r>
              <a:rPr lang="en-US" sz="2400" dirty="0"/>
              <a:t>Similarities may be abstracted into a common class</a:t>
            </a:r>
          </a:p>
          <a:p>
            <a:pPr marL="803275" lvl="2" indent="-180975" defTabSz="912813">
              <a:spcBef>
                <a:spcPct val="20000"/>
              </a:spcBef>
              <a:buFontTx/>
              <a:buChar char="–"/>
            </a:pPr>
            <a:r>
              <a:rPr lang="en-US" sz="2000" dirty="0"/>
              <a:t>This class is called the </a:t>
            </a:r>
            <a:r>
              <a:rPr lang="en-US" sz="2000" i="1" dirty="0" err="1"/>
              <a:t>superclass</a:t>
            </a:r>
            <a:endParaRPr lang="en-US" sz="2000" b="1" dirty="0"/>
          </a:p>
          <a:p>
            <a:pPr marL="803275" lvl="2" indent="-180975" defTabSz="912813">
              <a:spcBef>
                <a:spcPct val="20000"/>
              </a:spcBef>
              <a:buFontTx/>
              <a:buChar char="–"/>
            </a:pPr>
            <a:r>
              <a:rPr lang="en-US" sz="2000" dirty="0"/>
              <a:t>Classes may inherit variables and methods from a </a:t>
            </a:r>
            <a:r>
              <a:rPr lang="en-US" sz="2000" dirty="0" err="1"/>
              <a:t>superclass</a:t>
            </a:r>
            <a:r>
              <a:rPr lang="en-US" sz="2000" dirty="0"/>
              <a:t>; these are called </a:t>
            </a:r>
            <a:r>
              <a:rPr lang="en-US" sz="2000" i="1" dirty="0"/>
              <a:t>subclasses</a:t>
            </a:r>
            <a:endParaRPr lang="en-US" sz="2000" b="1"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3" name="Rectangle 7"/>
          <p:cNvSpPr>
            <a:spLocks noGrp="1" noChangeArrowheads="1"/>
          </p:cNvSpPr>
          <p:nvPr>
            <p:ph type="title"/>
          </p:nvPr>
        </p:nvSpPr>
        <p:spPr/>
        <p:txBody>
          <a:bodyPr>
            <a:normAutofit/>
          </a:bodyPr>
          <a:lstStyle/>
          <a:p>
            <a:pPr eaLnBrk="1" hangingPunct="1">
              <a:defRPr/>
            </a:pPr>
            <a:r>
              <a:rPr lang="en-US" sz="3100" dirty="0"/>
              <a:t>Class Hierarchies</a:t>
            </a:r>
          </a:p>
        </p:txBody>
      </p:sp>
      <p:pic>
        <p:nvPicPr>
          <p:cNvPr id="73732" name="Picture 22" descr="U09_01"/>
          <p:cNvPicPr>
            <a:picLocks noGrp="1" noChangeAspect="1" noChangeArrowheads="1"/>
          </p:cNvPicPr>
          <p:nvPr>
            <p:ph idx="1"/>
          </p:nvPr>
        </p:nvPicPr>
        <p:blipFill>
          <a:blip r:embed="rId3" cstate="print"/>
          <a:stretch>
            <a:fillRect/>
          </a:stretch>
        </p:blipFill>
        <p:spPr>
          <a:xfrm>
            <a:off x="5857981" y="2928290"/>
            <a:ext cx="847619" cy="2342857"/>
          </a:xfrm>
        </p:spPr>
      </p:pic>
      <p:sp>
        <p:nvSpPr>
          <p:cNvPr id="73731" name="Rectangle 8"/>
          <p:cNvSpPr>
            <a:spLocks noGrp="1" noChangeArrowheads="1"/>
          </p:cNvSpPr>
          <p:nvPr>
            <p:ph type="body" sz="half" idx="4294967295"/>
          </p:nvPr>
        </p:nvSpPr>
        <p:spPr>
          <a:xfrm>
            <a:off x="452437" y="1504950"/>
            <a:ext cx="4576763" cy="4286250"/>
          </a:xfrm>
        </p:spPr>
        <p:txBody>
          <a:bodyPr/>
          <a:lstStyle/>
          <a:p>
            <a:pPr eaLnBrk="1" hangingPunct="1"/>
            <a:r>
              <a:rPr lang="en-US" sz="2200" dirty="0" smtClean="0"/>
              <a:t>Every object belongs to a class</a:t>
            </a:r>
          </a:p>
          <a:p>
            <a:pPr lvl="1" eaLnBrk="1" hangingPunct="1"/>
            <a:r>
              <a:rPr lang="en-US" dirty="0" smtClean="0"/>
              <a:t>The objects that are members of a class are its instances</a:t>
            </a:r>
          </a:p>
          <a:p>
            <a:pPr eaLnBrk="1" hangingPunct="1"/>
            <a:r>
              <a:rPr lang="en-US" sz="2200" dirty="0" smtClean="0"/>
              <a:t>Every class (except Object) has a </a:t>
            </a:r>
            <a:r>
              <a:rPr lang="en-US" sz="2200" dirty="0" err="1" smtClean="0"/>
              <a:t>superclass</a:t>
            </a:r>
            <a:endParaRPr lang="en-US" sz="2200" dirty="0" smtClean="0"/>
          </a:p>
          <a:p>
            <a:pPr lvl="1" eaLnBrk="1" hangingPunct="1"/>
            <a:r>
              <a:rPr lang="en-US" dirty="0" smtClean="0"/>
              <a:t>In Java, Object is the root of the entire class hierarchy</a:t>
            </a:r>
          </a:p>
          <a:p>
            <a:pPr eaLnBrk="1" hangingPunct="1"/>
            <a:r>
              <a:rPr lang="en-US" sz="2200" dirty="0" smtClean="0"/>
              <a:t>When defining new classes, the developer must decide which class is the appropriate </a:t>
            </a:r>
            <a:r>
              <a:rPr lang="en-US" sz="2200" dirty="0" err="1" smtClean="0"/>
              <a:t>superclass</a:t>
            </a:r>
            <a:endParaRPr lang="en-US" sz="2200" dirty="0" smtClean="0"/>
          </a:p>
          <a:p>
            <a:pPr eaLnBrk="1" hangingPunct="1"/>
            <a:endParaRPr lang="en-US" sz="2200" dirty="0" smtClean="0"/>
          </a:p>
        </p:txBody>
      </p:sp>
      <p:sp>
        <p:nvSpPr>
          <p:cNvPr id="73733" name="Text Box 19"/>
          <p:cNvSpPr txBox="1">
            <a:spLocks noChangeArrowheads="1"/>
          </p:cNvSpPr>
          <p:nvPr/>
        </p:nvSpPr>
        <p:spPr bwMode="auto">
          <a:xfrm>
            <a:off x="1008063" y="5888038"/>
            <a:ext cx="6783387" cy="549275"/>
          </a:xfrm>
          <a:prstGeom prst="rect">
            <a:avLst/>
          </a:prstGeom>
          <a:solidFill>
            <a:schemeClr val="folHlink"/>
          </a:solidFill>
          <a:ln w="9525">
            <a:solidFill>
              <a:schemeClr val="tx1"/>
            </a:solidFill>
            <a:miter lim="800000"/>
            <a:headEnd/>
            <a:tailEnd/>
          </a:ln>
        </p:spPr>
        <p:txBody>
          <a:bodyPr lIns="136395" tIns="68197" rIns="136395" bIns="68197">
            <a:spAutoFit/>
          </a:bodyPr>
          <a:lstStyle/>
          <a:p>
            <a:pPr algn="ctr" defTabSz="915988"/>
            <a:r>
              <a:rPr lang="en-US" sz="2700" b="1">
                <a:latin typeface="Courier New" pitchFamily="49" charset="0"/>
                <a:cs typeface="Courier New" pitchFamily="49" charset="0"/>
              </a:rPr>
              <a:t>Integer zero = new Integer(0);</a:t>
            </a:r>
          </a:p>
        </p:txBody>
      </p:sp>
      <p:sp>
        <p:nvSpPr>
          <p:cNvPr id="73734" name="Line 20"/>
          <p:cNvSpPr>
            <a:spLocks noChangeShapeType="1"/>
          </p:cNvSpPr>
          <p:nvPr/>
        </p:nvSpPr>
        <p:spPr bwMode="auto">
          <a:xfrm flipV="1">
            <a:off x="6248400" y="5273674"/>
            <a:ext cx="76200" cy="593725"/>
          </a:xfrm>
          <a:prstGeom prst="line">
            <a:avLst/>
          </a:prstGeom>
          <a:noFill/>
          <a:ln w="9525" cap="rnd">
            <a:solidFill>
              <a:schemeClr val="bg2"/>
            </a:solidFill>
            <a:prstDash val="sysDot"/>
            <a:round/>
            <a:headEnd/>
            <a:tailEnd type="triangle" w="med" len="med"/>
          </a:ln>
        </p:spPr>
        <p:txBody>
          <a:bodyPr lIns="136063" tIns="68031" rIns="136063" bIns="68031"/>
          <a:lstStyle/>
          <a:p>
            <a:endParaRPr lang="en-US"/>
          </a:p>
        </p:txBody>
      </p:sp>
      <p:sp>
        <p:nvSpPr>
          <p:cNvPr id="73735" name="Text Box 17"/>
          <p:cNvSpPr txBox="1">
            <a:spLocks noChangeArrowheads="1"/>
          </p:cNvSpPr>
          <p:nvPr/>
        </p:nvSpPr>
        <p:spPr bwMode="auto">
          <a:xfrm>
            <a:off x="6553200" y="3349625"/>
            <a:ext cx="1098550" cy="460375"/>
          </a:xfrm>
          <a:prstGeom prst="rect">
            <a:avLst/>
          </a:prstGeom>
          <a:noFill/>
          <a:ln w="9525">
            <a:noFill/>
            <a:miter lim="800000"/>
            <a:headEnd/>
            <a:tailEnd/>
          </a:ln>
        </p:spPr>
        <p:txBody>
          <a:bodyPr wrap="none" lIns="136395" tIns="68197" rIns="136395" bIns="68197">
            <a:spAutoFit/>
          </a:bodyPr>
          <a:lstStyle/>
          <a:p>
            <a:pPr defTabSz="915988"/>
            <a:r>
              <a:rPr lang="en-US" sz="2100" dirty="0">
                <a:latin typeface="Times New Roman" pitchFamily="18" charset="0"/>
              </a:rPr>
              <a:t>extends</a:t>
            </a:r>
          </a:p>
        </p:txBody>
      </p:sp>
      <p:sp>
        <p:nvSpPr>
          <p:cNvPr id="73736" name="Text Box 18"/>
          <p:cNvSpPr txBox="1">
            <a:spLocks noChangeArrowheads="1"/>
          </p:cNvSpPr>
          <p:nvPr/>
        </p:nvSpPr>
        <p:spPr bwMode="auto">
          <a:xfrm>
            <a:off x="6519862" y="4264025"/>
            <a:ext cx="1100138" cy="460375"/>
          </a:xfrm>
          <a:prstGeom prst="rect">
            <a:avLst/>
          </a:prstGeom>
          <a:noFill/>
          <a:ln w="9525">
            <a:noFill/>
            <a:miter lim="800000"/>
            <a:headEnd/>
            <a:tailEnd/>
          </a:ln>
        </p:spPr>
        <p:txBody>
          <a:bodyPr wrap="none" lIns="136395" tIns="68197" rIns="136395" bIns="68197">
            <a:spAutoFit/>
          </a:bodyPr>
          <a:lstStyle/>
          <a:p>
            <a:pPr defTabSz="915988"/>
            <a:r>
              <a:rPr lang="en-US" sz="2100" dirty="0">
                <a:latin typeface="Times New Roman" pitchFamily="18" charset="0"/>
              </a:rPr>
              <a:t>extends</a:t>
            </a:r>
          </a:p>
        </p:txBody>
      </p:sp>
      <p:sp>
        <p:nvSpPr>
          <p:cNvPr id="73737" name="Text Box 21"/>
          <p:cNvSpPr txBox="1">
            <a:spLocks noChangeArrowheads="1"/>
          </p:cNvSpPr>
          <p:nvPr/>
        </p:nvSpPr>
        <p:spPr bwMode="auto">
          <a:xfrm>
            <a:off x="6324600" y="5330825"/>
            <a:ext cx="1490663" cy="460375"/>
          </a:xfrm>
          <a:prstGeom prst="rect">
            <a:avLst/>
          </a:prstGeom>
          <a:noFill/>
          <a:ln w="9525">
            <a:noFill/>
            <a:miter lim="800000"/>
            <a:headEnd/>
            <a:tailEnd/>
          </a:ln>
        </p:spPr>
        <p:txBody>
          <a:bodyPr wrap="none" lIns="136395" tIns="68197" rIns="136395" bIns="68197">
            <a:spAutoFit/>
          </a:bodyPr>
          <a:lstStyle/>
          <a:p>
            <a:pPr defTabSz="915988"/>
            <a:r>
              <a:rPr lang="en-US" sz="2100" dirty="0">
                <a:latin typeface="Times New Roman" pitchFamily="18" charset="0"/>
              </a:rPr>
              <a:t>instantiates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7" name="Rectangle 7"/>
          <p:cNvSpPr>
            <a:spLocks noGrp="1" noChangeArrowheads="1"/>
          </p:cNvSpPr>
          <p:nvPr>
            <p:ph type="title"/>
          </p:nvPr>
        </p:nvSpPr>
        <p:spPr/>
        <p:txBody>
          <a:bodyPr>
            <a:normAutofit/>
          </a:bodyPr>
          <a:lstStyle/>
          <a:p>
            <a:pPr eaLnBrk="1" hangingPunct="1">
              <a:defRPr/>
            </a:pPr>
            <a:r>
              <a:rPr lang="en-US" sz="3100" dirty="0"/>
              <a:t>Specialization and Generalization</a:t>
            </a:r>
          </a:p>
        </p:txBody>
      </p:sp>
      <p:pic>
        <p:nvPicPr>
          <p:cNvPr id="74756" name="Picture 24" descr="U09_02"/>
          <p:cNvPicPr>
            <a:picLocks noGrp="1" noChangeAspect="1" noChangeArrowheads="1"/>
          </p:cNvPicPr>
          <p:nvPr>
            <p:ph idx="1"/>
          </p:nvPr>
        </p:nvPicPr>
        <p:blipFill>
          <a:blip r:embed="rId3" cstate="print"/>
          <a:stretch>
            <a:fillRect/>
          </a:stretch>
        </p:blipFill>
        <p:spPr>
          <a:xfrm>
            <a:off x="4800600" y="1523999"/>
            <a:ext cx="3886200" cy="4978761"/>
          </a:xfrm>
        </p:spPr>
      </p:pic>
      <p:sp>
        <p:nvSpPr>
          <p:cNvPr id="74755" name="Rectangle 8"/>
          <p:cNvSpPr>
            <a:spLocks noGrp="1" noChangeArrowheads="1"/>
          </p:cNvSpPr>
          <p:nvPr>
            <p:ph type="body" sz="half" idx="4294967295"/>
          </p:nvPr>
        </p:nvSpPr>
        <p:spPr>
          <a:xfrm>
            <a:off x="415925" y="1447800"/>
            <a:ext cx="4460875" cy="5105400"/>
          </a:xfrm>
        </p:spPr>
        <p:txBody>
          <a:bodyPr/>
          <a:lstStyle/>
          <a:p>
            <a:pPr eaLnBrk="1" hangingPunct="1"/>
            <a:r>
              <a:rPr lang="en-US" sz="2200" dirty="0" smtClean="0"/>
              <a:t>A subclass is a </a:t>
            </a:r>
            <a:r>
              <a:rPr lang="en-US" sz="2200" i="1" dirty="0" smtClean="0"/>
              <a:t>specialization</a:t>
            </a:r>
            <a:r>
              <a:rPr lang="en-US" sz="2200" dirty="0" smtClean="0"/>
              <a:t> of its </a:t>
            </a:r>
            <a:r>
              <a:rPr lang="en-US" sz="2200" dirty="0" err="1" smtClean="0"/>
              <a:t>superclass</a:t>
            </a:r>
            <a:endParaRPr lang="en-US" sz="2200" dirty="0" smtClean="0"/>
          </a:p>
          <a:p>
            <a:pPr lvl="1" eaLnBrk="1" hangingPunct="1"/>
            <a:r>
              <a:rPr lang="en-US" dirty="0" smtClean="0"/>
              <a:t>Specialize the state and behavior in the subclass by adding fields and extending or changing methods</a:t>
            </a:r>
          </a:p>
          <a:p>
            <a:pPr eaLnBrk="1" hangingPunct="1"/>
            <a:r>
              <a:rPr lang="en-US" sz="2200" dirty="0" smtClean="0"/>
              <a:t>A </a:t>
            </a:r>
            <a:r>
              <a:rPr lang="en-US" sz="2200" dirty="0" err="1" smtClean="0"/>
              <a:t>superclass</a:t>
            </a:r>
            <a:r>
              <a:rPr lang="en-US" sz="2200" dirty="0" smtClean="0"/>
              <a:t> is a </a:t>
            </a:r>
            <a:r>
              <a:rPr lang="en-US" sz="2200" i="1" dirty="0" smtClean="0"/>
              <a:t>generalization</a:t>
            </a:r>
            <a:r>
              <a:rPr lang="en-US" sz="2200" dirty="0" smtClean="0"/>
              <a:t> of its subclasses</a:t>
            </a:r>
          </a:p>
          <a:p>
            <a:pPr lvl="1" eaLnBrk="1" hangingPunct="1"/>
            <a:r>
              <a:rPr lang="en-US" dirty="0" smtClean="0"/>
              <a:t>Common state and behavior can be moved to the </a:t>
            </a:r>
            <a:r>
              <a:rPr lang="en-US" dirty="0" err="1" smtClean="0"/>
              <a:t>superclass</a:t>
            </a:r>
            <a:r>
              <a:rPr lang="en-US" dirty="0" smtClean="0"/>
              <a:t> where it is available to all subclasses</a:t>
            </a:r>
          </a:p>
          <a:p>
            <a:pPr lvl="1" eaLnBrk="1" hangingPunct="1"/>
            <a:r>
              <a:rPr lang="en-US" dirty="0" smtClean="0"/>
              <a:t>Code is written once, and maintained in one place</a:t>
            </a:r>
          </a:p>
          <a:p>
            <a:pPr eaLnBrk="1" hangingPunct="1"/>
            <a:endParaRPr lang="en-US" sz="2200"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1" name="Rectangle 7"/>
          <p:cNvSpPr>
            <a:spLocks noGrp="1" noChangeArrowheads="1"/>
          </p:cNvSpPr>
          <p:nvPr>
            <p:ph type="title"/>
          </p:nvPr>
        </p:nvSpPr>
        <p:spPr/>
        <p:txBody>
          <a:bodyPr>
            <a:normAutofit/>
          </a:bodyPr>
          <a:lstStyle/>
          <a:p>
            <a:pPr eaLnBrk="1" hangingPunct="1">
              <a:defRPr/>
            </a:pPr>
            <a:r>
              <a:rPr lang="en-US" sz="3100" dirty="0"/>
              <a:t>Inheritance Relationships</a:t>
            </a:r>
          </a:p>
        </p:txBody>
      </p:sp>
      <p:sp>
        <p:nvSpPr>
          <p:cNvPr id="75779" name="Rectangle 8"/>
          <p:cNvSpPr>
            <a:spLocks noGrp="1" noChangeArrowheads="1"/>
          </p:cNvSpPr>
          <p:nvPr>
            <p:ph idx="1"/>
          </p:nvPr>
        </p:nvSpPr>
        <p:spPr/>
        <p:txBody>
          <a:bodyPr/>
          <a:lstStyle/>
          <a:p>
            <a:pPr eaLnBrk="1" hangingPunct="1"/>
            <a:r>
              <a:rPr lang="en-US" sz="1900" dirty="0" smtClean="0"/>
              <a:t>Inheritance describes relationships where an instance of the subclass is a special case of the </a:t>
            </a:r>
            <a:r>
              <a:rPr lang="en-US" sz="1900" dirty="0" err="1" smtClean="0"/>
              <a:t>superclass</a:t>
            </a:r>
            <a:endParaRPr lang="en-US" sz="1900" dirty="0" smtClean="0"/>
          </a:p>
          <a:p>
            <a:pPr lvl="1" eaLnBrk="1" hangingPunct="1"/>
            <a:r>
              <a:rPr lang="en-US" sz="1900" dirty="0" smtClean="0"/>
              <a:t>Inheritance relationships are called "</a:t>
            </a:r>
            <a:r>
              <a:rPr lang="en-US" sz="1900" b="1" i="1" dirty="0" smtClean="0"/>
              <a:t>is a</a:t>
            </a:r>
            <a:r>
              <a:rPr lang="en-US" sz="1900" dirty="0" smtClean="0"/>
              <a:t>" relationships because the subclass "is a" special case (specialization) of the </a:t>
            </a:r>
            <a:r>
              <a:rPr lang="en-US" sz="1900" dirty="0" err="1" smtClean="0"/>
              <a:t>superclass</a:t>
            </a:r>
            <a:endParaRPr lang="en-US" sz="1900" dirty="0" smtClean="0"/>
          </a:p>
          <a:p>
            <a:pPr lvl="2" eaLnBrk="1" hangingPunct="1"/>
            <a:r>
              <a:rPr lang="en-US" sz="1900" dirty="0" smtClean="0"/>
              <a:t>Examples: A floating point number </a:t>
            </a:r>
            <a:r>
              <a:rPr lang="en-US" sz="1900" i="1" dirty="0" smtClean="0"/>
              <a:t>is a</a:t>
            </a:r>
            <a:r>
              <a:rPr lang="en-US" sz="1900" dirty="0" smtClean="0"/>
              <a:t> number; a number </a:t>
            </a:r>
            <a:r>
              <a:rPr lang="en-US" sz="1900" i="1" dirty="0" smtClean="0"/>
              <a:t>is an</a:t>
            </a:r>
            <a:r>
              <a:rPr lang="en-US" sz="1900" dirty="0" smtClean="0"/>
              <a:t> object</a:t>
            </a:r>
          </a:p>
          <a:p>
            <a:pPr eaLnBrk="1" hangingPunct="1"/>
            <a:r>
              <a:rPr lang="en-US" sz="1900" dirty="0" smtClean="0"/>
              <a:t>Inheritance cannot describe "</a:t>
            </a:r>
            <a:r>
              <a:rPr lang="en-US" sz="1900" i="1" dirty="0" smtClean="0"/>
              <a:t>has a</a:t>
            </a:r>
            <a:r>
              <a:rPr lang="en-US" sz="1900" dirty="0" smtClean="0"/>
              <a:t>" relationships</a:t>
            </a:r>
          </a:p>
          <a:p>
            <a:pPr lvl="1" eaLnBrk="1" hangingPunct="1"/>
            <a:r>
              <a:rPr lang="en-US" sz="1900" dirty="0" smtClean="0"/>
              <a:t>This is usually done using the class' fields and their associated methods</a:t>
            </a:r>
          </a:p>
          <a:p>
            <a:pPr lvl="2" eaLnBrk="1" hangingPunct="1"/>
            <a:r>
              <a:rPr lang="en-US" sz="1900" dirty="0" smtClean="0"/>
              <a:t>Example: A floating point number </a:t>
            </a:r>
            <a:r>
              <a:rPr lang="en-US" sz="1900" i="1" dirty="0" smtClean="0"/>
              <a:t>has a</a:t>
            </a:r>
            <a:r>
              <a:rPr lang="en-US" sz="1900" dirty="0" smtClean="0"/>
              <a:t> sign, a radix and a mantissa</a:t>
            </a:r>
          </a:p>
          <a:p>
            <a:pPr lvl="1" eaLnBrk="1" hangingPunct="1"/>
            <a:r>
              <a:rPr lang="en-US" sz="1900" dirty="0" smtClean="0"/>
              <a:t>Collections provide generalized ways to handle “has a” relationships</a:t>
            </a:r>
          </a:p>
          <a:p>
            <a:pPr eaLnBrk="1" hangingPunct="1"/>
            <a:endParaRPr lang="en-US" sz="1900" dirty="0" smtClean="0"/>
          </a:p>
        </p:txBody>
      </p:sp>
      <p:graphicFrame>
        <p:nvGraphicFramePr>
          <p:cNvPr id="2" name="Diagram 1"/>
          <p:cNvGraphicFramePr/>
          <p:nvPr/>
        </p:nvGraphicFramePr>
        <p:xfrm>
          <a:off x="1600200" y="5257800"/>
          <a:ext cx="6535781" cy="13348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5" name="Rectangle 7"/>
          <p:cNvSpPr>
            <a:spLocks noGrp="1" noChangeArrowheads="1"/>
          </p:cNvSpPr>
          <p:nvPr>
            <p:ph type="title"/>
          </p:nvPr>
        </p:nvSpPr>
        <p:spPr/>
        <p:txBody>
          <a:bodyPr/>
          <a:lstStyle/>
          <a:p>
            <a:pPr eaLnBrk="1" hangingPunct="1">
              <a:defRPr/>
            </a:pPr>
            <a:r>
              <a:rPr lang="en-US" sz="3100" dirty="0"/>
              <a:t>Multiple Inheritance</a:t>
            </a:r>
          </a:p>
        </p:txBody>
      </p:sp>
      <p:sp>
        <p:nvSpPr>
          <p:cNvPr id="76803" name="Rectangle 8"/>
          <p:cNvSpPr>
            <a:spLocks noGrp="1" noChangeArrowheads="1"/>
          </p:cNvSpPr>
          <p:nvPr>
            <p:ph idx="1"/>
          </p:nvPr>
        </p:nvSpPr>
        <p:spPr/>
        <p:txBody>
          <a:bodyPr/>
          <a:lstStyle/>
          <a:p>
            <a:pPr eaLnBrk="1" hangingPunct="1"/>
            <a:r>
              <a:rPr lang="en-US" sz="2000" dirty="0" smtClean="0"/>
              <a:t>Java does not support multiple inheritance</a:t>
            </a:r>
          </a:p>
          <a:p>
            <a:pPr lvl="1" eaLnBrk="1" hangingPunct="1"/>
            <a:r>
              <a:rPr lang="en-US" sz="2000" dirty="0" smtClean="0"/>
              <a:t>Every Java class except Object has exactly one immediate </a:t>
            </a:r>
            <a:r>
              <a:rPr lang="en-US" sz="2000" dirty="0" err="1" smtClean="0"/>
              <a:t>superclass</a:t>
            </a:r>
            <a:r>
              <a:rPr lang="en-US" sz="2000" dirty="0" smtClean="0"/>
              <a:t> (Object does not have a </a:t>
            </a:r>
            <a:r>
              <a:rPr lang="en-US" sz="2000" dirty="0" err="1" smtClean="0"/>
              <a:t>superclass</a:t>
            </a:r>
            <a:r>
              <a:rPr lang="en-US" sz="2000" dirty="0" smtClean="0"/>
              <a:t>)</a:t>
            </a:r>
          </a:p>
          <a:p>
            <a:pPr eaLnBrk="1" hangingPunct="1"/>
            <a:r>
              <a:rPr lang="en-US" sz="2000" dirty="0" smtClean="0"/>
              <a:t>You can force classes that are not related by inheritance to implement a common set of methods using </a:t>
            </a:r>
            <a:r>
              <a:rPr lang="en-US" sz="2000" i="1" dirty="0" smtClean="0"/>
              <a:t>interfaces</a:t>
            </a:r>
            <a:r>
              <a:rPr lang="en-US" sz="2000" dirty="0" smtClean="0"/>
              <a:t> (this will be discussed in a later section)</a:t>
            </a:r>
          </a:p>
        </p:txBody>
      </p:sp>
      <p:sp>
        <p:nvSpPr>
          <p:cNvPr id="76804" name="Text Box 9"/>
          <p:cNvSpPr txBox="1">
            <a:spLocks noChangeArrowheads="1"/>
          </p:cNvSpPr>
          <p:nvPr/>
        </p:nvSpPr>
        <p:spPr bwMode="auto">
          <a:xfrm>
            <a:off x="684213" y="4638675"/>
            <a:ext cx="1630362" cy="460375"/>
          </a:xfrm>
          <a:prstGeom prst="rect">
            <a:avLst/>
          </a:prstGeom>
          <a:solidFill>
            <a:srgbClr val="EAEAEA"/>
          </a:solidFill>
          <a:ln w="9525">
            <a:solidFill>
              <a:schemeClr val="tx1"/>
            </a:solidFill>
            <a:miter lim="800000"/>
            <a:headEnd/>
            <a:tailEnd/>
          </a:ln>
        </p:spPr>
        <p:txBody>
          <a:bodyPr wrap="none" lIns="136395" tIns="68197" rIns="136395" bIns="68197">
            <a:spAutoFit/>
          </a:bodyPr>
          <a:lstStyle/>
          <a:p>
            <a:pPr algn="ctr" defTabSz="915988"/>
            <a:r>
              <a:rPr lang="en-US" sz="2100" b="1">
                <a:cs typeface="Arial" charset="0"/>
              </a:rPr>
              <a:t>MomClass</a:t>
            </a:r>
          </a:p>
        </p:txBody>
      </p:sp>
      <p:sp>
        <p:nvSpPr>
          <p:cNvPr id="76805" name="Text Box 10"/>
          <p:cNvSpPr txBox="1">
            <a:spLocks noChangeArrowheads="1"/>
          </p:cNvSpPr>
          <p:nvPr/>
        </p:nvSpPr>
        <p:spPr bwMode="auto">
          <a:xfrm>
            <a:off x="1492250" y="5643563"/>
            <a:ext cx="1658938" cy="460375"/>
          </a:xfrm>
          <a:prstGeom prst="rect">
            <a:avLst/>
          </a:prstGeom>
          <a:solidFill>
            <a:srgbClr val="EAEAEA"/>
          </a:solidFill>
          <a:ln w="9525">
            <a:solidFill>
              <a:schemeClr val="tx1"/>
            </a:solidFill>
            <a:miter lim="800000"/>
            <a:headEnd/>
            <a:tailEnd/>
          </a:ln>
        </p:spPr>
        <p:txBody>
          <a:bodyPr wrap="none" lIns="136395" tIns="68197" rIns="136395" bIns="68197">
            <a:spAutoFit/>
          </a:bodyPr>
          <a:lstStyle/>
          <a:p>
            <a:pPr algn="ctr" defTabSz="915988"/>
            <a:r>
              <a:rPr lang="en-US" sz="2100" b="1">
                <a:cs typeface="Arial" charset="0"/>
              </a:rPr>
              <a:t>BabyClass</a:t>
            </a:r>
          </a:p>
        </p:txBody>
      </p:sp>
      <p:sp>
        <p:nvSpPr>
          <p:cNvPr id="76806" name="Line 12"/>
          <p:cNvSpPr>
            <a:spLocks noChangeShapeType="1"/>
          </p:cNvSpPr>
          <p:nvPr/>
        </p:nvSpPr>
        <p:spPr bwMode="auto">
          <a:xfrm flipV="1">
            <a:off x="2535238" y="5091113"/>
            <a:ext cx="1116012" cy="520700"/>
          </a:xfrm>
          <a:prstGeom prst="line">
            <a:avLst/>
          </a:prstGeom>
          <a:noFill/>
          <a:ln w="9525">
            <a:solidFill>
              <a:schemeClr val="tx1"/>
            </a:solidFill>
            <a:round/>
            <a:headEnd/>
            <a:tailEnd type="triangle" w="lg" len="lg"/>
          </a:ln>
        </p:spPr>
        <p:txBody>
          <a:bodyPr lIns="136063" tIns="68031" rIns="136063" bIns="68031"/>
          <a:lstStyle/>
          <a:p>
            <a:endParaRPr lang="en-US"/>
          </a:p>
        </p:txBody>
      </p:sp>
      <p:sp>
        <p:nvSpPr>
          <p:cNvPr id="76807" name="Text Box 16"/>
          <p:cNvSpPr txBox="1">
            <a:spLocks noChangeArrowheads="1"/>
          </p:cNvSpPr>
          <p:nvPr/>
        </p:nvSpPr>
        <p:spPr bwMode="auto">
          <a:xfrm>
            <a:off x="2755900" y="4638675"/>
            <a:ext cx="1511300" cy="460375"/>
          </a:xfrm>
          <a:prstGeom prst="rect">
            <a:avLst/>
          </a:prstGeom>
          <a:solidFill>
            <a:srgbClr val="EAEAEA"/>
          </a:solidFill>
          <a:ln w="9525">
            <a:solidFill>
              <a:schemeClr val="tx1"/>
            </a:solidFill>
            <a:miter lim="800000"/>
            <a:headEnd/>
            <a:tailEnd/>
          </a:ln>
        </p:spPr>
        <p:txBody>
          <a:bodyPr wrap="none" lIns="136395" tIns="68197" rIns="136395" bIns="68197">
            <a:spAutoFit/>
          </a:bodyPr>
          <a:lstStyle/>
          <a:p>
            <a:pPr algn="ctr" defTabSz="915988"/>
            <a:r>
              <a:rPr lang="en-US" sz="2100" b="1">
                <a:cs typeface="Arial" charset="0"/>
              </a:rPr>
              <a:t>DadClass</a:t>
            </a:r>
          </a:p>
        </p:txBody>
      </p:sp>
      <p:sp>
        <p:nvSpPr>
          <p:cNvPr id="76808" name="Line 17"/>
          <p:cNvSpPr>
            <a:spLocks noChangeShapeType="1"/>
          </p:cNvSpPr>
          <p:nvPr/>
        </p:nvSpPr>
        <p:spPr bwMode="auto">
          <a:xfrm flipH="1" flipV="1">
            <a:off x="1489075" y="5091113"/>
            <a:ext cx="777875" cy="520700"/>
          </a:xfrm>
          <a:prstGeom prst="line">
            <a:avLst/>
          </a:prstGeom>
          <a:noFill/>
          <a:ln w="9525">
            <a:solidFill>
              <a:schemeClr val="tx1"/>
            </a:solidFill>
            <a:round/>
            <a:headEnd/>
            <a:tailEnd type="triangle" w="lg" len="lg"/>
          </a:ln>
        </p:spPr>
        <p:txBody>
          <a:bodyPr lIns="136063" tIns="68031" rIns="136063" bIns="68031"/>
          <a:lstStyle/>
          <a:p>
            <a:endParaRPr lang="en-US"/>
          </a:p>
        </p:txBody>
      </p:sp>
      <p:sp>
        <p:nvSpPr>
          <p:cNvPr id="76809" name="Oval 18"/>
          <p:cNvSpPr>
            <a:spLocks noChangeArrowheads="1"/>
          </p:cNvSpPr>
          <p:nvPr/>
        </p:nvSpPr>
        <p:spPr bwMode="auto">
          <a:xfrm>
            <a:off x="550863" y="3541713"/>
            <a:ext cx="3906837" cy="2903537"/>
          </a:xfrm>
          <a:prstGeom prst="ellipse">
            <a:avLst/>
          </a:prstGeom>
          <a:noFill/>
          <a:ln w="76200">
            <a:solidFill>
              <a:srgbClr val="FF0000"/>
            </a:solidFill>
            <a:round/>
            <a:headEnd/>
            <a:tailEnd/>
          </a:ln>
        </p:spPr>
        <p:txBody>
          <a:bodyPr wrap="none" lIns="136063" tIns="68031" rIns="136063" bIns="68031" anchor="ctr"/>
          <a:lstStyle/>
          <a:p>
            <a:endParaRPr lang="en-IN">
              <a:latin typeface="Tahoma" pitchFamily="34" charset="0"/>
            </a:endParaRPr>
          </a:p>
        </p:txBody>
      </p:sp>
      <p:sp>
        <p:nvSpPr>
          <p:cNvPr id="76810" name="Line 19"/>
          <p:cNvSpPr>
            <a:spLocks noChangeShapeType="1"/>
          </p:cNvSpPr>
          <p:nvPr/>
        </p:nvSpPr>
        <p:spPr bwMode="auto">
          <a:xfrm>
            <a:off x="1417638" y="3727450"/>
            <a:ext cx="2233612" cy="2381250"/>
          </a:xfrm>
          <a:prstGeom prst="line">
            <a:avLst/>
          </a:prstGeom>
          <a:noFill/>
          <a:ln w="76200">
            <a:solidFill>
              <a:srgbClr val="FF0000"/>
            </a:solidFill>
            <a:round/>
            <a:headEnd/>
            <a:tailEnd/>
          </a:ln>
        </p:spPr>
        <p:txBody>
          <a:bodyPr lIns="136063" tIns="68031" rIns="136063" bIns="68031"/>
          <a:lstStyle/>
          <a:p>
            <a:endParaRPr lang="en-US"/>
          </a:p>
        </p:txBody>
      </p:sp>
      <p:sp>
        <p:nvSpPr>
          <p:cNvPr id="76811" name="Text Box 20"/>
          <p:cNvSpPr txBox="1">
            <a:spLocks noChangeArrowheads="1"/>
          </p:cNvSpPr>
          <p:nvPr/>
        </p:nvSpPr>
        <p:spPr bwMode="auto">
          <a:xfrm>
            <a:off x="4946650" y="4638675"/>
            <a:ext cx="1630363" cy="460375"/>
          </a:xfrm>
          <a:prstGeom prst="rect">
            <a:avLst/>
          </a:prstGeom>
          <a:solidFill>
            <a:srgbClr val="EAEAEA"/>
          </a:solidFill>
          <a:ln w="9525">
            <a:solidFill>
              <a:schemeClr val="tx1"/>
            </a:solidFill>
            <a:miter lim="800000"/>
            <a:headEnd/>
            <a:tailEnd/>
          </a:ln>
        </p:spPr>
        <p:txBody>
          <a:bodyPr wrap="none" lIns="136395" tIns="68197" rIns="136395" bIns="68197">
            <a:spAutoFit/>
          </a:bodyPr>
          <a:lstStyle/>
          <a:p>
            <a:pPr algn="ctr" defTabSz="915988"/>
            <a:r>
              <a:rPr lang="en-US" sz="2100" b="1">
                <a:cs typeface="Arial" charset="0"/>
              </a:rPr>
              <a:t>MomClass</a:t>
            </a:r>
          </a:p>
        </p:txBody>
      </p:sp>
      <p:sp>
        <p:nvSpPr>
          <p:cNvPr id="76812" name="Text Box 21"/>
          <p:cNvSpPr txBox="1">
            <a:spLocks noChangeArrowheads="1"/>
          </p:cNvSpPr>
          <p:nvPr/>
        </p:nvSpPr>
        <p:spPr bwMode="auto">
          <a:xfrm>
            <a:off x="5868988" y="5643563"/>
            <a:ext cx="1658937" cy="460375"/>
          </a:xfrm>
          <a:prstGeom prst="rect">
            <a:avLst/>
          </a:prstGeom>
          <a:solidFill>
            <a:srgbClr val="EAEAEA"/>
          </a:solidFill>
          <a:ln w="9525">
            <a:solidFill>
              <a:schemeClr val="tx1"/>
            </a:solidFill>
            <a:miter lim="800000"/>
            <a:headEnd/>
            <a:tailEnd/>
          </a:ln>
        </p:spPr>
        <p:txBody>
          <a:bodyPr wrap="none" lIns="136395" tIns="68197" rIns="136395" bIns="68197">
            <a:spAutoFit/>
          </a:bodyPr>
          <a:lstStyle/>
          <a:p>
            <a:pPr algn="ctr" defTabSz="915988"/>
            <a:r>
              <a:rPr lang="en-US" sz="2100" b="1">
                <a:cs typeface="Arial" charset="0"/>
              </a:rPr>
              <a:t>BabyClass</a:t>
            </a:r>
          </a:p>
        </p:txBody>
      </p:sp>
      <p:sp>
        <p:nvSpPr>
          <p:cNvPr id="76813" name="Line 22"/>
          <p:cNvSpPr>
            <a:spLocks noChangeShapeType="1"/>
          </p:cNvSpPr>
          <p:nvPr/>
        </p:nvSpPr>
        <p:spPr bwMode="auto">
          <a:xfrm flipV="1">
            <a:off x="6783388" y="4884738"/>
            <a:ext cx="669925" cy="727075"/>
          </a:xfrm>
          <a:prstGeom prst="line">
            <a:avLst/>
          </a:prstGeom>
          <a:noFill/>
          <a:ln w="9525">
            <a:solidFill>
              <a:schemeClr val="tx1"/>
            </a:solidFill>
            <a:prstDash val="dash"/>
            <a:round/>
            <a:headEnd/>
            <a:tailEnd type="triangle" w="lg" len="lg"/>
          </a:ln>
        </p:spPr>
        <p:txBody>
          <a:bodyPr lIns="136063" tIns="68031" rIns="136063" bIns="68031"/>
          <a:lstStyle/>
          <a:p>
            <a:endParaRPr lang="en-US"/>
          </a:p>
        </p:txBody>
      </p:sp>
      <p:sp>
        <p:nvSpPr>
          <p:cNvPr id="76814" name="Text Box 23"/>
          <p:cNvSpPr txBox="1">
            <a:spLocks noChangeArrowheads="1"/>
          </p:cNvSpPr>
          <p:nvPr/>
        </p:nvSpPr>
        <p:spPr bwMode="auto">
          <a:xfrm>
            <a:off x="6677025" y="4103688"/>
            <a:ext cx="1397000" cy="784225"/>
          </a:xfrm>
          <a:prstGeom prst="rect">
            <a:avLst/>
          </a:prstGeom>
          <a:solidFill>
            <a:srgbClr val="EAEAEA"/>
          </a:solidFill>
          <a:ln w="9525">
            <a:solidFill>
              <a:schemeClr val="tx1"/>
            </a:solidFill>
            <a:miter lim="800000"/>
            <a:headEnd/>
            <a:tailEnd/>
          </a:ln>
        </p:spPr>
        <p:txBody>
          <a:bodyPr wrap="none" lIns="136395" tIns="68197" rIns="136395" bIns="68197">
            <a:spAutoFit/>
          </a:bodyPr>
          <a:lstStyle/>
          <a:p>
            <a:pPr algn="ctr" defTabSz="915988"/>
            <a:r>
              <a:rPr lang="en-US" sz="2100" b="1">
                <a:cs typeface="Arial" charset="0"/>
              </a:rPr>
              <a:t>Dad</a:t>
            </a:r>
          </a:p>
          <a:p>
            <a:pPr algn="ctr" defTabSz="915988"/>
            <a:r>
              <a:rPr lang="en-US" sz="2100" b="1">
                <a:cs typeface="Arial" charset="0"/>
              </a:rPr>
              <a:t>Interface</a:t>
            </a:r>
          </a:p>
        </p:txBody>
      </p:sp>
      <p:sp>
        <p:nvSpPr>
          <p:cNvPr id="76815" name="Line 24"/>
          <p:cNvSpPr>
            <a:spLocks noChangeShapeType="1"/>
          </p:cNvSpPr>
          <p:nvPr/>
        </p:nvSpPr>
        <p:spPr bwMode="auto">
          <a:xfrm flipH="1" flipV="1">
            <a:off x="5751513" y="5091113"/>
            <a:ext cx="781050" cy="520700"/>
          </a:xfrm>
          <a:prstGeom prst="line">
            <a:avLst/>
          </a:prstGeom>
          <a:noFill/>
          <a:ln w="9525">
            <a:solidFill>
              <a:schemeClr val="tx1"/>
            </a:solidFill>
            <a:round/>
            <a:headEnd/>
            <a:tailEnd type="triangle" w="lg" len="lg"/>
          </a:ln>
        </p:spPr>
        <p:txBody>
          <a:bodyPr lIns="136063" tIns="68031" rIns="136063" bIns="68031"/>
          <a:lstStyle/>
          <a:p>
            <a:endParaRPr lang="en-US"/>
          </a:p>
        </p:txBody>
      </p:sp>
      <p:sp>
        <p:nvSpPr>
          <p:cNvPr id="76816" name="Oval 25"/>
          <p:cNvSpPr>
            <a:spLocks noChangeArrowheads="1"/>
          </p:cNvSpPr>
          <p:nvPr/>
        </p:nvSpPr>
        <p:spPr bwMode="auto">
          <a:xfrm>
            <a:off x="4814888" y="3541713"/>
            <a:ext cx="3908425" cy="2903537"/>
          </a:xfrm>
          <a:prstGeom prst="ellipse">
            <a:avLst/>
          </a:prstGeom>
          <a:noFill/>
          <a:ln w="76200">
            <a:solidFill>
              <a:srgbClr val="008000"/>
            </a:solidFill>
            <a:round/>
            <a:headEnd/>
            <a:tailEnd/>
          </a:ln>
        </p:spPr>
        <p:txBody>
          <a:bodyPr wrap="none" lIns="136063" tIns="68031" rIns="136063" bIns="68031" anchor="ctr"/>
          <a:lstStyle/>
          <a:p>
            <a:endParaRPr lang="en-IN">
              <a:latin typeface="Tahoma" pitchFamily="34"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9" name="Rectangle 7"/>
          <p:cNvSpPr>
            <a:spLocks noGrp="1" noChangeArrowheads="1"/>
          </p:cNvSpPr>
          <p:nvPr>
            <p:ph type="title"/>
          </p:nvPr>
        </p:nvSpPr>
        <p:spPr/>
        <p:txBody>
          <a:bodyPr>
            <a:normAutofit/>
          </a:bodyPr>
          <a:lstStyle/>
          <a:p>
            <a:pPr eaLnBrk="1" hangingPunct="1">
              <a:defRPr/>
            </a:pPr>
            <a:r>
              <a:rPr lang="en-US" sz="3100" dirty="0"/>
              <a:t>Inheriting Fields and Methods</a:t>
            </a:r>
          </a:p>
        </p:txBody>
      </p:sp>
      <p:pic>
        <p:nvPicPr>
          <p:cNvPr id="77828" name="Picture 43" descr="U9_03"/>
          <p:cNvPicPr>
            <a:picLocks noGrp="1" noChangeAspect="1" noChangeArrowheads="1"/>
          </p:cNvPicPr>
          <p:nvPr>
            <p:ph idx="1"/>
          </p:nvPr>
        </p:nvPicPr>
        <p:blipFill>
          <a:blip r:embed="rId3" cstate="print"/>
          <a:stretch>
            <a:fillRect/>
          </a:stretch>
        </p:blipFill>
        <p:spPr>
          <a:xfrm>
            <a:off x="5639105" y="1524428"/>
            <a:ext cx="3250895" cy="4571572"/>
          </a:xfrm>
        </p:spPr>
      </p:pic>
      <p:sp>
        <p:nvSpPr>
          <p:cNvPr id="77827" name="Rectangle 8"/>
          <p:cNvSpPr>
            <a:spLocks noGrp="1" noChangeArrowheads="1"/>
          </p:cNvSpPr>
          <p:nvPr>
            <p:ph type="body" sz="half" idx="4294967295"/>
          </p:nvPr>
        </p:nvSpPr>
        <p:spPr>
          <a:xfrm>
            <a:off x="566737" y="1447800"/>
            <a:ext cx="4919663" cy="6067425"/>
          </a:xfrm>
        </p:spPr>
        <p:txBody>
          <a:bodyPr/>
          <a:lstStyle/>
          <a:p>
            <a:pPr eaLnBrk="1" hangingPunct="1"/>
            <a:r>
              <a:rPr lang="en-US" sz="1800" dirty="0" smtClean="0"/>
              <a:t>Each subclass inherits the fields of its </a:t>
            </a:r>
            <a:r>
              <a:rPr lang="en-US" sz="1800" dirty="0" err="1" smtClean="0"/>
              <a:t>superclass</a:t>
            </a:r>
            <a:endParaRPr lang="en-US" sz="1800" dirty="0" smtClean="0"/>
          </a:p>
          <a:p>
            <a:pPr lvl="1" eaLnBrk="1" hangingPunct="1"/>
            <a:r>
              <a:rPr lang="en-US" sz="1800" dirty="0" smtClean="0"/>
              <a:t>These fields in the </a:t>
            </a:r>
            <a:r>
              <a:rPr lang="en-US" sz="1800" dirty="0" err="1" smtClean="0"/>
              <a:t>superclass</a:t>
            </a:r>
            <a:r>
              <a:rPr lang="en-US" sz="1800" dirty="0" smtClean="0"/>
              <a:t> may have been inherited from classes even further up in the class hierarchy</a:t>
            </a:r>
          </a:p>
          <a:p>
            <a:pPr eaLnBrk="1" hangingPunct="1"/>
            <a:r>
              <a:rPr lang="en-US" sz="1800" dirty="0" smtClean="0"/>
              <a:t>Each subclass inherits the methods of its </a:t>
            </a:r>
            <a:r>
              <a:rPr lang="en-US" sz="1800" dirty="0" err="1" smtClean="0"/>
              <a:t>superclass</a:t>
            </a:r>
            <a:endParaRPr lang="en-US" sz="1800" dirty="0" smtClean="0"/>
          </a:p>
          <a:p>
            <a:pPr lvl="1" eaLnBrk="1" hangingPunct="1"/>
            <a:r>
              <a:rPr lang="en-US" sz="1800" dirty="0" smtClean="0"/>
              <a:t>An object will understand all messages which its class has implemented or its </a:t>
            </a:r>
            <a:r>
              <a:rPr lang="en-US" sz="1800" dirty="0" err="1" smtClean="0"/>
              <a:t>superclass</a:t>
            </a:r>
            <a:r>
              <a:rPr lang="en-US" sz="1800" dirty="0" smtClean="0"/>
              <a:t> has either inherited or implemented</a:t>
            </a:r>
          </a:p>
          <a:p>
            <a:pPr eaLnBrk="1" hangingPunct="1"/>
            <a:endParaRPr lang="en-US" sz="1800" dirty="0" smtClean="0"/>
          </a:p>
        </p:txBody>
      </p:sp>
      <p:sp>
        <p:nvSpPr>
          <p:cNvPr id="77829" name="Text Box 42"/>
          <p:cNvSpPr txBox="1">
            <a:spLocks noChangeArrowheads="1"/>
          </p:cNvSpPr>
          <p:nvPr/>
        </p:nvSpPr>
        <p:spPr bwMode="auto">
          <a:xfrm>
            <a:off x="550863" y="4800600"/>
            <a:ext cx="5103812" cy="1752600"/>
          </a:xfrm>
          <a:prstGeom prst="rect">
            <a:avLst/>
          </a:prstGeom>
          <a:solidFill>
            <a:srgbClr val="EAEAEA"/>
          </a:solidFill>
          <a:ln w="9525">
            <a:solidFill>
              <a:schemeClr val="tx1"/>
            </a:solidFill>
            <a:miter lim="800000"/>
            <a:headEnd/>
            <a:tailEnd/>
          </a:ln>
        </p:spPr>
        <p:txBody>
          <a:bodyPr lIns="136054" tIns="68027" rIns="136054" bIns="68027">
            <a:spAutoFit/>
          </a:bodyPr>
          <a:lstStyle/>
          <a:p>
            <a:pPr defTabSz="915988"/>
            <a:r>
              <a:rPr lang="en-US" sz="2100" b="1">
                <a:latin typeface="Courier New" pitchFamily="49" charset="0"/>
                <a:cs typeface="Courier New" pitchFamily="49" charset="0"/>
              </a:rPr>
              <a:t>Integer zero = new Integer(0);</a:t>
            </a:r>
          </a:p>
          <a:p>
            <a:pPr defTabSz="915988"/>
            <a:r>
              <a:rPr lang="en-US" sz="2100" b="1">
                <a:latin typeface="Courier New" pitchFamily="49" charset="0"/>
                <a:cs typeface="Courier New" pitchFamily="49" charset="0"/>
              </a:rPr>
              <a:t>if (zero.equals(x)) {</a:t>
            </a:r>
          </a:p>
          <a:p>
            <a:pPr defTabSz="915988"/>
            <a:r>
              <a:rPr lang="en-US" sz="2100" b="1">
                <a:latin typeface="Courier New" pitchFamily="49" charset="0"/>
                <a:cs typeface="Courier New" pitchFamily="49" charset="0"/>
              </a:rPr>
              <a:t>   byte b = zero.byteValue();</a:t>
            </a:r>
          </a:p>
          <a:p>
            <a:pPr defTabSz="915988"/>
            <a:r>
              <a:rPr lang="en-US" sz="2100" b="1">
                <a:latin typeface="Courier New" pitchFamily="49" charset="0"/>
                <a:cs typeface="Courier New" pitchFamily="49" charset="0"/>
              </a:rPr>
              <a:t>   …</a:t>
            </a:r>
          </a:p>
          <a:p>
            <a:pPr defTabSz="915988"/>
            <a:r>
              <a:rPr lang="en-US" sz="2100" b="1">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3" name="Rectangle 7"/>
          <p:cNvSpPr>
            <a:spLocks noGrp="1" noChangeArrowheads="1"/>
          </p:cNvSpPr>
          <p:nvPr>
            <p:ph type="title"/>
          </p:nvPr>
        </p:nvSpPr>
        <p:spPr/>
        <p:txBody>
          <a:bodyPr/>
          <a:lstStyle/>
          <a:p>
            <a:pPr eaLnBrk="1" hangingPunct="1">
              <a:defRPr/>
            </a:pPr>
            <a:r>
              <a:rPr lang="en-US" sz="3100"/>
              <a:t>Access Modifiers</a:t>
            </a:r>
          </a:p>
        </p:txBody>
      </p:sp>
      <p:sp>
        <p:nvSpPr>
          <p:cNvPr id="9224" name="Rectangle 8"/>
          <p:cNvSpPr>
            <a:spLocks noGrp="1" noChangeArrowheads="1"/>
          </p:cNvSpPr>
          <p:nvPr>
            <p:ph idx="1"/>
          </p:nvPr>
        </p:nvSpPr>
        <p:spPr/>
        <p:txBody>
          <a:bodyPr>
            <a:normAutofit fontScale="92500"/>
          </a:bodyPr>
          <a:lstStyle/>
          <a:p>
            <a:pPr eaLnBrk="1" hangingPunct="1">
              <a:defRPr/>
            </a:pPr>
            <a:r>
              <a:rPr lang="en-US"/>
              <a:t>Variables and methods in Java have access restrictions, described by the following access modifiers:</a:t>
            </a:r>
          </a:p>
          <a:p>
            <a:pPr lvl="1" eaLnBrk="1" hangingPunct="1">
              <a:defRPr/>
            </a:pPr>
            <a:r>
              <a:rPr lang="en-US" b="1"/>
              <a:t>private</a:t>
            </a:r>
            <a:endParaRPr lang="en-US"/>
          </a:p>
          <a:p>
            <a:pPr lvl="2" eaLnBrk="1" hangingPunct="1">
              <a:defRPr/>
            </a:pPr>
            <a:r>
              <a:rPr lang="en-US"/>
              <a:t>Access is limited to the class in which the member is declared</a:t>
            </a:r>
          </a:p>
          <a:p>
            <a:pPr lvl="2" eaLnBrk="1" hangingPunct="1">
              <a:defRPr/>
            </a:pPr>
            <a:r>
              <a:rPr lang="en-US"/>
              <a:t>Example:  </a:t>
            </a:r>
            <a:r>
              <a:rPr lang="en-US">
                <a:latin typeface="Courier New" pitchFamily="49" charset="0"/>
              </a:rPr>
              <a:t>private int x;</a:t>
            </a:r>
          </a:p>
          <a:p>
            <a:pPr lvl="1" eaLnBrk="1" hangingPunct="1">
              <a:defRPr/>
            </a:pPr>
            <a:r>
              <a:rPr lang="en-US" b="1"/>
              <a:t>default</a:t>
            </a:r>
            <a:r>
              <a:rPr lang="en-US"/>
              <a:t> (this means no modifier is used)</a:t>
            </a:r>
          </a:p>
          <a:p>
            <a:pPr lvl="2" eaLnBrk="1" hangingPunct="1">
              <a:defRPr/>
            </a:pPr>
            <a:r>
              <a:rPr lang="en-US"/>
              <a:t>Access is limited to the package in which the member is declared</a:t>
            </a:r>
          </a:p>
          <a:p>
            <a:pPr lvl="2" eaLnBrk="1" hangingPunct="1">
              <a:defRPr/>
            </a:pPr>
            <a:r>
              <a:rPr lang="en-US"/>
              <a:t>Example:  </a:t>
            </a:r>
            <a:r>
              <a:rPr lang="en-US">
                <a:latin typeface="Courier New" pitchFamily="49" charset="0"/>
              </a:rPr>
              <a:t>int x;  </a:t>
            </a:r>
          </a:p>
          <a:p>
            <a:pPr lvl="1" eaLnBrk="1" hangingPunct="1">
              <a:defRPr/>
            </a:pPr>
            <a:r>
              <a:rPr lang="en-US" b="1"/>
              <a:t>protected</a:t>
            </a:r>
            <a:endParaRPr lang="en-US"/>
          </a:p>
          <a:p>
            <a:pPr lvl="2" eaLnBrk="1" hangingPunct="1">
              <a:defRPr/>
            </a:pPr>
            <a:r>
              <a:rPr lang="en-US"/>
              <a:t>Access is limited to the package in which the member is declared, as well as all subclasses of its class</a:t>
            </a:r>
          </a:p>
          <a:p>
            <a:pPr lvl="2" eaLnBrk="1" hangingPunct="1">
              <a:defRPr/>
            </a:pPr>
            <a:r>
              <a:rPr lang="en-US"/>
              <a:t>Example:  </a:t>
            </a:r>
            <a:r>
              <a:rPr lang="en-US">
                <a:latin typeface="Courier New" pitchFamily="49" charset="0"/>
              </a:rPr>
              <a:t>protected void setName() { . . . }</a:t>
            </a:r>
          </a:p>
          <a:p>
            <a:pPr lvl="1" eaLnBrk="1" hangingPunct="1">
              <a:defRPr/>
            </a:pPr>
            <a:r>
              <a:rPr lang="en-US" b="1"/>
              <a:t>public</a:t>
            </a:r>
            <a:endParaRPr lang="en-US"/>
          </a:p>
          <a:p>
            <a:pPr lvl="2" eaLnBrk="1" hangingPunct="1">
              <a:defRPr/>
            </a:pPr>
            <a:r>
              <a:rPr lang="en-US"/>
              <a:t>The member is accessible to all classes in all packages</a:t>
            </a:r>
          </a:p>
          <a:p>
            <a:pPr lvl="2" eaLnBrk="1" hangingPunct="1">
              <a:defRPr/>
            </a:pPr>
            <a:r>
              <a:rPr lang="en-US"/>
              <a:t>Example:  </a:t>
            </a:r>
            <a:r>
              <a:rPr lang="en-US">
                <a:latin typeface="Courier New" pitchFamily="49" charset="0"/>
              </a:rPr>
              <a:t>public String getName() { . . . }</a:t>
            </a:r>
          </a:p>
          <a:p>
            <a:pPr eaLnBrk="1" hangingPunct="1">
              <a:defRPr/>
            </a:pPr>
            <a:endParaRPr lang="en-US">
              <a:latin typeface="Courier New"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7" name="Rectangle 7"/>
          <p:cNvSpPr>
            <a:spLocks noGrp="1" noChangeArrowheads="1"/>
          </p:cNvSpPr>
          <p:nvPr>
            <p:ph type="title"/>
          </p:nvPr>
        </p:nvSpPr>
        <p:spPr/>
        <p:txBody>
          <a:bodyPr/>
          <a:lstStyle/>
          <a:p>
            <a:pPr eaLnBrk="1" hangingPunct="1">
              <a:defRPr/>
            </a:pPr>
            <a:r>
              <a:rPr lang="en-US" sz="3100" dirty="0"/>
              <a:t>Overriding Methods</a:t>
            </a:r>
          </a:p>
        </p:txBody>
      </p:sp>
      <p:sp>
        <p:nvSpPr>
          <p:cNvPr id="10248" name="Rectangle 8"/>
          <p:cNvSpPr>
            <a:spLocks noGrp="1" noChangeArrowheads="1"/>
          </p:cNvSpPr>
          <p:nvPr>
            <p:ph idx="1"/>
          </p:nvPr>
        </p:nvSpPr>
        <p:spPr/>
        <p:txBody>
          <a:bodyPr>
            <a:normAutofit/>
          </a:bodyPr>
          <a:lstStyle/>
          <a:p>
            <a:pPr eaLnBrk="1" hangingPunct="1">
              <a:defRPr/>
            </a:pPr>
            <a:r>
              <a:rPr lang="en-US" sz="2000" dirty="0"/>
              <a:t>You can extend or change superclass behavior by overriding the inherited method in the subclass</a:t>
            </a:r>
          </a:p>
          <a:p>
            <a:pPr eaLnBrk="1" hangingPunct="1">
              <a:defRPr/>
            </a:pPr>
            <a:r>
              <a:rPr lang="en-US" sz="2000" dirty="0"/>
              <a:t>To override a superclass's method, create a new method in the subclass with the same signature (name and parameter list)</a:t>
            </a:r>
          </a:p>
          <a:p>
            <a:pPr lvl="1" eaLnBrk="1" hangingPunct="1">
              <a:defRPr/>
            </a:pPr>
            <a:r>
              <a:rPr lang="en-US" sz="2000" dirty="0"/>
              <a:t>Java uses the new method in place of the inherited one</a:t>
            </a:r>
          </a:p>
          <a:p>
            <a:pPr lvl="1" eaLnBrk="1" hangingPunct="1">
              <a:defRPr/>
            </a:pPr>
            <a:r>
              <a:rPr lang="en-US" sz="2000" dirty="0"/>
              <a:t>This new method replaces or refines the method of the same name in the superclass</a:t>
            </a:r>
          </a:p>
          <a:p>
            <a:pPr lvl="1" eaLnBrk="1" hangingPunct="1">
              <a:defRPr/>
            </a:pPr>
            <a:r>
              <a:rPr lang="en-US" sz="2000" dirty="0"/>
              <a:t>If the signatures are different, the Java interpreter will consider the superclass and the subclass method to be </a:t>
            </a:r>
            <a:r>
              <a:rPr lang="en-US" sz="2000" dirty="0" smtClean="0"/>
              <a:t>distinct</a:t>
            </a:r>
            <a:endParaRPr lang="en-US" sz="2000" dirty="0"/>
          </a:p>
        </p:txBody>
      </p:sp>
      <p:sp>
        <p:nvSpPr>
          <p:cNvPr id="79876" name="Text Box 9"/>
          <p:cNvSpPr txBox="1">
            <a:spLocks noChangeArrowheads="1"/>
          </p:cNvSpPr>
          <p:nvPr/>
        </p:nvSpPr>
        <p:spPr bwMode="auto">
          <a:xfrm>
            <a:off x="1219200" y="4724400"/>
            <a:ext cx="6264275" cy="2076450"/>
          </a:xfrm>
          <a:prstGeom prst="rect">
            <a:avLst/>
          </a:prstGeom>
          <a:solidFill>
            <a:srgbClr val="EAEAEA"/>
          </a:solidFill>
          <a:ln w="9525">
            <a:solidFill>
              <a:schemeClr val="tx1"/>
            </a:solidFill>
            <a:miter lim="800000"/>
            <a:headEnd/>
            <a:tailEnd/>
          </a:ln>
        </p:spPr>
        <p:txBody>
          <a:bodyPr wrap="none" lIns="136054" tIns="68027" rIns="136054" bIns="68027">
            <a:spAutoFit/>
          </a:bodyPr>
          <a:lstStyle/>
          <a:p>
            <a:pPr defTabSz="915988"/>
            <a:r>
              <a:rPr lang="en-US" sz="2100" b="1">
                <a:latin typeface="Courier New" pitchFamily="49" charset="0"/>
                <a:cs typeface="Courier New" pitchFamily="49" charset="0"/>
              </a:rPr>
              <a:t>public class MyClass extends Object {</a:t>
            </a:r>
          </a:p>
          <a:p>
            <a:pPr defTabSz="915988"/>
            <a:r>
              <a:rPr lang="en-US" sz="2100" b="1">
                <a:latin typeface="Courier New" pitchFamily="49" charset="0"/>
                <a:cs typeface="Courier New" pitchFamily="49" charset="0"/>
              </a:rPr>
              <a:t>   public boolean equals(Object o) {</a:t>
            </a:r>
          </a:p>
          <a:p>
            <a:pPr defTabSz="915988"/>
            <a:r>
              <a:rPr lang="en-US" sz="2100" b="1">
                <a:latin typeface="Courier New" pitchFamily="49" charset="0"/>
                <a:cs typeface="Courier New" pitchFamily="49" charset="0"/>
              </a:rPr>
              <a:t>      if (o==null) </a:t>
            </a:r>
          </a:p>
          <a:p>
            <a:pPr defTabSz="915988"/>
            <a:r>
              <a:rPr lang="en-US" sz="2100" b="1">
                <a:latin typeface="Courier New" pitchFamily="49" charset="0"/>
                <a:cs typeface="Courier New" pitchFamily="49" charset="0"/>
              </a:rPr>
              <a:t>      …</a:t>
            </a:r>
          </a:p>
          <a:p>
            <a:pPr defTabSz="915988"/>
            <a:r>
              <a:rPr lang="en-US" sz="2100" b="1">
                <a:latin typeface="Courier New" pitchFamily="49" charset="0"/>
                <a:cs typeface="Courier New" pitchFamily="49" charset="0"/>
              </a:rPr>
              <a:t>   }</a:t>
            </a:r>
          </a:p>
          <a:p>
            <a:pPr defTabSz="915988"/>
            <a:r>
              <a:rPr lang="en-US" sz="2100" b="1">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71" name="Rectangle 7"/>
          <p:cNvSpPr>
            <a:spLocks noGrp="1" noChangeArrowheads="1"/>
          </p:cNvSpPr>
          <p:nvPr>
            <p:ph type="title"/>
          </p:nvPr>
        </p:nvSpPr>
        <p:spPr/>
        <p:txBody>
          <a:bodyPr/>
          <a:lstStyle/>
          <a:p>
            <a:pPr eaLnBrk="1" hangingPunct="1">
              <a:defRPr/>
            </a:pPr>
            <a:r>
              <a:rPr lang="en-US" sz="3100"/>
              <a:t>Restrictions on Overriding Methods</a:t>
            </a:r>
          </a:p>
        </p:txBody>
      </p:sp>
      <p:sp>
        <p:nvSpPr>
          <p:cNvPr id="80899" name="Rectangle 8"/>
          <p:cNvSpPr>
            <a:spLocks noGrp="1" noChangeArrowheads="1"/>
          </p:cNvSpPr>
          <p:nvPr>
            <p:ph idx="1"/>
          </p:nvPr>
        </p:nvSpPr>
        <p:spPr/>
        <p:txBody>
          <a:bodyPr/>
          <a:lstStyle/>
          <a:p>
            <a:pPr eaLnBrk="1" hangingPunct="1"/>
            <a:r>
              <a:rPr lang="en-US" dirty="0" smtClean="0"/>
              <a:t>Restrictions on the new method:</a:t>
            </a:r>
          </a:p>
          <a:p>
            <a:pPr lvl="1" eaLnBrk="1" hangingPunct="1"/>
            <a:r>
              <a:rPr lang="en-US" dirty="0" smtClean="0"/>
              <a:t>The parameter list must match the inherited method exactly</a:t>
            </a:r>
          </a:p>
          <a:p>
            <a:pPr lvl="1" eaLnBrk="1" hangingPunct="1"/>
            <a:r>
              <a:rPr lang="en-US" dirty="0" smtClean="0"/>
              <a:t>The return type must be the same as that of the inherited method</a:t>
            </a:r>
          </a:p>
          <a:p>
            <a:pPr lvl="1" eaLnBrk="1" hangingPunct="1"/>
            <a:r>
              <a:rPr lang="en-US" dirty="0" smtClean="0"/>
              <a:t>The access modifier must not be more restrictive than that of the inherited method</a:t>
            </a:r>
          </a:p>
          <a:p>
            <a:pPr lvl="2" eaLnBrk="1" hangingPunct="1"/>
            <a:r>
              <a:rPr lang="en-US" sz="2200" dirty="0" smtClean="0"/>
              <a:t>For example, if overriding a protected method, the new method can be protected or public, but not private</a:t>
            </a:r>
          </a:p>
          <a:p>
            <a:pPr eaLnBrk="1" hangingPunct="1"/>
            <a:endParaRPr lang="en-US" sz="22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defRPr/>
            </a:pPr>
            <a:r>
              <a:rPr lang="en-US" sz="3000"/>
              <a:t>What is Object-Oriented Programming?</a:t>
            </a:r>
          </a:p>
        </p:txBody>
      </p:sp>
      <p:sp>
        <p:nvSpPr>
          <p:cNvPr id="11267" name="Rectangle 3"/>
          <p:cNvSpPr>
            <a:spLocks noGrp="1" noChangeArrowheads="1"/>
          </p:cNvSpPr>
          <p:nvPr>
            <p:ph idx="1"/>
          </p:nvPr>
        </p:nvSpPr>
        <p:spPr/>
        <p:txBody>
          <a:bodyPr/>
          <a:lstStyle/>
          <a:p>
            <a:pPr eaLnBrk="1" hangingPunct="1"/>
            <a:r>
              <a:rPr lang="en-US" sz="2800" dirty="0" smtClean="0"/>
              <a:t>It is a programming implementation technique based on objects</a:t>
            </a:r>
          </a:p>
          <a:p>
            <a:pPr eaLnBrk="1" hangingPunct="1"/>
            <a:r>
              <a:rPr lang="en-US" sz="2800" dirty="0" smtClean="0"/>
              <a:t>It incorporates software engineering best practices</a:t>
            </a:r>
          </a:p>
          <a:p>
            <a:pPr lvl="1" eaLnBrk="1" hangingPunct="1"/>
            <a:r>
              <a:rPr lang="en-US" sz="2400" dirty="0" smtClean="0"/>
              <a:t>The use of objects allow systems to become extensible, scalable, maintainable and adaptable</a:t>
            </a:r>
          </a:p>
          <a:p>
            <a:pPr eaLnBrk="1" hangingPunct="1"/>
            <a:r>
              <a:rPr lang="en-US" sz="2800" dirty="0" smtClean="0"/>
              <a:t>It allows a computer system model to closely represent objects of the real world, keeping the programmer in touch with the problem</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5" name="Rectangle 7"/>
          <p:cNvSpPr>
            <a:spLocks noGrp="1" noChangeArrowheads="1"/>
          </p:cNvSpPr>
          <p:nvPr>
            <p:ph type="title"/>
          </p:nvPr>
        </p:nvSpPr>
        <p:spPr/>
        <p:txBody>
          <a:bodyPr/>
          <a:lstStyle/>
          <a:p>
            <a:pPr eaLnBrk="1" hangingPunct="1">
              <a:defRPr/>
            </a:pPr>
            <a:r>
              <a:rPr lang="en-US" sz="3100"/>
              <a:t>Example of Overriding</a:t>
            </a:r>
          </a:p>
        </p:txBody>
      </p:sp>
      <p:sp>
        <p:nvSpPr>
          <p:cNvPr id="12296" name="Rectangle 8"/>
          <p:cNvSpPr>
            <a:spLocks noGrp="1" noChangeArrowheads="1"/>
          </p:cNvSpPr>
          <p:nvPr>
            <p:ph idx="1"/>
          </p:nvPr>
        </p:nvSpPr>
        <p:spPr/>
        <p:txBody>
          <a:bodyPr>
            <a:normAutofit fontScale="92500" lnSpcReduction="10000"/>
          </a:bodyPr>
          <a:lstStyle/>
          <a:p>
            <a:pPr eaLnBrk="1" hangingPunct="1">
              <a:buFontTx/>
              <a:buNone/>
              <a:defRPr/>
            </a:pPr>
            <a:r>
              <a:rPr lang="en-US" sz="2100" dirty="0">
                <a:latin typeface="Courier New" pitchFamily="49" charset="0"/>
              </a:rPr>
              <a:t>public class </a:t>
            </a:r>
            <a:r>
              <a:rPr lang="en-US" sz="2100" dirty="0" err="1">
                <a:latin typeface="Courier New" pitchFamily="49" charset="0"/>
              </a:rPr>
              <a:t>BankAccount</a:t>
            </a:r>
            <a:r>
              <a:rPr lang="en-US" sz="2100" dirty="0">
                <a:latin typeface="Courier New" pitchFamily="49" charset="0"/>
              </a:rPr>
              <a:t> {</a:t>
            </a:r>
          </a:p>
          <a:p>
            <a:pPr eaLnBrk="1" hangingPunct="1">
              <a:buFontTx/>
              <a:buNone/>
              <a:defRPr/>
            </a:pPr>
            <a:r>
              <a:rPr lang="en-US" sz="2100" dirty="0">
                <a:latin typeface="Courier New" pitchFamily="49" charset="0"/>
              </a:rPr>
              <a:t>	   private float balance;</a:t>
            </a:r>
          </a:p>
          <a:p>
            <a:pPr eaLnBrk="1" hangingPunct="1">
              <a:buFontTx/>
              <a:buNone/>
              <a:defRPr/>
            </a:pPr>
            <a:r>
              <a:rPr lang="en-US" sz="2100" dirty="0">
                <a:latin typeface="Courier New" pitchFamily="49" charset="0"/>
              </a:rPr>
              <a:t>	   public float </a:t>
            </a:r>
            <a:r>
              <a:rPr lang="en-US" sz="2100" b="1" dirty="0" err="1">
                <a:latin typeface="Courier New" pitchFamily="49" charset="0"/>
              </a:rPr>
              <a:t>getBalance</a:t>
            </a:r>
            <a:r>
              <a:rPr lang="en-US" sz="2100" b="1" dirty="0">
                <a:latin typeface="Courier New" pitchFamily="49" charset="0"/>
              </a:rPr>
              <a:t>()</a:t>
            </a:r>
            <a:r>
              <a:rPr lang="en-US" sz="2100" dirty="0">
                <a:latin typeface="Courier New" pitchFamily="49" charset="0"/>
              </a:rPr>
              <a:t> {</a:t>
            </a:r>
          </a:p>
          <a:p>
            <a:pPr eaLnBrk="1" hangingPunct="1">
              <a:buFontTx/>
              <a:buNone/>
              <a:defRPr/>
            </a:pPr>
            <a:r>
              <a:rPr lang="en-US" sz="2100" dirty="0">
                <a:latin typeface="Courier New" pitchFamily="49" charset="0"/>
              </a:rPr>
              <a:t>      return balance;</a:t>
            </a:r>
          </a:p>
          <a:p>
            <a:pPr eaLnBrk="1" hangingPunct="1">
              <a:buFontTx/>
              <a:buNone/>
              <a:defRPr/>
            </a:pPr>
            <a:r>
              <a:rPr lang="en-US" sz="2100" dirty="0">
                <a:latin typeface="Courier New" pitchFamily="49" charset="0"/>
              </a:rPr>
              <a:t>	   }</a:t>
            </a:r>
          </a:p>
          <a:p>
            <a:pPr eaLnBrk="1" hangingPunct="1">
              <a:buFontTx/>
              <a:buNone/>
              <a:defRPr/>
            </a:pPr>
            <a:r>
              <a:rPr lang="en-US" sz="2100" dirty="0">
                <a:latin typeface="Courier New" pitchFamily="49" charset="0"/>
              </a:rPr>
              <a:t>}</a:t>
            </a:r>
          </a:p>
          <a:p>
            <a:pPr eaLnBrk="1" hangingPunct="1">
              <a:buFontTx/>
              <a:buNone/>
              <a:defRPr/>
            </a:pPr>
            <a:endParaRPr lang="en-US" sz="2100" dirty="0">
              <a:latin typeface="Courier New" pitchFamily="49" charset="0"/>
            </a:endParaRPr>
          </a:p>
          <a:p>
            <a:pPr eaLnBrk="1" hangingPunct="1">
              <a:buFontTx/>
              <a:buNone/>
              <a:defRPr/>
            </a:pPr>
            <a:r>
              <a:rPr lang="en-US" sz="2100" dirty="0">
                <a:latin typeface="Courier New" pitchFamily="49" charset="0"/>
              </a:rPr>
              <a:t>public class </a:t>
            </a:r>
            <a:r>
              <a:rPr lang="en-US" sz="2100" dirty="0" err="1">
                <a:latin typeface="Courier New" pitchFamily="49" charset="0"/>
              </a:rPr>
              <a:t>InvestmentAccount</a:t>
            </a:r>
            <a:r>
              <a:rPr lang="en-US" sz="2100" dirty="0">
                <a:latin typeface="Courier New" pitchFamily="49" charset="0"/>
              </a:rPr>
              <a:t> </a:t>
            </a:r>
            <a:r>
              <a:rPr lang="en-US" sz="2100" dirty="0" smtClean="0">
                <a:latin typeface="Courier New" pitchFamily="49" charset="0"/>
              </a:rPr>
              <a:t>extends </a:t>
            </a:r>
            <a:r>
              <a:rPr lang="en-US" sz="2100" dirty="0" err="1">
                <a:latin typeface="Courier New" pitchFamily="49" charset="0"/>
              </a:rPr>
              <a:t>BankAccount</a:t>
            </a:r>
            <a:r>
              <a:rPr lang="en-US" sz="2100" dirty="0">
                <a:latin typeface="Courier New" pitchFamily="49" charset="0"/>
              </a:rPr>
              <a:t> {</a:t>
            </a:r>
          </a:p>
          <a:p>
            <a:pPr eaLnBrk="1" hangingPunct="1">
              <a:buFontTx/>
              <a:buNone/>
              <a:defRPr/>
            </a:pPr>
            <a:r>
              <a:rPr lang="en-US" sz="2100" dirty="0">
                <a:latin typeface="Courier New" pitchFamily="49" charset="0"/>
              </a:rPr>
              <a:t>	   private float </a:t>
            </a:r>
            <a:r>
              <a:rPr lang="en-US" sz="2100" dirty="0" err="1">
                <a:latin typeface="Courier New" pitchFamily="49" charset="0"/>
              </a:rPr>
              <a:t>cashAmount</a:t>
            </a:r>
            <a:r>
              <a:rPr lang="en-US" sz="2100" dirty="0">
                <a:latin typeface="Courier New" pitchFamily="49" charset="0"/>
              </a:rPr>
              <a:t>;</a:t>
            </a:r>
          </a:p>
          <a:p>
            <a:pPr eaLnBrk="1" hangingPunct="1">
              <a:buFontTx/>
              <a:buNone/>
              <a:defRPr/>
            </a:pPr>
            <a:r>
              <a:rPr lang="en-US" sz="2100" dirty="0">
                <a:latin typeface="Courier New" pitchFamily="49" charset="0"/>
              </a:rPr>
              <a:t>	   private float </a:t>
            </a:r>
            <a:r>
              <a:rPr lang="en-US" sz="2100" dirty="0" err="1">
                <a:latin typeface="Courier New" pitchFamily="49" charset="0"/>
              </a:rPr>
              <a:t>investmentAmount</a:t>
            </a:r>
            <a:r>
              <a:rPr lang="en-US" sz="2100" dirty="0">
                <a:latin typeface="Courier New" pitchFamily="49" charset="0"/>
              </a:rPr>
              <a:t>;</a:t>
            </a:r>
          </a:p>
          <a:p>
            <a:pPr eaLnBrk="1" hangingPunct="1">
              <a:buFontTx/>
              <a:buNone/>
              <a:defRPr/>
            </a:pPr>
            <a:r>
              <a:rPr lang="en-US" sz="2100" dirty="0">
                <a:latin typeface="Courier New" pitchFamily="49" charset="0"/>
              </a:rPr>
              <a:t>	   public float </a:t>
            </a:r>
            <a:r>
              <a:rPr lang="en-US" sz="2100" b="1" dirty="0" err="1">
                <a:latin typeface="Courier New" pitchFamily="49" charset="0"/>
              </a:rPr>
              <a:t>getBalance</a:t>
            </a:r>
            <a:r>
              <a:rPr lang="en-US" sz="2100" b="1" dirty="0">
                <a:latin typeface="Courier New" pitchFamily="49" charset="0"/>
              </a:rPr>
              <a:t>()</a:t>
            </a:r>
            <a:r>
              <a:rPr lang="en-US" sz="2100" dirty="0">
                <a:latin typeface="Courier New" pitchFamily="49" charset="0"/>
              </a:rPr>
              <a:t> {</a:t>
            </a:r>
          </a:p>
          <a:p>
            <a:pPr eaLnBrk="1" hangingPunct="1">
              <a:buFontTx/>
              <a:buNone/>
              <a:defRPr/>
            </a:pPr>
            <a:r>
              <a:rPr lang="en-US" sz="2100" dirty="0">
                <a:latin typeface="Courier New" pitchFamily="49" charset="0"/>
              </a:rPr>
              <a:t>	      return </a:t>
            </a:r>
            <a:r>
              <a:rPr lang="en-US" sz="2100" dirty="0" err="1">
                <a:latin typeface="Courier New" pitchFamily="49" charset="0"/>
              </a:rPr>
              <a:t>cashAmount</a:t>
            </a:r>
            <a:r>
              <a:rPr lang="en-US" sz="2100" dirty="0">
                <a:latin typeface="Courier New" pitchFamily="49" charset="0"/>
              </a:rPr>
              <a:t> + </a:t>
            </a:r>
            <a:r>
              <a:rPr lang="en-US" sz="2100" dirty="0" err="1">
                <a:latin typeface="Courier New" pitchFamily="49" charset="0"/>
              </a:rPr>
              <a:t>investmentAmount</a:t>
            </a:r>
            <a:r>
              <a:rPr lang="en-US" sz="2100" dirty="0">
                <a:latin typeface="Courier New" pitchFamily="49" charset="0"/>
              </a:rPr>
              <a:t>;</a:t>
            </a:r>
          </a:p>
          <a:p>
            <a:pPr eaLnBrk="1" hangingPunct="1">
              <a:buFontTx/>
              <a:buNone/>
              <a:defRPr/>
            </a:pPr>
            <a:r>
              <a:rPr lang="en-US" sz="2100" dirty="0">
                <a:latin typeface="Courier New" pitchFamily="49" charset="0"/>
              </a:rPr>
              <a:t>	   }</a:t>
            </a:r>
          </a:p>
          <a:p>
            <a:pPr eaLnBrk="1" hangingPunct="1">
              <a:buFontTx/>
              <a:buNone/>
              <a:defRPr/>
            </a:pPr>
            <a:r>
              <a:rPr lang="en-US" sz="2100" dirty="0">
                <a:latin typeface="Courier New" pitchFamily="49" charset="0"/>
              </a:rPr>
              <a:t>}</a:t>
            </a:r>
          </a:p>
          <a:p>
            <a:pPr eaLnBrk="1" hangingPunct="1">
              <a:defRPr/>
            </a:pPr>
            <a:endParaRPr lang="en-US" sz="2100" dirty="0">
              <a:latin typeface="Courier New" pitchFamily="49"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9" name="Rectangle 7"/>
          <p:cNvSpPr>
            <a:spLocks noGrp="1" noChangeArrowheads="1"/>
          </p:cNvSpPr>
          <p:nvPr>
            <p:ph type="title"/>
          </p:nvPr>
        </p:nvSpPr>
        <p:spPr/>
        <p:txBody>
          <a:bodyPr/>
          <a:lstStyle/>
          <a:p>
            <a:pPr eaLnBrk="1" hangingPunct="1">
              <a:defRPr/>
            </a:pPr>
            <a:r>
              <a:rPr lang="en-US" sz="3100"/>
              <a:t>Method Lookup</a:t>
            </a:r>
          </a:p>
        </p:txBody>
      </p:sp>
      <p:sp>
        <p:nvSpPr>
          <p:cNvPr id="82947" name="Rectangle 8"/>
          <p:cNvSpPr>
            <a:spLocks noGrp="1" noChangeArrowheads="1"/>
          </p:cNvSpPr>
          <p:nvPr>
            <p:ph idx="1"/>
          </p:nvPr>
        </p:nvSpPr>
        <p:spPr/>
        <p:txBody>
          <a:bodyPr/>
          <a:lstStyle/>
          <a:p>
            <a:pPr algn="just" eaLnBrk="1" hangingPunct="1"/>
            <a:r>
              <a:rPr lang="en-US" smtClean="0"/>
              <a:t>The compiler looks up the implementation for a method call beginning in the object's class definition</a:t>
            </a:r>
          </a:p>
          <a:p>
            <a:pPr algn="just" eaLnBrk="1" hangingPunct="1"/>
            <a:r>
              <a:rPr lang="en-US" smtClean="0"/>
              <a:t>If the method is not found in the object's own class, the search continues in the superclass and up the hierarchy until it is found</a:t>
            </a:r>
          </a:p>
          <a:p>
            <a:pPr algn="just" eaLnBrk="1" hangingPunct="1"/>
            <a:r>
              <a:rPr lang="en-US" smtClean="0"/>
              <a:t>When the method is found, it is invoked on the object to which the message was passed</a:t>
            </a:r>
          </a:p>
          <a:p>
            <a:pPr algn="just" eaLnBrk="1" hangingPunct="1"/>
            <a:r>
              <a:rPr lang="en-US" smtClean="0"/>
              <a:t>If the method was never implemented in any of the classes in the hierarchy, an error is issued at compile time</a:t>
            </a:r>
          </a:p>
          <a:p>
            <a:pPr algn="just" eaLnBrk="1" hangingPunct="1"/>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4"/>
          <p:cNvSpPr>
            <a:spLocks noChangeArrowheads="1"/>
          </p:cNvSpPr>
          <p:nvPr/>
        </p:nvSpPr>
        <p:spPr bwMode="auto">
          <a:xfrm>
            <a:off x="1355725" y="2667000"/>
            <a:ext cx="6264275" cy="1854200"/>
          </a:xfrm>
          <a:prstGeom prst="rect">
            <a:avLst/>
          </a:prstGeom>
          <a:solidFill>
            <a:srgbClr val="EAEAEA"/>
          </a:solidFill>
          <a:ln w="25400">
            <a:solidFill>
              <a:srgbClr val="000000"/>
            </a:solidFill>
            <a:miter lim="800000"/>
            <a:headEnd/>
            <a:tailEnd/>
          </a:ln>
        </p:spPr>
        <p:txBody>
          <a:bodyPr wrap="none" lIns="136063" tIns="68031" rIns="136063" bIns="68031"/>
          <a:lstStyle/>
          <a:p>
            <a:endParaRPr lang="en-IN">
              <a:latin typeface="Tahoma" pitchFamily="34" charset="0"/>
            </a:endParaRPr>
          </a:p>
        </p:txBody>
      </p:sp>
      <p:sp>
        <p:nvSpPr>
          <p:cNvPr id="83971" name="Text Box 5"/>
          <p:cNvSpPr txBox="1">
            <a:spLocks noChangeArrowheads="1"/>
          </p:cNvSpPr>
          <p:nvPr/>
        </p:nvSpPr>
        <p:spPr bwMode="auto">
          <a:xfrm>
            <a:off x="1355725" y="2514600"/>
            <a:ext cx="6492875" cy="2239074"/>
          </a:xfrm>
          <a:prstGeom prst="rect">
            <a:avLst/>
          </a:prstGeom>
          <a:noFill/>
          <a:ln w="9525">
            <a:noFill/>
            <a:miter lim="800000"/>
            <a:headEnd/>
            <a:tailEnd/>
          </a:ln>
        </p:spPr>
        <p:txBody>
          <a:bodyPr wrap="square" lIns="0" tIns="0" rIns="0" bIns="0">
            <a:spAutoFit/>
          </a:bodyPr>
          <a:lstStyle/>
          <a:p>
            <a:pPr defTabSz="915988">
              <a:spcAft>
                <a:spcPct val="15000"/>
              </a:spcAft>
            </a:pPr>
            <a:r>
              <a:rPr lang="en-US" sz="1500" b="1">
                <a:solidFill>
                  <a:srgbClr val="0000FF"/>
                </a:solidFill>
              </a:rPr>
              <a:t>  </a:t>
            </a:r>
          </a:p>
          <a:p>
            <a:pPr defTabSz="915988">
              <a:spcAft>
                <a:spcPct val="15000"/>
              </a:spcAft>
            </a:pPr>
            <a:r>
              <a:rPr lang="en-US" sz="1900" b="1">
                <a:solidFill>
                  <a:srgbClr val="0000FF"/>
                </a:solidFill>
              </a:rPr>
              <a:t>  superclass</a:t>
            </a:r>
            <a:endParaRPr lang="en-US" sz="1900">
              <a:solidFill>
                <a:srgbClr val="000000"/>
              </a:solidFill>
            </a:endParaRPr>
          </a:p>
          <a:p>
            <a:pPr defTabSz="915988">
              <a:spcAft>
                <a:spcPct val="15000"/>
              </a:spcAft>
            </a:pPr>
            <a:r>
              <a:rPr lang="en-US" sz="1900" b="1">
                <a:solidFill>
                  <a:srgbClr val="000000"/>
                </a:solidFill>
                <a:latin typeface="Courier New" pitchFamily="49" charset="0"/>
              </a:rPr>
              <a:t> static String t = "test";</a:t>
            </a:r>
          </a:p>
          <a:p>
            <a:pPr defTabSz="915988">
              <a:spcAft>
                <a:spcPct val="15000"/>
              </a:spcAft>
            </a:pPr>
            <a:r>
              <a:rPr lang="en-US" sz="1900" b="1">
                <a:solidFill>
                  <a:srgbClr val="000000"/>
                </a:solidFill>
                <a:latin typeface="Courier New" pitchFamily="49" charset="0"/>
              </a:rPr>
              <a:t> public static String superTest(String s) {</a:t>
            </a:r>
          </a:p>
          <a:p>
            <a:pPr defTabSz="915988">
              <a:spcAft>
                <a:spcPct val="15000"/>
              </a:spcAft>
            </a:pPr>
            <a:r>
              <a:rPr lang="en-US" sz="1900" b="1">
                <a:solidFill>
                  <a:srgbClr val="000000"/>
                </a:solidFill>
                <a:latin typeface="Courier New" pitchFamily="49" charset="0"/>
              </a:rPr>
              <a:t>    s += " was the arg.";</a:t>
            </a:r>
          </a:p>
          <a:p>
            <a:pPr defTabSz="915988">
              <a:spcAft>
                <a:spcPct val="15000"/>
              </a:spcAft>
            </a:pPr>
            <a:r>
              <a:rPr lang="en-US" sz="1900" b="1">
                <a:solidFill>
                  <a:srgbClr val="000000"/>
                </a:solidFill>
                <a:latin typeface="Courier New" pitchFamily="49" charset="0"/>
              </a:rPr>
              <a:t>    return s;</a:t>
            </a:r>
          </a:p>
          <a:p>
            <a:pPr defTabSz="915988">
              <a:spcAft>
                <a:spcPct val="15000"/>
              </a:spcAft>
            </a:pPr>
            <a:r>
              <a:rPr lang="en-US" sz="1900" b="1">
                <a:solidFill>
                  <a:srgbClr val="000000"/>
                </a:solidFill>
                <a:latin typeface="Courier New" pitchFamily="49" charset="0"/>
              </a:rPr>
              <a:t> }</a:t>
            </a:r>
          </a:p>
        </p:txBody>
      </p:sp>
      <p:sp>
        <p:nvSpPr>
          <p:cNvPr id="83972" name="Rectangle 6"/>
          <p:cNvSpPr>
            <a:spLocks noChangeArrowheads="1"/>
          </p:cNvSpPr>
          <p:nvPr/>
        </p:nvSpPr>
        <p:spPr bwMode="auto">
          <a:xfrm>
            <a:off x="1355725" y="4968875"/>
            <a:ext cx="6780213" cy="1692275"/>
          </a:xfrm>
          <a:prstGeom prst="rect">
            <a:avLst/>
          </a:prstGeom>
          <a:solidFill>
            <a:srgbClr val="EAEAEA"/>
          </a:solidFill>
          <a:ln w="25400">
            <a:solidFill>
              <a:srgbClr val="000000"/>
            </a:solidFill>
            <a:miter lim="800000"/>
            <a:headEnd/>
            <a:tailEnd/>
          </a:ln>
        </p:spPr>
        <p:txBody>
          <a:bodyPr wrap="none" lIns="136063" tIns="68031" rIns="136063" bIns="68031"/>
          <a:lstStyle/>
          <a:p>
            <a:endParaRPr lang="en-IN">
              <a:latin typeface="Tahoma" pitchFamily="34" charset="0"/>
            </a:endParaRPr>
          </a:p>
        </p:txBody>
      </p:sp>
      <p:sp>
        <p:nvSpPr>
          <p:cNvPr id="83973" name="Line 7"/>
          <p:cNvSpPr>
            <a:spLocks noChangeShapeType="1"/>
          </p:cNvSpPr>
          <p:nvPr/>
        </p:nvSpPr>
        <p:spPr bwMode="auto">
          <a:xfrm flipV="1">
            <a:off x="4508500" y="4541838"/>
            <a:ext cx="0" cy="428625"/>
          </a:xfrm>
          <a:prstGeom prst="line">
            <a:avLst/>
          </a:prstGeom>
          <a:noFill/>
          <a:ln w="25400">
            <a:solidFill>
              <a:srgbClr val="000000"/>
            </a:solidFill>
            <a:round/>
            <a:headEnd/>
            <a:tailEnd type="triangle" w="med" len="med"/>
          </a:ln>
        </p:spPr>
        <p:txBody>
          <a:bodyPr wrap="none" lIns="136063" tIns="68031" rIns="136063" bIns="68031"/>
          <a:lstStyle/>
          <a:p>
            <a:endParaRPr lang="en-US"/>
          </a:p>
        </p:txBody>
      </p:sp>
      <p:sp>
        <p:nvSpPr>
          <p:cNvPr id="83974" name="Text Box 8"/>
          <p:cNvSpPr txBox="1">
            <a:spLocks noChangeArrowheads="1"/>
          </p:cNvSpPr>
          <p:nvPr/>
        </p:nvSpPr>
        <p:spPr bwMode="auto">
          <a:xfrm>
            <a:off x="1584325" y="5053013"/>
            <a:ext cx="6437313" cy="1292225"/>
          </a:xfrm>
          <a:prstGeom prst="rect">
            <a:avLst/>
          </a:prstGeom>
          <a:noFill/>
          <a:ln w="9525">
            <a:noFill/>
            <a:miter lim="800000"/>
            <a:headEnd/>
            <a:tailEnd/>
          </a:ln>
        </p:spPr>
        <p:txBody>
          <a:bodyPr lIns="0" tIns="0" rIns="0" bIns="0">
            <a:spAutoFit/>
          </a:bodyPr>
          <a:lstStyle/>
          <a:p>
            <a:pPr defTabSz="915988">
              <a:spcAft>
                <a:spcPct val="15000"/>
              </a:spcAft>
            </a:pPr>
            <a:r>
              <a:rPr lang="en-US" sz="1900" b="1">
                <a:solidFill>
                  <a:srgbClr val="0000FF"/>
                </a:solidFill>
              </a:rPr>
              <a:t>subclass</a:t>
            </a:r>
            <a:endParaRPr lang="en-US" sz="1900" b="1">
              <a:solidFill>
                <a:srgbClr val="000000"/>
              </a:solidFill>
            </a:endParaRPr>
          </a:p>
          <a:p>
            <a:pPr defTabSz="915988">
              <a:spcAft>
                <a:spcPct val="15000"/>
              </a:spcAft>
            </a:pPr>
            <a:r>
              <a:rPr lang="en-US" sz="1900" b="1">
                <a:solidFill>
                  <a:srgbClr val="000000"/>
                </a:solidFill>
                <a:latin typeface="Courier New" pitchFamily="49" charset="0"/>
              </a:rPr>
              <a:t>public static void main(String[] args){</a:t>
            </a:r>
          </a:p>
          <a:p>
            <a:pPr defTabSz="915988">
              <a:spcAft>
                <a:spcPct val="15000"/>
              </a:spcAft>
            </a:pPr>
            <a:r>
              <a:rPr lang="en-US" sz="1900" b="1">
                <a:solidFill>
                  <a:srgbClr val="000000"/>
                </a:solidFill>
                <a:latin typeface="Courier New" pitchFamily="49" charset="0"/>
              </a:rPr>
              <a:t>   System.out.println(superTest(t));</a:t>
            </a:r>
          </a:p>
          <a:p>
            <a:pPr defTabSz="915988">
              <a:spcAft>
                <a:spcPct val="15000"/>
              </a:spcAft>
            </a:pPr>
            <a:r>
              <a:rPr lang="en-US" sz="1900" b="1">
                <a:solidFill>
                  <a:srgbClr val="000000"/>
                </a:solidFill>
                <a:latin typeface="Courier New" pitchFamily="49" charset="0"/>
              </a:rPr>
              <a:t>}</a:t>
            </a:r>
          </a:p>
        </p:txBody>
      </p:sp>
      <p:sp>
        <p:nvSpPr>
          <p:cNvPr id="14348" name="Rectangle 12"/>
          <p:cNvSpPr>
            <a:spLocks noGrp="1" noChangeArrowheads="1"/>
          </p:cNvSpPr>
          <p:nvPr>
            <p:ph type="title"/>
          </p:nvPr>
        </p:nvSpPr>
        <p:spPr/>
        <p:txBody>
          <a:bodyPr/>
          <a:lstStyle/>
          <a:p>
            <a:pPr eaLnBrk="1" hangingPunct="1">
              <a:defRPr/>
            </a:pPr>
            <a:r>
              <a:rPr lang="en-US" sz="3100" dirty="0"/>
              <a:t>Inheritance and Static Methods</a:t>
            </a:r>
          </a:p>
        </p:txBody>
      </p:sp>
      <p:sp>
        <p:nvSpPr>
          <p:cNvPr id="83976" name="Rectangle 13"/>
          <p:cNvSpPr>
            <a:spLocks noGrp="1" noChangeArrowheads="1"/>
          </p:cNvSpPr>
          <p:nvPr>
            <p:ph idx="1"/>
          </p:nvPr>
        </p:nvSpPr>
        <p:spPr>
          <a:xfrm>
            <a:off x="304800" y="1524000"/>
            <a:ext cx="8763000" cy="5099050"/>
          </a:xfrm>
        </p:spPr>
        <p:txBody>
          <a:bodyPr/>
          <a:lstStyle/>
          <a:p>
            <a:pPr eaLnBrk="1" hangingPunct="1"/>
            <a:r>
              <a:rPr lang="en-US" sz="2000" dirty="0" smtClean="0"/>
              <a:t>A class can call all static methods defined in its </a:t>
            </a:r>
            <a:r>
              <a:rPr lang="en-US" sz="2000" dirty="0" err="1" smtClean="0"/>
              <a:t>superclass</a:t>
            </a:r>
            <a:r>
              <a:rPr lang="en-US" sz="2000" dirty="0" smtClean="0"/>
              <a:t> as though they were defined in the class itself</a:t>
            </a:r>
          </a:p>
          <a:p>
            <a:pPr eaLnBrk="1" hangingPunct="1"/>
            <a:r>
              <a:rPr lang="en-US" sz="2000" dirty="0" smtClean="0"/>
              <a:t>Static methods can be hidden by static methods in the subclass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p:txBody>
          <a:bodyPr/>
          <a:lstStyle/>
          <a:p>
            <a:pPr eaLnBrk="1" hangingPunct="1">
              <a:defRPr/>
            </a:pPr>
            <a:r>
              <a:rPr lang="en-US" sz="3100"/>
              <a:t>Inheritance and Constructors</a:t>
            </a:r>
          </a:p>
        </p:txBody>
      </p:sp>
      <p:sp>
        <p:nvSpPr>
          <p:cNvPr id="84995" name="Rectangle 8"/>
          <p:cNvSpPr>
            <a:spLocks noGrp="1" noChangeArrowheads="1"/>
          </p:cNvSpPr>
          <p:nvPr>
            <p:ph idx="1"/>
          </p:nvPr>
        </p:nvSpPr>
        <p:spPr/>
        <p:txBody>
          <a:bodyPr/>
          <a:lstStyle/>
          <a:p>
            <a:pPr algn="just" eaLnBrk="1" hangingPunct="1"/>
            <a:r>
              <a:rPr lang="en-US" dirty="0" smtClean="0"/>
              <a:t>Only constructors within the class being instantiated and within the immediate </a:t>
            </a:r>
            <a:r>
              <a:rPr lang="en-US" dirty="0" err="1" smtClean="0"/>
              <a:t>superclass</a:t>
            </a:r>
            <a:r>
              <a:rPr lang="en-US" dirty="0" smtClean="0"/>
              <a:t> can be invoked</a:t>
            </a:r>
          </a:p>
          <a:p>
            <a:pPr algn="just" eaLnBrk="1" hangingPunct="1"/>
            <a:r>
              <a:rPr lang="en-US" dirty="0" smtClean="0"/>
              <a:t>A constructor can call another constructor in its </a:t>
            </a:r>
            <a:r>
              <a:rPr lang="en-US" dirty="0" err="1" smtClean="0"/>
              <a:t>superclass</a:t>
            </a:r>
            <a:r>
              <a:rPr lang="en-US" dirty="0" smtClean="0"/>
              <a:t> using the keyword </a:t>
            </a:r>
            <a:r>
              <a:rPr lang="en-US" dirty="0" smtClean="0">
                <a:latin typeface="Courier New" pitchFamily="49" charset="0"/>
                <a:cs typeface="Courier New" pitchFamily="49" charset="0"/>
              </a:rPr>
              <a:t>super</a:t>
            </a:r>
            <a:r>
              <a:rPr lang="en-US" dirty="0" smtClean="0"/>
              <a:t> and the parameter list</a:t>
            </a:r>
          </a:p>
          <a:p>
            <a:pPr lvl="1" algn="just" eaLnBrk="1" hangingPunct="1"/>
            <a:r>
              <a:rPr lang="en-US" dirty="0" smtClean="0"/>
              <a:t>The parameter list must match that of an existing constructor in the </a:t>
            </a:r>
            <a:r>
              <a:rPr lang="en-US" dirty="0" err="1" smtClean="0"/>
              <a:t>superclass</a:t>
            </a:r>
            <a:endParaRPr lang="en-US" dirty="0" smtClean="0"/>
          </a:p>
          <a:p>
            <a:pPr algn="just" eaLnBrk="1" hangingPunct="1"/>
            <a:r>
              <a:rPr lang="en-US" dirty="0" smtClean="0"/>
              <a:t>Constructors in the same class are invoked with the keyword </a:t>
            </a:r>
            <a:r>
              <a:rPr lang="en-US" dirty="0" smtClean="0">
                <a:latin typeface="Courier New" pitchFamily="49" charset="0"/>
                <a:cs typeface="Courier New" pitchFamily="49" charset="0"/>
              </a:rPr>
              <a:t>this</a:t>
            </a:r>
            <a:r>
              <a:rPr lang="en-US" dirty="0" smtClean="0"/>
              <a:t> and the parameter list</a:t>
            </a:r>
          </a:p>
          <a:p>
            <a:pPr algn="just" eaLnBrk="1" hangingPunct="1"/>
            <a:r>
              <a:rPr lang="en-US" dirty="0" smtClean="0"/>
              <a:t>The first line of your constructor can be one of:</a:t>
            </a:r>
          </a:p>
          <a:p>
            <a:pPr lvl="1" algn="just" eaLnBrk="1" hangingPunct="1"/>
            <a:r>
              <a:rPr lang="en-US" dirty="0" smtClean="0">
                <a:latin typeface="Courier New" pitchFamily="49" charset="0"/>
                <a:cs typeface="Courier New" pitchFamily="49" charset="0"/>
              </a:rPr>
              <a:t> super(…);</a:t>
            </a:r>
            <a:endParaRPr lang="en-US" dirty="0" smtClean="0"/>
          </a:p>
          <a:p>
            <a:pPr lvl="1" algn="just" eaLnBrk="1" hangingPunct="1"/>
            <a:r>
              <a:rPr lang="en-US" dirty="0" smtClean="0">
                <a:latin typeface="Courier New" pitchFamily="49" charset="0"/>
                <a:cs typeface="Courier New" pitchFamily="49" charset="0"/>
              </a:rPr>
              <a:t> this(…);</a:t>
            </a:r>
          </a:p>
          <a:p>
            <a:pPr algn="just" eaLnBrk="1" hangingPunct="1"/>
            <a:endParaRPr lang="en-US"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91" name="Rectangle 7"/>
          <p:cNvSpPr>
            <a:spLocks noGrp="1" noChangeArrowheads="1"/>
          </p:cNvSpPr>
          <p:nvPr>
            <p:ph type="title"/>
          </p:nvPr>
        </p:nvSpPr>
        <p:spPr/>
        <p:txBody>
          <a:bodyPr/>
          <a:lstStyle/>
          <a:p>
            <a:pPr eaLnBrk="1" hangingPunct="1">
              <a:defRPr/>
            </a:pPr>
            <a:r>
              <a:rPr lang="en-US" sz="3100"/>
              <a:t>The Superclass in Object Construction</a:t>
            </a:r>
          </a:p>
        </p:txBody>
      </p:sp>
      <p:sp>
        <p:nvSpPr>
          <p:cNvPr id="86019" name="Rectangle 8"/>
          <p:cNvSpPr>
            <a:spLocks noGrp="1" noChangeArrowheads="1"/>
          </p:cNvSpPr>
          <p:nvPr>
            <p:ph idx="1"/>
          </p:nvPr>
        </p:nvSpPr>
        <p:spPr/>
        <p:txBody>
          <a:bodyPr/>
          <a:lstStyle/>
          <a:p>
            <a:pPr algn="just" eaLnBrk="1" hangingPunct="1"/>
            <a:r>
              <a:rPr lang="en-US" dirty="0" err="1" smtClean="0"/>
              <a:t>Superclass</a:t>
            </a:r>
            <a:r>
              <a:rPr lang="en-US" dirty="0" smtClean="0"/>
              <a:t> objects are built before the subclass</a:t>
            </a:r>
          </a:p>
          <a:p>
            <a:pPr lvl="1" algn="just" eaLnBrk="1" hangingPunct="1"/>
            <a:r>
              <a:rPr lang="en-US" dirty="0" smtClean="0"/>
              <a:t>The compiler supplies an implicit </a:t>
            </a:r>
            <a:r>
              <a:rPr lang="en-US" dirty="0" smtClean="0">
                <a:latin typeface="Courier New" pitchFamily="49" charset="0"/>
                <a:cs typeface="Courier New" pitchFamily="49" charset="0"/>
              </a:rPr>
              <a:t>super()</a:t>
            </a:r>
            <a:r>
              <a:rPr lang="en-US" dirty="0" smtClean="0"/>
              <a:t> call for all constructors</a:t>
            </a:r>
          </a:p>
          <a:p>
            <a:pPr lvl="1" algn="just" eaLnBrk="1" hangingPunct="1"/>
            <a:r>
              <a:rPr lang="en-US" dirty="0" smtClean="0">
                <a:latin typeface="Courier New" pitchFamily="49" charset="0"/>
                <a:cs typeface="Courier New" pitchFamily="49" charset="0"/>
              </a:rPr>
              <a:t>super(…)</a:t>
            </a:r>
            <a:r>
              <a:rPr lang="en-US" dirty="0" smtClean="0"/>
              <a:t> initializes </a:t>
            </a:r>
            <a:r>
              <a:rPr lang="en-US" dirty="0" err="1" smtClean="0"/>
              <a:t>superclass</a:t>
            </a:r>
            <a:r>
              <a:rPr lang="en-US" dirty="0" smtClean="0"/>
              <a:t> members</a:t>
            </a:r>
          </a:p>
          <a:p>
            <a:pPr algn="just" eaLnBrk="1" hangingPunct="1"/>
            <a:r>
              <a:rPr lang="en-US" dirty="0" smtClean="0"/>
              <a:t>If the first line of your constructor is not a call to another constructor, </a:t>
            </a:r>
            <a:r>
              <a:rPr lang="en-US" dirty="0" smtClean="0">
                <a:latin typeface="Courier New" pitchFamily="49" charset="0"/>
                <a:cs typeface="Courier New" pitchFamily="49" charset="0"/>
              </a:rPr>
              <a:t>super()</a:t>
            </a:r>
            <a:r>
              <a:rPr lang="en-US" dirty="0" smtClean="0"/>
              <a:t> is called automatically</a:t>
            </a:r>
          </a:p>
          <a:p>
            <a:pPr lvl="1" algn="just" eaLnBrk="1" hangingPunct="1"/>
            <a:r>
              <a:rPr lang="en-US" dirty="0" smtClean="0"/>
              <a:t>Zero-argument constructor in the </a:t>
            </a:r>
            <a:r>
              <a:rPr lang="en-US" dirty="0" err="1" smtClean="0"/>
              <a:t>superclass</a:t>
            </a:r>
            <a:r>
              <a:rPr lang="en-US" dirty="0" smtClean="0"/>
              <a:t> is called as a result</a:t>
            </a:r>
          </a:p>
          <a:p>
            <a:pPr lvl="1" algn="just" eaLnBrk="1" hangingPunct="1"/>
            <a:r>
              <a:rPr lang="en-US" dirty="0" smtClean="0"/>
              <a:t>This can cause an error if the </a:t>
            </a:r>
            <a:r>
              <a:rPr lang="en-US" dirty="0" err="1" smtClean="0"/>
              <a:t>superclass</a:t>
            </a:r>
            <a:r>
              <a:rPr lang="en-US" dirty="0" smtClean="0"/>
              <a:t> does not have a zero-argument constructor</a:t>
            </a:r>
          </a:p>
          <a:p>
            <a:pPr algn="just" eaLnBrk="1" hangingPunct="1"/>
            <a:endParaRPr lang="en-US"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5" name="Rectangle 7"/>
          <p:cNvSpPr>
            <a:spLocks noGrp="1" noChangeArrowheads="1"/>
          </p:cNvSpPr>
          <p:nvPr>
            <p:ph type="title"/>
          </p:nvPr>
        </p:nvSpPr>
        <p:spPr/>
        <p:txBody>
          <a:bodyPr/>
          <a:lstStyle/>
          <a:p>
            <a:pPr eaLnBrk="1" hangingPunct="1">
              <a:defRPr/>
            </a:pPr>
            <a:r>
              <a:rPr lang="en-US" sz="3100"/>
              <a:t>Default Constructors</a:t>
            </a:r>
          </a:p>
        </p:txBody>
      </p:sp>
      <p:sp>
        <p:nvSpPr>
          <p:cNvPr id="87043" name="Rectangle 8"/>
          <p:cNvSpPr>
            <a:spLocks noGrp="1" noChangeArrowheads="1"/>
          </p:cNvSpPr>
          <p:nvPr>
            <p:ph idx="1"/>
          </p:nvPr>
        </p:nvSpPr>
        <p:spPr/>
        <p:txBody>
          <a:bodyPr/>
          <a:lstStyle/>
          <a:p>
            <a:pPr algn="just" eaLnBrk="1" hangingPunct="1"/>
            <a:r>
              <a:rPr lang="en-US" dirty="0" smtClean="0"/>
              <a:t>If you do not provide any constructors, a default zero-argument constructor is provided for you</a:t>
            </a:r>
          </a:p>
          <a:p>
            <a:pPr lvl="1" algn="just" eaLnBrk="1" hangingPunct="1"/>
            <a:r>
              <a:rPr lang="en-US" dirty="0" smtClean="0"/>
              <a:t>The default zero-argument constructor just makes a call to </a:t>
            </a:r>
            <a:r>
              <a:rPr lang="en-US" dirty="0" smtClean="0">
                <a:latin typeface="Courier New" pitchFamily="49" charset="0"/>
                <a:cs typeface="Courier New" pitchFamily="49" charset="0"/>
              </a:rPr>
              <a:t>super()</a:t>
            </a:r>
            <a:endParaRPr lang="en-US" dirty="0" smtClean="0"/>
          </a:p>
          <a:p>
            <a:pPr algn="just" eaLnBrk="1" hangingPunct="1"/>
            <a:r>
              <a:rPr lang="en-US" dirty="0" smtClean="0"/>
              <a:t>If you implement any constructor, Java will no longer provide you with the default zero-argument constructor</a:t>
            </a:r>
          </a:p>
          <a:p>
            <a:pPr lvl="1" algn="just" eaLnBrk="1" hangingPunct="1"/>
            <a:r>
              <a:rPr lang="en-US" dirty="0" smtClean="0"/>
              <a:t>You can write your own zero-argument constructor which behaves like the default constructor (that is, just makes an implicit call to </a:t>
            </a:r>
            <a:r>
              <a:rPr lang="en-US" dirty="0" smtClean="0">
                <a:latin typeface="Courier New" pitchFamily="49" charset="0"/>
                <a:cs typeface="Courier New" pitchFamily="49" charset="0"/>
              </a:rPr>
              <a:t>super()</a:t>
            </a:r>
            <a:r>
              <a:rPr lang="en-US" dirty="0" smtClean="0"/>
              <a: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9" name="Rectangle 7"/>
          <p:cNvSpPr>
            <a:spLocks noGrp="1" noChangeArrowheads="1"/>
          </p:cNvSpPr>
          <p:nvPr>
            <p:ph type="title"/>
          </p:nvPr>
        </p:nvSpPr>
        <p:spPr/>
        <p:txBody>
          <a:bodyPr/>
          <a:lstStyle/>
          <a:p>
            <a:pPr eaLnBrk="1" hangingPunct="1">
              <a:defRPr/>
            </a:pPr>
            <a:r>
              <a:rPr lang="en-US" sz="3100"/>
              <a:t>More on </a:t>
            </a:r>
            <a:r>
              <a:rPr lang="en-US" sz="3100">
                <a:latin typeface="Courier New" pitchFamily="49" charset="0"/>
              </a:rPr>
              <a:t>this</a:t>
            </a:r>
            <a:r>
              <a:rPr lang="en-US" sz="3100"/>
              <a:t> and </a:t>
            </a:r>
            <a:r>
              <a:rPr lang="en-US" sz="3100">
                <a:latin typeface="Courier New" pitchFamily="49" charset="0"/>
              </a:rPr>
              <a:t>super</a:t>
            </a:r>
          </a:p>
        </p:txBody>
      </p:sp>
      <p:sp>
        <p:nvSpPr>
          <p:cNvPr id="18440" name="Rectangle 8"/>
          <p:cNvSpPr>
            <a:spLocks noGrp="1" noChangeArrowheads="1"/>
          </p:cNvSpPr>
          <p:nvPr>
            <p:ph idx="1"/>
          </p:nvPr>
        </p:nvSpPr>
        <p:spPr/>
        <p:txBody>
          <a:bodyPr>
            <a:normAutofit/>
          </a:bodyPr>
          <a:lstStyle/>
          <a:p>
            <a:pPr algn="just" eaLnBrk="1" hangingPunct="1">
              <a:defRPr/>
            </a:pPr>
            <a:r>
              <a:rPr lang="en-US" sz="2000" dirty="0">
                <a:latin typeface="Courier New" pitchFamily="49" charset="0"/>
                <a:cs typeface="Courier New" pitchFamily="49" charset="0"/>
              </a:rPr>
              <a:t>this</a:t>
            </a:r>
            <a:r>
              <a:rPr lang="en-US" sz="2000" dirty="0"/>
              <a:t> and </a:t>
            </a:r>
            <a:r>
              <a:rPr lang="en-US" sz="2000" dirty="0">
                <a:latin typeface="Courier New" pitchFamily="49" charset="0"/>
                <a:cs typeface="Courier New" pitchFamily="49" charset="0"/>
              </a:rPr>
              <a:t>super</a:t>
            </a:r>
            <a:r>
              <a:rPr lang="en-US" sz="2000" dirty="0"/>
              <a:t> can be used in instance methods and constructors in Java</a:t>
            </a:r>
          </a:p>
          <a:p>
            <a:pPr lvl="1" algn="just" eaLnBrk="1" hangingPunct="1">
              <a:defRPr/>
            </a:pPr>
            <a:r>
              <a:rPr lang="en-US" sz="2000" dirty="0"/>
              <a:t>They cannot be used in class (static) methods</a:t>
            </a:r>
          </a:p>
          <a:p>
            <a:pPr algn="just" eaLnBrk="1" hangingPunct="1">
              <a:defRPr/>
            </a:pPr>
            <a:r>
              <a:rPr lang="en-US" sz="2000" dirty="0">
                <a:latin typeface="Courier New" pitchFamily="49" charset="0"/>
                <a:cs typeface="Courier New" pitchFamily="49" charset="0"/>
              </a:rPr>
              <a:t>this</a:t>
            </a:r>
            <a:r>
              <a:rPr lang="en-US" sz="2000" dirty="0"/>
              <a:t> and </a:t>
            </a:r>
            <a:r>
              <a:rPr lang="en-US" sz="2000" dirty="0">
                <a:latin typeface="Courier New" pitchFamily="49" charset="0"/>
                <a:cs typeface="Courier New" pitchFamily="49" charset="0"/>
              </a:rPr>
              <a:t>super</a:t>
            </a:r>
            <a:r>
              <a:rPr lang="en-US" sz="2000" dirty="0"/>
              <a:t> affect method lookup</a:t>
            </a:r>
          </a:p>
          <a:p>
            <a:pPr lvl="1" algn="just" eaLnBrk="1" hangingPunct="1">
              <a:defRPr/>
            </a:pPr>
            <a:r>
              <a:rPr lang="en-US" sz="2000" dirty="0">
                <a:latin typeface="Courier New" pitchFamily="49" charset="0"/>
                <a:cs typeface="Courier New" pitchFamily="49" charset="0"/>
              </a:rPr>
              <a:t>this</a:t>
            </a:r>
            <a:r>
              <a:rPr lang="en-US" sz="2000" dirty="0"/>
              <a:t>: method lookup starts in the current class</a:t>
            </a:r>
          </a:p>
          <a:p>
            <a:pPr lvl="1" algn="just" eaLnBrk="1" hangingPunct="1">
              <a:defRPr/>
            </a:pPr>
            <a:r>
              <a:rPr lang="en-US" sz="2000" dirty="0">
                <a:latin typeface="Courier New" pitchFamily="49" charset="0"/>
                <a:cs typeface="Courier New" pitchFamily="49" charset="0"/>
              </a:rPr>
              <a:t>super</a:t>
            </a:r>
            <a:r>
              <a:rPr lang="en-US" sz="2000" dirty="0"/>
              <a:t>: method lookup starts in the immediate </a:t>
            </a:r>
            <a:r>
              <a:rPr lang="en-US" sz="2000" dirty="0" err="1"/>
              <a:t>superclass</a:t>
            </a:r>
            <a:endParaRPr lang="en-US" sz="2000" dirty="0"/>
          </a:p>
          <a:p>
            <a:pPr algn="just" eaLnBrk="1" hangingPunct="1">
              <a:defRPr/>
            </a:pPr>
            <a:r>
              <a:rPr lang="en-US" sz="2000" dirty="0"/>
              <a:t>The keyword </a:t>
            </a:r>
            <a:r>
              <a:rPr lang="en-US" sz="2000" dirty="0">
                <a:latin typeface="Courier New" pitchFamily="49" charset="0"/>
                <a:cs typeface="Courier New" pitchFamily="49" charset="0"/>
              </a:rPr>
              <a:t>super</a:t>
            </a:r>
            <a:r>
              <a:rPr lang="en-US" sz="2000" dirty="0"/>
              <a:t> lets you use code from a </a:t>
            </a:r>
            <a:r>
              <a:rPr lang="en-US" sz="2000" dirty="0" err="1"/>
              <a:t>superclass</a:t>
            </a:r>
            <a:r>
              <a:rPr lang="en-US" sz="2000" dirty="0"/>
              <a:t> when overriding a method in the current class</a:t>
            </a:r>
          </a:p>
          <a:p>
            <a:pPr lvl="1" algn="just" eaLnBrk="1" hangingPunct="1">
              <a:defRPr/>
            </a:pPr>
            <a:r>
              <a:rPr lang="en-US" sz="2000" dirty="0"/>
              <a:t>When a subclass overrides a </a:t>
            </a:r>
            <a:r>
              <a:rPr lang="en-US" sz="2000" dirty="0" err="1"/>
              <a:t>superclass</a:t>
            </a:r>
            <a:r>
              <a:rPr lang="en-US" sz="2000" dirty="0"/>
              <a:t> method, calls to that method will go to the code that overrides the </a:t>
            </a:r>
            <a:r>
              <a:rPr lang="en-US" sz="2000" dirty="0" err="1"/>
              <a:t>superclass</a:t>
            </a:r>
            <a:r>
              <a:rPr lang="en-US" sz="2000" dirty="0"/>
              <a:t> method</a:t>
            </a:r>
          </a:p>
          <a:p>
            <a:pPr lvl="1" algn="just" eaLnBrk="1" hangingPunct="1">
              <a:defRPr/>
            </a:pPr>
            <a:r>
              <a:rPr lang="en-US" sz="2000" dirty="0"/>
              <a:t>Using </a:t>
            </a:r>
            <a:r>
              <a:rPr lang="en-US" sz="2000" dirty="0">
                <a:latin typeface="Courier New" pitchFamily="49" charset="0"/>
              </a:rPr>
              <a:t>super</a:t>
            </a:r>
            <a:r>
              <a:rPr lang="en-US" sz="2000" dirty="0"/>
              <a:t> allows you to look up methods starting from the immediate </a:t>
            </a:r>
            <a:r>
              <a:rPr lang="en-US" sz="2000" dirty="0" smtClean="0"/>
              <a:t>superclass</a:t>
            </a:r>
          </a:p>
          <a:p>
            <a:pPr lvl="1" algn="just" eaLnBrk="1" hangingPunct="1">
              <a:buNone/>
              <a:defRPr/>
            </a:pPr>
            <a:endParaRPr lang="en-US" sz="1000" dirty="0" smtClean="0"/>
          </a:p>
          <a:p>
            <a:pPr marL="0" lvl="1" indent="3175" algn="ctr" eaLnBrk="1" hangingPunct="1">
              <a:buNone/>
              <a:defRPr/>
            </a:pPr>
            <a:r>
              <a:rPr lang="en-US" sz="1800" b="1" dirty="0" smtClean="0"/>
              <a:t>** Refer to the </a:t>
            </a:r>
            <a:r>
              <a:rPr lang="en-US" sz="1800" b="1" dirty="0" smtClean="0">
                <a:hlinkClick r:id="rId3" action="ppaction://hlinkfile"/>
              </a:rPr>
              <a:t>SuperDemo.java</a:t>
            </a:r>
            <a:r>
              <a:rPr lang="en-US" sz="1800" b="1" dirty="0" smtClean="0"/>
              <a:t> sample code</a:t>
            </a:r>
            <a:endParaRPr lang="en-US" sz="1800" dirty="0" smtClean="0"/>
          </a:p>
          <a:p>
            <a:pPr marL="0" lvl="1" indent="3175" algn="ctr" eaLnBrk="1" hangingPunct="1">
              <a:buNone/>
              <a:defRPr/>
            </a:pPr>
            <a:endParaRPr lang="en-US" sz="20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a:bodyPr>
          <a:lstStyle/>
          <a:p>
            <a:pPr eaLnBrk="1" hangingPunct="1">
              <a:defRPr/>
            </a:pPr>
            <a:r>
              <a:rPr lang="en-US" sz="3000"/>
              <a:t>Polymorphism</a:t>
            </a:r>
          </a:p>
        </p:txBody>
      </p:sp>
      <p:sp>
        <p:nvSpPr>
          <p:cNvPr id="89091" name="Rectangle 3"/>
          <p:cNvSpPr>
            <a:spLocks noGrp="1" noChangeArrowheads="1"/>
          </p:cNvSpPr>
          <p:nvPr>
            <p:ph idx="1"/>
          </p:nvPr>
        </p:nvSpPr>
        <p:spPr/>
        <p:txBody>
          <a:bodyPr/>
          <a:lstStyle/>
          <a:p>
            <a:pPr algn="just" eaLnBrk="1" hangingPunct="1"/>
            <a:r>
              <a:rPr lang="en-US" dirty="0" smtClean="0"/>
              <a:t>A compact car, luxury car, and sports car are several classes of car that accept the same set of messages, and provide the same service</a:t>
            </a:r>
          </a:p>
          <a:p>
            <a:pPr lvl="1" algn="just" eaLnBrk="1" hangingPunct="1"/>
            <a:r>
              <a:rPr lang="en-US" dirty="0" smtClean="0"/>
              <a:t>Each car accepts the </a:t>
            </a:r>
            <a:r>
              <a:rPr lang="en-US" dirty="0" smtClean="0">
                <a:latin typeface="Courier New" pitchFamily="49" charset="0"/>
              </a:rPr>
              <a:t>accelerate(), decelerate(), steer()</a:t>
            </a:r>
            <a:r>
              <a:rPr lang="en-US" dirty="0" smtClean="0"/>
              <a:t> and </a:t>
            </a:r>
            <a:r>
              <a:rPr lang="en-US" dirty="0" err="1" smtClean="0">
                <a:latin typeface="Courier New" pitchFamily="49" charset="0"/>
              </a:rPr>
              <a:t>calculateMilesToEmpty</a:t>
            </a:r>
            <a:r>
              <a:rPr lang="en-US" dirty="0" smtClean="0">
                <a:latin typeface="Courier New" pitchFamily="49" charset="0"/>
              </a:rPr>
              <a:t>()</a:t>
            </a:r>
            <a:r>
              <a:rPr lang="en-US" dirty="0" smtClean="0"/>
              <a:t> messages, allowing you to drive to a destination</a:t>
            </a:r>
          </a:p>
          <a:p>
            <a:pPr marL="0" lvl="1" indent="3175" algn="just" eaLnBrk="1" hangingPunct="1">
              <a:buNone/>
            </a:pPr>
            <a:endParaRPr lang="en-US" sz="1000" dirty="0" smtClean="0"/>
          </a:p>
          <a:p>
            <a:pPr algn="just" eaLnBrk="1" hangingPunct="1"/>
            <a:r>
              <a:rPr lang="en-US" dirty="0" smtClean="0"/>
              <a:t>The service may be implemented differently by each car, but these classes may be interchanged without affecting the driver who sends messages to the vehicle</a:t>
            </a:r>
          </a:p>
          <a:p>
            <a:pPr lvl="1" algn="just" eaLnBrk="1" hangingPunct="1"/>
            <a:r>
              <a:rPr lang="en-US" dirty="0" smtClean="0"/>
              <a:t>This principle is known as </a:t>
            </a:r>
            <a:r>
              <a:rPr lang="en-US" i="1" dirty="0" smtClean="0"/>
              <a:t>polymorphism</a:t>
            </a:r>
            <a:endParaRPr lang="en-US" b="1" dirty="0" smtClean="0"/>
          </a:p>
          <a:p>
            <a:pPr algn="just" eaLnBrk="1" hangingPunct="1"/>
            <a:endParaRPr lang="en-US"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7" name="Rectangle 7"/>
          <p:cNvSpPr>
            <a:spLocks noGrp="1" noChangeArrowheads="1"/>
          </p:cNvSpPr>
          <p:nvPr>
            <p:ph type="title"/>
          </p:nvPr>
        </p:nvSpPr>
        <p:spPr/>
        <p:txBody>
          <a:bodyPr>
            <a:normAutofit/>
          </a:bodyPr>
          <a:lstStyle/>
          <a:p>
            <a:pPr eaLnBrk="1" hangingPunct="1">
              <a:defRPr/>
            </a:pPr>
            <a:r>
              <a:rPr lang="en-US" sz="3100" dirty="0"/>
              <a:t>Polymorphism through Inheritance</a:t>
            </a:r>
          </a:p>
        </p:txBody>
      </p:sp>
      <p:sp>
        <p:nvSpPr>
          <p:cNvPr id="90115" name="Rectangle 8"/>
          <p:cNvSpPr>
            <a:spLocks noGrp="1" noChangeArrowheads="1"/>
          </p:cNvSpPr>
          <p:nvPr>
            <p:ph idx="1"/>
          </p:nvPr>
        </p:nvSpPr>
        <p:spPr/>
        <p:txBody>
          <a:bodyPr/>
          <a:lstStyle/>
          <a:p>
            <a:pPr algn="just" eaLnBrk="1" hangingPunct="1"/>
            <a:r>
              <a:rPr lang="en-US" dirty="0" smtClean="0"/>
              <a:t>In Java, classes that inherit from the same superclass inherit the same methods, and can respond to the same messages</a:t>
            </a:r>
          </a:p>
          <a:p>
            <a:pPr lvl="1" algn="just" eaLnBrk="1" hangingPunct="1"/>
            <a:r>
              <a:rPr lang="en-US" dirty="0" err="1" smtClean="0"/>
              <a:t>CompactCar</a:t>
            </a:r>
            <a:r>
              <a:rPr lang="en-US" dirty="0" smtClean="0"/>
              <a:t>, </a:t>
            </a:r>
            <a:r>
              <a:rPr lang="en-US" dirty="0" err="1" smtClean="0"/>
              <a:t>LuxuryCar</a:t>
            </a:r>
            <a:r>
              <a:rPr lang="en-US" dirty="0" smtClean="0"/>
              <a:t> and </a:t>
            </a:r>
            <a:r>
              <a:rPr lang="en-US" dirty="0" err="1" smtClean="0"/>
              <a:t>SportsCar</a:t>
            </a:r>
            <a:r>
              <a:rPr lang="en-US" dirty="0" smtClean="0"/>
              <a:t> can respond to the same messages, and be interchanged without affecting the message sender, a driver</a:t>
            </a:r>
          </a:p>
          <a:p>
            <a:pPr lvl="1" algn="just" eaLnBrk="1" hangingPunct="1"/>
            <a:r>
              <a:rPr lang="en-US" dirty="0" smtClean="0"/>
              <a:t>Inheritance is one way that Java implements polymorphism</a:t>
            </a:r>
          </a:p>
          <a:p>
            <a:pPr lvl="1" algn="just" eaLnBrk="1" hangingPunct="1"/>
            <a:r>
              <a:rPr lang="en-US" dirty="0" smtClean="0"/>
              <a:t>See the inheritance relationship between classes that model these cars:</a:t>
            </a:r>
          </a:p>
          <a:p>
            <a:pPr algn="just" eaLnBrk="1" hangingPunct="1"/>
            <a:endParaRPr lang="en-US"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r>
              <a:rPr lang="en-US" sz="3100" dirty="0"/>
              <a:t>Implementing Polymorphism </a:t>
            </a:r>
          </a:p>
        </p:txBody>
      </p:sp>
      <p:sp>
        <p:nvSpPr>
          <p:cNvPr id="91139" name="Rectangle 3"/>
          <p:cNvSpPr>
            <a:spLocks noGrp="1" noChangeArrowheads="1"/>
          </p:cNvSpPr>
          <p:nvPr>
            <p:ph idx="1"/>
          </p:nvPr>
        </p:nvSpPr>
        <p:spPr/>
        <p:txBody>
          <a:bodyPr/>
          <a:lstStyle/>
          <a:p>
            <a:pPr eaLnBrk="1" hangingPunct="1"/>
            <a:r>
              <a:rPr lang="en-US" sz="2000" dirty="0" smtClean="0"/>
              <a:t>A variable can be assigned objects of its declared type, or subtypes of its declared type</a:t>
            </a:r>
          </a:p>
          <a:p>
            <a:pPr lvl="1" eaLnBrk="1" hangingPunct="1"/>
            <a:r>
              <a:rPr lang="en-US" sz="2000" dirty="0" smtClean="0"/>
              <a:t>For example:</a:t>
            </a:r>
          </a:p>
          <a:p>
            <a:pPr lvl="1" eaLnBrk="1" hangingPunct="1">
              <a:buFontTx/>
              <a:buNone/>
            </a:pPr>
            <a:r>
              <a:rPr lang="en-US" sz="2000" dirty="0" smtClean="0"/>
              <a:t>		</a:t>
            </a:r>
            <a:r>
              <a:rPr lang="en-US" sz="2000" dirty="0" smtClean="0">
                <a:latin typeface="Courier New" pitchFamily="49" charset="0"/>
              </a:rPr>
              <a:t>Car auto = new Car();</a:t>
            </a:r>
          </a:p>
          <a:p>
            <a:pPr lvl="1" eaLnBrk="1" hangingPunct="1">
              <a:buFontTx/>
              <a:buNone/>
            </a:pPr>
            <a:r>
              <a:rPr lang="en-US" sz="2000" dirty="0" smtClean="0">
                <a:latin typeface="Courier New" pitchFamily="49" charset="0"/>
              </a:rPr>
              <a:t>		Car auto = new </a:t>
            </a:r>
            <a:r>
              <a:rPr lang="en-US" sz="2000" dirty="0" err="1" smtClean="0">
                <a:latin typeface="Courier New" pitchFamily="49" charset="0"/>
              </a:rPr>
              <a:t>CompactCar</a:t>
            </a:r>
            <a:r>
              <a:rPr lang="en-US" sz="2000" dirty="0" smtClean="0">
                <a:latin typeface="Courier New" pitchFamily="49" charset="0"/>
              </a:rPr>
              <a:t>();</a:t>
            </a:r>
          </a:p>
          <a:p>
            <a:pPr lvl="1" eaLnBrk="1" hangingPunct="1">
              <a:buFontTx/>
              <a:buNone/>
            </a:pPr>
            <a:r>
              <a:rPr lang="en-US" sz="2000" dirty="0" smtClean="0">
                <a:latin typeface="Courier New" pitchFamily="49" charset="0"/>
              </a:rPr>
              <a:t>		Car auto = new </a:t>
            </a:r>
            <a:r>
              <a:rPr lang="en-US" sz="2000" dirty="0" err="1" smtClean="0">
                <a:latin typeface="Courier New" pitchFamily="49" charset="0"/>
              </a:rPr>
              <a:t>LuxuryCar</a:t>
            </a:r>
            <a:r>
              <a:rPr lang="en-US" sz="2000" dirty="0" smtClean="0">
                <a:latin typeface="Courier New" pitchFamily="49" charset="0"/>
              </a:rPr>
              <a:t>();</a:t>
            </a:r>
          </a:p>
          <a:p>
            <a:pPr lvl="1" eaLnBrk="1" hangingPunct="1">
              <a:buFontTx/>
              <a:buNone/>
            </a:pPr>
            <a:r>
              <a:rPr lang="en-US" sz="2000" dirty="0" smtClean="0">
                <a:latin typeface="Courier New" pitchFamily="49" charset="0"/>
              </a:rPr>
              <a:t>		Car auto = new </a:t>
            </a:r>
            <a:r>
              <a:rPr lang="en-US" sz="2000" dirty="0" err="1" smtClean="0">
                <a:latin typeface="Courier New" pitchFamily="49" charset="0"/>
              </a:rPr>
              <a:t>SportsCar</a:t>
            </a:r>
            <a:r>
              <a:rPr lang="en-US" sz="2000" dirty="0" smtClean="0">
                <a:latin typeface="Courier New" pitchFamily="49" charset="0"/>
              </a:rPr>
              <a:t>();</a:t>
            </a:r>
            <a:endParaRPr lang="en-US" sz="2000" dirty="0" smtClean="0"/>
          </a:p>
          <a:p>
            <a:pPr eaLnBrk="1" hangingPunct="1"/>
            <a:r>
              <a:rPr lang="en-US" sz="2000" dirty="0" smtClean="0"/>
              <a:t>Assigning an object of one type to an object of another type (higher in the hierarchy), will make the object forget its real type</a:t>
            </a:r>
          </a:p>
          <a:p>
            <a:pPr lvl="1" eaLnBrk="1" hangingPunct="1"/>
            <a:r>
              <a:rPr lang="en-US" sz="1800" dirty="0" smtClean="0"/>
              <a:t>From above, </a:t>
            </a:r>
            <a:r>
              <a:rPr lang="en-US" sz="1800" b="1" dirty="0" smtClean="0"/>
              <a:t>auto</a:t>
            </a:r>
            <a:r>
              <a:rPr lang="en-US" sz="1800" dirty="0" smtClean="0"/>
              <a:t> will no longer know that it is an object of class </a:t>
            </a:r>
            <a:r>
              <a:rPr lang="en-US" sz="1800" b="1" dirty="0" err="1" smtClean="0"/>
              <a:t>CompactCar</a:t>
            </a:r>
            <a:r>
              <a:rPr lang="en-US" sz="1800" b="1" dirty="0" smtClean="0"/>
              <a:t>, </a:t>
            </a:r>
            <a:r>
              <a:rPr lang="en-US" sz="1800" dirty="0" smtClean="0"/>
              <a:t>and will only respond to messages for the</a:t>
            </a:r>
            <a:r>
              <a:rPr lang="en-US" sz="1800" b="1" dirty="0" smtClean="0"/>
              <a:t> Car </a:t>
            </a:r>
            <a:r>
              <a:rPr lang="en-US" sz="1800" dirty="0" smtClean="0"/>
              <a:t>class  </a:t>
            </a:r>
          </a:p>
          <a:p>
            <a:pPr lvl="1" eaLnBrk="1" hangingPunct="1"/>
            <a:r>
              <a:rPr lang="en-US" sz="1800" dirty="0" smtClean="0"/>
              <a:t>You can get these objects to remember their real type by casting the object to that type, such as:</a:t>
            </a:r>
          </a:p>
          <a:p>
            <a:pPr eaLnBrk="1" hangingPunct="1">
              <a:buFontTx/>
              <a:buNone/>
            </a:pPr>
            <a:r>
              <a:rPr lang="en-US" sz="1800" dirty="0" smtClean="0"/>
              <a:t>		</a:t>
            </a:r>
            <a:r>
              <a:rPr lang="en-US" sz="1800" dirty="0" err="1" smtClean="0">
                <a:latin typeface="Courier New" pitchFamily="49" charset="0"/>
              </a:rPr>
              <a:t>CompactCar</a:t>
            </a:r>
            <a:r>
              <a:rPr lang="en-US" sz="1800" noProof="1" smtClean="0">
                <a:latin typeface="Courier New" pitchFamily="49" charset="0"/>
              </a:rPr>
              <a:t> </a:t>
            </a:r>
            <a:r>
              <a:rPr lang="en-US" sz="1800" dirty="0" smtClean="0">
                <a:latin typeface="Courier New" pitchFamily="49" charset="0"/>
              </a:rPr>
              <a:t>cc</a:t>
            </a:r>
            <a:r>
              <a:rPr lang="en-US" sz="1800" noProof="1" smtClean="0">
                <a:latin typeface="Courier New" pitchFamily="49" charset="0"/>
              </a:rPr>
              <a:t> = (</a:t>
            </a:r>
            <a:r>
              <a:rPr lang="en-US" sz="1800" dirty="0" err="1" smtClean="0">
                <a:latin typeface="Courier New" pitchFamily="49" charset="0"/>
              </a:rPr>
              <a:t>CompactCar</a:t>
            </a:r>
            <a:r>
              <a:rPr lang="en-US" sz="1800" dirty="0" smtClean="0">
                <a:latin typeface="Courier New" pitchFamily="49" charset="0"/>
              </a:rPr>
              <a:t>)auto</a:t>
            </a:r>
            <a:r>
              <a:rPr lang="en-US" sz="1800" noProof="1" smtClean="0">
                <a:latin typeface="Courier New" pitchFamily="49" charset="0"/>
              </a:rPr>
              <a:t>;</a:t>
            </a:r>
          </a:p>
          <a:p>
            <a:pPr lvl="1" eaLnBrk="1" hangingPunct="1"/>
            <a:r>
              <a:rPr lang="en-US" sz="1800" noProof="1" smtClean="0"/>
              <a:t>Casting to an unrecogni</a:t>
            </a:r>
            <a:r>
              <a:rPr lang="en-US" sz="1800" dirty="0" smtClean="0"/>
              <a:t>z</a:t>
            </a:r>
            <a:r>
              <a:rPr lang="en-US" sz="1800" noProof="1" smtClean="0"/>
              <a:t>ed subclass will throw a  </a:t>
            </a:r>
            <a:r>
              <a:rPr lang="en-US" sz="1800" b="1" noProof="1" smtClean="0"/>
              <a:t>ClassCastException</a:t>
            </a:r>
            <a:endParaRPr lang="en-US" sz="1800" noProof="1"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pPr eaLnBrk="1" hangingPunct="1">
              <a:defRPr/>
            </a:pPr>
            <a:r>
              <a:rPr lang="en-US" sz="3000" dirty="0"/>
              <a:t>Object Communication: Messages (1 of 2)</a:t>
            </a:r>
          </a:p>
        </p:txBody>
      </p:sp>
      <p:pic>
        <p:nvPicPr>
          <p:cNvPr id="12292" name="Picture 17" descr="j0301252"/>
          <p:cNvPicPr>
            <a:picLocks noGrp="1" noChangeAspect="1" noChangeArrowheads="1"/>
          </p:cNvPicPr>
          <p:nvPr>
            <p:ph idx="1"/>
          </p:nvPr>
        </p:nvPicPr>
        <p:blipFill>
          <a:blip r:embed="rId3" cstate="print"/>
          <a:stretch>
            <a:fillRect/>
          </a:stretch>
        </p:blipFill>
        <p:spPr>
          <a:xfrm>
            <a:off x="3657143" y="3316992"/>
            <a:ext cx="1829714" cy="1565453"/>
          </a:xfrm>
        </p:spPr>
      </p:pic>
      <p:sp>
        <p:nvSpPr>
          <p:cNvPr id="12291" name="Rectangle 3"/>
          <p:cNvSpPr>
            <a:spLocks noGrp="1" noChangeArrowheads="1"/>
          </p:cNvSpPr>
          <p:nvPr>
            <p:ph type="body" sz="half" idx="4294967295"/>
          </p:nvPr>
        </p:nvSpPr>
        <p:spPr>
          <a:xfrm>
            <a:off x="322262" y="1447800"/>
            <a:ext cx="8440738" cy="5181600"/>
          </a:xfrm>
        </p:spPr>
        <p:txBody>
          <a:bodyPr/>
          <a:lstStyle/>
          <a:p>
            <a:pPr eaLnBrk="1" hangingPunct="1"/>
            <a:r>
              <a:rPr lang="en-US" sz="2400" dirty="0" smtClean="0"/>
              <a:t>Objects communicate by sending messages</a:t>
            </a:r>
          </a:p>
          <a:p>
            <a:pPr lvl="1" eaLnBrk="1" hangingPunct="1"/>
            <a:r>
              <a:rPr lang="en-US" sz="2000" dirty="0" err="1" smtClean="0"/>
              <a:t>getMoneyTotal</a:t>
            </a:r>
            <a:r>
              <a:rPr lang="en-US" sz="2000" dirty="0" smtClean="0"/>
              <a:t> and </a:t>
            </a:r>
            <a:r>
              <a:rPr lang="en-US" sz="2000" dirty="0" err="1" smtClean="0"/>
              <a:t>getName</a:t>
            </a:r>
            <a:r>
              <a:rPr lang="en-US" sz="2000" dirty="0" smtClean="0"/>
              <a:t> are examples of messages that can be sent to the person object, Jim</a:t>
            </a:r>
          </a:p>
          <a:p>
            <a:pPr eaLnBrk="1" hangingPunct="1"/>
            <a:r>
              <a:rPr lang="en-US" sz="2400" dirty="0" smtClean="0"/>
              <a:t>Sending messages is the only way that objects can communicate</a:t>
            </a:r>
          </a:p>
        </p:txBody>
      </p:sp>
      <p:pic>
        <p:nvPicPr>
          <p:cNvPr id="12293" name="Picture 19" descr="j0292020"/>
          <p:cNvPicPr>
            <a:picLocks noGrp="1" noChangeAspect="1" noChangeArrowheads="1"/>
          </p:cNvPicPr>
          <p:nvPr>
            <p:ph sz="quarter" idx="4294967295"/>
          </p:nvPr>
        </p:nvPicPr>
        <p:blipFill>
          <a:blip r:embed="rId4" cstate="print"/>
          <a:srcRect/>
          <a:stretch>
            <a:fillRect/>
          </a:stretch>
        </p:blipFill>
        <p:spPr>
          <a:xfrm>
            <a:off x="7275513" y="4627563"/>
            <a:ext cx="1868487" cy="1773237"/>
          </a:xfrm>
        </p:spPr>
      </p:pic>
      <p:sp>
        <p:nvSpPr>
          <p:cNvPr id="12294" name="AutoShape 21"/>
          <p:cNvSpPr>
            <a:spLocks noChangeArrowheads="1"/>
          </p:cNvSpPr>
          <p:nvPr/>
        </p:nvSpPr>
        <p:spPr bwMode="auto">
          <a:xfrm flipH="1">
            <a:off x="936625" y="3357563"/>
            <a:ext cx="2906713" cy="1147762"/>
          </a:xfrm>
          <a:prstGeom prst="wedgeEllipseCallout">
            <a:avLst>
              <a:gd name="adj1" fmla="val 28171"/>
              <a:gd name="adj2" fmla="val 88884"/>
            </a:avLst>
          </a:prstGeom>
          <a:solidFill>
            <a:srgbClr val="F0F2F2"/>
          </a:solidFill>
          <a:ln w="9525">
            <a:solidFill>
              <a:schemeClr val="tx1"/>
            </a:solidFill>
            <a:miter lim="800000"/>
            <a:headEnd/>
            <a:tailEnd/>
          </a:ln>
        </p:spPr>
        <p:txBody>
          <a:bodyPr lIns="136054" tIns="68027" rIns="136054" bIns="68027"/>
          <a:lstStyle/>
          <a:p>
            <a:pPr algn="ctr" defTabSz="912813"/>
            <a:r>
              <a:rPr lang="en-US" sz="2000"/>
              <a:t>Jim, how much money do you have?</a:t>
            </a:r>
          </a:p>
        </p:txBody>
      </p:sp>
      <p:sp>
        <p:nvSpPr>
          <p:cNvPr id="12295" name="AutoShape 22"/>
          <p:cNvSpPr>
            <a:spLocks noChangeArrowheads="1"/>
          </p:cNvSpPr>
          <p:nvPr/>
        </p:nvSpPr>
        <p:spPr bwMode="auto">
          <a:xfrm>
            <a:off x="5159375" y="3038475"/>
            <a:ext cx="2457450" cy="1535113"/>
          </a:xfrm>
          <a:prstGeom prst="wedgeEllipseCallout">
            <a:avLst>
              <a:gd name="adj1" fmla="val 46588"/>
              <a:gd name="adj2" fmla="val 68884"/>
            </a:avLst>
          </a:prstGeom>
          <a:solidFill>
            <a:srgbClr val="F0F2F2"/>
          </a:solidFill>
          <a:ln w="9525">
            <a:solidFill>
              <a:schemeClr val="tx1"/>
            </a:solidFill>
            <a:miter lim="800000"/>
            <a:headEnd/>
            <a:tailEnd/>
          </a:ln>
        </p:spPr>
        <p:txBody>
          <a:bodyPr lIns="136054" tIns="68027" rIns="136054" bIns="68027"/>
          <a:lstStyle/>
          <a:p>
            <a:pPr algn="ctr" defTabSz="912813"/>
            <a:r>
              <a:rPr lang="en-US" sz="2400"/>
              <a:t>I have Rs.18.27</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lang="en-US" sz="3100"/>
              <a:t>Example</a:t>
            </a:r>
          </a:p>
        </p:txBody>
      </p:sp>
      <p:sp>
        <p:nvSpPr>
          <p:cNvPr id="92163" name="Rectangle 3"/>
          <p:cNvSpPr>
            <a:spLocks noGrp="1" noChangeArrowheads="1"/>
          </p:cNvSpPr>
          <p:nvPr>
            <p:ph idx="1"/>
          </p:nvPr>
        </p:nvSpPr>
        <p:spPr/>
        <p:txBody>
          <a:bodyPr/>
          <a:lstStyle/>
          <a:p>
            <a:pPr algn="just" eaLnBrk="1" hangingPunct="1">
              <a:lnSpc>
                <a:spcPct val="90000"/>
              </a:lnSpc>
            </a:pPr>
            <a:r>
              <a:rPr lang="en-US" sz="2000" smtClean="0"/>
              <a:t>Since the variables forget their type once declared with the type of the superclass, they will only respond to messages in the Car type</a:t>
            </a:r>
          </a:p>
          <a:p>
            <a:pPr algn="just" eaLnBrk="1" hangingPunct="1">
              <a:lnSpc>
                <a:spcPct val="90000"/>
              </a:lnSpc>
            </a:pPr>
            <a:r>
              <a:rPr lang="en-US" sz="2000" smtClean="0"/>
              <a:t>They can respond to the same messages and may be interchanged without affecting the message sender</a:t>
            </a:r>
          </a:p>
          <a:p>
            <a:pPr lvl="1" eaLnBrk="1" hangingPunct="1">
              <a:lnSpc>
                <a:spcPct val="90000"/>
              </a:lnSpc>
              <a:buFontTx/>
              <a:buNone/>
            </a:pPr>
            <a:endParaRPr lang="en-US" sz="1800" smtClean="0">
              <a:latin typeface="Courier New" pitchFamily="49" charset="0"/>
            </a:endParaRPr>
          </a:p>
          <a:p>
            <a:pPr lvl="1" eaLnBrk="1" hangingPunct="1">
              <a:lnSpc>
                <a:spcPct val="90000"/>
              </a:lnSpc>
              <a:buFontTx/>
              <a:buNone/>
            </a:pPr>
            <a:r>
              <a:rPr lang="en-US" sz="1800" smtClean="0">
                <a:latin typeface="Courier New" pitchFamily="49" charset="0"/>
              </a:rPr>
              <a:t>public class Driver {</a:t>
            </a:r>
          </a:p>
          <a:p>
            <a:pPr lvl="1" eaLnBrk="1" hangingPunct="1">
              <a:lnSpc>
                <a:spcPct val="90000"/>
              </a:lnSpc>
              <a:buFontTx/>
              <a:buNone/>
            </a:pPr>
            <a:r>
              <a:rPr lang="en-US" sz="1800" smtClean="0">
                <a:latin typeface="Courier New" pitchFamily="49" charset="0"/>
              </a:rPr>
              <a:t>	 public static void main(String[] args) {</a:t>
            </a:r>
          </a:p>
          <a:p>
            <a:pPr eaLnBrk="1" hangingPunct="1">
              <a:lnSpc>
                <a:spcPct val="90000"/>
              </a:lnSpc>
              <a:buFontTx/>
              <a:buNone/>
            </a:pPr>
            <a:r>
              <a:rPr lang="en-US" sz="1800" smtClean="0">
                <a:latin typeface="Courier New" pitchFamily="49" charset="0"/>
              </a:rPr>
              <a:t>		Car auto = new CompactCar();</a:t>
            </a:r>
          </a:p>
          <a:p>
            <a:pPr lvl="2" eaLnBrk="1" hangingPunct="1">
              <a:lnSpc>
                <a:spcPct val="90000"/>
              </a:lnSpc>
              <a:buFontTx/>
              <a:buNone/>
            </a:pPr>
            <a:r>
              <a:rPr lang="en-US" sz="1800" smtClean="0"/>
              <a:t>   	</a:t>
            </a:r>
            <a:r>
              <a:rPr lang="en-US" sz="1800" smtClean="0">
                <a:latin typeface="Courier New" pitchFamily="49" charset="0"/>
              </a:rPr>
              <a:t>auto.accelerate();</a:t>
            </a:r>
          </a:p>
          <a:p>
            <a:pPr lvl="2" eaLnBrk="1" hangingPunct="1">
              <a:lnSpc>
                <a:spcPct val="90000"/>
              </a:lnSpc>
              <a:buFontTx/>
              <a:buNone/>
            </a:pPr>
            <a:r>
              <a:rPr lang="en-US" sz="1800" smtClean="0">
                <a:latin typeface="Courier New" pitchFamily="49" charset="0"/>
              </a:rPr>
              <a:t>		if(stopLight.equals(“red”) {</a:t>
            </a:r>
          </a:p>
          <a:p>
            <a:pPr lvl="2" eaLnBrk="1" hangingPunct="1">
              <a:lnSpc>
                <a:spcPct val="90000"/>
              </a:lnSpc>
              <a:buFontTx/>
              <a:buNone/>
            </a:pPr>
            <a:r>
              <a:rPr lang="en-US" sz="1800" smtClean="0">
                <a:latin typeface="Courier New" pitchFamily="49" charset="0"/>
              </a:rPr>
              <a:t>			auto.decelerate();</a:t>
            </a:r>
          </a:p>
          <a:p>
            <a:pPr lvl="2" eaLnBrk="1" hangingPunct="1">
              <a:lnSpc>
                <a:spcPct val="90000"/>
              </a:lnSpc>
              <a:buFontTx/>
              <a:buNone/>
            </a:pPr>
            <a:r>
              <a:rPr lang="en-US" sz="1800" smtClean="0">
                <a:latin typeface="Courier New" pitchFamily="49" charset="0"/>
              </a:rPr>
              <a:t>			auto.accelerate();</a:t>
            </a:r>
          </a:p>
          <a:p>
            <a:pPr lvl="2" eaLnBrk="1" hangingPunct="1">
              <a:lnSpc>
                <a:spcPct val="90000"/>
              </a:lnSpc>
              <a:buFontTx/>
              <a:buNone/>
            </a:pPr>
            <a:r>
              <a:rPr lang="en-US" sz="1800" smtClean="0">
                <a:latin typeface="Courier New" pitchFamily="49" charset="0"/>
              </a:rPr>
              <a:t>		}</a:t>
            </a:r>
          </a:p>
          <a:p>
            <a:pPr lvl="2" eaLnBrk="1" hangingPunct="1">
              <a:lnSpc>
                <a:spcPct val="90000"/>
              </a:lnSpc>
              <a:buFontTx/>
              <a:buNone/>
            </a:pPr>
            <a:r>
              <a:rPr lang="en-US" sz="1800" smtClean="0">
                <a:latin typeface="Courier New" pitchFamily="49" charset="0"/>
              </a:rPr>
              <a:t>		if(corner == true) {</a:t>
            </a:r>
          </a:p>
          <a:p>
            <a:pPr lvl="2" eaLnBrk="1" hangingPunct="1">
              <a:lnSpc>
                <a:spcPct val="90000"/>
              </a:lnSpc>
              <a:buFontTx/>
              <a:buNone/>
            </a:pPr>
            <a:r>
              <a:rPr lang="en-US" sz="1800" smtClean="0">
                <a:latin typeface="Courier New" pitchFamily="49" charset="0"/>
              </a:rPr>
              <a:t>			auto.steer();</a:t>
            </a:r>
          </a:p>
          <a:p>
            <a:pPr lvl="2" eaLnBrk="1" hangingPunct="1">
              <a:lnSpc>
                <a:spcPct val="90000"/>
              </a:lnSpc>
              <a:buFontTx/>
              <a:buNone/>
            </a:pPr>
            <a:r>
              <a:rPr lang="en-US" sz="1800" smtClean="0">
                <a:latin typeface="Courier New" pitchFamily="49" charset="0"/>
              </a:rPr>
              <a:t>		}</a:t>
            </a:r>
          </a:p>
          <a:p>
            <a:pPr lvl="1" eaLnBrk="1" hangingPunct="1">
              <a:lnSpc>
                <a:spcPct val="90000"/>
              </a:lnSpc>
              <a:buFontTx/>
              <a:buNone/>
            </a:pPr>
            <a:r>
              <a:rPr lang="en-US" sz="1800" smtClean="0">
                <a:latin typeface="Courier New" pitchFamily="49" charset="0"/>
              </a:rPr>
              <a:t>	 }		</a:t>
            </a:r>
          </a:p>
          <a:p>
            <a:pPr lvl="1" eaLnBrk="1" hangingPunct="1">
              <a:lnSpc>
                <a:spcPct val="90000"/>
              </a:lnSpc>
              <a:buFontTx/>
              <a:buNone/>
            </a:pPr>
            <a:r>
              <a:rPr lang="en-US" sz="1800" smtClean="0">
                <a:latin typeface="Courier New" pitchFamily="49" charset="0"/>
              </a:rPr>
              <a: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3" name="Rectangle 7"/>
          <p:cNvSpPr>
            <a:spLocks noGrp="1" noChangeArrowheads="1"/>
          </p:cNvSpPr>
          <p:nvPr>
            <p:ph type="title"/>
          </p:nvPr>
        </p:nvSpPr>
        <p:spPr/>
        <p:txBody>
          <a:bodyPr/>
          <a:lstStyle/>
          <a:p>
            <a:pPr eaLnBrk="1" hangingPunct="1">
              <a:defRPr/>
            </a:pPr>
            <a:r>
              <a:rPr lang="en-US" sz="3100" dirty="0"/>
              <a:t>Interfaces</a:t>
            </a:r>
          </a:p>
        </p:txBody>
      </p:sp>
      <p:sp>
        <p:nvSpPr>
          <p:cNvPr id="93187" name="Rectangle 8"/>
          <p:cNvSpPr>
            <a:spLocks noGrp="1" noChangeArrowheads="1"/>
          </p:cNvSpPr>
          <p:nvPr>
            <p:ph idx="1"/>
          </p:nvPr>
        </p:nvSpPr>
        <p:spPr/>
        <p:txBody>
          <a:bodyPr/>
          <a:lstStyle/>
          <a:p>
            <a:pPr algn="just" eaLnBrk="1" hangingPunct="1"/>
            <a:r>
              <a:rPr lang="en-US" sz="2400" dirty="0" smtClean="0"/>
              <a:t>Declared types in Java are either classes or interfaces</a:t>
            </a:r>
          </a:p>
          <a:p>
            <a:pPr algn="just" eaLnBrk="1" hangingPunct="1"/>
            <a:r>
              <a:rPr lang="en-US" sz="2400" dirty="0" smtClean="0"/>
              <a:t>Interfaces represent a promise of supported services of the objects which implement the interface</a:t>
            </a:r>
          </a:p>
          <a:p>
            <a:pPr lvl="1" algn="just" eaLnBrk="1" hangingPunct="1"/>
            <a:r>
              <a:rPr lang="en-US" sz="2000" dirty="0" smtClean="0"/>
              <a:t>An interface represents a contract that objects implement</a:t>
            </a:r>
          </a:p>
          <a:p>
            <a:pPr algn="just" eaLnBrk="1" hangingPunct="1"/>
            <a:r>
              <a:rPr lang="en-US" sz="2400" dirty="0" smtClean="0"/>
              <a:t>An interface is simply a list of method declarations</a:t>
            </a:r>
          </a:p>
          <a:p>
            <a:pPr lvl="1" algn="just" eaLnBrk="1" hangingPunct="1"/>
            <a:r>
              <a:rPr lang="en-US" sz="2000" dirty="0" smtClean="0"/>
              <a:t>Its methods are declared but not implemented</a:t>
            </a:r>
          </a:p>
          <a:p>
            <a:pPr lvl="1" algn="just" eaLnBrk="1" hangingPunct="1"/>
            <a:r>
              <a:rPr lang="en-US" sz="2000" dirty="0" smtClean="0"/>
              <a:t>An interface is not a class, although it looks remarkably like an abstract class</a:t>
            </a:r>
          </a:p>
          <a:p>
            <a:pPr algn="just" eaLnBrk="1" hangingPunct="1">
              <a:buFontTx/>
              <a:buNone/>
            </a:pPr>
            <a:endParaRPr lang="en-US" sz="2400" dirty="0" smtClean="0">
              <a:latin typeface="Courier New" pitchFamily="49" charset="0"/>
            </a:endParaRPr>
          </a:p>
        </p:txBody>
      </p:sp>
      <p:sp>
        <p:nvSpPr>
          <p:cNvPr id="93188" name="Text Box 9"/>
          <p:cNvSpPr txBox="1">
            <a:spLocks noChangeArrowheads="1"/>
          </p:cNvSpPr>
          <p:nvPr/>
        </p:nvSpPr>
        <p:spPr bwMode="auto">
          <a:xfrm>
            <a:off x="1322388" y="5043488"/>
            <a:ext cx="5618162" cy="1430337"/>
          </a:xfrm>
          <a:prstGeom prst="rect">
            <a:avLst/>
          </a:prstGeom>
          <a:solidFill>
            <a:srgbClr val="EAEAEA"/>
          </a:solidFill>
          <a:ln w="9525">
            <a:solidFill>
              <a:schemeClr val="tx1"/>
            </a:solidFill>
            <a:miter lim="800000"/>
            <a:headEnd/>
            <a:tailEnd/>
          </a:ln>
        </p:spPr>
        <p:txBody>
          <a:bodyPr wrap="none" lIns="136381" tIns="68189" rIns="136381" bIns="68189">
            <a:spAutoFit/>
          </a:bodyPr>
          <a:lstStyle/>
          <a:p>
            <a:r>
              <a:rPr lang="en-US" sz="2100">
                <a:latin typeface="Courier New" pitchFamily="49" charset="0"/>
                <a:cs typeface="Courier New" pitchFamily="49" charset="0"/>
              </a:rPr>
              <a:t>public interface File {</a:t>
            </a:r>
          </a:p>
          <a:p>
            <a:r>
              <a:rPr lang="en-US" sz="2100">
                <a:latin typeface="Courier New" pitchFamily="49" charset="0"/>
                <a:cs typeface="Courier New" pitchFamily="49" charset="0"/>
              </a:rPr>
              <a:t>   public void open(String name);</a:t>
            </a:r>
          </a:p>
          <a:p>
            <a:r>
              <a:rPr lang="en-US" sz="2100">
                <a:latin typeface="Courier New" pitchFamily="49" charset="0"/>
                <a:cs typeface="Courier New" pitchFamily="49" charset="0"/>
              </a:rPr>
              <a:t>   public void close();</a:t>
            </a:r>
          </a:p>
          <a:p>
            <a:r>
              <a:rPr lang="en-US" sz="210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defRPr/>
            </a:pPr>
            <a:r>
              <a:rPr lang="en-US" smtClean="0"/>
              <a:t>What is an Interface?</a:t>
            </a:r>
          </a:p>
        </p:txBody>
      </p:sp>
      <p:sp>
        <p:nvSpPr>
          <p:cNvPr id="19459" name="Rectangle 3"/>
          <p:cNvSpPr>
            <a:spLocks noGrp="1" noChangeArrowheads="1"/>
          </p:cNvSpPr>
          <p:nvPr>
            <p:ph idx="1"/>
          </p:nvPr>
        </p:nvSpPr>
        <p:spPr/>
        <p:txBody>
          <a:bodyPr/>
          <a:lstStyle/>
          <a:p>
            <a:pPr eaLnBrk="1" hangingPunct="1">
              <a:buFontTx/>
              <a:buNone/>
            </a:pPr>
            <a:r>
              <a:rPr lang="en-US" b="1" smtClean="0"/>
              <a:t>	Definition:</a:t>
            </a:r>
            <a:r>
              <a:rPr lang="en-US" smtClean="0"/>
              <a:t> An interface is a named collection of method declarations (without implementations)</a:t>
            </a:r>
          </a:p>
          <a:p>
            <a:pPr lvl="1" eaLnBrk="1" hangingPunct="1"/>
            <a:r>
              <a:rPr lang="en-US" smtClean="0"/>
              <a:t>An interface can also include constant declarations</a:t>
            </a:r>
          </a:p>
          <a:p>
            <a:pPr lvl="1" eaLnBrk="1" hangingPunct="1"/>
            <a:r>
              <a:rPr lang="en-US" smtClean="0"/>
              <a:t>Interfaces are an integral part of Java</a:t>
            </a:r>
          </a:p>
          <a:p>
            <a:pPr lvl="1" eaLnBrk="1" hangingPunct="1"/>
            <a:r>
              <a:rPr lang="en-US" b="1" smtClean="0"/>
              <a:t>An interface is a complex data type similar to class in Java</a:t>
            </a:r>
            <a:r>
              <a:rPr lang="en-US" smtClean="0"/>
              <a:t>.   </a:t>
            </a:r>
          </a:p>
          <a:p>
            <a:pPr lvl="1" eaLnBrk="1" hangingPunct="1"/>
            <a:r>
              <a:rPr lang="en-US" smtClean="0"/>
              <a:t> An interface is syntactically similar to an abstract class </a:t>
            </a:r>
          </a:p>
          <a:p>
            <a:pPr lvl="1" eaLnBrk="1" hangingPunct="1"/>
            <a:r>
              <a:rPr lang="en-US" smtClean="0"/>
              <a:t>An interface is a collection of abstract methods and final variables</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defRPr/>
            </a:pPr>
            <a:r>
              <a:rPr lang="en-US" smtClean="0"/>
              <a:t>What is an Interface?</a:t>
            </a:r>
          </a:p>
        </p:txBody>
      </p:sp>
      <p:sp>
        <p:nvSpPr>
          <p:cNvPr id="20483" name="Rectangle 3"/>
          <p:cNvSpPr>
            <a:spLocks noGrp="1" noChangeArrowheads="1"/>
          </p:cNvSpPr>
          <p:nvPr>
            <p:ph idx="1"/>
          </p:nvPr>
        </p:nvSpPr>
        <p:spPr/>
        <p:txBody>
          <a:bodyPr/>
          <a:lstStyle/>
          <a:p>
            <a:pPr eaLnBrk="1" hangingPunct="1">
              <a:buFontTx/>
              <a:buNone/>
            </a:pPr>
            <a:r>
              <a:rPr lang="en-US" sz="2400" dirty="0" smtClean="0"/>
              <a:t>	A class </a:t>
            </a:r>
            <a:r>
              <a:rPr lang="en-US" sz="2400" b="1" dirty="0" smtClean="0"/>
              <a:t>implements</a:t>
            </a:r>
            <a:r>
              <a:rPr lang="en-US" sz="2400" dirty="0" smtClean="0"/>
              <a:t> an interface using the </a:t>
            </a:r>
            <a:r>
              <a:rPr lang="en-US" sz="2400" b="1" dirty="0" smtClean="0"/>
              <a:t>implements</a:t>
            </a:r>
            <a:r>
              <a:rPr lang="en-US" sz="2400" dirty="0" smtClean="0"/>
              <a:t> clause. </a:t>
            </a:r>
          </a:p>
          <a:p>
            <a:pPr lvl="1" eaLnBrk="1" hangingPunct="1"/>
            <a:r>
              <a:rPr lang="en-US" dirty="0" smtClean="0"/>
              <a:t>An interface defines a protocol of behavior</a:t>
            </a:r>
          </a:p>
          <a:p>
            <a:pPr lvl="1" eaLnBrk="1" hangingPunct="1"/>
            <a:r>
              <a:rPr lang="en-US" dirty="0" smtClean="0"/>
              <a:t>An interface lays the specification of what a class is supposed to do</a:t>
            </a:r>
          </a:p>
          <a:p>
            <a:pPr lvl="1" eaLnBrk="1" hangingPunct="1"/>
            <a:r>
              <a:rPr lang="en-US" dirty="0" smtClean="0"/>
              <a:t>An interface tells the implementing class what </a:t>
            </a:r>
            <a:r>
              <a:rPr lang="en-US" dirty="0" err="1" smtClean="0"/>
              <a:t>behaviours</a:t>
            </a:r>
            <a:r>
              <a:rPr lang="en-US" dirty="0" smtClean="0"/>
              <a:t> to implement</a:t>
            </a:r>
          </a:p>
          <a:p>
            <a:pPr lvl="1" eaLnBrk="1" hangingPunct="1"/>
            <a:r>
              <a:rPr lang="en-US" dirty="0" smtClean="0"/>
              <a:t>How the </a:t>
            </a:r>
            <a:r>
              <a:rPr lang="en-US" dirty="0" err="1" smtClean="0"/>
              <a:t>behaviour</a:t>
            </a:r>
            <a:r>
              <a:rPr lang="en-US" dirty="0" smtClean="0"/>
              <a:t> is implemented is the responsibility of each implementing class</a:t>
            </a:r>
          </a:p>
          <a:p>
            <a:pPr lvl="1" eaLnBrk="1" hangingPunct="1"/>
            <a:r>
              <a:rPr lang="en-US" dirty="0" smtClean="0"/>
              <a:t>Any class that implements an interface adheres to the protocol defined by the interface, and in the process, implements the specification laid down by the interface</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lgn="just" eaLnBrk="1" hangingPunct="1">
              <a:defRPr/>
            </a:pPr>
            <a:r>
              <a:rPr lang="en-US" dirty="0" smtClean="0"/>
              <a:t>Interfaces – An Elegant Alternative to Multiple Inheritance</a:t>
            </a:r>
          </a:p>
        </p:txBody>
      </p:sp>
      <p:sp>
        <p:nvSpPr>
          <p:cNvPr id="21507" name="Rectangle 3"/>
          <p:cNvSpPr>
            <a:spLocks noGrp="1" noChangeArrowheads="1"/>
          </p:cNvSpPr>
          <p:nvPr>
            <p:ph idx="1"/>
          </p:nvPr>
        </p:nvSpPr>
        <p:spPr/>
        <p:txBody>
          <a:bodyPr/>
          <a:lstStyle/>
          <a:p>
            <a:pPr algn="just" eaLnBrk="1" hangingPunct="1">
              <a:lnSpc>
                <a:spcPct val="90000"/>
              </a:lnSpc>
            </a:pPr>
            <a:r>
              <a:rPr lang="en-US" sz="2400" smtClean="0"/>
              <a:t>Why are interfaces required when you have to provide method implementation in the class? Why not write the methods relationship, you determine whether thedirectly in the class? </a:t>
            </a:r>
          </a:p>
          <a:p>
            <a:pPr algn="just" eaLnBrk="1" hangingPunct="1">
              <a:lnSpc>
                <a:spcPct val="90000"/>
              </a:lnSpc>
            </a:pPr>
            <a:r>
              <a:rPr lang="en-US" sz="2400" smtClean="0"/>
              <a:t>The answer is – If you have to use certain methods of class </a:t>
            </a:r>
            <a:r>
              <a:rPr lang="en-US" sz="2400" b="1" smtClean="0"/>
              <a:t>A</a:t>
            </a:r>
            <a:r>
              <a:rPr lang="en-US" sz="2400" smtClean="0"/>
              <a:t> in class </a:t>
            </a:r>
            <a:r>
              <a:rPr lang="en-US" sz="2400" b="1" smtClean="0"/>
              <a:t>B,</a:t>
            </a:r>
            <a:r>
              <a:rPr lang="en-US" sz="2400" smtClean="0"/>
              <a:t> you will extend class </a:t>
            </a:r>
            <a:r>
              <a:rPr lang="en-US" sz="2400" b="1" smtClean="0"/>
              <a:t>B</a:t>
            </a:r>
            <a:r>
              <a:rPr lang="en-US" sz="2400" smtClean="0"/>
              <a:t> from class </a:t>
            </a:r>
            <a:r>
              <a:rPr lang="en-US" sz="2400" b="1" smtClean="0"/>
              <a:t>A,</a:t>
            </a:r>
            <a:r>
              <a:rPr lang="en-US" sz="2400" smtClean="0"/>
              <a:t> provided, class A and class B are strongly related</a:t>
            </a:r>
          </a:p>
          <a:p>
            <a:pPr algn="just" eaLnBrk="1" hangingPunct="1">
              <a:lnSpc>
                <a:spcPct val="90000"/>
              </a:lnSpc>
            </a:pPr>
            <a:r>
              <a:rPr lang="en-US" sz="2400" smtClean="0"/>
              <a:t>If you want to use some methods of class </a:t>
            </a:r>
            <a:r>
              <a:rPr lang="en-US" sz="2400" b="1" smtClean="0"/>
              <a:t>A</a:t>
            </a:r>
            <a:r>
              <a:rPr lang="en-US" sz="2400" smtClean="0"/>
              <a:t> in class B without forcing an inheritance re exists a collaboration between them, and define an association between them.</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en-US" dirty="0" smtClean="0"/>
              <a:t>Interfaces – An Elegant Alternative to  Multiple Inheritance</a:t>
            </a:r>
          </a:p>
        </p:txBody>
      </p:sp>
      <p:sp>
        <p:nvSpPr>
          <p:cNvPr id="22531" name="Rectangle 3"/>
          <p:cNvSpPr>
            <a:spLocks noGrp="1" noChangeArrowheads="1"/>
          </p:cNvSpPr>
          <p:nvPr>
            <p:ph idx="1"/>
          </p:nvPr>
        </p:nvSpPr>
        <p:spPr/>
        <p:txBody>
          <a:bodyPr/>
          <a:lstStyle/>
          <a:p>
            <a:pPr algn="just" eaLnBrk="1" hangingPunct="1">
              <a:lnSpc>
                <a:spcPct val="90000"/>
              </a:lnSpc>
            </a:pPr>
            <a:r>
              <a:rPr lang="en-US" sz="2400" dirty="0" smtClean="0"/>
              <a:t>Defining an interface has the advantage that an interface definition stands apart from any class or class hierarchy</a:t>
            </a:r>
          </a:p>
          <a:p>
            <a:pPr algn="just" eaLnBrk="1" hangingPunct="1">
              <a:lnSpc>
                <a:spcPct val="90000"/>
              </a:lnSpc>
            </a:pPr>
            <a:r>
              <a:rPr lang="en-US" sz="2400" dirty="0" smtClean="0"/>
              <a:t>Moreover, it consists of a specification of </a:t>
            </a:r>
            <a:r>
              <a:rPr lang="en-US" sz="2400" dirty="0" err="1" smtClean="0"/>
              <a:t>behaviour</a:t>
            </a:r>
            <a:r>
              <a:rPr lang="en-US" sz="2400" dirty="0" smtClean="0"/>
              <a:t>/s in the form of abstract methods</a:t>
            </a:r>
          </a:p>
          <a:p>
            <a:pPr algn="just" eaLnBrk="1" hangingPunct="1">
              <a:lnSpc>
                <a:spcPct val="90000"/>
              </a:lnSpc>
            </a:pPr>
            <a:r>
              <a:rPr lang="en-US" sz="2400" dirty="0" smtClean="0"/>
              <a:t>This makes it possible for any number of independent classes to implement the interface</a:t>
            </a:r>
          </a:p>
          <a:p>
            <a:pPr algn="just" eaLnBrk="1" hangingPunct="1">
              <a:lnSpc>
                <a:spcPct val="90000"/>
              </a:lnSpc>
            </a:pPr>
            <a:r>
              <a:rPr lang="en-US" sz="2400" dirty="0" smtClean="0"/>
              <a:t>Thus, an interface is a means of specifying a consistent specification, the implementation of which can be different across many independent and unrelated classes to suit the respective needs of such classes</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defRPr/>
            </a:pPr>
            <a:r>
              <a:rPr lang="en-US" dirty="0" smtClean="0"/>
              <a:t>Interfaces – An Elegant Alternative to  Multiple Inheritance</a:t>
            </a:r>
          </a:p>
        </p:txBody>
      </p:sp>
      <p:sp>
        <p:nvSpPr>
          <p:cNvPr id="23555" name="Rectangle 3"/>
          <p:cNvSpPr>
            <a:spLocks noGrp="1" noChangeArrowheads="1"/>
          </p:cNvSpPr>
          <p:nvPr>
            <p:ph idx="1"/>
          </p:nvPr>
        </p:nvSpPr>
        <p:spPr/>
        <p:txBody>
          <a:bodyPr/>
          <a:lstStyle/>
          <a:p>
            <a:pPr eaLnBrk="1" hangingPunct="1"/>
            <a:r>
              <a:rPr lang="en-US" sz="2800" dirty="0" smtClean="0">
                <a:solidFill>
                  <a:srgbClr val="FF0000"/>
                </a:solidFill>
              </a:rPr>
              <a:t>Java does not support multiple inheritance</a:t>
            </a:r>
          </a:p>
          <a:p>
            <a:pPr eaLnBrk="1" hangingPunct="1"/>
            <a:r>
              <a:rPr lang="en-US" sz="2800" dirty="0" smtClean="0"/>
              <a:t>This is a constraint in class design, as a class cannot achieve the functionality of two or more classes at a time </a:t>
            </a:r>
          </a:p>
          <a:p>
            <a:pPr eaLnBrk="1" hangingPunct="1"/>
            <a:r>
              <a:rPr lang="en-US" sz="2800" dirty="0" smtClean="0"/>
              <a:t>Interfaces help us make up for this loss. A class can implement more than one interface at a time</a:t>
            </a:r>
          </a:p>
          <a:p>
            <a:pPr eaLnBrk="1" hangingPunct="1"/>
            <a:r>
              <a:rPr lang="en-US" sz="2800" dirty="0" smtClean="0"/>
              <a:t>Thus, interfaces enable you to create richer classes and at the same time the classes need not be related</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defRPr/>
            </a:pPr>
            <a:r>
              <a:rPr lang="en-US" dirty="0" smtClean="0"/>
              <a:t>Interfaces – An Elegant Alternative to Multiple Inheritance</a:t>
            </a:r>
          </a:p>
        </p:txBody>
      </p:sp>
      <p:sp>
        <p:nvSpPr>
          <p:cNvPr id="24579" name="Rectangle 3"/>
          <p:cNvSpPr>
            <a:spLocks noGrp="1" noChangeArrowheads="1"/>
          </p:cNvSpPr>
          <p:nvPr>
            <p:ph idx="1"/>
          </p:nvPr>
        </p:nvSpPr>
        <p:spPr/>
        <p:txBody>
          <a:bodyPr/>
          <a:lstStyle/>
          <a:p>
            <a:pPr eaLnBrk="1" hangingPunct="1"/>
            <a:r>
              <a:rPr lang="en-US" dirty="0" smtClean="0"/>
              <a:t>You have defined a </a:t>
            </a:r>
            <a:r>
              <a:rPr lang="en-US" dirty="0" err="1" smtClean="0"/>
              <a:t>superclass</a:t>
            </a:r>
            <a:r>
              <a:rPr lang="en-US" dirty="0" smtClean="0"/>
              <a:t> </a:t>
            </a:r>
            <a:r>
              <a:rPr lang="en-US" b="1" dirty="0" smtClean="0"/>
              <a:t>A</a:t>
            </a:r>
            <a:r>
              <a:rPr lang="en-US" dirty="0" smtClean="0"/>
              <a:t> with attributes and </a:t>
            </a:r>
            <a:r>
              <a:rPr lang="en-US" dirty="0" err="1" smtClean="0"/>
              <a:t>behaviours</a:t>
            </a:r>
            <a:r>
              <a:rPr lang="en-US" dirty="0" smtClean="0"/>
              <a:t> </a:t>
            </a:r>
          </a:p>
          <a:p>
            <a:pPr eaLnBrk="1" hangingPunct="1"/>
            <a:r>
              <a:rPr lang="en-US" dirty="0" smtClean="0"/>
              <a:t>You are defining another class </a:t>
            </a:r>
            <a:r>
              <a:rPr lang="en-US" b="1" dirty="0" smtClean="0"/>
              <a:t>B</a:t>
            </a:r>
            <a:r>
              <a:rPr lang="en-US" dirty="0" smtClean="0"/>
              <a:t> wherein there is a need for some of the functionality of class </a:t>
            </a:r>
            <a:r>
              <a:rPr lang="en-US" b="1" dirty="0" smtClean="0"/>
              <a:t>A</a:t>
            </a:r>
            <a:endParaRPr lang="en-US" dirty="0" smtClean="0"/>
          </a:p>
          <a:p>
            <a:pPr eaLnBrk="1" hangingPunct="1"/>
            <a:r>
              <a:rPr lang="en-US" dirty="0" smtClean="0"/>
              <a:t>Moreover, class </a:t>
            </a:r>
            <a:r>
              <a:rPr lang="en-US" b="1" dirty="0" smtClean="0"/>
              <a:t>B</a:t>
            </a:r>
            <a:r>
              <a:rPr lang="en-US" dirty="0" smtClean="0"/>
              <a:t> bears a strong semantic relation to class </a:t>
            </a:r>
            <a:r>
              <a:rPr lang="en-US" b="1" dirty="0" smtClean="0"/>
              <a:t>A</a:t>
            </a:r>
            <a:r>
              <a:rPr lang="en-US" dirty="0" smtClean="0"/>
              <a:t> which makes out a case for class </a:t>
            </a:r>
            <a:r>
              <a:rPr lang="en-US" b="1" dirty="0" smtClean="0"/>
              <a:t>B</a:t>
            </a:r>
            <a:r>
              <a:rPr lang="en-US" dirty="0" smtClean="0"/>
              <a:t> to be derived from class </a:t>
            </a:r>
            <a:r>
              <a:rPr lang="en-US" b="1" dirty="0" smtClean="0"/>
              <a:t>A</a:t>
            </a:r>
            <a:r>
              <a:rPr lang="en-US" dirty="0" smtClean="0"/>
              <a:t> </a:t>
            </a:r>
          </a:p>
          <a:p>
            <a:pPr eaLnBrk="1" hangingPunct="1"/>
            <a:r>
              <a:rPr lang="en-US" dirty="0" smtClean="0"/>
              <a:t>In other words, there is a </a:t>
            </a:r>
            <a:r>
              <a:rPr lang="en-US" i="1" dirty="0" smtClean="0"/>
              <a:t>natural inheritance relationship</a:t>
            </a:r>
            <a:r>
              <a:rPr lang="en-US" dirty="0" smtClean="0"/>
              <a:t> between class </a:t>
            </a:r>
            <a:r>
              <a:rPr lang="en-US" b="1" dirty="0" smtClean="0"/>
              <a:t>A</a:t>
            </a:r>
            <a:r>
              <a:rPr lang="en-US" dirty="0" smtClean="0"/>
              <a:t> and class </a:t>
            </a:r>
            <a:r>
              <a:rPr lang="en-US" b="1" dirty="0" smtClean="0"/>
              <a:t>B</a:t>
            </a:r>
          </a:p>
          <a:p>
            <a:pPr eaLnBrk="1" hangingPunct="1">
              <a:buNone/>
            </a:pPr>
            <a:endParaRPr lang="en-US" sz="1000" b="1" dirty="0" smtClean="0"/>
          </a:p>
          <a:p>
            <a:pPr marL="227013" lvl="1" indent="-227013" algn="ctr" eaLnBrk="1" hangingPunct="1">
              <a:spcBef>
                <a:spcPct val="25000"/>
              </a:spcBef>
              <a:buNone/>
            </a:pPr>
            <a:r>
              <a:rPr lang="en-US" sz="1800" b="1" dirty="0" smtClean="0"/>
              <a:t>** Refer to the </a:t>
            </a:r>
            <a:r>
              <a:rPr lang="en-US" sz="1800" b="1" dirty="0" smtClean="0">
                <a:hlinkClick r:id="rId3" action="ppaction://hlinkfile"/>
              </a:rPr>
              <a:t>InterfaceDemo.java</a:t>
            </a:r>
            <a:r>
              <a:rPr lang="en-US" sz="1800" b="1" dirty="0" smtClean="0"/>
              <a:t> sample code</a:t>
            </a:r>
            <a:endParaRPr lang="en-GB" sz="1800"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defRPr/>
            </a:pPr>
            <a:r>
              <a:rPr lang="en-US" dirty="0" smtClean="0"/>
              <a:t>Interfaces – An Elegant Alternative to  Multiple Inheritance</a:t>
            </a:r>
          </a:p>
        </p:txBody>
      </p:sp>
      <p:sp>
        <p:nvSpPr>
          <p:cNvPr id="25603" name="Rectangle 3"/>
          <p:cNvSpPr>
            <a:spLocks noGrp="1" noChangeArrowheads="1"/>
          </p:cNvSpPr>
          <p:nvPr>
            <p:ph idx="1"/>
          </p:nvPr>
        </p:nvSpPr>
        <p:spPr/>
        <p:txBody>
          <a:bodyPr/>
          <a:lstStyle/>
          <a:p>
            <a:pPr algn="just" eaLnBrk="1" hangingPunct="1"/>
            <a:r>
              <a:rPr lang="en-US" sz="2400" smtClean="0"/>
              <a:t>The utility of abstract methods defined in an abstract superclass is restricted to subclass derived from that abstract superclass, which in turn will override these abstract methods</a:t>
            </a:r>
          </a:p>
          <a:p>
            <a:pPr algn="just" eaLnBrk="1" hangingPunct="1"/>
            <a:r>
              <a:rPr lang="en-US" sz="2400" smtClean="0"/>
              <a:t>On the other hand, abstract methods declared in an interface can be defined by independent classes not necessarily related to one another through a class hierarchy</a:t>
            </a:r>
          </a:p>
          <a:p>
            <a:pPr algn="just" eaLnBrk="1" hangingPunct="1"/>
            <a:r>
              <a:rPr lang="en-US" sz="2400" smtClean="0"/>
              <a:t>The “single-interface, multiple implementations” aspect of runtime polymorphism that you observed earlier in a class hierarchy is given a much wider import and context through interfaces</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defRPr/>
            </a:pPr>
            <a:r>
              <a:rPr lang="en-US" dirty="0" smtClean="0"/>
              <a:t>Defining an Interface</a:t>
            </a:r>
          </a:p>
        </p:txBody>
      </p:sp>
      <p:sp>
        <p:nvSpPr>
          <p:cNvPr id="26627" name="Rectangle 3"/>
          <p:cNvSpPr>
            <a:spLocks noGrp="1" noChangeArrowheads="1"/>
          </p:cNvSpPr>
          <p:nvPr>
            <p:ph idx="1"/>
          </p:nvPr>
        </p:nvSpPr>
        <p:spPr/>
        <p:txBody>
          <a:bodyPr/>
          <a:lstStyle/>
          <a:p>
            <a:pPr eaLnBrk="1" hangingPunct="1">
              <a:buFontTx/>
              <a:buNone/>
            </a:pPr>
            <a:r>
              <a:rPr lang="en-US" smtClean="0"/>
              <a:t>An interface is syntactically similar to a class. It’s general form is:</a:t>
            </a:r>
          </a:p>
          <a:p>
            <a:pPr eaLnBrk="1" hangingPunct="1">
              <a:buFontTx/>
              <a:buNone/>
            </a:pPr>
            <a:endParaRPr lang="en-US" sz="2000" smtClean="0"/>
          </a:p>
          <a:p>
            <a:pPr eaLnBrk="1" hangingPunct="1">
              <a:buFontTx/>
              <a:buNone/>
            </a:pPr>
            <a:r>
              <a:rPr lang="en-US" sz="2000" smtClean="0">
                <a:latin typeface="Courier New" pitchFamily="49" charset="0"/>
                <a:cs typeface="Courier New" pitchFamily="49" charset="0"/>
              </a:rPr>
              <a:t>public interface FirstInterface {</a:t>
            </a:r>
          </a:p>
          <a:p>
            <a:pPr eaLnBrk="1" hangingPunct="1">
              <a:buFontTx/>
              <a:buNone/>
            </a:pPr>
            <a:r>
              <a:rPr lang="en-US" sz="2000" smtClean="0">
                <a:latin typeface="Courier New" pitchFamily="49" charset="0"/>
                <a:cs typeface="Courier New" pitchFamily="49" charset="0"/>
              </a:rPr>
              <a:t> 		int addMethod(int x, int y);</a:t>
            </a:r>
          </a:p>
          <a:p>
            <a:pPr eaLnBrk="1" hangingPunct="1">
              <a:buFontTx/>
              <a:buNone/>
            </a:pPr>
            <a:r>
              <a:rPr lang="en-US" sz="2000" smtClean="0">
                <a:latin typeface="Courier New" pitchFamily="49" charset="0"/>
                <a:cs typeface="Courier New" pitchFamily="49" charset="0"/>
              </a:rPr>
              <a:t>		float divMethod(int m, int n);</a:t>
            </a:r>
          </a:p>
          <a:p>
            <a:pPr eaLnBrk="1" hangingPunct="1">
              <a:buFontTx/>
              <a:buNone/>
            </a:pPr>
            <a:r>
              <a:rPr lang="en-US" sz="2000" smtClean="0">
                <a:latin typeface="Courier New" pitchFamily="49" charset="0"/>
                <a:cs typeface="Courier New" pitchFamily="49" charset="0"/>
              </a:rPr>
              <a:t>		void display();</a:t>
            </a:r>
          </a:p>
          <a:p>
            <a:pPr eaLnBrk="1" hangingPunct="1">
              <a:buFontTx/>
              <a:buNone/>
            </a:pPr>
            <a:r>
              <a:rPr lang="en-US" sz="2000" smtClean="0">
                <a:latin typeface="Courier New" pitchFamily="49" charset="0"/>
                <a:cs typeface="Courier New" pitchFamily="49" charset="0"/>
              </a:rPr>
              <a:t>		int VAR1 = 10;</a:t>
            </a:r>
          </a:p>
          <a:p>
            <a:pPr eaLnBrk="1" hangingPunct="1">
              <a:buFontTx/>
              <a:buNone/>
            </a:pPr>
            <a:r>
              <a:rPr lang="en-US" sz="2000" smtClean="0">
                <a:latin typeface="Courier New" pitchFamily="49" charset="0"/>
                <a:cs typeface="Courier New" pitchFamily="49" charset="0"/>
              </a:rPr>
              <a:t>		float VAR2 = 20.65;</a:t>
            </a:r>
          </a:p>
          <a:p>
            <a:pPr eaLnBrk="1" hangingPunct="1">
              <a:buFontTx/>
              <a:buNone/>
            </a:pPr>
            <a:r>
              <a:rPr lang="en-US" sz="200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Te_ppt_template">
  <a:themeElements>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fontScheme name="sITe_ppt_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lnDef>
  </a:objectDefaults>
  <a:extraClrSchemeLst>
    <a:extraClrScheme>
      <a:clrScheme name="sITe_pp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Te_pp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Te_pp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Te_pp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Te_pp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Te_pp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Te_pp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ITe_ppt_template 8">
        <a:dk1>
          <a:srgbClr val="000000"/>
        </a:dk1>
        <a:lt1>
          <a:srgbClr val="FFFFFF"/>
        </a:lt1>
        <a:dk2>
          <a:srgbClr val="000000"/>
        </a:dk2>
        <a:lt2>
          <a:srgbClr val="10393E"/>
        </a:lt2>
        <a:accent1>
          <a:srgbClr val="2F4932"/>
        </a:accent1>
        <a:accent2>
          <a:srgbClr val="60765B"/>
        </a:accent2>
        <a:accent3>
          <a:srgbClr val="FFFFFF"/>
        </a:accent3>
        <a:accent4>
          <a:srgbClr val="000000"/>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Nexwave_ppt_Template_v1.0</Template>
  <TotalTime>1495</TotalTime>
  <Words>20481</Words>
  <Application>Microsoft Office PowerPoint</Application>
  <PresentationFormat>On-screen Show (4:3)</PresentationFormat>
  <Paragraphs>1697</Paragraphs>
  <Slides>120</Slides>
  <Notes>120</Notes>
  <HiddenSlides>0</HiddenSlides>
  <MMClips>0</MMClips>
  <ScaleCrop>false</ScaleCrop>
  <HeadingPairs>
    <vt:vector size="4" baseType="variant">
      <vt:variant>
        <vt:lpstr>Theme</vt:lpstr>
      </vt:variant>
      <vt:variant>
        <vt:i4>1</vt:i4>
      </vt:variant>
      <vt:variant>
        <vt:lpstr>Slide Titles</vt:lpstr>
      </vt:variant>
      <vt:variant>
        <vt:i4>120</vt:i4>
      </vt:variant>
    </vt:vector>
  </HeadingPairs>
  <TitlesOfParts>
    <vt:vector size="121" baseType="lpstr">
      <vt:lpstr>sITe_ppt_template</vt:lpstr>
      <vt:lpstr>J2SE</vt:lpstr>
      <vt:lpstr>Procedural Programming</vt:lpstr>
      <vt:lpstr>Procedural versus Object Approach – Example</vt:lpstr>
      <vt:lpstr>Introduction to Objects</vt:lpstr>
      <vt:lpstr>What are Objects?</vt:lpstr>
      <vt:lpstr>Objects – Another Example</vt:lpstr>
      <vt:lpstr>A Person Object</vt:lpstr>
      <vt:lpstr>What is Object-Oriented Programming?</vt:lpstr>
      <vt:lpstr>Object Communication: Messages (1 of 2)</vt:lpstr>
      <vt:lpstr>Object Communication: Messages (2 of 2)</vt:lpstr>
      <vt:lpstr>Messages and Methods (1 of 2)</vt:lpstr>
      <vt:lpstr>Messages and Methods (2 of 2)</vt:lpstr>
      <vt:lpstr>OOPS  Principles / Concepts</vt:lpstr>
      <vt:lpstr>Abstraction and Encapsulation </vt:lpstr>
      <vt:lpstr>Inheritance</vt:lpstr>
      <vt:lpstr>Polymorphism</vt:lpstr>
      <vt:lpstr>Advantages of OOPs</vt:lpstr>
      <vt:lpstr>Disadvantages of OOPs</vt:lpstr>
      <vt:lpstr>Accessing Data</vt:lpstr>
      <vt:lpstr>Objects and Instances</vt:lpstr>
      <vt:lpstr>Classes</vt:lpstr>
      <vt:lpstr>What is Necessary to Define a Class?</vt:lpstr>
      <vt:lpstr>Benefits of Using Objects and Classes</vt:lpstr>
      <vt:lpstr>Java Person Class Example</vt:lpstr>
      <vt:lpstr>Unified Modeling Language (UML)  - An Introduction</vt:lpstr>
      <vt:lpstr>What can UML Model?</vt:lpstr>
      <vt:lpstr>Class Diagrams</vt:lpstr>
      <vt:lpstr>Object-Oriented Design Principles</vt:lpstr>
      <vt:lpstr>Modularity</vt:lpstr>
      <vt:lpstr>Methods for Promoting Modularity</vt:lpstr>
      <vt:lpstr>Abstraction</vt:lpstr>
      <vt:lpstr>Encapsulation</vt:lpstr>
      <vt:lpstr>Interfaces</vt:lpstr>
      <vt:lpstr>Polymorphism</vt:lpstr>
      <vt:lpstr>Interface and Polymorphism Example</vt:lpstr>
      <vt:lpstr>Interface and Polymorphism Example</vt:lpstr>
      <vt:lpstr>Inheritance</vt:lpstr>
      <vt:lpstr>Inheritance Example</vt:lpstr>
      <vt:lpstr>Inheritance Example</vt:lpstr>
      <vt:lpstr>Classes</vt:lpstr>
      <vt:lpstr>Implementing Classes</vt:lpstr>
      <vt:lpstr>Class Declaration</vt:lpstr>
      <vt:lpstr>Class Modifiers</vt:lpstr>
      <vt:lpstr>Constructors</vt:lpstr>
      <vt:lpstr>Memory Management in Java</vt:lpstr>
      <vt:lpstr>More About Constructors</vt:lpstr>
      <vt:lpstr>Default Constructors</vt:lpstr>
      <vt:lpstr>Overloading Constructors</vt:lpstr>
      <vt:lpstr>Constructor Example</vt:lpstr>
      <vt:lpstr>Constructor Chaining </vt:lpstr>
      <vt:lpstr>Java Destructors?</vt:lpstr>
      <vt:lpstr>Garbage Collector</vt:lpstr>
      <vt:lpstr>Working with the Garbage Collector</vt:lpstr>
      <vt:lpstr>Fields</vt:lpstr>
      <vt:lpstr>Messages</vt:lpstr>
      <vt:lpstr>Methods</vt:lpstr>
      <vt:lpstr>Method Signatures</vt:lpstr>
      <vt:lpstr>Method Parameters</vt:lpstr>
      <vt:lpstr>Returning from Methods</vt:lpstr>
      <vt:lpstr>Invoking Methods</vt:lpstr>
      <vt:lpstr>Overloading Methods</vt:lpstr>
      <vt:lpstr>Overriding Methods</vt:lpstr>
      <vt:lpstr>main Method</vt:lpstr>
      <vt:lpstr>Encapsulation</vt:lpstr>
      <vt:lpstr>Static Members</vt:lpstr>
      <vt:lpstr>Final Members</vt:lpstr>
      <vt:lpstr>Abstract Classes</vt:lpstr>
      <vt:lpstr>Packages</vt:lpstr>
      <vt:lpstr>Class Visibility</vt:lpstr>
      <vt:lpstr>import Statement</vt:lpstr>
      <vt:lpstr>Inheritance</vt:lpstr>
      <vt:lpstr>Class Hierarchies</vt:lpstr>
      <vt:lpstr>Specialization and Generalization</vt:lpstr>
      <vt:lpstr>Inheritance Relationships</vt:lpstr>
      <vt:lpstr>Multiple Inheritance</vt:lpstr>
      <vt:lpstr>Inheriting Fields and Methods</vt:lpstr>
      <vt:lpstr>Access Modifiers</vt:lpstr>
      <vt:lpstr>Overriding Methods</vt:lpstr>
      <vt:lpstr>Restrictions on Overriding Methods</vt:lpstr>
      <vt:lpstr>Example of Overriding</vt:lpstr>
      <vt:lpstr>Method Lookup</vt:lpstr>
      <vt:lpstr>Inheritance and Static Methods</vt:lpstr>
      <vt:lpstr>Inheritance and Constructors</vt:lpstr>
      <vt:lpstr>The Superclass in Object Construction</vt:lpstr>
      <vt:lpstr>Default Constructors</vt:lpstr>
      <vt:lpstr>More on this and super</vt:lpstr>
      <vt:lpstr>Polymorphism</vt:lpstr>
      <vt:lpstr>Polymorphism through Inheritance</vt:lpstr>
      <vt:lpstr>Implementing Polymorphism </vt:lpstr>
      <vt:lpstr>Example</vt:lpstr>
      <vt:lpstr>Interfaces</vt:lpstr>
      <vt:lpstr>What is an Interface?</vt:lpstr>
      <vt:lpstr>What is an Interface?</vt:lpstr>
      <vt:lpstr>Interfaces – An Elegant Alternative to Multiple Inheritance</vt:lpstr>
      <vt:lpstr>Interfaces – An Elegant Alternative to  Multiple Inheritance</vt:lpstr>
      <vt:lpstr>Interfaces – An Elegant Alternative to  Multiple Inheritance</vt:lpstr>
      <vt:lpstr>Interfaces – An Elegant Alternative to Multiple Inheritance</vt:lpstr>
      <vt:lpstr>Interfaces – An Elegant Alternative to  Multiple Inheritance</vt:lpstr>
      <vt:lpstr>Defining an Interface</vt:lpstr>
      <vt:lpstr>Implementing Interfaces</vt:lpstr>
      <vt:lpstr>Applying Interfaces</vt:lpstr>
      <vt:lpstr>Interface References</vt:lpstr>
      <vt:lpstr>Extending Interfaces</vt:lpstr>
      <vt:lpstr>Protocols </vt:lpstr>
      <vt:lpstr>Implementing Interface Methods</vt:lpstr>
      <vt:lpstr>Syntax</vt:lpstr>
      <vt:lpstr>Implementing an Interface</vt:lpstr>
      <vt:lpstr>Typing and Interfaces</vt:lpstr>
      <vt:lpstr>Subinterfaces</vt:lpstr>
      <vt:lpstr>Using Interfaces</vt:lpstr>
      <vt:lpstr>Example</vt:lpstr>
      <vt:lpstr>More Advantages of Using Interfaces</vt:lpstr>
      <vt:lpstr>Naming Conventions for Interfaces</vt:lpstr>
      <vt:lpstr>Overloading vs Overriding</vt:lpstr>
      <vt:lpstr>Early, Late and Dynamic Binding </vt:lpstr>
      <vt:lpstr>Constructors vs Methods</vt:lpstr>
      <vt:lpstr>Class vs Interface</vt:lpstr>
      <vt:lpstr>Class Methods vs Instance Methods</vt:lpstr>
      <vt:lpstr>Initializers</vt:lpstr>
      <vt:lpstr>Initializers – Order of Execution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dc:title>
  <dc:creator>nexwave</dc:creator>
  <cp:lastModifiedBy>Aruna reddy</cp:lastModifiedBy>
  <cp:revision>119</cp:revision>
  <dcterms:created xsi:type="dcterms:W3CDTF">2011-05-22T12:14:57Z</dcterms:created>
  <dcterms:modified xsi:type="dcterms:W3CDTF">2012-06-12T09:13:40Z</dcterms:modified>
</cp:coreProperties>
</file>