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9" r:id="rId19"/>
    <p:sldId id="286" r:id="rId20"/>
    <p:sldId id="281" r:id="rId21"/>
    <p:sldId id="276" r:id="rId22"/>
    <p:sldId id="280" r:id="rId23"/>
    <p:sldId id="277" r:id="rId24"/>
    <p:sldId id="278"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Lst>
  <p:sldSz cx="9144000" cy="6858000" type="screen4x3"/>
  <p:notesSz cx="6858000" cy="9144000"/>
  <p:defaultTextStyle>
    <a:defPPr>
      <a:defRPr lang="en-US"/>
    </a:defPPr>
    <a:lvl1pPr algn="l" rtl="0" eaLnBrk="0" fontAlgn="base" hangingPunct="0">
      <a:spcBef>
        <a:spcPct val="50000"/>
      </a:spcBef>
      <a:spcAft>
        <a:spcPct val="0"/>
      </a:spcAft>
      <a:defRPr kern="1200">
        <a:solidFill>
          <a:schemeClr val="tx1"/>
        </a:solidFill>
        <a:latin typeface="Arial" charset="0"/>
        <a:ea typeface="+mn-ea"/>
        <a:cs typeface="Arial" charset="0"/>
      </a:defRPr>
    </a:lvl1pPr>
    <a:lvl2pPr marL="457200" algn="l" rtl="0" eaLnBrk="0" fontAlgn="base" hangingPunct="0">
      <a:spcBef>
        <a:spcPct val="50000"/>
      </a:spcBef>
      <a:spcAft>
        <a:spcPct val="0"/>
      </a:spcAft>
      <a:defRPr kern="1200">
        <a:solidFill>
          <a:schemeClr val="tx1"/>
        </a:solidFill>
        <a:latin typeface="Arial" charset="0"/>
        <a:ea typeface="+mn-ea"/>
        <a:cs typeface="Arial" charset="0"/>
      </a:defRPr>
    </a:lvl2pPr>
    <a:lvl3pPr marL="914400" algn="l" rtl="0" eaLnBrk="0" fontAlgn="base" hangingPunct="0">
      <a:spcBef>
        <a:spcPct val="50000"/>
      </a:spcBef>
      <a:spcAft>
        <a:spcPct val="0"/>
      </a:spcAft>
      <a:defRPr kern="1200">
        <a:solidFill>
          <a:schemeClr val="tx1"/>
        </a:solidFill>
        <a:latin typeface="Arial" charset="0"/>
        <a:ea typeface="+mn-ea"/>
        <a:cs typeface="Arial" charset="0"/>
      </a:defRPr>
    </a:lvl3pPr>
    <a:lvl4pPr marL="1371600" algn="l" rtl="0" eaLnBrk="0" fontAlgn="base" hangingPunct="0">
      <a:spcBef>
        <a:spcPct val="50000"/>
      </a:spcBef>
      <a:spcAft>
        <a:spcPct val="0"/>
      </a:spcAft>
      <a:defRPr kern="1200">
        <a:solidFill>
          <a:schemeClr val="tx1"/>
        </a:solidFill>
        <a:latin typeface="Arial" charset="0"/>
        <a:ea typeface="+mn-ea"/>
        <a:cs typeface="Arial" charset="0"/>
      </a:defRPr>
    </a:lvl4pPr>
    <a:lvl5pPr marL="1828800" algn="l" rtl="0" eaLnBrk="0" fontAlgn="base" hangingPunct="0">
      <a:spcBef>
        <a:spcPct val="5000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27" autoAdjust="0"/>
    <p:restoredTop sz="93369" autoAdjust="0"/>
  </p:normalViewPr>
  <p:slideViewPr>
    <p:cSldViewPr snapToGrid="0">
      <p:cViewPr>
        <p:scale>
          <a:sx n="66" d="100"/>
          <a:sy n="66" d="100"/>
        </p:scale>
        <p:origin x="-147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cs typeface="Arial" charset="0"/>
              </a:defRPr>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cs typeface="Arial" charset="0"/>
              </a:defRPr>
            </a:lvl1pPr>
          </a:lstStyle>
          <a:p>
            <a:pPr>
              <a:defRPr/>
            </a:pPr>
            <a:endParaRPr lang="en-US"/>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cs typeface="Arial" charset="0"/>
              </a:defRPr>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b" anchorCtr="0" compatLnSpc="1">
            <a:prstTxWarp prst="textNoShape">
              <a:avLst/>
            </a:prstTxWarp>
          </a:bodyPr>
          <a:lstStyle>
            <a:lvl1pPr algn="r" eaLnBrk="1" hangingPunct="1">
              <a:spcBef>
                <a:spcPct val="0"/>
              </a:spcBef>
              <a:defRPr sz="1200">
                <a:latin typeface="Arial" charset="0"/>
                <a:cs typeface="Arial" charset="0"/>
              </a:defRPr>
            </a:lvl1pPr>
          </a:lstStyle>
          <a:p>
            <a:pPr>
              <a:defRPr/>
            </a:pPr>
            <a:fld id="{E453377B-0111-4512-BCFE-6626756F1DF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p:spPr>
        <p:txBody>
          <a:bodyPr/>
          <a:lstStyle/>
          <a:p>
            <a:endParaRPr lang="en-US" smtClean="0"/>
          </a:p>
        </p:txBody>
      </p:sp>
      <p:sp>
        <p:nvSpPr>
          <p:cNvPr id="50180" name="Slide Number Placeholder 3"/>
          <p:cNvSpPr>
            <a:spLocks noGrp="1"/>
          </p:cNvSpPr>
          <p:nvPr>
            <p:ph type="sldNum" sz="quarter" idx="5"/>
          </p:nvPr>
        </p:nvSpPr>
        <p:spPr>
          <a:noFill/>
          <a:ln>
            <a:miter lim="800000"/>
            <a:headEnd/>
            <a:tailEnd/>
          </a:ln>
        </p:spPr>
        <p:txBody>
          <a:bodyPr/>
          <a:lstStyle/>
          <a:p>
            <a:fld id="{575C0F88-4B69-412A-8C65-E82F0090724E}"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p:spPr>
        <p:txBody>
          <a:bodyPr/>
          <a:lstStyle/>
          <a:p>
            <a:endParaRPr lang="en-US" smtClean="0"/>
          </a:p>
        </p:txBody>
      </p:sp>
      <p:sp>
        <p:nvSpPr>
          <p:cNvPr id="59396" name="Slide Number Placeholder 3"/>
          <p:cNvSpPr>
            <a:spLocks noGrp="1"/>
          </p:cNvSpPr>
          <p:nvPr>
            <p:ph type="sldNum" sz="quarter" idx="5"/>
          </p:nvPr>
        </p:nvSpPr>
        <p:spPr>
          <a:noFill/>
          <a:ln>
            <a:miter lim="800000"/>
            <a:headEnd/>
            <a:tailEnd/>
          </a:ln>
        </p:spPr>
        <p:txBody>
          <a:bodyPr/>
          <a:lstStyle/>
          <a:p>
            <a:fld id="{6D87219B-62B6-43A4-95EA-D1F3DD50A326}"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p:spPr>
        <p:txBody>
          <a:bodyPr/>
          <a:lstStyle/>
          <a:p>
            <a:endParaRPr lang="en-US" smtClean="0"/>
          </a:p>
        </p:txBody>
      </p:sp>
      <p:sp>
        <p:nvSpPr>
          <p:cNvPr id="60420" name="Slide Number Placeholder 3"/>
          <p:cNvSpPr>
            <a:spLocks noGrp="1"/>
          </p:cNvSpPr>
          <p:nvPr>
            <p:ph type="sldNum" sz="quarter" idx="5"/>
          </p:nvPr>
        </p:nvSpPr>
        <p:spPr>
          <a:noFill/>
          <a:ln>
            <a:miter lim="800000"/>
            <a:headEnd/>
            <a:tailEnd/>
          </a:ln>
        </p:spPr>
        <p:txBody>
          <a:bodyPr/>
          <a:lstStyle/>
          <a:p>
            <a:fld id="{838CB644-8A9E-4ADB-BE35-BE4D9E98D6E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p:spPr>
        <p:txBody>
          <a:bodyPr/>
          <a:lstStyle/>
          <a:p>
            <a:endParaRPr lang="en-US" smtClean="0"/>
          </a:p>
        </p:txBody>
      </p:sp>
      <p:sp>
        <p:nvSpPr>
          <p:cNvPr id="61444" name="Slide Number Placeholder 3"/>
          <p:cNvSpPr>
            <a:spLocks noGrp="1"/>
          </p:cNvSpPr>
          <p:nvPr>
            <p:ph type="sldNum" sz="quarter" idx="5"/>
          </p:nvPr>
        </p:nvSpPr>
        <p:spPr>
          <a:noFill/>
          <a:ln>
            <a:miter lim="800000"/>
            <a:headEnd/>
            <a:tailEnd/>
          </a:ln>
        </p:spPr>
        <p:txBody>
          <a:bodyPr/>
          <a:lstStyle/>
          <a:p>
            <a:fld id="{C43337E7-5173-4062-A395-31B4D1173BA2}"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p:spPr>
        <p:txBody>
          <a:bodyPr/>
          <a:lstStyle/>
          <a:p>
            <a:endParaRPr lang="en-US" smtClean="0"/>
          </a:p>
        </p:txBody>
      </p:sp>
      <p:sp>
        <p:nvSpPr>
          <p:cNvPr id="62468" name="Slide Number Placeholder 3"/>
          <p:cNvSpPr>
            <a:spLocks noGrp="1"/>
          </p:cNvSpPr>
          <p:nvPr>
            <p:ph type="sldNum" sz="quarter" idx="5"/>
          </p:nvPr>
        </p:nvSpPr>
        <p:spPr>
          <a:noFill/>
          <a:ln>
            <a:miter lim="800000"/>
            <a:headEnd/>
            <a:tailEnd/>
          </a:ln>
        </p:spPr>
        <p:txBody>
          <a:bodyPr/>
          <a:lstStyle/>
          <a:p>
            <a:fld id="{F33F8338-E218-4D80-9517-8EAC34F3551A}"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p:spPr>
        <p:txBody>
          <a:bodyPr/>
          <a:lstStyle/>
          <a:p>
            <a:endParaRPr lang="en-US" smtClean="0"/>
          </a:p>
        </p:txBody>
      </p:sp>
      <p:sp>
        <p:nvSpPr>
          <p:cNvPr id="63492" name="Slide Number Placeholder 3"/>
          <p:cNvSpPr>
            <a:spLocks noGrp="1"/>
          </p:cNvSpPr>
          <p:nvPr>
            <p:ph type="sldNum" sz="quarter" idx="5"/>
          </p:nvPr>
        </p:nvSpPr>
        <p:spPr>
          <a:noFill/>
          <a:ln>
            <a:miter lim="800000"/>
            <a:headEnd/>
            <a:tailEnd/>
          </a:ln>
        </p:spPr>
        <p:txBody>
          <a:bodyPr/>
          <a:lstStyle/>
          <a:p>
            <a:fld id="{FC78B98D-D252-4C8A-880A-80342368AFD1}"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p:spPr>
        <p:txBody>
          <a:bodyPr/>
          <a:lstStyle/>
          <a:p>
            <a:endParaRPr lang="en-US" smtClean="0"/>
          </a:p>
        </p:txBody>
      </p:sp>
      <p:sp>
        <p:nvSpPr>
          <p:cNvPr id="64516" name="Slide Number Placeholder 3"/>
          <p:cNvSpPr>
            <a:spLocks noGrp="1"/>
          </p:cNvSpPr>
          <p:nvPr>
            <p:ph type="sldNum" sz="quarter" idx="5"/>
          </p:nvPr>
        </p:nvSpPr>
        <p:spPr>
          <a:noFill/>
          <a:ln>
            <a:miter lim="800000"/>
            <a:headEnd/>
            <a:tailEnd/>
          </a:ln>
        </p:spPr>
        <p:txBody>
          <a:bodyPr/>
          <a:lstStyle/>
          <a:p>
            <a:fld id="{BD85C703-3C9F-40F2-9C6F-C6A3C3A7B7C2}"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9E18F153-C3C9-4446-8D35-A0D4D7362291}" type="slidenum">
              <a:rPr lang="en-US" smtClean="0"/>
              <a:pPr/>
              <a:t>16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14400" y="4343400"/>
            <a:ext cx="5029200" cy="4114800"/>
          </a:xfrm>
          <a:noFill/>
        </p:spPr>
        <p:txBody>
          <a:bodyPr/>
          <a:lstStyle/>
          <a:p>
            <a:pPr eaLnBrk="1" hangingPunct="1"/>
            <a:r>
              <a:rPr lang="en-US" smtClean="0">
                <a:solidFill>
                  <a:srgbClr val="000000"/>
                </a:solidFill>
                <a:latin typeface="Courier New" pitchFamily="49" charset="0"/>
              </a:rPr>
              <a:t>String</a:t>
            </a:r>
            <a:r>
              <a:rPr lang="en-US" smtClean="0"/>
              <a:t> has four overloaded versions of </a:t>
            </a:r>
            <a:r>
              <a:rPr lang="en-US" smtClean="0">
                <a:solidFill>
                  <a:srgbClr val="000000"/>
                </a:solidFill>
                <a:latin typeface="Courier New" pitchFamily="49" charset="0"/>
              </a:rPr>
              <a:t>indexOf</a:t>
            </a:r>
            <a:r>
              <a:rPr lang="en-US" smtClean="0"/>
              <a:t> and four versions of </a:t>
            </a:r>
            <a:r>
              <a:rPr lang="en-US" smtClean="0">
                <a:solidFill>
                  <a:srgbClr val="000000"/>
                </a:solidFill>
                <a:latin typeface="Courier New" pitchFamily="49" charset="0"/>
              </a:rPr>
              <a:t>lastIndexOf</a:t>
            </a:r>
            <a:r>
              <a:rPr lang="en-US" smtClean="0"/>
              <a:t>.</a:t>
            </a:r>
          </a:p>
          <a:p>
            <a:pPr eaLnBrk="1" hangingPunct="1"/>
            <a:endParaRPr lang="en-US" smtClean="0"/>
          </a:p>
          <a:p>
            <a:pPr eaLnBrk="1" hangingPunct="1"/>
            <a:r>
              <a:rPr lang="en-US" smtClean="0">
                <a:solidFill>
                  <a:srgbClr val="000000"/>
                </a:solidFill>
                <a:latin typeface="Courier New" pitchFamily="49" charset="0"/>
              </a:rPr>
              <a:t>lastIndexOf(ch, fromPos)</a:t>
            </a:r>
            <a:r>
              <a:rPr lang="en-US" smtClean="0"/>
              <a:t> starts looking at </a:t>
            </a:r>
            <a:r>
              <a:rPr lang="en-US" smtClean="0">
                <a:solidFill>
                  <a:srgbClr val="000000"/>
                </a:solidFill>
                <a:latin typeface="Courier New" pitchFamily="49" charset="0"/>
              </a:rPr>
              <a:t>fromPos</a:t>
            </a:r>
            <a:r>
              <a:rPr lang="en-US" smtClean="0"/>
              <a:t> and goes backward towards the beginning of the string.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42BD093C-4AFF-44E5-B37C-16ACACE732AB}" type="slidenum">
              <a:rPr lang="en-US" smtClean="0"/>
              <a:pPr/>
              <a:t>17</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14400" y="4343400"/>
            <a:ext cx="5029200" cy="4114800"/>
          </a:xfrm>
          <a:noFill/>
        </p:spPr>
        <p:txBody>
          <a:bodyPr/>
          <a:lstStyle/>
          <a:p>
            <a:pPr eaLnBrk="1" hangingPunct="1"/>
            <a:r>
              <a:rPr lang="en-US" sz="1000" smtClean="0"/>
              <a:t>You cannot use relational operators for comparing the contents of strings.</a:t>
            </a:r>
          </a:p>
          <a:p>
            <a:pPr eaLnBrk="1" hangingPunct="1"/>
            <a:endParaRPr lang="en-US" sz="1000" smtClean="0"/>
          </a:p>
          <a:p>
            <a:pPr eaLnBrk="1" hangingPunct="1"/>
            <a:r>
              <a:rPr lang="en-US" sz="1000" smtClean="0">
                <a:solidFill>
                  <a:srgbClr val="000000"/>
                </a:solidFill>
                <a:latin typeface="Courier New" pitchFamily="49" charset="0"/>
              </a:rPr>
              <a:t>word1.compareTo(word2)</a:t>
            </a:r>
            <a:r>
              <a:rPr lang="en-US" sz="1000" smtClean="0"/>
              <a:t> returns an </a:t>
            </a:r>
            <a:r>
              <a:rPr lang="en-US" sz="1000" smtClean="0">
                <a:solidFill>
                  <a:srgbClr val="000000"/>
                </a:solidFill>
                <a:latin typeface="Courier New" pitchFamily="49" charset="0"/>
              </a:rPr>
              <a:t>int</a:t>
            </a:r>
            <a:r>
              <a:rPr lang="en-US" sz="1000" smtClean="0"/>
              <a:t>.  Basically if </a:t>
            </a:r>
            <a:r>
              <a:rPr lang="en-US" sz="1000" smtClean="0">
                <a:solidFill>
                  <a:srgbClr val="000000"/>
                </a:solidFill>
                <a:latin typeface="Courier New" pitchFamily="49" charset="0"/>
              </a:rPr>
              <a:t>word1</a:t>
            </a:r>
            <a:r>
              <a:rPr lang="en-US" sz="1000" smtClean="0"/>
              <a:t> is “smaller” than </a:t>
            </a:r>
            <a:r>
              <a:rPr lang="en-US" sz="1000" smtClean="0">
                <a:solidFill>
                  <a:srgbClr val="000000"/>
                </a:solidFill>
                <a:latin typeface="Courier New" pitchFamily="49" charset="0"/>
              </a:rPr>
              <a:t>word2</a:t>
            </a:r>
            <a:r>
              <a:rPr lang="en-US" sz="1000" smtClean="0"/>
              <a:t>, the result is negative, and if </a:t>
            </a:r>
            <a:r>
              <a:rPr lang="en-US" sz="1000" smtClean="0">
                <a:solidFill>
                  <a:srgbClr val="000000"/>
                </a:solidFill>
                <a:latin typeface="Courier New" pitchFamily="49" charset="0"/>
              </a:rPr>
              <a:t>word1</a:t>
            </a:r>
            <a:r>
              <a:rPr lang="en-US" sz="1000" smtClean="0"/>
              <a:t> is “larger” the result is positive.  </a:t>
            </a:r>
            <a:r>
              <a:rPr lang="en-US" sz="1000" smtClean="0">
                <a:solidFill>
                  <a:srgbClr val="000000"/>
                </a:solidFill>
                <a:latin typeface="Courier New" pitchFamily="49" charset="0"/>
              </a:rPr>
              <a:t>compareTo</a:t>
            </a:r>
            <a:r>
              <a:rPr lang="en-US" sz="1000" smtClean="0"/>
              <a:t> returns 0 whenever </a:t>
            </a:r>
            <a:r>
              <a:rPr lang="en-US" sz="1000" smtClean="0">
                <a:solidFill>
                  <a:srgbClr val="000000"/>
                </a:solidFill>
                <a:latin typeface="Courier New" pitchFamily="49" charset="0"/>
              </a:rPr>
              <a:t>equals</a:t>
            </a:r>
            <a:r>
              <a:rPr lang="en-US" sz="1000" smtClean="0"/>
              <a:t> returns </a:t>
            </a:r>
            <a:r>
              <a:rPr lang="en-US" sz="1000" smtClean="0">
                <a:solidFill>
                  <a:srgbClr val="000000"/>
                </a:solidFill>
                <a:latin typeface="Courier New" pitchFamily="49" charset="0"/>
              </a:rPr>
              <a:t>true</a:t>
            </a:r>
            <a:r>
              <a:rPr lang="en-US" sz="1000" smtClean="0"/>
              <a:t>.</a:t>
            </a:r>
          </a:p>
          <a:p>
            <a:pPr eaLnBrk="1" hangingPunct="1"/>
            <a:endParaRPr lang="en-US" sz="1000" smtClean="0"/>
          </a:p>
          <a:p>
            <a:pPr eaLnBrk="1" hangingPunct="1"/>
            <a:r>
              <a:rPr lang="en-US" sz="1000" smtClean="0"/>
              <a:t>Here is how Java docs describe </a:t>
            </a:r>
            <a:r>
              <a:rPr lang="en-US" sz="1000" smtClean="0">
                <a:solidFill>
                  <a:srgbClr val="000000"/>
                </a:solidFill>
                <a:latin typeface="Courier New" pitchFamily="49" charset="0"/>
              </a:rPr>
              <a:t>compareTo</a:t>
            </a:r>
            <a:r>
              <a:rPr lang="en-US" sz="1000" smtClean="0"/>
              <a:t>:</a:t>
            </a:r>
            <a:endParaRPr lang="en-US" sz="900" smtClean="0"/>
          </a:p>
          <a:p>
            <a:pPr eaLnBrk="1" hangingPunct="1"/>
            <a:endParaRPr lang="en-US" sz="900" smtClean="0"/>
          </a:p>
          <a:p>
            <a:pPr lvl="2" eaLnBrk="1" hangingPunct="1"/>
            <a:r>
              <a:rPr lang="en-US" sz="900" smtClean="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sz="900" smtClean="0"/>
          </a:p>
          <a:p>
            <a:pPr lvl="2" eaLnBrk="1" hangingPunct="1"/>
            <a:r>
              <a:rPr lang="en-US" sz="900" smtClean="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sz="900" smtClean="0"/>
          </a:p>
          <a:p>
            <a:pPr lvl="2" eaLnBrk="1" hangingPunct="1"/>
            <a:r>
              <a:rPr lang="en-US" sz="900" smtClean="0"/>
              <a:t> t</a:t>
            </a:r>
            <a:r>
              <a:rPr lang="en-US" sz="900" smtClean="0">
                <a:solidFill>
                  <a:srgbClr val="000000"/>
                </a:solidFill>
                <a:latin typeface="Courier New" pitchFamily="49" charset="0"/>
              </a:rPr>
              <a:t>his.charAt(k)-anotherString.charAt(k)</a:t>
            </a:r>
            <a:endParaRPr lang="en-US" sz="900" smtClean="0"/>
          </a:p>
          <a:p>
            <a:pPr lvl="2" eaLnBrk="1" hangingPunct="1"/>
            <a:r>
              <a:rPr lang="en-US" sz="900" smtClean="0"/>
              <a:t> </a:t>
            </a:r>
          </a:p>
          <a:p>
            <a:pPr lvl="2" eaLnBrk="1" hangingPunct="1"/>
            <a:r>
              <a:rPr lang="en-US" sz="900" smtClean="0"/>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sz="900" smtClean="0"/>
          </a:p>
          <a:p>
            <a:pPr eaLnBrk="1" hangingPunct="1"/>
            <a:r>
              <a:rPr lang="en-US" sz="900" smtClean="0">
                <a:solidFill>
                  <a:srgbClr val="000000"/>
                </a:solidFill>
                <a:latin typeface="Courier New" pitchFamily="49" charset="0"/>
              </a:rPr>
              <a:t>	this.length()-anotherString.length()</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0DD75C0B-D129-499B-9F0C-FD3A38686AC8}" type="slidenum">
              <a:rPr lang="en-US" smtClean="0"/>
              <a:pPr/>
              <a:t>18</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14400" y="4343400"/>
            <a:ext cx="5029200" cy="4114800"/>
          </a:xfrm>
          <a:noFill/>
        </p:spPr>
        <p:txBody>
          <a:bodyPr/>
          <a:lstStyle/>
          <a:p>
            <a:pPr eaLnBrk="1" hangingPunct="1"/>
            <a:r>
              <a:rPr lang="en-US" sz="1000" smtClean="0"/>
              <a:t>You cannot use relational operators for comparing the contents of strings.</a:t>
            </a:r>
          </a:p>
          <a:p>
            <a:pPr eaLnBrk="1" hangingPunct="1"/>
            <a:endParaRPr lang="en-US" sz="1000" smtClean="0"/>
          </a:p>
          <a:p>
            <a:pPr eaLnBrk="1" hangingPunct="1"/>
            <a:r>
              <a:rPr lang="en-US" sz="1000" smtClean="0">
                <a:solidFill>
                  <a:srgbClr val="000000"/>
                </a:solidFill>
                <a:latin typeface="Courier New" pitchFamily="49" charset="0"/>
              </a:rPr>
              <a:t>word1.compareTo(word2)</a:t>
            </a:r>
            <a:r>
              <a:rPr lang="en-US" sz="1000" smtClean="0"/>
              <a:t> returns an </a:t>
            </a:r>
            <a:r>
              <a:rPr lang="en-US" sz="1000" smtClean="0">
                <a:solidFill>
                  <a:srgbClr val="000000"/>
                </a:solidFill>
                <a:latin typeface="Courier New" pitchFamily="49" charset="0"/>
              </a:rPr>
              <a:t>int</a:t>
            </a:r>
            <a:r>
              <a:rPr lang="en-US" sz="1000" smtClean="0"/>
              <a:t>.  Basically if </a:t>
            </a:r>
            <a:r>
              <a:rPr lang="en-US" sz="1000" smtClean="0">
                <a:solidFill>
                  <a:srgbClr val="000000"/>
                </a:solidFill>
                <a:latin typeface="Courier New" pitchFamily="49" charset="0"/>
              </a:rPr>
              <a:t>word1</a:t>
            </a:r>
            <a:r>
              <a:rPr lang="en-US" sz="1000" smtClean="0"/>
              <a:t> is “smaller” than </a:t>
            </a:r>
            <a:r>
              <a:rPr lang="en-US" sz="1000" smtClean="0">
                <a:solidFill>
                  <a:srgbClr val="000000"/>
                </a:solidFill>
                <a:latin typeface="Courier New" pitchFamily="49" charset="0"/>
              </a:rPr>
              <a:t>word2</a:t>
            </a:r>
            <a:r>
              <a:rPr lang="en-US" sz="1000" smtClean="0"/>
              <a:t>, the result is negative, and if </a:t>
            </a:r>
            <a:r>
              <a:rPr lang="en-US" sz="1000" smtClean="0">
                <a:solidFill>
                  <a:srgbClr val="000000"/>
                </a:solidFill>
                <a:latin typeface="Courier New" pitchFamily="49" charset="0"/>
              </a:rPr>
              <a:t>word1</a:t>
            </a:r>
            <a:r>
              <a:rPr lang="en-US" sz="1000" smtClean="0"/>
              <a:t> is “larger” the result is positive.  </a:t>
            </a:r>
            <a:r>
              <a:rPr lang="en-US" sz="1000" smtClean="0">
                <a:solidFill>
                  <a:srgbClr val="000000"/>
                </a:solidFill>
                <a:latin typeface="Courier New" pitchFamily="49" charset="0"/>
              </a:rPr>
              <a:t>compareTo</a:t>
            </a:r>
            <a:r>
              <a:rPr lang="en-US" sz="1000" smtClean="0"/>
              <a:t> returns 0 whenever </a:t>
            </a:r>
            <a:r>
              <a:rPr lang="en-US" sz="1000" smtClean="0">
                <a:solidFill>
                  <a:srgbClr val="000000"/>
                </a:solidFill>
                <a:latin typeface="Courier New" pitchFamily="49" charset="0"/>
              </a:rPr>
              <a:t>equals</a:t>
            </a:r>
            <a:r>
              <a:rPr lang="en-US" sz="1000" smtClean="0"/>
              <a:t> returns </a:t>
            </a:r>
            <a:r>
              <a:rPr lang="en-US" sz="1000" smtClean="0">
                <a:solidFill>
                  <a:srgbClr val="000000"/>
                </a:solidFill>
                <a:latin typeface="Courier New" pitchFamily="49" charset="0"/>
              </a:rPr>
              <a:t>true</a:t>
            </a:r>
            <a:r>
              <a:rPr lang="en-US" sz="1000" smtClean="0"/>
              <a:t>.</a:t>
            </a:r>
          </a:p>
          <a:p>
            <a:pPr eaLnBrk="1" hangingPunct="1"/>
            <a:endParaRPr lang="en-US" sz="1000" smtClean="0"/>
          </a:p>
          <a:p>
            <a:pPr eaLnBrk="1" hangingPunct="1"/>
            <a:r>
              <a:rPr lang="en-US" sz="1000" smtClean="0"/>
              <a:t>Here is how Java docs describe </a:t>
            </a:r>
            <a:r>
              <a:rPr lang="en-US" sz="1000" smtClean="0">
                <a:solidFill>
                  <a:srgbClr val="000000"/>
                </a:solidFill>
                <a:latin typeface="Courier New" pitchFamily="49" charset="0"/>
              </a:rPr>
              <a:t>compareTo</a:t>
            </a:r>
            <a:r>
              <a:rPr lang="en-US" sz="1000" smtClean="0"/>
              <a:t>:</a:t>
            </a:r>
            <a:endParaRPr lang="en-US" sz="900" smtClean="0"/>
          </a:p>
          <a:p>
            <a:pPr eaLnBrk="1" hangingPunct="1"/>
            <a:endParaRPr lang="en-US" sz="900" smtClean="0"/>
          </a:p>
          <a:p>
            <a:pPr lvl="2" eaLnBrk="1" hangingPunct="1"/>
            <a:r>
              <a:rPr lang="en-US" sz="900" smtClean="0"/>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endParaRPr lang="en-US" sz="900" smtClean="0"/>
          </a:p>
          <a:p>
            <a:pPr lvl="2" eaLnBrk="1" hangingPunct="1"/>
            <a:r>
              <a:rPr lang="en-US" sz="900" smtClean="0"/>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endParaRPr lang="en-US" sz="900" smtClean="0"/>
          </a:p>
          <a:p>
            <a:pPr lvl="2" eaLnBrk="1" hangingPunct="1"/>
            <a:r>
              <a:rPr lang="en-US" sz="900" smtClean="0"/>
              <a:t> t</a:t>
            </a:r>
            <a:r>
              <a:rPr lang="en-US" sz="900" smtClean="0">
                <a:solidFill>
                  <a:srgbClr val="000000"/>
                </a:solidFill>
                <a:latin typeface="Courier New" pitchFamily="49" charset="0"/>
              </a:rPr>
              <a:t>his.charAt(k)-anotherString.charAt(k)</a:t>
            </a:r>
            <a:endParaRPr lang="en-US" sz="900" smtClean="0"/>
          </a:p>
          <a:p>
            <a:pPr lvl="2" eaLnBrk="1" hangingPunct="1"/>
            <a:r>
              <a:rPr lang="en-US" sz="900" smtClean="0"/>
              <a:t> </a:t>
            </a:r>
          </a:p>
          <a:p>
            <a:pPr lvl="2" eaLnBrk="1" hangingPunct="1"/>
            <a:r>
              <a:rPr lang="en-US" sz="900" smtClean="0"/>
              <a:t>If there is no index position at which they differ, then the shorter string lexicographically precedes the longer string. In this case, compareTo returns the difference of the lengths of the strings — that is, the value: </a:t>
            </a:r>
          </a:p>
          <a:p>
            <a:pPr lvl="2" eaLnBrk="1" hangingPunct="1"/>
            <a:endParaRPr lang="en-US" sz="900" smtClean="0"/>
          </a:p>
          <a:p>
            <a:pPr eaLnBrk="1" hangingPunct="1"/>
            <a:r>
              <a:rPr lang="en-US" sz="900" smtClean="0">
                <a:solidFill>
                  <a:srgbClr val="000000"/>
                </a:solidFill>
                <a:latin typeface="Courier New" pitchFamily="49" charset="0"/>
              </a:rPr>
              <a:t>	this.length()-anotherString.length()</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p:spPr>
        <p:txBody>
          <a:bodyPr/>
          <a:lstStyle/>
          <a:p>
            <a:endParaRPr lang="en-US" smtClean="0"/>
          </a:p>
        </p:txBody>
      </p:sp>
      <p:sp>
        <p:nvSpPr>
          <p:cNvPr id="68612" name="Slide Number Placeholder 3"/>
          <p:cNvSpPr>
            <a:spLocks noGrp="1"/>
          </p:cNvSpPr>
          <p:nvPr>
            <p:ph type="sldNum" sz="quarter" idx="5"/>
          </p:nvPr>
        </p:nvSpPr>
        <p:spPr>
          <a:noFill/>
          <a:ln>
            <a:miter lim="800000"/>
            <a:headEnd/>
            <a:tailEnd/>
          </a:ln>
        </p:spPr>
        <p:txBody>
          <a:bodyPr/>
          <a:lstStyle/>
          <a:p>
            <a:fld id="{EA25A677-B349-410C-A816-96E6D93CE3CC}"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p:spPr>
        <p:txBody>
          <a:bodyPr/>
          <a:lstStyle/>
          <a:p>
            <a:endParaRPr lang="en-US" smtClean="0"/>
          </a:p>
        </p:txBody>
      </p:sp>
      <p:sp>
        <p:nvSpPr>
          <p:cNvPr id="51204" name="Slide Number Placeholder 3"/>
          <p:cNvSpPr>
            <a:spLocks noGrp="1"/>
          </p:cNvSpPr>
          <p:nvPr>
            <p:ph type="sldNum" sz="quarter" idx="5"/>
          </p:nvPr>
        </p:nvSpPr>
        <p:spPr>
          <a:noFill/>
          <a:ln>
            <a:miter lim="800000"/>
            <a:headEnd/>
            <a:tailEnd/>
          </a:ln>
        </p:spPr>
        <p:txBody>
          <a:bodyPr/>
          <a:lstStyle/>
          <a:p>
            <a:fld id="{27203734-F46D-4E3A-8269-6A46BD74330F}"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42621564-82E8-4A6E-B308-B323C32AD1D7}" type="slidenum">
              <a:rPr lang="en-US" smtClean="0"/>
              <a:pPr/>
              <a:t>20</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p:spPr>
        <p:txBody>
          <a:bodyPr/>
          <a:lstStyle/>
          <a:p>
            <a:pPr eaLnBrk="1" hangingPunct="1"/>
            <a:r>
              <a:rPr lang="en-US" smtClean="0"/>
              <a:t>Note that these methods do not change the string word1 but create and return a new string.</a:t>
            </a:r>
          </a:p>
          <a:p>
            <a:pPr eaLnBrk="1" hangingPunct="1"/>
            <a:endParaRPr lang="en-US" smtClean="0"/>
          </a:p>
          <a:p>
            <a:pPr eaLnBrk="1" hangingPunct="1"/>
            <a:r>
              <a:rPr lang="en-US" smtClean="0">
                <a:solidFill>
                  <a:srgbClr val="000000"/>
                </a:solidFill>
                <a:latin typeface="Courier New" pitchFamily="49" charset="0"/>
              </a:rPr>
              <a:t>trim()</a:t>
            </a:r>
            <a:r>
              <a:rPr lang="en-US" smtClean="0"/>
              <a:t> only removes whitespace at the ends of the string, not in the middle.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E378C9BE-5D71-4D92-9D7A-48CEE12EDD42}" type="slidenum">
              <a:rPr lang="en-US" smtClean="0"/>
              <a:pPr/>
              <a:t>21</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4400" y="4343400"/>
            <a:ext cx="5029200" cy="4114800"/>
          </a:xfrm>
          <a:noFill/>
        </p:spPr>
        <p:txBody>
          <a:bodyPr/>
          <a:lstStyle/>
          <a:p>
            <a:pPr eaLnBrk="1" hangingPunct="1"/>
            <a:r>
              <a:rPr lang="en-US" smtClean="0"/>
              <a:t>Note that these methods do not change the string word1 but create and return a new string.</a:t>
            </a:r>
          </a:p>
          <a:p>
            <a:pPr eaLnBrk="1" hangingPunct="1"/>
            <a:endParaRPr lang="en-US" smtClean="0"/>
          </a:p>
          <a:p>
            <a:pPr eaLnBrk="1" hangingPunct="1"/>
            <a:r>
              <a:rPr lang="en-US" smtClean="0">
                <a:solidFill>
                  <a:srgbClr val="000000"/>
                </a:solidFill>
                <a:latin typeface="Courier New" pitchFamily="49" charset="0"/>
              </a:rPr>
              <a:t>trim()</a:t>
            </a:r>
            <a:r>
              <a:rPr lang="en-US" smtClean="0"/>
              <a:t> only removes whitespace at the ends of the string, not in the middle.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FD132093-E554-45C2-9CC2-08DC75A31BA9}" type="slidenum">
              <a:rPr lang="en-US" smtClean="0"/>
              <a:pPr/>
              <a:t>22</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p:spPr>
        <p:txBody>
          <a:bodyPr/>
          <a:lstStyle/>
          <a:p>
            <a:pPr eaLnBrk="1" hangingPunct="1"/>
            <a:r>
              <a:rPr lang="en-US" smtClean="0"/>
              <a:t>Note that these methods do not change the string word1 but create and return a new string.</a:t>
            </a:r>
          </a:p>
          <a:p>
            <a:pPr eaLnBrk="1" hangingPunct="1"/>
            <a:endParaRPr lang="en-US" smtClean="0"/>
          </a:p>
          <a:p>
            <a:pPr eaLnBrk="1" hangingPunct="1"/>
            <a:r>
              <a:rPr lang="en-US" smtClean="0">
                <a:solidFill>
                  <a:srgbClr val="000000"/>
                </a:solidFill>
                <a:latin typeface="Courier New" pitchFamily="49" charset="0"/>
              </a:rPr>
              <a:t>trim()</a:t>
            </a:r>
            <a:r>
              <a:rPr lang="en-US" smtClean="0"/>
              <a:t> only removes whitespace at the ends of the string, not in the middle.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8C528C51-016E-4A93-8791-5553180C8C63}" type="slidenum">
              <a:rPr lang="en-US" smtClean="0"/>
              <a:pPr/>
              <a:t>23</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14400" y="4343400"/>
            <a:ext cx="5029200" cy="4114800"/>
          </a:xfrm>
          <a:noFill/>
        </p:spPr>
        <p:txBody>
          <a:bodyPr/>
          <a:lstStyle/>
          <a:p>
            <a:pPr eaLnBrk="1" hangingPunct="1"/>
            <a:r>
              <a:rPr lang="en-US" smtClean="0">
                <a:solidFill>
                  <a:srgbClr val="000000"/>
                </a:solidFill>
                <a:latin typeface="Courier New" pitchFamily="49" charset="0"/>
              </a:rPr>
              <a:t>    word1.toUpperCase();</a:t>
            </a:r>
          </a:p>
          <a:p>
            <a:pPr eaLnBrk="1" hangingPunct="1"/>
            <a:endParaRPr lang="en-US" smtClean="0"/>
          </a:p>
          <a:p>
            <a:pPr eaLnBrk="1" hangingPunct="1"/>
            <a:r>
              <a:rPr lang="en-US" smtClean="0"/>
              <a:t>doesn’t do anything.  The correct statement is:</a:t>
            </a:r>
          </a:p>
          <a:p>
            <a:pPr eaLnBrk="1" hangingPunct="1"/>
            <a:endParaRPr lang="en-US" smtClean="0"/>
          </a:p>
          <a:p>
            <a:pPr eaLnBrk="1" hangingPunct="1"/>
            <a:r>
              <a:rPr lang="en-US" smtClean="0">
                <a:solidFill>
                  <a:srgbClr val="000000"/>
                </a:solidFill>
                <a:latin typeface="Courier New" pitchFamily="49" charset="0"/>
              </a:rPr>
              <a:t>    word1 = word1.toUpperCase();</a:t>
            </a:r>
          </a:p>
          <a:p>
            <a:pPr eaLnBrk="1" hangingPunct="1"/>
            <a:endParaRPr lang="en-US" smtClean="0"/>
          </a:p>
          <a:p>
            <a:pPr eaLnBrk="1" hangingPunct="1"/>
            <a:r>
              <a:rPr lang="en-US" smtClean="0"/>
              <a:t>The variable </a:t>
            </a:r>
            <a:r>
              <a:rPr lang="en-US" smtClean="0">
                <a:solidFill>
                  <a:srgbClr val="000000"/>
                </a:solidFill>
                <a:latin typeface="Courier New" pitchFamily="49" charset="0"/>
              </a:rPr>
              <a:t>word1</a:t>
            </a:r>
            <a:r>
              <a:rPr lang="en-US" smtClean="0"/>
              <a:t> is changed to refer to the new string returned by </a:t>
            </a:r>
            <a:r>
              <a:rPr lang="en-US" smtClean="0">
                <a:solidFill>
                  <a:srgbClr val="000000"/>
                </a:solidFill>
                <a:latin typeface="Courier New" pitchFamily="49" charset="0"/>
              </a:rPr>
              <a:t>word1.toUpperCase();</a:t>
            </a:r>
            <a:r>
              <a:rPr lang="en-US" smtClean="0"/>
              <a:t> the old string is disposed of.</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CF96ACE0-3E91-409F-8323-4EDDA5D888AD}" type="slidenum">
              <a:rPr lang="en-US" smtClean="0"/>
              <a:pPr/>
              <a:t>24</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14400" y="4343400"/>
            <a:ext cx="5029200" cy="4114800"/>
          </a:xfrm>
          <a:noFill/>
        </p:spPr>
        <p:txBody>
          <a:bodyPr/>
          <a:lstStyle/>
          <a:p>
            <a:pPr eaLnBrk="1" hangingPunct="1"/>
            <a:r>
              <a:rPr lang="en-US" smtClean="0"/>
              <a:t>You can also convert a </a:t>
            </a:r>
            <a:r>
              <a:rPr lang="en-US" smtClean="0">
                <a:latin typeface="Courier New" pitchFamily="49" charset="0"/>
              </a:rPr>
              <a:t>char</a:t>
            </a:r>
            <a:r>
              <a:rPr lang="en-US" smtClean="0"/>
              <a:t> to a string by using</a:t>
            </a:r>
          </a:p>
          <a:p>
            <a:pPr eaLnBrk="1" hangingPunct="1"/>
            <a:endParaRPr lang="en-US" smtClean="0"/>
          </a:p>
          <a:p>
            <a:pPr eaLnBrk="1" hangingPunct="1"/>
            <a:r>
              <a:rPr lang="en-US" smtClean="0">
                <a:solidFill>
                  <a:srgbClr val="000000"/>
                </a:solidFill>
                <a:latin typeface="Courier New" pitchFamily="49" charset="0"/>
              </a:rPr>
              <a:t>   String s = "" + ch;</a:t>
            </a:r>
          </a:p>
          <a:p>
            <a:pPr eaLnBrk="1" hangingPunct="1"/>
            <a:endParaRPr lang="en-US" smtClean="0"/>
          </a:p>
          <a:p>
            <a:pPr eaLnBrk="1" hangingPunct="1"/>
            <a:r>
              <a:rPr lang="en-US" smtClean="0"/>
              <a:t>or</a:t>
            </a:r>
          </a:p>
          <a:p>
            <a:pPr eaLnBrk="1" hangingPunct="1"/>
            <a:endParaRPr lang="en-US" smtClean="0"/>
          </a:p>
          <a:p>
            <a:pPr eaLnBrk="1" hangingPunct="1"/>
            <a:r>
              <a:rPr lang="en-US" smtClean="0">
                <a:solidFill>
                  <a:srgbClr val="000000"/>
                </a:solidFill>
                <a:latin typeface="Courier New" pitchFamily="49" charset="0"/>
              </a:rPr>
              <a:t>   String s = ch + "";</a:t>
            </a:r>
          </a:p>
          <a:p>
            <a:pPr eaLnBrk="1" hangingPunct="1"/>
            <a:endParaRPr lang="en-US" smtClean="0"/>
          </a:p>
          <a:p>
            <a:pPr eaLnBrk="1" hangingPunct="1"/>
            <a:r>
              <a:rPr lang="en-US" smtClean="0"/>
              <a:t>By convention, a static method </a:t>
            </a:r>
            <a:r>
              <a:rPr lang="en-US" smtClean="0">
                <a:solidFill>
                  <a:srgbClr val="000000"/>
                </a:solidFill>
                <a:latin typeface="Courier New" pitchFamily="49" charset="0"/>
              </a:rPr>
              <a:t>valueOf</a:t>
            </a:r>
            <a:r>
              <a:rPr lang="en-US" smtClean="0"/>
              <a:t> in a class converts something (its arguments) into an object of this class.  For example:</a:t>
            </a:r>
          </a:p>
          <a:p>
            <a:pPr eaLnBrk="1" hangingPunct="1"/>
            <a:endParaRPr lang="en-US" smtClean="0"/>
          </a:p>
          <a:p>
            <a:pPr eaLnBrk="1" hangingPunct="1"/>
            <a:r>
              <a:rPr lang="en-US" smtClean="0">
                <a:solidFill>
                  <a:srgbClr val="000000"/>
                </a:solidFill>
                <a:latin typeface="Courier New" pitchFamily="49" charset="0"/>
              </a:rPr>
              <a:t>public class Fraction</a:t>
            </a:r>
          </a:p>
          <a:p>
            <a:pPr eaLnBrk="1" hangingPunct="1"/>
            <a:r>
              <a:rPr lang="en-US" smtClean="0">
                <a:solidFill>
                  <a:srgbClr val="000000"/>
                </a:solidFill>
                <a:latin typeface="Courier New" pitchFamily="49" charset="0"/>
              </a:rPr>
              <a:t>{</a:t>
            </a:r>
          </a:p>
          <a:p>
            <a:pPr eaLnBrk="1" hangingPunct="1"/>
            <a:r>
              <a:rPr lang="en-US" smtClean="0">
                <a:solidFill>
                  <a:srgbClr val="000000"/>
                </a:solidFill>
                <a:latin typeface="Courier New" pitchFamily="49" charset="0"/>
              </a:rPr>
              <a:t>  public static Fraction valueOf(double x) {...}</a:t>
            </a:r>
            <a:endParaRPr lang="en-US" smtClean="0"/>
          </a:p>
          <a:p>
            <a:pPr eaLnBrk="1" hangingPunct="1"/>
            <a:endParaRPr lang="en-US" smtClean="0"/>
          </a:p>
          <a:p>
            <a:pPr eaLnBrk="1" hangingPunct="1"/>
            <a:r>
              <a:rPr lang="en-US" smtClean="0"/>
              <a:t>should take a </a:t>
            </a:r>
            <a:r>
              <a:rPr lang="en-US" smtClean="0">
                <a:solidFill>
                  <a:srgbClr val="000000"/>
                </a:solidFill>
                <a:latin typeface="Courier New" pitchFamily="49" charset="0"/>
              </a:rPr>
              <a:t>double</a:t>
            </a:r>
            <a:r>
              <a:rPr lang="en-US" smtClean="0"/>
              <a:t> and return a corresponding </a:t>
            </a:r>
            <a:r>
              <a:rPr lang="en-US" smtClean="0">
                <a:solidFill>
                  <a:srgbClr val="000000"/>
                </a:solidFill>
                <a:latin typeface="Courier New" pitchFamily="49" charset="0"/>
              </a:rPr>
              <a:t>Fraction</a:t>
            </a:r>
            <a:r>
              <a:rPr lang="en-US" smtClean="0"/>
              <a:t>.</a:t>
            </a:r>
          </a:p>
          <a:p>
            <a:pPr eaLnBrk="1" hangingPunct="1"/>
            <a:endParaRPr lang="en-US" smtClean="0"/>
          </a:p>
          <a:p>
            <a:pPr eaLnBrk="1" hangingPunct="1"/>
            <a:r>
              <a:rPr lang="en-US" smtClean="0"/>
              <a:t>Here </a:t>
            </a:r>
            <a:r>
              <a:rPr lang="en-US" smtClean="0">
                <a:solidFill>
                  <a:srgbClr val="000000"/>
                </a:solidFill>
                <a:latin typeface="Courier New" pitchFamily="49" charset="0"/>
              </a:rPr>
              <a:t>String.valueOf(x)</a:t>
            </a:r>
            <a:r>
              <a:rPr lang="en-US" smtClean="0"/>
              <a:t> returns a string.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p:spPr>
        <p:txBody>
          <a:bodyPr/>
          <a:lstStyle/>
          <a:p>
            <a:endParaRPr lang="en-US" smtClean="0"/>
          </a:p>
        </p:txBody>
      </p:sp>
      <p:sp>
        <p:nvSpPr>
          <p:cNvPr id="74756" name="Slide Number Placeholder 3"/>
          <p:cNvSpPr>
            <a:spLocks noGrp="1"/>
          </p:cNvSpPr>
          <p:nvPr>
            <p:ph type="sldNum" sz="quarter" idx="5"/>
          </p:nvPr>
        </p:nvSpPr>
        <p:spPr>
          <a:noFill/>
          <a:ln>
            <a:miter lim="800000"/>
            <a:headEnd/>
            <a:tailEnd/>
          </a:ln>
        </p:spPr>
        <p:txBody>
          <a:bodyPr/>
          <a:lstStyle/>
          <a:p>
            <a:fld id="{EC749C74-684C-4E6E-82FE-FBE854EA7F37}"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p:spPr>
        <p:txBody>
          <a:bodyPr/>
          <a:lstStyle/>
          <a:p>
            <a:endParaRPr lang="en-US" smtClean="0"/>
          </a:p>
        </p:txBody>
      </p:sp>
      <p:sp>
        <p:nvSpPr>
          <p:cNvPr id="75780" name="Slide Number Placeholder 3"/>
          <p:cNvSpPr>
            <a:spLocks noGrp="1"/>
          </p:cNvSpPr>
          <p:nvPr>
            <p:ph type="sldNum" sz="quarter" idx="5"/>
          </p:nvPr>
        </p:nvSpPr>
        <p:spPr>
          <a:noFill/>
          <a:ln>
            <a:miter lim="800000"/>
            <a:headEnd/>
            <a:tailEnd/>
          </a:ln>
        </p:spPr>
        <p:txBody>
          <a:bodyPr/>
          <a:lstStyle/>
          <a:p>
            <a:fld id="{6D516E2C-F96D-4BD3-83F0-0EF0BDC52ADE}" type="slidenum">
              <a:rPr lang="en-US" smtClean="0"/>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p:spPr>
        <p:txBody>
          <a:bodyPr/>
          <a:lstStyle/>
          <a:p>
            <a:endParaRPr lang="en-US" smtClean="0"/>
          </a:p>
        </p:txBody>
      </p:sp>
      <p:sp>
        <p:nvSpPr>
          <p:cNvPr id="76804" name="Header Placeholder 3"/>
          <p:cNvSpPr>
            <a:spLocks noGrp="1"/>
          </p:cNvSpPr>
          <p:nvPr>
            <p:ph type="hdr" sz="quarter"/>
          </p:nvPr>
        </p:nvSpPr>
        <p:spPr>
          <a:noFill/>
          <a:ln>
            <a:miter lim="800000"/>
            <a:headEnd/>
            <a:tailEnd/>
          </a:ln>
        </p:spPr>
        <p:txBody>
          <a:bodyPr/>
          <a:lstStyle/>
          <a:p>
            <a:pPr defTabSz="912813"/>
            <a:r>
              <a:rPr lang="en-US" smtClean="0"/>
              <a:t>IBM Business Consulting Services</a:t>
            </a:r>
          </a:p>
        </p:txBody>
      </p:sp>
      <p:sp>
        <p:nvSpPr>
          <p:cNvPr id="76805" name="Footer Placeholder 4"/>
          <p:cNvSpPr>
            <a:spLocks noGrp="1"/>
          </p:cNvSpPr>
          <p:nvPr>
            <p:ph type="ftr" sz="quarter" idx="4"/>
          </p:nvPr>
        </p:nvSpPr>
        <p:spPr>
          <a:noFill/>
          <a:ln>
            <a:miter lim="800000"/>
            <a:headEnd/>
            <a:tailEnd/>
          </a:ln>
        </p:spPr>
        <p:txBody>
          <a:bodyPr/>
          <a:lstStyle/>
          <a:p>
            <a:pPr defTabSz="912813"/>
            <a:r>
              <a:rPr lang="en-US" smtClean="0"/>
              <a:t>© Copyright IBM Corporation 2006</a:t>
            </a:r>
          </a:p>
        </p:txBody>
      </p:sp>
      <p:sp>
        <p:nvSpPr>
          <p:cNvPr id="76806" name="Slide Number Placeholder 5"/>
          <p:cNvSpPr>
            <a:spLocks noGrp="1"/>
          </p:cNvSpPr>
          <p:nvPr>
            <p:ph type="sldNum" sz="quarter" idx="5"/>
          </p:nvPr>
        </p:nvSpPr>
        <p:spPr>
          <a:noFill/>
          <a:ln>
            <a:miter lim="800000"/>
            <a:headEnd/>
            <a:tailEnd/>
          </a:ln>
        </p:spPr>
        <p:txBody>
          <a:bodyPr/>
          <a:lstStyle/>
          <a:p>
            <a:pPr defTabSz="912813"/>
            <a:fld id="{E13C0704-C9C2-462A-940D-85C51199E360}" type="slidenum">
              <a:rPr lang="en-US" smtClean="0"/>
              <a:pPr defTabSz="912813"/>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p:spPr>
        <p:txBody>
          <a:bodyPr/>
          <a:lstStyle/>
          <a:p>
            <a:endParaRPr lang="en-US" smtClean="0"/>
          </a:p>
        </p:txBody>
      </p:sp>
      <p:sp>
        <p:nvSpPr>
          <p:cNvPr id="77828" name="Slide Number Placeholder 3"/>
          <p:cNvSpPr>
            <a:spLocks noGrp="1"/>
          </p:cNvSpPr>
          <p:nvPr>
            <p:ph type="sldNum" sz="quarter" idx="5"/>
          </p:nvPr>
        </p:nvSpPr>
        <p:spPr>
          <a:noFill/>
          <a:ln>
            <a:miter lim="800000"/>
            <a:headEnd/>
            <a:tailEnd/>
          </a:ln>
        </p:spPr>
        <p:txBody>
          <a:bodyPr/>
          <a:lstStyle/>
          <a:p>
            <a:fld id="{63FA1863-7A3C-48DA-9D26-1D3EFFCDB0B1}" type="slidenum">
              <a:rPr lang="en-US" smtClean="0"/>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p:spPr>
        <p:txBody>
          <a:bodyPr/>
          <a:lstStyle/>
          <a:p>
            <a:endParaRPr lang="en-US" smtClean="0"/>
          </a:p>
        </p:txBody>
      </p:sp>
      <p:sp>
        <p:nvSpPr>
          <p:cNvPr id="78852" name="Slide Number Placeholder 3"/>
          <p:cNvSpPr>
            <a:spLocks noGrp="1"/>
          </p:cNvSpPr>
          <p:nvPr>
            <p:ph type="sldNum" sz="quarter" idx="5"/>
          </p:nvPr>
        </p:nvSpPr>
        <p:spPr>
          <a:noFill/>
          <a:ln>
            <a:miter lim="800000"/>
            <a:headEnd/>
            <a:tailEnd/>
          </a:ln>
        </p:spPr>
        <p:txBody>
          <a:bodyPr/>
          <a:lstStyle/>
          <a:p>
            <a:fld id="{E8D4F5AC-25DF-41F4-99EA-2FF886D6F388}" type="slidenum">
              <a:rPr lang="en-US" smtClean="0"/>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p:spPr>
        <p:txBody>
          <a:bodyPr/>
          <a:lstStyle/>
          <a:p>
            <a:endParaRPr lang="en-US" smtClean="0"/>
          </a:p>
        </p:txBody>
      </p:sp>
      <p:sp>
        <p:nvSpPr>
          <p:cNvPr id="52228" name="Slide Number Placeholder 3"/>
          <p:cNvSpPr>
            <a:spLocks noGrp="1"/>
          </p:cNvSpPr>
          <p:nvPr>
            <p:ph type="sldNum" sz="quarter" idx="5"/>
          </p:nvPr>
        </p:nvSpPr>
        <p:spPr>
          <a:noFill/>
          <a:ln>
            <a:miter lim="800000"/>
            <a:headEnd/>
            <a:tailEnd/>
          </a:ln>
        </p:spPr>
        <p:txBody>
          <a:bodyPr/>
          <a:lstStyle/>
          <a:p>
            <a:fld id="{5D2D6210-EDB7-4FCE-8040-CAFA011CF2C1}"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p:spPr>
        <p:txBody>
          <a:bodyPr/>
          <a:lstStyle/>
          <a:p>
            <a:endParaRPr lang="en-US" smtClean="0"/>
          </a:p>
        </p:txBody>
      </p:sp>
      <p:sp>
        <p:nvSpPr>
          <p:cNvPr id="79876" name="Slide Number Placeholder 3"/>
          <p:cNvSpPr>
            <a:spLocks noGrp="1"/>
          </p:cNvSpPr>
          <p:nvPr>
            <p:ph type="sldNum" sz="quarter" idx="5"/>
          </p:nvPr>
        </p:nvSpPr>
        <p:spPr>
          <a:noFill/>
          <a:ln>
            <a:miter lim="800000"/>
            <a:headEnd/>
            <a:tailEnd/>
          </a:ln>
        </p:spPr>
        <p:txBody>
          <a:bodyPr/>
          <a:lstStyle/>
          <a:p>
            <a:fld id="{DB88297A-1157-4290-9D0E-8E9DEA38A6CB}" type="slidenum">
              <a:rPr lang="en-US" smtClean="0"/>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p:spPr>
        <p:txBody>
          <a:bodyPr/>
          <a:lstStyle/>
          <a:p>
            <a:endParaRPr lang="en-US" smtClean="0"/>
          </a:p>
        </p:txBody>
      </p:sp>
      <p:sp>
        <p:nvSpPr>
          <p:cNvPr id="80900" name="Slide Number Placeholder 3"/>
          <p:cNvSpPr>
            <a:spLocks noGrp="1"/>
          </p:cNvSpPr>
          <p:nvPr>
            <p:ph type="sldNum" sz="quarter" idx="5"/>
          </p:nvPr>
        </p:nvSpPr>
        <p:spPr>
          <a:noFill/>
          <a:ln>
            <a:miter lim="800000"/>
            <a:headEnd/>
            <a:tailEnd/>
          </a:ln>
        </p:spPr>
        <p:txBody>
          <a:bodyPr/>
          <a:lstStyle/>
          <a:p>
            <a:fld id="{6CA16464-AF15-4FE6-9704-C72428A2D829}" type="slidenum">
              <a:rPr lang="en-US" smtClean="0"/>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p:spPr>
        <p:txBody>
          <a:bodyPr/>
          <a:lstStyle/>
          <a:p>
            <a:endParaRPr lang="en-US" smtClean="0"/>
          </a:p>
        </p:txBody>
      </p:sp>
      <p:sp>
        <p:nvSpPr>
          <p:cNvPr id="81924" name="Slide Number Placeholder 3"/>
          <p:cNvSpPr>
            <a:spLocks noGrp="1"/>
          </p:cNvSpPr>
          <p:nvPr>
            <p:ph type="sldNum" sz="quarter" idx="5"/>
          </p:nvPr>
        </p:nvSpPr>
        <p:spPr>
          <a:noFill/>
          <a:ln>
            <a:miter lim="800000"/>
            <a:headEnd/>
            <a:tailEnd/>
          </a:ln>
        </p:spPr>
        <p:txBody>
          <a:bodyPr/>
          <a:lstStyle/>
          <a:p>
            <a:fld id="{8105D86E-75C8-4DE4-938B-D8377D967860}" type="slidenum">
              <a:rPr lang="en-US" smtClean="0"/>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endParaRPr lang="en-US" smtClean="0"/>
          </a:p>
        </p:txBody>
      </p:sp>
      <p:sp>
        <p:nvSpPr>
          <p:cNvPr id="82948" name="Slide Number Placeholder 3"/>
          <p:cNvSpPr>
            <a:spLocks noGrp="1"/>
          </p:cNvSpPr>
          <p:nvPr>
            <p:ph type="sldNum" sz="quarter" idx="5"/>
          </p:nvPr>
        </p:nvSpPr>
        <p:spPr>
          <a:noFill/>
          <a:ln>
            <a:miter lim="800000"/>
            <a:headEnd/>
            <a:tailEnd/>
          </a:ln>
        </p:spPr>
        <p:txBody>
          <a:bodyPr/>
          <a:lstStyle/>
          <a:p>
            <a:fld id="{7392B0D7-2CD3-4B86-8A28-59C8CF643440}" type="slidenum">
              <a:rPr lang="en-US" smtClean="0"/>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p:spPr>
        <p:txBody>
          <a:bodyPr/>
          <a:lstStyle/>
          <a:p>
            <a:endParaRPr lang="en-US" smtClean="0"/>
          </a:p>
        </p:txBody>
      </p:sp>
      <p:sp>
        <p:nvSpPr>
          <p:cNvPr id="83972" name="Slide Number Placeholder 3"/>
          <p:cNvSpPr>
            <a:spLocks noGrp="1"/>
          </p:cNvSpPr>
          <p:nvPr>
            <p:ph type="sldNum" sz="quarter" idx="5"/>
          </p:nvPr>
        </p:nvSpPr>
        <p:spPr>
          <a:noFill/>
          <a:ln>
            <a:miter lim="800000"/>
            <a:headEnd/>
            <a:tailEnd/>
          </a:ln>
        </p:spPr>
        <p:txBody>
          <a:bodyPr/>
          <a:lstStyle/>
          <a:p>
            <a:fld id="{3604285C-E1CC-4670-AD2E-B18142CC857A}" type="slidenum">
              <a:rPr lang="en-US" smtClean="0"/>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p:spPr>
        <p:txBody>
          <a:bodyPr/>
          <a:lstStyle/>
          <a:p>
            <a:endParaRPr lang="en-US" smtClean="0"/>
          </a:p>
        </p:txBody>
      </p:sp>
      <p:sp>
        <p:nvSpPr>
          <p:cNvPr id="84996" name="Slide Number Placeholder 3"/>
          <p:cNvSpPr>
            <a:spLocks noGrp="1"/>
          </p:cNvSpPr>
          <p:nvPr>
            <p:ph type="sldNum" sz="quarter" idx="5"/>
          </p:nvPr>
        </p:nvSpPr>
        <p:spPr>
          <a:noFill/>
          <a:ln>
            <a:miter lim="800000"/>
            <a:headEnd/>
            <a:tailEnd/>
          </a:ln>
        </p:spPr>
        <p:txBody>
          <a:bodyPr/>
          <a:lstStyle/>
          <a:p>
            <a:fld id="{FEDC2AE9-AE11-499C-B3C2-FEA224BC43E0}" type="slidenum">
              <a:rPr lang="en-US" smtClean="0"/>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p:spPr>
        <p:txBody>
          <a:bodyPr/>
          <a:lstStyle/>
          <a:p>
            <a:endParaRPr lang="en-US" smtClean="0"/>
          </a:p>
        </p:txBody>
      </p:sp>
      <p:sp>
        <p:nvSpPr>
          <p:cNvPr id="86020" name="Slide Number Placeholder 3"/>
          <p:cNvSpPr>
            <a:spLocks noGrp="1"/>
          </p:cNvSpPr>
          <p:nvPr>
            <p:ph type="sldNum" sz="quarter" idx="5"/>
          </p:nvPr>
        </p:nvSpPr>
        <p:spPr>
          <a:noFill/>
          <a:ln>
            <a:miter lim="800000"/>
            <a:headEnd/>
            <a:tailEnd/>
          </a:ln>
        </p:spPr>
        <p:txBody>
          <a:bodyPr/>
          <a:lstStyle/>
          <a:p>
            <a:fld id="{D04A9102-F6AC-466F-BD00-3E11A84577B3}" type="slidenum">
              <a:rPr lang="en-US" smtClean="0"/>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miter lim="800000"/>
            <a:headEnd/>
            <a:tailEnd/>
          </a:ln>
        </p:spPr>
        <p:txBody>
          <a:bodyPr/>
          <a:lstStyle/>
          <a:p>
            <a:fld id="{AADC2466-AE50-46E5-97AE-7873B03FF5D7}" type="slidenum">
              <a:rPr lang="en-US" smtClean="0"/>
              <a:pPr/>
              <a:t>37</a:t>
            </a:fld>
            <a:endParaRPr lang="en-US" smtClean="0"/>
          </a:p>
        </p:txBody>
      </p:sp>
      <p:sp>
        <p:nvSpPr>
          <p:cNvPr id="87043" name="Rectangle 2"/>
          <p:cNvSpPr>
            <a:spLocks noGrp="1" noRot="1" noChangeAspect="1" noChangeArrowheads="1" noTextEdit="1"/>
          </p:cNvSpPr>
          <p:nvPr>
            <p:ph type="sldImg"/>
          </p:nvPr>
        </p:nvSpPr>
        <p:spPr>
          <a:xfrm>
            <a:off x="1144588" y="685800"/>
            <a:ext cx="4572000" cy="3429000"/>
          </a:xfrm>
          <a:ln/>
        </p:spPr>
      </p:sp>
      <p:sp>
        <p:nvSpPr>
          <p:cNvPr id="87044" name="Rectangle 3"/>
          <p:cNvSpPr>
            <a:spLocks noGrp="1" noChangeArrowheads="1"/>
          </p:cNvSpPr>
          <p:nvPr>
            <p:ph type="body" idx="1"/>
          </p:nvPr>
        </p:nvSpPr>
        <p:spPr>
          <a:noFill/>
        </p:spPr>
        <p:txBody>
          <a:bodyPr/>
          <a:lstStyle/>
          <a:p>
            <a:pPr eaLnBrk="1" hangingPunct="1">
              <a:spcBef>
                <a:spcPct val="0"/>
              </a:spcBef>
            </a:pPr>
            <a:r>
              <a:rPr lang="en-US" smtClean="0"/>
              <a:t>In programming languages, you store individual values in primitive data types like int, float, double, and long. A  set of values, are stored in arrays. However, you can store only similar data items in an array. You cannot store a set of integers, floats, and </a:t>
            </a:r>
            <a:r>
              <a:rPr lang="en-US" b="1" smtClean="0"/>
              <a:t>Strings</a:t>
            </a:r>
            <a:r>
              <a:rPr lang="en-US" smtClean="0"/>
              <a:t> together in an array. </a:t>
            </a:r>
          </a:p>
          <a:p>
            <a:pPr eaLnBrk="1" hangingPunct="1">
              <a:spcBef>
                <a:spcPct val="0"/>
              </a:spcBef>
            </a:pPr>
            <a:r>
              <a:rPr lang="en-US" smtClean="0"/>
              <a:t>Also, whenever primitive data types are used in a method, they are passed by value and not by reference. In a method, whenever you have to pass primitive data types by reference, you have to wrap them.</a:t>
            </a:r>
          </a:p>
          <a:p>
            <a:pPr eaLnBrk="1" hangingPunct="1">
              <a:spcBef>
                <a:spcPct val="0"/>
              </a:spcBef>
            </a:pPr>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miter lim="800000"/>
            <a:headEnd/>
            <a:tailEnd/>
          </a:ln>
        </p:spPr>
        <p:txBody>
          <a:bodyPr/>
          <a:lstStyle/>
          <a:p>
            <a:fld id="{CED856CC-E8B1-4DD0-B73D-697694BE722A}" type="slidenum">
              <a:rPr lang="en-US" smtClean="0"/>
              <a:pPr/>
              <a:t>38</a:t>
            </a:fld>
            <a:endParaRPr lang="en-US" smtClean="0"/>
          </a:p>
        </p:txBody>
      </p:sp>
      <p:sp>
        <p:nvSpPr>
          <p:cNvPr id="88067" name="Rectangle 2"/>
          <p:cNvSpPr>
            <a:spLocks noGrp="1" noRot="1" noChangeAspect="1"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noFill/>
        </p:spPr>
        <p:txBody>
          <a:bodyPr/>
          <a:lstStyle/>
          <a:p>
            <a:pPr eaLnBrk="1" hangingPunct="1">
              <a:spcBef>
                <a:spcPct val="0"/>
              </a:spcBef>
            </a:pPr>
            <a:r>
              <a:rPr lang="en-US" smtClean="0"/>
              <a:t>The Java API has provided a set of classes that make the process of wrapping easier. Such classes are called wrapper classes. For all the primitive data types, there are corresponding wrapper classes. Storing primitive types in the form of objects affects the performance in terms of memory and speed. Representing an integer via a wrapper takes about 12-16 bytes, compared to 4 in an actual integer. Also, retrieving the value of an integer uses the method </a:t>
            </a:r>
            <a:r>
              <a:rPr lang="en-US" b="1" smtClean="0"/>
              <a:t>Integer.intValue()</a:t>
            </a:r>
            <a:r>
              <a:rPr lang="en-US" smtClean="0"/>
              <a:t>. That is, retrieval of an integer also involves a method call. Whereas, primitive types can be accessed directly. However, the wrapper classes are very useful as they enable you to manipulate primitive data types. For example, you can take the integer input from the user in the form of a </a:t>
            </a:r>
            <a:r>
              <a:rPr lang="en-US" b="1" smtClean="0"/>
              <a:t>String</a:t>
            </a:r>
            <a:r>
              <a:rPr lang="en-US" smtClean="0"/>
              <a:t>, and convert it into integer type using the following statements:</a:t>
            </a:r>
          </a:p>
          <a:p>
            <a:pPr eaLnBrk="1" hangingPunct="1">
              <a:spcBef>
                <a:spcPct val="0"/>
              </a:spcBef>
            </a:pPr>
            <a:r>
              <a:rPr lang="en-US" b="1" smtClean="0"/>
              <a:t>String str = “100”;</a:t>
            </a:r>
          </a:p>
          <a:p>
            <a:pPr eaLnBrk="1" hangingPunct="1">
              <a:spcBef>
                <a:spcPct val="0"/>
              </a:spcBef>
            </a:pPr>
            <a:r>
              <a:rPr lang="en-US" b="1" smtClean="0"/>
              <a:t>int j = Integer.parseInt(str);</a:t>
            </a:r>
          </a:p>
          <a:p>
            <a:pPr eaLnBrk="1" hangingPunct="1">
              <a:spcBef>
                <a:spcPct val="0"/>
              </a:spcBef>
            </a:pPr>
            <a:r>
              <a:rPr lang="en-US" smtClean="0"/>
              <a:t>There are many more methods in the wrapper classes that help you do several operations with the data types. </a:t>
            </a:r>
          </a:p>
          <a:p>
            <a:pPr eaLnBrk="1" hangingPunct="1">
              <a:spcBef>
                <a:spcPct val="0"/>
              </a:spcBef>
            </a:pPr>
            <a:r>
              <a:rPr lang="en-US" smtClean="0"/>
              <a:t>The wrapper classes also have constants like :</a:t>
            </a:r>
          </a:p>
          <a:p>
            <a:pPr eaLnBrk="1" hangingPunct="1">
              <a:spcBef>
                <a:spcPct val="0"/>
              </a:spcBef>
            </a:pPr>
            <a:r>
              <a:rPr lang="en-US" b="1" smtClean="0"/>
              <a:t>MAX_VALUE</a:t>
            </a:r>
            <a:r>
              <a:rPr lang="en-US" smtClean="0"/>
              <a:t>, </a:t>
            </a:r>
            <a:r>
              <a:rPr lang="en-US" b="1" smtClean="0"/>
              <a:t>MIN_VALUE</a:t>
            </a:r>
            <a:r>
              <a:rPr lang="en-US" smtClean="0"/>
              <a:t>, </a:t>
            </a:r>
            <a:r>
              <a:rPr lang="en-US" b="1" smtClean="0"/>
              <a:t>NaN</a:t>
            </a:r>
            <a:r>
              <a:rPr lang="en-US" smtClean="0"/>
              <a:t> (Not a Number), </a:t>
            </a:r>
            <a:r>
              <a:rPr lang="en-US" b="1" smtClean="0"/>
              <a:t>POSITIVE_INFINITY</a:t>
            </a:r>
            <a:r>
              <a:rPr lang="en-US" smtClean="0"/>
              <a:t>, and </a:t>
            </a:r>
            <a:r>
              <a:rPr lang="en-US" b="1" smtClean="0"/>
              <a:t>NEGATIVE_INFINITY</a:t>
            </a:r>
            <a:r>
              <a:rPr lang="en-US" smtClean="0"/>
              <a:t>.</a:t>
            </a:r>
          </a:p>
          <a:p>
            <a:pPr eaLnBrk="1" hangingPunct="1">
              <a:spcBef>
                <a:spcPct val="0"/>
              </a:spcBef>
            </a:pPr>
            <a:endParaRPr lang="en-US" smtClean="0"/>
          </a:p>
          <a:p>
            <a:pPr eaLnBrk="1" hangingPunct="1">
              <a:spcBef>
                <a:spcPct val="0"/>
              </a:spcBef>
            </a:pPr>
            <a:endParaRPr lang="en-US" smtClean="0"/>
          </a:p>
          <a:p>
            <a:pPr eaLnBrk="1" hangingPunct="1">
              <a:spcBef>
                <a:spcPct val="0"/>
              </a:spcBef>
            </a:pPr>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D8FD021E-ED28-4022-B3E5-9A20B7BB5290}" type="slidenum">
              <a:rPr lang="en-US" smtClean="0"/>
              <a:pPr/>
              <a:t>39</a:t>
            </a:fld>
            <a:endParaRPr lang="en-US" smtClean="0"/>
          </a:p>
        </p:txBody>
      </p:sp>
      <p:sp>
        <p:nvSpPr>
          <p:cNvPr id="89091" name="Rectangle 2"/>
          <p:cNvSpPr>
            <a:spLocks noGrp="1" noRot="1" noChangeAspect="1" noChangeArrowheads="1" noTextEdit="1"/>
          </p:cNvSpPr>
          <p:nvPr>
            <p:ph type="sldImg"/>
          </p:nvPr>
        </p:nvSpPr>
        <p:spPr>
          <a:xfrm>
            <a:off x="1144588" y="685800"/>
            <a:ext cx="4572000" cy="3429000"/>
          </a:xfrm>
          <a:ln/>
        </p:spPr>
      </p:sp>
      <p:sp>
        <p:nvSpPr>
          <p:cNvPr id="89092" name="Rectangle 3"/>
          <p:cNvSpPr>
            <a:spLocks noGrp="1" noChangeArrowheads="1"/>
          </p:cNvSpPr>
          <p:nvPr>
            <p:ph type="body" idx="1"/>
          </p:nvPr>
        </p:nvSpPr>
        <p:spPr>
          <a:noFill/>
        </p:spPr>
        <p:txBody>
          <a:bodyPr/>
          <a:lstStyle/>
          <a:p>
            <a:pPr eaLnBrk="1" hangingPunct="1">
              <a:spcBef>
                <a:spcPct val="0"/>
              </a:spcBef>
            </a:pPr>
            <a:r>
              <a:rPr lang="en-US" smtClean="0"/>
              <a:t>The </a:t>
            </a:r>
            <a:r>
              <a:rPr lang="en-US" b="1" smtClean="0"/>
              <a:t>Character </a:t>
            </a:r>
            <a:r>
              <a:rPr lang="en-US" smtClean="0"/>
              <a:t>class contains the following constants:</a:t>
            </a:r>
          </a:p>
          <a:p>
            <a:pPr eaLnBrk="1" hangingPunct="1">
              <a:spcBef>
                <a:spcPct val="0"/>
              </a:spcBef>
            </a:pPr>
            <a:r>
              <a:rPr lang="en-US" b="1" smtClean="0"/>
              <a:t>MAX_VALUE</a:t>
            </a:r>
            <a:r>
              <a:rPr lang="en-US" smtClean="0"/>
              <a:t> - The largest character value.</a:t>
            </a:r>
          </a:p>
          <a:p>
            <a:pPr eaLnBrk="1" hangingPunct="1">
              <a:spcBef>
                <a:spcPct val="0"/>
              </a:spcBef>
            </a:pPr>
            <a:r>
              <a:rPr lang="en-US" b="1" smtClean="0"/>
              <a:t>MIN_VALUE</a:t>
            </a:r>
            <a:r>
              <a:rPr lang="en-US" smtClean="0"/>
              <a:t> - The smallest character value.</a:t>
            </a:r>
          </a:p>
          <a:p>
            <a:pPr eaLnBrk="1" hangingPunct="1">
              <a:spcBef>
                <a:spcPct val="0"/>
              </a:spcBef>
            </a:pPr>
            <a:r>
              <a:rPr lang="en-US" b="1" smtClean="0"/>
              <a:t>TYPE</a:t>
            </a:r>
            <a:r>
              <a:rPr lang="en-US" smtClean="0"/>
              <a:t> - The </a:t>
            </a:r>
            <a:r>
              <a:rPr lang="en-US" b="1" smtClean="0"/>
              <a:t>Class</a:t>
            </a:r>
            <a:r>
              <a:rPr lang="en-US" smtClean="0"/>
              <a:t> object for </a:t>
            </a:r>
            <a:r>
              <a:rPr lang="en-US" b="1" smtClean="0"/>
              <a:t>char.</a:t>
            </a:r>
          </a:p>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p:spPr>
        <p:txBody>
          <a:bodyPr/>
          <a:lstStyle/>
          <a:p>
            <a:endParaRPr lang="en-US" smtClean="0"/>
          </a:p>
        </p:txBody>
      </p:sp>
      <p:sp>
        <p:nvSpPr>
          <p:cNvPr id="53252" name="Slide Number Placeholder 3"/>
          <p:cNvSpPr>
            <a:spLocks noGrp="1"/>
          </p:cNvSpPr>
          <p:nvPr>
            <p:ph type="sldNum" sz="quarter" idx="5"/>
          </p:nvPr>
        </p:nvSpPr>
        <p:spPr>
          <a:noFill/>
          <a:ln>
            <a:miter lim="800000"/>
            <a:headEnd/>
            <a:tailEnd/>
          </a:ln>
        </p:spPr>
        <p:txBody>
          <a:bodyPr/>
          <a:lstStyle/>
          <a:p>
            <a:fld id="{68628772-5B89-4A97-A188-79FDF4375C90}"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miter lim="800000"/>
            <a:headEnd/>
            <a:tailEnd/>
          </a:ln>
        </p:spPr>
        <p:txBody>
          <a:bodyPr/>
          <a:lstStyle/>
          <a:p>
            <a:fld id="{E4888D24-2FDA-463F-92E8-616283AE8BE2}" type="slidenum">
              <a:rPr lang="en-US" smtClean="0"/>
              <a:pPr/>
              <a:t>40</a:t>
            </a:fld>
            <a:endParaRPr lang="en-US" smtClean="0"/>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noFill/>
        </p:spPr>
        <p:txBody>
          <a:bodyPr/>
          <a:lstStyle/>
          <a:p>
            <a:pPr eaLnBrk="1" hangingPunct="1">
              <a:spcBef>
                <a:spcPct val="0"/>
              </a:spcBef>
            </a:pPr>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miter lim="800000"/>
            <a:headEnd/>
            <a:tailEnd/>
          </a:ln>
        </p:spPr>
        <p:txBody>
          <a:bodyPr/>
          <a:lstStyle/>
          <a:p>
            <a:fld id="{D7BBF35C-05A8-485E-B09E-9DEF8E311318}" type="slidenum">
              <a:rPr lang="en-US" smtClean="0"/>
              <a:pPr/>
              <a:t>41</a:t>
            </a:fld>
            <a:endParaRPr lang="en-US" smtClean="0"/>
          </a:p>
        </p:txBody>
      </p:sp>
      <p:sp>
        <p:nvSpPr>
          <p:cNvPr id="91139" name="Rectangle 2"/>
          <p:cNvSpPr>
            <a:spLocks noGrp="1" noRot="1" noChangeAspect="1" noChangeArrowheads="1" noTextEdit="1"/>
          </p:cNvSpPr>
          <p:nvPr>
            <p:ph type="sldImg"/>
          </p:nvPr>
        </p:nvSpPr>
        <p:spPr>
          <a:xfrm>
            <a:off x="1144588" y="685800"/>
            <a:ext cx="4572000" cy="3429000"/>
          </a:xfrm>
          <a:ln/>
        </p:spPr>
      </p:sp>
      <p:sp>
        <p:nvSpPr>
          <p:cNvPr id="91140" name="Rectangle 3"/>
          <p:cNvSpPr>
            <a:spLocks noGrp="1" noChangeArrowheads="1"/>
          </p:cNvSpPr>
          <p:nvPr>
            <p:ph type="body" idx="1"/>
          </p:nvPr>
        </p:nvSpPr>
        <p:spPr>
          <a:noFill/>
        </p:spPr>
        <p:txBody>
          <a:bodyPr/>
          <a:lstStyle/>
          <a:p>
            <a:pPr eaLnBrk="1" hangingPunct="1">
              <a:spcBef>
                <a:spcPct val="0"/>
              </a:spcBef>
            </a:pPr>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p:spPr>
        <p:txBody>
          <a:bodyPr/>
          <a:lstStyle/>
          <a:p>
            <a:endParaRPr lang="en-US" smtClean="0"/>
          </a:p>
        </p:txBody>
      </p:sp>
      <p:sp>
        <p:nvSpPr>
          <p:cNvPr id="92164" name="Slide Number Placeholder 3"/>
          <p:cNvSpPr>
            <a:spLocks noGrp="1"/>
          </p:cNvSpPr>
          <p:nvPr>
            <p:ph type="sldNum" sz="quarter" idx="5"/>
          </p:nvPr>
        </p:nvSpPr>
        <p:spPr>
          <a:noFill/>
          <a:ln>
            <a:miter lim="800000"/>
            <a:headEnd/>
            <a:tailEnd/>
          </a:ln>
        </p:spPr>
        <p:txBody>
          <a:bodyPr/>
          <a:lstStyle/>
          <a:p>
            <a:fld id="{56E2619A-EE31-4A83-ADBC-2D69B468CED2}" type="slidenum">
              <a:rPr lang="en-US" smtClean="0"/>
              <a:pPr/>
              <a:t>42</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p:spPr>
        <p:txBody>
          <a:bodyPr/>
          <a:lstStyle/>
          <a:p>
            <a:endParaRPr lang="en-US" smtClean="0"/>
          </a:p>
        </p:txBody>
      </p:sp>
      <p:sp>
        <p:nvSpPr>
          <p:cNvPr id="93188" name="Slide Number Placeholder 3"/>
          <p:cNvSpPr>
            <a:spLocks noGrp="1"/>
          </p:cNvSpPr>
          <p:nvPr>
            <p:ph type="sldNum" sz="quarter" idx="5"/>
          </p:nvPr>
        </p:nvSpPr>
        <p:spPr>
          <a:noFill/>
          <a:ln>
            <a:miter lim="800000"/>
            <a:headEnd/>
            <a:tailEnd/>
          </a:ln>
        </p:spPr>
        <p:txBody>
          <a:bodyPr/>
          <a:lstStyle/>
          <a:p>
            <a:fld id="{690779DC-C153-46F6-928F-AF069D79881B}" type="slidenum">
              <a:rPr lang="en-US" smtClean="0"/>
              <a:pPr/>
              <a:t>43</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p:spPr>
        <p:txBody>
          <a:bodyPr/>
          <a:lstStyle/>
          <a:p>
            <a:endParaRPr lang="en-US" smtClean="0"/>
          </a:p>
        </p:txBody>
      </p:sp>
      <p:sp>
        <p:nvSpPr>
          <p:cNvPr id="94212" name="Slide Number Placeholder 3"/>
          <p:cNvSpPr>
            <a:spLocks noGrp="1"/>
          </p:cNvSpPr>
          <p:nvPr>
            <p:ph type="sldNum" sz="quarter" idx="5"/>
          </p:nvPr>
        </p:nvSpPr>
        <p:spPr>
          <a:noFill/>
          <a:ln>
            <a:miter lim="800000"/>
            <a:headEnd/>
            <a:tailEnd/>
          </a:ln>
        </p:spPr>
        <p:txBody>
          <a:bodyPr/>
          <a:lstStyle/>
          <a:p>
            <a:fld id="{B694F5DB-AAA6-4823-82EB-F628F7AA4E3D}" type="slidenum">
              <a:rPr lang="en-US" smtClean="0"/>
              <a:pPr/>
              <a:t>44</a:t>
            </a:fld>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p:spPr>
        <p:txBody>
          <a:bodyPr/>
          <a:lstStyle/>
          <a:p>
            <a:endParaRPr lang="en-US" smtClean="0"/>
          </a:p>
        </p:txBody>
      </p:sp>
      <p:sp>
        <p:nvSpPr>
          <p:cNvPr id="95236" name="Slide Number Placeholder 3"/>
          <p:cNvSpPr>
            <a:spLocks noGrp="1"/>
          </p:cNvSpPr>
          <p:nvPr>
            <p:ph type="sldNum" sz="quarter" idx="5"/>
          </p:nvPr>
        </p:nvSpPr>
        <p:spPr>
          <a:noFill/>
          <a:ln>
            <a:miter lim="800000"/>
            <a:headEnd/>
            <a:tailEnd/>
          </a:ln>
        </p:spPr>
        <p:txBody>
          <a:bodyPr/>
          <a:lstStyle/>
          <a:p>
            <a:fld id="{D9FCE386-2DD6-4A69-888F-06A5BA204278}" type="slidenum">
              <a:rPr lang="en-US" smtClean="0"/>
              <a:pPr/>
              <a:t>45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p:spPr>
        <p:txBody>
          <a:bodyPr/>
          <a:lstStyle/>
          <a:p>
            <a:endParaRPr lang="en-US" smtClean="0"/>
          </a:p>
        </p:txBody>
      </p:sp>
      <p:sp>
        <p:nvSpPr>
          <p:cNvPr id="54276" name="Slide Number Placeholder 3"/>
          <p:cNvSpPr>
            <a:spLocks noGrp="1"/>
          </p:cNvSpPr>
          <p:nvPr>
            <p:ph type="sldNum" sz="quarter" idx="5"/>
          </p:nvPr>
        </p:nvSpPr>
        <p:spPr>
          <a:noFill/>
          <a:ln>
            <a:miter lim="800000"/>
            <a:headEnd/>
            <a:tailEnd/>
          </a:ln>
        </p:spPr>
        <p:txBody>
          <a:bodyPr/>
          <a:lstStyle/>
          <a:p>
            <a:fld id="{D7CFE2E8-390E-401A-93BB-DD4D61336095}"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p:spPr>
        <p:txBody>
          <a:bodyPr/>
          <a:lstStyle/>
          <a:p>
            <a:endParaRPr lang="en-US" smtClean="0"/>
          </a:p>
        </p:txBody>
      </p:sp>
      <p:sp>
        <p:nvSpPr>
          <p:cNvPr id="55300" name="Slide Number Placeholder 3"/>
          <p:cNvSpPr>
            <a:spLocks noGrp="1"/>
          </p:cNvSpPr>
          <p:nvPr>
            <p:ph type="sldNum" sz="quarter" idx="5"/>
          </p:nvPr>
        </p:nvSpPr>
        <p:spPr>
          <a:noFill/>
          <a:ln>
            <a:miter lim="800000"/>
            <a:headEnd/>
            <a:tailEnd/>
          </a:ln>
        </p:spPr>
        <p:txBody>
          <a:bodyPr/>
          <a:lstStyle/>
          <a:p>
            <a:fld id="{00CA1BA6-3D86-424D-A9C9-C2052B850B50}"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p:spPr>
        <p:txBody>
          <a:bodyPr/>
          <a:lstStyle/>
          <a:p>
            <a:endParaRPr lang="en-US" smtClean="0"/>
          </a:p>
        </p:txBody>
      </p:sp>
      <p:sp>
        <p:nvSpPr>
          <p:cNvPr id="56324" name="Slide Number Placeholder 3"/>
          <p:cNvSpPr>
            <a:spLocks noGrp="1"/>
          </p:cNvSpPr>
          <p:nvPr>
            <p:ph type="sldNum" sz="quarter" idx="5"/>
          </p:nvPr>
        </p:nvSpPr>
        <p:spPr>
          <a:noFill/>
          <a:ln>
            <a:miter lim="800000"/>
            <a:headEnd/>
            <a:tailEnd/>
          </a:ln>
        </p:spPr>
        <p:txBody>
          <a:bodyPr/>
          <a:lstStyle/>
          <a:p>
            <a:fld id="{051D4712-3955-4381-BCB5-4BE67D8059EE}"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p:spPr>
        <p:txBody>
          <a:bodyPr/>
          <a:lstStyle/>
          <a:p>
            <a:endParaRPr lang="en-US" smtClean="0"/>
          </a:p>
        </p:txBody>
      </p:sp>
      <p:sp>
        <p:nvSpPr>
          <p:cNvPr id="57348" name="Slide Number Placeholder 3"/>
          <p:cNvSpPr>
            <a:spLocks noGrp="1"/>
          </p:cNvSpPr>
          <p:nvPr>
            <p:ph type="sldNum" sz="quarter" idx="5"/>
          </p:nvPr>
        </p:nvSpPr>
        <p:spPr>
          <a:noFill/>
          <a:ln>
            <a:miter lim="800000"/>
            <a:headEnd/>
            <a:tailEnd/>
          </a:ln>
        </p:spPr>
        <p:txBody>
          <a:bodyPr/>
          <a:lstStyle/>
          <a:p>
            <a:fld id="{94EC2792-3407-433D-B2F4-896B107E0F60}"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p:spPr>
        <p:txBody>
          <a:bodyPr/>
          <a:lstStyle/>
          <a:p>
            <a:endParaRPr lang="en-US" smtClean="0"/>
          </a:p>
        </p:txBody>
      </p:sp>
      <p:sp>
        <p:nvSpPr>
          <p:cNvPr id="58372" name="Slide Number Placeholder 3"/>
          <p:cNvSpPr>
            <a:spLocks noGrp="1"/>
          </p:cNvSpPr>
          <p:nvPr>
            <p:ph type="sldNum" sz="quarter" idx="5"/>
          </p:nvPr>
        </p:nvSpPr>
        <p:spPr>
          <a:noFill/>
          <a:ln>
            <a:miter lim="800000"/>
            <a:headEnd/>
            <a:tailEnd/>
          </a:ln>
        </p:spPr>
        <p:txBody>
          <a:bodyPr/>
          <a:lstStyle/>
          <a:p>
            <a:fld id="{9853BD11-F23D-42B7-B13B-D507A5EAE67A}"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2"/>
          <p:cNvGrpSpPr>
            <a:grpSpLocks/>
          </p:cNvGrpSpPr>
          <p:nvPr/>
        </p:nvGrpSpPr>
        <p:grpSpPr bwMode="auto">
          <a:xfrm>
            <a:off x="-11113" y="685800"/>
            <a:ext cx="9144001" cy="1449388"/>
            <a:chOff x="-7" y="432"/>
            <a:chExt cx="5760" cy="913"/>
          </a:xfrm>
          <a:solidFill>
            <a:srgbClr val="562469">
              <a:alpha val="89804"/>
            </a:srgbClr>
          </a:solidFill>
        </p:grpSpPr>
        <p:sp>
          <p:nvSpPr>
            <p:cNvPr id="5" name="Rectangle 27"/>
            <p:cNvSpPr>
              <a:spLocks noChangeArrowheads="1"/>
            </p:cNvSpPr>
            <p:nvPr/>
          </p:nvSpPr>
          <p:spPr bwMode="auto">
            <a:xfrm>
              <a:off x="-7" y="432"/>
              <a:ext cx="5760" cy="913"/>
            </a:xfrm>
            <a:prstGeom prst="rect">
              <a:avLst/>
            </a:prstGeom>
            <a:solidFill>
              <a:srgbClr val="B81F24"/>
            </a:solidFill>
            <a:ln w="9525">
              <a:solidFill>
                <a:srgbClr val="3F71A3"/>
              </a:solidFill>
              <a:miter lim="800000"/>
              <a:headEnd/>
              <a:tailEnd/>
            </a:ln>
            <a:effectLst/>
            <a:scene3d>
              <a:camera prst="orthographicFront"/>
              <a:lightRig rig="threePt" dir="t"/>
            </a:scene3d>
            <a:sp3d>
              <a:bevelT/>
            </a:sp3d>
          </p:spPr>
          <p:txBody>
            <a:bodyPr wrap="none" anchor="ctr"/>
            <a:lstStyle/>
            <a:p>
              <a:pPr marL="917575">
                <a:defRPr/>
              </a:pPr>
              <a:endParaRPr lang="en-US" sz="2800">
                <a:solidFill>
                  <a:schemeClr val="bg1"/>
                </a:solidFill>
              </a:endParaRPr>
            </a:p>
          </p:txBody>
        </p:sp>
        <p:sp>
          <p:nvSpPr>
            <p:cNvPr id="6" name="Line 30"/>
            <p:cNvSpPr>
              <a:spLocks noChangeShapeType="1"/>
            </p:cNvSpPr>
            <p:nvPr/>
          </p:nvSpPr>
          <p:spPr bwMode="auto">
            <a:xfrm>
              <a:off x="-7" y="1019"/>
              <a:ext cx="5760" cy="0"/>
            </a:xfrm>
            <a:prstGeom prst="line">
              <a:avLst/>
            </a:prstGeom>
            <a:grpFill/>
            <a:ln w="12700">
              <a:solidFill>
                <a:schemeClr val="bg1"/>
              </a:solidFill>
              <a:round/>
              <a:headEnd/>
              <a:tailEnd/>
            </a:ln>
            <a:effectLst/>
            <a:scene3d>
              <a:camera prst="orthographicFront"/>
              <a:lightRig rig="threePt" dir="t"/>
            </a:scene3d>
            <a:sp3d>
              <a:bevelT/>
            </a:sp3d>
          </p:spPr>
          <p:txBody>
            <a:bodyPr/>
            <a:lstStyle/>
            <a:p>
              <a:pPr>
                <a:defRPr/>
              </a:pPr>
              <a:endParaRPr lang="en-US"/>
            </a:p>
          </p:txBody>
        </p:sp>
      </p:grpSp>
      <p:pic>
        <p:nvPicPr>
          <p:cNvPr id="7" name="Picture 18" descr="nexwave_logo.png"/>
          <p:cNvPicPr>
            <a:picLocks noChangeAspect="1"/>
          </p:cNvPicPr>
          <p:nvPr/>
        </p:nvPicPr>
        <p:blipFill>
          <a:blip r:embed="rId2" cstate="print"/>
          <a:srcRect/>
          <a:stretch>
            <a:fillRect/>
          </a:stretch>
        </p:blipFill>
        <p:spPr bwMode="auto">
          <a:xfrm>
            <a:off x="2962275" y="5221288"/>
            <a:ext cx="5724525" cy="885825"/>
          </a:xfrm>
          <a:prstGeom prst="rect">
            <a:avLst/>
          </a:prstGeom>
          <a:noFill/>
          <a:ln w="9525">
            <a:noFill/>
            <a:miter lim="800000"/>
            <a:headEnd/>
            <a:tailEnd/>
          </a:ln>
        </p:spPr>
      </p:pic>
      <p:sp>
        <p:nvSpPr>
          <p:cNvPr id="3074" name="Rectangle 2"/>
          <p:cNvSpPr>
            <a:spLocks noGrp="1" noChangeArrowheads="1"/>
          </p:cNvSpPr>
          <p:nvPr>
            <p:ph type="ctrTitle"/>
          </p:nvPr>
        </p:nvSpPr>
        <p:spPr>
          <a:xfrm>
            <a:off x="674688" y="685800"/>
            <a:ext cx="8012112" cy="1449388"/>
          </a:xfrm>
          <a:solidFill>
            <a:srgbClr val="562469">
              <a:alpha val="94902"/>
            </a:srgbClr>
          </a:solidFill>
          <a:ln>
            <a:noFill/>
          </a:ln>
          <a:effectLst>
            <a:glow rad="63500">
              <a:schemeClr val="accent1">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rthographicFront">
              <a:rot lat="0" lon="0" rev="0"/>
            </a:camera>
            <a:lightRig rig="balanced" dir="t">
              <a:rot lat="0" lon="0" rev="8700000"/>
            </a:lightRig>
          </a:scene3d>
          <a:sp3d>
            <a:bevelT w="190500" h="38100"/>
          </a:sp3d>
        </p:spPr>
        <p:txBody>
          <a:bodyPr tIns="411480"/>
          <a:lstStyle>
            <a:lvl1pPr>
              <a:lnSpc>
                <a:spcPct val="94000"/>
              </a:lnSpc>
              <a:defRPr sz="3600"/>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74688" y="2135188"/>
            <a:ext cx="8012112" cy="1752600"/>
          </a:xfrm>
        </p:spPr>
        <p:txBody>
          <a:bodyPr tIns="228600"/>
          <a:lstStyle>
            <a:lvl1pPr marL="0" indent="0">
              <a:buFontTx/>
              <a:buNone/>
              <a:defRPr sz="2000"/>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2068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2068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76388"/>
            <a:ext cx="4038600" cy="5046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rrows.gif"/>
          <p:cNvPicPr>
            <a:picLocks noChangeAspect="1"/>
          </p:cNvPicPr>
          <p:nvPr/>
        </p:nvPicPr>
        <p:blipFill>
          <a:blip r:embed="rId13" cstate="print">
            <a:duotone>
              <a:prstClr val="black"/>
              <a:schemeClr val="accent3">
                <a:tint val="45000"/>
                <a:satMod val="400000"/>
              </a:schemeClr>
            </a:duotone>
            <a:lum bright="9000"/>
          </a:blip>
          <a:stretch>
            <a:fillRect/>
          </a:stretch>
        </p:blipFill>
        <p:spPr>
          <a:xfrm>
            <a:off x="4453731" y="2751065"/>
            <a:ext cx="4214813" cy="3852935"/>
          </a:xfrm>
          <a:prstGeom prst="rect">
            <a:avLst/>
          </a:prstGeom>
        </p:spPr>
      </p:pic>
      <p:grpSp>
        <p:nvGrpSpPr>
          <p:cNvPr id="2" name="Group 34"/>
          <p:cNvGrpSpPr>
            <a:grpSpLocks/>
          </p:cNvGrpSpPr>
          <p:nvPr/>
        </p:nvGrpSpPr>
        <p:grpSpPr bwMode="auto">
          <a:xfrm>
            <a:off x="0" y="469900"/>
            <a:ext cx="9144000" cy="904875"/>
            <a:chOff x="0" y="272"/>
            <a:chExt cx="5760" cy="570"/>
          </a:xfrm>
          <a:solidFill>
            <a:srgbClr val="B81F24"/>
          </a:solidFill>
          <a:effectLst>
            <a:glow rad="63500">
              <a:schemeClr val="accent1">
                <a:satMod val="175000"/>
                <a:alpha val="40000"/>
              </a:schemeClr>
            </a:glow>
          </a:effectLst>
        </p:grpSpPr>
        <p:sp>
          <p:nvSpPr>
            <p:cNvPr id="1031" name="Rectangle 7"/>
            <p:cNvSpPr>
              <a:spLocks noChangeArrowheads="1"/>
            </p:cNvSpPr>
            <p:nvPr/>
          </p:nvSpPr>
          <p:spPr bwMode="auto">
            <a:xfrm>
              <a:off x="0" y="272"/>
              <a:ext cx="5760" cy="570"/>
            </a:xfrm>
            <a:prstGeom prst="rect">
              <a:avLst/>
            </a:prstGeom>
            <a:grpFill/>
            <a:ln w="9525">
              <a:solidFill>
                <a:srgbClr val="3F71A3"/>
              </a:solidFill>
              <a:miter lim="800000"/>
              <a:headEnd/>
              <a:tailEnd/>
            </a:ln>
            <a:effectLst>
              <a:glow rad="63500">
                <a:schemeClr val="accent3">
                  <a:satMod val="175000"/>
                  <a:alpha val="40000"/>
                </a:schemeClr>
              </a:glow>
            </a:effectLst>
            <a:scene3d>
              <a:camera prst="orthographicFront"/>
              <a:lightRig rig="threePt" dir="t"/>
            </a:scene3d>
            <a:sp3d>
              <a:bevelT/>
            </a:sp3d>
          </p:spPr>
          <p:txBody>
            <a:bodyPr wrap="none" anchor="ctr"/>
            <a:lstStyle/>
            <a:p>
              <a:pPr>
                <a:defRPr/>
              </a:pPr>
              <a:endParaRPr lang="en-US" sz="2800">
                <a:solidFill>
                  <a:schemeClr val="bg1"/>
                </a:solidFill>
              </a:endParaRPr>
            </a:p>
          </p:txBody>
        </p:sp>
        <p:sp>
          <p:nvSpPr>
            <p:cNvPr id="1036" name="Rectangle 12"/>
            <p:cNvSpPr>
              <a:spLocks noChangeArrowheads="1"/>
            </p:cNvSpPr>
            <p:nvPr/>
          </p:nvSpPr>
          <p:spPr bwMode="auto">
            <a:xfrm>
              <a:off x="0" y="272"/>
              <a:ext cx="288" cy="284"/>
            </a:xfrm>
            <a:prstGeom prst="rect">
              <a:avLst/>
            </a:prstGeom>
            <a:grpFill/>
            <a:ln w="9525">
              <a:solidFill>
                <a:srgbClr val="16283A"/>
              </a:solidFill>
              <a:miter lim="800000"/>
              <a:headEnd/>
              <a:tailEnd/>
            </a:ln>
            <a:effectLst/>
            <a:scene3d>
              <a:camera prst="orthographicFront"/>
              <a:lightRig rig="threePt" dir="t"/>
            </a:scene3d>
            <a:sp3d>
              <a:bevelT/>
            </a:sp3d>
          </p:spPr>
          <p:txBody>
            <a:bodyPr wrap="none" anchor="ctr"/>
            <a:lstStyle/>
            <a:p>
              <a:pPr>
                <a:defRPr/>
              </a:pPr>
              <a:endParaRPr lang="en-US"/>
            </a:p>
          </p:txBody>
        </p:sp>
        <p:sp>
          <p:nvSpPr>
            <p:cNvPr id="1037" name="Rectangle 13"/>
            <p:cNvSpPr>
              <a:spLocks noChangeArrowheads="1"/>
            </p:cNvSpPr>
            <p:nvPr/>
          </p:nvSpPr>
          <p:spPr bwMode="auto">
            <a:xfrm>
              <a:off x="0" y="556"/>
              <a:ext cx="288" cy="286"/>
            </a:xfrm>
            <a:prstGeom prst="rect">
              <a:avLst/>
            </a:prstGeom>
            <a:grpFill/>
            <a:ln w="9525">
              <a:solidFill>
                <a:srgbClr val="89ADD1"/>
              </a:solidFill>
              <a:miter lim="800000"/>
              <a:headEnd/>
              <a:tailEnd/>
            </a:ln>
            <a:effectLst/>
            <a:scene3d>
              <a:camera prst="orthographicFront"/>
              <a:lightRig rig="threePt" dir="t"/>
            </a:scene3d>
            <a:sp3d>
              <a:bevelT/>
            </a:sp3d>
          </p:spPr>
          <p:txBody>
            <a:bodyPr wrap="none" anchor="ctr"/>
            <a:lstStyle/>
            <a:p>
              <a:pPr>
                <a:defRPr/>
              </a:pPr>
              <a:endParaRPr lang="en-US"/>
            </a:p>
          </p:txBody>
        </p:sp>
        <p:sp>
          <p:nvSpPr>
            <p:cNvPr id="1038" name="Line 14"/>
            <p:cNvSpPr>
              <a:spLocks noChangeShapeType="1"/>
            </p:cNvSpPr>
            <p:nvPr/>
          </p:nvSpPr>
          <p:spPr bwMode="auto">
            <a:xfrm>
              <a:off x="0" y="556"/>
              <a:ext cx="5760" cy="0"/>
            </a:xfrm>
            <a:prstGeom prst="line">
              <a:avLst/>
            </a:prstGeom>
            <a:grpFill/>
            <a:ln w="6350">
              <a:solidFill>
                <a:schemeClr val="bg1"/>
              </a:solidFill>
              <a:round/>
              <a:headEnd/>
              <a:tailEnd/>
            </a:ln>
            <a:effectLst/>
            <a:scene3d>
              <a:camera prst="orthographicFront"/>
              <a:lightRig rig="threePt" dir="t"/>
            </a:scene3d>
            <a:sp3d>
              <a:bevelT/>
            </a:sp3d>
          </p:spPr>
          <p:txBody>
            <a:bodyPr/>
            <a:lstStyle/>
            <a:p>
              <a:pPr>
                <a:defRPr/>
              </a:pPr>
              <a:endParaRPr lang="en-US"/>
            </a:p>
          </p:txBody>
        </p:sp>
      </p:grpSp>
      <p:sp>
        <p:nvSpPr>
          <p:cNvPr id="1026" name="Rectangle 2"/>
          <p:cNvSpPr>
            <a:spLocks noGrp="1" noChangeArrowheads="1"/>
          </p:cNvSpPr>
          <p:nvPr>
            <p:ph type="title"/>
          </p:nvPr>
        </p:nvSpPr>
        <p:spPr bwMode="auto">
          <a:xfrm>
            <a:off x="457200" y="469900"/>
            <a:ext cx="8229600" cy="900113"/>
          </a:xfrm>
          <a:prstGeom prst="rect">
            <a:avLst/>
          </a:prstGeom>
          <a:solidFill>
            <a:srgbClr val="562469">
              <a:alpha val="94902"/>
            </a:srgbClr>
          </a:solidFill>
          <a:ln w="9525">
            <a:noFill/>
            <a:miter lim="800000"/>
            <a:headEnd/>
            <a:tailEnd/>
          </a:ln>
          <a:effectLst>
            <a:glow rad="63500">
              <a:schemeClr val="accent5">
                <a:satMod val="175000"/>
                <a:alpha val="40000"/>
              </a:schemeClr>
            </a:glow>
            <a:reflection blurRad="6350" stA="50000" endA="300" endPos="5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1033" name="Rectangle 9"/>
          <p:cNvSpPr>
            <a:spLocks noChangeArrowheads="1"/>
          </p:cNvSpPr>
          <p:nvPr/>
        </p:nvSpPr>
        <p:spPr bwMode="auto">
          <a:xfrm>
            <a:off x="3135313" y="6643688"/>
            <a:ext cx="2895600" cy="230187"/>
          </a:xfrm>
          <a:prstGeom prst="rect">
            <a:avLst/>
          </a:prstGeom>
          <a:noFill/>
          <a:ln w="12700">
            <a:noFill/>
            <a:miter lim="800000"/>
            <a:headEnd/>
            <a:tailEnd/>
          </a:ln>
          <a:effectLst/>
        </p:spPr>
        <p:txBody>
          <a:bodyPr>
            <a:spAutoFit/>
          </a:bodyPr>
          <a:lstStyle/>
          <a:p>
            <a:pPr algn="ctr">
              <a:defRPr/>
            </a:pPr>
            <a:r>
              <a:rPr kumimoji="1" lang="en-US" sz="900" dirty="0">
                <a:solidFill>
                  <a:srgbClr val="282828"/>
                </a:solidFill>
              </a:rPr>
              <a:t>Copyright © 2011 Nexwave. All Rights Reserved</a:t>
            </a:r>
          </a:p>
        </p:txBody>
      </p:sp>
      <p:sp>
        <p:nvSpPr>
          <p:cNvPr id="2054" name="Rectangle 3"/>
          <p:cNvSpPr>
            <a:spLocks noGrp="1" noChangeArrowheads="1"/>
          </p:cNvSpPr>
          <p:nvPr>
            <p:ph type="body" idx="1"/>
          </p:nvPr>
        </p:nvSpPr>
        <p:spPr bwMode="auto">
          <a:xfrm>
            <a:off x="457200" y="1576388"/>
            <a:ext cx="8229600" cy="5046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Rectangle 8"/>
          <p:cNvSpPr>
            <a:spLocks noChangeArrowheads="1"/>
          </p:cNvSpPr>
          <p:nvPr/>
        </p:nvSpPr>
        <p:spPr bwMode="auto">
          <a:xfrm>
            <a:off x="363538" y="6643688"/>
            <a:ext cx="1905000" cy="184150"/>
          </a:xfrm>
          <a:prstGeom prst="rect">
            <a:avLst/>
          </a:prstGeom>
          <a:noFill/>
          <a:ln w="12700">
            <a:noFill/>
            <a:miter lim="800000"/>
            <a:headEnd/>
            <a:tailEnd/>
          </a:ln>
          <a:effectLst/>
        </p:spPr>
        <p:txBody>
          <a:bodyPr>
            <a:spAutoFit/>
          </a:bodyPr>
          <a:lstStyle/>
          <a:p>
            <a:pPr>
              <a:defRPr/>
            </a:pPr>
            <a:endParaRPr kumimoji="1" lang="en-US" sz="600">
              <a:solidFill>
                <a:schemeClr val="folHlink"/>
              </a:solidFill>
            </a:endParaRPr>
          </a:p>
        </p:txBody>
      </p:sp>
      <p:sp>
        <p:nvSpPr>
          <p:cNvPr id="1034" name="Rectangle 10"/>
          <p:cNvSpPr>
            <a:spLocks noChangeArrowheads="1"/>
          </p:cNvSpPr>
          <p:nvPr/>
        </p:nvSpPr>
        <p:spPr bwMode="auto">
          <a:xfrm>
            <a:off x="6904038" y="6643688"/>
            <a:ext cx="1905000" cy="246062"/>
          </a:xfrm>
          <a:prstGeom prst="rect">
            <a:avLst/>
          </a:prstGeom>
          <a:noFill/>
          <a:ln w="12700">
            <a:noFill/>
            <a:miter lim="800000"/>
            <a:headEnd/>
            <a:tailEnd/>
          </a:ln>
          <a:effectLst/>
        </p:spPr>
        <p:txBody>
          <a:bodyPr>
            <a:spAutoFit/>
          </a:bodyPr>
          <a:lstStyle/>
          <a:p>
            <a:pPr algn="r">
              <a:defRPr/>
            </a:pPr>
            <a:fld id="{CCCE8726-9ECE-40F0-9D01-DD824A770CEA}" type="slidenum">
              <a:rPr kumimoji="1" lang="en-US" sz="1000">
                <a:solidFill>
                  <a:srgbClr val="252727"/>
                </a:solidFill>
              </a:rPr>
              <a:pPr algn="r">
                <a:defRPr/>
              </a:pPr>
              <a:t>‹#›</a:t>
            </a:fld>
            <a:endParaRPr kumimoji="1" lang="en-US" sz="1000" dirty="0">
              <a:solidFill>
                <a:srgbClr val="252727"/>
              </a:solidFill>
            </a:endParaRPr>
          </a:p>
        </p:txBody>
      </p:sp>
      <p:pic>
        <p:nvPicPr>
          <p:cNvPr id="2057" name="Picture 33" descr="360compassSlice_small"/>
          <p:cNvPicPr>
            <a:picLocks noChangeAspect="1" noChangeArrowheads="1"/>
          </p:cNvPicPr>
          <p:nvPr/>
        </p:nvPicPr>
        <p:blipFill>
          <a:blip r:embed="rId14" cstate="print">
            <a:grayscl/>
          </a:blip>
          <a:srcRect/>
          <a:stretch>
            <a:fillRect/>
          </a:stretch>
        </p:blipFill>
        <p:spPr bwMode="auto">
          <a:xfrm>
            <a:off x="8255000" y="-4763"/>
            <a:ext cx="895350" cy="890588"/>
          </a:xfrm>
          <a:prstGeom prst="rect">
            <a:avLst/>
          </a:prstGeom>
          <a:noFill/>
          <a:ln w="9525">
            <a:noFill/>
            <a:miter lim="800000"/>
            <a:headEnd/>
            <a:tailEnd/>
          </a:ln>
        </p:spPr>
      </p:pic>
      <p:pic>
        <p:nvPicPr>
          <p:cNvPr id="2058" name="Picture 13" descr="nexwave_logo.png"/>
          <p:cNvPicPr>
            <a:picLocks noChangeAspect="1"/>
          </p:cNvPicPr>
          <p:nvPr/>
        </p:nvPicPr>
        <p:blipFill>
          <a:blip r:embed="rId15" cstate="print"/>
          <a:srcRect/>
          <a:stretch>
            <a:fillRect/>
          </a:stretch>
        </p:blipFill>
        <p:spPr bwMode="auto">
          <a:xfrm>
            <a:off x="127000" y="15875"/>
            <a:ext cx="2678113" cy="414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rtl="0" fontAlgn="base">
        <a:lnSpc>
          <a:spcPct val="105000"/>
        </a:lnSpc>
        <a:spcBef>
          <a:spcPct val="0"/>
        </a:spcBef>
        <a:spcAft>
          <a:spcPct val="0"/>
        </a:spcAft>
        <a:defRPr sz="2800">
          <a:solidFill>
            <a:schemeClr val="bg1"/>
          </a:solidFill>
          <a:latin typeface="+mj-lt"/>
          <a:ea typeface="+mj-ea"/>
          <a:cs typeface="+mj-cs"/>
        </a:defRPr>
      </a:lvl1pPr>
      <a:lvl2pPr algn="l" rtl="0" fontAlgn="base">
        <a:lnSpc>
          <a:spcPct val="105000"/>
        </a:lnSpc>
        <a:spcBef>
          <a:spcPct val="0"/>
        </a:spcBef>
        <a:spcAft>
          <a:spcPct val="0"/>
        </a:spcAft>
        <a:defRPr sz="2800">
          <a:solidFill>
            <a:schemeClr val="bg1"/>
          </a:solidFill>
          <a:latin typeface="Tahoma" pitchFamily="34" charset="0"/>
        </a:defRPr>
      </a:lvl2pPr>
      <a:lvl3pPr algn="l" rtl="0" fontAlgn="base">
        <a:lnSpc>
          <a:spcPct val="105000"/>
        </a:lnSpc>
        <a:spcBef>
          <a:spcPct val="0"/>
        </a:spcBef>
        <a:spcAft>
          <a:spcPct val="0"/>
        </a:spcAft>
        <a:defRPr sz="2800">
          <a:solidFill>
            <a:schemeClr val="bg1"/>
          </a:solidFill>
          <a:latin typeface="Tahoma" pitchFamily="34" charset="0"/>
        </a:defRPr>
      </a:lvl3pPr>
      <a:lvl4pPr algn="l" rtl="0" fontAlgn="base">
        <a:lnSpc>
          <a:spcPct val="105000"/>
        </a:lnSpc>
        <a:spcBef>
          <a:spcPct val="0"/>
        </a:spcBef>
        <a:spcAft>
          <a:spcPct val="0"/>
        </a:spcAft>
        <a:defRPr sz="2800">
          <a:solidFill>
            <a:schemeClr val="bg1"/>
          </a:solidFill>
          <a:latin typeface="Tahoma" pitchFamily="34" charset="0"/>
        </a:defRPr>
      </a:lvl4pPr>
      <a:lvl5pPr algn="l" rtl="0" fontAlgn="base">
        <a:lnSpc>
          <a:spcPct val="105000"/>
        </a:lnSpc>
        <a:spcBef>
          <a:spcPct val="0"/>
        </a:spcBef>
        <a:spcAft>
          <a:spcPct val="0"/>
        </a:spcAft>
        <a:defRPr sz="2800">
          <a:solidFill>
            <a:schemeClr val="bg1"/>
          </a:solidFill>
          <a:latin typeface="Tahoma" pitchFamily="34" charset="0"/>
        </a:defRPr>
      </a:lvl5pPr>
      <a:lvl6pPr marL="457200" algn="l" rtl="0" eaLnBrk="1" fontAlgn="base" hangingPunct="1">
        <a:lnSpc>
          <a:spcPct val="105000"/>
        </a:lnSpc>
        <a:spcBef>
          <a:spcPct val="0"/>
        </a:spcBef>
        <a:spcAft>
          <a:spcPct val="0"/>
        </a:spcAft>
        <a:defRPr sz="2800">
          <a:solidFill>
            <a:schemeClr val="bg1"/>
          </a:solidFill>
          <a:latin typeface="Tahoma" pitchFamily="34" charset="0"/>
        </a:defRPr>
      </a:lvl6pPr>
      <a:lvl7pPr marL="914400" algn="l" rtl="0" eaLnBrk="1" fontAlgn="base" hangingPunct="1">
        <a:lnSpc>
          <a:spcPct val="105000"/>
        </a:lnSpc>
        <a:spcBef>
          <a:spcPct val="0"/>
        </a:spcBef>
        <a:spcAft>
          <a:spcPct val="0"/>
        </a:spcAft>
        <a:defRPr sz="2800">
          <a:solidFill>
            <a:schemeClr val="bg1"/>
          </a:solidFill>
          <a:latin typeface="Tahoma" pitchFamily="34" charset="0"/>
        </a:defRPr>
      </a:lvl7pPr>
      <a:lvl8pPr marL="1371600" algn="l" rtl="0" eaLnBrk="1" fontAlgn="base" hangingPunct="1">
        <a:lnSpc>
          <a:spcPct val="105000"/>
        </a:lnSpc>
        <a:spcBef>
          <a:spcPct val="0"/>
        </a:spcBef>
        <a:spcAft>
          <a:spcPct val="0"/>
        </a:spcAft>
        <a:defRPr sz="2800">
          <a:solidFill>
            <a:schemeClr val="bg1"/>
          </a:solidFill>
          <a:latin typeface="Tahoma" pitchFamily="34" charset="0"/>
        </a:defRPr>
      </a:lvl8pPr>
      <a:lvl9pPr marL="1828800" algn="l" rtl="0" eaLnBrk="1" fontAlgn="base" hangingPunct="1">
        <a:lnSpc>
          <a:spcPct val="105000"/>
        </a:lnSpc>
        <a:spcBef>
          <a:spcPct val="0"/>
        </a:spcBef>
        <a:spcAft>
          <a:spcPct val="0"/>
        </a:spcAft>
        <a:defRPr sz="2800">
          <a:solidFill>
            <a:schemeClr val="bg1"/>
          </a:solidFill>
          <a:latin typeface="Tahoma" pitchFamily="34" charset="0"/>
        </a:defRPr>
      </a:lvl9pPr>
    </p:titleStyle>
    <p:bodyStyle>
      <a:lvl1pPr marL="227013" indent="-227013" algn="l" rtl="0" fontAlgn="base">
        <a:spcBef>
          <a:spcPct val="25000"/>
        </a:spcBef>
        <a:spcAft>
          <a:spcPct val="0"/>
        </a:spcAft>
        <a:buSzPct val="85000"/>
        <a:buChar char="•"/>
        <a:defRPr sz="2600">
          <a:solidFill>
            <a:srgbClr val="562469"/>
          </a:solidFill>
          <a:latin typeface="+mn-lt"/>
          <a:ea typeface="+mn-ea"/>
          <a:cs typeface="+mn-cs"/>
        </a:defRPr>
      </a:lvl1pPr>
      <a:lvl2pPr marL="571500" indent="-342900" algn="l" rtl="0" fontAlgn="base">
        <a:spcBef>
          <a:spcPct val="5000"/>
        </a:spcBef>
        <a:spcAft>
          <a:spcPct val="0"/>
        </a:spcAft>
        <a:buSzPct val="85000"/>
        <a:buChar char="—"/>
        <a:defRPr sz="2200">
          <a:solidFill>
            <a:srgbClr val="3A3A3A"/>
          </a:solidFill>
          <a:latin typeface="+mn-lt"/>
        </a:defRPr>
      </a:lvl2pPr>
      <a:lvl3pPr marL="814388" indent="-241300" algn="l" rtl="0" fontAlgn="base">
        <a:spcBef>
          <a:spcPct val="0"/>
        </a:spcBef>
        <a:spcAft>
          <a:spcPct val="0"/>
        </a:spcAft>
        <a:buChar char="–"/>
        <a:defRPr sz="2000">
          <a:solidFill>
            <a:srgbClr val="3A3A3A"/>
          </a:solidFill>
          <a:latin typeface="+mn-lt"/>
        </a:defRPr>
      </a:lvl3pPr>
      <a:lvl4pPr marL="1044575" indent="-228600" algn="l" rtl="0" fontAlgn="base">
        <a:spcBef>
          <a:spcPct val="0"/>
        </a:spcBef>
        <a:spcAft>
          <a:spcPct val="0"/>
        </a:spcAft>
        <a:buSzPct val="85000"/>
        <a:buChar char="•"/>
        <a:defRPr sz="2000">
          <a:solidFill>
            <a:srgbClr val="3A3A3A"/>
          </a:solidFill>
          <a:latin typeface="+mn-lt"/>
        </a:defRPr>
      </a:lvl4pPr>
      <a:lvl5pPr marL="1274763" indent="-228600" algn="l" rtl="0" fontAlgn="base">
        <a:spcBef>
          <a:spcPct val="0"/>
        </a:spcBef>
        <a:spcAft>
          <a:spcPct val="0"/>
        </a:spcAft>
        <a:buChar char="-"/>
        <a:defRPr sz="2000">
          <a:solidFill>
            <a:srgbClr val="3A3A3A"/>
          </a:solidFill>
          <a:latin typeface="+mn-lt"/>
        </a:defRPr>
      </a:lvl5pPr>
      <a:lvl6pPr marL="1731963" indent="-228600" algn="l" rtl="0" eaLnBrk="1" fontAlgn="base" hangingPunct="1">
        <a:spcBef>
          <a:spcPct val="0"/>
        </a:spcBef>
        <a:spcAft>
          <a:spcPct val="0"/>
        </a:spcAft>
        <a:buChar char="-"/>
        <a:defRPr>
          <a:solidFill>
            <a:srgbClr val="16283A"/>
          </a:solidFill>
          <a:latin typeface="+mn-lt"/>
        </a:defRPr>
      </a:lvl6pPr>
      <a:lvl7pPr marL="2189163" indent="-228600" algn="l" rtl="0" eaLnBrk="1" fontAlgn="base" hangingPunct="1">
        <a:spcBef>
          <a:spcPct val="0"/>
        </a:spcBef>
        <a:spcAft>
          <a:spcPct val="0"/>
        </a:spcAft>
        <a:buChar char="-"/>
        <a:defRPr>
          <a:solidFill>
            <a:srgbClr val="16283A"/>
          </a:solidFill>
          <a:latin typeface="+mn-lt"/>
        </a:defRPr>
      </a:lvl7pPr>
      <a:lvl8pPr marL="2646363" indent="-228600" algn="l" rtl="0" eaLnBrk="1" fontAlgn="base" hangingPunct="1">
        <a:spcBef>
          <a:spcPct val="0"/>
        </a:spcBef>
        <a:spcAft>
          <a:spcPct val="0"/>
        </a:spcAft>
        <a:buChar char="-"/>
        <a:defRPr>
          <a:solidFill>
            <a:srgbClr val="16283A"/>
          </a:solidFill>
          <a:latin typeface="+mn-lt"/>
        </a:defRPr>
      </a:lvl8pPr>
      <a:lvl9pPr marL="3103563" indent="-228600" algn="l" rtl="0" eaLnBrk="1" fontAlgn="base" hangingPunct="1">
        <a:spcBef>
          <a:spcPct val="0"/>
        </a:spcBef>
        <a:spcAft>
          <a:spcPct val="0"/>
        </a:spcAft>
        <a:buChar char="-"/>
        <a:defRPr>
          <a:solidFill>
            <a:srgbClr val="16283A"/>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Examples/j2se/utility/StringDemo.jav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Examples/j2se/utility/StringBufferDemo.java"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1.doc"/></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defRPr/>
            </a:pPr>
            <a:r>
              <a:rPr lang="en-US" dirty="0" smtClean="0"/>
              <a:t>J2SE</a:t>
            </a:r>
          </a:p>
        </p:txBody>
      </p:sp>
      <p:sp>
        <p:nvSpPr>
          <p:cNvPr id="3" name="Subtitle 2"/>
          <p:cNvSpPr>
            <a:spLocks noGrp="1"/>
          </p:cNvSpPr>
          <p:nvPr>
            <p:ph type="subTitle" idx="1"/>
          </p:nvPr>
        </p:nvSpPr>
        <p:spPr/>
        <p:txBody>
          <a:bodyPr/>
          <a:lstStyle/>
          <a:p>
            <a:r>
              <a:rPr lang="en-US" sz="2400" dirty="0" smtClean="0"/>
              <a:t>The String Class</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mtClean="0"/>
              <a:t>No Argument Constructors</a:t>
            </a:r>
          </a:p>
        </p:txBody>
      </p:sp>
      <p:sp>
        <p:nvSpPr>
          <p:cNvPr id="12291" name="Rectangle 3"/>
          <p:cNvSpPr>
            <a:spLocks noGrp="1" noChangeArrowheads="1"/>
          </p:cNvSpPr>
          <p:nvPr>
            <p:ph idx="1"/>
          </p:nvPr>
        </p:nvSpPr>
        <p:spPr/>
        <p:txBody>
          <a:bodyPr/>
          <a:lstStyle/>
          <a:p>
            <a:pPr marL="0" indent="0"/>
            <a:r>
              <a:rPr lang="en-US" dirty="0" smtClean="0"/>
              <a:t>  No-argument constructor creates an empty String.     </a:t>
            </a:r>
          </a:p>
          <a:p>
            <a:pPr marL="0" indent="0">
              <a:buNone/>
            </a:pPr>
            <a:r>
              <a:rPr lang="en-US" dirty="0" smtClean="0"/>
              <a:t>   Rarely used.</a:t>
            </a:r>
            <a:br>
              <a:rPr lang="en-US" dirty="0" smtClean="0"/>
            </a:br>
            <a:endParaRPr lang="en-US" sz="1000" dirty="0" smtClean="0">
              <a:latin typeface="Lucida Console" pitchFamily="49" charset="0"/>
            </a:endParaRPr>
          </a:p>
          <a:p>
            <a:r>
              <a:rPr lang="en-US" dirty="0" smtClean="0"/>
              <a:t>A more common approach is to reassign the variable to an empty literal String. </a:t>
            </a:r>
            <a:r>
              <a:rPr lang="en-US" sz="2000" dirty="0" smtClean="0"/>
              <a:t>(Often done to reinitialize a variable used to store input.)</a:t>
            </a:r>
            <a:endParaRPr lang="en-US" sz="2000" dirty="0" smtClean="0">
              <a:latin typeface="Lucida Console" pitchFamily="49" charset="0"/>
            </a:endParaRPr>
          </a:p>
        </p:txBody>
      </p:sp>
      <p:sp>
        <p:nvSpPr>
          <p:cNvPr id="12292" name="Text Box 5"/>
          <p:cNvSpPr txBox="1">
            <a:spLocks noChangeArrowheads="1"/>
          </p:cNvSpPr>
          <p:nvPr/>
        </p:nvSpPr>
        <p:spPr bwMode="auto">
          <a:xfrm>
            <a:off x="1524000" y="5159836"/>
            <a:ext cx="6080125" cy="369332"/>
          </a:xfrm>
          <a:prstGeom prst="rect">
            <a:avLst/>
          </a:prstGeom>
          <a:solidFill>
            <a:srgbClr val="CCECFF"/>
          </a:solidFill>
          <a:ln w="9525">
            <a:noFill/>
            <a:miter lim="800000"/>
            <a:headEnd/>
            <a:tailEnd/>
          </a:ln>
        </p:spPr>
        <p:txBody>
          <a:bodyPr>
            <a:spAutoFit/>
          </a:bodyPr>
          <a:lstStyle/>
          <a:p>
            <a:r>
              <a:rPr lang="en-US" dirty="0">
                <a:latin typeface="Courier New" pitchFamily="49" charset="0"/>
                <a:cs typeface="Courier New" pitchFamily="49" charset="0"/>
              </a:rPr>
              <a:t>String empty = “”;//nothing between quotes </a:t>
            </a:r>
          </a:p>
        </p:txBody>
      </p:sp>
      <p:sp>
        <p:nvSpPr>
          <p:cNvPr id="12293" name="Text Box 7"/>
          <p:cNvSpPr txBox="1">
            <a:spLocks noChangeArrowheads="1"/>
          </p:cNvSpPr>
          <p:nvPr/>
        </p:nvSpPr>
        <p:spPr bwMode="auto">
          <a:xfrm>
            <a:off x="1524000" y="4459488"/>
            <a:ext cx="4038600" cy="369332"/>
          </a:xfrm>
          <a:prstGeom prst="rect">
            <a:avLst/>
          </a:prstGeom>
          <a:solidFill>
            <a:srgbClr val="CCECFF"/>
          </a:solidFill>
          <a:ln w="9525">
            <a:noFill/>
            <a:miter lim="800000"/>
            <a:headEnd/>
            <a:tailEnd/>
          </a:ln>
        </p:spPr>
        <p:txBody>
          <a:bodyPr>
            <a:spAutoFit/>
          </a:bodyPr>
          <a:lstStyle/>
          <a:p>
            <a:r>
              <a:rPr lang="en-US" dirty="0">
                <a:latin typeface="Courier New" pitchFamily="49" charset="0"/>
                <a:cs typeface="Courier New" pitchFamily="49" charset="0"/>
              </a:rPr>
              <a:t>String empty = new String();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smtClean="0"/>
              <a:t>Copy Constructors</a:t>
            </a:r>
          </a:p>
        </p:txBody>
      </p:sp>
      <p:sp>
        <p:nvSpPr>
          <p:cNvPr id="13315" name="Rectangle 3"/>
          <p:cNvSpPr>
            <a:spLocks noGrp="1" noChangeArrowheads="1"/>
          </p:cNvSpPr>
          <p:nvPr>
            <p:ph idx="1"/>
          </p:nvPr>
        </p:nvSpPr>
        <p:spPr/>
        <p:txBody>
          <a:bodyPr/>
          <a:lstStyle/>
          <a:p>
            <a:r>
              <a:rPr lang="en-US" sz="2400" dirty="0" smtClean="0"/>
              <a:t>Copy constructor creates a copy of an existing String.  Also rarely used.</a:t>
            </a:r>
          </a:p>
          <a:p>
            <a:r>
              <a:rPr lang="en-US" sz="2400" dirty="0" smtClean="0"/>
              <a:t>Not the same as an assignment.</a:t>
            </a:r>
          </a:p>
        </p:txBody>
      </p:sp>
      <p:sp>
        <p:nvSpPr>
          <p:cNvPr id="13316" name="Text Box 14"/>
          <p:cNvSpPr txBox="1">
            <a:spLocks noChangeArrowheads="1"/>
          </p:cNvSpPr>
          <p:nvPr/>
        </p:nvSpPr>
        <p:spPr bwMode="auto">
          <a:xfrm>
            <a:off x="362857" y="3628572"/>
            <a:ext cx="4783818" cy="646331"/>
          </a:xfrm>
          <a:prstGeom prst="rect">
            <a:avLst/>
          </a:prstGeom>
          <a:solidFill>
            <a:srgbClr val="CCECFF"/>
          </a:solidFill>
          <a:ln w="9525">
            <a:noFill/>
            <a:miter lim="800000"/>
            <a:headEnd/>
            <a:tailEnd/>
          </a:ln>
        </p:spPr>
        <p:txBody>
          <a:bodyPr wrap="square">
            <a:spAutoFit/>
          </a:bodyPr>
          <a:lstStyle/>
          <a:p>
            <a:r>
              <a:rPr lang="en-US" dirty="0">
                <a:latin typeface="Courier New" pitchFamily="49" charset="0"/>
                <a:cs typeface="Courier New" pitchFamily="49" charset="0"/>
              </a:rPr>
              <a:t>String word = new String(“Java”);</a:t>
            </a:r>
            <a:br>
              <a:rPr lang="en-US" dirty="0">
                <a:latin typeface="Courier New" pitchFamily="49" charset="0"/>
                <a:cs typeface="Courier New" pitchFamily="49" charset="0"/>
              </a:rPr>
            </a:br>
            <a:r>
              <a:rPr lang="en-US" dirty="0">
                <a:latin typeface="Courier New" pitchFamily="49" charset="0"/>
                <a:cs typeface="Courier New" pitchFamily="49" charset="0"/>
              </a:rPr>
              <a:t>String word2 = new String(word);</a:t>
            </a:r>
          </a:p>
        </p:txBody>
      </p:sp>
      <p:sp>
        <p:nvSpPr>
          <p:cNvPr id="13317" name="Text Box 16"/>
          <p:cNvSpPr txBox="1">
            <a:spLocks noChangeArrowheads="1"/>
          </p:cNvSpPr>
          <p:nvPr/>
        </p:nvSpPr>
        <p:spPr bwMode="auto">
          <a:xfrm>
            <a:off x="5551488" y="3638550"/>
            <a:ext cx="890587" cy="346075"/>
          </a:xfrm>
          <a:prstGeom prst="rect">
            <a:avLst/>
          </a:prstGeom>
          <a:noFill/>
          <a:ln w="9525">
            <a:solidFill>
              <a:schemeClr val="tx1"/>
            </a:solidFill>
            <a:miter lim="800000"/>
            <a:headEnd/>
            <a:tailEnd/>
          </a:ln>
        </p:spPr>
        <p:txBody>
          <a:bodyPr>
            <a:spAutoFit/>
          </a:bodyPr>
          <a:lstStyle/>
          <a:p>
            <a:pPr algn="ctr"/>
            <a:r>
              <a:rPr lang="en-US" sz="1600"/>
              <a:t>word</a:t>
            </a:r>
          </a:p>
        </p:txBody>
      </p:sp>
      <p:sp>
        <p:nvSpPr>
          <p:cNvPr id="13318" name="Line 17"/>
          <p:cNvSpPr>
            <a:spLocks noChangeShapeType="1"/>
          </p:cNvSpPr>
          <p:nvPr/>
        </p:nvSpPr>
        <p:spPr bwMode="auto">
          <a:xfrm>
            <a:off x="6442075" y="3808413"/>
            <a:ext cx="587375" cy="9525"/>
          </a:xfrm>
          <a:prstGeom prst="line">
            <a:avLst/>
          </a:prstGeom>
          <a:noFill/>
          <a:ln w="9525">
            <a:solidFill>
              <a:schemeClr val="tx1"/>
            </a:solidFill>
            <a:round/>
            <a:headEnd/>
            <a:tailEnd type="triangle" w="med" len="med"/>
          </a:ln>
        </p:spPr>
        <p:txBody>
          <a:bodyPr wrap="none" anchor="ctr"/>
          <a:lstStyle/>
          <a:p>
            <a:endParaRPr lang="en-US"/>
          </a:p>
        </p:txBody>
      </p:sp>
      <p:sp>
        <p:nvSpPr>
          <p:cNvPr id="13319" name="Text Box 22"/>
          <p:cNvSpPr txBox="1">
            <a:spLocks noChangeArrowheads="1"/>
          </p:cNvSpPr>
          <p:nvPr/>
        </p:nvSpPr>
        <p:spPr bwMode="auto">
          <a:xfrm>
            <a:off x="5551488" y="4071938"/>
            <a:ext cx="890587" cy="346075"/>
          </a:xfrm>
          <a:prstGeom prst="rect">
            <a:avLst/>
          </a:prstGeom>
          <a:noFill/>
          <a:ln w="9525">
            <a:solidFill>
              <a:schemeClr val="tx1"/>
            </a:solidFill>
            <a:miter lim="800000"/>
            <a:headEnd/>
            <a:tailEnd/>
          </a:ln>
        </p:spPr>
        <p:txBody>
          <a:bodyPr>
            <a:spAutoFit/>
          </a:bodyPr>
          <a:lstStyle/>
          <a:p>
            <a:pPr algn="ctr"/>
            <a:r>
              <a:rPr lang="en-US" sz="1600"/>
              <a:t>word2</a:t>
            </a:r>
          </a:p>
        </p:txBody>
      </p:sp>
      <p:sp>
        <p:nvSpPr>
          <p:cNvPr id="13320" name="Line 26"/>
          <p:cNvSpPr>
            <a:spLocks noChangeShapeType="1"/>
          </p:cNvSpPr>
          <p:nvPr/>
        </p:nvSpPr>
        <p:spPr bwMode="auto">
          <a:xfrm>
            <a:off x="6438900" y="4238625"/>
            <a:ext cx="587375" cy="9525"/>
          </a:xfrm>
          <a:prstGeom prst="line">
            <a:avLst/>
          </a:prstGeom>
          <a:noFill/>
          <a:ln w="9525">
            <a:solidFill>
              <a:schemeClr val="tx1"/>
            </a:solidFill>
            <a:round/>
            <a:headEnd/>
            <a:tailEnd type="triangle" w="med" len="med"/>
          </a:ln>
        </p:spPr>
        <p:txBody>
          <a:bodyPr wrap="none" anchor="ctr"/>
          <a:lstStyle/>
          <a:p>
            <a:endParaRPr lang="en-US"/>
          </a:p>
        </p:txBody>
      </p:sp>
      <p:grpSp>
        <p:nvGrpSpPr>
          <p:cNvPr id="13321" name="Group 27"/>
          <p:cNvGrpSpPr>
            <a:grpSpLocks/>
          </p:cNvGrpSpPr>
          <p:nvPr/>
        </p:nvGrpSpPr>
        <p:grpSpPr bwMode="auto">
          <a:xfrm>
            <a:off x="6899275" y="3582988"/>
            <a:ext cx="1673225" cy="457200"/>
            <a:chOff x="1408" y="2838"/>
            <a:chExt cx="1054" cy="288"/>
          </a:xfrm>
        </p:grpSpPr>
        <p:sp>
          <p:nvSpPr>
            <p:cNvPr id="13335" name="Text Box 28"/>
            <p:cNvSpPr txBox="1">
              <a:spLocks noChangeArrowheads="1"/>
            </p:cNvSpPr>
            <p:nvPr/>
          </p:nvSpPr>
          <p:spPr bwMode="auto">
            <a:xfrm>
              <a:off x="1408" y="2838"/>
              <a:ext cx="1054" cy="288"/>
            </a:xfrm>
            <a:prstGeom prst="rect">
              <a:avLst/>
            </a:prstGeom>
            <a:noFill/>
            <a:ln w="9525">
              <a:noFill/>
              <a:miter lim="800000"/>
              <a:headEnd/>
              <a:tailEnd/>
            </a:ln>
          </p:spPr>
          <p:txBody>
            <a:bodyPr>
              <a:spAutoFit/>
            </a:bodyPr>
            <a:lstStyle/>
            <a:p>
              <a:pPr algn="ctr"/>
              <a:r>
                <a:rPr lang="en-US" sz="2400"/>
                <a:t>“Java"</a:t>
              </a:r>
            </a:p>
          </p:txBody>
        </p:sp>
        <p:sp>
          <p:nvSpPr>
            <p:cNvPr id="13336" name="AutoShape 29"/>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p:spPr>
          <p:txBody>
            <a:bodyPr wrap="none" anchor="ctr"/>
            <a:lstStyle/>
            <a:p>
              <a:endParaRPr lang="en-IN"/>
            </a:p>
          </p:txBody>
        </p:sp>
      </p:grpSp>
      <p:grpSp>
        <p:nvGrpSpPr>
          <p:cNvPr id="13322" name="Group 30"/>
          <p:cNvGrpSpPr>
            <a:grpSpLocks/>
          </p:cNvGrpSpPr>
          <p:nvPr/>
        </p:nvGrpSpPr>
        <p:grpSpPr bwMode="auto">
          <a:xfrm>
            <a:off x="6899275" y="4005263"/>
            <a:ext cx="1673225" cy="457200"/>
            <a:chOff x="1408" y="2838"/>
            <a:chExt cx="1054" cy="288"/>
          </a:xfrm>
        </p:grpSpPr>
        <p:sp>
          <p:nvSpPr>
            <p:cNvPr id="13333" name="Text Box 31"/>
            <p:cNvSpPr txBox="1">
              <a:spLocks noChangeArrowheads="1"/>
            </p:cNvSpPr>
            <p:nvPr/>
          </p:nvSpPr>
          <p:spPr bwMode="auto">
            <a:xfrm>
              <a:off x="1408" y="2838"/>
              <a:ext cx="1054" cy="288"/>
            </a:xfrm>
            <a:prstGeom prst="rect">
              <a:avLst/>
            </a:prstGeom>
            <a:noFill/>
            <a:ln w="9525">
              <a:noFill/>
              <a:miter lim="800000"/>
              <a:headEnd/>
              <a:tailEnd/>
            </a:ln>
          </p:spPr>
          <p:txBody>
            <a:bodyPr>
              <a:spAutoFit/>
            </a:bodyPr>
            <a:lstStyle/>
            <a:p>
              <a:pPr algn="ctr"/>
              <a:r>
                <a:rPr lang="en-US" sz="2400"/>
                <a:t>“Java"</a:t>
              </a:r>
            </a:p>
          </p:txBody>
        </p:sp>
        <p:sp>
          <p:nvSpPr>
            <p:cNvPr id="13334" name="AutoShape 3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p:spPr>
          <p:txBody>
            <a:bodyPr wrap="none" anchor="ctr"/>
            <a:lstStyle/>
            <a:p>
              <a:endParaRPr lang="en-IN"/>
            </a:p>
          </p:txBody>
        </p:sp>
      </p:grpSp>
      <p:sp>
        <p:nvSpPr>
          <p:cNvPr id="13323" name="Text Box 35"/>
          <p:cNvSpPr txBox="1">
            <a:spLocks noChangeArrowheads="1"/>
          </p:cNvSpPr>
          <p:nvPr/>
        </p:nvSpPr>
        <p:spPr bwMode="auto">
          <a:xfrm>
            <a:off x="1498600" y="3213100"/>
            <a:ext cx="6959600" cy="336550"/>
          </a:xfrm>
          <a:prstGeom prst="rect">
            <a:avLst/>
          </a:prstGeom>
          <a:noFill/>
          <a:ln w="9525">
            <a:noFill/>
            <a:miter lim="800000"/>
            <a:headEnd/>
            <a:tailEnd/>
          </a:ln>
        </p:spPr>
        <p:txBody>
          <a:bodyPr>
            <a:spAutoFit/>
          </a:bodyPr>
          <a:lstStyle/>
          <a:p>
            <a:r>
              <a:rPr lang="en-US" sz="1600"/>
              <a:t>Copy Constructor: Each variable points to a different copy of the String.</a:t>
            </a:r>
          </a:p>
        </p:txBody>
      </p:sp>
      <p:sp>
        <p:nvSpPr>
          <p:cNvPr id="13324" name="Text Box 36"/>
          <p:cNvSpPr txBox="1">
            <a:spLocks noChangeArrowheads="1"/>
          </p:cNvSpPr>
          <p:nvPr/>
        </p:nvSpPr>
        <p:spPr bwMode="auto">
          <a:xfrm>
            <a:off x="435429" y="5181600"/>
            <a:ext cx="4700134" cy="646331"/>
          </a:xfrm>
          <a:prstGeom prst="rect">
            <a:avLst/>
          </a:prstGeom>
          <a:solidFill>
            <a:srgbClr val="CCECFF"/>
          </a:solidFill>
          <a:ln w="9525">
            <a:noFill/>
            <a:miter lim="800000"/>
            <a:headEnd/>
            <a:tailEnd/>
          </a:ln>
        </p:spPr>
        <p:txBody>
          <a:bodyPr wrap="square">
            <a:spAutoFit/>
          </a:bodyPr>
          <a:lstStyle/>
          <a:p>
            <a:r>
              <a:rPr lang="en-US" dirty="0">
                <a:latin typeface="Courier New" pitchFamily="49" charset="0"/>
                <a:cs typeface="Courier New" pitchFamily="49" charset="0"/>
              </a:rPr>
              <a:t>String word = “Java”;</a:t>
            </a:r>
            <a:br>
              <a:rPr lang="en-US" dirty="0">
                <a:latin typeface="Courier New" pitchFamily="49" charset="0"/>
                <a:cs typeface="Courier New" pitchFamily="49" charset="0"/>
              </a:rPr>
            </a:br>
            <a:r>
              <a:rPr lang="en-US" dirty="0">
                <a:latin typeface="Courier New" pitchFamily="49" charset="0"/>
                <a:cs typeface="Courier New" pitchFamily="49" charset="0"/>
              </a:rPr>
              <a:t>String word2 = word;</a:t>
            </a:r>
          </a:p>
        </p:txBody>
      </p:sp>
      <p:sp>
        <p:nvSpPr>
          <p:cNvPr id="13325" name="Text Box 37"/>
          <p:cNvSpPr txBox="1">
            <a:spLocks noChangeArrowheads="1"/>
          </p:cNvSpPr>
          <p:nvPr/>
        </p:nvSpPr>
        <p:spPr bwMode="auto">
          <a:xfrm>
            <a:off x="5540375" y="5157788"/>
            <a:ext cx="890588" cy="346075"/>
          </a:xfrm>
          <a:prstGeom prst="rect">
            <a:avLst/>
          </a:prstGeom>
          <a:noFill/>
          <a:ln w="9525">
            <a:solidFill>
              <a:schemeClr val="tx1"/>
            </a:solidFill>
            <a:miter lim="800000"/>
            <a:headEnd/>
            <a:tailEnd/>
          </a:ln>
        </p:spPr>
        <p:txBody>
          <a:bodyPr>
            <a:spAutoFit/>
          </a:bodyPr>
          <a:lstStyle/>
          <a:p>
            <a:pPr algn="ctr"/>
            <a:r>
              <a:rPr lang="en-US" sz="1600"/>
              <a:t>word</a:t>
            </a:r>
          </a:p>
        </p:txBody>
      </p:sp>
      <p:sp>
        <p:nvSpPr>
          <p:cNvPr id="13326" name="Line 38"/>
          <p:cNvSpPr>
            <a:spLocks noChangeShapeType="1"/>
          </p:cNvSpPr>
          <p:nvPr/>
        </p:nvSpPr>
        <p:spPr bwMode="auto">
          <a:xfrm>
            <a:off x="6430963" y="5351463"/>
            <a:ext cx="609600" cy="152400"/>
          </a:xfrm>
          <a:prstGeom prst="line">
            <a:avLst/>
          </a:prstGeom>
          <a:noFill/>
          <a:ln w="9525">
            <a:solidFill>
              <a:schemeClr val="tx1"/>
            </a:solidFill>
            <a:round/>
            <a:headEnd/>
            <a:tailEnd type="triangle" w="med" len="med"/>
          </a:ln>
        </p:spPr>
        <p:txBody>
          <a:bodyPr wrap="none" anchor="ctr"/>
          <a:lstStyle/>
          <a:p>
            <a:endParaRPr lang="en-US"/>
          </a:p>
        </p:txBody>
      </p:sp>
      <p:sp>
        <p:nvSpPr>
          <p:cNvPr id="13327" name="Line 39"/>
          <p:cNvSpPr>
            <a:spLocks noChangeShapeType="1"/>
          </p:cNvSpPr>
          <p:nvPr/>
        </p:nvSpPr>
        <p:spPr bwMode="auto">
          <a:xfrm flipV="1">
            <a:off x="6430963" y="5580063"/>
            <a:ext cx="609600" cy="152400"/>
          </a:xfrm>
          <a:prstGeom prst="line">
            <a:avLst/>
          </a:prstGeom>
          <a:noFill/>
          <a:ln w="9525">
            <a:solidFill>
              <a:schemeClr val="tx1"/>
            </a:solidFill>
            <a:round/>
            <a:headEnd/>
            <a:tailEnd type="triangle" w="med" len="med"/>
          </a:ln>
        </p:spPr>
        <p:txBody>
          <a:bodyPr wrap="none" anchor="ctr"/>
          <a:lstStyle/>
          <a:p>
            <a:endParaRPr lang="en-US"/>
          </a:p>
        </p:txBody>
      </p:sp>
      <p:grpSp>
        <p:nvGrpSpPr>
          <p:cNvPr id="13328" name="Group 40"/>
          <p:cNvGrpSpPr>
            <a:grpSpLocks/>
          </p:cNvGrpSpPr>
          <p:nvPr/>
        </p:nvGrpSpPr>
        <p:grpSpPr bwMode="auto">
          <a:xfrm>
            <a:off x="6891338" y="5275263"/>
            <a:ext cx="1673225" cy="457200"/>
            <a:chOff x="1408" y="2838"/>
            <a:chExt cx="1054" cy="288"/>
          </a:xfrm>
        </p:grpSpPr>
        <p:sp>
          <p:nvSpPr>
            <p:cNvPr id="13331" name="Text Box 41"/>
            <p:cNvSpPr txBox="1">
              <a:spLocks noChangeArrowheads="1"/>
            </p:cNvSpPr>
            <p:nvPr/>
          </p:nvSpPr>
          <p:spPr bwMode="auto">
            <a:xfrm>
              <a:off x="1408" y="2838"/>
              <a:ext cx="1054" cy="288"/>
            </a:xfrm>
            <a:prstGeom prst="rect">
              <a:avLst/>
            </a:prstGeom>
            <a:noFill/>
            <a:ln w="9525">
              <a:noFill/>
              <a:miter lim="800000"/>
              <a:headEnd/>
              <a:tailEnd/>
            </a:ln>
          </p:spPr>
          <p:txBody>
            <a:bodyPr>
              <a:spAutoFit/>
            </a:bodyPr>
            <a:lstStyle/>
            <a:p>
              <a:pPr algn="ctr"/>
              <a:r>
                <a:rPr lang="en-US" sz="2400"/>
                <a:t>“Java"</a:t>
              </a:r>
            </a:p>
          </p:txBody>
        </p:sp>
        <p:sp>
          <p:nvSpPr>
            <p:cNvPr id="13332" name="AutoShape 4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p:spPr>
          <p:txBody>
            <a:bodyPr wrap="none" anchor="ctr"/>
            <a:lstStyle/>
            <a:p>
              <a:endParaRPr lang="en-IN"/>
            </a:p>
          </p:txBody>
        </p:sp>
      </p:grpSp>
      <p:sp>
        <p:nvSpPr>
          <p:cNvPr id="13329" name="Text Box 43"/>
          <p:cNvSpPr txBox="1">
            <a:spLocks noChangeArrowheads="1"/>
          </p:cNvSpPr>
          <p:nvPr/>
        </p:nvSpPr>
        <p:spPr bwMode="auto">
          <a:xfrm>
            <a:off x="5540375" y="5580063"/>
            <a:ext cx="890588" cy="346075"/>
          </a:xfrm>
          <a:prstGeom prst="rect">
            <a:avLst/>
          </a:prstGeom>
          <a:noFill/>
          <a:ln w="9525">
            <a:solidFill>
              <a:schemeClr val="tx1"/>
            </a:solidFill>
            <a:miter lim="800000"/>
            <a:headEnd/>
            <a:tailEnd/>
          </a:ln>
        </p:spPr>
        <p:txBody>
          <a:bodyPr>
            <a:spAutoFit/>
          </a:bodyPr>
          <a:lstStyle/>
          <a:p>
            <a:pPr algn="ctr"/>
            <a:r>
              <a:rPr lang="en-US" sz="1600"/>
              <a:t>word2</a:t>
            </a:r>
          </a:p>
        </p:txBody>
      </p:sp>
      <p:sp>
        <p:nvSpPr>
          <p:cNvPr id="13330" name="Text Box 44"/>
          <p:cNvSpPr txBox="1">
            <a:spLocks noChangeArrowheads="1"/>
          </p:cNvSpPr>
          <p:nvPr/>
        </p:nvSpPr>
        <p:spPr bwMode="auto">
          <a:xfrm>
            <a:off x="1506538" y="4665663"/>
            <a:ext cx="5538787" cy="366712"/>
          </a:xfrm>
          <a:prstGeom prst="rect">
            <a:avLst/>
          </a:prstGeom>
          <a:noFill/>
          <a:ln w="9525">
            <a:noFill/>
            <a:miter lim="800000"/>
            <a:headEnd/>
            <a:tailEnd/>
          </a:ln>
        </p:spPr>
        <p:txBody>
          <a:bodyPr>
            <a:spAutoFit/>
          </a:bodyPr>
          <a:lstStyle/>
          <a:p>
            <a:r>
              <a:rPr lang="en-US"/>
              <a:t>Assignment: Both variables point to the same String.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smtClean="0"/>
              <a:t>Other Constructors</a:t>
            </a:r>
          </a:p>
        </p:txBody>
      </p:sp>
      <p:sp>
        <p:nvSpPr>
          <p:cNvPr id="14339" name="Rectangle 3"/>
          <p:cNvSpPr>
            <a:spLocks noGrp="1" noChangeArrowheads="1"/>
          </p:cNvSpPr>
          <p:nvPr>
            <p:ph idx="1"/>
          </p:nvPr>
        </p:nvSpPr>
        <p:spPr/>
        <p:txBody>
          <a:bodyPr/>
          <a:lstStyle/>
          <a:p>
            <a:pPr>
              <a:buFont typeface="Wingdings" pitchFamily="2" charset="2"/>
              <a:buNone/>
            </a:pPr>
            <a:r>
              <a:rPr lang="en-US" dirty="0" smtClean="0"/>
              <a:t>Most other constructors take an array as a parameter to create a String.</a:t>
            </a:r>
          </a:p>
        </p:txBody>
      </p:sp>
      <p:sp>
        <p:nvSpPr>
          <p:cNvPr id="14340" name="Text Box 4"/>
          <p:cNvSpPr txBox="1">
            <a:spLocks noChangeArrowheads="1"/>
          </p:cNvSpPr>
          <p:nvPr/>
        </p:nvSpPr>
        <p:spPr bwMode="auto">
          <a:xfrm>
            <a:off x="1058863" y="3270250"/>
            <a:ext cx="6883400" cy="646331"/>
          </a:xfrm>
          <a:prstGeom prst="rect">
            <a:avLst/>
          </a:prstGeom>
          <a:solidFill>
            <a:srgbClr val="CCECFF"/>
          </a:solidFill>
          <a:ln w="9525">
            <a:noFill/>
            <a:miter lim="800000"/>
            <a:headEnd/>
            <a:tailEnd/>
          </a:ln>
        </p:spPr>
        <p:txBody>
          <a:bodyPr>
            <a:spAutoFit/>
          </a:bodyPr>
          <a:lstStyle/>
          <a:p>
            <a:pPr>
              <a:spcBef>
                <a:spcPct val="0"/>
              </a:spcBef>
            </a:pPr>
            <a:r>
              <a:rPr lang="en-US" b="1" dirty="0">
                <a:latin typeface="Courier New" pitchFamily="49" charset="0"/>
                <a:cs typeface="Courier New" pitchFamily="49" charset="0"/>
              </a:rPr>
              <a:t>char[] letters = {‘J’, ‘a’, ‘v’, ‘a’};</a:t>
            </a:r>
            <a:br>
              <a:rPr lang="en-US" b="1" dirty="0">
                <a:latin typeface="Courier New" pitchFamily="49" charset="0"/>
                <a:cs typeface="Courier New" pitchFamily="49" charset="0"/>
              </a:rPr>
            </a:br>
            <a:r>
              <a:rPr lang="en-US" b="1" dirty="0">
                <a:latin typeface="Courier New" pitchFamily="49" charset="0"/>
                <a:cs typeface="Courier New" pitchFamily="49" charset="0"/>
              </a:rPr>
              <a:t>String word = new String(letters);//”Java”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smtClean="0"/>
              <a:t>Methods — length, charAt</a:t>
            </a:r>
          </a:p>
        </p:txBody>
      </p:sp>
      <p:sp>
        <p:nvSpPr>
          <p:cNvPr id="15363" name="Rectangle 4"/>
          <p:cNvSpPr>
            <a:spLocks noGrp="1" noChangeArrowheads="1"/>
          </p:cNvSpPr>
          <p:nvPr>
            <p:ph idx="1"/>
          </p:nvPr>
        </p:nvSpPr>
        <p:spPr/>
        <p:txBody>
          <a:bodyPr/>
          <a:lstStyle/>
          <a:p>
            <a:pPr marL="342900" indent="-342900">
              <a:buFont typeface="Wingdings" pitchFamily="2" charset="2"/>
              <a:buNone/>
            </a:pPr>
            <a:r>
              <a:rPr lang="en-US" sz="2400" smtClean="0"/>
              <a:t>int length();</a:t>
            </a:r>
          </a:p>
          <a:p>
            <a:pPr marL="342900" indent="-342900"/>
            <a:endParaRPr lang="en-US" sz="2400" smtClean="0"/>
          </a:p>
          <a:p>
            <a:pPr marL="342900" indent="-342900">
              <a:buFont typeface="Wingdings" pitchFamily="2" charset="2"/>
              <a:buNone/>
            </a:pPr>
            <a:r>
              <a:rPr lang="en-US" sz="2400" smtClean="0"/>
              <a:t>char charAt(i);</a:t>
            </a:r>
          </a:p>
          <a:p>
            <a:pPr marL="342900" indent="-342900">
              <a:spcBef>
                <a:spcPct val="0"/>
              </a:spcBef>
            </a:pPr>
            <a:endParaRPr lang="en-US" sz="2400" smtClean="0"/>
          </a:p>
        </p:txBody>
      </p:sp>
      <p:sp>
        <p:nvSpPr>
          <p:cNvPr id="15364" name="Rectangle 5"/>
          <p:cNvSpPr>
            <a:spLocks noChangeArrowheads="1"/>
          </p:cNvSpPr>
          <p:nvPr/>
        </p:nvSpPr>
        <p:spPr bwMode="auto">
          <a:xfrm>
            <a:off x="3668713" y="1839913"/>
            <a:ext cx="4713287" cy="1395412"/>
          </a:xfrm>
          <a:prstGeom prst="rect">
            <a:avLst/>
          </a:prstGeom>
          <a:noFill/>
          <a:ln w="9525">
            <a:noFill/>
            <a:miter lim="800000"/>
            <a:headEnd/>
            <a:tailEnd/>
          </a:ln>
        </p:spPr>
        <p:txBody>
          <a:bodyPr/>
          <a:lstStyle/>
          <a:p>
            <a:pPr marL="342900" indent="-342900" eaLnBrk="1" hangingPunct="1">
              <a:spcBef>
                <a:spcPct val="0"/>
              </a:spcBef>
              <a:buClr>
                <a:schemeClr val="accent1"/>
              </a:buClr>
              <a:buSzPct val="70000"/>
              <a:buFont typeface="Wingdings" pitchFamily="2" charset="2"/>
              <a:buChar char="n"/>
            </a:pPr>
            <a:r>
              <a:rPr lang="en-US" sz="2000"/>
              <a:t>Returns the number of characters in the string</a:t>
            </a:r>
            <a:br>
              <a:rPr lang="en-US" sz="2000"/>
            </a:br>
            <a:endParaRPr lang="en-US" sz="2000"/>
          </a:p>
          <a:p>
            <a:pPr marL="342900" indent="-342900" eaLnBrk="1" hangingPunct="1">
              <a:spcBef>
                <a:spcPct val="0"/>
              </a:spcBef>
              <a:buClr>
                <a:schemeClr val="accent1"/>
              </a:buClr>
              <a:buSzPct val="70000"/>
              <a:buFont typeface="Wingdings" pitchFamily="2" charset="2"/>
              <a:buChar char="n"/>
            </a:pPr>
            <a:r>
              <a:rPr lang="en-US" sz="2000"/>
              <a:t>Returns the char at position i.</a:t>
            </a:r>
          </a:p>
        </p:txBody>
      </p:sp>
      <p:sp>
        <p:nvSpPr>
          <p:cNvPr id="23558" name="Text Box 6"/>
          <p:cNvSpPr txBox="1">
            <a:spLocks noChangeArrowheads="1"/>
          </p:cNvSpPr>
          <p:nvPr/>
        </p:nvSpPr>
        <p:spPr bwMode="auto">
          <a:xfrm>
            <a:off x="6521450" y="4989513"/>
            <a:ext cx="1111250" cy="1004887"/>
          </a:xfrm>
          <a:prstGeom prst="rect">
            <a:avLst/>
          </a:prstGeom>
          <a:noFill/>
          <a:ln w="9525">
            <a:noFill/>
            <a:miter lim="800000"/>
            <a:headEnd/>
            <a:tailEnd/>
          </a:ln>
        </p:spPr>
        <p:txBody>
          <a:bodyPr>
            <a:spAutoFit/>
          </a:bodyPr>
          <a:lstStyle/>
          <a:p>
            <a:r>
              <a:rPr lang="en-US" sz="1600"/>
              <a:t> </a:t>
            </a:r>
            <a:r>
              <a:rPr lang="en-US" sz="2400"/>
              <a:t>7</a:t>
            </a:r>
          </a:p>
          <a:p>
            <a:r>
              <a:rPr lang="en-US" sz="2400"/>
              <a:t>’n'</a:t>
            </a:r>
          </a:p>
        </p:txBody>
      </p:sp>
      <p:sp>
        <p:nvSpPr>
          <p:cNvPr id="15366" name="Text Box 7"/>
          <p:cNvSpPr txBox="1">
            <a:spLocks noChangeArrowheads="1"/>
          </p:cNvSpPr>
          <p:nvPr/>
        </p:nvSpPr>
        <p:spPr bwMode="auto">
          <a:xfrm>
            <a:off x="1368425" y="4970463"/>
            <a:ext cx="3962400" cy="784830"/>
          </a:xfrm>
          <a:prstGeom prst="rect">
            <a:avLst/>
          </a:prstGeom>
          <a:solidFill>
            <a:srgbClr val="CCECFF"/>
          </a:solidFill>
          <a:ln w="9525">
            <a:noFill/>
            <a:miter lim="800000"/>
            <a:headEnd/>
            <a:tailEnd/>
          </a:ln>
        </p:spPr>
        <p:txBody>
          <a:bodyPr>
            <a:spAutoFit/>
          </a:bodyPr>
          <a:lstStyle/>
          <a:p>
            <a:r>
              <a:rPr lang="en-US" dirty="0">
                <a:latin typeface="Courier New" pitchFamily="49" charset="0"/>
                <a:cs typeface="Courier New" pitchFamily="49" charset="0"/>
              </a:rPr>
              <a:t>”</a:t>
            </a:r>
            <a:r>
              <a:rPr lang="en-US" dirty="0" err="1">
                <a:latin typeface="Courier New" pitchFamily="49" charset="0"/>
                <a:cs typeface="Courier New" pitchFamily="49" charset="0"/>
              </a:rPr>
              <a:t>Problem".length</a:t>
            </a:r>
            <a:r>
              <a:rPr lang="en-US" dirty="0">
                <a:latin typeface="Courier New" pitchFamily="49" charset="0"/>
                <a:cs typeface="Courier New" pitchFamily="49" charset="0"/>
              </a:rPr>
              <a:t>();</a:t>
            </a:r>
          </a:p>
          <a:p>
            <a:r>
              <a:rPr lang="en-US" dirty="0">
                <a:latin typeface="Courier New" pitchFamily="49" charset="0"/>
                <a:cs typeface="Courier New" pitchFamily="49" charset="0"/>
              </a:rPr>
              <a:t>”</a:t>
            </a:r>
            <a:r>
              <a:rPr lang="en-US" dirty="0" err="1">
                <a:latin typeface="Courier New" pitchFamily="49" charset="0"/>
                <a:cs typeface="Courier New" pitchFamily="49" charset="0"/>
              </a:rPr>
              <a:t>Window".charAt</a:t>
            </a:r>
            <a:r>
              <a:rPr lang="en-US" dirty="0">
                <a:latin typeface="Courier New" pitchFamily="49" charset="0"/>
                <a:cs typeface="Courier New" pitchFamily="49" charset="0"/>
              </a:rPr>
              <a:t> (2);</a:t>
            </a:r>
          </a:p>
        </p:txBody>
      </p:sp>
      <p:sp>
        <p:nvSpPr>
          <p:cNvPr id="15367" name="Text Box 8"/>
          <p:cNvSpPr txBox="1">
            <a:spLocks noChangeArrowheads="1"/>
          </p:cNvSpPr>
          <p:nvPr/>
        </p:nvSpPr>
        <p:spPr bwMode="auto">
          <a:xfrm>
            <a:off x="6092825" y="4494213"/>
            <a:ext cx="1447800" cy="457200"/>
          </a:xfrm>
          <a:prstGeom prst="rect">
            <a:avLst/>
          </a:prstGeom>
          <a:noFill/>
          <a:ln w="9525">
            <a:noFill/>
            <a:miter lim="800000"/>
            <a:headEnd/>
            <a:tailEnd/>
          </a:ln>
        </p:spPr>
        <p:txBody>
          <a:bodyPr>
            <a:spAutoFit/>
          </a:bodyPr>
          <a:lstStyle/>
          <a:p>
            <a:pPr algn="ctr"/>
            <a:r>
              <a:rPr lang="en-US" sz="2400">
                <a:solidFill>
                  <a:schemeClr val="tx2"/>
                </a:solidFill>
              </a:rPr>
              <a:t>Returns:</a:t>
            </a:r>
          </a:p>
        </p:txBody>
      </p:sp>
      <p:sp>
        <p:nvSpPr>
          <p:cNvPr id="15368" name="Line 9"/>
          <p:cNvSpPr>
            <a:spLocks noChangeShapeType="1"/>
          </p:cNvSpPr>
          <p:nvPr/>
        </p:nvSpPr>
        <p:spPr bwMode="auto">
          <a:xfrm>
            <a:off x="4223658" y="5588001"/>
            <a:ext cx="2040618" cy="190500"/>
          </a:xfrm>
          <a:prstGeom prst="line">
            <a:avLst/>
          </a:prstGeom>
          <a:noFill/>
          <a:ln w="9525">
            <a:solidFill>
              <a:srgbClr val="FF0000"/>
            </a:solidFill>
            <a:round/>
            <a:headEnd/>
            <a:tailEnd type="triangle" w="med" len="med"/>
          </a:ln>
        </p:spPr>
        <p:txBody>
          <a:bodyPr wrap="none" anchor="ctr"/>
          <a:lstStyle/>
          <a:p>
            <a:endParaRPr lang="en-US"/>
          </a:p>
        </p:txBody>
      </p:sp>
      <p:sp>
        <p:nvSpPr>
          <p:cNvPr id="15369" name="Line 10"/>
          <p:cNvSpPr>
            <a:spLocks noChangeShapeType="1"/>
          </p:cNvSpPr>
          <p:nvPr/>
        </p:nvSpPr>
        <p:spPr bwMode="auto">
          <a:xfrm>
            <a:off x="4122057" y="5152571"/>
            <a:ext cx="2148568" cy="94117"/>
          </a:xfrm>
          <a:prstGeom prst="line">
            <a:avLst/>
          </a:prstGeom>
          <a:noFill/>
          <a:ln w="9525">
            <a:solidFill>
              <a:srgbClr val="FF0000"/>
            </a:solidFill>
            <a:round/>
            <a:headEnd/>
            <a:tailEnd type="triangle" w="med" len="med"/>
          </a:ln>
        </p:spPr>
        <p:txBody>
          <a:bodyPr wrap="none" anchor="ctr"/>
          <a:lstStyle/>
          <a:p>
            <a:endParaRPr lang="en-US"/>
          </a:p>
        </p:txBody>
      </p:sp>
      <p:sp>
        <p:nvSpPr>
          <p:cNvPr id="15370" name="Text Box 11"/>
          <p:cNvSpPr txBox="1">
            <a:spLocks noChangeArrowheads="1"/>
          </p:cNvSpPr>
          <p:nvPr/>
        </p:nvSpPr>
        <p:spPr bwMode="auto">
          <a:xfrm>
            <a:off x="1222375" y="3536950"/>
            <a:ext cx="6962775" cy="822325"/>
          </a:xfrm>
          <a:prstGeom prst="rect">
            <a:avLst/>
          </a:prstGeom>
          <a:solidFill>
            <a:schemeClr val="folHlink"/>
          </a:solidFill>
          <a:ln w="9525">
            <a:noFill/>
            <a:miter lim="800000"/>
            <a:headEnd/>
            <a:tailEnd/>
          </a:ln>
        </p:spPr>
        <p:txBody>
          <a:bodyPr>
            <a:spAutoFit/>
          </a:bodyPr>
          <a:lstStyle/>
          <a:p>
            <a:r>
              <a:rPr lang="en-US" sz="2400"/>
              <a:t>Character positions in strings are numbered starting from 0 – just like arrays.</a:t>
            </a:r>
          </a:p>
        </p:txBody>
      </p:sp>
      <p:sp>
        <p:nvSpPr>
          <p:cNvPr id="15371" name="Line 12"/>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mtClean="0"/>
              <a:t>Methods — substring</a:t>
            </a:r>
          </a:p>
        </p:txBody>
      </p:sp>
      <p:sp>
        <p:nvSpPr>
          <p:cNvPr id="16387" name="Rectangle 17"/>
          <p:cNvSpPr>
            <a:spLocks noGrp="1" noChangeArrowheads="1"/>
          </p:cNvSpPr>
          <p:nvPr>
            <p:ph idx="1"/>
          </p:nvPr>
        </p:nvSpPr>
        <p:spPr>
          <a:xfrm>
            <a:off x="457200" y="1576388"/>
            <a:ext cx="5929086" cy="5046662"/>
          </a:xfrm>
        </p:spPr>
        <p:txBody>
          <a:bodyPr/>
          <a:lstStyle/>
          <a:p>
            <a:pPr marL="342900" indent="-342900"/>
            <a:r>
              <a:rPr lang="en-US" sz="2400" dirty="0" smtClean="0"/>
              <a:t>String subs = </a:t>
            </a:r>
            <a:r>
              <a:rPr lang="en-US" sz="2400" dirty="0" err="1" smtClean="0"/>
              <a:t>word.</a:t>
            </a:r>
            <a:r>
              <a:rPr lang="en-US" sz="2400" b="1" dirty="0" err="1" smtClean="0"/>
              <a:t>substring</a:t>
            </a:r>
            <a:r>
              <a:rPr lang="en-US" sz="2400" dirty="0" smtClean="0"/>
              <a:t> (</a:t>
            </a:r>
            <a:r>
              <a:rPr lang="en-US" sz="2400" dirty="0" err="1" smtClean="0"/>
              <a:t>i</a:t>
            </a:r>
            <a:r>
              <a:rPr lang="en-US" sz="2400" dirty="0" smtClean="0"/>
              <a:t>, k);</a:t>
            </a:r>
          </a:p>
          <a:p>
            <a:pPr marL="687387" lvl="1"/>
            <a:r>
              <a:rPr lang="en-US" sz="2000" dirty="0" smtClean="0"/>
              <a:t>Returns a new String by copying characters from an existing String.</a:t>
            </a:r>
          </a:p>
          <a:p>
            <a:pPr marL="742950" lvl="1" indent="-285750"/>
            <a:r>
              <a:rPr lang="en-US" sz="2400" dirty="0" smtClean="0"/>
              <a:t>returns the substring of chars in positions from </a:t>
            </a:r>
            <a:r>
              <a:rPr lang="en-US" sz="2400" b="1" dirty="0" err="1" smtClean="0"/>
              <a:t>i</a:t>
            </a:r>
            <a:r>
              <a:rPr lang="en-US" sz="2400" dirty="0" smtClean="0"/>
              <a:t> to </a:t>
            </a:r>
            <a:r>
              <a:rPr lang="en-US" sz="2400" b="1" dirty="0" smtClean="0"/>
              <a:t>k</a:t>
            </a:r>
            <a:r>
              <a:rPr lang="en-US" sz="2400" b="1" i="1" dirty="0" smtClean="0"/>
              <a:t>-</a:t>
            </a:r>
            <a:r>
              <a:rPr lang="en-US" sz="2400" b="1" dirty="0" smtClean="0"/>
              <a:t>1</a:t>
            </a:r>
          </a:p>
          <a:p>
            <a:pPr marL="342900" indent="-342900"/>
            <a:r>
              <a:rPr lang="en-US" sz="2400" dirty="0" smtClean="0"/>
              <a:t>String subs = </a:t>
            </a:r>
            <a:r>
              <a:rPr lang="en-US" sz="2400" dirty="0" err="1" smtClean="0"/>
              <a:t>word.</a:t>
            </a:r>
            <a:r>
              <a:rPr lang="en-US" sz="2400" b="1" dirty="0" err="1" smtClean="0"/>
              <a:t>substring</a:t>
            </a:r>
            <a:r>
              <a:rPr lang="en-US" sz="2400" b="1" dirty="0" smtClean="0"/>
              <a:t> </a:t>
            </a:r>
            <a:r>
              <a:rPr lang="en-US" sz="2400" dirty="0" smtClean="0"/>
              <a:t>(</a:t>
            </a:r>
            <a:r>
              <a:rPr lang="en-US" sz="2400" dirty="0" err="1" smtClean="0"/>
              <a:t>i</a:t>
            </a:r>
            <a:r>
              <a:rPr lang="en-US" sz="2400" dirty="0" smtClean="0"/>
              <a:t>);</a:t>
            </a:r>
          </a:p>
          <a:p>
            <a:pPr marL="742950" lvl="1" indent="-285750"/>
            <a:r>
              <a:rPr lang="en-US" sz="2400" dirty="0" smtClean="0"/>
              <a:t>returns the substring from the </a:t>
            </a:r>
            <a:r>
              <a:rPr lang="en-US" sz="2400" b="1" dirty="0" err="1" smtClean="0"/>
              <a:t>i</a:t>
            </a:r>
            <a:r>
              <a:rPr lang="en-US" sz="2400" dirty="0" err="1" smtClean="0"/>
              <a:t>-th</a:t>
            </a:r>
            <a:r>
              <a:rPr lang="en-US" sz="2400" dirty="0" smtClean="0"/>
              <a:t> char to the end</a:t>
            </a:r>
          </a:p>
        </p:txBody>
      </p:sp>
      <p:sp>
        <p:nvSpPr>
          <p:cNvPr id="24580" name="Text Box 4"/>
          <p:cNvSpPr txBox="1">
            <a:spLocks noChangeArrowheads="1"/>
          </p:cNvSpPr>
          <p:nvPr/>
        </p:nvSpPr>
        <p:spPr bwMode="auto">
          <a:xfrm>
            <a:off x="6148388" y="5073650"/>
            <a:ext cx="2486025" cy="1187450"/>
          </a:xfrm>
          <a:prstGeom prst="rect">
            <a:avLst/>
          </a:prstGeom>
          <a:noFill/>
          <a:ln w="9525">
            <a:noFill/>
            <a:miter lim="800000"/>
            <a:headEnd/>
            <a:tailEnd/>
          </a:ln>
        </p:spPr>
        <p:txBody>
          <a:bodyPr>
            <a:spAutoFit/>
          </a:bodyPr>
          <a:lstStyle/>
          <a:p>
            <a:pPr>
              <a:spcBef>
                <a:spcPct val="0"/>
              </a:spcBef>
            </a:pPr>
            <a:r>
              <a:rPr lang="en-US" sz="2400"/>
              <a:t>“lev"</a:t>
            </a:r>
          </a:p>
          <a:p>
            <a:pPr>
              <a:spcBef>
                <a:spcPct val="0"/>
              </a:spcBef>
            </a:pPr>
            <a:r>
              <a:rPr lang="en-US" sz="2400"/>
              <a:t>“mutable"</a:t>
            </a:r>
          </a:p>
          <a:p>
            <a:pPr>
              <a:spcBef>
                <a:spcPct val="0"/>
              </a:spcBef>
            </a:pPr>
            <a:r>
              <a:rPr lang="en-US" sz="2400"/>
              <a:t>"" (empty string)</a:t>
            </a:r>
          </a:p>
        </p:txBody>
      </p:sp>
      <p:sp>
        <p:nvSpPr>
          <p:cNvPr id="16389" name="Text Box 5"/>
          <p:cNvSpPr txBox="1">
            <a:spLocks noChangeArrowheads="1"/>
          </p:cNvSpPr>
          <p:nvPr/>
        </p:nvSpPr>
        <p:spPr bwMode="auto">
          <a:xfrm>
            <a:off x="420914" y="5080000"/>
            <a:ext cx="4701949" cy="923330"/>
          </a:xfrm>
          <a:prstGeom prst="rect">
            <a:avLst/>
          </a:prstGeom>
          <a:solidFill>
            <a:srgbClr val="CCECFF"/>
          </a:solidFill>
          <a:ln w="9525">
            <a:noFill/>
            <a:miter lim="800000"/>
            <a:headEnd/>
            <a:tailEnd/>
          </a:ln>
        </p:spPr>
        <p:txBody>
          <a:bodyPr wrap="square">
            <a:spAutoFit/>
          </a:bodyPr>
          <a:lstStyle/>
          <a:p>
            <a:pPr>
              <a:spcBef>
                <a:spcPct val="0"/>
              </a:spcBef>
            </a:pPr>
            <a:r>
              <a:rPr lang="en-US" dirty="0">
                <a:latin typeface="Courier New" pitchFamily="49" charset="0"/>
                <a:cs typeface="Courier New" pitchFamily="49" charset="0"/>
              </a:rPr>
              <a:t>”</a:t>
            </a:r>
            <a:r>
              <a:rPr lang="en-US" dirty="0" err="1">
                <a:latin typeface="Courier New" pitchFamily="49" charset="0"/>
                <a:cs typeface="Courier New" pitchFamily="49" charset="0"/>
              </a:rPr>
              <a:t>television".substring</a:t>
            </a:r>
            <a:r>
              <a:rPr lang="en-US" dirty="0">
                <a:latin typeface="Courier New" pitchFamily="49" charset="0"/>
                <a:cs typeface="Courier New" pitchFamily="49" charset="0"/>
              </a:rPr>
              <a:t> (2,5); </a:t>
            </a:r>
          </a:p>
          <a:p>
            <a:pPr>
              <a:spcBef>
                <a:spcPct val="0"/>
              </a:spcBef>
            </a:pPr>
            <a:r>
              <a:rPr lang="en-US" dirty="0">
                <a:latin typeface="Courier New" pitchFamily="49" charset="0"/>
                <a:cs typeface="Courier New" pitchFamily="49" charset="0"/>
              </a:rPr>
              <a:t>“</a:t>
            </a:r>
            <a:r>
              <a:rPr lang="en-US" dirty="0" err="1">
                <a:latin typeface="Courier New" pitchFamily="49" charset="0"/>
                <a:cs typeface="Courier New" pitchFamily="49" charset="0"/>
              </a:rPr>
              <a:t>immutable".substring</a:t>
            </a:r>
            <a:r>
              <a:rPr lang="en-US" dirty="0">
                <a:latin typeface="Courier New" pitchFamily="49" charset="0"/>
                <a:cs typeface="Courier New" pitchFamily="49" charset="0"/>
              </a:rPr>
              <a:t> (2);</a:t>
            </a:r>
          </a:p>
          <a:p>
            <a:pPr>
              <a:spcBef>
                <a:spcPct val="0"/>
              </a:spcBef>
            </a:pPr>
            <a:r>
              <a:rPr lang="en-US" dirty="0">
                <a:latin typeface="Courier New" pitchFamily="49" charset="0"/>
                <a:cs typeface="Courier New" pitchFamily="49" charset="0"/>
              </a:rPr>
              <a:t>“</a:t>
            </a:r>
            <a:r>
              <a:rPr lang="en-US" dirty="0" err="1">
                <a:latin typeface="Courier New" pitchFamily="49" charset="0"/>
                <a:cs typeface="Courier New" pitchFamily="49" charset="0"/>
              </a:rPr>
              <a:t>bob".substring</a:t>
            </a:r>
            <a:r>
              <a:rPr lang="en-US" dirty="0">
                <a:latin typeface="Courier New" pitchFamily="49" charset="0"/>
                <a:cs typeface="Courier New" pitchFamily="49" charset="0"/>
              </a:rPr>
              <a:t> (9);</a:t>
            </a:r>
          </a:p>
        </p:txBody>
      </p:sp>
      <p:sp>
        <p:nvSpPr>
          <p:cNvPr id="16390" name="Text Box 6"/>
          <p:cNvSpPr txBox="1">
            <a:spLocks noChangeArrowheads="1"/>
          </p:cNvSpPr>
          <p:nvPr/>
        </p:nvSpPr>
        <p:spPr bwMode="auto">
          <a:xfrm>
            <a:off x="6003925" y="4767263"/>
            <a:ext cx="1447800" cy="457200"/>
          </a:xfrm>
          <a:prstGeom prst="rect">
            <a:avLst/>
          </a:prstGeom>
          <a:noFill/>
          <a:ln w="9525">
            <a:noFill/>
            <a:miter lim="800000"/>
            <a:headEnd/>
            <a:tailEnd/>
          </a:ln>
        </p:spPr>
        <p:txBody>
          <a:bodyPr>
            <a:spAutoFit/>
          </a:bodyPr>
          <a:lstStyle/>
          <a:p>
            <a:pPr algn="ctr"/>
            <a:r>
              <a:rPr lang="en-US" sz="2400">
                <a:solidFill>
                  <a:schemeClr val="tx2"/>
                </a:solidFill>
              </a:rPr>
              <a:t>Returns:</a:t>
            </a:r>
          </a:p>
        </p:txBody>
      </p:sp>
      <p:sp>
        <p:nvSpPr>
          <p:cNvPr id="16391" name="Line 7"/>
          <p:cNvSpPr>
            <a:spLocks noChangeShapeType="1"/>
          </p:cNvSpPr>
          <p:nvPr/>
        </p:nvSpPr>
        <p:spPr bwMode="auto">
          <a:xfrm>
            <a:off x="4122057" y="5573486"/>
            <a:ext cx="1896156" cy="133577"/>
          </a:xfrm>
          <a:prstGeom prst="line">
            <a:avLst/>
          </a:prstGeom>
          <a:noFill/>
          <a:ln w="9525">
            <a:solidFill>
              <a:srgbClr val="FF0000"/>
            </a:solidFill>
            <a:round/>
            <a:headEnd/>
            <a:tailEnd type="triangle" w="med" len="med"/>
          </a:ln>
        </p:spPr>
        <p:txBody>
          <a:bodyPr wrap="none" anchor="ctr"/>
          <a:lstStyle/>
          <a:p>
            <a:endParaRPr lang="en-US"/>
          </a:p>
        </p:txBody>
      </p:sp>
      <p:sp>
        <p:nvSpPr>
          <p:cNvPr id="16392" name="Line 8"/>
          <p:cNvSpPr>
            <a:spLocks noChangeShapeType="1"/>
          </p:cNvSpPr>
          <p:nvPr/>
        </p:nvSpPr>
        <p:spPr bwMode="auto">
          <a:xfrm>
            <a:off x="4455886" y="5261294"/>
            <a:ext cx="1562327" cy="45719"/>
          </a:xfrm>
          <a:prstGeom prst="line">
            <a:avLst/>
          </a:prstGeom>
          <a:noFill/>
          <a:ln w="9525">
            <a:solidFill>
              <a:srgbClr val="FF0000"/>
            </a:solidFill>
            <a:round/>
            <a:headEnd/>
            <a:tailEnd type="triangle" w="med" len="med"/>
          </a:ln>
        </p:spPr>
        <p:txBody>
          <a:bodyPr wrap="none" anchor="ctr"/>
          <a:lstStyle/>
          <a:p>
            <a:endParaRPr lang="en-US"/>
          </a:p>
        </p:txBody>
      </p:sp>
      <p:sp>
        <p:nvSpPr>
          <p:cNvPr id="16393" name="Line 9"/>
          <p:cNvSpPr>
            <a:spLocks noChangeShapeType="1"/>
          </p:cNvSpPr>
          <p:nvPr/>
        </p:nvSpPr>
        <p:spPr bwMode="auto">
          <a:xfrm>
            <a:off x="3338286" y="5834743"/>
            <a:ext cx="2679927" cy="248557"/>
          </a:xfrm>
          <a:prstGeom prst="line">
            <a:avLst/>
          </a:prstGeom>
          <a:noFill/>
          <a:ln w="9525">
            <a:solidFill>
              <a:srgbClr val="FF0000"/>
            </a:solidFill>
            <a:round/>
            <a:headEnd/>
            <a:tailEnd type="triangle" w="med" len="med"/>
          </a:ln>
        </p:spPr>
        <p:txBody>
          <a:bodyPr wrap="none" anchor="ctr"/>
          <a:lstStyle/>
          <a:p>
            <a:endParaRPr lang="en-US"/>
          </a:p>
        </p:txBody>
      </p:sp>
      <p:sp>
        <p:nvSpPr>
          <p:cNvPr id="16394" name="Text Box 10"/>
          <p:cNvSpPr txBox="1">
            <a:spLocks noChangeArrowheads="1"/>
          </p:cNvSpPr>
          <p:nvPr/>
        </p:nvSpPr>
        <p:spPr bwMode="auto">
          <a:xfrm>
            <a:off x="6477000" y="2244725"/>
            <a:ext cx="2216150" cy="1187450"/>
          </a:xfrm>
          <a:prstGeom prst="rect">
            <a:avLst/>
          </a:prstGeom>
          <a:noFill/>
          <a:ln w="9525">
            <a:noFill/>
            <a:miter lim="800000"/>
            <a:headEnd/>
            <a:tailEnd/>
          </a:ln>
        </p:spPr>
        <p:txBody>
          <a:bodyPr>
            <a:spAutoFit/>
          </a:bodyPr>
          <a:lstStyle/>
          <a:p>
            <a:pPr>
              <a:spcBef>
                <a:spcPct val="0"/>
              </a:spcBef>
            </a:pPr>
            <a:r>
              <a:rPr lang="en-US" sz="2400" b="1">
                <a:latin typeface="Courier New" pitchFamily="49" charset="0"/>
              </a:rPr>
              <a:t> television</a:t>
            </a:r>
          </a:p>
          <a:p>
            <a:pPr>
              <a:spcBef>
                <a:spcPct val="0"/>
              </a:spcBef>
            </a:pPr>
            <a:endParaRPr lang="en-US" sz="2400" b="1" i="1">
              <a:latin typeface="Courier New" pitchFamily="49" charset="0"/>
            </a:endParaRPr>
          </a:p>
          <a:p>
            <a:pPr>
              <a:spcBef>
                <a:spcPct val="0"/>
              </a:spcBef>
            </a:pPr>
            <a:r>
              <a:rPr lang="en-US" sz="2400" b="1" i="1">
                <a:latin typeface="Courier New" pitchFamily="49" charset="0"/>
              </a:rPr>
              <a:t>   i  k</a:t>
            </a:r>
            <a:endParaRPr lang="en-US" sz="2400">
              <a:latin typeface="Courier New" pitchFamily="49" charset="0"/>
            </a:endParaRPr>
          </a:p>
        </p:txBody>
      </p:sp>
      <p:sp>
        <p:nvSpPr>
          <p:cNvPr id="16395" name="Rectangle 11"/>
          <p:cNvSpPr>
            <a:spLocks noChangeArrowheads="1"/>
          </p:cNvSpPr>
          <p:nvPr/>
        </p:nvSpPr>
        <p:spPr bwMode="auto">
          <a:xfrm>
            <a:off x="7115175" y="2287588"/>
            <a:ext cx="542925" cy="352425"/>
          </a:xfrm>
          <a:prstGeom prst="rect">
            <a:avLst/>
          </a:prstGeom>
          <a:noFill/>
          <a:ln w="9525">
            <a:solidFill>
              <a:srgbClr val="FF3300"/>
            </a:solidFill>
            <a:miter lim="800000"/>
            <a:headEnd/>
            <a:tailEnd/>
          </a:ln>
        </p:spPr>
        <p:txBody>
          <a:bodyPr wrap="none" anchor="ctr"/>
          <a:lstStyle/>
          <a:p>
            <a:endParaRPr lang="en-IN"/>
          </a:p>
        </p:txBody>
      </p:sp>
      <p:sp>
        <p:nvSpPr>
          <p:cNvPr id="16396" name="Line 12"/>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p:spPr>
        <p:txBody>
          <a:bodyPr/>
          <a:lstStyle/>
          <a:p>
            <a:endParaRPr lang="en-US"/>
          </a:p>
        </p:txBody>
      </p:sp>
      <p:sp>
        <p:nvSpPr>
          <p:cNvPr id="16397" name="Line 13"/>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p:spPr>
        <p:txBody>
          <a:bodyPr/>
          <a:lstStyle/>
          <a:p>
            <a:endParaRPr lang="en-US"/>
          </a:p>
        </p:txBody>
      </p:sp>
      <p:sp>
        <p:nvSpPr>
          <p:cNvPr id="16398" name="Text Box 14"/>
          <p:cNvSpPr txBox="1">
            <a:spLocks noChangeArrowheads="1"/>
          </p:cNvSpPr>
          <p:nvPr/>
        </p:nvSpPr>
        <p:spPr bwMode="auto">
          <a:xfrm>
            <a:off x="6473825" y="3567113"/>
            <a:ext cx="2216150" cy="1187450"/>
          </a:xfrm>
          <a:prstGeom prst="rect">
            <a:avLst/>
          </a:prstGeom>
          <a:noFill/>
          <a:ln w="9525">
            <a:noFill/>
            <a:miter lim="800000"/>
            <a:headEnd/>
            <a:tailEnd/>
          </a:ln>
        </p:spPr>
        <p:txBody>
          <a:bodyPr>
            <a:spAutoFit/>
          </a:bodyPr>
          <a:lstStyle/>
          <a:p>
            <a:pPr>
              <a:spcBef>
                <a:spcPct val="0"/>
              </a:spcBef>
            </a:pPr>
            <a:r>
              <a:rPr lang="en-US" sz="2400" b="1">
                <a:latin typeface="Courier New" pitchFamily="49" charset="0"/>
              </a:rPr>
              <a:t> television</a:t>
            </a:r>
          </a:p>
          <a:p>
            <a:pPr>
              <a:spcBef>
                <a:spcPct val="0"/>
              </a:spcBef>
            </a:pPr>
            <a:endParaRPr lang="en-US" sz="2400" b="1" i="1">
              <a:latin typeface="Courier New" pitchFamily="49" charset="0"/>
            </a:endParaRPr>
          </a:p>
          <a:p>
            <a:pPr>
              <a:spcBef>
                <a:spcPct val="0"/>
              </a:spcBef>
            </a:pPr>
            <a:r>
              <a:rPr lang="en-US" sz="2400" b="1" i="1">
                <a:latin typeface="Courier New" pitchFamily="49" charset="0"/>
              </a:rPr>
              <a:t>   i</a:t>
            </a:r>
            <a:endParaRPr lang="en-US" sz="2400">
              <a:latin typeface="Courier New" pitchFamily="49" charset="0"/>
            </a:endParaRPr>
          </a:p>
        </p:txBody>
      </p:sp>
      <p:sp>
        <p:nvSpPr>
          <p:cNvPr id="16399" name="Rectangle 15"/>
          <p:cNvSpPr>
            <a:spLocks noChangeArrowheads="1"/>
          </p:cNvSpPr>
          <p:nvPr/>
        </p:nvSpPr>
        <p:spPr bwMode="auto">
          <a:xfrm>
            <a:off x="7112000" y="3609975"/>
            <a:ext cx="1490663" cy="352425"/>
          </a:xfrm>
          <a:prstGeom prst="rect">
            <a:avLst/>
          </a:prstGeom>
          <a:noFill/>
          <a:ln w="9525">
            <a:solidFill>
              <a:srgbClr val="FF3300"/>
            </a:solidFill>
            <a:miter lim="800000"/>
            <a:headEnd/>
            <a:tailEnd/>
          </a:ln>
        </p:spPr>
        <p:txBody>
          <a:bodyPr wrap="none" anchor="ctr"/>
          <a:lstStyle/>
          <a:p>
            <a:endParaRPr lang="en-IN"/>
          </a:p>
        </p:txBody>
      </p:sp>
      <p:sp>
        <p:nvSpPr>
          <p:cNvPr id="16400" name="Line 16"/>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noFill/>
        </p:spPr>
        <p:txBody>
          <a:bodyPr/>
          <a:lstStyle/>
          <a:p>
            <a:pPr>
              <a:defRPr/>
            </a:pPr>
            <a:r>
              <a:rPr lang="en-US" smtClean="0"/>
              <a:t>Methods — Concatenation</a:t>
            </a:r>
          </a:p>
        </p:txBody>
      </p:sp>
      <p:sp>
        <p:nvSpPr>
          <p:cNvPr id="17411" name="Rectangle 5"/>
          <p:cNvSpPr>
            <a:spLocks noGrp="1" noChangeArrowheads="1"/>
          </p:cNvSpPr>
          <p:nvPr>
            <p:ph idx="1"/>
          </p:nvPr>
        </p:nvSpPr>
        <p:spPr/>
        <p:txBody>
          <a:bodyPr/>
          <a:lstStyle/>
          <a:p>
            <a:pPr marL="342900" indent="-342900">
              <a:buFont typeface="Wingdings" pitchFamily="2" charset="2"/>
              <a:buNone/>
            </a:pPr>
            <a:r>
              <a:rPr lang="en-US" sz="2000" dirty="0" smtClean="0"/>
              <a:t>String word1 = “re”, word2 = “think”; word3 = “</a:t>
            </a:r>
            <a:r>
              <a:rPr lang="en-US" sz="2000" dirty="0" err="1" smtClean="0"/>
              <a:t>ing</a:t>
            </a:r>
            <a:r>
              <a:rPr lang="en-US" sz="2000" dirty="0" smtClean="0"/>
              <a:t>”;</a:t>
            </a:r>
          </a:p>
          <a:p>
            <a:pPr marL="342900" indent="-342900">
              <a:buFont typeface="Wingdings" pitchFamily="2" charset="2"/>
              <a:buNone/>
            </a:pPr>
            <a:r>
              <a:rPr lang="en-US" sz="2000" dirty="0" smtClean="0"/>
              <a:t>int num = 2;</a:t>
            </a:r>
          </a:p>
          <a:p>
            <a:pPr marL="342900" indent="-342900"/>
            <a:r>
              <a:rPr lang="en-US" dirty="0" smtClean="0"/>
              <a:t>String result = word1 </a:t>
            </a:r>
            <a:r>
              <a:rPr lang="en-US" b="1" dirty="0" smtClean="0"/>
              <a:t>+</a:t>
            </a:r>
            <a:r>
              <a:rPr lang="en-US" dirty="0" smtClean="0"/>
              <a:t> word2;</a:t>
            </a:r>
          </a:p>
          <a:p>
            <a:pPr marL="742950" lvl="1" indent="-285750">
              <a:buFont typeface="Wingdings" pitchFamily="2" charset="2"/>
              <a:buNone/>
            </a:pPr>
            <a:r>
              <a:rPr lang="en-US" sz="2000" dirty="0" smtClean="0"/>
              <a:t>//concatenates word1 and word2   “rethink“</a:t>
            </a:r>
          </a:p>
          <a:p>
            <a:pPr marL="342900" indent="-342900"/>
            <a:r>
              <a:rPr lang="en-US" dirty="0" smtClean="0"/>
              <a:t>String result = word1.</a:t>
            </a:r>
            <a:r>
              <a:rPr lang="en-US" b="1" dirty="0" smtClean="0"/>
              <a:t>concat</a:t>
            </a:r>
            <a:r>
              <a:rPr lang="en-US" dirty="0" smtClean="0"/>
              <a:t> (word2);</a:t>
            </a:r>
          </a:p>
          <a:p>
            <a:pPr marL="742950" lvl="1" indent="-285750">
              <a:buFont typeface="Wingdings" pitchFamily="2" charset="2"/>
              <a:buNone/>
            </a:pPr>
            <a:r>
              <a:rPr lang="en-US" sz="2000" dirty="0" smtClean="0"/>
              <a:t>//the same as word1 + word2  “rethink“</a:t>
            </a:r>
          </a:p>
          <a:p>
            <a:pPr marL="342900" indent="-342900"/>
            <a:r>
              <a:rPr lang="en-US" b="1" dirty="0" smtClean="0"/>
              <a:t>result</a:t>
            </a:r>
            <a:r>
              <a:rPr lang="en-US" dirty="0" smtClean="0"/>
              <a:t> </a:t>
            </a:r>
            <a:r>
              <a:rPr lang="en-US" b="1" dirty="0" smtClean="0"/>
              <a:t>+=</a:t>
            </a:r>
            <a:r>
              <a:rPr lang="en-US" dirty="0" smtClean="0"/>
              <a:t> word3;</a:t>
            </a:r>
          </a:p>
          <a:p>
            <a:pPr marL="742950" lvl="1" indent="-285750">
              <a:buFont typeface="Wingdings" pitchFamily="2" charset="2"/>
              <a:buNone/>
            </a:pPr>
            <a:r>
              <a:rPr lang="en-US" sz="2000" dirty="0" smtClean="0"/>
              <a:t>//concatenates word3 to result  “rethinking”</a:t>
            </a:r>
          </a:p>
          <a:p>
            <a:pPr marL="342900" indent="-342900"/>
            <a:r>
              <a:rPr lang="en-US" dirty="0" smtClean="0"/>
              <a:t>r</a:t>
            </a:r>
            <a:r>
              <a:rPr lang="en-US" b="1" dirty="0" smtClean="0"/>
              <a:t>esult</a:t>
            </a:r>
            <a:r>
              <a:rPr lang="en-US" dirty="0" smtClean="0"/>
              <a:t> += num; </a:t>
            </a:r>
            <a:r>
              <a:rPr lang="en-US" sz="2000" dirty="0" smtClean="0"/>
              <a:t>//converts num to String</a:t>
            </a:r>
            <a:br>
              <a:rPr lang="en-US" sz="2000" dirty="0" smtClean="0"/>
            </a:br>
            <a:r>
              <a:rPr lang="en-US" sz="2000" dirty="0" smtClean="0"/>
              <a:t>//and concatenates it to result  “rethinking2”</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smtClean="0"/>
              <a:t>Methods — Find (indexOf)</a:t>
            </a:r>
          </a:p>
        </p:txBody>
      </p:sp>
      <p:sp>
        <p:nvSpPr>
          <p:cNvPr id="18435" name="Rectangle 3"/>
          <p:cNvSpPr>
            <a:spLocks noGrp="1" noChangeArrowheads="1"/>
          </p:cNvSpPr>
          <p:nvPr>
            <p:ph idx="1"/>
          </p:nvPr>
        </p:nvSpPr>
        <p:spPr/>
        <p:txBody>
          <a:bodyPr/>
          <a:lstStyle/>
          <a:p>
            <a:pPr marL="342900" indent="-342900">
              <a:buFont typeface="Wingdings" pitchFamily="2" charset="2"/>
              <a:buNone/>
            </a:pPr>
            <a:endParaRPr lang="en-US" sz="2400" dirty="0" smtClean="0"/>
          </a:p>
          <a:p>
            <a:pPr marL="342900" indent="-342900">
              <a:buFont typeface="Wingdings" pitchFamily="2" charset="2"/>
              <a:buNone/>
            </a:pPr>
            <a:r>
              <a:rPr lang="en-US" sz="1800" dirty="0" smtClean="0">
                <a:latin typeface="Courier New" pitchFamily="49" charset="0"/>
                <a:cs typeface="Courier New" pitchFamily="49" charset="0"/>
              </a:rPr>
              <a:t>String name =“President George Washington";</a:t>
            </a:r>
          </a:p>
          <a:p>
            <a:pPr marL="342900" indent="-342900">
              <a:buFont typeface="Wingdings" pitchFamily="2" charset="2"/>
              <a:buNone/>
            </a:pPr>
            <a:endParaRPr lang="en-US" sz="2400" dirty="0" smtClean="0"/>
          </a:p>
          <a:p>
            <a:pPr marL="342900" indent="-342900">
              <a:buFont typeface="Wingdings" pitchFamily="2" charset="2"/>
              <a:buNone/>
            </a:pPr>
            <a:r>
              <a:rPr lang="en-US" sz="2400" dirty="0" err="1" smtClean="0"/>
              <a:t>date.indexOf</a:t>
            </a:r>
            <a:r>
              <a:rPr lang="en-US" sz="2400" dirty="0" smtClean="0"/>
              <a:t> (‘P');		      0</a:t>
            </a:r>
          </a:p>
          <a:p>
            <a:pPr marL="342900" indent="-342900">
              <a:buFont typeface="Wingdings" pitchFamily="2" charset="2"/>
              <a:buNone/>
            </a:pPr>
            <a:r>
              <a:rPr lang="en-US" sz="2400" dirty="0" err="1" smtClean="0"/>
              <a:t>date.indexOf</a:t>
            </a:r>
            <a:r>
              <a:rPr lang="en-US" sz="2400" dirty="0" smtClean="0"/>
              <a:t> (‘e');		      2</a:t>
            </a:r>
          </a:p>
          <a:p>
            <a:pPr marL="342900" indent="-342900">
              <a:buFont typeface="Wingdings" pitchFamily="2" charset="2"/>
              <a:buNone/>
            </a:pPr>
            <a:r>
              <a:rPr lang="en-US" sz="2400" dirty="0" err="1" smtClean="0"/>
              <a:t>date.indexOf</a:t>
            </a:r>
            <a:r>
              <a:rPr lang="en-US" sz="2400" dirty="0" smtClean="0"/>
              <a:t> (“George");	    10</a:t>
            </a:r>
          </a:p>
          <a:p>
            <a:pPr marL="342900" indent="-342900">
              <a:buFont typeface="Wingdings" pitchFamily="2" charset="2"/>
              <a:buNone/>
            </a:pPr>
            <a:r>
              <a:rPr lang="en-US" sz="2400" dirty="0" err="1" smtClean="0"/>
              <a:t>date.indexOf</a:t>
            </a:r>
            <a:r>
              <a:rPr lang="en-US" sz="2400" dirty="0" smtClean="0"/>
              <a:t> (‘e', 3);	     6   </a:t>
            </a:r>
          </a:p>
          <a:p>
            <a:pPr marL="342900" indent="-342900">
              <a:buFont typeface="Wingdings" pitchFamily="2" charset="2"/>
              <a:buNone/>
            </a:pPr>
            <a:endParaRPr lang="en-US" sz="2400" dirty="0" smtClean="0"/>
          </a:p>
          <a:p>
            <a:pPr marL="342900" indent="-342900">
              <a:buFont typeface="Wingdings" pitchFamily="2" charset="2"/>
              <a:buNone/>
            </a:pPr>
            <a:r>
              <a:rPr lang="en-US" sz="2400" dirty="0" err="1" smtClean="0"/>
              <a:t>date.indexOf</a:t>
            </a:r>
            <a:r>
              <a:rPr lang="en-US" sz="2400" dirty="0" smtClean="0"/>
              <a:t> (“Bob");	    </a:t>
            </a:r>
            <a:r>
              <a:rPr lang="en-US" sz="2400" dirty="0" smtClean="0">
                <a:latin typeface="Courier New" pitchFamily="49" charset="0"/>
              </a:rPr>
              <a:t>-</a:t>
            </a:r>
            <a:r>
              <a:rPr lang="en-US" sz="2400" dirty="0" smtClean="0"/>
              <a:t>1</a:t>
            </a:r>
          </a:p>
          <a:p>
            <a:pPr marL="342900" indent="-342900">
              <a:buFont typeface="Wingdings" pitchFamily="2" charset="2"/>
              <a:buNone/>
            </a:pPr>
            <a:r>
              <a:rPr lang="en-US" sz="2400" dirty="0" err="1" smtClean="0"/>
              <a:t>date.lastIndexOf</a:t>
            </a:r>
            <a:r>
              <a:rPr lang="en-US" sz="2400" dirty="0" smtClean="0"/>
              <a:t> (‘e');	    15</a:t>
            </a:r>
            <a:endParaRPr lang="en-US" dirty="0" smtClean="0"/>
          </a:p>
        </p:txBody>
      </p:sp>
      <p:sp>
        <p:nvSpPr>
          <p:cNvPr id="18436" name="Line 4"/>
          <p:cNvSpPr>
            <a:spLocks noChangeShapeType="1"/>
          </p:cNvSpPr>
          <p:nvPr/>
        </p:nvSpPr>
        <p:spPr bwMode="auto">
          <a:xfrm flipV="1">
            <a:off x="3882582" y="1772558"/>
            <a:ext cx="0" cy="312738"/>
          </a:xfrm>
          <a:prstGeom prst="line">
            <a:avLst/>
          </a:prstGeom>
          <a:noFill/>
          <a:ln w="9525">
            <a:solidFill>
              <a:srgbClr val="FF3300"/>
            </a:solidFill>
            <a:round/>
            <a:headEnd type="triangle" w="med" len="med"/>
            <a:tailEnd/>
          </a:ln>
        </p:spPr>
        <p:txBody>
          <a:bodyPr wrap="none" anchor="ctr"/>
          <a:lstStyle/>
          <a:p>
            <a:endParaRPr lang="en-US"/>
          </a:p>
        </p:txBody>
      </p:sp>
      <p:sp>
        <p:nvSpPr>
          <p:cNvPr id="18437" name="Line 5"/>
          <p:cNvSpPr>
            <a:spLocks noChangeShapeType="1"/>
          </p:cNvSpPr>
          <p:nvPr/>
        </p:nvSpPr>
        <p:spPr bwMode="auto">
          <a:xfrm flipV="1">
            <a:off x="4677920" y="1840366"/>
            <a:ext cx="0" cy="312737"/>
          </a:xfrm>
          <a:prstGeom prst="line">
            <a:avLst/>
          </a:prstGeom>
          <a:noFill/>
          <a:ln w="9525">
            <a:solidFill>
              <a:srgbClr val="FF3300"/>
            </a:solidFill>
            <a:round/>
            <a:headEnd type="triangle" w="med" len="med"/>
            <a:tailEnd/>
          </a:ln>
        </p:spPr>
        <p:txBody>
          <a:bodyPr wrap="none" anchor="ctr"/>
          <a:lstStyle/>
          <a:p>
            <a:endParaRPr lang="en-US"/>
          </a:p>
        </p:txBody>
      </p:sp>
      <p:sp>
        <p:nvSpPr>
          <p:cNvPr id="18438" name="Line 6"/>
          <p:cNvSpPr>
            <a:spLocks noChangeShapeType="1"/>
          </p:cNvSpPr>
          <p:nvPr/>
        </p:nvSpPr>
        <p:spPr bwMode="auto">
          <a:xfrm flipV="1">
            <a:off x="3349182" y="1840366"/>
            <a:ext cx="0" cy="312737"/>
          </a:xfrm>
          <a:prstGeom prst="line">
            <a:avLst/>
          </a:prstGeom>
          <a:noFill/>
          <a:ln w="9525">
            <a:solidFill>
              <a:srgbClr val="FF3300"/>
            </a:solidFill>
            <a:round/>
            <a:headEnd type="triangle" w="med" len="med"/>
            <a:tailEnd/>
          </a:ln>
        </p:spPr>
        <p:txBody>
          <a:bodyPr wrap="none" anchor="ctr"/>
          <a:lstStyle/>
          <a:p>
            <a:endParaRPr lang="en-US"/>
          </a:p>
        </p:txBody>
      </p:sp>
      <p:sp>
        <p:nvSpPr>
          <p:cNvPr id="18439" name="Text Box 7"/>
          <p:cNvSpPr txBox="1">
            <a:spLocks noChangeArrowheads="1"/>
          </p:cNvSpPr>
          <p:nvPr/>
        </p:nvSpPr>
        <p:spPr bwMode="auto">
          <a:xfrm>
            <a:off x="4652963" y="2503716"/>
            <a:ext cx="1479550" cy="457200"/>
          </a:xfrm>
          <a:prstGeom prst="rect">
            <a:avLst/>
          </a:prstGeom>
          <a:noFill/>
          <a:ln w="9525">
            <a:noFill/>
            <a:miter lim="800000"/>
            <a:headEnd/>
            <a:tailEnd/>
          </a:ln>
        </p:spPr>
        <p:txBody>
          <a:bodyPr>
            <a:spAutoFit/>
          </a:bodyPr>
          <a:lstStyle/>
          <a:p>
            <a:r>
              <a:rPr lang="en-US" sz="2400" dirty="0">
                <a:solidFill>
                  <a:schemeClr val="tx2"/>
                </a:solidFill>
              </a:rPr>
              <a:t>Returns:</a:t>
            </a:r>
          </a:p>
        </p:txBody>
      </p:sp>
      <p:sp>
        <p:nvSpPr>
          <p:cNvPr id="18440" name="Line 8"/>
          <p:cNvSpPr>
            <a:spLocks noChangeShapeType="1"/>
          </p:cNvSpPr>
          <p:nvPr/>
        </p:nvSpPr>
        <p:spPr bwMode="auto">
          <a:xfrm flipV="1">
            <a:off x="2526857" y="1767796"/>
            <a:ext cx="0" cy="312737"/>
          </a:xfrm>
          <a:prstGeom prst="line">
            <a:avLst/>
          </a:prstGeom>
          <a:noFill/>
          <a:ln w="9525">
            <a:solidFill>
              <a:srgbClr val="FF3300"/>
            </a:solidFill>
            <a:round/>
            <a:headEnd type="triangle" w="med" len="med"/>
            <a:tailEnd/>
          </a:ln>
        </p:spPr>
        <p:txBody>
          <a:bodyPr wrap="none" anchor="ctr"/>
          <a:lstStyle/>
          <a:p>
            <a:endParaRPr lang="en-US"/>
          </a:p>
        </p:txBody>
      </p:sp>
      <p:sp>
        <p:nvSpPr>
          <p:cNvPr id="18441" name="Text Box 9"/>
          <p:cNvSpPr txBox="1">
            <a:spLocks noChangeArrowheads="1"/>
          </p:cNvSpPr>
          <p:nvPr/>
        </p:nvSpPr>
        <p:spPr bwMode="auto">
          <a:xfrm>
            <a:off x="5903913" y="5099050"/>
            <a:ext cx="2466975" cy="457200"/>
          </a:xfrm>
          <a:prstGeom prst="rect">
            <a:avLst/>
          </a:prstGeom>
          <a:solidFill>
            <a:schemeClr val="folHlink"/>
          </a:solidFill>
          <a:ln w="9525">
            <a:noFill/>
            <a:miter lim="800000"/>
            <a:headEnd/>
            <a:tailEnd/>
          </a:ln>
        </p:spPr>
        <p:txBody>
          <a:bodyPr>
            <a:spAutoFit/>
          </a:bodyPr>
          <a:lstStyle/>
          <a:p>
            <a:r>
              <a:rPr lang="en-US" sz="2400"/>
              <a:t>   (not found)</a:t>
            </a:r>
          </a:p>
        </p:txBody>
      </p:sp>
      <p:sp>
        <p:nvSpPr>
          <p:cNvPr id="18442" name="Text Box 10"/>
          <p:cNvSpPr txBox="1">
            <a:spLocks noChangeArrowheads="1"/>
          </p:cNvSpPr>
          <p:nvPr/>
        </p:nvSpPr>
        <p:spPr bwMode="auto">
          <a:xfrm>
            <a:off x="5891213" y="4064000"/>
            <a:ext cx="2463800" cy="822325"/>
          </a:xfrm>
          <a:prstGeom prst="rect">
            <a:avLst/>
          </a:prstGeom>
          <a:solidFill>
            <a:schemeClr val="folHlink"/>
          </a:solidFill>
          <a:ln w="9525">
            <a:noFill/>
            <a:miter lim="800000"/>
            <a:headEnd/>
            <a:tailEnd/>
          </a:ln>
        </p:spPr>
        <p:txBody>
          <a:bodyPr>
            <a:spAutoFit/>
          </a:bodyPr>
          <a:lstStyle/>
          <a:p>
            <a:r>
              <a:rPr lang="en-US" sz="2400"/>
              <a:t>(starts searching at position 3)</a:t>
            </a:r>
          </a:p>
        </p:txBody>
      </p:sp>
      <p:sp>
        <p:nvSpPr>
          <p:cNvPr id="18443" name="Line 11"/>
          <p:cNvSpPr>
            <a:spLocks noChangeShapeType="1"/>
          </p:cNvSpPr>
          <p:nvPr/>
        </p:nvSpPr>
        <p:spPr bwMode="auto">
          <a:xfrm>
            <a:off x="5270500" y="5262563"/>
            <a:ext cx="633413" cy="0"/>
          </a:xfrm>
          <a:prstGeom prst="line">
            <a:avLst/>
          </a:prstGeom>
          <a:noFill/>
          <a:ln w="9525">
            <a:solidFill>
              <a:srgbClr val="FF0000"/>
            </a:solidFill>
            <a:round/>
            <a:headEnd/>
            <a:tailEnd/>
          </a:ln>
        </p:spPr>
        <p:txBody>
          <a:bodyPr wrap="none" anchor="ctr"/>
          <a:lstStyle/>
          <a:p>
            <a:endParaRPr lang="en-US"/>
          </a:p>
        </p:txBody>
      </p:sp>
      <p:grpSp>
        <p:nvGrpSpPr>
          <p:cNvPr id="18444" name="Group 12"/>
          <p:cNvGrpSpPr>
            <a:grpSpLocks/>
          </p:cNvGrpSpPr>
          <p:nvPr/>
        </p:nvGrpSpPr>
        <p:grpSpPr bwMode="auto">
          <a:xfrm>
            <a:off x="3376613" y="4605338"/>
            <a:ext cx="2506662" cy="149225"/>
            <a:chOff x="2343" y="3049"/>
            <a:chExt cx="1469" cy="94"/>
          </a:xfrm>
        </p:grpSpPr>
        <p:sp>
          <p:nvSpPr>
            <p:cNvPr id="18447" name="Line 13"/>
            <p:cNvSpPr>
              <a:spLocks noChangeShapeType="1"/>
            </p:cNvSpPr>
            <p:nvPr/>
          </p:nvSpPr>
          <p:spPr bwMode="auto">
            <a:xfrm>
              <a:off x="2343" y="3143"/>
              <a:ext cx="1469" cy="0"/>
            </a:xfrm>
            <a:prstGeom prst="line">
              <a:avLst/>
            </a:prstGeom>
            <a:noFill/>
            <a:ln w="9525">
              <a:solidFill>
                <a:srgbClr val="FF0000"/>
              </a:solidFill>
              <a:round/>
              <a:headEnd/>
              <a:tailEnd/>
            </a:ln>
          </p:spPr>
          <p:txBody>
            <a:bodyPr wrap="none" anchor="ctr"/>
            <a:lstStyle/>
            <a:p>
              <a:endParaRPr lang="en-US"/>
            </a:p>
          </p:txBody>
        </p:sp>
        <p:sp>
          <p:nvSpPr>
            <p:cNvPr id="18448" name="Line 14"/>
            <p:cNvSpPr>
              <a:spLocks noChangeShapeType="1"/>
            </p:cNvSpPr>
            <p:nvPr/>
          </p:nvSpPr>
          <p:spPr bwMode="auto">
            <a:xfrm flipV="1">
              <a:off x="2343" y="3049"/>
              <a:ext cx="0" cy="94"/>
            </a:xfrm>
            <a:prstGeom prst="line">
              <a:avLst/>
            </a:prstGeom>
            <a:noFill/>
            <a:ln w="9525">
              <a:solidFill>
                <a:srgbClr val="FF0000"/>
              </a:solidFill>
              <a:round/>
              <a:headEnd/>
              <a:tailEnd/>
            </a:ln>
          </p:spPr>
          <p:txBody>
            <a:bodyPr wrap="none" anchor="ctr"/>
            <a:lstStyle/>
            <a:p>
              <a:endParaRPr lang="en-US"/>
            </a:p>
          </p:txBody>
        </p:sp>
      </p:grpSp>
      <p:sp>
        <p:nvSpPr>
          <p:cNvPr id="18445" name="Text Box 15"/>
          <p:cNvSpPr txBox="1">
            <a:spLocks noChangeArrowheads="1"/>
          </p:cNvSpPr>
          <p:nvPr/>
        </p:nvSpPr>
        <p:spPr bwMode="auto">
          <a:xfrm>
            <a:off x="2322749" y="1440544"/>
            <a:ext cx="3711575" cy="396875"/>
          </a:xfrm>
          <a:prstGeom prst="rect">
            <a:avLst/>
          </a:prstGeom>
          <a:solidFill>
            <a:schemeClr val="folHlink"/>
          </a:solidFill>
          <a:ln w="9525">
            <a:noFill/>
            <a:miter lim="800000"/>
            <a:headEnd/>
            <a:tailEnd/>
          </a:ln>
        </p:spPr>
        <p:txBody>
          <a:bodyPr>
            <a:spAutoFit/>
          </a:bodyPr>
          <a:lstStyle/>
          <a:p>
            <a:pPr>
              <a:spcBef>
                <a:spcPct val="0"/>
              </a:spcBef>
            </a:pPr>
            <a:r>
              <a:rPr lang="en-US" sz="2000" dirty="0"/>
              <a:t> 0  2      6    10       15</a:t>
            </a:r>
            <a:endParaRPr lang="en-US" sz="2400" dirty="0">
              <a:latin typeface="Courier New" pitchFamily="49" charset="0"/>
            </a:endParaRPr>
          </a:p>
        </p:txBody>
      </p:sp>
      <p:sp>
        <p:nvSpPr>
          <p:cNvPr id="18446" name="Line 16"/>
          <p:cNvSpPr>
            <a:spLocks noChangeShapeType="1"/>
          </p:cNvSpPr>
          <p:nvPr/>
        </p:nvSpPr>
        <p:spPr bwMode="auto">
          <a:xfrm flipV="1">
            <a:off x="2837099" y="1780496"/>
            <a:ext cx="0" cy="312737"/>
          </a:xfrm>
          <a:prstGeom prst="line">
            <a:avLst/>
          </a:prstGeom>
          <a:noFill/>
          <a:ln w="9525">
            <a:solidFill>
              <a:srgbClr val="FF3300"/>
            </a:solidFill>
            <a:round/>
            <a:headEnd type="triangle" w="med" len="med"/>
            <a:tailEnd/>
          </a:ln>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smtClean="0"/>
              <a:t>Methods — Equality</a:t>
            </a:r>
          </a:p>
        </p:txBody>
      </p:sp>
      <p:sp>
        <p:nvSpPr>
          <p:cNvPr id="19459" name="Rectangle 3"/>
          <p:cNvSpPr>
            <a:spLocks noGrp="1" noChangeArrowheads="1"/>
          </p:cNvSpPr>
          <p:nvPr>
            <p:ph idx="1"/>
          </p:nvPr>
        </p:nvSpPr>
        <p:spPr/>
        <p:txBody>
          <a:bodyPr/>
          <a:lstStyle/>
          <a:p>
            <a:pPr marL="342900" indent="-342900">
              <a:spcBef>
                <a:spcPct val="0"/>
              </a:spcBef>
              <a:buFont typeface="Wingdings" pitchFamily="2" charset="2"/>
              <a:buNone/>
            </a:pPr>
            <a:r>
              <a:rPr lang="en-US" sz="2400" smtClean="0"/>
              <a:t>boolean b = word1.</a:t>
            </a:r>
            <a:r>
              <a:rPr lang="en-US" sz="2400" b="1" smtClean="0"/>
              <a:t>equals</a:t>
            </a:r>
            <a:r>
              <a:rPr lang="en-US" sz="2400" smtClean="0"/>
              <a:t>(word2);</a:t>
            </a:r>
          </a:p>
          <a:p>
            <a:pPr marL="742950" lvl="1" indent="-285750">
              <a:spcBef>
                <a:spcPct val="0"/>
              </a:spcBef>
              <a:buFont typeface="Wingdings" pitchFamily="2" charset="2"/>
              <a:buNone/>
            </a:pPr>
            <a:r>
              <a:rPr lang="en-US" sz="2400" smtClean="0"/>
              <a:t>	returns </a:t>
            </a:r>
            <a:r>
              <a:rPr lang="en-US" sz="2400" b="1" smtClean="0"/>
              <a:t>true</a:t>
            </a:r>
            <a:r>
              <a:rPr lang="en-US" sz="2400" smtClean="0"/>
              <a:t> if the string </a:t>
            </a:r>
            <a:r>
              <a:rPr lang="en-US" sz="2400" b="1" smtClean="0"/>
              <a:t>word1</a:t>
            </a:r>
            <a:r>
              <a:rPr lang="en-US" sz="2400" smtClean="0"/>
              <a:t> is equal to </a:t>
            </a:r>
            <a:r>
              <a:rPr lang="en-US" sz="2400" b="1" smtClean="0"/>
              <a:t>word2</a:t>
            </a:r>
          </a:p>
          <a:p>
            <a:pPr marL="342900" indent="-342900">
              <a:spcBef>
                <a:spcPct val="50000"/>
              </a:spcBef>
              <a:buFont typeface="Wingdings" pitchFamily="2" charset="2"/>
              <a:buNone/>
            </a:pPr>
            <a:r>
              <a:rPr lang="en-US" sz="2400" smtClean="0"/>
              <a:t>boolean b = word1.</a:t>
            </a:r>
            <a:r>
              <a:rPr lang="en-US" sz="2400" b="1" smtClean="0"/>
              <a:t>equalsIgnoreCase</a:t>
            </a:r>
            <a:r>
              <a:rPr lang="en-US" sz="2400" smtClean="0"/>
              <a:t>(word2);</a:t>
            </a:r>
          </a:p>
          <a:p>
            <a:pPr marL="742950" lvl="1" indent="-285750">
              <a:spcBef>
                <a:spcPct val="0"/>
              </a:spcBef>
              <a:buFont typeface="Wingdings" pitchFamily="2" charset="2"/>
              <a:buNone/>
            </a:pPr>
            <a:r>
              <a:rPr lang="en-US" sz="2400" smtClean="0"/>
              <a:t>	returns </a:t>
            </a:r>
            <a:r>
              <a:rPr lang="en-US" sz="2400" b="1" smtClean="0"/>
              <a:t>true</a:t>
            </a:r>
            <a:r>
              <a:rPr lang="en-US" sz="2400" smtClean="0"/>
              <a:t> if the string </a:t>
            </a:r>
            <a:r>
              <a:rPr lang="en-US" sz="2400" b="1" smtClean="0"/>
              <a:t>word1</a:t>
            </a:r>
            <a:r>
              <a:rPr lang="en-US" sz="2400" smtClean="0"/>
              <a:t> matches </a:t>
            </a:r>
            <a:r>
              <a:rPr lang="en-US" sz="2400" b="1" smtClean="0"/>
              <a:t>word2</a:t>
            </a:r>
            <a:r>
              <a:rPr lang="en-US" sz="2400" smtClean="0"/>
              <a:t>, case-blind</a:t>
            </a:r>
          </a:p>
        </p:txBody>
      </p:sp>
      <p:sp>
        <p:nvSpPr>
          <p:cNvPr id="19460" name="Text Box 4"/>
          <p:cNvSpPr txBox="1">
            <a:spLocks noChangeArrowheads="1"/>
          </p:cNvSpPr>
          <p:nvPr/>
        </p:nvSpPr>
        <p:spPr bwMode="auto">
          <a:xfrm>
            <a:off x="957263" y="4146550"/>
            <a:ext cx="7605712" cy="923330"/>
          </a:xfrm>
          <a:prstGeom prst="rect">
            <a:avLst/>
          </a:prstGeom>
          <a:solidFill>
            <a:srgbClr val="CCECFF"/>
          </a:solidFill>
          <a:ln w="9525">
            <a:noFill/>
            <a:miter lim="800000"/>
            <a:headEnd/>
            <a:tailEnd/>
          </a:ln>
        </p:spPr>
        <p:txBody>
          <a:bodyPr>
            <a:spAutoFit/>
          </a:bodyPr>
          <a:lstStyle/>
          <a:p>
            <a:pPr>
              <a:spcBef>
                <a:spcPct val="0"/>
              </a:spcBef>
            </a:pPr>
            <a:r>
              <a:rPr lang="en-US" dirty="0">
                <a:latin typeface="Courier New" pitchFamily="49" charset="0"/>
                <a:cs typeface="Courier New" pitchFamily="49" charset="0"/>
              </a:rPr>
              <a:t>b = “</a:t>
            </a:r>
            <a:r>
              <a:rPr lang="en-US" dirty="0" err="1">
                <a:latin typeface="Courier New" pitchFamily="49" charset="0"/>
                <a:cs typeface="Courier New" pitchFamily="49" charset="0"/>
              </a:rPr>
              <a:t>Raiders”.equals</a:t>
            </a:r>
            <a:r>
              <a:rPr lang="en-US" dirty="0">
                <a:latin typeface="Courier New" pitchFamily="49" charset="0"/>
                <a:cs typeface="Courier New" pitchFamily="49" charset="0"/>
              </a:rPr>
              <a:t>(“Raiders”);//true</a:t>
            </a:r>
          </a:p>
          <a:p>
            <a:pPr>
              <a:spcBef>
                <a:spcPct val="0"/>
              </a:spcBef>
            </a:pPr>
            <a:r>
              <a:rPr lang="en-US" dirty="0">
                <a:latin typeface="Courier New" pitchFamily="49" charset="0"/>
                <a:cs typeface="Courier New" pitchFamily="49" charset="0"/>
              </a:rPr>
              <a:t>b = “</a:t>
            </a:r>
            <a:r>
              <a:rPr lang="en-US" dirty="0" err="1">
                <a:latin typeface="Courier New" pitchFamily="49" charset="0"/>
                <a:cs typeface="Courier New" pitchFamily="49" charset="0"/>
              </a:rPr>
              <a:t>Raiders”.equals</a:t>
            </a:r>
            <a:r>
              <a:rPr lang="en-US" dirty="0">
                <a:latin typeface="Courier New" pitchFamily="49" charset="0"/>
                <a:cs typeface="Courier New" pitchFamily="49" charset="0"/>
              </a:rPr>
              <a:t>(“raiders”);//false</a:t>
            </a:r>
            <a:br>
              <a:rPr lang="en-US" dirty="0">
                <a:latin typeface="Courier New" pitchFamily="49" charset="0"/>
                <a:cs typeface="Courier New" pitchFamily="49" charset="0"/>
              </a:rPr>
            </a:br>
            <a:r>
              <a:rPr lang="en-US" dirty="0">
                <a:latin typeface="Courier New" pitchFamily="49" charset="0"/>
                <a:cs typeface="Courier New" pitchFamily="49" charset="0"/>
              </a:rPr>
              <a:t>b = “</a:t>
            </a:r>
            <a:r>
              <a:rPr lang="en-US" dirty="0" err="1">
                <a:latin typeface="Courier New" pitchFamily="49" charset="0"/>
                <a:cs typeface="Courier New" pitchFamily="49" charset="0"/>
              </a:rPr>
              <a:t>Raiders”.equalsIgnoreCase</a:t>
            </a:r>
            <a:r>
              <a:rPr lang="en-US" dirty="0">
                <a:latin typeface="Courier New" pitchFamily="49" charset="0"/>
                <a:cs typeface="Courier New" pitchFamily="49" charset="0"/>
              </a:rPr>
              <a:t>(“raiders”);//true</a:t>
            </a:r>
          </a:p>
        </p:txBody>
      </p:sp>
      <p:sp>
        <p:nvSpPr>
          <p:cNvPr id="19461" name="Text Box 5"/>
          <p:cNvSpPr txBox="1">
            <a:spLocks noChangeArrowheads="1"/>
          </p:cNvSpPr>
          <p:nvPr/>
        </p:nvSpPr>
        <p:spPr bwMode="auto">
          <a:xfrm>
            <a:off x="960438" y="5419725"/>
            <a:ext cx="7605712" cy="646331"/>
          </a:xfrm>
          <a:prstGeom prst="rect">
            <a:avLst/>
          </a:prstGeom>
          <a:solidFill>
            <a:srgbClr val="CCECFF"/>
          </a:solidFill>
          <a:ln w="9525">
            <a:noFill/>
            <a:miter lim="800000"/>
            <a:headEnd/>
            <a:tailEnd/>
          </a:ln>
        </p:spPr>
        <p:txBody>
          <a:bodyPr>
            <a:spAutoFit/>
          </a:bodyPr>
          <a:lstStyle/>
          <a:p>
            <a:pPr>
              <a:spcBef>
                <a:spcPct val="0"/>
              </a:spcBef>
            </a:pPr>
            <a:r>
              <a:rPr lang="en-US" dirty="0">
                <a:latin typeface="Courier New" pitchFamily="49" charset="0"/>
                <a:cs typeface="Courier New" pitchFamily="49" charset="0"/>
              </a:rPr>
              <a:t>if(</a:t>
            </a:r>
            <a:r>
              <a:rPr lang="en-US" dirty="0" err="1">
                <a:latin typeface="Courier New" pitchFamily="49" charset="0"/>
                <a:cs typeface="Courier New" pitchFamily="49" charset="0"/>
              </a:rPr>
              <a:t>team.equalsIgnoreCase</a:t>
            </a:r>
            <a:r>
              <a:rPr lang="en-US" dirty="0">
                <a:latin typeface="Courier New" pitchFamily="49" charset="0"/>
                <a:cs typeface="Courier New" pitchFamily="49" charset="0"/>
              </a:rPr>
              <a:t>(“raiders”))</a:t>
            </a:r>
          </a:p>
          <a:p>
            <a:pPr>
              <a:spcBef>
                <a:spcPct val="0"/>
              </a:spcBef>
            </a:pPr>
            <a:r>
              <a:rPr lang="en-US" dirty="0">
                <a:latin typeface="Courier New" pitchFamily="49" charset="0"/>
                <a:cs typeface="Courier New" pitchFamily="49" charset="0"/>
              </a:rPr>
              <a:t>	</a:t>
            </a:r>
            <a:r>
              <a:rPr lang="en-US" dirty="0" err="1">
                <a:latin typeface="Courier New" pitchFamily="49" charset="0"/>
                <a:cs typeface="Courier New" pitchFamily="49" charset="0"/>
              </a:rPr>
              <a:t>System.out.println</a:t>
            </a:r>
            <a:r>
              <a:rPr lang="en-US" dirty="0">
                <a:latin typeface="Courier New" pitchFamily="49" charset="0"/>
                <a:cs typeface="Courier New" pitchFamily="49" charset="0"/>
              </a:rPr>
              <a:t>(“Go You “ + team);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smtClean="0"/>
              <a:t>Methods — Comparisons</a:t>
            </a:r>
          </a:p>
        </p:txBody>
      </p:sp>
      <p:sp>
        <p:nvSpPr>
          <p:cNvPr id="20483" name="Rectangle 3"/>
          <p:cNvSpPr>
            <a:spLocks noGrp="1" noChangeArrowheads="1"/>
          </p:cNvSpPr>
          <p:nvPr>
            <p:ph idx="1"/>
          </p:nvPr>
        </p:nvSpPr>
        <p:spPr/>
        <p:txBody>
          <a:bodyPr/>
          <a:lstStyle/>
          <a:p>
            <a:pPr marL="342900" indent="-342900">
              <a:spcBef>
                <a:spcPct val="50000"/>
              </a:spcBef>
              <a:buFont typeface="Wingdings" pitchFamily="2" charset="2"/>
              <a:buNone/>
            </a:pPr>
            <a:r>
              <a:rPr lang="en-US" sz="2400" smtClean="0"/>
              <a:t>int diff = word1.</a:t>
            </a:r>
            <a:r>
              <a:rPr lang="en-US" sz="2400" b="1" smtClean="0"/>
              <a:t>compareTo</a:t>
            </a:r>
            <a:r>
              <a:rPr lang="en-US" sz="2400" smtClean="0"/>
              <a:t>(word2);</a:t>
            </a:r>
          </a:p>
          <a:p>
            <a:pPr marL="742950" lvl="1" indent="-285750">
              <a:spcBef>
                <a:spcPct val="0"/>
              </a:spcBef>
              <a:buFont typeface="Wingdings" pitchFamily="2" charset="2"/>
              <a:buNone/>
            </a:pPr>
            <a:r>
              <a:rPr lang="en-US" sz="2400" smtClean="0"/>
              <a:t>	returns the “difference” </a:t>
            </a:r>
            <a:r>
              <a:rPr lang="en-US" sz="2400" b="1" smtClean="0"/>
              <a:t>word1</a:t>
            </a:r>
            <a:r>
              <a:rPr lang="en-US" sz="2400" smtClean="0"/>
              <a:t> </a:t>
            </a:r>
            <a:r>
              <a:rPr lang="en-US" sz="2400" b="1" smtClean="0">
                <a:latin typeface="Courier New" pitchFamily="49" charset="0"/>
              </a:rPr>
              <a:t>-</a:t>
            </a:r>
            <a:r>
              <a:rPr lang="en-US" sz="2400" smtClean="0"/>
              <a:t> </a:t>
            </a:r>
            <a:r>
              <a:rPr lang="en-US" sz="2400" b="1" smtClean="0"/>
              <a:t>word2</a:t>
            </a:r>
          </a:p>
          <a:p>
            <a:pPr marL="342900" indent="-342900">
              <a:spcBef>
                <a:spcPct val="50000"/>
              </a:spcBef>
              <a:buFont typeface="Wingdings" pitchFamily="2" charset="2"/>
              <a:buNone/>
            </a:pPr>
            <a:r>
              <a:rPr lang="en-US" sz="2400" smtClean="0"/>
              <a:t>int diff = word1.</a:t>
            </a:r>
            <a:r>
              <a:rPr lang="en-US" sz="2400" b="1" smtClean="0"/>
              <a:t>compareToIgnoreCase</a:t>
            </a:r>
            <a:r>
              <a:rPr lang="en-US" sz="2400" smtClean="0"/>
              <a:t>(word2);</a:t>
            </a:r>
          </a:p>
          <a:p>
            <a:pPr marL="742950" lvl="1" indent="-285750">
              <a:spcBef>
                <a:spcPct val="0"/>
              </a:spcBef>
              <a:buFont typeface="Wingdings" pitchFamily="2" charset="2"/>
              <a:buNone/>
            </a:pPr>
            <a:r>
              <a:rPr lang="en-US" sz="2400" smtClean="0"/>
              <a:t>	returns the “difference” </a:t>
            </a:r>
            <a:r>
              <a:rPr lang="en-US" sz="2400" b="1" smtClean="0"/>
              <a:t>word1 </a:t>
            </a:r>
            <a:r>
              <a:rPr lang="en-US" sz="2400" b="1" smtClean="0">
                <a:latin typeface="Courier New" pitchFamily="49" charset="0"/>
              </a:rPr>
              <a:t>-</a:t>
            </a:r>
            <a:r>
              <a:rPr lang="en-US" sz="2400" b="1" smtClean="0"/>
              <a:t> word2</a:t>
            </a:r>
            <a:r>
              <a:rPr lang="en-US" sz="2400" smtClean="0"/>
              <a:t>, </a:t>
            </a:r>
            <a:br>
              <a:rPr lang="en-US" sz="2400" smtClean="0"/>
            </a:br>
            <a:r>
              <a:rPr lang="en-US" sz="2400" smtClean="0"/>
              <a:t>case-blind</a:t>
            </a:r>
            <a:endParaRPr lang="en-US" sz="2400" b="1" smtClean="0"/>
          </a:p>
        </p:txBody>
      </p:sp>
      <p:sp>
        <p:nvSpPr>
          <p:cNvPr id="20484" name="Text Box 5"/>
          <p:cNvSpPr txBox="1">
            <a:spLocks noChangeArrowheads="1"/>
          </p:cNvSpPr>
          <p:nvPr/>
        </p:nvSpPr>
        <p:spPr bwMode="auto">
          <a:xfrm>
            <a:off x="962025" y="4022725"/>
            <a:ext cx="7038975" cy="1190625"/>
          </a:xfrm>
          <a:prstGeom prst="rect">
            <a:avLst/>
          </a:prstGeom>
          <a:solidFill>
            <a:schemeClr val="folHlink"/>
          </a:solidFill>
          <a:ln w="9525" algn="ctr">
            <a:noFill/>
            <a:miter lim="800000"/>
            <a:headEnd/>
            <a:tailEnd/>
          </a:ln>
        </p:spPr>
        <p:txBody>
          <a:bodyPr>
            <a:spAutoFit/>
          </a:bodyPr>
          <a:lstStyle/>
          <a:p>
            <a:r>
              <a:rPr lang="en-US"/>
              <a:t>Usually programmers don’t care what the numerical “difference” of </a:t>
            </a:r>
            <a:r>
              <a:rPr lang="en-US" b="1"/>
              <a:t>word1 - word2</a:t>
            </a:r>
            <a:r>
              <a:rPr lang="en-US"/>
              <a:t> is, just whether the difference is negative (word1 comes before word2), zero (word1 and word2 are equal) or positive (word1 comes after word2).  Often used in conditional statements.</a:t>
            </a:r>
          </a:p>
        </p:txBody>
      </p:sp>
      <p:sp>
        <p:nvSpPr>
          <p:cNvPr id="20485" name="Text Box 6"/>
          <p:cNvSpPr txBox="1">
            <a:spLocks noChangeArrowheads="1"/>
          </p:cNvSpPr>
          <p:nvPr/>
        </p:nvSpPr>
        <p:spPr bwMode="auto">
          <a:xfrm>
            <a:off x="1035050" y="5459413"/>
            <a:ext cx="5788025" cy="923330"/>
          </a:xfrm>
          <a:prstGeom prst="rect">
            <a:avLst/>
          </a:prstGeom>
          <a:solidFill>
            <a:srgbClr val="CCECFF"/>
          </a:solidFill>
          <a:ln w="9525">
            <a:noFill/>
            <a:miter lim="800000"/>
            <a:headEnd/>
            <a:tailEnd/>
          </a:ln>
        </p:spPr>
        <p:txBody>
          <a:bodyPr>
            <a:spAutoFit/>
          </a:bodyPr>
          <a:lstStyle/>
          <a:p>
            <a:pPr>
              <a:spcBef>
                <a:spcPct val="0"/>
              </a:spcBef>
            </a:pPr>
            <a:r>
              <a:rPr lang="en-US" dirty="0">
                <a:latin typeface="Courier New" pitchFamily="49" charset="0"/>
                <a:cs typeface="Courier New" pitchFamily="49" charset="0"/>
              </a:rPr>
              <a:t>if(word1.compareTo(word2) &gt; 0){</a:t>
            </a:r>
          </a:p>
          <a:p>
            <a:pPr>
              <a:spcBef>
                <a:spcPct val="0"/>
              </a:spcBef>
            </a:pPr>
            <a:r>
              <a:rPr lang="en-US" dirty="0">
                <a:latin typeface="Courier New" pitchFamily="49" charset="0"/>
                <a:cs typeface="Courier New" pitchFamily="49" charset="0"/>
              </a:rPr>
              <a:t>	//word1 comes after word2…</a:t>
            </a:r>
          </a:p>
          <a:p>
            <a:pPr>
              <a:spcBef>
                <a:spcPct val="0"/>
              </a:spcBef>
            </a:pPr>
            <a:r>
              <a:rPr lang="en-US" dirty="0">
                <a:latin typeface="Courier New" pitchFamily="49" charset="0"/>
                <a:cs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smtClean="0"/>
              <a:t>Comparison Examples</a:t>
            </a:r>
          </a:p>
        </p:txBody>
      </p:sp>
      <p:sp>
        <p:nvSpPr>
          <p:cNvPr id="21507" name="Text Box 13"/>
          <p:cNvSpPr txBox="1">
            <a:spLocks noChangeArrowheads="1"/>
          </p:cNvSpPr>
          <p:nvPr/>
        </p:nvSpPr>
        <p:spPr bwMode="auto">
          <a:xfrm>
            <a:off x="919163" y="1809750"/>
            <a:ext cx="7605712" cy="1616075"/>
          </a:xfrm>
          <a:prstGeom prst="rect">
            <a:avLst/>
          </a:prstGeom>
          <a:solidFill>
            <a:srgbClr val="CCECFF"/>
          </a:solidFill>
          <a:ln w="9525">
            <a:noFill/>
            <a:miter lim="800000"/>
            <a:headEnd/>
            <a:tailEnd/>
          </a:ln>
        </p:spPr>
        <p:txBody>
          <a:bodyPr>
            <a:spAutoFit/>
          </a:bodyPr>
          <a:lstStyle/>
          <a:p>
            <a:pPr>
              <a:spcBef>
                <a:spcPct val="0"/>
              </a:spcBef>
            </a:pPr>
            <a:r>
              <a:rPr lang="en-US" sz="2000" dirty="0">
                <a:latin typeface="Courier New" pitchFamily="49" charset="0"/>
                <a:cs typeface="Courier New" pitchFamily="49" charset="0"/>
              </a:rPr>
              <a:t>//negative differences</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apple”.compareTo</a:t>
            </a:r>
            <a:r>
              <a:rPr lang="en-US" sz="2000" dirty="0">
                <a:latin typeface="Courier New" pitchFamily="49" charset="0"/>
                <a:cs typeface="Courier New" pitchFamily="49" charset="0"/>
              </a:rPr>
              <a:t>(“berry”);//a before b</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Zebra”.compareTo</a:t>
            </a:r>
            <a:r>
              <a:rPr lang="en-US" sz="2000" dirty="0">
                <a:latin typeface="Courier New" pitchFamily="49" charset="0"/>
                <a:cs typeface="Courier New" pitchFamily="49" charset="0"/>
              </a:rPr>
              <a:t>(“apple”);//Z before a</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dig”.compareTo</a:t>
            </a:r>
            <a:r>
              <a:rPr lang="en-US" sz="2000" dirty="0">
                <a:latin typeface="Courier New" pitchFamily="49" charset="0"/>
                <a:cs typeface="Courier New" pitchFamily="49" charset="0"/>
              </a:rPr>
              <a:t>(“dug”);//</a:t>
            </a:r>
            <a:r>
              <a:rPr lang="en-US" sz="2000" dirty="0" err="1">
                <a:latin typeface="Courier New" pitchFamily="49" charset="0"/>
                <a:cs typeface="Courier New" pitchFamily="49" charset="0"/>
              </a:rPr>
              <a:t>i</a:t>
            </a:r>
            <a:r>
              <a:rPr lang="en-US" sz="2000" dirty="0">
                <a:latin typeface="Courier New" pitchFamily="49" charset="0"/>
                <a:cs typeface="Courier New" pitchFamily="49" charset="0"/>
              </a:rPr>
              <a:t> before u</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dig”.compareTo</a:t>
            </a:r>
            <a:r>
              <a:rPr lang="en-US" sz="2000" dirty="0">
                <a:latin typeface="Courier New" pitchFamily="49" charset="0"/>
                <a:cs typeface="Courier New" pitchFamily="49" charset="0"/>
              </a:rPr>
              <a:t>(“digs”);//dig is shorter</a:t>
            </a:r>
          </a:p>
        </p:txBody>
      </p:sp>
      <p:sp>
        <p:nvSpPr>
          <p:cNvPr id="21508" name="Text Box 15"/>
          <p:cNvSpPr txBox="1">
            <a:spLocks noChangeArrowheads="1"/>
          </p:cNvSpPr>
          <p:nvPr/>
        </p:nvSpPr>
        <p:spPr bwMode="auto">
          <a:xfrm>
            <a:off x="957263" y="3575050"/>
            <a:ext cx="7605712" cy="1006475"/>
          </a:xfrm>
          <a:prstGeom prst="rect">
            <a:avLst/>
          </a:prstGeom>
          <a:solidFill>
            <a:srgbClr val="CCECFF"/>
          </a:solidFill>
          <a:ln w="9525">
            <a:noFill/>
            <a:miter lim="800000"/>
            <a:headEnd/>
            <a:tailEnd/>
          </a:ln>
        </p:spPr>
        <p:txBody>
          <a:bodyPr>
            <a:spAutoFit/>
          </a:bodyPr>
          <a:lstStyle/>
          <a:p>
            <a:pPr>
              <a:spcBef>
                <a:spcPct val="0"/>
              </a:spcBef>
            </a:pPr>
            <a:r>
              <a:rPr lang="en-US" sz="2000" dirty="0">
                <a:latin typeface="Courier New" pitchFamily="49" charset="0"/>
                <a:cs typeface="Courier New" pitchFamily="49" charset="0"/>
              </a:rPr>
              <a:t>//zero differences</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apple”.compareTo</a:t>
            </a:r>
            <a:r>
              <a:rPr lang="en-US" sz="2000" dirty="0">
                <a:latin typeface="Courier New" pitchFamily="49" charset="0"/>
                <a:cs typeface="Courier New" pitchFamily="49" charset="0"/>
              </a:rPr>
              <a:t>(“apple”);//equal</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dig”.compareToIgnoreCase</a:t>
            </a:r>
            <a:r>
              <a:rPr lang="en-US" sz="2000" dirty="0">
                <a:latin typeface="Courier New" pitchFamily="49" charset="0"/>
                <a:cs typeface="Courier New" pitchFamily="49" charset="0"/>
              </a:rPr>
              <a:t>(“DIG”);//equal</a:t>
            </a:r>
          </a:p>
        </p:txBody>
      </p:sp>
      <p:sp>
        <p:nvSpPr>
          <p:cNvPr id="21509" name="Text Box 16"/>
          <p:cNvSpPr txBox="1">
            <a:spLocks noChangeArrowheads="1"/>
          </p:cNvSpPr>
          <p:nvPr/>
        </p:nvSpPr>
        <p:spPr bwMode="auto">
          <a:xfrm>
            <a:off x="957263" y="4768850"/>
            <a:ext cx="7605712" cy="1616075"/>
          </a:xfrm>
          <a:prstGeom prst="rect">
            <a:avLst/>
          </a:prstGeom>
          <a:solidFill>
            <a:srgbClr val="CCECFF"/>
          </a:solidFill>
          <a:ln w="9525">
            <a:noFill/>
            <a:miter lim="800000"/>
            <a:headEnd/>
            <a:tailEnd/>
          </a:ln>
        </p:spPr>
        <p:txBody>
          <a:bodyPr>
            <a:spAutoFit/>
          </a:bodyPr>
          <a:lstStyle/>
          <a:p>
            <a:pPr>
              <a:spcBef>
                <a:spcPct val="0"/>
              </a:spcBef>
            </a:pPr>
            <a:r>
              <a:rPr lang="en-US" sz="2000" dirty="0">
                <a:latin typeface="Courier New" pitchFamily="49" charset="0"/>
                <a:cs typeface="Courier New" pitchFamily="49" charset="0"/>
              </a:rPr>
              <a:t>//positive differences</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berry”.compareTo</a:t>
            </a:r>
            <a:r>
              <a:rPr lang="en-US" sz="2000" dirty="0">
                <a:latin typeface="Courier New" pitchFamily="49" charset="0"/>
                <a:cs typeface="Courier New" pitchFamily="49" charset="0"/>
              </a:rPr>
              <a:t>(“apple”);//b after a</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apple”.compareTo</a:t>
            </a:r>
            <a:r>
              <a:rPr lang="en-US" sz="2000" dirty="0">
                <a:latin typeface="Courier New" pitchFamily="49" charset="0"/>
                <a:cs typeface="Courier New" pitchFamily="49" charset="0"/>
              </a:rPr>
              <a:t>(“Apple”);//a after A</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BIT”.compareTo</a:t>
            </a:r>
            <a:r>
              <a:rPr lang="en-US" sz="2000" dirty="0">
                <a:latin typeface="Courier New" pitchFamily="49" charset="0"/>
                <a:cs typeface="Courier New" pitchFamily="49" charset="0"/>
              </a:rPr>
              <a:t>(“BIG”);//T after G</a:t>
            </a:r>
          </a:p>
          <a:p>
            <a:pPr>
              <a:spcBef>
                <a:spcPct val="0"/>
              </a:spcBef>
            </a:pPr>
            <a:r>
              <a:rPr lang="en-US" sz="2000" dirty="0">
                <a:latin typeface="Courier New" pitchFamily="49" charset="0"/>
                <a:cs typeface="Courier New" pitchFamily="49" charset="0"/>
              </a:rPr>
              <a:t>diff = “</a:t>
            </a:r>
            <a:r>
              <a:rPr lang="en-US" sz="2000" dirty="0" err="1">
                <a:latin typeface="Courier New" pitchFamily="49" charset="0"/>
                <a:cs typeface="Courier New" pitchFamily="49" charset="0"/>
              </a:rPr>
              <a:t>huge”.compareTo</a:t>
            </a:r>
            <a:r>
              <a:rPr lang="en-US" sz="2000" dirty="0">
                <a:latin typeface="Courier New" pitchFamily="49" charset="0"/>
                <a:cs typeface="Courier New" pitchFamily="49" charset="0"/>
              </a:rPr>
              <a:t>(“hug”);//huge is longer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r>
              <a:rPr lang="en-US" dirty="0" smtClean="0"/>
              <a:t>Objectives</a:t>
            </a:r>
          </a:p>
        </p:txBody>
      </p:sp>
      <p:sp>
        <p:nvSpPr>
          <p:cNvPr id="5123" name="Rectangle 3"/>
          <p:cNvSpPr>
            <a:spLocks noGrp="1" noChangeArrowheads="1"/>
          </p:cNvSpPr>
          <p:nvPr>
            <p:ph idx="1"/>
          </p:nvPr>
        </p:nvSpPr>
        <p:spPr/>
        <p:txBody>
          <a:bodyPr/>
          <a:lstStyle/>
          <a:p>
            <a:pPr>
              <a:lnSpc>
                <a:spcPct val="90000"/>
              </a:lnSpc>
            </a:pPr>
            <a:r>
              <a:rPr lang="en-US" sz="2400" dirty="0" smtClean="0"/>
              <a:t>Learn about literal strings</a:t>
            </a:r>
          </a:p>
          <a:p>
            <a:pPr>
              <a:lnSpc>
                <a:spcPct val="90000"/>
              </a:lnSpc>
            </a:pPr>
            <a:r>
              <a:rPr lang="en-US" sz="2400" dirty="0" smtClean="0"/>
              <a:t>Learn about String constructors</a:t>
            </a:r>
          </a:p>
          <a:p>
            <a:pPr>
              <a:lnSpc>
                <a:spcPct val="90000"/>
              </a:lnSpc>
            </a:pPr>
            <a:r>
              <a:rPr lang="en-US" sz="2400" dirty="0" smtClean="0"/>
              <a:t>Learn about commonly used methods</a:t>
            </a:r>
          </a:p>
          <a:p>
            <a:pPr>
              <a:lnSpc>
                <a:spcPct val="90000"/>
              </a:lnSpc>
            </a:pPr>
            <a:r>
              <a:rPr lang="en-US" sz="2400" dirty="0" smtClean="0"/>
              <a:t>Understand immutability of strings</a:t>
            </a:r>
          </a:p>
          <a:p>
            <a:pPr>
              <a:lnSpc>
                <a:spcPct val="90000"/>
              </a:lnSpc>
            </a:pPr>
            <a:r>
              <a:rPr lang="en-US" sz="2400" dirty="0" smtClean="0"/>
              <a:t>Learn to format numbers into strings</a:t>
            </a:r>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smtClean="0"/>
              <a:t>Methods — trim</a:t>
            </a:r>
          </a:p>
        </p:txBody>
      </p:sp>
      <p:sp>
        <p:nvSpPr>
          <p:cNvPr id="22531" name="Rectangle 3"/>
          <p:cNvSpPr>
            <a:spLocks noGrp="1" noChangeArrowheads="1"/>
          </p:cNvSpPr>
          <p:nvPr>
            <p:ph idx="1"/>
          </p:nvPr>
        </p:nvSpPr>
        <p:spPr/>
        <p:txBody>
          <a:bodyPr/>
          <a:lstStyle/>
          <a:p>
            <a:pPr marL="342900" indent="-342900">
              <a:spcBef>
                <a:spcPct val="0"/>
              </a:spcBef>
              <a:buClr>
                <a:schemeClr val="tx1"/>
              </a:buClr>
              <a:buFont typeface="Wingdings" pitchFamily="2" charset="2"/>
              <a:buNone/>
            </a:pPr>
            <a:r>
              <a:rPr lang="en-US" sz="2400" smtClean="0"/>
              <a:t>String word2 = </a:t>
            </a:r>
            <a:r>
              <a:rPr lang="en-US" sz="2400" b="1" smtClean="0"/>
              <a:t>word1.trim</a:t>
            </a:r>
            <a:r>
              <a:rPr lang="en-US" sz="2400" smtClean="0"/>
              <a:t> ();</a:t>
            </a:r>
          </a:p>
          <a:p>
            <a:pPr marL="742950" lvl="1" indent="-285750">
              <a:spcBef>
                <a:spcPct val="0"/>
              </a:spcBef>
              <a:buClr>
                <a:schemeClr val="tx1"/>
              </a:buClr>
              <a:buFont typeface="Wingdings" pitchFamily="2" charset="2"/>
              <a:buNone/>
            </a:pPr>
            <a:r>
              <a:rPr lang="en-US" sz="2400" smtClean="0"/>
              <a:t>	returns a new string formed from </a:t>
            </a:r>
            <a:r>
              <a:rPr lang="en-US" sz="2400" b="1" smtClean="0"/>
              <a:t>word1</a:t>
            </a:r>
            <a:r>
              <a:rPr lang="en-US" sz="2400" smtClean="0"/>
              <a:t> by removing white space at both ends</a:t>
            </a:r>
            <a:br>
              <a:rPr lang="en-US" sz="2400" smtClean="0"/>
            </a:br>
            <a:r>
              <a:rPr lang="en-US" sz="2400" smtClean="0"/>
              <a:t>does not affect whites space in  the middle</a:t>
            </a:r>
          </a:p>
          <a:p>
            <a:pPr marL="742950" lvl="1" indent="-285750">
              <a:spcBef>
                <a:spcPct val="0"/>
              </a:spcBef>
              <a:buClr>
                <a:schemeClr val="tx1"/>
              </a:buClr>
              <a:buFont typeface="Wingdings" pitchFamily="2" charset="2"/>
              <a:buNone/>
            </a:pPr>
            <a:endParaRPr lang="en-US" sz="2400" smtClean="0"/>
          </a:p>
          <a:p>
            <a:pPr marL="742950" lvl="1" indent="-285750">
              <a:spcBef>
                <a:spcPct val="0"/>
              </a:spcBef>
              <a:buClr>
                <a:schemeClr val="tx1"/>
              </a:buClr>
              <a:buFont typeface="Wingdings" pitchFamily="2" charset="2"/>
              <a:buNone/>
            </a:pPr>
            <a:endParaRPr lang="en-US" sz="2400" smtClean="0"/>
          </a:p>
          <a:p>
            <a:pPr marL="342900" indent="-342900">
              <a:spcBef>
                <a:spcPct val="50000"/>
              </a:spcBef>
              <a:buClr>
                <a:schemeClr val="tx1"/>
              </a:buClr>
              <a:buFont typeface="Wingdings" pitchFamily="2" charset="2"/>
              <a:buNone/>
            </a:pPr>
            <a:endParaRPr lang="en-US" sz="2400" smtClean="0"/>
          </a:p>
        </p:txBody>
      </p:sp>
      <p:sp>
        <p:nvSpPr>
          <p:cNvPr id="22532" name="Text Box 4"/>
          <p:cNvSpPr txBox="1">
            <a:spLocks noChangeArrowheads="1"/>
          </p:cNvSpPr>
          <p:nvPr/>
        </p:nvSpPr>
        <p:spPr bwMode="auto">
          <a:xfrm>
            <a:off x="852488" y="3449638"/>
            <a:ext cx="7378700" cy="1200329"/>
          </a:xfrm>
          <a:prstGeom prst="rect">
            <a:avLst/>
          </a:prstGeom>
          <a:solidFill>
            <a:srgbClr val="CCECFF"/>
          </a:solidFill>
          <a:ln w="9525">
            <a:noFill/>
            <a:miter lim="800000"/>
            <a:headEnd/>
            <a:tailEnd/>
          </a:ln>
        </p:spPr>
        <p:txBody>
          <a:bodyPr>
            <a:spAutoFit/>
          </a:bodyPr>
          <a:lstStyle/>
          <a:p>
            <a:pPr>
              <a:spcBef>
                <a:spcPct val="0"/>
              </a:spcBef>
            </a:pPr>
            <a:r>
              <a:rPr lang="en-US" dirty="0">
                <a:latin typeface="Courier New" pitchFamily="49" charset="0"/>
                <a:cs typeface="Courier New" pitchFamily="49" charset="0"/>
              </a:rPr>
              <a:t>String word1 = “ Hi Bob “;</a:t>
            </a:r>
          </a:p>
          <a:p>
            <a:pPr>
              <a:spcBef>
                <a:spcPct val="0"/>
              </a:spcBef>
            </a:pPr>
            <a:r>
              <a:rPr lang="en-US" dirty="0">
                <a:latin typeface="Courier New" pitchFamily="49" charset="0"/>
                <a:cs typeface="Courier New" pitchFamily="49" charset="0"/>
              </a:rPr>
              <a:t>String word2 = word1.trim();</a:t>
            </a:r>
          </a:p>
          <a:p>
            <a:pPr>
              <a:spcBef>
                <a:spcPct val="0"/>
              </a:spcBef>
            </a:pPr>
            <a:r>
              <a:rPr lang="en-US" dirty="0">
                <a:latin typeface="Courier New" pitchFamily="49" charset="0"/>
                <a:cs typeface="Courier New" pitchFamily="49" charset="0"/>
              </a:rPr>
              <a:t>//word2 is “Hi Bob” – no spaces on either end</a:t>
            </a:r>
          </a:p>
          <a:p>
            <a:pPr>
              <a:spcBef>
                <a:spcPct val="0"/>
              </a:spcBef>
            </a:pPr>
            <a:r>
              <a:rPr lang="en-US" dirty="0">
                <a:latin typeface="Courier New" pitchFamily="49" charset="0"/>
                <a:cs typeface="Courier New" pitchFamily="49" charset="0"/>
              </a:rPr>
              <a:t>//word1 is still “ Hi Bob “ – with spaces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smtClean="0"/>
              <a:t>Methods — replace</a:t>
            </a:r>
          </a:p>
        </p:txBody>
      </p:sp>
      <p:sp>
        <p:nvSpPr>
          <p:cNvPr id="23555" name="Rectangle 3"/>
          <p:cNvSpPr>
            <a:spLocks noGrp="1" noChangeArrowheads="1"/>
          </p:cNvSpPr>
          <p:nvPr>
            <p:ph idx="1"/>
          </p:nvPr>
        </p:nvSpPr>
        <p:spPr/>
        <p:txBody>
          <a:bodyPr/>
          <a:lstStyle/>
          <a:p>
            <a:pPr marL="342900" indent="-342900">
              <a:spcBef>
                <a:spcPct val="50000"/>
              </a:spcBef>
              <a:buClr>
                <a:schemeClr val="tx1"/>
              </a:buClr>
              <a:buFont typeface="Wingdings" pitchFamily="2" charset="2"/>
              <a:buNone/>
            </a:pPr>
            <a:r>
              <a:rPr lang="en-US" sz="2400" smtClean="0"/>
              <a:t>String word2 = word1.</a:t>
            </a:r>
            <a:r>
              <a:rPr lang="en-US" sz="2400" b="1" smtClean="0"/>
              <a:t>replace</a:t>
            </a:r>
            <a:r>
              <a:rPr lang="en-US" sz="2400" smtClean="0"/>
              <a:t>(oldCh, newCh);</a:t>
            </a:r>
          </a:p>
          <a:p>
            <a:pPr marL="742950" lvl="1" indent="-285750">
              <a:spcBef>
                <a:spcPct val="0"/>
              </a:spcBef>
              <a:buClr>
                <a:schemeClr val="tx1"/>
              </a:buClr>
              <a:buFont typeface="Wingdings" pitchFamily="2" charset="2"/>
              <a:buNone/>
            </a:pPr>
            <a:r>
              <a:rPr lang="en-US" sz="2400" smtClean="0"/>
              <a:t>	returns a new string formed from </a:t>
            </a:r>
            <a:r>
              <a:rPr lang="en-US" sz="2400" b="1" smtClean="0"/>
              <a:t>word1</a:t>
            </a:r>
            <a:r>
              <a:rPr lang="en-US" sz="2400" smtClean="0"/>
              <a:t> by replacing all occurrences of </a:t>
            </a:r>
            <a:r>
              <a:rPr lang="en-US" sz="2400" b="1" smtClean="0"/>
              <a:t>oldCh</a:t>
            </a:r>
            <a:r>
              <a:rPr lang="en-US" sz="2400" smtClean="0"/>
              <a:t> with </a:t>
            </a:r>
            <a:r>
              <a:rPr lang="en-US" sz="2400" b="1" smtClean="0"/>
              <a:t>newCh</a:t>
            </a:r>
          </a:p>
        </p:txBody>
      </p:sp>
      <p:sp>
        <p:nvSpPr>
          <p:cNvPr id="23556" name="Text Box 4"/>
          <p:cNvSpPr txBox="1">
            <a:spLocks noChangeArrowheads="1"/>
          </p:cNvSpPr>
          <p:nvPr/>
        </p:nvSpPr>
        <p:spPr bwMode="auto">
          <a:xfrm>
            <a:off x="1062038" y="3127375"/>
            <a:ext cx="6838950" cy="923330"/>
          </a:xfrm>
          <a:prstGeom prst="rect">
            <a:avLst/>
          </a:prstGeom>
          <a:solidFill>
            <a:srgbClr val="CCECFF"/>
          </a:solidFill>
          <a:ln w="9525">
            <a:noFill/>
            <a:miter lim="800000"/>
            <a:headEnd/>
            <a:tailEnd/>
          </a:ln>
        </p:spPr>
        <p:txBody>
          <a:bodyPr>
            <a:spAutoFit/>
          </a:bodyPr>
          <a:lstStyle/>
          <a:p>
            <a:pPr>
              <a:spcBef>
                <a:spcPct val="0"/>
              </a:spcBef>
            </a:pPr>
            <a:r>
              <a:rPr lang="en-US" dirty="0">
                <a:latin typeface="Courier New" pitchFamily="49" charset="0"/>
                <a:cs typeface="Courier New" pitchFamily="49" charset="0"/>
              </a:rPr>
              <a:t>String word1 = “rare“;</a:t>
            </a:r>
          </a:p>
          <a:p>
            <a:pPr>
              <a:spcBef>
                <a:spcPct val="0"/>
              </a:spcBef>
            </a:pPr>
            <a:r>
              <a:rPr lang="en-US" dirty="0">
                <a:latin typeface="Courier New" pitchFamily="49" charset="0"/>
                <a:cs typeface="Courier New" pitchFamily="49" charset="0"/>
              </a:rPr>
              <a:t>String word2 = “</a:t>
            </a:r>
            <a:r>
              <a:rPr lang="en-US" dirty="0" err="1">
                <a:latin typeface="Courier New" pitchFamily="49" charset="0"/>
                <a:cs typeface="Courier New" pitchFamily="49" charset="0"/>
              </a:rPr>
              <a:t>rare“.replace</a:t>
            </a:r>
            <a:r>
              <a:rPr lang="en-US" dirty="0">
                <a:latin typeface="Courier New" pitchFamily="49" charset="0"/>
                <a:cs typeface="Courier New" pitchFamily="49" charset="0"/>
              </a:rPr>
              <a:t>(‘r’, ‘d’); </a:t>
            </a:r>
          </a:p>
          <a:p>
            <a:pPr>
              <a:spcBef>
                <a:spcPct val="0"/>
              </a:spcBef>
            </a:pPr>
            <a:r>
              <a:rPr lang="en-US" dirty="0">
                <a:latin typeface="Courier New" pitchFamily="49" charset="0"/>
                <a:cs typeface="Courier New" pitchFamily="49" charset="0"/>
              </a:rPr>
              <a:t>//word2 is “</a:t>
            </a:r>
            <a:r>
              <a:rPr lang="en-US" dirty="0" err="1">
                <a:latin typeface="Courier New" pitchFamily="49" charset="0"/>
                <a:cs typeface="Courier New" pitchFamily="49" charset="0"/>
              </a:rPr>
              <a:t>dade</a:t>
            </a:r>
            <a:r>
              <a:rPr lang="en-US" dirty="0">
                <a:latin typeface="Courier New" pitchFamily="49" charset="0"/>
                <a:cs typeface="Courier New" pitchFamily="49" charset="0"/>
              </a:rPr>
              <a:t>”, but word1 is still “rare“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smtClean="0"/>
              <a:t>Methods — Changing Case</a:t>
            </a:r>
          </a:p>
        </p:txBody>
      </p:sp>
      <p:sp>
        <p:nvSpPr>
          <p:cNvPr id="24579" name="Rectangle 3"/>
          <p:cNvSpPr>
            <a:spLocks noGrp="1" noChangeArrowheads="1"/>
          </p:cNvSpPr>
          <p:nvPr>
            <p:ph idx="1"/>
          </p:nvPr>
        </p:nvSpPr>
        <p:spPr/>
        <p:txBody>
          <a:bodyPr/>
          <a:lstStyle/>
          <a:p>
            <a:pPr marL="342900" indent="-342900">
              <a:spcBef>
                <a:spcPct val="50000"/>
              </a:spcBef>
              <a:buClr>
                <a:schemeClr val="tx1"/>
              </a:buClr>
              <a:buFont typeface="Wingdings" pitchFamily="2" charset="2"/>
              <a:buNone/>
            </a:pPr>
            <a:r>
              <a:rPr lang="en-US" sz="1800" dirty="0" smtClean="0">
                <a:latin typeface="Courier New" pitchFamily="49" charset="0"/>
                <a:cs typeface="Courier New" pitchFamily="49" charset="0"/>
              </a:rPr>
              <a:t>String word2 = word1.</a:t>
            </a:r>
            <a:r>
              <a:rPr lang="en-US" sz="1800" b="1" dirty="0" smtClean="0">
                <a:latin typeface="Courier New" pitchFamily="49" charset="0"/>
                <a:cs typeface="Courier New" pitchFamily="49" charset="0"/>
              </a:rPr>
              <a:t>toUpperCase</a:t>
            </a:r>
            <a:r>
              <a:rPr lang="en-US" sz="1800" dirty="0" smtClean="0">
                <a:latin typeface="Courier New" pitchFamily="49" charset="0"/>
                <a:cs typeface="Courier New" pitchFamily="49" charset="0"/>
              </a:rPr>
              <a:t>();</a:t>
            </a:r>
          </a:p>
          <a:p>
            <a:pPr marL="342900" indent="-342900">
              <a:spcBef>
                <a:spcPct val="0"/>
              </a:spcBef>
              <a:buClr>
                <a:schemeClr val="tx1"/>
              </a:buClr>
              <a:buFont typeface="Wingdings" pitchFamily="2" charset="2"/>
              <a:buNone/>
            </a:pPr>
            <a:r>
              <a:rPr lang="en-US" sz="1800" dirty="0" smtClean="0">
                <a:latin typeface="Courier New" pitchFamily="49" charset="0"/>
                <a:cs typeface="Courier New" pitchFamily="49" charset="0"/>
              </a:rPr>
              <a:t>String word3 = word1.</a:t>
            </a:r>
            <a:r>
              <a:rPr lang="en-US" sz="1800" b="1" dirty="0" smtClean="0">
                <a:latin typeface="Courier New" pitchFamily="49" charset="0"/>
                <a:cs typeface="Courier New" pitchFamily="49" charset="0"/>
              </a:rPr>
              <a:t>toLowerCase</a:t>
            </a:r>
            <a:r>
              <a:rPr lang="en-US" sz="1800" dirty="0" smtClean="0">
                <a:latin typeface="Courier New" pitchFamily="49" charset="0"/>
                <a:cs typeface="Courier New" pitchFamily="49" charset="0"/>
              </a:rPr>
              <a:t>();</a:t>
            </a:r>
          </a:p>
          <a:p>
            <a:pPr marL="742950" lvl="1" indent="-285750">
              <a:spcBef>
                <a:spcPct val="0"/>
              </a:spcBef>
              <a:buFont typeface="Wingdings" pitchFamily="2" charset="2"/>
              <a:buNone/>
            </a:pPr>
            <a:r>
              <a:rPr lang="en-US" sz="2400" dirty="0" smtClean="0"/>
              <a:t>	returns a new string formed from </a:t>
            </a:r>
            <a:r>
              <a:rPr lang="en-US" sz="2400" b="1" dirty="0" smtClean="0"/>
              <a:t>word1</a:t>
            </a:r>
            <a:r>
              <a:rPr lang="en-US" sz="2400" dirty="0" smtClean="0"/>
              <a:t> by converting its characters to upper (lower) case</a:t>
            </a:r>
          </a:p>
        </p:txBody>
      </p:sp>
      <p:sp>
        <p:nvSpPr>
          <p:cNvPr id="24580" name="Text Box 4"/>
          <p:cNvSpPr txBox="1">
            <a:spLocks noChangeArrowheads="1"/>
          </p:cNvSpPr>
          <p:nvPr/>
        </p:nvSpPr>
        <p:spPr bwMode="auto">
          <a:xfrm>
            <a:off x="1062038" y="3622675"/>
            <a:ext cx="6838950" cy="1200329"/>
          </a:xfrm>
          <a:prstGeom prst="rect">
            <a:avLst/>
          </a:prstGeom>
          <a:solidFill>
            <a:srgbClr val="CCECFF"/>
          </a:solidFill>
          <a:ln w="9525">
            <a:noFill/>
            <a:miter lim="800000"/>
            <a:headEnd/>
            <a:tailEnd/>
          </a:ln>
        </p:spPr>
        <p:txBody>
          <a:bodyPr>
            <a:spAutoFit/>
          </a:bodyPr>
          <a:lstStyle/>
          <a:p>
            <a:pPr>
              <a:spcBef>
                <a:spcPct val="0"/>
              </a:spcBef>
            </a:pPr>
            <a:r>
              <a:rPr lang="en-US" dirty="0">
                <a:latin typeface="Courier New" pitchFamily="49" charset="0"/>
                <a:cs typeface="Courier New" pitchFamily="49" charset="0"/>
              </a:rPr>
              <a:t>String word1 = “</a:t>
            </a:r>
            <a:r>
              <a:rPr lang="en-US" dirty="0" err="1">
                <a:latin typeface="Courier New" pitchFamily="49" charset="0"/>
                <a:cs typeface="Courier New" pitchFamily="49" charset="0"/>
              </a:rPr>
              <a:t>HeLLo</a:t>
            </a:r>
            <a:r>
              <a:rPr lang="en-US" dirty="0">
                <a:latin typeface="Courier New" pitchFamily="49" charset="0"/>
                <a:cs typeface="Courier New" pitchFamily="49" charset="0"/>
              </a:rPr>
              <a:t>“;</a:t>
            </a:r>
          </a:p>
          <a:p>
            <a:pPr>
              <a:spcBef>
                <a:spcPct val="0"/>
              </a:spcBef>
            </a:pPr>
            <a:r>
              <a:rPr lang="en-US" dirty="0">
                <a:latin typeface="Courier New" pitchFamily="49" charset="0"/>
                <a:cs typeface="Courier New" pitchFamily="49" charset="0"/>
              </a:rPr>
              <a:t>String word2 = word1.toUpperCase();//”HELLO”</a:t>
            </a:r>
          </a:p>
          <a:p>
            <a:pPr>
              <a:spcBef>
                <a:spcPct val="0"/>
              </a:spcBef>
            </a:pPr>
            <a:r>
              <a:rPr lang="en-US" dirty="0">
                <a:latin typeface="Courier New" pitchFamily="49" charset="0"/>
                <a:cs typeface="Courier New" pitchFamily="49" charset="0"/>
              </a:rPr>
              <a:t>String word3 = word1.toLowerCase();//”hello”</a:t>
            </a:r>
          </a:p>
          <a:p>
            <a:pPr>
              <a:spcBef>
                <a:spcPct val="0"/>
              </a:spcBef>
            </a:pPr>
            <a:r>
              <a:rPr lang="en-US" dirty="0">
                <a:latin typeface="Courier New" pitchFamily="49" charset="0"/>
                <a:cs typeface="Courier New" pitchFamily="49" charset="0"/>
              </a:rPr>
              <a:t>//word1 is still “</a:t>
            </a:r>
            <a:r>
              <a:rPr lang="en-US" dirty="0" err="1">
                <a:latin typeface="Courier New" pitchFamily="49" charset="0"/>
                <a:cs typeface="Courier New" pitchFamily="49" charset="0"/>
              </a:rPr>
              <a:t>HeLLo</a:t>
            </a:r>
            <a:r>
              <a:rPr lang="en-US" dirty="0">
                <a:latin typeface="Courier New" pitchFamily="49" charset="0"/>
                <a:cs typeface="Courier New"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smtClean="0"/>
              <a:t>Replacements </a:t>
            </a:r>
          </a:p>
        </p:txBody>
      </p:sp>
      <p:sp>
        <p:nvSpPr>
          <p:cNvPr id="25603" name="Rectangle 3"/>
          <p:cNvSpPr>
            <a:spLocks noGrp="1" noChangeArrowheads="1"/>
          </p:cNvSpPr>
          <p:nvPr>
            <p:ph idx="1"/>
          </p:nvPr>
        </p:nvSpPr>
        <p:spPr/>
        <p:txBody>
          <a:bodyPr/>
          <a:lstStyle/>
          <a:p>
            <a:pPr marL="342900" indent="-342900"/>
            <a:r>
              <a:rPr lang="en-US" sz="2400" smtClean="0"/>
              <a:t>Example: to “convert” word1 to upper case, replace the reference with a new reference.	</a:t>
            </a:r>
          </a:p>
          <a:p>
            <a:pPr marL="342900" indent="-342900"/>
            <a:endParaRPr lang="en-US" sz="2400" smtClean="0"/>
          </a:p>
          <a:p>
            <a:pPr marL="342900" indent="-342900"/>
            <a:endParaRPr lang="en-US" sz="2400" smtClean="0"/>
          </a:p>
          <a:p>
            <a:pPr marL="342900" indent="-342900"/>
            <a:r>
              <a:rPr lang="en-US" sz="2400" smtClean="0"/>
              <a:t>A common bug:</a:t>
            </a:r>
          </a:p>
          <a:p>
            <a:pPr marL="342900" indent="-342900"/>
            <a:endParaRPr lang="en-US" sz="2400" smtClean="0"/>
          </a:p>
        </p:txBody>
      </p:sp>
      <p:sp>
        <p:nvSpPr>
          <p:cNvPr id="25604" name="Text Box 4"/>
          <p:cNvSpPr txBox="1">
            <a:spLocks noChangeArrowheads="1"/>
          </p:cNvSpPr>
          <p:nvPr/>
        </p:nvSpPr>
        <p:spPr bwMode="auto">
          <a:xfrm>
            <a:off x="1468438" y="2860675"/>
            <a:ext cx="4841875" cy="457200"/>
          </a:xfrm>
          <a:prstGeom prst="rect">
            <a:avLst/>
          </a:prstGeom>
          <a:solidFill>
            <a:srgbClr val="CCECFF"/>
          </a:solidFill>
          <a:ln w="9525">
            <a:noFill/>
            <a:miter lim="800000"/>
            <a:headEnd/>
            <a:tailEnd/>
          </a:ln>
        </p:spPr>
        <p:txBody>
          <a:bodyPr>
            <a:spAutoFit/>
          </a:bodyPr>
          <a:lstStyle/>
          <a:p>
            <a:r>
              <a:rPr lang="en-US" sz="2400"/>
              <a:t>   word1 = word1.toUpperCase();</a:t>
            </a:r>
          </a:p>
        </p:txBody>
      </p:sp>
      <p:sp>
        <p:nvSpPr>
          <p:cNvPr id="25605" name="Text Box 5"/>
          <p:cNvSpPr txBox="1">
            <a:spLocks noChangeArrowheads="1"/>
          </p:cNvSpPr>
          <p:nvPr/>
        </p:nvSpPr>
        <p:spPr bwMode="auto">
          <a:xfrm>
            <a:off x="1544638" y="4181475"/>
            <a:ext cx="3600450" cy="457200"/>
          </a:xfrm>
          <a:prstGeom prst="rect">
            <a:avLst/>
          </a:prstGeom>
          <a:solidFill>
            <a:srgbClr val="CCECFF"/>
          </a:solidFill>
          <a:ln w="9525">
            <a:noFill/>
            <a:miter lim="800000"/>
            <a:headEnd/>
            <a:tailEnd/>
          </a:ln>
        </p:spPr>
        <p:txBody>
          <a:bodyPr>
            <a:spAutoFit/>
          </a:bodyPr>
          <a:lstStyle/>
          <a:p>
            <a:r>
              <a:rPr lang="en-US" sz="2400"/>
              <a:t>   word1.toUpperCase();</a:t>
            </a:r>
          </a:p>
        </p:txBody>
      </p:sp>
      <p:sp>
        <p:nvSpPr>
          <p:cNvPr id="25606" name="Text Box 6"/>
          <p:cNvSpPr txBox="1">
            <a:spLocks noChangeArrowheads="1"/>
          </p:cNvSpPr>
          <p:nvPr/>
        </p:nvSpPr>
        <p:spPr bwMode="auto">
          <a:xfrm>
            <a:off x="6118225" y="3979863"/>
            <a:ext cx="1958975" cy="1187450"/>
          </a:xfrm>
          <a:prstGeom prst="rect">
            <a:avLst/>
          </a:prstGeom>
          <a:solidFill>
            <a:schemeClr val="folHlink"/>
          </a:solidFill>
          <a:ln w="9525">
            <a:noFill/>
            <a:miter lim="800000"/>
            <a:headEnd/>
            <a:tailEnd/>
          </a:ln>
        </p:spPr>
        <p:txBody>
          <a:bodyPr>
            <a:spAutoFit/>
          </a:bodyPr>
          <a:lstStyle/>
          <a:p>
            <a:pPr algn="ctr"/>
            <a:r>
              <a:rPr lang="en-US" sz="2400" b="1"/>
              <a:t> word1</a:t>
            </a:r>
            <a:r>
              <a:rPr lang="en-US" sz="2400"/>
              <a:t> remains unchanged</a:t>
            </a:r>
          </a:p>
        </p:txBody>
      </p:sp>
      <p:sp>
        <p:nvSpPr>
          <p:cNvPr id="25607" name="Line 7"/>
          <p:cNvSpPr>
            <a:spLocks noChangeShapeType="1"/>
          </p:cNvSpPr>
          <p:nvPr/>
        </p:nvSpPr>
        <p:spPr bwMode="auto">
          <a:xfrm>
            <a:off x="5029200" y="4427538"/>
            <a:ext cx="1104900" cy="0"/>
          </a:xfrm>
          <a:prstGeom prst="line">
            <a:avLst/>
          </a:prstGeom>
          <a:noFill/>
          <a:ln w="9525">
            <a:solidFill>
              <a:srgbClr val="FF0000"/>
            </a:solidFill>
            <a:round/>
            <a:headEnd/>
            <a:tailEnd/>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smtClean="0"/>
              <a:t>Numbers </a:t>
            </a:r>
            <a:r>
              <a:rPr lang="en-US" smtClean="0">
                <a:sym typeface="Symbol" pitchFamily="18" charset="2"/>
              </a:rPr>
              <a:t>to</a:t>
            </a:r>
            <a:r>
              <a:rPr lang="en-US" smtClean="0"/>
              <a:t> Strings</a:t>
            </a:r>
          </a:p>
        </p:txBody>
      </p:sp>
      <p:sp>
        <p:nvSpPr>
          <p:cNvPr id="26627" name="Rectangle 3"/>
          <p:cNvSpPr>
            <a:spLocks noGrp="1" noChangeArrowheads="1"/>
          </p:cNvSpPr>
          <p:nvPr>
            <p:ph idx="1"/>
          </p:nvPr>
        </p:nvSpPr>
        <p:spPr/>
        <p:txBody>
          <a:bodyPr/>
          <a:lstStyle/>
          <a:p>
            <a:pPr marL="342900" indent="-342900">
              <a:buFont typeface="Wingdings" pitchFamily="2" charset="2"/>
              <a:buNone/>
            </a:pPr>
            <a:r>
              <a:rPr lang="en-US" sz="2400" dirty="0" smtClean="0"/>
              <a:t>Three ways to convert a number into a string:</a:t>
            </a:r>
          </a:p>
          <a:p>
            <a:pPr marL="742950" lvl="1" indent="-285750">
              <a:buFont typeface="Wingdings" pitchFamily="2" charset="2"/>
              <a:buNone/>
            </a:pPr>
            <a:r>
              <a:rPr lang="en-US" sz="2400" dirty="0" smtClean="0"/>
              <a:t>1.   String s = "" + num;</a:t>
            </a:r>
            <a:br>
              <a:rPr lang="en-US" sz="2400" dirty="0" smtClean="0"/>
            </a:br>
            <a:endParaRPr lang="en-US" sz="2400" dirty="0" smtClean="0"/>
          </a:p>
          <a:p>
            <a:pPr marL="742950" lvl="1" indent="-285750">
              <a:buFont typeface="Wingdings" pitchFamily="2" charset="2"/>
              <a:buNone/>
            </a:pPr>
            <a:r>
              <a:rPr lang="en-US" sz="2400" dirty="0" smtClean="0"/>
              <a:t>2.   String s = </a:t>
            </a:r>
            <a:r>
              <a:rPr lang="en-US" sz="2400" dirty="0" err="1" smtClean="0"/>
              <a:t>Integer.toString</a:t>
            </a:r>
            <a:r>
              <a:rPr lang="en-US" sz="2400" dirty="0" smtClean="0"/>
              <a:t> (</a:t>
            </a:r>
            <a:r>
              <a:rPr lang="en-US" sz="2400" dirty="0" err="1" smtClean="0"/>
              <a:t>i</a:t>
            </a:r>
            <a:r>
              <a:rPr lang="en-US" sz="2400" dirty="0" smtClean="0"/>
              <a:t>);</a:t>
            </a:r>
          </a:p>
          <a:p>
            <a:pPr marL="742950" lvl="1" indent="-285750">
              <a:buFont typeface="Wingdings" pitchFamily="2" charset="2"/>
              <a:buNone/>
            </a:pPr>
            <a:r>
              <a:rPr lang="en-US" sz="2400" dirty="0" smtClean="0"/>
              <a:t>      String s = </a:t>
            </a:r>
            <a:r>
              <a:rPr lang="en-US" sz="2400" dirty="0" err="1" smtClean="0"/>
              <a:t>Double.toString</a:t>
            </a:r>
            <a:r>
              <a:rPr lang="en-US" sz="2400" dirty="0" smtClean="0"/>
              <a:t> (d);</a:t>
            </a:r>
            <a:br>
              <a:rPr lang="en-US" sz="2400" dirty="0" smtClean="0"/>
            </a:br>
            <a:r>
              <a:rPr lang="en-US" sz="2400" dirty="0" smtClean="0"/>
              <a:t/>
            </a:r>
            <a:br>
              <a:rPr lang="en-US" sz="2400" dirty="0" smtClean="0"/>
            </a:br>
            <a:endParaRPr lang="en-US" sz="2400" dirty="0" smtClean="0"/>
          </a:p>
          <a:p>
            <a:pPr marL="914400" lvl="1" indent="-457200">
              <a:buFont typeface="Wingdings" pitchFamily="2" charset="2"/>
              <a:buAutoNum type="arabicPeriod" startAt="3"/>
            </a:pPr>
            <a:r>
              <a:rPr lang="en-US" sz="2400" dirty="0" smtClean="0"/>
              <a:t>String s = </a:t>
            </a:r>
            <a:r>
              <a:rPr lang="en-US" sz="2400" dirty="0" err="1" smtClean="0"/>
              <a:t>String.valueOf</a:t>
            </a:r>
            <a:r>
              <a:rPr lang="en-US" sz="2400" dirty="0" smtClean="0"/>
              <a:t> (num);</a:t>
            </a:r>
          </a:p>
          <a:p>
            <a:pPr marL="914400" lvl="1" indent="-457200">
              <a:buNone/>
            </a:pPr>
            <a:endParaRPr lang="en-US" sz="2400" dirty="0" smtClean="0"/>
          </a:p>
          <a:p>
            <a:pPr marL="914400" lvl="1" indent="-457200">
              <a:buNone/>
            </a:pPr>
            <a:endParaRPr lang="en-US" sz="2400" dirty="0" smtClean="0"/>
          </a:p>
          <a:p>
            <a:pPr marL="914400" lvl="1" indent="-457200">
              <a:buNone/>
            </a:pPr>
            <a:endParaRPr lang="en-US" sz="1000" dirty="0" smtClean="0"/>
          </a:p>
          <a:p>
            <a:pPr marL="914400" lvl="1" indent="-457200" algn="ctr">
              <a:buNone/>
            </a:pPr>
            <a:r>
              <a:rPr lang="en-US" sz="1800" b="1" dirty="0" smtClean="0"/>
              <a:t>** Refer to the </a:t>
            </a:r>
            <a:r>
              <a:rPr lang="en-US" sz="1800" b="1" dirty="0" smtClean="0">
                <a:hlinkClick r:id="rId3" action="ppaction://hlinkfile"/>
              </a:rPr>
              <a:t>StringDemo.java </a:t>
            </a:r>
            <a:r>
              <a:rPr lang="en-US" sz="1800" b="1" dirty="0" smtClean="0"/>
              <a:t>sample code</a:t>
            </a:r>
            <a:endParaRPr lang="en-US" sz="1800" dirty="0" smtClean="0"/>
          </a:p>
        </p:txBody>
      </p:sp>
      <p:sp>
        <p:nvSpPr>
          <p:cNvPr id="26628" name="Text Box 4"/>
          <p:cNvSpPr txBox="1">
            <a:spLocks noChangeArrowheads="1"/>
          </p:cNvSpPr>
          <p:nvPr/>
        </p:nvSpPr>
        <p:spPr bwMode="auto">
          <a:xfrm>
            <a:off x="6078538" y="2478088"/>
            <a:ext cx="2776537" cy="2225675"/>
          </a:xfrm>
          <a:prstGeom prst="rect">
            <a:avLst/>
          </a:prstGeom>
          <a:solidFill>
            <a:schemeClr val="folHlink"/>
          </a:solidFill>
          <a:ln w="9525">
            <a:noFill/>
            <a:miter lim="800000"/>
            <a:headEnd/>
            <a:tailEnd/>
          </a:ln>
        </p:spPr>
        <p:txBody>
          <a:bodyPr>
            <a:spAutoFit/>
          </a:bodyPr>
          <a:lstStyle/>
          <a:p>
            <a:pPr>
              <a:spcBef>
                <a:spcPct val="0"/>
              </a:spcBef>
            </a:pPr>
            <a:r>
              <a:rPr kumimoji="1" lang="en-US" sz="2000" b="1" dirty="0"/>
              <a:t>Integer</a:t>
            </a:r>
            <a:r>
              <a:rPr kumimoji="1" lang="en-US" sz="2000" dirty="0"/>
              <a:t> and </a:t>
            </a:r>
            <a:r>
              <a:rPr kumimoji="1" lang="en-US" sz="2000" b="1" dirty="0"/>
              <a:t>Double</a:t>
            </a:r>
            <a:r>
              <a:rPr kumimoji="1" lang="en-US" sz="2000" dirty="0"/>
              <a:t> are “wrapper” classes from </a:t>
            </a:r>
            <a:r>
              <a:rPr kumimoji="1" lang="en-US" sz="2000" b="1" dirty="0"/>
              <a:t>java.lang</a:t>
            </a:r>
            <a:r>
              <a:rPr kumimoji="1" lang="en-US" sz="2000" dirty="0"/>
              <a:t> that represent numbers as objects.  They also provide useful static methods.</a:t>
            </a:r>
          </a:p>
        </p:txBody>
      </p:sp>
      <p:sp>
        <p:nvSpPr>
          <p:cNvPr id="26629" name="Line 5"/>
          <p:cNvSpPr>
            <a:spLocks noChangeShapeType="1"/>
          </p:cNvSpPr>
          <p:nvPr/>
        </p:nvSpPr>
        <p:spPr bwMode="auto">
          <a:xfrm flipH="1">
            <a:off x="5853113" y="3424238"/>
            <a:ext cx="282575" cy="0"/>
          </a:xfrm>
          <a:prstGeom prst="line">
            <a:avLst/>
          </a:prstGeom>
          <a:noFill/>
          <a:ln w="9525">
            <a:solidFill>
              <a:srgbClr val="FF0000"/>
            </a:solidFill>
            <a:round/>
            <a:headEnd/>
            <a:tailEnd type="triangle" w="med" len="med"/>
          </a:ln>
        </p:spPr>
        <p:txBody>
          <a:bodyPr/>
          <a:lstStyle/>
          <a:p>
            <a:endParaRPr lang="en-US"/>
          </a:p>
        </p:txBody>
      </p:sp>
      <p:sp>
        <p:nvSpPr>
          <p:cNvPr id="26630" name="Line 6"/>
          <p:cNvSpPr>
            <a:spLocks noChangeShapeType="1"/>
          </p:cNvSpPr>
          <p:nvPr/>
        </p:nvSpPr>
        <p:spPr bwMode="auto">
          <a:xfrm flipH="1">
            <a:off x="5853113" y="3859213"/>
            <a:ext cx="282575" cy="0"/>
          </a:xfrm>
          <a:prstGeom prst="line">
            <a:avLst/>
          </a:prstGeom>
          <a:noFill/>
          <a:ln w="9525">
            <a:solidFill>
              <a:srgbClr val="FF0000"/>
            </a:solidFill>
            <a:round/>
            <a:headEnd/>
            <a:tailEnd type="triangle" w="med" len="med"/>
          </a:ln>
        </p:spPr>
        <p:txBody>
          <a:bodyPr/>
          <a:lstStyle/>
          <a:p>
            <a:endParaRPr lang="en-US"/>
          </a:p>
        </p:txBody>
      </p:sp>
      <p:sp>
        <p:nvSpPr>
          <p:cNvPr id="26631" name="Text Box 8"/>
          <p:cNvSpPr txBox="1">
            <a:spLocks noChangeArrowheads="1"/>
          </p:cNvSpPr>
          <p:nvPr/>
        </p:nvSpPr>
        <p:spPr bwMode="auto">
          <a:xfrm>
            <a:off x="1905000" y="4689485"/>
            <a:ext cx="3325813" cy="366713"/>
          </a:xfrm>
          <a:prstGeom prst="rect">
            <a:avLst/>
          </a:prstGeom>
          <a:solidFill>
            <a:srgbClr val="CCECFF"/>
          </a:solidFill>
          <a:ln w="9525">
            <a:noFill/>
            <a:miter lim="800000"/>
            <a:headEnd/>
            <a:tailEnd/>
          </a:ln>
        </p:spPr>
        <p:txBody>
          <a:bodyPr>
            <a:spAutoFit/>
          </a:bodyPr>
          <a:lstStyle/>
          <a:p>
            <a:r>
              <a:rPr lang="en-US" dirty="0"/>
              <a:t>s = </a:t>
            </a:r>
            <a:r>
              <a:rPr lang="en-US" dirty="0" err="1"/>
              <a:t>String.valueOf</a:t>
            </a:r>
            <a:r>
              <a:rPr lang="en-US" dirty="0"/>
              <a:t>(123);//”123”</a:t>
            </a:r>
          </a:p>
        </p:txBody>
      </p:sp>
      <p:sp>
        <p:nvSpPr>
          <p:cNvPr id="26632" name="Text Box 9"/>
          <p:cNvSpPr txBox="1">
            <a:spLocks noChangeArrowheads="1"/>
          </p:cNvSpPr>
          <p:nvPr/>
        </p:nvSpPr>
        <p:spPr bwMode="auto">
          <a:xfrm>
            <a:off x="1836738" y="2394411"/>
            <a:ext cx="2157412" cy="366713"/>
          </a:xfrm>
          <a:prstGeom prst="rect">
            <a:avLst/>
          </a:prstGeom>
          <a:solidFill>
            <a:srgbClr val="CCECFF"/>
          </a:solidFill>
          <a:ln w="9525">
            <a:noFill/>
            <a:miter lim="800000"/>
            <a:headEnd/>
            <a:tailEnd/>
          </a:ln>
        </p:spPr>
        <p:txBody>
          <a:bodyPr>
            <a:spAutoFit/>
          </a:bodyPr>
          <a:lstStyle/>
          <a:p>
            <a:r>
              <a:rPr lang="en-US" dirty="0"/>
              <a:t>s = “” + 123;//”123”</a:t>
            </a:r>
          </a:p>
        </p:txBody>
      </p:sp>
      <p:sp>
        <p:nvSpPr>
          <p:cNvPr id="26633" name="Text Box 10"/>
          <p:cNvSpPr txBox="1">
            <a:spLocks noChangeArrowheads="1"/>
          </p:cNvSpPr>
          <p:nvPr/>
        </p:nvSpPr>
        <p:spPr bwMode="auto">
          <a:xfrm>
            <a:off x="1811338" y="3537413"/>
            <a:ext cx="3613150" cy="641350"/>
          </a:xfrm>
          <a:prstGeom prst="rect">
            <a:avLst/>
          </a:prstGeom>
          <a:solidFill>
            <a:srgbClr val="CCECFF"/>
          </a:solidFill>
          <a:ln w="9525">
            <a:noFill/>
            <a:miter lim="800000"/>
            <a:headEnd/>
            <a:tailEnd/>
          </a:ln>
        </p:spPr>
        <p:txBody>
          <a:bodyPr>
            <a:spAutoFit/>
          </a:bodyPr>
          <a:lstStyle/>
          <a:p>
            <a:pPr>
              <a:spcBef>
                <a:spcPct val="0"/>
              </a:spcBef>
            </a:pPr>
            <a:r>
              <a:rPr lang="en-US" dirty="0"/>
              <a:t>s = </a:t>
            </a:r>
            <a:r>
              <a:rPr lang="en-US" dirty="0" err="1"/>
              <a:t>Integer.toString</a:t>
            </a:r>
            <a:r>
              <a:rPr lang="en-US" dirty="0"/>
              <a:t>(123);//”123”</a:t>
            </a:r>
          </a:p>
          <a:p>
            <a:pPr>
              <a:spcBef>
                <a:spcPct val="0"/>
              </a:spcBef>
            </a:pPr>
            <a:r>
              <a:rPr lang="en-US" dirty="0"/>
              <a:t>s = </a:t>
            </a:r>
            <a:r>
              <a:rPr lang="en-US" dirty="0" err="1"/>
              <a:t>Double.toString</a:t>
            </a:r>
            <a:r>
              <a:rPr lang="en-US" dirty="0"/>
              <a:t>(3.14); //”3.14”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smtClean="0"/>
              <a:t>java.lang.StringBuffer</a:t>
            </a:r>
          </a:p>
        </p:txBody>
      </p:sp>
      <p:sp>
        <p:nvSpPr>
          <p:cNvPr id="27651" name="Rectangle 3"/>
          <p:cNvSpPr>
            <a:spLocks noGrp="1" noChangeArrowheads="1"/>
          </p:cNvSpPr>
          <p:nvPr>
            <p:ph idx="1"/>
          </p:nvPr>
        </p:nvSpPr>
        <p:spPr/>
        <p:txBody>
          <a:bodyPr/>
          <a:lstStyle/>
          <a:p>
            <a:r>
              <a:rPr lang="en-US" dirty="0" smtClean="0"/>
              <a:t>represents a String which can be modified</a:t>
            </a:r>
          </a:p>
          <a:p>
            <a:r>
              <a:rPr lang="en-US" dirty="0" smtClean="0"/>
              <a:t>has a capacity, which can grow dynamically</a:t>
            </a:r>
          </a:p>
          <a:p>
            <a:r>
              <a:rPr lang="en-US" dirty="0" smtClean="0"/>
              <a:t>Methods for the exam</a:t>
            </a:r>
          </a:p>
          <a:p>
            <a:r>
              <a:rPr lang="en-US" sz="2000" dirty="0" smtClean="0">
                <a:latin typeface="Courier New" pitchFamily="49" charset="0"/>
              </a:rPr>
              <a:t>StringBuffer append( String s )</a:t>
            </a:r>
          </a:p>
          <a:p>
            <a:r>
              <a:rPr lang="en-US" sz="2000" dirty="0" smtClean="0">
                <a:latin typeface="Courier New" pitchFamily="49" charset="0"/>
              </a:rPr>
              <a:t>StringBuffer append( Object </a:t>
            </a:r>
            <a:r>
              <a:rPr lang="en-US" sz="2000" dirty="0" err="1" smtClean="0">
                <a:latin typeface="Courier New" pitchFamily="49" charset="0"/>
              </a:rPr>
              <a:t>obj</a:t>
            </a:r>
            <a:r>
              <a:rPr lang="en-US" sz="2000" dirty="0" smtClean="0">
                <a:latin typeface="Courier New" pitchFamily="49" charset="0"/>
              </a:rPr>
              <a:t> )</a:t>
            </a:r>
          </a:p>
          <a:p>
            <a:r>
              <a:rPr lang="en-US" sz="2000" dirty="0" smtClean="0">
                <a:latin typeface="Courier New" pitchFamily="49" charset="0"/>
              </a:rPr>
              <a:t>StringBuffer insert( int offset, String s )</a:t>
            </a:r>
          </a:p>
          <a:p>
            <a:r>
              <a:rPr lang="en-US" sz="2000" dirty="0" smtClean="0">
                <a:latin typeface="Courier New" pitchFamily="49" charset="0"/>
              </a:rPr>
              <a:t>StringBuffer reverse()</a:t>
            </a:r>
          </a:p>
          <a:p>
            <a:r>
              <a:rPr lang="en-US" sz="2000" dirty="0" smtClean="0">
                <a:latin typeface="Courier New" pitchFamily="49" charset="0"/>
              </a:rPr>
              <a:t>StringBuffer </a:t>
            </a:r>
            <a:r>
              <a:rPr lang="en-US" sz="2000" dirty="0" err="1" smtClean="0">
                <a:latin typeface="Courier New" pitchFamily="49" charset="0"/>
              </a:rPr>
              <a:t>setCharAt</a:t>
            </a:r>
            <a:r>
              <a:rPr lang="en-US" sz="2000" dirty="0" smtClean="0">
                <a:latin typeface="Courier New" pitchFamily="49" charset="0"/>
              </a:rPr>
              <a:t>( int offset, char c )</a:t>
            </a:r>
          </a:p>
          <a:p>
            <a:r>
              <a:rPr lang="en-US" sz="2000" dirty="0" smtClean="0">
                <a:latin typeface="Courier New" pitchFamily="49" charset="0"/>
              </a:rPr>
              <a:t>StringBuffer </a:t>
            </a:r>
            <a:r>
              <a:rPr lang="en-US" sz="2000" dirty="0" err="1" smtClean="0">
                <a:latin typeface="Courier New" pitchFamily="49" charset="0"/>
              </a:rPr>
              <a:t>setLength</a:t>
            </a:r>
            <a:r>
              <a:rPr lang="en-US" sz="2000" dirty="0" smtClean="0">
                <a:latin typeface="Courier New" pitchFamily="49" charset="0"/>
              </a:rPr>
              <a:t>( int </a:t>
            </a:r>
            <a:r>
              <a:rPr lang="en-US" sz="2000" dirty="0" err="1" smtClean="0">
                <a:latin typeface="Courier New" pitchFamily="49" charset="0"/>
              </a:rPr>
              <a:t>newlength</a:t>
            </a:r>
            <a:r>
              <a:rPr lang="en-US" sz="2000" dirty="0" smtClean="0">
                <a:latin typeface="Courier New" pitchFamily="49" charset="0"/>
              </a:rPr>
              <a:t> )</a:t>
            </a:r>
          </a:p>
          <a:p>
            <a:r>
              <a:rPr lang="en-US" sz="2000" dirty="0" smtClean="0">
                <a:latin typeface="Courier New" pitchFamily="49" charset="0"/>
              </a:rPr>
              <a:t>String toString()</a:t>
            </a:r>
          </a:p>
          <a:p>
            <a:pPr>
              <a:buNone/>
            </a:pPr>
            <a:endParaRPr lang="en-US" sz="1000" dirty="0" smtClean="0">
              <a:latin typeface="Courier New" pitchFamily="49" charset="0"/>
            </a:endParaRPr>
          </a:p>
          <a:p>
            <a:pPr algn="ctr">
              <a:buNone/>
            </a:pPr>
            <a:r>
              <a:rPr lang="en-US" sz="1800" b="1" dirty="0" smtClean="0"/>
              <a:t>** Refer to the </a:t>
            </a:r>
            <a:r>
              <a:rPr lang="en-US" sz="1800" b="1" dirty="0" smtClean="0">
                <a:hlinkClick r:id="rId3" action="ppaction://hlinkfile"/>
              </a:rPr>
              <a:t>StringBufferDemo.java </a:t>
            </a:r>
            <a:r>
              <a:rPr lang="en-US" sz="1800" b="1" dirty="0" smtClean="0"/>
              <a:t>sample code</a:t>
            </a:r>
            <a:endParaRPr lang="en-US" sz="18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defRPr/>
            </a:pPr>
            <a:r>
              <a:rPr lang="en-US" smtClean="0"/>
              <a:t>StringBuilder</a:t>
            </a:r>
          </a:p>
        </p:txBody>
      </p:sp>
      <p:sp>
        <p:nvSpPr>
          <p:cNvPr id="28675" name="Content Placeholder 6"/>
          <p:cNvSpPr>
            <a:spLocks noGrp="1"/>
          </p:cNvSpPr>
          <p:nvPr>
            <p:ph idx="1"/>
          </p:nvPr>
        </p:nvSpPr>
        <p:spPr/>
        <p:txBody>
          <a:bodyPr/>
          <a:lstStyle/>
          <a:p>
            <a:r>
              <a:rPr lang="en-US" sz="2400" dirty="0" smtClean="0"/>
              <a:t>An improvement upon </a:t>
            </a:r>
            <a:r>
              <a:rPr lang="en-US" sz="2400" dirty="0" err="1" smtClean="0"/>
              <a:t>StringBuffer</a:t>
            </a:r>
            <a:endParaRPr lang="en-US" sz="2400" dirty="0" smtClean="0"/>
          </a:p>
          <a:p>
            <a:r>
              <a:rPr lang="en-US" sz="2400" dirty="0" smtClean="0"/>
              <a:t>Allows quicker concatenation of strings.</a:t>
            </a:r>
          </a:p>
          <a:p>
            <a:r>
              <a:rPr lang="en-US" sz="2400" dirty="0" smtClean="0"/>
              <a:t>Why use it?</a:t>
            </a:r>
          </a:p>
          <a:p>
            <a:pPr lvl="1"/>
            <a:r>
              <a:rPr lang="en-US" sz="2000" dirty="0" smtClean="0"/>
              <a:t>Creating new Strings in a loop can be inefficient because of the number new objects that are created and discarded.</a:t>
            </a:r>
          </a:p>
          <a:p>
            <a:pPr lvl="1"/>
            <a:r>
              <a:rPr lang="en-US" sz="2000" dirty="0" err="1" smtClean="0"/>
              <a:t>StringBuilder.append</a:t>
            </a:r>
            <a:r>
              <a:rPr lang="en-US" sz="2000" dirty="0" smtClean="0"/>
              <a:t>(&lt;type&gt; &lt;value&gt;)</a:t>
            </a:r>
          </a:p>
          <a:p>
            <a:pPr lvl="1"/>
            <a:r>
              <a:rPr lang="en-US" sz="2000" dirty="0" err="1" smtClean="0"/>
              <a:t>StringBuilder.insert</a:t>
            </a:r>
            <a:r>
              <a:rPr lang="en-US" sz="2000" dirty="0" smtClean="0"/>
              <a:t>(&lt;type&gt; &lt;value&gt;)</a:t>
            </a:r>
          </a:p>
          <a:p>
            <a:r>
              <a:rPr lang="en-US" sz="2400" dirty="0" smtClean="0"/>
              <a:t>No synchronization! Not safe for use by multiple threads</a:t>
            </a:r>
          </a:p>
          <a:p>
            <a:endParaRPr lang="en-US" sz="1800" dirty="0" smtClean="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defRPr/>
            </a:pPr>
            <a:r>
              <a:rPr lang="en-US" smtClean="0"/>
              <a:t>String class</a:t>
            </a:r>
          </a:p>
        </p:txBody>
      </p:sp>
      <p:pic>
        <p:nvPicPr>
          <p:cNvPr id="29699" name="Picture 7"/>
          <p:cNvPicPr>
            <a:picLocks noGrp="1" noChangeAspect="1" noChangeArrowheads="1"/>
          </p:cNvPicPr>
          <p:nvPr>
            <p:ph idx="1"/>
          </p:nvPr>
        </p:nvPicPr>
        <p:blipFill>
          <a:blip r:embed="rId3" cstate="print"/>
          <a:stretch>
            <a:fillRect/>
          </a:stretch>
        </p:blipFill>
        <p:spPr>
          <a:xfrm>
            <a:off x="457200" y="2049035"/>
            <a:ext cx="8229600" cy="4101367"/>
          </a:xfrm>
          <a:noFill/>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defRPr/>
            </a:pPr>
            <a:r>
              <a:rPr lang="en-US" smtClean="0"/>
              <a:t>String class (continued)</a:t>
            </a:r>
          </a:p>
        </p:txBody>
      </p:sp>
      <p:pic>
        <p:nvPicPr>
          <p:cNvPr id="30723" name="Picture 37"/>
          <p:cNvPicPr>
            <a:picLocks noGrp="1" noChangeAspect="1" noChangeArrowheads="1"/>
          </p:cNvPicPr>
          <p:nvPr>
            <p:ph idx="1"/>
          </p:nvPr>
        </p:nvPicPr>
        <p:blipFill>
          <a:blip r:embed="rId3" cstate="print"/>
          <a:stretch>
            <a:fillRect/>
          </a:stretch>
        </p:blipFill>
        <p:spPr>
          <a:xfrm>
            <a:off x="457200" y="2662449"/>
            <a:ext cx="8229600" cy="2874539"/>
          </a:xfrm>
          <a:noFill/>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defRPr/>
            </a:pPr>
            <a:r>
              <a:rPr lang="en-US" smtClean="0"/>
              <a:t>String class (continued)</a:t>
            </a:r>
          </a:p>
        </p:txBody>
      </p:sp>
      <p:pic>
        <p:nvPicPr>
          <p:cNvPr id="31747" name="Picture 8"/>
          <p:cNvPicPr>
            <a:picLocks noGrp="1" noChangeAspect="1" noChangeArrowheads="1"/>
          </p:cNvPicPr>
          <p:nvPr>
            <p:ph idx="1"/>
          </p:nvPr>
        </p:nvPicPr>
        <p:blipFill>
          <a:blip r:embed="rId3" cstate="print"/>
          <a:stretch>
            <a:fillRect/>
          </a:stretch>
        </p:blipFill>
        <p:spPr>
          <a:xfrm>
            <a:off x="457200" y="2599764"/>
            <a:ext cx="8229600" cy="2999909"/>
          </a:xfrm>
          <a:noFill/>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dirty="0" smtClean="0"/>
              <a:t>String class facts</a:t>
            </a:r>
          </a:p>
        </p:txBody>
      </p:sp>
      <p:sp>
        <p:nvSpPr>
          <p:cNvPr id="6147" name="Rectangle 3"/>
          <p:cNvSpPr>
            <a:spLocks noGrp="1" noChangeArrowheads="1"/>
          </p:cNvSpPr>
          <p:nvPr>
            <p:ph idx="1"/>
          </p:nvPr>
        </p:nvSpPr>
        <p:spPr/>
        <p:txBody>
          <a:bodyPr/>
          <a:lstStyle/>
          <a:p>
            <a:pPr>
              <a:lnSpc>
                <a:spcPct val="80000"/>
              </a:lnSpc>
            </a:pPr>
            <a:r>
              <a:rPr lang="en-US" sz="2400" dirty="0" smtClean="0"/>
              <a:t>An object of the String class represents a string of characters.</a:t>
            </a:r>
          </a:p>
          <a:p>
            <a:pPr>
              <a:lnSpc>
                <a:spcPct val="80000"/>
              </a:lnSpc>
            </a:pPr>
            <a:r>
              <a:rPr lang="en-US" sz="2400" dirty="0" smtClean="0"/>
              <a:t>The String class belongs to the java.lang package, which does not require an import statement.</a:t>
            </a:r>
          </a:p>
          <a:p>
            <a:pPr>
              <a:lnSpc>
                <a:spcPct val="80000"/>
              </a:lnSpc>
            </a:pPr>
            <a:r>
              <a:rPr lang="en-US" sz="2400" dirty="0" smtClean="0"/>
              <a:t>Like other classes, String has constructors and methods.</a:t>
            </a:r>
          </a:p>
          <a:p>
            <a:pPr>
              <a:lnSpc>
                <a:spcPct val="80000"/>
              </a:lnSpc>
            </a:pPr>
            <a:r>
              <a:rPr lang="en-US" sz="2400" dirty="0" smtClean="0"/>
              <a:t>Unlike other classes, String has two operators, + and += (used for concatenation).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defRPr/>
            </a:pPr>
            <a:r>
              <a:rPr lang="en-US" smtClean="0"/>
              <a:t>String class (continued)</a:t>
            </a:r>
          </a:p>
        </p:txBody>
      </p:sp>
      <p:pic>
        <p:nvPicPr>
          <p:cNvPr id="32771" name="Picture 32"/>
          <p:cNvPicPr>
            <a:picLocks noGrp="1" noChangeAspect="1" noChangeArrowheads="1"/>
          </p:cNvPicPr>
          <p:nvPr>
            <p:ph idx="1"/>
          </p:nvPr>
        </p:nvPicPr>
        <p:blipFill>
          <a:blip r:embed="rId3" cstate="print"/>
          <a:stretch>
            <a:fillRect/>
          </a:stretch>
        </p:blipFill>
        <p:spPr>
          <a:xfrm>
            <a:off x="457200" y="1990828"/>
            <a:ext cx="8229600" cy="4217782"/>
          </a:xfrm>
          <a:noFill/>
        </p:spPr>
      </p:pic>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defRPr/>
            </a:pPr>
            <a:r>
              <a:rPr lang="en-US" smtClean="0"/>
              <a:t>String class (continued)</a:t>
            </a:r>
          </a:p>
        </p:txBody>
      </p:sp>
      <p:pic>
        <p:nvPicPr>
          <p:cNvPr id="33795" name="Picture 9"/>
          <p:cNvPicPr>
            <a:picLocks noGrp="1" noChangeAspect="1" noChangeArrowheads="1"/>
          </p:cNvPicPr>
          <p:nvPr>
            <p:ph idx="1"/>
          </p:nvPr>
        </p:nvPicPr>
        <p:blipFill>
          <a:blip r:embed="rId3" cstate="print"/>
          <a:stretch>
            <a:fillRect/>
          </a:stretch>
        </p:blipFill>
        <p:spPr>
          <a:xfrm>
            <a:off x="457200" y="2143062"/>
            <a:ext cx="8229600" cy="3913313"/>
          </a:xfrm>
          <a:noFill/>
        </p:spPr>
      </p:pic>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US" dirty="0" smtClean="0"/>
              <a:t>Overview of java.util package</a:t>
            </a:r>
            <a:br>
              <a:rPr lang="en-US" dirty="0" smtClean="0"/>
            </a:br>
            <a:endParaRPr lang="en-US" dirty="0" smtClean="0"/>
          </a:p>
        </p:txBody>
      </p:sp>
      <p:sp>
        <p:nvSpPr>
          <p:cNvPr id="34819" name="Content Placeholder 2"/>
          <p:cNvSpPr>
            <a:spLocks noGrp="1"/>
          </p:cNvSpPr>
          <p:nvPr>
            <p:ph idx="1"/>
          </p:nvPr>
        </p:nvSpPr>
        <p:spPr/>
        <p:txBody>
          <a:bodyPr/>
          <a:lstStyle/>
          <a:p>
            <a:r>
              <a:rPr lang="en-US" sz="2000" dirty="0" smtClean="0"/>
              <a:t>The </a:t>
            </a:r>
            <a:r>
              <a:rPr lang="en-US" sz="2000" dirty="0" err="1" smtClean="0"/>
              <a:t>java.util</a:t>
            </a:r>
            <a:r>
              <a:rPr lang="en-US" sz="2000" dirty="0" smtClean="0"/>
              <a:t> package provides various utility classes and interfaces that support date and calendar operations, String manipulations and Collections manipulations. Classes provided by the </a:t>
            </a:r>
            <a:r>
              <a:rPr lang="en-US" sz="2000" dirty="0" err="1" smtClean="0"/>
              <a:t>java.util</a:t>
            </a:r>
            <a:r>
              <a:rPr lang="en-US" sz="2000" dirty="0" smtClean="0"/>
              <a:t> package</a:t>
            </a:r>
          </a:p>
        </p:txBody>
      </p:sp>
      <p:pic>
        <p:nvPicPr>
          <p:cNvPr id="34820" name="Picture 8"/>
          <p:cNvPicPr>
            <a:picLocks noChangeAspect="1" noChangeArrowheads="1"/>
          </p:cNvPicPr>
          <p:nvPr/>
        </p:nvPicPr>
        <p:blipFill>
          <a:blip r:embed="rId3" cstate="print"/>
          <a:srcRect/>
          <a:stretch>
            <a:fillRect/>
          </a:stretch>
        </p:blipFill>
        <p:spPr bwMode="auto">
          <a:xfrm>
            <a:off x="582613" y="3395663"/>
            <a:ext cx="7945437" cy="2619375"/>
          </a:xfrm>
          <a:prstGeom prst="rect">
            <a:avLst/>
          </a:prstGeom>
          <a:noFill/>
          <a:ln w="9525" algn="ctr">
            <a:noFill/>
            <a:miter lim="800000"/>
            <a:headEnd/>
            <a:tailEnd/>
          </a:ln>
        </p:spPr>
      </p:pic>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en-US" smtClean="0"/>
              <a:t>Date class</a:t>
            </a:r>
          </a:p>
        </p:txBody>
      </p:sp>
      <p:sp>
        <p:nvSpPr>
          <p:cNvPr id="35843" name="Rectangle 2"/>
          <p:cNvSpPr>
            <a:spLocks noChangeArrowheads="1"/>
          </p:cNvSpPr>
          <p:nvPr/>
        </p:nvSpPr>
        <p:spPr bwMode="auto">
          <a:xfrm>
            <a:off x="385763" y="1550988"/>
            <a:ext cx="8458200" cy="4953000"/>
          </a:xfrm>
          <a:prstGeom prst="rect">
            <a:avLst/>
          </a:prstGeom>
          <a:noFill/>
          <a:ln w="9525">
            <a:noFill/>
            <a:miter lim="800000"/>
            <a:headEnd/>
            <a:tailEnd/>
          </a:ln>
        </p:spPr>
        <p:txBody>
          <a:bodyPr/>
          <a:lstStyle/>
          <a:p>
            <a:pPr marL="457200" indent="-457200">
              <a:lnSpc>
                <a:spcPct val="90000"/>
              </a:lnSpc>
            </a:pPr>
            <a:r>
              <a:rPr lang="en-GB" sz="2400" dirty="0"/>
              <a:t>Date: Date class represent  date and time. There are several constructors for Date objects. </a:t>
            </a:r>
          </a:p>
          <a:p>
            <a:pPr marL="457200" indent="-457200">
              <a:lnSpc>
                <a:spcPct val="90000"/>
              </a:lnSpc>
            </a:pPr>
            <a:r>
              <a:rPr lang="en-GB" sz="2000" dirty="0"/>
              <a:t>Constructors : </a:t>
            </a:r>
          </a:p>
          <a:p>
            <a:pPr marL="457200" indent="-457200">
              <a:lnSpc>
                <a:spcPct val="90000"/>
              </a:lnSpc>
            </a:pPr>
            <a:r>
              <a:rPr lang="en-GB" sz="1200" dirty="0"/>
              <a:t>Date()	:	produces the current date and time.</a:t>
            </a:r>
          </a:p>
          <a:p>
            <a:pPr marL="457200" indent="-457200">
              <a:lnSpc>
                <a:spcPct val="90000"/>
              </a:lnSpc>
            </a:pPr>
            <a:r>
              <a:rPr lang="en-GB" sz="1200" dirty="0"/>
              <a:t>Date(int year, int month, </a:t>
            </a:r>
            <a:r>
              <a:rPr lang="en-GB" sz="1200" dirty="0" err="1"/>
              <a:t>ind</a:t>
            </a:r>
            <a:r>
              <a:rPr lang="en-GB" sz="1200" dirty="0"/>
              <a:t> </a:t>
            </a:r>
            <a:r>
              <a:rPr lang="en-GB" sz="1200" dirty="0" err="1"/>
              <a:t>dayofmonth</a:t>
            </a:r>
            <a:r>
              <a:rPr lang="en-GB" sz="1200" dirty="0"/>
              <a:t>)</a:t>
            </a:r>
          </a:p>
          <a:p>
            <a:pPr marL="457200" indent="-457200">
              <a:lnSpc>
                <a:spcPct val="90000"/>
              </a:lnSpc>
            </a:pPr>
            <a:r>
              <a:rPr lang="en-GB" sz="1200" dirty="0"/>
              <a:t>Date(int year, int month, </a:t>
            </a:r>
            <a:r>
              <a:rPr lang="en-GB" sz="1200" dirty="0" err="1"/>
              <a:t>ind</a:t>
            </a:r>
            <a:r>
              <a:rPr lang="en-GB" sz="1200" dirty="0"/>
              <a:t> </a:t>
            </a:r>
            <a:r>
              <a:rPr lang="en-GB" sz="1200" dirty="0" err="1"/>
              <a:t>dayofmonth,int</a:t>
            </a:r>
            <a:r>
              <a:rPr lang="en-GB" sz="1200" dirty="0"/>
              <a:t> hours, int </a:t>
            </a:r>
            <a:r>
              <a:rPr lang="en-GB" sz="1200" dirty="0" err="1"/>
              <a:t>mins</a:t>
            </a:r>
            <a:r>
              <a:rPr lang="en-GB" sz="1200" dirty="0"/>
              <a:t>)</a:t>
            </a:r>
          </a:p>
          <a:p>
            <a:pPr marL="457200" indent="-457200">
              <a:lnSpc>
                <a:spcPct val="90000"/>
              </a:lnSpc>
            </a:pPr>
            <a:r>
              <a:rPr lang="en-GB" sz="1200" dirty="0"/>
              <a:t>Date(int year, int month, </a:t>
            </a:r>
            <a:r>
              <a:rPr lang="en-GB" sz="1200" dirty="0" err="1"/>
              <a:t>ind</a:t>
            </a:r>
            <a:r>
              <a:rPr lang="en-GB" sz="1200" dirty="0"/>
              <a:t> </a:t>
            </a:r>
            <a:r>
              <a:rPr lang="en-GB" sz="1200" dirty="0" err="1"/>
              <a:t>dayofmonth,int</a:t>
            </a:r>
            <a:r>
              <a:rPr lang="en-GB" sz="1200" dirty="0"/>
              <a:t> hours, int </a:t>
            </a:r>
            <a:r>
              <a:rPr lang="en-GB" sz="1200" dirty="0" err="1"/>
              <a:t>mins,int</a:t>
            </a:r>
            <a:r>
              <a:rPr lang="en-GB" sz="1200" dirty="0"/>
              <a:t> </a:t>
            </a:r>
            <a:r>
              <a:rPr lang="en-GB" sz="1200" dirty="0" err="1"/>
              <a:t>secs</a:t>
            </a:r>
            <a:r>
              <a:rPr lang="en-GB" sz="1200" dirty="0"/>
              <a:t>)</a:t>
            </a:r>
          </a:p>
          <a:p>
            <a:pPr marL="457200" indent="-457200">
              <a:lnSpc>
                <a:spcPct val="90000"/>
              </a:lnSpc>
            </a:pPr>
            <a:r>
              <a:rPr lang="en-GB" sz="1200" dirty="0"/>
              <a:t>Date(long milliseconds)  : no of milliseconds from January 1, 1970 </a:t>
            </a:r>
            <a:r>
              <a:rPr lang="en-GB" sz="1200" dirty="0" smtClean="0"/>
              <a:t> midnight</a:t>
            </a:r>
            <a:endParaRPr lang="en-GB" sz="1200" dirty="0"/>
          </a:p>
          <a:p>
            <a:pPr marL="457200" indent="-457200">
              <a:lnSpc>
                <a:spcPct val="90000"/>
              </a:lnSpc>
            </a:pPr>
            <a:r>
              <a:rPr lang="en-GB" sz="1200" dirty="0"/>
              <a:t>Date(String </a:t>
            </a:r>
            <a:r>
              <a:rPr lang="en-GB" sz="1200" dirty="0" err="1"/>
              <a:t>strdate</a:t>
            </a:r>
            <a:r>
              <a:rPr lang="en-GB" sz="1200" dirty="0" smtClean="0"/>
              <a:t>) : </a:t>
            </a:r>
            <a:r>
              <a:rPr lang="en-GB" sz="1200" dirty="0"/>
              <a:t>Converts the string representation of date </a:t>
            </a:r>
            <a:r>
              <a:rPr lang="en-GB" sz="1200" dirty="0" smtClean="0"/>
              <a:t> into </a:t>
            </a:r>
            <a:r>
              <a:rPr lang="en-GB" sz="1200" dirty="0"/>
              <a:t>a Date object.</a:t>
            </a:r>
          </a:p>
          <a:p>
            <a:pPr marL="457200" indent="-457200">
              <a:lnSpc>
                <a:spcPct val="90000"/>
              </a:lnSpc>
            </a:pPr>
            <a:r>
              <a:rPr lang="en-GB" sz="2000" dirty="0"/>
              <a:t>Methods </a:t>
            </a:r>
          </a:p>
          <a:p>
            <a:pPr marL="457200" indent="-457200">
              <a:lnSpc>
                <a:spcPct val="90000"/>
              </a:lnSpc>
            </a:pPr>
            <a:r>
              <a:rPr lang="en-GB" sz="1200" dirty="0" err="1"/>
              <a:t>boolean</a:t>
            </a:r>
            <a:r>
              <a:rPr lang="en-GB" sz="1200" dirty="0"/>
              <a:t> after(Date </a:t>
            </a:r>
            <a:r>
              <a:rPr lang="en-GB" sz="1200" dirty="0" err="1"/>
              <a:t>pdate</a:t>
            </a:r>
            <a:r>
              <a:rPr lang="en-GB" sz="1200" dirty="0"/>
              <a:t>) - returns true if the current date is after </a:t>
            </a:r>
            <a:r>
              <a:rPr lang="en-GB" sz="1200" dirty="0" err="1"/>
              <a:t>pdate</a:t>
            </a:r>
            <a:r>
              <a:rPr lang="en-GB" sz="1200" dirty="0"/>
              <a:t>.</a:t>
            </a:r>
          </a:p>
          <a:p>
            <a:pPr marL="457200" indent="-457200">
              <a:lnSpc>
                <a:spcPct val="90000"/>
              </a:lnSpc>
            </a:pPr>
            <a:r>
              <a:rPr lang="en-GB" sz="1200" dirty="0" err="1"/>
              <a:t>boolean</a:t>
            </a:r>
            <a:r>
              <a:rPr lang="en-GB" sz="1200" dirty="0"/>
              <a:t> before(Date </a:t>
            </a:r>
            <a:r>
              <a:rPr lang="en-GB" sz="1200" dirty="0" err="1"/>
              <a:t>pdate</a:t>
            </a:r>
            <a:r>
              <a:rPr lang="en-GB" sz="1200" dirty="0"/>
              <a:t>) - returns true if the current date is before </a:t>
            </a:r>
            <a:r>
              <a:rPr lang="en-GB" sz="1200" dirty="0" err="1"/>
              <a:t>pdate</a:t>
            </a:r>
            <a:r>
              <a:rPr lang="en-GB" sz="1200" dirty="0"/>
              <a:t>.</a:t>
            </a:r>
          </a:p>
          <a:p>
            <a:pPr marL="457200" indent="-457200">
              <a:lnSpc>
                <a:spcPct val="90000"/>
              </a:lnSpc>
            </a:pPr>
            <a:r>
              <a:rPr lang="en-GB" sz="1200" dirty="0" err="1"/>
              <a:t>boolena</a:t>
            </a:r>
            <a:r>
              <a:rPr lang="en-GB" sz="1200" dirty="0"/>
              <a:t> </a:t>
            </a:r>
            <a:r>
              <a:rPr lang="en-GB" sz="1200" dirty="0" err="1"/>
              <a:t>eqauls</a:t>
            </a:r>
            <a:r>
              <a:rPr lang="en-GB" sz="1200" dirty="0"/>
              <a:t>(Date </a:t>
            </a:r>
            <a:r>
              <a:rPr lang="en-GB" sz="1200" dirty="0" err="1"/>
              <a:t>pdate</a:t>
            </a:r>
            <a:r>
              <a:rPr lang="en-GB" sz="1200" dirty="0"/>
              <a:t>) - returns true if the current date same as </a:t>
            </a:r>
            <a:r>
              <a:rPr lang="en-GB" sz="1200" dirty="0" err="1"/>
              <a:t>pdate</a:t>
            </a:r>
            <a:r>
              <a:rPr lang="en-GB" sz="1200" dirty="0"/>
              <a:t>.</a:t>
            </a:r>
          </a:p>
          <a:p>
            <a:pPr marL="457200" indent="-457200">
              <a:lnSpc>
                <a:spcPct val="90000"/>
              </a:lnSpc>
            </a:pPr>
            <a:r>
              <a:rPr lang="en-GB" sz="1200" dirty="0"/>
              <a:t>int </a:t>
            </a:r>
            <a:r>
              <a:rPr lang="en-GB" sz="1200" dirty="0" err="1"/>
              <a:t>getDay</a:t>
            </a:r>
            <a:r>
              <a:rPr lang="en-GB" sz="1200" dirty="0"/>
              <a:t>()</a:t>
            </a:r>
          </a:p>
          <a:p>
            <a:pPr marL="457200" indent="-457200">
              <a:lnSpc>
                <a:spcPct val="90000"/>
              </a:lnSpc>
            </a:pPr>
            <a:r>
              <a:rPr lang="en-GB" sz="1200" dirty="0"/>
              <a:t>int </a:t>
            </a:r>
            <a:r>
              <a:rPr lang="en-GB" sz="1200" dirty="0" err="1"/>
              <a:t>getMonth</a:t>
            </a:r>
            <a:r>
              <a:rPr lang="en-GB" sz="1200" dirty="0"/>
              <a:t>()</a:t>
            </a:r>
          </a:p>
          <a:p>
            <a:pPr marL="457200" indent="-457200">
              <a:lnSpc>
                <a:spcPct val="90000"/>
              </a:lnSpc>
            </a:pPr>
            <a:r>
              <a:rPr lang="en-GB" sz="1200" dirty="0"/>
              <a:t>int </a:t>
            </a:r>
            <a:r>
              <a:rPr lang="en-GB" sz="1200" dirty="0" err="1"/>
              <a:t>getYear</a:t>
            </a:r>
            <a:r>
              <a:rPr lang="en-GB" sz="1200" dirty="0"/>
              <a:t>()</a:t>
            </a:r>
          </a:p>
          <a:p>
            <a:pPr marL="457200" indent="-457200">
              <a:lnSpc>
                <a:spcPct val="90000"/>
              </a:lnSpc>
            </a:pPr>
            <a:r>
              <a:rPr lang="en-GB" sz="1200" dirty="0"/>
              <a:t>void </a:t>
            </a:r>
            <a:r>
              <a:rPr lang="en-GB" sz="1200" dirty="0" err="1"/>
              <a:t>setDay</a:t>
            </a:r>
            <a:r>
              <a:rPr lang="en-GB" sz="1200" dirty="0"/>
              <a:t>(int </a:t>
            </a:r>
            <a:r>
              <a:rPr lang="en-GB" sz="1200" dirty="0" err="1"/>
              <a:t>dayno</a:t>
            </a:r>
            <a:r>
              <a:rPr lang="en-GB" sz="1200" dirty="0"/>
              <a:t>)</a:t>
            </a:r>
          </a:p>
          <a:p>
            <a:pPr marL="457200" indent="-457200">
              <a:lnSpc>
                <a:spcPct val="90000"/>
              </a:lnSpc>
            </a:pPr>
            <a:r>
              <a:rPr lang="en-GB" sz="1200" dirty="0"/>
              <a:t>void </a:t>
            </a:r>
            <a:r>
              <a:rPr lang="en-GB" sz="1200" dirty="0" err="1"/>
              <a:t>setMonth</a:t>
            </a:r>
            <a:r>
              <a:rPr lang="en-GB" sz="1200" dirty="0"/>
              <a:t>(int </a:t>
            </a:r>
            <a:r>
              <a:rPr lang="en-GB" sz="1200" dirty="0" err="1"/>
              <a:t>monthno</a:t>
            </a:r>
            <a:r>
              <a:rPr lang="en-GB" sz="1200" dirty="0"/>
              <a:t>)</a:t>
            </a:r>
          </a:p>
          <a:p>
            <a:pPr marL="457200" indent="-457200">
              <a:lnSpc>
                <a:spcPct val="90000"/>
              </a:lnSpc>
            </a:pPr>
            <a:r>
              <a:rPr lang="en-GB" sz="1200" dirty="0"/>
              <a:t>void </a:t>
            </a:r>
            <a:r>
              <a:rPr lang="en-GB" sz="1200" dirty="0" err="1"/>
              <a:t>setYear</a:t>
            </a:r>
            <a:r>
              <a:rPr lang="en-GB" sz="1200" dirty="0"/>
              <a:t>(int year)</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defRPr/>
            </a:pPr>
            <a:r>
              <a:rPr lang="en-US" smtClean="0"/>
              <a:t>Date class (continued)</a:t>
            </a:r>
          </a:p>
        </p:txBody>
      </p:sp>
      <p:sp>
        <p:nvSpPr>
          <p:cNvPr id="36867" name="Rectangle 2"/>
          <p:cNvSpPr>
            <a:spLocks noChangeArrowheads="1"/>
          </p:cNvSpPr>
          <p:nvPr/>
        </p:nvSpPr>
        <p:spPr bwMode="auto">
          <a:xfrm>
            <a:off x="130630" y="1487488"/>
            <a:ext cx="9013370" cy="4953000"/>
          </a:xfrm>
          <a:prstGeom prst="rect">
            <a:avLst/>
          </a:prstGeom>
          <a:noFill/>
          <a:ln w="9525">
            <a:noFill/>
            <a:miter lim="800000"/>
            <a:headEnd/>
            <a:tailEnd/>
          </a:ln>
        </p:spPr>
        <p:txBody>
          <a:bodyPr/>
          <a:lstStyle/>
          <a:p>
            <a:pPr marL="457200" indent="-457200"/>
            <a:r>
              <a:rPr lang="en-GB" sz="1400" dirty="0" smtClean="0"/>
              <a:t>import </a:t>
            </a:r>
            <a:r>
              <a:rPr lang="en-GB" sz="1400" dirty="0"/>
              <a:t>java.io</a:t>
            </a:r>
            <a:r>
              <a:rPr lang="en-GB" sz="1400" dirty="0" smtClean="0"/>
              <a:t>.*;	import </a:t>
            </a:r>
            <a:r>
              <a:rPr lang="en-GB" sz="1400" dirty="0"/>
              <a:t>java.util.*;</a:t>
            </a:r>
          </a:p>
          <a:p>
            <a:pPr marL="457200" indent="-457200"/>
            <a:r>
              <a:rPr lang="en-GB" sz="1400" dirty="0"/>
              <a:t>public class </a:t>
            </a:r>
            <a:r>
              <a:rPr lang="en-GB" sz="1400" dirty="0" err="1"/>
              <a:t>datetest</a:t>
            </a:r>
            <a:r>
              <a:rPr lang="en-GB" sz="1400" dirty="0"/>
              <a:t>{</a:t>
            </a:r>
          </a:p>
          <a:p>
            <a:pPr marL="457200" indent="-457200"/>
            <a:r>
              <a:rPr lang="en-GB" sz="1400" dirty="0"/>
              <a:t>      public static void main(String args</a:t>
            </a:r>
            <a:r>
              <a:rPr lang="en-GB" sz="1400" dirty="0" smtClean="0"/>
              <a:t>[]) </a:t>
            </a:r>
            <a:r>
              <a:rPr lang="en-GB" sz="1400" dirty="0"/>
              <a:t>{</a:t>
            </a:r>
          </a:p>
          <a:p>
            <a:pPr marL="457200" indent="-457200"/>
            <a:r>
              <a:rPr lang="en-GB" sz="1400" dirty="0"/>
              <a:t>      Date today = new Date();</a:t>
            </a:r>
          </a:p>
          <a:p>
            <a:pPr marL="457200" indent="-457200"/>
            <a:r>
              <a:rPr lang="en-GB" sz="1400" dirty="0"/>
              <a:t>      System.out.println("Today\'s date is  "+</a:t>
            </a:r>
            <a:r>
              <a:rPr lang="en-GB" sz="1400" dirty="0" err="1"/>
              <a:t>today.toString</a:t>
            </a:r>
            <a:r>
              <a:rPr lang="en-GB" sz="1400" dirty="0"/>
              <a:t>());</a:t>
            </a:r>
          </a:p>
          <a:p>
            <a:pPr marL="457200" indent="-457200"/>
            <a:r>
              <a:rPr lang="en-GB" sz="1400" dirty="0"/>
              <a:t>      System.out.println("Current time is  "+</a:t>
            </a:r>
            <a:r>
              <a:rPr lang="en-GB" sz="1400" dirty="0" err="1"/>
              <a:t>today.getTime</a:t>
            </a:r>
            <a:r>
              <a:rPr lang="en-GB" sz="1400" dirty="0"/>
              <a:t>());</a:t>
            </a:r>
          </a:p>
          <a:p>
            <a:pPr marL="457200" indent="-457200"/>
            <a:r>
              <a:rPr lang="en-GB" sz="1400" dirty="0"/>
              <a:t>      Date </a:t>
            </a:r>
            <a:r>
              <a:rPr lang="en-GB" sz="1400" dirty="0" err="1"/>
              <a:t>aday</a:t>
            </a:r>
            <a:r>
              <a:rPr lang="en-GB" sz="1400" dirty="0"/>
              <a:t> = new Date(1998,10,9</a:t>
            </a:r>
            <a:r>
              <a:rPr lang="en-GB" sz="1400" dirty="0" smtClean="0"/>
              <a:t>);	      </a:t>
            </a:r>
            <a:r>
              <a:rPr lang="en-GB" sz="1400" dirty="0"/>
              <a:t>Date </a:t>
            </a:r>
            <a:r>
              <a:rPr lang="en-GB" sz="1400" dirty="0" err="1"/>
              <a:t>bday</a:t>
            </a:r>
            <a:r>
              <a:rPr lang="en-GB" sz="1400" dirty="0"/>
              <a:t> = new Date(1998,11,10);</a:t>
            </a:r>
          </a:p>
          <a:p>
            <a:pPr marL="457200" indent="-457200"/>
            <a:r>
              <a:rPr lang="en-GB" sz="1400" dirty="0"/>
              <a:t>      Date </a:t>
            </a:r>
            <a:r>
              <a:rPr lang="en-GB" sz="1400" dirty="0" err="1"/>
              <a:t>cday</a:t>
            </a:r>
            <a:r>
              <a:rPr lang="en-GB" sz="1400" dirty="0"/>
              <a:t> = new Date(1998,9,23</a:t>
            </a:r>
            <a:r>
              <a:rPr lang="en-GB" sz="1400" dirty="0" smtClean="0"/>
              <a:t>);	      </a:t>
            </a:r>
            <a:r>
              <a:rPr lang="en-GB" sz="1400" dirty="0"/>
              <a:t>Date </a:t>
            </a:r>
            <a:r>
              <a:rPr lang="en-GB" sz="1400" dirty="0" err="1"/>
              <a:t>tday</a:t>
            </a:r>
            <a:r>
              <a:rPr lang="en-GB" sz="1400" dirty="0"/>
              <a:t> = new Date(1998,9,23,12,20);</a:t>
            </a:r>
          </a:p>
          <a:p>
            <a:pPr marL="457200" indent="-457200"/>
            <a:r>
              <a:rPr lang="en-GB" sz="1400" dirty="0"/>
              <a:t>      System.out.println("A day is  "+</a:t>
            </a:r>
            <a:r>
              <a:rPr lang="en-GB" sz="1400" dirty="0" err="1"/>
              <a:t>aday.toString</a:t>
            </a:r>
            <a:r>
              <a:rPr lang="en-GB" sz="1400" dirty="0" smtClean="0"/>
              <a:t>());  System.out.println</a:t>
            </a:r>
            <a:r>
              <a:rPr lang="en-GB" sz="1400" dirty="0"/>
              <a:t>("B day is  "+</a:t>
            </a:r>
            <a:r>
              <a:rPr lang="en-GB" sz="1400" dirty="0" err="1"/>
              <a:t>bday.toString</a:t>
            </a:r>
            <a:r>
              <a:rPr lang="en-GB" sz="1400" dirty="0"/>
              <a:t>());</a:t>
            </a:r>
          </a:p>
          <a:p>
            <a:pPr marL="457200" indent="-457200"/>
            <a:r>
              <a:rPr lang="en-GB" sz="1400" dirty="0"/>
              <a:t>      System.out.println("C day is  "+</a:t>
            </a:r>
            <a:r>
              <a:rPr lang="en-GB" sz="1400" dirty="0" err="1"/>
              <a:t>cday.toString</a:t>
            </a:r>
            <a:r>
              <a:rPr lang="en-GB" sz="1400" dirty="0" smtClean="0"/>
              <a:t>());  System.out.println</a:t>
            </a:r>
            <a:r>
              <a:rPr lang="en-GB" sz="1400" dirty="0"/>
              <a:t>("T day with time is  "+</a:t>
            </a:r>
            <a:r>
              <a:rPr lang="en-GB" sz="1400" dirty="0" err="1"/>
              <a:t>tday.toString</a:t>
            </a:r>
            <a:r>
              <a:rPr lang="en-GB" sz="1400" dirty="0"/>
              <a:t>());</a:t>
            </a:r>
          </a:p>
          <a:p>
            <a:pPr marL="457200" indent="-457200"/>
            <a:r>
              <a:rPr lang="en-GB" sz="1400" dirty="0"/>
              <a:t>      if (</a:t>
            </a:r>
            <a:r>
              <a:rPr lang="en-GB" sz="1400" dirty="0" err="1"/>
              <a:t>aday.before</a:t>
            </a:r>
            <a:r>
              <a:rPr lang="en-GB" sz="1400" dirty="0"/>
              <a:t>(</a:t>
            </a:r>
            <a:r>
              <a:rPr lang="en-GB" sz="1400" dirty="0" err="1"/>
              <a:t>bday</a:t>
            </a:r>
            <a:r>
              <a:rPr lang="en-GB" sz="1400" dirty="0" smtClean="0"/>
              <a:t>))          </a:t>
            </a:r>
            <a:r>
              <a:rPr lang="en-GB" sz="1400" dirty="0"/>
              <a:t>System.out.println(" a is before b");</a:t>
            </a:r>
          </a:p>
          <a:p>
            <a:pPr marL="457200" indent="-457200"/>
            <a:r>
              <a:rPr lang="en-GB" sz="1400" dirty="0"/>
              <a:t>      if (</a:t>
            </a:r>
            <a:r>
              <a:rPr lang="en-GB" sz="1400" dirty="0" err="1"/>
              <a:t>cday.after</a:t>
            </a:r>
            <a:r>
              <a:rPr lang="en-GB" sz="1400" dirty="0"/>
              <a:t>(</a:t>
            </a:r>
            <a:r>
              <a:rPr lang="en-GB" sz="1400" dirty="0" err="1"/>
              <a:t>bday</a:t>
            </a:r>
            <a:r>
              <a:rPr lang="en-GB" sz="1400" dirty="0" smtClean="0"/>
              <a:t>))	             System.out.println</a:t>
            </a:r>
            <a:r>
              <a:rPr lang="en-GB" sz="1400" dirty="0"/>
              <a:t>(" c is after b");</a:t>
            </a:r>
          </a:p>
          <a:p>
            <a:pPr marL="457200" indent="-457200"/>
            <a:r>
              <a:rPr lang="en-GB" sz="1400" dirty="0"/>
              <a:t>      System.out.println("Time of </a:t>
            </a:r>
            <a:r>
              <a:rPr lang="en-GB" sz="1400" dirty="0" err="1"/>
              <a:t>aday</a:t>
            </a:r>
            <a:r>
              <a:rPr lang="en-GB" sz="1400" dirty="0"/>
              <a:t> is "+</a:t>
            </a:r>
            <a:r>
              <a:rPr lang="en-GB" sz="1400" dirty="0" err="1"/>
              <a:t>aday.getTime</a:t>
            </a:r>
            <a:r>
              <a:rPr lang="en-GB" sz="1400" dirty="0" smtClean="0"/>
              <a:t>());  System.out.println("Time of </a:t>
            </a:r>
            <a:r>
              <a:rPr lang="en-GB" sz="1400" dirty="0" err="1" smtClean="0"/>
              <a:t>tday</a:t>
            </a:r>
            <a:r>
              <a:rPr lang="en-GB" sz="1400" dirty="0" smtClean="0"/>
              <a:t> is </a:t>
            </a:r>
            <a:r>
              <a:rPr lang="en-GB" sz="1400" dirty="0"/>
              <a:t>"+</a:t>
            </a:r>
            <a:r>
              <a:rPr lang="en-GB" sz="1400" dirty="0" err="1"/>
              <a:t>tday.getTime</a:t>
            </a:r>
            <a:r>
              <a:rPr lang="en-GB" sz="1400" dirty="0"/>
              <a:t>());</a:t>
            </a:r>
          </a:p>
          <a:p>
            <a:pPr marL="457200" indent="-457200"/>
            <a:r>
              <a:rPr lang="en-GB" sz="1400" dirty="0"/>
              <a:t>      Date today1 = new Date();</a:t>
            </a:r>
          </a:p>
          <a:p>
            <a:pPr marL="457200" indent="-457200"/>
            <a:r>
              <a:rPr lang="en-GB" sz="1400" dirty="0"/>
              <a:t>      if (today1.equals(today</a:t>
            </a:r>
            <a:r>
              <a:rPr lang="en-GB" sz="1400" dirty="0" smtClean="0"/>
              <a:t>))        </a:t>
            </a:r>
            <a:r>
              <a:rPr lang="en-GB" sz="1400" dirty="0"/>
              <a:t>System.out.println(" today is same as today1");</a:t>
            </a:r>
          </a:p>
          <a:p>
            <a:pPr marL="457200" indent="-457200"/>
            <a:r>
              <a:rPr lang="en-GB" sz="1400" dirty="0"/>
              <a:t>}</a:t>
            </a:r>
            <a:endParaRPr lang="en-US" sz="1400" dirty="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US" smtClean="0"/>
              <a:t>Calendar class</a:t>
            </a:r>
          </a:p>
        </p:txBody>
      </p:sp>
      <p:sp>
        <p:nvSpPr>
          <p:cNvPr id="37891" name="Rectangle 2"/>
          <p:cNvSpPr>
            <a:spLocks noChangeArrowheads="1"/>
          </p:cNvSpPr>
          <p:nvPr/>
        </p:nvSpPr>
        <p:spPr bwMode="auto">
          <a:xfrm>
            <a:off x="369888" y="1883449"/>
            <a:ext cx="8458200" cy="4241573"/>
          </a:xfrm>
          <a:prstGeom prst="rect">
            <a:avLst/>
          </a:prstGeom>
          <a:noFill/>
          <a:ln w="9525">
            <a:noFill/>
            <a:miter lim="800000"/>
            <a:headEnd/>
            <a:tailEnd/>
          </a:ln>
        </p:spPr>
        <p:txBody>
          <a:bodyPr/>
          <a:lstStyle/>
          <a:p>
            <a:pPr marL="457200" indent="-457200">
              <a:spcBef>
                <a:spcPts val="0"/>
              </a:spcBef>
            </a:pPr>
            <a:r>
              <a:rPr lang="en-US" sz="1400" dirty="0">
                <a:cs typeface="Times New Roman" pitchFamily="18" charset="0"/>
              </a:rPr>
              <a:t> import </a:t>
            </a:r>
            <a:r>
              <a:rPr lang="en-US" sz="1400" dirty="0" err="1">
                <a:cs typeface="Times New Roman" pitchFamily="18" charset="0"/>
              </a:rPr>
              <a:t>java.util.Calendar</a:t>
            </a:r>
            <a:r>
              <a:rPr lang="en-US" sz="1400" dirty="0">
                <a:cs typeface="Times New Roman" pitchFamily="18" charset="0"/>
              </a:rPr>
              <a:t>;</a:t>
            </a:r>
          </a:p>
          <a:p>
            <a:pPr marL="457200" indent="-457200">
              <a:spcBef>
                <a:spcPts val="0"/>
              </a:spcBef>
            </a:pPr>
            <a:r>
              <a:rPr lang="en-US" sz="1400" dirty="0">
                <a:cs typeface="Times New Roman" pitchFamily="18" charset="0"/>
              </a:rPr>
              <a:t> class </a:t>
            </a:r>
            <a:r>
              <a:rPr lang="en-US" sz="1400" dirty="0" err="1" smtClean="0">
                <a:cs typeface="Times New Roman" pitchFamily="18" charset="0"/>
              </a:rPr>
              <a:t>CalendarDemo</a:t>
            </a:r>
            <a:r>
              <a:rPr lang="en-US" sz="1400" dirty="0" smtClean="0">
                <a:cs typeface="Times New Roman" pitchFamily="18" charset="0"/>
              </a:rPr>
              <a:t>{</a:t>
            </a:r>
            <a:endParaRPr lang="en-US" sz="1400" dirty="0">
              <a:cs typeface="Times New Roman" pitchFamily="18" charset="0"/>
            </a:endParaRPr>
          </a:p>
          <a:p>
            <a:pPr marL="457200" indent="-457200">
              <a:spcBef>
                <a:spcPts val="0"/>
              </a:spcBef>
            </a:pPr>
            <a:r>
              <a:rPr lang="en-US" sz="1400" dirty="0">
                <a:cs typeface="Times New Roman" pitchFamily="18" charset="0"/>
              </a:rPr>
              <a:t>	public static void main(String args</a:t>
            </a:r>
            <a:r>
              <a:rPr lang="en-US" sz="1400" dirty="0" smtClean="0">
                <a:cs typeface="Times New Roman" pitchFamily="18" charset="0"/>
              </a:rPr>
              <a:t>[]){</a:t>
            </a:r>
            <a:endParaRPr lang="en-US" sz="1400" dirty="0">
              <a:cs typeface="Times New Roman" pitchFamily="18" charset="0"/>
            </a:endParaRPr>
          </a:p>
          <a:p>
            <a:pPr marL="457200" indent="-457200">
              <a:spcBef>
                <a:spcPts val="0"/>
              </a:spcBef>
            </a:pPr>
            <a:r>
              <a:rPr lang="en-US" sz="1400" dirty="0">
                <a:cs typeface="Times New Roman" pitchFamily="18" charset="0"/>
              </a:rPr>
              <a:t>	String months[]= {"Jan", "Feb", "Mar", "Apr", "May", "Jun", "Jul", "Aug", "Sep", "Oct", "Nov", "Dec"};</a:t>
            </a:r>
          </a:p>
          <a:p>
            <a:pPr marL="457200" indent="-457200">
              <a:spcBef>
                <a:spcPts val="0"/>
              </a:spcBef>
            </a:pPr>
            <a:r>
              <a:rPr lang="en-US" sz="1400" dirty="0">
                <a:cs typeface="Times New Roman" pitchFamily="18" charset="0"/>
              </a:rPr>
              <a:t>		Calendar cal = </a:t>
            </a:r>
            <a:r>
              <a:rPr lang="en-US" sz="1400" dirty="0" err="1">
                <a:cs typeface="Times New Roman" pitchFamily="18" charset="0"/>
              </a:rPr>
              <a:t>Calendar.getInstance</a:t>
            </a:r>
            <a:r>
              <a:rPr lang="en-US" sz="1400" dirty="0">
                <a:cs typeface="Times New Roman" pitchFamily="18" charset="0"/>
              </a:rPr>
              <a:t>();</a:t>
            </a:r>
          </a:p>
          <a:p>
            <a:pPr marL="457200" indent="-457200">
              <a:spcBef>
                <a:spcPts val="0"/>
              </a:spcBef>
            </a:pPr>
            <a:r>
              <a:rPr lang="en-US" sz="1400" dirty="0">
                <a:cs typeface="Times New Roman" pitchFamily="18" charset="0"/>
              </a:rPr>
              <a:t>		System.out.println("The Date is: ");</a:t>
            </a:r>
          </a:p>
          <a:p>
            <a:pPr marL="457200" indent="-457200">
              <a:spcBef>
                <a:spcPts val="0"/>
              </a:spcBef>
            </a:pPr>
            <a:r>
              <a:rPr lang="en-US" sz="1400" dirty="0">
                <a:cs typeface="Times New Roman" pitchFamily="18" charset="0"/>
              </a:rPr>
              <a:t>		System.out.print(months[</a:t>
            </a:r>
            <a:r>
              <a:rPr lang="en-US" sz="1400" dirty="0" err="1">
                <a:cs typeface="Times New Roman" pitchFamily="18" charset="0"/>
              </a:rPr>
              <a:t>cal.get</a:t>
            </a:r>
            <a:r>
              <a:rPr lang="en-US" sz="1400" dirty="0">
                <a:cs typeface="Times New Roman" pitchFamily="18" charset="0"/>
              </a:rPr>
              <a:t>(</a:t>
            </a:r>
            <a:r>
              <a:rPr lang="en-US" sz="1400" dirty="0" err="1">
                <a:cs typeface="Times New Roman" pitchFamily="18" charset="0"/>
              </a:rPr>
              <a:t>Calendar.MONTH</a:t>
            </a:r>
            <a:r>
              <a:rPr lang="en-US" sz="1400" dirty="0">
                <a:cs typeface="Times New Roman" pitchFamily="18" charset="0"/>
              </a:rPr>
              <a:t>)]);</a:t>
            </a:r>
          </a:p>
          <a:p>
            <a:pPr marL="457200" indent="-457200">
              <a:spcBef>
                <a:spcPts val="0"/>
              </a:spcBef>
            </a:pPr>
            <a:r>
              <a:rPr lang="en-US" sz="1400" dirty="0">
                <a:cs typeface="Times New Roman" pitchFamily="18" charset="0"/>
              </a:rPr>
              <a:t>		System.out.print(" " + </a:t>
            </a:r>
            <a:r>
              <a:rPr lang="en-US" sz="1400" dirty="0" err="1">
                <a:cs typeface="Times New Roman" pitchFamily="18" charset="0"/>
              </a:rPr>
              <a:t>cal.get</a:t>
            </a:r>
            <a:r>
              <a:rPr lang="en-US" sz="1400" dirty="0">
                <a:cs typeface="Times New Roman" pitchFamily="18" charset="0"/>
              </a:rPr>
              <a:t>(</a:t>
            </a:r>
            <a:r>
              <a:rPr lang="en-US" sz="1400" dirty="0" err="1">
                <a:cs typeface="Times New Roman" pitchFamily="18" charset="0"/>
              </a:rPr>
              <a:t>Calendar.DATE</a:t>
            </a:r>
            <a:r>
              <a:rPr lang="en-US" sz="1400" dirty="0">
                <a:cs typeface="Times New Roman" pitchFamily="18" charset="0"/>
              </a:rPr>
              <a:t>) + " ");</a:t>
            </a:r>
          </a:p>
          <a:p>
            <a:pPr marL="457200" indent="-457200">
              <a:spcBef>
                <a:spcPts val="0"/>
              </a:spcBef>
            </a:pPr>
            <a:r>
              <a:rPr lang="en-US" sz="1400" dirty="0">
                <a:cs typeface="Times New Roman" pitchFamily="18" charset="0"/>
              </a:rPr>
              <a:t>		System.out.println(</a:t>
            </a:r>
            <a:r>
              <a:rPr lang="en-US" sz="1400" dirty="0" err="1">
                <a:cs typeface="Times New Roman" pitchFamily="18" charset="0"/>
              </a:rPr>
              <a:t>cal.get</a:t>
            </a:r>
            <a:r>
              <a:rPr lang="en-US" sz="1400" dirty="0">
                <a:cs typeface="Times New Roman" pitchFamily="18" charset="0"/>
              </a:rPr>
              <a:t>(</a:t>
            </a:r>
            <a:r>
              <a:rPr lang="en-US" sz="1400" dirty="0" err="1">
                <a:cs typeface="Times New Roman" pitchFamily="18" charset="0"/>
              </a:rPr>
              <a:t>Calendar.YEAR</a:t>
            </a:r>
            <a:r>
              <a:rPr lang="en-US" sz="1400" dirty="0">
                <a:cs typeface="Times New Roman" pitchFamily="18" charset="0"/>
              </a:rPr>
              <a:t>));</a:t>
            </a:r>
          </a:p>
          <a:p>
            <a:pPr marL="457200" indent="-457200">
              <a:spcBef>
                <a:spcPts val="0"/>
              </a:spcBef>
            </a:pPr>
            <a:r>
              <a:rPr lang="en-US" dirty="0"/>
              <a:t>	</a:t>
            </a:r>
            <a:r>
              <a:rPr lang="en-US" sz="1400" dirty="0">
                <a:cs typeface="Times New Roman" pitchFamily="18" charset="0"/>
              </a:rPr>
              <a:t>// Setting Time</a:t>
            </a:r>
          </a:p>
          <a:p>
            <a:pPr marL="457200" indent="-457200">
              <a:spcBef>
                <a:spcPts val="0"/>
              </a:spcBef>
            </a:pPr>
            <a:r>
              <a:rPr lang="en-US" sz="1400" dirty="0">
                <a:cs typeface="Times New Roman" pitchFamily="18" charset="0"/>
              </a:rPr>
              <a:t>	</a:t>
            </a:r>
            <a:r>
              <a:rPr lang="en-US" sz="1400" dirty="0" err="1">
                <a:cs typeface="Times New Roman" pitchFamily="18" charset="0"/>
              </a:rPr>
              <a:t>cal.set</a:t>
            </a:r>
            <a:r>
              <a:rPr lang="en-US" sz="1400" dirty="0">
                <a:cs typeface="Times New Roman" pitchFamily="18" charset="0"/>
              </a:rPr>
              <a:t>(</a:t>
            </a:r>
            <a:r>
              <a:rPr lang="en-US" sz="1400" dirty="0" err="1">
                <a:cs typeface="Times New Roman" pitchFamily="18" charset="0"/>
              </a:rPr>
              <a:t>Calendar.HOUR</a:t>
            </a:r>
            <a:r>
              <a:rPr lang="en-US" sz="1400" dirty="0">
                <a:cs typeface="Times New Roman" pitchFamily="18" charset="0"/>
              </a:rPr>
              <a:t>, 10);</a:t>
            </a:r>
          </a:p>
          <a:p>
            <a:pPr marL="457200" indent="-457200">
              <a:spcBef>
                <a:spcPts val="0"/>
              </a:spcBef>
            </a:pPr>
            <a:r>
              <a:rPr lang="en-US" sz="1400" dirty="0">
                <a:cs typeface="Times New Roman" pitchFamily="18" charset="0"/>
              </a:rPr>
              <a:t>	</a:t>
            </a:r>
            <a:r>
              <a:rPr lang="en-US" sz="1400" dirty="0" err="1">
                <a:cs typeface="Times New Roman" pitchFamily="18" charset="0"/>
              </a:rPr>
              <a:t>cal.set</a:t>
            </a:r>
            <a:r>
              <a:rPr lang="en-US" sz="1400" dirty="0">
                <a:cs typeface="Times New Roman" pitchFamily="18" charset="0"/>
              </a:rPr>
              <a:t>(</a:t>
            </a:r>
            <a:r>
              <a:rPr lang="en-US" sz="1400" dirty="0" err="1">
                <a:cs typeface="Times New Roman" pitchFamily="18" charset="0"/>
              </a:rPr>
              <a:t>Calendar.MINUTE</a:t>
            </a:r>
            <a:r>
              <a:rPr lang="en-US" sz="1400" dirty="0">
                <a:cs typeface="Times New Roman" pitchFamily="18" charset="0"/>
              </a:rPr>
              <a:t>, 27);</a:t>
            </a:r>
          </a:p>
          <a:p>
            <a:pPr marL="457200" indent="-457200">
              <a:spcBef>
                <a:spcPts val="0"/>
              </a:spcBef>
            </a:pPr>
            <a:r>
              <a:rPr lang="en-US" sz="1400" dirty="0">
                <a:cs typeface="Times New Roman" pitchFamily="18" charset="0"/>
              </a:rPr>
              <a:t>	</a:t>
            </a:r>
            <a:r>
              <a:rPr lang="en-US" sz="1400" dirty="0" err="1">
                <a:cs typeface="Times New Roman" pitchFamily="18" charset="0"/>
              </a:rPr>
              <a:t>cal.set</a:t>
            </a:r>
            <a:r>
              <a:rPr lang="en-US" sz="1400" dirty="0">
                <a:cs typeface="Times New Roman" pitchFamily="18" charset="0"/>
              </a:rPr>
              <a:t>(</a:t>
            </a:r>
            <a:r>
              <a:rPr lang="en-US" sz="1400" dirty="0" err="1">
                <a:cs typeface="Times New Roman" pitchFamily="18" charset="0"/>
              </a:rPr>
              <a:t>Calendar.SECOND</a:t>
            </a:r>
            <a:r>
              <a:rPr lang="en-US" sz="1400" dirty="0">
                <a:cs typeface="Times New Roman" pitchFamily="18" charset="0"/>
              </a:rPr>
              <a:t>, 0);</a:t>
            </a:r>
          </a:p>
          <a:p>
            <a:pPr marL="457200" indent="-457200">
              <a:spcBef>
                <a:spcPts val="0"/>
              </a:spcBef>
            </a:pPr>
            <a:r>
              <a:rPr lang="en-US" sz="1400" dirty="0">
                <a:cs typeface="Times New Roman" pitchFamily="18" charset="0"/>
              </a:rPr>
              <a:t>	System.out.print("Time is: ");</a:t>
            </a:r>
          </a:p>
          <a:p>
            <a:pPr marL="457200" indent="-457200">
              <a:spcBef>
                <a:spcPts val="0"/>
              </a:spcBef>
            </a:pPr>
            <a:r>
              <a:rPr lang="en-US" sz="1400" dirty="0">
                <a:cs typeface="Times New Roman" pitchFamily="18" charset="0"/>
              </a:rPr>
              <a:t>	System.out.print(</a:t>
            </a:r>
            <a:r>
              <a:rPr lang="en-US" sz="1400" dirty="0" err="1">
                <a:cs typeface="Times New Roman" pitchFamily="18" charset="0"/>
              </a:rPr>
              <a:t>cal.get</a:t>
            </a:r>
            <a:r>
              <a:rPr lang="en-US" sz="1400" dirty="0">
                <a:cs typeface="Times New Roman" pitchFamily="18" charset="0"/>
              </a:rPr>
              <a:t>(</a:t>
            </a:r>
            <a:r>
              <a:rPr lang="en-US" sz="1400" dirty="0" err="1">
                <a:cs typeface="Times New Roman" pitchFamily="18" charset="0"/>
              </a:rPr>
              <a:t>Calendar.HOUR</a:t>
            </a:r>
            <a:r>
              <a:rPr lang="en-US" sz="1400" dirty="0">
                <a:cs typeface="Times New Roman" pitchFamily="18" charset="0"/>
              </a:rPr>
              <a:t>) + ":");</a:t>
            </a:r>
          </a:p>
          <a:p>
            <a:pPr marL="457200" indent="-457200">
              <a:spcBef>
                <a:spcPts val="0"/>
              </a:spcBef>
            </a:pPr>
            <a:r>
              <a:rPr lang="en-US" sz="1400" dirty="0">
                <a:cs typeface="Times New Roman" pitchFamily="18" charset="0"/>
              </a:rPr>
              <a:t>	System.out.print(</a:t>
            </a:r>
            <a:r>
              <a:rPr lang="en-US" sz="1400" dirty="0" err="1">
                <a:cs typeface="Times New Roman" pitchFamily="18" charset="0"/>
              </a:rPr>
              <a:t>cal.get</a:t>
            </a:r>
            <a:r>
              <a:rPr lang="en-US" sz="1400" dirty="0">
                <a:cs typeface="Times New Roman" pitchFamily="18" charset="0"/>
              </a:rPr>
              <a:t>(</a:t>
            </a:r>
            <a:r>
              <a:rPr lang="en-US" sz="1400" dirty="0" err="1">
                <a:cs typeface="Times New Roman" pitchFamily="18" charset="0"/>
              </a:rPr>
              <a:t>Calendar.MINUTE</a:t>
            </a:r>
            <a:r>
              <a:rPr lang="en-US" sz="1400" dirty="0">
                <a:cs typeface="Times New Roman" pitchFamily="18" charset="0"/>
              </a:rPr>
              <a:t>) + ":");</a:t>
            </a:r>
          </a:p>
          <a:p>
            <a:pPr marL="457200" indent="-457200">
              <a:spcBef>
                <a:spcPts val="0"/>
              </a:spcBef>
            </a:pPr>
            <a:r>
              <a:rPr lang="en-US" sz="1400" dirty="0">
                <a:cs typeface="Times New Roman" pitchFamily="18" charset="0"/>
              </a:rPr>
              <a:t>	System.out.print(</a:t>
            </a:r>
            <a:r>
              <a:rPr lang="en-US" sz="1400" dirty="0" err="1">
                <a:cs typeface="Times New Roman" pitchFamily="18" charset="0"/>
              </a:rPr>
              <a:t>cal.get</a:t>
            </a:r>
            <a:r>
              <a:rPr lang="en-US" sz="1400" dirty="0">
                <a:cs typeface="Times New Roman" pitchFamily="18" charset="0"/>
              </a:rPr>
              <a:t>(</a:t>
            </a:r>
            <a:r>
              <a:rPr lang="en-US" sz="1400" dirty="0" err="1">
                <a:cs typeface="Times New Roman" pitchFamily="18" charset="0"/>
              </a:rPr>
              <a:t>Calendar.SECOND</a:t>
            </a:r>
            <a:r>
              <a:rPr lang="en-US" sz="1400" dirty="0">
                <a:cs typeface="Times New Roman" pitchFamily="18" charset="0"/>
              </a:rPr>
              <a:t>));</a:t>
            </a:r>
          </a:p>
          <a:p>
            <a:pPr marL="457200" indent="-457200">
              <a:spcBef>
                <a:spcPts val="0"/>
              </a:spcBef>
            </a:pPr>
            <a:r>
              <a:rPr lang="en-US" sz="1400" dirty="0">
                <a:cs typeface="Times New Roman" pitchFamily="18" charset="0"/>
              </a:rPr>
              <a:t>	}</a:t>
            </a:r>
          </a:p>
          <a:p>
            <a:pPr marL="457200" indent="-457200">
              <a:spcBef>
                <a:spcPts val="0"/>
              </a:spcBef>
            </a:pPr>
            <a:r>
              <a:rPr lang="en-US" sz="1400" dirty="0">
                <a:cs typeface="Times New Roman" pitchFamily="18" charset="0"/>
              </a:rPr>
              <a:t>}</a:t>
            </a:r>
          </a:p>
          <a:p>
            <a:pPr marL="457200" indent="-457200"/>
            <a:endParaRPr lang="en-US" sz="1400" dirty="0">
              <a:cs typeface="Times New Roman" pitchFamily="18" charset="0"/>
            </a:endParaRPr>
          </a:p>
          <a:p>
            <a:pPr marL="457200" indent="-457200"/>
            <a:r>
              <a:rPr lang="en-US" sz="1400" dirty="0">
                <a:cs typeface="Times New Roman" pitchFamily="18" charset="0"/>
              </a:rPr>
              <a:t>	</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defRPr/>
            </a:pPr>
            <a:r>
              <a:rPr lang="en-US" smtClean="0"/>
              <a:t>Calendar class (continued)</a:t>
            </a:r>
          </a:p>
        </p:txBody>
      </p:sp>
      <p:sp>
        <p:nvSpPr>
          <p:cNvPr id="38915" name="Rectangle 2"/>
          <p:cNvSpPr>
            <a:spLocks noChangeArrowheads="1"/>
          </p:cNvSpPr>
          <p:nvPr/>
        </p:nvSpPr>
        <p:spPr bwMode="auto">
          <a:xfrm>
            <a:off x="457200" y="1897291"/>
            <a:ext cx="8280400" cy="4114800"/>
          </a:xfrm>
          <a:prstGeom prst="rect">
            <a:avLst/>
          </a:prstGeom>
          <a:noFill/>
          <a:ln w="9525">
            <a:noFill/>
            <a:miter lim="800000"/>
            <a:headEnd/>
            <a:tailEnd/>
          </a:ln>
        </p:spPr>
        <p:txBody>
          <a:bodyPr/>
          <a:lstStyle/>
          <a:p>
            <a:pPr marL="457200" indent="-457200"/>
            <a:r>
              <a:rPr lang="en-US" sz="1600" dirty="0">
                <a:solidFill>
                  <a:srgbClr val="000000"/>
                </a:solidFill>
                <a:latin typeface="Courier New" pitchFamily="49" charset="0"/>
                <a:ea typeface="Times New Roman" pitchFamily="18" charset="0"/>
                <a:cs typeface="Courier New" pitchFamily="49" charset="0"/>
              </a:rPr>
              <a:t>import java.util.*;</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public class </a:t>
            </a:r>
            <a:r>
              <a:rPr lang="en-US" sz="1600" dirty="0" err="1" smtClean="0">
                <a:solidFill>
                  <a:srgbClr val="000000"/>
                </a:solidFill>
                <a:latin typeface="Courier New" pitchFamily="49" charset="0"/>
                <a:ea typeface="Times New Roman" pitchFamily="18" charset="0"/>
                <a:cs typeface="Courier New" pitchFamily="49" charset="0"/>
              </a:rPr>
              <a:t>GregorianCalendarDemo</a:t>
            </a:r>
            <a:r>
              <a:rPr lang="en-US" sz="1600" dirty="0" smtClean="0">
                <a:solidFill>
                  <a:srgbClr val="000000"/>
                </a:solidFill>
                <a:latin typeface="Courier New" pitchFamily="49" charset="0"/>
                <a:ea typeface="Times New Roman" pitchFamily="18" charset="0"/>
                <a:cs typeface="Courier New" pitchFamily="49" charset="0"/>
              </a:rPr>
              <a:t>{</a:t>
            </a:r>
            <a:endParaRPr lang="en-US" sz="1600" dirty="0">
              <a:solidFill>
                <a:srgbClr val="000000"/>
              </a:solidFill>
              <a:latin typeface="Courier New" pitchFamily="49" charset="0"/>
              <a:ea typeface="Times New Roman" pitchFamily="18" charset="0"/>
              <a:cs typeface="Courier New" pitchFamily="49" charset="0"/>
            </a:endParaRP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public static void main(String args[]) </a:t>
            </a:r>
            <a:r>
              <a:rPr lang="en-US" sz="1600" dirty="0" smtClean="0">
                <a:solidFill>
                  <a:srgbClr val="000000"/>
                </a:solidFill>
                <a:latin typeface="Courier New" pitchFamily="49" charset="0"/>
                <a:ea typeface="Times New Roman" pitchFamily="18" charset="0"/>
                <a:cs typeface="Courier New" pitchFamily="49" charset="0"/>
              </a:rPr>
              <a:t>{        </a:t>
            </a:r>
            <a:endParaRPr lang="en-US" sz="1600" dirty="0">
              <a:solidFill>
                <a:srgbClr val="000000"/>
              </a:solidFill>
              <a:latin typeface="Courier New" pitchFamily="49" charset="0"/>
              <a:ea typeface="Times New Roman" pitchFamily="18" charset="0"/>
              <a:cs typeface="Courier New" pitchFamily="49" charset="0"/>
            </a:endParaRP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Calendar </a:t>
            </a:r>
            <a:r>
              <a:rPr lang="en-US" sz="1600" dirty="0" err="1">
                <a:solidFill>
                  <a:srgbClr val="000000"/>
                </a:solidFill>
                <a:latin typeface="Courier New" pitchFamily="49" charset="0"/>
                <a:ea typeface="Times New Roman" pitchFamily="18" charset="0"/>
                <a:cs typeface="Courier New" pitchFamily="49" charset="0"/>
              </a:rPr>
              <a:t>calendar</a:t>
            </a:r>
            <a:r>
              <a:rPr lang="en-US" sz="1600" dirty="0">
                <a:solidFill>
                  <a:srgbClr val="000000"/>
                </a:solidFill>
                <a:latin typeface="Courier New" pitchFamily="49" charset="0"/>
                <a:ea typeface="Times New Roman" pitchFamily="18" charset="0"/>
                <a:cs typeface="Courier New" pitchFamily="49" charset="0"/>
              </a:rPr>
              <a:t> = new </a:t>
            </a:r>
            <a:r>
              <a:rPr lang="en-US" sz="1600" dirty="0" err="1">
                <a:solidFill>
                  <a:srgbClr val="000000"/>
                </a:solidFill>
                <a:latin typeface="Courier New" pitchFamily="49" charset="0"/>
                <a:ea typeface="Times New Roman" pitchFamily="18" charset="0"/>
                <a:cs typeface="Courier New" pitchFamily="49" charset="0"/>
              </a:rPr>
              <a:t>GregorianCalendar</a:t>
            </a:r>
            <a:r>
              <a:rPr lang="en-US" sz="1600" dirty="0">
                <a:solidFill>
                  <a:srgbClr val="000000"/>
                </a:solidFill>
                <a:latin typeface="Courier New" pitchFamily="49" charset="0"/>
                <a:ea typeface="Times New Roman" pitchFamily="18" charset="0"/>
                <a:cs typeface="Courier New" pitchFamily="49" charset="0"/>
              </a:rPr>
              <a:t>();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System.out.println(</a:t>
            </a:r>
            <a:r>
              <a:rPr lang="en-US" sz="1600" dirty="0" err="1">
                <a:solidFill>
                  <a:srgbClr val="000000"/>
                </a:solidFill>
                <a:latin typeface="Courier New" pitchFamily="49" charset="0"/>
                <a:ea typeface="Times New Roman" pitchFamily="18" charset="0"/>
                <a:cs typeface="Courier New" pitchFamily="49" charset="0"/>
              </a:rPr>
              <a:t>calendar.get</a:t>
            </a:r>
            <a:r>
              <a:rPr lang="en-US" sz="1600" dirty="0">
                <a:solidFill>
                  <a:srgbClr val="000000"/>
                </a:solidFill>
                <a:latin typeface="Courier New" pitchFamily="49" charset="0"/>
                <a:ea typeface="Times New Roman" pitchFamily="18" charset="0"/>
                <a:cs typeface="Courier New" pitchFamily="49" charset="0"/>
              </a:rPr>
              <a:t>(</a:t>
            </a:r>
            <a:r>
              <a:rPr lang="en-US" sz="1600" dirty="0" err="1">
                <a:solidFill>
                  <a:srgbClr val="000000"/>
                </a:solidFill>
                <a:latin typeface="Courier New" pitchFamily="49" charset="0"/>
                <a:ea typeface="Times New Roman" pitchFamily="18" charset="0"/>
                <a:cs typeface="Courier New" pitchFamily="49" charset="0"/>
              </a:rPr>
              <a:t>Calendar.YEAR</a:t>
            </a:r>
            <a:r>
              <a:rPr lang="en-US" sz="1600" dirty="0">
                <a:solidFill>
                  <a:srgbClr val="000000"/>
                </a:solidFill>
                <a:latin typeface="Courier New" pitchFamily="49" charset="0"/>
                <a:ea typeface="Times New Roman" pitchFamily="18" charset="0"/>
                <a:cs typeface="Courier New" pitchFamily="49" charset="0"/>
              </a:rPr>
              <a:t>));        	System.out.println(</a:t>
            </a:r>
            <a:r>
              <a:rPr lang="en-US" sz="1600" dirty="0" err="1">
                <a:solidFill>
                  <a:srgbClr val="000000"/>
                </a:solidFill>
                <a:latin typeface="Courier New" pitchFamily="49" charset="0"/>
                <a:ea typeface="Times New Roman" pitchFamily="18" charset="0"/>
                <a:cs typeface="Courier New" pitchFamily="49" charset="0"/>
              </a:rPr>
              <a:t>calendar.get</a:t>
            </a:r>
            <a:r>
              <a:rPr lang="en-US" sz="1600" dirty="0">
                <a:solidFill>
                  <a:srgbClr val="000000"/>
                </a:solidFill>
                <a:latin typeface="Courier New" pitchFamily="49" charset="0"/>
                <a:ea typeface="Times New Roman" pitchFamily="18" charset="0"/>
                <a:cs typeface="Courier New" pitchFamily="49" charset="0"/>
              </a:rPr>
              <a:t>(Calendar.MONTH+1));        	System.out.println(</a:t>
            </a:r>
            <a:r>
              <a:rPr lang="en-US" sz="1600" dirty="0" err="1">
                <a:solidFill>
                  <a:srgbClr val="000000"/>
                </a:solidFill>
                <a:latin typeface="Courier New" pitchFamily="49" charset="0"/>
                <a:ea typeface="Times New Roman" pitchFamily="18" charset="0"/>
                <a:cs typeface="Courier New" pitchFamily="49" charset="0"/>
              </a:rPr>
              <a:t>calendar.get</a:t>
            </a:r>
            <a:r>
              <a:rPr lang="en-US" sz="1600" dirty="0">
                <a:solidFill>
                  <a:srgbClr val="000000"/>
                </a:solidFill>
                <a:latin typeface="Courier New" pitchFamily="49" charset="0"/>
                <a:ea typeface="Times New Roman" pitchFamily="18" charset="0"/>
                <a:cs typeface="Courier New" pitchFamily="49" charset="0"/>
              </a:rPr>
              <a:t>(</a:t>
            </a:r>
            <a:r>
              <a:rPr lang="en-US" sz="1600" dirty="0" err="1">
                <a:solidFill>
                  <a:srgbClr val="000000"/>
                </a:solidFill>
                <a:latin typeface="Courier New" pitchFamily="49" charset="0"/>
                <a:ea typeface="Times New Roman" pitchFamily="18" charset="0"/>
                <a:cs typeface="Courier New" pitchFamily="49" charset="0"/>
              </a:rPr>
              <a:t>Calendar.DAY_OF_MONTH</a:t>
            </a:r>
            <a:r>
              <a:rPr lang="en-US" sz="1600" dirty="0">
                <a:solidFill>
                  <a:srgbClr val="000000"/>
                </a:solidFill>
                <a:latin typeface="Courier New" pitchFamily="49" charset="0"/>
                <a:ea typeface="Times New Roman" pitchFamily="18" charset="0"/>
                <a:cs typeface="Courier New" pitchFamily="49" charset="0"/>
              </a:rPr>
              <a:t>));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a:t>
            </a:r>
          </a:p>
          <a:p>
            <a:pPr marL="457200" indent="-457200">
              <a:buClr>
                <a:schemeClr val="accent2"/>
              </a:buClr>
              <a:buSzPct val="125000"/>
            </a:pPr>
            <a:r>
              <a:rPr lang="en-US" sz="1600" dirty="0">
                <a:solidFill>
                  <a:srgbClr val="000000"/>
                </a:solidFill>
                <a:latin typeface="Courier New" pitchFamily="49" charset="0"/>
                <a:ea typeface="Times New Roman" pitchFamily="18" charset="0"/>
                <a:cs typeface="Courier New" pitchFamily="49" charset="0"/>
              </a:rPr>
              <a:t>  }</a:t>
            </a:r>
            <a:endParaRPr lang="en-US" sz="1600" dirty="0">
              <a:latin typeface="Courier New" pitchFamily="49" charset="0"/>
              <a:ea typeface="Times New Roman" pitchFamily="18" charset="0"/>
              <a:cs typeface="Courier New" pitchFamily="49"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pPr>
              <a:defRPr/>
            </a:pPr>
            <a:r>
              <a:rPr lang="en-US" dirty="0" smtClean="0"/>
              <a:t>Wrapper Classes</a:t>
            </a:r>
          </a:p>
        </p:txBody>
      </p:sp>
      <p:sp>
        <p:nvSpPr>
          <p:cNvPr id="39939" name="Rectangle 3"/>
          <p:cNvSpPr>
            <a:spLocks noGrp="1" noChangeArrowheads="1"/>
          </p:cNvSpPr>
          <p:nvPr>
            <p:ph idx="1"/>
          </p:nvPr>
        </p:nvSpPr>
        <p:spPr/>
        <p:txBody>
          <a:bodyPr/>
          <a:lstStyle/>
          <a:p>
            <a:pPr algn="just"/>
            <a:r>
              <a:rPr lang="en-US" sz="2400" smtClean="0"/>
              <a:t>Heterogeneous values can be stored in structures like </a:t>
            </a:r>
            <a:r>
              <a:rPr lang="en-US" sz="2400" b="1" smtClean="0"/>
              <a:t>vectors</a:t>
            </a:r>
            <a:r>
              <a:rPr lang="en-US" sz="2400" smtClean="0"/>
              <a:t>, or </a:t>
            </a:r>
            <a:r>
              <a:rPr lang="en-US" sz="2400" b="1" smtClean="0"/>
              <a:t>hashtables</a:t>
            </a:r>
          </a:p>
          <a:p>
            <a:pPr algn="just"/>
            <a:r>
              <a:rPr lang="en-US" sz="2400" smtClean="0"/>
              <a:t>However, only objects can be stored in vectors and hashtables</a:t>
            </a:r>
          </a:p>
          <a:p>
            <a:pPr algn="just"/>
            <a:r>
              <a:rPr lang="en-US" sz="2400" b="1" smtClean="0"/>
              <a:t>Primitive data types cannot be stored directly in vectors and hashtables, </a:t>
            </a:r>
            <a:r>
              <a:rPr lang="en-US" sz="2400" smtClean="0"/>
              <a:t>and hence have to be converted to objects</a:t>
            </a:r>
          </a:p>
          <a:p>
            <a:pPr algn="just"/>
            <a:r>
              <a:rPr lang="en-US" sz="2400" smtClean="0"/>
              <a:t>We have to wrap the primitive data types in a corresponding object, and give them an object representation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a:defRPr/>
            </a:pPr>
            <a:r>
              <a:rPr lang="en-US" smtClean="0"/>
              <a:t>Wrapper Classes</a:t>
            </a:r>
          </a:p>
        </p:txBody>
      </p:sp>
      <p:sp>
        <p:nvSpPr>
          <p:cNvPr id="40963" name="Rectangle 3"/>
          <p:cNvSpPr>
            <a:spLocks noGrp="1" noChangeArrowheads="1"/>
          </p:cNvSpPr>
          <p:nvPr>
            <p:ph idx="1"/>
          </p:nvPr>
        </p:nvSpPr>
        <p:spPr/>
        <p:txBody>
          <a:bodyPr/>
          <a:lstStyle/>
          <a:p>
            <a:pPr algn="just">
              <a:lnSpc>
                <a:spcPct val="90000"/>
              </a:lnSpc>
            </a:pPr>
            <a:r>
              <a:rPr lang="en-US" sz="2400" b="1" smtClean="0"/>
              <a:t>Definition: The process of converting the primitive data types into objects is called wrapping.</a:t>
            </a:r>
            <a:r>
              <a:rPr lang="en-US" sz="2400" smtClean="0"/>
              <a:t> </a:t>
            </a:r>
          </a:p>
          <a:p>
            <a:pPr algn="just">
              <a:lnSpc>
                <a:spcPct val="90000"/>
              </a:lnSpc>
            </a:pPr>
            <a:r>
              <a:rPr lang="en-US" sz="2400" smtClean="0"/>
              <a:t>To declare an integer ‘i’ holding the value 10, you write   int i = 10;</a:t>
            </a:r>
          </a:p>
          <a:p>
            <a:pPr algn="just">
              <a:lnSpc>
                <a:spcPct val="90000"/>
              </a:lnSpc>
            </a:pPr>
            <a:r>
              <a:rPr lang="en-US" sz="2400" smtClean="0"/>
              <a:t>The object representation of integer ‘i’ holding the value  10 will be: </a:t>
            </a:r>
          </a:p>
          <a:p>
            <a:pPr lvl="1" algn="just">
              <a:lnSpc>
                <a:spcPct val="90000"/>
              </a:lnSpc>
            </a:pPr>
            <a:r>
              <a:rPr lang="en-US" sz="2400" b="1" smtClean="0"/>
              <a:t>Integer</a:t>
            </a:r>
            <a:r>
              <a:rPr lang="en-US" sz="2400" smtClean="0"/>
              <a:t> iref = new Integer(i);</a:t>
            </a:r>
          </a:p>
          <a:p>
            <a:pPr algn="just">
              <a:lnSpc>
                <a:spcPct val="90000"/>
              </a:lnSpc>
            </a:pPr>
            <a:r>
              <a:rPr lang="en-US" sz="2400" smtClean="0"/>
              <a:t>Here, class </a:t>
            </a:r>
            <a:r>
              <a:rPr lang="en-US" sz="2400" b="1" smtClean="0"/>
              <a:t>Integer</a:t>
            </a:r>
            <a:r>
              <a:rPr lang="en-US" sz="2400" smtClean="0"/>
              <a:t> is the wrapper class wrapping a primitive data type </a:t>
            </a:r>
            <a:r>
              <a:rPr lang="en-US" sz="2400" b="1" smtClean="0"/>
              <a:t>i</a:t>
            </a:r>
            <a:r>
              <a:rPr lang="en-US" sz="2400"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pPr>
              <a:defRPr/>
            </a:pPr>
            <a:r>
              <a:rPr lang="en-US" smtClean="0"/>
              <a:t>The </a:t>
            </a:r>
            <a:r>
              <a:rPr lang="en-US" b="1" smtClean="0"/>
              <a:t>Character</a:t>
            </a:r>
            <a:r>
              <a:rPr lang="en-US" smtClean="0"/>
              <a:t> Class </a:t>
            </a:r>
          </a:p>
        </p:txBody>
      </p:sp>
      <p:sp>
        <p:nvSpPr>
          <p:cNvPr id="41987" name="Rectangle 3"/>
          <p:cNvSpPr>
            <a:spLocks noGrp="1" noChangeArrowheads="1"/>
          </p:cNvSpPr>
          <p:nvPr>
            <p:ph idx="1"/>
          </p:nvPr>
        </p:nvSpPr>
        <p:spPr/>
        <p:txBody>
          <a:bodyPr/>
          <a:lstStyle/>
          <a:p>
            <a:pPr algn="just"/>
            <a:r>
              <a:rPr lang="en-US" b="1" smtClean="0"/>
              <a:t>Character</a:t>
            </a:r>
            <a:r>
              <a:rPr lang="en-US" smtClean="0"/>
              <a:t> class is a wrapper class for character data types. The constructor for </a:t>
            </a:r>
            <a:r>
              <a:rPr lang="en-US" b="1" smtClean="0"/>
              <a:t>Character</a:t>
            </a:r>
            <a:r>
              <a:rPr lang="en-US" smtClean="0"/>
              <a:t> is:</a:t>
            </a:r>
          </a:p>
          <a:p>
            <a:pPr lvl="1" algn="just"/>
            <a:r>
              <a:rPr lang="en-US" smtClean="0"/>
              <a:t>Character(char </a:t>
            </a:r>
            <a:r>
              <a:rPr lang="en-US" i="1" smtClean="0"/>
              <a:t>c</a:t>
            </a:r>
            <a:r>
              <a:rPr lang="en-US" smtClean="0"/>
              <a:t>)</a:t>
            </a:r>
          </a:p>
          <a:p>
            <a:pPr lvl="1" algn="just"/>
            <a:r>
              <a:rPr lang="en-US" smtClean="0"/>
              <a:t>Here, </a:t>
            </a:r>
            <a:r>
              <a:rPr lang="en-US" i="1" smtClean="0"/>
              <a:t>c </a:t>
            </a:r>
            <a:r>
              <a:rPr lang="en-US" smtClean="0"/>
              <a:t>specifies the character to be wrapped by the </a:t>
            </a:r>
            <a:r>
              <a:rPr lang="en-US" b="1" smtClean="0"/>
              <a:t>Character </a:t>
            </a:r>
            <a:r>
              <a:rPr lang="en-US" smtClean="0"/>
              <a:t>object. </a:t>
            </a:r>
          </a:p>
          <a:p>
            <a:pPr algn="just"/>
            <a:r>
              <a:rPr lang="en-US" smtClean="0"/>
              <a:t>After a </a:t>
            </a:r>
            <a:r>
              <a:rPr lang="en-US" b="1" smtClean="0"/>
              <a:t>Character</a:t>
            </a:r>
            <a:r>
              <a:rPr lang="en-US" smtClean="0"/>
              <a:t> object is created, you can retrieve the primitive character value from it using:</a:t>
            </a:r>
          </a:p>
          <a:p>
            <a:pPr lvl="1" algn="just"/>
            <a:r>
              <a:rPr lang="en-US" smtClean="0"/>
              <a:t>char charValue( )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smtClean="0"/>
              <a:t>Literal Strings </a:t>
            </a:r>
          </a:p>
        </p:txBody>
      </p:sp>
      <p:sp>
        <p:nvSpPr>
          <p:cNvPr id="7171" name="Rectangle 3"/>
          <p:cNvSpPr>
            <a:spLocks noGrp="1" noChangeArrowheads="1"/>
          </p:cNvSpPr>
          <p:nvPr>
            <p:ph idx="1"/>
          </p:nvPr>
        </p:nvSpPr>
        <p:spPr/>
        <p:txBody>
          <a:bodyPr/>
          <a:lstStyle/>
          <a:p>
            <a:r>
              <a:rPr lang="en-US" sz="2400" dirty="0" smtClean="0"/>
              <a:t>are anonymous objects of the String class</a:t>
            </a:r>
          </a:p>
          <a:p>
            <a:r>
              <a:rPr lang="en-US" sz="2400" dirty="0" smtClean="0"/>
              <a:t>are defined by enclosing text in double quotes.  “This is a literal String”</a:t>
            </a:r>
          </a:p>
          <a:p>
            <a:r>
              <a:rPr lang="en-US" sz="2400" dirty="0" smtClean="0"/>
              <a:t>don’t have to be constructed.</a:t>
            </a:r>
          </a:p>
          <a:p>
            <a:r>
              <a:rPr lang="en-US" sz="2400" dirty="0" smtClean="0"/>
              <a:t>can be assigned to String variables.</a:t>
            </a:r>
          </a:p>
          <a:p>
            <a:r>
              <a:rPr lang="en-US" sz="2400" dirty="0" smtClean="0"/>
              <a:t>can be passed to methods and constructors as parameters.</a:t>
            </a:r>
          </a:p>
          <a:p>
            <a:r>
              <a:rPr lang="en-US" sz="2400" dirty="0" smtClean="0"/>
              <a:t>have methods you can call.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defRPr/>
            </a:pPr>
            <a:r>
              <a:rPr lang="en-US" smtClean="0"/>
              <a:t>The</a:t>
            </a:r>
            <a:r>
              <a:rPr lang="en-US" b="1" smtClean="0"/>
              <a:t> Boolean </a:t>
            </a:r>
            <a:r>
              <a:rPr lang="en-US" smtClean="0"/>
              <a:t>Class </a:t>
            </a:r>
          </a:p>
        </p:txBody>
      </p:sp>
      <p:sp>
        <p:nvSpPr>
          <p:cNvPr id="43011" name="Rectangle 3"/>
          <p:cNvSpPr>
            <a:spLocks noGrp="1" noChangeArrowheads="1"/>
          </p:cNvSpPr>
          <p:nvPr>
            <p:ph idx="1"/>
          </p:nvPr>
        </p:nvSpPr>
        <p:spPr/>
        <p:txBody>
          <a:bodyPr/>
          <a:lstStyle/>
          <a:p>
            <a:pPr algn="just"/>
            <a:r>
              <a:rPr lang="en-US" smtClean="0"/>
              <a:t>The Boolean class is a wrapper around </a:t>
            </a:r>
            <a:r>
              <a:rPr lang="en-US" b="1" smtClean="0"/>
              <a:t>boolean</a:t>
            </a:r>
            <a:r>
              <a:rPr lang="en-US" smtClean="0"/>
              <a:t> values.</a:t>
            </a:r>
          </a:p>
          <a:p>
            <a:pPr algn="just"/>
            <a:r>
              <a:rPr lang="en-US" smtClean="0"/>
              <a:t>It has the following constructors:</a:t>
            </a:r>
          </a:p>
          <a:p>
            <a:pPr lvl="1" algn="just"/>
            <a:r>
              <a:rPr lang="en-US" b="1" smtClean="0"/>
              <a:t>Boolean(boolean </a:t>
            </a:r>
            <a:r>
              <a:rPr lang="en-US" b="1" i="1" smtClean="0"/>
              <a:t>bValue</a:t>
            </a:r>
            <a:r>
              <a:rPr lang="en-US" b="1" smtClean="0"/>
              <a:t>)</a:t>
            </a:r>
          </a:p>
          <a:p>
            <a:pPr lvl="2" algn="just"/>
            <a:r>
              <a:rPr lang="en-US" smtClean="0"/>
              <a:t>Here, </a:t>
            </a:r>
            <a:r>
              <a:rPr lang="en-US" i="1" smtClean="0"/>
              <a:t>bValue</a:t>
            </a:r>
            <a:r>
              <a:rPr lang="en-US" smtClean="0"/>
              <a:t> can be either </a:t>
            </a:r>
            <a:r>
              <a:rPr lang="en-US" b="1" smtClean="0"/>
              <a:t>true </a:t>
            </a:r>
            <a:r>
              <a:rPr lang="en-US" smtClean="0"/>
              <a:t>or </a:t>
            </a:r>
            <a:r>
              <a:rPr lang="en-US" b="1" smtClean="0"/>
              <a:t>false</a:t>
            </a:r>
            <a:r>
              <a:rPr lang="en-US" smtClean="0"/>
              <a:t>. </a:t>
            </a:r>
          </a:p>
          <a:p>
            <a:pPr lvl="1" algn="just"/>
            <a:r>
              <a:rPr lang="en-US" b="1" smtClean="0"/>
              <a:t>Boolean(String </a:t>
            </a:r>
            <a:r>
              <a:rPr lang="en-US" b="1" i="1" smtClean="0"/>
              <a:t>str</a:t>
            </a:r>
            <a:r>
              <a:rPr lang="en-US" b="1" smtClean="0"/>
              <a:t>)</a:t>
            </a:r>
          </a:p>
          <a:p>
            <a:pPr lvl="2" algn="just"/>
            <a:r>
              <a:rPr lang="en-US" smtClean="0"/>
              <a:t>The object created by this constructor will have the value </a:t>
            </a:r>
            <a:r>
              <a:rPr lang="en-US" b="1" smtClean="0"/>
              <a:t>true</a:t>
            </a:r>
            <a:r>
              <a:rPr lang="en-US" smtClean="0"/>
              <a:t> or </a:t>
            </a:r>
            <a:r>
              <a:rPr lang="en-US" b="1" smtClean="0"/>
              <a:t>false</a:t>
            </a:r>
            <a:r>
              <a:rPr lang="en-US" smtClean="0"/>
              <a:t> depending upon the string value in </a:t>
            </a:r>
            <a:r>
              <a:rPr lang="en-US" i="1" smtClean="0"/>
              <a:t>str</a:t>
            </a:r>
            <a:r>
              <a:rPr lang="en-US" smtClean="0"/>
              <a:t> – “</a:t>
            </a:r>
            <a:r>
              <a:rPr lang="en-US" b="1" smtClean="0"/>
              <a:t>true</a:t>
            </a:r>
            <a:r>
              <a:rPr lang="en-US" smtClean="0"/>
              <a:t>” or “</a:t>
            </a:r>
            <a:r>
              <a:rPr lang="en-US" b="1" smtClean="0"/>
              <a:t>false</a:t>
            </a:r>
            <a:r>
              <a:rPr lang="en-US" smtClean="0"/>
              <a:t>”</a:t>
            </a:r>
          </a:p>
          <a:p>
            <a:pPr lvl="2" algn="just"/>
            <a:r>
              <a:rPr lang="en-US" smtClean="0"/>
              <a:t>The value of</a:t>
            </a:r>
            <a:r>
              <a:rPr lang="en-US" i="1" smtClean="0"/>
              <a:t> str</a:t>
            </a:r>
            <a:r>
              <a:rPr lang="en-US" smtClean="0"/>
              <a:t> can be in upper case or lower case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en-US" smtClean="0"/>
              <a:t>The </a:t>
            </a:r>
            <a:r>
              <a:rPr lang="en-US" b="1" smtClean="0"/>
              <a:t>Double</a:t>
            </a:r>
            <a:r>
              <a:rPr lang="en-US" smtClean="0"/>
              <a:t> Class</a:t>
            </a:r>
          </a:p>
        </p:txBody>
      </p:sp>
      <p:sp>
        <p:nvSpPr>
          <p:cNvPr id="44035" name="Rectangle 3"/>
          <p:cNvSpPr>
            <a:spLocks noGrp="1" noChangeArrowheads="1"/>
          </p:cNvSpPr>
          <p:nvPr>
            <p:ph idx="1"/>
          </p:nvPr>
        </p:nvSpPr>
        <p:spPr/>
        <p:txBody>
          <a:bodyPr/>
          <a:lstStyle/>
          <a:p>
            <a:pPr algn="just">
              <a:lnSpc>
                <a:spcPct val="90000"/>
              </a:lnSpc>
            </a:pPr>
            <a:r>
              <a:rPr lang="en-US" sz="2400" smtClean="0"/>
              <a:t>Class </a:t>
            </a:r>
            <a:r>
              <a:rPr lang="en-US" sz="2400" b="1" smtClean="0"/>
              <a:t>Double</a:t>
            </a:r>
            <a:r>
              <a:rPr lang="en-US" sz="2400" smtClean="0"/>
              <a:t> is a wrapper for floating-point values of type </a:t>
            </a:r>
            <a:r>
              <a:rPr lang="en-US" sz="2400" b="1" smtClean="0"/>
              <a:t>double</a:t>
            </a:r>
          </a:p>
          <a:p>
            <a:pPr algn="just">
              <a:lnSpc>
                <a:spcPct val="90000"/>
              </a:lnSpc>
            </a:pPr>
            <a:r>
              <a:rPr lang="en-US" sz="2400" b="1" smtClean="0"/>
              <a:t>Double</a:t>
            </a:r>
            <a:r>
              <a:rPr lang="en-US" sz="2400" smtClean="0"/>
              <a:t> objects can be constructed with a </a:t>
            </a:r>
            <a:r>
              <a:rPr lang="en-US" sz="2400" b="1" smtClean="0"/>
              <a:t>double</a:t>
            </a:r>
            <a:r>
              <a:rPr lang="en-US" sz="2400" smtClean="0"/>
              <a:t> value, or a string containing a floating-point value.</a:t>
            </a:r>
          </a:p>
          <a:p>
            <a:pPr algn="just">
              <a:lnSpc>
                <a:spcPct val="90000"/>
              </a:lnSpc>
            </a:pPr>
            <a:r>
              <a:rPr lang="en-US" sz="2400" smtClean="0"/>
              <a:t>The constructors for double are shown here:</a:t>
            </a:r>
          </a:p>
          <a:p>
            <a:pPr lvl="1" algn="just">
              <a:lnSpc>
                <a:spcPct val="90000"/>
              </a:lnSpc>
            </a:pPr>
            <a:r>
              <a:rPr lang="en-US" sz="2400" smtClean="0"/>
              <a:t>Double( double num)</a:t>
            </a:r>
          </a:p>
          <a:p>
            <a:pPr lvl="1" algn="just">
              <a:lnSpc>
                <a:spcPct val="90000"/>
              </a:lnSpc>
            </a:pPr>
            <a:r>
              <a:rPr lang="en-US" sz="2400" smtClean="0"/>
              <a:t>Double( String str) throws NumberFormatException</a:t>
            </a:r>
          </a:p>
          <a:p>
            <a:pPr algn="just">
              <a:lnSpc>
                <a:spcPct val="90000"/>
              </a:lnSpc>
            </a:pPr>
            <a:r>
              <a:rPr lang="en-US" sz="2400" smtClean="0"/>
              <a:t>Some methods of the </a:t>
            </a:r>
            <a:r>
              <a:rPr lang="en-US" sz="2400" b="1" smtClean="0"/>
              <a:t>Double</a:t>
            </a:r>
            <a:r>
              <a:rPr lang="en-US" sz="2400" smtClean="0"/>
              <a:t> class:</a:t>
            </a:r>
          </a:p>
          <a:p>
            <a:pPr lvl="1" algn="just">
              <a:lnSpc>
                <a:spcPct val="90000"/>
              </a:lnSpc>
            </a:pPr>
            <a:r>
              <a:rPr lang="en-US" sz="2400" smtClean="0"/>
              <a:t>static Double valueOf( String str) throws NumberFormatException</a:t>
            </a:r>
          </a:p>
          <a:p>
            <a:pPr lvl="1" algn="just">
              <a:lnSpc>
                <a:spcPct val="90000"/>
              </a:lnSpc>
            </a:pPr>
            <a:r>
              <a:rPr lang="en-US" sz="2400" smtClean="0"/>
              <a:t>Double doubleValue( ) returns the value of the invoking object as a </a:t>
            </a:r>
            <a:r>
              <a:rPr lang="en-US" sz="2400" b="1" smtClean="0"/>
              <a:t>double</a:t>
            </a:r>
            <a:r>
              <a:rPr lang="en-US" sz="2400" smtClean="0"/>
              <a:t> value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8200" y="1676400"/>
          <a:ext cx="7467600" cy="4191000"/>
        </p:xfrm>
        <a:graphic>
          <a:graphicData uri="http://schemas.openxmlformats.org/drawingml/2006/table">
            <a:tbl>
              <a:tblPr firstRow="1" bandRow="1">
                <a:tableStyleId>{5C22544A-7EE6-4342-B048-85BDC9FD1C3A}</a:tableStyleId>
              </a:tblPr>
              <a:tblGrid>
                <a:gridCol w="3733800"/>
                <a:gridCol w="3733800"/>
              </a:tblGrid>
              <a:tr h="523875">
                <a:tc gridSpan="2">
                  <a:txBody>
                    <a:bodyPr/>
                    <a:lstStyle/>
                    <a:p>
                      <a:pPr algn="ctr"/>
                      <a:r>
                        <a:rPr lang="en-US" sz="2400" dirty="0" smtClean="0">
                          <a:solidFill>
                            <a:schemeClr val="bg1"/>
                          </a:solidFill>
                        </a:rPr>
                        <a:t>Wrapper classes for Converting Simple Types</a:t>
                      </a:r>
                      <a:endParaRPr lang="en-US" sz="2400" dirty="0">
                        <a:solidFill>
                          <a:schemeClr val="bg1"/>
                        </a:solidFill>
                      </a:endParaRPr>
                    </a:p>
                  </a:txBody>
                  <a:tcPr/>
                </a:tc>
                <a:tc hMerge="1">
                  <a:txBody>
                    <a:bodyPr/>
                    <a:lstStyle/>
                    <a:p>
                      <a:endParaRPr lang="en-US" dirty="0"/>
                    </a:p>
                  </a:txBody>
                  <a:tcPr/>
                </a:tc>
              </a:tr>
              <a:tr h="523875">
                <a:tc>
                  <a:txBody>
                    <a:bodyPr/>
                    <a:lstStyle/>
                    <a:p>
                      <a:pPr algn="ctr"/>
                      <a:r>
                        <a:rPr lang="en-US" b="1" u="sng" dirty="0" smtClean="0"/>
                        <a:t>Simple Type</a:t>
                      </a:r>
                      <a:endParaRPr lang="en-US" b="1" u="sng" dirty="0"/>
                    </a:p>
                  </a:txBody>
                  <a:tcPr/>
                </a:tc>
                <a:tc>
                  <a:txBody>
                    <a:bodyPr/>
                    <a:lstStyle/>
                    <a:p>
                      <a:pPr algn="ctr"/>
                      <a:r>
                        <a:rPr lang="en-US" b="1" u="sng" dirty="0" smtClean="0"/>
                        <a:t>Wrapper Type</a:t>
                      </a:r>
                      <a:endParaRPr lang="en-US" b="1" u="sng" dirty="0"/>
                    </a:p>
                  </a:txBody>
                  <a:tcPr/>
                </a:tc>
              </a:tr>
              <a:tr h="523875">
                <a:tc>
                  <a:txBody>
                    <a:bodyPr/>
                    <a:lstStyle/>
                    <a:p>
                      <a:pPr algn="ctr"/>
                      <a:r>
                        <a:rPr lang="en-US" dirty="0" err="1" smtClean="0"/>
                        <a:t>boolean</a:t>
                      </a:r>
                      <a:endParaRPr lang="en-US" dirty="0"/>
                    </a:p>
                  </a:txBody>
                  <a:tcPr/>
                </a:tc>
                <a:tc>
                  <a:txBody>
                    <a:bodyPr/>
                    <a:lstStyle/>
                    <a:p>
                      <a:pPr algn="ctr"/>
                      <a:r>
                        <a:rPr lang="en-US" dirty="0" smtClean="0"/>
                        <a:t>Boolean</a:t>
                      </a:r>
                      <a:endParaRPr lang="en-US" dirty="0"/>
                    </a:p>
                  </a:txBody>
                  <a:tcPr/>
                </a:tc>
              </a:tr>
              <a:tr h="523875">
                <a:tc>
                  <a:txBody>
                    <a:bodyPr/>
                    <a:lstStyle/>
                    <a:p>
                      <a:pPr algn="ctr"/>
                      <a:r>
                        <a:rPr lang="en-US" dirty="0" smtClean="0"/>
                        <a:t>char</a:t>
                      </a:r>
                      <a:endParaRPr lang="en-US" dirty="0"/>
                    </a:p>
                  </a:txBody>
                  <a:tcPr/>
                </a:tc>
                <a:tc>
                  <a:txBody>
                    <a:bodyPr/>
                    <a:lstStyle/>
                    <a:p>
                      <a:pPr algn="ctr"/>
                      <a:r>
                        <a:rPr lang="en-US" dirty="0" err="1" smtClean="0"/>
                        <a:t>Charecter</a:t>
                      </a:r>
                      <a:endParaRPr lang="en-US" dirty="0"/>
                    </a:p>
                  </a:txBody>
                  <a:tcPr/>
                </a:tc>
              </a:tr>
              <a:tr h="523875">
                <a:tc>
                  <a:txBody>
                    <a:bodyPr/>
                    <a:lstStyle/>
                    <a:p>
                      <a:pPr algn="ctr"/>
                      <a:r>
                        <a:rPr lang="en-US" dirty="0" smtClean="0"/>
                        <a:t>int</a:t>
                      </a:r>
                      <a:endParaRPr lang="en-US" dirty="0"/>
                    </a:p>
                  </a:txBody>
                  <a:tcPr/>
                </a:tc>
                <a:tc>
                  <a:txBody>
                    <a:bodyPr/>
                    <a:lstStyle/>
                    <a:p>
                      <a:pPr algn="ctr"/>
                      <a:r>
                        <a:rPr lang="en-US" dirty="0" smtClean="0"/>
                        <a:t>Integer</a:t>
                      </a:r>
                      <a:endParaRPr lang="en-US" dirty="0"/>
                    </a:p>
                  </a:txBody>
                  <a:tcPr/>
                </a:tc>
              </a:tr>
              <a:tr h="523875">
                <a:tc>
                  <a:txBody>
                    <a:bodyPr/>
                    <a:lstStyle/>
                    <a:p>
                      <a:pPr algn="ctr"/>
                      <a:r>
                        <a:rPr lang="en-US" dirty="0" smtClean="0"/>
                        <a:t>long</a:t>
                      </a:r>
                      <a:endParaRPr lang="en-US" dirty="0"/>
                    </a:p>
                  </a:txBody>
                  <a:tcPr/>
                </a:tc>
                <a:tc>
                  <a:txBody>
                    <a:bodyPr/>
                    <a:lstStyle/>
                    <a:p>
                      <a:pPr algn="ctr"/>
                      <a:r>
                        <a:rPr lang="en-US" dirty="0" smtClean="0"/>
                        <a:t>Long</a:t>
                      </a:r>
                      <a:endParaRPr lang="en-US" dirty="0"/>
                    </a:p>
                  </a:txBody>
                  <a:tcPr/>
                </a:tc>
              </a:tr>
              <a:tr h="523875">
                <a:tc>
                  <a:txBody>
                    <a:bodyPr/>
                    <a:lstStyle/>
                    <a:p>
                      <a:pPr algn="ctr"/>
                      <a:r>
                        <a:rPr lang="en-US" dirty="0" smtClean="0"/>
                        <a:t>float</a:t>
                      </a:r>
                      <a:endParaRPr lang="en-US" dirty="0"/>
                    </a:p>
                  </a:txBody>
                  <a:tcPr/>
                </a:tc>
                <a:tc>
                  <a:txBody>
                    <a:bodyPr/>
                    <a:lstStyle/>
                    <a:p>
                      <a:pPr algn="ctr"/>
                      <a:r>
                        <a:rPr lang="en-US" dirty="0" smtClean="0"/>
                        <a:t>Float</a:t>
                      </a:r>
                      <a:endParaRPr lang="en-US" dirty="0"/>
                    </a:p>
                  </a:txBody>
                  <a:tcPr/>
                </a:tc>
              </a:tr>
              <a:tr h="523875">
                <a:tc>
                  <a:txBody>
                    <a:bodyPr/>
                    <a:lstStyle/>
                    <a:p>
                      <a:pPr algn="ctr"/>
                      <a:r>
                        <a:rPr lang="en-US" dirty="0" smtClean="0"/>
                        <a:t>double</a:t>
                      </a:r>
                      <a:endParaRPr lang="en-US" dirty="0"/>
                    </a:p>
                  </a:txBody>
                  <a:tcPr/>
                </a:tc>
                <a:tc>
                  <a:txBody>
                    <a:bodyPr/>
                    <a:lstStyle/>
                    <a:p>
                      <a:pPr algn="ctr"/>
                      <a:r>
                        <a:rPr lang="en-US" dirty="0" smtClean="0"/>
                        <a:t>Double</a:t>
                      </a:r>
                      <a:endParaRPr lang="en-US" dirty="0"/>
                    </a:p>
                  </a:txBody>
                  <a:tcPr/>
                </a:tc>
              </a:tr>
            </a:tbl>
          </a:graphicData>
        </a:graphic>
      </p:graphicFrame>
      <p:sp>
        <p:nvSpPr>
          <p:cNvPr id="4" name="Title 3"/>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838200" y="1752600"/>
          <a:ext cx="7467600" cy="4038601"/>
        </p:xfrm>
        <a:graphic>
          <a:graphicData uri="http://schemas.openxmlformats.org/drawingml/2006/table">
            <a:tbl>
              <a:tblPr firstRow="1" bandRow="1">
                <a:tableStyleId>{5C22544A-7EE6-4342-B048-85BDC9FD1C3A}</a:tableStyleId>
              </a:tblPr>
              <a:tblGrid>
                <a:gridCol w="3733800"/>
                <a:gridCol w="3733800"/>
              </a:tblGrid>
              <a:tr h="1031133">
                <a:tc gridSpan="2">
                  <a:txBody>
                    <a:bodyPr/>
                    <a:lstStyle/>
                    <a:p>
                      <a:pPr algn="ctr"/>
                      <a:r>
                        <a:rPr lang="en-US" sz="2400" dirty="0" smtClean="0">
                          <a:solidFill>
                            <a:schemeClr val="bg1"/>
                          </a:solidFill>
                        </a:rPr>
                        <a:t>Converting  Primitive numbers to object numbers using constructors</a:t>
                      </a:r>
                      <a:endParaRPr lang="en-US" sz="2400" dirty="0">
                        <a:solidFill>
                          <a:schemeClr val="bg1"/>
                        </a:solidFill>
                      </a:endParaRPr>
                    </a:p>
                  </a:txBody>
                  <a:tcPr/>
                </a:tc>
                <a:tc hMerge="1">
                  <a:txBody>
                    <a:bodyPr/>
                    <a:lstStyle/>
                    <a:p>
                      <a:endParaRPr lang="en-US" dirty="0"/>
                    </a:p>
                  </a:txBody>
                  <a:tcPr/>
                </a:tc>
              </a:tr>
              <a:tr h="751867">
                <a:tc>
                  <a:txBody>
                    <a:bodyPr/>
                    <a:lstStyle/>
                    <a:p>
                      <a:pPr algn="ctr"/>
                      <a:r>
                        <a:rPr lang="en-US" dirty="0" smtClean="0"/>
                        <a:t>Integer val = new Integer(x);</a:t>
                      </a:r>
                      <a:endParaRPr lang="en-US" dirty="0"/>
                    </a:p>
                  </a:txBody>
                  <a:tcPr/>
                </a:tc>
                <a:tc>
                  <a:txBody>
                    <a:bodyPr/>
                    <a:lstStyle/>
                    <a:p>
                      <a:pPr algn="ctr"/>
                      <a:r>
                        <a:rPr lang="en-US" dirty="0" smtClean="0"/>
                        <a:t>Primitive integer to integer object</a:t>
                      </a:r>
                      <a:endParaRPr lang="en-US" dirty="0"/>
                    </a:p>
                  </a:txBody>
                  <a:tcPr/>
                </a:tc>
              </a:tr>
              <a:tr h="751867">
                <a:tc>
                  <a:txBody>
                    <a:bodyPr/>
                    <a:lstStyle/>
                    <a:p>
                      <a:pPr algn="ctr"/>
                      <a:r>
                        <a:rPr lang="en-US" dirty="0" smtClean="0"/>
                        <a:t>Double val = new Double(x);</a:t>
                      </a:r>
                      <a:endParaRPr lang="en-US" dirty="0"/>
                    </a:p>
                  </a:txBody>
                  <a:tcPr/>
                </a:tc>
                <a:tc>
                  <a:txBody>
                    <a:bodyPr/>
                    <a:lstStyle/>
                    <a:p>
                      <a:pPr algn="ctr"/>
                      <a:r>
                        <a:rPr lang="en-US" dirty="0" smtClean="0"/>
                        <a:t>Primitive double to double object</a:t>
                      </a:r>
                      <a:endParaRPr lang="en-US" dirty="0"/>
                    </a:p>
                  </a:txBody>
                  <a:tcPr/>
                </a:tc>
              </a:tr>
              <a:tr h="751867">
                <a:tc>
                  <a:txBody>
                    <a:bodyPr/>
                    <a:lstStyle/>
                    <a:p>
                      <a:pPr algn="ctr"/>
                      <a:r>
                        <a:rPr lang="en-US" dirty="0" smtClean="0"/>
                        <a:t>Float val = new Float(x);</a:t>
                      </a:r>
                      <a:endParaRPr lang="en-US" dirty="0"/>
                    </a:p>
                  </a:txBody>
                  <a:tcPr/>
                </a:tc>
                <a:tc>
                  <a:txBody>
                    <a:bodyPr/>
                    <a:lstStyle/>
                    <a:p>
                      <a:pPr algn="ctr"/>
                      <a:r>
                        <a:rPr lang="en-US" dirty="0" smtClean="0"/>
                        <a:t>Primitive float to float object</a:t>
                      </a:r>
                      <a:endParaRPr lang="en-US" dirty="0"/>
                    </a:p>
                  </a:txBody>
                  <a:tcPr/>
                </a:tc>
              </a:tr>
              <a:tr h="751867">
                <a:tc>
                  <a:txBody>
                    <a:bodyPr/>
                    <a:lstStyle/>
                    <a:p>
                      <a:pPr algn="ctr"/>
                      <a:r>
                        <a:rPr lang="en-US" dirty="0" smtClean="0"/>
                        <a:t>Long val = new Long(x);</a:t>
                      </a:r>
                      <a:endParaRPr lang="en-US" dirty="0"/>
                    </a:p>
                  </a:txBody>
                  <a:tcPr/>
                </a:tc>
                <a:tc>
                  <a:txBody>
                    <a:bodyPr/>
                    <a:lstStyle/>
                    <a:p>
                      <a:pPr algn="ctr"/>
                      <a:r>
                        <a:rPr lang="en-US" dirty="0" smtClean="0"/>
                        <a:t>Primitive long to long object</a:t>
                      </a:r>
                      <a:endParaRPr lang="en-US" dirty="0"/>
                    </a:p>
                  </a:txBody>
                  <a:tcPr/>
                </a:tc>
              </a:tr>
            </a:tbl>
          </a:graphicData>
        </a:graphic>
      </p:graphicFrame>
      <p:sp>
        <p:nvSpPr>
          <p:cNvPr id="4" name="Title 3"/>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400" y="1752600"/>
          <a:ext cx="7467600" cy="4724402"/>
        </p:xfrm>
        <a:graphic>
          <a:graphicData uri="http://schemas.openxmlformats.org/drawingml/2006/table">
            <a:tbl>
              <a:tblPr firstRow="1" bandRow="1">
                <a:tableStyleId>{5C22544A-7EE6-4342-B048-85BDC9FD1C3A}</a:tableStyleId>
              </a:tblPr>
              <a:tblGrid>
                <a:gridCol w="3733800"/>
                <a:gridCol w="3733800"/>
              </a:tblGrid>
              <a:tr h="1206230">
                <a:tc gridSpan="2">
                  <a:txBody>
                    <a:bodyPr/>
                    <a:lstStyle/>
                    <a:p>
                      <a:pPr algn="ctr"/>
                      <a:r>
                        <a:rPr lang="en-US" sz="2400" dirty="0" smtClean="0">
                          <a:solidFill>
                            <a:schemeClr val="bg1"/>
                          </a:solidFill>
                        </a:rPr>
                        <a:t>Converting  object numbers to primitive numbers using typeValue( ) method</a:t>
                      </a:r>
                      <a:endParaRPr lang="en-US" sz="2400" dirty="0">
                        <a:solidFill>
                          <a:schemeClr val="bg1"/>
                        </a:solidFill>
                      </a:endParaRPr>
                    </a:p>
                  </a:txBody>
                  <a:tcPr/>
                </a:tc>
                <a:tc hMerge="1">
                  <a:txBody>
                    <a:bodyPr/>
                    <a:lstStyle/>
                    <a:p>
                      <a:endParaRPr lang="en-US" dirty="0"/>
                    </a:p>
                  </a:txBody>
                  <a:tcPr/>
                </a:tc>
              </a:tr>
              <a:tr h="879543">
                <a:tc>
                  <a:txBody>
                    <a:bodyPr/>
                    <a:lstStyle/>
                    <a:p>
                      <a:pPr algn="ctr"/>
                      <a:r>
                        <a:rPr lang="en-US" dirty="0" smtClean="0"/>
                        <a:t>int x= val.intValue(</a:t>
                      </a:r>
                      <a:r>
                        <a:rPr lang="en-US" baseline="0" dirty="0" smtClean="0"/>
                        <a:t> );</a:t>
                      </a:r>
                      <a:endParaRPr lang="en-US" dirty="0"/>
                    </a:p>
                  </a:txBody>
                  <a:tcPr/>
                </a:tc>
                <a:tc>
                  <a:txBody>
                    <a:bodyPr/>
                    <a:lstStyle/>
                    <a:p>
                      <a:pPr algn="ctr"/>
                      <a:r>
                        <a:rPr lang="en-US" dirty="0" smtClean="0"/>
                        <a:t>Object to primitive integer</a:t>
                      </a:r>
                      <a:endParaRPr lang="en-US" dirty="0"/>
                    </a:p>
                  </a:txBody>
                  <a:tcPr/>
                </a:tc>
              </a:tr>
              <a:tr h="879543">
                <a:tc>
                  <a:txBody>
                    <a:bodyPr/>
                    <a:lstStyle/>
                    <a:p>
                      <a:pPr algn="ctr"/>
                      <a:r>
                        <a:rPr lang="en-US" dirty="0" smtClean="0"/>
                        <a:t>Double x=</a:t>
                      </a:r>
                      <a:r>
                        <a:rPr lang="en-US" dirty="0" err="1" smtClean="0"/>
                        <a:t>val.doubleValue</a:t>
                      </a:r>
                      <a:r>
                        <a:rPr lang="en-US" dirty="0" smtClean="0"/>
                        <a:t>(</a:t>
                      </a:r>
                      <a:r>
                        <a:rPr lang="en-US" baseline="0" dirty="0" smtClean="0"/>
                        <a:t> );</a:t>
                      </a:r>
                      <a:endParaRPr lang="en-US" dirty="0"/>
                    </a:p>
                  </a:txBody>
                  <a:tcPr/>
                </a:tc>
                <a:tc>
                  <a:txBody>
                    <a:bodyPr/>
                    <a:lstStyle/>
                    <a:p>
                      <a:pPr algn="ctr"/>
                      <a:r>
                        <a:rPr lang="en-US" dirty="0" smtClean="0"/>
                        <a:t>Object to primitive double</a:t>
                      </a:r>
                      <a:endParaRPr lang="en-US" dirty="0"/>
                    </a:p>
                  </a:txBody>
                  <a:tcPr/>
                </a:tc>
              </a:tr>
              <a:tr h="879543">
                <a:tc>
                  <a:txBody>
                    <a:bodyPr/>
                    <a:lstStyle/>
                    <a:p>
                      <a:pPr algn="ctr"/>
                      <a:r>
                        <a:rPr lang="en-US" dirty="0" smtClean="0"/>
                        <a:t>float x= </a:t>
                      </a:r>
                      <a:r>
                        <a:rPr lang="en-US" dirty="0" err="1" smtClean="0"/>
                        <a:t>val.floatValue</a:t>
                      </a:r>
                      <a:r>
                        <a:rPr lang="en-US" dirty="0" smtClean="0"/>
                        <a:t>(</a:t>
                      </a:r>
                      <a:r>
                        <a:rPr lang="en-US" baseline="0" dirty="0" smtClean="0"/>
                        <a:t> );</a:t>
                      </a:r>
                      <a:endParaRPr lang="en-US" dirty="0"/>
                    </a:p>
                  </a:txBody>
                  <a:tcPr/>
                </a:tc>
                <a:tc>
                  <a:txBody>
                    <a:bodyPr/>
                    <a:lstStyle/>
                    <a:p>
                      <a:pPr algn="ctr"/>
                      <a:r>
                        <a:rPr lang="en-US" dirty="0" smtClean="0"/>
                        <a:t>Object to primitive float</a:t>
                      </a:r>
                      <a:endParaRPr lang="en-US" dirty="0"/>
                    </a:p>
                  </a:txBody>
                  <a:tcPr/>
                </a:tc>
              </a:tr>
              <a:tr h="879543">
                <a:tc>
                  <a:txBody>
                    <a:bodyPr/>
                    <a:lstStyle/>
                    <a:p>
                      <a:pPr algn="ctr"/>
                      <a:r>
                        <a:rPr lang="en-US" dirty="0" smtClean="0"/>
                        <a:t>long x= </a:t>
                      </a:r>
                      <a:r>
                        <a:rPr lang="en-US" dirty="0" err="1" smtClean="0"/>
                        <a:t>val.longValue</a:t>
                      </a:r>
                      <a:r>
                        <a:rPr lang="en-US" dirty="0" smtClean="0"/>
                        <a:t>(</a:t>
                      </a:r>
                      <a:r>
                        <a:rPr lang="en-US" baseline="0" dirty="0" smtClean="0"/>
                        <a:t> );</a:t>
                      </a:r>
                      <a:endParaRPr lang="en-US" dirty="0"/>
                    </a:p>
                  </a:txBody>
                  <a:tcPr/>
                </a:tc>
                <a:tc>
                  <a:txBody>
                    <a:bodyPr/>
                    <a:lstStyle/>
                    <a:p>
                      <a:pPr algn="ctr"/>
                      <a:r>
                        <a:rPr lang="en-US" dirty="0" smtClean="0"/>
                        <a:t>Object to primitive long</a:t>
                      </a:r>
                      <a:endParaRPr lang="en-US" dirty="0"/>
                    </a:p>
                  </a:txBody>
                  <a:tcPr/>
                </a:tc>
              </a:tr>
            </a:tbl>
          </a:graphicData>
        </a:graphic>
      </p:graphicFrame>
      <p:sp>
        <p:nvSpPr>
          <p:cNvPr id="4" name="Title 3"/>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914400" y="1828800"/>
          <a:ext cx="7467600" cy="3387660"/>
        </p:xfrm>
        <a:graphic>
          <a:graphicData uri="http://schemas.openxmlformats.org/drawingml/2006/table">
            <a:tbl>
              <a:tblPr firstRow="1" bandRow="1">
                <a:tableStyleId>{5C22544A-7EE6-4342-B048-85BDC9FD1C3A}</a:tableStyleId>
              </a:tblPr>
              <a:tblGrid>
                <a:gridCol w="3733800"/>
                <a:gridCol w="3733800"/>
              </a:tblGrid>
              <a:tr h="1062795">
                <a:tc gridSpan="2">
                  <a:txBody>
                    <a:bodyPr/>
                    <a:lstStyle/>
                    <a:p>
                      <a:pPr algn="ctr"/>
                      <a:r>
                        <a:rPr lang="en-US" sz="2400" dirty="0" smtClean="0">
                          <a:solidFill>
                            <a:schemeClr val="bg1"/>
                          </a:solidFill>
                        </a:rPr>
                        <a:t>Converting  numeric strings</a:t>
                      </a:r>
                      <a:r>
                        <a:rPr lang="en-US" sz="2400" baseline="0" dirty="0" smtClean="0">
                          <a:solidFill>
                            <a:schemeClr val="bg1"/>
                          </a:solidFill>
                        </a:rPr>
                        <a:t> </a:t>
                      </a:r>
                      <a:r>
                        <a:rPr lang="en-US" sz="2400" dirty="0" smtClean="0">
                          <a:solidFill>
                            <a:schemeClr val="bg1"/>
                          </a:solidFill>
                        </a:rPr>
                        <a:t>to primitive numbers using parsing method</a:t>
                      </a:r>
                      <a:endParaRPr lang="en-US" sz="2400" dirty="0">
                        <a:solidFill>
                          <a:schemeClr val="bg1"/>
                        </a:solidFill>
                      </a:endParaRPr>
                    </a:p>
                  </a:txBody>
                  <a:tcPr/>
                </a:tc>
                <a:tc hMerge="1">
                  <a:txBody>
                    <a:bodyPr/>
                    <a:lstStyle/>
                    <a:p>
                      <a:endParaRPr lang="en-US" dirty="0"/>
                    </a:p>
                  </a:txBody>
                  <a:tcPr/>
                </a:tc>
              </a:tr>
              <a:tr h="774955">
                <a:tc>
                  <a:txBody>
                    <a:bodyPr/>
                    <a:lstStyle/>
                    <a:p>
                      <a:pPr algn="ctr"/>
                      <a:r>
                        <a:rPr lang="en-US" dirty="0" smtClean="0"/>
                        <a:t>int x= Integer.parseInt(</a:t>
                      </a:r>
                      <a:r>
                        <a:rPr lang="en-US" dirty="0" err="1" smtClean="0"/>
                        <a:t>str</a:t>
                      </a:r>
                      <a:r>
                        <a:rPr lang="en-US" dirty="0" smtClean="0"/>
                        <a:t>)</a:t>
                      </a:r>
                      <a:r>
                        <a:rPr lang="en-US" baseline="0" dirty="0" smtClean="0"/>
                        <a:t>;</a:t>
                      </a:r>
                      <a:endParaRPr lang="en-US" dirty="0"/>
                    </a:p>
                  </a:txBody>
                  <a:tcPr/>
                </a:tc>
                <a:tc>
                  <a:txBody>
                    <a:bodyPr/>
                    <a:lstStyle/>
                    <a:p>
                      <a:pPr algn="ctr"/>
                      <a:r>
                        <a:rPr lang="en-US" dirty="0" smtClean="0"/>
                        <a:t>String to primitive</a:t>
                      </a:r>
                      <a:r>
                        <a:rPr lang="en-US" baseline="0" dirty="0" smtClean="0"/>
                        <a:t> integer</a:t>
                      </a:r>
                      <a:endParaRPr lang="en-US" dirty="0"/>
                    </a:p>
                  </a:txBody>
                  <a:tcPr/>
                </a:tc>
              </a:tr>
              <a:tr h="774955">
                <a:tc>
                  <a:txBody>
                    <a:bodyPr/>
                    <a:lstStyle/>
                    <a:p>
                      <a:pPr algn="ctr"/>
                      <a:r>
                        <a:rPr lang="en-US" dirty="0" smtClean="0"/>
                        <a:t>float x= Float.parseFloat(</a:t>
                      </a:r>
                      <a:r>
                        <a:rPr lang="en-US" dirty="0" err="1" smtClean="0"/>
                        <a:t>str</a:t>
                      </a:r>
                      <a:r>
                        <a:rPr lang="en-US" dirty="0" smtClean="0"/>
                        <a:t>)</a:t>
                      </a:r>
                      <a:r>
                        <a:rPr lang="en-US" baseline="0" dirty="0" smtClean="0"/>
                        <a:t>;</a:t>
                      </a:r>
                      <a:endParaRPr lang="en-US" dirty="0"/>
                    </a:p>
                  </a:txBody>
                  <a:tcPr/>
                </a:tc>
                <a:tc>
                  <a:txBody>
                    <a:bodyPr/>
                    <a:lstStyle/>
                    <a:p>
                      <a:pPr algn="ctr"/>
                      <a:r>
                        <a:rPr lang="en-US" dirty="0" smtClean="0"/>
                        <a:t>String to primitive</a:t>
                      </a:r>
                      <a:r>
                        <a:rPr lang="en-US" baseline="0" dirty="0" smtClean="0"/>
                        <a:t> float</a:t>
                      </a:r>
                      <a:endParaRPr lang="en-US" dirty="0"/>
                    </a:p>
                  </a:txBody>
                  <a:tcPr/>
                </a:tc>
              </a:tr>
              <a:tr h="774955">
                <a:tc>
                  <a:txBody>
                    <a:bodyPr/>
                    <a:lstStyle/>
                    <a:p>
                      <a:pPr algn="ctr"/>
                      <a:r>
                        <a:rPr lang="en-US" dirty="0" smtClean="0"/>
                        <a:t>long x= Long.parseLong(</a:t>
                      </a:r>
                      <a:r>
                        <a:rPr lang="en-US" dirty="0" err="1" smtClean="0"/>
                        <a:t>str</a:t>
                      </a:r>
                      <a:r>
                        <a:rPr lang="en-US" dirty="0" smtClean="0"/>
                        <a:t>)</a:t>
                      </a:r>
                      <a:r>
                        <a:rPr lang="en-US" baseline="0" dirty="0" smtClean="0"/>
                        <a:t>;</a:t>
                      </a:r>
                      <a:endParaRPr lang="en-US" dirty="0"/>
                    </a:p>
                  </a:txBody>
                  <a:tcPr/>
                </a:tc>
                <a:tc>
                  <a:txBody>
                    <a:bodyPr/>
                    <a:lstStyle/>
                    <a:p>
                      <a:pPr algn="ctr"/>
                      <a:r>
                        <a:rPr lang="en-US" dirty="0" smtClean="0"/>
                        <a:t>String to primitive</a:t>
                      </a:r>
                      <a:r>
                        <a:rPr lang="en-US" baseline="0" dirty="0" smtClean="0"/>
                        <a:t> long</a:t>
                      </a:r>
                      <a:endParaRPr lang="en-US" dirty="0"/>
                    </a:p>
                  </a:txBody>
                  <a:tcPr/>
                </a:tc>
              </a:tr>
            </a:tbl>
          </a:graphicData>
        </a:graphic>
      </p:graphicFrame>
      <p:sp>
        <p:nvSpPr>
          <p:cNvPr id="4" name="Title 3"/>
          <p:cNvSpPr>
            <a:spLocks noGrp="1"/>
          </p:cNvSpPr>
          <p:nvPr>
            <p:ph type="title"/>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smtClean="0"/>
              <a:t>Literal String examples</a:t>
            </a:r>
          </a:p>
        </p:txBody>
      </p:sp>
      <p:sp>
        <p:nvSpPr>
          <p:cNvPr id="8195" name="Rectangle 3"/>
          <p:cNvSpPr>
            <a:spLocks noGrp="1" noChangeArrowheads="1"/>
          </p:cNvSpPr>
          <p:nvPr>
            <p:ph idx="1"/>
          </p:nvPr>
        </p:nvSpPr>
        <p:spPr>
          <a:solidFill>
            <a:srgbClr val="00FFFF"/>
          </a:solidFill>
          <a:ln>
            <a:solidFill>
              <a:srgbClr val="000000"/>
            </a:solidFill>
          </a:ln>
        </p:spPr>
        <p:txBody>
          <a:bodyPr/>
          <a:lstStyle/>
          <a:p>
            <a:pPr>
              <a:lnSpc>
                <a:spcPct val="90000"/>
              </a:lnSpc>
              <a:buFont typeface="Wingdings" pitchFamily="2" charset="2"/>
              <a:buNone/>
            </a:pPr>
            <a:r>
              <a:rPr lang="en-US" sz="2000" dirty="0" smtClean="0">
                <a:latin typeface="Courier New" pitchFamily="49" charset="0"/>
                <a:cs typeface="Courier New" pitchFamily="49" charset="0"/>
              </a:rPr>
              <a:t>//assign a literal to a String variable</a:t>
            </a:r>
          </a:p>
          <a:p>
            <a:pPr>
              <a:lnSpc>
                <a:spcPct val="90000"/>
              </a:lnSpc>
              <a:buFont typeface="Wingdings" pitchFamily="2" charset="2"/>
              <a:buNone/>
            </a:pPr>
            <a:r>
              <a:rPr lang="en-US" sz="2000" dirty="0" smtClean="0">
                <a:latin typeface="Courier New" pitchFamily="49" charset="0"/>
                <a:cs typeface="Courier New" pitchFamily="49" charset="0"/>
              </a:rPr>
              <a:t>String name = “Robert”;</a:t>
            </a:r>
          </a:p>
          <a:p>
            <a:pPr>
              <a:lnSpc>
                <a:spcPct val="90000"/>
              </a:lnSpc>
              <a:buFont typeface="Wingdings" pitchFamily="2" charset="2"/>
              <a:buNone/>
            </a:pPr>
            <a:endParaRPr lang="en-US" sz="2000" dirty="0" smtClean="0">
              <a:latin typeface="Courier New" pitchFamily="49" charset="0"/>
              <a:cs typeface="Courier New" pitchFamily="49" charset="0"/>
            </a:endParaRPr>
          </a:p>
          <a:p>
            <a:pPr>
              <a:lnSpc>
                <a:spcPct val="90000"/>
              </a:lnSpc>
              <a:buFont typeface="Wingdings" pitchFamily="2" charset="2"/>
              <a:buNone/>
            </a:pPr>
            <a:r>
              <a:rPr lang="en-US" sz="2000" dirty="0" smtClean="0">
                <a:latin typeface="Courier New" pitchFamily="49" charset="0"/>
                <a:cs typeface="Courier New" pitchFamily="49" charset="0"/>
              </a:rPr>
              <a:t>//calling a method on a literal String</a:t>
            </a:r>
          </a:p>
          <a:p>
            <a:pPr>
              <a:lnSpc>
                <a:spcPct val="90000"/>
              </a:lnSpc>
              <a:buFont typeface="Wingdings" pitchFamily="2" charset="2"/>
              <a:buNone/>
            </a:pPr>
            <a:r>
              <a:rPr lang="en-US" sz="2000" dirty="0" smtClean="0">
                <a:latin typeface="Courier New" pitchFamily="49" charset="0"/>
                <a:cs typeface="Courier New" pitchFamily="49" charset="0"/>
              </a:rPr>
              <a:t>char </a:t>
            </a:r>
            <a:r>
              <a:rPr lang="en-US" sz="2000" dirty="0" err="1" smtClean="0">
                <a:latin typeface="Courier New" pitchFamily="49" charset="0"/>
                <a:cs typeface="Courier New" pitchFamily="49" charset="0"/>
              </a:rPr>
              <a:t>firstInitial</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Robert”.charAt</a:t>
            </a:r>
            <a:r>
              <a:rPr lang="en-US" sz="2000" dirty="0" smtClean="0">
                <a:latin typeface="Courier New" pitchFamily="49" charset="0"/>
                <a:cs typeface="Courier New" pitchFamily="49" charset="0"/>
              </a:rPr>
              <a:t>(0);</a:t>
            </a:r>
          </a:p>
          <a:p>
            <a:pPr>
              <a:lnSpc>
                <a:spcPct val="90000"/>
              </a:lnSpc>
              <a:buFont typeface="Wingdings" pitchFamily="2" charset="2"/>
              <a:buNone/>
            </a:pPr>
            <a:endParaRPr lang="en-US" sz="2000" dirty="0" smtClean="0">
              <a:latin typeface="Courier New" pitchFamily="49" charset="0"/>
              <a:cs typeface="Courier New" pitchFamily="49" charset="0"/>
            </a:endParaRPr>
          </a:p>
          <a:p>
            <a:pPr>
              <a:lnSpc>
                <a:spcPct val="90000"/>
              </a:lnSpc>
              <a:buFont typeface="Wingdings" pitchFamily="2" charset="2"/>
              <a:buNone/>
            </a:pPr>
            <a:r>
              <a:rPr lang="en-US" sz="2000" dirty="0" smtClean="0">
                <a:latin typeface="Courier New" pitchFamily="49" charset="0"/>
                <a:cs typeface="Courier New" pitchFamily="49" charset="0"/>
              </a:rPr>
              <a:t>//calling a method on a String variable</a:t>
            </a:r>
          </a:p>
          <a:p>
            <a:pPr>
              <a:lnSpc>
                <a:spcPct val="90000"/>
              </a:lnSpc>
              <a:buFont typeface="Wingdings" pitchFamily="2" charset="2"/>
              <a:buNone/>
            </a:pPr>
            <a:r>
              <a:rPr lang="en-US" sz="2000" dirty="0" smtClean="0">
                <a:latin typeface="Courier New" pitchFamily="49" charset="0"/>
                <a:cs typeface="Courier New" pitchFamily="49" charset="0"/>
              </a:rPr>
              <a:t>char </a:t>
            </a:r>
            <a:r>
              <a:rPr lang="en-US" sz="2000" dirty="0" err="1" smtClean="0">
                <a:latin typeface="Courier New" pitchFamily="49" charset="0"/>
                <a:cs typeface="Courier New" pitchFamily="49" charset="0"/>
              </a:rPr>
              <a:t>firstInitial</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name.charAt</a:t>
            </a:r>
            <a:r>
              <a:rPr lang="en-US" sz="2000" dirty="0" smtClean="0">
                <a:latin typeface="Courier New" pitchFamily="49" charset="0"/>
                <a:cs typeface="Courier New" pitchFamily="49" charset="0"/>
              </a:rPr>
              <a:t>(0);</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smtClean="0"/>
              <a:t>Immutability</a:t>
            </a:r>
          </a:p>
        </p:txBody>
      </p:sp>
      <p:sp>
        <p:nvSpPr>
          <p:cNvPr id="9219" name="Rectangle 3"/>
          <p:cNvSpPr>
            <a:spLocks noGrp="1" noChangeArrowheads="1"/>
          </p:cNvSpPr>
          <p:nvPr>
            <p:ph idx="1"/>
          </p:nvPr>
        </p:nvSpPr>
        <p:spPr/>
        <p:txBody>
          <a:bodyPr/>
          <a:lstStyle/>
          <a:p>
            <a:r>
              <a:rPr lang="en-US" sz="2400" dirty="0" smtClean="0"/>
              <a:t>Once created, a string cannot be changed: none of its methods changes the string.</a:t>
            </a:r>
          </a:p>
          <a:p>
            <a:r>
              <a:rPr lang="en-US" sz="2400" dirty="0" smtClean="0"/>
              <a:t>Such objects are called </a:t>
            </a:r>
            <a:r>
              <a:rPr lang="en-US" sz="2400" i="1" dirty="0" smtClean="0"/>
              <a:t>immutable</a:t>
            </a:r>
            <a:r>
              <a:rPr lang="en-US" sz="2400" dirty="0" smtClean="0"/>
              <a:t>.</a:t>
            </a:r>
          </a:p>
          <a:p>
            <a:r>
              <a:rPr lang="en-US" sz="2400" dirty="0" smtClean="0"/>
              <a:t>Immutable objects are convenient because several references can point to the same object safely: there is no danger of changing an object through one reference without the others being aware of the change.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smtClean="0"/>
              <a:t>Advantages Of Immutability</a:t>
            </a:r>
          </a:p>
        </p:txBody>
      </p:sp>
      <p:sp>
        <p:nvSpPr>
          <p:cNvPr id="10243" name="Rectangle 3"/>
          <p:cNvSpPr>
            <a:spLocks noGrp="1" noChangeArrowheads="1"/>
          </p:cNvSpPr>
          <p:nvPr>
            <p:ph idx="1"/>
          </p:nvPr>
        </p:nvSpPr>
        <p:spPr/>
        <p:txBody>
          <a:bodyPr/>
          <a:lstStyle/>
          <a:p>
            <a:pPr>
              <a:buFont typeface="Wingdings" pitchFamily="2" charset="2"/>
              <a:buNone/>
            </a:pPr>
            <a:r>
              <a:rPr lang="en-US" sz="2800" dirty="0" smtClean="0"/>
              <a:t>Uses less memory.</a:t>
            </a:r>
          </a:p>
        </p:txBody>
      </p:sp>
      <p:sp>
        <p:nvSpPr>
          <p:cNvPr id="10244" name="Text Box 4"/>
          <p:cNvSpPr txBox="1">
            <a:spLocks noChangeArrowheads="1"/>
          </p:cNvSpPr>
          <p:nvPr/>
        </p:nvSpPr>
        <p:spPr bwMode="auto">
          <a:xfrm>
            <a:off x="246744" y="2659063"/>
            <a:ext cx="3498170" cy="646331"/>
          </a:xfrm>
          <a:prstGeom prst="rect">
            <a:avLst/>
          </a:prstGeom>
          <a:solidFill>
            <a:srgbClr val="CCECFF"/>
          </a:solidFill>
          <a:ln w="9525">
            <a:noFill/>
            <a:miter lim="800000"/>
            <a:headEnd/>
            <a:tailEnd/>
          </a:ln>
        </p:spPr>
        <p:txBody>
          <a:bodyPr wrap="square">
            <a:spAutoFit/>
          </a:bodyPr>
          <a:lstStyle/>
          <a:p>
            <a:r>
              <a:rPr lang="en-US" dirty="0">
                <a:latin typeface="Courier New" pitchFamily="49" charset="0"/>
                <a:cs typeface="Courier New" pitchFamily="49" charset="0"/>
              </a:rPr>
              <a:t>  String word1 = "Java";</a:t>
            </a:r>
          </a:p>
          <a:p>
            <a:pPr>
              <a:spcBef>
                <a:spcPct val="0"/>
              </a:spcBef>
            </a:pPr>
            <a:r>
              <a:rPr lang="en-US" dirty="0">
                <a:latin typeface="Courier New" pitchFamily="49" charset="0"/>
                <a:cs typeface="Courier New" pitchFamily="49" charset="0"/>
              </a:rPr>
              <a:t>  String word2 = word1; </a:t>
            </a:r>
          </a:p>
        </p:txBody>
      </p:sp>
      <p:sp>
        <p:nvSpPr>
          <p:cNvPr id="10245" name="Text Box 5"/>
          <p:cNvSpPr txBox="1">
            <a:spLocks noChangeArrowheads="1"/>
          </p:cNvSpPr>
          <p:nvPr/>
        </p:nvSpPr>
        <p:spPr bwMode="auto">
          <a:xfrm>
            <a:off x="4365625" y="2668588"/>
            <a:ext cx="4778375" cy="646331"/>
          </a:xfrm>
          <a:prstGeom prst="rect">
            <a:avLst/>
          </a:prstGeom>
          <a:solidFill>
            <a:srgbClr val="CCECFF"/>
          </a:solidFill>
          <a:ln w="9525">
            <a:noFill/>
            <a:miter lim="800000"/>
            <a:headEnd/>
            <a:tailEnd/>
          </a:ln>
        </p:spPr>
        <p:txBody>
          <a:bodyPr wrap="square">
            <a:spAutoFit/>
          </a:bodyPr>
          <a:lstStyle/>
          <a:p>
            <a:r>
              <a:rPr lang="en-US" dirty="0">
                <a:latin typeface="Courier New" pitchFamily="49" charset="0"/>
                <a:cs typeface="Courier New" pitchFamily="49" charset="0"/>
              </a:rPr>
              <a:t>String word1 = “Java";</a:t>
            </a:r>
          </a:p>
          <a:p>
            <a:pPr>
              <a:spcBef>
                <a:spcPct val="0"/>
              </a:spcBef>
            </a:pPr>
            <a:r>
              <a:rPr lang="en-US" dirty="0">
                <a:latin typeface="Courier New" pitchFamily="49" charset="0"/>
                <a:cs typeface="Courier New" pitchFamily="49" charset="0"/>
              </a:rPr>
              <a:t>String word2 = new String(word1); </a:t>
            </a:r>
          </a:p>
        </p:txBody>
      </p:sp>
      <p:sp>
        <p:nvSpPr>
          <p:cNvPr id="10246" name="Text Box 6"/>
          <p:cNvSpPr txBox="1">
            <a:spLocks noChangeArrowheads="1"/>
          </p:cNvSpPr>
          <p:nvPr/>
        </p:nvSpPr>
        <p:spPr bwMode="auto">
          <a:xfrm>
            <a:off x="858838" y="3917950"/>
            <a:ext cx="857250" cy="376238"/>
          </a:xfrm>
          <a:prstGeom prst="rect">
            <a:avLst/>
          </a:prstGeom>
          <a:noFill/>
          <a:ln w="9525">
            <a:solidFill>
              <a:schemeClr val="tx1"/>
            </a:solidFill>
            <a:miter lim="800000"/>
            <a:headEnd/>
            <a:tailEnd/>
          </a:ln>
        </p:spPr>
        <p:txBody>
          <a:bodyPr>
            <a:spAutoFit/>
          </a:bodyPr>
          <a:lstStyle/>
          <a:p>
            <a:pPr algn="ctr"/>
            <a:r>
              <a:rPr lang="en-US"/>
              <a:t>word1</a:t>
            </a:r>
          </a:p>
        </p:txBody>
      </p:sp>
      <p:sp>
        <p:nvSpPr>
          <p:cNvPr id="10247" name="Line 8"/>
          <p:cNvSpPr>
            <a:spLocks noChangeShapeType="1"/>
          </p:cNvSpPr>
          <p:nvPr/>
        </p:nvSpPr>
        <p:spPr bwMode="auto">
          <a:xfrm>
            <a:off x="1449388" y="4332288"/>
            <a:ext cx="609600" cy="392112"/>
          </a:xfrm>
          <a:prstGeom prst="line">
            <a:avLst/>
          </a:prstGeom>
          <a:noFill/>
          <a:ln w="9525">
            <a:solidFill>
              <a:schemeClr val="tx1"/>
            </a:solidFill>
            <a:round/>
            <a:headEnd/>
            <a:tailEnd type="triangle" w="med" len="med"/>
          </a:ln>
        </p:spPr>
        <p:txBody>
          <a:bodyPr wrap="none" anchor="ctr"/>
          <a:lstStyle/>
          <a:p>
            <a:endParaRPr lang="en-US"/>
          </a:p>
        </p:txBody>
      </p:sp>
      <p:sp>
        <p:nvSpPr>
          <p:cNvPr id="10248" name="Line 9"/>
          <p:cNvSpPr>
            <a:spLocks noChangeShapeType="1"/>
          </p:cNvSpPr>
          <p:nvPr/>
        </p:nvSpPr>
        <p:spPr bwMode="auto">
          <a:xfrm flipV="1">
            <a:off x="1452563" y="4800600"/>
            <a:ext cx="606425" cy="295275"/>
          </a:xfrm>
          <a:prstGeom prst="line">
            <a:avLst/>
          </a:prstGeom>
          <a:noFill/>
          <a:ln w="9525">
            <a:solidFill>
              <a:schemeClr val="tx1"/>
            </a:solidFill>
            <a:round/>
            <a:headEnd/>
            <a:tailEnd type="triangle" w="med" len="med"/>
          </a:ln>
        </p:spPr>
        <p:txBody>
          <a:bodyPr wrap="none" anchor="ctr"/>
          <a:lstStyle/>
          <a:p>
            <a:endParaRPr lang="en-US"/>
          </a:p>
        </p:txBody>
      </p:sp>
      <p:sp>
        <p:nvSpPr>
          <p:cNvPr id="10249" name="Line 12"/>
          <p:cNvSpPr>
            <a:spLocks noChangeShapeType="1"/>
          </p:cNvSpPr>
          <p:nvPr/>
        </p:nvSpPr>
        <p:spPr bwMode="auto">
          <a:xfrm flipH="1">
            <a:off x="3978275" y="2495550"/>
            <a:ext cx="0" cy="3733800"/>
          </a:xfrm>
          <a:prstGeom prst="line">
            <a:avLst/>
          </a:prstGeom>
          <a:noFill/>
          <a:ln w="9525">
            <a:solidFill>
              <a:srgbClr val="FF0000"/>
            </a:solidFill>
            <a:round/>
            <a:headEnd/>
            <a:tailEnd/>
          </a:ln>
        </p:spPr>
        <p:txBody>
          <a:bodyPr wrap="none" anchor="ctr"/>
          <a:lstStyle/>
          <a:p>
            <a:endParaRPr lang="en-US"/>
          </a:p>
        </p:txBody>
      </p:sp>
      <p:sp>
        <p:nvSpPr>
          <p:cNvPr id="10250" name="Text Box 13"/>
          <p:cNvSpPr txBox="1">
            <a:spLocks noChangeArrowheads="1"/>
          </p:cNvSpPr>
          <p:nvPr/>
        </p:nvSpPr>
        <p:spPr bwMode="auto">
          <a:xfrm>
            <a:off x="1409700" y="5715000"/>
            <a:ext cx="914400" cy="457200"/>
          </a:xfrm>
          <a:prstGeom prst="rect">
            <a:avLst/>
          </a:prstGeom>
          <a:solidFill>
            <a:schemeClr val="folHlink"/>
          </a:solidFill>
          <a:ln w="9525">
            <a:noFill/>
            <a:miter lim="800000"/>
            <a:headEnd/>
            <a:tailEnd/>
          </a:ln>
        </p:spPr>
        <p:txBody>
          <a:bodyPr>
            <a:spAutoFit/>
          </a:bodyPr>
          <a:lstStyle/>
          <a:p>
            <a:pPr algn="ctr"/>
            <a:r>
              <a:rPr lang="en-US" sz="2400"/>
              <a:t>OK</a:t>
            </a:r>
          </a:p>
        </p:txBody>
      </p:sp>
      <p:sp>
        <p:nvSpPr>
          <p:cNvPr id="10251" name="Text Box 14"/>
          <p:cNvSpPr txBox="1">
            <a:spLocks noChangeArrowheads="1"/>
          </p:cNvSpPr>
          <p:nvPr/>
        </p:nvSpPr>
        <p:spPr bwMode="auto">
          <a:xfrm>
            <a:off x="4929188" y="5349875"/>
            <a:ext cx="2635250" cy="822325"/>
          </a:xfrm>
          <a:prstGeom prst="rect">
            <a:avLst/>
          </a:prstGeom>
          <a:solidFill>
            <a:schemeClr val="folHlink"/>
          </a:solidFill>
          <a:ln w="9525">
            <a:noFill/>
            <a:miter lim="800000"/>
            <a:headEnd/>
            <a:tailEnd/>
          </a:ln>
        </p:spPr>
        <p:txBody>
          <a:bodyPr>
            <a:spAutoFit/>
          </a:bodyPr>
          <a:lstStyle/>
          <a:p>
            <a:r>
              <a:rPr lang="en-US" sz="2400"/>
              <a:t>Less efficient: wastes memory</a:t>
            </a:r>
            <a:endParaRPr lang="en-US" sz="2400">
              <a:latin typeface="Times New Roman" pitchFamily="18" charset="0"/>
            </a:endParaRPr>
          </a:p>
        </p:txBody>
      </p:sp>
      <p:sp>
        <p:nvSpPr>
          <p:cNvPr id="10252" name="Line 15"/>
          <p:cNvSpPr>
            <a:spLocks noChangeShapeType="1"/>
          </p:cNvSpPr>
          <p:nvPr/>
        </p:nvSpPr>
        <p:spPr bwMode="auto">
          <a:xfrm flipV="1">
            <a:off x="1878013" y="5091113"/>
            <a:ext cx="0" cy="612775"/>
          </a:xfrm>
          <a:prstGeom prst="line">
            <a:avLst/>
          </a:prstGeom>
          <a:noFill/>
          <a:ln w="9525">
            <a:solidFill>
              <a:srgbClr val="FF0000"/>
            </a:solidFill>
            <a:round/>
            <a:headEnd/>
            <a:tailEnd type="triangle" w="med" len="med"/>
          </a:ln>
        </p:spPr>
        <p:txBody>
          <a:bodyPr wrap="none" anchor="ctr"/>
          <a:lstStyle/>
          <a:p>
            <a:endParaRPr lang="en-US"/>
          </a:p>
        </p:txBody>
      </p:sp>
      <p:sp>
        <p:nvSpPr>
          <p:cNvPr id="10253" name="Line 16"/>
          <p:cNvSpPr>
            <a:spLocks noChangeShapeType="1"/>
          </p:cNvSpPr>
          <p:nvPr/>
        </p:nvSpPr>
        <p:spPr bwMode="auto">
          <a:xfrm flipV="1">
            <a:off x="5616575" y="4924425"/>
            <a:ext cx="1588" cy="492125"/>
          </a:xfrm>
          <a:prstGeom prst="line">
            <a:avLst/>
          </a:prstGeom>
          <a:noFill/>
          <a:ln w="9525">
            <a:solidFill>
              <a:srgbClr val="FF0000"/>
            </a:solidFill>
            <a:round/>
            <a:headEnd/>
            <a:tailEnd type="triangle" w="med" len="med"/>
          </a:ln>
        </p:spPr>
        <p:txBody>
          <a:bodyPr wrap="none" anchor="ctr"/>
          <a:lstStyle/>
          <a:p>
            <a:endParaRPr lang="en-US"/>
          </a:p>
        </p:txBody>
      </p:sp>
      <p:grpSp>
        <p:nvGrpSpPr>
          <p:cNvPr id="10254" name="Group 17"/>
          <p:cNvGrpSpPr>
            <a:grpSpLocks/>
          </p:cNvGrpSpPr>
          <p:nvPr/>
        </p:nvGrpSpPr>
        <p:grpSpPr bwMode="auto">
          <a:xfrm>
            <a:off x="1936750" y="4505325"/>
            <a:ext cx="1673225" cy="457200"/>
            <a:chOff x="1408" y="2838"/>
            <a:chExt cx="1054" cy="288"/>
          </a:xfrm>
        </p:grpSpPr>
        <p:sp>
          <p:nvSpPr>
            <p:cNvPr id="10266" name="Text Box 18"/>
            <p:cNvSpPr txBox="1">
              <a:spLocks noChangeArrowheads="1"/>
            </p:cNvSpPr>
            <p:nvPr/>
          </p:nvSpPr>
          <p:spPr bwMode="auto">
            <a:xfrm>
              <a:off x="1408" y="2838"/>
              <a:ext cx="1054" cy="288"/>
            </a:xfrm>
            <a:prstGeom prst="rect">
              <a:avLst/>
            </a:prstGeom>
            <a:noFill/>
            <a:ln w="9525">
              <a:noFill/>
              <a:miter lim="800000"/>
              <a:headEnd/>
              <a:tailEnd/>
            </a:ln>
          </p:spPr>
          <p:txBody>
            <a:bodyPr>
              <a:spAutoFit/>
            </a:bodyPr>
            <a:lstStyle/>
            <a:p>
              <a:pPr algn="ctr"/>
              <a:r>
                <a:rPr lang="en-US" sz="2400"/>
                <a:t>“Java"</a:t>
              </a:r>
            </a:p>
          </p:txBody>
        </p:sp>
        <p:sp>
          <p:nvSpPr>
            <p:cNvPr id="10267" name="AutoShape 19"/>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p:spPr>
          <p:txBody>
            <a:bodyPr wrap="none" anchor="ctr"/>
            <a:lstStyle/>
            <a:p>
              <a:endParaRPr lang="en-IN"/>
            </a:p>
          </p:txBody>
        </p:sp>
      </p:grpSp>
      <p:grpSp>
        <p:nvGrpSpPr>
          <p:cNvPr id="10255" name="Group 20"/>
          <p:cNvGrpSpPr>
            <a:grpSpLocks/>
          </p:cNvGrpSpPr>
          <p:nvPr/>
        </p:nvGrpSpPr>
        <p:grpSpPr bwMode="auto">
          <a:xfrm>
            <a:off x="5865813" y="3833813"/>
            <a:ext cx="1673225" cy="457200"/>
            <a:chOff x="1408" y="2838"/>
            <a:chExt cx="1054" cy="288"/>
          </a:xfrm>
        </p:grpSpPr>
        <p:sp>
          <p:nvSpPr>
            <p:cNvPr id="10264" name="Text Box 21"/>
            <p:cNvSpPr txBox="1">
              <a:spLocks noChangeArrowheads="1"/>
            </p:cNvSpPr>
            <p:nvPr/>
          </p:nvSpPr>
          <p:spPr bwMode="auto">
            <a:xfrm>
              <a:off x="1408" y="2838"/>
              <a:ext cx="1054" cy="288"/>
            </a:xfrm>
            <a:prstGeom prst="rect">
              <a:avLst/>
            </a:prstGeom>
            <a:noFill/>
            <a:ln w="9525">
              <a:noFill/>
              <a:miter lim="800000"/>
              <a:headEnd/>
              <a:tailEnd/>
            </a:ln>
          </p:spPr>
          <p:txBody>
            <a:bodyPr>
              <a:spAutoFit/>
            </a:bodyPr>
            <a:lstStyle/>
            <a:p>
              <a:pPr algn="ctr"/>
              <a:r>
                <a:rPr lang="en-US" sz="2400"/>
                <a:t>“Java"</a:t>
              </a:r>
            </a:p>
          </p:txBody>
        </p:sp>
        <p:sp>
          <p:nvSpPr>
            <p:cNvPr id="10265" name="AutoShape 22"/>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p:spPr>
          <p:txBody>
            <a:bodyPr wrap="none" anchor="ctr"/>
            <a:lstStyle/>
            <a:p>
              <a:endParaRPr lang="en-IN"/>
            </a:p>
          </p:txBody>
        </p:sp>
      </p:grpSp>
      <p:grpSp>
        <p:nvGrpSpPr>
          <p:cNvPr id="10256" name="Group 23"/>
          <p:cNvGrpSpPr>
            <a:grpSpLocks/>
          </p:cNvGrpSpPr>
          <p:nvPr/>
        </p:nvGrpSpPr>
        <p:grpSpPr bwMode="auto">
          <a:xfrm>
            <a:off x="5865813" y="4575175"/>
            <a:ext cx="1673225" cy="457200"/>
            <a:chOff x="1408" y="2838"/>
            <a:chExt cx="1054" cy="288"/>
          </a:xfrm>
        </p:grpSpPr>
        <p:sp>
          <p:nvSpPr>
            <p:cNvPr id="10262" name="Text Box 24"/>
            <p:cNvSpPr txBox="1">
              <a:spLocks noChangeArrowheads="1"/>
            </p:cNvSpPr>
            <p:nvPr/>
          </p:nvSpPr>
          <p:spPr bwMode="auto">
            <a:xfrm>
              <a:off x="1408" y="2838"/>
              <a:ext cx="1054" cy="288"/>
            </a:xfrm>
            <a:prstGeom prst="rect">
              <a:avLst/>
            </a:prstGeom>
            <a:noFill/>
            <a:ln w="9525">
              <a:noFill/>
              <a:miter lim="800000"/>
              <a:headEnd/>
              <a:tailEnd/>
            </a:ln>
          </p:spPr>
          <p:txBody>
            <a:bodyPr>
              <a:spAutoFit/>
            </a:bodyPr>
            <a:lstStyle/>
            <a:p>
              <a:pPr algn="ctr"/>
              <a:r>
                <a:rPr lang="en-US" sz="2400"/>
                <a:t>“Java"</a:t>
              </a:r>
            </a:p>
          </p:txBody>
        </p:sp>
        <p:sp>
          <p:nvSpPr>
            <p:cNvPr id="10263" name="AutoShape 25"/>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p:spPr>
          <p:txBody>
            <a:bodyPr wrap="none" anchor="ctr"/>
            <a:lstStyle/>
            <a:p>
              <a:endParaRPr lang="en-IN"/>
            </a:p>
          </p:txBody>
        </p:sp>
      </p:grpSp>
      <p:sp>
        <p:nvSpPr>
          <p:cNvPr id="10257" name="Line 26"/>
          <p:cNvSpPr>
            <a:spLocks noChangeShapeType="1"/>
          </p:cNvSpPr>
          <p:nvPr/>
        </p:nvSpPr>
        <p:spPr bwMode="auto">
          <a:xfrm>
            <a:off x="5327650" y="4041775"/>
            <a:ext cx="674688" cy="0"/>
          </a:xfrm>
          <a:prstGeom prst="line">
            <a:avLst/>
          </a:prstGeom>
          <a:noFill/>
          <a:ln w="9525">
            <a:solidFill>
              <a:schemeClr val="tx1"/>
            </a:solidFill>
            <a:round/>
            <a:headEnd/>
            <a:tailEnd type="triangle" w="med" len="med"/>
          </a:ln>
        </p:spPr>
        <p:txBody>
          <a:bodyPr/>
          <a:lstStyle/>
          <a:p>
            <a:endParaRPr lang="en-US"/>
          </a:p>
        </p:txBody>
      </p:sp>
      <p:sp>
        <p:nvSpPr>
          <p:cNvPr id="10258" name="Line 27"/>
          <p:cNvSpPr>
            <a:spLocks noChangeShapeType="1"/>
          </p:cNvSpPr>
          <p:nvPr/>
        </p:nvSpPr>
        <p:spPr bwMode="auto">
          <a:xfrm>
            <a:off x="5327650" y="4814888"/>
            <a:ext cx="674688" cy="0"/>
          </a:xfrm>
          <a:prstGeom prst="line">
            <a:avLst/>
          </a:prstGeom>
          <a:noFill/>
          <a:ln w="9525">
            <a:solidFill>
              <a:schemeClr val="tx1"/>
            </a:solidFill>
            <a:round/>
            <a:headEnd/>
            <a:tailEnd type="triangle" w="med" len="med"/>
          </a:ln>
        </p:spPr>
        <p:txBody>
          <a:bodyPr/>
          <a:lstStyle/>
          <a:p>
            <a:endParaRPr lang="en-US"/>
          </a:p>
        </p:txBody>
      </p:sp>
      <p:sp>
        <p:nvSpPr>
          <p:cNvPr id="10259" name="Text Box 28"/>
          <p:cNvSpPr txBox="1">
            <a:spLocks noChangeArrowheads="1"/>
          </p:cNvSpPr>
          <p:nvPr/>
        </p:nvSpPr>
        <p:spPr bwMode="auto">
          <a:xfrm>
            <a:off x="846138" y="5111750"/>
            <a:ext cx="857250" cy="376238"/>
          </a:xfrm>
          <a:prstGeom prst="rect">
            <a:avLst/>
          </a:prstGeom>
          <a:noFill/>
          <a:ln w="9525">
            <a:solidFill>
              <a:schemeClr val="tx1"/>
            </a:solidFill>
            <a:miter lim="800000"/>
            <a:headEnd/>
            <a:tailEnd/>
          </a:ln>
        </p:spPr>
        <p:txBody>
          <a:bodyPr>
            <a:spAutoFit/>
          </a:bodyPr>
          <a:lstStyle/>
          <a:p>
            <a:pPr algn="ctr"/>
            <a:r>
              <a:rPr lang="en-US"/>
              <a:t>word2</a:t>
            </a:r>
          </a:p>
        </p:txBody>
      </p:sp>
      <p:sp>
        <p:nvSpPr>
          <p:cNvPr id="10260" name="Text Box 29"/>
          <p:cNvSpPr txBox="1">
            <a:spLocks noChangeArrowheads="1"/>
          </p:cNvSpPr>
          <p:nvPr/>
        </p:nvSpPr>
        <p:spPr bwMode="auto">
          <a:xfrm>
            <a:off x="4452938" y="3816350"/>
            <a:ext cx="857250" cy="376238"/>
          </a:xfrm>
          <a:prstGeom prst="rect">
            <a:avLst/>
          </a:prstGeom>
          <a:noFill/>
          <a:ln w="9525">
            <a:solidFill>
              <a:schemeClr val="tx1"/>
            </a:solidFill>
            <a:miter lim="800000"/>
            <a:headEnd/>
            <a:tailEnd/>
          </a:ln>
        </p:spPr>
        <p:txBody>
          <a:bodyPr>
            <a:spAutoFit/>
          </a:bodyPr>
          <a:lstStyle/>
          <a:p>
            <a:pPr algn="ctr"/>
            <a:r>
              <a:rPr lang="en-US"/>
              <a:t>word1</a:t>
            </a:r>
          </a:p>
        </p:txBody>
      </p:sp>
      <p:sp>
        <p:nvSpPr>
          <p:cNvPr id="10261" name="Text Box 30"/>
          <p:cNvSpPr txBox="1">
            <a:spLocks noChangeArrowheads="1"/>
          </p:cNvSpPr>
          <p:nvPr/>
        </p:nvSpPr>
        <p:spPr bwMode="auto">
          <a:xfrm>
            <a:off x="4460875" y="4622800"/>
            <a:ext cx="857250" cy="376238"/>
          </a:xfrm>
          <a:prstGeom prst="rect">
            <a:avLst/>
          </a:prstGeom>
          <a:noFill/>
          <a:ln w="9525">
            <a:solidFill>
              <a:schemeClr val="tx1"/>
            </a:solidFill>
            <a:miter lim="800000"/>
            <a:headEnd/>
            <a:tailEnd/>
          </a:ln>
        </p:spPr>
        <p:txBody>
          <a:bodyPr>
            <a:spAutoFit/>
          </a:bodyPr>
          <a:lstStyle/>
          <a:p>
            <a:pPr algn="ctr"/>
            <a:r>
              <a:rPr lang="en-US"/>
              <a:t>word2</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mtClean="0"/>
              <a:t>Disadvantages of Immutability</a:t>
            </a:r>
          </a:p>
        </p:txBody>
      </p:sp>
      <p:sp>
        <p:nvSpPr>
          <p:cNvPr id="1028" name="Rectangle 3"/>
          <p:cNvSpPr>
            <a:spLocks noGrp="1" noChangeArrowheads="1"/>
          </p:cNvSpPr>
          <p:nvPr>
            <p:ph idx="1"/>
          </p:nvPr>
        </p:nvSpPr>
        <p:spPr/>
        <p:txBody>
          <a:bodyPr/>
          <a:lstStyle/>
          <a:p>
            <a:pPr>
              <a:lnSpc>
                <a:spcPct val="90000"/>
              </a:lnSpc>
              <a:buFont typeface="Wingdings" pitchFamily="2" charset="2"/>
              <a:buNone/>
            </a:pPr>
            <a:r>
              <a:rPr lang="en-US" sz="2800" dirty="0" smtClean="0"/>
              <a:t>Less efficient — you need to create a new string and throw away the old one even for small changes.</a:t>
            </a:r>
          </a:p>
        </p:txBody>
      </p:sp>
      <p:sp>
        <p:nvSpPr>
          <p:cNvPr id="1029" name="Text Box 4"/>
          <p:cNvSpPr txBox="1">
            <a:spLocks noChangeArrowheads="1"/>
          </p:cNvSpPr>
          <p:nvPr/>
        </p:nvSpPr>
        <p:spPr bwMode="auto">
          <a:xfrm>
            <a:off x="1143000" y="3030538"/>
            <a:ext cx="7313613" cy="923330"/>
          </a:xfrm>
          <a:prstGeom prst="rect">
            <a:avLst/>
          </a:prstGeom>
          <a:solidFill>
            <a:srgbClr val="CCECFF"/>
          </a:solidFill>
          <a:ln w="9525">
            <a:noFill/>
            <a:miter lim="800000"/>
            <a:headEnd/>
            <a:tailEnd/>
          </a:ln>
        </p:spPr>
        <p:txBody>
          <a:bodyPr>
            <a:spAutoFit/>
          </a:bodyPr>
          <a:lstStyle/>
          <a:p>
            <a:r>
              <a:rPr lang="en-US" dirty="0">
                <a:latin typeface="Courier New" pitchFamily="49" charset="0"/>
                <a:cs typeface="Courier New" pitchFamily="49" charset="0"/>
              </a:rPr>
              <a:t>  String word = “Java";</a:t>
            </a:r>
          </a:p>
          <a:p>
            <a:pPr>
              <a:spcBef>
                <a:spcPct val="0"/>
              </a:spcBef>
            </a:pPr>
            <a:r>
              <a:rPr lang="en-US" dirty="0">
                <a:latin typeface="Courier New" pitchFamily="49" charset="0"/>
                <a:cs typeface="Courier New" pitchFamily="49" charset="0"/>
              </a:rPr>
              <a:t>  char </a:t>
            </a:r>
            <a:r>
              <a:rPr lang="en-US" dirty="0" err="1">
                <a:latin typeface="Courier New" pitchFamily="49" charset="0"/>
                <a:cs typeface="Courier New" pitchFamily="49" charset="0"/>
              </a:rPr>
              <a:t>ch</a:t>
            </a:r>
            <a:r>
              <a:rPr lang="en-US" dirty="0">
                <a:latin typeface="Courier New" pitchFamily="49" charset="0"/>
                <a:cs typeface="Courier New" pitchFamily="49" charset="0"/>
              </a:rPr>
              <a:t> = </a:t>
            </a:r>
            <a:r>
              <a:rPr lang="en-US" dirty="0" err="1">
                <a:latin typeface="Courier New" pitchFamily="49" charset="0"/>
                <a:cs typeface="Courier New" pitchFamily="49" charset="0"/>
              </a:rPr>
              <a:t>Character.toUpperCase</a:t>
            </a:r>
            <a:r>
              <a:rPr lang="en-US" dirty="0">
                <a:latin typeface="Courier New" pitchFamily="49" charset="0"/>
                <a:cs typeface="Courier New" pitchFamily="49" charset="0"/>
              </a:rPr>
              <a:t>(</a:t>
            </a:r>
            <a:r>
              <a:rPr lang="en-US" dirty="0" err="1">
                <a:latin typeface="Courier New" pitchFamily="49" charset="0"/>
                <a:cs typeface="Courier New" pitchFamily="49" charset="0"/>
              </a:rPr>
              <a:t>word.charAt</a:t>
            </a:r>
            <a:r>
              <a:rPr lang="en-US" dirty="0">
                <a:latin typeface="Courier New" pitchFamily="49" charset="0"/>
                <a:cs typeface="Courier New" pitchFamily="49" charset="0"/>
              </a:rPr>
              <a:t> (0));</a:t>
            </a:r>
          </a:p>
          <a:p>
            <a:pPr>
              <a:spcBef>
                <a:spcPct val="0"/>
              </a:spcBef>
            </a:pPr>
            <a:r>
              <a:rPr lang="en-US" dirty="0">
                <a:latin typeface="Courier New" pitchFamily="49" charset="0"/>
                <a:cs typeface="Courier New" pitchFamily="49" charset="0"/>
              </a:rPr>
              <a:t>  word =  </a:t>
            </a:r>
            <a:r>
              <a:rPr lang="en-US" dirty="0" err="1">
                <a:latin typeface="Courier New" pitchFamily="49" charset="0"/>
                <a:cs typeface="Courier New" pitchFamily="49" charset="0"/>
              </a:rPr>
              <a:t>ch</a:t>
            </a:r>
            <a:r>
              <a:rPr lang="en-US" dirty="0">
                <a:latin typeface="Courier New" pitchFamily="49" charset="0"/>
                <a:cs typeface="Courier New" pitchFamily="49" charset="0"/>
              </a:rPr>
              <a:t> + </a:t>
            </a:r>
            <a:r>
              <a:rPr lang="en-US" dirty="0" err="1">
                <a:latin typeface="Courier New" pitchFamily="49" charset="0"/>
                <a:cs typeface="Courier New" pitchFamily="49" charset="0"/>
              </a:rPr>
              <a:t>word.substring</a:t>
            </a:r>
            <a:r>
              <a:rPr lang="en-US" dirty="0">
                <a:latin typeface="Courier New" pitchFamily="49" charset="0"/>
                <a:cs typeface="Courier New" pitchFamily="49" charset="0"/>
              </a:rPr>
              <a:t> (1); </a:t>
            </a:r>
          </a:p>
        </p:txBody>
      </p:sp>
      <p:sp>
        <p:nvSpPr>
          <p:cNvPr id="1030" name="Text Box 5"/>
          <p:cNvSpPr txBox="1">
            <a:spLocks noChangeArrowheads="1"/>
          </p:cNvSpPr>
          <p:nvPr/>
        </p:nvSpPr>
        <p:spPr bwMode="auto">
          <a:xfrm>
            <a:off x="1689100" y="4689475"/>
            <a:ext cx="865188" cy="466725"/>
          </a:xfrm>
          <a:prstGeom prst="rect">
            <a:avLst/>
          </a:prstGeom>
          <a:noFill/>
          <a:ln w="9525">
            <a:solidFill>
              <a:schemeClr val="tx1"/>
            </a:solidFill>
            <a:miter lim="800000"/>
            <a:headEnd/>
            <a:tailEnd/>
          </a:ln>
        </p:spPr>
        <p:txBody>
          <a:bodyPr>
            <a:spAutoFit/>
          </a:bodyPr>
          <a:lstStyle/>
          <a:p>
            <a:pPr algn="ctr"/>
            <a:r>
              <a:rPr lang="en-US" sz="2400"/>
              <a:t>word</a:t>
            </a:r>
          </a:p>
        </p:txBody>
      </p:sp>
      <p:sp>
        <p:nvSpPr>
          <p:cNvPr id="1031" name="Line 6"/>
          <p:cNvSpPr>
            <a:spLocks noChangeShapeType="1"/>
          </p:cNvSpPr>
          <p:nvPr/>
        </p:nvSpPr>
        <p:spPr bwMode="auto">
          <a:xfrm>
            <a:off x="2570163" y="4932363"/>
            <a:ext cx="508000" cy="1587"/>
          </a:xfrm>
          <a:prstGeom prst="line">
            <a:avLst/>
          </a:prstGeom>
          <a:noFill/>
          <a:ln w="9525">
            <a:solidFill>
              <a:schemeClr val="tx1"/>
            </a:solidFill>
            <a:round/>
            <a:headEnd/>
            <a:tailEnd/>
          </a:ln>
        </p:spPr>
        <p:txBody>
          <a:bodyPr wrap="none" anchor="ctr"/>
          <a:lstStyle/>
          <a:p>
            <a:endParaRPr lang="en-US"/>
          </a:p>
        </p:txBody>
      </p:sp>
      <p:grpSp>
        <p:nvGrpSpPr>
          <p:cNvPr id="1032" name="Group 7"/>
          <p:cNvGrpSpPr>
            <a:grpSpLocks/>
          </p:cNvGrpSpPr>
          <p:nvPr/>
        </p:nvGrpSpPr>
        <p:grpSpPr bwMode="auto">
          <a:xfrm>
            <a:off x="3151188" y="4779963"/>
            <a:ext cx="304800" cy="304800"/>
            <a:chOff x="1536" y="3696"/>
            <a:chExt cx="192" cy="192"/>
          </a:xfrm>
        </p:grpSpPr>
        <p:sp>
          <p:nvSpPr>
            <p:cNvPr id="1053" name="Line 8"/>
            <p:cNvSpPr>
              <a:spLocks noChangeShapeType="1"/>
            </p:cNvSpPr>
            <p:nvPr/>
          </p:nvSpPr>
          <p:spPr bwMode="auto">
            <a:xfrm flipV="1">
              <a:off x="1536" y="3696"/>
              <a:ext cx="192" cy="192"/>
            </a:xfrm>
            <a:prstGeom prst="line">
              <a:avLst/>
            </a:prstGeom>
            <a:noFill/>
            <a:ln w="9525">
              <a:solidFill>
                <a:srgbClr val="FF3300"/>
              </a:solidFill>
              <a:round/>
              <a:headEnd/>
              <a:tailEnd/>
            </a:ln>
          </p:spPr>
          <p:txBody>
            <a:bodyPr wrap="none" anchor="ctr"/>
            <a:lstStyle/>
            <a:p>
              <a:endParaRPr lang="en-US"/>
            </a:p>
          </p:txBody>
        </p:sp>
        <p:sp>
          <p:nvSpPr>
            <p:cNvPr id="1054" name="Line 9"/>
            <p:cNvSpPr>
              <a:spLocks noChangeShapeType="1"/>
            </p:cNvSpPr>
            <p:nvPr/>
          </p:nvSpPr>
          <p:spPr bwMode="auto">
            <a:xfrm>
              <a:off x="1536" y="3696"/>
              <a:ext cx="192" cy="192"/>
            </a:xfrm>
            <a:prstGeom prst="line">
              <a:avLst/>
            </a:prstGeom>
            <a:noFill/>
            <a:ln w="9525">
              <a:solidFill>
                <a:srgbClr val="FF3300"/>
              </a:solidFill>
              <a:round/>
              <a:headEnd/>
              <a:tailEnd/>
            </a:ln>
          </p:spPr>
          <p:txBody>
            <a:bodyPr wrap="none" anchor="ctr"/>
            <a:lstStyle/>
            <a:p>
              <a:endParaRPr lang="en-US"/>
            </a:p>
          </p:txBody>
        </p:sp>
      </p:grpSp>
      <p:sp>
        <p:nvSpPr>
          <p:cNvPr id="1033" name="Line 10"/>
          <p:cNvSpPr>
            <a:spLocks noChangeShapeType="1"/>
          </p:cNvSpPr>
          <p:nvPr/>
        </p:nvSpPr>
        <p:spPr bwMode="auto">
          <a:xfrm>
            <a:off x="2922588" y="5694363"/>
            <a:ext cx="871537" cy="0"/>
          </a:xfrm>
          <a:prstGeom prst="line">
            <a:avLst/>
          </a:prstGeom>
          <a:noFill/>
          <a:ln w="9525">
            <a:solidFill>
              <a:schemeClr val="tx1"/>
            </a:solidFill>
            <a:round/>
            <a:headEnd/>
            <a:tailEnd type="triangle" w="med" len="med"/>
          </a:ln>
        </p:spPr>
        <p:txBody>
          <a:bodyPr wrap="none" anchor="ctr"/>
          <a:lstStyle/>
          <a:p>
            <a:endParaRPr lang="en-US"/>
          </a:p>
        </p:txBody>
      </p:sp>
      <p:sp>
        <p:nvSpPr>
          <p:cNvPr id="1034" name="Line 11"/>
          <p:cNvSpPr>
            <a:spLocks noChangeShapeType="1"/>
          </p:cNvSpPr>
          <p:nvPr/>
        </p:nvSpPr>
        <p:spPr bwMode="auto">
          <a:xfrm>
            <a:off x="2922588" y="4932363"/>
            <a:ext cx="0" cy="762000"/>
          </a:xfrm>
          <a:prstGeom prst="line">
            <a:avLst/>
          </a:prstGeom>
          <a:noFill/>
          <a:ln w="9525">
            <a:solidFill>
              <a:schemeClr val="tx1"/>
            </a:solidFill>
            <a:round/>
            <a:headEnd/>
            <a:tailEnd/>
          </a:ln>
        </p:spPr>
        <p:txBody>
          <a:bodyPr wrap="none" anchor="ctr"/>
          <a:lstStyle/>
          <a:p>
            <a:endParaRPr lang="en-US"/>
          </a:p>
        </p:txBody>
      </p:sp>
      <p:grpSp>
        <p:nvGrpSpPr>
          <p:cNvPr id="1035" name="Group 12"/>
          <p:cNvGrpSpPr>
            <a:grpSpLocks/>
          </p:cNvGrpSpPr>
          <p:nvPr/>
        </p:nvGrpSpPr>
        <p:grpSpPr bwMode="auto">
          <a:xfrm>
            <a:off x="5888038" y="5410200"/>
            <a:ext cx="1087437" cy="671513"/>
            <a:chOff x="0" y="0"/>
            <a:chExt cx="20000" cy="20002"/>
          </a:xfrm>
        </p:grpSpPr>
        <p:sp>
          <p:nvSpPr>
            <p:cNvPr id="1046" name="Freeform 13"/>
            <p:cNvSpPr>
              <a:spLocks/>
            </p:cNvSpPr>
            <p:nvPr/>
          </p:nvSpPr>
          <p:spPr bwMode="auto">
            <a:xfrm>
              <a:off x="0" y="227"/>
              <a:ext cx="19930" cy="6150"/>
            </a:xfrm>
            <a:custGeom>
              <a:avLst/>
              <a:gdLst>
                <a:gd name="T0" fmla="*/ 0 w 20000"/>
                <a:gd name="T1" fmla="*/ 178 h 20000"/>
                <a:gd name="T2" fmla="*/ 5414 w 20000"/>
                <a:gd name="T3" fmla="*/ 0 h 20000"/>
                <a:gd name="T4" fmla="*/ 5273 w 20000"/>
                <a:gd name="T5" fmla="*/ 0 h 20000"/>
                <a:gd name="T6" fmla="*/ 19710 w 20000"/>
                <a:gd name="T7" fmla="*/ 0 h 20000"/>
                <a:gd name="T8" fmla="*/ 15963 w 20000"/>
                <a:gd name="T9" fmla="*/ 178 h 20000"/>
                <a:gd name="T10" fmla="*/ 0 w 20000"/>
                <a:gd name="T11" fmla="*/ 178 h 20000"/>
                <a:gd name="T12" fmla="*/ 0 60000 65536"/>
                <a:gd name="T13" fmla="*/ 0 60000 65536"/>
                <a:gd name="T14" fmla="*/ 0 60000 65536"/>
                <a:gd name="T15" fmla="*/ 0 60000 65536"/>
                <a:gd name="T16" fmla="*/ 0 60000 65536"/>
                <a:gd name="T17" fmla="*/ 0 60000 65536"/>
                <a:gd name="T18" fmla="*/ 0 w 20000"/>
                <a:gd name="T19" fmla="*/ 0 h 20000"/>
                <a:gd name="T20" fmla="*/ 20000 w 20000"/>
                <a:gd name="T21" fmla="*/ 20000 h 20000"/>
              </a:gdLst>
              <a:ahLst/>
              <a:cxnLst>
                <a:cxn ang="T12">
                  <a:pos x="T0" y="T1"/>
                </a:cxn>
                <a:cxn ang="T13">
                  <a:pos x="T2" y="T3"/>
                </a:cxn>
                <a:cxn ang="T14">
                  <a:pos x="T4" y="T5"/>
                </a:cxn>
                <a:cxn ang="T15">
                  <a:pos x="T6" y="T7"/>
                </a:cxn>
                <a:cxn ang="T16">
                  <a:pos x="T8" y="T9"/>
                </a:cxn>
                <a:cxn ang="T17">
                  <a:pos x="T10" y="T11"/>
                </a:cxn>
              </a:cxnLst>
              <a:rect l="T18" t="T19" r="T20" b="T21"/>
              <a:pathLst>
                <a:path w="20000" h="20000">
                  <a:moveTo>
                    <a:pt x="0" y="19938"/>
                  </a:moveTo>
                  <a:lnTo>
                    <a:pt x="5490" y="0"/>
                  </a:lnTo>
                  <a:lnTo>
                    <a:pt x="5349" y="0"/>
                  </a:lnTo>
                  <a:lnTo>
                    <a:pt x="19988" y="0"/>
                  </a:lnTo>
                  <a:lnTo>
                    <a:pt x="16188" y="19938"/>
                  </a:lnTo>
                  <a:lnTo>
                    <a:pt x="0" y="19938"/>
                  </a:lnTo>
                  <a:close/>
                </a:path>
              </a:pathLst>
            </a:custGeom>
            <a:solidFill>
              <a:srgbClr val="DFDFDF"/>
            </a:solidFill>
            <a:ln w="3175">
              <a:solidFill>
                <a:srgbClr val="000000"/>
              </a:solidFill>
              <a:round/>
              <a:headEnd type="none" w="sm" len="lg"/>
              <a:tailEnd type="none" w="sm" len="lg"/>
            </a:ln>
          </p:spPr>
          <p:txBody>
            <a:bodyPr/>
            <a:lstStyle/>
            <a:p>
              <a:endParaRPr lang="en-US"/>
            </a:p>
          </p:txBody>
        </p:sp>
        <p:sp>
          <p:nvSpPr>
            <p:cNvPr id="1047" name="Freeform 14"/>
            <p:cNvSpPr>
              <a:spLocks/>
            </p:cNvSpPr>
            <p:nvPr/>
          </p:nvSpPr>
          <p:spPr bwMode="auto">
            <a:xfrm>
              <a:off x="13957" y="0"/>
              <a:ext cx="6043" cy="20002"/>
            </a:xfrm>
            <a:custGeom>
              <a:avLst/>
              <a:gdLst>
                <a:gd name="T0" fmla="*/ 163 w 20000"/>
                <a:gd name="T1" fmla="*/ 568 h 20000"/>
                <a:gd name="T2" fmla="*/ 166 w 20000"/>
                <a:gd name="T3" fmla="*/ 0 h 20000"/>
                <a:gd name="T4" fmla="*/ 93 w 20000"/>
                <a:gd name="T5" fmla="*/ 15675 h 20000"/>
                <a:gd name="T6" fmla="*/ 0 w 20000"/>
                <a:gd name="T7" fmla="*/ 19989 h 20000"/>
                <a:gd name="T8" fmla="*/ 58 w 20000"/>
                <a:gd name="T9" fmla="*/ 7043 h 20000"/>
                <a:gd name="T10" fmla="*/ 62 w 20000"/>
                <a:gd name="T11" fmla="*/ 6362 h 20000"/>
                <a:gd name="T12" fmla="*/ 0 60000 65536"/>
                <a:gd name="T13" fmla="*/ 0 60000 65536"/>
                <a:gd name="T14" fmla="*/ 0 60000 65536"/>
                <a:gd name="T15" fmla="*/ 0 60000 65536"/>
                <a:gd name="T16" fmla="*/ 0 60000 65536"/>
                <a:gd name="T17" fmla="*/ 0 60000 65536"/>
                <a:gd name="T18" fmla="*/ 0 w 20000"/>
                <a:gd name="T19" fmla="*/ 0 h 20000"/>
                <a:gd name="T20" fmla="*/ 20000 w 20000"/>
                <a:gd name="T21" fmla="*/ 20000 h 20000"/>
              </a:gdLst>
              <a:ahLst/>
              <a:cxnLst>
                <a:cxn ang="T12">
                  <a:pos x="T0" y="T1"/>
                </a:cxn>
                <a:cxn ang="T13">
                  <a:pos x="T2" y="T3"/>
                </a:cxn>
                <a:cxn ang="T14">
                  <a:pos x="T4" y="T5"/>
                </a:cxn>
                <a:cxn ang="T15">
                  <a:pos x="T6" y="T7"/>
                </a:cxn>
                <a:cxn ang="T16">
                  <a:pos x="T8" y="T9"/>
                </a:cxn>
                <a:cxn ang="T17">
                  <a:pos x="T10" y="T11"/>
                </a:cxn>
              </a:cxnLst>
              <a:rect l="T18" t="T19" r="T20" b="T21"/>
              <a:pathLst>
                <a:path w="20000" h="20000">
                  <a:moveTo>
                    <a:pt x="19497" y="568"/>
                  </a:moveTo>
                  <a:lnTo>
                    <a:pt x="19961" y="0"/>
                  </a:lnTo>
                  <a:lnTo>
                    <a:pt x="11141" y="15667"/>
                  </a:lnTo>
                  <a:lnTo>
                    <a:pt x="0" y="19981"/>
                  </a:lnTo>
                  <a:lnTo>
                    <a:pt x="6963" y="7039"/>
                  </a:lnTo>
                  <a:lnTo>
                    <a:pt x="7427" y="6358"/>
                  </a:lnTo>
                </a:path>
              </a:pathLst>
            </a:custGeom>
            <a:solidFill>
              <a:srgbClr val="9F9F9F"/>
            </a:solidFill>
            <a:ln w="3175">
              <a:solidFill>
                <a:srgbClr val="000000"/>
              </a:solidFill>
              <a:round/>
              <a:headEnd type="none" w="sm" len="lg"/>
              <a:tailEnd type="none" w="sm" len="lg"/>
            </a:ln>
          </p:spPr>
          <p:txBody>
            <a:bodyPr/>
            <a:lstStyle/>
            <a:p>
              <a:endParaRPr lang="en-US"/>
            </a:p>
          </p:txBody>
        </p:sp>
        <p:sp>
          <p:nvSpPr>
            <p:cNvPr id="1048" name="Freeform 15"/>
            <p:cNvSpPr>
              <a:spLocks/>
            </p:cNvSpPr>
            <p:nvPr/>
          </p:nvSpPr>
          <p:spPr bwMode="auto">
            <a:xfrm>
              <a:off x="140" y="6358"/>
              <a:ext cx="13899" cy="13644"/>
            </a:xfrm>
            <a:custGeom>
              <a:avLst/>
              <a:gdLst>
                <a:gd name="T0" fmla="*/ 0 w 20000"/>
                <a:gd name="T1" fmla="*/ 0 h 20000"/>
                <a:gd name="T2" fmla="*/ 942 w 20000"/>
                <a:gd name="T3" fmla="*/ 4326 h 20000"/>
                <a:gd name="T4" fmla="*/ 4661 w 20000"/>
                <a:gd name="T5" fmla="*/ 4326 h 20000"/>
                <a:gd name="T6" fmla="*/ 0 60000 65536"/>
                <a:gd name="T7" fmla="*/ 0 60000 65536"/>
                <a:gd name="T8" fmla="*/ 0 60000 65536"/>
                <a:gd name="T9" fmla="*/ 0 w 20000"/>
                <a:gd name="T10" fmla="*/ 0 h 20000"/>
                <a:gd name="T11" fmla="*/ 20000 w 20000"/>
                <a:gd name="T12" fmla="*/ 20000 h 20000"/>
              </a:gdLst>
              <a:ahLst/>
              <a:cxnLst>
                <a:cxn ang="T6">
                  <a:pos x="T0" y="T1"/>
                </a:cxn>
                <a:cxn ang="T7">
                  <a:pos x="T2" y="T3"/>
                </a:cxn>
                <a:cxn ang="T8">
                  <a:pos x="T4" y="T5"/>
                </a:cxn>
              </a:cxnLst>
              <a:rect l="T9" t="T10" r="T11" b="T12"/>
              <a:pathLst>
                <a:path w="20000" h="20000">
                  <a:moveTo>
                    <a:pt x="0" y="0"/>
                  </a:moveTo>
                  <a:lnTo>
                    <a:pt x="4037" y="19972"/>
                  </a:lnTo>
                  <a:lnTo>
                    <a:pt x="19983" y="19972"/>
                  </a:lnTo>
                </a:path>
              </a:pathLst>
            </a:custGeom>
            <a:noFill/>
            <a:ln w="3175">
              <a:solidFill>
                <a:srgbClr val="000000"/>
              </a:solidFill>
              <a:round/>
              <a:headEnd type="none" w="sm" len="lg"/>
              <a:tailEnd type="none" w="sm" len="lg"/>
            </a:ln>
          </p:spPr>
          <p:txBody>
            <a:bodyPr/>
            <a:lstStyle/>
            <a:p>
              <a:endParaRPr lang="en-US"/>
            </a:p>
          </p:txBody>
        </p:sp>
        <p:sp>
          <p:nvSpPr>
            <p:cNvPr id="1049" name="Freeform 16"/>
            <p:cNvSpPr>
              <a:spLocks/>
            </p:cNvSpPr>
            <p:nvPr/>
          </p:nvSpPr>
          <p:spPr bwMode="auto">
            <a:xfrm>
              <a:off x="210" y="114"/>
              <a:ext cx="19650" cy="6944"/>
            </a:xfrm>
            <a:custGeom>
              <a:avLst/>
              <a:gdLst>
                <a:gd name="T0" fmla="*/ 0 w 20000"/>
                <a:gd name="T1" fmla="*/ 285 h 20000"/>
                <a:gd name="T2" fmla="*/ 15033 w 20000"/>
                <a:gd name="T3" fmla="*/ 290 h 20000"/>
                <a:gd name="T4" fmla="*/ 18559 w 20000"/>
                <a:gd name="T5" fmla="*/ 38 h 20000"/>
                <a:gd name="T6" fmla="*/ 18624 w 20000"/>
                <a:gd name="T7" fmla="*/ 0 h 20000"/>
                <a:gd name="T8" fmla="*/ 15033 w 20000"/>
                <a:gd name="T9" fmla="*/ 257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0" y="19619"/>
                  </a:moveTo>
                  <a:lnTo>
                    <a:pt x="16133" y="19946"/>
                  </a:lnTo>
                  <a:lnTo>
                    <a:pt x="19917" y="2616"/>
                  </a:lnTo>
                  <a:lnTo>
                    <a:pt x="19988" y="0"/>
                  </a:lnTo>
                  <a:lnTo>
                    <a:pt x="16133" y="17657"/>
                  </a:lnTo>
                </a:path>
              </a:pathLst>
            </a:custGeom>
            <a:noFill/>
            <a:ln w="3175">
              <a:solidFill>
                <a:srgbClr val="000000"/>
              </a:solidFill>
              <a:round/>
              <a:headEnd type="none" w="sm" len="lg"/>
              <a:tailEnd type="none" w="sm" len="lg"/>
            </a:ln>
          </p:spPr>
          <p:txBody>
            <a:bodyPr/>
            <a:lstStyle/>
            <a:p>
              <a:endParaRPr lang="en-US"/>
            </a:p>
          </p:txBody>
        </p:sp>
        <p:sp>
          <p:nvSpPr>
            <p:cNvPr id="1050" name="Freeform 17"/>
            <p:cNvSpPr>
              <a:spLocks/>
            </p:cNvSpPr>
            <p:nvPr/>
          </p:nvSpPr>
          <p:spPr bwMode="auto">
            <a:xfrm>
              <a:off x="5400" y="341"/>
              <a:ext cx="82" cy="5923"/>
            </a:xfrm>
            <a:custGeom>
              <a:avLst/>
              <a:gdLst>
                <a:gd name="T0" fmla="*/ 0 w 20000"/>
                <a:gd name="T1" fmla="*/ 0 h 20000"/>
                <a:gd name="T2" fmla="*/ 0 w 20000"/>
                <a:gd name="T3" fmla="*/ 0 h 20000"/>
                <a:gd name="T4" fmla="*/ 0 w 20000"/>
                <a:gd name="T5" fmla="*/ 0 h 20000"/>
                <a:gd name="T6" fmla="*/ 0 w 20000"/>
                <a:gd name="T7" fmla="*/ 0 h 20000"/>
                <a:gd name="T8" fmla="*/ 0 w 20000"/>
                <a:gd name="T9" fmla="*/ 0 h 20000"/>
                <a:gd name="T10" fmla="*/ 0 w 20000"/>
                <a:gd name="T11" fmla="*/ 153 h 20000"/>
                <a:gd name="T12" fmla="*/ 0 60000 65536"/>
                <a:gd name="T13" fmla="*/ 0 60000 65536"/>
                <a:gd name="T14" fmla="*/ 0 60000 65536"/>
                <a:gd name="T15" fmla="*/ 0 60000 65536"/>
                <a:gd name="T16" fmla="*/ 0 60000 65536"/>
                <a:gd name="T17" fmla="*/ 0 60000 65536"/>
                <a:gd name="T18" fmla="*/ 0 w 20000"/>
                <a:gd name="T19" fmla="*/ 0 h 20000"/>
                <a:gd name="T20" fmla="*/ 20000 w 20000"/>
                <a:gd name="T21" fmla="*/ 20000 h 20000"/>
              </a:gdLst>
              <a:ahLst/>
              <a:cxnLst>
                <a:cxn ang="T12">
                  <a:pos x="T0" y="T1"/>
                </a:cxn>
                <a:cxn ang="T13">
                  <a:pos x="T2" y="T3"/>
                </a:cxn>
                <a:cxn ang="T14">
                  <a:pos x="T4" y="T5"/>
                </a:cxn>
                <a:cxn ang="T15">
                  <a:pos x="T6" y="T7"/>
                </a:cxn>
                <a:cxn ang="T16">
                  <a:pos x="T8" y="T9"/>
                </a:cxn>
                <a:cxn ang="T17">
                  <a:pos x="T10" y="T11"/>
                </a:cxn>
              </a:cxnLst>
              <a:rect l="T18" t="T19" r="T20" b="T21"/>
              <a:pathLst>
                <a:path w="20000" h="20000">
                  <a:moveTo>
                    <a:pt x="17143" y="0"/>
                  </a:moveTo>
                  <a:lnTo>
                    <a:pt x="0" y="0"/>
                  </a:lnTo>
                  <a:lnTo>
                    <a:pt x="17143" y="0"/>
                  </a:lnTo>
                  <a:lnTo>
                    <a:pt x="0" y="0"/>
                  </a:lnTo>
                  <a:lnTo>
                    <a:pt x="17143" y="0"/>
                  </a:lnTo>
                  <a:lnTo>
                    <a:pt x="17143" y="19936"/>
                  </a:lnTo>
                </a:path>
              </a:pathLst>
            </a:custGeom>
            <a:noFill/>
            <a:ln w="3175">
              <a:solidFill>
                <a:srgbClr val="000000"/>
              </a:solidFill>
              <a:round/>
              <a:headEnd type="none" w="sm" len="lg"/>
              <a:tailEnd type="none" w="sm" len="lg"/>
            </a:ln>
          </p:spPr>
          <p:txBody>
            <a:bodyPr/>
            <a:lstStyle/>
            <a:p>
              <a:endParaRPr lang="en-US"/>
            </a:p>
          </p:txBody>
        </p:sp>
        <p:sp>
          <p:nvSpPr>
            <p:cNvPr id="1051" name="Freeform 18"/>
            <p:cNvSpPr>
              <a:spLocks/>
            </p:cNvSpPr>
            <p:nvPr/>
          </p:nvSpPr>
          <p:spPr bwMode="auto">
            <a:xfrm>
              <a:off x="5470" y="908"/>
              <a:ext cx="13829" cy="19"/>
            </a:xfrm>
            <a:custGeom>
              <a:avLst/>
              <a:gdLst>
                <a:gd name="T0" fmla="*/ 0 w 20000"/>
                <a:gd name="T1" fmla="*/ 0 h 20000"/>
                <a:gd name="T2" fmla="*/ 4568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0"/>
                  </a:moveTo>
                  <a:lnTo>
                    <a:pt x="19983" y="0"/>
                  </a:lnTo>
                </a:path>
              </a:pathLst>
            </a:custGeom>
            <a:noFill/>
            <a:ln w="3175">
              <a:solidFill>
                <a:srgbClr val="000000"/>
              </a:solidFill>
              <a:round/>
              <a:headEnd type="none" w="sm" len="lg"/>
              <a:tailEnd type="none" w="sm" len="lg"/>
            </a:ln>
          </p:spPr>
          <p:txBody>
            <a:bodyPr/>
            <a:lstStyle/>
            <a:p>
              <a:endParaRPr lang="en-US"/>
            </a:p>
          </p:txBody>
        </p:sp>
        <p:sp>
          <p:nvSpPr>
            <p:cNvPr id="1052" name="Freeform 19"/>
            <p:cNvSpPr>
              <a:spLocks/>
            </p:cNvSpPr>
            <p:nvPr/>
          </p:nvSpPr>
          <p:spPr bwMode="auto">
            <a:xfrm>
              <a:off x="631" y="908"/>
              <a:ext cx="4921" cy="5583"/>
            </a:xfrm>
            <a:custGeom>
              <a:avLst/>
              <a:gdLst>
                <a:gd name="T0" fmla="*/ 0 w 20000"/>
                <a:gd name="T1" fmla="*/ 121 h 20000"/>
                <a:gd name="T2" fmla="*/ 73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32"/>
                  </a:moveTo>
                  <a:lnTo>
                    <a:pt x="19952" y="0"/>
                  </a:lnTo>
                </a:path>
              </a:pathLst>
            </a:custGeom>
            <a:noFill/>
            <a:ln w="3175">
              <a:solidFill>
                <a:srgbClr val="000000"/>
              </a:solidFill>
              <a:round/>
              <a:headEnd type="none" w="sm" len="lg"/>
              <a:tailEnd type="none" w="sm" len="lg"/>
            </a:ln>
          </p:spPr>
          <p:txBody>
            <a:bodyPr/>
            <a:lstStyle/>
            <a:p>
              <a:endParaRPr lang="en-US"/>
            </a:p>
          </p:txBody>
        </p:sp>
      </p:grpSp>
      <p:sp>
        <p:nvSpPr>
          <p:cNvPr id="1036" name="Line 20"/>
          <p:cNvSpPr>
            <a:spLocks noChangeShapeType="1"/>
          </p:cNvSpPr>
          <p:nvPr/>
        </p:nvSpPr>
        <p:spPr bwMode="auto">
          <a:xfrm>
            <a:off x="5595938" y="4932363"/>
            <a:ext cx="792162" cy="0"/>
          </a:xfrm>
          <a:prstGeom prst="line">
            <a:avLst/>
          </a:prstGeom>
          <a:noFill/>
          <a:ln w="9525">
            <a:solidFill>
              <a:schemeClr val="tx1"/>
            </a:solidFill>
            <a:round/>
            <a:headEnd/>
            <a:tailEnd/>
          </a:ln>
        </p:spPr>
        <p:txBody>
          <a:bodyPr wrap="none" anchor="ctr"/>
          <a:lstStyle/>
          <a:p>
            <a:endParaRPr lang="en-US"/>
          </a:p>
        </p:txBody>
      </p:sp>
      <p:sp>
        <p:nvSpPr>
          <p:cNvPr id="1037" name="Line 21"/>
          <p:cNvSpPr>
            <a:spLocks noChangeShapeType="1"/>
          </p:cNvSpPr>
          <p:nvPr/>
        </p:nvSpPr>
        <p:spPr bwMode="auto">
          <a:xfrm flipH="1">
            <a:off x="6388100" y="4932363"/>
            <a:ext cx="0" cy="457200"/>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026" name="Object 22"/>
          <p:cNvGraphicFramePr>
            <a:graphicFrameLocks noChangeAspect="1"/>
          </p:cNvGraphicFramePr>
          <p:nvPr/>
        </p:nvGraphicFramePr>
        <p:xfrm>
          <a:off x="6142038" y="5664200"/>
          <a:ext cx="431800" cy="431800"/>
        </p:xfrm>
        <a:graphic>
          <a:graphicData uri="http://schemas.openxmlformats.org/presentationml/2006/ole">
            <p:oleObj spid="_x0000_s1026" name="Document" r:id="rId4" imgW="432816" imgH="432816" progId="">
              <p:embed/>
            </p:oleObj>
          </a:graphicData>
        </a:graphic>
      </p:graphicFrame>
      <p:sp>
        <p:nvSpPr>
          <p:cNvPr id="1038" name="Line 23"/>
          <p:cNvSpPr>
            <a:spLocks noChangeShapeType="1"/>
          </p:cNvSpPr>
          <p:nvPr/>
        </p:nvSpPr>
        <p:spPr bwMode="auto">
          <a:xfrm>
            <a:off x="3497263" y="4927600"/>
            <a:ext cx="268287" cy="0"/>
          </a:xfrm>
          <a:prstGeom prst="line">
            <a:avLst/>
          </a:prstGeom>
          <a:noFill/>
          <a:ln w="9525">
            <a:solidFill>
              <a:schemeClr val="tx1"/>
            </a:solidFill>
            <a:round/>
            <a:headEnd/>
            <a:tailEnd type="triangle" w="med" len="med"/>
          </a:ln>
        </p:spPr>
        <p:txBody>
          <a:bodyPr wrap="none" anchor="ctr"/>
          <a:lstStyle/>
          <a:p>
            <a:endParaRPr lang="en-US"/>
          </a:p>
        </p:txBody>
      </p:sp>
      <p:sp>
        <p:nvSpPr>
          <p:cNvPr id="1039" name="AutoShape 24"/>
          <p:cNvSpPr>
            <a:spLocks noChangeArrowheads="1"/>
          </p:cNvSpPr>
          <p:nvPr/>
        </p:nvSpPr>
        <p:spPr bwMode="auto">
          <a:xfrm>
            <a:off x="3789363" y="4724400"/>
            <a:ext cx="1425575" cy="392113"/>
          </a:xfrm>
          <a:prstGeom prst="roundRect">
            <a:avLst>
              <a:gd name="adj" fmla="val 16667"/>
            </a:avLst>
          </a:prstGeom>
          <a:noFill/>
          <a:ln w="9525">
            <a:noFill/>
            <a:round/>
            <a:headEnd/>
            <a:tailEnd/>
          </a:ln>
        </p:spPr>
        <p:txBody>
          <a:bodyPr wrap="none" anchor="ctr"/>
          <a:lstStyle/>
          <a:p>
            <a:endParaRPr lang="en-IN"/>
          </a:p>
        </p:txBody>
      </p:sp>
      <p:grpSp>
        <p:nvGrpSpPr>
          <p:cNvPr id="1040" name="Group 25"/>
          <p:cNvGrpSpPr>
            <a:grpSpLocks/>
          </p:cNvGrpSpPr>
          <p:nvPr/>
        </p:nvGrpSpPr>
        <p:grpSpPr bwMode="auto">
          <a:xfrm>
            <a:off x="3646488" y="4691063"/>
            <a:ext cx="1673225" cy="457200"/>
            <a:chOff x="1408" y="2838"/>
            <a:chExt cx="1054" cy="288"/>
          </a:xfrm>
        </p:grpSpPr>
        <p:sp>
          <p:nvSpPr>
            <p:cNvPr id="1044" name="Text Box 26"/>
            <p:cNvSpPr txBox="1">
              <a:spLocks noChangeArrowheads="1"/>
            </p:cNvSpPr>
            <p:nvPr/>
          </p:nvSpPr>
          <p:spPr bwMode="auto">
            <a:xfrm>
              <a:off x="1408" y="2838"/>
              <a:ext cx="1054" cy="288"/>
            </a:xfrm>
            <a:prstGeom prst="rect">
              <a:avLst/>
            </a:prstGeom>
            <a:noFill/>
            <a:ln w="9525">
              <a:noFill/>
              <a:miter lim="800000"/>
              <a:headEnd/>
              <a:tailEnd/>
            </a:ln>
          </p:spPr>
          <p:txBody>
            <a:bodyPr>
              <a:spAutoFit/>
            </a:bodyPr>
            <a:lstStyle/>
            <a:p>
              <a:pPr algn="ctr"/>
              <a:r>
                <a:rPr lang="en-US" sz="2400"/>
                <a:t>“java"</a:t>
              </a:r>
            </a:p>
          </p:txBody>
        </p:sp>
        <p:sp>
          <p:nvSpPr>
            <p:cNvPr id="1045" name="AutoShape 27"/>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p:spPr>
          <p:txBody>
            <a:bodyPr wrap="none" anchor="ctr"/>
            <a:lstStyle/>
            <a:p>
              <a:endParaRPr lang="en-IN"/>
            </a:p>
          </p:txBody>
        </p:sp>
      </p:grpSp>
      <p:grpSp>
        <p:nvGrpSpPr>
          <p:cNvPr id="1041" name="Group 28"/>
          <p:cNvGrpSpPr>
            <a:grpSpLocks/>
          </p:cNvGrpSpPr>
          <p:nvPr/>
        </p:nvGrpSpPr>
        <p:grpSpPr bwMode="auto">
          <a:xfrm>
            <a:off x="3648075" y="5462588"/>
            <a:ext cx="1673225" cy="457200"/>
            <a:chOff x="1408" y="2838"/>
            <a:chExt cx="1054" cy="288"/>
          </a:xfrm>
        </p:grpSpPr>
        <p:sp>
          <p:nvSpPr>
            <p:cNvPr id="1042" name="Text Box 29"/>
            <p:cNvSpPr txBox="1">
              <a:spLocks noChangeArrowheads="1"/>
            </p:cNvSpPr>
            <p:nvPr/>
          </p:nvSpPr>
          <p:spPr bwMode="auto">
            <a:xfrm>
              <a:off x="1408" y="2838"/>
              <a:ext cx="1054" cy="288"/>
            </a:xfrm>
            <a:prstGeom prst="rect">
              <a:avLst/>
            </a:prstGeom>
            <a:noFill/>
            <a:ln w="9525">
              <a:noFill/>
              <a:miter lim="800000"/>
              <a:headEnd/>
              <a:tailEnd/>
            </a:ln>
          </p:spPr>
          <p:txBody>
            <a:bodyPr>
              <a:spAutoFit/>
            </a:bodyPr>
            <a:lstStyle/>
            <a:p>
              <a:pPr algn="ctr"/>
              <a:r>
                <a:rPr lang="en-US" sz="2400"/>
                <a:t>“Java"</a:t>
              </a:r>
            </a:p>
          </p:txBody>
        </p:sp>
        <p:sp>
          <p:nvSpPr>
            <p:cNvPr id="1043" name="AutoShape 30"/>
            <p:cNvSpPr>
              <a:spLocks noChangeArrowheads="1"/>
            </p:cNvSpPr>
            <p:nvPr/>
          </p:nvSpPr>
          <p:spPr bwMode="auto">
            <a:xfrm>
              <a:off x="1500" y="2866"/>
              <a:ext cx="898" cy="247"/>
            </a:xfrm>
            <a:prstGeom prst="roundRect">
              <a:avLst>
                <a:gd name="adj" fmla="val 16667"/>
              </a:avLst>
            </a:prstGeom>
            <a:noFill/>
            <a:ln w="9525">
              <a:solidFill>
                <a:schemeClr val="tx1"/>
              </a:solidFill>
              <a:round/>
              <a:headEnd/>
              <a:tailEnd/>
            </a:ln>
          </p:spPr>
          <p:txBody>
            <a:bodyPr wrap="none" anchor="ctr"/>
            <a:lstStyle/>
            <a:p>
              <a:endParaRPr lang="en-IN"/>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smtClean="0"/>
              <a:t>Empty Strings</a:t>
            </a:r>
          </a:p>
        </p:txBody>
      </p:sp>
      <p:sp>
        <p:nvSpPr>
          <p:cNvPr id="11267" name="Rectangle 3"/>
          <p:cNvSpPr>
            <a:spLocks noGrp="1" noChangeArrowheads="1"/>
          </p:cNvSpPr>
          <p:nvPr>
            <p:ph idx="1"/>
          </p:nvPr>
        </p:nvSpPr>
        <p:spPr/>
        <p:txBody>
          <a:bodyPr/>
          <a:lstStyle/>
          <a:p>
            <a:r>
              <a:rPr lang="en-US" sz="2800" dirty="0" smtClean="0"/>
              <a:t>An empty String has no characters.  It’s length is 0.</a:t>
            </a:r>
          </a:p>
          <a:p>
            <a:endParaRPr lang="en-US" sz="2800" dirty="0" smtClean="0"/>
          </a:p>
          <a:p>
            <a:endParaRPr lang="en-US" sz="2800" dirty="0" smtClean="0"/>
          </a:p>
          <a:p>
            <a:pPr>
              <a:buNone/>
            </a:pPr>
            <a:endParaRPr lang="en-US" sz="1000" dirty="0" smtClean="0"/>
          </a:p>
          <a:p>
            <a:r>
              <a:rPr lang="en-US" sz="2800" dirty="0" smtClean="0"/>
              <a:t>Not the same as an uninitialized String.</a:t>
            </a:r>
          </a:p>
        </p:txBody>
      </p:sp>
      <p:sp>
        <p:nvSpPr>
          <p:cNvPr id="11268" name="Text Box 4"/>
          <p:cNvSpPr txBox="1">
            <a:spLocks noChangeArrowheads="1"/>
          </p:cNvSpPr>
          <p:nvPr/>
        </p:nvSpPr>
        <p:spPr bwMode="auto">
          <a:xfrm>
            <a:off x="333829" y="2728686"/>
            <a:ext cx="4724411" cy="646331"/>
          </a:xfrm>
          <a:prstGeom prst="rect">
            <a:avLst/>
          </a:prstGeom>
          <a:solidFill>
            <a:srgbClr val="CCECFF"/>
          </a:solidFill>
          <a:ln w="9525">
            <a:noFill/>
            <a:miter lim="800000"/>
            <a:headEnd/>
            <a:tailEnd/>
          </a:ln>
        </p:spPr>
        <p:txBody>
          <a:bodyPr wrap="square">
            <a:spAutoFit/>
          </a:bodyPr>
          <a:lstStyle/>
          <a:p>
            <a:r>
              <a:rPr lang="en-US" dirty="0">
                <a:latin typeface="Courier New" pitchFamily="49" charset="0"/>
                <a:cs typeface="Courier New" pitchFamily="49" charset="0"/>
              </a:rPr>
              <a:t>  String word1 = "";</a:t>
            </a:r>
          </a:p>
          <a:p>
            <a:pPr>
              <a:spcBef>
                <a:spcPct val="0"/>
              </a:spcBef>
            </a:pPr>
            <a:r>
              <a:rPr lang="en-US" dirty="0">
                <a:latin typeface="Courier New" pitchFamily="49" charset="0"/>
                <a:cs typeface="Courier New" pitchFamily="49" charset="0"/>
              </a:rPr>
              <a:t>  String word2 = new String();</a:t>
            </a:r>
          </a:p>
        </p:txBody>
      </p:sp>
      <p:sp>
        <p:nvSpPr>
          <p:cNvPr id="11269" name="Line 5"/>
          <p:cNvSpPr>
            <a:spLocks noChangeShapeType="1"/>
          </p:cNvSpPr>
          <p:nvPr/>
        </p:nvSpPr>
        <p:spPr bwMode="auto">
          <a:xfrm>
            <a:off x="3135086" y="2917371"/>
            <a:ext cx="2634354" cy="285972"/>
          </a:xfrm>
          <a:prstGeom prst="line">
            <a:avLst/>
          </a:prstGeom>
          <a:noFill/>
          <a:ln w="9525">
            <a:solidFill>
              <a:srgbClr val="FF0000"/>
            </a:solidFill>
            <a:round/>
            <a:headEnd type="triangle" w="med" len="med"/>
            <a:tailEnd/>
          </a:ln>
        </p:spPr>
        <p:txBody>
          <a:bodyPr wrap="none" anchor="ctr"/>
          <a:lstStyle/>
          <a:p>
            <a:endParaRPr lang="en-US"/>
          </a:p>
        </p:txBody>
      </p:sp>
      <p:sp>
        <p:nvSpPr>
          <p:cNvPr id="11270" name="Line 6"/>
          <p:cNvSpPr>
            <a:spLocks noChangeShapeType="1"/>
          </p:cNvSpPr>
          <p:nvPr/>
        </p:nvSpPr>
        <p:spPr bwMode="auto">
          <a:xfrm flipV="1">
            <a:off x="4586514" y="3203343"/>
            <a:ext cx="1182926" cy="45719"/>
          </a:xfrm>
          <a:prstGeom prst="line">
            <a:avLst/>
          </a:prstGeom>
          <a:noFill/>
          <a:ln w="9525">
            <a:solidFill>
              <a:srgbClr val="FF0000"/>
            </a:solidFill>
            <a:round/>
            <a:headEnd type="triangle" w="med" len="med"/>
            <a:tailEnd/>
          </a:ln>
        </p:spPr>
        <p:txBody>
          <a:bodyPr wrap="none" anchor="ctr"/>
          <a:lstStyle/>
          <a:p>
            <a:endParaRPr lang="en-US"/>
          </a:p>
        </p:txBody>
      </p:sp>
      <p:sp>
        <p:nvSpPr>
          <p:cNvPr id="11271" name="Text Box 7"/>
          <p:cNvSpPr txBox="1">
            <a:spLocks noChangeArrowheads="1"/>
          </p:cNvSpPr>
          <p:nvPr/>
        </p:nvSpPr>
        <p:spPr bwMode="auto">
          <a:xfrm>
            <a:off x="1600200" y="4868863"/>
            <a:ext cx="4038600" cy="369332"/>
          </a:xfrm>
          <a:prstGeom prst="rect">
            <a:avLst/>
          </a:prstGeom>
          <a:solidFill>
            <a:srgbClr val="CCECFF"/>
          </a:solidFill>
          <a:ln w="9525">
            <a:noFill/>
            <a:miter lim="800000"/>
            <a:headEnd/>
            <a:tailEnd/>
          </a:ln>
        </p:spPr>
        <p:txBody>
          <a:bodyPr>
            <a:spAutoFit/>
          </a:bodyPr>
          <a:lstStyle/>
          <a:p>
            <a:r>
              <a:rPr lang="en-US" dirty="0">
                <a:latin typeface="Courier New" pitchFamily="49" charset="0"/>
                <a:cs typeface="Courier New" pitchFamily="49" charset="0"/>
              </a:rPr>
              <a:t>  private String </a:t>
            </a:r>
            <a:r>
              <a:rPr lang="en-US" dirty="0" err="1">
                <a:latin typeface="Courier New" pitchFamily="49" charset="0"/>
                <a:cs typeface="Courier New" pitchFamily="49" charset="0"/>
              </a:rPr>
              <a:t>errorMsg</a:t>
            </a:r>
            <a:r>
              <a:rPr lang="en-US" dirty="0">
                <a:latin typeface="Courier New" pitchFamily="49" charset="0"/>
                <a:cs typeface="Courier New" pitchFamily="49" charset="0"/>
              </a:rPr>
              <a:t>;</a:t>
            </a:r>
          </a:p>
        </p:txBody>
      </p:sp>
      <p:sp>
        <p:nvSpPr>
          <p:cNvPr id="11272" name="Text Box 8"/>
          <p:cNvSpPr txBox="1">
            <a:spLocks noChangeArrowheads="1"/>
          </p:cNvSpPr>
          <p:nvPr/>
        </p:nvSpPr>
        <p:spPr bwMode="auto">
          <a:xfrm>
            <a:off x="6096000" y="4852988"/>
            <a:ext cx="1524000" cy="822325"/>
          </a:xfrm>
          <a:prstGeom prst="rect">
            <a:avLst/>
          </a:prstGeom>
          <a:solidFill>
            <a:schemeClr val="folHlink"/>
          </a:solidFill>
          <a:ln w="9525">
            <a:noFill/>
            <a:miter lim="800000"/>
            <a:headEnd/>
            <a:tailEnd/>
          </a:ln>
        </p:spPr>
        <p:txBody>
          <a:bodyPr>
            <a:spAutoFit/>
          </a:bodyPr>
          <a:lstStyle/>
          <a:p>
            <a:r>
              <a:rPr lang="en-US" sz="2400" b="1"/>
              <a:t>errorMsg</a:t>
            </a:r>
            <a:r>
              <a:rPr lang="en-US" sz="2400"/>
              <a:t> is </a:t>
            </a:r>
            <a:r>
              <a:rPr lang="en-US" sz="2400" b="1"/>
              <a:t>null</a:t>
            </a:r>
          </a:p>
        </p:txBody>
      </p:sp>
      <p:sp>
        <p:nvSpPr>
          <p:cNvPr id="11273" name="Line 9"/>
          <p:cNvSpPr>
            <a:spLocks noChangeShapeType="1"/>
          </p:cNvSpPr>
          <p:nvPr/>
        </p:nvSpPr>
        <p:spPr bwMode="auto">
          <a:xfrm>
            <a:off x="5237163" y="5157788"/>
            <a:ext cx="858837" cy="0"/>
          </a:xfrm>
          <a:prstGeom prst="line">
            <a:avLst/>
          </a:prstGeom>
          <a:noFill/>
          <a:ln w="9525">
            <a:solidFill>
              <a:srgbClr val="FF0000"/>
            </a:solidFill>
            <a:round/>
            <a:headEnd type="triangle" w="med" len="med"/>
            <a:tailEnd/>
          </a:ln>
        </p:spPr>
        <p:txBody>
          <a:bodyPr wrap="none" anchor="ctr"/>
          <a:lstStyle/>
          <a:p>
            <a:endParaRPr lang="en-US"/>
          </a:p>
        </p:txBody>
      </p:sp>
      <p:sp>
        <p:nvSpPr>
          <p:cNvPr id="11274" name="Text Box 10"/>
          <p:cNvSpPr txBox="1">
            <a:spLocks noChangeArrowheads="1"/>
          </p:cNvSpPr>
          <p:nvPr/>
        </p:nvSpPr>
        <p:spPr bwMode="auto">
          <a:xfrm>
            <a:off x="5726578" y="2984268"/>
            <a:ext cx="2133600" cy="457200"/>
          </a:xfrm>
          <a:prstGeom prst="rect">
            <a:avLst/>
          </a:prstGeom>
          <a:solidFill>
            <a:schemeClr val="folHlink"/>
          </a:solidFill>
          <a:ln w="9525">
            <a:noFill/>
            <a:miter lim="800000"/>
            <a:headEnd/>
            <a:tailEnd/>
          </a:ln>
        </p:spPr>
        <p:txBody>
          <a:bodyPr>
            <a:spAutoFit/>
          </a:bodyPr>
          <a:lstStyle/>
          <a:p>
            <a:r>
              <a:rPr lang="en-US" sz="2400" dirty="0"/>
              <a:t>Empty strings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Te_ppt_template">
  <a:themeElements>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fontScheme name="sITe_ppt_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1300" b="1" i="0" u="none" strike="noStrike" cap="none" normalizeH="0" baseline="0" smtClean="0">
            <a:ln>
              <a:noFill/>
            </a:ln>
            <a:solidFill>
              <a:schemeClr val="tx2"/>
            </a:solidFill>
            <a:effectLst/>
            <a:latin typeface="Tahoma" pitchFamily="34" charset="0"/>
          </a:defRPr>
        </a:defPPr>
      </a:lstStyle>
    </a:lnDef>
  </a:objectDefaults>
  <a:extraClrSchemeLst>
    <a:extraClrScheme>
      <a:clrScheme name="sITe_ppt_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ITe_ppt_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ITe_ppt_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ITe_ppt_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ITe_pp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ITe_pp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ITe_pp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ITe_ppt_template 8">
        <a:dk1>
          <a:srgbClr val="000000"/>
        </a:dk1>
        <a:lt1>
          <a:srgbClr val="FFFFFF"/>
        </a:lt1>
        <a:dk2>
          <a:srgbClr val="000000"/>
        </a:dk2>
        <a:lt2>
          <a:srgbClr val="10393E"/>
        </a:lt2>
        <a:accent1>
          <a:srgbClr val="2F4932"/>
        </a:accent1>
        <a:accent2>
          <a:srgbClr val="60765B"/>
        </a:accent2>
        <a:accent3>
          <a:srgbClr val="FFFFFF"/>
        </a:accent3>
        <a:accent4>
          <a:srgbClr val="000000"/>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
      <a:clrScheme name="sITe_ppt_template 9">
        <a:dk1>
          <a:srgbClr val="51004B"/>
        </a:dk1>
        <a:lt1>
          <a:srgbClr val="FFFFFF"/>
        </a:lt1>
        <a:dk2>
          <a:srgbClr val="000000"/>
        </a:dk2>
        <a:lt2>
          <a:srgbClr val="10393E"/>
        </a:lt2>
        <a:accent1>
          <a:srgbClr val="2F4932"/>
        </a:accent1>
        <a:accent2>
          <a:srgbClr val="60765B"/>
        </a:accent2>
        <a:accent3>
          <a:srgbClr val="FFFFFF"/>
        </a:accent3>
        <a:accent4>
          <a:srgbClr val="44003F"/>
        </a:accent4>
        <a:accent5>
          <a:srgbClr val="ADB1AD"/>
        </a:accent5>
        <a:accent6>
          <a:srgbClr val="566A52"/>
        </a:accent6>
        <a:hlink>
          <a:srgbClr val="95A289"/>
        </a:hlink>
        <a:folHlink>
          <a:srgbClr val="B6BF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Nexwave_ppt_Template_v1.0</Template>
  <TotalTime>447</TotalTime>
  <Words>3293</Words>
  <Application>Microsoft Office PowerPoint</Application>
  <PresentationFormat>On-screen Show (4:3)</PresentationFormat>
  <Paragraphs>521</Paragraphs>
  <Slides>45</Slides>
  <Notes>45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sITe_ppt_template</vt:lpstr>
      <vt:lpstr>Document</vt:lpstr>
      <vt:lpstr>J2SE</vt:lpstr>
      <vt:lpstr>Objectives</vt:lpstr>
      <vt:lpstr>String class facts</vt:lpstr>
      <vt:lpstr>Literal Strings </vt:lpstr>
      <vt:lpstr>Literal String examples</vt:lpstr>
      <vt:lpstr>Immutability</vt:lpstr>
      <vt:lpstr>Advantages Of Immutability</vt:lpstr>
      <vt:lpstr>Disadvantages of Immutability</vt:lpstr>
      <vt:lpstr>Empty Strings</vt:lpstr>
      <vt:lpstr>No Argument Constructors</vt:lpstr>
      <vt:lpstr>Copy Constructors</vt:lpstr>
      <vt:lpstr>Other Constructors</vt:lpstr>
      <vt:lpstr>Methods — length, charAt</vt:lpstr>
      <vt:lpstr>Methods — substring</vt:lpstr>
      <vt:lpstr>Methods — Concatenation</vt:lpstr>
      <vt:lpstr>Methods — Find (indexOf)</vt:lpstr>
      <vt:lpstr>Methods — Equality</vt:lpstr>
      <vt:lpstr>Methods — Comparisons</vt:lpstr>
      <vt:lpstr>Comparison Examples</vt:lpstr>
      <vt:lpstr>Methods — trim</vt:lpstr>
      <vt:lpstr>Methods — replace</vt:lpstr>
      <vt:lpstr>Methods — Changing Case</vt:lpstr>
      <vt:lpstr>Replacements </vt:lpstr>
      <vt:lpstr>Numbers to Strings</vt:lpstr>
      <vt:lpstr>java.lang.StringBuffer</vt:lpstr>
      <vt:lpstr>StringBuilder</vt:lpstr>
      <vt:lpstr>String class</vt:lpstr>
      <vt:lpstr>String class (continued)</vt:lpstr>
      <vt:lpstr>String class (continued)</vt:lpstr>
      <vt:lpstr>String class (continued)</vt:lpstr>
      <vt:lpstr>String class (continued)</vt:lpstr>
      <vt:lpstr>Overview of java.util package </vt:lpstr>
      <vt:lpstr>Date class</vt:lpstr>
      <vt:lpstr>Date class (continued)</vt:lpstr>
      <vt:lpstr>Calendar class</vt:lpstr>
      <vt:lpstr>Calendar class (continued)</vt:lpstr>
      <vt:lpstr>Wrapper Classes</vt:lpstr>
      <vt:lpstr>Wrapper Classes</vt:lpstr>
      <vt:lpstr>The Character Class </vt:lpstr>
      <vt:lpstr>The Boolean Class </vt:lpstr>
      <vt:lpstr>The Double Class</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Utility Classes</dc:title>
  <dc:creator>nexwave</dc:creator>
  <cp:lastModifiedBy>Aruna reddy</cp:lastModifiedBy>
  <cp:revision>141</cp:revision>
  <dcterms:created xsi:type="dcterms:W3CDTF">2007-03-03T04:05:07Z</dcterms:created>
  <dcterms:modified xsi:type="dcterms:W3CDTF">2012-06-12T09:14:33Z</dcterms:modified>
</cp:coreProperties>
</file>