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8" r:id="rId37"/>
    <p:sldId id="299" r:id="rId38"/>
    <p:sldId id="300" r:id="rId39"/>
    <p:sldId id="301" r:id="rId40"/>
    <p:sldId id="302" r:id="rId41"/>
    <p:sldId id="303" r:id="rId42"/>
    <p:sldId id="304" r:id="rId43"/>
    <p:sldId id="305" r:id="rId44"/>
    <p:sldId id="306" r:id="rId45"/>
    <p:sldId id="307" r:id="rId46"/>
    <p:sldId id="308" r:id="rId47"/>
    <p:sldId id="293" r:id="rId48"/>
    <p:sldId id="294" r:id="rId49"/>
    <p:sldId id="297" r:id="rId50"/>
    <p:sldId id="295" r:id="rId51"/>
    <p:sldId id="296" r:id="rId52"/>
    <p:sldId id="319" r:id="rId53"/>
    <p:sldId id="320" r:id="rId54"/>
    <p:sldId id="321" r:id="rId55"/>
    <p:sldId id="322" r:id="rId56"/>
    <p:sldId id="310" r:id="rId57"/>
    <p:sldId id="311" r:id="rId58"/>
    <p:sldId id="312" r:id="rId59"/>
    <p:sldId id="313" r:id="rId60"/>
    <p:sldId id="314" r:id="rId61"/>
    <p:sldId id="323" r:id="rId62"/>
    <p:sldId id="324" r:id="rId63"/>
    <p:sldId id="325" r:id="rId64"/>
    <p:sldId id="326" r:id="rId65"/>
    <p:sldId id="327" r:id="rId66"/>
    <p:sldId id="328" r:id="rId67"/>
    <p:sldId id="32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728" autoAdjust="0"/>
  </p:normalViewPr>
  <p:slideViewPr>
    <p:cSldViewPr>
      <p:cViewPr>
        <p:scale>
          <a:sx n="66" d="100"/>
          <a:sy n="66" d="100"/>
        </p:scale>
        <p:origin x="-1506"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E0C52-9F6E-4B6E-954F-4BD86BDAC0EB}" type="datetimeFigureOut">
              <a:rPr lang="en-US" smtClean="0"/>
              <a:pPr/>
              <a:t>6/12/2012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D95D4-6EC9-4365-9904-5DA76BD2D4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268DC-F491-415D-A975-D975671B6D71}" type="slidenum">
              <a:rPr lang="en-US" smtClean="0"/>
              <a:pPr fontAlgn="base">
                <a:spcBef>
                  <a:spcPct val="0"/>
                </a:spcBef>
                <a:spcAft>
                  <a:spcPct val="0"/>
                </a:spcAft>
                <a:defRPr/>
              </a:pPr>
              <a:t>1</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ED72B70-875C-46AA-AD04-4562AD2FE8C8}" type="slidenum">
              <a:rPr lang="en-US" smtClean="0"/>
              <a:pPr>
                <a:defRPr/>
              </a:pPr>
              <a:t>10</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E8B5B33C-18F5-4ADD-854E-C5385967579E}" type="slidenum">
              <a:rPr lang="en-US" smtClean="0"/>
              <a:pPr>
                <a:defRPr/>
              </a:pPr>
              <a:t>11</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EC716B6B-16A1-48C9-A2FB-880127856B07}" type="slidenum">
              <a:rPr lang="en-US" smtClean="0"/>
              <a:pPr>
                <a:defRPr/>
              </a:pPr>
              <a:t>12</a:t>
            </a:fld>
            <a:endParaRPr lang="en-US"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80F5A7F0-CF0A-43D2-8554-B3F90C4F8A10}" type="slidenum">
              <a:rPr lang="en-US" smtClean="0"/>
              <a:pPr>
                <a:defRPr/>
              </a:pPr>
              <a:t>13</a:t>
            </a:fld>
            <a:endParaRPr lang="en-US"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96C63A-E8D9-4A64-9145-C1CCADEF3514}" type="slidenum">
              <a:rPr lang="en-US" smtClean="0"/>
              <a:pPr fontAlgn="base">
                <a:spcBef>
                  <a:spcPct val="0"/>
                </a:spcBef>
                <a:spcAft>
                  <a:spcPct val="0"/>
                </a:spcAft>
                <a:defRPr/>
              </a:pPr>
              <a:t>14</a:t>
            </a:fld>
            <a:endParaRPr lang="en-US"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t>
            </a:r>
            <a:r>
              <a:rPr lang="en-US" b="1" smtClean="0"/>
              <a:t>Exception</a:t>
            </a:r>
            <a:r>
              <a:rPr lang="en-US" smtClean="0"/>
              <a:t> class is used for the exceptional conditions that may arise in a program, and that should be handled by it. It has a subclass – called </a:t>
            </a:r>
            <a:r>
              <a:rPr lang="en-US" b="1" smtClean="0"/>
              <a:t>RunTimeException</a:t>
            </a:r>
            <a:r>
              <a:rPr lang="en-US" smtClean="0"/>
              <a:t>. </a:t>
            </a:r>
            <a:r>
              <a:rPr lang="en-US" b="1" smtClean="0"/>
              <a:t>The</a:t>
            </a:r>
            <a:r>
              <a:rPr lang="en-US" smtClean="0"/>
              <a:t> </a:t>
            </a:r>
            <a:r>
              <a:rPr lang="en-US" b="1" smtClean="0"/>
              <a:t>Exception</a:t>
            </a:r>
            <a:r>
              <a:rPr lang="en-US" smtClean="0"/>
              <a:t> </a:t>
            </a:r>
            <a:r>
              <a:rPr lang="en-US" b="1" smtClean="0"/>
              <a:t>class is also used to create your own exceptions</a:t>
            </a:r>
            <a:r>
              <a:rPr lang="en-US" smtClean="0"/>
              <a:t>. </a:t>
            </a:r>
          </a:p>
          <a:p>
            <a:pPr eaLnBrk="1" hangingPunct="1">
              <a:spcBef>
                <a:spcPct val="0"/>
              </a:spcBef>
            </a:pPr>
            <a:r>
              <a:rPr lang="en-US" smtClean="0"/>
              <a:t>The other branch is topped by </a:t>
            </a:r>
            <a:r>
              <a:rPr lang="en-US" b="1" smtClean="0"/>
              <a:t>Error, </a:t>
            </a:r>
            <a:r>
              <a:rPr lang="en-US" smtClean="0"/>
              <a:t>which defines exceptions that are not expected to be caught under normal circumstances by your program. Exceptions of type </a:t>
            </a:r>
            <a:r>
              <a:rPr lang="en-US" b="1" smtClean="0"/>
              <a:t>Error</a:t>
            </a:r>
            <a:r>
              <a:rPr lang="en-US" smtClean="0"/>
              <a:t> are used by the Java runtime system to indicate errors having to do with the runtime environment itself. Stack overflow is an indication of such an error. Exceptions of type </a:t>
            </a:r>
            <a:r>
              <a:rPr lang="en-US" b="1" smtClean="0"/>
              <a:t>Error</a:t>
            </a:r>
            <a:r>
              <a:rPr lang="en-US" smtClean="0"/>
              <a:t> are beyond the control of your program.</a:t>
            </a:r>
          </a:p>
          <a:p>
            <a:pPr eaLnBrk="1" hangingPunct="1">
              <a:spcBef>
                <a:spcPct val="0"/>
              </a:spcBef>
            </a:pP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04FFCC-44AE-4F9A-93C1-E63CE37AC196}" type="slidenum">
              <a:rPr lang="en-US" smtClean="0"/>
              <a:pPr fontAlgn="base">
                <a:spcBef>
                  <a:spcPct val="0"/>
                </a:spcBef>
                <a:spcAft>
                  <a:spcPct val="0"/>
                </a:spcAft>
                <a:defRPr/>
              </a:pPr>
              <a:t>15</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t>
            </a:r>
            <a:r>
              <a:rPr lang="en-US" b="1" smtClean="0"/>
              <a:t>Exception</a:t>
            </a:r>
            <a:r>
              <a:rPr lang="en-US" smtClean="0"/>
              <a:t> class is used for the exceptional conditions that may arise in a program, and that should be handled by it. It has a subclass – called </a:t>
            </a:r>
            <a:r>
              <a:rPr lang="en-US" b="1" smtClean="0"/>
              <a:t>RunTimeException</a:t>
            </a:r>
            <a:r>
              <a:rPr lang="en-US" smtClean="0"/>
              <a:t>. </a:t>
            </a:r>
            <a:r>
              <a:rPr lang="en-US" b="1" smtClean="0"/>
              <a:t>The</a:t>
            </a:r>
            <a:r>
              <a:rPr lang="en-US" smtClean="0"/>
              <a:t> </a:t>
            </a:r>
            <a:r>
              <a:rPr lang="en-US" b="1" smtClean="0"/>
              <a:t>Exception</a:t>
            </a:r>
            <a:r>
              <a:rPr lang="en-US" smtClean="0"/>
              <a:t> </a:t>
            </a:r>
            <a:r>
              <a:rPr lang="en-US" b="1" smtClean="0"/>
              <a:t>class is also used to create your own exceptions</a:t>
            </a:r>
            <a:r>
              <a:rPr lang="en-US" smtClean="0"/>
              <a:t>. </a:t>
            </a:r>
          </a:p>
          <a:p>
            <a:pPr eaLnBrk="1" hangingPunct="1">
              <a:spcBef>
                <a:spcPct val="0"/>
              </a:spcBef>
            </a:pPr>
            <a:r>
              <a:rPr lang="en-US" smtClean="0"/>
              <a:t>The other branch is topped by </a:t>
            </a:r>
            <a:r>
              <a:rPr lang="en-US" b="1" smtClean="0"/>
              <a:t>Error, </a:t>
            </a:r>
            <a:r>
              <a:rPr lang="en-US" smtClean="0"/>
              <a:t>which defines exceptions that are not expected to be caught under normal circumstances by your program. Exceptions of type </a:t>
            </a:r>
            <a:r>
              <a:rPr lang="en-US" b="1" smtClean="0"/>
              <a:t>Error</a:t>
            </a:r>
            <a:r>
              <a:rPr lang="en-US" smtClean="0"/>
              <a:t> are used by the Java runtime system to indicate errors having to do with the runtime environment itself. Stack overflow is an indication of such an error. Exceptions of type </a:t>
            </a:r>
            <a:r>
              <a:rPr lang="en-US" b="1" smtClean="0"/>
              <a:t>Error</a:t>
            </a:r>
            <a:r>
              <a:rPr lang="en-US" smtClean="0"/>
              <a:t> are beyond the control of your program.</a:t>
            </a:r>
          </a:p>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0C669C-FB6B-4337-BBC8-A5C8419EA704}" type="slidenum">
              <a:rPr lang="en-US" smtClean="0"/>
              <a:pPr fontAlgn="base">
                <a:spcBef>
                  <a:spcPct val="0"/>
                </a:spcBef>
                <a:spcAft>
                  <a:spcPct val="0"/>
                </a:spcAft>
                <a:defRPr/>
              </a:pPr>
              <a:t>16</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following example declares two integers </a:t>
            </a:r>
            <a:r>
              <a:rPr lang="en-US" b="1" smtClean="0"/>
              <a:t>x</a:t>
            </a:r>
            <a:r>
              <a:rPr lang="en-US" smtClean="0"/>
              <a:t> and </a:t>
            </a:r>
            <a:r>
              <a:rPr lang="en-US" b="1" smtClean="0"/>
              <a:t>y. x</a:t>
            </a:r>
            <a:r>
              <a:rPr lang="en-US" smtClean="0"/>
              <a:t> is initialized to zero. Then the program divides 50 by </a:t>
            </a:r>
            <a:r>
              <a:rPr lang="en-US" b="1" smtClean="0"/>
              <a:t>x </a:t>
            </a:r>
            <a:r>
              <a:rPr lang="en-US" smtClean="0"/>
              <a:t>and stores this value in </a:t>
            </a:r>
            <a:r>
              <a:rPr lang="en-US" b="1" smtClean="0"/>
              <a:t>y</a:t>
            </a:r>
            <a:r>
              <a:rPr lang="en-US" smtClean="0"/>
              <a:t>. Finally it prints the value of y. </a:t>
            </a:r>
          </a:p>
          <a:p>
            <a:pPr eaLnBrk="1" hangingPunct="1">
              <a:spcBef>
                <a:spcPct val="0"/>
              </a:spcBef>
            </a:pPr>
            <a:r>
              <a:rPr lang="en-US" smtClean="0"/>
              <a:t>It means that the name of the exception is </a:t>
            </a:r>
            <a:r>
              <a:rPr lang="en-US" b="1" smtClean="0"/>
              <a:t>ArithmeticException</a:t>
            </a:r>
            <a:r>
              <a:rPr lang="en-US" smtClean="0"/>
              <a:t>, and the exception has occurred while dividing the number by zero. The classname, </a:t>
            </a:r>
            <a:r>
              <a:rPr lang="en-US" b="1" smtClean="0"/>
              <a:t>Demo</a:t>
            </a:r>
            <a:r>
              <a:rPr lang="en-US" smtClean="0"/>
              <a:t>; the method name, </a:t>
            </a:r>
            <a:r>
              <a:rPr lang="en-US" b="1" smtClean="0"/>
              <a:t>main</a:t>
            </a:r>
            <a:r>
              <a:rPr lang="en-US" smtClean="0"/>
              <a:t>; the filename, </a:t>
            </a:r>
            <a:r>
              <a:rPr lang="en-US" b="1" smtClean="0"/>
              <a:t>Demo.java</a:t>
            </a:r>
            <a:r>
              <a:rPr lang="en-US" smtClean="0"/>
              <a:t>; and the line number, </a:t>
            </a:r>
            <a:r>
              <a:rPr lang="en-US" b="1" smtClean="0"/>
              <a:t>4</a:t>
            </a:r>
            <a:r>
              <a:rPr lang="en-US" smtClean="0"/>
              <a:t>, all are printed. </a:t>
            </a:r>
          </a:p>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C9D1E721-80F5-4FC4-99E6-E11F6E0A9F97}" type="slidenum">
              <a:rPr lang="en-US" smtClean="0"/>
              <a:pPr>
                <a:defRPr/>
              </a:pPr>
              <a:t>17</a:t>
            </a:fld>
            <a:endParaRPr lang="en-US"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F02FADA9-60DD-45B9-B559-306C1C3FC4B3}" type="slidenum">
              <a:rPr lang="en-US" smtClean="0"/>
              <a:pPr>
                <a:defRPr/>
              </a:pPr>
              <a:t>18</a:t>
            </a:fld>
            <a:endParaRPr lang="en-US" smtClean="0"/>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AC909C7C-E92D-4030-B78C-6148F8093427}" type="slidenum">
              <a:rPr lang="en-US" smtClean="0"/>
              <a:pPr>
                <a:defRPr/>
              </a:pPr>
              <a:t>19</a:t>
            </a:fld>
            <a:endParaRPr lang="en-US"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F18D6675-712D-434F-A3AD-EC88B058ABB3}" type="slidenum">
              <a:rPr lang="en-US" smtClean="0"/>
              <a:pPr>
                <a:defRPr/>
              </a:pPr>
              <a:t>2</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8F7F42F-EC1C-4063-908F-2D191E397E3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569BAFE-F20C-4FCB-BCFF-A790F518CB08}"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1B6FCA3-0DCB-47FC-9C31-379CD6C10B5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92F75D-1286-4093-8A66-91D3B49D02F6}" type="slidenum">
              <a:rPr lang="en-US" smtClean="0"/>
              <a:pPr fontAlgn="base">
                <a:spcBef>
                  <a:spcPct val="0"/>
                </a:spcBef>
                <a:spcAft>
                  <a:spcPct val="0"/>
                </a:spcAft>
                <a:defRPr/>
              </a:pPr>
              <a:t>23</a:t>
            </a:fld>
            <a:endParaRPr lang="en-US"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400" smtClean="0"/>
              <a:t>Once the </a:t>
            </a:r>
            <a:r>
              <a:rPr lang="en-US" sz="1400" b="1" smtClean="0"/>
              <a:t>catch</a:t>
            </a:r>
            <a:r>
              <a:rPr lang="en-US" sz="1400" smtClean="0"/>
              <a:t> statement has executed, program control continues with the next line in the program following the entire </a:t>
            </a:r>
            <a:r>
              <a:rPr lang="en-US" sz="1400" b="1" smtClean="0"/>
              <a:t>try/catch</a:t>
            </a:r>
            <a:r>
              <a:rPr lang="en-US" sz="1400" smtClean="0"/>
              <a:t> mechanism</a:t>
            </a:r>
          </a:p>
          <a:p>
            <a:pPr eaLnBrk="1" hangingPunct="1">
              <a:spcBef>
                <a:spcPct val="0"/>
              </a:spcBef>
            </a:pPr>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A77402-5D29-417B-A78F-9146CA4DADC0}" type="slidenum">
              <a:rPr lang="en-US" smtClean="0"/>
              <a:pPr fontAlgn="base">
                <a:spcBef>
                  <a:spcPct val="0"/>
                </a:spcBef>
                <a:spcAft>
                  <a:spcPct val="0"/>
                </a:spcAft>
                <a:defRPr/>
              </a:pPr>
              <a:t>24</a:t>
            </a:fld>
            <a:endParaRPr lang="en-US"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Notice that the call to </a:t>
            </a:r>
            <a:r>
              <a:rPr lang="en-US" b="1" smtClean="0"/>
              <a:t>println( )</a:t>
            </a:r>
            <a:r>
              <a:rPr lang="en-US" smtClean="0"/>
              <a:t> inside the </a:t>
            </a:r>
            <a:r>
              <a:rPr lang="en-US" b="1" smtClean="0"/>
              <a:t>try</a:t>
            </a:r>
            <a:r>
              <a:rPr lang="en-US" smtClean="0"/>
              <a:t> block is never executed. Once an exception is thrown, program control transfers out of the </a:t>
            </a:r>
            <a:r>
              <a:rPr lang="en-US" b="1" smtClean="0"/>
              <a:t>try</a:t>
            </a:r>
            <a:r>
              <a:rPr lang="en-US" smtClean="0"/>
              <a:t> block into the </a:t>
            </a:r>
            <a:r>
              <a:rPr lang="en-US" b="1" smtClean="0"/>
              <a:t>catch</a:t>
            </a:r>
            <a:r>
              <a:rPr lang="en-US" smtClean="0"/>
              <a:t> block. </a:t>
            </a:r>
            <a:r>
              <a:rPr lang="en-US" b="1" smtClean="0"/>
              <a:t>catch</a:t>
            </a:r>
            <a:r>
              <a:rPr lang="en-US" smtClean="0"/>
              <a:t> block is executed. Execution never returns to the </a:t>
            </a:r>
            <a:r>
              <a:rPr lang="en-US" b="1" smtClean="0"/>
              <a:t>try</a:t>
            </a:r>
            <a:r>
              <a:rPr lang="en-US" smtClean="0"/>
              <a:t> block from a </a:t>
            </a:r>
            <a:r>
              <a:rPr lang="en-US" b="1" smtClean="0"/>
              <a:t>catch</a:t>
            </a:r>
            <a:r>
              <a:rPr lang="en-US" smtClean="0"/>
              <a:t>. Thus the line “</a:t>
            </a:r>
            <a:r>
              <a:rPr lang="en-US" b="1" smtClean="0"/>
              <a:t>This will be bypassed</a:t>
            </a:r>
            <a:r>
              <a:rPr lang="en-US" smtClean="0"/>
              <a:t>” is not displayed. Once the </a:t>
            </a:r>
            <a:r>
              <a:rPr lang="en-US" b="1" smtClean="0"/>
              <a:t>catch</a:t>
            </a:r>
            <a:r>
              <a:rPr lang="en-US" smtClean="0"/>
              <a:t> statement has executed, program control continues with the next line in the program following the entire </a:t>
            </a:r>
            <a:r>
              <a:rPr lang="en-US" b="1" smtClean="0"/>
              <a:t>try/catch</a:t>
            </a:r>
            <a:r>
              <a:rPr lang="en-US" smtClean="0"/>
              <a:t> mechanism.</a:t>
            </a:r>
          </a:p>
          <a:p>
            <a:pPr eaLnBrk="1" hangingPunct="1">
              <a:spcBef>
                <a:spcPct val="0"/>
              </a:spcBef>
            </a:pPr>
            <a:endParaRPr lang="en-US" smtClean="0"/>
          </a:p>
          <a:p>
            <a:pPr eaLnBrk="1" hangingPunct="1">
              <a:spcBef>
                <a:spcPct val="0"/>
              </a:spcBef>
            </a:pPr>
            <a:r>
              <a:rPr lang="en-US" b="1" smtClean="0"/>
              <a:t>Throwable</a:t>
            </a:r>
            <a:r>
              <a:rPr lang="en-US" smtClean="0"/>
              <a:t> overrides the </a:t>
            </a:r>
            <a:r>
              <a:rPr lang="en-US" b="1" smtClean="0"/>
              <a:t>toString( )</a:t>
            </a:r>
            <a:r>
              <a:rPr lang="en-US" smtClean="0"/>
              <a:t> defined by </a:t>
            </a:r>
            <a:r>
              <a:rPr lang="en-US" b="1" smtClean="0"/>
              <a:t>Object</a:t>
            </a:r>
            <a:r>
              <a:rPr lang="en-US" smtClean="0"/>
              <a:t> so that it returns a string containing a description of the exception. You can display this description in a </a:t>
            </a:r>
            <a:r>
              <a:rPr lang="en-US" b="1" smtClean="0"/>
              <a:t>println( )</a:t>
            </a:r>
            <a:r>
              <a:rPr lang="en-US" smtClean="0"/>
              <a:t> statement by simply passing the exception object as an argument.</a:t>
            </a:r>
          </a:p>
          <a:p>
            <a:pPr eaLnBrk="1" hangingPunct="1">
              <a:spcBef>
                <a:spcPct val="0"/>
              </a:spcBef>
            </a:pPr>
            <a:endParaRPr lang="en-US" sz="900" smtClean="0"/>
          </a:p>
          <a:p>
            <a:pPr eaLnBrk="1" hangingPunct="1">
              <a:spcBef>
                <a:spcPct val="0"/>
              </a:spcBef>
            </a:pPr>
            <a:r>
              <a:rPr lang="en-US" sz="900" smtClean="0"/>
              <a:t>catch (ArithmeticException e) { // catch divide-by-zero error</a:t>
            </a:r>
          </a:p>
          <a:p>
            <a:pPr eaLnBrk="1" hangingPunct="1">
              <a:spcBef>
                <a:spcPct val="0"/>
              </a:spcBef>
            </a:pPr>
            <a:r>
              <a:rPr lang="en-US" sz="900" smtClean="0"/>
              <a:t>      System.out.println("Division by zero.");</a:t>
            </a:r>
          </a:p>
          <a:p>
            <a:pPr eaLnBrk="1" hangingPunct="1">
              <a:spcBef>
                <a:spcPct val="0"/>
              </a:spcBef>
            </a:pPr>
            <a:r>
              <a:rPr lang="en-US" sz="900" smtClean="0"/>
              <a:t>      System.out.println(“Exception :” + e);</a:t>
            </a:r>
          </a:p>
          <a:p>
            <a:pPr eaLnBrk="1" hangingPunct="1">
              <a:spcBef>
                <a:spcPct val="0"/>
              </a:spcBef>
            </a:pPr>
            <a:r>
              <a:rPr lang="en-US" sz="900" smtClean="0"/>
              <a:t>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88DBA89-9972-4978-9F82-1AC65A3CB18F}"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B422D1FC-1A40-4684-BABA-CE909149A46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900656-CFE1-4576-B9B3-74BF596A9D4B}" type="slidenum">
              <a:rPr lang="en-US" smtClean="0"/>
              <a:pPr fontAlgn="base">
                <a:spcBef>
                  <a:spcPct val="0"/>
                </a:spcBef>
                <a:spcAft>
                  <a:spcPct val="0"/>
                </a:spcAft>
                <a:defRPr/>
              </a:pPr>
              <a:t>27</a:t>
            </a:fld>
            <a:endParaRPr lang="en-US"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  This program contains an error. A subclass must come before its superclass in  a series of catch statements. If not, unreachable code will be created and a  compile-time error will result. */</a:t>
            </a:r>
          </a:p>
          <a:p>
            <a:pPr eaLnBrk="1" hangingPunct="1">
              <a:lnSpc>
                <a:spcPct val="90000"/>
              </a:lnSpc>
              <a:spcBef>
                <a:spcPct val="0"/>
              </a:spcBef>
            </a:pPr>
            <a:r>
              <a:rPr lang="en-US" smtClean="0"/>
              <a:t>class SuperSubCatch {</a:t>
            </a:r>
          </a:p>
          <a:p>
            <a:pPr eaLnBrk="1" hangingPunct="1">
              <a:lnSpc>
                <a:spcPct val="90000"/>
              </a:lnSpc>
              <a:spcBef>
                <a:spcPct val="0"/>
              </a:spcBef>
            </a:pPr>
            <a:r>
              <a:rPr lang="en-US" smtClean="0"/>
              <a:t>  public static void main(String args[]) {</a:t>
            </a:r>
          </a:p>
          <a:p>
            <a:pPr eaLnBrk="1" hangingPunct="1">
              <a:lnSpc>
                <a:spcPct val="90000"/>
              </a:lnSpc>
              <a:spcBef>
                <a:spcPct val="0"/>
              </a:spcBef>
            </a:pPr>
            <a:r>
              <a:rPr lang="en-US" smtClean="0"/>
              <a:t>    try {</a:t>
            </a:r>
          </a:p>
          <a:p>
            <a:pPr eaLnBrk="1" hangingPunct="1">
              <a:lnSpc>
                <a:spcPct val="90000"/>
              </a:lnSpc>
              <a:spcBef>
                <a:spcPct val="0"/>
              </a:spcBef>
            </a:pPr>
            <a:r>
              <a:rPr lang="en-US" smtClean="0"/>
              <a:t>      int a = 0;</a:t>
            </a:r>
          </a:p>
          <a:p>
            <a:pPr eaLnBrk="1" hangingPunct="1">
              <a:lnSpc>
                <a:spcPct val="90000"/>
              </a:lnSpc>
              <a:spcBef>
                <a:spcPct val="0"/>
              </a:spcBef>
            </a:pPr>
            <a:r>
              <a:rPr lang="en-US" smtClean="0"/>
              <a:t>      int b = 42 / a;</a:t>
            </a:r>
          </a:p>
          <a:p>
            <a:pPr eaLnBrk="1" hangingPunct="1">
              <a:lnSpc>
                <a:spcPct val="90000"/>
              </a:lnSpc>
              <a:spcBef>
                <a:spcPct val="0"/>
              </a:spcBef>
            </a:pPr>
            <a:r>
              <a:rPr lang="en-US" smtClean="0"/>
              <a:t>    } catch(Exception e) {</a:t>
            </a:r>
          </a:p>
          <a:p>
            <a:pPr eaLnBrk="1" hangingPunct="1">
              <a:lnSpc>
                <a:spcPct val="90000"/>
              </a:lnSpc>
              <a:spcBef>
                <a:spcPct val="0"/>
              </a:spcBef>
            </a:pPr>
            <a:r>
              <a:rPr lang="en-US" smtClean="0"/>
              <a:t>      System.out.println("Generic Exception catch.");</a:t>
            </a:r>
          </a:p>
          <a:p>
            <a:pPr eaLnBrk="1" hangingPunct="1">
              <a:lnSpc>
                <a:spcPct val="90000"/>
              </a:lnSpc>
              <a:spcBef>
                <a:spcPct val="0"/>
              </a:spcBef>
            </a:pPr>
            <a:r>
              <a:rPr lang="en-US" smtClean="0"/>
              <a:t>    }</a:t>
            </a:r>
          </a:p>
          <a:p>
            <a:pPr eaLnBrk="1" hangingPunct="1">
              <a:lnSpc>
                <a:spcPct val="90000"/>
              </a:lnSpc>
              <a:spcBef>
                <a:spcPct val="0"/>
              </a:spcBef>
            </a:pPr>
            <a:r>
              <a:rPr lang="en-US" smtClean="0"/>
              <a:t>    /* This catch is never reached because  ArithmeticException is a subclass of Exception.*/</a:t>
            </a:r>
          </a:p>
          <a:p>
            <a:pPr eaLnBrk="1" hangingPunct="1">
              <a:lnSpc>
                <a:spcPct val="90000"/>
              </a:lnSpc>
              <a:spcBef>
                <a:spcPct val="0"/>
              </a:spcBef>
            </a:pPr>
            <a:r>
              <a:rPr lang="en-US" smtClean="0"/>
              <a:t>    catch(ArithmeticException e) { // ERROR - unreachable</a:t>
            </a:r>
          </a:p>
          <a:p>
            <a:pPr eaLnBrk="1" hangingPunct="1">
              <a:lnSpc>
                <a:spcPct val="90000"/>
              </a:lnSpc>
              <a:spcBef>
                <a:spcPct val="0"/>
              </a:spcBef>
            </a:pPr>
            <a:r>
              <a:rPr lang="en-US" smtClean="0"/>
              <a:t>      System.out.println("This is never reached.");</a:t>
            </a:r>
          </a:p>
          <a:p>
            <a:pPr eaLnBrk="1" hangingPunct="1">
              <a:lnSpc>
                <a:spcPct val="90000"/>
              </a:lnSpc>
              <a:spcBef>
                <a:spcPct val="0"/>
              </a:spcBef>
            </a:pPr>
            <a:r>
              <a:rPr lang="en-US" smtClean="0"/>
              <a:t>    }</a:t>
            </a:r>
          </a:p>
          <a:p>
            <a:pPr eaLnBrk="1" hangingPunct="1">
              <a:lnSpc>
                <a:spcPct val="90000"/>
              </a:lnSpc>
              <a:spcBef>
                <a:spcPct val="0"/>
              </a:spcBef>
            </a:pPr>
            <a:r>
              <a:rPr lang="en-US" smtClean="0"/>
              <a:t>  }</a:t>
            </a:r>
          </a:p>
          <a:p>
            <a:pPr eaLnBrk="1" hangingPunct="1">
              <a:lnSpc>
                <a:spcPct val="90000"/>
              </a:lnSpc>
              <a:spcBef>
                <a:spcPct val="0"/>
              </a:spcBef>
            </a:pPr>
            <a:r>
              <a:rPr lang="en-US" smtClean="0"/>
              <a:t>}</a:t>
            </a:r>
          </a:p>
          <a:p>
            <a:pPr eaLnBrk="1" hangingPunct="1">
              <a:lnSpc>
                <a:spcPct val="90000"/>
              </a:lnSpc>
              <a:spcBef>
                <a:spcPct val="0"/>
              </a:spcBef>
            </a:pPr>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4C5510-0EE6-4409-8CE9-7C03DAD2BEF5}" type="slidenum">
              <a:rPr lang="en-US" smtClean="0"/>
              <a:pPr fontAlgn="base">
                <a:spcBef>
                  <a:spcPct val="0"/>
                </a:spcBef>
                <a:spcAft>
                  <a:spcPct val="0"/>
                </a:spcAft>
                <a:defRPr/>
              </a:pPr>
              <a:t>28</a:t>
            </a:fld>
            <a:endParaRPr lang="en-US"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000" smtClean="0"/>
              <a:t>If no catch statement matches, then the Java runtime system will handle the exception.</a:t>
            </a:r>
          </a:p>
          <a:p>
            <a:pPr eaLnBrk="1" hangingPunct="1">
              <a:lnSpc>
                <a:spcPct val="90000"/>
              </a:lnSpc>
              <a:spcBef>
                <a:spcPct val="0"/>
              </a:spcBef>
            </a:pPr>
            <a:r>
              <a:rPr lang="en-US" sz="1000" smtClean="0"/>
              <a:t>class NestedTryDemo {</a:t>
            </a:r>
          </a:p>
          <a:p>
            <a:pPr eaLnBrk="1" hangingPunct="1">
              <a:lnSpc>
                <a:spcPct val="90000"/>
              </a:lnSpc>
              <a:spcBef>
                <a:spcPct val="0"/>
              </a:spcBef>
            </a:pPr>
            <a:r>
              <a:rPr lang="en-US" sz="1000" smtClean="0"/>
              <a:t>  public static void main(String args[]) {</a:t>
            </a:r>
          </a:p>
          <a:p>
            <a:pPr eaLnBrk="1" hangingPunct="1">
              <a:lnSpc>
                <a:spcPct val="90000"/>
              </a:lnSpc>
              <a:spcBef>
                <a:spcPct val="0"/>
              </a:spcBef>
            </a:pPr>
            <a:r>
              <a:rPr lang="en-US" sz="1000" smtClean="0"/>
              <a:t>    try {</a:t>
            </a:r>
          </a:p>
          <a:p>
            <a:pPr eaLnBrk="1" hangingPunct="1">
              <a:lnSpc>
                <a:spcPct val="90000"/>
              </a:lnSpc>
              <a:spcBef>
                <a:spcPct val="0"/>
              </a:spcBef>
            </a:pPr>
            <a:r>
              <a:rPr lang="en-US" sz="1000" smtClean="0"/>
              <a:t>         try {</a:t>
            </a:r>
          </a:p>
          <a:p>
            <a:pPr eaLnBrk="1" hangingPunct="1">
              <a:lnSpc>
                <a:spcPct val="90000"/>
              </a:lnSpc>
              <a:spcBef>
                <a:spcPct val="0"/>
              </a:spcBef>
            </a:pPr>
            <a:r>
              <a:rPr lang="en-US" sz="1000" smtClean="0"/>
              <a:t>        FileInputStream fis = new FileInputStream(args[0];</a:t>
            </a:r>
          </a:p>
          <a:p>
            <a:pPr eaLnBrk="1" hangingPunct="1">
              <a:lnSpc>
                <a:spcPct val="90000"/>
              </a:lnSpc>
              <a:spcBef>
                <a:spcPct val="0"/>
              </a:spcBef>
            </a:pPr>
            <a:r>
              <a:rPr lang="en-US" sz="1000" smtClean="0"/>
              <a:t>          }</a:t>
            </a:r>
          </a:p>
          <a:p>
            <a:pPr eaLnBrk="1" hangingPunct="1">
              <a:lnSpc>
                <a:spcPct val="90000"/>
              </a:lnSpc>
              <a:spcBef>
                <a:spcPct val="0"/>
              </a:spcBef>
            </a:pPr>
            <a:r>
              <a:rPr lang="en-US" sz="1000" smtClean="0"/>
              <a:t>         catch(IOException e) </a:t>
            </a:r>
          </a:p>
          <a:p>
            <a:pPr eaLnBrk="1" hangingPunct="1">
              <a:lnSpc>
                <a:spcPct val="90000"/>
              </a:lnSpc>
              <a:spcBef>
                <a:spcPct val="0"/>
              </a:spcBef>
            </a:pPr>
            <a:r>
              <a:rPr lang="en-US" sz="1000" smtClean="0"/>
              <a:t>          {System.out.println(“read error”);}</a:t>
            </a:r>
          </a:p>
          <a:p>
            <a:pPr eaLnBrk="1" hangingPunct="1">
              <a:lnSpc>
                <a:spcPct val="90000"/>
              </a:lnSpc>
              <a:spcBef>
                <a:spcPct val="0"/>
              </a:spcBef>
            </a:pPr>
            <a:r>
              <a:rPr lang="en-US" sz="1000" smtClean="0"/>
              <a:t>     catch(FileNotFoundException e)</a:t>
            </a:r>
          </a:p>
          <a:p>
            <a:pPr eaLnBrk="1" hangingPunct="1">
              <a:lnSpc>
                <a:spcPct val="90000"/>
              </a:lnSpc>
              <a:spcBef>
                <a:spcPct val="0"/>
              </a:spcBef>
            </a:pPr>
            <a:r>
              <a:rPr lang="en-US" sz="1000" smtClean="0"/>
              <a:t>      {System.out.println(“File Does Not Exist”);}</a:t>
            </a:r>
          </a:p>
          <a:p>
            <a:pPr eaLnBrk="1" hangingPunct="1">
              <a:lnSpc>
                <a:spcPct val="90000"/>
              </a:lnSpc>
              <a:spcBef>
                <a:spcPct val="0"/>
              </a:spcBef>
            </a:pPr>
            <a:r>
              <a:rPr lang="en-US" sz="1000" smtClean="0"/>
              <a:t>    }}  </a:t>
            </a:r>
            <a:endParaRPr lang="en-GB" sz="10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84B23D-2B84-47FF-BFE8-EA9A1CF6933B}" type="slidenum">
              <a:rPr lang="en-US" smtClean="0"/>
              <a:pPr fontAlgn="base">
                <a:spcBef>
                  <a:spcPct val="0"/>
                </a:spcBef>
                <a:spcAft>
                  <a:spcPct val="0"/>
                </a:spcAft>
                <a:defRPr/>
              </a:pPr>
              <a:t>29</a:t>
            </a:fld>
            <a:endParaRPr lang="en-US" smtClean="0"/>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Simple types, such as </a:t>
            </a:r>
            <a:r>
              <a:rPr lang="en-US" b="1" smtClean="0"/>
              <a:t>int</a:t>
            </a:r>
            <a:r>
              <a:rPr lang="en-US" smtClean="0"/>
              <a:t> or </a:t>
            </a:r>
            <a:r>
              <a:rPr lang="en-US" b="1" smtClean="0"/>
              <a:t>char</a:t>
            </a:r>
            <a:r>
              <a:rPr lang="en-US" smtClean="0"/>
              <a:t>, as well as non-</a:t>
            </a:r>
            <a:r>
              <a:rPr lang="en-US" b="1" smtClean="0"/>
              <a:t>Throwable</a:t>
            </a:r>
            <a:r>
              <a:rPr lang="en-US" smtClean="0"/>
              <a:t> classes, such as </a:t>
            </a:r>
            <a:r>
              <a:rPr lang="en-US" b="1" smtClean="0"/>
              <a:t>String</a:t>
            </a:r>
            <a:r>
              <a:rPr lang="en-US" smtClean="0"/>
              <a:t> or </a:t>
            </a:r>
            <a:r>
              <a:rPr lang="en-US" b="1" smtClean="0"/>
              <a:t>Object</a:t>
            </a:r>
            <a:r>
              <a:rPr lang="en-US" smtClean="0"/>
              <a:t>, cannot be used as exceptions. There are two ways you can obtain a </a:t>
            </a:r>
            <a:r>
              <a:rPr lang="en-US" b="1" smtClean="0"/>
              <a:t>Throwable</a:t>
            </a:r>
            <a:r>
              <a:rPr lang="en-US" smtClean="0"/>
              <a:t> object: using a parameter into the </a:t>
            </a:r>
            <a:r>
              <a:rPr lang="en-US" b="1" smtClean="0"/>
              <a:t>catch</a:t>
            </a:r>
            <a:r>
              <a:rPr lang="en-US" smtClean="0"/>
              <a:t> clause, or creating one with the </a:t>
            </a:r>
            <a:r>
              <a:rPr lang="en-US" b="1" smtClean="0"/>
              <a:t>new</a:t>
            </a:r>
            <a:r>
              <a:rPr lang="en-US" smtClean="0"/>
              <a:t> operator.</a:t>
            </a:r>
          </a:p>
          <a:p>
            <a:pPr eaLnBrk="1" hangingPunct="1">
              <a:spcBef>
                <a:spcPct val="0"/>
              </a:spcBef>
            </a:pPr>
            <a:endParaRPr lang="en-US" smtClean="0"/>
          </a:p>
          <a:p>
            <a:pPr eaLnBrk="1" hangingPunct="1">
              <a:spcBef>
                <a:spcPct val="0"/>
              </a:spcBef>
            </a:pPr>
            <a:r>
              <a:rPr lang="en-US" smtClean="0"/>
              <a:t>The flow of execution stops immediately after the </a:t>
            </a:r>
            <a:r>
              <a:rPr lang="en-US" b="1" smtClean="0"/>
              <a:t>throw</a:t>
            </a:r>
            <a:r>
              <a:rPr lang="en-US" smtClean="0"/>
              <a:t> statement; any subsequent statements are not executed. The nearest enclosing </a:t>
            </a:r>
            <a:r>
              <a:rPr lang="en-US" b="1" smtClean="0"/>
              <a:t>try</a:t>
            </a:r>
            <a:r>
              <a:rPr lang="en-US" smtClean="0"/>
              <a:t> block is inspected to see if it has a </a:t>
            </a:r>
            <a:r>
              <a:rPr lang="en-US" b="1" smtClean="0"/>
              <a:t>catch</a:t>
            </a:r>
            <a:r>
              <a:rPr lang="en-US" smtClean="0"/>
              <a:t> statement that matches the type of the exception. If it does find a match, control is transferred to that statement. If not, the next enclosing </a:t>
            </a:r>
            <a:r>
              <a:rPr lang="en-US" b="1" smtClean="0"/>
              <a:t>try</a:t>
            </a:r>
            <a:r>
              <a:rPr lang="en-US" smtClean="0"/>
              <a:t> statement is inspected, and so on. If no matching </a:t>
            </a:r>
            <a:r>
              <a:rPr lang="en-US" b="1" smtClean="0"/>
              <a:t>catch</a:t>
            </a:r>
            <a:r>
              <a:rPr lang="en-US" smtClean="0"/>
              <a:t> is found, then the default exception handler halts the program and prints the stack trace.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F97BB4E1-2D60-46B5-BD3B-591AED6CD0F8}" type="slidenum">
              <a:rPr lang="en-US" smtClean="0"/>
              <a:pPr>
                <a:defRPr/>
              </a:pPr>
              <a:t>3</a:t>
            </a:fld>
            <a:endParaRPr lang="en-US" smtClean="0"/>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22FCEA-DDEC-4DF2-A05A-EFFEC870CBE4}" type="slidenum">
              <a:rPr lang="en-US" smtClean="0"/>
              <a:pPr fontAlgn="base">
                <a:spcBef>
                  <a:spcPct val="0"/>
                </a:spcBef>
                <a:spcAft>
                  <a:spcPct val="0"/>
                </a:spcAft>
                <a:defRPr/>
              </a:pPr>
              <a:t>30</a:t>
            </a:fld>
            <a:endParaRPr lang="en-US" smtClean="0"/>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program gets two opportunities to deal with the same error. First, </a:t>
            </a:r>
            <a:r>
              <a:rPr lang="en-US" b="1" smtClean="0"/>
              <a:t>main( )</a:t>
            </a:r>
            <a:r>
              <a:rPr lang="en-US" smtClean="0"/>
              <a:t> sets up an exception context and then </a:t>
            </a:r>
            <a:r>
              <a:rPr lang="en-US" b="1" smtClean="0"/>
              <a:t>calls demoproc( )</a:t>
            </a:r>
            <a:r>
              <a:rPr lang="en-US" smtClean="0"/>
              <a:t>. The function </a:t>
            </a:r>
            <a:r>
              <a:rPr lang="en-US" b="1" smtClean="0"/>
              <a:t>demoproc( )</a:t>
            </a:r>
            <a:r>
              <a:rPr lang="en-US" smtClean="0"/>
              <a:t> sets up another exception-handling context, and throws a new instance of </a:t>
            </a:r>
            <a:r>
              <a:rPr lang="en-US" b="1" smtClean="0"/>
              <a:t>ArithmeticException</a:t>
            </a:r>
            <a:r>
              <a:rPr lang="en-US" smtClean="0"/>
              <a:t>, which is caught on the next line. The exception is re-thrown. Here, </a:t>
            </a:r>
            <a:r>
              <a:rPr lang="en-US" b="1" smtClean="0"/>
              <a:t>new</a:t>
            </a:r>
            <a:r>
              <a:rPr lang="en-US" smtClean="0"/>
              <a:t> is used to construct an instance of </a:t>
            </a:r>
            <a:r>
              <a:rPr lang="en-US" b="1" smtClean="0"/>
              <a:t>ArithmeticException</a:t>
            </a:r>
            <a:r>
              <a:rPr lang="en-US" smtClean="0"/>
              <a:t>. All of Java’s built-in runtime exceptions have at least two constructors, one with no parameters, and one that takes a </a:t>
            </a:r>
            <a:r>
              <a:rPr lang="en-US" b="1" smtClean="0"/>
              <a:t>String</a:t>
            </a:r>
            <a:r>
              <a:rPr lang="en-US" smtClean="0"/>
              <a:t> as a parameter. When the second form is used, the argument specifies a string that describes the exception. This string is displayed when the exception object is used as an argument to </a:t>
            </a:r>
            <a:r>
              <a:rPr lang="en-US" b="1" smtClean="0"/>
              <a:t>print( )</a:t>
            </a:r>
            <a:r>
              <a:rPr lang="en-US" smtClean="0"/>
              <a:t> or </a:t>
            </a:r>
            <a:r>
              <a:rPr lang="en-US" b="1" smtClean="0"/>
              <a:t>println( )</a:t>
            </a:r>
            <a:r>
              <a:rPr lang="en-US" smtClean="0"/>
              <a:t>. It can also be obtained by a call to </a:t>
            </a:r>
            <a:r>
              <a:rPr lang="en-US" b="1" smtClean="0"/>
              <a:t>getMessage( )</a:t>
            </a:r>
            <a:r>
              <a:rPr lang="en-US" smtClean="0"/>
              <a:t>, which is defined by </a:t>
            </a:r>
            <a:r>
              <a:rPr lang="en-US" b="1" smtClean="0"/>
              <a:t>Throwable</a:t>
            </a:r>
            <a:r>
              <a:rPr lang="en-US"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34CA76-F6D1-4508-B5A3-6C6E7F59BB77}" type="slidenum">
              <a:rPr lang="en-US" smtClean="0"/>
              <a:pPr fontAlgn="base">
                <a:spcBef>
                  <a:spcPct val="0"/>
                </a:spcBef>
                <a:spcAft>
                  <a:spcPct val="0"/>
                </a:spcAft>
                <a:defRPr/>
              </a:pPr>
              <a:t>31</a:t>
            </a:fld>
            <a:endParaRPr lang="en-US" smtClean="0"/>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is necessary for all exceptions, except those of type </a:t>
            </a:r>
            <a:r>
              <a:rPr lang="en-US" b="1" smtClean="0"/>
              <a:t>Error</a:t>
            </a:r>
            <a:r>
              <a:rPr lang="en-US" smtClean="0"/>
              <a:t> or </a:t>
            </a:r>
            <a:r>
              <a:rPr lang="en-US" b="1" smtClean="0"/>
              <a:t>RuntimeException</a:t>
            </a:r>
            <a:r>
              <a:rPr lang="en-US" smtClean="0"/>
              <a:t>, or any of their subclasses. All other exceptions that a method can throw must be declared in the </a:t>
            </a:r>
            <a:r>
              <a:rPr lang="en-US" b="1" smtClean="0"/>
              <a:t>throws</a:t>
            </a:r>
            <a:r>
              <a:rPr lang="en-US" smtClean="0"/>
              <a:t> clause. </a:t>
            </a:r>
          </a:p>
          <a:p>
            <a:pPr eaLnBrk="1" hangingPunct="1">
              <a:spcBef>
                <a:spcPct val="0"/>
              </a:spcBef>
            </a:pPr>
            <a:r>
              <a:rPr lang="en-US" smtClean="0"/>
              <a:t>Later, wherever this method is called, the exception handler should be provided by way of the </a:t>
            </a:r>
            <a:r>
              <a:rPr lang="en-US" b="1" smtClean="0"/>
              <a:t>try and catch block.</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81FFE15-7329-49A6-BEDA-BE6C0FCEAF23}"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097E0C0-0241-47E0-AD73-C94C91A616C2}"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1C6E4-CC40-4EFE-A37C-E7116D3F797F}" type="slidenum">
              <a:rPr lang="en-US" smtClean="0"/>
              <a:pPr fontAlgn="base">
                <a:spcBef>
                  <a:spcPct val="0"/>
                </a:spcBef>
                <a:spcAft>
                  <a:spcPct val="0"/>
                </a:spcAft>
                <a:defRPr/>
              </a:pPr>
              <a:t>34</a:t>
            </a:fld>
            <a:endParaRPr lang="en-US" smtClean="0"/>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Even if the exception is caused, the control will go to the </a:t>
            </a:r>
            <a:r>
              <a:rPr lang="en-US" b="1" smtClean="0"/>
              <a:t>finally</a:t>
            </a:r>
            <a:r>
              <a:rPr lang="en-US" smtClean="0"/>
              <a:t> block before going to the exception handler. If an exception is thrown, the </a:t>
            </a:r>
            <a:r>
              <a:rPr lang="en-US" b="1" smtClean="0"/>
              <a:t>finally</a:t>
            </a:r>
            <a:r>
              <a:rPr lang="en-US" smtClean="0"/>
              <a:t> block will execute even if no </a:t>
            </a:r>
            <a:r>
              <a:rPr lang="en-US" b="1" smtClean="0"/>
              <a:t>catch</a:t>
            </a:r>
            <a:r>
              <a:rPr lang="en-US" smtClean="0"/>
              <a:t> statement matches the exception. Any time a method is about to return to the caller from inside a try/catch block via an uncaught exception, or an explicit return statement, the </a:t>
            </a:r>
            <a:r>
              <a:rPr lang="en-US" b="1" smtClean="0"/>
              <a:t>finally</a:t>
            </a:r>
            <a:r>
              <a:rPr lang="en-US" smtClean="0"/>
              <a:t> clause is also executed just before the method returns. The </a:t>
            </a:r>
            <a:r>
              <a:rPr lang="en-US" b="1" smtClean="0"/>
              <a:t>finally </a:t>
            </a:r>
            <a:r>
              <a:rPr lang="en-US" smtClean="0"/>
              <a:t>block is optional, but usually the cleanup code like closing the files is kept in the </a:t>
            </a:r>
            <a:r>
              <a:rPr lang="en-US" b="1" smtClean="0"/>
              <a:t>finally </a:t>
            </a:r>
            <a:r>
              <a:rPr lang="en-US" smtClean="0"/>
              <a:t>block. </a:t>
            </a:r>
          </a:p>
          <a:p>
            <a:pPr eaLnBrk="1" hangingPunct="1">
              <a:spcBef>
                <a:spcPct val="0"/>
              </a:spcBef>
            </a:pPr>
            <a:endParaRPr lang="en-US" smtClean="0"/>
          </a:p>
          <a:p>
            <a:pPr eaLnBrk="1" hangingPunct="1">
              <a:spcBef>
                <a:spcPct val="0"/>
              </a:spcBef>
            </a:pPr>
            <a:r>
              <a:rPr lang="en-US" smtClean="0"/>
              <a:t>The </a:t>
            </a:r>
            <a:r>
              <a:rPr lang="en-US" b="1" smtClean="0"/>
              <a:t>finally</a:t>
            </a:r>
            <a:r>
              <a:rPr lang="en-US" smtClean="0"/>
              <a:t> clause is optional. However, each </a:t>
            </a:r>
            <a:r>
              <a:rPr lang="en-US" b="1" smtClean="0"/>
              <a:t>try</a:t>
            </a:r>
            <a:r>
              <a:rPr lang="en-US" smtClean="0"/>
              <a:t> statement requires at least one </a:t>
            </a:r>
            <a:r>
              <a:rPr lang="en-US" b="1" smtClean="0"/>
              <a:t>catch</a:t>
            </a:r>
            <a:r>
              <a:rPr lang="en-US" smtClean="0"/>
              <a:t> or a </a:t>
            </a:r>
            <a:r>
              <a:rPr lang="en-US" b="1" smtClean="0"/>
              <a:t>finally</a:t>
            </a:r>
            <a:r>
              <a:rPr lang="en-US" smtClean="0"/>
              <a:t> clause.</a:t>
            </a:r>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9C25B1-07B5-41BA-A9B2-E35C32FFE1D2}" type="slidenum">
              <a:rPr lang="en-US" smtClean="0"/>
              <a:pPr fontAlgn="base">
                <a:spcBef>
                  <a:spcPct val="0"/>
                </a:spcBef>
                <a:spcAft>
                  <a:spcPct val="0"/>
                </a:spcAft>
                <a:defRPr/>
              </a:pPr>
              <a:t>35</a:t>
            </a:fld>
            <a:endParaRPr lang="en-US" smtClean="0"/>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a:t>
            </a:r>
            <a:r>
              <a:rPr lang="en-US" b="1" smtClean="0"/>
              <a:t>, funcA( )</a:t>
            </a:r>
            <a:r>
              <a:rPr lang="en-US" smtClean="0"/>
              <a:t> prematurely breaks out of the </a:t>
            </a:r>
            <a:r>
              <a:rPr lang="en-US" b="1" smtClean="0"/>
              <a:t>try</a:t>
            </a:r>
            <a:r>
              <a:rPr lang="en-US" smtClean="0"/>
              <a:t> block by throwing an exception. The </a:t>
            </a:r>
            <a:r>
              <a:rPr lang="en-US" b="1" smtClean="0"/>
              <a:t>finally</a:t>
            </a:r>
            <a:r>
              <a:rPr lang="en-US" smtClean="0"/>
              <a:t> clause is executed on the way out.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A4A5CF34-8C62-4EB3-81BB-994714F6E158}" type="slidenum">
              <a:rPr lang="en-US" smtClean="0"/>
              <a:pPr>
                <a:defRPr/>
              </a:pPr>
              <a:t>4</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A05638BD-E588-4E51-9DD4-08EF8C08D723}" type="slidenum">
              <a:rPr lang="en-US" smtClean="0"/>
              <a:pPr>
                <a:defRPr/>
              </a:pPr>
              <a:t>47</a:t>
            </a:fld>
            <a:endParaRPr lang="en-US" smtClean="0"/>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86F355A9-6A4B-4A67-BAAF-C10023197B32}" type="slidenum">
              <a:rPr lang="en-US" smtClean="0"/>
              <a:pPr>
                <a:defRPr/>
              </a:pPr>
              <a:t>48</a:t>
            </a:fld>
            <a:endParaRPr lang="en-US"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86F355A9-6A4B-4A67-BAAF-C10023197B32}" type="slidenum">
              <a:rPr lang="en-US" smtClean="0"/>
              <a:pPr>
                <a:defRPr/>
              </a:pPr>
              <a:t>49</a:t>
            </a:fld>
            <a:endParaRPr lang="en-US"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D2C1DB70-D190-442F-B7B8-37F719A09E19}" type="slidenum">
              <a:rPr lang="en-US" smtClean="0"/>
              <a:pPr>
                <a:defRPr/>
              </a:pPr>
              <a:t>5</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5D32D9C8-309A-4241-8E09-EFA490C349F0}" type="slidenum">
              <a:rPr lang="en-US" smtClean="0"/>
              <a:pPr>
                <a:defRPr/>
              </a:pPr>
              <a:t>50</a:t>
            </a:fld>
            <a:endParaRPr lang="en-US" smtClean="0"/>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0180" name="Slide Number Placeholder 3"/>
          <p:cNvSpPr>
            <a:spLocks noGrp="1"/>
          </p:cNvSpPr>
          <p:nvPr>
            <p:ph type="sldNum" sz="quarter" idx="5"/>
          </p:nvPr>
        </p:nvSpPr>
        <p:spPr/>
        <p:txBody>
          <a:bodyPr/>
          <a:lstStyle/>
          <a:p>
            <a:pPr>
              <a:defRPr/>
            </a:pPr>
            <a:fld id="{BE181CCE-CBDE-447D-8056-3821CBCC582B}" type="slidenum">
              <a:rPr lang="en-US" smtClean="0"/>
              <a:pPr>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268DC-F491-415D-A975-D975671B6D71}" type="slidenum">
              <a:rPr lang="en-US" smtClean="0"/>
              <a:pPr fontAlgn="base">
                <a:spcBef>
                  <a:spcPct val="0"/>
                </a:spcBef>
                <a:spcAft>
                  <a:spcPct val="0"/>
                </a:spcAft>
                <a:defRPr/>
              </a:pPr>
              <a:t>52</a:t>
            </a:fld>
            <a:endParaRPr lang="en-US"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BDF935-C816-4020-A997-ACD696190062}" type="slidenum">
              <a:rPr lang="en-US" smtClean="0"/>
              <a:pPr fontAlgn="base">
                <a:spcBef>
                  <a:spcPct val="0"/>
                </a:spcBef>
                <a:spcAft>
                  <a:spcPct val="0"/>
                </a:spcAft>
                <a:defRPr/>
              </a:pPr>
              <a:t>6</a:t>
            </a:fld>
            <a:endParaRPr lang="en-US"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Use of error codes in error handling </a:t>
            </a:r>
            <a:r>
              <a:rPr lang="en-US" smtClean="0"/>
              <a:t>entailed a structure of code in which error logic and application logic are mixed in owing to conditional checks for occurrence of certain errors.</a:t>
            </a:r>
          </a:p>
          <a:p>
            <a:pPr eaLnBrk="1" hangingPunct="1">
              <a:spcBef>
                <a:spcPct val="0"/>
              </a:spcBef>
            </a:pPr>
            <a:endParaRPr lang="en-GB"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CE703-7E9F-4757-B706-DCF5E073BF0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3CA4BC4-FDDE-4B48-AE69-C1D8781D512F}" type="slidenum">
              <a:rPr lang="en-US" smtClean="0"/>
              <a:pPr/>
              <a:t>67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53EAEF6-8BED-4B3B-A9F1-F73F20CA0D9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A94EA-A6F5-4207-A0CF-31CD1F033344}" type="slidenum">
              <a:rPr lang="en-US" smtClean="0"/>
              <a:pPr fontAlgn="base">
                <a:spcBef>
                  <a:spcPct val="0"/>
                </a:spcBef>
                <a:spcAft>
                  <a:spcPct val="0"/>
                </a:spcAft>
                <a:defRPr/>
              </a:pPr>
              <a:t>8</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code for this program compiles without any error. However, during execution, it could encounter an error if the file referred to in the program is not available. This causes the program to terminate abruptly. But this situation should not arise at run-time. </a:t>
            </a:r>
          </a:p>
          <a:p>
            <a:pPr eaLnBrk="1" hangingPunct="1">
              <a:spcBef>
                <a:spcPct val="0"/>
              </a:spcBef>
            </a:pP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3E6327E8-7EA3-4FB1-8E4B-435CE2EC608C}" type="slidenum">
              <a:rPr lang="en-US" smtClean="0"/>
              <a:pPr>
                <a:defRPr/>
              </a:pPr>
              <a:t>9</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2"/>
          <p:cNvGrpSpPr>
            <a:grpSpLocks/>
          </p:cNvGrpSpPr>
          <p:nvPr/>
        </p:nvGrpSpPr>
        <p:grpSpPr bwMode="auto">
          <a:xfrm>
            <a:off x="-11113" y="685800"/>
            <a:ext cx="9144001" cy="1449388"/>
            <a:chOff x="-7" y="432"/>
            <a:chExt cx="5760" cy="913"/>
          </a:xfrm>
          <a:solidFill>
            <a:srgbClr val="562469">
              <a:alpha val="89804"/>
            </a:srgbClr>
          </a:solidFill>
        </p:grpSpPr>
        <p:sp>
          <p:nvSpPr>
            <p:cNvPr id="3099" name="Rectangle 27"/>
            <p:cNvSpPr>
              <a:spLocks noChangeArrowheads="1"/>
            </p:cNvSpPr>
            <p:nvPr userDrawn="1"/>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a:lnSpc>
                  <a:spcPct val="100000"/>
                </a:lnSpc>
              </a:pPr>
              <a:endParaRPr lang="en-US" sz="2800" b="0">
                <a:solidFill>
                  <a:schemeClr val="bg1"/>
                </a:solidFill>
              </a:endParaRPr>
            </a:p>
          </p:txBody>
        </p:sp>
        <p:sp>
          <p:nvSpPr>
            <p:cNvPr id="3102" name="Line 30"/>
            <p:cNvSpPr>
              <a:spLocks noChangeShapeType="1"/>
            </p:cNvSpPr>
            <p:nvPr userDrawn="1"/>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endParaRPr lang="en-US"/>
            </a:p>
          </p:txBody>
        </p:sp>
      </p:grpSp>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pic>
        <p:nvPicPr>
          <p:cNvPr id="11" name="Picture 10" descr="nexwave_logo.png"/>
          <p:cNvPicPr>
            <a:picLocks noChangeAspect="1"/>
          </p:cNvPicPr>
          <p:nvPr/>
        </p:nvPicPr>
        <p:blipFill>
          <a:blip r:embed="rId2" cstate="print"/>
          <a:stretch>
            <a:fillRect/>
          </a:stretch>
        </p:blipFill>
        <p:spPr>
          <a:xfrm>
            <a:off x="2962275" y="5221286"/>
            <a:ext cx="5724525" cy="8858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userDrawn="1"/>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a:lnSpc>
                  <a:spcPct val="100000"/>
                </a:lnSpc>
              </a:pPr>
              <a:endParaRPr lang="en-US" sz="2800" b="0">
                <a:solidFill>
                  <a:schemeClr val="bg1"/>
                </a:solidFill>
              </a:endParaRPr>
            </a:p>
          </p:txBody>
        </p:sp>
        <p:sp>
          <p:nvSpPr>
            <p:cNvPr id="1036" name="Rectangle 12"/>
            <p:cNvSpPr>
              <a:spLocks noChangeArrowheads="1"/>
            </p:cNvSpPr>
            <p:nvPr userDrawn="1"/>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endParaRPr lang="en-US"/>
            </a:p>
          </p:txBody>
        </p:sp>
        <p:sp>
          <p:nvSpPr>
            <p:cNvPr id="1037" name="Rectangle 13"/>
            <p:cNvSpPr>
              <a:spLocks noChangeArrowheads="1"/>
            </p:cNvSpPr>
            <p:nvPr userDrawn="1"/>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endParaRPr lang="en-US"/>
            </a:p>
          </p:txBody>
        </p:sp>
        <p:sp>
          <p:nvSpPr>
            <p:cNvPr id="1038" name="Line 14"/>
            <p:cNvSpPr>
              <a:spLocks noChangeShapeType="1"/>
            </p:cNvSpPr>
            <p:nvPr userDrawn="1"/>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endParaRPr lang="en-US"/>
            </a:p>
          </p:txBody>
        </p:sp>
      </p:grpSp>
      <p:sp>
        <p:nvSpPr>
          <p:cNvPr id="1026" name="Rectangle 2"/>
          <p:cNvSpPr>
            <a:spLocks noGrp="1" noChangeArrowheads="1"/>
          </p:cNvSpPr>
          <p:nvPr>
            <p:ph type="title"/>
          </p:nvPr>
        </p:nvSpPr>
        <p:spPr bwMode="auto">
          <a:xfrm>
            <a:off x="457201"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832"/>
          </a:xfrm>
          <a:prstGeom prst="rect">
            <a:avLst/>
          </a:prstGeom>
          <a:noFill/>
          <a:ln w="12700">
            <a:noFill/>
            <a:miter lim="800000"/>
            <a:headEnd/>
            <a:tailEnd/>
          </a:ln>
          <a:effectLst/>
        </p:spPr>
        <p:txBody>
          <a:bodyPr>
            <a:spAutoFit/>
          </a:bodyPr>
          <a:lstStyle/>
          <a:p>
            <a:pPr algn="ctr" eaLnBrk="0" hangingPunct="0">
              <a:lnSpc>
                <a:spcPct val="100000"/>
              </a:lnSpc>
            </a:pPr>
            <a:r>
              <a:rPr kumimoji="1" lang="en-US" sz="900" b="0" baseline="0" dirty="0">
                <a:solidFill>
                  <a:srgbClr val="282828"/>
                </a:solidFill>
              </a:rPr>
              <a:t>Copyright © </a:t>
            </a:r>
            <a:r>
              <a:rPr kumimoji="1" lang="en-US" sz="900" b="0" baseline="0" dirty="0" smtClean="0">
                <a:solidFill>
                  <a:srgbClr val="282828"/>
                </a:solidFill>
              </a:rPr>
              <a:t>2011 Nexwave. </a:t>
            </a:r>
            <a:r>
              <a:rPr kumimoji="1" lang="en-US" sz="900" b="0" baseline="0" dirty="0">
                <a:solidFill>
                  <a:srgbClr val="282828"/>
                </a:solidFill>
              </a:rPr>
              <a:t>All Rights Reserved</a:t>
            </a:r>
          </a:p>
        </p:txBody>
      </p:sp>
      <p:sp>
        <p:nvSpPr>
          <p:cNvPr id="1027"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hangingPunct="0">
              <a:lnSpc>
                <a:spcPct val="100000"/>
              </a:lnSpc>
            </a:pPr>
            <a:endParaRPr kumimoji="1" lang="en-US" sz="600" b="0">
              <a:solidFill>
                <a:schemeClr val="folHlink"/>
              </a:solidFill>
            </a:endParaRPr>
          </a:p>
        </p:txBody>
      </p:sp>
      <p:sp>
        <p:nvSpPr>
          <p:cNvPr id="1034" name="Rectangle 10"/>
          <p:cNvSpPr>
            <a:spLocks noChangeArrowheads="1"/>
          </p:cNvSpPr>
          <p:nvPr/>
        </p:nvSpPr>
        <p:spPr bwMode="auto">
          <a:xfrm>
            <a:off x="6904038" y="6643688"/>
            <a:ext cx="1905000" cy="246221"/>
          </a:xfrm>
          <a:prstGeom prst="rect">
            <a:avLst/>
          </a:prstGeom>
          <a:noFill/>
          <a:ln w="12700">
            <a:noFill/>
            <a:miter lim="800000"/>
            <a:headEnd/>
            <a:tailEnd/>
          </a:ln>
          <a:effectLst/>
        </p:spPr>
        <p:txBody>
          <a:bodyPr>
            <a:spAutoFit/>
          </a:bodyPr>
          <a:lstStyle/>
          <a:p>
            <a:pPr algn="r" eaLnBrk="0" hangingPunct="0">
              <a:lnSpc>
                <a:spcPct val="100000"/>
              </a:lnSpc>
            </a:pPr>
            <a:fld id="{5C2B00EF-A969-4581-BC38-77558B8AEC84}" type="slidenum">
              <a:rPr kumimoji="1" lang="en-US" sz="1000" b="0">
                <a:solidFill>
                  <a:srgbClr val="252727"/>
                </a:solidFill>
              </a:rPr>
              <a:pPr algn="r" eaLnBrk="0" hangingPunct="0">
                <a:lnSpc>
                  <a:spcPct val="100000"/>
                </a:lnSpc>
              </a:pPr>
              <a:t>‹#›</a:t>
            </a:fld>
            <a:endParaRPr kumimoji="1" lang="en-US" sz="1000" b="0" dirty="0">
              <a:solidFill>
                <a:srgbClr val="252727"/>
              </a:solidFill>
            </a:endParaRPr>
          </a:p>
        </p:txBody>
      </p:sp>
      <p:pic>
        <p:nvPicPr>
          <p:cNvPr id="1057"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14" name="Picture 13" descr="nexwave_logo.png"/>
          <p:cNvPicPr>
            <a:picLocks noChangeAspect="1"/>
          </p:cNvPicPr>
          <p:nvPr/>
        </p:nvPicPr>
        <p:blipFill>
          <a:blip r:embed="rId15" cstate="print"/>
          <a:stretch>
            <a:fillRect/>
          </a:stretch>
        </p:blipFill>
        <p:spPr>
          <a:xfrm>
            <a:off x="127000" y="15875"/>
            <a:ext cx="2678113" cy="4144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105000"/>
        </a:lnSpc>
        <a:spcBef>
          <a:spcPct val="0"/>
        </a:spcBef>
        <a:spcAft>
          <a:spcPct val="0"/>
        </a:spcAft>
        <a:defRPr sz="2800">
          <a:solidFill>
            <a:schemeClr val="bg1"/>
          </a:solidFill>
          <a:latin typeface="+mj-lt"/>
          <a:ea typeface="+mj-ea"/>
          <a:cs typeface="+mj-cs"/>
        </a:defRPr>
      </a:lvl1pPr>
      <a:lvl2pPr algn="l" rtl="0" eaLnBrk="1" fontAlgn="base" hangingPunct="1">
        <a:lnSpc>
          <a:spcPct val="105000"/>
        </a:lnSpc>
        <a:spcBef>
          <a:spcPct val="0"/>
        </a:spcBef>
        <a:spcAft>
          <a:spcPct val="0"/>
        </a:spcAft>
        <a:defRPr sz="2800">
          <a:solidFill>
            <a:schemeClr val="bg1"/>
          </a:solidFill>
          <a:latin typeface="Tahoma" pitchFamily="34" charset="0"/>
        </a:defRPr>
      </a:lvl2pPr>
      <a:lvl3pPr algn="l" rtl="0" eaLnBrk="1" fontAlgn="base" hangingPunct="1">
        <a:lnSpc>
          <a:spcPct val="105000"/>
        </a:lnSpc>
        <a:spcBef>
          <a:spcPct val="0"/>
        </a:spcBef>
        <a:spcAft>
          <a:spcPct val="0"/>
        </a:spcAft>
        <a:defRPr sz="2800">
          <a:solidFill>
            <a:schemeClr val="bg1"/>
          </a:solidFill>
          <a:latin typeface="Tahoma" pitchFamily="34" charset="0"/>
        </a:defRPr>
      </a:lvl3pPr>
      <a:lvl4pPr algn="l" rtl="0" eaLnBrk="1" fontAlgn="base" hangingPunct="1">
        <a:lnSpc>
          <a:spcPct val="105000"/>
        </a:lnSpc>
        <a:spcBef>
          <a:spcPct val="0"/>
        </a:spcBef>
        <a:spcAft>
          <a:spcPct val="0"/>
        </a:spcAft>
        <a:defRPr sz="2800">
          <a:solidFill>
            <a:schemeClr val="bg1"/>
          </a:solidFill>
          <a:latin typeface="Tahoma" pitchFamily="34" charset="0"/>
        </a:defRPr>
      </a:lvl4pPr>
      <a:lvl5pPr algn="l" rtl="0" eaLnBrk="1" fontAlgn="base" hangingPunct="1">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1" fontAlgn="base" hangingPunct="1">
        <a:spcBef>
          <a:spcPct val="25000"/>
        </a:spcBef>
        <a:spcAft>
          <a:spcPct val="0"/>
        </a:spcAft>
        <a:buSzPct val="85000"/>
        <a:buChar char="•"/>
        <a:defRPr sz="2600" baseline="0">
          <a:solidFill>
            <a:srgbClr val="562469"/>
          </a:solidFill>
          <a:latin typeface="+mn-lt"/>
          <a:ea typeface="+mn-ea"/>
          <a:cs typeface="+mn-cs"/>
        </a:defRPr>
      </a:lvl1pPr>
      <a:lvl2pPr marL="571500" indent="-342900" algn="l" rtl="0" eaLnBrk="1" fontAlgn="base" hangingPunct="1">
        <a:spcBef>
          <a:spcPct val="5000"/>
        </a:spcBef>
        <a:spcAft>
          <a:spcPct val="0"/>
        </a:spcAft>
        <a:buSzPct val="85000"/>
        <a:buChar char="—"/>
        <a:defRPr sz="2200" baseline="0">
          <a:solidFill>
            <a:srgbClr val="3A3A3A"/>
          </a:solidFill>
          <a:latin typeface="+mn-lt"/>
        </a:defRPr>
      </a:lvl2pPr>
      <a:lvl3pPr marL="814388" indent="-241300" algn="l" rtl="0" eaLnBrk="1" fontAlgn="base" hangingPunct="1">
        <a:spcBef>
          <a:spcPct val="0"/>
        </a:spcBef>
        <a:spcAft>
          <a:spcPct val="0"/>
        </a:spcAft>
        <a:buChar char="–"/>
        <a:defRPr sz="2000" baseline="0">
          <a:solidFill>
            <a:srgbClr val="3A3A3A"/>
          </a:solidFill>
          <a:latin typeface="+mn-lt"/>
        </a:defRPr>
      </a:lvl3pPr>
      <a:lvl4pPr marL="1044575" indent="-228600" algn="l" rtl="0" eaLnBrk="1" fontAlgn="base" hangingPunct="1">
        <a:spcBef>
          <a:spcPct val="0"/>
        </a:spcBef>
        <a:spcAft>
          <a:spcPct val="0"/>
        </a:spcAft>
        <a:buSzPct val="85000"/>
        <a:buChar char="•"/>
        <a:defRPr baseline="0">
          <a:solidFill>
            <a:srgbClr val="3A3A3A"/>
          </a:solidFill>
          <a:latin typeface="+mn-lt"/>
        </a:defRPr>
      </a:lvl4pPr>
      <a:lvl5pPr marL="1274763" indent="-228600" algn="l" rtl="0" eaLnBrk="1" fontAlgn="base" hangingPunct="1">
        <a:spcBef>
          <a:spcPct val="0"/>
        </a:spcBef>
        <a:spcAft>
          <a:spcPct val="0"/>
        </a:spcAft>
        <a:buChar char="-"/>
        <a:defRPr baseline="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amples/j2se/exceptions/Exception1.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exceptions/Exception2.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Examples/j2se/exceptions/Exception3.jav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Examples/j2se/exceptions/Exception7.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Examples/j2se/exceptions/Exception8.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Examples/j2se/exceptions/Exception9.jav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exceptions/Exception4.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Examples/j2se/exceptions/Exception6.java" TargetMode="External"/><Relationship Id="rId4" Type="http://schemas.openxmlformats.org/officeDocument/2006/relationships/hyperlink" Target="Examples/j2se/exceptions/Exception5.jav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Examples/j2se/exceptions/FinallyDemo.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Examples/j2se/exceptions/ExceptionSample1.jav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Examples/j2se/exceptions/ExceptionSample2.java"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p:txBody>
          <a:bodyPr/>
          <a:lstStyle/>
          <a:p>
            <a:pPr eaLnBrk="1" hangingPunct="1">
              <a:defRPr/>
            </a:pPr>
            <a:r>
              <a:rPr lang="en-US" sz="4400" dirty="0" smtClean="0"/>
              <a:t>J2SE</a:t>
            </a:r>
          </a:p>
        </p:txBody>
      </p:sp>
      <p:sp>
        <p:nvSpPr>
          <p:cNvPr id="3" name="Subtitle 2"/>
          <p:cNvSpPr>
            <a:spLocks noGrp="1"/>
          </p:cNvSpPr>
          <p:nvPr>
            <p:ph type="subTitle" idx="1"/>
          </p:nvPr>
        </p:nvSpPr>
        <p:spPr/>
        <p:txBody>
          <a:bodyPr/>
          <a:lstStyle/>
          <a:p>
            <a:r>
              <a:rPr lang="en-US" sz="2400" dirty="0" smtClean="0"/>
              <a:t>Exception Handling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t>Catching and Handling Exceptions</a:t>
            </a:r>
          </a:p>
        </p:txBody>
      </p:sp>
      <p:sp>
        <p:nvSpPr>
          <p:cNvPr id="41987" name="Rectangle 3"/>
          <p:cNvSpPr>
            <a:spLocks noGrp="1" noChangeArrowheads="1"/>
          </p:cNvSpPr>
          <p:nvPr>
            <p:ph idx="1"/>
          </p:nvPr>
        </p:nvSpPr>
        <p:spPr/>
        <p:txBody>
          <a:bodyPr/>
          <a:lstStyle/>
          <a:p>
            <a:pPr eaLnBrk="1" hangingPunct="1">
              <a:lnSpc>
                <a:spcPct val="90000"/>
              </a:lnSpc>
            </a:pPr>
            <a:r>
              <a:rPr lang="en-US" sz="2400" dirty="0" smtClean="0"/>
              <a:t>When an exception is thrown, the normal sequence of execution is interrupted</a:t>
            </a:r>
          </a:p>
          <a:p>
            <a:pPr eaLnBrk="1" hangingPunct="1">
              <a:lnSpc>
                <a:spcPct val="90000"/>
              </a:lnSpc>
            </a:pPr>
            <a:r>
              <a:rPr lang="en-US" sz="2400" dirty="0" smtClean="0"/>
              <a:t>Default behavior</a:t>
            </a:r>
          </a:p>
          <a:p>
            <a:pPr lvl="1" eaLnBrk="1" hangingPunct="1">
              <a:lnSpc>
                <a:spcPct val="90000"/>
              </a:lnSpc>
            </a:pPr>
            <a:r>
              <a:rPr lang="en-US" sz="2000" dirty="0" smtClean="0"/>
              <a:t>Program stops</a:t>
            </a:r>
          </a:p>
          <a:p>
            <a:pPr lvl="1" eaLnBrk="1" hangingPunct="1">
              <a:lnSpc>
                <a:spcPct val="90000"/>
              </a:lnSpc>
            </a:pPr>
            <a:r>
              <a:rPr lang="en-US" sz="2000" dirty="0" smtClean="0"/>
              <a:t>JVM displays an error message and stack trace</a:t>
            </a:r>
          </a:p>
          <a:p>
            <a:pPr eaLnBrk="1" hangingPunct="1">
              <a:lnSpc>
                <a:spcPct val="90000"/>
              </a:lnSpc>
            </a:pPr>
            <a:r>
              <a:rPr lang="en-US" sz="2400" dirty="0" smtClean="0"/>
              <a:t>The programmer may override the default behavior by </a:t>
            </a:r>
          </a:p>
          <a:p>
            <a:pPr lvl="1" eaLnBrk="1" hangingPunct="1">
              <a:lnSpc>
                <a:spcPct val="90000"/>
              </a:lnSpc>
            </a:pPr>
            <a:r>
              <a:rPr lang="en-US" sz="2000" dirty="0" smtClean="0"/>
              <a:t>Enclosing statements in a try block</a:t>
            </a:r>
          </a:p>
          <a:p>
            <a:pPr lvl="1" eaLnBrk="1" hangingPunct="1">
              <a:lnSpc>
                <a:spcPct val="90000"/>
              </a:lnSpc>
            </a:pPr>
            <a:r>
              <a:rPr lang="en-US" sz="2000" dirty="0" smtClean="0"/>
              <a:t>Processing the exception in a catch block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The try-catch-finally Sequence</a:t>
            </a:r>
          </a:p>
        </p:txBody>
      </p:sp>
      <p:sp>
        <p:nvSpPr>
          <p:cNvPr id="43011" name="Rectangle 3"/>
          <p:cNvSpPr>
            <a:spLocks noGrp="1" noChangeArrowheads="1"/>
          </p:cNvSpPr>
          <p:nvPr>
            <p:ph idx="1"/>
          </p:nvPr>
        </p:nvSpPr>
        <p:spPr/>
        <p:txBody>
          <a:bodyPr/>
          <a:lstStyle/>
          <a:p>
            <a:pPr eaLnBrk="1" hangingPunct="1">
              <a:lnSpc>
                <a:spcPct val="90000"/>
              </a:lnSpc>
            </a:pPr>
            <a:r>
              <a:rPr lang="en-US" sz="2400" dirty="0" smtClean="0"/>
              <a:t>Avoid uncaught exceptions</a:t>
            </a:r>
          </a:p>
          <a:p>
            <a:pPr lvl="1" eaLnBrk="1" hangingPunct="1">
              <a:lnSpc>
                <a:spcPct val="90000"/>
              </a:lnSpc>
            </a:pPr>
            <a:r>
              <a:rPr lang="en-US" sz="2000" dirty="0" smtClean="0"/>
              <a:t>Write a try-catch sequence to catch an exception</a:t>
            </a:r>
          </a:p>
          <a:p>
            <a:pPr lvl="1" eaLnBrk="1" hangingPunct="1">
              <a:lnSpc>
                <a:spcPct val="90000"/>
              </a:lnSpc>
            </a:pPr>
            <a:r>
              <a:rPr lang="en-US" sz="2000" dirty="0" smtClean="0"/>
              <a:t>Handle it rather than relying on the JVM</a:t>
            </a:r>
          </a:p>
          <a:p>
            <a:pPr eaLnBrk="1" hangingPunct="1">
              <a:lnSpc>
                <a:spcPct val="90000"/>
              </a:lnSpc>
            </a:pPr>
            <a:r>
              <a:rPr lang="en-US" sz="2400" dirty="0" smtClean="0"/>
              <a:t>Catch block is skipped if all statements within the try block execute without error</a:t>
            </a:r>
          </a:p>
          <a:p>
            <a:pPr eaLnBrk="1" hangingPunct="1">
              <a:lnSpc>
                <a:spcPct val="90000"/>
              </a:lnSpc>
            </a:pPr>
            <a:r>
              <a:rPr lang="en-US" sz="2400" dirty="0" smtClean="0"/>
              <a:t>Finally (if provided) is executed after try block or catch block</a:t>
            </a:r>
          </a:p>
          <a:p>
            <a:pPr lvl="1" eaLnBrk="1" hangingPunct="1">
              <a:lnSpc>
                <a:spcPct val="90000"/>
              </a:lnSpc>
            </a:pPr>
            <a:r>
              <a:rPr lang="en-US" sz="2000" dirty="0" smtClean="0"/>
              <a:t>Use this to “clean up” (e.g. close open files)</a:t>
            </a:r>
          </a:p>
          <a:p>
            <a:pPr lvl="1" eaLnBrk="1" hangingPunct="1">
              <a:lnSpc>
                <a:spcPct val="90000"/>
              </a:lnSpc>
              <a:buFontTx/>
              <a:buNone/>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t>Try-catch-finally</a:t>
            </a:r>
          </a:p>
        </p:txBody>
      </p:sp>
      <p:sp>
        <p:nvSpPr>
          <p:cNvPr id="44035" name="Rectangle 3"/>
          <p:cNvSpPr>
            <a:spLocks noGrp="1" noChangeArrowheads="1"/>
          </p:cNvSpPr>
          <p:nvPr>
            <p:ph idx="1"/>
          </p:nvPr>
        </p:nvSpPr>
        <p:spPr/>
        <p:txBody>
          <a:bodyPr/>
          <a:lstStyle/>
          <a:p>
            <a:pPr lvl="1" eaLnBrk="1" hangingPunct="1">
              <a:lnSpc>
                <a:spcPct val="90000"/>
              </a:lnSpc>
              <a:buFontTx/>
              <a:buNone/>
            </a:pPr>
            <a:r>
              <a:rPr lang="en-US" sz="2000" smtClean="0">
                <a:latin typeface="Courier New" pitchFamily="49" charset="0"/>
                <a:cs typeface="Courier New" pitchFamily="49" charset="0"/>
              </a:rPr>
              <a:t>try {</a:t>
            </a:r>
          </a:p>
          <a:p>
            <a:pPr lvl="1" eaLnBrk="1" hangingPunct="1">
              <a:lnSpc>
                <a:spcPct val="90000"/>
              </a:lnSpc>
              <a:buFontTx/>
              <a:buNone/>
            </a:pPr>
            <a:r>
              <a:rPr lang="en-US" sz="2000" smtClean="0">
                <a:latin typeface="Courier New" pitchFamily="49" charset="0"/>
                <a:cs typeface="Courier New" pitchFamily="49" charset="0"/>
              </a:rPr>
              <a:t>   //statements that might cause exception</a:t>
            </a:r>
          </a:p>
          <a:p>
            <a:pPr lvl="1" eaLnBrk="1" hangingPunct="1">
              <a:lnSpc>
                <a:spcPct val="90000"/>
              </a:lnSpc>
              <a:buFontTx/>
              <a:buNone/>
            </a:pPr>
            <a:r>
              <a:rPr lang="en-US" sz="2000" smtClean="0">
                <a:latin typeface="Courier New" pitchFamily="49" charset="0"/>
                <a:cs typeface="Courier New" pitchFamily="49" charset="0"/>
              </a:rPr>
              <a:t>}</a:t>
            </a:r>
          </a:p>
          <a:p>
            <a:pPr lvl="1" eaLnBrk="1" hangingPunct="1">
              <a:lnSpc>
                <a:spcPct val="90000"/>
              </a:lnSpc>
              <a:buFontTx/>
              <a:buNone/>
            </a:pPr>
            <a:r>
              <a:rPr lang="en-US" sz="2000" smtClean="0">
                <a:latin typeface="Courier New" pitchFamily="49" charset="0"/>
                <a:cs typeface="Courier New" pitchFamily="49" charset="0"/>
              </a:rPr>
              <a:t>catch (EOFException ex){</a:t>
            </a:r>
          </a:p>
          <a:p>
            <a:pPr lvl="1" eaLnBrk="1" hangingPunct="1">
              <a:lnSpc>
                <a:spcPct val="90000"/>
              </a:lnSpc>
              <a:buFontTx/>
              <a:buNone/>
            </a:pPr>
            <a:r>
              <a:rPr lang="en-US" sz="2000" smtClean="0">
                <a:latin typeface="Courier New" pitchFamily="49" charset="0"/>
                <a:cs typeface="Courier New" pitchFamily="49" charset="0"/>
              </a:rPr>
              <a:t>   //code for EOF Exception</a:t>
            </a:r>
          </a:p>
          <a:p>
            <a:pPr lvl="1" eaLnBrk="1" hangingPunct="1">
              <a:lnSpc>
                <a:spcPct val="90000"/>
              </a:lnSpc>
              <a:buFontTx/>
              <a:buNone/>
            </a:pPr>
            <a:r>
              <a:rPr lang="en-US" sz="2000" smtClean="0">
                <a:latin typeface="Courier New" pitchFamily="49" charset="0"/>
                <a:cs typeface="Courier New" pitchFamily="49" charset="0"/>
              </a:rPr>
              <a:t>}</a:t>
            </a:r>
          </a:p>
          <a:p>
            <a:pPr lvl="1" eaLnBrk="1" hangingPunct="1">
              <a:lnSpc>
                <a:spcPct val="90000"/>
              </a:lnSpc>
              <a:buFontTx/>
              <a:buNone/>
            </a:pPr>
            <a:r>
              <a:rPr lang="en-US" sz="2000" smtClean="0">
                <a:latin typeface="Courier New" pitchFamily="49" charset="0"/>
                <a:cs typeface="Courier New" pitchFamily="49" charset="0"/>
              </a:rPr>
              <a:t>catch(IOException ex){</a:t>
            </a:r>
          </a:p>
          <a:p>
            <a:pPr lvl="1" eaLnBrk="1" hangingPunct="1">
              <a:lnSpc>
                <a:spcPct val="90000"/>
              </a:lnSpc>
              <a:buFontTx/>
              <a:buNone/>
            </a:pPr>
            <a:r>
              <a:rPr lang="en-US" sz="2000" smtClean="0">
                <a:latin typeface="Courier New" pitchFamily="49" charset="0"/>
                <a:cs typeface="Courier New" pitchFamily="49" charset="0"/>
              </a:rPr>
              <a:t>  //code for IO Exception</a:t>
            </a:r>
          </a:p>
          <a:p>
            <a:pPr lvl="1" eaLnBrk="1" hangingPunct="1">
              <a:lnSpc>
                <a:spcPct val="90000"/>
              </a:lnSpc>
              <a:buFontTx/>
              <a:buNone/>
            </a:pPr>
            <a:r>
              <a:rPr lang="en-US" sz="2000" smtClean="0">
                <a:latin typeface="Courier New" pitchFamily="49" charset="0"/>
                <a:cs typeface="Courier New" pitchFamily="49" charset="0"/>
              </a:rPr>
              <a:t>}</a:t>
            </a:r>
          </a:p>
          <a:p>
            <a:pPr lvl="1" eaLnBrk="1" hangingPunct="1">
              <a:lnSpc>
                <a:spcPct val="90000"/>
              </a:lnSpc>
              <a:buFontTx/>
              <a:buNone/>
            </a:pPr>
            <a:r>
              <a:rPr lang="en-US" sz="2000" smtClean="0">
                <a:latin typeface="Courier New" pitchFamily="49" charset="0"/>
                <a:cs typeface="Courier New" pitchFamily="49" charset="0"/>
              </a:rPr>
              <a:t>finally{</a:t>
            </a:r>
          </a:p>
          <a:p>
            <a:pPr lvl="1" eaLnBrk="1" hangingPunct="1">
              <a:lnSpc>
                <a:spcPct val="90000"/>
              </a:lnSpc>
              <a:buFontTx/>
              <a:buNone/>
            </a:pPr>
            <a:r>
              <a:rPr lang="en-US" sz="2000" smtClean="0">
                <a:latin typeface="Courier New" pitchFamily="49" charset="0"/>
                <a:cs typeface="Courier New" pitchFamily="49" charset="0"/>
              </a:rPr>
              <a:t>  //code executed after try or catch code</a:t>
            </a:r>
          </a:p>
          <a:p>
            <a:pPr lvl="1" eaLnBrk="1" hangingPunct="1">
              <a:lnSpc>
                <a:spcPct val="90000"/>
              </a:lnSpc>
              <a:buFontTx/>
              <a:buNone/>
            </a:pPr>
            <a:r>
              <a:rPr lang="en-US" sz="2000" smtClean="0">
                <a:latin typeface="Courier New" pitchFamily="49" charset="0"/>
                <a:cs typeface="Courier New" pitchFamily="49" charset="0"/>
              </a:rPr>
              <a:t>}</a:t>
            </a:r>
            <a:endParaRPr lang="en-US" sz="24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Handling Exceptions to Recover from Errors</a:t>
            </a:r>
          </a:p>
        </p:txBody>
      </p:sp>
      <p:sp>
        <p:nvSpPr>
          <p:cNvPr id="45059" name="Rectangle 3"/>
          <p:cNvSpPr>
            <a:spLocks noGrp="1" noChangeArrowheads="1"/>
          </p:cNvSpPr>
          <p:nvPr>
            <p:ph idx="1"/>
          </p:nvPr>
        </p:nvSpPr>
        <p:spPr/>
        <p:txBody>
          <a:bodyPr/>
          <a:lstStyle/>
          <a:p>
            <a:pPr eaLnBrk="1" hangingPunct="1">
              <a:lnSpc>
                <a:spcPct val="90000"/>
              </a:lnSpc>
            </a:pPr>
            <a:r>
              <a:rPr lang="en-US" sz="2400" dirty="0" smtClean="0"/>
              <a:t>Exceptions provide the opportunity to</a:t>
            </a:r>
          </a:p>
          <a:p>
            <a:pPr lvl="1" eaLnBrk="1" hangingPunct="1">
              <a:lnSpc>
                <a:spcPct val="90000"/>
              </a:lnSpc>
            </a:pPr>
            <a:r>
              <a:rPr lang="en-US" sz="2000" dirty="0" smtClean="0"/>
              <a:t>Recover from errors (preferable, if possible)</a:t>
            </a:r>
          </a:p>
          <a:p>
            <a:pPr lvl="1" eaLnBrk="1" hangingPunct="1">
              <a:lnSpc>
                <a:spcPct val="90000"/>
              </a:lnSpc>
            </a:pPr>
            <a:r>
              <a:rPr lang="en-US" sz="2000" dirty="0" smtClean="0"/>
              <a:t>Report errors</a:t>
            </a:r>
          </a:p>
          <a:p>
            <a:pPr eaLnBrk="1" hangingPunct="1">
              <a:lnSpc>
                <a:spcPct val="90000"/>
              </a:lnSpc>
            </a:pPr>
            <a:r>
              <a:rPr lang="en-US" sz="2400" dirty="0" smtClean="0"/>
              <a:t>First matching Catch block (only) is executed</a:t>
            </a:r>
          </a:p>
          <a:p>
            <a:pPr lvl="1" eaLnBrk="1" hangingPunct="1">
              <a:lnSpc>
                <a:spcPct val="90000"/>
              </a:lnSpc>
            </a:pPr>
            <a:r>
              <a:rPr lang="en-US" sz="2000" dirty="0" smtClean="0"/>
              <a:t>Match according to the type of exception</a:t>
            </a:r>
          </a:p>
          <a:p>
            <a:pPr eaLnBrk="1" hangingPunct="1">
              <a:lnSpc>
                <a:spcPct val="90000"/>
              </a:lnSpc>
            </a:pPr>
            <a:r>
              <a:rPr lang="en-US" sz="2400" dirty="0" smtClean="0"/>
              <a:t>Compiler displays an error message if it encounters an unreachable catch clause</a:t>
            </a:r>
          </a:p>
          <a:p>
            <a:pPr lvl="1" eaLnBrk="1" hangingPunct="1">
              <a:lnSpc>
                <a:spcPct val="90000"/>
              </a:lnSpc>
            </a:pPr>
            <a:r>
              <a:rPr lang="en-US" sz="2000" dirty="0" smtClean="0"/>
              <a:t>Example:  IOException with no IO in try clause</a:t>
            </a:r>
          </a:p>
          <a:p>
            <a:pPr eaLnBrk="1" hangingPunct="1">
              <a:lnSpc>
                <a:spcPct val="90000"/>
              </a:lnSpc>
              <a:buNone/>
            </a:pPr>
            <a:endParaRPr lang="en-US" sz="2800" dirty="0" smtClean="0"/>
          </a:p>
          <a:p>
            <a:pPr marL="227013" lvl="1" indent="-227013" algn="ctr">
              <a:lnSpc>
                <a:spcPct val="90000"/>
              </a:lnSpc>
              <a:spcBef>
                <a:spcPct val="25000"/>
              </a:spcBef>
              <a:buNone/>
            </a:pPr>
            <a:r>
              <a:rPr lang="en-US" sz="1600" b="1" dirty="0" smtClean="0"/>
              <a:t>** Refer to the </a:t>
            </a:r>
            <a:r>
              <a:rPr lang="en-US" sz="1600" b="1" dirty="0" smtClean="0">
                <a:hlinkClick r:id="rId3" action="ppaction://hlinkfile"/>
              </a:rPr>
              <a:t>Exception1.java </a:t>
            </a:r>
            <a:r>
              <a:rPr lang="en-US" sz="1600" b="1" dirty="0" smtClean="0"/>
              <a:t>sample code</a:t>
            </a:r>
          </a:p>
          <a:p>
            <a:pPr marL="227013" lvl="1" indent="-227013" algn="ctr">
              <a:lnSpc>
                <a:spcPct val="90000"/>
              </a:lnSpc>
              <a:spcBef>
                <a:spcPct val="25000"/>
              </a:spcBef>
              <a:buNone/>
            </a:pPr>
            <a:endParaRPr lang="en-US" sz="16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smtClean="0"/>
              <a:t>Exception Types</a:t>
            </a:r>
          </a:p>
        </p:txBody>
      </p:sp>
      <p:sp>
        <p:nvSpPr>
          <p:cNvPr id="46083" name="Rectangle 3"/>
          <p:cNvSpPr>
            <a:spLocks noGrp="1" noChangeArrowheads="1"/>
          </p:cNvSpPr>
          <p:nvPr>
            <p:ph idx="1"/>
          </p:nvPr>
        </p:nvSpPr>
        <p:spPr/>
        <p:txBody>
          <a:bodyPr/>
          <a:lstStyle/>
          <a:p>
            <a:pPr eaLnBrk="1" hangingPunct="1"/>
            <a:r>
              <a:rPr lang="en-US" sz="2000" dirty="0" smtClean="0"/>
              <a:t>Exceptions are implemented in Java through a number of classes</a:t>
            </a:r>
          </a:p>
          <a:p>
            <a:pPr eaLnBrk="1" hangingPunct="1"/>
            <a:r>
              <a:rPr lang="en-US" sz="2000" b="1" dirty="0" err="1" smtClean="0"/>
              <a:t>Throwable</a:t>
            </a:r>
            <a:r>
              <a:rPr lang="en-US" sz="2000" dirty="0" smtClean="0"/>
              <a:t> is at the top of the exception class hierarchy </a:t>
            </a:r>
          </a:p>
          <a:p>
            <a:pPr eaLnBrk="1" hangingPunct="1"/>
            <a:r>
              <a:rPr lang="en-US" sz="2000" dirty="0" smtClean="0"/>
              <a:t>It has two subclasses – </a:t>
            </a:r>
          </a:p>
          <a:p>
            <a:pPr lvl="1" eaLnBrk="1" hangingPunct="1"/>
            <a:r>
              <a:rPr lang="en-US" sz="2000" dirty="0" smtClean="0"/>
              <a:t>the </a:t>
            </a:r>
            <a:r>
              <a:rPr lang="en-US" sz="2000" b="1" dirty="0" smtClean="0"/>
              <a:t>Exception</a:t>
            </a:r>
            <a:r>
              <a:rPr lang="en-US" sz="2000" dirty="0" smtClean="0"/>
              <a:t> class </a:t>
            </a:r>
          </a:p>
          <a:p>
            <a:pPr lvl="1" eaLnBrk="1" hangingPunct="1"/>
            <a:r>
              <a:rPr lang="en-US" sz="2000" dirty="0" smtClean="0"/>
              <a:t>the </a:t>
            </a:r>
            <a:r>
              <a:rPr lang="en-US" sz="2000" b="1" dirty="0" smtClean="0"/>
              <a:t>Error</a:t>
            </a:r>
            <a:r>
              <a:rPr lang="en-US" sz="2000" dirty="0" smtClean="0"/>
              <a:t> class.</a:t>
            </a:r>
          </a:p>
          <a:p>
            <a:pPr eaLnBrk="1" hangingPunct="1"/>
            <a:r>
              <a:rPr lang="en-US" sz="2000" dirty="0" smtClean="0"/>
              <a:t>The </a:t>
            </a:r>
            <a:r>
              <a:rPr lang="en-US" sz="2000" b="1" dirty="0" smtClean="0"/>
              <a:t>Exception</a:t>
            </a:r>
            <a:r>
              <a:rPr lang="en-US" sz="2000" dirty="0" smtClean="0"/>
              <a:t> class has a subclass called </a:t>
            </a:r>
            <a:r>
              <a:rPr lang="en-US" sz="2000" b="1" dirty="0" err="1" smtClean="0"/>
              <a:t>RunTimeException</a:t>
            </a:r>
            <a:r>
              <a:rPr lang="en-US" sz="2000" dirty="0" smtClean="0"/>
              <a:t>. </a:t>
            </a:r>
          </a:p>
          <a:p>
            <a:pPr eaLnBrk="1" hangingPunct="1"/>
            <a:r>
              <a:rPr lang="en-US" sz="2000" dirty="0" smtClean="0"/>
              <a:t>Exceptions that belong to </a:t>
            </a:r>
            <a:r>
              <a:rPr lang="en-US" sz="2000" b="1" dirty="0" err="1" smtClean="0"/>
              <a:t>RunTimeException</a:t>
            </a:r>
            <a:r>
              <a:rPr lang="en-US" sz="2000" dirty="0" smtClean="0"/>
              <a:t> handle various situations such as division by zero, file not found etc.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smtClean="0"/>
              <a:t>Exception Types</a:t>
            </a:r>
          </a:p>
        </p:txBody>
      </p:sp>
      <p:sp>
        <p:nvSpPr>
          <p:cNvPr id="4" name="Content Placeholder 3"/>
          <p:cNvSpPr>
            <a:spLocks noGrp="1"/>
          </p:cNvSpPr>
          <p:nvPr>
            <p:ph idx="1"/>
          </p:nvPr>
        </p:nvSpPr>
        <p:spPr/>
        <p:txBody>
          <a:bodyPr/>
          <a:lstStyle/>
          <a:p>
            <a:endParaRPr lang="en-US"/>
          </a:p>
        </p:txBody>
      </p:sp>
      <p:pic>
        <p:nvPicPr>
          <p:cNvPr id="47107" name="Picture 2"/>
          <p:cNvPicPr>
            <a:picLocks noChangeAspect="1" noChangeArrowheads="1"/>
          </p:cNvPicPr>
          <p:nvPr/>
        </p:nvPicPr>
        <p:blipFill>
          <a:blip r:embed="rId3" cstate="print"/>
          <a:srcRect/>
          <a:stretch>
            <a:fillRect/>
          </a:stretch>
        </p:blipFill>
        <p:spPr bwMode="auto">
          <a:xfrm>
            <a:off x="381000" y="1524000"/>
            <a:ext cx="8305800" cy="5043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smtClean="0"/>
              <a:t>Uncaught Exceptions</a:t>
            </a:r>
          </a:p>
        </p:txBody>
      </p:sp>
      <p:sp>
        <p:nvSpPr>
          <p:cNvPr id="48131" name="Rectangle 3"/>
          <p:cNvSpPr>
            <a:spLocks noGrp="1" noChangeArrowheads="1"/>
          </p:cNvSpPr>
          <p:nvPr>
            <p:ph idx="1"/>
          </p:nvPr>
        </p:nvSpPr>
        <p:spPr/>
        <p:txBody>
          <a:bodyPr/>
          <a:lstStyle/>
          <a:p>
            <a:pPr eaLnBrk="1" hangingPunct="1">
              <a:lnSpc>
                <a:spcPct val="80000"/>
              </a:lnSpc>
              <a:buFontTx/>
              <a:buNone/>
            </a:pPr>
            <a:r>
              <a:rPr lang="en-US" sz="2000" smtClean="0">
                <a:latin typeface="Courier New" pitchFamily="49" charset="0"/>
                <a:cs typeface="Courier New" pitchFamily="49" charset="0"/>
              </a:rPr>
              <a:t>class  Demo {	</a:t>
            </a:r>
          </a:p>
          <a:p>
            <a:pPr eaLnBrk="1" hangingPunct="1">
              <a:lnSpc>
                <a:spcPct val="80000"/>
              </a:lnSpc>
              <a:buFontTx/>
              <a:buNone/>
            </a:pPr>
            <a:r>
              <a:rPr lang="en-US" sz="2000" smtClean="0">
                <a:latin typeface="Courier New" pitchFamily="49" charset="0"/>
                <a:cs typeface="Courier New" pitchFamily="49" charset="0"/>
              </a:rPr>
              <a:t>	public static void main(String args[]) {</a:t>
            </a:r>
          </a:p>
          <a:p>
            <a:pPr eaLnBrk="1" hangingPunct="1">
              <a:lnSpc>
                <a:spcPct val="80000"/>
              </a:lnSpc>
              <a:buFontTx/>
              <a:buNone/>
            </a:pPr>
            <a:r>
              <a:rPr lang="en-US" sz="2000" smtClean="0">
                <a:latin typeface="Courier New" pitchFamily="49" charset="0"/>
                <a:cs typeface="Courier New" pitchFamily="49" charset="0"/>
              </a:rPr>
              <a:t>		int x = 0;</a:t>
            </a:r>
          </a:p>
          <a:p>
            <a:pPr eaLnBrk="1" hangingPunct="1">
              <a:lnSpc>
                <a:spcPct val="80000"/>
              </a:lnSpc>
              <a:buFontTx/>
              <a:buNone/>
            </a:pPr>
            <a:r>
              <a:rPr lang="en-US" sz="2000" smtClean="0">
                <a:latin typeface="Courier New" pitchFamily="49" charset="0"/>
                <a:cs typeface="Courier New" pitchFamily="49" charset="0"/>
              </a:rPr>
              <a:t>		int y = 50/x;</a:t>
            </a:r>
          </a:p>
          <a:p>
            <a:pPr eaLnBrk="1" hangingPunct="1">
              <a:lnSpc>
                <a:spcPct val="80000"/>
              </a:lnSpc>
              <a:buFontTx/>
              <a:buNone/>
            </a:pPr>
            <a:r>
              <a:rPr lang="en-US" sz="2000" smtClean="0">
                <a:latin typeface="Courier New" pitchFamily="49" charset="0"/>
                <a:cs typeface="Courier New" pitchFamily="49" charset="0"/>
              </a:rPr>
              <a:t>		System.out.println(“y  = “ +y);</a:t>
            </a:r>
          </a:p>
          <a:p>
            <a:pPr eaLnBrk="1" hangingPunct="1">
              <a:lnSpc>
                <a:spcPct val="80000"/>
              </a:lnSpc>
              <a:buFontTx/>
              <a:buNone/>
            </a:pPr>
            <a:r>
              <a:rPr lang="en-US" sz="2000" smtClean="0">
                <a:latin typeface="Courier New" pitchFamily="49" charset="0"/>
                <a:cs typeface="Courier New" pitchFamily="49" charset="0"/>
              </a:rPr>
              <a:t>	}</a:t>
            </a:r>
          </a:p>
          <a:p>
            <a:pPr eaLnBrk="1" hangingPunct="1">
              <a:lnSpc>
                <a:spcPct val="80000"/>
              </a:lnSpc>
              <a:buFontTx/>
              <a:buNone/>
            </a:pPr>
            <a:r>
              <a:rPr lang="en-US" sz="2000" smtClean="0">
                <a:latin typeface="Courier New" pitchFamily="49" charset="0"/>
                <a:cs typeface="Courier New" pitchFamily="49" charset="0"/>
              </a:rPr>
              <a:t>}</a:t>
            </a:r>
          </a:p>
          <a:p>
            <a:pPr eaLnBrk="1" hangingPunct="1">
              <a:lnSpc>
                <a:spcPct val="80000"/>
              </a:lnSpc>
            </a:pPr>
            <a:endParaRPr lang="en-US" sz="2000" smtClean="0"/>
          </a:p>
          <a:p>
            <a:pPr eaLnBrk="1" hangingPunct="1">
              <a:lnSpc>
                <a:spcPct val="80000"/>
              </a:lnSpc>
              <a:buFontTx/>
              <a:buNone/>
            </a:pPr>
            <a:r>
              <a:rPr lang="en-US" sz="2400" smtClean="0"/>
              <a:t>Although this program will compile, but when you execute it, the Java run time-system will generate an exception and displays the following output on the console</a:t>
            </a:r>
          </a:p>
          <a:p>
            <a:pPr eaLnBrk="1" hangingPunct="1">
              <a:lnSpc>
                <a:spcPct val="80000"/>
              </a:lnSpc>
            </a:pPr>
            <a:endParaRPr lang="en-US" sz="2000" smtClean="0"/>
          </a:p>
          <a:p>
            <a:pPr eaLnBrk="1" hangingPunct="1">
              <a:lnSpc>
                <a:spcPct val="80000"/>
              </a:lnSpc>
              <a:buFontTx/>
              <a:buNone/>
            </a:pPr>
            <a:r>
              <a:rPr lang="en-US" sz="1600" smtClean="0">
                <a:latin typeface="Courier New" pitchFamily="49" charset="0"/>
                <a:cs typeface="Courier New" pitchFamily="49" charset="0"/>
              </a:rPr>
              <a:t>java.lang.ArithmeticException: / by zero at Demo.main(Demo.java:4)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t>The Exception Class Hierarchy</a:t>
            </a:r>
          </a:p>
        </p:txBody>
      </p:sp>
      <p:sp>
        <p:nvSpPr>
          <p:cNvPr id="49155" name="Rectangle 3"/>
          <p:cNvSpPr>
            <a:spLocks noGrp="1" noChangeArrowheads="1"/>
          </p:cNvSpPr>
          <p:nvPr>
            <p:ph idx="1"/>
          </p:nvPr>
        </p:nvSpPr>
        <p:spPr/>
        <p:txBody>
          <a:bodyPr/>
          <a:lstStyle/>
          <a:p>
            <a:pPr eaLnBrk="1" hangingPunct="1"/>
            <a:r>
              <a:rPr lang="en-US" sz="2800" smtClean="0"/>
              <a:t>When an exception is thrown, one of the Java exception classes is instantiated</a:t>
            </a:r>
          </a:p>
          <a:p>
            <a:pPr eaLnBrk="1" hangingPunct="1"/>
            <a:r>
              <a:rPr lang="en-US" sz="2800" smtClean="0"/>
              <a:t>Exceptions are defined within a class hierarchy that has the class Throwable as its superclass</a:t>
            </a:r>
          </a:p>
          <a:p>
            <a:pPr eaLnBrk="1" hangingPunct="1"/>
            <a:r>
              <a:rPr lang="en-US" sz="2800" smtClean="0"/>
              <a:t>Classes Error and Exception are subclasses of Throwable</a:t>
            </a:r>
          </a:p>
          <a:p>
            <a:pPr eaLnBrk="1" hangingPunct="1"/>
            <a:r>
              <a:rPr lang="en-US" sz="2800" smtClean="0"/>
              <a:t>RuntimeException is a subclass of Exception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t>Throwable Exception Hierarchy</a:t>
            </a:r>
          </a:p>
        </p:txBody>
      </p:sp>
      <p:sp>
        <p:nvSpPr>
          <p:cNvPr id="4" name="Content Placeholder 3"/>
          <p:cNvSpPr>
            <a:spLocks noGrp="1"/>
          </p:cNvSpPr>
          <p:nvPr>
            <p:ph idx="1"/>
          </p:nvPr>
        </p:nvSpPr>
        <p:spPr/>
        <p:txBody>
          <a:bodyPr/>
          <a:lstStyle/>
          <a:p>
            <a:endParaRPr lang="en-US"/>
          </a:p>
        </p:txBody>
      </p:sp>
      <p:pic>
        <p:nvPicPr>
          <p:cNvPr id="50179" name="Picture 4"/>
          <p:cNvPicPr>
            <a:picLocks noChangeAspect="1" noChangeArrowheads="1"/>
          </p:cNvPicPr>
          <p:nvPr/>
        </p:nvPicPr>
        <p:blipFill>
          <a:blip r:embed="rId3" cstate="print"/>
          <a:srcRect/>
          <a:stretch>
            <a:fillRect/>
          </a:stretch>
        </p:blipFill>
        <p:spPr bwMode="auto">
          <a:xfrm>
            <a:off x="1752600" y="2133600"/>
            <a:ext cx="6543675" cy="365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Methods of Throwable</a:t>
            </a:r>
          </a:p>
        </p:txBody>
      </p:sp>
      <p:pic>
        <p:nvPicPr>
          <p:cNvPr id="51203" name="Picture 3"/>
          <p:cNvPicPr>
            <a:picLocks noChangeAspect="1" noChangeArrowheads="1"/>
          </p:cNvPicPr>
          <p:nvPr/>
        </p:nvPicPr>
        <p:blipFill>
          <a:blip r:embed="rId3" cstate="print"/>
          <a:srcRect/>
          <a:stretch>
            <a:fillRect/>
          </a:stretch>
        </p:blipFill>
        <p:spPr bwMode="auto">
          <a:xfrm>
            <a:off x="304800" y="3352800"/>
            <a:ext cx="8486775" cy="1852613"/>
          </a:xfrm>
          <a:prstGeom prst="rect">
            <a:avLst/>
          </a:prstGeom>
          <a:noFill/>
          <a:ln w="9525">
            <a:noFill/>
            <a:miter lim="800000"/>
            <a:headEnd/>
            <a:tailEnd/>
          </a:ln>
        </p:spPr>
      </p:pic>
      <p:sp>
        <p:nvSpPr>
          <p:cNvPr id="51204" name="Text Box 4"/>
          <p:cNvSpPr txBox="1">
            <a:spLocks noChangeArrowheads="1"/>
          </p:cNvSpPr>
          <p:nvPr/>
        </p:nvSpPr>
        <p:spPr bwMode="auto">
          <a:xfrm>
            <a:off x="365125" y="2085975"/>
            <a:ext cx="4702175" cy="579438"/>
          </a:xfrm>
          <a:prstGeom prst="rect">
            <a:avLst/>
          </a:prstGeom>
          <a:noFill/>
          <a:ln w="9525">
            <a:noFill/>
            <a:miter lim="800000"/>
            <a:headEnd/>
            <a:tailEnd/>
          </a:ln>
        </p:spPr>
        <p:txBody>
          <a:bodyPr wrap="none">
            <a:spAutoFit/>
          </a:bodyPr>
          <a:lstStyle/>
          <a:p>
            <a:r>
              <a:rPr lang="en-US" sz="3200"/>
              <a:t>(Inherited by subclasses)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t>Program Defects and “Bugs”</a:t>
            </a:r>
          </a:p>
        </p:txBody>
      </p:sp>
      <p:sp>
        <p:nvSpPr>
          <p:cNvPr id="33795" name="Rectangle 3"/>
          <p:cNvSpPr>
            <a:spLocks noGrp="1" noChangeArrowheads="1"/>
          </p:cNvSpPr>
          <p:nvPr>
            <p:ph idx="1"/>
          </p:nvPr>
        </p:nvSpPr>
        <p:spPr/>
        <p:txBody>
          <a:bodyPr/>
          <a:lstStyle/>
          <a:p>
            <a:pPr eaLnBrk="1" hangingPunct="1">
              <a:lnSpc>
                <a:spcPct val="90000"/>
              </a:lnSpc>
            </a:pPr>
            <a:r>
              <a:rPr lang="en-US" sz="2400" dirty="0" smtClean="0"/>
              <a:t>A program may be efficient, but is worthless if it produces a wrong answer</a:t>
            </a:r>
          </a:p>
          <a:p>
            <a:pPr eaLnBrk="1" hangingPunct="1">
              <a:lnSpc>
                <a:spcPct val="90000"/>
              </a:lnSpc>
            </a:pPr>
            <a:r>
              <a:rPr lang="en-US" sz="2400" dirty="0" smtClean="0"/>
              <a:t>Defects often appear in software after it is delivered</a:t>
            </a:r>
          </a:p>
          <a:p>
            <a:pPr eaLnBrk="1" hangingPunct="1">
              <a:lnSpc>
                <a:spcPct val="90000"/>
              </a:lnSpc>
            </a:pPr>
            <a:r>
              <a:rPr lang="en-US" sz="2400" dirty="0" smtClean="0"/>
              <a:t>Testing can never demonstrate the complete absence of defects</a:t>
            </a:r>
          </a:p>
          <a:p>
            <a:pPr eaLnBrk="1" hangingPunct="1">
              <a:lnSpc>
                <a:spcPct val="90000"/>
              </a:lnSpc>
            </a:pPr>
            <a:r>
              <a:rPr lang="en-US" sz="2400" dirty="0" smtClean="0"/>
              <a:t>In some situations it is very difficult to test a software product completely in the environment in which it is used</a:t>
            </a:r>
          </a:p>
          <a:p>
            <a:pPr eaLnBrk="1" hangingPunct="1">
              <a:lnSpc>
                <a:spcPct val="90000"/>
              </a:lnSpc>
            </a:pPr>
            <a:r>
              <a:rPr lang="en-US" sz="2400" dirty="0" smtClean="0"/>
              <a:t>Debugging: removing defects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smtClean="0"/>
              <a:t>Exception Types</a:t>
            </a:r>
          </a:p>
        </p:txBody>
      </p:sp>
      <p:sp>
        <p:nvSpPr>
          <p:cNvPr id="52227" name="Rectangle 3"/>
          <p:cNvSpPr>
            <a:spLocks noGrp="1" noChangeArrowheads="1"/>
          </p:cNvSpPr>
          <p:nvPr>
            <p:ph idx="1"/>
          </p:nvPr>
        </p:nvSpPr>
        <p:spPr/>
        <p:txBody>
          <a:bodyPr/>
          <a:lstStyle/>
          <a:p>
            <a:pPr algn="just" eaLnBrk="1" hangingPunct="1"/>
            <a:r>
              <a:rPr lang="en-US" sz="2400" dirty="0" smtClean="0"/>
              <a:t>There are several built-in exception classes that are used to handle the very fundamental errors that may occur in your programs. </a:t>
            </a:r>
          </a:p>
          <a:p>
            <a:pPr algn="just" eaLnBrk="1" hangingPunct="1"/>
            <a:r>
              <a:rPr lang="en-US" sz="2400" dirty="0" smtClean="0"/>
              <a:t>You can create your own exceptions also by extending the </a:t>
            </a:r>
            <a:r>
              <a:rPr lang="en-US" sz="2400" b="1" dirty="0" smtClean="0"/>
              <a:t>Exception</a:t>
            </a:r>
            <a:r>
              <a:rPr lang="en-US" sz="2400" dirty="0" smtClean="0"/>
              <a:t> class. </a:t>
            </a:r>
          </a:p>
          <a:p>
            <a:pPr algn="just" eaLnBrk="1" hangingPunct="1"/>
            <a:r>
              <a:rPr lang="en-US" sz="2400" dirty="0" smtClean="0"/>
              <a:t>These are called user-defined exceptions, and will be used in situations that are unique to your applications.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3251" name="Rectangle 3"/>
          <p:cNvSpPr>
            <a:spLocks noGrp="1" noChangeArrowheads="1"/>
          </p:cNvSpPr>
          <p:nvPr>
            <p:ph idx="1"/>
          </p:nvPr>
        </p:nvSpPr>
        <p:spPr/>
        <p:txBody>
          <a:bodyPr/>
          <a:lstStyle/>
          <a:p>
            <a:pPr algn="just" eaLnBrk="1" hangingPunct="1">
              <a:lnSpc>
                <a:spcPct val="90000"/>
              </a:lnSpc>
            </a:pPr>
            <a:r>
              <a:rPr lang="en-US" sz="2400" dirty="0" smtClean="0"/>
              <a:t>Whenever an exception occurs in a program, an object representing that exception is created and thrown in the method in which the exception occurred</a:t>
            </a:r>
          </a:p>
          <a:p>
            <a:pPr algn="just" eaLnBrk="1" hangingPunct="1">
              <a:lnSpc>
                <a:spcPct val="90000"/>
              </a:lnSpc>
            </a:pPr>
            <a:r>
              <a:rPr lang="en-US" sz="2400" dirty="0" smtClean="0"/>
              <a:t>Either you can handle the exception, or ignore it</a:t>
            </a:r>
          </a:p>
          <a:p>
            <a:pPr algn="just" eaLnBrk="1" hangingPunct="1">
              <a:lnSpc>
                <a:spcPct val="90000"/>
              </a:lnSpc>
            </a:pPr>
            <a:r>
              <a:rPr lang="en-US" sz="2400" dirty="0" smtClean="0"/>
              <a:t>In the latter case, the exception is handled by the Java run-time-system and the program terminates</a:t>
            </a:r>
          </a:p>
          <a:p>
            <a:pPr algn="just" eaLnBrk="1" hangingPunct="1">
              <a:lnSpc>
                <a:spcPct val="90000"/>
              </a:lnSpc>
            </a:pPr>
            <a:r>
              <a:rPr lang="en-US" sz="2400" dirty="0" smtClean="0"/>
              <a:t>However, handling the exceptions will allow you to fix it, and prevent the program from terminating abnormally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4275" name="Rectangle 3"/>
          <p:cNvSpPr>
            <a:spLocks noGrp="1" noChangeArrowheads="1"/>
          </p:cNvSpPr>
          <p:nvPr>
            <p:ph idx="1"/>
          </p:nvPr>
        </p:nvSpPr>
        <p:spPr/>
        <p:txBody>
          <a:bodyPr/>
          <a:lstStyle/>
          <a:p>
            <a:pPr eaLnBrk="1" hangingPunct="1">
              <a:buFontTx/>
              <a:buNone/>
            </a:pPr>
            <a:r>
              <a:rPr lang="en-US" sz="2000" smtClean="0"/>
              <a:t>Java’s exception handling is managed using the following keywords: </a:t>
            </a:r>
            <a:r>
              <a:rPr lang="en-US" sz="2000" b="1" smtClean="0">
                <a:solidFill>
                  <a:srgbClr val="FF0000"/>
                </a:solidFill>
              </a:rPr>
              <a:t>try</a:t>
            </a:r>
            <a:r>
              <a:rPr lang="en-US" sz="2000" b="1" smtClean="0"/>
              <a:t>, </a:t>
            </a:r>
            <a:r>
              <a:rPr lang="en-US" sz="2000" b="1" smtClean="0">
                <a:solidFill>
                  <a:srgbClr val="FF0000"/>
                </a:solidFill>
              </a:rPr>
              <a:t>catch</a:t>
            </a:r>
            <a:r>
              <a:rPr lang="en-US" sz="2000" b="1" smtClean="0"/>
              <a:t>, </a:t>
            </a:r>
            <a:r>
              <a:rPr lang="en-US" sz="2000" b="1" smtClean="0">
                <a:solidFill>
                  <a:srgbClr val="FF0000"/>
                </a:solidFill>
              </a:rPr>
              <a:t>throw</a:t>
            </a:r>
            <a:r>
              <a:rPr lang="en-US" sz="2000" b="1" smtClean="0"/>
              <a:t>, </a:t>
            </a:r>
            <a:r>
              <a:rPr lang="en-US" sz="2000" b="1" smtClean="0">
                <a:solidFill>
                  <a:srgbClr val="FF0000"/>
                </a:solidFill>
              </a:rPr>
              <a:t>throws</a:t>
            </a:r>
            <a:r>
              <a:rPr lang="en-US" sz="2000" b="1" smtClean="0"/>
              <a:t> and </a:t>
            </a:r>
            <a:r>
              <a:rPr lang="en-US" sz="2000" b="1" smtClean="0">
                <a:solidFill>
                  <a:srgbClr val="FF0000"/>
                </a:solidFill>
              </a:rPr>
              <a:t>finally</a:t>
            </a:r>
            <a:r>
              <a:rPr lang="en-US" sz="2000" b="1" smtClean="0"/>
              <a:t>.</a:t>
            </a:r>
          </a:p>
          <a:p>
            <a:pPr eaLnBrk="1" hangingPunct="1"/>
            <a:endParaRPr lang="en-US" sz="2000" b="1" smtClean="0"/>
          </a:p>
          <a:p>
            <a:pPr eaLnBrk="1" hangingPunct="1">
              <a:buFontTx/>
              <a:buNone/>
            </a:pPr>
            <a:r>
              <a:rPr lang="en-US" sz="2000" smtClean="0"/>
              <a:t>		</a:t>
            </a:r>
            <a:r>
              <a:rPr lang="en-US" sz="2000" smtClean="0">
                <a:latin typeface="Courier New" pitchFamily="49" charset="0"/>
                <a:cs typeface="Courier New" pitchFamily="49" charset="0"/>
              </a:rPr>
              <a:t>try  {</a:t>
            </a:r>
          </a:p>
          <a:p>
            <a:pPr eaLnBrk="1" hangingPunct="1">
              <a:buFontTx/>
              <a:buNone/>
            </a:pPr>
            <a:r>
              <a:rPr lang="en-US" sz="2000" smtClean="0">
                <a:latin typeface="Courier New" pitchFamily="49" charset="0"/>
                <a:cs typeface="Courier New" pitchFamily="49" charset="0"/>
              </a:rPr>
              <a:t> 		 // code comes here </a:t>
            </a:r>
          </a:p>
          <a:p>
            <a:pPr eaLnBrk="1" hangingPunct="1">
              <a:buFontTx/>
              <a:buNone/>
            </a:pPr>
            <a:r>
              <a:rPr lang="en-US" sz="2000" smtClean="0">
                <a:latin typeface="Courier New" pitchFamily="49" charset="0"/>
                <a:cs typeface="Courier New" pitchFamily="49" charset="0"/>
              </a:rPr>
              <a:t>		} catch(TypeofException  obj)  {</a:t>
            </a:r>
          </a:p>
          <a:p>
            <a:pPr eaLnBrk="1" hangingPunct="1">
              <a:buFontTx/>
              <a:buNone/>
            </a:pPr>
            <a:r>
              <a:rPr lang="en-US" sz="2000" smtClean="0">
                <a:latin typeface="Courier New" pitchFamily="49" charset="0"/>
                <a:cs typeface="Courier New" pitchFamily="49" charset="0"/>
              </a:rPr>
              <a:t>		 //handle the exception </a:t>
            </a:r>
          </a:p>
          <a:p>
            <a:pPr eaLnBrk="1" hangingPunct="1">
              <a:buFontTx/>
              <a:buNone/>
            </a:pPr>
            <a:r>
              <a:rPr lang="en-US" sz="2000" smtClean="0">
                <a:latin typeface="Courier New" pitchFamily="49" charset="0"/>
                <a:cs typeface="Courier New" pitchFamily="49" charset="0"/>
              </a:rPr>
              <a:t>   		} finally  {</a:t>
            </a:r>
          </a:p>
          <a:p>
            <a:pPr eaLnBrk="1" hangingPunct="1">
              <a:buFontTx/>
              <a:buNone/>
            </a:pPr>
            <a:r>
              <a:rPr lang="en-US" sz="2000" smtClean="0">
                <a:latin typeface="Courier New" pitchFamily="49" charset="0"/>
                <a:cs typeface="Courier New" pitchFamily="49" charset="0"/>
              </a:rPr>
              <a:t>            //code to be executed before the program ends</a:t>
            </a:r>
          </a:p>
          <a:p>
            <a:pPr eaLnBrk="1" hangingPunct="1">
              <a:buFontTx/>
              <a:buNone/>
            </a:pPr>
            <a:r>
              <a:rPr lang="en-US" sz="20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5299" name="Rectangle 3"/>
          <p:cNvSpPr>
            <a:spLocks noGrp="1" noChangeArrowheads="1"/>
          </p:cNvSpPr>
          <p:nvPr>
            <p:ph idx="1"/>
          </p:nvPr>
        </p:nvSpPr>
        <p:spPr/>
        <p:txBody>
          <a:bodyPr/>
          <a:lstStyle/>
          <a:p>
            <a:pPr eaLnBrk="1" hangingPunct="1"/>
            <a:r>
              <a:rPr lang="en-US" sz="2400" dirty="0" smtClean="0"/>
              <a:t>Any part of the code that can generate an error should be put in the </a:t>
            </a:r>
            <a:r>
              <a:rPr lang="en-US" sz="2400" b="1" dirty="0" smtClean="0">
                <a:solidFill>
                  <a:srgbClr val="FF0000"/>
                </a:solidFill>
              </a:rPr>
              <a:t>try</a:t>
            </a:r>
            <a:r>
              <a:rPr lang="en-US" sz="2400" b="1" dirty="0" smtClean="0"/>
              <a:t> </a:t>
            </a:r>
            <a:r>
              <a:rPr lang="en-US" sz="2400" dirty="0" smtClean="0"/>
              <a:t>block</a:t>
            </a:r>
          </a:p>
          <a:p>
            <a:pPr eaLnBrk="1" hangingPunct="1"/>
            <a:r>
              <a:rPr lang="en-US" sz="2400" dirty="0" smtClean="0"/>
              <a:t>Any error should be handled in the </a:t>
            </a:r>
            <a:r>
              <a:rPr lang="en-US" sz="2400" b="1" dirty="0" smtClean="0">
                <a:solidFill>
                  <a:srgbClr val="FF0000"/>
                </a:solidFill>
              </a:rPr>
              <a:t>catch</a:t>
            </a:r>
            <a:r>
              <a:rPr lang="en-US" sz="2400" b="1" dirty="0" smtClean="0"/>
              <a:t> </a:t>
            </a:r>
            <a:r>
              <a:rPr lang="en-US" sz="2400" dirty="0" smtClean="0"/>
              <a:t>block defined by the </a:t>
            </a:r>
            <a:r>
              <a:rPr lang="en-US" sz="2400" b="1" dirty="0" smtClean="0">
                <a:solidFill>
                  <a:srgbClr val="FF0000"/>
                </a:solidFill>
              </a:rPr>
              <a:t>catch</a:t>
            </a:r>
            <a:r>
              <a:rPr lang="en-US" sz="2400" dirty="0" smtClean="0"/>
              <a:t> clause</a:t>
            </a:r>
          </a:p>
          <a:p>
            <a:pPr eaLnBrk="1" hangingPunct="1"/>
            <a:r>
              <a:rPr lang="en-US" sz="2400" dirty="0" smtClean="0"/>
              <a:t> This block is also called the </a:t>
            </a:r>
            <a:r>
              <a:rPr lang="en-US" sz="2400" b="1" dirty="0" smtClean="0">
                <a:solidFill>
                  <a:srgbClr val="FF0000"/>
                </a:solidFill>
              </a:rPr>
              <a:t>catch</a:t>
            </a:r>
            <a:r>
              <a:rPr lang="en-US" sz="2400" dirty="0" smtClean="0"/>
              <a:t> </a:t>
            </a:r>
            <a:r>
              <a:rPr lang="en-US" sz="2400" b="1" dirty="0" smtClean="0"/>
              <a:t>block</a:t>
            </a:r>
            <a:r>
              <a:rPr lang="en-US" sz="2400" dirty="0" smtClean="0"/>
              <a:t>, or the </a:t>
            </a:r>
            <a:r>
              <a:rPr lang="en-US" sz="2400" b="1" dirty="0" smtClean="0"/>
              <a:t>exception handler</a:t>
            </a:r>
          </a:p>
          <a:p>
            <a:pPr eaLnBrk="1" hangingPunct="1"/>
            <a:r>
              <a:rPr lang="en-US" sz="2400" dirty="0" smtClean="0"/>
              <a:t>The corrective action to handle the exception should be put in the </a:t>
            </a:r>
            <a:r>
              <a:rPr lang="en-US" sz="2400" b="1" dirty="0" smtClean="0">
                <a:solidFill>
                  <a:srgbClr val="FF0000"/>
                </a:solidFill>
              </a:rPr>
              <a:t>catch</a:t>
            </a:r>
            <a:r>
              <a:rPr lang="en-US" sz="2400" dirty="0" smtClean="0"/>
              <a:t> block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smtClean="0"/>
              <a:t>Handling Runtime Exceptions</a:t>
            </a:r>
          </a:p>
        </p:txBody>
      </p:sp>
      <p:sp>
        <p:nvSpPr>
          <p:cNvPr id="56323" name="Rectangle 3"/>
          <p:cNvSpPr>
            <a:spLocks noGrp="1" noChangeArrowheads="1"/>
          </p:cNvSpPr>
          <p:nvPr>
            <p:ph idx="1"/>
          </p:nvPr>
        </p:nvSpPr>
        <p:spPr/>
        <p:txBody>
          <a:bodyPr/>
          <a:lstStyle/>
          <a:p>
            <a:pPr eaLnBrk="1" hangingPunct="1">
              <a:buFontTx/>
              <a:buNone/>
            </a:pPr>
            <a:r>
              <a:rPr lang="en-US" sz="1800" smtClean="0">
                <a:latin typeface="Courier New" pitchFamily="49" charset="0"/>
                <a:cs typeface="Courier New" pitchFamily="49" charset="0"/>
              </a:rPr>
              <a:t>class ExceptDemo {</a:t>
            </a:r>
          </a:p>
          <a:p>
            <a:pPr eaLnBrk="1" hangingPunct="1">
              <a:buFontTx/>
              <a:buNone/>
            </a:pPr>
            <a:r>
              <a:rPr lang="en-US" sz="1800" smtClean="0">
                <a:latin typeface="Courier New" pitchFamily="49" charset="0"/>
                <a:cs typeface="Courier New" pitchFamily="49" charset="0"/>
              </a:rPr>
              <a:t>	public static void main(String args[]){</a:t>
            </a:r>
          </a:p>
          <a:p>
            <a:pPr eaLnBrk="1" hangingPunct="1">
              <a:buFontTx/>
              <a:buNone/>
            </a:pPr>
            <a:r>
              <a:rPr lang="en-US" sz="1800" smtClean="0">
                <a:latin typeface="Courier New" pitchFamily="49" charset="0"/>
                <a:cs typeface="Courier New" pitchFamily="49" charset="0"/>
              </a:rPr>
              <a:t>		int x, a;</a:t>
            </a:r>
          </a:p>
          <a:p>
            <a:pPr eaLnBrk="1" hangingPunct="1">
              <a:buFontTx/>
              <a:buNone/>
            </a:pPr>
            <a:r>
              <a:rPr lang="en-US" sz="1800" smtClean="0">
                <a:latin typeface="Courier New" pitchFamily="49" charset="0"/>
                <a:cs typeface="Courier New" pitchFamily="49" charset="0"/>
              </a:rPr>
              <a:t>		try {</a:t>
            </a:r>
          </a:p>
          <a:p>
            <a:pPr eaLnBrk="1" hangingPunct="1">
              <a:buFontTx/>
              <a:buNone/>
            </a:pPr>
            <a:r>
              <a:rPr lang="en-US" sz="1800" smtClean="0">
                <a:latin typeface="Courier New" pitchFamily="49" charset="0"/>
                <a:cs typeface="Courier New" pitchFamily="49" charset="0"/>
              </a:rPr>
              <a:t>			x = 0;</a:t>
            </a:r>
          </a:p>
          <a:p>
            <a:pPr eaLnBrk="1" hangingPunct="1">
              <a:buFontTx/>
              <a:buNone/>
            </a:pPr>
            <a:r>
              <a:rPr lang="en-US" sz="1800" smtClean="0">
                <a:latin typeface="Courier New" pitchFamily="49" charset="0"/>
                <a:cs typeface="Courier New" pitchFamily="49" charset="0"/>
              </a:rPr>
              <a:t>			a = 22 / x;</a:t>
            </a:r>
          </a:p>
          <a:p>
            <a:pPr eaLnBrk="1" hangingPunct="1">
              <a:buFontTx/>
              <a:buNone/>
            </a:pPr>
            <a:r>
              <a:rPr lang="en-US" sz="1800" smtClean="0">
                <a:latin typeface="Courier New" pitchFamily="49" charset="0"/>
                <a:cs typeface="Courier New" pitchFamily="49" charset="0"/>
              </a:rPr>
              <a:t>			System.out.println("This will be bypassed.");</a:t>
            </a:r>
          </a:p>
          <a:p>
            <a:pPr eaLnBrk="1" hangingPunct="1">
              <a:buFontTx/>
              <a:buNone/>
            </a:pPr>
            <a:r>
              <a:rPr lang="en-US" sz="1800" smtClean="0">
                <a:latin typeface="Courier New" pitchFamily="49" charset="0"/>
                <a:cs typeface="Courier New" pitchFamily="49" charset="0"/>
              </a:rPr>
              <a:t>		} catch (ArithmeticException e){</a:t>
            </a:r>
          </a:p>
          <a:p>
            <a:pPr eaLnBrk="1" hangingPunct="1">
              <a:buFontTx/>
              <a:buNone/>
            </a:pPr>
            <a:r>
              <a:rPr lang="en-US" sz="1800" smtClean="0">
                <a:latin typeface="Courier New" pitchFamily="49" charset="0"/>
                <a:cs typeface="Courier New" pitchFamily="49" charset="0"/>
              </a:rPr>
              <a:t>			System.out.println("Division by zero.");</a:t>
            </a:r>
          </a:p>
          <a:p>
            <a:pPr eaLnBrk="1" hangingPunct="1">
              <a:buFontTx/>
              <a:buNone/>
            </a:pPr>
            <a:r>
              <a:rPr lang="en-US" sz="1800" smtClean="0">
                <a:latin typeface="Courier New" pitchFamily="49" charset="0"/>
                <a:cs typeface="Courier New" pitchFamily="49" charset="0"/>
              </a:rPr>
              <a:t>		}</a:t>
            </a:r>
          </a:p>
          <a:p>
            <a:pPr eaLnBrk="1" hangingPunct="1">
              <a:buFontTx/>
              <a:buNone/>
            </a:pPr>
            <a:r>
              <a:rPr lang="en-US" sz="1800" smtClean="0">
                <a:latin typeface="Courier New" pitchFamily="49" charset="0"/>
                <a:cs typeface="Courier New" pitchFamily="49" charset="0"/>
              </a:rPr>
              <a:t>		System.out.println("After catch statement.");</a:t>
            </a:r>
          </a:p>
          <a:p>
            <a:pPr eaLnBrk="1" hangingPunct="1">
              <a:buFontTx/>
              <a:buNone/>
            </a:pPr>
            <a:r>
              <a:rPr lang="en-US" sz="1800" smtClean="0">
                <a:latin typeface="Courier New" pitchFamily="49" charset="0"/>
                <a:cs typeface="Courier New" pitchFamily="49" charset="0"/>
              </a:rPr>
              <a:t>	}</a:t>
            </a:r>
          </a:p>
          <a:p>
            <a:pPr eaLnBrk="1" hangingPunct="1">
              <a:buFontTx/>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t>Multiple Catch Statements</a:t>
            </a:r>
          </a:p>
        </p:txBody>
      </p:sp>
      <p:sp>
        <p:nvSpPr>
          <p:cNvPr id="57347" name="Rectangle 3"/>
          <p:cNvSpPr>
            <a:spLocks noGrp="1" noChangeArrowheads="1"/>
          </p:cNvSpPr>
          <p:nvPr>
            <p:ph idx="1"/>
          </p:nvPr>
        </p:nvSpPr>
        <p:spPr/>
        <p:txBody>
          <a:bodyPr/>
          <a:lstStyle/>
          <a:p>
            <a:pPr algn="just" eaLnBrk="1" hangingPunct="1"/>
            <a:r>
              <a:rPr lang="en-US" sz="2400" dirty="0" smtClean="0"/>
              <a:t>A single block of code can raise more than one exception </a:t>
            </a:r>
          </a:p>
          <a:p>
            <a:pPr algn="just" eaLnBrk="1" hangingPunct="1"/>
            <a:r>
              <a:rPr lang="en-US" sz="2400" dirty="0" smtClean="0"/>
              <a:t>You can specify two or more </a:t>
            </a:r>
            <a:r>
              <a:rPr lang="en-US" sz="2400" b="1" dirty="0" smtClean="0"/>
              <a:t>catch </a:t>
            </a:r>
            <a:r>
              <a:rPr lang="en-US" sz="2400" dirty="0" smtClean="0"/>
              <a:t>clauses, each catching a different type of execution</a:t>
            </a:r>
          </a:p>
          <a:p>
            <a:pPr algn="just" eaLnBrk="1" hangingPunct="1"/>
            <a:r>
              <a:rPr lang="en-US" sz="2400" dirty="0" smtClean="0"/>
              <a:t>When an exception is thrown, each </a:t>
            </a:r>
            <a:r>
              <a:rPr lang="en-US" sz="2400" b="1" dirty="0" smtClean="0"/>
              <a:t>catch</a:t>
            </a:r>
            <a:r>
              <a:rPr lang="en-US" sz="2400" dirty="0" smtClean="0"/>
              <a:t> statement is inspected in order, and the first one whose type matches that of the exception is executed</a:t>
            </a:r>
          </a:p>
          <a:p>
            <a:pPr algn="just" eaLnBrk="1" hangingPunct="1"/>
            <a:r>
              <a:rPr lang="en-US" sz="2400" dirty="0" smtClean="0"/>
              <a:t>After one </a:t>
            </a:r>
            <a:r>
              <a:rPr lang="en-US" sz="2400" b="1" dirty="0" smtClean="0"/>
              <a:t>catch</a:t>
            </a:r>
            <a:r>
              <a:rPr lang="en-US" sz="2400" dirty="0" smtClean="0"/>
              <a:t> statement executes, the others are bypassed, and execution continues after the </a:t>
            </a:r>
            <a:r>
              <a:rPr lang="en-US" sz="2400" b="1" dirty="0" smtClean="0"/>
              <a:t>try/catch</a:t>
            </a:r>
            <a:r>
              <a:rPr lang="en-US" sz="2400" dirty="0" smtClean="0"/>
              <a:t> block.</a:t>
            </a:r>
          </a:p>
          <a:p>
            <a:pPr marL="227013" lvl="1" indent="-227013" algn="just">
              <a:spcBef>
                <a:spcPct val="25000"/>
              </a:spcBef>
              <a:buNone/>
            </a:pPr>
            <a:endParaRPr lang="en-US" sz="1600" b="1" dirty="0" smtClean="0"/>
          </a:p>
          <a:p>
            <a:pPr marL="227013" lvl="1" indent="-227013" algn="ctr">
              <a:spcBef>
                <a:spcPct val="25000"/>
              </a:spcBef>
              <a:buNone/>
            </a:pPr>
            <a:r>
              <a:rPr lang="en-US" sz="1600" b="1" dirty="0" smtClean="0"/>
              <a:t>** Refer to the </a:t>
            </a:r>
            <a:r>
              <a:rPr lang="en-US" sz="1600" b="1" dirty="0" smtClean="0">
                <a:hlinkClick r:id="rId3" action="ppaction://hlinkfile"/>
              </a:rPr>
              <a:t>Exception2.java </a:t>
            </a:r>
            <a:r>
              <a:rPr lang="en-US" sz="1600" b="1" dirty="0" smtClean="0"/>
              <a:t>sample code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smtClean="0"/>
              <a:t>Multiple Catch Statements</a:t>
            </a:r>
          </a:p>
        </p:txBody>
      </p:sp>
      <p:sp>
        <p:nvSpPr>
          <p:cNvPr id="58371"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MultiCatch {</a:t>
            </a:r>
          </a:p>
          <a:p>
            <a:pPr eaLnBrk="1" hangingPunct="1">
              <a:buFontTx/>
              <a:buNone/>
            </a:pPr>
            <a:r>
              <a:rPr lang="en-US" sz="1600" smtClean="0">
                <a:latin typeface="Courier New" pitchFamily="49" charset="0"/>
                <a:cs typeface="Courier New" pitchFamily="49" charset="0"/>
              </a:rPr>
              <a:t>	public static void main(String args[]){</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int l = args.length;</a:t>
            </a:r>
          </a:p>
          <a:p>
            <a:pPr eaLnBrk="1" hangingPunct="1">
              <a:buFontTx/>
              <a:buNone/>
            </a:pPr>
            <a:r>
              <a:rPr lang="en-US" sz="1600" smtClean="0">
                <a:latin typeface="Courier New" pitchFamily="49" charset="0"/>
                <a:cs typeface="Courier New" pitchFamily="49" charset="0"/>
              </a:rPr>
              <a:t>			System.out.println("l = " + l );</a:t>
            </a:r>
          </a:p>
          <a:p>
            <a:pPr eaLnBrk="1" hangingPunct="1">
              <a:buFontTx/>
              <a:buNone/>
            </a:pPr>
            <a:r>
              <a:rPr lang="en-US" sz="1600" smtClean="0">
                <a:latin typeface="Courier New" pitchFamily="49" charset="0"/>
                <a:cs typeface="Courier New" pitchFamily="49" charset="0"/>
              </a:rPr>
              <a:t>			int b = 42 / l;</a:t>
            </a:r>
          </a:p>
          <a:p>
            <a:pPr eaLnBrk="1" hangingPunct="1">
              <a:buFontTx/>
              <a:buNone/>
            </a:pPr>
            <a:r>
              <a:rPr lang="en-US" sz="1600" smtClean="0">
                <a:latin typeface="Courier New" pitchFamily="49" charset="0"/>
                <a:cs typeface="Courier New" pitchFamily="49" charset="0"/>
              </a:rPr>
              <a:t>			int arr[] = { 1 };</a:t>
            </a:r>
          </a:p>
          <a:p>
            <a:pPr eaLnBrk="1" hangingPunct="1">
              <a:buFontTx/>
              <a:buNone/>
            </a:pPr>
            <a:r>
              <a:rPr lang="en-US" sz="1600" smtClean="0">
                <a:latin typeface="Courier New" pitchFamily="49" charset="0"/>
                <a:cs typeface="Courier New" pitchFamily="49" charset="0"/>
              </a:rPr>
              <a:t>			arr[22] = 99;</a:t>
            </a:r>
          </a:p>
          <a:p>
            <a:pPr eaLnBrk="1" hangingPunct="1">
              <a:buFontTx/>
              <a:buNone/>
            </a:pPr>
            <a:r>
              <a:rPr lang="en-US" sz="1600" smtClean="0">
                <a:latin typeface="Courier New" pitchFamily="49" charset="0"/>
                <a:cs typeface="Courier New" pitchFamily="49" charset="0"/>
              </a:rPr>
              <a:t>		} catch(ArithmeticException e){</a:t>
            </a:r>
          </a:p>
          <a:p>
            <a:pPr eaLnBrk="1" hangingPunct="1">
              <a:buFontTx/>
              <a:buNone/>
            </a:pPr>
            <a:r>
              <a:rPr lang="en-US" sz="1600" smtClean="0">
                <a:latin typeface="Courier New" pitchFamily="49" charset="0"/>
                <a:cs typeface="Courier New" pitchFamily="49" charset="0"/>
              </a:rPr>
              <a:t>			System.out.println("Divide by 0: " + e);</a:t>
            </a:r>
          </a:p>
          <a:p>
            <a:pPr eaLnBrk="1" hangingPunct="1">
              <a:buFontTx/>
              <a:buNone/>
            </a:pPr>
            <a:r>
              <a:rPr lang="en-US" sz="1600" smtClean="0">
                <a:latin typeface="Courier New" pitchFamily="49" charset="0"/>
                <a:cs typeface="Courier New" pitchFamily="49" charset="0"/>
              </a:rPr>
              <a:t>		} catch(ArrayIndexOutOfBoundsException e){</a:t>
            </a:r>
          </a:p>
          <a:p>
            <a:pPr eaLnBrk="1" hangingPunct="1">
              <a:buFontTx/>
              <a:buNone/>
            </a:pPr>
            <a:r>
              <a:rPr lang="en-US" sz="1600" smtClean="0">
                <a:latin typeface="Courier New" pitchFamily="49" charset="0"/>
                <a:cs typeface="Courier New" pitchFamily="49" charset="0"/>
              </a:rPr>
              <a:t>			System.out.println("Array index oob: " + e);</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System.out.println("After try/catch blocks.");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dirty="0" smtClean="0"/>
              <a:t>Multiple Catch Statements Involving Exception </a:t>
            </a:r>
            <a:r>
              <a:rPr lang="en-US" dirty="0" err="1" smtClean="0"/>
              <a:t>Superclasses</a:t>
            </a:r>
            <a:r>
              <a:rPr lang="en-US" dirty="0" smtClean="0"/>
              <a:t> and Subclasses</a:t>
            </a:r>
          </a:p>
        </p:txBody>
      </p:sp>
      <p:sp>
        <p:nvSpPr>
          <p:cNvPr id="59395" name="Rectangle 3"/>
          <p:cNvSpPr>
            <a:spLocks noGrp="1" noChangeArrowheads="1"/>
          </p:cNvSpPr>
          <p:nvPr>
            <p:ph idx="1"/>
          </p:nvPr>
        </p:nvSpPr>
        <p:spPr/>
        <p:txBody>
          <a:bodyPr/>
          <a:lstStyle/>
          <a:p>
            <a:pPr algn="just" eaLnBrk="1" hangingPunct="1"/>
            <a:r>
              <a:rPr lang="en-US" sz="2400" dirty="0" smtClean="0"/>
              <a:t>When you use multiple catch statements, it is important to remember that exception subclasses must come before any of their exception </a:t>
            </a:r>
            <a:r>
              <a:rPr lang="en-US" sz="2400" dirty="0" err="1" smtClean="0"/>
              <a:t>superclasses</a:t>
            </a:r>
            <a:endParaRPr lang="en-US" sz="2400" dirty="0" smtClean="0"/>
          </a:p>
          <a:p>
            <a:pPr algn="just" eaLnBrk="1" hangingPunct="1"/>
            <a:r>
              <a:rPr lang="en-US" sz="2400" dirty="0" smtClean="0"/>
              <a:t>This is because a catch statement that uses a </a:t>
            </a:r>
            <a:r>
              <a:rPr lang="en-US" sz="2400" dirty="0" err="1" smtClean="0"/>
              <a:t>superclass</a:t>
            </a:r>
            <a:r>
              <a:rPr lang="en-US" sz="2400" dirty="0" smtClean="0"/>
              <a:t> will catch exceptions of that type as well as exceptions of its subclasses</a:t>
            </a:r>
          </a:p>
          <a:p>
            <a:pPr algn="just" eaLnBrk="1" hangingPunct="1"/>
            <a:r>
              <a:rPr lang="en-US" sz="2400" dirty="0" smtClean="0"/>
              <a:t>Thus, a subclass exception would never be reached if it came after its superclass that manifests as an </a:t>
            </a:r>
            <a:r>
              <a:rPr lang="en-US" sz="2400" b="1" dirty="0" smtClean="0"/>
              <a:t>unreachable code error</a:t>
            </a:r>
          </a:p>
          <a:p>
            <a:pPr algn="just" eaLnBrk="1" hangingPunct="1">
              <a:buNone/>
            </a:pPr>
            <a:endParaRPr lang="en-US" sz="2400" b="1" dirty="0" smtClean="0"/>
          </a:p>
          <a:p>
            <a:pPr marL="227013" lvl="1" indent="-227013" algn="ctr">
              <a:spcBef>
                <a:spcPct val="25000"/>
              </a:spcBef>
              <a:buNone/>
            </a:pPr>
            <a:r>
              <a:rPr lang="en-US" sz="1600" b="1" dirty="0" smtClean="0"/>
              <a:t>** Refer to the </a:t>
            </a:r>
            <a:r>
              <a:rPr lang="en-US" sz="1600" b="1" dirty="0" smtClean="0">
                <a:hlinkClick r:id="rId3" action="ppaction://hlinkfile"/>
              </a:rPr>
              <a:t>Exception3.java </a:t>
            </a:r>
            <a:r>
              <a:rPr lang="en-US" sz="1600" b="1" dirty="0" smtClean="0"/>
              <a:t>sample code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smtClean="0"/>
              <a:t>Nested </a:t>
            </a:r>
            <a:r>
              <a:rPr lang="en-US" b="1" smtClean="0"/>
              <a:t>try</a:t>
            </a:r>
            <a:r>
              <a:rPr lang="en-US" smtClean="0"/>
              <a:t> Statements</a:t>
            </a:r>
          </a:p>
        </p:txBody>
      </p:sp>
      <p:sp>
        <p:nvSpPr>
          <p:cNvPr id="60419" name="Rectangle 3"/>
          <p:cNvSpPr>
            <a:spLocks noGrp="1" noChangeArrowheads="1"/>
          </p:cNvSpPr>
          <p:nvPr>
            <p:ph idx="1"/>
          </p:nvPr>
        </p:nvSpPr>
        <p:spPr/>
        <p:txBody>
          <a:bodyPr/>
          <a:lstStyle/>
          <a:p>
            <a:pPr algn="just" eaLnBrk="1" hangingPunct="1">
              <a:lnSpc>
                <a:spcPct val="90000"/>
              </a:lnSpc>
            </a:pPr>
            <a:r>
              <a:rPr lang="en-US" sz="2400" dirty="0" smtClean="0"/>
              <a:t>The </a:t>
            </a:r>
            <a:r>
              <a:rPr lang="en-US" sz="2400" b="1" dirty="0" smtClean="0"/>
              <a:t>try</a:t>
            </a:r>
            <a:r>
              <a:rPr lang="en-US" sz="2400" dirty="0" smtClean="0"/>
              <a:t> statement can be nested</a:t>
            </a:r>
          </a:p>
          <a:p>
            <a:pPr algn="just" eaLnBrk="1" hangingPunct="1">
              <a:lnSpc>
                <a:spcPct val="90000"/>
              </a:lnSpc>
            </a:pPr>
            <a:r>
              <a:rPr lang="en-US" sz="2400" dirty="0" smtClean="0"/>
              <a:t>Each time a </a:t>
            </a:r>
            <a:r>
              <a:rPr lang="en-US" sz="2400" b="1" dirty="0" smtClean="0"/>
              <a:t>try</a:t>
            </a:r>
            <a:r>
              <a:rPr lang="en-US" sz="2400" dirty="0" smtClean="0"/>
              <a:t> statement is encountered, the context of that exception is pushed on the stack</a:t>
            </a:r>
          </a:p>
          <a:p>
            <a:pPr algn="just" eaLnBrk="1" hangingPunct="1">
              <a:lnSpc>
                <a:spcPct val="90000"/>
              </a:lnSpc>
            </a:pPr>
            <a:r>
              <a:rPr lang="en-US" sz="2400" dirty="0" smtClean="0"/>
              <a:t>If an inner </a:t>
            </a:r>
            <a:r>
              <a:rPr lang="en-US" sz="2400" b="1" dirty="0" smtClean="0"/>
              <a:t>try</a:t>
            </a:r>
            <a:r>
              <a:rPr lang="en-US" sz="2400" dirty="0" smtClean="0"/>
              <a:t> statement does not have a </a:t>
            </a:r>
            <a:r>
              <a:rPr lang="en-US" sz="2400" b="1" dirty="0" smtClean="0"/>
              <a:t>catch</a:t>
            </a:r>
            <a:r>
              <a:rPr lang="en-US" sz="2400" dirty="0" smtClean="0"/>
              <a:t> handler for a particular exception, the outer block’s catch handler will handle the exception</a:t>
            </a:r>
          </a:p>
          <a:p>
            <a:pPr algn="just" eaLnBrk="1" hangingPunct="1">
              <a:lnSpc>
                <a:spcPct val="90000"/>
              </a:lnSpc>
            </a:pPr>
            <a:r>
              <a:rPr lang="en-US" sz="2400" dirty="0" smtClean="0"/>
              <a:t>This continues until one of the </a:t>
            </a:r>
            <a:r>
              <a:rPr lang="en-US" sz="2400" b="1" dirty="0" smtClean="0"/>
              <a:t>catch</a:t>
            </a:r>
            <a:r>
              <a:rPr lang="en-US" sz="2400" dirty="0" smtClean="0"/>
              <a:t> statement succeeds, or until all of the nested </a:t>
            </a:r>
            <a:r>
              <a:rPr lang="en-US" sz="2400" b="1" dirty="0" smtClean="0"/>
              <a:t>try</a:t>
            </a:r>
            <a:r>
              <a:rPr lang="en-US" sz="2400" dirty="0" smtClean="0"/>
              <a:t> statements are exhausted</a:t>
            </a:r>
          </a:p>
          <a:p>
            <a:pPr algn="just" eaLnBrk="1" hangingPunct="1">
              <a:lnSpc>
                <a:spcPct val="90000"/>
              </a:lnSpc>
              <a:buNone/>
            </a:pPr>
            <a:endParaRPr lang="en-US" sz="1000" dirty="0" smtClean="0"/>
          </a:p>
          <a:p>
            <a:pPr marL="227013" lvl="1" indent="-227013" algn="ctr">
              <a:lnSpc>
                <a:spcPct val="90000"/>
              </a:lnSpc>
              <a:spcBef>
                <a:spcPct val="25000"/>
              </a:spcBef>
              <a:buNone/>
            </a:pPr>
            <a:r>
              <a:rPr lang="en-US" sz="1600" b="1" dirty="0" smtClean="0"/>
              <a:t>** Refer to the </a:t>
            </a:r>
            <a:r>
              <a:rPr lang="en-US" sz="1600" b="1" dirty="0" smtClean="0">
                <a:hlinkClick r:id="rId3" action="ppaction://hlinkfile"/>
              </a:rPr>
              <a:t>Exception7.java </a:t>
            </a:r>
            <a:r>
              <a:rPr lang="en-US" sz="1600" b="1" dirty="0" smtClean="0"/>
              <a:t>sample code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dirty="0" smtClean="0"/>
              <a:t>Using </a:t>
            </a:r>
            <a:r>
              <a:rPr lang="en-US" b="1" dirty="0" smtClean="0"/>
              <a:t>throw</a:t>
            </a:r>
          </a:p>
        </p:txBody>
      </p:sp>
      <p:sp>
        <p:nvSpPr>
          <p:cNvPr id="61443" name="Rectangle 3"/>
          <p:cNvSpPr>
            <a:spLocks noGrp="1" noChangeArrowheads="1"/>
          </p:cNvSpPr>
          <p:nvPr>
            <p:ph idx="1"/>
          </p:nvPr>
        </p:nvSpPr>
        <p:spPr/>
        <p:txBody>
          <a:bodyPr/>
          <a:lstStyle/>
          <a:p>
            <a:pPr algn="just" eaLnBrk="1" hangingPunct="1">
              <a:lnSpc>
                <a:spcPct val="90000"/>
              </a:lnSpc>
            </a:pPr>
            <a:r>
              <a:rPr lang="en-US" sz="2400" smtClean="0"/>
              <a:t>System-generated exceptions are thrown automatically</a:t>
            </a:r>
          </a:p>
          <a:p>
            <a:pPr algn="just" eaLnBrk="1" hangingPunct="1">
              <a:lnSpc>
                <a:spcPct val="90000"/>
              </a:lnSpc>
            </a:pPr>
            <a:r>
              <a:rPr lang="en-US" sz="2400" smtClean="0"/>
              <a:t>At times you may want to throw the exceptions explicitly which can be done using the </a:t>
            </a:r>
            <a:r>
              <a:rPr lang="en-US" sz="2400" b="1" smtClean="0"/>
              <a:t>throw </a:t>
            </a:r>
            <a:r>
              <a:rPr lang="en-US" sz="2400" smtClean="0"/>
              <a:t>keyword</a:t>
            </a:r>
          </a:p>
          <a:p>
            <a:pPr algn="just" eaLnBrk="1" hangingPunct="1">
              <a:lnSpc>
                <a:spcPct val="90000"/>
              </a:lnSpc>
            </a:pPr>
            <a:r>
              <a:rPr lang="en-US" sz="2400" smtClean="0"/>
              <a:t>The exception-handler is also in the same block</a:t>
            </a:r>
          </a:p>
          <a:p>
            <a:pPr algn="just" eaLnBrk="1" hangingPunct="1">
              <a:lnSpc>
                <a:spcPct val="90000"/>
              </a:lnSpc>
            </a:pPr>
            <a:r>
              <a:rPr lang="en-US" sz="2400" smtClean="0"/>
              <a:t>The general form of throw is: </a:t>
            </a:r>
          </a:p>
          <a:p>
            <a:pPr lvl="1" algn="just" eaLnBrk="1" hangingPunct="1">
              <a:lnSpc>
                <a:spcPct val="90000"/>
              </a:lnSpc>
            </a:pPr>
            <a:r>
              <a:rPr lang="en-US" sz="2400" smtClean="0"/>
              <a:t>throw </a:t>
            </a:r>
            <a:r>
              <a:rPr lang="en-US" sz="2400" b="1" smtClean="0"/>
              <a:t>ThrowableInstance</a:t>
            </a:r>
          </a:p>
          <a:p>
            <a:pPr algn="just" eaLnBrk="1" hangingPunct="1">
              <a:lnSpc>
                <a:spcPct val="90000"/>
              </a:lnSpc>
            </a:pPr>
            <a:r>
              <a:rPr lang="en-US" sz="2400" smtClean="0"/>
              <a:t>Here, </a:t>
            </a:r>
            <a:r>
              <a:rPr lang="en-US" sz="2400" b="1" smtClean="0"/>
              <a:t>ThrowableInstance</a:t>
            </a:r>
            <a:r>
              <a:rPr lang="en-US" sz="2400" smtClean="0"/>
              <a:t> must be an object of type </a:t>
            </a:r>
            <a:r>
              <a:rPr lang="en-US" sz="2400" b="1" smtClean="0"/>
              <a:t>Throwable</a:t>
            </a:r>
            <a:r>
              <a:rPr lang="en-US" sz="2400" smtClean="0"/>
              <a:t>, or a subclass of </a:t>
            </a:r>
            <a:r>
              <a:rPr lang="en-US" sz="2400" b="1" smtClean="0"/>
              <a:t>Throwable</a:t>
            </a:r>
            <a:endParaRPr lang="en-US"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t>Types of Errors</a:t>
            </a:r>
          </a:p>
        </p:txBody>
      </p:sp>
      <p:sp>
        <p:nvSpPr>
          <p:cNvPr id="34819" name="Rectangle 3"/>
          <p:cNvSpPr>
            <a:spLocks noGrp="1" noChangeArrowheads="1"/>
          </p:cNvSpPr>
          <p:nvPr>
            <p:ph idx="1"/>
          </p:nvPr>
        </p:nvSpPr>
        <p:spPr/>
        <p:txBody>
          <a:bodyPr/>
          <a:lstStyle/>
          <a:p>
            <a:pPr eaLnBrk="1" hangingPunct="1"/>
            <a:r>
              <a:rPr lang="en-US" sz="2400" dirty="0" smtClean="0"/>
              <a:t>Syntax Error</a:t>
            </a:r>
          </a:p>
          <a:p>
            <a:pPr eaLnBrk="1" hangingPunct="1"/>
            <a:r>
              <a:rPr lang="en-US" sz="2400" dirty="0" smtClean="0"/>
              <a:t>Runtime Error (or Exception)</a:t>
            </a:r>
          </a:p>
          <a:p>
            <a:pPr eaLnBrk="1" hangingPunct="1"/>
            <a:r>
              <a:rPr lang="en-US" sz="2400" dirty="0" smtClean="0"/>
              <a:t>Logic Error</a:t>
            </a:r>
          </a:p>
          <a:p>
            <a:pPr eaLnBrk="1" hangingPunct="1"/>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smtClean="0"/>
              <a:t>Using </a:t>
            </a:r>
            <a:r>
              <a:rPr lang="en-US" b="1" smtClean="0"/>
              <a:t>throw</a:t>
            </a:r>
          </a:p>
        </p:txBody>
      </p:sp>
      <p:sp>
        <p:nvSpPr>
          <p:cNvPr id="62467"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ThrowEg {</a:t>
            </a:r>
          </a:p>
          <a:p>
            <a:pPr eaLnBrk="1" hangingPunct="1">
              <a:buFontTx/>
              <a:buNone/>
            </a:pPr>
            <a:r>
              <a:rPr lang="en-US" sz="1600" smtClean="0">
                <a:latin typeface="Courier New" pitchFamily="49" charset="0"/>
                <a:cs typeface="Courier New" pitchFamily="49" charset="0"/>
              </a:rPr>
              <a:t>	static void demofunc(){</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throw new ArithmeticException( );</a:t>
            </a:r>
          </a:p>
          <a:p>
            <a:pPr eaLnBrk="1" hangingPunct="1">
              <a:buFontTx/>
              <a:buNone/>
            </a:pPr>
            <a:r>
              <a:rPr lang="en-US" sz="1600" smtClean="0">
                <a:latin typeface="Courier New" pitchFamily="49" charset="0"/>
                <a:cs typeface="Courier New" pitchFamily="49" charset="0"/>
              </a:rPr>
              <a:t>		} catch(ArithmeticException e){</a:t>
            </a:r>
          </a:p>
          <a:p>
            <a:pPr eaLnBrk="1" hangingPunct="1">
              <a:buFontTx/>
              <a:buNone/>
            </a:pPr>
            <a:r>
              <a:rPr lang="en-US" sz="1600" smtClean="0">
                <a:latin typeface="Courier New" pitchFamily="49" charset="0"/>
                <a:cs typeface="Courier New" pitchFamily="49" charset="0"/>
              </a:rPr>
              <a:t>			System.out.println("Caught inside demoproc.");</a:t>
            </a:r>
          </a:p>
          <a:p>
            <a:pPr eaLnBrk="1" hangingPunct="1">
              <a:buFontTx/>
              <a:buNone/>
            </a:pPr>
            <a:r>
              <a:rPr lang="en-US" sz="1600" smtClean="0">
                <a:latin typeface="Courier New" pitchFamily="49" charset="0"/>
                <a:cs typeface="Courier New" pitchFamily="49" charset="0"/>
              </a:rPr>
              <a:t>			throw e;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public static void main(String args[]){</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demofunc();</a:t>
            </a:r>
          </a:p>
          <a:p>
            <a:pPr eaLnBrk="1" hangingPunct="1">
              <a:buFontTx/>
              <a:buNone/>
            </a:pPr>
            <a:r>
              <a:rPr lang="en-US" sz="1600" smtClean="0">
                <a:latin typeface="Courier New" pitchFamily="49" charset="0"/>
                <a:cs typeface="Courier New" pitchFamily="49" charset="0"/>
              </a:rPr>
              <a:t>		} catch(ArithmeticException e){</a:t>
            </a:r>
          </a:p>
          <a:p>
            <a:pPr eaLnBrk="1" hangingPunct="1">
              <a:buFontTx/>
              <a:buNone/>
            </a:pPr>
            <a:r>
              <a:rPr lang="en-US" sz="1600" smtClean="0">
                <a:latin typeface="Courier New" pitchFamily="49" charset="0"/>
                <a:cs typeface="Courier New" pitchFamily="49" charset="0"/>
              </a:rPr>
              <a:t>			System.out.println("Recaught: " + e);</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en-US" smtClean="0"/>
              <a:t>Using </a:t>
            </a:r>
            <a:r>
              <a:rPr lang="en-US" b="1" smtClean="0"/>
              <a:t>throws</a:t>
            </a:r>
          </a:p>
        </p:txBody>
      </p:sp>
      <p:sp>
        <p:nvSpPr>
          <p:cNvPr id="63491" name="Rectangle 3"/>
          <p:cNvSpPr>
            <a:spLocks noGrp="1" noChangeArrowheads="1"/>
          </p:cNvSpPr>
          <p:nvPr>
            <p:ph idx="1"/>
          </p:nvPr>
        </p:nvSpPr>
        <p:spPr/>
        <p:txBody>
          <a:bodyPr/>
          <a:lstStyle/>
          <a:p>
            <a:pPr algn="just" eaLnBrk="1" hangingPunct="1"/>
            <a:r>
              <a:rPr lang="en-US" sz="2000" dirty="0" smtClean="0"/>
              <a:t>Sometimes, a method is capable of causing an exception that it does not handle</a:t>
            </a:r>
          </a:p>
          <a:p>
            <a:pPr algn="just" eaLnBrk="1" hangingPunct="1"/>
            <a:r>
              <a:rPr lang="en-US" sz="2000" dirty="0" smtClean="0"/>
              <a:t>Then, it must specify this </a:t>
            </a:r>
            <a:r>
              <a:rPr lang="en-US" sz="2000" dirty="0" err="1" smtClean="0"/>
              <a:t>behaviour</a:t>
            </a:r>
            <a:r>
              <a:rPr lang="en-US" sz="2000" dirty="0" smtClean="0"/>
              <a:t> so that callers of the method can guard themselves against that exception</a:t>
            </a:r>
          </a:p>
          <a:p>
            <a:pPr algn="just" eaLnBrk="1" hangingPunct="1"/>
            <a:r>
              <a:rPr lang="en-US" sz="2000" dirty="0" smtClean="0"/>
              <a:t>While declaring such methods, you have to specify what type of exception it may throw by using the </a:t>
            </a:r>
            <a:r>
              <a:rPr lang="en-US" sz="2000" b="1" dirty="0" smtClean="0"/>
              <a:t>throws </a:t>
            </a:r>
            <a:r>
              <a:rPr lang="en-US" sz="2000" dirty="0" smtClean="0"/>
              <a:t>keyword</a:t>
            </a:r>
          </a:p>
          <a:p>
            <a:pPr algn="just" eaLnBrk="1" hangingPunct="1"/>
            <a:r>
              <a:rPr lang="en-US" sz="2000" dirty="0" smtClean="0"/>
              <a:t>A </a:t>
            </a:r>
            <a:r>
              <a:rPr lang="en-US" sz="2000" b="1" dirty="0" smtClean="0"/>
              <a:t>throws</a:t>
            </a:r>
            <a:r>
              <a:rPr lang="en-US" sz="2000" dirty="0" smtClean="0"/>
              <a:t> clause specifies a comma-separated list of exception types that a method might throw:</a:t>
            </a:r>
          </a:p>
          <a:p>
            <a:pPr lvl="1" algn="just" eaLnBrk="1" hangingPunct="1"/>
            <a:r>
              <a:rPr lang="en-US" sz="2000" dirty="0" smtClean="0"/>
              <a:t>type method-name( parameter list) throws exception-list</a:t>
            </a:r>
            <a:endParaRPr lang="en-US" sz="2000" b="1" dirty="0" smtClean="0"/>
          </a:p>
          <a:p>
            <a:pPr lvl="1" algn="just" eaLnBrk="1" hangingPunct="1">
              <a:buNone/>
            </a:pPr>
            <a:endParaRPr lang="en-US" sz="2000" b="1" dirty="0" smtClean="0"/>
          </a:p>
          <a:p>
            <a:pPr lvl="1" algn="ctr">
              <a:buNone/>
            </a:pPr>
            <a:r>
              <a:rPr lang="en-US" sz="1600" b="1" dirty="0" smtClean="0"/>
              <a:t>** Refer to the </a:t>
            </a:r>
            <a:r>
              <a:rPr lang="en-US" sz="1600" b="1" dirty="0" smtClean="0">
                <a:hlinkClick r:id="rId3" action="ppaction://hlinkfile"/>
              </a:rPr>
              <a:t>Exception8.java </a:t>
            </a:r>
            <a:r>
              <a:rPr lang="en-US" sz="1600" b="1" dirty="0" smtClean="0"/>
              <a:t>sample code</a:t>
            </a:r>
          </a:p>
          <a:p>
            <a:pPr lvl="1" algn="ctr">
              <a:buNone/>
            </a:pPr>
            <a:r>
              <a:rPr lang="en-US" sz="1600" b="1" dirty="0" smtClean="0"/>
              <a:t>** Refer to the </a:t>
            </a:r>
            <a:r>
              <a:rPr lang="en-US" sz="1600" b="1" dirty="0" smtClean="0">
                <a:hlinkClick r:id="rId4" action="ppaction://hlinkfile"/>
              </a:rPr>
              <a:t>Exception9.java </a:t>
            </a:r>
            <a:r>
              <a:rPr lang="en-US" sz="1600" b="1" dirty="0" smtClean="0"/>
              <a:t>sample code</a:t>
            </a:r>
          </a:p>
          <a:p>
            <a:pPr lvl="1" algn="ctr">
              <a:buNone/>
            </a:pPr>
            <a:endParaRPr lang="en-US" sz="16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mtClean="0"/>
              <a:t>Using </a:t>
            </a:r>
            <a:r>
              <a:rPr lang="en-US" b="1" smtClean="0"/>
              <a:t>throws</a:t>
            </a:r>
          </a:p>
        </p:txBody>
      </p:sp>
      <p:sp>
        <p:nvSpPr>
          <p:cNvPr id="64515" name="Rectangle 3"/>
          <p:cNvSpPr>
            <a:spLocks noGrp="1" noChangeArrowheads="1"/>
          </p:cNvSpPr>
          <p:nvPr>
            <p:ph idx="1"/>
          </p:nvPr>
        </p:nvSpPr>
        <p:spPr/>
        <p:txBody>
          <a:bodyPr/>
          <a:lstStyle/>
          <a:p>
            <a:pPr eaLnBrk="1" hangingPunct="1">
              <a:lnSpc>
                <a:spcPct val="80000"/>
              </a:lnSpc>
              <a:buFontTx/>
              <a:buNone/>
            </a:pPr>
            <a:r>
              <a:rPr lang="en-US" sz="2000" smtClean="0">
                <a:latin typeface="Courier New" pitchFamily="49" charset="0"/>
                <a:cs typeface="Courier New" pitchFamily="49" charset="0"/>
              </a:rPr>
              <a:t>class ThrowsDemo {</a:t>
            </a:r>
          </a:p>
          <a:p>
            <a:pPr eaLnBrk="1" hangingPunct="1">
              <a:lnSpc>
                <a:spcPct val="80000"/>
              </a:lnSpc>
              <a:buFontTx/>
              <a:buNone/>
            </a:pPr>
            <a:r>
              <a:rPr lang="en-US" sz="2000" smtClean="0">
                <a:latin typeface="Courier New" pitchFamily="49" charset="0"/>
                <a:cs typeface="Courier New" pitchFamily="49" charset="0"/>
              </a:rPr>
              <a:t>	static void throwOne(){</a:t>
            </a:r>
          </a:p>
          <a:p>
            <a:pPr eaLnBrk="1" hangingPunct="1">
              <a:lnSpc>
                <a:spcPct val="80000"/>
              </a:lnSpc>
              <a:buFontTx/>
              <a:buNone/>
            </a:pPr>
            <a:r>
              <a:rPr lang="en-US" sz="2000" smtClean="0">
                <a:latin typeface="Courier New" pitchFamily="49" charset="0"/>
                <a:cs typeface="Courier New" pitchFamily="49" charset="0"/>
              </a:rPr>
              <a:t>		System.out.println("Inside throwOne.");</a:t>
            </a:r>
          </a:p>
          <a:p>
            <a:pPr eaLnBrk="1" hangingPunct="1">
              <a:lnSpc>
                <a:spcPct val="80000"/>
              </a:lnSpc>
              <a:buFontTx/>
              <a:buNone/>
            </a:pPr>
            <a:r>
              <a:rPr lang="en-US" sz="2000" smtClean="0">
                <a:latin typeface="Courier New" pitchFamily="49" charset="0"/>
                <a:cs typeface="Courier New" pitchFamily="49" charset="0"/>
              </a:rPr>
              <a:t>		throw new FileNotFoundException();</a:t>
            </a:r>
          </a:p>
          <a:p>
            <a:pPr eaLnBrk="1" hangingPunct="1">
              <a:lnSpc>
                <a:spcPct val="80000"/>
              </a:lnSpc>
              <a:buFontTx/>
              <a:buNone/>
            </a:pPr>
            <a:r>
              <a:rPr lang="en-US" sz="2000" smtClean="0">
                <a:latin typeface="Courier New" pitchFamily="49" charset="0"/>
                <a:cs typeface="Courier New" pitchFamily="49" charset="0"/>
              </a:rPr>
              <a:t>	}</a:t>
            </a:r>
          </a:p>
          <a:p>
            <a:pPr eaLnBrk="1" hangingPunct="1">
              <a:lnSpc>
                <a:spcPct val="80000"/>
              </a:lnSpc>
              <a:buFontTx/>
              <a:buNone/>
            </a:pPr>
            <a:endParaRPr lang="en-US" sz="2000" smtClean="0">
              <a:latin typeface="Courier New" pitchFamily="49" charset="0"/>
              <a:cs typeface="Courier New" pitchFamily="49" charset="0"/>
            </a:endParaRPr>
          </a:p>
          <a:p>
            <a:pPr eaLnBrk="1" hangingPunct="1">
              <a:lnSpc>
                <a:spcPct val="80000"/>
              </a:lnSpc>
              <a:buFontTx/>
              <a:buNone/>
            </a:pPr>
            <a:r>
              <a:rPr lang="en-US" sz="2000" smtClean="0">
                <a:latin typeface="Courier New" pitchFamily="49" charset="0"/>
                <a:cs typeface="Courier New" pitchFamily="49" charset="0"/>
              </a:rPr>
              <a:t>	public static void main(String args[]){</a:t>
            </a:r>
          </a:p>
          <a:p>
            <a:pPr eaLnBrk="1" hangingPunct="1">
              <a:lnSpc>
                <a:spcPct val="80000"/>
              </a:lnSpc>
              <a:buFontTx/>
              <a:buNone/>
            </a:pPr>
            <a:r>
              <a:rPr lang="en-US" sz="2000" smtClean="0">
                <a:latin typeface="Courier New" pitchFamily="49" charset="0"/>
                <a:cs typeface="Courier New" pitchFamily="49" charset="0"/>
              </a:rPr>
              <a:t>		throwOne();</a:t>
            </a:r>
          </a:p>
          <a:p>
            <a:pPr eaLnBrk="1" hangingPunct="1">
              <a:lnSpc>
                <a:spcPct val="80000"/>
              </a:lnSpc>
              <a:buFontTx/>
              <a:buNone/>
            </a:pPr>
            <a:r>
              <a:rPr lang="en-US" sz="2000" smtClean="0">
                <a:latin typeface="Courier New" pitchFamily="49" charset="0"/>
                <a:cs typeface="Courier New" pitchFamily="49" charset="0"/>
              </a:rPr>
              <a:t>	}</a:t>
            </a:r>
          </a:p>
          <a:p>
            <a:pPr eaLnBrk="1" hangingPunct="1">
              <a:lnSpc>
                <a:spcPct val="80000"/>
              </a:lnSpc>
              <a:buFontTx/>
              <a:buNone/>
            </a:pPr>
            <a:r>
              <a:rPr lang="en-US" sz="2000" smtClean="0">
                <a:latin typeface="Courier New" pitchFamily="49" charset="0"/>
                <a:cs typeface="Courier New" pitchFamily="49" charset="0"/>
              </a:rPr>
              <a:t>}</a:t>
            </a:r>
          </a:p>
          <a:p>
            <a:pPr eaLnBrk="1" hangingPunct="1">
              <a:lnSpc>
                <a:spcPct val="80000"/>
              </a:lnSpc>
            </a:pPr>
            <a:endParaRPr lang="en-US" sz="16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en-US" smtClean="0"/>
              <a:t>Using </a:t>
            </a:r>
            <a:r>
              <a:rPr lang="en-US" b="1" smtClean="0"/>
              <a:t>throws</a:t>
            </a:r>
          </a:p>
        </p:txBody>
      </p:sp>
      <p:sp>
        <p:nvSpPr>
          <p:cNvPr id="65539" name="Rectangle 3"/>
          <p:cNvSpPr>
            <a:spLocks noGrp="1" noChangeArrowheads="1"/>
          </p:cNvSpPr>
          <p:nvPr>
            <p:ph idx="1"/>
          </p:nvPr>
        </p:nvSpPr>
        <p:spPr/>
        <p:txBody>
          <a:bodyPr/>
          <a:lstStyle/>
          <a:p>
            <a:pPr eaLnBrk="1" hangingPunct="1">
              <a:lnSpc>
                <a:spcPct val="80000"/>
              </a:lnSpc>
              <a:buFontTx/>
              <a:buNone/>
            </a:pPr>
            <a:r>
              <a:rPr lang="en-US" sz="1800" smtClean="0">
                <a:latin typeface="Courier New" pitchFamily="49" charset="0"/>
                <a:cs typeface="Courier New" pitchFamily="49" charset="0"/>
              </a:rPr>
              <a:t>import java.io.*;</a:t>
            </a:r>
          </a:p>
          <a:p>
            <a:pPr eaLnBrk="1" hangingPunct="1">
              <a:lnSpc>
                <a:spcPct val="80000"/>
              </a:lnSpc>
              <a:buFontTx/>
              <a:buNone/>
            </a:pPr>
            <a:r>
              <a:rPr lang="en-US" sz="1800" smtClean="0">
                <a:latin typeface="Courier New" pitchFamily="49" charset="0"/>
                <a:cs typeface="Courier New" pitchFamily="49" charset="0"/>
              </a:rPr>
              <a:t>class ThrowsDemo {</a:t>
            </a:r>
          </a:p>
          <a:p>
            <a:pPr eaLnBrk="1" hangingPunct="1">
              <a:lnSpc>
                <a:spcPct val="80000"/>
              </a:lnSpc>
              <a:buFontTx/>
              <a:buNone/>
            </a:pPr>
            <a:r>
              <a:rPr lang="en-US" sz="1800" smtClean="0">
                <a:latin typeface="Courier New" pitchFamily="49" charset="0"/>
                <a:cs typeface="Courier New" pitchFamily="49" charset="0"/>
              </a:rPr>
              <a:t>	static void throwOne() throws FileNotFoundException{</a:t>
            </a:r>
          </a:p>
          <a:p>
            <a:pPr eaLnBrk="1" hangingPunct="1">
              <a:lnSpc>
                <a:spcPct val="80000"/>
              </a:lnSpc>
              <a:buFontTx/>
              <a:buNone/>
            </a:pPr>
            <a:r>
              <a:rPr lang="en-US" sz="1800" smtClean="0">
                <a:latin typeface="Courier New" pitchFamily="49" charset="0"/>
                <a:cs typeface="Courier New" pitchFamily="49" charset="0"/>
              </a:rPr>
              <a:t>		System.out.println("Inside throwOne.");</a:t>
            </a:r>
          </a:p>
          <a:p>
            <a:pPr eaLnBrk="1" hangingPunct="1">
              <a:lnSpc>
                <a:spcPct val="80000"/>
              </a:lnSpc>
              <a:buFontTx/>
              <a:buNone/>
            </a:pPr>
            <a:r>
              <a:rPr lang="en-US" sz="1800" smtClean="0">
                <a:latin typeface="Courier New" pitchFamily="49" charset="0"/>
                <a:cs typeface="Courier New" pitchFamily="49" charset="0"/>
              </a:rPr>
              <a:t>		throw new FileNotFoundException();</a:t>
            </a:r>
          </a:p>
          <a:p>
            <a:pPr eaLnBrk="1" hangingPunct="1">
              <a:lnSpc>
                <a:spcPct val="80000"/>
              </a:lnSpc>
              <a:buFontTx/>
              <a:buNone/>
            </a:pPr>
            <a:r>
              <a:rPr lang="en-US" sz="1800" smtClean="0">
                <a:latin typeface="Courier New" pitchFamily="49" charset="0"/>
                <a:cs typeface="Courier New" pitchFamily="49" charset="0"/>
              </a:rPr>
              <a:t>	}</a:t>
            </a:r>
          </a:p>
          <a:p>
            <a:pPr eaLnBrk="1" hangingPunct="1">
              <a:lnSpc>
                <a:spcPct val="80000"/>
              </a:lnSpc>
              <a:buFontTx/>
              <a:buNone/>
            </a:pPr>
            <a:r>
              <a:rPr lang="en-US" sz="1800" smtClean="0">
                <a:latin typeface="Courier New" pitchFamily="49" charset="0"/>
                <a:cs typeface="Courier New" pitchFamily="49" charset="0"/>
              </a:rPr>
              <a:t>	public static void main(String args[]) {</a:t>
            </a:r>
          </a:p>
          <a:p>
            <a:pPr eaLnBrk="1" hangingPunct="1">
              <a:lnSpc>
                <a:spcPct val="80000"/>
              </a:lnSpc>
              <a:buFontTx/>
              <a:buNone/>
            </a:pPr>
            <a:r>
              <a:rPr lang="en-US" sz="1800" smtClean="0">
                <a:latin typeface="Courier New" pitchFamily="49" charset="0"/>
                <a:cs typeface="Courier New" pitchFamily="49" charset="0"/>
              </a:rPr>
              <a:t>		try {</a:t>
            </a:r>
          </a:p>
          <a:p>
            <a:pPr eaLnBrk="1" hangingPunct="1">
              <a:lnSpc>
                <a:spcPct val="80000"/>
              </a:lnSpc>
              <a:buFontTx/>
              <a:buNone/>
            </a:pPr>
            <a:r>
              <a:rPr lang="en-US" sz="1800" smtClean="0">
                <a:latin typeface="Courier New" pitchFamily="49" charset="0"/>
                <a:cs typeface="Courier New" pitchFamily="49" charset="0"/>
              </a:rPr>
              <a:t>			throwOne();</a:t>
            </a:r>
          </a:p>
          <a:p>
            <a:pPr eaLnBrk="1" hangingPunct="1">
              <a:lnSpc>
                <a:spcPct val="80000"/>
              </a:lnSpc>
              <a:buFontTx/>
              <a:buNone/>
            </a:pPr>
            <a:r>
              <a:rPr lang="en-US" sz="1800" smtClean="0">
                <a:latin typeface="Courier New" pitchFamily="49" charset="0"/>
                <a:cs typeface="Courier New" pitchFamily="49" charset="0"/>
              </a:rPr>
              <a:t>		} catch (FileNotFoundException e){</a:t>
            </a:r>
          </a:p>
          <a:p>
            <a:pPr eaLnBrk="1" hangingPunct="1">
              <a:lnSpc>
                <a:spcPct val="80000"/>
              </a:lnSpc>
              <a:buFontTx/>
              <a:buNone/>
            </a:pPr>
            <a:r>
              <a:rPr lang="en-US" sz="1800" smtClean="0">
                <a:latin typeface="Courier New" pitchFamily="49" charset="0"/>
                <a:cs typeface="Courier New" pitchFamily="49" charset="0"/>
              </a:rPr>
              <a:t>			System.out.println("Caught " + e);</a:t>
            </a:r>
          </a:p>
          <a:p>
            <a:pPr eaLnBrk="1" hangingPunct="1">
              <a:lnSpc>
                <a:spcPct val="80000"/>
              </a:lnSpc>
              <a:buFontTx/>
              <a:buNone/>
            </a:pPr>
            <a:r>
              <a:rPr lang="en-US" sz="1800" smtClean="0">
                <a:latin typeface="Courier New" pitchFamily="49" charset="0"/>
                <a:cs typeface="Courier New" pitchFamily="49" charset="0"/>
              </a:rPr>
              <a:t>		}</a:t>
            </a:r>
          </a:p>
          <a:p>
            <a:pPr eaLnBrk="1" hangingPunct="1">
              <a:lnSpc>
                <a:spcPct val="80000"/>
              </a:lnSpc>
              <a:buFontTx/>
              <a:buNone/>
            </a:pPr>
            <a:r>
              <a:rPr lang="en-US" sz="1800" smtClean="0">
                <a:latin typeface="Courier New" pitchFamily="49" charset="0"/>
                <a:cs typeface="Courier New" pitchFamily="49" charset="0"/>
              </a:rPr>
              <a:t>	}</a:t>
            </a:r>
          </a:p>
          <a:p>
            <a:pPr eaLnBrk="1" hangingPunct="1">
              <a:lnSpc>
                <a:spcPct val="80000"/>
              </a:lnSpc>
              <a:buFontTx/>
              <a:buNone/>
            </a:pPr>
            <a:r>
              <a:rPr lang="en-US" sz="18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t>Using</a:t>
            </a:r>
            <a:r>
              <a:rPr lang="en-US" b="1" smtClean="0"/>
              <a:t> finally</a:t>
            </a:r>
          </a:p>
        </p:txBody>
      </p:sp>
      <p:sp>
        <p:nvSpPr>
          <p:cNvPr id="66563" name="Rectangle 3"/>
          <p:cNvSpPr>
            <a:spLocks noGrp="1" noChangeArrowheads="1"/>
          </p:cNvSpPr>
          <p:nvPr>
            <p:ph idx="1"/>
          </p:nvPr>
        </p:nvSpPr>
        <p:spPr/>
        <p:txBody>
          <a:bodyPr/>
          <a:lstStyle/>
          <a:p>
            <a:pPr algn="just" eaLnBrk="1" hangingPunct="1"/>
            <a:r>
              <a:rPr lang="en-US" sz="2400" dirty="0" smtClean="0"/>
              <a:t>When an exception occurs, the execution of the program takes a non-linear path, and could bypass certain statements </a:t>
            </a:r>
          </a:p>
          <a:p>
            <a:pPr algn="just" eaLnBrk="1" hangingPunct="1"/>
            <a:r>
              <a:rPr lang="en-US" sz="2400" dirty="0" smtClean="0"/>
              <a:t>A program establishes a connection with a database, and an exception occurs</a:t>
            </a:r>
          </a:p>
          <a:p>
            <a:pPr algn="just" eaLnBrk="1" hangingPunct="1"/>
            <a:r>
              <a:rPr lang="en-US" sz="2400" dirty="0" smtClean="0"/>
              <a:t>The program terminates, but the connection is still open </a:t>
            </a:r>
          </a:p>
          <a:p>
            <a:pPr algn="just" eaLnBrk="1" hangingPunct="1"/>
            <a:r>
              <a:rPr lang="en-US" sz="2400" dirty="0" smtClean="0"/>
              <a:t>To close the connection, </a:t>
            </a:r>
            <a:r>
              <a:rPr lang="en-US" sz="2400" b="1" dirty="0" smtClean="0"/>
              <a:t>finally</a:t>
            </a:r>
            <a:r>
              <a:rPr lang="en-US" sz="2400" dirty="0" smtClean="0"/>
              <a:t> block should be used</a:t>
            </a:r>
          </a:p>
          <a:p>
            <a:pPr algn="just" eaLnBrk="1" hangingPunct="1"/>
            <a:r>
              <a:rPr lang="en-US" sz="2400" dirty="0" smtClean="0"/>
              <a:t>The finally block is guaranteed to execute in all circumstances </a:t>
            </a:r>
          </a:p>
          <a:p>
            <a:pPr algn="just" eaLnBrk="1" hangingPunct="1">
              <a:buNone/>
            </a:pPr>
            <a:endParaRPr lang="en-US" sz="1000" dirty="0" smtClean="0"/>
          </a:p>
          <a:p>
            <a:pPr marL="227013" lvl="1" indent="-227013" algn="ctr">
              <a:spcBef>
                <a:spcPct val="25000"/>
              </a:spcBef>
              <a:buNone/>
            </a:pPr>
            <a:r>
              <a:rPr lang="en-US" sz="1600" b="1" dirty="0" smtClean="0"/>
              <a:t>** Refer to the </a:t>
            </a:r>
            <a:r>
              <a:rPr lang="en-US" sz="1600" b="1" dirty="0" smtClean="0">
                <a:hlinkClick r:id="rId3" action="ppaction://hlinkfile"/>
              </a:rPr>
              <a:t>Exception4.java </a:t>
            </a:r>
            <a:r>
              <a:rPr lang="en-US" sz="1600" b="1" dirty="0" smtClean="0"/>
              <a:t>sample code</a:t>
            </a:r>
          </a:p>
          <a:p>
            <a:pPr marL="227013" lvl="1" indent="-227013" algn="ctr">
              <a:spcBef>
                <a:spcPct val="25000"/>
              </a:spcBef>
              <a:buNone/>
            </a:pPr>
            <a:r>
              <a:rPr lang="en-US" sz="1600" b="1" dirty="0" smtClean="0"/>
              <a:t>** Refer to the </a:t>
            </a:r>
            <a:r>
              <a:rPr lang="en-US" sz="1600" b="1" dirty="0" smtClean="0">
                <a:hlinkClick r:id="rId4" action="ppaction://hlinkfile"/>
              </a:rPr>
              <a:t>Exception5.java </a:t>
            </a:r>
            <a:r>
              <a:rPr lang="en-US" sz="1600" b="1" dirty="0" smtClean="0"/>
              <a:t>sample code</a:t>
            </a:r>
          </a:p>
          <a:p>
            <a:pPr marL="227013" lvl="1" indent="-227013" algn="ctr">
              <a:spcBef>
                <a:spcPct val="25000"/>
              </a:spcBef>
              <a:buNone/>
            </a:pPr>
            <a:r>
              <a:rPr lang="en-US" sz="1600" b="1" dirty="0" smtClean="0"/>
              <a:t>** Refer to the </a:t>
            </a:r>
            <a:r>
              <a:rPr lang="en-US" sz="1600" b="1" dirty="0" smtClean="0">
                <a:hlinkClick r:id="rId5" action="ppaction://hlinkfile"/>
              </a:rPr>
              <a:t>Exception6.java </a:t>
            </a:r>
            <a:r>
              <a:rPr lang="en-US" sz="1600" b="1" dirty="0" smtClean="0"/>
              <a:t>sample code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smtClean="0"/>
              <a:t>Using</a:t>
            </a:r>
            <a:r>
              <a:rPr lang="en-US" b="1" smtClean="0"/>
              <a:t> finally</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FinallyDemo.java</a:t>
            </a:r>
            <a:r>
              <a:rPr lang="en-US" sz="1600" b="1" dirty="0" smtClean="0"/>
              <a:t> sample code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1850" name="Rectangle 10"/>
          <p:cNvSpPr>
            <a:spLocks noGrp="1" noChangeArrowheads="1"/>
          </p:cNvSpPr>
          <p:nvPr>
            <p:ph idx="1"/>
          </p:nvPr>
        </p:nvSpPr>
        <p:spPr>
          <a:solidFill>
            <a:schemeClr val="tx1"/>
          </a:solidFill>
          <a:ln/>
        </p:spPr>
        <p:txBody>
          <a:bodyPr>
            <a:normAutofit/>
          </a:bodyPr>
          <a:lstStyle/>
          <a:p>
            <a:pPr>
              <a:lnSpc>
                <a:spcPct val="80000"/>
              </a:lnSpc>
              <a:buFont typeface="Monotype Sorts" pitchFamily="2" charset="2"/>
              <a:buNone/>
            </a:pPr>
            <a:r>
              <a:rPr lang="en-US" sz="2400" dirty="0">
                <a:solidFill>
                  <a:schemeClr val="bg1"/>
                </a:solidFill>
                <a:latin typeface="Courier New" pitchFamily="49" charset="0"/>
              </a:rPr>
              <a:t>try {  </a:t>
            </a:r>
          </a:p>
          <a:p>
            <a:pPr>
              <a:lnSpc>
                <a:spcPct val="80000"/>
              </a:lnSpc>
              <a:buFont typeface="Monotype Sorts" pitchFamily="2" charset="2"/>
              <a:buNone/>
            </a:pPr>
            <a:r>
              <a:rPr lang="en-US" sz="2400" dirty="0">
                <a:solidFill>
                  <a:schemeClr val="bg1"/>
                </a:solidFill>
                <a:latin typeface="Courier New" pitchFamily="49" charset="0"/>
              </a:rPr>
              <a:t>  statements;</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catch(</a:t>
            </a:r>
            <a:r>
              <a:rPr lang="en-US" sz="2400" dirty="0" err="1">
                <a:solidFill>
                  <a:schemeClr val="bg1"/>
                </a:solidFill>
                <a:latin typeface="Courier New" pitchFamily="49" charset="0"/>
              </a:rPr>
              <a:t>TheException</a:t>
            </a:r>
            <a:r>
              <a:rPr lang="en-US" sz="2400" dirty="0">
                <a:solidFill>
                  <a:schemeClr val="bg1"/>
                </a:solidFill>
                <a:latin typeface="Courier New" pitchFamily="49" charset="0"/>
              </a:rPr>
              <a:t> ex) { </a:t>
            </a:r>
          </a:p>
          <a:p>
            <a:pPr>
              <a:lnSpc>
                <a:spcPct val="80000"/>
              </a:lnSpc>
              <a:buFont typeface="Monotype Sorts" pitchFamily="2" charset="2"/>
              <a:buNone/>
            </a:pPr>
            <a:r>
              <a:rPr lang="en-US" sz="2400" dirty="0">
                <a:solidFill>
                  <a:schemeClr val="bg1"/>
                </a:solidFill>
                <a:latin typeface="Courier New" pitchFamily="49" charset="0"/>
              </a:rPr>
              <a:t>  handling ex;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finally { </a:t>
            </a:r>
          </a:p>
          <a:p>
            <a:pPr>
              <a:lnSpc>
                <a:spcPct val="80000"/>
              </a:lnSpc>
              <a:buFont typeface="Monotype Sorts" pitchFamily="2" charset="2"/>
              <a:buNone/>
            </a:pPr>
            <a:r>
              <a:rPr lang="en-US" sz="2400" dirty="0">
                <a:solidFill>
                  <a:schemeClr val="bg1"/>
                </a:solidFill>
                <a:latin typeface="Courier New" pitchFamily="49" charset="0"/>
              </a:rPr>
              <a:t>  </a:t>
            </a:r>
            <a:r>
              <a:rPr lang="en-US" sz="2400" dirty="0" err="1">
                <a:solidFill>
                  <a:schemeClr val="bg1"/>
                </a:solidFill>
                <a:latin typeface="Courier New" pitchFamily="49" charset="0"/>
              </a:rPr>
              <a:t>finalStatements</a:t>
            </a:r>
            <a:r>
              <a:rPr lang="en-US" sz="2400" dirty="0">
                <a:solidFill>
                  <a:schemeClr val="bg1"/>
                </a:solidFill>
                <a:latin typeface="Courier New" pitchFamily="49" charset="0"/>
              </a:rPr>
              <a:t>;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endParaRPr lang="en-US" sz="2400" dirty="0">
              <a:solidFill>
                <a:schemeClr val="bg1"/>
              </a:solidFill>
              <a:latin typeface="Courier New" pitchFamily="49" charset="0"/>
            </a:endParaRPr>
          </a:p>
          <a:p>
            <a:pPr>
              <a:lnSpc>
                <a:spcPct val="80000"/>
              </a:lnSpc>
              <a:buFont typeface="Monotype Sorts" pitchFamily="2" charset="2"/>
              <a:buNone/>
            </a:pPr>
            <a:r>
              <a:rPr lang="en-US" sz="2400" dirty="0">
                <a:solidFill>
                  <a:schemeClr val="bg1"/>
                </a:solidFill>
                <a:latin typeface="Courier New" pitchFamily="49" charset="0"/>
              </a:rPr>
              <a:t>Next statement;</a:t>
            </a:r>
          </a:p>
        </p:txBody>
      </p:sp>
      <p:sp>
        <p:nvSpPr>
          <p:cNvPr id="291846" name="Rectangle 6"/>
          <p:cNvSpPr>
            <a:spLocks noChangeArrowheads="1"/>
          </p:cNvSpPr>
          <p:nvPr/>
        </p:nvSpPr>
        <p:spPr bwMode="auto">
          <a:xfrm>
            <a:off x="609600" y="2286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1847" name="AutoShape 7"/>
          <p:cNvSpPr>
            <a:spLocks noChangeArrowheads="1"/>
          </p:cNvSpPr>
          <p:nvPr/>
        </p:nvSpPr>
        <p:spPr bwMode="auto">
          <a:xfrm>
            <a:off x="5715000" y="1427163"/>
            <a:ext cx="2927350" cy="1087437"/>
          </a:xfrm>
          <a:prstGeom prst="wedgeRoundRectCallout">
            <a:avLst>
              <a:gd name="adj1" fmla="val -145616"/>
              <a:gd name="adj2" fmla="val 40783"/>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solidFill>
                  <a:schemeClr val="bg1"/>
                </a:solidFill>
              </a:rPr>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2868" name="Rectangle 4"/>
          <p:cNvSpPr>
            <a:spLocks noGrp="1" noChangeArrowheads="1"/>
          </p:cNvSpPr>
          <p:nvPr>
            <p:ph idx="1"/>
          </p:nvPr>
        </p:nvSpPr>
        <p:spPr>
          <a:solidFill>
            <a:schemeClr val="tx1"/>
          </a:solidFill>
          <a:ln/>
        </p:spPr>
        <p:txBody>
          <a:bodyPr>
            <a:normAutofit/>
          </a:bodyPr>
          <a:lstStyle/>
          <a:p>
            <a:pPr>
              <a:lnSpc>
                <a:spcPct val="80000"/>
              </a:lnSpc>
              <a:buFont typeface="Monotype Sorts" pitchFamily="2" charset="2"/>
              <a:buNone/>
            </a:pPr>
            <a:r>
              <a:rPr lang="en-US" sz="2400" dirty="0">
                <a:solidFill>
                  <a:schemeClr val="bg1"/>
                </a:solidFill>
                <a:latin typeface="Courier New" pitchFamily="49" charset="0"/>
              </a:rPr>
              <a:t>try {  </a:t>
            </a:r>
          </a:p>
          <a:p>
            <a:pPr>
              <a:lnSpc>
                <a:spcPct val="80000"/>
              </a:lnSpc>
              <a:buFont typeface="Monotype Sorts" pitchFamily="2" charset="2"/>
              <a:buNone/>
            </a:pPr>
            <a:r>
              <a:rPr lang="en-US" sz="2400" dirty="0">
                <a:solidFill>
                  <a:schemeClr val="bg1"/>
                </a:solidFill>
                <a:latin typeface="Courier New" pitchFamily="49" charset="0"/>
              </a:rPr>
              <a:t>  statements;</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catch(</a:t>
            </a:r>
            <a:r>
              <a:rPr lang="en-US" sz="2400" dirty="0" err="1">
                <a:solidFill>
                  <a:schemeClr val="bg1"/>
                </a:solidFill>
                <a:latin typeface="Courier New" pitchFamily="49" charset="0"/>
              </a:rPr>
              <a:t>TheException</a:t>
            </a:r>
            <a:r>
              <a:rPr lang="en-US" sz="2400" dirty="0">
                <a:solidFill>
                  <a:schemeClr val="bg1"/>
                </a:solidFill>
                <a:latin typeface="Courier New" pitchFamily="49" charset="0"/>
              </a:rPr>
              <a:t> ex) { </a:t>
            </a:r>
          </a:p>
          <a:p>
            <a:pPr>
              <a:lnSpc>
                <a:spcPct val="80000"/>
              </a:lnSpc>
              <a:buFont typeface="Monotype Sorts" pitchFamily="2" charset="2"/>
              <a:buNone/>
            </a:pPr>
            <a:r>
              <a:rPr lang="en-US" sz="2400" dirty="0">
                <a:solidFill>
                  <a:schemeClr val="bg1"/>
                </a:solidFill>
                <a:latin typeface="Courier New" pitchFamily="49" charset="0"/>
              </a:rPr>
              <a:t>  handling ex;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finally { </a:t>
            </a:r>
          </a:p>
          <a:p>
            <a:pPr>
              <a:lnSpc>
                <a:spcPct val="80000"/>
              </a:lnSpc>
              <a:buFont typeface="Monotype Sorts" pitchFamily="2" charset="2"/>
              <a:buNone/>
            </a:pPr>
            <a:r>
              <a:rPr lang="en-US" sz="2400" dirty="0">
                <a:solidFill>
                  <a:schemeClr val="bg1"/>
                </a:solidFill>
                <a:latin typeface="Courier New" pitchFamily="49" charset="0"/>
              </a:rPr>
              <a:t>  </a:t>
            </a:r>
            <a:r>
              <a:rPr lang="en-US" sz="2400" dirty="0" err="1">
                <a:solidFill>
                  <a:schemeClr val="bg1"/>
                </a:solidFill>
                <a:latin typeface="Courier New" pitchFamily="49" charset="0"/>
              </a:rPr>
              <a:t>finalStatements</a:t>
            </a:r>
            <a:r>
              <a:rPr lang="en-US" sz="2400" dirty="0">
                <a:solidFill>
                  <a:schemeClr val="bg1"/>
                </a:solidFill>
                <a:latin typeface="Courier New" pitchFamily="49" charset="0"/>
              </a:rPr>
              <a:t>;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endParaRPr lang="en-US" sz="2400" dirty="0">
              <a:solidFill>
                <a:schemeClr val="bg1"/>
              </a:solidFill>
              <a:latin typeface="Courier New" pitchFamily="49" charset="0"/>
            </a:endParaRPr>
          </a:p>
          <a:p>
            <a:pPr>
              <a:lnSpc>
                <a:spcPct val="80000"/>
              </a:lnSpc>
              <a:buFont typeface="Monotype Sorts" pitchFamily="2" charset="2"/>
              <a:buNone/>
            </a:pPr>
            <a:r>
              <a:rPr lang="en-US" sz="2400" dirty="0">
                <a:solidFill>
                  <a:schemeClr val="bg1"/>
                </a:solidFill>
                <a:latin typeface="Courier New" pitchFamily="49"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final block is always executed</a:t>
            </a:r>
          </a:p>
        </p:txBody>
      </p:sp>
      <p:sp>
        <p:nvSpPr>
          <p:cNvPr id="292871" name="Rectangle 7"/>
          <p:cNvSpPr>
            <a:spLocks noChangeArrowheads="1"/>
          </p:cNvSpPr>
          <p:nvPr/>
        </p:nvSpPr>
        <p:spPr bwMode="auto">
          <a:xfrm>
            <a:off x="762000" y="43434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3892" name="Rectangle 4"/>
          <p:cNvSpPr>
            <a:spLocks noGrp="1" noChangeArrowheads="1"/>
          </p:cNvSpPr>
          <p:nvPr>
            <p:ph idx="1"/>
          </p:nvPr>
        </p:nvSpPr>
        <p:spPr>
          <a:solidFill>
            <a:schemeClr val="tx1"/>
          </a:solidFill>
          <a:ln/>
        </p:spPr>
        <p:txBody>
          <a:bodyPr>
            <a:normAutofit/>
          </a:bodyPr>
          <a:lstStyle/>
          <a:p>
            <a:pPr>
              <a:lnSpc>
                <a:spcPct val="80000"/>
              </a:lnSpc>
              <a:buFont typeface="Monotype Sorts" pitchFamily="2" charset="2"/>
              <a:buNone/>
            </a:pPr>
            <a:r>
              <a:rPr lang="en-US" sz="2400" dirty="0">
                <a:solidFill>
                  <a:schemeClr val="bg1"/>
                </a:solidFill>
                <a:latin typeface="Courier New" pitchFamily="49" charset="0"/>
              </a:rPr>
              <a:t>try {  </a:t>
            </a:r>
          </a:p>
          <a:p>
            <a:pPr>
              <a:lnSpc>
                <a:spcPct val="80000"/>
              </a:lnSpc>
              <a:buFont typeface="Monotype Sorts" pitchFamily="2" charset="2"/>
              <a:buNone/>
            </a:pPr>
            <a:r>
              <a:rPr lang="en-US" sz="2400" dirty="0">
                <a:solidFill>
                  <a:schemeClr val="bg1"/>
                </a:solidFill>
                <a:latin typeface="Courier New" pitchFamily="49" charset="0"/>
              </a:rPr>
              <a:t>  statements;</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catch(</a:t>
            </a:r>
            <a:r>
              <a:rPr lang="en-US" sz="2400" dirty="0" err="1">
                <a:solidFill>
                  <a:schemeClr val="bg1"/>
                </a:solidFill>
                <a:latin typeface="Courier New" pitchFamily="49" charset="0"/>
              </a:rPr>
              <a:t>TheException</a:t>
            </a:r>
            <a:r>
              <a:rPr lang="en-US" sz="2400" dirty="0">
                <a:solidFill>
                  <a:schemeClr val="bg1"/>
                </a:solidFill>
                <a:latin typeface="Courier New" pitchFamily="49" charset="0"/>
              </a:rPr>
              <a:t> ex) { </a:t>
            </a:r>
          </a:p>
          <a:p>
            <a:pPr>
              <a:lnSpc>
                <a:spcPct val="80000"/>
              </a:lnSpc>
              <a:buFont typeface="Monotype Sorts" pitchFamily="2" charset="2"/>
              <a:buNone/>
            </a:pPr>
            <a:r>
              <a:rPr lang="en-US" sz="2400" dirty="0">
                <a:solidFill>
                  <a:schemeClr val="bg1"/>
                </a:solidFill>
                <a:latin typeface="Courier New" pitchFamily="49" charset="0"/>
              </a:rPr>
              <a:t>  handling ex;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r>
              <a:rPr lang="en-US" sz="2400" dirty="0">
                <a:solidFill>
                  <a:schemeClr val="bg1"/>
                </a:solidFill>
                <a:latin typeface="Courier New" pitchFamily="49" charset="0"/>
              </a:rPr>
              <a:t>finally { </a:t>
            </a:r>
          </a:p>
          <a:p>
            <a:pPr>
              <a:lnSpc>
                <a:spcPct val="80000"/>
              </a:lnSpc>
              <a:buFont typeface="Monotype Sorts" pitchFamily="2" charset="2"/>
              <a:buNone/>
            </a:pPr>
            <a:r>
              <a:rPr lang="en-US" sz="2400" dirty="0">
                <a:solidFill>
                  <a:schemeClr val="bg1"/>
                </a:solidFill>
                <a:latin typeface="Courier New" pitchFamily="49" charset="0"/>
              </a:rPr>
              <a:t>  </a:t>
            </a:r>
            <a:r>
              <a:rPr lang="en-US" sz="2400" dirty="0" err="1">
                <a:solidFill>
                  <a:schemeClr val="bg1"/>
                </a:solidFill>
                <a:latin typeface="Courier New" pitchFamily="49" charset="0"/>
              </a:rPr>
              <a:t>finalStatements</a:t>
            </a:r>
            <a:r>
              <a:rPr lang="en-US" sz="2400" dirty="0">
                <a:solidFill>
                  <a:schemeClr val="bg1"/>
                </a:solidFill>
                <a:latin typeface="Courier New" pitchFamily="49" charset="0"/>
              </a:rPr>
              <a:t>; </a:t>
            </a:r>
          </a:p>
          <a:p>
            <a:pPr>
              <a:lnSpc>
                <a:spcPct val="80000"/>
              </a:lnSpc>
              <a:buFont typeface="Monotype Sorts" pitchFamily="2" charset="2"/>
              <a:buNone/>
            </a:pPr>
            <a:r>
              <a:rPr lang="en-US" sz="2400" dirty="0">
                <a:solidFill>
                  <a:schemeClr val="bg1"/>
                </a:solidFill>
                <a:latin typeface="Courier New" pitchFamily="49" charset="0"/>
              </a:rPr>
              <a:t>}</a:t>
            </a:r>
          </a:p>
          <a:p>
            <a:pPr>
              <a:lnSpc>
                <a:spcPct val="80000"/>
              </a:lnSpc>
              <a:buFont typeface="Monotype Sorts" pitchFamily="2" charset="2"/>
              <a:buNone/>
            </a:pPr>
            <a:endParaRPr lang="en-US" sz="2400" dirty="0">
              <a:solidFill>
                <a:schemeClr val="bg1"/>
              </a:solidFill>
              <a:latin typeface="Courier New" pitchFamily="49" charset="0"/>
            </a:endParaRPr>
          </a:p>
          <a:p>
            <a:pPr>
              <a:lnSpc>
                <a:spcPct val="80000"/>
              </a:lnSpc>
              <a:buFont typeface="Monotype Sorts" pitchFamily="2" charset="2"/>
              <a:buNone/>
            </a:pPr>
            <a:r>
              <a:rPr lang="en-US" sz="2400" dirty="0">
                <a:solidFill>
                  <a:schemeClr val="bg1"/>
                </a:solidFill>
                <a:latin typeface="Courier New" pitchFamily="49"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Next statement in the method is executed</a:t>
            </a:r>
          </a:p>
        </p:txBody>
      </p:sp>
      <p:sp>
        <p:nvSpPr>
          <p:cNvPr id="293894" name="Rectangle 6"/>
          <p:cNvSpPr>
            <a:spLocks noChangeArrowheads="1"/>
          </p:cNvSpPr>
          <p:nvPr/>
        </p:nvSpPr>
        <p:spPr bwMode="auto">
          <a:xfrm>
            <a:off x="381000" y="54102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4916"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294917" name="Rectangle 5"/>
          <p:cNvSpPr>
            <a:spLocks noChangeArrowheads="1"/>
          </p:cNvSpPr>
          <p:nvPr/>
        </p:nvSpPr>
        <p:spPr bwMode="auto">
          <a:xfrm>
            <a:off x="609600" y="22098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t>Syntax Errors</a:t>
            </a:r>
          </a:p>
        </p:txBody>
      </p:sp>
      <p:sp>
        <p:nvSpPr>
          <p:cNvPr id="35843" name="Rectangle 3"/>
          <p:cNvSpPr>
            <a:spLocks noGrp="1" noChangeArrowheads="1"/>
          </p:cNvSpPr>
          <p:nvPr>
            <p:ph idx="1"/>
          </p:nvPr>
        </p:nvSpPr>
        <p:spPr/>
        <p:txBody>
          <a:bodyPr/>
          <a:lstStyle/>
          <a:p>
            <a:pPr algn="just" eaLnBrk="1" hangingPunct="1">
              <a:lnSpc>
                <a:spcPct val="90000"/>
              </a:lnSpc>
            </a:pPr>
            <a:r>
              <a:rPr lang="en-US" sz="2400" dirty="0" smtClean="0"/>
              <a:t>Mistakes in grammar of the language</a:t>
            </a:r>
          </a:p>
          <a:p>
            <a:pPr algn="just" eaLnBrk="1" hangingPunct="1">
              <a:lnSpc>
                <a:spcPct val="90000"/>
              </a:lnSpc>
            </a:pPr>
            <a:r>
              <a:rPr lang="en-US" sz="2400" dirty="0" smtClean="0"/>
              <a:t>Detected by compiler</a:t>
            </a:r>
          </a:p>
          <a:p>
            <a:pPr algn="just" eaLnBrk="1" hangingPunct="1">
              <a:lnSpc>
                <a:spcPct val="90000"/>
              </a:lnSpc>
            </a:pPr>
            <a:r>
              <a:rPr lang="en-US" sz="2400" dirty="0" smtClean="0"/>
              <a:t>Prevent successful compilation</a:t>
            </a:r>
          </a:p>
          <a:p>
            <a:pPr algn="just" eaLnBrk="1" hangingPunct="1">
              <a:lnSpc>
                <a:spcPct val="90000"/>
              </a:lnSpc>
            </a:pPr>
            <a:r>
              <a:rPr lang="en-US" sz="2400" dirty="0" smtClean="0"/>
              <a:t>Examples: </a:t>
            </a:r>
          </a:p>
          <a:p>
            <a:pPr lvl="1" algn="just" eaLnBrk="1" hangingPunct="1">
              <a:lnSpc>
                <a:spcPct val="90000"/>
              </a:lnSpc>
            </a:pPr>
            <a:r>
              <a:rPr lang="en-US" sz="2000" dirty="0" smtClean="0"/>
              <a:t>Omitting or misplacing braces or semicolons</a:t>
            </a:r>
          </a:p>
          <a:p>
            <a:pPr lvl="1" algn="just" eaLnBrk="1" hangingPunct="1">
              <a:lnSpc>
                <a:spcPct val="90000"/>
              </a:lnSpc>
            </a:pPr>
            <a:r>
              <a:rPr lang="en-US" sz="2000" dirty="0" smtClean="0"/>
              <a:t>Performing an incorrect type of operation on a primitive type value</a:t>
            </a:r>
          </a:p>
          <a:p>
            <a:pPr lvl="1" algn="just" eaLnBrk="1" hangingPunct="1">
              <a:lnSpc>
                <a:spcPct val="90000"/>
              </a:lnSpc>
            </a:pPr>
            <a:r>
              <a:rPr lang="en-US" sz="2000" dirty="0" smtClean="0"/>
              <a:t>Invoking an instance method not defined </a:t>
            </a:r>
          </a:p>
          <a:p>
            <a:pPr lvl="1" algn="just" eaLnBrk="1" hangingPunct="1">
              <a:lnSpc>
                <a:spcPct val="90000"/>
              </a:lnSpc>
            </a:pPr>
            <a:r>
              <a:rPr lang="en-US" sz="2000" dirty="0" smtClean="0"/>
              <a:t>Not declaring a variable before using it</a:t>
            </a:r>
          </a:p>
          <a:p>
            <a:pPr lvl="1" algn="just" eaLnBrk="1" hangingPunct="1">
              <a:lnSpc>
                <a:spcPct val="90000"/>
              </a:lnSpc>
            </a:pPr>
            <a:r>
              <a:rPr lang="en-US" sz="2000" dirty="0" smtClean="0"/>
              <a:t>Providing multiple declarations of a variable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299012"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299013" name="Rectangle 5"/>
          <p:cNvSpPr>
            <a:spLocks noChangeArrowheads="1"/>
          </p:cNvSpPr>
          <p:nvPr/>
        </p:nvSpPr>
        <p:spPr bwMode="auto">
          <a:xfrm>
            <a:off x="609600" y="35052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9014" name="AutoShape 6"/>
          <p:cNvSpPr>
            <a:spLocks noChangeArrowheads="1"/>
          </p:cNvSpPr>
          <p:nvPr/>
        </p:nvSpPr>
        <p:spPr bwMode="auto">
          <a:xfrm>
            <a:off x="5715000" y="1371600"/>
            <a:ext cx="3200400" cy="1143000"/>
          </a:xfrm>
          <a:prstGeom prst="wedgeRoundRectCallout">
            <a:avLst>
              <a:gd name="adj1" fmla="val -127771"/>
              <a:gd name="adj2" fmla="val 137579"/>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0036"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300037" name="Rectangle 5"/>
          <p:cNvSpPr>
            <a:spLocks noChangeArrowheads="1"/>
          </p:cNvSpPr>
          <p:nvPr/>
        </p:nvSpPr>
        <p:spPr bwMode="auto">
          <a:xfrm>
            <a:off x="685800" y="4495800"/>
            <a:ext cx="2819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1060"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2000" dirty="0">
                <a:solidFill>
                  <a:schemeClr val="bg1"/>
                </a:solidFill>
                <a:latin typeface="Courier New" pitchFamily="49" charset="0"/>
              </a:rPr>
              <a:t>try {  </a:t>
            </a:r>
          </a:p>
          <a:p>
            <a:pPr>
              <a:lnSpc>
                <a:spcPct val="80000"/>
              </a:lnSpc>
              <a:buFont typeface="Monotype Sorts" pitchFamily="2" charset="2"/>
              <a:buNone/>
            </a:pPr>
            <a:r>
              <a:rPr lang="en-US" sz="2000" dirty="0">
                <a:solidFill>
                  <a:schemeClr val="bg1"/>
                </a:solidFill>
                <a:latin typeface="Courier New" pitchFamily="49" charset="0"/>
              </a:rPr>
              <a:t>  statement1;</a:t>
            </a:r>
          </a:p>
          <a:p>
            <a:pPr>
              <a:lnSpc>
                <a:spcPct val="80000"/>
              </a:lnSpc>
              <a:buFont typeface="Monotype Sorts" pitchFamily="2" charset="2"/>
              <a:buNone/>
            </a:pPr>
            <a:r>
              <a:rPr lang="en-US" sz="2000" dirty="0">
                <a:solidFill>
                  <a:schemeClr val="bg1"/>
                </a:solidFill>
                <a:latin typeface="Courier New" pitchFamily="49" charset="0"/>
              </a:rPr>
              <a:t>  statement2;</a:t>
            </a:r>
          </a:p>
          <a:p>
            <a:pPr>
              <a:lnSpc>
                <a:spcPct val="80000"/>
              </a:lnSpc>
              <a:buFont typeface="Monotype Sorts" pitchFamily="2" charset="2"/>
              <a:buNone/>
            </a:pPr>
            <a:r>
              <a:rPr lang="en-US" sz="2000" dirty="0">
                <a:solidFill>
                  <a:schemeClr val="bg1"/>
                </a:solidFill>
                <a:latin typeface="Courier New" pitchFamily="49" charset="0"/>
              </a:rPr>
              <a:t>  statement3;</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catch(Exception1 ex) { </a:t>
            </a:r>
          </a:p>
          <a:p>
            <a:pPr>
              <a:lnSpc>
                <a:spcPct val="80000"/>
              </a:lnSpc>
              <a:buFont typeface="Monotype Sorts" pitchFamily="2" charset="2"/>
              <a:buNone/>
            </a:pPr>
            <a:r>
              <a:rPr lang="en-US" sz="2000" dirty="0">
                <a:solidFill>
                  <a:schemeClr val="bg1"/>
                </a:solidFill>
                <a:latin typeface="Courier New" pitchFamily="49" charset="0"/>
              </a:rPr>
              <a:t>  handling ex;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r>
              <a:rPr lang="en-US" sz="2000" dirty="0">
                <a:solidFill>
                  <a:schemeClr val="bg1"/>
                </a:solidFill>
                <a:latin typeface="Courier New" pitchFamily="49" charset="0"/>
              </a:rPr>
              <a:t>finally { </a:t>
            </a:r>
          </a:p>
          <a:p>
            <a:pPr>
              <a:lnSpc>
                <a:spcPct val="80000"/>
              </a:lnSpc>
              <a:buFont typeface="Monotype Sorts" pitchFamily="2" charset="2"/>
              <a:buNone/>
            </a:pPr>
            <a:r>
              <a:rPr lang="en-US" sz="2000" dirty="0">
                <a:solidFill>
                  <a:schemeClr val="bg1"/>
                </a:solidFill>
                <a:latin typeface="Courier New" pitchFamily="49" charset="0"/>
              </a:rPr>
              <a:t>  </a:t>
            </a:r>
            <a:r>
              <a:rPr lang="en-US" sz="2000" dirty="0" err="1">
                <a:solidFill>
                  <a:schemeClr val="bg1"/>
                </a:solidFill>
                <a:latin typeface="Courier New" pitchFamily="49" charset="0"/>
              </a:rPr>
              <a:t>finalStatements</a:t>
            </a:r>
            <a:r>
              <a:rPr lang="en-US" sz="2000" dirty="0">
                <a:solidFill>
                  <a:schemeClr val="bg1"/>
                </a:solidFill>
                <a:latin typeface="Courier New" pitchFamily="49" charset="0"/>
              </a:rPr>
              <a:t>; </a:t>
            </a:r>
          </a:p>
          <a:p>
            <a:pPr>
              <a:lnSpc>
                <a:spcPct val="80000"/>
              </a:lnSpc>
              <a:buFont typeface="Monotype Sorts" pitchFamily="2" charset="2"/>
              <a:buNone/>
            </a:pPr>
            <a:r>
              <a:rPr lang="en-US" sz="2000" dirty="0">
                <a:solidFill>
                  <a:schemeClr val="bg1"/>
                </a:solidFill>
                <a:latin typeface="Courier New" pitchFamily="49" charset="0"/>
              </a:rPr>
              <a:t>}</a:t>
            </a:r>
          </a:p>
          <a:p>
            <a:pPr>
              <a:lnSpc>
                <a:spcPct val="80000"/>
              </a:lnSpc>
              <a:buFont typeface="Monotype Sorts" pitchFamily="2" charset="2"/>
              <a:buNone/>
            </a:pPr>
            <a:endParaRPr lang="en-US" sz="2000" dirty="0">
              <a:solidFill>
                <a:schemeClr val="bg1"/>
              </a:solidFill>
              <a:latin typeface="Courier New" pitchFamily="49" charset="0"/>
            </a:endParaRPr>
          </a:p>
          <a:p>
            <a:pPr>
              <a:lnSpc>
                <a:spcPct val="80000"/>
              </a:lnSpc>
              <a:buFont typeface="Monotype Sorts" pitchFamily="2" charset="2"/>
              <a:buNone/>
            </a:pPr>
            <a:r>
              <a:rPr lang="en-US" sz="2000" dirty="0">
                <a:solidFill>
                  <a:schemeClr val="bg1"/>
                </a:solidFill>
                <a:latin typeface="Courier New" pitchFamily="49" charset="0"/>
              </a:rPr>
              <a:t>Next statement;</a:t>
            </a:r>
          </a:p>
        </p:txBody>
      </p:sp>
      <p:sp>
        <p:nvSpPr>
          <p:cNvPr id="301061" name="Rectangle 5"/>
          <p:cNvSpPr>
            <a:spLocks noChangeArrowheads="1"/>
          </p:cNvSpPr>
          <p:nvPr/>
        </p:nvSpPr>
        <p:spPr bwMode="auto">
          <a:xfrm>
            <a:off x="381000" y="52578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1062" name="AutoShape 6"/>
          <p:cNvSpPr>
            <a:spLocks noChangeArrowheads="1"/>
          </p:cNvSpPr>
          <p:nvPr/>
        </p:nvSpPr>
        <p:spPr bwMode="auto">
          <a:xfrm>
            <a:off x="5715000" y="1371600"/>
            <a:ext cx="3200400" cy="1143000"/>
          </a:xfrm>
          <a:prstGeom prst="wedgeRoundRectCallout">
            <a:avLst>
              <a:gd name="adj1" fmla="val -130158"/>
              <a:gd name="adj2" fmla="val 306905"/>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2084"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2085" name="Rectangle 5"/>
          <p:cNvSpPr>
            <a:spLocks noChangeArrowheads="1"/>
          </p:cNvSpPr>
          <p:nvPr/>
        </p:nvSpPr>
        <p:spPr bwMode="auto">
          <a:xfrm>
            <a:off x="381000" y="21336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2086" name="AutoShape 6"/>
          <p:cNvSpPr>
            <a:spLocks noChangeArrowheads="1"/>
          </p:cNvSpPr>
          <p:nvPr/>
        </p:nvSpPr>
        <p:spPr bwMode="auto">
          <a:xfrm>
            <a:off x="5715000" y="1371600"/>
            <a:ext cx="3200400" cy="1143000"/>
          </a:xfrm>
          <a:prstGeom prst="wedgeRoundRectCallout">
            <a:avLst>
              <a:gd name="adj1" fmla="val -135359"/>
              <a:gd name="adj2" fmla="val 26885"/>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3108"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3110" name="AutoShape 6"/>
          <p:cNvSpPr>
            <a:spLocks noChangeArrowheads="1"/>
          </p:cNvSpPr>
          <p:nvPr/>
        </p:nvSpPr>
        <p:spPr bwMode="auto">
          <a:xfrm>
            <a:off x="5715000" y="1752600"/>
            <a:ext cx="3200400" cy="609600"/>
          </a:xfrm>
          <a:prstGeom prst="wedgeRoundRectCallout">
            <a:avLst>
              <a:gd name="adj1" fmla="val -130058"/>
              <a:gd name="adj2" fmla="val 354426"/>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Handling exception</a:t>
            </a:r>
          </a:p>
        </p:txBody>
      </p:sp>
      <p:sp>
        <p:nvSpPr>
          <p:cNvPr id="303111" name="Rectangle 7"/>
          <p:cNvSpPr>
            <a:spLocks noChangeArrowheads="1"/>
          </p:cNvSpPr>
          <p:nvPr/>
        </p:nvSpPr>
        <p:spPr bwMode="auto">
          <a:xfrm>
            <a:off x="381000" y="4191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5156"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5157" name="AutoShape 5"/>
          <p:cNvSpPr>
            <a:spLocks noChangeArrowheads="1"/>
          </p:cNvSpPr>
          <p:nvPr/>
        </p:nvSpPr>
        <p:spPr bwMode="auto">
          <a:xfrm>
            <a:off x="5715000" y="1828800"/>
            <a:ext cx="3200400" cy="609600"/>
          </a:xfrm>
          <a:prstGeom prst="wedgeRoundRectCallout">
            <a:avLst>
              <a:gd name="adj1" fmla="val -127332"/>
              <a:gd name="adj2" fmla="val 532517"/>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a:solidFill>
                  <a:schemeClr val="bg1"/>
                </a:solidFill>
              </a:rPr>
              <a:t>Execute the final block</a:t>
            </a:r>
          </a:p>
        </p:txBody>
      </p:sp>
      <p:sp>
        <p:nvSpPr>
          <p:cNvPr id="305158" name="Rectangle 6"/>
          <p:cNvSpPr>
            <a:spLocks noChangeArrowheads="1"/>
          </p:cNvSpPr>
          <p:nvPr/>
        </p:nvSpPr>
        <p:spPr bwMode="auto">
          <a:xfrm>
            <a:off x="381000" y="5334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Trace a Program Execution</a:t>
            </a:r>
            <a:endParaRPr lang="en-US" dirty="0"/>
          </a:p>
        </p:txBody>
      </p:sp>
      <p:sp>
        <p:nvSpPr>
          <p:cNvPr id="304132" name="Rectangle 4"/>
          <p:cNvSpPr>
            <a:spLocks noGrp="1" noChangeArrowheads="1"/>
          </p:cNvSpPr>
          <p:nvPr>
            <p:ph idx="1"/>
          </p:nvPr>
        </p:nvSpPr>
        <p:spPr>
          <a:solidFill>
            <a:schemeClr val="tx1"/>
          </a:solidFill>
          <a:ln/>
        </p:spPr>
        <p:txBody>
          <a:bodyPr/>
          <a:lstStyle/>
          <a:p>
            <a:pPr>
              <a:lnSpc>
                <a:spcPct val="80000"/>
              </a:lnSpc>
              <a:buFont typeface="Monotype Sorts" pitchFamily="2" charset="2"/>
              <a:buNone/>
            </a:pPr>
            <a:r>
              <a:rPr lang="en-US" sz="1800" dirty="0">
                <a:solidFill>
                  <a:schemeClr val="bg1"/>
                </a:solidFill>
                <a:latin typeface="Courier New" pitchFamily="49" charset="0"/>
              </a:rPr>
              <a:t>try {  </a:t>
            </a:r>
          </a:p>
          <a:p>
            <a:pPr>
              <a:lnSpc>
                <a:spcPct val="80000"/>
              </a:lnSpc>
              <a:buFont typeface="Monotype Sorts" pitchFamily="2" charset="2"/>
              <a:buNone/>
            </a:pPr>
            <a:r>
              <a:rPr lang="en-US" sz="1800" dirty="0">
                <a:solidFill>
                  <a:schemeClr val="bg1"/>
                </a:solidFill>
                <a:latin typeface="Courier New" pitchFamily="49" charset="0"/>
              </a:rPr>
              <a:t>  statement1;</a:t>
            </a:r>
          </a:p>
          <a:p>
            <a:pPr>
              <a:lnSpc>
                <a:spcPct val="80000"/>
              </a:lnSpc>
              <a:buFont typeface="Monotype Sorts" pitchFamily="2" charset="2"/>
              <a:buNone/>
            </a:pPr>
            <a:r>
              <a:rPr lang="en-US" sz="1800" dirty="0">
                <a:solidFill>
                  <a:schemeClr val="bg1"/>
                </a:solidFill>
                <a:latin typeface="Courier New" pitchFamily="49" charset="0"/>
              </a:rPr>
              <a:t>  statement2;</a:t>
            </a:r>
          </a:p>
          <a:p>
            <a:pPr>
              <a:lnSpc>
                <a:spcPct val="80000"/>
              </a:lnSpc>
              <a:buFont typeface="Monotype Sorts" pitchFamily="2" charset="2"/>
              <a:buNone/>
            </a:pPr>
            <a:r>
              <a:rPr lang="en-US" sz="1800" dirty="0">
                <a:solidFill>
                  <a:schemeClr val="bg1"/>
                </a:solidFill>
                <a:latin typeface="Courier New" pitchFamily="49" charset="0"/>
              </a:rPr>
              <a:t>  statement3;</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catch(Exception1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catch(Exception2 ex) { </a:t>
            </a:r>
          </a:p>
          <a:p>
            <a:pPr>
              <a:lnSpc>
                <a:spcPct val="80000"/>
              </a:lnSpc>
              <a:buFont typeface="Monotype Sorts" pitchFamily="2" charset="2"/>
              <a:buNone/>
            </a:pPr>
            <a:r>
              <a:rPr lang="en-US" sz="1800" dirty="0">
                <a:solidFill>
                  <a:schemeClr val="bg1"/>
                </a:solidFill>
                <a:latin typeface="Courier New" pitchFamily="49" charset="0"/>
              </a:rPr>
              <a:t>  handling ex; </a:t>
            </a:r>
          </a:p>
          <a:p>
            <a:pPr>
              <a:lnSpc>
                <a:spcPct val="80000"/>
              </a:lnSpc>
              <a:buFont typeface="Monotype Sorts" pitchFamily="2" charset="2"/>
              <a:buNone/>
            </a:pPr>
            <a:r>
              <a:rPr lang="en-US" sz="1800" dirty="0">
                <a:solidFill>
                  <a:schemeClr val="bg1"/>
                </a:solidFill>
                <a:latin typeface="Courier New" pitchFamily="49" charset="0"/>
              </a:rPr>
              <a:t>  throw ex;</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r>
              <a:rPr lang="en-US" sz="1800" dirty="0">
                <a:solidFill>
                  <a:schemeClr val="bg1"/>
                </a:solidFill>
                <a:latin typeface="Courier New" pitchFamily="49" charset="0"/>
              </a:rPr>
              <a:t>finally { </a:t>
            </a:r>
          </a:p>
          <a:p>
            <a:pPr>
              <a:lnSpc>
                <a:spcPct val="80000"/>
              </a:lnSpc>
              <a:buFont typeface="Monotype Sorts" pitchFamily="2" charset="2"/>
              <a:buNone/>
            </a:pPr>
            <a:r>
              <a:rPr lang="en-US" sz="1800" dirty="0">
                <a:solidFill>
                  <a:schemeClr val="bg1"/>
                </a:solidFill>
                <a:latin typeface="Courier New" pitchFamily="49" charset="0"/>
              </a:rPr>
              <a:t>  </a:t>
            </a:r>
            <a:r>
              <a:rPr lang="en-US" sz="1800" dirty="0" err="1">
                <a:solidFill>
                  <a:schemeClr val="bg1"/>
                </a:solidFill>
                <a:latin typeface="Courier New" pitchFamily="49" charset="0"/>
              </a:rPr>
              <a:t>finalStatements</a:t>
            </a:r>
            <a:r>
              <a:rPr lang="en-US" sz="1800" dirty="0">
                <a:solidFill>
                  <a:schemeClr val="bg1"/>
                </a:solidFill>
                <a:latin typeface="Courier New" pitchFamily="49" charset="0"/>
              </a:rPr>
              <a:t>; </a:t>
            </a:r>
          </a:p>
          <a:p>
            <a:pPr>
              <a:lnSpc>
                <a:spcPct val="80000"/>
              </a:lnSpc>
              <a:buFont typeface="Monotype Sorts" pitchFamily="2" charset="2"/>
              <a:buNone/>
            </a:pPr>
            <a:r>
              <a:rPr lang="en-US" sz="1800" dirty="0">
                <a:solidFill>
                  <a:schemeClr val="bg1"/>
                </a:solidFill>
                <a:latin typeface="Courier New" pitchFamily="49" charset="0"/>
              </a:rPr>
              <a:t>}</a:t>
            </a:r>
          </a:p>
          <a:p>
            <a:pPr>
              <a:lnSpc>
                <a:spcPct val="80000"/>
              </a:lnSpc>
              <a:buFont typeface="Monotype Sorts" pitchFamily="2" charset="2"/>
              <a:buNone/>
            </a:pPr>
            <a:endParaRPr lang="en-US" sz="1800" dirty="0">
              <a:solidFill>
                <a:schemeClr val="bg1"/>
              </a:solidFill>
              <a:latin typeface="Courier New" pitchFamily="49" charset="0"/>
            </a:endParaRPr>
          </a:p>
          <a:p>
            <a:pPr>
              <a:lnSpc>
                <a:spcPct val="80000"/>
              </a:lnSpc>
              <a:buFont typeface="Monotype Sorts" pitchFamily="2" charset="2"/>
              <a:buNone/>
            </a:pPr>
            <a:r>
              <a:rPr lang="en-US" sz="1800" dirty="0">
                <a:solidFill>
                  <a:schemeClr val="bg1"/>
                </a:solidFill>
                <a:latin typeface="Courier New" pitchFamily="49" charset="0"/>
              </a:rPr>
              <a:t>Next statement;</a:t>
            </a:r>
          </a:p>
        </p:txBody>
      </p:sp>
      <p:sp>
        <p:nvSpPr>
          <p:cNvPr id="304133" name="AutoShape 5"/>
          <p:cNvSpPr>
            <a:spLocks noChangeArrowheads="1"/>
          </p:cNvSpPr>
          <p:nvPr/>
        </p:nvSpPr>
        <p:spPr bwMode="auto">
          <a:xfrm>
            <a:off x="5715000" y="18288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dirty="0" err="1">
                <a:solidFill>
                  <a:schemeClr val="bg1"/>
                </a:solidFill>
              </a:rPr>
              <a:t>Rethrow</a:t>
            </a:r>
            <a:r>
              <a:rPr lang="en-US" dirty="0">
                <a:solidFill>
                  <a:schemeClr val="bg1"/>
                </a:solidFill>
              </a:rPr>
              <a:t> the exception and control is transferred to the caller</a:t>
            </a:r>
          </a:p>
        </p:txBody>
      </p:sp>
      <p:sp>
        <p:nvSpPr>
          <p:cNvPr id="304134" name="Rectangle 6"/>
          <p:cNvSpPr>
            <a:spLocks noChangeArrowheads="1"/>
          </p:cNvSpPr>
          <p:nvPr/>
        </p:nvSpPr>
        <p:spPr bwMode="auto">
          <a:xfrm>
            <a:off x="381000" y="44958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t>Checked and Unchecked Exceptions</a:t>
            </a:r>
          </a:p>
        </p:txBody>
      </p:sp>
      <p:sp>
        <p:nvSpPr>
          <p:cNvPr id="67587" name="Rectangle 3"/>
          <p:cNvSpPr>
            <a:spLocks noGrp="1" noChangeArrowheads="1"/>
          </p:cNvSpPr>
          <p:nvPr>
            <p:ph idx="1"/>
          </p:nvPr>
        </p:nvSpPr>
        <p:spPr/>
        <p:txBody>
          <a:bodyPr/>
          <a:lstStyle/>
          <a:p>
            <a:pPr eaLnBrk="1" hangingPunct="1"/>
            <a:r>
              <a:rPr lang="en-US" sz="2000" dirty="0" smtClean="0"/>
              <a:t>Checked Exception</a:t>
            </a:r>
          </a:p>
          <a:p>
            <a:pPr lvl="1" eaLnBrk="1" hangingPunct="1"/>
            <a:r>
              <a:rPr lang="en-US" sz="1800" dirty="0" smtClean="0"/>
              <a:t>Beyond control of programmer</a:t>
            </a:r>
          </a:p>
          <a:p>
            <a:pPr lvl="1"/>
            <a:r>
              <a:rPr lang="en-US" sz="1800" dirty="0" smtClean="0"/>
              <a:t>Direct subclasses of </a:t>
            </a:r>
            <a:r>
              <a:rPr lang="en-US" sz="1800" dirty="0" err="1" smtClean="0"/>
              <a:t>java.lang.Exception</a:t>
            </a:r>
            <a:r>
              <a:rPr lang="en-US" sz="1800" dirty="0" smtClean="0"/>
              <a:t> represent exceptions that the developer must deal with (but not </a:t>
            </a:r>
            <a:r>
              <a:rPr lang="en-US" sz="1800" dirty="0" err="1" smtClean="0"/>
              <a:t>RuntimeException</a:t>
            </a:r>
            <a:r>
              <a:rPr lang="en-US" sz="1800" dirty="0" smtClean="0"/>
              <a:t>)</a:t>
            </a:r>
          </a:p>
          <a:p>
            <a:pPr lvl="1"/>
            <a:r>
              <a:rPr lang="en-US" sz="1800" dirty="0" smtClean="0"/>
              <a:t>These exceptions can only be thrown if declared in the throws clause of the method</a:t>
            </a:r>
          </a:p>
          <a:p>
            <a:pPr lvl="1"/>
            <a:r>
              <a:rPr lang="en-US" sz="1800" dirty="0" smtClean="0"/>
              <a:t>Any code calling a method that throws a regular exception must catch it and deal with it</a:t>
            </a:r>
          </a:p>
          <a:p>
            <a:pPr eaLnBrk="1" hangingPunct="1"/>
            <a:r>
              <a:rPr lang="en-US" sz="2000" dirty="0" smtClean="0"/>
              <a:t>Unchecked Exception may result from</a:t>
            </a:r>
          </a:p>
          <a:p>
            <a:pPr lvl="1" eaLnBrk="1" hangingPunct="1"/>
            <a:r>
              <a:rPr lang="en-US" sz="1800" dirty="0" smtClean="0"/>
              <a:t>Programmer error</a:t>
            </a:r>
          </a:p>
          <a:p>
            <a:pPr lvl="1" eaLnBrk="1" hangingPunct="1"/>
            <a:r>
              <a:rPr lang="en-US" sz="1800" dirty="0" smtClean="0"/>
              <a:t>Serious external conditions that are unrecoverable</a:t>
            </a:r>
          </a:p>
          <a:p>
            <a:pPr lvl="1" eaLnBrk="1" hangingPunct="1"/>
            <a:r>
              <a:rPr lang="en-US" sz="1800" dirty="0" smtClean="0"/>
              <a:t>Subclasses of </a:t>
            </a:r>
            <a:r>
              <a:rPr lang="en-US" sz="1800" dirty="0" err="1" smtClean="0"/>
              <a:t>RuntimeException</a:t>
            </a:r>
            <a:endParaRPr lang="en-US" sz="1800" dirty="0" smtClean="0"/>
          </a:p>
          <a:p>
            <a:pPr lvl="1"/>
            <a:r>
              <a:rPr lang="en-US" sz="1800" dirty="0" smtClean="0"/>
              <a:t>Unchecked exceptions need not be declared in the throws clause of a method and do not need to be caught</a:t>
            </a:r>
          </a:p>
          <a:p>
            <a:pPr lvl="1"/>
            <a:r>
              <a:rPr lang="en-US" sz="1800" dirty="0" smtClean="0"/>
              <a:t>These are exceptions that are too frequent to check for every time</a:t>
            </a:r>
          </a:p>
          <a:p>
            <a:pPr lvl="1"/>
            <a:r>
              <a:rPr lang="en-US" sz="1800" dirty="0" smtClean="0"/>
              <a:t>Unchecked exceptions are derived from </a:t>
            </a:r>
            <a:r>
              <a:rPr lang="en-US" sz="1800" dirty="0" err="1" smtClean="0"/>
              <a:t>java.lang.RuntimeException</a:t>
            </a:r>
            <a:r>
              <a:rPr lang="en-US" sz="1800" dirty="0" smtClean="0"/>
              <a:t> instead of </a:t>
            </a:r>
            <a:r>
              <a:rPr lang="en-US" sz="1800" dirty="0" err="1" smtClean="0"/>
              <a:t>java.lang.Exception</a:t>
            </a:r>
            <a:endParaRPr lang="en-US" sz="1800" dirty="0" smtClean="0"/>
          </a:p>
          <a:p>
            <a:pPr lvl="1"/>
            <a:r>
              <a:rPr lang="en-US" sz="1800" dirty="0" err="1" smtClean="0"/>
              <a:t>RuntimeException</a:t>
            </a:r>
            <a:r>
              <a:rPr lang="en-US" sz="1800" dirty="0" smtClean="0"/>
              <a:t> is derived from Exception though</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Example: Checked Exceptions</a:t>
            </a:r>
          </a:p>
        </p:txBody>
      </p:sp>
      <p:pic>
        <p:nvPicPr>
          <p:cNvPr id="68611" name="Picture 5"/>
          <p:cNvPicPr>
            <a:picLocks noChangeAspect="1" noChangeArrowheads="1"/>
          </p:cNvPicPr>
          <p:nvPr/>
        </p:nvPicPr>
        <p:blipFill>
          <a:blip r:embed="rId3" cstate="print"/>
          <a:srcRect/>
          <a:stretch>
            <a:fillRect/>
          </a:stretch>
        </p:blipFill>
        <p:spPr bwMode="auto">
          <a:xfrm>
            <a:off x="1066800" y="1524000"/>
            <a:ext cx="7153275" cy="1968500"/>
          </a:xfrm>
          <a:prstGeom prst="rect">
            <a:avLst/>
          </a:prstGeom>
          <a:noFill/>
          <a:ln w="9525">
            <a:noFill/>
            <a:miter lim="800000"/>
            <a:headEnd/>
            <a:tailEnd/>
          </a:ln>
        </p:spPr>
      </p:pic>
      <p:sp>
        <p:nvSpPr>
          <p:cNvPr id="4" name="Rectangle 3"/>
          <p:cNvSpPr/>
          <p:nvPr/>
        </p:nvSpPr>
        <p:spPr>
          <a:xfrm>
            <a:off x="381000" y="3815476"/>
            <a:ext cx="8458200" cy="1477328"/>
          </a:xfrm>
          <a:prstGeom prst="rect">
            <a:avLst/>
          </a:prstGeom>
        </p:spPr>
        <p:txBody>
          <a:bodyPr wrap="square">
            <a:spAutoFit/>
          </a:bodyPr>
          <a:lstStyle/>
          <a:p>
            <a:r>
              <a:rPr lang="en-US" dirty="0" smtClean="0"/>
              <a:t>Some examples of checked exceptions are:</a:t>
            </a:r>
          </a:p>
          <a:p>
            <a:pPr lvl="1"/>
            <a:r>
              <a:rPr lang="en-US" dirty="0" err="1" smtClean="0"/>
              <a:t>java.lang.ClassNotFoundException</a:t>
            </a:r>
            <a:r>
              <a:rPr lang="en-US" dirty="0" smtClean="0"/>
              <a:t> - thrown by </a:t>
            </a:r>
            <a:r>
              <a:rPr lang="en-US" dirty="0" err="1" smtClean="0"/>
              <a:t>Class.forName</a:t>
            </a:r>
            <a:r>
              <a:rPr lang="en-US" dirty="0" smtClean="0"/>
              <a:t>()</a:t>
            </a:r>
          </a:p>
          <a:p>
            <a:pPr lvl="1"/>
            <a:r>
              <a:rPr lang="en-US" dirty="0" err="1" smtClean="0"/>
              <a:t>java.io.IOException</a:t>
            </a:r>
            <a:r>
              <a:rPr lang="en-US" dirty="0" smtClean="0"/>
              <a:t> - thrown by many I/O operations</a:t>
            </a:r>
          </a:p>
          <a:p>
            <a:pPr lvl="1"/>
            <a:r>
              <a:rPr lang="en-US" dirty="0" err="1" smtClean="0"/>
              <a:t>java.lang.IllegalAccessException</a:t>
            </a:r>
            <a:r>
              <a:rPr lang="en-US" dirty="0" smtClean="0"/>
              <a:t>  - thrown by </a:t>
            </a:r>
            <a:r>
              <a:rPr lang="en-US" dirty="0" err="1" smtClean="0"/>
              <a:t>Class.newInstance</a:t>
            </a:r>
            <a:r>
              <a:rPr lang="en-US" dirty="0" smtClean="0"/>
              <a:t>()</a:t>
            </a:r>
          </a:p>
          <a:p>
            <a:pPr lvl="1"/>
            <a:r>
              <a:rPr lang="en-US" dirty="0" err="1" smtClean="0"/>
              <a:t>java.lang.InterruptedException</a:t>
            </a:r>
            <a:r>
              <a:rPr lang="en-US" dirty="0" smtClean="0"/>
              <a:t> - thrown by sleep and wait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a:t>Example: </a:t>
            </a:r>
            <a:r>
              <a:rPr lang="en-US" dirty="0" smtClean="0"/>
              <a:t>Unchecked </a:t>
            </a:r>
            <a:r>
              <a:rPr lang="en-US" dirty="0"/>
              <a:t>Exceptions</a:t>
            </a:r>
          </a:p>
        </p:txBody>
      </p:sp>
      <p:sp>
        <p:nvSpPr>
          <p:cNvPr id="4" name="Rectangle 3"/>
          <p:cNvSpPr/>
          <p:nvPr/>
        </p:nvSpPr>
        <p:spPr>
          <a:xfrm>
            <a:off x="381000" y="1600200"/>
            <a:ext cx="8458200" cy="3416320"/>
          </a:xfrm>
          <a:prstGeom prst="rect">
            <a:avLst/>
          </a:prstGeom>
        </p:spPr>
        <p:txBody>
          <a:bodyPr wrap="square">
            <a:spAutoFit/>
          </a:bodyPr>
          <a:lstStyle/>
          <a:p>
            <a:r>
              <a:rPr lang="en-US" sz="2400" dirty="0" smtClean="0"/>
              <a:t>Some example of unchecked exceptions:</a:t>
            </a:r>
          </a:p>
          <a:p>
            <a:pPr lvl="1"/>
            <a:r>
              <a:rPr lang="en-US" sz="2400" dirty="0" err="1" smtClean="0"/>
              <a:t>java.lang.ArithmeticException</a:t>
            </a:r>
            <a:r>
              <a:rPr lang="en-US" sz="2400" dirty="0" smtClean="0"/>
              <a:t> </a:t>
            </a:r>
          </a:p>
          <a:p>
            <a:pPr lvl="1"/>
            <a:r>
              <a:rPr lang="en-US" sz="2400" dirty="0" err="1" smtClean="0"/>
              <a:t>java.lang.ClassCastException</a:t>
            </a:r>
            <a:r>
              <a:rPr lang="en-US" sz="2400" dirty="0" smtClean="0"/>
              <a:t> </a:t>
            </a:r>
          </a:p>
          <a:p>
            <a:pPr lvl="1"/>
            <a:r>
              <a:rPr lang="en-US" sz="2400" dirty="0" err="1" smtClean="0"/>
              <a:t>java.lang.IllegalArgumentException</a:t>
            </a:r>
            <a:r>
              <a:rPr lang="en-US" sz="2400" dirty="0" smtClean="0"/>
              <a:t> </a:t>
            </a:r>
          </a:p>
          <a:p>
            <a:pPr lvl="1"/>
            <a:r>
              <a:rPr lang="en-US" sz="2400" dirty="0" err="1" smtClean="0"/>
              <a:t>java.lang.NumberFormatException</a:t>
            </a:r>
            <a:r>
              <a:rPr lang="en-US" sz="2400" dirty="0" smtClean="0"/>
              <a:t> </a:t>
            </a:r>
          </a:p>
          <a:p>
            <a:pPr lvl="1"/>
            <a:r>
              <a:rPr lang="en-US" sz="2400" dirty="0" err="1" smtClean="0"/>
              <a:t>java.lang.ArrayIndexOutOfBoundsException</a:t>
            </a:r>
            <a:r>
              <a:rPr lang="en-US" sz="2400" dirty="0" smtClean="0"/>
              <a:t> </a:t>
            </a:r>
          </a:p>
          <a:p>
            <a:pPr lvl="1"/>
            <a:r>
              <a:rPr lang="en-US" sz="2400" dirty="0" err="1" smtClean="0"/>
              <a:t>java.lang.StringIndexOutOfBoundsException</a:t>
            </a:r>
            <a:r>
              <a:rPr lang="en-US" sz="2400" dirty="0" smtClean="0"/>
              <a:t> </a:t>
            </a:r>
          </a:p>
          <a:p>
            <a:pPr lvl="1"/>
            <a:r>
              <a:rPr lang="en-US" sz="2400" dirty="0" err="1" smtClean="0"/>
              <a:t>java.lang.NegativeArraySizeException</a:t>
            </a:r>
            <a:r>
              <a:rPr lang="en-US" sz="2400" dirty="0" smtClean="0"/>
              <a:t> </a:t>
            </a:r>
          </a:p>
          <a:p>
            <a:pPr lvl="1"/>
            <a:r>
              <a:rPr lang="en-US" sz="2400" dirty="0" err="1" smtClean="0"/>
              <a:t>java.lang.NullPointerException</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t>Run-time Errors or Exceptions</a:t>
            </a:r>
          </a:p>
        </p:txBody>
      </p:sp>
      <p:sp>
        <p:nvSpPr>
          <p:cNvPr id="36867" name="Rectangle 3"/>
          <p:cNvSpPr>
            <a:spLocks noGrp="1" noChangeArrowheads="1"/>
          </p:cNvSpPr>
          <p:nvPr>
            <p:ph idx="1"/>
          </p:nvPr>
        </p:nvSpPr>
        <p:spPr/>
        <p:txBody>
          <a:bodyPr/>
          <a:lstStyle/>
          <a:p>
            <a:pPr eaLnBrk="1" hangingPunct="1">
              <a:lnSpc>
                <a:spcPct val="90000"/>
              </a:lnSpc>
            </a:pPr>
            <a:r>
              <a:rPr lang="en-US" sz="2400" dirty="0" smtClean="0"/>
              <a:t>Run-time errors</a:t>
            </a:r>
          </a:p>
          <a:p>
            <a:pPr lvl="1" eaLnBrk="1" hangingPunct="1">
              <a:lnSpc>
                <a:spcPct val="90000"/>
              </a:lnSpc>
            </a:pPr>
            <a:r>
              <a:rPr lang="en-US" sz="2000" dirty="0" smtClean="0"/>
              <a:t>Occur during program execution</a:t>
            </a:r>
          </a:p>
          <a:p>
            <a:pPr lvl="1" eaLnBrk="1" hangingPunct="1">
              <a:lnSpc>
                <a:spcPct val="90000"/>
              </a:lnSpc>
            </a:pPr>
            <a:r>
              <a:rPr lang="en-US" sz="2000" dirty="0" smtClean="0"/>
              <a:t>Occur when the JVM detects an operation that it knows to be incorrect</a:t>
            </a:r>
          </a:p>
          <a:p>
            <a:pPr lvl="1" eaLnBrk="1" hangingPunct="1">
              <a:lnSpc>
                <a:spcPct val="90000"/>
              </a:lnSpc>
            </a:pPr>
            <a:r>
              <a:rPr lang="en-US" sz="2000" dirty="0" smtClean="0"/>
              <a:t>Cause the JVM to throw an exception</a:t>
            </a:r>
          </a:p>
          <a:p>
            <a:pPr eaLnBrk="1" hangingPunct="1">
              <a:lnSpc>
                <a:spcPct val="90000"/>
              </a:lnSpc>
            </a:pPr>
            <a:r>
              <a:rPr lang="en-US" sz="2400" dirty="0" smtClean="0"/>
              <a:t>Examples of run-time errors include</a:t>
            </a:r>
          </a:p>
          <a:p>
            <a:pPr lvl="1" eaLnBrk="1" hangingPunct="1">
              <a:lnSpc>
                <a:spcPct val="90000"/>
              </a:lnSpc>
            </a:pPr>
            <a:r>
              <a:rPr lang="en-US" sz="2000" dirty="0" smtClean="0"/>
              <a:t>Integer division by zero</a:t>
            </a:r>
          </a:p>
          <a:p>
            <a:pPr lvl="1" eaLnBrk="1" hangingPunct="1">
              <a:lnSpc>
                <a:spcPct val="90000"/>
              </a:lnSpc>
            </a:pPr>
            <a:r>
              <a:rPr lang="en-US" sz="2000" dirty="0" smtClean="0"/>
              <a:t>Array index out of bounds</a:t>
            </a:r>
          </a:p>
          <a:p>
            <a:pPr lvl="1" eaLnBrk="1" hangingPunct="1">
              <a:lnSpc>
                <a:spcPct val="90000"/>
              </a:lnSpc>
            </a:pPr>
            <a:r>
              <a:rPr lang="en-US" sz="2000" dirty="0" smtClean="0"/>
              <a:t>Number format and Input mismatch error</a:t>
            </a:r>
          </a:p>
          <a:p>
            <a:pPr lvl="1" eaLnBrk="1" hangingPunct="1">
              <a:lnSpc>
                <a:spcPct val="90000"/>
              </a:lnSpc>
            </a:pPr>
            <a:r>
              <a:rPr lang="en-US" sz="2000" dirty="0" smtClean="0"/>
              <a:t>Null pointer exceptions</a:t>
            </a:r>
          </a:p>
          <a:p>
            <a:pPr lvl="1" eaLnBrk="1" hangingPunct="1">
              <a:lnSpc>
                <a:spcPct val="90000"/>
              </a:lnSpc>
              <a:buNone/>
            </a:pPr>
            <a:endParaRPr lang="en-US" sz="2000" dirty="0" smtClean="0"/>
          </a:p>
          <a:p>
            <a:pPr lvl="1" algn="ctr">
              <a:lnSpc>
                <a:spcPct val="90000"/>
              </a:lnSpc>
              <a:buNone/>
            </a:pPr>
            <a:r>
              <a:rPr lang="en-US" sz="1600" b="1" dirty="0" smtClean="0"/>
              <a:t>** Refer to the </a:t>
            </a:r>
            <a:r>
              <a:rPr lang="en-US" sz="1600" b="1" dirty="0" smtClean="0">
                <a:hlinkClick r:id="rId3" action="ppaction://hlinkfile"/>
              </a:rPr>
              <a:t>ExceptionSample1.java </a:t>
            </a:r>
            <a:r>
              <a:rPr lang="en-US" sz="1600" b="1" dirty="0" smtClean="0"/>
              <a:t>sample code</a:t>
            </a:r>
          </a:p>
          <a:p>
            <a:pPr lvl="1" algn="ctr">
              <a:lnSpc>
                <a:spcPct val="90000"/>
              </a:lnSpc>
              <a:buNone/>
            </a:pPr>
            <a:r>
              <a:rPr lang="en-US" sz="1600" b="1" dirty="0" smtClean="0"/>
              <a:t>** Refer to the </a:t>
            </a:r>
            <a:r>
              <a:rPr lang="en-US" sz="1600" b="1" dirty="0" smtClean="0">
                <a:hlinkClick r:id="rId4" action="ppaction://hlinkfile"/>
              </a:rPr>
              <a:t>ExceptionSample2.java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t>Exception Hierarchy</a:t>
            </a:r>
          </a:p>
        </p:txBody>
      </p:sp>
      <p:pic>
        <p:nvPicPr>
          <p:cNvPr id="69635" name="Picture 3"/>
          <p:cNvPicPr>
            <a:picLocks noChangeAspect="1" noChangeArrowheads="1"/>
          </p:cNvPicPr>
          <p:nvPr/>
        </p:nvPicPr>
        <p:blipFill>
          <a:blip r:embed="rId3" cstate="print"/>
          <a:srcRect/>
          <a:stretch>
            <a:fillRect/>
          </a:stretch>
        </p:blipFill>
        <p:spPr bwMode="auto">
          <a:xfrm>
            <a:off x="2362200" y="1371600"/>
            <a:ext cx="4953000" cy="537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t>Guidelines for Exceptions</a:t>
            </a:r>
          </a:p>
        </p:txBody>
      </p:sp>
      <p:sp>
        <p:nvSpPr>
          <p:cNvPr id="70659" name="Rectangle 3"/>
          <p:cNvSpPr>
            <a:spLocks noGrp="1" noChangeArrowheads="1"/>
          </p:cNvSpPr>
          <p:nvPr>
            <p:ph idx="1"/>
          </p:nvPr>
        </p:nvSpPr>
        <p:spPr/>
        <p:txBody>
          <a:bodyPr/>
          <a:lstStyle/>
          <a:p>
            <a:pPr eaLnBrk="1" hangingPunct="1">
              <a:lnSpc>
                <a:spcPct val="90000"/>
              </a:lnSpc>
            </a:pPr>
            <a:r>
              <a:rPr lang="en-US" smtClean="0"/>
              <a:t>If an exception is recoverable in the current method, handle the exception in the current method</a:t>
            </a:r>
          </a:p>
          <a:p>
            <a:pPr eaLnBrk="1" hangingPunct="1">
              <a:lnSpc>
                <a:spcPct val="90000"/>
              </a:lnSpc>
            </a:pPr>
            <a:r>
              <a:rPr lang="en-US" smtClean="0"/>
              <a:t>If a checked exception is likely to be caught in a higher-level method, declare that it can occur using a throws clause</a:t>
            </a:r>
          </a:p>
          <a:p>
            <a:pPr eaLnBrk="1" hangingPunct="1">
              <a:lnSpc>
                <a:spcPct val="90000"/>
              </a:lnSpc>
            </a:pPr>
            <a:r>
              <a:rPr lang="en-US" smtClean="0"/>
              <a:t>It is not necessary to use a throws clause with unchecked exceptions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sz="4000" dirty="0" smtClean="0"/>
              <a:t>Assertions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About the </a:t>
            </a:r>
            <a:r>
              <a:rPr lang="en-US" dirty="0">
                <a:solidFill>
                  <a:srgbClr val="FF0000"/>
                </a:solidFill>
                <a:latin typeface="Trebuchet MS" pitchFamily="34" charset="0"/>
              </a:rPr>
              <a:t>assert</a:t>
            </a:r>
            <a:r>
              <a:rPr lang="en-US" dirty="0"/>
              <a:t> statement</a:t>
            </a:r>
          </a:p>
        </p:txBody>
      </p:sp>
      <p:sp>
        <p:nvSpPr>
          <p:cNvPr id="5123" name="Rectangle 3"/>
          <p:cNvSpPr>
            <a:spLocks noGrp="1" noChangeArrowheads="1"/>
          </p:cNvSpPr>
          <p:nvPr>
            <p:ph idx="1"/>
          </p:nvPr>
        </p:nvSpPr>
        <p:spPr/>
        <p:txBody>
          <a:bodyPr/>
          <a:lstStyle/>
          <a:p>
            <a:r>
              <a:rPr lang="en-US" sz="2400" dirty="0"/>
              <a:t>The purpose of the </a:t>
            </a:r>
            <a:r>
              <a:rPr lang="en-US" sz="2400" dirty="0">
                <a:solidFill>
                  <a:schemeClr val="accent2"/>
                </a:solidFill>
                <a:latin typeface="Trebuchet MS" pitchFamily="34" charset="0"/>
              </a:rPr>
              <a:t>assert</a:t>
            </a:r>
            <a:r>
              <a:rPr lang="en-US" sz="2400" dirty="0"/>
              <a:t> statement is to give you a way to catch program errors early</a:t>
            </a:r>
          </a:p>
          <a:p>
            <a:r>
              <a:rPr lang="en-US" sz="2400" dirty="0"/>
              <a:t>The </a:t>
            </a:r>
            <a:r>
              <a:rPr lang="en-US" sz="2400" dirty="0">
                <a:solidFill>
                  <a:schemeClr val="accent2"/>
                </a:solidFill>
                <a:latin typeface="Trebuchet MS" pitchFamily="34" charset="0"/>
              </a:rPr>
              <a:t>assert</a:t>
            </a:r>
            <a:r>
              <a:rPr lang="en-US" sz="2400" dirty="0"/>
              <a:t> statement is </a:t>
            </a:r>
            <a:r>
              <a:rPr lang="en-US" sz="2400" i="1" dirty="0"/>
              <a:t>new in Java 1.4</a:t>
            </a:r>
          </a:p>
          <a:p>
            <a:r>
              <a:rPr lang="en-US" sz="2400" dirty="0"/>
              <a:t>The </a:t>
            </a:r>
            <a:r>
              <a:rPr lang="en-US" sz="2400" dirty="0">
                <a:solidFill>
                  <a:schemeClr val="accent2"/>
                </a:solidFill>
                <a:latin typeface="Trebuchet MS" pitchFamily="34" charset="0"/>
              </a:rPr>
              <a:t>assert</a:t>
            </a:r>
            <a:r>
              <a:rPr lang="en-US" sz="2400" dirty="0"/>
              <a:t> statement uses a new keyword, </a:t>
            </a:r>
            <a:r>
              <a:rPr lang="en-US" sz="2400" dirty="0">
                <a:solidFill>
                  <a:schemeClr val="tx2"/>
                </a:solidFill>
                <a:latin typeface="Trebuchet MS" pitchFamily="34" charset="0"/>
              </a:rPr>
              <a:t>assert</a:t>
            </a:r>
            <a:endParaRPr lang="en-US" sz="2400" dirty="0">
              <a:solidFill>
                <a:schemeClr val="tx2"/>
              </a:solidFill>
            </a:endParaRPr>
          </a:p>
          <a:p>
            <a:r>
              <a:rPr lang="en-US" sz="2400" dirty="0"/>
              <a:t>The new keyword may break older programs that use </a:t>
            </a:r>
            <a:r>
              <a:rPr lang="en-US" sz="2400" dirty="0">
                <a:solidFill>
                  <a:schemeClr val="accent2"/>
                </a:solidFill>
                <a:latin typeface="Trebuchet MS" pitchFamily="34" charset="0"/>
              </a:rPr>
              <a:t>assert</a:t>
            </a:r>
            <a:r>
              <a:rPr lang="en-US" sz="2400" dirty="0"/>
              <a:t> as a user-defined name</a:t>
            </a:r>
          </a:p>
          <a:p>
            <a:pPr lvl="1"/>
            <a:r>
              <a:rPr lang="en-US" sz="2000" dirty="0"/>
              <a:t>Hence, there is a way to use the old syntax</a:t>
            </a:r>
          </a:p>
          <a:p>
            <a:pPr lvl="1"/>
            <a:r>
              <a:rPr lang="en-US" sz="2000" dirty="0"/>
              <a:t>With the old syntax, </a:t>
            </a:r>
            <a:r>
              <a:rPr lang="en-US" sz="2000" dirty="0">
                <a:solidFill>
                  <a:schemeClr val="accent2"/>
                </a:solidFill>
                <a:latin typeface="Trebuchet MS" pitchFamily="34" charset="0"/>
              </a:rPr>
              <a:t>assert</a:t>
            </a:r>
            <a:r>
              <a:rPr lang="en-US" sz="2000" dirty="0"/>
              <a:t> statements are syntax errors</a:t>
            </a:r>
          </a:p>
          <a:p>
            <a:r>
              <a:rPr lang="en-US" sz="2400" dirty="0"/>
              <a:t>There is also a way to “turn off” </a:t>
            </a:r>
            <a:r>
              <a:rPr lang="en-US" sz="2400" dirty="0">
                <a:solidFill>
                  <a:schemeClr val="accent2"/>
                </a:solidFill>
                <a:latin typeface="Trebuchet MS" pitchFamily="34" charset="0"/>
              </a:rPr>
              <a:t>assert</a:t>
            </a:r>
            <a:r>
              <a:rPr lang="en-US" sz="2400" dirty="0">
                <a:solidFill>
                  <a:srgbClr val="FFFF7F"/>
                </a:solidFill>
                <a:latin typeface="Trebuchet MS" pitchFamily="34" charset="0"/>
              </a:rPr>
              <a:t> </a:t>
            </a:r>
            <a:r>
              <a:rPr lang="en-US" sz="2400" dirty="0"/>
              <a:t>statements</a:t>
            </a:r>
          </a:p>
          <a:p>
            <a:pPr lvl="1"/>
            <a:r>
              <a:rPr lang="en-US" sz="2000" dirty="0"/>
              <a:t>When they are turned off, Java just ignores </a:t>
            </a:r>
            <a:r>
              <a:rPr lang="en-US" sz="2000" dirty="0">
                <a:solidFill>
                  <a:schemeClr val="accent2"/>
                </a:solidFill>
                <a:latin typeface="Trebuchet MS" pitchFamily="34" charset="0"/>
              </a:rPr>
              <a:t>assert</a:t>
            </a:r>
            <a:r>
              <a:rPr lang="en-US" sz="2000" dirty="0"/>
              <a:t> statements</a:t>
            </a:r>
          </a:p>
          <a:p>
            <a:pPr lvl="1"/>
            <a:r>
              <a:rPr lang="en-US" sz="2000" dirty="0"/>
              <a:t>Unfortunately, this also means that your </a:t>
            </a:r>
            <a:r>
              <a:rPr lang="en-US" sz="2000" dirty="0">
                <a:solidFill>
                  <a:schemeClr val="accent2"/>
                </a:solidFill>
                <a:latin typeface="Trebuchet MS" pitchFamily="34" charset="0"/>
              </a:rPr>
              <a:t>assert</a:t>
            </a:r>
            <a:r>
              <a:rPr lang="en-US" sz="2000" dirty="0">
                <a:solidFill>
                  <a:srgbClr val="FFFF7F"/>
                </a:solidFill>
                <a:latin typeface="Trebuchet MS" pitchFamily="34" charset="0"/>
              </a:rPr>
              <a:t> </a:t>
            </a:r>
            <a:r>
              <a:rPr lang="en-US" sz="2000" dirty="0"/>
              <a:t>statements may be off when you think they are working and doing their job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Syntax</a:t>
            </a:r>
          </a:p>
        </p:txBody>
      </p:sp>
      <p:sp>
        <p:nvSpPr>
          <p:cNvPr id="1027" name="Rectangle 3"/>
          <p:cNvSpPr>
            <a:spLocks noGrp="1" noChangeArrowheads="1"/>
          </p:cNvSpPr>
          <p:nvPr>
            <p:ph idx="1"/>
          </p:nvPr>
        </p:nvSpPr>
        <p:spPr/>
        <p:txBody>
          <a:bodyPr/>
          <a:lstStyle/>
          <a:p>
            <a:pPr marL="533400" indent="-533400"/>
            <a:r>
              <a:rPr lang="en-US"/>
              <a:t>There are two forms of the </a:t>
            </a:r>
            <a:r>
              <a:rPr lang="en-US">
                <a:solidFill>
                  <a:schemeClr val="accent2"/>
                </a:solidFill>
                <a:latin typeface="Trebuchet MS" pitchFamily="34" charset="0"/>
              </a:rPr>
              <a:t>assert</a:t>
            </a:r>
            <a:r>
              <a:rPr lang="en-US">
                <a:solidFill>
                  <a:srgbClr val="FFFF7F"/>
                </a:solidFill>
                <a:latin typeface="Trebuchet MS" pitchFamily="34" charset="0"/>
              </a:rPr>
              <a:t> </a:t>
            </a:r>
            <a:r>
              <a:rPr lang="en-US"/>
              <a:t>statement:</a:t>
            </a:r>
          </a:p>
          <a:p>
            <a:pPr marL="914400" lvl="1" indent="-457200">
              <a:buClr>
                <a:srgbClr val="FFFF7F"/>
              </a:buClr>
              <a:buFont typeface="Times" charset="0"/>
              <a:buAutoNum type="arabicPeriod"/>
            </a:pPr>
            <a:r>
              <a:rPr lang="en-US">
                <a:solidFill>
                  <a:schemeClr val="accent2"/>
                </a:solidFill>
                <a:latin typeface="Trebuchet MS" pitchFamily="34" charset="0"/>
              </a:rPr>
              <a:t>assert </a:t>
            </a:r>
            <a:r>
              <a:rPr lang="en-US" b="1" i="1">
                <a:solidFill>
                  <a:schemeClr val="hlink"/>
                </a:solidFill>
              </a:rPr>
              <a:t>booleanExpression</a:t>
            </a:r>
            <a:r>
              <a:rPr lang="en-US">
                <a:solidFill>
                  <a:schemeClr val="accent2"/>
                </a:solidFill>
                <a:latin typeface="Trebuchet MS" pitchFamily="34" charset="0"/>
              </a:rPr>
              <a:t>;</a:t>
            </a:r>
            <a:endParaRPr lang="en-US">
              <a:solidFill>
                <a:schemeClr val="accent2"/>
              </a:solidFill>
            </a:endParaRPr>
          </a:p>
          <a:p>
            <a:pPr marL="1295400" lvl="2" indent="-381000"/>
            <a:r>
              <a:rPr lang="en-US"/>
              <a:t>This statement tests the boolean expression</a:t>
            </a:r>
          </a:p>
          <a:p>
            <a:pPr marL="1295400" lvl="2" indent="-381000"/>
            <a:r>
              <a:rPr lang="en-US"/>
              <a:t>It does nothing if the boolean expression evaluates to</a:t>
            </a:r>
            <a:r>
              <a:rPr lang="en-US">
                <a:solidFill>
                  <a:schemeClr val="accent2"/>
                </a:solidFill>
              </a:rPr>
              <a:t> </a:t>
            </a:r>
            <a:r>
              <a:rPr lang="en-US">
                <a:solidFill>
                  <a:schemeClr val="accent2"/>
                </a:solidFill>
                <a:latin typeface="Trebuchet MS" pitchFamily="34" charset="0"/>
              </a:rPr>
              <a:t>true</a:t>
            </a:r>
            <a:endParaRPr lang="en-US">
              <a:solidFill>
                <a:schemeClr val="accent2"/>
              </a:solidFill>
            </a:endParaRPr>
          </a:p>
          <a:p>
            <a:pPr marL="1295400" lvl="2" indent="-381000"/>
            <a:r>
              <a:rPr lang="en-US"/>
              <a:t>If the boolean expression evaluates to </a:t>
            </a:r>
            <a:r>
              <a:rPr lang="en-US">
                <a:solidFill>
                  <a:schemeClr val="accent2"/>
                </a:solidFill>
                <a:latin typeface="Trebuchet MS" pitchFamily="34" charset="0"/>
              </a:rPr>
              <a:t>false</a:t>
            </a:r>
            <a:r>
              <a:rPr lang="en-US"/>
              <a:t>, this statement throws an </a:t>
            </a:r>
            <a:r>
              <a:rPr lang="en-US">
                <a:solidFill>
                  <a:schemeClr val="accent2"/>
                </a:solidFill>
                <a:latin typeface="Trebuchet MS" pitchFamily="34" charset="0"/>
              </a:rPr>
              <a:t>AssertionError</a:t>
            </a:r>
          </a:p>
          <a:p>
            <a:pPr marL="914400" lvl="1" indent="-457200">
              <a:buClr>
                <a:srgbClr val="FFFF7F"/>
              </a:buClr>
              <a:buFont typeface="Times" charset="0"/>
              <a:buAutoNum type="arabicPeriod"/>
            </a:pPr>
            <a:r>
              <a:rPr lang="en-US">
                <a:solidFill>
                  <a:schemeClr val="accent2"/>
                </a:solidFill>
                <a:latin typeface="Trebuchet MS" pitchFamily="34" charset="0"/>
              </a:rPr>
              <a:t>assert </a:t>
            </a:r>
            <a:r>
              <a:rPr lang="en-US" b="1" i="1">
                <a:solidFill>
                  <a:schemeClr val="hlink"/>
                </a:solidFill>
              </a:rPr>
              <a:t>booleanExpression</a:t>
            </a:r>
            <a:r>
              <a:rPr lang="en-US">
                <a:solidFill>
                  <a:schemeClr val="accent2"/>
                </a:solidFill>
                <a:latin typeface="Trebuchet MS" pitchFamily="34" charset="0"/>
              </a:rPr>
              <a:t> : </a:t>
            </a:r>
            <a:r>
              <a:rPr lang="en-US" b="1" i="1">
                <a:solidFill>
                  <a:schemeClr val="hlink"/>
                </a:solidFill>
              </a:rPr>
              <a:t>expression</a:t>
            </a:r>
            <a:r>
              <a:rPr lang="en-US">
                <a:solidFill>
                  <a:schemeClr val="accent2"/>
                </a:solidFill>
                <a:latin typeface="Trebuchet MS" pitchFamily="34" charset="0"/>
              </a:rPr>
              <a:t>;</a:t>
            </a:r>
            <a:endParaRPr lang="en-US">
              <a:solidFill>
                <a:schemeClr val="accent2"/>
              </a:solidFill>
            </a:endParaRPr>
          </a:p>
          <a:p>
            <a:pPr marL="1295400" lvl="2" indent="-381000"/>
            <a:r>
              <a:rPr lang="en-US"/>
              <a:t>This form acts just like the first form</a:t>
            </a:r>
          </a:p>
          <a:p>
            <a:pPr marL="1295400" lvl="2" indent="-381000"/>
            <a:r>
              <a:rPr lang="en-US"/>
              <a:t>In addition, if the boolean expression evaluates to </a:t>
            </a:r>
            <a:r>
              <a:rPr lang="en-US">
                <a:solidFill>
                  <a:schemeClr val="accent2"/>
                </a:solidFill>
                <a:latin typeface="Trebuchet MS" pitchFamily="34" charset="0"/>
              </a:rPr>
              <a:t>false</a:t>
            </a:r>
            <a:r>
              <a:rPr lang="en-US"/>
              <a:t>, the second expression is used as a detail message for the </a:t>
            </a:r>
            <a:r>
              <a:rPr lang="en-US">
                <a:solidFill>
                  <a:schemeClr val="accent2"/>
                </a:solidFill>
                <a:latin typeface="Trebuchet MS" pitchFamily="34" charset="0"/>
              </a:rPr>
              <a:t>AssertionError</a:t>
            </a:r>
          </a:p>
          <a:p>
            <a:pPr marL="1295400" lvl="2" indent="-381000"/>
            <a:r>
              <a:rPr lang="en-US"/>
              <a:t>The second expression may be of any type except </a:t>
            </a:r>
            <a:r>
              <a:rPr lang="en-US">
                <a:solidFill>
                  <a:schemeClr val="accent2"/>
                </a:solidFill>
                <a:latin typeface="Trebuchet MS" pitchFamily="34" charset="0"/>
              </a:rPr>
              <a:t>void</a:t>
            </a:r>
            <a:endParaRPr lang="en-US">
              <a:solidFill>
                <a:schemeClr val="accent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Notes on writing assertions</a:t>
            </a:r>
          </a:p>
        </p:txBody>
      </p:sp>
      <p:sp>
        <p:nvSpPr>
          <p:cNvPr id="6147" name="Rectangle 3"/>
          <p:cNvSpPr>
            <a:spLocks noGrp="1" noChangeArrowheads="1"/>
          </p:cNvSpPr>
          <p:nvPr>
            <p:ph idx="1"/>
          </p:nvPr>
        </p:nvSpPr>
        <p:spPr/>
        <p:txBody>
          <a:bodyPr/>
          <a:lstStyle/>
          <a:p>
            <a:r>
              <a:rPr lang="en-US" dirty="0"/>
              <a:t>An </a:t>
            </a:r>
            <a:r>
              <a:rPr lang="en-US" dirty="0" err="1">
                <a:solidFill>
                  <a:schemeClr val="accent2"/>
                </a:solidFill>
                <a:latin typeface="Trebuchet MS" pitchFamily="34" charset="0"/>
              </a:rPr>
              <a:t>AssertionError</a:t>
            </a:r>
            <a:r>
              <a:rPr lang="en-US" dirty="0"/>
              <a:t> is an </a:t>
            </a:r>
            <a:r>
              <a:rPr lang="en-US" dirty="0">
                <a:solidFill>
                  <a:schemeClr val="accent2"/>
                </a:solidFill>
                <a:latin typeface="Trebuchet MS" pitchFamily="34" charset="0"/>
              </a:rPr>
              <a:t>Error</a:t>
            </a:r>
            <a:r>
              <a:rPr lang="en-US" dirty="0"/>
              <a:t>, not an </a:t>
            </a:r>
            <a:r>
              <a:rPr lang="en-US" dirty="0">
                <a:solidFill>
                  <a:schemeClr val="accent2"/>
                </a:solidFill>
                <a:latin typeface="Trebuchet MS" pitchFamily="34" charset="0"/>
              </a:rPr>
              <a:t>Exception</a:t>
            </a:r>
          </a:p>
          <a:p>
            <a:pPr lvl="1"/>
            <a:r>
              <a:rPr lang="en-US" dirty="0"/>
              <a:t>You do not need to put it in a </a:t>
            </a:r>
            <a:r>
              <a:rPr lang="en-US" dirty="0">
                <a:solidFill>
                  <a:schemeClr val="accent2"/>
                </a:solidFill>
                <a:latin typeface="Trebuchet MS" pitchFamily="34" charset="0"/>
              </a:rPr>
              <a:t>try</a:t>
            </a:r>
            <a:r>
              <a:rPr lang="en-US" dirty="0"/>
              <a:t> statement</a:t>
            </a:r>
          </a:p>
          <a:p>
            <a:pPr lvl="1"/>
            <a:r>
              <a:rPr lang="en-US" dirty="0"/>
              <a:t>You do not need to </a:t>
            </a:r>
            <a:r>
              <a:rPr lang="en-US" dirty="0">
                <a:solidFill>
                  <a:schemeClr val="accent2"/>
                </a:solidFill>
                <a:latin typeface="Trebuchet MS" pitchFamily="34" charset="0"/>
              </a:rPr>
              <a:t>catch</a:t>
            </a:r>
            <a:r>
              <a:rPr lang="en-US" dirty="0"/>
              <a:t> the error</a:t>
            </a:r>
          </a:p>
          <a:p>
            <a:pPr lvl="1"/>
            <a:r>
              <a:rPr lang="en-US" dirty="0"/>
              <a:t>Using an </a:t>
            </a:r>
            <a:r>
              <a:rPr lang="en-US" dirty="0">
                <a:solidFill>
                  <a:schemeClr val="accent2"/>
                </a:solidFill>
                <a:latin typeface="Trebuchet MS" pitchFamily="34" charset="0"/>
              </a:rPr>
              <a:t>assert</a:t>
            </a:r>
            <a:r>
              <a:rPr lang="en-US" dirty="0"/>
              <a:t> statement does not entail any extra work on your part</a:t>
            </a:r>
          </a:p>
          <a:p>
            <a:r>
              <a:rPr lang="en-US" dirty="0"/>
              <a:t>The second expression is seldom necessary</a:t>
            </a:r>
          </a:p>
          <a:p>
            <a:pPr lvl="1"/>
            <a:r>
              <a:rPr lang="en-US" dirty="0"/>
              <a:t>If an </a:t>
            </a:r>
            <a:r>
              <a:rPr lang="en-US" dirty="0" err="1">
                <a:solidFill>
                  <a:schemeClr val="accent2"/>
                </a:solidFill>
                <a:latin typeface="Trebuchet MS" pitchFamily="34" charset="0"/>
              </a:rPr>
              <a:t>AssertionError</a:t>
            </a:r>
            <a:r>
              <a:rPr lang="en-US" dirty="0"/>
              <a:t> is thrown, Java automatically gives you a stack trace, complete with the line number</a:t>
            </a:r>
          </a:p>
          <a:p>
            <a:pPr lvl="1"/>
            <a:r>
              <a:rPr lang="en-US" dirty="0"/>
              <a:t>Use the second expression only if you have useful information to add to the error message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Declaring Assertions</a:t>
            </a:r>
            <a:endParaRPr lang="en-US" dirty="0"/>
          </a:p>
        </p:txBody>
      </p:sp>
      <p:sp>
        <p:nvSpPr>
          <p:cNvPr id="261123"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sz="3000" dirty="0">
                <a:cs typeface="Times New Roman" pitchFamily="18" charset="0"/>
              </a:rPr>
              <a:t>An </a:t>
            </a:r>
            <a:r>
              <a:rPr lang="en-US" sz="3000" i="1" dirty="0">
                <a:cs typeface="Times New Roman" pitchFamily="18" charset="0"/>
              </a:rPr>
              <a:t>assertion</a:t>
            </a:r>
            <a:r>
              <a:rPr lang="en-US" sz="3000" dirty="0">
                <a:cs typeface="Times New Roman" pitchFamily="18" charset="0"/>
              </a:rPr>
              <a:t> is declared using the new Java keyword </a:t>
            </a:r>
            <a:r>
              <a:rPr lang="en-US" sz="3000" u="sng" dirty="0">
                <a:cs typeface="Times New Roman" pitchFamily="18" charset="0"/>
              </a:rPr>
              <a:t>assert</a:t>
            </a:r>
            <a:r>
              <a:rPr lang="en-US" sz="3000" dirty="0">
                <a:cs typeface="Times New Roman" pitchFamily="18" charset="0"/>
              </a:rPr>
              <a:t> in JDK 1.4 as follows:</a:t>
            </a:r>
          </a:p>
          <a:p>
            <a:pPr marL="0" indent="0">
              <a:spcBef>
                <a:spcPct val="0"/>
              </a:spcBef>
              <a:buFont typeface="Monotype Sorts" pitchFamily="2" charset="2"/>
              <a:buNone/>
            </a:pPr>
            <a:endParaRPr lang="en-US" sz="3000" dirty="0">
              <a:cs typeface="Times New Roman" pitchFamily="18" charset="0"/>
            </a:endParaRPr>
          </a:p>
          <a:p>
            <a:pPr marL="0" indent="0">
              <a:spcBef>
                <a:spcPct val="0"/>
              </a:spcBef>
              <a:buFont typeface="Monotype Sorts" pitchFamily="2" charset="2"/>
              <a:buNone/>
            </a:pPr>
            <a:r>
              <a:rPr lang="en-US" sz="3000" u="sng" dirty="0">
                <a:solidFill>
                  <a:srgbClr val="FF0000"/>
                </a:solidFill>
                <a:cs typeface="Times New Roman" pitchFamily="18" charset="0"/>
              </a:rPr>
              <a:t>assert </a:t>
            </a:r>
            <a:r>
              <a:rPr lang="en-US" sz="3000" i="1" u="sng" dirty="0">
                <a:solidFill>
                  <a:srgbClr val="FF0000"/>
                </a:solidFill>
                <a:cs typeface="Times New Roman" pitchFamily="18" charset="0"/>
              </a:rPr>
              <a:t>assertion</a:t>
            </a:r>
            <a:r>
              <a:rPr lang="en-US" sz="3000" u="sng" dirty="0">
                <a:solidFill>
                  <a:srgbClr val="FF0000"/>
                </a:solidFill>
                <a:cs typeface="Times New Roman" pitchFamily="18" charset="0"/>
              </a:rPr>
              <a:t>;</a:t>
            </a:r>
            <a:r>
              <a:rPr lang="en-US" sz="3000" dirty="0">
                <a:solidFill>
                  <a:srgbClr val="FF0000"/>
                </a:solidFill>
                <a:cs typeface="Times New Roman" pitchFamily="18" charset="0"/>
              </a:rPr>
              <a:t> </a:t>
            </a:r>
            <a:r>
              <a:rPr lang="en-US" sz="3000" dirty="0">
                <a:cs typeface="Times New Roman" pitchFamily="18" charset="0"/>
              </a:rPr>
              <a:t>or</a:t>
            </a:r>
          </a:p>
          <a:p>
            <a:pPr marL="0" indent="0">
              <a:spcBef>
                <a:spcPct val="0"/>
              </a:spcBef>
              <a:buFont typeface="Monotype Sorts" pitchFamily="2" charset="2"/>
              <a:buNone/>
            </a:pPr>
            <a:r>
              <a:rPr lang="en-US" sz="3000" u="sng" dirty="0">
                <a:solidFill>
                  <a:srgbClr val="FF0000"/>
                </a:solidFill>
                <a:cs typeface="Times New Roman" pitchFamily="18" charset="0"/>
              </a:rPr>
              <a:t>assert </a:t>
            </a:r>
            <a:r>
              <a:rPr lang="en-US" sz="3000" i="1" u="sng" dirty="0">
                <a:solidFill>
                  <a:srgbClr val="FF0000"/>
                </a:solidFill>
                <a:cs typeface="Times New Roman" pitchFamily="18" charset="0"/>
              </a:rPr>
              <a:t>assertion</a:t>
            </a:r>
            <a:r>
              <a:rPr lang="en-US" sz="3000" u="sng" dirty="0">
                <a:solidFill>
                  <a:srgbClr val="FF0000"/>
                </a:solidFill>
                <a:cs typeface="Times New Roman" pitchFamily="18" charset="0"/>
              </a:rPr>
              <a:t> : </a:t>
            </a:r>
            <a:r>
              <a:rPr lang="en-US" sz="3000" i="1" u="sng" dirty="0" err="1">
                <a:solidFill>
                  <a:srgbClr val="FF0000"/>
                </a:solidFill>
                <a:cs typeface="Times New Roman" pitchFamily="18" charset="0"/>
              </a:rPr>
              <a:t>detailMessage</a:t>
            </a:r>
            <a:r>
              <a:rPr lang="en-US" sz="3000" u="sng" dirty="0">
                <a:solidFill>
                  <a:srgbClr val="FF0000"/>
                </a:solidFill>
                <a:cs typeface="Times New Roman" pitchFamily="18" charset="0"/>
              </a:rPr>
              <a:t>;</a:t>
            </a:r>
          </a:p>
          <a:p>
            <a:pPr marL="0" indent="0">
              <a:spcBef>
                <a:spcPct val="0"/>
              </a:spcBef>
              <a:buFont typeface="Monotype Sorts" pitchFamily="2" charset="2"/>
              <a:buNone/>
            </a:pPr>
            <a:endParaRPr lang="en-US" sz="3000" dirty="0">
              <a:cs typeface="Times New Roman" pitchFamily="18" charset="0"/>
            </a:endParaRPr>
          </a:p>
          <a:p>
            <a:pPr marL="0" indent="0">
              <a:spcBef>
                <a:spcPct val="0"/>
              </a:spcBef>
              <a:buFont typeface="Monotype Sorts" pitchFamily="2" charset="2"/>
              <a:buNone/>
            </a:pPr>
            <a:r>
              <a:rPr lang="en-US" sz="3000" dirty="0">
                <a:cs typeface="Times New Roman" pitchFamily="18" charset="0"/>
              </a:rPr>
              <a:t>where </a:t>
            </a:r>
            <a:r>
              <a:rPr lang="en-US" sz="3000" b="1" dirty="0">
                <a:cs typeface="Times New Roman" pitchFamily="18" charset="0"/>
              </a:rPr>
              <a:t>assert</a:t>
            </a:r>
            <a:r>
              <a:rPr lang="en-US" sz="3000" dirty="0">
                <a:cs typeface="Times New Roman" pitchFamily="18" charset="0"/>
              </a:rPr>
              <a:t>ion is a Boolean expression and </a:t>
            </a:r>
            <a:r>
              <a:rPr lang="en-US" sz="3000" i="1" dirty="0" err="1">
                <a:cs typeface="Times New Roman" pitchFamily="18" charset="0"/>
              </a:rPr>
              <a:t>detailMessage</a:t>
            </a:r>
            <a:r>
              <a:rPr lang="en-US" sz="3000" dirty="0">
                <a:cs typeface="Times New Roman" pitchFamily="18" charset="0"/>
              </a:rPr>
              <a:t> is a primitive-type or an Object value. </a:t>
            </a:r>
          </a:p>
          <a:p>
            <a:pPr marL="0" indent="0">
              <a:spcBef>
                <a:spcPct val="0"/>
              </a:spcBef>
              <a:buFont typeface="Monotype Sorts" pitchFamily="2" charset="2"/>
              <a:buNone/>
            </a:pPr>
            <a:endParaRPr lang="en-US" sz="3000" dirty="0">
              <a:cs typeface="Times New Roman" pitchFamily="18" charset="0"/>
            </a:endParaRPr>
          </a:p>
          <a:p>
            <a:pPr marL="0" indent="0">
              <a:spcBef>
                <a:spcPct val="0"/>
              </a:spcBef>
              <a:buFont typeface="Monotype Sorts" pitchFamily="2" charset="2"/>
              <a:buNone/>
            </a:pPr>
            <a:endParaRPr lang="en-US" sz="3000" dirty="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Executing Assertions</a:t>
            </a:r>
            <a:endParaRPr lang="en-US" dirty="0"/>
          </a:p>
        </p:txBody>
      </p:sp>
      <p:sp>
        <p:nvSpPr>
          <p:cNvPr id="262147"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sz="2400" dirty="0">
                <a:cs typeface="Times New Roman" pitchFamily="18" charset="0"/>
              </a:rPr>
              <a:t>When an assertion statement is executed, Java evaluates the assertion. If it is false, an </a:t>
            </a:r>
            <a:r>
              <a:rPr lang="en-US" sz="2400" dirty="0" err="1">
                <a:cs typeface="Times New Roman" pitchFamily="18" charset="0"/>
              </a:rPr>
              <a:t>AssertionError</a:t>
            </a:r>
            <a:r>
              <a:rPr lang="en-US" sz="2400" dirty="0">
                <a:cs typeface="Times New Roman" pitchFamily="18" charset="0"/>
              </a:rPr>
              <a:t> will be thrown. The </a:t>
            </a:r>
            <a:r>
              <a:rPr lang="en-US" sz="2400" dirty="0" err="1">
                <a:cs typeface="Times New Roman" pitchFamily="18" charset="0"/>
              </a:rPr>
              <a:t>AssertionError</a:t>
            </a:r>
            <a:r>
              <a:rPr lang="en-US" sz="2400" dirty="0">
                <a:cs typeface="Times New Roman" pitchFamily="18" charset="0"/>
              </a:rPr>
              <a:t> class has a no-</a:t>
            </a:r>
            <a:r>
              <a:rPr lang="en-US" sz="2400" dirty="0" err="1">
                <a:cs typeface="Times New Roman" pitchFamily="18" charset="0"/>
              </a:rPr>
              <a:t>arg</a:t>
            </a:r>
            <a:r>
              <a:rPr lang="en-US" sz="2400" dirty="0">
                <a:cs typeface="Times New Roman" pitchFamily="18" charset="0"/>
              </a:rPr>
              <a:t> constructor and seven overloaded single-argument constructors of type </a:t>
            </a:r>
            <a:r>
              <a:rPr lang="en-US" sz="2400" dirty="0" err="1">
                <a:cs typeface="Times New Roman" pitchFamily="18" charset="0"/>
              </a:rPr>
              <a:t>int</a:t>
            </a:r>
            <a:r>
              <a:rPr lang="en-US" sz="2400" dirty="0">
                <a:cs typeface="Times New Roman" pitchFamily="18" charset="0"/>
              </a:rPr>
              <a:t>, long, float, double, </a:t>
            </a:r>
            <a:r>
              <a:rPr lang="en-US" sz="2400" dirty="0" err="1">
                <a:cs typeface="Times New Roman" pitchFamily="18" charset="0"/>
              </a:rPr>
              <a:t>boolean</a:t>
            </a:r>
            <a:r>
              <a:rPr lang="en-US" sz="2400" dirty="0">
                <a:cs typeface="Times New Roman" pitchFamily="18" charset="0"/>
              </a:rPr>
              <a:t>, char, and Object. </a:t>
            </a:r>
          </a:p>
          <a:p>
            <a:pPr marL="0" indent="0">
              <a:spcBef>
                <a:spcPct val="0"/>
              </a:spcBef>
              <a:buFont typeface="Monotype Sorts" pitchFamily="2" charset="2"/>
              <a:buNone/>
            </a:pPr>
            <a:endParaRPr lang="en-US" sz="2400" dirty="0">
              <a:cs typeface="Times New Roman" pitchFamily="18" charset="0"/>
            </a:endParaRPr>
          </a:p>
          <a:p>
            <a:pPr marL="0" indent="0">
              <a:spcBef>
                <a:spcPct val="0"/>
              </a:spcBef>
              <a:buFont typeface="Monotype Sorts" pitchFamily="2" charset="2"/>
              <a:buNone/>
            </a:pPr>
            <a:r>
              <a:rPr lang="en-US" sz="2400" dirty="0">
                <a:cs typeface="Times New Roman" pitchFamily="18" charset="0"/>
              </a:rPr>
              <a:t>For the first assert statement with no detail message, the no-</a:t>
            </a:r>
            <a:r>
              <a:rPr lang="en-US" sz="2400" dirty="0" err="1">
                <a:cs typeface="Times New Roman" pitchFamily="18" charset="0"/>
              </a:rPr>
              <a:t>arg</a:t>
            </a:r>
            <a:r>
              <a:rPr lang="en-US" sz="2400" dirty="0">
                <a:cs typeface="Times New Roman" pitchFamily="18" charset="0"/>
              </a:rPr>
              <a:t> constructor of </a:t>
            </a:r>
            <a:r>
              <a:rPr lang="en-US" sz="2400" dirty="0" err="1">
                <a:cs typeface="Times New Roman" pitchFamily="18" charset="0"/>
              </a:rPr>
              <a:t>AssertionError</a:t>
            </a:r>
            <a:r>
              <a:rPr lang="en-US" sz="2400" dirty="0">
                <a:cs typeface="Times New Roman" pitchFamily="18" charset="0"/>
              </a:rPr>
              <a:t> is used. For the second assert statement with a detail message, an appropriate </a:t>
            </a:r>
            <a:r>
              <a:rPr lang="en-US" sz="2400" dirty="0" err="1">
                <a:cs typeface="Times New Roman" pitchFamily="18" charset="0"/>
              </a:rPr>
              <a:t>AssertionError</a:t>
            </a:r>
            <a:r>
              <a:rPr lang="en-US" sz="2400" dirty="0">
                <a:cs typeface="Times New Roman" pitchFamily="18" charset="0"/>
              </a:rPr>
              <a:t> constructor is used to match the data type of the message. Since </a:t>
            </a:r>
            <a:r>
              <a:rPr lang="en-US" sz="2400" dirty="0" err="1">
                <a:cs typeface="Times New Roman" pitchFamily="18" charset="0"/>
              </a:rPr>
              <a:t>AssertionError</a:t>
            </a:r>
            <a:r>
              <a:rPr lang="en-US" sz="2400" dirty="0">
                <a:cs typeface="Times New Roman" pitchFamily="18" charset="0"/>
              </a:rPr>
              <a:t> is a subclass of Error, when an assertion becomes false, the program displays a message on the console and exits.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Executing Assertions Example</a:t>
            </a:r>
            <a:endParaRPr lang="en-US" dirty="0"/>
          </a:p>
        </p:txBody>
      </p:sp>
      <p:sp>
        <p:nvSpPr>
          <p:cNvPr id="264195" name="Rectangle 3"/>
          <p:cNvSpPr>
            <a:spLocks noGrp="1" noChangeArrowheads="1"/>
          </p:cNvSpPr>
          <p:nvPr>
            <p:ph idx="1"/>
          </p:nvPr>
        </p:nvSpPr>
        <p:spPr>
          <a:noFill/>
          <a:ln/>
        </p:spPr>
        <p:txBody>
          <a:bodyPr/>
          <a:lstStyle/>
          <a:p>
            <a:pPr marL="0" indent="0">
              <a:spcBef>
                <a:spcPct val="0"/>
              </a:spcBef>
              <a:buFont typeface="Monotype Sorts" pitchFamily="2" charset="2"/>
              <a:buNone/>
            </a:pPr>
            <a:r>
              <a:rPr lang="en-US" sz="2000" dirty="0">
                <a:latin typeface="Courier New" pitchFamily="49" charset="0"/>
                <a:cs typeface="Times New Roman" pitchFamily="18" charset="0"/>
              </a:rPr>
              <a:t>public class </a:t>
            </a:r>
            <a:r>
              <a:rPr lang="en-US" sz="2000" dirty="0" err="1">
                <a:latin typeface="Courier New" pitchFamily="49" charset="0"/>
                <a:cs typeface="Times New Roman" pitchFamily="18" charset="0"/>
              </a:rPr>
              <a:t>AssertionDemo</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public static void main(String[] </a:t>
            </a:r>
            <a:r>
              <a:rPr lang="en-US" sz="2000" dirty="0" err="1">
                <a:latin typeface="Courier New" pitchFamily="49" charset="0"/>
                <a:cs typeface="Times New Roman" pitchFamily="18" charset="0"/>
              </a:rPr>
              <a:t>args</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sum = 0;</a:t>
            </a:r>
          </a:p>
          <a:p>
            <a:pPr marL="0" indent="0">
              <a:spcBef>
                <a:spcPct val="0"/>
              </a:spcBef>
              <a:buFont typeface="Monotype Sorts" pitchFamily="2" charset="2"/>
              <a:buNone/>
            </a:pPr>
            <a:r>
              <a:rPr lang="en-US" sz="2000" dirty="0">
                <a:latin typeface="Courier New" pitchFamily="49" charset="0"/>
                <a:cs typeface="Times New Roman" pitchFamily="18" charset="0"/>
              </a:rPr>
              <a:t>    for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 0;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&lt; 10;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sum +=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b="1" dirty="0">
                <a:solidFill>
                  <a:srgbClr val="00FFFF"/>
                </a:solidFill>
                <a:latin typeface="Courier New" pitchFamily="49" charset="0"/>
                <a:cs typeface="Times New Roman" pitchFamily="18" charset="0"/>
              </a:rPr>
              <a:t>    </a:t>
            </a:r>
            <a:r>
              <a:rPr lang="en-US" sz="2000" b="1" dirty="0">
                <a:solidFill>
                  <a:srgbClr val="FF0000"/>
                </a:solidFill>
                <a:latin typeface="Courier New" pitchFamily="49" charset="0"/>
                <a:cs typeface="Times New Roman" pitchFamily="18" charset="0"/>
              </a:rPr>
              <a:t>assert </a:t>
            </a:r>
            <a:r>
              <a:rPr lang="en-US" sz="2000" b="1" dirty="0" err="1">
                <a:solidFill>
                  <a:srgbClr val="FF0000"/>
                </a:solidFill>
                <a:latin typeface="Courier New" pitchFamily="49" charset="0"/>
                <a:cs typeface="Times New Roman" pitchFamily="18" charset="0"/>
              </a:rPr>
              <a:t>i</a:t>
            </a:r>
            <a:r>
              <a:rPr lang="en-US" sz="2000" b="1" dirty="0">
                <a:solidFill>
                  <a:srgbClr val="FF0000"/>
                </a:solidFill>
                <a:latin typeface="Courier New" pitchFamily="49" charset="0"/>
                <a:cs typeface="Times New Roman" pitchFamily="18" charset="0"/>
              </a:rPr>
              <a:t> == 10;</a:t>
            </a:r>
            <a:endParaRPr lang="en-US" sz="2000" dirty="0">
              <a:solidFill>
                <a:srgbClr val="FF0000"/>
              </a:solidFill>
              <a:latin typeface="Courier New" pitchFamily="49" charset="0"/>
              <a:cs typeface="Times New Roman" pitchFamily="18" charset="0"/>
            </a:endParaRPr>
          </a:p>
          <a:p>
            <a:pPr marL="0" indent="0">
              <a:spcBef>
                <a:spcPct val="0"/>
              </a:spcBef>
              <a:buFont typeface="Monotype Sorts" pitchFamily="2" charset="2"/>
              <a:buNone/>
            </a:pPr>
            <a:r>
              <a:rPr lang="en-US" sz="2000" b="1" dirty="0">
                <a:solidFill>
                  <a:srgbClr val="FF0000"/>
                </a:solidFill>
                <a:latin typeface="Courier New" pitchFamily="49" charset="0"/>
                <a:cs typeface="Times New Roman" pitchFamily="18" charset="0"/>
              </a:rPr>
              <a:t>    assert sum &gt; 10 &amp;&amp; sum &lt; 5 * 10 : "sum is " + sum;</a:t>
            </a:r>
            <a:endParaRPr lang="en-US" sz="2000" dirty="0">
              <a:solidFill>
                <a:srgbClr val="FF0000"/>
              </a:solidFill>
              <a:latin typeface="Courier New" pitchFamily="49" charset="0"/>
              <a:cs typeface="Times New Roman" pitchFamily="18" charset="0"/>
            </a:endParaRPr>
          </a:p>
          <a:p>
            <a:pPr marL="0" indent="0">
              <a:spcBef>
                <a:spcPct val="0"/>
              </a:spcBef>
              <a:buFont typeface="Monotype Sorts" pitchFamily="2" charset="2"/>
              <a:buNone/>
            </a:pPr>
            <a:r>
              <a:rPr lang="en-US" sz="2000" dirty="0">
                <a:latin typeface="Courier New" pitchFamily="49" charset="0"/>
                <a:cs typeface="Times New Roman" pitchFamily="18" charset="0"/>
              </a:rPr>
              <a:t>  }</a:t>
            </a:r>
          </a:p>
          <a:p>
            <a:pPr marL="0" indent="0">
              <a:spcBef>
                <a:spcPct val="0"/>
              </a:spcBef>
              <a:buFont typeface="Monotype Sorts" pitchFamily="2" charset="2"/>
              <a:buNone/>
            </a:pPr>
            <a:r>
              <a:rPr lang="en-US" sz="2000" dirty="0">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Compiling Programs with Assertions </a:t>
            </a:r>
            <a:endParaRPr lang="en-US" dirty="0"/>
          </a:p>
        </p:txBody>
      </p:sp>
      <p:sp>
        <p:nvSpPr>
          <p:cNvPr id="265219" name="Rectangle 3"/>
          <p:cNvSpPr>
            <a:spLocks noGrp="1" noChangeArrowheads="1"/>
          </p:cNvSpPr>
          <p:nvPr>
            <p:ph idx="1"/>
          </p:nvPr>
        </p:nvSpPr>
        <p:spPr>
          <a:noFill/>
          <a:ln/>
        </p:spPr>
        <p:txBody>
          <a:bodyPr/>
          <a:lstStyle/>
          <a:p>
            <a:pPr marL="0" indent="0">
              <a:lnSpc>
                <a:spcPct val="90000"/>
              </a:lnSpc>
              <a:spcBef>
                <a:spcPct val="0"/>
              </a:spcBef>
              <a:buFont typeface="Monotype Sorts" pitchFamily="2" charset="2"/>
              <a:buNone/>
            </a:pPr>
            <a:r>
              <a:rPr lang="en-US" sz="3200" dirty="0">
                <a:cs typeface="Times New Roman" pitchFamily="18" charset="0"/>
              </a:rPr>
              <a:t>Since </a:t>
            </a:r>
            <a:r>
              <a:rPr lang="en-US" sz="3200" u="sng" dirty="0">
                <a:cs typeface="Times New Roman" pitchFamily="18" charset="0"/>
              </a:rPr>
              <a:t>assert</a:t>
            </a:r>
            <a:r>
              <a:rPr lang="en-US" sz="3200" dirty="0">
                <a:cs typeface="Times New Roman" pitchFamily="18" charset="0"/>
              </a:rPr>
              <a:t> is a new Java keyword introduced in JDK 1.4, you have to compile the program using a JDK 1.4 compiler. Furthermore, you need to include the switch </a:t>
            </a:r>
            <a:r>
              <a:rPr lang="en-US" sz="3200" dirty="0">
                <a:solidFill>
                  <a:srgbClr val="FF0000"/>
                </a:solidFill>
                <a:cs typeface="Times New Roman" pitchFamily="18" charset="0"/>
              </a:rPr>
              <a:t>–source 1.4 </a:t>
            </a:r>
            <a:r>
              <a:rPr lang="en-US" sz="3200" dirty="0">
                <a:cs typeface="Times New Roman" pitchFamily="18" charset="0"/>
              </a:rPr>
              <a:t>in the compiler command as follows:</a:t>
            </a:r>
          </a:p>
          <a:p>
            <a:pPr marL="0" indent="0">
              <a:lnSpc>
                <a:spcPct val="90000"/>
              </a:lnSpc>
              <a:spcBef>
                <a:spcPct val="0"/>
              </a:spcBef>
              <a:buFont typeface="Monotype Sorts" pitchFamily="2" charset="2"/>
              <a:buNone/>
            </a:pPr>
            <a:endParaRPr lang="en-US" sz="3200" dirty="0">
              <a:cs typeface="Times New Roman" pitchFamily="18" charset="0"/>
            </a:endParaRPr>
          </a:p>
          <a:p>
            <a:pPr marL="0" indent="0">
              <a:lnSpc>
                <a:spcPct val="90000"/>
              </a:lnSpc>
              <a:spcBef>
                <a:spcPct val="0"/>
              </a:spcBef>
              <a:buFont typeface="Monotype Sorts" pitchFamily="2" charset="2"/>
              <a:buNone/>
            </a:pPr>
            <a:r>
              <a:rPr lang="en-US" sz="3200" b="1" dirty="0" err="1">
                <a:solidFill>
                  <a:srgbClr val="FF0000"/>
                </a:solidFill>
                <a:cs typeface="Times New Roman" pitchFamily="18" charset="0"/>
              </a:rPr>
              <a:t>javac</a:t>
            </a:r>
            <a:r>
              <a:rPr lang="en-US" sz="3200" b="1" dirty="0">
                <a:solidFill>
                  <a:srgbClr val="FF0000"/>
                </a:solidFill>
                <a:cs typeface="Times New Roman" pitchFamily="18" charset="0"/>
              </a:rPr>
              <a:t> –source 1.4 AssertionDemo.java</a:t>
            </a:r>
          </a:p>
          <a:p>
            <a:pPr marL="0" indent="0">
              <a:lnSpc>
                <a:spcPct val="90000"/>
              </a:lnSpc>
              <a:spcBef>
                <a:spcPct val="0"/>
              </a:spcBef>
              <a:buFont typeface="Monotype Sorts" pitchFamily="2" charset="2"/>
              <a:buNone/>
            </a:pPr>
            <a:endParaRPr lang="en-US" sz="3200" dirty="0">
              <a:cs typeface="Times New Roman" pitchFamily="18" charset="0"/>
            </a:endParaRPr>
          </a:p>
          <a:p>
            <a:pPr marL="0" indent="0">
              <a:lnSpc>
                <a:spcPct val="90000"/>
              </a:lnSpc>
              <a:spcBef>
                <a:spcPct val="0"/>
              </a:spcBef>
              <a:buFont typeface="Monotype Sorts" pitchFamily="2" charset="2"/>
              <a:buNone/>
            </a:pPr>
            <a:r>
              <a:rPr lang="en-US" sz="3200" dirty="0">
                <a:cs typeface="Times New Roman" pitchFamily="18" charset="0"/>
              </a:rPr>
              <a:t>NOTE: If you use JDK 1.5, there is no need to use the –source 1.4 option in the command.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smtClean="0"/>
              <a:t>What is an Exception?</a:t>
            </a:r>
          </a:p>
        </p:txBody>
      </p:sp>
      <p:sp>
        <p:nvSpPr>
          <p:cNvPr id="37891" name="Rectangle 3"/>
          <p:cNvSpPr>
            <a:spLocks noGrp="1" noChangeArrowheads="1"/>
          </p:cNvSpPr>
          <p:nvPr>
            <p:ph idx="1"/>
          </p:nvPr>
        </p:nvSpPr>
        <p:spPr/>
        <p:txBody>
          <a:bodyPr/>
          <a:lstStyle/>
          <a:p>
            <a:pPr eaLnBrk="1" hangingPunct="1"/>
            <a:r>
              <a:rPr lang="en-US" sz="2400" dirty="0" smtClean="0"/>
              <a:t>In procedural programming, it is the responsibility of the programmer to ensure that the programs are error-free </a:t>
            </a:r>
          </a:p>
          <a:p>
            <a:pPr eaLnBrk="1" hangingPunct="1"/>
            <a:r>
              <a:rPr lang="en-US" sz="2400" dirty="0" smtClean="0"/>
              <a:t>Errors have to be checked and handled manually by using some error codes</a:t>
            </a:r>
          </a:p>
          <a:p>
            <a:pPr eaLnBrk="1" hangingPunct="1"/>
            <a:r>
              <a:rPr lang="en-US" sz="2400" dirty="0" smtClean="0"/>
              <a:t>But this kind of programming was very cumbersome and led to spaghetti code</a:t>
            </a:r>
          </a:p>
          <a:p>
            <a:pPr eaLnBrk="1" hangingPunct="1"/>
            <a:r>
              <a:rPr lang="en-US" sz="2400" dirty="0" smtClean="0"/>
              <a:t>Java provides an excellent mechanism for handling runtime errors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cs typeface="Times New Roman" pitchFamily="18" charset="0"/>
              </a:rPr>
              <a:t>Running Programs with Assertions</a:t>
            </a:r>
            <a:endParaRPr lang="en-US" dirty="0"/>
          </a:p>
        </p:txBody>
      </p:sp>
      <p:sp>
        <p:nvSpPr>
          <p:cNvPr id="266243" name="Rectangle 3"/>
          <p:cNvSpPr>
            <a:spLocks noGrp="1" noChangeArrowheads="1"/>
          </p:cNvSpPr>
          <p:nvPr>
            <p:ph idx="1"/>
          </p:nvPr>
        </p:nvSpPr>
        <p:spPr>
          <a:noFill/>
          <a:ln/>
        </p:spPr>
        <p:txBody>
          <a:bodyPr/>
          <a:lstStyle/>
          <a:p>
            <a:pPr marL="0" indent="0">
              <a:lnSpc>
                <a:spcPct val="90000"/>
              </a:lnSpc>
              <a:spcBef>
                <a:spcPct val="0"/>
              </a:spcBef>
              <a:buFont typeface="Monotype Sorts" pitchFamily="2" charset="2"/>
              <a:buNone/>
            </a:pPr>
            <a:r>
              <a:rPr lang="en-US" sz="2800" dirty="0">
                <a:cs typeface="Times New Roman" pitchFamily="18" charset="0"/>
              </a:rPr>
              <a:t>By default, the assertions are disabled at runtime. To enable it, use the switch </a:t>
            </a:r>
            <a:r>
              <a:rPr lang="en-US" sz="2800" dirty="0">
                <a:solidFill>
                  <a:srgbClr val="FF0000"/>
                </a:solidFill>
                <a:cs typeface="Times New Roman" pitchFamily="18" charset="0"/>
              </a:rPr>
              <a:t>–</a:t>
            </a:r>
            <a:r>
              <a:rPr lang="en-US" sz="2800" dirty="0" err="1">
                <a:solidFill>
                  <a:srgbClr val="FF0000"/>
                </a:solidFill>
                <a:cs typeface="Times New Roman" pitchFamily="18" charset="0"/>
              </a:rPr>
              <a:t>enableassertions</a:t>
            </a:r>
            <a:r>
              <a:rPr lang="en-US" sz="2800" dirty="0">
                <a:cs typeface="Times New Roman" pitchFamily="18" charset="0"/>
              </a:rPr>
              <a:t>, or </a:t>
            </a:r>
            <a:r>
              <a:rPr lang="en-US" sz="2800" dirty="0">
                <a:solidFill>
                  <a:srgbClr val="FF0000"/>
                </a:solidFill>
                <a:cs typeface="Times New Roman" pitchFamily="18" charset="0"/>
              </a:rPr>
              <a:t>–ea </a:t>
            </a:r>
            <a:r>
              <a:rPr lang="en-US" sz="2800" dirty="0">
                <a:cs typeface="Times New Roman" pitchFamily="18" charset="0"/>
              </a:rPr>
              <a:t>for short, as follows:</a:t>
            </a:r>
          </a:p>
          <a:p>
            <a:pPr marL="0" indent="0">
              <a:lnSpc>
                <a:spcPct val="90000"/>
              </a:lnSpc>
              <a:spcBef>
                <a:spcPct val="0"/>
              </a:spcBef>
              <a:buFont typeface="Monotype Sorts" pitchFamily="2" charset="2"/>
              <a:buNone/>
            </a:pPr>
            <a:endParaRPr lang="en-US" sz="2800" dirty="0">
              <a:cs typeface="Times New Roman" pitchFamily="18" charset="0"/>
            </a:endParaRPr>
          </a:p>
          <a:p>
            <a:pPr marL="0" indent="0">
              <a:lnSpc>
                <a:spcPct val="90000"/>
              </a:lnSpc>
              <a:spcBef>
                <a:spcPct val="0"/>
              </a:spcBef>
              <a:buFont typeface="Monotype Sorts" pitchFamily="2" charset="2"/>
              <a:buNone/>
            </a:pPr>
            <a:r>
              <a:rPr lang="en-US" sz="2800" b="1" dirty="0">
                <a:solidFill>
                  <a:srgbClr val="00FFFF"/>
                </a:solidFill>
                <a:cs typeface="Times New Roman" pitchFamily="18" charset="0"/>
              </a:rPr>
              <a:t>      </a:t>
            </a:r>
            <a:r>
              <a:rPr lang="en-US" sz="2800" b="1" dirty="0">
                <a:solidFill>
                  <a:srgbClr val="FF0000"/>
                </a:solidFill>
                <a:cs typeface="Times New Roman" pitchFamily="18" charset="0"/>
              </a:rPr>
              <a:t>java –ea </a:t>
            </a:r>
            <a:r>
              <a:rPr lang="en-US" sz="2800" b="1" dirty="0" err="1">
                <a:solidFill>
                  <a:srgbClr val="FF0000"/>
                </a:solidFill>
                <a:cs typeface="Times New Roman" pitchFamily="18" charset="0"/>
              </a:rPr>
              <a:t>AssertionDemo</a:t>
            </a:r>
            <a:endParaRPr lang="en-US" sz="2800" b="1" dirty="0">
              <a:solidFill>
                <a:srgbClr val="FF0000"/>
              </a:solidFill>
              <a:cs typeface="Times New Roman" pitchFamily="18" charset="0"/>
            </a:endParaRPr>
          </a:p>
          <a:p>
            <a:pPr marL="0" indent="0">
              <a:lnSpc>
                <a:spcPct val="90000"/>
              </a:lnSpc>
              <a:spcBef>
                <a:spcPct val="0"/>
              </a:spcBef>
              <a:buFont typeface="Monotype Sorts" pitchFamily="2" charset="2"/>
              <a:buNone/>
            </a:pPr>
            <a:endParaRPr lang="en-US" sz="2800" dirty="0">
              <a:cs typeface="Times New Roman" pitchFamily="18" charset="0"/>
            </a:endParaRPr>
          </a:p>
          <a:p>
            <a:pPr marL="0" indent="0">
              <a:lnSpc>
                <a:spcPct val="90000"/>
              </a:lnSpc>
              <a:spcBef>
                <a:spcPct val="0"/>
              </a:spcBef>
              <a:buFont typeface="Monotype Sorts" pitchFamily="2" charset="2"/>
              <a:buNone/>
            </a:pPr>
            <a:r>
              <a:rPr lang="en-US" sz="2800" dirty="0">
                <a:cs typeface="Times New Roman" pitchFamily="18" charset="0"/>
              </a:rPr>
              <a:t>Assertions can be selectively enabled or disabled at class level or package level. The disable switch is </a:t>
            </a:r>
            <a:r>
              <a:rPr lang="en-US" sz="2800" dirty="0">
                <a:solidFill>
                  <a:srgbClr val="00FFFF"/>
                </a:solidFill>
                <a:cs typeface="Times New Roman" pitchFamily="18" charset="0"/>
              </a:rPr>
              <a:t>–</a:t>
            </a:r>
            <a:r>
              <a:rPr lang="en-US" sz="2800" dirty="0" err="1">
                <a:solidFill>
                  <a:srgbClr val="FF0000"/>
                </a:solidFill>
                <a:cs typeface="Times New Roman" pitchFamily="18" charset="0"/>
              </a:rPr>
              <a:t>disableassertions</a:t>
            </a:r>
            <a:r>
              <a:rPr lang="en-US" sz="2800" dirty="0">
                <a:cs typeface="Times New Roman" pitchFamily="18" charset="0"/>
              </a:rPr>
              <a:t> or </a:t>
            </a:r>
            <a:r>
              <a:rPr lang="en-US" sz="2800" dirty="0">
                <a:solidFill>
                  <a:srgbClr val="FF0000"/>
                </a:solidFill>
                <a:cs typeface="Times New Roman" pitchFamily="18" charset="0"/>
              </a:rPr>
              <a:t>–</a:t>
            </a:r>
            <a:r>
              <a:rPr lang="en-US" sz="2800" dirty="0" err="1">
                <a:solidFill>
                  <a:srgbClr val="FF0000"/>
                </a:solidFill>
                <a:cs typeface="Times New Roman" pitchFamily="18" charset="0"/>
              </a:rPr>
              <a:t>da</a:t>
            </a:r>
            <a:r>
              <a:rPr lang="en-US" sz="2800" dirty="0">
                <a:solidFill>
                  <a:srgbClr val="FF0000"/>
                </a:solidFill>
                <a:cs typeface="Times New Roman" pitchFamily="18" charset="0"/>
              </a:rPr>
              <a:t> </a:t>
            </a:r>
            <a:r>
              <a:rPr lang="en-US" sz="2800" dirty="0">
                <a:cs typeface="Times New Roman" pitchFamily="18" charset="0"/>
              </a:rPr>
              <a:t>for short. For example, the following command enables assertions in package </a:t>
            </a:r>
            <a:r>
              <a:rPr lang="en-US" sz="2800" u="sng" dirty="0">
                <a:cs typeface="Times New Roman" pitchFamily="18" charset="0"/>
              </a:rPr>
              <a:t>package1</a:t>
            </a:r>
            <a:r>
              <a:rPr lang="en-US" sz="2800" dirty="0">
                <a:cs typeface="Times New Roman" pitchFamily="18" charset="0"/>
              </a:rPr>
              <a:t> and disables assertions in class </a:t>
            </a:r>
            <a:r>
              <a:rPr lang="en-US" sz="2800" u="sng" dirty="0">
                <a:cs typeface="Times New Roman" pitchFamily="18" charset="0"/>
              </a:rPr>
              <a:t>Class1</a:t>
            </a:r>
            <a:r>
              <a:rPr lang="en-US" sz="2800" dirty="0">
                <a:cs typeface="Times New Roman" pitchFamily="18" charset="0"/>
              </a:rPr>
              <a:t>.</a:t>
            </a:r>
          </a:p>
          <a:p>
            <a:pPr marL="0" indent="0">
              <a:lnSpc>
                <a:spcPct val="90000"/>
              </a:lnSpc>
              <a:spcBef>
                <a:spcPct val="0"/>
              </a:spcBef>
              <a:buFont typeface="Monotype Sorts" pitchFamily="2" charset="2"/>
              <a:buNone/>
            </a:pPr>
            <a:r>
              <a:rPr lang="en-US" sz="2800" b="1" dirty="0">
                <a:solidFill>
                  <a:srgbClr val="FF0000"/>
                </a:solidFill>
                <a:cs typeface="Times New Roman" pitchFamily="18" charset="0"/>
              </a:rPr>
              <a:t>java –ea:package1 –da:Class1 </a:t>
            </a:r>
            <a:r>
              <a:rPr lang="en-US" sz="2800" b="1" dirty="0" err="1">
                <a:solidFill>
                  <a:srgbClr val="FF0000"/>
                </a:solidFill>
                <a:cs typeface="Times New Roman" pitchFamily="18" charset="0"/>
              </a:rPr>
              <a:t>AssertionDemo</a:t>
            </a:r>
            <a:endParaRPr lang="en-US" sz="2800" b="1" dirty="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Assertions vs. Exceptions</a:t>
            </a:r>
          </a:p>
        </p:txBody>
      </p:sp>
      <p:sp>
        <p:nvSpPr>
          <p:cNvPr id="21507" name="Rectangle 3"/>
          <p:cNvSpPr>
            <a:spLocks noGrp="1" noChangeArrowheads="1"/>
          </p:cNvSpPr>
          <p:nvPr>
            <p:ph idx="1"/>
          </p:nvPr>
        </p:nvSpPr>
        <p:spPr/>
        <p:txBody>
          <a:bodyPr/>
          <a:lstStyle/>
          <a:p>
            <a:pPr>
              <a:lnSpc>
                <a:spcPct val="90000"/>
              </a:lnSpc>
            </a:pPr>
            <a:r>
              <a:rPr lang="en-US"/>
              <a:t>When do you use assertions instead of exceptions?</a:t>
            </a:r>
          </a:p>
          <a:p>
            <a:pPr lvl="1">
              <a:lnSpc>
                <a:spcPct val="90000"/>
              </a:lnSpc>
            </a:pPr>
            <a:r>
              <a:rPr lang="en-US"/>
              <a:t>Both catch problems in your program, but...</a:t>
            </a:r>
          </a:p>
          <a:p>
            <a:pPr lvl="1">
              <a:lnSpc>
                <a:spcPct val="90000"/>
              </a:lnSpc>
            </a:pPr>
            <a:r>
              <a:rPr lang="en-US"/>
              <a:t>The intended usage is </a:t>
            </a:r>
            <a:r>
              <a:rPr lang="en-US" i="1"/>
              <a:t>very different!</a:t>
            </a:r>
          </a:p>
          <a:p>
            <a:pPr>
              <a:lnSpc>
                <a:spcPct val="90000"/>
              </a:lnSpc>
            </a:pPr>
            <a:r>
              <a:rPr lang="en-US"/>
              <a:t>An exception tells the user of your program that something went wrong</a:t>
            </a:r>
          </a:p>
          <a:p>
            <a:pPr>
              <a:lnSpc>
                <a:spcPct val="90000"/>
              </a:lnSpc>
            </a:pPr>
            <a:r>
              <a:rPr lang="en-US"/>
              <a:t>An assertion documents something about your program</a:t>
            </a:r>
          </a:p>
          <a:p>
            <a:pPr lvl="1">
              <a:lnSpc>
                <a:spcPct val="90000"/>
              </a:lnSpc>
            </a:pPr>
            <a:r>
              <a:rPr lang="en-US"/>
              <a:t>When an assertion fails, it tells </a:t>
            </a:r>
            <a:r>
              <a:rPr lang="en-US" i="1"/>
              <a:t>you</a:t>
            </a:r>
            <a:r>
              <a:rPr lang="en-US"/>
              <a:t> that you have a bug</a:t>
            </a:r>
          </a:p>
          <a:p>
            <a:pPr>
              <a:lnSpc>
                <a:spcPct val="90000"/>
              </a:lnSpc>
            </a:pPr>
            <a:r>
              <a:rPr lang="en-US"/>
              <a:t>You create Exceptions to deal with problems that you know might occur</a:t>
            </a:r>
          </a:p>
          <a:p>
            <a:pPr>
              <a:lnSpc>
                <a:spcPct val="90000"/>
              </a:lnSpc>
            </a:pPr>
            <a:r>
              <a:rPr lang="en-US"/>
              <a:t>You write assertions to state things you know (or </a:t>
            </a:r>
            <a:r>
              <a:rPr lang="en-US" i="1"/>
              <a:t>think</a:t>
            </a:r>
            <a:r>
              <a:rPr lang="en-US"/>
              <a:t> you know) about your program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When to throw Exceptions</a:t>
            </a:r>
          </a:p>
        </p:txBody>
      </p:sp>
      <p:sp>
        <p:nvSpPr>
          <p:cNvPr id="23555" name="Rectangle 3"/>
          <p:cNvSpPr>
            <a:spLocks noGrp="1" noChangeArrowheads="1"/>
          </p:cNvSpPr>
          <p:nvPr>
            <p:ph idx="1"/>
          </p:nvPr>
        </p:nvSpPr>
        <p:spPr/>
        <p:txBody>
          <a:bodyPr/>
          <a:lstStyle/>
          <a:p>
            <a:pPr>
              <a:lnSpc>
                <a:spcPct val="90000"/>
              </a:lnSpc>
            </a:pPr>
            <a:r>
              <a:rPr lang="en-US"/>
              <a:t>Use Exceptions when you:</a:t>
            </a:r>
          </a:p>
          <a:p>
            <a:pPr lvl="1">
              <a:lnSpc>
                <a:spcPct val="90000"/>
              </a:lnSpc>
            </a:pPr>
            <a:r>
              <a:rPr lang="en-US"/>
              <a:t>Test whether the parameters to a </a:t>
            </a:r>
            <a:r>
              <a:rPr lang="en-US" i="1"/>
              <a:t>public</a:t>
            </a:r>
            <a:r>
              <a:rPr lang="en-US"/>
              <a:t> method or </a:t>
            </a:r>
            <a:r>
              <a:rPr lang="en-US" i="1"/>
              <a:t>public</a:t>
            </a:r>
            <a:r>
              <a:rPr lang="en-US"/>
              <a:t> constructor are legal</a:t>
            </a:r>
          </a:p>
          <a:p>
            <a:pPr lvl="2">
              <a:lnSpc>
                <a:spcPct val="90000"/>
              </a:lnSpc>
            </a:pPr>
            <a:r>
              <a:rPr lang="en-US"/>
              <a:t>If it’s public, then other people besides you, the author of this class, can call it</a:t>
            </a:r>
          </a:p>
          <a:p>
            <a:pPr lvl="1">
              <a:lnSpc>
                <a:spcPct val="90000"/>
              </a:lnSpc>
            </a:pPr>
            <a:r>
              <a:rPr lang="en-US"/>
              <a:t>Do any input/output</a:t>
            </a:r>
          </a:p>
          <a:p>
            <a:pPr lvl="2">
              <a:lnSpc>
                <a:spcPct val="90000"/>
              </a:lnSpc>
            </a:pPr>
            <a:r>
              <a:rPr lang="en-US"/>
              <a:t>You, the class author, cannot ensure the files will be there or be correct if they are there</a:t>
            </a:r>
          </a:p>
          <a:p>
            <a:pPr>
              <a:lnSpc>
                <a:spcPct val="90000"/>
              </a:lnSpc>
            </a:pPr>
            <a:r>
              <a:rPr lang="en-US"/>
              <a:t>In short,</a:t>
            </a:r>
          </a:p>
          <a:p>
            <a:pPr lvl="1">
              <a:lnSpc>
                <a:spcPct val="90000"/>
              </a:lnSpc>
            </a:pPr>
            <a:r>
              <a:rPr lang="en-US"/>
              <a:t>Think of yourself as the author of </a:t>
            </a:r>
            <a:r>
              <a:rPr lang="en-US" i="1"/>
              <a:t>this</a:t>
            </a:r>
            <a:r>
              <a:rPr lang="en-US"/>
              <a:t> class only</a:t>
            </a:r>
          </a:p>
          <a:p>
            <a:pPr lvl="1">
              <a:lnSpc>
                <a:spcPct val="90000"/>
              </a:lnSpc>
            </a:pPr>
            <a:r>
              <a:rPr lang="en-US"/>
              <a:t>Anything that could go wrong, that you have no control over within </a:t>
            </a:r>
            <a:r>
              <a:rPr lang="en-US" i="1"/>
              <a:t>this</a:t>
            </a:r>
            <a:r>
              <a:rPr lang="en-US"/>
              <a:t> class, deserves an Exception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When to use assertions</a:t>
            </a:r>
          </a:p>
        </p:txBody>
      </p:sp>
      <p:sp>
        <p:nvSpPr>
          <p:cNvPr id="24579" name="Rectangle 3"/>
          <p:cNvSpPr>
            <a:spLocks noGrp="1" noChangeArrowheads="1"/>
          </p:cNvSpPr>
          <p:nvPr>
            <p:ph idx="1"/>
          </p:nvPr>
        </p:nvSpPr>
        <p:spPr/>
        <p:txBody>
          <a:bodyPr/>
          <a:lstStyle/>
          <a:p>
            <a:r>
              <a:rPr lang="en-US" sz="2400"/>
              <a:t>Frequently!</a:t>
            </a:r>
          </a:p>
          <a:p>
            <a:r>
              <a:rPr lang="en-US" sz="2400"/>
              <a:t>Assertions are intended to be </a:t>
            </a:r>
            <a:r>
              <a:rPr lang="en-US" sz="2400" i="1"/>
              <a:t>cheap to write</a:t>
            </a:r>
          </a:p>
          <a:p>
            <a:pPr lvl="1"/>
            <a:r>
              <a:rPr lang="en-US" sz="2000"/>
              <a:t>Just drop them into your code any time you think of them</a:t>
            </a:r>
          </a:p>
          <a:p>
            <a:pPr lvl="1"/>
            <a:r>
              <a:rPr lang="en-US" sz="2000"/>
              <a:t>Example: </a:t>
            </a:r>
            <a:r>
              <a:rPr lang="en-US" sz="2000">
                <a:solidFill>
                  <a:schemeClr val="accent2"/>
                </a:solidFill>
                <a:latin typeface="Trebuchet MS" pitchFamily="34" charset="0"/>
              </a:rPr>
              <a:t>assert age &gt;= 0;</a:t>
            </a:r>
          </a:p>
          <a:p>
            <a:pPr lvl="1"/>
            <a:r>
              <a:rPr lang="en-US" sz="2000"/>
              <a:t>How hard is that?</a:t>
            </a:r>
          </a:p>
          <a:p>
            <a:r>
              <a:rPr lang="en-US" sz="2400"/>
              <a:t>Assertions are not intended as a debugging device (though they can be used that way)</a:t>
            </a:r>
          </a:p>
          <a:p>
            <a:r>
              <a:rPr lang="en-US" sz="2400"/>
              <a:t>Rather, assertions should be used to specify things that you </a:t>
            </a:r>
            <a:r>
              <a:rPr lang="en-US" sz="2400" i="1"/>
              <a:t>believe to be true</a:t>
            </a:r>
            <a:r>
              <a:rPr lang="en-US" sz="2400"/>
              <a:t> at various points in your program</a:t>
            </a:r>
          </a:p>
          <a:p>
            <a:pPr lvl="1"/>
            <a:r>
              <a:rPr lang="en-US" sz="2000"/>
              <a:t>Assertions provide </a:t>
            </a:r>
            <a:r>
              <a:rPr lang="en-US" sz="2000" i="1"/>
              <a:t>documentation</a:t>
            </a:r>
            <a:r>
              <a:rPr lang="en-US" sz="2000"/>
              <a:t>, not just error checking</a:t>
            </a:r>
          </a:p>
          <a:p>
            <a:pPr lvl="1"/>
            <a:r>
              <a:rPr lang="en-US" sz="2000"/>
              <a:t>Assertions are documentation that can be checked by the running program!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When </a:t>
            </a:r>
            <a:r>
              <a:rPr lang="en-US" i="1"/>
              <a:t>not</a:t>
            </a:r>
            <a:r>
              <a:rPr lang="en-US"/>
              <a:t> to use assertions</a:t>
            </a:r>
          </a:p>
        </p:txBody>
      </p:sp>
      <p:sp>
        <p:nvSpPr>
          <p:cNvPr id="11267" name="Rectangle 3"/>
          <p:cNvSpPr>
            <a:spLocks noGrp="1" noChangeArrowheads="1"/>
          </p:cNvSpPr>
          <p:nvPr>
            <p:ph idx="1"/>
          </p:nvPr>
        </p:nvSpPr>
        <p:spPr/>
        <p:txBody>
          <a:bodyPr/>
          <a:lstStyle/>
          <a:p>
            <a:pPr>
              <a:lnSpc>
                <a:spcPct val="90000"/>
              </a:lnSpc>
            </a:pPr>
            <a:r>
              <a:rPr lang="en-US"/>
              <a:t>Do </a:t>
            </a:r>
            <a:r>
              <a:rPr lang="en-US" i="1"/>
              <a:t>not</a:t>
            </a:r>
            <a:r>
              <a:rPr lang="en-US"/>
              <a:t> use assertions to do necessary work</a:t>
            </a:r>
          </a:p>
          <a:p>
            <a:pPr lvl="1">
              <a:lnSpc>
                <a:spcPct val="90000"/>
              </a:lnSpc>
            </a:pPr>
            <a:r>
              <a:rPr lang="en-US"/>
              <a:t>Assertions can be disabled (“turned off”)</a:t>
            </a:r>
          </a:p>
          <a:p>
            <a:pPr lvl="1">
              <a:lnSpc>
                <a:spcPct val="90000"/>
              </a:lnSpc>
            </a:pPr>
            <a:r>
              <a:rPr lang="en-US"/>
              <a:t>It’s a really bad idea to have your program work correctly only when assertions are turned on!</a:t>
            </a:r>
          </a:p>
          <a:p>
            <a:pPr>
              <a:lnSpc>
                <a:spcPct val="90000"/>
              </a:lnSpc>
            </a:pPr>
            <a:r>
              <a:rPr lang="en-US"/>
              <a:t>Do </a:t>
            </a:r>
            <a:r>
              <a:rPr lang="en-US" i="1"/>
              <a:t>not</a:t>
            </a:r>
            <a:r>
              <a:rPr lang="en-US"/>
              <a:t> use assertions to check the arguments to public methods</a:t>
            </a:r>
          </a:p>
          <a:p>
            <a:pPr lvl="1">
              <a:lnSpc>
                <a:spcPct val="90000"/>
              </a:lnSpc>
            </a:pPr>
            <a:r>
              <a:rPr lang="en-US"/>
              <a:t>Argument checking is part of the contract, and should work with or without assertions</a:t>
            </a:r>
          </a:p>
          <a:p>
            <a:pPr lvl="1">
              <a:lnSpc>
                <a:spcPct val="90000"/>
              </a:lnSpc>
            </a:pPr>
            <a:r>
              <a:rPr lang="en-US"/>
              <a:t>There are more appropriate Exceptions to throw: </a:t>
            </a:r>
            <a:r>
              <a:rPr lang="en-US">
                <a:solidFill>
                  <a:schemeClr val="accent2"/>
                </a:solidFill>
                <a:latin typeface="Trebuchet MS" pitchFamily="34" charset="0"/>
              </a:rPr>
              <a:t>IllegalArgumentException</a:t>
            </a:r>
            <a:r>
              <a:rPr lang="en-US"/>
              <a:t>, </a:t>
            </a:r>
            <a:r>
              <a:rPr lang="en-US">
                <a:solidFill>
                  <a:schemeClr val="accent2"/>
                </a:solidFill>
                <a:latin typeface="Trebuchet MS" pitchFamily="34" charset="0"/>
              </a:rPr>
              <a:t>NullPointerException</a:t>
            </a:r>
            <a:r>
              <a:rPr lang="en-US"/>
              <a:t>, and</a:t>
            </a:r>
            <a:r>
              <a:rPr lang="en-US">
                <a:solidFill>
                  <a:schemeClr val="accent2"/>
                </a:solidFill>
              </a:rPr>
              <a:t> </a:t>
            </a:r>
            <a:r>
              <a:rPr lang="en-US">
                <a:solidFill>
                  <a:schemeClr val="accent2"/>
                </a:solidFill>
                <a:latin typeface="Trebuchet MS" pitchFamily="34" charset="0"/>
              </a:rPr>
              <a:t>IndexOutOfBoundsException</a:t>
            </a:r>
            <a:r>
              <a:rPr lang="en-US">
                <a:solidFill>
                  <a:schemeClr val="accent2"/>
                </a:solidFill>
              </a:rPr>
              <a:t> </a:t>
            </a:r>
            <a:r>
              <a:rPr lang="en-US"/>
              <a:t>are the main ones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Assertions can be disallowed</a:t>
            </a:r>
          </a:p>
        </p:txBody>
      </p:sp>
      <p:sp>
        <p:nvSpPr>
          <p:cNvPr id="18435" name="Rectangle 3"/>
          <p:cNvSpPr>
            <a:spLocks noGrp="1" noChangeArrowheads="1"/>
          </p:cNvSpPr>
          <p:nvPr>
            <p:ph idx="1"/>
          </p:nvPr>
        </p:nvSpPr>
        <p:spPr/>
        <p:txBody>
          <a:bodyPr/>
          <a:lstStyle/>
          <a:p>
            <a:r>
              <a:rPr lang="en-US" sz="2000" dirty="0"/>
              <a:t>Earlier versions of Java did not have assertions</a:t>
            </a:r>
          </a:p>
          <a:p>
            <a:pPr lvl="1"/>
            <a:r>
              <a:rPr lang="en-US" sz="2000" dirty="0"/>
              <a:t>It’s possible that someone used </a:t>
            </a:r>
            <a:r>
              <a:rPr lang="en-US" sz="2000" dirty="0">
                <a:solidFill>
                  <a:schemeClr val="accent2"/>
                </a:solidFill>
                <a:latin typeface="Trebuchet MS" pitchFamily="34" charset="0"/>
              </a:rPr>
              <a:t>assert</a:t>
            </a:r>
            <a:r>
              <a:rPr lang="en-US" sz="2000" dirty="0"/>
              <a:t> as a variable or method name</a:t>
            </a:r>
          </a:p>
          <a:p>
            <a:pPr lvl="1"/>
            <a:r>
              <a:rPr lang="en-US" sz="2000" dirty="0"/>
              <a:t>We still want to be able to use older programs</a:t>
            </a:r>
          </a:p>
          <a:p>
            <a:pPr lvl="1"/>
            <a:r>
              <a:rPr lang="en-US" sz="2000" dirty="0"/>
              <a:t>This means we need to be able to disallow </a:t>
            </a:r>
            <a:r>
              <a:rPr lang="en-US" sz="2000" dirty="0">
                <a:solidFill>
                  <a:schemeClr val="accent2"/>
                </a:solidFill>
                <a:latin typeface="Trebuchet MS" pitchFamily="34" charset="0"/>
              </a:rPr>
              <a:t>assert</a:t>
            </a:r>
            <a:r>
              <a:rPr lang="en-US" sz="2000" dirty="0"/>
              <a:t> as a keyword</a:t>
            </a:r>
          </a:p>
          <a:p>
            <a:r>
              <a:rPr lang="en-US" sz="2000" dirty="0"/>
              <a:t>There is no problem with pre-existing </a:t>
            </a:r>
            <a:r>
              <a:rPr lang="en-US" sz="2000" i="1" dirty="0"/>
              <a:t>binaries</a:t>
            </a:r>
            <a:r>
              <a:rPr lang="en-US" sz="2000" dirty="0"/>
              <a:t> (</a:t>
            </a:r>
            <a:r>
              <a:rPr lang="en-US" sz="2000" dirty="0">
                <a:solidFill>
                  <a:schemeClr val="accent2"/>
                </a:solidFill>
                <a:latin typeface="Trebuchet MS" pitchFamily="34" charset="0"/>
              </a:rPr>
              <a:t>.class</a:t>
            </a:r>
            <a:r>
              <a:rPr lang="en-US" sz="2000" dirty="0"/>
              <a:t> files) that used </a:t>
            </a:r>
            <a:r>
              <a:rPr lang="en-US" sz="2000" dirty="0">
                <a:solidFill>
                  <a:schemeClr val="accent2"/>
                </a:solidFill>
                <a:latin typeface="Trebuchet MS" pitchFamily="34" charset="0"/>
              </a:rPr>
              <a:t>assert</a:t>
            </a:r>
            <a:r>
              <a:rPr lang="en-US" sz="2000" dirty="0"/>
              <a:t> as a user-defined name</a:t>
            </a:r>
          </a:p>
          <a:p>
            <a:r>
              <a:rPr lang="en-US" sz="2000" dirty="0"/>
              <a:t>The problem can arise when you recompile old </a:t>
            </a:r>
            <a:r>
              <a:rPr lang="en-US" sz="2000" i="1" dirty="0"/>
              <a:t>source code</a:t>
            </a:r>
            <a:r>
              <a:rPr lang="en-US" sz="2000" dirty="0"/>
              <a:t> </a:t>
            </a:r>
          </a:p>
          <a:p>
            <a:pPr lvl="1"/>
            <a:r>
              <a:rPr lang="en-US" sz="2000" dirty="0"/>
              <a:t>By default, </a:t>
            </a:r>
            <a:r>
              <a:rPr lang="en-US" sz="2000" dirty="0" err="1">
                <a:solidFill>
                  <a:schemeClr val="accent2"/>
                </a:solidFill>
                <a:latin typeface="Trebuchet MS" pitchFamily="34" charset="0"/>
              </a:rPr>
              <a:t>javac</a:t>
            </a:r>
            <a:r>
              <a:rPr lang="en-US" sz="2000" dirty="0"/>
              <a:t> uses the old syntax (no</a:t>
            </a:r>
            <a:r>
              <a:rPr lang="en-US" sz="2000" dirty="0">
                <a:solidFill>
                  <a:schemeClr val="accent2"/>
                </a:solidFill>
              </a:rPr>
              <a:t> </a:t>
            </a:r>
            <a:r>
              <a:rPr lang="en-US" sz="2000" dirty="0">
                <a:solidFill>
                  <a:schemeClr val="accent2"/>
                </a:solidFill>
                <a:latin typeface="Trebuchet MS" pitchFamily="34" charset="0"/>
              </a:rPr>
              <a:t>assert</a:t>
            </a:r>
            <a:r>
              <a:rPr lang="en-US" sz="2000" dirty="0"/>
              <a:t> statements), but this will probably change with 1.5</a:t>
            </a:r>
          </a:p>
          <a:p>
            <a:pPr lvl="1"/>
            <a:r>
              <a:rPr lang="en-US" sz="2000" dirty="0"/>
              <a:t>To use </a:t>
            </a:r>
            <a:r>
              <a:rPr lang="en-US" sz="2000" dirty="0">
                <a:solidFill>
                  <a:schemeClr val="accent2"/>
                </a:solidFill>
                <a:latin typeface="Trebuchet MS" pitchFamily="34" charset="0"/>
              </a:rPr>
              <a:t>assert</a:t>
            </a:r>
            <a:r>
              <a:rPr lang="en-US" sz="2000" dirty="0"/>
              <a:t> statements, set a flag in your IDE, or add the flag</a:t>
            </a:r>
            <a:br>
              <a:rPr lang="en-US" sz="2000" dirty="0"/>
            </a:br>
            <a:r>
              <a:rPr lang="en-US" sz="2000" dirty="0">
                <a:solidFill>
                  <a:schemeClr val="accent2"/>
                </a:solidFill>
                <a:latin typeface="Trebuchet MS" pitchFamily="34" charset="0"/>
              </a:rPr>
              <a:t>-source 1.4</a:t>
            </a:r>
            <a:r>
              <a:rPr lang="en-US" sz="2000" dirty="0">
                <a:solidFill>
                  <a:schemeClr val="accent2"/>
                </a:solidFill>
              </a:rPr>
              <a:t> to your </a:t>
            </a:r>
            <a:r>
              <a:rPr lang="en-US" sz="2000" dirty="0" err="1">
                <a:solidFill>
                  <a:schemeClr val="accent2"/>
                </a:solidFill>
                <a:latin typeface="Trebuchet MS" pitchFamily="34" charset="0"/>
              </a:rPr>
              <a:t>javac</a:t>
            </a:r>
            <a:r>
              <a:rPr lang="en-US" sz="2000" dirty="0">
                <a:solidFill>
                  <a:schemeClr val="accent2"/>
                </a:solidFill>
                <a:latin typeface="Trebuchet MS" pitchFamily="34" charset="0"/>
              </a:rPr>
              <a:t> </a:t>
            </a:r>
            <a:r>
              <a:rPr lang="en-US" sz="2000" dirty="0">
                <a:solidFill>
                  <a:schemeClr val="accent2"/>
                </a:solidFill>
              </a:rPr>
              <a:t>command line</a:t>
            </a:r>
          </a:p>
          <a:p>
            <a:pPr lvl="1"/>
            <a:r>
              <a:rPr lang="en-US" sz="2000" dirty="0"/>
              <a:t>Note that the compiler </a:t>
            </a:r>
            <a:r>
              <a:rPr lang="en-US" sz="2000" dirty="0" err="1">
                <a:solidFill>
                  <a:schemeClr val="accent2"/>
                </a:solidFill>
                <a:latin typeface="Trebuchet MS" pitchFamily="34" charset="0"/>
              </a:rPr>
              <a:t>javac</a:t>
            </a:r>
            <a:r>
              <a:rPr lang="en-US" sz="2000" dirty="0"/>
              <a:t> has changed, </a:t>
            </a:r>
            <a:r>
              <a:rPr lang="en-US" sz="2000" i="1" dirty="0"/>
              <a:t>not</a:t>
            </a:r>
            <a:r>
              <a:rPr lang="en-US" sz="2000" dirty="0"/>
              <a:t> the interpreter </a:t>
            </a:r>
            <a:r>
              <a:rPr lang="en-US" sz="2000" dirty="0">
                <a:solidFill>
                  <a:schemeClr val="accent2"/>
                </a:solidFill>
                <a:latin typeface="Trebuchet MS" pitchFamily="34" charset="0"/>
              </a:rPr>
              <a:t>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Assertions can be disabled</a:t>
            </a:r>
          </a:p>
        </p:txBody>
      </p:sp>
      <p:sp>
        <p:nvSpPr>
          <p:cNvPr id="14339" name="Rectangle 3"/>
          <p:cNvSpPr>
            <a:spLocks noGrp="1" noChangeArrowheads="1"/>
          </p:cNvSpPr>
          <p:nvPr>
            <p:ph idx="1"/>
          </p:nvPr>
        </p:nvSpPr>
        <p:spPr/>
        <p:txBody>
          <a:bodyPr/>
          <a:lstStyle/>
          <a:p>
            <a:r>
              <a:rPr lang="en-US" i="1" dirty="0"/>
              <a:t>Disallowing</a:t>
            </a:r>
            <a:r>
              <a:rPr lang="en-US" dirty="0"/>
              <a:t> assertions means they are not legal syntax; </a:t>
            </a:r>
            <a:r>
              <a:rPr lang="en-US" i="1" dirty="0"/>
              <a:t>disabling</a:t>
            </a:r>
            <a:r>
              <a:rPr lang="en-US" dirty="0"/>
              <a:t> assertions means they are legal but are turned off</a:t>
            </a:r>
          </a:p>
          <a:p>
            <a:r>
              <a:rPr lang="en-US" dirty="0"/>
              <a:t>By default, assertions are both </a:t>
            </a:r>
            <a:r>
              <a:rPr lang="en-US" i="1" dirty="0"/>
              <a:t>disallowed</a:t>
            </a:r>
            <a:r>
              <a:rPr lang="en-US" dirty="0"/>
              <a:t> and  </a:t>
            </a:r>
            <a:r>
              <a:rPr lang="en-US" i="1" dirty="0"/>
              <a:t>disabled</a:t>
            </a:r>
            <a:endParaRPr lang="en-US" dirty="0"/>
          </a:p>
          <a:p>
            <a:r>
              <a:rPr lang="en-US" dirty="0"/>
              <a:t>To enable assertions, use the </a:t>
            </a:r>
            <a:r>
              <a:rPr lang="en-US" dirty="0">
                <a:solidFill>
                  <a:srgbClr val="FFFF7F"/>
                </a:solidFill>
                <a:latin typeface="Trebuchet MS" pitchFamily="34" charset="0"/>
              </a:rPr>
              <a:t>-</a:t>
            </a:r>
            <a:r>
              <a:rPr lang="en-US" dirty="0" err="1">
                <a:solidFill>
                  <a:schemeClr val="accent2"/>
                </a:solidFill>
                <a:latin typeface="Trebuchet MS" pitchFamily="34" charset="0"/>
              </a:rPr>
              <a:t>enableassertions</a:t>
            </a:r>
            <a:r>
              <a:rPr lang="en-US" dirty="0"/>
              <a:t> (or </a:t>
            </a:r>
            <a:r>
              <a:rPr lang="en-US" dirty="0">
                <a:solidFill>
                  <a:srgbClr val="FFFF7F"/>
                </a:solidFill>
                <a:latin typeface="Trebuchet MS" pitchFamily="34" charset="0"/>
              </a:rPr>
              <a:t>-</a:t>
            </a:r>
            <a:r>
              <a:rPr lang="en-US" dirty="0">
                <a:solidFill>
                  <a:schemeClr val="accent2"/>
                </a:solidFill>
                <a:latin typeface="Trebuchet MS" pitchFamily="34" charset="0"/>
              </a:rPr>
              <a:t>ea</a:t>
            </a:r>
            <a:r>
              <a:rPr lang="en-US" dirty="0"/>
              <a:t>) flag on the </a:t>
            </a:r>
            <a:r>
              <a:rPr lang="en-US" dirty="0">
                <a:solidFill>
                  <a:schemeClr val="accent2"/>
                </a:solidFill>
                <a:latin typeface="Trebuchet MS" pitchFamily="34" charset="0"/>
              </a:rPr>
              <a:t>java</a:t>
            </a:r>
            <a:r>
              <a:rPr lang="en-US" dirty="0"/>
              <a:t> command line</a:t>
            </a:r>
          </a:p>
          <a:p>
            <a:pPr lvl="1"/>
            <a:r>
              <a:rPr lang="en-US" dirty="0"/>
              <a:t>You can also enable or disable assertions for a given package or class, but we won’t go into that </a:t>
            </a:r>
            <a:r>
              <a:rPr lang="en-US" dirty="0" smtClean="0"/>
              <a:t>here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Ensuring assertions are enabled</a:t>
            </a:r>
          </a:p>
        </p:txBody>
      </p:sp>
      <p:sp>
        <p:nvSpPr>
          <p:cNvPr id="15363" name="Rectangle 3"/>
          <p:cNvSpPr>
            <a:spLocks noGrp="1" noChangeArrowheads="1"/>
          </p:cNvSpPr>
          <p:nvPr>
            <p:ph idx="1"/>
          </p:nvPr>
        </p:nvSpPr>
        <p:spPr/>
        <p:txBody>
          <a:bodyPr/>
          <a:lstStyle/>
          <a:p>
            <a:r>
              <a:rPr lang="en-US"/>
              <a:t>You don’t need to explicitly check whether assertions are </a:t>
            </a:r>
            <a:r>
              <a:rPr lang="en-US" i="1"/>
              <a:t>allowed</a:t>
            </a:r>
            <a:r>
              <a:rPr lang="en-US"/>
              <a:t> by the compiler</a:t>
            </a:r>
          </a:p>
          <a:p>
            <a:pPr lvl="1"/>
            <a:r>
              <a:rPr lang="en-US"/>
              <a:t>You’ll get a syntax error for your </a:t>
            </a:r>
            <a:r>
              <a:rPr lang="en-US">
                <a:solidFill>
                  <a:schemeClr val="accent2"/>
                </a:solidFill>
                <a:latin typeface="Trebuchet MS" pitchFamily="34" charset="0"/>
              </a:rPr>
              <a:t>assert</a:t>
            </a:r>
            <a:r>
              <a:rPr lang="en-US"/>
              <a:t> statement if they are not allowed</a:t>
            </a:r>
          </a:p>
          <a:p>
            <a:r>
              <a:rPr lang="en-US"/>
              <a:t>The following code, placed at the top of a class, will check whether assertions are </a:t>
            </a:r>
            <a:r>
              <a:rPr lang="en-US" i="1"/>
              <a:t>enabled</a:t>
            </a:r>
            <a:r>
              <a:rPr lang="en-US"/>
              <a:t>:</a:t>
            </a:r>
          </a:p>
          <a:p>
            <a:pPr>
              <a:buClr>
                <a:srgbClr val="FFFF7F"/>
              </a:buClr>
              <a:buFontTx/>
              <a:buChar char=" "/>
            </a:pPr>
            <a:r>
              <a:rPr lang="en-US" sz="2000">
                <a:solidFill>
                  <a:schemeClr val="accent2"/>
                </a:solidFill>
                <a:latin typeface="Trebuchet MS" pitchFamily="34" charset="0"/>
              </a:rPr>
              <a:t> static {</a:t>
            </a:r>
            <a:br>
              <a:rPr lang="en-US" sz="2000">
                <a:solidFill>
                  <a:schemeClr val="accent2"/>
                </a:solidFill>
                <a:latin typeface="Trebuchet MS" pitchFamily="34" charset="0"/>
              </a:rPr>
            </a:br>
            <a:r>
              <a:rPr lang="en-US" sz="2000">
                <a:solidFill>
                  <a:schemeClr val="accent2"/>
                </a:solidFill>
                <a:latin typeface="Trebuchet MS" pitchFamily="34" charset="0"/>
              </a:rPr>
              <a:t>     boolean assertsEnabled = false;</a:t>
            </a:r>
            <a:br>
              <a:rPr lang="en-US" sz="2000">
                <a:solidFill>
                  <a:schemeClr val="accent2"/>
                </a:solidFill>
                <a:latin typeface="Trebuchet MS" pitchFamily="34" charset="0"/>
              </a:rPr>
            </a:br>
            <a:r>
              <a:rPr lang="en-US" sz="2000">
                <a:solidFill>
                  <a:schemeClr val="accent2"/>
                </a:solidFill>
                <a:latin typeface="Trebuchet MS" pitchFamily="34" charset="0"/>
              </a:rPr>
              <a:t>     assert assertsEnabled = true; </a:t>
            </a:r>
            <a:r>
              <a:rPr lang="en-US" sz="2000">
                <a:solidFill>
                  <a:schemeClr val="accent1"/>
                </a:solidFill>
                <a:latin typeface="Trebuchet MS" pitchFamily="34" charset="0"/>
              </a:rPr>
              <a:t>// Intentional side effect!!!</a:t>
            </a:r>
            <a:br>
              <a:rPr lang="en-US" sz="2000">
                <a:solidFill>
                  <a:schemeClr val="accent1"/>
                </a:solidFill>
                <a:latin typeface="Trebuchet MS" pitchFamily="34" charset="0"/>
              </a:rPr>
            </a:br>
            <a:r>
              <a:rPr lang="en-US" sz="2000">
                <a:solidFill>
                  <a:schemeClr val="accent2"/>
                </a:solidFill>
                <a:latin typeface="Trebuchet MS" pitchFamily="34" charset="0"/>
              </a:rPr>
              <a:t>     if (!assertsEnabled)</a:t>
            </a:r>
            <a:br>
              <a:rPr lang="en-US" sz="2000">
                <a:solidFill>
                  <a:schemeClr val="accent2"/>
                </a:solidFill>
                <a:latin typeface="Trebuchet MS" pitchFamily="34" charset="0"/>
              </a:rPr>
            </a:br>
            <a:r>
              <a:rPr lang="en-US" sz="2000">
                <a:solidFill>
                  <a:schemeClr val="accent2"/>
                </a:solidFill>
                <a:latin typeface="Trebuchet MS" pitchFamily="34" charset="0"/>
              </a:rPr>
              <a:t>        throw new RuntimeException("Asserts must be enabled!!!");</a:t>
            </a:r>
            <a:br>
              <a:rPr lang="en-US" sz="2000">
                <a:solidFill>
                  <a:schemeClr val="accent2"/>
                </a:solidFill>
                <a:latin typeface="Trebuchet MS" pitchFamily="34" charset="0"/>
              </a:rPr>
            </a:br>
            <a:r>
              <a:rPr lang="en-US" sz="2000">
                <a:solidFill>
                  <a:schemeClr val="accent2"/>
                </a:solidFill>
                <a:latin typeface="Trebuchet MS" pitchFamily="34" charset="0"/>
              </a:rPr>
              <a:t> }</a:t>
            </a:r>
            <a:endParaRPr lang="en-US">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What is an Exception?</a:t>
            </a:r>
          </a:p>
        </p:txBody>
      </p:sp>
      <p:sp>
        <p:nvSpPr>
          <p:cNvPr id="38915" name="Rectangle 3"/>
          <p:cNvSpPr>
            <a:spLocks noGrp="1" noChangeArrowheads="1"/>
          </p:cNvSpPr>
          <p:nvPr>
            <p:ph idx="1"/>
          </p:nvPr>
        </p:nvSpPr>
        <p:spPr/>
        <p:txBody>
          <a:bodyPr/>
          <a:lstStyle/>
          <a:p>
            <a:pPr eaLnBrk="1" hangingPunct="1"/>
            <a:r>
              <a:rPr lang="en-US" dirty="0" smtClean="0"/>
              <a:t>An exception is an event that occurs during the execution of a program that disrupts the normal flow of instructions</a:t>
            </a:r>
          </a:p>
          <a:p>
            <a:pPr eaLnBrk="1" hangingPunct="1"/>
            <a:r>
              <a:rPr lang="en-US" dirty="0" smtClean="0"/>
              <a:t>The ability of a program to intercept run-time errors, take corrective measures and continue execution is referred to as exception handling</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smtClean="0"/>
              <a:t>What is an Exception?</a:t>
            </a:r>
          </a:p>
        </p:txBody>
      </p:sp>
      <p:sp>
        <p:nvSpPr>
          <p:cNvPr id="39939" name="Rectangle 3"/>
          <p:cNvSpPr>
            <a:spLocks noGrp="1" noChangeArrowheads="1"/>
          </p:cNvSpPr>
          <p:nvPr>
            <p:ph idx="1"/>
          </p:nvPr>
        </p:nvSpPr>
        <p:spPr/>
        <p:txBody>
          <a:bodyPr/>
          <a:lstStyle/>
          <a:p>
            <a:pPr algn="just" eaLnBrk="1" hangingPunct="1">
              <a:lnSpc>
                <a:spcPct val="90000"/>
              </a:lnSpc>
            </a:pPr>
            <a:r>
              <a:rPr lang="en-US" sz="2400" dirty="0" smtClean="0"/>
              <a:t>Consider an example in which we try to open a file and read from it: </a:t>
            </a:r>
          </a:p>
          <a:p>
            <a:pPr lvl="1" algn="just" eaLnBrk="1" hangingPunct="1">
              <a:lnSpc>
                <a:spcPct val="90000"/>
              </a:lnSpc>
            </a:pPr>
            <a:r>
              <a:rPr lang="en-US" dirty="0" smtClean="0"/>
              <a:t>ask the user to enter the name of a file</a:t>
            </a:r>
          </a:p>
          <a:p>
            <a:pPr lvl="1" algn="just" eaLnBrk="1" hangingPunct="1">
              <a:lnSpc>
                <a:spcPct val="90000"/>
              </a:lnSpc>
            </a:pPr>
            <a:r>
              <a:rPr lang="en-US" dirty="0" smtClean="0"/>
              <a:t>open the file 	</a:t>
            </a:r>
          </a:p>
          <a:p>
            <a:pPr lvl="1" algn="just" eaLnBrk="1" hangingPunct="1">
              <a:lnSpc>
                <a:spcPct val="90000"/>
              </a:lnSpc>
            </a:pPr>
            <a:r>
              <a:rPr lang="en-US" dirty="0" smtClean="0"/>
              <a:t>read the contents</a:t>
            </a:r>
          </a:p>
          <a:p>
            <a:pPr lvl="1" algn="just" eaLnBrk="1" hangingPunct="1">
              <a:lnSpc>
                <a:spcPct val="90000"/>
              </a:lnSpc>
            </a:pPr>
            <a:r>
              <a:rPr lang="en-US" dirty="0" smtClean="0"/>
              <a:t>close the file</a:t>
            </a:r>
          </a:p>
          <a:p>
            <a:pPr algn="just" eaLnBrk="1" hangingPunct="1">
              <a:lnSpc>
                <a:spcPct val="90000"/>
              </a:lnSpc>
            </a:pPr>
            <a:r>
              <a:rPr lang="en-US" sz="2400" dirty="0" smtClean="0"/>
              <a:t>There are various situations when an exception could occur:</a:t>
            </a:r>
          </a:p>
          <a:p>
            <a:pPr lvl="1" algn="just" eaLnBrk="1" hangingPunct="1">
              <a:lnSpc>
                <a:spcPct val="90000"/>
              </a:lnSpc>
            </a:pPr>
            <a:r>
              <a:rPr lang="en-US" dirty="0" smtClean="0"/>
              <a:t>Attempting to access a file that does not exist</a:t>
            </a:r>
          </a:p>
          <a:p>
            <a:pPr lvl="1" algn="just" eaLnBrk="1" hangingPunct="1">
              <a:lnSpc>
                <a:spcPct val="90000"/>
              </a:lnSpc>
            </a:pPr>
            <a:r>
              <a:rPr lang="en-US" dirty="0" smtClean="0"/>
              <a:t>Inserting an element into an array at a position that is not in its bounds</a:t>
            </a:r>
          </a:p>
          <a:p>
            <a:pPr lvl="1" algn="just" eaLnBrk="1" hangingPunct="1">
              <a:lnSpc>
                <a:spcPct val="90000"/>
              </a:lnSpc>
            </a:pPr>
            <a:r>
              <a:rPr lang="en-US" dirty="0" smtClean="0"/>
              <a:t>Performing some mathematical operation that is not permitted</a:t>
            </a:r>
          </a:p>
          <a:p>
            <a:pPr lvl="1" algn="just" eaLnBrk="1" hangingPunct="1">
              <a:lnSpc>
                <a:spcPct val="90000"/>
              </a:lnSpc>
            </a:pPr>
            <a:r>
              <a:rPr lang="en-US" dirty="0" smtClean="0"/>
              <a:t>Declaring an array using negative values</a:t>
            </a:r>
          </a:p>
          <a:p>
            <a:pPr lvl="1" algn="just" eaLnBrk="1" hangingPunct="1">
              <a:lnSpc>
                <a:spcPct val="90000"/>
              </a:lnSpc>
            </a:pPr>
            <a:r>
              <a:rPr lang="en-US" dirty="0" smtClean="0"/>
              <a:t>Using an un-initialized instance variable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t>Handling Exceptions</a:t>
            </a:r>
          </a:p>
        </p:txBody>
      </p:sp>
      <p:sp>
        <p:nvSpPr>
          <p:cNvPr id="40963" name="Rectangle 3"/>
          <p:cNvSpPr>
            <a:spLocks noGrp="1" noChangeArrowheads="1"/>
          </p:cNvSpPr>
          <p:nvPr>
            <p:ph idx="1"/>
          </p:nvPr>
        </p:nvSpPr>
        <p:spPr/>
        <p:txBody>
          <a:bodyPr/>
          <a:lstStyle/>
          <a:p>
            <a:pPr eaLnBrk="1" hangingPunct="1"/>
            <a:r>
              <a:rPr lang="en-US" dirty="0" smtClean="0"/>
              <a:t>Unchecked exceptions (including errors)</a:t>
            </a:r>
          </a:p>
          <a:p>
            <a:pPr lvl="1" eaLnBrk="1" hangingPunct="1"/>
            <a:r>
              <a:rPr lang="en-US" dirty="0" smtClean="0"/>
              <a:t>These are considered unrecoverable</a:t>
            </a:r>
          </a:p>
          <a:p>
            <a:pPr lvl="1" eaLnBrk="1" hangingPunct="1"/>
            <a:r>
              <a:rPr lang="en-US" dirty="0" smtClean="0"/>
              <a:t>Programmers not “expected” to handle them (but expected not to cause them)</a:t>
            </a:r>
          </a:p>
          <a:p>
            <a:pPr eaLnBrk="1" hangingPunct="1"/>
            <a:r>
              <a:rPr lang="en-US" dirty="0" smtClean="0"/>
              <a:t>Checked exceptions</a:t>
            </a:r>
          </a:p>
          <a:p>
            <a:pPr lvl="1" eaLnBrk="1" hangingPunct="1"/>
            <a:r>
              <a:rPr lang="en-US" dirty="0" smtClean="0"/>
              <a:t>Due to external conditions, often recoverable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82</TotalTime>
  <Words>4815</Words>
  <Application>Microsoft Office PowerPoint</Application>
  <PresentationFormat>On-screen Show (4:3)</PresentationFormat>
  <Paragraphs>726</Paragraphs>
  <Slides>67</Slides>
  <Notes>67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sITe_ppt_template</vt:lpstr>
      <vt:lpstr>J2SE</vt:lpstr>
      <vt:lpstr>Program Defects and “Bugs”</vt:lpstr>
      <vt:lpstr>Types of Errors</vt:lpstr>
      <vt:lpstr>Syntax Errors</vt:lpstr>
      <vt:lpstr>Run-time Errors or Exceptions</vt:lpstr>
      <vt:lpstr>What is an Exception?</vt:lpstr>
      <vt:lpstr>What is an Exception?</vt:lpstr>
      <vt:lpstr>What is an Exception?</vt:lpstr>
      <vt:lpstr>Handling Exceptions</vt:lpstr>
      <vt:lpstr>Catching and Handling Exceptions</vt:lpstr>
      <vt:lpstr>The try-catch-finally Sequence</vt:lpstr>
      <vt:lpstr>Try-catch-finally</vt:lpstr>
      <vt:lpstr>Handling Exceptions to Recover from Errors</vt:lpstr>
      <vt:lpstr>Exception Types</vt:lpstr>
      <vt:lpstr>Exception Types</vt:lpstr>
      <vt:lpstr>Uncaught Exceptions</vt:lpstr>
      <vt:lpstr>The Exception Class Hierarchy</vt:lpstr>
      <vt:lpstr>Throwable Exception Hierarchy</vt:lpstr>
      <vt:lpstr>Methods of Throwable</vt:lpstr>
      <vt:lpstr>Exception Types</vt:lpstr>
      <vt:lpstr>Handling Runtime Exceptions</vt:lpstr>
      <vt:lpstr>Handling Runtime Exceptions</vt:lpstr>
      <vt:lpstr>Handling Runtime Exceptions</vt:lpstr>
      <vt:lpstr>Handling Runtime Exceptions</vt:lpstr>
      <vt:lpstr>Multiple Catch Statements</vt:lpstr>
      <vt:lpstr>Multiple Catch Statements</vt:lpstr>
      <vt:lpstr>Multiple Catch Statements Involving Exception Superclasses and Subclasses</vt:lpstr>
      <vt:lpstr>Nested try Statements</vt:lpstr>
      <vt:lpstr>Using throw</vt:lpstr>
      <vt:lpstr>Using throw</vt:lpstr>
      <vt:lpstr>Using throws</vt:lpstr>
      <vt:lpstr>Using throws</vt:lpstr>
      <vt:lpstr>Using throws</vt:lpstr>
      <vt:lpstr>Using finally</vt:lpstr>
      <vt:lpstr>Using finally</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Checked and Unchecked Exceptions</vt:lpstr>
      <vt:lpstr>Example: Checked Exceptions</vt:lpstr>
      <vt:lpstr>Example: Unchecked Exceptions</vt:lpstr>
      <vt:lpstr>Exception Hierarchy</vt:lpstr>
      <vt:lpstr>Guidelines for Exceptions</vt:lpstr>
      <vt:lpstr>Assertions</vt:lpstr>
      <vt:lpstr>About the assert statement</vt:lpstr>
      <vt:lpstr>Syntax</vt:lpstr>
      <vt:lpstr>Notes on writing assertions</vt:lpstr>
      <vt:lpstr>Declaring Assertions</vt:lpstr>
      <vt:lpstr>Executing Assertions</vt:lpstr>
      <vt:lpstr>Executing Assertions Example</vt:lpstr>
      <vt:lpstr>Compiling Programs with Assertions </vt:lpstr>
      <vt:lpstr>Running Programs with Assertions</vt:lpstr>
      <vt:lpstr>Assertions vs. Exceptions</vt:lpstr>
      <vt:lpstr>When to throw Exceptions</vt:lpstr>
      <vt:lpstr>When to use assertions</vt:lpstr>
      <vt:lpstr>When not to use assertions</vt:lpstr>
      <vt:lpstr>Assertions can be disallowed</vt:lpstr>
      <vt:lpstr>Assertions can be disabled</vt:lpstr>
      <vt:lpstr>Ensuring assertions are enabled</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nexwave</dc:creator>
  <cp:lastModifiedBy>Aruna reddy</cp:lastModifiedBy>
  <cp:revision>20</cp:revision>
  <dcterms:created xsi:type="dcterms:W3CDTF">2011-09-26T10:31:58Z</dcterms:created>
  <dcterms:modified xsi:type="dcterms:W3CDTF">2012-06-12T09:14:51Z</dcterms:modified>
</cp:coreProperties>
</file>