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5184D7A-3C3A-43F2-B539-49F475453626}" type="datetimeFigureOut">
              <a:rPr lang="en-US"/>
              <a:pPr>
                <a:defRPr/>
              </a:pPr>
              <a:t>6/12/2012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33F354C-C3BF-4019-A6A9-52C20BD4F5A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java.sun.com/j2se/1.4.2/docs/api/java/nio/charset/Charse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sun.com/j2se/1.4.2/docs/api/java/nio/charset/Charset.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CF5C59-B136-40AD-9412-307BBF51C83A}"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A59326-9E20-4626-984C-7627C8DA067C}" type="slidenum">
              <a:rPr lang="en-US" smtClean="0"/>
              <a:pPr fontAlgn="base">
                <a:spcBef>
                  <a:spcPct val="0"/>
                </a:spcBef>
                <a:spcAft>
                  <a:spcPct val="0"/>
                </a:spcAft>
                <a:defRPr/>
              </a:pPr>
              <a:t>10</a:t>
            </a:fld>
            <a:endParaRPr lang="en-US" smtClean="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mtClean="0"/>
              <a:t>INSTRUCTOR NOTES</a:t>
            </a:r>
          </a:p>
          <a:p>
            <a:pPr eaLnBrk="1" hangingPunct="1">
              <a:lnSpc>
                <a:spcPct val="90000"/>
              </a:lnSpc>
              <a:spcBef>
                <a:spcPct val="0"/>
              </a:spcBef>
            </a:pPr>
            <a:r>
              <a:rPr lang="en-US" smtClean="0"/>
              <a:t>Purpose – Outline the use of filter streams</a:t>
            </a:r>
          </a:p>
          <a:p>
            <a:pPr eaLnBrk="1" hangingPunct="1">
              <a:lnSpc>
                <a:spcPct val="90000"/>
              </a:lnSpc>
              <a:spcBef>
                <a:spcPct val="0"/>
              </a:spcBef>
            </a:pPr>
            <a:r>
              <a:rPr lang="en-US" smtClean="0"/>
              <a:t>Details – Filter streams allow you to encapsulate different streams inside of each other to provide functionality of calling reader/writer.</a:t>
            </a:r>
          </a:p>
          <a:p>
            <a:pPr eaLnBrk="1" hangingPunct="1">
              <a:lnSpc>
                <a:spcPct val="90000"/>
              </a:lnSpc>
              <a:spcBef>
                <a:spcPct val="0"/>
              </a:spcBef>
            </a:pPr>
            <a:r>
              <a:rPr lang="en-US" smtClean="0"/>
              <a:t>Additional Information – For more information on working with filter streams, see: http://java.sun.com/docs/books/tutorial/essential/io/filtered.html</a:t>
            </a:r>
          </a:p>
          <a:p>
            <a:pPr eaLnBrk="1" hangingPunct="1">
              <a:lnSpc>
                <a:spcPct val="90000"/>
              </a:lnSpc>
              <a:spcBef>
                <a:spcPct val="0"/>
              </a:spcBef>
            </a:pPr>
            <a:r>
              <a:rPr lang="en-US" smtClean="0"/>
              <a:t>Transition Statement – Next: Filter stream example: BufferedReader</a:t>
            </a:r>
          </a:p>
          <a:p>
            <a:pPr eaLnBrk="1" hangingPunct="1">
              <a:lnSpc>
                <a:spcPct val="90000"/>
              </a:lnSpc>
              <a:spcBef>
                <a:spcPct val="0"/>
              </a:spcBef>
            </a:pPr>
            <a:endParaRPr lang="en-US" smtClean="0"/>
          </a:p>
          <a:p>
            <a:pPr eaLnBrk="1" hangingPunct="1">
              <a:lnSpc>
                <a:spcPct val="90000"/>
              </a:lnSpc>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990F2E-6770-4EE2-9289-5E1A8FECDC67}" type="slidenum">
              <a:rPr lang="en-US" smtClean="0"/>
              <a:pPr fontAlgn="base">
                <a:spcBef>
                  <a:spcPct val="0"/>
                </a:spcBef>
                <a:spcAft>
                  <a:spcPct val="0"/>
                </a:spcAft>
                <a:defRPr/>
              </a:pPr>
              <a:t>11</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5" name="Rectangle 3"/>
          <p:cNvSpPr>
            <a:spLocks noGrp="1" noChangeArrowheads="1"/>
          </p:cNvSpPr>
          <p:nvPr>
            <p:ph type="body" idx="1"/>
          </p:nvPr>
        </p:nvSpPr>
        <p:spPr/>
        <p:txBody>
          <a:bodyPr>
            <a:normAutofit fontScale="92500" lnSpcReduction="20000"/>
          </a:bodyPr>
          <a:lstStyle/>
          <a:p>
            <a:pPr eaLnBrk="1" fontAlgn="auto" hangingPunct="1">
              <a:lnSpc>
                <a:spcPct val="80000"/>
              </a:lnSpc>
              <a:spcBef>
                <a:spcPts val="0"/>
              </a:spcBef>
              <a:spcAft>
                <a:spcPts val="0"/>
              </a:spcAft>
              <a:defRPr/>
            </a:pPr>
            <a:r>
              <a:rPr lang="en-US" sz="1300" dirty="0" smtClean="0"/>
              <a:t>In general, every time a Reader makes a read request, a corresponding read request is made of the underlying character or byte stream. Thus, it is advisable to wrap a </a:t>
            </a:r>
            <a:r>
              <a:rPr lang="en-US" sz="1300" dirty="0" err="1" smtClean="0"/>
              <a:t>BufferedReader</a:t>
            </a:r>
            <a:r>
              <a:rPr lang="en-US" sz="1300" dirty="0" smtClean="0"/>
              <a:t> around any Reader whose read() operations may be costly, such as </a:t>
            </a:r>
            <a:r>
              <a:rPr lang="en-US" sz="1300" dirty="0" err="1" smtClean="0"/>
              <a:t>FileReaders</a:t>
            </a:r>
            <a:r>
              <a:rPr lang="en-US" sz="1300" dirty="0" smtClean="0"/>
              <a:t> and </a:t>
            </a:r>
            <a:r>
              <a:rPr lang="en-US" sz="1300" dirty="0" err="1" smtClean="0"/>
              <a:t>InputStreamReaders</a:t>
            </a:r>
            <a:r>
              <a:rPr lang="en-US" sz="1300" dirty="0" smtClean="0"/>
              <a:t>.</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INSTRUCTOR NOTES</a:t>
            </a:r>
          </a:p>
          <a:p>
            <a:pPr eaLnBrk="1" fontAlgn="auto" hangingPunct="1">
              <a:lnSpc>
                <a:spcPct val="80000"/>
              </a:lnSpc>
              <a:spcBef>
                <a:spcPts val="0"/>
              </a:spcBef>
              <a:spcAft>
                <a:spcPts val="0"/>
              </a:spcAft>
              <a:defRPr/>
            </a:pPr>
            <a:r>
              <a:rPr lang="en-US" sz="1300" dirty="0" smtClean="0"/>
              <a:t>Purpose – </a:t>
            </a:r>
          </a:p>
          <a:p>
            <a:pPr eaLnBrk="1" fontAlgn="auto" hangingPunct="1">
              <a:lnSpc>
                <a:spcPct val="80000"/>
              </a:lnSpc>
              <a:spcBef>
                <a:spcPts val="0"/>
              </a:spcBef>
              <a:spcAft>
                <a:spcPts val="0"/>
              </a:spcAft>
              <a:defRPr/>
            </a:pPr>
            <a:r>
              <a:rPr lang="en-US" sz="1300" dirty="0" smtClean="0"/>
              <a:t>Details – From </a:t>
            </a:r>
            <a:r>
              <a:rPr lang="en-US" dirty="0" smtClean="0"/>
              <a:t>http://java.sun.com/docs/books/tutorial/essential/io/filtered.html:</a:t>
            </a:r>
            <a:endParaRPr lang="en-US" sz="1300" dirty="0" smtClean="0"/>
          </a:p>
          <a:p>
            <a:pPr eaLnBrk="1" fontAlgn="auto" hangingPunct="1">
              <a:lnSpc>
                <a:spcPct val="80000"/>
              </a:lnSpc>
              <a:spcBef>
                <a:spcPts val="0"/>
              </a:spcBef>
              <a:spcAft>
                <a:spcPts val="0"/>
              </a:spcAft>
              <a:defRPr/>
            </a:pPr>
            <a:r>
              <a:rPr lang="en-US" sz="1300" dirty="0" smtClean="0"/>
              <a:t>“</a:t>
            </a:r>
            <a:r>
              <a:rPr lang="en-US" dirty="0" smtClean="0"/>
              <a:t>To use a filter input or output stream, attach the filter stream to another input or output stream when you create it. For example, you can attach a filter stream to the standard input stream, as in the following code: </a:t>
            </a:r>
          </a:p>
          <a:p>
            <a:pPr eaLnBrk="1" fontAlgn="auto" hangingPunct="1">
              <a:lnSpc>
                <a:spcPct val="80000"/>
              </a:lnSpc>
              <a:spcBef>
                <a:spcPts val="0"/>
              </a:spcBef>
              <a:spcAft>
                <a:spcPts val="0"/>
              </a:spcAft>
              <a:defRPr/>
            </a:pPr>
            <a:r>
              <a:rPr lang="en-US" dirty="0" err="1" smtClean="0"/>
              <a:t>BufferedReader</a:t>
            </a:r>
            <a:r>
              <a:rPr lang="en-US" dirty="0" smtClean="0"/>
              <a:t> d = new </a:t>
            </a:r>
            <a:r>
              <a:rPr lang="en-US" dirty="0" err="1" smtClean="0"/>
              <a:t>BufferedReader</a:t>
            </a:r>
            <a:r>
              <a:rPr lang="en-US" dirty="0" smtClean="0"/>
              <a:t>(new </a:t>
            </a:r>
            <a:r>
              <a:rPr lang="en-US" dirty="0" err="1" smtClean="0"/>
              <a:t>DataInputStream</a:t>
            </a:r>
            <a:r>
              <a:rPr lang="en-US" dirty="0" smtClean="0"/>
              <a:t>(</a:t>
            </a:r>
            <a:r>
              <a:rPr lang="en-US" dirty="0" err="1" smtClean="0"/>
              <a:t>System.in</a:t>
            </a:r>
            <a:r>
              <a:rPr lang="en-US" dirty="0" smtClean="0"/>
              <a:t>));</a:t>
            </a:r>
          </a:p>
          <a:p>
            <a:pPr eaLnBrk="1" fontAlgn="auto" hangingPunct="1">
              <a:lnSpc>
                <a:spcPct val="80000"/>
              </a:lnSpc>
              <a:spcBef>
                <a:spcPts val="0"/>
              </a:spcBef>
              <a:spcAft>
                <a:spcPts val="0"/>
              </a:spcAft>
              <a:defRPr/>
            </a:pPr>
            <a:r>
              <a:rPr lang="en-US" dirty="0" smtClean="0"/>
              <a:t>String input; </a:t>
            </a:r>
          </a:p>
          <a:p>
            <a:pPr eaLnBrk="1" fontAlgn="auto" hangingPunct="1">
              <a:lnSpc>
                <a:spcPct val="80000"/>
              </a:lnSpc>
              <a:spcBef>
                <a:spcPts val="0"/>
              </a:spcBef>
              <a:spcAft>
                <a:spcPts val="0"/>
              </a:spcAft>
              <a:defRPr/>
            </a:pPr>
            <a:r>
              <a:rPr lang="en-US" dirty="0" smtClean="0"/>
              <a:t>while ((input = </a:t>
            </a:r>
            <a:r>
              <a:rPr lang="en-US" dirty="0" err="1" smtClean="0"/>
              <a:t>d.readLine</a:t>
            </a:r>
            <a:r>
              <a:rPr lang="en-US" dirty="0" smtClean="0"/>
              <a:t>()) != null) { </a:t>
            </a:r>
          </a:p>
          <a:p>
            <a:pPr eaLnBrk="1" fontAlgn="auto" hangingPunct="1">
              <a:lnSpc>
                <a:spcPct val="80000"/>
              </a:lnSpc>
              <a:spcBef>
                <a:spcPts val="0"/>
              </a:spcBef>
              <a:spcAft>
                <a:spcPts val="0"/>
              </a:spcAft>
              <a:defRPr/>
            </a:pPr>
            <a:r>
              <a:rPr lang="en-US" dirty="0" smtClean="0"/>
              <a:t>   ... //</a:t>
            </a:r>
            <a:r>
              <a:rPr lang="en-US" i="1" dirty="0" smtClean="0"/>
              <a:t>do something interesting here</a:t>
            </a:r>
            <a:r>
              <a:rPr lang="en-US" dirty="0" smtClean="0"/>
              <a:t> </a:t>
            </a:r>
          </a:p>
          <a:p>
            <a:pPr eaLnBrk="1" fontAlgn="auto" hangingPunct="1">
              <a:lnSpc>
                <a:spcPct val="80000"/>
              </a:lnSpc>
              <a:spcBef>
                <a:spcPts val="0"/>
              </a:spcBef>
              <a:spcAft>
                <a:spcPts val="0"/>
              </a:spcAft>
              <a:defRPr/>
            </a:pPr>
            <a:r>
              <a:rPr lang="en-US" dirty="0" smtClean="0"/>
              <a:t>} </a:t>
            </a:r>
          </a:p>
          <a:p>
            <a:pPr eaLnBrk="1" fontAlgn="auto" hangingPunct="1">
              <a:lnSpc>
                <a:spcPct val="80000"/>
              </a:lnSpc>
              <a:spcBef>
                <a:spcPts val="0"/>
              </a:spcBef>
              <a:spcAft>
                <a:spcPts val="0"/>
              </a:spcAft>
              <a:defRPr/>
            </a:pPr>
            <a:r>
              <a:rPr lang="en-US" dirty="0" smtClean="0"/>
              <a:t>Note that the </a:t>
            </a:r>
            <a:r>
              <a:rPr lang="en-US" dirty="0" err="1" smtClean="0"/>
              <a:t>readLine</a:t>
            </a:r>
            <a:r>
              <a:rPr lang="en-US" dirty="0" smtClean="0"/>
              <a:t> method has been deprecated in the </a:t>
            </a:r>
            <a:r>
              <a:rPr lang="en-US" dirty="0" err="1" smtClean="0"/>
              <a:t>DataInputStream</a:t>
            </a:r>
            <a:r>
              <a:rPr lang="en-US" dirty="0" smtClean="0"/>
              <a:t>; therefore we've wrapped it in a </a:t>
            </a:r>
            <a:r>
              <a:rPr lang="en-US" dirty="0" err="1" smtClean="0"/>
              <a:t>BufferedReader</a:t>
            </a:r>
            <a:r>
              <a:rPr lang="en-US" dirty="0" smtClean="0"/>
              <a:t>.”</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From the Java API for </a:t>
            </a:r>
            <a:r>
              <a:rPr lang="en-US" sz="1300" dirty="0" err="1" smtClean="0"/>
              <a:t>BufferedReader</a:t>
            </a:r>
            <a:r>
              <a:rPr lang="en-US" sz="1300" dirty="0" smtClean="0"/>
              <a:t>:</a:t>
            </a:r>
          </a:p>
          <a:p>
            <a:pPr eaLnBrk="1" fontAlgn="auto" hangingPunct="1">
              <a:lnSpc>
                <a:spcPct val="80000"/>
              </a:lnSpc>
              <a:spcBef>
                <a:spcPts val="0"/>
              </a:spcBef>
              <a:spcAft>
                <a:spcPts val="0"/>
              </a:spcAft>
              <a:defRPr/>
            </a:pPr>
            <a:r>
              <a:rPr lang="en-US" sz="1300" dirty="0" smtClean="0"/>
              <a:t>“Read text from a character-input stream, buffering characters so as to provide for the efficient reading of characters, arrays, and lines. </a:t>
            </a:r>
          </a:p>
          <a:p>
            <a:pPr eaLnBrk="1" fontAlgn="auto" hangingPunct="1">
              <a:lnSpc>
                <a:spcPct val="80000"/>
              </a:lnSpc>
              <a:spcBef>
                <a:spcPts val="0"/>
              </a:spcBef>
              <a:spcAft>
                <a:spcPts val="0"/>
              </a:spcAft>
              <a:defRPr/>
            </a:pPr>
            <a:r>
              <a:rPr lang="en-US" sz="1300" dirty="0" smtClean="0"/>
              <a:t>The buffer size may be specified, or the default size may be used. The default is large enough for most purposes. </a:t>
            </a:r>
          </a:p>
          <a:p>
            <a:pPr eaLnBrk="1" fontAlgn="auto" hangingPunct="1">
              <a:lnSpc>
                <a:spcPct val="80000"/>
              </a:lnSpc>
              <a:spcBef>
                <a:spcPts val="0"/>
              </a:spcBef>
              <a:spcAft>
                <a:spcPts val="0"/>
              </a:spcAft>
              <a:defRPr/>
            </a:pPr>
            <a:r>
              <a:rPr lang="en-US" sz="1300" dirty="0" smtClean="0"/>
              <a:t>In general, each read request made of a Reader causes a corresponding read request to be made of the underlying character or byte stream. It is therefore advisable to wrap a </a:t>
            </a:r>
            <a:r>
              <a:rPr lang="en-US" sz="1300" dirty="0" err="1" smtClean="0"/>
              <a:t>BufferedReader</a:t>
            </a:r>
            <a:r>
              <a:rPr lang="en-US" sz="1300" dirty="0" smtClean="0"/>
              <a:t> around any Reader whose read() operations may be costly, such as </a:t>
            </a:r>
            <a:r>
              <a:rPr lang="en-US" sz="1300" dirty="0" err="1" smtClean="0"/>
              <a:t>FileReaders</a:t>
            </a:r>
            <a:r>
              <a:rPr lang="en-US" sz="1300" dirty="0" smtClean="0"/>
              <a:t> and </a:t>
            </a:r>
            <a:r>
              <a:rPr lang="en-US" sz="1300" dirty="0" err="1" smtClean="0"/>
              <a:t>InputStreamReaders</a:t>
            </a:r>
            <a:r>
              <a:rPr lang="en-US" sz="1300" dirty="0" smtClean="0"/>
              <a:t>. For example, </a:t>
            </a:r>
          </a:p>
          <a:p>
            <a:pPr eaLnBrk="1" fontAlgn="auto" hangingPunct="1">
              <a:lnSpc>
                <a:spcPct val="80000"/>
              </a:lnSpc>
              <a:spcBef>
                <a:spcPts val="0"/>
              </a:spcBef>
              <a:spcAft>
                <a:spcPts val="0"/>
              </a:spcAft>
              <a:defRPr/>
            </a:pPr>
            <a:r>
              <a:rPr lang="en-US" sz="1300" dirty="0" smtClean="0"/>
              <a:t>BufferedReader in = new BufferedReader(new FileReader("</a:t>
            </a:r>
            <a:r>
              <a:rPr lang="en-US" sz="1300" dirty="0" err="1" smtClean="0"/>
              <a:t>foo.in</a:t>
            </a:r>
            <a:r>
              <a:rPr lang="en-US" sz="1300" dirty="0" smtClean="0"/>
              <a:t>")); will buffer the input from the specified file. Without buffering, each invocation of read() or </a:t>
            </a:r>
            <a:r>
              <a:rPr lang="en-US" sz="1300" dirty="0" err="1" smtClean="0"/>
              <a:t>readLine</a:t>
            </a:r>
            <a:r>
              <a:rPr lang="en-US" sz="1300" dirty="0" smtClean="0"/>
              <a:t>() could cause bytes to be read from the file, converted into characters, and then returned, which can be very inefficient.”</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Additional Information – See: </a:t>
            </a:r>
            <a:r>
              <a:rPr lang="en-US" dirty="0" smtClean="0"/>
              <a:t>http://java.sun.com/docs/books/tutorial/essential/io/filtered.html</a:t>
            </a:r>
            <a:endParaRPr lang="en-US" sz="1300" dirty="0" smtClean="0"/>
          </a:p>
          <a:p>
            <a:pPr eaLnBrk="1" fontAlgn="auto" hangingPunct="1">
              <a:lnSpc>
                <a:spcPct val="80000"/>
              </a:lnSpc>
              <a:spcBef>
                <a:spcPts val="0"/>
              </a:spcBef>
              <a:spcAft>
                <a:spcPts val="0"/>
              </a:spcAft>
              <a:defRPr/>
            </a:pPr>
            <a:r>
              <a:rPr lang="en-US" sz="1300" dirty="0" smtClean="0"/>
              <a:t>Transition Statement – Next: Filter stream example: </a:t>
            </a:r>
            <a:r>
              <a:rPr lang="en-US" sz="1300" dirty="0" err="1" smtClean="0"/>
              <a:t>BufferedWriter</a:t>
            </a:r>
            <a:endParaRPr lang="en-US" sz="1300" dirty="0" smtClean="0"/>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endParaRPr lang="en-US" sz="13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A4513A-93DE-49FB-904D-BBD59326294F}" type="slidenum">
              <a:rPr lang="en-US" smtClean="0"/>
              <a:pPr fontAlgn="base">
                <a:spcBef>
                  <a:spcPct val="0"/>
                </a:spcBef>
                <a:spcAft>
                  <a:spcPct val="0"/>
                </a:spcAft>
                <a:defRPr/>
              </a:pPr>
              <a:t>12</a:t>
            </a:fld>
            <a:endParaRPr lang="en-US"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Wrapping one I/O class around another is a common way to combine functionality.</a:t>
            </a:r>
          </a:p>
          <a:p>
            <a:pPr eaLnBrk="1" hangingPunct="1">
              <a:spcBef>
                <a:spcPct val="0"/>
              </a:spcBef>
            </a:pPr>
            <a:endParaRPr lang="en-US" dirty="0" smtClean="0"/>
          </a:p>
          <a:p>
            <a:pPr eaLnBrk="1" hangingPunct="1">
              <a:spcBef>
                <a:spcPct val="0"/>
              </a:spcBef>
            </a:pPr>
            <a:r>
              <a:rPr lang="en-US" dirty="0" smtClean="0"/>
              <a:t>INSTRUCTOR NOTES</a:t>
            </a:r>
          </a:p>
          <a:p>
            <a:pPr eaLnBrk="1" hangingPunct="1">
              <a:spcBef>
                <a:spcPct val="0"/>
              </a:spcBef>
            </a:pPr>
            <a:r>
              <a:rPr lang="en-US" dirty="0" smtClean="0"/>
              <a:t>Purpose –  Outline the use of a filter stream, BufferedWriter</a:t>
            </a:r>
          </a:p>
          <a:p>
            <a:pPr eaLnBrk="1" hangingPunct="1">
              <a:spcBef>
                <a:spcPct val="0"/>
              </a:spcBef>
            </a:pPr>
            <a:r>
              <a:rPr lang="en-US" dirty="0" smtClean="0"/>
              <a:t>Details – From the Java API for BufferedWriter:</a:t>
            </a:r>
          </a:p>
          <a:p>
            <a:pPr eaLnBrk="1" hangingPunct="1">
              <a:spcBef>
                <a:spcPct val="0"/>
              </a:spcBef>
            </a:pPr>
            <a:r>
              <a:rPr lang="en-US" dirty="0" smtClean="0"/>
              <a:t>“Write text to a character-output stream, buffering characters so as to provide for the efficient writing of single characters, arrays, and strings. </a:t>
            </a:r>
          </a:p>
          <a:p>
            <a:pPr eaLnBrk="1" hangingPunct="1">
              <a:spcBef>
                <a:spcPct val="0"/>
              </a:spcBef>
            </a:pPr>
            <a:r>
              <a:rPr lang="en-US" dirty="0" smtClean="0"/>
              <a:t>The buffer size may be specified, or the default size may be accepted. The default is large enough for most purposes. </a:t>
            </a:r>
          </a:p>
          <a:p>
            <a:pPr eaLnBrk="1" hangingPunct="1">
              <a:spcBef>
                <a:spcPct val="0"/>
              </a:spcBef>
            </a:pPr>
            <a:r>
              <a:rPr lang="en-US" dirty="0" smtClean="0"/>
              <a:t>A </a:t>
            </a:r>
            <a:r>
              <a:rPr lang="en-US" dirty="0" err="1" smtClean="0"/>
              <a:t>newLine</a:t>
            </a:r>
            <a:r>
              <a:rPr lang="en-US" dirty="0" smtClean="0"/>
              <a:t>() method is provided, which uses the platform's own notion of line separator as defined by the system property </a:t>
            </a:r>
            <a:r>
              <a:rPr lang="en-US" dirty="0" err="1" smtClean="0"/>
              <a:t>line.separator</a:t>
            </a:r>
            <a:r>
              <a:rPr lang="en-US" dirty="0" smtClean="0"/>
              <a:t>. Not all platforms use the newline character ('\n') to terminate lines. Calling this method to terminate each output line is therefore preferred to writing a newline character directly. </a:t>
            </a:r>
          </a:p>
          <a:p>
            <a:pPr eaLnBrk="1" hangingPunct="1">
              <a:spcBef>
                <a:spcPct val="0"/>
              </a:spcBef>
            </a:pPr>
            <a:r>
              <a:rPr lang="en-US" dirty="0" smtClean="0"/>
              <a:t>In general, a Writer sends its output immediately to the underlying character or byte stream. Unless prompt output is required, it is advisable to wrap a BufferedWriter around any Writer whose write() operations may be costly, such as FileWriters and OutputStreamWriters. For example, </a:t>
            </a:r>
          </a:p>
          <a:p>
            <a:pPr eaLnBrk="1" hangingPunct="1">
              <a:spcBef>
                <a:spcPct val="0"/>
              </a:spcBef>
            </a:pPr>
            <a:r>
              <a:rPr lang="en-US" dirty="0" smtClean="0"/>
              <a:t>PrintWriter out = new PrintWriter(new BufferedWriter(new FileWriter("</a:t>
            </a:r>
            <a:r>
              <a:rPr lang="en-US" dirty="0" err="1" smtClean="0"/>
              <a:t>foo.out</a:t>
            </a:r>
            <a:r>
              <a:rPr lang="en-US" dirty="0" smtClean="0"/>
              <a:t>"))); will buffer the </a:t>
            </a:r>
            <a:r>
              <a:rPr lang="en-US" dirty="0" err="1" smtClean="0"/>
              <a:t>PrintWriter's</a:t>
            </a:r>
            <a:r>
              <a:rPr lang="en-US" dirty="0" smtClean="0"/>
              <a:t> output to the file. Without buffering, each invocation of a print() method would cause characters to be converted into bytes that would then be written immediately to the file, which can be very inefficient.”</a:t>
            </a:r>
          </a:p>
          <a:p>
            <a:pPr eaLnBrk="1" hangingPunct="1">
              <a:spcBef>
                <a:spcPct val="0"/>
              </a:spcBef>
            </a:pPr>
            <a:endParaRPr lang="en-US" dirty="0" smtClean="0"/>
          </a:p>
          <a:p>
            <a:pPr eaLnBrk="1" hangingPunct="1">
              <a:spcBef>
                <a:spcPct val="0"/>
              </a:spcBef>
            </a:pPr>
            <a:r>
              <a:rPr lang="en-US" dirty="0" smtClean="0"/>
              <a:t>Additional Information -</a:t>
            </a:r>
          </a:p>
          <a:p>
            <a:pPr eaLnBrk="1" hangingPunct="1">
              <a:spcBef>
                <a:spcPct val="0"/>
              </a:spcBef>
            </a:pPr>
            <a:r>
              <a:rPr lang="en-US" dirty="0" smtClean="0"/>
              <a:t>Transition Statement – Next: Dealing with files</a:t>
            </a:r>
          </a:p>
          <a:p>
            <a:pPr eaLnBrk="1" hangingPunct="1">
              <a:spcBef>
                <a:spcPct val="0"/>
              </a:spcBef>
            </a:pPr>
            <a:endParaRPr lang="en-US" dirty="0" smtClean="0"/>
          </a:p>
          <a:p>
            <a:pPr eaLnBrk="1" hangingPunct="1">
              <a:spcBef>
                <a:spcPct val="0"/>
              </a:spcBef>
            </a:pP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5D502C-EC9A-4EED-B5F5-9E71F480A2A8}" type="slidenum">
              <a:rPr lang="en-US" smtClean="0"/>
              <a:pPr fontAlgn="base">
                <a:spcBef>
                  <a:spcPct val="0"/>
                </a:spcBef>
                <a:spcAft>
                  <a:spcPct val="0"/>
                </a:spcAft>
                <a:defRPr/>
              </a:pPr>
              <a:t>13</a:t>
            </a:fld>
            <a:endParaRPr lang="en-US" smtClean="0"/>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File class is an abstraction of file and directory pathnames. </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Explain how files may be dealt with using the File class</a:t>
            </a:r>
          </a:p>
          <a:p>
            <a:pPr eaLnBrk="1" hangingPunct="1">
              <a:spcBef>
                <a:spcPct val="0"/>
              </a:spcBef>
            </a:pPr>
            <a:r>
              <a:rPr lang="en-US" smtClean="0"/>
              <a:t>Details –</a:t>
            </a:r>
          </a:p>
          <a:p>
            <a:pPr eaLnBrk="1" hangingPunct="1">
              <a:spcBef>
                <a:spcPct val="0"/>
              </a:spcBef>
            </a:pPr>
            <a:r>
              <a:rPr lang="en-US" smtClean="0"/>
              <a:t>Additional Information - </a:t>
            </a:r>
          </a:p>
          <a:p>
            <a:pPr eaLnBrk="1" hangingPunct="1">
              <a:spcBef>
                <a:spcPct val="0"/>
              </a:spcBef>
            </a:pPr>
            <a:r>
              <a:rPr lang="en-US" smtClean="0"/>
              <a:t>Transition Statement – Next: Checkpoint questions</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7327D7-92CF-49DD-9219-7F60563A1C21}" type="slidenum">
              <a:rPr lang="en-US" smtClean="0"/>
              <a:pPr fontAlgn="base">
                <a:spcBef>
                  <a:spcPct val="0"/>
                </a:spcBef>
                <a:spcAft>
                  <a:spcPct val="0"/>
                </a:spcAft>
                <a:defRPr/>
              </a:pPr>
              <a:t>14</a:t>
            </a:fld>
            <a:endParaRPr lang="en-US" smtClean="0"/>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371475" indent="-371475" eaLnBrk="1" hangingPunct="1">
              <a:lnSpc>
                <a:spcPct val="80000"/>
              </a:lnSpc>
              <a:spcBef>
                <a:spcPct val="0"/>
              </a:spcBef>
            </a:pPr>
            <a:r>
              <a:rPr lang="en-US" sz="1500" smtClean="0"/>
              <a:t>INSTRUCTOR NOTES</a:t>
            </a:r>
          </a:p>
          <a:p>
            <a:pPr marL="371475" indent="-371475" eaLnBrk="1" hangingPunct="1">
              <a:lnSpc>
                <a:spcPct val="80000"/>
              </a:lnSpc>
              <a:spcBef>
                <a:spcPct val="0"/>
              </a:spcBef>
            </a:pPr>
            <a:r>
              <a:rPr lang="en-US" sz="1500" smtClean="0"/>
              <a:t>Purpose – </a:t>
            </a:r>
          </a:p>
          <a:p>
            <a:pPr marL="371475" indent="-371475" eaLnBrk="1" hangingPunct="1">
              <a:lnSpc>
                <a:spcPct val="80000"/>
              </a:lnSpc>
              <a:spcBef>
                <a:spcPct val="0"/>
              </a:spcBef>
            </a:pPr>
            <a:r>
              <a:rPr lang="en-US" sz="1500" smtClean="0"/>
              <a:t>Details – Answers to the checkpoint questions:</a:t>
            </a:r>
          </a:p>
          <a:p>
            <a:pPr marL="371475" indent="-371475" eaLnBrk="1" hangingPunct="1">
              <a:lnSpc>
                <a:spcPct val="80000"/>
              </a:lnSpc>
              <a:spcBef>
                <a:spcPct val="0"/>
              </a:spcBef>
              <a:buFontTx/>
              <a:buAutoNum type="arabicPeriod"/>
            </a:pPr>
            <a:r>
              <a:rPr lang="en-US" sz="1500" smtClean="0"/>
              <a:t>java.io</a:t>
            </a:r>
          </a:p>
          <a:p>
            <a:pPr marL="371475" indent="-371475" eaLnBrk="1" hangingPunct="1">
              <a:lnSpc>
                <a:spcPct val="80000"/>
              </a:lnSpc>
              <a:spcBef>
                <a:spcPct val="0"/>
              </a:spcBef>
              <a:buFontTx/>
              <a:buAutoNum type="arabicPeriod"/>
            </a:pPr>
            <a:r>
              <a:rPr lang="en-US" sz="1500" smtClean="0"/>
              <a:t>Reader classes read characters; input classes read bytes.</a:t>
            </a:r>
          </a:p>
          <a:p>
            <a:pPr marL="371475" indent="-371475" eaLnBrk="1" hangingPunct="1">
              <a:lnSpc>
                <a:spcPct val="80000"/>
              </a:lnSpc>
              <a:spcBef>
                <a:spcPct val="0"/>
              </a:spcBef>
              <a:buFontTx/>
              <a:buAutoNum type="arabicPeriod"/>
            </a:pPr>
            <a:r>
              <a:rPr lang="en-US" sz="1500" smtClean="0"/>
              <a:t>FilterOutputStream types include: BufferedOutputStream, CheckedOutputStream, CipherOutputStream, DataOutputStream, DigestOutputStream, DeflaterOutputStream, PrintStream.</a:t>
            </a:r>
          </a:p>
          <a:p>
            <a:pPr marL="371475" indent="-371475" eaLnBrk="1" hangingPunct="1">
              <a:lnSpc>
                <a:spcPct val="80000"/>
              </a:lnSpc>
              <a:spcBef>
                <a:spcPct val="0"/>
              </a:spcBef>
            </a:pPr>
            <a:r>
              <a:rPr lang="en-US" sz="1500" smtClean="0"/>
              <a:t>   FilterInputStream types include: BufferedInputStream, CheckedInputStream, CipherInputStream,   </a:t>
            </a:r>
          </a:p>
          <a:p>
            <a:pPr marL="371475" indent="-371475" eaLnBrk="1" hangingPunct="1">
              <a:lnSpc>
                <a:spcPct val="80000"/>
              </a:lnSpc>
              <a:spcBef>
                <a:spcPct val="0"/>
              </a:spcBef>
            </a:pPr>
            <a:r>
              <a:rPr lang="en-US" sz="1500" smtClean="0"/>
              <a:t>   DataInputStream, DigestInputStream, InflaterInputStream, ProgressMonitorInputStream, PushbackInputStream.</a:t>
            </a:r>
          </a:p>
          <a:p>
            <a:pPr marL="371475" indent="-371475" eaLnBrk="1" hangingPunct="1">
              <a:lnSpc>
                <a:spcPct val="80000"/>
              </a:lnSpc>
              <a:spcBef>
                <a:spcPct val="0"/>
              </a:spcBef>
            </a:pPr>
            <a:r>
              <a:rPr lang="en-US" sz="1500" smtClean="0"/>
              <a:t>   Character stream input types include: PushbackReader. (Abstract classes are FilterWriter and FilterReader).</a:t>
            </a:r>
          </a:p>
          <a:p>
            <a:pPr marL="371475" indent="-371475" eaLnBrk="1" hangingPunct="1">
              <a:lnSpc>
                <a:spcPct val="80000"/>
              </a:lnSpc>
              <a:spcBef>
                <a:spcPct val="0"/>
              </a:spcBef>
            </a:pPr>
            <a:r>
              <a:rPr lang="en-US" sz="1500" smtClean="0"/>
              <a:t>Additional Information -</a:t>
            </a:r>
          </a:p>
          <a:p>
            <a:pPr marL="371475" indent="-371475" eaLnBrk="1" hangingPunct="1">
              <a:lnSpc>
                <a:spcPct val="80000"/>
              </a:lnSpc>
              <a:spcBef>
                <a:spcPct val="0"/>
              </a:spcBef>
            </a:pPr>
            <a:r>
              <a:rPr lang="en-US" sz="1500" smtClean="0"/>
              <a:t>Transition Statement – Next: Why new I/O?</a:t>
            </a:r>
          </a:p>
          <a:p>
            <a:pPr marL="371475" indent="-371475" eaLnBrk="1" hangingPunct="1">
              <a:lnSpc>
                <a:spcPct val="80000"/>
              </a:lnSpc>
              <a:spcBef>
                <a:spcPct val="0"/>
              </a:spcBef>
            </a:pPr>
            <a:endParaRPr lang="en-US" sz="1500" smtClean="0"/>
          </a:p>
          <a:p>
            <a:pPr marL="371475" indent="-371475" eaLnBrk="1" hangingPunct="1">
              <a:lnSpc>
                <a:spcPct val="80000"/>
              </a:lnSpc>
              <a:spcBef>
                <a:spcPct val="0"/>
              </a:spcBef>
            </a:pPr>
            <a:endParaRPr lang="en-US" sz="15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F3C4FD-F1D1-41FA-87C2-7447E9637013}" type="slidenum">
              <a:rPr lang="en-US" smtClean="0"/>
              <a:pPr fontAlgn="base">
                <a:spcBef>
                  <a:spcPct val="0"/>
                </a:spcBef>
                <a:spcAft>
                  <a:spcPct val="0"/>
                </a:spcAft>
                <a:defRPr/>
              </a:pPr>
              <a:t>15</a:t>
            </a:fld>
            <a:endParaRPr lang="en-US" smtClean="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Java 1.4, </a:t>
            </a:r>
            <a:r>
              <a:rPr lang="en-US" b="1" smtClean="0"/>
              <a:t>java.io</a:t>
            </a:r>
            <a:r>
              <a:rPr lang="en-US" smtClean="0"/>
              <a:t> classes have been reimplemented in terms of </a:t>
            </a:r>
            <a:r>
              <a:rPr lang="en-US" b="1" smtClean="0"/>
              <a:t>java.nio</a:t>
            </a:r>
            <a:r>
              <a:rPr lang="en-US" smtClean="0"/>
              <a:t> classes to take advantage of the improved performance.</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Outline why stream-based I/O was used initially, and what the benefits of block-oriented I/O are</a:t>
            </a:r>
          </a:p>
          <a:p>
            <a:pPr eaLnBrk="1" hangingPunct="1">
              <a:spcBef>
                <a:spcPct val="0"/>
              </a:spcBef>
            </a:pPr>
            <a:r>
              <a:rPr lang="en-US" smtClean="0"/>
              <a:t>Details – Essentially, new I/O offers high-speed I/O without native code. Your program works with blocks of data at a time, rather than bytes of data.</a:t>
            </a:r>
          </a:p>
          <a:p>
            <a:pPr eaLnBrk="1" hangingPunct="1">
              <a:spcBef>
                <a:spcPct val="0"/>
              </a:spcBef>
            </a:pPr>
            <a:endParaRPr lang="en-US" smtClean="0"/>
          </a:p>
          <a:p>
            <a:pPr eaLnBrk="1" hangingPunct="1">
              <a:spcBef>
                <a:spcPct val="0"/>
              </a:spcBef>
            </a:pPr>
            <a:r>
              <a:rPr lang="en-US" smtClean="0"/>
              <a:t>From http://www.onjava.com/pub/a/onjava/2002/10/02/javanio.html?page=1:</a:t>
            </a:r>
          </a:p>
          <a:p>
            <a:pPr eaLnBrk="1" hangingPunct="1">
              <a:spcBef>
                <a:spcPct val="0"/>
              </a:spcBef>
            </a:pPr>
            <a:r>
              <a:rPr lang="en-US" smtClean="0"/>
              <a:t>“There's nothing wrong with the classes in the java.io package; they work just dandy -- for what they do. But it turns out there are quite a lot of things the traditional Java I/O model can't handle. Things like non-blocking modes, file locks, readiness selection, scatter/gather, and so on. These capabilities are widely available on most serious operating systems today. They're not just nice to have; they're essential for building high-volume, scalable, robust applications, especially in the enterprise arena.</a:t>
            </a:r>
          </a:p>
          <a:p>
            <a:pPr eaLnBrk="1" hangingPunct="1">
              <a:spcBef>
                <a:spcPct val="0"/>
              </a:spcBef>
            </a:pPr>
            <a:r>
              <a:rPr lang="en-US" smtClean="0"/>
              <a:t>NIO brings a host of powerful new capabilities to the Java platform. Despite the fact that "N" stands for "New," NIO is not a replacement for the older I/O classes. It's an alternate approach to modeling I/O services, with less emphasis on the streaming model. NIO concentrates on providing consistent, portable APIs to access all sorts of I/O services with minimum overhead and maximum efficiency. NIO sweeps away many barriers to the adoption of Java where I/O performance is critical, allowing Java to compete on an equal footing with natively compiled languages.” </a:t>
            </a:r>
          </a:p>
          <a:p>
            <a:pPr eaLnBrk="1" hangingPunct="1">
              <a:spcBef>
                <a:spcPct val="0"/>
              </a:spcBef>
            </a:pPr>
            <a:r>
              <a:rPr lang="en-US" smtClean="0"/>
              <a:t>Additional Information – See: http://java.sun.com/j2se/1.4.2/docs/api/java/nio/package-summary.html for a package summary.</a:t>
            </a:r>
          </a:p>
          <a:p>
            <a:pPr eaLnBrk="1" hangingPunct="1">
              <a:spcBef>
                <a:spcPct val="0"/>
              </a:spcBef>
            </a:pPr>
            <a:r>
              <a:rPr lang="en-US" smtClean="0"/>
              <a:t>Visit: http://www.onjava.com/pub/a/onjava/2002/10/02/javanio.html?page=1 for information on what new I/O offers.</a:t>
            </a:r>
          </a:p>
          <a:p>
            <a:pPr eaLnBrk="1" hangingPunct="1">
              <a:spcBef>
                <a:spcPct val="0"/>
              </a:spcBef>
            </a:pPr>
            <a:r>
              <a:rPr lang="en-US" smtClean="0"/>
              <a:t>Transition Statement – Next: Key classes</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1ADE2B-F4C8-4625-B8C4-86D542EEF465}" type="slidenum">
              <a:rPr lang="en-US" smtClean="0"/>
              <a:pPr fontAlgn="base">
                <a:spcBef>
                  <a:spcPct val="0"/>
                </a:spcBef>
                <a:spcAft>
                  <a:spcPct val="0"/>
                </a:spcAft>
                <a:defRPr/>
              </a:pPr>
              <a:t>16</a:t>
            </a:fld>
            <a:endParaRPr lang="en-US"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buffer is an array. Generally, it is an array of bytes, but other kinds of arrays can be used. But a buffer is more than </a:t>
            </a:r>
            <a:r>
              <a:rPr lang="en-US" i="1" smtClean="0"/>
              <a:t>just</a:t>
            </a:r>
            <a:r>
              <a:rPr lang="en-US" smtClean="0"/>
              <a:t> an array. A buffer provides structured access to data and also keeps track of the system's read/write processes. </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Explain the concept of channels and buffers in NIO</a:t>
            </a:r>
          </a:p>
          <a:p>
            <a:pPr eaLnBrk="1" hangingPunct="1">
              <a:spcBef>
                <a:spcPct val="0"/>
              </a:spcBef>
            </a:pPr>
            <a:r>
              <a:rPr lang="en-US" smtClean="0"/>
              <a:t>Details – From http://www.onjava.com/pub/a/onjava/2002/10/02/javanio.html?page=2:</a:t>
            </a:r>
          </a:p>
          <a:p>
            <a:pPr eaLnBrk="1" hangingPunct="1">
              <a:spcBef>
                <a:spcPct val="0"/>
              </a:spcBef>
            </a:pPr>
            <a:r>
              <a:rPr lang="en-US" smtClean="0"/>
              <a:t>“Buffers were created primarily to act as containers for data being sent to or received from channels. Channels are conduits to low-level I/O services and are always byte-oriented; they only know how to use ByteBuffer objects.”</a:t>
            </a:r>
          </a:p>
          <a:p>
            <a:pPr eaLnBrk="1" hangingPunct="1">
              <a:spcBef>
                <a:spcPct val="0"/>
              </a:spcBef>
            </a:pPr>
            <a:r>
              <a:rPr lang="en-US" smtClean="0"/>
              <a:t>Additional Information -</a:t>
            </a:r>
          </a:p>
          <a:p>
            <a:pPr eaLnBrk="1" hangingPunct="1">
              <a:spcBef>
                <a:spcPct val="0"/>
              </a:spcBef>
            </a:pPr>
            <a:r>
              <a:rPr lang="en-US" smtClean="0"/>
              <a:t>Transition Statement – Next: Buffers</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EBB8B2-989C-4C18-8F33-74AEC2857C04}" type="slidenum">
              <a:rPr lang="en-US" smtClean="0"/>
              <a:pPr fontAlgn="base">
                <a:spcBef>
                  <a:spcPct val="0"/>
                </a:spcBef>
                <a:spcAft>
                  <a:spcPct val="0"/>
                </a:spcAft>
                <a:defRPr/>
              </a:pPr>
              <a:t>17</a:t>
            </a:fld>
            <a:endParaRPr lang="en-US" smtClean="0"/>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There is one subclass of </a:t>
            </a:r>
            <a:r>
              <a:rPr lang="en-US" b="1" smtClean="0"/>
              <a:t>Buffer</a:t>
            </a:r>
            <a:r>
              <a:rPr lang="en-US" smtClean="0"/>
              <a:t> for each non-boolean primitive type.</a:t>
            </a:r>
          </a:p>
          <a:p>
            <a:pPr eaLnBrk="1" hangingPunct="1">
              <a:spcBef>
                <a:spcPct val="0"/>
              </a:spcBef>
            </a:pPr>
            <a:endParaRPr lang="en-US" smtClean="0"/>
          </a:p>
          <a:p>
            <a:pPr eaLnBrk="1" hangingPunct="1">
              <a:spcBef>
                <a:spcPct val="0"/>
              </a:spcBef>
            </a:pPr>
            <a:r>
              <a:rPr lang="en-US" smtClean="0"/>
              <a:t>With new I/O, you write to buffers, and not streams.</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Explain what a buffer is</a:t>
            </a:r>
          </a:p>
          <a:p>
            <a:pPr eaLnBrk="1" hangingPunct="1">
              <a:spcBef>
                <a:spcPct val="0"/>
              </a:spcBef>
            </a:pPr>
            <a:r>
              <a:rPr lang="en-US" smtClean="0"/>
              <a:t>Details – From http://www.onjava.com/pub/a/onjava/2002/10/02/javanio.html?page=3:</a:t>
            </a:r>
          </a:p>
          <a:p>
            <a:pPr eaLnBrk="1" hangingPunct="1">
              <a:spcBef>
                <a:spcPct val="0"/>
              </a:spcBef>
            </a:pPr>
            <a:r>
              <a:rPr lang="en-US" smtClean="0"/>
              <a:t>“Buffers were created primarily to act as containers for data being sent to or received from channels (discussed in the next slide). So what do we use the other buffers types for? Instances of the non-byte buffers can be created from scratch, or wrapped around an array of the appropriate type. They can be useful that way, but such a buffer cannot be used for I/O.”</a:t>
            </a:r>
          </a:p>
          <a:p>
            <a:pPr eaLnBrk="1" hangingPunct="1">
              <a:spcBef>
                <a:spcPct val="0"/>
              </a:spcBef>
            </a:pPr>
            <a:endParaRPr lang="en-US" smtClean="0"/>
          </a:p>
          <a:p>
            <a:pPr eaLnBrk="1" hangingPunct="1">
              <a:spcBef>
                <a:spcPct val="0"/>
              </a:spcBef>
            </a:pPr>
            <a:r>
              <a:rPr lang="en-US" smtClean="0"/>
              <a:t>Additional Information -</a:t>
            </a:r>
          </a:p>
          <a:p>
            <a:pPr eaLnBrk="1" hangingPunct="1">
              <a:spcBef>
                <a:spcPct val="0"/>
              </a:spcBef>
            </a:pPr>
            <a:r>
              <a:rPr lang="en-US" smtClean="0"/>
              <a:t>Transition Statement – Next: Channels</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BCB5AF-8FDE-4443-8939-863CF7F6D793}" type="slidenum">
              <a:rPr lang="en-US" smtClean="0"/>
              <a:pPr fontAlgn="base">
                <a:spcBef>
                  <a:spcPct val="0"/>
                </a:spcBef>
                <a:spcAft>
                  <a:spcPct val="0"/>
                </a:spcAft>
                <a:defRPr/>
              </a:pPr>
              <a:t>18</a:t>
            </a:fld>
            <a:endParaRPr lang="en-US"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Channels are defined in the </a:t>
            </a:r>
            <a:r>
              <a:rPr lang="en-US" b="1" smtClean="0"/>
              <a:t>java.nio.channels</a:t>
            </a:r>
            <a:r>
              <a:rPr lang="en-US" smtClean="0"/>
              <a:t> package.  </a:t>
            </a:r>
            <a:r>
              <a:rPr lang="en-US" b="1" smtClean="0"/>
              <a:t>Channel</a:t>
            </a:r>
            <a:r>
              <a:rPr lang="en-US" smtClean="0"/>
              <a:t> itself is an interface, not a class; this is not to be confused with the </a:t>
            </a:r>
            <a:r>
              <a:rPr lang="en-US" b="1" smtClean="0"/>
              <a:t>Channels </a:t>
            </a:r>
            <a:r>
              <a:rPr lang="en-US" smtClean="0"/>
              <a:t>class in the java.nio.channels package, which provides utility classes for channels and streams.</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Explain what a channel is</a:t>
            </a:r>
          </a:p>
          <a:p>
            <a:pPr eaLnBrk="1" hangingPunct="1">
              <a:spcBef>
                <a:spcPct val="0"/>
              </a:spcBef>
            </a:pPr>
            <a:r>
              <a:rPr lang="en-US" smtClean="0"/>
              <a:t>Details – With new I/O, you read from a channel into a buffer, and write data into a buffer and then into a channel. </a:t>
            </a:r>
          </a:p>
          <a:p>
            <a:pPr eaLnBrk="1" hangingPunct="1">
              <a:spcBef>
                <a:spcPct val="0"/>
              </a:spcBef>
            </a:pPr>
            <a:r>
              <a:rPr lang="en-US" smtClean="0"/>
              <a:t>Channels are a means to use low-level I/O services. They are byte-oriented and are only able to use ByteBuffers.</a:t>
            </a:r>
          </a:p>
          <a:p>
            <a:pPr eaLnBrk="1" hangingPunct="1">
              <a:spcBef>
                <a:spcPct val="0"/>
              </a:spcBef>
            </a:pPr>
            <a:endParaRPr lang="en-US" smtClean="0"/>
          </a:p>
          <a:p>
            <a:pPr eaLnBrk="1" hangingPunct="1">
              <a:spcBef>
                <a:spcPct val="0"/>
              </a:spcBef>
            </a:pPr>
            <a:r>
              <a:rPr lang="en-US" smtClean="0"/>
              <a:t>From the Java API:</a:t>
            </a:r>
          </a:p>
          <a:p>
            <a:pPr eaLnBrk="1" hangingPunct="1">
              <a:spcBef>
                <a:spcPct val="0"/>
              </a:spcBef>
            </a:pPr>
            <a:r>
              <a:rPr lang="en-US" smtClean="0"/>
              <a:t>“A channel represents an open connection to an entity such as a hardware device, a file, a network socket, or a program component that is capable of performing one or more distinct I/O operations, for example reading or writing. </a:t>
            </a:r>
          </a:p>
          <a:p>
            <a:pPr eaLnBrk="1" hangingPunct="1">
              <a:spcBef>
                <a:spcPct val="0"/>
              </a:spcBef>
            </a:pPr>
            <a:r>
              <a:rPr lang="en-US" smtClean="0"/>
              <a:t>A channel is either open or closed. A channel is open upon creation, and once closed it remains closed.”</a:t>
            </a:r>
          </a:p>
          <a:p>
            <a:pPr eaLnBrk="1" hangingPunct="1">
              <a:spcBef>
                <a:spcPct val="0"/>
              </a:spcBef>
            </a:pPr>
            <a:r>
              <a:rPr lang="en-US" smtClean="0"/>
              <a:t>Additional Information -</a:t>
            </a:r>
          </a:p>
          <a:p>
            <a:pPr eaLnBrk="1" hangingPunct="1">
              <a:spcBef>
                <a:spcPct val="0"/>
              </a:spcBef>
            </a:pPr>
            <a:r>
              <a:rPr lang="en-US" smtClean="0"/>
              <a:t>Transition Statement – Next: Steps to using new I/O</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C2E767-FA46-41A9-ACD9-1ADD0CC5A453}" type="slidenum">
              <a:rPr lang="en-US" smtClean="0"/>
              <a:pPr fontAlgn="base">
                <a:spcBef>
                  <a:spcPct val="0"/>
                </a:spcBef>
                <a:spcAft>
                  <a:spcPct val="0"/>
                </a:spcAft>
                <a:defRPr/>
              </a:pPr>
              <a:t>19</a:t>
            </a:fld>
            <a:endParaRPr lang="en-US"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t>
            </a:r>
            <a:r>
              <a:rPr lang="en-US" b="1" smtClean="0"/>
              <a:t>clear()</a:t>
            </a:r>
            <a:r>
              <a:rPr lang="en-US" smtClean="0"/>
              <a:t> method resets the buffer, making it ready to have data read into it.</a:t>
            </a:r>
          </a:p>
          <a:p>
            <a:pPr eaLnBrk="1" hangingPunct="1">
              <a:spcBef>
                <a:spcPct val="0"/>
              </a:spcBef>
            </a:pPr>
            <a:r>
              <a:rPr lang="en-US" smtClean="0"/>
              <a:t>bytes_read will be -1 if the channel has reached end-of-stream.</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Outline how to use Java’s NIO classes</a:t>
            </a:r>
          </a:p>
          <a:p>
            <a:pPr eaLnBrk="1" hangingPunct="1">
              <a:spcBef>
                <a:spcPct val="0"/>
              </a:spcBef>
            </a:pPr>
            <a:r>
              <a:rPr lang="en-US" smtClean="0"/>
              <a:t>Details – The buff.clear() call sets the limit equal to the capacity, and sets the position to 0.</a:t>
            </a:r>
          </a:p>
          <a:p>
            <a:pPr eaLnBrk="1" hangingPunct="1">
              <a:spcBef>
                <a:spcPct val="0"/>
              </a:spcBef>
            </a:pPr>
            <a:r>
              <a:rPr lang="en-US" smtClean="0"/>
              <a:t>Additional Information -</a:t>
            </a:r>
          </a:p>
          <a:p>
            <a:pPr eaLnBrk="1" hangingPunct="1">
              <a:spcBef>
                <a:spcPct val="0"/>
              </a:spcBef>
            </a:pPr>
            <a:r>
              <a:rPr lang="en-US" smtClean="0"/>
              <a:t>Transition Statement – Next: Writing to a file</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2B497-AE79-4E09-825B-95F150291E36}" type="slidenum">
              <a:rPr lang="en-US" smtClean="0"/>
              <a:pPr fontAlgn="base">
                <a:spcBef>
                  <a:spcPct val="0"/>
                </a:spcBef>
                <a:spcAft>
                  <a:spcPct val="0"/>
                </a:spcAft>
                <a:defRPr/>
              </a:pPr>
              <a:t>2</a:t>
            </a:fld>
            <a:endParaRPr lang="en-US" smtClean="0"/>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INSTRUCTOR NOTES</a:t>
            </a:r>
          </a:p>
          <a:p>
            <a:pPr eaLnBrk="1" hangingPunct="1">
              <a:spcBef>
                <a:spcPct val="0"/>
              </a:spcBef>
            </a:pPr>
            <a:r>
              <a:rPr lang="en-US" smtClean="0"/>
              <a:t>Purpose – Outline the goals of this unit</a:t>
            </a:r>
          </a:p>
          <a:p>
            <a:pPr eaLnBrk="1" hangingPunct="1">
              <a:spcBef>
                <a:spcPct val="0"/>
              </a:spcBef>
            </a:pPr>
            <a:r>
              <a:rPr lang="en-US" smtClean="0"/>
              <a:t>Details –</a:t>
            </a:r>
          </a:p>
          <a:p>
            <a:pPr eaLnBrk="1" hangingPunct="1">
              <a:spcBef>
                <a:spcPct val="0"/>
              </a:spcBef>
            </a:pPr>
            <a:r>
              <a:rPr lang="en-US" smtClean="0"/>
              <a:t>Additional Information – See http://java.sun.com/docs/books/tutorial/essential/io/ for more information on the topics covered in this lecture.</a:t>
            </a:r>
          </a:p>
          <a:p>
            <a:pPr eaLnBrk="1" hangingPunct="1">
              <a:spcBef>
                <a:spcPct val="0"/>
              </a:spcBef>
            </a:pPr>
            <a:r>
              <a:rPr lang="en-US" smtClean="0"/>
              <a:t>Also see: http://docs.rinet.ru/WebJPP/ch13.htm for more information on using streams.</a:t>
            </a:r>
          </a:p>
          <a:p>
            <a:pPr eaLnBrk="1" hangingPunct="1">
              <a:spcBef>
                <a:spcPct val="0"/>
              </a:spcBef>
            </a:pPr>
            <a:r>
              <a:rPr lang="en-US" smtClean="0"/>
              <a:t>Transition Statement – Next: Streams</a:t>
            </a:r>
          </a:p>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C5554A-B148-4A82-8DB7-AE61B41BD721}" type="slidenum">
              <a:rPr lang="en-US" smtClean="0"/>
              <a:pPr fontAlgn="base">
                <a:spcBef>
                  <a:spcPct val="0"/>
                </a:spcBef>
                <a:spcAft>
                  <a:spcPct val="0"/>
                </a:spcAft>
                <a:defRPr/>
              </a:pPr>
              <a:t>20</a:t>
            </a:fld>
            <a:endParaRPr lang="en-US" smtClean="0"/>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371475" indent="-371475" eaLnBrk="1" hangingPunct="1">
              <a:spcBef>
                <a:spcPct val="0"/>
              </a:spcBef>
            </a:pPr>
            <a:r>
              <a:rPr lang="en-US" smtClean="0"/>
              <a:t>The </a:t>
            </a:r>
            <a:r>
              <a:rPr lang="en-US" b="1" smtClean="0"/>
              <a:t>flip()</a:t>
            </a:r>
            <a:r>
              <a:rPr lang="en-US" smtClean="0"/>
              <a:t> method prepares the buffer to have the newly-read data written to another channel.</a:t>
            </a:r>
          </a:p>
          <a:p>
            <a:pPr marL="371475" indent="-371475" eaLnBrk="1" hangingPunct="1">
              <a:spcBef>
                <a:spcPct val="0"/>
              </a:spcBef>
            </a:pPr>
            <a:endParaRPr lang="en-US" smtClean="0"/>
          </a:p>
          <a:p>
            <a:pPr marL="371475" indent="-371475" eaLnBrk="1" hangingPunct="1">
              <a:spcBef>
                <a:spcPct val="0"/>
              </a:spcBef>
            </a:pPr>
            <a:r>
              <a:rPr lang="en-US" smtClean="0"/>
              <a:t>INSTRUCTOR NOTES</a:t>
            </a:r>
          </a:p>
          <a:p>
            <a:pPr marL="371475" indent="-371475" eaLnBrk="1" hangingPunct="1">
              <a:spcBef>
                <a:spcPct val="0"/>
              </a:spcBef>
            </a:pPr>
            <a:r>
              <a:rPr lang="en-US" smtClean="0"/>
              <a:t>Purpose – Show how data can be written to a file using a buffer and channel</a:t>
            </a:r>
          </a:p>
          <a:p>
            <a:pPr marL="371475" indent="-371475" eaLnBrk="1" hangingPunct="1">
              <a:spcBef>
                <a:spcPct val="0"/>
              </a:spcBef>
            </a:pPr>
            <a:r>
              <a:rPr lang="en-US" smtClean="0"/>
              <a:t>Details – In the first code snippet, a channel is retrieved on a FileOutputStream. Next, a buffer is created and data from a byte array called message is placed in the buffer. Finally, in the last code snippet, the contents of the ByteBuffer are written to the file using the FileChannel.write(ByteBuffer) method, which writes a sequence of bytes to the channel from the given buffer. </a:t>
            </a:r>
          </a:p>
          <a:p>
            <a:pPr marL="371475" indent="-371475" eaLnBrk="1" hangingPunct="1">
              <a:spcBef>
                <a:spcPct val="0"/>
              </a:spcBef>
            </a:pPr>
            <a:endParaRPr lang="en-US" smtClean="0"/>
          </a:p>
          <a:p>
            <a:pPr marL="371475" indent="-371475" eaLnBrk="1" hangingPunct="1">
              <a:spcBef>
                <a:spcPct val="0"/>
              </a:spcBef>
            </a:pPr>
            <a:r>
              <a:rPr lang="en-US" smtClean="0"/>
              <a:t>There are three values that specify the state of the buffer and its data:</a:t>
            </a:r>
          </a:p>
          <a:p>
            <a:pPr marL="371475" indent="-371475" eaLnBrk="1" hangingPunct="1">
              <a:spcBef>
                <a:spcPct val="0"/>
              </a:spcBef>
              <a:buFontTx/>
              <a:buAutoNum type="arabicPeriod"/>
            </a:pPr>
            <a:r>
              <a:rPr lang="en-US" smtClean="0"/>
              <a:t>Position – Index in buffer of next element to be read or written</a:t>
            </a:r>
          </a:p>
          <a:p>
            <a:pPr marL="371475" indent="-371475" eaLnBrk="1" hangingPunct="1">
              <a:spcBef>
                <a:spcPct val="0"/>
              </a:spcBef>
              <a:buFontTx/>
              <a:buAutoNum type="arabicPeriod"/>
            </a:pPr>
            <a:r>
              <a:rPr lang="en-US" smtClean="0"/>
              <a:t>Limit – Index in buffer of first element that should NOT be read or written (position &lt;= limit) </a:t>
            </a:r>
          </a:p>
          <a:p>
            <a:pPr marL="371475" indent="-371475" eaLnBrk="1" hangingPunct="1">
              <a:spcBef>
                <a:spcPct val="0"/>
              </a:spcBef>
              <a:buFontTx/>
              <a:buAutoNum type="arabicPeriod"/>
            </a:pPr>
            <a:r>
              <a:rPr lang="en-US" smtClean="0"/>
              <a:t>Capacity – Size of the buffer (limit  &lt;= capacity)</a:t>
            </a:r>
          </a:p>
          <a:p>
            <a:pPr marL="371475" indent="-371475" eaLnBrk="1" hangingPunct="1">
              <a:spcBef>
                <a:spcPct val="0"/>
              </a:spcBef>
              <a:buFontTx/>
              <a:buAutoNum type="arabicPeriod"/>
            </a:pPr>
            <a:endParaRPr lang="en-US" smtClean="0"/>
          </a:p>
          <a:p>
            <a:pPr marL="371475" indent="-371475" eaLnBrk="1" hangingPunct="1">
              <a:spcBef>
                <a:spcPct val="0"/>
              </a:spcBef>
            </a:pPr>
            <a:r>
              <a:rPr lang="en-US" smtClean="0"/>
              <a:t>Additional Information -</a:t>
            </a:r>
          </a:p>
          <a:p>
            <a:pPr marL="371475" indent="-371475" eaLnBrk="1" hangingPunct="1">
              <a:spcBef>
                <a:spcPct val="0"/>
              </a:spcBef>
            </a:pPr>
            <a:r>
              <a:rPr lang="en-US" smtClean="0"/>
              <a:t>Transition Statement – Next: High-performance features of NIO</a:t>
            </a:r>
          </a:p>
          <a:p>
            <a:pPr marL="371475" indent="-371475" eaLnBrk="1" hangingPunct="1">
              <a:spcBef>
                <a:spcPct val="0"/>
              </a:spcBef>
            </a:pPr>
            <a:endParaRPr lang="en-US" smtClean="0"/>
          </a:p>
          <a:p>
            <a:pPr marL="371475" indent="-371475" eaLnBrk="1" hangingPunct="1">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796026-B0D6-4AD4-968C-72544E6B1D07}" type="slidenum">
              <a:rPr lang="en-US" smtClean="0"/>
              <a:pPr fontAlgn="base">
                <a:spcBef>
                  <a:spcPct val="0"/>
                </a:spcBef>
                <a:spcAft>
                  <a:spcPct val="0"/>
                </a:spcAft>
                <a:defRPr/>
              </a:pPr>
              <a:t>21</a:t>
            </a:fld>
            <a:endParaRPr lang="en-US" smtClean="0"/>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371475" indent="-371475" eaLnBrk="1" hangingPunct="1">
              <a:spcBef>
                <a:spcPct val="0"/>
              </a:spcBef>
            </a:pPr>
            <a:r>
              <a:rPr lang="en-US" smtClean="0"/>
              <a:t>INSTRUCTOR NOTES</a:t>
            </a:r>
          </a:p>
          <a:p>
            <a:pPr marL="371475" indent="-371475" eaLnBrk="1" hangingPunct="1">
              <a:spcBef>
                <a:spcPct val="0"/>
              </a:spcBef>
            </a:pPr>
            <a:r>
              <a:rPr lang="en-US" smtClean="0"/>
              <a:t>Purpose – Test student knowledge</a:t>
            </a:r>
          </a:p>
          <a:p>
            <a:pPr marL="371475" indent="-371475" eaLnBrk="1" hangingPunct="1">
              <a:spcBef>
                <a:spcPct val="0"/>
              </a:spcBef>
            </a:pPr>
            <a:r>
              <a:rPr lang="en-US" smtClean="0"/>
              <a:t>Details – Answers to the checkpoint questions:</a:t>
            </a:r>
          </a:p>
          <a:p>
            <a:pPr marL="371475" indent="-371475" eaLnBrk="1" hangingPunct="1">
              <a:spcBef>
                <a:spcPct val="0"/>
              </a:spcBef>
              <a:buFontTx/>
              <a:buAutoNum type="arabicPeriod"/>
            </a:pPr>
            <a:r>
              <a:rPr lang="en-US" smtClean="0"/>
              <a:t>Blocks.</a:t>
            </a:r>
          </a:p>
          <a:p>
            <a:pPr marL="371475" indent="-371475" eaLnBrk="1" hangingPunct="1">
              <a:spcBef>
                <a:spcPct val="0"/>
              </a:spcBef>
              <a:buFontTx/>
              <a:buAutoNum type="arabicPeriod"/>
            </a:pPr>
            <a:r>
              <a:rPr lang="en-US" smtClean="0"/>
              <a:t>First, get a channel. Then allocate a buffer (and if writing, put data in it). Then read or write to or from the buffer.</a:t>
            </a:r>
          </a:p>
          <a:p>
            <a:pPr marL="371475" indent="-371475" eaLnBrk="1" hangingPunct="1">
              <a:spcBef>
                <a:spcPct val="0"/>
              </a:spcBef>
              <a:buFontTx/>
              <a:buAutoNum type="arabicPeriod"/>
            </a:pPr>
            <a:r>
              <a:rPr lang="en-US" smtClean="0"/>
              <a:t>Possible answers include:</a:t>
            </a:r>
          </a:p>
          <a:p>
            <a:pPr marL="1114425" lvl="1" indent="-371475" eaLnBrk="1" hangingPunct="1">
              <a:spcBef>
                <a:spcPct val="0"/>
              </a:spcBef>
              <a:buFontTx/>
              <a:buAutoNum type="arabicPeriod"/>
            </a:pPr>
            <a:r>
              <a:rPr lang="en-US" smtClean="0"/>
              <a:t>Direct buffers</a:t>
            </a:r>
          </a:p>
          <a:p>
            <a:pPr marL="1114425" lvl="1" indent="-371475" eaLnBrk="1" hangingPunct="1">
              <a:spcBef>
                <a:spcPct val="0"/>
              </a:spcBef>
              <a:buFontTx/>
              <a:buAutoNum type="arabicPeriod"/>
            </a:pPr>
            <a:r>
              <a:rPr lang="en-US" smtClean="0"/>
              <a:t>Memory-mapped I/O</a:t>
            </a:r>
          </a:p>
          <a:p>
            <a:pPr marL="1114425" lvl="1" indent="-371475" eaLnBrk="1" hangingPunct="1">
              <a:spcBef>
                <a:spcPct val="0"/>
              </a:spcBef>
              <a:buFontTx/>
              <a:buAutoNum type="arabicPeriod"/>
            </a:pPr>
            <a:r>
              <a:rPr lang="en-US" smtClean="0"/>
              <a:t>Non-blocking sockets</a:t>
            </a:r>
          </a:p>
          <a:p>
            <a:pPr marL="1114425" lvl="1" indent="-371475" eaLnBrk="1" hangingPunct="1">
              <a:spcBef>
                <a:spcPct val="0"/>
              </a:spcBef>
              <a:buFontTx/>
              <a:buAutoNum type="arabicPeriod"/>
            </a:pPr>
            <a:r>
              <a:rPr lang="en-US" smtClean="0"/>
              <a:t>Direct channel transfers</a:t>
            </a:r>
          </a:p>
          <a:p>
            <a:pPr marL="1114425" lvl="1" indent="-371475" eaLnBrk="1" hangingPunct="1">
              <a:spcBef>
                <a:spcPct val="0"/>
              </a:spcBef>
              <a:buFontTx/>
              <a:buAutoNum type="arabicPeriod"/>
            </a:pPr>
            <a:r>
              <a:rPr lang="en-US" smtClean="0"/>
              <a:t>Multiplexed I/O</a:t>
            </a:r>
          </a:p>
          <a:p>
            <a:pPr marL="371475" indent="-371475" eaLnBrk="1" hangingPunct="1">
              <a:spcBef>
                <a:spcPct val="0"/>
              </a:spcBef>
              <a:buFontTx/>
              <a:buAutoNum type="arabicPeriod"/>
            </a:pPr>
            <a:endParaRPr lang="en-US" smtClean="0"/>
          </a:p>
          <a:p>
            <a:pPr marL="371475" indent="-371475" eaLnBrk="1" hangingPunct="1">
              <a:spcBef>
                <a:spcPct val="0"/>
              </a:spcBef>
            </a:pPr>
            <a:r>
              <a:rPr lang="en-US" smtClean="0"/>
              <a:t>Additional Information -</a:t>
            </a:r>
          </a:p>
          <a:p>
            <a:pPr marL="371475" indent="-371475" eaLnBrk="1" hangingPunct="1">
              <a:spcBef>
                <a:spcPct val="0"/>
              </a:spcBef>
            </a:pPr>
            <a:r>
              <a:rPr lang="en-US" smtClean="0"/>
              <a:t>Transition Statement – Next: Representing objects outside the JVM</a:t>
            </a:r>
          </a:p>
          <a:p>
            <a:pPr marL="371475" indent="-371475" eaLnBrk="1" hangingPunct="1">
              <a:spcBef>
                <a:spcPct val="0"/>
              </a:spcBef>
            </a:pPr>
            <a:endParaRPr lang="en-US" smtClean="0"/>
          </a:p>
          <a:p>
            <a:pPr marL="371475" indent="-371475"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A09D37-55F4-4159-B2CE-7AAEC19A996B}" type="slidenum">
              <a:rPr lang="en-US" smtClean="0"/>
              <a:pPr fontAlgn="base">
                <a:spcBef>
                  <a:spcPct val="0"/>
                </a:spcBef>
                <a:spcAft>
                  <a:spcPct val="0"/>
                </a:spcAft>
                <a:defRPr/>
              </a:pPr>
              <a:t>22</a:t>
            </a:fld>
            <a:endParaRPr lang="en-US"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Persistence is the ability to record an object’s complete state which can be recovered at a later time or at a different site. </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To introduce the concept of representing objects outside the VM</a:t>
            </a:r>
          </a:p>
          <a:p>
            <a:pPr eaLnBrk="1" hangingPunct="1">
              <a:spcBef>
                <a:spcPct val="0"/>
              </a:spcBef>
            </a:pPr>
            <a:r>
              <a:rPr lang="en-US" smtClean="0"/>
              <a:t>Details – Persisting objects produces a complete object state which can be recovered at a later time and or at a different site allowing the runtime version of the object to be saved. The loading in and out of memory to and from the file system or network resource is a good example where there is a need to represent the object in a way that is not part of the current JVM. The ability to copy objects from one VM to another is a key feature in any distributed application, and has to be done in a manner that preserves the object type and properties safely.</a:t>
            </a:r>
          </a:p>
          <a:p>
            <a:pPr eaLnBrk="1" hangingPunct="1">
              <a:spcBef>
                <a:spcPct val="0"/>
              </a:spcBef>
            </a:pPr>
            <a:endParaRPr lang="en-US" smtClean="0"/>
          </a:p>
          <a:p>
            <a:pPr eaLnBrk="1" hangingPunct="1">
              <a:spcBef>
                <a:spcPct val="0"/>
              </a:spcBef>
            </a:pPr>
            <a:r>
              <a:rPr lang="en-US" smtClean="0"/>
              <a:t>Additional Information -</a:t>
            </a:r>
          </a:p>
          <a:p>
            <a:pPr eaLnBrk="1" hangingPunct="1">
              <a:spcBef>
                <a:spcPct val="0"/>
              </a:spcBef>
            </a:pPr>
            <a:r>
              <a:rPr lang="en-US" smtClean="0"/>
              <a:t>Transition Statement – Next: Serialization and externalization</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6D074E-4FE1-4CCF-8FE1-9569D3B4C5C3}" type="slidenum">
              <a:rPr lang="en-US" smtClean="0"/>
              <a:pPr fontAlgn="base">
                <a:spcBef>
                  <a:spcPct val="0"/>
                </a:spcBef>
                <a:spcAft>
                  <a:spcPct val="0"/>
                </a:spcAft>
                <a:defRPr/>
              </a:pPr>
              <a:t>23</a:t>
            </a:fld>
            <a:endParaRPr lang="en-US"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1" name="Rectangle 3"/>
          <p:cNvSpPr>
            <a:spLocks noGrp="1" noChangeArrowheads="1"/>
          </p:cNvSpPr>
          <p:nvPr>
            <p:ph type="body" idx="1"/>
          </p:nvPr>
        </p:nvSpPr>
        <p:spPr/>
        <p:txBody>
          <a:bodyPr>
            <a:normAutofit fontScale="92500" lnSpcReduction="20000"/>
          </a:bodyPr>
          <a:lstStyle/>
          <a:p>
            <a:pPr eaLnBrk="1" fontAlgn="auto" hangingPunct="1">
              <a:spcBef>
                <a:spcPts val="0"/>
              </a:spcBef>
              <a:spcAft>
                <a:spcPts val="0"/>
              </a:spcAft>
              <a:defRPr/>
            </a:pPr>
            <a:r>
              <a:rPr lang="en-US" dirty="0" smtClean="0"/>
              <a:t>The sets of terms </a:t>
            </a:r>
            <a:r>
              <a:rPr lang="en-US" dirty="0" err="1" smtClean="0"/>
              <a:t>marshall</a:t>
            </a:r>
            <a:r>
              <a:rPr lang="en-US" dirty="0" smtClean="0"/>
              <a:t> and </a:t>
            </a:r>
            <a:r>
              <a:rPr lang="en-US" dirty="0" err="1" smtClean="0"/>
              <a:t>unmarshall</a:t>
            </a:r>
            <a:r>
              <a:rPr lang="en-US" dirty="0" smtClean="0"/>
              <a:t>, serialize and </a:t>
            </a:r>
            <a:r>
              <a:rPr lang="en-US" dirty="0" err="1" smtClean="0"/>
              <a:t>deserialize</a:t>
            </a:r>
            <a:r>
              <a:rPr lang="en-US" dirty="0" smtClean="0"/>
              <a:t>, and flatten and resurrect, are all used interchangeably.</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Much of an object's state consists of references to other objects. Serialization automates the serialization process for all referenced objects of that object which results in much overhead.</a:t>
            </a:r>
          </a:p>
          <a:p>
            <a:pPr eaLnBrk="1" fontAlgn="auto" hangingPunct="1">
              <a:spcBef>
                <a:spcPts val="976"/>
              </a:spcBef>
              <a:spcAft>
                <a:spcPts val="976"/>
              </a:spcAft>
              <a:defRPr/>
            </a:pPr>
            <a:endParaRPr lang="en-US" dirty="0" smtClean="0"/>
          </a:p>
          <a:p>
            <a:pPr eaLnBrk="1" fontAlgn="auto" hangingPunct="1">
              <a:spcBef>
                <a:spcPts val="976"/>
              </a:spcBef>
              <a:spcAft>
                <a:spcPts val="976"/>
              </a:spcAft>
              <a:defRPr/>
            </a:pPr>
            <a:r>
              <a:rPr lang="en-US" dirty="0" smtClean="0"/>
              <a:t>Externalization incurs much less overhead since no objects are automatically serialized. </a:t>
            </a:r>
            <a:r>
              <a:rPr lang="en-US" dirty="0" err="1" smtClean="0"/>
              <a:t>Externalizable</a:t>
            </a:r>
            <a:r>
              <a:rPr lang="en-US" dirty="0" smtClean="0"/>
              <a:t> is a </a:t>
            </a:r>
            <a:r>
              <a:rPr lang="en-US" dirty="0" err="1" smtClean="0"/>
              <a:t>subinterface</a:t>
            </a:r>
            <a:r>
              <a:rPr lang="en-US" dirty="0" smtClean="0"/>
              <a:t> of serialization. It provides a more direct programming model when objects require significant customized serialization.</a:t>
            </a:r>
          </a:p>
          <a:p>
            <a:pPr eaLnBrk="1" fontAlgn="auto" hangingPunct="1">
              <a:spcBef>
                <a:spcPts val="976"/>
              </a:spcBef>
              <a:spcAft>
                <a:spcPts val="976"/>
              </a:spcAft>
              <a:defRPr/>
            </a:pPr>
            <a:endParaRPr lang="en-US" dirty="0" smtClean="0"/>
          </a:p>
          <a:p>
            <a:pPr eaLnBrk="1" fontAlgn="auto" hangingPunct="1">
              <a:spcBef>
                <a:spcPts val="0"/>
              </a:spcBef>
              <a:spcAft>
                <a:spcPts val="0"/>
              </a:spcAft>
              <a:defRPr/>
            </a:pPr>
            <a:r>
              <a:rPr lang="en-US" dirty="0" smtClean="0"/>
              <a:t>INSTRUCTOR NOTES</a:t>
            </a:r>
          </a:p>
          <a:p>
            <a:pPr eaLnBrk="1" fontAlgn="auto" hangingPunct="1">
              <a:spcBef>
                <a:spcPts val="0"/>
              </a:spcBef>
              <a:spcAft>
                <a:spcPts val="0"/>
              </a:spcAft>
              <a:defRPr/>
            </a:pPr>
            <a:r>
              <a:rPr lang="en-US" dirty="0" smtClean="0"/>
              <a:t>Purpose – Describe serialization and externalization</a:t>
            </a:r>
          </a:p>
          <a:p>
            <a:pPr eaLnBrk="1" fontAlgn="auto" hangingPunct="1">
              <a:spcBef>
                <a:spcPts val="0"/>
              </a:spcBef>
              <a:spcAft>
                <a:spcPts val="0"/>
              </a:spcAft>
              <a:defRPr/>
            </a:pPr>
            <a:r>
              <a:rPr lang="en-US" dirty="0" smtClean="0"/>
              <a:t>Details – Java provides two mechanisms for object persistence, Serialization and Externalization. </a:t>
            </a:r>
          </a:p>
          <a:p>
            <a:pPr eaLnBrk="1" fontAlgn="auto" hangingPunct="1">
              <a:spcBef>
                <a:spcPts val="0"/>
              </a:spcBef>
              <a:spcAft>
                <a:spcPts val="0"/>
              </a:spcAft>
              <a:defRPr/>
            </a:pPr>
            <a:r>
              <a:rPr lang="en-US" dirty="0" smtClean="0"/>
              <a:t>Serialization is the standard and easiest to use by the developer and is based on the </a:t>
            </a:r>
            <a:r>
              <a:rPr lang="en-US" dirty="0" err="1" smtClean="0"/>
              <a:t>Serializable</a:t>
            </a:r>
            <a:r>
              <a:rPr lang="en-US" dirty="0" smtClean="0"/>
              <a:t> interface. This provides an automated process for serializing the object and all referenced objects. One downside is overhead is greatly increased because of the automatic serializing of all referenced objects even ones that may not be needed.</a:t>
            </a:r>
          </a:p>
          <a:p>
            <a:pPr eaLnBrk="1" fontAlgn="auto" hangingPunct="1">
              <a:spcBef>
                <a:spcPts val="0"/>
              </a:spcBef>
              <a:spcAft>
                <a:spcPts val="0"/>
              </a:spcAft>
              <a:defRPr/>
            </a:pPr>
            <a:r>
              <a:rPr lang="en-US" dirty="0" smtClean="0"/>
              <a:t>Externalization is based on the </a:t>
            </a:r>
            <a:r>
              <a:rPr lang="en-US" dirty="0" err="1" smtClean="0"/>
              <a:t>Externalizable</a:t>
            </a:r>
            <a:r>
              <a:rPr lang="en-US" dirty="0" smtClean="0"/>
              <a:t> interface and permits application specific formatting which requires the implementation to take full responsibility for the saving and restoring of all objects. Much less overhead since no objects are automatically serialized.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Additional Information -</a:t>
            </a:r>
          </a:p>
          <a:p>
            <a:pPr eaLnBrk="1" fontAlgn="auto" hangingPunct="1">
              <a:spcBef>
                <a:spcPts val="0"/>
              </a:spcBef>
              <a:spcAft>
                <a:spcPts val="0"/>
              </a:spcAft>
              <a:defRPr/>
            </a:pPr>
            <a:r>
              <a:rPr lang="en-US" dirty="0" smtClean="0"/>
              <a:t>Transition Statement – Next: Serialization interface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E70B93-4D42-4BA8-9577-651A937FBFE5}" type="slidenum">
              <a:rPr lang="en-US" smtClean="0"/>
              <a:pPr fontAlgn="base">
                <a:spcBef>
                  <a:spcPct val="0"/>
                </a:spcBef>
                <a:spcAft>
                  <a:spcPct val="0"/>
                </a:spcAft>
                <a:defRPr/>
              </a:pPr>
              <a:t>24</a:t>
            </a:fld>
            <a:endParaRPr lang="en-US"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p:txBody>
          <a:bodyPr>
            <a:normAutofit fontScale="92500" lnSpcReduction="20000"/>
          </a:bodyPr>
          <a:lstStyle/>
          <a:p>
            <a:pPr eaLnBrk="1" fontAlgn="auto" hangingPunct="1">
              <a:spcBef>
                <a:spcPts val="0"/>
              </a:spcBef>
              <a:spcAft>
                <a:spcPts val="0"/>
              </a:spcAft>
              <a:defRPr/>
            </a:pPr>
            <a:r>
              <a:rPr lang="en-US" dirty="0" err="1" smtClean="0"/>
              <a:t>Serializability</a:t>
            </a:r>
            <a:r>
              <a:rPr lang="en-US" dirty="0" smtClean="0"/>
              <a:t> of a class is enabled by the class implementing the </a:t>
            </a:r>
            <a:r>
              <a:rPr lang="en-US" b="1" dirty="0" err="1" smtClean="0"/>
              <a:t>java.io.Serializable</a:t>
            </a:r>
            <a:r>
              <a:rPr lang="en-US" dirty="0" smtClean="0"/>
              <a:t> interface. Classes that do not implement this interface will not have any of their state serialized or </a:t>
            </a:r>
            <a:r>
              <a:rPr lang="en-US" dirty="0" err="1" smtClean="0"/>
              <a:t>deserialized</a:t>
            </a:r>
            <a:r>
              <a:rPr lang="en-US" dirty="0" smtClean="0"/>
              <a:t>. However, the serialization interface has no methods or fields and serves only to identify the semantics of being </a:t>
            </a:r>
            <a:r>
              <a:rPr lang="en-US" dirty="0" err="1" smtClean="0"/>
              <a:t>serializable</a:t>
            </a:r>
            <a:r>
              <a:rPr lang="en-US" dirty="0" smtClean="0"/>
              <a:t>. </a:t>
            </a:r>
          </a:p>
          <a:p>
            <a:pPr eaLnBrk="1" fontAlgn="auto" hangingPunct="1">
              <a:spcBef>
                <a:spcPts val="976"/>
              </a:spcBef>
              <a:spcAft>
                <a:spcPts val="976"/>
              </a:spcAft>
              <a:defRPr/>
            </a:pPr>
            <a:endParaRPr lang="en-US" dirty="0" smtClean="0"/>
          </a:p>
          <a:p>
            <a:pPr eaLnBrk="1" fontAlgn="auto" hangingPunct="1">
              <a:spcBef>
                <a:spcPts val="0"/>
              </a:spcBef>
              <a:spcAft>
                <a:spcPts val="0"/>
              </a:spcAft>
              <a:defRPr/>
            </a:pPr>
            <a:r>
              <a:rPr lang="en-US" dirty="0" smtClean="0"/>
              <a:t>INSTRUCTOR NOTES</a:t>
            </a:r>
          </a:p>
          <a:p>
            <a:pPr eaLnBrk="1" fontAlgn="auto" hangingPunct="1">
              <a:spcBef>
                <a:spcPts val="0"/>
              </a:spcBef>
              <a:spcAft>
                <a:spcPts val="0"/>
              </a:spcAft>
              <a:defRPr/>
            </a:pPr>
            <a:r>
              <a:rPr lang="en-US" dirty="0" smtClean="0"/>
              <a:t>Purpose – Describe how Java classes implement the </a:t>
            </a:r>
            <a:r>
              <a:rPr lang="en-US" dirty="0" err="1" smtClean="0"/>
              <a:t>Serializable</a:t>
            </a:r>
            <a:r>
              <a:rPr lang="en-US" dirty="0" smtClean="0"/>
              <a:t> interface</a:t>
            </a:r>
          </a:p>
          <a:p>
            <a:pPr eaLnBrk="1" fontAlgn="auto" hangingPunct="1">
              <a:spcBef>
                <a:spcPts val="0"/>
              </a:spcBef>
              <a:spcAft>
                <a:spcPts val="0"/>
              </a:spcAft>
              <a:defRPr/>
            </a:pPr>
            <a:r>
              <a:rPr lang="en-US" dirty="0" smtClean="0"/>
              <a:t>Details – From the Java API:</a:t>
            </a:r>
          </a:p>
          <a:p>
            <a:pPr eaLnBrk="1" fontAlgn="auto" hangingPunct="1">
              <a:spcBef>
                <a:spcPts val="0"/>
              </a:spcBef>
              <a:spcAft>
                <a:spcPts val="0"/>
              </a:spcAft>
              <a:defRPr/>
            </a:pPr>
            <a:r>
              <a:rPr lang="en-US" dirty="0" smtClean="0"/>
              <a:t>“To allow subtypes of non-</a:t>
            </a:r>
            <a:r>
              <a:rPr lang="en-US" dirty="0" err="1" smtClean="0"/>
              <a:t>serializable</a:t>
            </a:r>
            <a:r>
              <a:rPr lang="en-US" dirty="0" smtClean="0"/>
              <a:t> classes to be serialized, the subtype may assume responsibility for saving and restoring the state of the </a:t>
            </a:r>
            <a:r>
              <a:rPr lang="en-US" dirty="0" err="1" smtClean="0"/>
              <a:t>supertype's</a:t>
            </a:r>
            <a:r>
              <a:rPr lang="en-US" dirty="0" smtClean="0"/>
              <a:t> public, protected, and (if accessible) package fields. The subtype may assume this responsibility only if the class it extends has an accessible no-</a:t>
            </a:r>
            <a:r>
              <a:rPr lang="en-US" dirty="0" err="1" smtClean="0"/>
              <a:t>arg</a:t>
            </a:r>
            <a:r>
              <a:rPr lang="en-US" dirty="0" smtClean="0"/>
              <a:t> constructor to initialize the class's state. It is an error to declare a class </a:t>
            </a:r>
            <a:r>
              <a:rPr lang="en-US" dirty="0" err="1" smtClean="0"/>
              <a:t>Serializable</a:t>
            </a:r>
            <a:r>
              <a:rPr lang="en-US" dirty="0" smtClean="0"/>
              <a:t> if this is not the case. The error will be detected at runtime. </a:t>
            </a:r>
          </a:p>
          <a:p>
            <a:pPr eaLnBrk="1" fontAlgn="auto" hangingPunct="1">
              <a:spcBef>
                <a:spcPts val="0"/>
              </a:spcBef>
              <a:spcAft>
                <a:spcPts val="0"/>
              </a:spcAft>
              <a:defRPr/>
            </a:pPr>
            <a:r>
              <a:rPr lang="en-US" dirty="0" smtClean="0"/>
              <a:t>During </a:t>
            </a:r>
            <a:r>
              <a:rPr lang="en-US" dirty="0" err="1" smtClean="0"/>
              <a:t>deserialization</a:t>
            </a:r>
            <a:r>
              <a:rPr lang="en-US" dirty="0" smtClean="0"/>
              <a:t>, the fields of non-</a:t>
            </a:r>
            <a:r>
              <a:rPr lang="en-US" dirty="0" err="1" smtClean="0"/>
              <a:t>serializable</a:t>
            </a:r>
            <a:r>
              <a:rPr lang="en-US" dirty="0" smtClean="0"/>
              <a:t> classes will be initialized using the public or protected no-</a:t>
            </a:r>
            <a:r>
              <a:rPr lang="en-US" dirty="0" err="1" smtClean="0"/>
              <a:t>arg</a:t>
            </a:r>
            <a:r>
              <a:rPr lang="en-US" dirty="0" smtClean="0"/>
              <a:t> constructor of the class. A no-</a:t>
            </a:r>
            <a:r>
              <a:rPr lang="en-US" dirty="0" err="1" smtClean="0"/>
              <a:t>arg</a:t>
            </a:r>
            <a:r>
              <a:rPr lang="en-US" dirty="0" smtClean="0"/>
              <a:t> constructor must be accessible to the subclass that is </a:t>
            </a:r>
            <a:r>
              <a:rPr lang="en-US" dirty="0" err="1" smtClean="0"/>
              <a:t>serializable</a:t>
            </a:r>
            <a:r>
              <a:rPr lang="en-US" dirty="0" smtClean="0"/>
              <a:t>. The fields of </a:t>
            </a:r>
            <a:r>
              <a:rPr lang="en-US" dirty="0" err="1" smtClean="0"/>
              <a:t>serializable</a:t>
            </a:r>
            <a:r>
              <a:rPr lang="en-US" dirty="0" smtClean="0"/>
              <a:t> subclasses will be restored from the stream. </a:t>
            </a:r>
          </a:p>
          <a:p>
            <a:pPr eaLnBrk="1" fontAlgn="auto" hangingPunct="1">
              <a:spcBef>
                <a:spcPts val="0"/>
              </a:spcBef>
              <a:spcAft>
                <a:spcPts val="0"/>
              </a:spcAft>
              <a:defRPr/>
            </a:pPr>
            <a:r>
              <a:rPr lang="en-US" dirty="0" smtClean="0"/>
              <a:t>When traversing a graph, an object may be encountered that does not support the </a:t>
            </a:r>
            <a:r>
              <a:rPr lang="en-US" dirty="0" err="1" smtClean="0"/>
              <a:t>Serializable</a:t>
            </a:r>
            <a:r>
              <a:rPr lang="en-US" dirty="0" smtClean="0"/>
              <a:t> interface. In this case the </a:t>
            </a:r>
            <a:r>
              <a:rPr lang="en-US" dirty="0" err="1" smtClean="0"/>
              <a:t>NotSerializableException</a:t>
            </a:r>
            <a:r>
              <a:rPr lang="en-US" dirty="0" smtClean="0"/>
              <a:t> will be thrown and will identify the class of the non-</a:t>
            </a:r>
            <a:r>
              <a:rPr lang="en-US" dirty="0" err="1" smtClean="0"/>
              <a:t>serializable</a:t>
            </a:r>
            <a:r>
              <a:rPr lang="en-US" dirty="0" smtClean="0"/>
              <a:t> object. </a:t>
            </a:r>
          </a:p>
          <a:p>
            <a:pPr eaLnBrk="1" fontAlgn="auto" hangingPunct="1">
              <a:spcBef>
                <a:spcPts val="0"/>
              </a:spcBef>
              <a:spcAft>
                <a:spcPts val="0"/>
              </a:spcAft>
              <a:defRPr/>
            </a:pPr>
            <a:r>
              <a:rPr lang="en-US" dirty="0" smtClean="0"/>
              <a:t>Classes that require special handling during the serialization and </a:t>
            </a:r>
            <a:r>
              <a:rPr lang="en-US" dirty="0" err="1" smtClean="0"/>
              <a:t>deserialization</a:t>
            </a:r>
            <a:r>
              <a:rPr lang="en-US" dirty="0" smtClean="0"/>
              <a:t> process must implement special methods with these exact signatures: </a:t>
            </a:r>
          </a:p>
          <a:p>
            <a:pPr eaLnBrk="1" fontAlgn="auto" hangingPunct="1">
              <a:spcBef>
                <a:spcPts val="0"/>
              </a:spcBef>
              <a:spcAft>
                <a:spcPts val="0"/>
              </a:spcAft>
              <a:defRPr/>
            </a:pPr>
            <a:r>
              <a:rPr lang="en-US" dirty="0" smtClean="0"/>
              <a:t>private void </a:t>
            </a:r>
            <a:r>
              <a:rPr lang="en-US" dirty="0" err="1" smtClean="0"/>
              <a:t>writeObject</a:t>
            </a:r>
            <a:r>
              <a:rPr lang="en-US" dirty="0" smtClean="0"/>
              <a:t>(</a:t>
            </a:r>
            <a:r>
              <a:rPr lang="en-US" dirty="0" err="1" smtClean="0"/>
              <a:t>java.io.ObjectOutputStream</a:t>
            </a:r>
            <a:r>
              <a:rPr lang="en-US" dirty="0" smtClean="0"/>
              <a:t> out) throws </a:t>
            </a:r>
            <a:r>
              <a:rPr lang="en-US" dirty="0" err="1" smtClean="0"/>
              <a:t>IOException</a:t>
            </a:r>
            <a:r>
              <a:rPr lang="en-US" dirty="0" smtClean="0"/>
              <a:t> private void </a:t>
            </a:r>
            <a:r>
              <a:rPr lang="en-US" dirty="0" err="1" smtClean="0"/>
              <a:t>readObject</a:t>
            </a:r>
            <a:r>
              <a:rPr lang="en-US" dirty="0" smtClean="0"/>
              <a:t>(</a:t>
            </a:r>
            <a:r>
              <a:rPr lang="en-US" dirty="0" err="1" smtClean="0"/>
              <a:t>java.io.ObjectInputStream</a:t>
            </a:r>
            <a:r>
              <a:rPr lang="en-US" dirty="0" smtClean="0"/>
              <a:t> in) throws </a:t>
            </a:r>
            <a:r>
              <a:rPr lang="en-US" dirty="0" err="1" smtClean="0"/>
              <a:t>IOException</a:t>
            </a:r>
            <a:r>
              <a:rPr lang="en-US" dirty="0" smtClean="0"/>
              <a:t>, </a:t>
            </a:r>
            <a:r>
              <a:rPr lang="en-US" dirty="0" err="1" smtClean="0"/>
              <a:t>ClassNotFoundException</a:t>
            </a:r>
            <a:r>
              <a:rPr lang="en-US" dirty="0" smtClean="0"/>
              <a:t>;”</a:t>
            </a:r>
          </a:p>
          <a:p>
            <a:pPr eaLnBrk="1" fontAlgn="auto" hangingPunct="1">
              <a:spcBef>
                <a:spcPts val="0"/>
              </a:spcBef>
              <a:spcAft>
                <a:spcPts val="0"/>
              </a:spcAft>
              <a:defRPr/>
            </a:pPr>
            <a:r>
              <a:rPr lang="en-US" dirty="0" smtClean="0"/>
              <a:t>Additional Information -</a:t>
            </a:r>
          </a:p>
          <a:p>
            <a:pPr eaLnBrk="1" fontAlgn="auto" hangingPunct="1">
              <a:spcBef>
                <a:spcPts val="0"/>
              </a:spcBef>
              <a:spcAft>
                <a:spcPts val="0"/>
              </a:spcAft>
              <a:defRPr/>
            </a:pPr>
            <a:r>
              <a:rPr lang="en-US" dirty="0" smtClean="0"/>
              <a:t>Transition Statement – Next: Transient and </a:t>
            </a:r>
            <a:r>
              <a:rPr lang="en-US" dirty="0" err="1" smtClean="0"/>
              <a:t>readObject</a:t>
            </a:r>
            <a:r>
              <a:rPr lang="en-US" dirty="0" smtClean="0"/>
              <a: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099E31-5BE9-47C5-8196-32BD2133F8DC}" type="slidenum">
              <a:rPr lang="en-US" smtClean="0"/>
              <a:pPr fontAlgn="base">
                <a:spcBef>
                  <a:spcPct val="0"/>
                </a:spcBef>
                <a:spcAft>
                  <a:spcPct val="0"/>
                </a:spcAft>
                <a:defRPr/>
              </a:pPr>
              <a:t>25</a:t>
            </a:fld>
            <a:endParaRPr 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noChangeArrowheads="1"/>
          </p:cNvSpPr>
          <p:nvPr>
            <p:ph type="body" idx="1"/>
          </p:nvPr>
        </p:nvSpPr>
        <p:spPr/>
        <p:txBody>
          <a:bodyPr>
            <a:normAutofit fontScale="70000" lnSpcReduction="20000"/>
          </a:bodyPr>
          <a:lstStyle/>
          <a:p>
            <a:pPr eaLnBrk="1" fontAlgn="auto" hangingPunct="1">
              <a:spcBef>
                <a:spcPts val="0"/>
              </a:spcBef>
              <a:spcAft>
                <a:spcPts val="0"/>
              </a:spcAft>
              <a:defRPr/>
            </a:pPr>
            <a:r>
              <a:rPr lang="en-US" dirty="0" smtClean="0"/>
              <a:t>The </a:t>
            </a:r>
            <a:r>
              <a:rPr lang="en-US" dirty="0" err="1" smtClean="0"/>
              <a:t>ObjectInputStream.defaultReadObject</a:t>
            </a:r>
            <a:r>
              <a:rPr lang="en-US" dirty="0" smtClean="0"/>
              <a:t>() method can reads the non-static and non-transient fields of the current class from the stream, and can only be called from the </a:t>
            </a:r>
            <a:r>
              <a:rPr lang="en-US" dirty="0" err="1" smtClean="0"/>
              <a:t>readObject</a:t>
            </a:r>
            <a:r>
              <a:rPr lang="en-US" dirty="0" smtClean="0"/>
              <a:t>() method of the class being </a:t>
            </a:r>
            <a:r>
              <a:rPr lang="en-US" dirty="0" err="1" smtClean="0"/>
              <a:t>deserialized</a:t>
            </a:r>
            <a:r>
              <a:rPr lang="en-US" dirty="0" smtClean="0"/>
              <a:t>. It will throw the </a:t>
            </a:r>
            <a:r>
              <a:rPr lang="en-US" dirty="0" err="1" smtClean="0"/>
              <a:t>NotActiveException</a:t>
            </a:r>
            <a:r>
              <a:rPr lang="en-US" dirty="0" smtClean="0"/>
              <a:t> if it is called otherwise.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Threads and file handles should never be serialized.</a:t>
            </a:r>
          </a:p>
          <a:p>
            <a:pPr eaLnBrk="1" fontAlgn="auto" hangingPunct="1">
              <a:spcBef>
                <a:spcPts val="0"/>
              </a:spcBef>
              <a:spcAft>
                <a:spcPts val="0"/>
              </a:spcAft>
              <a:defRPr/>
            </a:pPr>
            <a:endParaRPr lang="en-US" dirty="0" smtClean="0"/>
          </a:p>
          <a:p>
            <a:pPr eaLnBrk="1" fontAlgn="auto" hangingPunct="1">
              <a:spcBef>
                <a:spcPts val="976"/>
              </a:spcBef>
              <a:spcAft>
                <a:spcPts val="976"/>
              </a:spcAft>
              <a:defRPr/>
            </a:pPr>
            <a:r>
              <a:rPr lang="en-US" dirty="0" smtClean="0"/>
              <a:t>When implementing </a:t>
            </a:r>
            <a:r>
              <a:rPr lang="en-US" dirty="0" err="1" smtClean="0"/>
              <a:t>Serializable</a:t>
            </a:r>
            <a:r>
              <a:rPr lang="en-US" dirty="0" smtClean="0"/>
              <a:t>, everything is serialized except for fields marked as transient. By supplying </a:t>
            </a:r>
            <a:r>
              <a:rPr lang="en-US" dirty="0" err="1" smtClean="0"/>
              <a:t>readObject</a:t>
            </a:r>
            <a:r>
              <a:rPr lang="en-US" dirty="0" smtClean="0"/>
              <a:t>() and </a:t>
            </a:r>
            <a:r>
              <a:rPr lang="en-US" dirty="0" err="1" smtClean="0"/>
              <a:t>writeObject</a:t>
            </a:r>
            <a:r>
              <a:rPr lang="en-US" dirty="0" smtClean="0"/>
              <a:t>() methods, you can customize this process by specifying conditional code for transient variables. For example, when writing an object, you may want to test to make sure a transient variable that references an image is not null before serialization; this may be a good reason to implement a </a:t>
            </a:r>
            <a:r>
              <a:rPr lang="en-US" dirty="0" err="1" smtClean="0"/>
              <a:t>writeObject</a:t>
            </a:r>
            <a:r>
              <a:rPr lang="en-US" dirty="0" smtClean="0"/>
              <a:t>() method. The above example calls the </a:t>
            </a:r>
            <a:r>
              <a:rPr lang="en-US" dirty="0" err="1" smtClean="0"/>
              <a:t>defaultWriteObject</a:t>
            </a:r>
            <a:r>
              <a:rPr lang="en-US" dirty="0" smtClean="0"/>
              <a:t>() method first, then writes any additional data you may want using </a:t>
            </a:r>
            <a:r>
              <a:rPr lang="en-US" dirty="0" err="1" smtClean="0"/>
              <a:t>os.writeObject</a:t>
            </a:r>
            <a:r>
              <a:rPr lang="en-US" dirty="0" smtClean="0"/>
              <a:t>().</a:t>
            </a:r>
          </a:p>
          <a:p>
            <a:pPr eaLnBrk="1" fontAlgn="auto" hangingPunct="1">
              <a:spcBef>
                <a:spcPts val="976"/>
              </a:spcBef>
              <a:spcAft>
                <a:spcPts val="976"/>
              </a:spcAft>
              <a:defRPr/>
            </a:pPr>
            <a:endParaRPr lang="en-US" dirty="0" smtClean="0"/>
          </a:p>
          <a:p>
            <a:pPr eaLnBrk="1" fontAlgn="auto" hangingPunct="1">
              <a:spcBef>
                <a:spcPts val="976"/>
              </a:spcBef>
              <a:spcAft>
                <a:spcPts val="976"/>
              </a:spcAft>
              <a:defRPr/>
            </a:pPr>
            <a:endParaRPr lang="en-US" dirty="0" smtClean="0"/>
          </a:p>
          <a:p>
            <a:pPr eaLnBrk="1" fontAlgn="auto" hangingPunct="1">
              <a:spcBef>
                <a:spcPts val="0"/>
              </a:spcBef>
              <a:spcAft>
                <a:spcPts val="0"/>
              </a:spcAft>
              <a:defRPr/>
            </a:pPr>
            <a:r>
              <a:rPr lang="en-US" dirty="0" smtClean="0"/>
              <a:t>INSTRUCTOR NOTES</a:t>
            </a:r>
          </a:p>
          <a:p>
            <a:pPr eaLnBrk="1" fontAlgn="auto" hangingPunct="1">
              <a:spcBef>
                <a:spcPts val="0"/>
              </a:spcBef>
              <a:spcAft>
                <a:spcPts val="0"/>
              </a:spcAft>
              <a:defRPr/>
            </a:pPr>
            <a:r>
              <a:rPr lang="en-US" dirty="0" smtClean="0"/>
              <a:t>Purpose – To describe customizing the serialization process.</a:t>
            </a:r>
          </a:p>
          <a:p>
            <a:pPr eaLnBrk="1" fontAlgn="auto" hangingPunct="1">
              <a:spcBef>
                <a:spcPts val="0"/>
              </a:spcBef>
              <a:spcAft>
                <a:spcPts val="0"/>
              </a:spcAft>
              <a:defRPr/>
            </a:pPr>
            <a:r>
              <a:rPr lang="en-US" dirty="0" smtClean="0"/>
              <a:t>Details – By implementing </a:t>
            </a:r>
            <a:r>
              <a:rPr lang="en-US" dirty="0" err="1" smtClean="0"/>
              <a:t>readObject</a:t>
            </a:r>
            <a:r>
              <a:rPr lang="en-US" dirty="0" smtClean="0"/>
              <a:t>() and </a:t>
            </a:r>
            <a:r>
              <a:rPr lang="en-US" dirty="0" err="1" smtClean="0"/>
              <a:t>writeObject</a:t>
            </a:r>
            <a:r>
              <a:rPr lang="en-US" dirty="0" smtClean="0"/>
              <a:t>() methods, you can easily provide code to manually manage the serialization process of certain fields like the ones marked as transient. Remember, when implementing </a:t>
            </a:r>
            <a:r>
              <a:rPr lang="en-US" dirty="0" err="1" smtClean="0"/>
              <a:t>Serializable</a:t>
            </a:r>
            <a:r>
              <a:rPr lang="en-US" dirty="0" smtClean="0"/>
              <a:t>, everything is serialized except for fields marked as transient. By supplying </a:t>
            </a:r>
            <a:r>
              <a:rPr lang="en-US" dirty="0" err="1" smtClean="0"/>
              <a:t>readObject</a:t>
            </a:r>
            <a:r>
              <a:rPr lang="en-US" dirty="0" smtClean="0"/>
              <a:t>() and </a:t>
            </a:r>
            <a:r>
              <a:rPr lang="en-US" dirty="0" err="1" smtClean="0"/>
              <a:t>writeObject</a:t>
            </a:r>
            <a:r>
              <a:rPr lang="en-US" dirty="0" smtClean="0"/>
              <a:t>() methods, you can customize this process by specifying conditional code for transient variables. Testing to make sure a transient variable that references an image is not null before serializing it may be a good reason to implement the </a:t>
            </a:r>
            <a:r>
              <a:rPr lang="en-US" dirty="0" err="1" smtClean="0"/>
              <a:t>readObject</a:t>
            </a:r>
            <a:r>
              <a:rPr lang="en-US" dirty="0" smtClean="0"/>
              <a:t>() and </a:t>
            </a:r>
            <a:r>
              <a:rPr lang="en-US" dirty="0" err="1" smtClean="0"/>
              <a:t>writeObject</a:t>
            </a:r>
            <a:r>
              <a:rPr lang="en-US" dirty="0" smtClean="0"/>
              <a:t>() methods. The example shows calling the </a:t>
            </a:r>
            <a:r>
              <a:rPr lang="en-US" dirty="0" err="1" smtClean="0"/>
              <a:t>defaultWriteObject</a:t>
            </a:r>
            <a:r>
              <a:rPr lang="en-US" dirty="0" smtClean="0"/>
              <a:t>() method first, then writing any additional data you may want using </a:t>
            </a:r>
            <a:r>
              <a:rPr lang="en-US" dirty="0" err="1" smtClean="0"/>
              <a:t>os.writeObject</a:t>
            </a:r>
            <a:r>
              <a:rPr lang="en-US" dirty="0" smtClean="0"/>
              <a:t>().</a:t>
            </a:r>
          </a:p>
          <a:p>
            <a:pPr eaLnBrk="1" fontAlgn="auto" hangingPunct="1">
              <a:spcBef>
                <a:spcPts val="0"/>
              </a:spcBef>
              <a:spcAft>
                <a:spcPts val="0"/>
              </a:spcAft>
              <a:defRPr/>
            </a:pPr>
            <a:r>
              <a:rPr lang="en-US" dirty="0" smtClean="0"/>
              <a:t>To disable a class from being serialized, simply implement the </a:t>
            </a:r>
            <a:r>
              <a:rPr lang="en-US" dirty="0" err="1" smtClean="0"/>
              <a:t>readObject</a:t>
            </a:r>
            <a:r>
              <a:rPr lang="en-US" dirty="0" smtClean="0"/>
              <a:t>() and </a:t>
            </a:r>
            <a:r>
              <a:rPr lang="en-US" dirty="0" err="1" smtClean="0"/>
              <a:t>writeObject</a:t>
            </a:r>
            <a:r>
              <a:rPr lang="en-US" dirty="0" smtClean="0"/>
              <a:t>() methods and add a throws clause for </a:t>
            </a:r>
            <a:r>
              <a:rPr lang="en-US" dirty="0" err="1" smtClean="0"/>
              <a:t>NotSerializableException</a:t>
            </a:r>
            <a:r>
              <a:rPr lang="en-US" dirty="0" smtClean="0"/>
              <a:t>. Just by not implementing the </a:t>
            </a:r>
            <a:r>
              <a:rPr lang="en-US" dirty="0" err="1" smtClean="0"/>
              <a:t>Serializable</a:t>
            </a:r>
            <a:r>
              <a:rPr lang="en-US" dirty="0" smtClean="0"/>
              <a:t> interface does not disable it from being serialized since any of its </a:t>
            </a:r>
            <a:r>
              <a:rPr lang="en-US" dirty="0" err="1" smtClean="0"/>
              <a:t>superclasses</a:t>
            </a:r>
            <a:r>
              <a:rPr lang="en-US" dirty="0" smtClean="0"/>
              <a:t> could have implemented </a:t>
            </a:r>
            <a:r>
              <a:rPr lang="en-US" dirty="0" err="1" smtClean="0"/>
              <a:t>Serializable</a:t>
            </a:r>
            <a:r>
              <a:rPr lang="en-US" dirty="0" smtClean="0"/>
              <a:t>.</a:t>
            </a:r>
          </a:p>
          <a:p>
            <a:pPr eaLnBrk="1" fontAlgn="auto" hangingPunct="1">
              <a:spcBef>
                <a:spcPts val="0"/>
              </a:spcBef>
              <a:spcAft>
                <a:spcPts val="976"/>
              </a:spcAft>
              <a:defRPr/>
            </a:pPr>
            <a:endParaRPr lang="en-US" dirty="0" smtClean="0"/>
          </a:p>
          <a:p>
            <a:pPr eaLnBrk="1" fontAlgn="auto" hangingPunct="1">
              <a:spcBef>
                <a:spcPts val="0"/>
              </a:spcBef>
              <a:spcAft>
                <a:spcPts val="976"/>
              </a:spcAft>
              <a:defRPr/>
            </a:pPr>
            <a:r>
              <a:rPr lang="en-US" dirty="0" smtClean="0"/>
              <a:t>Within a class hierarchy, if a class does not implement </a:t>
            </a:r>
            <a:r>
              <a:rPr lang="en-US" dirty="0" err="1" smtClean="0"/>
              <a:t>Serializable</a:t>
            </a:r>
            <a:r>
              <a:rPr lang="en-US" dirty="0" smtClean="0"/>
              <a:t>, its data is not restored and the default constructor is called.</a:t>
            </a:r>
          </a:p>
          <a:p>
            <a:pPr eaLnBrk="1" fontAlgn="auto" hangingPunct="1">
              <a:spcBef>
                <a:spcPts val="0"/>
              </a:spcBef>
              <a:spcAft>
                <a:spcPts val="976"/>
              </a:spcAft>
              <a:defRPr/>
            </a:pPr>
            <a:endParaRPr lang="en-US" dirty="0" smtClean="0"/>
          </a:p>
          <a:p>
            <a:pPr eaLnBrk="1" fontAlgn="auto" hangingPunct="1">
              <a:spcBef>
                <a:spcPts val="0"/>
              </a:spcBef>
              <a:spcAft>
                <a:spcPts val="0"/>
              </a:spcAft>
              <a:defRPr/>
            </a:pPr>
            <a:r>
              <a:rPr lang="en-US" dirty="0" smtClean="0"/>
              <a:t>Additional Information -</a:t>
            </a:r>
          </a:p>
          <a:p>
            <a:pPr eaLnBrk="1" fontAlgn="auto" hangingPunct="1">
              <a:spcBef>
                <a:spcPts val="0"/>
              </a:spcBef>
              <a:spcAft>
                <a:spcPts val="0"/>
              </a:spcAft>
              <a:defRPr/>
            </a:pPr>
            <a:r>
              <a:rPr lang="en-US" dirty="0" smtClean="0"/>
              <a:t>Transition Statement – Next: Serialization object graph</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C667A2-6AEB-4CC2-AFBD-CB70DCC354C2}" type="slidenum">
              <a:rPr lang="en-US" smtClean="0"/>
              <a:pPr fontAlgn="base">
                <a:spcBef>
                  <a:spcPct val="0"/>
                </a:spcBef>
                <a:spcAft>
                  <a:spcPct val="0"/>
                </a:spcAft>
                <a:defRPr/>
              </a:pPr>
              <a:t>26</a:t>
            </a:fld>
            <a:endParaRPr lang="en-US" smtClean="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3" name="Rectangle 3"/>
          <p:cNvSpPr>
            <a:spLocks noGrp="1" noChangeArrowheads="1"/>
          </p:cNvSpPr>
          <p:nvPr>
            <p:ph type="body" idx="1"/>
          </p:nvPr>
        </p:nvSpPr>
        <p:spPr/>
        <p:txBody>
          <a:bodyPr>
            <a:normAutofit fontScale="92500" lnSpcReduction="20000"/>
          </a:bodyPr>
          <a:lstStyle/>
          <a:p>
            <a:pPr eaLnBrk="1" fontAlgn="auto" hangingPunct="1">
              <a:spcBef>
                <a:spcPts val="0"/>
              </a:spcBef>
              <a:spcAft>
                <a:spcPts val="0"/>
              </a:spcAft>
              <a:defRPr/>
            </a:pPr>
            <a:r>
              <a:rPr lang="en-US" dirty="0" smtClean="0"/>
              <a:t>When writing several objects to the </a:t>
            </a:r>
            <a:r>
              <a:rPr lang="en-US" dirty="0" err="1" smtClean="0"/>
              <a:t>ObjectStream</a:t>
            </a:r>
            <a:r>
              <a:rPr lang="en-US" dirty="0" smtClean="0"/>
              <a:t>, a specific object is likely to be referenced multiple times. It is necessary to ensure that only one copy of the object is persisted.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To manage this, the stream acts as a container, giving internal (VM neutral) references or IDs to each object it writes out. Subsequent references to that object will have this ID written out as the placeholder. In fact all embedded object references are written out as an ID.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INSTRUCTOR NOTES</a:t>
            </a:r>
          </a:p>
          <a:p>
            <a:pPr eaLnBrk="1" fontAlgn="auto" hangingPunct="1">
              <a:spcBef>
                <a:spcPts val="0"/>
              </a:spcBef>
              <a:spcAft>
                <a:spcPts val="0"/>
              </a:spcAft>
              <a:defRPr/>
            </a:pPr>
            <a:r>
              <a:rPr lang="en-US" dirty="0" smtClean="0"/>
              <a:t>Purpose – Describe the serializing object graph.</a:t>
            </a:r>
          </a:p>
          <a:p>
            <a:pPr eaLnBrk="1" fontAlgn="auto" hangingPunct="1">
              <a:spcBef>
                <a:spcPts val="0"/>
              </a:spcBef>
              <a:spcAft>
                <a:spcPts val="0"/>
              </a:spcAft>
              <a:defRPr/>
            </a:pPr>
            <a:r>
              <a:rPr lang="en-US" dirty="0" smtClean="0"/>
              <a:t>Details – This is a graphical representation of the objects that get written out when an object is serialized. All non-static and non-transient fields are serialized, which includes all of the </a:t>
            </a:r>
            <a:r>
              <a:rPr lang="en-US" dirty="0" err="1" smtClean="0"/>
              <a:t>superclass’s</a:t>
            </a:r>
            <a:r>
              <a:rPr lang="en-US" dirty="0" smtClean="0"/>
              <a:t> fields. The result of all the objects being serialized is known as an object graph. When writing several objects to the </a:t>
            </a:r>
            <a:r>
              <a:rPr lang="en-US" dirty="0" err="1" smtClean="0"/>
              <a:t>ObjectStream</a:t>
            </a:r>
            <a:r>
              <a:rPr lang="en-US" dirty="0" smtClean="0"/>
              <a:t>, a specific object is likely to be referenced multiple times. It is necessary to insure that only one copy of the object is persisted. To manage this, the stream acts as a container, giving internal (VM neutral) references or IDs to each object it writes out. Subsequent references to that object will have this ID written out as the placeholder. In fact all embedded object references are written out as an ID.</a:t>
            </a:r>
          </a:p>
          <a:p>
            <a:pPr eaLnBrk="1" fontAlgn="auto" hangingPunct="1">
              <a:spcBef>
                <a:spcPts val="0"/>
              </a:spcBef>
              <a:spcAft>
                <a:spcPts val="0"/>
              </a:spcAft>
              <a:defRPr/>
            </a:pPr>
            <a:r>
              <a:rPr lang="en-US" dirty="0" smtClean="0"/>
              <a:t>Given a class that has one </a:t>
            </a:r>
            <a:r>
              <a:rPr lang="en-US" dirty="0" err="1" smtClean="0"/>
              <a:t>int</a:t>
            </a:r>
            <a:r>
              <a:rPr lang="en-US" dirty="0" smtClean="0"/>
              <a:t> field, one field of type String, and another field of type </a:t>
            </a:r>
            <a:r>
              <a:rPr lang="en-US" dirty="0" err="1" smtClean="0"/>
              <a:t>ArrayList</a:t>
            </a:r>
            <a:r>
              <a:rPr lang="en-US" dirty="0" smtClean="0"/>
              <a:t>. When this class is serialized, assuming it implements the </a:t>
            </a:r>
            <a:r>
              <a:rPr lang="en-US" dirty="0" err="1" smtClean="0"/>
              <a:t>Serializable</a:t>
            </a:r>
            <a:r>
              <a:rPr lang="en-US" dirty="0" smtClean="0"/>
              <a:t> interface, the following state data is saved as part of the object:</a:t>
            </a:r>
          </a:p>
          <a:p>
            <a:pPr eaLnBrk="1" fontAlgn="auto" hangingPunct="1">
              <a:spcBef>
                <a:spcPts val="0"/>
              </a:spcBef>
              <a:spcAft>
                <a:spcPts val="0"/>
              </a:spcAft>
              <a:buFontTx/>
              <a:buChar char="•"/>
              <a:defRPr/>
            </a:pPr>
            <a:r>
              <a:rPr lang="en-US" dirty="0" smtClean="0"/>
              <a:t>The </a:t>
            </a:r>
            <a:r>
              <a:rPr lang="en-US" dirty="0" err="1" smtClean="0"/>
              <a:t>int</a:t>
            </a:r>
            <a:r>
              <a:rPr lang="en-US" dirty="0" smtClean="0"/>
              <a:t> value</a:t>
            </a:r>
          </a:p>
          <a:p>
            <a:pPr eaLnBrk="1" fontAlgn="auto" hangingPunct="1">
              <a:spcBef>
                <a:spcPts val="0"/>
              </a:spcBef>
              <a:spcAft>
                <a:spcPts val="0"/>
              </a:spcAft>
              <a:buFontTx/>
              <a:buChar char="•"/>
              <a:defRPr/>
            </a:pPr>
            <a:r>
              <a:rPr lang="en-US" dirty="0" smtClean="0"/>
              <a:t>The string object</a:t>
            </a:r>
          </a:p>
          <a:p>
            <a:pPr eaLnBrk="1" fontAlgn="auto" hangingPunct="1">
              <a:spcBef>
                <a:spcPts val="0"/>
              </a:spcBef>
              <a:spcAft>
                <a:spcPts val="0"/>
              </a:spcAft>
              <a:buFontTx/>
              <a:buChar char="•"/>
              <a:defRPr/>
            </a:pPr>
            <a:r>
              <a:rPr lang="en-US" dirty="0" smtClean="0"/>
              <a:t>The </a:t>
            </a:r>
            <a:r>
              <a:rPr lang="en-US" dirty="0" err="1" smtClean="0"/>
              <a:t>ArrayList</a:t>
            </a:r>
            <a:r>
              <a:rPr lang="en-US" dirty="0" smtClean="0"/>
              <a:t> object and all its containing objects</a:t>
            </a:r>
          </a:p>
          <a:p>
            <a:pPr eaLnBrk="1" fontAlgn="auto" hangingPunct="1">
              <a:spcBef>
                <a:spcPts val="0"/>
              </a:spcBef>
              <a:spcAft>
                <a:spcPts val="976"/>
              </a:spcAft>
              <a:defRPr/>
            </a:pPr>
            <a:endParaRPr lang="en-US" dirty="0" smtClean="0"/>
          </a:p>
          <a:p>
            <a:pPr eaLnBrk="1" fontAlgn="auto" hangingPunct="1">
              <a:spcBef>
                <a:spcPts val="0"/>
              </a:spcBef>
              <a:spcAft>
                <a:spcPts val="0"/>
              </a:spcAft>
              <a:defRPr/>
            </a:pPr>
            <a:r>
              <a:rPr lang="en-US" dirty="0" smtClean="0"/>
              <a:t>Additional Information -</a:t>
            </a:r>
          </a:p>
          <a:p>
            <a:pPr eaLnBrk="1" fontAlgn="auto" hangingPunct="1">
              <a:spcBef>
                <a:spcPts val="0"/>
              </a:spcBef>
              <a:spcAft>
                <a:spcPts val="0"/>
              </a:spcAft>
              <a:defRPr/>
            </a:pPr>
            <a:r>
              <a:rPr lang="en-US" dirty="0" smtClean="0"/>
              <a:t>Transition Statement – Next: Stream Unique Identifier</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C2449D-4C41-46EC-BC55-55D8DDD1BCBD}" type="slidenum">
              <a:rPr lang="en-US" smtClean="0"/>
              <a:pPr fontAlgn="base">
                <a:spcBef>
                  <a:spcPct val="0"/>
                </a:spcBef>
                <a:spcAft>
                  <a:spcPct val="0"/>
                </a:spcAft>
                <a:defRPr/>
              </a:pPr>
              <a:t>27</a:t>
            </a:fld>
            <a:endParaRPr lang="en-US" smtClean="0"/>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39" name="Rectangle 3"/>
          <p:cNvSpPr>
            <a:spLocks noGrp="1" noChangeArrowheads="1"/>
          </p:cNvSpPr>
          <p:nvPr>
            <p:ph type="body" idx="1"/>
          </p:nvPr>
        </p:nvSpPr>
        <p:spPr/>
        <p:txBody>
          <a:bodyPr>
            <a:normAutofit fontScale="77500" lnSpcReduction="20000"/>
          </a:bodyPr>
          <a:lstStyle/>
          <a:p>
            <a:pPr eaLnBrk="1" fontAlgn="auto" hangingPunct="1">
              <a:spcBef>
                <a:spcPts val="0"/>
              </a:spcBef>
              <a:spcAft>
                <a:spcPts val="0"/>
              </a:spcAft>
              <a:defRPr/>
            </a:pPr>
            <a:r>
              <a:rPr lang="en-US" dirty="0" smtClean="0"/>
              <a:t>A class may have been modified since the object was serialized, or </a:t>
            </a:r>
            <a:r>
              <a:rPr lang="en-US" dirty="0" err="1" smtClean="0"/>
              <a:t>deserialization</a:t>
            </a:r>
            <a:r>
              <a:rPr lang="en-US" dirty="0" smtClean="0"/>
              <a:t> may occur in a VM whose CLASSPATH points to  different </a:t>
            </a:r>
            <a:r>
              <a:rPr lang="en-US" dirty="0" err="1" smtClean="0"/>
              <a:t>bytecode</a:t>
            </a:r>
            <a:r>
              <a:rPr lang="en-US" dirty="0" smtClean="0"/>
              <a:t>. There must be a mechanism to ensure that the </a:t>
            </a:r>
            <a:r>
              <a:rPr lang="en-US" dirty="0" err="1" smtClean="0"/>
              <a:t>deserialized</a:t>
            </a:r>
            <a:r>
              <a:rPr lang="en-US" dirty="0" smtClean="0"/>
              <a:t> object is compatible with the available </a:t>
            </a:r>
            <a:r>
              <a:rPr lang="en-US" dirty="0" err="1" smtClean="0"/>
              <a:t>bytecode</a:t>
            </a:r>
            <a:r>
              <a:rPr lang="en-US" dirty="0" smtClean="0"/>
              <a: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Class information is also written out as part of the stream; one field is </a:t>
            </a:r>
            <a:r>
              <a:rPr lang="en-US" dirty="0" err="1" smtClean="0"/>
              <a:t>serialVersionUID</a:t>
            </a:r>
            <a:r>
              <a:rPr lang="en-US" dirty="0" smtClean="0"/>
              <a:t>. When </a:t>
            </a:r>
            <a:r>
              <a:rPr lang="en-US" dirty="0" err="1" smtClean="0"/>
              <a:t>deserializing</a:t>
            </a:r>
            <a:r>
              <a:rPr lang="en-US" dirty="0" smtClean="0"/>
              <a:t> an object, the stream’s </a:t>
            </a:r>
            <a:r>
              <a:rPr lang="en-US" dirty="0" err="1" smtClean="0"/>
              <a:t>serialVersionUID</a:t>
            </a:r>
            <a:r>
              <a:rPr lang="en-US" dirty="0" smtClean="0"/>
              <a:t> for the corresponding class is compared to the available class in the JVM. This is the way that you can ensure that the </a:t>
            </a:r>
            <a:r>
              <a:rPr lang="en-US" dirty="0" err="1" smtClean="0"/>
              <a:t>deserialized</a:t>
            </a:r>
            <a:r>
              <a:rPr lang="en-US" dirty="0" smtClean="0"/>
              <a:t> object is compatible with the available </a:t>
            </a:r>
            <a:r>
              <a:rPr lang="en-US" dirty="0" err="1" smtClean="0"/>
              <a:t>bytecode</a:t>
            </a:r>
            <a:r>
              <a:rPr lang="en-US" dirty="0" smtClean="0"/>
              <a:t>. An </a:t>
            </a:r>
            <a:r>
              <a:rPr lang="en-US" dirty="0" err="1" smtClean="0"/>
              <a:t>InvalidClassException</a:t>
            </a:r>
            <a:r>
              <a:rPr lang="en-US" dirty="0" smtClean="0"/>
              <a:t> is raised if the versions do not match. By default, </a:t>
            </a:r>
            <a:r>
              <a:rPr lang="en-US" dirty="0" err="1" smtClean="0"/>
              <a:t>serialVersionUID</a:t>
            </a:r>
            <a:r>
              <a:rPr lang="en-US" dirty="0" smtClean="0"/>
              <a:t> is a computed hash signature of the class, but you may instead explicitly define a </a:t>
            </a:r>
            <a:r>
              <a:rPr lang="en-US" dirty="0" err="1" smtClean="0"/>
              <a:t>serialVersionUID</a:t>
            </a:r>
            <a:r>
              <a:rPr lang="en-US" dirty="0" smtClean="0"/>
              <a:t> (define it as a private final static long). Explicitly defining a </a:t>
            </a:r>
            <a:r>
              <a:rPr lang="en-US" dirty="0" err="1" smtClean="0"/>
              <a:t>serialVersionUID</a:t>
            </a:r>
            <a:r>
              <a:rPr lang="en-US" dirty="0" smtClean="0"/>
              <a:t> allows you to change the implementation of methods as long as the arguments and return type remain unchanged; you will not get an </a:t>
            </a:r>
            <a:r>
              <a:rPr lang="en-US" dirty="0" err="1" smtClean="0"/>
              <a:t>InvalidClassException</a:t>
            </a:r>
            <a:r>
              <a:rPr lang="en-US" dirty="0" smtClean="0"/>
              <a:t> upon </a:t>
            </a:r>
            <a:r>
              <a:rPr lang="en-US" dirty="0" err="1" smtClean="0"/>
              <a:t>demarshaling</a:t>
            </a:r>
            <a:r>
              <a:rPr lang="en-US" dirty="0" smtClean="0"/>
              <a:t> an object..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INSTRUCTOR NOTES</a:t>
            </a:r>
          </a:p>
          <a:p>
            <a:pPr eaLnBrk="1" fontAlgn="auto" hangingPunct="1">
              <a:spcBef>
                <a:spcPts val="0"/>
              </a:spcBef>
              <a:spcAft>
                <a:spcPts val="0"/>
              </a:spcAft>
              <a:defRPr/>
            </a:pPr>
            <a:r>
              <a:rPr lang="en-US" dirty="0" smtClean="0"/>
              <a:t>Purpose – Explain the need for class IDs</a:t>
            </a:r>
          </a:p>
          <a:p>
            <a:pPr eaLnBrk="1" fontAlgn="auto" hangingPunct="1">
              <a:spcBef>
                <a:spcPts val="0"/>
              </a:spcBef>
              <a:spcAft>
                <a:spcPts val="0"/>
              </a:spcAft>
              <a:defRPr/>
            </a:pPr>
            <a:r>
              <a:rPr lang="en-US" dirty="0" smtClean="0"/>
              <a:t>Details – What happens if the same </a:t>
            </a:r>
            <a:r>
              <a:rPr lang="en-US" dirty="0" err="1" smtClean="0"/>
              <a:t>bytecode</a:t>
            </a:r>
            <a:r>
              <a:rPr lang="en-US" dirty="0" smtClean="0"/>
              <a:t> that was used to serialize an object is not available for </a:t>
            </a:r>
            <a:r>
              <a:rPr lang="en-US" dirty="0" err="1" smtClean="0"/>
              <a:t>deserialization</a:t>
            </a:r>
            <a:r>
              <a:rPr lang="en-US" dirty="0" smtClean="0"/>
              <a:t>? That’s right, it can’t handle it. </a:t>
            </a:r>
            <a:r>
              <a:rPr lang="en-US" dirty="0" err="1" smtClean="0"/>
              <a:t>Deserialization</a:t>
            </a:r>
            <a:r>
              <a:rPr lang="en-US" dirty="0" smtClean="0"/>
              <a:t> occurs in a VM whose </a:t>
            </a:r>
            <a:r>
              <a:rPr lang="en-US" dirty="0" err="1" smtClean="0"/>
              <a:t>classpath</a:t>
            </a:r>
            <a:r>
              <a:rPr lang="en-US" dirty="0" smtClean="0"/>
              <a:t> points to a different </a:t>
            </a:r>
            <a:r>
              <a:rPr lang="en-US" dirty="0" err="1" smtClean="0"/>
              <a:t>bytecode</a:t>
            </a:r>
            <a:r>
              <a:rPr lang="en-US" dirty="0" smtClean="0"/>
              <a:t>. If the class has been modified since it was serialized, then the changed </a:t>
            </a:r>
            <a:r>
              <a:rPr lang="en-US" dirty="0" err="1" smtClean="0"/>
              <a:t>bytecode</a:t>
            </a:r>
            <a:r>
              <a:rPr lang="en-US" dirty="0" smtClean="0"/>
              <a:t> will not match the serialized object resulting in an </a:t>
            </a:r>
            <a:r>
              <a:rPr lang="en-US" dirty="0" err="1" smtClean="0"/>
              <a:t>InvalidClassException</a:t>
            </a:r>
            <a:r>
              <a:rPr lang="en-US" dirty="0" smtClean="0"/>
              <a:t> being thrown.</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Stream Unique Identifier (SUID) is a computed hash signature of the class which is appended to the serialized field and used in determining class compatibility. If the class has any changes made to it, a new SUID is calculated. By explicitly defining a SUID, the class definition can be changed without causing an </a:t>
            </a:r>
            <a:r>
              <a:rPr lang="en-US" dirty="0" err="1" smtClean="0"/>
              <a:t>InvalidClassException</a:t>
            </a:r>
            <a:r>
              <a:rPr lang="en-US" dirty="0" smtClean="0"/>
              <a:t> to occur during </a:t>
            </a:r>
            <a:r>
              <a:rPr lang="en-US" dirty="0" err="1" smtClean="0"/>
              <a:t>demarshaling</a:t>
            </a:r>
            <a:r>
              <a:rPr lang="en-US" dirty="0" smtClean="0"/>
              <a:t> of the file. This doesn’t mean you can dilute the definition to no longer support the functionality that a serialized object expects like removing a print() method. But you can change the implementation of the print() method as long as the arguments and return type remain unchanged. </a:t>
            </a:r>
          </a:p>
          <a:p>
            <a:pPr eaLnBrk="1" fontAlgn="auto" hangingPunct="1">
              <a:spcBef>
                <a:spcPts val="0"/>
              </a:spcBef>
              <a:spcAft>
                <a:spcPts val="0"/>
              </a:spcAft>
              <a:defRPr/>
            </a:pPr>
            <a:r>
              <a:rPr lang="en-US" dirty="0" smtClean="0"/>
              <a:t>The JDK’s </a:t>
            </a:r>
            <a:r>
              <a:rPr lang="en-US" dirty="0" err="1" smtClean="0"/>
              <a:t>serialver</a:t>
            </a:r>
            <a:r>
              <a:rPr lang="en-US" dirty="0" smtClean="0"/>
              <a:t> tool (in java/bin/</a:t>
            </a:r>
            <a:r>
              <a:rPr lang="en-US" dirty="0" err="1" smtClean="0"/>
              <a:t>serialver</a:t>
            </a:r>
            <a:r>
              <a:rPr lang="en-US" dirty="0" smtClean="0"/>
              <a:t>) can be used to generate the SUID of any given class. Then you can explicitly define the SUID for the class using the following:</a:t>
            </a:r>
          </a:p>
          <a:p>
            <a:pPr eaLnBrk="1" fontAlgn="auto" hangingPunct="1">
              <a:spcBef>
                <a:spcPts val="0"/>
              </a:spcBef>
              <a:spcAft>
                <a:spcPts val="0"/>
              </a:spcAft>
              <a:defRPr/>
            </a:pPr>
            <a:r>
              <a:rPr lang="en-US" dirty="0" smtClean="0"/>
              <a:t>private final static long </a:t>
            </a:r>
            <a:r>
              <a:rPr lang="en-US" dirty="0" err="1" smtClean="0"/>
              <a:t>serialVersionUID</a:t>
            </a:r>
            <a:r>
              <a:rPr lang="en-US" dirty="0" smtClean="0"/>
              <a:t> = generated SUID;</a:t>
            </a:r>
          </a:p>
          <a:p>
            <a:pPr eaLnBrk="1" fontAlgn="auto" hangingPunct="1">
              <a:spcBef>
                <a:spcPts val="0"/>
              </a:spcBef>
              <a:spcAft>
                <a:spcPts val="976"/>
              </a:spcAft>
              <a:defRPr/>
            </a:pPr>
            <a:endParaRPr lang="en-US" dirty="0" smtClean="0"/>
          </a:p>
          <a:p>
            <a:pPr eaLnBrk="1" fontAlgn="auto" hangingPunct="1">
              <a:spcBef>
                <a:spcPts val="0"/>
              </a:spcBef>
              <a:spcAft>
                <a:spcPts val="0"/>
              </a:spcAft>
              <a:defRPr/>
            </a:pPr>
            <a:r>
              <a:rPr lang="en-US" dirty="0" smtClean="0"/>
              <a:t>Additional Information -</a:t>
            </a:r>
          </a:p>
          <a:p>
            <a:pPr eaLnBrk="1" fontAlgn="auto" hangingPunct="1">
              <a:spcBef>
                <a:spcPts val="0"/>
              </a:spcBef>
              <a:spcAft>
                <a:spcPts val="0"/>
              </a:spcAft>
              <a:defRPr/>
            </a:pPr>
            <a:r>
              <a:rPr lang="en-US" dirty="0" smtClean="0"/>
              <a:t>Transition Statement – Next: Exercise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5D3167-A935-4AF9-BC1A-9E438F2BF9C0}" type="slidenum">
              <a:rPr lang="en-US" smtClean="0"/>
              <a:pPr fontAlgn="base">
                <a:spcBef>
                  <a:spcPct val="0"/>
                </a:spcBef>
                <a:spcAft>
                  <a:spcPct val="0"/>
                </a:spcAft>
                <a:defRPr/>
              </a:pPr>
              <a:t>28</a:t>
            </a:fld>
            <a:endParaRPr lang="en-US" smtClean="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java.util.ArrayList</a:t>
            </a:r>
            <a:r>
              <a:rPr lang="en-US" smtClean="0"/>
              <a:t> implements </a:t>
            </a:r>
            <a:r>
              <a:rPr lang="en-US" b="1" smtClean="0"/>
              <a:t>Serializable</a:t>
            </a:r>
            <a:r>
              <a:rPr lang="en-US" smtClean="0"/>
              <a:t>.</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Show an example of serializatoin</a:t>
            </a:r>
          </a:p>
          <a:p>
            <a:pPr eaLnBrk="1" hangingPunct="1">
              <a:spcBef>
                <a:spcPct val="0"/>
              </a:spcBef>
            </a:pPr>
            <a:r>
              <a:rPr lang="en-US" smtClean="0"/>
              <a:t>Details –</a:t>
            </a:r>
          </a:p>
          <a:p>
            <a:pPr eaLnBrk="1" hangingPunct="1">
              <a:spcBef>
                <a:spcPct val="0"/>
              </a:spcBef>
            </a:pPr>
            <a:r>
              <a:rPr lang="en-US" smtClean="0"/>
              <a:t>Additional Information -</a:t>
            </a:r>
          </a:p>
          <a:p>
            <a:pPr eaLnBrk="1" hangingPunct="1">
              <a:spcBef>
                <a:spcPct val="0"/>
              </a:spcBef>
            </a:pPr>
            <a:r>
              <a:rPr lang="en-US" smtClean="0"/>
              <a:t>Transition Statement – Next: Example continued</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0376A4-7845-4C07-8D4E-DAB177C0DCD8}" type="slidenum">
              <a:rPr lang="en-US" smtClean="0"/>
              <a:pPr fontAlgn="base">
                <a:spcBef>
                  <a:spcPct val="0"/>
                </a:spcBef>
                <a:spcAft>
                  <a:spcPct val="0"/>
                </a:spcAft>
                <a:defRPr/>
              </a:pPr>
              <a:t>29</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Prepare a .ser file as an </a:t>
            </a:r>
            <a:r>
              <a:rPr lang="en-US" b="1" smtClean="0"/>
              <a:t>ObjectOutputStream</a:t>
            </a:r>
          </a:p>
          <a:p>
            <a:pPr lvl="1" eaLnBrk="1" hangingPunct="1">
              <a:spcBef>
                <a:spcPct val="0"/>
              </a:spcBef>
              <a:buFontTx/>
              <a:buChar char="•"/>
            </a:pPr>
            <a:r>
              <a:rPr lang="en-US" smtClean="0"/>
              <a:t>Create an instance of a class that implements the </a:t>
            </a:r>
            <a:r>
              <a:rPr lang="en-US" b="1" smtClean="0"/>
              <a:t>Serializable</a:t>
            </a:r>
            <a:r>
              <a:rPr lang="en-US" smtClean="0"/>
              <a:t> interface</a:t>
            </a:r>
          </a:p>
          <a:p>
            <a:pPr lvl="1" eaLnBrk="1" hangingPunct="1">
              <a:spcBef>
                <a:spcPct val="0"/>
              </a:spcBef>
              <a:buFontTx/>
              <a:buChar char="•"/>
            </a:pPr>
            <a:r>
              <a:rPr lang="en-US" smtClean="0"/>
              <a:t>Assign values to properties</a:t>
            </a:r>
          </a:p>
          <a:p>
            <a:pPr lvl="1" eaLnBrk="1" hangingPunct="1">
              <a:spcBef>
                <a:spcPct val="0"/>
              </a:spcBef>
              <a:buFontTx/>
              <a:buChar char="•"/>
            </a:pPr>
            <a:r>
              <a:rPr lang="en-US" smtClean="0"/>
              <a:t>Invoke </a:t>
            </a:r>
            <a:r>
              <a:rPr lang="en-US" smtClean="0">
                <a:cs typeface="Courier New" pitchFamily="49" charset="0"/>
              </a:rPr>
              <a:t>writeObject()</a:t>
            </a:r>
            <a:r>
              <a:rPr lang="en-US" smtClean="0"/>
              <a:t> </a:t>
            </a:r>
          </a:p>
          <a:p>
            <a:pPr lvl="2" eaLnBrk="1" hangingPunct="1">
              <a:spcBef>
                <a:spcPct val="0"/>
              </a:spcBef>
              <a:buFontTx/>
              <a:buChar char="•"/>
            </a:pPr>
            <a:r>
              <a:rPr lang="en-US" sz="2400" smtClean="0"/>
              <a:t>Values of properties are saved</a:t>
            </a:r>
          </a:p>
          <a:p>
            <a:pPr lvl="2" eaLnBrk="1" hangingPunct="1">
              <a:spcBef>
                <a:spcPct val="0"/>
              </a:spcBef>
              <a:buFontTx/>
              <a:buChar char="•"/>
            </a:pPr>
            <a:r>
              <a:rPr lang="en-US" sz="2400" smtClean="0"/>
              <a:t>Values of transient properties are not saved</a:t>
            </a:r>
          </a:p>
          <a:p>
            <a:pPr lvl="1" eaLnBrk="1" hangingPunct="1">
              <a:spcBef>
                <a:spcPct val="0"/>
              </a:spcBef>
              <a:buFontTx/>
              <a:buChar char="•"/>
            </a:pPr>
            <a:r>
              <a:rPr lang="en-US" smtClean="0"/>
              <a:t>Close the output stream</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Show an example of serialization</a:t>
            </a:r>
          </a:p>
          <a:p>
            <a:pPr eaLnBrk="1" hangingPunct="1">
              <a:spcBef>
                <a:spcPct val="0"/>
              </a:spcBef>
            </a:pPr>
            <a:r>
              <a:rPr lang="en-US" smtClean="0"/>
              <a:t>Details – </a:t>
            </a:r>
          </a:p>
          <a:p>
            <a:pPr eaLnBrk="1" hangingPunct="1">
              <a:spcBef>
                <a:spcPct val="0"/>
              </a:spcBef>
            </a:pPr>
            <a:r>
              <a:rPr lang="en-US" smtClean="0"/>
              <a:t>Additional Information -</a:t>
            </a:r>
          </a:p>
          <a:p>
            <a:pPr eaLnBrk="1" hangingPunct="1">
              <a:spcBef>
                <a:spcPct val="0"/>
              </a:spcBef>
            </a:pPr>
            <a:r>
              <a:rPr lang="en-US" smtClean="0"/>
              <a:t>Transition Statement – Next: Externalizable</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4E2CFF-AC12-4C35-B25E-4DEEC6FBAED3}" type="slidenum">
              <a:rPr lang="en-US" smtClean="0"/>
              <a:pPr fontAlgn="base">
                <a:spcBef>
                  <a:spcPct val="0"/>
                </a:spcBef>
                <a:spcAft>
                  <a:spcPct val="0"/>
                </a:spcAft>
                <a:defRPr/>
              </a:pPr>
              <a:t>3</a:t>
            </a:fld>
            <a:endParaRPr lang="en-US"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3" name="Rectangle 3"/>
          <p:cNvSpPr>
            <a:spLocks noGrp="1" noChangeArrowheads="1"/>
          </p:cNvSpPr>
          <p:nvPr>
            <p:ph type="body" idx="1"/>
          </p:nvPr>
        </p:nvSpPr>
        <p:spPr/>
        <p:txBody>
          <a:bodyPr>
            <a:normAutofit fontScale="77500" lnSpcReduction="20000"/>
          </a:bodyPr>
          <a:lstStyle/>
          <a:p>
            <a:pPr eaLnBrk="1" fontAlgn="auto" hangingPunct="1">
              <a:lnSpc>
                <a:spcPct val="80000"/>
              </a:lnSpc>
              <a:spcBef>
                <a:spcPts val="0"/>
              </a:spcBef>
              <a:spcAft>
                <a:spcPts val="0"/>
              </a:spcAft>
              <a:defRPr/>
            </a:pPr>
            <a:r>
              <a:rPr lang="en-US" sz="1100" dirty="0" smtClean="0"/>
              <a:t>Unicode is a character encoding standard for text written in any language of the modern world, including mathematical symbols.</a:t>
            </a:r>
          </a:p>
          <a:p>
            <a:pPr eaLnBrk="1" fontAlgn="auto" hangingPunct="1">
              <a:lnSpc>
                <a:spcPct val="80000"/>
              </a:lnSpc>
              <a:spcBef>
                <a:spcPts val="0"/>
              </a:spcBef>
              <a:spcAft>
                <a:spcPts val="0"/>
              </a:spcAft>
              <a:defRPr/>
            </a:pPr>
            <a:endParaRPr lang="en-US" sz="1100" dirty="0" smtClean="0"/>
          </a:p>
          <a:p>
            <a:pPr eaLnBrk="1" fontAlgn="auto" hangingPunct="1">
              <a:lnSpc>
                <a:spcPct val="80000"/>
              </a:lnSpc>
              <a:spcBef>
                <a:spcPts val="0"/>
              </a:spcBef>
              <a:spcAft>
                <a:spcPts val="0"/>
              </a:spcAft>
              <a:defRPr/>
            </a:pPr>
            <a:r>
              <a:rPr lang="en-US" sz="1100" dirty="0" smtClean="0"/>
              <a:t>I/O in Java is stream-based. What this means is that data read and written is treated like a stream of data, continuous bytes that keep coming in, or going out. At the lowest level of the I/O are a set of streams that read and write these bytes to/from files/sockets/Internet connections, and are device independent.</a:t>
            </a:r>
          </a:p>
          <a:p>
            <a:pPr eaLnBrk="1" fontAlgn="auto" hangingPunct="1">
              <a:lnSpc>
                <a:spcPct val="80000"/>
              </a:lnSpc>
              <a:spcBef>
                <a:spcPts val="0"/>
              </a:spcBef>
              <a:spcAft>
                <a:spcPts val="0"/>
              </a:spcAft>
              <a:defRPr/>
            </a:pPr>
            <a:endParaRPr lang="en-US" sz="1100" dirty="0" smtClean="0"/>
          </a:p>
          <a:p>
            <a:pPr eaLnBrk="1" fontAlgn="auto" hangingPunct="1">
              <a:lnSpc>
                <a:spcPct val="80000"/>
              </a:lnSpc>
              <a:spcBef>
                <a:spcPts val="0"/>
              </a:spcBef>
              <a:spcAft>
                <a:spcPts val="976"/>
              </a:spcAft>
              <a:defRPr/>
            </a:pPr>
            <a:r>
              <a:rPr lang="en-US" sz="1100" dirty="0" smtClean="0"/>
              <a:t>Streams are the lowest level of I/O that you can deal with in Java. As such, reading and writing to streams is awkward at best. Dealing with the devices at the byte-by-byte level can get complicated and confusing very quickly. There are many different kinds of streams available in Java to access low level I/O. In order to avoid the difficulty of dealing with I/O at this low level, Java provides Readers and Writers that raise the abstraction level of I/O. Readers and Writers deal with chars instead of with bytes. The chars are Unicode characters versus the bytes that are ASCII.</a:t>
            </a:r>
          </a:p>
          <a:p>
            <a:pPr eaLnBrk="1" fontAlgn="auto" hangingPunct="1">
              <a:lnSpc>
                <a:spcPct val="80000"/>
              </a:lnSpc>
              <a:spcBef>
                <a:spcPts val="0"/>
              </a:spcBef>
              <a:spcAft>
                <a:spcPts val="0"/>
              </a:spcAft>
              <a:defRPr/>
            </a:pPr>
            <a:endParaRPr lang="en-US" sz="1100" dirty="0" smtClean="0"/>
          </a:p>
          <a:p>
            <a:pPr eaLnBrk="1" fontAlgn="auto" hangingPunct="1">
              <a:lnSpc>
                <a:spcPct val="80000"/>
              </a:lnSpc>
              <a:spcBef>
                <a:spcPts val="0"/>
              </a:spcBef>
              <a:spcAft>
                <a:spcPts val="0"/>
              </a:spcAft>
              <a:defRPr/>
            </a:pPr>
            <a:r>
              <a:rPr lang="en-US" sz="1100" dirty="0" smtClean="0"/>
              <a:t>INSTRUCTOR NOTES</a:t>
            </a:r>
          </a:p>
          <a:p>
            <a:pPr eaLnBrk="1" fontAlgn="auto" hangingPunct="1">
              <a:lnSpc>
                <a:spcPct val="80000"/>
              </a:lnSpc>
              <a:spcBef>
                <a:spcPts val="0"/>
              </a:spcBef>
              <a:spcAft>
                <a:spcPts val="0"/>
              </a:spcAft>
              <a:defRPr/>
            </a:pPr>
            <a:r>
              <a:rPr lang="en-US" sz="1100" dirty="0" smtClean="0"/>
              <a:t>Purpose – Explain what a stream is, and list the two types of streams and what they operate on</a:t>
            </a:r>
          </a:p>
          <a:p>
            <a:pPr eaLnBrk="1" fontAlgn="auto" hangingPunct="1">
              <a:lnSpc>
                <a:spcPct val="80000"/>
              </a:lnSpc>
              <a:spcBef>
                <a:spcPts val="0"/>
              </a:spcBef>
              <a:spcAft>
                <a:spcPts val="0"/>
              </a:spcAft>
              <a:defRPr/>
            </a:pPr>
            <a:r>
              <a:rPr lang="en-US" sz="1100" dirty="0" smtClean="0"/>
              <a:t>Details –  All the classes that support I/O are in the </a:t>
            </a:r>
            <a:r>
              <a:rPr lang="en-US" sz="1100" b="1" dirty="0" smtClean="0"/>
              <a:t>java.io </a:t>
            </a:r>
            <a:r>
              <a:rPr lang="en-US" sz="1100" dirty="0" smtClean="0"/>
              <a:t>package.</a:t>
            </a:r>
          </a:p>
          <a:p>
            <a:pPr eaLnBrk="1" fontAlgn="auto" hangingPunct="1">
              <a:lnSpc>
                <a:spcPct val="80000"/>
              </a:lnSpc>
              <a:spcBef>
                <a:spcPts val="0"/>
              </a:spcBef>
              <a:spcAft>
                <a:spcPts val="0"/>
              </a:spcAft>
              <a:defRPr/>
            </a:pPr>
            <a:endParaRPr lang="en-US" sz="1100" dirty="0" smtClean="0"/>
          </a:p>
          <a:p>
            <a:pPr eaLnBrk="1" fontAlgn="auto" hangingPunct="1">
              <a:lnSpc>
                <a:spcPct val="80000"/>
              </a:lnSpc>
              <a:spcBef>
                <a:spcPts val="0"/>
              </a:spcBef>
              <a:spcAft>
                <a:spcPts val="976"/>
              </a:spcAft>
              <a:defRPr/>
            </a:pPr>
            <a:r>
              <a:rPr lang="en-US" sz="1100" dirty="0" smtClean="0"/>
              <a:t>From </a:t>
            </a:r>
            <a:r>
              <a:rPr lang="en-US" sz="1600" dirty="0" smtClean="0"/>
              <a:t>http://docs.rinet.ru/WebJPP/ch13.htm#WhatIsaStream:</a:t>
            </a:r>
            <a:endParaRPr lang="en-US" sz="1100" dirty="0" smtClean="0"/>
          </a:p>
          <a:p>
            <a:pPr eaLnBrk="1" fontAlgn="auto" hangingPunct="1">
              <a:lnSpc>
                <a:spcPct val="80000"/>
              </a:lnSpc>
              <a:spcBef>
                <a:spcPts val="0"/>
              </a:spcBef>
              <a:spcAft>
                <a:spcPts val="976"/>
              </a:spcAft>
              <a:defRPr/>
            </a:pPr>
            <a:r>
              <a:rPr lang="en-US" sz="1100" dirty="0" smtClean="0"/>
              <a:t>“</a:t>
            </a:r>
            <a:r>
              <a:rPr lang="en-US" sz="1600" dirty="0" smtClean="0"/>
              <a:t>Streams were created to abstract the concept of exchanging information between these various devices and provide a consistent interface for programmers to interact with different sources of I/O in their programs. The basic idea of a stream is that data enters one end of a data channel in a particular sequence and comes out the other end in the same sequence-a first-in-first-out (FIFO) scheme. The very nature of streams is a perfect match for an object-oriented language such as Java. In addition, the built-in Java stream classes can be extended through inheritance to provide the same operations as those used for the primitive data types for your own user-defined types. Java's implementation of streams begins with two abstract classes: </a:t>
            </a:r>
            <a:r>
              <a:rPr lang="en-US" sz="1600" dirty="0" err="1" smtClean="0"/>
              <a:t>InputStream</a:t>
            </a:r>
            <a:r>
              <a:rPr lang="en-US" sz="1600" dirty="0" smtClean="0"/>
              <a:t> and </a:t>
            </a:r>
            <a:r>
              <a:rPr lang="en-US" sz="1600" dirty="0" err="1" smtClean="0"/>
              <a:t>OutputStream</a:t>
            </a:r>
            <a:r>
              <a:rPr lang="en-US" sz="1600" dirty="0" smtClean="0"/>
              <a:t>. All specialized streams for input and output operations are derived from these two classes. In addition, java.io includes a few interfaces and support classes that as a group provide a powerful framework for your streaming needs.” </a:t>
            </a:r>
          </a:p>
          <a:p>
            <a:pPr eaLnBrk="1" fontAlgn="auto" hangingPunct="1">
              <a:lnSpc>
                <a:spcPct val="80000"/>
              </a:lnSpc>
              <a:spcBef>
                <a:spcPts val="0"/>
              </a:spcBef>
              <a:spcAft>
                <a:spcPts val="976"/>
              </a:spcAft>
              <a:defRPr/>
            </a:pPr>
            <a:endParaRPr lang="en-US" sz="1100" dirty="0" smtClean="0"/>
          </a:p>
          <a:p>
            <a:pPr eaLnBrk="1" fontAlgn="auto" hangingPunct="1">
              <a:lnSpc>
                <a:spcPct val="80000"/>
              </a:lnSpc>
              <a:spcBef>
                <a:spcPts val="0"/>
              </a:spcBef>
              <a:spcAft>
                <a:spcPts val="0"/>
              </a:spcAft>
              <a:defRPr/>
            </a:pPr>
            <a:r>
              <a:rPr lang="en-US" sz="1100" dirty="0" smtClean="0"/>
              <a:t>Additional Information – See http://java.sun.com/docs/books/tutorial/essential/io/</a:t>
            </a:r>
          </a:p>
          <a:p>
            <a:pPr eaLnBrk="1" fontAlgn="auto" hangingPunct="1">
              <a:lnSpc>
                <a:spcPct val="80000"/>
              </a:lnSpc>
              <a:spcBef>
                <a:spcPts val="0"/>
              </a:spcBef>
              <a:spcAft>
                <a:spcPts val="0"/>
              </a:spcAft>
              <a:defRPr/>
            </a:pPr>
            <a:r>
              <a:rPr lang="en-US" sz="1100" dirty="0" smtClean="0"/>
              <a:t>Transition Statement – Next: Operations</a:t>
            </a:r>
          </a:p>
          <a:p>
            <a:pPr eaLnBrk="1" fontAlgn="auto" hangingPunct="1">
              <a:lnSpc>
                <a:spcPct val="80000"/>
              </a:lnSpc>
              <a:spcBef>
                <a:spcPts val="0"/>
              </a:spcBef>
              <a:spcAft>
                <a:spcPts val="0"/>
              </a:spcAft>
              <a:defRPr/>
            </a:pPr>
            <a:endParaRPr lang="en-US" sz="1100" dirty="0" smtClean="0"/>
          </a:p>
          <a:p>
            <a:pPr eaLnBrk="1" fontAlgn="auto" hangingPunct="1">
              <a:lnSpc>
                <a:spcPct val="80000"/>
              </a:lnSpc>
              <a:spcBef>
                <a:spcPts val="0"/>
              </a:spcBef>
              <a:spcAft>
                <a:spcPts val="0"/>
              </a:spcAft>
              <a:defRPr/>
            </a:pPr>
            <a:endParaRPr lang="en-US" sz="110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77E8F8-8D40-42DA-B8E5-A236B3F4C10A}" type="slidenum">
              <a:rPr lang="en-US" smtClean="0"/>
              <a:pPr fontAlgn="base">
                <a:spcBef>
                  <a:spcPct val="0"/>
                </a:spcBef>
                <a:spcAft>
                  <a:spcPct val="0"/>
                </a:spcAft>
                <a:defRPr/>
              </a:pPr>
              <a:t>30</a:t>
            </a:fld>
            <a:endParaRPr lang="en-US" smtClean="0"/>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5" name="Rectangle 3"/>
          <p:cNvSpPr>
            <a:spLocks noGrp="1" noChangeArrowheads="1"/>
          </p:cNvSpPr>
          <p:nvPr>
            <p:ph type="body" idx="1"/>
          </p:nvPr>
        </p:nvSpPr>
        <p:spPr/>
        <p:txBody>
          <a:bodyPr>
            <a:normAutofit lnSpcReduction="10000"/>
          </a:bodyPr>
          <a:lstStyle/>
          <a:p>
            <a:pPr eaLnBrk="1" fontAlgn="auto" hangingPunct="1">
              <a:spcBef>
                <a:spcPts val="0"/>
              </a:spcBef>
              <a:spcAft>
                <a:spcPts val="0"/>
              </a:spcAft>
              <a:defRPr/>
            </a:pPr>
            <a:r>
              <a:rPr lang="en-US" dirty="0" smtClean="0"/>
              <a:t>When there are many manual writes/reads to a serialization stream for a class it is better to use the </a:t>
            </a:r>
            <a:r>
              <a:rPr lang="en-US" dirty="0" err="1" smtClean="0"/>
              <a:t>Externalizable</a:t>
            </a:r>
            <a:r>
              <a:rPr lang="en-US" dirty="0" smtClean="0"/>
              <a:t> interface. This signals to all that the (persistent) form is highly specialized.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By default only the class identity is saved to the stream when implementing </a:t>
            </a:r>
            <a:r>
              <a:rPr lang="en-US" dirty="0" err="1" smtClean="0"/>
              <a:t>Externalizable</a:t>
            </a:r>
            <a:r>
              <a:rPr lang="en-US" dirty="0" smtClean="0"/>
              <a:t>. It is the responsibility of the class to write and restore all contents of any referenced instances. You write your own methods to save and restore objects.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INSTRUCTOR NOTES</a:t>
            </a:r>
          </a:p>
          <a:p>
            <a:pPr eaLnBrk="1" fontAlgn="auto" hangingPunct="1">
              <a:spcBef>
                <a:spcPts val="0"/>
              </a:spcBef>
              <a:spcAft>
                <a:spcPts val="0"/>
              </a:spcAft>
              <a:defRPr/>
            </a:pPr>
            <a:r>
              <a:rPr lang="en-US" dirty="0" smtClean="0"/>
              <a:t>Purpose –  To introduce the </a:t>
            </a:r>
            <a:r>
              <a:rPr lang="en-US" dirty="0" err="1" smtClean="0"/>
              <a:t>Externalizable</a:t>
            </a:r>
            <a:r>
              <a:rPr lang="en-US" dirty="0" smtClean="0"/>
              <a:t> interface.</a:t>
            </a:r>
          </a:p>
          <a:p>
            <a:pPr eaLnBrk="1" fontAlgn="auto" hangingPunct="1">
              <a:spcBef>
                <a:spcPts val="0"/>
              </a:spcBef>
              <a:spcAft>
                <a:spcPts val="0"/>
              </a:spcAft>
              <a:defRPr/>
            </a:pPr>
            <a:r>
              <a:rPr lang="en-US" dirty="0" smtClean="0"/>
              <a:t>Details – As previously mentioned, </a:t>
            </a:r>
            <a:r>
              <a:rPr lang="en-US" dirty="0" err="1" smtClean="0"/>
              <a:t>Externalizable</a:t>
            </a:r>
            <a:r>
              <a:rPr lang="en-US" dirty="0" smtClean="0"/>
              <a:t> is a </a:t>
            </a:r>
            <a:r>
              <a:rPr lang="en-US" dirty="0" err="1" smtClean="0"/>
              <a:t>subinterface</a:t>
            </a:r>
            <a:r>
              <a:rPr lang="en-US" dirty="0" smtClean="0"/>
              <a:t> of </a:t>
            </a:r>
            <a:r>
              <a:rPr lang="en-US" dirty="0" err="1" smtClean="0"/>
              <a:t>Serializable</a:t>
            </a:r>
            <a:r>
              <a:rPr lang="en-US" dirty="0" smtClean="0"/>
              <a:t>. Any class that wants to be </a:t>
            </a:r>
            <a:r>
              <a:rPr lang="en-US" dirty="0" err="1" smtClean="0"/>
              <a:t>Externalizable</a:t>
            </a:r>
            <a:r>
              <a:rPr lang="en-US" dirty="0" smtClean="0"/>
              <a:t> must perform the following steps:</a:t>
            </a:r>
          </a:p>
          <a:p>
            <a:pPr eaLnBrk="1" fontAlgn="auto" hangingPunct="1">
              <a:spcBef>
                <a:spcPts val="0"/>
              </a:spcBef>
              <a:spcAft>
                <a:spcPts val="0"/>
              </a:spcAft>
              <a:defRPr/>
            </a:pPr>
            <a:r>
              <a:rPr lang="en-US" dirty="0" smtClean="0"/>
              <a:t>- implement the </a:t>
            </a:r>
            <a:r>
              <a:rPr lang="en-US" dirty="0" err="1" smtClean="0"/>
              <a:t>Externalizable</a:t>
            </a:r>
            <a:r>
              <a:rPr lang="en-US" dirty="0" smtClean="0"/>
              <a:t> interface</a:t>
            </a:r>
          </a:p>
          <a:p>
            <a:pPr eaLnBrk="1" fontAlgn="auto" hangingPunct="1">
              <a:spcBef>
                <a:spcPts val="0"/>
              </a:spcBef>
              <a:spcAft>
                <a:spcPts val="0"/>
              </a:spcAft>
              <a:defRPr/>
            </a:pPr>
            <a:r>
              <a:rPr lang="en-US" dirty="0" smtClean="0"/>
              <a:t>- provide a no-</a:t>
            </a:r>
            <a:r>
              <a:rPr lang="en-US" dirty="0" err="1" smtClean="0"/>
              <a:t>arg</a:t>
            </a:r>
            <a:r>
              <a:rPr lang="en-US" dirty="0" smtClean="0"/>
              <a:t> constructor that is used when the object is reconstructed</a:t>
            </a:r>
          </a:p>
          <a:p>
            <a:pPr eaLnBrk="1" fontAlgn="auto" hangingPunct="1">
              <a:spcBef>
                <a:spcPts val="0"/>
              </a:spcBef>
              <a:spcAft>
                <a:spcPts val="0"/>
              </a:spcAft>
              <a:defRPr/>
            </a:pPr>
            <a:r>
              <a:rPr lang="en-US" dirty="0" smtClean="0"/>
              <a:t>- provide </a:t>
            </a:r>
            <a:r>
              <a:rPr lang="en-US" dirty="0" err="1" smtClean="0"/>
              <a:t>readExternal</a:t>
            </a:r>
            <a:r>
              <a:rPr lang="en-US" dirty="0" smtClean="0"/>
              <a:t>() and </a:t>
            </a:r>
            <a:r>
              <a:rPr lang="en-US" dirty="0" err="1" smtClean="0"/>
              <a:t>writeExternal</a:t>
            </a:r>
            <a:r>
              <a:rPr lang="en-US" dirty="0" smtClean="0"/>
              <a:t>() methods that will be used to specify what and how variables will be serialized and restored</a:t>
            </a:r>
          </a:p>
          <a:p>
            <a:pPr eaLnBrk="1" fontAlgn="auto" hangingPunct="1">
              <a:spcBef>
                <a:spcPts val="0"/>
              </a:spcBef>
              <a:spcAft>
                <a:spcPts val="0"/>
              </a:spcAft>
              <a:defRPr/>
            </a:pPr>
            <a:r>
              <a:rPr lang="en-US" dirty="0" smtClean="0"/>
              <a:t>By default only the class identity is saved to the stream when implementing </a:t>
            </a:r>
            <a:r>
              <a:rPr lang="en-US" dirty="0" err="1" smtClean="0"/>
              <a:t>Externalizable</a:t>
            </a:r>
            <a:r>
              <a:rPr lang="en-US" dirty="0" smtClean="0"/>
              <a:t>. It is the responsibility of the class to write and restore all contents of any referenced instances. This permits the customized placement of objects by the class.</a:t>
            </a:r>
          </a:p>
          <a:p>
            <a:pPr eaLnBrk="1" fontAlgn="auto" hangingPunct="1">
              <a:spcBef>
                <a:spcPts val="0"/>
              </a:spcBef>
              <a:spcAft>
                <a:spcPts val="976"/>
              </a:spcAft>
              <a:defRPr/>
            </a:pPr>
            <a:endParaRPr lang="en-US" dirty="0" smtClean="0"/>
          </a:p>
          <a:p>
            <a:pPr eaLnBrk="1" fontAlgn="auto" hangingPunct="1">
              <a:spcBef>
                <a:spcPts val="0"/>
              </a:spcBef>
              <a:spcAft>
                <a:spcPts val="0"/>
              </a:spcAft>
              <a:defRPr/>
            </a:pPr>
            <a:r>
              <a:rPr lang="en-US" dirty="0" smtClean="0"/>
              <a:t>Additional Information -</a:t>
            </a:r>
          </a:p>
          <a:p>
            <a:pPr eaLnBrk="1" fontAlgn="auto" hangingPunct="1">
              <a:spcBef>
                <a:spcPts val="0"/>
              </a:spcBef>
              <a:spcAft>
                <a:spcPts val="0"/>
              </a:spcAft>
              <a:defRPr/>
            </a:pPr>
            <a:r>
              <a:rPr lang="en-US" dirty="0" smtClean="0"/>
              <a:t>Transition Statement – Next: Checkpoint questions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089654-B316-43E9-BF70-4CCA977FD711}" type="slidenum">
              <a:rPr lang="en-US" smtClean="0"/>
              <a:pPr fontAlgn="base">
                <a:spcBef>
                  <a:spcPct val="0"/>
                </a:spcBef>
                <a:spcAft>
                  <a:spcPct val="0"/>
                </a:spcAft>
                <a:defRPr/>
              </a:pPr>
              <a:t>31</a:t>
            </a:fld>
            <a:endParaRPr lang="en-US" smtClean="0"/>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371475" indent="-371475" eaLnBrk="1" hangingPunct="1">
              <a:spcBef>
                <a:spcPct val="0"/>
              </a:spcBef>
            </a:pPr>
            <a:r>
              <a:rPr lang="en-US" smtClean="0"/>
              <a:t>INSTRUCTOR NOTES</a:t>
            </a:r>
          </a:p>
          <a:p>
            <a:pPr marL="371475" indent="-371475" eaLnBrk="1" hangingPunct="1">
              <a:spcBef>
                <a:spcPct val="0"/>
              </a:spcBef>
            </a:pPr>
            <a:r>
              <a:rPr lang="en-US" smtClean="0"/>
              <a:t>Purpose – Test student knowledge</a:t>
            </a:r>
          </a:p>
          <a:p>
            <a:pPr marL="371475" indent="-371475" eaLnBrk="1" hangingPunct="1">
              <a:spcBef>
                <a:spcPct val="0"/>
              </a:spcBef>
            </a:pPr>
            <a:r>
              <a:rPr lang="en-US" smtClean="0"/>
              <a:t>Details – Answers to checkpoint questions:</a:t>
            </a:r>
          </a:p>
          <a:p>
            <a:pPr marL="371475" indent="-371475" eaLnBrk="1" hangingPunct="1">
              <a:spcBef>
                <a:spcPct val="0"/>
              </a:spcBef>
              <a:buFontTx/>
              <a:buAutoNum type="arabicPeriod"/>
            </a:pPr>
            <a:r>
              <a:rPr lang="en-US" smtClean="0"/>
              <a:t>None (trick question)</a:t>
            </a:r>
          </a:p>
          <a:p>
            <a:pPr marL="371475" indent="-371475" eaLnBrk="1" hangingPunct="1">
              <a:spcBef>
                <a:spcPct val="0"/>
              </a:spcBef>
              <a:buFontTx/>
              <a:buAutoNum type="arabicPeriod"/>
            </a:pPr>
            <a:r>
              <a:rPr lang="en-US" smtClean="0"/>
              <a:t>Externalizable allows more control over the way objects are written to storage, and specifies methods which must be implemented.</a:t>
            </a:r>
          </a:p>
          <a:p>
            <a:pPr marL="371475" indent="-371475" eaLnBrk="1" hangingPunct="1">
              <a:spcBef>
                <a:spcPct val="0"/>
              </a:spcBef>
              <a:buFontTx/>
              <a:buAutoNum type="arabicPeriod"/>
            </a:pPr>
            <a:r>
              <a:rPr lang="en-US" smtClean="0"/>
              <a:t>serialVersionUID</a:t>
            </a:r>
          </a:p>
          <a:p>
            <a:pPr marL="371475" indent="-371475" eaLnBrk="1" hangingPunct="1">
              <a:spcBef>
                <a:spcPct val="0"/>
              </a:spcBef>
            </a:pPr>
            <a:r>
              <a:rPr lang="en-US" smtClean="0"/>
              <a:t>Additional Information -</a:t>
            </a:r>
          </a:p>
          <a:p>
            <a:pPr marL="371475" indent="-371475" eaLnBrk="1" hangingPunct="1">
              <a:spcBef>
                <a:spcPct val="0"/>
              </a:spcBef>
            </a:pPr>
            <a:r>
              <a:rPr lang="en-US" smtClean="0"/>
              <a:t>Transition Statement – Next: Unit summary</a:t>
            </a:r>
          </a:p>
          <a:p>
            <a:pPr marL="371475" indent="-371475" eaLnBrk="1" hangingPunct="1">
              <a:spcBef>
                <a:spcPct val="0"/>
              </a:spcBef>
            </a:pPr>
            <a:endParaRPr lang="en-US" smtClean="0"/>
          </a:p>
          <a:p>
            <a:pPr marL="371475" indent="-371475" eaLnBrk="1" hangingPunct="1">
              <a:spcBef>
                <a:spcPct val="0"/>
              </a:spcBef>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DA098E-C144-41C6-95AC-2506B3FD9CE5}" type="slidenum">
              <a:rPr lang="en-US" smtClean="0"/>
              <a:pPr fontAlgn="base">
                <a:spcBef>
                  <a:spcPct val="0"/>
                </a:spcBef>
                <a:spcAft>
                  <a:spcPct val="0"/>
                </a:spcAft>
                <a:defRPr/>
              </a:pPr>
              <a:t>32</a:t>
            </a:fld>
            <a:endParaRPr lang="en-US"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INSTRUCTOR NOTES</a:t>
            </a:r>
          </a:p>
          <a:p>
            <a:pPr eaLnBrk="1" hangingPunct="1">
              <a:spcBef>
                <a:spcPct val="0"/>
              </a:spcBef>
            </a:pPr>
            <a:r>
              <a:rPr lang="en-US" smtClean="0"/>
              <a:t>Purpose – </a:t>
            </a:r>
          </a:p>
          <a:p>
            <a:pPr eaLnBrk="1" hangingPunct="1">
              <a:spcBef>
                <a:spcPct val="0"/>
              </a:spcBef>
            </a:pPr>
            <a:r>
              <a:rPr lang="en-US" smtClean="0"/>
              <a:t>Details –</a:t>
            </a:r>
          </a:p>
          <a:p>
            <a:pPr eaLnBrk="1" hangingPunct="1">
              <a:spcBef>
                <a:spcPct val="0"/>
              </a:spcBef>
            </a:pPr>
            <a:r>
              <a:rPr lang="en-US" smtClean="0"/>
              <a:t>Additional Information -</a:t>
            </a:r>
          </a:p>
          <a:p>
            <a:pPr eaLnBrk="1" hangingPunct="1">
              <a:spcBef>
                <a:spcPct val="0"/>
              </a:spcBef>
            </a:pPr>
            <a:r>
              <a:rPr lang="en-US" smtClean="0"/>
              <a:t>Transition Statement – </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914EE2-7B6F-4DDB-9557-DC162013CE72}" type="slidenum">
              <a:rPr lang="en-US" smtClean="0"/>
              <a:pPr fontAlgn="base">
                <a:spcBef>
                  <a:spcPct val="0"/>
                </a:spcBef>
                <a:spcAft>
                  <a:spcPct val="0"/>
                </a:spcAft>
                <a:defRPr/>
              </a:pPr>
              <a:t>4</a:t>
            </a:fld>
            <a:endParaRPr lang="en-US" smtClean="0"/>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INSTRUCTOR NOTES</a:t>
            </a:r>
          </a:p>
          <a:p>
            <a:pPr eaLnBrk="1" hangingPunct="1">
              <a:spcBef>
                <a:spcPct val="0"/>
              </a:spcBef>
            </a:pPr>
            <a:r>
              <a:rPr lang="en-US" smtClean="0"/>
              <a:t>Purpose – Outline how stream operations are typically performed</a:t>
            </a:r>
          </a:p>
          <a:p>
            <a:pPr eaLnBrk="1" hangingPunct="1">
              <a:spcBef>
                <a:spcPct val="0"/>
              </a:spcBef>
            </a:pPr>
            <a:r>
              <a:rPr lang="en-US" smtClean="0"/>
              <a:t>Details –</a:t>
            </a:r>
          </a:p>
          <a:p>
            <a:pPr eaLnBrk="1" hangingPunct="1">
              <a:spcBef>
                <a:spcPct val="0"/>
              </a:spcBef>
            </a:pPr>
            <a:r>
              <a:rPr lang="en-US" smtClean="0"/>
              <a:t>Additional Information – For more information on using streams, see: http://java.sun.com/docs/books/tutorial/essential/io/datasinks.html</a:t>
            </a:r>
          </a:p>
          <a:p>
            <a:pPr eaLnBrk="1" hangingPunct="1">
              <a:spcBef>
                <a:spcPct val="0"/>
              </a:spcBef>
            </a:pPr>
            <a:r>
              <a:rPr lang="en-US" smtClean="0"/>
              <a:t>Transition Statement – Next: Byte stream input class hierarchy</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AE4898-38F3-4EC6-B6BF-89B6A437264C}" type="slidenum">
              <a:rPr lang="en-US" smtClean="0"/>
              <a:pPr fontAlgn="base">
                <a:spcBef>
                  <a:spcPct val="0"/>
                </a:spcBef>
                <a:spcAft>
                  <a:spcPct val="0"/>
                </a:spcAft>
                <a:defRPr/>
              </a:pPr>
              <a:t>5</a:t>
            </a:fld>
            <a:endParaRPr lang="en-US"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p:txBody>
          <a:bodyPr>
            <a:normAutofit fontScale="77500" lnSpcReduction="20000"/>
          </a:bodyPr>
          <a:lstStyle/>
          <a:p>
            <a:pPr eaLnBrk="1" fontAlgn="auto" hangingPunct="1">
              <a:lnSpc>
                <a:spcPct val="80000"/>
              </a:lnSpc>
              <a:spcBef>
                <a:spcPts val="0"/>
              </a:spcBef>
              <a:spcAft>
                <a:spcPts val="0"/>
              </a:spcAft>
              <a:defRPr/>
            </a:pPr>
            <a:r>
              <a:rPr lang="en-US" sz="800" b="1" dirty="0" err="1" smtClean="0"/>
              <a:t>InputStream</a:t>
            </a:r>
            <a:r>
              <a:rPr lang="en-US" sz="800" dirty="0" smtClean="0"/>
              <a:t> is the abstract </a:t>
            </a:r>
            <a:r>
              <a:rPr lang="en-US" sz="800" dirty="0" err="1" smtClean="0"/>
              <a:t>superclass</a:t>
            </a:r>
            <a:r>
              <a:rPr lang="en-US" sz="800" dirty="0" smtClean="0"/>
              <a:t> of all classes representing an input stream of bytes. Applications that need to define a subclass of </a:t>
            </a:r>
            <a:r>
              <a:rPr lang="en-US" sz="800" b="1" dirty="0" err="1" smtClean="0"/>
              <a:t>InputStream</a:t>
            </a:r>
            <a:r>
              <a:rPr lang="en-US" sz="800" dirty="0" smtClean="0"/>
              <a:t> must always provide a method that returns the next byte of input.</a:t>
            </a:r>
          </a:p>
          <a:p>
            <a:pPr eaLnBrk="1" fontAlgn="auto" hangingPunct="1">
              <a:lnSpc>
                <a:spcPct val="80000"/>
              </a:lnSpc>
              <a:spcBef>
                <a:spcPts val="0"/>
              </a:spcBef>
              <a:spcAft>
                <a:spcPts val="0"/>
              </a:spcAft>
              <a:defRPr/>
            </a:pPr>
            <a:endParaRPr lang="en-US" sz="800" dirty="0" smtClean="0"/>
          </a:p>
          <a:p>
            <a:pPr eaLnBrk="1" fontAlgn="auto" hangingPunct="1">
              <a:lnSpc>
                <a:spcPct val="80000"/>
              </a:lnSpc>
              <a:spcBef>
                <a:spcPts val="0"/>
              </a:spcBef>
              <a:spcAft>
                <a:spcPts val="0"/>
              </a:spcAft>
              <a:defRPr/>
            </a:pPr>
            <a:r>
              <a:rPr lang="en-US" sz="1300" dirty="0" smtClean="0"/>
              <a:t>A </a:t>
            </a:r>
            <a:r>
              <a:rPr lang="en-US" sz="1300" b="1" dirty="0" err="1" smtClean="0"/>
              <a:t>ByteArrayInputStream</a:t>
            </a:r>
            <a:r>
              <a:rPr lang="en-US" sz="1300" dirty="0" smtClean="0"/>
              <a:t> contains an internal buffer that contains bytes that may be read from the stream. An internal counter keeps track of the next byte to be supplied by the read method. </a:t>
            </a:r>
          </a:p>
          <a:p>
            <a:pPr eaLnBrk="1" fontAlgn="auto" hangingPunct="1">
              <a:lnSpc>
                <a:spcPct val="80000"/>
              </a:lnSpc>
              <a:spcBef>
                <a:spcPts val="0"/>
              </a:spcBef>
              <a:spcAft>
                <a:spcPts val="0"/>
              </a:spcAft>
              <a:defRPr/>
            </a:pPr>
            <a:r>
              <a:rPr lang="en-US" sz="1300" dirty="0" smtClean="0"/>
              <a:t>A </a:t>
            </a:r>
            <a:r>
              <a:rPr lang="en-US" sz="1300" b="1" dirty="0" err="1" smtClean="0"/>
              <a:t>FileInputStream</a:t>
            </a:r>
            <a:r>
              <a:rPr lang="en-US" sz="1300" dirty="0" smtClean="0"/>
              <a:t> obtains input bytes from a file in a file system. It is meant for reading streams of raw bytes such as image data. For reading streams of characters, consider using a </a:t>
            </a:r>
            <a:r>
              <a:rPr lang="en-US" sz="1300" b="1" dirty="0" smtClean="0"/>
              <a:t>FileReader</a:t>
            </a:r>
            <a:r>
              <a:rPr lang="en-US" sz="1300" dirty="0" smtClean="0"/>
              <a:t>.</a:t>
            </a:r>
          </a:p>
          <a:p>
            <a:pPr eaLnBrk="1" fontAlgn="auto" hangingPunct="1">
              <a:lnSpc>
                <a:spcPct val="80000"/>
              </a:lnSpc>
              <a:spcBef>
                <a:spcPts val="0"/>
              </a:spcBef>
              <a:spcAft>
                <a:spcPts val="0"/>
              </a:spcAft>
              <a:defRPr/>
            </a:pPr>
            <a:r>
              <a:rPr lang="en-US" sz="1300" dirty="0" smtClean="0"/>
              <a:t>A </a:t>
            </a:r>
            <a:r>
              <a:rPr lang="en-US" sz="1300" b="1" dirty="0" err="1" smtClean="0"/>
              <a:t>FilterInputStream</a:t>
            </a:r>
            <a:r>
              <a:rPr lang="en-US" sz="1300" dirty="0" smtClean="0"/>
              <a:t> contains some other input stream, which it uses as its basic source of data, possibly transforming the data along the way or providing additional functionality. The class </a:t>
            </a:r>
            <a:r>
              <a:rPr lang="en-US" sz="1300" b="1" dirty="0" err="1" smtClean="0"/>
              <a:t>FilterInputStream</a:t>
            </a:r>
            <a:r>
              <a:rPr lang="en-US" sz="1300" dirty="0" smtClean="0"/>
              <a:t> itself simply overrides all methods of </a:t>
            </a:r>
            <a:r>
              <a:rPr lang="en-US" sz="1300" b="1" dirty="0" err="1" smtClean="0"/>
              <a:t>InputStream</a:t>
            </a:r>
            <a:r>
              <a:rPr lang="en-US" sz="1300" dirty="0" smtClean="0"/>
              <a:t> with versions that pass all requests to the contained input stream. Subclasses of </a:t>
            </a:r>
            <a:r>
              <a:rPr lang="en-US" sz="1300" b="1" dirty="0" err="1" smtClean="0"/>
              <a:t>FilterInputStream</a:t>
            </a:r>
            <a:r>
              <a:rPr lang="en-US" sz="1300" dirty="0" smtClean="0"/>
              <a:t> may further override some of these methods and may also provide additional methods and fields, as follows:</a:t>
            </a:r>
          </a:p>
          <a:p>
            <a:pPr eaLnBrk="1" fontAlgn="auto" hangingPunct="1">
              <a:lnSpc>
                <a:spcPct val="80000"/>
              </a:lnSpc>
              <a:spcBef>
                <a:spcPts val="0"/>
              </a:spcBef>
              <a:spcAft>
                <a:spcPts val="0"/>
              </a:spcAft>
              <a:buFontTx/>
              <a:buChar char="•"/>
              <a:defRPr/>
            </a:pPr>
            <a:r>
              <a:rPr lang="en-US" sz="1300" dirty="0" smtClean="0"/>
              <a:t>A </a:t>
            </a:r>
            <a:r>
              <a:rPr lang="en-US" sz="1300" b="1" dirty="0" err="1" smtClean="0"/>
              <a:t>BufferedInputStream</a:t>
            </a:r>
            <a:r>
              <a:rPr lang="en-US" sz="1300" dirty="0" smtClean="0"/>
              <a:t> adds functionality to another input stream, namely, the ability to buffer the input and to support the </a:t>
            </a:r>
            <a:r>
              <a:rPr lang="en-US" sz="1300" b="1" dirty="0" smtClean="0"/>
              <a:t>mark</a:t>
            </a:r>
            <a:r>
              <a:rPr lang="en-US" sz="1300" dirty="0" smtClean="0"/>
              <a:t> and </a:t>
            </a:r>
            <a:r>
              <a:rPr lang="en-US" sz="1300" b="1" dirty="0" smtClean="0"/>
              <a:t>reset</a:t>
            </a:r>
            <a:r>
              <a:rPr lang="en-US" sz="1300" dirty="0" smtClean="0"/>
              <a:t> methods.</a:t>
            </a:r>
          </a:p>
          <a:p>
            <a:pPr eaLnBrk="1" fontAlgn="auto" hangingPunct="1">
              <a:lnSpc>
                <a:spcPct val="80000"/>
              </a:lnSpc>
              <a:spcBef>
                <a:spcPts val="0"/>
              </a:spcBef>
              <a:spcAft>
                <a:spcPts val="0"/>
              </a:spcAft>
              <a:buFontTx/>
              <a:buChar char="•"/>
              <a:defRPr/>
            </a:pPr>
            <a:r>
              <a:rPr lang="en-US" sz="1300" b="1" dirty="0" err="1" smtClean="0"/>
              <a:t>CheckedInputStream</a:t>
            </a:r>
            <a:r>
              <a:rPr lang="en-US" sz="1300" dirty="0" smtClean="0"/>
              <a:t> provides an input stream that also maintains a checksum of the data being read. The checksum can then be used to verify the integrity of the input data.</a:t>
            </a:r>
          </a:p>
          <a:p>
            <a:pPr eaLnBrk="1" fontAlgn="auto" hangingPunct="1">
              <a:lnSpc>
                <a:spcPct val="80000"/>
              </a:lnSpc>
              <a:spcBef>
                <a:spcPts val="0"/>
              </a:spcBef>
              <a:spcAft>
                <a:spcPts val="0"/>
              </a:spcAft>
              <a:buFontTx/>
              <a:buChar char="•"/>
              <a:defRPr/>
            </a:pPr>
            <a:r>
              <a:rPr lang="en-US" sz="1300" dirty="0" smtClean="0"/>
              <a:t>A </a:t>
            </a:r>
            <a:r>
              <a:rPr lang="en-US" sz="1300" b="1" dirty="0" err="1" smtClean="0"/>
              <a:t>CipherInputStream</a:t>
            </a:r>
            <a:r>
              <a:rPr lang="en-US" sz="1300" dirty="0" smtClean="0"/>
              <a:t> is composed of an </a:t>
            </a:r>
            <a:r>
              <a:rPr lang="en-US" sz="1300" b="1" dirty="0" err="1" smtClean="0"/>
              <a:t>InputStream</a:t>
            </a:r>
            <a:r>
              <a:rPr lang="en-US" sz="1300" dirty="0" smtClean="0"/>
              <a:t> and a </a:t>
            </a:r>
            <a:r>
              <a:rPr lang="en-US" sz="1300" b="1" dirty="0" smtClean="0"/>
              <a:t>Cipher</a:t>
            </a:r>
            <a:r>
              <a:rPr lang="en-US" sz="1300" dirty="0" smtClean="0"/>
              <a:t> so that </a:t>
            </a:r>
            <a:r>
              <a:rPr lang="en-US" sz="1300" b="1" dirty="0" smtClean="0"/>
              <a:t>read</a:t>
            </a:r>
            <a:r>
              <a:rPr lang="en-US" sz="1300" dirty="0" smtClean="0"/>
              <a:t> methods return data that are read in from the underlying </a:t>
            </a:r>
            <a:r>
              <a:rPr lang="en-US" sz="1300" b="1" dirty="0" err="1" smtClean="0"/>
              <a:t>InputStream</a:t>
            </a:r>
            <a:r>
              <a:rPr lang="en-US" sz="1300" dirty="0" smtClean="0"/>
              <a:t> but have been additionally processed by the </a:t>
            </a:r>
            <a:r>
              <a:rPr lang="en-US" sz="1300" b="1" dirty="0" smtClean="0"/>
              <a:t>Cipher</a:t>
            </a:r>
            <a:r>
              <a:rPr lang="en-US" sz="1300" dirty="0" smtClean="0"/>
              <a:t>. </a:t>
            </a:r>
          </a:p>
          <a:p>
            <a:pPr eaLnBrk="1" fontAlgn="auto" hangingPunct="1">
              <a:lnSpc>
                <a:spcPct val="80000"/>
              </a:lnSpc>
              <a:spcBef>
                <a:spcPts val="0"/>
              </a:spcBef>
              <a:spcAft>
                <a:spcPts val="0"/>
              </a:spcAft>
              <a:buFontTx/>
              <a:buChar char="•"/>
              <a:defRPr/>
            </a:pPr>
            <a:r>
              <a:rPr lang="en-US" sz="1300" dirty="0" smtClean="0"/>
              <a:t>A </a:t>
            </a:r>
            <a:r>
              <a:rPr lang="en-US" sz="1300" b="1" dirty="0" err="1" smtClean="0"/>
              <a:t>DataInputStream</a:t>
            </a:r>
            <a:r>
              <a:rPr lang="en-US" sz="1300" dirty="0" smtClean="0"/>
              <a:t> lets an application read primitive Java data types from an underlying input stream in a machine-independent way. An application uses a </a:t>
            </a:r>
            <a:r>
              <a:rPr lang="en-US" sz="1300" b="1" dirty="0" err="1" smtClean="0"/>
              <a:t>DataOuputStream</a:t>
            </a:r>
            <a:r>
              <a:rPr lang="en-US" sz="1300" dirty="0" smtClean="0"/>
              <a:t> to write data that can later be read by a </a:t>
            </a:r>
            <a:r>
              <a:rPr lang="en-US" sz="1300" b="1" dirty="0" err="1" smtClean="0"/>
              <a:t>DataInputStream</a:t>
            </a:r>
            <a:r>
              <a:rPr lang="en-US" sz="1300" dirty="0" smtClean="0"/>
              <a:t>.</a:t>
            </a:r>
          </a:p>
          <a:p>
            <a:pPr eaLnBrk="1" fontAlgn="auto" hangingPunct="1">
              <a:lnSpc>
                <a:spcPct val="80000"/>
              </a:lnSpc>
              <a:spcBef>
                <a:spcPts val="0"/>
              </a:spcBef>
              <a:spcAft>
                <a:spcPts val="0"/>
              </a:spcAft>
              <a:buFontTx/>
              <a:buChar char="•"/>
              <a:defRPr/>
            </a:pPr>
            <a:r>
              <a:rPr lang="en-US" sz="1300" b="1" dirty="0" err="1" smtClean="0"/>
              <a:t>DigestInputStream</a:t>
            </a:r>
            <a:r>
              <a:rPr lang="en-US" sz="1300" dirty="0" smtClean="0"/>
              <a:t> provides </a:t>
            </a:r>
            <a:r>
              <a:rPr lang="en-US" sz="800" dirty="0" smtClean="0"/>
              <a:t>a transparent stream that updates the associated message digest using the bits going through the stream. </a:t>
            </a:r>
          </a:p>
          <a:p>
            <a:pPr eaLnBrk="1" fontAlgn="auto" hangingPunct="1">
              <a:lnSpc>
                <a:spcPct val="80000"/>
              </a:lnSpc>
              <a:spcBef>
                <a:spcPts val="0"/>
              </a:spcBef>
              <a:spcAft>
                <a:spcPts val="0"/>
              </a:spcAft>
              <a:buFontTx/>
              <a:buChar char="•"/>
              <a:defRPr/>
            </a:pPr>
            <a:r>
              <a:rPr lang="en-US" sz="800" b="1" dirty="0" err="1" smtClean="0"/>
              <a:t>InflaterInputStream</a:t>
            </a:r>
            <a:r>
              <a:rPr lang="en-US" sz="800" dirty="0" smtClean="0"/>
              <a:t> implements a stream filter for uncompressing data in the "deflate" compression format. It is also used as the basis for other decompression filters, such as </a:t>
            </a:r>
            <a:r>
              <a:rPr lang="en-US" sz="800" b="1" dirty="0" err="1" smtClean="0"/>
              <a:t>GZIPInputStream</a:t>
            </a:r>
            <a:r>
              <a:rPr lang="en-US" sz="800" dirty="0" smtClean="0"/>
              <a:t>. </a:t>
            </a:r>
          </a:p>
          <a:p>
            <a:pPr eaLnBrk="1" fontAlgn="auto" hangingPunct="1">
              <a:lnSpc>
                <a:spcPct val="80000"/>
              </a:lnSpc>
              <a:spcBef>
                <a:spcPts val="0"/>
              </a:spcBef>
              <a:spcAft>
                <a:spcPts val="0"/>
              </a:spcAft>
              <a:buFontTx/>
              <a:buChar char="•"/>
              <a:defRPr/>
            </a:pPr>
            <a:r>
              <a:rPr lang="en-US" sz="800" b="1" dirty="0" err="1" smtClean="0"/>
              <a:t>ProgressMonitorInputStream</a:t>
            </a:r>
            <a:r>
              <a:rPr lang="en-US" sz="800" dirty="0" smtClean="0"/>
              <a:t> monitors the progress of reading from some </a:t>
            </a:r>
            <a:r>
              <a:rPr lang="en-US" sz="800" b="1" dirty="0" err="1" smtClean="0"/>
              <a:t>InputStream</a:t>
            </a:r>
            <a:r>
              <a:rPr lang="en-US" sz="800" dirty="0" smtClean="0"/>
              <a:t>. If it's taking a while, a </a:t>
            </a:r>
            <a:r>
              <a:rPr lang="en-US" sz="800" b="1" dirty="0" err="1" smtClean="0"/>
              <a:t>ProgressDialog</a:t>
            </a:r>
            <a:r>
              <a:rPr lang="en-US" sz="800" dirty="0" smtClean="0"/>
              <a:t> will be popped up to inform the user.</a:t>
            </a:r>
          </a:p>
          <a:p>
            <a:pPr eaLnBrk="1" fontAlgn="auto" hangingPunct="1">
              <a:lnSpc>
                <a:spcPct val="80000"/>
              </a:lnSpc>
              <a:spcBef>
                <a:spcPts val="0"/>
              </a:spcBef>
              <a:spcAft>
                <a:spcPts val="0"/>
              </a:spcAft>
              <a:buFontTx/>
              <a:buChar char="•"/>
              <a:defRPr/>
            </a:pPr>
            <a:r>
              <a:rPr lang="en-US" sz="800" dirty="0" smtClean="0"/>
              <a:t>A </a:t>
            </a:r>
            <a:r>
              <a:rPr lang="en-US" sz="800" b="1" dirty="0" err="1" smtClean="0"/>
              <a:t>PushbackInputStream</a:t>
            </a:r>
            <a:r>
              <a:rPr lang="en-US" sz="800" dirty="0" smtClean="0"/>
              <a:t> adds functionality to another input stream, namely the ability to "push back" or "unread" one byte.  </a:t>
            </a:r>
          </a:p>
          <a:p>
            <a:pPr eaLnBrk="1" fontAlgn="auto" hangingPunct="1">
              <a:lnSpc>
                <a:spcPct val="80000"/>
              </a:lnSpc>
              <a:spcBef>
                <a:spcPts val="0"/>
              </a:spcBef>
              <a:spcAft>
                <a:spcPts val="0"/>
              </a:spcAft>
              <a:buFontTx/>
              <a:buChar char="•"/>
              <a:defRPr/>
            </a:pPr>
            <a:endParaRPr lang="en-US" sz="800" dirty="0" smtClean="0"/>
          </a:p>
          <a:p>
            <a:pPr eaLnBrk="1" fontAlgn="auto" hangingPunct="1">
              <a:lnSpc>
                <a:spcPct val="80000"/>
              </a:lnSpc>
              <a:spcBef>
                <a:spcPts val="0"/>
              </a:spcBef>
              <a:spcAft>
                <a:spcPts val="0"/>
              </a:spcAft>
              <a:defRPr/>
            </a:pPr>
            <a:r>
              <a:rPr lang="en-US" sz="800" dirty="0" smtClean="0"/>
              <a:t>An </a:t>
            </a:r>
            <a:r>
              <a:rPr lang="en-US" sz="800" b="1" dirty="0" err="1" smtClean="0"/>
              <a:t>ObjectInputStream</a:t>
            </a:r>
            <a:r>
              <a:rPr lang="en-US" sz="800" dirty="0" smtClean="0"/>
              <a:t> </a:t>
            </a:r>
            <a:r>
              <a:rPr lang="en-US" sz="800" dirty="0" err="1" smtClean="0"/>
              <a:t>deserializes</a:t>
            </a:r>
            <a:r>
              <a:rPr lang="en-US" sz="800" dirty="0" smtClean="0"/>
              <a:t> primitive data and objects previously written using an </a:t>
            </a:r>
            <a:r>
              <a:rPr lang="en-US" sz="800" b="1" dirty="0" err="1" smtClean="0"/>
              <a:t>ObjectOutputStream</a:t>
            </a:r>
            <a:r>
              <a:rPr lang="en-US" sz="800" dirty="0" smtClean="0"/>
              <a:t>. </a:t>
            </a:r>
          </a:p>
          <a:p>
            <a:pPr eaLnBrk="1" fontAlgn="auto" hangingPunct="1">
              <a:lnSpc>
                <a:spcPct val="80000"/>
              </a:lnSpc>
              <a:spcBef>
                <a:spcPts val="0"/>
              </a:spcBef>
              <a:spcAft>
                <a:spcPts val="0"/>
              </a:spcAft>
              <a:defRPr/>
            </a:pPr>
            <a:r>
              <a:rPr lang="en-US" sz="800" dirty="0" smtClean="0"/>
              <a:t>A </a:t>
            </a:r>
            <a:r>
              <a:rPr lang="en-US" sz="800" b="1" dirty="0" err="1" smtClean="0"/>
              <a:t>PipedInputStream</a:t>
            </a:r>
            <a:r>
              <a:rPr lang="en-US" sz="800" dirty="0" smtClean="0"/>
              <a:t> provides whatever data bytes are written to a </a:t>
            </a:r>
            <a:r>
              <a:rPr lang="en-US" sz="800" b="1" dirty="0" err="1" smtClean="0"/>
              <a:t>PipedOutputStream</a:t>
            </a:r>
            <a:r>
              <a:rPr lang="en-US" sz="800" dirty="0" smtClean="0"/>
              <a:t> to which it is connected.</a:t>
            </a:r>
          </a:p>
          <a:p>
            <a:pPr eaLnBrk="1" fontAlgn="auto" hangingPunct="1">
              <a:lnSpc>
                <a:spcPct val="80000"/>
              </a:lnSpc>
              <a:spcBef>
                <a:spcPts val="0"/>
              </a:spcBef>
              <a:spcAft>
                <a:spcPts val="0"/>
              </a:spcAft>
              <a:defRPr/>
            </a:pPr>
            <a:r>
              <a:rPr lang="en-US" sz="800" dirty="0" smtClean="0"/>
              <a:t>A </a:t>
            </a:r>
            <a:r>
              <a:rPr lang="en-US" sz="800" b="1" dirty="0" err="1" smtClean="0"/>
              <a:t>SequenceInputStream</a:t>
            </a:r>
            <a:r>
              <a:rPr lang="en-US" sz="800" dirty="0" smtClean="0"/>
              <a:t> represents the logical concatenation of other input streams. </a:t>
            </a:r>
            <a:endParaRPr lang="en-US" sz="1300" dirty="0" smtClean="0"/>
          </a:p>
          <a:p>
            <a:pPr eaLnBrk="1" fontAlgn="auto" hangingPunct="1">
              <a:lnSpc>
                <a:spcPct val="80000"/>
              </a:lnSpc>
              <a:spcBef>
                <a:spcPts val="0"/>
              </a:spcBef>
              <a:spcAft>
                <a:spcPts val="0"/>
              </a:spcAft>
              <a:defRPr/>
            </a:pPr>
            <a:r>
              <a:rPr lang="en-US" sz="1300" b="1" dirty="0" smtClean="0"/>
              <a:t>NOTE:</a:t>
            </a:r>
            <a:r>
              <a:rPr lang="en-US" sz="1300" dirty="0" smtClean="0"/>
              <a:t> this list is incomplete.  It omits deprecated classes and subclasses in packages other than </a:t>
            </a:r>
            <a:r>
              <a:rPr lang="en-US" sz="1300" b="1" dirty="0" smtClean="0"/>
              <a:t>java.io</a:t>
            </a:r>
            <a:r>
              <a:rPr lang="en-US" sz="1300" dirty="0" smtClean="0"/>
              <a:t>.</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INSTRUCTOR NOTES</a:t>
            </a:r>
          </a:p>
          <a:p>
            <a:pPr eaLnBrk="1" fontAlgn="auto" hangingPunct="1">
              <a:lnSpc>
                <a:spcPct val="80000"/>
              </a:lnSpc>
              <a:spcBef>
                <a:spcPts val="0"/>
              </a:spcBef>
              <a:spcAft>
                <a:spcPts val="0"/>
              </a:spcAft>
              <a:defRPr/>
            </a:pPr>
            <a:r>
              <a:rPr lang="en-US" sz="1300" dirty="0" smtClean="0"/>
              <a:t>Purpose – Outline the byte stream input class hierarchy</a:t>
            </a:r>
          </a:p>
          <a:p>
            <a:pPr eaLnBrk="1" fontAlgn="auto" hangingPunct="1">
              <a:lnSpc>
                <a:spcPct val="80000"/>
              </a:lnSpc>
              <a:spcBef>
                <a:spcPts val="0"/>
              </a:spcBef>
              <a:spcAft>
                <a:spcPts val="0"/>
              </a:spcAft>
              <a:defRPr/>
            </a:pPr>
            <a:r>
              <a:rPr lang="en-US" sz="1300" dirty="0" smtClean="0"/>
              <a:t>Details – </a:t>
            </a:r>
          </a:p>
          <a:p>
            <a:pPr eaLnBrk="1" fontAlgn="auto" hangingPunct="1">
              <a:lnSpc>
                <a:spcPct val="80000"/>
              </a:lnSpc>
              <a:spcBef>
                <a:spcPts val="0"/>
              </a:spcBef>
              <a:spcAft>
                <a:spcPts val="976"/>
              </a:spcAft>
              <a:defRPr/>
            </a:pPr>
            <a:r>
              <a:rPr lang="en-US" sz="1300" dirty="0" smtClean="0"/>
              <a:t>From </a:t>
            </a:r>
            <a:r>
              <a:rPr lang="en-US" dirty="0" smtClean="0"/>
              <a:t>http://docs.rinet.ru/WebJPP/ch13.htm#WhatIsaStream:</a:t>
            </a:r>
            <a:endParaRPr lang="en-US" sz="1300" dirty="0" smtClean="0"/>
          </a:p>
          <a:p>
            <a:pPr eaLnBrk="1" fontAlgn="auto" hangingPunct="1">
              <a:lnSpc>
                <a:spcPct val="80000"/>
              </a:lnSpc>
              <a:spcBef>
                <a:spcPts val="0"/>
              </a:spcBef>
              <a:spcAft>
                <a:spcPts val="976"/>
              </a:spcAft>
              <a:defRPr/>
            </a:pPr>
            <a:r>
              <a:rPr lang="en-US" sz="1300" dirty="0" smtClean="0"/>
              <a:t>“</a:t>
            </a:r>
            <a:r>
              <a:rPr lang="en-US" dirty="0" err="1" smtClean="0"/>
              <a:t>InputStream</a:t>
            </a:r>
            <a:r>
              <a:rPr lang="en-US" dirty="0" smtClean="0"/>
              <a:t> includes several methods that provide the basic input needs for all the input streams to come. Each of the read() methods extract one or more bytes of data from the stream and move the current position in the stream along according to how many bytes are read. Each read() and skip() method will also block until at least some data is available to process.” </a:t>
            </a:r>
            <a:endParaRPr lang="en-US" sz="1300" dirty="0" smtClean="0"/>
          </a:p>
          <a:p>
            <a:pPr eaLnBrk="1" fontAlgn="auto" hangingPunct="1">
              <a:lnSpc>
                <a:spcPct val="80000"/>
              </a:lnSpc>
              <a:spcBef>
                <a:spcPts val="0"/>
              </a:spcBef>
              <a:spcAft>
                <a:spcPts val="0"/>
              </a:spcAft>
              <a:defRPr/>
            </a:pPr>
            <a:r>
              <a:rPr lang="en-US" sz="1300" dirty="0" smtClean="0"/>
              <a:t>Additional Information -</a:t>
            </a:r>
          </a:p>
          <a:p>
            <a:pPr eaLnBrk="1" fontAlgn="auto" hangingPunct="1">
              <a:lnSpc>
                <a:spcPct val="80000"/>
              </a:lnSpc>
              <a:spcBef>
                <a:spcPts val="0"/>
              </a:spcBef>
              <a:spcAft>
                <a:spcPts val="0"/>
              </a:spcAft>
              <a:defRPr/>
            </a:pPr>
            <a:r>
              <a:rPr lang="en-US" sz="1300" dirty="0" smtClean="0"/>
              <a:t>Transition Statement – Next: Byte stream output class hierarchy</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endParaRPr lang="en-US" sz="130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3B51F0-42BD-45A9-A333-849D422BD933}" type="slidenum">
              <a:rPr lang="en-US" smtClean="0"/>
              <a:pPr fontAlgn="base">
                <a:spcBef>
                  <a:spcPct val="0"/>
                </a:spcBef>
                <a:spcAft>
                  <a:spcPct val="0"/>
                </a:spcAft>
                <a:defRPr/>
              </a:pPr>
              <a:t>6</a:t>
            </a:fld>
            <a:endParaRPr lang="en-US" smtClean="0"/>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3" name="Rectangle 3"/>
          <p:cNvSpPr>
            <a:spLocks noGrp="1" noChangeArrowheads="1"/>
          </p:cNvSpPr>
          <p:nvPr>
            <p:ph type="body" idx="1"/>
          </p:nvPr>
        </p:nvSpPr>
        <p:spPr/>
        <p:txBody>
          <a:bodyPr>
            <a:normAutofit fontScale="32500" lnSpcReduction="20000"/>
          </a:bodyPr>
          <a:lstStyle/>
          <a:p>
            <a:pPr eaLnBrk="1" fontAlgn="auto" hangingPunct="1">
              <a:spcBef>
                <a:spcPts val="0"/>
              </a:spcBef>
              <a:spcAft>
                <a:spcPts val="0"/>
              </a:spcAft>
              <a:defRPr/>
            </a:pPr>
            <a:r>
              <a:rPr lang="en-US" b="1" dirty="0" err="1" smtClean="0"/>
              <a:t>OutputStream</a:t>
            </a:r>
            <a:r>
              <a:rPr lang="en-US" dirty="0" smtClean="0"/>
              <a:t> is the abstract </a:t>
            </a:r>
            <a:r>
              <a:rPr lang="en-US" dirty="0" err="1" smtClean="0"/>
              <a:t>superclass</a:t>
            </a:r>
            <a:r>
              <a:rPr lang="en-US" dirty="0" smtClean="0"/>
              <a:t> of all classes representing an output stream of bytes.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sz="2900" dirty="0" smtClean="0"/>
              <a:t>A </a:t>
            </a:r>
            <a:r>
              <a:rPr lang="en-US" sz="2900" b="1" dirty="0" err="1" smtClean="0"/>
              <a:t>ByteArrayOutputStream</a:t>
            </a:r>
            <a:r>
              <a:rPr lang="en-US" sz="2900" dirty="0" smtClean="0"/>
              <a:t> </a:t>
            </a:r>
            <a:r>
              <a:rPr lang="en-US" dirty="0" smtClean="0"/>
              <a:t>implements an output stream in which the data is written into a byte array</a:t>
            </a:r>
            <a:r>
              <a:rPr lang="en-US" sz="2900" dirty="0" smtClean="0"/>
              <a:t>. </a:t>
            </a:r>
          </a:p>
          <a:p>
            <a:pPr eaLnBrk="1" fontAlgn="auto" hangingPunct="1">
              <a:spcBef>
                <a:spcPts val="0"/>
              </a:spcBef>
              <a:spcAft>
                <a:spcPts val="0"/>
              </a:spcAft>
              <a:defRPr/>
            </a:pPr>
            <a:r>
              <a:rPr lang="en-US" sz="2900" dirty="0" smtClean="0"/>
              <a:t>A </a:t>
            </a:r>
            <a:r>
              <a:rPr lang="en-US" sz="2900" b="1" dirty="0" err="1" smtClean="0"/>
              <a:t>FileOutputStream</a:t>
            </a:r>
            <a:r>
              <a:rPr lang="en-US" sz="2900" dirty="0" smtClean="0"/>
              <a:t> </a:t>
            </a:r>
            <a:r>
              <a:rPr lang="en-US" dirty="0" smtClean="0"/>
              <a:t>writes data to a </a:t>
            </a:r>
            <a:r>
              <a:rPr lang="en-US" b="1" dirty="0" smtClean="0"/>
              <a:t>File</a:t>
            </a:r>
            <a:r>
              <a:rPr lang="en-US" dirty="0" smtClean="0"/>
              <a:t> or to a </a:t>
            </a:r>
            <a:r>
              <a:rPr lang="en-US" b="1" dirty="0" err="1" smtClean="0"/>
              <a:t>FileDescriptor</a:t>
            </a:r>
            <a:r>
              <a:rPr lang="en-US" dirty="0" smtClean="0"/>
              <a:t>. It is meant for writing streams of raw bytes such as image data. For writing streams of characters, consider using </a:t>
            </a:r>
            <a:r>
              <a:rPr lang="en-US" b="1" dirty="0" err="1" smtClean="0"/>
              <a:t>FileWriter</a:t>
            </a:r>
            <a:r>
              <a:rPr lang="en-US" dirty="0" smtClean="0"/>
              <a:t>.</a:t>
            </a:r>
          </a:p>
          <a:p>
            <a:pPr eaLnBrk="1" fontAlgn="auto" hangingPunct="1">
              <a:spcBef>
                <a:spcPts val="0"/>
              </a:spcBef>
              <a:spcAft>
                <a:spcPts val="0"/>
              </a:spcAft>
              <a:defRPr/>
            </a:pPr>
            <a:r>
              <a:rPr lang="en-US" sz="2900" dirty="0" smtClean="0"/>
              <a:t>A </a:t>
            </a:r>
            <a:r>
              <a:rPr lang="en-US" sz="2900" b="1" dirty="0" err="1" smtClean="0"/>
              <a:t>FilterOutputStream</a:t>
            </a:r>
            <a:r>
              <a:rPr lang="en-US" sz="2900" dirty="0" smtClean="0"/>
              <a:t> contains some other output stream, </a:t>
            </a:r>
            <a:r>
              <a:rPr lang="en-US" dirty="0" smtClean="0"/>
              <a:t>which it uses as its basic sink of data, but possibly transforming the data along the way or providing additional functionality. </a:t>
            </a:r>
            <a:r>
              <a:rPr lang="en-US" sz="2900" dirty="0" smtClean="0"/>
              <a:t>The class </a:t>
            </a:r>
            <a:r>
              <a:rPr lang="en-US" sz="2900" b="1" dirty="0" err="1" smtClean="0"/>
              <a:t>FilterOutputStream</a:t>
            </a:r>
            <a:r>
              <a:rPr lang="en-US" sz="2900" dirty="0" smtClean="0"/>
              <a:t> itself simply overrides all methods of </a:t>
            </a:r>
            <a:r>
              <a:rPr lang="en-US" sz="2900" b="1" dirty="0" err="1" smtClean="0"/>
              <a:t>OutputStream</a:t>
            </a:r>
            <a:r>
              <a:rPr lang="en-US" sz="2900" dirty="0" smtClean="0"/>
              <a:t> with versions that pass all requests to the contained output stream. Subclasses of </a:t>
            </a:r>
            <a:r>
              <a:rPr lang="en-US" sz="2900" b="1" dirty="0" err="1" smtClean="0"/>
              <a:t>FilterOutputStream</a:t>
            </a:r>
            <a:r>
              <a:rPr lang="en-US" sz="2900" dirty="0" smtClean="0"/>
              <a:t> may further override some of these methods and may also provide additional methods and fields, as follows:</a:t>
            </a:r>
          </a:p>
          <a:p>
            <a:pPr eaLnBrk="1" fontAlgn="auto" hangingPunct="1">
              <a:spcBef>
                <a:spcPts val="0"/>
              </a:spcBef>
              <a:spcAft>
                <a:spcPts val="0"/>
              </a:spcAft>
              <a:buFontTx/>
              <a:buChar char="•"/>
              <a:defRPr/>
            </a:pPr>
            <a:r>
              <a:rPr lang="en-US" sz="2900" dirty="0" smtClean="0"/>
              <a:t>A </a:t>
            </a:r>
            <a:r>
              <a:rPr lang="en-US" sz="2900" b="1" dirty="0" err="1" smtClean="0"/>
              <a:t>BufferedOutputStream</a:t>
            </a:r>
            <a:r>
              <a:rPr lang="en-US" sz="2900" dirty="0" smtClean="0"/>
              <a:t> adds functionality to another output stream, namely, the ability to buffer the output.</a:t>
            </a:r>
          </a:p>
          <a:p>
            <a:pPr eaLnBrk="1" fontAlgn="auto" hangingPunct="1">
              <a:spcBef>
                <a:spcPts val="0"/>
              </a:spcBef>
              <a:spcAft>
                <a:spcPts val="0"/>
              </a:spcAft>
              <a:buFontTx/>
              <a:buChar char="•"/>
              <a:defRPr/>
            </a:pPr>
            <a:r>
              <a:rPr lang="en-US" sz="2900" b="1" dirty="0" err="1" smtClean="0"/>
              <a:t>CheckedOutputStream</a:t>
            </a:r>
            <a:r>
              <a:rPr lang="en-US" sz="2900" dirty="0" smtClean="0"/>
              <a:t> provides an output stream that also maintains a checksum of the data being written. The checksum can then be used to verify the integrity of the output data.</a:t>
            </a:r>
          </a:p>
          <a:p>
            <a:pPr eaLnBrk="1" fontAlgn="auto" hangingPunct="1">
              <a:spcBef>
                <a:spcPts val="0"/>
              </a:spcBef>
              <a:spcAft>
                <a:spcPts val="0"/>
              </a:spcAft>
              <a:buFontTx/>
              <a:buChar char="•"/>
              <a:defRPr/>
            </a:pPr>
            <a:r>
              <a:rPr lang="en-US" sz="2900" dirty="0" smtClean="0"/>
              <a:t>A </a:t>
            </a:r>
            <a:r>
              <a:rPr lang="en-US" sz="2900" b="1" dirty="0" err="1" smtClean="0"/>
              <a:t>CipherOutputStream</a:t>
            </a:r>
            <a:r>
              <a:rPr lang="en-US" sz="2900" dirty="0" smtClean="0"/>
              <a:t> is composed of an </a:t>
            </a:r>
            <a:r>
              <a:rPr lang="en-US" sz="2900" b="1" dirty="0" err="1" smtClean="0"/>
              <a:t>OutputStream</a:t>
            </a:r>
            <a:r>
              <a:rPr lang="en-US" sz="2900" dirty="0" smtClean="0"/>
              <a:t> and a </a:t>
            </a:r>
            <a:r>
              <a:rPr lang="en-US" sz="2900" b="1" dirty="0" smtClean="0"/>
              <a:t>Cipher</a:t>
            </a:r>
            <a:r>
              <a:rPr lang="en-US" sz="2900" dirty="0" smtClean="0"/>
              <a:t> so that </a:t>
            </a:r>
            <a:r>
              <a:rPr lang="en-US" sz="2900" b="1" dirty="0" smtClean="0"/>
              <a:t>write</a:t>
            </a:r>
            <a:r>
              <a:rPr lang="en-US" sz="2900" dirty="0" smtClean="0"/>
              <a:t> methods store data that is written to the underlying </a:t>
            </a:r>
            <a:r>
              <a:rPr lang="en-US" sz="2900" b="1" dirty="0" err="1" smtClean="0"/>
              <a:t>OutputStream</a:t>
            </a:r>
            <a:r>
              <a:rPr lang="en-US" sz="2900" dirty="0" smtClean="0"/>
              <a:t> but have been additionally processed by the </a:t>
            </a:r>
            <a:r>
              <a:rPr lang="en-US" sz="2900" b="1" dirty="0" smtClean="0"/>
              <a:t>Cipher</a:t>
            </a:r>
            <a:r>
              <a:rPr lang="en-US" sz="2900" dirty="0" smtClean="0"/>
              <a:t>. </a:t>
            </a:r>
          </a:p>
          <a:p>
            <a:pPr eaLnBrk="1" fontAlgn="auto" hangingPunct="1">
              <a:spcBef>
                <a:spcPts val="0"/>
              </a:spcBef>
              <a:spcAft>
                <a:spcPts val="0"/>
              </a:spcAft>
              <a:buFontTx/>
              <a:buChar char="•"/>
              <a:defRPr/>
            </a:pPr>
            <a:r>
              <a:rPr lang="en-US" sz="2900" dirty="0" smtClean="0"/>
              <a:t>A </a:t>
            </a:r>
            <a:r>
              <a:rPr lang="en-US" sz="2900" b="1" dirty="0" err="1" smtClean="0"/>
              <a:t>DataOutputStream</a:t>
            </a:r>
            <a:r>
              <a:rPr lang="en-US" sz="2900" dirty="0" smtClean="0"/>
              <a:t> lets an application write primitive Java data types to an underlying output stream in a machine-independent way. An application uses a </a:t>
            </a:r>
            <a:r>
              <a:rPr lang="en-US" sz="2900" b="1" dirty="0" err="1" smtClean="0"/>
              <a:t>DataOuputStream</a:t>
            </a:r>
            <a:r>
              <a:rPr lang="en-US" sz="2900" dirty="0" smtClean="0"/>
              <a:t> to write data that can later be read by a </a:t>
            </a:r>
            <a:r>
              <a:rPr lang="en-US" sz="2900" b="1" dirty="0" err="1" smtClean="0"/>
              <a:t>DataInputStream</a:t>
            </a:r>
            <a:r>
              <a:rPr lang="en-US" sz="2900" dirty="0" smtClean="0"/>
              <a:t>.</a:t>
            </a:r>
          </a:p>
          <a:p>
            <a:pPr eaLnBrk="1" fontAlgn="auto" hangingPunct="1">
              <a:spcBef>
                <a:spcPts val="0"/>
              </a:spcBef>
              <a:spcAft>
                <a:spcPts val="0"/>
              </a:spcAft>
              <a:buFontTx/>
              <a:buChar char="•"/>
              <a:defRPr/>
            </a:pPr>
            <a:r>
              <a:rPr lang="en-US" sz="2900" b="1" dirty="0" err="1" smtClean="0"/>
              <a:t>DigestOutputStream</a:t>
            </a:r>
            <a:r>
              <a:rPr lang="en-US" sz="2900" dirty="0" smtClean="0"/>
              <a:t> provides </a:t>
            </a:r>
            <a:r>
              <a:rPr lang="en-US" dirty="0" smtClean="0"/>
              <a:t>a transparent stream that updates the associated message digest using the bits going through the stream. </a:t>
            </a:r>
          </a:p>
          <a:p>
            <a:pPr eaLnBrk="1" fontAlgn="auto" hangingPunct="1">
              <a:spcBef>
                <a:spcPts val="0"/>
              </a:spcBef>
              <a:spcAft>
                <a:spcPts val="0"/>
              </a:spcAft>
              <a:buFontTx/>
              <a:buChar char="•"/>
              <a:defRPr/>
            </a:pPr>
            <a:r>
              <a:rPr lang="en-US" b="1" dirty="0" err="1" smtClean="0"/>
              <a:t>DeflaterOutputStream</a:t>
            </a:r>
            <a:r>
              <a:rPr lang="en-US" dirty="0" smtClean="0"/>
              <a:t> implements a stream filter for compressing data in the "deflate" compression format. It is also used as the basis for other compression filters, such as </a:t>
            </a:r>
            <a:r>
              <a:rPr lang="en-US" b="1" dirty="0" err="1" smtClean="0"/>
              <a:t>GZIPOutputStream</a:t>
            </a:r>
            <a:r>
              <a:rPr lang="en-US" dirty="0" smtClean="0"/>
              <a:t>. </a:t>
            </a:r>
          </a:p>
          <a:p>
            <a:pPr eaLnBrk="1" fontAlgn="auto" hangingPunct="1">
              <a:spcBef>
                <a:spcPts val="0"/>
              </a:spcBef>
              <a:spcAft>
                <a:spcPts val="0"/>
              </a:spcAft>
              <a:buFontTx/>
              <a:buChar char="•"/>
              <a:defRPr/>
            </a:pPr>
            <a:r>
              <a:rPr lang="en-US" dirty="0" smtClean="0"/>
              <a:t>A </a:t>
            </a:r>
            <a:r>
              <a:rPr lang="en-US" b="1" dirty="0" err="1" smtClean="0"/>
              <a:t>PrintStream</a:t>
            </a:r>
            <a:r>
              <a:rPr lang="en-US" dirty="0" smtClean="0"/>
              <a:t> adds functionality to another output stream, namely the ability to print representations of various data values conveniently.</a:t>
            </a:r>
          </a:p>
          <a:p>
            <a:pPr eaLnBrk="1" fontAlgn="auto" hangingPunct="1">
              <a:spcBef>
                <a:spcPts val="0"/>
              </a:spcBef>
              <a:spcAft>
                <a:spcPts val="0"/>
              </a:spcAft>
              <a:buFontTx/>
              <a:buChar char="•"/>
              <a:defRPr/>
            </a:pPr>
            <a:endParaRPr lang="en-US" dirty="0" smtClean="0"/>
          </a:p>
          <a:p>
            <a:pPr eaLnBrk="1" fontAlgn="auto" hangingPunct="1">
              <a:spcBef>
                <a:spcPts val="0"/>
              </a:spcBef>
              <a:spcAft>
                <a:spcPts val="0"/>
              </a:spcAft>
              <a:defRPr/>
            </a:pPr>
            <a:r>
              <a:rPr lang="en-US" dirty="0" smtClean="0"/>
              <a:t>An </a:t>
            </a:r>
            <a:r>
              <a:rPr lang="en-US" b="1" dirty="0" err="1" smtClean="0"/>
              <a:t>ObjectOutputStream</a:t>
            </a:r>
            <a:r>
              <a:rPr lang="en-US" dirty="0" smtClean="0"/>
              <a:t> serializes primitive data and objects for later reading using an </a:t>
            </a:r>
            <a:r>
              <a:rPr lang="en-US" b="1" dirty="0" err="1" smtClean="0"/>
              <a:t>ObjectInputStream</a:t>
            </a:r>
            <a:r>
              <a:rPr lang="en-US" dirty="0" smtClean="0"/>
              <a:t>. </a:t>
            </a:r>
          </a:p>
          <a:p>
            <a:pPr eaLnBrk="1" fontAlgn="auto" hangingPunct="1">
              <a:spcBef>
                <a:spcPts val="0"/>
              </a:spcBef>
              <a:spcAft>
                <a:spcPts val="0"/>
              </a:spcAft>
              <a:defRPr/>
            </a:pPr>
            <a:r>
              <a:rPr lang="en-US" dirty="0" smtClean="0"/>
              <a:t>A </a:t>
            </a:r>
            <a:r>
              <a:rPr lang="en-US" b="1" dirty="0" err="1" smtClean="0"/>
              <a:t>PipedOutputStream</a:t>
            </a:r>
            <a:r>
              <a:rPr lang="en-US" dirty="0" smtClean="0"/>
              <a:t> writes bytes to be read by a </a:t>
            </a:r>
            <a:r>
              <a:rPr lang="en-US" b="1" dirty="0" err="1" smtClean="0"/>
              <a:t>PipedInputStream</a:t>
            </a:r>
            <a:r>
              <a:rPr lang="en-US" dirty="0" smtClean="0"/>
              <a:t> to which it is connected.</a:t>
            </a:r>
          </a:p>
          <a:p>
            <a:pPr eaLnBrk="1" fontAlgn="auto" hangingPunct="1">
              <a:spcBef>
                <a:spcPts val="0"/>
              </a:spcBef>
              <a:spcAft>
                <a:spcPts val="0"/>
              </a:spcAft>
              <a:defRPr/>
            </a:pPr>
            <a:r>
              <a:rPr lang="en-US" sz="2900" b="1" dirty="0" smtClean="0"/>
              <a:t>NOTE:</a:t>
            </a:r>
            <a:r>
              <a:rPr lang="en-US" sz="2900" dirty="0" smtClean="0"/>
              <a:t> this list is incomplete.  It omits subclasses in packages other than </a:t>
            </a:r>
            <a:r>
              <a:rPr lang="en-US" sz="2900" b="1" dirty="0" smtClean="0"/>
              <a:t>java.io</a:t>
            </a:r>
            <a:r>
              <a:rPr lang="en-US" sz="2900" dirty="0" smtClean="0"/>
              <a:t> and </a:t>
            </a:r>
            <a:r>
              <a:rPr lang="en-US" sz="2900" b="1" dirty="0" err="1" smtClean="0"/>
              <a:t>LogStream</a:t>
            </a:r>
            <a:r>
              <a:rPr lang="en-US" sz="2900" dirty="0" smtClean="0"/>
              <a:t>, a subclass of </a:t>
            </a:r>
            <a:r>
              <a:rPr lang="en-US" sz="2900" dirty="0" err="1" smtClean="0"/>
              <a:t>PrintStream</a:t>
            </a:r>
            <a:r>
              <a:rPr lang="en-US" sz="2900" dirty="0" smtClean="0"/>
              <a:t>.</a:t>
            </a:r>
          </a:p>
          <a:p>
            <a:pPr eaLnBrk="1" fontAlgn="auto" hangingPunct="1">
              <a:spcBef>
                <a:spcPts val="0"/>
              </a:spcBef>
              <a:spcAft>
                <a:spcPts val="0"/>
              </a:spcAft>
              <a:defRPr/>
            </a:pPr>
            <a:endParaRPr lang="en-US" sz="2900" dirty="0" smtClean="0"/>
          </a:p>
          <a:p>
            <a:pPr eaLnBrk="1" fontAlgn="auto" hangingPunct="1">
              <a:spcBef>
                <a:spcPts val="0"/>
              </a:spcBef>
              <a:spcAft>
                <a:spcPts val="0"/>
              </a:spcAft>
              <a:defRPr/>
            </a:pPr>
            <a:r>
              <a:rPr lang="en-US" dirty="0" smtClean="0"/>
              <a:t>INSTRUCTOR NOTES</a:t>
            </a:r>
          </a:p>
          <a:p>
            <a:pPr eaLnBrk="1" fontAlgn="auto" hangingPunct="1">
              <a:spcBef>
                <a:spcPts val="0"/>
              </a:spcBef>
              <a:spcAft>
                <a:spcPts val="0"/>
              </a:spcAft>
              <a:defRPr/>
            </a:pPr>
            <a:r>
              <a:rPr lang="en-US" dirty="0" smtClean="0"/>
              <a:t>Purpose – Outline the byte stream output class hierarchy</a:t>
            </a:r>
          </a:p>
          <a:p>
            <a:pPr eaLnBrk="1" fontAlgn="auto" hangingPunct="1">
              <a:spcBef>
                <a:spcPts val="0"/>
              </a:spcBef>
              <a:spcAft>
                <a:spcPts val="0"/>
              </a:spcAft>
              <a:defRPr/>
            </a:pPr>
            <a:r>
              <a:rPr lang="en-US" dirty="0" smtClean="0"/>
              <a:t>Details – From the Java API:</a:t>
            </a:r>
          </a:p>
          <a:p>
            <a:pPr eaLnBrk="1" fontAlgn="auto" hangingPunct="1">
              <a:spcBef>
                <a:spcPts val="0"/>
              </a:spcBef>
              <a:spcAft>
                <a:spcPts val="0"/>
              </a:spcAft>
              <a:defRPr/>
            </a:pPr>
            <a:r>
              <a:rPr lang="en-US" dirty="0" smtClean="0"/>
              <a:t>“</a:t>
            </a:r>
            <a:r>
              <a:rPr lang="en-US" sz="2900" dirty="0" smtClean="0"/>
              <a:t>Like </a:t>
            </a:r>
            <a:r>
              <a:rPr lang="en-US" sz="2900" dirty="0" err="1" smtClean="0"/>
              <a:t>InputStream</a:t>
            </a:r>
            <a:r>
              <a:rPr lang="en-US" sz="2900" dirty="0" smtClean="0"/>
              <a:t>, the abstract class </a:t>
            </a:r>
            <a:r>
              <a:rPr lang="en-US" sz="2900" dirty="0" err="1" smtClean="0"/>
              <a:t>OutputStream</a:t>
            </a:r>
            <a:r>
              <a:rPr lang="en-US" sz="2900" dirty="0" smtClean="0"/>
              <a:t> provides the fundamental methods used by all its derived stream classes. Also like the </a:t>
            </a:r>
            <a:r>
              <a:rPr lang="en-US" sz="2900" dirty="0" err="1" smtClean="0"/>
              <a:t>InputStream</a:t>
            </a:r>
            <a:r>
              <a:rPr lang="en-US" sz="2900" dirty="0" smtClean="0"/>
              <a:t> read() methods, the write() methods will block until the data is actually written to the output object or device. An </a:t>
            </a:r>
            <a:r>
              <a:rPr lang="en-US" sz="2900" dirty="0" err="1" smtClean="0"/>
              <a:t>IOException</a:t>
            </a:r>
            <a:r>
              <a:rPr lang="en-US" sz="2900" dirty="0" smtClean="0"/>
              <a:t> is thrown if any of the </a:t>
            </a:r>
            <a:r>
              <a:rPr lang="en-US" sz="2900" dirty="0" err="1" smtClean="0"/>
              <a:t>OutputStream</a:t>
            </a:r>
            <a:r>
              <a:rPr lang="en-US" sz="2900" dirty="0" smtClean="0"/>
              <a:t> methods encounter an error.”</a:t>
            </a:r>
            <a:endParaRPr lang="en-US" dirty="0" smtClean="0"/>
          </a:p>
          <a:p>
            <a:pPr eaLnBrk="1" fontAlgn="auto" hangingPunct="1">
              <a:spcBef>
                <a:spcPts val="0"/>
              </a:spcBef>
              <a:spcAft>
                <a:spcPts val="0"/>
              </a:spcAft>
              <a:defRPr/>
            </a:pPr>
            <a:r>
              <a:rPr lang="en-US" dirty="0" smtClean="0"/>
              <a:t>Additional Information -</a:t>
            </a:r>
          </a:p>
          <a:p>
            <a:pPr eaLnBrk="1" fontAlgn="auto" hangingPunct="1">
              <a:spcBef>
                <a:spcPts val="0"/>
              </a:spcBef>
              <a:spcAft>
                <a:spcPts val="0"/>
              </a:spcAft>
              <a:defRPr/>
            </a:pPr>
            <a:r>
              <a:rPr lang="en-US" dirty="0" smtClean="0"/>
              <a:t>Transition Statement – Next: Character stream input class hierarchy</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sz="29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7FAC89-7714-4874-86EE-77BA1F10FEEE}" type="slidenum">
              <a:rPr lang="en-US" smtClean="0"/>
              <a:pPr fontAlgn="base">
                <a:spcBef>
                  <a:spcPct val="0"/>
                </a:spcBef>
                <a:spcAft>
                  <a:spcPct val="0"/>
                </a:spcAft>
                <a:defRPr/>
              </a:pPr>
              <a:t>7</a:t>
            </a:fld>
            <a:endParaRPr lang="en-US" smtClean="0"/>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1" name="Rectangle 3"/>
          <p:cNvSpPr>
            <a:spLocks noGrp="1" noChangeArrowheads="1"/>
          </p:cNvSpPr>
          <p:nvPr>
            <p:ph type="body" idx="1"/>
          </p:nvPr>
        </p:nvSpPr>
        <p:spPr/>
        <p:txBody>
          <a:bodyPr>
            <a:normAutofit fontScale="92500" lnSpcReduction="10000"/>
          </a:bodyPr>
          <a:lstStyle/>
          <a:p>
            <a:pPr eaLnBrk="1" fontAlgn="auto" hangingPunct="1">
              <a:lnSpc>
                <a:spcPct val="80000"/>
              </a:lnSpc>
              <a:spcBef>
                <a:spcPts val="0"/>
              </a:spcBef>
              <a:spcAft>
                <a:spcPts val="0"/>
              </a:spcAft>
              <a:defRPr/>
            </a:pPr>
            <a:r>
              <a:rPr lang="en-US" sz="1300" b="1" dirty="0" smtClean="0"/>
              <a:t>Reader</a:t>
            </a:r>
            <a:r>
              <a:rPr lang="en-US" sz="1300" dirty="0" smtClean="0"/>
              <a:t> is the abstract class for reading character streams. The only methods that a subclass must implement are </a:t>
            </a:r>
            <a:r>
              <a:rPr lang="en-US" sz="1300" b="1" dirty="0" smtClean="0"/>
              <a:t>read(char[], </a:t>
            </a:r>
            <a:r>
              <a:rPr lang="en-US" sz="1300" b="1" dirty="0" err="1" smtClean="0"/>
              <a:t>int</a:t>
            </a:r>
            <a:r>
              <a:rPr lang="en-US" sz="1300" b="1" dirty="0" smtClean="0"/>
              <a:t>, </a:t>
            </a:r>
            <a:r>
              <a:rPr lang="en-US" sz="1300" b="1" dirty="0" err="1" smtClean="0"/>
              <a:t>int</a:t>
            </a:r>
            <a:r>
              <a:rPr lang="en-US" sz="1300" b="1" dirty="0" smtClean="0"/>
              <a:t>)</a:t>
            </a:r>
            <a:r>
              <a:rPr lang="en-US" sz="1300" dirty="0" smtClean="0"/>
              <a:t> and </a:t>
            </a:r>
            <a:r>
              <a:rPr lang="en-US" sz="1300" b="1" dirty="0" smtClean="0"/>
              <a:t>close().</a:t>
            </a:r>
            <a:r>
              <a:rPr lang="en-US" sz="1300" dirty="0" smtClean="0"/>
              <a:t> Most subclasses, however, will override other methods in order to provide higher efficiency, additional functionality, or both.</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A </a:t>
            </a:r>
            <a:r>
              <a:rPr lang="en-US" sz="1300" b="1" dirty="0" err="1" smtClean="0"/>
              <a:t>BufferedReader</a:t>
            </a:r>
            <a:r>
              <a:rPr lang="en-US" sz="1300" dirty="0" smtClean="0"/>
              <a:t> reads text from a character-input stream, buffering characters so as to provide for the efficient reading of characters, arrays, and lines. It may be used to wrap classes with costly operations, improving performance by adding buffering. A </a:t>
            </a:r>
            <a:r>
              <a:rPr lang="en-US" sz="1300" b="1" dirty="0" err="1" smtClean="0"/>
              <a:t>LineNumberReader</a:t>
            </a:r>
            <a:r>
              <a:rPr lang="en-US" sz="1300" dirty="0" smtClean="0"/>
              <a:t> is a </a:t>
            </a:r>
            <a:r>
              <a:rPr lang="en-US" sz="1300" b="1" dirty="0" err="1" smtClean="0"/>
              <a:t>BufferedReader</a:t>
            </a:r>
            <a:r>
              <a:rPr lang="en-US" sz="1300" dirty="0" smtClean="0"/>
              <a:t> that keeps track of line numbers.</a:t>
            </a:r>
          </a:p>
          <a:p>
            <a:pPr eaLnBrk="1" fontAlgn="auto" hangingPunct="1">
              <a:lnSpc>
                <a:spcPct val="80000"/>
              </a:lnSpc>
              <a:spcBef>
                <a:spcPts val="0"/>
              </a:spcBef>
              <a:spcAft>
                <a:spcPts val="0"/>
              </a:spcAft>
              <a:defRPr/>
            </a:pPr>
            <a:r>
              <a:rPr lang="en-US" sz="1300" b="1" dirty="0" err="1" smtClean="0"/>
              <a:t>CharArrayReader</a:t>
            </a:r>
            <a:r>
              <a:rPr lang="en-US" sz="1300" dirty="0" smtClean="0"/>
              <a:t> allows a character buffer to be used as a character-input stream.</a:t>
            </a:r>
          </a:p>
          <a:p>
            <a:pPr eaLnBrk="1" fontAlgn="auto" hangingPunct="1">
              <a:lnSpc>
                <a:spcPct val="80000"/>
              </a:lnSpc>
              <a:spcBef>
                <a:spcPts val="0"/>
              </a:spcBef>
              <a:spcAft>
                <a:spcPts val="0"/>
              </a:spcAft>
              <a:defRPr/>
            </a:pPr>
            <a:r>
              <a:rPr lang="en-US" sz="1300" b="1" dirty="0" err="1" smtClean="0"/>
              <a:t>FilterReader</a:t>
            </a:r>
            <a:r>
              <a:rPr lang="en-US" sz="1300" dirty="0" smtClean="0"/>
              <a:t> is an abstract class for reading filtered character streams. Its subclass </a:t>
            </a:r>
            <a:r>
              <a:rPr lang="en-US" sz="1300" b="1" dirty="0" err="1" smtClean="0"/>
              <a:t>PushbackReader</a:t>
            </a:r>
            <a:r>
              <a:rPr lang="en-US" sz="1300" dirty="0" smtClean="0"/>
              <a:t> is a character-stream reader that allows characters to be pushed back into the stream.</a:t>
            </a:r>
          </a:p>
          <a:p>
            <a:pPr eaLnBrk="1" fontAlgn="auto" hangingPunct="1">
              <a:lnSpc>
                <a:spcPct val="80000"/>
              </a:lnSpc>
              <a:spcBef>
                <a:spcPts val="0"/>
              </a:spcBef>
              <a:spcAft>
                <a:spcPts val="0"/>
              </a:spcAft>
              <a:defRPr/>
            </a:pPr>
            <a:r>
              <a:rPr lang="en-US" sz="1300" b="1" dirty="0" err="1" smtClean="0"/>
              <a:t>InputStreamReader</a:t>
            </a:r>
            <a:r>
              <a:rPr lang="en-US" sz="1300" dirty="0" smtClean="0"/>
              <a:t> is a bridge from byte streams to character streams: It reads bytes and decodes them into characters using a specified </a:t>
            </a:r>
            <a:r>
              <a:rPr lang="en-US" sz="1300" dirty="0" err="1" smtClean="0">
                <a:hlinkClick r:id="rId3" tooltip="class in java.nio.charset"/>
              </a:rPr>
              <a:t>charset</a:t>
            </a:r>
            <a:r>
              <a:rPr lang="en-US" sz="1300" dirty="0" smtClean="0"/>
              <a:t>. Its subclass </a:t>
            </a:r>
            <a:r>
              <a:rPr lang="en-US" sz="1300" b="1" dirty="0" smtClean="0"/>
              <a:t>FileReader</a:t>
            </a:r>
            <a:r>
              <a:rPr lang="en-US" sz="1300" dirty="0" smtClean="0"/>
              <a:t> is a convenience class for reading character files.</a:t>
            </a:r>
          </a:p>
          <a:p>
            <a:pPr eaLnBrk="1" fontAlgn="auto" hangingPunct="1">
              <a:lnSpc>
                <a:spcPct val="80000"/>
              </a:lnSpc>
              <a:spcBef>
                <a:spcPts val="0"/>
              </a:spcBef>
              <a:spcAft>
                <a:spcPts val="0"/>
              </a:spcAft>
              <a:defRPr/>
            </a:pPr>
            <a:r>
              <a:rPr lang="en-US" sz="1300" b="1" dirty="0" err="1" smtClean="0"/>
              <a:t>PipedReader</a:t>
            </a:r>
            <a:r>
              <a:rPr lang="en-US" sz="1300" dirty="0" smtClean="0"/>
              <a:t> reads from piped character-input streams.</a:t>
            </a:r>
          </a:p>
          <a:p>
            <a:pPr eaLnBrk="1" fontAlgn="auto" hangingPunct="1">
              <a:lnSpc>
                <a:spcPct val="80000"/>
              </a:lnSpc>
              <a:spcBef>
                <a:spcPts val="0"/>
              </a:spcBef>
              <a:spcAft>
                <a:spcPts val="0"/>
              </a:spcAft>
              <a:defRPr/>
            </a:pPr>
            <a:r>
              <a:rPr lang="en-US" sz="1300" b="1" dirty="0" err="1" smtClean="0"/>
              <a:t>StringReader</a:t>
            </a:r>
            <a:r>
              <a:rPr lang="en-US" sz="1300" dirty="0" smtClean="0"/>
              <a:t> reads from a string.</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INSTRUCTOR NOTES</a:t>
            </a:r>
          </a:p>
          <a:p>
            <a:pPr eaLnBrk="1" fontAlgn="auto" hangingPunct="1">
              <a:lnSpc>
                <a:spcPct val="80000"/>
              </a:lnSpc>
              <a:spcBef>
                <a:spcPts val="0"/>
              </a:spcBef>
              <a:spcAft>
                <a:spcPts val="0"/>
              </a:spcAft>
              <a:defRPr/>
            </a:pPr>
            <a:r>
              <a:rPr lang="en-US" sz="1300" dirty="0" smtClean="0"/>
              <a:t>Purpose – Outline the character stream input class hierarchy</a:t>
            </a:r>
          </a:p>
          <a:p>
            <a:pPr eaLnBrk="1" fontAlgn="auto" hangingPunct="1">
              <a:lnSpc>
                <a:spcPct val="80000"/>
              </a:lnSpc>
              <a:spcBef>
                <a:spcPts val="0"/>
              </a:spcBef>
              <a:spcAft>
                <a:spcPts val="0"/>
              </a:spcAft>
              <a:defRPr/>
            </a:pPr>
            <a:r>
              <a:rPr lang="en-US" sz="1300" dirty="0" smtClean="0"/>
              <a:t>Details – Dealing with the low level details of Streams and some of the readers and writers can be complex at times. So layering these objects is one way to reduce the complexity by hiding the underpinnings behind a </a:t>
            </a:r>
            <a:r>
              <a:rPr lang="en-US" sz="1300" dirty="0" err="1" smtClean="0"/>
              <a:t>BufferedReader</a:t>
            </a:r>
            <a:r>
              <a:rPr lang="en-US" sz="1300" dirty="0" smtClean="0"/>
              <a:t> or </a:t>
            </a:r>
            <a:r>
              <a:rPr lang="en-US" sz="1300" dirty="0" err="1" smtClean="0"/>
              <a:t>BufferedWriter</a:t>
            </a:r>
            <a:r>
              <a:rPr lang="en-US" sz="1300" dirty="0" smtClean="0"/>
              <a:t>.</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Reader is an abstract class, and deals at a level above the bytes of files. The interesting class here is </a:t>
            </a:r>
            <a:r>
              <a:rPr lang="en-US" sz="1300" dirty="0" err="1" smtClean="0"/>
              <a:t>BufferedReader</a:t>
            </a:r>
            <a:r>
              <a:rPr lang="en-US" sz="1300" dirty="0" smtClean="0"/>
              <a:t>. This class is actually a wrapper for the other reader classes, hiding the complexity.</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Additional Information -</a:t>
            </a:r>
          </a:p>
          <a:p>
            <a:pPr eaLnBrk="1" fontAlgn="auto" hangingPunct="1">
              <a:lnSpc>
                <a:spcPct val="80000"/>
              </a:lnSpc>
              <a:spcBef>
                <a:spcPts val="0"/>
              </a:spcBef>
              <a:spcAft>
                <a:spcPts val="0"/>
              </a:spcAft>
              <a:defRPr/>
            </a:pPr>
            <a:r>
              <a:rPr lang="en-US" sz="1300" dirty="0" smtClean="0"/>
              <a:t>Transition Statement – Next: Character stream output class hierarchy</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endParaRPr lang="en-US" sz="13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F14119-8A97-428B-AAF2-2C37E499E7E3}" type="slidenum">
              <a:rPr lang="en-US" smtClean="0"/>
              <a:pPr fontAlgn="base">
                <a:spcBef>
                  <a:spcPct val="0"/>
                </a:spcBef>
                <a:spcAft>
                  <a:spcPct val="0"/>
                </a:spcAft>
                <a:defRPr/>
              </a:pPr>
              <a:t>8</a:t>
            </a:fld>
            <a:endParaRPr lang="en-US" smtClean="0"/>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299" name="Rectangle 3"/>
          <p:cNvSpPr>
            <a:spLocks noGrp="1" noChangeArrowheads="1"/>
          </p:cNvSpPr>
          <p:nvPr>
            <p:ph type="body" idx="1"/>
          </p:nvPr>
        </p:nvSpPr>
        <p:spPr/>
        <p:txBody>
          <a:bodyPr>
            <a:normAutofit lnSpcReduction="10000"/>
          </a:bodyPr>
          <a:lstStyle/>
          <a:p>
            <a:pPr eaLnBrk="1" fontAlgn="auto" hangingPunct="1">
              <a:lnSpc>
                <a:spcPct val="80000"/>
              </a:lnSpc>
              <a:spcBef>
                <a:spcPts val="0"/>
              </a:spcBef>
              <a:spcAft>
                <a:spcPts val="0"/>
              </a:spcAft>
              <a:defRPr/>
            </a:pPr>
            <a:r>
              <a:rPr lang="en-US" sz="1300" b="1" dirty="0" smtClean="0"/>
              <a:t>Writer</a:t>
            </a:r>
            <a:r>
              <a:rPr lang="en-US" sz="1300" dirty="0" smtClean="0"/>
              <a:t> is the abstract class for writing character streams. The only methods that a subclass must implement are </a:t>
            </a:r>
            <a:r>
              <a:rPr lang="en-US" sz="1300" b="1" dirty="0" smtClean="0"/>
              <a:t>write(char[], </a:t>
            </a:r>
            <a:r>
              <a:rPr lang="en-US" sz="1300" b="1" dirty="0" err="1" smtClean="0"/>
              <a:t>int</a:t>
            </a:r>
            <a:r>
              <a:rPr lang="en-US" sz="1300" b="1" dirty="0" smtClean="0"/>
              <a:t>, </a:t>
            </a:r>
            <a:r>
              <a:rPr lang="en-US" sz="1300" b="1" dirty="0" err="1" smtClean="0"/>
              <a:t>int</a:t>
            </a:r>
            <a:r>
              <a:rPr lang="en-US" sz="1300" b="1" dirty="0" smtClean="0"/>
              <a:t>), flush()</a:t>
            </a:r>
            <a:r>
              <a:rPr lang="en-US" sz="1300" dirty="0" smtClean="0"/>
              <a:t> and </a:t>
            </a:r>
            <a:r>
              <a:rPr lang="en-US" sz="1300" b="1" dirty="0" smtClean="0"/>
              <a:t>close().</a:t>
            </a:r>
            <a:r>
              <a:rPr lang="en-US" sz="1300" dirty="0" smtClean="0"/>
              <a:t> Most subclasses, however, will override other methods in order to provide higher efficiency, additional functionality, or both.</a:t>
            </a:r>
          </a:p>
          <a:p>
            <a:pPr eaLnBrk="1" fontAlgn="auto" hangingPunct="1">
              <a:lnSpc>
                <a:spcPct val="80000"/>
              </a:lnSpc>
              <a:spcBef>
                <a:spcPts val="0"/>
              </a:spcBef>
              <a:spcAft>
                <a:spcPts val="0"/>
              </a:spcAft>
              <a:defRPr/>
            </a:pPr>
            <a:r>
              <a:rPr lang="en-US" sz="1300" dirty="0" smtClean="0"/>
              <a:t>A </a:t>
            </a:r>
            <a:r>
              <a:rPr lang="en-US" sz="1300" b="1" dirty="0" err="1" smtClean="0"/>
              <a:t>BufferedWriter</a:t>
            </a:r>
            <a:r>
              <a:rPr lang="en-US" sz="1300" dirty="0" smtClean="0"/>
              <a:t> writes text to a character-</a:t>
            </a:r>
            <a:r>
              <a:rPr lang="en-US" sz="1300" dirty="0" err="1" smtClean="0"/>
              <a:t>ouput</a:t>
            </a:r>
            <a:r>
              <a:rPr lang="en-US" sz="1300" dirty="0" smtClean="0"/>
              <a:t> stream, buffering characters so as to provide for the efficient writing of characters, arrays, and lines. It may be used to wrap classes with costly operations, improving performance by adding buffering.</a:t>
            </a:r>
          </a:p>
          <a:p>
            <a:pPr eaLnBrk="1" fontAlgn="auto" hangingPunct="1">
              <a:lnSpc>
                <a:spcPct val="80000"/>
              </a:lnSpc>
              <a:spcBef>
                <a:spcPts val="0"/>
              </a:spcBef>
              <a:spcAft>
                <a:spcPts val="0"/>
              </a:spcAft>
              <a:defRPr/>
            </a:pPr>
            <a:r>
              <a:rPr lang="en-US" sz="1300" b="1" dirty="0" err="1" smtClean="0"/>
              <a:t>CharArrayWriter</a:t>
            </a:r>
            <a:r>
              <a:rPr lang="en-US" sz="1300" dirty="0" smtClean="0"/>
              <a:t> allows a character buffer to be used as a character-output stream.</a:t>
            </a:r>
          </a:p>
          <a:p>
            <a:pPr eaLnBrk="1" fontAlgn="auto" hangingPunct="1">
              <a:lnSpc>
                <a:spcPct val="80000"/>
              </a:lnSpc>
              <a:spcBef>
                <a:spcPts val="0"/>
              </a:spcBef>
              <a:spcAft>
                <a:spcPts val="0"/>
              </a:spcAft>
              <a:defRPr/>
            </a:pPr>
            <a:r>
              <a:rPr lang="en-US" sz="1300" b="1" dirty="0" err="1" smtClean="0"/>
              <a:t>FilterWriter</a:t>
            </a:r>
            <a:r>
              <a:rPr lang="en-US" sz="1300" dirty="0" smtClean="0"/>
              <a:t> is an abstract class for writing filtered character streams.</a:t>
            </a:r>
          </a:p>
          <a:p>
            <a:pPr eaLnBrk="1" fontAlgn="auto" hangingPunct="1">
              <a:lnSpc>
                <a:spcPct val="80000"/>
              </a:lnSpc>
              <a:spcBef>
                <a:spcPts val="0"/>
              </a:spcBef>
              <a:spcAft>
                <a:spcPts val="0"/>
              </a:spcAft>
              <a:defRPr/>
            </a:pPr>
            <a:r>
              <a:rPr lang="en-US" sz="1300" b="1" dirty="0" err="1" smtClean="0"/>
              <a:t>OutputStreamWriter</a:t>
            </a:r>
            <a:r>
              <a:rPr lang="en-US" sz="1300" dirty="0" smtClean="0"/>
              <a:t> is a bridge from byte streams to character streams: It writes characters and encodes them into bytes using a specified </a:t>
            </a:r>
            <a:r>
              <a:rPr lang="en-US" sz="1300" dirty="0" err="1" smtClean="0">
                <a:hlinkClick r:id="rId3" tooltip="class in java.nio.charset"/>
              </a:rPr>
              <a:t>charset</a:t>
            </a:r>
            <a:r>
              <a:rPr lang="en-US" sz="1300" dirty="0" smtClean="0"/>
              <a:t>. Its subclass </a:t>
            </a:r>
            <a:r>
              <a:rPr lang="en-US" sz="1300" b="1" dirty="0" err="1" smtClean="0"/>
              <a:t>FileWriter</a:t>
            </a:r>
            <a:r>
              <a:rPr lang="en-US" sz="1300" dirty="0" smtClean="0"/>
              <a:t> is a convenience class for writing character files.</a:t>
            </a:r>
          </a:p>
          <a:p>
            <a:pPr eaLnBrk="1" fontAlgn="auto" hangingPunct="1">
              <a:lnSpc>
                <a:spcPct val="80000"/>
              </a:lnSpc>
              <a:spcBef>
                <a:spcPts val="0"/>
              </a:spcBef>
              <a:spcAft>
                <a:spcPts val="0"/>
              </a:spcAft>
              <a:defRPr/>
            </a:pPr>
            <a:r>
              <a:rPr lang="en-US" sz="1300" b="1" dirty="0" err="1" smtClean="0"/>
              <a:t>PipedWriter</a:t>
            </a:r>
            <a:r>
              <a:rPr lang="en-US" sz="1300" dirty="0" smtClean="0"/>
              <a:t> writes to piped character-output streams.</a:t>
            </a:r>
          </a:p>
          <a:p>
            <a:pPr eaLnBrk="1" fontAlgn="auto" hangingPunct="1">
              <a:lnSpc>
                <a:spcPct val="80000"/>
              </a:lnSpc>
              <a:spcBef>
                <a:spcPts val="0"/>
              </a:spcBef>
              <a:spcAft>
                <a:spcPts val="0"/>
              </a:spcAft>
              <a:defRPr/>
            </a:pPr>
            <a:r>
              <a:rPr lang="en-US" sz="1300" b="1" dirty="0" err="1" smtClean="0"/>
              <a:t>PrintWriter</a:t>
            </a:r>
            <a:r>
              <a:rPr lang="en-US" sz="1300" dirty="0" smtClean="0"/>
              <a:t> prints formatted representations of objects to a text-output stream. This class implements all of the print methods found in </a:t>
            </a:r>
            <a:r>
              <a:rPr lang="en-US" sz="1300" b="1" dirty="0" err="1" smtClean="0"/>
              <a:t>PrintStream</a:t>
            </a:r>
            <a:r>
              <a:rPr lang="en-US" sz="1300" dirty="0" smtClean="0"/>
              <a:t>. </a:t>
            </a:r>
          </a:p>
          <a:p>
            <a:pPr eaLnBrk="1" fontAlgn="auto" hangingPunct="1">
              <a:lnSpc>
                <a:spcPct val="80000"/>
              </a:lnSpc>
              <a:spcBef>
                <a:spcPts val="0"/>
              </a:spcBef>
              <a:spcAft>
                <a:spcPts val="0"/>
              </a:spcAft>
              <a:defRPr/>
            </a:pPr>
            <a:r>
              <a:rPr lang="en-US" sz="1300" b="1" dirty="0" err="1" smtClean="0"/>
              <a:t>StringWriter</a:t>
            </a:r>
            <a:r>
              <a:rPr lang="en-US" sz="1300" dirty="0" smtClean="0"/>
              <a:t> writes to a string.</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INSTRUCTOR NOTES</a:t>
            </a:r>
          </a:p>
          <a:p>
            <a:pPr eaLnBrk="1" fontAlgn="auto" hangingPunct="1">
              <a:lnSpc>
                <a:spcPct val="80000"/>
              </a:lnSpc>
              <a:spcBef>
                <a:spcPts val="0"/>
              </a:spcBef>
              <a:spcAft>
                <a:spcPts val="0"/>
              </a:spcAft>
              <a:defRPr/>
            </a:pPr>
            <a:r>
              <a:rPr lang="en-US" sz="1300" dirty="0" smtClean="0"/>
              <a:t>Purpose – Outline the character stream output class hierarchy</a:t>
            </a:r>
          </a:p>
          <a:p>
            <a:pPr eaLnBrk="1" fontAlgn="auto" hangingPunct="1">
              <a:lnSpc>
                <a:spcPct val="80000"/>
              </a:lnSpc>
              <a:spcBef>
                <a:spcPts val="0"/>
              </a:spcBef>
              <a:spcAft>
                <a:spcPts val="0"/>
              </a:spcAft>
              <a:defRPr/>
            </a:pPr>
            <a:r>
              <a:rPr lang="en-US" sz="1300" dirty="0" smtClean="0"/>
              <a:t>Details – Writer is an abstract class, and deals at a level above the bytes of files. The interesting class here is </a:t>
            </a:r>
            <a:r>
              <a:rPr lang="en-US" sz="1300" dirty="0" err="1" smtClean="0"/>
              <a:t>BufferedWriter</a:t>
            </a:r>
            <a:r>
              <a:rPr lang="en-US" sz="1300" dirty="0" smtClean="0"/>
              <a:t>. This class is actually a wrapper for the other writer classes, hiding the complexity.</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r>
              <a:rPr lang="en-US" sz="1300" dirty="0" smtClean="0"/>
              <a:t>Additional Information -</a:t>
            </a:r>
          </a:p>
          <a:p>
            <a:pPr eaLnBrk="1" fontAlgn="auto" hangingPunct="1">
              <a:lnSpc>
                <a:spcPct val="80000"/>
              </a:lnSpc>
              <a:spcBef>
                <a:spcPts val="0"/>
              </a:spcBef>
              <a:spcAft>
                <a:spcPts val="0"/>
              </a:spcAft>
              <a:defRPr/>
            </a:pPr>
            <a:r>
              <a:rPr lang="en-US" sz="1300" dirty="0" smtClean="0"/>
              <a:t>Transition Statement – Next: Creating streams</a:t>
            </a:r>
          </a:p>
          <a:p>
            <a:pPr eaLnBrk="1" fontAlgn="auto" hangingPunct="1">
              <a:lnSpc>
                <a:spcPct val="80000"/>
              </a:lnSpc>
              <a:spcBef>
                <a:spcPts val="0"/>
              </a:spcBef>
              <a:spcAft>
                <a:spcPts val="0"/>
              </a:spcAft>
              <a:defRPr/>
            </a:pPr>
            <a:endParaRPr lang="en-US" sz="1300" dirty="0" smtClean="0"/>
          </a:p>
          <a:p>
            <a:pPr eaLnBrk="1" fontAlgn="auto" hangingPunct="1">
              <a:lnSpc>
                <a:spcPct val="80000"/>
              </a:lnSpc>
              <a:spcBef>
                <a:spcPts val="0"/>
              </a:spcBef>
              <a:spcAft>
                <a:spcPts val="0"/>
              </a:spcAft>
              <a:defRPr/>
            </a:pPr>
            <a:endParaRPr lang="en-US" sz="13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dirty="0" smtClean="0">
                <a:solidFill>
                  <a:srgbClr val="000000"/>
                </a:solidFill>
                <a:latin typeface="Arial" charset="0"/>
              </a:rPr>
              <a:t>'\' is an escape character in java, so '\\' represents a single slash in the path.</a:t>
            </a:r>
          </a:p>
          <a:p>
            <a:pPr eaLnBrk="1" hangingPunct="1">
              <a:spcBef>
                <a:spcPct val="0"/>
              </a:spcBef>
            </a:pPr>
            <a:r>
              <a:rPr lang="en-US" sz="1100" dirty="0" smtClean="0">
                <a:solidFill>
                  <a:srgbClr val="000000"/>
                </a:solidFill>
                <a:latin typeface="Arial" charset="0"/>
              </a:rPr>
              <a:t>To be platform independent, the system separator should be read using the </a:t>
            </a:r>
            <a:r>
              <a:rPr lang="en-US" sz="1100" b="1" dirty="0" smtClean="0">
                <a:solidFill>
                  <a:srgbClr val="000000"/>
                </a:solidFill>
                <a:latin typeface="Arial" charset="0"/>
              </a:rPr>
              <a:t>File</a:t>
            </a:r>
            <a:r>
              <a:rPr lang="en-US" sz="1100" dirty="0" smtClean="0">
                <a:solidFill>
                  <a:srgbClr val="000000"/>
                </a:solidFill>
                <a:latin typeface="Arial" charset="0"/>
              </a:rPr>
              <a:t> class, then the path built using that separator:</a:t>
            </a:r>
          </a:p>
          <a:p>
            <a:pPr lvl="1" eaLnBrk="1" hangingPunct="1">
              <a:spcBef>
                <a:spcPct val="0"/>
              </a:spcBef>
            </a:pPr>
            <a:r>
              <a:rPr lang="en-US" sz="1100" dirty="0" smtClean="0">
                <a:solidFill>
                  <a:srgbClr val="000000"/>
                </a:solidFill>
                <a:latin typeface="Courier New" pitchFamily="49" charset="0"/>
              </a:rPr>
              <a:t>String separator = </a:t>
            </a:r>
            <a:r>
              <a:rPr lang="en-US" sz="1100" dirty="0" err="1" smtClean="0">
                <a:solidFill>
                  <a:srgbClr val="000000"/>
                </a:solidFill>
                <a:latin typeface="Courier New" pitchFamily="49" charset="0"/>
              </a:rPr>
              <a:t>File.separator</a:t>
            </a:r>
            <a:r>
              <a:rPr lang="en-US" sz="1100" dirty="0" smtClean="0">
                <a:solidFill>
                  <a:srgbClr val="000000"/>
                </a:solidFill>
                <a:latin typeface="Courier New" pitchFamily="49" charset="0"/>
              </a:rPr>
              <a:t>;</a:t>
            </a:r>
          </a:p>
          <a:p>
            <a:pPr lvl="1" eaLnBrk="1" hangingPunct="1">
              <a:spcBef>
                <a:spcPct val="0"/>
              </a:spcBef>
            </a:pPr>
            <a:r>
              <a:rPr lang="en-US" sz="1100" dirty="0" smtClean="0">
                <a:solidFill>
                  <a:srgbClr val="000000"/>
                </a:solidFill>
                <a:latin typeface="Courier New" pitchFamily="49" charset="0"/>
              </a:rPr>
              <a:t>File </a:t>
            </a:r>
            <a:r>
              <a:rPr lang="en-US" sz="1100" dirty="0" err="1" smtClean="0">
                <a:solidFill>
                  <a:srgbClr val="000000"/>
                </a:solidFill>
                <a:latin typeface="Courier New" pitchFamily="49" charset="0"/>
              </a:rPr>
              <a:t>theFile</a:t>
            </a:r>
            <a:r>
              <a:rPr lang="en-US" sz="1100" dirty="0" smtClean="0">
                <a:solidFill>
                  <a:srgbClr val="000000"/>
                </a:solidFill>
                <a:latin typeface="Courier New" pitchFamily="49" charset="0"/>
              </a:rPr>
              <a:t> = new File (separator + "data" + separator + "hello.txt");</a:t>
            </a:r>
          </a:p>
          <a:p>
            <a:pPr lvl="1" eaLnBrk="1" hangingPunct="1">
              <a:spcBef>
                <a:spcPct val="0"/>
              </a:spcBef>
            </a:pPr>
            <a:r>
              <a:rPr lang="en-US" sz="1100" dirty="0" smtClean="0">
                <a:solidFill>
                  <a:srgbClr val="000000"/>
                </a:solidFill>
                <a:latin typeface="Courier New" pitchFamily="49" charset="0"/>
              </a:rPr>
              <a:t>FileReader f = new FileReader(</a:t>
            </a:r>
            <a:r>
              <a:rPr lang="en-US" sz="1100" dirty="0" err="1" smtClean="0">
                <a:solidFill>
                  <a:srgbClr val="000000"/>
                </a:solidFill>
                <a:latin typeface="Courier New" pitchFamily="49" charset="0"/>
              </a:rPr>
              <a:t>theFile</a:t>
            </a:r>
            <a:r>
              <a:rPr lang="en-US" sz="1100" dirty="0" smtClean="0">
                <a:solidFill>
                  <a:srgbClr val="000000"/>
                </a:solidFill>
                <a:latin typeface="Courier New" pitchFamily="49" charset="0"/>
              </a:rPr>
              <a:t>);</a:t>
            </a:r>
          </a:p>
          <a:p>
            <a:pPr lvl="1" eaLnBrk="1" hangingPunct="1">
              <a:spcBef>
                <a:spcPct val="0"/>
              </a:spcBef>
            </a:pPr>
            <a:endParaRPr lang="en-US" sz="1100" dirty="0" smtClean="0">
              <a:solidFill>
                <a:srgbClr val="000000"/>
              </a:solidFill>
              <a:latin typeface="Courier New" pitchFamily="49" charset="0"/>
            </a:endParaRPr>
          </a:p>
          <a:p>
            <a:pPr eaLnBrk="1" hangingPunct="1">
              <a:spcBef>
                <a:spcPct val="0"/>
              </a:spcBef>
            </a:pPr>
            <a:r>
              <a:rPr lang="en-US" dirty="0" smtClean="0"/>
              <a:t>INSTRUCTOR NOTES</a:t>
            </a:r>
          </a:p>
          <a:p>
            <a:pPr eaLnBrk="1" hangingPunct="1">
              <a:spcBef>
                <a:spcPct val="0"/>
              </a:spcBef>
            </a:pPr>
            <a:r>
              <a:rPr lang="en-US" dirty="0" smtClean="0"/>
              <a:t>Purpose – Outline how data is accessed using a byte stream and a character stream</a:t>
            </a:r>
          </a:p>
          <a:p>
            <a:pPr eaLnBrk="1" hangingPunct="1">
              <a:spcBef>
                <a:spcPct val="0"/>
              </a:spcBef>
            </a:pPr>
            <a:r>
              <a:rPr lang="en-US" dirty="0" smtClean="0"/>
              <a:t>Details – Contrast how the FileInputStream (a byte stream) and the FileReader (a character stream) read in data from a text file.</a:t>
            </a:r>
          </a:p>
          <a:p>
            <a:pPr eaLnBrk="1" hangingPunct="1">
              <a:spcBef>
                <a:spcPct val="0"/>
              </a:spcBef>
            </a:pPr>
            <a:r>
              <a:rPr lang="en-US" dirty="0" smtClean="0"/>
              <a:t>Additional Information -</a:t>
            </a:r>
          </a:p>
          <a:p>
            <a:pPr eaLnBrk="1" hangingPunct="1">
              <a:spcBef>
                <a:spcPct val="0"/>
              </a:spcBef>
            </a:pPr>
            <a:r>
              <a:rPr lang="en-US" dirty="0" smtClean="0"/>
              <a:t>Transition Statement – Next: Filter streams</a:t>
            </a:r>
          </a:p>
          <a:p>
            <a:pPr eaLnBrk="1" hangingPunct="1">
              <a:spcBef>
                <a:spcPct val="0"/>
              </a:spcBef>
            </a:pPr>
            <a:endParaRPr lang="en-US" dirty="0" smtClean="0"/>
          </a:p>
          <a:p>
            <a:pPr lvl="1" eaLnBrk="1" hangingPunct="1">
              <a:spcBef>
                <a:spcPct val="0"/>
              </a:spcBef>
            </a:pPr>
            <a:endParaRPr lang="en-US" sz="1100" dirty="0" smtClean="0">
              <a:solidFill>
                <a:srgbClr val="000000"/>
              </a:solidFill>
              <a:latin typeface="Courier New" pitchFamily="49"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fontAlgn="auto">
                <a:spcBef>
                  <a:spcPts val="0"/>
                </a:spcBef>
                <a:spcAft>
                  <a:spcPts val="0"/>
                </a:spcAft>
                <a:defRPr/>
              </a:pPr>
              <a:endParaRPr lang="en-US" sz="2800">
                <a:solidFill>
                  <a:schemeClr val="bg1"/>
                </a:solidFill>
                <a:latin typeface="+mn-lt"/>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464" y="153174"/>
            <a:ext cx="8689073" cy="380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7464" y="837814"/>
            <a:ext cx="4228411" cy="57161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5732" y="837814"/>
            <a:ext cx="4230805" cy="57161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4"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fontAlgn="auto">
                <a:spcBef>
                  <a:spcPts val="0"/>
                </a:spcBef>
                <a:spcAft>
                  <a:spcPts val="0"/>
                </a:spcAft>
                <a:defRPr/>
              </a:pPr>
              <a:endParaRPr lang="en-US" sz="2800">
                <a:solidFill>
                  <a:schemeClr val="bg1"/>
                </a:solidFill>
                <a:latin typeface="+mn-lt"/>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fontAlgn="auto" hangingPunct="0">
              <a:spcBef>
                <a:spcPts val="0"/>
              </a:spcBef>
              <a:spcAft>
                <a:spcPts val="0"/>
              </a:spcAft>
              <a:defRPr/>
            </a:pPr>
            <a:r>
              <a:rPr kumimoji="1" lang="en-US" sz="900" dirty="0">
                <a:solidFill>
                  <a:srgbClr val="282828"/>
                </a:solidFill>
                <a:latin typeface="+mn-lt"/>
              </a:rPr>
              <a:t>Copyright © 2011 Nexwave. All Rights Reserved</a:t>
            </a:r>
          </a:p>
        </p:txBody>
      </p:sp>
      <p:sp>
        <p:nvSpPr>
          <p:cNvPr id="1030"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fontAlgn="auto" hangingPunct="0">
              <a:spcBef>
                <a:spcPts val="0"/>
              </a:spcBef>
              <a:spcAft>
                <a:spcPts val="0"/>
              </a:spcAft>
              <a:defRPr/>
            </a:pPr>
            <a:endParaRPr kumimoji="1" lang="en-US" sz="600">
              <a:solidFill>
                <a:schemeClr val="folHlink"/>
              </a:solidFill>
              <a:latin typeface="+mn-lt"/>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fontAlgn="auto" hangingPunct="0">
              <a:spcBef>
                <a:spcPts val="0"/>
              </a:spcBef>
              <a:spcAft>
                <a:spcPts val="0"/>
              </a:spcAft>
              <a:defRPr/>
            </a:pPr>
            <a:fld id="{6394A215-A277-4F31-8DFB-2FD08AE5A7AA}" type="slidenum">
              <a:rPr kumimoji="1" lang="en-US" sz="1000">
                <a:solidFill>
                  <a:srgbClr val="252727"/>
                </a:solidFill>
                <a:latin typeface="+mn-lt"/>
              </a:rPr>
              <a:pPr algn="r" eaLnBrk="0" fontAlgn="auto" hangingPunct="0">
                <a:spcBef>
                  <a:spcPts val="0"/>
                </a:spcBef>
                <a:spcAft>
                  <a:spcPts val="0"/>
                </a:spcAft>
                <a:defRPr/>
              </a:pPr>
              <a:t>‹#›</a:t>
            </a:fld>
            <a:endParaRPr kumimoji="1" lang="en-US" sz="1000" dirty="0">
              <a:solidFill>
                <a:srgbClr val="252727"/>
              </a:solidFill>
              <a:latin typeface="+mn-lt"/>
            </a:endParaRPr>
          </a:p>
        </p:txBody>
      </p:sp>
      <p:pic>
        <p:nvPicPr>
          <p:cNvPr id="3" name="Picture 33" descr="360compassSlice_small"/>
          <p:cNvPicPr>
            <a:picLocks noChangeAspect="1" noChangeArrowheads="1"/>
          </p:cNvPicPr>
          <p:nvPr/>
        </p:nvPicPr>
        <p:blipFill>
          <a:blip r:embed="rId15"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4" name="Picture 13" descr="nexwave_logo.png"/>
          <p:cNvPicPr>
            <a:picLocks noChangeAspect="1"/>
          </p:cNvPicPr>
          <p:nvPr/>
        </p:nvPicPr>
        <p:blipFill>
          <a:blip r:embed="rId16"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Examples/j2se/io/Demo2.jav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Examples/j2se/io/Demo9.java" TargetMode="External"/><Relationship Id="rId5" Type="http://schemas.openxmlformats.org/officeDocument/2006/relationships/hyperlink" Target="Examples/j2se/io/Demo8.java" TargetMode="External"/><Relationship Id="rId4" Type="http://schemas.openxmlformats.org/officeDocument/2006/relationships/hyperlink" Target="Examples/j2se/ioo/BufferedReaderDemo.java"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Examples/j2se/io/BufferedWriterDemo.jav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Examples/j2se/io/Demo7.java" TargetMode="External"/><Relationship Id="rId4" Type="http://schemas.openxmlformats.org/officeDocument/2006/relationships/hyperlink" Target="Examples/j2se/io/FileWriterDemo.java"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Examples/j2se/io/DirList.java" TargetMode="External"/><Relationship Id="rId3" Type="http://schemas.openxmlformats.org/officeDocument/2006/relationships/hyperlink" Target="Examples/j2se/io/FileDemo.java" TargetMode="External"/><Relationship Id="rId7" Type="http://schemas.openxmlformats.org/officeDocument/2006/relationships/hyperlink" Target="Examples/j2se/io/Demo6.jav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Examples/j2se/io/Demo5.java" TargetMode="External"/><Relationship Id="rId5" Type="http://schemas.openxmlformats.org/officeDocument/2006/relationships/hyperlink" Target="Examples/j2se/io/Demo4.java" TargetMode="External"/><Relationship Id="rId4" Type="http://schemas.openxmlformats.org/officeDocument/2006/relationships/hyperlink" Target="Examples/j2se/io/Demo3.java" TargetMode="External"/><Relationship Id="rId9" Type="http://schemas.openxmlformats.org/officeDocument/2006/relationships/hyperlink" Target="Examples/j2se/io/DirListOnly.jav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Examples/j2se/io/FileInputStreamDemo.jav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Examples/j2se/io/WriteToFile.jav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Examples/j2se/io/Serializatio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Examples/j2se/io/ShowFile.jav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Examples/j2se/io/FileReaderDemo.jav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J2SE</a:t>
            </a:r>
            <a:endParaRPr lang="en-US" dirty="0"/>
          </a:p>
        </p:txBody>
      </p:sp>
      <p:sp>
        <p:nvSpPr>
          <p:cNvPr id="3075" name="Subtitle 2"/>
          <p:cNvSpPr>
            <a:spLocks noGrp="1"/>
          </p:cNvSpPr>
          <p:nvPr>
            <p:ph type="subTitle" idx="1"/>
          </p:nvPr>
        </p:nvSpPr>
        <p:spPr/>
        <p:txBody>
          <a:bodyPr/>
          <a:lstStyle/>
          <a:p>
            <a:r>
              <a:rPr lang="en-US" sz="2400" dirty="0" smtClean="0"/>
              <a:t> I/O &amp; Serialization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Oval 15"/>
          <p:cNvSpPr>
            <a:spLocks noChangeArrowheads="1"/>
          </p:cNvSpPr>
          <p:nvPr/>
        </p:nvSpPr>
        <p:spPr bwMode="auto">
          <a:xfrm>
            <a:off x="76200" y="4800600"/>
            <a:ext cx="2576513" cy="1828800"/>
          </a:xfrm>
          <a:prstGeom prst="ellipse">
            <a:avLst/>
          </a:prstGeom>
          <a:solidFill>
            <a:srgbClr val="C0C0C0"/>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69634" name="Rectangle 2"/>
          <p:cNvSpPr>
            <a:spLocks noGrp="1" noChangeArrowheads="1"/>
          </p:cNvSpPr>
          <p:nvPr>
            <p:ph type="title"/>
          </p:nvPr>
        </p:nvSpPr>
        <p:spPr/>
        <p:txBody>
          <a:bodyPr/>
          <a:lstStyle/>
          <a:p>
            <a:pPr eaLnBrk="1" hangingPunct="1">
              <a:defRPr/>
            </a:pPr>
            <a:r>
              <a:rPr lang="en-US" sz="3100" dirty="0"/>
              <a:t>Filter Streams</a:t>
            </a:r>
          </a:p>
        </p:txBody>
      </p:sp>
      <p:sp>
        <p:nvSpPr>
          <p:cNvPr id="12292" name="Rectangle 3"/>
          <p:cNvSpPr>
            <a:spLocks noGrp="1" noChangeArrowheads="1"/>
          </p:cNvSpPr>
          <p:nvPr>
            <p:ph idx="1"/>
          </p:nvPr>
        </p:nvSpPr>
        <p:spPr/>
        <p:txBody>
          <a:bodyPr/>
          <a:lstStyle/>
          <a:p>
            <a:pPr algn="just" eaLnBrk="1" hangingPunct="1">
              <a:lnSpc>
                <a:spcPct val="80000"/>
              </a:lnSpc>
            </a:pPr>
            <a:r>
              <a:rPr lang="en-US" sz="2000" dirty="0" smtClean="0"/>
              <a:t>Filter streams filter data as it is read from or written to a stream</a:t>
            </a:r>
          </a:p>
          <a:p>
            <a:pPr lvl="1" algn="just" eaLnBrk="1" hangingPunct="1">
              <a:lnSpc>
                <a:spcPct val="80000"/>
              </a:lnSpc>
            </a:pPr>
            <a:r>
              <a:rPr lang="en-US" sz="2000" dirty="0" smtClean="0"/>
              <a:t>They are constructed on another </a:t>
            </a:r>
            <a:r>
              <a:rPr lang="en-US" sz="2000" i="1" dirty="0" smtClean="0"/>
              <a:t>underlying</a:t>
            </a:r>
            <a:r>
              <a:rPr lang="en-US" sz="2000" dirty="0" smtClean="0"/>
              <a:t> stream</a:t>
            </a:r>
          </a:p>
          <a:p>
            <a:pPr algn="just" eaLnBrk="1" hangingPunct="1">
              <a:lnSpc>
                <a:spcPct val="80000"/>
              </a:lnSpc>
            </a:pPr>
            <a:r>
              <a:rPr lang="en-US" sz="2000" dirty="0" smtClean="0"/>
              <a:t>Input and output operations may be filtered</a:t>
            </a:r>
          </a:p>
          <a:p>
            <a:pPr lvl="1" algn="just" eaLnBrk="1" hangingPunct="1">
              <a:lnSpc>
                <a:spcPct val="80000"/>
              </a:lnSpc>
            </a:pPr>
            <a:r>
              <a:rPr lang="en-US" sz="2000" dirty="0" smtClean="0"/>
              <a:t>In a readable filter stream, the </a:t>
            </a:r>
            <a:r>
              <a:rPr lang="en-US" sz="2000" dirty="0" smtClean="0">
                <a:latin typeface="Courier New" pitchFamily="49" charset="0"/>
              </a:rPr>
              <a:t>read()</a:t>
            </a:r>
            <a:r>
              <a:rPr lang="en-US" sz="2000" dirty="0" smtClean="0"/>
              <a:t> method reads input from the underlying stream, filters it, and passes on the filtered data to the caller</a:t>
            </a:r>
          </a:p>
          <a:p>
            <a:pPr lvl="1" algn="just" eaLnBrk="1" hangingPunct="1">
              <a:lnSpc>
                <a:spcPct val="80000"/>
              </a:lnSpc>
            </a:pPr>
            <a:r>
              <a:rPr lang="en-US" sz="2000" dirty="0" smtClean="0"/>
              <a:t>In a writable filter stream, the </a:t>
            </a:r>
            <a:r>
              <a:rPr lang="en-US" sz="2000" dirty="0" smtClean="0">
                <a:latin typeface="Courier New" pitchFamily="49" charset="0"/>
              </a:rPr>
              <a:t>write()</a:t>
            </a:r>
            <a:r>
              <a:rPr lang="en-US" sz="2000" dirty="0" smtClean="0"/>
              <a:t> method filters the data and then writes it to the underlying stream</a:t>
            </a:r>
          </a:p>
          <a:p>
            <a:pPr algn="just" eaLnBrk="1" hangingPunct="1">
              <a:lnSpc>
                <a:spcPct val="80000"/>
              </a:lnSpc>
            </a:pPr>
            <a:r>
              <a:rPr lang="en-US" sz="2000" dirty="0" smtClean="0"/>
              <a:t>Examples:</a:t>
            </a:r>
          </a:p>
          <a:p>
            <a:pPr lvl="1" algn="just" eaLnBrk="1" hangingPunct="1">
              <a:lnSpc>
                <a:spcPct val="80000"/>
              </a:lnSpc>
            </a:pPr>
            <a:r>
              <a:rPr lang="en-US" sz="2000" dirty="0" smtClean="0"/>
              <a:t>Data buffering 	(for example,  </a:t>
            </a:r>
            <a:r>
              <a:rPr lang="en-US" sz="2000" b="1" dirty="0" err="1" smtClean="0"/>
              <a:t>BufferedOutputStream</a:t>
            </a:r>
            <a:r>
              <a:rPr lang="en-US" sz="2000" dirty="0" smtClean="0"/>
              <a:t>)</a:t>
            </a:r>
          </a:p>
          <a:p>
            <a:pPr lvl="1" algn="just" eaLnBrk="1" hangingPunct="1">
              <a:lnSpc>
                <a:spcPct val="80000"/>
              </a:lnSpc>
            </a:pPr>
            <a:r>
              <a:rPr lang="en-US" sz="2000" dirty="0" smtClean="0"/>
              <a:t>Data conversion 	(for example,  </a:t>
            </a:r>
            <a:r>
              <a:rPr lang="en-US" sz="2000" b="1" dirty="0" err="1" smtClean="0"/>
              <a:t>DeflaterOutputStream</a:t>
            </a:r>
            <a:r>
              <a:rPr lang="en-US" sz="2000" dirty="0" smtClean="0"/>
              <a:t>)</a:t>
            </a:r>
          </a:p>
        </p:txBody>
      </p:sp>
      <p:sp>
        <p:nvSpPr>
          <p:cNvPr id="12293" name="Line 6"/>
          <p:cNvSpPr>
            <a:spLocks noChangeShapeType="1"/>
          </p:cNvSpPr>
          <p:nvPr/>
        </p:nvSpPr>
        <p:spPr bwMode="auto">
          <a:xfrm flipH="1">
            <a:off x="2652713" y="5556250"/>
            <a:ext cx="574675" cy="0"/>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12294" name="Oval 7"/>
          <p:cNvSpPr>
            <a:spLocks noChangeArrowheads="1"/>
          </p:cNvSpPr>
          <p:nvPr/>
        </p:nvSpPr>
        <p:spPr bwMode="auto">
          <a:xfrm>
            <a:off x="311150" y="5311775"/>
            <a:ext cx="1497013" cy="782637"/>
          </a:xfrm>
          <a:prstGeom prst="ellipse">
            <a:avLst/>
          </a:prstGeom>
          <a:solidFill>
            <a:srgbClr val="EAEAEA"/>
          </a:solidFill>
          <a:ln w="9525">
            <a:solidFill>
              <a:schemeClr val="tx1"/>
            </a:solidFill>
            <a:round/>
            <a:headEnd/>
            <a:tailEnd/>
          </a:ln>
        </p:spPr>
        <p:txBody>
          <a:bodyPr wrap="none" lIns="136395" tIns="68197" rIns="136395" bIns="68197" anchor="ctr"/>
          <a:lstStyle/>
          <a:p>
            <a:pPr algn="ctr" defTabSz="1362075"/>
            <a:r>
              <a:rPr lang="en-US" sz="2700"/>
              <a:t>program</a:t>
            </a:r>
          </a:p>
        </p:txBody>
      </p:sp>
      <p:sp>
        <p:nvSpPr>
          <p:cNvPr id="12295" name="Oval 8"/>
          <p:cNvSpPr>
            <a:spLocks noChangeArrowheads="1"/>
          </p:cNvSpPr>
          <p:nvPr/>
        </p:nvSpPr>
        <p:spPr bwMode="auto">
          <a:xfrm>
            <a:off x="7480300" y="5180012"/>
            <a:ext cx="1625600" cy="781050"/>
          </a:xfrm>
          <a:prstGeom prst="ellipse">
            <a:avLst/>
          </a:prstGeom>
          <a:solidFill>
            <a:srgbClr val="EAEAEA"/>
          </a:solidFill>
          <a:ln w="9525">
            <a:solidFill>
              <a:schemeClr val="tx1"/>
            </a:solidFill>
            <a:round/>
            <a:headEnd/>
            <a:tailEnd/>
          </a:ln>
        </p:spPr>
        <p:txBody>
          <a:bodyPr wrap="none" lIns="136395" tIns="68197" rIns="136395" bIns="68197" anchor="ctr"/>
          <a:lstStyle/>
          <a:p>
            <a:pPr algn="ctr" defTabSz="1362075"/>
            <a:r>
              <a:rPr lang="en-US" sz="2400" b="1" dirty="0"/>
              <a:t>source/</a:t>
            </a:r>
          </a:p>
          <a:p>
            <a:pPr algn="ctr" defTabSz="1362075"/>
            <a:r>
              <a:rPr lang="en-US" sz="2400" b="1" dirty="0"/>
              <a:t>target</a:t>
            </a:r>
          </a:p>
        </p:txBody>
      </p:sp>
      <p:sp>
        <p:nvSpPr>
          <p:cNvPr id="12296" name="Text Box 9"/>
          <p:cNvSpPr txBox="1">
            <a:spLocks noChangeArrowheads="1"/>
          </p:cNvSpPr>
          <p:nvPr/>
        </p:nvSpPr>
        <p:spPr bwMode="auto">
          <a:xfrm>
            <a:off x="2438400" y="5876279"/>
            <a:ext cx="2632076" cy="507058"/>
          </a:xfrm>
          <a:prstGeom prst="rect">
            <a:avLst/>
          </a:prstGeom>
          <a:noFill/>
          <a:ln w="9525">
            <a:noFill/>
            <a:miter lim="800000"/>
            <a:headEnd/>
            <a:tailEnd/>
          </a:ln>
        </p:spPr>
        <p:txBody>
          <a:bodyPr wrap="square" lIns="136395" tIns="68197" rIns="136395" bIns="68197">
            <a:spAutoFit/>
          </a:bodyPr>
          <a:lstStyle/>
          <a:p>
            <a:pPr defTabSz="1362075"/>
            <a:r>
              <a:rPr lang="en-US" sz="2400" b="1" dirty="0" smtClean="0">
                <a:cs typeface="Arial" charset="0"/>
              </a:rPr>
              <a:t>reads / writes</a:t>
            </a:r>
            <a:endParaRPr lang="en-US" sz="2400" b="1" dirty="0">
              <a:cs typeface="Arial" charset="0"/>
            </a:endParaRPr>
          </a:p>
        </p:txBody>
      </p:sp>
      <p:sp>
        <p:nvSpPr>
          <p:cNvPr id="12297" name="Text Box 14"/>
          <p:cNvSpPr txBox="1">
            <a:spLocks noChangeArrowheads="1"/>
          </p:cNvSpPr>
          <p:nvPr/>
        </p:nvSpPr>
        <p:spPr bwMode="auto">
          <a:xfrm>
            <a:off x="1770063" y="5427662"/>
            <a:ext cx="928687" cy="552450"/>
          </a:xfrm>
          <a:prstGeom prst="rect">
            <a:avLst/>
          </a:prstGeom>
          <a:noFill/>
          <a:ln w="9525">
            <a:noFill/>
            <a:miter lim="800000"/>
            <a:headEnd/>
            <a:tailEnd/>
          </a:ln>
        </p:spPr>
        <p:txBody>
          <a:bodyPr wrap="none" lIns="136054" tIns="68027" rIns="136054" bIns="68027">
            <a:spAutoFit/>
          </a:bodyPr>
          <a:lstStyle/>
          <a:p>
            <a:pPr defTabSz="1362075"/>
            <a:r>
              <a:rPr lang="en-US" sz="2700"/>
              <a:t>filter</a:t>
            </a:r>
          </a:p>
        </p:txBody>
      </p:sp>
      <p:sp>
        <p:nvSpPr>
          <p:cNvPr id="12298" name="WordArt 16"/>
          <p:cNvSpPr>
            <a:spLocks noChangeArrowheads="1" noChangeShapeType="1" noTextEdit="1"/>
          </p:cNvSpPr>
          <p:nvPr/>
        </p:nvSpPr>
        <p:spPr bwMode="auto">
          <a:xfrm rot="936975">
            <a:off x="3414491" y="4728971"/>
            <a:ext cx="3362325" cy="1630363"/>
          </a:xfrm>
          <a:prstGeom prst="rect">
            <a:avLst/>
          </a:prstGeom>
        </p:spPr>
        <p:txBody>
          <a:bodyPr wrap="none" fromWordArt="1">
            <a:prstTxWarp prst="textSlantUp">
              <a:avLst>
                <a:gd name="adj" fmla="val 55556"/>
              </a:avLst>
            </a:prstTxWarp>
          </a:bodyPr>
          <a:lstStyle/>
          <a:p>
            <a:pPr algn="ctr"/>
            <a:r>
              <a:rPr lang="en-US" sz="4200" kern="10" dirty="0">
                <a:ln w="9525">
                  <a:solidFill>
                    <a:srgbClr val="000000"/>
                  </a:solidFill>
                  <a:round/>
                  <a:headEnd/>
                  <a:tailEnd/>
                </a:ln>
                <a:solidFill>
                  <a:srgbClr val="000000"/>
                </a:solidFill>
                <a:latin typeface="Arial Black"/>
              </a:rPr>
              <a:t>Information</a:t>
            </a:r>
          </a:p>
        </p:txBody>
      </p:sp>
      <p:sp>
        <p:nvSpPr>
          <p:cNvPr id="12299" name="Line 17"/>
          <p:cNvSpPr>
            <a:spLocks noChangeShapeType="1"/>
          </p:cNvSpPr>
          <p:nvPr/>
        </p:nvSpPr>
        <p:spPr bwMode="auto">
          <a:xfrm>
            <a:off x="6970713" y="5556250"/>
            <a:ext cx="471487" cy="0"/>
          </a:xfrm>
          <a:prstGeom prst="line">
            <a:avLst/>
          </a:prstGeom>
          <a:noFill/>
          <a:ln w="76200">
            <a:solidFill>
              <a:schemeClr val="tx1"/>
            </a:solidFill>
            <a:round/>
            <a:headEnd/>
            <a:tailEnd type="triangle" w="med" len="lg"/>
          </a:ln>
        </p:spPr>
        <p:txBody>
          <a:bodyPr lIns="136063" tIns="68031" rIns="136063" bIns="68031"/>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8" name="Rectangle 8"/>
          <p:cNvSpPr>
            <a:spLocks noGrp="1" noChangeArrowheads="1"/>
          </p:cNvSpPr>
          <p:nvPr>
            <p:ph type="title"/>
          </p:nvPr>
        </p:nvSpPr>
        <p:spPr/>
        <p:txBody>
          <a:bodyPr/>
          <a:lstStyle/>
          <a:p>
            <a:pPr eaLnBrk="1" hangingPunct="1">
              <a:defRPr/>
            </a:pPr>
            <a:r>
              <a:rPr lang="en-US" sz="3100" dirty="0"/>
              <a:t>Filter Stream Example: BufferedReader</a:t>
            </a:r>
          </a:p>
        </p:txBody>
      </p:sp>
      <p:sp>
        <p:nvSpPr>
          <p:cNvPr id="13315" name="Rectangle 9"/>
          <p:cNvSpPr>
            <a:spLocks noGrp="1" noChangeArrowheads="1"/>
          </p:cNvSpPr>
          <p:nvPr>
            <p:ph idx="1"/>
          </p:nvPr>
        </p:nvSpPr>
        <p:spPr/>
        <p:txBody>
          <a:bodyPr/>
          <a:lstStyle/>
          <a:p>
            <a:pPr algn="just" eaLnBrk="1" hangingPunct="1"/>
            <a:r>
              <a:rPr lang="en-US" sz="2000" b="1" dirty="0" smtClean="0"/>
              <a:t>BufferedReader</a:t>
            </a:r>
            <a:r>
              <a:rPr lang="en-US" sz="2000" dirty="0" smtClean="0"/>
              <a:t> reads a line, not single characters</a:t>
            </a:r>
          </a:p>
          <a:p>
            <a:pPr algn="just" eaLnBrk="1" hangingPunct="1"/>
            <a:r>
              <a:rPr lang="en-US" sz="2000" dirty="0" smtClean="0"/>
              <a:t>It is built on the simpler </a:t>
            </a:r>
            <a:r>
              <a:rPr lang="en-US" sz="2000" b="1" dirty="0" smtClean="0"/>
              <a:t>FileReader</a:t>
            </a:r>
          </a:p>
          <a:p>
            <a:pPr algn="just" eaLnBrk="1" hangingPunct="1">
              <a:buNone/>
            </a:pPr>
            <a:endParaRPr lang="en-US" sz="1000" dirty="0" smtClean="0">
              <a:latin typeface="Courier New" pitchFamily="49" charset="0"/>
            </a:endParaRPr>
          </a:p>
          <a:p>
            <a:pPr algn="just" eaLnBrk="1" hangingPunct="1">
              <a:buFontTx/>
              <a:buNone/>
            </a:pPr>
            <a:r>
              <a:rPr lang="en-US" sz="1800" dirty="0" smtClean="0">
                <a:latin typeface="Courier New" pitchFamily="49" charset="0"/>
              </a:rPr>
              <a:t>BufferedReader in = new BufferedReader(new FileReader </a:t>
            </a:r>
          </a:p>
          <a:p>
            <a:pPr algn="just" eaLnBrk="1" hangingPunct="1">
              <a:buFontTx/>
              <a:buNone/>
            </a:pPr>
            <a:r>
              <a:rPr lang="en-US" sz="1800" dirty="0" smtClean="0">
                <a:latin typeface="Courier New" pitchFamily="49" charset="0"/>
              </a:rPr>
              <a:t>							      ("theFile.txt"));</a:t>
            </a:r>
          </a:p>
          <a:p>
            <a:pPr algn="just" eaLnBrk="1" hangingPunct="1">
              <a:buFontTx/>
              <a:buNone/>
            </a:pPr>
            <a:r>
              <a:rPr lang="en-US" sz="1800" dirty="0" smtClean="0">
                <a:latin typeface="Courier New" pitchFamily="49" charset="0"/>
              </a:rPr>
              <a:t>			  in.readLine();</a:t>
            </a:r>
            <a:endParaRPr lang="en-US"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algn="just" eaLnBrk="1" hangingPunct="1">
              <a:buFontTx/>
              <a:buNone/>
            </a:pPr>
            <a:endParaRPr lang="en-US" sz="800" dirty="0" smtClean="0">
              <a:latin typeface="Courier New" pitchFamily="49" charset="0"/>
            </a:endParaRPr>
          </a:p>
          <a:p>
            <a:pPr lvl="1" algn="ctr" eaLnBrk="1" hangingPunct="1">
              <a:buNone/>
            </a:pPr>
            <a:r>
              <a:rPr lang="en-US" sz="1600" b="1" dirty="0" smtClean="0"/>
              <a:t>** Refer to the </a:t>
            </a:r>
            <a:r>
              <a:rPr lang="en-US" sz="1600" b="1" dirty="0" smtClean="0">
                <a:hlinkClick r:id="rId3" action="ppaction://hlinkfile"/>
              </a:rPr>
              <a:t>Demo2.java </a:t>
            </a:r>
            <a:r>
              <a:rPr lang="en-US" sz="1600" b="1" dirty="0" smtClean="0"/>
              <a:t>sample code</a:t>
            </a:r>
          </a:p>
          <a:p>
            <a:pPr lvl="1" algn="ctr" eaLnBrk="1" hangingPunct="1">
              <a:buNone/>
            </a:pPr>
            <a:r>
              <a:rPr lang="en-US" sz="1600" b="1" dirty="0" smtClean="0"/>
              <a:t>** Refer to the </a:t>
            </a:r>
            <a:r>
              <a:rPr lang="en-US" sz="1600" b="1" dirty="0" smtClean="0">
                <a:hlinkClick r:id="rId4" action="ppaction://hlinkfile"/>
              </a:rPr>
              <a:t>BufferedReaderDemo.java </a:t>
            </a:r>
            <a:r>
              <a:rPr lang="en-US" sz="1600" b="1" dirty="0" smtClean="0"/>
              <a:t>sample code</a:t>
            </a:r>
          </a:p>
          <a:p>
            <a:pPr lvl="1" algn="ctr" eaLnBrk="1" hangingPunct="1">
              <a:buNone/>
            </a:pPr>
            <a:r>
              <a:rPr lang="en-US" sz="1600" b="1" dirty="0" smtClean="0"/>
              <a:t>** Refer to the </a:t>
            </a:r>
            <a:r>
              <a:rPr lang="en-US" sz="1600" b="1" dirty="0" smtClean="0">
                <a:hlinkClick r:id="rId5" action="ppaction://hlinkfile"/>
              </a:rPr>
              <a:t>Demo8.java </a:t>
            </a:r>
            <a:r>
              <a:rPr lang="en-US" sz="1600" b="1" dirty="0" smtClean="0"/>
              <a:t>sample code</a:t>
            </a:r>
          </a:p>
          <a:p>
            <a:pPr lvl="1" algn="ctr" eaLnBrk="1" hangingPunct="1">
              <a:buNone/>
            </a:pPr>
            <a:r>
              <a:rPr lang="en-US" sz="1600" b="1" dirty="0" smtClean="0"/>
              <a:t>** Refer to the </a:t>
            </a:r>
            <a:r>
              <a:rPr lang="en-US" sz="1600" b="1" dirty="0" smtClean="0">
                <a:hlinkClick r:id="rId6" action="ppaction://hlinkfile"/>
              </a:rPr>
              <a:t>Demo9.java </a:t>
            </a:r>
            <a:r>
              <a:rPr lang="en-US" sz="1600" b="1" dirty="0" smtClean="0"/>
              <a:t>sample code</a:t>
            </a:r>
          </a:p>
          <a:p>
            <a:pPr algn="just" eaLnBrk="1" hangingPunct="1">
              <a:buFontTx/>
              <a:buNone/>
            </a:pPr>
            <a:endParaRPr lang="en-US" sz="800" dirty="0" smtClean="0">
              <a:latin typeface="Courier New" pitchFamily="49" charset="0"/>
            </a:endParaRPr>
          </a:p>
        </p:txBody>
      </p:sp>
      <p:sp>
        <p:nvSpPr>
          <p:cNvPr id="13316" name="Oval 18"/>
          <p:cNvSpPr>
            <a:spLocks noChangeArrowheads="1"/>
          </p:cNvSpPr>
          <p:nvPr/>
        </p:nvSpPr>
        <p:spPr bwMode="auto">
          <a:xfrm>
            <a:off x="76200" y="3738783"/>
            <a:ext cx="2576513" cy="1828800"/>
          </a:xfrm>
          <a:prstGeom prst="ellipse">
            <a:avLst/>
          </a:prstGeom>
          <a:solidFill>
            <a:srgbClr val="C0C0C0"/>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13317" name="Line 19"/>
          <p:cNvSpPr>
            <a:spLocks noChangeShapeType="1"/>
          </p:cNvSpPr>
          <p:nvPr/>
        </p:nvSpPr>
        <p:spPr bwMode="auto">
          <a:xfrm>
            <a:off x="7154863" y="4492846"/>
            <a:ext cx="344487" cy="0"/>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13318" name="Line 20"/>
          <p:cNvSpPr>
            <a:spLocks noChangeShapeType="1"/>
          </p:cNvSpPr>
          <p:nvPr/>
        </p:nvSpPr>
        <p:spPr bwMode="auto">
          <a:xfrm flipH="1">
            <a:off x="2652713" y="4492846"/>
            <a:ext cx="574675" cy="0"/>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13319" name="Oval 21"/>
          <p:cNvSpPr>
            <a:spLocks noChangeArrowheads="1"/>
          </p:cNvSpPr>
          <p:nvPr/>
        </p:nvSpPr>
        <p:spPr bwMode="auto">
          <a:xfrm>
            <a:off x="196850" y="4165821"/>
            <a:ext cx="1495425" cy="782637"/>
          </a:xfrm>
          <a:prstGeom prst="ellipse">
            <a:avLst/>
          </a:prstGeom>
          <a:solidFill>
            <a:srgbClr val="EAEAEA"/>
          </a:solidFill>
          <a:ln w="9525">
            <a:solidFill>
              <a:schemeClr val="tx1"/>
            </a:solidFill>
            <a:round/>
            <a:headEnd/>
            <a:tailEnd/>
          </a:ln>
        </p:spPr>
        <p:txBody>
          <a:bodyPr wrap="none" lIns="136395" tIns="68197" rIns="136395" bIns="68197" anchor="ctr"/>
          <a:lstStyle/>
          <a:p>
            <a:pPr algn="ctr" defTabSz="1362075"/>
            <a:r>
              <a:rPr lang="en-US" sz="2700"/>
              <a:t>program</a:t>
            </a:r>
          </a:p>
        </p:txBody>
      </p:sp>
      <p:sp>
        <p:nvSpPr>
          <p:cNvPr id="13320" name="Oval 22"/>
          <p:cNvSpPr>
            <a:spLocks noChangeArrowheads="1"/>
          </p:cNvSpPr>
          <p:nvPr/>
        </p:nvSpPr>
        <p:spPr bwMode="auto">
          <a:xfrm>
            <a:off x="7461250" y="4116608"/>
            <a:ext cx="1625600" cy="782638"/>
          </a:xfrm>
          <a:prstGeom prst="ellipse">
            <a:avLst/>
          </a:prstGeom>
          <a:solidFill>
            <a:srgbClr val="EAEAEA"/>
          </a:solidFill>
          <a:ln w="9525">
            <a:solidFill>
              <a:schemeClr val="tx1"/>
            </a:solidFill>
            <a:round/>
            <a:headEnd/>
            <a:tailEnd/>
          </a:ln>
        </p:spPr>
        <p:txBody>
          <a:bodyPr wrap="none" lIns="136395" tIns="68197" rIns="136395" bIns="68197" anchor="ctr"/>
          <a:lstStyle/>
          <a:p>
            <a:pPr algn="ctr" defTabSz="1362075"/>
            <a:r>
              <a:rPr lang="en-US" sz="2400" b="1"/>
              <a:t>characters</a:t>
            </a:r>
          </a:p>
        </p:txBody>
      </p:sp>
      <p:sp>
        <p:nvSpPr>
          <p:cNvPr id="13321" name="Text Box 23"/>
          <p:cNvSpPr txBox="1">
            <a:spLocks noChangeArrowheads="1"/>
          </p:cNvSpPr>
          <p:nvPr/>
        </p:nvSpPr>
        <p:spPr bwMode="auto">
          <a:xfrm>
            <a:off x="2473325" y="4754783"/>
            <a:ext cx="1098550" cy="506413"/>
          </a:xfrm>
          <a:prstGeom prst="rect">
            <a:avLst/>
          </a:prstGeom>
          <a:noFill/>
          <a:ln w="9525">
            <a:noFill/>
            <a:miter lim="800000"/>
            <a:headEnd/>
            <a:tailEnd/>
          </a:ln>
        </p:spPr>
        <p:txBody>
          <a:bodyPr wrap="none" lIns="136395" tIns="68197" rIns="136395" bIns="68197">
            <a:spAutoFit/>
          </a:bodyPr>
          <a:lstStyle/>
          <a:p>
            <a:pPr defTabSz="1362075"/>
            <a:r>
              <a:rPr lang="en-US" sz="2400" b="1">
                <a:cs typeface="Arial" charset="0"/>
              </a:rPr>
              <a:t>reads</a:t>
            </a:r>
          </a:p>
        </p:txBody>
      </p:sp>
      <p:sp>
        <p:nvSpPr>
          <p:cNvPr id="13322" name="Text Box 24"/>
          <p:cNvSpPr txBox="1">
            <a:spLocks noChangeArrowheads="1"/>
          </p:cNvSpPr>
          <p:nvPr/>
        </p:nvSpPr>
        <p:spPr bwMode="auto">
          <a:xfrm>
            <a:off x="998538" y="3746721"/>
            <a:ext cx="1152525" cy="552450"/>
          </a:xfrm>
          <a:prstGeom prst="rect">
            <a:avLst/>
          </a:prstGeom>
          <a:noFill/>
          <a:ln w="9525">
            <a:noFill/>
            <a:miter lim="800000"/>
            <a:headEnd/>
            <a:tailEnd/>
          </a:ln>
        </p:spPr>
        <p:txBody>
          <a:bodyPr wrap="none" lIns="136054" tIns="68027" rIns="136054" bIns="68027">
            <a:spAutoFit/>
          </a:bodyPr>
          <a:lstStyle/>
          <a:p>
            <a:pPr defTabSz="1362075"/>
            <a:r>
              <a:rPr lang="en-US" sz="2700"/>
              <a:t>buffer</a:t>
            </a:r>
          </a:p>
        </p:txBody>
      </p:sp>
      <p:sp>
        <p:nvSpPr>
          <p:cNvPr id="13323" name="WordArt 25"/>
          <p:cNvSpPr>
            <a:spLocks noChangeArrowheads="1" noChangeShapeType="1" noTextEdit="1"/>
          </p:cNvSpPr>
          <p:nvPr/>
        </p:nvSpPr>
        <p:spPr bwMode="auto">
          <a:xfrm rot="936975">
            <a:off x="3468688" y="3622896"/>
            <a:ext cx="3362325" cy="1628775"/>
          </a:xfrm>
          <a:prstGeom prst="rect">
            <a:avLst/>
          </a:prstGeom>
        </p:spPr>
        <p:txBody>
          <a:bodyPr wrap="none" fromWordArt="1">
            <a:prstTxWarp prst="textSlantUp">
              <a:avLst>
                <a:gd name="adj" fmla="val 55556"/>
              </a:avLst>
            </a:prstTxWarp>
          </a:bodyPr>
          <a:lstStyle/>
          <a:p>
            <a:pPr algn="ctr"/>
            <a:r>
              <a:rPr lang="en-US" sz="4200" kern="10">
                <a:ln w="9525">
                  <a:solidFill>
                    <a:srgbClr val="000000"/>
                  </a:solidFill>
                  <a:round/>
                  <a:headEnd/>
                  <a:tailEnd/>
                </a:ln>
                <a:solidFill>
                  <a:srgbClr val="000000"/>
                </a:solidFill>
                <a:latin typeface="Arial Black"/>
              </a:rPr>
              <a:t>Information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1" name="Rectangle 7"/>
          <p:cNvSpPr>
            <a:spLocks noGrp="1" noChangeArrowheads="1"/>
          </p:cNvSpPr>
          <p:nvPr>
            <p:ph type="title"/>
          </p:nvPr>
        </p:nvSpPr>
        <p:spPr/>
        <p:txBody>
          <a:bodyPr/>
          <a:lstStyle/>
          <a:p>
            <a:pPr eaLnBrk="1" hangingPunct="1">
              <a:defRPr/>
            </a:pPr>
            <a:r>
              <a:rPr lang="en-US" sz="3100" dirty="0"/>
              <a:t>Filter Stream Example: BufferedWriter</a:t>
            </a:r>
          </a:p>
        </p:txBody>
      </p:sp>
      <p:sp>
        <p:nvSpPr>
          <p:cNvPr id="14339" name="Rectangle 8"/>
          <p:cNvSpPr>
            <a:spLocks noGrp="1" noChangeArrowheads="1"/>
          </p:cNvSpPr>
          <p:nvPr>
            <p:ph idx="1"/>
          </p:nvPr>
        </p:nvSpPr>
        <p:spPr/>
        <p:txBody>
          <a:bodyPr/>
          <a:lstStyle/>
          <a:p>
            <a:pPr algn="just" eaLnBrk="1" hangingPunct="1"/>
            <a:r>
              <a:rPr lang="en-US" sz="2000" b="1" dirty="0" smtClean="0"/>
              <a:t>BufferedWriter</a:t>
            </a:r>
            <a:r>
              <a:rPr lang="en-US" sz="2000" dirty="0" smtClean="0"/>
              <a:t> provides for efficient writing of single characters, arrays, and strings</a:t>
            </a:r>
          </a:p>
          <a:p>
            <a:pPr algn="just" eaLnBrk="1" hangingPunct="1"/>
            <a:r>
              <a:rPr lang="en-US" sz="2000" dirty="0" smtClean="0"/>
              <a:t>Wrap a </a:t>
            </a:r>
            <a:r>
              <a:rPr lang="en-US" sz="2000" b="1" dirty="0" smtClean="0"/>
              <a:t>BufferedWriter</a:t>
            </a:r>
            <a:r>
              <a:rPr lang="en-US" sz="2000" dirty="0" smtClean="0"/>
              <a:t> around any </a:t>
            </a:r>
            <a:r>
              <a:rPr lang="en-US" sz="2000" b="1" dirty="0" smtClean="0"/>
              <a:t>Writer</a:t>
            </a:r>
            <a:r>
              <a:rPr lang="en-US" sz="2000" dirty="0" smtClean="0"/>
              <a:t> whose write operations may be costly, such as </a:t>
            </a:r>
            <a:r>
              <a:rPr lang="en-US" sz="2000" b="1" dirty="0" smtClean="0"/>
              <a:t>FileWriters</a:t>
            </a:r>
            <a:r>
              <a:rPr lang="en-US" sz="2000" dirty="0" smtClean="0"/>
              <a:t> and </a:t>
            </a:r>
            <a:r>
              <a:rPr lang="en-US" sz="2000" b="1" dirty="0" smtClean="0"/>
              <a:t>OutputStreamWriters</a:t>
            </a:r>
            <a:r>
              <a:rPr lang="en-US" sz="2000" dirty="0" smtClean="0"/>
              <a:t>. </a:t>
            </a:r>
            <a:r>
              <a:rPr lang="en-US" sz="1600" dirty="0" smtClean="0"/>
              <a:t>For example:</a:t>
            </a:r>
          </a:p>
          <a:p>
            <a:pPr algn="just" eaLnBrk="1" hangingPunct="1">
              <a:buNone/>
            </a:pPr>
            <a:endParaRPr lang="en-US" sz="800" dirty="0" smtClean="0"/>
          </a:p>
          <a:p>
            <a:pPr lvl="1" algn="just" eaLnBrk="1" hangingPunct="1">
              <a:buFontTx/>
              <a:buNone/>
            </a:pPr>
            <a:r>
              <a:rPr lang="en-US" sz="1600" dirty="0" smtClean="0">
                <a:latin typeface="Courier New" pitchFamily="49" charset="0"/>
              </a:rPr>
              <a:t>PrintWriter out = new PrintWriter(new BufferedWriter(new </a:t>
            </a:r>
          </a:p>
          <a:p>
            <a:pPr lvl="1" algn="just" eaLnBrk="1" hangingPunct="1">
              <a:buFontTx/>
              <a:buNone/>
            </a:pPr>
            <a:r>
              <a:rPr lang="en-US" sz="1600" dirty="0" smtClean="0">
                <a:latin typeface="Courier New" pitchFamily="49" charset="0"/>
              </a:rPr>
              <a:t>			     FileWriter("myFile.txt")));</a:t>
            </a:r>
          </a:p>
          <a:p>
            <a:pPr lvl="1" algn="just" eaLnBrk="1" hangingPunct="1">
              <a:buFontTx/>
              <a:buNone/>
            </a:pPr>
            <a:endParaRPr lang="en-US" sz="1600" dirty="0" smtClean="0">
              <a:latin typeface="Courier New" pitchFamily="49" charset="0"/>
            </a:endParaRPr>
          </a:p>
          <a:p>
            <a:pPr lvl="1" algn="just" eaLnBrk="1" hangingPunct="1">
              <a:buFontTx/>
              <a:buNone/>
            </a:pPr>
            <a:endParaRPr lang="en-US" sz="1600" dirty="0" smtClean="0">
              <a:latin typeface="Courier New" pitchFamily="49" charset="0"/>
            </a:endParaRPr>
          </a:p>
          <a:p>
            <a:pPr lvl="1" algn="just" eaLnBrk="1" hangingPunct="1">
              <a:buFontTx/>
              <a:buNone/>
            </a:pPr>
            <a:endParaRPr lang="en-US" sz="1600" dirty="0" smtClean="0">
              <a:latin typeface="Courier New" pitchFamily="49" charset="0"/>
            </a:endParaRPr>
          </a:p>
          <a:p>
            <a:pPr lvl="1" algn="just" eaLnBrk="1" hangingPunct="1">
              <a:buFontTx/>
              <a:buNone/>
            </a:pPr>
            <a:endParaRPr lang="en-US" sz="1600" dirty="0" smtClean="0">
              <a:latin typeface="Courier New" pitchFamily="49" charset="0"/>
            </a:endParaRPr>
          </a:p>
          <a:p>
            <a:pPr lvl="1" algn="just" eaLnBrk="1" hangingPunct="1">
              <a:buFontTx/>
              <a:buNone/>
            </a:pPr>
            <a:endParaRPr lang="en-US" sz="1600" dirty="0" smtClean="0">
              <a:latin typeface="Courier New" pitchFamily="49" charset="0"/>
            </a:endParaRPr>
          </a:p>
          <a:p>
            <a:pPr lvl="1" algn="just" eaLnBrk="1" hangingPunct="1">
              <a:buFontTx/>
              <a:buNone/>
            </a:pPr>
            <a:endParaRPr lang="en-US" sz="1600" dirty="0" smtClean="0">
              <a:latin typeface="Courier New" pitchFamily="49" charset="0"/>
            </a:endParaRPr>
          </a:p>
          <a:p>
            <a:pPr lvl="1" algn="just" eaLnBrk="1" hangingPunct="1">
              <a:buFontTx/>
              <a:buNone/>
            </a:pPr>
            <a:endParaRPr lang="en-US" sz="1600" dirty="0" smtClean="0">
              <a:latin typeface="Courier New" pitchFamily="49" charset="0"/>
            </a:endParaRPr>
          </a:p>
          <a:p>
            <a:pPr lvl="1" algn="just" eaLnBrk="1" hangingPunct="1">
              <a:buFontTx/>
              <a:buNone/>
            </a:pPr>
            <a:endParaRPr lang="en-US" sz="1600" dirty="0" smtClean="0">
              <a:latin typeface="Courier New" pitchFamily="49" charset="0"/>
            </a:endParaRPr>
          </a:p>
          <a:p>
            <a:pPr lvl="1" algn="ctr" eaLnBrk="1" hangingPunct="1">
              <a:buNone/>
            </a:pPr>
            <a:r>
              <a:rPr lang="en-US" sz="1600" b="1" dirty="0" smtClean="0"/>
              <a:t>** Refer to the </a:t>
            </a:r>
            <a:r>
              <a:rPr lang="en-US" sz="1600" b="1" dirty="0" smtClean="0">
                <a:hlinkClick r:id="rId3" action="ppaction://hlinkfile"/>
              </a:rPr>
              <a:t>BufferedWriterDemo.java </a:t>
            </a:r>
            <a:r>
              <a:rPr lang="en-US" sz="1600" b="1" dirty="0" smtClean="0"/>
              <a:t>sample code</a:t>
            </a:r>
          </a:p>
          <a:p>
            <a:pPr lvl="1" algn="ctr" eaLnBrk="1" hangingPunct="1">
              <a:buNone/>
            </a:pPr>
            <a:r>
              <a:rPr lang="en-US" sz="1600" b="1" dirty="0" smtClean="0"/>
              <a:t>** Refer to the </a:t>
            </a:r>
            <a:r>
              <a:rPr lang="en-US" sz="1600" b="1" dirty="0" smtClean="0">
                <a:hlinkClick r:id="rId4" action="ppaction://hlinkfile"/>
              </a:rPr>
              <a:t>FileWriterDemo.java </a:t>
            </a:r>
            <a:r>
              <a:rPr lang="en-US" sz="1600" b="1" dirty="0" smtClean="0"/>
              <a:t>sample code</a:t>
            </a:r>
          </a:p>
          <a:p>
            <a:pPr lvl="1" algn="ctr" eaLnBrk="1" hangingPunct="1">
              <a:buNone/>
            </a:pPr>
            <a:r>
              <a:rPr lang="en-US" sz="1600" b="1" dirty="0" smtClean="0"/>
              <a:t>** Refer to the </a:t>
            </a:r>
            <a:r>
              <a:rPr lang="en-US" sz="1600" b="1" dirty="0" smtClean="0">
                <a:hlinkClick r:id="rId5" action="ppaction://hlinkfile"/>
              </a:rPr>
              <a:t>Demo7.java </a:t>
            </a:r>
            <a:r>
              <a:rPr lang="en-US" sz="1600" b="1" dirty="0" smtClean="0"/>
              <a:t>sample code</a:t>
            </a:r>
          </a:p>
          <a:p>
            <a:pPr lvl="1" algn="just" eaLnBrk="1" hangingPunct="1">
              <a:buFontTx/>
              <a:buNone/>
            </a:pPr>
            <a:endParaRPr lang="en-US" sz="1600" dirty="0" smtClean="0">
              <a:latin typeface="Courier New" pitchFamily="49" charset="0"/>
            </a:endParaRPr>
          </a:p>
          <a:p>
            <a:pPr lvl="1" algn="ctr" eaLnBrk="1" hangingPunct="1">
              <a:buNone/>
            </a:pPr>
            <a:endParaRPr lang="en-US" sz="1600" b="1" dirty="0" smtClean="0"/>
          </a:p>
          <a:p>
            <a:pPr lvl="1" algn="just" eaLnBrk="1" hangingPunct="1">
              <a:buFontTx/>
              <a:buNone/>
            </a:pPr>
            <a:endParaRPr lang="en-US" sz="1600" dirty="0" smtClean="0">
              <a:latin typeface="Courier New" pitchFamily="49" charset="0"/>
            </a:endParaRPr>
          </a:p>
        </p:txBody>
      </p:sp>
      <p:sp>
        <p:nvSpPr>
          <p:cNvPr id="14340" name="Oval 35"/>
          <p:cNvSpPr>
            <a:spLocks noChangeArrowheads="1"/>
          </p:cNvSpPr>
          <p:nvPr/>
        </p:nvSpPr>
        <p:spPr bwMode="auto">
          <a:xfrm>
            <a:off x="76200" y="3554414"/>
            <a:ext cx="2859847" cy="2172520"/>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14341" name="Oval 27"/>
          <p:cNvSpPr>
            <a:spLocks noChangeArrowheads="1"/>
          </p:cNvSpPr>
          <p:nvPr/>
        </p:nvSpPr>
        <p:spPr bwMode="auto">
          <a:xfrm>
            <a:off x="192089" y="4076700"/>
            <a:ext cx="2198386" cy="1429464"/>
          </a:xfrm>
          <a:prstGeom prst="ellipse">
            <a:avLst/>
          </a:prstGeom>
          <a:solidFill>
            <a:srgbClr val="DDDDDD"/>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14342" name="Line 29"/>
          <p:cNvSpPr>
            <a:spLocks noChangeShapeType="1"/>
          </p:cNvSpPr>
          <p:nvPr/>
        </p:nvSpPr>
        <p:spPr bwMode="auto">
          <a:xfrm flipH="1">
            <a:off x="2971799" y="4648200"/>
            <a:ext cx="838200" cy="1317"/>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14343" name="Oval 30"/>
          <p:cNvSpPr>
            <a:spLocks noChangeArrowheads="1"/>
          </p:cNvSpPr>
          <p:nvPr/>
        </p:nvSpPr>
        <p:spPr bwMode="auto">
          <a:xfrm>
            <a:off x="309563" y="4613275"/>
            <a:ext cx="1275675" cy="611310"/>
          </a:xfrm>
          <a:prstGeom prst="ellipse">
            <a:avLst/>
          </a:prstGeom>
          <a:solidFill>
            <a:srgbClr val="EAEAEA"/>
          </a:solidFill>
          <a:ln w="9525">
            <a:solidFill>
              <a:schemeClr val="tx1"/>
            </a:solidFill>
            <a:round/>
            <a:headEnd/>
            <a:tailEnd/>
          </a:ln>
        </p:spPr>
        <p:txBody>
          <a:bodyPr wrap="none" lIns="136395" tIns="68197" rIns="136395" bIns="68197" anchor="ctr"/>
          <a:lstStyle/>
          <a:p>
            <a:pPr algn="ctr" defTabSz="1362075"/>
            <a:r>
              <a:rPr lang="en-US" sz="2000" dirty="0"/>
              <a:t>program</a:t>
            </a:r>
          </a:p>
        </p:txBody>
      </p:sp>
      <p:sp>
        <p:nvSpPr>
          <p:cNvPr id="14344" name="Text Box 33"/>
          <p:cNvSpPr txBox="1">
            <a:spLocks noChangeArrowheads="1"/>
          </p:cNvSpPr>
          <p:nvPr/>
        </p:nvSpPr>
        <p:spPr bwMode="auto">
          <a:xfrm>
            <a:off x="1087438" y="4141789"/>
            <a:ext cx="1008867" cy="445159"/>
          </a:xfrm>
          <a:prstGeom prst="rect">
            <a:avLst/>
          </a:prstGeom>
          <a:noFill/>
          <a:ln w="9525">
            <a:noFill/>
            <a:miter lim="800000"/>
            <a:headEnd/>
            <a:tailEnd/>
          </a:ln>
        </p:spPr>
        <p:txBody>
          <a:bodyPr wrap="square" lIns="136054" tIns="68027" rIns="136054" bIns="68027">
            <a:spAutoFit/>
          </a:bodyPr>
          <a:lstStyle/>
          <a:p>
            <a:pPr defTabSz="1362075"/>
            <a:r>
              <a:rPr lang="en-US" sz="2000" dirty="0"/>
              <a:t>buffer</a:t>
            </a:r>
          </a:p>
        </p:txBody>
      </p:sp>
      <p:sp>
        <p:nvSpPr>
          <p:cNvPr id="14345" name="Oval 31"/>
          <p:cNvSpPr>
            <a:spLocks noChangeArrowheads="1"/>
          </p:cNvSpPr>
          <p:nvPr/>
        </p:nvSpPr>
        <p:spPr bwMode="auto">
          <a:xfrm>
            <a:off x="7443788" y="4298214"/>
            <a:ext cx="1471612" cy="654786"/>
          </a:xfrm>
          <a:prstGeom prst="ellipse">
            <a:avLst/>
          </a:prstGeom>
          <a:solidFill>
            <a:srgbClr val="EAEAEA"/>
          </a:solidFill>
          <a:ln w="9525">
            <a:solidFill>
              <a:schemeClr val="tx1"/>
            </a:solidFill>
            <a:round/>
            <a:headEnd/>
            <a:tailEnd/>
          </a:ln>
        </p:spPr>
        <p:txBody>
          <a:bodyPr wrap="none" lIns="136395" tIns="68197" rIns="136395" bIns="68197" anchor="ctr"/>
          <a:lstStyle/>
          <a:p>
            <a:pPr algn="ctr" defTabSz="1362075"/>
            <a:r>
              <a:rPr lang="en-US" sz="2400" b="1" dirty="0"/>
              <a:t>characters</a:t>
            </a:r>
          </a:p>
        </p:txBody>
      </p:sp>
      <p:sp>
        <p:nvSpPr>
          <p:cNvPr id="14346" name="WordArt 34"/>
          <p:cNvSpPr>
            <a:spLocks noChangeArrowheads="1" noChangeShapeType="1" noTextEdit="1"/>
          </p:cNvSpPr>
          <p:nvPr/>
        </p:nvSpPr>
        <p:spPr bwMode="auto">
          <a:xfrm rot="936975">
            <a:off x="4032572" y="3992132"/>
            <a:ext cx="2454077" cy="1101411"/>
          </a:xfrm>
          <a:prstGeom prst="rect">
            <a:avLst/>
          </a:prstGeom>
        </p:spPr>
        <p:txBody>
          <a:bodyPr wrap="none" fromWordArt="1">
            <a:prstTxWarp prst="textSlantUp">
              <a:avLst>
                <a:gd name="adj" fmla="val 55556"/>
              </a:avLst>
            </a:prstTxWarp>
          </a:bodyPr>
          <a:lstStyle/>
          <a:p>
            <a:pPr algn="ctr"/>
            <a:r>
              <a:rPr lang="en-US" kern="10" dirty="0">
                <a:ln w="9525">
                  <a:solidFill>
                    <a:srgbClr val="000000"/>
                  </a:solidFill>
                  <a:round/>
                  <a:headEnd/>
                  <a:tailEnd/>
                </a:ln>
                <a:solidFill>
                  <a:srgbClr val="000000"/>
                </a:solidFill>
                <a:latin typeface="Arial Black"/>
              </a:rPr>
              <a:t>Information</a:t>
            </a:r>
          </a:p>
        </p:txBody>
      </p:sp>
      <p:sp>
        <p:nvSpPr>
          <p:cNvPr id="14347" name="Text Box 36"/>
          <p:cNvSpPr txBox="1">
            <a:spLocks noChangeArrowheads="1"/>
          </p:cNvSpPr>
          <p:nvPr/>
        </p:nvSpPr>
        <p:spPr bwMode="auto">
          <a:xfrm>
            <a:off x="1055688" y="3636963"/>
            <a:ext cx="1453547" cy="445159"/>
          </a:xfrm>
          <a:prstGeom prst="rect">
            <a:avLst/>
          </a:prstGeom>
          <a:noFill/>
          <a:ln w="9525">
            <a:noFill/>
            <a:miter lim="800000"/>
            <a:headEnd/>
            <a:tailEnd/>
          </a:ln>
        </p:spPr>
        <p:txBody>
          <a:bodyPr wrap="square" lIns="136054" tIns="68027" rIns="136054" bIns="68027">
            <a:spAutoFit/>
          </a:bodyPr>
          <a:lstStyle/>
          <a:p>
            <a:pPr defTabSz="1362075"/>
            <a:r>
              <a:rPr lang="en-US" sz="2000" dirty="0"/>
              <a:t>formatter</a:t>
            </a:r>
          </a:p>
        </p:txBody>
      </p:sp>
      <p:sp>
        <p:nvSpPr>
          <p:cNvPr id="14348" name="Text Box 37"/>
          <p:cNvSpPr txBox="1">
            <a:spLocks noChangeArrowheads="1"/>
          </p:cNvSpPr>
          <p:nvPr/>
        </p:nvSpPr>
        <p:spPr bwMode="auto">
          <a:xfrm>
            <a:off x="2895600" y="4978400"/>
            <a:ext cx="1302560" cy="507058"/>
          </a:xfrm>
          <a:prstGeom prst="rect">
            <a:avLst/>
          </a:prstGeom>
          <a:noFill/>
          <a:ln w="9525">
            <a:noFill/>
            <a:miter lim="800000"/>
            <a:headEnd/>
            <a:tailEnd/>
          </a:ln>
        </p:spPr>
        <p:txBody>
          <a:bodyPr wrap="square" lIns="136395" tIns="68197" rIns="136395" bIns="68197">
            <a:spAutoFit/>
          </a:bodyPr>
          <a:lstStyle/>
          <a:p>
            <a:pPr defTabSz="1362075"/>
            <a:r>
              <a:rPr lang="en-US" sz="2400" b="1" dirty="0">
                <a:cs typeface="Arial" charset="0"/>
              </a:rPr>
              <a:t>writes</a:t>
            </a:r>
          </a:p>
        </p:txBody>
      </p:sp>
      <p:sp>
        <p:nvSpPr>
          <p:cNvPr id="14349" name="Line 39"/>
          <p:cNvSpPr>
            <a:spLocks noChangeShapeType="1"/>
          </p:cNvSpPr>
          <p:nvPr/>
        </p:nvSpPr>
        <p:spPr bwMode="auto">
          <a:xfrm>
            <a:off x="6629400" y="4648201"/>
            <a:ext cx="759032" cy="33648"/>
          </a:xfrm>
          <a:prstGeom prst="line">
            <a:avLst/>
          </a:prstGeom>
          <a:noFill/>
          <a:ln w="76200">
            <a:solidFill>
              <a:schemeClr val="tx1"/>
            </a:solidFill>
            <a:round/>
            <a:headEnd/>
            <a:tailEnd type="triangle" w="med" len="lg"/>
          </a:ln>
        </p:spPr>
        <p:txBody>
          <a:bodyPr lIns="136063" tIns="68031" rIns="136063" bIns="68031"/>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pPr eaLnBrk="1" hangingPunct="1">
              <a:defRPr/>
            </a:pPr>
            <a:r>
              <a:rPr lang="en-US" sz="3100" dirty="0"/>
              <a:t>Dealing with Files</a:t>
            </a:r>
          </a:p>
        </p:txBody>
      </p:sp>
      <p:sp>
        <p:nvSpPr>
          <p:cNvPr id="15363" name="Rectangle 3"/>
          <p:cNvSpPr>
            <a:spLocks noGrp="1" noChangeArrowheads="1"/>
          </p:cNvSpPr>
          <p:nvPr>
            <p:ph idx="1"/>
          </p:nvPr>
        </p:nvSpPr>
        <p:spPr/>
        <p:txBody>
          <a:bodyPr/>
          <a:lstStyle/>
          <a:p>
            <a:pPr algn="just" eaLnBrk="1" hangingPunct="1"/>
            <a:r>
              <a:rPr lang="en-US" sz="2400" dirty="0" smtClean="0"/>
              <a:t>Use streams to read or write files</a:t>
            </a:r>
          </a:p>
          <a:p>
            <a:pPr algn="just" eaLnBrk="1" hangingPunct="1"/>
            <a:r>
              <a:rPr lang="en-US" sz="2400" dirty="0" smtClean="0"/>
              <a:t>Use the </a:t>
            </a:r>
            <a:r>
              <a:rPr lang="en-US" sz="2400" b="1" dirty="0" smtClean="0"/>
              <a:t>File</a:t>
            </a:r>
            <a:r>
              <a:rPr lang="en-US" sz="2400" dirty="0" smtClean="0"/>
              <a:t> class to discover a file’s properties</a:t>
            </a:r>
          </a:p>
          <a:p>
            <a:pPr algn="just" eaLnBrk="1" hangingPunct="1"/>
            <a:r>
              <a:rPr lang="en-US" sz="2400" dirty="0" smtClean="0"/>
              <a:t>Useful static fields:	</a:t>
            </a:r>
            <a:r>
              <a:rPr lang="en-US" sz="2000" dirty="0" smtClean="0">
                <a:latin typeface="Courier New" pitchFamily="49" charset="0"/>
                <a:cs typeface="Courier New" pitchFamily="49" charset="0"/>
              </a:rPr>
              <a:t>pathSeparator</a:t>
            </a:r>
            <a:r>
              <a:rPr lang="en-US" sz="2000" dirty="0" smtClean="0"/>
              <a:t> (“/” in Windows)</a:t>
            </a:r>
          </a:p>
          <a:p>
            <a:pPr lvl="2" algn="just" eaLnBrk="1" hangingPunct="1">
              <a:buNone/>
            </a:pPr>
            <a:r>
              <a:rPr lang="en-US" dirty="0" smtClean="0">
                <a:latin typeface="Courier New" pitchFamily="49" charset="0"/>
                <a:cs typeface="Courier New" pitchFamily="49" charset="0"/>
              </a:rPr>
              <a:t>					separator</a:t>
            </a:r>
            <a:r>
              <a:rPr lang="en-US" dirty="0" smtClean="0"/>
              <a:t> (“.” in Windows)</a:t>
            </a:r>
          </a:p>
          <a:p>
            <a:pPr algn="just" eaLnBrk="1" hangingPunct="1"/>
            <a:r>
              <a:rPr lang="en-US" sz="2400" dirty="0" smtClean="0"/>
              <a:t>Sample methods:		</a:t>
            </a:r>
            <a:r>
              <a:rPr lang="en-US" sz="2000" dirty="0" smtClean="0">
                <a:latin typeface="Courier New" pitchFamily="49" charset="0"/>
                <a:cs typeface="Courier New" pitchFamily="49" charset="0"/>
              </a:rPr>
              <a:t>delete()</a:t>
            </a:r>
          </a:p>
          <a:p>
            <a:pPr lvl="8" algn="just">
              <a:buNone/>
            </a:pPr>
            <a:r>
              <a:rPr lang="en-US" sz="2000" dirty="0" smtClean="0">
                <a:latin typeface="Courier New" pitchFamily="49" charset="0"/>
                <a:cs typeface="Courier New" pitchFamily="49" charset="0"/>
              </a:rPr>
              <a:t>		exists()	</a:t>
            </a:r>
            <a:r>
              <a:rPr lang="en-US" sz="2000" dirty="0" err="1" smtClean="0">
                <a:latin typeface="Courier New" pitchFamily="49" charset="0"/>
                <a:cs typeface="Courier New" pitchFamily="49" charset="0"/>
              </a:rPr>
              <a:t>isDirectory</a:t>
            </a:r>
            <a:r>
              <a:rPr lang="en-US" sz="2000" dirty="0" smtClean="0">
                <a:latin typeface="Courier New" pitchFamily="49" charset="0"/>
                <a:cs typeface="Courier New" pitchFamily="49" charset="0"/>
              </a:rPr>
              <a:t>()</a:t>
            </a:r>
          </a:p>
          <a:p>
            <a:pPr lvl="8" algn="jus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isFile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a:t>
            </a:r>
            <a:r>
              <a:rPr lang="en-US" sz="2000" dirty="0" smtClean="0"/>
              <a:t>…</a:t>
            </a:r>
          </a:p>
          <a:p>
            <a:pPr marL="0" lvl="8" indent="0" algn="ctr">
              <a:buNone/>
            </a:pPr>
            <a:endParaRPr lang="en-US" sz="1600" b="1" dirty="0" smtClean="0"/>
          </a:p>
          <a:p>
            <a:pPr marL="0" lvl="8" indent="0" algn="ctr">
              <a:buNone/>
            </a:pPr>
            <a:r>
              <a:rPr lang="en-US" sz="1600" b="1" dirty="0" smtClean="0"/>
              <a:t>** Refer to the </a:t>
            </a:r>
            <a:r>
              <a:rPr lang="en-US" sz="1600" b="1" dirty="0" smtClean="0">
                <a:hlinkClick r:id="rId3" action="ppaction://hlinkfile"/>
              </a:rPr>
              <a:t>FileDemo.java </a:t>
            </a:r>
            <a:r>
              <a:rPr lang="en-US" sz="1600" b="1" dirty="0" smtClean="0"/>
              <a:t>sample code</a:t>
            </a:r>
          </a:p>
          <a:p>
            <a:pPr marL="0" lvl="8" indent="0" algn="ctr">
              <a:buNone/>
            </a:pPr>
            <a:r>
              <a:rPr lang="en-US" sz="1600" b="1" dirty="0" smtClean="0"/>
              <a:t>** Refer to the </a:t>
            </a:r>
            <a:r>
              <a:rPr lang="en-US" sz="1600" b="1" dirty="0" smtClean="0">
                <a:hlinkClick r:id="rId4" action="ppaction://hlinkfile"/>
              </a:rPr>
              <a:t>Demo3.java </a:t>
            </a:r>
            <a:r>
              <a:rPr lang="en-US" sz="1600" b="1" dirty="0" smtClean="0"/>
              <a:t>sample code</a:t>
            </a:r>
          </a:p>
          <a:p>
            <a:pPr marL="0" lvl="8" indent="0" algn="ctr">
              <a:buNone/>
            </a:pPr>
            <a:r>
              <a:rPr lang="en-US" sz="1600" b="1" dirty="0" smtClean="0"/>
              <a:t>** Refer to the </a:t>
            </a:r>
            <a:r>
              <a:rPr lang="en-US" sz="1600" b="1" dirty="0" smtClean="0">
                <a:hlinkClick r:id="rId5" action="ppaction://hlinkfile"/>
              </a:rPr>
              <a:t>Demo4.java </a:t>
            </a:r>
            <a:r>
              <a:rPr lang="en-US" sz="1600" b="1" dirty="0" smtClean="0"/>
              <a:t>sample code</a:t>
            </a:r>
          </a:p>
          <a:p>
            <a:pPr marL="0" lvl="8" indent="0" algn="ctr">
              <a:buNone/>
            </a:pPr>
            <a:r>
              <a:rPr lang="en-US" sz="1600" b="1" dirty="0" smtClean="0"/>
              <a:t>** Refer to the </a:t>
            </a:r>
            <a:r>
              <a:rPr lang="en-US" sz="1600" b="1" dirty="0" smtClean="0">
                <a:hlinkClick r:id="rId6" action="ppaction://hlinkfile"/>
              </a:rPr>
              <a:t>Demo5.java </a:t>
            </a:r>
            <a:r>
              <a:rPr lang="en-US" sz="1600" b="1" dirty="0" smtClean="0"/>
              <a:t>sample code</a:t>
            </a:r>
          </a:p>
          <a:p>
            <a:pPr marL="0" lvl="8" indent="0" algn="ctr">
              <a:buNone/>
            </a:pPr>
            <a:r>
              <a:rPr lang="en-US" sz="1600" b="1" dirty="0" smtClean="0"/>
              <a:t>** Refer to the </a:t>
            </a:r>
            <a:r>
              <a:rPr lang="en-US" sz="1600" b="1" dirty="0" smtClean="0">
                <a:hlinkClick r:id="rId7" action="ppaction://hlinkfile"/>
              </a:rPr>
              <a:t>Demo6.java </a:t>
            </a:r>
            <a:r>
              <a:rPr lang="en-US" sz="1600" b="1" dirty="0" smtClean="0"/>
              <a:t>sample code</a:t>
            </a:r>
          </a:p>
          <a:p>
            <a:pPr marL="0" lvl="8" indent="0" algn="ctr">
              <a:buNone/>
            </a:pPr>
            <a:r>
              <a:rPr lang="en-US" sz="1600" b="1" dirty="0" smtClean="0"/>
              <a:t>** Refer to the </a:t>
            </a:r>
            <a:r>
              <a:rPr lang="en-US" sz="1600" b="1" dirty="0" smtClean="0">
                <a:hlinkClick r:id="rId8" action="ppaction://hlinkfile"/>
              </a:rPr>
              <a:t>DirList.java </a:t>
            </a:r>
            <a:r>
              <a:rPr lang="en-US" sz="1600" b="1" dirty="0" smtClean="0"/>
              <a:t>sample code</a:t>
            </a:r>
          </a:p>
          <a:p>
            <a:pPr marL="0" lvl="8" indent="0" algn="ctr">
              <a:buNone/>
            </a:pPr>
            <a:r>
              <a:rPr lang="en-US" sz="1600" b="1" dirty="0" smtClean="0"/>
              <a:t>** Refer to the </a:t>
            </a:r>
            <a:r>
              <a:rPr lang="en-US" sz="1600" b="1" dirty="0" smtClean="0">
                <a:hlinkClick r:id="rId9" action="ppaction://hlinkfile"/>
              </a:rPr>
              <a:t>DirListOnly.java </a:t>
            </a:r>
            <a:r>
              <a:rPr lang="en-US" sz="1600" b="1" dirty="0" smtClean="0"/>
              <a:t>sample code</a:t>
            </a:r>
          </a:p>
          <a:p>
            <a:pPr marL="0" lvl="8" indent="0" algn="ctr">
              <a:buNone/>
            </a:pPr>
            <a:endParaRPr lang="en-US" sz="1600" b="1" dirty="0" smtClean="0"/>
          </a:p>
          <a:p>
            <a:pPr marL="0" lvl="8" indent="0" algn="just">
              <a:buNone/>
            </a:pPr>
            <a:endParaRPr lang="en-US" sz="2000" dirty="0" smtClean="0"/>
          </a:p>
          <a:p>
            <a:pPr marL="0" lvl="8" indent="0" algn="just">
              <a:buNone/>
            </a:pPr>
            <a:endParaRPr lang="en-US" sz="2000" dirty="0" smtClean="0"/>
          </a:p>
          <a:p>
            <a:pPr marL="0" lvl="8" indent="0" algn="just">
              <a:buNone/>
            </a:pPr>
            <a:endParaRPr lang="en-US" sz="2000" dirty="0" smtClean="0"/>
          </a:p>
          <a:p>
            <a:pPr marL="0" lvl="8" indent="0" algn="just">
              <a:buNone/>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defTabSz="928345" eaLnBrk="1" hangingPunct="1">
              <a:defRPr/>
            </a:pPr>
            <a:r>
              <a:rPr lang="en-US" sz="3100" dirty="0"/>
              <a:t>Midway Checkpoint 1</a:t>
            </a:r>
          </a:p>
        </p:txBody>
      </p:sp>
      <p:sp>
        <p:nvSpPr>
          <p:cNvPr id="16387" name="Rectangle 3"/>
          <p:cNvSpPr>
            <a:spLocks noGrp="1" noChangeArrowheads="1"/>
          </p:cNvSpPr>
          <p:nvPr>
            <p:ph idx="1"/>
          </p:nvPr>
        </p:nvSpPr>
        <p:spPr/>
        <p:txBody>
          <a:bodyPr/>
          <a:lstStyle/>
          <a:p>
            <a:pPr marL="452438" indent="-452438" algn="just" defTabSz="927100" eaLnBrk="1" hangingPunct="1">
              <a:buFontTx/>
              <a:buAutoNum type="arabicPeriod"/>
            </a:pPr>
            <a:r>
              <a:rPr lang="en-US" smtClean="0"/>
              <a:t>What is the package that contains most Java input and output classes?</a:t>
            </a:r>
          </a:p>
          <a:p>
            <a:pPr marL="452438" indent="-452438" algn="just" defTabSz="927100" eaLnBrk="1" hangingPunct="1">
              <a:buFontTx/>
              <a:buAutoNum type="arabicPeriod"/>
            </a:pPr>
            <a:r>
              <a:rPr lang="en-US" smtClean="0"/>
              <a:t>Which streams read characters, and which read bytes?</a:t>
            </a:r>
            <a:endParaRPr lang="en-US" b="1" smtClean="0"/>
          </a:p>
          <a:p>
            <a:pPr marL="452438" indent="-452438" algn="just" defTabSz="927100" eaLnBrk="1" hangingPunct="1">
              <a:buFontTx/>
              <a:buAutoNum type="arabicPeriod"/>
            </a:pPr>
            <a:r>
              <a:rPr lang="en-US" smtClean="0"/>
              <a:t>Give an example of three filtered stream classes.</a:t>
            </a:r>
          </a:p>
          <a:p>
            <a:pPr marL="452438" indent="-452438" algn="just" defTabSz="927100" eaLnBrk="1" hangingPunct="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sz="3100" dirty="0"/>
              <a:t>Why New I/O?</a:t>
            </a:r>
          </a:p>
        </p:txBody>
      </p:sp>
      <p:sp>
        <p:nvSpPr>
          <p:cNvPr id="74755" name="Rectangle 3"/>
          <p:cNvSpPr>
            <a:spLocks noGrp="1" noChangeArrowheads="1"/>
          </p:cNvSpPr>
          <p:nvPr>
            <p:ph idx="1"/>
          </p:nvPr>
        </p:nvSpPr>
        <p:spPr/>
        <p:txBody>
          <a:bodyPr>
            <a:normAutofit lnSpcReduction="10000"/>
          </a:bodyPr>
          <a:lstStyle/>
          <a:p>
            <a:pPr algn="just" eaLnBrk="1" hangingPunct="1">
              <a:defRPr/>
            </a:pPr>
            <a:r>
              <a:rPr lang="en-US" dirty="0"/>
              <a:t>With stream-based I/O, Java followed the view of an I/O channel as a stream of bytes that was popularized by C and Unix in the 1970s and 1980s</a:t>
            </a:r>
          </a:p>
          <a:p>
            <a:pPr lvl="1" algn="just" eaLnBrk="1" hangingPunct="1">
              <a:defRPr/>
            </a:pPr>
            <a:r>
              <a:rPr lang="en-US" dirty="0"/>
              <a:t>Simple</a:t>
            </a:r>
          </a:p>
          <a:p>
            <a:pPr lvl="1" algn="just" eaLnBrk="1" hangingPunct="1">
              <a:defRPr/>
            </a:pPr>
            <a:r>
              <a:rPr lang="en-US" dirty="0"/>
              <a:t>Extensible</a:t>
            </a:r>
          </a:p>
          <a:p>
            <a:pPr lvl="1" algn="just" eaLnBrk="1" hangingPunct="1">
              <a:defRPr/>
            </a:pPr>
            <a:r>
              <a:rPr lang="en-US" dirty="0"/>
              <a:t>Machine-independent</a:t>
            </a:r>
          </a:p>
          <a:p>
            <a:pPr lvl="1" algn="just" eaLnBrk="1" hangingPunct="1">
              <a:defRPr/>
            </a:pPr>
            <a:r>
              <a:rPr lang="en-US" dirty="0"/>
              <a:t>Slow (at some level, one-byte-at-a-time processing)</a:t>
            </a:r>
          </a:p>
          <a:p>
            <a:pPr algn="just" eaLnBrk="1" hangingPunct="1">
              <a:defRPr/>
            </a:pPr>
            <a:r>
              <a:rPr lang="en-US" dirty="0"/>
              <a:t>Block-oriented I/O:</a:t>
            </a:r>
          </a:p>
          <a:p>
            <a:pPr lvl="1" algn="just" eaLnBrk="1" hangingPunct="1">
              <a:defRPr/>
            </a:pPr>
            <a:r>
              <a:rPr lang="en-US" dirty="0"/>
              <a:t>Is inherently faster</a:t>
            </a:r>
          </a:p>
          <a:p>
            <a:pPr lvl="2" algn="just" eaLnBrk="1" hangingPunct="1">
              <a:defRPr/>
            </a:pPr>
            <a:r>
              <a:rPr lang="en-US" sz="2100" dirty="0"/>
              <a:t>Some systems can read or write a large block of data almost as fast as they can read or write a single byte</a:t>
            </a:r>
          </a:p>
          <a:p>
            <a:pPr lvl="1" algn="just" eaLnBrk="1" hangingPunct="1">
              <a:defRPr/>
            </a:pPr>
            <a:r>
              <a:rPr lang="en-US" dirty="0"/>
              <a:t>Allows for additional features not tolerated by the stream-oriented model</a:t>
            </a:r>
          </a:p>
          <a:p>
            <a:pPr lvl="1" algn="just" eaLnBrk="1" hangingPunct="1">
              <a:defRPr/>
            </a:pPr>
            <a:r>
              <a:rPr lang="en-US" dirty="0"/>
              <a:t>Lacks the elegance and simplicity of stream-oriented I/O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z="3100" dirty="0"/>
              <a:t>Key Classes</a:t>
            </a:r>
          </a:p>
        </p:txBody>
      </p:sp>
      <p:sp>
        <p:nvSpPr>
          <p:cNvPr id="18435" name="Rectangle 3"/>
          <p:cNvSpPr>
            <a:spLocks noGrp="1" noChangeArrowheads="1"/>
          </p:cNvSpPr>
          <p:nvPr>
            <p:ph idx="1"/>
          </p:nvPr>
        </p:nvSpPr>
        <p:spPr/>
        <p:txBody>
          <a:bodyPr/>
          <a:lstStyle/>
          <a:p>
            <a:pPr algn="just" eaLnBrk="1" hangingPunct="1"/>
            <a:r>
              <a:rPr lang="en-US" sz="2400" i="1" dirty="0" smtClean="0"/>
              <a:t>Channels</a:t>
            </a:r>
            <a:r>
              <a:rPr lang="en-US" sz="2400" dirty="0" smtClean="0"/>
              <a:t> and </a:t>
            </a:r>
            <a:r>
              <a:rPr lang="en-US" sz="2400" i="1" dirty="0" smtClean="0"/>
              <a:t>buffers</a:t>
            </a:r>
            <a:r>
              <a:rPr lang="en-US" sz="2400" dirty="0" smtClean="0"/>
              <a:t> are the central objects in NIO, and are used for just about every I/O operation</a:t>
            </a:r>
            <a:endParaRPr lang="en-US" sz="2400" b="1" dirty="0" smtClean="0"/>
          </a:p>
          <a:p>
            <a:pPr algn="just" eaLnBrk="1" hangingPunct="1"/>
            <a:r>
              <a:rPr lang="en-US" sz="2400" dirty="0" smtClean="0"/>
              <a:t>Channels are analogous to streams in the I/O package</a:t>
            </a:r>
          </a:p>
          <a:p>
            <a:pPr lvl="1" algn="just" eaLnBrk="1" hangingPunct="1"/>
            <a:r>
              <a:rPr lang="en-US" sz="2000" dirty="0" smtClean="0"/>
              <a:t>All data that goes anywhere (or comes from anywhere) must pass through a Channel object</a:t>
            </a:r>
          </a:p>
          <a:p>
            <a:pPr algn="just" eaLnBrk="1" hangingPunct="1"/>
            <a:r>
              <a:rPr lang="en-US" sz="2400" dirty="0" smtClean="0"/>
              <a:t>A buffer is a container object</a:t>
            </a:r>
          </a:p>
          <a:p>
            <a:pPr lvl="1" algn="just" eaLnBrk="1" hangingPunct="1"/>
            <a:r>
              <a:rPr lang="en-US" sz="2000" dirty="0" smtClean="0"/>
              <a:t>Data that is sent to a channel must first be placed in a buffer</a:t>
            </a:r>
          </a:p>
          <a:p>
            <a:pPr lvl="1" algn="just" eaLnBrk="1" hangingPunct="1"/>
            <a:r>
              <a:rPr lang="en-US" sz="2000" dirty="0" smtClean="0"/>
              <a:t>Data that is read from a channel is read into a buffer</a:t>
            </a:r>
          </a:p>
        </p:txBody>
      </p:sp>
      <p:sp>
        <p:nvSpPr>
          <p:cNvPr id="18436" name="Line 5"/>
          <p:cNvSpPr>
            <a:spLocks noChangeShapeType="1"/>
          </p:cNvSpPr>
          <p:nvPr/>
        </p:nvSpPr>
        <p:spPr bwMode="auto">
          <a:xfrm>
            <a:off x="7156450" y="5666008"/>
            <a:ext cx="344488" cy="0"/>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18437" name="Oval 7"/>
          <p:cNvSpPr>
            <a:spLocks noChangeArrowheads="1"/>
          </p:cNvSpPr>
          <p:nvPr/>
        </p:nvSpPr>
        <p:spPr bwMode="auto">
          <a:xfrm>
            <a:off x="168275" y="5238971"/>
            <a:ext cx="1495425" cy="782637"/>
          </a:xfrm>
          <a:prstGeom prst="ellipse">
            <a:avLst/>
          </a:prstGeom>
          <a:solidFill>
            <a:srgbClr val="C0C0C0"/>
          </a:solidFill>
          <a:ln w="9525">
            <a:solidFill>
              <a:schemeClr val="tx1"/>
            </a:solidFill>
            <a:round/>
            <a:headEnd/>
            <a:tailEnd/>
          </a:ln>
        </p:spPr>
        <p:txBody>
          <a:bodyPr wrap="none" lIns="136395" tIns="68197" rIns="136395" bIns="68197" anchor="ctr"/>
          <a:lstStyle/>
          <a:p>
            <a:pPr algn="ctr" defTabSz="1362075"/>
            <a:r>
              <a:rPr lang="en-US" sz="2700"/>
              <a:t>program</a:t>
            </a:r>
          </a:p>
        </p:txBody>
      </p:sp>
      <p:sp>
        <p:nvSpPr>
          <p:cNvPr id="18438" name="Oval 8"/>
          <p:cNvSpPr>
            <a:spLocks noChangeArrowheads="1"/>
          </p:cNvSpPr>
          <p:nvPr/>
        </p:nvSpPr>
        <p:spPr bwMode="auto">
          <a:xfrm>
            <a:off x="7500938" y="5273896"/>
            <a:ext cx="1547812" cy="782637"/>
          </a:xfrm>
          <a:prstGeom prst="ellipse">
            <a:avLst/>
          </a:prstGeom>
          <a:solidFill>
            <a:srgbClr val="C0C0C0"/>
          </a:solidFill>
          <a:ln w="9525">
            <a:solidFill>
              <a:schemeClr val="tx1"/>
            </a:solidFill>
            <a:round/>
            <a:headEnd/>
            <a:tailEnd/>
          </a:ln>
        </p:spPr>
        <p:txBody>
          <a:bodyPr wrap="none" lIns="136395" tIns="68197" rIns="136395" bIns="68197" anchor="ctr"/>
          <a:lstStyle/>
          <a:p>
            <a:pPr algn="ctr" defTabSz="1362075"/>
            <a:r>
              <a:rPr lang="en-US" sz="2400" b="1"/>
              <a:t>source/</a:t>
            </a:r>
          </a:p>
          <a:p>
            <a:pPr algn="ctr" defTabSz="1362075"/>
            <a:r>
              <a:rPr lang="en-US" sz="2400" b="1"/>
              <a:t>target</a:t>
            </a:r>
          </a:p>
        </p:txBody>
      </p:sp>
      <p:sp>
        <p:nvSpPr>
          <p:cNvPr id="18439" name="Text Box 9"/>
          <p:cNvSpPr txBox="1">
            <a:spLocks noChangeArrowheads="1"/>
          </p:cNvSpPr>
          <p:nvPr/>
        </p:nvSpPr>
        <p:spPr bwMode="auto">
          <a:xfrm>
            <a:off x="1676400" y="5980333"/>
            <a:ext cx="2378076" cy="507058"/>
          </a:xfrm>
          <a:prstGeom prst="rect">
            <a:avLst/>
          </a:prstGeom>
          <a:noFill/>
          <a:ln w="9525">
            <a:noFill/>
            <a:miter lim="800000"/>
            <a:headEnd/>
            <a:tailEnd/>
          </a:ln>
        </p:spPr>
        <p:txBody>
          <a:bodyPr wrap="square" lIns="136395" tIns="68197" rIns="136395" bIns="68197">
            <a:spAutoFit/>
          </a:bodyPr>
          <a:lstStyle/>
          <a:p>
            <a:pPr defTabSz="1362075"/>
            <a:r>
              <a:rPr lang="en-US" sz="2400" b="1" dirty="0" err="1" smtClean="0">
                <a:cs typeface="Arial" charset="0"/>
              </a:rPr>
              <a:t>readswrites</a:t>
            </a:r>
            <a:endParaRPr lang="en-US" sz="2400" b="1" dirty="0">
              <a:cs typeface="Arial" charset="0"/>
            </a:endParaRPr>
          </a:p>
        </p:txBody>
      </p:sp>
      <p:sp>
        <p:nvSpPr>
          <p:cNvPr id="18440" name="Line 6"/>
          <p:cNvSpPr>
            <a:spLocks noChangeShapeType="1"/>
          </p:cNvSpPr>
          <p:nvPr/>
        </p:nvSpPr>
        <p:spPr bwMode="auto">
          <a:xfrm flipH="1">
            <a:off x="1681163" y="5626321"/>
            <a:ext cx="574675" cy="0"/>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18441" name="Text Box 10"/>
          <p:cNvSpPr txBox="1">
            <a:spLocks noChangeArrowheads="1"/>
          </p:cNvSpPr>
          <p:nvPr/>
        </p:nvSpPr>
        <p:spPr bwMode="auto">
          <a:xfrm>
            <a:off x="2139950" y="5392958"/>
            <a:ext cx="1289050" cy="549275"/>
          </a:xfrm>
          <a:prstGeom prst="rect">
            <a:avLst/>
          </a:prstGeom>
          <a:solidFill>
            <a:srgbClr val="EAEAEA"/>
          </a:solidFill>
          <a:ln w="9525">
            <a:solidFill>
              <a:schemeClr val="tx1"/>
            </a:solidFill>
            <a:miter lim="800000"/>
            <a:headEnd/>
            <a:tailEnd/>
          </a:ln>
        </p:spPr>
        <p:txBody>
          <a:bodyPr wrap="square" lIns="136054" tIns="68027" rIns="136054" bIns="68027">
            <a:spAutoFit/>
          </a:bodyPr>
          <a:lstStyle/>
          <a:p>
            <a:pPr algn="ctr" defTabSz="1362075"/>
            <a:r>
              <a:rPr lang="en-US" sz="2700" dirty="0"/>
              <a:t>buffer</a:t>
            </a:r>
          </a:p>
        </p:txBody>
      </p:sp>
      <p:sp>
        <p:nvSpPr>
          <p:cNvPr id="18442" name="WordArt 11"/>
          <p:cNvSpPr>
            <a:spLocks noChangeArrowheads="1" noChangeShapeType="1" noTextEdit="1"/>
          </p:cNvSpPr>
          <p:nvPr/>
        </p:nvSpPr>
        <p:spPr bwMode="auto">
          <a:xfrm rot="936975">
            <a:off x="3567105" y="4842096"/>
            <a:ext cx="3362325" cy="1628775"/>
          </a:xfrm>
          <a:prstGeom prst="rect">
            <a:avLst/>
          </a:prstGeom>
        </p:spPr>
        <p:txBody>
          <a:bodyPr wrap="none" fromWordArt="1">
            <a:prstTxWarp prst="textSlantUp">
              <a:avLst>
                <a:gd name="adj" fmla="val 55556"/>
              </a:avLst>
            </a:prstTxWarp>
          </a:bodyPr>
          <a:lstStyle/>
          <a:p>
            <a:pPr algn="ctr"/>
            <a:r>
              <a:rPr lang="en-US" sz="4200" kern="10" dirty="0">
                <a:ln w="9525">
                  <a:solidFill>
                    <a:srgbClr val="000000"/>
                  </a:solidFill>
                  <a:round/>
                  <a:headEnd/>
                  <a:tailEnd/>
                </a:ln>
                <a:solidFill>
                  <a:srgbClr val="000000"/>
                </a:solidFill>
                <a:latin typeface="Arial Black"/>
              </a:rPr>
              <a:t>Channel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eaLnBrk="1" hangingPunct="1">
              <a:defRPr/>
            </a:pPr>
            <a:r>
              <a:rPr lang="en-US" sz="3100" dirty="0"/>
              <a:t>Buffers</a:t>
            </a:r>
          </a:p>
        </p:txBody>
      </p:sp>
      <p:pic>
        <p:nvPicPr>
          <p:cNvPr id="19460" name="Picture 24" descr="U16_05"/>
          <p:cNvPicPr>
            <a:picLocks noGrp="1" noChangeAspect="1" noChangeArrowheads="1"/>
          </p:cNvPicPr>
          <p:nvPr>
            <p:ph idx="1"/>
          </p:nvPr>
        </p:nvPicPr>
        <p:blipFill>
          <a:blip r:embed="rId3" cstate="print"/>
          <a:stretch>
            <a:fillRect/>
          </a:stretch>
        </p:blipFill>
        <p:spPr>
          <a:xfrm>
            <a:off x="6019800" y="1422763"/>
            <a:ext cx="2667000" cy="5186999"/>
          </a:xfrm>
          <a:noFill/>
        </p:spPr>
      </p:pic>
      <p:sp>
        <p:nvSpPr>
          <p:cNvPr id="19459" name="Rectangle 3"/>
          <p:cNvSpPr>
            <a:spLocks noGrp="1" noChangeArrowheads="1"/>
          </p:cNvSpPr>
          <p:nvPr>
            <p:ph type="body" sz="half" idx="4294967295"/>
          </p:nvPr>
        </p:nvSpPr>
        <p:spPr>
          <a:xfrm>
            <a:off x="76200" y="1524000"/>
            <a:ext cx="5657850" cy="5029200"/>
          </a:xfrm>
        </p:spPr>
        <p:txBody>
          <a:bodyPr/>
          <a:lstStyle/>
          <a:p>
            <a:pPr algn="just" eaLnBrk="1" hangingPunct="1">
              <a:lnSpc>
                <a:spcPct val="90000"/>
              </a:lnSpc>
            </a:pPr>
            <a:r>
              <a:rPr lang="en-US" sz="2400" dirty="0" smtClean="0"/>
              <a:t>A buffer is a linear, finite sequence of elements of a specific primitive type</a:t>
            </a:r>
          </a:p>
          <a:p>
            <a:pPr algn="just" eaLnBrk="1" hangingPunct="1">
              <a:lnSpc>
                <a:spcPct val="90000"/>
              </a:lnSpc>
            </a:pPr>
            <a:r>
              <a:rPr lang="en-US" sz="2400" dirty="0" smtClean="0"/>
              <a:t>The essential properties of a buffer are:</a:t>
            </a:r>
          </a:p>
          <a:p>
            <a:pPr lvl="1" algn="just" eaLnBrk="1" hangingPunct="1">
              <a:lnSpc>
                <a:spcPct val="90000"/>
              </a:lnSpc>
            </a:pPr>
            <a:r>
              <a:rPr lang="en-US" sz="2000" i="1" dirty="0" smtClean="0"/>
              <a:t>Capacity</a:t>
            </a:r>
            <a:r>
              <a:rPr lang="en-US" sz="2000" dirty="0" smtClean="0"/>
              <a:t> - the number of elements it contains</a:t>
            </a:r>
          </a:p>
          <a:p>
            <a:pPr lvl="2" algn="just" eaLnBrk="1" hangingPunct="1">
              <a:lnSpc>
                <a:spcPct val="90000"/>
              </a:lnSpc>
            </a:pPr>
            <a:r>
              <a:rPr lang="en-US" sz="1800" dirty="0" smtClean="0"/>
              <a:t>Capacity is never negative and never changes</a:t>
            </a:r>
            <a:endParaRPr lang="en-US" i="1" dirty="0" smtClean="0"/>
          </a:p>
          <a:p>
            <a:pPr lvl="1" algn="just" eaLnBrk="1" hangingPunct="1">
              <a:lnSpc>
                <a:spcPct val="90000"/>
              </a:lnSpc>
            </a:pPr>
            <a:r>
              <a:rPr lang="en-US" sz="2000" i="1" dirty="0" smtClean="0"/>
              <a:t>Limit</a:t>
            </a:r>
            <a:r>
              <a:rPr lang="en-US" sz="2000" dirty="0" smtClean="0"/>
              <a:t> - the index of the first element that should not be read or written</a:t>
            </a:r>
          </a:p>
          <a:p>
            <a:pPr lvl="2" algn="just" eaLnBrk="1" hangingPunct="1">
              <a:lnSpc>
                <a:spcPct val="90000"/>
              </a:lnSpc>
            </a:pPr>
            <a:r>
              <a:rPr lang="en-US" sz="1800" dirty="0" smtClean="0"/>
              <a:t>Limit is never negative and is never greater than the capacity</a:t>
            </a:r>
            <a:endParaRPr lang="en-US" i="1" dirty="0" smtClean="0"/>
          </a:p>
          <a:p>
            <a:pPr lvl="1" algn="just" eaLnBrk="1" hangingPunct="1">
              <a:lnSpc>
                <a:spcPct val="90000"/>
              </a:lnSpc>
            </a:pPr>
            <a:r>
              <a:rPr lang="en-US" sz="2000" i="1" dirty="0" smtClean="0"/>
              <a:t>Position</a:t>
            </a:r>
            <a:r>
              <a:rPr lang="en-US" sz="2000" dirty="0" smtClean="0"/>
              <a:t> - the index of the next element to be read or written</a:t>
            </a:r>
          </a:p>
          <a:p>
            <a:pPr lvl="2" algn="just" eaLnBrk="1" hangingPunct="1">
              <a:lnSpc>
                <a:spcPct val="90000"/>
              </a:lnSpc>
            </a:pPr>
            <a:r>
              <a:rPr lang="en-US" sz="1800" dirty="0" smtClean="0"/>
              <a:t>Position is never negative and is never greater than the limit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sz="3100" dirty="0"/>
              <a:t>The Channel Interface</a:t>
            </a:r>
          </a:p>
        </p:txBody>
      </p:sp>
      <p:sp>
        <p:nvSpPr>
          <p:cNvPr id="20483" name="Rectangle 3"/>
          <p:cNvSpPr>
            <a:spLocks noGrp="1" noChangeArrowheads="1"/>
          </p:cNvSpPr>
          <p:nvPr>
            <p:ph idx="1"/>
          </p:nvPr>
        </p:nvSpPr>
        <p:spPr/>
        <p:txBody>
          <a:bodyPr/>
          <a:lstStyle/>
          <a:p>
            <a:pPr algn="just" eaLnBrk="1" hangingPunct="1">
              <a:lnSpc>
                <a:spcPct val="90000"/>
              </a:lnSpc>
            </a:pPr>
            <a:r>
              <a:rPr lang="en-US" sz="2400" smtClean="0"/>
              <a:t>A channel is an object from which you can read data and to which you can write data</a:t>
            </a:r>
          </a:p>
          <a:p>
            <a:pPr lvl="1" algn="just" eaLnBrk="1" hangingPunct="1">
              <a:lnSpc>
                <a:spcPct val="90000"/>
              </a:lnSpc>
            </a:pPr>
            <a:r>
              <a:rPr lang="en-US" sz="2000" smtClean="0"/>
              <a:t>A channel is similar to a stream</a:t>
            </a:r>
          </a:p>
          <a:p>
            <a:pPr algn="just" eaLnBrk="1" hangingPunct="1">
              <a:lnSpc>
                <a:spcPct val="90000"/>
              </a:lnSpc>
            </a:pPr>
            <a:r>
              <a:rPr lang="en-US" sz="2400" smtClean="0"/>
              <a:t>All data is handled through Buffer objects</a:t>
            </a:r>
          </a:p>
          <a:p>
            <a:pPr lvl="1" algn="just" eaLnBrk="1" hangingPunct="1">
              <a:lnSpc>
                <a:spcPct val="90000"/>
              </a:lnSpc>
            </a:pPr>
            <a:r>
              <a:rPr lang="en-US" sz="2000" smtClean="0"/>
              <a:t>You never write a byte directly to a channel; you write to a buffer containing one or more bytes</a:t>
            </a:r>
          </a:p>
          <a:p>
            <a:pPr lvl="1" algn="just" eaLnBrk="1" hangingPunct="1">
              <a:lnSpc>
                <a:spcPct val="90000"/>
              </a:lnSpc>
            </a:pPr>
            <a:r>
              <a:rPr lang="en-US" sz="2000" smtClean="0"/>
              <a:t>You never read a byte directly from a channel; instead read from a channel into a buffer, and then get the bytes from the buffer</a:t>
            </a:r>
          </a:p>
          <a:p>
            <a:pPr algn="just" eaLnBrk="1" hangingPunct="1">
              <a:lnSpc>
                <a:spcPct val="90000"/>
              </a:lnSpc>
            </a:pPr>
            <a:r>
              <a:rPr lang="en-US" sz="2400" smtClean="0"/>
              <a:t>Objects implementing the channel interface are bi-directional</a:t>
            </a:r>
          </a:p>
          <a:p>
            <a:pPr lvl="1" algn="just" eaLnBrk="1" hangingPunct="1">
              <a:lnSpc>
                <a:spcPct val="90000"/>
              </a:lnSpc>
            </a:pPr>
            <a:r>
              <a:rPr lang="en-US" sz="2000" smtClean="0"/>
              <a:t>Unlike streams, a channel can be opened for reading, for writing, or for both</a:t>
            </a:r>
          </a:p>
          <a:p>
            <a:pPr lvl="1" algn="just" eaLnBrk="1" hangingPunct="1">
              <a:lnSpc>
                <a:spcPct val="90000"/>
              </a:lnSpc>
            </a:pPr>
            <a:r>
              <a:rPr lang="en-US" sz="2000" smtClean="0"/>
              <a:t>Closer to the reality of underlying operating system</a:t>
            </a:r>
          </a:p>
        </p:txBody>
      </p:sp>
      <p:sp>
        <p:nvSpPr>
          <p:cNvPr id="20484" name="Line 6"/>
          <p:cNvSpPr>
            <a:spLocks noChangeShapeType="1"/>
          </p:cNvSpPr>
          <p:nvPr/>
        </p:nvSpPr>
        <p:spPr bwMode="auto">
          <a:xfrm flipH="1">
            <a:off x="1412875" y="6129338"/>
            <a:ext cx="574675" cy="0"/>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20485" name="Line 7"/>
          <p:cNvSpPr>
            <a:spLocks noChangeShapeType="1"/>
          </p:cNvSpPr>
          <p:nvPr/>
        </p:nvSpPr>
        <p:spPr bwMode="auto">
          <a:xfrm>
            <a:off x="7175500" y="6135688"/>
            <a:ext cx="403225" cy="0"/>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20486" name="Text Box 9"/>
          <p:cNvSpPr txBox="1">
            <a:spLocks noChangeArrowheads="1"/>
          </p:cNvSpPr>
          <p:nvPr/>
        </p:nvSpPr>
        <p:spPr bwMode="auto">
          <a:xfrm>
            <a:off x="2130425" y="5868988"/>
            <a:ext cx="1173163" cy="550862"/>
          </a:xfrm>
          <a:prstGeom prst="rect">
            <a:avLst/>
          </a:prstGeom>
          <a:solidFill>
            <a:srgbClr val="EAEAEA"/>
          </a:solidFill>
          <a:ln w="9525">
            <a:solidFill>
              <a:schemeClr val="tx1"/>
            </a:solidFill>
            <a:miter lim="800000"/>
            <a:headEnd/>
            <a:tailEnd/>
          </a:ln>
        </p:spPr>
        <p:txBody>
          <a:bodyPr wrap="none" lIns="136054" tIns="68027" rIns="136054" bIns="68027">
            <a:spAutoFit/>
          </a:bodyPr>
          <a:lstStyle/>
          <a:p>
            <a:pPr defTabSz="1362075"/>
            <a:r>
              <a:rPr lang="en-US" sz="2700"/>
              <a:t>buffer</a:t>
            </a:r>
          </a:p>
        </p:txBody>
      </p:sp>
      <p:sp>
        <p:nvSpPr>
          <p:cNvPr id="20487" name="WordArt 10"/>
          <p:cNvSpPr>
            <a:spLocks noChangeArrowheads="1" noChangeShapeType="1" noTextEdit="1"/>
          </p:cNvSpPr>
          <p:nvPr/>
        </p:nvSpPr>
        <p:spPr bwMode="auto">
          <a:xfrm rot="936975">
            <a:off x="3508375" y="5270500"/>
            <a:ext cx="3360738" cy="1628775"/>
          </a:xfrm>
          <a:prstGeom prst="rect">
            <a:avLst/>
          </a:prstGeom>
        </p:spPr>
        <p:txBody>
          <a:bodyPr wrap="none" fromWordArt="1">
            <a:prstTxWarp prst="textSlantUp">
              <a:avLst>
                <a:gd name="adj" fmla="val 55556"/>
              </a:avLst>
            </a:prstTxWarp>
          </a:bodyPr>
          <a:lstStyle/>
          <a:p>
            <a:pPr algn="ctr"/>
            <a:r>
              <a:rPr lang="en-US" sz="4200" kern="10">
                <a:ln w="9525">
                  <a:solidFill>
                    <a:srgbClr val="000000"/>
                  </a:solidFill>
                  <a:round/>
                  <a:headEnd/>
                  <a:tailEnd/>
                </a:ln>
                <a:solidFill>
                  <a:srgbClr val="000000"/>
                </a:solidFill>
                <a:latin typeface="Arial Black"/>
              </a:rPr>
              <a:t>Channel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z="3100" dirty="0"/>
              <a:t>Three Steps to Read from a Channel</a:t>
            </a:r>
          </a:p>
        </p:txBody>
      </p:sp>
      <p:sp>
        <p:nvSpPr>
          <p:cNvPr id="21507" name="Rectangle 3"/>
          <p:cNvSpPr>
            <a:spLocks noGrp="1" noChangeArrowheads="1"/>
          </p:cNvSpPr>
          <p:nvPr>
            <p:ph idx="1"/>
          </p:nvPr>
        </p:nvSpPr>
        <p:spPr/>
        <p:txBody>
          <a:bodyPr/>
          <a:lstStyle/>
          <a:p>
            <a:pPr eaLnBrk="1" hangingPunct="1"/>
            <a:r>
              <a:rPr lang="en-US" sz="2000" dirty="0" smtClean="0"/>
              <a:t>Get a channel from a </a:t>
            </a:r>
            <a:r>
              <a:rPr lang="en-US" sz="2000" b="1" dirty="0" smtClean="0"/>
              <a:t>FileInputStream</a:t>
            </a:r>
            <a:r>
              <a:rPr lang="en-US" sz="2000" dirty="0" smtClean="0"/>
              <a:t>:</a:t>
            </a:r>
          </a:p>
          <a:p>
            <a:pPr eaLnBrk="1" hangingPunct="1">
              <a:buFontTx/>
              <a:buNone/>
            </a:pPr>
            <a:r>
              <a:rPr lang="en-US" sz="2000" dirty="0" smtClean="0">
                <a:latin typeface="Courier New" pitchFamily="49" charset="0"/>
                <a:cs typeface="Courier New" pitchFamily="49" charset="0"/>
              </a:rPr>
              <a:t> FileInputStream fin=new FileInputStream("</a:t>
            </a:r>
            <a:r>
              <a:rPr lang="en-US" sz="1600" dirty="0" smtClean="0">
                <a:latin typeface="Courier New" pitchFamily="49" charset="0"/>
                <a:cs typeface="Courier New" pitchFamily="49" charset="0"/>
              </a:rPr>
              <a:t>readandshow.txt</a:t>
            </a:r>
            <a:r>
              <a:rPr lang="en-US" sz="2000" dirty="0" smtClean="0">
                <a:latin typeface="Courier New" pitchFamily="49" charset="0"/>
                <a:cs typeface="Courier New" pitchFamily="49" charset="0"/>
              </a:rPr>
              <a:t>");</a:t>
            </a:r>
          </a:p>
          <a:p>
            <a:pPr lvl="1" eaLnBrk="1" hangingPunct="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FileChannel</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fc</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fin.getChannel</a:t>
            </a:r>
            <a:r>
              <a:rPr lang="en-US" sz="2000" dirty="0" smtClean="0">
                <a:latin typeface="Courier New" pitchFamily="49" charset="0"/>
                <a:cs typeface="Courier New" pitchFamily="49" charset="0"/>
              </a:rPr>
              <a:t>();</a:t>
            </a:r>
          </a:p>
          <a:p>
            <a:pPr lvl="1" eaLnBrk="1" hangingPunct="1">
              <a:buFontTx/>
              <a:buNone/>
            </a:pPr>
            <a:endParaRPr lang="en-US" sz="2000" dirty="0" smtClean="0">
              <a:latin typeface="Courier New" pitchFamily="49" charset="0"/>
              <a:cs typeface="Courier New" pitchFamily="49" charset="0"/>
            </a:endParaRPr>
          </a:p>
          <a:p>
            <a:pPr eaLnBrk="1" hangingPunct="1"/>
            <a:r>
              <a:rPr lang="en-US" sz="2000" dirty="0" smtClean="0"/>
              <a:t>Create a buffer: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ByteBuffer</a:t>
            </a:r>
            <a:r>
              <a:rPr lang="en-US" sz="2000" dirty="0" smtClean="0">
                <a:latin typeface="Courier New" pitchFamily="49" charset="0"/>
                <a:cs typeface="Courier New" pitchFamily="49" charset="0"/>
              </a:rPr>
              <a:t> buff=</a:t>
            </a:r>
            <a:r>
              <a:rPr lang="en-US" sz="2000" dirty="0" err="1" smtClean="0">
                <a:latin typeface="Courier New" pitchFamily="49" charset="0"/>
                <a:cs typeface="Courier New" pitchFamily="49" charset="0"/>
              </a:rPr>
              <a:t>ByteBuffer.allocate</a:t>
            </a:r>
            <a:r>
              <a:rPr lang="en-US" sz="2000" dirty="0" smtClean="0">
                <a:latin typeface="Courier New" pitchFamily="49" charset="0"/>
                <a:cs typeface="Courier New" pitchFamily="49" charset="0"/>
              </a:rPr>
              <a:t>(1024);</a:t>
            </a:r>
          </a:p>
          <a:p>
            <a:pPr eaLnBrk="1" hangingPunct="1"/>
            <a:endParaRPr lang="en-US" sz="2000" dirty="0" smtClean="0"/>
          </a:p>
          <a:p>
            <a:pPr eaLnBrk="1" hangingPunct="1"/>
            <a:r>
              <a:rPr lang="en-US" sz="2000" dirty="0" smtClean="0"/>
              <a:t>Read from the channel into the buffer: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buff.clear</a:t>
            </a:r>
            <a:r>
              <a:rPr lang="en-US" sz="2000" dirty="0" smtClean="0">
                <a:latin typeface="Courier New" pitchFamily="49" charset="0"/>
                <a:cs typeface="Courier New" pitchFamily="49" charset="0"/>
              </a:rPr>
              <a:t>();</a:t>
            </a:r>
          </a:p>
          <a:p>
            <a:pPr lvl="1" eaLnBrk="1" hangingPunct="1">
              <a:buFontTx/>
              <a:buNone/>
            </a:pPr>
            <a:r>
              <a:rPr lang="en-US" sz="2000" dirty="0" smtClean="0">
                <a:latin typeface="Courier New" pitchFamily="49" charset="0"/>
                <a:cs typeface="Courier New" pitchFamily="49" charset="0"/>
              </a:rPr>
              <a:t>					int </a:t>
            </a:r>
            <a:r>
              <a:rPr lang="en-US" sz="2000" dirty="0" err="1" smtClean="0">
                <a:latin typeface="Courier New" pitchFamily="49" charset="0"/>
                <a:cs typeface="Courier New" pitchFamily="49" charset="0"/>
              </a:rPr>
              <a:t>bytes_read</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fc.read</a:t>
            </a:r>
            <a:r>
              <a:rPr lang="en-US" sz="2000" dirty="0" smtClean="0">
                <a:latin typeface="Courier New" pitchFamily="49" charset="0"/>
                <a:cs typeface="Courier New" pitchFamily="49" charset="0"/>
              </a:rPr>
              <a:t>(buff);</a:t>
            </a:r>
          </a:p>
          <a:p>
            <a:pPr eaLnBrk="1" hangingPunct="1">
              <a:buNone/>
            </a:pPr>
            <a:endParaRPr lang="en-US" dirty="0" smtClean="0">
              <a:latin typeface="Courier New" pitchFamily="49" charset="0"/>
              <a:cs typeface="Courier New" pitchFamily="49" charset="0"/>
            </a:endParaRPr>
          </a:p>
          <a:p>
            <a:pPr marL="227013" lvl="8" indent="-227013" algn="ctr">
              <a:spcBef>
                <a:spcPct val="25000"/>
              </a:spcBef>
              <a:buSzPct val="85000"/>
              <a:buNone/>
            </a:pPr>
            <a:r>
              <a:rPr lang="en-US" b="1" dirty="0" smtClean="0"/>
              <a:t>** Refer to the </a:t>
            </a:r>
            <a:r>
              <a:rPr lang="en-US" b="1" dirty="0" smtClean="0">
                <a:hlinkClick r:id="rId3" action="ppaction://hlinkfile"/>
              </a:rPr>
              <a:t>FileInputStreamDemo.java </a:t>
            </a:r>
            <a:r>
              <a:rPr lang="en-US" b="1" dirty="0" smtClean="0"/>
              <a:t>sample code</a:t>
            </a:r>
            <a:endParaRPr lang="en-US" dirty="0" smtClean="0">
              <a:latin typeface="Courier New" pitchFamily="49" charset="0"/>
              <a:cs typeface="Courier New" pitchFamily="49" charset="0"/>
            </a:endParaRPr>
          </a:p>
          <a:p>
            <a:pPr eaLnBrk="1" hangingPunct="1">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9" name="Rectangle 7"/>
          <p:cNvSpPr>
            <a:spLocks noGrp="1" noChangeArrowheads="1"/>
          </p:cNvSpPr>
          <p:nvPr>
            <p:ph type="title"/>
          </p:nvPr>
        </p:nvSpPr>
        <p:spPr/>
        <p:txBody>
          <a:bodyPr/>
          <a:lstStyle/>
          <a:p>
            <a:pPr eaLnBrk="1" hangingPunct="1">
              <a:defRPr/>
            </a:pPr>
            <a:r>
              <a:rPr lang="en-US" sz="3100" dirty="0"/>
              <a:t>Unit Objectives</a:t>
            </a:r>
          </a:p>
        </p:txBody>
      </p:sp>
      <p:sp>
        <p:nvSpPr>
          <p:cNvPr id="4099" name="Rectangle 8"/>
          <p:cNvSpPr>
            <a:spLocks noGrp="1" noChangeArrowheads="1"/>
          </p:cNvSpPr>
          <p:nvPr>
            <p:ph idx="1"/>
          </p:nvPr>
        </p:nvSpPr>
        <p:spPr/>
        <p:txBody>
          <a:bodyPr/>
          <a:lstStyle/>
          <a:p>
            <a:pPr algn="just" eaLnBrk="1" hangingPunct="1"/>
            <a:r>
              <a:rPr lang="en-US" dirty="0" smtClean="0"/>
              <a:t>After completing this unit, you should be able to:</a:t>
            </a:r>
          </a:p>
          <a:p>
            <a:pPr lvl="1" algn="just" eaLnBrk="1" hangingPunct="1"/>
            <a:r>
              <a:rPr lang="en-US" dirty="0" smtClean="0"/>
              <a:t>Describe the concept of streams and use the stream classes of the Java language</a:t>
            </a:r>
          </a:p>
          <a:p>
            <a:pPr lvl="1" algn="just" eaLnBrk="1" hangingPunct="1"/>
            <a:r>
              <a:rPr lang="en-US" dirty="0" smtClean="0"/>
              <a:t>Describe the major functions of stream-based I/O in Java</a:t>
            </a:r>
          </a:p>
          <a:p>
            <a:pPr lvl="1" algn="just" eaLnBrk="1" hangingPunct="1"/>
            <a:r>
              <a:rPr lang="en-US" dirty="0" smtClean="0"/>
              <a:t>Describe Java’s new I/O paradigm</a:t>
            </a:r>
          </a:p>
          <a:p>
            <a:pPr lvl="1" algn="just" eaLnBrk="1" hangingPunct="1"/>
            <a:r>
              <a:rPr lang="en-US" dirty="0" smtClean="0"/>
              <a:t>List the differences between stream-based I/O and new I/O</a:t>
            </a:r>
          </a:p>
          <a:p>
            <a:pPr lvl="1" algn="just" eaLnBrk="1" hangingPunct="1"/>
            <a:r>
              <a:rPr lang="en-US" dirty="0" smtClean="0"/>
              <a:t>Explain the role of channels and buffers in new I/O</a:t>
            </a:r>
          </a:p>
          <a:p>
            <a:pPr lvl="1" algn="just" eaLnBrk="1" hangingPunct="1"/>
            <a:r>
              <a:rPr lang="en-US" dirty="0" smtClean="0"/>
              <a:t>Explain the concepts of serialization and externalization </a:t>
            </a:r>
          </a:p>
          <a:p>
            <a:pPr lvl="1" algn="just" eaLnBrk="1" hangingPunct="1"/>
            <a:r>
              <a:rPr lang="en-US" dirty="0" smtClean="0"/>
              <a:t>Describe how serialization may be implemented by a class, and what the </a:t>
            </a:r>
            <a:r>
              <a:rPr lang="en-US" dirty="0" smtClean="0">
                <a:latin typeface="Courier New" pitchFamily="49" charset="0"/>
              </a:rPr>
              <a:t>transient</a:t>
            </a:r>
            <a:r>
              <a:rPr lang="en-US" dirty="0" smtClean="0"/>
              <a:t> keyword does</a:t>
            </a:r>
          </a:p>
          <a:p>
            <a:pPr lvl="1" algn="just" eaLnBrk="1" hangingPunct="1"/>
            <a:r>
              <a:rPr lang="en-US" dirty="0" smtClean="0"/>
              <a:t>Write code that serializes and </a:t>
            </a:r>
            <a:r>
              <a:rPr lang="en-US" dirty="0" err="1" smtClean="0"/>
              <a:t>deserializes</a:t>
            </a:r>
            <a:r>
              <a:rPr lang="en-US" dirty="0" smtClean="0"/>
              <a:t> objects</a:t>
            </a:r>
          </a:p>
          <a:p>
            <a:pPr lvl="1" algn="just" eaLnBrk="1" hangingPunct="1"/>
            <a:endParaRPr lang="en-US" dirty="0" smtClean="0"/>
          </a:p>
          <a:p>
            <a:pPr algn="just" eaLnBrk="1" hangingPunct="1"/>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sz="3100" dirty="0"/>
              <a:t>Writing to a File</a:t>
            </a:r>
          </a:p>
        </p:txBody>
      </p:sp>
      <p:sp>
        <p:nvSpPr>
          <p:cNvPr id="86019" name="Rectangle 3"/>
          <p:cNvSpPr>
            <a:spLocks noGrp="1" noChangeArrowheads="1"/>
          </p:cNvSpPr>
          <p:nvPr>
            <p:ph idx="1"/>
          </p:nvPr>
        </p:nvSpPr>
        <p:spPr/>
        <p:txBody>
          <a:bodyPr>
            <a:normAutofit/>
          </a:bodyPr>
          <a:lstStyle/>
          <a:p>
            <a:pPr eaLnBrk="1" hangingPunct="1">
              <a:defRPr/>
            </a:pPr>
            <a:r>
              <a:rPr lang="en-US" sz="2000" dirty="0"/>
              <a:t>Get a channel from a </a:t>
            </a:r>
            <a:r>
              <a:rPr lang="en-US" sz="2000" b="1" dirty="0" err="1"/>
              <a:t>FileOutputStream</a:t>
            </a:r>
            <a:r>
              <a:rPr lang="en-US" sz="2000" dirty="0"/>
              <a:t>:</a:t>
            </a:r>
          </a:p>
          <a:p>
            <a:pPr eaLnBrk="1" hangingPunct="1">
              <a:buFontTx/>
              <a:buNone/>
              <a:defRPr/>
            </a:pPr>
            <a:r>
              <a:rPr lang="en-US" sz="2000" dirty="0" smtClean="0">
                <a:latin typeface="Courier New" pitchFamily="49" charset="0"/>
                <a:cs typeface="Courier New" pitchFamily="49" charset="0"/>
              </a:rPr>
              <a:t>FileOutputStream </a:t>
            </a:r>
            <a:r>
              <a:rPr lang="en-US" sz="2000" dirty="0" err="1">
                <a:latin typeface="Courier New" pitchFamily="49" charset="0"/>
                <a:cs typeface="Courier New" pitchFamily="49" charset="0"/>
              </a:rPr>
              <a:t>fout</a:t>
            </a:r>
            <a:r>
              <a:rPr lang="en-US" sz="2000" dirty="0">
                <a:latin typeface="Courier New" pitchFamily="49" charset="0"/>
                <a:cs typeface="Courier New" pitchFamily="49" charset="0"/>
              </a:rPr>
              <a:t> = new FileOutputStream( </a:t>
            </a:r>
            <a:r>
              <a:rPr lang="en-US" sz="2000" dirty="0" smtClean="0">
                <a:latin typeface="Courier New" pitchFamily="49" charset="0"/>
                <a:cs typeface="Courier New" pitchFamily="49" charset="0"/>
              </a:rPr>
              <a:t>"writesomebytes.txt“);</a:t>
            </a:r>
            <a:endParaRPr lang="en-US" sz="2000" dirty="0">
              <a:latin typeface="Courier New" pitchFamily="49" charset="0"/>
              <a:cs typeface="Courier New" pitchFamily="49" charset="0"/>
            </a:endParaRPr>
          </a:p>
          <a:p>
            <a:pPr lvl="1" eaLnBrk="1" hangingPunct="1">
              <a:buFontTx/>
              <a:buNone/>
              <a:defRPr/>
            </a:pPr>
            <a:r>
              <a:rPr lang="en-US" sz="2000" dirty="0" err="1">
                <a:latin typeface="Courier New" pitchFamily="49" charset="0"/>
                <a:cs typeface="Courier New" pitchFamily="49" charset="0"/>
              </a:rPr>
              <a:t>FileChannel</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fc</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fout.getChannel</a:t>
            </a:r>
            <a:r>
              <a:rPr lang="en-US" sz="2000" dirty="0" smtClean="0">
                <a:latin typeface="Courier New" pitchFamily="49" charset="0"/>
                <a:cs typeface="Courier New" pitchFamily="49" charset="0"/>
              </a:rPr>
              <a:t>();</a:t>
            </a:r>
          </a:p>
          <a:p>
            <a:pPr lvl="1" eaLnBrk="1" hangingPunct="1">
              <a:buFontTx/>
              <a:buNone/>
              <a:defRPr/>
            </a:pPr>
            <a:endParaRPr lang="en-US" sz="800" dirty="0">
              <a:latin typeface="Courier New" pitchFamily="49" charset="0"/>
              <a:cs typeface="Courier New" pitchFamily="49" charset="0"/>
            </a:endParaRPr>
          </a:p>
          <a:p>
            <a:pPr eaLnBrk="1" hangingPunct="1">
              <a:defRPr/>
            </a:pPr>
            <a:r>
              <a:rPr lang="en-US" sz="2000" dirty="0"/>
              <a:t>Create a buffer and put some data in it; in this case, the data will be taken from a byte array called </a:t>
            </a:r>
            <a:r>
              <a:rPr lang="en-US" sz="2000" i="1" dirty="0"/>
              <a:t>message</a:t>
            </a:r>
            <a:r>
              <a:rPr lang="en-US" sz="2000" dirty="0"/>
              <a:t>:</a:t>
            </a:r>
          </a:p>
          <a:p>
            <a:pPr eaLnBrk="1" hangingPunct="1">
              <a:buFontTx/>
              <a:buNone/>
              <a:defRPr/>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ByteBuffer</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buff = </a:t>
            </a:r>
            <a:r>
              <a:rPr lang="en-US" sz="2000" dirty="0" err="1">
                <a:latin typeface="Courier New" pitchFamily="49" charset="0"/>
                <a:cs typeface="Courier New" pitchFamily="49" charset="0"/>
              </a:rPr>
              <a:t>ByteBuffer.allocate</a:t>
            </a:r>
            <a:r>
              <a:rPr lang="en-US" sz="2000" dirty="0">
                <a:latin typeface="Courier New" pitchFamily="49" charset="0"/>
                <a:cs typeface="Courier New" pitchFamily="49" charset="0"/>
              </a:rPr>
              <a:t>(1024);</a:t>
            </a:r>
          </a:p>
          <a:p>
            <a:pPr lvl="1" eaLnBrk="1" hangingPunct="1">
              <a:buFontTx/>
              <a:buNone/>
              <a:defRPr/>
            </a:pPr>
            <a:r>
              <a:rPr lang="en-US" sz="2000" dirty="0" smtClean="0">
                <a:latin typeface="Courier New" pitchFamily="49" charset="0"/>
                <a:cs typeface="Courier New" pitchFamily="49" charset="0"/>
              </a:rPr>
              <a:t>		for </a:t>
            </a:r>
            <a:r>
              <a:rPr lang="en-US" sz="2000" dirty="0">
                <a:latin typeface="Courier New" pitchFamily="49" charset="0"/>
                <a:cs typeface="Courier New" pitchFamily="49" charset="0"/>
              </a:rPr>
              <a:t>(int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=0;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message.length</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a:t>
            </a:r>
          </a:p>
          <a:p>
            <a:pPr lvl="1" eaLnBrk="1" hangingPunct="1">
              <a:buFontTx/>
              <a:buNone/>
              <a:defRPr/>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buff.put</a:t>
            </a:r>
            <a:r>
              <a:rPr lang="en-US" sz="2000" dirty="0" smtClean="0">
                <a:latin typeface="Courier New" pitchFamily="49" charset="0"/>
                <a:cs typeface="Courier New" pitchFamily="49" charset="0"/>
              </a:rPr>
              <a:t>(message[</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a:t>
            </a:r>
          </a:p>
          <a:p>
            <a:pPr lvl="1" eaLnBrk="1" hangingPunct="1">
              <a:buFontTx/>
              <a:buNone/>
              <a:defRPr/>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eaLnBrk="1" hangingPunct="1">
              <a:defRPr/>
            </a:pPr>
            <a:r>
              <a:rPr lang="en-US" sz="2000" dirty="0"/>
              <a:t>Write to the buffer: </a:t>
            </a:r>
            <a:r>
              <a:rPr lang="en-US" sz="2000" dirty="0" smtClean="0"/>
              <a:t>	</a:t>
            </a:r>
            <a:r>
              <a:rPr lang="en-US" sz="2000" dirty="0" err="1" smtClean="0">
                <a:latin typeface="Courier New" pitchFamily="49" charset="0"/>
                <a:cs typeface="Courier New" pitchFamily="49" charset="0"/>
              </a:rPr>
              <a:t>buff.flip</a:t>
            </a:r>
            <a:r>
              <a:rPr lang="en-US" sz="2000" dirty="0">
                <a:latin typeface="Courier New" pitchFamily="49" charset="0"/>
                <a:cs typeface="Courier New" pitchFamily="49" charset="0"/>
              </a:rPr>
              <a:t>();</a:t>
            </a:r>
          </a:p>
          <a:p>
            <a:pPr lvl="1" eaLnBrk="1" hangingPunct="1">
              <a:buFontTx/>
              <a:buNone/>
              <a:defRPr/>
            </a:pPr>
            <a:r>
              <a:rPr lang="en-US" sz="2000" dirty="0" smtClean="0">
                <a:latin typeface="Courier New" pitchFamily="49" charset="0"/>
                <a:cs typeface="Courier New" pitchFamily="49" charset="0"/>
              </a:rPr>
              <a:t>				int </a:t>
            </a:r>
            <a:r>
              <a:rPr lang="en-US" sz="2000" dirty="0" err="1">
                <a:latin typeface="Courier New" pitchFamily="49" charset="0"/>
                <a:cs typeface="Courier New" pitchFamily="49" charset="0"/>
              </a:rPr>
              <a:t>bytes_written</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fc.write</a:t>
            </a:r>
            <a:r>
              <a:rPr lang="en-US" sz="2000" dirty="0">
                <a:latin typeface="Courier New" pitchFamily="49" charset="0"/>
                <a:cs typeface="Courier New" pitchFamily="49" charset="0"/>
              </a:rPr>
              <a:t>(buff</a:t>
            </a:r>
            <a:r>
              <a:rPr lang="en-US" sz="2000" dirty="0" smtClean="0">
                <a:latin typeface="Courier New" pitchFamily="49" charset="0"/>
                <a:cs typeface="Courier New" pitchFamily="49" charset="0"/>
              </a:rPr>
              <a:t>);</a:t>
            </a:r>
          </a:p>
          <a:p>
            <a:pPr lvl="1" eaLnBrk="1" hangingPunct="1">
              <a:buFontTx/>
              <a:buNone/>
              <a:defRPr/>
            </a:pPr>
            <a:endParaRPr lang="en-US" sz="1000" dirty="0" smtClean="0">
              <a:latin typeface="Courier New" pitchFamily="49" charset="0"/>
              <a:cs typeface="Courier New" pitchFamily="49" charset="0"/>
            </a:endParaRPr>
          </a:p>
          <a:p>
            <a:pPr lvl="1" algn="ctr" eaLnBrk="1" hangingPunct="1">
              <a:buNone/>
              <a:defRPr/>
            </a:pPr>
            <a:r>
              <a:rPr lang="en-US" sz="1600" b="1" dirty="0" smtClean="0"/>
              <a:t>** Refer to the </a:t>
            </a:r>
            <a:r>
              <a:rPr lang="en-US" sz="1600" b="1" dirty="0" smtClean="0">
                <a:hlinkClick r:id="rId3" action="ppaction://hlinkfile"/>
              </a:rPr>
              <a:t>WriteToFile.java </a:t>
            </a:r>
            <a:r>
              <a:rPr lang="en-US" sz="1600" b="1" dirty="0" smtClean="0"/>
              <a:t>sample code</a:t>
            </a:r>
            <a:endParaRPr lang="en-US" sz="1600" dirty="0" smtClean="0">
              <a:latin typeface="Courier New" pitchFamily="49" charset="0"/>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defTabSz="928345" eaLnBrk="1" hangingPunct="1">
              <a:defRPr/>
            </a:pPr>
            <a:r>
              <a:rPr lang="en-US" sz="3100" dirty="0"/>
              <a:t>Midway Checkpoint 2</a:t>
            </a:r>
          </a:p>
        </p:txBody>
      </p:sp>
      <p:sp>
        <p:nvSpPr>
          <p:cNvPr id="23555" name="Rectangle 3"/>
          <p:cNvSpPr>
            <a:spLocks noGrp="1" noChangeArrowheads="1"/>
          </p:cNvSpPr>
          <p:nvPr>
            <p:ph idx="1"/>
          </p:nvPr>
        </p:nvSpPr>
        <p:spPr/>
        <p:txBody>
          <a:bodyPr/>
          <a:lstStyle/>
          <a:p>
            <a:pPr marL="452438" indent="-452438" algn="just" defTabSz="927100" eaLnBrk="1" hangingPunct="1">
              <a:buFontTx/>
              <a:buAutoNum type="arabicPeriod"/>
            </a:pPr>
            <a:r>
              <a:rPr lang="en-US" smtClean="0"/>
              <a:t>java.io is based on streams.  What is java.nio based on?</a:t>
            </a:r>
          </a:p>
          <a:p>
            <a:pPr marL="452438" indent="-452438" algn="just" defTabSz="927100" eaLnBrk="1" hangingPunct="1">
              <a:buFontTx/>
              <a:buAutoNum type="arabicPeriod"/>
            </a:pPr>
            <a:r>
              <a:rPr lang="en-US" smtClean="0"/>
              <a:t>What are the three basic steps in reading or writing with New IO?</a:t>
            </a:r>
            <a:endParaRPr lang="en-US" b="1" smtClean="0"/>
          </a:p>
          <a:p>
            <a:pPr marL="452438" indent="-452438" algn="just" defTabSz="927100" eaLnBrk="1" hangingPunct="1">
              <a:buFontTx/>
              <a:buAutoNum type="arabicPeriod"/>
            </a:pPr>
            <a:r>
              <a:rPr lang="en-US" smtClean="0"/>
              <a:t>Name three high-performance techniques that are enabled by NIO.</a:t>
            </a:r>
          </a:p>
          <a:p>
            <a:pPr marL="452438" indent="-452438" algn="just" defTabSz="927100" eaLnBrk="1" hangingPunct="1"/>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8"/>
          <p:cNvSpPr>
            <a:spLocks noChangeArrowheads="1"/>
          </p:cNvSpPr>
          <p:nvPr/>
        </p:nvSpPr>
        <p:spPr bwMode="auto">
          <a:xfrm>
            <a:off x="4965700" y="5330825"/>
            <a:ext cx="4073525" cy="912813"/>
          </a:xfrm>
          <a:prstGeom prst="rect">
            <a:avLst/>
          </a:prstGeom>
          <a:solidFill>
            <a:schemeClr val="folHlink">
              <a:alpha val="50195"/>
            </a:schemeClr>
          </a:solidFill>
          <a:ln w="9525">
            <a:solidFill>
              <a:schemeClr val="tx1"/>
            </a:solidFill>
            <a:miter lim="800000"/>
            <a:headEnd/>
            <a:tailEnd/>
          </a:ln>
        </p:spPr>
        <p:txBody>
          <a:bodyPr wrap="none" lIns="136063" tIns="68031" rIns="136063" bIns="68031" anchor="ctr"/>
          <a:lstStyle/>
          <a:p>
            <a:endParaRPr lang="en-US">
              <a:latin typeface="Tahoma" pitchFamily="34" charset="0"/>
            </a:endParaRPr>
          </a:p>
        </p:txBody>
      </p:sp>
      <p:sp>
        <p:nvSpPr>
          <p:cNvPr id="12295" name="Rectangle 7"/>
          <p:cNvSpPr>
            <a:spLocks noGrp="1" noChangeArrowheads="1"/>
          </p:cNvSpPr>
          <p:nvPr>
            <p:ph type="title"/>
          </p:nvPr>
        </p:nvSpPr>
        <p:spPr/>
        <p:txBody>
          <a:bodyPr/>
          <a:lstStyle/>
          <a:p>
            <a:pPr eaLnBrk="1" hangingPunct="1">
              <a:defRPr/>
            </a:pPr>
            <a:r>
              <a:rPr lang="en-US" sz="3100" dirty="0"/>
              <a:t>Representing Objects Outside the JVM</a:t>
            </a:r>
          </a:p>
        </p:txBody>
      </p:sp>
      <p:sp>
        <p:nvSpPr>
          <p:cNvPr id="24580" name="Rectangle 8"/>
          <p:cNvSpPr>
            <a:spLocks noGrp="1" noChangeArrowheads="1"/>
          </p:cNvSpPr>
          <p:nvPr>
            <p:ph idx="1"/>
          </p:nvPr>
        </p:nvSpPr>
        <p:spPr>
          <a:xfrm>
            <a:off x="457200" y="1576388"/>
            <a:ext cx="4343400" cy="5046662"/>
          </a:xfrm>
        </p:spPr>
        <p:txBody>
          <a:bodyPr/>
          <a:lstStyle/>
          <a:p>
            <a:pPr algn="just" eaLnBrk="1" hangingPunct="1"/>
            <a:r>
              <a:rPr lang="en-US" dirty="0" smtClean="0"/>
              <a:t>At some time, there will be a need to persist objects in storage</a:t>
            </a:r>
          </a:p>
          <a:p>
            <a:pPr lvl="1" algn="just" eaLnBrk="1" hangingPunct="1"/>
            <a:r>
              <a:rPr lang="en-US" dirty="0" smtClean="0"/>
              <a:t>Objects can be placed into storage with the same state they have in memory of the JVM</a:t>
            </a:r>
          </a:p>
          <a:p>
            <a:pPr lvl="1" algn="just" eaLnBrk="1" hangingPunct="1"/>
            <a:endParaRPr lang="en-US" dirty="0" smtClean="0"/>
          </a:p>
          <a:p>
            <a:pPr algn="just" eaLnBrk="1" hangingPunct="1"/>
            <a:endParaRPr lang="en-US" sz="2700" dirty="0" smtClean="0"/>
          </a:p>
          <a:p>
            <a:pPr algn="just" eaLnBrk="1" hangingPunct="1"/>
            <a:endParaRPr lang="en-US" sz="2700" dirty="0" smtClean="0"/>
          </a:p>
          <a:p>
            <a:pPr lvl="1" algn="just" eaLnBrk="1" hangingPunct="1"/>
            <a:endParaRPr lang="en-US" dirty="0" smtClean="0"/>
          </a:p>
          <a:p>
            <a:pPr algn="just" eaLnBrk="1" hangingPunct="1"/>
            <a:endParaRPr lang="en-US" dirty="0" smtClean="0"/>
          </a:p>
          <a:p>
            <a:pPr algn="just" eaLnBrk="1" hangingPunct="1"/>
            <a:endParaRPr lang="en-US" dirty="0" smtClean="0"/>
          </a:p>
        </p:txBody>
      </p:sp>
      <p:sp>
        <p:nvSpPr>
          <p:cNvPr id="24581" name="Rectangle 9"/>
          <p:cNvSpPr>
            <a:spLocks noChangeArrowheads="1"/>
          </p:cNvSpPr>
          <p:nvPr/>
        </p:nvSpPr>
        <p:spPr bwMode="auto">
          <a:xfrm>
            <a:off x="5865813" y="1870075"/>
            <a:ext cx="2414587" cy="1682750"/>
          </a:xfrm>
          <a:prstGeom prst="rect">
            <a:avLst/>
          </a:prstGeom>
          <a:solidFill>
            <a:schemeClr val="hlink"/>
          </a:solidFill>
          <a:ln w="9525">
            <a:solidFill>
              <a:schemeClr val="tx1"/>
            </a:solidFill>
            <a:miter lim="800000"/>
            <a:headEnd/>
            <a:tailEnd/>
          </a:ln>
        </p:spPr>
        <p:txBody>
          <a:bodyPr wrap="none" lIns="136063" tIns="68031" rIns="136063" bIns="68031" anchor="ctr"/>
          <a:lstStyle/>
          <a:p>
            <a:endParaRPr lang="en-US">
              <a:latin typeface="Tahoma" pitchFamily="34" charset="0"/>
            </a:endParaRPr>
          </a:p>
        </p:txBody>
      </p:sp>
      <p:sp>
        <p:nvSpPr>
          <p:cNvPr id="24582" name="Rectangle 11"/>
          <p:cNvSpPr>
            <a:spLocks noChangeArrowheads="1"/>
          </p:cNvSpPr>
          <p:nvPr/>
        </p:nvSpPr>
        <p:spPr bwMode="auto">
          <a:xfrm>
            <a:off x="6096000" y="2205038"/>
            <a:ext cx="1954213" cy="557212"/>
          </a:xfrm>
          <a:prstGeom prst="rect">
            <a:avLst/>
          </a:prstGeom>
          <a:solidFill>
            <a:schemeClr val="accent2"/>
          </a:solidFill>
          <a:ln w="9525">
            <a:solidFill>
              <a:schemeClr val="tx1"/>
            </a:solidFill>
            <a:miter lim="800000"/>
            <a:headEnd/>
            <a:tailEnd/>
          </a:ln>
        </p:spPr>
        <p:txBody>
          <a:bodyPr wrap="none" lIns="136063" tIns="68031" rIns="136063" bIns="68031" anchor="ctr"/>
          <a:lstStyle/>
          <a:p>
            <a:endParaRPr lang="en-US">
              <a:latin typeface="Tahoma" pitchFamily="34" charset="0"/>
            </a:endParaRPr>
          </a:p>
        </p:txBody>
      </p:sp>
      <p:sp>
        <p:nvSpPr>
          <p:cNvPr id="24583" name="Rectangle 13"/>
          <p:cNvSpPr>
            <a:spLocks noChangeArrowheads="1"/>
          </p:cNvSpPr>
          <p:nvPr/>
        </p:nvSpPr>
        <p:spPr bwMode="auto">
          <a:xfrm>
            <a:off x="6326188" y="2371725"/>
            <a:ext cx="344487" cy="334963"/>
          </a:xfrm>
          <a:prstGeom prst="rect">
            <a:avLst/>
          </a:prstGeom>
          <a:solidFill>
            <a:schemeClr val="bg1"/>
          </a:solidFill>
          <a:ln w="9525">
            <a:solidFill>
              <a:schemeClr val="tx1"/>
            </a:solidFill>
            <a:miter lim="800000"/>
            <a:headEnd/>
            <a:tailEnd/>
          </a:ln>
        </p:spPr>
        <p:txBody>
          <a:bodyPr wrap="none" lIns="136063" tIns="68031" rIns="136063" bIns="68031" anchor="ctr"/>
          <a:lstStyle/>
          <a:p>
            <a:endParaRPr lang="en-US">
              <a:latin typeface="Tahoma" pitchFamily="34" charset="0"/>
            </a:endParaRPr>
          </a:p>
        </p:txBody>
      </p:sp>
      <p:sp>
        <p:nvSpPr>
          <p:cNvPr id="24584" name="Rectangle 14"/>
          <p:cNvSpPr>
            <a:spLocks noChangeArrowheads="1"/>
          </p:cNvSpPr>
          <p:nvPr/>
        </p:nvSpPr>
        <p:spPr bwMode="auto">
          <a:xfrm>
            <a:off x="6900863" y="2371725"/>
            <a:ext cx="344487" cy="334963"/>
          </a:xfrm>
          <a:prstGeom prst="rect">
            <a:avLst/>
          </a:prstGeom>
          <a:solidFill>
            <a:schemeClr val="bg1"/>
          </a:solidFill>
          <a:ln w="9525">
            <a:solidFill>
              <a:schemeClr val="tx1"/>
            </a:solidFill>
            <a:miter lim="800000"/>
            <a:headEnd/>
            <a:tailEnd/>
          </a:ln>
        </p:spPr>
        <p:txBody>
          <a:bodyPr wrap="none" lIns="136063" tIns="68031" rIns="136063" bIns="68031" anchor="ctr"/>
          <a:lstStyle/>
          <a:p>
            <a:endParaRPr lang="en-US">
              <a:latin typeface="Tahoma" pitchFamily="34" charset="0"/>
            </a:endParaRPr>
          </a:p>
        </p:txBody>
      </p:sp>
      <p:sp>
        <p:nvSpPr>
          <p:cNvPr id="24585" name="Rectangle 15"/>
          <p:cNvSpPr>
            <a:spLocks noChangeArrowheads="1"/>
          </p:cNvSpPr>
          <p:nvPr/>
        </p:nvSpPr>
        <p:spPr bwMode="auto">
          <a:xfrm>
            <a:off x="7475538" y="2371725"/>
            <a:ext cx="344487" cy="334963"/>
          </a:xfrm>
          <a:prstGeom prst="rect">
            <a:avLst/>
          </a:prstGeom>
          <a:solidFill>
            <a:schemeClr val="bg1"/>
          </a:solidFill>
          <a:ln w="9525">
            <a:solidFill>
              <a:schemeClr val="tx1"/>
            </a:solidFill>
            <a:miter lim="800000"/>
            <a:headEnd/>
            <a:tailEnd/>
          </a:ln>
        </p:spPr>
        <p:txBody>
          <a:bodyPr wrap="none" lIns="136063" tIns="68031" rIns="136063" bIns="68031" anchor="ctr"/>
          <a:lstStyle/>
          <a:p>
            <a:endParaRPr lang="en-US">
              <a:latin typeface="Tahoma" pitchFamily="34" charset="0"/>
            </a:endParaRPr>
          </a:p>
        </p:txBody>
      </p:sp>
      <p:sp>
        <p:nvSpPr>
          <p:cNvPr id="24586" name="Oval 16"/>
          <p:cNvSpPr>
            <a:spLocks noChangeArrowheads="1"/>
          </p:cNvSpPr>
          <p:nvPr/>
        </p:nvSpPr>
        <p:spPr bwMode="auto">
          <a:xfrm>
            <a:off x="6129338" y="2879725"/>
            <a:ext cx="574675" cy="503238"/>
          </a:xfrm>
          <a:prstGeom prst="ellipse">
            <a:avLst/>
          </a:prstGeom>
          <a:solidFill>
            <a:schemeClr val="accent1"/>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24587" name="Oval 17"/>
          <p:cNvSpPr>
            <a:spLocks noChangeArrowheads="1"/>
          </p:cNvSpPr>
          <p:nvPr/>
        </p:nvSpPr>
        <p:spPr bwMode="auto">
          <a:xfrm>
            <a:off x="6883400" y="2849563"/>
            <a:ext cx="574675" cy="503237"/>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24588" name="Oval 18"/>
          <p:cNvSpPr>
            <a:spLocks noChangeArrowheads="1"/>
          </p:cNvSpPr>
          <p:nvPr/>
        </p:nvSpPr>
        <p:spPr bwMode="auto">
          <a:xfrm>
            <a:off x="7564438" y="2849563"/>
            <a:ext cx="574675" cy="503237"/>
          </a:xfrm>
          <a:prstGeom prst="ellipse">
            <a:avLst/>
          </a:prstGeom>
          <a:solidFill>
            <a:schemeClr val="tx2"/>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24589" name="Rectangle 22"/>
          <p:cNvSpPr>
            <a:spLocks noChangeArrowheads="1"/>
          </p:cNvSpPr>
          <p:nvPr/>
        </p:nvSpPr>
        <p:spPr bwMode="auto">
          <a:xfrm>
            <a:off x="5394325" y="5637213"/>
            <a:ext cx="344488" cy="334962"/>
          </a:xfrm>
          <a:prstGeom prst="rect">
            <a:avLst/>
          </a:prstGeom>
          <a:solidFill>
            <a:schemeClr val="bg1"/>
          </a:solidFill>
          <a:ln w="9525">
            <a:solidFill>
              <a:schemeClr val="tx1"/>
            </a:solidFill>
            <a:miter lim="800000"/>
            <a:headEnd/>
            <a:tailEnd/>
          </a:ln>
        </p:spPr>
        <p:txBody>
          <a:bodyPr wrap="none" lIns="136063" tIns="68031" rIns="136063" bIns="68031" anchor="ctr"/>
          <a:lstStyle/>
          <a:p>
            <a:endParaRPr lang="en-US">
              <a:latin typeface="Tahoma" pitchFamily="34" charset="0"/>
            </a:endParaRPr>
          </a:p>
        </p:txBody>
      </p:sp>
      <p:sp>
        <p:nvSpPr>
          <p:cNvPr id="24590" name="Rectangle 23"/>
          <p:cNvSpPr>
            <a:spLocks noChangeArrowheads="1"/>
          </p:cNvSpPr>
          <p:nvPr/>
        </p:nvSpPr>
        <p:spPr bwMode="auto">
          <a:xfrm>
            <a:off x="5883275" y="5637213"/>
            <a:ext cx="344488" cy="334962"/>
          </a:xfrm>
          <a:prstGeom prst="rect">
            <a:avLst/>
          </a:prstGeom>
          <a:solidFill>
            <a:schemeClr val="bg1"/>
          </a:solidFill>
          <a:ln w="9525">
            <a:solidFill>
              <a:schemeClr val="tx1"/>
            </a:solidFill>
            <a:miter lim="800000"/>
            <a:headEnd/>
            <a:tailEnd/>
          </a:ln>
        </p:spPr>
        <p:txBody>
          <a:bodyPr wrap="none" lIns="136063" tIns="68031" rIns="136063" bIns="68031" anchor="ctr"/>
          <a:lstStyle/>
          <a:p>
            <a:endParaRPr lang="en-US">
              <a:latin typeface="Tahoma" pitchFamily="34" charset="0"/>
            </a:endParaRPr>
          </a:p>
        </p:txBody>
      </p:sp>
      <p:sp>
        <p:nvSpPr>
          <p:cNvPr id="24591" name="Rectangle 24"/>
          <p:cNvSpPr>
            <a:spLocks noChangeArrowheads="1"/>
          </p:cNvSpPr>
          <p:nvPr/>
        </p:nvSpPr>
        <p:spPr bwMode="auto">
          <a:xfrm>
            <a:off x="6426200" y="5622925"/>
            <a:ext cx="344488" cy="334963"/>
          </a:xfrm>
          <a:prstGeom prst="rect">
            <a:avLst/>
          </a:prstGeom>
          <a:solidFill>
            <a:schemeClr val="bg1"/>
          </a:solidFill>
          <a:ln w="9525">
            <a:solidFill>
              <a:schemeClr val="tx1"/>
            </a:solidFill>
            <a:miter lim="800000"/>
            <a:headEnd/>
            <a:tailEnd/>
          </a:ln>
        </p:spPr>
        <p:txBody>
          <a:bodyPr wrap="none" lIns="136063" tIns="68031" rIns="136063" bIns="68031" anchor="ctr"/>
          <a:lstStyle/>
          <a:p>
            <a:endParaRPr lang="en-US">
              <a:latin typeface="Tahoma" pitchFamily="34" charset="0"/>
            </a:endParaRPr>
          </a:p>
        </p:txBody>
      </p:sp>
      <p:sp>
        <p:nvSpPr>
          <p:cNvPr id="24592" name="Oval 25"/>
          <p:cNvSpPr>
            <a:spLocks noChangeArrowheads="1"/>
          </p:cNvSpPr>
          <p:nvPr/>
        </p:nvSpPr>
        <p:spPr bwMode="auto">
          <a:xfrm>
            <a:off x="6877050" y="5505450"/>
            <a:ext cx="574675" cy="503238"/>
          </a:xfrm>
          <a:prstGeom prst="ellipse">
            <a:avLst/>
          </a:prstGeom>
          <a:solidFill>
            <a:schemeClr val="accent1"/>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24593" name="Oval 26"/>
          <p:cNvSpPr>
            <a:spLocks noChangeArrowheads="1"/>
          </p:cNvSpPr>
          <p:nvPr/>
        </p:nvSpPr>
        <p:spPr bwMode="auto">
          <a:xfrm>
            <a:off x="7631113" y="5475288"/>
            <a:ext cx="574675" cy="503237"/>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24594" name="Oval 27"/>
          <p:cNvSpPr>
            <a:spLocks noChangeArrowheads="1"/>
          </p:cNvSpPr>
          <p:nvPr/>
        </p:nvSpPr>
        <p:spPr bwMode="auto">
          <a:xfrm>
            <a:off x="8310563" y="5475288"/>
            <a:ext cx="574675" cy="503237"/>
          </a:xfrm>
          <a:prstGeom prst="ellipse">
            <a:avLst/>
          </a:prstGeom>
          <a:solidFill>
            <a:schemeClr val="tx2"/>
          </a:solidFill>
          <a:ln w="9525">
            <a:solidFill>
              <a:schemeClr val="tx1"/>
            </a:solidFill>
            <a:round/>
            <a:headEnd/>
            <a:tailEnd/>
          </a:ln>
        </p:spPr>
        <p:txBody>
          <a:bodyPr wrap="none" lIns="136063" tIns="68031" rIns="136063" bIns="68031" anchor="ctr"/>
          <a:lstStyle/>
          <a:p>
            <a:endParaRPr lang="en-US">
              <a:latin typeface="Tahoma" pitchFamily="34" charset="0"/>
            </a:endParaRPr>
          </a:p>
        </p:txBody>
      </p:sp>
      <p:sp>
        <p:nvSpPr>
          <p:cNvPr id="24595" name="Line 29"/>
          <p:cNvSpPr>
            <a:spLocks noChangeShapeType="1"/>
          </p:cNvSpPr>
          <p:nvPr/>
        </p:nvSpPr>
        <p:spPr bwMode="auto">
          <a:xfrm>
            <a:off x="6426200" y="3913188"/>
            <a:ext cx="3175" cy="1131887"/>
          </a:xfrm>
          <a:prstGeom prst="line">
            <a:avLst/>
          </a:prstGeom>
          <a:noFill/>
          <a:ln w="127000">
            <a:solidFill>
              <a:srgbClr val="FF0000"/>
            </a:solidFill>
            <a:round/>
            <a:headEnd/>
            <a:tailEnd type="triangle" w="lg" len="med"/>
          </a:ln>
        </p:spPr>
        <p:txBody>
          <a:bodyPr lIns="136063" tIns="68031" rIns="136063" bIns="68031"/>
          <a:lstStyle/>
          <a:p>
            <a:endParaRPr lang="en-US"/>
          </a:p>
        </p:txBody>
      </p:sp>
      <p:sp>
        <p:nvSpPr>
          <p:cNvPr id="24596" name="Line 30"/>
          <p:cNvSpPr>
            <a:spLocks noChangeShapeType="1"/>
          </p:cNvSpPr>
          <p:nvPr/>
        </p:nvSpPr>
        <p:spPr bwMode="auto">
          <a:xfrm flipV="1">
            <a:off x="7513638" y="3962400"/>
            <a:ext cx="52387" cy="1068388"/>
          </a:xfrm>
          <a:prstGeom prst="line">
            <a:avLst/>
          </a:prstGeom>
          <a:noFill/>
          <a:ln w="127000">
            <a:solidFill>
              <a:srgbClr val="FF0000"/>
            </a:solidFill>
            <a:round/>
            <a:headEnd/>
            <a:tailEnd type="triangle" w="lg" len="med"/>
          </a:ln>
        </p:spPr>
        <p:txBody>
          <a:bodyPr lIns="136063" tIns="68031" rIns="136063" bIns="68031"/>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7" name="Rectangle 3"/>
          <p:cNvSpPr>
            <a:spLocks noGrp="1" noChangeArrowheads="1"/>
          </p:cNvSpPr>
          <p:nvPr>
            <p:ph type="title"/>
          </p:nvPr>
        </p:nvSpPr>
        <p:spPr/>
        <p:txBody>
          <a:bodyPr/>
          <a:lstStyle/>
          <a:p>
            <a:pPr eaLnBrk="1" hangingPunct="1">
              <a:defRPr/>
            </a:pPr>
            <a:r>
              <a:rPr lang="en-US" sz="3100" dirty="0"/>
              <a:t>Serialization and Externalization</a:t>
            </a:r>
          </a:p>
        </p:txBody>
      </p:sp>
      <p:sp>
        <p:nvSpPr>
          <p:cNvPr id="113668" name="Rectangle 4"/>
          <p:cNvSpPr>
            <a:spLocks noGrp="1" noChangeArrowheads="1"/>
          </p:cNvSpPr>
          <p:nvPr>
            <p:ph idx="1"/>
          </p:nvPr>
        </p:nvSpPr>
        <p:spPr/>
        <p:txBody>
          <a:bodyPr>
            <a:normAutofit lnSpcReduction="10000"/>
          </a:bodyPr>
          <a:lstStyle/>
          <a:p>
            <a:pPr algn="just" eaLnBrk="1" hangingPunct="1">
              <a:defRPr/>
            </a:pPr>
            <a:r>
              <a:rPr lang="en-US" dirty="0"/>
              <a:t>Java provides two mechanisms for persisting objects:</a:t>
            </a:r>
          </a:p>
          <a:p>
            <a:pPr lvl="1" algn="just" eaLnBrk="1" hangingPunct="1">
              <a:defRPr/>
            </a:pPr>
            <a:r>
              <a:rPr lang="en-US" dirty="0"/>
              <a:t>Serialization</a:t>
            </a:r>
          </a:p>
          <a:p>
            <a:pPr lvl="1" algn="just" eaLnBrk="1" hangingPunct="1">
              <a:defRPr/>
            </a:pPr>
            <a:r>
              <a:rPr lang="en-US" dirty="0"/>
              <a:t>Externalization</a:t>
            </a:r>
          </a:p>
          <a:p>
            <a:pPr algn="just" eaLnBrk="1" hangingPunct="1">
              <a:defRPr/>
            </a:pPr>
            <a:r>
              <a:rPr lang="en-US" dirty="0"/>
              <a:t>Serialization or externalization of objects produces an object state which can be reconstructed at a later time, a different site, or both</a:t>
            </a:r>
          </a:p>
          <a:p>
            <a:pPr lvl="1" algn="just" eaLnBrk="1" hangingPunct="1">
              <a:defRPr/>
            </a:pPr>
            <a:r>
              <a:rPr lang="en-US" dirty="0"/>
              <a:t>Provides a self-defining basis for object persistence</a:t>
            </a:r>
          </a:p>
          <a:p>
            <a:pPr algn="just" eaLnBrk="1" hangingPunct="1">
              <a:defRPr/>
            </a:pPr>
            <a:r>
              <a:rPr lang="en-US" dirty="0"/>
              <a:t>Serialization is the </a:t>
            </a:r>
            <a:r>
              <a:rPr lang="en-US" i="1" dirty="0"/>
              <a:t>get it all, in a standard way</a:t>
            </a:r>
            <a:r>
              <a:rPr lang="en-US" dirty="0"/>
              <a:t> solution which is the easiest and most common form of persisting objects</a:t>
            </a:r>
          </a:p>
          <a:p>
            <a:pPr algn="just" eaLnBrk="1" hangingPunct="1">
              <a:defRPr/>
            </a:pPr>
            <a:r>
              <a:rPr lang="en-US" dirty="0"/>
              <a:t>Externalization permits application-specific formatting by requiring the implementation to take full responsibility for saving and restoring state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500063" y="387350"/>
            <a:ext cx="7000875" cy="477838"/>
          </a:xfrm>
          <a:prstGeom prst="rect">
            <a:avLst/>
          </a:prstGeom>
          <a:noFill/>
          <a:ln w="25400">
            <a:noFill/>
            <a:miter lim="800000"/>
            <a:headEnd/>
            <a:tailEnd/>
          </a:ln>
        </p:spPr>
        <p:txBody>
          <a:bodyPr lIns="0" tIns="0" rIns="0" bIns="0" anchor="ctr">
            <a:spAutoFit/>
          </a:bodyPr>
          <a:lstStyle/>
          <a:p>
            <a:pPr defTabSz="1362075">
              <a:spcAft>
                <a:spcPct val="15000"/>
              </a:spcAft>
            </a:pPr>
            <a:r>
              <a:rPr lang="en-US" sz="3100" b="1">
                <a:solidFill>
                  <a:srgbClr val="000000"/>
                </a:solidFill>
              </a:rPr>
              <a:t>  </a:t>
            </a:r>
          </a:p>
        </p:txBody>
      </p:sp>
      <p:sp>
        <p:nvSpPr>
          <p:cNvPr id="15367" name="Rectangle 7"/>
          <p:cNvSpPr>
            <a:spLocks noGrp="1" noChangeArrowheads="1"/>
          </p:cNvSpPr>
          <p:nvPr>
            <p:ph type="title"/>
          </p:nvPr>
        </p:nvSpPr>
        <p:spPr/>
        <p:txBody>
          <a:bodyPr/>
          <a:lstStyle/>
          <a:p>
            <a:pPr eaLnBrk="1" hangingPunct="1">
              <a:defRPr/>
            </a:pPr>
            <a:r>
              <a:rPr lang="en-US" sz="3100" dirty="0"/>
              <a:t>Serializable Interface</a:t>
            </a:r>
          </a:p>
        </p:txBody>
      </p:sp>
      <p:sp>
        <p:nvSpPr>
          <p:cNvPr id="26628" name="Rectangle 8"/>
          <p:cNvSpPr>
            <a:spLocks noGrp="1" noChangeArrowheads="1"/>
          </p:cNvSpPr>
          <p:nvPr>
            <p:ph idx="1"/>
          </p:nvPr>
        </p:nvSpPr>
        <p:spPr/>
        <p:txBody>
          <a:bodyPr/>
          <a:lstStyle/>
          <a:p>
            <a:pPr eaLnBrk="1" hangingPunct="1"/>
            <a:r>
              <a:rPr lang="en-US" sz="2400" dirty="0" smtClean="0"/>
              <a:t>For state to be serialized, a class must declare that it implements </a:t>
            </a:r>
          </a:p>
          <a:p>
            <a:pPr eaLnBrk="1" hangingPunct="1">
              <a:buNone/>
            </a:pPr>
            <a:r>
              <a:rPr lang="en-US" sz="1600" dirty="0" err="1" smtClean="0">
                <a:latin typeface="Courier New" pitchFamily="49" charset="0"/>
              </a:rPr>
              <a:t>java.io.Serializable</a:t>
            </a:r>
            <a:r>
              <a:rPr lang="en-US" sz="1600" dirty="0" smtClean="0"/>
              <a:t>:</a:t>
            </a:r>
          </a:p>
          <a:p>
            <a:pPr eaLnBrk="1" hangingPunct="1">
              <a:buFontTx/>
              <a:buNone/>
            </a:pPr>
            <a:r>
              <a:rPr lang="en-US" sz="1600" dirty="0" smtClean="0">
                <a:latin typeface="Courier New" pitchFamily="49" charset="0"/>
              </a:rPr>
              <a:t>public class </a:t>
            </a:r>
            <a:r>
              <a:rPr lang="en-US" sz="1600" dirty="0" err="1" smtClean="0">
                <a:latin typeface="Courier New" pitchFamily="49" charset="0"/>
              </a:rPr>
              <a:t>ObjType</a:t>
            </a:r>
            <a:r>
              <a:rPr lang="en-US" sz="1600" dirty="0" smtClean="0">
                <a:latin typeface="Courier New" pitchFamily="49" charset="0"/>
              </a:rPr>
              <a:t> implements java.io.Serializable</a:t>
            </a:r>
            <a:endParaRPr lang="en-US" sz="1600" dirty="0" smtClean="0"/>
          </a:p>
          <a:p>
            <a:pPr eaLnBrk="1" hangingPunct="1">
              <a:buFontTx/>
              <a:buNone/>
            </a:pPr>
            <a:r>
              <a:rPr lang="en-US" sz="1600" dirty="0" smtClean="0"/>
              <a:t>Use </a:t>
            </a:r>
            <a:r>
              <a:rPr lang="en-US" sz="1600" dirty="0" smtClean="0">
                <a:latin typeface="Courier New" pitchFamily="49" charset="0"/>
              </a:rPr>
              <a:t>java.io.ObjectInputStream</a:t>
            </a:r>
            <a:r>
              <a:rPr lang="en-US" sz="1600" dirty="0" smtClean="0"/>
              <a:t> and </a:t>
            </a:r>
            <a:r>
              <a:rPr lang="en-US" sz="1600" dirty="0" err="1" smtClean="0">
                <a:latin typeface="Courier New" pitchFamily="49" charset="0"/>
              </a:rPr>
              <a:t>java.io.ObjectOutputStream</a:t>
            </a:r>
            <a:r>
              <a:rPr lang="en-US" sz="1600" dirty="0" smtClean="0"/>
              <a:t>:</a:t>
            </a:r>
          </a:p>
          <a:p>
            <a:pPr eaLnBrk="1" hangingPunct="1">
              <a:buFontTx/>
              <a:buNone/>
            </a:pPr>
            <a:r>
              <a:rPr lang="en-US" sz="1600" dirty="0" smtClean="0">
                <a:latin typeface="Courier New" pitchFamily="49" charset="0"/>
              </a:rPr>
              <a:t>// Save </a:t>
            </a:r>
            <a:r>
              <a:rPr lang="en-US" sz="1600" dirty="0" err="1" smtClean="0">
                <a:latin typeface="Courier New" pitchFamily="49" charset="0"/>
              </a:rPr>
              <a:t>anObj</a:t>
            </a:r>
            <a:r>
              <a:rPr lang="en-US" sz="1600" dirty="0" smtClean="0">
                <a:latin typeface="Courier New" pitchFamily="49" charset="0"/>
              </a:rPr>
              <a:t> out to a file</a:t>
            </a:r>
          </a:p>
          <a:p>
            <a:pPr eaLnBrk="1" hangingPunct="1">
              <a:buFontTx/>
              <a:buNone/>
            </a:pPr>
            <a:r>
              <a:rPr lang="en-US" sz="1600" dirty="0" smtClean="0">
                <a:latin typeface="Courier New" pitchFamily="49" charset="0"/>
              </a:rPr>
              <a:t>ObjectOutputStream out = new ObjectOutputStream (new FileOutputStream("saveit.ser"));</a:t>
            </a:r>
          </a:p>
          <a:p>
            <a:pPr eaLnBrk="1" hangingPunct="1">
              <a:buFontTx/>
              <a:buNone/>
            </a:pPr>
            <a:r>
              <a:rPr lang="en-US" sz="1600" dirty="0" err="1" smtClean="0">
                <a:latin typeface="Courier New" pitchFamily="49" charset="0"/>
              </a:rPr>
              <a:t>out.writeObject</a:t>
            </a:r>
            <a:r>
              <a:rPr lang="en-US" sz="1600" dirty="0" smtClean="0">
                <a:latin typeface="Courier New" pitchFamily="49" charset="0"/>
              </a:rPr>
              <a:t> (</a:t>
            </a:r>
            <a:r>
              <a:rPr lang="en-US" sz="1600" dirty="0" err="1" smtClean="0">
                <a:latin typeface="Courier New" pitchFamily="49" charset="0"/>
              </a:rPr>
              <a:t>anObj</a:t>
            </a:r>
            <a:r>
              <a:rPr lang="en-US" sz="1600" dirty="0" smtClean="0">
                <a:latin typeface="Courier New" pitchFamily="49" charset="0"/>
              </a:rPr>
              <a:t>);</a:t>
            </a:r>
          </a:p>
          <a:p>
            <a:pPr eaLnBrk="1" hangingPunct="1">
              <a:buFontTx/>
              <a:buNone/>
            </a:pPr>
            <a:r>
              <a:rPr lang="en-US" sz="1600" dirty="0" smtClean="0">
                <a:latin typeface="Courier New" pitchFamily="49" charset="0"/>
              </a:rPr>
              <a:t>// Restore </a:t>
            </a:r>
            <a:r>
              <a:rPr lang="en-US" sz="1600" dirty="0" err="1" smtClean="0">
                <a:latin typeface="Courier New" pitchFamily="49" charset="0"/>
              </a:rPr>
              <a:t>anObj</a:t>
            </a:r>
            <a:r>
              <a:rPr lang="en-US" sz="1600" dirty="0" smtClean="0">
                <a:latin typeface="Courier New" pitchFamily="49" charset="0"/>
              </a:rPr>
              <a:t> from a file</a:t>
            </a:r>
          </a:p>
          <a:p>
            <a:pPr eaLnBrk="1" hangingPunct="1">
              <a:buFontTx/>
              <a:buNone/>
            </a:pPr>
            <a:r>
              <a:rPr lang="en-US" sz="1600" dirty="0" smtClean="0">
                <a:latin typeface="Courier New" pitchFamily="49" charset="0"/>
              </a:rPr>
              <a:t>ObjectInputStream in  =  new ObjectInputStream (new FileInputStream("saveit.ser"));</a:t>
            </a:r>
          </a:p>
          <a:p>
            <a:pPr eaLnBrk="1" hangingPunct="1">
              <a:buFontTx/>
              <a:buNone/>
            </a:pPr>
            <a:r>
              <a:rPr lang="en-US" sz="1600" dirty="0" err="1" smtClean="0">
                <a:latin typeface="Courier New" pitchFamily="49" charset="0"/>
              </a:rPr>
              <a:t>ObjectType</a:t>
            </a:r>
            <a:r>
              <a:rPr lang="en-US" sz="1600" dirty="0" smtClean="0">
                <a:latin typeface="Courier New" pitchFamily="49" charset="0"/>
              </a:rPr>
              <a:t> </a:t>
            </a:r>
            <a:r>
              <a:rPr lang="en-US" sz="1600" dirty="0" err="1" smtClean="0">
                <a:latin typeface="Courier New" pitchFamily="49" charset="0"/>
              </a:rPr>
              <a:t>anObj</a:t>
            </a:r>
            <a:r>
              <a:rPr lang="en-US" sz="1600" dirty="0" smtClean="0">
                <a:latin typeface="Courier New" pitchFamily="49" charset="0"/>
              </a:rPr>
              <a:t> = (</a:t>
            </a:r>
            <a:r>
              <a:rPr lang="en-US" sz="1600" dirty="0" err="1" smtClean="0">
                <a:latin typeface="Courier New" pitchFamily="49" charset="0"/>
              </a:rPr>
              <a:t>ObjectType</a:t>
            </a:r>
            <a:r>
              <a:rPr lang="en-US" sz="1600" dirty="0" smtClean="0">
                <a:latin typeface="Courier New" pitchFamily="49" charset="0"/>
              </a:rPr>
              <a:t>) </a:t>
            </a:r>
            <a:r>
              <a:rPr lang="en-US" sz="1600" dirty="0" err="1" smtClean="0">
                <a:latin typeface="Courier New" pitchFamily="49" charset="0"/>
              </a:rPr>
              <a:t>in.readObject</a:t>
            </a:r>
            <a:r>
              <a:rPr lang="en-US" sz="1600" dirty="0" smtClean="0">
                <a:latin typeface="Courier New" pitchFamily="49" charset="0"/>
              </a:rPr>
              <a:t>();</a:t>
            </a:r>
          </a:p>
          <a:p>
            <a:pPr eaLnBrk="1" hangingPunct="1">
              <a:buFontTx/>
              <a:buNone/>
            </a:pPr>
            <a:endParaRPr lang="en-US" sz="1600" dirty="0" smtClean="0">
              <a:latin typeface="Courier New" pitchFamily="49" charset="0"/>
            </a:endParaRPr>
          </a:p>
          <a:p>
            <a:pPr lvl="1" algn="ctr" eaLnBrk="1" hangingPunct="1">
              <a:buNone/>
              <a:defRPr/>
            </a:pPr>
            <a:r>
              <a:rPr lang="en-US" sz="1600" b="1" dirty="0" smtClean="0"/>
              <a:t>** Refer to the </a:t>
            </a:r>
            <a:r>
              <a:rPr lang="en-US" sz="1600" b="1" dirty="0" smtClean="0">
                <a:hlinkClick r:id="rId3" action="ppaction://hlinkfile"/>
              </a:rPr>
              <a:t>Serialization </a:t>
            </a:r>
            <a:r>
              <a:rPr lang="en-US" sz="1600" b="1" dirty="0" smtClean="0"/>
              <a:t>Folder for sample code</a:t>
            </a:r>
            <a:endParaRPr lang="en-US" sz="1600" dirty="0" smtClean="0">
              <a:latin typeface="Courier New" pitchFamily="49" charset="0"/>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500063" y="387350"/>
            <a:ext cx="7000875" cy="477838"/>
          </a:xfrm>
          <a:prstGeom prst="rect">
            <a:avLst/>
          </a:prstGeom>
          <a:noFill/>
          <a:ln w="25400">
            <a:noFill/>
            <a:miter lim="800000"/>
            <a:headEnd/>
            <a:tailEnd/>
          </a:ln>
        </p:spPr>
        <p:txBody>
          <a:bodyPr lIns="0" tIns="0" rIns="0" bIns="0" anchor="ctr">
            <a:spAutoFit/>
          </a:bodyPr>
          <a:lstStyle/>
          <a:p>
            <a:pPr defTabSz="1362075">
              <a:spcAft>
                <a:spcPct val="15000"/>
              </a:spcAft>
            </a:pPr>
            <a:r>
              <a:rPr lang="en-US" sz="3100" b="1">
                <a:solidFill>
                  <a:srgbClr val="000000"/>
                </a:solidFill>
              </a:rPr>
              <a:t>  </a:t>
            </a:r>
          </a:p>
        </p:txBody>
      </p:sp>
      <p:sp>
        <p:nvSpPr>
          <p:cNvPr id="16391" name="Rectangle 7"/>
          <p:cNvSpPr>
            <a:spLocks noGrp="1" noChangeArrowheads="1"/>
          </p:cNvSpPr>
          <p:nvPr>
            <p:ph type="title"/>
          </p:nvPr>
        </p:nvSpPr>
        <p:spPr/>
        <p:txBody>
          <a:bodyPr/>
          <a:lstStyle/>
          <a:p>
            <a:pPr eaLnBrk="1" hangingPunct="1">
              <a:defRPr/>
            </a:pPr>
            <a:r>
              <a:rPr lang="en-US" sz="3100" dirty="0"/>
              <a:t>Transient and </a:t>
            </a:r>
            <a:r>
              <a:rPr lang="en-US" sz="3100" dirty="0" err="1"/>
              <a:t>readObject</a:t>
            </a:r>
            <a:r>
              <a:rPr lang="en-US" sz="3100" dirty="0"/>
              <a:t>()</a:t>
            </a:r>
          </a:p>
        </p:txBody>
      </p:sp>
      <p:sp>
        <p:nvSpPr>
          <p:cNvPr id="16392" name="Rectangle 8"/>
          <p:cNvSpPr>
            <a:spLocks noGrp="1" noChangeArrowheads="1"/>
          </p:cNvSpPr>
          <p:nvPr>
            <p:ph idx="1"/>
          </p:nvPr>
        </p:nvSpPr>
        <p:spPr/>
        <p:txBody>
          <a:bodyPr>
            <a:normAutofit fontScale="92500" lnSpcReduction="20000"/>
          </a:bodyPr>
          <a:lstStyle/>
          <a:p>
            <a:pPr algn="just" eaLnBrk="1" hangingPunct="1">
              <a:lnSpc>
                <a:spcPct val="90000"/>
              </a:lnSpc>
              <a:defRPr/>
            </a:pPr>
            <a:r>
              <a:rPr lang="en-US" sz="2200" dirty="0"/>
              <a:t>Some fields should not be serialized</a:t>
            </a:r>
          </a:p>
          <a:p>
            <a:pPr lvl="1" algn="just" eaLnBrk="1" hangingPunct="1">
              <a:lnSpc>
                <a:spcPct val="90000"/>
              </a:lnSpc>
              <a:defRPr/>
            </a:pPr>
            <a:r>
              <a:rPr lang="en-US" dirty="0"/>
              <a:t>Data which can easily be regenerated</a:t>
            </a:r>
          </a:p>
          <a:p>
            <a:pPr lvl="1" algn="just" eaLnBrk="1" hangingPunct="1">
              <a:lnSpc>
                <a:spcPct val="90000"/>
              </a:lnSpc>
              <a:defRPr/>
            </a:pPr>
            <a:r>
              <a:rPr lang="en-US" dirty="0"/>
              <a:t>Very large data items, which can be instantiated as needed</a:t>
            </a:r>
          </a:p>
          <a:p>
            <a:pPr algn="just" eaLnBrk="1" hangingPunct="1">
              <a:lnSpc>
                <a:spcPct val="90000"/>
              </a:lnSpc>
              <a:defRPr/>
            </a:pPr>
            <a:r>
              <a:rPr lang="en-US" sz="2200" dirty="0"/>
              <a:t>Fields marked </a:t>
            </a:r>
            <a:r>
              <a:rPr lang="en-US" sz="2200" dirty="0">
                <a:latin typeface="Courier New" pitchFamily="49" charset="0"/>
                <a:cs typeface="Courier New" pitchFamily="49" charset="0"/>
              </a:rPr>
              <a:t>transient</a:t>
            </a:r>
            <a:r>
              <a:rPr lang="en-US" sz="2200" dirty="0"/>
              <a:t> are not serialized</a:t>
            </a:r>
          </a:p>
          <a:p>
            <a:pPr algn="just" eaLnBrk="1" hangingPunct="1">
              <a:lnSpc>
                <a:spcPct val="90000"/>
              </a:lnSpc>
              <a:defRPr/>
            </a:pPr>
            <a:r>
              <a:rPr lang="en-US" sz="2200" dirty="0"/>
              <a:t>You can supply code to initialize transient fields by implementing a </a:t>
            </a:r>
            <a:r>
              <a:rPr lang="en-US" sz="2200" dirty="0" err="1">
                <a:latin typeface="Courier New" pitchFamily="49" charset="0"/>
              </a:rPr>
              <a:t>readObject</a:t>
            </a:r>
            <a:r>
              <a:rPr lang="en-US" sz="2200" dirty="0">
                <a:latin typeface="Courier New" pitchFamily="49" charset="0"/>
              </a:rPr>
              <a:t>()</a:t>
            </a:r>
            <a:r>
              <a:rPr lang="en-US" sz="2200" dirty="0"/>
              <a:t> method</a:t>
            </a:r>
          </a:p>
          <a:p>
            <a:pPr eaLnBrk="1" hangingPunct="1">
              <a:lnSpc>
                <a:spcPct val="90000"/>
              </a:lnSpc>
              <a:defRPr/>
            </a:pPr>
            <a:endParaRPr lang="en-US" sz="1800" dirty="0"/>
          </a:p>
          <a:p>
            <a:pPr eaLnBrk="1" hangingPunct="1">
              <a:lnSpc>
                <a:spcPct val="90000"/>
              </a:lnSpc>
              <a:buFontTx/>
              <a:buNone/>
              <a:defRPr/>
            </a:pPr>
            <a:r>
              <a:rPr lang="en-US" sz="1800" dirty="0">
                <a:latin typeface="Courier New" pitchFamily="49" charset="0"/>
              </a:rPr>
              <a:t>private void </a:t>
            </a:r>
            <a:r>
              <a:rPr lang="en-US" sz="1800" dirty="0" err="1">
                <a:latin typeface="Courier New" pitchFamily="49" charset="0"/>
              </a:rPr>
              <a:t>readObject</a:t>
            </a:r>
            <a:r>
              <a:rPr lang="en-US" sz="1800" dirty="0">
                <a:latin typeface="Courier New" pitchFamily="49" charset="0"/>
              </a:rPr>
              <a:t>(</a:t>
            </a:r>
            <a:r>
              <a:rPr lang="en-US" sz="1800" dirty="0" err="1">
                <a:latin typeface="Courier New" pitchFamily="49" charset="0"/>
              </a:rPr>
              <a:t>ObjectInputStream</a:t>
            </a:r>
            <a:r>
              <a:rPr lang="en-US" sz="1800" dirty="0">
                <a:latin typeface="Courier New" pitchFamily="49" charset="0"/>
              </a:rPr>
              <a:t> </a:t>
            </a:r>
            <a:r>
              <a:rPr lang="en-US" sz="1800" dirty="0" err="1">
                <a:latin typeface="Courier New" pitchFamily="49" charset="0"/>
              </a:rPr>
              <a:t>ois</a:t>
            </a:r>
            <a:r>
              <a:rPr lang="en-US" sz="1800" dirty="0">
                <a:latin typeface="Courier New" pitchFamily="49" charset="0"/>
              </a:rPr>
              <a:t>)							throws </a:t>
            </a:r>
            <a:r>
              <a:rPr lang="en-US" sz="1800" dirty="0" err="1">
                <a:latin typeface="Courier New" pitchFamily="49" charset="0"/>
              </a:rPr>
              <a:t>IOException</a:t>
            </a:r>
            <a:r>
              <a:rPr lang="en-US" sz="1800" dirty="0">
                <a:latin typeface="Courier New" pitchFamily="49" charset="0"/>
              </a:rPr>
              <a:t> {</a:t>
            </a:r>
          </a:p>
          <a:p>
            <a:pPr eaLnBrk="1" hangingPunct="1">
              <a:lnSpc>
                <a:spcPct val="90000"/>
              </a:lnSpc>
              <a:buFontTx/>
              <a:buNone/>
              <a:defRPr/>
            </a:pPr>
            <a:r>
              <a:rPr lang="en-US" sz="1800" dirty="0">
                <a:latin typeface="Courier New" pitchFamily="49" charset="0"/>
              </a:rPr>
              <a:t>		</a:t>
            </a:r>
            <a:r>
              <a:rPr lang="en-US" sz="1800" dirty="0" err="1">
                <a:latin typeface="Courier New" pitchFamily="49" charset="0"/>
              </a:rPr>
              <a:t>ois.defaultReadObject</a:t>
            </a:r>
            <a:r>
              <a:rPr lang="en-US" sz="1800" dirty="0">
                <a:latin typeface="Courier New" pitchFamily="49" charset="0"/>
              </a:rPr>
              <a:t>();</a:t>
            </a:r>
          </a:p>
          <a:p>
            <a:pPr eaLnBrk="1" hangingPunct="1">
              <a:lnSpc>
                <a:spcPct val="90000"/>
              </a:lnSpc>
              <a:buFontTx/>
              <a:buNone/>
              <a:defRPr/>
            </a:pPr>
            <a:r>
              <a:rPr lang="en-US" sz="1800" dirty="0">
                <a:latin typeface="Courier New" pitchFamily="49" charset="0"/>
              </a:rPr>
              <a:t>		// Additional code to initialize transient fields</a:t>
            </a:r>
          </a:p>
          <a:p>
            <a:pPr eaLnBrk="1" hangingPunct="1">
              <a:lnSpc>
                <a:spcPct val="90000"/>
              </a:lnSpc>
              <a:buFontTx/>
              <a:buNone/>
              <a:defRPr/>
            </a:pPr>
            <a:r>
              <a:rPr lang="en-US" sz="1800" dirty="0">
                <a:latin typeface="Courier New" pitchFamily="49" charset="0"/>
              </a:rPr>
              <a:t>}</a:t>
            </a:r>
          </a:p>
          <a:p>
            <a:pPr eaLnBrk="1" hangingPunct="1">
              <a:lnSpc>
                <a:spcPct val="90000"/>
              </a:lnSpc>
              <a:buFontTx/>
              <a:buNone/>
              <a:defRPr/>
            </a:pPr>
            <a:endParaRPr lang="en-US" sz="1800" dirty="0">
              <a:latin typeface="Courier New" pitchFamily="49" charset="0"/>
            </a:endParaRPr>
          </a:p>
          <a:p>
            <a:pPr eaLnBrk="1" hangingPunct="1">
              <a:lnSpc>
                <a:spcPct val="90000"/>
              </a:lnSpc>
              <a:buFontTx/>
              <a:buNone/>
              <a:defRPr/>
            </a:pPr>
            <a:r>
              <a:rPr lang="en-US" sz="1800" dirty="0">
                <a:latin typeface="Courier New" pitchFamily="49" charset="0"/>
              </a:rPr>
              <a:t>private void </a:t>
            </a:r>
            <a:r>
              <a:rPr lang="en-US" sz="1800" dirty="0" err="1">
                <a:latin typeface="Courier New" pitchFamily="49" charset="0"/>
              </a:rPr>
              <a:t>writeObject</a:t>
            </a:r>
            <a:r>
              <a:rPr lang="en-US" sz="1800" dirty="0">
                <a:latin typeface="Courier New" pitchFamily="49" charset="0"/>
              </a:rPr>
              <a:t> (</a:t>
            </a:r>
            <a:r>
              <a:rPr lang="en-US" sz="1800" dirty="0" err="1">
                <a:latin typeface="Courier New" pitchFamily="49" charset="0"/>
              </a:rPr>
              <a:t>ObjectOutputStream</a:t>
            </a:r>
            <a:r>
              <a:rPr lang="en-US" sz="1800" dirty="0">
                <a:latin typeface="Courier New" pitchFamily="49" charset="0"/>
              </a:rPr>
              <a:t> </a:t>
            </a:r>
            <a:r>
              <a:rPr lang="en-US" sz="1800" dirty="0" err="1">
                <a:latin typeface="Courier New" pitchFamily="49" charset="0"/>
              </a:rPr>
              <a:t>os</a:t>
            </a:r>
            <a:r>
              <a:rPr lang="en-US" sz="1800" dirty="0">
                <a:latin typeface="Courier New" pitchFamily="49" charset="0"/>
              </a:rPr>
              <a:t>) </a:t>
            </a:r>
          </a:p>
          <a:p>
            <a:pPr eaLnBrk="1" hangingPunct="1">
              <a:lnSpc>
                <a:spcPct val="90000"/>
              </a:lnSpc>
              <a:buFontTx/>
              <a:buNone/>
              <a:defRPr/>
            </a:pPr>
            <a:r>
              <a:rPr lang="en-US" sz="1800" dirty="0">
                <a:latin typeface="Courier New" pitchFamily="49" charset="0"/>
              </a:rPr>
              <a:t>						throws </a:t>
            </a:r>
            <a:r>
              <a:rPr lang="en-US" sz="1800" dirty="0" err="1">
                <a:latin typeface="Courier New" pitchFamily="49" charset="0"/>
              </a:rPr>
              <a:t>IOException</a:t>
            </a:r>
            <a:r>
              <a:rPr lang="en-US" sz="1800" dirty="0">
                <a:latin typeface="Courier New" pitchFamily="49" charset="0"/>
              </a:rPr>
              <a:t> {</a:t>
            </a:r>
          </a:p>
          <a:p>
            <a:pPr eaLnBrk="1" hangingPunct="1">
              <a:lnSpc>
                <a:spcPct val="90000"/>
              </a:lnSpc>
              <a:buFontTx/>
              <a:buNone/>
              <a:defRPr/>
            </a:pPr>
            <a:r>
              <a:rPr lang="en-US" sz="1800" dirty="0">
                <a:latin typeface="Courier New" pitchFamily="49" charset="0"/>
              </a:rPr>
              <a:t>		</a:t>
            </a:r>
            <a:r>
              <a:rPr lang="en-US" sz="1800" dirty="0" err="1">
                <a:latin typeface="Courier New" pitchFamily="49" charset="0"/>
              </a:rPr>
              <a:t>os.defaultWriteObject</a:t>
            </a:r>
            <a:r>
              <a:rPr lang="en-US" sz="1800" dirty="0">
                <a:latin typeface="Courier New" pitchFamily="49" charset="0"/>
              </a:rPr>
              <a:t>();</a:t>
            </a:r>
          </a:p>
          <a:p>
            <a:pPr eaLnBrk="1" hangingPunct="1">
              <a:lnSpc>
                <a:spcPct val="90000"/>
              </a:lnSpc>
              <a:buFontTx/>
              <a:buNone/>
              <a:defRPr/>
            </a:pPr>
            <a:r>
              <a:rPr lang="en-US" sz="1800" dirty="0">
                <a:latin typeface="Courier New" pitchFamily="49" charset="0"/>
              </a:rPr>
              <a:t>		if(…) {</a:t>
            </a:r>
          </a:p>
          <a:p>
            <a:pPr eaLnBrk="1" hangingPunct="1">
              <a:lnSpc>
                <a:spcPct val="90000"/>
              </a:lnSpc>
              <a:buFontTx/>
              <a:buNone/>
              <a:defRPr/>
            </a:pPr>
            <a:r>
              <a:rPr lang="en-US" sz="1800" dirty="0">
                <a:latin typeface="Courier New" pitchFamily="49" charset="0"/>
              </a:rPr>
              <a:t>			//write out additional object state data</a:t>
            </a:r>
          </a:p>
          <a:p>
            <a:pPr eaLnBrk="1" hangingPunct="1">
              <a:lnSpc>
                <a:spcPct val="90000"/>
              </a:lnSpc>
              <a:buFontTx/>
              <a:buNone/>
              <a:defRPr/>
            </a:pPr>
            <a:r>
              <a:rPr lang="en-US" sz="1800" dirty="0">
                <a:latin typeface="Courier New" pitchFamily="49" charset="0"/>
              </a:rPr>
              <a:t>		}</a:t>
            </a:r>
          </a:p>
          <a:p>
            <a:pPr eaLnBrk="1" hangingPunct="1">
              <a:lnSpc>
                <a:spcPct val="90000"/>
              </a:lnSpc>
              <a:buFontTx/>
              <a:buNone/>
              <a:defRPr/>
            </a:pPr>
            <a:r>
              <a:rPr lang="en-US" sz="1800" dirty="0">
                <a:latin typeface="Courier New" pitchFamily="49"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Oval 4"/>
          <p:cNvSpPr>
            <a:spLocks noChangeArrowheads="1"/>
          </p:cNvSpPr>
          <p:nvPr/>
        </p:nvSpPr>
        <p:spPr bwMode="auto">
          <a:xfrm>
            <a:off x="6388100" y="1581150"/>
            <a:ext cx="847725" cy="819150"/>
          </a:xfrm>
          <a:prstGeom prst="ellipse">
            <a:avLst/>
          </a:prstGeom>
          <a:solidFill>
            <a:srgbClr val="8D9DFF"/>
          </a:solidFill>
          <a:ln w="63500">
            <a:solidFill>
              <a:srgbClr val="000000"/>
            </a:solidFill>
            <a:round/>
            <a:headEnd/>
            <a:tailEnd/>
          </a:ln>
        </p:spPr>
        <p:txBody>
          <a:bodyPr wrap="none" lIns="136063" tIns="68031" rIns="136063" bIns="68031"/>
          <a:lstStyle/>
          <a:p>
            <a:endParaRPr lang="en-US">
              <a:latin typeface="Tahoma" pitchFamily="34" charset="0"/>
            </a:endParaRPr>
          </a:p>
        </p:txBody>
      </p:sp>
      <p:sp>
        <p:nvSpPr>
          <p:cNvPr id="28675" name="Oval 5"/>
          <p:cNvSpPr>
            <a:spLocks noChangeArrowheads="1"/>
          </p:cNvSpPr>
          <p:nvPr/>
        </p:nvSpPr>
        <p:spPr bwMode="auto">
          <a:xfrm>
            <a:off x="5538788" y="2400300"/>
            <a:ext cx="849312" cy="823913"/>
          </a:xfrm>
          <a:prstGeom prst="ellipse">
            <a:avLst/>
          </a:prstGeom>
          <a:solidFill>
            <a:srgbClr val="00CE00"/>
          </a:solidFill>
          <a:ln w="63500">
            <a:solidFill>
              <a:srgbClr val="000000"/>
            </a:solidFill>
            <a:round/>
            <a:headEnd/>
            <a:tailEnd/>
          </a:ln>
        </p:spPr>
        <p:txBody>
          <a:bodyPr wrap="none" lIns="136063" tIns="68031" rIns="136063" bIns="68031"/>
          <a:lstStyle/>
          <a:p>
            <a:endParaRPr lang="en-US">
              <a:latin typeface="Tahoma" pitchFamily="34" charset="0"/>
            </a:endParaRPr>
          </a:p>
        </p:txBody>
      </p:sp>
      <p:sp>
        <p:nvSpPr>
          <p:cNvPr id="28676" name="Oval 6"/>
          <p:cNvSpPr>
            <a:spLocks noChangeArrowheads="1"/>
          </p:cNvSpPr>
          <p:nvPr/>
        </p:nvSpPr>
        <p:spPr bwMode="auto">
          <a:xfrm>
            <a:off x="7235825" y="2400300"/>
            <a:ext cx="847725" cy="823913"/>
          </a:xfrm>
          <a:prstGeom prst="ellipse">
            <a:avLst/>
          </a:prstGeom>
          <a:solidFill>
            <a:srgbClr val="00CE00"/>
          </a:solidFill>
          <a:ln w="63500">
            <a:solidFill>
              <a:srgbClr val="000000"/>
            </a:solidFill>
            <a:round/>
            <a:headEnd/>
            <a:tailEnd/>
          </a:ln>
        </p:spPr>
        <p:txBody>
          <a:bodyPr wrap="none" lIns="136063" tIns="68031" rIns="136063" bIns="68031"/>
          <a:lstStyle/>
          <a:p>
            <a:endParaRPr lang="en-US">
              <a:latin typeface="Tahoma" pitchFamily="34" charset="0"/>
            </a:endParaRPr>
          </a:p>
        </p:txBody>
      </p:sp>
      <p:sp>
        <p:nvSpPr>
          <p:cNvPr id="28677" name="Oval 7"/>
          <p:cNvSpPr>
            <a:spLocks noChangeArrowheads="1"/>
          </p:cNvSpPr>
          <p:nvPr/>
        </p:nvSpPr>
        <p:spPr bwMode="auto">
          <a:xfrm>
            <a:off x="4910138" y="3668713"/>
            <a:ext cx="847725" cy="823912"/>
          </a:xfrm>
          <a:prstGeom prst="ellipse">
            <a:avLst/>
          </a:prstGeom>
          <a:solidFill>
            <a:srgbClr val="00CE00"/>
          </a:solidFill>
          <a:ln w="63500">
            <a:solidFill>
              <a:srgbClr val="000000"/>
            </a:solidFill>
            <a:round/>
            <a:headEnd/>
            <a:tailEnd/>
          </a:ln>
        </p:spPr>
        <p:txBody>
          <a:bodyPr wrap="none" lIns="136063" tIns="68031" rIns="136063" bIns="68031"/>
          <a:lstStyle/>
          <a:p>
            <a:endParaRPr lang="en-US">
              <a:latin typeface="Tahoma" pitchFamily="34" charset="0"/>
            </a:endParaRPr>
          </a:p>
        </p:txBody>
      </p:sp>
      <p:sp>
        <p:nvSpPr>
          <p:cNvPr id="28678" name="Oval 8"/>
          <p:cNvSpPr>
            <a:spLocks noChangeArrowheads="1"/>
          </p:cNvSpPr>
          <p:nvPr/>
        </p:nvSpPr>
        <p:spPr bwMode="auto">
          <a:xfrm>
            <a:off x="7659688" y="3633788"/>
            <a:ext cx="847725" cy="823912"/>
          </a:xfrm>
          <a:prstGeom prst="ellipse">
            <a:avLst/>
          </a:prstGeom>
          <a:solidFill>
            <a:srgbClr val="00CE00"/>
          </a:solidFill>
          <a:ln w="63500">
            <a:solidFill>
              <a:srgbClr val="000000"/>
            </a:solidFill>
            <a:round/>
            <a:headEnd/>
            <a:tailEnd/>
          </a:ln>
        </p:spPr>
        <p:txBody>
          <a:bodyPr wrap="none" lIns="136063" tIns="68031" rIns="136063" bIns="68031"/>
          <a:lstStyle/>
          <a:p>
            <a:endParaRPr lang="en-US">
              <a:latin typeface="Tahoma" pitchFamily="34" charset="0"/>
            </a:endParaRPr>
          </a:p>
        </p:txBody>
      </p:sp>
      <p:sp>
        <p:nvSpPr>
          <p:cNvPr id="28679" name="Oval 9"/>
          <p:cNvSpPr>
            <a:spLocks noChangeArrowheads="1"/>
          </p:cNvSpPr>
          <p:nvPr/>
        </p:nvSpPr>
        <p:spPr bwMode="auto">
          <a:xfrm>
            <a:off x="6400800" y="3657600"/>
            <a:ext cx="846138" cy="823913"/>
          </a:xfrm>
          <a:prstGeom prst="ellipse">
            <a:avLst/>
          </a:prstGeom>
          <a:solidFill>
            <a:srgbClr val="00CE00"/>
          </a:solidFill>
          <a:ln w="63500">
            <a:solidFill>
              <a:srgbClr val="000000"/>
            </a:solidFill>
            <a:round/>
            <a:headEnd/>
            <a:tailEnd/>
          </a:ln>
        </p:spPr>
        <p:txBody>
          <a:bodyPr wrap="none" lIns="136063" tIns="68031" rIns="136063" bIns="68031"/>
          <a:lstStyle/>
          <a:p>
            <a:endParaRPr lang="en-US">
              <a:latin typeface="Tahoma" pitchFamily="34" charset="0"/>
            </a:endParaRPr>
          </a:p>
        </p:txBody>
      </p:sp>
      <p:sp>
        <p:nvSpPr>
          <p:cNvPr id="28680" name="Oval 10"/>
          <p:cNvSpPr>
            <a:spLocks noChangeArrowheads="1"/>
          </p:cNvSpPr>
          <p:nvPr/>
        </p:nvSpPr>
        <p:spPr bwMode="auto">
          <a:xfrm>
            <a:off x="7235825" y="4837113"/>
            <a:ext cx="847725" cy="820737"/>
          </a:xfrm>
          <a:prstGeom prst="ellipse">
            <a:avLst/>
          </a:prstGeom>
          <a:solidFill>
            <a:srgbClr val="00CE00"/>
          </a:solidFill>
          <a:ln w="63500">
            <a:solidFill>
              <a:srgbClr val="000000"/>
            </a:solidFill>
            <a:round/>
            <a:headEnd/>
            <a:tailEnd/>
          </a:ln>
        </p:spPr>
        <p:txBody>
          <a:bodyPr wrap="none" lIns="136063" tIns="68031" rIns="136063" bIns="68031"/>
          <a:lstStyle/>
          <a:p>
            <a:endParaRPr lang="en-US">
              <a:latin typeface="Tahoma" pitchFamily="34" charset="0"/>
            </a:endParaRPr>
          </a:p>
        </p:txBody>
      </p:sp>
      <p:sp>
        <p:nvSpPr>
          <p:cNvPr id="28681" name="Line 11"/>
          <p:cNvSpPr>
            <a:spLocks noChangeShapeType="1"/>
          </p:cNvSpPr>
          <p:nvPr/>
        </p:nvSpPr>
        <p:spPr bwMode="auto">
          <a:xfrm flipH="1">
            <a:off x="6227763" y="1990725"/>
            <a:ext cx="588962" cy="455613"/>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28682" name="Line 12"/>
          <p:cNvSpPr>
            <a:spLocks noChangeShapeType="1"/>
          </p:cNvSpPr>
          <p:nvPr/>
        </p:nvSpPr>
        <p:spPr bwMode="auto">
          <a:xfrm>
            <a:off x="6807200" y="1989138"/>
            <a:ext cx="668338" cy="403225"/>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28683" name="Line 13"/>
          <p:cNvSpPr>
            <a:spLocks noChangeShapeType="1"/>
          </p:cNvSpPr>
          <p:nvPr/>
        </p:nvSpPr>
        <p:spPr bwMode="auto">
          <a:xfrm flipH="1">
            <a:off x="5341938" y="2813050"/>
            <a:ext cx="617537" cy="820738"/>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28684" name="Line 14"/>
          <p:cNvSpPr>
            <a:spLocks noChangeShapeType="1"/>
          </p:cNvSpPr>
          <p:nvPr/>
        </p:nvSpPr>
        <p:spPr bwMode="auto">
          <a:xfrm>
            <a:off x="5962650" y="2813050"/>
            <a:ext cx="588963" cy="898525"/>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28685" name="Line 15"/>
          <p:cNvSpPr>
            <a:spLocks noChangeShapeType="1"/>
          </p:cNvSpPr>
          <p:nvPr/>
        </p:nvSpPr>
        <p:spPr bwMode="auto">
          <a:xfrm flipH="1">
            <a:off x="7061200" y="2813050"/>
            <a:ext cx="590550" cy="885825"/>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28686" name="Line 16"/>
          <p:cNvSpPr>
            <a:spLocks noChangeShapeType="1"/>
          </p:cNvSpPr>
          <p:nvPr/>
        </p:nvSpPr>
        <p:spPr bwMode="auto">
          <a:xfrm>
            <a:off x="7656513" y="2813050"/>
            <a:ext cx="446087" cy="785813"/>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28687" name="Line 17"/>
          <p:cNvSpPr>
            <a:spLocks noChangeShapeType="1"/>
          </p:cNvSpPr>
          <p:nvPr/>
        </p:nvSpPr>
        <p:spPr bwMode="auto">
          <a:xfrm flipH="1">
            <a:off x="7767638" y="4043363"/>
            <a:ext cx="322262" cy="769937"/>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14357" name="Rectangle 21"/>
          <p:cNvSpPr>
            <a:spLocks noGrp="1" noChangeArrowheads="1"/>
          </p:cNvSpPr>
          <p:nvPr>
            <p:ph type="title"/>
          </p:nvPr>
        </p:nvSpPr>
        <p:spPr/>
        <p:txBody>
          <a:bodyPr/>
          <a:lstStyle/>
          <a:p>
            <a:pPr eaLnBrk="1" hangingPunct="1">
              <a:defRPr/>
            </a:pPr>
            <a:r>
              <a:rPr lang="en-US" sz="3100" dirty="0"/>
              <a:t>Serialization Object Graph</a:t>
            </a:r>
          </a:p>
        </p:txBody>
      </p:sp>
      <p:sp>
        <p:nvSpPr>
          <p:cNvPr id="14358" name="Rectangle 22"/>
          <p:cNvSpPr>
            <a:spLocks noGrp="1" noChangeArrowheads="1"/>
          </p:cNvSpPr>
          <p:nvPr>
            <p:ph idx="1"/>
          </p:nvPr>
        </p:nvSpPr>
        <p:spPr>
          <a:xfrm>
            <a:off x="457200" y="1576388"/>
            <a:ext cx="4191000" cy="5046662"/>
          </a:xfrm>
        </p:spPr>
        <p:txBody>
          <a:bodyPr>
            <a:normAutofit fontScale="92500" lnSpcReduction="10000"/>
          </a:bodyPr>
          <a:lstStyle/>
          <a:p>
            <a:pPr algn="just" eaLnBrk="1" hangingPunct="1">
              <a:defRPr/>
            </a:pPr>
            <a:r>
              <a:rPr lang="en-US" dirty="0"/>
              <a:t>All non-static and non-transient fields (data members) are serialized</a:t>
            </a:r>
          </a:p>
          <a:p>
            <a:pPr lvl="1" algn="just" eaLnBrk="1" hangingPunct="1">
              <a:defRPr/>
            </a:pPr>
            <a:r>
              <a:rPr lang="en-US" dirty="0"/>
              <a:t>This includes the object fields of all super classes</a:t>
            </a:r>
          </a:p>
          <a:p>
            <a:pPr algn="just" eaLnBrk="1" hangingPunct="1">
              <a:defRPr/>
            </a:pPr>
            <a:r>
              <a:rPr lang="en-US" dirty="0"/>
              <a:t>An object graph is saved</a:t>
            </a:r>
          </a:p>
          <a:p>
            <a:pPr algn="just" eaLnBrk="1" hangingPunct="1">
              <a:defRPr/>
            </a:pPr>
            <a:r>
              <a:rPr lang="en-US" dirty="0"/>
              <a:t>To prevent cycles, the </a:t>
            </a:r>
            <a:r>
              <a:rPr lang="en-US" dirty="0" err="1"/>
              <a:t>ObjectStream</a:t>
            </a:r>
            <a:r>
              <a:rPr lang="en-US" dirty="0"/>
              <a:t> acts as a container</a:t>
            </a:r>
          </a:p>
          <a:p>
            <a:pPr algn="just" eaLnBrk="1" hangingPunct="1">
              <a:defRPr/>
            </a:pPr>
            <a:r>
              <a:rPr lang="en-US" dirty="0"/>
              <a:t>Subsequent (embedded) references to a previously serialized object refer to this copy (</a:t>
            </a:r>
            <a:r>
              <a:rPr lang="en-US" b="1" dirty="0"/>
              <a:t>not</a:t>
            </a:r>
            <a:r>
              <a:rPr lang="en-US" dirty="0"/>
              <a:t> to serialize it again)</a:t>
            </a:r>
          </a:p>
          <a:p>
            <a:pPr algn="just" eaLnBrk="1" hangingPunct="1">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71475" y="406400"/>
            <a:ext cx="8772525" cy="430213"/>
          </a:xfrm>
          <a:prstGeom prst="rect">
            <a:avLst/>
          </a:prstGeom>
          <a:noFill/>
          <a:ln w="25400">
            <a:noFill/>
            <a:miter lim="800000"/>
            <a:headEnd/>
            <a:tailEnd/>
          </a:ln>
        </p:spPr>
        <p:txBody>
          <a:bodyPr lIns="0" tIns="0" rIns="0" bIns="0">
            <a:spAutoFit/>
          </a:bodyPr>
          <a:lstStyle/>
          <a:p>
            <a:pPr defTabSz="1362075">
              <a:spcAft>
                <a:spcPct val="15000"/>
              </a:spcAft>
            </a:pPr>
            <a:r>
              <a:rPr lang="en-US" sz="2800" b="1">
                <a:solidFill>
                  <a:srgbClr val="000000"/>
                </a:solidFill>
              </a:rPr>
              <a:t>  </a:t>
            </a:r>
          </a:p>
        </p:txBody>
      </p:sp>
      <p:sp>
        <p:nvSpPr>
          <p:cNvPr id="115715" name="Rectangle 3"/>
          <p:cNvSpPr>
            <a:spLocks noGrp="1" noChangeArrowheads="1"/>
          </p:cNvSpPr>
          <p:nvPr>
            <p:ph type="title"/>
          </p:nvPr>
        </p:nvSpPr>
        <p:spPr/>
        <p:txBody>
          <a:bodyPr/>
          <a:lstStyle/>
          <a:p>
            <a:pPr eaLnBrk="1" hangingPunct="1">
              <a:defRPr/>
            </a:pPr>
            <a:r>
              <a:rPr lang="en-US" sz="3100" dirty="0"/>
              <a:t>Stream Unique Identifier - SUID</a:t>
            </a:r>
          </a:p>
        </p:txBody>
      </p:sp>
      <p:sp>
        <p:nvSpPr>
          <p:cNvPr id="29700" name="Rectangle 5"/>
          <p:cNvSpPr>
            <a:spLocks noGrp="1" noChangeArrowheads="1"/>
          </p:cNvSpPr>
          <p:nvPr>
            <p:ph idx="1"/>
          </p:nvPr>
        </p:nvSpPr>
        <p:spPr/>
        <p:txBody>
          <a:bodyPr/>
          <a:lstStyle/>
          <a:p>
            <a:pPr algn="just" eaLnBrk="1" hangingPunct="1"/>
            <a:r>
              <a:rPr lang="en-US" smtClean="0"/>
              <a:t>Sometimes the same bytecode which was used to produce an object is not available when deserializing</a:t>
            </a:r>
          </a:p>
          <a:p>
            <a:pPr algn="just" eaLnBrk="1" hangingPunct="1"/>
            <a:r>
              <a:rPr lang="en-US" smtClean="0"/>
              <a:t>You need a way to ensure that the deserialized object is compatible with the available bytecode</a:t>
            </a:r>
          </a:p>
          <a:p>
            <a:pPr algn="just" eaLnBrk="1" hangingPunct="1"/>
            <a:r>
              <a:rPr lang="en-US" smtClean="0"/>
              <a:t>Class information is written out as part of the stream</a:t>
            </a:r>
          </a:p>
          <a:p>
            <a:pPr lvl="1" algn="just" eaLnBrk="1" hangingPunct="1"/>
            <a:r>
              <a:rPr lang="en-US" smtClean="0"/>
              <a:t>One field is serialVersionUID, the Stream Unique Identifier</a:t>
            </a:r>
          </a:p>
          <a:p>
            <a:pPr lvl="1" algn="just" eaLnBrk="1" hangingPunct="1"/>
            <a:r>
              <a:rPr lang="en-US" smtClean="0"/>
              <a:t>By default, this is a computed hash signature of the class</a:t>
            </a:r>
          </a:p>
          <a:p>
            <a:pPr lvl="1" algn="just" eaLnBrk="1" hangingPunct="1"/>
            <a:r>
              <a:rPr lang="en-US" smtClean="0"/>
              <a:t>When deserializing an object, the stream’s serialVersionUID for the corresponding class is compared to the available class in the JVM</a:t>
            </a:r>
          </a:p>
          <a:p>
            <a:pPr lvl="1" algn="just" eaLnBrk="1" hangingPunct="1"/>
            <a:r>
              <a:rPr lang="en-US" smtClean="0"/>
              <a:t>InvalidClassException is raised if the versions do not match</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423863" y="407988"/>
            <a:ext cx="8720137" cy="431800"/>
          </a:xfrm>
          <a:prstGeom prst="rect">
            <a:avLst/>
          </a:prstGeom>
          <a:noFill/>
          <a:ln w="25400">
            <a:noFill/>
            <a:miter lim="800000"/>
            <a:headEnd/>
            <a:tailEnd/>
          </a:ln>
        </p:spPr>
        <p:txBody>
          <a:bodyPr lIns="0" tIns="0" rIns="0" bIns="0">
            <a:spAutoFit/>
          </a:bodyPr>
          <a:lstStyle/>
          <a:p>
            <a:pPr defTabSz="1362075">
              <a:spcAft>
                <a:spcPct val="15000"/>
              </a:spcAft>
            </a:pPr>
            <a:r>
              <a:rPr lang="en-US" sz="2800" b="1">
                <a:solidFill>
                  <a:srgbClr val="000000"/>
                </a:solidFill>
              </a:rPr>
              <a:t>  </a:t>
            </a:r>
          </a:p>
        </p:txBody>
      </p:sp>
      <p:sp>
        <p:nvSpPr>
          <p:cNvPr id="20486" name="Rectangle 6"/>
          <p:cNvSpPr>
            <a:spLocks noGrp="1" noChangeArrowheads="1"/>
          </p:cNvSpPr>
          <p:nvPr>
            <p:ph type="title"/>
          </p:nvPr>
        </p:nvSpPr>
        <p:spPr/>
        <p:txBody>
          <a:bodyPr/>
          <a:lstStyle/>
          <a:p>
            <a:pPr eaLnBrk="1" hangingPunct="1">
              <a:defRPr/>
            </a:pPr>
            <a:r>
              <a:rPr lang="en-US" sz="3100" dirty="0"/>
              <a:t>Example (1 of 2)</a:t>
            </a:r>
          </a:p>
        </p:txBody>
      </p:sp>
      <p:sp>
        <p:nvSpPr>
          <p:cNvPr id="20487" name="Rectangle 7"/>
          <p:cNvSpPr>
            <a:spLocks noGrp="1" noChangeArrowheads="1"/>
          </p:cNvSpPr>
          <p:nvPr>
            <p:ph idx="1"/>
          </p:nvPr>
        </p:nvSpPr>
        <p:spPr/>
        <p:txBody>
          <a:bodyPr>
            <a:noAutofit/>
          </a:bodyPr>
          <a:lstStyle/>
          <a:p>
            <a:pPr eaLnBrk="1" hangingPunct="1">
              <a:lnSpc>
                <a:spcPct val="80000"/>
              </a:lnSpc>
              <a:buFontTx/>
              <a:buNone/>
              <a:defRPr/>
            </a:pPr>
            <a:r>
              <a:rPr lang="en-US" sz="1600" dirty="0">
                <a:latin typeface="Courier New" pitchFamily="49" charset="0"/>
              </a:rPr>
              <a:t>import java.io.*;</a:t>
            </a:r>
          </a:p>
          <a:p>
            <a:pPr eaLnBrk="1" hangingPunct="1">
              <a:lnSpc>
                <a:spcPct val="80000"/>
              </a:lnSpc>
              <a:buFontTx/>
              <a:buNone/>
              <a:defRPr/>
            </a:pPr>
            <a:r>
              <a:rPr lang="en-US" sz="1600" dirty="0">
                <a:latin typeface="Courier New" pitchFamily="49" charset="0"/>
              </a:rPr>
              <a:t>import </a:t>
            </a:r>
            <a:r>
              <a:rPr lang="en-US" sz="1600" dirty="0" err="1">
                <a:latin typeface="Courier New" pitchFamily="49" charset="0"/>
              </a:rPr>
              <a:t>java.util</a:t>
            </a:r>
            <a:r>
              <a:rPr lang="en-US" sz="1600" dirty="0">
                <a:latin typeface="Courier New" pitchFamily="49" charset="0"/>
              </a:rPr>
              <a:t>.*;</a:t>
            </a:r>
          </a:p>
          <a:p>
            <a:pPr eaLnBrk="1" hangingPunct="1">
              <a:lnSpc>
                <a:spcPct val="80000"/>
              </a:lnSpc>
              <a:buFontTx/>
              <a:buNone/>
              <a:defRPr/>
            </a:pPr>
            <a:endParaRPr lang="en-US" sz="1600" dirty="0">
              <a:latin typeface="Courier New" pitchFamily="49" charset="0"/>
            </a:endParaRPr>
          </a:p>
          <a:p>
            <a:pPr eaLnBrk="1" hangingPunct="1">
              <a:lnSpc>
                <a:spcPct val="80000"/>
              </a:lnSpc>
              <a:buFontTx/>
              <a:buNone/>
              <a:defRPr/>
            </a:pPr>
            <a:r>
              <a:rPr lang="en-US" sz="1600" dirty="0">
                <a:latin typeface="Courier New" pitchFamily="49" charset="0"/>
              </a:rPr>
              <a:t>public class </a:t>
            </a:r>
            <a:r>
              <a:rPr lang="en-US" sz="1600" dirty="0" err="1">
                <a:latin typeface="Courier New" pitchFamily="49" charset="0"/>
              </a:rPr>
              <a:t>SaveRestoreArrayList</a:t>
            </a:r>
            <a:r>
              <a:rPr lang="en-US" sz="1600" dirty="0">
                <a:latin typeface="Courier New" pitchFamily="49" charset="0"/>
              </a:rPr>
              <a:t> {</a:t>
            </a:r>
          </a:p>
          <a:p>
            <a:pPr eaLnBrk="1" hangingPunct="1">
              <a:lnSpc>
                <a:spcPct val="80000"/>
              </a:lnSpc>
              <a:buFontTx/>
              <a:buNone/>
              <a:defRPr/>
            </a:pPr>
            <a:r>
              <a:rPr lang="en-US" sz="1600" dirty="0">
                <a:latin typeface="Courier New" pitchFamily="49" charset="0"/>
              </a:rPr>
              <a:t>	 public static void main (string [] </a:t>
            </a:r>
            <a:r>
              <a:rPr lang="en-US" sz="1600" dirty="0" err="1">
                <a:latin typeface="Courier New" pitchFamily="49" charset="0"/>
              </a:rPr>
              <a:t>args</a:t>
            </a:r>
            <a:r>
              <a:rPr lang="en-US" sz="1600" dirty="0">
                <a:latin typeface="Courier New" pitchFamily="49" charset="0"/>
              </a:rPr>
              <a:t>) {</a:t>
            </a:r>
          </a:p>
          <a:p>
            <a:pPr eaLnBrk="1" hangingPunct="1">
              <a:lnSpc>
                <a:spcPct val="80000"/>
              </a:lnSpc>
              <a:buFontTx/>
              <a:buNone/>
              <a:defRPr/>
            </a:pPr>
            <a:r>
              <a:rPr lang="en-US" sz="1600" dirty="0">
                <a:latin typeface="Courier New" pitchFamily="49" charset="0"/>
              </a:rPr>
              <a:t>	   </a:t>
            </a:r>
            <a:r>
              <a:rPr lang="en-US" sz="1600" dirty="0" err="1">
                <a:latin typeface="Courier New" pitchFamily="49" charset="0"/>
              </a:rPr>
              <a:t>ArrayList</a:t>
            </a:r>
            <a:r>
              <a:rPr lang="en-US" sz="1600" dirty="0">
                <a:latin typeface="Courier New" pitchFamily="49" charset="0"/>
              </a:rPr>
              <a:t> names;</a:t>
            </a:r>
          </a:p>
          <a:p>
            <a:pPr eaLnBrk="1" hangingPunct="1">
              <a:lnSpc>
                <a:spcPct val="80000"/>
              </a:lnSpc>
              <a:buFontTx/>
              <a:buNone/>
              <a:defRPr/>
            </a:pPr>
            <a:r>
              <a:rPr lang="en-US" sz="1600" dirty="0">
                <a:latin typeface="Courier New" pitchFamily="49" charset="0"/>
              </a:rPr>
              <a:t>	   try {</a:t>
            </a:r>
          </a:p>
          <a:p>
            <a:pPr eaLnBrk="1" hangingPunct="1">
              <a:lnSpc>
                <a:spcPct val="80000"/>
              </a:lnSpc>
              <a:buFontTx/>
              <a:buNone/>
              <a:defRPr/>
            </a:pPr>
            <a:r>
              <a:rPr lang="en-US" sz="1600" dirty="0">
                <a:latin typeface="Courier New" pitchFamily="49" charset="0"/>
              </a:rPr>
              <a:t>	    </a:t>
            </a:r>
            <a:r>
              <a:rPr lang="en-US" sz="1600" dirty="0" err="1">
                <a:latin typeface="Courier New" pitchFamily="49" charset="0"/>
              </a:rPr>
              <a:t>FileInputStream</a:t>
            </a:r>
            <a:r>
              <a:rPr lang="en-US" sz="1600" dirty="0">
                <a:latin typeface="Courier New" pitchFamily="49" charset="0"/>
              </a:rPr>
              <a:t> </a:t>
            </a:r>
            <a:r>
              <a:rPr lang="en-US" sz="1600" dirty="0" err="1">
                <a:latin typeface="Courier New" pitchFamily="49" charset="0"/>
              </a:rPr>
              <a:t>fis</a:t>
            </a:r>
            <a:r>
              <a:rPr lang="en-US" sz="1600" dirty="0">
                <a:latin typeface="Courier New" pitchFamily="49" charset="0"/>
              </a:rPr>
              <a:t> = new 		 </a:t>
            </a:r>
          </a:p>
          <a:p>
            <a:pPr eaLnBrk="1" hangingPunct="1">
              <a:lnSpc>
                <a:spcPct val="80000"/>
              </a:lnSpc>
              <a:buFontTx/>
              <a:buNone/>
              <a:defRPr/>
            </a:pPr>
            <a:r>
              <a:rPr lang="en-US" sz="1600" dirty="0">
                <a:latin typeface="Courier New" pitchFamily="49" charset="0"/>
              </a:rPr>
              <a:t>       </a:t>
            </a:r>
            <a:r>
              <a:rPr lang="en-US" sz="1600" dirty="0" err="1">
                <a:latin typeface="Courier New" pitchFamily="49" charset="0"/>
              </a:rPr>
              <a:t>FileInputStream</a:t>
            </a:r>
            <a:r>
              <a:rPr lang="en-US" sz="1600" dirty="0">
                <a:latin typeface="Courier New" pitchFamily="49" charset="0"/>
              </a:rPr>
              <a:t>("arraylist.ser");</a:t>
            </a:r>
          </a:p>
          <a:p>
            <a:pPr eaLnBrk="1" hangingPunct="1">
              <a:lnSpc>
                <a:spcPct val="80000"/>
              </a:lnSpc>
              <a:buFontTx/>
              <a:buNone/>
              <a:defRPr/>
            </a:pPr>
            <a:r>
              <a:rPr lang="en-US" sz="1600" dirty="0">
                <a:latin typeface="Courier New" pitchFamily="49" charset="0"/>
              </a:rPr>
              <a:t>	    </a:t>
            </a:r>
            <a:r>
              <a:rPr lang="en-US" sz="1600" dirty="0" err="1">
                <a:latin typeface="Courier New" pitchFamily="49" charset="0"/>
              </a:rPr>
              <a:t>ObjectInputStream</a:t>
            </a:r>
            <a:r>
              <a:rPr lang="en-US" sz="1600" dirty="0">
                <a:latin typeface="Courier New" pitchFamily="49" charset="0"/>
              </a:rPr>
              <a:t> </a:t>
            </a:r>
            <a:r>
              <a:rPr lang="en-US" sz="1600" dirty="0" err="1">
                <a:latin typeface="Courier New" pitchFamily="49" charset="0"/>
              </a:rPr>
              <a:t>ois</a:t>
            </a:r>
            <a:r>
              <a:rPr lang="en-US" sz="1600" dirty="0">
                <a:latin typeface="Courier New" pitchFamily="49" charset="0"/>
              </a:rPr>
              <a:t> = new </a:t>
            </a:r>
          </a:p>
          <a:p>
            <a:pPr eaLnBrk="1" hangingPunct="1">
              <a:lnSpc>
                <a:spcPct val="80000"/>
              </a:lnSpc>
              <a:buFontTx/>
              <a:buNone/>
              <a:defRPr/>
            </a:pPr>
            <a:r>
              <a:rPr lang="en-US" sz="1600" dirty="0">
                <a:latin typeface="Courier New" pitchFamily="49" charset="0"/>
              </a:rPr>
              <a:t>       </a:t>
            </a:r>
            <a:r>
              <a:rPr lang="en-US" sz="1600" dirty="0" err="1">
                <a:latin typeface="Courier New" pitchFamily="49" charset="0"/>
              </a:rPr>
              <a:t>ObjectInputStream</a:t>
            </a:r>
            <a:r>
              <a:rPr lang="en-US" sz="1600" dirty="0">
                <a:latin typeface="Courier New" pitchFamily="49" charset="0"/>
              </a:rPr>
              <a:t>(</a:t>
            </a:r>
            <a:r>
              <a:rPr lang="en-US" sz="1600" dirty="0" err="1">
                <a:latin typeface="Courier New" pitchFamily="49" charset="0"/>
              </a:rPr>
              <a:t>fis</a:t>
            </a:r>
            <a:r>
              <a:rPr lang="en-US" sz="1600" dirty="0">
                <a:latin typeface="Courier New" pitchFamily="49" charset="0"/>
              </a:rPr>
              <a:t>);</a:t>
            </a:r>
          </a:p>
          <a:p>
            <a:pPr eaLnBrk="1" hangingPunct="1">
              <a:lnSpc>
                <a:spcPct val="80000"/>
              </a:lnSpc>
              <a:buFontTx/>
              <a:buNone/>
              <a:defRPr/>
            </a:pPr>
            <a:r>
              <a:rPr lang="en-US" sz="1600" dirty="0">
                <a:latin typeface="Courier New" pitchFamily="49" charset="0"/>
              </a:rPr>
              <a:t>	    </a:t>
            </a:r>
            <a:r>
              <a:rPr lang="en-US" sz="1600" dirty="0" err="1">
                <a:latin typeface="Courier New" pitchFamily="49" charset="0"/>
              </a:rPr>
              <a:t>System.out.println</a:t>
            </a:r>
            <a:r>
              <a:rPr lang="en-US" sz="1600" dirty="0">
                <a:latin typeface="Courier New" pitchFamily="49" charset="0"/>
              </a:rPr>
              <a:t>("Reading old names </a:t>
            </a:r>
            <a:r>
              <a:rPr lang="en-US" sz="1600" dirty="0" err="1">
                <a:latin typeface="Courier New" pitchFamily="49" charset="0"/>
              </a:rPr>
              <a:t>ArrayList</a:t>
            </a:r>
            <a:r>
              <a:rPr lang="en-US" sz="1600" dirty="0">
                <a:latin typeface="Courier New" pitchFamily="49" charset="0"/>
              </a:rPr>
              <a:t>");</a:t>
            </a:r>
          </a:p>
          <a:p>
            <a:pPr eaLnBrk="1" hangingPunct="1">
              <a:lnSpc>
                <a:spcPct val="80000"/>
              </a:lnSpc>
              <a:buFontTx/>
              <a:buNone/>
              <a:defRPr/>
            </a:pPr>
            <a:r>
              <a:rPr lang="en-US" sz="1600" dirty="0">
                <a:latin typeface="Courier New" pitchFamily="49" charset="0"/>
              </a:rPr>
              <a:t>	    names = (</a:t>
            </a:r>
            <a:r>
              <a:rPr lang="en-US" sz="1600" dirty="0" err="1">
                <a:latin typeface="Courier New" pitchFamily="49" charset="0"/>
              </a:rPr>
              <a:t>ArrayList</a:t>
            </a:r>
            <a:r>
              <a:rPr lang="en-US" sz="1600" dirty="0">
                <a:latin typeface="Courier New" pitchFamily="49" charset="0"/>
              </a:rPr>
              <a:t>)</a:t>
            </a:r>
            <a:r>
              <a:rPr lang="en-US" sz="1600" dirty="0" err="1">
                <a:latin typeface="Courier New" pitchFamily="49" charset="0"/>
              </a:rPr>
              <a:t>ois.readObject</a:t>
            </a:r>
            <a:r>
              <a:rPr lang="en-US" sz="1600" dirty="0">
                <a:latin typeface="Courier New" pitchFamily="49" charset="0"/>
              </a:rPr>
              <a:t>();</a:t>
            </a:r>
          </a:p>
          <a:p>
            <a:pPr eaLnBrk="1" hangingPunct="1">
              <a:lnSpc>
                <a:spcPct val="80000"/>
              </a:lnSpc>
              <a:buFontTx/>
              <a:buNone/>
              <a:defRPr/>
            </a:pPr>
            <a:r>
              <a:rPr lang="en-US" sz="1600" dirty="0">
                <a:latin typeface="Courier New" pitchFamily="49" charset="0"/>
              </a:rPr>
              <a:t>	   }</a:t>
            </a:r>
          </a:p>
          <a:p>
            <a:pPr eaLnBrk="1" hangingPunct="1">
              <a:lnSpc>
                <a:spcPct val="80000"/>
              </a:lnSpc>
              <a:buFontTx/>
              <a:buNone/>
              <a:defRPr/>
            </a:pPr>
            <a:endParaRPr lang="en-US" sz="1600" dirty="0">
              <a:latin typeface="Courier New" pitchFamily="49" charset="0"/>
            </a:endParaRPr>
          </a:p>
          <a:p>
            <a:pPr eaLnBrk="1" hangingPunct="1">
              <a:lnSpc>
                <a:spcPct val="80000"/>
              </a:lnSpc>
              <a:buFontTx/>
              <a:buNone/>
              <a:defRPr/>
            </a:pPr>
            <a:r>
              <a:rPr lang="en-US" sz="1600" dirty="0">
                <a:latin typeface="Courier New" pitchFamily="49" charset="0"/>
              </a:rPr>
              <a:t>    //if there is a problem, make a new </a:t>
            </a:r>
            <a:r>
              <a:rPr lang="en-US" sz="1600" dirty="0" err="1">
                <a:latin typeface="Courier New" pitchFamily="49" charset="0"/>
              </a:rPr>
              <a:t>ArrayList</a:t>
            </a:r>
            <a:endParaRPr lang="en-US" sz="1600" dirty="0">
              <a:latin typeface="Courier New" pitchFamily="49" charset="0"/>
            </a:endParaRPr>
          </a:p>
          <a:p>
            <a:pPr eaLnBrk="1" hangingPunct="1">
              <a:lnSpc>
                <a:spcPct val="80000"/>
              </a:lnSpc>
              <a:buFontTx/>
              <a:buNone/>
              <a:defRPr/>
            </a:pPr>
            <a:r>
              <a:rPr lang="en-US" sz="1600" dirty="0">
                <a:latin typeface="Courier New" pitchFamily="49" charset="0"/>
              </a:rPr>
              <a:t>	   catch(Exception e){</a:t>
            </a:r>
          </a:p>
          <a:p>
            <a:pPr eaLnBrk="1" hangingPunct="1">
              <a:lnSpc>
                <a:spcPct val="80000"/>
              </a:lnSpc>
              <a:buFontTx/>
              <a:buNone/>
              <a:defRPr/>
            </a:pPr>
            <a:r>
              <a:rPr lang="en-US" sz="1600" dirty="0">
                <a:latin typeface="Courier New" pitchFamily="49" charset="0"/>
              </a:rPr>
              <a:t>	    </a:t>
            </a:r>
            <a:r>
              <a:rPr lang="en-US" sz="1600" dirty="0" err="1">
                <a:latin typeface="Courier New" pitchFamily="49" charset="0"/>
              </a:rPr>
              <a:t>System.out.println</a:t>
            </a:r>
            <a:r>
              <a:rPr lang="en-US" sz="1600" dirty="0">
                <a:latin typeface="Courier New" pitchFamily="49" charset="0"/>
              </a:rPr>
              <a:t>(e);</a:t>
            </a:r>
          </a:p>
          <a:p>
            <a:pPr eaLnBrk="1" hangingPunct="1">
              <a:lnSpc>
                <a:spcPct val="80000"/>
              </a:lnSpc>
              <a:buFontTx/>
              <a:buNone/>
              <a:defRPr/>
            </a:pPr>
            <a:r>
              <a:rPr lang="en-US" sz="1600" dirty="0">
                <a:latin typeface="Courier New" pitchFamily="49" charset="0"/>
              </a:rPr>
              <a:t>	    </a:t>
            </a:r>
            <a:r>
              <a:rPr lang="en-US" sz="1600" dirty="0" err="1">
                <a:latin typeface="Courier New" pitchFamily="49" charset="0"/>
              </a:rPr>
              <a:t>System.out.println</a:t>
            </a:r>
            <a:r>
              <a:rPr lang="en-US" sz="1600" dirty="0">
                <a:latin typeface="Courier New" pitchFamily="49" charset="0"/>
              </a:rPr>
              <a:t>("Making new names </a:t>
            </a:r>
            <a:r>
              <a:rPr lang="en-US" sz="1600" dirty="0" err="1">
                <a:latin typeface="Courier New" pitchFamily="49" charset="0"/>
              </a:rPr>
              <a:t>ArrayList</a:t>
            </a:r>
            <a:r>
              <a:rPr lang="en-US" sz="1600" dirty="0">
                <a:latin typeface="Courier New" pitchFamily="49" charset="0"/>
              </a:rPr>
              <a:t>.");</a:t>
            </a:r>
          </a:p>
          <a:p>
            <a:pPr eaLnBrk="1" hangingPunct="1">
              <a:lnSpc>
                <a:spcPct val="80000"/>
              </a:lnSpc>
              <a:buFontTx/>
              <a:buNone/>
              <a:defRPr/>
            </a:pPr>
            <a:r>
              <a:rPr lang="en-US" sz="1600" dirty="0">
                <a:latin typeface="Courier New" pitchFamily="49" charset="0"/>
              </a:rPr>
              <a:t>	    names = new </a:t>
            </a:r>
            <a:r>
              <a:rPr lang="en-US" sz="1600" dirty="0" err="1">
                <a:latin typeface="Courier New" pitchFamily="49" charset="0"/>
              </a:rPr>
              <a:t>ArrayList</a:t>
            </a:r>
            <a:r>
              <a:rPr lang="en-US" sz="1600" dirty="0">
                <a:latin typeface="Courier New" pitchFamily="49" charset="0"/>
              </a:rPr>
              <a:t>();</a:t>
            </a:r>
          </a:p>
          <a:p>
            <a:pPr eaLnBrk="1" hangingPunct="1">
              <a:lnSpc>
                <a:spcPct val="80000"/>
              </a:lnSpc>
              <a:buFontTx/>
              <a:buNone/>
              <a:defRPr/>
            </a:pPr>
            <a:r>
              <a:rPr lang="en-US" sz="1600" dirty="0">
                <a:latin typeface="Courier New" pitchFamily="49" charset="0"/>
              </a:rPr>
              <a:t>	   </a:t>
            </a:r>
            <a:r>
              <a:rPr lang="en-US" sz="1600" dirty="0" smtClean="0">
                <a:latin typeface="Courier New" pitchFamily="49" charset="0"/>
              </a:rPr>
              <a:t>}</a:t>
            </a:r>
            <a:endParaRPr lang="en-US" sz="1600" dirty="0">
              <a:latin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371475" y="406400"/>
            <a:ext cx="8772525" cy="430213"/>
          </a:xfrm>
          <a:prstGeom prst="rect">
            <a:avLst/>
          </a:prstGeom>
          <a:noFill/>
          <a:ln w="25400">
            <a:noFill/>
            <a:miter lim="800000"/>
            <a:headEnd/>
            <a:tailEnd/>
          </a:ln>
        </p:spPr>
        <p:txBody>
          <a:bodyPr lIns="0" tIns="0" rIns="0" bIns="0">
            <a:spAutoFit/>
          </a:bodyPr>
          <a:lstStyle/>
          <a:p>
            <a:pPr defTabSz="1362075">
              <a:spcAft>
                <a:spcPct val="15000"/>
              </a:spcAft>
            </a:pPr>
            <a:r>
              <a:rPr lang="en-US" sz="2800" b="1">
                <a:solidFill>
                  <a:srgbClr val="000000"/>
                </a:solidFill>
              </a:rPr>
              <a:t>  </a:t>
            </a:r>
          </a:p>
        </p:txBody>
      </p:sp>
      <p:sp>
        <p:nvSpPr>
          <p:cNvPr id="21510" name="Rectangle 6"/>
          <p:cNvSpPr>
            <a:spLocks noGrp="1" noChangeArrowheads="1"/>
          </p:cNvSpPr>
          <p:nvPr>
            <p:ph type="title"/>
          </p:nvPr>
        </p:nvSpPr>
        <p:spPr/>
        <p:txBody>
          <a:bodyPr/>
          <a:lstStyle/>
          <a:p>
            <a:pPr eaLnBrk="1" hangingPunct="1">
              <a:defRPr/>
            </a:pPr>
            <a:r>
              <a:rPr lang="en-US" sz="3100" dirty="0"/>
              <a:t>Example (2 of 2)</a:t>
            </a:r>
          </a:p>
        </p:txBody>
      </p:sp>
      <p:sp>
        <p:nvSpPr>
          <p:cNvPr id="31748" name="Rectangle 7"/>
          <p:cNvSpPr>
            <a:spLocks noGrp="1" noChangeArrowheads="1"/>
          </p:cNvSpPr>
          <p:nvPr>
            <p:ph idx="1"/>
          </p:nvPr>
        </p:nvSpPr>
        <p:spPr/>
        <p:txBody>
          <a:bodyPr/>
          <a:lstStyle/>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System.out.println</a:t>
            </a:r>
            <a:r>
              <a:rPr lang="en-US" sz="1300" dirty="0" smtClean="0">
                <a:latin typeface="Courier New" pitchFamily="49" charset="0"/>
              </a:rPr>
              <a:t>("Starting contents of </a:t>
            </a:r>
            <a:r>
              <a:rPr lang="en-US" sz="1300" dirty="0" err="1" smtClean="0">
                <a:latin typeface="Courier New" pitchFamily="49" charset="0"/>
              </a:rPr>
              <a:t>ArrayList</a:t>
            </a:r>
            <a:r>
              <a:rPr lang="en-US" sz="1300" dirty="0" smtClean="0">
                <a:latin typeface="Courier New" pitchFamily="49" charset="0"/>
              </a:rPr>
              <a:t> </a:t>
            </a:r>
          </a:p>
          <a:p>
            <a:pPr eaLnBrk="1" hangingPunct="1">
              <a:lnSpc>
                <a:spcPct val="90000"/>
              </a:lnSpc>
              <a:buFontTx/>
              <a:buNone/>
            </a:pPr>
            <a:r>
              <a:rPr lang="en-US" sz="1300" dirty="0" smtClean="0">
                <a:latin typeface="Courier New" pitchFamily="49" charset="0"/>
              </a:rPr>
              <a:t>		 is\n" + names);</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System.out.println</a:t>
            </a:r>
            <a:r>
              <a:rPr lang="en-US" sz="1300" dirty="0" smtClean="0">
                <a:latin typeface="Courier New" pitchFamily="49" charset="0"/>
              </a:rPr>
              <a:t>("Adding command line </a:t>
            </a:r>
            <a:r>
              <a:rPr lang="en-US" sz="1300" dirty="0" err="1" smtClean="0">
                <a:latin typeface="Courier New" pitchFamily="49" charset="0"/>
              </a:rPr>
              <a:t>args</a:t>
            </a:r>
            <a:r>
              <a:rPr lang="en-US" sz="1300" dirty="0" smtClean="0">
                <a:latin typeface="Courier New" pitchFamily="49" charset="0"/>
              </a:rPr>
              <a:t> to the	</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ArrayList</a:t>
            </a:r>
            <a:r>
              <a:rPr lang="en-US" sz="1300" dirty="0" smtClean="0">
                <a:latin typeface="Courier New" pitchFamily="49" charset="0"/>
              </a:rPr>
              <a:t>"); </a:t>
            </a:r>
          </a:p>
          <a:p>
            <a:pPr eaLnBrk="1" hangingPunct="1">
              <a:lnSpc>
                <a:spcPct val="90000"/>
              </a:lnSpc>
              <a:buFontTx/>
              <a:buNone/>
            </a:pPr>
            <a:r>
              <a:rPr lang="en-US" sz="1300" dirty="0" smtClean="0">
                <a:latin typeface="Courier New" pitchFamily="49" charset="0"/>
              </a:rPr>
              <a:t>	    for (int </a:t>
            </a:r>
            <a:r>
              <a:rPr lang="en-US" sz="1300" dirty="0" err="1" smtClean="0">
                <a:latin typeface="Courier New" pitchFamily="49" charset="0"/>
              </a:rPr>
              <a:t>i</a:t>
            </a:r>
            <a:r>
              <a:rPr lang="en-US" sz="1300" dirty="0" smtClean="0">
                <a:latin typeface="Courier New" pitchFamily="49" charset="0"/>
              </a:rPr>
              <a:t> = 0; </a:t>
            </a:r>
            <a:r>
              <a:rPr lang="en-US" sz="1300" dirty="0" err="1" smtClean="0">
                <a:latin typeface="Courier New" pitchFamily="49" charset="0"/>
              </a:rPr>
              <a:t>i</a:t>
            </a:r>
            <a:r>
              <a:rPr lang="en-US" sz="1300" dirty="0" smtClean="0">
                <a:latin typeface="Courier New" pitchFamily="49" charset="0"/>
              </a:rPr>
              <a:t> &lt; </a:t>
            </a:r>
            <a:r>
              <a:rPr lang="en-US" sz="1300" dirty="0" err="1" smtClean="0">
                <a:latin typeface="Courier New" pitchFamily="49" charset="0"/>
              </a:rPr>
              <a:t>args.length</a:t>
            </a:r>
            <a:r>
              <a:rPr lang="en-US" sz="1300" dirty="0" smtClean="0">
                <a:latin typeface="Courier New" pitchFamily="49" charset="0"/>
              </a:rPr>
              <a:t>; </a:t>
            </a:r>
            <a:r>
              <a:rPr lang="en-US" sz="1300" dirty="0" err="1" smtClean="0">
                <a:latin typeface="Courier New" pitchFamily="49" charset="0"/>
              </a:rPr>
              <a:t>i</a:t>
            </a:r>
            <a:r>
              <a:rPr lang="en-US" sz="1300" dirty="0" smtClean="0">
                <a:latin typeface="Courier New" pitchFamily="49" charset="0"/>
              </a:rPr>
              <a:t>++) {</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System.out.println</a:t>
            </a:r>
            <a:r>
              <a:rPr lang="en-US" sz="1300" dirty="0" smtClean="0">
                <a:latin typeface="Courier New" pitchFamily="49" charset="0"/>
              </a:rPr>
              <a:t>(</a:t>
            </a:r>
            <a:r>
              <a:rPr lang="en-US" sz="1300" dirty="0" err="1" smtClean="0">
                <a:latin typeface="Courier New" pitchFamily="49" charset="0"/>
              </a:rPr>
              <a:t>args</a:t>
            </a:r>
            <a:r>
              <a:rPr lang="en-US" sz="1300" dirty="0" smtClean="0">
                <a:latin typeface="Courier New" pitchFamily="49" charset="0"/>
              </a:rPr>
              <a:t> [</a:t>
            </a:r>
            <a:r>
              <a:rPr lang="en-US" sz="1300" dirty="0" err="1" smtClean="0">
                <a:latin typeface="Courier New" pitchFamily="49" charset="0"/>
              </a:rPr>
              <a:t>i</a:t>
            </a:r>
            <a:r>
              <a:rPr lang="en-US" sz="1300" dirty="0" smtClean="0">
                <a:latin typeface="Courier New" pitchFamily="49" charset="0"/>
              </a:rPr>
              <a:t>]);</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names.add</a:t>
            </a:r>
            <a:r>
              <a:rPr lang="en-US" sz="1300" dirty="0" smtClean="0">
                <a:latin typeface="Courier New" pitchFamily="49" charset="0"/>
              </a:rPr>
              <a:t>(</a:t>
            </a:r>
            <a:r>
              <a:rPr lang="en-US" sz="1300" dirty="0" err="1" smtClean="0">
                <a:latin typeface="Courier New" pitchFamily="49" charset="0"/>
              </a:rPr>
              <a:t>args</a:t>
            </a:r>
            <a:r>
              <a:rPr lang="en-US" sz="1300" dirty="0" smtClean="0">
                <a:latin typeface="Courier New" pitchFamily="49" charset="0"/>
              </a:rPr>
              <a:t>[</a:t>
            </a:r>
            <a:r>
              <a:rPr lang="en-US" sz="1300" dirty="0" err="1" smtClean="0">
                <a:latin typeface="Courier New" pitchFamily="49" charset="0"/>
              </a:rPr>
              <a:t>i</a:t>
            </a:r>
            <a:r>
              <a:rPr lang="en-US" sz="1300" dirty="0" smtClean="0">
                <a:latin typeface="Courier New" pitchFamily="49" charset="0"/>
              </a:rPr>
              <a:t>]);</a:t>
            </a:r>
          </a:p>
          <a:p>
            <a:pPr eaLnBrk="1" hangingPunct="1">
              <a:lnSpc>
                <a:spcPct val="90000"/>
              </a:lnSpc>
              <a:buFontTx/>
              <a:buNone/>
            </a:pPr>
            <a:r>
              <a:rPr lang="en-US" sz="1300" dirty="0" smtClean="0">
                <a:latin typeface="Courier New" pitchFamily="49" charset="0"/>
              </a:rPr>
              <a:t>	    }</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System.out.println</a:t>
            </a:r>
            <a:r>
              <a:rPr lang="en-US" sz="1300" dirty="0" smtClean="0">
                <a:latin typeface="Courier New" pitchFamily="49" charset="0"/>
              </a:rPr>
              <a:t>("Ending contents of </a:t>
            </a:r>
            <a:r>
              <a:rPr lang="en-US" sz="1300" dirty="0" err="1" smtClean="0">
                <a:latin typeface="Courier New" pitchFamily="49" charset="0"/>
              </a:rPr>
              <a:t>ArrayList</a:t>
            </a:r>
            <a:r>
              <a:rPr lang="en-US" sz="1300" dirty="0" smtClean="0">
                <a:latin typeface="Courier New" pitchFamily="49" charset="0"/>
              </a:rPr>
              <a:t> </a:t>
            </a:r>
          </a:p>
          <a:p>
            <a:pPr eaLnBrk="1" hangingPunct="1">
              <a:lnSpc>
                <a:spcPct val="90000"/>
              </a:lnSpc>
              <a:buFontTx/>
              <a:buNone/>
            </a:pPr>
            <a:r>
              <a:rPr lang="en-US" sz="1300" dirty="0" smtClean="0">
                <a:latin typeface="Courier New" pitchFamily="49" charset="0"/>
              </a:rPr>
              <a:t>		is\n" + names);</a:t>
            </a:r>
          </a:p>
          <a:p>
            <a:pPr eaLnBrk="1" hangingPunct="1">
              <a:lnSpc>
                <a:spcPct val="90000"/>
              </a:lnSpc>
              <a:buFontTx/>
              <a:buNone/>
            </a:pPr>
            <a:endParaRPr lang="en-US" sz="1300" dirty="0" smtClean="0">
              <a:latin typeface="Courier New" pitchFamily="49" charset="0"/>
            </a:endParaRPr>
          </a:p>
          <a:p>
            <a:pPr eaLnBrk="1" hangingPunct="1">
              <a:lnSpc>
                <a:spcPct val="90000"/>
              </a:lnSpc>
              <a:buFontTx/>
              <a:buNone/>
            </a:pPr>
            <a:r>
              <a:rPr lang="en-US" sz="1300" dirty="0" smtClean="0">
                <a:latin typeface="Courier New" pitchFamily="49" charset="0"/>
              </a:rPr>
              <a:t>	    try {</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FileOutputStream</a:t>
            </a:r>
            <a:r>
              <a:rPr lang="en-US" sz="1300" dirty="0" smtClean="0">
                <a:latin typeface="Courier New" pitchFamily="49" charset="0"/>
              </a:rPr>
              <a:t>  </a:t>
            </a:r>
            <a:r>
              <a:rPr lang="en-US" sz="1300" dirty="0" err="1" smtClean="0">
                <a:latin typeface="Courier New" pitchFamily="49" charset="0"/>
              </a:rPr>
              <a:t>fos</a:t>
            </a:r>
            <a:r>
              <a:rPr lang="en-US" sz="1300" dirty="0" smtClean="0">
                <a:latin typeface="Courier New" pitchFamily="49" charset="0"/>
              </a:rPr>
              <a:t> = new</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FileOutputStream</a:t>
            </a:r>
            <a:r>
              <a:rPr lang="en-US" sz="1300" dirty="0" smtClean="0">
                <a:latin typeface="Courier New" pitchFamily="49" charset="0"/>
              </a:rPr>
              <a:t>("arraylist.ser")</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ObjectOutputStream</a:t>
            </a:r>
            <a:r>
              <a:rPr lang="en-US" sz="1300" dirty="0" smtClean="0">
                <a:latin typeface="Courier New" pitchFamily="49" charset="0"/>
              </a:rPr>
              <a:t> </a:t>
            </a:r>
            <a:r>
              <a:rPr lang="en-US" sz="1300" dirty="0" err="1" smtClean="0">
                <a:latin typeface="Courier New" pitchFamily="49" charset="0"/>
              </a:rPr>
              <a:t>oos</a:t>
            </a:r>
            <a:r>
              <a:rPr lang="en-US" sz="1300" dirty="0" smtClean="0">
                <a:latin typeface="Courier New" pitchFamily="49" charset="0"/>
              </a:rPr>
              <a:t> = new</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ObjectOutputStream</a:t>
            </a:r>
            <a:r>
              <a:rPr lang="en-US" sz="1300" dirty="0" smtClean="0">
                <a:latin typeface="Courier New" pitchFamily="49" charset="0"/>
              </a:rPr>
              <a:t>(</a:t>
            </a:r>
            <a:r>
              <a:rPr lang="en-US" sz="1300" dirty="0" err="1" smtClean="0">
                <a:latin typeface="Courier New" pitchFamily="49" charset="0"/>
              </a:rPr>
              <a:t>fos</a:t>
            </a:r>
            <a:r>
              <a:rPr lang="en-US" sz="1300" dirty="0" smtClean="0">
                <a:latin typeface="Courier New" pitchFamily="49" charset="0"/>
              </a:rPr>
              <a:t>);</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oos.writeObject</a:t>
            </a:r>
            <a:r>
              <a:rPr lang="en-US" sz="1300" dirty="0" smtClean="0">
                <a:latin typeface="Courier New" pitchFamily="49" charset="0"/>
              </a:rPr>
              <a:t>(names);</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System.out.printIn</a:t>
            </a:r>
            <a:r>
              <a:rPr lang="en-US" sz="1300" dirty="0" smtClean="0">
                <a:latin typeface="Courier New" pitchFamily="49" charset="0"/>
              </a:rPr>
              <a:t>("</a:t>
            </a:r>
            <a:r>
              <a:rPr lang="en-US" sz="1300" dirty="0" err="1" smtClean="0">
                <a:latin typeface="Courier New" pitchFamily="49" charset="0"/>
              </a:rPr>
              <a:t>ArrayList</a:t>
            </a:r>
            <a:r>
              <a:rPr lang="en-US" sz="1300" dirty="0" smtClean="0">
                <a:latin typeface="Courier New" pitchFamily="49" charset="0"/>
              </a:rPr>
              <a:t> Serialized on disk.")</a:t>
            </a:r>
          </a:p>
          <a:p>
            <a:pPr eaLnBrk="1" hangingPunct="1">
              <a:lnSpc>
                <a:spcPct val="90000"/>
              </a:lnSpc>
              <a:buFontTx/>
              <a:buNone/>
            </a:pPr>
            <a:r>
              <a:rPr lang="en-US" sz="1300" dirty="0" smtClean="0">
                <a:latin typeface="Courier New" pitchFamily="49" charset="0"/>
              </a:rPr>
              <a:t>	    } catch(Exception e) {</a:t>
            </a:r>
          </a:p>
          <a:p>
            <a:pPr eaLnBrk="1" hangingPunct="1">
              <a:lnSpc>
                <a:spcPct val="90000"/>
              </a:lnSpc>
              <a:buFontTx/>
              <a:buNone/>
            </a:pPr>
            <a:r>
              <a:rPr lang="en-US" sz="1300" dirty="0" smtClean="0">
                <a:latin typeface="Courier New" pitchFamily="49" charset="0"/>
              </a:rPr>
              <a:t>	      </a:t>
            </a:r>
            <a:r>
              <a:rPr lang="en-US" sz="1300" dirty="0" err="1" smtClean="0">
                <a:latin typeface="Courier New" pitchFamily="49" charset="0"/>
              </a:rPr>
              <a:t>System.out.printIn</a:t>
            </a:r>
            <a:r>
              <a:rPr lang="en-US" sz="1300" dirty="0" smtClean="0">
                <a:latin typeface="Courier New" pitchFamily="49" charset="0"/>
              </a:rPr>
              <a:t>(e);</a:t>
            </a:r>
          </a:p>
          <a:p>
            <a:pPr eaLnBrk="1" hangingPunct="1">
              <a:lnSpc>
                <a:spcPct val="90000"/>
              </a:lnSpc>
              <a:buFontTx/>
              <a:buNone/>
            </a:pPr>
            <a:r>
              <a:rPr lang="en-US" sz="1300" dirty="0" smtClean="0">
                <a:latin typeface="Courier New" pitchFamily="49" charset="0"/>
              </a:rPr>
              <a:t>	    }</a:t>
            </a:r>
          </a:p>
          <a:p>
            <a:pPr eaLnBrk="1" hangingPunct="1">
              <a:lnSpc>
                <a:spcPct val="90000"/>
              </a:lnSpc>
              <a:buFontTx/>
              <a:buNone/>
            </a:pPr>
            <a:r>
              <a:rPr lang="en-US" sz="1300" dirty="0" smtClean="0">
                <a:latin typeface="Courier New" pitchFamily="49" charset="0"/>
              </a:rPr>
              <a:t>	  }</a:t>
            </a:r>
          </a:p>
          <a:p>
            <a:pPr eaLnBrk="1" hangingPunct="1">
              <a:lnSpc>
                <a:spcPct val="90000"/>
              </a:lnSpc>
              <a:buFontTx/>
              <a:buNone/>
            </a:pPr>
            <a:r>
              <a:rPr lang="en-US" sz="1300" dirty="0" smtClean="0">
                <a:latin typeface="Courier New"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7"/>
          <p:cNvSpPr>
            <a:spLocks noGrp="1" noChangeArrowheads="1"/>
          </p:cNvSpPr>
          <p:nvPr>
            <p:ph type="title"/>
          </p:nvPr>
        </p:nvSpPr>
        <p:spPr/>
        <p:txBody>
          <a:bodyPr/>
          <a:lstStyle/>
          <a:p>
            <a:pPr eaLnBrk="1" hangingPunct="1">
              <a:defRPr/>
            </a:pPr>
            <a:r>
              <a:rPr lang="en-US" sz="3100" dirty="0"/>
              <a:t>Streams</a:t>
            </a:r>
          </a:p>
        </p:txBody>
      </p:sp>
      <p:sp>
        <p:nvSpPr>
          <p:cNvPr id="5123" name="Rectangle 8"/>
          <p:cNvSpPr>
            <a:spLocks noGrp="1" noChangeArrowheads="1"/>
          </p:cNvSpPr>
          <p:nvPr>
            <p:ph idx="1"/>
          </p:nvPr>
        </p:nvSpPr>
        <p:spPr/>
        <p:txBody>
          <a:bodyPr/>
          <a:lstStyle/>
          <a:p>
            <a:pPr algn="just" eaLnBrk="1" hangingPunct="1"/>
            <a:r>
              <a:rPr lang="en-US" sz="2400" smtClean="0"/>
              <a:t>Streams allow data to be written to or read from an external source</a:t>
            </a:r>
          </a:p>
          <a:p>
            <a:pPr algn="just" eaLnBrk="1" hangingPunct="1"/>
            <a:r>
              <a:rPr lang="en-US" sz="2400" smtClean="0"/>
              <a:t>Byte streams (8-bit) operate on bytes and byte arrays</a:t>
            </a:r>
          </a:p>
          <a:p>
            <a:pPr lvl="1" algn="just" eaLnBrk="1" hangingPunct="1"/>
            <a:r>
              <a:rPr lang="en-US" sz="2000" smtClean="0"/>
              <a:t>InputStream/OutputStream classes and subclasses</a:t>
            </a:r>
          </a:p>
          <a:p>
            <a:pPr algn="just" eaLnBrk="1" hangingPunct="1"/>
            <a:r>
              <a:rPr lang="en-US" sz="2400" smtClean="0"/>
              <a:t>Character streams (16-bit Unicode) operate on characters, character arrays and strings</a:t>
            </a:r>
          </a:p>
          <a:p>
            <a:pPr lvl="1" algn="just" eaLnBrk="1" hangingPunct="1"/>
            <a:r>
              <a:rPr lang="en-US" sz="2000" smtClean="0"/>
              <a:t>Reader/Writer classes and subclasses</a:t>
            </a:r>
          </a:p>
          <a:p>
            <a:pPr algn="just" eaLnBrk="1" hangingPunct="1"/>
            <a:endParaRPr lang="en-US" smtClean="0"/>
          </a:p>
        </p:txBody>
      </p:sp>
      <p:sp>
        <p:nvSpPr>
          <p:cNvPr id="5124" name="WordArt 9"/>
          <p:cNvSpPr>
            <a:spLocks noChangeArrowheads="1" noChangeShapeType="1" noTextEdit="1"/>
          </p:cNvSpPr>
          <p:nvPr/>
        </p:nvSpPr>
        <p:spPr bwMode="auto">
          <a:xfrm rot="-323095">
            <a:off x="3074988" y="4741863"/>
            <a:ext cx="3370262" cy="428625"/>
          </a:xfrm>
          <a:prstGeom prst="rect">
            <a:avLst/>
          </a:prstGeom>
        </p:spPr>
        <p:txBody>
          <a:bodyPr wrap="none" fromWordArt="1">
            <a:prstTxWarp prst="textWave2">
              <a:avLst>
                <a:gd name="adj1" fmla="val 13005"/>
                <a:gd name="adj2" fmla="val 0"/>
              </a:avLst>
            </a:prstTxWarp>
            <a:scene3d>
              <a:camera prst="legacyPerspectiveFront">
                <a:rot lat="19799996" lon="19439995" rev="0"/>
              </a:camera>
              <a:lightRig rig="legacyNormal2" dir="t"/>
            </a:scene3d>
            <a:sp3d extrusionH="354000" prstMaterial="legacyMatte">
              <a:extrusionClr>
                <a:srgbClr val="939676"/>
              </a:extrusionClr>
            </a:sp3d>
          </a:bodyPr>
          <a:lstStyle/>
          <a:p>
            <a:pPr algn="ctr"/>
            <a:r>
              <a:rPr lang="en-US" sz="2400" kern="10">
                <a:ln w="9525">
                  <a:round/>
                  <a:headEnd/>
                  <a:tailEnd/>
                </a:ln>
                <a:gradFill rotWithShape="1">
                  <a:gsLst>
                    <a:gs pos="0">
                      <a:srgbClr val="707070"/>
                    </a:gs>
                    <a:gs pos="50000">
                      <a:srgbClr val="FFFFFF"/>
                    </a:gs>
                    <a:gs pos="100000">
                      <a:srgbClr val="707070"/>
                    </a:gs>
                  </a:gsLst>
                  <a:lin ang="3000000" scaled="1"/>
                </a:gradFill>
                <a:latin typeface="Impact"/>
              </a:rPr>
              <a:t>information</a:t>
            </a:r>
          </a:p>
        </p:txBody>
      </p:sp>
      <p:sp>
        <p:nvSpPr>
          <p:cNvPr id="5125" name="Line 10"/>
          <p:cNvSpPr>
            <a:spLocks noChangeShapeType="1"/>
          </p:cNvSpPr>
          <p:nvPr/>
        </p:nvSpPr>
        <p:spPr bwMode="auto">
          <a:xfrm>
            <a:off x="6302375" y="5410200"/>
            <a:ext cx="344488" cy="0"/>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5126" name="Line 11"/>
          <p:cNvSpPr>
            <a:spLocks noChangeShapeType="1"/>
          </p:cNvSpPr>
          <p:nvPr/>
        </p:nvSpPr>
        <p:spPr bwMode="auto">
          <a:xfrm flipH="1">
            <a:off x="2384425" y="4741863"/>
            <a:ext cx="574675" cy="0"/>
          </a:xfrm>
          <a:prstGeom prst="line">
            <a:avLst/>
          </a:prstGeom>
          <a:noFill/>
          <a:ln w="76200">
            <a:solidFill>
              <a:schemeClr val="tx1"/>
            </a:solidFill>
            <a:round/>
            <a:headEnd/>
            <a:tailEnd type="triangle" w="med" len="lg"/>
          </a:ln>
        </p:spPr>
        <p:txBody>
          <a:bodyPr lIns="136063" tIns="68031" rIns="136063" bIns="68031"/>
          <a:lstStyle/>
          <a:p>
            <a:endParaRPr lang="en-US"/>
          </a:p>
        </p:txBody>
      </p:sp>
      <p:sp>
        <p:nvSpPr>
          <p:cNvPr id="5127" name="Oval 12"/>
          <p:cNvSpPr>
            <a:spLocks noChangeArrowheads="1"/>
          </p:cNvSpPr>
          <p:nvPr/>
        </p:nvSpPr>
        <p:spPr bwMode="auto">
          <a:xfrm>
            <a:off x="655638" y="4629150"/>
            <a:ext cx="1497012" cy="781050"/>
          </a:xfrm>
          <a:prstGeom prst="ellipse">
            <a:avLst/>
          </a:prstGeom>
          <a:solidFill>
            <a:srgbClr val="C0C0C0"/>
          </a:solidFill>
          <a:ln w="9525">
            <a:solidFill>
              <a:schemeClr val="tx1"/>
            </a:solidFill>
            <a:round/>
            <a:headEnd/>
            <a:tailEnd/>
          </a:ln>
        </p:spPr>
        <p:txBody>
          <a:bodyPr wrap="none" lIns="136395" tIns="68197" rIns="136395" bIns="68197" anchor="ctr"/>
          <a:lstStyle/>
          <a:p>
            <a:pPr algn="ctr" defTabSz="1362075"/>
            <a:r>
              <a:rPr lang="en-US" sz="2700">
                <a:latin typeface="Tahoma" pitchFamily="34" charset="0"/>
              </a:rPr>
              <a:t>program</a:t>
            </a:r>
          </a:p>
        </p:txBody>
      </p:sp>
      <p:sp>
        <p:nvSpPr>
          <p:cNvPr id="5128" name="Oval 14"/>
          <p:cNvSpPr>
            <a:spLocks noChangeArrowheads="1"/>
          </p:cNvSpPr>
          <p:nvPr/>
        </p:nvSpPr>
        <p:spPr bwMode="auto">
          <a:xfrm>
            <a:off x="6878638" y="5075238"/>
            <a:ext cx="1497012" cy="782637"/>
          </a:xfrm>
          <a:prstGeom prst="ellipse">
            <a:avLst/>
          </a:prstGeom>
          <a:solidFill>
            <a:srgbClr val="C0C0C0"/>
          </a:solidFill>
          <a:ln w="9525">
            <a:solidFill>
              <a:schemeClr val="tx1"/>
            </a:solidFill>
            <a:round/>
            <a:headEnd/>
            <a:tailEnd/>
          </a:ln>
        </p:spPr>
        <p:txBody>
          <a:bodyPr wrap="none" lIns="136395" tIns="68197" rIns="136395" bIns="68197" anchor="ctr"/>
          <a:lstStyle/>
          <a:p>
            <a:pPr algn="ctr" defTabSz="1362075"/>
            <a:r>
              <a:rPr lang="en-US" sz="2400">
                <a:latin typeface="Tahoma" pitchFamily="34" charset="0"/>
              </a:rPr>
              <a:t>source/</a:t>
            </a:r>
          </a:p>
          <a:p>
            <a:pPr algn="ctr" defTabSz="1362075"/>
            <a:r>
              <a:rPr lang="en-US" sz="2400">
                <a:latin typeface="Tahoma" pitchFamily="34" charset="0"/>
              </a:rPr>
              <a:t>target</a:t>
            </a:r>
          </a:p>
        </p:txBody>
      </p:sp>
      <p:sp>
        <p:nvSpPr>
          <p:cNvPr id="5129" name="Text Box 15"/>
          <p:cNvSpPr txBox="1">
            <a:spLocks noChangeArrowheads="1"/>
          </p:cNvSpPr>
          <p:nvPr/>
        </p:nvSpPr>
        <p:spPr bwMode="auto">
          <a:xfrm>
            <a:off x="2128838" y="5164138"/>
            <a:ext cx="1131887" cy="876300"/>
          </a:xfrm>
          <a:prstGeom prst="rect">
            <a:avLst/>
          </a:prstGeom>
          <a:noFill/>
          <a:ln w="9525">
            <a:noFill/>
            <a:miter lim="800000"/>
            <a:headEnd/>
            <a:tailEnd/>
          </a:ln>
        </p:spPr>
        <p:txBody>
          <a:bodyPr wrap="none" lIns="136395" tIns="68197" rIns="136395" bIns="68197">
            <a:spAutoFit/>
          </a:bodyPr>
          <a:lstStyle/>
          <a:p>
            <a:pPr defTabSz="1362075"/>
            <a:r>
              <a:rPr lang="en-US" sz="2400">
                <a:cs typeface="Arial" charset="0"/>
              </a:rPr>
              <a:t>reads/</a:t>
            </a:r>
          </a:p>
          <a:p>
            <a:pPr defTabSz="1362075"/>
            <a:r>
              <a:rPr lang="en-US" sz="2400">
                <a:cs typeface="Arial" charset="0"/>
              </a:rPr>
              <a:t>writes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500063" y="387350"/>
            <a:ext cx="7000875" cy="477838"/>
          </a:xfrm>
          <a:prstGeom prst="rect">
            <a:avLst/>
          </a:prstGeom>
          <a:noFill/>
          <a:ln w="25400">
            <a:noFill/>
            <a:miter lim="800000"/>
            <a:headEnd/>
            <a:tailEnd/>
          </a:ln>
        </p:spPr>
        <p:txBody>
          <a:bodyPr lIns="0" tIns="0" rIns="0" bIns="0" anchor="ctr">
            <a:spAutoFit/>
          </a:bodyPr>
          <a:lstStyle/>
          <a:p>
            <a:pPr defTabSz="1362075">
              <a:spcAft>
                <a:spcPct val="15000"/>
              </a:spcAft>
            </a:pPr>
            <a:r>
              <a:rPr lang="en-US" sz="3100" b="1">
                <a:solidFill>
                  <a:srgbClr val="000000"/>
                </a:solidFill>
              </a:rPr>
              <a:t>  </a:t>
            </a:r>
          </a:p>
        </p:txBody>
      </p:sp>
      <p:sp>
        <p:nvSpPr>
          <p:cNvPr id="19463" name="Rectangle 7"/>
          <p:cNvSpPr>
            <a:spLocks noGrp="1" noChangeArrowheads="1"/>
          </p:cNvSpPr>
          <p:nvPr>
            <p:ph type="title"/>
          </p:nvPr>
        </p:nvSpPr>
        <p:spPr/>
        <p:txBody>
          <a:bodyPr/>
          <a:lstStyle/>
          <a:p>
            <a:pPr eaLnBrk="1" hangingPunct="1">
              <a:defRPr/>
            </a:pPr>
            <a:r>
              <a:rPr lang="en-US" sz="3100" dirty="0" err="1"/>
              <a:t>Externalizable</a:t>
            </a:r>
            <a:endParaRPr lang="en-US" sz="3100" dirty="0"/>
          </a:p>
        </p:txBody>
      </p:sp>
      <p:sp>
        <p:nvSpPr>
          <p:cNvPr id="19464" name="Rectangle 8"/>
          <p:cNvSpPr>
            <a:spLocks noGrp="1" noChangeArrowheads="1"/>
          </p:cNvSpPr>
          <p:nvPr>
            <p:ph idx="1"/>
          </p:nvPr>
        </p:nvSpPr>
        <p:spPr/>
        <p:txBody>
          <a:bodyPr>
            <a:normAutofit fontScale="92500" lnSpcReduction="20000"/>
          </a:bodyPr>
          <a:lstStyle/>
          <a:p>
            <a:pPr eaLnBrk="1" hangingPunct="1">
              <a:defRPr/>
            </a:pPr>
            <a:r>
              <a:rPr lang="en-US" b="1" dirty="0" err="1"/>
              <a:t>Externalizable</a:t>
            </a:r>
            <a:r>
              <a:rPr lang="en-US" dirty="0"/>
              <a:t> is a </a:t>
            </a:r>
            <a:r>
              <a:rPr lang="en-US" dirty="0" err="1"/>
              <a:t>subinterface</a:t>
            </a:r>
            <a:r>
              <a:rPr lang="en-US" dirty="0"/>
              <a:t> of </a:t>
            </a:r>
            <a:r>
              <a:rPr lang="en-US" b="1" dirty="0" err="1"/>
              <a:t>Serializable</a:t>
            </a:r>
            <a:endParaRPr lang="en-US" dirty="0"/>
          </a:p>
          <a:p>
            <a:pPr eaLnBrk="1" hangingPunct="1">
              <a:defRPr/>
            </a:pPr>
            <a:endParaRPr lang="en-US" dirty="0"/>
          </a:p>
          <a:p>
            <a:pPr eaLnBrk="1" hangingPunct="1">
              <a:buFontTx/>
              <a:buNone/>
              <a:defRPr/>
            </a:pPr>
            <a:r>
              <a:rPr lang="en-US" sz="2100" dirty="0">
                <a:latin typeface="Courier New" pitchFamily="49" charset="0"/>
              </a:rPr>
              <a:t>interface </a:t>
            </a:r>
            <a:r>
              <a:rPr lang="en-US" sz="2100" dirty="0" err="1">
                <a:latin typeface="Courier New" pitchFamily="49" charset="0"/>
              </a:rPr>
              <a:t>Externalizable</a:t>
            </a:r>
            <a:r>
              <a:rPr lang="en-US" sz="2100" dirty="0">
                <a:latin typeface="Courier New" pitchFamily="49" charset="0"/>
              </a:rPr>
              <a:t> extends </a:t>
            </a:r>
            <a:r>
              <a:rPr lang="en-US" sz="2100" dirty="0" err="1">
                <a:latin typeface="Courier New" pitchFamily="49" charset="0"/>
              </a:rPr>
              <a:t>Serializable</a:t>
            </a:r>
            <a:r>
              <a:rPr lang="en-US" sz="2100" dirty="0">
                <a:latin typeface="Courier New" pitchFamily="49" charset="0"/>
              </a:rPr>
              <a:t> {}</a:t>
            </a:r>
          </a:p>
          <a:p>
            <a:pPr eaLnBrk="1" hangingPunct="1">
              <a:defRPr/>
            </a:pPr>
            <a:endParaRPr lang="en-US" dirty="0"/>
          </a:p>
          <a:p>
            <a:pPr eaLnBrk="1" hangingPunct="1">
              <a:defRPr/>
            </a:pPr>
            <a:r>
              <a:rPr lang="en-US" dirty="0"/>
              <a:t>An object which implements </a:t>
            </a:r>
            <a:r>
              <a:rPr lang="en-US" b="1" dirty="0" err="1"/>
              <a:t>Externalizable</a:t>
            </a:r>
            <a:r>
              <a:rPr lang="en-US" dirty="0"/>
              <a:t> must provide:</a:t>
            </a:r>
          </a:p>
          <a:p>
            <a:pPr eaLnBrk="1" hangingPunct="1">
              <a:defRPr/>
            </a:pPr>
            <a:endParaRPr lang="en-US" dirty="0"/>
          </a:p>
          <a:p>
            <a:pPr eaLnBrk="1" hangingPunct="1">
              <a:buFontTx/>
              <a:buNone/>
              <a:defRPr/>
            </a:pPr>
            <a:r>
              <a:rPr lang="en-US" sz="2100" dirty="0">
                <a:latin typeface="Courier New" pitchFamily="49" charset="0"/>
              </a:rPr>
              <a:t>public void </a:t>
            </a:r>
            <a:r>
              <a:rPr lang="en-US" sz="2100" dirty="0" err="1">
                <a:latin typeface="Courier New" pitchFamily="49" charset="0"/>
              </a:rPr>
              <a:t>readExternal</a:t>
            </a:r>
            <a:r>
              <a:rPr lang="en-US" sz="2100" dirty="0">
                <a:latin typeface="Courier New" pitchFamily="49" charset="0"/>
              </a:rPr>
              <a:t> (</a:t>
            </a:r>
            <a:r>
              <a:rPr lang="en-US" sz="2100" dirty="0" err="1">
                <a:latin typeface="Courier New" pitchFamily="49" charset="0"/>
              </a:rPr>
              <a:t>ObjectInput</a:t>
            </a:r>
            <a:r>
              <a:rPr lang="en-US" sz="2100" dirty="0">
                <a:latin typeface="Courier New" pitchFamily="49" charset="0"/>
              </a:rPr>
              <a:t> stream)</a:t>
            </a:r>
          </a:p>
          <a:p>
            <a:pPr eaLnBrk="1" hangingPunct="1">
              <a:buFontTx/>
              <a:buNone/>
              <a:defRPr/>
            </a:pPr>
            <a:r>
              <a:rPr lang="en-US" sz="2100" dirty="0">
                <a:latin typeface="Courier New" pitchFamily="49" charset="0"/>
              </a:rPr>
              <a:t>                            throws </a:t>
            </a:r>
            <a:r>
              <a:rPr lang="en-US" sz="2100" dirty="0" err="1">
                <a:latin typeface="Courier New" pitchFamily="49" charset="0"/>
              </a:rPr>
              <a:t>IOException</a:t>
            </a:r>
            <a:r>
              <a:rPr lang="en-US" sz="2100" dirty="0">
                <a:latin typeface="Courier New" pitchFamily="49" charset="0"/>
              </a:rPr>
              <a:t> {}</a:t>
            </a:r>
          </a:p>
          <a:p>
            <a:pPr eaLnBrk="1" hangingPunct="1">
              <a:buFontTx/>
              <a:buNone/>
              <a:defRPr/>
            </a:pPr>
            <a:r>
              <a:rPr lang="en-US" sz="2100" dirty="0">
                <a:latin typeface="Courier New" pitchFamily="49" charset="0"/>
              </a:rPr>
              <a:t>public void </a:t>
            </a:r>
            <a:r>
              <a:rPr lang="en-US" sz="2100" dirty="0" err="1">
                <a:latin typeface="Courier New" pitchFamily="49" charset="0"/>
              </a:rPr>
              <a:t>writeExternal</a:t>
            </a:r>
            <a:r>
              <a:rPr lang="en-US" sz="2100" dirty="0">
                <a:latin typeface="Courier New" pitchFamily="49" charset="0"/>
              </a:rPr>
              <a:t> (</a:t>
            </a:r>
            <a:r>
              <a:rPr lang="en-US" sz="2100" dirty="0" err="1">
                <a:latin typeface="Courier New" pitchFamily="49" charset="0"/>
              </a:rPr>
              <a:t>ObjectOutput</a:t>
            </a:r>
            <a:r>
              <a:rPr lang="en-US" sz="2100" dirty="0">
                <a:latin typeface="Courier New" pitchFamily="49" charset="0"/>
              </a:rPr>
              <a:t> stream)</a:t>
            </a:r>
          </a:p>
          <a:p>
            <a:pPr eaLnBrk="1" hangingPunct="1">
              <a:buFontTx/>
              <a:buNone/>
              <a:defRPr/>
            </a:pPr>
            <a:r>
              <a:rPr lang="en-US" sz="2100" dirty="0">
                <a:latin typeface="Courier New" pitchFamily="49" charset="0"/>
              </a:rPr>
              <a:t>                            throws </a:t>
            </a:r>
            <a:r>
              <a:rPr lang="en-US" sz="2100" dirty="0" err="1">
                <a:latin typeface="Courier New" pitchFamily="49" charset="0"/>
              </a:rPr>
              <a:t>IOException</a:t>
            </a:r>
            <a:r>
              <a:rPr lang="en-US" sz="2100" dirty="0">
                <a:latin typeface="Courier New" pitchFamily="49" charset="0"/>
              </a:rPr>
              <a:t> {}</a:t>
            </a:r>
          </a:p>
          <a:p>
            <a:pPr eaLnBrk="1" hangingPunct="1">
              <a:buFontTx/>
              <a:buNone/>
              <a:defRPr/>
            </a:pPr>
            <a:endParaRPr lang="en-US" sz="2100" dirty="0">
              <a:latin typeface="Courier New" pitchFamily="49" charset="0"/>
            </a:endParaRPr>
          </a:p>
          <a:p>
            <a:pPr eaLnBrk="1" hangingPunct="1">
              <a:defRPr/>
            </a:pPr>
            <a:r>
              <a:rPr lang="en-US" b="1" dirty="0" err="1"/>
              <a:t>Externalizable</a:t>
            </a:r>
            <a:r>
              <a:rPr lang="en-US" dirty="0"/>
              <a:t> permits customized placement of fields to or from a stream</a:t>
            </a:r>
          </a:p>
          <a:p>
            <a:pPr eaLnBrk="1" hangingPunct="1">
              <a:buFontTx/>
              <a:buNone/>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defTabSz="928345" eaLnBrk="1" hangingPunct="1">
              <a:defRPr/>
            </a:pPr>
            <a:r>
              <a:rPr lang="en-US" sz="3100" dirty="0"/>
              <a:t>Checkpoint</a:t>
            </a:r>
          </a:p>
        </p:txBody>
      </p:sp>
      <p:sp>
        <p:nvSpPr>
          <p:cNvPr id="33795" name="Rectangle 3"/>
          <p:cNvSpPr>
            <a:spLocks noGrp="1" noChangeArrowheads="1"/>
          </p:cNvSpPr>
          <p:nvPr>
            <p:ph idx="1"/>
          </p:nvPr>
        </p:nvSpPr>
        <p:spPr/>
        <p:txBody>
          <a:bodyPr/>
          <a:lstStyle/>
          <a:p>
            <a:pPr marL="452438" indent="-452438" algn="just" defTabSz="927100" eaLnBrk="1" hangingPunct="1">
              <a:buFontTx/>
              <a:buAutoNum type="arabicPeriod"/>
            </a:pPr>
            <a:r>
              <a:rPr lang="en-US" smtClean="0"/>
              <a:t>What methods must a class implement if it implements </a:t>
            </a:r>
            <a:r>
              <a:rPr lang="en-US" b="1" smtClean="0"/>
              <a:t>Serializable</a:t>
            </a:r>
            <a:r>
              <a:rPr lang="en-US" smtClean="0"/>
              <a:t>?</a:t>
            </a:r>
            <a:endParaRPr lang="en-US" b="1" smtClean="0"/>
          </a:p>
          <a:p>
            <a:pPr marL="452438" indent="-452438" algn="just" defTabSz="927100" eaLnBrk="1" hangingPunct="1">
              <a:buFontTx/>
              <a:buAutoNum type="arabicPeriod"/>
            </a:pPr>
            <a:r>
              <a:rPr lang="en-US" smtClean="0"/>
              <a:t>What are the main differences between the </a:t>
            </a:r>
            <a:r>
              <a:rPr lang="en-US" b="1" smtClean="0"/>
              <a:t>Serializable</a:t>
            </a:r>
            <a:r>
              <a:rPr lang="en-US" smtClean="0"/>
              <a:t> and </a:t>
            </a:r>
            <a:r>
              <a:rPr lang="en-US" b="1" smtClean="0"/>
              <a:t>Externalizable</a:t>
            </a:r>
            <a:r>
              <a:rPr lang="en-US" smtClean="0"/>
              <a:t> interfaces?</a:t>
            </a:r>
          </a:p>
          <a:p>
            <a:pPr marL="452438" indent="-452438" algn="just" defTabSz="927100" eaLnBrk="1" hangingPunct="1">
              <a:buFontTx/>
              <a:buAutoNum type="arabicPeriod"/>
            </a:pPr>
            <a:r>
              <a:rPr lang="en-US" smtClean="0"/>
              <a:t>What field can be used to detect version mismatches in serialized files?</a:t>
            </a:r>
          </a:p>
          <a:p>
            <a:pPr marL="452438" indent="-452438" algn="just" defTabSz="927100" eaLnBrk="1" hangingPunct="1"/>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3" name="Rectangle 7"/>
          <p:cNvSpPr>
            <a:spLocks noGrp="1" noChangeArrowheads="1"/>
          </p:cNvSpPr>
          <p:nvPr>
            <p:ph type="title"/>
          </p:nvPr>
        </p:nvSpPr>
        <p:spPr/>
        <p:txBody>
          <a:bodyPr/>
          <a:lstStyle/>
          <a:p>
            <a:pPr eaLnBrk="1" hangingPunct="1">
              <a:defRPr/>
            </a:pPr>
            <a:r>
              <a:rPr lang="en-US" sz="3100" dirty="0"/>
              <a:t>Unit Summary</a:t>
            </a:r>
          </a:p>
        </p:txBody>
      </p:sp>
      <p:sp>
        <p:nvSpPr>
          <p:cNvPr id="34819" name="Rectangle 8"/>
          <p:cNvSpPr>
            <a:spLocks noGrp="1" noChangeArrowheads="1"/>
          </p:cNvSpPr>
          <p:nvPr>
            <p:ph idx="1"/>
          </p:nvPr>
        </p:nvSpPr>
        <p:spPr/>
        <p:txBody>
          <a:bodyPr/>
          <a:lstStyle/>
          <a:p>
            <a:pPr algn="just" eaLnBrk="1" hangingPunct="1"/>
            <a:r>
              <a:rPr lang="en-US" dirty="0" smtClean="0"/>
              <a:t>In this unit, you should have learned to:</a:t>
            </a:r>
          </a:p>
          <a:p>
            <a:pPr lvl="1" algn="just" eaLnBrk="1" hangingPunct="1"/>
            <a:r>
              <a:rPr lang="en-US" dirty="0" smtClean="0"/>
              <a:t>Describe the concept of streams and use the stream classes of the Java language</a:t>
            </a:r>
          </a:p>
          <a:p>
            <a:pPr lvl="1" algn="just" eaLnBrk="1" hangingPunct="1"/>
            <a:r>
              <a:rPr lang="en-US" dirty="0" smtClean="0"/>
              <a:t>Describe the major functions of stream-based I/O in Java</a:t>
            </a:r>
          </a:p>
          <a:p>
            <a:pPr lvl="1" algn="just" eaLnBrk="1" hangingPunct="1"/>
            <a:r>
              <a:rPr lang="en-US" dirty="0" smtClean="0"/>
              <a:t>Describe Java’s new I/O paradigm</a:t>
            </a:r>
          </a:p>
          <a:p>
            <a:pPr lvl="1" algn="just" eaLnBrk="1" hangingPunct="1"/>
            <a:r>
              <a:rPr lang="en-US" dirty="0" smtClean="0"/>
              <a:t>List the differences between stream-based I/O and new I/O</a:t>
            </a:r>
          </a:p>
          <a:p>
            <a:pPr lvl="1" algn="just" eaLnBrk="1" hangingPunct="1"/>
            <a:r>
              <a:rPr lang="en-US" dirty="0" smtClean="0"/>
              <a:t>Explain the role of channels and buffers in new I/O</a:t>
            </a:r>
          </a:p>
          <a:p>
            <a:pPr lvl="1" algn="just" eaLnBrk="1" hangingPunct="1"/>
            <a:r>
              <a:rPr lang="en-US" dirty="0" smtClean="0"/>
              <a:t>Explain the concepts of serialization and externalization </a:t>
            </a:r>
          </a:p>
          <a:p>
            <a:pPr lvl="1" algn="just" eaLnBrk="1" hangingPunct="1"/>
            <a:r>
              <a:rPr lang="en-US" dirty="0" smtClean="0"/>
              <a:t>Describe how serialization may be implemented by a class, and what the </a:t>
            </a:r>
            <a:r>
              <a:rPr lang="en-US" dirty="0" smtClean="0">
                <a:latin typeface="Courier New" pitchFamily="49" charset="0"/>
              </a:rPr>
              <a:t>transient</a:t>
            </a:r>
            <a:r>
              <a:rPr lang="en-US" dirty="0" smtClean="0"/>
              <a:t> keyword does</a:t>
            </a:r>
          </a:p>
          <a:p>
            <a:pPr lvl="1" algn="just" eaLnBrk="1" hangingPunct="1"/>
            <a:r>
              <a:rPr lang="en-US" dirty="0" smtClean="0"/>
              <a:t>Write code that serializes and </a:t>
            </a:r>
            <a:r>
              <a:rPr lang="en-US" dirty="0" err="1" smtClean="0"/>
              <a:t>deserializes</a:t>
            </a:r>
            <a:r>
              <a:rPr lang="en-US" dirty="0" smtClean="0"/>
              <a:t> objects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z="3100" dirty="0"/>
              <a:t>Operations on Streams</a:t>
            </a:r>
          </a:p>
        </p:txBody>
      </p:sp>
      <p:sp>
        <p:nvSpPr>
          <p:cNvPr id="6147" name="Rectangle 3"/>
          <p:cNvSpPr>
            <a:spLocks noGrp="1" noChangeArrowheads="1"/>
          </p:cNvSpPr>
          <p:nvPr>
            <p:ph idx="1"/>
          </p:nvPr>
        </p:nvSpPr>
        <p:spPr/>
        <p:txBody>
          <a:bodyPr/>
          <a:lstStyle/>
          <a:p>
            <a:pPr eaLnBrk="1" hangingPunct="1"/>
            <a:r>
              <a:rPr lang="en-US" smtClean="0"/>
              <a:t>Sequential operations on streams usually follow the same pattern, regardless of:</a:t>
            </a:r>
          </a:p>
          <a:p>
            <a:pPr lvl="1" eaLnBrk="1" hangingPunct="1"/>
            <a:r>
              <a:rPr lang="en-US" smtClean="0"/>
              <a:t>Data source</a:t>
            </a:r>
          </a:p>
          <a:p>
            <a:pPr lvl="1" eaLnBrk="1" hangingPunct="1"/>
            <a:r>
              <a:rPr lang="en-US" smtClean="0"/>
              <a:t>Data type</a:t>
            </a:r>
          </a:p>
          <a:p>
            <a:pPr lvl="1" eaLnBrk="1" hangingPunct="1"/>
            <a:r>
              <a:rPr lang="en-US" smtClean="0"/>
              <a:t>Data destination</a:t>
            </a:r>
          </a:p>
          <a:p>
            <a:pPr lvl="1" eaLnBrk="1" hangingPunct="1"/>
            <a:endParaRPr lang="en-US" smtClean="0"/>
          </a:p>
        </p:txBody>
      </p:sp>
      <p:sp>
        <p:nvSpPr>
          <p:cNvPr id="6148" name="Text Box 4"/>
          <p:cNvSpPr txBox="1">
            <a:spLocks noChangeArrowheads="1"/>
          </p:cNvSpPr>
          <p:nvPr/>
        </p:nvSpPr>
        <p:spPr bwMode="auto">
          <a:xfrm>
            <a:off x="1463675" y="3836988"/>
            <a:ext cx="5067300" cy="2030412"/>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defTabSz="1362075"/>
            <a:r>
              <a:rPr lang="en-US" sz="2400">
                <a:latin typeface="Courier New" pitchFamily="49" charset="0"/>
                <a:cs typeface="Courier New" pitchFamily="49" charset="0"/>
              </a:rPr>
              <a:t>stream.open()</a:t>
            </a:r>
          </a:p>
          <a:p>
            <a:pPr defTabSz="1362075"/>
            <a:r>
              <a:rPr lang="en-US" sz="2400">
                <a:latin typeface="Courier New" pitchFamily="49" charset="0"/>
                <a:cs typeface="Courier New" pitchFamily="49" charset="0"/>
              </a:rPr>
              <a:t>while (more information) {</a:t>
            </a:r>
          </a:p>
          <a:p>
            <a:pPr defTabSz="1362075"/>
            <a:r>
              <a:rPr lang="en-US" sz="2400">
                <a:latin typeface="Courier New" pitchFamily="49" charset="0"/>
                <a:cs typeface="Courier New" pitchFamily="49" charset="0"/>
              </a:rPr>
              <a:t>  read/write information</a:t>
            </a:r>
          </a:p>
          <a:p>
            <a:pPr defTabSz="1362075"/>
            <a:r>
              <a:rPr lang="en-US" sz="2400">
                <a:latin typeface="Courier New" pitchFamily="49" charset="0"/>
                <a:cs typeface="Courier New" pitchFamily="49" charset="0"/>
              </a:rPr>
              <a:t>}</a:t>
            </a:r>
          </a:p>
          <a:p>
            <a:pPr defTabSz="1362075"/>
            <a:r>
              <a:rPr lang="en-US" sz="2400">
                <a:latin typeface="Courier New" pitchFamily="49" charset="0"/>
                <a:cs typeface="Courier New" pitchFamily="49" charset="0"/>
              </a:rPr>
              <a:t>stream.close()</a:t>
            </a:r>
            <a:r>
              <a:rPr lang="en-US" sz="2700">
                <a:latin typeface="Tahoma"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sz="3100" dirty="0"/>
              <a:t>Class Hierarchy: Byte Stream Input</a:t>
            </a:r>
          </a:p>
        </p:txBody>
      </p:sp>
      <p:pic>
        <p:nvPicPr>
          <p:cNvPr id="7171" name="Picture 51" descr="U16_06"/>
          <p:cNvPicPr>
            <a:picLocks noGrp="1" noChangeAspect="1" noChangeArrowheads="1"/>
          </p:cNvPicPr>
          <p:nvPr>
            <p:ph idx="1"/>
          </p:nvPr>
        </p:nvPicPr>
        <p:blipFill>
          <a:blip r:embed="rId3" cstate="print"/>
          <a:stretch>
            <a:fillRect/>
          </a:stretch>
        </p:blipFill>
        <p:spPr>
          <a:xfrm>
            <a:off x="308066" y="1752600"/>
            <a:ext cx="8721091" cy="4800600"/>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z="3100" dirty="0"/>
              <a:t>Class Hierarchy: Byte Stream Output</a:t>
            </a:r>
          </a:p>
        </p:txBody>
      </p:sp>
      <p:pic>
        <p:nvPicPr>
          <p:cNvPr id="8195" name="Picture 32" descr="U16_04"/>
          <p:cNvPicPr>
            <a:picLocks noGrp="1" noChangeAspect="1" noChangeArrowheads="1"/>
          </p:cNvPicPr>
          <p:nvPr>
            <p:ph idx="1"/>
          </p:nvPr>
        </p:nvPicPr>
        <p:blipFill>
          <a:blip r:embed="rId3" cstate="print"/>
          <a:stretch>
            <a:fillRect/>
          </a:stretch>
        </p:blipFill>
        <p:spPr>
          <a:xfrm>
            <a:off x="50979" y="1676400"/>
            <a:ext cx="8712021" cy="4080462"/>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z="3100" dirty="0"/>
              <a:t>Class Hierarchy: Character Stream Input</a:t>
            </a:r>
          </a:p>
        </p:txBody>
      </p:sp>
      <p:pic>
        <p:nvPicPr>
          <p:cNvPr id="9219" name="Picture 54" descr="U16_01"/>
          <p:cNvPicPr>
            <a:picLocks noGrp="1" noChangeAspect="1" noChangeArrowheads="1"/>
          </p:cNvPicPr>
          <p:nvPr>
            <p:ph idx="1"/>
          </p:nvPr>
        </p:nvPicPr>
        <p:blipFill>
          <a:blip r:embed="rId3" cstate="print"/>
          <a:stretch>
            <a:fillRect/>
          </a:stretch>
        </p:blipFill>
        <p:spPr>
          <a:xfrm>
            <a:off x="1524000" y="1530436"/>
            <a:ext cx="5162286" cy="5022764"/>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sz="3100" dirty="0"/>
              <a:t>Class Hierarchy: Character Stream Output</a:t>
            </a:r>
          </a:p>
        </p:txBody>
      </p:sp>
      <p:pic>
        <p:nvPicPr>
          <p:cNvPr id="10243" name="Picture 24" descr="U16_02"/>
          <p:cNvPicPr>
            <a:picLocks noGrp="1" noChangeAspect="1" noChangeArrowheads="1"/>
          </p:cNvPicPr>
          <p:nvPr>
            <p:ph idx="1"/>
          </p:nvPr>
        </p:nvPicPr>
        <p:blipFill>
          <a:blip r:embed="rId3" cstate="print"/>
          <a:stretch>
            <a:fillRect/>
          </a:stretch>
        </p:blipFill>
        <p:spPr>
          <a:xfrm>
            <a:off x="2362200" y="1558582"/>
            <a:ext cx="4162181" cy="4994618"/>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9" name="Rectangle 7"/>
          <p:cNvSpPr>
            <a:spLocks noGrp="1" noChangeArrowheads="1"/>
          </p:cNvSpPr>
          <p:nvPr>
            <p:ph type="title"/>
          </p:nvPr>
        </p:nvSpPr>
        <p:spPr/>
        <p:txBody>
          <a:bodyPr/>
          <a:lstStyle/>
          <a:p>
            <a:pPr eaLnBrk="1" hangingPunct="1">
              <a:defRPr/>
            </a:pPr>
            <a:r>
              <a:rPr lang="en-US" sz="3100" dirty="0"/>
              <a:t>Creating Streams</a:t>
            </a:r>
          </a:p>
        </p:txBody>
      </p:sp>
      <p:sp>
        <p:nvSpPr>
          <p:cNvPr id="11267" name="Rectangle 8"/>
          <p:cNvSpPr>
            <a:spLocks noGrp="1" noChangeArrowheads="1"/>
          </p:cNvSpPr>
          <p:nvPr>
            <p:ph idx="1"/>
          </p:nvPr>
        </p:nvSpPr>
        <p:spPr/>
        <p:txBody>
          <a:bodyPr/>
          <a:lstStyle/>
          <a:p>
            <a:pPr eaLnBrk="1" hangingPunct="1"/>
            <a:r>
              <a:rPr lang="en-US" sz="2400" b="1" dirty="0" smtClean="0"/>
              <a:t>FileInputStream</a:t>
            </a:r>
            <a:endParaRPr lang="en-US" sz="2400" dirty="0" smtClean="0"/>
          </a:p>
          <a:p>
            <a:pPr eaLnBrk="1" hangingPunct="1">
              <a:buFontTx/>
              <a:buNone/>
            </a:pPr>
            <a:r>
              <a:rPr lang="en-US" sz="2000" dirty="0" smtClean="0">
                <a:latin typeface="Courier New" pitchFamily="49" charset="0"/>
              </a:rPr>
              <a:t>FileInputStream f=new FileInputStream(</a:t>
            </a:r>
            <a:r>
              <a:rPr lang="en-US" sz="1600" dirty="0" smtClean="0">
                <a:latin typeface="Courier New" pitchFamily="49" charset="0"/>
              </a:rPr>
              <a:t>"C:\\data\\hello.txt"</a:t>
            </a:r>
            <a:r>
              <a:rPr lang="en-US" sz="2000" dirty="0" smtClean="0">
                <a:latin typeface="Courier New" pitchFamily="49" charset="0"/>
              </a:rPr>
              <a:t>);</a:t>
            </a:r>
          </a:p>
          <a:p>
            <a:pPr lvl="1" eaLnBrk="1" hangingPunct="1">
              <a:buFontTx/>
              <a:buNone/>
            </a:pPr>
            <a:r>
              <a:rPr lang="en-US" sz="2000" dirty="0" err="1" smtClean="0">
                <a:latin typeface="Courier New" pitchFamily="49" charset="0"/>
              </a:rPr>
              <a:t>f.read</a:t>
            </a:r>
            <a:r>
              <a:rPr lang="en-US" sz="2000" dirty="0" smtClean="0">
                <a:latin typeface="Courier New" pitchFamily="49" charset="0"/>
              </a:rPr>
              <a:t>(); 		// next byte in the file</a:t>
            </a:r>
          </a:p>
          <a:p>
            <a:pPr lvl="1" eaLnBrk="1" hangingPunct="1">
              <a:buFontTx/>
              <a:buNone/>
            </a:pPr>
            <a:r>
              <a:rPr lang="en-US" sz="2000" dirty="0" err="1" smtClean="0">
                <a:latin typeface="Courier New" pitchFamily="49" charset="0"/>
              </a:rPr>
              <a:t>f.available</a:t>
            </a:r>
            <a:r>
              <a:rPr lang="en-US" sz="2000" dirty="0" smtClean="0">
                <a:latin typeface="Courier New" pitchFamily="49" charset="0"/>
              </a:rPr>
              <a:t>(); 	// number of remaining bytes</a:t>
            </a:r>
          </a:p>
          <a:p>
            <a:pPr marL="3175" lvl="1" indent="-3175" eaLnBrk="1" hangingPunct="1">
              <a:buFontTx/>
              <a:buNone/>
            </a:pPr>
            <a:endParaRPr lang="en-US" sz="1000" dirty="0" smtClean="0"/>
          </a:p>
          <a:p>
            <a:pPr eaLnBrk="1" hangingPunct="1">
              <a:spcBef>
                <a:spcPts val="0"/>
              </a:spcBef>
            </a:pPr>
            <a:r>
              <a:rPr lang="en-US" sz="2400" b="1" dirty="0" smtClean="0"/>
              <a:t>FileReader</a:t>
            </a:r>
            <a:endParaRPr lang="en-US" sz="2400" dirty="0" smtClean="0"/>
          </a:p>
          <a:p>
            <a:pPr lvl="1" eaLnBrk="1" hangingPunct="1">
              <a:buFontTx/>
              <a:buNone/>
            </a:pPr>
            <a:r>
              <a:rPr lang="en-US" sz="2000" dirty="0" smtClean="0">
                <a:latin typeface="Courier New" pitchFamily="49" charset="0"/>
              </a:rPr>
              <a:t>FileReader f = new FileReader("C:\\data\\hello.txt");</a:t>
            </a:r>
          </a:p>
          <a:p>
            <a:pPr lvl="1" eaLnBrk="1" hangingPunct="1">
              <a:buFontTx/>
              <a:buNone/>
            </a:pPr>
            <a:r>
              <a:rPr lang="en-US" sz="2000" dirty="0" err="1" smtClean="0">
                <a:latin typeface="Courier New" pitchFamily="49" charset="0"/>
              </a:rPr>
              <a:t>f.read</a:t>
            </a:r>
            <a:r>
              <a:rPr lang="en-US" sz="2000" dirty="0" smtClean="0">
                <a:latin typeface="Courier New" pitchFamily="49" charset="0"/>
              </a:rPr>
              <a:t>(); 		// next character in the file</a:t>
            </a:r>
          </a:p>
          <a:p>
            <a:pPr lvl="1" eaLnBrk="1" hangingPunct="1">
              <a:buFontTx/>
              <a:buNone/>
            </a:pPr>
            <a:endParaRPr lang="en-US" sz="1000" dirty="0" smtClean="0">
              <a:latin typeface="Courier New" pitchFamily="49" charset="0"/>
            </a:endParaRPr>
          </a:p>
          <a:p>
            <a:pPr lvl="1" eaLnBrk="1" hangingPunct="1">
              <a:buFontTx/>
              <a:buNone/>
            </a:pPr>
            <a:endParaRPr lang="en-US" sz="1000" dirty="0" smtClean="0">
              <a:latin typeface="Courier New" pitchFamily="49" charset="0"/>
            </a:endParaRPr>
          </a:p>
          <a:p>
            <a:pPr lvl="1" algn="ctr" eaLnBrk="1" hangingPunct="1">
              <a:buNone/>
            </a:pPr>
            <a:r>
              <a:rPr lang="en-US" sz="1600" b="1" dirty="0" smtClean="0"/>
              <a:t>** Refer to the </a:t>
            </a:r>
            <a:r>
              <a:rPr lang="en-US" sz="1600" b="1" dirty="0" smtClean="0">
                <a:hlinkClick r:id="rId3" action="ppaction://hlinkfile"/>
              </a:rPr>
              <a:t>ShowFile.java </a:t>
            </a:r>
            <a:r>
              <a:rPr lang="en-US" sz="1600" b="1" dirty="0" smtClean="0"/>
              <a:t>sample code</a:t>
            </a:r>
          </a:p>
          <a:p>
            <a:pPr lvl="1" algn="ctr" eaLnBrk="1" hangingPunct="1">
              <a:buNone/>
            </a:pPr>
            <a:r>
              <a:rPr lang="en-US" sz="1600" b="1" dirty="0" smtClean="0"/>
              <a:t>** Refer to the </a:t>
            </a:r>
            <a:r>
              <a:rPr lang="en-US" sz="1600" b="1" dirty="0" smtClean="0">
                <a:hlinkClick r:id="rId4" action="ppaction://hlinkfile"/>
              </a:rPr>
              <a:t>FileReaderDemo.java </a:t>
            </a:r>
            <a:r>
              <a:rPr lang="en-US" sz="1600" b="1" dirty="0" smtClean="0"/>
              <a:t>sample code</a:t>
            </a:r>
          </a:p>
        </p:txBody>
      </p:sp>
    </p:spTree>
  </p:cSld>
  <p:clrMapOvr>
    <a:masterClrMapping/>
  </p:clrMapOvr>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Nexwave_ppt_Template_v1.0</Template>
  <TotalTime>243</TotalTime>
  <Words>7837</Words>
  <Application>Microsoft Office PowerPoint</Application>
  <PresentationFormat>On-screen Show (4:3)</PresentationFormat>
  <Paragraphs>764</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sITe_ppt_template</vt:lpstr>
      <vt:lpstr>J2SE</vt:lpstr>
      <vt:lpstr>Unit Objectives</vt:lpstr>
      <vt:lpstr>Streams</vt:lpstr>
      <vt:lpstr>Operations on Streams</vt:lpstr>
      <vt:lpstr>Class Hierarchy: Byte Stream Input</vt:lpstr>
      <vt:lpstr>Class Hierarchy: Byte Stream Output</vt:lpstr>
      <vt:lpstr>Class Hierarchy: Character Stream Input</vt:lpstr>
      <vt:lpstr>Class Hierarchy: Character Stream Output</vt:lpstr>
      <vt:lpstr>Creating Streams</vt:lpstr>
      <vt:lpstr>Filter Streams</vt:lpstr>
      <vt:lpstr>Filter Stream Example: BufferedReader</vt:lpstr>
      <vt:lpstr>Filter Stream Example: BufferedWriter</vt:lpstr>
      <vt:lpstr>Dealing with Files</vt:lpstr>
      <vt:lpstr>Midway Checkpoint 1</vt:lpstr>
      <vt:lpstr>Why New I/O?</vt:lpstr>
      <vt:lpstr>Key Classes</vt:lpstr>
      <vt:lpstr>Buffers</vt:lpstr>
      <vt:lpstr>The Channel Interface</vt:lpstr>
      <vt:lpstr>Three Steps to Read from a Channel</vt:lpstr>
      <vt:lpstr>Writing to a File</vt:lpstr>
      <vt:lpstr>Midway Checkpoint 2</vt:lpstr>
      <vt:lpstr>Representing Objects Outside the JVM</vt:lpstr>
      <vt:lpstr>Serialization and Externalization</vt:lpstr>
      <vt:lpstr>Serializable Interface</vt:lpstr>
      <vt:lpstr>Transient and readObject()</vt:lpstr>
      <vt:lpstr>Serialization Object Graph</vt:lpstr>
      <vt:lpstr>Stream Unique Identifier - SUID</vt:lpstr>
      <vt:lpstr>Example (1 of 2)</vt:lpstr>
      <vt:lpstr>Example (2 of 2)</vt:lpstr>
      <vt:lpstr>Externalizable</vt:lpstr>
      <vt:lpstr>Checkpoint</vt:lpstr>
      <vt:lpstr>Unit Summary</vt:lpstr>
    </vt:vector>
  </TitlesOfParts>
  <Company>SITE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and Serialization</dc:title>
  <dc:creator>nexwave</dc:creator>
  <cp:lastModifiedBy>Aruna reddy</cp:lastModifiedBy>
  <cp:revision>11</cp:revision>
  <dcterms:created xsi:type="dcterms:W3CDTF">2011-05-27T11:40:39Z</dcterms:created>
  <dcterms:modified xsi:type="dcterms:W3CDTF">2012-06-12T09:16:18Z</dcterms:modified>
</cp:coreProperties>
</file>