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41"/>
  </p:notesMasterIdLst>
  <p:handoutMasterIdLst>
    <p:handoutMasterId r:id="rId42"/>
  </p:handoutMasterIdLst>
  <p:sldIdLst>
    <p:sldId id="256" r:id="rId2"/>
    <p:sldId id="257" r:id="rId3"/>
    <p:sldId id="258" r:id="rId4"/>
    <p:sldId id="325" r:id="rId5"/>
    <p:sldId id="326" r:id="rId6"/>
    <p:sldId id="286" r:id="rId7"/>
    <p:sldId id="259" r:id="rId8"/>
    <p:sldId id="312" r:id="rId9"/>
    <p:sldId id="304" r:id="rId10"/>
    <p:sldId id="305" r:id="rId11"/>
    <p:sldId id="306" r:id="rId12"/>
    <p:sldId id="307" r:id="rId13"/>
    <p:sldId id="308" r:id="rId14"/>
    <p:sldId id="310" r:id="rId15"/>
    <p:sldId id="311" r:id="rId16"/>
    <p:sldId id="260" r:id="rId17"/>
    <p:sldId id="290" r:id="rId18"/>
    <p:sldId id="319" r:id="rId19"/>
    <p:sldId id="272" r:id="rId20"/>
    <p:sldId id="273" r:id="rId21"/>
    <p:sldId id="263" r:id="rId22"/>
    <p:sldId id="315" r:id="rId23"/>
    <p:sldId id="278" r:id="rId24"/>
    <p:sldId id="279" r:id="rId25"/>
    <p:sldId id="264" r:id="rId26"/>
    <p:sldId id="265" r:id="rId27"/>
    <p:sldId id="316" r:id="rId28"/>
    <p:sldId id="298" r:id="rId29"/>
    <p:sldId id="287" r:id="rId30"/>
    <p:sldId id="266" r:id="rId31"/>
    <p:sldId id="318" r:id="rId32"/>
    <p:sldId id="267" r:id="rId33"/>
    <p:sldId id="320" r:id="rId34"/>
    <p:sldId id="324" r:id="rId35"/>
    <p:sldId id="321" r:id="rId36"/>
    <p:sldId id="268" r:id="rId37"/>
    <p:sldId id="269" r:id="rId38"/>
    <p:sldId id="302" r:id="rId39"/>
    <p:sldId id="271" r:id="rId40"/>
  </p:sldIdLst>
  <p:sldSz cx="9144000" cy="6858000" type="screen4x3"/>
  <p:notesSz cx="6858000" cy="92360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992" autoAdjust="0"/>
    <p:restoredTop sz="92998" autoAdjust="0"/>
  </p:normalViewPr>
  <p:slideViewPr>
    <p:cSldViewPr>
      <p:cViewPr>
        <p:scale>
          <a:sx n="66" d="100"/>
          <a:sy n="66" d="100"/>
        </p:scale>
        <p:origin x="-1530" y="-1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800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27.xml"/><Relationship Id="rId2" Type="http://schemas.openxmlformats.org/officeDocument/2006/relationships/slide" Target="slides/slide22.xml"/><Relationship Id="rId1" Type="http://schemas.openxmlformats.org/officeDocument/2006/relationships/slide" Target="slides/slide8.xml"/><Relationship Id="rId4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4113"/>
            <a:ext cx="29718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774113"/>
            <a:ext cx="29718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ECF8D68-3E88-4994-8FEB-FEFDBFF854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92200" y="685800"/>
            <a:ext cx="4673600" cy="3505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9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96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630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09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7630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95D51C1-BAAB-438E-84C0-37913812BF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BFC328-CBBF-48B2-B73E-8252DFA7A7CE}" type="slidenum">
              <a:rPr lang="en-US" smtClean="0"/>
              <a:pPr/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7E767D-ACC5-428F-B7A9-A5944374F657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>
                <a:latin typeface="Times New Roman" pitchFamily="18" charset="0"/>
              </a:rPr>
              <a:t>THEY ARE JAVA CLASSES! If you can do in a java class, you can do in a servlet – including inheritance</a:t>
            </a:r>
          </a:p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3B25FE-089A-47F8-BAFC-A1472BE23D02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>
                <a:latin typeface="Times New Roman" pitchFamily="18" charset="0"/>
              </a:rPr>
              <a:t>Init is a good place to create an inner class if the servlet is a wrapper. Init only happens ONCE, not for each call, session or client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58BF7C-AF7A-43AB-AAF4-28C29D82B63C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>
                <a:latin typeface="Times New Roman" pitchFamily="18" charset="0"/>
              </a:rPr>
              <a:t>Get – Querystring – method is called once per client HTTP GET</a:t>
            </a:r>
          </a:p>
          <a:p>
            <a:pPr eaLnBrk="1" hangingPunct="1"/>
            <a:r>
              <a:rPr lang="en-US" smtClean="0">
                <a:latin typeface="Times New Roman" pitchFamily="18" charset="0"/>
              </a:rPr>
              <a:t>Post – Form data - method is called once per client HTTP POST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C7BA88-68CA-49A6-A572-A72D68CA3084}" type="slidenum">
              <a:rPr lang="en-US" smtClean="0"/>
              <a:pPr/>
              <a:t>13</a:t>
            </a:fld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29EA20-9EC5-449A-A7B8-3BDEB881CE4D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>
                <a:latin typeface="Times New Roman" pitchFamily="18" charset="0"/>
              </a:rPr>
              <a:t>Very much like ASP – mix of HTML and code</a:t>
            </a:r>
          </a:p>
          <a:p>
            <a:pPr eaLnBrk="1" hangingPunct="1"/>
            <a:r>
              <a:rPr lang="en-US" smtClean="0">
                <a:latin typeface="Times New Roman" pitchFamily="18" charset="0"/>
              </a:rPr>
              <a:t>Server actually compiles these down to actual servlets on the first call!</a:t>
            </a:r>
          </a:p>
          <a:p>
            <a:pPr eaLnBrk="1" hangingPunct="1"/>
            <a:r>
              <a:rPr lang="en-US" smtClean="0">
                <a:latin typeface="Times New Roman" pitchFamily="18" charset="0"/>
              </a:rPr>
              <a:t>Taglibs</a:t>
            </a:r>
          </a:p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94E6BC-2FE4-4825-85A6-8EACC8CDFB33}" type="slidenum">
              <a:rPr lang="en-US" smtClean="0"/>
              <a:pPr/>
              <a:t>15</a:t>
            </a:fld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DC443F-84F5-41DF-8C4F-BB8C43970339}" type="slidenum">
              <a:rPr lang="en-US" smtClean="0"/>
              <a:pPr/>
              <a:t>16</a:t>
            </a:fld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7593EF-47F0-4034-8C02-34092A5A1444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>
                <a:latin typeface="Times New Roman" pitchFamily="18" charset="0"/>
              </a:rPr>
              <a:t>Slide 6 has container picture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F61F04-D399-46D6-9263-114CD5541EB3}" type="slidenum">
              <a:rPr lang="en-US" smtClean="0"/>
              <a:pPr/>
              <a:t>18</a:t>
            </a:fld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3450CA-1383-4321-BD22-09D3AEFB463D}" type="slidenum">
              <a:rPr lang="en-US" smtClean="0"/>
              <a:pPr/>
              <a:t>19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A92D40-A4FB-41AB-A898-AEB7B2C65DDD}" type="slidenum">
              <a:rPr lang="en-US" smtClean="0"/>
              <a:pPr/>
              <a:t>2</a:t>
            </a:fld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BEDE74-5B74-4362-99F4-F153684A2896}" type="slidenum">
              <a:rPr lang="en-US" smtClean="0"/>
              <a:pPr/>
              <a:t>20</a:t>
            </a:fld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E900BF-9831-4FCB-9131-3F68B01D57A0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>
                <a:latin typeface="Times New Roman" pitchFamily="18" charset="0"/>
              </a:rPr>
              <a:t>But JMS can allow you to talk to non-java clients / servers!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9F6139-735E-4C59-A314-80A4DDEFBB8B}" type="slidenum">
              <a:rPr lang="en-US" smtClean="0"/>
              <a:pPr/>
              <a:t>22</a:t>
            </a:fld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CAA69A8-8453-47BB-8940-0A99FA6753E4}" type="slidenum">
              <a:rPr lang="en-US" smtClean="0"/>
              <a:pPr/>
              <a:t>23</a:t>
            </a:fld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D459EA-C842-4C12-ABFB-804DD4F9BFDD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>
                <a:latin typeface="Times New Roman" pitchFamily="18" charset="0"/>
              </a:rPr>
              <a:t>Active-jms activex control for JMS on sourceforge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0458CF-7DF4-4A7C-81D2-F3BB9C11FDC2}" type="slidenum">
              <a:rPr lang="en-US" smtClean="0"/>
              <a:pPr/>
              <a:t>25</a:t>
            </a:fld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0607A3-41F2-4501-95BF-129A828EC7DF}" type="slidenum">
              <a:rPr lang="en-US" smtClean="0"/>
              <a:pPr/>
              <a:t>26</a:t>
            </a:fld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E413E67-B74E-459B-A72E-051D0349E9BD}" type="slidenum">
              <a:rPr lang="en-US" smtClean="0"/>
              <a:pPr/>
              <a:t>27</a:t>
            </a:fld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D58B02-63EA-43F2-B2BD-CCC629E92852}" type="slidenum">
              <a:rPr lang="en-US" smtClean="0"/>
              <a:pPr/>
              <a:t>28</a:t>
            </a:fld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5E000F-19FE-4B8C-A49F-3DAF787D77AC}" type="slidenum">
              <a:rPr lang="en-US" smtClean="0"/>
              <a:pPr/>
              <a:t>29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B7E313-425A-4D46-8F0C-F0F71E53504B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>
                <a:latin typeface="Times New Roman" pitchFamily="18" charset="0"/>
              </a:rPr>
              <a:t>J2SE 1.4 just shipped in February!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378CC4-A4B5-42BF-B3E8-B70C0FACC9C8}" type="slidenum">
              <a:rPr lang="en-US" smtClean="0"/>
              <a:pPr/>
              <a:t>30</a:t>
            </a:fld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AD91CD-27B2-4CB0-9DA9-0D09A7452133}" type="slidenum">
              <a:rPr lang="en-US" smtClean="0"/>
              <a:pPr/>
              <a:t>31</a:t>
            </a:fld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9979F8-C34B-45FF-BF68-01DF56A87BB2}" type="slidenum">
              <a:rPr lang="en-US" smtClean="0"/>
              <a:pPr/>
              <a:t>32</a:t>
            </a:fld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38960C-756B-4253-A372-ADE3676DA50D}" type="slidenum">
              <a:rPr lang="en-US" smtClean="0"/>
              <a:pPr/>
              <a:t>33</a:t>
            </a:fld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8C4F0A-C8C6-4CB0-8CFC-3B1C695BFA56}" type="slidenum">
              <a:rPr lang="en-US" smtClean="0"/>
              <a:pPr/>
              <a:t>34</a:t>
            </a:fld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D5A16D-5E35-4C51-A019-A10B4F9166AA}" type="slidenum">
              <a:rPr lang="en-US" smtClean="0"/>
              <a:pPr/>
              <a:t>35</a:t>
            </a:fld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8EF6E4-96FF-444D-B0CF-C1BEE35DFC1C}" type="slidenum">
              <a:rPr lang="en-US" smtClean="0"/>
              <a:pPr/>
              <a:t>36</a:t>
            </a:fld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D9ADC3-154B-479C-A25F-6B77B0AF0256}" type="slidenum">
              <a:rPr lang="en-US" smtClean="0"/>
              <a:pPr/>
              <a:t>37</a:t>
            </a:fld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5BE53E-5D80-408A-B04A-7F5105C61CEE}" type="slidenum">
              <a:rPr lang="en-US" smtClean="0"/>
              <a:pPr/>
              <a:t>38</a:t>
            </a:fld>
            <a:endParaRPr 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1A4800-FD5C-4649-B3BE-367361525F5D}" type="slidenum">
              <a:rPr lang="en-US" smtClean="0"/>
              <a:pPr/>
              <a:t>39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C39334-5223-4E56-9BBC-E46F976A82F2}" type="slidenum">
              <a:rPr lang="en-US" smtClean="0"/>
              <a:pPr/>
              <a:t>4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1DAB4E-2B1A-4274-8044-634AA7688E2B}" type="slidenum">
              <a:rPr lang="en-US" smtClean="0"/>
              <a:pPr/>
              <a:t>5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D1D1DF-18EC-4FEF-B998-BDF0D1881890}" type="slidenum">
              <a:rPr lang="en-US" smtClean="0"/>
              <a:pPr/>
              <a:t>6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6C0602-4016-4282-BB61-981526DC6C73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>
                <a:latin typeface="Times New Roman" pitchFamily="18" charset="0"/>
              </a:rPr>
              <a:t>Alphabet soup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761C56-4BCE-4309-94B3-522A8AF3BA5C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>
                <a:latin typeface="Times New Roman" pitchFamily="18" charset="0"/>
              </a:rPr>
              <a:t>Java 2 Standard, is the foundation – J2EE is built on top, then there are tools &amp; blueprints to help</a:t>
            </a:r>
          </a:p>
          <a:p>
            <a:pPr eaLnBrk="1" hangingPunct="1"/>
            <a:r>
              <a:rPr lang="en-US" smtClean="0">
                <a:latin typeface="Times New Roman" pitchFamily="18" charset="0"/>
              </a:rPr>
              <a:t>Blueprint – “Guides, patterns and code for end-to-end Java applications”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2C98DA-71CE-480C-95EF-E08516EFC5F0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>
                <a:latin typeface="Times New Roman" pitchFamily="18" charset="0"/>
              </a:rPr>
              <a:t>Dynamic web pages – Parallel MS technology is Active Server Pages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2"/>
          <p:cNvGrpSpPr>
            <a:grpSpLocks/>
          </p:cNvGrpSpPr>
          <p:nvPr/>
        </p:nvGrpSpPr>
        <p:grpSpPr bwMode="auto">
          <a:xfrm>
            <a:off x="-11113" y="685800"/>
            <a:ext cx="9144001" cy="1449388"/>
            <a:chOff x="-7" y="432"/>
            <a:chExt cx="5760" cy="913"/>
          </a:xfrm>
          <a:solidFill>
            <a:srgbClr val="562469">
              <a:alpha val="89804"/>
            </a:srgbClr>
          </a:solidFill>
        </p:grpSpPr>
        <p:sp>
          <p:nvSpPr>
            <p:cNvPr id="5" name="Rectangle 27"/>
            <p:cNvSpPr>
              <a:spLocks noChangeArrowheads="1"/>
            </p:cNvSpPr>
            <p:nvPr/>
          </p:nvSpPr>
          <p:spPr bwMode="auto">
            <a:xfrm>
              <a:off x="-7" y="432"/>
              <a:ext cx="5760" cy="913"/>
            </a:xfrm>
            <a:prstGeom prst="rect">
              <a:avLst/>
            </a:prstGeom>
            <a:solidFill>
              <a:srgbClr val="B81F24"/>
            </a:solidFill>
            <a:ln w="9525">
              <a:solidFill>
                <a:srgbClr val="3F71A3"/>
              </a:solidFill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pPr marL="917575">
                <a:defRPr/>
              </a:pPr>
              <a:endParaRPr lang="en-US" sz="2800">
                <a:solidFill>
                  <a:schemeClr val="bg1"/>
                </a:solidFill>
              </a:endParaRPr>
            </a:p>
          </p:txBody>
        </p:sp>
        <p:sp>
          <p:nvSpPr>
            <p:cNvPr id="6" name="Line 30"/>
            <p:cNvSpPr>
              <a:spLocks noChangeShapeType="1"/>
            </p:cNvSpPr>
            <p:nvPr/>
          </p:nvSpPr>
          <p:spPr bwMode="auto">
            <a:xfrm>
              <a:off x="-7" y="1019"/>
              <a:ext cx="5760" cy="0"/>
            </a:xfrm>
            <a:prstGeom prst="line">
              <a:avLst/>
            </a:prstGeom>
            <a:grpFill/>
            <a:ln w="12700">
              <a:solidFill>
                <a:schemeClr val="bg1"/>
              </a:solidFill>
              <a:round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pic>
        <p:nvPicPr>
          <p:cNvPr id="7" name="Picture 18" descr="nexwave_logo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62275" y="5221288"/>
            <a:ext cx="5724525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74688" y="685800"/>
            <a:ext cx="8012112" cy="1449388"/>
          </a:xfrm>
          <a:solidFill>
            <a:srgbClr val="562469">
              <a:alpha val="94902"/>
            </a:srgbClr>
          </a:soli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tIns="411480"/>
          <a:lstStyle>
            <a:lvl1pPr>
              <a:lnSpc>
                <a:spcPct val="94000"/>
              </a:lnSpc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74688" y="2135188"/>
            <a:ext cx="8012112" cy="1752600"/>
          </a:xfrm>
        </p:spPr>
        <p:txBody>
          <a:bodyPr tIns="228600"/>
          <a:lstStyle>
            <a:lvl1pPr marL="0" indent="0">
              <a:buFontTx/>
              <a:buNone/>
              <a:defRPr sz="2000"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20688"/>
            <a:ext cx="2057400" cy="6202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20688"/>
            <a:ext cx="6019800" cy="6202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500" y="722313"/>
            <a:ext cx="8637588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328613" y="1941513"/>
            <a:ext cx="4027487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08500" y="1941513"/>
            <a:ext cx="4029075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33763" y="634365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08700" y="634365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050" y="636111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D15A8B-A323-4440-9905-44B5F02DB0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500" y="722313"/>
            <a:ext cx="8637588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28613" y="1941513"/>
            <a:ext cx="4027487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508500" y="1941513"/>
            <a:ext cx="4029075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33763" y="634365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08700" y="634365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050" y="636111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E93226-7200-4BFF-9FAD-484204B209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6388"/>
            <a:ext cx="4038600" cy="5046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76388"/>
            <a:ext cx="4038600" cy="5046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g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BEAC7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rrows.gif"/>
          <p:cNvPicPr>
            <a:picLocks noChangeAspect="1"/>
          </p:cNvPicPr>
          <p:nvPr/>
        </p:nvPicPr>
        <p:blipFill>
          <a:blip r:embed="rId15" cstate="print">
            <a:duotone>
              <a:prstClr val="black"/>
              <a:schemeClr val="accent3">
                <a:tint val="45000"/>
                <a:satMod val="400000"/>
              </a:schemeClr>
            </a:duotone>
            <a:lum bright="9000"/>
          </a:blip>
          <a:stretch>
            <a:fillRect/>
          </a:stretch>
        </p:blipFill>
        <p:spPr>
          <a:xfrm>
            <a:off x="4453731" y="2751065"/>
            <a:ext cx="4214813" cy="3852935"/>
          </a:xfrm>
          <a:prstGeom prst="rect">
            <a:avLst/>
          </a:prstGeom>
        </p:spPr>
      </p:pic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0" y="469900"/>
            <a:ext cx="9144000" cy="904875"/>
            <a:chOff x="0" y="272"/>
            <a:chExt cx="5760" cy="570"/>
          </a:xfrm>
          <a:solidFill>
            <a:srgbClr val="B81F24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1031" name="Rectangle 7"/>
            <p:cNvSpPr>
              <a:spLocks noChangeArrowheads="1"/>
            </p:cNvSpPr>
            <p:nvPr/>
          </p:nvSpPr>
          <p:spPr bwMode="auto">
            <a:xfrm>
              <a:off x="0" y="272"/>
              <a:ext cx="5760" cy="570"/>
            </a:xfrm>
            <a:prstGeom prst="rect">
              <a:avLst/>
            </a:prstGeom>
            <a:grpFill/>
            <a:ln w="9525">
              <a:solidFill>
                <a:srgbClr val="3F71A3"/>
              </a:solidFill>
              <a:miter lim="800000"/>
              <a:headEnd/>
              <a:tailEnd/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pPr>
                <a:defRPr/>
              </a:pPr>
              <a:endParaRPr lang="en-US" sz="2800">
                <a:solidFill>
                  <a:schemeClr val="bg1"/>
                </a:solidFill>
              </a:endParaRPr>
            </a:p>
          </p:txBody>
        </p:sp>
        <p:sp>
          <p:nvSpPr>
            <p:cNvPr id="1036" name="Rectangle 12"/>
            <p:cNvSpPr>
              <a:spLocks noChangeArrowheads="1"/>
            </p:cNvSpPr>
            <p:nvPr/>
          </p:nvSpPr>
          <p:spPr bwMode="auto">
            <a:xfrm>
              <a:off x="0" y="272"/>
              <a:ext cx="288" cy="284"/>
            </a:xfrm>
            <a:prstGeom prst="rect">
              <a:avLst/>
            </a:prstGeom>
            <a:grpFill/>
            <a:ln w="9525">
              <a:solidFill>
                <a:srgbClr val="16283A"/>
              </a:solidFill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37" name="Rectangle 13"/>
            <p:cNvSpPr>
              <a:spLocks noChangeArrowheads="1"/>
            </p:cNvSpPr>
            <p:nvPr/>
          </p:nvSpPr>
          <p:spPr bwMode="auto">
            <a:xfrm>
              <a:off x="0" y="556"/>
              <a:ext cx="288" cy="286"/>
            </a:xfrm>
            <a:prstGeom prst="rect">
              <a:avLst/>
            </a:prstGeom>
            <a:grpFill/>
            <a:ln w="9525">
              <a:solidFill>
                <a:srgbClr val="89ADD1"/>
              </a:solidFill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38" name="Line 14"/>
            <p:cNvSpPr>
              <a:spLocks noChangeShapeType="1"/>
            </p:cNvSpPr>
            <p:nvPr/>
          </p:nvSpPr>
          <p:spPr bwMode="auto">
            <a:xfrm>
              <a:off x="0" y="556"/>
              <a:ext cx="5760" cy="0"/>
            </a:xfrm>
            <a:prstGeom prst="line">
              <a:avLst/>
            </a:prstGeom>
            <a:grpFill/>
            <a:ln w="6350">
              <a:solidFill>
                <a:schemeClr val="bg1"/>
              </a:solidFill>
              <a:round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69900"/>
            <a:ext cx="8229600" cy="900113"/>
          </a:xfrm>
          <a:prstGeom prst="rect">
            <a:avLst/>
          </a:prstGeom>
          <a:solidFill>
            <a:srgbClr val="562469">
              <a:alpha val="94902"/>
            </a:srgbClr>
          </a:solidFill>
          <a:ln w="9525">
            <a:noFill/>
            <a:miter lim="800000"/>
            <a:headEnd/>
            <a:tailEnd/>
          </a:ln>
          <a:effectLst>
            <a:glow rad="63500">
              <a:schemeClr val="accent5">
                <a:satMod val="175000"/>
                <a:alpha val="40000"/>
              </a:schemeClr>
            </a:glow>
            <a:reflection blurRad="6350" stA="50000" endA="300" endPos="550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3135313" y="6643688"/>
            <a:ext cx="2895600" cy="2301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kumimoji="1" lang="en-US" sz="900" dirty="0">
                <a:solidFill>
                  <a:srgbClr val="282828"/>
                </a:solidFill>
              </a:rPr>
              <a:t>Copyright © 2011 Nexwave. All Rights Reserved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76388"/>
            <a:ext cx="8229600" cy="5046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363538" y="6643688"/>
            <a:ext cx="1905000" cy="184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kumimoji="1" lang="en-US" sz="600">
              <a:solidFill>
                <a:schemeClr val="folHlink"/>
              </a:solidFill>
            </a:endParaRP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6904038" y="6643688"/>
            <a:ext cx="1905000" cy="2460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hangingPunct="0">
              <a:defRPr/>
            </a:pPr>
            <a:fld id="{B06A7DC2-D49D-4C6C-B461-891AD59A1860}" type="slidenum">
              <a:rPr kumimoji="1" lang="en-US" sz="1000">
                <a:solidFill>
                  <a:srgbClr val="252727"/>
                </a:solidFill>
              </a:rPr>
              <a:pPr algn="r" eaLnBrk="0" hangingPunct="0">
                <a:defRPr/>
              </a:pPr>
              <a:t>‹#›</a:t>
            </a:fld>
            <a:endParaRPr kumimoji="1" lang="en-US" sz="1000" dirty="0">
              <a:solidFill>
                <a:srgbClr val="252727"/>
              </a:solidFill>
            </a:endParaRPr>
          </a:p>
        </p:txBody>
      </p:sp>
      <p:pic>
        <p:nvPicPr>
          <p:cNvPr id="3081" name="Picture 33" descr="360compassSlice_small"/>
          <p:cNvPicPr>
            <a:picLocks noChangeAspect="1" noChangeArrowheads="1"/>
          </p:cNvPicPr>
          <p:nvPr/>
        </p:nvPicPr>
        <p:blipFill>
          <a:blip r:embed="rId16">
            <a:grayscl/>
          </a:blip>
          <a:srcRect/>
          <a:stretch>
            <a:fillRect/>
          </a:stretch>
        </p:blipFill>
        <p:spPr bwMode="auto">
          <a:xfrm>
            <a:off x="8255000" y="-4763"/>
            <a:ext cx="895350" cy="89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2" name="Picture 13" descr="nexwave_logo.png"/>
          <p:cNvPicPr>
            <a:picLocks noChangeAspect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127000" y="15875"/>
            <a:ext cx="2678113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3" r:id="rId12"/>
    <p:sldLayoutId id="2147483734" r:id="rId13"/>
  </p:sldLayoutIdLst>
  <p:txStyles>
    <p:titleStyle>
      <a:lvl1pPr algn="l" rtl="0" eaLnBrk="0" fontAlgn="base" hangingPunct="0">
        <a:lnSpc>
          <a:spcPct val="105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105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Tahoma" pitchFamily="34" charset="0"/>
        </a:defRPr>
      </a:lvl2pPr>
      <a:lvl3pPr algn="l" rtl="0" eaLnBrk="0" fontAlgn="base" hangingPunct="0">
        <a:lnSpc>
          <a:spcPct val="105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Tahoma" pitchFamily="34" charset="0"/>
        </a:defRPr>
      </a:lvl3pPr>
      <a:lvl4pPr algn="l" rtl="0" eaLnBrk="0" fontAlgn="base" hangingPunct="0">
        <a:lnSpc>
          <a:spcPct val="105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Tahoma" pitchFamily="34" charset="0"/>
        </a:defRPr>
      </a:lvl4pPr>
      <a:lvl5pPr algn="l" rtl="0" eaLnBrk="0" fontAlgn="base" hangingPunct="0">
        <a:lnSpc>
          <a:spcPct val="105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Tahoma" pitchFamily="34" charset="0"/>
        </a:defRPr>
      </a:lvl5pPr>
      <a:lvl6pPr marL="457200" algn="l" rtl="0" eaLnBrk="1" fontAlgn="base" hangingPunct="1">
        <a:lnSpc>
          <a:spcPct val="105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Tahoma" pitchFamily="34" charset="0"/>
        </a:defRPr>
      </a:lvl6pPr>
      <a:lvl7pPr marL="914400" algn="l" rtl="0" eaLnBrk="1" fontAlgn="base" hangingPunct="1">
        <a:lnSpc>
          <a:spcPct val="105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Tahoma" pitchFamily="34" charset="0"/>
        </a:defRPr>
      </a:lvl7pPr>
      <a:lvl8pPr marL="1371600" algn="l" rtl="0" eaLnBrk="1" fontAlgn="base" hangingPunct="1">
        <a:lnSpc>
          <a:spcPct val="105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Tahoma" pitchFamily="34" charset="0"/>
        </a:defRPr>
      </a:lvl8pPr>
      <a:lvl9pPr marL="1828800" algn="l" rtl="0" eaLnBrk="1" fontAlgn="base" hangingPunct="1">
        <a:lnSpc>
          <a:spcPct val="105000"/>
        </a:lnSpc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Tahoma" pitchFamily="34" charset="0"/>
        </a:defRPr>
      </a:lvl9pPr>
    </p:titleStyle>
    <p:bodyStyle>
      <a:lvl1pPr marL="227013" indent="-227013" algn="l" rtl="0" eaLnBrk="0" fontAlgn="base" hangingPunct="0">
        <a:spcBef>
          <a:spcPct val="25000"/>
        </a:spcBef>
        <a:spcAft>
          <a:spcPct val="0"/>
        </a:spcAft>
        <a:buSzPct val="85000"/>
        <a:buChar char="•"/>
        <a:defRPr sz="2600">
          <a:solidFill>
            <a:srgbClr val="562469"/>
          </a:solidFill>
          <a:latin typeface="+mn-lt"/>
          <a:ea typeface="+mn-ea"/>
          <a:cs typeface="+mn-cs"/>
        </a:defRPr>
      </a:lvl1pPr>
      <a:lvl2pPr marL="571500" indent="-342900" algn="l" rtl="0" eaLnBrk="0" fontAlgn="base" hangingPunct="0">
        <a:spcBef>
          <a:spcPct val="5000"/>
        </a:spcBef>
        <a:spcAft>
          <a:spcPct val="0"/>
        </a:spcAft>
        <a:buSzPct val="85000"/>
        <a:buChar char="—"/>
        <a:defRPr sz="2200">
          <a:solidFill>
            <a:srgbClr val="3A3A3A"/>
          </a:solidFill>
          <a:latin typeface="+mn-lt"/>
        </a:defRPr>
      </a:lvl2pPr>
      <a:lvl3pPr marL="814388" indent="-241300" algn="l" rtl="0" eaLnBrk="0" fontAlgn="base" hangingPunct="0">
        <a:spcBef>
          <a:spcPct val="0"/>
        </a:spcBef>
        <a:spcAft>
          <a:spcPct val="0"/>
        </a:spcAft>
        <a:buChar char="–"/>
        <a:defRPr sz="2000">
          <a:solidFill>
            <a:srgbClr val="3A3A3A"/>
          </a:solidFill>
          <a:latin typeface="+mn-lt"/>
        </a:defRPr>
      </a:lvl3pPr>
      <a:lvl4pPr marL="1044575" indent="-228600" algn="l" rtl="0" eaLnBrk="0" fontAlgn="base" hangingPunct="0">
        <a:spcBef>
          <a:spcPct val="0"/>
        </a:spcBef>
        <a:spcAft>
          <a:spcPct val="0"/>
        </a:spcAft>
        <a:buSzPct val="85000"/>
        <a:buChar char="•"/>
        <a:defRPr sz="2000">
          <a:solidFill>
            <a:srgbClr val="3A3A3A"/>
          </a:solidFill>
          <a:latin typeface="+mn-lt"/>
        </a:defRPr>
      </a:lvl4pPr>
      <a:lvl5pPr marL="1274763" indent="-228600" algn="l" rtl="0" eaLnBrk="0" fontAlgn="base" hangingPunct="0">
        <a:spcBef>
          <a:spcPct val="0"/>
        </a:spcBef>
        <a:spcAft>
          <a:spcPct val="0"/>
        </a:spcAft>
        <a:buChar char="-"/>
        <a:defRPr sz="2000">
          <a:solidFill>
            <a:srgbClr val="3A3A3A"/>
          </a:solidFill>
          <a:latin typeface="+mn-lt"/>
        </a:defRPr>
      </a:lvl5pPr>
      <a:lvl6pPr marL="1731963" indent="-228600" algn="l" rtl="0" eaLnBrk="1" fontAlgn="base" hangingPunct="1">
        <a:spcBef>
          <a:spcPct val="0"/>
        </a:spcBef>
        <a:spcAft>
          <a:spcPct val="0"/>
        </a:spcAft>
        <a:buChar char="-"/>
        <a:defRPr>
          <a:solidFill>
            <a:srgbClr val="16283A"/>
          </a:solidFill>
          <a:latin typeface="+mn-lt"/>
        </a:defRPr>
      </a:lvl6pPr>
      <a:lvl7pPr marL="2189163" indent="-228600" algn="l" rtl="0" eaLnBrk="1" fontAlgn="base" hangingPunct="1">
        <a:spcBef>
          <a:spcPct val="0"/>
        </a:spcBef>
        <a:spcAft>
          <a:spcPct val="0"/>
        </a:spcAft>
        <a:buChar char="-"/>
        <a:defRPr>
          <a:solidFill>
            <a:srgbClr val="16283A"/>
          </a:solidFill>
          <a:latin typeface="+mn-lt"/>
        </a:defRPr>
      </a:lvl7pPr>
      <a:lvl8pPr marL="2646363" indent="-228600" algn="l" rtl="0" eaLnBrk="1" fontAlgn="base" hangingPunct="1">
        <a:spcBef>
          <a:spcPct val="0"/>
        </a:spcBef>
        <a:spcAft>
          <a:spcPct val="0"/>
        </a:spcAft>
        <a:buChar char="-"/>
        <a:defRPr>
          <a:solidFill>
            <a:srgbClr val="16283A"/>
          </a:solidFill>
          <a:latin typeface="+mn-lt"/>
        </a:defRPr>
      </a:lvl8pPr>
      <a:lvl9pPr marL="3103563" indent="-228600" algn="l" rtl="0" eaLnBrk="1" fontAlgn="base" hangingPunct="1">
        <a:spcBef>
          <a:spcPct val="0"/>
        </a:spcBef>
        <a:spcAft>
          <a:spcPct val="0"/>
        </a:spcAft>
        <a:buChar char="-"/>
        <a:defRPr>
          <a:solidFill>
            <a:srgbClr val="16283A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java.sun.com/products/jdbc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java.sun.com/j2ee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java.sun.com/j2ee/transactions.html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ramati.com/products/server30/" TargetMode="External"/><Relationship Id="rId13" Type="http://schemas.openxmlformats.org/officeDocument/2006/relationships/image" Target="../media/image19.png"/><Relationship Id="rId3" Type="http://schemas.openxmlformats.org/officeDocument/2006/relationships/hyperlink" Target="http://www.jboss.org/" TargetMode="External"/><Relationship Id="rId7" Type="http://schemas.openxmlformats.org/officeDocument/2006/relationships/image" Target="../media/image16.png"/><Relationship Id="rId12" Type="http://schemas.openxmlformats.org/officeDocument/2006/relationships/hyperlink" Target="http://www.oracle.com/ip/deploy/ias/index.html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borland.com/bes/appserver/" TargetMode="External"/><Relationship Id="rId11" Type="http://schemas.openxmlformats.org/officeDocument/2006/relationships/image" Target="../media/image18.png"/><Relationship Id="rId5" Type="http://schemas.openxmlformats.org/officeDocument/2006/relationships/image" Target="../media/image15.png"/><Relationship Id="rId15" Type="http://schemas.openxmlformats.org/officeDocument/2006/relationships/image" Target="../media/image21.png"/><Relationship Id="rId10" Type="http://schemas.openxmlformats.org/officeDocument/2006/relationships/hyperlink" Target="http://iplanet.com/products/iplanet_application_ee/home_2_1_1an.html" TargetMode="External"/><Relationship Id="rId4" Type="http://schemas.openxmlformats.org/officeDocument/2006/relationships/hyperlink" Target="http://www7b.boulder.ibm.com/wsdd/downloads/wstechnology_tech_preview.html" TargetMode="External"/><Relationship Id="rId9" Type="http://schemas.openxmlformats.org/officeDocument/2006/relationships/image" Target="../media/image17.png"/><Relationship Id="rId14" Type="http://schemas.openxmlformats.org/officeDocument/2006/relationships/image" Target="../media/image20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boss.org/online-manual/HTML/index.html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J2EE</a:t>
            </a:r>
            <a:endParaRPr lang="en-US" dirty="0"/>
          </a:p>
        </p:txBody>
      </p:sp>
      <p:sp>
        <p:nvSpPr>
          <p:cNvPr id="7171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 Overview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Java Servlets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sz="2800" smtClean="0"/>
              <a:t>Servlets have access to the entire family of Java APIs, including the </a:t>
            </a:r>
            <a:r>
              <a:rPr lang="en-US" sz="2800" smtClean="0">
                <a:hlinkClick r:id="rId3"/>
              </a:rPr>
              <a:t>JDBC</a:t>
            </a:r>
            <a:r>
              <a:rPr lang="en-US" sz="2800" baseline="30000" smtClean="0">
                <a:hlinkClick r:id="rId3"/>
              </a:rPr>
              <a:t>TM</a:t>
            </a:r>
            <a:r>
              <a:rPr lang="en-US" sz="2800" smtClean="0">
                <a:hlinkClick r:id="rId3"/>
              </a:rPr>
              <a:t> API</a:t>
            </a:r>
            <a:r>
              <a:rPr lang="en-US" sz="2800" smtClean="0"/>
              <a:t> to access enterprise databases. 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sz="2800" smtClean="0"/>
              <a:t>Servlets can also access a library of HTTP-specific calls and receive all the benefits of the mature Java language, including portability, performance, reusability, and crash protection</a:t>
            </a:r>
            <a:endParaRPr lang="en-US" sz="12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Anatomy of a Servlet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en-US" sz="2000" smtClean="0"/>
              <a:t>init() – the init() function is called when the servlet is initialized by the server. This often happens on the first doGet() or doPut() call of the servlet.</a:t>
            </a:r>
          </a:p>
          <a:p>
            <a:pPr algn="just" eaLnBrk="1" hangingPunct="1"/>
            <a:r>
              <a:rPr lang="en-US" sz="2000" smtClean="0"/>
              <a:t>destroy() – this function is called when the servlet is being destroyed by the server, typically when the server process is being stopped.</a:t>
            </a:r>
          </a:p>
          <a:p>
            <a:pPr eaLnBrk="1" hangingPunct="1">
              <a:buFont typeface="Wingdings" pitchFamily="2" charset="2"/>
              <a:buNone/>
            </a:pPr>
            <a:endParaRPr lang="en-US" sz="2000" smtClean="0"/>
          </a:p>
        </p:txBody>
      </p:sp>
      <p:pic>
        <p:nvPicPr>
          <p:cNvPr id="16388" name="Picture 5" descr="http://java.sun.com/docs/books/tutorial/figures/servlets/lifecycle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95600" y="3429000"/>
            <a:ext cx="3657600" cy="266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Anatomy of a Servlet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en-US" sz="2400" smtClean="0"/>
              <a:t>doGet() – the doGet() function is called when the servlet is called via an HTTP GET.</a:t>
            </a:r>
          </a:p>
          <a:p>
            <a:pPr algn="just" eaLnBrk="1" hangingPunct="1"/>
            <a:r>
              <a:rPr lang="en-US" sz="2400" smtClean="0"/>
              <a:t>doPost() – the doPost() function is called when the servlet is called via an HTTP POST.</a:t>
            </a:r>
          </a:p>
          <a:p>
            <a:pPr lvl="1" algn="just" eaLnBrk="1" hangingPunct="1"/>
            <a:r>
              <a:rPr lang="en-US" sz="2000" smtClean="0"/>
              <a:t>POSTs are a good way to get input from HTML forms</a:t>
            </a:r>
          </a:p>
          <a:p>
            <a:pPr eaLnBrk="1" hangingPunct="1">
              <a:buFont typeface="Wingdings" pitchFamily="2" charset="2"/>
              <a:buNone/>
            </a:pPr>
            <a:endParaRPr lang="en-US" sz="2400" smtClean="0"/>
          </a:p>
        </p:txBody>
      </p:sp>
      <p:pic>
        <p:nvPicPr>
          <p:cNvPr id="17412" name="Picture 4" descr="http://java.sun.com/docs/books/tutorial/figures/servlets/lifecycle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95600" y="3733800"/>
            <a:ext cx="3657600" cy="266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Anatomy of a Servlet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200" smtClean="0"/>
              <a:t>HTTPServletRequest object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800" smtClean="0"/>
              <a:t>Information about an HTTP request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400" smtClean="0"/>
              <a:t>Headers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400" smtClean="0"/>
              <a:t>Query String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400" smtClean="0"/>
              <a:t>Session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400" smtClean="0"/>
              <a:t>Cookies</a:t>
            </a:r>
          </a:p>
          <a:p>
            <a:pPr eaLnBrk="1" hangingPunct="1">
              <a:lnSpc>
                <a:spcPct val="90000"/>
              </a:lnSpc>
            </a:pPr>
            <a:r>
              <a:rPr lang="en-US" sz="3200" smtClean="0"/>
              <a:t>HTTPServletResponse object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800" smtClean="0"/>
              <a:t>Used for formatting an HTTP response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400" smtClean="0"/>
              <a:t>Headers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400" smtClean="0"/>
              <a:t>Status codes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400" smtClean="0"/>
              <a:t>Cookies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JSP – JavaServer Pages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en-US" sz="2800" smtClean="0"/>
              <a:t>JavaServer Pages technology uses XML-like tags and scriptlets written in the Java programming language to encapsulate the logic that generates the content for the page. </a:t>
            </a:r>
          </a:p>
          <a:p>
            <a:pPr algn="just" eaLnBrk="1" hangingPunct="1"/>
            <a:r>
              <a:rPr lang="en-US" sz="2800" smtClean="0"/>
              <a:t>Any and all formatting (HTML or XML) tags are passed directly back to the response page. </a:t>
            </a:r>
          </a:p>
          <a:p>
            <a:pPr algn="just" eaLnBrk="1" hangingPunct="1"/>
            <a:r>
              <a:rPr lang="en-US" sz="2800" smtClean="0"/>
              <a:t>By separating the page logic from its design and display and supporting a reusable component-based design, JSP technology makes it faster and easier than ever to build web-based applications.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Sample JSP</a:t>
            </a:r>
            <a:endParaRPr lang="en-US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solidFill>
            <a:srgbClr val="FFFFFF"/>
          </a:solidFill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2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&lt;html&gt;					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2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&lt;!- Apache Tomcat Samples -&gt;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2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&lt;!--  Copyright (c) 1999 The Apache Software Foundation.  All rights reserved.--&gt;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2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&lt;body bgcolor="white"&gt;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2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&lt;jsp:useBean id='clock' scope='page' class='dates.JspCalendar' type="dates.JspCalendar" /&gt;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120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2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&lt;font size=4&gt;&lt;ul&gt;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2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&lt;li&gt;	Day of month: is  &lt;jsp:getProperty name="clock" property="dayOfMonth"/&gt;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2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&lt;li&gt;	Year: is  &lt;jsp:getProperty name="clock" property="year"/&gt;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2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&lt;li&gt;	Month: is  &lt;jsp:getProperty name="clock" property="month"/&gt;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2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&lt;li&gt;	Time: is  &lt;jsp:getProperty name="clock" property="time"/&gt;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2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&lt;li&gt;	Date: is  &lt;jsp:getProperty name="clock" property="date"/&gt;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2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&lt;li&gt;	Day: is  &lt;jsp:getProperty name="clock" property="day"/&gt;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2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&lt;li&gt;	Day Of Year: is  &lt;jsp:getProperty name="clock" property="dayOfYear"/&gt;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2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&lt;li&gt;	Week Of Year: is  &lt;jsp:getProperty name="clock" property="weekOfYear"/&gt;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2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&lt;li&gt;	era: is  &lt;jsp:getProperty name="clock" property="era"/&gt;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2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&lt;li&gt;	DST Offset: is  &lt;jsp:getProperty name="clock" property="DSTOffset"/&gt;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2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&lt;li&gt;	Zone Offset: is  &lt;jsp:getProperty name="clock" property="zoneOffset"/&gt;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2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&lt;/ul&gt;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2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&lt;/font&gt;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120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2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&lt;/body&gt;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20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&lt;/html&gt;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140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EJB – Enterprise Java Beans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en-US" sz="2800" b="1" smtClean="0"/>
              <a:t>Enterprise JavaBeans</a:t>
            </a:r>
            <a:r>
              <a:rPr lang="en-US" sz="2800" b="1" baseline="30000" smtClean="0"/>
              <a:t>TM</a:t>
            </a:r>
            <a:r>
              <a:rPr lang="en-US" sz="2800" smtClean="0"/>
              <a:t> is the server-side component architecture for the </a:t>
            </a:r>
            <a:r>
              <a:rPr lang="en-US" sz="2800" smtClean="0">
                <a:hlinkClick r:id="rId3"/>
              </a:rPr>
              <a:t>J2EE</a:t>
            </a:r>
            <a:r>
              <a:rPr lang="en-US" sz="2800" baseline="30000" smtClean="0">
                <a:hlinkClick r:id="rId3"/>
              </a:rPr>
              <a:t>TM</a:t>
            </a:r>
            <a:r>
              <a:rPr lang="en-US" sz="2800" smtClean="0">
                <a:hlinkClick r:id="rId3"/>
              </a:rPr>
              <a:t> platform</a:t>
            </a:r>
            <a:r>
              <a:rPr lang="en-US" sz="2800" smtClean="0"/>
              <a:t>. </a:t>
            </a:r>
          </a:p>
          <a:p>
            <a:pPr algn="just" eaLnBrk="1" hangingPunct="1"/>
            <a:r>
              <a:rPr lang="en-US" sz="2800" smtClean="0"/>
              <a:t>EJB</a:t>
            </a:r>
            <a:r>
              <a:rPr lang="en-US" sz="2800" baseline="30000" smtClean="0"/>
              <a:t>TM</a:t>
            </a:r>
            <a:r>
              <a:rPr lang="en-US" sz="2800" smtClean="0"/>
              <a:t> enables rapid and simplified development of distributed, transactional, secure and portable Java applications.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EJB – Enterprise Java Beans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en-US" sz="2800" smtClean="0"/>
              <a:t>Enterprise Java Beans are components that are deployed into containers</a:t>
            </a:r>
          </a:p>
          <a:p>
            <a:pPr algn="just" eaLnBrk="1" hangingPunct="1"/>
            <a:r>
              <a:rPr lang="en-US" sz="2800" smtClean="0"/>
              <a:t>The container provides services</a:t>
            </a:r>
          </a:p>
          <a:p>
            <a:pPr lvl="1" algn="just" eaLnBrk="1" hangingPunct="1"/>
            <a:r>
              <a:rPr lang="en-US" sz="2400" smtClean="0"/>
              <a:t>Loading / Initialization</a:t>
            </a:r>
          </a:p>
          <a:p>
            <a:pPr lvl="1" algn="just" eaLnBrk="1" hangingPunct="1"/>
            <a:r>
              <a:rPr lang="en-US" sz="2400" smtClean="0"/>
              <a:t>Transactions</a:t>
            </a:r>
          </a:p>
          <a:p>
            <a:pPr lvl="1" algn="just" eaLnBrk="1" hangingPunct="1"/>
            <a:r>
              <a:rPr lang="en-US" sz="2400" smtClean="0"/>
              <a:t>Persistence</a:t>
            </a:r>
          </a:p>
          <a:p>
            <a:pPr lvl="1" algn="just" eaLnBrk="1" hangingPunct="1"/>
            <a:r>
              <a:rPr lang="en-US" sz="2400" smtClean="0"/>
              <a:t>Communication with EJB clients</a:t>
            </a:r>
          </a:p>
          <a:p>
            <a:pPr lvl="1" algn="just" eaLnBrk="1" hangingPunct="1"/>
            <a:r>
              <a:rPr lang="en-US" sz="2400" smtClean="0"/>
              <a:t>Enterprise Naming Context (JNDI name space)</a:t>
            </a:r>
          </a:p>
          <a:p>
            <a:pPr lvl="1" algn="just" eaLnBrk="1" hangingPunct="1"/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Client / EJB Relationship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en-US" sz="2400" smtClean="0"/>
              <a:t>How does a client application (Java class) utilize EJBs?</a:t>
            </a:r>
          </a:p>
          <a:p>
            <a:pPr lvl="1" algn="just" eaLnBrk="1" hangingPunct="1"/>
            <a:r>
              <a:rPr lang="en-US" sz="2000" smtClean="0"/>
              <a:t>Lookup  - JNDI ENC</a:t>
            </a:r>
          </a:p>
          <a:p>
            <a:pPr lvl="1" algn="just" eaLnBrk="1" hangingPunct="1"/>
            <a:r>
              <a:rPr lang="en-US" sz="2000" smtClean="0"/>
              <a:t>Network protocol - RMI</a:t>
            </a:r>
          </a:p>
          <a:p>
            <a:pPr lvl="1" algn="just" eaLnBrk="1" hangingPunct="1"/>
            <a:r>
              <a:rPr lang="en-US" sz="2000" smtClean="0"/>
              <a:t>EJB container creates object with RemoteHome and Home interfaces – this object passes calls to the bean class</a:t>
            </a:r>
          </a:p>
        </p:txBody>
      </p:sp>
      <p:pic>
        <p:nvPicPr>
          <p:cNvPr id="23556" name="Picture 4" descr="http://java.sun.com/j2ee/tutorial/1_3-fcs/doc/images/Fig9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33600" y="3810000"/>
            <a:ext cx="5635625" cy="2703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EJB – Enterprise Java Beans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Session Beans </a:t>
            </a:r>
          </a:p>
          <a:p>
            <a:pPr eaLnBrk="1" hangingPunct="1"/>
            <a:r>
              <a:rPr lang="en-US" smtClean="0"/>
              <a:t>Entity Beans </a:t>
            </a:r>
          </a:p>
          <a:p>
            <a:pPr eaLnBrk="1" hangingPunct="1"/>
            <a:r>
              <a:rPr lang="en-US" smtClean="0"/>
              <a:t>Message Beans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Presentation Overview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Introduction to J2EE</a:t>
            </a:r>
          </a:p>
          <a:p>
            <a:pPr eaLnBrk="1" hangingPunct="1"/>
            <a:r>
              <a:rPr lang="en-US" dirty="0" smtClean="0"/>
              <a:t>Explain the major technologies within J2EE</a:t>
            </a:r>
          </a:p>
          <a:p>
            <a:pPr eaLnBrk="1" hangingPunct="1"/>
            <a:r>
              <a:rPr lang="en-US" dirty="0" smtClean="0"/>
              <a:t>J2EE applications</a:t>
            </a:r>
          </a:p>
          <a:p>
            <a:pPr eaLnBrk="1" hangingPunct="1"/>
            <a:r>
              <a:rPr lang="en-US" dirty="0" smtClean="0"/>
              <a:t>J2EE servers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EJB – Entity Beans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sz="2800" smtClean="0"/>
              <a:t>Entity beans are classes that map to individual entities – typically, an Entity bean references a row in a database table, providing an object representation of that database object.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sz="2400" smtClean="0"/>
              <a:t>For example, an entity bean could represent a customer, and changing the values in that entity bean would cause updates to that database row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sz="2800" smtClean="0"/>
              <a:t>Entity beans provide an abstraction layer so that working with the entity is not specific to the storage mechanism for that entity.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JMS – Java Message Service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sz="3200" smtClean="0"/>
              <a:t>Enterprise messaging provides a reliable, flexible service for the asynchronous exchange of critical business data and events throughout an enterprise. 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sz="3200" smtClean="0"/>
              <a:t>The JMS API adds to this a common API and provider framework that enables the development of portable, message based applications in the Java programming language.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JMS – Java Message Service</a:t>
            </a:r>
          </a:p>
        </p:txBody>
      </p:sp>
      <p:sp>
        <p:nvSpPr>
          <p:cNvPr id="27651" name="Rectangle 4"/>
          <p:cNvSpPr>
            <a:spLocks noChangeArrowheads="1"/>
          </p:cNvSpPr>
          <p:nvPr/>
        </p:nvSpPr>
        <p:spPr bwMode="auto">
          <a:xfrm>
            <a:off x="285750" y="2400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27652" name="Picture 5" descr="http://java.sun.com/products/jms/tutorial/1_3-fcs/doc/images/basicsa.gif"/>
          <p:cNvPicPr>
            <a:picLocks noChangeAspect="1" noChangeArrowheads="1"/>
          </p:cNvPicPr>
          <p:nvPr/>
        </p:nvPicPr>
        <p:blipFill>
          <a:blip r:embed="rId3">
            <a:lum bright="-100000"/>
            <a:grayscl/>
          </a:blip>
          <a:srcRect/>
          <a:stretch>
            <a:fillRect/>
          </a:stretch>
        </p:blipFill>
        <p:spPr bwMode="auto">
          <a:xfrm>
            <a:off x="762000" y="1752600"/>
            <a:ext cx="7334250" cy="17589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</p:pic>
      <p:sp>
        <p:nvSpPr>
          <p:cNvPr id="27653" name="Rectangle 7"/>
          <p:cNvSpPr>
            <a:spLocks noChangeArrowheads="1"/>
          </p:cNvSpPr>
          <p:nvPr/>
        </p:nvSpPr>
        <p:spPr bwMode="auto">
          <a:xfrm>
            <a:off x="285750" y="18462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27654" name="Picture 8" descr="http://java.sun.com/products/jms/tutorial/1_3-fcs/doc/images/basics2.gif"/>
          <p:cNvPicPr>
            <a:picLocks noChangeAspect="1" noChangeArrowheads="1"/>
          </p:cNvPicPr>
          <p:nvPr/>
        </p:nvPicPr>
        <p:blipFill>
          <a:blip r:embed="rId4">
            <a:lum bright="-100000"/>
          </a:blip>
          <a:srcRect/>
          <a:stretch>
            <a:fillRect/>
          </a:stretch>
        </p:blipFill>
        <p:spPr bwMode="auto">
          <a:xfrm>
            <a:off x="838200" y="3733800"/>
            <a:ext cx="7334250" cy="27082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</p:pic>
      <p:sp>
        <p:nvSpPr>
          <p:cNvPr id="27655" name="Text Box 9"/>
          <p:cNvSpPr txBox="1">
            <a:spLocks noChangeArrowheads="1"/>
          </p:cNvSpPr>
          <p:nvPr/>
        </p:nvSpPr>
        <p:spPr bwMode="auto">
          <a:xfrm>
            <a:off x="1355725" y="1905000"/>
            <a:ext cx="1508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JMS Queue</a:t>
            </a:r>
          </a:p>
        </p:txBody>
      </p:sp>
      <p:sp>
        <p:nvSpPr>
          <p:cNvPr id="27656" name="Text Box 10"/>
          <p:cNvSpPr txBox="1">
            <a:spLocks noChangeArrowheads="1"/>
          </p:cNvSpPr>
          <p:nvPr/>
        </p:nvSpPr>
        <p:spPr bwMode="auto">
          <a:xfrm>
            <a:off x="1376363" y="4038600"/>
            <a:ext cx="1366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JMS Topic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JMS – Java Message Service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sz="3200" smtClean="0"/>
              <a:t>	The JMS API in the J2EE 1.5 platform has the following new features: 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sz="2800" smtClean="0"/>
              <a:t>A new kind of enterprise bean, the message-driven bean, enables the asynchronous consumption of messages.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sz="2800" smtClean="0"/>
              <a:t>Message sends and receives can participate in </a:t>
            </a:r>
            <a:r>
              <a:rPr lang="en-US" sz="2800" smtClean="0">
                <a:hlinkClick r:id="rId3"/>
              </a:rPr>
              <a:t>Java Transaction API (JTA)</a:t>
            </a:r>
            <a:r>
              <a:rPr lang="en-US" sz="2800" smtClean="0"/>
              <a:t> transactions.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JMS – Java Message Service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3200" smtClean="0"/>
              <a:t>Why should I use JMS?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800" smtClean="0"/>
              <a:t>Loosely-coupled systems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400" smtClean="0"/>
              <a:t>Connectionless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400" smtClean="0"/>
              <a:t>Removes dependence on client and server platform / programming language / version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800" smtClean="0"/>
              <a:t>Publish / Subscribe metaphor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400" smtClean="0"/>
              <a:t>Send / receive information with many, unknown clients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800" smtClean="0"/>
              <a:t>Integration with other messaging systems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400" smtClean="0"/>
              <a:t>IBM MQ-Series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400" smtClean="0"/>
              <a:t>Microsoft Message Queue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JDBC – Data Access API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 algn="just" eaLnBrk="1" hangingPunct="1">
              <a:buFontTx/>
              <a:buNone/>
            </a:pPr>
            <a:r>
              <a:rPr lang="en-US" sz="3200" smtClean="0"/>
              <a:t>JDBC</a:t>
            </a:r>
            <a:r>
              <a:rPr lang="en-US" sz="3200" baseline="30000" smtClean="0"/>
              <a:t>TM</a:t>
            </a:r>
            <a:r>
              <a:rPr lang="en-US" sz="3200" smtClean="0"/>
              <a:t> technology is an API that lets you access virtually any tabular data source from the Java</a:t>
            </a:r>
            <a:r>
              <a:rPr lang="en-US" sz="3200" baseline="30000" smtClean="0"/>
              <a:t>TM</a:t>
            </a:r>
            <a:r>
              <a:rPr lang="en-US" sz="3200" smtClean="0"/>
              <a:t> programming language. </a:t>
            </a:r>
          </a:p>
          <a:p>
            <a:pPr marL="914400" lvl="1" indent="-457200" algn="just" eaLnBrk="1" hangingPunct="1"/>
            <a:r>
              <a:rPr lang="en-US" sz="2800" smtClean="0"/>
              <a:t>Cross-DBMS connectivity to a wide range of SQL databases</a:t>
            </a:r>
          </a:p>
          <a:p>
            <a:pPr marL="914400" lvl="1" indent="-457200" algn="just" eaLnBrk="1" hangingPunct="1"/>
            <a:r>
              <a:rPr lang="en-US" sz="2800" smtClean="0"/>
              <a:t>Access to other tabular data sources, such as spreadsheets or flat files.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JNDI – Java Naming and Directory Interface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sz="2400" smtClean="0"/>
              <a:t>JNDI is an API specified in Java</a:t>
            </a:r>
            <a:r>
              <a:rPr lang="en-US" sz="2400" baseline="30000" smtClean="0"/>
              <a:t>tm</a:t>
            </a:r>
            <a:r>
              <a:rPr lang="en-US" sz="2400" smtClean="0"/>
              <a:t> that provides naming and directory functionality to applications written in Java. It is designed especially for Java by using Java's object model. 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sz="2400" smtClean="0"/>
              <a:t>Using JNDI, Java applications can store and retrieve named Java objects of any type. 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sz="2400" smtClean="0"/>
              <a:t>JNDI provides methods for performing standard directory operations, such as associating attributes with objects and searching for objects using their attributes. 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sz="2400" smtClean="0"/>
              <a:t>JNDI allows Java applications to take advantage of information in a variety of existing naming and directory services, such as LDAP, NDS, DNS, and NIS(YP), and allows Java applications to coexist with legacy applications and systems.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JNDI - Layers</a:t>
            </a:r>
          </a:p>
        </p:txBody>
      </p:sp>
      <p:pic>
        <p:nvPicPr>
          <p:cNvPr id="3277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7800" y="2057400"/>
            <a:ext cx="6934200" cy="3659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JNDI – Common Uses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en-US" sz="2800" smtClean="0"/>
              <a:t>JNDI ENC – “enterprise naming context”</a:t>
            </a:r>
          </a:p>
          <a:p>
            <a:pPr lvl="1" algn="just" eaLnBrk="1" hangingPunct="1"/>
            <a:r>
              <a:rPr lang="en-US" sz="2400" smtClean="0"/>
              <a:t>EJB lookup within a J2EE app server</a:t>
            </a:r>
          </a:p>
          <a:p>
            <a:pPr algn="just" eaLnBrk="1" hangingPunct="1"/>
            <a:r>
              <a:rPr lang="en-US" sz="2800" smtClean="0"/>
              <a:t>LDAP integration</a:t>
            </a:r>
          </a:p>
          <a:p>
            <a:pPr algn="just" eaLnBrk="1" hangingPunct="1"/>
            <a:r>
              <a:rPr lang="en-US" sz="2800" smtClean="0"/>
              <a:t>Dynamic registration of services and clients</a:t>
            </a:r>
          </a:p>
          <a:p>
            <a:pPr algn="just" eaLnBrk="1" hangingPunct="1"/>
            <a:r>
              <a:rPr lang="en-US" sz="2800" smtClean="0"/>
              <a:t>Peer to Peer computing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JTA / JTS – Transactions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en-US" sz="2800" smtClean="0"/>
              <a:t>The Java Transaction API (JTA) and the Java Transaction Service (JTS) allow J2EE application servers to take the burden of transaction management off of the component developer. </a:t>
            </a:r>
          </a:p>
          <a:p>
            <a:pPr algn="just" eaLnBrk="1" hangingPunct="1"/>
            <a:r>
              <a:rPr lang="en-US" sz="2800" smtClean="0"/>
              <a:t>Developers can define the transactional properties of Enterprise JavaBeans</a:t>
            </a:r>
            <a:r>
              <a:rPr lang="en-US" sz="2800" baseline="30000" smtClean="0"/>
              <a:t>TM</a:t>
            </a:r>
            <a:r>
              <a:rPr lang="en-US" sz="2800" smtClean="0"/>
              <a:t> technology based components during design or deployment using declarative statements in the deployment descriptor.</a:t>
            </a:r>
          </a:p>
          <a:p>
            <a:pPr algn="just" eaLnBrk="1" hangingPunct="1"/>
            <a:r>
              <a:rPr lang="en-US" sz="2800" smtClean="0"/>
              <a:t>The application server takes over the transaction management responsibilities.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The Java 2 Platform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Platform introduced June, 1999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J2SE – Java 2 Standard Edition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Java for the desktop / workstation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J2ME – Java 2 Micro Edition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Java for the consumer device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J2EE - Java 2 Enterprise Edition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Java for the server </a:t>
            </a:r>
          </a:p>
          <a:p>
            <a:pPr lvl="1" eaLnBrk="1" hangingPunct="1">
              <a:lnSpc>
                <a:spcPct val="90000"/>
              </a:lnSpc>
            </a:pPr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JavaMail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sz="2800" smtClean="0"/>
              <a:t>The JavaMail</a:t>
            </a:r>
            <a:r>
              <a:rPr lang="en-US" sz="2800" baseline="30000" smtClean="0"/>
              <a:t>TM</a:t>
            </a:r>
            <a:r>
              <a:rPr lang="en-US" sz="2800" smtClean="0"/>
              <a:t> 1.2 API provides a set of abstract classes that model a mail system.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sz="2800" smtClean="0"/>
              <a:t>The API provides a platform independent and protocol independent framework to build Java technology-based mail and messaging applications. 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sz="2800" smtClean="0"/>
              <a:t>J2EE contains JAF – JavaBeans Activation Framework since it is required by JavaMail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sz="2800" smtClean="0"/>
              <a:t>Supports common mail protocols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sz="2000" smtClean="0">
                <a:latin typeface="Verdana" pitchFamily="34" charset="0"/>
              </a:rPr>
              <a:t>IMAP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sz="2000" smtClean="0">
                <a:latin typeface="Verdana" pitchFamily="34" charset="0"/>
              </a:rPr>
              <a:t>POP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sz="2000" smtClean="0">
                <a:latin typeface="Verdana" pitchFamily="34" charset="0"/>
              </a:rPr>
              <a:t>SMTP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sz="2000" smtClean="0">
                <a:latin typeface="Verdana" pitchFamily="34" charset="0"/>
              </a:rPr>
              <a:t>MIME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JAAS – Java Authentication and Authorization Service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sz="2400" i="1" smtClean="0"/>
              <a:t>Authentication</a:t>
            </a:r>
            <a:r>
              <a:rPr lang="en-US" sz="2400" smtClean="0"/>
              <a:t> of users, to reliably and securely determine who is currently executing Java code, regardless of whether the code is running as an application, an applet, a bean, or a servlet; and 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sz="2400" smtClean="0"/>
              <a:t>A</a:t>
            </a:r>
            <a:r>
              <a:rPr lang="en-US" sz="2400" i="1" smtClean="0"/>
              <a:t>uthorization</a:t>
            </a:r>
            <a:r>
              <a:rPr lang="en-US" sz="2400" smtClean="0"/>
              <a:t> of users to ensure they have the access control rights (permissions) required to do the actions performed. 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sz="2400" smtClean="0"/>
              <a:t>Sample authentication modules using: 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sz="2000" smtClean="0"/>
              <a:t>Java</a:t>
            </a:r>
            <a:r>
              <a:rPr lang="en-US" sz="2000" baseline="30000" smtClean="0"/>
              <a:t>TM</a:t>
            </a:r>
            <a:r>
              <a:rPr lang="en-US" sz="2000" smtClean="0"/>
              <a:t> Naming and Directory Interface (JNDI) 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sz="2000" smtClean="0"/>
              <a:t>Unix Operating Environment 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sz="2000" smtClean="0"/>
              <a:t>Windows NT 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sz="2000" smtClean="0"/>
              <a:t>Kerberos 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sz="2000" smtClean="0"/>
              <a:t>Keystore </a:t>
            </a:r>
            <a:endParaRPr lang="en-US" sz="2000" smtClean="0">
              <a:latin typeface="Verdana" pitchFamily="34" charset="0"/>
            </a:endParaRPr>
          </a:p>
        </p:txBody>
      </p:sp>
      <p:grpSp>
        <p:nvGrpSpPr>
          <p:cNvPr id="36868" name="Group 9"/>
          <p:cNvGrpSpPr>
            <a:grpSpLocks/>
          </p:cNvGrpSpPr>
          <p:nvPr/>
        </p:nvGrpSpPr>
        <p:grpSpPr bwMode="auto">
          <a:xfrm>
            <a:off x="2554288" y="2378075"/>
            <a:ext cx="4037012" cy="2103438"/>
            <a:chOff x="0" y="0"/>
            <a:chExt cx="2543" cy="1325"/>
          </a:xfrm>
        </p:grpSpPr>
        <p:sp>
          <p:nvSpPr>
            <p:cNvPr id="36869" name="Rectangle 4"/>
            <p:cNvSpPr>
              <a:spLocks noChangeArrowheads="1"/>
            </p:cNvSpPr>
            <p:nvPr/>
          </p:nvSpPr>
          <p:spPr bwMode="auto">
            <a:xfrm>
              <a:off x="0" y="0"/>
              <a:ext cx="2543" cy="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grpSp>
          <p:nvGrpSpPr>
            <p:cNvPr id="36870" name="Group 8"/>
            <p:cNvGrpSpPr>
              <a:grpSpLocks/>
            </p:cNvGrpSpPr>
            <p:nvPr/>
          </p:nvGrpSpPr>
          <p:grpSpPr bwMode="auto">
            <a:xfrm>
              <a:off x="0" y="0"/>
              <a:ext cx="890" cy="1325"/>
              <a:chOff x="0" y="0"/>
              <a:chExt cx="890" cy="1325"/>
            </a:xfrm>
          </p:grpSpPr>
          <p:sp>
            <p:nvSpPr>
              <p:cNvPr id="36871" name="Rectangle 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0" cy="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872" name="Rectangle 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890" cy="13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/>
                  <a:t>  </a:t>
                </a:r>
                <a:r>
                  <a:rPr lang="en-US" sz="10800"/>
                  <a:t> </a:t>
                </a:r>
                <a:r>
                  <a:rPr lang="en-US"/>
                  <a:t>               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XML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sz="2800" smtClean="0"/>
              <a:t>J2EE 1.3 includes JAXP 1.1 support, as well as Servlet Filters and XML JSP</a:t>
            </a:r>
            <a:r>
              <a:rPr lang="en-US" sz="2800" baseline="30000" smtClean="0"/>
              <a:t>TM</a:t>
            </a:r>
            <a:r>
              <a:rPr lang="en-US" sz="2800" smtClean="0"/>
              <a:t> documents. 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sz="2800" smtClean="0"/>
              <a:t>The Java</a:t>
            </a:r>
            <a:r>
              <a:rPr lang="en-US" sz="2800" baseline="30000" smtClean="0"/>
              <a:t>TM</a:t>
            </a:r>
            <a:r>
              <a:rPr lang="en-US" sz="2800" smtClean="0"/>
              <a:t> API for XML Processing ("JAXP") supports processing of XML documents using DOM, SAX, and XSLT.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sz="2800" smtClean="0"/>
              <a:t>The portability and extensibility of both XML and Java make them the ideal choice for the flexibility and wide availability requirements of this new web.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J2EE Connectors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sz="2000" smtClean="0"/>
              <a:t>The J2EE Connector architecture defines a standard architecture for connecting the J2EE platform to heterogeneous EISs (Enterprise Information Systems).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sz="2000" smtClean="0"/>
              <a:t>Examples of EISs include ERP, mainframe transaction processing, database systems, and legacy applications not written in the Java programming language.</a:t>
            </a:r>
            <a:endParaRPr lang="en-US" sz="1400" smtClean="0"/>
          </a:p>
        </p:txBody>
      </p:sp>
      <p:pic>
        <p:nvPicPr>
          <p:cNvPr id="38916" name="Picture 5" descr="http://java.sun.com/j2ee/images/Scenario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0200" y="3502025"/>
            <a:ext cx="5715000" cy="305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J2EE Applications</a:t>
            </a:r>
          </a:p>
        </p:txBody>
      </p:sp>
      <p:graphicFrame>
        <p:nvGraphicFramePr>
          <p:cNvPr id="2050" name="Object 3"/>
          <p:cNvGraphicFramePr>
            <a:graphicFrameLocks noChangeAspect="1"/>
          </p:cNvGraphicFramePr>
          <p:nvPr/>
        </p:nvGraphicFramePr>
        <p:xfrm>
          <a:off x="990600" y="1600200"/>
          <a:ext cx="7772400" cy="4305300"/>
        </p:xfrm>
        <a:graphic>
          <a:graphicData uri="http://schemas.openxmlformats.org/presentationml/2006/ole">
            <p:oleObj spid="_x0000_s2050" name="Photo Editor Photo" r:id="rId4" imgW="14289495" imgH="7914286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J2EE Deployment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JAR – Java ARchive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Java class file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EJBs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WAR - Web ARchive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Servlets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JSPs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EAR - Enterprise ARchive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Contains other JARs and WARs to form an entire application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Deployment descriptors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XML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Required for EJB JARs, WARs, EARs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J2EE Servers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Application Server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As of Sept ’01 - MetaGroup Survey by sales $$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BEA Weblogic - 37%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IBM Websphere – 22%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Oracle – 11%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Iplanet – 5%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Other- 12%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Open-source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Jboss – </a:t>
            </a:r>
            <a:r>
              <a:rPr lang="en-US" smtClean="0">
                <a:hlinkClick r:id="rId3"/>
              </a:rPr>
              <a:t>www.jboss.org</a:t>
            </a:r>
            <a:endParaRPr lang="en-US" smtClean="0"/>
          </a:p>
        </p:txBody>
      </p:sp>
      <p:pic>
        <p:nvPicPr>
          <p:cNvPr id="40964" name="Picture 7" descr="IBM logo">
            <a:hlinkClick r:id="rId4"/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086600" y="4419600"/>
            <a:ext cx="1295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5" name="Picture 9" descr="Borland logo">
            <a:hlinkClick r:id="rId6"/>
          </p:cNvPr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667000" y="4800600"/>
            <a:ext cx="173672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6" name="Picture 11" descr="Pramati logo">
            <a:hlinkClick r:id="rId8"/>
          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495800" y="4495800"/>
            <a:ext cx="2057400" cy="83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7" name="Picture 13" descr="iPlanet">
            <a:hlinkClick r:id="rId10"/>
          </p:cNvPr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7162800" y="2446338"/>
            <a:ext cx="1096963" cy="754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8" name="Picture 15" descr="Oracle">
            <a:hlinkClick r:id="rId12"/>
          </p:cNvPr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6096000" y="3505200"/>
            <a:ext cx="2209800" cy="296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9" name="Picture 21" descr="http://www.jboss.org/online-manual/HTML/images/jboss.gif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4953000" y="5562600"/>
            <a:ext cx="4038600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70" name="Picture 10" descr="glassfish.gif"/>
          <p:cNvPicPr>
            <a:picLocks noChangeAspect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609600" y="4724400"/>
            <a:ext cx="154305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J2EE Servers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Servlet / JSP Servers</a:t>
            </a:r>
          </a:p>
          <a:p>
            <a:pPr lvl="1" eaLnBrk="1" hangingPunct="1"/>
            <a:r>
              <a:rPr lang="en-US" smtClean="0"/>
              <a:t>Most of the commercial application servers also include servlet / JSP support</a:t>
            </a:r>
          </a:p>
          <a:p>
            <a:pPr lvl="1" eaLnBrk="1" hangingPunct="1"/>
            <a:r>
              <a:rPr lang="en-US" smtClean="0"/>
              <a:t>Open-Source</a:t>
            </a:r>
          </a:p>
          <a:p>
            <a:pPr lvl="2" eaLnBrk="1" hangingPunct="1"/>
            <a:r>
              <a:rPr lang="en-US" smtClean="0"/>
              <a:t>Apache Tomcat</a:t>
            </a:r>
          </a:p>
          <a:p>
            <a:pPr lvl="2" eaLnBrk="1" hangingPunct="1"/>
            <a:r>
              <a:rPr lang="en-US" smtClean="0"/>
              <a:t>Jetty</a:t>
            </a:r>
          </a:p>
          <a:p>
            <a:pPr lvl="1" eaLnBrk="1" hangingPunct="1"/>
            <a:r>
              <a:rPr lang="en-US" smtClean="0"/>
              <a:t>Sun’s listing of servlet / JSP servers -</a:t>
            </a:r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J2EE Development Tools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en-US" smtClean="0"/>
              <a:t>Major IDEs support J2EE in some form</a:t>
            </a:r>
          </a:p>
          <a:p>
            <a:pPr lvl="1" algn="just" eaLnBrk="1" hangingPunct="1"/>
            <a:r>
              <a:rPr lang="en-US" smtClean="0"/>
              <a:t>Wizards for EJB / Servlets</a:t>
            </a:r>
          </a:p>
          <a:p>
            <a:pPr lvl="1" algn="just" eaLnBrk="1" hangingPunct="1"/>
            <a:r>
              <a:rPr lang="en-US" smtClean="0"/>
              <a:t>Custom editors for JSP</a:t>
            </a:r>
          </a:p>
          <a:p>
            <a:pPr lvl="1" algn="just" eaLnBrk="1" hangingPunct="1"/>
            <a:r>
              <a:rPr lang="en-US" smtClean="0"/>
              <a:t>Deployment descriptor support</a:t>
            </a:r>
          </a:p>
          <a:p>
            <a:pPr lvl="1" algn="just" eaLnBrk="1" hangingPunct="1"/>
            <a:r>
              <a:rPr lang="en-US" smtClean="0"/>
              <a:t>Deployment support for application servers</a:t>
            </a:r>
          </a:p>
          <a:p>
            <a:pPr lvl="1" algn="just" eaLnBrk="1" hangingPunct="1"/>
            <a:r>
              <a:rPr lang="en-US" smtClean="0"/>
              <a:t>Embedded servers for testing within IDE</a:t>
            </a:r>
          </a:p>
          <a:p>
            <a:pPr lvl="1" algn="just"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Learning more…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en-US" sz="2000" smtClean="0"/>
              <a:t>Enterprise JavaBeans – 3</a:t>
            </a:r>
            <a:r>
              <a:rPr lang="en-US" sz="2000" baseline="30000" smtClean="0"/>
              <a:t>rd</a:t>
            </a:r>
            <a:r>
              <a:rPr lang="en-US" sz="2000" smtClean="0"/>
              <a:t> Edition</a:t>
            </a:r>
          </a:p>
          <a:p>
            <a:pPr lvl="1" algn="just" eaLnBrk="1" hangingPunct="1"/>
            <a:r>
              <a:rPr lang="en-US" sz="1800" smtClean="0"/>
              <a:t>Richard Monson-Haefel</a:t>
            </a:r>
          </a:p>
          <a:p>
            <a:pPr lvl="1" algn="just" eaLnBrk="1" hangingPunct="1"/>
            <a:r>
              <a:rPr lang="en-US" sz="1800" smtClean="0"/>
              <a:t>O’Reilly © 2001</a:t>
            </a:r>
          </a:p>
          <a:p>
            <a:pPr algn="just" eaLnBrk="1" hangingPunct="1"/>
            <a:r>
              <a:rPr lang="en-US" sz="2000" smtClean="0"/>
              <a:t>JBoss documentation</a:t>
            </a:r>
          </a:p>
          <a:p>
            <a:pPr lvl="1" algn="just" eaLnBrk="1" hangingPunct="1"/>
            <a:r>
              <a:rPr lang="en-US" sz="1800" smtClean="0">
                <a:hlinkClick r:id="rId3"/>
              </a:rPr>
              <a:t>http://www.jboss.org/online-manual/HTML/index.html</a:t>
            </a:r>
            <a:endParaRPr lang="en-US" sz="1800" smtClean="0"/>
          </a:p>
          <a:p>
            <a:pPr algn="just" eaLnBrk="1" hangingPunct="1"/>
            <a:r>
              <a:rPr lang="en-US" sz="2000" smtClean="0"/>
              <a:t>Designing Enterprise Applications with the Java 2 Platform, Enterprise Edition</a:t>
            </a:r>
          </a:p>
          <a:p>
            <a:pPr lvl="1" algn="just" eaLnBrk="1" hangingPunct="1"/>
            <a:r>
              <a:rPr lang="en-US" sz="1800" smtClean="0"/>
              <a:t>Nicholas Kassem and the Enterprise Team</a:t>
            </a:r>
          </a:p>
          <a:p>
            <a:pPr lvl="1" algn="just" eaLnBrk="1" hangingPunct="1"/>
            <a:r>
              <a:rPr lang="en-US" sz="1800" smtClean="0"/>
              <a:t>Addison Wesley © 2000</a:t>
            </a:r>
          </a:p>
          <a:p>
            <a:pPr algn="just" eaLnBrk="1" hangingPunct="1"/>
            <a:r>
              <a:rPr lang="en-US" sz="2000" smtClean="0"/>
              <a:t>Core Servlets and JavaServer Pages (JSP)</a:t>
            </a:r>
          </a:p>
          <a:p>
            <a:pPr lvl="1" algn="just" eaLnBrk="1" hangingPunct="1"/>
            <a:r>
              <a:rPr lang="en-US" sz="1800" smtClean="0"/>
              <a:t>Marty Hall</a:t>
            </a:r>
          </a:p>
          <a:p>
            <a:pPr lvl="1" algn="just" eaLnBrk="1" hangingPunct="1"/>
            <a:r>
              <a:rPr lang="en-US" sz="1800" smtClean="0"/>
              <a:t>Prentice Hall © 2000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J2EE Architecture</a:t>
            </a:r>
          </a:p>
        </p:txBody>
      </p:sp>
      <p:sp>
        <p:nvSpPr>
          <p:cNvPr id="10243" name="Rectangle 4"/>
          <p:cNvSpPr>
            <a:spLocks noGrp="1" noChangeArrowheads="1"/>
          </p:cNvSpPr>
          <p:nvPr>
            <p:ph idx="1"/>
          </p:nvPr>
        </p:nvSpPr>
        <p:spPr>
          <a:xfrm>
            <a:off x="4419600" y="1576388"/>
            <a:ext cx="4267200" cy="5046662"/>
          </a:xfrm>
        </p:spPr>
        <p:txBody>
          <a:bodyPr/>
          <a:lstStyle/>
          <a:p>
            <a:pPr eaLnBrk="1" hangingPunct="1"/>
            <a:r>
              <a:rPr lang="en-US" sz="2400" dirty="0" smtClean="0"/>
              <a:t>J2EE multi-tiered applications are generally considered to be three-tiered applications because they are distributed over three different locations</a:t>
            </a:r>
          </a:p>
          <a:p>
            <a:pPr lvl="1" eaLnBrk="1" hangingPunct="1"/>
            <a:r>
              <a:rPr lang="en-US" sz="2000" dirty="0" smtClean="0"/>
              <a:t>client machines</a:t>
            </a:r>
          </a:p>
          <a:p>
            <a:pPr lvl="1" eaLnBrk="1" hangingPunct="1"/>
            <a:r>
              <a:rPr lang="en-US" sz="2000" dirty="0" smtClean="0"/>
              <a:t>the J2EE server machine</a:t>
            </a:r>
          </a:p>
          <a:p>
            <a:pPr lvl="1" eaLnBrk="1" hangingPunct="1"/>
            <a:r>
              <a:rPr lang="en-US" sz="2000" dirty="0" smtClean="0"/>
              <a:t>the database or legacy machines at the back end</a:t>
            </a:r>
          </a:p>
        </p:txBody>
      </p:sp>
      <p:pic>
        <p:nvPicPr>
          <p:cNvPr id="10244" name="Picture 5" descr="Multitiered Application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2770187"/>
            <a:ext cx="4251325" cy="332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J2EE Architecture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Three-tiered applications that run in this way extend the standard two-tiered client and server model by placing a multithreaded application server between the client application and back-end storage</a:t>
            </a:r>
          </a:p>
        </p:txBody>
      </p:sp>
      <p:graphicFrame>
        <p:nvGraphicFramePr>
          <p:cNvPr id="1026" name="Object 5"/>
          <p:cNvGraphicFramePr>
            <a:graphicFrameLocks noChangeAspect="1"/>
          </p:cNvGraphicFramePr>
          <p:nvPr/>
        </p:nvGraphicFramePr>
        <p:xfrm>
          <a:off x="4648200" y="3241675"/>
          <a:ext cx="4038600" cy="3311525"/>
        </p:xfrm>
        <a:graphic>
          <a:graphicData uri="http://schemas.openxmlformats.org/presentationml/2006/ole">
            <p:oleObj spid="_x0000_s1026" name="Bitmap Image" r:id="rId4" imgW="7380952" imgH="4933333" progId="PBrush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The Java 2 Platform</a:t>
            </a:r>
          </a:p>
        </p:txBody>
      </p:sp>
      <p:pic>
        <p:nvPicPr>
          <p:cNvPr id="11267" name="Picture 4" descr="http://java.sun.com/java2/whatis/images/java.overview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2913" y="1905000"/>
            <a:ext cx="8243887" cy="4049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J2EE Technologies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Java Servlets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JSP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EJB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JMS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JDBC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JNDI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JTA / JTS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JavaMail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JAAS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XML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J2EE Components</a:t>
            </a:r>
          </a:p>
        </p:txBody>
      </p:sp>
      <p:pic>
        <p:nvPicPr>
          <p:cNvPr id="13315" name="Picture 7" descr="J2EE Architectur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600200"/>
            <a:ext cx="8243888" cy="3995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Java Servlets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sz="2800" smtClean="0"/>
              <a:t>Servlets are the Java platform technology of choice for extending and enhancing web servers. 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sz="2800" smtClean="0"/>
              <a:t>Servlets provide a component-based, platform-independent method for building web-based applications, without the performance limitations of CGI programs.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Te_ppt_template">
  <a:themeElements>
    <a:clrScheme name="sITe_ppt_template 9">
      <a:dk1>
        <a:srgbClr val="51004B"/>
      </a:dk1>
      <a:lt1>
        <a:srgbClr val="FFFFFF"/>
      </a:lt1>
      <a:dk2>
        <a:srgbClr val="000000"/>
      </a:dk2>
      <a:lt2>
        <a:srgbClr val="10393E"/>
      </a:lt2>
      <a:accent1>
        <a:srgbClr val="2F4932"/>
      </a:accent1>
      <a:accent2>
        <a:srgbClr val="60765B"/>
      </a:accent2>
      <a:accent3>
        <a:srgbClr val="FFFFFF"/>
      </a:accent3>
      <a:accent4>
        <a:srgbClr val="44003F"/>
      </a:accent4>
      <a:accent5>
        <a:srgbClr val="ADB1AD"/>
      </a:accent5>
      <a:accent6>
        <a:srgbClr val="566A52"/>
      </a:accent6>
      <a:hlink>
        <a:srgbClr val="95A289"/>
      </a:hlink>
      <a:folHlink>
        <a:srgbClr val="B6BFAC"/>
      </a:folHlink>
    </a:clrScheme>
    <a:fontScheme name="sITe_ppt_templat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3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3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sITe_ppt_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Te_ppt_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Te_ppt_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Te_ppt_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Te_ppt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Te_ppt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Te_ppt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Te_ppt_template 8">
        <a:dk1>
          <a:srgbClr val="000000"/>
        </a:dk1>
        <a:lt1>
          <a:srgbClr val="FFFFFF"/>
        </a:lt1>
        <a:dk2>
          <a:srgbClr val="000000"/>
        </a:dk2>
        <a:lt2>
          <a:srgbClr val="10393E"/>
        </a:lt2>
        <a:accent1>
          <a:srgbClr val="2F4932"/>
        </a:accent1>
        <a:accent2>
          <a:srgbClr val="60765B"/>
        </a:accent2>
        <a:accent3>
          <a:srgbClr val="FFFFFF"/>
        </a:accent3>
        <a:accent4>
          <a:srgbClr val="000000"/>
        </a:accent4>
        <a:accent5>
          <a:srgbClr val="ADB1AD"/>
        </a:accent5>
        <a:accent6>
          <a:srgbClr val="566A52"/>
        </a:accent6>
        <a:hlink>
          <a:srgbClr val="95A289"/>
        </a:hlink>
        <a:folHlink>
          <a:srgbClr val="B6BF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Te_ppt_template 9">
        <a:dk1>
          <a:srgbClr val="51004B"/>
        </a:dk1>
        <a:lt1>
          <a:srgbClr val="FFFFFF"/>
        </a:lt1>
        <a:dk2>
          <a:srgbClr val="000000"/>
        </a:dk2>
        <a:lt2>
          <a:srgbClr val="10393E"/>
        </a:lt2>
        <a:accent1>
          <a:srgbClr val="2F4932"/>
        </a:accent1>
        <a:accent2>
          <a:srgbClr val="60765B"/>
        </a:accent2>
        <a:accent3>
          <a:srgbClr val="FFFFFF"/>
        </a:accent3>
        <a:accent4>
          <a:srgbClr val="44003F"/>
        </a:accent4>
        <a:accent5>
          <a:srgbClr val="ADB1AD"/>
        </a:accent5>
        <a:accent6>
          <a:srgbClr val="566A52"/>
        </a:accent6>
        <a:hlink>
          <a:srgbClr val="95A289"/>
        </a:hlink>
        <a:folHlink>
          <a:srgbClr val="B6BF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Nexwave_ppt_Template_v1.0</Template>
  <TotalTime>789</TotalTime>
  <Words>1740</Words>
  <Application>Microsoft Office PowerPoint</Application>
  <PresentationFormat>On-screen Show (4:3)</PresentationFormat>
  <Paragraphs>282</Paragraphs>
  <Slides>39</Slides>
  <Notes>39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42" baseType="lpstr">
      <vt:lpstr>sITe_ppt_template</vt:lpstr>
      <vt:lpstr>Bitmap Image</vt:lpstr>
      <vt:lpstr>Photo Editor Photo</vt:lpstr>
      <vt:lpstr>J2EE</vt:lpstr>
      <vt:lpstr>Presentation Overview</vt:lpstr>
      <vt:lpstr>The Java 2 Platform</vt:lpstr>
      <vt:lpstr>J2EE Architecture</vt:lpstr>
      <vt:lpstr>J2EE Architecture</vt:lpstr>
      <vt:lpstr>The Java 2 Platform</vt:lpstr>
      <vt:lpstr>J2EE Technologies</vt:lpstr>
      <vt:lpstr>J2EE Components</vt:lpstr>
      <vt:lpstr>Java Servlets</vt:lpstr>
      <vt:lpstr>Java Servlets</vt:lpstr>
      <vt:lpstr>Anatomy of a Servlet</vt:lpstr>
      <vt:lpstr>Anatomy of a Servlet</vt:lpstr>
      <vt:lpstr>Anatomy of a Servlet</vt:lpstr>
      <vt:lpstr>JSP – JavaServer Pages</vt:lpstr>
      <vt:lpstr>Sample JSP</vt:lpstr>
      <vt:lpstr>EJB – Enterprise Java Beans</vt:lpstr>
      <vt:lpstr>EJB – Enterprise Java Beans</vt:lpstr>
      <vt:lpstr>Client / EJB Relationship</vt:lpstr>
      <vt:lpstr>EJB – Enterprise Java Beans</vt:lpstr>
      <vt:lpstr>EJB – Entity Beans</vt:lpstr>
      <vt:lpstr>JMS – Java Message Service</vt:lpstr>
      <vt:lpstr>JMS – Java Message Service</vt:lpstr>
      <vt:lpstr>JMS – Java Message Service</vt:lpstr>
      <vt:lpstr>JMS – Java Message Service</vt:lpstr>
      <vt:lpstr>JDBC – Data Access API</vt:lpstr>
      <vt:lpstr>JNDI – Java Naming and Directory Interface</vt:lpstr>
      <vt:lpstr>JNDI - Layers</vt:lpstr>
      <vt:lpstr>JNDI – Common Uses</vt:lpstr>
      <vt:lpstr>JTA / JTS – Transactions</vt:lpstr>
      <vt:lpstr>JavaMail</vt:lpstr>
      <vt:lpstr>JAAS – Java Authentication and Authorization Service</vt:lpstr>
      <vt:lpstr>XML</vt:lpstr>
      <vt:lpstr>J2EE Connectors</vt:lpstr>
      <vt:lpstr>J2EE Applications</vt:lpstr>
      <vt:lpstr>J2EE Deployment</vt:lpstr>
      <vt:lpstr>J2EE Servers</vt:lpstr>
      <vt:lpstr>J2EE Servers</vt:lpstr>
      <vt:lpstr>J2EE Development Tools</vt:lpstr>
      <vt:lpstr>Learning more…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>nexwave</dc:creator>
  <cp:lastModifiedBy>Aruna reddy</cp:lastModifiedBy>
  <cp:revision>58</cp:revision>
  <dcterms:created xsi:type="dcterms:W3CDTF">2001-12-13T21:23:30Z</dcterms:created>
  <dcterms:modified xsi:type="dcterms:W3CDTF">2012-06-12T09:09:32Z</dcterms:modified>
</cp:coreProperties>
</file>