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256" r:id="rId2"/>
    <p:sldId id="257" r:id="rId3"/>
    <p:sldId id="258" r:id="rId4"/>
    <p:sldId id="259" r:id="rId5"/>
    <p:sldId id="267" r:id="rId6"/>
    <p:sldId id="268" r:id="rId7"/>
    <p:sldId id="269" r:id="rId8"/>
    <p:sldId id="270" r:id="rId9"/>
    <p:sldId id="271" r:id="rId10"/>
    <p:sldId id="272" r:id="rId11"/>
    <p:sldId id="297" r:id="rId12"/>
    <p:sldId id="291" r:id="rId13"/>
    <p:sldId id="292" r:id="rId14"/>
    <p:sldId id="293" r:id="rId15"/>
    <p:sldId id="294" r:id="rId16"/>
    <p:sldId id="295" r:id="rId17"/>
    <p:sldId id="296"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AE"/>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notesViewPr>
    <p:cSldViewPr snapToGrid="0">
      <p:cViewPr varScale="1">
        <p:scale>
          <a:sx n="58" d="100"/>
          <a:sy n="58" d="100"/>
        </p:scale>
        <p:origin x="19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E50BB7-D89E-44BA-9B16-A0BEFAD531CD}" type="datetimeFigureOut">
              <a:rPr lang="en-GB" smtClean="0"/>
              <a:t>17/04/2018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19D2E7-871B-4D34-B143-915253EDFAE5}" type="slidenum">
              <a:rPr lang="en-GB" smtClean="0"/>
              <a:t>‹#›</a:t>
            </a:fld>
            <a:endParaRPr lang="en-GB"/>
          </a:p>
        </p:txBody>
      </p:sp>
    </p:spTree>
    <p:extLst>
      <p:ext uri="{BB962C8B-B14F-4D97-AF65-F5344CB8AC3E}">
        <p14:creationId xmlns:p14="http://schemas.microsoft.com/office/powerpoint/2010/main" val="2686726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60CD5-C3D8-4127-AAAB-A72BC004440F}" type="datetimeFigureOut">
              <a:rPr lang="en-GB" smtClean="0"/>
              <a:t>17/04/2018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5A9D1-27C7-4128-9780-1A47E701C548}" type="slidenum">
              <a:rPr lang="en-GB" smtClean="0"/>
              <a:t>‹#›</a:t>
            </a:fld>
            <a:endParaRPr lang="en-GB"/>
          </a:p>
        </p:txBody>
      </p:sp>
    </p:spTree>
    <p:extLst>
      <p:ext uri="{BB962C8B-B14F-4D97-AF65-F5344CB8AC3E}">
        <p14:creationId xmlns:p14="http://schemas.microsoft.com/office/powerpoint/2010/main" val="185517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33605" name="Rectangle 5"/>
          <p:cNvSpPr>
            <a:spLocks noGrp="1" noChangeArrowheads="1"/>
          </p:cNvSpPr>
          <p:nvPr>
            <p:ph type="subTitle" sz="quarter" idx="1" hasCustomPrompt="1"/>
          </p:nvPr>
        </p:nvSpPr>
        <p:spPr>
          <a:xfrm>
            <a:off x="685800" y="5531862"/>
            <a:ext cx="5884011" cy="667603"/>
          </a:xfrm>
          <a:prstGeom prst="rect">
            <a:avLst/>
          </a:prstGeom>
        </p:spPr>
        <p:txBody>
          <a:bodyPr lIns="0" anchor="ctr"/>
          <a:lstStyle>
            <a:lvl1pPr marL="0" indent="0">
              <a:buFont typeface="Wingdings 2" pitchFamily="18" charset="2"/>
              <a:buNone/>
              <a:defRPr sz="2400" b="0">
                <a:solidFill>
                  <a:srgbClr val="5F5F5F"/>
                </a:solidFill>
                <a:latin typeface="+mj-lt"/>
              </a:defRPr>
            </a:lvl1pPr>
          </a:lstStyle>
          <a:p>
            <a:r>
              <a:rPr lang="en-US" dirty="0"/>
              <a:t>Click to edit Master </a:t>
            </a:r>
            <a:r>
              <a:rPr lang="en-US" dirty="0" smtClean="0"/>
              <a:t>title </a:t>
            </a:r>
            <a:r>
              <a:rPr lang="en-US" dirty="0"/>
              <a:t>style</a:t>
            </a:r>
          </a:p>
        </p:txBody>
      </p:sp>
      <p:pic>
        <p:nvPicPr>
          <p:cNvPr id="14" name="Picture 30" descr="C:\Users\bhuvaneswaranm\Desktop\Picture1 copy.jpg"/>
          <p:cNvPicPr>
            <a:picLocks noChangeArrowheads="1"/>
          </p:cNvPicPr>
          <p:nvPr userDrawn="1"/>
        </p:nvPicPr>
        <p:blipFill rotWithShape="1">
          <a:blip r:embed="rId2" cstate="print">
            <a:extLst>
              <a:ext uri="{28A0092B-C50C-407E-A947-70E740481C1C}">
                <a14:useLocalDpi xmlns:a14="http://schemas.microsoft.com/office/drawing/2010/main" val="0"/>
              </a:ext>
            </a:extLst>
          </a:blip>
          <a:srcRect l="1066"/>
          <a:stretch/>
        </p:blipFill>
        <p:spPr bwMode="auto">
          <a:xfrm>
            <a:off x="0" y="982022"/>
            <a:ext cx="9144000" cy="3528000"/>
          </a:xfrm>
          <a:prstGeom prst="roundRect">
            <a:avLst>
              <a:gd name="adj" fmla="val 0"/>
            </a:avLst>
          </a:prstGeom>
          <a:solidFill>
            <a:srgbClr val="FFFFFF">
              <a:shade val="85000"/>
            </a:srgbClr>
          </a:solidFill>
          <a:ln>
            <a:noFill/>
          </a:ln>
          <a:effectLst/>
          <a:extLst/>
        </p:spPr>
      </p:pic>
      <p:sp>
        <p:nvSpPr>
          <p:cNvPr id="9" name="Rectangle 19"/>
          <p:cNvSpPr>
            <a:spLocks noChangeArrowheads="1"/>
          </p:cNvSpPr>
          <p:nvPr userDrawn="1"/>
        </p:nvSpPr>
        <p:spPr bwMode="auto">
          <a:xfrm>
            <a:off x="0" y="4427950"/>
            <a:ext cx="9144000" cy="217487"/>
          </a:xfrm>
          <a:prstGeom prst="rect">
            <a:avLst/>
          </a:prstGeom>
          <a:solidFill>
            <a:srgbClr val="0066AE"/>
          </a:solidFill>
          <a:ln>
            <a:noFill/>
          </a:ln>
          <a:extLst/>
        </p:spPr>
        <p:txBody>
          <a:bodyPr wrap="none"/>
          <a:lstStyle>
            <a:lvl1pPr>
              <a:defRPr sz="3600">
                <a:solidFill>
                  <a:schemeClr val="tx1"/>
                </a:solidFill>
                <a:latin typeface="Arial" panose="020B0604020202020204" pitchFamily="34" charset="0"/>
                <a:cs typeface="Arial" panose="020B0604020202020204" pitchFamily="34" charset="0"/>
              </a:defRPr>
            </a:lvl1pPr>
            <a:lvl2pPr marL="742950" indent="-285750">
              <a:defRPr sz="3600">
                <a:solidFill>
                  <a:schemeClr val="tx1"/>
                </a:solidFill>
                <a:latin typeface="Arial" panose="020B0604020202020204" pitchFamily="34" charset="0"/>
                <a:cs typeface="Arial" panose="020B0604020202020204" pitchFamily="34" charset="0"/>
              </a:defRPr>
            </a:lvl2pPr>
            <a:lvl3pPr marL="1143000" indent="-228600">
              <a:defRPr sz="3600">
                <a:solidFill>
                  <a:schemeClr val="tx1"/>
                </a:solidFill>
                <a:latin typeface="Arial" panose="020B0604020202020204" pitchFamily="34" charset="0"/>
                <a:cs typeface="Arial" panose="020B0604020202020204" pitchFamily="34" charset="0"/>
              </a:defRPr>
            </a:lvl3pPr>
            <a:lvl4pPr marL="1600200" indent="-228600">
              <a:defRPr sz="3600">
                <a:solidFill>
                  <a:schemeClr val="tx1"/>
                </a:solidFill>
                <a:latin typeface="Arial" panose="020B0604020202020204" pitchFamily="34" charset="0"/>
                <a:cs typeface="Arial" panose="020B0604020202020204" pitchFamily="34" charset="0"/>
              </a:defRPr>
            </a:lvl4pPr>
            <a:lvl5pPr marL="2057400" indent="-228600">
              <a:defRPr sz="3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endParaRPr lang="en-IN">
              <a:solidFill>
                <a:srgbClr val="000000"/>
              </a:solidFill>
            </a:endParaRPr>
          </a:p>
        </p:txBody>
      </p:sp>
      <p:sp>
        <p:nvSpPr>
          <p:cNvPr id="15" name="Freeform 14"/>
          <p:cNvSpPr/>
          <p:nvPr userDrawn="1"/>
        </p:nvSpPr>
        <p:spPr bwMode="auto">
          <a:xfrm>
            <a:off x="0" y="0"/>
            <a:ext cx="6678316" cy="971550"/>
          </a:xfrm>
          <a:custGeom>
            <a:avLst/>
            <a:gdLst>
              <a:gd name="connsiteX0" fmla="*/ 0 w 7658099"/>
              <a:gd name="connsiteY0" fmla="*/ 0 h 971550"/>
              <a:gd name="connsiteX1" fmla="*/ 7658099 w 7658099"/>
              <a:gd name="connsiteY1" fmla="*/ 0 h 971550"/>
              <a:gd name="connsiteX2" fmla="*/ 7658099 w 7658099"/>
              <a:gd name="connsiteY2" fmla="*/ 971550 h 971550"/>
              <a:gd name="connsiteX3" fmla="*/ 0 w 7658099"/>
              <a:gd name="connsiteY3" fmla="*/ 971550 h 971550"/>
              <a:gd name="connsiteX4" fmla="*/ 0 w 7658099"/>
              <a:gd name="connsiteY4" fmla="*/ 0 h 971550"/>
              <a:gd name="connsiteX0" fmla="*/ 0 w 7991474"/>
              <a:gd name="connsiteY0" fmla="*/ 0 h 971550"/>
              <a:gd name="connsiteX1" fmla="*/ 7991474 w 7991474"/>
              <a:gd name="connsiteY1" fmla="*/ 0 h 971550"/>
              <a:gd name="connsiteX2" fmla="*/ 7658099 w 7991474"/>
              <a:gd name="connsiteY2" fmla="*/ 971550 h 971550"/>
              <a:gd name="connsiteX3" fmla="*/ 0 w 7991474"/>
              <a:gd name="connsiteY3" fmla="*/ 971550 h 971550"/>
              <a:gd name="connsiteX4" fmla="*/ 0 w 7991474"/>
              <a:gd name="connsiteY4" fmla="*/ 0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1474" h="971550">
                <a:moveTo>
                  <a:pt x="0" y="0"/>
                </a:moveTo>
                <a:lnTo>
                  <a:pt x="7991474" y="0"/>
                </a:lnTo>
                <a:lnTo>
                  <a:pt x="7658099" y="971550"/>
                </a:lnTo>
                <a:lnTo>
                  <a:pt x="0" y="971550"/>
                </a:lnTo>
                <a:lnTo>
                  <a:pt x="0" y="0"/>
                </a:lnTo>
                <a:close/>
              </a:path>
            </a:pathLst>
          </a:custGeom>
          <a:solidFill>
            <a:srgbClr val="0066AE"/>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IN">
              <a:solidFill>
                <a:prstClr val="black"/>
              </a:solidFill>
            </a:endParaRPr>
          </a:p>
        </p:txBody>
      </p:sp>
      <p:cxnSp>
        <p:nvCxnSpPr>
          <p:cNvPr id="18" name="Straight Connector 17"/>
          <p:cNvCxnSpPr/>
          <p:nvPr userDrawn="1"/>
        </p:nvCxnSpPr>
        <p:spPr bwMode="auto">
          <a:xfrm>
            <a:off x="685800" y="5482648"/>
            <a:ext cx="8534400" cy="0"/>
          </a:xfrm>
          <a:prstGeom prst="line">
            <a:avLst/>
          </a:prstGeom>
          <a:solidFill>
            <a:schemeClr val="accent1"/>
          </a:solidFill>
          <a:ln w="3175" cap="flat" cmpd="sng" algn="ctr">
            <a:solidFill>
              <a:srgbClr val="850909"/>
            </a:solidFill>
            <a:prstDash val="solid"/>
            <a:miter lim="800000"/>
            <a:headEnd type="none" w="sm" len="sm"/>
            <a:tailEnd type="triangle" w="med" len="med"/>
          </a:ln>
          <a:effectLst/>
        </p:spPr>
      </p:cxnSp>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l="34055" t="40445" r="34053" b="39509"/>
          <a:stretch/>
        </p:blipFill>
        <p:spPr>
          <a:xfrm>
            <a:off x="7342553" y="223749"/>
            <a:ext cx="1481328" cy="524052"/>
          </a:xfrm>
          <a:prstGeom prst="rect">
            <a:avLst/>
          </a:prstGeom>
        </p:spPr>
      </p:pic>
      <p:pic>
        <p:nvPicPr>
          <p:cNvPr id="4" name="Picture 3"/>
          <p:cNvPicPr>
            <a:picLocks noChangeAspect="1"/>
          </p:cNvPicPr>
          <p:nvPr userDrawn="1"/>
        </p:nvPicPr>
        <p:blipFill rotWithShape="1">
          <a:blip r:embed="rId4" cstate="print">
            <a:extLst>
              <a:ext uri="{28A0092B-C50C-407E-A947-70E740481C1C}">
                <a14:useLocalDpi xmlns:a14="http://schemas.microsoft.com/office/drawing/2010/main" val="0"/>
              </a:ext>
            </a:extLst>
          </a:blip>
          <a:srcRect l="26892" t="45531" r="26892" b="45544"/>
          <a:stretch/>
        </p:blipFill>
        <p:spPr>
          <a:xfrm>
            <a:off x="685800" y="4969917"/>
            <a:ext cx="4206240" cy="457200"/>
          </a:xfrm>
          <a:prstGeom prst="rect">
            <a:avLst/>
          </a:prstGeom>
        </p:spPr>
      </p:pic>
    </p:spTree>
    <p:extLst>
      <p:ext uri="{BB962C8B-B14F-4D97-AF65-F5344CB8AC3E}">
        <p14:creationId xmlns:p14="http://schemas.microsoft.com/office/powerpoint/2010/main" val="39802249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482600" y="6550660"/>
            <a:ext cx="3479800" cy="230832"/>
          </a:xfrm>
          <a:prstGeom prst="rect">
            <a:avLst/>
          </a:prstGeom>
          <a:noFill/>
        </p:spPr>
        <p:txBody>
          <a:bodyPr wrap="square" rtlCol="0">
            <a:spAutoFit/>
          </a:bodyPr>
          <a:lstStyle/>
          <a:p>
            <a:r>
              <a:rPr lang="en-US" sz="900" dirty="0">
                <a:solidFill>
                  <a:prstClr val="black"/>
                </a:solidFill>
              </a:rPr>
              <a:t>HCL </a:t>
            </a:r>
            <a:r>
              <a:rPr lang="en-US" sz="900" dirty="0" err="1">
                <a:solidFill>
                  <a:prstClr val="black"/>
                </a:solidFill>
              </a:rPr>
              <a:t>TalentCare</a:t>
            </a:r>
            <a:r>
              <a:rPr lang="en-US" sz="900" dirty="0">
                <a:solidFill>
                  <a:prstClr val="black"/>
                </a:solidFill>
              </a:rPr>
              <a:t> : Confidential</a:t>
            </a:r>
          </a:p>
        </p:txBody>
      </p:sp>
    </p:spTree>
    <p:extLst>
      <p:ext uri="{BB962C8B-B14F-4D97-AF65-F5344CB8AC3E}">
        <p14:creationId xmlns:p14="http://schemas.microsoft.com/office/powerpoint/2010/main" val="292116573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a:xfrm>
            <a:off x="482600" y="6550660"/>
            <a:ext cx="3479800" cy="230832"/>
          </a:xfrm>
          <a:prstGeom prst="rect">
            <a:avLst/>
          </a:prstGeom>
          <a:noFill/>
        </p:spPr>
        <p:txBody>
          <a:bodyPr wrap="square" rtlCol="0">
            <a:spAutoFit/>
          </a:bodyPr>
          <a:lstStyle/>
          <a:p>
            <a:r>
              <a:rPr lang="en-US" sz="900" dirty="0">
                <a:solidFill>
                  <a:prstClr val="black"/>
                </a:solidFill>
              </a:rPr>
              <a:t>HCL </a:t>
            </a:r>
            <a:r>
              <a:rPr lang="en-US" sz="900" dirty="0" err="1">
                <a:solidFill>
                  <a:prstClr val="black"/>
                </a:solidFill>
              </a:rPr>
              <a:t>TalentCare</a:t>
            </a:r>
            <a:r>
              <a:rPr lang="en-US" sz="900" dirty="0">
                <a:solidFill>
                  <a:prstClr val="black"/>
                </a:solidFill>
              </a:rPr>
              <a:t> : Confidential</a:t>
            </a:r>
          </a:p>
        </p:txBody>
      </p:sp>
      <p:sp>
        <p:nvSpPr>
          <p:cNvPr id="4" name="Title 1"/>
          <p:cNvSpPr>
            <a:spLocks noGrp="1"/>
          </p:cNvSpPr>
          <p:nvPr>
            <p:ph type="title" hasCustomPrompt="1"/>
          </p:nvPr>
        </p:nvSpPr>
        <p:spPr>
          <a:xfrm>
            <a:off x="6307" y="0"/>
            <a:ext cx="7032625" cy="900752"/>
          </a:xfrm>
          <a:prstGeom prst="rect">
            <a:avLst/>
          </a:prstGeom>
        </p:spPr>
        <p:txBody>
          <a:bodyPr anchor="ctr"/>
          <a:lstStyle>
            <a:lvl1pPr>
              <a:defRPr/>
            </a:lvl1pPr>
          </a:lstStyle>
          <a:p>
            <a:r>
              <a:rPr lang="en-US" dirty="0" smtClean="0"/>
              <a:t>Click here to edit Title</a:t>
            </a:r>
            <a:endParaRPr lang="en-US" dirty="0"/>
          </a:p>
        </p:txBody>
      </p:sp>
    </p:spTree>
    <p:extLst>
      <p:ext uri="{BB962C8B-B14F-4D97-AF65-F5344CB8AC3E}">
        <p14:creationId xmlns:p14="http://schemas.microsoft.com/office/powerpoint/2010/main" val="176175305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42218"/>
            <a:ext cx="8534400" cy="457200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userDrawn="1"/>
        </p:nvSpPr>
        <p:spPr>
          <a:xfrm>
            <a:off x="482600" y="6550660"/>
            <a:ext cx="3479800" cy="230832"/>
          </a:xfrm>
          <a:prstGeom prst="rect">
            <a:avLst/>
          </a:prstGeom>
          <a:noFill/>
        </p:spPr>
        <p:txBody>
          <a:bodyPr wrap="square" rtlCol="0">
            <a:spAutoFit/>
          </a:bodyPr>
          <a:lstStyle/>
          <a:p>
            <a:r>
              <a:rPr lang="en-US" sz="900" dirty="0">
                <a:solidFill>
                  <a:prstClr val="black"/>
                </a:solidFill>
              </a:rPr>
              <a:t>HCL </a:t>
            </a:r>
            <a:r>
              <a:rPr lang="en-US" sz="900" dirty="0" err="1">
                <a:solidFill>
                  <a:prstClr val="black"/>
                </a:solidFill>
              </a:rPr>
              <a:t>TalentCare</a:t>
            </a:r>
            <a:r>
              <a:rPr lang="en-US" sz="900" dirty="0">
                <a:solidFill>
                  <a:prstClr val="black"/>
                </a:solidFill>
              </a:rPr>
              <a:t> : Confidential</a:t>
            </a:r>
          </a:p>
        </p:txBody>
      </p:sp>
      <p:sp>
        <p:nvSpPr>
          <p:cNvPr id="8" name="Title 1"/>
          <p:cNvSpPr>
            <a:spLocks noGrp="1"/>
          </p:cNvSpPr>
          <p:nvPr>
            <p:ph type="title" hasCustomPrompt="1"/>
          </p:nvPr>
        </p:nvSpPr>
        <p:spPr>
          <a:xfrm>
            <a:off x="6307" y="0"/>
            <a:ext cx="7032625" cy="900752"/>
          </a:xfrm>
          <a:prstGeom prst="rect">
            <a:avLst/>
          </a:prstGeom>
        </p:spPr>
        <p:txBody>
          <a:bodyPr anchor="ctr"/>
          <a:lstStyle>
            <a:lvl1pPr>
              <a:defRPr/>
            </a:lvl1pPr>
          </a:lstStyle>
          <a:p>
            <a:r>
              <a:rPr lang="en-US" dirty="0" smtClean="0"/>
              <a:t>Click here to edit Title</a:t>
            </a:r>
            <a:endParaRPr lang="en-US" dirty="0"/>
          </a:p>
        </p:txBody>
      </p:sp>
    </p:spTree>
    <p:extLst>
      <p:ext uri="{BB962C8B-B14F-4D97-AF65-F5344CB8AC3E}">
        <p14:creationId xmlns:p14="http://schemas.microsoft.com/office/powerpoint/2010/main" val="99045465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extBox 7"/>
          <p:cNvSpPr txBox="1"/>
          <p:nvPr userDrawn="1"/>
        </p:nvSpPr>
        <p:spPr>
          <a:xfrm>
            <a:off x="482600" y="6550660"/>
            <a:ext cx="3479800" cy="230832"/>
          </a:xfrm>
          <a:prstGeom prst="rect">
            <a:avLst/>
          </a:prstGeom>
          <a:noFill/>
        </p:spPr>
        <p:txBody>
          <a:bodyPr wrap="square" rtlCol="0">
            <a:spAutoFit/>
          </a:bodyPr>
          <a:lstStyle/>
          <a:p>
            <a:r>
              <a:rPr lang="en-US" sz="900" dirty="0">
                <a:solidFill>
                  <a:prstClr val="black"/>
                </a:solidFill>
              </a:rPr>
              <a:t>HCL </a:t>
            </a:r>
            <a:r>
              <a:rPr lang="en-US" sz="900" dirty="0" err="1">
                <a:solidFill>
                  <a:prstClr val="black"/>
                </a:solidFill>
              </a:rPr>
              <a:t>TalentCare</a:t>
            </a:r>
            <a:r>
              <a:rPr lang="en-US" sz="900" dirty="0">
                <a:solidFill>
                  <a:prstClr val="black"/>
                </a:solidFill>
              </a:rPr>
              <a:t> : Confidential</a:t>
            </a:r>
          </a:p>
        </p:txBody>
      </p:sp>
      <p:sp>
        <p:nvSpPr>
          <p:cNvPr id="10" name="Content Placeholder 2"/>
          <p:cNvSpPr>
            <a:spLocks noGrp="1"/>
          </p:cNvSpPr>
          <p:nvPr>
            <p:ph idx="13"/>
          </p:nvPr>
        </p:nvSpPr>
        <p:spPr>
          <a:xfrm>
            <a:off x="304798" y="1242219"/>
            <a:ext cx="4069080" cy="457200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2"/>
          <p:cNvSpPr>
            <a:spLocks noGrp="1"/>
          </p:cNvSpPr>
          <p:nvPr>
            <p:ph idx="15"/>
          </p:nvPr>
        </p:nvSpPr>
        <p:spPr>
          <a:xfrm>
            <a:off x="4734838" y="1242219"/>
            <a:ext cx="4069080" cy="457200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itle 1"/>
          <p:cNvSpPr>
            <a:spLocks noGrp="1"/>
          </p:cNvSpPr>
          <p:nvPr>
            <p:ph type="title" hasCustomPrompt="1"/>
          </p:nvPr>
        </p:nvSpPr>
        <p:spPr>
          <a:xfrm>
            <a:off x="6307" y="0"/>
            <a:ext cx="7032625" cy="900752"/>
          </a:xfrm>
          <a:prstGeom prst="rect">
            <a:avLst/>
          </a:prstGeom>
        </p:spPr>
        <p:txBody>
          <a:bodyPr anchor="ctr"/>
          <a:lstStyle>
            <a:lvl1pPr>
              <a:defRPr/>
            </a:lvl1pPr>
          </a:lstStyle>
          <a:p>
            <a:r>
              <a:rPr lang="en-US" dirty="0" smtClean="0"/>
              <a:t>Click here to edit Title</a:t>
            </a:r>
            <a:endParaRPr lang="en-US" dirty="0"/>
          </a:p>
        </p:txBody>
      </p:sp>
    </p:spTree>
    <p:extLst>
      <p:ext uri="{BB962C8B-B14F-4D97-AF65-F5344CB8AC3E}">
        <p14:creationId xmlns:p14="http://schemas.microsoft.com/office/powerpoint/2010/main" val="84307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
        <p:cNvGrpSpPr/>
        <p:nvPr/>
      </p:nvGrpSpPr>
      <p:grpSpPr>
        <a:xfrm>
          <a:off x="0" y="0"/>
          <a:ext cx="0" cy="0"/>
          <a:chOff x="0" y="0"/>
          <a:chExt cx="0" cy="0"/>
        </a:xfrm>
      </p:grpSpPr>
      <p:sp>
        <p:nvSpPr>
          <p:cNvPr id="8" name="TextBox 7"/>
          <p:cNvSpPr txBox="1"/>
          <p:nvPr userDrawn="1"/>
        </p:nvSpPr>
        <p:spPr>
          <a:xfrm>
            <a:off x="482600" y="6550660"/>
            <a:ext cx="3479800" cy="230832"/>
          </a:xfrm>
          <a:prstGeom prst="rect">
            <a:avLst/>
          </a:prstGeom>
          <a:noFill/>
        </p:spPr>
        <p:txBody>
          <a:bodyPr wrap="square" rtlCol="0">
            <a:spAutoFit/>
          </a:bodyPr>
          <a:lstStyle/>
          <a:p>
            <a:r>
              <a:rPr lang="en-US" sz="900" dirty="0">
                <a:solidFill>
                  <a:prstClr val="black"/>
                </a:solidFill>
              </a:rPr>
              <a:t>HCL </a:t>
            </a:r>
            <a:r>
              <a:rPr lang="en-US" sz="900" dirty="0" err="1">
                <a:solidFill>
                  <a:prstClr val="black"/>
                </a:solidFill>
              </a:rPr>
              <a:t>TalentCare</a:t>
            </a:r>
            <a:r>
              <a:rPr lang="en-US" sz="900" dirty="0">
                <a:solidFill>
                  <a:prstClr val="black"/>
                </a:solidFill>
              </a:rPr>
              <a:t> : Confidential</a:t>
            </a:r>
          </a:p>
        </p:txBody>
      </p:sp>
      <p:sp>
        <p:nvSpPr>
          <p:cNvPr id="7" name="Content Placeholder 2"/>
          <p:cNvSpPr>
            <a:spLocks noGrp="1"/>
          </p:cNvSpPr>
          <p:nvPr>
            <p:ph idx="1"/>
          </p:nvPr>
        </p:nvSpPr>
        <p:spPr>
          <a:xfrm>
            <a:off x="304798" y="3512662"/>
            <a:ext cx="4069080" cy="210312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
          <p:cNvSpPr>
            <a:spLocks noGrp="1"/>
          </p:cNvSpPr>
          <p:nvPr>
            <p:ph idx="13"/>
          </p:nvPr>
        </p:nvSpPr>
        <p:spPr>
          <a:xfrm>
            <a:off x="304798" y="1242219"/>
            <a:ext cx="4069080" cy="210312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2"/>
          <p:cNvSpPr>
            <a:spLocks noGrp="1"/>
          </p:cNvSpPr>
          <p:nvPr>
            <p:ph idx="14"/>
          </p:nvPr>
        </p:nvSpPr>
        <p:spPr>
          <a:xfrm>
            <a:off x="4734838" y="3512662"/>
            <a:ext cx="4069080" cy="210312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2"/>
          <p:cNvSpPr>
            <a:spLocks noGrp="1"/>
          </p:cNvSpPr>
          <p:nvPr>
            <p:ph idx="15"/>
          </p:nvPr>
        </p:nvSpPr>
        <p:spPr>
          <a:xfrm>
            <a:off x="4734838" y="1242219"/>
            <a:ext cx="4069080" cy="210312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itle 1"/>
          <p:cNvSpPr>
            <a:spLocks noGrp="1"/>
          </p:cNvSpPr>
          <p:nvPr>
            <p:ph type="title" hasCustomPrompt="1"/>
          </p:nvPr>
        </p:nvSpPr>
        <p:spPr>
          <a:xfrm>
            <a:off x="6307" y="0"/>
            <a:ext cx="7032625" cy="900752"/>
          </a:xfrm>
          <a:prstGeom prst="rect">
            <a:avLst/>
          </a:prstGeom>
        </p:spPr>
        <p:txBody>
          <a:bodyPr anchor="ctr"/>
          <a:lstStyle>
            <a:lvl1pPr>
              <a:defRPr/>
            </a:lvl1pPr>
          </a:lstStyle>
          <a:p>
            <a:r>
              <a:rPr lang="en-US" dirty="0" smtClean="0"/>
              <a:t>Click here to edit Title</a:t>
            </a:r>
            <a:endParaRPr lang="en-US" dirty="0"/>
          </a:p>
        </p:txBody>
      </p:sp>
    </p:spTree>
    <p:extLst>
      <p:ext uri="{BB962C8B-B14F-4D97-AF65-F5344CB8AC3E}">
        <p14:creationId xmlns:p14="http://schemas.microsoft.com/office/powerpoint/2010/main" val="270232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Freeform 18"/>
          <p:cNvSpPr/>
          <p:nvPr userDrawn="1"/>
        </p:nvSpPr>
        <p:spPr bwMode="auto">
          <a:xfrm>
            <a:off x="-1" y="0"/>
            <a:ext cx="7315200" cy="914400"/>
          </a:xfrm>
          <a:custGeom>
            <a:avLst/>
            <a:gdLst>
              <a:gd name="connsiteX0" fmla="*/ 0 w 7658099"/>
              <a:gd name="connsiteY0" fmla="*/ 0 h 971550"/>
              <a:gd name="connsiteX1" fmla="*/ 7658099 w 7658099"/>
              <a:gd name="connsiteY1" fmla="*/ 0 h 971550"/>
              <a:gd name="connsiteX2" fmla="*/ 7658099 w 7658099"/>
              <a:gd name="connsiteY2" fmla="*/ 971550 h 971550"/>
              <a:gd name="connsiteX3" fmla="*/ 0 w 7658099"/>
              <a:gd name="connsiteY3" fmla="*/ 971550 h 971550"/>
              <a:gd name="connsiteX4" fmla="*/ 0 w 7658099"/>
              <a:gd name="connsiteY4" fmla="*/ 0 h 971550"/>
              <a:gd name="connsiteX0" fmla="*/ 0 w 7991474"/>
              <a:gd name="connsiteY0" fmla="*/ 0 h 971550"/>
              <a:gd name="connsiteX1" fmla="*/ 7991474 w 7991474"/>
              <a:gd name="connsiteY1" fmla="*/ 0 h 971550"/>
              <a:gd name="connsiteX2" fmla="*/ 7658099 w 7991474"/>
              <a:gd name="connsiteY2" fmla="*/ 971550 h 971550"/>
              <a:gd name="connsiteX3" fmla="*/ 0 w 7991474"/>
              <a:gd name="connsiteY3" fmla="*/ 971550 h 971550"/>
              <a:gd name="connsiteX4" fmla="*/ 0 w 7991474"/>
              <a:gd name="connsiteY4" fmla="*/ 0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1474" h="971550">
                <a:moveTo>
                  <a:pt x="0" y="0"/>
                </a:moveTo>
                <a:lnTo>
                  <a:pt x="7991474" y="0"/>
                </a:lnTo>
                <a:lnTo>
                  <a:pt x="7658099" y="971550"/>
                </a:lnTo>
                <a:lnTo>
                  <a:pt x="0" y="971550"/>
                </a:lnTo>
                <a:lnTo>
                  <a:pt x="0" y="0"/>
                </a:lnTo>
                <a:close/>
              </a:path>
            </a:pathLst>
          </a:custGeom>
          <a:solidFill>
            <a:srgbClr val="0066AE"/>
          </a:solidFill>
          <a:ln w="3175" cap="flat" cmpd="sng" algn="ctr">
            <a:noFill/>
            <a:prstDash val="solid"/>
            <a:miter lim="800000"/>
            <a:headEnd type="none" w="sm" len="sm"/>
            <a:tailEnd type="triangle" w="med" len="med"/>
          </a:ln>
          <a:effectLst/>
        </p:spPr>
        <p:txBody>
          <a:bodyPr vert="horz" wrap="none" lIns="274320" tIns="45720" rIns="274320" bIns="45720" numCol="1" rtlCol="0" anchor="t" anchorCtr="0" compatLnSpc="1">
            <a:prstTxWarp prst="textNoShape">
              <a:avLst/>
            </a:prstTxWarp>
          </a:bodyPr>
          <a:lstStyle/>
          <a:p>
            <a:pPr fontAlgn="base">
              <a:spcBef>
                <a:spcPct val="0"/>
              </a:spcBef>
              <a:spcAft>
                <a:spcPct val="0"/>
              </a:spcAft>
            </a:pPr>
            <a:endParaRPr lang="en-IN" dirty="0">
              <a:solidFill>
                <a:prstClr val="black"/>
              </a:solidFill>
              <a:latin typeface="+mn-lt"/>
            </a:endParaRPr>
          </a:p>
        </p:txBody>
      </p:sp>
      <p:cxnSp>
        <p:nvCxnSpPr>
          <p:cNvPr id="8" name="Straight Connector 7"/>
          <p:cNvCxnSpPr/>
          <p:nvPr userDrawn="1"/>
        </p:nvCxnSpPr>
        <p:spPr bwMode="auto">
          <a:xfrm>
            <a:off x="469900" y="6577014"/>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userDrawn="1"/>
        </p:nvSpPr>
        <p:spPr>
          <a:xfrm>
            <a:off x="49214" y="6569075"/>
            <a:ext cx="328612" cy="220422"/>
          </a:xfrm>
          <a:prstGeom prst="rect">
            <a:avLst/>
          </a:prstGeom>
        </p:spPr>
        <p:txBody>
          <a:bodyPr lIns="91431" tIns="45716" rIns="0" bIns="45716">
            <a:spAutoFit/>
          </a:bodyPr>
          <a:lstStyle>
            <a:defPPr>
              <a:defRPr lang="en-US"/>
            </a:defPPr>
            <a:lvl1pPr algn="r">
              <a:defRPr sz="800">
                <a:latin typeface="+mj-lt"/>
                <a:ea typeface="Verdana" pitchFamily="34" charset="0"/>
                <a:cs typeface="Verdana" pitchFamily="34" charset="0"/>
              </a:defRPr>
            </a:lvl1pPr>
          </a:lstStyle>
          <a:p>
            <a:pPr fontAlgn="base">
              <a:spcBef>
                <a:spcPct val="0"/>
              </a:spcBef>
              <a:spcAft>
                <a:spcPct val="0"/>
              </a:spcAft>
              <a:defRPr/>
            </a:pPr>
            <a:fld id="{FA8C2A02-AA27-4286-B477-C47A25EF339A}" type="slidenum">
              <a:rPr lang="en-US" sz="816" smtClean="0">
                <a:solidFill>
                  <a:prstClr val="black"/>
                </a:solidFill>
              </a:rPr>
              <a:pPr fontAlgn="base">
                <a:spcBef>
                  <a:spcPct val="0"/>
                </a:spcBef>
                <a:spcAft>
                  <a:spcPct val="0"/>
                </a:spcAft>
                <a:defRPr/>
              </a:pPr>
              <a:t>‹#›</a:t>
            </a:fld>
            <a:endParaRPr lang="en-US" sz="816" dirty="0">
              <a:solidFill>
                <a:prstClr val="black"/>
              </a:solidFill>
            </a:endParaRPr>
          </a:p>
        </p:txBody>
      </p:sp>
      <p:sp>
        <p:nvSpPr>
          <p:cNvPr id="24" name="Rectangle 23"/>
          <p:cNvSpPr/>
          <p:nvPr userDrawn="1"/>
        </p:nvSpPr>
        <p:spPr bwMode="auto">
          <a:xfrm>
            <a:off x="0" y="934479"/>
            <a:ext cx="9144000" cy="108000"/>
          </a:xfrm>
          <a:prstGeom prst="rect">
            <a:avLst/>
          </a:prstGeom>
          <a:solidFill>
            <a:srgbClr val="0066AE"/>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dirty="0" smtClean="0">
              <a:ln>
                <a:noFill/>
              </a:ln>
              <a:solidFill>
                <a:schemeClr val="tx1"/>
              </a:solidFill>
              <a:effectLst/>
              <a:latin typeface="Arial" charset="0"/>
            </a:endParaRPr>
          </a:p>
        </p:txBody>
      </p:sp>
      <p:sp>
        <p:nvSpPr>
          <p:cNvPr id="25" name="TextBox 24"/>
          <p:cNvSpPr txBox="1"/>
          <p:nvPr userDrawn="1"/>
        </p:nvSpPr>
        <p:spPr>
          <a:xfrm>
            <a:off x="482600" y="6550660"/>
            <a:ext cx="3479800" cy="230832"/>
          </a:xfrm>
          <a:prstGeom prst="rect">
            <a:avLst/>
          </a:prstGeom>
          <a:noFill/>
        </p:spPr>
        <p:txBody>
          <a:bodyPr wrap="square" rtlCol="0">
            <a:spAutoFit/>
          </a:bodyPr>
          <a:lstStyle/>
          <a:p>
            <a:r>
              <a:rPr lang="en-US" sz="900" dirty="0">
                <a:solidFill>
                  <a:prstClr val="black"/>
                </a:solidFill>
              </a:rPr>
              <a:t>HCL </a:t>
            </a:r>
            <a:r>
              <a:rPr lang="en-US" sz="900" dirty="0" err="1">
                <a:solidFill>
                  <a:prstClr val="black"/>
                </a:solidFill>
              </a:rPr>
              <a:t>TalentCare</a:t>
            </a:r>
            <a:r>
              <a:rPr lang="en-US" sz="900" dirty="0">
                <a:solidFill>
                  <a:prstClr val="black"/>
                </a:solidFill>
              </a:rPr>
              <a:t> : Confidential</a:t>
            </a:r>
          </a:p>
        </p:txBody>
      </p:sp>
      <p:pic>
        <p:nvPicPr>
          <p:cNvPr id="6" name="Picture 5"/>
          <p:cNvPicPr>
            <a:picLocks noChangeAspect="1"/>
          </p:cNvPicPr>
          <p:nvPr userDrawn="1"/>
        </p:nvPicPr>
        <p:blipFill rotWithShape="1">
          <a:blip r:embed="rId8" cstate="print">
            <a:extLst>
              <a:ext uri="{28A0092B-C50C-407E-A947-70E740481C1C}">
                <a14:useLocalDpi xmlns:a14="http://schemas.microsoft.com/office/drawing/2010/main" val="0"/>
              </a:ext>
            </a:extLst>
          </a:blip>
          <a:srcRect l="34055" t="40445" r="34053" b="39509"/>
          <a:stretch/>
        </p:blipFill>
        <p:spPr>
          <a:xfrm>
            <a:off x="7451130" y="214583"/>
            <a:ext cx="1371600" cy="485233"/>
          </a:xfrm>
          <a:prstGeom prst="rect">
            <a:avLst/>
          </a:prstGeom>
        </p:spPr>
      </p:pic>
    </p:spTree>
    <p:extLst>
      <p:ext uri="{BB962C8B-B14F-4D97-AF65-F5344CB8AC3E}">
        <p14:creationId xmlns:p14="http://schemas.microsoft.com/office/powerpoint/2010/main" val="2723785528"/>
      </p:ext>
    </p:extLst>
  </p:cSld>
  <p:clrMap bg1="lt1" tx1="dk1" bg2="lt2" tx2="dk2" accent1="accent1" accent2="accent2" accent3="accent3" accent4="accent4" accent5="accent5" accent6="accent6" hlink="hlink" folHlink="folHlink"/>
  <p:sldLayoutIdLst>
    <p:sldLayoutId id="2147483730" r:id="rId1"/>
    <p:sldLayoutId id="2147483732" r:id="rId2"/>
    <p:sldLayoutId id="2147483674" r:id="rId3"/>
    <p:sldLayoutId id="2147483675" r:id="rId4"/>
    <p:sldLayoutId id="2147483733" r:id="rId5"/>
    <p:sldLayoutId id="2147483731" r:id="rId6"/>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49" b="1">
          <a:solidFill>
            <a:schemeClr val="bg1"/>
          </a:solidFill>
          <a:latin typeface="Arial" charset="0"/>
        </a:defRPr>
      </a:lvl2pPr>
      <a:lvl3pPr algn="l" rtl="0" eaLnBrk="0" fontAlgn="base" hangingPunct="0">
        <a:spcBef>
          <a:spcPct val="0"/>
        </a:spcBef>
        <a:spcAft>
          <a:spcPct val="0"/>
        </a:spcAft>
        <a:defRPr sz="2449" b="1">
          <a:solidFill>
            <a:schemeClr val="bg1"/>
          </a:solidFill>
          <a:latin typeface="Arial" charset="0"/>
        </a:defRPr>
      </a:lvl3pPr>
      <a:lvl4pPr algn="l" rtl="0" eaLnBrk="0" fontAlgn="base" hangingPunct="0">
        <a:spcBef>
          <a:spcPct val="0"/>
        </a:spcBef>
        <a:spcAft>
          <a:spcPct val="0"/>
        </a:spcAft>
        <a:defRPr sz="2449" b="1">
          <a:solidFill>
            <a:schemeClr val="bg1"/>
          </a:solidFill>
          <a:latin typeface="Arial" charset="0"/>
        </a:defRPr>
      </a:lvl4pPr>
      <a:lvl5pPr algn="l" rtl="0" eaLnBrk="0" fontAlgn="base" hangingPunct="0">
        <a:spcBef>
          <a:spcPct val="0"/>
        </a:spcBef>
        <a:spcAft>
          <a:spcPct val="0"/>
        </a:spcAft>
        <a:defRPr sz="2449" b="1">
          <a:solidFill>
            <a:schemeClr val="bg1"/>
          </a:solidFill>
          <a:latin typeface="Arial" charset="0"/>
        </a:defRPr>
      </a:lvl5pPr>
      <a:lvl6pPr marL="457152" algn="l" rtl="0" fontAlgn="base">
        <a:spcBef>
          <a:spcPct val="0"/>
        </a:spcBef>
        <a:spcAft>
          <a:spcPct val="0"/>
        </a:spcAft>
        <a:defRPr sz="2449" b="1">
          <a:solidFill>
            <a:schemeClr val="bg1"/>
          </a:solidFill>
          <a:latin typeface="Arial" charset="0"/>
        </a:defRPr>
      </a:lvl6pPr>
      <a:lvl7pPr marL="914303" algn="l" rtl="0" fontAlgn="base">
        <a:spcBef>
          <a:spcPct val="0"/>
        </a:spcBef>
        <a:spcAft>
          <a:spcPct val="0"/>
        </a:spcAft>
        <a:defRPr sz="2449" b="1">
          <a:solidFill>
            <a:schemeClr val="bg1"/>
          </a:solidFill>
          <a:latin typeface="Arial" charset="0"/>
        </a:defRPr>
      </a:lvl7pPr>
      <a:lvl8pPr marL="1371455" algn="l" rtl="0" fontAlgn="base">
        <a:spcBef>
          <a:spcPct val="0"/>
        </a:spcBef>
        <a:spcAft>
          <a:spcPct val="0"/>
        </a:spcAft>
        <a:defRPr sz="2449" b="1">
          <a:solidFill>
            <a:schemeClr val="bg1"/>
          </a:solidFill>
          <a:latin typeface="Arial" charset="0"/>
        </a:defRPr>
      </a:lvl8pPr>
      <a:lvl9pPr marL="1828606" algn="l" rtl="0" fontAlgn="base">
        <a:spcBef>
          <a:spcPct val="0"/>
        </a:spcBef>
        <a:spcAft>
          <a:spcPct val="0"/>
        </a:spcAft>
        <a:defRPr sz="2449" b="1">
          <a:solidFill>
            <a:schemeClr val="bg1"/>
          </a:solidFill>
          <a:latin typeface="Arial" charset="0"/>
        </a:defRPr>
      </a:lvl9pPr>
    </p:titleStyle>
    <p:body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p:bodyStyle>
    <p:otherStyle>
      <a:defPPr>
        <a:defRPr lang="en-US"/>
      </a:defPPr>
      <a:lvl1pPr marL="0" algn="l" defTabSz="914303" rtl="0" eaLnBrk="1" latinLnBrk="0" hangingPunct="1">
        <a:defRPr sz="1837" kern="1200">
          <a:solidFill>
            <a:schemeClr val="tx1"/>
          </a:solidFill>
          <a:latin typeface="+mn-lt"/>
          <a:ea typeface="+mn-ea"/>
          <a:cs typeface="+mn-cs"/>
        </a:defRPr>
      </a:lvl1pPr>
      <a:lvl2pPr marL="457152" algn="l" defTabSz="914303" rtl="0" eaLnBrk="1" latinLnBrk="0" hangingPunct="1">
        <a:defRPr sz="1837" kern="1200">
          <a:solidFill>
            <a:schemeClr val="tx1"/>
          </a:solidFill>
          <a:latin typeface="+mn-lt"/>
          <a:ea typeface="+mn-ea"/>
          <a:cs typeface="+mn-cs"/>
        </a:defRPr>
      </a:lvl2pPr>
      <a:lvl3pPr marL="914303" algn="l" defTabSz="914303" rtl="0" eaLnBrk="1" latinLnBrk="0" hangingPunct="1">
        <a:defRPr sz="1837" kern="1200">
          <a:solidFill>
            <a:schemeClr val="tx1"/>
          </a:solidFill>
          <a:latin typeface="+mn-lt"/>
          <a:ea typeface="+mn-ea"/>
          <a:cs typeface="+mn-cs"/>
        </a:defRPr>
      </a:lvl3pPr>
      <a:lvl4pPr marL="1371455" algn="l" defTabSz="914303" rtl="0" eaLnBrk="1" latinLnBrk="0" hangingPunct="1">
        <a:defRPr sz="1837" kern="1200">
          <a:solidFill>
            <a:schemeClr val="tx1"/>
          </a:solidFill>
          <a:latin typeface="+mn-lt"/>
          <a:ea typeface="+mn-ea"/>
          <a:cs typeface="+mn-cs"/>
        </a:defRPr>
      </a:lvl4pPr>
      <a:lvl5pPr marL="1828606" algn="l" defTabSz="914303" rtl="0" eaLnBrk="1" latinLnBrk="0" hangingPunct="1">
        <a:defRPr sz="1837" kern="1200">
          <a:solidFill>
            <a:schemeClr val="tx1"/>
          </a:solidFill>
          <a:latin typeface="+mn-lt"/>
          <a:ea typeface="+mn-ea"/>
          <a:cs typeface="+mn-cs"/>
        </a:defRPr>
      </a:lvl5pPr>
      <a:lvl6pPr marL="2285758" algn="l" defTabSz="914303" rtl="0" eaLnBrk="1" latinLnBrk="0" hangingPunct="1">
        <a:defRPr sz="1837" kern="1200">
          <a:solidFill>
            <a:schemeClr val="tx1"/>
          </a:solidFill>
          <a:latin typeface="+mn-lt"/>
          <a:ea typeface="+mn-ea"/>
          <a:cs typeface="+mn-cs"/>
        </a:defRPr>
      </a:lvl6pPr>
      <a:lvl7pPr marL="2742909" algn="l" defTabSz="914303" rtl="0" eaLnBrk="1" latinLnBrk="0" hangingPunct="1">
        <a:defRPr sz="1837" kern="1200">
          <a:solidFill>
            <a:schemeClr val="tx1"/>
          </a:solidFill>
          <a:latin typeface="+mn-lt"/>
          <a:ea typeface="+mn-ea"/>
          <a:cs typeface="+mn-cs"/>
        </a:defRPr>
      </a:lvl7pPr>
      <a:lvl8pPr marL="3200061" algn="l" defTabSz="914303" rtl="0" eaLnBrk="1" latinLnBrk="0" hangingPunct="1">
        <a:defRPr sz="1837" kern="1200">
          <a:solidFill>
            <a:schemeClr val="tx1"/>
          </a:solidFill>
          <a:latin typeface="+mn-lt"/>
          <a:ea typeface="+mn-ea"/>
          <a:cs typeface="+mn-cs"/>
        </a:defRPr>
      </a:lvl8pPr>
      <a:lvl9pPr marL="3657212" algn="l" defTabSz="914303" rtl="0" eaLnBrk="1" latinLnBrk="0" hangingPunct="1">
        <a:defRPr sz="18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r>
              <a:rPr lang="en-GB" dirty="0" smtClean="0"/>
              <a:t>Angular JS</a:t>
            </a:r>
            <a:endParaRPr lang="en-GB" dirty="0"/>
          </a:p>
        </p:txBody>
      </p:sp>
    </p:spTree>
    <p:extLst>
      <p:ext uri="{BB962C8B-B14F-4D97-AF65-F5344CB8AC3E}">
        <p14:creationId xmlns:p14="http://schemas.microsoft.com/office/powerpoint/2010/main" val="269900937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1775" y="0"/>
            <a:ext cx="7032625" cy="1008000"/>
          </a:xfrm>
        </p:spPr>
        <p:txBody>
          <a:bodyPr/>
          <a:lstStyle/>
          <a:p>
            <a:r>
              <a:rPr lang="en-IN" dirty="0"/>
              <a:t>Core features</a:t>
            </a:r>
            <a:br>
              <a:rPr lang="en-IN" dirty="0"/>
            </a:br>
            <a:endParaRPr lang="en-US" dirty="0"/>
          </a:p>
        </p:txBody>
      </p:sp>
      <p:sp>
        <p:nvSpPr>
          <p:cNvPr id="5" name="Content Placeholder 1"/>
          <p:cNvSpPr txBox="1">
            <a:spLocks/>
          </p:cNvSpPr>
          <p:nvPr/>
        </p:nvSpPr>
        <p:spPr>
          <a:xfrm>
            <a:off x="406400" y="1242220"/>
            <a:ext cx="7823200" cy="4373563"/>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r>
              <a:rPr lang="en-US" sz="1800" b="1" dirty="0"/>
              <a:t>Model View Whatever: </a:t>
            </a:r>
            <a:r>
              <a:rPr lang="en-US" sz="1800" dirty="0"/>
              <a:t>MVW is a design pattern for dividing an application into different parts called Model, View, and Controller, each with distinct responsibilities. AngularJS does not implement MVC in the traditional sense, but rather something closer to MVVM (Model-View-</a:t>
            </a:r>
            <a:r>
              <a:rPr lang="en-US" sz="1800" dirty="0" err="1"/>
              <a:t>ViewModel</a:t>
            </a:r>
            <a:r>
              <a:rPr lang="en-US" sz="1800" dirty="0"/>
              <a:t>). </a:t>
            </a:r>
          </a:p>
          <a:p>
            <a:r>
              <a:rPr lang="en-US" sz="1800" dirty="0" smtClean="0"/>
              <a:t>The </a:t>
            </a:r>
            <a:r>
              <a:rPr lang="en-US" sz="1800" dirty="0"/>
              <a:t>Angular JS team refers it humorously as Model View Whatever. </a:t>
            </a:r>
          </a:p>
          <a:p>
            <a:r>
              <a:rPr lang="en-US" sz="1800" b="1" dirty="0" smtClean="0"/>
              <a:t>Deep </a:t>
            </a:r>
            <a:r>
              <a:rPr lang="en-US" sz="1800" b="1" dirty="0"/>
              <a:t>Linking</a:t>
            </a:r>
            <a:r>
              <a:rPr lang="en-US" sz="1800" dirty="0"/>
              <a:t>: Deep linking allows you to encode the state of application in the URL so that it can be bookmarked. The application can then be restored from the URL to the same state. </a:t>
            </a:r>
            <a:endParaRPr lang="en-US" sz="1800" dirty="0" smtClean="0"/>
          </a:p>
          <a:p>
            <a:r>
              <a:rPr lang="en-US" sz="1800" dirty="0" smtClean="0"/>
              <a:t> </a:t>
            </a:r>
            <a:r>
              <a:rPr lang="en-US" sz="1800" b="1" dirty="0"/>
              <a:t>Dependency Injection</a:t>
            </a:r>
            <a:r>
              <a:rPr lang="en-US" sz="1800" dirty="0"/>
              <a:t>: AngularJS has a built-in dependency injection subsystem that helps the developer to </a:t>
            </a:r>
            <a:r>
              <a:rPr lang="en-US" sz="1800" dirty="0" err="1"/>
              <a:t>create,understand</a:t>
            </a:r>
            <a:r>
              <a:rPr lang="en-US" sz="1800" dirty="0"/>
              <a:t>, and test the applications easily. </a:t>
            </a:r>
            <a:endParaRPr lang="en-IN" sz="1800" dirty="0"/>
          </a:p>
        </p:txBody>
      </p:sp>
    </p:spTree>
    <p:extLst>
      <p:ext uri="{BB962C8B-B14F-4D97-AF65-F5344CB8AC3E}">
        <p14:creationId xmlns:p14="http://schemas.microsoft.com/office/powerpoint/2010/main" val="2327751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7032625" cy="1008000"/>
          </a:xfrm>
        </p:spPr>
        <p:txBody>
          <a:bodyPr/>
          <a:lstStyle/>
          <a:p>
            <a:r>
              <a:rPr lang="en-IN" dirty="0" smtClean="0"/>
              <a:t>AngularJS Directives</a:t>
            </a:r>
            <a:endParaRPr lang="en-IN" dirty="0"/>
          </a:p>
        </p:txBody>
      </p:sp>
      <p:sp>
        <p:nvSpPr>
          <p:cNvPr id="3" name="TextBox 2"/>
          <p:cNvSpPr txBox="1"/>
          <p:nvPr/>
        </p:nvSpPr>
        <p:spPr>
          <a:xfrm>
            <a:off x="231775" y="1371600"/>
            <a:ext cx="8455025" cy="5355312"/>
          </a:xfrm>
          <a:prstGeom prst="rect">
            <a:avLst/>
          </a:prstGeom>
          <a:noFill/>
        </p:spPr>
        <p:txBody>
          <a:bodyPr wrap="square" rtlCol="0">
            <a:spAutoFit/>
          </a:bodyPr>
          <a:lstStyle/>
          <a:p>
            <a:pPr>
              <a:lnSpc>
                <a:spcPct val="150000"/>
              </a:lnSpc>
            </a:pPr>
            <a:r>
              <a:rPr lang="en-US" dirty="0" smtClean="0"/>
              <a:t>AngularJS extends HTML with </a:t>
            </a:r>
            <a:r>
              <a:rPr lang="en-US" b="1" dirty="0" smtClean="0"/>
              <a:t>ng-directives</a:t>
            </a:r>
            <a:r>
              <a:rPr lang="en-US" dirty="0" smtClean="0"/>
              <a:t>.</a:t>
            </a:r>
          </a:p>
          <a:p>
            <a:pPr marL="285750" indent="-285750">
              <a:lnSpc>
                <a:spcPct val="150000"/>
              </a:lnSpc>
              <a:buFont typeface="Arial" panose="020B0604020202020204" pitchFamily="34" charset="0"/>
              <a:buChar char="•"/>
            </a:pPr>
            <a:r>
              <a:rPr lang="en-US" dirty="0" smtClean="0"/>
              <a:t>The </a:t>
            </a:r>
            <a:r>
              <a:rPr lang="en-US" b="1" dirty="0" smtClean="0"/>
              <a:t>ng-app</a:t>
            </a:r>
            <a:r>
              <a:rPr lang="en-US" dirty="0" smtClean="0"/>
              <a:t> directive defines and </a:t>
            </a:r>
            <a:r>
              <a:rPr lang="en-US" dirty="0" err="1" smtClean="0"/>
              <a:t>intialize</a:t>
            </a:r>
            <a:r>
              <a:rPr lang="en-US" dirty="0" smtClean="0"/>
              <a:t> an AngularJS application.</a:t>
            </a:r>
          </a:p>
          <a:p>
            <a:pPr marL="285750" indent="-285750">
              <a:lnSpc>
                <a:spcPct val="150000"/>
              </a:lnSpc>
              <a:buFont typeface="Arial" panose="020B0604020202020204" pitchFamily="34" charset="0"/>
              <a:buChar char="•"/>
            </a:pPr>
            <a:r>
              <a:rPr lang="en-US" dirty="0" smtClean="0"/>
              <a:t>The </a:t>
            </a:r>
            <a:r>
              <a:rPr lang="en-US" b="1" dirty="0" smtClean="0"/>
              <a:t>ng-model</a:t>
            </a:r>
            <a:r>
              <a:rPr lang="en-US" dirty="0" smtClean="0"/>
              <a:t> directive binds the value of HTML controls (input, select, </a:t>
            </a:r>
            <a:r>
              <a:rPr lang="en-US" dirty="0" err="1" smtClean="0"/>
              <a:t>textarea</a:t>
            </a:r>
            <a:r>
              <a:rPr lang="en-US" dirty="0" smtClean="0"/>
              <a:t>) to application data.</a:t>
            </a:r>
          </a:p>
          <a:p>
            <a:pPr marL="285750" indent="-285750">
              <a:lnSpc>
                <a:spcPct val="150000"/>
              </a:lnSpc>
              <a:buFont typeface="Arial" panose="020B0604020202020204" pitchFamily="34" charset="0"/>
              <a:buChar char="•"/>
            </a:pPr>
            <a:r>
              <a:rPr lang="en-US" dirty="0" smtClean="0"/>
              <a:t>The </a:t>
            </a:r>
            <a:r>
              <a:rPr lang="en-US" b="1" dirty="0" smtClean="0"/>
              <a:t>ng-bind</a:t>
            </a:r>
            <a:r>
              <a:rPr lang="en-US" dirty="0" smtClean="0"/>
              <a:t> directive binds application data to the HTML view.</a:t>
            </a:r>
          </a:p>
          <a:p>
            <a:pPr marL="285750" indent="-285750">
              <a:buFont typeface="Arial" panose="020B0604020202020204" pitchFamily="34" charset="0"/>
              <a:buChar char="•"/>
            </a:pPr>
            <a:r>
              <a:rPr lang="en-US" dirty="0" smtClean="0"/>
              <a:t>The </a:t>
            </a:r>
            <a:r>
              <a:rPr lang="en-US" b="1" dirty="0"/>
              <a:t>ng-</a:t>
            </a:r>
            <a:r>
              <a:rPr lang="en-US" b="1" dirty="0" err="1"/>
              <a:t>init</a:t>
            </a:r>
            <a:r>
              <a:rPr lang="en-US" dirty="0"/>
              <a:t> directive initializes application data</a:t>
            </a:r>
            <a:r>
              <a:rPr lang="en-US" dirty="0" smtClean="0"/>
              <a:t>.</a:t>
            </a:r>
          </a:p>
          <a:p>
            <a:pPr marL="285750" indent="-285750">
              <a:buFont typeface="Arial" panose="020B0604020202020204" pitchFamily="34" charset="0"/>
              <a:buChar char="•"/>
            </a:pPr>
            <a:r>
              <a:rPr lang="en-US" dirty="0"/>
              <a:t>The </a:t>
            </a:r>
            <a:r>
              <a:rPr lang="en-US" b="1" dirty="0"/>
              <a:t>ng-repeat</a:t>
            </a:r>
            <a:r>
              <a:rPr lang="en-US" dirty="0"/>
              <a:t> directive </a:t>
            </a:r>
            <a:r>
              <a:rPr lang="en-US" dirty="0" smtClean="0"/>
              <a:t>used to repeat HTML element like  </a:t>
            </a:r>
            <a:r>
              <a:rPr lang="en-US" dirty="0"/>
              <a:t>array of objects</a:t>
            </a:r>
            <a:r>
              <a:rPr lang="en-US" dirty="0" smtClean="0"/>
              <a:t>:</a:t>
            </a:r>
          </a:p>
          <a:p>
            <a:pPr marL="285750" indent="-285750">
              <a:buFont typeface="Arial" panose="020B0604020202020204" pitchFamily="34" charset="0"/>
              <a:buChar char="•"/>
            </a:pPr>
            <a:r>
              <a:rPr lang="en-US" dirty="0"/>
              <a:t>The </a:t>
            </a:r>
            <a:r>
              <a:rPr lang="en-US" b="1" dirty="0"/>
              <a:t>ng-controller</a:t>
            </a:r>
            <a:r>
              <a:rPr lang="en-US" dirty="0"/>
              <a:t> directive defines the application controller.</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a:lnSpc>
                <a:spcPct val="150000"/>
              </a:lnSpc>
            </a:pPr>
            <a:endParaRPr lang="en-US" dirty="0" smtClean="0"/>
          </a:p>
          <a:p>
            <a:endParaRPr lang="en-US" dirty="0" smtClean="0"/>
          </a:p>
          <a:p>
            <a:endParaRPr lang="en-US" dirty="0" smtClean="0"/>
          </a:p>
          <a:p>
            <a:endParaRPr lang="en-US" dirty="0"/>
          </a:p>
          <a:p>
            <a:r>
              <a:rPr lang="en-US" dirty="0"/>
              <a:t/>
            </a:r>
            <a:br>
              <a:rPr lang="en-US" dirty="0"/>
            </a:br>
            <a:endParaRPr lang="en-IN" dirty="0"/>
          </a:p>
        </p:txBody>
      </p:sp>
    </p:spTree>
    <p:extLst>
      <p:ext uri="{BB962C8B-B14F-4D97-AF65-F5344CB8AC3E}">
        <p14:creationId xmlns:p14="http://schemas.microsoft.com/office/powerpoint/2010/main" val="3039775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31775" y="0"/>
            <a:ext cx="7032625" cy="1008000"/>
          </a:xfrm>
        </p:spPr>
        <p:txBody>
          <a:bodyPr/>
          <a:lstStyle/>
          <a:p>
            <a:r>
              <a:rPr lang="en-IN" dirty="0" smtClean="0"/>
              <a:t>Angular JS </a:t>
            </a:r>
            <a:r>
              <a:rPr lang="en-IN" dirty="0"/>
              <a:t/>
            </a:r>
            <a:br>
              <a:rPr lang="en-IN" dirty="0"/>
            </a:br>
            <a:endParaRPr lang="en-IN" dirty="0"/>
          </a:p>
        </p:txBody>
      </p:sp>
      <p:pic>
        <p:nvPicPr>
          <p:cNvPr id="6" name="Picture 5"/>
          <p:cNvPicPr>
            <a:picLocks noChangeAspect="1"/>
          </p:cNvPicPr>
          <p:nvPr/>
        </p:nvPicPr>
        <p:blipFill>
          <a:blip r:embed="rId2"/>
          <a:stretch>
            <a:fillRect/>
          </a:stretch>
        </p:blipFill>
        <p:spPr>
          <a:xfrm>
            <a:off x="1752600" y="1981200"/>
            <a:ext cx="4362450" cy="3448050"/>
          </a:xfrm>
          <a:prstGeom prst="rect">
            <a:avLst/>
          </a:prstGeom>
        </p:spPr>
      </p:pic>
    </p:spTree>
    <p:extLst>
      <p:ext uri="{BB962C8B-B14F-4D97-AF65-F5344CB8AC3E}">
        <p14:creationId xmlns:p14="http://schemas.microsoft.com/office/powerpoint/2010/main" val="75705308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31775" y="0"/>
            <a:ext cx="7032625" cy="1008000"/>
          </a:xfrm>
        </p:spPr>
        <p:txBody>
          <a:bodyPr/>
          <a:lstStyle/>
          <a:p>
            <a:r>
              <a:rPr lang="en-IN" dirty="0" smtClean="0"/>
              <a:t>Angular JS </a:t>
            </a:r>
            <a:r>
              <a:rPr lang="en-IN" dirty="0"/>
              <a:t> </a:t>
            </a:r>
            <a:r>
              <a:rPr lang="en-IN" dirty="0" smtClean="0"/>
              <a:t>Key players</a:t>
            </a:r>
            <a:endParaRPr lang="en-IN" dirty="0"/>
          </a:p>
        </p:txBody>
      </p:sp>
      <p:pic>
        <p:nvPicPr>
          <p:cNvPr id="8" name="Picture 7"/>
          <p:cNvPicPr>
            <a:picLocks noChangeAspect="1"/>
          </p:cNvPicPr>
          <p:nvPr/>
        </p:nvPicPr>
        <p:blipFill>
          <a:blip r:embed="rId2"/>
          <a:stretch>
            <a:fillRect/>
          </a:stretch>
        </p:blipFill>
        <p:spPr>
          <a:xfrm>
            <a:off x="2133600" y="1676400"/>
            <a:ext cx="3952875" cy="3722610"/>
          </a:xfrm>
          <a:prstGeom prst="rect">
            <a:avLst/>
          </a:prstGeom>
        </p:spPr>
      </p:pic>
    </p:spTree>
    <p:extLst>
      <p:ext uri="{BB962C8B-B14F-4D97-AF65-F5344CB8AC3E}">
        <p14:creationId xmlns:p14="http://schemas.microsoft.com/office/powerpoint/2010/main" val="549915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7032625" cy="1008000"/>
          </a:xfrm>
        </p:spPr>
        <p:txBody>
          <a:bodyPr/>
          <a:lstStyle/>
          <a:p>
            <a:r>
              <a:rPr lang="en-IN" dirty="0" smtClean="0"/>
              <a:t>Angular JS </a:t>
            </a:r>
            <a:endParaRPr lang="en-IN" dirty="0"/>
          </a:p>
        </p:txBody>
      </p:sp>
      <p:pic>
        <p:nvPicPr>
          <p:cNvPr id="3" name="Picture 2"/>
          <p:cNvPicPr>
            <a:picLocks noChangeAspect="1"/>
          </p:cNvPicPr>
          <p:nvPr/>
        </p:nvPicPr>
        <p:blipFill>
          <a:blip r:embed="rId2"/>
          <a:stretch>
            <a:fillRect/>
          </a:stretch>
        </p:blipFill>
        <p:spPr>
          <a:xfrm>
            <a:off x="1828800" y="1752600"/>
            <a:ext cx="5000625" cy="3486150"/>
          </a:xfrm>
          <a:prstGeom prst="rect">
            <a:avLst/>
          </a:prstGeom>
        </p:spPr>
      </p:pic>
    </p:spTree>
    <p:extLst>
      <p:ext uri="{BB962C8B-B14F-4D97-AF65-F5344CB8AC3E}">
        <p14:creationId xmlns:p14="http://schemas.microsoft.com/office/powerpoint/2010/main" val="519390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7032625" cy="1008000"/>
          </a:xfrm>
        </p:spPr>
        <p:txBody>
          <a:bodyPr/>
          <a:lstStyle/>
          <a:p>
            <a:r>
              <a:rPr lang="en-IN" dirty="0" smtClean="0"/>
              <a:t>Angular JS Factories/Services</a:t>
            </a:r>
            <a:endParaRPr lang="en-IN" dirty="0"/>
          </a:p>
        </p:txBody>
      </p:sp>
      <p:pic>
        <p:nvPicPr>
          <p:cNvPr id="3" name="Picture 2"/>
          <p:cNvPicPr>
            <a:picLocks noChangeAspect="1"/>
          </p:cNvPicPr>
          <p:nvPr/>
        </p:nvPicPr>
        <p:blipFill>
          <a:blip r:embed="rId2"/>
          <a:stretch>
            <a:fillRect/>
          </a:stretch>
        </p:blipFill>
        <p:spPr>
          <a:xfrm>
            <a:off x="1905000" y="2209800"/>
            <a:ext cx="4429125" cy="2867025"/>
          </a:xfrm>
          <a:prstGeom prst="rect">
            <a:avLst/>
          </a:prstGeom>
        </p:spPr>
      </p:pic>
    </p:spTree>
    <p:extLst>
      <p:ext uri="{BB962C8B-B14F-4D97-AF65-F5344CB8AC3E}">
        <p14:creationId xmlns:p14="http://schemas.microsoft.com/office/powerpoint/2010/main" val="86756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7032625" cy="1008000"/>
          </a:xfrm>
        </p:spPr>
        <p:txBody>
          <a:bodyPr/>
          <a:lstStyle/>
          <a:p>
            <a:r>
              <a:rPr lang="en-IN" dirty="0" smtClean="0"/>
              <a:t>Angular JS $scope</a:t>
            </a:r>
            <a:endParaRPr lang="en-IN" dirty="0"/>
          </a:p>
        </p:txBody>
      </p:sp>
      <p:pic>
        <p:nvPicPr>
          <p:cNvPr id="3" name="Picture 2"/>
          <p:cNvPicPr>
            <a:picLocks noChangeAspect="1"/>
          </p:cNvPicPr>
          <p:nvPr/>
        </p:nvPicPr>
        <p:blipFill>
          <a:blip r:embed="rId2"/>
          <a:stretch>
            <a:fillRect/>
          </a:stretch>
        </p:blipFill>
        <p:spPr>
          <a:xfrm>
            <a:off x="1828800" y="2209800"/>
            <a:ext cx="5435600" cy="3590925"/>
          </a:xfrm>
          <a:prstGeom prst="rect">
            <a:avLst/>
          </a:prstGeom>
        </p:spPr>
      </p:pic>
    </p:spTree>
    <p:extLst>
      <p:ext uri="{BB962C8B-B14F-4D97-AF65-F5344CB8AC3E}">
        <p14:creationId xmlns:p14="http://schemas.microsoft.com/office/powerpoint/2010/main" val="1821072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7032625" cy="1008000"/>
          </a:xfrm>
        </p:spPr>
        <p:txBody>
          <a:bodyPr/>
          <a:lstStyle/>
          <a:p>
            <a:r>
              <a:rPr lang="en-IN" dirty="0" smtClean="0"/>
              <a:t>Angular </a:t>
            </a:r>
            <a:r>
              <a:rPr lang="en-IN" smtClean="0"/>
              <a:t>JS route</a:t>
            </a:r>
            <a:endParaRPr lang="en-IN" dirty="0"/>
          </a:p>
        </p:txBody>
      </p:sp>
      <p:pic>
        <p:nvPicPr>
          <p:cNvPr id="3" name="Picture 2"/>
          <p:cNvPicPr>
            <a:picLocks noChangeAspect="1"/>
          </p:cNvPicPr>
          <p:nvPr/>
        </p:nvPicPr>
        <p:blipFill>
          <a:blip r:embed="rId2"/>
          <a:stretch>
            <a:fillRect/>
          </a:stretch>
        </p:blipFill>
        <p:spPr>
          <a:xfrm>
            <a:off x="1701800" y="2286000"/>
            <a:ext cx="5562600" cy="3048000"/>
          </a:xfrm>
          <a:prstGeom prst="rect">
            <a:avLst/>
          </a:prstGeom>
        </p:spPr>
      </p:pic>
    </p:spTree>
    <p:extLst>
      <p:ext uri="{BB962C8B-B14F-4D97-AF65-F5344CB8AC3E}">
        <p14:creationId xmlns:p14="http://schemas.microsoft.com/office/powerpoint/2010/main" val="2745001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033" y="1533788"/>
            <a:ext cx="8100811" cy="3970318"/>
          </a:xfrm>
          <a:prstGeom prst="rect">
            <a:avLst/>
          </a:prstGeom>
        </p:spPr>
        <p:txBody>
          <a:bodyPr wrap="square">
            <a:spAutoFit/>
          </a:bodyPr>
          <a:lstStyle/>
          <a:p>
            <a:pPr marL="285750" indent="-285750">
              <a:buFont typeface="Arial" panose="020B0604020202020204" pitchFamily="34" charset="0"/>
              <a:buChar char="•"/>
            </a:pPr>
            <a:r>
              <a:rPr lang="en-US" dirty="0" smtClean="0"/>
              <a:t>AngularJS creates  Single Page Application in a very clean and maintainable way. </a:t>
            </a:r>
          </a:p>
          <a:p>
            <a:pPr marL="285750" indent="-285750">
              <a:buFont typeface="Arial" panose="020B0604020202020204" pitchFamily="34" charset="0"/>
              <a:buChar char="•"/>
            </a:pPr>
            <a:r>
              <a:rPr lang="en-US" dirty="0" smtClean="0"/>
              <a:t> AngularJS provides data binding capability to HTML with  a rich and responsive experience. </a:t>
            </a:r>
          </a:p>
          <a:p>
            <a:pPr marL="285750" indent="-285750">
              <a:buFont typeface="Arial" panose="020B0604020202020204" pitchFamily="34" charset="0"/>
              <a:buChar char="•"/>
            </a:pPr>
            <a:r>
              <a:rPr lang="en-US" dirty="0" smtClean="0"/>
              <a:t> AngularJS code is unit testable. </a:t>
            </a:r>
          </a:p>
          <a:p>
            <a:pPr marL="285750" indent="-285750">
              <a:buFont typeface="Arial" panose="020B0604020202020204" pitchFamily="34" charset="0"/>
              <a:buChar char="•"/>
            </a:pPr>
            <a:r>
              <a:rPr lang="en-US" dirty="0" smtClean="0"/>
              <a:t> AngularJS uses dependency injection and make use of separation of concerns. </a:t>
            </a:r>
          </a:p>
          <a:p>
            <a:pPr marL="285750" indent="-285750">
              <a:buFont typeface="Arial" panose="020B0604020202020204" pitchFamily="34" charset="0"/>
              <a:buChar char="•"/>
            </a:pPr>
            <a:r>
              <a:rPr lang="en-US" dirty="0" smtClean="0"/>
              <a:t> AngularJS provides reusable components. </a:t>
            </a:r>
          </a:p>
          <a:p>
            <a:pPr marL="285750" indent="-285750">
              <a:buFont typeface="Arial" panose="020B0604020202020204" pitchFamily="34" charset="0"/>
              <a:buChar char="•"/>
            </a:pPr>
            <a:r>
              <a:rPr lang="en-US" dirty="0" smtClean="0"/>
              <a:t> With AngularJS, the developers can achieve more functionality with short code. </a:t>
            </a:r>
          </a:p>
          <a:p>
            <a:pPr marL="285750" indent="-285750">
              <a:buFont typeface="Arial" panose="020B0604020202020204" pitchFamily="34" charset="0"/>
              <a:buChar char="•"/>
            </a:pPr>
            <a:r>
              <a:rPr lang="en-US" dirty="0" smtClean="0"/>
              <a:t> In AngularJS, views are pure html pages, and controllers written in JavaScript</a:t>
            </a:r>
          </a:p>
          <a:p>
            <a:pPr marL="285750" indent="-285750">
              <a:buFont typeface="Arial" panose="020B0604020202020204" pitchFamily="34" charset="0"/>
              <a:buChar char="•"/>
            </a:pPr>
            <a:r>
              <a:rPr lang="en-US" dirty="0" smtClean="0"/>
              <a:t>AngularJS applications can run on all major browsers and smart phones, including Android and iOS based phones/tablets. </a:t>
            </a:r>
            <a:endParaRPr lang="en-IN" dirty="0"/>
          </a:p>
        </p:txBody>
      </p:sp>
      <p:sp>
        <p:nvSpPr>
          <p:cNvPr id="3" name="Rectangle 2"/>
          <p:cNvSpPr/>
          <p:nvPr/>
        </p:nvSpPr>
        <p:spPr>
          <a:xfrm>
            <a:off x="753839" y="359466"/>
            <a:ext cx="1811714" cy="461665"/>
          </a:xfrm>
          <a:prstGeom prst="rect">
            <a:avLst/>
          </a:prstGeom>
        </p:spPr>
        <p:txBody>
          <a:bodyPr wrap="none">
            <a:spAutoFit/>
          </a:bodyPr>
          <a:lstStyle/>
          <a:p>
            <a:r>
              <a:rPr lang="en-IN" sz="2400" dirty="0">
                <a:solidFill>
                  <a:schemeClr val="bg1"/>
                </a:solidFill>
              </a:rPr>
              <a:t>Advantages</a:t>
            </a:r>
            <a:endParaRPr lang="en-US" sz="2400" dirty="0">
              <a:solidFill>
                <a:schemeClr val="bg1"/>
              </a:solidFill>
            </a:endParaRPr>
          </a:p>
        </p:txBody>
      </p:sp>
    </p:spTree>
    <p:extLst>
      <p:ext uri="{BB962C8B-B14F-4D97-AF65-F5344CB8AC3E}">
        <p14:creationId xmlns:p14="http://schemas.microsoft.com/office/powerpoint/2010/main" val="4261625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7032625" cy="1008000"/>
          </a:xfrm>
        </p:spPr>
        <p:txBody>
          <a:bodyPr/>
          <a:lstStyle/>
          <a:p>
            <a:r>
              <a:rPr lang="en-IN" dirty="0" smtClean="0"/>
              <a:t>Disadvantages</a:t>
            </a:r>
            <a:r>
              <a:rPr lang="en-IN" dirty="0"/>
              <a:t/>
            </a:r>
            <a:br>
              <a:rPr lang="en-IN" dirty="0"/>
            </a:br>
            <a:endParaRPr lang="en-US" dirty="0"/>
          </a:p>
        </p:txBody>
      </p:sp>
      <p:sp>
        <p:nvSpPr>
          <p:cNvPr id="3" name="Content Placeholder 1"/>
          <p:cNvSpPr txBox="1">
            <a:spLocks/>
          </p:cNvSpPr>
          <p:nvPr/>
        </p:nvSpPr>
        <p:spPr>
          <a:xfrm>
            <a:off x="406400" y="1242220"/>
            <a:ext cx="8737600" cy="5082380"/>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r>
              <a:rPr lang="en-US" sz="1800" dirty="0"/>
              <a:t>Not Secure : Being JavaScript only framework, application written in AngularJS are not safe. Server side authentication and authorization is must to keep an application secure. </a:t>
            </a:r>
            <a:endParaRPr lang="en-US" sz="1800" dirty="0" smtClean="0"/>
          </a:p>
          <a:p>
            <a:r>
              <a:rPr lang="en-US" sz="1800" dirty="0" smtClean="0"/>
              <a:t> </a:t>
            </a:r>
            <a:r>
              <a:rPr lang="en-US" sz="1800" dirty="0"/>
              <a:t>Not degradable: If the user of your application disables JavaScript, then nothing would be visible, except the basic page. </a:t>
            </a:r>
            <a:endParaRPr lang="en-IN" sz="1800" dirty="0"/>
          </a:p>
        </p:txBody>
      </p:sp>
    </p:spTree>
    <p:extLst>
      <p:ext uri="{BB962C8B-B14F-4D97-AF65-F5344CB8AC3E}">
        <p14:creationId xmlns:p14="http://schemas.microsoft.com/office/powerpoint/2010/main" val="2371491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8" y="1305342"/>
            <a:ext cx="7751618" cy="3000821"/>
          </a:xfrm>
          <a:prstGeom prst="rect">
            <a:avLst/>
          </a:prstGeom>
        </p:spPr>
        <p:txBody>
          <a:bodyPr wrap="square">
            <a:spAutoFit/>
          </a:bodyPr>
          <a:lstStyle/>
          <a:p>
            <a:pPr>
              <a:lnSpc>
                <a:spcPct val="150000"/>
              </a:lnSpc>
            </a:pPr>
            <a:r>
              <a:rPr lang="en-US" dirty="0"/>
              <a:t>AngularJS version 1.0 was released in 2012.</a:t>
            </a:r>
          </a:p>
          <a:p>
            <a:pPr>
              <a:lnSpc>
                <a:spcPct val="150000"/>
              </a:lnSpc>
            </a:pPr>
            <a:r>
              <a:rPr lang="en-US" dirty="0" err="1"/>
              <a:t>Miško</a:t>
            </a:r>
            <a:r>
              <a:rPr lang="en-US" dirty="0"/>
              <a:t> </a:t>
            </a:r>
            <a:r>
              <a:rPr lang="en-US" dirty="0" err="1"/>
              <a:t>Hevery</a:t>
            </a:r>
            <a:r>
              <a:rPr lang="en-US" dirty="0"/>
              <a:t>, a Google employee, started to work with AngularJS in 2009.</a:t>
            </a:r>
          </a:p>
          <a:p>
            <a:pPr>
              <a:lnSpc>
                <a:spcPct val="150000"/>
              </a:lnSpc>
            </a:pPr>
            <a:endParaRPr lang="en-US" dirty="0"/>
          </a:p>
          <a:p>
            <a:pPr>
              <a:lnSpc>
                <a:spcPct val="150000"/>
              </a:lnSpc>
            </a:pPr>
            <a:r>
              <a:rPr lang="en-US" dirty="0"/>
              <a:t>The idea turned out very well, and the project is now officially supported by Google.</a:t>
            </a:r>
          </a:p>
          <a:p>
            <a:pPr>
              <a:lnSpc>
                <a:spcPct val="150000"/>
              </a:lnSpc>
            </a:pPr>
            <a:r>
              <a:rPr lang="en-US" dirty="0"/>
              <a:t/>
            </a:r>
            <a:br>
              <a:rPr lang="en-US" dirty="0"/>
            </a:br>
            <a:endParaRPr lang="en-IN" dirty="0"/>
          </a:p>
        </p:txBody>
      </p:sp>
      <p:sp>
        <p:nvSpPr>
          <p:cNvPr id="3" name="Title 1"/>
          <p:cNvSpPr txBox="1">
            <a:spLocks/>
          </p:cNvSpPr>
          <p:nvPr/>
        </p:nvSpPr>
        <p:spPr>
          <a:xfrm>
            <a:off x="130175" y="0"/>
            <a:ext cx="7032625" cy="1008000"/>
          </a:xfrm>
          <a:prstGeom prst="rect">
            <a:avLst/>
          </a:prstGeom>
        </p:spPr>
        <p:txBody>
          <a:bodyPr/>
          <a:lst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49" b="1">
                <a:solidFill>
                  <a:schemeClr val="bg1"/>
                </a:solidFill>
                <a:latin typeface="Arial" charset="0"/>
              </a:defRPr>
            </a:lvl2pPr>
            <a:lvl3pPr algn="l" rtl="0" eaLnBrk="0" fontAlgn="base" hangingPunct="0">
              <a:spcBef>
                <a:spcPct val="0"/>
              </a:spcBef>
              <a:spcAft>
                <a:spcPct val="0"/>
              </a:spcAft>
              <a:defRPr sz="2449" b="1">
                <a:solidFill>
                  <a:schemeClr val="bg1"/>
                </a:solidFill>
                <a:latin typeface="Arial" charset="0"/>
              </a:defRPr>
            </a:lvl3pPr>
            <a:lvl4pPr algn="l" rtl="0" eaLnBrk="0" fontAlgn="base" hangingPunct="0">
              <a:spcBef>
                <a:spcPct val="0"/>
              </a:spcBef>
              <a:spcAft>
                <a:spcPct val="0"/>
              </a:spcAft>
              <a:defRPr sz="2449" b="1">
                <a:solidFill>
                  <a:schemeClr val="bg1"/>
                </a:solidFill>
                <a:latin typeface="Arial" charset="0"/>
              </a:defRPr>
            </a:lvl4pPr>
            <a:lvl5pPr algn="l" rtl="0" eaLnBrk="0" fontAlgn="base" hangingPunct="0">
              <a:spcBef>
                <a:spcPct val="0"/>
              </a:spcBef>
              <a:spcAft>
                <a:spcPct val="0"/>
              </a:spcAft>
              <a:defRPr sz="2449" b="1">
                <a:solidFill>
                  <a:schemeClr val="bg1"/>
                </a:solidFill>
                <a:latin typeface="Arial" charset="0"/>
              </a:defRPr>
            </a:lvl5pPr>
            <a:lvl6pPr marL="457152" algn="l" rtl="0" fontAlgn="base">
              <a:spcBef>
                <a:spcPct val="0"/>
              </a:spcBef>
              <a:spcAft>
                <a:spcPct val="0"/>
              </a:spcAft>
              <a:defRPr sz="2449" b="1">
                <a:solidFill>
                  <a:schemeClr val="bg1"/>
                </a:solidFill>
                <a:latin typeface="Arial" charset="0"/>
              </a:defRPr>
            </a:lvl6pPr>
            <a:lvl7pPr marL="914303" algn="l" rtl="0" fontAlgn="base">
              <a:spcBef>
                <a:spcPct val="0"/>
              </a:spcBef>
              <a:spcAft>
                <a:spcPct val="0"/>
              </a:spcAft>
              <a:defRPr sz="2449" b="1">
                <a:solidFill>
                  <a:schemeClr val="bg1"/>
                </a:solidFill>
                <a:latin typeface="Arial" charset="0"/>
              </a:defRPr>
            </a:lvl7pPr>
            <a:lvl8pPr marL="1371455" algn="l" rtl="0" fontAlgn="base">
              <a:spcBef>
                <a:spcPct val="0"/>
              </a:spcBef>
              <a:spcAft>
                <a:spcPct val="0"/>
              </a:spcAft>
              <a:defRPr sz="2449" b="1">
                <a:solidFill>
                  <a:schemeClr val="bg1"/>
                </a:solidFill>
                <a:latin typeface="Arial" charset="0"/>
              </a:defRPr>
            </a:lvl8pPr>
            <a:lvl9pPr marL="1828606" algn="l" rtl="0" fontAlgn="base">
              <a:spcBef>
                <a:spcPct val="0"/>
              </a:spcBef>
              <a:spcAft>
                <a:spcPct val="0"/>
              </a:spcAft>
              <a:defRPr sz="2449" b="1">
                <a:solidFill>
                  <a:schemeClr val="bg1"/>
                </a:solidFill>
                <a:latin typeface="Arial" charset="0"/>
              </a:defRPr>
            </a:lvl9pPr>
          </a:lstStyle>
          <a:p>
            <a:r>
              <a:rPr lang="en-US" sz="2200" kern="0" dirty="0" smtClean="0"/>
              <a:t>AngularJS History</a:t>
            </a:r>
            <a:endParaRPr lang="en-US" sz="2200" kern="0" dirty="0"/>
          </a:p>
        </p:txBody>
      </p:sp>
    </p:spTree>
    <p:extLst>
      <p:ext uri="{BB962C8B-B14F-4D97-AF65-F5344CB8AC3E}">
        <p14:creationId xmlns:p14="http://schemas.microsoft.com/office/powerpoint/2010/main" val="54465811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7032625" cy="1008000"/>
          </a:xfrm>
        </p:spPr>
        <p:txBody>
          <a:bodyPr/>
          <a:lstStyle/>
          <a:p>
            <a:r>
              <a:rPr lang="en-IN" dirty="0" smtClean="0"/>
              <a:t>Angular JS Directives </a:t>
            </a:r>
            <a:r>
              <a:rPr lang="en-IN" dirty="0"/>
              <a:t/>
            </a:r>
            <a:br>
              <a:rPr lang="en-IN" dirty="0"/>
            </a:br>
            <a:endParaRPr lang="en-US" dirty="0"/>
          </a:p>
        </p:txBody>
      </p:sp>
      <p:sp>
        <p:nvSpPr>
          <p:cNvPr id="3" name="Content Placeholder 1"/>
          <p:cNvSpPr txBox="1">
            <a:spLocks/>
          </p:cNvSpPr>
          <p:nvPr/>
        </p:nvSpPr>
        <p:spPr>
          <a:xfrm>
            <a:off x="406400" y="1242220"/>
            <a:ext cx="8737600" cy="5082380"/>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r>
              <a:rPr lang="en-US" sz="1800" dirty="0"/>
              <a:t>ng-app : This directive defines and links an AngularJS application to HTML. </a:t>
            </a:r>
          </a:p>
          <a:p>
            <a:r>
              <a:rPr lang="en-US" sz="1800" dirty="0" smtClean="0"/>
              <a:t>ng-model </a:t>
            </a:r>
            <a:r>
              <a:rPr lang="en-US" sz="1800" dirty="0"/>
              <a:t>: This directive binds the values of AngularJS application data to HTML input controls. </a:t>
            </a:r>
            <a:endParaRPr lang="en-US" sz="1800" dirty="0" smtClean="0"/>
          </a:p>
          <a:p>
            <a:r>
              <a:rPr lang="en-US" sz="1800" dirty="0" smtClean="0"/>
              <a:t> </a:t>
            </a:r>
            <a:r>
              <a:rPr lang="en-US" sz="1800" dirty="0"/>
              <a:t>ng-bind : This directive binds the AngularJS application data to HTML tags. </a:t>
            </a:r>
            <a:endParaRPr lang="en-IN" sz="1800" dirty="0"/>
          </a:p>
        </p:txBody>
      </p:sp>
    </p:spTree>
    <p:extLst>
      <p:ext uri="{BB962C8B-B14F-4D97-AF65-F5344CB8AC3E}">
        <p14:creationId xmlns:p14="http://schemas.microsoft.com/office/powerpoint/2010/main" val="861589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406400" y="1242220"/>
            <a:ext cx="8737600" cy="5082380"/>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dirty="0"/>
          </a:p>
        </p:txBody>
      </p:sp>
      <p:sp>
        <p:nvSpPr>
          <p:cNvPr id="5" name="Title 1"/>
          <p:cNvSpPr txBox="1">
            <a:spLocks/>
          </p:cNvSpPr>
          <p:nvPr/>
        </p:nvSpPr>
        <p:spPr>
          <a:xfrm>
            <a:off x="384175" y="152400"/>
            <a:ext cx="7032625" cy="1008000"/>
          </a:xfrm>
          <a:prstGeom prst="rect">
            <a:avLst/>
          </a:prstGeom>
        </p:spPr>
        <p:txBody>
          <a:bodyPr anchor="ctr"/>
          <a:lst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49" b="1">
                <a:solidFill>
                  <a:schemeClr val="bg1"/>
                </a:solidFill>
                <a:latin typeface="Arial" charset="0"/>
              </a:defRPr>
            </a:lvl2pPr>
            <a:lvl3pPr algn="l" rtl="0" eaLnBrk="0" fontAlgn="base" hangingPunct="0">
              <a:spcBef>
                <a:spcPct val="0"/>
              </a:spcBef>
              <a:spcAft>
                <a:spcPct val="0"/>
              </a:spcAft>
              <a:defRPr sz="2449" b="1">
                <a:solidFill>
                  <a:schemeClr val="bg1"/>
                </a:solidFill>
                <a:latin typeface="Arial" charset="0"/>
              </a:defRPr>
            </a:lvl3pPr>
            <a:lvl4pPr algn="l" rtl="0" eaLnBrk="0" fontAlgn="base" hangingPunct="0">
              <a:spcBef>
                <a:spcPct val="0"/>
              </a:spcBef>
              <a:spcAft>
                <a:spcPct val="0"/>
              </a:spcAft>
              <a:defRPr sz="2449" b="1">
                <a:solidFill>
                  <a:schemeClr val="bg1"/>
                </a:solidFill>
                <a:latin typeface="Arial" charset="0"/>
              </a:defRPr>
            </a:lvl4pPr>
            <a:lvl5pPr algn="l" rtl="0" eaLnBrk="0" fontAlgn="base" hangingPunct="0">
              <a:spcBef>
                <a:spcPct val="0"/>
              </a:spcBef>
              <a:spcAft>
                <a:spcPct val="0"/>
              </a:spcAft>
              <a:defRPr sz="2449" b="1">
                <a:solidFill>
                  <a:schemeClr val="bg1"/>
                </a:solidFill>
                <a:latin typeface="Arial" charset="0"/>
              </a:defRPr>
            </a:lvl5pPr>
            <a:lvl6pPr marL="457152" algn="l" rtl="0" fontAlgn="base">
              <a:spcBef>
                <a:spcPct val="0"/>
              </a:spcBef>
              <a:spcAft>
                <a:spcPct val="0"/>
              </a:spcAft>
              <a:defRPr sz="2449" b="1">
                <a:solidFill>
                  <a:schemeClr val="bg1"/>
                </a:solidFill>
                <a:latin typeface="Arial" charset="0"/>
              </a:defRPr>
            </a:lvl6pPr>
            <a:lvl7pPr marL="914303" algn="l" rtl="0" fontAlgn="base">
              <a:spcBef>
                <a:spcPct val="0"/>
              </a:spcBef>
              <a:spcAft>
                <a:spcPct val="0"/>
              </a:spcAft>
              <a:defRPr sz="2449" b="1">
                <a:solidFill>
                  <a:schemeClr val="bg1"/>
                </a:solidFill>
                <a:latin typeface="Arial" charset="0"/>
              </a:defRPr>
            </a:lvl7pPr>
            <a:lvl8pPr marL="1371455" algn="l" rtl="0" fontAlgn="base">
              <a:spcBef>
                <a:spcPct val="0"/>
              </a:spcBef>
              <a:spcAft>
                <a:spcPct val="0"/>
              </a:spcAft>
              <a:defRPr sz="2449" b="1">
                <a:solidFill>
                  <a:schemeClr val="bg1"/>
                </a:solidFill>
                <a:latin typeface="Arial" charset="0"/>
              </a:defRPr>
            </a:lvl8pPr>
            <a:lvl9pPr marL="1828606" algn="l" rtl="0" fontAlgn="base">
              <a:spcBef>
                <a:spcPct val="0"/>
              </a:spcBef>
              <a:spcAft>
                <a:spcPct val="0"/>
              </a:spcAft>
              <a:defRPr sz="2449" b="1">
                <a:solidFill>
                  <a:schemeClr val="bg1"/>
                </a:solidFill>
                <a:latin typeface="Arial" charset="0"/>
              </a:defRPr>
            </a:lvl9pPr>
          </a:lstStyle>
          <a:p>
            <a:r>
              <a:rPr lang="en-IN" kern="0" smtClean="0"/>
              <a:t>Angular JS Directives </a:t>
            </a:r>
            <a:br>
              <a:rPr lang="en-IN" kern="0" smtClean="0"/>
            </a:br>
            <a:endParaRPr lang="en-US" kern="0" dirty="0"/>
          </a:p>
        </p:txBody>
      </p:sp>
      <p:sp>
        <p:nvSpPr>
          <p:cNvPr id="6" name="Content Placeholder 1"/>
          <p:cNvSpPr txBox="1">
            <a:spLocks/>
          </p:cNvSpPr>
          <p:nvPr/>
        </p:nvSpPr>
        <p:spPr>
          <a:xfrm>
            <a:off x="558800" y="1394620"/>
            <a:ext cx="8737600" cy="5082380"/>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r>
              <a:rPr lang="en-US" sz="1800" dirty="0" smtClean="0"/>
              <a:t>Steps to </a:t>
            </a:r>
            <a:r>
              <a:rPr lang="en-US" sz="1800" dirty="0"/>
              <a:t>set up AngularJS library to </a:t>
            </a:r>
            <a:r>
              <a:rPr lang="en-US" sz="1800" dirty="0" smtClean="0"/>
              <a:t>use in </a:t>
            </a:r>
            <a:r>
              <a:rPr lang="en-US" sz="1800" dirty="0"/>
              <a:t>web application development. It also briefly describes the directory structure and its contents. </a:t>
            </a:r>
            <a:endParaRPr lang="en-US" sz="1800" dirty="0" smtClean="0"/>
          </a:p>
          <a:p>
            <a:pPr marL="0" indent="0">
              <a:buNone/>
            </a:pPr>
            <a:r>
              <a:rPr lang="en-US" sz="1800" dirty="0" smtClean="0"/>
              <a:t>When </a:t>
            </a:r>
            <a:r>
              <a:rPr lang="en-US" sz="1800" dirty="0"/>
              <a:t>you open the link https://angularjs.org/, you will see there are two options to download AngularJS library:  </a:t>
            </a:r>
          </a:p>
          <a:p>
            <a:r>
              <a:rPr lang="en-US" sz="1800" dirty="0" smtClean="0"/>
              <a:t>View </a:t>
            </a:r>
            <a:r>
              <a:rPr lang="en-US" sz="1800" dirty="0"/>
              <a:t>on GitHub- By clicking on this button, you are diverted to GitHub and get all the latest scripts. </a:t>
            </a:r>
          </a:p>
          <a:p>
            <a:r>
              <a:rPr lang="en-US" sz="1800" dirty="0" smtClean="0"/>
              <a:t>Download- </a:t>
            </a:r>
            <a:r>
              <a:rPr lang="en-US" sz="1800" dirty="0"/>
              <a:t>By clicking on this button, a screen you get to see a dialog box shown as: </a:t>
            </a:r>
          </a:p>
          <a:p>
            <a:endParaRPr lang="en-IN" sz="1800" dirty="0"/>
          </a:p>
        </p:txBody>
      </p:sp>
    </p:spTree>
    <p:extLst>
      <p:ext uri="{BB962C8B-B14F-4D97-AF65-F5344CB8AC3E}">
        <p14:creationId xmlns:p14="http://schemas.microsoft.com/office/powerpoint/2010/main" val="1309388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406400" y="1242220"/>
            <a:ext cx="8737600" cy="5082380"/>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dirty="0"/>
          </a:p>
        </p:txBody>
      </p:sp>
      <p:sp>
        <p:nvSpPr>
          <p:cNvPr id="5" name="Title 1"/>
          <p:cNvSpPr>
            <a:spLocks noGrp="1"/>
          </p:cNvSpPr>
          <p:nvPr>
            <p:ph type="title"/>
          </p:nvPr>
        </p:nvSpPr>
        <p:spPr>
          <a:xfrm>
            <a:off x="231775" y="0"/>
            <a:ext cx="7032625" cy="1008000"/>
          </a:xfrm>
        </p:spPr>
        <p:txBody>
          <a:bodyPr/>
          <a:lstStyle/>
          <a:p>
            <a:r>
              <a:rPr lang="en-IN" dirty="0" smtClean="0"/>
              <a:t>Activity</a:t>
            </a:r>
            <a:endParaRPr lang="en-IN" dirty="0"/>
          </a:p>
        </p:txBody>
      </p:sp>
      <p:sp>
        <p:nvSpPr>
          <p:cNvPr id="6" name="Content Placeholder 1"/>
          <p:cNvSpPr txBox="1">
            <a:spLocks/>
          </p:cNvSpPr>
          <p:nvPr/>
        </p:nvSpPr>
        <p:spPr>
          <a:xfrm>
            <a:off x="406400" y="1242220"/>
            <a:ext cx="8204200" cy="523827"/>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kern="0" dirty="0" smtClean="0"/>
          </a:p>
        </p:txBody>
      </p:sp>
      <p:sp>
        <p:nvSpPr>
          <p:cNvPr id="7" name="Content Placeholder 1"/>
          <p:cNvSpPr txBox="1">
            <a:spLocks/>
          </p:cNvSpPr>
          <p:nvPr/>
        </p:nvSpPr>
        <p:spPr bwMode="auto">
          <a:xfrm>
            <a:off x="283625" y="1504133"/>
            <a:ext cx="8560202" cy="4808756"/>
          </a:xfrm>
          <a:prstGeom prst="rect">
            <a:avLst/>
          </a:prstGeom>
          <a:solidFill>
            <a:srgbClr val="FFFFCC"/>
          </a:solidFill>
          <a:ln>
            <a:solidFill>
              <a:schemeClr val="tx1"/>
            </a:solidFill>
          </a:ln>
          <a:extLst/>
        </p:spPr>
        <p:txBody>
          <a:bodyPr vert="horz" wrap="square" lIns="89611" tIns="44806" rIns="89611" bIns="44806" numCol="1" anchor="t" anchorCtr="0" compatLnSpc="1">
            <a:prstTxWarp prst="textNoShape">
              <a:avLst/>
            </a:prstTxWarp>
          </a:bodyPr>
          <a:lstStyle>
            <a:defPPr>
              <a:defRPr lang="en-US"/>
            </a:defPPr>
            <a:lvl1pPr indent="0" eaLnBrk="0" fontAlgn="base" hangingPunct="0">
              <a:spcBef>
                <a:spcPts val="0"/>
              </a:spcBef>
              <a:spcAft>
                <a:spcPct val="0"/>
              </a:spcAft>
              <a:buClr>
                <a:schemeClr val="tx1"/>
              </a:buClr>
              <a:buFont typeface="Wingdings 2" pitchFamily="18" charset="2"/>
              <a:buNone/>
              <a:defRPr b="1" kern="0">
                <a:latin typeface="Courier New" panose="02070309020205020404" pitchFamily="49" charset="0"/>
                <a:cs typeface="Courier New" panose="02070309020205020404" pitchFamily="49" charset="0"/>
              </a:defRPr>
            </a:lvl1pPr>
            <a:lvl2pPr marL="457152" indent="-217465" eaLnBrk="0" fontAlgn="base" hangingPunct="0">
              <a:spcBef>
                <a:spcPct val="50000"/>
              </a:spcBef>
              <a:spcAft>
                <a:spcPct val="0"/>
              </a:spcAft>
              <a:buClr>
                <a:schemeClr val="tx1"/>
              </a:buClr>
              <a:buFont typeface="Wingdings" pitchFamily="2" charset="2"/>
              <a:buChar char="§"/>
              <a:defRPr sz="1428"/>
            </a:lvl2pPr>
            <a:lvl3pPr marL="676204" indent="-209528" eaLnBrk="0" fontAlgn="base" hangingPunct="0">
              <a:spcBef>
                <a:spcPct val="50000"/>
              </a:spcBef>
              <a:spcAft>
                <a:spcPct val="0"/>
              </a:spcAft>
              <a:buClr>
                <a:schemeClr val="tx1"/>
              </a:buClr>
              <a:buFont typeface="Wingdings" pitchFamily="2" charset="2"/>
              <a:buChar char="§"/>
              <a:defRPr sz="1428"/>
            </a:lvl3pPr>
            <a:lvl4pPr marL="904780" indent="-219052" eaLnBrk="0" fontAlgn="base" hangingPunct="0">
              <a:spcBef>
                <a:spcPct val="50000"/>
              </a:spcBef>
              <a:spcAft>
                <a:spcPct val="0"/>
              </a:spcAft>
              <a:buClr>
                <a:schemeClr val="tx1"/>
              </a:buClr>
              <a:buFont typeface="Wingdings" pitchFamily="2" charset="2"/>
              <a:buChar char="§"/>
              <a:defRPr sz="1428"/>
            </a:lvl4pPr>
            <a:lvl5pPr marL="1133355" indent="-219052" eaLnBrk="0" fontAlgn="base" hangingPunct="0">
              <a:spcBef>
                <a:spcPct val="50000"/>
              </a:spcBef>
              <a:spcAft>
                <a:spcPct val="0"/>
              </a:spcAft>
              <a:buClr>
                <a:schemeClr val="tx1"/>
              </a:buClr>
              <a:buFont typeface="Wingdings" pitchFamily="2" charset="2"/>
              <a:buChar char="§"/>
              <a:defRPr sz="1428"/>
            </a:lvl5pPr>
            <a:lvl6pPr marL="1590507" indent="-219052" fontAlgn="base">
              <a:spcBef>
                <a:spcPct val="50000"/>
              </a:spcBef>
              <a:spcAft>
                <a:spcPct val="0"/>
              </a:spcAft>
              <a:buClr>
                <a:schemeClr val="tx1"/>
              </a:buClr>
              <a:buFont typeface="Wingdings" pitchFamily="2" charset="2"/>
              <a:buChar char="§"/>
              <a:defRPr sz="1428"/>
            </a:lvl6pPr>
            <a:lvl7pPr marL="2047658" indent="-219052" fontAlgn="base">
              <a:spcBef>
                <a:spcPct val="50000"/>
              </a:spcBef>
              <a:spcAft>
                <a:spcPct val="0"/>
              </a:spcAft>
              <a:buClr>
                <a:schemeClr val="tx1"/>
              </a:buClr>
              <a:buFont typeface="Wingdings" pitchFamily="2" charset="2"/>
              <a:buChar char="§"/>
              <a:defRPr sz="1428"/>
            </a:lvl7pPr>
            <a:lvl8pPr marL="2504810" indent="-219052" fontAlgn="base">
              <a:spcBef>
                <a:spcPct val="50000"/>
              </a:spcBef>
              <a:spcAft>
                <a:spcPct val="0"/>
              </a:spcAft>
              <a:buClr>
                <a:schemeClr val="tx1"/>
              </a:buClr>
              <a:buFont typeface="Wingdings" pitchFamily="2" charset="2"/>
              <a:buChar char="§"/>
              <a:defRPr sz="1428"/>
            </a:lvl8pPr>
            <a:lvl9pPr marL="2961962" indent="-219052" fontAlgn="base">
              <a:spcBef>
                <a:spcPct val="50000"/>
              </a:spcBef>
              <a:spcAft>
                <a:spcPct val="0"/>
              </a:spcAft>
              <a:buClr>
                <a:schemeClr val="tx1"/>
              </a:buClr>
              <a:buFont typeface="Wingdings" pitchFamily="2" charset="2"/>
              <a:buChar char="§"/>
              <a:defRPr sz="1428"/>
            </a:lvl9pPr>
          </a:lstStyle>
          <a:p>
            <a:r>
              <a:rPr lang="fr-FR" dirty="0"/>
              <a:t>&lt;!DOCTYPE html&gt;</a:t>
            </a:r>
          </a:p>
          <a:p>
            <a:r>
              <a:rPr lang="fr-FR" dirty="0"/>
              <a:t>&lt;html&gt;</a:t>
            </a:r>
          </a:p>
          <a:p>
            <a:r>
              <a:rPr lang="fr-FR" dirty="0"/>
              <a:t>&lt;script </a:t>
            </a:r>
            <a:r>
              <a:rPr lang="fr-FR" dirty="0" err="1"/>
              <a:t>src</a:t>
            </a:r>
            <a:r>
              <a:rPr lang="fr-FR" dirty="0"/>
              <a:t>= "http://ajax.googleapis.com/</a:t>
            </a:r>
            <a:r>
              <a:rPr lang="fr-FR" dirty="0" err="1"/>
              <a:t>ajax</a:t>
            </a:r>
            <a:r>
              <a:rPr lang="fr-FR" dirty="0"/>
              <a:t>/</a:t>
            </a:r>
            <a:r>
              <a:rPr lang="fr-FR" dirty="0" err="1"/>
              <a:t>libs</a:t>
            </a:r>
            <a:r>
              <a:rPr lang="fr-FR" dirty="0"/>
              <a:t>/</a:t>
            </a:r>
            <a:r>
              <a:rPr lang="fr-FR" dirty="0" err="1"/>
              <a:t>angularjs</a:t>
            </a:r>
            <a:r>
              <a:rPr lang="fr-FR" dirty="0"/>
              <a:t>/1.3.14/angular.min.js</a:t>
            </a:r>
            <a:r>
              <a:rPr lang="fr-FR" dirty="0" smtClean="0"/>
              <a:t>"&gt;</a:t>
            </a:r>
          </a:p>
          <a:p>
            <a:r>
              <a:rPr lang="fr-FR" dirty="0" smtClean="0"/>
              <a:t>&lt;/</a:t>
            </a:r>
            <a:r>
              <a:rPr lang="fr-FR" dirty="0"/>
              <a:t>script&gt;</a:t>
            </a:r>
          </a:p>
          <a:p>
            <a:endParaRPr lang="fr-FR" dirty="0" smtClean="0"/>
          </a:p>
          <a:p>
            <a:endParaRPr lang="fr-FR" dirty="0"/>
          </a:p>
          <a:p>
            <a:r>
              <a:rPr lang="fr-FR" dirty="0" smtClean="0"/>
              <a:t>&lt;</a:t>
            </a:r>
            <a:r>
              <a:rPr lang="fr-FR" dirty="0"/>
              <a:t>body&gt;</a:t>
            </a:r>
          </a:p>
          <a:p>
            <a:endParaRPr lang="fr-FR" dirty="0"/>
          </a:p>
          <a:p>
            <a:r>
              <a:rPr lang="fr-FR" dirty="0"/>
              <a:t>&lt;div </a:t>
            </a:r>
            <a:r>
              <a:rPr lang="fr-FR" dirty="0" err="1"/>
              <a:t>ng-app</a:t>
            </a:r>
            <a:r>
              <a:rPr lang="fr-FR" dirty="0"/>
              <a:t>=""&gt;</a:t>
            </a:r>
          </a:p>
          <a:p>
            <a:r>
              <a:rPr lang="fr-FR" dirty="0"/>
              <a:t>&lt;p&gt;</a:t>
            </a:r>
            <a:r>
              <a:rPr lang="fr-FR" dirty="0" err="1"/>
              <a:t>My</a:t>
            </a:r>
            <a:r>
              <a:rPr lang="fr-FR" dirty="0"/>
              <a:t> first expression: {{ 5 + 5 }}&lt;/p&gt;</a:t>
            </a:r>
          </a:p>
          <a:p>
            <a:r>
              <a:rPr lang="fr-FR" dirty="0"/>
              <a:t>&lt;/div&gt;</a:t>
            </a:r>
          </a:p>
          <a:p>
            <a:endParaRPr lang="fr-FR" dirty="0"/>
          </a:p>
          <a:p>
            <a:r>
              <a:rPr lang="fr-FR" dirty="0"/>
              <a:t>&lt;/body&gt;</a:t>
            </a:r>
          </a:p>
          <a:p>
            <a:r>
              <a:rPr lang="fr-FR" dirty="0"/>
              <a:t>&lt;/html&gt;</a:t>
            </a:r>
          </a:p>
          <a:p>
            <a:endParaRPr lang="en-GB" dirty="0"/>
          </a:p>
        </p:txBody>
      </p:sp>
    </p:spTree>
    <p:extLst>
      <p:ext uri="{BB962C8B-B14F-4D97-AF65-F5344CB8AC3E}">
        <p14:creationId xmlns:p14="http://schemas.microsoft.com/office/powerpoint/2010/main" val="99265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406400" y="1242220"/>
            <a:ext cx="8737600" cy="5082380"/>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dirty="0"/>
          </a:p>
        </p:txBody>
      </p:sp>
      <p:sp>
        <p:nvSpPr>
          <p:cNvPr id="5" name="Title 1"/>
          <p:cNvSpPr>
            <a:spLocks noGrp="1"/>
          </p:cNvSpPr>
          <p:nvPr>
            <p:ph type="title"/>
          </p:nvPr>
        </p:nvSpPr>
        <p:spPr>
          <a:xfrm>
            <a:off x="231775" y="0"/>
            <a:ext cx="7032625" cy="1008000"/>
          </a:xfrm>
        </p:spPr>
        <p:txBody>
          <a:bodyPr/>
          <a:lstStyle/>
          <a:p>
            <a:r>
              <a:rPr lang="en-IN" dirty="0" smtClean="0"/>
              <a:t>Activity</a:t>
            </a:r>
            <a:endParaRPr lang="en-IN" dirty="0"/>
          </a:p>
        </p:txBody>
      </p:sp>
      <p:sp>
        <p:nvSpPr>
          <p:cNvPr id="6" name="Content Placeholder 1"/>
          <p:cNvSpPr txBox="1">
            <a:spLocks/>
          </p:cNvSpPr>
          <p:nvPr/>
        </p:nvSpPr>
        <p:spPr>
          <a:xfrm>
            <a:off x="406400" y="1242220"/>
            <a:ext cx="8204200" cy="523827"/>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kern="0" dirty="0" smtClean="0"/>
          </a:p>
        </p:txBody>
      </p:sp>
      <p:sp>
        <p:nvSpPr>
          <p:cNvPr id="7" name="Content Placeholder 1"/>
          <p:cNvSpPr txBox="1">
            <a:spLocks/>
          </p:cNvSpPr>
          <p:nvPr/>
        </p:nvSpPr>
        <p:spPr bwMode="auto">
          <a:xfrm>
            <a:off x="283625" y="1504133"/>
            <a:ext cx="8560202" cy="4808756"/>
          </a:xfrm>
          <a:prstGeom prst="rect">
            <a:avLst/>
          </a:prstGeom>
          <a:solidFill>
            <a:srgbClr val="FFFFCC"/>
          </a:solidFill>
          <a:ln>
            <a:solidFill>
              <a:schemeClr val="tx1"/>
            </a:solidFill>
          </a:ln>
          <a:extLst/>
        </p:spPr>
        <p:txBody>
          <a:bodyPr vert="horz" wrap="square" lIns="89611" tIns="44806" rIns="89611" bIns="44806" numCol="1" anchor="t" anchorCtr="0" compatLnSpc="1">
            <a:prstTxWarp prst="textNoShape">
              <a:avLst/>
            </a:prstTxWarp>
          </a:bodyPr>
          <a:lstStyle>
            <a:defPPr>
              <a:defRPr lang="en-US"/>
            </a:defPPr>
            <a:lvl1pPr indent="0" eaLnBrk="0" fontAlgn="base" hangingPunct="0">
              <a:spcBef>
                <a:spcPts val="0"/>
              </a:spcBef>
              <a:spcAft>
                <a:spcPct val="0"/>
              </a:spcAft>
              <a:buClr>
                <a:schemeClr val="tx1"/>
              </a:buClr>
              <a:buFont typeface="Wingdings 2" pitchFamily="18" charset="2"/>
              <a:buNone/>
              <a:defRPr b="1" kern="0">
                <a:latin typeface="Courier New" panose="02070309020205020404" pitchFamily="49" charset="0"/>
                <a:cs typeface="Courier New" panose="02070309020205020404" pitchFamily="49" charset="0"/>
              </a:defRPr>
            </a:lvl1pPr>
            <a:lvl2pPr marL="457152" indent="-217465" eaLnBrk="0" fontAlgn="base" hangingPunct="0">
              <a:spcBef>
                <a:spcPct val="50000"/>
              </a:spcBef>
              <a:spcAft>
                <a:spcPct val="0"/>
              </a:spcAft>
              <a:buClr>
                <a:schemeClr val="tx1"/>
              </a:buClr>
              <a:buFont typeface="Wingdings" pitchFamily="2" charset="2"/>
              <a:buChar char="§"/>
              <a:defRPr sz="1428"/>
            </a:lvl2pPr>
            <a:lvl3pPr marL="676204" indent="-209528" eaLnBrk="0" fontAlgn="base" hangingPunct="0">
              <a:spcBef>
                <a:spcPct val="50000"/>
              </a:spcBef>
              <a:spcAft>
                <a:spcPct val="0"/>
              </a:spcAft>
              <a:buClr>
                <a:schemeClr val="tx1"/>
              </a:buClr>
              <a:buFont typeface="Wingdings" pitchFamily="2" charset="2"/>
              <a:buChar char="§"/>
              <a:defRPr sz="1428"/>
            </a:lvl3pPr>
            <a:lvl4pPr marL="904780" indent="-219052" eaLnBrk="0" fontAlgn="base" hangingPunct="0">
              <a:spcBef>
                <a:spcPct val="50000"/>
              </a:spcBef>
              <a:spcAft>
                <a:spcPct val="0"/>
              </a:spcAft>
              <a:buClr>
                <a:schemeClr val="tx1"/>
              </a:buClr>
              <a:buFont typeface="Wingdings" pitchFamily="2" charset="2"/>
              <a:buChar char="§"/>
              <a:defRPr sz="1428"/>
            </a:lvl4pPr>
            <a:lvl5pPr marL="1133355" indent="-219052" eaLnBrk="0" fontAlgn="base" hangingPunct="0">
              <a:spcBef>
                <a:spcPct val="50000"/>
              </a:spcBef>
              <a:spcAft>
                <a:spcPct val="0"/>
              </a:spcAft>
              <a:buClr>
                <a:schemeClr val="tx1"/>
              </a:buClr>
              <a:buFont typeface="Wingdings" pitchFamily="2" charset="2"/>
              <a:buChar char="§"/>
              <a:defRPr sz="1428"/>
            </a:lvl5pPr>
            <a:lvl6pPr marL="1590507" indent="-219052" fontAlgn="base">
              <a:spcBef>
                <a:spcPct val="50000"/>
              </a:spcBef>
              <a:spcAft>
                <a:spcPct val="0"/>
              </a:spcAft>
              <a:buClr>
                <a:schemeClr val="tx1"/>
              </a:buClr>
              <a:buFont typeface="Wingdings" pitchFamily="2" charset="2"/>
              <a:buChar char="§"/>
              <a:defRPr sz="1428"/>
            </a:lvl6pPr>
            <a:lvl7pPr marL="2047658" indent="-219052" fontAlgn="base">
              <a:spcBef>
                <a:spcPct val="50000"/>
              </a:spcBef>
              <a:spcAft>
                <a:spcPct val="0"/>
              </a:spcAft>
              <a:buClr>
                <a:schemeClr val="tx1"/>
              </a:buClr>
              <a:buFont typeface="Wingdings" pitchFamily="2" charset="2"/>
              <a:buChar char="§"/>
              <a:defRPr sz="1428"/>
            </a:lvl7pPr>
            <a:lvl8pPr marL="2504810" indent="-219052" fontAlgn="base">
              <a:spcBef>
                <a:spcPct val="50000"/>
              </a:spcBef>
              <a:spcAft>
                <a:spcPct val="0"/>
              </a:spcAft>
              <a:buClr>
                <a:schemeClr val="tx1"/>
              </a:buClr>
              <a:buFont typeface="Wingdings" pitchFamily="2" charset="2"/>
              <a:buChar char="§"/>
              <a:defRPr sz="1428"/>
            </a:lvl8pPr>
            <a:lvl9pPr marL="2961962" indent="-219052" fontAlgn="base">
              <a:spcBef>
                <a:spcPct val="50000"/>
              </a:spcBef>
              <a:spcAft>
                <a:spcPct val="0"/>
              </a:spcAft>
              <a:buClr>
                <a:schemeClr val="tx1"/>
              </a:buClr>
              <a:buFont typeface="Wingdings" pitchFamily="2" charset="2"/>
              <a:buChar char="§"/>
              <a:defRPr sz="1428"/>
            </a:lvl9pPr>
          </a:lstStyle>
          <a:p>
            <a:r>
              <a:rPr lang="en-US" dirty="0"/>
              <a:t>&lt;div ng-app="</a:t>
            </a:r>
            <a:r>
              <a:rPr lang="en-US" dirty="0" err="1"/>
              <a:t>myApp</a:t>
            </a:r>
            <a:r>
              <a:rPr lang="en-US" dirty="0"/>
              <a:t>" ng-controller="</a:t>
            </a:r>
            <a:r>
              <a:rPr lang="en-US" dirty="0" err="1"/>
              <a:t>myCtrl</a:t>
            </a:r>
            <a:r>
              <a:rPr lang="en-US" dirty="0"/>
              <a:t>"&gt;</a:t>
            </a:r>
            <a:br>
              <a:rPr lang="en-US" dirty="0"/>
            </a:br>
            <a:r>
              <a:rPr lang="en-US" dirty="0"/>
              <a:t/>
            </a:r>
            <a:br>
              <a:rPr lang="en-US" dirty="0"/>
            </a:br>
            <a:r>
              <a:rPr lang="en-US" dirty="0"/>
              <a:t>First Name: &lt;input type="text" ng-model="</a:t>
            </a:r>
            <a:r>
              <a:rPr lang="en-US" dirty="0" err="1"/>
              <a:t>firstName</a:t>
            </a:r>
            <a:r>
              <a:rPr lang="en-US" dirty="0"/>
              <a:t>"&gt;&lt;</a:t>
            </a:r>
            <a:r>
              <a:rPr lang="en-US" dirty="0" err="1"/>
              <a:t>br</a:t>
            </a:r>
            <a:r>
              <a:rPr lang="en-US" dirty="0"/>
              <a:t>&gt;</a:t>
            </a:r>
            <a:br>
              <a:rPr lang="en-US" dirty="0"/>
            </a:br>
            <a:r>
              <a:rPr lang="en-US" dirty="0"/>
              <a:t>Last Name: &lt;input type="text" ng-model="</a:t>
            </a:r>
            <a:r>
              <a:rPr lang="en-US" dirty="0" err="1"/>
              <a:t>lastName</a:t>
            </a:r>
            <a:r>
              <a:rPr lang="en-US" dirty="0"/>
              <a:t>"&gt;&lt;</a:t>
            </a:r>
            <a:r>
              <a:rPr lang="en-US" dirty="0" err="1"/>
              <a:t>br</a:t>
            </a:r>
            <a:r>
              <a:rPr lang="en-US" dirty="0"/>
              <a:t>&gt;</a:t>
            </a:r>
            <a:br>
              <a:rPr lang="en-US" dirty="0"/>
            </a:br>
            <a:r>
              <a:rPr lang="en-US" dirty="0"/>
              <a:t>&lt;</a:t>
            </a:r>
            <a:r>
              <a:rPr lang="en-US" dirty="0" err="1"/>
              <a:t>br</a:t>
            </a:r>
            <a:r>
              <a:rPr lang="en-US" dirty="0"/>
              <a:t>&gt;</a:t>
            </a:r>
            <a:br>
              <a:rPr lang="en-US" dirty="0"/>
            </a:br>
            <a:r>
              <a:rPr lang="en-US" dirty="0"/>
              <a:t>Full Name: {{</a:t>
            </a:r>
            <a:r>
              <a:rPr lang="en-US" dirty="0" err="1"/>
              <a:t>firstName</a:t>
            </a:r>
            <a:r>
              <a:rPr lang="en-US" dirty="0"/>
              <a:t> + " " + </a:t>
            </a:r>
            <a:r>
              <a:rPr lang="en-US" dirty="0" err="1"/>
              <a:t>lastName</a:t>
            </a:r>
            <a:r>
              <a:rPr lang="en-US" dirty="0"/>
              <a:t>}}</a:t>
            </a:r>
            <a:br>
              <a:rPr lang="en-US" dirty="0"/>
            </a:br>
            <a:r>
              <a:rPr lang="en-US" dirty="0"/>
              <a:t/>
            </a:r>
            <a:br>
              <a:rPr lang="en-US" dirty="0"/>
            </a:br>
            <a:r>
              <a:rPr lang="en-US" dirty="0"/>
              <a:t>&lt;/div&gt;</a:t>
            </a:r>
            <a:br>
              <a:rPr lang="en-US" dirty="0"/>
            </a:br>
            <a:r>
              <a:rPr lang="en-US" dirty="0"/>
              <a:t/>
            </a:r>
            <a:br>
              <a:rPr lang="en-US" dirty="0"/>
            </a:br>
            <a:r>
              <a:rPr lang="en-US" dirty="0"/>
              <a:t>&lt;script&gt;</a:t>
            </a:r>
            <a:br>
              <a:rPr lang="en-US" dirty="0"/>
            </a:br>
            <a:r>
              <a:rPr lang="en-US" dirty="0" err="1"/>
              <a:t>var</a:t>
            </a:r>
            <a:r>
              <a:rPr lang="en-US" dirty="0"/>
              <a:t> app = </a:t>
            </a:r>
            <a:r>
              <a:rPr lang="en-US" dirty="0" err="1"/>
              <a:t>angular.module</a:t>
            </a:r>
            <a:r>
              <a:rPr lang="en-US" dirty="0"/>
              <a:t>('</a:t>
            </a:r>
            <a:r>
              <a:rPr lang="en-US" dirty="0" err="1"/>
              <a:t>myApp</a:t>
            </a:r>
            <a:r>
              <a:rPr lang="en-US" dirty="0"/>
              <a:t>', []);</a:t>
            </a:r>
            <a:br>
              <a:rPr lang="en-US" dirty="0"/>
            </a:br>
            <a:r>
              <a:rPr lang="en-US" dirty="0" err="1"/>
              <a:t>app.controller</a:t>
            </a:r>
            <a:r>
              <a:rPr lang="en-US" dirty="0"/>
              <a:t>('</a:t>
            </a:r>
            <a:r>
              <a:rPr lang="en-US" dirty="0" err="1"/>
              <a:t>myCtrl</a:t>
            </a:r>
            <a:r>
              <a:rPr lang="en-US" dirty="0"/>
              <a:t>', function($scope) {</a:t>
            </a:r>
            <a:br>
              <a:rPr lang="en-US" dirty="0"/>
            </a:br>
            <a:r>
              <a:rPr lang="en-US" dirty="0"/>
              <a:t>    $</a:t>
            </a:r>
            <a:r>
              <a:rPr lang="en-US" dirty="0" err="1"/>
              <a:t>scope.firstName</a:t>
            </a:r>
            <a:r>
              <a:rPr lang="en-US" dirty="0"/>
              <a:t>= "John";</a:t>
            </a:r>
            <a:br>
              <a:rPr lang="en-US" dirty="0"/>
            </a:br>
            <a:r>
              <a:rPr lang="en-US" dirty="0"/>
              <a:t>    $</a:t>
            </a:r>
            <a:r>
              <a:rPr lang="en-US" dirty="0" err="1"/>
              <a:t>scope.lastName</a:t>
            </a:r>
            <a:r>
              <a:rPr lang="en-US" dirty="0"/>
              <a:t>= "Doe";</a:t>
            </a:r>
            <a:br>
              <a:rPr lang="en-US" dirty="0"/>
            </a:br>
            <a:r>
              <a:rPr lang="en-US" dirty="0"/>
              <a:t>});</a:t>
            </a:r>
            <a:br>
              <a:rPr lang="en-US" dirty="0"/>
            </a:br>
            <a:r>
              <a:rPr lang="en-US" dirty="0"/>
              <a:t>&lt;/script&gt;</a:t>
            </a:r>
            <a:endParaRPr lang="en-GB" dirty="0"/>
          </a:p>
        </p:txBody>
      </p:sp>
    </p:spTree>
    <p:extLst>
      <p:ext uri="{BB962C8B-B14F-4D97-AF65-F5344CB8AC3E}">
        <p14:creationId xmlns:p14="http://schemas.microsoft.com/office/powerpoint/2010/main" val="437313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406400" y="1242220"/>
            <a:ext cx="8737600" cy="5082380"/>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dirty="0"/>
          </a:p>
        </p:txBody>
      </p:sp>
      <p:sp>
        <p:nvSpPr>
          <p:cNvPr id="7" name="Title 1"/>
          <p:cNvSpPr>
            <a:spLocks noGrp="1"/>
          </p:cNvSpPr>
          <p:nvPr>
            <p:ph type="title"/>
          </p:nvPr>
        </p:nvSpPr>
        <p:spPr>
          <a:xfrm>
            <a:off x="231775" y="0"/>
            <a:ext cx="7032625" cy="1008000"/>
          </a:xfrm>
        </p:spPr>
        <p:txBody>
          <a:bodyPr/>
          <a:lstStyle/>
          <a:p>
            <a:r>
              <a:rPr lang="en-US" dirty="0"/>
              <a:t>AngularJS Expressions</a:t>
            </a:r>
          </a:p>
        </p:txBody>
      </p:sp>
      <p:sp>
        <p:nvSpPr>
          <p:cNvPr id="8" name="Content Placeholder 1"/>
          <p:cNvSpPr txBox="1">
            <a:spLocks/>
          </p:cNvSpPr>
          <p:nvPr/>
        </p:nvSpPr>
        <p:spPr>
          <a:xfrm>
            <a:off x="406400" y="1179465"/>
            <a:ext cx="11379200" cy="403333"/>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r>
              <a:rPr lang="en-US" sz="1800" dirty="0" smtClean="0"/>
              <a:t>AngularJS </a:t>
            </a:r>
            <a:r>
              <a:rPr lang="en-US" sz="1800" dirty="0"/>
              <a:t>expressions </a:t>
            </a:r>
            <a:r>
              <a:rPr lang="en-US" sz="1800" dirty="0" smtClean="0"/>
              <a:t>are like : </a:t>
            </a:r>
            <a:r>
              <a:rPr lang="en-US" sz="1800" b="1" dirty="0"/>
              <a:t>{{ expression }}</a:t>
            </a:r>
            <a:r>
              <a:rPr lang="en-US" sz="1800" dirty="0"/>
              <a:t>.</a:t>
            </a:r>
          </a:p>
          <a:p>
            <a:r>
              <a:rPr lang="en-US" sz="1800" dirty="0"/>
              <a:t>AngularJS expressions binds data to HTML </a:t>
            </a:r>
            <a:r>
              <a:rPr lang="en-US" sz="1800" dirty="0" smtClean="0"/>
              <a:t>same as  </a:t>
            </a:r>
            <a:r>
              <a:rPr lang="en-US" sz="1800" b="1" dirty="0" smtClean="0"/>
              <a:t>ng-bind</a:t>
            </a:r>
            <a:r>
              <a:rPr lang="en-US" sz="1800" dirty="0" smtClean="0"/>
              <a:t> </a:t>
            </a:r>
            <a:r>
              <a:rPr lang="en-US" sz="1800" dirty="0"/>
              <a:t>directive.</a:t>
            </a:r>
          </a:p>
          <a:p>
            <a:r>
              <a:rPr lang="en-US" sz="1800" dirty="0"/>
              <a:t>AngularJS </a:t>
            </a:r>
            <a:r>
              <a:rPr lang="en-US" sz="1800" dirty="0" smtClean="0"/>
              <a:t>will display data  </a:t>
            </a:r>
            <a:r>
              <a:rPr lang="en-US" sz="1800" dirty="0"/>
              <a:t>"output" </a:t>
            </a:r>
            <a:r>
              <a:rPr lang="en-US" sz="1800" dirty="0" smtClean="0"/>
              <a:t> place where </a:t>
            </a:r>
            <a:r>
              <a:rPr lang="en-US" sz="1800" dirty="0"/>
              <a:t>the expression is written.</a:t>
            </a:r>
          </a:p>
          <a:p>
            <a:r>
              <a:rPr lang="en-US" sz="1800" b="1" dirty="0"/>
              <a:t>AngularJS expressions</a:t>
            </a:r>
            <a:r>
              <a:rPr lang="en-US" sz="1800" dirty="0"/>
              <a:t> are much like </a:t>
            </a:r>
            <a:r>
              <a:rPr lang="en-US" sz="1800" b="1" dirty="0"/>
              <a:t>JavaScript expressions:</a:t>
            </a:r>
            <a:r>
              <a:rPr lang="en-US" sz="1800" dirty="0"/>
              <a:t> </a:t>
            </a:r>
            <a:endParaRPr lang="en-US" sz="1800" dirty="0" smtClean="0"/>
          </a:p>
          <a:p>
            <a:r>
              <a:rPr lang="en-US" sz="1800" dirty="0" smtClean="0"/>
              <a:t>Expression in Angular JS can </a:t>
            </a:r>
            <a:r>
              <a:rPr lang="en-US" sz="1800" dirty="0"/>
              <a:t>contain literals, operators, and variables.</a:t>
            </a:r>
          </a:p>
          <a:p>
            <a:r>
              <a:rPr lang="en-US" sz="1800" dirty="0"/>
              <a:t>Example {{ 5 + 5 }} or {{ </a:t>
            </a:r>
            <a:r>
              <a:rPr lang="en-US" sz="1800" dirty="0" err="1"/>
              <a:t>firstName</a:t>
            </a:r>
            <a:r>
              <a:rPr lang="en-US" sz="1800" dirty="0"/>
              <a:t> + " " + </a:t>
            </a:r>
            <a:r>
              <a:rPr lang="en-US" sz="1800" dirty="0" err="1"/>
              <a:t>lastName</a:t>
            </a:r>
            <a:r>
              <a:rPr lang="en-US" sz="1800" dirty="0"/>
              <a:t> }}</a:t>
            </a:r>
            <a:endParaRPr lang="en-US" sz="1800" dirty="0">
              <a:effectLst/>
            </a:endParaRPr>
          </a:p>
        </p:txBody>
      </p:sp>
      <p:sp>
        <p:nvSpPr>
          <p:cNvPr id="9" name="Content Placeholder 1"/>
          <p:cNvSpPr txBox="1">
            <a:spLocks/>
          </p:cNvSpPr>
          <p:nvPr/>
        </p:nvSpPr>
        <p:spPr bwMode="auto">
          <a:xfrm>
            <a:off x="370983" y="3200400"/>
            <a:ext cx="8508999" cy="189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1" tIns="44806" rIns="89611" bIns="44806" numCol="1" anchor="t" anchorCtr="0" compatLnSpc="1">
            <a:prstTxWarp prst="textNoShape">
              <a:avLst/>
            </a:prstTxWarp>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2000" kern="0" dirty="0"/>
          </a:p>
        </p:txBody>
      </p:sp>
    </p:spTree>
    <p:extLst>
      <p:ext uri="{BB962C8B-B14F-4D97-AF65-F5344CB8AC3E}">
        <p14:creationId xmlns:p14="http://schemas.microsoft.com/office/powerpoint/2010/main" val="604900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406400" y="1242220"/>
            <a:ext cx="8737600" cy="5082380"/>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dirty="0"/>
          </a:p>
        </p:txBody>
      </p:sp>
      <p:sp>
        <p:nvSpPr>
          <p:cNvPr id="4" name="Title 1"/>
          <p:cNvSpPr>
            <a:spLocks noGrp="1"/>
          </p:cNvSpPr>
          <p:nvPr>
            <p:ph type="title"/>
          </p:nvPr>
        </p:nvSpPr>
        <p:spPr>
          <a:xfrm>
            <a:off x="231775" y="0"/>
            <a:ext cx="7032625" cy="1008000"/>
          </a:xfrm>
        </p:spPr>
        <p:txBody>
          <a:bodyPr/>
          <a:lstStyle/>
          <a:p>
            <a:r>
              <a:rPr lang="en-IN" dirty="0" smtClean="0"/>
              <a:t>Expression</a:t>
            </a:r>
            <a:endParaRPr lang="en-IN" dirty="0"/>
          </a:p>
        </p:txBody>
      </p:sp>
      <p:sp>
        <p:nvSpPr>
          <p:cNvPr id="5" name="Content Placeholder 1"/>
          <p:cNvSpPr txBox="1">
            <a:spLocks/>
          </p:cNvSpPr>
          <p:nvPr/>
        </p:nvSpPr>
        <p:spPr>
          <a:xfrm>
            <a:off x="406400" y="1242220"/>
            <a:ext cx="8204200" cy="523827"/>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kern="0" dirty="0" smtClean="0"/>
          </a:p>
        </p:txBody>
      </p:sp>
      <p:sp>
        <p:nvSpPr>
          <p:cNvPr id="6" name="Content Placeholder 1"/>
          <p:cNvSpPr txBox="1">
            <a:spLocks/>
          </p:cNvSpPr>
          <p:nvPr/>
        </p:nvSpPr>
        <p:spPr bwMode="auto">
          <a:xfrm>
            <a:off x="283625" y="1504133"/>
            <a:ext cx="8560202" cy="4808756"/>
          </a:xfrm>
          <a:prstGeom prst="rect">
            <a:avLst/>
          </a:prstGeom>
          <a:solidFill>
            <a:srgbClr val="FFFFCC"/>
          </a:solidFill>
          <a:ln>
            <a:solidFill>
              <a:schemeClr val="tx1"/>
            </a:solidFill>
          </a:ln>
          <a:extLst/>
        </p:spPr>
        <p:txBody>
          <a:bodyPr vert="horz" wrap="square" lIns="89611" tIns="44806" rIns="89611" bIns="44806" numCol="1" anchor="t" anchorCtr="0" compatLnSpc="1">
            <a:prstTxWarp prst="textNoShape">
              <a:avLst/>
            </a:prstTxWarp>
          </a:bodyPr>
          <a:lstStyle>
            <a:defPPr>
              <a:defRPr lang="en-US"/>
            </a:defPPr>
            <a:lvl1pPr indent="0" eaLnBrk="0" fontAlgn="base" hangingPunct="0">
              <a:spcBef>
                <a:spcPts val="0"/>
              </a:spcBef>
              <a:spcAft>
                <a:spcPct val="0"/>
              </a:spcAft>
              <a:buClr>
                <a:schemeClr val="tx1"/>
              </a:buClr>
              <a:buFont typeface="Wingdings 2" pitchFamily="18" charset="2"/>
              <a:buNone/>
              <a:defRPr b="1" kern="0">
                <a:latin typeface="Courier New" panose="02070309020205020404" pitchFamily="49" charset="0"/>
                <a:cs typeface="Courier New" panose="02070309020205020404" pitchFamily="49" charset="0"/>
              </a:defRPr>
            </a:lvl1pPr>
            <a:lvl2pPr marL="457152" indent="-217465" eaLnBrk="0" fontAlgn="base" hangingPunct="0">
              <a:spcBef>
                <a:spcPct val="50000"/>
              </a:spcBef>
              <a:spcAft>
                <a:spcPct val="0"/>
              </a:spcAft>
              <a:buClr>
                <a:schemeClr val="tx1"/>
              </a:buClr>
              <a:buFont typeface="Wingdings" pitchFamily="2" charset="2"/>
              <a:buChar char="§"/>
              <a:defRPr sz="1428"/>
            </a:lvl2pPr>
            <a:lvl3pPr marL="676204" indent="-209528" eaLnBrk="0" fontAlgn="base" hangingPunct="0">
              <a:spcBef>
                <a:spcPct val="50000"/>
              </a:spcBef>
              <a:spcAft>
                <a:spcPct val="0"/>
              </a:spcAft>
              <a:buClr>
                <a:schemeClr val="tx1"/>
              </a:buClr>
              <a:buFont typeface="Wingdings" pitchFamily="2" charset="2"/>
              <a:buChar char="§"/>
              <a:defRPr sz="1428"/>
            </a:lvl3pPr>
            <a:lvl4pPr marL="904780" indent="-219052" eaLnBrk="0" fontAlgn="base" hangingPunct="0">
              <a:spcBef>
                <a:spcPct val="50000"/>
              </a:spcBef>
              <a:spcAft>
                <a:spcPct val="0"/>
              </a:spcAft>
              <a:buClr>
                <a:schemeClr val="tx1"/>
              </a:buClr>
              <a:buFont typeface="Wingdings" pitchFamily="2" charset="2"/>
              <a:buChar char="§"/>
              <a:defRPr sz="1428"/>
            </a:lvl4pPr>
            <a:lvl5pPr marL="1133355" indent="-219052" eaLnBrk="0" fontAlgn="base" hangingPunct="0">
              <a:spcBef>
                <a:spcPct val="50000"/>
              </a:spcBef>
              <a:spcAft>
                <a:spcPct val="0"/>
              </a:spcAft>
              <a:buClr>
                <a:schemeClr val="tx1"/>
              </a:buClr>
              <a:buFont typeface="Wingdings" pitchFamily="2" charset="2"/>
              <a:buChar char="§"/>
              <a:defRPr sz="1428"/>
            </a:lvl5pPr>
            <a:lvl6pPr marL="1590507" indent="-219052" fontAlgn="base">
              <a:spcBef>
                <a:spcPct val="50000"/>
              </a:spcBef>
              <a:spcAft>
                <a:spcPct val="0"/>
              </a:spcAft>
              <a:buClr>
                <a:schemeClr val="tx1"/>
              </a:buClr>
              <a:buFont typeface="Wingdings" pitchFamily="2" charset="2"/>
              <a:buChar char="§"/>
              <a:defRPr sz="1428"/>
            </a:lvl6pPr>
            <a:lvl7pPr marL="2047658" indent="-219052" fontAlgn="base">
              <a:spcBef>
                <a:spcPct val="50000"/>
              </a:spcBef>
              <a:spcAft>
                <a:spcPct val="0"/>
              </a:spcAft>
              <a:buClr>
                <a:schemeClr val="tx1"/>
              </a:buClr>
              <a:buFont typeface="Wingdings" pitchFamily="2" charset="2"/>
              <a:buChar char="§"/>
              <a:defRPr sz="1428"/>
            </a:lvl7pPr>
            <a:lvl8pPr marL="2504810" indent="-219052" fontAlgn="base">
              <a:spcBef>
                <a:spcPct val="50000"/>
              </a:spcBef>
              <a:spcAft>
                <a:spcPct val="0"/>
              </a:spcAft>
              <a:buClr>
                <a:schemeClr val="tx1"/>
              </a:buClr>
              <a:buFont typeface="Wingdings" pitchFamily="2" charset="2"/>
              <a:buChar char="§"/>
              <a:defRPr sz="1428"/>
            </a:lvl8pPr>
            <a:lvl9pPr marL="2961962" indent="-219052" fontAlgn="base">
              <a:spcBef>
                <a:spcPct val="50000"/>
              </a:spcBef>
              <a:spcAft>
                <a:spcPct val="0"/>
              </a:spcAft>
              <a:buClr>
                <a:schemeClr val="tx1"/>
              </a:buClr>
              <a:buFont typeface="Wingdings" pitchFamily="2" charset="2"/>
              <a:buChar char="§"/>
              <a:defRPr sz="1428"/>
            </a:lvl9pPr>
          </a:lstStyle>
          <a:p>
            <a:r>
              <a:rPr lang="en-US" dirty="0"/>
              <a:t>&lt;!DOCTYPE html&gt;</a:t>
            </a:r>
          </a:p>
          <a:p>
            <a:r>
              <a:rPr lang="en-US" dirty="0"/>
              <a:t>&lt;html&gt;</a:t>
            </a:r>
          </a:p>
          <a:p>
            <a:r>
              <a:rPr lang="en-US" dirty="0"/>
              <a:t>&lt;script </a:t>
            </a:r>
            <a:r>
              <a:rPr lang="en-US" dirty="0" err="1"/>
              <a:t>src</a:t>
            </a:r>
            <a:r>
              <a:rPr lang="en-US" dirty="0"/>
              <a:t>= "http://ajax.googleapis.com/ajax/libs/</a:t>
            </a:r>
            <a:r>
              <a:rPr lang="en-US" dirty="0" err="1"/>
              <a:t>angularjs</a:t>
            </a:r>
            <a:r>
              <a:rPr lang="en-US" dirty="0"/>
              <a:t>/1.3.14/angular.min.js"&gt;&lt;/script&gt;</a:t>
            </a:r>
          </a:p>
          <a:p>
            <a:r>
              <a:rPr lang="en-US" dirty="0"/>
              <a:t>&lt;body&gt;</a:t>
            </a:r>
          </a:p>
          <a:p>
            <a:endParaRPr lang="en-US" dirty="0"/>
          </a:p>
          <a:p>
            <a:r>
              <a:rPr lang="en-US" dirty="0"/>
              <a:t>&lt;div ng-app="" ng-</a:t>
            </a:r>
            <a:r>
              <a:rPr lang="en-US" dirty="0" err="1"/>
              <a:t>init</a:t>
            </a:r>
            <a:r>
              <a:rPr lang="en-US" dirty="0"/>
              <a:t>="</a:t>
            </a:r>
            <a:r>
              <a:rPr lang="en-US" dirty="0" err="1" smtClean="0"/>
              <a:t>qty</a:t>
            </a:r>
            <a:r>
              <a:rPr lang="en-US" dirty="0" smtClean="0"/>
              <a:t>=25;price=15</a:t>
            </a:r>
            <a:r>
              <a:rPr lang="en-US" dirty="0"/>
              <a:t>"&gt;</a:t>
            </a:r>
          </a:p>
          <a:p>
            <a:r>
              <a:rPr lang="en-US" dirty="0"/>
              <a:t>&lt;p&gt;Total in </a:t>
            </a:r>
            <a:r>
              <a:rPr lang="en-US" dirty="0" err="1" smtClean="0"/>
              <a:t>Rs</a:t>
            </a:r>
            <a:r>
              <a:rPr lang="en-US" dirty="0" smtClean="0"/>
              <a:t>.: </a:t>
            </a:r>
            <a:r>
              <a:rPr lang="en-US" dirty="0"/>
              <a:t>{{ </a:t>
            </a:r>
            <a:r>
              <a:rPr lang="en-US" dirty="0" err="1" smtClean="0"/>
              <a:t>qty</a:t>
            </a:r>
            <a:r>
              <a:rPr lang="en-US" dirty="0" smtClean="0"/>
              <a:t> </a:t>
            </a:r>
            <a:r>
              <a:rPr lang="en-US" dirty="0"/>
              <a:t>* </a:t>
            </a:r>
            <a:r>
              <a:rPr lang="en-US" dirty="0" smtClean="0"/>
              <a:t>price </a:t>
            </a:r>
            <a:r>
              <a:rPr lang="en-US" dirty="0"/>
              <a:t>}}&lt;/p&gt;</a:t>
            </a:r>
          </a:p>
          <a:p>
            <a:r>
              <a:rPr lang="en-US" dirty="0"/>
              <a:t>&lt;/div&gt;</a:t>
            </a:r>
          </a:p>
          <a:p>
            <a:endParaRPr lang="en-US" dirty="0"/>
          </a:p>
          <a:p>
            <a:r>
              <a:rPr lang="en-US" dirty="0"/>
              <a:t>&lt;/body&gt;</a:t>
            </a:r>
          </a:p>
          <a:p>
            <a:r>
              <a:rPr lang="en-US" dirty="0"/>
              <a:t>&lt;/html&gt;</a:t>
            </a:r>
          </a:p>
        </p:txBody>
      </p:sp>
    </p:spTree>
    <p:extLst>
      <p:ext uri="{BB962C8B-B14F-4D97-AF65-F5344CB8AC3E}">
        <p14:creationId xmlns:p14="http://schemas.microsoft.com/office/powerpoint/2010/main" val="3290483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406400" y="1242220"/>
            <a:ext cx="8737600" cy="5082380"/>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dirty="0"/>
          </a:p>
        </p:txBody>
      </p:sp>
      <p:sp>
        <p:nvSpPr>
          <p:cNvPr id="4" name="Title 1"/>
          <p:cNvSpPr>
            <a:spLocks noGrp="1"/>
          </p:cNvSpPr>
          <p:nvPr>
            <p:ph type="title"/>
          </p:nvPr>
        </p:nvSpPr>
        <p:spPr>
          <a:xfrm>
            <a:off x="231775" y="0"/>
            <a:ext cx="7032625" cy="1008000"/>
          </a:xfrm>
        </p:spPr>
        <p:txBody>
          <a:bodyPr/>
          <a:lstStyle/>
          <a:p>
            <a:r>
              <a:rPr lang="en-IN" dirty="0" smtClean="0"/>
              <a:t>Angular JS objects</a:t>
            </a:r>
            <a:endParaRPr lang="en-IN" dirty="0"/>
          </a:p>
        </p:txBody>
      </p:sp>
      <p:sp>
        <p:nvSpPr>
          <p:cNvPr id="5" name="Content Placeholder 1"/>
          <p:cNvSpPr txBox="1">
            <a:spLocks/>
          </p:cNvSpPr>
          <p:nvPr/>
        </p:nvSpPr>
        <p:spPr>
          <a:xfrm>
            <a:off x="406400" y="1242220"/>
            <a:ext cx="8204200" cy="523827"/>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kern="0" dirty="0" smtClean="0"/>
          </a:p>
        </p:txBody>
      </p:sp>
      <p:sp>
        <p:nvSpPr>
          <p:cNvPr id="6" name="Content Placeholder 1"/>
          <p:cNvSpPr txBox="1">
            <a:spLocks/>
          </p:cNvSpPr>
          <p:nvPr/>
        </p:nvSpPr>
        <p:spPr bwMode="auto">
          <a:xfrm>
            <a:off x="283625" y="1504133"/>
            <a:ext cx="8560202" cy="4808756"/>
          </a:xfrm>
          <a:prstGeom prst="rect">
            <a:avLst/>
          </a:prstGeom>
          <a:solidFill>
            <a:srgbClr val="FFFFCC"/>
          </a:solidFill>
          <a:ln>
            <a:solidFill>
              <a:schemeClr val="tx1"/>
            </a:solidFill>
          </a:ln>
          <a:extLst/>
        </p:spPr>
        <p:txBody>
          <a:bodyPr vert="horz" wrap="square" lIns="89611" tIns="44806" rIns="89611" bIns="44806" numCol="1" anchor="t" anchorCtr="0" compatLnSpc="1">
            <a:prstTxWarp prst="textNoShape">
              <a:avLst/>
            </a:prstTxWarp>
          </a:bodyPr>
          <a:lstStyle>
            <a:defPPr>
              <a:defRPr lang="en-US"/>
            </a:defPPr>
            <a:lvl1pPr indent="0" eaLnBrk="0" fontAlgn="base" hangingPunct="0">
              <a:spcBef>
                <a:spcPts val="0"/>
              </a:spcBef>
              <a:spcAft>
                <a:spcPct val="0"/>
              </a:spcAft>
              <a:buClr>
                <a:schemeClr val="tx1"/>
              </a:buClr>
              <a:buFont typeface="Wingdings 2" pitchFamily="18" charset="2"/>
              <a:buNone/>
              <a:defRPr b="1" kern="0">
                <a:latin typeface="Courier New" panose="02070309020205020404" pitchFamily="49" charset="0"/>
                <a:cs typeface="Courier New" panose="02070309020205020404" pitchFamily="49" charset="0"/>
              </a:defRPr>
            </a:lvl1pPr>
            <a:lvl2pPr marL="457152" indent="-217465" eaLnBrk="0" fontAlgn="base" hangingPunct="0">
              <a:spcBef>
                <a:spcPct val="50000"/>
              </a:spcBef>
              <a:spcAft>
                <a:spcPct val="0"/>
              </a:spcAft>
              <a:buClr>
                <a:schemeClr val="tx1"/>
              </a:buClr>
              <a:buFont typeface="Wingdings" pitchFamily="2" charset="2"/>
              <a:buChar char="§"/>
              <a:defRPr sz="1428"/>
            </a:lvl2pPr>
            <a:lvl3pPr marL="676204" indent="-209528" eaLnBrk="0" fontAlgn="base" hangingPunct="0">
              <a:spcBef>
                <a:spcPct val="50000"/>
              </a:spcBef>
              <a:spcAft>
                <a:spcPct val="0"/>
              </a:spcAft>
              <a:buClr>
                <a:schemeClr val="tx1"/>
              </a:buClr>
              <a:buFont typeface="Wingdings" pitchFamily="2" charset="2"/>
              <a:buChar char="§"/>
              <a:defRPr sz="1428"/>
            </a:lvl3pPr>
            <a:lvl4pPr marL="904780" indent="-219052" eaLnBrk="0" fontAlgn="base" hangingPunct="0">
              <a:spcBef>
                <a:spcPct val="50000"/>
              </a:spcBef>
              <a:spcAft>
                <a:spcPct val="0"/>
              </a:spcAft>
              <a:buClr>
                <a:schemeClr val="tx1"/>
              </a:buClr>
              <a:buFont typeface="Wingdings" pitchFamily="2" charset="2"/>
              <a:buChar char="§"/>
              <a:defRPr sz="1428"/>
            </a:lvl4pPr>
            <a:lvl5pPr marL="1133355" indent="-219052" eaLnBrk="0" fontAlgn="base" hangingPunct="0">
              <a:spcBef>
                <a:spcPct val="50000"/>
              </a:spcBef>
              <a:spcAft>
                <a:spcPct val="0"/>
              </a:spcAft>
              <a:buClr>
                <a:schemeClr val="tx1"/>
              </a:buClr>
              <a:buFont typeface="Wingdings" pitchFamily="2" charset="2"/>
              <a:buChar char="§"/>
              <a:defRPr sz="1428"/>
            </a:lvl5pPr>
            <a:lvl6pPr marL="1590507" indent="-219052" fontAlgn="base">
              <a:spcBef>
                <a:spcPct val="50000"/>
              </a:spcBef>
              <a:spcAft>
                <a:spcPct val="0"/>
              </a:spcAft>
              <a:buClr>
                <a:schemeClr val="tx1"/>
              </a:buClr>
              <a:buFont typeface="Wingdings" pitchFamily="2" charset="2"/>
              <a:buChar char="§"/>
              <a:defRPr sz="1428"/>
            </a:lvl6pPr>
            <a:lvl7pPr marL="2047658" indent="-219052" fontAlgn="base">
              <a:spcBef>
                <a:spcPct val="50000"/>
              </a:spcBef>
              <a:spcAft>
                <a:spcPct val="0"/>
              </a:spcAft>
              <a:buClr>
                <a:schemeClr val="tx1"/>
              </a:buClr>
              <a:buFont typeface="Wingdings" pitchFamily="2" charset="2"/>
              <a:buChar char="§"/>
              <a:defRPr sz="1428"/>
            </a:lvl7pPr>
            <a:lvl8pPr marL="2504810" indent="-219052" fontAlgn="base">
              <a:spcBef>
                <a:spcPct val="50000"/>
              </a:spcBef>
              <a:spcAft>
                <a:spcPct val="0"/>
              </a:spcAft>
              <a:buClr>
                <a:schemeClr val="tx1"/>
              </a:buClr>
              <a:buFont typeface="Wingdings" pitchFamily="2" charset="2"/>
              <a:buChar char="§"/>
              <a:defRPr sz="1428"/>
            </a:lvl8pPr>
            <a:lvl9pPr marL="2961962" indent="-219052" fontAlgn="base">
              <a:spcBef>
                <a:spcPct val="50000"/>
              </a:spcBef>
              <a:spcAft>
                <a:spcPct val="0"/>
              </a:spcAft>
              <a:buClr>
                <a:schemeClr val="tx1"/>
              </a:buClr>
              <a:buFont typeface="Wingdings" pitchFamily="2" charset="2"/>
              <a:buChar char="§"/>
              <a:defRPr sz="1428"/>
            </a:lvl9pPr>
          </a:lstStyle>
          <a:p>
            <a:r>
              <a:rPr lang="en-US" dirty="0"/>
              <a:t>&lt;!DOCTYPE html&gt;</a:t>
            </a:r>
          </a:p>
          <a:p>
            <a:r>
              <a:rPr lang="en-US" dirty="0"/>
              <a:t>&lt;html&gt;</a:t>
            </a:r>
          </a:p>
          <a:p>
            <a:r>
              <a:rPr lang="en-US" dirty="0"/>
              <a:t>&lt;script </a:t>
            </a:r>
            <a:r>
              <a:rPr lang="en-US" dirty="0" err="1"/>
              <a:t>src</a:t>
            </a:r>
            <a:r>
              <a:rPr lang="en-US" dirty="0"/>
              <a:t>= "http://ajax.googleapis.com/ajax/libs/</a:t>
            </a:r>
            <a:r>
              <a:rPr lang="en-US" dirty="0" err="1"/>
              <a:t>angularjs</a:t>
            </a:r>
            <a:r>
              <a:rPr lang="en-US" dirty="0"/>
              <a:t>/1.3.14/angular.min.js"&gt;&lt;/script&gt;</a:t>
            </a:r>
          </a:p>
          <a:p>
            <a:r>
              <a:rPr lang="en-US" dirty="0"/>
              <a:t>&lt;body&gt;</a:t>
            </a:r>
          </a:p>
          <a:p>
            <a:endParaRPr lang="en-US" dirty="0" smtClean="0"/>
          </a:p>
          <a:p>
            <a:r>
              <a:rPr lang="en-US" dirty="0" smtClean="0"/>
              <a:t>&lt;</a:t>
            </a:r>
            <a:r>
              <a:rPr lang="en-US" dirty="0"/>
              <a:t>div ng-app="" ng-</a:t>
            </a:r>
            <a:r>
              <a:rPr lang="en-US" dirty="0" err="1"/>
              <a:t>init</a:t>
            </a:r>
            <a:r>
              <a:rPr lang="en-US" dirty="0"/>
              <a:t>="person={</a:t>
            </a:r>
            <a:r>
              <a:rPr lang="en-US" dirty="0" err="1"/>
              <a:t>firstName</a:t>
            </a:r>
            <a:r>
              <a:rPr lang="en-US" dirty="0"/>
              <a:t>:'John',</a:t>
            </a:r>
            <a:r>
              <a:rPr lang="en-US" dirty="0" err="1"/>
              <a:t>lastName</a:t>
            </a:r>
            <a:r>
              <a:rPr lang="en-US" dirty="0"/>
              <a:t>:'Doe'}"&gt;</a:t>
            </a:r>
          </a:p>
          <a:p>
            <a:endParaRPr lang="en-US" dirty="0"/>
          </a:p>
          <a:p>
            <a:r>
              <a:rPr lang="en-US" dirty="0"/>
              <a:t>&lt;p&gt;The name is {{ </a:t>
            </a:r>
            <a:r>
              <a:rPr lang="en-US" dirty="0" err="1"/>
              <a:t>person.lastName</a:t>
            </a:r>
            <a:r>
              <a:rPr lang="en-US" dirty="0"/>
              <a:t> }}&lt;/p</a:t>
            </a:r>
            <a:r>
              <a:rPr lang="en-US" dirty="0" smtClean="0"/>
              <a:t>&gt;</a:t>
            </a:r>
          </a:p>
          <a:p>
            <a:endParaRPr lang="en-US" dirty="0" smtClean="0"/>
          </a:p>
          <a:p>
            <a:r>
              <a:rPr lang="en-US" dirty="0" smtClean="0"/>
              <a:t>&lt;</a:t>
            </a:r>
            <a:r>
              <a:rPr lang="en-US" dirty="0"/>
              <a:t>p&gt;The name is &lt;span ng-bind="</a:t>
            </a:r>
            <a:r>
              <a:rPr lang="en-US" dirty="0" err="1"/>
              <a:t>person.lastName</a:t>
            </a:r>
            <a:r>
              <a:rPr lang="en-US" dirty="0"/>
              <a:t>"&gt;&lt;/span&gt;&lt;/p&gt;</a:t>
            </a:r>
          </a:p>
          <a:p>
            <a:endParaRPr lang="en-US" dirty="0"/>
          </a:p>
          <a:p>
            <a:r>
              <a:rPr lang="en-US" dirty="0" smtClean="0"/>
              <a:t>&lt;/</a:t>
            </a:r>
            <a:r>
              <a:rPr lang="en-US" dirty="0"/>
              <a:t>div&gt;</a:t>
            </a:r>
          </a:p>
          <a:p>
            <a:r>
              <a:rPr lang="en-US" dirty="0" smtClean="0"/>
              <a:t>&lt;/</a:t>
            </a:r>
            <a:r>
              <a:rPr lang="en-US" dirty="0"/>
              <a:t>body&gt;</a:t>
            </a:r>
          </a:p>
          <a:p>
            <a:r>
              <a:rPr lang="en-US" dirty="0"/>
              <a:t>&lt;/html&gt;</a:t>
            </a:r>
          </a:p>
        </p:txBody>
      </p:sp>
    </p:spTree>
    <p:extLst>
      <p:ext uri="{BB962C8B-B14F-4D97-AF65-F5344CB8AC3E}">
        <p14:creationId xmlns:p14="http://schemas.microsoft.com/office/powerpoint/2010/main" val="3621467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406400" y="1242220"/>
            <a:ext cx="8737600" cy="5082380"/>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dirty="0"/>
          </a:p>
        </p:txBody>
      </p:sp>
      <p:sp>
        <p:nvSpPr>
          <p:cNvPr id="4" name="Title 1"/>
          <p:cNvSpPr>
            <a:spLocks noGrp="1"/>
          </p:cNvSpPr>
          <p:nvPr>
            <p:ph type="title"/>
          </p:nvPr>
        </p:nvSpPr>
        <p:spPr>
          <a:xfrm>
            <a:off x="231775" y="0"/>
            <a:ext cx="7032625" cy="1008000"/>
          </a:xfrm>
        </p:spPr>
        <p:txBody>
          <a:bodyPr/>
          <a:lstStyle/>
          <a:p>
            <a:r>
              <a:rPr lang="en-IN" dirty="0" smtClean="0"/>
              <a:t>JavaScript Vs Angular JS Expressions</a:t>
            </a:r>
            <a:br>
              <a:rPr lang="en-IN" dirty="0" smtClean="0"/>
            </a:br>
            <a:endParaRPr lang="en-IN" dirty="0"/>
          </a:p>
        </p:txBody>
      </p:sp>
      <p:sp>
        <p:nvSpPr>
          <p:cNvPr id="5" name="TextBox 4"/>
          <p:cNvSpPr txBox="1"/>
          <p:nvPr/>
        </p:nvSpPr>
        <p:spPr>
          <a:xfrm>
            <a:off x="231775" y="1524000"/>
            <a:ext cx="8912225"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AngularJS </a:t>
            </a:r>
            <a:r>
              <a:rPr lang="en-US" dirty="0"/>
              <a:t>expressions can contain literals, operators, and </a:t>
            </a:r>
            <a:r>
              <a:rPr lang="en-US" dirty="0" smtClean="0"/>
              <a:t>variables as in </a:t>
            </a:r>
            <a:r>
              <a:rPr lang="en-US" dirty="0" err="1" smtClean="0"/>
              <a:t>Javascript</a:t>
            </a:r>
            <a:r>
              <a:rPr lang="en-US" dirty="0" smtClean="0"/>
              <a:t>.</a:t>
            </a:r>
            <a:endParaRPr lang="en-US" dirty="0"/>
          </a:p>
          <a:p>
            <a:pPr marL="285750" indent="-285750">
              <a:lnSpc>
                <a:spcPct val="150000"/>
              </a:lnSpc>
              <a:buFont typeface="Arial" panose="020B0604020202020204" pitchFamily="34" charset="0"/>
              <a:buChar char="•"/>
            </a:pPr>
            <a:r>
              <a:rPr lang="en-US" dirty="0" smtClean="0"/>
              <a:t>Angular JS expressions </a:t>
            </a:r>
            <a:r>
              <a:rPr lang="en-US" dirty="0"/>
              <a:t>can be written inside </a:t>
            </a:r>
            <a:r>
              <a:rPr lang="en-US" dirty="0" smtClean="0"/>
              <a:t>HTML but cannot be in </a:t>
            </a:r>
            <a:r>
              <a:rPr lang="en-US" dirty="0" err="1" smtClean="0"/>
              <a:t>Javascript</a:t>
            </a:r>
            <a:endParaRPr lang="en-US" dirty="0"/>
          </a:p>
          <a:p>
            <a:pPr marL="285750" indent="-285750">
              <a:lnSpc>
                <a:spcPct val="150000"/>
              </a:lnSpc>
              <a:buFont typeface="Arial" panose="020B0604020202020204" pitchFamily="34" charset="0"/>
              <a:buChar char="•"/>
            </a:pPr>
            <a:r>
              <a:rPr lang="en-US" dirty="0" smtClean="0"/>
              <a:t>AngularJS </a:t>
            </a:r>
            <a:r>
              <a:rPr lang="en-US" dirty="0"/>
              <a:t>expressions do not support conditionals, loops, or </a:t>
            </a:r>
            <a:r>
              <a:rPr lang="en-US" dirty="0" smtClean="0"/>
              <a:t>exceptions but Java script </a:t>
            </a:r>
            <a:r>
              <a:rPr lang="en-US" dirty="0" err="1" smtClean="0"/>
              <a:t>supprts</a:t>
            </a:r>
            <a:r>
              <a:rPr lang="en-US" dirty="0"/>
              <a:t>.</a:t>
            </a:r>
          </a:p>
          <a:p>
            <a:pPr marL="285750" indent="-285750">
              <a:lnSpc>
                <a:spcPct val="150000"/>
              </a:lnSpc>
              <a:buFont typeface="Arial" panose="020B0604020202020204" pitchFamily="34" charset="0"/>
              <a:buChar char="•"/>
            </a:pPr>
            <a:r>
              <a:rPr lang="en-US" dirty="0" smtClean="0"/>
              <a:t>AngularJS </a:t>
            </a:r>
            <a:r>
              <a:rPr lang="en-US" dirty="0"/>
              <a:t>expressions support </a:t>
            </a:r>
            <a:r>
              <a:rPr lang="en-US" dirty="0" smtClean="0"/>
              <a:t>filters but not </a:t>
            </a:r>
            <a:r>
              <a:rPr lang="en-US" dirty="0" err="1" smtClean="0"/>
              <a:t>Javascript</a:t>
            </a:r>
            <a:r>
              <a:rPr lang="en-US" dirty="0" smtClean="0"/>
              <a:t>.</a:t>
            </a:r>
            <a:endParaRPr lang="en-US" dirty="0"/>
          </a:p>
          <a:p>
            <a:pPr marL="285750" indent="-285750">
              <a:lnSpc>
                <a:spcPct val="150000"/>
              </a:lnSpc>
              <a:buFont typeface="Arial" panose="020B0604020202020204" pitchFamily="34" charset="0"/>
              <a:buChar char="•"/>
            </a:pPr>
            <a:endParaRPr lang="en-US" dirty="0"/>
          </a:p>
          <a:p>
            <a:pPr>
              <a:lnSpc>
                <a:spcPct val="150000"/>
              </a:lnSpc>
            </a:pPr>
            <a:endParaRPr lang="en-US" dirty="0"/>
          </a:p>
        </p:txBody>
      </p:sp>
    </p:spTree>
    <p:extLst>
      <p:ext uri="{BB962C8B-B14F-4D97-AF65-F5344CB8AC3E}">
        <p14:creationId xmlns:p14="http://schemas.microsoft.com/office/powerpoint/2010/main" val="20834663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406400" y="1242220"/>
            <a:ext cx="8737600" cy="5082380"/>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dirty="0"/>
          </a:p>
        </p:txBody>
      </p:sp>
      <p:sp>
        <p:nvSpPr>
          <p:cNvPr id="4" name="Title 1"/>
          <p:cNvSpPr>
            <a:spLocks noGrp="1"/>
          </p:cNvSpPr>
          <p:nvPr>
            <p:ph type="title"/>
          </p:nvPr>
        </p:nvSpPr>
        <p:spPr>
          <a:xfrm>
            <a:off x="231775" y="0"/>
            <a:ext cx="7032625" cy="1008000"/>
          </a:xfrm>
        </p:spPr>
        <p:txBody>
          <a:bodyPr/>
          <a:lstStyle/>
          <a:p>
            <a:r>
              <a:rPr lang="en-IN" dirty="0" smtClean="0"/>
              <a:t>AngularJS  </a:t>
            </a:r>
            <a:r>
              <a:rPr lang="en-IN" dirty="0" err="1" smtClean="0"/>
              <a:t>variabels</a:t>
            </a:r>
            <a:r>
              <a:rPr lang="en-IN" dirty="0" smtClean="0"/>
              <a:t> as Function names</a:t>
            </a:r>
            <a:br>
              <a:rPr lang="en-IN" dirty="0" smtClean="0"/>
            </a:br>
            <a:endParaRPr lang="en-IN" dirty="0"/>
          </a:p>
        </p:txBody>
      </p:sp>
      <p:sp>
        <p:nvSpPr>
          <p:cNvPr id="5" name="TextBox 4"/>
          <p:cNvSpPr txBox="1"/>
          <p:nvPr/>
        </p:nvSpPr>
        <p:spPr>
          <a:xfrm>
            <a:off x="204944" y="1143000"/>
            <a:ext cx="8912225" cy="1338828"/>
          </a:xfrm>
          <a:prstGeom prst="rect">
            <a:avLst/>
          </a:prstGeom>
          <a:noFill/>
        </p:spPr>
        <p:txBody>
          <a:bodyPr wrap="square" rtlCol="0">
            <a:spAutoFit/>
          </a:bodyPr>
          <a:lstStyle/>
          <a:p>
            <a:r>
              <a:rPr lang="en-US" dirty="0"/>
              <a:t>The example </a:t>
            </a:r>
            <a:r>
              <a:rPr lang="en-US" dirty="0" smtClean="0"/>
              <a:t> </a:t>
            </a:r>
            <a:r>
              <a:rPr lang="en-US" dirty="0"/>
              <a:t>with two properties: </a:t>
            </a:r>
            <a:r>
              <a:rPr lang="en-US" dirty="0" err="1"/>
              <a:t>lastName</a:t>
            </a:r>
            <a:r>
              <a:rPr lang="en-US" dirty="0"/>
              <a:t> and </a:t>
            </a:r>
            <a:r>
              <a:rPr lang="en-US" dirty="0" err="1"/>
              <a:t>firstName</a:t>
            </a:r>
            <a:r>
              <a:rPr lang="en-US" dirty="0"/>
              <a:t>.</a:t>
            </a:r>
          </a:p>
          <a:p>
            <a:r>
              <a:rPr lang="en-US" dirty="0"/>
              <a:t>A controller can also have methods (variables as functions</a:t>
            </a:r>
            <a:r>
              <a:rPr lang="en-US" dirty="0" smtClean="0"/>
              <a:t>): </a:t>
            </a:r>
            <a:r>
              <a:rPr lang="en-US" dirty="0" err="1" smtClean="0"/>
              <a:t>fullname</a:t>
            </a:r>
            <a:r>
              <a:rPr lang="en-US" dirty="0" smtClean="0"/>
              <a:t>()</a:t>
            </a:r>
          </a:p>
          <a:p>
            <a:endParaRPr lang="en-US" dirty="0"/>
          </a:p>
          <a:p>
            <a:pPr>
              <a:lnSpc>
                <a:spcPct val="150000"/>
              </a:lnSpc>
            </a:pPr>
            <a:endParaRPr lang="en-US" dirty="0"/>
          </a:p>
        </p:txBody>
      </p:sp>
      <p:sp>
        <p:nvSpPr>
          <p:cNvPr id="6" name="Content Placeholder 1"/>
          <p:cNvSpPr txBox="1">
            <a:spLocks/>
          </p:cNvSpPr>
          <p:nvPr/>
        </p:nvSpPr>
        <p:spPr bwMode="auto">
          <a:xfrm>
            <a:off x="231775" y="1812414"/>
            <a:ext cx="8560202" cy="4588386"/>
          </a:xfrm>
          <a:prstGeom prst="rect">
            <a:avLst/>
          </a:prstGeom>
          <a:solidFill>
            <a:srgbClr val="FFFFCC"/>
          </a:solidFill>
          <a:ln>
            <a:solidFill>
              <a:schemeClr val="tx1"/>
            </a:solidFill>
          </a:ln>
          <a:extLst/>
        </p:spPr>
        <p:txBody>
          <a:bodyPr vert="horz" wrap="square" lIns="89611" tIns="44806" rIns="89611" bIns="44806" numCol="1" anchor="t" anchorCtr="0" compatLnSpc="1">
            <a:prstTxWarp prst="textNoShape">
              <a:avLst/>
            </a:prstTxWarp>
          </a:bodyPr>
          <a:lstStyle>
            <a:defPPr>
              <a:defRPr lang="en-US"/>
            </a:defPPr>
            <a:lvl1pPr indent="0" eaLnBrk="0" fontAlgn="base" hangingPunct="0">
              <a:spcBef>
                <a:spcPts val="0"/>
              </a:spcBef>
              <a:spcAft>
                <a:spcPct val="0"/>
              </a:spcAft>
              <a:buClr>
                <a:schemeClr val="tx1"/>
              </a:buClr>
              <a:buFont typeface="Wingdings 2" pitchFamily="18" charset="2"/>
              <a:buNone/>
              <a:defRPr b="1" kern="0">
                <a:latin typeface="Courier New" panose="02070309020205020404" pitchFamily="49" charset="0"/>
                <a:cs typeface="Courier New" panose="02070309020205020404" pitchFamily="49" charset="0"/>
              </a:defRPr>
            </a:lvl1pPr>
            <a:lvl2pPr marL="457152" indent="-217465" eaLnBrk="0" fontAlgn="base" hangingPunct="0">
              <a:spcBef>
                <a:spcPct val="50000"/>
              </a:spcBef>
              <a:spcAft>
                <a:spcPct val="0"/>
              </a:spcAft>
              <a:buClr>
                <a:schemeClr val="tx1"/>
              </a:buClr>
              <a:buFont typeface="Wingdings" pitchFamily="2" charset="2"/>
              <a:buChar char="§"/>
              <a:defRPr sz="1428"/>
            </a:lvl2pPr>
            <a:lvl3pPr marL="676204" indent="-209528" eaLnBrk="0" fontAlgn="base" hangingPunct="0">
              <a:spcBef>
                <a:spcPct val="50000"/>
              </a:spcBef>
              <a:spcAft>
                <a:spcPct val="0"/>
              </a:spcAft>
              <a:buClr>
                <a:schemeClr val="tx1"/>
              </a:buClr>
              <a:buFont typeface="Wingdings" pitchFamily="2" charset="2"/>
              <a:buChar char="§"/>
              <a:defRPr sz="1428"/>
            </a:lvl3pPr>
            <a:lvl4pPr marL="904780" indent="-219052" eaLnBrk="0" fontAlgn="base" hangingPunct="0">
              <a:spcBef>
                <a:spcPct val="50000"/>
              </a:spcBef>
              <a:spcAft>
                <a:spcPct val="0"/>
              </a:spcAft>
              <a:buClr>
                <a:schemeClr val="tx1"/>
              </a:buClr>
              <a:buFont typeface="Wingdings" pitchFamily="2" charset="2"/>
              <a:buChar char="§"/>
              <a:defRPr sz="1428"/>
            </a:lvl4pPr>
            <a:lvl5pPr marL="1133355" indent="-219052" eaLnBrk="0" fontAlgn="base" hangingPunct="0">
              <a:spcBef>
                <a:spcPct val="50000"/>
              </a:spcBef>
              <a:spcAft>
                <a:spcPct val="0"/>
              </a:spcAft>
              <a:buClr>
                <a:schemeClr val="tx1"/>
              </a:buClr>
              <a:buFont typeface="Wingdings" pitchFamily="2" charset="2"/>
              <a:buChar char="§"/>
              <a:defRPr sz="1428"/>
            </a:lvl5pPr>
            <a:lvl6pPr marL="1590507" indent="-219052" fontAlgn="base">
              <a:spcBef>
                <a:spcPct val="50000"/>
              </a:spcBef>
              <a:spcAft>
                <a:spcPct val="0"/>
              </a:spcAft>
              <a:buClr>
                <a:schemeClr val="tx1"/>
              </a:buClr>
              <a:buFont typeface="Wingdings" pitchFamily="2" charset="2"/>
              <a:buChar char="§"/>
              <a:defRPr sz="1428"/>
            </a:lvl6pPr>
            <a:lvl7pPr marL="2047658" indent="-219052" fontAlgn="base">
              <a:spcBef>
                <a:spcPct val="50000"/>
              </a:spcBef>
              <a:spcAft>
                <a:spcPct val="0"/>
              </a:spcAft>
              <a:buClr>
                <a:schemeClr val="tx1"/>
              </a:buClr>
              <a:buFont typeface="Wingdings" pitchFamily="2" charset="2"/>
              <a:buChar char="§"/>
              <a:defRPr sz="1428"/>
            </a:lvl7pPr>
            <a:lvl8pPr marL="2504810" indent="-219052" fontAlgn="base">
              <a:spcBef>
                <a:spcPct val="50000"/>
              </a:spcBef>
              <a:spcAft>
                <a:spcPct val="0"/>
              </a:spcAft>
              <a:buClr>
                <a:schemeClr val="tx1"/>
              </a:buClr>
              <a:buFont typeface="Wingdings" pitchFamily="2" charset="2"/>
              <a:buChar char="§"/>
              <a:defRPr sz="1428"/>
            </a:lvl8pPr>
            <a:lvl9pPr marL="2961962" indent="-219052" fontAlgn="base">
              <a:spcBef>
                <a:spcPct val="50000"/>
              </a:spcBef>
              <a:spcAft>
                <a:spcPct val="0"/>
              </a:spcAft>
              <a:buClr>
                <a:schemeClr val="tx1"/>
              </a:buClr>
              <a:buFont typeface="Wingdings" pitchFamily="2" charset="2"/>
              <a:buChar char="§"/>
              <a:defRPr sz="1428"/>
            </a:lvl9pPr>
          </a:lstStyle>
          <a:p>
            <a:r>
              <a:rPr lang="en-US" dirty="0"/>
              <a:t>&lt;div ng-app="</a:t>
            </a:r>
            <a:r>
              <a:rPr lang="en-US" dirty="0" err="1"/>
              <a:t>myApp</a:t>
            </a:r>
            <a:r>
              <a:rPr lang="en-US" dirty="0"/>
              <a:t>" ng-controller="</a:t>
            </a:r>
            <a:r>
              <a:rPr lang="en-US" dirty="0" err="1"/>
              <a:t>personCtrl</a:t>
            </a:r>
            <a:r>
              <a:rPr lang="en-US" dirty="0" smtClean="0"/>
              <a:t>"&gt;</a:t>
            </a:r>
            <a:r>
              <a:rPr lang="en-US" dirty="0"/>
              <a:t/>
            </a:r>
            <a:br>
              <a:rPr lang="en-US" dirty="0"/>
            </a:br>
            <a:r>
              <a:rPr lang="en-US" dirty="0"/>
              <a:t>First Name: &lt;input type="text" ng-model="</a:t>
            </a:r>
            <a:r>
              <a:rPr lang="en-US" dirty="0" err="1"/>
              <a:t>firstName</a:t>
            </a:r>
            <a:r>
              <a:rPr lang="en-US" dirty="0"/>
              <a:t>"&gt;&lt;</a:t>
            </a:r>
            <a:r>
              <a:rPr lang="en-US" dirty="0" err="1"/>
              <a:t>br</a:t>
            </a:r>
            <a:r>
              <a:rPr lang="en-US" dirty="0"/>
              <a:t>&gt;</a:t>
            </a:r>
            <a:br>
              <a:rPr lang="en-US" dirty="0"/>
            </a:br>
            <a:r>
              <a:rPr lang="en-US" dirty="0"/>
              <a:t>Last Name: &lt;input type="text" ng-model="</a:t>
            </a:r>
            <a:r>
              <a:rPr lang="en-US" dirty="0" err="1"/>
              <a:t>lastName</a:t>
            </a:r>
            <a:r>
              <a:rPr lang="en-US" dirty="0"/>
              <a:t>"&gt;&lt;</a:t>
            </a:r>
            <a:r>
              <a:rPr lang="en-US" dirty="0" err="1"/>
              <a:t>br</a:t>
            </a:r>
            <a:r>
              <a:rPr lang="en-US" dirty="0"/>
              <a:t>&gt;</a:t>
            </a:r>
            <a:br>
              <a:rPr lang="en-US" dirty="0"/>
            </a:br>
            <a:r>
              <a:rPr lang="en-US" dirty="0"/>
              <a:t>&lt;</a:t>
            </a:r>
            <a:r>
              <a:rPr lang="en-US" dirty="0" err="1"/>
              <a:t>br</a:t>
            </a:r>
            <a:r>
              <a:rPr lang="en-US" dirty="0"/>
              <a:t>&gt;</a:t>
            </a:r>
            <a:br>
              <a:rPr lang="en-US" dirty="0"/>
            </a:br>
            <a:r>
              <a:rPr lang="en-US" dirty="0"/>
              <a:t>Full Name: {{</a:t>
            </a:r>
            <a:r>
              <a:rPr lang="en-US" dirty="0" err="1"/>
              <a:t>fullName</a:t>
            </a:r>
            <a:r>
              <a:rPr lang="en-US" smtClean="0"/>
              <a:t>()}}</a:t>
            </a:r>
            <a:r>
              <a:rPr lang="en-US" dirty="0"/>
              <a:t/>
            </a:r>
            <a:br>
              <a:rPr lang="en-US" dirty="0"/>
            </a:br>
            <a:r>
              <a:rPr lang="en-US" dirty="0" smtClean="0"/>
              <a:t>&lt;/</a:t>
            </a:r>
            <a:r>
              <a:rPr lang="en-US" dirty="0"/>
              <a:t>div&gt;</a:t>
            </a:r>
            <a:br>
              <a:rPr lang="en-US" dirty="0"/>
            </a:br>
            <a:r>
              <a:rPr lang="en-US" dirty="0" smtClean="0"/>
              <a:t>&lt;</a:t>
            </a:r>
            <a:r>
              <a:rPr lang="en-US" dirty="0"/>
              <a:t>script&gt;</a:t>
            </a:r>
            <a:br>
              <a:rPr lang="en-US" dirty="0"/>
            </a:br>
            <a:r>
              <a:rPr lang="en-US" dirty="0" err="1"/>
              <a:t>var</a:t>
            </a:r>
            <a:r>
              <a:rPr lang="en-US" dirty="0"/>
              <a:t> app = </a:t>
            </a:r>
            <a:r>
              <a:rPr lang="en-US" dirty="0" err="1"/>
              <a:t>angular.module</a:t>
            </a:r>
            <a:r>
              <a:rPr lang="en-US" dirty="0"/>
              <a:t>('</a:t>
            </a:r>
            <a:r>
              <a:rPr lang="en-US" dirty="0" err="1"/>
              <a:t>myApp</a:t>
            </a:r>
            <a:r>
              <a:rPr lang="en-US" dirty="0"/>
              <a:t>', []);</a:t>
            </a:r>
            <a:br>
              <a:rPr lang="en-US" dirty="0"/>
            </a:br>
            <a:r>
              <a:rPr lang="en-US" dirty="0" err="1"/>
              <a:t>app.controller</a:t>
            </a:r>
            <a:r>
              <a:rPr lang="en-US" dirty="0"/>
              <a:t>('</a:t>
            </a:r>
            <a:r>
              <a:rPr lang="en-US" dirty="0" err="1"/>
              <a:t>personCtrl</a:t>
            </a:r>
            <a:r>
              <a:rPr lang="en-US" dirty="0"/>
              <a:t>', function($scope) {</a:t>
            </a:r>
            <a:br>
              <a:rPr lang="en-US" dirty="0"/>
            </a:br>
            <a:r>
              <a:rPr lang="en-US" dirty="0"/>
              <a:t>    $</a:t>
            </a:r>
            <a:r>
              <a:rPr lang="en-US" dirty="0" err="1"/>
              <a:t>scope.firstName</a:t>
            </a:r>
            <a:r>
              <a:rPr lang="en-US" dirty="0"/>
              <a:t> = "John";</a:t>
            </a:r>
            <a:br>
              <a:rPr lang="en-US" dirty="0"/>
            </a:br>
            <a:r>
              <a:rPr lang="en-US" dirty="0"/>
              <a:t>    $</a:t>
            </a:r>
            <a:r>
              <a:rPr lang="en-US" dirty="0" err="1"/>
              <a:t>scope.lastName</a:t>
            </a:r>
            <a:r>
              <a:rPr lang="en-US" dirty="0"/>
              <a:t> = "Doe";</a:t>
            </a:r>
            <a:br>
              <a:rPr lang="en-US" dirty="0"/>
            </a:br>
            <a:r>
              <a:rPr lang="en-US" dirty="0"/>
              <a:t>    $</a:t>
            </a:r>
            <a:r>
              <a:rPr lang="en-US" dirty="0" err="1"/>
              <a:t>scope.fullName</a:t>
            </a:r>
            <a:r>
              <a:rPr lang="en-US" dirty="0"/>
              <a:t> = function() {</a:t>
            </a:r>
            <a:br>
              <a:rPr lang="en-US" dirty="0"/>
            </a:br>
            <a:r>
              <a:rPr lang="en-US" dirty="0"/>
              <a:t>        return $</a:t>
            </a:r>
            <a:r>
              <a:rPr lang="en-US" dirty="0" err="1"/>
              <a:t>scope.firstName</a:t>
            </a:r>
            <a:r>
              <a:rPr lang="en-US" dirty="0"/>
              <a:t> + " " + $</a:t>
            </a:r>
            <a:r>
              <a:rPr lang="en-US" dirty="0" err="1"/>
              <a:t>scope.lastName</a:t>
            </a:r>
            <a:r>
              <a:rPr lang="en-US" dirty="0"/>
              <a:t>;</a:t>
            </a:r>
            <a:br>
              <a:rPr lang="en-US" dirty="0"/>
            </a:br>
            <a:r>
              <a:rPr lang="en-US" dirty="0"/>
              <a:t>    </a:t>
            </a:r>
            <a:r>
              <a:rPr lang="en-US" dirty="0" smtClean="0"/>
              <a:t>}});</a:t>
            </a:r>
            <a:r>
              <a:rPr lang="en-US" dirty="0"/>
              <a:t/>
            </a:r>
            <a:br>
              <a:rPr lang="en-US" dirty="0"/>
            </a:br>
            <a:r>
              <a:rPr lang="en-US" dirty="0"/>
              <a:t>&lt;/script&gt; </a:t>
            </a:r>
            <a:r>
              <a:rPr lang="en-US" dirty="0" smtClean="0"/>
              <a:t>  </a:t>
            </a:r>
            <a:r>
              <a:rPr lang="en-US" dirty="0" smtClean="0">
                <a:solidFill>
                  <a:srgbClr val="FF0000"/>
                </a:solidFill>
              </a:rPr>
              <a:t>controller can b </a:t>
            </a:r>
            <a:r>
              <a:rPr lang="en-US" dirty="0" err="1" smtClean="0">
                <a:solidFill>
                  <a:srgbClr val="FF0000"/>
                </a:solidFill>
              </a:rPr>
              <a:t>ewritten</a:t>
            </a:r>
            <a:r>
              <a:rPr lang="en-US" dirty="0" smtClean="0">
                <a:solidFill>
                  <a:srgbClr val="FF0000"/>
                </a:solidFill>
              </a:rPr>
              <a:t> external file.</a:t>
            </a:r>
          </a:p>
          <a:p>
            <a:r>
              <a:rPr lang="en-US" dirty="0" smtClean="0">
                <a:solidFill>
                  <a:srgbClr val="FF0000"/>
                </a:solidFill>
              </a:rPr>
              <a:t>   </a:t>
            </a:r>
            <a:r>
              <a:rPr lang="en-US" dirty="0">
                <a:solidFill>
                  <a:srgbClr val="FF0000"/>
                </a:solidFill>
              </a:rPr>
              <a:t>&lt;!--&lt;script </a:t>
            </a:r>
            <a:r>
              <a:rPr lang="en-US" dirty="0" err="1">
                <a:solidFill>
                  <a:srgbClr val="FF0000"/>
                </a:solidFill>
              </a:rPr>
              <a:t>src</a:t>
            </a:r>
            <a:r>
              <a:rPr lang="en-US" dirty="0">
                <a:solidFill>
                  <a:srgbClr val="FF0000"/>
                </a:solidFill>
              </a:rPr>
              <a:t>="personController.js"&gt;&lt;/script</a:t>
            </a:r>
            <a:r>
              <a:rPr lang="en-US" dirty="0" smtClean="0">
                <a:solidFill>
                  <a:srgbClr val="FF0000"/>
                </a:solidFill>
              </a:rPr>
              <a:t>&gt;</a:t>
            </a:r>
            <a:r>
              <a:rPr lang="en-US" dirty="0" smtClean="0">
                <a:solidFill>
                  <a:srgbClr val="FF0000"/>
                </a:solidFill>
                <a:sym typeface="Wingdings" panose="05000000000000000000" pitchFamily="2" charset="2"/>
              </a:rPr>
              <a:t></a:t>
            </a:r>
            <a:endParaRPr lang="en-US" dirty="0">
              <a:solidFill>
                <a:srgbClr val="FF0000"/>
              </a:solidFill>
            </a:endParaRPr>
          </a:p>
        </p:txBody>
      </p:sp>
    </p:spTree>
    <p:extLst>
      <p:ext uri="{BB962C8B-B14F-4D97-AF65-F5344CB8AC3E}">
        <p14:creationId xmlns:p14="http://schemas.microsoft.com/office/powerpoint/2010/main" val="1178369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406400" y="1242220"/>
            <a:ext cx="8737600" cy="5082380"/>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dirty="0"/>
          </a:p>
        </p:txBody>
      </p:sp>
      <p:sp>
        <p:nvSpPr>
          <p:cNvPr id="4" name="Title 1"/>
          <p:cNvSpPr>
            <a:spLocks noGrp="1"/>
          </p:cNvSpPr>
          <p:nvPr>
            <p:ph type="title"/>
          </p:nvPr>
        </p:nvSpPr>
        <p:spPr>
          <a:xfrm>
            <a:off x="231775" y="0"/>
            <a:ext cx="7032625" cy="1008000"/>
          </a:xfrm>
        </p:spPr>
        <p:txBody>
          <a:bodyPr/>
          <a:lstStyle/>
          <a:p>
            <a:r>
              <a:rPr lang="en-IN" dirty="0" smtClean="0"/>
              <a:t>Angular JS objects</a:t>
            </a:r>
            <a:endParaRPr lang="en-IN" dirty="0"/>
          </a:p>
        </p:txBody>
      </p:sp>
      <p:sp>
        <p:nvSpPr>
          <p:cNvPr id="5" name="Content Placeholder 1"/>
          <p:cNvSpPr txBox="1">
            <a:spLocks/>
          </p:cNvSpPr>
          <p:nvPr/>
        </p:nvSpPr>
        <p:spPr>
          <a:xfrm>
            <a:off x="406400" y="1242220"/>
            <a:ext cx="8204200" cy="523827"/>
          </a:xfrm>
          <a:prstGeom prst="rect">
            <a:avLst/>
          </a:prstGeom>
        </p:spPr>
        <p:txBody>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endParaRPr lang="en-IN" sz="1800" kern="0" dirty="0" smtClean="0"/>
          </a:p>
        </p:txBody>
      </p:sp>
      <p:sp>
        <p:nvSpPr>
          <p:cNvPr id="6" name="Content Placeholder 1"/>
          <p:cNvSpPr txBox="1">
            <a:spLocks/>
          </p:cNvSpPr>
          <p:nvPr/>
        </p:nvSpPr>
        <p:spPr bwMode="auto">
          <a:xfrm>
            <a:off x="283625" y="1504133"/>
            <a:ext cx="8560202" cy="4808756"/>
          </a:xfrm>
          <a:prstGeom prst="rect">
            <a:avLst/>
          </a:prstGeom>
          <a:solidFill>
            <a:srgbClr val="FFFFCC"/>
          </a:solidFill>
          <a:ln>
            <a:solidFill>
              <a:schemeClr val="tx1"/>
            </a:solidFill>
          </a:ln>
          <a:extLst/>
        </p:spPr>
        <p:txBody>
          <a:bodyPr vert="horz" wrap="square" lIns="89611" tIns="44806" rIns="89611" bIns="44806" numCol="1" anchor="t" anchorCtr="0" compatLnSpc="1">
            <a:prstTxWarp prst="textNoShape">
              <a:avLst/>
            </a:prstTxWarp>
          </a:bodyPr>
          <a:lstStyle>
            <a:defPPr>
              <a:defRPr lang="en-US"/>
            </a:defPPr>
            <a:lvl1pPr indent="0" eaLnBrk="0" fontAlgn="base" hangingPunct="0">
              <a:spcBef>
                <a:spcPts val="0"/>
              </a:spcBef>
              <a:spcAft>
                <a:spcPct val="0"/>
              </a:spcAft>
              <a:buClr>
                <a:schemeClr val="tx1"/>
              </a:buClr>
              <a:buFont typeface="Wingdings 2" pitchFamily="18" charset="2"/>
              <a:buNone/>
              <a:defRPr b="1" kern="0">
                <a:latin typeface="Courier New" panose="02070309020205020404" pitchFamily="49" charset="0"/>
                <a:cs typeface="Courier New" panose="02070309020205020404" pitchFamily="49" charset="0"/>
              </a:defRPr>
            </a:lvl1pPr>
            <a:lvl2pPr marL="457152" indent="-217465" eaLnBrk="0" fontAlgn="base" hangingPunct="0">
              <a:spcBef>
                <a:spcPct val="50000"/>
              </a:spcBef>
              <a:spcAft>
                <a:spcPct val="0"/>
              </a:spcAft>
              <a:buClr>
                <a:schemeClr val="tx1"/>
              </a:buClr>
              <a:buFont typeface="Wingdings" pitchFamily="2" charset="2"/>
              <a:buChar char="§"/>
              <a:defRPr sz="1428"/>
            </a:lvl2pPr>
            <a:lvl3pPr marL="676204" indent="-209528" eaLnBrk="0" fontAlgn="base" hangingPunct="0">
              <a:spcBef>
                <a:spcPct val="50000"/>
              </a:spcBef>
              <a:spcAft>
                <a:spcPct val="0"/>
              </a:spcAft>
              <a:buClr>
                <a:schemeClr val="tx1"/>
              </a:buClr>
              <a:buFont typeface="Wingdings" pitchFamily="2" charset="2"/>
              <a:buChar char="§"/>
              <a:defRPr sz="1428"/>
            </a:lvl3pPr>
            <a:lvl4pPr marL="904780" indent="-219052" eaLnBrk="0" fontAlgn="base" hangingPunct="0">
              <a:spcBef>
                <a:spcPct val="50000"/>
              </a:spcBef>
              <a:spcAft>
                <a:spcPct val="0"/>
              </a:spcAft>
              <a:buClr>
                <a:schemeClr val="tx1"/>
              </a:buClr>
              <a:buFont typeface="Wingdings" pitchFamily="2" charset="2"/>
              <a:buChar char="§"/>
              <a:defRPr sz="1428"/>
            </a:lvl4pPr>
            <a:lvl5pPr marL="1133355" indent="-219052" eaLnBrk="0" fontAlgn="base" hangingPunct="0">
              <a:spcBef>
                <a:spcPct val="50000"/>
              </a:spcBef>
              <a:spcAft>
                <a:spcPct val="0"/>
              </a:spcAft>
              <a:buClr>
                <a:schemeClr val="tx1"/>
              </a:buClr>
              <a:buFont typeface="Wingdings" pitchFamily="2" charset="2"/>
              <a:buChar char="§"/>
              <a:defRPr sz="1428"/>
            </a:lvl5pPr>
            <a:lvl6pPr marL="1590507" indent="-219052" fontAlgn="base">
              <a:spcBef>
                <a:spcPct val="50000"/>
              </a:spcBef>
              <a:spcAft>
                <a:spcPct val="0"/>
              </a:spcAft>
              <a:buClr>
                <a:schemeClr val="tx1"/>
              </a:buClr>
              <a:buFont typeface="Wingdings" pitchFamily="2" charset="2"/>
              <a:buChar char="§"/>
              <a:defRPr sz="1428"/>
            </a:lvl6pPr>
            <a:lvl7pPr marL="2047658" indent="-219052" fontAlgn="base">
              <a:spcBef>
                <a:spcPct val="50000"/>
              </a:spcBef>
              <a:spcAft>
                <a:spcPct val="0"/>
              </a:spcAft>
              <a:buClr>
                <a:schemeClr val="tx1"/>
              </a:buClr>
              <a:buFont typeface="Wingdings" pitchFamily="2" charset="2"/>
              <a:buChar char="§"/>
              <a:defRPr sz="1428"/>
            </a:lvl7pPr>
            <a:lvl8pPr marL="2504810" indent="-219052" fontAlgn="base">
              <a:spcBef>
                <a:spcPct val="50000"/>
              </a:spcBef>
              <a:spcAft>
                <a:spcPct val="0"/>
              </a:spcAft>
              <a:buClr>
                <a:schemeClr val="tx1"/>
              </a:buClr>
              <a:buFont typeface="Wingdings" pitchFamily="2" charset="2"/>
              <a:buChar char="§"/>
              <a:defRPr sz="1428"/>
            </a:lvl8pPr>
            <a:lvl9pPr marL="2961962" indent="-219052" fontAlgn="base">
              <a:spcBef>
                <a:spcPct val="50000"/>
              </a:spcBef>
              <a:spcAft>
                <a:spcPct val="0"/>
              </a:spcAft>
              <a:buClr>
                <a:schemeClr val="tx1"/>
              </a:buClr>
              <a:buFont typeface="Wingdings" pitchFamily="2" charset="2"/>
              <a:buChar char="§"/>
              <a:defRPr sz="1428"/>
            </a:lvl9pPr>
          </a:lstStyle>
          <a:p>
            <a:r>
              <a:rPr lang="en-US" dirty="0"/>
              <a:t>&lt;!DOCTYPE html&gt;</a:t>
            </a:r>
          </a:p>
          <a:p>
            <a:r>
              <a:rPr lang="en-US" dirty="0"/>
              <a:t>&lt;html&gt;</a:t>
            </a:r>
          </a:p>
          <a:p>
            <a:r>
              <a:rPr lang="en-US" dirty="0"/>
              <a:t>&lt;script </a:t>
            </a:r>
            <a:r>
              <a:rPr lang="en-US" dirty="0" err="1"/>
              <a:t>src</a:t>
            </a:r>
            <a:r>
              <a:rPr lang="en-US" dirty="0"/>
              <a:t>= "http://ajax.googleapis.com/ajax/libs/</a:t>
            </a:r>
            <a:r>
              <a:rPr lang="en-US" dirty="0" err="1"/>
              <a:t>angularjs</a:t>
            </a:r>
            <a:r>
              <a:rPr lang="en-US" dirty="0"/>
              <a:t>/1.3.14/angular.min.js"&gt;&lt;/script&gt;</a:t>
            </a:r>
          </a:p>
          <a:p>
            <a:r>
              <a:rPr lang="en-US" dirty="0"/>
              <a:t>&lt;body&gt;</a:t>
            </a:r>
          </a:p>
          <a:p>
            <a:endParaRPr lang="en-US" dirty="0" smtClean="0"/>
          </a:p>
          <a:p>
            <a:r>
              <a:rPr lang="en-US" dirty="0" smtClean="0"/>
              <a:t>&lt;</a:t>
            </a:r>
            <a:r>
              <a:rPr lang="en-US" dirty="0"/>
              <a:t>div ng-app="" ng-</a:t>
            </a:r>
            <a:r>
              <a:rPr lang="en-US" dirty="0" err="1"/>
              <a:t>init</a:t>
            </a:r>
            <a:r>
              <a:rPr lang="en-US" dirty="0"/>
              <a:t>="person={</a:t>
            </a:r>
            <a:r>
              <a:rPr lang="en-US" dirty="0" err="1"/>
              <a:t>firstName</a:t>
            </a:r>
            <a:r>
              <a:rPr lang="en-US" dirty="0"/>
              <a:t>:'John',</a:t>
            </a:r>
            <a:r>
              <a:rPr lang="en-US" dirty="0" err="1"/>
              <a:t>lastName</a:t>
            </a:r>
            <a:r>
              <a:rPr lang="en-US" dirty="0"/>
              <a:t>:'Doe'}"&gt;</a:t>
            </a:r>
          </a:p>
          <a:p>
            <a:endParaRPr lang="en-US" dirty="0"/>
          </a:p>
          <a:p>
            <a:r>
              <a:rPr lang="en-US" dirty="0"/>
              <a:t>&lt;p&gt;The name is {{ </a:t>
            </a:r>
            <a:r>
              <a:rPr lang="en-US" dirty="0" err="1"/>
              <a:t>person.lastName</a:t>
            </a:r>
            <a:r>
              <a:rPr lang="en-US" dirty="0"/>
              <a:t> }}&lt;/p</a:t>
            </a:r>
            <a:r>
              <a:rPr lang="en-US" dirty="0" smtClean="0"/>
              <a:t>&gt;</a:t>
            </a:r>
          </a:p>
          <a:p>
            <a:endParaRPr lang="en-US" dirty="0" smtClean="0"/>
          </a:p>
          <a:p>
            <a:r>
              <a:rPr lang="en-US" dirty="0" smtClean="0"/>
              <a:t>&lt;</a:t>
            </a:r>
            <a:r>
              <a:rPr lang="en-US" dirty="0"/>
              <a:t>p&gt;The name is &lt;span ng-bind="</a:t>
            </a:r>
            <a:r>
              <a:rPr lang="en-US" dirty="0" err="1"/>
              <a:t>person.lastName</a:t>
            </a:r>
            <a:r>
              <a:rPr lang="en-US" dirty="0"/>
              <a:t>"&gt;&lt;/span&gt;&lt;/p&gt;</a:t>
            </a:r>
          </a:p>
          <a:p>
            <a:endParaRPr lang="en-US" dirty="0"/>
          </a:p>
          <a:p>
            <a:r>
              <a:rPr lang="en-US" dirty="0" smtClean="0"/>
              <a:t>&lt;/</a:t>
            </a:r>
            <a:r>
              <a:rPr lang="en-US" dirty="0"/>
              <a:t>div&gt;</a:t>
            </a:r>
          </a:p>
          <a:p>
            <a:r>
              <a:rPr lang="en-US" dirty="0" smtClean="0"/>
              <a:t>&lt;/</a:t>
            </a:r>
            <a:r>
              <a:rPr lang="en-US" dirty="0"/>
              <a:t>body&gt;</a:t>
            </a:r>
          </a:p>
          <a:p>
            <a:r>
              <a:rPr lang="en-US" dirty="0"/>
              <a:t>&lt;/html&gt;</a:t>
            </a:r>
          </a:p>
        </p:txBody>
      </p:sp>
    </p:spTree>
    <p:extLst>
      <p:ext uri="{BB962C8B-B14F-4D97-AF65-F5344CB8AC3E}">
        <p14:creationId xmlns:p14="http://schemas.microsoft.com/office/powerpoint/2010/main" val="1861181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31775" y="0"/>
            <a:ext cx="7032625" cy="1008000"/>
          </a:xfrm>
          <a:prstGeom prst="rect">
            <a:avLst/>
          </a:prstGeom>
        </p:spPr>
        <p:txBody>
          <a:bodyPr anchor="ctr"/>
          <a:lst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49" b="1">
                <a:solidFill>
                  <a:schemeClr val="bg1"/>
                </a:solidFill>
                <a:latin typeface="Arial" charset="0"/>
              </a:defRPr>
            </a:lvl2pPr>
            <a:lvl3pPr algn="l" rtl="0" eaLnBrk="0" fontAlgn="base" hangingPunct="0">
              <a:spcBef>
                <a:spcPct val="0"/>
              </a:spcBef>
              <a:spcAft>
                <a:spcPct val="0"/>
              </a:spcAft>
              <a:defRPr sz="2449" b="1">
                <a:solidFill>
                  <a:schemeClr val="bg1"/>
                </a:solidFill>
                <a:latin typeface="Arial" charset="0"/>
              </a:defRPr>
            </a:lvl3pPr>
            <a:lvl4pPr algn="l" rtl="0" eaLnBrk="0" fontAlgn="base" hangingPunct="0">
              <a:spcBef>
                <a:spcPct val="0"/>
              </a:spcBef>
              <a:spcAft>
                <a:spcPct val="0"/>
              </a:spcAft>
              <a:defRPr sz="2449" b="1">
                <a:solidFill>
                  <a:schemeClr val="bg1"/>
                </a:solidFill>
                <a:latin typeface="Arial" charset="0"/>
              </a:defRPr>
            </a:lvl4pPr>
            <a:lvl5pPr algn="l" rtl="0" eaLnBrk="0" fontAlgn="base" hangingPunct="0">
              <a:spcBef>
                <a:spcPct val="0"/>
              </a:spcBef>
              <a:spcAft>
                <a:spcPct val="0"/>
              </a:spcAft>
              <a:defRPr sz="2449" b="1">
                <a:solidFill>
                  <a:schemeClr val="bg1"/>
                </a:solidFill>
                <a:latin typeface="Arial" charset="0"/>
              </a:defRPr>
            </a:lvl5pPr>
            <a:lvl6pPr marL="457152" algn="l" rtl="0" fontAlgn="base">
              <a:spcBef>
                <a:spcPct val="0"/>
              </a:spcBef>
              <a:spcAft>
                <a:spcPct val="0"/>
              </a:spcAft>
              <a:defRPr sz="2449" b="1">
                <a:solidFill>
                  <a:schemeClr val="bg1"/>
                </a:solidFill>
                <a:latin typeface="Arial" charset="0"/>
              </a:defRPr>
            </a:lvl6pPr>
            <a:lvl7pPr marL="914303" algn="l" rtl="0" fontAlgn="base">
              <a:spcBef>
                <a:spcPct val="0"/>
              </a:spcBef>
              <a:spcAft>
                <a:spcPct val="0"/>
              </a:spcAft>
              <a:defRPr sz="2449" b="1">
                <a:solidFill>
                  <a:schemeClr val="bg1"/>
                </a:solidFill>
                <a:latin typeface="Arial" charset="0"/>
              </a:defRPr>
            </a:lvl7pPr>
            <a:lvl8pPr marL="1371455" algn="l" rtl="0" fontAlgn="base">
              <a:spcBef>
                <a:spcPct val="0"/>
              </a:spcBef>
              <a:spcAft>
                <a:spcPct val="0"/>
              </a:spcAft>
              <a:defRPr sz="2449" b="1">
                <a:solidFill>
                  <a:schemeClr val="bg1"/>
                </a:solidFill>
                <a:latin typeface="Arial" charset="0"/>
              </a:defRPr>
            </a:lvl8pPr>
            <a:lvl9pPr marL="1828606" algn="l" rtl="0" fontAlgn="base">
              <a:spcBef>
                <a:spcPct val="0"/>
              </a:spcBef>
              <a:spcAft>
                <a:spcPct val="0"/>
              </a:spcAft>
              <a:defRPr sz="2449" b="1">
                <a:solidFill>
                  <a:schemeClr val="bg1"/>
                </a:solidFill>
                <a:latin typeface="Arial" charset="0"/>
              </a:defRPr>
            </a:lvl9pPr>
          </a:lstStyle>
          <a:p>
            <a:r>
              <a:rPr lang="en-IN" kern="0" smtClean="0"/>
              <a:t>Prerequisites</a:t>
            </a:r>
            <a:br>
              <a:rPr lang="en-IN" kern="0" smtClean="0"/>
            </a:br>
            <a:endParaRPr lang="en-IN" kern="0" dirty="0"/>
          </a:p>
        </p:txBody>
      </p:sp>
      <p:sp>
        <p:nvSpPr>
          <p:cNvPr id="4" name="TextBox 3"/>
          <p:cNvSpPr txBox="1"/>
          <p:nvPr/>
        </p:nvSpPr>
        <p:spPr>
          <a:xfrm>
            <a:off x="231775" y="1447800"/>
            <a:ext cx="8455025" cy="2862322"/>
          </a:xfrm>
          <a:prstGeom prst="rect">
            <a:avLst/>
          </a:prstGeom>
          <a:noFill/>
        </p:spPr>
        <p:txBody>
          <a:bodyPr wrap="square" rtlCol="0">
            <a:spAutoFit/>
          </a:bodyPr>
          <a:lstStyle/>
          <a:p>
            <a:r>
              <a:rPr lang="en-US" dirty="0"/>
              <a:t>Before you </a:t>
            </a:r>
            <a:r>
              <a:rPr lang="en-US" dirty="0" smtClean="0"/>
              <a:t>learn  </a:t>
            </a:r>
            <a:r>
              <a:rPr lang="en-US" dirty="0"/>
              <a:t>AngularJS, you should have a basic understanding of</a:t>
            </a:r>
            <a:r>
              <a:rPr lang="en-US" dirty="0" smtClean="0"/>
              <a:t>:</a:t>
            </a:r>
          </a:p>
          <a:p>
            <a:endParaRPr lang="en-US" dirty="0"/>
          </a:p>
          <a:p>
            <a:pPr marL="285750" indent="-285750">
              <a:lnSpc>
                <a:spcPct val="200000"/>
              </a:lnSpc>
              <a:buFont typeface="Arial" panose="020B0604020202020204" pitchFamily="34" charset="0"/>
              <a:buChar char="•"/>
            </a:pPr>
            <a:r>
              <a:rPr lang="en-US" dirty="0"/>
              <a:t>HTML</a:t>
            </a:r>
          </a:p>
          <a:p>
            <a:pPr marL="285750" indent="-285750">
              <a:lnSpc>
                <a:spcPct val="200000"/>
              </a:lnSpc>
              <a:buFont typeface="Arial" panose="020B0604020202020204" pitchFamily="34" charset="0"/>
              <a:buChar char="•"/>
            </a:pPr>
            <a:r>
              <a:rPr lang="en-US" dirty="0"/>
              <a:t>CSS</a:t>
            </a:r>
          </a:p>
          <a:p>
            <a:pPr marL="285750" indent="-285750">
              <a:lnSpc>
                <a:spcPct val="200000"/>
              </a:lnSpc>
              <a:buFont typeface="Arial" panose="020B0604020202020204" pitchFamily="34" charset="0"/>
              <a:buChar char="•"/>
            </a:pPr>
            <a:r>
              <a:rPr lang="en-US" dirty="0"/>
              <a:t>JavaScript</a:t>
            </a:r>
          </a:p>
          <a:p>
            <a:r>
              <a:rPr lang="en-US" dirty="0"/>
              <a:t/>
            </a:r>
            <a:br>
              <a:rPr lang="en-US" dirty="0"/>
            </a:br>
            <a:endParaRPr lang="en-IN" dirty="0"/>
          </a:p>
        </p:txBody>
      </p:sp>
    </p:spTree>
    <p:extLst>
      <p:ext uri="{BB962C8B-B14F-4D97-AF65-F5344CB8AC3E}">
        <p14:creationId xmlns:p14="http://schemas.microsoft.com/office/powerpoint/2010/main" val="40761650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40559" y="4954369"/>
            <a:ext cx="1590551" cy="369332"/>
          </a:xfrm>
          <a:prstGeom prst="rect">
            <a:avLst/>
          </a:prstGeom>
        </p:spPr>
        <p:txBody>
          <a:bodyPr wrap="square">
            <a:spAutoFit/>
          </a:bodyPr>
          <a:lstStyle/>
          <a:p>
            <a:r>
              <a:rPr lang="en-IN" dirty="0"/>
              <a:t>Thank You</a:t>
            </a:r>
          </a:p>
        </p:txBody>
      </p:sp>
      <p:sp>
        <p:nvSpPr>
          <p:cNvPr id="4" name="Rectangle 3"/>
          <p:cNvSpPr/>
          <p:nvPr/>
        </p:nvSpPr>
        <p:spPr>
          <a:xfrm>
            <a:off x="637631" y="5610083"/>
            <a:ext cx="8223034" cy="738664"/>
          </a:xfrm>
          <a:prstGeom prst="rect">
            <a:avLst/>
          </a:prstGeom>
        </p:spPr>
        <p:txBody>
          <a:bodyPr wrap="square">
            <a:spAutoFit/>
          </a:bodyPr>
          <a:lstStyle/>
          <a:p>
            <a:pPr algn="just"/>
            <a:r>
              <a:rPr lang="en-US" sz="600" dirty="0"/>
              <a:t>This </a:t>
            </a:r>
            <a:r>
              <a:rPr lang="en-US" sz="600" dirty="0" smtClean="0"/>
              <a:t>document </a:t>
            </a:r>
            <a:r>
              <a:rPr lang="en-US" sz="600" dirty="0"/>
              <a:t>contains information that is proprietary and confidential to </a:t>
            </a:r>
            <a:r>
              <a:rPr lang="en-US" sz="600" dirty="0" smtClean="0"/>
              <a:t>HCL TalentCare Private Limited and shall </a:t>
            </a:r>
            <a:r>
              <a:rPr lang="en-US" sz="600" dirty="0"/>
              <a:t>not be disclosed outside the recipient's company or duplicated, used or disclosed in whole or in </a:t>
            </a:r>
            <a:r>
              <a:rPr lang="en-US" sz="600" dirty="0" smtClean="0"/>
              <a:t>part </a:t>
            </a:r>
            <a:r>
              <a:rPr lang="en-US" sz="600" dirty="0"/>
              <a:t>by the recipient for any purpose other than to evaluate this document. Any other use or </a:t>
            </a:r>
            <a:r>
              <a:rPr lang="en-US" sz="600" dirty="0" smtClean="0"/>
              <a:t>disclosure </a:t>
            </a:r>
            <a:r>
              <a:rPr lang="en-US" sz="600" dirty="0"/>
              <a:t>in whole or in part of this information without the express written permission of </a:t>
            </a:r>
            <a:r>
              <a:rPr lang="en-US" sz="600" dirty="0" smtClean="0"/>
              <a:t>HCL TalentCare Private Limited is prohibited. Further, this document </a:t>
            </a:r>
            <a:r>
              <a:rPr lang="en-US" sz="600" dirty="0"/>
              <a:t>does not constitute a contract to perform </a:t>
            </a:r>
            <a:r>
              <a:rPr lang="en-US" sz="600" dirty="0" smtClean="0"/>
              <a:t>services</a:t>
            </a:r>
          </a:p>
          <a:p>
            <a:pPr algn="just"/>
            <a:endParaRPr lang="en-US" sz="600" dirty="0"/>
          </a:p>
          <a:p>
            <a:pPr algn="just"/>
            <a:r>
              <a:rPr lang="en-US" sz="600" dirty="0" smtClean="0"/>
              <a:t>The reader </a:t>
            </a:r>
            <a:r>
              <a:rPr lang="en-US" sz="600" dirty="0"/>
              <a:t>should not act upon the information contained in this document without </a:t>
            </a:r>
            <a:r>
              <a:rPr lang="en-US" sz="600" dirty="0" smtClean="0"/>
              <a:t>obtaining </a:t>
            </a:r>
            <a:r>
              <a:rPr lang="en-US" sz="600" dirty="0"/>
              <a:t>specific professional advice. No representation or warranty (express or implied) is given as </a:t>
            </a:r>
            <a:r>
              <a:rPr lang="en-US" sz="600" dirty="0" smtClean="0"/>
              <a:t>to </a:t>
            </a:r>
            <a:r>
              <a:rPr lang="en-US" sz="600" dirty="0"/>
              <a:t>the accuracy or completeness of the information contained in this presentation, and, to the </a:t>
            </a:r>
            <a:r>
              <a:rPr lang="en-US" sz="600" dirty="0" smtClean="0"/>
              <a:t>extent permitted </a:t>
            </a:r>
            <a:r>
              <a:rPr lang="en-US" sz="600" dirty="0"/>
              <a:t>by law; </a:t>
            </a:r>
            <a:r>
              <a:rPr lang="en-US" sz="600" dirty="0" smtClean="0"/>
              <a:t>HCL TalentCare Private Limited, </a:t>
            </a:r>
            <a:r>
              <a:rPr lang="en-US" sz="600" dirty="0"/>
              <a:t>its consultants, its members, </a:t>
            </a:r>
            <a:r>
              <a:rPr lang="en-US" sz="600" dirty="0" smtClean="0"/>
              <a:t>employees </a:t>
            </a:r>
            <a:r>
              <a:rPr lang="en-US" sz="600" dirty="0"/>
              <a:t>and agents accept no liability, and disclaim all responsibility, for the consequences </a:t>
            </a:r>
            <a:r>
              <a:rPr lang="en-US" sz="600" dirty="0" smtClean="0"/>
              <a:t>of reader </a:t>
            </a:r>
            <a:r>
              <a:rPr lang="en-US" sz="600" dirty="0"/>
              <a:t>or anyone else acting, or refraining to act, in reliance on the information contained in this </a:t>
            </a:r>
            <a:r>
              <a:rPr lang="en-US" sz="600" dirty="0" smtClean="0"/>
              <a:t>document </a:t>
            </a:r>
            <a:r>
              <a:rPr lang="en-US" sz="600" dirty="0"/>
              <a:t>or for any decision based on it.</a:t>
            </a:r>
          </a:p>
        </p:txBody>
      </p:sp>
    </p:spTree>
    <p:extLst>
      <p:ext uri="{BB962C8B-B14F-4D97-AF65-F5344CB8AC3E}">
        <p14:creationId xmlns:p14="http://schemas.microsoft.com/office/powerpoint/2010/main" val="104510828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1775" y="0"/>
            <a:ext cx="7032625" cy="1008000"/>
          </a:xfrm>
        </p:spPr>
        <p:txBody>
          <a:bodyPr/>
          <a:lstStyle/>
          <a:p>
            <a:r>
              <a:rPr lang="en-IN" dirty="0" smtClean="0"/>
              <a:t>Angular JS library</a:t>
            </a:r>
            <a:endParaRPr lang="en-IN" dirty="0"/>
          </a:p>
        </p:txBody>
      </p:sp>
      <p:sp>
        <p:nvSpPr>
          <p:cNvPr id="7" name="TextBox 6"/>
          <p:cNvSpPr txBox="1"/>
          <p:nvPr/>
        </p:nvSpPr>
        <p:spPr>
          <a:xfrm>
            <a:off x="231775" y="1447800"/>
            <a:ext cx="8455025"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AngularJS </a:t>
            </a:r>
            <a:r>
              <a:rPr lang="en-US" dirty="0"/>
              <a:t>is a JavaScript framework. </a:t>
            </a:r>
            <a:endParaRPr lang="en-US" dirty="0" smtClean="0"/>
          </a:p>
          <a:p>
            <a:pPr marL="285750" indent="-285750">
              <a:lnSpc>
                <a:spcPct val="150000"/>
              </a:lnSpc>
              <a:buFont typeface="Arial" panose="020B0604020202020204" pitchFamily="34" charset="0"/>
              <a:buChar char="•"/>
            </a:pPr>
            <a:r>
              <a:rPr lang="en-US" dirty="0" smtClean="0"/>
              <a:t>It </a:t>
            </a:r>
            <a:r>
              <a:rPr lang="en-US" dirty="0"/>
              <a:t>is a library written in JavaScript.</a:t>
            </a:r>
          </a:p>
          <a:p>
            <a:pPr>
              <a:lnSpc>
                <a:spcPct val="150000"/>
              </a:lnSpc>
            </a:pPr>
            <a:r>
              <a:rPr lang="en-US" dirty="0" smtClean="0"/>
              <a:t>AngularJS </a:t>
            </a:r>
            <a:r>
              <a:rPr lang="en-US" dirty="0"/>
              <a:t>is distributed as a JavaScript file, and can be </a:t>
            </a:r>
            <a:r>
              <a:rPr lang="en-US" dirty="0" smtClean="0"/>
              <a:t>added </a:t>
            </a:r>
            <a:r>
              <a:rPr lang="en-US" dirty="0"/>
              <a:t>with a script tag</a:t>
            </a:r>
            <a:r>
              <a:rPr lang="en-US" dirty="0" smtClean="0"/>
              <a:t>:</a:t>
            </a:r>
          </a:p>
          <a:p>
            <a:pPr>
              <a:lnSpc>
                <a:spcPct val="150000"/>
              </a:lnSpc>
            </a:pPr>
            <a:r>
              <a:rPr lang="en-US" b="1" dirty="0" smtClean="0"/>
              <a:t>&lt;script</a:t>
            </a:r>
            <a:r>
              <a:rPr lang="en-US" b="1" dirty="0"/>
              <a:t> </a:t>
            </a:r>
            <a:r>
              <a:rPr lang="en-US" b="1" dirty="0" err="1"/>
              <a:t>src</a:t>
            </a:r>
            <a:r>
              <a:rPr lang="en-US" b="1" dirty="0"/>
              <a:t>="http://ajax.googleapis.com/ajax/libs/</a:t>
            </a:r>
            <a:r>
              <a:rPr lang="en-US" b="1" dirty="0" err="1"/>
              <a:t>angularjs</a:t>
            </a:r>
            <a:r>
              <a:rPr lang="en-US" b="1" dirty="0"/>
              <a:t>/1.3.14/angular.min.js"&gt;&lt;/</a:t>
            </a:r>
            <a:r>
              <a:rPr lang="en-US" b="1" dirty="0" smtClean="0"/>
              <a:t>script&gt;</a:t>
            </a:r>
          </a:p>
          <a:p>
            <a:pPr>
              <a:lnSpc>
                <a:spcPct val="150000"/>
              </a:lnSpc>
            </a:pPr>
            <a:endParaRPr lang="en-US" dirty="0" smtClean="0"/>
          </a:p>
          <a:p>
            <a:endParaRPr lang="en-US" dirty="0" smtClean="0"/>
          </a:p>
          <a:p>
            <a:endParaRPr lang="en-US" dirty="0" smtClean="0"/>
          </a:p>
          <a:p>
            <a:endParaRPr lang="en-US" dirty="0"/>
          </a:p>
          <a:p>
            <a:r>
              <a:rPr lang="en-US" dirty="0"/>
              <a:t/>
            </a:r>
            <a:br>
              <a:rPr lang="en-US" dirty="0"/>
            </a:br>
            <a:endParaRPr lang="en-IN" dirty="0"/>
          </a:p>
        </p:txBody>
      </p:sp>
      <p:pic>
        <p:nvPicPr>
          <p:cNvPr id="2" name="Picture 1"/>
          <p:cNvPicPr>
            <a:picLocks noChangeAspect="1"/>
          </p:cNvPicPr>
          <p:nvPr/>
        </p:nvPicPr>
        <p:blipFill>
          <a:blip r:embed="rId2"/>
          <a:stretch>
            <a:fillRect/>
          </a:stretch>
        </p:blipFill>
        <p:spPr>
          <a:xfrm>
            <a:off x="888643" y="3705228"/>
            <a:ext cx="7798158" cy="2571391"/>
          </a:xfrm>
          <a:prstGeom prst="rect">
            <a:avLst/>
          </a:prstGeom>
        </p:spPr>
      </p:pic>
    </p:spTree>
    <p:extLst>
      <p:ext uri="{BB962C8B-B14F-4D97-AF65-F5344CB8AC3E}">
        <p14:creationId xmlns:p14="http://schemas.microsoft.com/office/powerpoint/2010/main" val="33843945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7032625" cy="1008000"/>
          </a:xfrm>
        </p:spPr>
        <p:txBody>
          <a:bodyPr/>
          <a:lstStyle/>
          <a:p>
            <a:r>
              <a:rPr lang="en-IN" dirty="0" smtClean="0"/>
              <a:t>Activity </a:t>
            </a:r>
            <a:endParaRPr lang="en-IN" dirty="0"/>
          </a:p>
        </p:txBody>
      </p:sp>
      <p:sp>
        <p:nvSpPr>
          <p:cNvPr id="3" name="Content Placeholder 1"/>
          <p:cNvSpPr txBox="1">
            <a:spLocks/>
          </p:cNvSpPr>
          <p:nvPr/>
        </p:nvSpPr>
        <p:spPr>
          <a:xfrm>
            <a:off x="513976" y="1837764"/>
            <a:ext cx="8325224" cy="4373563"/>
          </a:xfrm>
          <a:prstGeom prst="rect">
            <a:avLst/>
          </a:prstGeom>
          <a:solidFill>
            <a:srgbClr val="FFFFCC"/>
          </a:solidFill>
          <a:ln>
            <a:solidFill>
              <a:schemeClr val="tx1"/>
            </a:solidFill>
          </a:ln>
        </p:spPr>
        <p:txBody>
          <a:bodyPr vert="horz" wrap="square" lIns="89611" tIns="44806" rIns="89611" bIns="44806" numCol="1" anchor="t" anchorCtr="0" compatLnSpc="1">
            <a:prstTxWarp prst="textNoShape">
              <a:avLst/>
            </a:prstTxWarp>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pPr marL="0" indent="0">
              <a:spcBef>
                <a:spcPts val="0"/>
              </a:spcBef>
              <a:buNone/>
            </a:pPr>
            <a:r>
              <a:rPr lang="en-US" sz="1800" b="1" dirty="0">
                <a:latin typeface="Courier New" panose="02070309020205020404" pitchFamily="49" charset="0"/>
                <a:cs typeface="Courier New" panose="02070309020205020404" pitchFamily="49" charset="0"/>
              </a:rPr>
              <a:t>&lt;!DOCTYPE html&gt;</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&lt;html </a:t>
            </a:r>
            <a:r>
              <a:rPr lang="en-US" sz="1800" b="1" dirty="0" err="1">
                <a:latin typeface="Courier New" panose="02070309020205020404" pitchFamily="49" charset="0"/>
                <a:cs typeface="Courier New" panose="02070309020205020404" pitchFamily="49" charset="0"/>
              </a:rPr>
              <a:t>lang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en</a:t>
            </a:r>
            <a:r>
              <a:rPr lang="en-US" sz="1800" b="1" dirty="0">
                <a:latin typeface="Courier New" panose="02070309020205020404" pitchFamily="49" charset="0"/>
                <a:cs typeface="Courier New" panose="02070309020205020404" pitchFamily="49" charset="0"/>
              </a:rPr>
              <a:t>-US"&gt;</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&lt;script </a:t>
            </a:r>
            <a:r>
              <a:rPr lang="en-US" sz="1800" b="1" dirty="0" err="1">
                <a:latin typeface="Courier New" panose="02070309020205020404" pitchFamily="49" charset="0"/>
                <a:cs typeface="Courier New" panose="02070309020205020404" pitchFamily="49" charset="0"/>
              </a:rPr>
              <a:t>src</a:t>
            </a:r>
            <a:r>
              <a:rPr lang="en-US" sz="1800" b="1" dirty="0">
                <a:latin typeface="Courier New" panose="02070309020205020404" pitchFamily="49" charset="0"/>
                <a:cs typeface="Courier New" panose="02070309020205020404" pitchFamily="49" charset="0"/>
              </a:rPr>
              <a:t>="http://ajax.googleapis.com/ajax/libs/</a:t>
            </a:r>
            <a:r>
              <a:rPr lang="en-US" sz="1800" b="1" dirty="0" err="1">
                <a:latin typeface="Courier New" panose="02070309020205020404" pitchFamily="49" charset="0"/>
                <a:cs typeface="Courier New" panose="02070309020205020404" pitchFamily="49" charset="0"/>
              </a:rPr>
              <a:t>angularjs</a:t>
            </a:r>
            <a:r>
              <a:rPr lang="en-US" sz="1800" b="1" dirty="0">
                <a:latin typeface="Courier New" panose="02070309020205020404" pitchFamily="49" charset="0"/>
                <a:cs typeface="Courier New" panose="02070309020205020404" pitchFamily="49" charset="0"/>
              </a:rPr>
              <a:t>/1.3.14/angular.min.js</a:t>
            </a:r>
            <a:r>
              <a:rPr lang="en-US" sz="1800" b="1" dirty="0" smtClean="0">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&lt;/</a:t>
            </a:r>
            <a:r>
              <a:rPr lang="en-US" sz="1800" b="1" dirty="0">
                <a:latin typeface="Courier New" panose="02070309020205020404" pitchFamily="49" charset="0"/>
                <a:cs typeface="Courier New" panose="02070309020205020404" pitchFamily="49" charset="0"/>
              </a:rPr>
              <a:t>script&gt;</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&lt;body&gt;</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&lt;div ng-app=""&gt;</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&lt;p&gt;Name : &lt;input type="text" ng-model="name"&gt;&lt;/p&gt;</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&lt;h1&gt;Hello {{name}}&lt;/h1&gt;</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&lt;/div&gt;</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&lt;/body&gt;</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&lt;/html&gt;</a:t>
            </a:r>
            <a:endParaRPr lang="en-GB" sz="1800" b="1" kern="0" dirty="0">
              <a:latin typeface="Courier New" panose="02070309020205020404" pitchFamily="49" charset="0"/>
              <a:cs typeface="Courier New" panose="02070309020205020404" pitchFamily="49" charset="0"/>
            </a:endParaRPr>
          </a:p>
        </p:txBody>
      </p:sp>
      <p:sp>
        <p:nvSpPr>
          <p:cNvPr id="4" name="Content Placeholder 1"/>
          <p:cNvSpPr txBox="1">
            <a:spLocks/>
          </p:cNvSpPr>
          <p:nvPr/>
        </p:nvSpPr>
        <p:spPr bwMode="auto">
          <a:xfrm>
            <a:off x="406401" y="1371601"/>
            <a:ext cx="11379200" cy="44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1" tIns="44806" rIns="89611" bIns="44806" numCol="1" anchor="t" anchorCtr="0" compatLnSpc="1">
            <a:prstTxWarp prst="textNoShape">
              <a:avLst/>
            </a:prstTxWarp>
          </a:bodyPr>
          <a:lst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r>
              <a:rPr lang="en-IN" sz="1800" kern="0" dirty="0" smtClean="0"/>
              <a:t>First example</a:t>
            </a:r>
            <a:endParaRPr lang="en-GB" sz="1800" kern="0" dirty="0" smtClean="0"/>
          </a:p>
        </p:txBody>
      </p:sp>
    </p:spTree>
    <p:extLst>
      <p:ext uri="{BB962C8B-B14F-4D97-AF65-F5344CB8AC3E}">
        <p14:creationId xmlns:p14="http://schemas.microsoft.com/office/powerpoint/2010/main" val="5990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7032625" cy="1008000"/>
          </a:xfrm>
        </p:spPr>
        <p:txBody>
          <a:bodyPr/>
          <a:lstStyle/>
          <a:p>
            <a:r>
              <a:rPr lang="en-IN" dirty="0" smtClean="0"/>
              <a:t>Features</a:t>
            </a:r>
            <a:endParaRPr lang="en-IN" dirty="0"/>
          </a:p>
        </p:txBody>
      </p:sp>
      <p:sp>
        <p:nvSpPr>
          <p:cNvPr id="3" name="TextBox 2"/>
          <p:cNvSpPr txBox="1"/>
          <p:nvPr/>
        </p:nvSpPr>
        <p:spPr>
          <a:xfrm>
            <a:off x="231775" y="1447800"/>
            <a:ext cx="8455025" cy="646331"/>
          </a:xfrm>
          <a:prstGeom prst="rect">
            <a:avLst/>
          </a:prstGeom>
          <a:noFill/>
        </p:spPr>
        <p:txBody>
          <a:bodyPr wrap="square" rtlCol="0">
            <a:spAutoFit/>
          </a:bodyPr>
          <a:lstStyle/>
          <a:p>
            <a:r>
              <a:rPr lang="en-US" dirty="0"/>
              <a:t/>
            </a:r>
            <a:br>
              <a:rPr lang="en-US" dirty="0"/>
            </a:br>
            <a:endParaRPr lang="en-IN" dirty="0"/>
          </a:p>
        </p:txBody>
      </p:sp>
      <p:sp>
        <p:nvSpPr>
          <p:cNvPr id="4" name="Oval 3"/>
          <p:cNvSpPr/>
          <p:nvPr/>
        </p:nvSpPr>
        <p:spPr bwMode="auto">
          <a:xfrm>
            <a:off x="2915992" y="3355938"/>
            <a:ext cx="2743200" cy="1066800"/>
          </a:xfrm>
          <a:prstGeom prst="ellipse">
            <a:avLst/>
          </a:prstGeom>
          <a:solidFill>
            <a:schemeClr val="bg2">
              <a:lumMod val="9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580523" y="3730240"/>
            <a:ext cx="1219200" cy="646331"/>
          </a:xfrm>
          <a:prstGeom prst="rect">
            <a:avLst/>
          </a:prstGeom>
          <a:noFill/>
        </p:spPr>
        <p:txBody>
          <a:bodyPr wrap="square" rtlCol="0">
            <a:spAutoFit/>
          </a:bodyPr>
          <a:lstStyle/>
          <a:p>
            <a:r>
              <a:rPr lang="en-US" dirty="0" err="1" smtClean="0"/>
              <a:t>angularJS</a:t>
            </a:r>
            <a:endParaRPr lang="en-US" dirty="0" smtClean="0"/>
          </a:p>
          <a:p>
            <a:endParaRPr lang="en-US" dirty="0"/>
          </a:p>
        </p:txBody>
      </p:sp>
      <p:sp>
        <p:nvSpPr>
          <p:cNvPr id="6" name="TextBox 5"/>
          <p:cNvSpPr txBox="1"/>
          <p:nvPr/>
        </p:nvSpPr>
        <p:spPr>
          <a:xfrm>
            <a:off x="609600" y="2209800"/>
            <a:ext cx="1981200" cy="369332"/>
          </a:xfrm>
          <a:prstGeom prst="rect">
            <a:avLst/>
          </a:prstGeom>
          <a:solidFill>
            <a:schemeClr val="bg2">
              <a:lumMod val="90000"/>
            </a:schemeClr>
          </a:solidFill>
        </p:spPr>
        <p:txBody>
          <a:bodyPr wrap="square" rtlCol="0">
            <a:spAutoFit/>
          </a:bodyPr>
          <a:lstStyle/>
          <a:p>
            <a:r>
              <a:rPr lang="en-US" dirty="0" err="1" smtClean="0"/>
              <a:t>DataBinding</a:t>
            </a:r>
            <a:endParaRPr lang="en-US" dirty="0"/>
          </a:p>
        </p:txBody>
      </p:sp>
      <p:sp>
        <p:nvSpPr>
          <p:cNvPr id="7" name="TextBox 6"/>
          <p:cNvSpPr txBox="1"/>
          <p:nvPr/>
        </p:nvSpPr>
        <p:spPr>
          <a:xfrm>
            <a:off x="2286000" y="1356734"/>
            <a:ext cx="1981200" cy="369332"/>
          </a:xfrm>
          <a:prstGeom prst="rect">
            <a:avLst/>
          </a:prstGeom>
          <a:solidFill>
            <a:schemeClr val="bg2">
              <a:lumMod val="90000"/>
            </a:schemeClr>
          </a:solidFill>
        </p:spPr>
        <p:txBody>
          <a:bodyPr wrap="square" rtlCol="0">
            <a:spAutoFit/>
          </a:bodyPr>
          <a:lstStyle/>
          <a:p>
            <a:r>
              <a:rPr lang="en-US" dirty="0" smtClean="0"/>
              <a:t>Filters</a:t>
            </a:r>
            <a:endParaRPr lang="en-US" dirty="0"/>
          </a:p>
        </p:txBody>
      </p:sp>
      <p:sp>
        <p:nvSpPr>
          <p:cNvPr id="8" name="TextBox 7"/>
          <p:cNvSpPr txBox="1"/>
          <p:nvPr/>
        </p:nvSpPr>
        <p:spPr>
          <a:xfrm>
            <a:off x="-3218" y="3030600"/>
            <a:ext cx="1981200" cy="369332"/>
          </a:xfrm>
          <a:prstGeom prst="rect">
            <a:avLst/>
          </a:prstGeom>
          <a:solidFill>
            <a:schemeClr val="bg2">
              <a:lumMod val="90000"/>
            </a:schemeClr>
          </a:solidFill>
        </p:spPr>
        <p:txBody>
          <a:bodyPr wrap="square" rtlCol="0">
            <a:spAutoFit/>
          </a:bodyPr>
          <a:lstStyle/>
          <a:p>
            <a:r>
              <a:rPr lang="en-US" dirty="0" smtClean="0"/>
              <a:t>Services</a:t>
            </a:r>
            <a:endParaRPr lang="en-US" dirty="0"/>
          </a:p>
        </p:txBody>
      </p:sp>
      <p:sp>
        <p:nvSpPr>
          <p:cNvPr id="9" name="TextBox 8"/>
          <p:cNvSpPr txBox="1"/>
          <p:nvPr/>
        </p:nvSpPr>
        <p:spPr>
          <a:xfrm>
            <a:off x="4648200" y="1332131"/>
            <a:ext cx="1981200" cy="369332"/>
          </a:xfrm>
          <a:prstGeom prst="rect">
            <a:avLst/>
          </a:prstGeom>
          <a:solidFill>
            <a:schemeClr val="bg2">
              <a:lumMod val="90000"/>
            </a:schemeClr>
          </a:solidFill>
        </p:spPr>
        <p:txBody>
          <a:bodyPr wrap="square" rtlCol="0">
            <a:spAutoFit/>
          </a:bodyPr>
          <a:lstStyle/>
          <a:p>
            <a:r>
              <a:rPr lang="en-US" dirty="0" smtClean="0"/>
              <a:t>Directives</a:t>
            </a:r>
            <a:endParaRPr lang="en-US" dirty="0"/>
          </a:p>
        </p:txBody>
      </p:sp>
      <p:sp>
        <p:nvSpPr>
          <p:cNvPr id="10" name="TextBox 9"/>
          <p:cNvSpPr txBox="1"/>
          <p:nvPr/>
        </p:nvSpPr>
        <p:spPr>
          <a:xfrm>
            <a:off x="5867400" y="2025134"/>
            <a:ext cx="1981200" cy="369332"/>
          </a:xfrm>
          <a:prstGeom prst="rect">
            <a:avLst/>
          </a:prstGeom>
          <a:solidFill>
            <a:schemeClr val="bg2">
              <a:lumMod val="90000"/>
            </a:schemeClr>
          </a:solidFill>
        </p:spPr>
        <p:txBody>
          <a:bodyPr wrap="square" rtlCol="0">
            <a:spAutoFit/>
          </a:bodyPr>
          <a:lstStyle/>
          <a:p>
            <a:r>
              <a:rPr lang="en-US" dirty="0" smtClean="0"/>
              <a:t>Scope</a:t>
            </a:r>
            <a:endParaRPr lang="en-US" dirty="0"/>
          </a:p>
        </p:txBody>
      </p:sp>
      <p:sp>
        <p:nvSpPr>
          <p:cNvPr id="11" name="TextBox 10"/>
          <p:cNvSpPr txBox="1"/>
          <p:nvPr/>
        </p:nvSpPr>
        <p:spPr>
          <a:xfrm>
            <a:off x="7010400" y="2815627"/>
            <a:ext cx="1981200" cy="369332"/>
          </a:xfrm>
          <a:prstGeom prst="rect">
            <a:avLst/>
          </a:prstGeom>
          <a:solidFill>
            <a:schemeClr val="bg2">
              <a:lumMod val="90000"/>
            </a:schemeClr>
          </a:solidFill>
        </p:spPr>
        <p:txBody>
          <a:bodyPr wrap="square" rtlCol="0">
            <a:spAutoFit/>
          </a:bodyPr>
          <a:lstStyle/>
          <a:p>
            <a:r>
              <a:rPr lang="en-US" dirty="0" smtClean="0"/>
              <a:t>Validators</a:t>
            </a:r>
            <a:endParaRPr lang="en-US" dirty="0"/>
          </a:p>
        </p:txBody>
      </p:sp>
      <p:sp>
        <p:nvSpPr>
          <p:cNvPr id="12" name="TextBox 11"/>
          <p:cNvSpPr txBox="1"/>
          <p:nvPr/>
        </p:nvSpPr>
        <p:spPr>
          <a:xfrm>
            <a:off x="7173532" y="3803050"/>
            <a:ext cx="1981200" cy="369332"/>
          </a:xfrm>
          <a:prstGeom prst="rect">
            <a:avLst/>
          </a:prstGeom>
          <a:solidFill>
            <a:schemeClr val="bg2">
              <a:lumMod val="90000"/>
            </a:schemeClr>
          </a:solidFill>
        </p:spPr>
        <p:txBody>
          <a:bodyPr wrap="square" rtlCol="0">
            <a:spAutoFit/>
          </a:bodyPr>
          <a:lstStyle/>
          <a:p>
            <a:r>
              <a:rPr lang="en-US" dirty="0" smtClean="0"/>
              <a:t>Providers</a:t>
            </a:r>
            <a:endParaRPr lang="en-US" dirty="0"/>
          </a:p>
        </p:txBody>
      </p:sp>
      <p:sp>
        <p:nvSpPr>
          <p:cNvPr id="13" name="TextBox 12"/>
          <p:cNvSpPr txBox="1"/>
          <p:nvPr/>
        </p:nvSpPr>
        <p:spPr>
          <a:xfrm>
            <a:off x="6045200" y="4840431"/>
            <a:ext cx="2438400" cy="369332"/>
          </a:xfrm>
          <a:prstGeom prst="rect">
            <a:avLst/>
          </a:prstGeom>
          <a:solidFill>
            <a:schemeClr val="bg2">
              <a:lumMod val="90000"/>
            </a:schemeClr>
          </a:solidFill>
        </p:spPr>
        <p:txBody>
          <a:bodyPr wrap="square" rtlCol="0">
            <a:spAutoFit/>
          </a:bodyPr>
          <a:lstStyle/>
          <a:p>
            <a:r>
              <a:rPr lang="en-US" dirty="0" smtClean="0"/>
              <a:t>Dependency Injection</a:t>
            </a:r>
            <a:endParaRPr lang="en-US" dirty="0"/>
          </a:p>
        </p:txBody>
      </p:sp>
      <p:sp>
        <p:nvSpPr>
          <p:cNvPr id="14" name="TextBox 13"/>
          <p:cNvSpPr txBox="1"/>
          <p:nvPr/>
        </p:nvSpPr>
        <p:spPr>
          <a:xfrm>
            <a:off x="5257800" y="5881301"/>
            <a:ext cx="1981200" cy="369332"/>
          </a:xfrm>
          <a:prstGeom prst="rect">
            <a:avLst/>
          </a:prstGeom>
          <a:solidFill>
            <a:schemeClr val="bg2">
              <a:lumMod val="90000"/>
            </a:schemeClr>
          </a:solidFill>
        </p:spPr>
        <p:txBody>
          <a:bodyPr wrap="square" rtlCol="0">
            <a:spAutoFit/>
          </a:bodyPr>
          <a:lstStyle/>
          <a:p>
            <a:r>
              <a:rPr lang="en-US" dirty="0" smtClean="0"/>
              <a:t>Controllers</a:t>
            </a:r>
            <a:endParaRPr lang="en-US" dirty="0"/>
          </a:p>
        </p:txBody>
      </p:sp>
      <p:sp>
        <p:nvSpPr>
          <p:cNvPr id="15" name="TextBox 14"/>
          <p:cNvSpPr txBox="1"/>
          <p:nvPr/>
        </p:nvSpPr>
        <p:spPr>
          <a:xfrm>
            <a:off x="152400" y="3884933"/>
            <a:ext cx="1981200" cy="369332"/>
          </a:xfrm>
          <a:prstGeom prst="rect">
            <a:avLst/>
          </a:prstGeom>
          <a:solidFill>
            <a:schemeClr val="bg2">
              <a:lumMod val="90000"/>
            </a:schemeClr>
          </a:solidFill>
        </p:spPr>
        <p:txBody>
          <a:bodyPr wrap="square" rtlCol="0">
            <a:spAutoFit/>
          </a:bodyPr>
          <a:lstStyle/>
          <a:p>
            <a:r>
              <a:rPr lang="en-US" dirty="0" smtClean="0"/>
              <a:t>Factories</a:t>
            </a:r>
            <a:endParaRPr lang="en-US" dirty="0"/>
          </a:p>
        </p:txBody>
      </p:sp>
      <p:sp>
        <p:nvSpPr>
          <p:cNvPr id="16" name="TextBox 15"/>
          <p:cNvSpPr txBox="1"/>
          <p:nvPr/>
        </p:nvSpPr>
        <p:spPr>
          <a:xfrm>
            <a:off x="609600" y="5150014"/>
            <a:ext cx="1981200" cy="369332"/>
          </a:xfrm>
          <a:prstGeom prst="rect">
            <a:avLst/>
          </a:prstGeom>
          <a:solidFill>
            <a:schemeClr val="bg2">
              <a:lumMod val="90000"/>
            </a:schemeClr>
          </a:solidFill>
        </p:spPr>
        <p:txBody>
          <a:bodyPr wrap="square" rtlCol="0">
            <a:spAutoFit/>
          </a:bodyPr>
          <a:lstStyle/>
          <a:p>
            <a:r>
              <a:rPr lang="en-US" dirty="0" smtClean="0"/>
              <a:t>Expressions</a:t>
            </a:r>
            <a:endParaRPr lang="en-US" dirty="0"/>
          </a:p>
        </p:txBody>
      </p:sp>
      <p:sp>
        <p:nvSpPr>
          <p:cNvPr id="17" name="TextBox 16"/>
          <p:cNvSpPr txBox="1"/>
          <p:nvPr/>
        </p:nvSpPr>
        <p:spPr>
          <a:xfrm>
            <a:off x="2667000" y="5884920"/>
            <a:ext cx="1981200" cy="369332"/>
          </a:xfrm>
          <a:prstGeom prst="rect">
            <a:avLst/>
          </a:prstGeom>
          <a:solidFill>
            <a:schemeClr val="bg2">
              <a:lumMod val="90000"/>
            </a:schemeClr>
          </a:solidFill>
        </p:spPr>
        <p:txBody>
          <a:bodyPr wrap="square" rtlCol="0">
            <a:spAutoFit/>
          </a:bodyPr>
          <a:lstStyle/>
          <a:p>
            <a:r>
              <a:rPr lang="en-US" dirty="0" smtClean="0"/>
              <a:t>Modules</a:t>
            </a:r>
            <a:endParaRPr lang="en-US" dirty="0"/>
          </a:p>
        </p:txBody>
      </p:sp>
      <p:cxnSp>
        <p:nvCxnSpPr>
          <p:cNvPr id="18" name="Straight Connector 17"/>
          <p:cNvCxnSpPr/>
          <p:nvPr/>
        </p:nvCxnSpPr>
        <p:spPr bwMode="auto">
          <a:xfrm>
            <a:off x="2915992" y="1613481"/>
            <a:ext cx="1084508" cy="1833039"/>
          </a:xfrm>
          <a:prstGeom prst="line">
            <a:avLst/>
          </a:prstGeom>
          <a:solidFill>
            <a:schemeClr val="accent1"/>
          </a:solidFill>
          <a:ln w="3175" cap="flat" cmpd="sng" algn="ctr">
            <a:solidFill>
              <a:srgbClr val="850909"/>
            </a:solidFill>
            <a:prstDash val="solid"/>
            <a:miter lim="800000"/>
            <a:headEnd type="none" w="sm" len="sm"/>
            <a:tailEnd type="triangle" w="med" len="med"/>
          </a:ln>
          <a:effectLst/>
        </p:spPr>
      </p:cxnSp>
      <p:cxnSp>
        <p:nvCxnSpPr>
          <p:cNvPr id="19" name="Straight Connector 18"/>
          <p:cNvCxnSpPr/>
          <p:nvPr/>
        </p:nvCxnSpPr>
        <p:spPr bwMode="auto">
          <a:xfrm flipH="1">
            <a:off x="4648200" y="1701463"/>
            <a:ext cx="609600" cy="1745057"/>
          </a:xfrm>
          <a:prstGeom prst="line">
            <a:avLst/>
          </a:prstGeom>
          <a:solidFill>
            <a:schemeClr val="accent1"/>
          </a:solidFill>
          <a:ln w="3175" cap="flat" cmpd="sng" algn="ctr">
            <a:solidFill>
              <a:srgbClr val="850909"/>
            </a:solidFill>
            <a:prstDash val="solid"/>
            <a:miter lim="800000"/>
            <a:headEnd type="none" w="sm" len="sm"/>
            <a:tailEnd type="triangle" w="med" len="med"/>
          </a:ln>
          <a:effectLst/>
        </p:spPr>
      </p:cxnSp>
      <p:cxnSp>
        <p:nvCxnSpPr>
          <p:cNvPr id="20" name="Straight Arrow Connector 19"/>
          <p:cNvCxnSpPr>
            <a:endCxn id="4" idx="7"/>
          </p:cNvCxnSpPr>
          <p:nvPr/>
        </p:nvCxnSpPr>
        <p:spPr bwMode="auto">
          <a:xfrm flipH="1">
            <a:off x="5257460" y="2394466"/>
            <a:ext cx="726924" cy="1117701"/>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21" name="Straight Arrow Connector 20"/>
          <p:cNvCxnSpPr/>
          <p:nvPr/>
        </p:nvCxnSpPr>
        <p:spPr bwMode="auto">
          <a:xfrm flipH="1">
            <a:off x="5619580" y="3184959"/>
            <a:ext cx="1390650" cy="515224"/>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22" name="Straight Arrow Connector 21"/>
          <p:cNvCxnSpPr>
            <a:stCxn id="12" idx="1"/>
            <a:endCxn id="4" idx="6"/>
          </p:cNvCxnSpPr>
          <p:nvPr/>
        </p:nvCxnSpPr>
        <p:spPr bwMode="auto">
          <a:xfrm flipH="1" flipV="1">
            <a:off x="5659192" y="3889338"/>
            <a:ext cx="1514340" cy="98378"/>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23" name="Straight Arrow Connector 22"/>
          <p:cNvCxnSpPr>
            <a:stCxn id="13" idx="1"/>
            <a:endCxn id="4" idx="5"/>
          </p:cNvCxnSpPr>
          <p:nvPr/>
        </p:nvCxnSpPr>
        <p:spPr bwMode="auto">
          <a:xfrm flipH="1" flipV="1">
            <a:off x="5257460" y="4266509"/>
            <a:ext cx="787740" cy="758588"/>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24" name="Straight Arrow Connector 23"/>
          <p:cNvCxnSpPr/>
          <p:nvPr/>
        </p:nvCxnSpPr>
        <p:spPr bwMode="auto">
          <a:xfrm flipH="1" flipV="1">
            <a:off x="4683626" y="4422738"/>
            <a:ext cx="744292" cy="1462182"/>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25" name="Straight Arrow Connector 24"/>
          <p:cNvCxnSpPr>
            <a:stCxn id="17" idx="0"/>
          </p:cNvCxnSpPr>
          <p:nvPr/>
        </p:nvCxnSpPr>
        <p:spPr bwMode="auto">
          <a:xfrm flipV="1">
            <a:off x="3657600" y="4302724"/>
            <a:ext cx="288254" cy="1582196"/>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26" name="Straight Arrow Connector 25"/>
          <p:cNvCxnSpPr>
            <a:endCxn id="4" idx="3"/>
          </p:cNvCxnSpPr>
          <p:nvPr/>
        </p:nvCxnSpPr>
        <p:spPr bwMode="auto">
          <a:xfrm flipV="1">
            <a:off x="2000518" y="4266509"/>
            <a:ext cx="1317206" cy="943254"/>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27" name="Straight Arrow Connector 26"/>
          <p:cNvCxnSpPr>
            <a:stCxn id="15" idx="3"/>
          </p:cNvCxnSpPr>
          <p:nvPr/>
        </p:nvCxnSpPr>
        <p:spPr bwMode="auto">
          <a:xfrm flipV="1">
            <a:off x="2133600" y="4002193"/>
            <a:ext cx="756992" cy="67406"/>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28" name="Straight Arrow Connector 27"/>
          <p:cNvCxnSpPr/>
          <p:nvPr/>
        </p:nvCxnSpPr>
        <p:spPr bwMode="auto">
          <a:xfrm>
            <a:off x="1905000" y="3352800"/>
            <a:ext cx="1183774" cy="358054"/>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29" name="Straight Arrow Connector 28"/>
          <p:cNvCxnSpPr>
            <a:stCxn id="6" idx="3"/>
          </p:cNvCxnSpPr>
          <p:nvPr/>
        </p:nvCxnSpPr>
        <p:spPr bwMode="auto">
          <a:xfrm>
            <a:off x="2590800" y="2394466"/>
            <a:ext cx="904039" cy="1048105"/>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Tree>
    <p:extLst>
      <p:ext uri="{BB962C8B-B14F-4D97-AF65-F5344CB8AC3E}">
        <p14:creationId xmlns:p14="http://schemas.microsoft.com/office/powerpoint/2010/main" val="2046876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7032625" cy="1008000"/>
          </a:xfrm>
        </p:spPr>
        <p:txBody>
          <a:bodyPr/>
          <a:lstStyle/>
          <a:p>
            <a:r>
              <a:rPr lang="en-IN" dirty="0" smtClean="0"/>
              <a:t>Angular JS SPA Framework</a:t>
            </a:r>
            <a:endParaRPr lang="en-IN" dirty="0"/>
          </a:p>
        </p:txBody>
      </p:sp>
      <p:sp>
        <p:nvSpPr>
          <p:cNvPr id="3" name="TextBox 2"/>
          <p:cNvSpPr txBox="1"/>
          <p:nvPr/>
        </p:nvSpPr>
        <p:spPr>
          <a:xfrm>
            <a:off x="231775" y="1447800"/>
            <a:ext cx="8455025" cy="646331"/>
          </a:xfrm>
          <a:prstGeom prst="rect">
            <a:avLst/>
          </a:prstGeom>
          <a:noFill/>
        </p:spPr>
        <p:txBody>
          <a:bodyPr wrap="square" rtlCol="0">
            <a:spAutoFit/>
          </a:bodyPr>
          <a:lstStyle/>
          <a:p>
            <a:r>
              <a:rPr lang="en-US" dirty="0"/>
              <a:t/>
            </a:r>
            <a:br>
              <a:rPr lang="en-US" dirty="0"/>
            </a:br>
            <a:endParaRPr lang="en-IN" dirty="0"/>
          </a:p>
        </p:txBody>
      </p:sp>
      <p:pic>
        <p:nvPicPr>
          <p:cNvPr id="4" name="Picture 3"/>
          <p:cNvPicPr>
            <a:picLocks noChangeAspect="1"/>
          </p:cNvPicPr>
          <p:nvPr/>
        </p:nvPicPr>
        <p:blipFill>
          <a:blip r:embed="rId2"/>
          <a:stretch>
            <a:fillRect/>
          </a:stretch>
        </p:blipFill>
        <p:spPr>
          <a:xfrm>
            <a:off x="1371600" y="1295400"/>
            <a:ext cx="6400800" cy="4495800"/>
          </a:xfrm>
          <a:prstGeom prst="rect">
            <a:avLst/>
          </a:prstGeom>
        </p:spPr>
      </p:pic>
    </p:spTree>
    <p:extLst>
      <p:ext uri="{BB962C8B-B14F-4D97-AF65-F5344CB8AC3E}">
        <p14:creationId xmlns:p14="http://schemas.microsoft.com/office/powerpoint/2010/main" val="1484661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7032625" cy="1008000"/>
          </a:xfrm>
        </p:spPr>
        <p:txBody>
          <a:bodyPr/>
          <a:lstStyle/>
          <a:p>
            <a:r>
              <a:rPr lang="en-IN" dirty="0" smtClean="0"/>
              <a:t>AngularJS general features</a:t>
            </a:r>
            <a:r>
              <a:rPr lang="en-IN" dirty="0"/>
              <a:t/>
            </a:r>
            <a:br>
              <a:rPr lang="en-IN" dirty="0"/>
            </a:br>
            <a:endParaRPr lang="en-IN" dirty="0"/>
          </a:p>
        </p:txBody>
      </p:sp>
      <p:sp>
        <p:nvSpPr>
          <p:cNvPr id="3" name="TextBox 2"/>
          <p:cNvSpPr txBox="1"/>
          <p:nvPr/>
        </p:nvSpPr>
        <p:spPr>
          <a:xfrm>
            <a:off x="231775" y="1447800"/>
            <a:ext cx="8455025" cy="4247317"/>
          </a:xfrm>
          <a:prstGeom prst="rect">
            <a:avLst/>
          </a:prstGeom>
          <a:noFill/>
        </p:spPr>
        <p:txBody>
          <a:bodyPr wrap="square" rtlCol="0">
            <a:spAutoFit/>
          </a:bodyPr>
          <a:lstStyle/>
          <a:p>
            <a:pPr>
              <a:lnSpc>
                <a:spcPct val="150000"/>
              </a:lnSpc>
            </a:pPr>
            <a:r>
              <a:rPr lang="en-US" dirty="0"/>
              <a:t>The most important general features of AngularJS are: </a:t>
            </a:r>
            <a:endParaRPr lang="en-US" dirty="0" smtClean="0"/>
          </a:p>
          <a:p>
            <a:pPr marL="285750" indent="-285750">
              <a:lnSpc>
                <a:spcPct val="150000"/>
              </a:lnSpc>
              <a:buFont typeface="Arial" panose="020B0604020202020204" pitchFamily="34" charset="0"/>
              <a:buChar char="•"/>
            </a:pPr>
            <a:r>
              <a:rPr lang="en-US" dirty="0" smtClean="0"/>
              <a:t>AngularJS </a:t>
            </a:r>
            <a:r>
              <a:rPr lang="en-US" dirty="0"/>
              <a:t>is a </a:t>
            </a:r>
            <a:r>
              <a:rPr lang="en-US" dirty="0" smtClean="0"/>
              <a:t>MVC </a:t>
            </a:r>
            <a:r>
              <a:rPr lang="en-US" dirty="0"/>
              <a:t>framework that can create Rich Internet Applications (RIA). </a:t>
            </a:r>
          </a:p>
          <a:p>
            <a:pPr marL="285750" indent="-285750">
              <a:lnSpc>
                <a:spcPct val="150000"/>
              </a:lnSpc>
              <a:buFont typeface="Arial" panose="020B0604020202020204" pitchFamily="34" charset="0"/>
              <a:buChar char="•"/>
            </a:pPr>
            <a:r>
              <a:rPr lang="en-US" dirty="0" smtClean="0"/>
              <a:t>AngularJS  enables to </a:t>
            </a:r>
            <a:r>
              <a:rPr lang="en-US" dirty="0"/>
              <a:t>write client side applications using JavaScript in a clean Model View Controller (MVC) way. </a:t>
            </a:r>
          </a:p>
          <a:p>
            <a:pPr marL="285750" indent="-285750">
              <a:lnSpc>
                <a:spcPct val="150000"/>
              </a:lnSpc>
              <a:buFont typeface="Arial" panose="020B0604020202020204" pitchFamily="34" charset="0"/>
              <a:buChar char="•"/>
            </a:pPr>
            <a:r>
              <a:rPr lang="en-US" dirty="0" smtClean="0"/>
              <a:t>Applications </a:t>
            </a:r>
            <a:r>
              <a:rPr lang="en-US" dirty="0"/>
              <a:t>written in AngularJS </a:t>
            </a:r>
            <a:r>
              <a:rPr lang="en-US" dirty="0" smtClean="0"/>
              <a:t>support  </a:t>
            </a:r>
            <a:r>
              <a:rPr lang="en-US" dirty="0"/>
              <a:t>cross-browser </a:t>
            </a:r>
            <a:r>
              <a:rPr lang="en-US" dirty="0" smtClean="0"/>
              <a:t>.</a:t>
            </a:r>
          </a:p>
          <a:p>
            <a:pPr marL="285750" indent="-285750">
              <a:lnSpc>
                <a:spcPct val="150000"/>
              </a:lnSpc>
              <a:buFont typeface="Arial" panose="020B0604020202020204" pitchFamily="34" charset="0"/>
              <a:buChar char="•"/>
            </a:pPr>
            <a:r>
              <a:rPr lang="en-US" dirty="0" smtClean="0"/>
              <a:t>AngularJS </a:t>
            </a:r>
            <a:r>
              <a:rPr lang="en-US" dirty="0"/>
              <a:t>is open source, completely free, and used by thousands of developers around the world. </a:t>
            </a:r>
            <a:endParaRPr lang="en-US" dirty="0" smtClean="0"/>
          </a:p>
          <a:p>
            <a:pPr marL="285750" indent="-285750">
              <a:lnSpc>
                <a:spcPct val="150000"/>
              </a:lnSpc>
              <a:buFont typeface="Arial" panose="020B0604020202020204" pitchFamily="34" charset="0"/>
              <a:buChar char="•"/>
            </a:pPr>
            <a:r>
              <a:rPr lang="en-US" dirty="0" smtClean="0"/>
              <a:t>AngularJS </a:t>
            </a:r>
            <a:r>
              <a:rPr lang="en-US" dirty="0"/>
              <a:t>is a framework to build large scale, high performance, and </a:t>
            </a:r>
            <a:r>
              <a:rPr lang="en-US" dirty="0" smtClean="0"/>
              <a:t>easy to-maintain </a:t>
            </a:r>
            <a:r>
              <a:rPr lang="en-US" dirty="0"/>
              <a:t>web applications</a:t>
            </a:r>
            <a:endParaRPr lang="en-IN" dirty="0"/>
          </a:p>
        </p:txBody>
      </p:sp>
    </p:spTree>
    <p:extLst>
      <p:ext uri="{BB962C8B-B14F-4D97-AF65-F5344CB8AC3E}">
        <p14:creationId xmlns:p14="http://schemas.microsoft.com/office/powerpoint/2010/main" val="4092303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7032625" cy="1008000"/>
          </a:xfrm>
        </p:spPr>
        <p:txBody>
          <a:bodyPr/>
          <a:lstStyle/>
          <a:p>
            <a:r>
              <a:rPr lang="en-IN" dirty="0" smtClean="0"/>
              <a:t>Core features</a:t>
            </a:r>
            <a:r>
              <a:rPr lang="en-IN" dirty="0"/>
              <a:t/>
            </a:r>
            <a:br>
              <a:rPr lang="en-IN" dirty="0"/>
            </a:br>
            <a:endParaRPr lang="en-IN" dirty="0"/>
          </a:p>
        </p:txBody>
      </p:sp>
      <p:sp>
        <p:nvSpPr>
          <p:cNvPr id="3" name="TextBox 2"/>
          <p:cNvSpPr txBox="1"/>
          <p:nvPr/>
        </p:nvSpPr>
        <p:spPr>
          <a:xfrm>
            <a:off x="0" y="1126902"/>
            <a:ext cx="9144000" cy="5355312"/>
          </a:xfrm>
          <a:prstGeom prst="rect">
            <a:avLst/>
          </a:prstGeom>
          <a:noFill/>
        </p:spPr>
        <p:txBody>
          <a:bodyPr wrap="square" rtlCol="0">
            <a:spAutoFit/>
          </a:bodyPr>
          <a:lstStyle/>
          <a:p>
            <a:r>
              <a:rPr lang="en-US" dirty="0"/>
              <a:t>The most important core features of AngularJS are: </a:t>
            </a:r>
          </a:p>
          <a:p>
            <a:endParaRPr lang="en-US" dirty="0" smtClean="0"/>
          </a:p>
          <a:p>
            <a:r>
              <a:rPr lang="en-US" b="1" dirty="0" smtClean="0"/>
              <a:t>Data-binding</a:t>
            </a:r>
            <a:r>
              <a:rPr lang="en-US" dirty="0"/>
              <a:t>: It is </a:t>
            </a:r>
            <a:r>
              <a:rPr lang="en-US" dirty="0" smtClean="0"/>
              <a:t>the synchronization </a:t>
            </a:r>
            <a:r>
              <a:rPr lang="en-US" dirty="0"/>
              <a:t>of data between model and view components. </a:t>
            </a:r>
            <a:endParaRPr lang="en-US" dirty="0" smtClean="0"/>
          </a:p>
          <a:p>
            <a:endParaRPr lang="en-US" dirty="0" smtClean="0"/>
          </a:p>
          <a:p>
            <a:r>
              <a:rPr lang="en-US" b="1" dirty="0" smtClean="0"/>
              <a:t>Scope</a:t>
            </a:r>
            <a:r>
              <a:rPr lang="en-US" dirty="0"/>
              <a:t>: These are objects that refer to the model. </a:t>
            </a:r>
            <a:r>
              <a:rPr lang="en-US" dirty="0" smtClean="0"/>
              <a:t> </a:t>
            </a:r>
            <a:r>
              <a:rPr lang="en-US" dirty="0"/>
              <a:t>glue between controller and view. </a:t>
            </a:r>
          </a:p>
          <a:p>
            <a:endParaRPr lang="en-US" b="1" dirty="0" smtClean="0"/>
          </a:p>
          <a:p>
            <a:r>
              <a:rPr lang="en-US" b="1" dirty="0" smtClean="0"/>
              <a:t>Controller</a:t>
            </a:r>
            <a:r>
              <a:rPr lang="en-US" dirty="0"/>
              <a:t>: These are JavaScript functions bound to a particular scope. </a:t>
            </a:r>
            <a:endParaRPr lang="en-US" dirty="0" smtClean="0"/>
          </a:p>
          <a:p>
            <a:endParaRPr lang="en-US" b="1" dirty="0" smtClean="0"/>
          </a:p>
          <a:p>
            <a:r>
              <a:rPr lang="en-US" b="1" dirty="0" smtClean="0"/>
              <a:t>Services</a:t>
            </a:r>
            <a:r>
              <a:rPr lang="en-US" dirty="0"/>
              <a:t>: AngularJS comes with several built-in services such as $http to make a </a:t>
            </a:r>
            <a:r>
              <a:rPr lang="en-US" dirty="0" err="1"/>
              <a:t>XMLHttpRequests</a:t>
            </a:r>
            <a:r>
              <a:rPr lang="en-US" dirty="0"/>
              <a:t>. </a:t>
            </a:r>
            <a:endParaRPr lang="en-US" dirty="0" smtClean="0"/>
          </a:p>
          <a:p>
            <a:endParaRPr lang="en-US" dirty="0" smtClean="0"/>
          </a:p>
          <a:p>
            <a:r>
              <a:rPr lang="en-US" b="1" dirty="0" smtClean="0"/>
              <a:t>Filters</a:t>
            </a:r>
            <a:r>
              <a:rPr lang="en-US" dirty="0"/>
              <a:t>: These select a subset of items from an array and returns a new array</a:t>
            </a:r>
            <a:r>
              <a:rPr lang="en-US" dirty="0" smtClean="0"/>
              <a:t>.</a:t>
            </a:r>
          </a:p>
          <a:p>
            <a:r>
              <a:rPr lang="en-US" b="1" dirty="0" smtClean="0"/>
              <a:t>Directives</a:t>
            </a:r>
            <a:r>
              <a:rPr lang="en-US" dirty="0"/>
              <a:t>: Directives are markers on DOM elements such as elements, attributes, </a:t>
            </a:r>
            <a:r>
              <a:rPr lang="en-US" dirty="0" err="1"/>
              <a:t>css</a:t>
            </a:r>
            <a:r>
              <a:rPr lang="en-US" dirty="0"/>
              <a:t>, and more. These can be used to create custom HTML tags that serve as new, custom widgets. AngularJS has built-in directives such as </a:t>
            </a:r>
            <a:r>
              <a:rPr lang="en-US" dirty="0" err="1"/>
              <a:t>ngBind</a:t>
            </a:r>
            <a:r>
              <a:rPr lang="en-US" dirty="0"/>
              <a:t>, </a:t>
            </a:r>
            <a:r>
              <a:rPr lang="en-US" dirty="0" err="1"/>
              <a:t>ngModel</a:t>
            </a:r>
            <a:r>
              <a:rPr lang="en-US" dirty="0"/>
              <a:t> etc. </a:t>
            </a:r>
            <a:endParaRPr lang="en-US" dirty="0" smtClean="0"/>
          </a:p>
          <a:p>
            <a:r>
              <a:rPr lang="en-US" b="1" dirty="0" err="1" smtClean="0"/>
              <a:t>Templates</a:t>
            </a:r>
            <a:r>
              <a:rPr lang="en-US" dirty="0" err="1" smtClean="0"/>
              <a:t>:These</a:t>
            </a:r>
            <a:r>
              <a:rPr lang="en-US" dirty="0" smtClean="0"/>
              <a:t> </a:t>
            </a:r>
            <a:r>
              <a:rPr lang="en-US" dirty="0"/>
              <a:t>are the rendered view with information from the controller and model. These can be a single file (such as index.html) or multiple views in one page using partials. </a:t>
            </a:r>
            <a:endParaRPr lang="en-US" dirty="0" smtClean="0"/>
          </a:p>
          <a:p>
            <a:r>
              <a:rPr lang="en-US" b="1" dirty="0" smtClean="0"/>
              <a:t>Routing</a:t>
            </a:r>
            <a:r>
              <a:rPr lang="en-US" b="1" dirty="0"/>
              <a:t>:</a:t>
            </a:r>
            <a:r>
              <a:rPr lang="en-US" dirty="0"/>
              <a:t> It is concept of switching views. </a:t>
            </a:r>
            <a:endParaRPr lang="en-US" dirty="0" smtClean="0"/>
          </a:p>
        </p:txBody>
      </p:sp>
    </p:spTree>
    <p:extLst>
      <p:ext uri="{BB962C8B-B14F-4D97-AF65-F5344CB8AC3E}">
        <p14:creationId xmlns:p14="http://schemas.microsoft.com/office/powerpoint/2010/main" val="244542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HCL TalentCare Template">
  <a:themeElements>
    <a:clrScheme name="HCL TalentCare - New Logo">
      <a:dk1>
        <a:sysClr val="windowText" lastClr="000000"/>
      </a:dk1>
      <a:lt1>
        <a:sysClr val="window" lastClr="FFFFFF"/>
      </a:lt1>
      <a:dk2>
        <a:srgbClr val="44546A"/>
      </a:dk2>
      <a:lt2>
        <a:srgbClr val="E7E6E6"/>
      </a:lt2>
      <a:accent1>
        <a:srgbClr val="002D4B"/>
      </a:accent1>
      <a:accent2>
        <a:srgbClr val="0064A5"/>
      </a:accent2>
      <a:accent3>
        <a:srgbClr val="0092F1"/>
      </a:accent3>
      <a:accent4>
        <a:srgbClr val="B21212"/>
      </a:accent4>
      <a:accent5>
        <a:srgbClr val="147207"/>
      </a:accent5>
      <a:accent6>
        <a:srgbClr val="EDEA0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1059</TotalTime>
  <Words>1437</Words>
  <Application>Microsoft Office PowerPoint</Application>
  <PresentationFormat>On-screen Show (4:3)</PresentationFormat>
  <Paragraphs>194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Verdana</vt:lpstr>
      <vt:lpstr>Wingdings</vt:lpstr>
      <vt:lpstr>Wingdings 2</vt:lpstr>
      <vt:lpstr>HCL TalentCare Template</vt:lpstr>
      <vt:lpstr>PowerPoint Presentation</vt:lpstr>
      <vt:lpstr>PowerPoint Presentation</vt:lpstr>
      <vt:lpstr>PowerPoint Presentation</vt:lpstr>
      <vt:lpstr>Angular JS library</vt:lpstr>
      <vt:lpstr>Activity </vt:lpstr>
      <vt:lpstr>Features</vt:lpstr>
      <vt:lpstr>Angular JS SPA Framework</vt:lpstr>
      <vt:lpstr>AngularJS general features </vt:lpstr>
      <vt:lpstr>Core features </vt:lpstr>
      <vt:lpstr>Core features </vt:lpstr>
      <vt:lpstr>AngularJS Directives</vt:lpstr>
      <vt:lpstr>Angular JS  </vt:lpstr>
      <vt:lpstr>Angular JS  Key players</vt:lpstr>
      <vt:lpstr>Angular JS </vt:lpstr>
      <vt:lpstr>Angular JS Factories/Services</vt:lpstr>
      <vt:lpstr>Angular JS $scope</vt:lpstr>
      <vt:lpstr>Angular JS route</vt:lpstr>
      <vt:lpstr>PowerPoint Presentation</vt:lpstr>
      <vt:lpstr>Disadvantages </vt:lpstr>
      <vt:lpstr>Angular JS Directives  </vt:lpstr>
      <vt:lpstr>PowerPoint Presentation</vt:lpstr>
      <vt:lpstr>Activity</vt:lpstr>
      <vt:lpstr>Activity</vt:lpstr>
      <vt:lpstr>AngularJS Expressions</vt:lpstr>
      <vt:lpstr>Expression</vt:lpstr>
      <vt:lpstr>Angular JS objects</vt:lpstr>
      <vt:lpstr>JavaScript Vs Angular JS Expressions </vt:lpstr>
      <vt:lpstr>AngularJS  variabels as Function names </vt:lpstr>
      <vt:lpstr>Angular JS objects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Gantt Chart</dc:title>
  <dc:creator>Srinivas Drona</dc:creator>
  <cp:lastModifiedBy>Aruna</cp:lastModifiedBy>
  <cp:revision>72</cp:revision>
  <dcterms:created xsi:type="dcterms:W3CDTF">2015-06-16T12:57:16Z</dcterms:created>
  <dcterms:modified xsi:type="dcterms:W3CDTF">2018-04-17T00:52:59Z</dcterms:modified>
</cp:coreProperties>
</file>