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4" r:id="rId4"/>
    <p:sldId id="280" r:id="rId5"/>
    <p:sldId id="283" r:id="rId6"/>
    <p:sldId id="266" r:id="rId7"/>
    <p:sldId id="259" r:id="rId8"/>
    <p:sldId id="260" r:id="rId9"/>
    <p:sldId id="261" r:id="rId10"/>
    <p:sldId id="281" r:id="rId11"/>
    <p:sldId id="282" r:id="rId12"/>
    <p:sldId id="268" r:id="rId13"/>
    <p:sldId id="275" r:id="rId14"/>
    <p:sldId id="276" r:id="rId15"/>
    <p:sldId id="277" r:id="rId16"/>
    <p:sldId id="273" r:id="rId17"/>
    <p:sldId id="278" r:id="rId18"/>
    <p:sldId id="272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46FDE-BCD6-4865-A97C-FDF86C178F79}" type="datetimeFigureOut">
              <a:rPr lang="en-US" smtClean="0"/>
              <a:pPr/>
              <a:t>5/26/2012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00A28-6166-4AF1-9509-770D7222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jq2.html" TargetMode="External"/><Relationship Id="rId3" Type="http://schemas.openxmlformats.org/officeDocument/2006/relationships/hyperlink" Target="after.html" TargetMode="External"/><Relationship Id="rId7" Type="http://schemas.openxmlformats.org/officeDocument/2006/relationships/hyperlink" Target="jq1.html" TargetMode="External"/><Relationship Id="rId2" Type="http://schemas.openxmlformats.org/officeDocument/2006/relationships/hyperlink" Target="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wrap.html" TargetMode="External"/><Relationship Id="rId11" Type="http://schemas.openxmlformats.org/officeDocument/2006/relationships/hyperlink" Target="val.html" TargetMode="External"/><Relationship Id="rId5" Type="http://schemas.openxmlformats.org/officeDocument/2006/relationships/hyperlink" Target="replace.html" TargetMode="External"/><Relationship Id="rId10" Type="http://schemas.openxmlformats.org/officeDocument/2006/relationships/hyperlink" Target="customjs-externaljs/externaljs.html" TargetMode="External"/><Relationship Id="rId4" Type="http://schemas.openxmlformats.org/officeDocument/2006/relationships/hyperlink" Target="empty.html" TargetMode="External"/><Relationship Id="rId9" Type="http://schemas.openxmlformats.org/officeDocument/2006/relationships/hyperlink" Target="jq4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p.html" TargetMode="External"/><Relationship Id="rId2" Type="http://schemas.openxmlformats.org/officeDocument/2006/relationships/hyperlink" Target="filt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prev.html" TargetMode="External"/><Relationship Id="rId5" Type="http://schemas.openxmlformats.org/officeDocument/2006/relationships/hyperlink" Target="next.html" TargetMode="External"/><Relationship Id="rId4" Type="http://schemas.openxmlformats.org/officeDocument/2006/relationships/hyperlink" Target="slice.html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api.jquery.com/attribute-ends-with-selector/" TargetMode="External"/><Relationship Id="rId3" Type="http://schemas.openxmlformats.org/officeDocument/2006/relationships/hyperlink" Target="http://api.jquery.com/category/selectors/basic-css-selectors/" TargetMode="External"/><Relationship Id="rId7" Type="http://schemas.openxmlformats.org/officeDocument/2006/relationships/hyperlink" Target="http://api.jquery.com/attribute-contains-word-selector/" TargetMode="External"/><Relationship Id="rId2" Type="http://schemas.openxmlformats.org/officeDocument/2006/relationships/hyperlink" Target="http://api.jquery.com/all-select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jquery.com/attribute-contains-selector/" TargetMode="External"/><Relationship Id="rId5" Type="http://schemas.openxmlformats.org/officeDocument/2006/relationships/hyperlink" Target="http://api.jquery.com/category/selectors/attribute-selectors/" TargetMode="External"/><Relationship Id="rId10" Type="http://schemas.openxmlformats.org/officeDocument/2006/relationships/hyperlink" Target="http://api.jquery.com/attribute-not-equal-selector/" TargetMode="External"/><Relationship Id="rId4" Type="http://schemas.openxmlformats.org/officeDocument/2006/relationships/hyperlink" Target="http://api.jquery.com/attribute-contains-prefix-selector/" TargetMode="External"/><Relationship Id="rId9" Type="http://schemas.openxmlformats.org/officeDocument/2006/relationships/hyperlink" Target="http://api.jquery.com/attribute-equals-selector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jquery/attr-html.htm" TargetMode="External"/><Relationship Id="rId13" Type="http://schemas.openxmlformats.org/officeDocument/2006/relationships/hyperlink" Target="http://www.tutorialspoint.com/jquery/attr-val-val.htm" TargetMode="External"/><Relationship Id="rId3" Type="http://schemas.openxmlformats.org/officeDocument/2006/relationships/hyperlink" Target="http://www.tutorialspoint.com/jquery/attr-key-function.htm" TargetMode="External"/><Relationship Id="rId7" Type="http://schemas.openxmlformats.org/officeDocument/2006/relationships/hyperlink" Target="http://www.tutorialspoint.com/jquery/attr-toggle-class.htm" TargetMode="External"/><Relationship Id="rId12" Type="http://schemas.openxmlformats.org/officeDocument/2006/relationships/hyperlink" Target="http://www.tutorialspoint.com/jquery/attr-val.htm" TargetMode="External"/><Relationship Id="rId2" Type="http://schemas.openxmlformats.org/officeDocument/2006/relationships/hyperlink" Target="http://www.tutorialspoint.com/jquery/attr-propertie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jquery/attr-remove-class.htm" TargetMode="External"/><Relationship Id="rId11" Type="http://schemas.openxmlformats.org/officeDocument/2006/relationships/hyperlink" Target="http://www.tutorialspoint.com/jquery/attr-text-val.htm" TargetMode="External"/><Relationship Id="rId5" Type="http://schemas.openxmlformats.org/officeDocument/2006/relationships/hyperlink" Target="http://www.tutorialspoint.com/jquery/attr-has-class.htm" TargetMode="External"/><Relationship Id="rId10" Type="http://schemas.openxmlformats.org/officeDocument/2006/relationships/hyperlink" Target="http://www.tutorialspoint.com/jquery/attr-text.htm" TargetMode="External"/><Relationship Id="rId4" Type="http://schemas.openxmlformats.org/officeDocument/2006/relationships/hyperlink" Target="http://www.tutorialspoint.com/jquery/attr-remove-attribute.htm" TargetMode="External"/><Relationship Id="rId9" Type="http://schemas.openxmlformats.org/officeDocument/2006/relationships/hyperlink" Target="http://www.tutorialspoint.com/jquery/attr-html-val.htm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jquery/traversal-slice.htm" TargetMode="External"/><Relationship Id="rId3" Type="http://schemas.openxmlformats.org/officeDocument/2006/relationships/hyperlink" Target="http://www.tutorialspoint.com/jquery/traversal-filter.htm" TargetMode="External"/><Relationship Id="rId7" Type="http://schemas.openxmlformats.org/officeDocument/2006/relationships/hyperlink" Target="http://www.tutorialspoint.com/jquery/traversal-not.htm" TargetMode="External"/><Relationship Id="rId2" Type="http://schemas.openxmlformats.org/officeDocument/2006/relationships/hyperlink" Target="http://www.tutorialspoint.com/jquery/traversal-eq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jquery/traversal-map.htm" TargetMode="External"/><Relationship Id="rId5" Type="http://schemas.openxmlformats.org/officeDocument/2006/relationships/hyperlink" Target="http://www.tutorialspoint.com/jquery/traversal-is.htm" TargetMode="External"/><Relationship Id="rId4" Type="http://schemas.openxmlformats.org/officeDocument/2006/relationships/hyperlink" Target="http://www.tutorialspoint.com/jquery/traversal-filter-fn.htm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jquery/css-innerwidth.htm" TargetMode="External"/><Relationship Id="rId3" Type="http://schemas.openxmlformats.org/officeDocument/2006/relationships/hyperlink" Target="http://www.tutorialspoint.com/jquery/css-name-value.htm" TargetMode="External"/><Relationship Id="rId7" Type="http://schemas.openxmlformats.org/officeDocument/2006/relationships/hyperlink" Target="http://www.tutorialspoint.com/jquery/css-innerheight.htm" TargetMode="External"/><Relationship Id="rId2" Type="http://schemas.openxmlformats.org/officeDocument/2006/relationships/hyperlink" Target="http://www.tutorialspoint.com/jquery/css-nam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jquery/css-height.htm" TargetMode="External"/><Relationship Id="rId5" Type="http://schemas.openxmlformats.org/officeDocument/2006/relationships/hyperlink" Target="http://www.tutorialspoint.com/jquery/css-height-val.htm" TargetMode="External"/><Relationship Id="rId4" Type="http://schemas.openxmlformats.org/officeDocument/2006/relationships/hyperlink" Target="http://www.tutorialspoint.com/jquery/css-properties.htm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jquery/css-scrollleft.htm" TargetMode="External"/><Relationship Id="rId3" Type="http://schemas.openxmlformats.org/officeDocument/2006/relationships/hyperlink" Target="http://www.tutorialspoint.com/jquery/css-offsetparent.htm" TargetMode="External"/><Relationship Id="rId7" Type="http://schemas.openxmlformats.org/officeDocument/2006/relationships/hyperlink" Target="http://www.tutorialspoint.com/jquery/css-scrollleft-val.htm" TargetMode="External"/><Relationship Id="rId12" Type="http://schemas.openxmlformats.org/officeDocument/2006/relationships/hyperlink" Target="http://www.tutorialspoint.com/jquery/css-width.htm" TargetMode="External"/><Relationship Id="rId2" Type="http://schemas.openxmlformats.org/officeDocument/2006/relationships/hyperlink" Target="http://www.tutorialspoint.com/jquery/css-offset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jquery/css-position.htm" TargetMode="External"/><Relationship Id="rId11" Type="http://schemas.openxmlformats.org/officeDocument/2006/relationships/hyperlink" Target="http://www.tutorialspoint.com/jquery/css-width-val.htm" TargetMode="External"/><Relationship Id="rId5" Type="http://schemas.openxmlformats.org/officeDocument/2006/relationships/hyperlink" Target="http://www.tutorialspoint.com/jquery/css-outerwidth.htm" TargetMode="External"/><Relationship Id="rId10" Type="http://schemas.openxmlformats.org/officeDocument/2006/relationships/hyperlink" Target="http://www.tutorialspoint.com/jquery/css-scrolltop.htm" TargetMode="External"/><Relationship Id="rId4" Type="http://schemas.openxmlformats.org/officeDocument/2006/relationships/hyperlink" Target="http://www.tutorialspoint.com/jquery/css-outerheight.htm" TargetMode="External"/><Relationship Id="rId9" Type="http://schemas.openxmlformats.org/officeDocument/2006/relationships/hyperlink" Target="http://www.tutorialspoint.com/jquery/css-scrolltop-val.htm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jquery/dom-empty.htm" TargetMode="External"/><Relationship Id="rId13" Type="http://schemas.openxmlformats.org/officeDocument/2006/relationships/hyperlink" Target="http://www.tutorialspoint.com/jquery/dom-prepend.htm" TargetMode="External"/><Relationship Id="rId3" Type="http://schemas.openxmlformats.org/officeDocument/2006/relationships/hyperlink" Target="http://www.tutorialspoint.com/jquery/dom-append.htm" TargetMode="External"/><Relationship Id="rId7" Type="http://schemas.openxmlformats.org/officeDocument/2006/relationships/hyperlink" Target="http://www.tutorialspoint.com/jquery/dom-clone.htm" TargetMode="External"/><Relationship Id="rId12" Type="http://schemas.openxmlformats.org/officeDocument/2006/relationships/hyperlink" Target="http://www.tutorialspoint.com/jquery/dom-insertbefore.htm" TargetMode="External"/><Relationship Id="rId2" Type="http://schemas.openxmlformats.org/officeDocument/2006/relationships/hyperlink" Target="http://www.tutorialspoint.com/jquery/dom-after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jquery/dom-clone-bool.htm" TargetMode="External"/><Relationship Id="rId11" Type="http://schemas.openxmlformats.org/officeDocument/2006/relationships/hyperlink" Target="http://www.tutorialspoint.com/jquery/dom-insertafter.htm" TargetMode="External"/><Relationship Id="rId5" Type="http://schemas.openxmlformats.org/officeDocument/2006/relationships/hyperlink" Target="http://www.tutorialspoint.com/jquery/dom-before.htm" TargetMode="External"/><Relationship Id="rId10" Type="http://schemas.openxmlformats.org/officeDocument/2006/relationships/hyperlink" Target="http://www.tutorialspoint.com/jquery/dom-html.htm" TargetMode="External"/><Relationship Id="rId4" Type="http://schemas.openxmlformats.org/officeDocument/2006/relationships/hyperlink" Target="http://www.tutorialspoint.com/jquery/dom-appendto.htm" TargetMode="External"/><Relationship Id="rId9" Type="http://schemas.openxmlformats.org/officeDocument/2006/relationships/hyperlink" Target="http://www.tutorialspoint.com/jquery/dom-html-val.htm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jquery/dom-wrap-elem.htm" TargetMode="External"/><Relationship Id="rId13" Type="http://schemas.openxmlformats.org/officeDocument/2006/relationships/hyperlink" Target="http://www.tutorialspoint.com/jquery/dom-wrapinner-html.htm" TargetMode="External"/><Relationship Id="rId3" Type="http://schemas.openxmlformats.org/officeDocument/2006/relationships/hyperlink" Target="http://www.tutorialspoint.com/jquery/dom-remove-expr.htm" TargetMode="External"/><Relationship Id="rId7" Type="http://schemas.openxmlformats.org/officeDocument/2006/relationships/hyperlink" Target="http://www.tutorialspoint.com/jquery/dom-text.htm" TargetMode="External"/><Relationship Id="rId12" Type="http://schemas.openxmlformats.org/officeDocument/2006/relationships/hyperlink" Target="http://www.tutorialspoint.com/jquery/dom-wrapinner-elem.htm" TargetMode="External"/><Relationship Id="rId2" Type="http://schemas.openxmlformats.org/officeDocument/2006/relationships/hyperlink" Target="http://www.tutorialspoint.com/jquery/dom-prependto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jquery/dom-text-val.htm" TargetMode="External"/><Relationship Id="rId11" Type="http://schemas.openxmlformats.org/officeDocument/2006/relationships/hyperlink" Target="http://www.tutorialspoint.com/jquery/dom-wrapall-html.htm" TargetMode="External"/><Relationship Id="rId5" Type="http://schemas.openxmlformats.org/officeDocument/2006/relationships/hyperlink" Target="http://www.tutorialspoint.com/jquery/dom-replacewith.htm" TargetMode="External"/><Relationship Id="rId10" Type="http://schemas.openxmlformats.org/officeDocument/2006/relationships/hyperlink" Target="http://www.tutorialspoint.com/jquery/dom-wrapall-elem.htm" TargetMode="External"/><Relationship Id="rId4" Type="http://schemas.openxmlformats.org/officeDocument/2006/relationships/hyperlink" Target="http://www.tutorialspoint.com/jquery/dom-replaceall.htm" TargetMode="External"/><Relationship Id="rId9" Type="http://schemas.openxmlformats.org/officeDocument/2006/relationships/hyperlink" Target="http://www.tutorialspoint.com/jquery/dom-wrap-html.ht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ingjquery.com/" TargetMode="External"/><Relationship Id="rId7" Type="http://schemas.openxmlformats.org/officeDocument/2006/relationships/hyperlink" Target="http://www.tutorialspoint.com/jquery/" TargetMode="External"/><Relationship Id="rId2" Type="http://schemas.openxmlformats.org/officeDocument/2006/relationships/hyperlink" Target="http://www.jquer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ssistance.de/jquery-plugins/" TargetMode="External"/><Relationship Id="rId5" Type="http://schemas.openxmlformats.org/officeDocument/2006/relationships/hyperlink" Target="http://ui.jquery.com/" TargetMode="External"/><Relationship Id="rId4" Type="http://schemas.openxmlformats.org/officeDocument/2006/relationships/hyperlink" Target="http://www.visualjquery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jquery.com/Downloading_jQuer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Module: 1</a:t>
            </a:r>
          </a:p>
          <a:p>
            <a:r>
              <a:rPr lang="en-US" sz="3600" dirty="0" smtClean="0"/>
              <a:t>Jquery Basics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 action="ppaction://hlinkfile"/>
              </a:rPr>
              <a:t>1.html</a:t>
            </a:r>
            <a:r>
              <a:rPr lang="en-US" dirty="0" smtClean="0"/>
              <a:t>    : ready() function to handle document ready event</a:t>
            </a:r>
          </a:p>
          <a:p>
            <a:r>
              <a:rPr lang="en-US" dirty="0" smtClean="0">
                <a:hlinkClick r:id="rId3" action="ppaction://hlinkfile"/>
              </a:rPr>
              <a:t>after.html</a:t>
            </a:r>
            <a:r>
              <a:rPr lang="en-US" dirty="0" smtClean="0"/>
              <a:t>     : append content after current element</a:t>
            </a:r>
          </a:p>
          <a:p>
            <a:r>
              <a:rPr lang="en-US" dirty="0" smtClean="0">
                <a:hlinkClick r:id="rId4" action="ppaction://hlinkfile"/>
              </a:rPr>
              <a:t>empty.html</a:t>
            </a:r>
            <a:r>
              <a:rPr lang="en-US" dirty="0" smtClean="0"/>
              <a:t>  :empty the selected element</a:t>
            </a:r>
          </a:p>
          <a:p>
            <a:r>
              <a:rPr lang="en-US" dirty="0" smtClean="0">
                <a:hlinkClick r:id="rId5" action="ppaction://hlinkfile"/>
              </a:rPr>
              <a:t>replace.html</a:t>
            </a:r>
            <a:r>
              <a:rPr lang="en-US" dirty="0" smtClean="0"/>
              <a:t> : replace element with other</a:t>
            </a:r>
          </a:p>
          <a:p>
            <a:r>
              <a:rPr lang="en-US" dirty="0" smtClean="0">
                <a:hlinkClick r:id="rId6" action="ppaction://hlinkfile"/>
              </a:rPr>
              <a:t>wrap.html</a:t>
            </a:r>
            <a:r>
              <a:rPr lang="en-US" dirty="0" smtClean="0"/>
              <a:t> : wrapping few elements</a:t>
            </a:r>
          </a:p>
          <a:p>
            <a:r>
              <a:rPr lang="en-US" dirty="0" smtClean="0">
                <a:hlinkClick r:id="rId7" action="ppaction://hlinkfile"/>
              </a:rPr>
              <a:t>jq1.html</a:t>
            </a:r>
            <a:r>
              <a:rPr lang="en-US" dirty="0" smtClean="0"/>
              <a:t> : hiding  few elements</a:t>
            </a:r>
          </a:p>
          <a:p>
            <a:r>
              <a:rPr lang="en-US" dirty="0" smtClean="0">
                <a:hlinkClick r:id="rId8" action="ppaction://hlinkfile"/>
              </a:rPr>
              <a:t>jq2.html</a:t>
            </a:r>
            <a:r>
              <a:rPr lang="en-US" dirty="0" smtClean="0"/>
              <a:t>  :hiding current element</a:t>
            </a:r>
          </a:p>
          <a:p>
            <a:r>
              <a:rPr lang="en-US" dirty="0" smtClean="0">
                <a:hlinkClick r:id="rId9" action="ppaction://hlinkfile"/>
              </a:rPr>
              <a:t>jq4.html</a:t>
            </a:r>
            <a:r>
              <a:rPr lang="en-US" dirty="0" smtClean="0"/>
              <a:t> : hiding and showing elements</a:t>
            </a:r>
          </a:p>
          <a:p>
            <a:r>
              <a:rPr lang="en-US" dirty="0" err="1" smtClean="0">
                <a:hlinkClick r:id="rId10" action="ppaction://hlinkfile"/>
              </a:rPr>
              <a:t>customjs-externaljs</a:t>
            </a:r>
            <a:r>
              <a:rPr lang="en-US" dirty="0" smtClean="0">
                <a:hlinkClick r:id="rId10" action="ppaction://hlinkfile"/>
              </a:rPr>
              <a:t>\externaljs.html</a:t>
            </a:r>
            <a:r>
              <a:rPr lang="en-US" dirty="0" smtClean="0"/>
              <a:t> : writing </a:t>
            </a:r>
            <a:r>
              <a:rPr lang="en-US" dirty="0" err="1" smtClean="0"/>
              <a:t>jquery</a:t>
            </a:r>
            <a:r>
              <a:rPr lang="en-US" dirty="0" smtClean="0"/>
              <a:t> function external </a:t>
            </a:r>
            <a:r>
              <a:rPr lang="en-US" dirty="0" err="1" smtClean="0"/>
              <a:t>js</a:t>
            </a:r>
            <a:r>
              <a:rPr lang="en-US" dirty="0" smtClean="0"/>
              <a:t> file</a:t>
            </a:r>
          </a:p>
          <a:p>
            <a:r>
              <a:rPr lang="en-US" dirty="0" smtClean="0">
                <a:hlinkClick r:id="rId11" action="ppaction://hlinkfile"/>
              </a:rPr>
              <a:t>val.html</a:t>
            </a:r>
            <a:r>
              <a:rPr lang="en-US" dirty="0" smtClean="0"/>
              <a:t>: to set the value for html element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filter.html</a:t>
            </a:r>
            <a:r>
              <a:rPr lang="en-US" dirty="0" smtClean="0"/>
              <a:t> : to filters all elements from the set of matched elements</a:t>
            </a:r>
          </a:p>
          <a:p>
            <a:r>
              <a:rPr lang="en-US" dirty="0" smtClean="0">
                <a:hlinkClick r:id="rId3" action="ppaction://hlinkfile"/>
              </a:rPr>
              <a:t>map.html</a:t>
            </a:r>
            <a:r>
              <a:rPr lang="en-US" dirty="0" smtClean="0"/>
              <a:t> :translates a set of elements in the 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err="1" smtClean="0">
                <a:hlinkClick r:id="rId4" action="ppaction://hlinkfile"/>
              </a:rPr>
              <a:t>slice.html</a:t>
            </a:r>
            <a:r>
              <a:rPr lang="en-US" dirty="0" err="1" smtClean="0"/>
              <a:t>:selects</a:t>
            </a:r>
            <a:r>
              <a:rPr lang="en-US" dirty="0" smtClean="0"/>
              <a:t> a subset of the matched elements.</a:t>
            </a:r>
          </a:p>
          <a:p>
            <a:r>
              <a:rPr lang="en-US" dirty="0" smtClean="0">
                <a:hlinkClick r:id="rId5" action="ppaction://hlinkfile"/>
              </a:rPr>
              <a:t>next.html</a:t>
            </a:r>
            <a:r>
              <a:rPr lang="en-US" dirty="0" smtClean="0"/>
              <a:t> :select next element</a:t>
            </a:r>
          </a:p>
          <a:p>
            <a:r>
              <a:rPr lang="en-US" dirty="0" smtClean="0">
                <a:hlinkClick r:id="rId6" action="ppaction://hlinkfile"/>
              </a:rPr>
              <a:t>prev.html</a:t>
            </a:r>
            <a:r>
              <a:rPr lang="en-US" dirty="0" smtClean="0"/>
              <a:t> :select </a:t>
            </a:r>
            <a:r>
              <a:rPr lang="en-US" smtClean="0"/>
              <a:t>previous element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610600" cy="6248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hlinkClick r:id="rId2" tooltip="Permalink to All Selector (“*”)"/>
              </a:rPr>
              <a:t>Element Selectors: All Selector (“*”)</a:t>
            </a:r>
            <a:r>
              <a:rPr lang="en-US" dirty="0" smtClean="0">
                <a:hlinkClick r:id="rId3" tooltip="View all posts in Basic"/>
              </a:rPr>
              <a:t>Basic</a:t>
            </a:r>
            <a:r>
              <a:rPr lang="en-US" dirty="0" smtClean="0"/>
              <a:t> Selects all elements.</a:t>
            </a:r>
          </a:p>
          <a:p>
            <a:pPr>
              <a:buNone/>
            </a:pPr>
            <a:r>
              <a:rPr lang="en-US" b="1" dirty="0" smtClean="0">
                <a:hlinkClick r:id="rId4" tooltip="Permalink to Attribute Contains Prefix Selector [name|=&quot;value&quot;]"/>
              </a:rPr>
              <a:t>     Attribute Selectors:</a:t>
            </a:r>
          </a:p>
          <a:p>
            <a:r>
              <a:rPr lang="en-US" b="1" dirty="0" smtClean="0">
                <a:hlinkClick r:id="rId4" tooltip="Permalink to Attribute Contains Prefix Selector [name|=&quot;value&quot;]"/>
              </a:rPr>
              <a:t>Attribute Contains Prefix Selector [name|="value</a:t>
            </a:r>
            <a:r>
              <a:rPr lang="en-US" b="1" dirty="0" smtClean="0">
                <a:hlinkClick r:id="rId5" tooltip="View all posts in Attribute"/>
              </a:rPr>
              <a:t>“</a:t>
            </a:r>
            <a:r>
              <a:rPr lang="en-US" b="1" dirty="0" smtClean="0">
                <a:hlinkClick r:id="rId4" tooltip="Permalink to Attribute Contains Prefix Selector [name|=&quot;value&quot;]"/>
              </a:rPr>
              <a:t>]</a:t>
            </a:r>
            <a:r>
              <a:rPr lang="en-US" b="1" dirty="0" smtClean="0"/>
              <a:t> :</a:t>
            </a:r>
            <a:r>
              <a:rPr lang="en-US" dirty="0" smtClean="0"/>
              <a:t> Selects elements that have the specified attribute with a value either equal to a given string or starting with that string followed by a hyphen (-).</a:t>
            </a:r>
          </a:p>
          <a:p>
            <a:r>
              <a:rPr lang="en-US" b="1" dirty="0" smtClean="0">
                <a:hlinkClick r:id="rId6" tooltip="Permalink to Attribute Contains Selector [name*=&quot;value&quot;]"/>
              </a:rPr>
              <a:t>Attribute Contains Selector [name*="value"]</a:t>
            </a:r>
            <a:r>
              <a:rPr lang="en-US" b="1" dirty="0" smtClean="0"/>
              <a:t>:</a:t>
            </a:r>
            <a:r>
              <a:rPr lang="en-US" dirty="0" smtClean="0"/>
              <a:t> Selects elements that have the specified attribute with a value containing the a given substring.</a:t>
            </a:r>
          </a:p>
          <a:p>
            <a:r>
              <a:rPr lang="en-US" b="1" dirty="0" smtClean="0">
                <a:hlinkClick r:id="rId7" tooltip="Permalink to Attribute Contains Word Selector [name~=&quot;value&quot;]"/>
              </a:rPr>
              <a:t>Attribute Contains Word Selector [name~="value"]</a:t>
            </a:r>
            <a:r>
              <a:rPr lang="en-US" b="1" dirty="0" smtClean="0"/>
              <a:t>:</a:t>
            </a:r>
            <a:r>
              <a:rPr lang="en-US" dirty="0" smtClean="0"/>
              <a:t> Selects elements that have the specified attribute with a value containing a given word, delimited by spaces.</a:t>
            </a:r>
          </a:p>
          <a:p>
            <a:r>
              <a:rPr lang="en-US" b="1" dirty="0" smtClean="0">
                <a:hlinkClick r:id="rId8" tooltip="Permalink to Attribute Ends With Selector [name$=&quot;value&quot;]"/>
              </a:rPr>
              <a:t>Attribute Ends With Selector [name$="value"]</a:t>
            </a:r>
            <a:r>
              <a:rPr lang="en-US" b="1" dirty="0" smtClean="0"/>
              <a:t>:</a:t>
            </a:r>
            <a:r>
              <a:rPr lang="en-US" dirty="0" smtClean="0"/>
              <a:t> Selects elements that have the specified attribute with a value ending exactly with a given string. The comparison is case sensitive.</a:t>
            </a:r>
          </a:p>
          <a:p>
            <a:r>
              <a:rPr lang="en-US" b="1" dirty="0" smtClean="0">
                <a:hlinkClick r:id="rId9" tooltip="Permalink to Attribute Equals Selector [name=&quot;value&quot;]"/>
              </a:rPr>
              <a:t>Attribute Equals Selector [name="value"]</a:t>
            </a:r>
            <a:r>
              <a:rPr lang="en-US" b="1" dirty="0" smtClean="0"/>
              <a:t>:</a:t>
            </a:r>
            <a:r>
              <a:rPr lang="en-US" dirty="0" smtClean="0"/>
              <a:t> Selects elements that have the specified attribute with a value exactly equal to a certain value.</a:t>
            </a:r>
          </a:p>
          <a:p>
            <a:r>
              <a:rPr lang="en-US" b="1" dirty="0" smtClean="0">
                <a:hlinkClick r:id="rId10" tooltip="Permalink to Attribute Not Equal Selector [name!=&quot;value&quot;]"/>
              </a:rPr>
              <a:t>Attribute Not Equal Selector [name!="value"]</a:t>
            </a:r>
            <a:r>
              <a:rPr lang="en-US" b="1" dirty="0" smtClean="0"/>
              <a:t>:</a:t>
            </a:r>
            <a:r>
              <a:rPr lang="en-US" dirty="0" smtClean="0"/>
              <a:t> Select elements that either don't have the specified attribute, or do have the specified attribute but not with a certain value.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000" dirty="0" err="1" smtClean="0"/>
              <a:t>MethodsDescription</a:t>
            </a:r>
            <a:r>
              <a:rPr lang="en-US" sz="4000" dirty="0" smtClean="0"/>
              <a:t> </a:t>
            </a:r>
          </a:p>
          <a:p>
            <a:pPr>
              <a:buNone/>
            </a:pPr>
            <a:r>
              <a:rPr lang="en-US" sz="3200" dirty="0" err="1" smtClean="0">
                <a:hlinkClick r:id="rId2"/>
              </a:rPr>
              <a:t>attr</a:t>
            </a:r>
            <a:r>
              <a:rPr lang="en-US" sz="3200" dirty="0" smtClean="0">
                <a:hlinkClick r:id="rId2"/>
              </a:rPr>
              <a:t>( properties )</a:t>
            </a:r>
            <a:r>
              <a:rPr lang="en-US" sz="3200" dirty="0" smtClean="0"/>
              <a:t>  :Set a key/value object as properties to all matched elements. </a:t>
            </a:r>
          </a:p>
          <a:p>
            <a:pPr>
              <a:buNone/>
            </a:pPr>
            <a:r>
              <a:rPr lang="en-US" sz="3200" dirty="0" err="1" smtClean="0">
                <a:hlinkClick r:id="rId3"/>
              </a:rPr>
              <a:t>attr</a:t>
            </a:r>
            <a:r>
              <a:rPr lang="en-US" sz="3200" dirty="0" smtClean="0">
                <a:hlinkClick r:id="rId3"/>
              </a:rPr>
              <a:t>( key, fn )</a:t>
            </a:r>
            <a:r>
              <a:rPr lang="en-US" sz="3200" dirty="0" smtClean="0"/>
              <a:t>        : Set a single property to a computed value, on all matched elements. </a:t>
            </a:r>
          </a:p>
          <a:p>
            <a:pPr>
              <a:buNone/>
            </a:pPr>
            <a:r>
              <a:rPr lang="en-US" sz="3200" dirty="0" err="1" smtClean="0">
                <a:hlinkClick r:id="rId4"/>
              </a:rPr>
              <a:t>removeAttr</a:t>
            </a:r>
            <a:r>
              <a:rPr lang="en-US" sz="3200" dirty="0" smtClean="0">
                <a:hlinkClick r:id="rId4"/>
              </a:rPr>
              <a:t>( name )</a:t>
            </a:r>
            <a:r>
              <a:rPr lang="en-US" sz="3200" dirty="0" smtClean="0"/>
              <a:t>Remove an attribute from each of the matched elements.</a:t>
            </a:r>
          </a:p>
          <a:p>
            <a:pPr>
              <a:buNone/>
            </a:pPr>
            <a:r>
              <a:rPr lang="en-US" sz="3200" dirty="0" err="1" smtClean="0">
                <a:hlinkClick r:id="rId5"/>
              </a:rPr>
              <a:t>hasClass</a:t>
            </a:r>
            <a:r>
              <a:rPr lang="en-US" sz="3200" dirty="0" smtClean="0">
                <a:hlinkClick r:id="rId5"/>
              </a:rPr>
              <a:t>( class )</a:t>
            </a:r>
            <a:r>
              <a:rPr lang="en-US" sz="3200" dirty="0" smtClean="0"/>
              <a:t>Returns true if the specified class is present on at least one of the set of matched elements. </a:t>
            </a:r>
          </a:p>
          <a:p>
            <a:pPr>
              <a:buNone/>
            </a:pPr>
            <a:r>
              <a:rPr lang="en-US" sz="3200" dirty="0" err="1" smtClean="0">
                <a:hlinkClick r:id="rId6"/>
              </a:rPr>
              <a:t>removeClass</a:t>
            </a:r>
            <a:r>
              <a:rPr lang="en-US" sz="3200" dirty="0" smtClean="0">
                <a:hlinkClick r:id="rId6"/>
              </a:rPr>
              <a:t>( class )</a:t>
            </a:r>
            <a:r>
              <a:rPr lang="en-US" sz="3200" dirty="0" smtClean="0"/>
              <a:t>Removes all or the specified class(</a:t>
            </a:r>
            <a:r>
              <a:rPr lang="en-US" sz="3200" dirty="0" err="1" smtClean="0"/>
              <a:t>es</a:t>
            </a:r>
            <a:r>
              <a:rPr lang="en-US" sz="3200" dirty="0" smtClean="0"/>
              <a:t>) from the set of matched elements.</a:t>
            </a:r>
          </a:p>
          <a:p>
            <a:pPr>
              <a:buNone/>
            </a:pPr>
            <a:r>
              <a:rPr lang="en-US" sz="3200" dirty="0" smtClean="0"/>
              <a:t> </a:t>
            </a:r>
            <a:r>
              <a:rPr lang="en-US" sz="3200" dirty="0" err="1" smtClean="0">
                <a:hlinkClick r:id="rId7"/>
              </a:rPr>
              <a:t>toggleClass</a:t>
            </a:r>
            <a:r>
              <a:rPr lang="en-US" sz="3200" dirty="0" smtClean="0">
                <a:hlinkClick r:id="rId7"/>
              </a:rPr>
              <a:t>( class )</a:t>
            </a:r>
            <a:r>
              <a:rPr lang="en-US" sz="3200" dirty="0" smtClean="0"/>
              <a:t>Adds the specified class if it is not present, removes the specified class if it is present. </a:t>
            </a:r>
          </a:p>
          <a:p>
            <a:pPr>
              <a:buNone/>
            </a:pPr>
            <a:r>
              <a:rPr lang="en-US" sz="3200" dirty="0" smtClean="0">
                <a:hlinkClick r:id="rId8"/>
              </a:rPr>
              <a:t>html( )</a:t>
            </a:r>
            <a:r>
              <a:rPr lang="en-US" sz="3200" dirty="0" smtClean="0"/>
              <a:t>Get the html contents (</a:t>
            </a:r>
            <a:r>
              <a:rPr lang="en-US" sz="3200" dirty="0" err="1" smtClean="0"/>
              <a:t>innerHTML</a:t>
            </a:r>
            <a:r>
              <a:rPr lang="en-US" sz="3200" dirty="0" smtClean="0"/>
              <a:t>) of the first matched element.</a:t>
            </a:r>
          </a:p>
          <a:p>
            <a:pPr>
              <a:buNone/>
            </a:pPr>
            <a:r>
              <a:rPr lang="en-US" sz="3200" dirty="0" smtClean="0"/>
              <a:t> </a:t>
            </a:r>
            <a:r>
              <a:rPr lang="en-US" sz="3200" dirty="0" smtClean="0">
                <a:hlinkClick r:id="rId9"/>
              </a:rPr>
              <a:t>html( </a:t>
            </a:r>
            <a:r>
              <a:rPr lang="en-US" sz="3200" dirty="0" err="1" smtClean="0">
                <a:hlinkClick r:id="rId9"/>
              </a:rPr>
              <a:t>val</a:t>
            </a:r>
            <a:r>
              <a:rPr lang="en-US" sz="3200" dirty="0" smtClean="0">
                <a:hlinkClick r:id="rId9"/>
              </a:rPr>
              <a:t> )</a:t>
            </a:r>
            <a:r>
              <a:rPr lang="en-US" sz="3200" dirty="0" smtClean="0"/>
              <a:t>Set the html contents of every matched element. </a:t>
            </a:r>
          </a:p>
          <a:p>
            <a:pPr>
              <a:buNone/>
            </a:pPr>
            <a:r>
              <a:rPr lang="en-US" sz="3200" dirty="0" smtClean="0">
                <a:hlinkClick r:id="rId10"/>
              </a:rPr>
              <a:t>text( )</a:t>
            </a:r>
            <a:r>
              <a:rPr lang="en-US" sz="3200" dirty="0" smtClean="0"/>
              <a:t>Get the combined text contents of all matched elements. </a:t>
            </a:r>
          </a:p>
          <a:p>
            <a:pPr>
              <a:buNone/>
            </a:pPr>
            <a:r>
              <a:rPr lang="en-US" sz="3200" dirty="0" smtClean="0">
                <a:hlinkClick r:id="rId11"/>
              </a:rPr>
              <a:t>text( </a:t>
            </a:r>
            <a:r>
              <a:rPr lang="en-US" sz="3200" dirty="0" err="1" smtClean="0">
                <a:hlinkClick r:id="rId11"/>
              </a:rPr>
              <a:t>val</a:t>
            </a:r>
            <a:r>
              <a:rPr lang="en-US" sz="3200" dirty="0" smtClean="0">
                <a:hlinkClick r:id="rId11"/>
              </a:rPr>
              <a:t> )</a:t>
            </a:r>
            <a:r>
              <a:rPr lang="en-US" sz="3200" dirty="0" smtClean="0"/>
              <a:t>Set the text contents of all matched elements. </a:t>
            </a:r>
          </a:p>
          <a:p>
            <a:pPr>
              <a:buNone/>
            </a:pPr>
            <a:r>
              <a:rPr lang="en-US" sz="3200" dirty="0" err="1" smtClean="0">
                <a:hlinkClick r:id="rId12"/>
              </a:rPr>
              <a:t>val</a:t>
            </a:r>
            <a:r>
              <a:rPr lang="en-US" sz="3200" dirty="0" smtClean="0">
                <a:hlinkClick r:id="rId12"/>
              </a:rPr>
              <a:t>( )</a:t>
            </a:r>
            <a:r>
              <a:rPr lang="en-US" sz="3200" dirty="0" smtClean="0"/>
              <a:t>Get the input value of the first matched element. </a:t>
            </a:r>
          </a:p>
          <a:p>
            <a:pPr>
              <a:buNone/>
            </a:pPr>
            <a:r>
              <a:rPr lang="en-US" sz="3200" dirty="0" err="1" smtClean="0">
                <a:hlinkClick r:id="rId13"/>
              </a:rPr>
              <a:t>val</a:t>
            </a:r>
            <a:r>
              <a:rPr lang="en-US" sz="3200" dirty="0" smtClean="0">
                <a:hlinkClick r:id="rId13"/>
              </a:rPr>
              <a:t>( </a:t>
            </a:r>
            <a:r>
              <a:rPr lang="en-US" sz="3200" dirty="0" err="1" smtClean="0">
                <a:hlinkClick r:id="rId13"/>
              </a:rPr>
              <a:t>val</a:t>
            </a:r>
            <a:r>
              <a:rPr lang="en-US" sz="3200" dirty="0" smtClean="0">
                <a:hlinkClick r:id="rId13"/>
              </a:rPr>
              <a:t> )</a:t>
            </a:r>
            <a:r>
              <a:rPr lang="en-US" sz="3200" dirty="0" smtClean="0"/>
              <a:t>Set the value attribute of every matched element if it is called on &lt;input&gt; but if it is called on &lt;select&gt; with the passed &lt;option&gt; value then passed option would be selected, if it is called on check box or radio box then all the matching check box and </a:t>
            </a:r>
            <a:r>
              <a:rPr lang="en-US" sz="3200" dirty="0" err="1" smtClean="0"/>
              <a:t>radiobox</a:t>
            </a:r>
            <a:r>
              <a:rPr lang="en-US" sz="3200" dirty="0" smtClean="0"/>
              <a:t> would be checked.</a:t>
            </a:r>
            <a:endParaRPr lang="en-US" sz="3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934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err="1" smtClean="0"/>
              <a:t>JQuery</a:t>
            </a:r>
            <a:r>
              <a:rPr lang="en-US" b="1" dirty="0" smtClean="0"/>
              <a:t> DOM Traversing Methods: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Following table lists down useful methods which you can use to filter out various elements from a list of DOM elements:</a:t>
            </a:r>
          </a:p>
          <a:p>
            <a:r>
              <a:rPr lang="en-US" dirty="0" err="1" smtClean="0"/>
              <a:t>SelectorDescription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hlinkClick r:id="rId2"/>
              </a:rPr>
              <a:t>eq</a:t>
            </a:r>
            <a:r>
              <a:rPr lang="en-US" dirty="0" smtClean="0">
                <a:hlinkClick r:id="rId2"/>
              </a:rPr>
              <a:t>( index )</a:t>
            </a:r>
            <a:r>
              <a:rPr lang="en-US" dirty="0" smtClean="0"/>
              <a:t>Reduce the set of matched elements to a single element. </a:t>
            </a:r>
            <a:r>
              <a:rPr lang="en-US" dirty="0" smtClean="0">
                <a:hlinkClick r:id="rId3"/>
              </a:rPr>
              <a:t>filter( selector )</a:t>
            </a:r>
            <a:r>
              <a:rPr lang="en-US" dirty="0" smtClean="0"/>
              <a:t>Removes all elements from the set of matched elements that do not match the specified selector(s). </a:t>
            </a:r>
          </a:p>
          <a:p>
            <a:r>
              <a:rPr lang="en-US" dirty="0" smtClean="0">
                <a:hlinkClick r:id="rId4"/>
              </a:rPr>
              <a:t>filter( fn )</a:t>
            </a:r>
            <a:r>
              <a:rPr lang="en-US" dirty="0" smtClean="0"/>
              <a:t>Removes all elements from the set of matched elements that do not match the specified function. </a:t>
            </a:r>
          </a:p>
          <a:p>
            <a:r>
              <a:rPr lang="en-US" dirty="0" smtClean="0">
                <a:hlinkClick r:id="rId5"/>
              </a:rPr>
              <a:t>is( selector )</a:t>
            </a:r>
            <a:r>
              <a:rPr lang="en-US" dirty="0" smtClean="0"/>
              <a:t>Checks the current selection against an expression and returns true, if at least one element of the selection fits the given selector.</a:t>
            </a:r>
          </a:p>
          <a:p>
            <a:r>
              <a:rPr lang="en-US" dirty="0" smtClean="0"/>
              <a:t> </a:t>
            </a:r>
            <a:r>
              <a:rPr lang="en-US" dirty="0" smtClean="0">
                <a:hlinkClick r:id="rId6"/>
              </a:rPr>
              <a:t>map( callback )</a:t>
            </a:r>
            <a:r>
              <a:rPr lang="en-US" dirty="0" smtClean="0"/>
              <a:t>Translate a set of elements in the </a:t>
            </a:r>
            <a:r>
              <a:rPr lang="en-US" dirty="0" err="1" smtClean="0"/>
              <a:t>jQuery</a:t>
            </a:r>
            <a:r>
              <a:rPr lang="en-US" dirty="0" smtClean="0"/>
              <a:t> object into another set of values in a </a:t>
            </a:r>
            <a:r>
              <a:rPr lang="en-US" dirty="0" err="1" smtClean="0"/>
              <a:t>jQuery</a:t>
            </a:r>
            <a:r>
              <a:rPr lang="en-US" dirty="0" smtClean="0"/>
              <a:t> array (which may, or may not contain elements). </a:t>
            </a:r>
          </a:p>
          <a:p>
            <a:r>
              <a:rPr lang="en-US" dirty="0" smtClean="0">
                <a:hlinkClick r:id="rId7"/>
              </a:rPr>
              <a:t>not( selector )</a:t>
            </a:r>
            <a:r>
              <a:rPr lang="en-US" dirty="0" smtClean="0"/>
              <a:t>Removes elements matching the specified selector from the set of matched elements. </a:t>
            </a:r>
          </a:p>
          <a:p>
            <a:r>
              <a:rPr lang="en-US" dirty="0" smtClean="0">
                <a:hlinkClick r:id="rId8"/>
              </a:rPr>
              <a:t>slice( start, [end] )</a:t>
            </a:r>
            <a:r>
              <a:rPr lang="en-US" dirty="0" smtClean="0"/>
              <a:t>Selects a subset of the matched elements.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629400"/>
          </a:xfrm>
        </p:spPr>
        <p:txBody>
          <a:bodyPr>
            <a:normAutofit fontScale="40000" lnSpcReduction="20000"/>
          </a:bodyPr>
          <a:lstStyle/>
          <a:p>
            <a:r>
              <a:rPr lang="en-US" sz="9600" b="1" dirty="0" err="1" smtClean="0"/>
              <a:t>JQuery</a:t>
            </a:r>
            <a:r>
              <a:rPr lang="en-US" sz="9600" b="1" dirty="0" smtClean="0"/>
              <a:t> CSS Methods:</a:t>
            </a:r>
          </a:p>
          <a:p>
            <a:r>
              <a:rPr lang="en-US" sz="6200" dirty="0" smtClean="0"/>
              <a:t>Following table lists down all the methods which you can use to play with CSS properties:</a:t>
            </a:r>
          </a:p>
          <a:p>
            <a:r>
              <a:rPr lang="en-US" sz="6200" dirty="0" err="1" smtClean="0"/>
              <a:t>MethodDescription</a:t>
            </a:r>
            <a:r>
              <a:rPr lang="en-US" sz="6200" dirty="0" smtClean="0"/>
              <a:t> </a:t>
            </a:r>
          </a:p>
          <a:p>
            <a:r>
              <a:rPr lang="en-US" sz="6200" dirty="0" err="1" smtClean="0">
                <a:hlinkClick r:id="rId2"/>
              </a:rPr>
              <a:t>css</a:t>
            </a:r>
            <a:r>
              <a:rPr lang="en-US" sz="6200" dirty="0" smtClean="0">
                <a:hlinkClick r:id="rId2"/>
              </a:rPr>
              <a:t>( name )</a:t>
            </a:r>
            <a:r>
              <a:rPr lang="en-US" sz="6200" dirty="0" smtClean="0"/>
              <a:t>Return a style property on the first matched element. </a:t>
            </a:r>
          </a:p>
          <a:p>
            <a:r>
              <a:rPr lang="en-US" sz="6200" dirty="0" err="1" smtClean="0">
                <a:hlinkClick r:id="rId3"/>
              </a:rPr>
              <a:t>css</a:t>
            </a:r>
            <a:r>
              <a:rPr lang="en-US" sz="6200" dirty="0" smtClean="0">
                <a:hlinkClick r:id="rId3"/>
              </a:rPr>
              <a:t>( name, value )</a:t>
            </a:r>
            <a:r>
              <a:rPr lang="en-US" sz="6200" dirty="0" smtClean="0"/>
              <a:t>Set a single style property to a value on all matched elements. </a:t>
            </a:r>
          </a:p>
          <a:p>
            <a:r>
              <a:rPr lang="en-US" sz="6200" dirty="0" err="1" smtClean="0">
                <a:hlinkClick r:id="rId4"/>
              </a:rPr>
              <a:t>css</a:t>
            </a:r>
            <a:r>
              <a:rPr lang="en-US" sz="6200" dirty="0" smtClean="0">
                <a:hlinkClick r:id="rId4"/>
              </a:rPr>
              <a:t>( properties )</a:t>
            </a:r>
            <a:r>
              <a:rPr lang="en-US" sz="6200" dirty="0" smtClean="0"/>
              <a:t>Set a key/value object as style properties to all matched elements. </a:t>
            </a:r>
          </a:p>
          <a:p>
            <a:r>
              <a:rPr lang="en-US" sz="6200" dirty="0" smtClean="0">
                <a:hlinkClick r:id="rId5"/>
              </a:rPr>
              <a:t>height( </a:t>
            </a:r>
            <a:r>
              <a:rPr lang="en-US" sz="6200" dirty="0" err="1" smtClean="0">
                <a:hlinkClick r:id="rId5"/>
              </a:rPr>
              <a:t>val</a:t>
            </a:r>
            <a:r>
              <a:rPr lang="en-US" sz="6200" dirty="0" smtClean="0">
                <a:hlinkClick r:id="rId5"/>
              </a:rPr>
              <a:t> )</a:t>
            </a:r>
            <a:r>
              <a:rPr lang="en-US" sz="6200" dirty="0" smtClean="0"/>
              <a:t>Set the CSS height of every matched element. </a:t>
            </a:r>
          </a:p>
          <a:p>
            <a:r>
              <a:rPr lang="en-US" sz="6200" dirty="0" smtClean="0">
                <a:hlinkClick r:id="rId6"/>
              </a:rPr>
              <a:t>height( )</a:t>
            </a:r>
            <a:r>
              <a:rPr lang="en-US" sz="6200" dirty="0" smtClean="0"/>
              <a:t>Get the current computed, pixel, height of the first matched element. </a:t>
            </a:r>
          </a:p>
          <a:p>
            <a:r>
              <a:rPr lang="en-US" sz="6200" dirty="0" err="1" smtClean="0">
                <a:hlinkClick r:id="rId7"/>
              </a:rPr>
              <a:t>innerHeight</a:t>
            </a:r>
            <a:r>
              <a:rPr lang="en-US" sz="6200" dirty="0" smtClean="0">
                <a:hlinkClick r:id="rId7"/>
              </a:rPr>
              <a:t>( )</a:t>
            </a:r>
            <a:r>
              <a:rPr lang="en-US" sz="6200" dirty="0" smtClean="0"/>
              <a:t>Gets the inner height (excludes the border and includes the padding) for the first matched element.</a:t>
            </a:r>
          </a:p>
          <a:p>
            <a:r>
              <a:rPr lang="en-US" sz="6200" dirty="0" smtClean="0"/>
              <a:t> </a:t>
            </a:r>
            <a:r>
              <a:rPr lang="en-US" sz="6200" dirty="0" err="1" smtClean="0">
                <a:hlinkClick r:id="rId8"/>
              </a:rPr>
              <a:t>innerWidth</a:t>
            </a:r>
            <a:r>
              <a:rPr lang="en-US" sz="6200" dirty="0" smtClean="0">
                <a:hlinkClick r:id="rId8"/>
              </a:rPr>
              <a:t>( )</a:t>
            </a:r>
            <a:r>
              <a:rPr lang="en-US" sz="6200" dirty="0" smtClean="0"/>
              <a:t>Gets the inner width (excludes the border and includes the padding) for the first matched element.</a:t>
            </a:r>
          </a:p>
          <a:p>
            <a:pPr>
              <a:buNone/>
            </a:pPr>
            <a:r>
              <a:rPr lang="en-US" sz="6200" dirty="0" smtClean="0"/>
              <a:t> </a:t>
            </a:r>
            <a:endParaRPr lang="en-US" sz="6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382000" cy="65532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>
                <a:hlinkClick r:id="rId2"/>
              </a:rPr>
              <a:t>offset( )</a:t>
            </a:r>
            <a:r>
              <a:rPr lang="en-US" sz="2800" dirty="0" smtClean="0"/>
              <a:t>Get the current offset of the first matched element, in pixels, relative to the document </a:t>
            </a:r>
          </a:p>
          <a:p>
            <a:r>
              <a:rPr lang="en-US" sz="2800" dirty="0" err="1" smtClean="0">
                <a:hlinkClick r:id="rId3"/>
              </a:rPr>
              <a:t>offsetParent</a:t>
            </a:r>
            <a:r>
              <a:rPr lang="en-US" sz="2800" dirty="0" smtClean="0">
                <a:hlinkClick r:id="rId3"/>
              </a:rPr>
              <a:t>( )</a:t>
            </a:r>
            <a:r>
              <a:rPr lang="en-US" sz="2800" dirty="0" smtClean="0"/>
              <a:t>Returns a </a:t>
            </a:r>
            <a:r>
              <a:rPr lang="en-US" sz="2800" dirty="0" err="1" smtClean="0"/>
              <a:t>jQuery</a:t>
            </a:r>
            <a:r>
              <a:rPr lang="en-US" sz="2800" dirty="0" smtClean="0"/>
              <a:t> collection with the positioned parent of the first matched element. </a:t>
            </a:r>
          </a:p>
          <a:p>
            <a:r>
              <a:rPr lang="en-US" sz="2800" dirty="0" err="1" smtClean="0">
                <a:hlinkClick r:id="rId4"/>
              </a:rPr>
              <a:t>outerHeight</a:t>
            </a:r>
            <a:r>
              <a:rPr lang="en-US" sz="2800" dirty="0" smtClean="0">
                <a:hlinkClick r:id="rId4"/>
              </a:rPr>
              <a:t>( [margin] )</a:t>
            </a:r>
            <a:r>
              <a:rPr lang="en-US" sz="2800" dirty="0" smtClean="0"/>
              <a:t>Gets the outer height (includes the border and padding by default) for the first matched element.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>
                <a:hlinkClick r:id="rId5"/>
              </a:rPr>
              <a:t>outerWidth</a:t>
            </a:r>
            <a:r>
              <a:rPr lang="en-US" sz="2800" dirty="0" smtClean="0">
                <a:hlinkClick r:id="rId5"/>
              </a:rPr>
              <a:t>( [margin] )</a:t>
            </a:r>
            <a:r>
              <a:rPr lang="en-US" sz="2800" dirty="0" smtClean="0"/>
              <a:t>Get the outer width (includes the border and padding by default) for the first matched element. </a:t>
            </a:r>
          </a:p>
          <a:p>
            <a:r>
              <a:rPr lang="en-US" sz="2800" dirty="0" smtClean="0">
                <a:hlinkClick r:id="rId6"/>
              </a:rPr>
              <a:t>position( )</a:t>
            </a:r>
            <a:r>
              <a:rPr lang="en-US" sz="2800" dirty="0" smtClean="0"/>
              <a:t>Gets the top and left position of an element relative to its offset parent. </a:t>
            </a:r>
          </a:p>
          <a:p>
            <a:r>
              <a:rPr lang="en-US" sz="2800" dirty="0" err="1" smtClean="0">
                <a:hlinkClick r:id="rId7"/>
              </a:rPr>
              <a:t>scrollLeft</a:t>
            </a:r>
            <a:r>
              <a:rPr lang="en-US" sz="2800" dirty="0" smtClean="0">
                <a:hlinkClick r:id="rId7"/>
              </a:rPr>
              <a:t>( </a:t>
            </a:r>
            <a:r>
              <a:rPr lang="en-US" sz="2800" dirty="0" err="1" smtClean="0">
                <a:hlinkClick r:id="rId7"/>
              </a:rPr>
              <a:t>val</a:t>
            </a:r>
            <a:r>
              <a:rPr lang="en-US" sz="2800" dirty="0" smtClean="0">
                <a:hlinkClick r:id="rId7"/>
              </a:rPr>
              <a:t> )</a:t>
            </a:r>
            <a:r>
              <a:rPr lang="en-US" sz="2800" dirty="0" smtClean="0"/>
              <a:t>When a value is passed in, the scroll left offset is set to that value on all matched elements. </a:t>
            </a:r>
          </a:p>
          <a:p>
            <a:r>
              <a:rPr lang="en-US" sz="2800" dirty="0" err="1" smtClean="0">
                <a:hlinkClick r:id="rId8"/>
              </a:rPr>
              <a:t>scrollLeft</a:t>
            </a:r>
            <a:r>
              <a:rPr lang="en-US" sz="2800" dirty="0" smtClean="0">
                <a:hlinkClick r:id="rId8"/>
              </a:rPr>
              <a:t>( )</a:t>
            </a:r>
            <a:r>
              <a:rPr lang="en-US" sz="2800" dirty="0" smtClean="0"/>
              <a:t>Gets the scroll left offset of the first matched element. </a:t>
            </a:r>
          </a:p>
          <a:p>
            <a:r>
              <a:rPr lang="en-US" sz="2800" dirty="0" err="1" smtClean="0">
                <a:hlinkClick r:id="rId9"/>
              </a:rPr>
              <a:t>scrollTop</a:t>
            </a:r>
            <a:r>
              <a:rPr lang="en-US" sz="2800" dirty="0" smtClean="0">
                <a:hlinkClick r:id="rId9"/>
              </a:rPr>
              <a:t>( </a:t>
            </a:r>
            <a:r>
              <a:rPr lang="en-US" sz="2800" dirty="0" err="1" smtClean="0">
                <a:hlinkClick r:id="rId9"/>
              </a:rPr>
              <a:t>val</a:t>
            </a:r>
            <a:r>
              <a:rPr lang="en-US" sz="2800" dirty="0" smtClean="0">
                <a:hlinkClick r:id="rId9"/>
              </a:rPr>
              <a:t> )</a:t>
            </a:r>
            <a:r>
              <a:rPr lang="en-US" sz="2800" dirty="0" smtClean="0"/>
              <a:t>When a value is passed in, the scroll top offset is set to that value on all matched elements. </a:t>
            </a:r>
            <a:r>
              <a:rPr lang="en-US" sz="2800" dirty="0" err="1" smtClean="0">
                <a:hlinkClick r:id="rId10"/>
              </a:rPr>
              <a:t>scrollTop</a:t>
            </a:r>
            <a:r>
              <a:rPr lang="en-US" sz="2800" dirty="0" smtClean="0">
                <a:hlinkClick r:id="rId10"/>
              </a:rPr>
              <a:t>( )</a:t>
            </a:r>
            <a:r>
              <a:rPr lang="en-US" sz="2800" dirty="0" smtClean="0"/>
              <a:t>Gets the scroll top offset of the first matched element. </a:t>
            </a:r>
          </a:p>
          <a:p>
            <a:r>
              <a:rPr lang="en-US" sz="2800" dirty="0" smtClean="0">
                <a:hlinkClick r:id="rId11"/>
              </a:rPr>
              <a:t>width( </a:t>
            </a:r>
            <a:r>
              <a:rPr lang="en-US" sz="2800" dirty="0" err="1" smtClean="0">
                <a:hlinkClick r:id="rId11"/>
              </a:rPr>
              <a:t>val</a:t>
            </a:r>
            <a:r>
              <a:rPr lang="en-US" sz="2800" dirty="0" smtClean="0">
                <a:hlinkClick r:id="rId11"/>
              </a:rPr>
              <a:t> )</a:t>
            </a:r>
            <a:r>
              <a:rPr lang="en-US" sz="2800" dirty="0" smtClean="0"/>
              <a:t>Set the CSS width of every matched element. </a:t>
            </a:r>
          </a:p>
          <a:p>
            <a:r>
              <a:rPr lang="en-US" sz="2800" dirty="0" smtClean="0">
                <a:hlinkClick r:id="rId12"/>
              </a:rPr>
              <a:t>width( )</a:t>
            </a:r>
            <a:r>
              <a:rPr lang="en-US" sz="2800" dirty="0" smtClean="0"/>
              <a:t>Get the current computed, pixel, width of the first matched element.</a:t>
            </a: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6248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hlinkClick r:id="rId2"/>
              </a:rPr>
              <a:t>after( content )</a:t>
            </a:r>
            <a:r>
              <a:rPr lang="en-US" dirty="0" smtClean="0"/>
              <a:t>Insert content after each of the matched elements. </a:t>
            </a:r>
          </a:p>
          <a:p>
            <a:pPr>
              <a:buNone/>
            </a:pPr>
            <a:r>
              <a:rPr lang="en-US" dirty="0" smtClean="0">
                <a:hlinkClick r:id="rId3"/>
              </a:rPr>
              <a:t>append( content )</a:t>
            </a:r>
            <a:r>
              <a:rPr lang="en-US" dirty="0" smtClean="0"/>
              <a:t>Append content to the inside of every matched element. </a:t>
            </a:r>
          </a:p>
          <a:p>
            <a:pPr>
              <a:buNone/>
            </a:pPr>
            <a:r>
              <a:rPr lang="en-US" dirty="0" err="1" smtClean="0">
                <a:hlinkClick r:id="rId4"/>
              </a:rPr>
              <a:t>appendTo</a:t>
            </a:r>
            <a:r>
              <a:rPr lang="en-US" dirty="0" smtClean="0">
                <a:hlinkClick r:id="rId4"/>
              </a:rPr>
              <a:t>( selector )</a:t>
            </a:r>
            <a:r>
              <a:rPr lang="en-US" dirty="0" smtClean="0"/>
              <a:t>Append all of the matched elements to another, specified, set of elements.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before( content )</a:t>
            </a:r>
            <a:r>
              <a:rPr lang="en-US" dirty="0" smtClean="0"/>
              <a:t>Insert content before each of the matched elements. </a:t>
            </a:r>
          </a:p>
          <a:p>
            <a:pPr>
              <a:buNone/>
            </a:pPr>
            <a:r>
              <a:rPr lang="en-US" dirty="0" smtClean="0">
                <a:hlinkClick r:id="rId6"/>
              </a:rPr>
              <a:t>clone( </a:t>
            </a:r>
            <a:r>
              <a:rPr lang="en-US" dirty="0" err="1" smtClean="0">
                <a:hlinkClick r:id="rId6"/>
              </a:rPr>
              <a:t>bool</a:t>
            </a:r>
            <a:r>
              <a:rPr lang="en-US" dirty="0" smtClean="0">
                <a:hlinkClick r:id="rId6"/>
              </a:rPr>
              <a:t> )</a:t>
            </a:r>
            <a:r>
              <a:rPr lang="en-US" dirty="0" smtClean="0"/>
              <a:t>Clone matched DOM Elements, and all their event handlers, and select the clones. </a:t>
            </a:r>
          </a:p>
          <a:p>
            <a:pPr>
              <a:buNone/>
            </a:pPr>
            <a:r>
              <a:rPr lang="en-US" dirty="0" smtClean="0">
                <a:hlinkClick r:id="rId7"/>
              </a:rPr>
              <a:t>clone( )</a:t>
            </a:r>
            <a:r>
              <a:rPr lang="en-US" dirty="0" smtClean="0"/>
              <a:t>Clone matched DOM Elements and select the clones. </a:t>
            </a:r>
          </a:p>
          <a:p>
            <a:pPr>
              <a:buNone/>
            </a:pPr>
            <a:r>
              <a:rPr lang="en-US" dirty="0" smtClean="0">
                <a:hlinkClick r:id="rId8"/>
              </a:rPr>
              <a:t>empty( )</a:t>
            </a:r>
            <a:r>
              <a:rPr lang="en-US" dirty="0" smtClean="0"/>
              <a:t>Remove all child nodes from the set of matched elements. </a:t>
            </a:r>
          </a:p>
          <a:p>
            <a:pPr>
              <a:buNone/>
            </a:pPr>
            <a:r>
              <a:rPr lang="en-US" dirty="0" smtClean="0">
                <a:hlinkClick r:id="rId9"/>
              </a:rPr>
              <a:t>html( </a:t>
            </a:r>
            <a:r>
              <a:rPr lang="en-US" dirty="0" err="1" smtClean="0">
                <a:hlinkClick r:id="rId9"/>
              </a:rPr>
              <a:t>val</a:t>
            </a:r>
            <a:r>
              <a:rPr lang="en-US" dirty="0" smtClean="0">
                <a:hlinkClick r:id="rId9"/>
              </a:rPr>
              <a:t> )</a:t>
            </a:r>
            <a:r>
              <a:rPr lang="en-US" dirty="0" smtClean="0"/>
              <a:t>Set the html contents of every matched element. </a:t>
            </a:r>
          </a:p>
          <a:p>
            <a:pPr>
              <a:buNone/>
            </a:pPr>
            <a:r>
              <a:rPr lang="en-US" dirty="0" smtClean="0">
                <a:hlinkClick r:id="rId10"/>
              </a:rPr>
              <a:t>html( )</a:t>
            </a:r>
            <a:r>
              <a:rPr lang="en-US" dirty="0" smtClean="0"/>
              <a:t>Get the html contents (</a:t>
            </a:r>
            <a:r>
              <a:rPr lang="en-US" dirty="0" err="1" smtClean="0"/>
              <a:t>innerHTML</a:t>
            </a:r>
            <a:r>
              <a:rPr lang="en-US" dirty="0" smtClean="0"/>
              <a:t>) of the first matched element. </a:t>
            </a:r>
          </a:p>
          <a:p>
            <a:pPr>
              <a:buNone/>
            </a:pPr>
            <a:r>
              <a:rPr lang="en-US" dirty="0" err="1" smtClean="0">
                <a:hlinkClick r:id="rId11"/>
              </a:rPr>
              <a:t>insertAfter</a:t>
            </a:r>
            <a:r>
              <a:rPr lang="en-US" dirty="0" smtClean="0">
                <a:hlinkClick r:id="rId11"/>
              </a:rPr>
              <a:t>( selector )</a:t>
            </a:r>
            <a:r>
              <a:rPr lang="en-US" dirty="0" smtClean="0"/>
              <a:t>Insert all of the matched elements after another, specified, set of elements.</a:t>
            </a:r>
          </a:p>
          <a:p>
            <a:pPr>
              <a:buNone/>
            </a:pPr>
            <a:r>
              <a:rPr lang="en-US" dirty="0" err="1" smtClean="0">
                <a:hlinkClick r:id="rId12"/>
              </a:rPr>
              <a:t>insertBefore</a:t>
            </a:r>
            <a:r>
              <a:rPr lang="en-US" dirty="0" smtClean="0">
                <a:hlinkClick r:id="rId12"/>
              </a:rPr>
              <a:t>( selector )</a:t>
            </a:r>
            <a:r>
              <a:rPr lang="en-US" dirty="0" smtClean="0"/>
              <a:t>Insert all of the matched elements before another, specified, set of elements. </a:t>
            </a:r>
          </a:p>
          <a:p>
            <a:pPr>
              <a:buNone/>
            </a:pPr>
            <a:r>
              <a:rPr lang="en-US" dirty="0" err="1" smtClean="0">
                <a:hlinkClick r:id="rId13"/>
              </a:rPr>
              <a:t>prepend</a:t>
            </a:r>
            <a:r>
              <a:rPr lang="en-US" dirty="0" smtClean="0">
                <a:hlinkClick r:id="rId13"/>
              </a:rPr>
              <a:t>( content )</a:t>
            </a:r>
            <a:r>
              <a:rPr lang="en-US" dirty="0" err="1" smtClean="0"/>
              <a:t>Prepend</a:t>
            </a:r>
            <a:r>
              <a:rPr lang="en-US" dirty="0" smtClean="0"/>
              <a:t> content to the inside of every matched element.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304800"/>
            <a:ext cx="8610600" cy="6172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>
                <a:hlinkClick r:id="rId2"/>
              </a:rPr>
              <a:t>prependTo</a:t>
            </a:r>
            <a:r>
              <a:rPr lang="en-US" dirty="0" smtClean="0">
                <a:hlinkClick r:id="rId2"/>
              </a:rPr>
              <a:t>( selector )</a:t>
            </a:r>
            <a:r>
              <a:rPr lang="en-US" dirty="0" err="1" smtClean="0"/>
              <a:t>Prepend</a:t>
            </a:r>
            <a:r>
              <a:rPr lang="en-US" dirty="0" smtClean="0"/>
              <a:t> all of the matched elements to another, specified, set of elements. </a:t>
            </a:r>
          </a:p>
          <a:p>
            <a:pPr>
              <a:buNone/>
            </a:pPr>
            <a:r>
              <a:rPr lang="en-US" dirty="0" smtClean="0">
                <a:hlinkClick r:id="rId3"/>
              </a:rPr>
              <a:t>remove( </a:t>
            </a:r>
            <a:r>
              <a:rPr lang="en-US" dirty="0" err="1" smtClean="0">
                <a:hlinkClick r:id="rId3"/>
              </a:rPr>
              <a:t>expr</a:t>
            </a:r>
            <a:r>
              <a:rPr lang="en-US" dirty="0" smtClean="0">
                <a:hlinkClick r:id="rId3"/>
              </a:rPr>
              <a:t> )</a:t>
            </a:r>
            <a:r>
              <a:rPr lang="en-US" dirty="0" smtClean="0"/>
              <a:t>Removes all matched elements from the DOM.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>
                <a:hlinkClick r:id="rId4"/>
              </a:rPr>
              <a:t>replaceAll</a:t>
            </a:r>
            <a:r>
              <a:rPr lang="en-US" dirty="0" smtClean="0">
                <a:hlinkClick r:id="rId4"/>
              </a:rPr>
              <a:t>( selector )</a:t>
            </a:r>
            <a:r>
              <a:rPr lang="en-US" dirty="0" smtClean="0"/>
              <a:t>Replaces the elements matched by the specified selector with the matched elements. </a:t>
            </a:r>
          </a:p>
          <a:p>
            <a:pPr>
              <a:buNone/>
            </a:pPr>
            <a:r>
              <a:rPr lang="en-US" dirty="0" err="1" smtClean="0">
                <a:hlinkClick r:id="rId5"/>
              </a:rPr>
              <a:t>replaceWith</a:t>
            </a:r>
            <a:r>
              <a:rPr lang="en-US" dirty="0" smtClean="0">
                <a:hlinkClick r:id="rId5"/>
              </a:rPr>
              <a:t>( content )</a:t>
            </a:r>
            <a:r>
              <a:rPr lang="en-US" dirty="0" smtClean="0"/>
              <a:t>Replaces all matched elements with the specified HTML or DOM elements. </a:t>
            </a:r>
            <a:r>
              <a:rPr lang="en-US" dirty="0" smtClean="0">
                <a:hlinkClick r:id="rId6"/>
              </a:rPr>
              <a:t>T</a:t>
            </a:r>
          </a:p>
          <a:p>
            <a:pPr>
              <a:buNone/>
            </a:pPr>
            <a:r>
              <a:rPr lang="en-US" dirty="0" smtClean="0">
                <a:hlinkClick r:id="rId6"/>
              </a:rPr>
              <a:t>ext( </a:t>
            </a:r>
            <a:r>
              <a:rPr lang="en-US" dirty="0" err="1" smtClean="0">
                <a:hlinkClick r:id="rId6"/>
              </a:rPr>
              <a:t>val</a:t>
            </a:r>
            <a:r>
              <a:rPr lang="en-US" dirty="0" smtClean="0">
                <a:hlinkClick r:id="rId6"/>
              </a:rPr>
              <a:t> )</a:t>
            </a:r>
            <a:r>
              <a:rPr lang="en-US" dirty="0" smtClean="0"/>
              <a:t>Set the text contents of all matched elements. </a:t>
            </a:r>
          </a:p>
          <a:p>
            <a:pPr>
              <a:buNone/>
            </a:pPr>
            <a:r>
              <a:rPr lang="en-US" dirty="0" smtClean="0">
                <a:hlinkClick r:id="rId7"/>
              </a:rPr>
              <a:t>text( )</a:t>
            </a:r>
            <a:r>
              <a:rPr lang="en-US" dirty="0" smtClean="0"/>
              <a:t>Get the combined text contents of all matched elements. </a:t>
            </a:r>
          </a:p>
          <a:p>
            <a:pPr>
              <a:buNone/>
            </a:pPr>
            <a:r>
              <a:rPr lang="en-US" dirty="0" smtClean="0">
                <a:hlinkClick r:id="rId8"/>
              </a:rPr>
              <a:t>wrap( </a:t>
            </a:r>
            <a:r>
              <a:rPr lang="en-US" dirty="0" err="1" smtClean="0">
                <a:hlinkClick r:id="rId8"/>
              </a:rPr>
              <a:t>elem</a:t>
            </a:r>
            <a:r>
              <a:rPr lang="en-US" dirty="0" smtClean="0">
                <a:hlinkClick r:id="rId8"/>
              </a:rPr>
              <a:t> )</a:t>
            </a:r>
            <a:r>
              <a:rPr lang="en-US" dirty="0" smtClean="0"/>
              <a:t>Wrap each matched element with the specified element. </a:t>
            </a:r>
          </a:p>
          <a:p>
            <a:pPr>
              <a:buNone/>
            </a:pPr>
            <a:r>
              <a:rPr lang="en-US" dirty="0" smtClean="0">
                <a:hlinkClick r:id="rId9"/>
              </a:rPr>
              <a:t>wrap( html )</a:t>
            </a:r>
            <a:r>
              <a:rPr lang="en-US" dirty="0" smtClean="0"/>
              <a:t>Wrap each matched element with the specified HTML content. </a:t>
            </a:r>
          </a:p>
          <a:p>
            <a:pPr>
              <a:buNone/>
            </a:pPr>
            <a:r>
              <a:rPr lang="en-US" dirty="0" err="1" smtClean="0">
                <a:hlinkClick r:id="rId10"/>
              </a:rPr>
              <a:t>wrapAll</a:t>
            </a:r>
            <a:r>
              <a:rPr lang="en-US" dirty="0" smtClean="0">
                <a:hlinkClick r:id="rId10"/>
              </a:rPr>
              <a:t>( </a:t>
            </a:r>
            <a:r>
              <a:rPr lang="en-US" dirty="0" err="1" smtClean="0">
                <a:hlinkClick r:id="rId10"/>
              </a:rPr>
              <a:t>elem</a:t>
            </a:r>
            <a:r>
              <a:rPr lang="en-US" dirty="0" smtClean="0">
                <a:hlinkClick r:id="rId10"/>
              </a:rPr>
              <a:t> )</a:t>
            </a:r>
            <a:r>
              <a:rPr lang="en-US" dirty="0" smtClean="0"/>
              <a:t>Wrap all the elements in the matched set into a single wrapper element. </a:t>
            </a:r>
          </a:p>
          <a:p>
            <a:pPr>
              <a:buNone/>
            </a:pPr>
            <a:r>
              <a:rPr lang="en-US" dirty="0" err="1" smtClean="0">
                <a:hlinkClick r:id="rId11"/>
              </a:rPr>
              <a:t>wrapAll</a:t>
            </a:r>
            <a:r>
              <a:rPr lang="en-US" dirty="0" smtClean="0">
                <a:hlinkClick r:id="rId11"/>
              </a:rPr>
              <a:t>( html )</a:t>
            </a:r>
            <a:r>
              <a:rPr lang="en-US" dirty="0" smtClean="0"/>
              <a:t>Wrap all the elements in the matched set into a single wrapper element. </a:t>
            </a:r>
          </a:p>
          <a:p>
            <a:pPr>
              <a:buNone/>
            </a:pPr>
            <a:r>
              <a:rPr lang="en-US" dirty="0" err="1" smtClean="0">
                <a:hlinkClick r:id="rId12"/>
              </a:rPr>
              <a:t>wrapInner</a:t>
            </a:r>
            <a:r>
              <a:rPr lang="en-US" dirty="0" smtClean="0">
                <a:hlinkClick r:id="rId12"/>
              </a:rPr>
              <a:t>( </a:t>
            </a:r>
            <a:r>
              <a:rPr lang="en-US" dirty="0" err="1" smtClean="0">
                <a:hlinkClick r:id="rId12"/>
              </a:rPr>
              <a:t>elem</a:t>
            </a:r>
            <a:r>
              <a:rPr lang="en-US" dirty="0" smtClean="0">
                <a:hlinkClick r:id="rId12"/>
              </a:rPr>
              <a:t> )</a:t>
            </a:r>
            <a:r>
              <a:rPr lang="en-US" dirty="0" smtClean="0"/>
              <a:t>Wrap the inner child contents of each matched element (including text nodes) with a DOM element. </a:t>
            </a:r>
          </a:p>
          <a:p>
            <a:pPr>
              <a:buNone/>
            </a:pPr>
            <a:r>
              <a:rPr lang="en-US" dirty="0" err="1" smtClean="0">
                <a:hlinkClick r:id="rId13"/>
              </a:rPr>
              <a:t>wrapInner</a:t>
            </a:r>
            <a:r>
              <a:rPr lang="en-US" dirty="0" smtClean="0">
                <a:hlinkClick r:id="rId13"/>
              </a:rPr>
              <a:t>( html )</a:t>
            </a:r>
            <a:r>
              <a:rPr lang="en-US" dirty="0" smtClean="0"/>
              <a:t>Wrap the inner child contents of each matched element (including text nodes) with an HTML structure.</a:t>
            </a: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</a:t>
            </a:r>
            <a:r>
              <a:rPr lang="en-US" dirty="0" err="1" smtClean="0"/>
              <a:t>jQuery</a:t>
            </a:r>
            <a:r>
              <a:rPr lang="en-US" dirty="0" smtClean="0"/>
              <a:t>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www.jquery.com</a:t>
            </a:r>
            <a:r>
              <a:rPr lang="en-US" dirty="0" smtClean="0"/>
              <a:t> – </a:t>
            </a:r>
            <a:r>
              <a:rPr lang="en-US" dirty="0" err="1" smtClean="0"/>
              <a:t>jQuery</a:t>
            </a:r>
            <a:r>
              <a:rPr lang="en-US" dirty="0" smtClean="0"/>
              <a:t> homepage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http://api.jquery.com/category/manipulation</a:t>
            </a:r>
            <a:r>
              <a:rPr lang="en-US" dirty="0" smtClean="0"/>
              <a:t>/</a:t>
            </a:r>
          </a:p>
          <a:p>
            <a:r>
              <a:rPr lang="en-US" dirty="0" smtClean="0">
                <a:hlinkClick r:id="rId3"/>
              </a:rPr>
              <a:t>www.learningjquery.com</a:t>
            </a:r>
            <a:r>
              <a:rPr lang="en-US" dirty="0" smtClean="0"/>
              <a:t> – </a:t>
            </a:r>
            <a:r>
              <a:rPr lang="en-US" dirty="0" err="1" smtClean="0"/>
              <a:t>jQuery</a:t>
            </a:r>
            <a:r>
              <a:rPr lang="en-US" dirty="0" smtClean="0"/>
              <a:t> tutorial blog</a:t>
            </a:r>
          </a:p>
          <a:p>
            <a:r>
              <a:rPr lang="en-US" dirty="0" smtClean="0">
                <a:hlinkClick r:id="rId4"/>
              </a:rPr>
              <a:t>www.visualjquery.com</a:t>
            </a:r>
            <a:r>
              <a:rPr lang="en-US" dirty="0" smtClean="0"/>
              <a:t> – </a:t>
            </a:r>
            <a:r>
              <a:rPr lang="en-US" dirty="0" err="1" smtClean="0"/>
              <a:t>jQuery</a:t>
            </a:r>
            <a:r>
              <a:rPr lang="en-US" dirty="0" smtClean="0"/>
              <a:t> documentation</a:t>
            </a:r>
          </a:p>
          <a:p>
            <a:r>
              <a:rPr lang="en-US" dirty="0" smtClean="0">
                <a:hlinkClick r:id="rId5"/>
              </a:rPr>
              <a:t>http://ui.jquery.com </a:t>
            </a:r>
            <a:r>
              <a:rPr lang="en-US" dirty="0" smtClean="0"/>
              <a:t>– </a:t>
            </a:r>
            <a:r>
              <a:rPr lang="en-US" dirty="0" err="1" smtClean="0"/>
              <a:t>jQuery</a:t>
            </a:r>
            <a:r>
              <a:rPr lang="en-US" dirty="0" smtClean="0"/>
              <a:t> user interface</a:t>
            </a:r>
          </a:p>
          <a:p>
            <a:r>
              <a:rPr lang="en-US" dirty="0" smtClean="0">
                <a:hlinkClick r:id="rId6"/>
              </a:rPr>
              <a:t>http://bassistance.de/jquery-plugins/</a:t>
            </a:r>
            <a:r>
              <a:rPr lang="en-US" dirty="0" smtClean="0"/>
              <a:t> - homepage of the author of several useful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plugins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7"/>
              </a:rPr>
              <a:t>http://www.tutorialspoint.com/jquery/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 Black" pitchFamily="34" charset="0"/>
              </a:rPr>
              <a:t>Introduction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sz="3000" dirty="0" err="1" smtClean="0">
                <a:latin typeface="Calibri" pitchFamily="34" charset="0"/>
              </a:rPr>
              <a:t>JQuery</a:t>
            </a:r>
            <a:r>
              <a:rPr lang="en-US" sz="3000" dirty="0" smtClean="0">
                <a:latin typeface="Calibri" pitchFamily="34" charset="0"/>
              </a:rPr>
              <a:t> is an open source JavaScript library that simplifies the interactions between an HTML   Document Object Model  and JavaScript.</a:t>
            </a:r>
          </a:p>
          <a:p>
            <a:pPr>
              <a:buNone/>
            </a:pPr>
            <a:r>
              <a:rPr lang="en-US" sz="3000" dirty="0" smtClean="0">
                <a:latin typeface="Calibri" pitchFamily="34" charset="0"/>
              </a:rPr>
              <a:t>   </a:t>
            </a:r>
          </a:p>
          <a:p>
            <a:pPr>
              <a:buNone/>
            </a:pPr>
            <a:r>
              <a:rPr lang="en-US" sz="3000" dirty="0" smtClean="0">
                <a:latin typeface="Calibri" pitchFamily="34" charset="0"/>
              </a:rPr>
              <a:t>    Jquery is a framework</a:t>
            </a:r>
          </a:p>
          <a:p>
            <a:pPr>
              <a:buNone/>
            </a:pPr>
            <a:r>
              <a:rPr lang="en-US" sz="3000" dirty="0" smtClean="0">
                <a:latin typeface="Calibri" pitchFamily="34" charset="0"/>
              </a:rPr>
              <a:t>    </a:t>
            </a:r>
          </a:p>
          <a:p>
            <a:pPr>
              <a:buNone/>
            </a:pPr>
            <a:r>
              <a:rPr lang="en-US" sz="3000" dirty="0" smtClean="0">
                <a:latin typeface="Calibri" pitchFamily="34" charset="0"/>
              </a:rPr>
              <a:t>    Jquery is reusable set of Libraries or classes for a Software System or a Sub System</a:t>
            </a:r>
          </a:p>
          <a:p>
            <a:pPr>
              <a:buNone/>
            </a:pPr>
            <a:endParaRPr lang="en-US" sz="3000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3000" dirty="0" smtClean="0">
                <a:latin typeface="Calibri" pitchFamily="34" charset="0"/>
              </a:rPr>
              <a:t>    Jquery allows to interact and manipulate  Webpage elements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533400"/>
            <a:ext cx="7620000" cy="4332288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JQuery’s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features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600" dirty="0" smtClean="0"/>
              <a:t> </a:t>
            </a:r>
            <a:r>
              <a:rPr lang="en-US" sz="3200" dirty="0" smtClean="0"/>
              <a:t>C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ore functionality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3200" dirty="0" smtClean="0"/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Document Object Model  (DOM) selectors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DOM traversal and Modification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CSS Manipulations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Events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Effects and Animation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Ajax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3200" dirty="0" smtClean="0"/>
              <a:t>U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tilities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533400"/>
            <a:ext cx="7620000" cy="4332288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Minimum requirements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3200" dirty="0" smtClean="0"/>
              <a:t> </a:t>
            </a:r>
            <a:r>
              <a:rPr lang="en-US" sz="3200" dirty="0" err="1" smtClean="0"/>
              <a:t>Javascript</a:t>
            </a:r>
            <a:endParaRPr lang="en-US" sz="32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(any one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webprogramming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language)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3200" dirty="0" smtClean="0"/>
              <a:t>XML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944562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</a:rPr>
              <a:t>Web page development with </a:t>
            </a:r>
            <a:r>
              <a:rPr lang="en-US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</a:rPr>
              <a:t>javascript</a:t>
            </a:r>
            <a:endParaRPr lang="en-U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Javascript</a:t>
            </a:r>
            <a:r>
              <a:rPr lang="en-US" sz="2800" dirty="0" smtClean="0"/>
              <a:t> has become essential to current web page development, but …</a:t>
            </a:r>
          </a:p>
          <a:p>
            <a:r>
              <a:rPr lang="en-US" sz="2800" dirty="0" err="1" smtClean="0"/>
              <a:t>Javascript</a:t>
            </a:r>
            <a:r>
              <a:rPr lang="en-US" sz="2800" dirty="0" smtClean="0"/>
              <a:t> is not  a good language design</a:t>
            </a:r>
          </a:p>
          <a:p>
            <a:r>
              <a:rPr lang="en-US" sz="2800" dirty="0" err="1" smtClean="0"/>
              <a:t>Javascript</a:t>
            </a:r>
            <a:r>
              <a:rPr lang="en-US" sz="2800" dirty="0" smtClean="0"/>
              <a:t> has become bloated</a:t>
            </a:r>
          </a:p>
          <a:p>
            <a:pPr lvl="1"/>
            <a:r>
              <a:rPr lang="en-US" sz="2800" dirty="0" smtClean="0"/>
              <a:t>DOM navigation</a:t>
            </a:r>
          </a:p>
          <a:p>
            <a:pPr lvl="1"/>
            <a:r>
              <a:rPr lang="en-US" sz="2800" dirty="0" smtClean="0"/>
              <a:t>Browser differences</a:t>
            </a:r>
          </a:p>
          <a:p>
            <a:r>
              <a:rPr lang="en-US" sz="2800" dirty="0" smtClean="0"/>
              <a:t>Writing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code is tedious, time-consuming, and error-prone</a:t>
            </a:r>
          </a:p>
          <a:p>
            <a:pPr algn="just">
              <a:lnSpc>
                <a:spcPct val="20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7772400" cy="5715000"/>
          </a:xfrm>
        </p:spPr>
        <p:txBody>
          <a:bodyPr>
            <a:normAutofit/>
          </a:bodyPr>
          <a:lstStyle/>
          <a:p>
            <a:pPr algn="just"/>
            <a:r>
              <a:rPr lang="en-US" sz="3000" dirty="0" smtClean="0">
                <a:latin typeface="Calibri" pitchFamily="34" charset="0"/>
              </a:rPr>
              <a:t> Jquery simplifies HTML document traversing  and manipulation, browser event handling,  DOM animations, Ajax </a:t>
            </a:r>
            <a:r>
              <a:rPr lang="en-US" sz="3000" dirty="0" err="1" smtClean="0">
                <a:latin typeface="Calibri" pitchFamily="34" charset="0"/>
              </a:rPr>
              <a:t>interactions,and</a:t>
            </a:r>
            <a:r>
              <a:rPr lang="en-US" sz="3000" dirty="0" smtClean="0">
                <a:latin typeface="Calibri" pitchFamily="34" charset="0"/>
              </a:rPr>
              <a:t> cross- browser JavaScript development</a:t>
            </a:r>
          </a:p>
          <a:p>
            <a:pPr algn="just"/>
            <a:r>
              <a:rPr lang="en-US" sz="3000" dirty="0" smtClean="0">
                <a:latin typeface="Calibri" pitchFamily="34" charset="0"/>
              </a:rPr>
              <a:t>Jquery makes writing </a:t>
            </a:r>
            <a:r>
              <a:rPr lang="en-US" sz="3000" dirty="0" err="1" smtClean="0">
                <a:latin typeface="Calibri" pitchFamily="34" charset="0"/>
              </a:rPr>
              <a:t>Javascript</a:t>
            </a:r>
            <a:r>
              <a:rPr lang="en-US" sz="3000" dirty="0" smtClean="0">
                <a:latin typeface="Calibri" pitchFamily="34" charset="0"/>
              </a:rPr>
              <a:t> much easier</a:t>
            </a:r>
          </a:p>
          <a:p>
            <a:pPr algn="just"/>
            <a:r>
              <a:rPr lang="en-US" sz="3000" dirty="0" smtClean="0">
                <a:latin typeface="Calibri" pitchFamily="34" charset="0"/>
              </a:rPr>
              <a:t>DOM navigation (</a:t>
            </a:r>
            <a:r>
              <a:rPr lang="en-US" sz="3000" dirty="0" err="1" smtClean="0">
                <a:latin typeface="Calibri" pitchFamily="34" charset="0"/>
              </a:rPr>
              <a:t>css</a:t>
            </a:r>
            <a:r>
              <a:rPr lang="en-US" sz="3000" dirty="0" smtClean="0">
                <a:latin typeface="Calibri" pitchFamily="34" charset="0"/>
              </a:rPr>
              <a:t>-like syntax)</a:t>
            </a:r>
          </a:p>
          <a:p>
            <a:pPr algn="just"/>
            <a:r>
              <a:rPr lang="en-US" sz="3000" dirty="0" smtClean="0">
                <a:latin typeface="Calibri" pitchFamily="34" charset="0"/>
              </a:rPr>
              <a:t>Apply methods to sets of DOM elements</a:t>
            </a:r>
          </a:p>
          <a:p>
            <a:pPr algn="just"/>
            <a:r>
              <a:rPr lang="en-US" sz="3000" dirty="0" smtClean="0">
                <a:latin typeface="Calibri" pitchFamily="34" charset="0"/>
              </a:rPr>
              <a:t>Builder model (chain method calls)</a:t>
            </a:r>
          </a:p>
          <a:p>
            <a:pPr algn="just"/>
            <a:r>
              <a:rPr lang="en-US" sz="3000" dirty="0" smtClean="0">
                <a:latin typeface="Calibri" pitchFamily="34" charset="0"/>
              </a:rPr>
              <a:t>Extensible and there are tons of libraries</a:t>
            </a:r>
          </a:p>
          <a:p>
            <a:pPr algn="just"/>
            <a:r>
              <a:rPr lang="en-US" sz="3000" dirty="0" smtClean="0">
                <a:latin typeface="Calibri" pitchFamily="34" charset="0"/>
              </a:rPr>
              <a:t>Handles most browser differences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Adding </a:t>
            </a:r>
            <a:r>
              <a:rPr lang="en-US" sz="2800" b="1" dirty="0" err="1" smtClean="0"/>
              <a:t>jquery</a:t>
            </a:r>
            <a:r>
              <a:rPr lang="en-US" sz="2800" b="1" dirty="0" smtClean="0"/>
              <a:t> library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48307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800" dirty="0" smtClean="0"/>
              <a:t>The </a:t>
            </a:r>
            <a:r>
              <a:rPr lang="en-US" sz="2800" dirty="0" err="1" smtClean="0"/>
              <a:t>jQuery</a:t>
            </a:r>
            <a:r>
              <a:rPr lang="en-US" sz="2800" dirty="0" smtClean="0"/>
              <a:t> library is stored as a single JavaScript file, containing all the </a:t>
            </a:r>
            <a:r>
              <a:rPr lang="en-US" sz="2800" dirty="0" err="1" smtClean="0"/>
              <a:t>jQuery</a:t>
            </a:r>
            <a:r>
              <a:rPr lang="en-US" sz="2800" dirty="0" smtClean="0"/>
              <a:t> methods.</a:t>
            </a:r>
          </a:p>
          <a:p>
            <a:pPr>
              <a:buNone/>
            </a:pPr>
            <a:r>
              <a:rPr lang="en-US" sz="2800" dirty="0" smtClean="0"/>
              <a:t>&lt;head&gt;</a:t>
            </a:r>
            <a:br>
              <a:rPr lang="en-US" sz="2800" dirty="0" smtClean="0"/>
            </a:br>
            <a:r>
              <a:rPr lang="en-US" sz="2800" dirty="0" smtClean="0"/>
              <a:t>&lt;script type="text/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" </a:t>
            </a:r>
            <a:r>
              <a:rPr lang="en-US" sz="2800" dirty="0" err="1" smtClean="0"/>
              <a:t>src</a:t>
            </a:r>
            <a:r>
              <a:rPr lang="en-US" sz="2800" dirty="0" smtClean="0"/>
              <a:t>="jquery.js"&gt;&lt;/script&gt;</a:t>
            </a:r>
          </a:p>
          <a:p>
            <a:pPr>
              <a:buNone/>
            </a:pPr>
            <a:r>
              <a:rPr lang="en-US" sz="2800" dirty="0" smtClean="0"/>
              <a:t>&lt;/head&gt;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5100" b="1" dirty="0" smtClean="0"/>
              <a:t>Downloading </a:t>
            </a:r>
            <a:r>
              <a:rPr lang="en-US" sz="5100" b="1" dirty="0" err="1" smtClean="0"/>
              <a:t>jQuery</a:t>
            </a:r>
            <a:endParaRPr lang="en-US" sz="5100" b="1" dirty="0" smtClean="0"/>
          </a:p>
          <a:p>
            <a:pPr>
              <a:buNone/>
            </a:pPr>
            <a:r>
              <a:rPr lang="en-US" sz="2800" dirty="0" smtClean="0"/>
              <a:t>Two versions of </a:t>
            </a:r>
            <a:r>
              <a:rPr lang="en-US" sz="2800" dirty="0" err="1" smtClean="0"/>
              <a:t>jQuery</a:t>
            </a:r>
            <a:r>
              <a:rPr lang="en-US" sz="2800" dirty="0" smtClean="0"/>
              <a:t> are available for downloading: </a:t>
            </a:r>
          </a:p>
          <a:p>
            <a:pPr>
              <a:buNone/>
            </a:pPr>
            <a:r>
              <a:rPr lang="en-US" sz="2800" dirty="0" smtClean="0"/>
              <a:t>one minified and one uncompressed (for debugging or reading).</a:t>
            </a:r>
            <a:r>
              <a:rPr lang="en-US" sz="2800" dirty="0" err="1" smtClean="0">
                <a:hlinkClick r:id="rId2"/>
              </a:rPr>
              <a:t>jQuery.com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5100" b="1" dirty="0" smtClean="0"/>
              <a:t>Alternatives to Downloading</a:t>
            </a:r>
          </a:p>
          <a:p>
            <a:pPr>
              <a:buNone/>
            </a:pPr>
            <a:r>
              <a:rPr lang="en-US" sz="2800" b="1" dirty="0" smtClean="0"/>
              <a:t>Google</a:t>
            </a:r>
          </a:p>
          <a:p>
            <a:pPr>
              <a:buNone/>
            </a:pPr>
            <a:r>
              <a:rPr lang="en-US" sz="2800" dirty="0" smtClean="0"/>
              <a:t>  &lt;script type="text/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" </a:t>
            </a:r>
            <a:r>
              <a:rPr lang="en-US" sz="2800" dirty="0" err="1" smtClean="0"/>
              <a:t>src</a:t>
            </a:r>
            <a:r>
              <a:rPr lang="en-US" sz="2800" dirty="0" smtClean="0"/>
              <a:t>="http://ajax.googleapis.com/ajax/libs/jquery/1.4.2/jquery.min.js"&gt;</a:t>
            </a:r>
          </a:p>
          <a:p>
            <a:pPr>
              <a:buNone/>
            </a:pPr>
            <a:r>
              <a:rPr lang="en-US" sz="2800" dirty="0" smtClean="0"/>
              <a:t>&lt;/script&gt;</a:t>
            </a:r>
          </a:p>
          <a:p>
            <a:pPr>
              <a:buNone/>
            </a:pPr>
            <a:r>
              <a:rPr lang="en-US" sz="2800" b="1" dirty="0" smtClean="0"/>
              <a:t>Microsoft</a:t>
            </a:r>
          </a:p>
          <a:p>
            <a:pPr>
              <a:buNone/>
            </a:pPr>
            <a:r>
              <a:rPr lang="en-US" sz="2800" dirty="0" smtClean="0"/>
              <a:t>&lt;script type="text/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" </a:t>
            </a:r>
            <a:r>
              <a:rPr lang="en-US" sz="2800" dirty="0" err="1" smtClean="0"/>
              <a:t>src</a:t>
            </a:r>
            <a:r>
              <a:rPr lang="en-US" sz="2800" dirty="0" smtClean="0"/>
              <a:t>="http://ajax.microsoft.com/ajax/jquery/jquery-1.4.2.min.js"&gt;</a:t>
            </a:r>
          </a:p>
          <a:p>
            <a:pPr>
              <a:buNone/>
            </a:pPr>
            <a:r>
              <a:rPr lang="en-US" sz="2800" dirty="0" smtClean="0"/>
              <a:t>&lt;/script&gt;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Element Selectors and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err="1" smtClean="0"/>
              <a:t>jQuery</a:t>
            </a:r>
            <a:r>
              <a:rPr lang="en-US" b="1" dirty="0" smtClean="0"/>
              <a:t> Syntax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$(selector).action()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 dollar sign to define </a:t>
            </a:r>
            <a:r>
              <a:rPr lang="en-US" dirty="0" err="1" smtClean="0"/>
              <a:t>jQuery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 selector is HTML element</a:t>
            </a:r>
          </a:p>
          <a:p>
            <a:pPr>
              <a:buNone/>
            </a:pPr>
            <a:r>
              <a:rPr lang="en-US" dirty="0" smtClean="0"/>
              <a:t>A action() to be performed on the element</a:t>
            </a:r>
          </a:p>
          <a:p>
            <a:pPr>
              <a:buNone/>
            </a:pPr>
            <a:r>
              <a:rPr lang="en-US" dirty="0" smtClean="0"/>
              <a:t>Examples:</a:t>
            </a:r>
          </a:p>
          <a:p>
            <a:pPr>
              <a:buNone/>
            </a:pPr>
            <a:r>
              <a:rPr lang="en-US" dirty="0" smtClean="0"/>
              <a:t>$(this).hide() - hides current element.</a:t>
            </a:r>
          </a:p>
          <a:p>
            <a:pPr>
              <a:buNone/>
            </a:pPr>
            <a:r>
              <a:rPr lang="en-US" dirty="0" smtClean="0"/>
              <a:t>$("p").hide() - hides all paragraphs.</a:t>
            </a:r>
          </a:p>
          <a:p>
            <a:pPr>
              <a:buNone/>
            </a:pPr>
            <a:r>
              <a:rPr lang="en-US" dirty="0" smtClean="0"/>
              <a:t>$("</a:t>
            </a:r>
            <a:r>
              <a:rPr lang="en-US" dirty="0" err="1" smtClean="0"/>
              <a:t>p.test</a:t>
            </a:r>
            <a:r>
              <a:rPr lang="en-US" dirty="0" smtClean="0"/>
              <a:t>").hide() - hides all paragraphs with class="test".</a:t>
            </a:r>
          </a:p>
          <a:p>
            <a:pPr>
              <a:buNone/>
            </a:pPr>
            <a:r>
              <a:rPr lang="en-US" dirty="0" smtClean="0"/>
              <a:t>$("#test").hide() - hides the element with id="test".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8229600" cy="64008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7400" b="1" dirty="0" err="1" smtClean="0"/>
              <a:t>jQuery</a:t>
            </a:r>
            <a:r>
              <a:rPr lang="en-US" sz="7400" b="1" dirty="0" smtClean="0"/>
              <a:t> Selectors</a:t>
            </a:r>
          </a:p>
          <a:p>
            <a:r>
              <a:rPr lang="en-US" sz="5000" dirty="0" err="1" smtClean="0"/>
              <a:t>jQuery</a:t>
            </a:r>
            <a:r>
              <a:rPr lang="en-US" sz="5000" dirty="0" smtClean="0"/>
              <a:t> selectors allow you to select and manipulate HTML elements as a group or as a single element.</a:t>
            </a:r>
          </a:p>
          <a:p>
            <a:r>
              <a:rPr lang="en-US" sz="5000" dirty="0" err="1" smtClean="0"/>
              <a:t>jQuery</a:t>
            </a:r>
            <a:r>
              <a:rPr lang="en-US" sz="5000" dirty="0" smtClean="0"/>
              <a:t> selectors are required at every step while using </a:t>
            </a:r>
            <a:r>
              <a:rPr lang="en-US" sz="5000" dirty="0" err="1" smtClean="0"/>
              <a:t>jQuery</a:t>
            </a:r>
            <a:r>
              <a:rPr lang="en-US" sz="5000" dirty="0" smtClean="0"/>
              <a:t>. Selectors allow you to get the exact element/attribute you want from your HTML document.</a:t>
            </a:r>
          </a:p>
          <a:p>
            <a:r>
              <a:rPr lang="en-US" sz="5000" dirty="0" err="1" smtClean="0"/>
              <a:t>jQuery</a:t>
            </a:r>
            <a:r>
              <a:rPr lang="en-US" sz="5000" dirty="0" smtClean="0"/>
              <a:t> supports the existing </a:t>
            </a:r>
            <a:r>
              <a:rPr lang="en-US" sz="5000" dirty="0" smtClean="0">
                <a:hlinkClick r:id="rId2"/>
              </a:rPr>
              <a:t>CSS Selectors</a:t>
            </a:r>
            <a:r>
              <a:rPr lang="en-US" sz="5000" dirty="0" smtClean="0"/>
              <a:t>, and in addition, it has some own custom selectors.</a:t>
            </a:r>
          </a:p>
          <a:p>
            <a:r>
              <a:rPr lang="en-US" sz="5000" dirty="0" smtClean="0"/>
              <a:t>All type of selectors in </a:t>
            </a:r>
            <a:r>
              <a:rPr lang="en-US" sz="5000" dirty="0" err="1" smtClean="0"/>
              <a:t>jQuery</a:t>
            </a:r>
            <a:r>
              <a:rPr lang="en-US" sz="5000" dirty="0" smtClean="0"/>
              <a:t>, start with the dollar sign and parentheses: $().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6200" b="1" dirty="0" smtClean="0"/>
              <a:t>Examples of </a:t>
            </a:r>
            <a:r>
              <a:rPr lang="en-US" sz="6200" b="1" dirty="0" err="1" smtClean="0"/>
              <a:t>jQuery</a:t>
            </a:r>
            <a:r>
              <a:rPr lang="en-US" sz="6200" b="1" dirty="0" smtClean="0"/>
              <a:t> Selectors</a:t>
            </a:r>
          </a:p>
          <a:p>
            <a:r>
              <a:rPr lang="en-US" sz="5100" dirty="0" smtClean="0"/>
              <a:t>$("*") selects all elements.</a:t>
            </a:r>
          </a:p>
          <a:p>
            <a:r>
              <a:rPr lang="en-US" sz="5100" dirty="0" smtClean="0"/>
              <a:t>$("p") selects all &lt;p&gt; elements.</a:t>
            </a:r>
          </a:p>
          <a:p>
            <a:r>
              <a:rPr lang="en-US" sz="5100" dirty="0" smtClean="0"/>
              <a:t>$("</a:t>
            </a:r>
            <a:r>
              <a:rPr lang="en-US" sz="5100" dirty="0" err="1" smtClean="0"/>
              <a:t>p.intro</a:t>
            </a:r>
            <a:r>
              <a:rPr lang="en-US" sz="5100" dirty="0" smtClean="0"/>
              <a:t>") selects all &lt;p&gt; elements with class="intro".</a:t>
            </a:r>
          </a:p>
          <a:p>
            <a:r>
              <a:rPr lang="en-US" sz="5100" dirty="0" smtClean="0"/>
              <a:t>$("</a:t>
            </a:r>
            <a:r>
              <a:rPr lang="en-US" sz="5100" dirty="0" err="1" smtClean="0"/>
              <a:t>p#intro</a:t>
            </a:r>
            <a:r>
              <a:rPr lang="en-US" sz="5100" dirty="0" smtClean="0"/>
              <a:t>") selects the first &lt;p&gt; elements with id="intro".</a:t>
            </a:r>
          </a:p>
          <a:p>
            <a:r>
              <a:rPr lang="en-US" sz="5100" dirty="0" smtClean="0"/>
              <a:t>$(":animated") selects all elements that are currently animated.</a:t>
            </a:r>
          </a:p>
          <a:p>
            <a:r>
              <a:rPr lang="en-US" sz="5100" dirty="0" smtClean="0"/>
              <a:t>$(":button") selects all &lt;button&gt; elements and &lt;input&gt; elements of type="button".</a:t>
            </a:r>
          </a:p>
          <a:p>
            <a:r>
              <a:rPr lang="en-US" sz="5100" dirty="0" smtClean="0"/>
              <a:t>$(":even") selects even elements.</a:t>
            </a:r>
          </a:p>
          <a:p>
            <a:r>
              <a:rPr lang="en-US" sz="5100" dirty="0" smtClean="0"/>
              <a:t>$(":odd") selects odd elements.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528</TotalTime>
  <Words>1922</Words>
  <Application>Microsoft Office PowerPoint</Application>
  <PresentationFormat>On-screen Show (4:3)</PresentationFormat>
  <Paragraphs>183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JQUERY </vt:lpstr>
      <vt:lpstr>Introduction</vt:lpstr>
      <vt:lpstr>Slide 3</vt:lpstr>
      <vt:lpstr>Slide 4</vt:lpstr>
      <vt:lpstr>Web page development with javascript</vt:lpstr>
      <vt:lpstr>Slide 6</vt:lpstr>
      <vt:lpstr>Adding jquery library</vt:lpstr>
      <vt:lpstr>Element Selectors and functions</vt:lpstr>
      <vt:lpstr>Slide 9</vt:lpstr>
      <vt:lpstr>Samples: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Useful jQuery links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</dc:title>
  <dc:creator/>
  <cp:lastModifiedBy>Aruna reddy</cp:lastModifiedBy>
  <cp:revision>95</cp:revision>
  <dcterms:created xsi:type="dcterms:W3CDTF">2006-08-16T00:00:00Z</dcterms:created>
  <dcterms:modified xsi:type="dcterms:W3CDTF">2012-05-26T04:04:26Z</dcterms:modified>
</cp:coreProperties>
</file>