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2" r:id="rId3"/>
    <p:sldId id="312" r:id="rId4"/>
    <p:sldId id="258" r:id="rId5"/>
    <p:sldId id="259" r:id="rId6"/>
    <p:sldId id="262" r:id="rId7"/>
    <p:sldId id="316" r:id="rId8"/>
    <p:sldId id="317" r:id="rId9"/>
    <p:sldId id="264" r:id="rId10"/>
    <p:sldId id="265" r:id="rId11"/>
    <p:sldId id="318" r:id="rId12"/>
    <p:sldId id="284" r:id="rId13"/>
    <p:sldId id="285" r:id="rId14"/>
    <p:sldId id="323" r:id="rId15"/>
    <p:sldId id="295" r:id="rId16"/>
    <p:sldId id="324" r:id="rId17"/>
    <p:sldId id="305" r:id="rId18"/>
    <p:sldId id="322" r:id="rId19"/>
    <p:sldId id="327" r:id="rId20"/>
    <p:sldId id="321" r:id="rId21"/>
    <p:sldId id="304" r:id="rId22"/>
    <p:sldId id="320" r:id="rId23"/>
    <p:sldId id="325" r:id="rId24"/>
    <p:sldId id="328" r:id="rId25"/>
    <p:sldId id="329" r:id="rId26"/>
    <p:sldId id="330" r:id="rId27"/>
    <p:sldId id="331" r:id="rId28"/>
    <p:sldId id="309" r:id="rId29"/>
    <p:sldId id="273" r:id="rId30"/>
    <p:sldId id="319" r:id="rId31"/>
    <p:sldId id="310" r:id="rId32"/>
    <p:sldId id="315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6091" autoAdjust="0"/>
    <p:restoredTop sz="94737" autoAdjust="0"/>
  </p:normalViewPr>
  <p:slideViewPr>
    <p:cSldViewPr>
      <p:cViewPr varScale="1">
        <p:scale>
          <a:sx n="69" d="100"/>
          <a:sy n="69" d="100"/>
        </p:scale>
        <p:origin x="-118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B8D045-D10C-4429-80A2-5E6AC9C46335}" type="datetimeFigureOut">
              <a:rPr lang="en-US" smtClean="0"/>
              <a:pPr/>
              <a:t>1/5/2013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43200"/>
            <a:ext cx="6480048" cy="230124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Hibernate</a:t>
            </a:r>
            <a:endParaRPr lang="en-US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3" name="Picture 12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66534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Hibernate Architecture 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1" name="Picture 10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4" descr="http://www.javajazzup.com/issue6/images/27.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447800"/>
            <a:ext cx="4267200" cy="464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4572000"/>
            <a:ext cx="4495800" cy="205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467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Hibernate itself opens connection to database.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Converts HQL statements to db  specific statement.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Receives result set.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Performs mapping of these database specific data to Java objects which are directly used by Java application.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Provides </a:t>
            </a:r>
            <a:r>
              <a:rPr lang="en-US" sz="2400" dirty="0" smtClean="0">
                <a:latin typeface="Cambria" pitchFamily="18" charset="0"/>
              </a:rPr>
              <a:t>query and retrieval facilities.</a:t>
            </a:r>
            <a:endParaRPr lang="en-US" sz="2400" dirty="0" smtClean="0">
              <a:latin typeface="Cambria" pitchFamily="18" charset="0"/>
              <a:cs typeface="Calibri" pitchFamily="34" charset="0"/>
            </a:endParaRPr>
          </a:p>
        </p:txBody>
      </p:sp>
      <p:pic>
        <p:nvPicPr>
          <p:cNvPr id="6" name="Picture 5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Software Requirements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Cambria" pitchFamily="18" charset="0"/>
              </a:rPr>
              <a:t>JDK 1.5 onwards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Eclipse/NetBeans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Any Web/Apps Server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Hibernate Jar Files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Any RDBMS (Oracle, Mysql, SQL Server, ..)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RDBMS Jar Files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Required Files for Configuration</a:t>
            </a:r>
            <a:endParaRPr lang="en-US" sz="3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mbria" pitchFamily="18" charset="0"/>
              </a:rPr>
              <a:t>Hibernate Configuration File (hibernate.cfg.xml)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Hibernate Mapping File (hibernate.hbm.xml)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Reverse Engineering File (reveng.xml)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POJO ( Plain Old Java Object 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Hibernate Util Class ( HibernateUtil.java)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Hibernate Helper Class (FileHelper.java)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4873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Role  of  Configuration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" y="1981200"/>
            <a:ext cx="28194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7543800" y="106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543800" y="28956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+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7543800" y="487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Server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19519062">
            <a:off x="6674781" y="2400504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939215" y="3388958"/>
            <a:ext cx="523370" cy="206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481664">
            <a:off x="6638164" y="4578496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1000" y="1905000"/>
            <a:ext cx="2494194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282413" y="3434567"/>
            <a:ext cx="826575" cy="2447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4648200" y="2971800"/>
            <a:ext cx="1752600" cy="1219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0"/>
            <a:ext cx="8610600" cy="68580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4400" b="1" u="sng" dirty="0" err="1" smtClean="0">
                <a:latin typeface="Cambria" pitchFamily="18" charset="0"/>
              </a:rPr>
              <a:t>Hibernate.cfg.xml</a:t>
            </a:r>
            <a:endParaRPr lang="en-US" sz="4400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 </a:t>
            </a:r>
            <a:endParaRPr lang="en-US" dirty="0" smtClean="0">
              <a:latin typeface="Cambria" pitchFamily="18" charset="0"/>
            </a:endParaRPr>
          </a:p>
          <a:p>
            <a:endParaRPr lang="en-US" sz="29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3300" dirty="0" smtClean="0">
                <a:latin typeface="Cambria" pitchFamily="18" charset="0"/>
              </a:rPr>
              <a:t>&lt;?xml version="1.0" encoding="UTF-8"?&gt;</a:t>
            </a:r>
          </a:p>
          <a:p>
            <a:pPr>
              <a:buNone/>
            </a:pPr>
            <a:r>
              <a:rPr lang="en-US" sz="3300" dirty="0" smtClean="0">
                <a:latin typeface="Cambria" pitchFamily="18" charset="0"/>
              </a:rPr>
              <a:t>&lt;!DOCTYPE hibernate-configuration PUBLIC "-//Hibernate/Hibernate Configuration DTD 3.0//EN" "http://hibernate.sourceforge.net/hibernate-configuration-3.0.dtd"&gt;</a:t>
            </a:r>
          </a:p>
          <a:p>
            <a:pPr lvl="2">
              <a:buNone/>
            </a:pPr>
            <a:endParaRPr lang="en-US" sz="2700" dirty="0" smtClean="0">
              <a:latin typeface="Cambria" pitchFamily="18" charset="0"/>
            </a:endParaRP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&lt;hibernate-configuration&gt;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&lt;session-factory&gt;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</a:t>
            </a:r>
            <a:r>
              <a:rPr lang="en-US" sz="2700" dirty="0" err="1" smtClean="0">
                <a:latin typeface="Cambria" pitchFamily="18" charset="0"/>
              </a:rPr>
              <a:t>hibernate.dialect</a:t>
            </a:r>
            <a:r>
              <a:rPr lang="en-US" sz="2700" dirty="0" smtClean="0">
                <a:latin typeface="Cambria" pitchFamily="18" charset="0"/>
              </a:rPr>
              <a:t>“&gt;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		</a:t>
            </a:r>
            <a:r>
              <a:rPr lang="en-US" sz="2700" dirty="0" err="1" smtClean="0">
                <a:latin typeface="Cambria" pitchFamily="18" charset="0"/>
              </a:rPr>
              <a:t>org.hibernate.dialect.MySQLDialect</a:t>
            </a:r>
            <a:r>
              <a:rPr lang="en-US" sz="2700" dirty="0" smtClean="0">
                <a:latin typeface="Cambria" pitchFamily="18" charset="0"/>
              </a:rPr>
              <a:t>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</a:t>
            </a:r>
            <a:r>
              <a:rPr lang="en-US" sz="2700" dirty="0" err="1" smtClean="0">
                <a:latin typeface="Cambria" pitchFamily="18" charset="0"/>
              </a:rPr>
              <a:t>hibernate.connection.driver_class</a:t>
            </a:r>
            <a:r>
              <a:rPr lang="en-US" sz="2700" dirty="0" smtClean="0">
                <a:latin typeface="Cambria" pitchFamily="18" charset="0"/>
              </a:rPr>
              <a:t>"&gt;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		</a:t>
            </a:r>
            <a:r>
              <a:rPr lang="en-US" sz="2700" dirty="0" err="1" smtClean="0">
                <a:latin typeface="Cambria" pitchFamily="18" charset="0"/>
              </a:rPr>
              <a:t>com.mysql.jdbc.Driver</a:t>
            </a:r>
            <a:r>
              <a:rPr lang="en-US" sz="2700" dirty="0" smtClean="0">
                <a:latin typeface="Cambria" pitchFamily="18" charset="0"/>
              </a:rPr>
              <a:t>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</a:t>
            </a:r>
            <a:r>
              <a:rPr lang="en-US" sz="2700" dirty="0" err="1" smtClean="0">
                <a:latin typeface="Cambria" pitchFamily="18" charset="0"/>
              </a:rPr>
              <a:t>hibernate.connection.url</a:t>
            </a:r>
            <a:r>
              <a:rPr lang="en-US" sz="2700" dirty="0" smtClean="0">
                <a:latin typeface="Cambria" pitchFamily="18" charset="0"/>
              </a:rPr>
              <a:t>"&gt;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		</a:t>
            </a:r>
            <a:r>
              <a:rPr lang="en-US" sz="2700" dirty="0" err="1" smtClean="0">
                <a:latin typeface="Cambria" pitchFamily="18" charset="0"/>
              </a:rPr>
              <a:t>jdbc:mysql</a:t>
            </a:r>
            <a:r>
              <a:rPr lang="en-US" sz="2700" dirty="0" smtClean="0">
                <a:latin typeface="Cambria" pitchFamily="18" charset="0"/>
              </a:rPr>
              <a:t>://localhost:3306/courses&lt;/property&gt;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name="hibernate.connection.username"&gt;root&lt;/property&gt;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name="hibernate.connection.password"&gt;root&lt;/property&gt;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name="hibernate.show_sql"&gt;true&lt;/property&gt;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name="hibernate.current_session_context_class"&gt;thread&lt;/property&gt;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</a:t>
            </a:r>
            <a:r>
              <a:rPr lang="en-US" sz="2700" dirty="0" err="1" smtClean="0">
                <a:latin typeface="Cambria" pitchFamily="18" charset="0"/>
              </a:rPr>
              <a:t>hibernate.query.factory_class</a:t>
            </a:r>
            <a:r>
              <a:rPr lang="en-US" sz="2700" dirty="0" smtClean="0">
                <a:latin typeface="Cambria" pitchFamily="18" charset="0"/>
              </a:rPr>
              <a:t>"&gt;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		</a:t>
            </a:r>
            <a:r>
              <a:rPr lang="en-US" sz="2700" dirty="0" err="1" smtClean="0">
                <a:latin typeface="Cambria" pitchFamily="18" charset="0"/>
              </a:rPr>
              <a:t>org.hibernate.hql.ast.ASTQueryTranslatorFactory</a:t>
            </a:r>
            <a:r>
              <a:rPr lang="en-US" sz="2700" dirty="0" smtClean="0">
                <a:latin typeface="Cambria" pitchFamily="18" charset="0"/>
              </a:rPr>
              <a:t>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&lt;mapping resource="hiber/Course.hbm.xml"/&gt;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&lt;/session-factory&gt;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&lt;/hibernate-configuration&gt;</a:t>
            </a:r>
          </a:p>
          <a:p>
            <a:pPr>
              <a:buNone/>
            </a:pPr>
            <a:endParaRPr lang="en-US" sz="2900" dirty="0" smtClean="0">
              <a:latin typeface="Cambria" pitchFamily="18" charset="0"/>
            </a:endParaRPr>
          </a:p>
        </p:txBody>
      </p:sp>
      <p:pic>
        <p:nvPicPr>
          <p:cNvPr id="4" name="Picture 3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4873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Role  of  Reverse  Engineering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" y="1981200"/>
            <a:ext cx="19812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0806" y="1905000"/>
            <a:ext cx="2494194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286000" y="3434567"/>
            <a:ext cx="826575" cy="2447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3657600" y="2971800"/>
            <a:ext cx="1752600" cy="1219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400800" y="1447800"/>
            <a:ext cx="2514600" cy="44958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T1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T2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T3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T4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6400" y="3352800"/>
            <a:ext cx="1981200" cy="30480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3672348"/>
            <a:ext cx="1905000" cy="290052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18356" y="3672348"/>
            <a:ext cx="1873044" cy="823452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86400" y="3657600"/>
            <a:ext cx="1905000" cy="137160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533400" y="1101298"/>
            <a:ext cx="7848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Hibernate.revenge.xml</a:t>
            </a:r>
            <a:r>
              <a:rPr lang="en-US" sz="24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:-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wizard to map the Database Schema and tables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u="sng" dirty="0" smtClean="0">
              <a:latin typeface="Cambria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&lt;?xml version="1.0" encoding="UTF-8"?&gt;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&lt;!DOCTYPE hibernate-reverse-engineering PUBLIC "-		//Hibernate/Hibernate Reverse Engineering DTD 3.0//EN" 	"http://hibernate.sourceforge.net/hibernate-reverse-engineering-		3.0.dtd"&gt;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&lt;hibernate-reverse-engineering&gt;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 	&lt;schema-selection match-catalog="courses"/&gt;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	&lt;table-filter match-name="course"/&gt;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&lt;/hibernate-reverse-engineering&gt;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Role  of  POJO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" y="1981200"/>
            <a:ext cx="18288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6400800" y="1447800"/>
            <a:ext cx="2514600" cy="44958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T1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T2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T3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T4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1371600"/>
            <a:ext cx="14478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16764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T1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1143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POJO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5" name="Elbow Connector 24"/>
          <p:cNvCxnSpPr>
            <a:stCxn id="4" idx="6"/>
            <a:endCxn id="19" idx="2"/>
          </p:cNvCxnSpPr>
          <p:nvPr/>
        </p:nvCxnSpPr>
        <p:spPr>
          <a:xfrm flipV="1">
            <a:off x="2057400" y="2057400"/>
            <a:ext cx="533400" cy="1485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6"/>
          </p:cNvCxnSpPr>
          <p:nvPr/>
        </p:nvCxnSpPr>
        <p:spPr>
          <a:xfrm flipV="1">
            <a:off x="2057400" y="3200400"/>
            <a:ext cx="533400" cy="342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4" idx="6"/>
          </p:cNvCxnSpPr>
          <p:nvPr/>
        </p:nvCxnSpPr>
        <p:spPr>
          <a:xfrm>
            <a:off x="2057400" y="3543300"/>
            <a:ext cx="533400" cy="876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6"/>
          </p:cNvCxnSpPr>
          <p:nvPr/>
        </p:nvCxnSpPr>
        <p:spPr>
          <a:xfrm>
            <a:off x="2057400" y="3543300"/>
            <a:ext cx="533400" cy="2019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667000" y="28194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T2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0800" y="4038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T3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90800" y="5181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T4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7" name="Elbow Connector 46"/>
          <p:cNvCxnSpPr>
            <a:stCxn id="19" idx="6"/>
          </p:cNvCxnSpPr>
          <p:nvPr/>
        </p:nvCxnSpPr>
        <p:spPr>
          <a:xfrm>
            <a:off x="3352800" y="2057400"/>
            <a:ext cx="4114800" cy="1295400"/>
          </a:xfrm>
          <a:prstGeom prst="bentConnector3">
            <a:avLst>
              <a:gd name="adj1" fmla="val 4390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6"/>
          </p:cNvCxnSpPr>
          <p:nvPr/>
        </p:nvCxnSpPr>
        <p:spPr>
          <a:xfrm>
            <a:off x="3429000" y="3200400"/>
            <a:ext cx="3962400" cy="762000"/>
          </a:xfrm>
          <a:prstGeom prst="bentConnector3">
            <a:avLst>
              <a:gd name="adj1" fmla="val 38462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6"/>
          </p:cNvCxnSpPr>
          <p:nvPr/>
        </p:nvCxnSpPr>
        <p:spPr>
          <a:xfrm>
            <a:off x="3352800" y="4419600"/>
            <a:ext cx="4114800" cy="76200"/>
          </a:xfrm>
          <a:prstGeom prst="bentConnector3">
            <a:avLst>
              <a:gd name="adj1" fmla="val 39606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6"/>
          </p:cNvCxnSpPr>
          <p:nvPr/>
        </p:nvCxnSpPr>
        <p:spPr>
          <a:xfrm flipV="1">
            <a:off x="3352800" y="5029200"/>
            <a:ext cx="4114800" cy="533400"/>
          </a:xfrm>
          <a:prstGeom prst="bentConnector3">
            <a:avLst>
              <a:gd name="adj1" fmla="val 43548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43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3058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>
                <a:latin typeface="Cambria" pitchFamily="18" charset="0"/>
              </a:rPr>
              <a:t>POJO: Course.java </a:t>
            </a:r>
            <a:r>
              <a:rPr lang="en-US" sz="2000" b="1" dirty="0" smtClean="0">
                <a:latin typeface="Cambria" pitchFamily="18" charset="0"/>
              </a:rPr>
              <a:t> :- Java Persistent objected created by Hibernate tool </a:t>
            </a:r>
            <a:endParaRPr lang="en-US" sz="2000" dirty="0" smtClean="0">
              <a:latin typeface="Cambria" pitchFamily="18" charset="0"/>
            </a:endParaRP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package hiber;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public class Course  implements java.io.Serializable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private int courseId;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 private String courseName;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 public Course() {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public Course(int courseId)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{     this.courseId = courseId;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public Course(int courseId, String courseName)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 this.courseId = courseId;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   this.courseName = courseName;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public int getCourseId()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 return this.courseId;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public void setCourseId(int courseId)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this.courseId = courseId;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public String getCourseName()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  return this.courseName;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    public void setCourseName(String courseName)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  this.courseName = courseName; 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}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00200"/>
            <a:ext cx="4762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Agenda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Introduction to Hibernate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Architecture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Features of Hibernate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Getting Started with Hibernate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O/R Mapping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Mapping In Depth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Query Language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Complete Example </a:t>
            </a:r>
            <a:r>
              <a:rPr lang="en-US" sz="2200" dirty="0" smtClean="0">
                <a:latin typeface="Cambria" pitchFamily="18" charset="0"/>
                <a:ea typeface="Batang" pitchFamily="18" charset="-127"/>
              </a:rPr>
              <a:t/>
            </a:r>
            <a:br>
              <a:rPr lang="en-US" sz="2200" dirty="0" smtClean="0">
                <a:latin typeface="Cambria" pitchFamily="18" charset="0"/>
                <a:ea typeface="Batang" pitchFamily="18" charset="-127"/>
              </a:rPr>
            </a:br>
            <a:endParaRPr lang="en-US" sz="2200" dirty="0">
              <a:latin typeface="Cambria" pitchFamily="18" charset="0"/>
              <a:ea typeface="Batang" pitchFamily="18" charset="-127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Role  of  Hibernate  Mapping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" y="1981200"/>
            <a:ext cx="18288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6553200" y="1447800"/>
            <a:ext cx="2514600" cy="44958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T1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T2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T3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T4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1371600"/>
            <a:ext cx="27432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16764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T1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1143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POJO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5" name="Elbow Connector 24"/>
          <p:cNvCxnSpPr>
            <a:stCxn id="4" idx="6"/>
            <a:endCxn id="19" idx="2"/>
          </p:cNvCxnSpPr>
          <p:nvPr/>
        </p:nvCxnSpPr>
        <p:spPr>
          <a:xfrm flipV="1">
            <a:off x="2057400" y="2057400"/>
            <a:ext cx="533400" cy="1485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6"/>
          </p:cNvCxnSpPr>
          <p:nvPr/>
        </p:nvCxnSpPr>
        <p:spPr>
          <a:xfrm flipV="1">
            <a:off x="2057400" y="3200400"/>
            <a:ext cx="533400" cy="342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4" idx="6"/>
          </p:cNvCxnSpPr>
          <p:nvPr/>
        </p:nvCxnSpPr>
        <p:spPr>
          <a:xfrm>
            <a:off x="2057400" y="3543300"/>
            <a:ext cx="533400" cy="876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6"/>
          </p:cNvCxnSpPr>
          <p:nvPr/>
        </p:nvCxnSpPr>
        <p:spPr>
          <a:xfrm>
            <a:off x="2057400" y="3543300"/>
            <a:ext cx="533400" cy="2019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90800" y="28194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T2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0800" y="4038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T3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90800" y="5181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T4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7" name="Elbow Connector 46"/>
          <p:cNvCxnSpPr>
            <a:stCxn id="19" idx="6"/>
          </p:cNvCxnSpPr>
          <p:nvPr/>
        </p:nvCxnSpPr>
        <p:spPr>
          <a:xfrm>
            <a:off x="3352800" y="2057400"/>
            <a:ext cx="4114800" cy="1295400"/>
          </a:xfrm>
          <a:prstGeom prst="bentConnector3">
            <a:avLst>
              <a:gd name="adj1" fmla="val 71864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6"/>
          </p:cNvCxnSpPr>
          <p:nvPr/>
        </p:nvCxnSpPr>
        <p:spPr>
          <a:xfrm>
            <a:off x="3352800" y="3200400"/>
            <a:ext cx="3962400" cy="762000"/>
          </a:xfrm>
          <a:prstGeom prst="bentConnector3">
            <a:avLst>
              <a:gd name="adj1" fmla="val 69356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6"/>
          </p:cNvCxnSpPr>
          <p:nvPr/>
        </p:nvCxnSpPr>
        <p:spPr>
          <a:xfrm>
            <a:off x="3352800" y="4419600"/>
            <a:ext cx="4114800" cy="76200"/>
          </a:xfrm>
          <a:prstGeom prst="bentConnector3">
            <a:avLst>
              <a:gd name="adj1" fmla="val 69714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6"/>
          </p:cNvCxnSpPr>
          <p:nvPr/>
        </p:nvCxnSpPr>
        <p:spPr>
          <a:xfrm flipV="1">
            <a:off x="3352800" y="5029200"/>
            <a:ext cx="4114800" cy="533400"/>
          </a:xfrm>
          <a:prstGeom prst="bentConnector3">
            <a:avLst>
              <a:gd name="adj1" fmla="val 71505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nip Single Corner Rectangle 72"/>
          <p:cNvSpPr/>
          <p:nvPr/>
        </p:nvSpPr>
        <p:spPr>
          <a:xfrm>
            <a:off x="4191000" y="1646904"/>
            <a:ext cx="1524000" cy="83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T1.hbm.xml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5" name="Snip Single Corner Rectangle 74"/>
          <p:cNvSpPr/>
          <p:nvPr/>
        </p:nvSpPr>
        <p:spPr>
          <a:xfrm>
            <a:off x="4191000" y="2787444"/>
            <a:ext cx="1524000" cy="83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T2.hbm.xml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4191000" y="4023852"/>
            <a:ext cx="1524000" cy="83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T3.hbm.xml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7" name="Snip Single Corner Rectangle 76"/>
          <p:cNvSpPr/>
          <p:nvPr/>
        </p:nvSpPr>
        <p:spPr>
          <a:xfrm>
            <a:off x="4191000" y="5152104"/>
            <a:ext cx="1524000" cy="83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T4.hbm.xml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43" grpId="0" animBg="1"/>
      <p:bldP spid="44" grpId="0" animBg="1"/>
      <p:bldP spid="45" grpId="0" animBg="1"/>
      <p:bldP spid="73" grpId="0" animBg="1"/>
      <p:bldP spid="75" grpId="0" animBg="1"/>
      <p:bldP spid="76" grpId="0" animBg="1"/>
      <p:bldP spid="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8077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libri" pitchFamily="34" charset="0"/>
                <a:cs typeface="Calibri" pitchFamily="34" charset="0"/>
              </a:rPr>
              <a:t>EmployeeBean.hbm.xml File </a:t>
            </a: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&lt;?xml version="1.0" encoding="utf-8" ?&gt;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&lt;!DOCTYPE hibernate-mapping PUBLIC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"-//Hibernate/Hibernate Mapping DTD 3.0//EN"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"http://hibernate.sourceforge.net/hibernate-mapping-3.0.dtd"&gt;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&lt;hibernate-mapping&gt;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class name="com.mf.bean.EmployeeBean"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="t_employee"&gt;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id name="id" type="string" unsaved-value="null"&gt;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column name="id" sql-type="varchar(32)" not-null="true"/&gt;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generator class="uuid"/&gt;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id&gt;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property name="name"&gt;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column name="name" /&gt;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property&gt;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property name="salary"&gt;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column name="salary" /&gt;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property&gt;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&lt;/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class&gt;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&lt;/hibernate-mapping&gt;</a:t>
            </a: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315200" cy="1143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Hibernate communication with RDBMS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800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Load the Hibernate configuration file and create configuration object. It will automatically load all hbm mapping files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Create session factory from configuration object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Get one session from this session factory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Create HQL query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Execute query to get list containing Java objects 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Hibernate  </a:t>
            </a:r>
            <a:r>
              <a:rPr lang="en-US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Util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478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package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hiber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org.hibernate.cfg.AnnotationConfiguration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org.hibernate.SessionFactory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HibernateUtil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private static final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static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try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AnnotationConfiguration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().configure().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buildSessionFactory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();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} catch (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Throwable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ex)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System.err.println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("Initial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creation failed." + ex);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    throw new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ExceptionInInitializerError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(ex);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}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}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public static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getSessionFactory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()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return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}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Creates a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SessionFactory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object which in turn can open up new Session's.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3400"/>
            <a:ext cx="3680816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  <a:cs typeface="Arial" pitchFamily="34" charset="0"/>
              </a:rPr>
              <a:t>Session Factory</a:t>
            </a:r>
            <a:endParaRPr lang="en-US" sz="3600" b="1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467600" cy="4525963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SessionFactory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creates Sessions</a:t>
            </a:r>
          </a:p>
          <a:p>
            <a:pPr lvl="0"/>
            <a:r>
              <a:rPr lang="en-US" sz="2200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Usually an application has a single </a:t>
            </a:r>
            <a:r>
              <a:rPr lang="en-US" sz="2200" dirty="0" err="1" smtClean="0">
                <a:latin typeface="Batang" pitchFamily="18" charset="-127"/>
                <a:ea typeface="Batang" pitchFamily="18" charset="-127"/>
                <a:cs typeface="Arial" pitchFamily="34" charset="0"/>
              </a:rPr>
              <a:t>SessionFactory</a:t>
            </a:r>
            <a:r>
              <a:rPr lang="en-US" sz="2200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. </a:t>
            </a:r>
          </a:p>
          <a:p>
            <a:r>
              <a:rPr lang="en-US" sz="2200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Threads servicing client requests obtain Sessions from the factory</a:t>
            </a:r>
          </a:p>
          <a:p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Implementors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must be </a:t>
            </a:r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threadsafe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SessionFactorys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are immutable.</a:t>
            </a:r>
          </a:p>
          <a:p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The </a:t>
            </a:r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behaviour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of a </a:t>
            </a:r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SessionFactory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is controlled by properties supplied at configuration time.</a:t>
            </a:r>
          </a:p>
          <a:p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These properties are defined on Environment.</a:t>
            </a:r>
          </a:p>
        </p:txBody>
      </p:sp>
      <p:pic>
        <p:nvPicPr>
          <p:cNvPr id="7" name="Picture 6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"/>
            <a:ext cx="6096000" cy="609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Session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mbria" pitchFamily="18" charset="0"/>
              </a:rPr>
              <a:t>The main runtime interface between a Java application and Hibernate.</a:t>
            </a:r>
          </a:p>
          <a:p>
            <a:r>
              <a:rPr lang="en-US" sz="2400" dirty="0" smtClean="0">
                <a:latin typeface="Cambria" pitchFamily="18" charset="0"/>
              </a:rPr>
              <a:t>The lifecycle of a Session is bounded by the beginning and end of a logical transaction. </a:t>
            </a:r>
          </a:p>
          <a:p>
            <a:r>
              <a:rPr lang="en-US" sz="2400" dirty="0" smtClean="0">
                <a:latin typeface="Cambria" pitchFamily="18" charset="0"/>
              </a:rPr>
              <a:t>The main function of the Session is to offer create, read and delete operations for instances of mapped entity classes. Instances may exist in one of three states: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i="1" dirty="0" smtClean="0">
                <a:latin typeface="Cambria" pitchFamily="18" charset="0"/>
              </a:rPr>
              <a:t>transient:</a:t>
            </a:r>
            <a:r>
              <a:rPr lang="en-US" sz="2400" dirty="0" smtClean="0">
                <a:latin typeface="Cambria" pitchFamily="18" charset="0"/>
              </a:rPr>
              <a:t> never persistent, not associated with any Session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i="1" dirty="0" smtClean="0">
                <a:latin typeface="Cambria" pitchFamily="18" charset="0"/>
              </a:rPr>
              <a:t>persistent:</a:t>
            </a:r>
            <a:r>
              <a:rPr lang="en-US" sz="2400" dirty="0" smtClean="0">
                <a:latin typeface="Cambria" pitchFamily="18" charset="0"/>
              </a:rPr>
              <a:t> associated with a unique Session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i="1" dirty="0" smtClean="0">
                <a:latin typeface="Cambria" pitchFamily="18" charset="0"/>
              </a:rPr>
              <a:t>detached:</a:t>
            </a:r>
            <a:r>
              <a:rPr lang="en-US" sz="2400" dirty="0" smtClean="0">
                <a:latin typeface="Cambria" pitchFamily="18" charset="0"/>
              </a:rPr>
              <a:t> previously persistent, not associated with any Session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4582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mbria" pitchFamily="18" charset="0"/>
              </a:rPr>
              <a:t>Transaction simply means a unit of work, which is atomic. When we consider database, Transaction groups a set of  </a:t>
            </a:r>
            <a:r>
              <a:rPr lang="en-US" sz="2200" dirty="0" err="1" smtClean="0">
                <a:latin typeface="Cambria" pitchFamily="18" charset="0"/>
              </a:rPr>
              <a:t>tatements</a:t>
            </a:r>
            <a:r>
              <a:rPr lang="en-US" sz="2200" dirty="0" smtClean="0">
                <a:latin typeface="Cambria" pitchFamily="18" charset="0"/>
              </a:rPr>
              <a:t>/commands which gets committed together.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If a single statement fails, whole work will be rolled back.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Session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sess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factory.openSession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Transaction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try { 	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sess.beginTransaction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//do some work ...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tx.commit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      }      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 if (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!=null)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tx.rollback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	throw 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 } finally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sess.close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} 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 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28600"/>
            <a:ext cx="4602067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Transaction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2" name="Picture 11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Features of Hibernate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Autofit/>
          </a:bodyPr>
          <a:lstStyle/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Transparent persistence without byte code processing </a:t>
            </a:r>
          </a:p>
          <a:p>
            <a:r>
              <a:rPr lang="en-US" sz="2200" dirty="0" smtClean="0">
                <a:latin typeface="Cambria" pitchFamily="18" charset="0"/>
              </a:rPr>
              <a:t>Object-oriented query language </a:t>
            </a:r>
          </a:p>
          <a:p>
            <a:r>
              <a:rPr lang="en-US" sz="2200" dirty="0" smtClean="0">
                <a:latin typeface="Cambria" pitchFamily="18" charset="0"/>
              </a:rPr>
              <a:t>Object / Relational mappings </a:t>
            </a:r>
          </a:p>
          <a:p>
            <a:r>
              <a:rPr lang="en-US" sz="2200" dirty="0" smtClean="0">
                <a:latin typeface="Cambria" pitchFamily="18" charset="0"/>
              </a:rPr>
              <a:t>HDLCA (Hibernate Dual-Layer Cache Architecture) </a:t>
            </a:r>
          </a:p>
          <a:p>
            <a:r>
              <a:rPr lang="en-US" sz="2200" dirty="0" smtClean="0">
                <a:latin typeface="Cambria" pitchFamily="18" charset="0"/>
              </a:rPr>
              <a:t>J2EE integration </a:t>
            </a:r>
          </a:p>
          <a:p>
            <a:r>
              <a:rPr lang="en-US" sz="2200" dirty="0" smtClean="0">
                <a:latin typeface="Cambria" pitchFamily="18" charset="0"/>
              </a:rPr>
              <a:t>EJB3 draft specification support for POJO persistence and annotations.</a:t>
            </a:r>
          </a:p>
          <a:p>
            <a:r>
              <a:rPr lang="en-US" sz="2200" dirty="0" smtClean="0">
                <a:latin typeface="Cambria" pitchFamily="18" charset="0"/>
              </a:rPr>
              <a:t> Custom Data Types</a:t>
            </a:r>
          </a:p>
          <a:p>
            <a:r>
              <a:rPr lang="en-US" sz="2200" dirty="0" smtClean="0">
                <a:latin typeface="Cambria" pitchFamily="18" charset="0"/>
              </a:rPr>
              <a:t> Collections</a:t>
            </a:r>
          </a:p>
          <a:p>
            <a:r>
              <a:rPr lang="en-US" sz="2200" dirty="0" smtClean="0">
                <a:latin typeface="Cambria" pitchFamily="18" charset="0"/>
              </a:rPr>
              <a:t> Uni and Bi-directional entity Associations</a:t>
            </a:r>
          </a:p>
          <a:p>
            <a:r>
              <a:rPr lang="en-US" sz="2200" dirty="0" smtClean="0">
                <a:latin typeface="Cambria" pitchFamily="18" charset="0"/>
              </a:rPr>
              <a:t> Transactions and concurrency</a:t>
            </a:r>
          </a:p>
          <a:p>
            <a:r>
              <a:rPr lang="en-US" sz="2200" dirty="0" smtClean="0">
                <a:latin typeface="Cambria" pitchFamily="18" charset="0"/>
              </a:rPr>
              <a:t> Connection Pooling</a:t>
            </a: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Why is Hibernate better than JDBC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609599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Relational, Transparent Persistence for JAVA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Database Dependent Code </a:t>
            </a:r>
          </a:p>
          <a:p>
            <a:r>
              <a:rPr lang="en-US" sz="2000" dirty="0" smtClean="0"/>
              <a:t>Hibernate is built on top of JNDI, JDBC, JTA</a:t>
            </a:r>
          </a:p>
          <a:p>
            <a:r>
              <a:rPr lang="en-US" sz="2000" dirty="0" smtClean="0"/>
              <a:t>It uses XML based configuration files for mapping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Hibernate used to address the issues of </a:t>
            </a:r>
            <a:r>
              <a:rPr lang="en-US" sz="2000" err="1" smtClean="0"/>
              <a:t>Collections</a:t>
            </a:r>
            <a:r>
              <a:rPr lang="en-US" sz="2000" smtClean="0"/>
              <a:t>, Entity </a:t>
            </a:r>
            <a:r>
              <a:rPr lang="en-US" sz="2000" dirty="0" smtClean="0"/>
              <a:t>Beans</a:t>
            </a:r>
          </a:p>
          <a:p>
            <a:r>
              <a:rPr lang="en-US" sz="2000" dirty="0" smtClean="0"/>
              <a:t>Supports many databases like Sybase, Oracle, My SQL , etc.</a:t>
            </a:r>
          </a:p>
          <a:p>
            <a:r>
              <a:rPr lang="en-US" sz="2000" dirty="0" smtClean="0"/>
              <a:t>Easy migration from one vendor database to another</a:t>
            </a:r>
          </a:p>
          <a:p>
            <a:endParaRPr lang="en-US" sz="2000" dirty="0" smtClean="0"/>
          </a:p>
          <a:p>
            <a:r>
              <a:rPr lang="en-US" sz="2000" dirty="0" smtClean="0"/>
              <a:t>Provides quite powerful object query language known as Hibernate Query Language (HQL)</a:t>
            </a:r>
          </a:p>
          <a:p>
            <a:endParaRPr lang="en-US" sz="2400" dirty="0" smtClean="0"/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066800"/>
            <a:ext cx="2667000" cy="2362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logs.msdn.com/photos/arashsichanie/images/1344656/original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31414"/>
            <a:ext cx="4419600" cy="5682342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5867400" y="1295400"/>
            <a:ext cx="28956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 End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400" y="3352800"/>
            <a:ext cx="28956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Middleware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67400" y="5334000"/>
            <a:ext cx="28956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52735"/>
            <a:ext cx="914400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A platform for building business application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800600" y="1752600"/>
            <a:ext cx="914400" cy="2286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800600" y="3810000"/>
            <a:ext cx="914400" cy="2286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800600" y="5791200"/>
            <a:ext cx="914400" cy="2286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Hibernate Vs Others</a:t>
            </a:r>
            <a:endParaRPr lang="en-US" sz="36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95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Other popular ORMs are</a:t>
            </a: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600" dirty="0" err="1" smtClean="0">
                <a:latin typeface="Calibri" pitchFamily="34" charset="0"/>
                <a:cs typeface="Calibri" pitchFamily="34" charset="0"/>
              </a:rPr>
              <a:t>iBatis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JPA</a:t>
            </a: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600" dirty="0" err="1" smtClean="0">
                <a:latin typeface="Calibri" pitchFamily="34" charset="0"/>
                <a:cs typeface="Calibri" pitchFamily="34" charset="0"/>
              </a:rPr>
              <a:t>TopLink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Castor</a:t>
            </a: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600" dirty="0" err="1" smtClean="0">
                <a:latin typeface="Calibri" pitchFamily="34" charset="0"/>
                <a:cs typeface="Calibri" pitchFamily="34" charset="0"/>
              </a:rPr>
              <a:t>Cocobase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  CONCLUSION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7" name="Picture 6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1066800" y="1676400"/>
            <a:ext cx="678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Hibernate is the solution to relieve the developer from 95 percent of common data persistence related programming tasks.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352800"/>
            <a:ext cx="7467600" cy="223996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Easy to learn.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Instant gratification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Plenty of job opportunities in the market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Most big enterprises use Hibernate for their persistence needs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Very efficient in replacing complex queries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 very good skill addition for any Java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1143000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sz="4400" dirty="0" smtClean="0"/>
              <a:t>Job Trend on Hibernate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0373" y="2590800"/>
            <a:ext cx="5874827" cy="28956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>
                <a:gd name="adj" fmla="val 10857734"/>
              </a:avLst>
            </a:prstTxWarp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858000" cy="9144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  <a:cs typeface="Tahoma" pitchFamily="34" charset="0"/>
              </a:rPr>
              <a:t>Introduction to JDBC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46482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JDBC allows developers to connect, query and update a database using the SQL</a:t>
            </a:r>
            <a:r>
              <a:rPr lang="en-US" sz="3200" dirty="0" smtClean="0">
                <a:latin typeface="Batang" pitchFamily="18" charset="-127"/>
                <a:ea typeface="Batang" pitchFamily="18" charset="-127"/>
              </a:rPr>
              <a:t>.</a:t>
            </a:r>
          </a:p>
        </p:txBody>
      </p:sp>
      <p:pic>
        <p:nvPicPr>
          <p:cNvPr id="44034" name="Picture 2" descr="http://www.abtechsupport.com/files/datab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2550" y="914400"/>
            <a:ext cx="3981450" cy="2733676"/>
          </a:xfrm>
          <a:prstGeom prst="flowChartAlternateProcess">
            <a:avLst/>
          </a:prstGeom>
          <a:ln w="63500" cap="rnd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962400"/>
            <a:ext cx="8305800" cy="2895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JDBC API standard provides Java developers to interact with different RDBMS and access table data through Java application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JDBC Architecture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38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How JDBC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makes the interaction with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RDBMS?.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012" name="Picture 4" descr="http://www.developersbook.com/jdbc/images/JDBC-Architectur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667000"/>
            <a:ext cx="5943600" cy="3523931"/>
          </a:xfrm>
          <a:prstGeom prst="roundRect">
            <a:avLst>
              <a:gd name="adj" fmla="val 126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12700" stA="38000" endPos="28000" dist="5000" dir="5400000" sy="-100000" algn="bl" rotWithShape="0"/>
          </a:effectLst>
          <a:scene3d>
            <a:camera prst="obliqueTop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9445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JDBC Interaction with RDBMS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Load the RDBMS specific JDBC driver.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Open the connection to database using JDBC URL.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Create JDBC Statement object. 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Execute statement which returns resultset(s). 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Process the result set. 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Close the connection. </a:t>
            </a:r>
            <a:endParaRPr lang="en-US" dirty="0"/>
          </a:p>
        </p:txBody>
      </p:sp>
      <p:pic>
        <p:nvPicPr>
          <p:cNvPr id="8" name="Picture 7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22" name="Picture 2" descr="http://www.radissongroup.com/images/shake-hands.jpg?3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26" y="4029075"/>
            <a:ext cx="2407708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9438"/>
            <a:ext cx="7467600" cy="4873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Large Business Applications using </a:t>
            </a:r>
            <a:r>
              <a:rPr lang="en-US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jdbc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1981200"/>
            <a:ext cx="28194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00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105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368553">
            <a:off x="2014343" y="2231959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19377" y="3505200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73615">
            <a:off x="2094043" y="4873073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172200" y="106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924800" y="28956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MySql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6172200" y="28956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+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172200" y="487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Server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19519062">
            <a:off x="5303181" y="2400504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1420862">
            <a:off x="5567615" y="3388958"/>
            <a:ext cx="523370" cy="206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481664">
            <a:off x="5266564" y="4578496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1420862">
            <a:off x="7367302" y="3374228"/>
            <a:ext cx="522603" cy="2209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18937782">
            <a:off x="5976128" y="2757067"/>
            <a:ext cx="1592361" cy="1625241"/>
          </a:xfrm>
          <a:prstGeom prst="plus">
            <a:avLst>
              <a:gd name="adj" fmla="val 43917"/>
            </a:avLst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4873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Large Business Applications using Hibernate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189394" y="1981200"/>
            <a:ext cx="28194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394" y="1295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4" y="3200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94" y="5105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368553">
            <a:off x="1536737" y="2231959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041771" y="3505200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73615">
            <a:off x="1616437" y="4873073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7543800" y="106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543800" y="28956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+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7543800" y="487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Server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19519062">
            <a:off x="6674781" y="2400504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939215" y="3388958"/>
            <a:ext cx="523370" cy="206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481664">
            <a:off x="6638164" y="4578496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75594" y="1905000"/>
            <a:ext cx="6096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167007" y="3434567"/>
            <a:ext cx="826575" cy="2447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1143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Introduction to Hibernate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Object-Relational Mapping (ORM) solution for JAVA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Develop persistent classes following object-oriented idiom.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query  retrievals using Java classes.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 Key generation for related tables.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 all  Collections,, SWING and EJB  applications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 associations One-Many, Many- One, Many-Many etc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HQL supports multiple RDBMS and Native SQL queries.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Cache and Versioning</a:t>
            </a: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2205</TotalTime>
  <Words>1123</Words>
  <Application>Microsoft Office PowerPoint</Application>
  <PresentationFormat>On-screen Show (4:3)</PresentationFormat>
  <Paragraphs>359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Technic</vt:lpstr>
      <vt:lpstr>Hibernate</vt:lpstr>
      <vt:lpstr>Agenda </vt:lpstr>
      <vt:lpstr>Slide 3</vt:lpstr>
      <vt:lpstr>Introduction to JDBC </vt:lpstr>
      <vt:lpstr>JDBC Architecture </vt:lpstr>
      <vt:lpstr>JDBC Interaction with RDBMS </vt:lpstr>
      <vt:lpstr>Large Business Applications using jdbc</vt:lpstr>
      <vt:lpstr>Large Business Applications using Hibernate</vt:lpstr>
      <vt:lpstr>Introduction to Hibernate </vt:lpstr>
      <vt:lpstr>Hibernate Architecture </vt:lpstr>
      <vt:lpstr>Slide 11</vt:lpstr>
      <vt:lpstr>Software Requirements</vt:lpstr>
      <vt:lpstr>Required Files for Configuration</vt:lpstr>
      <vt:lpstr>Role  of  Configuration</vt:lpstr>
      <vt:lpstr>Slide 15</vt:lpstr>
      <vt:lpstr>Role  of  Reverse  Engineering</vt:lpstr>
      <vt:lpstr> </vt:lpstr>
      <vt:lpstr>Role  of  POJO</vt:lpstr>
      <vt:lpstr>Slide 19</vt:lpstr>
      <vt:lpstr>Role  of  Hibernate  Mapping</vt:lpstr>
      <vt:lpstr>Slide 21</vt:lpstr>
      <vt:lpstr>Hibernate communication with RDBMS </vt:lpstr>
      <vt:lpstr>Hibernate  Util</vt:lpstr>
      <vt:lpstr>Slide 24</vt:lpstr>
      <vt:lpstr>Slide 25</vt:lpstr>
      <vt:lpstr>Session</vt:lpstr>
      <vt:lpstr>Slide 27</vt:lpstr>
      <vt:lpstr>Features of Hibernate</vt:lpstr>
      <vt:lpstr>Why is Hibernate better than JDBC </vt:lpstr>
      <vt:lpstr>Hibernate Vs Others</vt:lpstr>
      <vt:lpstr>  CONCLUSION</vt:lpstr>
      <vt:lpstr>     Job Trend on Hibernate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Workshop</dc:title>
  <dc:creator>Smart Insight</dc:creator>
  <cp:lastModifiedBy>sony</cp:lastModifiedBy>
  <cp:revision>231</cp:revision>
  <dcterms:created xsi:type="dcterms:W3CDTF">2011-01-28T06:46:16Z</dcterms:created>
  <dcterms:modified xsi:type="dcterms:W3CDTF">2013-01-05T06:55:26Z</dcterms:modified>
</cp:coreProperties>
</file>