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louddefense.ai/blog/system-development-life-cycl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louddefense.ai/blog/system-development-life-cycle"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louddefense.ai/blog/system-development-life-cycle"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oftwaretestinghelp.com/software-development-life-cycle-sdlc/#4_Testing" TargetMode="External"/><Relationship Id="rId3" Type="http://schemas.openxmlformats.org/officeDocument/2006/relationships/hyperlink" Target="https://www.softwaretestinghelp.com/what-is-sdlc-waterfall-mode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louddefense.ai/blog/system-development-life-cycl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louddefense.ai/blog/system-development-life-cycle"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louddefense.ai/blog/system-development-life-cycl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louddefense.ai/blog/system-development-life-cycle"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pectralops.io/blog/top-10-static-application-security-testing-sast-tools-in-2021/"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5ba44076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5ba44076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Why is it important to follow an SDLC process?</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Don't you just get a bunch of really smart software developers in a room and have them write code and</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then presto, you have software ready to use?</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u="sng">
                <a:solidFill>
                  <a:srgbClr val="401B9C"/>
                </a:solidFill>
                <a:latin typeface="Roboto"/>
                <a:ea typeface="Roboto"/>
                <a:cs typeface="Roboto"/>
                <a:sym typeface="Roboto"/>
              </a:rPr>
              <a:t>Kind of like when you pick up your phone in the morning and you look and you see that it's been magically</a:t>
            </a:r>
            <a:endParaRPr sz="1200" u="sng">
              <a:solidFill>
                <a:srgbClr val="401B9C"/>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updated while you were sleeping.</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Well, I wish it were that simple, but if you took that approach, you would quickly run into some</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highlight>
                  <a:srgbClr val="CEC0FC"/>
                </a:highlight>
                <a:latin typeface="Roboto"/>
                <a:ea typeface="Roboto"/>
                <a:cs typeface="Roboto"/>
                <a:sym typeface="Roboto"/>
              </a:rPr>
              <a:t>important questions that need to be answered and you would need everyone to agree on those answers.</a:t>
            </a:r>
            <a:endParaRPr sz="1200">
              <a:solidFill>
                <a:srgbClr val="1C1D1F"/>
              </a:solidFill>
              <a:highlight>
                <a:srgbClr val="CEC0FC"/>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ba440760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ba440760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https://www.clouddefense.ai/blog/system-development-life-cycle</a:t>
            </a:r>
            <a:endParaRPr/>
          </a:p>
          <a:p>
            <a:pPr indent="0" lvl="0" marL="0" rtl="0" algn="l">
              <a:lnSpc>
                <a:spcPct val="190909"/>
              </a:lnSpc>
              <a:spcBef>
                <a:spcPts val="3000"/>
              </a:spcBef>
              <a:spcAft>
                <a:spcPts val="0"/>
              </a:spcAft>
              <a:buNone/>
            </a:pPr>
            <a:r>
              <a:rPr lang="en" sz="1800">
                <a:solidFill>
                  <a:srgbClr val="171717"/>
                </a:solidFill>
                <a:highlight>
                  <a:srgbClr val="FFFFFF"/>
                </a:highlight>
              </a:rPr>
              <a:t>Stage 1: Project Planning</a:t>
            </a:r>
            <a:endParaRPr sz="1800">
              <a:solidFill>
                <a:srgbClr val="171717"/>
              </a:solidFill>
              <a:highlight>
                <a:srgbClr val="FFFFFF"/>
              </a:highlight>
            </a:endParaRPr>
          </a:p>
          <a:p>
            <a:pPr indent="0" lvl="0" marL="0" rtl="0" algn="l">
              <a:spcBef>
                <a:spcPts val="15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5ba440760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5ba440760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https://www.clouddefense.ai/blog/system-development-life-cycle</a:t>
            </a:r>
            <a:endParaRPr/>
          </a:p>
          <a:p>
            <a:pPr indent="0" lvl="0" marL="0" rtl="0" algn="l">
              <a:lnSpc>
                <a:spcPct val="190909"/>
              </a:lnSpc>
              <a:spcBef>
                <a:spcPts val="3000"/>
              </a:spcBef>
              <a:spcAft>
                <a:spcPts val="0"/>
              </a:spcAft>
              <a:buNone/>
            </a:pPr>
            <a:r>
              <a:rPr lang="en" sz="1800">
                <a:solidFill>
                  <a:srgbClr val="171717"/>
                </a:solidFill>
                <a:highlight>
                  <a:srgbClr val="FFFFFF"/>
                </a:highlight>
              </a:rPr>
              <a:t>Stage 1: Project Planning</a:t>
            </a:r>
            <a:endParaRPr sz="1800">
              <a:solidFill>
                <a:srgbClr val="171717"/>
              </a:solidFill>
              <a:highlight>
                <a:srgbClr val="FFFFFF"/>
              </a:highlight>
            </a:endParaRPr>
          </a:p>
          <a:p>
            <a:pPr indent="0" lvl="0" marL="0" rtl="0" algn="l">
              <a:spcBef>
                <a:spcPts val="15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ba440760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5ba440760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https://www.clouddefense.ai/blog/system-development-life-cycle</a:t>
            </a:r>
            <a:endParaRPr/>
          </a:p>
          <a:p>
            <a:pPr indent="0" lvl="0" marL="0" rtl="0" algn="l">
              <a:lnSpc>
                <a:spcPct val="190909"/>
              </a:lnSpc>
              <a:spcBef>
                <a:spcPts val="3000"/>
              </a:spcBef>
              <a:spcAft>
                <a:spcPts val="0"/>
              </a:spcAft>
              <a:buNone/>
            </a:pPr>
            <a:r>
              <a:rPr lang="en" sz="1800">
                <a:solidFill>
                  <a:srgbClr val="171717"/>
                </a:solidFill>
                <a:highlight>
                  <a:srgbClr val="FFFFFF"/>
                </a:highlight>
              </a:rPr>
              <a:t>Stage 1: Project Planning</a:t>
            </a:r>
            <a:endParaRPr sz="1800">
              <a:solidFill>
                <a:srgbClr val="171717"/>
              </a:solidFill>
              <a:highlight>
                <a:srgbClr val="FFFFFF"/>
              </a:highlight>
            </a:endParaRPr>
          </a:p>
          <a:p>
            <a:pPr indent="0" lvl="0" marL="0" rtl="0" algn="l">
              <a:spcBef>
                <a:spcPts val="15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5ba440760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5ba440760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Well, in a traditional waterfall approach, the project team follows the phases exactly as we've illustrated</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on the.</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Diagram in a linear fashion.</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So the completion of each phase is a gating event that triggers entry into the next phase.</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Although there is some overlap as one phase ends and the next one begins, all of the features and functions</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of the software that's going to be delivered are included simultaneously in one large delivery.</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As the project team works through each phase, or to put it another way, you walk through the phases</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one time only.</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highlight>
                  <a:srgbClr val="CEC0FC"/>
                </a:highlight>
                <a:latin typeface="Roboto"/>
                <a:ea typeface="Roboto"/>
                <a:cs typeface="Roboto"/>
                <a:sym typeface="Roboto"/>
              </a:rPr>
              <a:t>Now, later in the course, we're going to drill into each of these phases in great detail with examples,</a:t>
            </a:r>
            <a:endParaRPr sz="1200">
              <a:solidFill>
                <a:srgbClr val="1C1D1F"/>
              </a:solidFill>
              <a:highlight>
                <a:srgbClr val="CEC0FC"/>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ba440760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5ba440760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3A3A3A"/>
                </a:solidFill>
                <a:highlight>
                  <a:srgbClr val="FFFFFF"/>
                </a:highlight>
              </a:rPr>
              <a:t>Advantages of the Waterfall Model:</a:t>
            </a:r>
            <a:endParaRPr b="1" sz="1200">
              <a:solidFill>
                <a:srgbClr val="3A3A3A"/>
              </a:solidFill>
              <a:highlight>
                <a:srgbClr val="FFFFFF"/>
              </a:highlight>
            </a:endParaRPr>
          </a:p>
          <a:p>
            <a:pPr indent="-304800" lvl="0" marL="876300" rtl="0" algn="l">
              <a:lnSpc>
                <a:spcPct val="115000"/>
              </a:lnSpc>
              <a:spcBef>
                <a:spcPts val="1700"/>
              </a:spcBef>
              <a:spcAft>
                <a:spcPts val="0"/>
              </a:spcAft>
              <a:buClr>
                <a:srgbClr val="3A3A3A"/>
              </a:buClr>
              <a:buSzPts val="1200"/>
              <a:buChar char="●"/>
            </a:pPr>
            <a:r>
              <a:rPr lang="en" sz="1200">
                <a:solidFill>
                  <a:srgbClr val="3A3A3A"/>
                </a:solidFill>
                <a:highlight>
                  <a:srgbClr val="FFFFFF"/>
                </a:highlight>
              </a:rPr>
              <a:t>Waterfall model is the simple model which can be easily understood and is the one in which all the phases are done step by step.</a:t>
            </a:r>
            <a:endParaRPr sz="1200">
              <a:solidFill>
                <a:srgbClr val="3A3A3A"/>
              </a:solidFill>
              <a:highlight>
                <a:srgbClr val="FFFFFF"/>
              </a:highlight>
            </a:endParaRPr>
          </a:p>
          <a:p>
            <a:pPr indent="-304800" lvl="0" marL="876300" rtl="0" algn="l">
              <a:lnSpc>
                <a:spcPct val="115000"/>
              </a:lnSpc>
              <a:spcBef>
                <a:spcPts val="0"/>
              </a:spcBef>
              <a:spcAft>
                <a:spcPts val="0"/>
              </a:spcAft>
              <a:buClr>
                <a:srgbClr val="3A3A3A"/>
              </a:buClr>
              <a:buSzPts val="1200"/>
              <a:buChar char="●"/>
            </a:pPr>
            <a:r>
              <a:rPr lang="en" sz="1200">
                <a:solidFill>
                  <a:srgbClr val="3A3A3A"/>
                </a:solidFill>
                <a:highlight>
                  <a:srgbClr val="FFFFFF"/>
                </a:highlight>
              </a:rPr>
              <a:t>Deliverables of each phase are well defined, and this leads to no complexity and makes the project easily manageable.</a:t>
            </a:r>
            <a:endParaRPr sz="1200">
              <a:solidFill>
                <a:srgbClr val="3A3A3A"/>
              </a:solidFill>
              <a:highlight>
                <a:srgbClr val="FFFFFF"/>
              </a:highlight>
            </a:endParaRPr>
          </a:p>
          <a:p>
            <a:pPr indent="0" lvl="0" marL="0" rtl="0" algn="l">
              <a:lnSpc>
                <a:spcPct val="115000"/>
              </a:lnSpc>
              <a:spcBef>
                <a:spcPts val="1800"/>
              </a:spcBef>
              <a:spcAft>
                <a:spcPts val="0"/>
              </a:spcAft>
              <a:buNone/>
            </a:pPr>
            <a:r>
              <a:rPr b="1" lang="en" sz="1200">
                <a:solidFill>
                  <a:srgbClr val="3A3A3A"/>
                </a:solidFill>
                <a:highlight>
                  <a:srgbClr val="FFFFFF"/>
                </a:highlight>
              </a:rPr>
              <a:t>Disadvantages of Waterfall model:</a:t>
            </a:r>
            <a:endParaRPr b="1" sz="1200">
              <a:solidFill>
                <a:srgbClr val="3A3A3A"/>
              </a:solidFill>
              <a:highlight>
                <a:srgbClr val="FFFFFF"/>
              </a:highlight>
            </a:endParaRPr>
          </a:p>
          <a:p>
            <a:pPr indent="-304800" lvl="0" marL="876300" rtl="0" algn="l">
              <a:lnSpc>
                <a:spcPct val="115000"/>
              </a:lnSpc>
              <a:spcBef>
                <a:spcPts val="1700"/>
              </a:spcBef>
              <a:spcAft>
                <a:spcPts val="0"/>
              </a:spcAft>
              <a:buClr>
                <a:srgbClr val="3A3A3A"/>
              </a:buClr>
              <a:buSzPts val="1200"/>
              <a:buChar char="●"/>
            </a:pPr>
            <a:r>
              <a:rPr lang="en" sz="1200">
                <a:solidFill>
                  <a:srgbClr val="3A3A3A"/>
                </a:solidFill>
                <a:highlight>
                  <a:srgbClr val="FFFFFF"/>
                </a:highlight>
              </a:rPr>
              <a:t>Waterfall model is time-consuming &amp; cannot be used in the short duration projects as in this model a new phase cannot be started until the ongoing phase is completed.</a:t>
            </a:r>
            <a:endParaRPr sz="1200">
              <a:solidFill>
                <a:srgbClr val="3A3A3A"/>
              </a:solidFill>
              <a:highlight>
                <a:srgbClr val="FFFFFF"/>
              </a:highlight>
            </a:endParaRPr>
          </a:p>
          <a:p>
            <a:pPr indent="-304800" lvl="0" marL="876300" rtl="0" algn="l">
              <a:lnSpc>
                <a:spcPct val="115000"/>
              </a:lnSpc>
              <a:spcBef>
                <a:spcPts val="0"/>
              </a:spcBef>
              <a:spcAft>
                <a:spcPts val="0"/>
              </a:spcAft>
              <a:buClr>
                <a:srgbClr val="3A3A3A"/>
              </a:buClr>
              <a:buSzPts val="1200"/>
              <a:buChar char="●"/>
            </a:pPr>
            <a:r>
              <a:rPr lang="en" sz="1200">
                <a:solidFill>
                  <a:srgbClr val="3A3A3A"/>
                </a:solidFill>
                <a:highlight>
                  <a:srgbClr val="FFFFFF"/>
                </a:highlight>
              </a:rPr>
              <a:t>Waterfall model cannot be used for the projects which have uncertain requirement or wherein the requirement keeps on changing as this model expects the requirement to be clear in the requirement gathering and analysis phase itself and any change in the later stages would lead to cost higher as the changes would be required in all the phases.</a:t>
            </a:r>
            <a:endParaRPr sz="1200">
              <a:solidFill>
                <a:srgbClr val="3A3A3A"/>
              </a:solidFill>
              <a:highlight>
                <a:srgbClr val="FFFFFF"/>
              </a:highlight>
            </a:endParaRPr>
          </a:p>
          <a:p>
            <a:pPr indent="0" lvl="0" marL="0" rtl="0" algn="l">
              <a:lnSpc>
                <a:spcPct val="115000"/>
              </a:lnSpc>
              <a:spcBef>
                <a:spcPts val="1800"/>
              </a:spcBef>
              <a:spcAft>
                <a:spcPts val="0"/>
              </a:spcAft>
              <a:buNone/>
            </a:pPr>
            <a:r>
              <a:t/>
            </a:r>
            <a:endParaRPr/>
          </a:p>
          <a:p>
            <a:pPr indent="0" lvl="0" marL="0" rtl="0" algn="l">
              <a:lnSpc>
                <a:spcPct val="115000"/>
              </a:lnSpc>
              <a:spcBef>
                <a:spcPts val="1700"/>
              </a:spcBef>
              <a:spcAft>
                <a:spcPts val="0"/>
              </a:spcAft>
              <a:buNone/>
            </a:pPr>
            <a:r>
              <a:rPr lang="en" u="sng">
                <a:solidFill>
                  <a:schemeClr val="hlink"/>
                </a:solidFill>
                <a:hlinkClick r:id="rId2"/>
              </a:rPr>
              <a:t>https://www.softwaretestinghelp.com/software-development-life-cycle-sdlc/#4_Testing</a:t>
            </a:r>
            <a:endParaRPr/>
          </a:p>
          <a:p>
            <a:pPr indent="0" lvl="0" marL="0" rtl="0" algn="l">
              <a:lnSpc>
                <a:spcPct val="115000"/>
              </a:lnSpc>
              <a:spcBef>
                <a:spcPts val="1700"/>
              </a:spcBef>
              <a:spcAft>
                <a:spcPts val="0"/>
              </a:spcAft>
              <a:buNone/>
            </a:pPr>
            <a:r>
              <a:t/>
            </a:r>
            <a:endParaRPr/>
          </a:p>
          <a:p>
            <a:pPr indent="0" lvl="0" marL="0" rtl="0" algn="l">
              <a:lnSpc>
                <a:spcPct val="115000"/>
              </a:lnSpc>
              <a:spcBef>
                <a:spcPts val="1700"/>
              </a:spcBef>
              <a:spcAft>
                <a:spcPts val="0"/>
              </a:spcAft>
              <a:buNone/>
            </a:pPr>
            <a:r>
              <a:t/>
            </a:r>
            <a:endParaRPr/>
          </a:p>
          <a:p>
            <a:pPr indent="0" lvl="0" marL="0" rtl="0" algn="l">
              <a:lnSpc>
                <a:spcPct val="115000"/>
              </a:lnSpc>
              <a:spcBef>
                <a:spcPts val="1700"/>
              </a:spcBef>
              <a:spcAft>
                <a:spcPts val="0"/>
              </a:spcAft>
              <a:buNone/>
            </a:pPr>
            <a:r>
              <a:rPr lang="en" sz="1200">
                <a:solidFill>
                  <a:srgbClr val="ED0000"/>
                </a:solidFill>
                <a:highlight>
                  <a:srgbClr val="FFFFFF"/>
                </a:highlight>
                <a:uFill>
                  <a:noFill/>
                </a:uFill>
                <a:hlinkClick r:id="rId3">
                  <a:extLst>
                    <a:ext uri="{A12FA001-AC4F-418D-AE19-62706E023703}">
                      <ahyp:hlinkClr val="tx"/>
                    </a:ext>
                  </a:extLst>
                </a:hlinkClick>
              </a:rPr>
              <a:t>Waterfall model</a:t>
            </a:r>
            <a:r>
              <a:rPr lang="en" sz="1200">
                <a:solidFill>
                  <a:srgbClr val="3A3A3A"/>
                </a:solidFill>
                <a:highlight>
                  <a:srgbClr val="FFFFFF"/>
                </a:highlight>
              </a:rPr>
              <a:t> is the very first model that is used in SDLC. It is also known as the linear sequential model.</a:t>
            </a:r>
            <a:endParaRPr sz="1200">
              <a:solidFill>
                <a:srgbClr val="3A3A3A"/>
              </a:solidFill>
              <a:highlight>
                <a:srgbClr val="FFFFFF"/>
              </a:highlight>
            </a:endParaRPr>
          </a:p>
          <a:p>
            <a:pPr indent="0" lvl="0" marL="0" rtl="0" algn="l">
              <a:lnSpc>
                <a:spcPct val="115000"/>
              </a:lnSpc>
              <a:spcBef>
                <a:spcPts val="1700"/>
              </a:spcBef>
              <a:spcAft>
                <a:spcPts val="0"/>
              </a:spcAft>
              <a:buNone/>
            </a:pPr>
            <a:r>
              <a:rPr lang="en" sz="1200">
                <a:solidFill>
                  <a:srgbClr val="3A3A3A"/>
                </a:solidFill>
                <a:highlight>
                  <a:srgbClr val="FFFFFF"/>
                </a:highlight>
              </a:rPr>
              <a:t>In this model, the outcome of one phase is the input for the next phase. Development of the next phase starts only when the previous phase is complete.</a:t>
            </a:r>
            <a:endParaRPr sz="1200">
              <a:solidFill>
                <a:srgbClr val="3A3A3A"/>
              </a:solidFill>
              <a:highlight>
                <a:srgbClr val="FFFFFF"/>
              </a:highlight>
            </a:endParaRPr>
          </a:p>
          <a:p>
            <a:pPr indent="-304800" lvl="0" marL="876300" rtl="0" algn="l">
              <a:lnSpc>
                <a:spcPct val="115000"/>
              </a:lnSpc>
              <a:spcBef>
                <a:spcPts val="1700"/>
              </a:spcBef>
              <a:spcAft>
                <a:spcPts val="0"/>
              </a:spcAft>
              <a:buClr>
                <a:srgbClr val="3A3A3A"/>
              </a:buClr>
              <a:buSzPts val="1200"/>
              <a:buChar char="●"/>
            </a:pPr>
            <a:r>
              <a:rPr lang="en" sz="1200">
                <a:solidFill>
                  <a:srgbClr val="3A3A3A"/>
                </a:solidFill>
                <a:highlight>
                  <a:srgbClr val="FFFFFF"/>
                </a:highlight>
              </a:rPr>
              <a:t>First, Requirement gathering and analysis is done. Once the requirement is freeze then only the System Design can start. Herein, the SRS document created is the output for the Requirement phase and it acts as an input for the System Design.</a:t>
            </a:r>
            <a:endParaRPr sz="1200">
              <a:solidFill>
                <a:srgbClr val="3A3A3A"/>
              </a:solidFill>
              <a:highlight>
                <a:srgbClr val="FFFFFF"/>
              </a:highlight>
            </a:endParaRPr>
          </a:p>
          <a:p>
            <a:pPr indent="-304800" lvl="0" marL="876300" rtl="0" algn="l">
              <a:lnSpc>
                <a:spcPct val="115000"/>
              </a:lnSpc>
              <a:spcBef>
                <a:spcPts val="0"/>
              </a:spcBef>
              <a:spcAft>
                <a:spcPts val="0"/>
              </a:spcAft>
              <a:buClr>
                <a:srgbClr val="3A3A3A"/>
              </a:buClr>
              <a:buSzPts val="1200"/>
              <a:buChar char="●"/>
            </a:pPr>
            <a:r>
              <a:rPr lang="en" sz="1200">
                <a:solidFill>
                  <a:srgbClr val="3A3A3A"/>
                </a:solidFill>
                <a:highlight>
                  <a:srgbClr val="FFFFFF"/>
                </a:highlight>
              </a:rPr>
              <a:t>In System Design Software architecture and Design, documents which act as an input for the next phase are created i.e. Implementation and coding.</a:t>
            </a:r>
            <a:endParaRPr sz="1200">
              <a:solidFill>
                <a:srgbClr val="3A3A3A"/>
              </a:solidFill>
              <a:highlight>
                <a:srgbClr val="FFFFFF"/>
              </a:highlight>
            </a:endParaRPr>
          </a:p>
          <a:p>
            <a:pPr indent="-304800" lvl="0" marL="876300" rtl="0" algn="l">
              <a:lnSpc>
                <a:spcPct val="115000"/>
              </a:lnSpc>
              <a:spcBef>
                <a:spcPts val="0"/>
              </a:spcBef>
              <a:spcAft>
                <a:spcPts val="0"/>
              </a:spcAft>
              <a:buClr>
                <a:srgbClr val="3A3A3A"/>
              </a:buClr>
              <a:buSzPts val="1200"/>
              <a:buChar char="●"/>
            </a:pPr>
            <a:r>
              <a:rPr lang="en" sz="1200">
                <a:solidFill>
                  <a:srgbClr val="3A3A3A"/>
                </a:solidFill>
                <a:highlight>
                  <a:srgbClr val="FFFFFF"/>
                </a:highlight>
              </a:rPr>
              <a:t>In the Implementation phase, coding is done and the software developed is the input for the next phase i.e. testing.</a:t>
            </a:r>
            <a:endParaRPr sz="1200">
              <a:solidFill>
                <a:srgbClr val="3A3A3A"/>
              </a:solidFill>
              <a:highlight>
                <a:srgbClr val="FFFFFF"/>
              </a:highlight>
            </a:endParaRPr>
          </a:p>
          <a:p>
            <a:pPr indent="-304800" lvl="0" marL="876300" rtl="0" algn="l">
              <a:lnSpc>
                <a:spcPct val="115000"/>
              </a:lnSpc>
              <a:spcBef>
                <a:spcPts val="0"/>
              </a:spcBef>
              <a:spcAft>
                <a:spcPts val="0"/>
              </a:spcAft>
              <a:buClr>
                <a:srgbClr val="3A3A3A"/>
              </a:buClr>
              <a:buSzPts val="1200"/>
              <a:buChar char="●"/>
            </a:pPr>
            <a:r>
              <a:rPr lang="en" sz="1200">
                <a:solidFill>
                  <a:srgbClr val="3A3A3A"/>
                </a:solidFill>
                <a:highlight>
                  <a:srgbClr val="FFFFFF"/>
                </a:highlight>
              </a:rPr>
              <a:t>In the testing phase, the developed code is tested thoroughly to detect the defects in the software. Defects are logged into the defect tracking tool and are retested once fixed. Bug logging, Retest, Regression testing goes on until the time the software is in go-live state.</a:t>
            </a:r>
            <a:endParaRPr sz="1200">
              <a:solidFill>
                <a:srgbClr val="3A3A3A"/>
              </a:solidFill>
              <a:highlight>
                <a:srgbClr val="FFFFFF"/>
              </a:highlight>
            </a:endParaRPr>
          </a:p>
          <a:p>
            <a:pPr indent="-304800" lvl="0" marL="876300" rtl="0" algn="l">
              <a:lnSpc>
                <a:spcPct val="115000"/>
              </a:lnSpc>
              <a:spcBef>
                <a:spcPts val="0"/>
              </a:spcBef>
              <a:spcAft>
                <a:spcPts val="0"/>
              </a:spcAft>
              <a:buClr>
                <a:srgbClr val="3A3A3A"/>
              </a:buClr>
              <a:buSzPts val="1200"/>
              <a:buChar char="●"/>
            </a:pPr>
            <a:r>
              <a:rPr lang="en" sz="1200">
                <a:solidFill>
                  <a:srgbClr val="3A3A3A"/>
                </a:solidFill>
                <a:highlight>
                  <a:srgbClr val="FFFFFF"/>
                </a:highlight>
              </a:rPr>
              <a:t>In the Deployment phase, the developed code is moved into production after the sign off is given by the customer.</a:t>
            </a:r>
            <a:endParaRPr sz="1200">
              <a:solidFill>
                <a:srgbClr val="3A3A3A"/>
              </a:solidFill>
              <a:highlight>
                <a:srgbClr val="FFFFFF"/>
              </a:highlight>
            </a:endParaRPr>
          </a:p>
          <a:p>
            <a:pPr indent="-304800" lvl="0" marL="876300" rtl="0" algn="l">
              <a:lnSpc>
                <a:spcPct val="115000"/>
              </a:lnSpc>
              <a:spcBef>
                <a:spcPts val="0"/>
              </a:spcBef>
              <a:spcAft>
                <a:spcPts val="0"/>
              </a:spcAft>
              <a:buClr>
                <a:srgbClr val="3A3A3A"/>
              </a:buClr>
              <a:buSzPts val="1200"/>
              <a:buChar char="●"/>
            </a:pPr>
            <a:r>
              <a:rPr lang="en" sz="1200">
                <a:solidFill>
                  <a:srgbClr val="3A3A3A"/>
                </a:solidFill>
                <a:highlight>
                  <a:srgbClr val="FFFFFF"/>
                </a:highlight>
              </a:rPr>
              <a:t>Any issues in the production environment are resolved by the developers which come under maintenance.</a:t>
            </a:r>
            <a:endParaRPr sz="1200">
              <a:solidFill>
                <a:srgbClr val="3A3A3A"/>
              </a:solidFill>
              <a:highlight>
                <a:srgbClr val="FFFFFF"/>
              </a:highlight>
            </a:endParaRPr>
          </a:p>
          <a:p>
            <a:pPr indent="-304800" lvl="0" marL="876300" rtl="0" algn="l">
              <a:lnSpc>
                <a:spcPct val="115000"/>
              </a:lnSpc>
              <a:spcBef>
                <a:spcPts val="0"/>
              </a:spcBef>
              <a:spcAft>
                <a:spcPts val="0"/>
              </a:spcAft>
              <a:buClr>
                <a:srgbClr val="3A3A3A"/>
              </a:buClr>
              <a:buSzPts val="1200"/>
              <a:buChar char="●"/>
            </a:pPr>
            <a:r>
              <a:t/>
            </a:r>
            <a:endParaRPr sz="1200">
              <a:solidFill>
                <a:srgbClr val="3A3A3A"/>
              </a:solidFill>
              <a:highlight>
                <a:srgbClr val="FFFFFF"/>
              </a:highlight>
            </a:endParaRPr>
          </a:p>
          <a:p>
            <a:pPr indent="0" lvl="0" marL="0" rtl="0" algn="l">
              <a:spcBef>
                <a:spcPts val="1800"/>
              </a:spcBef>
              <a:spcAft>
                <a:spcPts val="0"/>
              </a:spcAft>
              <a:buNone/>
            </a:pPr>
            <a:r>
              <a:t/>
            </a:r>
            <a:endParaRPr sz="1200">
              <a:solidFill>
                <a:srgbClr val="1C1D1F"/>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ba440760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ba440760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The second software development methodology is called Agile.</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Here up on screen, we're about to put up a typical Agile diagram.</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As you can see, it is circular because Agile is iterative and the flow is repeated multiple times in</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the project.</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The team prioritizes a subset of features into something called a sprint.</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Within a sprint, the team completes requirements, design, development and testing for that subset</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of features.</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Then when the team moves to the next subset of features or the next sprint, it repeats the process.</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Now, here's an important point.</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While the testing team, for example, is testing Sprint one, the development team has already moved</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on and they're coding Sprint two.</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So you have parallel simultaneous activity on multiple sprints.</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The idea behind this is to deliver a testable product faster in smaller chunks to surface issues sooner</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and keep the entire team engaged.</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So instead of having teams sort of waiting downstream for the team over here to finish their work,</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you keep everyone busy.</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Supporters of Agile Development think it encourages collaboration and allows the team to respond quickly</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to changes.</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While Waterfall is perceived to be slower moving and more rigid.</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Now, to be fair, critics of Agile development think the project team loses sight of the big picture,</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resulting in disjointed software deliveries, making it difficult to respond to defects found on the</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highlight>
                  <a:srgbClr val="CEC0FC"/>
                </a:highlight>
                <a:latin typeface="Roboto"/>
                <a:ea typeface="Roboto"/>
                <a:cs typeface="Roboto"/>
                <a:sym typeface="Roboto"/>
              </a:rPr>
              <a:t>previous sprint because the development team is busy working on the next sprint.</a:t>
            </a:r>
            <a:endParaRPr sz="1200">
              <a:solidFill>
                <a:srgbClr val="1C1D1F"/>
              </a:solidFill>
              <a:highlight>
                <a:srgbClr val="CEC0FC"/>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ba440760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5ba440760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3A3A3A"/>
                </a:solidFill>
                <a:highlight>
                  <a:srgbClr val="FFFFFF"/>
                </a:highlight>
              </a:rPr>
              <a:t>Advantages of Agile Model:</a:t>
            </a:r>
            <a:endParaRPr b="1" sz="1200">
              <a:solidFill>
                <a:srgbClr val="3A3A3A"/>
              </a:solidFill>
              <a:highlight>
                <a:srgbClr val="FFFFFF"/>
              </a:highlight>
            </a:endParaRPr>
          </a:p>
          <a:p>
            <a:pPr indent="-304800" lvl="0" marL="876300" rtl="0" algn="l">
              <a:lnSpc>
                <a:spcPct val="115000"/>
              </a:lnSpc>
              <a:spcBef>
                <a:spcPts val="1700"/>
              </a:spcBef>
              <a:spcAft>
                <a:spcPts val="0"/>
              </a:spcAft>
              <a:buClr>
                <a:srgbClr val="3A3A3A"/>
              </a:buClr>
              <a:buSzPts val="1200"/>
              <a:buChar char="●"/>
            </a:pPr>
            <a:r>
              <a:rPr lang="en" sz="1200">
                <a:solidFill>
                  <a:srgbClr val="3A3A3A"/>
                </a:solidFill>
                <a:highlight>
                  <a:srgbClr val="FFFFFF"/>
                </a:highlight>
              </a:rPr>
              <a:t>It allows more flexibility to adapt to the changes.</a:t>
            </a:r>
            <a:endParaRPr sz="1200">
              <a:solidFill>
                <a:srgbClr val="3A3A3A"/>
              </a:solidFill>
              <a:highlight>
                <a:srgbClr val="FFFFFF"/>
              </a:highlight>
            </a:endParaRPr>
          </a:p>
          <a:p>
            <a:pPr indent="-304800" lvl="0" marL="876300" rtl="0" algn="l">
              <a:lnSpc>
                <a:spcPct val="115000"/>
              </a:lnSpc>
              <a:spcBef>
                <a:spcPts val="0"/>
              </a:spcBef>
              <a:spcAft>
                <a:spcPts val="0"/>
              </a:spcAft>
              <a:buClr>
                <a:srgbClr val="3A3A3A"/>
              </a:buClr>
              <a:buSzPts val="1200"/>
              <a:buChar char="●"/>
            </a:pPr>
            <a:r>
              <a:rPr lang="en" sz="1200">
                <a:solidFill>
                  <a:srgbClr val="3A3A3A"/>
                </a:solidFill>
                <a:highlight>
                  <a:srgbClr val="FFFFFF"/>
                </a:highlight>
              </a:rPr>
              <a:t>The new feature can be added easily.</a:t>
            </a:r>
            <a:endParaRPr sz="1200">
              <a:solidFill>
                <a:srgbClr val="3A3A3A"/>
              </a:solidFill>
              <a:highlight>
                <a:srgbClr val="FFFFFF"/>
              </a:highlight>
            </a:endParaRPr>
          </a:p>
          <a:p>
            <a:pPr indent="-304800" lvl="0" marL="876300" rtl="0" algn="l">
              <a:lnSpc>
                <a:spcPct val="115000"/>
              </a:lnSpc>
              <a:spcBef>
                <a:spcPts val="0"/>
              </a:spcBef>
              <a:spcAft>
                <a:spcPts val="0"/>
              </a:spcAft>
              <a:buClr>
                <a:srgbClr val="3A3A3A"/>
              </a:buClr>
              <a:buSzPts val="1200"/>
              <a:buChar char="●"/>
            </a:pPr>
            <a:r>
              <a:rPr lang="en" sz="1200">
                <a:solidFill>
                  <a:srgbClr val="3A3A3A"/>
                </a:solidFill>
                <a:highlight>
                  <a:srgbClr val="FFFFFF"/>
                </a:highlight>
              </a:rPr>
              <a:t>Customer satisfaction as the feedback and suggestions are taken at every stage.</a:t>
            </a:r>
            <a:endParaRPr sz="1200">
              <a:solidFill>
                <a:srgbClr val="3A3A3A"/>
              </a:solidFill>
              <a:highlight>
                <a:srgbClr val="FFFFFF"/>
              </a:highlight>
            </a:endParaRPr>
          </a:p>
          <a:p>
            <a:pPr indent="0" lvl="0" marL="0" rtl="0" algn="l">
              <a:lnSpc>
                <a:spcPct val="115000"/>
              </a:lnSpc>
              <a:spcBef>
                <a:spcPts val="1800"/>
              </a:spcBef>
              <a:spcAft>
                <a:spcPts val="0"/>
              </a:spcAft>
              <a:buNone/>
            </a:pPr>
            <a:r>
              <a:rPr b="1" lang="en" sz="1200">
                <a:solidFill>
                  <a:srgbClr val="3A3A3A"/>
                </a:solidFill>
                <a:highlight>
                  <a:srgbClr val="FFFFFF"/>
                </a:highlight>
              </a:rPr>
              <a:t>Disadvantages:</a:t>
            </a:r>
            <a:endParaRPr b="1" sz="1200">
              <a:solidFill>
                <a:srgbClr val="3A3A3A"/>
              </a:solidFill>
              <a:highlight>
                <a:srgbClr val="FFFFFF"/>
              </a:highlight>
            </a:endParaRPr>
          </a:p>
          <a:p>
            <a:pPr indent="-304800" lvl="0" marL="876300" rtl="0" algn="l">
              <a:lnSpc>
                <a:spcPct val="115000"/>
              </a:lnSpc>
              <a:spcBef>
                <a:spcPts val="1700"/>
              </a:spcBef>
              <a:spcAft>
                <a:spcPts val="0"/>
              </a:spcAft>
              <a:buClr>
                <a:srgbClr val="3A3A3A"/>
              </a:buClr>
              <a:buSzPts val="1200"/>
              <a:buChar char="●"/>
            </a:pPr>
            <a:r>
              <a:rPr lang="en" sz="1200">
                <a:solidFill>
                  <a:srgbClr val="3A3A3A"/>
                </a:solidFill>
                <a:highlight>
                  <a:srgbClr val="FFFFFF"/>
                </a:highlight>
              </a:rPr>
              <a:t>Lack of documentation.</a:t>
            </a:r>
            <a:endParaRPr sz="1200">
              <a:solidFill>
                <a:srgbClr val="3A3A3A"/>
              </a:solidFill>
              <a:highlight>
                <a:srgbClr val="FFFFFF"/>
              </a:highlight>
            </a:endParaRPr>
          </a:p>
          <a:p>
            <a:pPr indent="-304800" lvl="0" marL="876300" rtl="0" algn="l">
              <a:lnSpc>
                <a:spcPct val="115000"/>
              </a:lnSpc>
              <a:spcBef>
                <a:spcPts val="0"/>
              </a:spcBef>
              <a:spcAft>
                <a:spcPts val="0"/>
              </a:spcAft>
              <a:buClr>
                <a:srgbClr val="3A3A3A"/>
              </a:buClr>
              <a:buSzPts val="1200"/>
              <a:buChar char="●"/>
            </a:pPr>
            <a:r>
              <a:rPr lang="en" sz="1200">
                <a:solidFill>
                  <a:srgbClr val="3A3A3A"/>
                </a:solidFill>
                <a:highlight>
                  <a:srgbClr val="FFFFFF"/>
                </a:highlight>
              </a:rPr>
              <a:t>Agile needs experienced and highly skilled resources.</a:t>
            </a:r>
            <a:endParaRPr sz="1200">
              <a:solidFill>
                <a:srgbClr val="3A3A3A"/>
              </a:solidFill>
              <a:highlight>
                <a:srgbClr val="FFFFFF"/>
              </a:highlight>
            </a:endParaRPr>
          </a:p>
          <a:p>
            <a:pPr indent="-304800" lvl="0" marL="876300" rtl="0" algn="l">
              <a:lnSpc>
                <a:spcPct val="115000"/>
              </a:lnSpc>
              <a:spcBef>
                <a:spcPts val="0"/>
              </a:spcBef>
              <a:spcAft>
                <a:spcPts val="0"/>
              </a:spcAft>
              <a:buClr>
                <a:srgbClr val="3A3A3A"/>
              </a:buClr>
              <a:buSzPts val="1200"/>
              <a:buChar char="●"/>
            </a:pPr>
            <a:r>
              <a:rPr lang="en" sz="1200">
                <a:solidFill>
                  <a:srgbClr val="3A3A3A"/>
                </a:solidFill>
                <a:highlight>
                  <a:srgbClr val="FFFFFF"/>
                </a:highlight>
              </a:rPr>
              <a:t>If a customer is not clear about how exactly they want the product to be, then the project would fail.</a:t>
            </a:r>
            <a:endParaRPr sz="1200">
              <a:solidFill>
                <a:srgbClr val="3A3A3A"/>
              </a:solidFill>
              <a:highlight>
                <a:srgbClr val="FFFFFF"/>
              </a:highlight>
            </a:endParaRPr>
          </a:p>
          <a:p>
            <a:pPr indent="0" lvl="0" marL="0" rtl="0" algn="l">
              <a:spcBef>
                <a:spcPts val="1800"/>
              </a:spcBef>
              <a:spcAft>
                <a:spcPts val="0"/>
              </a:spcAft>
              <a:buNone/>
            </a:pPr>
            <a:r>
              <a:t/>
            </a:r>
            <a:endParaRPr sz="1200">
              <a:solidFill>
                <a:srgbClr val="1C1D1F"/>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5ba440760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5ba440760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ba440760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5ba440760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5ba440760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5ba440760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Why is it important to follow an SDLC process?</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Don't you just get a bunch of really smart software developers in a room and have them write code and</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then presto, you have software ready to use?</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u="sng">
                <a:solidFill>
                  <a:srgbClr val="401B9C"/>
                </a:solidFill>
                <a:latin typeface="Roboto"/>
                <a:ea typeface="Roboto"/>
                <a:cs typeface="Roboto"/>
                <a:sym typeface="Roboto"/>
              </a:rPr>
              <a:t>Kind of like when you pick up your phone in the morning and you look and you see that it's been magically</a:t>
            </a:r>
            <a:endParaRPr sz="1200" u="sng">
              <a:solidFill>
                <a:srgbClr val="401B9C"/>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updated while you were sleeping.</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latin typeface="Roboto"/>
                <a:ea typeface="Roboto"/>
                <a:cs typeface="Roboto"/>
                <a:sym typeface="Roboto"/>
              </a:rPr>
              <a:t>Well, I wish it were that simple, but if you took that approach, you would quickly run into some</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1C1D1F"/>
                </a:solidFill>
                <a:highlight>
                  <a:srgbClr val="CEC0FC"/>
                </a:highlight>
                <a:latin typeface="Roboto"/>
                <a:ea typeface="Roboto"/>
                <a:cs typeface="Roboto"/>
                <a:sym typeface="Roboto"/>
              </a:rPr>
              <a:t>important questions that need to be answered and you would need everyone to agree on those answers.</a:t>
            </a:r>
            <a:endParaRPr sz="1200">
              <a:solidFill>
                <a:srgbClr val="1C1D1F"/>
              </a:solidFill>
              <a:highlight>
                <a:srgbClr val="CEC0FC"/>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ba440760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ba440760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1C1D1F"/>
                </a:solidFill>
                <a:latin typeface="Roboto"/>
                <a:ea typeface="Roboto"/>
                <a:cs typeface="Roboto"/>
                <a:sym typeface="Roboto"/>
              </a:rPr>
              <a:t>And let's take a look at the questions up on screen.</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C1D1F"/>
                </a:solidFill>
                <a:latin typeface="Roboto"/>
                <a:ea typeface="Roboto"/>
                <a:cs typeface="Roboto"/>
                <a:sym typeface="Roboto"/>
              </a:rPr>
              <a:t>The first is, what are we building?</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C1D1F"/>
                </a:solidFill>
                <a:latin typeface="Roboto"/>
                <a:ea typeface="Roboto"/>
                <a:cs typeface="Roboto"/>
                <a:sym typeface="Roboto"/>
              </a:rPr>
              <a:t>And you have to be really specific when we talk about what are we building?</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C1D1F"/>
                </a:solidFill>
                <a:latin typeface="Roboto"/>
                <a:ea typeface="Roboto"/>
                <a:cs typeface="Roboto"/>
                <a:sym typeface="Roboto"/>
              </a:rPr>
              <a:t>Who are we building it for?</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C1D1F"/>
                </a:solidFill>
                <a:latin typeface="Roboto"/>
                <a:ea typeface="Roboto"/>
                <a:cs typeface="Roboto"/>
                <a:sym typeface="Roboto"/>
              </a:rPr>
              <a:t>And, you know, the question isn't shown here.</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C1D1F"/>
                </a:solidFill>
                <a:latin typeface="Roboto"/>
                <a:ea typeface="Roboto"/>
                <a:cs typeface="Roboto"/>
                <a:sym typeface="Roboto"/>
              </a:rPr>
              <a:t>But related to that, how will they use it?</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C1D1F"/>
                </a:solidFill>
                <a:latin typeface="Roboto"/>
                <a:ea typeface="Roboto"/>
                <a:cs typeface="Roboto"/>
                <a:sym typeface="Roboto"/>
              </a:rPr>
              <a:t>How should it behave?</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C1D1F"/>
                </a:solidFill>
                <a:latin typeface="Roboto"/>
                <a:ea typeface="Roboto"/>
                <a:cs typeface="Roboto"/>
                <a:sym typeface="Roboto"/>
              </a:rPr>
              <a:t>And that also has to be really specific.</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C1D1F"/>
                </a:solidFill>
                <a:latin typeface="Roboto"/>
                <a:ea typeface="Roboto"/>
                <a:cs typeface="Roboto"/>
                <a:sym typeface="Roboto"/>
              </a:rPr>
              <a:t>How do we know if it works?</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C1D1F"/>
                </a:solidFill>
                <a:latin typeface="Roboto"/>
                <a:ea typeface="Roboto"/>
                <a:cs typeface="Roboto"/>
                <a:sym typeface="Roboto"/>
              </a:rPr>
              <a:t>How do we know when we're done?</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C1D1F"/>
                </a:solidFill>
                <a:latin typeface="Roboto"/>
                <a:ea typeface="Roboto"/>
                <a:cs typeface="Roboto"/>
                <a:sym typeface="Roboto"/>
              </a:rPr>
              <a:t>How much time do we have?</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C1D1F"/>
                </a:solidFill>
                <a:latin typeface="Roboto"/>
                <a:ea typeface="Roboto"/>
                <a:cs typeface="Roboto"/>
                <a:sym typeface="Roboto"/>
              </a:rPr>
              <a:t>And this is really important in the corporate environment when you have multiple software projects happening</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C1D1F"/>
                </a:solidFill>
                <a:latin typeface="Roboto"/>
                <a:ea typeface="Roboto"/>
                <a:cs typeface="Roboto"/>
                <a:sym typeface="Roboto"/>
              </a:rPr>
              <a:t>at the same time.</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C1D1F"/>
                </a:solidFill>
                <a:latin typeface="Roboto"/>
                <a:ea typeface="Roboto"/>
                <a:cs typeface="Roboto"/>
                <a:sym typeface="Roboto"/>
              </a:rPr>
              <a:t>And equally important, in a corporate environment, how much money can we spend?</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C1D1F"/>
                </a:solidFill>
                <a:latin typeface="Roboto"/>
                <a:ea typeface="Roboto"/>
                <a:cs typeface="Roboto"/>
                <a:sym typeface="Roboto"/>
              </a:rPr>
              <a:t>Because again, you have multiple priorities, right?</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C1D1F"/>
                </a:solidFill>
                <a:latin typeface="Roboto"/>
                <a:ea typeface="Roboto"/>
                <a:cs typeface="Roboto"/>
                <a:sym typeface="Roboto"/>
              </a:rPr>
              <a:t>All competing with each other.</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C1D1F"/>
                </a:solidFill>
                <a:latin typeface="Roboto"/>
                <a:ea typeface="Roboto"/>
                <a:cs typeface="Roboto"/>
                <a:sym typeface="Roboto"/>
              </a:rPr>
              <a:t>So think of it this way.</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C1D1F"/>
                </a:solidFill>
                <a:latin typeface="Roboto"/>
                <a:ea typeface="Roboto"/>
                <a:cs typeface="Roboto"/>
                <a:sym typeface="Roboto"/>
              </a:rPr>
              <a:t>Software is a product and building a product, whether it's software, an automobile, a refrigerator,</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C1D1F"/>
                </a:solidFill>
                <a:latin typeface="Roboto"/>
                <a:ea typeface="Roboto"/>
                <a:cs typeface="Roboto"/>
                <a:sym typeface="Roboto"/>
              </a:rPr>
              <a:t>it's complicated.</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C1D1F"/>
                </a:solidFill>
                <a:latin typeface="Roboto"/>
                <a:ea typeface="Roboto"/>
                <a:cs typeface="Roboto"/>
                <a:sym typeface="Roboto"/>
              </a:rPr>
              <a:t>To be successful, you need to follow a structured process that is repeatable, facilitates collaboration</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C1D1F"/>
                </a:solidFill>
                <a:latin typeface="Roboto"/>
                <a:ea typeface="Roboto"/>
                <a:cs typeface="Roboto"/>
                <a:sym typeface="Roboto"/>
              </a:rPr>
              <a:t>within the team and idea generation and emphasizes quality.</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C1D1F"/>
                </a:solidFill>
                <a:latin typeface="Roboto"/>
                <a:ea typeface="Roboto"/>
                <a:cs typeface="Roboto"/>
                <a:sym typeface="Roboto"/>
              </a:rPr>
              <a:t>When you're building software, the SDLC is that process, regardless of whether we're talking about</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C1D1F"/>
                </a:solidFill>
                <a:latin typeface="Roboto"/>
                <a:ea typeface="Roboto"/>
                <a:cs typeface="Roboto"/>
                <a:sym typeface="Roboto"/>
              </a:rPr>
              <a:t>waterfall or Agile.</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C1D1F"/>
                </a:solidFill>
                <a:latin typeface="Roboto"/>
                <a:ea typeface="Roboto"/>
                <a:cs typeface="Roboto"/>
                <a:sym typeface="Roboto"/>
              </a:rPr>
              <a:t>Think of it this way.</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C1D1F"/>
                </a:solidFill>
                <a:latin typeface="Roboto"/>
                <a:ea typeface="Roboto"/>
                <a:cs typeface="Roboto"/>
                <a:sym typeface="Roboto"/>
              </a:rPr>
              <a:t>Some software performs critical functions in our daily lives.</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C1D1F"/>
                </a:solidFill>
                <a:latin typeface="Roboto"/>
                <a:ea typeface="Roboto"/>
                <a:cs typeface="Roboto"/>
                <a:sym typeface="Roboto"/>
              </a:rPr>
              <a:t>Think about the software that runs your car, maintains your bank account, or if you're addicted to</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C1D1F"/>
                </a:solidFill>
                <a:latin typeface="Roboto"/>
                <a:ea typeface="Roboto"/>
                <a:cs typeface="Roboto"/>
                <a:sym typeface="Roboto"/>
              </a:rPr>
              <a:t>coffee like me.</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C1D1F"/>
                </a:solidFill>
                <a:latin typeface="Roboto"/>
                <a:ea typeface="Roboto"/>
                <a:cs typeface="Roboto"/>
                <a:sym typeface="Roboto"/>
              </a:rPr>
              <a:t>The software that runs your coffee maker.</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C1D1F"/>
                </a:solidFill>
                <a:latin typeface="Roboto"/>
                <a:ea typeface="Roboto"/>
                <a:cs typeface="Roboto"/>
                <a:sym typeface="Roboto"/>
              </a:rPr>
              <a:t>You want it to run perfectly every time.</a:t>
            </a:r>
            <a:endParaRPr sz="1200">
              <a:solidFill>
                <a:srgbClr val="1C1D1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1C1D1F"/>
                </a:solidFill>
                <a:highlight>
                  <a:srgbClr val="CEC0FC"/>
                </a:highlight>
                <a:latin typeface="Roboto"/>
                <a:ea typeface="Roboto"/>
                <a:cs typeface="Roboto"/>
                <a:sym typeface="Roboto"/>
              </a:rPr>
              <a:t>Having a structured, repeatable process helps ensure reliability and high quality.</a:t>
            </a:r>
            <a:endParaRPr sz="1200">
              <a:solidFill>
                <a:srgbClr val="1C1D1F"/>
              </a:solidFill>
              <a:highlight>
                <a:srgbClr val="CEC0FC"/>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ba440760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ba440760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ba440760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5ba440760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https://www.clouddefense.ai/blog/system-development-life-cycle</a:t>
            </a:r>
            <a:endParaRPr/>
          </a:p>
          <a:p>
            <a:pPr indent="0" lvl="0" marL="0" rtl="0" algn="l">
              <a:spcBef>
                <a:spcPts val="0"/>
              </a:spcBef>
              <a:spcAft>
                <a:spcPts val="0"/>
              </a:spcAft>
              <a:buNone/>
            </a:pPr>
            <a:r>
              <a:t/>
            </a:r>
            <a:endParaRPr/>
          </a:p>
          <a:p>
            <a:pPr indent="0" lvl="0" marL="0" rtl="0" algn="l">
              <a:lnSpc>
                <a:spcPct val="190909"/>
              </a:lnSpc>
              <a:spcBef>
                <a:spcPts val="3000"/>
              </a:spcBef>
              <a:spcAft>
                <a:spcPts val="0"/>
              </a:spcAft>
              <a:buNone/>
            </a:pPr>
            <a:r>
              <a:rPr lang="en" sz="1800">
                <a:solidFill>
                  <a:srgbClr val="171717"/>
                </a:solidFill>
                <a:highlight>
                  <a:srgbClr val="FFFFFF"/>
                </a:highlight>
              </a:rPr>
              <a:t>Stage 1: Project Planning</a:t>
            </a:r>
            <a:endParaRPr sz="1800">
              <a:solidFill>
                <a:srgbClr val="171717"/>
              </a:solidFill>
              <a:highlight>
                <a:srgbClr val="FFFFFF"/>
              </a:highlight>
            </a:endParaRPr>
          </a:p>
          <a:p>
            <a:pPr indent="0" lvl="0" marL="0" rtl="0" algn="l">
              <a:spcBef>
                <a:spcPts val="15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ba440760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5ba440760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https://www.clouddefense.ai/blog/system-development-life-cycle</a:t>
            </a:r>
            <a:endParaRPr/>
          </a:p>
          <a:p>
            <a:pPr indent="0" lvl="0" marL="0" rtl="0" algn="l">
              <a:spcBef>
                <a:spcPts val="0"/>
              </a:spcBef>
              <a:spcAft>
                <a:spcPts val="0"/>
              </a:spcAft>
              <a:buNone/>
            </a:pPr>
            <a:r>
              <a:t/>
            </a:r>
            <a:endParaRPr/>
          </a:p>
          <a:p>
            <a:pPr indent="0" lvl="0" marL="0" rtl="0" algn="l">
              <a:lnSpc>
                <a:spcPct val="190909"/>
              </a:lnSpc>
              <a:spcBef>
                <a:spcPts val="3000"/>
              </a:spcBef>
              <a:spcAft>
                <a:spcPts val="0"/>
              </a:spcAft>
              <a:buNone/>
            </a:pPr>
            <a:r>
              <a:rPr lang="en" sz="1800">
                <a:solidFill>
                  <a:srgbClr val="171717"/>
                </a:solidFill>
                <a:highlight>
                  <a:srgbClr val="FFFFFF"/>
                </a:highlight>
              </a:rPr>
              <a:t>Stage 1: Project Planning</a:t>
            </a:r>
            <a:endParaRPr sz="1800">
              <a:solidFill>
                <a:srgbClr val="171717"/>
              </a:solidFill>
              <a:highlight>
                <a:srgbClr val="FFFFFF"/>
              </a:highlight>
            </a:endParaRPr>
          </a:p>
          <a:p>
            <a:pPr indent="0" lvl="0" marL="0" rtl="0" algn="l">
              <a:spcBef>
                <a:spcPts val="15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ba440760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ba440760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https://www.clouddefense.ai/blog/system-development-life-cycle</a:t>
            </a:r>
            <a:endParaRPr/>
          </a:p>
          <a:p>
            <a:pPr indent="0" lvl="0" marL="0" rtl="0" algn="l">
              <a:lnSpc>
                <a:spcPct val="190909"/>
              </a:lnSpc>
              <a:spcBef>
                <a:spcPts val="3000"/>
              </a:spcBef>
              <a:spcAft>
                <a:spcPts val="0"/>
              </a:spcAft>
              <a:buNone/>
            </a:pPr>
            <a:r>
              <a:rPr lang="en" sz="1800">
                <a:solidFill>
                  <a:srgbClr val="171717"/>
                </a:solidFill>
                <a:highlight>
                  <a:srgbClr val="FFFFFF"/>
                </a:highlight>
              </a:rPr>
              <a:t>Stage 1: Project Planning</a:t>
            </a:r>
            <a:endParaRPr sz="1800">
              <a:solidFill>
                <a:srgbClr val="171717"/>
              </a:solidFill>
              <a:highlight>
                <a:srgbClr val="FFFFFF"/>
              </a:highlight>
            </a:endParaRPr>
          </a:p>
          <a:p>
            <a:pPr indent="0" lvl="0" marL="0" rtl="0" algn="l">
              <a:spcBef>
                <a:spcPts val="15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ba440760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ba440760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https://www.clouddefense.ai/blog/system-development-life-cycle</a:t>
            </a:r>
            <a:endParaRPr/>
          </a:p>
          <a:p>
            <a:pPr indent="0" lvl="0" marL="0" rtl="0" algn="l">
              <a:lnSpc>
                <a:spcPct val="190909"/>
              </a:lnSpc>
              <a:spcBef>
                <a:spcPts val="3000"/>
              </a:spcBef>
              <a:spcAft>
                <a:spcPts val="0"/>
              </a:spcAft>
              <a:buNone/>
            </a:pPr>
            <a:r>
              <a:rPr lang="en" sz="1800">
                <a:solidFill>
                  <a:srgbClr val="171717"/>
                </a:solidFill>
                <a:highlight>
                  <a:srgbClr val="FFFFFF"/>
                </a:highlight>
              </a:rPr>
              <a:t>Stage 1: Project Planning</a:t>
            </a:r>
            <a:endParaRPr sz="1800">
              <a:solidFill>
                <a:srgbClr val="171717"/>
              </a:solidFill>
              <a:highlight>
                <a:srgbClr val="FFFFFF"/>
              </a:highlight>
            </a:endParaRPr>
          </a:p>
          <a:p>
            <a:pPr indent="0" lvl="0" marL="0" rtl="0" algn="l">
              <a:spcBef>
                <a:spcPts val="15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ba440760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ba440760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https://spectralops.io/blog/top-10-static-application-security-testing-sast-tools-in-2021/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rgbClr val="111111"/>
                </a:solidFill>
                <a:highlight>
                  <a:srgbClr val="FFFFFF"/>
                </a:highlight>
              </a:rPr>
              <a:t>SAST has many benefits. You can integrate these tools into a CI/CD pipeline and alert developers about potential issues early in the development cycle. SAST tools are also very fast, as they do not require compiling or running the code. They simply scan the text for potential concerns and highlight them for developers.</a:t>
            </a:r>
            <a:endParaRPr/>
          </a:p>
          <a:p>
            <a:pPr indent="0" lvl="0" marL="0" rtl="0" algn="l">
              <a:spcBef>
                <a:spcPts val="0"/>
              </a:spcBef>
              <a:spcAft>
                <a:spcPts val="0"/>
              </a:spcAft>
              <a:buNone/>
            </a:pPr>
            <a:r>
              <a:t/>
            </a:r>
            <a:endParaRPr/>
          </a:p>
          <a:p>
            <a:pPr indent="0" lvl="0" marL="0" rtl="0" algn="l">
              <a:lnSpc>
                <a:spcPct val="190909"/>
              </a:lnSpc>
              <a:spcBef>
                <a:spcPts val="3000"/>
              </a:spcBef>
              <a:spcAft>
                <a:spcPts val="0"/>
              </a:spcAft>
              <a:buNone/>
            </a:pPr>
            <a:r>
              <a:rPr lang="en" sz="1800">
                <a:solidFill>
                  <a:srgbClr val="171717"/>
                </a:solidFill>
                <a:highlight>
                  <a:srgbClr val="FFFFFF"/>
                </a:highlight>
              </a:rPr>
              <a:t>Stage 1: Project Planning</a:t>
            </a:r>
            <a:endParaRPr sz="1800">
              <a:solidFill>
                <a:srgbClr val="171717"/>
              </a:solidFill>
              <a:highlight>
                <a:srgbClr val="FFFFFF"/>
              </a:highlight>
            </a:endParaRPr>
          </a:p>
          <a:p>
            <a:pPr indent="0" lvl="0" marL="0" rtl="0" algn="l">
              <a:spcBef>
                <a:spcPts val="15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www.betsol.com/software-development-and-test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clouddefense.ai/sast-static-application-security-test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clouddefense.ai/sast-static-application-security-test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1224475"/>
            <a:ext cx="9144000" cy="1516500"/>
          </a:xfrm>
          <a:prstGeom prst="rect">
            <a:avLst/>
          </a:prstGeom>
          <a:solidFill>
            <a:srgbClr val="4A86E8"/>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Software Development Life Cycle ( SDLC)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ctrTitle"/>
          </p:nvPr>
        </p:nvSpPr>
        <p:spPr>
          <a:xfrm>
            <a:off x="0" y="0"/>
            <a:ext cx="9144000" cy="706800"/>
          </a:xfrm>
          <a:prstGeom prst="rect">
            <a:avLst/>
          </a:prstGeom>
          <a:solidFill>
            <a:srgbClr val="4A86E8"/>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SDLC Phases &amp; Activities</a:t>
            </a:r>
            <a:endParaRPr/>
          </a:p>
        </p:txBody>
      </p:sp>
      <p:sp>
        <p:nvSpPr>
          <p:cNvPr id="117" name="Google Shape;117;p22"/>
          <p:cNvSpPr txBox="1"/>
          <p:nvPr/>
        </p:nvSpPr>
        <p:spPr>
          <a:xfrm>
            <a:off x="62425" y="70680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90909"/>
              </a:lnSpc>
              <a:spcBef>
                <a:spcPts val="3000"/>
              </a:spcBef>
              <a:spcAft>
                <a:spcPts val="1500"/>
              </a:spcAft>
              <a:buNone/>
            </a:pPr>
            <a:r>
              <a:rPr lang="en" sz="1800">
                <a:solidFill>
                  <a:srgbClr val="171717"/>
                </a:solidFill>
                <a:highlight>
                  <a:srgbClr val="FFFFFF"/>
                </a:highlight>
              </a:rPr>
              <a:t>Stage 5: Testing</a:t>
            </a:r>
            <a:endParaRPr sz="1800">
              <a:solidFill>
                <a:srgbClr val="171717"/>
              </a:solidFill>
              <a:highlight>
                <a:srgbClr val="FFFFFF"/>
              </a:highlight>
            </a:endParaRPr>
          </a:p>
        </p:txBody>
      </p:sp>
      <p:sp>
        <p:nvSpPr>
          <p:cNvPr id="118" name="Google Shape;118;p22"/>
          <p:cNvSpPr txBox="1"/>
          <p:nvPr/>
        </p:nvSpPr>
        <p:spPr>
          <a:xfrm>
            <a:off x="186900" y="1320650"/>
            <a:ext cx="8770200" cy="217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rgbClr val="212529"/>
                </a:solidFill>
                <a:highlight>
                  <a:srgbClr val="FFFFFF"/>
                </a:highlight>
              </a:rPr>
              <a:t>Once the developers build the software, then it is deployed in the testing environment. Then the testing team tests the functionality of the entire system. In this fifth phase of SDLC, the testing is done to ensure that the entire application works according to the customer requirements.</a:t>
            </a:r>
            <a:endParaRPr sz="1600">
              <a:solidFill>
                <a:srgbClr val="212529"/>
              </a:solidFill>
              <a:highlight>
                <a:srgbClr val="FFFFFF"/>
              </a:highlight>
            </a:endParaRPr>
          </a:p>
          <a:p>
            <a:pPr indent="0" lvl="0" marL="0" rtl="0" algn="l">
              <a:lnSpc>
                <a:spcPct val="150000"/>
              </a:lnSpc>
              <a:spcBef>
                <a:spcPts val="1200"/>
              </a:spcBef>
              <a:spcAft>
                <a:spcPts val="1200"/>
              </a:spcAft>
              <a:buNone/>
            </a:pPr>
            <a:r>
              <a:rPr lang="en" sz="1600">
                <a:solidFill>
                  <a:srgbClr val="212529"/>
                </a:solidFill>
                <a:highlight>
                  <a:srgbClr val="FFFFFF"/>
                </a:highlight>
              </a:rPr>
              <a:t>After testing, the </a:t>
            </a:r>
            <a:r>
              <a:rPr lang="en" sz="1600" u="sng">
                <a:solidFill>
                  <a:srgbClr val="1877F2"/>
                </a:solidFill>
                <a:highlight>
                  <a:srgbClr val="FFFFFF"/>
                </a:highlight>
                <a:hlinkClick r:id="rId3">
                  <a:extLst>
                    <a:ext uri="{A12FA001-AC4F-418D-AE19-62706E023703}">
                      <ahyp:hlinkClr val="tx"/>
                    </a:ext>
                  </a:extLst>
                </a:hlinkClick>
              </a:rPr>
              <a:t>QA and testing</a:t>
            </a:r>
            <a:r>
              <a:rPr lang="en" sz="1600">
                <a:solidFill>
                  <a:srgbClr val="212529"/>
                </a:solidFill>
                <a:highlight>
                  <a:srgbClr val="FFFFFF"/>
                </a:highlight>
              </a:rPr>
              <a:t> team might find some bugs or defects and communicate the same with the developers. The development team then fixes the bugs and send it to QA for a re-test. </a:t>
            </a:r>
            <a:endParaRPr sz="1600">
              <a:solidFill>
                <a:srgbClr val="212529"/>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ctrTitle"/>
          </p:nvPr>
        </p:nvSpPr>
        <p:spPr>
          <a:xfrm>
            <a:off x="0" y="0"/>
            <a:ext cx="9144000" cy="706800"/>
          </a:xfrm>
          <a:prstGeom prst="rect">
            <a:avLst/>
          </a:prstGeom>
          <a:solidFill>
            <a:srgbClr val="4A86E8"/>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SDLC Phases &amp; Activities</a:t>
            </a:r>
            <a:endParaRPr/>
          </a:p>
        </p:txBody>
      </p:sp>
      <p:sp>
        <p:nvSpPr>
          <p:cNvPr id="124" name="Google Shape;124;p23"/>
          <p:cNvSpPr txBox="1"/>
          <p:nvPr/>
        </p:nvSpPr>
        <p:spPr>
          <a:xfrm>
            <a:off x="28950" y="70680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90909"/>
              </a:lnSpc>
              <a:spcBef>
                <a:spcPts val="3000"/>
              </a:spcBef>
              <a:spcAft>
                <a:spcPts val="1500"/>
              </a:spcAft>
              <a:buNone/>
            </a:pPr>
            <a:r>
              <a:rPr lang="en" sz="1800">
                <a:solidFill>
                  <a:srgbClr val="171717"/>
                </a:solidFill>
                <a:highlight>
                  <a:srgbClr val="FFFFFF"/>
                </a:highlight>
              </a:rPr>
              <a:t>Stage 6: Deployment</a:t>
            </a:r>
            <a:endParaRPr sz="1800">
              <a:solidFill>
                <a:srgbClr val="171717"/>
              </a:solidFill>
              <a:highlight>
                <a:srgbClr val="FFFFFF"/>
              </a:highlight>
            </a:endParaRPr>
          </a:p>
        </p:txBody>
      </p:sp>
      <p:sp>
        <p:nvSpPr>
          <p:cNvPr id="125" name="Google Shape;125;p23"/>
          <p:cNvSpPr txBox="1"/>
          <p:nvPr/>
        </p:nvSpPr>
        <p:spPr>
          <a:xfrm>
            <a:off x="28950" y="1340900"/>
            <a:ext cx="9086100" cy="3388800"/>
          </a:xfrm>
          <a:prstGeom prst="rect">
            <a:avLst/>
          </a:prstGeom>
          <a:noFill/>
          <a:ln>
            <a:noFill/>
          </a:ln>
        </p:spPr>
        <p:txBody>
          <a:bodyPr anchorCtr="0" anchor="t" bIns="91425" lIns="91425" spcFirstLastPara="1" rIns="91425" wrap="square" tIns="91425">
            <a:spAutoFit/>
          </a:bodyPr>
          <a:lstStyle/>
          <a:p>
            <a:pPr indent="0" lvl="0" marL="0" rtl="0" algn="l">
              <a:lnSpc>
                <a:spcPct val="155555"/>
              </a:lnSpc>
              <a:spcBef>
                <a:spcPts val="0"/>
              </a:spcBef>
              <a:spcAft>
                <a:spcPts val="0"/>
              </a:spcAft>
              <a:buNone/>
            </a:pPr>
            <a:r>
              <a:rPr lang="en" sz="1950">
                <a:solidFill>
                  <a:schemeClr val="dk1"/>
                </a:solidFill>
                <a:highlight>
                  <a:srgbClr val="FFFFFF"/>
                </a:highlight>
              </a:rPr>
              <a:t>After testing, the overall design for the software will come together. Different modules or designs will be integrated into the primary source code through developer efforts, usually by leveraging training environments to detect further errors or defects.</a:t>
            </a:r>
            <a:endParaRPr sz="1950">
              <a:solidFill>
                <a:schemeClr val="dk1"/>
              </a:solidFill>
              <a:highlight>
                <a:srgbClr val="FFFFFF"/>
              </a:highlight>
            </a:endParaRPr>
          </a:p>
          <a:p>
            <a:pPr indent="0" lvl="0" marL="0" rtl="0" algn="l">
              <a:lnSpc>
                <a:spcPct val="155555"/>
              </a:lnSpc>
              <a:spcBef>
                <a:spcPts val="800"/>
              </a:spcBef>
              <a:spcAft>
                <a:spcPts val="800"/>
              </a:spcAft>
              <a:buNone/>
            </a:pPr>
            <a:r>
              <a:rPr lang="en" sz="1950">
                <a:solidFill>
                  <a:schemeClr val="dk1"/>
                </a:solidFill>
                <a:highlight>
                  <a:srgbClr val="FFFFFF"/>
                </a:highlight>
              </a:rPr>
              <a:t>The information system will be integrated into its environment and eventually installed. After passing this stage, the software is theoretically ready for market and may be provided to any end-users.</a:t>
            </a:r>
            <a:endParaRPr sz="1950">
              <a:solidFill>
                <a:schemeClr val="dk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ctrTitle"/>
          </p:nvPr>
        </p:nvSpPr>
        <p:spPr>
          <a:xfrm>
            <a:off x="0" y="0"/>
            <a:ext cx="9144000" cy="706800"/>
          </a:xfrm>
          <a:prstGeom prst="rect">
            <a:avLst/>
          </a:prstGeom>
          <a:solidFill>
            <a:srgbClr val="4A86E8"/>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SDLC Phases &amp; Activities</a:t>
            </a:r>
            <a:endParaRPr/>
          </a:p>
        </p:txBody>
      </p:sp>
      <p:sp>
        <p:nvSpPr>
          <p:cNvPr id="131" name="Google Shape;131;p24"/>
          <p:cNvSpPr txBox="1"/>
          <p:nvPr/>
        </p:nvSpPr>
        <p:spPr>
          <a:xfrm>
            <a:off x="28950" y="70680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90909"/>
              </a:lnSpc>
              <a:spcBef>
                <a:spcPts val="3000"/>
              </a:spcBef>
              <a:spcAft>
                <a:spcPts val="1500"/>
              </a:spcAft>
              <a:buNone/>
            </a:pPr>
            <a:r>
              <a:rPr lang="en" sz="1800">
                <a:solidFill>
                  <a:srgbClr val="171717"/>
                </a:solidFill>
                <a:highlight>
                  <a:srgbClr val="FFFFFF"/>
                </a:highlight>
              </a:rPr>
              <a:t>Stage 7: Maintenance</a:t>
            </a:r>
            <a:endParaRPr sz="1800">
              <a:solidFill>
                <a:srgbClr val="171717"/>
              </a:solidFill>
              <a:highlight>
                <a:srgbClr val="FFFFFF"/>
              </a:highlight>
            </a:endParaRPr>
          </a:p>
        </p:txBody>
      </p:sp>
      <p:sp>
        <p:nvSpPr>
          <p:cNvPr id="132" name="Google Shape;132;p24"/>
          <p:cNvSpPr txBox="1"/>
          <p:nvPr/>
        </p:nvSpPr>
        <p:spPr>
          <a:xfrm>
            <a:off x="28950" y="1340900"/>
            <a:ext cx="9086100" cy="3999300"/>
          </a:xfrm>
          <a:prstGeom prst="rect">
            <a:avLst/>
          </a:prstGeom>
          <a:noFill/>
          <a:ln>
            <a:noFill/>
          </a:ln>
        </p:spPr>
        <p:txBody>
          <a:bodyPr anchorCtr="0" anchor="t" bIns="91425" lIns="91425" spcFirstLastPara="1" rIns="91425" wrap="square" tIns="91425">
            <a:spAutoFit/>
          </a:bodyPr>
          <a:lstStyle/>
          <a:p>
            <a:pPr indent="0" lvl="0" marL="0" rtl="0" algn="l">
              <a:lnSpc>
                <a:spcPct val="155555"/>
              </a:lnSpc>
              <a:spcBef>
                <a:spcPts val="0"/>
              </a:spcBef>
              <a:spcAft>
                <a:spcPts val="0"/>
              </a:spcAft>
              <a:buNone/>
            </a:pPr>
            <a:r>
              <a:rPr lang="en" sz="1650">
                <a:solidFill>
                  <a:schemeClr val="dk1"/>
                </a:solidFill>
                <a:highlight>
                  <a:srgbClr val="FFFFFF"/>
                </a:highlight>
              </a:rPr>
              <a:t>The SDLC doesn’t end when software reaches the market. Developers must now move into a maintenance mode and begin practicing any activities required to handle issues reported by end-users.</a:t>
            </a:r>
            <a:endParaRPr sz="1650">
              <a:solidFill>
                <a:schemeClr val="dk1"/>
              </a:solidFill>
              <a:highlight>
                <a:srgbClr val="FFFFFF"/>
              </a:highlight>
            </a:endParaRPr>
          </a:p>
          <a:p>
            <a:pPr indent="0" lvl="0" marL="0" rtl="0" algn="l">
              <a:lnSpc>
                <a:spcPct val="155555"/>
              </a:lnSpc>
              <a:spcBef>
                <a:spcPts val="800"/>
              </a:spcBef>
              <a:spcAft>
                <a:spcPts val="0"/>
              </a:spcAft>
              <a:buNone/>
            </a:pPr>
            <a:r>
              <a:rPr lang="en" sz="1650">
                <a:solidFill>
                  <a:schemeClr val="dk1"/>
                </a:solidFill>
                <a:highlight>
                  <a:srgbClr val="FFFFFF"/>
                </a:highlight>
              </a:rPr>
              <a:t>Furthermore, developers are responsible for implementing any changes that the software might need after deployment.</a:t>
            </a:r>
            <a:endParaRPr sz="1650">
              <a:solidFill>
                <a:schemeClr val="dk1"/>
              </a:solidFill>
              <a:highlight>
                <a:srgbClr val="FFFFFF"/>
              </a:highlight>
            </a:endParaRPr>
          </a:p>
          <a:p>
            <a:pPr indent="0" lvl="0" marL="0" rtl="0" algn="l">
              <a:lnSpc>
                <a:spcPct val="155555"/>
              </a:lnSpc>
              <a:spcBef>
                <a:spcPts val="800"/>
              </a:spcBef>
              <a:spcAft>
                <a:spcPts val="0"/>
              </a:spcAft>
              <a:buNone/>
            </a:pPr>
            <a:r>
              <a:rPr lang="en" sz="1650">
                <a:solidFill>
                  <a:schemeClr val="dk1"/>
                </a:solidFill>
                <a:highlight>
                  <a:srgbClr val="FFFFFF"/>
                </a:highlight>
              </a:rPr>
              <a:t>This can include handling residual bugs that were not able to be patched before launch or resolving new issues that crop up due to user reports. Larger systems may require longer maintenance stages compared to smaller systems</a:t>
            </a:r>
            <a:endParaRPr sz="1650">
              <a:solidFill>
                <a:schemeClr val="dk1"/>
              </a:solidFill>
              <a:highlight>
                <a:srgbClr val="FFFFFF"/>
              </a:highlight>
            </a:endParaRPr>
          </a:p>
          <a:p>
            <a:pPr indent="0" lvl="0" marL="0" rtl="0" algn="l">
              <a:lnSpc>
                <a:spcPct val="155555"/>
              </a:lnSpc>
              <a:spcBef>
                <a:spcPts val="800"/>
              </a:spcBef>
              <a:spcAft>
                <a:spcPts val="800"/>
              </a:spcAft>
              <a:buNone/>
            </a:pPr>
            <a:r>
              <a:t/>
            </a:r>
            <a:endParaRPr sz="2250">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ctrTitle"/>
          </p:nvPr>
        </p:nvSpPr>
        <p:spPr>
          <a:xfrm>
            <a:off x="0" y="0"/>
            <a:ext cx="9144000" cy="706800"/>
          </a:xfrm>
          <a:prstGeom prst="rect">
            <a:avLst/>
          </a:prstGeom>
          <a:solidFill>
            <a:srgbClr val="4A86E8"/>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Waterfall Methodology</a:t>
            </a:r>
            <a:endParaRPr/>
          </a:p>
        </p:txBody>
      </p:sp>
      <p:sp>
        <p:nvSpPr>
          <p:cNvPr id="138" name="Google Shape;138;p25"/>
          <p:cNvSpPr txBox="1"/>
          <p:nvPr/>
        </p:nvSpPr>
        <p:spPr>
          <a:xfrm>
            <a:off x="62075" y="754800"/>
            <a:ext cx="90819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2400"/>
              </a:spcAft>
              <a:buNone/>
            </a:pPr>
            <a:r>
              <a:rPr lang="en" sz="1800">
                <a:solidFill>
                  <a:schemeClr val="dk1"/>
                </a:solidFill>
                <a:highlight>
                  <a:srgbClr val="FFFFFF"/>
                </a:highlight>
                <a:latin typeface="Trebuchet MS"/>
                <a:ea typeface="Trebuchet MS"/>
                <a:cs typeface="Trebuchet MS"/>
                <a:sym typeface="Trebuchet MS"/>
              </a:rPr>
              <a:t>The Waterfall methodology — also known as the Waterfall model — is a sequential development process that flows like a waterfall through all phases of a project (analysis, design, development, and testing, for example), with each phase completely wrapping up before the next phase begins.</a:t>
            </a:r>
            <a:endParaRPr sz="1800">
              <a:solidFill>
                <a:schemeClr val="dk1"/>
              </a:solidFill>
            </a:endParaRPr>
          </a:p>
        </p:txBody>
      </p:sp>
      <p:pic>
        <p:nvPicPr>
          <p:cNvPr id="139" name="Google Shape;139;p25"/>
          <p:cNvPicPr preferRelativeResize="0"/>
          <p:nvPr/>
        </p:nvPicPr>
        <p:blipFill>
          <a:blip r:embed="rId3">
            <a:alphaModFix/>
          </a:blip>
          <a:stretch>
            <a:fillRect/>
          </a:stretch>
        </p:blipFill>
        <p:spPr>
          <a:xfrm>
            <a:off x="410955" y="2172300"/>
            <a:ext cx="8209843" cy="2890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ctrTitle"/>
          </p:nvPr>
        </p:nvSpPr>
        <p:spPr>
          <a:xfrm>
            <a:off x="0" y="0"/>
            <a:ext cx="9144000" cy="706800"/>
          </a:xfrm>
          <a:prstGeom prst="rect">
            <a:avLst/>
          </a:prstGeom>
          <a:solidFill>
            <a:srgbClr val="4A86E8"/>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Waterfall Methodology</a:t>
            </a:r>
            <a:endParaRPr/>
          </a:p>
        </p:txBody>
      </p:sp>
      <p:sp>
        <p:nvSpPr>
          <p:cNvPr id="145" name="Google Shape;145;p26"/>
          <p:cNvSpPr txBox="1"/>
          <p:nvPr/>
        </p:nvSpPr>
        <p:spPr>
          <a:xfrm>
            <a:off x="31050" y="1085025"/>
            <a:ext cx="9081900" cy="3229800"/>
          </a:xfrm>
          <a:prstGeom prst="rect">
            <a:avLst/>
          </a:prstGeom>
          <a:noFill/>
          <a:ln>
            <a:noFill/>
          </a:ln>
        </p:spPr>
        <p:txBody>
          <a:bodyPr anchorCtr="0" anchor="t" bIns="91425" lIns="91425" spcFirstLastPara="1" rIns="91425" wrap="square" tIns="91425">
            <a:spAutoFit/>
          </a:bodyPr>
          <a:lstStyle/>
          <a:p>
            <a:pPr indent="0" lvl="0" marL="0" rtl="0" algn="l">
              <a:lnSpc>
                <a:spcPct val="155555"/>
              </a:lnSpc>
              <a:spcBef>
                <a:spcPts val="0"/>
              </a:spcBef>
              <a:spcAft>
                <a:spcPts val="0"/>
              </a:spcAft>
              <a:buNone/>
            </a:pPr>
            <a:r>
              <a:rPr lang="en" sz="1850">
                <a:solidFill>
                  <a:schemeClr val="dk1"/>
                </a:solidFill>
                <a:highlight>
                  <a:srgbClr val="FFFFFF"/>
                </a:highlight>
              </a:rPr>
              <a:t>The waterfall model is the oldest of all SDLC methodologies. It’s linear and straightforward and requires development teams to finish one phase of the project completely before moving on to the next.</a:t>
            </a:r>
            <a:endParaRPr sz="1850">
              <a:solidFill>
                <a:schemeClr val="dk1"/>
              </a:solidFill>
              <a:highlight>
                <a:srgbClr val="FFFFFF"/>
              </a:highlight>
            </a:endParaRPr>
          </a:p>
          <a:p>
            <a:pPr indent="0" lvl="0" marL="0" rtl="0" algn="l">
              <a:lnSpc>
                <a:spcPct val="155555"/>
              </a:lnSpc>
              <a:spcBef>
                <a:spcPts val="800"/>
              </a:spcBef>
              <a:spcAft>
                <a:spcPts val="800"/>
              </a:spcAft>
              <a:buNone/>
            </a:pPr>
            <a:r>
              <a:rPr lang="en" sz="1850">
                <a:solidFill>
                  <a:schemeClr val="dk1"/>
                </a:solidFill>
                <a:highlight>
                  <a:srgbClr val="FFFFFF"/>
                </a:highlight>
              </a:rPr>
              <a:t>Each stage has a separate project plan and takes information from the previous stage to avoid similar issues (if encountered). However, it is vulnerable to early delays and can lead to big problems arising for development teams later down the road.</a:t>
            </a:r>
            <a:endParaRPr sz="2300">
              <a:solidFill>
                <a:schemeClr val="dk1"/>
              </a:solidFill>
              <a:highlight>
                <a:srgbClr val="FFFFFF"/>
              </a:highlight>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ctrTitle"/>
          </p:nvPr>
        </p:nvSpPr>
        <p:spPr>
          <a:xfrm>
            <a:off x="0" y="0"/>
            <a:ext cx="9144000" cy="706800"/>
          </a:xfrm>
          <a:prstGeom prst="rect">
            <a:avLst/>
          </a:prstGeom>
          <a:solidFill>
            <a:srgbClr val="4A86E8"/>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Agile Methodology</a:t>
            </a:r>
            <a:endParaRPr/>
          </a:p>
        </p:txBody>
      </p:sp>
      <p:pic>
        <p:nvPicPr>
          <p:cNvPr id="151" name="Google Shape;151;p27"/>
          <p:cNvPicPr preferRelativeResize="0"/>
          <p:nvPr/>
        </p:nvPicPr>
        <p:blipFill>
          <a:blip r:embed="rId3">
            <a:alphaModFix/>
          </a:blip>
          <a:stretch>
            <a:fillRect/>
          </a:stretch>
        </p:blipFill>
        <p:spPr>
          <a:xfrm>
            <a:off x="228117" y="706800"/>
            <a:ext cx="8669256" cy="43049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ctrTitle"/>
          </p:nvPr>
        </p:nvSpPr>
        <p:spPr>
          <a:xfrm>
            <a:off x="0" y="0"/>
            <a:ext cx="9144000" cy="706800"/>
          </a:xfrm>
          <a:prstGeom prst="rect">
            <a:avLst/>
          </a:prstGeom>
          <a:solidFill>
            <a:srgbClr val="4A86E8"/>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Agile Methodology</a:t>
            </a:r>
            <a:endParaRPr/>
          </a:p>
        </p:txBody>
      </p:sp>
      <p:sp>
        <p:nvSpPr>
          <p:cNvPr id="157" name="Google Shape;157;p28"/>
          <p:cNvSpPr txBox="1"/>
          <p:nvPr/>
        </p:nvSpPr>
        <p:spPr>
          <a:xfrm>
            <a:off x="0" y="816875"/>
            <a:ext cx="8946000" cy="410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rgbClr val="3A3A3A"/>
                </a:solidFill>
                <a:highlight>
                  <a:srgbClr val="FFFFFF"/>
                </a:highlight>
              </a:rPr>
              <a:t>Agile Model is a combination of the Iterative and incremental model. This model focuses more on flexibility while developing a product rather than on the requirement.</a:t>
            </a:r>
            <a:endParaRPr sz="1700">
              <a:solidFill>
                <a:srgbClr val="3A3A3A"/>
              </a:solidFill>
              <a:highlight>
                <a:srgbClr val="FFFFFF"/>
              </a:highlight>
            </a:endParaRPr>
          </a:p>
          <a:p>
            <a:pPr indent="0" lvl="0" marL="0" rtl="0" algn="l">
              <a:lnSpc>
                <a:spcPct val="115000"/>
              </a:lnSpc>
              <a:spcBef>
                <a:spcPts val="1700"/>
              </a:spcBef>
              <a:spcAft>
                <a:spcPts val="0"/>
              </a:spcAft>
              <a:buNone/>
            </a:pPr>
            <a:r>
              <a:rPr lang="en" sz="1700">
                <a:solidFill>
                  <a:srgbClr val="3A3A3A"/>
                </a:solidFill>
                <a:highlight>
                  <a:srgbClr val="FFFFFF"/>
                </a:highlight>
              </a:rPr>
              <a:t>In Agile, a product is broken into small incremental builds. It is not developed as a complete product in one go. Each build increments in terms of features. The next build is built on previous functionality.</a:t>
            </a:r>
            <a:endParaRPr sz="1700">
              <a:solidFill>
                <a:srgbClr val="3A3A3A"/>
              </a:solidFill>
              <a:highlight>
                <a:srgbClr val="FFFFFF"/>
              </a:highlight>
            </a:endParaRPr>
          </a:p>
          <a:p>
            <a:pPr indent="0" lvl="0" marL="0" rtl="0" algn="l">
              <a:lnSpc>
                <a:spcPct val="115000"/>
              </a:lnSpc>
              <a:spcBef>
                <a:spcPts val="1700"/>
              </a:spcBef>
              <a:spcAft>
                <a:spcPts val="0"/>
              </a:spcAft>
              <a:buNone/>
            </a:pPr>
            <a:r>
              <a:rPr lang="en" sz="1700">
                <a:solidFill>
                  <a:srgbClr val="3A3A3A"/>
                </a:solidFill>
                <a:highlight>
                  <a:srgbClr val="FFFFFF"/>
                </a:highlight>
              </a:rPr>
              <a:t>In agile iterations are termed as sprints. Each sprint lasts for2-4 weeks. At the end of each sprint, the product owner verifies the product and after his approval, it is delivered to the customer.</a:t>
            </a:r>
            <a:endParaRPr sz="1700">
              <a:solidFill>
                <a:srgbClr val="3A3A3A"/>
              </a:solidFill>
              <a:highlight>
                <a:srgbClr val="FFFFFF"/>
              </a:highlight>
            </a:endParaRPr>
          </a:p>
          <a:p>
            <a:pPr indent="0" lvl="0" marL="0" rtl="0" algn="l">
              <a:lnSpc>
                <a:spcPct val="115000"/>
              </a:lnSpc>
              <a:spcBef>
                <a:spcPts val="1700"/>
              </a:spcBef>
              <a:spcAft>
                <a:spcPts val="1700"/>
              </a:spcAft>
              <a:buNone/>
            </a:pPr>
            <a:r>
              <a:rPr lang="en" sz="1700">
                <a:solidFill>
                  <a:srgbClr val="3A3A3A"/>
                </a:solidFill>
                <a:highlight>
                  <a:srgbClr val="FFFFFF"/>
                </a:highlight>
              </a:rPr>
              <a:t>Customer feedback is taken for improvement and his suggestions and enhancement are worked on in the next sprint. Testing is done in each sprint to minimize the risk of any failures.</a:t>
            </a:r>
            <a:endParaRPr sz="1700">
              <a:solidFill>
                <a:srgbClr val="3A3A3A"/>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ctrTitle"/>
          </p:nvPr>
        </p:nvSpPr>
        <p:spPr>
          <a:xfrm>
            <a:off x="0" y="0"/>
            <a:ext cx="9144000" cy="706800"/>
          </a:xfrm>
          <a:prstGeom prst="rect">
            <a:avLst/>
          </a:prstGeom>
          <a:solidFill>
            <a:srgbClr val="4A86E8"/>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Which Methodology</a:t>
            </a:r>
            <a:endParaRPr/>
          </a:p>
        </p:txBody>
      </p:sp>
      <p:sp>
        <p:nvSpPr>
          <p:cNvPr id="163" name="Google Shape;163;p29"/>
          <p:cNvSpPr txBox="1"/>
          <p:nvPr/>
        </p:nvSpPr>
        <p:spPr>
          <a:xfrm>
            <a:off x="101250" y="1376450"/>
            <a:ext cx="8941500" cy="208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200">
                <a:solidFill>
                  <a:srgbClr val="1C1D1F"/>
                </a:solidFill>
                <a:latin typeface="Roboto"/>
                <a:ea typeface="Roboto"/>
                <a:cs typeface="Roboto"/>
                <a:sym typeface="Roboto"/>
              </a:rPr>
              <a:t>If you have a small application that only has 1 or 2 developers who are familiar with it, that's probably a good candidate for waterfall.</a:t>
            </a:r>
            <a:endParaRPr sz="2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t/>
            </a:r>
            <a:endParaRPr sz="22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2200">
                <a:solidFill>
                  <a:srgbClr val="1C1D1F"/>
                </a:solidFill>
                <a:latin typeface="Roboto"/>
                <a:ea typeface="Roboto"/>
                <a:cs typeface="Roboto"/>
                <a:sym typeface="Roboto"/>
              </a:rPr>
              <a:t>But a larger, more complicated application that's made up of multiple discrete modules might be a good </a:t>
            </a:r>
            <a:r>
              <a:rPr lang="en" sz="2200">
                <a:solidFill>
                  <a:srgbClr val="1C1D1F"/>
                </a:solidFill>
                <a:highlight>
                  <a:schemeClr val="lt1"/>
                </a:highlight>
                <a:latin typeface="Roboto"/>
                <a:ea typeface="Roboto"/>
                <a:cs typeface="Roboto"/>
                <a:sym typeface="Roboto"/>
              </a:rPr>
              <a:t>candidate for agile development.</a:t>
            </a:r>
            <a:endParaRPr sz="2200">
              <a:solidFill>
                <a:srgbClr val="1C1D1F"/>
              </a:solidFill>
              <a:highlight>
                <a:schemeClr val="lt1"/>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30"/>
          <p:cNvPicPr preferRelativeResize="0"/>
          <p:nvPr/>
        </p:nvPicPr>
        <p:blipFill>
          <a:blip r:embed="rId3">
            <a:alphaModFix/>
          </a:blip>
          <a:stretch>
            <a:fillRect/>
          </a:stretch>
        </p:blipFill>
        <p:spPr>
          <a:xfrm>
            <a:off x="1852672" y="980650"/>
            <a:ext cx="5288550" cy="3530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0" y="0"/>
            <a:ext cx="9144000" cy="706800"/>
          </a:xfrm>
          <a:prstGeom prst="rect">
            <a:avLst/>
          </a:prstGeom>
          <a:solidFill>
            <a:srgbClr val="4A86E8"/>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SDLC Introduction</a:t>
            </a:r>
            <a:endParaRPr/>
          </a:p>
        </p:txBody>
      </p:sp>
      <p:sp>
        <p:nvSpPr>
          <p:cNvPr id="60" name="Google Shape;60;p14"/>
          <p:cNvSpPr txBox="1"/>
          <p:nvPr/>
        </p:nvSpPr>
        <p:spPr>
          <a:xfrm>
            <a:off x="286050" y="807225"/>
            <a:ext cx="8690100" cy="438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a:solidFill>
                  <a:srgbClr val="1C1D1F"/>
                </a:solidFill>
                <a:latin typeface="Roboto"/>
                <a:ea typeface="Roboto"/>
                <a:cs typeface="Roboto"/>
                <a:sym typeface="Roboto"/>
              </a:rPr>
              <a:t>SDLC stands for </a:t>
            </a:r>
            <a:r>
              <a:rPr b="1" lang="en" sz="2000">
                <a:solidFill>
                  <a:srgbClr val="1C1D1F"/>
                </a:solidFill>
                <a:latin typeface="Roboto"/>
                <a:ea typeface="Roboto"/>
                <a:cs typeface="Roboto"/>
                <a:sym typeface="Roboto"/>
              </a:rPr>
              <a:t>S</a:t>
            </a:r>
            <a:r>
              <a:rPr lang="en" sz="2000">
                <a:solidFill>
                  <a:srgbClr val="1C1D1F"/>
                </a:solidFill>
                <a:latin typeface="Roboto"/>
                <a:ea typeface="Roboto"/>
                <a:cs typeface="Roboto"/>
                <a:sym typeface="Roboto"/>
              </a:rPr>
              <a:t>oftware </a:t>
            </a:r>
            <a:r>
              <a:rPr b="1" lang="en" sz="2000">
                <a:solidFill>
                  <a:srgbClr val="1C1D1F"/>
                </a:solidFill>
                <a:latin typeface="Roboto"/>
                <a:ea typeface="Roboto"/>
                <a:cs typeface="Roboto"/>
                <a:sym typeface="Roboto"/>
              </a:rPr>
              <a:t>D</a:t>
            </a:r>
            <a:r>
              <a:rPr lang="en" sz="2000">
                <a:solidFill>
                  <a:srgbClr val="1C1D1F"/>
                </a:solidFill>
                <a:latin typeface="Roboto"/>
                <a:ea typeface="Roboto"/>
                <a:cs typeface="Roboto"/>
                <a:sym typeface="Roboto"/>
              </a:rPr>
              <a:t>evelopment </a:t>
            </a:r>
            <a:r>
              <a:rPr b="1" lang="en" sz="2000">
                <a:solidFill>
                  <a:srgbClr val="1C1D1F"/>
                </a:solidFill>
                <a:latin typeface="Roboto"/>
                <a:ea typeface="Roboto"/>
                <a:cs typeface="Roboto"/>
                <a:sym typeface="Roboto"/>
              </a:rPr>
              <a:t>L</a:t>
            </a:r>
            <a:r>
              <a:rPr lang="en" sz="2000">
                <a:solidFill>
                  <a:srgbClr val="1C1D1F"/>
                </a:solidFill>
                <a:latin typeface="Roboto"/>
                <a:ea typeface="Roboto"/>
                <a:cs typeface="Roboto"/>
                <a:sym typeface="Roboto"/>
              </a:rPr>
              <a:t>ife </a:t>
            </a:r>
            <a:r>
              <a:rPr b="1" lang="en" sz="2000">
                <a:solidFill>
                  <a:srgbClr val="1C1D1F"/>
                </a:solidFill>
                <a:latin typeface="Roboto"/>
                <a:ea typeface="Roboto"/>
                <a:cs typeface="Roboto"/>
                <a:sym typeface="Roboto"/>
              </a:rPr>
              <a:t>C</a:t>
            </a:r>
            <a:r>
              <a:rPr lang="en" sz="2000">
                <a:solidFill>
                  <a:srgbClr val="1C1D1F"/>
                </a:solidFill>
                <a:latin typeface="Roboto"/>
                <a:ea typeface="Roboto"/>
                <a:cs typeface="Roboto"/>
                <a:sym typeface="Roboto"/>
              </a:rPr>
              <a:t>ycle.</a:t>
            </a:r>
            <a:endParaRPr sz="20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t/>
            </a:r>
            <a:endParaRPr sz="20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2000">
                <a:solidFill>
                  <a:srgbClr val="401B9C"/>
                </a:solidFill>
                <a:latin typeface="Roboto"/>
                <a:ea typeface="Roboto"/>
                <a:cs typeface="Roboto"/>
                <a:sym typeface="Roboto"/>
              </a:rPr>
              <a:t>Simply put, this is the process by which software goes from a need or an idea to a finished fully functioning </a:t>
            </a:r>
            <a:r>
              <a:rPr lang="en" sz="2000">
                <a:solidFill>
                  <a:srgbClr val="1C1D1F"/>
                </a:solidFill>
                <a:latin typeface="Roboto"/>
                <a:ea typeface="Roboto"/>
                <a:cs typeface="Roboto"/>
                <a:sym typeface="Roboto"/>
              </a:rPr>
              <a:t>product.</a:t>
            </a:r>
            <a:endParaRPr sz="20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t/>
            </a:r>
            <a:endParaRPr sz="20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2000">
                <a:solidFill>
                  <a:srgbClr val="1C1D1F"/>
                </a:solidFill>
                <a:latin typeface="Roboto"/>
                <a:ea typeface="Roboto"/>
                <a:cs typeface="Roboto"/>
                <a:sym typeface="Roboto"/>
              </a:rPr>
              <a:t>There are two main software development methodologies and we're going to learn them.</a:t>
            </a:r>
            <a:endParaRPr sz="20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t/>
            </a:r>
            <a:endParaRPr sz="2000">
              <a:solidFill>
                <a:srgbClr val="1C1D1F"/>
              </a:solidFill>
              <a:latin typeface="Roboto"/>
              <a:ea typeface="Roboto"/>
              <a:cs typeface="Roboto"/>
              <a:sym typeface="Roboto"/>
            </a:endParaRPr>
          </a:p>
          <a:p>
            <a:pPr indent="0" lvl="0" marL="0" rtl="0" algn="l">
              <a:lnSpc>
                <a:spcPct val="115000"/>
              </a:lnSpc>
              <a:spcBef>
                <a:spcPts val="0"/>
              </a:spcBef>
              <a:spcAft>
                <a:spcPts val="0"/>
              </a:spcAft>
              <a:buNone/>
            </a:pPr>
            <a:r>
              <a:rPr lang="en" sz="2000">
                <a:solidFill>
                  <a:srgbClr val="1C1D1F"/>
                </a:solidFill>
                <a:highlight>
                  <a:srgbClr val="CEC0FC"/>
                </a:highlight>
                <a:latin typeface="Roboto"/>
                <a:ea typeface="Roboto"/>
                <a:cs typeface="Roboto"/>
                <a:sym typeface="Roboto"/>
              </a:rPr>
              <a:t>The first is called </a:t>
            </a:r>
            <a:r>
              <a:rPr b="1" lang="en" sz="2000">
                <a:solidFill>
                  <a:srgbClr val="1C1D1F"/>
                </a:solidFill>
                <a:highlight>
                  <a:srgbClr val="CEC0FC"/>
                </a:highlight>
                <a:latin typeface="Roboto"/>
                <a:ea typeface="Roboto"/>
                <a:cs typeface="Roboto"/>
                <a:sym typeface="Roboto"/>
              </a:rPr>
              <a:t>Waterfall</a:t>
            </a:r>
            <a:r>
              <a:rPr lang="en" sz="2000">
                <a:solidFill>
                  <a:srgbClr val="1C1D1F"/>
                </a:solidFill>
                <a:highlight>
                  <a:srgbClr val="CEC0FC"/>
                </a:highlight>
                <a:latin typeface="Roboto"/>
                <a:ea typeface="Roboto"/>
                <a:cs typeface="Roboto"/>
                <a:sym typeface="Roboto"/>
              </a:rPr>
              <a:t> and the second is called </a:t>
            </a:r>
            <a:r>
              <a:rPr b="1" lang="en" sz="2000">
                <a:solidFill>
                  <a:srgbClr val="1C1D1F"/>
                </a:solidFill>
                <a:highlight>
                  <a:srgbClr val="CEC0FC"/>
                </a:highlight>
                <a:latin typeface="Roboto"/>
                <a:ea typeface="Roboto"/>
                <a:cs typeface="Roboto"/>
                <a:sym typeface="Roboto"/>
              </a:rPr>
              <a:t>Agile</a:t>
            </a:r>
            <a:r>
              <a:rPr lang="en" sz="2000">
                <a:solidFill>
                  <a:srgbClr val="1C1D1F"/>
                </a:solidFill>
                <a:highlight>
                  <a:srgbClr val="CEC0FC"/>
                </a:highlight>
                <a:latin typeface="Roboto"/>
                <a:ea typeface="Roboto"/>
                <a:cs typeface="Roboto"/>
                <a:sym typeface="Roboto"/>
              </a:rPr>
              <a:t>.</a:t>
            </a:r>
            <a:endParaRPr sz="2000">
              <a:solidFill>
                <a:srgbClr val="1C1D1F"/>
              </a:solidFill>
              <a:highlight>
                <a:srgbClr val="CEC0FC"/>
              </a:highlight>
              <a:latin typeface="Roboto"/>
              <a:ea typeface="Roboto"/>
              <a:cs typeface="Roboto"/>
              <a:sym typeface="Roboto"/>
            </a:endParaRPr>
          </a:p>
          <a:p>
            <a:pPr indent="0" lvl="0" marL="0" rtl="0" algn="l">
              <a:lnSpc>
                <a:spcPct val="115000"/>
              </a:lnSpc>
              <a:spcBef>
                <a:spcPts val="0"/>
              </a:spcBef>
              <a:spcAft>
                <a:spcPts val="0"/>
              </a:spcAft>
              <a:buNone/>
            </a:pPr>
            <a:r>
              <a:t/>
            </a:r>
            <a:endParaRPr sz="2000">
              <a:solidFill>
                <a:srgbClr val="1C1D1F"/>
              </a:solidFill>
              <a:highlight>
                <a:srgbClr val="CEC0FC"/>
              </a:highlight>
              <a:latin typeface="Roboto"/>
              <a:ea typeface="Roboto"/>
              <a:cs typeface="Roboto"/>
              <a:sym typeface="Roboto"/>
            </a:endParaRPr>
          </a:p>
          <a:p>
            <a:pPr indent="0" lvl="0" marL="0" rtl="0" algn="l">
              <a:lnSpc>
                <a:spcPct val="115000"/>
              </a:lnSpc>
              <a:spcBef>
                <a:spcPts val="0"/>
              </a:spcBef>
              <a:spcAft>
                <a:spcPts val="0"/>
              </a:spcAft>
              <a:buNone/>
            </a:pPr>
            <a:r>
              <a:rPr lang="en" sz="2000">
                <a:solidFill>
                  <a:srgbClr val="1C1D1F"/>
                </a:solidFill>
                <a:highlight>
                  <a:srgbClr val="CEC0FC"/>
                </a:highlight>
                <a:latin typeface="Roboto"/>
                <a:ea typeface="Roboto"/>
                <a:cs typeface="Roboto"/>
                <a:sym typeface="Roboto"/>
              </a:rPr>
              <a:t>Note: There are other models such as Spiral, V-Shaped Model, Big Bang etc. which are not widely practised.</a:t>
            </a:r>
            <a:endParaRPr sz="2000">
              <a:solidFill>
                <a:srgbClr val="1C1D1F"/>
              </a:solidFill>
              <a:highlight>
                <a:srgbClr val="CEC0FC"/>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ctrTitle"/>
          </p:nvPr>
        </p:nvSpPr>
        <p:spPr>
          <a:xfrm>
            <a:off x="0" y="0"/>
            <a:ext cx="9144000" cy="706800"/>
          </a:xfrm>
          <a:prstGeom prst="rect">
            <a:avLst/>
          </a:prstGeom>
          <a:solidFill>
            <a:srgbClr val="4A86E8"/>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SDLC Introduction</a:t>
            </a:r>
            <a:endParaRPr/>
          </a:p>
        </p:txBody>
      </p:sp>
      <p:sp>
        <p:nvSpPr>
          <p:cNvPr id="66" name="Google Shape;66;p15"/>
          <p:cNvSpPr txBox="1"/>
          <p:nvPr/>
        </p:nvSpPr>
        <p:spPr>
          <a:xfrm>
            <a:off x="0" y="706800"/>
            <a:ext cx="9144000" cy="84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a:solidFill>
                  <a:srgbClr val="1C1D1F"/>
                </a:solidFill>
                <a:latin typeface="Roboto"/>
                <a:ea typeface="Roboto"/>
                <a:cs typeface="Roboto"/>
                <a:sym typeface="Roboto"/>
              </a:rPr>
              <a:t>Before we look into these methodologies, there are few important questions that need to answered and need everyone involved to agree upon.</a:t>
            </a:r>
            <a:endParaRPr sz="2000">
              <a:solidFill>
                <a:srgbClr val="1C1D1F"/>
              </a:solidFill>
              <a:highlight>
                <a:srgbClr val="CEC0FC"/>
              </a:highlight>
              <a:latin typeface="Roboto"/>
              <a:ea typeface="Roboto"/>
              <a:cs typeface="Roboto"/>
              <a:sym typeface="Roboto"/>
            </a:endParaRPr>
          </a:p>
        </p:txBody>
      </p:sp>
      <p:sp>
        <p:nvSpPr>
          <p:cNvPr id="67" name="Google Shape;67;p15"/>
          <p:cNvSpPr txBox="1"/>
          <p:nvPr/>
        </p:nvSpPr>
        <p:spPr>
          <a:xfrm>
            <a:off x="1807450" y="1662875"/>
            <a:ext cx="5825100" cy="2555100"/>
          </a:xfrm>
          <a:prstGeom prst="rect">
            <a:avLst/>
          </a:prstGeom>
          <a:noFill/>
          <a:ln>
            <a:noFill/>
          </a:ln>
        </p:spPr>
        <p:txBody>
          <a:bodyPr anchorCtr="0" anchor="t" bIns="91425" lIns="91425" spcFirstLastPara="1" rIns="91425" wrap="square" tIns="91425">
            <a:spAutoFit/>
          </a:bodyPr>
          <a:lstStyle/>
          <a:p>
            <a:pPr indent="-368300" lvl="0" marL="457200" rtl="0" algn="l">
              <a:lnSpc>
                <a:spcPct val="100000"/>
              </a:lnSpc>
              <a:spcBef>
                <a:spcPts val="1200"/>
              </a:spcBef>
              <a:spcAft>
                <a:spcPts val="0"/>
              </a:spcAft>
              <a:buClr>
                <a:schemeClr val="dk1"/>
              </a:buClr>
              <a:buSzPts val="2200"/>
              <a:buChar char="●"/>
            </a:pPr>
            <a:r>
              <a:rPr lang="en" sz="2200">
                <a:solidFill>
                  <a:schemeClr val="dk1"/>
                </a:solidFill>
              </a:rPr>
              <a:t>What are we building?</a:t>
            </a:r>
            <a:endParaRPr sz="2200">
              <a:solidFill>
                <a:schemeClr val="dk1"/>
              </a:solidFill>
            </a:endParaRPr>
          </a:p>
          <a:p>
            <a:pPr indent="-368300" lvl="0" marL="457200" rtl="0" algn="l">
              <a:lnSpc>
                <a:spcPct val="100000"/>
              </a:lnSpc>
              <a:spcBef>
                <a:spcPts val="0"/>
              </a:spcBef>
              <a:spcAft>
                <a:spcPts val="0"/>
              </a:spcAft>
              <a:buClr>
                <a:schemeClr val="dk1"/>
              </a:buClr>
              <a:buSzPts val="2200"/>
              <a:buChar char="●"/>
            </a:pPr>
            <a:r>
              <a:rPr lang="en" sz="2200">
                <a:solidFill>
                  <a:schemeClr val="dk1"/>
                </a:solidFill>
              </a:rPr>
              <a:t>﻿﻿Who are we building it for?</a:t>
            </a:r>
            <a:endParaRPr sz="2200">
              <a:solidFill>
                <a:schemeClr val="dk1"/>
              </a:solidFill>
            </a:endParaRPr>
          </a:p>
          <a:p>
            <a:pPr indent="-368300" lvl="0" marL="457200" rtl="0" algn="l">
              <a:lnSpc>
                <a:spcPct val="100000"/>
              </a:lnSpc>
              <a:spcBef>
                <a:spcPts val="0"/>
              </a:spcBef>
              <a:spcAft>
                <a:spcPts val="0"/>
              </a:spcAft>
              <a:buClr>
                <a:schemeClr val="dk1"/>
              </a:buClr>
              <a:buSzPts val="2200"/>
              <a:buChar char="●"/>
            </a:pPr>
            <a:r>
              <a:rPr lang="en" sz="2200">
                <a:solidFill>
                  <a:schemeClr val="dk1"/>
                </a:solidFill>
              </a:rPr>
              <a:t>﻿﻿How should it behave?</a:t>
            </a:r>
            <a:endParaRPr sz="2200">
              <a:solidFill>
                <a:schemeClr val="dk1"/>
              </a:solidFill>
            </a:endParaRPr>
          </a:p>
          <a:p>
            <a:pPr indent="-368300" lvl="0" marL="457200" rtl="0" algn="l">
              <a:lnSpc>
                <a:spcPct val="100000"/>
              </a:lnSpc>
              <a:spcBef>
                <a:spcPts val="0"/>
              </a:spcBef>
              <a:spcAft>
                <a:spcPts val="0"/>
              </a:spcAft>
              <a:buClr>
                <a:schemeClr val="dk1"/>
              </a:buClr>
              <a:buSzPts val="2200"/>
              <a:buChar char="●"/>
            </a:pPr>
            <a:r>
              <a:rPr lang="en" sz="2200">
                <a:solidFill>
                  <a:schemeClr val="dk1"/>
                </a:solidFill>
              </a:rPr>
              <a:t>﻿﻿How do we know if it works?</a:t>
            </a:r>
            <a:endParaRPr sz="2200">
              <a:solidFill>
                <a:schemeClr val="dk1"/>
              </a:solidFill>
            </a:endParaRPr>
          </a:p>
          <a:p>
            <a:pPr indent="-368300" lvl="0" marL="457200" rtl="0" algn="l">
              <a:lnSpc>
                <a:spcPct val="100000"/>
              </a:lnSpc>
              <a:spcBef>
                <a:spcPts val="0"/>
              </a:spcBef>
              <a:spcAft>
                <a:spcPts val="0"/>
              </a:spcAft>
              <a:buClr>
                <a:schemeClr val="dk1"/>
              </a:buClr>
              <a:buSzPts val="2200"/>
              <a:buChar char="●"/>
            </a:pPr>
            <a:r>
              <a:rPr lang="en" sz="2200">
                <a:solidFill>
                  <a:schemeClr val="dk1"/>
                </a:solidFill>
              </a:rPr>
              <a:t>﻿﻿How do we know when we're done?</a:t>
            </a:r>
            <a:endParaRPr sz="2200">
              <a:solidFill>
                <a:schemeClr val="dk1"/>
              </a:solidFill>
            </a:endParaRPr>
          </a:p>
          <a:p>
            <a:pPr indent="-368300" lvl="0" marL="457200" rtl="0" algn="l">
              <a:lnSpc>
                <a:spcPct val="100000"/>
              </a:lnSpc>
              <a:spcBef>
                <a:spcPts val="0"/>
              </a:spcBef>
              <a:spcAft>
                <a:spcPts val="0"/>
              </a:spcAft>
              <a:buClr>
                <a:schemeClr val="dk1"/>
              </a:buClr>
              <a:buSzPts val="2200"/>
              <a:buChar char="●"/>
            </a:pPr>
            <a:r>
              <a:rPr lang="en" sz="2200">
                <a:solidFill>
                  <a:schemeClr val="dk1"/>
                </a:solidFill>
              </a:rPr>
              <a:t>﻿﻿How much time do we have?</a:t>
            </a:r>
            <a:endParaRPr sz="2200">
              <a:solidFill>
                <a:schemeClr val="dk1"/>
              </a:solidFill>
            </a:endParaRPr>
          </a:p>
          <a:p>
            <a:pPr indent="-368300" lvl="0" marL="457200" rtl="0" algn="l">
              <a:lnSpc>
                <a:spcPct val="100000"/>
              </a:lnSpc>
              <a:spcBef>
                <a:spcPts val="0"/>
              </a:spcBef>
              <a:spcAft>
                <a:spcPts val="0"/>
              </a:spcAft>
              <a:buClr>
                <a:schemeClr val="dk1"/>
              </a:buClr>
              <a:buSzPts val="2200"/>
              <a:buChar char="●"/>
            </a:pPr>
            <a:r>
              <a:rPr lang="en" sz="2200">
                <a:solidFill>
                  <a:schemeClr val="dk1"/>
                </a:solidFill>
              </a:rPr>
              <a:t>﻿﻿How much can we spend?</a:t>
            </a:r>
            <a:endParaRPr sz="2200">
              <a:solidFill>
                <a:schemeClr val="dk1"/>
              </a:solidFill>
            </a:endParaRPr>
          </a:p>
        </p:txBody>
      </p:sp>
      <p:sp>
        <p:nvSpPr>
          <p:cNvPr id="68" name="Google Shape;68;p15"/>
          <p:cNvSpPr txBox="1"/>
          <p:nvPr/>
        </p:nvSpPr>
        <p:spPr>
          <a:xfrm>
            <a:off x="93000" y="4522775"/>
            <a:ext cx="905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1C1D1F"/>
                </a:solidFill>
                <a:highlight>
                  <a:srgbClr val="F7F9FA"/>
                </a:highlight>
                <a:latin typeface="Roboto"/>
                <a:ea typeface="Roboto"/>
                <a:cs typeface="Roboto"/>
                <a:sym typeface="Roboto"/>
              </a:rPr>
              <a:t>Having a structured, repeatable process helps ensure reliability and high quality.</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0" y="0"/>
            <a:ext cx="9144000" cy="706800"/>
          </a:xfrm>
          <a:prstGeom prst="rect">
            <a:avLst/>
          </a:prstGeom>
          <a:solidFill>
            <a:srgbClr val="4A86E8"/>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SDLC Stages/Phases</a:t>
            </a:r>
            <a:endParaRPr/>
          </a:p>
        </p:txBody>
      </p:sp>
      <p:pic>
        <p:nvPicPr>
          <p:cNvPr id="74" name="Google Shape;74;p16"/>
          <p:cNvPicPr preferRelativeResize="0"/>
          <p:nvPr/>
        </p:nvPicPr>
        <p:blipFill>
          <a:blip r:embed="rId3">
            <a:alphaModFix/>
          </a:blip>
          <a:stretch>
            <a:fillRect/>
          </a:stretch>
        </p:blipFill>
        <p:spPr>
          <a:xfrm>
            <a:off x="512450" y="867775"/>
            <a:ext cx="7437420" cy="4131900"/>
          </a:xfrm>
          <a:prstGeom prst="rect">
            <a:avLst/>
          </a:prstGeom>
          <a:noFill/>
          <a:ln>
            <a:noFill/>
          </a:ln>
        </p:spPr>
      </p:pic>
      <p:pic>
        <p:nvPicPr>
          <p:cNvPr id="75" name="Google Shape;75;p16"/>
          <p:cNvPicPr preferRelativeResize="0"/>
          <p:nvPr/>
        </p:nvPicPr>
        <p:blipFill>
          <a:blip r:embed="rId3">
            <a:alphaModFix/>
          </a:blip>
          <a:stretch>
            <a:fillRect/>
          </a:stretch>
        </p:blipFill>
        <p:spPr>
          <a:xfrm>
            <a:off x="512450" y="867775"/>
            <a:ext cx="7437420" cy="4131900"/>
          </a:xfrm>
          <a:prstGeom prst="rect">
            <a:avLst/>
          </a:prstGeom>
          <a:noFill/>
          <a:ln>
            <a:noFill/>
          </a:ln>
        </p:spPr>
      </p:pic>
      <p:pic>
        <p:nvPicPr>
          <p:cNvPr id="76" name="Google Shape;76;p16"/>
          <p:cNvPicPr preferRelativeResize="0"/>
          <p:nvPr/>
        </p:nvPicPr>
        <p:blipFill>
          <a:blip r:embed="rId3">
            <a:alphaModFix/>
          </a:blip>
          <a:stretch>
            <a:fillRect/>
          </a:stretch>
        </p:blipFill>
        <p:spPr>
          <a:xfrm>
            <a:off x="664850" y="1020175"/>
            <a:ext cx="7437420" cy="4131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ctrTitle"/>
          </p:nvPr>
        </p:nvSpPr>
        <p:spPr>
          <a:xfrm>
            <a:off x="0" y="0"/>
            <a:ext cx="9144000" cy="706800"/>
          </a:xfrm>
          <a:prstGeom prst="rect">
            <a:avLst/>
          </a:prstGeom>
          <a:solidFill>
            <a:srgbClr val="4A86E8"/>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SDLC Phases &amp; Activities</a:t>
            </a:r>
            <a:endParaRPr/>
          </a:p>
        </p:txBody>
      </p:sp>
      <p:sp>
        <p:nvSpPr>
          <p:cNvPr id="82" name="Google Shape;82;p17"/>
          <p:cNvSpPr txBox="1"/>
          <p:nvPr/>
        </p:nvSpPr>
        <p:spPr>
          <a:xfrm>
            <a:off x="70025" y="63060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90909"/>
              </a:lnSpc>
              <a:spcBef>
                <a:spcPts val="3000"/>
              </a:spcBef>
              <a:spcAft>
                <a:spcPts val="1500"/>
              </a:spcAft>
              <a:buNone/>
            </a:pPr>
            <a:r>
              <a:rPr lang="en" sz="1800">
                <a:solidFill>
                  <a:srgbClr val="171717"/>
                </a:solidFill>
                <a:highlight>
                  <a:srgbClr val="FFFFFF"/>
                </a:highlight>
              </a:rPr>
              <a:t>Stage 1: Project Planning</a:t>
            </a:r>
            <a:endParaRPr sz="1800">
              <a:solidFill>
                <a:srgbClr val="171717"/>
              </a:solidFill>
              <a:highlight>
                <a:srgbClr val="FFFFFF"/>
              </a:highlight>
            </a:endParaRPr>
          </a:p>
        </p:txBody>
      </p:sp>
      <p:sp>
        <p:nvSpPr>
          <p:cNvPr id="83" name="Google Shape;83;p17"/>
          <p:cNvSpPr txBox="1"/>
          <p:nvPr/>
        </p:nvSpPr>
        <p:spPr>
          <a:xfrm>
            <a:off x="190200" y="1005825"/>
            <a:ext cx="8953800" cy="4181700"/>
          </a:xfrm>
          <a:prstGeom prst="rect">
            <a:avLst/>
          </a:prstGeom>
          <a:noFill/>
          <a:ln>
            <a:noFill/>
          </a:ln>
        </p:spPr>
        <p:txBody>
          <a:bodyPr anchorCtr="0" anchor="t" bIns="91425" lIns="91425" spcFirstLastPara="1" rIns="91425" wrap="square" tIns="91425">
            <a:spAutoFit/>
          </a:bodyPr>
          <a:lstStyle/>
          <a:p>
            <a:pPr indent="0" lvl="0" marL="0" rtl="0" algn="l">
              <a:lnSpc>
                <a:spcPct val="155555"/>
              </a:lnSpc>
              <a:spcBef>
                <a:spcPts val="0"/>
              </a:spcBef>
              <a:spcAft>
                <a:spcPts val="0"/>
              </a:spcAft>
              <a:buNone/>
            </a:pPr>
            <a:r>
              <a:rPr lang="en" sz="1550">
                <a:solidFill>
                  <a:schemeClr val="dk1"/>
                </a:solidFill>
                <a:highlight>
                  <a:srgbClr val="FFFFFF"/>
                </a:highlight>
              </a:rPr>
              <a:t>The planning stage (also called the feasibility stage) is exactly what it sounds like: the phase in which developers will plan for the upcoming project.</a:t>
            </a:r>
            <a:endParaRPr sz="1550">
              <a:solidFill>
                <a:schemeClr val="dk1"/>
              </a:solidFill>
              <a:highlight>
                <a:srgbClr val="FFFFFF"/>
              </a:highlight>
            </a:endParaRPr>
          </a:p>
          <a:p>
            <a:pPr indent="0" lvl="0" marL="0" rtl="0" algn="l">
              <a:lnSpc>
                <a:spcPct val="155555"/>
              </a:lnSpc>
              <a:spcBef>
                <a:spcPts val="800"/>
              </a:spcBef>
              <a:spcAft>
                <a:spcPts val="0"/>
              </a:spcAft>
              <a:buNone/>
            </a:pPr>
            <a:r>
              <a:rPr lang="en" sz="1550">
                <a:solidFill>
                  <a:schemeClr val="dk1"/>
                </a:solidFill>
                <a:highlight>
                  <a:srgbClr val="FFFFFF"/>
                </a:highlight>
              </a:rPr>
              <a:t>It helps to define the problem and scope of any existing systems, as well as determine the objectives for their new systems.</a:t>
            </a:r>
            <a:endParaRPr sz="1550">
              <a:solidFill>
                <a:schemeClr val="dk1"/>
              </a:solidFill>
              <a:highlight>
                <a:srgbClr val="FFFFFF"/>
              </a:highlight>
            </a:endParaRPr>
          </a:p>
          <a:p>
            <a:pPr indent="0" lvl="0" marL="0" rtl="0" algn="l">
              <a:lnSpc>
                <a:spcPct val="155555"/>
              </a:lnSpc>
              <a:spcBef>
                <a:spcPts val="800"/>
              </a:spcBef>
              <a:spcAft>
                <a:spcPts val="0"/>
              </a:spcAft>
              <a:buNone/>
            </a:pPr>
            <a:r>
              <a:rPr lang="en" sz="1550">
                <a:solidFill>
                  <a:schemeClr val="dk1"/>
                </a:solidFill>
                <a:highlight>
                  <a:srgbClr val="FFFFFF"/>
                </a:highlight>
              </a:rPr>
              <a:t>By developing an effective outline for the upcoming development cycle, they'll theoretically catch problems before they affect development and help to secure the funding and resources they need to make their plan happen.</a:t>
            </a:r>
            <a:endParaRPr sz="1550">
              <a:solidFill>
                <a:schemeClr val="dk1"/>
              </a:solidFill>
              <a:highlight>
                <a:srgbClr val="FFFFFF"/>
              </a:highlight>
            </a:endParaRPr>
          </a:p>
          <a:p>
            <a:pPr indent="0" lvl="0" marL="0" rtl="0" algn="l">
              <a:lnSpc>
                <a:spcPct val="155555"/>
              </a:lnSpc>
              <a:spcBef>
                <a:spcPts val="800"/>
              </a:spcBef>
              <a:spcAft>
                <a:spcPts val="0"/>
              </a:spcAft>
              <a:buNone/>
            </a:pPr>
            <a:r>
              <a:rPr lang="en" sz="1550">
                <a:solidFill>
                  <a:schemeClr val="dk1"/>
                </a:solidFill>
                <a:highlight>
                  <a:srgbClr val="FFFFFF"/>
                </a:highlight>
              </a:rPr>
              <a:t>Perhaps most importantly, the planning stage sets the project schedule, which can be of key importance if development is for a commercial product that must be sent to market by a certain time.</a:t>
            </a:r>
            <a:endParaRPr sz="1550">
              <a:solidFill>
                <a:schemeClr val="dk1"/>
              </a:solidFill>
              <a:highlight>
                <a:srgbClr val="FFFFFF"/>
              </a:highlight>
            </a:endParaRPr>
          </a:p>
          <a:p>
            <a:pPr indent="0" lvl="0" marL="0" rtl="0" algn="l">
              <a:spcBef>
                <a:spcPts val="800"/>
              </a:spcBef>
              <a:spcAft>
                <a:spcPts val="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ctrTitle"/>
          </p:nvPr>
        </p:nvSpPr>
        <p:spPr>
          <a:xfrm>
            <a:off x="0" y="0"/>
            <a:ext cx="9144000" cy="706800"/>
          </a:xfrm>
          <a:prstGeom prst="rect">
            <a:avLst/>
          </a:prstGeom>
          <a:solidFill>
            <a:srgbClr val="4A86E8"/>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SDLC Phases &amp; Activities</a:t>
            </a:r>
            <a:endParaRPr/>
          </a:p>
        </p:txBody>
      </p:sp>
      <p:sp>
        <p:nvSpPr>
          <p:cNvPr id="89" name="Google Shape;89;p18"/>
          <p:cNvSpPr txBox="1"/>
          <p:nvPr/>
        </p:nvSpPr>
        <p:spPr>
          <a:xfrm>
            <a:off x="73025" y="706800"/>
            <a:ext cx="5096400" cy="461700"/>
          </a:xfrm>
          <a:prstGeom prst="rect">
            <a:avLst/>
          </a:prstGeom>
          <a:noFill/>
          <a:ln>
            <a:noFill/>
          </a:ln>
        </p:spPr>
        <p:txBody>
          <a:bodyPr anchorCtr="0" anchor="t" bIns="91425" lIns="91425" spcFirstLastPara="1" rIns="91425" wrap="square" tIns="91425">
            <a:spAutoFit/>
          </a:bodyPr>
          <a:lstStyle/>
          <a:p>
            <a:pPr indent="0" lvl="0" marL="0" rtl="0" algn="l">
              <a:lnSpc>
                <a:spcPct val="190909"/>
              </a:lnSpc>
              <a:spcBef>
                <a:spcPts val="3000"/>
              </a:spcBef>
              <a:spcAft>
                <a:spcPts val="1500"/>
              </a:spcAft>
              <a:buNone/>
            </a:pPr>
            <a:r>
              <a:rPr lang="en" sz="1800">
                <a:solidFill>
                  <a:srgbClr val="171717"/>
                </a:solidFill>
                <a:highlight>
                  <a:srgbClr val="FFFFFF"/>
                </a:highlight>
              </a:rPr>
              <a:t>Stage 2: Gathering Requirements &amp; Analysis</a:t>
            </a:r>
            <a:endParaRPr sz="1800">
              <a:solidFill>
                <a:srgbClr val="171717"/>
              </a:solidFill>
              <a:highlight>
                <a:srgbClr val="FFFFFF"/>
              </a:highlight>
            </a:endParaRPr>
          </a:p>
        </p:txBody>
      </p:sp>
      <p:sp>
        <p:nvSpPr>
          <p:cNvPr id="90" name="Google Shape;90;p18"/>
          <p:cNvSpPr txBox="1"/>
          <p:nvPr/>
        </p:nvSpPr>
        <p:spPr>
          <a:xfrm>
            <a:off x="149100" y="1168500"/>
            <a:ext cx="8845800" cy="4240500"/>
          </a:xfrm>
          <a:prstGeom prst="rect">
            <a:avLst/>
          </a:prstGeom>
          <a:noFill/>
          <a:ln>
            <a:noFill/>
          </a:ln>
        </p:spPr>
        <p:txBody>
          <a:bodyPr anchorCtr="0" anchor="t" bIns="91425" lIns="91425" spcFirstLastPara="1" rIns="91425" wrap="square" tIns="91425">
            <a:spAutoFit/>
          </a:bodyPr>
          <a:lstStyle/>
          <a:p>
            <a:pPr indent="0" lvl="0" marL="0" rtl="0" algn="l">
              <a:lnSpc>
                <a:spcPct val="155555"/>
              </a:lnSpc>
              <a:spcBef>
                <a:spcPts val="0"/>
              </a:spcBef>
              <a:spcAft>
                <a:spcPts val="0"/>
              </a:spcAft>
              <a:buNone/>
            </a:pPr>
            <a:r>
              <a:rPr lang="en" sz="1350">
                <a:solidFill>
                  <a:schemeClr val="dk1"/>
                </a:solidFill>
                <a:highlight>
                  <a:srgbClr val="FFFFFF"/>
                </a:highlight>
              </a:rPr>
              <a:t>The analysis stage includes gathering all the specific details required for a new system as well as determining the first ideas for prototypes.</a:t>
            </a:r>
            <a:endParaRPr sz="1350">
              <a:solidFill>
                <a:schemeClr val="dk1"/>
              </a:solidFill>
              <a:highlight>
                <a:srgbClr val="FFFFFF"/>
              </a:highlight>
            </a:endParaRPr>
          </a:p>
          <a:p>
            <a:pPr indent="0" lvl="0" marL="0" rtl="0" algn="l">
              <a:lnSpc>
                <a:spcPct val="155555"/>
              </a:lnSpc>
              <a:spcBef>
                <a:spcPts val="800"/>
              </a:spcBef>
              <a:spcAft>
                <a:spcPts val="0"/>
              </a:spcAft>
              <a:buNone/>
            </a:pPr>
            <a:r>
              <a:rPr lang="en" sz="1350">
                <a:solidFill>
                  <a:schemeClr val="dk1"/>
                </a:solidFill>
                <a:highlight>
                  <a:srgbClr val="FFFFFF"/>
                </a:highlight>
              </a:rPr>
              <a:t>Developers may:</a:t>
            </a:r>
            <a:endParaRPr sz="1350">
              <a:solidFill>
                <a:schemeClr val="dk1"/>
              </a:solidFill>
              <a:highlight>
                <a:srgbClr val="FFFFFF"/>
              </a:highlight>
            </a:endParaRPr>
          </a:p>
          <a:p>
            <a:pPr indent="-314325" lvl="0" marL="457200" rtl="0" algn="l">
              <a:lnSpc>
                <a:spcPct val="155555"/>
              </a:lnSpc>
              <a:spcBef>
                <a:spcPts val="800"/>
              </a:spcBef>
              <a:spcAft>
                <a:spcPts val="0"/>
              </a:spcAft>
              <a:buClr>
                <a:schemeClr val="dk1"/>
              </a:buClr>
              <a:buSzPts val="1350"/>
              <a:buChar char="●"/>
            </a:pPr>
            <a:r>
              <a:rPr lang="en" sz="1350">
                <a:solidFill>
                  <a:schemeClr val="dk1"/>
                </a:solidFill>
                <a:highlight>
                  <a:srgbClr val="FFFFFF"/>
                </a:highlight>
              </a:rPr>
              <a:t>Define any prototype system requirements</a:t>
            </a:r>
            <a:endParaRPr sz="1350">
              <a:solidFill>
                <a:schemeClr val="dk1"/>
              </a:solidFill>
              <a:highlight>
                <a:srgbClr val="FFFFFF"/>
              </a:highlight>
            </a:endParaRPr>
          </a:p>
          <a:p>
            <a:pPr indent="-314325" lvl="0" marL="457200" rtl="0" algn="l">
              <a:lnSpc>
                <a:spcPct val="155555"/>
              </a:lnSpc>
              <a:spcBef>
                <a:spcPts val="0"/>
              </a:spcBef>
              <a:spcAft>
                <a:spcPts val="0"/>
              </a:spcAft>
              <a:buClr>
                <a:schemeClr val="dk1"/>
              </a:buClr>
              <a:buSzPts val="1350"/>
              <a:buChar char="●"/>
            </a:pPr>
            <a:r>
              <a:rPr lang="en" sz="1350">
                <a:solidFill>
                  <a:schemeClr val="dk1"/>
                </a:solidFill>
                <a:highlight>
                  <a:srgbClr val="FFFFFF"/>
                </a:highlight>
              </a:rPr>
              <a:t>Evaluate alternatives to existing prototypes</a:t>
            </a:r>
            <a:endParaRPr sz="1350">
              <a:solidFill>
                <a:schemeClr val="dk1"/>
              </a:solidFill>
              <a:highlight>
                <a:srgbClr val="FFFFFF"/>
              </a:highlight>
            </a:endParaRPr>
          </a:p>
          <a:p>
            <a:pPr indent="-314325" lvl="0" marL="457200" rtl="0" algn="l">
              <a:lnSpc>
                <a:spcPct val="155555"/>
              </a:lnSpc>
              <a:spcBef>
                <a:spcPts val="0"/>
              </a:spcBef>
              <a:spcAft>
                <a:spcPts val="0"/>
              </a:spcAft>
              <a:buClr>
                <a:schemeClr val="dk1"/>
              </a:buClr>
              <a:buSzPts val="1350"/>
              <a:buChar char="●"/>
            </a:pPr>
            <a:r>
              <a:rPr lang="en" sz="1350">
                <a:solidFill>
                  <a:schemeClr val="dk1"/>
                </a:solidFill>
                <a:highlight>
                  <a:srgbClr val="FFFFFF"/>
                </a:highlight>
              </a:rPr>
              <a:t>Perform research and analysis to determine the needs of end-users</a:t>
            </a:r>
            <a:endParaRPr sz="1350">
              <a:solidFill>
                <a:schemeClr val="dk1"/>
              </a:solidFill>
              <a:highlight>
                <a:srgbClr val="FFFFFF"/>
              </a:highlight>
            </a:endParaRPr>
          </a:p>
          <a:p>
            <a:pPr indent="0" lvl="0" marL="0" rtl="0" algn="l">
              <a:lnSpc>
                <a:spcPct val="155555"/>
              </a:lnSpc>
              <a:spcBef>
                <a:spcPts val="1600"/>
              </a:spcBef>
              <a:spcAft>
                <a:spcPts val="0"/>
              </a:spcAft>
              <a:buNone/>
            </a:pPr>
            <a:r>
              <a:rPr lang="en" sz="1350">
                <a:solidFill>
                  <a:schemeClr val="dk1"/>
                </a:solidFill>
                <a:highlight>
                  <a:srgbClr val="FFFFFF"/>
                </a:highlight>
              </a:rPr>
              <a:t>Furthermore, developers will often create a software requirement specification or SRS document.</a:t>
            </a:r>
            <a:endParaRPr sz="1350">
              <a:solidFill>
                <a:schemeClr val="dk1"/>
              </a:solidFill>
              <a:highlight>
                <a:srgbClr val="FFFFFF"/>
              </a:highlight>
            </a:endParaRPr>
          </a:p>
          <a:p>
            <a:pPr indent="0" lvl="0" marL="0" rtl="0" algn="l">
              <a:lnSpc>
                <a:spcPct val="155555"/>
              </a:lnSpc>
              <a:spcBef>
                <a:spcPts val="800"/>
              </a:spcBef>
              <a:spcAft>
                <a:spcPts val="0"/>
              </a:spcAft>
              <a:buNone/>
            </a:pPr>
            <a:r>
              <a:rPr lang="en" sz="1350">
                <a:solidFill>
                  <a:schemeClr val="dk1"/>
                </a:solidFill>
                <a:highlight>
                  <a:srgbClr val="FFFFFF"/>
                </a:highlight>
              </a:rPr>
              <a:t>This includes all the specifications for software, hardware, and network requirements for the system they plan to build. This will prevent them from overdrawing funding or resources when working at the same place as other development teams.</a:t>
            </a:r>
            <a:endParaRPr sz="1350">
              <a:solidFill>
                <a:schemeClr val="dk1"/>
              </a:solidFill>
              <a:highlight>
                <a:srgbClr val="FFFFFF"/>
              </a:highlight>
            </a:endParaRPr>
          </a:p>
          <a:p>
            <a:pPr indent="0" lvl="0" marL="0" rtl="0" algn="l">
              <a:spcBef>
                <a:spcPts val="800"/>
              </a:spcBef>
              <a:spcAft>
                <a:spcPts val="0"/>
              </a:spcAft>
              <a:buNone/>
            </a:pPr>
            <a:r>
              <a:t/>
            </a:r>
            <a:endParaRPr sz="135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ctrTitle"/>
          </p:nvPr>
        </p:nvSpPr>
        <p:spPr>
          <a:xfrm>
            <a:off x="0" y="0"/>
            <a:ext cx="9144000" cy="706800"/>
          </a:xfrm>
          <a:prstGeom prst="rect">
            <a:avLst/>
          </a:prstGeom>
          <a:solidFill>
            <a:srgbClr val="4A86E8"/>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SDLC Phases &amp; Activities</a:t>
            </a:r>
            <a:endParaRPr/>
          </a:p>
        </p:txBody>
      </p:sp>
      <p:sp>
        <p:nvSpPr>
          <p:cNvPr id="96" name="Google Shape;96;p19"/>
          <p:cNvSpPr txBox="1"/>
          <p:nvPr/>
        </p:nvSpPr>
        <p:spPr>
          <a:xfrm>
            <a:off x="0" y="65355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90909"/>
              </a:lnSpc>
              <a:spcBef>
                <a:spcPts val="3000"/>
              </a:spcBef>
              <a:spcAft>
                <a:spcPts val="1500"/>
              </a:spcAft>
              <a:buNone/>
            </a:pPr>
            <a:r>
              <a:rPr lang="en" sz="1800">
                <a:solidFill>
                  <a:srgbClr val="171717"/>
                </a:solidFill>
                <a:highlight>
                  <a:srgbClr val="FFFFFF"/>
                </a:highlight>
              </a:rPr>
              <a:t>Stage 3: Design</a:t>
            </a:r>
            <a:endParaRPr sz="1800">
              <a:solidFill>
                <a:srgbClr val="171717"/>
              </a:solidFill>
              <a:highlight>
                <a:srgbClr val="FFFFFF"/>
              </a:highlight>
            </a:endParaRPr>
          </a:p>
        </p:txBody>
      </p:sp>
      <p:sp>
        <p:nvSpPr>
          <p:cNvPr id="97" name="Google Shape;97;p19"/>
          <p:cNvSpPr txBox="1"/>
          <p:nvPr/>
        </p:nvSpPr>
        <p:spPr>
          <a:xfrm>
            <a:off x="48900" y="1115250"/>
            <a:ext cx="9046200" cy="4137900"/>
          </a:xfrm>
          <a:prstGeom prst="rect">
            <a:avLst/>
          </a:prstGeom>
          <a:noFill/>
          <a:ln>
            <a:noFill/>
          </a:ln>
        </p:spPr>
        <p:txBody>
          <a:bodyPr anchorCtr="0" anchor="t" bIns="91425" lIns="91425" spcFirstLastPara="1" rIns="91425" wrap="square" tIns="91425">
            <a:spAutoFit/>
          </a:bodyPr>
          <a:lstStyle/>
          <a:p>
            <a:pPr indent="0" lvl="0" marL="0" rtl="0" algn="l">
              <a:lnSpc>
                <a:spcPct val="155555"/>
              </a:lnSpc>
              <a:spcBef>
                <a:spcPts val="0"/>
              </a:spcBef>
              <a:spcAft>
                <a:spcPts val="0"/>
              </a:spcAft>
              <a:buNone/>
            </a:pPr>
            <a:r>
              <a:rPr lang="en" sz="1350">
                <a:solidFill>
                  <a:schemeClr val="dk1"/>
                </a:solidFill>
                <a:highlight>
                  <a:srgbClr val="FFFFFF"/>
                </a:highlight>
              </a:rPr>
              <a:t>The design stage is a necessary precursor to the main developer stage.</a:t>
            </a:r>
            <a:endParaRPr sz="1350">
              <a:solidFill>
                <a:schemeClr val="dk1"/>
              </a:solidFill>
              <a:highlight>
                <a:srgbClr val="FFFFFF"/>
              </a:highlight>
            </a:endParaRPr>
          </a:p>
          <a:p>
            <a:pPr indent="0" lvl="0" marL="0" rtl="0" algn="l">
              <a:lnSpc>
                <a:spcPct val="155555"/>
              </a:lnSpc>
              <a:spcBef>
                <a:spcPts val="800"/>
              </a:spcBef>
              <a:spcAft>
                <a:spcPts val="0"/>
              </a:spcAft>
              <a:buNone/>
            </a:pPr>
            <a:r>
              <a:rPr lang="en" sz="1350">
                <a:solidFill>
                  <a:schemeClr val="dk1"/>
                </a:solidFill>
                <a:highlight>
                  <a:srgbClr val="FFFFFF"/>
                </a:highlight>
              </a:rPr>
              <a:t>Developers will first outline the details for the overall application, alongside specific aspects, such as its:</a:t>
            </a:r>
            <a:endParaRPr sz="1350">
              <a:solidFill>
                <a:schemeClr val="dk1"/>
              </a:solidFill>
              <a:highlight>
                <a:srgbClr val="FFFFFF"/>
              </a:highlight>
            </a:endParaRPr>
          </a:p>
          <a:p>
            <a:pPr indent="-314325" lvl="0" marL="457200" rtl="0" algn="l">
              <a:lnSpc>
                <a:spcPct val="155555"/>
              </a:lnSpc>
              <a:spcBef>
                <a:spcPts val="800"/>
              </a:spcBef>
              <a:spcAft>
                <a:spcPts val="0"/>
              </a:spcAft>
              <a:buClr>
                <a:schemeClr val="dk1"/>
              </a:buClr>
              <a:buSzPts val="1350"/>
              <a:buChar char="●"/>
            </a:pPr>
            <a:r>
              <a:rPr lang="en" sz="1350">
                <a:solidFill>
                  <a:schemeClr val="dk1"/>
                </a:solidFill>
                <a:highlight>
                  <a:srgbClr val="FFFFFF"/>
                </a:highlight>
              </a:rPr>
              <a:t>User interfaces</a:t>
            </a:r>
            <a:endParaRPr sz="1350">
              <a:solidFill>
                <a:schemeClr val="dk1"/>
              </a:solidFill>
              <a:highlight>
                <a:srgbClr val="FFFFFF"/>
              </a:highlight>
            </a:endParaRPr>
          </a:p>
          <a:p>
            <a:pPr indent="-314325" lvl="0" marL="457200" rtl="0" algn="l">
              <a:lnSpc>
                <a:spcPct val="155555"/>
              </a:lnSpc>
              <a:spcBef>
                <a:spcPts val="0"/>
              </a:spcBef>
              <a:spcAft>
                <a:spcPts val="0"/>
              </a:spcAft>
              <a:buClr>
                <a:schemeClr val="dk1"/>
              </a:buClr>
              <a:buSzPts val="1350"/>
              <a:buChar char="●"/>
            </a:pPr>
            <a:r>
              <a:rPr lang="en" sz="1350">
                <a:solidFill>
                  <a:schemeClr val="dk1"/>
                </a:solidFill>
                <a:highlight>
                  <a:srgbClr val="FFFFFF"/>
                </a:highlight>
              </a:rPr>
              <a:t>System interfaces</a:t>
            </a:r>
            <a:endParaRPr sz="1350">
              <a:solidFill>
                <a:schemeClr val="dk1"/>
              </a:solidFill>
              <a:highlight>
                <a:srgbClr val="FFFFFF"/>
              </a:highlight>
            </a:endParaRPr>
          </a:p>
          <a:p>
            <a:pPr indent="-314325" lvl="0" marL="457200" rtl="0" algn="l">
              <a:lnSpc>
                <a:spcPct val="155555"/>
              </a:lnSpc>
              <a:spcBef>
                <a:spcPts val="0"/>
              </a:spcBef>
              <a:spcAft>
                <a:spcPts val="0"/>
              </a:spcAft>
              <a:buClr>
                <a:schemeClr val="dk1"/>
              </a:buClr>
              <a:buSzPts val="1350"/>
              <a:buChar char="●"/>
            </a:pPr>
            <a:r>
              <a:rPr lang="en" sz="1350">
                <a:solidFill>
                  <a:schemeClr val="dk1"/>
                </a:solidFill>
                <a:highlight>
                  <a:srgbClr val="FFFFFF"/>
                </a:highlight>
              </a:rPr>
              <a:t>Network and network requirements</a:t>
            </a:r>
            <a:endParaRPr sz="1350">
              <a:solidFill>
                <a:schemeClr val="dk1"/>
              </a:solidFill>
              <a:highlight>
                <a:srgbClr val="FFFFFF"/>
              </a:highlight>
            </a:endParaRPr>
          </a:p>
          <a:p>
            <a:pPr indent="-314325" lvl="0" marL="457200" rtl="0" algn="l">
              <a:lnSpc>
                <a:spcPct val="155555"/>
              </a:lnSpc>
              <a:spcBef>
                <a:spcPts val="0"/>
              </a:spcBef>
              <a:spcAft>
                <a:spcPts val="0"/>
              </a:spcAft>
              <a:buClr>
                <a:schemeClr val="dk1"/>
              </a:buClr>
              <a:buSzPts val="1350"/>
              <a:buChar char="●"/>
            </a:pPr>
            <a:r>
              <a:rPr lang="en" sz="1350">
                <a:solidFill>
                  <a:schemeClr val="dk1"/>
                </a:solidFill>
                <a:highlight>
                  <a:srgbClr val="FFFFFF"/>
                </a:highlight>
              </a:rPr>
              <a:t>Databases</a:t>
            </a:r>
            <a:endParaRPr sz="1350">
              <a:solidFill>
                <a:schemeClr val="dk1"/>
              </a:solidFill>
              <a:highlight>
                <a:srgbClr val="FFFFFF"/>
              </a:highlight>
            </a:endParaRPr>
          </a:p>
          <a:p>
            <a:pPr indent="0" lvl="0" marL="0" rtl="0" algn="l">
              <a:lnSpc>
                <a:spcPct val="155555"/>
              </a:lnSpc>
              <a:spcBef>
                <a:spcPts val="1600"/>
              </a:spcBef>
              <a:spcAft>
                <a:spcPts val="0"/>
              </a:spcAft>
              <a:buNone/>
            </a:pPr>
            <a:r>
              <a:rPr lang="en" sz="1350">
                <a:solidFill>
                  <a:schemeClr val="dk1"/>
                </a:solidFill>
                <a:highlight>
                  <a:srgbClr val="FFFFFF"/>
                </a:highlight>
              </a:rPr>
              <a:t>They’ll typically turn the SRS document they created into a more logical structure that can later be implemented in a programming language. Operation, training, and maintenance plans will all be drawn up so that developers know what they need to do throughout every stage of the cycle moving forward.</a:t>
            </a:r>
            <a:endParaRPr sz="1350">
              <a:solidFill>
                <a:schemeClr val="dk1"/>
              </a:solidFill>
              <a:highlight>
                <a:srgbClr val="FFFFFF"/>
              </a:highlight>
            </a:endParaRPr>
          </a:p>
          <a:p>
            <a:pPr indent="0" lvl="0" marL="0" rtl="0" algn="l">
              <a:lnSpc>
                <a:spcPct val="155555"/>
              </a:lnSpc>
              <a:spcBef>
                <a:spcPts val="800"/>
              </a:spcBef>
              <a:spcAft>
                <a:spcPts val="800"/>
              </a:spcAft>
              <a:buNone/>
            </a:pPr>
            <a:r>
              <a:rPr lang="en" sz="1350">
                <a:solidFill>
                  <a:schemeClr val="dk1"/>
                </a:solidFill>
                <a:highlight>
                  <a:srgbClr val="FFFFFF"/>
                </a:highlight>
              </a:rPr>
              <a:t>Once complete, development managers will prepare a design document to be referenced throughout the next phases of the SDLC.</a:t>
            </a:r>
            <a:endParaRPr sz="1350">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ctrTitle"/>
          </p:nvPr>
        </p:nvSpPr>
        <p:spPr>
          <a:xfrm>
            <a:off x="0" y="0"/>
            <a:ext cx="9144000" cy="706800"/>
          </a:xfrm>
          <a:prstGeom prst="rect">
            <a:avLst/>
          </a:prstGeom>
          <a:solidFill>
            <a:srgbClr val="4A86E8"/>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SDLC Phases &amp; Activities</a:t>
            </a:r>
            <a:endParaRPr/>
          </a:p>
        </p:txBody>
      </p:sp>
      <p:sp>
        <p:nvSpPr>
          <p:cNvPr id="103" name="Google Shape;103;p20"/>
          <p:cNvSpPr txBox="1"/>
          <p:nvPr/>
        </p:nvSpPr>
        <p:spPr>
          <a:xfrm>
            <a:off x="0" y="653550"/>
            <a:ext cx="3000000" cy="1375500"/>
          </a:xfrm>
          <a:prstGeom prst="rect">
            <a:avLst/>
          </a:prstGeom>
          <a:noFill/>
          <a:ln>
            <a:noFill/>
          </a:ln>
        </p:spPr>
        <p:txBody>
          <a:bodyPr anchorCtr="0" anchor="t" bIns="91425" lIns="91425" spcFirstLastPara="1" rIns="91425" wrap="square" tIns="91425">
            <a:spAutoFit/>
          </a:bodyPr>
          <a:lstStyle/>
          <a:p>
            <a:pPr indent="0" lvl="0" marL="0" rtl="0" algn="l">
              <a:lnSpc>
                <a:spcPct val="190909"/>
              </a:lnSpc>
              <a:spcBef>
                <a:spcPts val="3000"/>
              </a:spcBef>
              <a:spcAft>
                <a:spcPts val="0"/>
              </a:spcAft>
              <a:buNone/>
            </a:pPr>
            <a:r>
              <a:rPr lang="en" sz="1800">
                <a:solidFill>
                  <a:srgbClr val="171717"/>
                </a:solidFill>
                <a:highlight>
                  <a:srgbClr val="FFFFFF"/>
                </a:highlight>
              </a:rPr>
              <a:t>Stage 3: </a:t>
            </a:r>
            <a:r>
              <a:rPr b="1" lang="en" sz="1600">
                <a:solidFill>
                  <a:schemeClr val="dk1"/>
                </a:solidFill>
                <a:highlight>
                  <a:srgbClr val="FFFFFF"/>
                </a:highlight>
              </a:rPr>
              <a:t>Development Stage</a:t>
            </a:r>
            <a:endParaRPr b="1" sz="1600">
              <a:solidFill>
                <a:schemeClr val="dk1"/>
              </a:solidFill>
              <a:highlight>
                <a:srgbClr val="FFFFFF"/>
              </a:highlight>
            </a:endParaRPr>
          </a:p>
          <a:p>
            <a:pPr indent="0" lvl="0" marL="0" rtl="0" algn="l">
              <a:lnSpc>
                <a:spcPct val="190909"/>
              </a:lnSpc>
              <a:spcBef>
                <a:spcPts val="3000"/>
              </a:spcBef>
              <a:spcAft>
                <a:spcPts val="1500"/>
              </a:spcAft>
              <a:buNone/>
            </a:pPr>
            <a:r>
              <a:t/>
            </a:r>
            <a:endParaRPr sz="1800">
              <a:solidFill>
                <a:srgbClr val="171717"/>
              </a:solidFill>
              <a:highlight>
                <a:srgbClr val="FFFFFF"/>
              </a:highlight>
            </a:endParaRPr>
          </a:p>
        </p:txBody>
      </p:sp>
      <p:sp>
        <p:nvSpPr>
          <p:cNvPr id="104" name="Google Shape;104;p20"/>
          <p:cNvSpPr txBox="1"/>
          <p:nvPr/>
        </p:nvSpPr>
        <p:spPr>
          <a:xfrm>
            <a:off x="48900" y="1115250"/>
            <a:ext cx="9046200" cy="3614700"/>
          </a:xfrm>
          <a:prstGeom prst="rect">
            <a:avLst/>
          </a:prstGeom>
          <a:noFill/>
          <a:ln>
            <a:noFill/>
          </a:ln>
        </p:spPr>
        <p:txBody>
          <a:bodyPr anchorCtr="0" anchor="t" bIns="91425" lIns="91425" spcFirstLastPara="1" rIns="91425" wrap="square" tIns="91425">
            <a:spAutoFit/>
          </a:bodyPr>
          <a:lstStyle/>
          <a:p>
            <a:pPr indent="0" lvl="0" marL="0" rtl="0" algn="l">
              <a:lnSpc>
                <a:spcPct val="155555"/>
              </a:lnSpc>
              <a:spcBef>
                <a:spcPts val="0"/>
              </a:spcBef>
              <a:spcAft>
                <a:spcPts val="0"/>
              </a:spcAft>
              <a:buNone/>
            </a:pPr>
            <a:r>
              <a:rPr lang="en" sz="1650">
                <a:solidFill>
                  <a:schemeClr val="dk1"/>
                </a:solidFill>
                <a:highlight>
                  <a:srgbClr val="FFFFFF"/>
                </a:highlight>
              </a:rPr>
              <a:t>The development stage is the part where developers actually write code and build the application according to the earlier design documents and outlined specifications.</a:t>
            </a:r>
            <a:endParaRPr sz="1650">
              <a:solidFill>
                <a:schemeClr val="dk1"/>
              </a:solidFill>
              <a:highlight>
                <a:srgbClr val="FFFFFF"/>
              </a:highlight>
            </a:endParaRPr>
          </a:p>
          <a:p>
            <a:pPr indent="0" lvl="0" marL="0" rtl="0" algn="l">
              <a:lnSpc>
                <a:spcPct val="155555"/>
              </a:lnSpc>
              <a:spcBef>
                <a:spcPts val="800"/>
              </a:spcBef>
              <a:spcAft>
                <a:spcPts val="0"/>
              </a:spcAft>
              <a:buNone/>
            </a:pPr>
            <a:r>
              <a:rPr lang="en" sz="1650">
                <a:solidFill>
                  <a:schemeClr val="dk1"/>
                </a:solidFill>
                <a:highlight>
                  <a:srgbClr val="FFFFFF"/>
                </a:highlight>
              </a:rPr>
              <a:t>This is where </a:t>
            </a:r>
            <a:r>
              <a:rPr lang="en" sz="1650">
                <a:solidFill>
                  <a:srgbClr val="0AE1A3"/>
                </a:solidFill>
                <a:highlight>
                  <a:srgbClr val="FFFFFF"/>
                </a:highlight>
                <a:uFill>
                  <a:noFill/>
                </a:uFill>
                <a:hlinkClick r:id="rId3">
                  <a:extLst>
                    <a:ext uri="{A12FA001-AC4F-418D-AE19-62706E023703}">
                      <ahyp:hlinkClr val="tx"/>
                    </a:ext>
                  </a:extLst>
                </a:hlinkClick>
              </a:rPr>
              <a:t>Static Application Security Testing</a:t>
            </a:r>
            <a:r>
              <a:rPr lang="en" sz="1650">
                <a:solidFill>
                  <a:schemeClr val="dk1"/>
                </a:solidFill>
                <a:highlight>
                  <a:srgbClr val="FFFFFF"/>
                </a:highlight>
              </a:rPr>
              <a:t> or SAST tools come into play.</a:t>
            </a:r>
            <a:endParaRPr sz="1650">
              <a:solidFill>
                <a:schemeClr val="dk1"/>
              </a:solidFill>
              <a:highlight>
                <a:srgbClr val="FFFFFF"/>
              </a:highlight>
            </a:endParaRPr>
          </a:p>
          <a:p>
            <a:pPr indent="0" lvl="0" marL="0" rtl="0" algn="l">
              <a:lnSpc>
                <a:spcPct val="155555"/>
              </a:lnSpc>
              <a:spcBef>
                <a:spcPts val="800"/>
              </a:spcBef>
              <a:spcAft>
                <a:spcPts val="0"/>
              </a:spcAft>
              <a:buNone/>
            </a:pPr>
            <a:r>
              <a:rPr lang="en" sz="1650">
                <a:solidFill>
                  <a:schemeClr val="dk1"/>
                </a:solidFill>
                <a:highlight>
                  <a:srgbClr val="FFFFFF"/>
                </a:highlight>
              </a:rPr>
              <a:t>Product program code is built per the design document specifications. In theory, all of the prior planning and outlined should make the actual development phase relatively straightforward.</a:t>
            </a:r>
            <a:endParaRPr sz="1650">
              <a:solidFill>
                <a:schemeClr val="dk1"/>
              </a:solidFill>
              <a:highlight>
                <a:srgbClr val="FFFFFF"/>
              </a:highlight>
            </a:endParaRPr>
          </a:p>
          <a:p>
            <a:pPr indent="0" lvl="0" marL="0" rtl="0" algn="l">
              <a:lnSpc>
                <a:spcPct val="155555"/>
              </a:lnSpc>
              <a:spcBef>
                <a:spcPts val="800"/>
              </a:spcBef>
              <a:spcAft>
                <a:spcPts val="0"/>
              </a:spcAft>
              <a:buNone/>
            </a:pPr>
            <a:r>
              <a:rPr lang="en" sz="1650">
                <a:solidFill>
                  <a:schemeClr val="dk1"/>
                </a:solidFill>
                <a:highlight>
                  <a:srgbClr val="FFFFFF"/>
                </a:highlight>
              </a:rPr>
              <a:t>Developers will follow any coding guidelines as defined by the organization and utilize different tools such as compilers, debuggers, and interpreters.</a:t>
            </a:r>
            <a:endParaRPr sz="1650">
              <a:solidFill>
                <a:schemeClr val="dk1"/>
              </a:solidFill>
              <a:highlight>
                <a:srgbClr val="FFFFFF"/>
              </a:highlight>
            </a:endParaRPr>
          </a:p>
          <a:p>
            <a:pPr indent="0" lvl="0" marL="0" rtl="0" algn="l">
              <a:lnSpc>
                <a:spcPct val="155555"/>
              </a:lnSpc>
              <a:spcBef>
                <a:spcPts val="800"/>
              </a:spcBef>
              <a:spcAft>
                <a:spcPts val="800"/>
              </a:spcAft>
              <a:buNone/>
            </a:pPr>
            <a:r>
              <a:t/>
            </a:r>
            <a:endParaRPr sz="1650">
              <a:solidFill>
                <a:schemeClr val="dk1"/>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ctrTitle"/>
          </p:nvPr>
        </p:nvSpPr>
        <p:spPr>
          <a:xfrm>
            <a:off x="0" y="0"/>
            <a:ext cx="9144000" cy="706800"/>
          </a:xfrm>
          <a:prstGeom prst="rect">
            <a:avLst/>
          </a:prstGeom>
          <a:solidFill>
            <a:srgbClr val="4A86E8"/>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SDLC Phases &amp; Activities</a:t>
            </a:r>
            <a:endParaRPr/>
          </a:p>
        </p:txBody>
      </p:sp>
      <p:sp>
        <p:nvSpPr>
          <p:cNvPr id="110" name="Google Shape;110;p21"/>
          <p:cNvSpPr txBox="1"/>
          <p:nvPr/>
        </p:nvSpPr>
        <p:spPr>
          <a:xfrm>
            <a:off x="0" y="653550"/>
            <a:ext cx="6744600" cy="1241700"/>
          </a:xfrm>
          <a:prstGeom prst="rect">
            <a:avLst/>
          </a:prstGeom>
          <a:noFill/>
          <a:ln>
            <a:noFill/>
          </a:ln>
        </p:spPr>
        <p:txBody>
          <a:bodyPr anchorCtr="0" anchor="t" bIns="91425" lIns="91425" spcFirstLastPara="1" rIns="91425" wrap="square" tIns="91425">
            <a:spAutoFit/>
          </a:bodyPr>
          <a:lstStyle/>
          <a:p>
            <a:pPr indent="0" lvl="0" marL="0" rtl="0" algn="l">
              <a:lnSpc>
                <a:spcPct val="155555"/>
              </a:lnSpc>
              <a:spcBef>
                <a:spcPts val="0"/>
              </a:spcBef>
              <a:spcAft>
                <a:spcPts val="0"/>
              </a:spcAft>
              <a:buNone/>
            </a:pPr>
            <a:r>
              <a:rPr lang="en" sz="1650">
                <a:solidFill>
                  <a:srgbClr val="0AE1A3"/>
                </a:solidFill>
                <a:highlight>
                  <a:srgbClr val="FFFFFF"/>
                </a:highlight>
                <a:uFill>
                  <a:noFill/>
                </a:uFill>
                <a:hlinkClick r:id="rId3">
                  <a:extLst>
                    <a:ext uri="{A12FA001-AC4F-418D-AE19-62706E023703}">
                      <ahyp:hlinkClr val="tx"/>
                    </a:ext>
                  </a:extLst>
                </a:hlinkClick>
              </a:rPr>
              <a:t>Static Application Security Testing</a:t>
            </a:r>
            <a:r>
              <a:rPr lang="en" sz="1650">
                <a:solidFill>
                  <a:schemeClr val="dk1"/>
                </a:solidFill>
                <a:highlight>
                  <a:srgbClr val="FFFFFF"/>
                </a:highlight>
              </a:rPr>
              <a:t> or SAST </a:t>
            </a:r>
            <a:endParaRPr b="1" sz="1600">
              <a:solidFill>
                <a:schemeClr val="dk1"/>
              </a:solidFill>
              <a:highlight>
                <a:srgbClr val="FFFFFF"/>
              </a:highlight>
            </a:endParaRPr>
          </a:p>
          <a:p>
            <a:pPr indent="0" lvl="0" marL="0" rtl="0" algn="l">
              <a:lnSpc>
                <a:spcPct val="190909"/>
              </a:lnSpc>
              <a:spcBef>
                <a:spcPts val="3000"/>
              </a:spcBef>
              <a:spcAft>
                <a:spcPts val="1500"/>
              </a:spcAft>
              <a:buNone/>
            </a:pPr>
            <a:r>
              <a:t/>
            </a:r>
            <a:endParaRPr sz="1800">
              <a:solidFill>
                <a:srgbClr val="171717"/>
              </a:solidFill>
              <a:highlight>
                <a:srgbClr val="FFFFFF"/>
              </a:highlight>
            </a:endParaRPr>
          </a:p>
        </p:txBody>
      </p:sp>
      <p:sp>
        <p:nvSpPr>
          <p:cNvPr id="111" name="Google Shape;111;p21"/>
          <p:cNvSpPr txBox="1"/>
          <p:nvPr/>
        </p:nvSpPr>
        <p:spPr>
          <a:xfrm>
            <a:off x="77700" y="1250850"/>
            <a:ext cx="9066300" cy="3726000"/>
          </a:xfrm>
          <a:prstGeom prst="rect">
            <a:avLst/>
          </a:prstGeom>
          <a:noFill/>
          <a:ln>
            <a:noFill/>
          </a:ln>
        </p:spPr>
        <p:txBody>
          <a:bodyPr anchorCtr="0" anchor="t" bIns="91425" lIns="91425" spcFirstLastPara="1" rIns="91425" wrap="square" tIns="91425">
            <a:spAutoFit/>
          </a:bodyPr>
          <a:lstStyle/>
          <a:p>
            <a:pPr indent="0" lvl="0" marL="0" rtl="0" algn="l">
              <a:lnSpc>
                <a:spcPct val="190000"/>
              </a:lnSpc>
              <a:spcBef>
                <a:spcPts val="0"/>
              </a:spcBef>
              <a:spcAft>
                <a:spcPts val="0"/>
              </a:spcAft>
              <a:buNone/>
            </a:pPr>
            <a:r>
              <a:rPr lang="en" sz="1600">
                <a:solidFill>
                  <a:srgbClr val="111111"/>
                </a:solidFill>
                <a:highlight>
                  <a:srgbClr val="FFFFFF"/>
                </a:highlight>
              </a:rPr>
              <a:t>Static application security testing, also known as white-box testing, is a method, or tool, by which you can test code without running it. </a:t>
            </a:r>
            <a:endParaRPr sz="1600">
              <a:solidFill>
                <a:srgbClr val="111111"/>
              </a:solidFill>
              <a:highlight>
                <a:srgbClr val="FFFFFF"/>
              </a:highlight>
            </a:endParaRPr>
          </a:p>
          <a:p>
            <a:pPr indent="0" lvl="0" marL="0" rtl="0" algn="l">
              <a:lnSpc>
                <a:spcPct val="190000"/>
              </a:lnSpc>
              <a:spcBef>
                <a:spcPts val="1900"/>
              </a:spcBef>
              <a:spcAft>
                <a:spcPts val="0"/>
              </a:spcAft>
              <a:buNone/>
            </a:pPr>
            <a:r>
              <a:rPr lang="en" sz="1600">
                <a:solidFill>
                  <a:srgbClr val="111111"/>
                </a:solidFill>
                <a:highlight>
                  <a:srgbClr val="FFFFFF"/>
                </a:highlight>
              </a:rPr>
              <a:t>Any developer who has worked with an IDE is familiar with the fundamental concept of static application testing. IDEs often alert developers about potential issues such as a section of code not being reachable or a method never being called. </a:t>
            </a:r>
            <a:endParaRPr sz="1600">
              <a:solidFill>
                <a:srgbClr val="111111"/>
              </a:solidFill>
              <a:highlight>
                <a:srgbClr val="FFFFFF"/>
              </a:highlight>
            </a:endParaRPr>
          </a:p>
          <a:p>
            <a:pPr indent="0" lvl="0" marL="0" rtl="0" algn="l">
              <a:lnSpc>
                <a:spcPct val="190000"/>
              </a:lnSpc>
              <a:spcBef>
                <a:spcPts val="1900"/>
              </a:spcBef>
              <a:spcAft>
                <a:spcPts val="1900"/>
              </a:spcAft>
              <a:buNone/>
            </a:pPr>
            <a:r>
              <a:rPr lang="en" sz="1600">
                <a:solidFill>
                  <a:srgbClr val="111111"/>
                </a:solidFill>
                <a:highlight>
                  <a:srgbClr val="FFFFFF"/>
                </a:highlight>
              </a:rPr>
              <a:t>Static application security testing is a subset of those tools that focus on security. Some of the most common issues that can be found using SAST are SQL injection vulnerabilities.</a:t>
            </a:r>
            <a:endParaRPr sz="1600">
              <a:solidFill>
                <a:srgbClr val="11111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