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84" r:id="rId8"/>
    <p:sldId id="285" r:id="rId9"/>
    <p:sldId id="272" r:id="rId10"/>
    <p:sldId id="260" r:id="rId11"/>
    <p:sldId id="262" r:id="rId12"/>
    <p:sldId id="273" r:id="rId13"/>
    <p:sldId id="274" r:id="rId14"/>
    <p:sldId id="275" r:id="rId15"/>
    <p:sldId id="281" r:id="rId16"/>
    <p:sldId id="282" r:id="rId17"/>
    <p:sldId id="283" r:id="rId18"/>
    <p:sldId id="265" r:id="rId19"/>
    <p:sldId id="280" r:id="rId20"/>
    <p:sldId id="287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DEE5C0-5D51-4C6A-9438-B47D6316156F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EAC036-1EB0-47A4-9554-9B015CE1D7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851648" cy="1828800"/>
          </a:xfrm>
        </p:spPr>
        <p:txBody>
          <a:bodyPr/>
          <a:lstStyle/>
          <a:p>
            <a:r>
              <a:rPr lang="en-US" dirty="0" smtClean="0"/>
              <a:t>PARALLEL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854696" cy="1752600"/>
          </a:xfrm>
        </p:spPr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53340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Group </a:t>
            </a:r>
            <a:r>
              <a:rPr lang="en-US" dirty="0" smtClean="0"/>
              <a:t>18</a:t>
            </a:r>
            <a:endParaRPr lang="en-US" dirty="0" smtClean="0"/>
          </a:p>
          <a:p>
            <a:pPr algn="r"/>
            <a:r>
              <a:rPr lang="en-US" dirty="0" smtClean="0"/>
              <a:t>Ankith </a:t>
            </a:r>
            <a:r>
              <a:rPr lang="en-US" dirty="0" err="1" smtClean="0"/>
              <a:t>Sudheer</a:t>
            </a:r>
            <a:r>
              <a:rPr lang="en-US" dirty="0" smtClean="0"/>
              <a:t> </a:t>
            </a:r>
            <a:r>
              <a:rPr lang="en-US" dirty="0" smtClean="0"/>
              <a:t>Karat</a:t>
            </a:r>
          </a:p>
          <a:p>
            <a:pPr algn="r"/>
            <a:r>
              <a:rPr lang="en-US" dirty="0" err="1" smtClean="0"/>
              <a:t>Arun</a:t>
            </a:r>
            <a:r>
              <a:rPr lang="en-US" dirty="0" smtClean="0"/>
              <a:t> Baby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r>
              <a:rPr lang="en-US" sz="2400" dirty="0" smtClean="0"/>
              <a:t>This module focuses on identifying Hotspots in the code.</a:t>
            </a:r>
          </a:p>
          <a:p>
            <a:r>
              <a:rPr lang="en-US" sz="2400" dirty="0" smtClean="0"/>
              <a:t>These are regions where</a:t>
            </a:r>
            <a:r>
              <a:rPr lang="en-US" sz="2400" dirty="0" smtClean="0"/>
              <a:t> maximum computation occurs.</a:t>
            </a:r>
          </a:p>
          <a:p>
            <a:r>
              <a:rPr lang="en-US" sz="2400" dirty="0" smtClean="0"/>
              <a:t>Identifies regions that can be parallelized.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The blocks of code where maximum computations occur are </a:t>
            </a:r>
            <a:r>
              <a:rPr lang="en-US" sz="2400" dirty="0" smtClean="0"/>
              <a:t>–</a:t>
            </a:r>
          </a:p>
          <a:p>
            <a:pPr lvl="1"/>
            <a:r>
              <a:rPr lang="en-US" dirty="0" smtClean="0"/>
              <a:t>Loops</a:t>
            </a:r>
            <a:endParaRPr lang="en-US" dirty="0" smtClean="0"/>
          </a:p>
          <a:p>
            <a:pPr lvl="1"/>
            <a:r>
              <a:rPr lang="en-US" dirty="0" smtClean="0"/>
              <a:t>Recursions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80288"/>
            <a:ext cx="82296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algn="ctr"/>
            <a:r>
              <a:rPr lang="en-US" sz="4400" dirty="0" smtClean="0"/>
              <a:t>ESTIMATION MODULE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72400" cy="2172136"/>
          </a:xfrm>
        </p:spPr>
        <p:txBody>
          <a:bodyPr>
            <a:normAutofit lnSpcReduction="10000"/>
          </a:bodyPr>
          <a:lstStyle/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Module 2</a:t>
            </a:r>
          </a:p>
          <a:p>
            <a:pPr algn="ctr"/>
            <a:r>
              <a:rPr lang="en-US" sz="3600" dirty="0" smtClean="0"/>
              <a:t>ANALYZING MODULE</a:t>
            </a:r>
            <a:endParaRPr lang="en-US" sz="3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identified block by the previous module is analyzed for the following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CRITICAL SECTIONS and other bottlenecks.</a:t>
            </a:r>
          </a:p>
          <a:p>
            <a:pPr marL="0" indent="0"/>
            <a:r>
              <a:rPr lang="en-US" dirty="0" smtClean="0"/>
              <a:t>Variables PRIVATE to every thread.</a:t>
            </a:r>
          </a:p>
          <a:p>
            <a:pPr marL="0" indent="0"/>
            <a:r>
              <a:rPr lang="en-US" dirty="0" smtClean="0"/>
              <a:t>Variables to be SHARED among the threads.</a:t>
            </a:r>
          </a:p>
          <a:p>
            <a:pPr marL="0" indent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ANALYZING MODULE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72400" cy="2172136"/>
          </a:xfrm>
        </p:spPr>
        <p:txBody>
          <a:bodyPr>
            <a:normAutofit lnSpcReduction="10000"/>
          </a:bodyPr>
          <a:lstStyle/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 smtClean="0"/>
              <a:t>Module 3</a:t>
            </a:r>
          </a:p>
          <a:p>
            <a:pPr algn="ctr"/>
            <a:r>
              <a:rPr lang="en-US" sz="3600" dirty="0" smtClean="0"/>
              <a:t>SPLITTING MODULE</a:t>
            </a:r>
            <a:endParaRPr lang="en-US" sz="3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The analyzed facts are used to select appropriate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constructs to help split the program.</a:t>
            </a:r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-</a:t>
            </a:r>
          </a:p>
          <a:p>
            <a:pPr marL="365760" lvl="1" indent="0"/>
            <a:r>
              <a:rPr lang="en-US" dirty="0" smtClean="0"/>
              <a:t>Loops : </a:t>
            </a:r>
            <a:r>
              <a:rPr lang="en-US" i="1" dirty="0" smtClean="0"/>
              <a:t>#</a:t>
            </a:r>
            <a:r>
              <a:rPr lang="en-US" i="1" dirty="0" err="1" smtClean="0"/>
              <a:t>pragma</a:t>
            </a:r>
            <a:r>
              <a:rPr lang="en-US" i="1" dirty="0" smtClean="0"/>
              <a:t> </a:t>
            </a:r>
            <a:r>
              <a:rPr lang="en-US" i="1" dirty="0" err="1" smtClean="0"/>
              <a:t>omp</a:t>
            </a:r>
            <a:r>
              <a:rPr lang="en-US" i="1" dirty="0" smtClean="0"/>
              <a:t> parallel for</a:t>
            </a:r>
          </a:p>
          <a:p>
            <a:pPr marL="365760" lvl="1" indent="0"/>
            <a:r>
              <a:rPr lang="en-US" dirty="0" smtClean="0"/>
              <a:t>Critical Section : </a:t>
            </a:r>
            <a:r>
              <a:rPr lang="en-US" i="1" dirty="0" smtClean="0"/>
              <a:t>#</a:t>
            </a:r>
            <a:r>
              <a:rPr lang="en-US" i="1" dirty="0" err="1" smtClean="0"/>
              <a:t>pragma</a:t>
            </a:r>
            <a:r>
              <a:rPr lang="en-US" i="1" dirty="0" smtClean="0"/>
              <a:t> </a:t>
            </a:r>
            <a:r>
              <a:rPr lang="en-US" i="1" dirty="0" err="1" smtClean="0"/>
              <a:t>omp</a:t>
            </a:r>
            <a:r>
              <a:rPr lang="en-US" i="1" dirty="0" smtClean="0"/>
              <a:t> </a:t>
            </a:r>
            <a:r>
              <a:rPr lang="en-US" i="1" dirty="0" smtClean="0"/>
              <a:t>critical</a:t>
            </a:r>
          </a:p>
          <a:p>
            <a:pPr marL="365760" lvl="1" indent="0"/>
            <a:r>
              <a:rPr lang="en-US" dirty="0" smtClean="0"/>
              <a:t>Private</a:t>
            </a:r>
            <a:r>
              <a:rPr lang="en-US" i="1" dirty="0" smtClean="0"/>
              <a:t> </a:t>
            </a:r>
            <a:r>
              <a:rPr lang="en-US" i="1" dirty="0" smtClean="0"/>
              <a:t>: #</a:t>
            </a:r>
            <a:r>
              <a:rPr lang="en-US" i="1" dirty="0" err="1" smtClean="0"/>
              <a:t>pragma</a:t>
            </a:r>
            <a:r>
              <a:rPr lang="en-US" i="1" dirty="0" smtClean="0"/>
              <a:t> </a:t>
            </a:r>
            <a:r>
              <a:rPr lang="en-US" i="1" dirty="0" err="1" smtClean="0"/>
              <a:t>omp</a:t>
            </a:r>
            <a:r>
              <a:rPr lang="en-US" i="1" dirty="0" smtClean="0"/>
              <a:t> </a:t>
            </a:r>
            <a:r>
              <a:rPr lang="en-US" i="1" dirty="0" smtClean="0"/>
              <a:t>parallel private(</a:t>
            </a:r>
            <a:r>
              <a:rPr lang="en-US" i="1" dirty="0" err="1" smtClean="0"/>
              <a:t>i</a:t>
            </a:r>
            <a:r>
              <a:rPr lang="en-US" i="1" dirty="0" err="1" smtClean="0"/>
              <a:t>,j,k</a:t>
            </a:r>
            <a:r>
              <a:rPr lang="en-US" i="1" dirty="0" smtClean="0"/>
              <a:t>)</a:t>
            </a:r>
          </a:p>
          <a:p>
            <a:pPr marL="365760" lvl="1" indent="0"/>
            <a:r>
              <a:rPr lang="en-US" i="1" dirty="0" smtClean="0"/>
              <a:t>Shared : #</a:t>
            </a:r>
            <a:r>
              <a:rPr lang="en-US" i="1" dirty="0" err="1" smtClean="0"/>
              <a:t>pragma</a:t>
            </a:r>
            <a:r>
              <a:rPr lang="en-US" i="1" dirty="0" smtClean="0"/>
              <a:t> </a:t>
            </a:r>
            <a:r>
              <a:rPr lang="en-US" i="1" dirty="0" err="1" smtClean="0"/>
              <a:t>omp</a:t>
            </a:r>
            <a:r>
              <a:rPr lang="en-US" i="1" dirty="0" smtClean="0"/>
              <a:t> </a:t>
            </a:r>
            <a:r>
              <a:rPr lang="en-US" i="1" dirty="0" smtClean="0"/>
              <a:t>parallel shared(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endParaRPr lang="en-US" dirty="0" smtClean="0"/>
          </a:p>
          <a:p>
            <a:pPr marL="0" indent="0"/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SPLITTING MODULE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381000" y="914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ACTIVITY DIAGRAM :</a:t>
            </a:r>
            <a:endParaRPr lang="en-US" sz="16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00400" y="1219200"/>
            <a:ext cx="2514600" cy="304800"/>
            <a:chOff x="4724400" y="1143000"/>
            <a:chExt cx="2514600" cy="304800"/>
          </a:xfrm>
        </p:grpSpPr>
        <p:sp>
          <p:nvSpPr>
            <p:cNvPr id="4" name="Rounded Rectangle 3"/>
            <p:cNvSpPr/>
            <p:nvPr/>
          </p:nvSpPr>
          <p:spPr>
            <a:xfrm>
              <a:off x="4724400" y="1143000"/>
              <a:ext cx="2514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76800" y="1143000"/>
              <a:ext cx="2209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User enters Customization module</a:t>
              </a:r>
              <a:endParaRPr lang="en-US" sz="1000" dirty="0"/>
            </a:p>
          </p:txBody>
        </p:sp>
      </p:grpSp>
      <p:cxnSp>
        <p:nvCxnSpPr>
          <p:cNvPr id="8" name="Straight Arrow Connector 7"/>
          <p:cNvCxnSpPr>
            <a:stCxn id="38" idx="2"/>
          </p:cNvCxnSpPr>
          <p:nvPr/>
        </p:nvCxnSpPr>
        <p:spPr>
          <a:xfrm rot="5400000">
            <a:off x="4342606" y="1066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114800" y="1981200"/>
            <a:ext cx="762000" cy="762000"/>
            <a:chOff x="5334000" y="1828800"/>
            <a:chExt cx="762000" cy="762000"/>
          </a:xfrm>
        </p:grpSpPr>
        <p:sp>
          <p:nvSpPr>
            <p:cNvPr id="9" name="Rectangle 8"/>
            <p:cNvSpPr/>
            <p:nvPr/>
          </p:nvSpPr>
          <p:spPr>
            <a:xfrm rot="18722053">
              <a:off x="5334000" y="1828800"/>
              <a:ext cx="762000" cy="762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1905000"/>
              <a:ext cx="6858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Changes in the database </a:t>
              </a:r>
              <a:endParaRPr lang="en-US" sz="9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00800" y="2162175"/>
            <a:ext cx="2514600" cy="304800"/>
            <a:chOff x="6400800" y="2057400"/>
            <a:chExt cx="2514600" cy="304800"/>
          </a:xfrm>
        </p:grpSpPr>
        <p:sp>
          <p:nvSpPr>
            <p:cNvPr id="12" name="Rounded Rectangle 11"/>
            <p:cNvSpPr/>
            <p:nvPr/>
          </p:nvSpPr>
          <p:spPr>
            <a:xfrm>
              <a:off x="6400800" y="2057400"/>
              <a:ext cx="2514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7000" y="2102793"/>
              <a:ext cx="2362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Changes reflected in the database</a:t>
              </a:r>
              <a:endParaRPr lang="en-US" sz="9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57800" y="4343400"/>
            <a:ext cx="762000" cy="762000"/>
            <a:chOff x="7315200" y="2667000"/>
            <a:chExt cx="762000" cy="762000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7315200" y="2667000"/>
              <a:ext cx="762000" cy="762000"/>
            </a:xfrm>
            <a:prstGeom prst="flowChartMagneticDisk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43775" y="29432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Gesture Database</a:t>
              </a:r>
              <a:endParaRPr lang="en-US" sz="9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76600" y="3048000"/>
            <a:ext cx="2514600" cy="304800"/>
            <a:chOff x="4495800" y="3048000"/>
            <a:chExt cx="2514600" cy="304800"/>
          </a:xfrm>
        </p:grpSpPr>
        <p:sp>
          <p:nvSpPr>
            <p:cNvPr id="16" name="Rounded Rectangle 15"/>
            <p:cNvSpPr/>
            <p:nvPr/>
          </p:nvSpPr>
          <p:spPr>
            <a:xfrm>
              <a:off x="4495800" y="3048000"/>
              <a:ext cx="2514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3048000"/>
              <a:ext cx="2133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Multi-Threading Module</a:t>
              </a:r>
              <a:endParaRPr lang="en-US" sz="900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867400" y="3657600"/>
            <a:ext cx="1752600" cy="304800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752600" y="3638550"/>
            <a:ext cx="1600200" cy="369332"/>
            <a:chOff x="5029200" y="3562350"/>
            <a:chExt cx="1600200" cy="369332"/>
          </a:xfrm>
        </p:grpSpPr>
        <p:sp>
          <p:nvSpPr>
            <p:cNvPr id="20" name="Rounded Rectangle 19"/>
            <p:cNvSpPr/>
            <p:nvPr/>
          </p:nvSpPr>
          <p:spPr>
            <a:xfrm>
              <a:off x="5029200" y="3581400"/>
              <a:ext cx="16002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0" y="356235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Hand Recognition Module</a:t>
              </a:r>
              <a:endParaRPr lang="en-US" sz="9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19500" y="3657600"/>
            <a:ext cx="1828800" cy="304800"/>
            <a:chOff x="3619500" y="3657600"/>
            <a:chExt cx="1828800" cy="304800"/>
          </a:xfrm>
        </p:grpSpPr>
        <p:sp>
          <p:nvSpPr>
            <p:cNvPr id="21" name="TextBox 20"/>
            <p:cNvSpPr txBox="1"/>
            <p:nvPr/>
          </p:nvSpPr>
          <p:spPr>
            <a:xfrm>
              <a:off x="3838575" y="3686175"/>
              <a:ext cx="1418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Interfacing Module</a:t>
              </a:r>
              <a:endParaRPr lang="en-US" sz="9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19500" y="3657600"/>
              <a:ext cx="18288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867400" y="3619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Gesture interpretation Module</a:t>
            </a:r>
            <a:endParaRPr lang="en-US" sz="9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4267200"/>
            <a:ext cx="5867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52600" y="5181600"/>
            <a:ext cx="5867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314700" y="5638800"/>
            <a:ext cx="2514600" cy="304800"/>
            <a:chOff x="6400800" y="2057400"/>
            <a:chExt cx="2514600" cy="304800"/>
          </a:xfrm>
        </p:grpSpPr>
        <p:sp>
          <p:nvSpPr>
            <p:cNvPr id="36" name="Rounded Rectangle 35"/>
            <p:cNvSpPr/>
            <p:nvPr/>
          </p:nvSpPr>
          <p:spPr>
            <a:xfrm>
              <a:off x="6400800" y="2057400"/>
              <a:ext cx="2514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77000" y="2102793"/>
              <a:ext cx="2362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mtClean="0"/>
                <a:t>User Exits GI</a:t>
              </a:r>
              <a:endParaRPr lang="en-US" sz="9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91000" y="683568"/>
            <a:ext cx="609600" cy="230832"/>
            <a:chOff x="5867400" y="838200"/>
            <a:chExt cx="609600" cy="230832"/>
          </a:xfrm>
        </p:grpSpPr>
        <p:sp>
          <p:nvSpPr>
            <p:cNvPr id="32" name="Rounded Rectangle 31"/>
            <p:cNvSpPr/>
            <p:nvPr/>
          </p:nvSpPr>
          <p:spPr>
            <a:xfrm>
              <a:off x="5867400" y="838200"/>
              <a:ext cx="609600" cy="2286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43600" y="838200"/>
              <a:ext cx="45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Start</a:t>
              </a:r>
              <a:endParaRPr lang="en-US" sz="9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67200" y="6246168"/>
            <a:ext cx="609600" cy="230832"/>
            <a:chOff x="5867400" y="838200"/>
            <a:chExt cx="609600" cy="230832"/>
          </a:xfrm>
        </p:grpSpPr>
        <p:sp>
          <p:nvSpPr>
            <p:cNvPr id="41" name="Rounded Rectangle 40"/>
            <p:cNvSpPr/>
            <p:nvPr/>
          </p:nvSpPr>
          <p:spPr>
            <a:xfrm>
              <a:off x="5867400" y="838200"/>
              <a:ext cx="609600" cy="2286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838200"/>
              <a:ext cx="457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Stop</a:t>
              </a:r>
              <a:endParaRPr lang="en-US" sz="9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24200" y="4343400"/>
            <a:ext cx="762000" cy="762000"/>
            <a:chOff x="7315200" y="2667000"/>
            <a:chExt cx="762000" cy="762000"/>
          </a:xfrm>
        </p:grpSpPr>
        <p:sp>
          <p:nvSpPr>
            <p:cNvPr id="44" name="Flowchart: Magnetic Disk 43"/>
            <p:cNvSpPr/>
            <p:nvPr/>
          </p:nvSpPr>
          <p:spPr>
            <a:xfrm>
              <a:off x="7315200" y="2667000"/>
              <a:ext cx="762000" cy="762000"/>
            </a:xfrm>
            <a:prstGeom prst="flowChartMagneticDisk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3300" y="296227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Motion Buffer</a:t>
              </a:r>
              <a:endParaRPr lang="en-US" sz="900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447800" y="3429000"/>
            <a:ext cx="6477000" cy="685800"/>
          </a:xfrm>
          <a:prstGeom prst="rect">
            <a:avLst/>
          </a:prstGeom>
          <a:noFill/>
          <a:ln w="1524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4314031" y="1676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57775" y="2324100"/>
            <a:ext cx="12954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2" idx="0"/>
            <a:endCxn id="4" idx="3"/>
          </p:cNvCxnSpPr>
          <p:nvPr/>
        </p:nvCxnSpPr>
        <p:spPr>
          <a:xfrm rot="16200000" flipV="1">
            <a:off x="6291263" y="795338"/>
            <a:ext cx="790575" cy="1943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4437856" y="29718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6" idx="2"/>
            <a:endCxn id="22" idx="0"/>
          </p:cNvCxnSpPr>
          <p:nvPr/>
        </p:nvCxnSpPr>
        <p:spPr>
          <a:xfrm rot="5400000">
            <a:off x="3400425" y="2505075"/>
            <a:ext cx="28575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2"/>
            <a:endCxn id="18" idx="0"/>
          </p:cNvCxnSpPr>
          <p:nvPr/>
        </p:nvCxnSpPr>
        <p:spPr>
          <a:xfrm rot="16200000" flipH="1">
            <a:off x="5486400" y="2400300"/>
            <a:ext cx="3048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2437606" y="4114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6553994" y="4114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343400" y="541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2"/>
          </p:cNvCxnSpPr>
          <p:nvPr/>
        </p:nvCxnSpPr>
        <p:spPr>
          <a:xfrm rot="5400000">
            <a:off x="4418808" y="6096000"/>
            <a:ext cx="30559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24000" y="3429000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Threads</a:t>
            </a:r>
            <a:endParaRPr 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1447800" y="4419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Database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19" idx="3"/>
            <a:endCxn id="18" idx="1"/>
          </p:cNvCxnSpPr>
          <p:nvPr/>
        </p:nvCxnSpPr>
        <p:spPr>
          <a:xfrm>
            <a:off x="5448300" y="3810000"/>
            <a:ext cx="4191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6" idx="2"/>
            <a:endCxn id="19" idx="0"/>
          </p:cNvCxnSpPr>
          <p:nvPr/>
        </p:nvCxnSpPr>
        <p:spPr>
          <a:xfrm rot="5400000">
            <a:off x="4381500" y="3505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9" idx="1"/>
            <a:endCxn id="20" idx="3"/>
          </p:cNvCxnSpPr>
          <p:nvPr/>
        </p:nvCxnSpPr>
        <p:spPr>
          <a:xfrm rot="10800000">
            <a:off x="3352800" y="3810000"/>
            <a:ext cx="2667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7428706" y="3619500"/>
            <a:ext cx="2210594" cy="79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543800" y="4724400"/>
            <a:ext cx="990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438775" y="2162175"/>
            <a:ext cx="609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YES</a:t>
            </a:r>
            <a:endParaRPr lang="en-US" sz="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486275" y="2838450"/>
            <a:ext cx="609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NO</a:t>
            </a:r>
            <a:endParaRPr lang="en-US" sz="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24400" y="2819400"/>
            <a:ext cx="762000" cy="762000"/>
            <a:chOff x="7315200" y="2667000"/>
            <a:chExt cx="762000" cy="762000"/>
          </a:xfrm>
        </p:grpSpPr>
        <p:sp>
          <p:nvSpPr>
            <p:cNvPr id="3" name="Flowchart: Magnetic Disk 2"/>
            <p:cNvSpPr/>
            <p:nvPr/>
          </p:nvSpPr>
          <p:spPr>
            <a:xfrm>
              <a:off x="7315200" y="2667000"/>
              <a:ext cx="762000" cy="762000"/>
            </a:xfrm>
            <a:prstGeom prst="flowChartMagneticDisk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343775" y="294322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Gesture Database</a:t>
              </a:r>
              <a:endParaRPr lang="en-US" sz="9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76600" y="2819400"/>
            <a:ext cx="762000" cy="762000"/>
            <a:chOff x="7315200" y="2667000"/>
            <a:chExt cx="762000" cy="762000"/>
          </a:xfrm>
        </p:grpSpPr>
        <p:sp>
          <p:nvSpPr>
            <p:cNvPr id="8" name="Flowchart: Magnetic Disk 7"/>
            <p:cNvSpPr/>
            <p:nvPr/>
          </p:nvSpPr>
          <p:spPr>
            <a:xfrm>
              <a:off x="7315200" y="2667000"/>
              <a:ext cx="762000" cy="762000"/>
            </a:xfrm>
            <a:prstGeom prst="flowChartMagneticDisk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53300" y="296227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Motion Buffer</a:t>
              </a:r>
              <a:endParaRPr lang="en-US" sz="9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3059668"/>
            <a:ext cx="1600200" cy="369332"/>
            <a:chOff x="5029200" y="3562350"/>
            <a:chExt cx="1600200" cy="369332"/>
          </a:xfrm>
        </p:grpSpPr>
        <p:sp>
          <p:nvSpPr>
            <p:cNvPr id="12" name="Rounded Rectangle 11"/>
            <p:cNvSpPr/>
            <p:nvPr/>
          </p:nvSpPr>
          <p:spPr>
            <a:xfrm>
              <a:off x="5029200" y="3581400"/>
              <a:ext cx="16002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5400" y="356235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Hand Recognition Module</a:t>
              </a:r>
              <a:endParaRPr lang="en-US" sz="9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29400" y="3048000"/>
            <a:ext cx="1752600" cy="369332"/>
            <a:chOff x="5867400" y="3619500"/>
            <a:chExt cx="1752600" cy="369332"/>
          </a:xfrm>
        </p:grpSpPr>
        <p:sp>
          <p:nvSpPr>
            <p:cNvPr id="14" name="Rounded Rectangle 13"/>
            <p:cNvSpPr/>
            <p:nvPr/>
          </p:nvSpPr>
          <p:spPr>
            <a:xfrm>
              <a:off x="5867400" y="3657600"/>
              <a:ext cx="1752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36195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Gesture interpretation Module</a:t>
              </a:r>
              <a:endParaRPr lang="en-US" sz="9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4200" y="1981200"/>
            <a:ext cx="2514600" cy="304800"/>
            <a:chOff x="4724400" y="1143000"/>
            <a:chExt cx="2514600" cy="304800"/>
          </a:xfrm>
        </p:grpSpPr>
        <p:sp>
          <p:nvSpPr>
            <p:cNvPr id="18" name="Rounded Rectangle 17"/>
            <p:cNvSpPr/>
            <p:nvPr/>
          </p:nvSpPr>
          <p:spPr>
            <a:xfrm>
              <a:off x="4724400" y="1143000"/>
              <a:ext cx="2514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76800" y="1143000"/>
              <a:ext cx="2209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Customization module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05200" y="4343400"/>
            <a:ext cx="1828800" cy="304800"/>
            <a:chOff x="3619500" y="3657600"/>
            <a:chExt cx="1828800" cy="304800"/>
          </a:xfrm>
        </p:grpSpPr>
        <p:sp>
          <p:nvSpPr>
            <p:cNvPr id="20" name="TextBox 19"/>
            <p:cNvSpPr txBox="1"/>
            <p:nvPr/>
          </p:nvSpPr>
          <p:spPr>
            <a:xfrm>
              <a:off x="3838575" y="3686175"/>
              <a:ext cx="1418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Interfacing Module</a:t>
              </a:r>
              <a:endParaRPr lang="en-US" sz="9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19500" y="3657600"/>
              <a:ext cx="18288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2667000" y="2667000"/>
            <a:ext cx="3429000" cy="1143000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8" idx="2"/>
            <a:endCxn id="23" idx="0"/>
          </p:cNvCxnSpPr>
          <p:nvPr/>
        </p:nvCxnSpPr>
        <p:spPr>
          <a:xfrm rot="5400000">
            <a:off x="41910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13" idx="2"/>
          </p:cNvCxnSpPr>
          <p:nvPr/>
        </p:nvCxnSpPr>
        <p:spPr>
          <a:xfrm rot="10800000">
            <a:off x="1562100" y="3429000"/>
            <a:ext cx="1943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3"/>
            <a:endCxn id="8" idx="2"/>
          </p:cNvCxnSpPr>
          <p:nvPr/>
        </p:nvCxnSpPr>
        <p:spPr>
          <a:xfrm flipV="1">
            <a:off x="2362200" y="3200400"/>
            <a:ext cx="914400" cy="30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21" idx="3"/>
          </p:cNvCxnSpPr>
          <p:nvPr/>
        </p:nvCxnSpPr>
        <p:spPr>
          <a:xfrm rot="5400000">
            <a:off x="5861566" y="2889766"/>
            <a:ext cx="10784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6"/>
            <a:endCxn id="15" idx="1"/>
          </p:cNvCxnSpPr>
          <p:nvPr/>
        </p:nvCxnSpPr>
        <p:spPr>
          <a:xfrm flipV="1">
            <a:off x="6096000" y="3232666"/>
            <a:ext cx="5334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200" y="990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FLOW DIAGRAM :</a:t>
            </a:r>
            <a:endParaRPr lang="en-US" sz="1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19200" y="2895600"/>
            <a:ext cx="2514600" cy="304800"/>
            <a:chOff x="4724400" y="1143000"/>
            <a:chExt cx="2514600" cy="304800"/>
          </a:xfrm>
        </p:grpSpPr>
        <p:sp>
          <p:nvSpPr>
            <p:cNvPr id="8" name="Rounded Rectangle 7"/>
            <p:cNvSpPr/>
            <p:nvPr/>
          </p:nvSpPr>
          <p:spPr>
            <a:xfrm>
              <a:off x="4724400" y="1143000"/>
              <a:ext cx="25146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76800" y="1143000"/>
              <a:ext cx="2209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 Customization module</a:t>
              </a:r>
              <a:endParaRPr lang="en-US" sz="1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19400" y="4572000"/>
            <a:ext cx="3429000" cy="1143000"/>
            <a:chOff x="2667000" y="3886200"/>
            <a:chExt cx="3429000" cy="1143000"/>
          </a:xfrm>
        </p:grpSpPr>
        <p:grpSp>
          <p:nvGrpSpPr>
            <p:cNvPr id="13" name="Group 12"/>
            <p:cNvGrpSpPr/>
            <p:nvPr/>
          </p:nvGrpSpPr>
          <p:grpSpPr>
            <a:xfrm>
              <a:off x="4724400" y="4038600"/>
              <a:ext cx="762000" cy="762000"/>
              <a:chOff x="7315200" y="2667000"/>
              <a:chExt cx="762000" cy="762000"/>
            </a:xfrm>
          </p:grpSpPr>
          <p:sp>
            <p:nvSpPr>
              <p:cNvPr id="14" name="Flowchart: Magnetic Disk 13"/>
              <p:cNvSpPr/>
              <p:nvPr/>
            </p:nvSpPr>
            <p:spPr>
              <a:xfrm>
                <a:off x="7315200" y="2667000"/>
                <a:ext cx="762000" cy="762000"/>
              </a:xfrm>
              <a:prstGeom prst="flowChartMagneticDisk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43775" y="2943225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Gesture Database</a:t>
                </a:r>
                <a:endParaRPr lang="en-US" sz="9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276600" y="4038600"/>
              <a:ext cx="762000" cy="762000"/>
              <a:chOff x="7315200" y="2667000"/>
              <a:chExt cx="762000" cy="762000"/>
            </a:xfrm>
          </p:grpSpPr>
          <p:sp>
            <p:nvSpPr>
              <p:cNvPr id="17" name="Flowchart: Magnetic Disk 16"/>
              <p:cNvSpPr/>
              <p:nvPr/>
            </p:nvSpPr>
            <p:spPr>
              <a:xfrm>
                <a:off x="7315200" y="2667000"/>
                <a:ext cx="762000" cy="762000"/>
              </a:xfrm>
              <a:prstGeom prst="flowChartMagneticDisk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53300" y="2962275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Motion Buffer</a:t>
                </a:r>
                <a:endParaRPr lang="en-US" sz="900" dirty="0"/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2667000" y="3886200"/>
              <a:ext cx="3429000" cy="1143000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0" y="2590800"/>
            <a:ext cx="1828800" cy="304800"/>
            <a:chOff x="3619500" y="3657600"/>
            <a:chExt cx="1828800" cy="304800"/>
          </a:xfrm>
        </p:grpSpPr>
        <p:sp>
          <p:nvSpPr>
            <p:cNvPr id="22" name="TextBox 21"/>
            <p:cNvSpPr txBox="1"/>
            <p:nvPr/>
          </p:nvSpPr>
          <p:spPr>
            <a:xfrm>
              <a:off x="3838575" y="3686175"/>
              <a:ext cx="14187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Interfacing Module</a:t>
              </a:r>
              <a:endParaRPr lang="en-US" sz="9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19500" y="3657600"/>
              <a:ext cx="18288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72100" y="3124200"/>
            <a:ext cx="1600200" cy="369332"/>
            <a:chOff x="5029200" y="3562350"/>
            <a:chExt cx="1600200" cy="369332"/>
          </a:xfrm>
        </p:grpSpPr>
        <p:sp>
          <p:nvSpPr>
            <p:cNvPr id="25" name="Rounded Rectangle 24"/>
            <p:cNvSpPr/>
            <p:nvPr/>
          </p:nvSpPr>
          <p:spPr>
            <a:xfrm>
              <a:off x="5029200" y="3581400"/>
              <a:ext cx="1600200" cy="304800"/>
            </a:xfrm>
            <a:prstGeom prst="round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356235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Hand Recognition Module</a:t>
              </a:r>
              <a:endParaRPr lang="en-US" sz="9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7200" y="990600"/>
            <a:ext cx="457200" cy="838200"/>
            <a:chOff x="4267200" y="990600"/>
            <a:chExt cx="457200" cy="838200"/>
          </a:xfrm>
        </p:grpSpPr>
        <p:sp>
          <p:nvSpPr>
            <p:cNvPr id="28" name="Oval 27"/>
            <p:cNvSpPr/>
            <p:nvPr/>
          </p:nvSpPr>
          <p:spPr>
            <a:xfrm>
              <a:off x="4343400" y="990600"/>
              <a:ext cx="304800" cy="228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8" idx="4"/>
            </p:cNvCxnSpPr>
            <p:nvPr/>
          </p:nvCxnSpPr>
          <p:spPr>
            <a:xfrm rot="5400000">
              <a:off x="4305300" y="1409700"/>
              <a:ext cx="381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343400" y="1371600"/>
              <a:ext cx="304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267200" y="1600200"/>
              <a:ext cx="2286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4495800" y="1600200"/>
              <a:ext cx="228600" cy="228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267200" y="7620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</a:t>
            </a:r>
            <a:endParaRPr lang="en-US" sz="900" dirty="0"/>
          </a:p>
        </p:txBody>
      </p:sp>
      <p:cxnSp>
        <p:nvCxnSpPr>
          <p:cNvPr id="40" name="Straight Arrow Connector 39"/>
          <p:cNvCxnSpPr>
            <a:endCxn id="23" idx="0"/>
          </p:cNvCxnSpPr>
          <p:nvPr/>
        </p:nvCxnSpPr>
        <p:spPr>
          <a:xfrm>
            <a:off x="4495800" y="19050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0"/>
          </p:cNvCxnSpPr>
          <p:nvPr/>
        </p:nvCxnSpPr>
        <p:spPr>
          <a:xfrm rot="10800000" flipV="1">
            <a:off x="2476500" y="1905000"/>
            <a:ext cx="20193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3" idx="2"/>
            <a:endCxn id="26" idx="0"/>
          </p:cNvCxnSpPr>
          <p:nvPr/>
        </p:nvCxnSpPr>
        <p:spPr>
          <a:xfrm rot="5400000">
            <a:off x="6057900" y="3009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</p:cNvCxnSpPr>
          <p:nvPr/>
        </p:nvCxnSpPr>
        <p:spPr>
          <a:xfrm rot="16200000" flipH="1">
            <a:off x="2800350" y="2876550"/>
            <a:ext cx="1295400" cy="194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4648200" y="3493532"/>
            <a:ext cx="1524000" cy="100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990600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USE CASE DIAGRAM : </a:t>
            </a:r>
            <a:endParaRPr lang="en-US" sz="16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TESTING AND RESULT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/>
              <a:t>UNIT  TESTING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Estimation Module	</a:t>
            </a:r>
          </a:p>
          <a:p>
            <a:pPr lvl="1">
              <a:buNone/>
            </a:pPr>
            <a:r>
              <a:rPr lang="en-US" sz="1700" dirty="0" smtClean="0"/>
              <a:t>	</a:t>
            </a:r>
            <a:r>
              <a:rPr lang="en-US" sz="1700" dirty="0" smtClean="0"/>
              <a:t>	</a:t>
            </a:r>
            <a:r>
              <a:rPr lang="en-US" sz="2000" dirty="0" smtClean="0"/>
              <a:t>This module has </a:t>
            </a:r>
            <a:r>
              <a:rPr lang="en-US" sz="2000" dirty="0" smtClean="0"/>
              <a:t>been tested on a n</a:t>
            </a:r>
            <a:r>
              <a:rPr lang="en-US" sz="2000" dirty="0" smtClean="0"/>
              <a:t>umber of sample codes. Hotspots have been identified successfully .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Analyzing </a:t>
            </a:r>
            <a:r>
              <a:rPr lang="en-US" sz="2400" dirty="0" smtClean="0"/>
              <a:t>Module</a:t>
            </a:r>
          </a:p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000" dirty="0" smtClean="0"/>
              <a:t>This </a:t>
            </a:r>
            <a:r>
              <a:rPr lang="en-US" sz="2000" dirty="0" smtClean="0"/>
              <a:t>module has been tested on a number of sample codes. </a:t>
            </a:r>
            <a:r>
              <a:rPr lang="en-US" sz="2000" dirty="0" smtClean="0"/>
              <a:t>Critical regions, Private and shared variables have been successfully identified 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Splitting Module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000" dirty="0" smtClean="0"/>
              <a:t> This module has been tested on a number of sample codes. </a:t>
            </a:r>
            <a:r>
              <a:rPr lang="en-US" sz="2000" dirty="0" smtClean="0"/>
              <a:t>Identified critical </a:t>
            </a:r>
            <a:r>
              <a:rPr lang="en-US" sz="2000" dirty="0" smtClean="0"/>
              <a:t>regions, Private and shared variables </a:t>
            </a:r>
            <a:r>
              <a:rPr lang="en-US" sz="2000" dirty="0" smtClean="0"/>
              <a:t>etc have </a:t>
            </a:r>
            <a:r>
              <a:rPr lang="en-US" sz="2000" dirty="0" smtClean="0"/>
              <a:t>been </a:t>
            </a:r>
            <a:r>
              <a:rPr lang="en-US" sz="2000" dirty="0" smtClean="0"/>
              <a:t>used to select appropriate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constructs.</a:t>
            </a:r>
            <a:endParaRPr lang="en-US" sz="2000" dirty="0" smtClean="0"/>
          </a:p>
          <a:p>
            <a:pPr>
              <a:buNone/>
            </a:pPr>
            <a:endParaRPr lang="en-US" sz="1900" dirty="0" smtClean="0"/>
          </a:p>
          <a:p>
            <a:pPr lvl="2">
              <a:buNone/>
            </a:pPr>
            <a:endParaRPr lang="en-US" sz="1900" dirty="0" smtClean="0"/>
          </a:p>
          <a:p>
            <a:pPr lvl="2" indent="-228600">
              <a:buNone/>
            </a:pPr>
            <a:r>
              <a:rPr lang="en-US" sz="1900" dirty="0" smtClean="0"/>
              <a:t>	 </a:t>
            </a:r>
            <a:endParaRPr lang="en-US" sz="19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INTEGRATION  TESTING</a:t>
            </a:r>
          </a:p>
          <a:p>
            <a:pPr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All t</a:t>
            </a:r>
            <a:r>
              <a:rPr lang="en-US" sz="2400" dirty="0" smtClean="0"/>
              <a:t>hree </a:t>
            </a:r>
            <a:r>
              <a:rPr lang="en-US" sz="2400" dirty="0" smtClean="0"/>
              <a:t>modules have been integrated and tested to create a prototype of </a:t>
            </a:r>
            <a:r>
              <a:rPr lang="en-US" sz="2400" dirty="0" smtClean="0"/>
              <a:t>Parallel C</a:t>
            </a:r>
            <a:r>
              <a:rPr lang="en-US" sz="2400" dirty="0" smtClean="0"/>
              <a:t> </a:t>
            </a:r>
            <a:r>
              <a:rPr lang="en-US" sz="2400" dirty="0" smtClean="0"/>
              <a:t>with limited functionality.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Estimation </a:t>
            </a:r>
            <a:r>
              <a:rPr lang="en-US" sz="2400" dirty="0" smtClean="0"/>
              <a:t>Module</a:t>
            </a:r>
          </a:p>
          <a:p>
            <a:pPr lvl="2"/>
            <a:endParaRPr lang="en-US" sz="1900" dirty="0" smtClean="0"/>
          </a:p>
          <a:p>
            <a:r>
              <a:rPr lang="en-US" sz="2400" dirty="0" smtClean="0"/>
              <a:t>Analyzing </a:t>
            </a:r>
            <a:r>
              <a:rPr lang="en-US" sz="2400" dirty="0" smtClean="0"/>
              <a:t>Module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r>
              <a:rPr lang="en-US" sz="2400" dirty="0" smtClean="0"/>
              <a:t>Splitting </a:t>
            </a:r>
            <a:r>
              <a:rPr lang="en-US" sz="2400" dirty="0" smtClean="0"/>
              <a:t>Module</a:t>
            </a:r>
            <a:r>
              <a:rPr lang="en-US" sz="2400" dirty="0" smtClean="0"/>
              <a:t> </a:t>
            </a:r>
            <a:r>
              <a:rPr lang="en-US" sz="2400" dirty="0" smtClean="0"/>
              <a:t>	</a:t>
            </a:r>
            <a:endParaRPr lang="en-US" sz="1900" dirty="0" smtClean="0"/>
          </a:p>
          <a:p>
            <a:pPr lvl="2">
              <a:buNone/>
            </a:pPr>
            <a:endParaRPr lang="en-US" sz="1900" dirty="0" smtClean="0"/>
          </a:p>
          <a:p>
            <a:pPr lvl="2" indent="-228600">
              <a:buNone/>
            </a:pPr>
            <a:r>
              <a:rPr lang="en-US" sz="1900" dirty="0" smtClean="0"/>
              <a:t>	 </a:t>
            </a:r>
            <a:endParaRPr lang="en-US" sz="19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 GCC compiler creates </a:t>
            </a:r>
            <a:r>
              <a:rPr lang="en-US" dirty="0" smtClean="0"/>
              <a:t>a </a:t>
            </a:r>
            <a:r>
              <a:rPr lang="en-US" dirty="0" smtClean="0"/>
              <a:t>binary file, capable of running on a single processor.</a:t>
            </a:r>
            <a:endParaRPr lang="en-US" dirty="0" smtClean="0"/>
          </a:p>
          <a:p>
            <a:r>
              <a:rPr lang="en-US" dirty="0" smtClean="0"/>
              <a:t>Writing parallel code for a multi-processor architecture involves- </a:t>
            </a:r>
          </a:p>
          <a:p>
            <a:pPr lvl="2"/>
            <a:r>
              <a:rPr lang="en-US" dirty="0" smtClean="0"/>
              <a:t>learning a complicated language</a:t>
            </a:r>
          </a:p>
          <a:p>
            <a:pPr lvl="2"/>
            <a:r>
              <a:rPr lang="en-US" dirty="0" smtClean="0"/>
              <a:t>understanding intricate low level details of your system!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C parallelizes your code at the click of a button!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SYSTEM TESTING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200" dirty="0" smtClean="0"/>
              <a:t>The software was tested on a Matrix Multiplication (2000x2000) to generate the following results on the given systems-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Serial execution : </a:t>
            </a:r>
            <a:r>
              <a:rPr lang="en-US" sz="2200" dirty="0" smtClean="0">
                <a:latin typeface="+mj-lt"/>
              </a:rPr>
              <a:t>110 </a:t>
            </a:r>
            <a:r>
              <a:rPr lang="en-US" sz="2200" dirty="0" err="1" smtClean="0">
                <a:latin typeface="+mj-lt"/>
              </a:rPr>
              <a:t>secs</a:t>
            </a:r>
            <a:endParaRPr lang="en-US" sz="2200" dirty="0" smtClean="0">
              <a:latin typeface="+mj-lt"/>
            </a:endParaRPr>
          </a:p>
          <a:p>
            <a:pPr>
              <a:buNone/>
            </a:pP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Parallel execution on-</a:t>
            </a:r>
          </a:p>
          <a:p>
            <a:pPr lvl="1"/>
            <a:r>
              <a:rPr lang="en-US" sz="2000" dirty="0" smtClean="0">
                <a:latin typeface="+mj-lt"/>
              </a:rPr>
              <a:t>Dual Core Processor : 61 </a:t>
            </a:r>
            <a:r>
              <a:rPr lang="en-US" sz="2000" dirty="0" err="1" smtClean="0">
                <a:latin typeface="+mj-lt"/>
              </a:rPr>
              <a:t>secs</a:t>
            </a:r>
            <a:endParaRPr lang="en-US" sz="2000" dirty="0" smtClean="0">
              <a:latin typeface="+mj-lt"/>
            </a:endParaRPr>
          </a:p>
          <a:p>
            <a:pPr lvl="1"/>
            <a:r>
              <a:rPr lang="en-US" sz="2000" dirty="0" smtClean="0">
                <a:latin typeface="+mj-lt"/>
              </a:rPr>
              <a:t>Quad Core Processor : 27 </a:t>
            </a:r>
            <a:r>
              <a:rPr lang="en-US" sz="2000" dirty="0" err="1" smtClean="0">
                <a:latin typeface="+mj-lt"/>
              </a:rPr>
              <a:t>s</a:t>
            </a:r>
            <a:r>
              <a:rPr lang="en-US" sz="2000" dirty="0" err="1" smtClean="0">
                <a:latin typeface="+mj-lt"/>
              </a:rPr>
              <a:t>ecs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Computers were built to help man become lazy.</a:t>
            </a:r>
          </a:p>
          <a:p>
            <a:pPr>
              <a:buNone/>
            </a:pPr>
            <a:r>
              <a:rPr lang="en-US" dirty="0" smtClean="0"/>
              <a:t>Parallel C </a:t>
            </a:r>
            <a:r>
              <a:rPr lang="en-US" dirty="0" smtClean="0"/>
              <a:t>i</a:t>
            </a:r>
            <a:r>
              <a:rPr lang="en-US" dirty="0" smtClean="0"/>
              <a:t>s a yet another breakthrough in this venture!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Currently </a:t>
            </a:r>
            <a:r>
              <a:rPr lang="en-US" sz="2000" dirty="0" smtClean="0"/>
              <a:t>the GCC compiler </a:t>
            </a:r>
            <a:r>
              <a:rPr lang="en-US" sz="2000" dirty="0" smtClean="0"/>
              <a:t>can </a:t>
            </a:r>
            <a:r>
              <a:rPr lang="en-US" sz="2000" dirty="0" smtClean="0"/>
              <a:t>produce a file capable of running only on a single processor. </a:t>
            </a:r>
          </a:p>
          <a:p>
            <a:pPr lvl="0">
              <a:buNone/>
            </a:pPr>
            <a:r>
              <a:rPr lang="en-US" sz="2000" dirty="0" smtClean="0"/>
              <a:t>Thus in a multi processor architecture, following are the drawbacks - </a:t>
            </a:r>
            <a:endParaRPr lang="en-US" sz="2000" dirty="0" smtClean="0"/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Wastage of Processing Power.</a:t>
            </a:r>
          </a:p>
          <a:p>
            <a:pPr lvl="0"/>
            <a:r>
              <a:rPr lang="en-US" sz="2000" dirty="0" smtClean="0"/>
              <a:t>Wastage of resources.</a:t>
            </a:r>
          </a:p>
          <a:p>
            <a:pPr lvl="0"/>
            <a:r>
              <a:rPr lang="en-US" sz="2000" dirty="0" smtClean="0"/>
              <a:t>High Processing time.</a:t>
            </a:r>
          </a:p>
          <a:p>
            <a:pPr lvl="0"/>
            <a:r>
              <a:rPr lang="en-US" sz="2000" dirty="0" smtClean="0"/>
              <a:t>Overload on a single processor.</a:t>
            </a:r>
          </a:p>
          <a:p>
            <a:pPr lvl="0"/>
            <a:r>
              <a:rPr lang="en-US" sz="2000" dirty="0" smtClean="0"/>
              <a:t>System specs don’t alter performance!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Parallel C shares the load between processors </a:t>
            </a:r>
            <a:r>
              <a:rPr lang="en-US" sz="2000" dirty="0" smtClean="0"/>
              <a:t>using a Multi-threaded and shared memory model!</a:t>
            </a:r>
          </a:p>
          <a:p>
            <a:pPr marL="0" indent="0">
              <a:buNone/>
            </a:pPr>
            <a:endParaRPr lang="en-US" sz="2000" dirty="0" smtClean="0"/>
          </a:p>
          <a:p>
            <a:pPr marL="171450" indent="-171450"/>
            <a:r>
              <a:rPr lang="en-US" sz="2000" dirty="0" smtClean="0"/>
              <a:t>A serial C code is taken as input.</a:t>
            </a:r>
          </a:p>
          <a:p>
            <a:pPr marL="171450" indent="-171450"/>
            <a:r>
              <a:rPr lang="en-US" sz="2000" dirty="0" smtClean="0"/>
              <a:t>Hotspots and Bottlenecks are identified (Estimation Module)</a:t>
            </a:r>
          </a:p>
          <a:p>
            <a:pPr marL="171450" indent="-171450"/>
            <a:r>
              <a:rPr lang="en-US" sz="2000" dirty="0" smtClean="0"/>
              <a:t>Critical sections, nature of variables etc are analyzed (Analyzing Module)</a:t>
            </a:r>
          </a:p>
          <a:p>
            <a:pPr marL="171450" indent="-171450"/>
            <a:r>
              <a:rPr lang="en-US" sz="2000" dirty="0" smtClean="0"/>
              <a:t>Appropriate  constructs are added to parallelize the code (Splitting Module)</a:t>
            </a:r>
          </a:p>
          <a:p>
            <a:pPr marL="171450" indent="-171450"/>
            <a:r>
              <a:rPr lang="en-US" sz="2000" dirty="0" smtClean="0"/>
              <a:t>A parallel version of the given input program is obtained!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ADVANTAGES OF PROPOSED SYSTEM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/>
            <a:endParaRPr lang="en-US" sz="2800" dirty="0" smtClean="0"/>
          </a:p>
          <a:p>
            <a:pPr marL="171450" indent="-171450"/>
            <a:r>
              <a:rPr lang="en-US" sz="2800" dirty="0" smtClean="0"/>
              <a:t>No processor is left idle.</a:t>
            </a:r>
          </a:p>
          <a:p>
            <a:pPr marL="171450" indent="-171450"/>
            <a:r>
              <a:rPr lang="en-US" sz="2800" dirty="0" smtClean="0"/>
              <a:t>Increased efficiency since optimal job allocation algorithms followed.</a:t>
            </a:r>
          </a:p>
          <a:p>
            <a:pPr marL="171450" indent="-171450"/>
            <a:r>
              <a:rPr lang="en-US" sz="2800" dirty="0" smtClean="0"/>
              <a:t>Less resource wastage and quick execution time.</a:t>
            </a:r>
          </a:p>
          <a:p>
            <a:pPr marL="171450" indent="-171450"/>
            <a:r>
              <a:rPr lang="en-US" sz="2800" dirty="0" smtClean="0"/>
              <a:t>Identification of Hotspots and Bottlenecks in the program for further efficiency improvement by programmer.</a:t>
            </a:r>
          </a:p>
          <a:p>
            <a:pPr lvl="0"/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/>
              <a:t>This project relies heavily on the </a:t>
            </a:r>
            <a:r>
              <a:rPr lang="en-US" sz="2300" dirty="0" smtClean="0"/>
              <a:t>constructs</a:t>
            </a:r>
            <a:r>
              <a:rPr lang="en-US" sz="2300" dirty="0" smtClean="0"/>
              <a:t> </a:t>
            </a:r>
            <a:r>
              <a:rPr lang="en-US" sz="2300" dirty="0" smtClean="0"/>
              <a:t>of </a:t>
            </a:r>
            <a:r>
              <a:rPr lang="en-US" sz="2300" dirty="0" err="1" smtClean="0"/>
              <a:t>opencv</a:t>
            </a:r>
            <a:r>
              <a:rPr lang="en-US" sz="2300" dirty="0" smtClean="0"/>
              <a:t> library</a:t>
            </a:r>
          </a:p>
          <a:p>
            <a:endParaRPr lang="en-US" sz="2300" dirty="0" smtClean="0"/>
          </a:p>
          <a:p>
            <a:r>
              <a:rPr lang="en-US" sz="2400" dirty="0" err="1" smtClean="0"/>
              <a:t>OpenMP</a:t>
            </a:r>
            <a:r>
              <a:rPr lang="en-US" sz="2400" dirty="0" smtClean="0"/>
              <a:t> is an Application Program Interface (API), jointly defined by a group of major computer hardware and software vendors. </a:t>
            </a:r>
            <a:endParaRPr lang="en-US" sz="2400" dirty="0" smtClean="0"/>
          </a:p>
          <a:p>
            <a:r>
              <a:rPr lang="en-US" sz="2400" dirty="0" err="1" smtClean="0"/>
              <a:t>OpenMP</a:t>
            </a:r>
            <a:r>
              <a:rPr lang="en-US" sz="2400" dirty="0" smtClean="0"/>
              <a:t> </a:t>
            </a:r>
            <a:r>
              <a:rPr lang="en-US" sz="2400" dirty="0" smtClean="0"/>
              <a:t>provides a portable, scalable model for developers of shared memory parallel applications. </a:t>
            </a:r>
            <a:endParaRPr lang="en-US" sz="2400" dirty="0" smtClean="0"/>
          </a:p>
          <a:p>
            <a:r>
              <a:rPr lang="en-US" sz="2300" dirty="0" smtClean="0"/>
              <a:t>It consists of a set of compiler directives, library routines, and environment variables that influence run-time behavior.</a:t>
            </a:r>
            <a:endParaRPr lang="en-US" sz="23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OpenMP</a:t>
            </a:r>
            <a:r>
              <a:rPr lang="en-US" sz="4400" b="1" dirty="0" smtClean="0"/>
              <a:t> : </a:t>
            </a:r>
            <a:r>
              <a:rPr lang="en-US" sz="4400" b="1" dirty="0" smtClean="0"/>
              <a:t>Open Multi-Processing</a:t>
            </a:r>
            <a:endParaRPr lang="en-US" sz="4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/>
              <a:t>OpenMP</a:t>
            </a:r>
            <a:r>
              <a:rPr lang="en-US" sz="4400" b="1" dirty="0" smtClean="0"/>
              <a:t> : Open Multi-Processing</a:t>
            </a:r>
            <a:endParaRPr lang="en-US" sz="4400" dirty="0"/>
          </a:p>
        </p:txBody>
      </p:sp>
      <p:pic>
        <p:nvPicPr>
          <p:cNvPr id="4" name="Content Placeholder 3" descr="800px-Fork_jo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09800"/>
            <a:ext cx="7620000" cy="3171825"/>
          </a:xfrm>
        </p:spPr>
      </p:pic>
      <p:sp>
        <p:nvSpPr>
          <p:cNvPr id="5" name="TextBox 4"/>
          <p:cNvSpPr txBox="1"/>
          <p:nvPr/>
        </p:nvSpPr>
        <p:spPr>
          <a:xfrm>
            <a:off x="685800" y="5715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illustration of multithreading where the master thread forks off a number of threads which execute blocks of code in parallel.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913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Estimation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Analyzing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Splitting Module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PROJECT MODULES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095936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sz="3200" dirty="0" smtClean="0"/>
              <a:t>Module 1</a:t>
            </a:r>
          </a:p>
          <a:p>
            <a:pPr algn="ctr"/>
            <a:r>
              <a:rPr lang="en-US" sz="4000" dirty="0" smtClean="0"/>
              <a:t>ESTIMATION MODULE</a:t>
            </a:r>
          </a:p>
          <a:p>
            <a:pPr algn="ctr"/>
            <a:endParaRPr lang="en-US" sz="3900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556</TotalTime>
  <Words>601</Words>
  <Application>Microsoft Office PowerPoint</Application>
  <PresentationFormat>On-screen Show (4:3)</PresentationFormat>
  <Paragraphs>160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PARALLEL C</vt:lpstr>
      <vt:lpstr>INTRODUCTION</vt:lpstr>
      <vt:lpstr>EXISTING SYSTEM</vt:lpstr>
      <vt:lpstr>PROPOSED SYSTEM</vt:lpstr>
      <vt:lpstr>ADVANTAGES OF PROPOSED SYSTEM</vt:lpstr>
      <vt:lpstr>OpenMP : Open Multi-Processing</vt:lpstr>
      <vt:lpstr>OpenMP : Open Multi-Processing</vt:lpstr>
      <vt:lpstr>PROJECT MODULES</vt:lpstr>
      <vt:lpstr>Slide 9</vt:lpstr>
      <vt:lpstr>Slide 10</vt:lpstr>
      <vt:lpstr>Slide 11</vt:lpstr>
      <vt:lpstr>ANALYZING MODULE</vt:lpstr>
      <vt:lpstr>Slide 13</vt:lpstr>
      <vt:lpstr>SPLITTING MODULE</vt:lpstr>
      <vt:lpstr>Slide 15</vt:lpstr>
      <vt:lpstr>Slide 16</vt:lpstr>
      <vt:lpstr>Slide 17</vt:lpstr>
      <vt:lpstr>TESTING AND RESULT ANALYSIS</vt:lpstr>
      <vt:lpstr>Slide 19</vt:lpstr>
      <vt:lpstr>Slide 20</vt:lpstr>
      <vt:lpstr>CONCLUSION</vt:lpstr>
      <vt:lpstr>THANK YOU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INTERFACE</dc:title>
  <dc:creator>AVAS</dc:creator>
  <cp:lastModifiedBy>AVAS</cp:lastModifiedBy>
  <cp:revision>64</cp:revision>
  <dcterms:created xsi:type="dcterms:W3CDTF">2010-01-28T18:40:18Z</dcterms:created>
  <dcterms:modified xsi:type="dcterms:W3CDTF">2011-04-04T22:24:33Z</dcterms:modified>
</cp:coreProperties>
</file>