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D3E983D-F883-48FC-9128-C39F9904C0B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F4EA10-9EA3-4082-9C02-03844A0E0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E983D-F883-48FC-9128-C39F9904C0B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4EA10-9EA3-4082-9C02-03844A0E0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E983D-F883-48FC-9128-C39F9904C0B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4EA10-9EA3-4082-9C02-03844A0E0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E983D-F883-48FC-9128-C39F9904C0B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4EA10-9EA3-4082-9C02-03844A0E0C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E983D-F883-48FC-9128-C39F9904C0B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4EA10-9EA3-4082-9C02-03844A0E0C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E983D-F883-48FC-9128-C39F9904C0B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4EA10-9EA3-4082-9C02-03844A0E0C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E983D-F883-48FC-9128-C39F9904C0B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4EA10-9EA3-4082-9C02-03844A0E0C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E983D-F883-48FC-9128-C39F9904C0B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4EA10-9EA3-4082-9C02-03844A0E0C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E983D-F883-48FC-9128-C39F9904C0B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4EA10-9EA3-4082-9C02-03844A0E0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D3E983D-F883-48FC-9128-C39F9904C0B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4EA10-9EA3-4082-9C02-03844A0E0C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D3E983D-F883-48FC-9128-C39F9904C0B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F4EA10-9EA3-4082-9C02-03844A0E0CA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D3E983D-F883-48FC-9128-C39F9904C0B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F4EA10-9EA3-4082-9C02-03844A0E0C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" TargetMode="External"/><Relationship Id="rId2" Type="http://schemas.openxmlformats.org/officeDocument/2006/relationships/hyperlink" Target="http://www.androi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androidteam.googlecode.co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81000"/>
            <a:ext cx="2715491" cy="3200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4495800"/>
            <a:ext cx="8458200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algn="ctr"/>
            <a:r>
              <a:rPr lang="en-US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ANDROID PLATFORM</a:t>
            </a:r>
            <a:endParaRPr lang="en-US" sz="6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79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devices run on battery </a:t>
            </a:r>
            <a:r>
              <a:rPr lang="en-US" dirty="0" smtClean="0"/>
              <a:t>power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Batteries </a:t>
            </a:r>
            <a:r>
              <a:rPr lang="en-US" dirty="0"/>
              <a:t>have limited capacity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 Problem</a:t>
            </a:r>
          </a:p>
        </p:txBody>
      </p:sp>
    </p:spTree>
    <p:extLst>
      <p:ext uri="{BB962C8B-B14F-4D97-AF65-F5344CB8AC3E}">
        <p14:creationId xmlns:p14="http://schemas.microsoft.com/office/powerpoint/2010/main" val="24284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919472"/>
          </a:xfrm>
        </p:spPr>
        <p:txBody>
          <a:bodyPr/>
          <a:lstStyle/>
          <a:p>
            <a:r>
              <a:rPr lang="en-US" dirty="0"/>
              <a:t>Built on top of standard Linux Power Management (PM</a:t>
            </a:r>
            <a:r>
              <a:rPr lang="en-US" dirty="0" smtClean="0"/>
              <a:t>)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More </a:t>
            </a:r>
            <a:r>
              <a:rPr lang="en-US" dirty="0"/>
              <a:t>aggressive power management </a:t>
            </a:r>
            <a:r>
              <a:rPr lang="en-US" dirty="0" smtClean="0"/>
              <a:t>policy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Components </a:t>
            </a:r>
            <a:r>
              <a:rPr lang="en-US" dirty="0"/>
              <a:t>make requests to keep the power on </a:t>
            </a:r>
            <a:r>
              <a:rPr lang="en-US" dirty="0" smtClean="0"/>
              <a:t>through </a:t>
            </a:r>
            <a:r>
              <a:rPr lang="en-US" i="1" dirty="0" smtClean="0"/>
              <a:t>“</a:t>
            </a:r>
            <a:r>
              <a:rPr lang="en-US" i="1" dirty="0"/>
              <a:t>wake locks”</a:t>
            </a:r>
          </a:p>
          <a:p>
            <a:endParaRPr lang="en-US" dirty="0" smtClean="0"/>
          </a:p>
          <a:p>
            <a:r>
              <a:rPr lang="en-US" dirty="0" smtClean="0"/>
              <a:t>Supports </a:t>
            </a:r>
            <a:r>
              <a:rPr lang="en-US" dirty="0"/>
              <a:t>different types of wake locks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 Solution</a:t>
            </a:r>
          </a:p>
        </p:txBody>
      </p:sp>
    </p:spTree>
    <p:extLst>
      <p:ext uri="{BB962C8B-B14F-4D97-AF65-F5344CB8AC3E}">
        <p14:creationId xmlns:p14="http://schemas.microsoft.com/office/powerpoint/2010/main" val="23902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28956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optimized for embedded </a:t>
            </a:r>
            <a:r>
              <a:rPr lang="en-US" dirty="0" smtClean="0"/>
              <a:t>use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/>
              <a:t>Size: will load in each process, so it needs to be </a:t>
            </a:r>
            <a:r>
              <a:rPr lang="en-US" dirty="0" smtClean="0"/>
              <a:t>small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Fast</a:t>
            </a:r>
            <a:r>
              <a:rPr lang="en-US" dirty="0"/>
              <a:t>: limited CPU power means we need to be fast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- </a:t>
            </a:r>
            <a:r>
              <a:rPr lang="en-US" dirty="0"/>
              <a:t>Custom </a:t>
            </a:r>
            <a:r>
              <a:rPr lang="en-US" dirty="0" err="1"/>
              <a:t>libc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3400"/>
            <a:ext cx="9144000" cy="253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2438399"/>
          </a:xfrm>
        </p:spPr>
        <p:txBody>
          <a:bodyPr>
            <a:normAutofit/>
          </a:bodyPr>
          <a:lstStyle/>
          <a:p>
            <a:r>
              <a:rPr lang="en-US" dirty="0"/>
              <a:t>Supports standard video, audio, still-frame </a:t>
            </a:r>
            <a:r>
              <a:rPr lang="en-US" dirty="0" smtClean="0"/>
              <a:t>formats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Support </a:t>
            </a:r>
            <a:r>
              <a:rPr lang="en-US" dirty="0"/>
              <a:t>for hardware / software codec plug-ins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Libraries </a:t>
            </a:r>
            <a:r>
              <a:rPr lang="en-US" dirty="0" smtClean="0"/>
              <a:t> - Media </a:t>
            </a:r>
            <a:r>
              <a:rPr lang="en-US" dirty="0"/>
              <a:t>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7803"/>
            <a:ext cx="9144000" cy="253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Flinger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286000"/>
            <a:ext cx="11430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744036"/>
            <a:ext cx="11430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1757149"/>
            <a:ext cx="11430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0" y="3276600"/>
            <a:ext cx="11430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Surface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200" y="4724400"/>
            <a:ext cx="11430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9200" y="2438115"/>
            <a:ext cx="1524000" cy="19814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Surface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Flinger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0" y="2417359"/>
            <a:ext cx="1143000" cy="1986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Frame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Buffer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6" idx="3"/>
            <a:endCxn id="8" idx="1"/>
          </p:cNvCxnSpPr>
          <p:nvPr/>
        </p:nvCxnSpPr>
        <p:spPr>
          <a:xfrm flipV="1">
            <a:off x="1676400" y="2138149"/>
            <a:ext cx="1066800" cy="528851"/>
          </a:xfrm>
          <a:prstGeom prst="straightConnector1">
            <a:avLst/>
          </a:prstGeom>
          <a:ln>
            <a:noFill/>
            <a:tailEnd type="arrow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676400" y="2138149"/>
            <a:ext cx="1097280" cy="52885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9" idx="1"/>
          </p:cNvCxnSpPr>
          <p:nvPr/>
        </p:nvCxnSpPr>
        <p:spPr>
          <a:xfrm>
            <a:off x="1676400" y="2667000"/>
            <a:ext cx="1066800" cy="990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1676400" y="4125036"/>
            <a:ext cx="1066800" cy="98036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86200" y="2138150"/>
            <a:ext cx="1143000" cy="29996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86200" y="3048000"/>
            <a:ext cx="1143000" cy="60960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86200" y="4404246"/>
            <a:ext cx="1143000" cy="70115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553200" y="3276600"/>
            <a:ext cx="762000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21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029200"/>
          </a:xfrm>
        </p:spPr>
        <p:txBody>
          <a:bodyPr>
            <a:normAutofit/>
          </a:bodyPr>
          <a:lstStyle/>
          <a:p>
            <a:r>
              <a:rPr lang="en-US" dirty="0"/>
              <a:t>Provides application portability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Runs </a:t>
            </a:r>
            <a:r>
              <a:rPr lang="en-US" dirty="0"/>
              <a:t>optimized file format (.</a:t>
            </a:r>
            <a:r>
              <a:rPr lang="en-US" dirty="0" err="1"/>
              <a:t>dex</a:t>
            </a:r>
            <a:r>
              <a:rPr lang="en-US" dirty="0"/>
              <a:t>) and </a:t>
            </a:r>
            <a:r>
              <a:rPr lang="en-US" dirty="0" err="1"/>
              <a:t>Dalvik</a:t>
            </a:r>
            <a:r>
              <a:rPr lang="en-US" dirty="0"/>
              <a:t> </a:t>
            </a:r>
            <a:r>
              <a:rPr lang="en-US" dirty="0" err="1" smtClean="0"/>
              <a:t>bytecode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Supports </a:t>
            </a:r>
            <a:r>
              <a:rPr lang="en-US" dirty="0"/>
              <a:t>multiple virtual machine processes per </a:t>
            </a:r>
            <a:r>
              <a:rPr lang="en-US" dirty="0" smtClean="0"/>
              <a:t>device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/>
              <a:t>Highly CPU-optimized </a:t>
            </a:r>
            <a:r>
              <a:rPr lang="en-US" dirty="0" err="1"/>
              <a:t>bytecode</a:t>
            </a:r>
            <a:r>
              <a:rPr lang="en-US" dirty="0"/>
              <a:t> </a:t>
            </a:r>
            <a:r>
              <a:rPr lang="en-US" dirty="0" smtClean="0"/>
              <a:t>interpreter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/>
              <a:t>Uses runtime memory very efficiently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Android Run time - DVM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1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/>
              <a:t>Services that are essential to the Android </a:t>
            </a:r>
            <a:r>
              <a:rPr lang="en-US" dirty="0" smtClean="0"/>
              <a:t>platform</a:t>
            </a:r>
          </a:p>
          <a:p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. Activity Manager – manage </a:t>
            </a:r>
            <a:r>
              <a:rPr lang="en-US" dirty="0" err="1" smtClean="0"/>
              <a:t>appln</a:t>
            </a:r>
            <a:r>
              <a:rPr lang="en-US" dirty="0" smtClean="0"/>
              <a:t> lifecycle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Package Manager holds information about applications loaded in the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Appln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2590800"/>
          </a:xfrm>
        </p:spPr>
        <p:txBody>
          <a:bodyPr/>
          <a:lstStyle/>
          <a:p>
            <a:r>
              <a:rPr lang="en-US" dirty="0"/>
              <a:t>It all starts with </a:t>
            </a:r>
            <a:r>
              <a:rPr lang="en-US" dirty="0" err="1"/>
              <a:t>init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/>
              <a:t>Similar to most Linux-based systems at startup, </a:t>
            </a:r>
            <a:r>
              <a:rPr lang="en-US" dirty="0" smtClean="0"/>
              <a:t>the </a:t>
            </a:r>
            <a:r>
              <a:rPr lang="en-US" dirty="0" err="1" smtClean="0"/>
              <a:t>bootloader</a:t>
            </a:r>
            <a:r>
              <a:rPr lang="en-US" dirty="0" smtClean="0"/>
              <a:t> </a:t>
            </a:r>
            <a:r>
              <a:rPr lang="en-US" dirty="0"/>
              <a:t>loads the Linux kernel and starts the </a:t>
            </a:r>
            <a:r>
              <a:rPr lang="en-US" dirty="0" err="1"/>
              <a:t>init</a:t>
            </a:r>
            <a:r>
              <a:rPr lang="en-US" dirty="0"/>
              <a:t> process.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Walkthrough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24400" y="4114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58674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V="1">
            <a:off x="5638800" y="5029200"/>
            <a:ext cx="0" cy="83820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2438399"/>
          </a:xfrm>
        </p:spPr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smtClean="0"/>
              <a:t>process starts various daemons &amp; the zygote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The zygote is a </a:t>
            </a:r>
            <a:r>
              <a:rPr lang="en-US" dirty="0"/>
              <a:t>nascent process which initializes a </a:t>
            </a:r>
            <a:r>
              <a:rPr lang="en-US" dirty="0" err="1"/>
              <a:t>Dalvik</a:t>
            </a:r>
            <a:r>
              <a:rPr lang="en-US" dirty="0"/>
              <a:t> VM </a:t>
            </a:r>
            <a:r>
              <a:rPr lang="en-US" dirty="0" smtClean="0"/>
              <a:t>instance.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Walkthrough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19200" y="40386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71600" y="4191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4000" y="44196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Daemons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00400" y="58674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05400" y="43434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Zygote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3886200" y="5486400"/>
            <a:ext cx="0" cy="381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42982" y="5486400"/>
            <a:ext cx="194821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209800" y="5486400"/>
            <a:ext cx="1633182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2"/>
          </p:cNvCxnSpPr>
          <p:nvPr/>
        </p:nvCxnSpPr>
        <p:spPr>
          <a:xfrm flipV="1">
            <a:off x="2209800" y="5105400"/>
            <a:ext cx="0" cy="3810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2"/>
          </p:cNvCxnSpPr>
          <p:nvPr/>
        </p:nvCxnSpPr>
        <p:spPr>
          <a:xfrm flipV="1">
            <a:off x="5791200" y="5029200"/>
            <a:ext cx="0" cy="4572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5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2286000"/>
          </a:xfrm>
        </p:spPr>
        <p:txBody>
          <a:bodyPr>
            <a:normAutofit/>
          </a:bodyPr>
          <a:lstStyle/>
          <a:p>
            <a:r>
              <a:rPr lang="en-US" dirty="0"/>
              <a:t>runtime </a:t>
            </a:r>
            <a:r>
              <a:rPr lang="en-US" dirty="0" smtClean="0"/>
              <a:t>process </a:t>
            </a:r>
            <a:r>
              <a:rPr lang="en-US" dirty="0"/>
              <a:t>Initializes Service Manager – the context manager </a:t>
            </a:r>
            <a:r>
              <a:rPr lang="en-US" dirty="0" smtClean="0"/>
              <a:t>for </a:t>
            </a:r>
            <a:r>
              <a:rPr lang="en-US" dirty="0" smtClean="0"/>
              <a:t>Binder</a:t>
            </a:r>
          </a:p>
          <a:p>
            <a:endParaRPr lang="en-US" dirty="0" smtClean="0"/>
          </a:p>
          <a:p>
            <a:r>
              <a:rPr lang="en-US" dirty="0"/>
              <a:t>Runtime process sends request for Zygote to start </a:t>
            </a:r>
            <a:r>
              <a:rPr lang="en-US" dirty="0" smtClean="0"/>
              <a:t>System 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944562"/>
          </a:xfrm>
        </p:spPr>
        <p:txBody>
          <a:bodyPr/>
          <a:lstStyle/>
          <a:p>
            <a:r>
              <a:rPr lang="en-US" dirty="0"/>
              <a:t>Runtime Walkthrough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43434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0" y="44958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47244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Daemons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38182" y="6096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29400" y="46482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Zygote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0"/>
          </p:cNvCxnSpPr>
          <p:nvPr/>
        </p:nvCxnSpPr>
        <p:spPr>
          <a:xfrm flipV="1">
            <a:off x="4223982" y="5791200"/>
            <a:ext cx="0" cy="3048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23982" y="5791200"/>
            <a:ext cx="309121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600200" y="5791200"/>
            <a:ext cx="2623782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2"/>
          </p:cNvCxnSpPr>
          <p:nvPr/>
        </p:nvCxnSpPr>
        <p:spPr>
          <a:xfrm flipV="1">
            <a:off x="1600200" y="5410200"/>
            <a:ext cx="0" cy="3810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 flipV="1">
            <a:off x="7315200" y="5334000"/>
            <a:ext cx="0" cy="4572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480179" y="46863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time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480179" y="36576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Managers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161430" y="4305300"/>
            <a:ext cx="0" cy="3810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191000" y="5372100"/>
            <a:ext cx="0" cy="3810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8" idx="1"/>
          </p:cNvCxnSpPr>
          <p:nvPr/>
        </p:nvCxnSpPr>
        <p:spPr>
          <a:xfrm flipV="1">
            <a:off x="4851779" y="4991100"/>
            <a:ext cx="1777621" cy="38100"/>
          </a:xfrm>
          <a:prstGeom prst="straightConnector1">
            <a:avLst/>
          </a:prstGeom>
          <a:ln w="41275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153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Android?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Evolution of Android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Platform Architecture</a:t>
            </a:r>
          </a:p>
          <a:p>
            <a:endParaRPr lang="en-US" dirty="0" smtClean="0"/>
          </a:p>
          <a:p>
            <a:r>
              <a:rPr lang="en-US" dirty="0" smtClean="0"/>
              <a:t>Platform Initialization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Scope of Android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Advantages of Android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91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8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92162"/>
          </a:xfrm>
        </p:spPr>
        <p:txBody>
          <a:bodyPr>
            <a:normAutofit/>
          </a:bodyPr>
          <a:lstStyle/>
          <a:p>
            <a:r>
              <a:rPr lang="en-US" sz="2400" dirty="0"/>
              <a:t>After system server loads all services, the system is ready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5" y="872319"/>
            <a:ext cx="9299935" cy="5985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2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68362"/>
          </a:xfrm>
        </p:spPr>
        <p:txBody>
          <a:bodyPr>
            <a:normAutofit/>
          </a:bodyPr>
          <a:lstStyle/>
          <a:p>
            <a:r>
              <a:rPr lang="en-US" sz="2400" dirty="0"/>
              <a:t>Each subsequent application is launched in </a:t>
            </a:r>
            <a:r>
              <a:rPr lang="en-US" sz="2400" dirty="0" err="1"/>
              <a:t>itʼs</a:t>
            </a:r>
            <a:r>
              <a:rPr lang="en-US" sz="2400" dirty="0"/>
              <a:t> own process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0881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6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users have far exceeded the no: of PC users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Open source &amp; hence free to develop &amp; have lot of support on the web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consumer will benefit from having a wide range of mobile applications to choose </a:t>
            </a:r>
            <a:r>
              <a:rPr lang="en-US" dirty="0" smtClean="0"/>
              <a:t>from.</a:t>
            </a:r>
          </a:p>
          <a:p>
            <a:endParaRPr lang="en-US" dirty="0"/>
          </a:p>
          <a:p>
            <a:r>
              <a:rPr lang="en-US" dirty="0"/>
              <a:t>The ability for anyone to customize </a:t>
            </a:r>
            <a:r>
              <a:rPr lang="en-US" dirty="0" smtClean="0"/>
              <a:t>the apps. </a:t>
            </a:r>
            <a:endParaRPr lang="en-US" dirty="0"/>
          </a:p>
          <a:p>
            <a:endParaRPr lang="en-US" smtClean="0"/>
          </a:p>
          <a:p>
            <a:r>
              <a:rPr lang="en-US" smtClean="0"/>
              <a:t>And lots more….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www.android.com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code.google.com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 action="ppaction://hlinkfile"/>
              </a:rPr>
              <a:t>androidteam.googlecode.com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2819400"/>
            <a:ext cx="4800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Q &amp; A</a:t>
            </a:r>
            <a:endParaRPr lang="en-US" sz="9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944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343400"/>
          </a:xfrm>
        </p:spPr>
        <p:txBody>
          <a:bodyPr/>
          <a:lstStyle/>
          <a:p>
            <a:r>
              <a:rPr lang="en-US" dirty="0"/>
              <a:t>Android is a software platform and operating system for mobile devices, based on the Linux </a:t>
            </a:r>
            <a:r>
              <a:rPr lang="en-US" dirty="0" smtClean="0"/>
              <a:t>kernel.</a:t>
            </a:r>
          </a:p>
          <a:p>
            <a:endParaRPr lang="en-US" dirty="0" smtClean="0"/>
          </a:p>
          <a:p>
            <a:r>
              <a:rPr lang="en-US" dirty="0" smtClean="0"/>
              <a:t>A complete</a:t>
            </a:r>
            <a:r>
              <a:rPr lang="en-US" dirty="0"/>
              <a:t>, end-to-end software platform that can be adapted to work on any number of hardware configurations</a:t>
            </a:r>
            <a:r>
              <a:rPr lang="en-US" dirty="0" smtClean="0"/>
              <a:t>.</a:t>
            </a: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Android?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1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r>
              <a:rPr lang="en-US" dirty="0" smtClean="0"/>
              <a:t>Preliminary development by Google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Later taken up by the </a:t>
            </a:r>
            <a:r>
              <a:rPr lang="en-US" dirty="0"/>
              <a:t>Open Handset </a:t>
            </a:r>
            <a:r>
              <a:rPr lang="en-US" dirty="0" smtClean="0"/>
              <a:t>Alliance (OHA)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/>
              <a:t>Android is under </a:t>
            </a:r>
            <a:r>
              <a:rPr lang="en-US" dirty="0" smtClean="0"/>
              <a:t>version </a:t>
            </a:r>
            <a:r>
              <a:rPr lang="en-US" dirty="0"/>
              <a:t>2 of the Apache Software License (ASL).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Android </a:t>
            </a:r>
            <a:r>
              <a:rPr lang="en-US" dirty="0"/>
              <a:t>is built on the Linux kernel, but Android is </a:t>
            </a:r>
            <a:r>
              <a:rPr lang="en-US" dirty="0" smtClean="0"/>
              <a:t>not Linux.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/>
              <a:t>Does not include the full set of standard Linux </a:t>
            </a:r>
            <a:r>
              <a:rPr lang="en-US" dirty="0" smtClean="0"/>
              <a:t>utilities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/>
              <a:t>Standard Linux 2.6.24 Kernel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7467600" cy="1143000"/>
          </a:xfrm>
        </p:spPr>
        <p:txBody>
          <a:bodyPr/>
          <a:lstStyle/>
          <a:p>
            <a:r>
              <a:rPr lang="en-US" dirty="0"/>
              <a:t>Linux Kernel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262"/>
            <a:ext cx="9144000" cy="16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/>
          </a:bodyPr>
          <a:lstStyle/>
          <a:p>
            <a:r>
              <a:rPr lang="en-US" dirty="0"/>
              <a:t>Great memory and process </a:t>
            </a:r>
            <a:r>
              <a:rPr lang="en-US" dirty="0" smtClean="0"/>
              <a:t>management</a:t>
            </a:r>
          </a:p>
          <a:p>
            <a:endParaRPr lang="en-US" dirty="0"/>
          </a:p>
          <a:p>
            <a:r>
              <a:rPr lang="en-US" dirty="0" smtClean="0"/>
              <a:t>Permissions-based </a:t>
            </a:r>
            <a:r>
              <a:rPr lang="en-US" dirty="0"/>
              <a:t>security </a:t>
            </a:r>
            <a:r>
              <a:rPr lang="en-US" dirty="0" smtClean="0"/>
              <a:t>model</a:t>
            </a:r>
          </a:p>
          <a:p>
            <a:endParaRPr lang="en-US" dirty="0"/>
          </a:p>
          <a:p>
            <a:r>
              <a:rPr lang="en-US" dirty="0" smtClean="0"/>
              <a:t>Proven </a:t>
            </a:r>
            <a:r>
              <a:rPr lang="en-US" dirty="0"/>
              <a:t>driver </a:t>
            </a:r>
            <a:r>
              <a:rPr lang="en-US" dirty="0" smtClean="0"/>
              <a:t>model</a:t>
            </a:r>
          </a:p>
          <a:p>
            <a:endParaRPr lang="en-US" dirty="0"/>
          </a:p>
          <a:p>
            <a:r>
              <a:rPr lang="en-US" dirty="0" smtClean="0"/>
              <a:t>Support </a:t>
            </a:r>
            <a:r>
              <a:rPr lang="en-US" dirty="0"/>
              <a:t>for shared </a:t>
            </a:r>
            <a:r>
              <a:rPr lang="en-US" dirty="0" smtClean="0"/>
              <a:t>libraries</a:t>
            </a:r>
          </a:p>
          <a:p>
            <a:endParaRPr lang="en-US" dirty="0"/>
          </a:p>
          <a:p>
            <a:r>
              <a:rPr lang="en-US" dirty="0" smtClean="0"/>
              <a:t>It’s </a:t>
            </a:r>
            <a:r>
              <a:rPr lang="en-US" dirty="0"/>
              <a:t>already open source!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Linux Kernel?</a:t>
            </a:r>
          </a:p>
        </p:txBody>
      </p:sp>
    </p:spTree>
    <p:extLst>
      <p:ext uri="{BB962C8B-B14F-4D97-AF65-F5344CB8AC3E}">
        <p14:creationId xmlns:p14="http://schemas.microsoft.com/office/powerpoint/2010/main" val="12515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534400" cy="2819400"/>
          </a:xfrm>
        </p:spPr>
        <p:txBody>
          <a:bodyPr/>
          <a:lstStyle/>
          <a:p>
            <a:r>
              <a:rPr lang="en-US" dirty="0"/>
              <a:t>Applications and Services may run in separate </a:t>
            </a:r>
            <a:r>
              <a:rPr lang="en-US" dirty="0" smtClean="0"/>
              <a:t>processes but </a:t>
            </a:r>
            <a:r>
              <a:rPr lang="en-US" dirty="0"/>
              <a:t>must </a:t>
            </a:r>
            <a:r>
              <a:rPr lang="en-US" dirty="0" smtClean="0"/>
              <a:t> communicate </a:t>
            </a:r>
            <a:r>
              <a:rPr lang="en-US" dirty="0"/>
              <a:t>and share </a:t>
            </a:r>
            <a:r>
              <a:rPr lang="en-US" dirty="0" smtClean="0"/>
              <a:t>data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IPC </a:t>
            </a:r>
            <a:r>
              <a:rPr lang="en-US" dirty="0"/>
              <a:t>can introduce significant processing overhead </a:t>
            </a:r>
            <a:r>
              <a:rPr lang="en-US" dirty="0" smtClean="0"/>
              <a:t>and security </a:t>
            </a:r>
            <a:r>
              <a:rPr lang="en-US" dirty="0"/>
              <a:t>holes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Binder: Problem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6062"/>
            <a:ext cx="9144000" cy="206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4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648200"/>
          </a:xfrm>
        </p:spPr>
        <p:txBody>
          <a:bodyPr/>
          <a:lstStyle/>
          <a:p>
            <a:r>
              <a:rPr lang="en-US" dirty="0"/>
              <a:t>Driver to facilitate inter-process communication (IPC</a:t>
            </a:r>
            <a:r>
              <a:rPr lang="en-US" dirty="0" smtClean="0"/>
              <a:t>)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High </a:t>
            </a:r>
            <a:r>
              <a:rPr lang="en-US" dirty="0"/>
              <a:t>performance through shared </a:t>
            </a:r>
            <a:r>
              <a:rPr lang="en-US" dirty="0" smtClean="0"/>
              <a:t>memory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/>
              <a:t>Reference counting, and mapping of object </a:t>
            </a:r>
            <a:r>
              <a:rPr lang="en-US" dirty="0" smtClean="0"/>
              <a:t>references across </a:t>
            </a:r>
            <a:r>
              <a:rPr lang="en-US" dirty="0" smtClean="0"/>
              <a:t>processes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Synchronous </a:t>
            </a:r>
            <a:r>
              <a:rPr lang="en-US" dirty="0"/>
              <a:t>calls between processes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Binder: Solution</a:t>
            </a:r>
          </a:p>
        </p:txBody>
      </p:sp>
    </p:spTree>
    <p:extLst>
      <p:ext uri="{BB962C8B-B14F-4D97-AF65-F5344CB8AC3E}">
        <p14:creationId xmlns:p14="http://schemas.microsoft.com/office/powerpoint/2010/main" val="27137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</TotalTime>
  <Words>555</Words>
  <Application>Microsoft Office PowerPoint</Application>
  <PresentationFormat>On-screen Show (4:3)</PresentationFormat>
  <Paragraphs>143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PowerPoint Presentation</vt:lpstr>
      <vt:lpstr>Agenda</vt:lpstr>
      <vt:lpstr>What is Android? </vt:lpstr>
      <vt:lpstr>Evolution of Android</vt:lpstr>
      <vt:lpstr>PowerPoint Presentation</vt:lpstr>
      <vt:lpstr>Linux Kernel</vt:lpstr>
      <vt:lpstr>Why Linux Kernel?</vt:lpstr>
      <vt:lpstr>Binder: Problem</vt:lpstr>
      <vt:lpstr>Binder: Solution</vt:lpstr>
      <vt:lpstr>PM Problem</vt:lpstr>
      <vt:lpstr>PM Solution</vt:lpstr>
      <vt:lpstr>Libraries - Custom libc</vt:lpstr>
      <vt:lpstr>Libraries  - Media Framework</vt:lpstr>
      <vt:lpstr>Surface Flinger</vt:lpstr>
      <vt:lpstr>Android Run time - DVM</vt:lpstr>
      <vt:lpstr>Appln Framework</vt:lpstr>
      <vt:lpstr>Runtime Walkthrough</vt:lpstr>
      <vt:lpstr>Runtime Walkthrough</vt:lpstr>
      <vt:lpstr>Runtime Walkthrough</vt:lpstr>
      <vt:lpstr>PowerPoint Presentation</vt:lpstr>
      <vt:lpstr>After system server loads all services, the system is ready</vt:lpstr>
      <vt:lpstr>Each subsequent application is launched in itʼs own process</vt:lpstr>
      <vt:lpstr>Scope of Android</vt:lpstr>
      <vt:lpstr>Advantages of Android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Bauer</dc:creator>
  <cp:lastModifiedBy>Bauer</cp:lastModifiedBy>
  <cp:revision>26</cp:revision>
  <dcterms:created xsi:type="dcterms:W3CDTF">2010-09-23T13:40:37Z</dcterms:created>
  <dcterms:modified xsi:type="dcterms:W3CDTF">2010-09-24T00:33:13Z</dcterms:modified>
</cp:coreProperties>
</file>