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68"/>
  </p:notesMasterIdLst>
  <p:sldIdLst>
    <p:sldId id="256" r:id="rId2"/>
    <p:sldId id="279" r:id="rId3"/>
    <p:sldId id="336" r:id="rId4"/>
    <p:sldId id="339" r:id="rId5"/>
    <p:sldId id="340" r:id="rId6"/>
    <p:sldId id="341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42" r:id="rId15"/>
    <p:sldId id="343" r:id="rId16"/>
    <p:sldId id="344" r:id="rId17"/>
    <p:sldId id="346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280" r:id="rId30"/>
    <p:sldId id="281" r:id="rId31"/>
    <p:sldId id="357" r:id="rId32"/>
    <p:sldId id="358" r:id="rId33"/>
    <p:sldId id="359" r:id="rId34"/>
    <p:sldId id="360" r:id="rId35"/>
    <p:sldId id="361" r:id="rId36"/>
    <p:sldId id="362" r:id="rId37"/>
    <p:sldId id="296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02" r:id="rId58"/>
    <p:sldId id="303" r:id="rId59"/>
    <p:sldId id="304" r:id="rId60"/>
    <p:sldId id="315" r:id="rId61"/>
    <p:sldId id="323" r:id="rId62"/>
    <p:sldId id="324" r:id="rId63"/>
    <p:sldId id="325" r:id="rId64"/>
    <p:sldId id="326" r:id="rId65"/>
    <p:sldId id="389" r:id="rId66"/>
    <p:sldId id="278" r:id="rId67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8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0BE9C5-683F-449C-A3CD-D210DFD76186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7BA992-47CE-4B2D-AD03-811D6ADB6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588C7C-8C70-4DEC-81A2-97CF093539F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2CEF10-DECF-4A54-B2CF-65DA14574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A6F87-E71D-4536-B7A8-573348754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CD2B-5446-4F32-8B34-BF6B4106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4F45-D2C4-474D-A1F6-5E98E9240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DE3A-A554-47EE-ABB4-E470408EB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7C87-1F41-4642-8A0A-E3D16B7F0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3FC28-4BB1-4AF7-BC8C-42845570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0098B-14C3-492A-9350-0120035E1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3225A-40BD-4C8F-885F-781487D99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8C7E-4A9E-4A48-9866-B74F912F1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1063-9C16-41B4-AB6E-69B937A1C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CE558-698C-4721-8FFB-F13B5882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0CC2F2E-8290-45E2-AD0F-32870A0E3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6" r:id="rId9"/>
    <p:sldLayoutId id="2147484274" r:id="rId10"/>
    <p:sldLayoutId id="2147484275" r:id="rId11"/>
  </p:sldLayoutIdLst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rtofunittesting.com/" TargetMode="External"/><Relationship Id="rId2" Type="http://schemas.openxmlformats.org/officeDocument/2006/relationships/hyperlink" Target="http://weblogs.asp.net/rosherove/archive/2008/01/17/the-evolution-of-unit-testing-and-syntax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tinfowler.com/articles/mocksArentStubs.html" TargetMode="External"/><Relationship Id="rId4" Type="http://schemas.openxmlformats.org/officeDocument/2006/relationships/hyperlink" Target="http://en.wikipedia.org/wiki/Martin_Fowler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WileyCDA/WileyTitle/productCd-0470042125.html" TargetMode="External"/><Relationship Id="rId2" Type="http://schemas.openxmlformats.org/officeDocument/2006/relationships/hyperlink" Target="http://en.wikipedia.org/wiki/Unit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softwarequality.techtarget.com/originalContent/0,289142,sid92_gci1273161,00.html" TargetMode="External"/><Relationship Id="rId5" Type="http://schemas.openxmlformats.org/officeDocument/2006/relationships/hyperlink" Target="http://en.wikipedia.org/wiki/Special:BookSources/0470042125" TargetMode="External"/><Relationship Id="rId4" Type="http://schemas.openxmlformats.org/officeDocument/2006/relationships/hyperlink" Target="http://en.wikipedia.org/wiki/International_Standard_Book_Number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.google.co.in/books?q=+inauthor:%22Devin+Rader%22&amp;lr=" TargetMode="External"/><Relationship Id="rId3" Type="http://schemas.openxmlformats.org/officeDocument/2006/relationships/hyperlink" Target="http://books.google.co.in/books?id=ULMJ0_5I4MMC&amp;dq=ASP.NET&amp;lr=&amp;ei=4vOlS-fdDZ6QkASKvamrCQ&amp;cd=19" TargetMode="External"/><Relationship Id="rId7" Type="http://schemas.openxmlformats.org/officeDocument/2006/relationships/hyperlink" Target="http://books.google.co.in/books?q=+inauthor:%22S.+Srinivasa+Sivakumar%22&amp;lr=" TargetMode="External"/><Relationship Id="rId2" Type="http://schemas.openxmlformats.org/officeDocument/2006/relationships/hyperlink" Target="http://books.google.co.in/books?id=EeqGCtdsjOUC&amp;printsec=frontcover&amp;dq=ASP.NET&amp;lr=&amp;ei=4vOlS-fdDZ6QkASKvamrCQ&amp;cd=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ks.google.co.in/books?q=+inauthor:%22Farhan+Muhammad%22&amp;lr=" TargetMode="External"/><Relationship Id="rId11" Type="http://schemas.openxmlformats.org/officeDocument/2006/relationships/hyperlink" Target="http://books.google.co.in/books?q=+inauthor:%22Matthew+MacDonald%22&amp;lr=" TargetMode="External"/><Relationship Id="rId5" Type="http://schemas.openxmlformats.org/officeDocument/2006/relationships/hyperlink" Target="http://books.google.co.in/books?q=+inauthor:%22Scott+Hanselman%22&amp;lr=" TargetMode="External"/><Relationship Id="rId10" Type="http://schemas.openxmlformats.org/officeDocument/2006/relationships/hyperlink" Target="http://books.google.co.in/books?q=+inauthor:%22G.+Andrew+Duthie%22&amp;lr=" TargetMode="External"/><Relationship Id="rId4" Type="http://schemas.openxmlformats.org/officeDocument/2006/relationships/hyperlink" Target="http://books.google.co.in/books?q=+inauthor:%22Bill+Evjen%22&amp;lr=" TargetMode="External"/><Relationship Id="rId9" Type="http://schemas.openxmlformats.org/officeDocument/2006/relationships/hyperlink" Target="http://books.google.co.in/books?id=Du9SAAAAMAAJ&amp;q=ASP.NET&amp;dq=ASP.NET&amp;lr=&amp;ei=4vOlS-fdDZ6QkASKvamrCQ&amp;cd=20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438400"/>
            <a:ext cx="7772400" cy="10334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MINI PROJECT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Status checking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Can view the current status of complaint registered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2D representation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dirty="0" smtClean="0"/>
              <a:t>Pending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dirty="0" smtClean="0"/>
              <a:t>Completed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dirty="0" smtClean="0"/>
              <a:t>Accepted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Technician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View complaints</a:t>
            </a:r>
          </a:p>
          <a:p>
            <a:pPr eaLnBrk="1" hangingPunct="1"/>
            <a:r>
              <a:rPr lang="en-US" dirty="0" smtClean="0"/>
              <a:t>Accept/keep pending the allocated job</a:t>
            </a:r>
          </a:p>
          <a:p>
            <a:pPr eaLnBrk="1" hangingPunct="1"/>
            <a:r>
              <a:rPr lang="en-US" dirty="0" smtClean="0"/>
              <a:t>Accepted -update status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Pending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Completed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Working</a:t>
            </a:r>
          </a:p>
          <a:p>
            <a:pPr eaLnBrk="1" hangingPunct="1"/>
            <a:r>
              <a:rPr lang="en-US" dirty="0" smtClean="0"/>
              <a:t>Pending- admin redirects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906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 allocation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Jobs to technicians</a:t>
            </a:r>
          </a:p>
          <a:p>
            <a:pPr eaLnBrk="1" hangingPunct="1"/>
            <a:r>
              <a:rPr lang="en-US" sz="2800" dirty="0" smtClean="0"/>
              <a:t>Automatic allocation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Job count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Availability of technician with corresponding sub job type</a:t>
            </a:r>
          </a:p>
          <a:p>
            <a:pPr eaLnBrk="1" hangingPunct="1"/>
            <a:r>
              <a:rPr lang="en-US" sz="2800" dirty="0" smtClean="0"/>
              <a:t>Redirection by administrator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pending</a:t>
            </a:r>
          </a:p>
          <a:p>
            <a:pPr lvl="1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      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Representation of status- 2D</a:t>
            </a:r>
          </a:p>
          <a:p>
            <a:pPr lvl="1" eaLnBrk="1" hangingPunct="1"/>
            <a:r>
              <a:rPr lang="en-US" dirty="0" smtClean="0"/>
              <a:t>Reports</a:t>
            </a:r>
          </a:p>
          <a:p>
            <a:pPr lvl="1" eaLnBrk="1" hangingPunct="1"/>
            <a:r>
              <a:rPr lang="en-US" dirty="0" smtClean="0"/>
              <a:t>2D viewed by staff and administrator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85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ask evaluation module</a:t>
            </a:r>
            <a:endParaRPr lang="en-US" dirty="0" smtClean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the time.</a:t>
            </a:r>
          </a:p>
          <a:p>
            <a:r>
              <a:rPr lang="en-US" dirty="0" smtClean="0"/>
              <a:t>Improves the allocation processes.</a:t>
            </a:r>
          </a:p>
          <a:p>
            <a:pPr lvl="0"/>
            <a:r>
              <a:rPr lang="en-US" dirty="0" smtClean="0"/>
              <a:t>Automatically schedule and assign jobs </a:t>
            </a:r>
          </a:p>
          <a:p>
            <a:pPr lvl="0"/>
            <a:r>
              <a:rPr lang="en-US" dirty="0" smtClean="0"/>
              <a:t>Create an optimized work schedule </a:t>
            </a:r>
          </a:p>
          <a:p>
            <a:pPr lvl="0"/>
            <a:r>
              <a:rPr lang="en-US" dirty="0" smtClean="0"/>
              <a:t>Complex workload balancing </a:t>
            </a:r>
          </a:p>
          <a:p>
            <a:pPr lvl="0"/>
            <a:r>
              <a:rPr lang="en-US" dirty="0" smtClean="0"/>
              <a:t>Technicians can be rated</a:t>
            </a:r>
          </a:p>
          <a:p>
            <a:pPr lvl="0"/>
            <a:r>
              <a:rPr lang="en-US" dirty="0" smtClean="0"/>
              <a:t>Status can be viewed</a:t>
            </a:r>
          </a:p>
          <a:p>
            <a:pPr lvl="0"/>
            <a:r>
              <a:rPr lang="en-US" dirty="0" smtClean="0"/>
              <a:t>Can be implemented and administered easily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Job selection is not based on priority</a:t>
            </a:r>
          </a:p>
          <a:p>
            <a:pPr lvl="0"/>
            <a:r>
              <a:rPr lang="en-US" dirty="0" smtClean="0"/>
              <a:t>Job selection  based on the designation of the sender.</a:t>
            </a:r>
            <a:r>
              <a:rPr lang="en-US" b="1" dirty="0" smtClean="0"/>
              <a:t> 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Platform – ASP. net</a:t>
            </a:r>
          </a:p>
          <a:p>
            <a:pPr lvl="0"/>
            <a:r>
              <a:rPr lang="en-US" sz="2800" dirty="0" smtClean="0"/>
              <a:t>database – SQL server 2005</a:t>
            </a:r>
          </a:p>
          <a:p>
            <a:pPr lvl="0"/>
            <a:r>
              <a:rPr lang="en-US" sz="2800" dirty="0" smtClean="0"/>
              <a:t>operating system – Windows XP </a:t>
            </a:r>
          </a:p>
        </p:txBody>
      </p:sp>
    </p:spTree>
  </p:cSld>
  <p:clrMapOvr>
    <a:masterClrMapping/>
  </p:clrMapOvr>
  <p:transition spd="med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HARDWARE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smtClean="0"/>
              <a:t> </a:t>
            </a:r>
            <a:endParaRPr lang="en-US" sz="2000" dirty="0" smtClean="0"/>
          </a:p>
          <a:p>
            <a:pPr lvl="0"/>
            <a:r>
              <a:rPr lang="en-US" sz="2800" dirty="0" smtClean="0"/>
              <a:t>5 GB RAM</a:t>
            </a:r>
          </a:p>
          <a:p>
            <a:r>
              <a:rPr lang="en-US" sz="2800" dirty="0" smtClean="0"/>
              <a:t>40 GB HARD DISK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LANGUAGE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437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ASP.NET is a web application framework developed and marketed by MS.</a:t>
            </a:r>
          </a:p>
          <a:p>
            <a:r>
              <a:rPr lang="en-US" dirty="0" smtClean="0"/>
              <a:t>ASP.NET is built on the Common Language Runtime (CLR)</a:t>
            </a:r>
          </a:p>
          <a:p>
            <a:r>
              <a:rPr lang="en-US" dirty="0" smtClean="0"/>
              <a:t> allows programmers to write ASP.NET code using any supported .NET language.</a:t>
            </a:r>
          </a:p>
          <a:p>
            <a:r>
              <a:rPr lang="en-US" dirty="0" smtClean="0"/>
              <a:t>server side scripting technology.</a:t>
            </a:r>
          </a:p>
          <a:p>
            <a:pPr lvl="0"/>
            <a:r>
              <a:rPr lang="en-US" dirty="0" smtClean="0"/>
              <a:t>ASP.NET is a Microsoft Technology </a:t>
            </a:r>
          </a:p>
          <a:p>
            <a:pPr lvl="0"/>
            <a:r>
              <a:rPr lang="en-US" dirty="0" smtClean="0"/>
              <a:t>ASP stands for Active Server Pages 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med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An ASP.NET file can contain HTML, XML, and scripts </a:t>
            </a:r>
          </a:p>
          <a:p>
            <a:pPr lvl="0"/>
            <a:r>
              <a:rPr lang="en-US" dirty="0" smtClean="0"/>
              <a:t>An ASP.NET file has the file extension ".</a:t>
            </a:r>
            <a:r>
              <a:rPr lang="en-US" dirty="0" err="1" smtClean="0"/>
              <a:t>aspx</a:t>
            </a:r>
            <a:r>
              <a:rPr lang="en-US" dirty="0" smtClean="0"/>
              <a:t>" </a:t>
            </a:r>
          </a:p>
          <a:p>
            <a:pPr lvl="0"/>
            <a:r>
              <a:rPr lang="en-US" dirty="0" smtClean="0"/>
              <a:t>The ASP.NET engine reads the file, line by line, and executes the scripts in the file </a:t>
            </a:r>
          </a:p>
          <a:p>
            <a:pPr lvl="0"/>
            <a:r>
              <a:rPr lang="en-US" dirty="0" smtClean="0"/>
              <a:t>ASP.NET file is returned to the browser as plain HTML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9" name="Rectangle 60"/>
          <p:cNvSpPr>
            <a:spLocks noChangeArrowheads="1"/>
          </p:cNvSpPr>
          <p:nvPr/>
        </p:nvSpPr>
        <p:spPr bwMode="auto">
          <a:xfrm>
            <a:off x="22860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0" name="Subtitle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6172200" cy="1905000"/>
          </a:xfrm>
        </p:spPr>
        <p:txBody>
          <a:bodyPr/>
          <a:lstStyle/>
          <a:p>
            <a:pPr marR="0" algn="ctr" eaLnBrk="1" hangingPunct="1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JOB ALLOCATION SYSTEM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TOP 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design begins by specifying complex pieces and then dividing them into successively smaller pieces.</a:t>
            </a:r>
          </a:p>
          <a:p>
            <a:pPr algn="just"/>
            <a:r>
              <a:rPr lang="en-US" dirty="0" smtClean="0"/>
              <a:t>an overview of the system is first formulated, each subsystem is then refined,  until the entire specification is reduced to base elements</a:t>
            </a:r>
          </a:p>
          <a:p>
            <a:pPr algn="just"/>
            <a:r>
              <a:rPr lang="en-US" dirty="0" smtClean="0"/>
              <a:t>the components are specific enough to be coded and the program is written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   BOTTOM UP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individual base elements of the system are first specified .</a:t>
            </a:r>
          </a:p>
          <a:p>
            <a:r>
              <a:rPr lang="en-US" sz="2800" dirty="0" smtClean="0"/>
              <a:t>piecing together of systems to sub-systems of the emergent system. </a:t>
            </a:r>
          </a:p>
          <a:p>
            <a:r>
              <a:rPr lang="en-US" sz="2800" dirty="0" smtClean="0"/>
              <a:t>individual base elements of the system are first specified in detail. </a:t>
            </a:r>
          </a:p>
          <a:p>
            <a:r>
              <a:rPr lang="en-US" sz="2800" dirty="0" smtClean="0"/>
              <a:t>these elements are then linked together to form larger subsystems, until a complete top-level system is formed.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8077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techid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Jobid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(50)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Structure diagrams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13716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tbl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_availability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81000" y="3733800"/>
            <a:ext cx="8229600" cy="6858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tbl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_login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62000" y="4343400"/>
          <a:ext cx="80772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Uname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bl_registeration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eaLnBrk="0" hangingPunct="0"/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Primary key: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uname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143000"/>
          <a:ext cx="8077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uname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name     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deptid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desid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qualid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email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phoneno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tatus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3352800"/>
          <a:ext cx="7848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subjobid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obid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numeric(18,,0)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subjobtype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228600" y="2438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bl_subjobentry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key: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subjobid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04800" y="44958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bl_department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key: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deptid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5410200"/>
          <a:ext cx="80772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deptid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deptname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381000" y="3048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bl_jobentry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key: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jobid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57200" y="1219200"/>
          <a:ext cx="8001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Jobid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obtype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bl_designation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key:designationid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295400"/>
          <a:ext cx="80772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designationid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designationname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457200" y="27432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bl_qualification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key:qualid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85800" y="3810000"/>
          <a:ext cx="80772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ualid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qualification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304800" y="8382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bl_joballocation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key:allocid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33400" y="1752600"/>
          <a:ext cx="8077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Allocid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Uname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Mailed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(50)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bl_techdetails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key:techid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295400"/>
          <a:ext cx="8077200" cy="3592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Techid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Techname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Job1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(50)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Job2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64008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Job3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Deptid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Desigid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Qualid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Phoneno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bl_mail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eaLnBrk="0" hangingPunct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Primary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key:mailid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295400"/>
          <a:ext cx="8077200" cy="3592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Mailid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numeric(18, 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NOT 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Eidfrom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Eidto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subject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body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jobid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subjobid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designationid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numeric(180)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duration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Deptid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numeric(180)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NULL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638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68563"/>
            <a:ext cx="8229600" cy="4389437"/>
          </a:xfrm>
        </p:spPr>
        <p:txBody>
          <a:bodyPr/>
          <a:lstStyle/>
          <a:p>
            <a:pPr algn="just"/>
            <a:r>
              <a:rPr lang="en-US" dirty="0" smtClean="0"/>
              <a:t>Automatically allocates jobs.</a:t>
            </a:r>
          </a:p>
          <a:p>
            <a:pPr algn="just"/>
            <a:r>
              <a:rPr lang="en-US" dirty="0" smtClean="0"/>
              <a:t>Effective management.</a:t>
            </a:r>
          </a:p>
          <a:p>
            <a:pPr algn="just"/>
            <a:r>
              <a:rPr lang="en-US" dirty="0" smtClean="0"/>
              <a:t>Increases service levels.</a:t>
            </a:r>
          </a:p>
          <a:p>
            <a:pPr algn="just"/>
            <a:r>
              <a:rPr lang="en-US" dirty="0" smtClean="0"/>
              <a:t> Reduces the cost.</a:t>
            </a:r>
          </a:p>
          <a:p>
            <a:pPr algn="just"/>
            <a:r>
              <a:rPr lang="en-US" dirty="0" smtClean="0"/>
              <a:t>Evaluates each person.</a:t>
            </a:r>
          </a:p>
          <a:p>
            <a:pPr algn="just"/>
            <a:r>
              <a:rPr lang="en-US" dirty="0" smtClean="0"/>
              <a:t>Highly flexible. 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diagram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41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 R diagram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Data Flow Diagrams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Level  0</a:t>
            </a:r>
            <a:endParaRPr lang="en-US" dirty="0"/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3124200" y="3200400"/>
            <a:ext cx="1697037" cy="1108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JOB ALLOCATION SYSTEM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4" name="AutoShape 34"/>
          <p:cNvSpPr>
            <a:spLocks noChangeShapeType="1"/>
          </p:cNvSpPr>
          <p:nvPr/>
        </p:nvSpPr>
        <p:spPr bwMode="auto">
          <a:xfrm flipV="1">
            <a:off x="4495800" y="3048000"/>
            <a:ext cx="792163" cy="325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5410200" y="3429000"/>
            <a:ext cx="1420812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ADMIN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2" name="AutoShape 32"/>
          <p:cNvSpPr>
            <a:spLocks noChangeShapeType="1"/>
          </p:cNvSpPr>
          <p:nvPr/>
        </p:nvSpPr>
        <p:spPr bwMode="auto">
          <a:xfrm>
            <a:off x="4800601" y="3581399"/>
            <a:ext cx="609600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1" name="AutoShape 31"/>
          <p:cNvSpPr>
            <a:spLocks noChangeShapeType="1"/>
          </p:cNvSpPr>
          <p:nvPr/>
        </p:nvSpPr>
        <p:spPr bwMode="auto">
          <a:xfrm>
            <a:off x="4724401" y="3962401"/>
            <a:ext cx="7620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334000" y="2819400"/>
            <a:ext cx="1420812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TECHNICIAN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5486400" y="4038600"/>
            <a:ext cx="1482725" cy="354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STAFF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990600" y="2971800"/>
            <a:ext cx="1279526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ADMIN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143000" y="3505200"/>
            <a:ext cx="1279526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TECHNICIAN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1219200" y="4191000"/>
            <a:ext cx="1279526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STAFF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5" name="AutoShape 25"/>
          <p:cNvSpPr>
            <a:spLocks noChangeShapeType="1"/>
          </p:cNvSpPr>
          <p:nvPr/>
        </p:nvSpPr>
        <p:spPr bwMode="auto">
          <a:xfrm>
            <a:off x="2286000" y="3200400"/>
            <a:ext cx="90170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4" name="AutoShape 24"/>
          <p:cNvSpPr>
            <a:spLocks noChangeShapeType="1"/>
          </p:cNvSpPr>
          <p:nvPr/>
        </p:nvSpPr>
        <p:spPr bwMode="auto">
          <a:xfrm>
            <a:off x="2438400" y="3657600"/>
            <a:ext cx="639763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3" name="AutoShape 23"/>
          <p:cNvSpPr>
            <a:spLocks noChangeShapeType="1"/>
          </p:cNvSpPr>
          <p:nvPr/>
        </p:nvSpPr>
        <p:spPr bwMode="auto">
          <a:xfrm flipV="1">
            <a:off x="2514600" y="4038600"/>
            <a:ext cx="639763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9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1905000"/>
            <a:ext cx="6629400" cy="3581400"/>
          </a:xfrm>
          <a:noFill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90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Level 2-administrator module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3435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Level 2-staff module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828800"/>
            <a:ext cx="533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Level 2-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technician module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6864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Target Specification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3048000"/>
            <a:ext cx="8229600" cy="6858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Some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screen shots…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Start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20352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5525" y="1935163"/>
            <a:ext cx="639294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tool .</a:t>
            </a:r>
          </a:p>
          <a:p>
            <a:r>
              <a:rPr lang="en-US" dirty="0" smtClean="0"/>
              <a:t>manage the allocation processes.</a:t>
            </a:r>
          </a:p>
          <a:p>
            <a:r>
              <a:rPr lang="en-US" dirty="0" smtClean="0"/>
              <a:t>Facilitated by the information management systems </a:t>
            </a:r>
          </a:p>
          <a:p>
            <a:r>
              <a:rPr lang="en-US" dirty="0" smtClean="0"/>
              <a:t>Assign different tasks for their subordinates.</a:t>
            </a:r>
          </a:p>
          <a:p>
            <a:r>
              <a:rPr lang="en-US" dirty="0" smtClean="0"/>
              <a:t> It also enables them to evaluate each task. 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Admin home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88322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Add technician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2070" y="1828800"/>
            <a:ext cx="583986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Delete technician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1762" y="1828800"/>
            <a:ext cx="594047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Add department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180716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Add designation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3501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Add qualification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1878" y="1828800"/>
            <a:ext cx="586024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Add job type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8357" y="1828800"/>
            <a:ext cx="592728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Add sub job type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770" y="1935163"/>
            <a:ext cx="629645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View working and completed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4624" y="1752600"/>
            <a:ext cx="79147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pending , informed and redirection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95965"/>
            <a:ext cx="8229600" cy="326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by the administrator. </a:t>
            </a:r>
          </a:p>
          <a:p>
            <a:r>
              <a:rPr lang="en-US" dirty="0" smtClean="0"/>
              <a:t>Technicians reports the status to the  administrator.</a:t>
            </a:r>
          </a:p>
          <a:p>
            <a:r>
              <a:rPr lang="en-US" dirty="0" smtClean="0"/>
              <a:t>The working system is manual.</a:t>
            </a:r>
          </a:p>
          <a:p>
            <a:r>
              <a:rPr lang="en-US" dirty="0" smtClean="0"/>
              <a:t>The status of the job is unknown to the staff. </a:t>
            </a:r>
          </a:p>
          <a:p>
            <a:r>
              <a:rPr lang="en-US" dirty="0" smtClean="0"/>
              <a:t>Uneven distribution of jobs.</a:t>
            </a:r>
          </a:p>
          <a:p>
            <a:r>
              <a:rPr lang="en-US" dirty="0" smtClean="0"/>
              <a:t>There is no way to rate them.</a:t>
            </a:r>
          </a:p>
          <a:p>
            <a:r>
              <a:rPr lang="en-US" dirty="0" smtClean="0"/>
              <a:t> The administrator is heavily loaded with work.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View status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0084" y="1935163"/>
            <a:ext cx="590383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3447" y="1981200"/>
            <a:ext cx="597710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Staff login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0283" y="1935163"/>
            <a:ext cx="636343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Mail complaints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8756" y="1905000"/>
            <a:ext cx="59064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 by technician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6376" y="1935163"/>
            <a:ext cx="66712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Technician home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3098" y="1706563"/>
            <a:ext cx="625780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complaints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7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an internal perspective of the system to design test cases based on internal structure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tester chooses test case inputs to exercise paths through the code and determines the appropriate outputs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know as glass, structural, open box or clear box testing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helps in optimizing code, which can bring hidden defects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skilled tester is required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White box testing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takes an external perspective of the test object to derive test cases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designer selects valid and invalid inputs and determines the correct output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no knowledge of the test object's internal structure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know as opaque testing, Skin Box testing or Closed Box Testing.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Tester must be thorough with requirement specification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Black box testing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a software verification and validation method in which a programmer tests if individual units of source code are fit for use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each unit is tested separately before integrating them into modules to test the interfaces between modules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reduces difficulties of discovering errors contained in more complex pieces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testing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allocation.</a:t>
            </a:r>
          </a:p>
          <a:p>
            <a:r>
              <a:rPr lang="en-US" dirty="0" smtClean="0"/>
              <a:t> Complex workloads  get balanced.</a:t>
            </a:r>
          </a:p>
          <a:p>
            <a:r>
              <a:rPr lang="en-US" dirty="0" smtClean="0"/>
              <a:t>The complaints are send by message to appropriate technician. </a:t>
            </a:r>
          </a:p>
          <a:p>
            <a:r>
              <a:rPr lang="en-US" dirty="0" smtClean="0"/>
              <a:t>Registered technicians can report their status.</a:t>
            </a:r>
          </a:p>
          <a:p>
            <a:r>
              <a:rPr lang="en-US" dirty="0" smtClean="0"/>
              <a:t> The registered employees can view the status of the work done by a bar graph. </a:t>
            </a:r>
          </a:p>
          <a:p>
            <a:r>
              <a:rPr lang="en-US" dirty="0" smtClean="0"/>
              <a:t>The Administrator has the full authority to manage the entire system.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design involves a “whole building design” approach</a:t>
            </a:r>
          </a:p>
          <a:p>
            <a:r>
              <a:rPr lang="en-US" dirty="0" smtClean="0"/>
              <a:t>a building is viewed as an interdependent system, as opposed to an accumulation of its separate components</a:t>
            </a:r>
          </a:p>
          <a:p>
            <a:r>
              <a:rPr lang="en-US" dirty="0" smtClean="0"/>
              <a:t>It makes sure they work in harmony rather than against each other</a:t>
            </a:r>
          </a:p>
          <a:p>
            <a:r>
              <a:rPr lang="en-US" dirty="0" smtClean="0"/>
              <a:t>stakeholders gather to set goals and identify strategies for achieving the desired outcomes.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Integrated testing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can be implemented in an institution to assign different tasks to the computer department technicians automatically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 module</a:t>
            </a:r>
          </a:p>
          <a:p>
            <a:r>
              <a:rPr lang="en-US" dirty="0" smtClean="0"/>
              <a:t>Overall management of the software</a:t>
            </a:r>
          </a:p>
          <a:p>
            <a:r>
              <a:rPr lang="en-US" dirty="0" smtClean="0"/>
              <a:t>Can maintain the details of technician</a:t>
            </a:r>
          </a:p>
          <a:p>
            <a:r>
              <a:rPr lang="en-US" dirty="0" smtClean="0"/>
              <a:t>Can redirect jobs, if pending</a:t>
            </a:r>
          </a:p>
          <a:p>
            <a:r>
              <a:rPr lang="en-US" dirty="0" smtClean="0"/>
              <a:t>Can view status of jobs allocated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Staff module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post complaints by specifying job and sub job type along with a description</a:t>
            </a:r>
          </a:p>
          <a:p>
            <a:r>
              <a:rPr lang="en-US" dirty="0" smtClean="0"/>
              <a:t>View the status of the current job submitted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Technician module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View the complaints assigned to him</a:t>
            </a:r>
          </a:p>
          <a:p>
            <a:r>
              <a:rPr lang="en-US" dirty="0" smtClean="0"/>
              <a:t>Can update the status as working, pending or completed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[1] http://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The evolution of Unit Testing Syntax and Semantics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[2] http://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Roy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Osherove's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 book (with free chapters)on Unit Testing: The Art Of Unit Testing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[3] http://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 tooltip="Martin Fowler"/>
              </a:rPr>
              <a:t>Fowler, Martin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(2007-01-02).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"Mocks aren't Stubs"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http://martinfowler.com/articles/mocksArentStubs.html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Retrieved 2008-04-01.</a:t>
            </a:r>
            <a:r>
              <a:rPr lang="en-US" dirty="0" smtClean="0"/>
              <a:t> 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2192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53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REFERENCES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2"/>
          </a:xfrm>
        </p:spPr>
        <p:txBody>
          <a:bodyPr/>
          <a:lstStyle/>
          <a:p>
            <a:r>
              <a:rPr lang="en-US" sz="2400" dirty="0" smtClean="0"/>
              <a:t>[4]http://</a:t>
            </a:r>
            <a:r>
              <a:rPr lang="en-US" sz="2400" b="1" u="sng" dirty="0" smtClean="0">
                <a:hlinkClick r:id="rId2"/>
              </a:rPr>
              <a:t>^</a:t>
            </a:r>
            <a:r>
              <a:rPr lang="en-US" sz="2400" dirty="0" smtClean="0"/>
              <a:t> </a:t>
            </a:r>
            <a:r>
              <a:rPr lang="en-US" sz="2400" dirty="0" err="1" smtClean="0"/>
              <a:t>Kolawa</a:t>
            </a:r>
            <a:r>
              <a:rPr lang="en-US" sz="2400" dirty="0" smtClean="0"/>
              <a:t>, Adam; Huizinga, </a:t>
            </a:r>
            <a:r>
              <a:rPr lang="en-US" sz="2400" dirty="0" err="1" smtClean="0"/>
              <a:t>Dorota</a:t>
            </a:r>
            <a:r>
              <a:rPr lang="en-US" sz="2400" dirty="0" smtClean="0"/>
              <a:t> (2007). </a:t>
            </a:r>
            <a:r>
              <a:rPr lang="en-US" sz="2400" i="1" u="sng" dirty="0" smtClean="0">
                <a:hlinkClick r:id="rId3"/>
              </a:rPr>
              <a:t>Automated Defect Prevention: Best Practices in Software Management</a:t>
            </a:r>
            <a:r>
              <a:rPr lang="en-US" sz="2400" dirty="0" smtClean="0"/>
              <a:t>. Wiley-IEEE Computer Society Press. p. 75. </a:t>
            </a:r>
            <a:r>
              <a:rPr lang="en-US" sz="2400" u="sng" dirty="0" smtClean="0">
                <a:hlinkClick r:id="rId4" tooltip="International Standard Book Number"/>
              </a:rPr>
              <a:t>ISBN</a:t>
            </a:r>
            <a:r>
              <a:rPr lang="en-US" sz="2400" dirty="0" smtClean="0"/>
              <a:t> </a:t>
            </a:r>
            <a:r>
              <a:rPr lang="en-US" sz="2400" u="sng" dirty="0" smtClean="0">
                <a:hlinkClick r:id="rId5" tooltip="Special:BookSources/0470042125"/>
              </a:rPr>
              <a:t>0470042125</a:t>
            </a:r>
            <a:r>
              <a:rPr lang="en-US" sz="2400" dirty="0" smtClean="0"/>
              <a:t>. </a:t>
            </a:r>
            <a:r>
              <a:rPr lang="en-US" sz="2400" u="sng" dirty="0" smtClean="0">
                <a:hlinkClick r:id="rId3"/>
              </a:rPr>
              <a:t>http://www.wiley.com/WileyCDA/WileyTitle/productCd-0470042125.html</a:t>
            </a:r>
            <a:r>
              <a:rPr lang="en-US" sz="2400" dirty="0" smtClean="0"/>
              <a:t>.  </a:t>
            </a:r>
          </a:p>
          <a:p>
            <a:r>
              <a:rPr lang="en-US" sz="2400" dirty="0" smtClean="0"/>
              <a:t>[5] http://</a:t>
            </a:r>
            <a:r>
              <a:rPr lang="en-US" sz="2400" b="1" u="sng" dirty="0" smtClean="0">
                <a:hlinkClick r:id="rId2"/>
              </a:rPr>
              <a:t>^</a:t>
            </a:r>
            <a:r>
              <a:rPr lang="en-US" sz="2400" dirty="0" smtClean="0"/>
              <a:t> </a:t>
            </a:r>
            <a:r>
              <a:rPr lang="en-US" sz="2400" dirty="0" err="1" smtClean="0"/>
              <a:t>Cramblitt</a:t>
            </a:r>
            <a:r>
              <a:rPr lang="en-US" sz="2400" dirty="0" smtClean="0"/>
              <a:t>, Bob (2007-09-20). </a:t>
            </a:r>
            <a:r>
              <a:rPr lang="en-US" sz="2400" u="sng" dirty="0" smtClean="0">
                <a:hlinkClick r:id="rId6"/>
              </a:rPr>
              <a:t>"Alberto </a:t>
            </a:r>
            <a:r>
              <a:rPr lang="en-US" sz="2400" u="sng" dirty="0" err="1" smtClean="0">
                <a:hlinkClick r:id="rId6"/>
              </a:rPr>
              <a:t>Savoia</a:t>
            </a:r>
            <a:r>
              <a:rPr lang="en-US" sz="2400" u="sng" dirty="0" smtClean="0">
                <a:hlinkClick r:id="rId6"/>
              </a:rPr>
              <a:t> sings the praises of software testing"</a:t>
            </a:r>
            <a:r>
              <a:rPr lang="en-US" sz="2400" dirty="0" smtClean="0"/>
              <a:t>. </a:t>
            </a:r>
            <a:r>
              <a:rPr lang="en-US" sz="2400" u="sng" dirty="0" smtClean="0">
                <a:hlinkClick r:id="rId6"/>
              </a:rPr>
              <a:t>http://searchsoftwarequality.techtarget.com/originalContent/0,289142,sid92_gci1273161,00.html</a:t>
            </a:r>
            <a:r>
              <a:rPr lang="en-US" sz="2400" dirty="0" smtClean="0"/>
              <a:t>. Retrieved 2007-11-29. 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BOOKS</a:t>
            </a:r>
          </a:p>
          <a:p>
            <a:r>
              <a:rPr lang="en-US" dirty="0" smtClean="0"/>
              <a:t>[1] </a:t>
            </a:r>
            <a:r>
              <a:rPr lang="en-US" b="1" u="sng" dirty="0" smtClean="0">
                <a:hlinkClick r:id="rId2"/>
              </a:rPr>
              <a:t>Essential </a:t>
            </a:r>
            <a:r>
              <a:rPr lang="en-US" u="sng" dirty="0" smtClean="0">
                <a:hlinkClick r:id="rId2"/>
              </a:rPr>
              <a:t>ASP</a:t>
            </a:r>
            <a:r>
              <a:rPr lang="en-US" b="1" u="sng" dirty="0" smtClean="0">
                <a:hlinkClick r:id="rId2"/>
              </a:rPr>
              <a:t>.</a:t>
            </a:r>
            <a:r>
              <a:rPr lang="en-US" u="sng" dirty="0" smtClean="0">
                <a:hlinkClick r:id="rId2"/>
              </a:rPr>
              <a:t>NET</a:t>
            </a:r>
            <a:r>
              <a:rPr lang="en-US" b="1" u="sng" dirty="0" smtClean="0">
                <a:hlinkClick r:id="rId2"/>
              </a:rPr>
              <a:t> with examples in Visual Basic .</a:t>
            </a:r>
            <a:r>
              <a:rPr lang="en-US" u="sng" dirty="0" smtClean="0">
                <a:hlinkClick r:id="rId2"/>
              </a:rPr>
              <a:t>NET</a:t>
            </a:r>
            <a:r>
              <a:rPr lang="en-US" b="1" u="sng" dirty="0" smtClean="0">
                <a:hlinkClick r:id="rId2"/>
              </a:rPr>
              <a:t>‎</a:t>
            </a:r>
            <a:r>
              <a:rPr lang="en-US" b="1" dirty="0" smtClean="0"/>
              <a:t> </a:t>
            </a:r>
            <a:r>
              <a:rPr lang="en-US" dirty="0" smtClean="0"/>
              <a:t>BY FRITZ ONION</a:t>
            </a:r>
          </a:p>
          <a:p>
            <a:r>
              <a:rPr lang="en-US" dirty="0" smtClean="0"/>
              <a:t>[2] </a:t>
            </a:r>
            <a:r>
              <a:rPr lang="en-US" b="1" u="sng" dirty="0" smtClean="0">
                <a:hlinkClick r:id="rId3"/>
              </a:rPr>
              <a:t>Professional </a:t>
            </a:r>
            <a:r>
              <a:rPr lang="en-US" u="sng" dirty="0" smtClean="0">
                <a:hlinkClick r:id="rId3"/>
              </a:rPr>
              <a:t>ASP</a:t>
            </a:r>
            <a:r>
              <a:rPr lang="en-US" b="1" u="sng" dirty="0" smtClean="0">
                <a:hlinkClick r:id="rId3"/>
              </a:rPr>
              <a:t>.</a:t>
            </a:r>
            <a:r>
              <a:rPr lang="en-US" u="sng" dirty="0" smtClean="0">
                <a:hlinkClick r:id="rId3"/>
              </a:rPr>
              <a:t>NET</a:t>
            </a:r>
            <a:r>
              <a:rPr lang="en-US" b="1" u="sng" dirty="0" smtClean="0">
                <a:hlinkClick r:id="rId3"/>
              </a:rPr>
              <a:t> 2.0‎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Bill </a:t>
            </a:r>
            <a:r>
              <a:rPr lang="en-US" u="sng" dirty="0" err="1" smtClean="0">
                <a:hlinkClick r:id="rId4"/>
              </a:rPr>
              <a:t>Evjen</a:t>
            </a:r>
            <a:r>
              <a:rPr lang="en-US" dirty="0" smtClean="0"/>
              <a:t>, </a:t>
            </a:r>
            <a:r>
              <a:rPr lang="en-US" u="sng" dirty="0" smtClean="0">
                <a:hlinkClick r:id="rId5"/>
              </a:rPr>
              <a:t>Scott </a:t>
            </a:r>
            <a:r>
              <a:rPr lang="en-US" u="sng" dirty="0" err="1" smtClean="0">
                <a:hlinkClick r:id="rId5"/>
              </a:rPr>
              <a:t>Hanselman</a:t>
            </a:r>
            <a:r>
              <a:rPr lang="en-US" dirty="0" smtClean="0"/>
              <a:t>, </a:t>
            </a:r>
            <a:r>
              <a:rPr lang="en-US" u="sng" dirty="0" err="1" smtClean="0">
                <a:hlinkClick r:id="rId6"/>
              </a:rPr>
              <a:t>Farhan</a:t>
            </a:r>
            <a:r>
              <a:rPr lang="en-US" u="sng" dirty="0" smtClean="0">
                <a:hlinkClick r:id="rId6"/>
              </a:rPr>
              <a:t> Muhammad</a:t>
            </a:r>
            <a:r>
              <a:rPr lang="en-US" dirty="0" smtClean="0"/>
              <a:t>, </a:t>
            </a:r>
            <a:r>
              <a:rPr lang="en-US" u="sng" dirty="0" smtClean="0">
                <a:hlinkClick r:id="rId7"/>
              </a:rPr>
              <a:t>S. </a:t>
            </a:r>
            <a:r>
              <a:rPr lang="en-US" u="sng" dirty="0" err="1" smtClean="0">
                <a:hlinkClick r:id="rId7"/>
              </a:rPr>
              <a:t>Srinivasa</a:t>
            </a:r>
            <a:r>
              <a:rPr lang="en-US" u="sng" dirty="0" smtClean="0">
                <a:hlinkClick r:id="rId7"/>
              </a:rPr>
              <a:t> </a:t>
            </a:r>
            <a:r>
              <a:rPr lang="en-US" u="sng" dirty="0" err="1" smtClean="0">
                <a:hlinkClick r:id="rId7"/>
              </a:rPr>
              <a:t>Sivakumar</a:t>
            </a:r>
            <a:r>
              <a:rPr lang="en-US" dirty="0" smtClean="0"/>
              <a:t>, </a:t>
            </a:r>
            <a:r>
              <a:rPr lang="en-US" u="sng" dirty="0" smtClean="0">
                <a:hlinkClick r:id="rId8"/>
              </a:rPr>
              <a:t>Devin Rader</a:t>
            </a:r>
            <a:r>
              <a:rPr lang="en-US" dirty="0" smtClean="0"/>
              <a:t> - Computers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b="1" u="sng" dirty="0" smtClean="0">
                <a:hlinkClick r:id="rId9"/>
              </a:rPr>
              <a:t>ASP</a:t>
            </a:r>
            <a:r>
              <a:rPr lang="en-US" u="sng" dirty="0" smtClean="0">
                <a:hlinkClick r:id="rId9"/>
              </a:rPr>
              <a:t>.</a:t>
            </a:r>
            <a:r>
              <a:rPr lang="en-US" b="1" u="sng" dirty="0" smtClean="0">
                <a:hlinkClick r:id="rId9"/>
              </a:rPr>
              <a:t>NET</a:t>
            </a:r>
            <a:r>
              <a:rPr lang="en-US" u="sng" dirty="0" smtClean="0">
                <a:hlinkClick r:id="rId9"/>
              </a:rPr>
              <a:t> in a nutshell: a desktop quick reference‎</a:t>
            </a:r>
            <a:endParaRPr lang="en-US" b="1" dirty="0" smtClean="0"/>
          </a:p>
          <a:p>
            <a:r>
              <a:rPr lang="en-US" u="sng" dirty="0" smtClean="0">
                <a:hlinkClick r:id="rId10"/>
              </a:rPr>
              <a:t>G. Andrew </a:t>
            </a:r>
            <a:r>
              <a:rPr lang="en-US" u="sng" dirty="0" err="1" smtClean="0">
                <a:hlinkClick r:id="rId10"/>
              </a:rPr>
              <a:t>Duthie</a:t>
            </a:r>
            <a:r>
              <a:rPr lang="en-US" dirty="0" smtClean="0"/>
              <a:t>, </a:t>
            </a:r>
            <a:r>
              <a:rPr lang="en-US" u="sng" dirty="0" smtClean="0">
                <a:hlinkClick r:id="rId11"/>
              </a:rPr>
              <a:t>Matthew MacDonald</a:t>
            </a:r>
            <a:r>
              <a:rPr lang="en-US" dirty="0" smtClean="0"/>
              <a:t> -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514600"/>
            <a:ext cx="5334000" cy="17526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bottom up approach</a:t>
            </a:r>
          </a:p>
          <a:p>
            <a:r>
              <a:rPr lang="en-US" dirty="0" smtClean="0"/>
              <a:t>Base elements are linked together to form larger subsystems</a:t>
            </a:r>
          </a:p>
          <a:p>
            <a:r>
              <a:rPr lang="en-US" dirty="0" smtClean="0"/>
              <a:t>Mainly 4 modules: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	Administrator module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	User module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	Job allocation module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	Task evaluation module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approach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Administrator  module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Manages the entire software</a:t>
            </a:r>
          </a:p>
          <a:p>
            <a:pPr eaLnBrk="1" hangingPunct="1"/>
            <a:r>
              <a:rPr lang="en-US" sz="2800" dirty="0" smtClean="0"/>
              <a:t>Can do technician registration and maintain their details</a:t>
            </a:r>
          </a:p>
          <a:p>
            <a:pPr eaLnBrk="1" hangingPunct="1"/>
            <a:r>
              <a:rPr lang="en-US" sz="2800" dirty="0" smtClean="0"/>
              <a:t>Can view registration</a:t>
            </a:r>
          </a:p>
          <a:p>
            <a:pPr eaLnBrk="1" hangingPunct="1"/>
            <a:r>
              <a:rPr lang="en-US" sz="2800" dirty="0" smtClean="0"/>
              <a:t>Can add departments</a:t>
            </a:r>
          </a:p>
          <a:p>
            <a:pPr eaLnBrk="1" hangingPunct="1"/>
            <a:r>
              <a:rPr lang="en-US" sz="2800" dirty="0" smtClean="0"/>
              <a:t>Can add designations and qualifications of staffs</a:t>
            </a:r>
          </a:p>
          <a:p>
            <a:pPr eaLnBrk="1" hangingPunct="1"/>
            <a:r>
              <a:rPr lang="en-US" sz="2800" dirty="0" smtClean="0"/>
              <a:t>Redirection of job</a:t>
            </a:r>
          </a:p>
          <a:p>
            <a:pPr eaLnBrk="1" hangingPunct="1"/>
            <a:r>
              <a:rPr lang="en-US" sz="2800" dirty="0" smtClean="0"/>
              <a:t>Can add new job types</a:t>
            </a:r>
          </a:p>
          <a:p>
            <a:pPr eaLnBrk="1" hangingPunct="1"/>
            <a:r>
              <a:rPr lang="en-US" sz="2800" dirty="0" smtClean="0"/>
              <a:t>Status checking  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taff module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Options for</a:t>
            </a:r>
          </a:p>
          <a:p>
            <a:pPr eaLnBrk="1" hangingPunct="1"/>
            <a:r>
              <a:rPr lang="en-US" dirty="0" smtClean="0"/>
              <a:t>Complaint registration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has job type and subtype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Small  description of job, and job type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Job automatically allocated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Administrator ,technician view the task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638</TotalTime>
  <Words>1429</Words>
  <Application>Microsoft PowerPoint</Application>
  <PresentationFormat>On-screen Show (4:3)</PresentationFormat>
  <Paragraphs>423</Paragraphs>
  <Slides>66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Flow</vt:lpstr>
      <vt:lpstr>MINI PROJECT</vt:lpstr>
      <vt:lpstr>Slide 2</vt:lpstr>
      <vt:lpstr>INTRODUCTION</vt:lpstr>
      <vt:lpstr>      SCOPE OF THE PROJECT</vt:lpstr>
      <vt:lpstr>           EXISTING SYSTEM</vt:lpstr>
      <vt:lpstr>           PROPOSED SYSTEM</vt:lpstr>
      <vt:lpstr>Design approach</vt:lpstr>
      <vt:lpstr>Administrator  module</vt:lpstr>
      <vt:lpstr>Staff module </vt:lpstr>
      <vt:lpstr>Slide 10</vt:lpstr>
      <vt:lpstr>Technician module</vt:lpstr>
      <vt:lpstr>               Job allocation module </vt:lpstr>
      <vt:lpstr>               Task evaluation module</vt:lpstr>
      <vt:lpstr>               ADVANTAGES</vt:lpstr>
      <vt:lpstr>            DISADVANTAGES</vt:lpstr>
      <vt:lpstr>SOFTWARE SPECIFICATION</vt:lpstr>
      <vt:lpstr>    HARDWARE SPECIFICATION</vt:lpstr>
      <vt:lpstr>     LANGUAGE DESCRIPTION</vt:lpstr>
      <vt:lpstr>Slide 19</vt:lpstr>
      <vt:lpstr>           TOP DOWN DESIGN</vt:lpstr>
      <vt:lpstr>             BOTTOM UP DESIGN</vt:lpstr>
      <vt:lpstr>Structure diagrams</vt:lpstr>
      <vt:lpstr>Slide 23</vt:lpstr>
      <vt:lpstr>Slide 24</vt:lpstr>
      <vt:lpstr>Slide 25</vt:lpstr>
      <vt:lpstr>Slide 26</vt:lpstr>
      <vt:lpstr>Slide 27</vt:lpstr>
      <vt:lpstr>Slide 28</vt:lpstr>
      <vt:lpstr>Use case diagram</vt:lpstr>
      <vt:lpstr>Activity diagram</vt:lpstr>
      <vt:lpstr>E R diagram</vt:lpstr>
      <vt:lpstr>  Data Flow Diagrams  Level  0</vt:lpstr>
      <vt:lpstr>Level 1</vt:lpstr>
      <vt:lpstr>Level 2-administrator module</vt:lpstr>
      <vt:lpstr>Level 2-staff module</vt:lpstr>
      <vt:lpstr>Level 2-technician module</vt:lpstr>
      <vt:lpstr>Target Specification</vt:lpstr>
      <vt:lpstr>Start page</vt:lpstr>
      <vt:lpstr>Admin Login</vt:lpstr>
      <vt:lpstr>Admin home</vt:lpstr>
      <vt:lpstr>Add technician</vt:lpstr>
      <vt:lpstr>Delete technician</vt:lpstr>
      <vt:lpstr>Add department</vt:lpstr>
      <vt:lpstr>Add designation</vt:lpstr>
      <vt:lpstr>Add qualification</vt:lpstr>
      <vt:lpstr>Add job type</vt:lpstr>
      <vt:lpstr>Add sub job type</vt:lpstr>
      <vt:lpstr>View working and completed</vt:lpstr>
      <vt:lpstr>View pending , informed and redirection</vt:lpstr>
      <vt:lpstr>View status</vt:lpstr>
      <vt:lpstr>Registration</vt:lpstr>
      <vt:lpstr>Staff login</vt:lpstr>
      <vt:lpstr>Mail complaints</vt:lpstr>
      <vt:lpstr>View status by technician</vt:lpstr>
      <vt:lpstr>Technician home</vt:lpstr>
      <vt:lpstr>View complaints</vt:lpstr>
      <vt:lpstr>White box testing</vt:lpstr>
      <vt:lpstr>Black box testing</vt:lpstr>
      <vt:lpstr>Module testing</vt:lpstr>
      <vt:lpstr>Integrated testing</vt:lpstr>
      <vt:lpstr>CONCLUSION</vt:lpstr>
      <vt:lpstr>Slide 62</vt:lpstr>
      <vt:lpstr>REFERENCES </vt:lpstr>
      <vt:lpstr>Slide 64</vt:lpstr>
      <vt:lpstr>Slide 65</vt:lpstr>
      <vt:lpstr>THANK YOU  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 VENUGOPAL</dc:creator>
  <cp:lastModifiedBy>TOSHIBA</cp:lastModifiedBy>
  <cp:revision>192</cp:revision>
  <cp:lastPrinted>1601-01-01T00:00:00Z</cp:lastPrinted>
  <dcterms:created xsi:type="dcterms:W3CDTF">1601-01-01T00:00:00Z</dcterms:created>
  <dcterms:modified xsi:type="dcterms:W3CDTF">2010-03-29T03:28:24Z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