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4"/>
  </p:notesMasterIdLst>
  <p:sldIdLst>
    <p:sldId id="275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</p:sldIdLst>
  <p:sldSz cx="10080625" cy="7559675"/>
  <p:notesSz cx="7772400" cy="10058400"/>
  <p:defaultTextStyle>
    <a:defPPr>
      <a:defRPr lang="en-GB"/>
    </a:defPPr>
    <a:lvl1pPr algn="l" defTabSz="457152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873" indent="-285721" algn="l" defTabSz="457152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2881" indent="-228576" algn="l" defTabSz="457152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034" indent="-228576" algn="l" defTabSz="457152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187" indent="-228576" algn="l" defTabSz="457152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2916" algn="l" defTabSz="914305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221" algn="l" defTabSz="914305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380" y="-48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37A9465F-2857-4EE7-8A85-F91F9976C0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E2F232-CD79-45AA-8E2B-8C786B924233}" type="slidenum">
              <a:rPr lang="en-US"/>
              <a:pPr/>
              <a:t>3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D8F9FC-3E5A-42FC-A43F-6CE7D24081F7}" type="slidenum">
              <a:rPr lang="en-US"/>
              <a:pPr/>
              <a:t>12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3DFB3F-05B3-4D68-A1E3-2A30F2739085}" type="slidenum">
              <a:rPr lang="en-US"/>
              <a:pPr/>
              <a:t>13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4C84B1-0F4E-4DCA-8BC0-B054647CB004}" type="slidenum">
              <a:rPr lang="en-US"/>
              <a:pPr/>
              <a:t>14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77C03-E091-42C6-89A9-7FA95C420734}" type="slidenum">
              <a:rPr lang="en-US"/>
              <a:pPr/>
              <a:t>15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D27204-58ED-4B11-A6E8-62AE2828E9B1}" type="slidenum">
              <a:rPr lang="en-US"/>
              <a:pPr/>
              <a:t>16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2FC190-DE2E-4706-A274-56B726526B3E}" type="slidenum">
              <a:rPr lang="en-US"/>
              <a:pPr/>
              <a:t>17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259CEC-65E9-4CD2-AD9A-04F806DB32E7}" type="slidenum">
              <a:rPr lang="en-US"/>
              <a:pPr/>
              <a:t>18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9E4C79-7739-41D5-A915-9D69B98D46FB}" type="slidenum">
              <a:rPr lang="en-US"/>
              <a:pPr/>
              <a:t>19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416A6C-091A-42A6-BB8D-C4845C3954CB}" type="slidenum">
              <a:rPr lang="en-US"/>
              <a:pPr/>
              <a:t>20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2083D9-5FCB-4121-ABA4-7A8D79A6C4D2}" type="slidenum">
              <a:rPr lang="en-US"/>
              <a:pPr/>
              <a:t>22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DC5A96-9F3B-4D74-98DE-36D97A8380C8}" type="slidenum">
              <a:rPr lang="en-US"/>
              <a:pPr/>
              <a:t>4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EFA3BF-38EE-4FE0-B81E-83235DF041F8}" type="slidenum">
              <a:rPr lang="en-US"/>
              <a:pPr/>
              <a:t>5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907731-4291-4E05-B328-E578A65D33F4}" type="slidenum">
              <a:rPr lang="en-US"/>
              <a:pPr/>
              <a:t>6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F39A64-78B3-4740-AF40-D125F235F786}" type="slidenum">
              <a:rPr lang="en-US"/>
              <a:pPr/>
              <a:t>7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EF092C-186B-47DD-9F1C-23E75D2268D3}" type="slidenum">
              <a:rPr lang="en-US"/>
              <a:pPr/>
              <a:t>8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F18E3D-61EF-467E-A1CD-1BC5A8D94061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5E0B65-9A3A-471B-B197-1392516C178B}" type="slidenum">
              <a:rPr lang="en-US"/>
              <a:pPr/>
              <a:t>10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487542-7EB7-4BAA-A6C4-8F0AE48B9AC5}" type="slidenum">
              <a:rPr lang="en-US"/>
              <a:pPr/>
              <a:t>11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695A-1D78-40DD-ABB3-E37B118CE7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9936-F8A2-42E1-99FC-71FAF9A06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3B8-9AFC-46CE-B565-1812E77E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8A5E-037E-4FC1-AD23-9CCF5B2318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8C0-C616-41C6-A63E-1544FB8DA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3ECB-793E-4D53-85B9-D7D916DF9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0BCD-545F-4C9A-AC2F-7C354C370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D60-9A25-4A71-808C-79A49504B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E163-FEB4-4148-B5F0-C1396C788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0A69-C427-4F67-9159-9C7CA1DD5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fld id="{3CF9445E-7B1D-4CA7-92B7-F1A1FEA469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501" y="6411724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501" y="-7875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30299" y="-7875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  <a:prstGeom prst="rect">
            <a:avLst/>
          </a:prstGeom>
        </p:spPr>
        <p:txBody>
          <a:bodyPr vert="horz" lIns="0" tIns="5039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40182" y="7006699"/>
            <a:ext cx="3696229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36542" y="7006699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62D150-8B3E-46DB-82E5-319AAC0024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965" y="223117"/>
            <a:ext cx="10120917" cy="71564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5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arallel_comp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http://www.fz-juelich.de/portal/datapool/presse/Supercomputer_neu_01.jpg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-3341688" y="350837"/>
            <a:ext cx="16680722" cy="7315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15912" y="1798637"/>
            <a:ext cx="9536112" cy="11667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PARALLEL C</a:t>
            </a:r>
            <a:endParaRPr lang="en-US" sz="7200" b="1" cap="none" spc="0" dirty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5712" y="6296433"/>
            <a:ext cx="9536112" cy="9886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pperplate Gothic Light" pitchFamily="34" charset="0"/>
              </a:rPr>
              <a:t>ANKITH  SUDHEER  KARAT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pperplate Gothic Light" pitchFamily="34" charset="0"/>
              </a:rPr>
              <a:t>S7 CS</a:t>
            </a:r>
            <a:r>
              <a:rPr lang="el-GR" sz="2800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cs typeface="Times New Roman"/>
              </a:rPr>
              <a:t>α</a:t>
            </a:r>
            <a:endParaRPr lang="en-US" sz="2800" b="1" cap="none" spc="0" dirty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pperplate Gothic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49275" y="457200"/>
            <a:ext cx="7680325" cy="283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4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PARALLEL PROGRAMMING MODELS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There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are several parallel programming models in common use: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Shared Memory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Threads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Message Passing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Data Parallel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Hybrid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544512" y="960437"/>
            <a:ext cx="9372600" cy="2840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Shared Memory Model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Tasks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share a common address space,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which read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and write asynchronously.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Locks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/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semaphores used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to control access to the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shared memory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“Ownership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" is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lacking</a:t>
            </a: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Keeping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data local to the processor that works on it conserves memory accesses, cache refreshes and bus traffic that occurs when multiple processors use the same data.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3362" y="4237037"/>
            <a:ext cx="3943350" cy="2714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20650" y="57150"/>
            <a:ext cx="9144000" cy="3770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Threads Model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single process can have multiple, concurrent execution paths.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Threads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communicate with each other through global memory (updating address locations). </a:t>
            </a:r>
            <a:endParaRPr lang="en-US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requires synchronization constructs to insure that more than one thread is not updating the same global address at any time.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Threads are commonly associated with</a:t>
            </a:r>
            <a:b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shared memory architectures and </a:t>
            </a:r>
            <a:b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operating systems.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Example - POSIX Threads and </a:t>
            </a:r>
            <a:br>
              <a:rPr lang="en-US" sz="2000" dirty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OpenMP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 help in creating thread </a:t>
            </a:r>
            <a:br>
              <a:rPr lang="en-US" sz="2000" dirty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based parallel models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6138" y="3898900"/>
            <a:ext cx="4986338" cy="340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28600" y="457200"/>
            <a:ext cx="9601200" cy="394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Multiple Program Multiple Data (MPMD):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MPMD is actually a "high level" programming model that can be built upon any combination of the previously mentioned parallel programming models.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MPMD applications typically have multiple executable object files (programs). While the application is being run in parallel, each task can be executing the same or different program as other tasks.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All tasks may use different data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450" y="4572001"/>
            <a:ext cx="6567488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20712" y="1249363"/>
            <a:ext cx="9144000" cy="2073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lnSpc>
                <a:spcPct val="100000"/>
              </a:lnSpc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2600" b="1" dirty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Proposed Architecture for Parallel Processing</a:t>
            </a:r>
          </a:p>
          <a:p>
            <a:pPr>
              <a:lnSpc>
                <a:spcPct val="100000"/>
              </a:lnSpc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dirty="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dirty="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architecture adopts all the above mentioned methodologies.</a:t>
            </a:r>
          </a:p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*All connected processors </a:t>
            </a: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share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 global memory.</a:t>
            </a:r>
          </a:p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*The tasks delegated to the processors are </a:t>
            </a: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multi-threaded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for greater parallelism.</a:t>
            </a:r>
          </a:p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MIMD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approach is followed.</a:t>
            </a:r>
          </a:p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MPMD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strategy is adopted, giving each of the associated processors a different binary file.  </a:t>
            </a:r>
          </a:p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2582863" y="2527300"/>
            <a:ext cx="622300" cy="466725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3517900" y="2527300"/>
            <a:ext cx="622300" cy="466725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4449763" y="2527300"/>
            <a:ext cx="622300" cy="466725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6318250" y="2527300"/>
            <a:ext cx="622300" cy="466725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384800" y="2527300"/>
            <a:ext cx="622300" cy="466725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582863" y="3370263"/>
            <a:ext cx="4356100" cy="933450"/>
          </a:xfrm>
          <a:prstGeom prst="rect">
            <a:avLst/>
          </a:prstGeom>
          <a:solidFill>
            <a:srgbClr val="C5000B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2582863" y="4706938"/>
            <a:ext cx="622300" cy="466725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3517900" y="4706938"/>
            <a:ext cx="622300" cy="466725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6473825" y="4706938"/>
            <a:ext cx="622300" cy="466725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955675" y="900114"/>
            <a:ext cx="1898650" cy="1423987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6991350" y="5580064"/>
            <a:ext cx="1898650" cy="1539875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6450014" y="5110163"/>
            <a:ext cx="542925" cy="1782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7059613" y="5173663"/>
            <a:ext cx="406400" cy="406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7059613" y="4765675"/>
            <a:ext cx="1627188" cy="8143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481763" y="4799014"/>
            <a:ext cx="611188" cy="8143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 flipV="1">
            <a:off x="2782888" y="928689"/>
            <a:ext cx="412750" cy="16335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 flipV="1">
            <a:off x="2751138" y="2257426"/>
            <a:ext cx="412750" cy="6159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 flipV="1">
            <a:off x="1155700" y="2322513"/>
            <a:ext cx="1430338" cy="6159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H="1" flipV="1">
            <a:off x="2408238" y="2354263"/>
            <a:ext cx="209550" cy="2095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679700" y="2603501"/>
            <a:ext cx="6127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P1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640139" y="2603501"/>
            <a:ext cx="6127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P2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570414" y="2603501"/>
            <a:ext cx="6127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P3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499100" y="2603501"/>
            <a:ext cx="6127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P4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326188" y="2603501"/>
            <a:ext cx="609600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P5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2679700" y="4781550"/>
            <a:ext cx="6127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P6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640139" y="4781550"/>
            <a:ext cx="6127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P7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6589714" y="4781550"/>
            <a:ext cx="6127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Pn</a:t>
            </a:r>
            <a:endParaRPr lang="en-US" sz="17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4414839" y="4765675"/>
            <a:ext cx="1831975" cy="33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  .   .   .   .   .   .   .</a:t>
            </a:r>
          </a:p>
        </p:txBody>
      </p:sp>
      <p:cxnSp>
        <p:nvCxnSpPr>
          <p:cNvPr id="15389" name="AutoShape 29"/>
          <p:cNvCxnSpPr>
            <a:cxnSpLocks noChangeShapeType="1"/>
          </p:cNvCxnSpPr>
          <p:nvPr/>
        </p:nvCxnSpPr>
        <p:spPr bwMode="auto">
          <a:xfrm>
            <a:off x="2887663" y="2941637"/>
            <a:ext cx="20638" cy="46196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390" name="AutoShape 30"/>
          <p:cNvCxnSpPr>
            <a:cxnSpLocks noChangeShapeType="1"/>
          </p:cNvCxnSpPr>
          <p:nvPr/>
        </p:nvCxnSpPr>
        <p:spPr bwMode="auto">
          <a:xfrm>
            <a:off x="3849688" y="2941637"/>
            <a:ext cx="19050" cy="46196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391" name="AutoShape 31"/>
          <p:cNvCxnSpPr>
            <a:cxnSpLocks noChangeShapeType="1"/>
          </p:cNvCxnSpPr>
          <p:nvPr/>
        </p:nvCxnSpPr>
        <p:spPr bwMode="auto">
          <a:xfrm>
            <a:off x="4746625" y="2941637"/>
            <a:ext cx="20638" cy="46196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392" name="AutoShape 32"/>
          <p:cNvCxnSpPr>
            <a:cxnSpLocks noChangeShapeType="1"/>
          </p:cNvCxnSpPr>
          <p:nvPr/>
        </p:nvCxnSpPr>
        <p:spPr bwMode="auto">
          <a:xfrm>
            <a:off x="5707063" y="2974975"/>
            <a:ext cx="19050" cy="46196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393" name="AutoShape 33"/>
          <p:cNvCxnSpPr>
            <a:cxnSpLocks noChangeShapeType="1"/>
          </p:cNvCxnSpPr>
          <p:nvPr/>
        </p:nvCxnSpPr>
        <p:spPr bwMode="auto">
          <a:xfrm>
            <a:off x="6637338" y="2974975"/>
            <a:ext cx="20638" cy="46196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394" name="AutoShape 34"/>
          <p:cNvCxnSpPr>
            <a:cxnSpLocks noChangeShapeType="1"/>
          </p:cNvCxnSpPr>
          <p:nvPr/>
        </p:nvCxnSpPr>
        <p:spPr bwMode="auto">
          <a:xfrm>
            <a:off x="2887663" y="4256088"/>
            <a:ext cx="20638" cy="46355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395" name="AutoShape 35"/>
          <p:cNvCxnSpPr>
            <a:cxnSpLocks noChangeShapeType="1"/>
          </p:cNvCxnSpPr>
          <p:nvPr/>
        </p:nvCxnSpPr>
        <p:spPr bwMode="auto">
          <a:xfrm>
            <a:off x="3816350" y="4256088"/>
            <a:ext cx="20638" cy="46355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396" name="AutoShape 36"/>
          <p:cNvCxnSpPr>
            <a:cxnSpLocks noChangeShapeType="1"/>
          </p:cNvCxnSpPr>
          <p:nvPr/>
        </p:nvCxnSpPr>
        <p:spPr bwMode="auto">
          <a:xfrm>
            <a:off x="6734175" y="4256088"/>
            <a:ext cx="20638" cy="46355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3687763" y="3619501"/>
            <a:ext cx="2286000" cy="430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Shared Memory</a:t>
            </a:r>
          </a:p>
        </p:txBody>
      </p:sp>
      <p:sp>
        <p:nvSpPr>
          <p:cNvPr id="15398" name="Freeform 38"/>
          <p:cNvSpPr>
            <a:spLocks noChangeArrowheads="1"/>
          </p:cNvSpPr>
          <p:nvPr/>
        </p:nvSpPr>
        <p:spPr bwMode="auto">
          <a:xfrm>
            <a:off x="1054100" y="1166814"/>
            <a:ext cx="257175" cy="1017586"/>
          </a:xfrm>
          <a:custGeom>
            <a:avLst/>
            <a:gdLst/>
            <a:ahLst/>
            <a:cxnLst>
              <a:cxn ang="0">
                <a:pos x="435" y="0"/>
              </a:cxn>
              <a:cxn ang="0">
                <a:pos x="520" y="619"/>
              </a:cxn>
              <a:cxn ang="0">
                <a:pos x="520" y="1237"/>
              </a:cxn>
              <a:cxn ang="0">
                <a:pos x="492" y="1856"/>
              </a:cxn>
              <a:cxn ang="0">
                <a:pos x="520" y="2474"/>
              </a:cxn>
              <a:cxn ang="0">
                <a:pos x="548" y="3093"/>
              </a:cxn>
              <a:cxn ang="0">
                <a:pos x="548" y="3175"/>
              </a:cxn>
            </a:cxnLst>
            <a:rect l="0" t="0" r="r" b="b"/>
            <a:pathLst>
              <a:path w="803" h="3176">
                <a:moveTo>
                  <a:pt x="435" y="0"/>
                </a:moveTo>
                <a:cubicBezTo>
                  <a:pt x="216" y="223"/>
                  <a:pt x="729" y="439"/>
                  <a:pt x="520" y="619"/>
                </a:cubicBezTo>
                <a:cubicBezTo>
                  <a:pt x="234" y="865"/>
                  <a:pt x="527" y="1030"/>
                  <a:pt x="520" y="1237"/>
                </a:cubicBezTo>
                <a:cubicBezTo>
                  <a:pt x="513" y="1445"/>
                  <a:pt x="111" y="1614"/>
                  <a:pt x="492" y="1856"/>
                </a:cubicBezTo>
                <a:cubicBezTo>
                  <a:pt x="802" y="2052"/>
                  <a:pt x="72" y="2170"/>
                  <a:pt x="520" y="2474"/>
                </a:cubicBezTo>
                <a:cubicBezTo>
                  <a:pt x="768" y="2643"/>
                  <a:pt x="0" y="2925"/>
                  <a:pt x="548" y="3093"/>
                </a:cubicBezTo>
                <a:lnTo>
                  <a:pt x="548" y="3175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399" name="Freeform 39"/>
          <p:cNvSpPr>
            <a:spLocks noChangeArrowheads="1"/>
          </p:cNvSpPr>
          <p:nvPr/>
        </p:nvSpPr>
        <p:spPr bwMode="auto">
          <a:xfrm>
            <a:off x="1663700" y="1166814"/>
            <a:ext cx="257175" cy="1017586"/>
          </a:xfrm>
          <a:custGeom>
            <a:avLst/>
            <a:gdLst/>
            <a:ahLst/>
            <a:cxnLst>
              <a:cxn ang="0">
                <a:pos x="435" y="0"/>
              </a:cxn>
              <a:cxn ang="0">
                <a:pos x="520" y="619"/>
              </a:cxn>
              <a:cxn ang="0">
                <a:pos x="520" y="1237"/>
              </a:cxn>
              <a:cxn ang="0">
                <a:pos x="492" y="1856"/>
              </a:cxn>
              <a:cxn ang="0">
                <a:pos x="520" y="2474"/>
              </a:cxn>
              <a:cxn ang="0">
                <a:pos x="548" y="3093"/>
              </a:cxn>
              <a:cxn ang="0">
                <a:pos x="548" y="3175"/>
              </a:cxn>
            </a:cxnLst>
            <a:rect l="0" t="0" r="r" b="b"/>
            <a:pathLst>
              <a:path w="803" h="3176">
                <a:moveTo>
                  <a:pt x="435" y="0"/>
                </a:moveTo>
                <a:cubicBezTo>
                  <a:pt x="216" y="223"/>
                  <a:pt x="729" y="439"/>
                  <a:pt x="520" y="619"/>
                </a:cubicBezTo>
                <a:cubicBezTo>
                  <a:pt x="234" y="865"/>
                  <a:pt x="527" y="1030"/>
                  <a:pt x="520" y="1237"/>
                </a:cubicBezTo>
                <a:cubicBezTo>
                  <a:pt x="513" y="1445"/>
                  <a:pt x="111" y="1614"/>
                  <a:pt x="492" y="1856"/>
                </a:cubicBezTo>
                <a:cubicBezTo>
                  <a:pt x="802" y="2052"/>
                  <a:pt x="72" y="2170"/>
                  <a:pt x="520" y="2474"/>
                </a:cubicBezTo>
                <a:cubicBezTo>
                  <a:pt x="768" y="2643"/>
                  <a:pt x="0" y="2925"/>
                  <a:pt x="548" y="3093"/>
                </a:cubicBezTo>
                <a:lnTo>
                  <a:pt x="548" y="3175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400" name="Freeform 40"/>
          <p:cNvSpPr>
            <a:spLocks noChangeArrowheads="1"/>
          </p:cNvSpPr>
          <p:nvPr/>
        </p:nvSpPr>
        <p:spPr bwMode="auto">
          <a:xfrm>
            <a:off x="7081839" y="5846764"/>
            <a:ext cx="257175" cy="1017586"/>
          </a:xfrm>
          <a:custGeom>
            <a:avLst/>
            <a:gdLst/>
            <a:ahLst/>
            <a:cxnLst>
              <a:cxn ang="0">
                <a:pos x="435" y="0"/>
              </a:cxn>
              <a:cxn ang="0">
                <a:pos x="520" y="619"/>
              </a:cxn>
              <a:cxn ang="0">
                <a:pos x="520" y="1237"/>
              </a:cxn>
              <a:cxn ang="0">
                <a:pos x="492" y="1856"/>
              </a:cxn>
              <a:cxn ang="0">
                <a:pos x="520" y="2474"/>
              </a:cxn>
              <a:cxn ang="0">
                <a:pos x="548" y="3093"/>
              </a:cxn>
              <a:cxn ang="0">
                <a:pos x="548" y="3175"/>
              </a:cxn>
            </a:cxnLst>
            <a:rect l="0" t="0" r="r" b="b"/>
            <a:pathLst>
              <a:path w="803" h="3176">
                <a:moveTo>
                  <a:pt x="435" y="0"/>
                </a:moveTo>
                <a:cubicBezTo>
                  <a:pt x="216" y="223"/>
                  <a:pt x="729" y="439"/>
                  <a:pt x="520" y="619"/>
                </a:cubicBezTo>
                <a:cubicBezTo>
                  <a:pt x="234" y="865"/>
                  <a:pt x="527" y="1030"/>
                  <a:pt x="520" y="1237"/>
                </a:cubicBezTo>
                <a:cubicBezTo>
                  <a:pt x="513" y="1445"/>
                  <a:pt x="111" y="1614"/>
                  <a:pt x="492" y="1856"/>
                </a:cubicBezTo>
                <a:cubicBezTo>
                  <a:pt x="802" y="2052"/>
                  <a:pt x="72" y="2170"/>
                  <a:pt x="520" y="2474"/>
                </a:cubicBezTo>
                <a:cubicBezTo>
                  <a:pt x="768" y="2643"/>
                  <a:pt x="0" y="2925"/>
                  <a:pt x="548" y="3093"/>
                </a:cubicBezTo>
                <a:lnTo>
                  <a:pt x="548" y="3175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401" name="Freeform 41"/>
          <p:cNvSpPr>
            <a:spLocks noChangeArrowheads="1"/>
          </p:cNvSpPr>
          <p:nvPr/>
        </p:nvSpPr>
        <p:spPr bwMode="auto">
          <a:xfrm>
            <a:off x="2271714" y="1166814"/>
            <a:ext cx="257175" cy="1017586"/>
          </a:xfrm>
          <a:custGeom>
            <a:avLst/>
            <a:gdLst/>
            <a:ahLst/>
            <a:cxnLst>
              <a:cxn ang="0">
                <a:pos x="435" y="0"/>
              </a:cxn>
              <a:cxn ang="0">
                <a:pos x="520" y="619"/>
              </a:cxn>
              <a:cxn ang="0">
                <a:pos x="520" y="1237"/>
              </a:cxn>
              <a:cxn ang="0">
                <a:pos x="492" y="1856"/>
              </a:cxn>
              <a:cxn ang="0">
                <a:pos x="520" y="2474"/>
              </a:cxn>
              <a:cxn ang="0">
                <a:pos x="548" y="3093"/>
              </a:cxn>
              <a:cxn ang="0">
                <a:pos x="548" y="3175"/>
              </a:cxn>
            </a:cxnLst>
            <a:rect l="0" t="0" r="r" b="b"/>
            <a:pathLst>
              <a:path w="803" h="3176">
                <a:moveTo>
                  <a:pt x="435" y="0"/>
                </a:moveTo>
                <a:cubicBezTo>
                  <a:pt x="216" y="223"/>
                  <a:pt x="729" y="439"/>
                  <a:pt x="520" y="619"/>
                </a:cubicBezTo>
                <a:cubicBezTo>
                  <a:pt x="234" y="865"/>
                  <a:pt x="527" y="1030"/>
                  <a:pt x="520" y="1237"/>
                </a:cubicBezTo>
                <a:cubicBezTo>
                  <a:pt x="513" y="1445"/>
                  <a:pt x="111" y="1614"/>
                  <a:pt x="492" y="1856"/>
                </a:cubicBezTo>
                <a:cubicBezTo>
                  <a:pt x="802" y="2052"/>
                  <a:pt x="72" y="2170"/>
                  <a:pt x="520" y="2474"/>
                </a:cubicBezTo>
                <a:cubicBezTo>
                  <a:pt x="768" y="2643"/>
                  <a:pt x="0" y="2925"/>
                  <a:pt x="548" y="3093"/>
                </a:cubicBezTo>
                <a:lnTo>
                  <a:pt x="548" y="3175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402" name="Freeform 42"/>
          <p:cNvSpPr>
            <a:spLocks noChangeArrowheads="1"/>
          </p:cNvSpPr>
          <p:nvPr/>
        </p:nvSpPr>
        <p:spPr bwMode="auto">
          <a:xfrm>
            <a:off x="7305675" y="5846764"/>
            <a:ext cx="257175" cy="1017586"/>
          </a:xfrm>
          <a:custGeom>
            <a:avLst/>
            <a:gdLst/>
            <a:ahLst/>
            <a:cxnLst>
              <a:cxn ang="0">
                <a:pos x="435" y="0"/>
              </a:cxn>
              <a:cxn ang="0">
                <a:pos x="520" y="619"/>
              </a:cxn>
              <a:cxn ang="0">
                <a:pos x="520" y="1237"/>
              </a:cxn>
              <a:cxn ang="0">
                <a:pos x="492" y="1856"/>
              </a:cxn>
              <a:cxn ang="0">
                <a:pos x="520" y="2474"/>
              </a:cxn>
              <a:cxn ang="0">
                <a:pos x="548" y="3093"/>
              </a:cxn>
              <a:cxn ang="0">
                <a:pos x="548" y="3175"/>
              </a:cxn>
            </a:cxnLst>
            <a:rect l="0" t="0" r="r" b="b"/>
            <a:pathLst>
              <a:path w="803" h="3176">
                <a:moveTo>
                  <a:pt x="435" y="0"/>
                </a:moveTo>
                <a:cubicBezTo>
                  <a:pt x="216" y="223"/>
                  <a:pt x="729" y="439"/>
                  <a:pt x="520" y="619"/>
                </a:cubicBezTo>
                <a:cubicBezTo>
                  <a:pt x="234" y="865"/>
                  <a:pt x="527" y="1030"/>
                  <a:pt x="520" y="1237"/>
                </a:cubicBezTo>
                <a:cubicBezTo>
                  <a:pt x="513" y="1445"/>
                  <a:pt x="111" y="1614"/>
                  <a:pt x="492" y="1856"/>
                </a:cubicBezTo>
                <a:cubicBezTo>
                  <a:pt x="802" y="2052"/>
                  <a:pt x="72" y="2170"/>
                  <a:pt x="520" y="2474"/>
                </a:cubicBezTo>
                <a:cubicBezTo>
                  <a:pt x="768" y="2643"/>
                  <a:pt x="0" y="2925"/>
                  <a:pt x="548" y="3093"/>
                </a:cubicBezTo>
                <a:lnTo>
                  <a:pt x="548" y="3175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403" name="Freeform 43"/>
          <p:cNvSpPr>
            <a:spLocks noChangeArrowheads="1"/>
          </p:cNvSpPr>
          <p:nvPr/>
        </p:nvSpPr>
        <p:spPr bwMode="auto">
          <a:xfrm>
            <a:off x="7497764" y="5846764"/>
            <a:ext cx="257175" cy="1017586"/>
          </a:xfrm>
          <a:custGeom>
            <a:avLst/>
            <a:gdLst/>
            <a:ahLst/>
            <a:cxnLst>
              <a:cxn ang="0">
                <a:pos x="435" y="0"/>
              </a:cxn>
              <a:cxn ang="0">
                <a:pos x="520" y="619"/>
              </a:cxn>
              <a:cxn ang="0">
                <a:pos x="520" y="1237"/>
              </a:cxn>
              <a:cxn ang="0">
                <a:pos x="492" y="1856"/>
              </a:cxn>
              <a:cxn ang="0">
                <a:pos x="520" y="2474"/>
              </a:cxn>
              <a:cxn ang="0">
                <a:pos x="548" y="3093"/>
              </a:cxn>
              <a:cxn ang="0">
                <a:pos x="548" y="3175"/>
              </a:cxn>
            </a:cxnLst>
            <a:rect l="0" t="0" r="r" b="b"/>
            <a:pathLst>
              <a:path w="803" h="3176">
                <a:moveTo>
                  <a:pt x="435" y="0"/>
                </a:moveTo>
                <a:cubicBezTo>
                  <a:pt x="216" y="223"/>
                  <a:pt x="729" y="439"/>
                  <a:pt x="520" y="619"/>
                </a:cubicBezTo>
                <a:cubicBezTo>
                  <a:pt x="234" y="865"/>
                  <a:pt x="527" y="1030"/>
                  <a:pt x="520" y="1237"/>
                </a:cubicBezTo>
                <a:cubicBezTo>
                  <a:pt x="513" y="1445"/>
                  <a:pt x="111" y="1614"/>
                  <a:pt x="492" y="1856"/>
                </a:cubicBezTo>
                <a:cubicBezTo>
                  <a:pt x="802" y="2052"/>
                  <a:pt x="72" y="2170"/>
                  <a:pt x="520" y="2474"/>
                </a:cubicBezTo>
                <a:cubicBezTo>
                  <a:pt x="768" y="2643"/>
                  <a:pt x="0" y="2925"/>
                  <a:pt x="548" y="3093"/>
                </a:cubicBezTo>
                <a:lnTo>
                  <a:pt x="548" y="3175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404" name="Freeform 44"/>
          <p:cNvSpPr>
            <a:spLocks noChangeArrowheads="1"/>
          </p:cNvSpPr>
          <p:nvPr/>
        </p:nvSpPr>
        <p:spPr bwMode="auto">
          <a:xfrm>
            <a:off x="7721600" y="5846764"/>
            <a:ext cx="257175" cy="1017586"/>
          </a:xfrm>
          <a:custGeom>
            <a:avLst/>
            <a:gdLst/>
            <a:ahLst/>
            <a:cxnLst>
              <a:cxn ang="0">
                <a:pos x="435" y="0"/>
              </a:cxn>
              <a:cxn ang="0">
                <a:pos x="520" y="619"/>
              </a:cxn>
              <a:cxn ang="0">
                <a:pos x="520" y="1237"/>
              </a:cxn>
              <a:cxn ang="0">
                <a:pos x="492" y="1856"/>
              </a:cxn>
              <a:cxn ang="0">
                <a:pos x="520" y="2474"/>
              </a:cxn>
              <a:cxn ang="0">
                <a:pos x="548" y="3093"/>
              </a:cxn>
              <a:cxn ang="0">
                <a:pos x="548" y="3175"/>
              </a:cxn>
            </a:cxnLst>
            <a:rect l="0" t="0" r="r" b="b"/>
            <a:pathLst>
              <a:path w="803" h="3176">
                <a:moveTo>
                  <a:pt x="435" y="0"/>
                </a:moveTo>
                <a:cubicBezTo>
                  <a:pt x="216" y="223"/>
                  <a:pt x="729" y="439"/>
                  <a:pt x="520" y="619"/>
                </a:cubicBezTo>
                <a:cubicBezTo>
                  <a:pt x="234" y="865"/>
                  <a:pt x="527" y="1030"/>
                  <a:pt x="520" y="1237"/>
                </a:cubicBezTo>
                <a:cubicBezTo>
                  <a:pt x="513" y="1445"/>
                  <a:pt x="111" y="1614"/>
                  <a:pt x="492" y="1856"/>
                </a:cubicBezTo>
                <a:cubicBezTo>
                  <a:pt x="802" y="2052"/>
                  <a:pt x="72" y="2170"/>
                  <a:pt x="520" y="2474"/>
                </a:cubicBezTo>
                <a:cubicBezTo>
                  <a:pt x="768" y="2643"/>
                  <a:pt x="0" y="2925"/>
                  <a:pt x="548" y="3093"/>
                </a:cubicBezTo>
                <a:lnTo>
                  <a:pt x="548" y="3175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405" name="Freeform 45"/>
          <p:cNvSpPr>
            <a:spLocks noChangeArrowheads="1"/>
          </p:cNvSpPr>
          <p:nvPr/>
        </p:nvSpPr>
        <p:spPr bwMode="auto">
          <a:xfrm>
            <a:off x="7913689" y="5846764"/>
            <a:ext cx="257175" cy="1017586"/>
          </a:xfrm>
          <a:custGeom>
            <a:avLst/>
            <a:gdLst/>
            <a:ahLst/>
            <a:cxnLst>
              <a:cxn ang="0">
                <a:pos x="435" y="0"/>
              </a:cxn>
              <a:cxn ang="0">
                <a:pos x="520" y="619"/>
              </a:cxn>
              <a:cxn ang="0">
                <a:pos x="520" y="1237"/>
              </a:cxn>
              <a:cxn ang="0">
                <a:pos x="492" y="1856"/>
              </a:cxn>
              <a:cxn ang="0">
                <a:pos x="520" y="2474"/>
              </a:cxn>
              <a:cxn ang="0">
                <a:pos x="548" y="3093"/>
              </a:cxn>
              <a:cxn ang="0">
                <a:pos x="548" y="3175"/>
              </a:cxn>
            </a:cxnLst>
            <a:rect l="0" t="0" r="r" b="b"/>
            <a:pathLst>
              <a:path w="803" h="3176">
                <a:moveTo>
                  <a:pt x="435" y="0"/>
                </a:moveTo>
                <a:cubicBezTo>
                  <a:pt x="216" y="223"/>
                  <a:pt x="729" y="439"/>
                  <a:pt x="520" y="619"/>
                </a:cubicBezTo>
                <a:cubicBezTo>
                  <a:pt x="234" y="865"/>
                  <a:pt x="527" y="1030"/>
                  <a:pt x="520" y="1237"/>
                </a:cubicBezTo>
                <a:cubicBezTo>
                  <a:pt x="513" y="1445"/>
                  <a:pt x="111" y="1614"/>
                  <a:pt x="492" y="1856"/>
                </a:cubicBezTo>
                <a:cubicBezTo>
                  <a:pt x="802" y="2052"/>
                  <a:pt x="72" y="2170"/>
                  <a:pt x="520" y="2474"/>
                </a:cubicBezTo>
                <a:cubicBezTo>
                  <a:pt x="768" y="2643"/>
                  <a:pt x="0" y="2925"/>
                  <a:pt x="548" y="3093"/>
                </a:cubicBezTo>
                <a:lnTo>
                  <a:pt x="548" y="3175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406" name="Freeform 46"/>
          <p:cNvSpPr>
            <a:spLocks noChangeArrowheads="1"/>
          </p:cNvSpPr>
          <p:nvPr/>
        </p:nvSpPr>
        <p:spPr bwMode="auto">
          <a:xfrm>
            <a:off x="8491539" y="5846764"/>
            <a:ext cx="257175" cy="1017586"/>
          </a:xfrm>
          <a:custGeom>
            <a:avLst/>
            <a:gdLst/>
            <a:ahLst/>
            <a:cxnLst>
              <a:cxn ang="0">
                <a:pos x="435" y="0"/>
              </a:cxn>
              <a:cxn ang="0">
                <a:pos x="520" y="619"/>
              </a:cxn>
              <a:cxn ang="0">
                <a:pos x="520" y="1237"/>
              </a:cxn>
              <a:cxn ang="0">
                <a:pos x="492" y="1856"/>
              </a:cxn>
              <a:cxn ang="0">
                <a:pos x="520" y="2474"/>
              </a:cxn>
              <a:cxn ang="0">
                <a:pos x="548" y="3093"/>
              </a:cxn>
              <a:cxn ang="0">
                <a:pos x="548" y="3175"/>
              </a:cxn>
            </a:cxnLst>
            <a:rect l="0" t="0" r="r" b="b"/>
            <a:pathLst>
              <a:path w="803" h="3176">
                <a:moveTo>
                  <a:pt x="435" y="0"/>
                </a:moveTo>
                <a:cubicBezTo>
                  <a:pt x="216" y="223"/>
                  <a:pt x="729" y="439"/>
                  <a:pt x="520" y="619"/>
                </a:cubicBezTo>
                <a:cubicBezTo>
                  <a:pt x="234" y="865"/>
                  <a:pt x="527" y="1030"/>
                  <a:pt x="520" y="1237"/>
                </a:cubicBezTo>
                <a:cubicBezTo>
                  <a:pt x="513" y="1445"/>
                  <a:pt x="111" y="1614"/>
                  <a:pt x="492" y="1856"/>
                </a:cubicBezTo>
                <a:cubicBezTo>
                  <a:pt x="802" y="2052"/>
                  <a:pt x="72" y="2170"/>
                  <a:pt x="520" y="2474"/>
                </a:cubicBezTo>
                <a:cubicBezTo>
                  <a:pt x="768" y="2643"/>
                  <a:pt x="0" y="2925"/>
                  <a:pt x="548" y="3093"/>
                </a:cubicBezTo>
                <a:lnTo>
                  <a:pt x="548" y="3175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973139" y="876300"/>
            <a:ext cx="18954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Master Processor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6967537" y="5553076"/>
            <a:ext cx="20351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Update Processor</a:t>
            </a: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3295650" y="1016001"/>
            <a:ext cx="2217738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Dispatcher Thread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3295650" y="1422401"/>
            <a:ext cx="2217738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Estimator Thread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3273425" y="1830389"/>
            <a:ext cx="20351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Serial Executor</a:t>
            </a:r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>
            <a:off x="1239839" y="2033588"/>
            <a:ext cx="20351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413" name="Line 53"/>
          <p:cNvSpPr>
            <a:spLocks noChangeShapeType="1"/>
          </p:cNvSpPr>
          <p:nvPr/>
        </p:nvSpPr>
        <p:spPr bwMode="auto">
          <a:xfrm>
            <a:off x="1849438" y="1627189"/>
            <a:ext cx="1423988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414" name="Line 54"/>
          <p:cNvSpPr>
            <a:spLocks noChangeShapeType="1"/>
          </p:cNvSpPr>
          <p:nvPr/>
        </p:nvSpPr>
        <p:spPr bwMode="auto">
          <a:xfrm>
            <a:off x="2460625" y="1219201"/>
            <a:ext cx="814388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8158163" y="6178549"/>
            <a:ext cx="406400" cy="33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....</a:t>
            </a:r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7043739" y="6821488"/>
            <a:ext cx="1831975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3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P2 P3 P4 P5 P6     </a:t>
            </a:r>
            <a:r>
              <a:rPr lang="en-US" sz="13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Pn</a:t>
            </a:r>
            <a:endParaRPr lang="en-US" sz="13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1035050" y="5353051"/>
            <a:ext cx="5291138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17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Processors P2 to Pn-1 are </a:t>
            </a:r>
            <a:r>
              <a:rPr lang="en-US" sz="17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Slave Processors.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1600200" y="228601"/>
            <a:ext cx="73152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BASIC ARCHITECTURE OF PROPOSED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61950" y="457201"/>
            <a:ext cx="9239250" cy="3206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processors in the system are classified in the following categories - 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Master </a:t>
            </a: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Processor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Slave </a:t>
            </a: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Processors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Update </a:t>
            </a: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Processor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2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 </a:t>
            </a: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single processor is by default the master processor.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Usually a single processor is </a:t>
            </a:r>
            <a:r>
              <a:rPr lang="en-US" sz="2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alloted</a:t>
            </a: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for the purpose of updating incomplete instructions.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remaining processors are slave processors that work on the bulk of the code.  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458912" y="1112837"/>
            <a:ext cx="800100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CLASSIFICATION OF PROCESSORS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63512" y="1036637"/>
            <a:ext cx="9753600" cy="604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Master Processor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Has primarily 3 functions which are multi-threaded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Estimator thread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– Identify the program's hot-spots and bottlenecks.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		         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-Used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to estimate the total no of iterations of loops.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		         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-Calculates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approximate complexities of upcoming code blocks. 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Dispatcher thread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-Performs the duty of dispatching tasks to the slave processors.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		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-Relies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on the predictions offered by the Estimator thread for allocating jobs.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-Usually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allocates jobs by assigning each independent statement to a 				  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   processor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in a cyclic fashion.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Serial Execution Thread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– This thread performs the job of a serial PC, keeping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  track of the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current line of execution.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	         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-This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thread is responsible for the input and output of data on the screen etc.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00038" y="1265237"/>
            <a:ext cx="9601200" cy="2073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Slave Processor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dispatcher allots tasks to the various slave processors on the system.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These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processors, perform the required computations using symbolic expressions.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Put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simply, every unknown variable in the statement is written as a symbol. All other computations are performed.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All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computed values are written onto the shared memory, for the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updation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process.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49250" y="4221163"/>
            <a:ext cx="9251950" cy="2073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Update Processor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performs the function of updating all the incomplete instructions in every processor.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reads the updated values from the shared memory, substitutes them in the symbolic representation and completes its execution.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computed values are stored in the symbolic table.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906712" y="820737"/>
            <a:ext cx="4064000" cy="547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stdlib.h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&gt;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stdio.h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&gt;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main(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argc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char **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{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register double width, sum;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register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intervals,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/* get the number of intervals */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intervals =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atoi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[1]);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width = 1.0 / intervals;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/* do the computation */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sum = 0;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for (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=0;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&lt;intervals; ++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 {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register double x = (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+ 0.5) * width;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sum += 4.0 / (1.0 + x * x);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}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sum *= width;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("Estimation of pi is %f\n", sum);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return(0);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}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35112" y="122237"/>
            <a:ext cx="61722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 algn="ctr"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Sample Serial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512" y="510760"/>
            <a:ext cx="6324600" cy="662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OUTLINE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Parallel Computing so far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Proposed Architecture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Sample Serial code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Conclusion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References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27037" y="1371600"/>
            <a:ext cx="8716963" cy="4762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Disadvantages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Wrong results may be produced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Performance may actually degrade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Much less flexible than manual parallelization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Limited to a subset (mostly loops) of code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May actually not parallelize code if the analysis suggests there are inhibitors or the code is too complex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5112" y="1493837"/>
            <a:ext cx="5943600" cy="239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Historically</a:t>
            </a:r>
            <a:r>
              <a:rPr lang="en-IN" dirty="0" smtClean="0">
                <a:solidFill>
                  <a:schemeClr val="tx1"/>
                </a:solidFill>
              </a:rPr>
              <a:t>, parallel computing has been considered to be "the high end of computing", and has been used to model difficult scientific and engineering problems found in the real world.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Parallel C aims to bridge the gap between logic </a:t>
            </a:r>
            <a:r>
              <a:rPr lang="en-US" smtClean="0">
                <a:solidFill>
                  <a:schemeClr val="tx1"/>
                </a:solidFill>
              </a:rPr>
              <a:t>and .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85800" y="914400"/>
            <a:ext cx="8686800" cy="6086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References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[1]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Stefan </a:t>
            </a:r>
            <a:r>
              <a:rPr lang="en-US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Boeriu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Kai-Ping Wang and John C. Bruch </a:t>
            </a:r>
            <a:r>
              <a:rPr lang="en-US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Jr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Parallel Computation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Proceedings of the IEEE, Vol. 96,  No. 5, May 2008,page no:879-899.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[2]Brian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W. Barrett, Indiana </a:t>
            </a:r>
            <a:r>
              <a:rPr lang="en-US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University,Ron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Brightwell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Sandia National Laboratories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Jeffrey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M.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Squyres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Cisco Systems,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and Andrew </a:t>
            </a:r>
            <a:r>
              <a:rPr lang="en-US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Lumsdaine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Indiana </a:t>
            </a:r>
            <a:r>
              <a:rPr lang="en-US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University,Implementation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of Open MPI on the Cray XT3 , June 2009 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[3] Hank Dietz, hankd@engr.uky.edu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v2.0, 2004−06−28, Linux Parallel Processing HOWTO</a:t>
            </a: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[4]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DejaVu Sans" charset="0"/>
                <a:cs typeface="DejaVu Sans" charset="0"/>
              </a:rPr>
              <a:t> https://computing.llnl.gov/tutorials/parallel_comp/index.html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DejaVu Sans" charset="0"/>
              <a:cs typeface="DejaVu Sans" charset="0"/>
              <a:hlinkClick r:id="rId3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1" y="2239963"/>
            <a:ext cx="9390063" cy="388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71600" y="914401"/>
            <a:ext cx="7543800" cy="6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 algn="ctr"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3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SERIAL PROCESSOR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1"/>
            <a:ext cx="8458200" cy="460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914401"/>
            <a:ext cx="7543800" cy="6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 algn="ctr"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3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PARALLEL PROCESSOR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85775" y="660400"/>
            <a:ext cx="9090025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Flynn's Classical Taxonomy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There are different ways to classify parallel computers. One of the more widely used classifications, in use since 1966, is called Flynn's Taxonomy.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matrix below defines the 4 possible classifications according to Flynn: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1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3133726"/>
            <a:ext cx="8712200" cy="349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225425" y="552451"/>
            <a:ext cx="5946775" cy="561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Single Instruction, Single Data (SISD):</a:t>
            </a: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 serial (non-parallel) computer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Single instruction: only one instruction stream is being acted on by the CPU during any one clock cycle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Single data: only one data stream is being used as input during any one clock cycle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Deterministic execution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This is the oldest and even today, the most common type of computer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Examples: older generation mainframes, minicomputers and workstations; most modern day PCs.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4650" y="1947864"/>
            <a:ext cx="3162300" cy="3767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27025" y="228601"/>
            <a:ext cx="9502775" cy="3659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Single Instruction, Multiple Data (SIMD):</a:t>
            </a: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 type of parallel computer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Single instruction: All processing units execute the same instruction at any given clock cycle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Multiple data: Each processing unit can operate on a different data element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Synchronous (lockstep) and deterministic execution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Most modern computers, particularly those with graphics processor units (GPUs) employ SIMD instructions and execution units.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1" y="4343401"/>
            <a:ext cx="5313363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28613" y="222250"/>
            <a:ext cx="9501188" cy="2419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Multiple Instruction, Single Data (MISD):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 single data stream is fed into multiple processing units.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Each processing unit operates on the data independently via independent instruction streams.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Some conceivable uses might be: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M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ultiple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frequency filters operating on a single signal stream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ultiple 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cryptography algorithms attempting to crack a single coded message</a:t>
            </a: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1" y="4214813"/>
            <a:ext cx="6227763" cy="294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239712" y="122237"/>
            <a:ext cx="9529763" cy="2419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Multiple Instruction, Multiple Data (MIMD):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Currently, the most common type of parallel computer. Most modern computers fall into this category.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Multiple Instruction: every processor may be executing a different instruction stream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Multiple Data: every processor may be working with a different data stream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Execution can be synchronous or asynchronous, deterministic or non-deterministic 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Examples: most current supercomputers, networked parallel computer clusters and "grids", multi-processor SMP computers, multi-core PCs.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409724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2" y="4860674"/>
            <a:ext cx="4495800" cy="2699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1193</Words>
  <PresentationFormat>Custom</PresentationFormat>
  <Paragraphs>208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Ankith</dc:creator>
  <cp:lastModifiedBy>Aby</cp:lastModifiedBy>
  <cp:revision>21</cp:revision>
  <cp:lastPrinted>1601-01-01T00:00:00Z</cp:lastPrinted>
  <dcterms:created xsi:type="dcterms:W3CDTF">2010-10-06T17:21:02Z</dcterms:created>
  <dcterms:modified xsi:type="dcterms:W3CDTF">2010-10-08T07:06:09Z</dcterms:modified>
</cp:coreProperties>
</file>