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7"/>
  </p:notesMasterIdLst>
  <p:sldIdLst>
    <p:sldId id="256" r:id="rId2"/>
    <p:sldId id="259" r:id="rId3"/>
    <p:sldId id="258" r:id="rId4"/>
    <p:sldId id="272" r:id="rId5"/>
    <p:sldId id="266" r:id="rId6"/>
    <p:sldId id="274" r:id="rId7"/>
    <p:sldId id="276" r:id="rId8"/>
    <p:sldId id="277" r:id="rId9"/>
    <p:sldId id="278" r:id="rId10"/>
    <p:sldId id="280" r:id="rId11"/>
    <p:sldId id="279" r:id="rId12"/>
    <p:sldId id="268" r:id="rId13"/>
    <p:sldId id="271" r:id="rId14"/>
    <p:sldId id="273" r:id="rId15"/>
    <p:sldId id="283" r:id="rId16"/>
    <p:sldId id="286" r:id="rId17"/>
    <p:sldId id="263" r:id="rId18"/>
    <p:sldId id="282" r:id="rId19"/>
    <p:sldId id="264" r:id="rId20"/>
    <p:sldId id="284" r:id="rId21"/>
    <p:sldId id="285" r:id="rId22"/>
    <p:sldId id="270" r:id="rId23"/>
    <p:sldId id="261" r:id="rId24"/>
    <p:sldId id="260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96" autoAdjust="0"/>
    <p:restoredTop sz="94660"/>
  </p:normalViewPr>
  <p:slideViewPr>
    <p:cSldViewPr>
      <p:cViewPr varScale="1">
        <p:scale>
          <a:sx n="72" d="100"/>
          <a:sy n="72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42333-D418-46D1-BF58-68440BA55685}" type="datetimeFigureOut">
              <a:rPr lang="en-US" smtClean="0"/>
              <a:pPr/>
              <a:t>9/24/2010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E9FF-B153-4F2A-9E72-F19A691E8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9FF-B153-4F2A-9E72-F19A691E816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9FF-B153-4F2A-9E72-F19A691E8168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2762"/>
          </a:xfrm>
        </p:spPr>
        <p:txBody>
          <a:bodyPr/>
          <a:lstStyle/>
          <a:p>
            <a:r>
              <a:rPr lang="en-US" sz="8000" dirty="0" smtClean="0"/>
              <a:t>GPU COMPUTING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2956560"/>
          </a:xfrm>
          <a:noFill/>
          <a:ln>
            <a:noFill/>
          </a:ln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8000" dirty="0" smtClean="0">
              <a:latin typeface="Arial Narrow" pitchFamily="34" charset="0"/>
            </a:endParaRPr>
          </a:p>
          <a:p>
            <a:r>
              <a:rPr lang="en-US" sz="8000" dirty="0" smtClean="0">
                <a:solidFill>
                  <a:schemeClr val="tx1"/>
                </a:solidFill>
                <a:latin typeface="Arial Narrow" pitchFamily="34" charset="0"/>
              </a:rPr>
              <a:t> 	                             	By:</a:t>
            </a:r>
          </a:p>
          <a:p>
            <a:r>
              <a:rPr lang="en-US" sz="8000" dirty="0" smtClean="0">
                <a:solidFill>
                  <a:schemeClr val="tx1"/>
                </a:solidFill>
                <a:latin typeface="Arial Narrow" pitchFamily="34" charset="0"/>
              </a:rPr>
              <a:t>           			</a:t>
            </a:r>
            <a:r>
              <a:rPr lang="en-US" sz="8000" dirty="0" smtClean="0">
                <a:latin typeface="Arial Narrow" pitchFamily="34" charset="0"/>
              </a:rPr>
              <a:t>	</a:t>
            </a:r>
            <a:r>
              <a:rPr lang="en-US" sz="8000" dirty="0" smtClean="0">
                <a:solidFill>
                  <a:schemeClr val="tx1"/>
                </a:solidFill>
                <a:latin typeface="Arial Narrow" pitchFamily="34" charset="0"/>
              </a:rPr>
              <a:t>K.GEETHIKA</a:t>
            </a:r>
          </a:p>
          <a:p>
            <a:r>
              <a:rPr lang="en-US" sz="8000" dirty="0" smtClean="0">
                <a:solidFill>
                  <a:schemeClr val="tx1"/>
                </a:solidFill>
                <a:latin typeface="Arial Narrow" pitchFamily="34" charset="0"/>
              </a:rPr>
              <a:t>				         	    S7 CSE</a:t>
            </a:r>
          </a:p>
          <a:p>
            <a:r>
              <a:rPr lang="en-US" sz="8000" dirty="0" smtClean="0">
                <a:solidFill>
                  <a:schemeClr val="tx1"/>
                </a:solidFill>
                <a:latin typeface="Arial Narrow" pitchFamily="34" charset="0"/>
              </a:rPr>
              <a:t>					     RSET</a:t>
            </a:r>
          </a:p>
          <a:p>
            <a:r>
              <a:rPr lang="en-US" sz="8000" dirty="0" smtClean="0">
                <a:solidFill>
                  <a:schemeClr val="tx1"/>
                </a:solidFill>
                <a:latin typeface="Arial Narrow" pitchFamily="34" charset="0"/>
              </a:rPr>
              <a:t>					  </a:t>
            </a:r>
            <a:r>
              <a:rPr lang="en-US" sz="8000" dirty="0" smtClean="0">
                <a:latin typeface="Arial Narrow" pitchFamily="34" charset="0"/>
              </a:rPr>
              <a:t>24</a:t>
            </a:r>
            <a:r>
              <a:rPr lang="en-US" sz="8000" dirty="0" smtClean="0">
                <a:solidFill>
                  <a:schemeClr val="tx1"/>
                </a:solidFill>
                <a:latin typeface="Arial Narrow" pitchFamily="34" charset="0"/>
              </a:rPr>
              <a:t>.09.2010</a:t>
            </a:r>
            <a:endParaRPr lang="en-IN" sz="80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   GPU ARCHITECTURE(contd.)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85800" y="11430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endParaRPr lang="el-GR" sz="2800" dirty="0" smtClean="0">
              <a:cs typeface="Andalus" pitchFamily="18" charset="-7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95400"/>
            <a:ext cx="7924800" cy="5181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endParaRPr kumimoji="0" lang="el-G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ndalus" pitchFamily="18" charset="-78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09600" y="1066800"/>
            <a:ext cx="79248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l-G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ndalus" pitchFamily="18" charset="-7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914400"/>
            <a:ext cx="7924800" cy="571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Fragment Processing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Each fragment provided by triangle setup is fed into fragment processing as a set of attributes which are used to compute the final color for this pixel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The computations taking place here include texture mapping and math operations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Typically the bottleneck in modern applications</a:t>
            </a:r>
            <a:endParaRPr kumimoji="0" lang="el-G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   GPU ARCHITECTURE(contd.)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85800" y="11430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endParaRPr lang="el-GR" sz="2800" dirty="0" smtClean="0">
              <a:cs typeface="Andalus" pitchFamily="18" charset="-7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95400"/>
            <a:ext cx="7924800" cy="5181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endParaRPr kumimoji="0" lang="el-G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ndalus" pitchFamily="18" charset="-78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09600" y="1066800"/>
            <a:ext cx="79248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l-G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ndalus" pitchFamily="18" charset="-7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914400"/>
            <a:ext cx="7924800" cy="571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l-G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ndalus" pitchFamily="18" charset="-78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09600" y="990600"/>
            <a:ext cx="7924800" cy="563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000" b="1" dirty="0" smtClean="0">
                <a:latin typeface="Andalus" pitchFamily="18" charset="-78"/>
                <a:cs typeface="Andalus" pitchFamily="18" charset="-78"/>
              </a:rPr>
              <a:t>Memory Interface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lang="en-US" sz="3000" dirty="0" smtClean="0">
              <a:latin typeface="Andalus" pitchFamily="18" charset="-78"/>
              <a:cs typeface="Andalus" pitchFamily="18" charset="-78"/>
            </a:endParaRP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Fragment colors provided by the previous stage are written to the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framebuffer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Used to be the biggest bottleneck before fragment processing took over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Before the final write occurs, some fragments are rejected by the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zbuffer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, stencil and alpha tests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On modern GPUs, z and color are compressed to reduce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framebuffer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bandwidth(but not size)</a:t>
            </a:r>
            <a:endParaRPr kumimoji="0" lang="el-G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	GPU ARCHITECTURE(contd.)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Andalus" pitchFamily="18" charset="-78"/>
                <a:cs typeface="Andalus" pitchFamily="18" charset="-78"/>
              </a:rPr>
              <a:t>Evolution of GPU architecture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: The  fixed function pipeline lacked the capability to express operations for complex effects. Hence the development of more capable vertex and fragment programs.</a:t>
            </a:r>
          </a:p>
          <a:p>
            <a:pPr algn="just"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Evolution of </a:t>
            </a:r>
            <a:r>
              <a:rPr lang="en-IN" dirty="0" err="1" smtClean="0">
                <a:latin typeface="Andalus" pitchFamily="18" charset="-78"/>
                <a:cs typeface="Andalus" pitchFamily="18" charset="-78"/>
              </a:rPr>
              <a:t>shader</a:t>
            </a:r>
            <a:r>
              <a:rPr lang="en-IN" dirty="0" smtClean="0">
                <a:latin typeface="Andalus" pitchFamily="18" charset="-78"/>
                <a:cs typeface="Andalus" pitchFamily="18" charset="-78"/>
              </a:rPr>
              <a:t> model for current GPUs.</a:t>
            </a:r>
          </a:p>
          <a:p>
            <a:pPr>
              <a:buNone/>
            </a:pPr>
            <a:endParaRPr lang="en-IN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Programmable engine surrounded by supporting fixed function units.</a:t>
            </a:r>
            <a:endParaRPr lang="en-IN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	GPU ARCHITECTURE(contd.)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791200"/>
          </a:xfrm>
        </p:spPr>
        <p:txBody>
          <a:bodyPr>
            <a:noAutofit/>
          </a:bodyPr>
          <a:lstStyle/>
          <a:p>
            <a:pPr algn="just"/>
            <a:r>
              <a:rPr lang="en-IN" b="1" dirty="0" smtClean="0">
                <a:latin typeface="Andalus" pitchFamily="18" charset="-78"/>
                <a:cs typeface="Andalus" pitchFamily="18" charset="-78"/>
              </a:rPr>
              <a:t>Architecture of modern GPUs</a:t>
            </a:r>
            <a:r>
              <a:rPr lang="en-IN" dirty="0" smtClean="0">
                <a:latin typeface="Andalus" pitchFamily="18" charset="-78"/>
                <a:cs typeface="Andalus" pitchFamily="18" charset="-78"/>
              </a:rPr>
              <a:t>: divides the resources of the processor among the different stages, such that the pipeline is divided in space. </a:t>
            </a:r>
          </a:p>
          <a:p>
            <a:pPr algn="just">
              <a:buNone/>
            </a:pPr>
            <a:endParaRPr lang="en-IN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IN" dirty="0" smtClean="0">
                <a:latin typeface="Andalus" pitchFamily="18" charset="-78"/>
                <a:cs typeface="Andalus" pitchFamily="18" charset="-78"/>
              </a:rPr>
              <a:t>Reasons for this to be successful in fixed function GPUs:</a:t>
            </a:r>
          </a:p>
          <a:p>
            <a:pPr algn="just">
              <a:buNone/>
            </a:pPr>
            <a:r>
              <a:rPr lang="en-IN" dirty="0" smtClean="0">
                <a:latin typeface="Andalus" pitchFamily="18" charset="-78"/>
                <a:cs typeface="Andalus" pitchFamily="18" charset="-78"/>
              </a:rPr>
              <a:t>1.exploit data parallelism within that stage, processing multiple elements at the same time.</a:t>
            </a:r>
          </a:p>
          <a:p>
            <a:pPr>
              <a:buNone/>
            </a:pP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GPU ARCHITECTURE(contd.)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2.</a:t>
            </a:r>
            <a:r>
              <a:rPr lang="en-IN" dirty="0" smtClean="0">
                <a:latin typeface="Andalus" pitchFamily="18" charset="-78"/>
                <a:cs typeface="Andalus" pitchFamily="18" charset="-78"/>
              </a:rPr>
              <a:t>could be customized with special-purpose hardware for its given task, allowing substantially greater compute and area efficiency over a general-purpose solution.</a:t>
            </a:r>
          </a:p>
          <a:p>
            <a:pPr algn="just"/>
            <a:r>
              <a:rPr lang="en-IN" dirty="0" smtClean="0">
                <a:latin typeface="Andalus" pitchFamily="18" charset="-78"/>
                <a:cs typeface="Andalus" pitchFamily="18" charset="-78"/>
              </a:rPr>
              <a:t>Therefore</a:t>
            </a:r>
            <a:r>
              <a:rPr lang="en-IN" smtClean="0">
                <a:latin typeface="Andalus" pitchFamily="18" charset="-78"/>
                <a:cs typeface="Andalus" pitchFamily="18" charset="-78"/>
              </a:rPr>
              <a:t>, a lengthy</a:t>
            </a:r>
            <a:r>
              <a:rPr lang="en-IN" dirty="0" smtClean="0">
                <a:latin typeface="Andalus" pitchFamily="18" charset="-78"/>
                <a:cs typeface="Andalus" pitchFamily="18" charset="-78"/>
              </a:rPr>
              <a:t>, feed-forward GPU pipeline with many stages, each typically accelerated by special purpose parallel hardware.</a:t>
            </a:r>
          </a:p>
          <a:p>
            <a:pPr algn="just"/>
            <a:r>
              <a:rPr lang="en-IN" dirty="0" smtClean="0">
                <a:latin typeface="Andalus" pitchFamily="18" charset="-78"/>
                <a:cs typeface="Andalus" pitchFamily="18" charset="-78"/>
              </a:rPr>
              <a:t>The major disadvantage of the GPU task-parallel pipeline is load balancing.</a:t>
            </a: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GPU ARCHITECTURE(contd.)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Andalus" pitchFamily="18" charset="-78"/>
                <a:cs typeface="Andalus" pitchFamily="18" charset="-78"/>
              </a:rPr>
              <a:t>Unified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shader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model</a:t>
            </a:r>
          </a:p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All programmable units in the pipeline share a single programmable hardware unit.</a:t>
            </a:r>
          </a:p>
          <a:p>
            <a:endParaRPr lang="en-IN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The programmable units now divide their time among vertex work, fragment work, and geometry work.</a:t>
            </a:r>
          </a:p>
          <a:p>
            <a:endParaRPr lang="en-IN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Can exploit both task and data parallelism. </a:t>
            </a:r>
          </a:p>
          <a:p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4582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GPU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/>
          <a:lstStyle/>
          <a:p>
            <a:pPr marL="582930" indent="-514350">
              <a:buAutoNum type="alphaUcPeriod"/>
            </a:pPr>
            <a:endParaRPr lang="en-IN" b="1" dirty="0" smtClean="0">
              <a:latin typeface="Andalus" pitchFamily="18" charset="-78"/>
              <a:cs typeface="Andalus" pitchFamily="18" charset="-78"/>
            </a:endParaRPr>
          </a:p>
          <a:p>
            <a:pPr marL="582930" indent="-514350">
              <a:buAutoNum type="alphaUcPeriod"/>
            </a:pPr>
            <a:r>
              <a:rPr lang="en-IN" b="1" dirty="0" smtClean="0">
                <a:latin typeface="Andalus" pitchFamily="18" charset="-78"/>
                <a:cs typeface="Andalus" pitchFamily="18" charset="-78"/>
              </a:rPr>
              <a:t>The GPU Programming Model</a:t>
            </a:r>
          </a:p>
          <a:p>
            <a:pPr marL="582930" indent="-514350">
              <a:buNone/>
            </a:pPr>
            <a:endParaRPr lang="en-IN" b="1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follow a single program multiple-data (SPMD) programming model. </a:t>
            </a:r>
          </a:p>
          <a:p>
            <a:r>
              <a:rPr lang="en-IN" dirty="0" smtClean="0">
                <a:latin typeface="Andalus" pitchFamily="18" charset="-78"/>
                <a:cs typeface="Andalus" pitchFamily="18" charset="-78"/>
              </a:rPr>
              <a:t>Processes many elements in parallel using the same program for efficiency.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‘Gather’ and ‘scatter’ operations.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SIMD programs.</a:t>
            </a:r>
          </a:p>
          <a:p>
            <a:pPr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GPU COMPUTING(contd.)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latin typeface="Andalus" pitchFamily="18" charset="-78"/>
                <a:cs typeface="Andalus" pitchFamily="18" charset="-78"/>
              </a:rPr>
              <a:t>B. General-Purpose Computing on the GPU</a:t>
            </a:r>
          </a:p>
          <a:p>
            <a:pPr>
              <a:buNone/>
            </a:pPr>
            <a:endParaRPr lang="en-IN" b="1" dirty="0" smtClean="0">
              <a:latin typeface="Andalus" pitchFamily="18" charset="-78"/>
              <a:cs typeface="Andalus" pitchFamily="18" charset="-78"/>
            </a:endParaRPr>
          </a:p>
          <a:p>
            <a:pPr marL="582930" indent="-514350">
              <a:buNone/>
            </a:pPr>
            <a:r>
              <a:rPr lang="en-IN" dirty="0" smtClean="0">
                <a:latin typeface="Andalus" pitchFamily="18" charset="-78"/>
                <a:cs typeface="Andalus" pitchFamily="18" charset="-78"/>
              </a:rPr>
              <a:t>1)Programming a GPU for Graphics</a:t>
            </a:r>
          </a:p>
          <a:p>
            <a:pPr>
              <a:buNone/>
            </a:pPr>
            <a:r>
              <a:rPr lang="en-IN" dirty="0" smtClean="0">
                <a:latin typeface="Andalus" pitchFamily="18" charset="-78"/>
                <a:cs typeface="Andalus" pitchFamily="18" charset="-78"/>
              </a:rPr>
              <a:t>2) Programming a GPU for General-Purpose Programs(Old)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en-IN" dirty="0" smtClean="0">
                <a:latin typeface="Andalus" pitchFamily="18" charset="-78"/>
                <a:cs typeface="Andalus" pitchFamily="18" charset="-78"/>
              </a:rPr>
              <a:t>3) Programming a GPU for General-Purpose Programs (New)</a:t>
            </a: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62000"/>
          </a:xfrm>
        </p:spPr>
        <p:txBody>
          <a:bodyPr/>
          <a:lstStyle/>
          <a:p>
            <a:r>
              <a:rPr lang="en-US" dirty="0" smtClean="0"/>
              <a:t>	SOFTWARE ENVIRONMENTS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Andalus" pitchFamily="18" charset="-78"/>
                <a:cs typeface="Andalus" pitchFamily="18" charset="-78"/>
              </a:rPr>
              <a:t>Cg/HLSL/GLSL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 -With DirectX 9,higher level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shader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  programming possible through HLSL.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 -NVIDIAs’ Cg compiles to multiple targets and 1</a:t>
            </a:r>
            <a:r>
              <a:rPr lang="en-US" baseline="30000" dirty="0" smtClean="0">
                <a:latin typeface="Andalus" pitchFamily="18" charset="-78"/>
                <a:cs typeface="Andalus" pitchFamily="18" charset="-78"/>
              </a:rPr>
              <a:t>st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HLL for OpenGL.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-GLSL-the standard shading language for OpenGL.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-Inherently shading languages.</a:t>
            </a:r>
          </a:p>
          <a:p>
            <a:r>
              <a:rPr lang="en-US" dirty="0" err="1" smtClean="0">
                <a:latin typeface="Andalus" pitchFamily="18" charset="-78"/>
                <a:cs typeface="Andalus" pitchFamily="18" charset="-78"/>
              </a:rPr>
              <a:t>BrookGPU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and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Sh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-stream programming model.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-offline compilation.</a:t>
            </a:r>
          </a:p>
          <a:p>
            <a:pPr algn="just"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914400"/>
          </a:xfrm>
        </p:spPr>
        <p:txBody>
          <a:bodyPr/>
          <a:lstStyle/>
          <a:p>
            <a:r>
              <a:rPr lang="en-US" dirty="0" smtClean="0"/>
              <a:t>		  </a:t>
            </a:r>
            <a:r>
              <a:rPr lang="en-US" sz="4800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GPU architecture</a:t>
            </a:r>
          </a:p>
          <a:p>
            <a:endParaRPr lang="en-US" dirty="0" smtClean="0"/>
          </a:p>
          <a:p>
            <a:r>
              <a:rPr lang="en-US" dirty="0" smtClean="0"/>
              <a:t>GPU computing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Software Environments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914400"/>
          </a:xfrm>
        </p:spPr>
        <p:txBody>
          <a:bodyPr/>
          <a:lstStyle/>
          <a:p>
            <a:r>
              <a:rPr lang="en-US" dirty="0" smtClean="0"/>
              <a:t>  SOFTWARE ENVIRONMENTS(contd.)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Microsofts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’ Accelerator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-array based language on C#.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-JIT compilation.</a:t>
            </a:r>
          </a:p>
          <a:p>
            <a:r>
              <a:rPr lang="en-US" dirty="0" err="1" smtClean="0">
                <a:latin typeface="Andalus" pitchFamily="18" charset="-78"/>
                <a:cs typeface="Andalus" pitchFamily="18" charset="-78"/>
              </a:rPr>
              <a:t>RapidMind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-Much more focused on computation.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-delayed evaluation and online compilation. </a:t>
            </a:r>
          </a:p>
          <a:p>
            <a:r>
              <a:rPr lang="en-US" dirty="0" err="1" smtClean="0">
                <a:latin typeface="Andalus" pitchFamily="18" charset="-78"/>
                <a:cs typeface="Andalus" pitchFamily="18" charset="-78"/>
              </a:rPr>
              <a:t>Peakstream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-designed around operations on arrays.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-first to provide profiling and debugging support.</a:t>
            </a:r>
            <a:endParaRPr lang="en-IN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914400"/>
          </a:xfrm>
        </p:spPr>
        <p:txBody>
          <a:bodyPr/>
          <a:lstStyle/>
          <a:p>
            <a:r>
              <a:rPr lang="en-US" dirty="0" smtClean="0"/>
              <a:t>  SOFTWARE ENVIRONMENTS(contd.)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334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AMDs’ HAL and CAL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-No graphic specific features are exported.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-HAL-assembly level access to fragment engines(stream processors) along with assembler and command buffers to control execution on the hardware.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-CAL adds more higher level constructs.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NVIDIAs’ CUDA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-C like syntax for executing on the GPU.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-offline compilation.</a:t>
            </a:r>
          </a:p>
          <a:p>
            <a:pPr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-exposes 2 levels of parallelism.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Future computing systems will be parallel core GPUs combined with multi-core CPUs. </a:t>
            </a:r>
          </a:p>
          <a:p>
            <a:pPr algn="just"/>
            <a:r>
              <a:rPr lang="en-US" dirty="0" smtClean="0">
                <a:latin typeface="Andalus" pitchFamily="18" charset="-78"/>
                <a:cs typeface="Andalus" pitchFamily="18" charset="-78"/>
              </a:rPr>
              <a:t>GPUs are hence designed for certain applications with these characteristics: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-Large computational requirements.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-Throughput is more important than latency.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-Parallelism is substantial.</a:t>
            </a:r>
          </a:p>
          <a:p>
            <a:pPr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772400" cy="685800"/>
          </a:xfrm>
        </p:spPr>
        <p:txBody>
          <a:bodyPr/>
          <a:lstStyle/>
          <a:p>
            <a:r>
              <a:rPr lang="en-US" dirty="0" smtClean="0"/>
              <a:t>		  </a:t>
            </a:r>
            <a:r>
              <a:rPr lang="en-US" b="0" dirty="0" smtClean="0"/>
              <a:t>REFERENCES</a:t>
            </a:r>
            <a:endParaRPr lang="en-IN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382000" cy="5257800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[1]</a:t>
            </a:r>
            <a:r>
              <a:rPr lang="en-IN" sz="3000" dirty="0" smtClean="0"/>
              <a:t> John D. Owens, Mike Houston, David </a:t>
            </a:r>
            <a:r>
              <a:rPr lang="en-IN" sz="3000" dirty="0" err="1" smtClean="0"/>
              <a:t>Luebke</a:t>
            </a:r>
            <a:r>
              <a:rPr lang="en-IN" sz="3000" dirty="0" smtClean="0"/>
              <a:t>, Simon Green, John E. Stone, and James C. Phillips, GPU Computing,</a:t>
            </a:r>
            <a:r>
              <a:rPr lang="en-IN" sz="2800" dirty="0" smtClean="0"/>
              <a:t> Proceedings of the IEEE, Vol. 96,  No. 5, May 2008,page no:879-899.</a:t>
            </a:r>
          </a:p>
          <a:p>
            <a:endParaRPr lang="en-IN" sz="2800" dirty="0" smtClean="0"/>
          </a:p>
          <a:p>
            <a:r>
              <a:rPr lang="en-US" sz="3000" dirty="0" smtClean="0"/>
              <a:t>[2] http://www.nvidia.com/object/GPU_Computing. html</a:t>
            </a:r>
          </a:p>
          <a:p>
            <a:endParaRPr lang="en-US" sz="3000" dirty="0" smtClean="0"/>
          </a:p>
          <a:p>
            <a:r>
              <a:rPr lang="en-US" sz="3000" dirty="0" smtClean="0"/>
              <a:t>[3] Prof. Roger </a:t>
            </a:r>
            <a:r>
              <a:rPr lang="en-US" sz="3000" dirty="0" err="1" smtClean="0"/>
              <a:t>Crawfis</a:t>
            </a:r>
            <a:r>
              <a:rPr lang="en-US" sz="3000" dirty="0" smtClean="0"/>
              <a:t> ,Modern GPU architectures: Game Design and Project, CSE 694G</a:t>
            </a:r>
          </a:p>
          <a:p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0"/>
            <a:ext cx="7772400" cy="2383536"/>
          </a:xfrm>
        </p:spPr>
        <p:txBody>
          <a:bodyPr/>
          <a:lstStyle/>
          <a:p>
            <a:r>
              <a:rPr lang="en-US" sz="5400" dirty="0" smtClean="0">
                <a:latin typeface="Monotype Corsiva" pitchFamily="66" charset="0"/>
                <a:cs typeface="Aharoni" pitchFamily="2" charset="-79"/>
              </a:rPr>
              <a:t>	</a:t>
            </a:r>
            <a:r>
              <a:rPr lang="en-US" sz="8000" dirty="0" smtClean="0">
                <a:latin typeface="Monotype Corsiva" pitchFamily="66" charset="0"/>
                <a:cs typeface="Aharoni" pitchFamily="2" charset="-79"/>
              </a:rPr>
              <a:t>THANK YOU</a:t>
            </a:r>
            <a:endParaRPr lang="en-IN" sz="8000" dirty="0">
              <a:latin typeface="Monotype Corsiva" pitchFamily="66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20293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        </a:t>
            </a:r>
            <a:r>
              <a:rPr lang="en-IN" sz="6600" dirty="0" smtClean="0">
                <a:latin typeface="Monotype Corsiva" pitchFamily="66" charset="0"/>
                <a:cs typeface="Andalus" pitchFamily="18" charset="-78"/>
              </a:rPr>
              <a:t>Questions??</a:t>
            </a:r>
            <a:endParaRPr lang="en-IN" sz="6600" dirty="0">
              <a:latin typeface="Monotype Corsiva" pitchFamily="66" charset="0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85800"/>
          </a:xfrm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dirty="0" smtClean="0"/>
              <a:t>		</a:t>
            </a:r>
            <a:r>
              <a:rPr lang="en-US" b="0" dirty="0" smtClean="0"/>
              <a:t>INTRODUCTION</a:t>
            </a:r>
            <a:endParaRPr lang="en-IN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544116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GPU -processor optimized for 2D/3D graphics, video, visual computing, and display.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Highly parallel, highly multithreaded multiprocessor.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Andalus" pitchFamily="18" charset="-78"/>
                <a:cs typeface="Andalus" pitchFamily="18" charset="-78"/>
              </a:rPr>
              <a:t>The use of a GPU (graphics processing unit) to do general purpose scientific and engineering computing. </a:t>
            </a:r>
          </a:p>
          <a:p>
            <a:pPr algn="just"/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90600"/>
          </a:xfrm>
        </p:spPr>
        <p:txBody>
          <a:bodyPr/>
          <a:lstStyle/>
          <a:p>
            <a:r>
              <a:rPr lang="en-US" dirty="0" smtClean="0"/>
              <a:t>	INTRODUCTION(contd..)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/>
          <a:lstStyle/>
          <a:p>
            <a:pPr algn="just"/>
            <a:r>
              <a:rPr lang="en-US" dirty="0" smtClean="0">
                <a:latin typeface="Andalus" pitchFamily="18" charset="-78"/>
                <a:cs typeface="Andalus" pitchFamily="18" charset="-78"/>
              </a:rPr>
              <a:t>Transformation of the traditional fixed function processor to the highly parallel programmable processor.</a:t>
            </a:r>
          </a:p>
          <a:p>
            <a:pPr algn="just"/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US" dirty="0" smtClean="0">
                <a:latin typeface="Andalus" pitchFamily="18" charset="-78"/>
                <a:cs typeface="Andalus" pitchFamily="18" charset="-78"/>
              </a:rPr>
              <a:t>Traditional GPUs were built around the graphics pipeline.</a:t>
            </a:r>
          </a:p>
          <a:p>
            <a:pPr algn="just"/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US" dirty="0" smtClean="0">
                <a:latin typeface="Andalus" pitchFamily="18" charset="-78"/>
                <a:cs typeface="Andalus" pitchFamily="18" charset="-78"/>
              </a:rPr>
              <a:t>Excelled at 3D graphics alone.</a:t>
            </a:r>
          </a:p>
          <a:p>
            <a:pPr algn="just"/>
            <a:r>
              <a:rPr lang="en-US" dirty="0" smtClean="0">
                <a:latin typeface="Andalus" pitchFamily="18" charset="-78"/>
                <a:cs typeface="Andalus" pitchFamily="18" charset="-78"/>
              </a:rPr>
              <a:t>Present systems are programmable and powerful.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762000"/>
          </a:xfrm>
        </p:spPr>
        <p:txBody>
          <a:bodyPr/>
          <a:lstStyle/>
          <a:p>
            <a:r>
              <a:rPr lang="en-US" dirty="0" smtClean="0"/>
              <a:t>		GPU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Andalus" pitchFamily="18" charset="-78"/>
                <a:cs typeface="Andalus" pitchFamily="18" charset="-78"/>
              </a:rPr>
              <a:t>Graphics Pipeline :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  Input  :  list of geometric primitives(triangles) in the world coordinate system 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  Output : final picture on the screen. </a:t>
            </a:r>
          </a:p>
          <a:p>
            <a:pPr algn="just"/>
            <a:r>
              <a:rPr lang="en-US" dirty="0" smtClean="0">
                <a:latin typeface="Andalus" pitchFamily="18" charset="-78"/>
                <a:cs typeface="Andalus" pitchFamily="18" charset="-78"/>
              </a:rPr>
              <a:t>Steps in the pipeline: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   1.Vertex operations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    2.Primitive assembly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	 3.Rasterization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	 4.Fragment operations</a:t>
            </a:r>
          </a:p>
          <a:p>
            <a:pPr algn="just">
              <a:buNone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	 5.Composition</a:t>
            </a:r>
          </a:p>
          <a:p>
            <a:pPr algn="just">
              <a:buNone/>
            </a:pPr>
            <a:endParaRPr lang="en-IN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GPU ARCHITECTURE(contd.)</a:t>
            </a:r>
            <a:endParaRPr lang="en-IN" dirty="0"/>
          </a:p>
        </p:txBody>
      </p:sp>
      <p:grpSp>
        <p:nvGrpSpPr>
          <p:cNvPr id="4" name="Group 16"/>
          <p:cNvGrpSpPr>
            <a:grpSpLocks noGrp="1"/>
          </p:cNvGrpSpPr>
          <p:nvPr>
            <p:ph idx="1"/>
          </p:nvPr>
        </p:nvGrpSpPr>
        <p:grpSpPr bwMode="auto">
          <a:xfrm>
            <a:off x="914400" y="2895600"/>
            <a:ext cx="7772400" cy="1828800"/>
            <a:chOff x="748" y="1616"/>
            <a:chExt cx="4536" cy="54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74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host</a:t>
              </a:r>
            </a:p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interface</a:t>
              </a:r>
              <a:endParaRPr lang="el-GR" sz="2000" dirty="0">
                <a:cs typeface="Andalus" pitchFamily="18" charset="-78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701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vertex</a:t>
              </a:r>
            </a:p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processing</a:t>
              </a:r>
              <a:endParaRPr lang="el-GR" sz="2000" dirty="0">
                <a:cs typeface="Andalus" pitchFamily="18" charset="-78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653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triangle</a:t>
              </a:r>
            </a:p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setup</a:t>
              </a:r>
              <a:endParaRPr lang="el-GR" sz="2000" dirty="0">
                <a:cs typeface="Andalus" pitchFamily="18" charset="-78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606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pixel</a:t>
              </a:r>
            </a:p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 processing </a:t>
              </a:r>
              <a:endParaRPr lang="el-GR" sz="2000" dirty="0">
                <a:cs typeface="Andalus" pitchFamily="18" charset="-78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558" y="1616"/>
              <a:ext cx="726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memory</a:t>
              </a:r>
            </a:p>
            <a:p>
              <a:pPr eaLnBrk="0" hangingPunct="0"/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interface</a:t>
              </a:r>
              <a:endParaRPr lang="el-GR" sz="2000" dirty="0">
                <a:cs typeface="Andalus" pitchFamily="18" charset="-78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47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426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379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332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57400" y="48768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 Block diagram of a graphics pipeline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GPU ARCHITECTURE(contd.)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85800" y="1143000"/>
            <a:ext cx="792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latin typeface="Andalus" pitchFamily="18" charset="-78"/>
                <a:cs typeface="Andalus" pitchFamily="18" charset="-78"/>
              </a:rPr>
              <a:t>Host Interface</a:t>
            </a:r>
          </a:p>
          <a:p>
            <a:endParaRPr lang="en-US" sz="3000" b="1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 smtClean="0">
                <a:latin typeface="Andalus" pitchFamily="18" charset="-78"/>
                <a:cs typeface="Andalus" pitchFamily="18" charset="-78"/>
              </a:rPr>
              <a:t>Communication bridge between the CPU and the GPU.</a:t>
            </a:r>
          </a:p>
          <a:p>
            <a:endParaRPr lang="en-US" sz="30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 smtClean="0">
                <a:latin typeface="Andalus" pitchFamily="18" charset="-78"/>
                <a:cs typeface="Andalus" pitchFamily="18" charset="-78"/>
              </a:rPr>
              <a:t>Receives commands from the CPU and also pulls geometry information from system memory.</a:t>
            </a:r>
          </a:p>
          <a:p>
            <a:endParaRPr lang="en-US" sz="30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 smtClean="0">
                <a:latin typeface="Andalus" pitchFamily="18" charset="-78"/>
                <a:cs typeface="Andalus" pitchFamily="18" charset="-78"/>
              </a:rPr>
              <a:t>Outputs a stream of vertices in object space with all their associated information (</a:t>
            </a:r>
            <a:r>
              <a:rPr lang="en-US" sz="3000" dirty="0" err="1" smtClean="0">
                <a:latin typeface="Andalus" pitchFamily="18" charset="-78"/>
                <a:cs typeface="Andalus" pitchFamily="18" charset="-78"/>
              </a:rPr>
              <a:t>normals</a:t>
            </a:r>
            <a:r>
              <a:rPr lang="en-US" sz="3000" dirty="0" smtClean="0">
                <a:latin typeface="Andalus" pitchFamily="18" charset="-78"/>
                <a:cs typeface="Andalus" pitchFamily="18" charset="-78"/>
              </a:rPr>
              <a:t>, texture coordinates, per vertex color etc) .</a:t>
            </a:r>
          </a:p>
          <a:p>
            <a:pPr>
              <a:buFont typeface="Wingdings" pitchFamily="2" charset="2"/>
              <a:buChar char="§"/>
            </a:pPr>
            <a:endParaRPr lang="en-US" sz="30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30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l-GR" sz="3000" dirty="0" smtClean="0"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GPU ARCHITECTURE(contd.)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85800" y="11430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endParaRPr lang="el-GR" sz="2800" dirty="0" smtClean="0">
              <a:cs typeface="Andalus" pitchFamily="18" charset="-7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95400"/>
            <a:ext cx="7924800" cy="5181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lvl="0" indent="-342900" algn="just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b="1" dirty="0" smtClean="0">
                <a:latin typeface="Andalus" pitchFamily="18" charset="-78"/>
                <a:cs typeface="Andalus" pitchFamily="18" charset="-78"/>
              </a:rPr>
              <a:t>Vertex Processing</a:t>
            </a:r>
          </a:p>
          <a:p>
            <a:pPr marL="411480" lvl="0" indent="-342900" algn="just">
              <a:spcBef>
                <a:spcPts val="700"/>
              </a:spcBef>
              <a:buClr>
                <a:schemeClr val="tx2"/>
              </a:buClr>
              <a:buSzPct val="95000"/>
            </a:pPr>
            <a:endParaRPr lang="en-US" sz="3000" b="1" dirty="0" smtClean="0">
              <a:latin typeface="Andalus" pitchFamily="18" charset="-78"/>
              <a:cs typeface="Andalus" pitchFamily="18" charset="-78"/>
            </a:endParaRP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Receives vertices from the host interface in object space and outputs them in screen space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May be a simple linear transformation, or a complex operation involving morphing effects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No new vertices are created in this stage, and no vertices are discarded</a:t>
            </a:r>
            <a:endParaRPr kumimoji="0" lang="el-G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   GPU ARCHITECTURE(contd.)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85800" y="11430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endParaRPr lang="el-GR" sz="2800" dirty="0" smtClean="0">
              <a:cs typeface="Andalus" pitchFamily="18" charset="-7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95400"/>
            <a:ext cx="7924800" cy="5181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endParaRPr kumimoji="0" lang="el-G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ndalus" pitchFamily="18" charset="-78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95263" y="228600"/>
            <a:ext cx="7119937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000" b="0" i="0" u="none" strike="noStrike" kern="1200" cap="none" spc="-10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09600" y="1066800"/>
            <a:ext cx="79248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000" b="1" dirty="0" smtClean="0">
                <a:latin typeface="Andalus" pitchFamily="18" charset="-78"/>
                <a:cs typeface="Andalus" pitchFamily="18" charset="-78"/>
              </a:rPr>
              <a:t>Triangle Setup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lang="en-US" sz="3000" dirty="0" smtClean="0">
              <a:latin typeface="Andalus" pitchFamily="18" charset="-78"/>
              <a:cs typeface="Andalus" pitchFamily="18" charset="-78"/>
            </a:endParaRP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In this stage geometry information becomes raster information (screen space geometry is the input, pixels are the output)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Prior to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rasterization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, triangles located outside the viewing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frustrum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are rejected</a:t>
            </a:r>
          </a:p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1155</TotalTime>
  <Words>995</Words>
  <Application>Microsoft Office PowerPoint</Application>
  <PresentationFormat>On-screen Show (4:3)</PresentationFormat>
  <Paragraphs>182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Metro</vt:lpstr>
      <vt:lpstr>GPU COMPUTING</vt:lpstr>
      <vt:lpstr>    CONTENTS</vt:lpstr>
      <vt:lpstr>  INTRODUCTION</vt:lpstr>
      <vt:lpstr> INTRODUCTION(contd..)</vt:lpstr>
      <vt:lpstr>  GPU ARCHITECTURE</vt:lpstr>
      <vt:lpstr>   GPU ARCHITECTURE(contd.)</vt:lpstr>
      <vt:lpstr>   GPU ARCHITECTURE(contd.)</vt:lpstr>
      <vt:lpstr>   GPU ARCHITECTURE(contd.)</vt:lpstr>
      <vt:lpstr>   GPU ARCHITECTURE(contd.)</vt:lpstr>
      <vt:lpstr>   GPU ARCHITECTURE(contd.)</vt:lpstr>
      <vt:lpstr>   GPU ARCHITECTURE(contd.)</vt:lpstr>
      <vt:lpstr> GPU ARCHITECTURE(contd.)</vt:lpstr>
      <vt:lpstr> GPU ARCHITECTURE(contd.)</vt:lpstr>
      <vt:lpstr>  GPU ARCHITECTURE(contd.)</vt:lpstr>
      <vt:lpstr>  GPU ARCHITECTURE(contd.)</vt:lpstr>
      <vt:lpstr>  </vt:lpstr>
      <vt:lpstr>  GPU COMPUTING</vt:lpstr>
      <vt:lpstr> GPU COMPUTING(contd.)</vt:lpstr>
      <vt:lpstr> SOFTWARE ENVIRONMENTS</vt:lpstr>
      <vt:lpstr>  SOFTWARE ENVIRONMENTS(contd.)</vt:lpstr>
      <vt:lpstr>  SOFTWARE ENVIRONMENTS(contd.)</vt:lpstr>
      <vt:lpstr>   CONCLUSION</vt:lpstr>
      <vt:lpstr>    REFERENCES</vt:lpstr>
      <vt:lpstr> THANK YOU</vt:lpstr>
      <vt:lpstr>           Questions??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COMPUTING</dc:title>
  <dc:creator>hp</dc:creator>
  <cp:lastModifiedBy>hp</cp:lastModifiedBy>
  <cp:revision>110</cp:revision>
  <dcterms:created xsi:type="dcterms:W3CDTF">2006-08-16T00:00:00Z</dcterms:created>
  <dcterms:modified xsi:type="dcterms:W3CDTF">2010-09-24T00:57:32Z</dcterms:modified>
</cp:coreProperties>
</file>