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9" r:id="rId6"/>
    <p:sldId id="260" r:id="rId7"/>
    <p:sldId id="261" r:id="rId8"/>
    <p:sldId id="262" r:id="rId9"/>
    <p:sldId id="263" r:id="rId10"/>
    <p:sldId id="264" r:id="rId11"/>
    <p:sldId id="265" r:id="rId12"/>
    <p:sldId id="266" r:id="rId13"/>
    <p:sldId id="267" r:id="rId14"/>
    <p:sldId id="268" r:id="rId15"/>
    <p:sldId id="280" r:id="rId16"/>
    <p:sldId id="269" r:id="rId17"/>
    <p:sldId id="270" r:id="rId18"/>
    <p:sldId id="271" r:id="rId19"/>
    <p:sldId id="272" r:id="rId20"/>
    <p:sldId id="273" r:id="rId21"/>
    <p:sldId id="274" r:id="rId22"/>
    <p:sldId id="275" r:id="rId23"/>
    <p:sldId id="281" r:id="rId24"/>
    <p:sldId id="276" r:id="rId25"/>
    <p:sldId id="277"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B1804A-4A04-47EC-A8AD-D91DDCEE7FAC}" type="doc">
      <dgm:prSet loTypeId="urn:microsoft.com/office/officeart/2005/8/layout/hProcess9" loCatId="process" qsTypeId="urn:microsoft.com/office/officeart/2005/8/quickstyle/simple1" qsCatId="simple" csTypeId="urn:microsoft.com/office/officeart/2005/8/colors/accent1_2" csCatId="accent1" phldr="1"/>
      <dgm:spPr/>
    </dgm:pt>
    <dgm:pt modelId="{7B5FD3FE-1268-43B7-95F4-AACBCDD8A4CB}">
      <dgm:prSet phldrT="[Text]" custT="1"/>
      <dgm:spPr/>
      <dgm:t>
        <a:bodyPr/>
        <a:lstStyle/>
        <a:p>
          <a:r>
            <a:rPr lang="en-US" sz="1400" b="1" dirty="0"/>
            <a:t>Identify problem statement</a:t>
          </a:r>
        </a:p>
      </dgm:t>
    </dgm:pt>
    <dgm:pt modelId="{B7CA7099-54CC-4FE8-B416-859F93D12D8E}" type="parTrans" cxnId="{EA4DDC21-C929-4D32-8C0A-5F201056E178}">
      <dgm:prSet/>
      <dgm:spPr/>
      <dgm:t>
        <a:bodyPr/>
        <a:lstStyle/>
        <a:p>
          <a:endParaRPr lang="en-US" sz="1400" b="1"/>
        </a:p>
      </dgm:t>
    </dgm:pt>
    <dgm:pt modelId="{6C8CD344-2412-4CC0-9390-A5BFD79F5D2E}" type="sibTrans" cxnId="{EA4DDC21-C929-4D32-8C0A-5F201056E178}">
      <dgm:prSet/>
      <dgm:spPr/>
      <dgm:t>
        <a:bodyPr/>
        <a:lstStyle/>
        <a:p>
          <a:endParaRPr lang="en-US" sz="1400" b="1"/>
        </a:p>
      </dgm:t>
    </dgm:pt>
    <dgm:pt modelId="{E17AF9C7-6E15-4C76-9293-F390826A7893}">
      <dgm:prSet phldrT="[Text]" custT="1"/>
      <dgm:spPr/>
      <dgm:t>
        <a:bodyPr/>
        <a:lstStyle/>
        <a:p>
          <a:r>
            <a:rPr lang="en-US" sz="1300" b="1" dirty="0"/>
            <a:t>What questions should be answered using the dataset to solve this problem</a:t>
          </a:r>
        </a:p>
      </dgm:t>
    </dgm:pt>
    <dgm:pt modelId="{8FDC9C52-05F0-4A9F-8B8E-D2F1666FAF36}" type="parTrans" cxnId="{DFA559CC-8DCB-4CEC-A3EB-563A1D188872}">
      <dgm:prSet/>
      <dgm:spPr/>
      <dgm:t>
        <a:bodyPr/>
        <a:lstStyle/>
        <a:p>
          <a:endParaRPr lang="en-US" sz="1400" b="1"/>
        </a:p>
      </dgm:t>
    </dgm:pt>
    <dgm:pt modelId="{382F75E8-58EC-4208-9B8A-8FE6B3A955B1}" type="sibTrans" cxnId="{DFA559CC-8DCB-4CEC-A3EB-563A1D188872}">
      <dgm:prSet/>
      <dgm:spPr/>
      <dgm:t>
        <a:bodyPr/>
        <a:lstStyle/>
        <a:p>
          <a:endParaRPr lang="en-US" sz="1400" b="1"/>
        </a:p>
      </dgm:t>
    </dgm:pt>
    <dgm:pt modelId="{26FB3B72-3F6A-404A-BEF2-949639DD34B6}">
      <dgm:prSet phldrT="[Text]" custT="1"/>
      <dgm:spPr/>
      <dgm:t>
        <a:bodyPr/>
        <a:lstStyle/>
        <a:p>
          <a:r>
            <a:rPr lang="en-US" sz="1400" b="1" dirty="0"/>
            <a:t>Data Wrangling</a:t>
          </a:r>
        </a:p>
      </dgm:t>
    </dgm:pt>
    <dgm:pt modelId="{3190E223-2CEE-4363-948A-52952599F9ED}" type="parTrans" cxnId="{918CC983-4BF9-4983-B391-8E9A253AF6C6}">
      <dgm:prSet/>
      <dgm:spPr/>
      <dgm:t>
        <a:bodyPr/>
        <a:lstStyle/>
        <a:p>
          <a:endParaRPr lang="en-US" sz="1400" b="1"/>
        </a:p>
      </dgm:t>
    </dgm:pt>
    <dgm:pt modelId="{4BA1B7CD-65C0-4A33-A39F-7D3457D50FE9}" type="sibTrans" cxnId="{918CC983-4BF9-4983-B391-8E9A253AF6C6}">
      <dgm:prSet/>
      <dgm:spPr/>
      <dgm:t>
        <a:bodyPr/>
        <a:lstStyle/>
        <a:p>
          <a:endParaRPr lang="en-US" sz="1400" b="1"/>
        </a:p>
      </dgm:t>
    </dgm:pt>
    <dgm:pt modelId="{6E1FAA62-2E25-4682-89CD-3EBD68F4916C}">
      <dgm:prSet phldrT="[Text]" custT="1"/>
      <dgm:spPr/>
      <dgm:t>
        <a:bodyPr/>
        <a:lstStyle/>
        <a:p>
          <a:r>
            <a:rPr lang="en-US" sz="1400" b="1" dirty="0"/>
            <a:t>Feature Engineering</a:t>
          </a:r>
        </a:p>
      </dgm:t>
    </dgm:pt>
    <dgm:pt modelId="{A6C1419E-28F6-44F5-91C3-741835813377}" type="parTrans" cxnId="{EB231805-023F-47CD-83AA-4727A8559767}">
      <dgm:prSet/>
      <dgm:spPr/>
      <dgm:t>
        <a:bodyPr/>
        <a:lstStyle/>
        <a:p>
          <a:endParaRPr lang="en-US" sz="1400" b="1"/>
        </a:p>
      </dgm:t>
    </dgm:pt>
    <dgm:pt modelId="{3F0F58F5-B10D-4870-8CCC-C4D10C9CB0C7}" type="sibTrans" cxnId="{EB231805-023F-47CD-83AA-4727A8559767}">
      <dgm:prSet/>
      <dgm:spPr/>
      <dgm:t>
        <a:bodyPr/>
        <a:lstStyle/>
        <a:p>
          <a:endParaRPr lang="en-US" sz="1400" b="1"/>
        </a:p>
      </dgm:t>
    </dgm:pt>
    <dgm:pt modelId="{19615247-92E3-4936-AC15-7AF79C6EF011}">
      <dgm:prSet phldrT="[Text]" custT="1"/>
      <dgm:spPr/>
      <dgm:t>
        <a:bodyPr/>
        <a:lstStyle/>
        <a:p>
          <a:r>
            <a:rPr lang="en-US" sz="1400" b="1" dirty="0"/>
            <a:t>Exploratory data analysis</a:t>
          </a:r>
        </a:p>
      </dgm:t>
    </dgm:pt>
    <dgm:pt modelId="{BD727F81-564C-45A3-9CAA-89523B328A3C}" type="parTrans" cxnId="{007D7343-8BD9-4CC6-9FFB-D7C2AA636003}">
      <dgm:prSet/>
      <dgm:spPr/>
      <dgm:t>
        <a:bodyPr/>
        <a:lstStyle/>
        <a:p>
          <a:endParaRPr lang="en-US" sz="1400" b="1"/>
        </a:p>
      </dgm:t>
    </dgm:pt>
    <dgm:pt modelId="{C0446301-A9AE-4844-8130-CCB0414AE21E}" type="sibTrans" cxnId="{007D7343-8BD9-4CC6-9FFB-D7C2AA636003}">
      <dgm:prSet/>
      <dgm:spPr/>
      <dgm:t>
        <a:bodyPr/>
        <a:lstStyle/>
        <a:p>
          <a:endParaRPr lang="en-US" sz="1400" b="1"/>
        </a:p>
      </dgm:t>
    </dgm:pt>
    <dgm:pt modelId="{96CABEB4-0EBC-4F40-8E1E-17D054FC1B36}">
      <dgm:prSet phldrT="[Text]" custT="1"/>
      <dgm:spPr/>
      <dgm:t>
        <a:bodyPr/>
        <a:lstStyle/>
        <a:p>
          <a:r>
            <a:rPr lang="en-US" sz="1400" b="1" dirty="0"/>
            <a:t>Machine Learning</a:t>
          </a:r>
        </a:p>
      </dgm:t>
    </dgm:pt>
    <dgm:pt modelId="{C00B0C67-22E0-41BC-95EC-2003E33DE2D7}" type="parTrans" cxnId="{7FA71532-6892-4C43-968F-0E3D6B037578}">
      <dgm:prSet/>
      <dgm:spPr/>
      <dgm:t>
        <a:bodyPr/>
        <a:lstStyle/>
        <a:p>
          <a:endParaRPr lang="en-US" sz="1400" b="1"/>
        </a:p>
      </dgm:t>
    </dgm:pt>
    <dgm:pt modelId="{4DACE4BA-1101-45B1-B8DA-C120F257B0AC}" type="sibTrans" cxnId="{7FA71532-6892-4C43-968F-0E3D6B037578}">
      <dgm:prSet/>
      <dgm:spPr/>
      <dgm:t>
        <a:bodyPr/>
        <a:lstStyle/>
        <a:p>
          <a:endParaRPr lang="en-US" sz="1400" b="1"/>
        </a:p>
      </dgm:t>
    </dgm:pt>
    <dgm:pt modelId="{6A9F7E9F-CF68-4ABD-94E3-2682E7054A3A}">
      <dgm:prSet phldrT="[Text]" custT="1"/>
      <dgm:spPr/>
      <dgm:t>
        <a:bodyPr/>
        <a:lstStyle/>
        <a:p>
          <a:r>
            <a:rPr lang="en-US" sz="1400" b="1" dirty="0"/>
            <a:t>Conclusions</a:t>
          </a:r>
        </a:p>
      </dgm:t>
    </dgm:pt>
    <dgm:pt modelId="{BBFC0A3A-CF8F-429B-B5CA-065C929BDA1F}" type="parTrans" cxnId="{A23B06B3-22A1-4559-972B-BD0B60A92A79}">
      <dgm:prSet/>
      <dgm:spPr/>
      <dgm:t>
        <a:bodyPr/>
        <a:lstStyle/>
        <a:p>
          <a:endParaRPr lang="en-US" sz="1400" b="1"/>
        </a:p>
      </dgm:t>
    </dgm:pt>
    <dgm:pt modelId="{5E8353D0-BE8C-4C15-8D76-216813E7045A}" type="sibTrans" cxnId="{A23B06B3-22A1-4559-972B-BD0B60A92A79}">
      <dgm:prSet/>
      <dgm:spPr/>
      <dgm:t>
        <a:bodyPr/>
        <a:lstStyle/>
        <a:p>
          <a:endParaRPr lang="en-US" sz="1400" b="1"/>
        </a:p>
      </dgm:t>
    </dgm:pt>
    <dgm:pt modelId="{4485068E-A901-4715-97DD-74E845BD3F45}">
      <dgm:prSet phldrT="[Text]" custT="1"/>
      <dgm:spPr/>
      <dgm:t>
        <a:bodyPr/>
        <a:lstStyle/>
        <a:p>
          <a:r>
            <a:rPr lang="en-US" sz="1400" b="1" dirty="0"/>
            <a:t>Recommendations</a:t>
          </a:r>
        </a:p>
      </dgm:t>
    </dgm:pt>
    <dgm:pt modelId="{41D16316-3A58-4E4A-8014-94834561FACE}" type="parTrans" cxnId="{02133400-8C30-4C85-920E-666D49D6D19F}">
      <dgm:prSet/>
      <dgm:spPr/>
      <dgm:t>
        <a:bodyPr/>
        <a:lstStyle/>
        <a:p>
          <a:endParaRPr lang="en-US" sz="1400" b="1"/>
        </a:p>
      </dgm:t>
    </dgm:pt>
    <dgm:pt modelId="{358F8408-27A0-4222-8780-CD16902A1A10}" type="sibTrans" cxnId="{02133400-8C30-4C85-920E-666D49D6D19F}">
      <dgm:prSet/>
      <dgm:spPr/>
      <dgm:t>
        <a:bodyPr/>
        <a:lstStyle/>
        <a:p>
          <a:endParaRPr lang="en-US" sz="1400" b="1"/>
        </a:p>
      </dgm:t>
    </dgm:pt>
    <dgm:pt modelId="{9C60DD90-B87D-498F-B11E-B29CE2B3130E}" type="pres">
      <dgm:prSet presAssocID="{35B1804A-4A04-47EC-A8AD-D91DDCEE7FAC}" presName="CompostProcess" presStyleCnt="0">
        <dgm:presLayoutVars>
          <dgm:dir/>
          <dgm:resizeHandles val="exact"/>
        </dgm:presLayoutVars>
      </dgm:prSet>
      <dgm:spPr/>
    </dgm:pt>
    <dgm:pt modelId="{FF84229F-CA2B-4590-B8B7-7C5C162E61F1}" type="pres">
      <dgm:prSet presAssocID="{35B1804A-4A04-47EC-A8AD-D91DDCEE7FAC}" presName="arrow" presStyleLbl="bgShp" presStyleIdx="0" presStyleCnt="1"/>
      <dgm:spPr/>
    </dgm:pt>
    <dgm:pt modelId="{CA6795F0-0E3C-413D-B1B4-8C5A27F2B811}" type="pres">
      <dgm:prSet presAssocID="{35B1804A-4A04-47EC-A8AD-D91DDCEE7FAC}" presName="linearProcess" presStyleCnt="0"/>
      <dgm:spPr/>
    </dgm:pt>
    <dgm:pt modelId="{AD1767E8-9396-4077-B45A-1DC9CA74EADF}" type="pres">
      <dgm:prSet presAssocID="{7B5FD3FE-1268-43B7-95F4-AACBCDD8A4CB}" presName="textNode" presStyleLbl="node1" presStyleIdx="0" presStyleCnt="8">
        <dgm:presLayoutVars>
          <dgm:bulletEnabled val="1"/>
        </dgm:presLayoutVars>
      </dgm:prSet>
      <dgm:spPr/>
    </dgm:pt>
    <dgm:pt modelId="{9857DA94-E806-49EF-A9E8-E4E195B1CD7A}" type="pres">
      <dgm:prSet presAssocID="{6C8CD344-2412-4CC0-9390-A5BFD79F5D2E}" presName="sibTrans" presStyleCnt="0"/>
      <dgm:spPr/>
    </dgm:pt>
    <dgm:pt modelId="{E7CE91FD-F71B-4D5B-8BC7-81ECE0853A95}" type="pres">
      <dgm:prSet presAssocID="{E17AF9C7-6E15-4C76-9293-F390826A7893}" presName="textNode" presStyleLbl="node1" presStyleIdx="1" presStyleCnt="8">
        <dgm:presLayoutVars>
          <dgm:bulletEnabled val="1"/>
        </dgm:presLayoutVars>
      </dgm:prSet>
      <dgm:spPr/>
    </dgm:pt>
    <dgm:pt modelId="{808B1D59-5B59-4FE2-8528-30C4DDAF7B6D}" type="pres">
      <dgm:prSet presAssocID="{382F75E8-58EC-4208-9B8A-8FE6B3A955B1}" presName="sibTrans" presStyleCnt="0"/>
      <dgm:spPr/>
    </dgm:pt>
    <dgm:pt modelId="{888B95EB-D993-4270-8690-5B8FEA9B384B}" type="pres">
      <dgm:prSet presAssocID="{26FB3B72-3F6A-404A-BEF2-949639DD34B6}" presName="textNode" presStyleLbl="node1" presStyleIdx="2" presStyleCnt="8">
        <dgm:presLayoutVars>
          <dgm:bulletEnabled val="1"/>
        </dgm:presLayoutVars>
      </dgm:prSet>
      <dgm:spPr/>
    </dgm:pt>
    <dgm:pt modelId="{D82DC6B9-65C8-4E06-84D8-DE72154BED4E}" type="pres">
      <dgm:prSet presAssocID="{4BA1B7CD-65C0-4A33-A39F-7D3457D50FE9}" presName="sibTrans" presStyleCnt="0"/>
      <dgm:spPr/>
    </dgm:pt>
    <dgm:pt modelId="{5A18727A-4843-43FE-B95E-7A680E20AD94}" type="pres">
      <dgm:prSet presAssocID="{6E1FAA62-2E25-4682-89CD-3EBD68F4916C}" presName="textNode" presStyleLbl="node1" presStyleIdx="3" presStyleCnt="8">
        <dgm:presLayoutVars>
          <dgm:bulletEnabled val="1"/>
        </dgm:presLayoutVars>
      </dgm:prSet>
      <dgm:spPr/>
    </dgm:pt>
    <dgm:pt modelId="{74C476F0-CFA8-4AA3-AE67-6BA2319A6984}" type="pres">
      <dgm:prSet presAssocID="{3F0F58F5-B10D-4870-8CCC-C4D10C9CB0C7}" presName="sibTrans" presStyleCnt="0"/>
      <dgm:spPr/>
    </dgm:pt>
    <dgm:pt modelId="{022E5A94-6929-4D9F-B6D9-860C67B8526B}" type="pres">
      <dgm:prSet presAssocID="{19615247-92E3-4936-AC15-7AF79C6EF011}" presName="textNode" presStyleLbl="node1" presStyleIdx="4" presStyleCnt="8">
        <dgm:presLayoutVars>
          <dgm:bulletEnabled val="1"/>
        </dgm:presLayoutVars>
      </dgm:prSet>
      <dgm:spPr/>
    </dgm:pt>
    <dgm:pt modelId="{B92FF560-F7C1-40FE-9D2C-CB2433DDC0A6}" type="pres">
      <dgm:prSet presAssocID="{C0446301-A9AE-4844-8130-CCB0414AE21E}" presName="sibTrans" presStyleCnt="0"/>
      <dgm:spPr/>
    </dgm:pt>
    <dgm:pt modelId="{3D74D513-1D07-4F5E-A7F0-33851C512EF2}" type="pres">
      <dgm:prSet presAssocID="{96CABEB4-0EBC-4F40-8E1E-17D054FC1B36}" presName="textNode" presStyleLbl="node1" presStyleIdx="5" presStyleCnt="8">
        <dgm:presLayoutVars>
          <dgm:bulletEnabled val="1"/>
        </dgm:presLayoutVars>
      </dgm:prSet>
      <dgm:spPr/>
    </dgm:pt>
    <dgm:pt modelId="{2FB25EBD-70B7-4916-8203-3309933C3493}" type="pres">
      <dgm:prSet presAssocID="{4DACE4BA-1101-45B1-B8DA-C120F257B0AC}" presName="sibTrans" presStyleCnt="0"/>
      <dgm:spPr/>
    </dgm:pt>
    <dgm:pt modelId="{3155CC7C-87C4-4BC9-97B5-4733E8423192}" type="pres">
      <dgm:prSet presAssocID="{6A9F7E9F-CF68-4ABD-94E3-2682E7054A3A}" presName="textNode" presStyleLbl="node1" presStyleIdx="6" presStyleCnt="8">
        <dgm:presLayoutVars>
          <dgm:bulletEnabled val="1"/>
        </dgm:presLayoutVars>
      </dgm:prSet>
      <dgm:spPr/>
    </dgm:pt>
    <dgm:pt modelId="{3FDF54B3-C6F3-4178-A3CE-936F3DD2A4CE}" type="pres">
      <dgm:prSet presAssocID="{5E8353D0-BE8C-4C15-8D76-216813E7045A}" presName="sibTrans" presStyleCnt="0"/>
      <dgm:spPr/>
    </dgm:pt>
    <dgm:pt modelId="{E84A19F3-F3F3-4D7E-AFB2-ED62CBF808A9}" type="pres">
      <dgm:prSet presAssocID="{4485068E-A901-4715-97DD-74E845BD3F45}" presName="textNode" presStyleLbl="node1" presStyleIdx="7" presStyleCnt="8">
        <dgm:presLayoutVars>
          <dgm:bulletEnabled val="1"/>
        </dgm:presLayoutVars>
      </dgm:prSet>
      <dgm:spPr/>
    </dgm:pt>
  </dgm:ptLst>
  <dgm:cxnLst>
    <dgm:cxn modelId="{02133400-8C30-4C85-920E-666D49D6D19F}" srcId="{35B1804A-4A04-47EC-A8AD-D91DDCEE7FAC}" destId="{4485068E-A901-4715-97DD-74E845BD3F45}" srcOrd="7" destOrd="0" parTransId="{41D16316-3A58-4E4A-8014-94834561FACE}" sibTransId="{358F8408-27A0-4222-8780-CD16902A1A10}"/>
    <dgm:cxn modelId="{EB231805-023F-47CD-83AA-4727A8559767}" srcId="{35B1804A-4A04-47EC-A8AD-D91DDCEE7FAC}" destId="{6E1FAA62-2E25-4682-89CD-3EBD68F4916C}" srcOrd="3" destOrd="0" parTransId="{A6C1419E-28F6-44F5-91C3-741835813377}" sibTransId="{3F0F58F5-B10D-4870-8CCC-C4D10C9CB0C7}"/>
    <dgm:cxn modelId="{4F99C008-4E3F-4B70-B911-5230210DD392}" type="presOf" srcId="{7B5FD3FE-1268-43B7-95F4-AACBCDD8A4CB}" destId="{AD1767E8-9396-4077-B45A-1DC9CA74EADF}" srcOrd="0" destOrd="0" presId="urn:microsoft.com/office/officeart/2005/8/layout/hProcess9"/>
    <dgm:cxn modelId="{8A8F5A20-0BEC-4826-9CC8-B076487AAA5C}" type="presOf" srcId="{26FB3B72-3F6A-404A-BEF2-949639DD34B6}" destId="{888B95EB-D993-4270-8690-5B8FEA9B384B}" srcOrd="0" destOrd="0" presId="urn:microsoft.com/office/officeart/2005/8/layout/hProcess9"/>
    <dgm:cxn modelId="{EA4DDC21-C929-4D32-8C0A-5F201056E178}" srcId="{35B1804A-4A04-47EC-A8AD-D91DDCEE7FAC}" destId="{7B5FD3FE-1268-43B7-95F4-AACBCDD8A4CB}" srcOrd="0" destOrd="0" parTransId="{B7CA7099-54CC-4FE8-B416-859F93D12D8E}" sibTransId="{6C8CD344-2412-4CC0-9390-A5BFD79F5D2E}"/>
    <dgm:cxn modelId="{7FA71532-6892-4C43-968F-0E3D6B037578}" srcId="{35B1804A-4A04-47EC-A8AD-D91DDCEE7FAC}" destId="{96CABEB4-0EBC-4F40-8E1E-17D054FC1B36}" srcOrd="5" destOrd="0" parTransId="{C00B0C67-22E0-41BC-95EC-2003E33DE2D7}" sibTransId="{4DACE4BA-1101-45B1-B8DA-C120F257B0AC}"/>
    <dgm:cxn modelId="{2184EB5B-7518-4113-9721-47B36D13C8BA}" type="presOf" srcId="{6E1FAA62-2E25-4682-89CD-3EBD68F4916C}" destId="{5A18727A-4843-43FE-B95E-7A680E20AD94}" srcOrd="0" destOrd="0" presId="urn:microsoft.com/office/officeart/2005/8/layout/hProcess9"/>
    <dgm:cxn modelId="{007D7343-8BD9-4CC6-9FFB-D7C2AA636003}" srcId="{35B1804A-4A04-47EC-A8AD-D91DDCEE7FAC}" destId="{19615247-92E3-4936-AC15-7AF79C6EF011}" srcOrd="4" destOrd="0" parTransId="{BD727F81-564C-45A3-9CAA-89523B328A3C}" sibTransId="{C0446301-A9AE-4844-8130-CCB0414AE21E}"/>
    <dgm:cxn modelId="{60522359-7BAD-46DE-82A7-9582102AE55E}" type="presOf" srcId="{96CABEB4-0EBC-4F40-8E1E-17D054FC1B36}" destId="{3D74D513-1D07-4F5E-A7F0-33851C512EF2}" srcOrd="0" destOrd="0" presId="urn:microsoft.com/office/officeart/2005/8/layout/hProcess9"/>
    <dgm:cxn modelId="{918CC983-4BF9-4983-B391-8E9A253AF6C6}" srcId="{35B1804A-4A04-47EC-A8AD-D91DDCEE7FAC}" destId="{26FB3B72-3F6A-404A-BEF2-949639DD34B6}" srcOrd="2" destOrd="0" parTransId="{3190E223-2CEE-4363-948A-52952599F9ED}" sibTransId="{4BA1B7CD-65C0-4A33-A39F-7D3457D50FE9}"/>
    <dgm:cxn modelId="{A23B06B3-22A1-4559-972B-BD0B60A92A79}" srcId="{35B1804A-4A04-47EC-A8AD-D91DDCEE7FAC}" destId="{6A9F7E9F-CF68-4ABD-94E3-2682E7054A3A}" srcOrd="6" destOrd="0" parTransId="{BBFC0A3A-CF8F-429B-B5CA-065C929BDA1F}" sibTransId="{5E8353D0-BE8C-4C15-8D76-216813E7045A}"/>
    <dgm:cxn modelId="{B8FBA5B6-E7EA-4747-8E34-044B4BAD0574}" type="presOf" srcId="{E17AF9C7-6E15-4C76-9293-F390826A7893}" destId="{E7CE91FD-F71B-4D5B-8BC7-81ECE0853A95}" srcOrd="0" destOrd="0" presId="urn:microsoft.com/office/officeart/2005/8/layout/hProcess9"/>
    <dgm:cxn modelId="{C4E469B7-AE97-4DA0-9D44-F6FAE4578F0A}" type="presOf" srcId="{6A9F7E9F-CF68-4ABD-94E3-2682E7054A3A}" destId="{3155CC7C-87C4-4BC9-97B5-4733E8423192}" srcOrd="0" destOrd="0" presId="urn:microsoft.com/office/officeart/2005/8/layout/hProcess9"/>
    <dgm:cxn modelId="{BCA8EFBF-DC37-439B-8881-7A71489046DE}" type="presOf" srcId="{35B1804A-4A04-47EC-A8AD-D91DDCEE7FAC}" destId="{9C60DD90-B87D-498F-B11E-B29CE2B3130E}" srcOrd="0" destOrd="0" presId="urn:microsoft.com/office/officeart/2005/8/layout/hProcess9"/>
    <dgm:cxn modelId="{DFA559CC-8DCB-4CEC-A3EB-563A1D188872}" srcId="{35B1804A-4A04-47EC-A8AD-D91DDCEE7FAC}" destId="{E17AF9C7-6E15-4C76-9293-F390826A7893}" srcOrd="1" destOrd="0" parTransId="{8FDC9C52-05F0-4A9F-8B8E-D2F1666FAF36}" sibTransId="{382F75E8-58EC-4208-9B8A-8FE6B3A955B1}"/>
    <dgm:cxn modelId="{311137D0-747D-4D0D-9CD0-FF26BB35AA42}" type="presOf" srcId="{4485068E-A901-4715-97DD-74E845BD3F45}" destId="{E84A19F3-F3F3-4D7E-AFB2-ED62CBF808A9}" srcOrd="0" destOrd="0" presId="urn:microsoft.com/office/officeart/2005/8/layout/hProcess9"/>
    <dgm:cxn modelId="{669356D4-E36E-4689-B1D1-D52299342114}" type="presOf" srcId="{19615247-92E3-4936-AC15-7AF79C6EF011}" destId="{022E5A94-6929-4D9F-B6D9-860C67B8526B}" srcOrd="0" destOrd="0" presId="urn:microsoft.com/office/officeart/2005/8/layout/hProcess9"/>
    <dgm:cxn modelId="{FD028949-329A-4914-83BD-A2EEAF7BC10D}" type="presParOf" srcId="{9C60DD90-B87D-498F-B11E-B29CE2B3130E}" destId="{FF84229F-CA2B-4590-B8B7-7C5C162E61F1}" srcOrd="0" destOrd="0" presId="urn:microsoft.com/office/officeart/2005/8/layout/hProcess9"/>
    <dgm:cxn modelId="{F5C893F6-0794-416A-B97D-208495D378DE}" type="presParOf" srcId="{9C60DD90-B87D-498F-B11E-B29CE2B3130E}" destId="{CA6795F0-0E3C-413D-B1B4-8C5A27F2B811}" srcOrd="1" destOrd="0" presId="urn:microsoft.com/office/officeart/2005/8/layout/hProcess9"/>
    <dgm:cxn modelId="{43409D1E-A2BB-415B-905D-08E2E17F651C}" type="presParOf" srcId="{CA6795F0-0E3C-413D-B1B4-8C5A27F2B811}" destId="{AD1767E8-9396-4077-B45A-1DC9CA74EADF}" srcOrd="0" destOrd="0" presId="urn:microsoft.com/office/officeart/2005/8/layout/hProcess9"/>
    <dgm:cxn modelId="{267A257F-306C-40C1-83F5-39E3AF49D25E}" type="presParOf" srcId="{CA6795F0-0E3C-413D-B1B4-8C5A27F2B811}" destId="{9857DA94-E806-49EF-A9E8-E4E195B1CD7A}" srcOrd="1" destOrd="0" presId="urn:microsoft.com/office/officeart/2005/8/layout/hProcess9"/>
    <dgm:cxn modelId="{4C84CD94-4EC1-4A1A-B240-1991DAF811F1}" type="presParOf" srcId="{CA6795F0-0E3C-413D-B1B4-8C5A27F2B811}" destId="{E7CE91FD-F71B-4D5B-8BC7-81ECE0853A95}" srcOrd="2" destOrd="0" presId="urn:microsoft.com/office/officeart/2005/8/layout/hProcess9"/>
    <dgm:cxn modelId="{996EDF3A-FE07-4F44-B0A2-7EED5F8989B4}" type="presParOf" srcId="{CA6795F0-0E3C-413D-B1B4-8C5A27F2B811}" destId="{808B1D59-5B59-4FE2-8528-30C4DDAF7B6D}" srcOrd="3" destOrd="0" presId="urn:microsoft.com/office/officeart/2005/8/layout/hProcess9"/>
    <dgm:cxn modelId="{F5B5E93B-00A3-4FCC-BA67-3AAD37A17918}" type="presParOf" srcId="{CA6795F0-0E3C-413D-B1B4-8C5A27F2B811}" destId="{888B95EB-D993-4270-8690-5B8FEA9B384B}" srcOrd="4" destOrd="0" presId="urn:microsoft.com/office/officeart/2005/8/layout/hProcess9"/>
    <dgm:cxn modelId="{23C2B46A-4D68-4EDA-B255-3F1973F7CA5E}" type="presParOf" srcId="{CA6795F0-0E3C-413D-B1B4-8C5A27F2B811}" destId="{D82DC6B9-65C8-4E06-84D8-DE72154BED4E}" srcOrd="5" destOrd="0" presId="urn:microsoft.com/office/officeart/2005/8/layout/hProcess9"/>
    <dgm:cxn modelId="{54C6C4B9-5533-4568-851B-BEF5C3DDD66E}" type="presParOf" srcId="{CA6795F0-0E3C-413D-B1B4-8C5A27F2B811}" destId="{5A18727A-4843-43FE-B95E-7A680E20AD94}" srcOrd="6" destOrd="0" presId="urn:microsoft.com/office/officeart/2005/8/layout/hProcess9"/>
    <dgm:cxn modelId="{51F0A0CA-23EE-4D34-AC08-1A9ACDB87366}" type="presParOf" srcId="{CA6795F0-0E3C-413D-B1B4-8C5A27F2B811}" destId="{74C476F0-CFA8-4AA3-AE67-6BA2319A6984}" srcOrd="7" destOrd="0" presId="urn:microsoft.com/office/officeart/2005/8/layout/hProcess9"/>
    <dgm:cxn modelId="{56F72136-D51A-43AB-A509-36590AFF9F61}" type="presParOf" srcId="{CA6795F0-0E3C-413D-B1B4-8C5A27F2B811}" destId="{022E5A94-6929-4D9F-B6D9-860C67B8526B}" srcOrd="8" destOrd="0" presId="urn:microsoft.com/office/officeart/2005/8/layout/hProcess9"/>
    <dgm:cxn modelId="{279C956D-E196-41CD-8F92-EEFA008F1193}" type="presParOf" srcId="{CA6795F0-0E3C-413D-B1B4-8C5A27F2B811}" destId="{B92FF560-F7C1-40FE-9D2C-CB2433DDC0A6}" srcOrd="9" destOrd="0" presId="urn:microsoft.com/office/officeart/2005/8/layout/hProcess9"/>
    <dgm:cxn modelId="{0579E6D1-E5FF-44BF-8DB9-996A55277CC1}" type="presParOf" srcId="{CA6795F0-0E3C-413D-B1B4-8C5A27F2B811}" destId="{3D74D513-1D07-4F5E-A7F0-33851C512EF2}" srcOrd="10" destOrd="0" presId="urn:microsoft.com/office/officeart/2005/8/layout/hProcess9"/>
    <dgm:cxn modelId="{1A91696F-C785-4052-9CEE-8D68BDEA1A17}" type="presParOf" srcId="{CA6795F0-0E3C-413D-B1B4-8C5A27F2B811}" destId="{2FB25EBD-70B7-4916-8203-3309933C3493}" srcOrd="11" destOrd="0" presId="urn:microsoft.com/office/officeart/2005/8/layout/hProcess9"/>
    <dgm:cxn modelId="{C7C463AA-CDF9-46A6-96A5-8B618988F6E5}" type="presParOf" srcId="{CA6795F0-0E3C-413D-B1B4-8C5A27F2B811}" destId="{3155CC7C-87C4-4BC9-97B5-4733E8423192}" srcOrd="12" destOrd="0" presId="urn:microsoft.com/office/officeart/2005/8/layout/hProcess9"/>
    <dgm:cxn modelId="{D7EF923B-D1EA-429D-82DE-8D85228937DD}" type="presParOf" srcId="{CA6795F0-0E3C-413D-B1B4-8C5A27F2B811}" destId="{3FDF54B3-C6F3-4178-A3CE-936F3DD2A4CE}" srcOrd="13" destOrd="0" presId="urn:microsoft.com/office/officeart/2005/8/layout/hProcess9"/>
    <dgm:cxn modelId="{8CD08B7D-7333-4134-87AA-12B46C25B42E}" type="presParOf" srcId="{CA6795F0-0E3C-413D-B1B4-8C5A27F2B811}" destId="{E84A19F3-F3F3-4D7E-AFB2-ED62CBF808A9}" srcOrd="1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1804A-4A04-47EC-A8AD-D91DDCEE7FAC}" type="doc">
      <dgm:prSet loTypeId="urn:microsoft.com/office/officeart/2005/8/layout/hProcess9" loCatId="process" qsTypeId="urn:microsoft.com/office/officeart/2005/8/quickstyle/simple1" qsCatId="simple" csTypeId="urn:microsoft.com/office/officeart/2005/8/colors/accent1_2" csCatId="accent1" phldr="1"/>
      <dgm:spPr/>
    </dgm:pt>
    <dgm:pt modelId="{7B5FD3FE-1268-43B7-95F4-AACBCDD8A4CB}">
      <dgm:prSet phldrT="[Text]" custT="1"/>
      <dgm:spPr/>
      <dgm:t>
        <a:bodyPr/>
        <a:lstStyle/>
        <a:p>
          <a:r>
            <a:rPr lang="en-US" sz="1400" b="1" dirty="0"/>
            <a:t>Data Wrangling</a:t>
          </a:r>
        </a:p>
      </dgm:t>
    </dgm:pt>
    <dgm:pt modelId="{B7CA7099-54CC-4FE8-B416-859F93D12D8E}" type="parTrans" cxnId="{EA4DDC21-C929-4D32-8C0A-5F201056E178}">
      <dgm:prSet/>
      <dgm:spPr/>
      <dgm:t>
        <a:bodyPr/>
        <a:lstStyle/>
        <a:p>
          <a:endParaRPr lang="en-US" sz="1400" b="1"/>
        </a:p>
      </dgm:t>
    </dgm:pt>
    <dgm:pt modelId="{6C8CD344-2412-4CC0-9390-A5BFD79F5D2E}" type="sibTrans" cxnId="{EA4DDC21-C929-4D32-8C0A-5F201056E178}">
      <dgm:prSet/>
      <dgm:spPr/>
      <dgm:t>
        <a:bodyPr/>
        <a:lstStyle/>
        <a:p>
          <a:endParaRPr lang="en-US" sz="1400" b="1"/>
        </a:p>
      </dgm:t>
    </dgm:pt>
    <dgm:pt modelId="{E17AF9C7-6E15-4C76-9293-F390826A7893}">
      <dgm:prSet phldrT="[Text]" custT="1"/>
      <dgm:spPr/>
      <dgm:t>
        <a:bodyPr/>
        <a:lstStyle/>
        <a:p>
          <a:r>
            <a:rPr lang="en-US" sz="1300" b="1" dirty="0"/>
            <a:t>Identify important CSV files</a:t>
          </a:r>
        </a:p>
      </dgm:t>
    </dgm:pt>
    <dgm:pt modelId="{8FDC9C52-05F0-4A9F-8B8E-D2F1666FAF36}" type="parTrans" cxnId="{DFA559CC-8DCB-4CEC-A3EB-563A1D188872}">
      <dgm:prSet/>
      <dgm:spPr/>
      <dgm:t>
        <a:bodyPr/>
        <a:lstStyle/>
        <a:p>
          <a:endParaRPr lang="en-US" sz="1400" b="1"/>
        </a:p>
      </dgm:t>
    </dgm:pt>
    <dgm:pt modelId="{382F75E8-58EC-4208-9B8A-8FE6B3A955B1}" type="sibTrans" cxnId="{DFA559CC-8DCB-4CEC-A3EB-563A1D188872}">
      <dgm:prSet/>
      <dgm:spPr/>
      <dgm:t>
        <a:bodyPr/>
        <a:lstStyle/>
        <a:p>
          <a:endParaRPr lang="en-US" sz="1400" b="1"/>
        </a:p>
      </dgm:t>
    </dgm:pt>
    <dgm:pt modelId="{26FB3B72-3F6A-404A-BEF2-949639DD34B6}">
      <dgm:prSet phldrT="[Text]" custT="1"/>
      <dgm:spPr/>
      <dgm:t>
        <a:bodyPr/>
        <a:lstStyle/>
        <a:p>
          <a:r>
            <a:rPr lang="en-US" sz="1400" b="1" dirty="0"/>
            <a:t>Eliminate columns that do not add value to analysis</a:t>
          </a:r>
        </a:p>
      </dgm:t>
    </dgm:pt>
    <dgm:pt modelId="{3190E223-2CEE-4363-948A-52952599F9ED}" type="parTrans" cxnId="{918CC983-4BF9-4983-B391-8E9A253AF6C6}">
      <dgm:prSet/>
      <dgm:spPr/>
      <dgm:t>
        <a:bodyPr/>
        <a:lstStyle/>
        <a:p>
          <a:endParaRPr lang="en-US" sz="1400" b="1"/>
        </a:p>
      </dgm:t>
    </dgm:pt>
    <dgm:pt modelId="{4BA1B7CD-65C0-4A33-A39F-7D3457D50FE9}" type="sibTrans" cxnId="{918CC983-4BF9-4983-B391-8E9A253AF6C6}">
      <dgm:prSet/>
      <dgm:spPr/>
      <dgm:t>
        <a:bodyPr/>
        <a:lstStyle/>
        <a:p>
          <a:endParaRPr lang="en-US" sz="1400" b="1"/>
        </a:p>
      </dgm:t>
    </dgm:pt>
    <dgm:pt modelId="{6E1FAA62-2E25-4682-89CD-3EBD68F4916C}">
      <dgm:prSet phldrT="[Text]" custT="1"/>
      <dgm:spPr/>
      <dgm:t>
        <a:bodyPr/>
        <a:lstStyle/>
        <a:p>
          <a:r>
            <a:rPr lang="en-US" sz="1400" b="1" dirty="0"/>
            <a:t>Check if data points of some important variables make sense</a:t>
          </a:r>
        </a:p>
      </dgm:t>
    </dgm:pt>
    <dgm:pt modelId="{A6C1419E-28F6-44F5-91C3-741835813377}" type="parTrans" cxnId="{EB231805-023F-47CD-83AA-4727A8559767}">
      <dgm:prSet/>
      <dgm:spPr/>
      <dgm:t>
        <a:bodyPr/>
        <a:lstStyle/>
        <a:p>
          <a:endParaRPr lang="en-US" sz="1400" b="1"/>
        </a:p>
      </dgm:t>
    </dgm:pt>
    <dgm:pt modelId="{3F0F58F5-B10D-4870-8CCC-C4D10C9CB0C7}" type="sibTrans" cxnId="{EB231805-023F-47CD-83AA-4727A8559767}">
      <dgm:prSet/>
      <dgm:spPr/>
      <dgm:t>
        <a:bodyPr/>
        <a:lstStyle/>
        <a:p>
          <a:endParaRPr lang="en-US" sz="1400" b="1"/>
        </a:p>
      </dgm:t>
    </dgm:pt>
    <dgm:pt modelId="{19615247-92E3-4936-AC15-7AF79C6EF011}">
      <dgm:prSet phldrT="[Text]" custT="1"/>
      <dgm:spPr/>
      <dgm:t>
        <a:bodyPr/>
        <a:lstStyle/>
        <a:p>
          <a:r>
            <a:rPr lang="en-US" sz="1300" b="1" dirty="0"/>
            <a:t>Convert incorrect negative values to 0</a:t>
          </a:r>
        </a:p>
      </dgm:t>
    </dgm:pt>
    <dgm:pt modelId="{BD727F81-564C-45A3-9CAA-89523B328A3C}" type="parTrans" cxnId="{007D7343-8BD9-4CC6-9FFB-D7C2AA636003}">
      <dgm:prSet/>
      <dgm:spPr/>
      <dgm:t>
        <a:bodyPr/>
        <a:lstStyle/>
        <a:p>
          <a:endParaRPr lang="en-US" sz="1400" b="1"/>
        </a:p>
      </dgm:t>
    </dgm:pt>
    <dgm:pt modelId="{C0446301-A9AE-4844-8130-CCB0414AE21E}" type="sibTrans" cxnId="{007D7343-8BD9-4CC6-9FFB-D7C2AA636003}">
      <dgm:prSet/>
      <dgm:spPr/>
      <dgm:t>
        <a:bodyPr/>
        <a:lstStyle/>
        <a:p>
          <a:endParaRPr lang="en-US" sz="1400" b="1"/>
        </a:p>
      </dgm:t>
    </dgm:pt>
    <dgm:pt modelId="{96CABEB4-0EBC-4F40-8E1E-17D054FC1B36}">
      <dgm:prSet phldrT="[Text]" custT="1"/>
      <dgm:spPr/>
      <dgm:t>
        <a:bodyPr/>
        <a:lstStyle/>
        <a:p>
          <a:r>
            <a:rPr lang="en-US" sz="1400" b="1" dirty="0"/>
            <a:t>Nullify columns with very high percentage of NA`s</a:t>
          </a:r>
        </a:p>
      </dgm:t>
    </dgm:pt>
    <dgm:pt modelId="{C00B0C67-22E0-41BC-95EC-2003E33DE2D7}" type="parTrans" cxnId="{7FA71532-6892-4C43-968F-0E3D6B037578}">
      <dgm:prSet/>
      <dgm:spPr/>
      <dgm:t>
        <a:bodyPr/>
        <a:lstStyle/>
        <a:p>
          <a:endParaRPr lang="en-US" sz="1400" b="1"/>
        </a:p>
      </dgm:t>
    </dgm:pt>
    <dgm:pt modelId="{4DACE4BA-1101-45B1-B8DA-C120F257B0AC}" type="sibTrans" cxnId="{7FA71532-6892-4C43-968F-0E3D6B037578}">
      <dgm:prSet/>
      <dgm:spPr/>
      <dgm:t>
        <a:bodyPr/>
        <a:lstStyle/>
        <a:p>
          <a:endParaRPr lang="en-US" sz="1400" b="1"/>
        </a:p>
      </dgm:t>
    </dgm:pt>
    <dgm:pt modelId="{9C60DD90-B87D-498F-B11E-B29CE2B3130E}" type="pres">
      <dgm:prSet presAssocID="{35B1804A-4A04-47EC-A8AD-D91DDCEE7FAC}" presName="CompostProcess" presStyleCnt="0">
        <dgm:presLayoutVars>
          <dgm:dir/>
          <dgm:resizeHandles val="exact"/>
        </dgm:presLayoutVars>
      </dgm:prSet>
      <dgm:spPr/>
    </dgm:pt>
    <dgm:pt modelId="{FF84229F-CA2B-4590-B8B7-7C5C162E61F1}" type="pres">
      <dgm:prSet presAssocID="{35B1804A-4A04-47EC-A8AD-D91DDCEE7FAC}" presName="arrow" presStyleLbl="bgShp" presStyleIdx="0" presStyleCnt="1"/>
      <dgm:spPr/>
    </dgm:pt>
    <dgm:pt modelId="{CA6795F0-0E3C-413D-B1B4-8C5A27F2B811}" type="pres">
      <dgm:prSet presAssocID="{35B1804A-4A04-47EC-A8AD-D91DDCEE7FAC}" presName="linearProcess" presStyleCnt="0"/>
      <dgm:spPr/>
    </dgm:pt>
    <dgm:pt modelId="{AD1767E8-9396-4077-B45A-1DC9CA74EADF}" type="pres">
      <dgm:prSet presAssocID="{7B5FD3FE-1268-43B7-95F4-AACBCDD8A4CB}" presName="textNode" presStyleLbl="node1" presStyleIdx="0" presStyleCnt="6">
        <dgm:presLayoutVars>
          <dgm:bulletEnabled val="1"/>
        </dgm:presLayoutVars>
      </dgm:prSet>
      <dgm:spPr/>
    </dgm:pt>
    <dgm:pt modelId="{9857DA94-E806-49EF-A9E8-E4E195B1CD7A}" type="pres">
      <dgm:prSet presAssocID="{6C8CD344-2412-4CC0-9390-A5BFD79F5D2E}" presName="sibTrans" presStyleCnt="0"/>
      <dgm:spPr/>
    </dgm:pt>
    <dgm:pt modelId="{E7CE91FD-F71B-4D5B-8BC7-81ECE0853A95}" type="pres">
      <dgm:prSet presAssocID="{E17AF9C7-6E15-4C76-9293-F390826A7893}" presName="textNode" presStyleLbl="node1" presStyleIdx="1" presStyleCnt="6">
        <dgm:presLayoutVars>
          <dgm:bulletEnabled val="1"/>
        </dgm:presLayoutVars>
      </dgm:prSet>
      <dgm:spPr/>
    </dgm:pt>
    <dgm:pt modelId="{808B1D59-5B59-4FE2-8528-30C4DDAF7B6D}" type="pres">
      <dgm:prSet presAssocID="{382F75E8-58EC-4208-9B8A-8FE6B3A955B1}" presName="sibTrans" presStyleCnt="0"/>
      <dgm:spPr/>
    </dgm:pt>
    <dgm:pt modelId="{888B95EB-D993-4270-8690-5B8FEA9B384B}" type="pres">
      <dgm:prSet presAssocID="{26FB3B72-3F6A-404A-BEF2-949639DD34B6}" presName="textNode" presStyleLbl="node1" presStyleIdx="2" presStyleCnt="6">
        <dgm:presLayoutVars>
          <dgm:bulletEnabled val="1"/>
        </dgm:presLayoutVars>
      </dgm:prSet>
      <dgm:spPr/>
    </dgm:pt>
    <dgm:pt modelId="{D82DC6B9-65C8-4E06-84D8-DE72154BED4E}" type="pres">
      <dgm:prSet presAssocID="{4BA1B7CD-65C0-4A33-A39F-7D3457D50FE9}" presName="sibTrans" presStyleCnt="0"/>
      <dgm:spPr/>
    </dgm:pt>
    <dgm:pt modelId="{5A18727A-4843-43FE-B95E-7A680E20AD94}" type="pres">
      <dgm:prSet presAssocID="{6E1FAA62-2E25-4682-89CD-3EBD68F4916C}" presName="textNode" presStyleLbl="node1" presStyleIdx="3" presStyleCnt="6">
        <dgm:presLayoutVars>
          <dgm:bulletEnabled val="1"/>
        </dgm:presLayoutVars>
      </dgm:prSet>
      <dgm:spPr/>
    </dgm:pt>
    <dgm:pt modelId="{74C476F0-CFA8-4AA3-AE67-6BA2319A6984}" type="pres">
      <dgm:prSet presAssocID="{3F0F58F5-B10D-4870-8CCC-C4D10C9CB0C7}" presName="sibTrans" presStyleCnt="0"/>
      <dgm:spPr/>
    </dgm:pt>
    <dgm:pt modelId="{022E5A94-6929-4D9F-B6D9-860C67B8526B}" type="pres">
      <dgm:prSet presAssocID="{19615247-92E3-4936-AC15-7AF79C6EF011}" presName="textNode" presStyleLbl="node1" presStyleIdx="4" presStyleCnt="6">
        <dgm:presLayoutVars>
          <dgm:bulletEnabled val="1"/>
        </dgm:presLayoutVars>
      </dgm:prSet>
      <dgm:spPr/>
    </dgm:pt>
    <dgm:pt modelId="{B92FF560-F7C1-40FE-9D2C-CB2433DDC0A6}" type="pres">
      <dgm:prSet presAssocID="{C0446301-A9AE-4844-8130-CCB0414AE21E}" presName="sibTrans" presStyleCnt="0"/>
      <dgm:spPr/>
    </dgm:pt>
    <dgm:pt modelId="{3D74D513-1D07-4F5E-A7F0-33851C512EF2}" type="pres">
      <dgm:prSet presAssocID="{96CABEB4-0EBC-4F40-8E1E-17D054FC1B36}" presName="textNode" presStyleLbl="node1" presStyleIdx="5" presStyleCnt="6">
        <dgm:presLayoutVars>
          <dgm:bulletEnabled val="1"/>
        </dgm:presLayoutVars>
      </dgm:prSet>
      <dgm:spPr/>
    </dgm:pt>
  </dgm:ptLst>
  <dgm:cxnLst>
    <dgm:cxn modelId="{EB231805-023F-47CD-83AA-4727A8559767}" srcId="{35B1804A-4A04-47EC-A8AD-D91DDCEE7FAC}" destId="{6E1FAA62-2E25-4682-89CD-3EBD68F4916C}" srcOrd="3" destOrd="0" parTransId="{A6C1419E-28F6-44F5-91C3-741835813377}" sibTransId="{3F0F58F5-B10D-4870-8CCC-C4D10C9CB0C7}"/>
    <dgm:cxn modelId="{4F99C008-4E3F-4B70-B911-5230210DD392}" type="presOf" srcId="{7B5FD3FE-1268-43B7-95F4-AACBCDD8A4CB}" destId="{AD1767E8-9396-4077-B45A-1DC9CA74EADF}" srcOrd="0" destOrd="0" presId="urn:microsoft.com/office/officeart/2005/8/layout/hProcess9"/>
    <dgm:cxn modelId="{8A8F5A20-0BEC-4826-9CC8-B076487AAA5C}" type="presOf" srcId="{26FB3B72-3F6A-404A-BEF2-949639DD34B6}" destId="{888B95EB-D993-4270-8690-5B8FEA9B384B}" srcOrd="0" destOrd="0" presId="urn:microsoft.com/office/officeart/2005/8/layout/hProcess9"/>
    <dgm:cxn modelId="{EA4DDC21-C929-4D32-8C0A-5F201056E178}" srcId="{35B1804A-4A04-47EC-A8AD-D91DDCEE7FAC}" destId="{7B5FD3FE-1268-43B7-95F4-AACBCDD8A4CB}" srcOrd="0" destOrd="0" parTransId="{B7CA7099-54CC-4FE8-B416-859F93D12D8E}" sibTransId="{6C8CD344-2412-4CC0-9390-A5BFD79F5D2E}"/>
    <dgm:cxn modelId="{7FA71532-6892-4C43-968F-0E3D6B037578}" srcId="{35B1804A-4A04-47EC-A8AD-D91DDCEE7FAC}" destId="{96CABEB4-0EBC-4F40-8E1E-17D054FC1B36}" srcOrd="5" destOrd="0" parTransId="{C00B0C67-22E0-41BC-95EC-2003E33DE2D7}" sibTransId="{4DACE4BA-1101-45B1-B8DA-C120F257B0AC}"/>
    <dgm:cxn modelId="{2184EB5B-7518-4113-9721-47B36D13C8BA}" type="presOf" srcId="{6E1FAA62-2E25-4682-89CD-3EBD68F4916C}" destId="{5A18727A-4843-43FE-B95E-7A680E20AD94}" srcOrd="0" destOrd="0" presId="urn:microsoft.com/office/officeart/2005/8/layout/hProcess9"/>
    <dgm:cxn modelId="{007D7343-8BD9-4CC6-9FFB-D7C2AA636003}" srcId="{35B1804A-4A04-47EC-A8AD-D91DDCEE7FAC}" destId="{19615247-92E3-4936-AC15-7AF79C6EF011}" srcOrd="4" destOrd="0" parTransId="{BD727F81-564C-45A3-9CAA-89523B328A3C}" sibTransId="{C0446301-A9AE-4844-8130-CCB0414AE21E}"/>
    <dgm:cxn modelId="{60522359-7BAD-46DE-82A7-9582102AE55E}" type="presOf" srcId="{96CABEB4-0EBC-4F40-8E1E-17D054FC1B36}" destId="{3D74D513-1D07-4F5E-A7F0-33851C512EF2}" srcOrd="0" destOrd="0" presId="urn:microsoft.com/office/officeart/2005/8/layout/hProcess9"/>
    <dgm:cxn modelId="{918CC983-4BF9-4983-B391-8E9A253AF6C6}" srcId="{35B1804A-4A04-47EC-A8AD-D91DDCEE7FAC}" destId="{26FB3B72-3F6A-404A-BEF2-949639DD34B6}" srcOrd="2" destOrd="0" parTransId="{3190E223-2CEE-4363-948A-52952599F9ED}" sibTransId="{4BA1B7CD-65C0-4A33-A39F-7D3457D50FE9}"/>
    <dgm:cxn modelId="{B8FBA5B6-E7EA-4747-8E34-044B4BAD0574}" type="presOf" srcId="{E17AF9C7-6E15-4C76-9293-F390826A7893}" destId="{E7CE91FD-F71B-4D5B-8BC7-81ECE0853A95}" srcOrd="0" destOrd="0" presId="urn:microsoft.com/office/officeart/2005/8/layout/hProcess9"/>
    <dgm:cxn modelId="{BCA8EFBF-DC37-439B-8881-7A71489046DE}" type="presOf" srcId="{35B1804A-4A04-47EC-A8AD-D91DDCEE7FAC}" destId="{9C60DD90-B87D-498F-B11E-B29CE2B3130E}" srcOrd="0" destOrd="0" presId="urn:microsoft.com/office/officeart/2005/8/layout/hProcess9"/>
    <dgm:cxn modelId="{DFA559CC-8DCB-4CEC-A3EB-563A1D188872}" srcId="{35B1804A-4A04-47EC-A8AD-D91DDCEE7FAC}" destId="{E17AF9C7-6E15-4C76-9293-F390826A7893}" srcOrd="1" destOrd="0" parTransId="{8FDC9C52-05F0-4A9F-8B8E-D2F1666FAF36}" sibTransId="{382F75E8-58EC-4208-9B8A-8FE6B3A955B1}"/>
    <dgm:cxn modelId="{669356D4-E36E-4689-B1D1-D52299342114}" type="presOf" srcId="{19615247-92E3-4936-AC15-7AF79C6EF011}" destId="{022E5A94-6929-4D9F-B6D9-860C67B8526B}" srcOrd="0" destOrd="0" presId="urn:microsoft.com/office/officeart/2005/8/layout/hProcess9"/>
    <dgm:cxn modelId="{FD028949-329A-4914-83BD-A2EEAF7BC10D}" type="presParOf" srcId="{9C60DD90-B87D-498F-B11E-B29CE2B3130E}" destId="{FF84229F-CA2B-4590-B8B7-7C5C162E61F1}" srcOrd="0" destOrd="0" presId="urn:microsoft.com/office/officeart/2005/8/layout/hProcess9"/>
    <dgm:cxn modelId="{F5C893F6-0794-416A-B97D-208495D378DE}" type="presParOf" srcId="{9C60DD90-B87D-498F-B11E-B29CE2B3130E}" destId="{CA6795F0-0E3C-413D-B1B4-8C5A27F2B811}" srcOrd="1" destOrd="0" presId="urn:microsoft.com/office/officeart/2005/8/layout/hProcess9"/>
    <dgm:cxn modelId="{43409D1E-A2BB-415B-905D-08E2E17F651C}" type="presParOf" srcId="{CA6795F0-0E3C-413D-B1B4-8C5A27F2B811}" destId="{AD1767E8-9396-4077-B45A-1DC9CA74EADF}" srcOrd="0" destOrd="0" presId="urn:microsoft.com/office/officeart/2005/8/layout/hProcess9"/>
    <dgm:cxn modelId="{267A257F-306C-40C1-83F5-39E3AF49D25E}" type="presParOf" srcId="{CA6795F0-0E3C-413D-B1B4-8C5A27F2B811}" destId="{9857DA94-E806-49EF-A9E8-E4E195B1CD7A}" srcOrd="1" destOrd="0" presId="urn:microsoft.com/office/officeart/2005/8/layout/hProcess9"/>
    <dgm:cxn modelId="{4C84CD94-4EC1-4A1A-B240-1991DAF811F1}" type="presParOf" srcId="{CA6795F0-0E3C-413D-B1B4-8C5A27F2B811}" destId="{E7CE91FD-F71B-4D5B-8BC7-81ECE0853A95}" srcOrd="2" destOrd="0" presId="urn:microsoft.com/office/officeart/2005/8/layout/hProcess9"/>
    <dgm:cxn modelId="{996EDF3A-FE07-4F44-B0A2-7EED5F8989B4}" type="presParOf" srcId="{CA6795F0-0E3C-413D-B1B4-8C5A27F2B811}" destId="{808B1D59-5B59-4FE2-8528-30C4DDAF7B6D}" srcOrd="3" destOrd="0" presId="urn:microsoft.com/office/officeart/2005/8/layout/hProcess9"/>
    <dgm:cxn modelId="{F5B5E93B-00A3-4FCC-BA67-3AAD37A17918}" type="presParOf" srcId="{CA6795F0-0E3C-413D-B1B4-8C5A27F2B811}" destId="{888B95EB-D993-4270-8690-5B8FEA9B384B}" srcOrd="4" destOrd="0" presId="urn:microsoft.com/office/officeart/2005/8/layout/hProcess9"/>
    <dgm:cxn modelId="{23C2B46A-4D68-4EDA-B255-3F1973F7CA5E}" type="presParOf" srcId="{CA6795F0-0E3C-413D-B1B4-8C5A27F2B811}" destId="{D82DC6B9-65C8-4E06-84D8-DE72154BED4E}" srcOrd="5" destOrd="0" presId="urn:microsoft.com/office/officeart/2005/8/layout/hProcess9"/>
    <dgm:cxn modelId="{54C6C4B9-5533-4568-851B-BEF5C3DDD66E}" type="presParOf" srcId="{CA6795F0-0E3C-413D-B1B4-8C5A27F2B811}" destId="{5A18727A-4843-43FE-B95E-7A680E20AD94}" srcOrd="6" destOrd="0" presId="urn:microsoft.com/office/officeart/2005/8/layout/hProcess9"/>
    <dgm:cxn modelId="{51F0A0CA-23EE-4D34-AC08-1A9ACDB87366}" type="presParOf" srcId="{CA6795F0-0E3C-413D-B1B4-8C5A27F2B811}" destId="{74C476F0-CFA8-4AA3-AE67-6BA2319A6984}" srcOrd="7" destOrd="0" presId="urn:microsoft.com/office/officeart/2005/8/layout/hProcess9"/>
    <dgm:cxn modelId="{56F72136-D51A-43AB-A509-36590AFF9F61}" type="presParOf" srcId="{CA6795F0-0E3C-413D-B1B4-8C5A27F2B811}" destId="{022E5A94-6929-4D9F-B6D9-860C67B8526B}" srcOrd="8" destOrd="0" presId="urn:microsoft.com/office/officeart/2005/8/layout/hProcess9"/>
    <dgm:cxn modelId="{279C956D-E196-41CD-8F92-EEFA008F1193}" type="presParOf" srcId="{CA6795F0-0E3C-413D-B1B4-8C5A27F2B811}" destId="{B92FF560-F7C1-40FE-9D2C-CB2433DDC0A6}" srcOrd="9" destOrd="0" presId="urn:microsoft.com/office/officeart/2005/8/layout/hProcess9"/>
    <dgm:cxn modelId="{0579E6D1-E5FF-44BF-8DB9-996A55277CC1}" type="presParOf" srcId="{CA6795F0-0E3C-413D-B1B4-8C5A27F2B811}" destId="{3D74D513-1D07-4F5E-A7F0-33851C512EF2}"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B1804A-4A04-47EC-A8AD-D91DDCEE7FAC}" type="doc">
      <dgm:prSet loTypeId="urn:microsoft.com/office/officeart/2005/8/layout/hProcess9" loCatId="process" qsTypeId="urn:microsoft.com/office/officeart/2005/8/quickstyle/simple1" qsCatId="simple" csTypeId="urn:microsoft.com/office/officeart/2005/8/colors/accent1_2" csCatId="accent1" phldr="1"/>
      <dgm:spPr/>
    </dgm:pt>
    <dgm:pt modelId="{7B5FD3FE-1268-43B7-95F4-AACBCDD8A4CB}">
      <dgm:prSet phldrT="[Text]" custT="1"/>
      <dgm:spPr/>
      <dgm:t>
        <a:bodyPr/>
        <a:lstStyle/>
        <a:p>
          <a:r>
            <a:rPr lang="en-US" sz="1400" b="1" dirty="0"/>
            <a:t>Feature Engineering</a:t>
          </a:r>
        </a:p>
      </dgm:t>
    </dgm:pt>
    <dgm:pt modelId="{B7CA7099-54CC-4FE8-B416-859F93D12D8E}" type="parTrans" cxnId="{EA4DDC21-C929-4D32-8C0A-5F201056E178}">
      <dgm:prSet/>
      <dgm:spPr/>
      <dgm:t>
        <a:bodyPr/>
        <a:lstStyle/>
        <a:p>
          <a:endParaRPr lang="en-US" sz="1400" b="1"/>
        </a:p>
      </dgm:t>
    </dgm:pt>
    <dgm:pt modelId="{6C8CD344-2412-4CC0-9390-A5BFD79F5D2E}" type="sibTrans" cxnId="{EA4DDC21-C929-4D32-8C0A-5F201056E178}">
      <dgm:prSet/>
      <dgm:spPr/>
      <dgm:t>
        <a:bodyPr/>
        <a:lstStyle/>
        <a:p>
          <a:endParaRPr lang="en-US" sz="1400" b="1"/>
        </a:p>
      </dgm:t>
    </dgm:pt>
    <dgm:pt modelId="{E17AF9C7-6E15-4C76-9293-F390826A7893}">
      <dgm:prSet phldrT="[Text]" custT="1"/>
      <dgm:spPr/>
      <dgm:t>
        <a:bodyPr/>
        <a:lstStyle/>
        <a:p>
          <a:r>
            <a:rPr lang="en-US" sz="1300" b="1" dirty="0"/>
            <a:t>Combine some small CSV files with larger files to make data visualization easier</a:t>
          </a:r>
        </a:p>
      </dgm:t>
    </dgm:pt>
    <dgm:pt modelId="{8FDC9C52-05F0-4A9F-8B8E-D2F1666FAF36}" type="parTrans" cxnId="{DFA559CC-8DCB-4CEC-A3EB-563A1D188872}">
      <dgm:prSet/>
      <dgm:spPr/>
      <dgm:t>
        <a:bodyPr/>
        <a:lstStyle/>
        <a:p>
          <a:endParaRPr lang="en-US" sz="1400" b="1"/>
        </a:p>
      </dgm:t>
    </dgm:pt>
    <dgm:pt modelId="{382F75E8-58EC-4208-9B8A-8FE6B3A955B1}" type="sibTrans" cxnId="{DFA559CC-8DCB-4CEC-A3EB-563A1D188872}">
      <dgm:prSet/>
      <dgm:spPr/>
      <dgm:t>
        <a:bodyPr/>
        <a:lstStyle/>
        <a:p>
          <a:endParaRPr lang="en-US" sz="1400" b="1"/>
        </a:p>
      </dgm:t>
    </dgm:pt>
    <dgm:pt modelId="{26FB3B72-3F6A-404A-BEF2-949639DD34B6}">
      <dgm:prSet phldrT="[Text]" custT="1"/>
      <dgm:spPr/>
      <dgm:t>
        <a:bodyPr/>
        <a:lstStyle/>
        <a:p>
          <a:r>
            <a:rPr lang="en-US" sz="1400" b="1" dirty="0"/>
            <a:t>Instead of having more than 100 id`s in </a:t>
          </a:r>
          <a:r>
            <a:rPr lang="en-US" sz="1400" b="1" dirty="0" err="1"/>
            <a:t>hero_id</a:t>
          </a:r>
          <a:r>
            <a:rPr lang="en-US" sz="1400" b="1" dirty="0"/>
            <a:t> column, convert them to STR, AGI and INT classes</a:t>
          </a:r>
        </a:p>
      </dgm:t>
    </dgm:pt>
    <dgm:pt modelId="{3190E223-2CEE-4363-948A-52952599F9ED}" type="parTrans" cxnId="{918CC983-4BF9-4983-B391-8E9A253AF6C6}">
      <dgm:prSet/>
      <dgm:spPr/>
      <dgm:t>
        <a:bodyPr/>
        <a:lstStyle/>
        <a:p>
          <a:endParaRPr lang="en-US" sz="1400" b="1"/>
        </a:p>
      </dgm:t>
    </dgm:pt>
    <dgm:pt modelId="{4BA1B7CD-65C0-4A33-A39F-7D3457D50FE9}" type="sibTrans" cxnId="{918CC983-4BF9-4983-B391-8E9A253AF6C6}">
      <dgm:prSet/>
      <dgm:spPr/>
      <dgm:t>
        <a:bodyPr/>
        <a:lstStyle/>
        <a:p>
          <a:endParaRPr lang="en-US" sz="1400" b="1"/>
        </a:p>
      </dgm:t>
    </dgm:pt>
    <dgm:pt modelId="{6E1FAA62-2E25-4682-89CD-3EBD68F4916C}">
      <dgm:prSet phldrT="[Text]" custT="1"/>
      <dgm:spPr/>
      <dgm:t>
        <a:bodyPr/>
        <a:lstStyle/>
        <a:p>
          <a:r>
            <a:rPr lang="en-US" sz="1400" b="1" dirty="0"/>
            <a:t>Remove rows in </a:t>
          </a:r>
          <a:r>
            <a:rPr lang="en-US" sz="1400" b="1" dirty="0" err="1"/>
            <a:t>players_csv</a:t>
          </a:r>
          <a:r>
            <a:rPr lang="en-US" sz="1400" b="1" dirty="0"/>
            <a:t> and </a:t>
          </a:r>
          <a:r>
            <a:rPr lang="en-US" sz="1400" b="1" dirty="0" err="1"/>
            <a:t>players_ratings_csv</a:t>
          </a:r>
          <a:r>
            <a:rPr lang="en-US" sz="1400" b="1" dirty="0"/>
            <a:t> where </a:t>
          </a:r>
          <a:r>
            <a:rPr lang="en-US" sz="1400" b="1" dirty="0" err="1"/>
            <a:t>account_id</a:t>
          </a:r>
          <a:r>
            <a:rPr lang="en-US" sz="1400" b="1" dirty="0"/>
            <a:t> = 0</a:t>
          </a:r>
        </a:p>
      </dgm:t>
    </dgm:pt>
    <dgm:pt modelId="{A6C1419E-28F6-44F5-91C3-741835813377}" type="parTrans" cxnId="{EB231805-023F-47CD-83AA-4727A8559767}">
      <dgm:prSet/>
      <dgm:spPr/>
      <dgm:t>
        <a:bodyPr/>
        <a:lstStyle/>
        <a:p>
          <a:endParaRPr lang="en-US" sz="1400" b="1"/>
        </a:p>
      </dgm:t>
    </dgm:pt>
    <dgm:pt modelId="{3F0F58F5-B10D-4870-8CCC-C4D10C9CB0C7}" type="sibTrans" cxnId="{EB231805-023F-47CD-83AA-4727A8559767}">
      <dgm:prSet/>
      <dgm:spPr/>
      <dgm:t>
        <a:bodyPr/>
        <a:lstStyle/>
        <a:p>
          <a:endParaRPr lang="en-US" sz="1400" b="1"/>
        </a:p>
      </dgm:t>
    </dgm:pt>
    <dgm:pt modelId="{19615247-92E3-4936-AC15-7AF79C6EF011}">
      <dgm:prSet phldrT="[Text]" custT="1"/>
      <dgm:spPr/>
      <dgm:t>
        <a:bodyPr/>
        <a:lstStyle/>
        <a:p>
          <a:r>
            <a:rPr lang="en-US" sz="1300" b="1" dirty="0"/>
            <a:t>Replace 0-4 and 128-132 in players_csv1 to Radiant and Dire respectively</a:t>
          </a:r>
        </a:p>
      </dgm:t>
    </dgm:pt>
    <dgm:pt modelId="{BD727F81-564C-45A3-9CAA-89523B328A3C}" type="parTrans" cxnId="{007D7343-8BD9-4CC6-9FFB-D7C2AA636003}">
      <dgm:prSet/>
      <dgm:spPr/>
      <dgm:t>
        <a:bodyPr/>
        <a:lstStyle/>
        <a:p>
          <a:endParaRPr lang="en-US" sz="1400" b="1"/>
        </a:p>
      </dgm:t>
    </dgm:pt>
    <dgm:pt modelId="{C0446301-A9AE-4844-8130-CCB0414AE21E}" type="sibTrans" cxnId="{007D7343-8BD9-4CC6-9FFB-D7C2AA636003}">
      <dgm:prSet/>
      <dgm:spPr/>
      <dgm:t>
        <a:bodyPr/>
        <a:lstStyle/>
        <a:p>
          <a:endParaRPr lang="en-US" sz="1400" b="1"/>
        </a:p>
      </dgm:t>
    </dgm:pt>
    <dgm:pt modelId="{96CABEB4-0EBC-4F40-8E1E-17D054FC1B36}">
      <dgm:prSet phldrT="[Text]" custT="1"/>
      <dgm:spPr/>
      <dgm:t>
        <a:bodyPr/>
        <a:lstStyle/>
        <a:p>
          <a:r>
            <a:rPr lang="en-US" sz="1300" b="1" dirty="0"/>
            <a:t>Convert observations in columns item_0 and item_5 in players_csv3 from numbers to class of items. This reduces number of factors</a:t>
          </a:r>
        </a:p>
      </dgm:t>
    </dgm:pt>
    <dgm:pt modelId="{C00B0C67-22E0-41BC-95EC-2003E33DE2D7}" type="parTrans" cxnId="{7FA71532-6892-4C43-968F-0E3D6B037578}">
      <dgm:prSet/>
      <dgm:spPr/>
      <dgm:t>
        <a:bodyPr/>
        <a:lstStyle/>
        <a:p>
          <a:endParaRPr lang="en-US" sz="1400" b="1"/>
        </a:p>
      </dgm:t>
    </dgm:pt>
    <dgm:pt modelId="{4DACE4BA-1101-45B1-B8DA-C120F257B0AC}" type="sibTrans" cxnId="{7FA71532-6892-4C43-968F-0E3D6B037578}">
      <dgm:prSet/>
      <dgm:spPr/>
      <dgm:t>
        <a:bodyPr/>
        <a:lstStyle/>
        <a:p>
          <a:endParaRPr lang="en-US" sz="1400" b="1"/>
        </a:p>
      </dgm:t>
    </dgm:pt>
    <dgm:pt modelId="{AFD6B692-5C2E-47B1-9C00-D21CBF0F3137}">
      <dgm:prSet phldrT="[Text]" custT="1"/>
      <dgm:spPr/>
      <dgm:t>
        <a:bodyPr/>
        <a:lstStyle/>
        <a:p>
          <a:r>
            <a:rPr lang="en-US" sz="1400" b="1" dirty="0"/>
            <a:t>player_ratings_csv2 created which only has </a:t>
          </a:r>
          <a:r>
            <a:rPr lang="en-US" sz="1400" b="1" dirty="0" err="1"/>
            <a:t>account_id`s</a:t>
          </a:r>
          <a:r>
            <a:rPr lang="en-US" sz="1400" b="1" dirty="0"/>
            <a:t> that have played 5 games or more</a:t>
          </a:r>
        </a:p>
      </dgm:t>
    </dgm:pt>
    <dgm:pt modelId="{CC8D07D8-C94C-4B2B-9B97-48BE36A023EC}" type="parTrans" cxnId="{FA46EC17-C5D9-44A9-AB9D-24B5CADDDE1D}">
      <dgm:prSet/>
      <dgm:spPr/>
      <dgm:t>
        <a:bodyPr/>
        <a:lstStyle/>
        <a:p>
          <a:endParaRPr lang="en-US"/>
        </a:p>
      </dgm:t>
    </dgm:pt>
    <dgm:pt modelId="{DEF025CA-0A42-490F-9879-C39F8A80E781}" type="sibTrans" cxnId="{FA46EC17-C5D9-44A9-AB9D-24B5CADDDE1D}">
      <dgm:prSet/>
      <dgm:spPr/>
      <dgm:t>
        <a:bodyPr/>
        <a:lstStyle/>
        <a:p>
          <a:endParaRPr lang="en-US"/>
        </a:p>
      </dgm:t>
    </dgm:pt>
    <dgm:pt modelId="{9C60DD90-B87D-498F-B11E-B29CE2B3130E}" type="pres">
      <dgm:prSet presAssocID="{35B1804A-4A04-47EC-A8AD-D91DDCEE7FAC}" presName="CompostProcess" presStyleCnt="0">
        <dgm:presLayoutVars>
          <dgm:dir/>
          <dgm:resizeHandles val="exact"/>
        </dgm:presLayoutVars>
      </dgm:prSet>
      <dgm:spPr/>
    </dgm:pt>
    <dgm:pt modelId="{FF84229F-CA2B-4590-B8B7-7C5C162E61F1}" type="pres">
      <dgm:prSet presAssocID="{35B1804A-4A04-47EC-A8AD-D91DDCEE7FAC}" presName="arrow" presStyleLbl="bgShp" presStyleIdx="0" presStyleCnt="1"/>
      <dgm:spPr/>
    </dgm:pt>
    <dgm:pt modelId="{CA6795F0-0E3C-413D-B1B4-8C5A27F2B811}" type="pres">
      <dgm:prSet presAssocID="{35B1804A-4A04-47EC-A8AD-D91DDCEE7FAC}" presName="linearProcess" presStyleCnt="0"/>
      <dgm:spPr/>
    </dgm:pt>
    <dgm:pt modelId="{AD1767E8-9396-4077-B45A-1DC9CA74EADF}" type="pres">
      <dgm:prSet presAssocID="{7B5FD3FE-1268-43B7-95F4-AACBCDD8A4CB}" presName="textNode" presStyleLbl="node1" presStyleIdx="0" presStyleCnt="7">
        <dgm:presLayoutVars>
          <dgm:bulletEnabled val="1"/>
        </dgm:presLayoutVars>
      </dgm:prSet>
      <dgm:spPr/>
    </dgm:pt>
    <dgm:pt modelId="{9857DA94-E806-49EF-A9E8-E4E195B1CD7A}" type="pres">
      <dgm:prSet presAssocID="{6C8CD344-2412-4CC0-9390-A5BFD79F5D2E}" presName="sibTrans" presStyleCnt="0"/>
      <dgm:spPr/>
    </dgm:pt>
    <dgm:pt modelId="{E7CE91FD-F71B-4D5B-8BC7-81ECE0853A95}" type="pres">
      <dgm:prSet presAssocID="{E17AF9C7-6E15-4C76-9293-F390826A7893}" presName="textNode" presStyleLbl="node1" presStyleIdx="1" presStyleCnt="7">
        <dgm:presLayoutVars>
          <dgm:bulletEnabled val="1"/>
        </dgm:presLayoutVars>
      </dgm:prSet>
      <dgm:spPr/>
    </dgm:pt>
    <dgm:pt modelId="{808B1D59-5B59-4FE2-8528-30C4DDAF7B6D}" type="pres">
      <dgm:prSet presAssocID="{382F75E8-58EC-4208-9B8A-8FE6B3A955B1}" presName="sibTrans" presStyleCnt="0"/>
      <dgm:spPr/>
    </dgm:pt>
    <dgm:pt modelId="{888B95EB-D993-4270-8690-5B8FEA9B384B}" type="pres">
      <dgm:prSet presAssocID="{26FB3B72-3F6A-404A-BEF2-949639DD34B6}" presName="textNode" presStyleLbl="node1" presStyleIdx="2" presStyleCnt="7">
        <dgm:presLayoutVars>
          <dgm:bulletEnabled val="1"/>
        </dgm:presLayoutVars>
      </dgm:prSet>
      <dgm:spPr/>
    </dgm:pt>
    <dgm:pt modelId="{D82DC6B9-65C8-4E06-84D8-DE72154BED4E}" type="pres">
      <dgm:prSet presAssocID="{4BA1B7CD-65C0-4A33-A39F-7D3457D50FE9}" presName="sibTrans" presStyleCnt="0"/>
      <dgm:spPr/>
    </dgm:pt>
    <dgm:pt modelId="{5A18727A-4843-43FE-B95E-7A680E20AD94}" type="pres">
      <dgm:prSet presAssocID="{6E1FAA62-2E25-4682-89CD-3EBD68F4916C}" presName="textNode" presStyleLbl="node1" presStyleIdx="3" presStyleCnt="7">
        <dgm:presLayoutVars>
          <dgm:bulletEnabled val="1"/>
        </dgm:presLayoutVars>
      </dgm:prSet>
      <dgm:spPr/>
    </dgm:pt>
    <dgm:pt modelId="{74C476F0-CFA8-4AA3-AE67-6BA2319A6984}" type="pres">
      <dgm:prSet presAssocID="{3F0F58F5-B10D-4870-8CCC-C4D10C9CB0C7}" presName="sibTrans" presStyleCnt="0"/>
      <dgm:spPr/>
    </dgm:pt>
    <dgm:pt modelId="{022E5A94-6929-4D9F-B6D9-860C67B8526B}" type="pres">
      <dgm:prSet presAssocID="{19615247-92E3-4936-AC15-7AF79C6EF011}" presName="textNode" presStyleLbl="node1" presStyleIdx="4" presStyleCnt="7">
        <dgm:presLayoutVars>
          <dgm:bulletEnabled val="1"/>
        </dgm:presLayoutVars>
      </dgm:prSet>
      <dgm:spPr/>
    </dgm:pt>
    <dgm:pt modelId="{B92FF560-F7C1-40FE-9D2C-CB2433DDC0A6}" type="pres">
      <dgm:prSet presAssocID="{C0446301-A9AE-4844-8130-CCB0414AE21E}" presName="sibTrans" presStyleCnt="0"/>
      <dgm:spPr/>
    </dgm:pt>
    <dgm:pt modelId="{3D74D513-1D07-4F5E-A7F0-33851C512EF2}" type="pres">
      <dgm:prSet presAssocID="{96CABEB4-0EBC-4F40-8E1E-17D054FC1B36}" presName="textNode" presStyleLbl="node1" presStyleIdx="5" presStyleCnt="7">
        <dgm:presLayoutVars>
          <dgm:bulletEnabled val="1"/>
        </dgm:presLayoutVars>
      </dgm:prSet>
      <dgm:spPr/>
    </dgm:pt>
    <dgm:pt modelId="{E268D27D-8E97-469D-BCAD-07D1F333DEC7}" type="pres">
      <dgm:prSet presAssocID="{4DACE4BA-1101-45B1-B8DA-C120F257B0AC}" presName="sibTrans" presStyleCnt="0"/>
      <dgm:spPr/>
    </dgm:pt>
    <dgm:pt modelId="{E391B2CF-D170-4DC2-8348-A44B7E35C29E}" type="pres">
      <dgm:prSet presAssocID="{AFD6B692-5C2E-47B1-9C00-D21CBF0F3137}" presName="textNode" presStyleLbl="node1" presStyleIdx="6" presStyleCnt="7">
        <dgm:presLayoutVars>
          <dgm:bulletEnabled val="1"/>
        </dgm:presLayoutVars>
      </dgm:prSet>
      <dgm:spPr/>
    </dgm:pt>
  </dgm:ptLst>
  <dgm:cxnLst>
    <dgm:cxn modelId="{EB231805-023F-47CD-83AA-4727A8559767}" srcId="{35B1804A-4A04-47EC-A8AD-D91DDCEE7FAC}" destId="{6E1FAA62-2E25-4682-89CD-3EBD68F4916C}" srcOrd="3" destOrd="0" parTransId="{A6C1419E-28F6-44F5-91C3-741835813377}" sibTransId="{3F0F58F5-B10D-4870-8CCC-C4D10C9CB0C7}"/>
    <dgm:cxn modelId="{4F99C008-4E3F-4B70-B911-5230210DD392}" type="presOf" srcId="{7B5FD3FE-1268-43B7-95F4-AACBCDD8A4CB}" destId="{AD1767E8-9396-4077-B45A-1DC9CA74EADF}" srcOrd="0" destOrd="0" presId="urn:microsoft.com/office/officeart/2005/8/layout/hProcess9"/>
    <dgm:cxn modelId="{FA46EC17-C5D9-44A9-AB9D-24B5CADDDE1D}" srcId="{35B1804A-4A04-47EC-A8AD-D91DDCEE7FAC}" destId="{AFD6B692-5C2E-47B1-9C00-D21CBF0F3137}" srcOrd="6" destOrd="0" parTransId="{CC8D07D8-C94C-4B2B-9B97-48BE36A023EC}" sibTransId="{DEF025CA-0A42-490F-9879-C39F8A80E781}"/>
    <dgm:cxn modelId="{8A8F5A20-0BEC-4826-9CC8-B076487AAA5C}" type="presOf" srcId="{26FB3B72-3F6A-404A-BEF2-949639DD34B6}" destId="{888B95EB-D993-4270-8690-5B8FEA9B384B}" srcOrd="0" destOrd="0" presId="urn:microsoft.com/office/officeart/2005/8/layout/hProcess9"/>
    <dgm:cxn modelId="{EA4DDC21-C929-4D32-8C0A-5F201056E178}" srcId="{35B1804A-4A04-47EC-A8AD-D91DDCEE7FAC}" destId="{7B5FD3FE-1268-43B7-95F4-AACBCDD8A4CB}" srcOrd="0" destOrd="0" parTransId="{B7CA7099-54CC-4FE8-B416-859F93D12D8E}" sibTransId="{6C8CD344-2412-4CC0-9390-A5BFD79F5D2E}"/>
    <dgm:cxn modelId="{7FA71532-6892-4C43-968F-0E3D6B037578}" srcId="{35B1804A-4A04-47EC-A8AD-D91DDCEE7FAC}" destId="{96CABEB4-0EBC-4F40-8E1E-17D054FC1B36}" srcOrd="5" destOrd="0" parTransId="{C00B0C67-22E0-41BC-95EC-2003E33DE2D7}" sibTransId="{4DACE4BA-1101-45B1-B8DA-C120F257B0AC}"/>
    <dgm:cxn modelId="{13147733-C007-4F62-9F21-9283EB46725A}" type="presOf" srcId="{AFD6B692-5C2E-47B1-9C00-D21CBF0F3137}" destId="{E391B2CF-D170-4DC2-8348-A44B7E35C29E}" srcOrd="0" destOrd="0" presId="urn:microsoft.com/office/officeart/2005/8/layout/hProcess9"/>
    <dgm:cxn modelId="{2184EB5B-7518-4113-9721-47B36D13C8BA}" type="presOf" srcId="{6E1FAA62-2E25-4682-89CD-3EBD68F4916C}" destId="{5A18727A-4843-43FE-B95E-7A680E20AD94}" srcOrd="0" destOrd="0" presId="urn:microsoft.com/office/officeart/2005/8/layout/hProcess9"/>
    <dgm:cxn modelId="{007D7343-8BD9-4CC6-9FFB-D7C2AA636003}" srcId="{35B1804A-4A04-47EC-A8AD-D91DDCEE7FAC}" destId="{19615247-92E3-4936-AC15-7AF79C6EF011}" srcOrd="4" destOrd="0" parTransId="{BD727F81-564C-45A3-9CAA-89523B328A3C}" sibTransId="{C0446301-A9AE-4844-8130-CCB0414AE21E}"/>
    <dgm:cxn modelId="{60522359-7BAD-46DE-82A7-9582102AE55E}" type="presOf" srcId="{96CABEB4-0EBC-4F40-8E1E-17D054FC1B36}" destId="{3D74D513-1D07-4F5E-A7F0-33851C512EF2}" srcOrd="0" destOrd="0" presId="urn:microsoft.com/office/officeart/2005/8/layout/hProcess9"/>
    <dgm:cxn modelId="{918CC983-4BF9-4983-B391-8E9A253AF6C6}" srcId="{35B1804A-4A04-47EC-A8AD-D91DDCEE7FAC}" destId="{26FB3B72-3F6A-404A-BEF2-949639DD34B6}" srcOrd="2" destOrd="0" parTransId="{3190E223-2CEE-4363-948A-52952599F9ED}" sibTransId="{4BA1B7CD-65C0-4A33-A39F-7D3457D50FE9}"/>
    <dgm:cxn modelId="{B8FBA5B6-E7EA-4747-8E34-044B4BAD0574}" type="presOf" srcId="{E17AF9C7-6E15-4C76-9293-F390826A7893}" destId="{E7CE91FD-F71B-4D5B-8BC7-81ECE0853A95}" srcOrd="0" destOrd="0" presId="urn:microsoft.com/office/officeart/2005/8/layout/hProcess9"/>
    <dgm:cxn modelId="{BCA8EFBF-DC37-439B-8881-7A71489046DE}" type="presOf" srcId="{35B1804A-4A04-47EC-A8AD-D91DDCEE7FAC}" destId="{9C60DD90-B87D-498F-B11E-B29CE2B3130E}" srcOrd="0" destOrd="0" presId="urn:microsoft.com/office/officeart/2005/8/layout/hProcess9"/>
    <dgm:cxn modelId="{DFA559CC-8DCB-4CEC-A3EB-563A1D188872}" srcId="{35B1804A-4A04-47EC-A8AD-D91DDCEE7FAC}" destId="{E17AF9C7-6E15-4C76-9293-F390826A7893}" srcOrd="1" destOrd="0" parTransId="{8FDC9C52-05F0-4A9F-8B8E-D2F1666FAF36}" sibTransId="{382F75E8-58EC-4208-9B8A-8FE6B3A955B1}"/>
    <dgm:cxn modelId="{669356D4-E36E-4689-B1D1-D52299342114}" type="presOf" srcId="{19615247-92E3-4936-AC15-7AF79C6EF011}" destId="{022E5A94-6929-4D9F-B6D9-860C67B8526B}" srcOrd="0" destOrd="0" presId="urn:microsoft.com/office/officeart/2005/8/layout/hProcess9"/>
    <dgm:cxn modelId="{FD028949-329A-4914-83BD-A2EEAF7BC10D}" type="presParOf" srcId="{9C60DD90-B87D-498F-B11E-B29CE2B3130E}" destId="{FF84229F-CA2B-4590-B8B7-7C5C162E61F1}" srcOrd="0" destOrd="0" presId="urn:microsoft.com/office/officeart/2005/8/layout/hProcess9"/>
    <dgm:cxn modelId="{F5C893F6-0794-416A-B97D-208495D378DE}" type="presParOf" srcId="{9C60DD90-B87D-498F-B11E-B29CE2B3130E}" destId="{CA6795F0-0E3C-413D-B1B4-8C5A27F2B811}" srcOrd="1" destOrd="0" presId="urn:microsoft.com/office/officeart/2005/8/layout/hProcess9"/>
    <dgm:cxn modelId="{43409D1E-A2BB-415B-905D-08E2E17F651C}" type="presParOf" srcId="{CA6795F0-0E3C-413D-B1B4-8C5A27F2B811}" destId="{AD1767E8-9396-4077-B45A-1DC9CA74EADF}" srcOrd="0" destOrd="0" presId="urn:microsoft.com/office/officeart/2005/8/layout/hProcess9"/>
    <dgm:cxn modelId="{267A257F-306C-40C1-83F5-39E3AF49D25E}" type="presParOf" srcId="{CA6795F0-0E3C-413D-B1B4-8C5A27F2B811}" destId="{9857DA94-E806-49EF-A9E8-E4E195B1CD7A}" srcOrd="1" destOrd="0" presId="urn:microsoft.com/office/officeart/2005/8/layout/hProcess9"/>
    <dgm:cxn modelId="{4C84CD94-4EC1-4A1A-B240-1991DAF811F1}" type="presParOf" srcId="{CA6795F0-0E3C-413D-B1B4-8C5A27F2B811}" destId="{E7CE91FD-F71B-4D5B-8BC7-81ECE0853A95}" srcOrd="2" destOrd="0" presId="urn:microsoft.com/office/officeart/2005/8/layout/hProcess9"/>
    <dgm:cxn modelId="{996EDF3A-FE07-4F44-B0A2-7EED5F8989B4}" type="presParOf" srcId="{CA6795F0-0E3C-413D-B1B4-8C5A27F2B811}" destId="{808B1D59-5B59-4FE2-8528-30C4DDAF7B6D}" srcOrd="3" destOrd="0" presId="urn:microsoft.com/office/officeart/2005/8/layout/hProcess9"/>
    <dgm:cxn modelId="{F5B5E93B-00A3-4FCC-BA67-3AAD37A17918}" type="presParOf" srcId="{CA6795F0-0E3C-413D-B1B4-8C5A27F2B811}" destId="{888B95EB-D993-4270-8690-5B8FEA9B384B}" srcOrd="4" destOrd="0" presId="urn:microsoft.com/office/officeart/2005/8/layout/hProcess9"/>
    <dgm:cxn modelId="{23C2B46A-4D68-4EDA-B255-3F1973F7CA5E}" type="presParOf" srcId="{CA6795F0-0E3C-413D-B1B4-8C5A27F2B811}" destId="{D82DC6B9-65C8-4E06-84D8-DE72154BED4E}" srcOrd="5" destOrd="0" presId="urn:microsoft.com/office/officeart/2005/8/layout/hProcess9"/>
    <dgm:cxn modelId="{54C6C4B9-5533-4568-851B-BEF5C3DDD66E}" type="presParOf" srcId="{CA6795F0-0E3C-413D-B1B4-8C5A27F2B811}" destId="{5A18727A-4843-43FE-B95E-7A680E20AD94}" srcOrd="6" destOrd="0" presId="urn:microsoft.com/office/officeart/2005/8/layout/hProcess9"/>
    <dgm:cxn modelId="{51F0A0CA-23EE-4D34-AC08-1A9ACDB87366}" type="presParOf" srcId="{CA6795F0-0E3C-413D-B1B4-8C5A27F2B811}" destId="{74C476F0-CFA8-4AA3-AE67-6BA2319A6984}" srcOrd="7" destOrd="0" presId="urn:microsoft.com/office/officeart/2005/8/layout/hProcess9"/>
    <dgm:cxn modelId="{56F72136-D51A-43AB-A509-36590AFF9F61}" type="presParOf" srcId="{CA6795F0-0E3C-413D-B1B4-8C5A27F2B811}" destId="{022E5A94-6929-4D9F-B6D9-860C67B8526B}" srcOrd="8" destOrd="0" presId="urn:microsoft.com/office/officeart/2005/8/layout/hProcess9"/>
    <dgm:cxn modelId="{279C956D-E196-41CD-8F92-EEFA008F1193}" type="presParOf" srcId="{CA6795F0-0E3C-413D-B1B4-8C5A27F2B811}" destId="{B92FF560-F7C1-40FE-9D2C-CB2433DDC0A6}" srcOrd="9" destOrd="0" presId="urn:microsoft.com/office/officeart/2005/8/layout/hProcess9"/>
    <dgm:cxn modelId="{0579E6D1-E5FF-44BF-8DB9-996A55277CC1}" type="presParOf" srcId="{CA6795F0-0E3C-413D-B1B4-8C5A27F2B811}" destId="{3D74D513-1D07-4F5E-A7F0-33851C512EF2}" srcOrd="10" destOrd="0" presId="urn:microsoft.com/office/officeart/2005/8/layout/hProcess9"/>
    <dgm:cxn modelId="{E18129DF-19AC-4278-8D1B-B989018B0E4F}" type="presParOf" srcId="{CA6795F0-0E3C-413D-B1B4-8C5A27F2B811}" destId="{E268D27D-8E97-469D-BCAD-07D1F333DEC7}" srcOrd="11" destOrd="0" presId="urn:microsoft.com/office/officeart/2005/8/layout/hProcess9"/>
    <dgm:cxn modelId="{61567C0F-7283-4059-AD87-E524D17C5A1E}" type="presParOf" srcId="{CA6795F0-0E3C-413D-B1B4-8C5A27F2B811}" destId="{E391B2CF-D170-4DC2-8348-A44B7E35C29E}"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4229F-CA2B-4590-B8B7-7C5C162E61F1}">
      <dsp:nvSpPr>
        <dsp:cNvPr id="0" name=""/>
        <dsp:cNvSpPr/>
      </dsp:nvSpPr>
      <dsp:spPr>
        <a:xfrm>
          <a:off x="861997" y="0"/>
          <a:ext cx="9769309" cy="514174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1767E8-9396-4077-B45A-1DC9CA74EADF}">
      <dsp:nvSpPr>
        <dsp:cNvPr id="0" name=""/>
        <dsp:cNvSpPr/>
      </dsp:nvSpPr>
      <dsp:spPr>
        <a:xfrm>
          <a:off x="5611" y="1542522"/>
          <a:ext cx="1252590" cy="20566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Identify problem statement</a:t>
          </a:r>
        </a:p>
      </dsp:txBody>
      <dsp:txXfrm>
        <a:off x="66757" y="1603668"/>
        <a:ext cx="1130298" cy="1934404"/>
      </dsp:txXfrm>
    </dsp:sp>
    <dsp:sp modelId="{E7CE91FD-F71B-4D5B-8BC7-81ECE0853A95}">
      <dsp:nvSpPr>
        <dsp:cNvPr id="0" name=""/>
        <dsp:cNvSpPr/>
      </dsp:nvSpPr>
      <dsp:spPr>
        <a:xfrm>
          <a:off x="1466967" y="1542522"/>
          <a:ext cx="1252590" cy="20566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What questions should be answered using the dataset to solve this problem</a:t>
          </a:r>
        </a:p>
      </dsp:txBody>
      <dsp:txXfrm>
        <a:off x="1528113" y="1603668"/>
        <a:ext cx="1130298" cy="1934404"/>
      </dsp:txXfrm>
    </dsp:sp>
    <dsp:sp modelId="{888B95EB-D993-4270-8690-5B8FEA9B384B}">
      <dsp:nvSpPr>
        <dsp:cNvPr id="0" name=""/>
        <dsp:cNvSpPr/>
      </dsp:nvSpPr>
      <dsp:spPr>
        <a:xfrm>
          <a:off x="2928323" y="1542522"/>
          <a:ext cx="1252590" cy="20566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Data Wrangling</a:t>
          </a:r>
        </a:p>
      </dsp:txBody>
      <dsp:txXfrm>
        <a:off x="2989469" y="1603668"/>
        <a:ext cx="1130298" cy="1934404"/>
      </dsp:txXfrm>
    </dsp:sp>
    <dsp:sp modelId="{5A18727A-4843-43FE-B95E-7A680E20AD94}">
      <dsp:nvSpPr>
        <dsp:cNvPr id="0" name=""/>
        <dsp:cNvSpPr/>
      </dsp:nvSpPr>
      <dsp:spPr>
        <a:xfrm>
          <a:off x="4389679" y="1542522"/>
          <a:ext cx="1252590" cy="20566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Feature Engineering</a:t>
          </a:r>
        </a:p>
      </dsp:txBody>
      <dsp:txXfrm>
        <a:off x="4450825" y="1603668"/>
        <a:ext cx="1130298" cy="1934404"/>
      </dsp:txXfrm>
    </dsp:sp>
    <dsp:sp modelId="{022E5A94-6929-4D9F-B6D9-860C67B8526B}">
      <dsp:nvSpPr>
        <dsp:cNvPr id="0" name=""/>
        <dsp:cNvSpPr/>
      </dsp:nvSpPr>
      <dsp:spPr>
        <a:xfrm>
          <a:off x="5851035" y="1542522"/>
          <a:ext cx="1252590" cy="20566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Exploratory data analysis</a:t>
          </a:r>
        </a:p>
      </dsp:txBody>
      <dsp:txXfrm>
        <a:off x="5912181" y="1603668"/>
        <a:ext cx="1130298" cy="1934404"/>
      </dsp:txXfrm>
    </dsp:sp>
    <dsp:sp modelId="{3D74D513-1D07-4F5E-A7F0-33851C512EF2}">
      <dsp:nvSpPr>
        <dsp:cNvPr id="0" name=""/>
        <dsp:cNvSpPr/>
      </dsp:nvSpPr>
      <dsp:spPr>
        <a:xfrm>
          <a:off x="7312390" y="1542522"/>
          <a:ext cx="1252590" cy="20566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Machine Learning</a:t>
          </a:r>
        </a:p>
      </dsp:txBody>
      <dsp:txXfrm>
        <a:off x="7373536" y="1603668"/>
        <a:ext cx="1130298" cy="1934404"/>
      </dsp:txXfrm>
    </dsp:sp>
    <dsp:sp modelId="{3155CC7C-87C4-4BC9-97B5-4733E8423192}">
      <dsp:nvSpPr>
        <dsp:cNvPr id="0" name=""/>
        <dsp:cNvSpPr/>
      </dsp:nvSpPr>
      <dsp:spPr>
        <a:xfrm>
          <a:off x="8773746" y="1542522"/>
          <a:ext cx="1252590" cy="20566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Conclusions</a:t>
          </a:r>
        </a:p>
      </dsp:txBody>
      <dsp:txXfrm>
        <a:off x="8834892" y="1603668"/>
        <a:ext cx="1130298" cy="1934404"/>
      </dsp:txXfrm>
    </dsp:sp>
    <dsp:sp modelId="{E84A19F3-F3F3-4D7E-AFB2-ED62CBF808A9}">
      <dsp:nvSpPr>
        <dsp:cNvPr id="0" name=""/>
        <dsp:cNvSpPr/>
      </dsp:nvSpPr>
      <dsp:spPr>
        <a:xfrm>
          <a:off x="10235102" y="1542522"/>
          <a:ext cx="1252590" cy="20566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Recommendations</a:t>
          </a:r>
        </a:p>
      </dsp:txBody>
      <dsp:txXfrm>
        <a:off x="10296248" y="1603668"/>
        <a:ext cx="1130298" cy="19344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4229F-CA2B-4590-B8B7-7C5C162E61F1}">
      <dsp:nvSpPr>
        <dsp:cNvPr id="0" name=""/>
        <dsp:cNvSpPr/>
      </dsp:nvSpPr>
      <dsp:spPr>
        <a:xfrm>
          <a:off x="861997" y="0"/>
          <a:ext cx="9769309" cy="514174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1767E8-9396-4077-B45A-1DC9CA74EADF}">
      <dsp:nvSpPr>
        <dsp:cNvPr id="0" name=""/>
        <dsp:cNvSpPr/>
      </dsp:nvSpPr>
      <dsp:spPr>
        <a:xfrm>
          <a:off x="140" y="1542522"/>
          <a:ext cx="1681906" cy="20566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Data Wrangling</a:t>
          </a:r>
        </a:p>
      </dsp:txBody>
      <dsp:txXfrm>
        <a:off x="82244" y="1624626"/>
        <a:ext cx="1517698" cy="1892488"/>
      </dsp:txXfrm>
    </dsp:sp>
    <dsp:sp modelId="{E7CE91FD-F71B-4D5B-8BC7-81ECE0853A95}">
      <dsp:nvSpPr>
        <dsp:cNvPr id="0" name=""/>
        <dsp:cNvSpPr/>
      </dsp:nvSpPr>
      <dsp:spPr>
        <a:xfrm>
          <a:off x="1962363" y="1542522"/>
          <a:ext cx="1681906" cy="20566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Identify important CSV files</a:t>
          </a:r>
        </a:p>
      </dsp:txBody>
      <dsp:txXfrm>
        <a:off x="2044467" y="1624626"/>
        <a:ext cx="1517698" cy="1892488"/>
      </dsp:txXfrm>
    </dsp:sp>
    <dsp:sp modelId="{888B95EB-D993-4270-8690-5B8FEA9B384B}">
      <dsp:nvSpPr>
        <dsp:cNvPr id="0" name=""/>
        <dsp:cNvSpPr/>
      </dsp:nvSpPr>
      <dsp:spPr>
        <a:xfrm>
          <a:off x="3924587" y="1542522"/>
          <a:ext cx="1681906" cy="20566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Eliminate columns that do not add value to analysis</a:t>
          </a:r>
        </a:p>
      </dsp:txBody>
      <dsp:txXfrm>
        <a:off x="4006691" y="1624626"/>
        <a:ext cx="1517698" cy="1892488"/>
      </dsp:txXfrm>
    </dsp:sp>
    <dsp:sp modelId="{5A18727A-4843-43FE-B95E-7A680E20AD94}">
      <dsp:nvSpPr>
        <dsp:cNvPr id="0" name=""/>
        <dsp:cNvSpPr/>
      </dsp:nvSpPr>
      <dsp:spPr>
        <a:xfrm>
          <a:off x="5886811" y="1542522"/>
          <a:ext cx="1681906" cy="20566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Check if data points of some important variables make sense</a:t>
          </a:r>
        </a:p>
      </dsp:txBody>
      <dsp:txXfrm>
        <a:off x="5968915" y="1624626"/>
        <a:ext cx="1517698" cy="1892488"/>
      </dsp:txXfrm>
    </dsp:sp>
    <dsp:sp modelId="{022E5A94-6929-4D9F-B6D9-860C67B8526B}">
      <dsp:nvSpPr>
        <dsp:cNvPr id="0" name=""/>
        <dsp:cNvSpPr/>
      </dsp:nvSpPr>
      <dsp:spPr>
        <a:xfrm>
          <a:off x="7849035" y="1542522"/>
          <a:ext cx="1681906" cy="20566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Convert incorrect negative values to 0</a:t>
          </a:r>
        </a:p>
      </dsp:txBody>
      <dsp:txXfrm>
        <a:off x="7931139" y="1624626"/>
        <a:ext cx="1517698" cy="1892488"/>
      </dsp:txXfrm>
    </dsp:sp>
    <dsp:sp modelId="{3D74D513-1D07-4F5E-A7F0-33851C512EF2}">
      <dsp:nvSpPr>
        <dsp:cNvPr id="0" name=""/>
        <dsp:cNvSpPr/>
      </dsp:nvSpPr>
      <dsp:spPr>
        <a:xfrm>
          <a:off x="9811258" y="1542522"/>
          <a:ext cx="1681906" cy="20566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Nullify columns with very high percentage of NA`s</a:t>
          </a:r>
        </a:p>
      </dsp:txBody>
      <dsp:txXfrm>
        <a:off x="9893362" y="1624626"/>
        <a:ext cx="1517698" cy="18924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4229F-CA2B-4590-B8B7-7C5C162E61F1}">
      <dsp:nvSpPr>
        <dsp:cNvPr id="0" name=""/>
        <dsp:cNvSpPr/>
      </dsp:nvSpPr>
      <dsp:spPr>
        <a:xfrm>
          <a:off x="861997" y="0"/>
          <a:ext cx="9769309" cy="514174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1767E8-9396-4077-B45A-1DC9CA74EADF}">
      <dsp:nvSpPr>
        <dsp:cNvPr id="0" name=""/>
        <dsp:cNvSpPr/>
      </dsp:nvSpPr>
      <dsp:spPr>
        <a:xfrm>
          <a:off x="2244" y="1542522"/>
          <a:ext cx="1436101" cy="20566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Feature Engineering</a:t>
          </a:r>
        </a:p>
      </dsp:txBody>
      <dsp:txXfrm>
        <a:off x="72349" y="1612627"/>
        <a:ext cx="1295891" cy="1916486"/>
      </dsp:txXfrm>
    </dsp:sp>
    <dsp:sp modelId="{E7CE91FD-F71B-4D5B-8BC7-81ECE0853A95}">
      <dsp:nvSpPr>
        <dsp:cNvPr id="0" name=""/>
        <dsp:cNvSpPr/>
      </dsp:nvSpPr>
      <dsp:spPr>
        <a:xfrm>
          <a:off x="1677697" y="1542522"/>
          <a:ext cx="1436101" cy="20566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Combine some small CSV files with larger files to make data visualization easier</a:t>
          </a:r>
        </a:p>
      </dsp:txBody>
      <dsp:txXfrm>
        <a:off x="1747802" y="1612627"/>
        <a:ext cx="1295891" cy="1916486"/>
      </dsp:txXfrm>
    </dsp:sp>
    <dsp:sp modelId="{888B95EB-D993-4270-8690-5B8FEA9B384B}">
      <dsp:nvSpPr>
        <dsp:cNvPr id="0" name=""/>
        <dsp:cNvSpPr/>
      </dsp:nvSpPr>
      <dsp:spPr>
        <a:xfrm>
          <a:off x="3353149" y="1542522"/>
          <a:ext cx="1436101" cy="20566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Instead of having more than 100 id`s in </a:t>
          </a:r>
          <a:r>
            <a:rPr lang="en-US" sz="1400" b="1" kern="1200" dirty="0" err="1"/>
            <a:t>hero_id</a:t>
          </a:r>
          <a:r>
            <a:rPr lang="en-US" sz="1400" b="1" kern="1200" dirty="0"/>
            <a:t> column, convert them to STR, AGI and INT classes</a:t>
          </a:r>
        </a:p>
      </dsp:txBody>
      <dsp:txXfrm>
        <a:off x="3423254" y="1612627"/>
        <a:ext cx="1295891" cy="1916486"/>
      </dsp:txXfrm>
    </dsp:sp>
    <dsp:sp modelId="{5A18727A-4843-43FE-B95E-7A680E20AD94}">
      <dsp:nvSpPr>
        <dsp:cNvPr id="0" name=""/>
        <dsp:cNvSpPr/>
      </dsp:nvSpPr>
      <dsp:spPr>
        <a:xfrm>
          <a:off x="5028601" y="1542522"/>
          <a:ext cx="1436101" cy="20566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Remove rows in </a:t>
          </a:r>
          <a:r>
            <a:rPr lang="en-US" sz="1400" b="1" kern="1200" dirty="0" err="1"/>
            <a:t>players_csv</a:t>
          </a:r>
          <a:r>
            <a:rPr lang="en-US" sz="1400" b="1" kern="1200" dirty="0"/>
            <a:t> and </a:t>
          </a:r>
          <a:r>
            <a:rPr lang="en-US" sz="1400" b="1" kern="1200" dirty="0" err="1"/>
            <a:t>players_ratings_csv</a:t>
          </a:r>
          <a:r>
            <a:rPr lang="en-US" sz="1400" b="1" kern="1200" dirty="0"/>
            <a:t> where </a:t>
          </a:r>
          <a:r>
            <a:rPr lang="en-US" sz="1400" b="1" kern="1200" dirty="0" err="1"/>
            <a:t>account_id</a:t>
          </a:r>
          <a:r>
            <a:rPr lang="en-US" sz="1400" b="1" kern="1200" dirty="0"/>
            <a:t> = 0</a:t>
          </a:r>
        </a:p>
      </dsp:txBody>
      <dsp:txXfrm>
        <a:off x="5098706" y="1612627"/>
        <a:ext cx="1295891" cy="1916486"/>
      </dsp:txXfrm>
    </dsp:sp>
    <dsp:sp modelId="{022E5A94-6929-4D9F-B6D9-860C67B8526B}">
      <dsp:nvSpPr>
        <dsp:cNvPr id="0" name=""/>
        <dsp:cNvSpPr/>
      </dsp:nvSpPr>
      <dsp:spPr>
        <a:xfrm>
          <a:off x="6704053" y="1542522"/>
          <a:ext cx="1436101" cy="20566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Replace 0-4 and 128-132 in players_csv1 to Radiant and Dire respectively</a:t>
          </a:r>
        </a:p>
      </dsp:txBody>
      <dsp:txXfrm>
        <a:off x="6774158" y="1612627"/>
        <a:ext cx="1295891" cy="1916486"/>
      </dsp:txXfrm>
    </dsp:sp>
    <dsp:sp modelId="{3D74D513-1D07-4F5E-A7F0-33851C512EF2}">
      <dsp:nvSpPr>
        <dsp:cNvPr id="0" name=""/>
        <dsp:cNvSpPr/>
      </dsp:nvSpPr>
      <dsp:spPr>
        <a:xfrm>
          <a:off x="8379506" y="1542522"/>
          <a:ext cx="1436101" cy="20566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Convert observations in columns item_0 and item_5 in players_csv3 from numbers to class of items. This reduces number of factors</a:t>
          </a:r>
        </a:p>
      </dsp:txBody>
      <dsp:txXfrm>
        <a:off x="8449611" y="1612627"/>
        <a:ext cx="1295891" cy="1916486"/>
      </dsp:txXfrm>
    </dsp:sp>
    <dsp:sp modelId="{E391B2CF-D170-4DC2-8348-A44B7E35C29E}">
      <dsp:nvSpPr>
        <dsp:cNvPr id="0" name=""/>
        <dsp:cNvSpPr/>
      </dsp:nvSpPr>
      <dsp:spPr>
        <a:xfrm>
          <a:off x="10054958" y="1542522"/>
          <a:ext cx="1436101" cy="20566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player_ratings_csv2 created which only has </a:t>
          </a:r>
          <a:r>
            <a:rPr lang="en-US" sz="1400" b="1" kern="1200" dirty="0" err="1"/>
            <a:t>account_id`s</a:t>
          </a:r>
          <a:r>
            <a:rPr lang="en-US" sz="1400" b="1" kern="1200" dirty="0"/>
            <a:t> that have played 5 games or more</a:t>
          </a:r>
        </a:p>
      </dsp:txBody>
      <dsp:txXfrm>
        <a:off x="10125063" y="1612627"/>
        <a:ext cx="1295891" cy="191648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90D4A55-FE97-4C39-849C-44AAB547877A}"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EFCF3-2E6C-445F-B4CF-9ADC8CA969BE}" type="slidenum">
              <a:rPr lang="en-US" smtClean="0"/>
              <a:t>‹#›</a:t>
            </a:fld>
            <a:endParaRPr lang="en-US"/>
          </a:p>
        </p:txBody>
      </p:sp>
    </p:spTree>
    <p:extLst>
      <p:ext uri="{BB962C8B-B14F-4D97-AF65-F5344CB8AC3E}">
        <p14:creationId xmlns:p14="http://schemas.microsoft.com/office/powerpoint/2010/main" val="2168513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0D4A55-FE97-4C39-849C-44AAB547877A}"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EFCF3-2E6C-445F-B4CF-9ADC8CA969BE}" type="slidenum">
              <a:rPr lang="en-US" smtClean="0"/>
              <a:t>‹#›</a:t>
            </a:fld>
            <a:endParaRPr lang="en-US"/>
          </a:p>
        </p:txBody>
      </p:sp>
    </p:spTree>
    <p:extLst>
      <p:ext uri="{BB962C8B-B14F-4D97-AF65-F5344CB8AC3E}">
        <p14:creationId xmlns:p14="http://schemas.microsoft.com/office/powerpoint/2010/main" val="2104223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0D4A55-FE97-4C39-849C-44AAB547877A}"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EFCF3-2E6C-445F-B4CF-9ADC8CA969BE}" type="slidenum">
              <a:rPr lang="en-US" smtClean="0"/>
              <a:t>‹#›</a:t>
            </a:fld>
            <a:endParaRPr lang="en-US"/>
          </a:p>
        </p:txBody>
      </p:sp>
    </p:spTree>
    <p:extLst>
      <p:ext uri="{BB962C8B-B14F-4D97-AF65-F5344CB8AC3E}">
        <p14:creationId xmlns:p14="http://schemas.microsoft.com/office/powerpoint/2010/main" val="1204285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0D4A55-FE97-4C39-849C-44AAB547877A}"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EFCF3-2E6C-445F-B4CF-9ADC8CA969BE}" type="slidenum">
              <a:rPr lang="en-US" smtClean="0"/>
              <a:t>‹#›</a:t>
            </a:fld>
            <a:endParaRPr lang="en-US"/>
          </a:p>
        </p:txBody>
      </p:sp>
    </p:spTree>
    <p:extLst>
      <p:ext uri="{BB962C8B-B14F-4D97-AF65-F5344CB8AC3E}">
        <p14:creationId xmlns:p14="http://schemas.microsoft.com/office/powerpoint/2010/main" val="913994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0D4A55-FE97-4C39-849C-44AAB547877A}"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EFCF3-2E6C-445F-B4CF-9ADC8CA969BE}" type="slidenum">
              <a:rPr lang="en-US" smtClean="0"/>
              <a:t>‹#›</a:t>
            </a:fld>
            <a:endParaRPr lang="en-US"/>
          </a:p>
        </p:txBody>
      </p:sp>
    </p:spTree>
    <p:extLst>
      <p:ext uri="{BB962C8B-B14F-4D97-AF65-F5344CB8AC3E}">
        <p14:creationId xmlns:p14="http://schemas.microsoft.com/office/powerpoint/2010/main" val="1255535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0D4A55-FE97-4C39-849C-44AAB547877A}" type="datetimeFigureOut">
              <a:rPr lang="en-US" smtClean="0"/>
              <a:t>9/8/2017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7EFCF3-2E6C-445F-B4CF-9ADC8CA969BE}" type="slidenum">
              <a:rPr lang="en-US" smtClean="0"/>
              <a:t>‹#›</a:t>
            </a:fld>
            <a:endParaRPr lang="en-US"/>
          </a:p>
        </p:txBody>
      </p:sp>
    </p:spTree>
    <p:extLst>
      <p:ext uri="{BB962C8B-B14F-4D97-AF65-F5344CB8AC3E}">
        <p14:creationId xmlns:p14="http://schemas.microsoft.com/office/powerpoint/2010/main" val="1077989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0D4A55-FE97-4C39-849C-44AAB547877A}" type="datetimeFigureOut">
              <a:rPr lang="en-US" smtClean="0"/>
              <a:t>9/8/2017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7EFCF3-2E6C-445F-B4CF-9ADC8CA969BE}" type="slidenum">
              <a:rPr lang="en-US" smtClean="0"/>
              <a:t>‹#›</a:t>
            </a:fld>
            <a:endParaRPr lang="en-US"/>
          </a:p>
        </p:txBody>
      </p:sp>
    </p:spTree>
    <p:extLst>
      <p:ext uri="{BB962C8B-B14F-4D97-AF65-F5344CB8AC3E}">
        <p14:creationId xmlns:p14="http://schemas.microsoft.com/office/powerpoint/2010/main" val="322396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0D4A55-FE97-4C39-849C-44AAB547877A}" type="datetimeFigureOut">
              <a:rPr lang="en-US" smtClean="0"/>
              <a:t>9/8/2017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7EFCF3-2E6C-445F-B4CF-9ADC8CA969BE}" type="slidenum">
              <a:rPr lang="en-US" smtClean="0"/>
              <a:t>‹#›</a:t>
            </a:fld>
            <a:endParaRPr lang="en-US"/>
          </a:p>
        </p:txBody>
      </p:sp>
    </p:spTree>
    <p:extLst>
      <p:ext uri="{BB962C8B-B14F-4D97-AF65-F5344CB8AC3E}">
        <p14:creationId xmlns:p14="http://schemas.microsoft.com/office/powerpoint/2010/main" val="1925412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D4A55-FE97-4C39-849C-44AAB547877A}" type="datetimeFigureOut">
              <a:rPr lang="en-US" smtClean="0"/>
              <a:t>9/8/2017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7EFCF3-2E6C-445F-B4CF-9ADC8CA969BE}" type="slidenum">
              <a:rPr lang="en-US" smtClean="0"/>
              <a:t>‹#›</a:t>
            </a:fld>
            <a:endParaRPr lang="en-US"/>
          </a:p>
        </p:txBody>
      </p:sp>
    </p:spTree>
    <p:extLst>
      <p:ext uri="{BB962C8B-B14F-4D97-AF65-F5344CB8AC3E}">
        <p14:creationId xmlns:p14="http://schemas.microsoft.com/office/powerpoint/2010/main" val="1169829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0D4A55-FE97-4C39-849C-44AAB547877A}" type="datetimeFigureOut">
              <a:rPr lang="en-US" smtClean="0"/>
              <a:t>9/8/2017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7EFCF3-2E6C-445F-B4CF-9ADC8CA969BE}" type="slidenum">
              <a:rPr lang="en-US" smtClean="0"/>
              <a:t>‹#›</a:t>
            </a:fld>
            <a:endParaRPr lang="en-US"/>
          </a:p>
        </p:txBody>
      </p:sp>
    </p:spTree>
    <p:extLst>
      <p:ext uri="{BB962C8B-B14F-4D97-AF65-F5344CB8AC3E}">
        <p14:creationId xmlns:p14="http://schemas.microsoft.com/office/powerpoint/2010/main" val="2598374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0D4A55-FE97-4C39-849C-44AAB547877A}" type="datetimeFigureOut">
              <a:rPr lang="en-US" smtClean="0"/>
              <a:t>9/8/2017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7EFCF3-2E6C-445F-B4CF-9ADC8CA969BE}" type="slidenum">
              <a:rPr lang="en-US" smtClean="0"/>
              <a:t>‹#›</a:t>
            </a:fld>
            <a:endParaRPr lang="en-US"/>
          </a:p>
        </p:txBody>
      </p:sp>
    </p:spTree>
    <p:extLst>
      <p:ext uri="{BB962C8B-B14F-4D97-AF65-F5344CB8AC3E}">
        <p14:creationId xmlns:p14="http://schemas.microsoft.com/office/powerpoint/2010/main" val="229946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D4A55-FE97-4C39-849C-44AAB547877A}" type="datetimeFigureOut">
              <a:rPr lang="en-US" smtClean="0"/>
              <a:t>9/8/2017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7EFCF3-2E6C-445F-B4CF-9ADC8CA969BE}" type="slidenum">
              <a:rPr lang="en-US" smtClean="0"/>
              <a:t>‹#›</a:t>
            </a:fld>
            <a:endParaRPr lang="en-US"/>
          </a:p>
        </p:txBody>
      </p:sp>
    </p:spTree>
    <p:extLst>
      <p:ext uri="{BB962C8B-B14F-4D97-AF65-F5344CB8AC3E}">
        <p14:creationId xmlns:p14="http://schemas.microsoft.com/office/powerpoint/2010/main" val="3384793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87791"/>
            <a:ext cx="9144000" cy="2387600"/>
          </a:xfrm>
        </p:spPr>
        <p:txBody>
          <a:bodyPr/>
          <a:lstStyle/>
          <a:p>
            <a:r>
              <a:rPr lang="en-US" b="1" u="sng" dirty="0"/>
              <a:t>Springboard Foundations in Data Science</a:t>
            </a:r>
          </a:p>
        </p:txBody>
      </p:sp>
      <p:sp>
        <p:nvSpPr>
          <p:cNvPr id="3" name="Subtitle 2"/>
          <p:cNvSpPr>
            <a:spLocks noGrp="1"/>
          </p:cNvSpPr>
          <p:nvPr>
            <p:ph type="subTitle" idx="1"/>
          </p:nvPr>
        </p:nvSpPr>
        <p:spPr>
          <a:xfrm>
            <a:off x="1524000" y="3334043"/>
            <a:ext cx="9144000" cy="3094892"/>
          </a:xfrm>
        </p:spPr>
        <p:txBody>
          <a:bodyPr>
            <a:normAutofit/>
          </a:bodyPr>
          <a:lstStyle/>
          <a:p>
            <a:endParaRPr lang="en-US" dirty="0"/>
          </a:p>
          <a:p>
            <a:r>
              <a:rPr lang="en-US" dirty="0">
                <a:solidFill>
                  <a:srgbClr val="C00000"/>
                </a:solidFill>
              </a:rPr>
              <a:t>Arun S Bharadwaj</a:t>
            </a:r>
          </a:p>
          <a:p>
            <a:endParaRPr lang="en-US" dirty="0">
              <a:solidFill>
                <a:srgbClr val="C00000"/>
              </a:solidFill>
            </a:endParaRPr>
          </a:p>
          <a:p>
            <a:r>
              <a:rPr lang="en-US" u="sng" dirty="0">
                <a:solidFill>
                  <a:srgbClr val="C00000"/>
                </a:solidFill>
              </a:rPr>
              <a:t>Thanks to my mentor Thomas Hopper, community manager Guy </a:t>
            </a:r>
            <a:r>
              <a:rPr lang="en-US" u="sng" dirty="0" err="1">
                <a:solidFill>
                  <a:srgbClr val="C00000"/>
                </a:solidFill>
              </a:rPr>
              <a:t>Maskall</a:t>
            </a:r>
            <a:r>
              <a:rPr lang="en-US" u="sng" dirty="0">
                <a:solidFill>
                  <a:srgbClr val="C00000"/>
                </a:solidFill>
              </a:rPr>
              <a:t> and </a:t>
            </a:r>
            <a:r>
              <a:rPr lang="en-US" u="sng">
                <a:solidFill>
                  <a:srgbClr val="C00000"/>
                </a:solidFill>
              </a:rPr>
              <a:t>student adviser </a:t>
            </a:r>
            <a:r>
              <a:rPr lang="en-US" u="sng" dirty="0">
                <a:solidFill>
                  <a:srgbClr val="C00000"/>
                </a:solidFill>
              </a:rPr>
              <a:t>Kane</a:t>
            </a:r>
          </a:p>
        </p:txBody>
      </p:sp>
      <p:sp>
        <p:nvSpPr>
          <p:cNvPr id="4" name="TextBox 3"/>
          <p:cNvSpPr txBox="1"/>
          <p:nvPr/>
        </p:nvSpPr>
        <p:spPr>
          <a:xfrm>
            <a:off x="5064367" y="6189785"/>
            <a:ext cx="2039816" cy="369332"/>
          </a:xfrm>
          <a:prstGeom prst="rect">
            <a:avLst/>
          </a:prstGeom>
          <a:noFill/>
        </p:spPr>
        <p:txBody>
          <a:bodyPr wrap="square" rtlCol="0">
            <a:spAutoFit/>
          </a:bodyPr>
          <a:lstStyle/>
          <a:p>
            <a:r>
              <a:rPr lang="en-US" b="1" i="1" dirty="0">
                <a:solidFill>
                  <a:schemeClr val="accent1">
                    <a:lumMod val="50000"/>
                  </a:schemeClr>
                </a:solidFill>
              </a:rPr>
              <a:t>September 1, 2017</a:t>
            </a:r>
          </a:p>
        </p:txBody>
      </p:sp>
    </p:spTree>
    <p:extLst>
      <p:ext uri="{BB962C8B-B14F-4D97-AF65-F5344CB8AC3E}">
        <p14:creationId xmlns:p14="http://schemas.microsoft.com/office/powerpoint/2010/main" val="3156623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27500"/>
            <a:ext cx="10964594" cy="1325563"/>
          </a:xfrm>
        </p:spPr>
        <p:txBody>
          <a:bodyPr vert="horz" lIns="91440" tIns="45720" rIns="91440" bIns="45720" rtlCol="0" anchor="ctr">
            <a:normAutofit/>
          </a:bodyPr>
          <a:lstStyle/>
          <a:p>
            <a:r>
              <a:rPr lang="en-US" b="1" u="sng" dirty="0"/>
              <a:t>Exploratory Data Analysis</a:t>
            </a:r>
            <a:r>
              <a:rPr lang="en-US" dirty="0"/>
              <a:t> </a:t>
            </a:r>
            <a:r>
              <a:rPr lang="en-US" sz="2600" dirty="0"/>
              <a:t>(</a:t>
            </a:r>
            <a:r>
              <a:rPr lang="en-US" sz="2600" dirty="0" err="1"/>
              <a:t>trueskill_mu</a:t>
            </a:r>
            <a:r>
              <a:rPr lang="en-US" sz="2600" dirty="0"/>
              <a:t> and percentage of wins)</a:t>
            </a:r>
            <a:r>
              <a:rPr lang="en-US" sz="4200" b="1" u="sng" dirty="0"/>
              <a:t> </a:t>
            </a:r>
          </a:p>
        </p:txBody>
      </p:sp>
      <p:sp>
        <p:nvSpPr>
          <p:cNvPr id="7" name="TextBox 6"/>
          <p:cNvSpPr txBox="1"/>
          <p:nvPr/>
        </p:nvSpPr>
        <p:spPr>
          <a:xfrm>
            <a:off x="8750104" y="1268660"/>
            <a:ext cx="3052690" cy="5078313"/>
          </a:xfrm>
          <a:prstGeom prst="rect">
            <a:avLst/>
          </a:prstGeom>
          <a:noFill/>
          <a:ln w="25400">
            <a:solidFill>
              <a:srgbClr val="002060"/>
            </a:solidFill>
            <a:prstDash val="sysDot"/>
          </a:ln>
        </p:spPr>
        <p:txBody>
          <a:bodyPr wrap="square" rtlCol="0">
            <a:spAutoFit/>
          </a:bodyPr>
          <a:lstStyle/>
          <a:p>
            <a:pPr>
              <a:lnSpc>
                <a:spcPct val="200000"/>
              </a:lnSpc>
            </a:pPr>
            <a:r>
              <a:rPr lang="en-US" i="1" dirty="0" err="1">
                <a:solidFill>
                  <a:schemeClr val="tx2"/>
                </a:solidFill>
              </a:rPr>
              <a:t>trueskill_mu</a:t>
            </a:r>
            <a:r>
              <a:rPr lang="en-US" i="1" dirty="0">
                <a:solidFill>
                  <a:schemeClr val="tx2"/>
                </a:solidFill>
              </a:rPr>
              <a:t> and percentage of wins have some amount of positive correlation. Higher skill, overall implies better probability of winning. But the </a:t>
            </a:r>
            <a:r>
              <a:rPr lang="en-US" i="1" dirty="0" err="1">
                <a:solidFill>
                  <a:schemeClr val="tx2"/>
                </a:solidFill>
              </a:rPr>
              <a:t>trueskill_sigma</a:t>
            </a:r>
            <a:r>
              <a:rPr lang="en-US" i="1" dirty="0">
                <a:solidFill>
                  <a:schemeClr val="tx2"/>
                </a:solidFill>
              </a:rPr>
              <a:t> color variable does not have a definite association with </a:t>
            </a:r>
            <a:r>
              <a:rPr lang="en-US" i="1" dirty="0" err="1">
                <a:solidFill>
                  <a:schemeClr val="tx2"/>
                </a:solidFill>
              </a:rPr>
              <a:t>percentage_wins</a:t>
            </a:r>
            <a:r>
              <a:rPr lang="en-US" i="1" dirty="0">
                <a:solidFill>
                  <a:schemeClr val="tx2"/>
                </a:solidFill>
              </a:rPr>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01" y="1166080"/>
            <a:ext cx="8058622" cy="5276923"/>
          </a:xfrm>
          <a:prstGeom prst="rect">
            <a:avLst/>
          </a:prstGeom>
        </p:spPr>
      </p:pic>
    </p:spTree>
    <p:extLst>
      <p:ext uri="{BB962C8B-B14F-4D97-AF65-F5344CB8AC3E}">
        <p14:creationId xmlns:p14="http://schemas.microsoft.com/office/powerpoint/2010/main" val="3244462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27500"/>
            <a:ext cx="10964594" cy="1325563"/>
          </a:xfrm>
        </p:spPr>
        <p:txBody>
          <a:bodyPr vert="horz" lIns="91440" tIns="45720" rIns="91440" bIns="45720" rtlCol="0" anchor="ctr">
            <a:normAutofit/>
          </a:bodyPr>
          <a:lstStyle/>
          <a:p>
            <a:r>
              <a:rPr lang="en-US" b="1" u="sng" dirty="0"/>
              <a:t>Exploratory Data Analysis</a:t>
            </a:r>
            <a:r>
              <a:rPr lang="en-US" dirty="0"/>
              <a:t> </a:t>
            </a:r>
            <a:r>
              <a:rPr lang="en-US" sz="2600" dirty="0"/>
              <a:t>(Player level and item purchase)</a:t>
            </a:r>
            <a:r>
              <a:rPr lang="en-US" sz="4200" b="1" u="sng" dirty="0"/>
              <a:t> </a:t>
            </a:r>
          </a:p>
        </p:txBody>
      </p:sp>
      <p:sp>
        <p:nvSpPr>
          <p:cNvPr id="7" name="TextBox 6"/>
          <p:cNvSpPr txBox="1"/>
          <p:nvPr/>
        </p:nvSpPr>
        <p:spPr>
          <a:xfrm>
            <a:off x="8750104" y="1240522"/>
            <a:ext cx="3052690" cy="5078313"/>
          </a:xfrm>
          <a:prstGeom prst="rect">
            <a:avLst/>
          </a:prstGeom>
          <a:noFill/>
          <a:ln w="25400">
            <a:solidFill>
              <a:srgbClr val="002060"/>
            </a:solidFill>
            <a:prstDash val="sysDot"/>
          </a:ln>
        </p:spPr>
        <p:txBody>
          <a:bodyPr wrap="square" rtlCol="0">
            <a:spAutoFit/>
          </a:bodyPr>
          <a:lstStyle/>
          <a:p>
            <a:pPr>
              <a:lnSpc>
                <a:spcPct val="200000"/>
              </a:lnSpc>
            </a:pPr>
            <a:r>
              <a:rPr lang="en-US" i="1" dirty="0">
                <a:solidFill>
                  <a:schemeClr val="tx2"/>
                </a:solidFill>
              </a:rPr>
              <a:t>Players/heroes who bought Damage and Disable type items reached highest levels at game end. Do damage and disable items help heroes reach high levels? Or, do only high level heroes buy these items since they can only be purchased late in the game?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2" y="1166080"/>
            <a:ext cx="7916131" cy="5194961"/>
          </a:xfrm>
          <a:prstGeom prst="rect">
            <a:avLst/>
          </a:prstGeom>
        </p:spPr>
      </p:pic>
    </p:spTree>
    <p:extLst>
      <p:ext uri="{BB962C8B-B14F-4D97-AF65-F5344CB8AC3E}">
        <p14:creationId xmlns:p14="http://schemas.microsoft.com/office/powerpoint/2010/main" val="3291385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27500"/>
            <a:ext cx="10964594" cy="1325563"/>
          </a:xfrm>
        </p:spPr>
        <p:txBody>
          <a:bodyPr vert="horz" lIns="91440" tIns="45720" rIns="91440" bIns="45720" rtlCol="0" anchor="ctr">
            <a:normAutofit/>
          </a:bodyPr>
          <a:lstStyle/>
          <a:p>
            <a:r>
              <a:rPr lang="en-US" b="1" u="sng" dirty="0"/>
              <a:t>Exploratory Data Analysis</a:t>
            </a:r>
            <a:r>
              <a:rPr lang="en-US" dirty="0"/>
              <a:t> </a:t>
            </a:r>
            <a:r>
              <a:rPr lang="en-US" sz="2600" dirty="0"/>
              <a:t>(Hero type and item purchase)</a:t>
            </a:r>
            <a:r>
              <a:rPr lang="en-US" sz="4200" b="1" u="sng" dirty="0"/>
              <a:t> </a:t>
            </a:r>
          </a:p>
        </p:txBody>
      </p:sp>
      <p:sp>
        <p:nvSpPr>
          <p:cNvPr id="7" name="TextBox 6"/>
          <p:cNvSpPr txBox="1"/>
          <p:nvPr/>
        </p:nvSpPr>
        <p:spPr>
          <a:xfrm>
            <a:off x="9087730" y="1015439"/>
            <a:ext cx="2419644" cy="5078313"/>
          </a:xfrm>
          <a:prstGeom prst="rect">
            <a:avLst/>
          </a:prstGeom>
          <a:noFill/>
          <a:ln w="25400">
            <a:solidFill>
              <a:srgbClr val="002060"/>
            </a:solidFill>
            <a:prstDash val="sysDot"/>
          </a:ln>
        </p:spPr>
        <p:txBody>
          <a:bodyPr wrap="square" rtlCol="0">
            <a:spAutoFit/>
          </a:bodyPr>
          <a:lstStyle/>
          <a:p>
            <a:pPr>
              <a:lnSpc>
                <a:spcPct val="200000"/>
              </a:lnSpc>
            </a:pPr>
            <a:r>
              <a:rPr lang="en-US" i="1" dirty="0">
                <a:solidFill>
                  <a:schemeClr val="tx2"/>
                </a:solidFill>
              </a:rPr>
              <a:t>Each hero has 6 different inventory slots. Sum of item types bought by a class of hero equals 100%. Item types that constituted less than 5% of hero`s total purchasing were removed.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42" y="1123875"/>
            <a:ext cx="8544440" cy="5194959"/>
          </a:xfrm>
          <a:prstGeom prst="rect">
            <a:avLst/>
          </a:prstGeom>
        </p:spPr>
      </p:pic>
      <p:sp>
        <p:nvSpPr>
          <p:cNvPr id="8" name="Rectangle: Rounded Corners 7"/>
          <p:cNvSpPr/>
          <p:nvPr/>
        </p:nvSpPr>
        <p:spPr>
          <a:xfrm>
            <a:off x="0" y="6318834"/>
            <a:ext cx="12192000" cy="53457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Damage and disable items are not seen in the x-axis. So, they constitute less than 5% each. If players knew that buying damage or disable is successful strategy for level up, they would have done that. Absence of these items shows that minority amount of players, who have already levelled up, only buy these items.</a:t>
            </a:r>
          </a:p>
        </p:txBody>
      </p:sp>
    </p:spTree>
    <p:extLst>
      <p:ext uri="{BB962C8B-B14F-4D97-AF65-F5344CB8AC3E}">
        <p14:creationId xmlns:p14="http://schemas.microsoft.com/office/powerpoint/2010/main" val="17695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27500"/>
            <a:ext cx="10964594" cy="1325563"/>
          </a:xfrm>
        </p:spPr>
        <p:txBody>
          <a:bodyPr vert="horz" lIns="91440" tIns="45720" rIns="91440" bIns="45720" rtlCol="0" anchor="ctr">
            <a:normAutofit/>
          </a:bodyPr>
          <a:lstStyle/>
          <a:p>
            <a:r>
              <a:rPr lang="en-US" b="1" u="sng" dirty="0"/>
              <a:t>Exploratory Data Analysis</a:t>
            </a:r>
            <a:r>
              <a:rPr lang="en-US" dirty="0"/>
              <a:t> </a:t>
            </a:r>
            <a:r>
              <a:rPr lang="en-US" sz="2400" dirty="0"/>
              <a:t>(Individual hero and winning probability)</a:t>
            </a:r>
            <a:r>
              <a:rPr lang="en-US" sz="2400" b="1" u="sng" dirty="0"/>
              <a:t> </a:t>
            </a:r>
          </a:p>
        </p:txBody>
      </p:sp>
      <p:sp>
        <p:nvSpPr>
          <p:cNvPr id="7" name="TextBox 6"/>
          <p:cNvSpPr txBox="1"/>
          <p:nvPr/>
        </p:nvSpPr>
        <p:spPr>
          <a:xfrm>
            <a:off x="9087730" y="2140854"/>
            <a:ext cx="2419644" cy="2784737"/>
          </a:xfrm>
          <a:prstGeom prst="rect">
            <a:avLst/>
          </a:prstGeom>
          <a:noFill/>
          <a:ln w="25400">
            <a:solidFill>
              <a:srgbClr val="002060"/>
            </a:solidFill>
            <a:prstDash val="sysDot"/>
          </a:ln>
        </p:spPr>
        <p:txBody>
          <a:bodyPr wrap="square" rtlCol="0">
            <a:spAutoFit/>
          </a:bodyPr>
          <a:lstStyle/>
          <a:p>
            <a:pPr>
              <a:lnSpc>
                <a:spcPct val="200000"/>
              </a:lnSpc>
            </a:pPr>
            <a:r>
              <a:rPr lang="en-US" i="1" dirty="0">
                <a:solidFill>
                  <a:schemeClr val="tx2"/>
                </a:solidFill>
              </a:rPr>
              <a:t>STR heroes have slightly higher probability of winning although the differences are very small.</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72" y="1240521"/>
            <a:ext cx="8808280" cy="4845232"/>
          </a:xfrm>
          <a:prstGeom prst="rect">
            <a:avLst/>
          </a:prstGeom>
        </p:spPr>
      </p:pic>
    </p:spTree>
    <p:extLst>
      <p:ext uri="{BB962C8B-B14F-4D97-AF65-F5344CB8AC3E}">
        <p14:creationId xmlns:p14="http://schemas.microsoft.com/office/powerpoint/2010/main" val="2179752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99050" y="97837"/>
            <a:ext cx="11555436" cy="1325563"/>
          </a:xfrm>
        </p:spPr>
        <p:txBody>
          <a:bodyPr vert="horz" lIns="91440" tIns="45720" rIns="91440" bIns="45720" rtlCol="0" anchor="ctr">
            <a:normAutofit/>
          </a:bodyPr>
          <a:lstStyle/>
          <a:p>
            <a:r>
              <a:rPr lang="en-US" b="1" u="sng" dirty="0"/>
              <a:t>Exploratory Data Analysis</a:t>
            </a:r>
            <a:r>
              <a:rPr lang="en-US" dirty="0"/>
              <a:t> </a:t>
            </a:r>
            <a:r>
              <a:rPr lang="en-US" sz="2200" dirty="0"/>
              <a:t>(Team hero combinations and winning)</a:t>
            </a:r>
            <a:r>
              <a:rPr lang="en-US" sz="2200" b="1" u="sng" dirty="0"/>
              <a:t> </a:t>
            </a:r>
          </a:p>
        </p:txBody>
      </p:sp>
      <p:sp>
        <p:nvSpPr>
          <p:cNvPr id="7" name="TextBox 6"/>
          <p:cNvSpPr txBox="1"/>
          <p:nvPr/>
        </p:nvSpPr>
        <p:spPr>
          <a:xfrm>
            <a:off x="9087730" y="1437471"/>
            <a:ext cx="2419644" cy="4524315"/>
          </a:xfrm>
          <a:prstGeom prst="rect">
            <a:avLst/>
          </a:prstGeom>
          <a:noFill/>
          <a:ln w="25400">
            <a:solidFill>
              <a:srgbClr val="002060"/>
            </a:solidFill>
            <a:prstDash val="sysDot"/>
          </a:ln>
        </p:spPr>
        <p:txBody>
          <a:bodyPr wrap="square" rtlCol="0">
            <a:spAutoFit/>
          </a:bodyPr>
          <a:lstStyle/>
          <a:p>
            <a:pPr>
              <a:lnSpc>
                <a:spcPct val="200000"/>
              </a:lnSpc>
            </a:pPr>
            <a:r>
              <a:rPr lang="en-US" i="1" dirty="0">
                <a:solidFill>
                  <a:schemeClr val="tx2"/>
                </a:solidFill>
              </a:rPr>
              <a:t>Teams where 3 or more players chose INT heroes won substantially more games, followed by teams where 3 or more players chose STR heroes.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79" y="1264554"/>
            <a:ext cx="8723545" cy="4798622"/>
          </a:xfrm>
          <a:prstGeom prst="rect">
            <a:avLst/>
          </a:prstGeom>
        </p:spPr>
      </p:pic>
    </p:spTree>
    <p:extLst>
      <p:ext uri="{BB962C8B-B14F-4D97-AF65-F5344CB8AC3E}">
        <p14:creationId xmlns:p14="http://schemas.microsoft.com/office/powerpoint/2010/main" val="1259960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72438" y="97837"/>
            <a:ext cx="11555436" cy="1325563"/>
          </a:xfrm>
        </p:spPr>
        <p:txBody>
          <a:bodyPr vert="horz" lIns="91440" tIns="45720" rIns="91440" bIns="45720" rtlCol="0" anchor="ctr">
            <a:normAutofit/>
          </a:bodyPr>
          <a:lstStyle/>
          <a:p>
            <a:r>
              <a:rPr lang="en-US" b="1" u="sng" dirty="0"/>
              <a:t>Exploratory Data Analysis</a:t>
            </a:r>
            <a:r>
              <a:rPr lang="en-US" dirty="0"/>
              <a:t> </a:t>
            </a:r>
            <a:r>
              <a:rPr lang="en-US" sz="2000" dirty="0"/>
              <a:t>(Team hero combinations and probability of winning)</a:t>
            </a:r>
            <a:r>
              <a:rPr lang="en-US" sz="2000" b="1" u="sng" dirty="0"/>
              <a:t> </a:t>
            </a:r>
          </a:p>
        </p:txBody>
      </p:sp>
      <p:sp>
        <p:nvSpPr>
          <p:cNvPr id="7" name="TextBox 6"/>
          <p:cNvSpPr txBox="1"/>
          <p:nvPr/>
        </p:nvSpPr>
        <p:spPr>
          <a:xfrm>
            <a:off x="8947053" y="1296794"/>
            <a:ext cx="2813538" cy="5078313"/>
          </a:xfrm>
          <a:prstGeom prst="rect">
            <a:avLst/>
          </a:prstGeom>
          <a:noFill/>
          <a:ln w="25400">
            <a:solidFill>
              <a:srgbClr val="002060"/>
            </a:solidFill>
            <a:prstDash val="sysDot"/>
          </a:ln>
        </p:spPr>
        <p:txBody>
          <a:bodyPr wrap="square" rtlCol="0">
            <a:spAutoFit/>
          </a:bodyPr>
          <a:lstStyle/>
          <a:p>
            <a:pPr>
              <a:lnSpc>
                <a:spcPct val="200000"/>
              </a:lnSpc>
            </a:pPr>
            <a:r>
              <a:rPr lang="en-US" i="1" dirty="0">
                <a:solidFill>
                  <a:schemeClr val="tx2"/>
                </a:solidFill>
              </a:rPr>
              <a:t>Probability of winning is highest when &gt;= 3 STR heroes are chosen. This is followed by AGI and then INT. This is very different from the previous plot, where on absolute basis, &gt;= 3 INT heroes won highest number of games.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797" y="1250485"/>
            <a:ext cx="7552006" cy="4956004"/>
          </a:xfrm>
          <a:prstGeom prst="rect">
            <a:avLst/>
          </a:prstGeom>
        </p:spPr>
      </p:pic>
    </p:spTree>
    <p:extLst>
      <p:ext uri="{BB962C8B-B14F-4D97-AF65-F5344CB8AC3E}">
        <p14:creationId xmlns:p14="http://schemas.microsoft.com/office/powerpoint/2010/main" val="4094809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56847" y="111908"/>
            <a:ext cx="11935264" cy="1325563"/>
          </a:xfrm>
        </p:spPr>
        <p:txBody>
          <a:bodyPr vert="horz" lIns="91440" tIns="45720" rIns="91440" bIns="45720" rtlCol="0" anchor="ctr">
            <a:normAutofit/>
          </a:bodyPr>
          <a:lstStyle/>
          <a:p>
            <a:r>
              <a:rPr lang="en-US" b="1" u="sng" dirty="0"/>
              <a:t>Exploratory Data Analysis</a:t>
            </a:r>
            <a:r>
              <a:rPr lang="en-US" dirty="0"/>
              <a:t> </a:t>
            </a:r>
            <a:r>
              <a:rPr lang="en-US" sz="2000" dirty="0"/>
              <a:t>(Item purchase frequency plot)</a:t>
            </a:r>
            <a:r>
              <a:rPr lang="en-US" sz="2200" b="1" u="sng" dirty="0"/>
              <a:t> </a:t>
            </a:r>
          </a:p>
        </p:txBody>
      </p:sp>
      <p:sp>
        <p:nvSpPr>
          <p:cNvPr id="7" name="TextBox 6"/>
          <p:cNvSpPr txBox="1"/>
          <p:nvPr/>
        </p:nvSpPr>
        <p:spPr>
          <a:xfrm>
            <a:off x="8643423" y="2520682"/>
            <a:ext cx="2779543" cy="2230739"/>
          </a:xfrm>
          <a:prstGeom prst="rect">
            <a:avLst/>
          </a:prstGeom>
          <a:noFill/>
          <a:ln w="25400">
            <a:solidFill>
              <a:srgbClr val="002060"/>
            </a:solidFill>
            <a:prstDash val="sysDot"/>
          </a:ln>
        </p:spPr>
        <p:txBody>
          <a:bodyPr wrap="square" rtlCol="0">
            <a:spAutoFit/>
          </a:bodyPr>
          <a:lstStyle/>
          <a:p>
            <a:pPr>
              <a:lnSpc>
                <a:spcPct val="200000"/>
              </a:lnSpc>
            </a:pPr>
            <a:r>
              <a:rPr lang="en-US" i="1" dirty="0">
                <a:solidFill>
                  <a:schemeClr val="tx2"/>
                </a:solidFill>
              </a:rPr>
              <a:t>2 Class items are most frequently purchased, followed by mobility and miscellaneous items.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106" y="1123877"/>
            <a:ext cx="8170984" cy="5362208"/>
          </a:xfrm>
          <a:prstGeom prst="rect">
            <a:avLst/>
          </a:prstGeom>
        </p:spPr>
      </p:pic>
    </p:spTree>
    <p:extLst>
      <p:ext uri="{BB962C8B-B14F-4D97-AF65-F5344CB8AC3E}">
        <p14:creationId xmlns:p14="http://schemas.microsoft.com/office/powerpoint/2010/main" val="1657823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56847" y="111908"/>
            <a:ext cx="11935264" cy="1325563"/>
          </a:xfrm>
        </p:spPr>
        <p:txBody>
          <a:bodyPr vert="horz" lIns="91440" tIns="45720" rIns="91440" bIns="45720" rtlCol="0" anchor="ctr">
            <a:normAutofit/>
          </a:bodyPr>
          <a:lstStyle/>
          <a:p>
            <a:r>
              <a:rPr lang="en-US" b="1" u="sng" dirty="0"/>
              <a:t>Exploratory Data Analysis</a:t>
            </a:r>
            <a:r>
              <a:rPr lang="en-US" dirty="0"/>
              <a:t> </a:t>
            </a:r>
            <a:r>
              <a:rPr lang="en-US" sz="2000" dirty="0"/>
              <a:t>(Association rules between hero type and item purchase)</a:t>
            </a:r>
            <a:r>
              <a:rPr lang="en-US" sz="2200" b="1" u="sng" dirty="0"/>
              <a:t> </a:t>
            </a:r>
          </a:p>
        </p:txBody>
      </p:sp>
      <p:pic>
        <p:nvPicPr>
          <p:cNvPr id="5" name="Picture 4"/>
          <p:cNvPicPr>
            <a:picLocks noChangeAspect="1"/>
          </p:cNvPicPr>
          <p:nvPr/>
        </p:nvPicPr>
        <p:blipFill>
          <a:blip r:embed="rId2"/>
          <a:stretch>
            <a:fillRect/>
          </a:stretch>
        </p:blipFill>
        <p:spPr>
          <a:xfrm>
            <a:off x="556847" y="1179059"/>
            <a:ext cx="8120878" cy="5221741"/>
          </a:xfrm>
          <a:prstGeom prst="rect">
            <a:avLst/>
          </a:prstGeom>
        </p:spPr>
      </p:pic>
      <p:sp>
        <p:nvSpPr>
          <p:cNvPr id="8" name="TextBox 7"/>
          <p:cNvSpPr txBox="1"/>
          <p:nvPr/>
        </p:nvSpPr>
        <p:spPr>
          <a:xfrm>
            <a:off x="8924777" y="1376010"/>
            <a:ext cx="2779543" cy="4446730"/>
          </a:xfrm>
          <a:prstGeom prst="rect">
            <a:avLst/>
          </a:prstGeom>
          <a:noFill/>
          <a:ln w="25400">
            <a:solidFill>
              <a:srgbClr val="002060"/>
            </a:solidFill>
            <a:prstDash val="sysDot"/>
          </a:ln>
        </p:spPr>
        <p:txBody>
          <a:bodyPr wrap="square" rtlCol="0">
            <a:spAutoFit/>
          </a:bodyPr>
          <a:lstStyle/>
          <a:p>
            <a:pPr>
              <a:lnSpc>
                <a:spcPct val="200000"/>
              </a:lnSpc>
            </a:pPr>
            <a:r>
              <a:rPr lang="en-US" i="1" dirty="0">
                <a:solidFill>
                  <a:schemeClr val="tx2"/>
                </a:solidFill>
              </a:rPr>
              <a:t>AGI heroes have 96% probability of buying 2 Class items. Only AGI heroes have such high probabilities for buying any item. Top 10 highest associations dominated by AGI heroes.</a:t>
            </a:r>
          </a:p>
        </p:txBody>
      </p:sp>
    </p:spTree>
    <p:extLst>
      <p:ext uri="{BB962C8B-B14F-4D97-AF65-F5344CB8AC3E}">
        <p14:creationId xmlns:p14="http://schemas.microsoft.com/office/powerpoint/2010/main" val="3190915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56847" y="111908"/>
            <a:ext cx="11935264" cy="1325563"/>
          </a:xfrm>
        </p:spPr>
        <p:txBody>
          <a:bodyPr vert="horz" lIns="91440" tIns="45720" rIns="91440" bIns="45720" rtlCol="0" anchor="ctr">
            <a:normAutofit/>
          </a:bodyPr>
          <a:lstStyle/>
          <a:p>
            <a:r>
              <a:rPr lang="en-US" b="1" u="sng" dirty="0"/>
              <a:t>Machine Learning</a:t>
            </a:r>
            <a:r>
              <a:rPr lang="en-US" dirty="0"/>
              <a:t> </a:t>
            </a:r>
            <a:r>
              <a:rPr lang="en-US" sz="2000" dirty="0"/>
              <a:t>(Linear Regression with </a:t>
            </a:r>
            <a:r>
              <a:rPr lang="en-US" sz="2000" dirty="0" err="1"/>
              <a:t>trueskill_mu</a:t>
            </a:r>
            <a:r>
              <a:rPr lang="en-US" sz="2000" dirty="0"/>
              <a:t> as predictor)</a:t>
            </a:r>
            <a:r>
              <a:rPr lang="en-US" sz="2200" b="1" u="sng" dirty="0"/>
              <a:t> </a:t>
            </a:r>
          </a:p>
        </p:txBody>
      </p:sp>
      <p:sp>
        <p:nvSpPr>
          <p:cNvPr id="8" name="TextBox 7"/>
          <p:cNvSpPr txBox="1"/>
          <p:nvPr/>
        </p:nvSpPr>
        <p:spPr>
          <a:xfrm>
            <a:off x="8924777" y="2670234"/>
            <a:ext cx="2779543" cy="1754326"/>
          </a:xfrm>
          <a:prstGeom prst="rect">
            <a:avLst/>
          </a:prstGeom>
          <a:noFill/>
          <a:ln w="25400">
            <a:solidFill>
              <a:srgbClr val="002060"/>
            </a:solidFill>
            <a:prstDash val="sysDot"/>
          </a:ln>
        </p:spPr>
        <p:txBody>
          <a:bodyPr wrap="square" rtlCol="0">
            <a:spAutoFit/>
          </a:bodyPr>
          <a:lstStyle/>
          <a:p>
            <a:pPr>
              <a:lnSpc>
                <a:spcPct val="200000"/>
              </a:lnSpc>
            </a:pPr>
            <a:r>
              <a:rPr lang="en-US" i="1" dirty="0">
                <a:solidFill>
                  <a:schemeClr val="tx2"/>
                </a:solidFill>
              </a:rPr>
              <a:t>Correlated variables are removed before performing linear regression.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43" y="1179059"/>
            <a:ext cx="8440615" cy="5271428"/>
          </a:xfrm>
          <a:prstGeom prst="rect">
            <a:avLst/>
          </a:prstGeom>
        </p:spPr>
      </p:pic>
    </p:spTree>
    <p:extLst>
      <p:ext uri="{BB962C8B-B14F-4D97-AF65-F5344CB8AC3E}">
        <p14:creationId xmlns:p14="http://schemas.microsoft.com/office/powerpoint/2010/main" val="2290288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56847" y="111908"/>
            <a:ext cx="11935264" cy="1325563"/>
          </a:xfrm>
        </p:spPr>
        <p:txBody>
          <a:bodyPr vert="horz" lIns="91440" tIns="45720" rIns="91440" bIns="45720" rtlCol="0" anchor="ctr">
            <a:normAutofit/>
          </a:bodyPr>
          <a:lstStyle/>
          <a:p>
            <a:r>
              <a:rPr lang="en-US" b="1" u="sng" dirty="0"/>
              <a:t>Machine Learning</a:t>
            </a:r>
            <a:r>
              <a:rPr lang="en-US" dirty="0"/>
              <a:t> </a:t>
            </a:r>
            <a:r>
              <a:rPr lang="en-US" sz="2000" dirty="0"/>
              <a:t>(Linear Regression with </a:t>
            </a:r>
            <a:r>
              <a:rPr lang="en-US" sz="2000" dirty="0" err="1"/>
              <a:t>trueskill_mu</a:t>
            </a:r>
            <a:r>
              <a:rPr lang="en-US" sz="2000" dirty="0"/>
              <a:t> as predictor)</a:t>
            </a:r>
            <a:r>
              <a:rPr lang="en-US" sz="2200" b="1" u="sng" dirty="0"/>
              <a:t> </a:t>
            </a:r>
          </a:p>
        </p:txBody>
      </p:sp>
      <p:sp>
        <p:nvSpPr>
          <p:cNvPr id="8" name="TextBox 7"/>
          <p:cNvSpPr txBox="1"/>
          <p:nvPr/>
        </p:nvSpPr>
        <p:spPr>
          <a:xfrm>
            <a:off x="8671559" y="2670234"/>
            <a:ext cx="2779543" cy="1754326"/>
          </a:xfrm>
          <a:prstGeom prst="rect">
            <a:avLst/>
          </a:prstGeom>
          <a:noFill/>
          <a:ln w="25400">
            <a:solidFill>
              <a:srgbClr val="002060"/>
            </a:solidFill>
            <a:prstDash val="sysDot"/>
          </a:ln>
        </p:spPr>
        <p:txBody>
          <a:bodyPr wrap="square" rtlCol="0">
            <a:spAutoFit/>
          </a:bodyPr>
          <a:lstStyle/>
          <a:p>
            <a:pPr>
              <a:lnSpc>
                <a:spcPct val="200000"/>
              </a:lnSpc>
            </a:pPr>
            <a:r>
              <a:rPr lang="en-US" i="1" dirty="0">
                <a:solidFill>
                  <a:schemeClr val="tx2"/>
                </a:solidFill>
              </a:rPr>
              <a:t>Hero class, team selection (radiant or dire) are statistically not significant.</a:t>
            </a:r>
          </a:p>
        </p:txBody>
      </p:sp>
      <p:pic>
        <p:nvPicPr>
          <p:cNvPr id="2" name="Picture 1"/>
          <p:cNvPicPr>
            <a:picLocks noChangeAspect="1"/>
          </p:cNvPicPr>
          <p:nvPr/>
        </p:nvPicPr>
        <p:blipFill>
          <a:blip r:embed="rId2"/>
          <a:stretch>
            <a:fillRect/>
          </a:stretch>
        </p:blipFill>
        <p:spPr>
          <a:xfrm>
            <a:off x="556847" y="1331912"/>
            <a:ext cx="7904982" cy="5284875"/>
          </a:xfrm>
          <a:prstGeom prst="rect">
            <a:avLst/>
          </a:prstGeom>
        </p:spPr>
      </p:pic>
    </p:spTree>
    <p:extLst>
      <p:ext uri="{BB962C8B-B14F-4D97-AF65-F5344CB8AC3E}">
        <p14:creationId xmlns:p14="http://schemas.microsoft.com/office/powerpoint/2010/main" val="4064987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908"/>
            <a:ext cx="10515600" cy="1325563"/>
          </a:xfrm>
        </p:spPr>
        <p:txBody>
          <a:bodyPr/>
          <a:lstStyle/>
          <a:p>
            <a:r>
              <a:rPr lang="en-US" b="1" u="sng" dirty="0" err="1"/>
              <a:t>Dota</a:t>
            </a:r>
            <a:r>
              <a:rPr lang="en-US" b="1" u="sng" dirty="0"/>
              <a:t> 2 Capstone</a:t>
            </a:r>
          </a:p>
        </p:txBody>
      </p:sp>
      <p:sp>
        <p:nvSpPr>
          <p:cNvPr id="3" name="Content Placeholder 2"/>
          <p:cNvSpPr>
            <a:spLocks noGrp="1"/>
          </p:cNvSpPr>
          <p:nvPr>
            <p:ph idx="1"/>
          </p:nvPr>
        </p:nvSpPr>
        <p:spPr>
          <a:xfrm>
            <a:off x="866336" y="1055074"/>
            <a:ext cx="10515600" cy="4882733"/>
          </a:xfrm>
        </p:spPr>
        <p:txBody>
          <a:bodyPr anchor="ctr">
            <a:noAutofit/>
          </a:bodyPr>
          <a:lstStyle/>
          <a:p>
            <a:pPr marL="0" indent="0">
              <a:lnSpc>
                <a:spcPct val="150000"/>
              </a:lnSpc>
              <a:buNone/>
            </a:pPr>
            <a:r>
              <a:rPr lang="en-US" sz="2600" u="sng" dirty="0"/>
              <a:t>Introduction</a:t>
            </a:r>
            <a:endParaRPr lang="en-US" sz="1800" u="sng" dirty="0"/>
          </a:p>
          <a:p>
            <a:pPr>
              <a:lnSpc>
                <a:spcPct val="150000"/>
              </a:lnSpc>
              <a:buFontTx/>
              <a:buChar char="-"/>
            </a:pPr>
            <a:r>
              <a:rPr lang="en-US" sz="1800" dirty="0" err="1"/>
              <a:t>Dota</a:t>
            </a:r>
            <a:r>
              <a:rPr lang="en-US" sz="1800" dirty="0"/>
              <a:t> (Defense of the Ancients) is a very popular online, multiplayer game </a:t>
            </a:r>
          </a:p>
          <a:p>
            <a:pPr>
              <a:lnSpc>
                <a:spcPct val="150000"/>
              </a:lnSpc>
              <a:buFontTx/>
              <a:buChar char="-"/>
            </a:pPr>
            <a:r>
              <a:rPr lang="en-US" sz="1800" dirty="0"/>
              <a:t>Game is divided into 2 teams: Radiant and Dire</a:t>
            </a:r>
          </a:p>
          <a:p>
            <a:pPr>
              <a:lnSpc>
                <a:spcPct val="150000"/>
              </a:lnSpc>
              <a:buFontTx/>
              <a:buChar char="-"/>
            </a:pPr>
            <a:r>
              <a:rPr lang="en-US" sz="1800" dirty="0"/>
              <a:t>Each team can have maximum 5 players</a:t>
            </a:r>
          </a:p>
          <a:p>
            <a:pPr>
              <a:lnSpc>
                <a:spcPct val="150000"/>
              </a:lnSpc>
              <a:buFontTx/>
              <a:buChar char="-"/>
            </a:pPr>
            <a:r>
              <a:rPr lang="en-US" sz="1800" dirty="0"/>
              <a:t>Each player chooses a unique hero out of more than 100 heroes</a:t>
            </a:r>
          </a:p>
          <a:p>
            <a:pPr>
              <a:lnSpc>
                <a:spcPct val="150000"/>
              </a:lnSpc>
              <a:buFontTx/>
              <a:buChar char="-"/>
            </a:pPr>
            <a:r>
              <a:rPr lang="en-US" sz="1800" dirty="0"/>
              <a:t>Heroes are divided into STR (strength), INT (intelligence) and AGI (agility)</a:t>
            </a:r>
          </a:p>
          <a:p>
            <a:pPr>
              <a:lnSpc>
                <a:spcPct val="150000"/>
              </a:lnSpc>
              <a:buFontTx/>
              <a:buChar char="-"/>
            </a:pPr>
            <a:r>
              <a:rPr lang="en-US" sz="1800" dirty="0"/>
              <a:t>Heroes generate gold by killing other heroes, destroying buildings and killing creeps</a:t>
            </a:r>
          </a:p>
          <a:p>
            <a:pPr>
              <a:lnSpc>
                <a:spcPct val="150000"/>
              </a:lnSpc>
              <a:buFontTx/>
              <a:buChar char="-"/>
            </a:pPr>
            <a:r>
              <a:rPr lang="en-US" sz="1800" dirty="0"/>
              <a:t>Heroes use gold to purchase more than 100 available items that improve their performance</a:t>
            </a:r>
          </a:p>
        </p:txBody>
      </p:sp>
      <p:sp>
        <p:nvSpPr>
          <p:cNvPr id="4" name="Rectangle: Rounded Corners 3"/>
          <p:cNvSpPr/>
          <p:nvPr/>
        </p:nvSpPr>
        <p:spPr>
          <a:xfrm>
            <a:off x="225083" y="6050351"/>
            <a:ext cx="11605846" cy="50643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t>Game ends when either team captures the base of other team after destroying all towers guarding other team`s base</a:t>
            </a:r>
          </a:p>
          <a:p>
            <a:pPr algn="ctr"/>
            <a:endParaRPr lang="en-US" b="1" dirty="0"/>
          </a:p>
        </p:txBody>
      </p:sp>
    </p:spTree>
    <p:extLst>
      <p:ext uri="{BB962C8B-B14F-4D97-AF65-F5344CB8AC3E}">
        <p14:creationId xmlns:p14="http://schemas.microsoft.com/office/powerpoint/2010/main" val="1422045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56847" y="111908"/>
            <a:ext cx="11935264" cy="1325563"/>
          </a:xfrm>
        </p:spPr>
        <p:txBody>
          <a:bodyPr vert="horz" lIns="91440" tIns="45720" rIns="91440" bIns="45720" rtlCol="0" anchor="ctr">
            <a:normAutofit/>
          </a:bodyPr>
          <a:lstStyle/>
          <a:p>
            <a:r>
              <a:rPr lang="en-US" b="1" u="sng" dirty="0"/>
              <a:t>Machine Learning</a:t>
            </a:r>
            <a:r>
              <a:rPr lang="en-US" dirty="0"/>
              <a:t> </a:t>
            </a:r>
            <a:r>
              <a:rPr lang="en-US" sz="2000" dirty="0"/>
              <a:t>(Linear Regression with </a:t>
            </a:r>
            <a:r>
              <a:rPr lang="en-US" sz="2000" dirty="0" err="1"/>
              <a:t>trueskill_mu</a:t>
            </a:r>
            <a:r>
              <a:rPr lang="en-US" sz="2000" dirty="0"/>
              <a:t> as predictor)</a:t>
            </a:r>
            <a:r>
              <a:rPr lang="en-US" sz="2200" b="1" u="sng" dirty="0"/>
              <a:t> </a:t>
            </a:r>
          </a:p>
        </p:txBody>
      </p:sp>
      <p:sp>
        <p:nvSpPr>
          <p:cNvPr id="8" name="TextBox 7"/>
          <p:cNvSpPr txBox="1"/>
          <p:nvPr/>
        </p:nvSpPr>
        <p:spPr>
          <a:xfrm>
            <a:off x="5134707" y="4204962"/>
            <a:ext cx="6433179" cy="1754326"/>
          </a:xfrm>
          <a:prstGeom prst="rect">
            <a:avLst/>
          </a:prstGeom>
          <a:noFill/>
          <a:ln w="25400">
            <a:solidFill>
              <a:srgbClr val="002060"/>
            </a:solidFill>
            <a:prstDash val="sysDot"/>
          </a:ln>
        </p:spPr>
        <p:txBody>
          <a:bodyPr wrap="square" rtlCol="0">
            <a:spAutoFit/>
          </a:bodyPr>
          <a:lstStyle/>
          <a:p>
            <a:pPr>
              <a:lnSpc>
                <a:spcPct val="200000"/>
              </a:lnSpc>
            </a:pPr>
            <a:r>
              <a:rPr lang="en-US" i="1" dirty="0">
                <a:solidFill>
                  <a:schemeClr val="tx2"/>
                </a:solidFill>
              </a:rPr>
              <a:t>Residuals versus Fitted curve shows some correlation between fitted values and residuals. Normal Q-Q curve shows that residuals are normally distributed.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847" y="1107074"/>
            <a:ext cx="4798924" cy="263977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0405" y="1098956"/>
            <a:ext cx="4865315" cy="267629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248" y="3954434"/>
            <a:ext cx="4100122" cy="2255383"/>
          </a:xfrm>
          <a:prstGeom prst="rect">
            <a:avLst/>
          </a:prstGeom>
        </p:spPr>
      </p:pic>
      <p:sp>
        <p:nvSpPr>
          <p:cNvPr id="9" name="Rectangle: Rounded Corners 8"/>
          <p:cNvSpPr/>
          <p:nvPr/>
        </p:nvSpPr>
        <p:spPr>
          <a:xfrm>
            <a:off x="0" y="6458070"/>
            <a:ext cx="12192000" cy="339061"/>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Neither a bad model nor a great model</a:t>
            </a:r>
          </a:p>
        </p:txBody>
      </p:sp>
    </p:spTree>
    <p:extLst>
      <p:ext uri="{BB962C8B-B14F-4D97-AF65-F5344CB8AC3E}">
        <p14:creationId xmlns:p14="http://schemas.microsoft.com/office/powerpoint/2010/main" val="3235546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56847" y="111908"/>
            <a:ext cx="11935264" cy="1325563"/>
          </a:xfrm>
        </p:spPr>
        <p:txBody>
          <a:bodyPr vert="horz" lIns="91440" tIns="45720" rIns="91440" bIns="45720" rtlCol="0" anchor="ctr">
            <a:normAutofit/>
          </a:bodyPr>
          <a:lstStyle/>
          <a:p>
            <a:r>
              <a:rPr lang="en-US" b="1" u="sng" dirty="0"/>
              <a:t>Machine Learning</a:t>
            </a:r>
            <a:r>
              <a:rPr lang="en-US" dirty="0"/>
              <a:t> </a:t>
            </a:r>
            <a:r>
              <a:rPr lang="en-US" sz="2000" dirty="0"/>
              <a:t>(Logistic Regression with </a:t>
            </a:r>
            <a:r>
              <a:rPr lang="en-US" sz="2000" dirty="0" err="1"/>
              <a:t>radiant_win</a:t>
            </a:r>
            <a:r>
              <a:rPr lang="en-US" sz="2000" dirty="0"/>
              <a:t> as dependent variable)</a:t>
            </a:r>
            <a:r>
              <a:rPr lang="en-US" sz="2200" b="1" u="sng" dirty="0"/>
              <a:t> </a:t>
            </a:r>
          </a:p>
        </p:txBody>
      </p:sp>
      <p:sp>
        <p:nvSpPr>
          <p:cNvPr id="8" name="TextBox 7"/>
          <p:cNvSpPr txBox="1"/>
          <p:nvPr/>
        </p:nvSpPr>
        <p:spPr>
          <a:xfrm>
            <a:off x="8773159" y="1712291"/>
            <a:ext cx="2779543" cy="3970318"/>
          </a:xfrm>
          <a:prstGeom prst="rect">
            <a:avLst/>
          </a:prstGeom>
          <a:noFill/>
          <a:ln w="25400">
            <a:solidFill>
              <a:srgbClr val="002060"/>
            </a:solidFill>
            <a:prstDash val="sysDot"/>
          </a:ln>
        </p:spPr>
        <p:txBody>
          <a:bodyPr wrap="square" rtlCol="0">
            <a:spAutoFit/>
          </a:bodyPr>
          <a:lstStyle/>
          <a:p>
            <a:pPr>
              <a:lnSpc>
                <a:spcPct val="200000"/>
              </a:lnSpc>
            </a:pPr>
            <a:r>
              <a:rPr lang="en-US" i="1" dirty="0">
                <a:solidFill>
                  <a:schemeClr val="tx2"/>
                </a:solidFill>
              </a:rPr>
              <a:t>Logistic regression developed after removing correlated variables. Again, hero type is not statistically significant. Even </a:t>
            </a:r>
            <a:r>
              <a:rPr lang="en-US" i="1" dirty="0" err="1">
                <a:solidFill>
                  <a:schemeClr val="tx2"/>
                </a:solidFill>
              </a:rPr>
              <a:t>trueskill_mu</a:t>
            </a:r>
            <a:r>
              <a:rPr lang="en-US" i="1" dirty="0">
                <a:solidFill>
                  <a:schemeClr val="tx2"/>
                </a:solidFill>
              </a:rPr>
              <a:t> and sigma are not significant.</a:t>
            </a:r>
          </a:p>
        </p:txBody>
      </p:sp>
      <p:pic>
        <p:nvPicPr>
          <p:cNvPr id="3" name="Picture 2"/>
          <p:cNvPicPr>
            <a:picLocks noChangeAspect="1"/>
          </p:cNvPicPr>
          <p:nvPr/>
        </p:nvPicPr>
        <p:blipFill>
          <a:blip r:embed="rId2"/>
          <a:stretch>
            <a:fillRect/>
          </a:stretch>
        </p:blipFill>
        <p:spPr>
          <a:xfrm>
            <a:off x="556847" y="1155020"/>
            <a:ext cx="7484067" cy="5203578"/>
          </a:xfrm>
          <a:prstGeom prst="rect">
            <a:avLst/>
          </a:prstGeom>
        </p:spPr>
      </p:pic>
    </p:spTree>
    <p:extLst>
      <p:ext uri="{BB962C8B-B14F-4D97-AF65-F5344CB8AC3E}">
        <p14:creationId xmlns:p14="http://schemas.microsoft.com/office/powerpoint/2010/main" val="3575424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56847" y="111908"/>
            <a:ext cx="11935264" cy="1325563"/>
          </a:xfrm>
        </p:spPr>
        <p:txBody>
          <a:bodyPr vert="horz" lIns="91440" tIns="45720" rIns="91440" bIns="45720" rtlCol="0" anchor="ctr">
            <a:normAutofit/>
          </a:bodyPr>
          <a:lstStyle/>
          <a:p>
            <a:r>
              <a:rPr lang="en-US" b="1" u="sng" dirty="0"/>
              <a:t>Machine Learning</a:t>
            </a:r>
            <a:r>
              <a:rPr lang="en-US" dirty="0"/>
              <a:t> </a:t>
            </a:r>
            <a:r>
              <a:rPr lang="en-US" sz="2000" dirty="0"/>
              <a:t>(Logistic Regression with </a:t>
            </a:r>
            <a:r>
              <a:rPr lang="en-US" sz="2000" dirty="0" err="1"/>
              <a:t>radiant_win</a:t>
            </a:r>
            <a:r>
              <a:rPr lang="en-US" sz="2000" dirty="0"/>
              <a:t> as dependent variable)</a:t>
            </a:r>
            <a:r>
              <a:rPr lang="en-US" sz="2200" b="1" u="sng" dirty="0"/>
              <a:t> </a:t>
            </a:r>
          </a:p>
        </p:txBody>
      </p:sp>
      <p:sp>
        <p:nvSpPr>
          <p:cNvPr id="8" name="TextBox 7"/>
          <p:cNvSpPr txBox="1"/>
          <p:nvPr/>
        </p:nvSpPr>
        <p:spPr>
          <a:xfrm>
            <a:off x="8773159" y="1712291"/>
            <a:ext cx="2779543" cy="3970318"/>
          </a:xfrm>
          <a:prstGeom prst="rect">
            <a:avLst/>
          </a:prstGeom>
          <a:noFill/>
          <a:ln w="25400">
            <a:solidFill>
              <a:srgbClr val="002060"/>
            </a:solidFill>
            <a:prstDash val="sysDot"/>
          </a:ln>
        </p:spPr>
        <p:txBody>
          <a:bodyPr wrap="square" rtlCol="0">
            <a:spAutoFit/>
          </a:bodyPr>
          <a:lstStyle/>
          <a:p>
            <a:pPr>
              <a:lnSpc>
                <a:spcPct val="200000"/>
              </a:lnSpc>
            </a:pPr>
            <a:r>
              <a:rPr lang="en-US" i="1" dirty="0">
                <a:solidFill>
                  <a:schemeClr val="tx2"/>
                </a:solidFill>
              </a:rPr>
              <a:t>Logistic regression developed after removing correlated variables. Again, hero type is not statistically significant. Even </a:t>
            </a:r>
            <a:r>
              <a:rPr lang="en-US" i="1" dirty="0" err="1">
                <a:solidFill>
                  <a:schemeClr val="tx2"/>
                </a:solidFill>
              </a:rPr>
              <a:t>trueskill_mu</a:t>
            </a:r>
            <a:r>
              <a:rPr lang="en-US" i="1" dirty="0">
                <a:solidFill>
                  <a:schemeClr val="tx2"/>
                </a:solidFill>
              </a:rPr>
              <a:t> and sigma are not significant.</a:t>
            </a:r>
          </a:p>
        </p:txBody>
      </p:sp>
      <p:pic>
        <p:nvPicPr>
          <p:cNvPr id="3" name="Picture 2"/>
          <p:cNvPicPr>
            <a:picLocks noChangeAspect="1"/>
          </p:cNvPicPr>
          <p:nvPr/>
        </p:nvPicPr>
        <p:blipFill>
          <a:blip r:embed="rId2"/>
          <a:stretch>
            <a:fillRect/>
          </a:stretch>
        </p:blipFill>
        <p:spPr>
          <a:xfrm>
            <a:off x="556847" y="1155019"/>
            <a:ext cx="7484067" cy="5231713"/>
          </a:xfrm>
          <a:prstGeom prst="rect">
            <a:avLst/>
          </a:prstGeom>
        </p:spPr>
      </p:pic>
      <p:sp>
        <p:nvSpPr>
          <p:cNvPr id="5" name="Rectangle: Rounded Corners 4"/>
          <p:cNvSpPr/>
          <p:nvPr/>
        </p:nvSpPr>
        <p:spPr>
          <a:xfrm>
            <a:off x="0" y="6344528"/>
            <a:ext cx="12192000" cy="466672"/>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Logistic regression model accuracy is found to be 53.5%</a:t>
            </a:r>
          </a:p>
        </p:txBody>
      </p:sp>
    </p:spTree>
    <p:extLst>
      <p:ext uri="{BB962C8B-B14F-4D97-AF65-F5344CB8AC3E}">
        <p14:creationId xmlns:p14="http://schemas.microsoft.com/office/powerpoint/2010/main" val="4221992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56847" y="111908"/>
            <a:ext cx="11935264" cy="1325563"/>
          </a:xfrm>
        </p:spPr>
        <p:txBody>
          <a:bodyPr vert="horz" lIns="91440" tIns="45720" rIns="91440" bIns="45720" rtlCol="0" anchor="ctr">
            <a:normAutofit/>
          </a:bodyPr>
          <a:lstStyle/>
          <a:p>
            <a:r>
              <a:rPr lang="en-US" b="1" u="sng" dirty="0"/>
              <a:t>Machine Learning</a:t>
            </a:r>
            <a:r>
              <a:rPr lang="en-US" dirty="0"/>
              <a:t> </a:t>
            </a:r>
            <a:r>
              <a:rPr lang="en-US" sz="2000" dirty="0"/>
              <a:t>(Logistic Regression with </a:t>
            </a:r>
            <a:r>
              <a:rPr lang="en-US" sz="2000" dirty="0" err="1"/>
              <a:t>radiant_win</a:t>
            </a:r>
            <a:r>
              <a:rPr lang="en-US" sz="2000" dirty="0"/>
              <a:t> as </a:t>
            </a:r>
            <a:r>
              <a:rPr lang="en-US" sz="2000" dirty="0" err="1"/>
              <a:t>dependant</a:t>
            </a:r>
            <a:r>
              <a:rPr lang="en-US" sz="2000" dirty="0"/>
              <a:t> variable and &gt;= 3 heroes of same type as independent variable)</a:t>
            </a:r>
            <a:r>
              <a:rPr lang="en-US" sz="2200" b="1" u="sng" dirty="0"/>
              <a:t> </a:t>
            </a:r>
          </a:p>
        </p:txBody>
      </p:sp>
      <p:sp>
        <p:nvSpPr>
          <p:cNvPr id="8" name="TextBox 7"/>
          <p:cNvSpPr txBox="1"/>
          <p:nvPr/>
        </p:nvSpPr>
        <p:spPr>
          <a:xfrm>
            <a:off x="7441808" y="1243182"/>
            <a:ext cx="4515730" cy="4455322"/>
          </a:xfrm>
          <a:prstGeom prst="rect">
            <a:avLst/>
          </a:prstGeom>
          <a:noFill/>
          <a:ln w="25400">
            <a:solidFill>
              <a:srgbClr val="002060"/>
            </a:solidFill>
            <a:prstDash val="sysDot"/>
          </a:ln>
        </p:spPr>
        <p:txBody>
          <a:bodyPr wrap="square" rtlCol="0">
            <a:spAutoFit/>
          </a:bodyPr>
          <a:lstStyle/>
          <a:p>
            <a:pPr>
              <a:lnSpc>
                <a:spcPct val="200000"/>
              </a:lnSpc>
            </a:pPr>
            <a:r>
              <a:rPr lang="en-US" sz="1600" i="1" dirty="0" err="1">
                <a:solidFill>
                  <a:schemeClr val="tx2"/>
                </a:solidFill>
              </a:rPr>
              <a:t>n_R_STR</a:t>
            </a:r>
            <a:r>
              <a:rPr lang="en-US" sz="1600" i="1" dirty="0">
                <a:solidFill>
                  <a:schemeClr val="tx2"/>
                </a:solidFill>
              </a:rPr>
              <a:t> and other 5 independent variables are binary. If a radiant team chose &gt;= 3 INT heroes, </a:t>
            </a:r>
            <a:r>
              <a:rPr lang="en-US" sz="1600" i="1" dirty="0" err="1">
                <a:solidFill>
                  <a:schemeClr val="tx2"/>
                </a:solidFill>
              </a:rPr>
              <a:t>n_R_INT</a:t>
            </a:r>
            <a:r>
              <a:rPr lang="en-US" sz="1600" i="1" dirty="0">
                <a:solidFill>
                  <a:schemeClr val="tx2"/>
                </a:solidFill>
              </a:rPr>
              <a:t> equals 1, else 0. </a:t>
            </a:r>
          </a:p>
          <a:p>
            <a:pPr>
              <a:lnSpc>
                <a:spcPct val="200000"/>
              </a:lnSpc>
            </a:pPr>
            <a:r>
              <a:rPr lang="en-US" sz="1600" i="1" dirty="0">
                <a:solidFill>
                  <a:schemeClr val="tx2"/>
                </a:solidFill>
              </a:rPr>
              <a:t>All 6 variables are statistically significant. </a:t>
            </a:r>
            <a:r>
              <a:rPr lang="en-US" sz="1600" i="1" dirty="0" err="1">
                <a:solidFill>
                  <a:schemeClr val="tx2"/>
                </a:solidFill>
              </a:rPr>
              <a:t>n_R_STR`s</a:t>
            </a:r>
            <a:r>
              <a:rPr lang="en-US" sz="1600" i="1" dirty="0">
                <a:solidFill>
                  <a:schemeClr val="tx2"/>
                </a:solidFill>
              </a:rPr>
              <a:t> positive co-efficient shows that by choosing &gt;= 3 STR heroes, a radiant team increases its chances of winning. </a:t>
            </a:r>
            <a:r>
              <a:rPr lang="en-US" sz="1600" i="1" dirty="0" err="1">
                <a:solidFill>
                  <a:schemeClr val="tx2"/>
                </a:solidFill>
              </a:rPr>
              <a:t>n_D_STR`s</a:t>
            </a:r>
            <a:r>
              <a:rPr lang="en-US" sz="1600" i="1" dirty="0">
                <a:solidFill>
                  <a:schemeClr val="tx2"/>
                </a:solidFill>
              </a:rPr>
              <a:t> negative co-efficient shows that by choosing &gt;= 3 STR heroes, a dire team reduces the radiant team`s chances of winning.  </a:t>
            </a:r>
          </a:p>
        </p:txBody>
      </p:sp>
      <p:sp>
        <p:nvSpPr>
          <p:cNvPr id="5" name="Rectangle: Rounded Corners 4"/>
          <p:cNvSpPr/>
          <p:nvPr/>
        </p:nvSpPr>
        <p:spPr>
          <a:xfrm>
            <a:off x="0" y="6344528"/>
            <a:ext cx="12192000" cy="466672"/>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This logistic regression`s AIC (69096) is substantially lower than first two regressions (&gt;85000) showing that this model is better</a:t>
            </a:r>
          </a:p>
        </p:txBody>
      </p:sp>
      <p:pic>
        <p:nvPicPr>
          <p:cNvPr id="2" name="Picture 1"/>
          <p:cNvPicPr>
            <a:picLocks noChangeAspect="1"/>
          </p:cNvPicPr>
          <p:nvPr/>
        </p:nvPicPr>
        <p:blipFill>
          <a:blip r:embed="rId2"/>
          <a:stretch>
            <a:fillRect/>
          </a:stretch>
        </p:blipFill>
        <p:spPr>
          <a:xfrm>
            <a:off x="641252" y="1338996"/>
            <a:ext cx="6800556" cy="4716742"/>
          </a:xfrm>
          <a:prstGeom prst="rect">
            <a:avLst/>
          </a:prstGeom>
        </p:spPr>
      </p:pic>
    </p:spTree>
    <p:extLst>
      <p:ext uri="{BB962C8B-B14F-4D97-AF65-F5344CB8AC3E}">
        <p14:creationId xmlns:p14="http://schemas.microsoft.com/office/powerpoint/2010/main" val="2739973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56847" y="111908"/>
            <a:ext cx="11935264" cy="1325563"/>
          </a:xfrm>
        </p:spPr>
        <p:txBody>
          <a:bodyPr vert="horz" lIns="91440" tIns="45720" rIns="91440" bIns="45720" rtlCol="0" anchor="ctr">
            <a:normAutofit/>
          </a:bodyPr>
          <a:lstStyle/>
          <a:p>
            <a:r>
              <a:rPr lang="en-US" b="1" u="sng" dirty="0"/>
              <a:t>Machine Learning</a:t>
            </a:r>
            <a:r>
              <a:rPr lang="en-US" dirty="0"/>
              <a:t> </a:t>
            </a:r>
            <a:r>
              <a:rPr lang="en-US" sz="2000" dirty="0"/>
              <a:t>(Decision tree with </a:t>
            </a:r>
            <a:r>
              <a:rPr lang="en-US" sz="2000" dirty="0" err="1"/>
              <a:t>radiant_win</a:t>
            </a:r>
            <a:r>
              <a:rPr lang="en-US" sz="2000" dirty="0"/>
              <a:t> as predictor)</a:t>
            </a:r>
            <a:r>
              <a:rPr lang="en-US" sz="2200" b="1" u="sng" dirty="0"/>
              <a:t> </a:t>
            </a:r>
          </a:p>
        </p:txBody>
      </p:sp>
      <p:sp>
        <p:nvSpPr>
          <p:cNvPr id="8" name="TextBox 7"/>
          <p:cNvSpPr txBox="1"/>
          <p:nvPr/>
        </p:nvSpPr>
        <p:spPr>
          <a:xfrm>
            <a:off x="8773159" y="2218728"/>
            <a:ext cx="2779543" cy="2308324"/>
          </a:xfrm>
          <a:prstGeom prst="rect">
            <a:avLst/>
          </a:prstGeom>
          <a:noFill/>
          <a:ln w="25400">
            <a:solidFill>
              <a:srgbClr val="002060"/>
            </a:solidFill>
            <a:prstDash val="sysDot"/>
          </a:ln>
        </p:spPr>
        <p:txBody>
          <a:bodyPr wrap="square" rtlCol="0">
            <a:spAutoFit/>
          </a:bodyPr>
          <a:lstStyle/>
          <a:p>
            <a:pPr>
              <a:lnSpc>
                <a:spcPct val="200000"/>
              </a:lnSpc>
            </a:pPr>
            <a:r>
              <a:rPr lang="en-US" i="1" dirty="0">
                <a:solidFill>
                  <a:schemeClr val="tx2"/>
                </a:solidFill>
              </a:rPr>
              <a:t>Decision tree model is used to predict probability of radiant (1) or dire (0) winning.</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090158"/>
            <a:ext cx="8280400" cy="5434013"/>
          </a:xfrm>
          <a:prstGeom prst="rect">
            <a:avLst/>
          </a:prstGeom>
        </p:spPr>
      </p:pic>
    </p:spTree>
    <p:extLst>
      <p:ext uri="{BB962C8B-B14F-4D97-AF65-F5344CB8AC3E}">
        <p14:creationId xmlns:p14="http://schemas.microsoft.com/office/powerpoint/2010/main" val="3165185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56847" y="111908"/>
            <a:ext cx="11935264" cy="1325563"/>
          </a:xfrm>
        </p:spPr>
        <p:txBody>
          <a:bodyPr vert="horz" lIns="91440" tIns="45720" rIns="91440" bIns="45720" rtlCol="0" anchor="ctr">
            <a:normAutofit/>
          </a:bodyPr>
          <a:lstStyle/>
          <a:p>
            <a:r>
              <a:rPr lang="en-US" b="1" u="sng" dirty="0"/>
              <a:t>Machine Learning</a:t>
            </a:r>
            <a:r>
              <a:rPr lang="en-US" dirty="0"/>
              <a:t> </a:t>
            </a:r>
            <a:r>
              <a:rPr lang="en-US" sz="2000" dirty="0"/>
              <a:t>(Decision tree cross validation)</a:t>
            </a:r>
            <a:r>
              <a:rPr lang="en-US" sz="2200" b="1" u="sng" dirty="0"/>
              <a:t> </a:t>
            </a:r>
          </a:p>
        </p:txBody>
      </p:sp>
      <p:sp>
        <p:nvSpPr>
          <p:cNvPr id="8" name="TextBox 7"/>
          <p:cNvSpPr txBox="1"/>
          <p:nvPr/>
        </p:nvSpPr>
        <p:spPr>
          <a:xfrm>
            <a:off x="5737440" y="2754194"/>
            <a:ext cx="5601120" cy="1200329"/>
          </a:xfrm>
          <a:prstGeom prst="rect">
            <a:avLst/>
          </a:prstGeom>
          <a:noFill/>
          <a:ln w="25400">
            <a:solidFill>
              <a:srgbClr val="002060"/>
            </a:solidFill>
            <a:prstDash val="sysDot"/>
          </a:ln>
        </p:spPr>
        <p:txBody>
          <a:bodyPr wrap="square" rtlCol="0">
            <a:spAutoFit/>
          </a:bodyPr>
          <a:lstStyle/>
          <a:p>
            <a:pPr>
              <a:lnSpc>
                <a:spcPct val="200000"/>
              </a:lnSpc>
            </a:pPr>
            <a:r>
              <a:rPr lang="en-US" i="1" dirty="0">
                <a:solidFill>
                  <a:schemeClr val="tx2"/>
                </a:solidFill>
              </a:rPr>
              <a:t>Optimal </a:t>
            </a:r>
            <a:r>
              <a:rPr lang="en-US" i="1" dirty="0" err="1">
                <a:solidFill>
                  <a:schemeClr val="tx2"/>
                </a:solidFill>
              </a:rPr>
              <a:t>cp</a:t>
            </a:r>
            <a:r>
              <a:rPr lang="en-US" i="1" dirty="0">
                <a:solidFill>
                  <a:schemeClr val="tx2"/>
                </a:solidFill>
              </a:rPr>
              <a:t> = 0.01 based on decision tree cross validation.</a:t>
            </a:r>
          </a:p>
          <a:p>
            <a:pPr>
              <a:lnSpc>
                <a:spcPct val="200000"/>
              </a:lnSpc>
            </a:pPr>
            <a:r>
              <a:rPr lang="en-US" i="1" dirty="0">
                <a:solidFill>
                  <a:schemeClr val="tx2"/>
                </a:solidFill>
              </a:rPr>
              <a:t>New decision tree using this </a:t>
            </a:r>
            <a:r>
              <a:rPr lang="en-US" i="1" dirty="0" err="1">
                <a:solidFill>
                  <a:schemeClr val="tx2"/>
                </a:solidFill>
              </a:rPr>
              <a:t>cp</a:t>
            </a:r>
            <a:r>
              <a:rPr lang="en-US" i="1" dirty="0">
                <a:solidFill>
                  <a:schemeClr val="tx2"/>
                </a:solidFill>
              </a:rPr>
              <a:t> value is built.</a:t>
            </a:r>
          </a:p>
        </p:txBody>
      </p:sp>
      <p:pic>
        <p:nvPicPr>
          <p:cNvPr id="2" name="Picture 1"/>
          <p:cNvPicPr>
            <a:picLocks noChangeAspect="1"/>
          </p:cNvPicPr>
          <p:nvPr/>
        </p:nvPicPr>
        <p:blipFill>
          <a:blip r:embed="rId2"/>
          <a:stretch>
            <a:fillRect/>
          </a:stretch>
        </p:blipFill>
        <p:spPr>
          <a:xfrm>
            <a:off x="745533" y="1213077"/>
            <a:ext cx="4218353" cy="5185614"/>
          </a:xfrm>
          <a:prstGeom prst="rect">
            <a:avLst/>
          </a:prstGeom>
        </p:spPr>
      </p:pic>
      <p:sp>
        <p:nvSpPr>
          <p:cNvPr id="7" name="Rectangle: Rounded Corners 6"/>
          <p:cNvSpPr/>
          <p:nvPr/>
        </p:nvSpPr>
        <p:spPr>
          <a:xfrm>
            <a:off x="0" y="6386732"/>
            <a:ext cx="12192000" cy="466672"/>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Decision tree model accuracy is found to be 87.7%</a:t>
            </a:r>
          </a:p>
        </p:txBody>
      </p:sp>
    </p:spTree>
    <p:extLst>
      <p:ext uri="{BB962C8B-B14F-4D97-AF65-F5344CB8AC3E}">
        <p14:creationId xmlns:p14="http://schemas.microsoft.com/office/powerpoint/2010/main" val="1043136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312"/>
            <a:ext cx="10515600" cy="1325563"/>
          </a:xfrm>
        </p:spPr>
        <p:txBody>
          <a:bodyPr/>
          <a:lstStyle/>
          <a:p>
            <a:r>
              <a:rPr lang="en-US" b="1" u="sng" dirty="0"/>
              <a:t>Conclusions and some recommendations</a:t>
            </a:r>
          </a:p>
        </p:txBody>
      </p:sp>
      <p:sp>
        <p:nvSpPr>
          <p:cNvPr id="3" name="Content Placeholder 2"/>
          <p:cNvSpPr>
            <a:spLocks noGrp="1"/>
          </p:cNvSpPr>
          <p:nvPr>
            <p:ph idx="1"/>
          </p:nvPr>
        </p:nvSpPr>
        <p:spPr>
          <a:xfrm>
            <a:off x="978878" y="928462"/>
            <a:ext cx="5098365" cy="5233187"/>
          </a:xfrm>
          <a:noFill/>
          <a:ln w="60325">
            <a:solidFill>
              <a:schemeClr val="tx2">
                <a:lumMod val="75000"/>
              </a:schemeClr>
            </a:solidFill>
            <a:prstDash val="sysDot"/>
          </a:ln>
        </p:spPr>
        <p:txBody>
          <a:bodyPr anchor="t">
            <a:noAutofit/>
          </a:bodyPr>
          <a:lstStyle/>
          <a:p>
            <a:pPr marL="0" indent="0">
              <a:lnSpc>
                <a:spcPct val="150000"/>
              </a:lnSpc>
              <a:buNone/>
            </a:pPr>
            <a:r>
              <a:rPr lang="en-US" sz="2400" u="sng" dirty="0">
                <a:solidFill>
                  <a:schemeClr val="accent6">
                    <a:lumMod val="50000"/>
                  </a:schemeClr>
                </a:solidFill>
              </a:rPr>
              <a:t>CONCLUSIONS</a:t>
            </a:r>
          </a:p>
          <a:p>
            <a:pPr marL="0" indent="0">
              <a:lnSpc>
                <a:spcPct val="150000"/>
              </a:lnSpc>
              <a:buNone/>
            </a:pPr>
            <a:r>
              <a:rPr lang="en-US" sz="1600" dirty="0">
                <a:solidFill>
                  <a:srgbClr val="C00000"/>
                </a:solidFill>
              </a:rPr>
              <a:t>Hero selection makes no difference to gameplay and winnability</a:t>
            </a:r>
          </a:p>
          <a:p>
            <a:pPr marL="0" indent="0">
              <a:lnSpc>
                <a:spcPct val="150000"/>
              </a:lnSpc>
              <a:buNone/>
            </a:pPr>
            <a:r>
              <a:rPr lang="en-US" sz="1600" dirty="0">
                <a:solidFill>
                  <a:srgbClr val="C00000"/>
                </a:solidFill>
              </a:rPr>
              <a:t>Team selection alone makes no difference to probability of winning</a:t>
            </a:r>
          </a:p>
          <a:p>
            <a:pPr marL="0" indent="0">
              <a:lnSpc>
                <a:spcPct val="150000"/>
              </a:lnSpc>
              <a:buNone/>
            </a:pPr>
            <a:r>
              <a:rPr lang="en-US" sz="1600" dirty="0">
                <a:solidFill>
                  <a:srgbClr val="C00000"/>
                </a:solidFill>
              </a:rPr>
              <a:t>Teams with &gt;= 3  STR heroes have higher probability of winning</a:t>
            </a:r>
          </a:p>
          <a:p>
            <a:pPr marL="0" indent="0">
              <a:lnSpc>
                <a:spcPct val="150000"/>
              </a:lnSpc>
              <a:buNone/>
            </a:pPr>
            <a:r>
              <a:rPr lang="en-US" sz="1600" dirty="0" err="1">
                <a:solidFill>
                  <a:srgbClr val="C00000"/>
                </a:solidFill>
              </a:rPr>
              <a:t>Trueskill_sigma</a:t>
            </a:r>
            <a:r>
              <a:rPr lang="en-US" sz="1600" dirty="0">
                <a:solidFill>
                  <a:srgbClr val="C00000"/>
                </a:solidFill>
              </a:rPr>
              <a:t> variable does not have a major impact on player skill level</a:t>
            </a:r>
          </a:p>
          <a:p>
            <a:pPr marL="0" indent="0">
              <a:lnSpc>
                <a:spcPct val="150000"/>
              </a:lnSpc>
              <a:buNone/>
            </a:pPr>
            <a:r>
              <a:rPr lang="en-US" sz="1600" dirty="0">
                <a:solidFill>
                  <a:srgbClr val="C00000"/>
                </a:solidFill>
              </a:rPr>
              <a:t>AGI heroes are very likely to purchase 2 Class items. STR heroes are very likely to purchase mobility items</a:t>
            </a:r>
          </a:p>
          <a:p>
            <a:pPr marL="0" indent="0">
              <a:lnSpc>
                <a:spcPct val="150000"/>
              </a:lnSpc>
              <a:buNone/>
            </a:pPr>
            <a:endParaRPr lang="en-US" sz="1400" dirty="0"/>
          </a:p>
        </p:txBody>
      </p:sp>
      <p:sp>
        <p:nvSpPr>
          <p:cNvPr id="4" name="Rectangle: Rounded Corners 3"/>
          <p:cNvSpPr/>
          <p:nvPr/>
        </p:nvSpPr>
        <p:spPr>
          <a:xfrm>
            <a:off x="0" y="6274189"/>
            <a:ext cx="12013809" cy="520503"/>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Recommendations include : 1) Bonus for radiant teams in shorter duration games since duration is significant with negative co-efficient in logistic regression 2) </a:t>
            </a:r>
            <a:r>
              <a:rPr lang="en-US" b="1" dirty="0" err="1"/>
              <a:t>trueskill</a:t>
            </a:r>
            <a:r>
              <a:rPr lang="en-US" b="1" dirty="0"/>
              <a:t> algorithm requires review 3) Relook into metrics of STR heroes</a:t>
            </a:r>
          </a:p>
        </p:txBody>
      </p:sp>
      <p:sp>
        <p:nvSpPr>
          <p:cNvPr id="7" name="Content Placeholder 2"/>
          <p:cNvSpPr txBox="1">
            <a:spLocks/>
          </p:cNvSpPr>
          <p:nvPr/>
        </p:nvSpPr>
        <p:spPr>
          <a:xfrm>
            <a:off x="8370277" y="900325"/>
            <a:ext cx="3072619" cy="5233187"/>
          </a:xfrm>
          <a:prstGeom prst="rect">
            <a:avLst/>
          </a:prstGeom>
          <a:noFill/>
          <a:ln w="60325">
            <a:solidFill>
              <a:schemeClr val="tx2">
                <a:lumMod val="75000"/>
              </a:schemeClr>
            </a:solidFill>
            <a:prstDash val="sysDot"/>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400" u="sng" dirty="0">
                <a:solidFill>
                  <a:schemeClr val="accent6">
                    <a:lumMod val="50000"/>
                  </a:schemeClr>
                </a:solidFill>
              </a:rPr>
              <a:t>INFERRED FROM</a:t>
            </a:r>
          </a:p>
          <a:p>
            <a:pPr marL="0" indent="0">
              <a:lnSpc>
                <a:spcPct val="150000"/>
              </a:lnSpc>
              <a:buFont typeface="Arial" panose="020B0604020202020204" pitchFamily="34" charset="0"/>
              <a:buNone/>
            </a:pPr>
            <a:r>
              <a:rPr lang="en-US" sz="1600" dirty="0">
                <a:solidFill>
                  <a:srgbClr val="C00000"/>
                </a:solidFill>
              </a:rPr>
              <a:t>Linear and Logistic regression</a:t>
            </a:r>
          </a:p>
          <a:p>
            <a:pPr marL="0" indent="0">
              <a:lnSpc>
                <a:spcPct val="150000"/>
              </a:lnSpc>
              <a:buFont typeface="Arial" panose="020B0604020202020204" pitchFamily="34" charset="0"/>
              <a:buNone/>
            </a:pPr>
            <a:endParaRPr lang="en-US" sz="1400" dirty="0"/>
          </a:p>
          <a:p>
            <a:pPr marL="0" indent="0">
              <a:lnSpc>
                <a:spcPct val="150000"/>
              </a:lnSpc>
              <a:buFont typeface="Arial" panose="020B0604020202020204" pitchFamily="34" charset="0"/>
              <a:buNone/>
            </a:pPr>
            <a:r>
              <a:rPr lang="en-US" sz="1600" dirty="0">
                <a:solidFill>
                  <a:srgbClr val="C00000"/>
                </a:solidFill>
              </a:rPr>
              <a:t>Logistic Regression</a:t>
            </a:r>
          </a:p>
          <a:p>
            <a:pPr marL="0" indent="0">
              <a:lnSpc>
                <a:spcPct val="150000"/>
              </a:lnSpc>
              <a:buFont typeface="Arial" panose="020B0604020202020204" pitchFamily="34" charset="0"/>
              <a:buNone/>
            </a:pPr>
            <a:endParaRPr lang="en-US" sz="1600" dirty="0">
              <a:solidFill>
                <a:srgbClr val="C00000"/>
              </a:solidFill>
            </a:endParaRPr>
          </a:p>
          <a:p>
            <a:pPr marL="0" indent="0">
              <a:lnSpc>
                <a:spcPct val="150000"/>
              </a:lnSpc>
              <a:buFont typeface="Arial" panose="020B0604020202020204" pitchFamily="34" charset="0"/>
              <a:buNone/>
            </a:pPr>
            <a:r>
              <a:rPr lang="en-US" sz="1600" dirty="0">
                <a:solidFill>
                  <a:srgbClr val="C00000"/>
                </a:solidFill>
              </a:rPr>
              <a:t>Exploratory Data Analysis and Logistic regression</a:t>
            </a:r>
          </a:p>
          <a:p>
            <a:pPr marL="0" indent="0">
              <a:lnSpc>
                <a:spcPct val="150000"/>
              </a:lnSpc>
              <a:buFont typeface="Arial" panose="020B0604020202020204" pitchFamily="34" charset="0"/>
              <a:buNone/>
            </a:pPr>
            <a:r>
              <a:rPr lang="en-US" sz="1600" dirty="0">
                <a:solidFill>
                  <a:srgbClr val="C00000"/>
                </a:solidFill>
              </a:rPr>
              <a:t>Decision tree, exploratory data analysis, linear and logistic regression</a:t>
            </a:r>
          </a:p>
          <a:p>
            <a:pPr marL="0" indent="0">
              <a:lnSpc>
                <a:spcPct val="150000"/>
              </a:lnSpc>
              <a:buFont typeface="Arial" panose="020B0604020202020204" pitchFamily="34" charset="0"/>
              <a:buNone/>
            </a:pPr>
            <a:r>
              <a:rPr lang="en-US" sz="1600" dirty="0">
                <a:solidFill>
                  <a:srgbClr val="C00000"/>
                </a:solidFill>
              </a:rPr>
              <a:t>Association rules</a:t>
            </a:r>
          </a:p>
        </p:txBody>
      </p:sp>
      <p:cxnSp>
        <p:nvCxnSpPr>
          <p:cNvPr id="9" name="Straight Arrow Connector 8"/>
          <p:cNvCxnSpPr/>
          <p:nvPr/>
        </p:nvCxnSpPr>
        <p:spPr>
          <a:xfrm flipV="1">
            <a:off x="6077243" y="1913206"/>
            <a:ext cx="2138289" cy="14068"/>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096000" y="2755564"/>
            <a:ext cx="2138289" cy="14068"/>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077243" y="3750322"/>
            <a:ext cx="2138289" cy="14068"/>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096000" y="4525547"/>
            <a:ext cx="2138289" cy="14068"/>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096000" y="5435038"/>
            <a:ext cx="2138289" cy="14068"/>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809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6"/>
            <a:ext cx="10515600" cy="1325563"/>
          </a:xfrm>
        </p:spPr>
        <p:txBody>
          <a:bodyPr vert="horz" lIns="91440" tIns="45720" rIns="91440" bIns="45720" rtlCol="0" anchor="ctr">
            <a:normAutofit/>
          </a:bodyPr>
          <a:lstStyle/>
          <a:p>
            <a:r>
              <a:rPr lang="en-US" b="1" u="sng" dirty="0" err="1"/>
              <a:t>Dota</a:t>
            </a:r>
            <a:r>
              <a:rPr lang="en-US" b="1" u="sng" dirty="0"/>
              <a:t> 2 Capstone</a:t>
            </a:r>
          </a:p>
        </p:txBody>
      </p:sp>
      <p:sp>
        <p:nvSpPr>
          <p:cNvPr id="3" name="Content Placeholder 2"/>
          <p:cNvSpPr>
            <a:spLocks noGrp="1"/>
          </p:cNvSpPr>
          <p:nvPr>
            <p:ph idx="1"/>
          </p:nvPr>
        </p:nvSpPr>
        <p:spPr>
          <a:xfrm>
            <a:off x="838200" y="1600541"/>
            <a:ext cx="10515600" cy="2943323"/>
          </a:xfrm>
        </p:spPr>
        <p:txBody>
          <a:bodyPr>
            <a:normAutofit fontScale="92500" lnSpcReduction="20000"/>
          </a:bodyPr>
          <a:lstStyle/>
          <a:p>
            <a:pPr marL="0" indent="0">
              <a:lnSpc>
                <a:spcPct val="150000"/>
              </a:lnSpc>
              <a:buNone/>
            </a:pPr>
            <a:r>
              <a:rPr lang="en-US" u="sng" dirty="0"/>
              <a:t>Dataset</a:t>
            </a:r>
          </a:p>
          <a:p>
            <a:pPr marL="0" indent="0">
              <a:lnSpc>
                <a:spcPct val="150000"/>
              </a:lnSpc>
              <a:buNone/>
            </a:pPr>
            <a:r>
              <a:rPr lang="en-US" sz="2000" dirty="0"/>
              <a:t>-   </a:t>
            </a:r>
            <a:r>
              <a:rPr lang="en-US" sz="2000" dirty="0" err="1"/>
              <a:t>Kaggle</a:t>
            </a:r>
            <a:r>
              <a:rPr lang="en-US" sz="2000" dirty="0"/>
              <a:t> dataset courtesy Valve Corporation</a:t>
            </a:r>
          </a:p>
          <a:p>
            <a:pPr>
              <a:lnSpc>
                <a:spcPct val="150000"/>
              </a:lnSpc>
              <a:buFontTx/>
              <a:buChar char="-"/>
            </a:pPr>
            <a:r>
              <a:rPr lang="en-US" sz="2000" dirty="0"/>
              <a:t>Information about 50,000 matches that has final result, player skill level, hero choice, team choice, game duration, gold generated by each player, items bought by players and their heroes, tower damage, building damage, player geographic region </a:t>
            </a:r>
            <a:r>
              <a:rPr lang="en-US" sz="2000" dirty="0" err="1"/>
              <a:t>etc</a:t>
            </a:r>
            <a:endParaRPr lang="en-US" sz="2000" dirty="0"/>
          </a:p>
          <a:p>
            <a:pPr>
              <a:lnSpc>
                <a:spcPct val="150000"/>
              </a:lnSpc>
              <a:buFontTx/>
              <a:buChar char="-"/>
            </a:pPr>
            <a:r>
              <a:rPr lang="en-US" sz="2000" dirty="0"/>
              <a:t>18 different csv files featuring more than million rows of data</a:t>
            </a:r>
          </a:p>
          <a:p>
            <a:pPr>
              <a:lnSpc>
                <a:spcPct val="150000"/>
              </a:lnSpc>
              <a:buFontTx/>
              <a:buChar char="-"/>
            </a:pPr>
            <a:endParaRPr lang="en-US" sz="2000" dirty="0"/>
          </a:p>
          <a:p>
            <a:pPr marL="0" indent="0">
              <a:lnSpc>
                <a:spcPct val="150000"/>
              </a:lnSpc>
              <a:buNone/>
            </a:pPr>
            <a:endParaRPr lang="en-US" sz="2000" dirty="0"/>
          </a:p>
          <a:p>
            <a:pPr>
              <a:lnSpc>
                <a:spcPct val="150000"/>
              </a:lnSpc>
              <a:buFontTx/>
              <a:buChar char="-"/>
            </a:pPr>
            <a:endParaRPr lang="en-US" sz="2000" dirty="0"/>
          </a:p>
        </p:txBody>
      </p:sp>
      <p:sp>
        <p:nvSpPr>
          <p:cNvPr id="4" name="Rectangle: Rounded Corners 3"/>
          <p:cNvSpPr/>
          <p:nvPr/>
        </p:nvSpPr>
        <p:spPr>
          <a:xfrm>
            <a:off x="1688123" y="5162842"/>
            <a:ext cx="8665698" cy="900331"/>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Rich dataset with numeric, character, factor and logical observations. Allows for data wrangling, feature engineering, exploratory data analysis and machine learning</a:t>
            </a:r>
          </a:p>
        </p:txBody>
      </p:sp>
    </p:spTree>
    <p:extLst>
      <p:ext uri="{BB962C8B-B14F-4D97-AF65-F5344CB8AC3E}">
        <p14:creationId xmlns:p14="http://schemas.microsoft.com/office/powerpoint/2010/main" val="2282491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00"/>
            <a:ext cx="10515600" cy="1325563"/>
          </a:xfrm>
        </p:spPr>
        <p:txBody>
          <a:bodyPr vert="horz" lIns="91440" tIns="45720" rIns="91440" bIns="45720" rtlCol="0" anchor="ctr">
            <a:normAutofit/>
          </a:bodyPr>
          <a:lstStyle/>
          <a:p>
            <a:r>
              <a:rPr lang="en-US" b="1" u="sng" dirty="0" err="1"/>
              <a:t>Dota</a:t>
            </a:r>
            <a:r>
              <a:rPr lang="en-US" b="1" u="sng" dirty="0"/>
              <a:t> 2 Capstone</a:t>
            </a:r>
          </a:p>
        </p:txBody>
      </p:sp>
      <p:sp>
        <p:nvSpPr>
          <p:cNvPr id="3" name="Content Placeholder 2"/>
          <p:cNvSpPr>
            <a:spLocks noGrp="1"/>
          </p:cNvSpPr>
          <p:nvPr>
            <p:ph idx="1"/>
          </p:nvPr>
        </p:nvSpPr>
        <p:spPr>
          <a:xfrm>
            <a:off x="838200" y="1192577"/>
            <a:ext cx="10515600" cy="973846"/>
          </a:xfrm>
        </p:spPr>
        <p:txBody>
          <a:bodyPr>
            <a:normAutofit/>
          </a:bodyPr>
          <a:lstStyle/>
          <a:p>
            <a:pPr marL="0" indent="0">
              <a:lnSpc>
                <a:spcPct val="150000"/>
              </a:lnSpc>
              <a:buNone/>
            </a:pPr>
            <a:r>
              <a:rPr lang="en-US" u="sng" dirty="0"/>
              <a:t>Approach to solving the problem</a:t>
            </a:r>
          </a:p>
          <a:p>
            <a:pPr marL="0" indent="0">
              <a:lnSpc>
                <a:spcPct val="150000"/>
              </a:lnSpc>
              <a:buNone/>
            </a:pPr>
            <a:endParaRPr lang="en-US" sz="2000" dirty="0"/>
          </a:p>
          <a:p>
            <a:pPr marL="0" indent="0">
              <a:lnSpc>
                <a:spcPct val="150000"/>
              </a:lnSpc>
              <a:buNone/>
            </a:pPr>
            <a:endParaRPr lang="en-US" sz="2000" dirty="0"/>
          </a:p>
          <a:p>
            <a:pPr>
              <a:lnSpc>
                <a:spcPct val="150000"/>
              </a:lnSpc>
              <a:buFontTx/>
              <a:buChar char="-"/>
            </a:pPr>
            <a:endParaRPr lang="en-US" sz="2000" dirty="0"/>
          </a:p>
        </p:txBody>
      </p:sp>
      <p:graphicFrame>
        <p:nvGraphicFramePr>
          <p:cNvPr id="5" name="Diagram 4"/>
          <p:cNvGraphicFramePr/>
          <p:nvPr>
            <p:extLst>
              <p:ext uri="{D42A27DB-BD31-4B8C-83A1-F6EECF244321}">
                <p14:modId xmlns:p14="http://schemas.microsoft.com/office/powerpoint/2010/main" val="2778564039"/>
              </p:ext>
            </p:extLst>
          </p:nvPr>
        </p:nvGraphicFramePr>
        <p:xfrm>
          <a:off x="379827" y="1716259"/>
          <a:ext cx="11493305" cy="5141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9235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6"/>
            <a:ext cx="10515600" cy="1325563"/>
          </a:xfrm>
        </p:spPr>
        <p:txBody>
          <a:bodyPr vert="horz" lIns="91440" tIns="45720" rIns="91440" bIns="45720" rtlCol="0" anchor="ctr">
            <a:normAutofit/>
          </a:bodyPr>
          <a:lstStyle/>
          <a:p>
            <a:r>
              <a:rPr lang="en-US" b="1" u="sng" dirty="0" err="1"/>
              <a:t>Dota</a:t>
            </a:r>
            <a:r>
              <a:rPr lang="en-US" b="1" u="sng" dirty="0"/>
              <a:t> 2 Capstone</a:t>
            </a:r>
          </a:p>
        </p:txBody>
      </p:sp>
      <p:sp>
        <p:nvSpPr>
          <p:cNvPr id="3" name="Content Placeholder 2"/>
          <p:cNvSpPr>
            <a:spLocks noGrp="1"/>
          </p:cNvSpPr>
          <p:nvPr>
            <p:ph idx="1"/>
          </p:nvPr>
        </p:nvSpPr>
        <p:spPr>
          <a:xfrm>
            <a:off x="838200" y="1324927"/>
            <a:ext cx="10515600" cy="3725375"/>
          </a:xfrm>
        </p:spPr>
        <p:txBody>
          <a:bodyPr>
            <a:normAutofit fontScale="85000" lnSpcReduction="20000"/>
          </a:bodyPr>
          <a:lstStyle/>
          <a:p>
            <a:pPr marL="0" indent="0">
              <a:lnSpc>
                <a:spcPct val="150000"/>
              </a:lnSpc>
              <a:buNone/>
            </a:pPr>
            <a:r>
              <a:rPr lang="en-US" u="sng" dirty="0"/>
              <a:t>Problem Statement</a:t>
            </a:r>
          </a:p>
          <a:p>
            <a:pPr>
              <a:lnSpc>
                <a:spcPct val="150000"/>
              </a:lnSpc>
              <a:buFontTx/>
              <a:buChar char="-"/>
            </a:pPr>
            <a:r>
              <a:rPr lang="en-US" sz="2000" dirty="0"/>
              <a:t>Goal is to identify potential biases in the gameplay structure of </a:t>
            </a:r>
            <a:r>
              <a:rPr lang="en-US" sz="2000" dirty="0" err="1"/>
              <a:t>Dota</a:t>
            </a:r>
            <a:r>
              <a:rPr lang="en-US" sz="2000" dirty="0"/>
              <a:t> 2</a:t>
            </a:r>
          </a:p>
          <a:p>
            <a:pPr marL="0" indent="0">
              <a:lnSpc>
                <a:spcPct val="150000"/>
              </a:lnSpc>
              <a:buNone/>
            </a:pPr>
            <a:r>
              <a:rPr lang="en-US" u="sng" dirty="0"/>
              <a:t>What is gameplay structure</a:t>
            </a:r>
          </a:p>
          <a:p>
            <a:pPr>
              <a:lnSpc>
                <a:spcPct val="150000"/>
              </a:lnSpc>
              <a:buFontTx/>
              <a:buChar char="-"/>
            </a:pPr>
            <a:r>
              <a:rPr lang="en-US" sz="2000" dirty="0" err="1"/>
              <a:t>Dota</a:t>
            </a:r>
            <a:r>
              <a:rPr lang="en-US" sz="2000" dirty="0"/>
              <a:t> 2 allows players to choose from a choice of more than 100 heroes and 100 items</a:t>
            </a:r>
          </a:p>
          <a:p>
            <a:pPr marL="0" indent="0">
              <a:lnSpc>
                <a:spcPct val="150000"/>
              </a:lnSpc>
              <a:buNone/>
            </a:pPr>
            <a:r>
              <a:rPr lang="en-US" u="sng" dirty="0"/>
              <a:t>Why and for whom is this problem statement important</a:t>
            </a:r>
          </a:p>
          <a:p>
            <a:pPr>
              <a:lnSpc>
                <a:spcPct val="150000"/>
              </a:lnSpc>
              <a:buFontTx/>
              <a:buChar char="-"/>
            </a:pPr>
            <a:r>
              <a:rPr lang="en-US" sz="2100" dirty="0"/>
              <a:t>Game developers must ensure that their games have no loopholes or opportunities for gamers to win using </a:t>
            </a:r>
          </a:p>
          <a:p>
            <a:pPr marL="0" indent="0">
              <a:lnSpc>
                <a:spcPct val="150000"/>
              </a:lnSpc>
              <a:buNone/>
            </a:pPr>
            <a:r>
              <a:rPr lang="en-US" sz="2100" dirty="0"/>
              <a:t>    defects in gameplay</a:t>
            </a:r>
          </a:p>
          <a:p>
            <a:pPr>
              <a:lnSpc>
                <a:spcPct val="150000"/>
              </a:lnSpc>
              <a:buFontTx/>
              <a:buChar char="-"/>
            </a:pPr>
            <a:endParaRPr lang="en-US" sz="2000" dirty="0"/>
          </a:p>
        </p:txBody>
      </p:sp>
      <p:sp>
        <p:nvSpPr>
          <p:cNvPr id="4" name="Rectangle: Rounded Corners 3"/>
          <p:cNvSpPr/>
          <p:nvPr/>
        </p:nvSpPr>
        <p:spPr>
          <a:xfrm>
            <a:off x="647113" y="5345724"/>
            <a:ext cx="11015003" cy="900331"/>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To identify potential biases in gameplay, we explore the effect of hero selection, hero combination and inventory items on winnability </a:t>
            </a:r>
          </a:p>
        </p:txBody>
      </p:sp>
    </p:spTree>
    <p:extLst>
      <p:ext uri="{BB962C8B-B14F-4D97-AF65-F5344CB8AC3E}">
        <p14:creationId xmlns:p14="http://schemas.microsoft.com/office/powerpoint/2010/main" val="2482521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00"/>
            <a:ext cx="10515600" cy="1325563"/>
          </a:xfrm>
        </p:spPr>
        <p:txBody>
          <a:bodyPr vert="horz" lIns="91440" tIns="45720" rIns="91440" bIns="45720" rtlCol="0" anchor="ctr">
            <a:normAutofit/>
          </a:bodyPr>
          <a:lstStyle/>
          <a:p>
            <a:r>
              <a:rPr lang="en-US" sz="4200" b="1" u="sng" dirty="0"/>
              <a:t>Steps in Data Wrangling</a:t>
            </a:r>
          </a:p>
        </p:txBody>
      </p:sp>
      <p:graphicFrame>
        <p:nvGraphicFramePr>
          <p:cNvPr id="5" name="Diagram 4"/>
          <p:cNvGraphicFramePr/>
          <p:nvPr>
            <p:extLst>
              <p:ext uri="{D42A27DB-BD31-4B8C-83A1-F6EECF244321}">
                <p14:modId xmlns:p14="http://schemas.microsoft.com/office/powerpoint/2010/main" val="2760833659"/>
              </p:ext>
            </p:extLst>
          </p:nvPr>
        </p:nvGraphicFramePr>
        <p:xfrm>
          <a:off x="379827" y="1012872"/>
          <a:ext cx="11493305" cy="5141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6413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00"/>
            <a:ext cx="10515600" cy="1325563"/>
          </a:xfrm>
        </p:spPr>
        <p:txBody>
          <a:bodyPr vert="horz" lIns="91440" tIns="45720" rIns="91440" bIns="45720" rtlCol="0" anchor="ctr">
            <a:normAutofit/>
          </a:bodyPr>
          <a:lstStyle/>
          <a:p>
            <a:r>
              <a:rPr lang="en-US" sz="4200" b="1" u="sng" dirty="0"/>
              <a:t>Steps in Feature Engineering</a:t>
            </a:r>
          </a:p>
        </p:txBody>
      </p:sp>
      <p:graphicFrame>
        <p:nvGraphicFramePr>
          <p:cNvPr id="5" name="Diagram 4"/>
          <p:cNvGraphicFramePr/>
          <p:nvPr>
            <p:extLst>
              <p:ext uri="{D42A27DB-BD31-4B8C-83A1-F6EECF244321}">
                <p14:modId xmlns:p14="http://schemas.microsoft.com/office/powerpoint/2010/main" val="3528233129"/>
              </p:ext>
            </p:extLst>
          </p:nvPr>
        </p:nvGraphicFramePr>
        <p:xfrm>
          <a:off x="379827" y="1012872"/>
          <a:ext cx="11493305" cy="5141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9177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27500"/>
            <a:ext cx="10515600" cy="1325563"/>
          </a:xfrm>
        </p:spPr>
        <p:txBody>
          <a:bodyPr vert="horz" lIns="91440" tIns="45720" rIns="91440" bIns="45720" rtlCol="0" anchor="ctr">
            <a:normAutofit/>
          </a:bodyPr>
          <a:lstStyle/>
          <a:p>
            <a:r>
              <a:rPr lang="en-US" b="1" u="sng" dirty="0"/>
              <a:t>Exploratory Data Analysis</a:t>
            </a:r>
            <a:r>
              <a:rPr lang="en-US" dirty="0"/>
              <a:t> (Hero Stats)</a:t>
            </a:r>
            <a:r>
              <a:rPr lang="en-US" b="1" u="sng" dirty="0"/>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635" y="1085775"/>
            <a:ext cx="8070928" cy="5507519"/>
          </a:xfrm>
          <a:prstGeom prst="rect">
            <a:avLst/>
          </a:prstGeom>
        </p:spPr>
      </p:pic>
      <p:sp>
        <p:nvSpPr>
          <p:cNvPr id="7" name="TextBox 6"/>
          <p:cNvSpPr txBox="1"/>
          <p:nvPr/>
        </p:nvSpPr>
        <p:spPr>
          <a:xfrm>
            <a:off x="8764172" y="1423403"/>
            <a:ext cx="3052690" cy="3892732"/>
          </a:xfrm>
          <a:prstGeom prst="rect">
            <a:avLst/>
          </a:prstGeom>
          <a:noFill/>
          <a:ln w="25400">
            <a:solidFill>
              <a:srgbClr val="002060"/>
            </a:solidFill>
            <a:prstDash val="sysDot"/>
          </a:ln>
        </p:spPr>
        <p:txBody>
          <a:bodyPr wrap="square" rtlCol="0">
            <a:spAutoFit/>
          </a:bodyPr>
          <a:lstStyle/>
          <a:p>
            <a:pPr>
              <a:lnSpc>
                <a:spcPct val="200000"/>
              </a:lnSpc>
            </a:pPr>
            <a:r>
              <a:rPr lang="en-US" i="1" dirty="0">
                <a:solidFill>
                  <a:schemeClr val="tx2"/>
                </a:solidFill>
              </a:rPr>
              <a:t>Scaled statistics show that on an absolute basis, INT heroes heal the most, AGI heroes have highest tower damage, AGI heroes have highest last hits and STR heroes have highest stuns</a:t>
            </a:r>
          </a:p>
        </p:txBody>
      </p:sp>
    </p:spTree>
    <p:extLst>
      <p:ext uri="{BB962C8B-B14F-4D97-AF65-F5344CB8AC3E}">
        <p14:creationId xmlns:p14="http://schemas.microsoft.com/office/powerpoint/2010/main" val="3517315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27500"/>
            <a:ext cx="10515600" cy="1325563"/>
          </a:xfrm>
        </p:spPr>
        <p:txBody>
          <a:bodyPr vert="horz" lIns="91440" tIns="45720" rIns="91440" bIns="45720" rtlCol="0" anchor="ctr">
            <a:normAutofit/>
          </a:bodyPr>
          <a:lstStyle/>
          <a:p>
            <a:r>
              <a:rPr lang="en-US" b="1" u="sng" dirty="0"/>
              <a:t>Exploratory Data Analysis</a:t>
            </a:r>
            <a:r>
              <a:rPr lang="en-US" dirty="0"/>
              <a:t> </a:t>
            </a:r>
            <a:r>
              <a:rPr lang="en-US" sz="4200" dirty="0"/>
              <a:t>(percentage of wins)</a:t>
            </a:r>
            <a:r>
              <a:rPr lang="en-US" sz="4200" b="1" u="sng" dirty="0"/>
              <a:t> </a:t>
            </a:r>
          </a:p>
        </p:txBody>
      </p:sp>
      <p:sp>
        <p:nvSpPr>
          <p:cNvPr id="7" name="TextBox 6"/>
          <p:cNvSpPr txBox="1"/>
          <p:nvPr/>
        </p:nvSpPr>
        <p:spPr>
          <a:xfrm>
            <a:off x="8750104" y="2422209"/>
            <a:ext cx="3052690" cy="2308324"/>
          </a:xfrm>
          <a:prstGeom prst="rect">
            <a:avLst/>
          </a:prstGeom>
          <a:noFill/>
          <a:ln w="25400">
            <a:solidFill>
              <a:srgbClr val="002060"/>
            </a:solidFill>
            <a:prstDash val="sysDot"/>
          </a:ln>
        </p:spPr>
        <p:txBody>
          <a:bodyPr wrap="square" rtlCol="0">
            <a:spAutoFit/>
          </a:bodyPr>
          <a:lstStyle/>
          <a:p>
            <a:pPr>
              <a:lnSpc>
                <a:spcPct val="200000"/>
              </a:lnSpc>
            </a:pPr>
            <a:r>
              <a:rPr lang="en-US" i="1" dirty="0">
                <a:solidFill>
                  <a:schemeClr val="tx2"/>
                </a:solidFill>
              </a:rPr>
              <a:t>Majority of players win more than half the games they play. Even larger amount win 40-60% of the games they play.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697" y="1085777"/>
            <a:ext cx="8052583" cy="5202481"/>
          </a:xfrm>
          <a:prstGeom prst="rect">
            <a:avLst/>
          </a:prstGeom>
        </p:spPr>
      </p:pic>
    </p:spTree>
    <p:extLst>
      <p:ext uri="{BB962C8B-B14F-4D97-AF65-F5344CB8AC3E}">
        <p14:creationId xmlns:p14="http://schemas.microsoft.com/office/powerpoint/2010/main" val="1892868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TotalTime>
  <Words>1544</Words>
  <Application>Microsoft Office PowerPoint</Application>
  <PresentationFormat>Widescreen</PresentationFormat>
  <Paragraphs>117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Springboard Foundations in Data Science</vt:lpstr>
      <vt:lpstr>Dota 2 Capstone</vt:lpstr>
      <vt:lpstr>Dota 2 Capstone</vt:lpstr>
      <vt:lpstr>Dota 2 Capstone</vt:lpstr>
      <vt:lpstr>Dota 2 Capstone</vt:lpstr>
      <vt:lpstr>Steps in Data Wrangling</vt:lpstr>
      <vt:lpstr>Steps in Feature Engineering</vt:lpstr>
      <vt:lpstr>Exploratory Data Analysis (Hero Stats) </vt:lpstr>
      <vt:lpstr>Exploratory Data Analysis (percentage of wins) </vt:lpstr>
      <vt:lpstr>Exploratory Data Analysis (trueskill_mu and percentage of wins) </vt:lpstr>
      <vt:lpstr>Exploratory Data Analysis (Player level and item purchase) </vt:lpstr>
      <vt:lpstr>Exploratory Data Analysis (Hero type and item purchase) </vt:lpstr>
      <vt:lpstr>Exploratory Data Analysis (Individual hero and winning probability) </vt:lpstr>
      <vt:lpstr>Exploratory Data Analysis (Team hero combinations and winning) </vt:lpstr>
      <vt:lpstr>Exploratory Data Analysis (Team hero combinations and probability of winning) </vt:lpstr>
      <vt:lpstr>Exploratory Data Analysis (Item purchase frequency plot) </vt:lpstr>
      <vt:lpstr>Exploratory Data Analysis (Association rules between hero type and item purchase) </vt:lpstr>
      <vt:lpstr>Machine Learning (Linear Regression with trueskill_mu as predictor) </vt:lpstr>
      <vt:lpstr>Machine Learning (Linear Regression with trueskill_mu as predictor) </vt:lpstr>
      <vt:lpstr>Machine Learning (Linear Regression with trueskill_mu as predictor) </vt:lpstr>
      <vt:lpstr>Machine Learning (Logistic Regression with radiant_win as dependent variable) </vt:lpstr>
      <vt:lpstr>Machine Learning (Logistic Regression with radiant_win as dependent variable) </vt:lpstr>
      <vt:lpstr>Machine Learning (Logistic Regression with radiant_win as dependant variable and &gt;= 3 heroes of same type as independent variable) </vt:lpstr>
      <vt:lpstr>Machine Learning (Decision tree with radiant_win as predictor) </vt:lpstr>
      <vt:lpstr>Machine Learning (Decision tree cross validation) </vt:lpstr>
      <vt:lpstr>Conclusions and some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Bharadwaj</dc:creator>
  <cp:lastModifiedBy>Arun Bharadwaj</cp:lastModifiedBy>
  <cp:revision>210</cp:revision>
  <dcterms:created xsi:type="dcterms:W3CDTF">2017-09-01T17:33:45Z</dcterms:created>
  <dcterms:modified xsi:type="dcterms:W3CDTF">2017-09-08T15:46:30Z</dcterms:modified>
</cp:coreProperties>
</file>