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6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6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187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1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140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06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7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3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8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2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s-east-1.online.tableau.com/#/site/arundara-6b3d02dd80/workbooks/2956337/view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4854180-9B57-43CE-9EEA-1FB448E0A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186" y="1453243"/>
            <a:ext cx="8767817" cy="2597593"/>
          </a:xfrm>
        </p:spPr>
        <p:txBody>
          <a:bodyPr>
            <a:normAutofit/>
          </a:bodyPr>
          <a:lstStyle/>
          <a:p>
            <a:r>
              <a:rPr lang="en-us" b="1" dirty="0"/>
              <a:t>Bank Customer Churn Analysis &amp; Retention Strategies</a:t>
            </a:r>
            <a:endParaRPr lang="en-us" b="1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EC04A28-3C2F-4453-8982-61ADE2DA4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Uncovering Key Drivers and Actionable Insights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1C1FA-192B-37D8-C7F1-890A5427DCB5}"/>
              </a:ext>
            </a:extLst>
          </p:cNvPr>
          <p:cNvSpPr txBox="1"/>
          <p:nvPr/>
        </p:nvSpPr>
        <p:spPr>
          <a:xfrm>
            <a:off x="9993086" y="6025243"/>
            <a:ext cx="177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Arun Dara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all Churn Rate KPI">
            <a:extLst>
              <a:ext uri="{FF2B5EF4-FFF2-40B4-BE49-F238E27FC236}">
                <a16:creationId xmlns:a16="http://schemas.microsoft.com/office/drawing/2014/main" id="{F98F4351-8309-4595-83B6-3A84879A7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95" y="1199791"/>
            <a:ext cx="5619750" cy="990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D13F73-EC71-E14F-8B7B-93A914000A1C}"/>
              </a:ext>
            </a:extLst>
          </p:cNvPr>
          <p:cNvSpPr txBox="1"/>
          <p:nvPr/>
        </p:nvSpPr>
        <p:spPr>
          <a:xfrm>
            <a:off x="2035834" y="2820838"/>
            <a:ext cx="737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Nearly one in five customers are leaving, highlighting an urgent need for retention efforts.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hurn Rate by Country">
            <a:extLst>
              <a:ext uri="{FF2B5EF4-FFF2-40B4-BE49-F238E27FC236}">
                <a16:creationId xmlns:a16="http://schemas.microsoft.com/office/drawing/2014/main" id="{E1AA9C40-CC37-43F6-8461-B137CDF56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59" y="0"/>
            <a:ext cx="215185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06F5A3-40BE-B652-FA22-5A82523AAFA2}"/>
              </a:ext>
            </a:extLst>
          </p:cNvPr>
          <p:cNvSpPr txBox="1"/>
          <p:nvPr/>
        </p:nvSpPr>
        <p:spPr>
          <a:xfrm>
            <a:off x="3429000" y="2413337"/>
            <a:ext cx="63930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Churn rates vary significantly across different demographic segments.</a:t>
            </a:r>
          </a:p>
          <a:p>
            <a:endParaRPr lang="en-US" dirty="0"/>
          </a:p>
          <a:p>
            <a:r>
              <a:rPr lang="en-US" dirty="0"/>
              <a:t>Customers in </a:t>
            </a:r>
            <a:r>
              <a:rPr lang="en-US" b="1" dirty="0"/>
              <a:t>Germany</a:t>
            </a:r>
            <a:r>
              <a:rPr lang="en-US" dirty="0"/>
              <a:t> exhibit a substantially higher churn rate (32.44%) compared to France (16.15%) and Spain (16.67%).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hurn Rate by Gender">
            <a:extLst>
              <a:ext uri="{FF2B5EF4-FFF2-40B4-BE49-F238E27FC236}">
                <a16:creationId xmlns:a16="http://schemas.microsoft.com/office/drawing/2014/main" id="{F201438D-E8E1-4CC2-BE9C-8EF068DFC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43" y="0"/>
            <a:ext cx="160523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675FE4-B0A2-6C3D-53EB-BD7C40856CBA}"/>
              </a:ext>
            </a:extLst>
          </p:cNvPr>
          <p:cNvSpPr txBox="1"/>
          <p:nvPr/>
        </p:nvSpPr>
        <p:spPr>
          <a:xfrm>
            <a:off x="1045029" y="310583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Female customers</a:t>
            </a:r>
            <a:r>
              <a:rPr lang="en-US" dirty="0"/>
              <a:t> show a higher propensity to churn (25.07%) compared to male customers (16.46%).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hurn Rate by Active Member Status">
            <a:extLst>
              <a:ext uri="{FF2B5EF4-FFF2-40B4-BE49-F238E27FC236}">
                <a16:creationId xmlns:a16="http://schemas.microsoft.com/office/drawing/2014/main" id="{947CAADD-6B41-4F6F-ACA2-70B896A30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68" y="0"/>
            <a:ext cx="155478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E3132A-AD4D-FFE9-26EF-3D35E06BCE9A}"/>
              </a:ext>
            </a:extLst>
          </p:cNvPr>
          <p:cNvSpPr txBox="1"/>
          <p:nvPr/>
        </p:nvSpPr>
        <p:spPr>
          <a:xfrm>
            <a:off x="3592285" y="2136338"/>
            <a:ext cx="60905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Membership activity is strongly associated with retention.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Being an active member nearly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halves the churn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to being inactive.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suggests that initiatives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engagement and keep members active could significantly reduce churn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ge Distribution vs. Churn">
            <a:extLst>
              <a:ext uri="{FF2B5EF4-FFF2-40B4-BE49-F238E27FC236}">
                <a16:creationId xmlns:a16="http://schemas.microsoft.com/office/drawing/2014/main" id="{A3AB5297-C8BC-4B7C-B814-33EA7EB18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25" y="0"/>
            <a:ext cx="703868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474F12-ADD2-AD88-ED29-A0709067169C}"/>
              </a:ext>
            </a:extLst>
          </p:cNvPr>
          <p:cNvSpPr txBox="1"/>
          <p:nvPr/>
        </p:nvSpPr>
        <p:spPr>
          <a:xfrm>
            <a:off x="6096000" y="2536095"/>
            <a:ext cx="3282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maintaining </a:t>
            </a:r>
            <a:r>
              <a:rPr lang="en-US" b="1" dirty="0"/>
              <a:t>zero account balances</a:t>
            </a:r>
            <a:r>
              <a:rPr lang="en-US" dirty="0"/>
              <a:t> represent a significant portion of our churned base. This suggests either disengaged customers no longer utilizing our services or those actively seeking to close accounts.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Balance Distribution vs. Churn">
            <a:extLst>
              <a:ext uri="{FF2B5EF4-FFF2-40B4-BE49-F238E27FC236}">
                <a16:creationId xmlns:a16="http://schemas.microsoft.com/office/drawing/2014/main" id="{DDA546A8-04E2-4AAF-B300-2E915C919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45" y="0"/>
            <a:ext cx="583135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393400-D004-2564-E08D-517EA32367EE}"/>
              </a:ext>
            </a:extLst>
          </p:cNvPr>
          <p:cNvSpPr txBox="1"/>
          <p:nvPr/>
        </p:nvSpPr>
        <p:spPr>
          <a:xfrm>
            <a:off x="4201885" y="1730829"/>
            <a:ext cx="55208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/>
              <a:t>Most customers (churned and non-churned) have balances between ~70K and ~150K.</a:t>
            </a:r>
            <a:br>
              <a:rPr lang="en-US" dirty="0"/>
            </a:br>
            <a:r>
              <a:rPr lang="en-US" b="1" dirty="0"/>
              <a:t>Churned customers (green) are most concentrated in the 90K–130K balance range.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/>
              <a:t>At very low and very high balances, churn is much less frequent.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/>
              <a:t>Overall, the churn count appears to track the total customer distribution—i.e., churn is more common simply where more customers exist, rather than showing a clear pattern that higher or lower balances strongly drive churn.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Bank Customer Churn Analysis &amp;amp; Retention Strategies">
            <a:extLst>
              <a:ext uri="{FF2B5EF4-FFF2-40B4-BE49-F238E27FC236}">
                <a16:creationId xmlns:a16="http://schemas.microsoft.com/office/drawing/2014/main" id="{9B58F55A-ED8B-4681-A617-F7989F3E7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241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Bank Customer Churn Analysis &amp; Retention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Dara, Arun</cp:lastModifiedBy>
  <cp:revision>1</cp:revision>
  <dcterms:created xsi:type="dcterms:W3CDTF">2025-07-01T19:58:30Z</dcterms:created>
  <dcterms:modified xsi:type="dcterms:W3CDTF">2025-07-01T20:20:24Z</dcterms:modified>
</cp:coreProperties>
</file>