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76" r:id="rId5"/>
    <p:sldId id="258" r:id="rId6"/>
    <p:sldId id="259" r:id="rId7"/>
    <p:sldId id="260" r:id="rId8"/>
    <p:sldId id="261" r:id="rId9"/>
    <p:sldId id="262" r:id="rId10"/>
    <p:sldId id="277" r:id="rId11"/>
    <p:sldId id="275" r:id="rId12"/>
    <p:sldId id="278" r:id="rId13"/>
    <p:sldId id="279" r:id="rId14"/>
    <p:sldId id="280" r:id="rId15"/>
    <p:sldId id="281" r:id="rId16"/>
    <p:sldId id="282" r:id="rId17"/>
    <p:sldId id="283" r:id="rId18"/>
    <p:sldId id="285" r:id="rId19"/>
    <p:sldId id="314" r:id="rId20"/>
    <p:sldId id="313" r:id="rId21"/>
    <p:sldId id="316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287" r:id="rId38"/>
    <p:sldId id="309" r:id="rId39"/>
    <p:sldId id="304" r:id="rId40"/>
    <p:sldId id="305" r:id="rId41"/>
    <p:sldId id="310" r:id="rId42"/>
    <p:sldId id="311" r:id="rId43"/>
    <p:sldId id="312" r:id="rId44"/>
    <p:sldId id="3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C793-B8E3-4652-9B4E-11BE1B13D06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D6D-A1E5-435A-B7A6-C22678B3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C793-B8E3-4652-9B4E-11BE1B13D06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D6D-A1E5-435A-B7A6-C22678B3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C793-B8E3-4652-9B4E-11BE1B13D06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D6D-A1E5-435A-B7A6-C22678B3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C793-B8E3-4652-9B4E-11BE1B13D06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D6D-A1E5-435A-B7A6-C22678B3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C793-B8E3-4652-9B4E-11BE1B13D06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D6D-A1E5-435A-B7A6-C22678B3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7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C793-B8E3-4652-9B4E-11BE1B13D06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D6D-A1E5-435A-B7A6-C22678B3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8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C793-B8E3-4652-9B4E-11BE1B13D06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D6D-A1E5-435A-B7A6-C22678B3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6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C793-B8E3-4652-9B4E-11BE1B13D06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D6D-A1E5-435A-B7A6-C22678B3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C793-B8E3-4652-9B4E-11BE1B13D06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D6D-A1E5-435A-B7A6-C22678B3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C793-B8E3-4652-9B4E-11BE1B13D06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D6D-A1E5-435A-B7A6-C22678B3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C793-B8E3-4652-9B4E-11BE1B13D06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D6D-A1E5-435A-B7A6-C22678B3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C793-B8E3-4652-9B4E-11BE1B13D06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C7D6D-A1E5-435A-B7A6-C22678B3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yclassicelb-1256450764.us-east-1.elb.amazonaw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4-85-38-140.compute-1.amazonaws.com/" TargetMode="External"/><Relationship Id="rId2" Type="http://schemas.openxmlformats.org/officeDocument/2006/relationships/hyperlink" Target="http://myclassicelb-1256450764.us-east-1.elb.amazonaw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54.198.154.106/" TargetMode="External"/><Relationship Id="rId5" Type="http://schemas.openxmlformats.org/officeDocument/2006/relationships/hyperlink" Target="http://ec2-54-198-154-106.compute-1.amazonaws.com/" TargetMode="External"/><Relationship Id="rId4" Type="http://schemas.openxmlformats.org/officeDocument/2006/relationships/hyperlink" Target="http://54.85.38.140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reference/autoscaling-plan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reference/application-autoscaling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AWS </a:t>
            </a:r>
            <a:br>
              <a:rPr lang="en-US" b="1" dirty="0" smtClean="0"/>
            </a:br>
            <a:r>
              <a:rPr lang="en-US" b="1" dirty="0" smtClean="0"/>
              <a:t>– </a:t>
            </a:r>
            <a:br>
              <a:rPr lang="en-US" b="1" dirty="0" smtClean="0"/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ELB &amp; Auto Scaling Group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Keshav Kummari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AWS ELB CLI Commands List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https://docs.aws.amazon.com/cli/latest/reference/elb/index.html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add-tags</a:t>
            </a:r>
          </a:p>
          <a:p>
            <a:r>
              <a:rPr lang="en-US" dirty="0" smtClean="0"/>
              <a:t>apply-security-groups-to-load-balancer</a:t>
            </a:r>
          </a:p>
          <a:p>
            <a:r>
              <a:rPr lang="en-US" dirty="0" smtClean="0"/>
              <a:t>attach-load-balancer-to-subnets</a:t>
            </a:r>
          </a:p>
          <a:p>
            <a:r>
              <a:rPr lang="en-US" dirty="0" smtClean="0"/>
              <a:t>configure-health-check</a:t>
            </a:r>
          </a:p>
          <a:p>
            <a:r>
              <a:rPr lang="en-US" dirty="0" smtClean="0"/>
              <a:t>create-app-cookie-stickiness-policy</a:t>
            </a:r>
          </a:p>
          <a:p>
            <a:r>
              <a:rPr lang="en-US" dirty="0" smtClean="0"/>
              <a:t>create-</a:t>
            </a:r>
            <a:r>
              <a:rPr lang="en-US" dirty="0" err="1" smtClean="0"/>
              <a:t>lb</a:t>
            </a:r>
            <a:r>
              <a:rPr lang="en-US" dirty="0" smtClean="0"/>
              <a:t>-cookie-stickiness-policy</a:t>
            </a:r>
          </a:p>
          <a:p>
            <a:r>
              <a:rPr lang="en-US" dirty="0" smtClean="0"/>
              <a:t>create-load-balancer</a:t>
            </a:r>
          </a:p>
          <a:p>
            <a:r>
              <a:rPr lang="en-US" dirty="0" smtClean="0"/>
              <a:t>create-load-balancer-listeners</a:t>
            </a:r>
          </a:p>
          <a:p>
            <a:r>
              <a:rPr lang="en-US" dirty="0" smtClean="0"/>
              <a:t>create-load-balancer-policy</a:t>
            </a:r>
          </a:p>
          <a:p>
            <a:r>
              <a:rPr lang="en-US" dirty="0" smtClean="0"/>
              <a:t>delete-load-balancer</a:t>
            </a:r>
          </a:p>
          <a:p>
            <a:r>
              <a:rPr lang="en-US" dirty="0" smtClean="0"/>
              <a:t>delete-load-balancer-listeners</a:t>
            </a:r>
          </a:p>
          <a:p>
            <a:r>
              <a:rPr lang="en-US" dirty="0" smtClean="0"/>
              <a:t>delete-load-balancer-policy</a:t>
            </a:r>
          </a:p>
          <a:p>
            <a:r>
              <a:rPr lang="en-US" dirty="0" smtClean="0"/>
              <a:t>deregister-instances-from-load-balancer</a:t>
            </a:r>
          </a:p>
          <a:p>
            <a:r>
              <a:rPr lang="en-US" dirty="0" smtClean="0"/>
              <a:t>describe-account-limits</a:t>
            </a:r>
          </a:p>
          <a:p>
            <a:r>
              <a:rPr lang="en-US" dirty="0" smtClean="0"/>
              <a:t>describe-instance-health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describe-load-balancer-attributes</a:t>
            </a:r>
          </a:p>
          <a:p>
            <a:r>
              <a:rPr lang="en-US" dirty="0" smtClean="0"/>
              <a:t>describe-load-balancer-policies</a:t>
            </a:r>
          </a:p>
          <a:p>
            <a:r>
              <a:rPr lang="en-US" dirty="0" smtClean="0"/>
              <a:t>describe-load-balancer-policy-types</a:t>
            </a:r>
          </a:p>
          <a:p>
            <a:r>
              <a:rPr lang="en-US" dirty="0" smtClean="0"/>
              <a:t>describe-load-balancers</a:t>
            </a:r>
          </a:p>
          <a:p>
            <a:r>
              <a:rPr lang="en-US" dirty="0" smtClean="0"/>
              <a:t>describe-tags</a:t>
            </a:r>
          </a:p>
          <a:p>
            <a:r>
              <a:rPr lang="en-US" dirty="0" smtClean="0"/>
              <a:t>detach-load-balancer-from-subnets</a:t>
            </a:r>
          </a:p>
          <a:p>
            <a:r>
              <a:rPr lang="en-US" dirty="0" smtClean="0"/>
              <a:t>disable-availability-zones-for-load-balancer</a:t>
            </a:r>
          </a:p>
          <a:p>
            <a:r>
              <a:rPr lang="en-US" dirty="0" smtClean="0"/>
              <a:t>enable-availability-zones-for-load-balancer</a:t>
            </a:r>
          </a:p>
          <a:p>
            <a:r>
              <a:rPr lang="en-US" dirty="0" smtClean="0"/>
              <a:t>modify-load-balancer-attributes</a:t>
            </a:r>
          </a:p>
          <a:p>
            <a:r>
              <a:rPr lang="en-US" dirty="0" smtClean="0"/>
              <a:t>register-instances-with-load-balancer</a:t>
            </a:r>
          </a:p>
          <a:p>
            <a:r>
              <a:rPr lang="en-US" dirty="0" smtClean="0"/>
              <a:t>remove-tags</a:t>
            </a:r>
          </a:p>
          <a:p>
            <a:r>
              <a:rPr lang="en-US" dirty="0" smtClean="0"/>
              <a:t>set-load-balancer-listener-</a:t>
            </a:r>
            <a:r>
              <a:rPr lang="en-US" dirty="0" err="1" smtClean="0"/>
              <a:t>ssl</a:t>
            </a:r>
            <a:r>
              <a:rPr lang="en-US" dirty="0" smtClean="0"/>
              <a:t>-certificate</a:t>
            </a:r>
          </a:p>
          <a:p>
            <a:r>
              <a:rPr lang="en-US" dirty="0" smtClean="0"/>
              <a:t>set-load-balancer-policies-for-backend-server</a:t>
            </a:r>
          </a:p>
          <a:p>
            <a:r>
              <a:rPr lang="en-US" dirty="0" smtClean="0"/>
              <a:t>set-load-balancer-policies-of-listener</a:t>
            </a:r>
          </a:p>
          <a:p>
            <a:r>
              <a:rPr lang="en-US" dirty="0" smtClean="0"/>
              <a:t>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Create Classic Elastic Load Balancer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275" y="774358"/>
            <a:ext cx="4816263" cy="5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Step-1 Create Classic ELB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167" y="714703"/>
            <a:ext cx="4286250" cy="303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84" y="3435816"/>
            <a:ext cx="7287775" cy="272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Step-2 : Select Subnets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72056"/>
            <a:ext cx="10092894" cy="440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Step-3 : Create Security Groups on Port 80 and assign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6702"/>
            <a:ext cx="10515600" cy="312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Step-4 : Configure Health Check 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8666"/>
            <a:ext cx="7993609" cy="43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Step-5 : Add EC2 instances to Elastic Load Balancer using Manual or Auto Scaling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94" y="1014155"/>
            <a:ext cx="9525000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94" y="3268859"/>
            <a:ext cx="94583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Step-6 : Add Tags &amp; Click on Create 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6251"/>
            <a:ext cx="7951573" cy="2165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9258"/>
            <a:ext cx="7852719" cy="27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Cross check the ELB, EC2 instance configuration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Go to Browser and verify the ELB DNS Name</a:t>
            </a:r>
          </a:p>
          <a:p>
            <a:r>
              <a:rPr lang="en-US" sz="2200" dirty="0" smtClean="0">
                <a:hlinkClick r:id="rId2"/>
              </a:rPr>
              <a:t>http://myclassicelb-1256450764.us-east-1.elb.amazonaws.com/</a:t>
            </a: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70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417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Auto Scaling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5421"/>
            <a:ext cx="10515600" cy="5241542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Auto Scaling </a:t>
            </a:r>
            <a:r>
              <a:rPr lang="en-US" sz="2400" dirty="0"/>
              <a:t>provides the ability to ensure a correct number of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EC2 instances are always running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handle the load of the application</a:t>
            </a:r>
          </a:p>
          <a:p>
            <a:pPr fontAlgn="base"/>
            <a:r>
              <a:rPr lang="en-US" sz="2400" dirty="0"/>
              <a:t>Auto Scaling helps to achieve better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fault tolerance</a:t>
            </a:r>
            <a:r>
              <a:rPr lang="en-US" sz="2400" dirty="0"/>
              <a:t>, better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availability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cost management</a:t>
            </a:r>
          </a:p>
          <a:p>
            <a:pPr fontAlgn="base"/>
            <a:r>
              <a:rPr lang="en-US" sz="2400" dirty="0"/>
              <a:t>Auto Scaling also helps specify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Scaling policies </a:t>
            </a:r>
            <a:r>
              <a:rPr lang="en-US" sz="2400" dirty="0"/>
              <a:t>which can the be used to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launch and terminate EC2 instances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handle any increase or decrease</a:t>
            </a:r>
            <a:r>
              <a:rPr lang="en-US" sz="2400" dirty="0"/>
              <a:t> in demand on the application.</a:t>
            </a:r>
          </a:p>
          <a:p>
            <a:pPr fontAlgn="base"/>
            <a:r>
              <a:rPr lang="en-US" sz="2400" dirty="0"/>
              <a:t>Auto Scaling attempts to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distribute instances evenly </a:t>
            </a:r>
            <a:r>
              <a:rPr lang="en-US" sz="2400" dirty="0"/>
              <a:t>between 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AZs</a:t>
            </a:r>
            <a:r>
              <a:rPr lang="en-US" sz="2400" dirty="0"/>
              <a:t> that are enabled for the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Auto Scaling group</a:t>
            </a:r>
            <a:r>
              <a:rPr lang="en-US" sz="2400" dirty="0"/>
              <a:t>.</a:t>
            </a:r>
          </a:p>
          <a:p>
            <a:pPr fontAlgn="base"/>
            <a:r>
              <a:rPr lang="en-US" sz="2400" dirty="0"/>
              <a:t>Auto Scaling does this by attempting to launch new instances in the AZ with the fewest instances. If the attempt fails, Auto Scaling attempts to launch the instances in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another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Availability Zone until it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succeeds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0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Elastic Load Balancer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8497"/>
            <a:ext cx="10515600" cy="5328466"/>
          </a:xfrm>
        </p:spPr>
        <p:txBody>
          <a:bodyPr>
            <a:normAutofit/>
          </a:bodyPr>
          <a:lstStyle/>
          <a:p>
            <a:r>
              <a:rPr lang="en-US" sz="2400" dirty="0"/>
              <a:t>A load balancer can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distribute incoming traffic</a:t>
            </a:r>
            <a:r>
              <a:rPr lang="en-US" sz="2400" dirty="0"/>
              <a:t> across your EC2 instances.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enables you to increase 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availability of your application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load balancer also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monitors the health of its registered instances </a:t>
            </a:r>
            <a:r>
              <a:rPr lang="en-US" sz="2400" dirty="0"/>
              <a:t>and ensures that it routes traffic only to healthy instances.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configure your load balancer to accept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incoming traffic </a:t>
            </a:r>
            <a:r>
              <a:rPr lang="en-US" sz="2400" dirty="0"/>
              <a:t>by specifying one or more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listeners</a:t>
            </a:r>
            <a:r>
              <a:rPr lang="en-US" sz="2400" dirty="0"/>
              <a:t>, which are configured with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protocol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port number </a:t>
            </a:r>
            <a:r>
              <a:rPr lang="en-US" sz="2400" dirty="0"/>
              <a:t>for connections from clients to the load balancer and a protocol and port number for connections from the load balancer to the instances.</a:t>
            </a:r>
          </a:p>
          <a:p>
            <a:r>
              <a:rPr lang="en-US" sz="2400" dirty="0"/>
              <a:t>Elastic Load Balancing supports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three types of load balancers</a:t>
            </a:r>
            <a:r>
              <a:rPr lang="en-US" sz="2400" dirty="0"/>
              <a:t>: </a:t>
            </a:r>
            <a:r>
              <a:rPr lang="en-US" sz="2400" b="1" i="1" dirty="0"/>
              <a:t>Application Load Balancers, Network Load Balancers, and Classic Load Balancers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All Elastic Load Balancing operations are </a:t>
            </a:r>
            <a:r>
              <a:rPr lang="en-US" sz="2400" i="1" dirty="0"/>
              <a:t>idempotent</a:t>
            </a:r>
            <a:r>
              <a:rPr lang="en-US" sz="2400" dirty="0"/>
              <a:t> , which means that they complete at most one time.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you repeat an operation, it succeeds with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200</a:t>
            </a:r>
            <a:r>
              <a:rPr lang="en-US" sz="2400" dirty="0"/>
              <a:t> OK response code.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878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738" y="317753"/>
            <a:ext cx="8187559" cy="60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02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4172"/>
          </a:xfrm>
        </p:spPr>
        <p:txBody>
          <a:bodyPr>
            <a:noAutofit/>
          </a:bodyPr>
          <a:lstStyle/>
          <a:p>
            <a:pPr fontAlgn="base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Launch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5421"/>
            <a:ext cx="10515600" cy="5241542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Launch configuration is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template</a:t>
            </a:r>
            <a:r>
              <a:rPr lang="en-US" sz="2400" dirty="0"/>
              <a:t> that an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Auto Scaling group</a:t>
            </a:r>
            <a:r>
              <a:rPr lang="en-US" sz="2400" dirty="0"/>
              <a:t> uses to launch EC2 instances.</a:t>
            </a:r>
          </a:p>
          <a:p>
            <a:pPr fontAlgn="base"/>
            <a:r>
              <a:rPr lang="en-US" sz="2400" dirty="0"/>
              <a:t>Launch configuration is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similar to EC2 configuration</a:t>
            </a:r>
            <a:r>
              <a:rPr lang="en-US" sz="2400" dirty="0"/>
              <a:t> and involves selection of 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Amazon Machine Image (AMI),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instance type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 key pair</a:t>
            </a:r>
            <a:r>
              <a:rPr lang="en-US" sz="2400" dirty="0"/>
              <a:t>, one or more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security groups</a:t>
            </a:r>
            <a:r>
              <a:rPr lang="en-US" sz="2400" dirty="0"/>
              <a:t>, and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block device</a:t>
            </a:r>
            <a:r>
              <a:rPr lang="en-US" sz="2400" dirty="0"/>
              <a:t> mapping.</a:t>
            </a:r>
          </a:p>
          <a:p>
            <a:pPr fontAlgn="base"/>
            <a:r>
              <a:rPr lang="en-US" sz="2400" dirty="0"/>
              <a:t>Launch configuration can be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associated multiple Auto Scaling groups</a:t>
            </a:r>
          </a:p>
          <a:p>
            <a:pPr fontAlgn="base"/>
            <a:r>
              <a:rPr lang="en-US" sz="2400" dirty="0"/>
              <a:t>Launch configuration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can’t be modified after creation </a:t>
            </a:r>
            <a:r>
              <a:rPr lang="en-US" sz="2400" dirty="0"/>
              <a:t>and needs to be created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new if any modification required</a:t>
            </a:r>
          </a:p>
          <a:p>
            <a:pPr fontAlgn="base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Basic or Detailed monitoring </a:t>
            </a:r>
            <a:r>
              <a:rPr lang="en-US" sz="2400" dirty="0"/>
              <a:t>for the instances in the Auto Scaling group can be enabled when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launch configuration is created.</a:t>
            </a:r>
          </a:p>
          <a:p>
            <a:pPr fontAlgn="base"/>
            <a:r>
              <a:rPr lang="en-US" sz="2400" dirty="0"/>
              <a:t>By default, basic monitoring is enabled when you create 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launch configuration </a:t>
            </a:r>
            <a:r>
              <a:rPr lang="en-US" sz="2400" dirty="0"/>
              <a:t>using 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AWS Management Console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detailed monitoring</a:t>
            </a:r>
            <a:r>
              <a:rPr lang="en-US" sz="2400" dirty="0"/>
              <a:t> is enabled when you create the launch configuration using the AWS CLI or an API</a:t>
            </a:r>
          </a:p>
        </p:txBody>
      </p:sp>
    </p:spTree>
    <p:extLst>
      <p:ext uri="{BB962C8B-B14F-4D97-AF65-F5344CB8AC3E}">
        <p14:creationId xmlns:p14="http://schemas.microsoft.com/office/powerpoint/2010/main" val="2901612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Auto Scaling Group &amp; Launch Configuration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5753"/>
            <a:ext cx="5276850" cy="249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7207"/>
            <a:ext cx="7579661" cy="207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Select the Instance Type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4817"/>
            <a:ext cx="87153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Configure the Bootstrap Script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14400"/>
            <a:ext cx="7194389" cy="52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Add Storage &amp; Create Security Group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88276"/>
            <a:ext cx="7177215" cy="1778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4615"/>
            <a:ext cx="7037173" cy="25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Select the </a:t>
            </a:r>
            <a:r>
              <a:rPr lang="en-US" sz="2600" b="1" dirty="0" err="1" smtClean="0">
                <a:solidFill>
                  <a:schemeClr val="accent2">
                    <a:lumMod val="75000"/>
                  </a:schemeClr>
                </a:solidFill>
              </a:rPr>
              <a:t>Keypair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 and Click on Create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9687"/>
            <a:ext cx="9730259" cy="52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Now, Auto Scaling Group Creation Process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250799"/>
            <a:ext cx="51530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7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09850"/>
            <a:ext cx="10515600" cy="42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72129"/>
            <a:ext cx="84296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477" y="546358"/>
            <a:ext cx="4074301" cy="53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07771"/>
            <a:ext cx="83439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88276"/>
            <a:ext cx="7089724" cy="52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59459"/>
            <a:ext cx="6625990" cy="3127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57996"/>
            <a:ext cx="52101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70673"/>
            <a:ext cx="5958016" cy="227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95129"/>
            <a:ext cx="6024906" cy="224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865166"/>
            <a:ext cx="5181600" cy="279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5991"/>
            <a:ext cx="5601537" cy="26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88276"/>
            <a:ext cx="6995984" cy="3291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18" y="4079619"/>
            <a:ext cx="5906788" cy="16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600" dirty="0" smtClean="0"/>
              <a:t>Add Notification groups if any? Or else skip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949" y="895672"/>
            <a:ext cx="7667625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49" y="3104763"/>
            <a:ext cx="101441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3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Verify the ELB &amp; Auto Scaling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9647"/>
            <a:ext cx="103536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Cross check the ELB, EC2 instance configuration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Go to Browser and verify the ELB DNS Name</a:t>
            </a:r>
          </a:p>
          <a:p>
            <a:r>
              <a:rPr lang="en-US" sz="2200" dirty="0" smtClean="0">
                <a:hlinkClick r:id="rId2"/>
              </a:rPr>
              <a:t>http://myclassicelb-1256450764.us-east-1.elb.amazonaws.com/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Go to Browser and verify the EC2_1 instance DNS Name/IP</a:t>
            </a:r>
          </a:p>
          <a:p>
            <a:pPr marL="0" indent="0">
              <a:buNone/>
            </a:pPr>
            <a:r>
              <a:rPr lang="en-US" sz="2200" dirty="0" smtClean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ec2-54-85-38-140.compute-1.amazonaws.com</a:t>
            </a:r>
            <a:endParaRPr lang="en-US" sz="24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400" dirty="0" smtClean="0">
                <a:hlinkClick r:id="rId4"/>
              </a:rPr>
              <a:t>http://54.85.38.140</a:t>
            </a:r>
            <a:endParaRPr lang="en-US" sz="2400" dirty="0" smtClean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Go to Browser and verify the EC2_2 instance DNS Name/IP</a:t>
            </a:r>
          </a:p>
          <a:p>
            <a:r>
              <a:rPr lang="en-US" sz="2200" dirty="0" smtClean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ec2-54-198-154-106.compute-1.amazonaws.com</a:t>
            </a:r>
            <a:endParaRPr lang="en-US" sz="2400" dirty="0" smtClean="0"/>
          </a:p>
          <a:p>
            <a:r>
              <a:rPr lang="en-US" sz="2200" dirty="0" smtClean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54.198.154.106</a:t>
            </a:r>
            <a:endParaRPr lang="en-US" sz="24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600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Auto Scaling Group CLI Commands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Auto scaling Plans: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hlinkClick r:id="rId2"/>
              </a:rPr>
              <a:t>https://docs.aws.amazon.com/cli/latest/reference/autoscaling-plans/index.html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1. create-scaling-plan</a:t>
            </a:r>
          </a:p>
          <a:p>
            <a:pPr marL="0" indent="0">
              <a:buNone/>
            </a:pPr>
            <a:r>
              <a:rPr lang="en-US" sz="2200" dirty="0" smtClean="0"/>
              <a:t>2. delete-scaling-plan</a:t>
            </a:r>
          </a:p>
          <a:p>
            <a:pPr marL="0" indent="0">
              <a:buNone/>
            </a:pPr>
            <a:r>
              <a:rPr lang="en-US" sz="2200" dirty="0" smtClean="0"/>
              <a:t>3. describe-scaling-plan-resources</a:t>
            </a:r>
          </a:p>
          <a:p>
            <a:pPr marL="0" indent="0">
              <a:buNone/>
            </a:pPr>
            <a:r>
              <a:rPr lang="en-US" sz="2200" dirty="0" smtClean="0"/>
              <a:t>4. describe-scaling-plans</a:t>
            </a:r>
          </a:p>
          <a:p>
            <a:pPr marL="0" indent="0">
              <a:buNone/>
            </a:pPr>
            <a:r>
              <a:rPr lang="en-US" sz="2200" dirty="0" smtClean="0"/>
              <a:t>5. update-scaling-plan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4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31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OSI 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Open Systems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Interconnection) 7 Layer Model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1145"/>
            <a:ext cx="10515600" cy="31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Application Auto Scaling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hlinkClick r:id="rId2"/>
              </a:rPr>
              <a:t>https://docs.aws.amazon.com/cli/latest/reference/application-autoscaling/index.html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1. delete-scaling-policy</a:t>
            </a:r>
          </a:p>
          <a:p>
            <a:pPr marL="0" indent="0">
              <a:buNone/>
            </a:pPr>
            <a:r>
              <a:rPr lang="en-US" sz="2200" dirty="0" smtClean="0"/>
              <a:t>2. delete-scheduled-action</a:t>
            </a:r>
          </a:p>
          <a:p>
            <a:pPr marL="0" indent="0">
              <a:buNone/>
            </a:pPr>
            <a:r>
              <a:rPr lang="en-US" sz="2200" dirty="0" smtClean="0"/>
              <a:t>3. deregister-scalable-target</a:t>
            </a:r>
          </a:p>
          <a:p>
            <a:pPr marL="0" indent="0">
              <a:buNone/>
            </a:pPr>
            <a:r>
              <a:rPr lang="en-US" sz="2200" dirty="0" smtClean="0"/>
              <a:t>4. describe-scalable-targets</a:t>
            </a:r>
          </a:p>
          <a:p>
            <a:pPr marL="0" indent="0">
              <a:buNone/>
            </a:pPr>
            <a:r>
              <a:rPr lang="en-US" sz="2200" dirty="0" smtClean="0"/>
              <a:t>5. describe-scaling-activities</a:t>
            </a:r>
          </a:p>
          <a:p>
            <a:pPr marL="0" indent="0">
              <a:buNone/>
            </a:pPr>
            <a:r>
              <a:rPr lang="en-US" sz="2200" dirty="0" smtClean="0"/>
              <a:t>6. describe-scaling-policies</a:t>
            </a:r>
          </a:p>
          <a:p>
            <a:pPr marL="0" indent="0">
              <a:buNone/>
            </a:pPr>
            <a:r>
              <a:rPr lang="en-US" sz="2200" dirty="0" smtClean="0"/>
              <a:t>7. describe-scheduled-actions</a:t>
            </a:r>
          </a:p>
          <a:p>
            <a:pPr marL="0" indent="0">
              <a:buNone/>
            </a:pPr>
            <a:r>
              <a:rPr lang="en-US" sz="2200" dirty="0" smtClean="0"/>
              <a:t>8. put-scaling-policy</a:t>
            </a:r>
          </a:p>
          <a:p>
            <a:pPr marL="0" indent="0">
              <a:buNone/>
            </a:pPr>
            <a:r>
              <a:rPr lang="en-US" sz="2200" dirty="0" smtClean="0"/>
              <a:t>9. put-scheduled-action</a:t>
            </a:r>
          </a:p>
          <a:p>
            <a:pPr marL="0" indent="0">
              <a:buNone/>
            </a:pPr>
            <a:r>
              <a:rPr lang="en-US" sz="2200" dirty="0" smtClean="0"/>
              <a:t>10. register-scalable-target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7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Auto Scaling 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https://docs.aws.amazon.com/cli/latest/reference/autoscaling/index.html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1752"/>
            <a:ext cx="5181600" cy="4905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1. attach-instances</a:t>
            </a:r>
          </a:p>
          <a:p>
            <a:pPr marL="0" indent="0">
              <a:buNone/>
            </a:pPr>
            <a:r>
              <a:rPr lang="en-US" sz="2200" dirty="0" smtClean="0"/>
              <a:t>2. attach-load-balancer-target-groups</a:t>
            </a:r>
          </a:p>
          <a:p>
            <a:pPr marL="0" indent="0">
              <a:buNone/>
            </a:pPr>
            <a:r>
              <a:rPr lang="en-US" sz="2200" dirty="0" smtClean="0"/>
              <a:t>3. attach-load-balancers</a:t>
            </a:r>
          </a:p>
          <a:p>
            <a:pPr marL="0" indent="0">
              <a:buNone/>
            </a:pPr>
            <a:r>
              <a:rPr lang="en-US" sz="2200" dirty="0" smtClean="0"/>
              <a:t>4. batch-delete-scheduled-action</a:t>
            </a:r>
          </a:p>
          <a:p>
            <a:pPr marL="0" indent="0">
              <a:buNone/>
            </a:pPr>
            <a:r>
              <a:rPr lang="en-US" sz="2200" dirty="0" smtClean="0"/>
              <a:t>5. batch-put-scheduled-update-group-action</a:t>
            </a:r>
          </a:p>
          <a:p>
            <a:pPr marL="0" indent="0">
              <a:buNone/>
            </a:pPr>
            <a:r>
              <a:rPr lang="en-US" sz="2200" dirty="0" smtClean="0"/>
              <a:t>6. complete-lifecycle-action</a:t>
            </a:r>
          </a:p>
          <a:p>
            <a:pPr marL="0" indent="0">
              <a:buNone/>
            </a:pPr>
            <a:r>
              <a:rPr lang="en-US" sz="2200" dirty="0" smtClean="0"/>
              <a:t>7. create-auto-scaling-group</a:t>
            </a:r>
          </a:p>
          <a:p>
            <a:pPr marL="0" indent="0">
              <a:buNone/>
            </a:pPr>
            <a:r>
              <a:rPr lang="en-US" sz="2200" dirty="0" smtClean="0"/>
              <a:t>8. create-launch-configuration</a:t>
            </a:r>
          </a:p>
          <a:p>
            <a:pPr marL="0" indent="0">
              <a:buNone/>
            </a:pPr>
            <a:r>
              <a:rPr lang="en-US" sz="2200" dirty="0" smtClean="0"/>
              <a:t>9. create-or-update-tags</a:t>
            </a:r>
          </a:p>
          <a:p>
            <a:pPr marL="0" indent="0">
              <a:buNone/>
            </a:pPr>
            <a:r>
              <a:rPr lang="en-US" sz="2200" dirty="0" smtClean="0"/>
              <a:t>10. delete-auto-scaling-group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1752"/>
            <a:ext cx="5181600" cy="4905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11. delete-launch-configuration</a:t>
            </a:r>
          </a:p>
          <a:p>
            <a:pPr marL="0" indent="0">
              <a:buNone/>
            </a:pPr>
            <a:r>
              <a:rPr lang="en-US" sz="2200" dirty="0" smtClean="0"/>
              <a:t>12. delete-lifecycle-hook</a:t>
            </a:r>
          </a:p>
          <a:p>
            <a:pPr marL="0" indent="0">
              <a:buNone/>
            </a:pPr>
            <a:r>
              <a:rPr lang="en-US" sz="2200" dirty="0" smtClean="0"/>
              <a:t>13. delete-notification-configuration</a:t>
            </a:r>
          </a:p>
          <a:p>
            <a:pPr marL="0" indent="0">
              <a:buNone/>
            </a:pPr>
            <a:r>
              <a:rPr lang="en-US" sz="2200" dirty="0" smtClean="0"/>
              <a:t>14. delete-policy</a:t>
            </a:r>
          </a:p>
          <a:p>
            <a:pPr marL="0" indent="0">
              <a:buNone/>
            </a:pPr>
            <a:r>
              <a:rPr lang="en-US" sz="2200" dirty="0" smtClean="0"/>
              <a:t>15. delete-scheduled-action</a:t>
            </a:r>
          </a:p>
          <a:p>
            <a:pPr marL="0" indent="0">
              <a:buNone/>
            </a:pPr>
            <a:r>
              <a:rPr lang="en-US" sz="2200" dirty="0" smtClean="0"/>
              <a:t>16. delete-tags</a:t>
            </a:r>
          </a:p>
          <a:p>
            <a:pPr marL="0" indent="0">
              <a:buNone/>
            </a:pPr>
            <a:r>
              <a:rPr lang="en-US" sz="2200" dirty="0" smtClean="0"/>
              <a:t>17. describe-account-limits</a:t>
            </a:r>
          </a:p>
          <a:p>
            <a:pPr marL="0" indent="0">
              <a:buNone/>
            </a:pPr>
            <a:r>
              <a:rPr lang="en-US" sz="2200" dirty="0" smtClean="0"/>
              <a:t>18. describe-adjustment-types</a:t>
            </a:r>
          </a:p>
          <a:p>
            <a:pPr marL="0" indent="0">
              <a:buNone/>
            </a:pPr>
            <a:r>
              <a:rPr lang="en-US" sz="2200" dirty="0" smtClean="0"/>
              <a:t>19. describe-auto-scaling-groups</a:t>
            </a:r>
          </a:p>
          <a:p>
            <a:pPr marL="0" indent="0">
              <a:buNone/>
            </a:pPr>
            <a:r>
              <a:rPr lang="en-US" sz="2200" dirty="0" smtClean="0"/>
              <a:t>20. describe-auto-scaling-instances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4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1848"/>
            <a:ext cx="5181600" cy="53151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11. delete-launch-configuration</a:t>
            </a:r>
          </a:p>
          <a:p>
            <a:pPr marL="0" indent="0">
              <a:buNone/>
            </a:pPr>
            <a:r>
              <a:rPr lang="en-US" sz="2200" dirty="0" smtClean="0"/>
              <a:t>12. delete-lifecycle-hook</a:t>
            </a:r>
          </a:p>
          <a:p>
            <a:pPr marL="0" indent="0">
              <a:buNone/>
            </a:pPr>
            <a:r>
              <a:rPr lang="en-US" sz="2200" dirty="0" smtClean="0"/>
              <a:t>13. delete-notification-configuration</a:t>
            </a:r>
          </a:p>
          <a:p>
            <a:pPr marL="0" indent="0">
              <a:buNone/>
            </a:pPr>
            <a:r>
              <a:rPr lang="en-US" sz="2200" dirty="0" smtClean="0"/>
              <a:t>14. delete-policy</a:t>
            </a:r>
          </a:p>
          <a:p>
            <a:pPr marL="0" indent="0">
              <a:buNone/>
            </a:pPr>
            <a:r>
              <a:rPr lang="en-US" sz="2200" dirty="0" smtClean="0"/>
              <a:t>15. delete-scheduled-action</a:t>
            </a:r>
          </a:p>
          <a:p>
            <a:pPr marL="0" indent="0">
              <a:buNone/>
            </a:pPr>
            <a:r>
              <a:rPr lang="en-US" sz="2200" dirty="0" smtClean="0"/>
              <a:t>16. delete-tags</a:t>
            </a:r>
          </a:p>
          <a:p>
            <a:pPr marL="0" indent="0">
              <a:buNone/>
            </a:pPr>
            <a:r>
              <a:rPr lang="en-US" sz="2200" dirty="0" smtClean="0"/>
              <a:t>17. describe-account-limits</a:t>
            </a:r>
          </a:p>
          <a:p>
            <a:pPr marL="0" indent="0">
              <a:buNone/>
            </a:pPr>
            <a:r>
              <a:rPr lang="en-US" sz="2200" dirty="0" smtClean="0"/>
              <a:t>18. describe-adjustment-types</a:t>
            </a:r>
          </a:p>
          <a:p>
            <a:pPr marL="0" indent="0">
              <a:buNone/>
            </a:pPr>
            <a:r>
              <a:rPr lang="en-US" sz="2200" dirty="0" smtClean="0"/>
              <a:t>19. describe-auto-scaling-groups</a:t>
            </a:r>
          </a:p>
          <a:p>
            <a:pPr marL="0" indent="0">
              <a:buNone/>
            </a:pPr>
            <a:r>
              <a:rPr lang="en-US" sz="2200" dirty="0" smtClean="0"/>
              <a:t>20. describe-auto-scaling-instances</a:t>
            </a:r>
          </a:p>
          <a:p>
            <a:pPr marL="0" indent="0">
              <a:buNone/>
            </a:pPr>
            <a:r>
              <a:rPr lang="en-US" sz="2200" dirty="0" smtClean="0"/>
              <a:t>21. describe-auto-scaling-notification-types</a:t>
            </a:r>
          </a:p>
          <a:p>
            <a:pPr marL="0" indent="0">
              <a:buNone/>
            </a:pPr>
            <a:r>
              <a:rPr lang="en-US" sz="2200" dirty="0" smtClean="0"/>
              <a:t>22. describe-launch-configurations</a:t>
            </a:r>
          </a:p>
          <a:p>
            <a:pPr marL="0" indent="0">
              <a:buNone/>
            </a:pPr>
            <a:r>
              <a:rPr lang="en-US" sz="2200" dirty="0" smtClean="0"/>
              <a:t>23. describe-lifecycle-hook-types</a:t>
            </a:r>
          </a:p>
          <a:p>
            <a:pPr marL="0" indent="0">
              <a:buNone/>
            </a:pPr>
            <a:r>
              <a:rPr lang="en-US" sz="2200" dirty="0" smtClean="0"/>
              <a:t>24. describe-lifecycle-hooks</a:t>
            </a:r>
          </a:p>
          <a:p>
            <a:pPr marL="0" indent="0">
              <a:buNone/>
            </a:pPr>
            <a:r>
              <a:rPr lang="en-US" sz="2200" dirty="0" smtClean="0"/>
              <a:t>25. describe-load-balancer-target-groups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1848"/>
            <a:ext cx="5181600" cy="53151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25. describe-load-balancer-target-groups</a:t>
            </a:r>
          </a:p>
          <a:p>
            <a:pPr marL="0" indent="0">
              <a:buNone/>
            </a:pPr>
            <a:r>
              <a:rPr lang="en-US" sz="2200" dirty="0" smtClean="0"/>
              <a:t>26. describe-load-balancers</a:t>
            </a:r>
          </a:p>
          <a:p>
            <a:pPr marL="0" indent="0">
              <a:buNone/>
            </a:pPr>
            <a:r>
              <a:rPr lang="en-US" sz="2200" dirty="0" smtClean="0"/>
              <a:t>27. describe-metric-collection-types</a:t>
            </a:r>
          </a:p>
          <a:p>
            <a:pPr marL="0" indent="0">
              <a:buNone/>
            </a:pPr>
            <a:r>
              <a:rPr lang="en-US" sz="2200" dirty="0" smtClean="0"/>
              <a:t>28. describe-notification-configurations</a:t>
            </a:r>
          </a:p>
          <a:p>
            <a:pPr marL="0" indent="0">
              <a:buNone/>
            </a:pPr>
            <a:r>
              <a:rPr lang="en-US" sz="2200" dirty="0" smtClean="0"/>
              <a:t>29. describe-policies</a:t>
            </a:r>
          </a:p>
          <a:p>
            <a:pPr marL="0" indent="0">
              <a:buNone/>
            </a:pPr>
            <a:r>
              <a:rPr lang="en-US" sz="2200" dirty="0" smtClean="0"/>
              <a:t>30. describe-scaling-activities</a:t>
            </a:r>
          </a:p>
          <a:p>
            <a:pPr marL="0" indent="0">
              <a:buNone/>
            </a:pPr>
            <a:r>
              <a:rPr lang="en-US" sz="2200" dirty="0" smtClean="0"/>
              <a:t>31. describe-scaling-process-types</a:t>
            </a:r>
          </a:p>
          <a:p>
            <a:pPr marL="0" indent="0">
              <a:buNone/>
            </a:pPr>
            <a:r>
              <a:rPr lang="en-US" sz="2200" dirty="0" smtClean="0"/>
              <a:t>32. describe-scheduled-actions</a:t>
            </a:r>
          </a:p>
          <a:p>
            <a:pPr marL="0" indent="0">
              <a:buNone/>
            </a:pPr>
            <a:r>
              <a:rPr lang="en-US" sz="2200" dirty="0" smtClean="0"/>
              <a:t>33. describe-tags</a:t>
            </a:r>
          </a:p>
          <a:p>
            <a:pPr marL="0" indent="0">
              <a:buNone/>
            </a:pPr>
            <a:r>
              <a:rPr lang="en-US" sz="2200" dirty="0" smtClean="0"/>
              <a:t>34. describe-termination-policy-types</a:t>
            </a:r>
          </a:p>
          <a:p>
            <a:pPr marL="0" indent="0">
              <a:buNone/>
            </a:pPr>
            <a:r>
              <a:rPr lang="en-US" sz="2200" dirty="0" smtClean="0"/>
              <a:t>35. detach-instances</a:t>
            </a:r>
          </a:p>
          <a:p>
            <a:pPr marL="0" indent="0">
              <a:buNone/>
            </a:pPr>
            <a:r>
              <a:rPr lang="en-US" sz="2200" dirty="0" smtClean="0"/>
              <a:t>36. detach-load-balancer-target-groups</a:t>
            </a:r>
          </a:p>
          <a:p>
            <a:pPr marL="0" indent="0">
              <a:buNone/>
            </a:pPr>
            <a:r>
              <a:rPr lang="en-US" sz="2200" dirty="0" smtClean="0"/>
              <a:t>37. detach-load-balancers</a:t>
            </a:r>
          </a:p>
          <a:p>
            <a:pPr marL="0" indent="0">
              <a:buNone/>
            </a:pPr>
            <a:r>
              <a:rPr lang="en-US" sz="2200" dirty="0" smtClean="0"/>
              <a:t>38. disable-metrics-collection</a:t>
            </a:r>
          </a:p>
          <a:p>
            <a:pPr marL="0" indent="0">
              <a:buNone/>
            </a:pPr>
            <a:r>
              <a:rPr lang="en-US" sz="2200" dirty="0" smtClean="0"/>
              <a:t>39. enable-metrics-collection</a:t>
            </a:r>
          </a:p>
          <a:p>
            <a:pPr marL="0" indent="0">
              <a:buNone/>
            </a:pPr>
            <a:r>
              <a:rPr lang="en-US" sz="2200" dirty="0" smtClean="0"/>
              <a:t>40. enter-standby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700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1848"/>
            <a:ext cx="5181600" cy="5315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41. execute-policy</a:t>
            </a:r>
          </a:p>
          <a:p>
            <a:pPr marL="0" indent="0">
              <a:buNone/>
            </a:pPr>
            <a:r>
              <a:rPr lang="en-US" sz="2200" dirty="0" smtClean="0"/>
              <a:t>42. exit-standby</a:t>
            </a:r>
          </a:p>
          <a:p>
            <a:pPr marL="0" indent="0">
              <a:buNone/>
            </a:pPr>
            <a:r>
              <a:rPr lang="en-US" sz="2200" dirty="0" smtClean="0"/>
              <a:t>43. put-lifecycle-hook</a:t>
            </a:r>
          </a:p>
          <a:p>
            <a:pPr marL="0" indent="0">
              <a:buNone/>
            </a:pPr>
            <a:r>
              <a:rPr lang="en-US" sz="2200" dirty="0" smtClean="0"/>
              <a:t>44. put-notification-configuration</a:t>
            </a:r>
          </a:p>
          <a:p>
            <a:pPr marL="0" indent="0">
              <a:buNone/>
            </a:pPr>
            <a:r>
              <a:rPr lang="en-US" sz="2200" dirty="0" smtClean="0"/>
              <a:t>45. put-scaling-policy</a:t>
            </a:r>
          </a:p>
          <a:p>
            <a:pPr marL="0" indent="0">
              <a:buNone/>
            </a:pPr>
            <a:r>
              <a:rPr lang="en-US" sz="2200" dirty="0" smtClean="0"/>
              <a:t>46. put-scheduled-update-group-action</a:t>
            </a:r>
          </a:p>
          <a:p>
            <a:pPr marL="0" indent="0">
              <a:buNone/>
            </a:pPr>
            <a:r>
              <a:rPr lang="en-US" sz="2200" dirty="0" smtClean="0"/>
              <a:t>47. record-lifecycle-action-heartbeat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1848"/>
            <a:ext cx="5181600" cy="5315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48. resume-processes</a:t>
            </a:r>
          </a:p>
          <a:p>
            <a:pPr marL="0" indent="0">
              <a:buNone/>
            </a:pPr>
            <a:r>
              <a:rPr lang="en-US" sz="2200" dirty="0" smtClean="0"/>
              <a:t>49. set-desired-capacity</a:t>
            </a:r>
          </a:p>
          <a:p>
            <a:pPr marL="0" indent="0">
              <a:buNone/>
            </a:pPr>
            <a:r>
              <a:rPr lang="en-US" sz="2200" dirty="0" smtClean="0"/>
              <a:t>50. set-instance-health</a:t>
            </a:r>
          </a:p>
          <a:p>
            <a:pPr marL="0" indent="0">
              <a:buNone/>
            </a:pPr>
            <a:r>
              <a:rPr lang="en-US" sz="2200" dirty="0" smtClean="0"/>
              <a:t>51. set-instance-protection</a:t>
            </a:r>
          </a:p>
          <a:p>
            <a:pPr marL="0" indent="0">
              <a:buNone/>
            </a:pPr>
            <a:r>
              <a:rPr lang="en-US" sz="2200" dirty="0" smtClean="0"/>
              <a:t>52. suspend-processes</a:t>
            </a:r>
          </a:p>
          <a:p>
            <a:pPr marL="0" indent="0">
              <a:buNone/>
            </a:pPr>
            <a:r>
              <a:rPr lang="en-US" sz="2200" dirty="0" smtClean="0"/>
              <a:t>53. terminate-instance-in-auto-scaling-group</a:t>
            </a:r>
          </a:p>
          <a:p>
            <a:pPr marL="0" indent="0">
              <a:buNone/>
            </a:pPr>
            <a:r>
              <a:rPr lang="en-US" sz="2200" dirty="0" smtClean="0"/>
              <a:t>54. update-auto-scaling-group</a:t>
            </a:r>
          </a:p>
        </p:txBody>
      </p:sp>
    </p:spTree>
    <p:extLst>
      <p:ext uri="{BB962C8B-B14F-4D97-AF65-F5344CB8AC3E}">
        <p14:creationId xmlns:p14="http://schemas.microsoft.com/office/powerpoint/2010/main" val="10459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0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0000" dirty="0" smtClean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10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Elastic Load Balancer(ELB)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8497"/>
            <a:ext cx="10515600" cy="5328466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Load Balancing </a:t>
            </a:r>
            <a:r>
              <a:rPr lang="en-US" sz="2200" dirty="0" smtClean="0"/>
              <a:t>is a common method used for distributing incoming traffic among servers.</a:t>
            </a:r>
          </a:p>
          <a:p>
            <a:r>
              <a:rPr lang="en-US" sz="2200" dirty="0" smtClean="0"/>
              <a:t>An </a:t>
            </a:r>
            <a:r>
              <a:rPr lang="en-US" sz="2200" b="1" dirty="0" smtClean="0">
                <a:solidFill>
                  <a:srgbClr val="0070C0"/>
                </a:solidFill>
              </a:rPr>
              <a:t>Elastic Load Balancer </a:t>
            </a:r>
            <a:r>
              <a:rPr lang="en-US" sz="2200" dirty="0" smtClean="0"/>
              <a:t>is an EC2 service that automates the process of distributing incoming traffic to all the instances that are associated with the ELB.</a:t>
            </a:r>
          </a:p>
          <a:p>
            <a:r>
              <a:rPr lang="en-US" sz="2200" dirty="0" smtClean="0"/>
              <a:t>Cross-Zone load balancing :</a:t>
            </a:r>
          </a:p>
          <a:p>
            <a:pPr lvl="1"/>
            <a:r>
              <a:rPr lang="en-US" sz="1400" dirty="0" smtClean="0"/>
              <a:t>An elastic load balancer can load balance traffic to instances located across multiple availability zones.</a:t>
            </a:r>
          </a:p>
          <a:p>
            <a:pPr lvl="1"/>
            <a:r>
              <a:rPr lang="en-US" sz="1400" dirty="0" smtClean="0"/>
              <a:t>This allows for highly availability and fault tolerant architecture.</a:t>
            </a:r>
          </a:p>
          <a:p>
            <a:r>
              <a:rPr lang="en-US" sz="1800" dirty="0" smtClean="0"/>
              <a:t>Elastic load balancing can be paired with </a:t>
            </a:r>
            <a:r>
              <a:rPr lang="en-US" sz="1800" b="1" dirty="0" smtClean="0">
                <a:solidFill>
                  <a:srgbClr val="0070C0"/>
                </a:solidFill>
              </a:rPr>
              <a:t>Auto Scaling</a:t>
            </a:r>
            <a:r>
              <a:rPr lang="en-US" sz="1800" dirty="0" smtClean="0"/>
              <a:t> to enhance high availability and fault tolerance, and allow for automated scalability and elasticity.</a:t>
            </a:r>
          </a:p>
          <a:p>
            <a:r>
              <a:rPr lang="en-US" sz="1800" dirty="0" smtClean="0"/>
              <a:t>An ELB has it’s own DNS record set that allows for direct access from the open internet access.</a:t>
            </a:r>
          </a:p>
          <a:p>
            <a:r>
              <a:rPr lang="en-US" sz="1800" b="1" dirty="0" smtClean="0">
                <a:solidFill>
                  <a:srgbClr val="0070C0"/>
                </a:solidFill>
              </a:rPr>
              <a:t>Important ELB Facts:</a:t>
            </a:r>
          </a:p>
          <a:p>
            <a:pPr lvl="1"/>
            <a:r>
              <a:rPr lang="en-US" sz="1400" dirty="0" smtClean="0"/>
              <a:t>An ELB can be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public-facing</a:t>
            </a:r>
            <a:r>
              <a:rPr lang="en-US" sz="1400" dirty="0" smtClean="0"/>
              <a:t> or used as an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internal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load balancer and load balancer to internal EC2 instances on Private Subnets(As often done with Multi-Tier Applications).</a:t>
            </a:r>
          </a:p>
          <a:p>
            <a:pPr lvl="1"/>
            <a:r>
              <a:rPr lang="en-US" sz="1400" dirty="0" smtClean="0"/>
              <a:t>ELB’s will automatically stop serving traffic to an instance that becomes unhealthy(Via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healthy checks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An ELB or ALB can help reduce compute power or an EC2 instance by allowing for an SSL certificate to be applied directly to the elastic load balancer.</a:t>
            </a:r>
            <a:endParaRPr lang="en-US" sz="1400" dirty="0"/>
          </a:p>
          <a:p>
            <a:pPr marL="457200" lvl="1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547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Classic Elastic Load Balancer – OSI Layer 4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8497"/>
            <a:ext cx="10515600" cy="532846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 “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Classic</a:t>
            </a:r>
            <a:r>
              <a:rPr lang="en-US" sz="2200" dirty="0" smtClean="0"/>
              <a:t>” Elastic Load Balancer is designed for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SIMPLE</a:t>
            </a:r>
            <a:r>
              <a:rPr lang="en-US" sz="2200" dirty="0" smtClean="0"/>
              <a:t> balancing of traffic to multiple EC2 instances.</a:t>
            </a:r>
          </a:p>
          <a:p>
            <a:r>
              <a:rPr lang="en-US" sz="2200" dirty="0" smtClean="0"/>
              <a:t>There are no granular routing “rules” – all instances get routed to evenly, and no special routing request can be made based on specific content request from the user.</a:t>
            </a:r>
          </a:p>
          <a:p>
            <a:r>
              <a:rPr lang="en-US" sz="2200" dirty="0" smtClean="0"/>
              <a:t>Protocols : TCP, SSL HTTP, HTTPS</a:t>
            </a:r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464" y="2504418"/>
            <a:ext cx="39909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Application Elastic Load Balancer – OSI Layer 7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8497"/>
            <a:ext cx="10515600" cy="532846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An application load balancer is designed for balancing of traffic to one or more instance target grows using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Content-based “rules”.</a:t>
            </a:r>
          </a:p>
          <a:p>
            <a:r>
              <a:rPr lang="en-US" sz="2200" dirty="0" smtClean="0"/>
              <a:t>Content-based rules(setup on the listener) can be configured using:</a:t>
            </a:r>
          </a:p>
          <a:p>
            <a:pPr lvl="1"/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Host-based rules: </a:t>
            </a:r>
            <a:r>
              <a:rPr lang="en-US" sz="1800" dirty="0" smtClean="0"/>
              <a:t>Route traffic based on the host field of the HTTP header</a:t>
            </a:r>
          </a:p>
          <a:p>
            <a:pPr lvl="1"/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Path-based rules: </a:t>
            </a:r>
            <a:r>
              <a:rPr lang="en-US" sz="1800" dirty="0" smtClean="0"/>
              <a:t>Route traffic based on the URL path of the HTTP header</a:t>
            </a:r>
          </a:p>
          <a:p>
            <a:pPr lvl="1"/>
            <a:r>
              <a:rPr lang="en-US" sz="1800" dirty="0" smtClean="0"/>
              <a:t>This allows you to structure your application as smaller services, and even monitor/auto-scale based on traffic to specific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“target groups”.</a:t>
            </a:r>
          </a:p>
          <a:p>
            <a:pPr lvl="1"/>
            <a:r>
              <a:rPr lang="en-US" sz="1800" dirty="0" smtClean="0"/>
              <a:t>Can balance traffic to multiple ports</a:t>
            </a:r>
          </a:p>
          <a:p>
            <a:r>
              <a:rPr lang="en-US" sz="2200" dirty="0" smtClean="0"/>
              <a:t>An application Load balancer also supports :</a:t>
            </a:r>
          </a:p>
          <a:p>
            <a:pPr marL="0" indent="0">
              <a:buNone/>
            </a:pPr>
            <a:r>
              <a:rPr lang="en-US" sz="2200" dirty="0" smtClean="0"/>
              <a:t>ECS and EKS, HTTPS, HTTP/2, </a:t>
            </a:r>
          </a:p>
          <a:p>
            <a:pPr marL="0" indent="0">
              <a:buNone/>
            </a:pPr>
            <a:r>
              <a:rPr lang="en-US" sz="2200" dirty="0" smtClean="0"/>
              <a:t>Web Sockets, Access Logs, Sticky Sessions, </a:t>
            </a:r>
          </a:p>
          <a:p>
            <a:pPr marL="0" indent="0">
              <a:buNone/>
            </a:pPr>
            <a:r>
              <a:rPr lang="en-US" sz="2200" dirty="0" smtClean="0"/>
              <a:t>and AWS WAF(Web Application Firewall).</a:t>
            </a:r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15" y="2900035"/>
            <a:ext cx="46767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Network Elastic Load Balancer – OSI Layer 3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8497"/>
            <a:ext cx="10515600" cy="532846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Network Load Balancer is designed for extreme performance. </a:t>
            </a:r>
          </a:p>
          <a:p>
            <a:r>
              <a:rPr lang="en-US" sz="2200" dirty="0" smtClean="0"/>
              <a:t>It does not need to scale to handle large traffic spikes.</a:t>
            </a:r>
          </a:p>
          <a:p>
            <a:r>
              <a:rPr lang="en-US" sz="2200" dirty="0" smtClean="0"/>
              <a:t>Layer 4 (TCP) load balancing</a:t>
            </a:r>
          </a:p>
          <a:p>
            <a:r>
              <a:rPr lang="en-US" sz="2200" dirty="0" smtClean="0"/>
              <a:t>Static / Elastic IP address per AZ</a:t>
            </a:r>
          </a:p>
          <a:p>
            <a:r>
              <a:rPr lang="en-US" sz="2200" dirty="0" smtClean="0"/>
              <a:t>IP Addresses as Targets</a:t>
            </a:r>
          </a:p>
          <a:p>
            <a:r>
              <a:rPr lang="en-US" sz="2200" dirty="0" smtClean="0"/>
              <a:t>No SSL Offloading</a:t>
            </a:r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44" y="2627421"/>
            <a:ext cx="42767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Stateless Architecture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8497"/>
            <a:ext cx="10515600" cy="532846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Store State information Off-Instance</a:t>
            </a:r>
          </a:p>
          <a:p>
            <a:r>
              <a:rPr lang="en-US" sz="2200" dirty="0" smtClean="0"/>
              <a:t>NoSQL Database</a:t>
            </a:r>
          </a:p>
          <a:p>
            <a:r>
              <a:rPr lang="en-US" sz="2200" dirty="0" smtClean="0"/>
              <a:t>Shared </a:t>
            </a:r>
            <a:r>
              <a:rPr lang="en-US" sz="2200" dirty="0" err="1" smtClean="0"/>
              <a:t>FileSystem</a:t>
            </a:r>
            <a:endParaRPr lang="en-US" sz="2200" dirty="0" smtClean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02" y="2127359"/>
            <a:ext cx="3067050" cy="348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59" y="977954"/>
            <a:ext cx="34099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1118</Words>
  <Application>Microsoft Office PowerPoint</Application>
  <PresentationFormat>Widescreen</PresentationFormat>
  <Paragraphs>217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AWS  –  ELB &amp; Auto Scaling Group</vt:lpstr>
      <vt:lpstr>Elastic Load Balancer</vt:lpstr>
      <vt:lpstr>PowerPoint Presentation</vt:lpstr>
      <vt:lpstr>OSI (Open Systems Interconnection) 7 Layer Model </vt:lpstr>
      <vt:lpstr>Elastic Load Balancer(ELB)</vt:lpstr>
      <vt:lpstr>Classic Elastic Load Balancer – OSI Layer 4 </vt:lpstr>
      <vt:lpstr>Application Elastic Load Balancer – OSI Layer 7 </vt:lpstr>
      <vt:lpstr>Network Elastic Load Balancer – OSI Layer 3</vt:lpstr>
      <vt:lpstr>Stateless Architecture</vt:lpstr>
      <vt:lpstr>AWS ELB CLI Commands List https://docs.aws.amazon.com/cli/latest/reference/elb/index.html</vt:lpstr>
      <vt:lpstr>Create Classic Elastic Load Balancer</vt:lpstr>
      <vt:lpstr>Step-1 Create Classic ELB</vt:lpstr>
      <vt:lpstr>Step-2 : Select Subnets</vt:lpstr>
      <vt:lpstr>Step-3 : Create Security Groups on Port 80 and assign</vt:lpstr>
      <vt:lpstr>Step-4 : Configure Health Check </vt:lpstr>
      <vt:lpstr>Step-5 : Add EC2 instances to Elastic Load Balancer using Manual or Auto Scaling</vt:lpstr>
      <vt:lpstr>Step-6 : Add Tags &amp; Click on Create </vt:lpstr>
      <vt:lpstr>Cross check the ELB, EC2 instance configuration</vt:lpstr>
      <vt:lpstr>Auto Scaling Overview</vt:lpstr>
      <vt:lpstr>PowerPoint Presentation</vt:lpstr>
      <vt:lpstr>Launch Configuration</vt:lpstr>
      <vt:lpstr>Auto Scaling Group &amp; Launch Configuration</vt:lpstr>
      <vt:lpstr>Select the Instance Type</vt:lpstr>
      <vt:lpstr>Configure the Bootstrap Script</vt:lpstr>
      <vt:lpstr>Add Storage &amp; Create Security Group</vt:lpstr>
      <vt:lpstr>Select the Keypair and Click on Create</vt:lpstr>
      <vt:lpstr>Now, Auto Scaling Group Creation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Notification groups if any? Or else skip</vt:lpstr>
      <vt:lpstr>Verify the ELB &amp; Auto Scaling</vt:lpstr>
      <vt:lpstr>Cross check the ELB, EC2 instance configuration</vt:lpstr>
      <vt:lpstr>Auto Scaling Group CLI Commands</vt:lpstr>
      <vt:lpstr>Application Auto Scaling</vt:lpstr>
      <vt:lpstr>Auto Scaling  https://docs.aws.amazon.com/cli/latest/reference/autoscaling/index.html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Kummari, Chennakesavulu</dc:creator>
  <cp:lastModifiedBy>Kummari, Chennakesavulu</cp:lastModifiedBy>
  <cp:revision>98</cp:revision>
  <dcterms:created xsi:type="dcterms:W3CDTF">2018-08-27T08:30:06Z</dcterms:created>
  <dcterms:modified xsi:type="dcterms:W3CDTF">2018-08-28T14:37:51Z</dcterms:modified>
</cp:coreProperties>
</file>