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85" r:id="rId7"/>
    <p:sldId id="302" r:id="rId8"/>
    <p:sldId id="294" r:id="rId9"/>
    <p:sldId id="303" r:id="rId10"/>
    <p:sldId id="300" r:id="rId11"/>
    <p:sldId id="286" r:id="rId12"/>
    <p:sldId id="261" r:id="rId13"/>
    <p:sldId id="263" r:id="rId14"/>
    <p:sldId id="284" r:id="rId15"/>
    <p:sldId id="265" r:id="rId16"/>
    <p:sldId id="266" r:id="rId17"/>
    <p:sldId id="280" r:id="rId18"/>
    <p:sldId id="283" r:id="rId19"/>
    <p:sldId id="267" r:id="rId20"/>
    <p:sldId id="268" r:id="rId21"/>
    <p:sldId id="295" r:id="rId22"/>
    <p:sldId id="296" r:id="rId23"/>
    <p:sldId id="269" r:id="rId24"/>
    <p:sldId id="270" r:id="rId25"/>
    <p:sldId id="271" r:id="rId26"/>
    <p:sldId id="272" r:id="rId27"/>
    <p:sldId id="273" r:id="rId28"/>
    <p:sldId id="275" r:id="rId29"/>
    <p:sldId id="282" r:id="rId30"/>
    <p:sldId id="277" r:id="rId31"/>
    <p:sldId id="301" r:id="rId32"/>
    <p:sldId id="264" r:id="rId33"/>
    <p:sldId id="281" r:id="rId34"/>
    <p:sldId id="297" r:id="rId35"/>
    <p:sldId id="293" r:id="rId36"/>
    <p:sldId id="298" r:id="rId37"/>
    <p:sldId id="299" r:id="rId38"/>
    <p:sldId id="287" r:id="rId39"/>
    <p:sldId id="288" r:id="rId40"/>
    <p:sldId id="289" r:id="rId41"/>
    <p:sldId id="292" r:id="rId42"/>
    <p:sldId id="291" r:id="rId43"/>
    <p:sldId id="290" r:id="rId44"/>
    <p:sldId id="279" r:id="rId45"/>
    <p:sldId id="30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0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none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16971C9-4D93-4ACE-860F-9246028BD760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17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51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252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846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312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611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24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78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755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21E2-BDCF-4E5E-B89A-CA1F600B3A1C}" type="datetimeFigureOut">
              <a:rPr lang="en-US" smtClean="0"/>
              <a:pPr/>
              <a:t>3/17/2016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3CDC-1711-48F8-8429-43D43E2CBA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56849" y="1285875"/>
            <a:ext cx="11078308" cy="485775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None/>
              <a:defRPr sz="1200">
                <a:solidFill>
                  <a:srgbClr val="000000"/>
                </a:solidFill>
                <a:latin typeface="Lucida Console" pitchFamily="49" charset="0"/>
              </a:defRPr>
            </a:lvl1pPr>
            <a:lvl2pPr>
              <a:buNone/>
              <a:defRPr sz="1200">
                <a:solidFill>
                  <a:srgbClr val="000000"/>
                </a:solidFill>
                <a:latin typeface="Lucida Console" pitchFamily="49" charset="0"/>
              </a:defRPr>
            </a:lvl2pPr>
            <a:lvl3pPr>
              <a:buNone/>
              <a:defRPr sz="1200">
                <a:solidFill>
                  <a:srgbClr val="000000"/>
                </a:solidFill>
                <a:latin typeface="Lucida Console" pitchFamily="49" charset="0"/>
              </a:defRPr>
            </a:lvl3pPr>
            <a:lvl4pPr>
              <a:buNone/>
              <a:defRPr sz="1200">
                <a:solidFill>
                  <a:srgbClr val="000000"/>
                </a:solidFill>
                <a:latin typeface="Lucida Console" pitchFamily="49" charset="0"/>
              </a:defRPr>
            </a:lvl4pPr>
            <a:lvl5pPr>
              <a:buNone/>
              <a:defRPr sz="1200">
                <a:solidFill>
                  <a:srgbClr val="000000"/>
                </a:solidFill>
                <a:latin typeface="Lucida Console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94277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870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59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40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58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84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37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10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29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609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576354"/>
            <a:ext cx="10131425" cy="4220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6971C9-4D93-4ACE-860F-9246028BD760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561" y="5867400"/>
            <a:ext cx="2476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25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 cap="none">
          <a:ln w="3175" cmpd="sng">
            <a:noFill/>
          </a:ln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sqlblogcasts.com/blogs/simons/archive/2008/11/03/TSQL-Scalar-functions-are-evil-.aspx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mailto:simon.dmorias@sabin.i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8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Column Order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99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Choosing an Index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…WHERE </a:t>
            </a:r>
            <a:r>
              <a:rPr lang="en-GB" dirty="0" err="1" smtClean="0"/>
              <a:t>CustomerID</a:t>
            </a:r>
            <a:r>
              <a:rPr lang="en-GB" dirty="0" smtClean="0"/>
              <a:t> = @p1 AND </a:t>
            </a:r>
            <a:r>
              <a:rPr lang="en-GB" dirty="0" err="1" smtClean="0"/>
              <a:t>StoreID</a:t>
            </a:r>
            <a:r>
              <a:rPr lang="en-GB" dirty="0" smtClean="0"/>
              <a:t> = @p2</a:t>
            </a:r>
          </a:p>
          <a:p>
            <a:r>
              <a:rPr lang="en-GB" dirty="0" smtClean="0"/>
              <a:t>Both </a:t>
            </a:r>
            <a:r>
              <a:rPr lang="en-GB" dirty="0" err="1" smtClean="0"/>
              <a:t>CustomerID</a:t>
            </a:r>
            <a:r>
              <a:rPr lang="en-GB" dirty="0" smtClean="0"/>
              <a:t> and </a:t>
            </a:r>
            <a:r>
              <a:rPr lang="en-GB" dirty="0" err="1" smtClean="0"/>
              <a:t>StoreID</a:t>
            </a:r>
            <a:r>
              <a:rPr lang="en-GB" dirty="0" smtClean="0"/>
              <a:t> are indexed separately</a:t>
            </a:r>
          </a:p>
          <a:p>
            <a:r>
              <a:rPr lang="en-GB" dirty="0" smtClean="0"/>
              <a:t>The query optimiser will select one index only for the whole query</a:t>
            </a:r>
          </a:p>
          <a:p>
            <a:pPr lvl="1"/>
            <a:r>
              <a:rPr lang="en-GB" dirty="0" smtClean="0"/>
              <a:t>In this case probably </a:t>
            </a:r>
            <a:r>
              <a:rPr lang="en-GB" dirty="0" err="1" smtClean="0"/>
              <a:t>CustomerID</a:t>
            </a:r>
            <a:r>
              <a:rPr lang="en-GB" dirty="0" smtClean="0"/>
              <a:t> as we would expect better SELECTIVITY</a:t>
            </a:r>
          </a:p>
          <a:p>
            <a:r>
              <a:rPr lang="en-GB" dirty="0" smtClean="0"/>
              <a:t>A single query cannot use two indexes for the same purpose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72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Indexes Summary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 Trees</a:t>
            </a:r>
          </a:p>
          <a:p>
            <a:r>
              <a:rPr lang="en-GB" dirty="0" smtClean="0"/>
              <a:t>Clustered vs Non Clustered</a:t>
            </a:r>
          </a:p>
          <a:p>
            <a:r>
              <a:rPr lang="en-GB" dirty="0" smtClean="0"/>
              <a:t>Tables with no clustered index are a Heap</a:t>
            </a:r>
          </a:p>
          <a:p>
            <a:r>
              <a:rPr lang="en-GB" dirty="0" smtClean="0"/>
              <a:t>Key Lookups</a:t>
            </a:r>
          </a:p>
          <a:p>
            <a:r>
              <a:rPr lang="en-GB" dirty="0" smtClean="0"/>
              <a:t>Seek vs Scan</a:t>
            </a:r>
          </a:p>
          <a:p>
            <a:r>
              <a:rPr lang="en-GB" dirty="0" smtClean="0"/>
              <a:t>Multi column indexes create a composite key in order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92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SARGable</a:t>
            </a:r>
            <a:r>
              <a:rPr lang="en-GB" dirty="0" smtClean="0"/>
              <a:t> Queries/Predicates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LIKE (%)</a:t>
            </a:r>
          </a:p>
          <a:p>
            <a:pPr lvl="1"/>
            <a:r>
              <a:rPr lang="en-GB" dirty="0" smtClean="0"/>
              <a:t>‘%value’ - Cannot use index</a:t>
            </a:r>
          </a:p>
          <a:p>
            <a:pPr lvl="1"/>
            <a:r>
              <a:rPr lang="en-GB" dirty="0" smtClean="0"/>
              <a:t>‘value%’ - Can use index</a:t>
            </a:r>
          </a:p>
          <a:p>
            <a:r>
              <a:rPr lang="en-GB" dirty="0" smtClean="0"/>
              <a:t>Functions</a:t>
            </a:r>
          </a:p>
          <a:p>
            <a:pPr lvl="1"/>
            <a:r>
              <a:rPr lang="en-GB" dirty="0" smtClean="0"/>
              <a:t>MONTH(</a:t>
            </a:r>
            <a:r>
              <a:rPr lang="en-GB" dirty="0" err="1" smtClean="0"/>
              <a:t>DateColumn</a:t>
            </a:r>
            <a:r>
              <a:rPr lang="en-GB" dirty="0" smtClean="0"/>
              <a:t>) = 12  - Cannot use Index</a:t>
            </a:r>
          </a:p>
          <a:p>
            <a:pPr lvl="1"/>
            <a:r>
              <a:rPr lang="en-GB" dirty="0" err="1" smtClean="0"/>
              <a:t>DateColumn</a:t>
            </a:r>
            <a:r>
              <a:rPr lang="en-GB" dirty="0" smtClean="0"/>
              <a:t> BETWEEN ‘1 Dec 2015’ AND ‘31 Dec 2015’ - Can use index</a:t>
            </a:r>
          </a:p>
          <a:p>
            <a:pPr lvl="1"/>
            <a:r>
              <a:rPr lang="en-GB" dirty="0" smtClean="0"/>
              <a:t>CAST(</a:t>
            </a:r>
            <a:r>
              <a:rPr lang="en-GB" dirty="0" err="1" smtClean="0"/>
              <a:t>DateColumn</a:t>
            </a:r>
            <a:r>
              <a:rPr lang="en-GB" dirty="0" smtClean="0"/>
              <a:t> as DATE) BETWEEN… - Can use index</a:t>
            </a:r>
          </a:p>
          <a:p>
            <a:r>
              <a:rPr lang="en-GB" dirty="0" smtClean="0"/>
              <a:t>OR</a:t>
            </a:r>
          </a:p>
          <a:p>
            <a:pPr lvl="1"/>
            <a:r>
              <a:rPr lang="en-GB" dirty="0" smtClean="0"/>
              <a:t>More likely to scan rather than seek</a:t>
            </a:r>
          </a:p>
          <a:p>
            <a:r>
              <a:rPr lang="en-GB" dirty="0" smtClean="0"/>
              <a:t>IN is the same as OR</a:t>
            </a:r>
          </a:p>
          <a:p>
            <a:pPr lvl="1"/>
            <a:r>
              <a:rPr lang="en-GB" dirty="0" smtClean="0"/>
              <a:t>In some cases you can use BETWEEN (example replace IN (1,2,3) with BETWEEN 1 AND 3)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10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SET STATISTICS TIME/IO</a:t>
            </a:r>
          </a:p>
          <a:p>
            <a:r>
              <a:rPr lang="en-GB" dirty="0" err="1" smtClean="0"/>
              <a:t>SARGable</a:t>
            </a:r>
            <a:r>
              <a:rPr lang="en-GB" dirty="0" smtClean="0"/>
              <a:t> Queries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209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BY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non aggregated columns have to be grouped</a:t>
            </a:r>
          </a:p>
          <a:p>
            <a:pPr lvl="1"/>
            <a:r>
              <a:rPr lang="en-GB" dirty="0" smtClean="0"/>
              <a:t>Results in large group keys</a:t>
            </a:r>
          </a:p>
          <a:p>
            <a:pPr lvl="1"/>
            <a:r>
              <a:rPr lang="en-GB" dirty="0" smtClean="0"/>
              <a:t>Uses lots of memory</a:t>
            </a:r>
          </a:p>
          <a:p>
            <a:r>
              <a:rPr lang="en-GB" dirty="0" smtClean="0"/>
              <a:t>Use derived table</a:t>
            </a:r>
          </a:p>
          <a:p>
            <a:pPr lvl="1"/>
            <a:r>
              <a:rPr lang="en-GB" dirty="0" smtClean="0"/>
              <a:t>Reduce grouping to the unique keys</a:t>
            </a:r>
          </a:p>
          <a:p>
            <a:pPr lvl="1"/>
            <a:r>
              <a:rPr lang="en-GB" dirty="0" smtClean="0"/>
              <a:t>JOIN to derived table to enhance </a:t>
            </a:r>
            <a:r>
              <a:rPr lang="en-GB" dirty="0" err="1" smtClean="0"/>
              <a:t>resultset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7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GROUP BY - Example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1131" y="1436914"/>
            <a:ext cx="10471354" cy="43023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spcAft>
                <a:spcPts val="0"/>
              </a:spcAft>
            </a:pPr>
            <a:endParaRPr lang="en-GB" dirty="0" smtClean="0"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effectLst/>
              </a:rPr>
              <a:t>select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SalesP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.FirstName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+ </a:t>
            </a:r>
            <a:r>
              <a:rPr lang="en-GB" sz="1400" dirty="0" smtClean="0">
                <a:solidFill>
                  <a:srgbClr val="FF0000"/>
                </a:solidFill>
                <a:effectLst/>
              </a:rPr>
              <a:t>' ' 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+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SalesP.LastName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SalesPerson</a:t>
            </a:r>
            <a:endParaRPr lang="en-GB" sz="1400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CustomerP.LastName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Customer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Terr.Name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SOH.TotalDue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from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Sales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SOH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Sales.Customer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   Customer 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Customer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.CustomerID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SOH.CustomerID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Person.Person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   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CustomerP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CustomerP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.BusinessEntityID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Customer.PersonID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Person.Person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   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SalesP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SalesP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.BusinessEntityID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SOH.SalesPersonID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Sales.SalesTerritory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Terr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 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Terr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.TerritoryID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SOH.TerritoryID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effectLst/>
              </a:rPr>
              <a:t>group by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SalesP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.FirstName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+ </a:t>
            </a:r>
            <a:r>
              <a:rPr lang="en-GB" sz="1400" dirty="0" smtClean="0">
                <a:solidFill>
                  <a:srgbClr val="FF0000"/>
                </a:solidFill>
                <a:effectLst/>
              </a:rPr>
              <a:t>' ' 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+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SalesP.LastName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CustomerP.LastName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Terr.Name</a:t>
            </a:r>
            <a:endParaRPr lang="en-GB" sz="1400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solidFill>
                  <a:srgbClr val="0000FF"/>
                </a:solidFill>
                <a:effectLst/>
              </a:rPr>
              <a:t>  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04184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BY – Re-write Example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028173" y="1436913"/>
            <a:ext cx="10361796" cy="439502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effectLst/>
              </a:rPr>
              <a:t> 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effectLst/>
              </a:rPr>
              <a:t>select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SalesP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.FirstName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+ </a:t>
            </a:r>
            <a:r>
              <a:rPr lang="en-GB" sz="1400" dirty="0" smtClean="0">
                <a:solidFill>
                  <a:srgbClr val="FF0000"/>
                </a:solidFill>
                <a:effectLst/>
              </a:rPr>
              <a:t>' ' 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+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SalesP.LastName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SalesPerson</a:t>
            </a:r>
            <a:endParaRPr lang="en-GB" sz="1400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CustomerP.LastName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Customer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Terr.Name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SumOfTotalDue</a:t>
            </a:r>
            <a:endParaRPr lang="en-GB" sz="1400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from 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1400" b="1" dirty="0" smtClean="0">
                <a:solidFill>
                  <a:srgbClr val="0000FF"/>
                </a:solidFill>
                <a:effectLst/>
              </a:rPr>
              <a:t>select </a:t>
            </a:r>
            <a:r>
              <a:rPr lang="en-GB" sz="1400" b="1" dirty="0" err="1" smtClean="0">
                <a:solidFill>
                  <a:srgbClr val="0000FF"/>
                </a:solidFill>
                <a:effectLst/>
              </a:rPr>
              <a:t>SOH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.CustomerID</a:t>
            </a:r>
            <a:r>
              <a:rPr lang="en-GB" sz="1400" b="1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b="1" dirty="0" smtClean="0">
                <a:solidFill>
                  <a:srgbClr val="808080"/>
                </a:solidFill>
                <a:effectLst/>
              </a:rPr>
              <a:t>             , 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SOH.SalesPersonId</a:t>
            </a:r>
            <a:endParaRPr lang="en-GB" sz="1400" b="1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b="1" dirty="0" smtClean="0">
                <a:solidFill>
                  <a:srgbClr val="808080"/>
                </a:solidFill>
                <a:effectLst/>
              </a:rPr>
              <a:t>             , 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SOH.TerritoryID</a:t>
            </a:r>
            <a:r>
              <a:rPr lang="en-GB" sz="1400" b="1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b="1" dirty="0" smtClean="0">
                <a:solidFill>
                  <a:srgbClr val="808080"/>
                </a:solidFill>
                <a:effectLst/>
              </a:rPr>
              <a:t>             , </a:t>
            </a:r>
            <a:r>
              <a:rPr lang="en-GB" sz="1400" b="1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1400" b="1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SOH.TotalDue</a:t>
            </a:r>
            <a:r>
              <a:rPr lang="en-GB" sz="1400" b="1" dirty="0" smtClean="0">
                <a:solidFill>
                  <a:srgbClr val="808080"/>
                </a:solidFill>
                <a:effectLst/>
              </a:rPr>
              <a:t>) 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SumOfTotalDue</a:t>
            </a:r>
            <a:endParaRPr lang="en-GB" sz="1400" b="1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b="1" dirty="0" smtClean="0">
                <a:solidFill>
                  <a:srgbClr val="808080"/>
                </a:solidFill>
                <a:effectLst/>
              </a:rPr>
              <a:t>          </a:t>
            </a:r>
            <a:r>
              <a:rPr lang="en-GB" sz="1400" b="1" dirty="0" smtClean="0">
                <a:solidFill>
                  <a:srgbClr val="0000FF"/>
                </a:solidFill>
                <a:effectLst/>
              </a:rPr>
              <a:t>from </a:t>
            </a:r>
            <a:r>
              <a:rPr lang="en-GB" sz="1400" b="1" dirty="0" err="1" smtClean="0">
                <a:solidFill>
                  <a:srgbClr val="0000FF"/>
                </a:solidFill>
                <a:effectLst/>
              </a:rPr>
              <a:t>Sales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1400" b="1" dirty="0" smtClean="0">
                <a:solidFill>
                  <a:srgbClr val="808080"/>
                </a:solidFill>
                <a:effectLst/>
              </a:rPr>
              <a:t> SOH</a:t>
            </a:r>
          </a:p>
          <a:p>
            <a:pPr>
              <a:spcAft>
                <a:spcPts val="0"/>
              </a:spcAft>
            </a:pPr>
            <a:r>
              <a:rPr lang="en-GB" sz="1400" b="1" dirty="0" smtClean="0">
                <a:solidFill>
                  <a:srgbClr val="808080"/>
                </a:solidFill>
                <a:effectLst/>
              </a:rPr>
              <a:t>      </a:t>
            </a:r>
            <a:r>
              <a:rPr lang="en-GB" sz="1400" b="1" dirty="0" smtClean="0">
                <a:solidFill>
                  <a:srgbClr val="0000FF"/>
                </a:solidFill>
                <a:effectLst/>
              </a:rPr>
              <a:t>group by </a:t>
            </a:r>
            <a:r>
              <a:rPr lang="en-GB" sz="1400" b="1" dirty="0" err="1" smtClean="0">
                <a:solidFill>
                  <a:srgbClr val="0000FF"/>
                </a:solidFill>
                <a:effectLst/>
              </a:rPr>
              <a:t>SOH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.CustomerID</a:t>
            </a:r>
            <a:r>
              <a:rPr lang="en-GB" sz="1400" b="1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b="1" dirty="0" smtClean="0">
                <a:solidFill>
                  <a:srgbClr val="808080"/>
                </a:solidFill>
                <a:effectLst/>
              </a:rPr>
              <a:t>             , 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SOH.SalesPersonId</a:t>
            </a:r>
            <a:endParaRPr lang="en-GB" sz="1400" b="1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b="1" dirty="0" smtClean="0">
                <a:solidFill>
                  <a:srgbClr val="808080"/>
                </a:solidFill>
                <a:effectLst/>
              </a:rPr>
              <a:t>             , 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SOH.TerritoryID</a:t>
            </a:r>
            <a:r>
              <a:rPr lang="en-GB" sz="1400" b="1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) SOH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Sales.Customer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   Customer 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Customer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.CustomerID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SOH.CustomerID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Person.Person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   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CustomerP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CustomerP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.BusinessEntityID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Customer.PersonID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Person.Person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   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SalesP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SalesP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.BusinessEntityID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SOH.SalesPersonID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Sales.SalesTerritory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Terr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 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Terr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.TerritoryID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SOH.TerritoryID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  <a:endParaRPr lang="en-GB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70535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Group By &amp; Indexes Usage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92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Subset queries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one query accesses a sub set of a previous query</a:t>
            </a:r>
          </a:p>
          <a:p>
            <a:r>
              <a:rPr lang="en-GB" dirty="0" smtClean="0"/>
              <a:t>Why run the query again</a:t>
            </a:r>
          </a:p>
          <a:p>
            <a:r>
              <a:rPr lang="en-GB" dirty="0" smtClean="0"/>
              <a:t>Use CASE to identify the subset required</a:t>
            </a:r>
          </a:p>
          <a:p>
            <a:r>
              <a:rPr lang="en-GB" dirty="0" smtClean="0"/>
              <a:t>PIVOT on steroids</a:t>
            </a:r>
          </a:p>
          <a:p>
            <a:pPr lvl="1"/>
            <a:r>
              <a:rPr lang="en-GB" dirty="0" smtClean="0"/>
              <a:t>Much more flexible than PIVOT and performs just as well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60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Welcome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Get a VM:</a:t>
            </a:r>
          </a:p>
          <a:p>
            <a:pPr lvl="1"/>
            <a:r>
              <a:rPr lang="en-GB" dirty="0" smtClean="0"/>
              <a:t>sabiniotr</a:t>
            </a:r>
            <a:r>
              <a:rPr lang="en-GB" dirty="0" smtClean="0">
                <a:solidFill>
                  <a:srgbClr val="FF0000"/>
                </a:solidFill>
              </a:rPr>
              <a:t>XX</a:t>
            </a:r>
            <a:r>
              <a:rPr lang="en-GB" dirty="0" smtClean="0"/>
              <a:t>.northeurope.cloudapp.azure.com</a:t>
            </a:r>
            <a:endParaRPr lang="en-GB" dirty="0" smtClean="0"/>
          </a:p>
          <a:p>
            <a:r>
              <a:rPr lang="en-GB" dirty="0" smtClean="0"/>
              <a:t>Login</a:t>
            </a:r>
          </a:p>
          <a:p>
            <a:pPr lvl="1"/>
            <a:r>
              <a:rPr lang="en-GB" dirty="0" smtClean="0"/>
              <a:t>.\</a:t>
            </a:r>
            <a:r>
              <a:rPr lang="en-GB" dirty="0" err="1" smtClean="0"/>
              <a:t>SQLTraining</a:t>
            </a:r>
            <a:endParaRPr lang="en-GB" dirty="0" smtClean="0"/>
          </a:p>
          <a:p>
            <a:pPr lvl="1"/>
            <a:r>
              <a:rPr lang="en-GB" dirty="0" smtClean="0"/>
              <a:t>SQLTraining123</a:t>
            </a:r>
          </a:p>
          <a:p>
            <a:r>
              <a:rPr lang="en-GB" dirty="0" err="1" smtClean="0"/>
              <a:t>Wifi</a:t>
            </a:r>
            <a:endParaRPr lang="en-GB" dirty="0" smtClean="0"/>
          </a:p>
          <a:p>
            <a:pPr lvl="1"/>
            <a:r>
              <a:rPr lang="en-GB" dirty="0"/>
              <a:t>U</a:t>
            </a:r>
            <a:r>
              <a:rPr lang="en-GB" dirty="0" smtClean="0"/>
              <a:t>sername</a:t>
            </a:r>
            <a:r>
              <a:rPr lang="en-GB" dirty="0"/>
              <a:t>:	huddle</a:t>
            </a:r>
          </a:p>
          <a:p>
            <a:pPr lvl="1"/>
            <a:r>
              <a:rPr lang="en-GB" dirty="0" smtClean="0"/>
              <a:t>Password</a:t>
            </a:r>
            <a:r>
              <a:rPr lang="en-GB" dirty="0"/>
              <a:t>:	</a:t>
            </a:r>
            <a:r>
              <a:rPr lang="en-GB" dirty="0" err="1"/>
              <a:t>wCKEgk</a:t>
            </a:r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5598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Subset queries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4208" y="1365938"/>
            <a:ext cx="11078308" cy="48577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32500" lnSpcReduction="20000"/>
          </a:bodyPr>
          <a:lstStyle/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0000FF"/>
                </a:solidFill>
                <a:effectLst/>
              </a:rPr>
              <a:t>select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TotalDue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from </a:t>
            </a:r>
            <a:r>
              <a:rPr lang="en-GB" sz="4300" dirty="0" err="1" smtClean="0">
                <a:solidFill>
                  <a:srgbClr val="0000FF"/>
                </a:solidFill>
                <a:effectLst/>
              </a:rPr>
              <a:t>Sales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where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between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'1 Jan 2003' 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and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'31 Dec 2003'</a:t>
            </a:r>
          </a:p>
          <a:p>
            <a:pPr>
              <a:spcAft>
                <a:spcPts val="0"/>
              </a:spcAft>
            </a:pPr>
            <a:endParaRPr lang="en-GB" sz="4300" dirty="0" smtClean="0">
              <a:solidFill>
                <a:srgbClr val="FF000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0000FF"/>
                </a:solidFill>
                <a:effectLst/>
              </a:rPr>
              <a:t>select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TotalDue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from </a:t>
            </a:r>
            <a:r>
              <a:rPr lang="en-GB" sz="4300" dirty="0" err="1" smtClean="0">
                <a:solidFill>
                  <a:srgbClr val="0000FF"/>
                </a:solidFill>
                <a:effectLst/>
              </a:rPr>
              <a:t>Sales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where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between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'1 Dec 2003' 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and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'31 Dec 2003'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FF000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FF000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select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TotalDue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from </a:t>
            </a:r>
            <a:r>
              <a:rPr lang="en-GB" sz="4300" dirty="0" err="1" smtClean="0">
                <a:solidFill>
                  <a:srgbClr val="0000FF"/>
                </a:solidFill>
                <a:effectLst/>
              </a:rPr>
              <a:t>Sales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where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=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'25 Dec 2003'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FF000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FF000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select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TotalDue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from </a:t>
            </a:r>
            <a:r>
              <a:rPr lang="en-GB" sz="4300" dirty="0" err="1" smtClean="0">
                <a:solidFill>
                  <a:srgbClr val="0000FF"/>
                </a:solidFill>
                <a:effectLst/>
              </a:rPr>
              <a:t>Sales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where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=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'26 Dec 2003'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FF000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go</a:t>
            </a:r>
          </a:p>
          <a:p>
            <a:pPr>
              <a:spcAft>
                <a:spcPts val="0"/>
              </a:spcAft>
            </a:pPr>
            <a:endParaRPr lang="en-GB" sz="4300" dirty="0" smtClean="0">
              <a:solidFill>
                <a:srgbClr val="0000FF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0000FF"/>
                </a:solidFill>
                <a:effectLst/>
              </a:rPr>
              <a:t> select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TotalDue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YearTotal</a:t>
            </a:r>
            <a:endParaRPr lang="en-GB" sz="4300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     ,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case when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between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'1 Dec 2003' 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and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'31 Dec 2003'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FF0000"/>
                </a:solidFill>
                <a:effectLst/>
              </a:rPr>
              <a:t>                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then </a:t>
            </a:r>
            <a:r>
              <a:rPr lang="en-GB" sz="4300" dirty="0" err="1" smtClean="0">
                <a:solidFill>
                  <a:srgbClr val="0000FF"/>
                </a:solidFill>
                <a:effectLst/>
              </a:rPr>
              <a:t>TotalDue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 else 0 end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MonthTotal</a:t>
            </a:r>
            <a:endParaRPr lang="en-GB" sz="4300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     ,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case when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=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'25 Dec 2003'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FF0000"/>
                </a:solidFill>
                <a:effectLst/>
              </a:rPr>
              <a:t>                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then </a:t>
            </a:r>
            <a:r>
              <a:rPr lang="en-GB" sz="4300" dirty="0" err="1" smtClean="0">
                <a:solidFill>
                  <a:srgbClr val="0000FF"/>
                </a:solidFill>
                <a:effectLst/>
              </a:rPr>
              <a:t>TotalDue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 else 0 end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XmasDayTotal</a:t>
            </a:r>
            <a:endParaRPr lang="en-GB" sz="4300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     ,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case when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=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'26 Dec 2003'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FF0000"/>
                </a:solidFill>
                <a:effectLst/>
              </a:rPr>
              <a:t>                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then </a:t>
            </a:r>
            <a:r>
              <a:rPr lang="en-GB" sz="4300" dirty="0" err="1" smtClean="0">
                <a:solidFill>
                  <a:srgbClr val="0000FF"/>
                </a:solidFill>
                <a:effectLst/>
              </a:rPr>
              <a:t>TotalDue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 else 0 end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BoxingDayTotal</a:t>
            </a:r>
            <a:endParaRPr lang="en-GB" sz="4300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from </a:t>
            </a:r>
            <a:r>
              <a:rPr lang="en-GB" sz="4300" dirty="0" err="1" smtClean="0">
                <a:solidFill>
                  <a:srgbClr val="0000FF"/>
                </a:solidFill>
                <a:effectLst/>
              </a:rPr>
              <a:t>Sales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where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between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'1 Jan 2003' 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and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'31 Dec 2003'</a:t>
            </a: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05247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Implicit Conversions</a:t>
            </a:r>
          </a:p>
          <a:p>
            <a:r>
              <a:rPr lang="en-GB" dirty="0" err="1"/>
              <a:t>n</a:t>
            </a:r>
            <a:r>
              <a:rPr lang="en-GB" dirty="0" err="1" smtClean="0"/>
              <a:t>varchar</a:t>
            </a:r>
            <a:r>
              <a:rPr lang="en-GB" dirty="0" smtClean="0"/>
              <a:t> and varchar are different</a:t>
            </a:r>
          </a:p>
          <a:p>
            <a:r>
              <a:rPr lang="en-GB" dirty="0" smtClean="0"/>
              <a:t>As are </a:t>
            </a:r>
            <a:r>
              <a:rPr lang="en-GB" dirty="0" err="1" smtClean="0"/>
              <a:t>tinyint</a:t>
            </a:r>
            <a:r>
              <a:rPr lang="en-GB" dirty="0" smtClean="0"/>
              <a:t>, </a:t>
            </a:r>
            <a:r>
              <a:rPr lang="en-GB" dirty="0" err="1" smtClean="0"/>
              <a:t>smallint</a:t>
            </a:r>
            <a:r>
              <a:rPr lang="en-GB" dirty="0" smtClean="0"/>
              <a:t>, </a:t>
            </a:r>
            <a:r>
              <a:rPr lang="en-GB" dirty="0" err="1" smtClean="0"/>
              <a:t>int</a:t>
            </a:r>
            <a:r>
              <a:rPr lang="en-GB" dirty="0" smtClean="0"/>
              <a:t> &amp; </a:t>
            </a:r>
            <a:r>
              <a:rPr lang="en-GB" dirty="0" err="1" smtClean="0"/>
              <a:t>bigint</a:t>
            </a:r>
            <a:endParaRPr lang="en-GB" dirty="0" smtClean="0"/>
          </a:p>
          <a:p>
            <a:pPr lvl="1"/>
            <a:r>
              <a:rPr lang="en-GB" dirty="0" smtClean="0"/>
              <a:t>Signed Data Types (positive and negative values – first bit denotes which)</a:t>
            </a:r>
          </a:p>
          <a:p>
            <a:pPr lvl="1"/>
            <a:r>
              <a:rPr lang="en-GB" dirty="0" smtClean="0"/>
              <a:t>Unsigned Data Type (positive only)</a:t>
            </a:r>
          </a:p>
          <a:p>
            <a:r>
              <a:rPr lang="en-GB" dirty="0" smtClean="0"/>
              <a:t>Joining mismatched data types is expensive and will scan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06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70567"/>
            <a:ext cx="10131425" cy="4220633"/>
          </a:xfrm>
        </p:spPr>
        <p:txBody>
          <a:bodyPr/>
          <a:lstStyle/>
          <a:p>
            <a:r>
              <a:rPr lang="en-GB" dirty="0" smtClean="0"/>
              <a:t>NULL = Unknown Value</a:t>
            </a:r>
          </a:p>
          <a:p>
            <a:r>
              <a:rPr lang="en-GB" dirty="0" smtClean="0"/>
              <a:t>1 + 1 = 2</a:t>
            </a:r>
          </a:p>
          <a:p>
            <a:r>
              <a:rPr lang="en-GB" dirty="0" smtClean="0"/>
              <a:t>1 + NULL = NULL</a:t>
            </a:r>
          </a:p>
          <a:p>
            <a:r>
              <a:rPr lang="en-GB" dirty="0" smtClean="0"/>
              <a:t>“Test String” + NULL = NULL</a:t>
            </a:r>
          </a:p>
          <a:p>
            <a:r>
              <a:rPr lang="en-GB" dirty="0" smtClean="0"/>
              <a:t>NULL != NULL (assuming </a:t>
            </a:r>
            <a:r>
              <a:rPr lang="en-GB" dirty="0"/>
              <a:t>SET ANSI_NULLS </a:t>
            </a:r>
            <a:r>
              <a:rPr lang="en-GB" dirty="0" smtClean="0"/>
              <a:t>OFF)</a:t>
            </a:r>
          </a:p>
          <a:p>
            <a:r>
              <a:rPr lang="en-GB" dirty="0" smtClean="0"/>
              <a:t>SUM(</a:t>
            </a:r>
            <a:r>
              <a:rPr lang="en-GB" dirty="0" err="1" smtClean="0"/>
              <a:t>Nullable</a:t>
            </a:r>
            <a:r>
              <a:rPr lang="en-GB" dirty="0" smtClean="0"/>
              <a:t> Column) = ANSI Warning if null encountered</a:t>
            </a:r>
          </a:p>
          <a:p>
            <a:r>
              <a:rPr lang="en-GB" dirty="0" err="1" smtClean="0"/>
              <a:t>Nullable</a:t>
            </a:r>
            <a:r>
              <a:rPr lang="en-GB" dirty="0" smtClean="0"/>
              <a:t> columns have some overhead – but very minor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303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Conditions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Search scenarios</a:t>
            </a:r>
          </a:p>
          <a:p>
            <a:r>
              <a:rPr lang="en-GB" dirty="0" smtClean="0"/>
              <a:t>User has n options to search by</a:t>
            </a:r>
          </a:p>
          <a:p>
            <a:r>
              <a:rPr lang="en-GB" dirty="0" smtClean="0"/>
              <a:t>Permutations of plans is very large</a:t>
            </a:r>
          </a:p>
          <a:p>
            <a:r>
              <a:rPr lang="en-GB" dirty="0" smtClean="0"/>
              <a:t>In some permutations joins are pointless</a:t>
            </a:r>
          </a:p>
          <a:p>
            <a:r>
              <a:rPr lang="en-GB" dirty="0" smtClean="0"/>
              <a:t>But not every permutation is needed</a:t>
            </a:r>
          </a:p>
          <a:p>
            <a:pPr lvl="1"/>
            <a:r>
              <a:rPr lang="en-GB" dirty="0" smtClean="0"/>
              <a:t>i.e. they contain a highly selective predicate</a:t>
            </a:r>
          </a:p>
          <a:p>
            <a:r>
              <a:rPr lang="en-GB" dirty="0" smtClean="0"/>
              <a:t>How do you get good plans and supportable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Search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Multiple stored </a:t>
            </a:r>
            <a:r>
              <a:rPr lang="en-GB" dirty="0" err="1" smtClean="0"/>
              <a:t>procs</a:t>
            </a:r>
            <a:endParaRPr lang="en-GB" dirty="0" smtClean="0"/>
          </a:p>
          <a:p>
            <a:pPr lvl="1"/>
            <a:r>
              <a:rPr lang="en-GB" dirty="0" smtClean="0"/>
              <a:t>Not supportable option</a:t>
            </a:r>
          </a:p>
          <a:p>
            <a:r>
              <a:rPr lang="en-GB" dirty="0" smtClean="0"/>
              <a:t>WHERE Column1 = ISNULL(@Parameter,Column1)</a:t>
            </a:r>
          </a:p>
          <a:p>
            <a:pPr lvl="1"/>
            <a:r>
              <a:rPr lang="en-GB" dirty="0" smtClean="0"/>
              <a:t>Provides a single query</a:t>
            </a:r>
          </a:p>
          <a:p>
            <a:pPr lvl="1"/>
            <a:r>
              <a:rPr lang="en-GB" dirty="0" smtClean="0"/>
              <a:t>Results in bad plans</a:t>
            </a:r>
          </a:p>
          <a:p>
            <a:pPr lvl="1"/>
            <a:r>
              <a:rPr lang="en-GB" dirty="0" smtClean="0"/>
              <a:t>Resolve using RECOMPILE</a:t>
            </a:r>
          </a:p>
          <a:p>
            <a:pPr lvl="2"/>
            <a:r>
              <a:rPr lang="en-GB" dirty="0" smtClean="0"/>
              <a:t>Expensive for each call</a:t>
            </a:r>
          </a:p>
          <a:p>
            <a:pPr lvl="1"/>
            <a:r>
              <a:rPr lang="en-GB" dirty="0" smtClean="0"/>
              <a:t>An attempt at a solution in 2008 but not viable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72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Search Options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Dynamic SQL</a:t>
            </a:r>
          </a:p>
          <a:p>
            <a:pPr lvl="1"/>
            <a:r>
              <a:rPr lang="en-GB" dirty="0" smtClean="0"/>
              <a:t>Only add required criteria</a:t>
            </a:r>
          </a:p>
          <a:p>
            <a:pPr lvl="1"/>
            <a:r>
              <a:rPr lang="en-GB" dirty="0" smtClean="0"/>
              <a:t>Allows joins where necessary</a:t>
            </a:r>
          </a:p>
          <a:p>
            <a:pPr lvl="1"/>
            <a:r>
              <a:rPr lang="en-GB" dirty="0" smtClean="0"/>
              <a:t>Multiple ideal plans generated</a:t>
            </a:r>
          </a:p>
          <a:p>
            <a:pPr lvl="1"/>
            <a:r>
              <a:rPr lang="en-GB" dirty="0" smtClean="0"/>
              <a:t>Use of parameters</a:t>
            </a:r>
          </a:p>
          <a:p>
            <a:pPr lvl="2"/>
            <a:r>
              <a:rPr lang="en-GB" dirty="0" smtClean="0"/>
              <a:t>DO NOT concatenate values</a:t>
            </a:r>
          </a:p>
          <a:p>
            <a:pPr lvl="1"/>
            <a:r>
              <a:rPr lang="en-GB" dirty="0" smtClean="0"/>
              <a:t>String manipulation awful in TSQL</a:t>
            </a:r>
          </a:p>
          <a:p>
            <a:pPr lvl="1"/>
            <a:r>
              <a:rPr lang="en-GB" dirty="0" smtClean="0"/>
              <a:t>Read access required by calling user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84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Batch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Batch operations affect concurrency</a:t>
            </a:r>
          </a:p>
          <a:p>
            <a:pPr lvl="1"/>
            <a:r>
              <a:rPr lang="en-GB" dirty="0" smtClean="0"/>
              <a:t>Long running</a:t>
            </a:r>
          </a:p>
          <a:p>
            <a:pPr lvl="1"/>
            <a:r>
              <a:rPr lang="en-GB" dirty="0" smtClean="0"/>
              <a:t>Large numbers of locks</a:t>
            </a:r>
          </a:p>
          <a:p>
            <a:r>
              <a:rPr lang="en-GB" dirty="0" smtClean="0"/>
              <a:t>Break batch into smaller chunks</a:t>
            </a:r>
          </a:p>
          <a:p>
            <a:pPr lvl="1"/>
            <a:r>
              <a:rPr lang="en-GB" dirty="0" smtClean="0"/>
              <a:t>Reduces locks</a:t>
            </a:r>
          </a:p>
          <a:p>
            <a:pPr lvl="1"/>
            <a:r>
              <a:rPr lang="en-GB" dirty="0" smtClean="0"/>
              <a:t>Take longer overall</a:t>
            </a:r>
          </a:p>
          <a:p>
            <a:pPr lvl="1"/>
            <a:r>
              <a:rPr lang="en-GB" dirty="0" smtClean="0"/>
              <a:t>Need to parallelise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12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Batch Operations -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 Temp Tables/CTE’s</a:t>
            </a:r>
          </a:p>
          <a:p>
            <a:r>
              <a:rPr lang="en-GB" dirty="0" smtClean="0"/>
              <a:t>Service Broker to perform parallel operations</a:t>
            </a:r>
          </a:p>
          <a:p>
            <a:r>
              <a:rPr lang="en-GB" dirty="0" smtClean="0"/>
              <a:t>Application or SSIS to perform parallel operations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8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Defined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Scalar functions are evil</a:t>
            </a:r>
          </a:p>
          <a:p>
            <a:pPr lvl="1"/>
            <a:r>
              <a:rPr lang="en-GB" dirty="0" smtClean="0">
                <a:hlinkClick r:id="rId2"/>
              </a:rPr>
              <a:t>http://sqlblogcasts.com/blogs/simons/archive/2008/11/03/TSQL-Scalar-functions-are-evil-.aspx</a:t>
            </a:r>
            <a:endParaRPr lang="en-GB" dirty="0" smtClean="0"/>
          </a:p>
          <a:p>
            <a:r>
              <a:rPr lang="en-GB" dirty="0" smtClean="0"/>
              <a:t>Code is interpreted</a:t>
            </a:r>
          </a:p>
          <a:p>
            <a:r>
              <a:rPr lang="en-GB" dirty="0" smtClean="0"/>
              <a:t>Executed for each row </a:t>
            </a:r>
            <a:r>
              <a:rPr lang="en-GB" dirty="0"/>
              <a:t>(at </a:t>
            </a:r>
            <a:r>
              <a:rPr lang="en-GB" dirty="0" smtClean="0"/>
              <a:t>least)</a:t>
            </a:r>
          </a:p>
          <a:p>
            <a:r>
              <a:rPr lang="en-GB" dirty="0" smtClean="0"/>
              <a:t>Not parallelised</a:t>
            </a:r>
          </a:p>
          <a:p>
            <a:r>
              <a:rPr lang="en-GB" dirty="0" smtClean="0"/>
              <a:t>Cause problems with profiling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50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UDF Performance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17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Todays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Writing good T-SQL</a:t>
            </a:r>
          </a:p>
          <a:p>
            <a:r>
              <a:rPr lang="en-GB" dirty="0" smtClean="0"/>
              <a:t>Coding for how the optimiser resolves queries</a:t>
            </a:r>
          </a:p>
          <a:p>
            <a:r>
              <a:rPr lang="en-GB" dirty="0" smtClean="0"/>
              <a:t>Avoiding query plan </a:t>
            </a:r>
            <a:r>
              <a:rPr lang="en-GB" dirty="0" err="1" smtClean="0"/>
              <a:t>gotchas</a:t>
            </a:r>
            <a:endParaRPr lang="en-GB" dirty="0" smtClean="0"/>
          </a:p>
          <a:p>
            <a:r>
              <a:rPr lang="en-GB" dirty="0" smtClean="0"/>
              <a:t>New stuff</a:t>
            </a:r>
          </a:p>
          <a:p>
            <a:pPr lvl="1"/>
            <a:r>
              <a:rPr lang="en-GB" dirty="0" smtClean="0"/>
              <a:t>In-Memory Tables &amp; Native Compilation (</a:t>
            </a:r>
            <a:r>
              <a:rPr lang="en-GB" dirty="0" err="1" smtClean="0"/>
              <a:t>Hekaton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Delayed Durability</a:t>
            </a:r>
          </a:p>
          <a:p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7355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Scalar Functions - Fix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table valued functions</a:t>
            </a:r>
          </a:p>
          <a:p>
            <a:pPr lvl="1"/>
            <a:r>
              <a:rPr lang="en-GB" dirty="0" smtClean="0"/>
              <a:t>If possible with just a RETURN statement</a:t>
            </a:r>
          </a:p>
          <a:p>
            <a:r>
              <a:rPr lang="en-GB" dirty="0" smtClean="0"/>
              <a:t>Use in </a:t>
            </a:r>
            <a:r>
              <a:rPr lang="en-GB" dirty="0" err="1" smtClean="0"/>
              <a:t>subquery</a:t>
            </a:r>
            <a:endParaRPr lang="en-GB" dirty="0" smtClean="0"/>
          </a:p>
          <a:p>
            <a:r>
              <a:rPr lang="en-GB" dirty="0" smtClean="0"/>
              <a:t>Allows code reuse</a:t>
            </a:r>
          </a:p>
          <a:p>
            <a:pPr lvl="1"/>
            <a:r>
              <a:rPr lang="en-GB" dirty="0" smtClean="0"/>
              <a:t>but complicates implementation</a:t>
            </a:r>
          </a:p>
          <a:p>
            <a:r>
              <a:rPr lang="en-GB" dirty="0" smtClean="0"/>
              <a:t>Use CLR</a:t>
            </a:r>
          </a:p>
          <a:p>
            <a:pPr lvl="1"/>
            <a:r>
              <a:rPr lang="en-GB" dirty="0" smtClean="0"/>
              <a:t>Better than user defined function</a:t>
            </a:r>
          </a:p>
          <a:p>
            <a:pPr lvl="1"/>
            <a:r>
              <a:rPr lang="en-GB" dirty="0" smtClean="0"/>
              <a:t>Worse than pure system calls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03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TempDB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SQL Server’s dumping ground</a:t>
            </a:r>
          </a:p>
          <a:p>
            <a:r>
              <a:rPr lang="en-GB" dirty="0" smtClean="0"/>
              <a:t>Operations within a memory grant don’t actually write to </a:t>
            </a:r>
            <a:r>
              <a:rPr lang="en-GB" dirty="0" err="1" smtClean="0"/>
              <a:t>tempdb</a:t>
            </a:r>
            <a:endParaRPr lang="en-GB" dirty="0" smtClean="0"/>
          </a:p>
          <a:p>
            <a:r>
              <a:rPr lang="en-GB" dirty="0" smtClean="0"/>
              <a:t>Spills – where the memory grant was not big enough DO write to </a:t>
            </a:r>
            <a:r>
              <a:rPr lang="en-GB" dirty="0" err="1" smtClean="0"/>
              <a:t>tempdb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424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Temp Tables/Table Variables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759915"/>
              </p:ext>
            </p:extLst>
          </p:nvPr>
        </p:nvGraphicFramePr>
        <p:xfrm>
          <a:off x="1981200" y="1500188"/>
          <a:ext cx="8229600" cy="3779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Temp Tables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Table Variables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Load</a:t>
                      </a:r>
                      <a:r>
                        <a:rPr lang="en-GB" baseline="0" dirty="0" smtClean="0"/>
                        <a:t> performance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Bulk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Bulk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Indexing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via</a:t>
                      </a:r>
                      <a:r>
                        <a:rPr lang="en-GB" baseline="0" dirty="0" smtClean="0"/>
                        <a:t> Primary Key or Unique Constraint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Statistics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Only with indexes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Recompiles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Parallel plans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Scope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Connection (## are global for duration</a:t>
                      </a:r>
                      <a:r>
                        <a:rPr lang="en-GB" baseline="0" dirty="0" smtClean="0"/>
                        <a:t> of original connection)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Batch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SELECT INTO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12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Temp Table Reuse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Temp tables can be reused by future sessions</a:t>
            </a:r>
          </a:p>
          <a:p>
            <a:r>
              <a:rPr lang="en-GB" dirty="0" smtClean="0"/>
              <a:t>This reduces “</a:t>
            </a:r>
            <a:r>
              <a:rPr lang="en-GB" dirty="0" err="1" smtClean="0"/>
              <a:t>TempDB</a:t>
            </a:r>
            <a:r>
              <a:rPr lang="en-GB" dirty="0" smtClean="0"/>
              <a:t> contention”</a:t>
            </a:r>
          </a:p>
          <a:p>
            <a:r>
              <a:rPr lang="en-GB" dirty="0" smtClean="0"/>
              <a:t>No named constraints</a:t>
            </a:r>
          </a:p>
          <a:p>
            <a:r>
              <a:rPr lang="en-GB" dirty="0" smtClean="0"/>
              <a:t>No alters/create index after creation</a:t>
            </a:r>
          </a:p>
          <a:p>
            <a:r>
              <a:rPr lang="en-GB" dirty="0" smtClean="0"/>
              <a:t>Use inline constraints instead</a:t>
            </a:r>
          </a:p>
          <a:p>
            <a:r>
              <a:rPr lang="en-GB" dirty="0" smtClean="0"/>
              <a:t>Table variables are also reused (but in the same proc only)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20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Server 2012/2014 Features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43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Delayed Durability Mode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Danger – Proceed with caution!</a:t>
            </a:r>
          </a:p>
          <a:p>
            <a:r>
              <a:rPr lang="en-GB" dirty="0" smtClean="0"/>
              <a:t>ACI</a:t>
            </a:r>
            <a:r>
              <a:rPr lang="en-GB" dirty="0" smtClean="0">
                <a:solidFill>
                  <a:srgbClr val="FF0000"/>
                </a:solidFill>
              </a:rPr>
              <a:t>D</a:t>
            </a:r>
          </a:p>
          <a:p>
            <a:r>
              <a:rPr lang="en-GB" dirty="0" smtClean="0"/>
              <a:t>Commits do not wait for the log file write to complete</a:t>
            </a:r>
          </a:p>
          <a:p>
            <a:r>
              <a:rPr lang="en-GB" dirty="0" smtClean="0"/>
              <a:t>Disabled by default</a:t>
            </a:r>
          </a:p>
          <a:p>
            <a:pPr lvl="1"/>
            <a:r>
              <a:rPr lang="en-GB" dirty="0" smtClean="0"/>
              <a:t>Enabled as optional or for everything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CAN CAUSE DATA LOSS!</a:t>
            </a:r>
          </a:p>
          <a:p>
            <a:r>
              <a:rPr lang="en-GB" dirty="0" smtClean="0"/>
              <a:t>But it’s way faster</a:t>
            </a:r>
          </a:p>
          <a:p>
            <a:r>
              <a:rPr lang="en-GB" dirty="0" smtClean="0"/>
              <a:t>Good use case is a Staging database/table</a:t>
            </a:r>
          </a:p>
          <a:p>
            <a:r>
              <a:rPr lang="en-GB" dirty="0" smtClean="0"/>
              <a:t>2014 Feature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84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ColumnStore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stored in columns not rows</a:t>
            </a:r>
          </a:p>
          <a:p>
            <a:r>
              <a:rPr lang="en-GB" dirty="0" smtClean="0"/>
              <a:t>Very fast for large scan operations</a:t>
            </a:r>
          </a:p>
          <a:p>
            <a:r>
              <a:rPr lang="en-GB" dirty="0" smtClean="0"/>
              <a:t>Slow for small seek (lookup) operations</a:t>
            </a:r>
          </a:p>
          <a:p>
            <a:r>
              <a:rPr lang="en-GB" dirty="0" smtClean="0"/>
              <a:t>Always compressed</a:t>
            </a:r>
          </a:p>
          <a:p>
            <a:r>
              <a:rPr lang="en-GB" dirty="0" smtClean="0"/>
              <a:t>Non clustered (read only) in 2012</a:t>
            </a:r>
          </a:p>
          <a:p>
            <a:r>
              <a:rPr lang="en-GB" dirty="0" smtClean="0"/>
              <a:t>Clustered and Updatable in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453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Row vs Column Store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234814"/>
              </p:ext>
            </p:extLst>
          </p:nvPr>
        </p:nvGraphicFramePr>
        <p:xfrm>
          <a:off x="685800" y="1576388"/>
          <a:ext cx="675428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571">
                  <a:extLst>
                    <a:ext uri="{9D8B030D-6E8A-4147-A177-3AD203B41FA5}">
                      <a16:colId xmlns:a16="http://schemas.microsoft.com/office/drawing/2014/main" val="1869314039"/>
                    </a:ext>
                  </a:extLst>
                </a:gridCol>
                <a:gridCol w="1688571">
                  <a:extLst>
                    <a:ext uri="{9D8B030D-6E8A-4147-A177-3AD203B41FA5}">
                      <a16:colId xmlns:a16="http://schemas.microsoft.com/office/drawing/2014/main" val="502962478"/>
                    </a:ext>
                  </a:extLst>
                </a:gridCol>
                <a:gridCol w="1688571">
                  <a:extLst>
                    <a:ext uri="{9D8B030D-6E8A-4147-A177-3AD203B41FA5}">
                      <a16:colId xmlns:a16="http://schemas.microsoft.com/office/drawing/2014/main" val="3236157387"/>
                    </a:ext>
                  </a:extLst>
                </a:gridCol>
                <a:gridCol w="1688571">
                  <a:extLst>
                    <a:ext uri="{9D8B030D-6E8A-4147-A177-3AD203B41FA5}">
                      <a16:colId xmlns:a16="http://schemas.microsoft.com/office/drawing/2014/main" val="282751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CustomerID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CreatedDate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AddressID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26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1/1/2000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2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Bob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1/1/2000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23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Alice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1/1/2000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15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Mike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1/1/2000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1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2/1/2000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5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Kelly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2/1/2000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2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Bob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2/1/2000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16042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60439" y="1951001"/>
            <a:ext cx="8680479" cy="1171443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60439" y="3122445"/>
            <a:ext cx="8680479" cy="1070312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60438" y="4192757"/>
            <a:ext cx="8680479" cy="1171443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694444" y="2212258"/>
            <a:ext cx="143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694443" y="3298823"/>
            <a:ext cx="143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2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694443" y="4348027"/>
            <a:ext cx="143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3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49827" y="1513170"/>
            <a:ext cx="1643135" cy="3931455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371811" y="1513170"/>
            <a:ext cx="1643135" cy="3931455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108378" y="1513170"/>
            <a:ext cx="1643135" cy="3931455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796949" y="1513170"/>
            <a:ext cx="1643135" cy="3931455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916392" y="4717359"/>
            <a:ext cx="143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709424" y="4698378"/>
            <a:ext cx="143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2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341909" y="4717000"/>
            <a:ext cx="143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3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5902165" y="4698378"/>
            <a:ext cx="143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657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8" grpId="1"/>
      <p:bldP spid="9" grpId="0"/>
      <p:bldP spid="9" grpId="1"/>
      <p:bldP spid="10" grpId="0"/>
      <p:bldP spid="10" grpId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In-Memory Tables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95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In-Memory – What it’s not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answer to all your problems</a:t>
            </a:r>
          </a:p>
          <a:p>
            <a:r>
              <a:rPr lang="en-GB" dirty="0"/>
              <a:t>Easy to convert to</a:t>
            </a:r>
            <a:endParaRPr lang="en-GB" dirty="0" smtClean="0"/>
          </a:p>
          <a:p>
            <a:r>
              <a:rPr lang="en-GB" dirty="0" smtClean="0"/>
              <a:t>DBCC PINTABLE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77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Optimal Code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50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In-Memory – What it 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Durable writes – despite being “in memory”</a:t>
            </a:r>
          </a:p>
          <a:p>
            <a:r>
              <a:rPr lang="en-GB" dirty="0" smtClean="0"/>
              <a:t>Uses versioning</a:t>
            </a:r>
          </a:p>
          <a:p>
            <a:pPr lvl="1"/>
            <a:r>
              <a:rPr lang="en-GB" dirty="0" smtClean="0"/>
              <a:t>Not great for lots of fast updates</a:t>
            </a:r>
          </a:p>
          <a:p>
            <a:r>
              <a:rPr lang="en-GB" dirty="0" smtClean="0"/>
              <a:t>Limited functionality</a:t>
            </a:r>
          </a:p>
          <a:p>
            <a:pPr lvl="1"/>
            <a:r>
              <a:rPr lang="en-GB" dirty="0" smtClean="0"/>
              <a:t>No FK’s</a:t>
            </a:r>
          </a:p>
          <a:p>
            <a:pPr lvl="1"/>
            <a:r>
              <a:rPr lang="en-GB" dirty="0" smtClean="0"/>
              <a:t>Limited Indexes</a:t>
            </a:r>
          </a:p>
          <a:p>
            <a:pPr lvl="1"/>
            <a:r>
              <a:rPr lang="en-GB" dirty="0" smtClean="0"/>
              <a:t>Cannot modify table after creation</a:t>
            </a:r>
          </a:p>
          <a:p>
            <a:pPr lvl="1"/>
            <a:r>
              <a:rPr lang="en-GB" dirty="0" smtClean="0"/>
              <a:t>No LOB Data (XML, varchar(max) </a:t>
            </a:r>
            <a:r>
              <a:rPr lang="en-GB" dirty="0" err="1" smtClean="0"/>
              <a:t>varbinary</a:t>
            </a:r>
            <a:r>
              <a:rPr lang="en-GB" dirty="0" smtClean="0"/>
              <a:t>(max)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No cross database queries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69922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In-Memory – 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OLTP - Short Transactions</a:t>
            </a:r>
          </a:p>
          <a:p>
            <a:r>
              <a:rPr lang="en-GB" dirty="0" smtClean="0"/>
              <a:t>Where traditional on disk tables see contention/blocking</a:t>
            </a:r>
          </a:p>
          <a:p>
            <a:r>
              <a:rPr lang="en-GB" dirty="0" smtClean="0"/>
              <a:t>Heavy processing in stored procedures</a:t>
            </a:r>
          </a:p>
          <a:p>
            <a:pPr lvl="1"/>
            <a:r>
              <a:rPr lang="en-GB" dirty="0" smtClean="0"/>
              <a:t>Utilise Table Variables Types with In-Memory enabled</a:t>
            </a:r>
          </a:p>
          <a:p>
            <a:r>
              <a:rPr lang="en-GB" dirty="0" smtClean="0"/>
              <a:t>Session State Database</a:t>
            </a:r>
          </a:p>
          <a:p>
            <a:r>
              <a:rPr lang="en-GB" dirty="0" smtClean="0"/>
              <a:t>Table(s) should contain mainly active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285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Natively Complied Stored Procedures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Optional</a:t>
            </a:r>
          </a:p>
          <a:p>
            <a:pPr lvl="1"/>
            <a:r>
              <a:rPr lang="en-GB" dirty="0" smtClean="0"/>
              <a:t>Traditional procs/</a:t>
            </a:r>
            <a:r>
              <a:rPr lang="en-GB" dirty="0" err="1" smtClean="0"/>
              <a:t>adhoc</a:t>
            </a:r>
            <a:r>
              <a:rPr lang="en-GB" dirty="0" smtClean="0"/>
              <a:t> queries still work</a:t>
            </a:r>
          </a:p>
          <a:p>
            <a:r>
              <a:rPr lang="en-GB" dirty="0" smtClean="0"/>
              <a:t>Compiled at creation not run time</a:t>
            </a:r>
          </a:p>
          <a:p>
            <a:r>
              <a:rPr lang="en-GB" dirty="0" smtClean="0"/>
              <a:t>So run time never has to wait for plan generation</a:t>
            </a:r>
          </a:p>
          <a:p>
            <a:r>
              <a:rPr lang="en-GB" dirty="0" smtClean="0"/>
              <a:t>Compiled to machine code – not a XML plan</a:t>
            </a:r>
          </a:p>
          <a:p>
            <a:r>
              <a:rPr lang="en-GB" dirty="0" smtClean="0"/>
              <a:t>Parameters all compiled for UNKNOWN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3523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694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Re-write queries to get required execution</a:t>
            </a:r>
          </a:p>
          <a:p>
            <a:r>
              <a:rPr lang="en-GB" dirty="0" smtClean="0"/>
              <a:t>The optimiser has decided on a plan for a reason, try to understand</a:t>
            </a:r>
          </a:p>
          <a:p>
            <a:r>
              <a:rPr lang="en-GB" dirty="0" smtClean="0"/>
              <a:t>Need to develop on multi core systems</a:t>
            </a:r>
          </a:p>
          <a:p>
            <a:r>
              <a:rPr lang="en-GB" dirty="0" smtClean="0"/>
              <a:t>Avoid Scalar UDF’s</a:t>
            </a:r>
          </a:p>
          <a:p>
            <a:r>
              <a:rPr lang="en-GB" dirty="0" smtClean="0"/>
              <a:t>Look after </a:t>
            </a:r>
            <a:r>
              <a:rPr lang="en-GB" dirty="0" err="1" smtClean="0"/>
              <a:t>TempDB</a:t>
            </a:r>
            <a:endParaRPr lang="en-GB" dirty="0" smtClean="0"/>
          </a:p>
          <a:p>
            <a:endParaRPr lang="en-GB" sz="1800" dirty="0"/>
          </a:p>
          <a:p>
            <a:pPr algn="ctr">
              <a:buNone/>
            </a:pPr>
            <a:r>
              <a:rPr lang="en-GB" sz="3600" dirty="0"/>
              <a:t>Less resource usage -&gt; Better scalability</a:t>
            </a:r>
          </a:p>
          <a:p>
            <a:pPr algn="ctr">
              <a:buNone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87902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to Demos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Mail me for a VM – </a:t>
            </a:r>
            <a:r>
              <a:rPr lang="en-GB" dirty="0" smtClean="0">
                <a:hlinkClick r:id="rId2"/>
              </a:rPr>
              <a:t>simon.dmorias@sabin.io</a:t>
            </a:r>
            <a:endParaRPr lang="en-GB" dirty="0" smtClean="0"/>
          </a:p>
          <a:p>
            <a:r>
              <a:rPr lang="en-GB" dirty="0" smtClean="0"/>
              <a:t>Access to git repo possible as well</a:t>
            </a:r>
          </a:p>
          <a:p>
            <a:pPr lvl="1"/>
            <a:r>
              <a:rPr lang="en-GB" dirty="0" smtClean="0"/>
              <a:t>You must have SQL 2014 installed for repo to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052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you know your code is good?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Runs pretty quick on my machine?</a:t>
            </a:r>
          </a:p>
          <a:p>
            <a:r>
              <a:rPr lang="en-GB" dirty="0" smtClean="0"/>
              <a:t>Returns in x time on the test box?</a:t>
            </a:r>
          </a:p>
          <a:p>
            <a:r>
              <a:rPr lang="en-GB" dirty="0" smtClean="0"/>
              <a:t>Plan looks ok?</a:t>
            </a:r>
          </a:p>
          <a:p>
            <a:r>
              <a:rPr lang="en-GB" dirty="0" smtClean="0"/>
              <a:t>Better than the last version?</a:t>
            </a:r>
          </a:p>
          <a:p>
            <a:r>
              <a:rPr lang="en-GB" dirty="0" smtClean="0"/>
              <a:t>Thread safe?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66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Measuring 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STATISTICS IO/TIME</a:t>
            </a:r>
          </a:p>
          <a:p>
            <a:r>
              <a:rPr lang="en-GB" dirty="0" smtClean="0"/>
              <a:t>Query Plans</a:t>
            </a:r>
          </a:p>
          <a:p>
            <a:r>
              <a:rPr lang="en-GB" dirty="0" smtClean="0"/>
              <a:t>Load Test</a:t>
            </a:r>
          </a:p>
          <a:p>
            <a:r>
              <a:rPr lang="en-GB" dirty="0" smtClean="0"/>
              <a:t>Baseline</a:t>
            </a:r>
          </a:p>
          <a:p>
            <a:r>
              <a:rPr lang="en-GB" strike="sngStrike" dirty="0" smtClean="0"/>
              <a:t>Profiler</a:t>
            </a:r>
          </a:p>
          <a:p>
            <a:r>
              <a:rPr lang="en-GB" dirty="0" smtClean="0"/>
              <a:t>DMV’s</a:t>
            </a:r>
          </a:p>
          <a:p>
            <a:r>
              <a:rPr lang="en-GB" dirty="0" smtClean="0"/>
              <a:t>Extended Events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7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07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 Trees (NC) – Single Column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567741"/>
              </p:ext>
            </p:extLst>
          </p:nvPr>
        </p:nvGraphicFramePr>
        <p:xfrm>
          <a:off x="972340" y="2912170"/>
          <a:ext cx="18762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03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938103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Pointer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Alex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1051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Mike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1052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Will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1060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2340" y="2549364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1001</a:t>
            </a:r>
            <a:endParaRPr lang="en-GB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1002521"/>
              </p:ext>
            </p:extLst>
          </p:nvPr>
        </p:nvGraphicFramePr>
        <p:xfrm>
          <a:off x="3808947" y="1627657"/>
          <a:ext cx="18762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03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938103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Pointer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Alex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Eddie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1131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Kelly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1132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08947" y="1264851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1051</a:t>
            </a:r>
            <a:endParaRPr lang="en-GB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154903"/>
              </p:ext>
            </p:extLst>
          </p:nvPr>
        </p:nvGraphicFramePr>
        <p:xfrm>
          <a:off x="3808947" y="3684002"/>
          <a:ext cx="18762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03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938103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Pointer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Mike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1240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Nola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1241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Sarah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08947" y="3321196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1052</a:t>
            </a:r>
            <a:endParaRPr lang="en-GB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7055053"/>
              </p:ext>
            </p:extLst>
          </p:nvPr>
        </p:nvGraphicFramePr>
        <p:xfrm>
          <a:off x="6725614" y="722387"/>
          <a:ext cx="219926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633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1099633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ClusKey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Alex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Bob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Charlie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25616" y="359581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1130</a:t>
            </a:r>
            <a:endParaRPr lang="en-GB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061541"/>
              </p:ext>
            </p:extLst>
          </p:nvPr>
        </p:nvGraphicFramePr>
        <p:xfrm>
          <a:off x="6725616" y="2778732"/>
          <a:ext cx="2199264" cy="1620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632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1099632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444553">
                <a:tc>
                  <a:txBody>
                    <a:bodyPr/>
                    <a:lstStyle/>
                    <a:p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ClusKey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444553">
                <a:tc>
                  <a:txBody>
                    <a:bodyPr/>
                    <a:lstStyle/>
                    <a:p>
                      <a:r>
                        <a:rPr lang="en-GB" dirty="0" smtClean="0"/>
                        <a:t>Eddie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54031">
                <a:tc>
                  <a:txBody>
                    <a:bodyPr/>
                    <a:lstStyle/>
                    <a:p>
                      <a:r>
                        <a:rPr lang="en-GB" dirty="0" smtClean="0"/>
                        <a:t>Fred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54031">
                <a:tc>
                  <a:txBody>
                    <a:bodyPr/>
                    <a:lstStyle/>
                    <a:p>
                      <a:r>
                        <a:rPr lang="en-GB" dirty="0" smtClean="0"/>
                        <a:t>Henry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25616" y="2415926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1131</a:t>
            </a:r>
            <a:endParaRPr lang="en-GB" dirty="0"/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8004931"/>
              </p:ext>
            </p:extLst>
          </p:nvPr>
        </p:nvGraphicFramePr>
        <p:xfrm>
          <a:off x="6725615" y="4953258"/>
          <a:ext cx="219926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632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1099632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ClusKey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Kelly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Manny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25616" y="4590452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1132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886470" y="2237541"/>
            <a:ext cx="863834" cy="1217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96829" y="3830367"/>
            <a:ext cx="840834" cy="411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784967" y="1306286"/>
            <a:ext cx="860587" cy="834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43796" y="2549364"/>
            <a:ext cx="914047" cy="74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43796" y="2953891"/>
            <a:ext cx="901758" cy="2519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>
            <a:off x="9430540" y="543583"/>
            <a:ext cx="109560" cy="6013129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9582237" y="3365481"/>
            <a:ext cx="171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Leaf Level</a:t>
            </a:r>
            <a:endParaRPr lang="en-GB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478216" y="2271252"/>
            <a:ext cx="0" cy="4627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495071" y="4479296"/>
            <a:ext cx="8428" cy="4382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6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 Trees (NC) – Multi Column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818221"/>
              </p:ext>
            </p:extLst>
          </p:nvPr>
        </p:nvGraphicFramePr>
        <p:xfrm>
          <a:off x="972340" y="2912170"/>
          <a:ext cx="18762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03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938103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Pointer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Alex|3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1051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Mike|6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1052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Will|5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1060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2340" y="2549364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1001</a:t>
            </a:r>
            <a:endParaRPr lang="en-GB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2138805"/>
              </p:ext>
            </p:extLst>
          </p:nvPr>
        </p:nvGraphicFramePr>
        <p:xfrm>
          <a:off x="3808947" y="1627657"/>
          <a:ext cx="18762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03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938103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Pointer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Alex|3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Alex|9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1131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Kelly|1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1132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08947" y="1264851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1051</a:t>
            </a:r>
            <a:endParaRPr lang="en-GB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397914"/>
              </p:ext>
            </p:extLst>
          </p:nvPr>
        </p:nvGraphicFramePr>
        <p:xfrm>
          <a:off x="3808947" y="3684002"/>
          <a:ext cx="18762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03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938103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Pointer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Mike|6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1240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Nola|2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1241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Sarah|4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08947" y="3321196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1052</a:t>
            </a:r>
            <a:endParaRPr lang="en-GB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3362815"/>
              </p:ext>
            </p:extLst>
          </p:nvPr>
        </p:nvGraphicFramePr>
        <p:xfrm>
          <a:off x="6725614" y="722387"/>
          <a:ext cx="219926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633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1099633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ClusKey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Alex|3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Alex|5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Alex|6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25616" y="359581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1130</a:t>
            </a:r>
            <a:endParaRPr lang="en-GB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1816983"/>
              </p:ext>
            </p:extLst>
          </p:nvPr>
        </p:nvGraphicFramePr>
        <p:xfrm>
          <a:off x="6725616" y="2778732"/>
          <a:ext cx="2199264" cy="1620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632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1099632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444553">
                <a:tc>
                  <a:txBody>
                    <a:bodyPr/>
                    <a:lstStyle/>
                    <a:p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ClusKey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444553">
                <a:tc>
                  <a:txBody>
                    <a:bodyPr/>
                    <a:lstStyle/>
                    <a:p>
                      <a:r>
                        <a:rPr lang="en-GB" dirty="0" smtClean="0"/>
                        <a:t>Alex|9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54031">
                <a:tc>
                  <a:txBody>
                    <a:bodyPr/>
                    <a:lstStyle/>
                    <a:p>
                      <a:r>
                        <a:rPr lang="en-GB" dirty="0" smtClean="0"/>
                        <a:t>Fred|7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54031">
                <a:tc>
                  <a:txBody>
                    <a:bodyPr/>
                    <a:lstStyle/>
                    <a:p>
                      <a:r>
                        <a:rPr lang="en-GB" dirty="0" smtClean="0"/>
                        <a:t>Henry|6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25616" y="2415926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1131</a:t>
            </a:r>
            <a:endParaRPr lang="en-GB" dirty="0"/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648912"/>
              </p:ext>
            </p:extLst>
          </p:nvPr>
        </p:nvGraphicFramePr>
        <p:xfrm>
          <a:off x="6725615" y="4953258"/>
          <a:ext cx="219926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632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1099632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ClusKey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Kelly|1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Ken|1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Manny|5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25616" y="4590452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1132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886470" y="2237541"/>
            <a:ext cx="863834" cy="1217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96829" y="3830367"/>
            <a:ext cx="840834" cy="411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784967" y="1306286"/>
            <a:ext cx="860587" cy="834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43796" y="2549364"/>
            <a:ext cx="914047" cy="74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43796" y="2953891"/>
            <a:ext cx="901758" cy="2519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>
            <a:off x="9430540" y="543583"/>
            <a:ext cx="109560" cy="6013129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9582237" y="3365481"/>
            <a:ext cx="171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Leaf Level</a:t>
            </a:r>
            <a:endParaRPr lang="en-GB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478216" y="2271252"/>
            <a:ext cx="0" cy="4627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495071" y="4479296"/>
            <a:ext cx="8428" cy="4382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97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7D943499-839E-463F-B707-79168216EA77}" vid="{48BABF9B-A2FC-482E-A381-0C6364D0A8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1154</TotalTime>
  <Words>1643</Words>
  <Application>Microsoft Office PowerPoint</Application>
  <PresentationFormat>Widescreen</PresentationFormat>
  <Paragraphs>457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Courier New</vt:lpstr>
      <vt:lpstr>Lucida Console</vt:lpstr>
      <vt:lpstr>Ubuntu Titling Rg</vt:lpstr>
      <vt:lpstr>Theme</vt:lpstr>
      <vt:lpstr>Performance</vt:lpstr>
      <vt:lpstr>Welcome</vt:lpstr>
      <vt:lpstr>Todays Objectives</vt:lpstr>
      <vt:lpstr>Writing Optimal Code</vt:lpstr>
      <vt:lpstr>How do you know your code is good?</vt:lpstr>
      <vt:lpstr>Measuring Performance</vt:lpstr>
      <vt:lpstr>Indexes</vt:lpstr>
      <vt:lpstr>B Trees (NC) – Single Column</vt:lpstr>
      <vt:lpstr>B Trees (NC) – Multi Column</vt:lpstr>
      <vt:lpstr>Demo</vt:lpstr>
      <vt:lpstr>Choosing an Index</vt:lpstr>
      <vt:lpstr>Indexes Summary</vt:lpstr>
      <vt:lpstr>SARGable Queries/Predicates</vt:lpstr>
      <vt:lpstr>Demo</vt:lpstr>
      <vt:lpstr>GROUP BY</vt:lpstr>
      <vt:lpstr>GROUP BY - Example</vt:lpstr>
      <vt:lpstr>GROUP BY – Re-write Example</vt:lpstr>
      <vt:lpstr>Demo</vt:lpstr>
      <vt:lpstr>Subset queries</vt:lpstr>
      <vt:lpstr>Subset queries</vt:lpstr>
      <vt:lpstr>Data Types</vt:lpstr>
      <vt:lpstr>NULLs</vt:lpstr>
      <vt:lpstr>Dynamic Conditions</vt:lpstr>
      <vt:lpstr>Dynamic Search Options</vt:lpstr>
      <vt:lpstr>Dynamic Search Options </vt:lpstr>
      <vt:lpstr>Batch operations</vt:lpstr>
      <vt:lpstr>Batch Operations - solution</vt:lpstr>
      <vt:lpstr>User Defined Functions</vt:lpstr>
      <vt:lpstr>Demo</vt:lpstr>
      <vt:lpstr>Scalar Functions - Fix</vt:lpstr>
      <vt:lpstr>TempDB</vt:lpstr>
      <vt:lpstr>Temp Tables/Table Variables</vt:lpstr>
      <vt:lpstr>Temp Table Reuse</vt:lpstr>
      <vt:lpstr>SQL Server 2012/2014 Features</vt:lpstr>
      <vt:lpstr>Delayed Durability Mode</vt:lpstr>
      <vt:lpstr>ColumnStore</vt:lpstr>
      <vt:lpstr>Row vs Column Store</vt:lpstr>
      <vt:lpstr>In-Memory Tables</vt:lpstr>
      <vt:lpstr>In-Memory – What it’s not</vt:lpstr>
      <vt:lpstr>In-Memory – What it is</vt:lpstr>
      <vt:lpstr>In-Memory – Use Cases</vt:lpstr>
      <vt:lpstr>Natively Complied Stored Procedures</vt:lpstr>
      <vt:lpstr>Demo</vt:lpstr>
      <vt:lpstr>Summary</vt:lpstr>
      <vt:lpstr>Access to Demos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D'Morias</dc:creator>
  <cp:lastModifiedBy>Simon D'Morias</cp:lastModifiedBy>
  <cp:revision>51</cp:revision>
  <dcterms:created xsi:type="dcterms:W3CDTF">2016-02-23T09:05:19Z</dcterms:created>
  <dcterms:modified xsi:type="dcterms:W3CDTF">2016-03-17T09:51:22Z</dcterms:modified>
</cp:coreProperties>
</file>