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303" r:id="rId3"/>
    <p:sldId id="304" r:id="rId4"/>
    <p:sldId id="305" r:id="rId5"/>
    <p:sldId id="277" r:id="rId6"/>
    <p:sldId id="278" r:id="rId7"/>
    <p:sldId id="272" r:id="rId8"/>
    <p:sldId id="297" r:id="rId9"/>
    <p:sldId id="298" r:id="rId10"/>
    <p:sldId id="274" r:id="rId11"/>
    <p:sldId id="275" r:id="rId12"/>
    <p:sldId id="276" r:id="rId13"/>
    <p:sldId id="282" r:id="rId14"/>
    <p:sldId id="285" r:id="rId15"/>
    <p:sldId id="286" r:id="rId16"/>
    <p:sldId id="287" r:id="rId17"/>
    <p:sldId id="259" r:id="rId18"/>
    <p:sldId id="283" r:id="rId19"/>
    <p:sldId id="260" r:id="rId20"/>
    <p:sldId id="268" r:id="rId21"/>
    <p:sldId id="284" r:id="rId22"/>
    <p:sldId id="261" r:id="rId23"/>
    <p:sldId id="265" r:id="rId24"/>
    <p:sldId id="266" r:id="rId25"/>
    <p:sldId id="288" r:id="rId26"/>
    <p:sldId id="292" r:id="rId27"/>
    <p:sldId id="293" r:id="rId28"/>
    <p:sldId id="264" r:id="rId29"/>
    <p:sldId id="294" r:id="rId30"/>
    <p:sldId id="295" r:id="rId31"/>
    <p:sldId id="262" r:id="rId32"/>
    <p:sldId id="269" r:id="rId33"/>
    <p:sldId id="290" r:id="rId34"/>
    <p:sldId id="263" r:id="rId35"/>
    <p:sldId id="270" r:id="rId36"/>
    <p:sldId id="271" r:id="rId37"/>
    <p:sldId id="280" r:id="rId38"/>
    <p:sldId id="301" r:id="rId39"/>
    <p:sldId id="300" r:id="rId40"/>
    <p:sldId id="299" r:id="rId41"/>
    <p:sldId id="302" r:id="rId42"/>
    <p:sldId id="279" r:id="rId43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3AB498-B90C-42D7-AB81-A29561C3220B}">
          <p14:sldIdLst>
            <p14:sldId id="256"/>
            <p14:sldId id="303"/>
            <p14:sldId id="304"/>
            <p14:sldId id="305"/>
            <p14:sldId id="277"/>
            <p14:sldId id="278"/>
          </p14:sldIdLst>
        </p14:section>
        <p14:section name="Anatomy of a database" id="{D1218FD7-12DE-42BF-85A1-883655C71AA2}">
          <p14:sldIdLst>
            <p14:sldId id="272"/>
            <p14:sldId id="297"/>
            <p14:sldId id="298"/>
          </p14:sldIdLst>
        </p14:section>
        <p14:section name="Write Ahead Logging" id="{670D112B-0DC1-47C2-9068-0D60AE47BF8A}">
          <p14:sldIdLst>
            <p14:sldId id="274"/>
            <p14:sldId id="275"/>
            <p14:sldId id="276"/>
            <p14:sldId id="282"/>
            <p14:sldId id="285"/>
            <p14:sldId id="286"/>
            <p14:sldId id="287"/>
            <p14:sldId id="259"/>
            <p14:sldId id="283"/>
            <p14:sldId id="260"/>
            <p14:sldId id="268"/>
            <p14:sldId id="284"/>
          </p14:sldIdLst>
        </p14:section>
        <p14:section name="Data File Writes" id="{87190521-056F-4058-B282-773DC76FB83E}">
          <p14:sldIdLst>
            <p14:sldId id="261"/>
            <p14:sldId id="265"/>
            <p14:sldId id="266"/>
            <p14:sldId id="288"/>
          </p14:sldIdLst>
        </p14:section>
        <p14:section name="Backup &amp; Recovery" id="{8F1FDA15-6D84-4CAA-A192-43ABD2B7E08F}">
          <p14:sldIdLst>
            <p14:sldId id="292"/>
            <p14:sldId id="293"/>
            <p14:sldId id="264"/>
            <p14:sldId id="294"/>
            <p14:sldId id="295"/>
          </p14:sldIdLst>
        </p14:section>
        <p14:section name="Transaction Log in Detail" id="{F97C7D3E-2937-4717-BEE7-E227F17655E1}">
          <p14:sldIdLst>
            <p14:sldId id="262"/>
            <p14:sldId id="269"/>
            <p14:sldId id="290"/>
            <p14:sldId id="263"/>
          </p14:sldIdLst>
        </p14:section>
        <p14:section name="Data Integrity" id="{EF350EEA-A763-4E62-907F-327D1B48D83E}">
          <p14:sldIdLst>
            <p14:sldId id="270"/>
            <p14:sldId id="271"/>
          </p14:sldIdLst>
        </p14:section>
        <p14:section name="Impact on Writes" id="{3F96E832-E175-4580-9CAD-729BA7BA755F}">
          <p14:sldIdLst>
            <p14:sldId id="280"/>
            <p14:sldId id="301"/>
            <p14:sldId id="300"/>
            <p14:sldId id="299"/>
            <p14:sldId id="30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89" autoAdjust="0"/>
    <p:restoredTop sz="78457" autoAdjust="0"/>
  </p:normalViewPr>
  <p:slideViewPr>
    <p:cSldViewPr snapToGrid="0">
      <p:cViewPr varScale="1">
        <p:scale>
          <a:sx n="122" d="100"/>
          <a:sy n="122" d="100"/>
        </p:scale>
        <p:origin x="924" y="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D9D80-DF2B-41F4-8D30-A09AD670954F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2D1B7-F68B-4361-B313-0A6753206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049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8B6C-ECA7-4502-A71C-D2F93F5DB82F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E15B0-7A20-444B-AEAA-2A6F3DDB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0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0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78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SabinIO.Logging.Demo1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r>
              <a:rPr lang="en-GB" dirty="0" smtClean="0"/>
              <a:t>Shows the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5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884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Dirty pages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6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63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1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SabinIO.Logging.Demo2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79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450233C-AED0-40A2-94DD-085E6C2BAB99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5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8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59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967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002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57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29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37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4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00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4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85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0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20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21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50233C-AED0-40A2-94DD-085E6C2BAB99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82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SQL Bootcamp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Saving Data – The importance of the transaction 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0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Write Ahead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transaction log is record of truth</a:t>
            </a:r>
          </a:p>
          <a:p>
            <a:r>
              <a:rPr lang="en-GB" dirty="0" smtClean="0"/>
              <a:t>Changes are written to the log and the in data page in memory</a:t>
            </a:r>
          </a:p>
          <a:p>
            <a:r>
              <a:rPr lang="en-GB" dirty="0" smtClean="0"/>
              <a:t>The data is NOT written to the data file as part of the transaction</a:t>
            </a:r>
          </a:p>
          <a:p>
            <a:r>
              <a:rPr lang="en-GB" dirty="0" smtClean="0"/>
              <a:t>The log is used to rollback transactions</a:t>
            </a:r>
          </a:p>
          <a:p>
            <a:r>
              <a:rPr lang="en-GB" dirty="0" smtClean="0"/>
              <a:t>The log is used for recovery of outage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Buffer Pool</a:t>
              </a:r>
              <a:endParaRPr lang="en-GB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…….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Data File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>
            <a:normAutofit/>
          </a:bodyPr>
          <a:lstStyle/>
          <a:p>
            <a:r>
              <a:rPr lang="en-GB" dirty="0" smtClean="0"/>
              <a:t>Diagram of QE to Storage Engine (Read)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Log File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4225" y="3803153"/>
            <a:ext cx="374426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5" y="3088943"/>
              <a:ext cx="1831763" cy="6567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Log Buffer</a:t>
              </a:r>
              <a:endParaRPr lang="en-GB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Query Optimizer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Storage Engine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Read Query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Buffer Manager</a:t>
            </a:r>
            <a:endParaRPr lang="en-GB" sz="1400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3" idx="1"/>
          </p:cNvCxnSpPr>
          <p:nvPr/>
        </p:nvCxnSpPr>
        <p:spPr>
          <a:xfrm>
            <a:off x="5646656" y="3581400"/>
            <a:ext cx="573169" cy="22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47" y="5748338"/>
            <a:ext cx="410021" cy="552450"/>
          </a:xfrm>
          <a:prstGeom prst="rect">
            <a:avLst/>
          </a:prstGeom>
        </p:spPr>
      </p:pic>
      <p:pic>
        <p:nvPicPr>
          <p:cNvPr id="5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79" y="5745957"/>
            <a:ext cx="410021" cy="552450"/>
          </a:xfrm>
          <a:prstGeom prst="rect">
            <a:avLst/>
          </a:prstGeom>
        </p:spPr>
      </p:pic>
      <p:pic>
        <p:nvPicPr>
          <p:cNvPr id="5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45" y="5738814"/>
            <a:ext cx="410021" cy="552450"/>
          </a:xfrm>
          <a:prstGeom prst="rect">
            <a:avLst/>
          </a:prstGeom>
        </p:spPr>
      </p:pic>
      <p:pic>
        <p:nvPicPr>
          <p:cNvPr id="61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55" y="5748338"/>
            <a:ext cx="410021" cy="55245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5779938" y="3581400"/>
            <a:ext cx="439887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Results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8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0.00117 -0.229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64" presetClass="path" presetSubtype="0" accel="25000" decel="2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0.00013 -0.2291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00169 -0.228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0.00143 -0.2310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5079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84692" y="5695804"/>
            <a:ext cx="1763325" cy="62374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VLF1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57003" y="5695804"/>
            <a:ext cx="1763325" cy="62374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VLF2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Buffer Pool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Data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>
            <a:normAutofit/>
          </a:bodyPr>
          <a:lstStyle/>
          <a:p>
            <a:r>
              <a:rPr lang="en-GB" dirty="0" smtClean="0"/>
              <a:t>Diagram of QE to Storage Engine (Update)</a:t>
            </a:r>
            <a:endParaRPr lang="en-GB" dirty="0"/>
          </a:p>
        </p:txBody>
      </p:sp>
      <p:grpSp>
        <p:nvGrpSpPr>
          <p:cNvPr id="43" name="Group 42"/>
          <p:cNvGrpSpPr/>
          <p:nvPr/>
        </p:nvGrpSpPr>
        <p:grpSpPr>
          <a:xfrm>
            <a:off x="354225" y="3803153"/>
            <a:ext cx="374426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5" y="3088943"/>
              <a:ext cx="1831763" cy="6567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Buffer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Query Optimizer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Storage Engine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Update Query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Buffer </a:t>
            </a:r>
            <a:r>
              <a:rPr lang="en-GB" sz="1400" dirty="0">
                <a:solidFill>
                  <a:prstClr val="black"/>
                </a:solidFill>
              </a:rPr>
              <a:t>Manager</a:t>
            </a:r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106644" y="3574553"/>
            <a:ext cx="360581" cy="5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Results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06644" y="2917214"/>
            <a:ext cx="105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Transaction Services</a:t>
            </a:r>
            <a:endParaRPr lang="en-GB" sz="1400" dirty="0">
              <a:solidFill>
                <a:prstClr val="black"/>
              </a:solidFill>
            </a:endParaRPr>
          </a:p>
        </p:txBody>
      </p:sp>
      <p:pic>
        <p:nvPicPr>
          <p:cNvPr id="6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68" y="4164571"/>
            <a:ext cx="410021" cy="552450"/>
          </a:xfrm>
          <a:prstGeom prst="rect">
            <a:avLst/>
          </a:prstGeom>
        </p:spPr>
      </p:pic>
      <p:pic>
        <p:nvPicPr>
          <p:cNvPr id="6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76" y="4164571"/>
            <a:ext cx="410021" cy="5524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45" y="4163104"/>
            <a:ext cx="408220" cy="55062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9" y="4172075"/>
            <a:ext cx="408220" cy="550622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endCxn id="44" idx="3"/>
          </p:cNvCxnSpPr>
          <p:nvPr/>
        </p:nvCxnSpPr>
        <p:spPr>
          <a:xfrm flipH="1">
            <a:off x="4098489" y="3581400"/>
            <a:ext cx="483036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71027" y="4828521"/>
            <a:ext cx="13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Checkpoint/</a:t>
            </a:r>
          </a:p>
          <a:p>
            <a:r>
              <a:rPr lang="en-GB" sz="1400" dirty="0" smtClean="0"/>
              <a:t>Lazy Writer</a:t>
            </a:r>
            <a:endParaRPr lang="en-GB" sz="1400" dirty="0"/>
          </a:p>
        </p:txBody>
      </p:sp>
      <p:pic>
        <p:nvPicPr>
          <p:cNvPr id="6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4162190"/>
            <a:ext cx="410021" cy="552450"/>
          </a:xfrm>
          <a:prstGeom prst="rect">
            <a:avLst/>
          </a:prstGeom>
        </p:spPr>
      </p:pic>
      <p:pic>
        <p:nvPicPr>
          <p:cNvPr id="6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76" y="4161954"/>
            <a:ext cx="410021" cy="5524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8" y="4169206"/>
            <a:ext cx="408220" cy="5506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15" y="4171161"/>
            <a:ext cx="408220" cy="5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00234 0.2298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148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0.00287 0.23125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0131 0.2310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0013 0.2319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  <p:bldP spid="63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Ahead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Query hits SQL</a:t>
            </a:r>
          </a:p>
          <a:p>
            <a:r>
              <a:rPr lang="en-GB" dirty="0" smtClean="0"/>
              <a:t>SQL finds the data to modify, puts pages in memory</a:t>
            </a:r>
          </a:p>
          <a:p>
            <a:r>
              <a:rPr lang="en-GB" dirty="0" smtClean="0"/>
              <a:t>Changes made to the in memory data page</a:t>
            </a:r>
          </a:p>
          <a:p>
            <a:r>
              <a:rPr lang="en-GB" dirty="0" smtClean="0"/>
              <a:t>And recorded in the log buffer (in memory)</a:t>
            </a:r>
          </a:p>
          <a:p>
            <a:r>
              <a:rPr lang="en-GB" dirty="0" smtClean="0"/>
              <a:t>On commit, log buffer written to transaction log</a:t>
            </a:r>
          </a:p>
          <a:p>
            <a:r>
              <a:rPr lang="en-GB" dirty="0" smtClean="0"/>
              <a:t>Writes to log are sequential</a:t>
            </a:r>
          </a:p>
          <a:p>
            <a:r>
              <a:rPr lang="en-GB" dirty="0" smtClean="0"/>
              <a:t>Once written NOTHING should touch that part of disk</a:t>
            </a:r>
          </a:p>
          <a:p>
            <a:r>
              <a:rPr lang="en-GB" dirty="0" smtClean="0"/>
              <a:t>Data is NOT written to data files until later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3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WAL </a:t>
            </a:r>
            <a:r>
              <a:rPr lang="en-GB" dirty="0" smtClean="0"/>
              <a:t>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Principle </a:t>
            </a:r>
          </a:p>
          <a:p>
            <a:pPr lvl="1"/>
            <a:r>
              <a:rPr lang="en-GB" dirty="0" smtClean="0"/>
              <a:t>Log Data is written and then not modified</a:t>
            </a:r>
          </a:p>
          <a:p>
            <a:r>
              <a:rPr lang="en-GB" dirty="0" smtClean="0"/>
              <a:t>Data is stored in sectors on a disk</a:t>
            </a:r>
          </a:p>
          <a:p>
            <a:r>
              <a:rPr lang="en-GB" dirty="0" smtClean="0"/>
              <a:t>Thus </a:t>
            </a:r>
          </a:p>
          <a:p>
            <a:pPr lvl="1"/>
            <a:r>
              <a:rPr lang="en-GB" dirty="0" smtClean="0"/>
              <a:t>writes must be whole sectors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rites are sequential to a file</a:t>
            </a:r>
          </a:p>
          <a:p>
            <a:r>
              <a:rPr lang="en-GB" dirty="0" smtClean="0"/>
              <a:t>If not whole sectors then a second write could corrupt a previous write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81973" y="2240629"/>
            <a:ext cx="1771133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 2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481974" y="2240629"/>
            <a:ext cx="1256427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 1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 Protocol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95444" y="398420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197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54932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4141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24398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910877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797356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683835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57031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945330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368453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271380" y="5103628"/>
            <a:ext cx="543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The second write, writes to the same sector as the first.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If that IO fails it may have corrupted the first write.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4398" y="3559475"/>
            <a:ext cx="20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512 (4k) disk sectors</a:t>
            </a:r>
            <a:endParaRPr lang="en-GB" dirty="0"/>
          </a:p>
        </p:txBody>
      </p: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2811693" y="4390518"/>
            <a:ext cx="565473" cy="7450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5444" y="22406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1481972" y="2240629"/>
            <a:ext cx="8857808" cy="3908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34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3.125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10274 0.25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919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7" grpId="0" animBg="1"/>
      <p:bldP spid="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75624" y="2240629"/>
            <a:ext cx="1256427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 1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 Protocol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7562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48582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3506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18048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904527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791006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677485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56396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944695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333430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362103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732051" y="2240629"/>
            <a:ext cx="516531" cy="3908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3111933" y="1788229"/>
            <a:ext cx="15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Padding added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018048" y="3559475"/>
            <a:ext cx="20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512 (4k) disk sectors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95444" y="398420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File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5444" y="22406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35300" y="2120900"/>
            <a:ext cx="546100" cy="19812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77275" y="2120900"/>
            <a:ext cx="1509381" cy="19812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71380" y="5103628"/>
            <a:ext cx="430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writes are aligned to a sector boundary.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3248582" y="4390518"/>
            <a:ext cx="882988" cy="71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5434" y="4390518"/>
            <a:ext cx="989093" cy="71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81972" y="2240629"/>
            <a:ext cx="8857808" cy="3908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1475624" y="2240629"/>
            <a:ext cx="2655945" cy="390888"/>
            <a:chOff x="2854882" y="2240629"/>
            <a:chExt cx="2655945" cy="390888"/>
          </a:xfrm>
        </p:grpSpPr>
        <p:sp>
          <p:nvSpPr>
            <p:cNvPr id="19" name="Rectangle 18"/>
            <p:cNvSpPr/>
            <p:nvPr/>
          </p:nvSpPr>
          <p:spPr>
            <a:xfrm>
              <a:off x="2854882" y="2240629"/>
              <a:ext cx="1929769" cy="390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Tran 2</a:t>
              </a:r>
              <a:endParaRPr lang="en-GB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84651" y="2240629"/>
              <a:ext cx="726176" cy="3908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826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3.95833E-6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2.29167E-6 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14557 0.2513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" grpId="0" animBg="1"/>
      <p:bldP spid="3" grpId="1" animBg="1"/>
      <p:bldP spid="20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recorded in the 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Logging has two forms:</a:t>
            </a:r>
          </a:p>
          <a:p>
            <a:pPr lvl="1"/>
            <a:r>
              <a:rPr lang="en-GB" dirty="0" smtClean="0"/>
              <a:t>Logical operation</a:t>
            </a:r>
          </a:p>
          <a:p>
            <a:pPr lvl="1"/>
            <a:r>
              <a:rPr lang="en-GB" dirty="0" smtClean="0"/>
              <a:t>Before and after “image” of the altered page</a:t>
            </a:r>
          </a:p>
          <a:p>
            <a:r>
              <a:rPr lang="en-GB" dirty="0" smtClean="0"/>
              <a:t>The log stores enough to redo or undo any operation</a:t>
            </a:r>
          </a:p>
          <a:p>
            <a:r>
              <a:rPr lang="en-GB" dirty="0" smtClean="0"/>
              <a:t>Redo is required for recovery (after a failure)</a:t>
            </a:r>
          </a:p>
          <a:p>
            <a:r>
              <a:rPr lang="en-GB" dirty="0" smtClean="0"/>
              <a:t>Undo is a rollback</a:t>
            </a:r>
          </a:p>
          <a:p>
            <a:r>
              <a:rPr lang="en-GB" dirty="0" smtClean="0"/>
              <a:t>Rollbacks are also logged</a:t>
            </a:r>
          </a:p>
          <a:p>
            <a:pPr lvl="1"/>
            <a:r>
              <a:rPr lang="en-GB" dirty="0" smtClean="0"/>
              <a:t>Space is reserved to ensure a rollback can be completed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0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 </a:t>
            </a:r>
            <a:r>
              <a:rPr lang="en-GB" dirty="0" err="1" smtClean="0"/>
              <a:t>fn_dblog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1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The complete log buffer is flushed to disk on commit</a:t>
            </a:r>
          </a:p>
          <a:p>
            <a:r>
              <a:rPr lang="en-GB" dirty="0" smtClean="0"/>
              <a:t>The log writer performs the flush</a:t>
            </a:r>
          </a:p>
          <a:p>
            <a:pPr lvl="1"/>
            <a:r>
              <a:rPr lang="en-GB" dirty="0" smtClean="0"/>
              <a:t>There is only one process per server, but buffers are per database</a:t>
            </a:r>
          </a:p>
          <a:p>
            <a:r>
              <a:rPr lang="en-GB" dirty="0" smtClean="0"/>
              <a:t>The buffer may contain other non committed transactions</a:t>
            </a:r>
          </a:p>
          <a:p>
            <a:r>
              <a:rPr lang="en-GB" dirty="0" smtClean="0"/>
              <a:t>Each buffer is up to 60k</a:t>
            </a:r>
          </a:p>
          <a:p>
            <a:r>
              <a:rPr lang="en-GB" dirty="0" smtClean="0"/>
              <a:t>Large data modifications will cause the buffer to flush before the commit</a:t>
            </a:r>
          </a:p>
          <a:p>
            <a:r>
              <a:rPr lang="en-GB" dirty="0" smtClean="0"/>
              <a:t>User processes showing the WRITELOG wait type are being held up buffer flushes, possible bottleneck at disk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4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bootcamp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Practical understanding of SQL Server</a:t>
            </a:r>
          </a:p>
          <a:p>
            <a:r>
              <a:rPr lang="en-GB" dirty="0" smtClean="0"/>
              <a:t>How it works</a:t>
            </a:r>
          </a:p>
          <a:p>
            <a:r>
              <a:rPr lang="en-GB" dirty="0" smtClean="0"/>
              <a:t>How you use it</a:t>
            </a:r>
          </a:p>
          <a:p>
            <a:r>
              <a:rPr lang="en-GB" dirty="0" smtClean="0"/>
              <a:t>How to get the most out of it</a:t>
            </a:r>
          </a:p>
          <a:p>
            <a:r>
              <a:rPr lang="en-GB" dirty="0" smtClean="0"/>
              <a:t>How to detect when it goes wrong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Demo1 – Transactions and logging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5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commit needs to flush buffer</a:t>
            </a:r>
          </a:p>
          <a:p>
            <a:r>
              <a:rPr lang="en-GB" dirty="0" smtClean="0"/>
              <a:t>Minimum write is 512 or 4k (disk sector size)</a:t>
            </a:r>
          </a:p>
          <a:p>
            <a:r>
              <a:rPr lang="en-GB" dirty="0" smtClean="0"/>
              <a:t>Maximum is 60k</a:t>
            </a:r>
          </a:p>
          <a:p>
            <a:r>
              <a:rPr lang="en-GB" dirty="0" smtClean="0"/>
              <a:t>Quicker to do batches than small transactions</a:t>
            </a:r>
          </a:p>
          <a:p>
            <a:pPr lvl="1"/>
            <a:r>
              <a:rPr lang="en-GB" dirty="0" smtClean="0"/>
              <a:t>(maybe)</a:t>
            </a:r>
          </a:p>
          <a:p>
            <a:r>
              <a:rPr lang="en-GB" dirty="0" smtClean="0"/>
              <a:t>IOPS for drive is critical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8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File Writes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Dirty data pages are written to disk by either:</a:t>
            </a:r>
          </a:p>
          <a:p>
            <a:pPr lvl="1"/>
            <a:r>
              <a:rPr lang="en-GB" dirty="0" smtClean="0"/>
              <a:t>Checkpoint</a:t>
            </a:r>
          </a:p>
          <a:p>
            <a:pPr lvl="1"/>
            <a:r>
              <a:rPr lang="en-GB" dirty="0" smtClean="0"/>
              <a:t>Lazy Writer</a:t>
            </a:r>
          </a:p>
          <a:p>
            <a:r>
              <a:rPr lang="en-GB" dirty="0" smtClean="0"/>
              <a:t>Checkpoints are a marker in the log to indicate there are no dirty pages previous to the marker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Fired when:</a:t>
            </a:r>
          </a:p>
          <a:p>
            <a:pPr lvl="1"/>
            <a:r>
              <a:rPr lang="en-GB" dirty="0" smtClean="0"/>
              <a:t>Automatically in background by the server, intervals will vary</a:t>
            </a:r>
          </a:p>
          <a:p>
            <a:pPr lvl="1"/>
            <a:r>
              <a:rPr lang="en-GB" dirty="0" smtClean="0"/>
              <a:t>Timing is based upon the “recovery interval” or Target Recovery Time</a:t>
            </a:r>
          </a:p>
          <a:p>
            <a:pPr lvl="1"/>
            <a:r>
              <a:rPr lang="en-GB" dirty="0" smtClean="0"/>
              <a:t>Simple databases at 70% log full</a:t>
            </a:r>
          </a:p>
          <a:p>
            <a:pPr lvl="2"/>
            <a:r>
              <a:rPr lang="en-GB" dirty="0" smtClean="0"/>
              <a:t>Also truncates the log (frees up space)</a:t>
            </a:r>
          </a:p>
          <a:p>
            <a:r>
              <a:rPr lang="en-GB" dirty="0" smtClean="0"/>
              <a:t>Other types of Checkpoint:</a:t>
            </a:r>
          </a:p>
          <a:p>
            <a:pPr lvl="1"/>
            <a:r>
              <a:rPr lang="en-GB" dirty="0" smtClean="0"/>
              <a:t>Indirect – caused by database backups, snapshots and cluster failovers, shutdowns, detach DB</a:t>
            </a:r>
          </a:p>
          <a:p>
            <a:pPr lvl="1"/>
            <a:r>
              <a:rPr lang="en-GB" dirty="0" smtClean="0"/>
              <a:t>Manual – user invoked checkpoint</a:t>
            </a:r>
          </a:p>
        </p:txBody>
      </p:sp>
    </p:spTree>
    <p:extLst>
      <p:ext uri="{BB962C8B-B14F-4D97-AF65-F5344CB8AC3E}">
        <p14:creationId xmlns:p14="http://schemas.microsoft.com/office/powerpoint/2010/main" val="10936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 Writer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Invoked due to memory </a:t>
            </a:r>
            <a:r>
              <a:rPr lang="en-GB" dirty="0"/>
              <a:t>pressure</a:t>
            </a:r>
          </a:p>
          <a:p>
            <a:r>
              <a:rPr lang="en-GB" dirty="0" smtClean="0"/>
              <a:t>Background process that writes dirty pages to disk</a:t>
            </a:r>
          </a:p>
          <a:p>
            <a:pPr lvl="1"/>
            <a:r>
              <a:rPr lang="en-GB" dirty="0" smtClean="0"/>
              <a:t>Tries to write continuous pages (up to 32)</a:t>
            </a:r>
          </a:p>
          <a:p>
            <a:r>
              <a:rPr lang="en-GB" dirty="0" smtClean="0"/>
              <a:t>Can write pages where the change has NOT been committed</a:t>
            </a:r>
          </a:p>
          <a:p>
            <a:r>
              <a:rPr lang="en-GB" dirty="0" smtClean="0"/>
              <a:t>Page is latched </a:t>
            </a:r>
          </a:p>
          <a:p>
            <a:pPr lvl="1"/>
            <a:r>
              <a:rPr lang="en-GB" dirty="0" smtClean="0"/>
              <a:t>No users can modify it until the write is complete</a:t>
            </a:r>
          </a:p>
          <a:p>
            <a:pPr lvl="1"/>
            <a:r>
              <a:rPr lang="en-GB" dirty="0" smtClean="0"/>
              <a:t>Reads continues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2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Dirty Pages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9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if things go wrong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recover you need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Only have the Data File = new job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57882"/>
              </p:ext>
            </p:extLst>
          </p:nvPr>
        </p:nvGraphicFramePr>
        <p:xfrm>
          <a:off x="1954028" y="2186959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127517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5450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What do you have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Recovery Point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files + the transaction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Time of failure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8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Backup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 of data backup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Backup, </a:t>
                      </a:r>
                      <a:r>
                        <a:rPr lang="en-GB" dirty="0" err="1" smtClean="0"/>
                        <a:t>Tlog</a:t>
                      </a:r>
                      <a:r>
                        <a:rPr lang="en-GB" dirty="0" smtClean="0"/>
                        <a:t> backup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Between time of data backup and </a:t>
                      </a:r>
                      <a:r>
                        <a:rPr lang="en-GB" dirty="0" err="1" smtClean="0"/>
                        <a:t>Tlog</a:t>
                      </a:r>
                      <a:r>
                        <a:rPr lang="en-GB" dirty="0" smtClean="0"/>
                        <a:t> backup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Data Backup, </a:t>
                      </a:r>
                      <a:r>
                        <a:rPr lang="en-GB" dirty="0" err="1" smtClean="0"/>
                        <a:t>Tlog</a:t>
                      </a:r>
                      <a:r>
                        <a:rPr lang="en-GB" dirty="0" smtClean="0"/>
                        <a:t> backup</a:t>
                      </a:r>
                      <a:r>
                        <a:rPr lang="en-GB" baseline="0" dirty="0" smtClean="0"/>
                        <a:t> + old transaction log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Between time</a:t>
                      </a:r>
                      <a:r>
                        <a:rPr lang="en-GB" baseline="0" dirty="0" smtClean="0"/>
                        <a:t> of backup and time of failure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43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7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Log = Point in time restore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No active transaction log or backup</a:t>
            </a:r>
          </a:p>
          <a:p>
            <a:pPr lvl="1"/>
            <a:r>
              <a:rPr lang="en-GB" dirty="0" smtClean="0"/>
              <a:t>No point in time recovery</a:t>
            </a:r>
          </a:p>
          <a:p>
            <a:r>
              <a:rPr lang="en-GB" dirty="0" smtClean="0"/>
              <a:t>No Database backup</a:t>
            </a:r>
          </a:p>
          <a:p>
            <a:pPr lvl="1"/>
            <a:r>
              <a:rPr lang="en-GB" dirty="0" smtClean="0"/>
              <a:t>No recovery</a:t>
            </a:r>
          </a:p>
          <a:p>
            <a:r>
              <a:rPr lang="en-GB" dirty="0" smtClean="0"/>
              <a:t>Broken sequence of </a:t>
            </a:r>
            <a:r>
              <a:rPr lang="en-GB" dirty="0" err="1" smtClean="0"/>
              <a:t>Tlog</a:t>
            </a:r>
            <a:r>
              <a:rPr lang="en-GB" dirty="0" smtClean="0"/>
              <a:t> backups </a:t>
            </a:r>
          </a:p>
          <a:p>
            <a:pPr lvl="1"/>
            <a:r>
              <a:rPr lang="en-GB" dirty="0" smtClean="0"/>
              <a:t>Recovery to point of break</a:t>
            </a:r>
          </a:p>
          <a:p>
            <a:r>
              <a:rPr lang="en-GB" dirty="0"/>
              <a:t>Transaction log backed up to protect the log</a:t>
            </a:r>
          </a:p>
          <a:p>
            <a:pPr lvl="1"/>
            <a:r>
              <a:rPr lang="en-GB" dirty="0"/>
              <a:t>Avoid excessive growth</a:t>
            </a:r>
          </a:p>
          <a:p>
            <a:pPr lvl="1"/>
            <a:r>
              <a:rPr lang="en-GB" dirty="0"/>
              <a:t>Simplify </a:t>
            </a:r>
            <a:r>
              <a:rPr lang="en-GB" dirty="0" smtClean="0"/>
              <a:t>the database restore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4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Performed during the </a:t>
            </a:r>
            <a:r>
              <a:rPr lang="en-GB" dirty="0" err="1" smtClean="0"/>
              <a:t>startup</a:t>
            </a:r>
            <a:r>
              <a:rPr lang="en-GB" dirty="0" smtClean="0"/>
              <a:t> of the server/database</a:t>
            </a:r>
          </a:p>
          <a:p>
            <a:r>
              <a:rPr lang="en-GB" dirty="0" smtClean="0"/>
              <a:t>Or after restore of database and transaction log</a:t>
            </a:r>
          </a:p>
          <a:p>
            <a:r>
              <a:rPr lang="en-GB" dirty="0" smtClean="0"/>
              <a:t>Ensures the consistency of the database before users can access it</a:t>
            </a:r>
          </a:p>
          <a:p>
            <a:r>
              <a:rPr lang="en-GB" dirty="0" smtClean="0"/>
              <a:t>3 Phases</a:t>
            </a:r>
          </a:p>
          <a:p>
            <a:pPr lvl="1"/>
            <a:r>
              <a:rPr lang="en-GB" dirty="0" smtClean="0"/>
              <a:t>Log Analysis – find the last checkpoint (known good state)/first active VLF</a:t>
            </a:r>
          </a:p>
          <a:p>
            <a:pPr lvl="1"/>
            <a:r>
              <a:rPr lang="en-GB" dirty="0" smtClean="0"/>
              <a:t>Redo – Looks for committed pages that were not flushed to disk before the last shutdown. </a:t>
            </a:r>
          </a:p>
          <a:p>
            <a:pPr lvl="1"/>
            <a:r>
              <a:rPr lang="en-GB" dirty="0" smtClean="0"/>
              <a:t>Undo – Rollback any uncommitted transactions that have been flushed to disk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089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Restore </a:t>
            </a:r>
            <a:r>
              <a:rPr lang="en-GB" dirty="0"/>
              <a:t>l</a:t>
            </a:r>
            <a:r>
              <a:rPr lang="en-GB" dirty="0" smtClean="0"/>
              <a:t>og sequence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5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Bootcamp series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6354"/>
            <a:ext cx="10131425" cy="501245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Saving data – How SQL ensures no data is lost</a:t>
            </a:r>
          </a:p>
          <a:p>
            <a:pPr lvl="1"/>
            <a:r>
              <a:rPr lang="en-GB" dirty="0" smtClean="0"/>
              <a:t>Write </a:t>
            </a:r>
            <a:r>
              <a:rPr lang="en-GB" dirty="0"/>
              <a:t>ahead </a:t>
            </a:r>
            <a:r>
              <a:rPr lang="en-GB" dirty="0" smtClean="0"/>
              <a:t>log, Dirty pages, Checkpoint, Mixed Durability</a:t>
            </a:r>
          </a:p>
          <a:p>
            <a:r>
              <a:rPr lang="en-GB" dirty="0" smtClean="0"/>
              <a:t>Locking</a:t>
            </a:r>
          </a:p>
          <a:p>
            <a:pPr lvl="1"/>
            <a:r>
              <a:rPr lang="en-GB" dirty="0" smtClean="0"/>
              <a:t>Blocking, Deadlocks, Isolation Levels, Dirty Reads (NOLOCK)</a:t>
            </a:r>
          </a:p>
          <a:p>
            <a:r>
              <a:rPr lang="en-GB" dirty="0" smtClean="0"/>
              <a:t>Query Execution</a:t>
            </a:r>
          </a:p>
          <a:p>
            <a:pPr lvl="1"/>
            <a:r>
              <a:rPr lang="en-GB" dirty="0" smtClean="0"/>
              <a:t>Statistics, Plans, Parametrisation</a:t>
            </a:r>
            <a:r>
              <a:rPr lang="en-GB" dirty="0" smtClean="0"/>
              <a:t>, SET </a:t>
            </a:r>
            <a:r>
              <a:rPr lang="en-GB" dirty="0"/>
              <a:t>options</a:t>
            </a:r>
            <a:endParaRPr lang="en-GB" dirty="0" smtClean="0"/>
          </a:p>
          <a:p>
            <a:r>
              <a:rPr lang="en-GB" dirty="0" smtClean="0"/>
              <a:t>Performance – Resolution</a:t>
            </a:r>
          </a:p>
          <a:p>
            <a:pPr lvl="1"/>
            <a:r>
              <a:rPr lang="en-GB" dirty="0" smtClean="0"/>
              <a:t>Clustered </a:t>
            </a:r>
            <a:r>
              <a:rPr lang="en-GB" dirty="0"/>
              <a:t>- Non </a:t>
            </a:r>
            <a:r>
              <a:rPr lang="en-GB" dirty="0" smtClean="0"/>
              <a:t>clustered, Finding problems, </a:t>
            </a:r>
            <a:r>
              <a:rPr lang="en-GB" dirty="0" smtClean="0"/>
              <a:t>ORMs, Blocking</a:t>
            </a:r>
          </a:p>
          <a:p>
            <a:r>
              <a:rPr lang="en-GB" dirty="0" smtClean="0"/>
              <a:t>Performance – Analysis</a:t>
            </a:r>
          </a:p>
          <a:p>
            <a:pPr lvl="1"/>
            <a:r>
              <a:rPr lang="en-GB" dirty="0" smtClean="0"/>
              <a:t>DMVs, SQL </a:t>
            </a:r>
            <a:r>
              <a:rPr lang="en-GB" dirty="0" smtClean="0"/>
              <a:t>Sentry, </a:t>
            </a:r>
            <a:r>
              <a:rPr lang="en-GB" dirty="0" smtClean="0"/>
              <a:t>SSMS, </a:t>
            </a:r>
            <a:r>
              <a:rPr lang="en-GB" dirty="0" err="1" smtClean="0"/>
              <a:t>Perfmon</a:t>
            </a:r>
            <a:r>
              <a:rPr lang="en-GB" dirty="0" smtClean="0"/>
              <a:t>, Extended Events, Linked Servers</a:t>
            </a:r>
          </a:p>
          <a:p>
            <a:r>
              <a:rPr lang="en-GB" dirty="0" smtClean="0"/>
              <a:t>TSQL fundamentals</a:t>
            </a:r>
          </a:p>
          <a:p>
            <a:pPr lvl="1"/>
            <a:r>
              <a:rPr lang="en-GB" dirty="0"/>
              <a:t>Linked </a:t>
            </a:r>
            <a:r>
              <a:rPr lang="en-GB" dirty="0" smtClean="0"/>
              <a:t>Servers, Window functions, CLR, Spatial </a:t>
            </a:r>
            <a:r>
              <a:rPr lang="en-GB" dirty="0"/>
              <a:t>Data </a:t>
            </a:r>
            <a:r>
              <a:rPr lang="en-GB" dirty="0" smtClean="0"/>
              <a:t>Types</a:t>
            </a:r>
          </a:p>
          <a:p>
            <a:r>
              <a:rPr lang="en-GB" dirty="0" smtClean="0"/>
              <a:t>Security </a:t>
            </a:r>
          </a:p>
          <a:p>
            <a:pPr lvl="1"/>
            <a:r>
              <a:rPr lang="en-GB" dirty="0" smtClean="0"/>
              <a:t>Encryption, Logins, Certificates, Proxies, Signed procs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8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89" y="609600"/>
            <a:ext cx="10131425" cy="960967"/>
          </a:xfrm>
        </p:spPr>
        <p:txBody>
          <a:bodyPr/>
          <a:lstStyle/>
          <a:p>
            <a:r>
              <a:rPr lang="en-GB" dirty="0" smtClean="0"/>
              <a:t>Snapshot restore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Restores a database from a snapshot</a:t>
            </a:r>
          </a:p>
          <a:p>
            <a:r>
              <a:rPr lang="en-GB" dirty="0" smtClean="0"/>
              <a:t>Replaces pages that have changed</a:t>
            </a:r>
          </a:p>
          <a:p>
            <a:pPr lvl="1"/>
            <a:r>
              <a:rPr lang="en-GB" dirty="0" smtClean="0"/>
              <a:t>Snapshot database files only contains pages that have changed</a:t>
            </a:r>
          </a:p>
          <a:p>
            <a:r>
              <a:rPr lang="en-GB" dirty="0" smtClean="0"/>
              <a:t>For testing very quick</a:t>
            </a:r>
          </a:p>
          <a:p>
            <a:pPr lvl="1"/>
            <a:r>
              <a:rPr lang="en-GB" dirty="0" smtClean="0"/>
              <a:t>Especially for large databases</a:t>
            </a:r>
          </a:p>
          <a:p>
            <a:pPr lvl="1"/>
            <a:r>
              <a:rPr lang="en-GB" dirty="0" smtClean="0"/>
              <a:t>Avoids IO of reading whole backup and restoring whole database</a:t>
            </a:r>
          </a:p>
          <a:p>
            <a:pPr lvl="1"/>
            <a:r>
              <a:rPr lang="en-GB" dirty="0" smtClean="0"/>
              <a:t>Changed data should be a fraction of total database 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8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Contains multiple Virtual Log Files (VLF’s)</a:t>
            </a:r>
          </a:p>
          <a:p>
            <a:pPr lvl="1"/>
            <a:r>
              <a:rPr lang="en-GB" sz="2000" dirty="0" smtClean="0"/>
              <a:t>These vary in size and number</a:t>
            </a:r>
          </a:p>
          <a:p>
            <a:r>
              <a:rPr lang="en-GB" sz="2400" dirty="0" smtClean="0"/>
              <a:t>Writing to the VLF is always sequential for performance</a:t>
            </a:r>
          </a:p>
          <a:p>
            <a:r>
              <a:rPr lang="en-GB" sz="2400" dirty="0" smtClean="0"/>
              <a:t>At the end of the last VLF it loops back to the first </a:t>
            </a:r>
            <a:r>
              <a:rPr lang="en-GB" sz="2400" i="1" dirty="0" smtClean="0"/>
              <a:t>available</a:t>
            </a:r>
            <a:r>
              <a:rPr lang="en-GB" sz="2400" dirty="0" smtClean="0"/>
              <a:t> VLF</a:t>
            </a:r>
          </a:p>
          <a:p>
            <a:r>
              <a:rPr lang="en-GB" sz="2400" dirty="0" smtClean="0"/>
              <a:t>Any VLF post the last checkpoint is considered the active portion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862" y="3945537"/>
            <a:ext cx="6458773" cy="25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7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reuse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Sequentially written</a:t>
            </a:r>
          </a:p>
          <a:p>
            <a:r>
              <a:rPr lang="en-GB" dirty="0" smtClean="0"/>
              <a:t>If you don’t clear space at the start</a:t>
            </a:r>
          </a:p>
          <a:p>
            <a:r>
              <a:rPr lang="en-GB" dirty="0" smtClean="0"/>
              <a:t>Your log will grow</a:t>
            </a:r>
          </a:p>
          <a:p>
            <a:r>
              <a:rPr lang="en-GB" dirty="0" smtClean="0"/>
              <a:t>If it can’t grow ?</a:t>
            </a:r>
          </a:p>
          <a:p>
            <a:pPr marL="0" indent="0" algn="ctr">
              <a:buNone/>
            </a:pPr>
            <a:r>
              <a:rPr lang="en-GB" sz="6600" dirty="0" smtClean="0">
                <a:solidFill>
                  <a:srgbClr val="FF0000"/>
                </a:solidFill>
              </a:rPr>
              <a:t>Your database will stop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1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Clearing the 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Cleared by a backup</a:t>
            </a:r>
          </a:p>
          <a:p>
            <a:r>
              <a:rPr lang="en-GB" dirty="0" smtClean="0"/>
              <a:t>Features that block log truncation</a:t>
            </a:r>
          </a:p>
          <a:p>
            <a:pPr lvl="1"/>
            <a:r>
              <a:rPr lang="en-GB" dirty="0" smtClean="0"/>
              <a:t>Replication</a:t>
            </a:r>
          </a:p>
          <a:p>
            <a:pPr lvl="1"/>
            <a:r>
              <a:rPr lang="en-GB" dirty="0" smtClean="0"/>
              <a:t>Mirroring</a:t>
            </a:r>
          </a:p>
          <a:p>
            <a:pPr lvl="1"/>
            <a:r>
              <a:rPr lang="en-GB" dirty="0" smtClean="0"/>
              <a:t>CDC</a:t>
            </a:r>
          </a:p>
          <a:p>
            <a:pPr lvl="1"/>
            <a:r>
              <a:rPr lang="en-GB" dirty="0" smtClean="0"/>
              <a:t>Open Transactions</a:t>
            </a:r>
          </a:p>
          <a:p>
            <a:pPr lvl="1"/>
            <a:r>
              <a:rPr lang="en-GB" dirty="0" smtClean="0"/>
              <a:t>Backups</a:t>
            </a:r>
          </a:p>
          <a:p>
            <a:r>
              <a:rPr lang="en-GB" dirty="0" smtClean="0"/>
              <a:t>See </a:t>
            </a:r>
            <a:r>
              <a:rPr lang="en-GB" dirty="0" err="1" smtClean="0"/>
              <a:t>sys.databases</a:t>
            </a:r>
            <a:r>
              <a:rPr lang="en-GB" dirty="0" smtClean="0"/>
              <a:t> </a:t>
            </a:r>
            <a:r>
              <a:rPr lang="en-GB" dirty="0" err="1"/>
              <a:t>log_reuse_wait_desc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4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Integrity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Page Verification</a:t>
            </a:r>
          </a:p>
          <a:p>
            <a:pPr lvl="1"/>
            <a:r>
              <a:rPr lang="en-GB" dirty="0" smtClean="0"/>
              <a:t>None</a:t>
            </a:r>
          </a:p>
          <a:p>
            <a:pPr lvl="2"/>
            <a:r>
              <a:rPr lang="en-GB" dirty="0" smtClean="0"/>
              <a:t>Pages are trusted to be valid, totally corrupt pages still cannot be read </a:t>
            </a:r>
          </a:p>
          <a:p>
            <a:pPr lvl="1"/>
            <a:r>
              <a:rPr lang="en-GB" dirty="0" smtClean="0"/>
              <a:t>Torn Page</a:t>
            </a:r>
          </a:p>
          <a:p>
            <a:pPr lvl="2"/>
            <a:r>
              <a:rPr lang="en-GB" dirty="0" smtClean="0"/>
              <a:t>Places a bit marker every 512 bytes to show page was fully written</a:t>
            </a:r>
          </a:p>
          <a:p>
            <a:pPr lvl="1"/>
            <a:r>
              <a:rPr lang="en-GB" dirty="0" smtClean="0"/>
              <a:t>Checksum (default 2005+)</a:t>
            </a:r>
          </a:p>
          <a:p>
            <a:pPr lvl="2"/>
            <a:r>
              <a:rPr lang="en-GB" dirty="0" smtClean="0"/>
              <a:t>Creates a checksum of the data and writes to header</a:t>
            </a:r>
          </a:p>
          <a:p>
            <a:pPr lvl="2"/>
            <a:r>
              <a:rPr lang="en-GB" dirty="0" smtClean="0"/>
              <a:t>On read the checksum is verified</a:t>
            </a:r>
          </a:p>
          <a:p>
            <a:r>
              <a:rPr lang="en-GB" dirty="0" smtClean="0"/>
              <a:t>When changing to checksum existing pages will not have a checksum</a:t>
            </a:r>
          </a:p>
          <a:p>
            <a:pPr lvl="1"/>
            <a:r>
              <a:rPr lang="en-GB" dirty="0" smtClean="0"/>
              <a:t>It will resort to torn page checking if it existed</a:t>
            </a:r>
          </a:p>
          <a:p>
            <a:pPr lvl="1"/>
            <a:r>
              <a:rPr lang="en-GB" dirty="0" smtClean="0"/>
              <a:t>Fix by </a:t>
            </a:r>
            <a:r>
              <a:rPr lang="en-GB" dirty="0" err="1" smtClean="0"/>
              <a:t>reindexing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4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Verification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2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Impact on writes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Log performance is critical</a:t>
            </a:r>
          </a:p>
          <a:p>
            <a:r>
              <a:rPr lang="en-GB" sz="2200" dirty="0" smtClean="0"/>
              <a:t>One transaction log per database</a:t>
            </a:r>
          </a:p>
          <a:p>
            <a:r>
              <a:rPr lang="en-GB" sz="2200" dirty="0" smtClean="0"/>
              <a:t>More databases = more throughput (if storage can cope)</a:t>
            </a:r>
          </a:p>
          <a:p>
            <a:r>
              <a:rPr lang="en-GB" sz="2200" dirty="0" smtClean="0"/>
              <a:t>Memory doesn’t help</a:t>
            </a:r>
          </a:p>
          <a:p>
            <a:r>
              <a:rPr lang="en-GB" sz="2200" dirty="0" smtClean="0"/>
              <a:t>Its all about IO</a:t>
            </a:r>
          </a:p>
          <a:p>
            <a:endParaRPr lang="en-GB" sz="1800" dirty="0" smtClean="0"/>
          </a:p>
          <a:p>
            <a:pPr marL="0" indent="0">
              <a:buNone/>
            </a:pPr>
            <a:endParaRPr lang="en-GB" sz="2200" dirty="0" smtClean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3156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size impact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Large data types = more IO</a:t>
            </a:r>
          </a:p>
          <a:p>
            <a:r>
              <a:rPr lang="en-GB" dirty="0" smtClean="0"/>
              <a:t>More columns = more IO</a:t>
            </a:r>
          </a:p>
          <a:p>
            <a:r>
              <a:rPr lang="en-GB" dirty="0" smtClean="0"/>
              <a:t>Variable length columns = page splits = more IO</a:t>
            </a:r>
          </a:p>
          <a:p>
            <a:r>
              <a:rPr lang="en-GB" dirty="0" smtClean="0"/>
              <a:t>More columns =&gt; more indexes =&gt; more IO</a:t>
            </a:r>
          </a:p>
          <a:p>
            <a:r>
              <a:rPr lang="en-GB" dirty="0" smtClean="0"/>
              <a:t>Updates are expensive</a:t>
            </a:r>
          </a:p>
          <a:p>
            <a:pPr lvl="1"/>
            <a:r>
              <a:rPr lang="en-GB" dirty="0" smtClean="0"/>
              <a:t>Find the data</a:t>
            </a:r>
          </a:p>
          <a:p>
            <a:pPr lvl="1"/>
            <a:r>
              <a:rPr lang="en-GB" dirty="0" smtClean="0"/>
              <a:t>Store before and 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9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Everyone is writing to the same buffer</a:t>
            </a:r>
          </a:p>
          <a:p>
            <a:r>
              <a:rPr lang="en-GB" dirty="0" smtClean="0"/>
              <a:t>Transaction Log is a bottleneck</a:t>
            </a:r>
          </a:p>
          <a:p>
            <a:r>
              <a:rPr lang="en-GB" dirty="0" smtClean="0"/>
              <a:t>Can’t expect to have exclusive access to buffer</a:t>
            </a:r>
          </a:p>
          <a:p>
            <a:r>
              <a:rPr lang="en-GB" dirty="0" smtClean="0"/>
              <a:t>Transactions still good for performance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4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Saving Data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Impact of indexing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 smtClean="0"/>
              <a:t>More indexes = more IO</a:t>
            </a:r>
          </a:p>
          <a:p>
            <a:r>
              <a:rPr lang="en-GB" sz="2200" dirty="0" smtClean="0"/>
              <a:t>More indexes = more complex query plans</a:t>
            </a:r>
            <a:endParaRPr lang="en-GB" sz="2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Concurrency performance</a:t>
            </a:r>
          </a:p>
          <a:p>
            <a:r>
              <a:rPr lang="en-GB" dirty="0" smtClean="0"/>
              <a:t>Write performance with indexes</a:t>
            </a:r>
          </a:p>
          <a:p>
            <a:r>
              <a:rPr lang="en-GB" dirty="0" smtClean="0"/>
              <a:t>Write performance with page splits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1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smtClean="0"/>
              <a:t>www.red-gate.com/community/books/sql-server-transaction-log-management</a:t>
            </a:r>
          </a:p>
          <a:p>
            <a:r>
              <a:rPr lang="en-GB" dirty="0"/>
              <a:t>http://</a:t>
            </a:r>
            <a:r>
              <a:rPr lang="en-GB" dirty="0" smtClean="0"/>
              <a:t>blogs.msdn.com/b/psssql/archive/2010/03/24/how-it-works-bob-dorr-s-sql-server-i-o-presentation.aspx</a:t>
            </a:r>
          </a:p>
          <a:p>
            <a:r>
              <a:rPr lang="en-GB" dirty="0"/>
              <a:t>http://improve.dk/category/SQL%20Server%20-%20Internals</a:t>
            </a:r>
            <a:r>
              <a:rPr lang="en-GB" dirty="0" smtClean="0"/>
              <a:t>/</a:t>
            </a:r>
          </a:p>
          <a:p>
            <a:r>
              <a:rPr lang="en-GB" dirty="0"/>
              <a:t>http://www.sqlskills.com/blogs/paul/inside-the-storage-engine-anatomy-of-a-page</a:t>
            </a:r>
            <a:r>
              <a:rPr lang="en-GB" dirty="0" smtClean="0"/>
              <a:t>/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1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SQL stores data and how it persists that data impacts everything about SQL</a:t>
            </a:r>
          </a:p>
          <a:p>
            <a:r>
              <a:rPr lang="en-GB" dirty="0" smtClean="0"/>
              <a:t>Understanding this enables you to understand</a:t>
            </a:r>
          </a:p>
          <a:p>
            <a:pPr lvl="1"/>
            <a:r>
              <a:rPr lang="en-GB" dirty="0" smtClean="0"/>
              <a:t>How consistency is maintained </a:t>
            </a:r>
          </a:p>
          <a:p>
            <a:pPr lvl="1"/>
            <a:r>
              <a:rPr lang="en-GB" dirty="0" smtClean="0"/>
              <a:t>Impact of wide tables, lots of indexes, heaps and clustered indexes on reading and writing</a:t>
            </a:r>
          </a:p>
          <a:p>
            <a:pPr lvl="1"/>
            <a:r>
              <a:rPr lang="en-GB" dirty="0" smtClean="0"/>
              <a:t>How queries work and why performance can be poor</a:t>
            </a:r>
          </a:p>
          <a:p>
            <a:pPr lvl="1"/>
            <a:r>
              <a:rPr lang="en-GB" dirty="0" smtClean="0"/>
              <a:t>Concurrency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1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Anatomy of database files</a:t>
            </a:r>
          </a:p>
          <a:p>
            <a:r>
              <a:rPr lang="en-GB" dirty="0" smtClean="0"/>
              <a:t>How data is changed ensuring consistency</a:t>
            </a:r>
          </a:p>
          <a:p>
            <a:r>
              <a:rPr lang="en-GB" dirty="0" smtClean="0"/>
              <a:t>What happens when things fail</a:t>
            </a:r>
          </a:p>
          <a:p>
            <a:r>
              <a:rPr lang="en-GB" dirty="0" smtClean="0"/>
              <a:t>Impact of concurrency</a:t>
            </a:r>
          </a:p>
          <a:p>
            <a:r>
              <a:rPr lang="en-GB" dirty="0" smtClean="0"/>
              <a:t>The impact of database design on writes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8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anatomy of a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files and transaction log</a:t>
            </a:r>
          </a:p>
          <a:p>
            <a:r>
              <a:rPr lang="en-GB" dirty="0" smtClean="0"/>
              <a:t>ALL data is stored in 8k pages</a:t>
            </a:r>
          </a:p>
          <a:p>
            <a:r>
              <a:rPr lang="en-GB" dirty="0" smtClean="0"/>
              <a:t>8 Pages group into an Extent</a:t>
            </a:r>
          </a:p>
          <a:p>
            <a:r>
              <a:rPr lang="en-GB" dirty="0" smtClean="0"/>
              <a:t>Extents stored in a file</a:t>
            </a:r>
          </a:p>
          <a:p>
            <a:r>
              <a:rPr lang="en-GB" dirty="0" smtClean="0"/>
              <a:t>Pages used to stored additional information</a:t>
            </a:r>
          </a:p>
          <a:p>
            <a:pPr lvl="1"/>
            <a:r>
              <a:rPr lang="en-GB" dirty="0" smtClean="0"/>
              <a:t>Page Free Space (PFS), Global allocation map (GAM), Shared global allocation map (SGAM), Index </a:t>
            </a:r>
            <a:r>
              <a:rPr lang="en-GB" dirty="0"/>
              <a:t>a</a:t>
            </a:r>
            <a:r>
              <a:rPr lang="en-GB" dirty="0" smtClean="0"/>
              <a:t>llocation map (IAM)</a:t>
            </a:r>
          </a:p>
        </p:txBody>
      </p:sp>
    </p:spTree>
    <p:extLst>
      <p:ext uri="{BB962C8B-B14F-4D97-AF65-F5344CB8AC3E}">
        <p14:creationId xmlns:p14="http://schemas.microsoft.com/office/powerpoint/2010/main" val="6851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2462137"/>
            <a:ext cx="5493910" cy="55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401092" y="4729398"/>
            <a:ext cx="4616977" cy="55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401093" y="4729398"/>
            <a:ext cx="1154244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VLF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555337" y="4729398"/>
            <a:ext cx="1154244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VLF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709581" y="4729398"/>
            <a:ext cx="1154244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VLF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863825" y="4729398"/>
            <a:ext cx="1154244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VLF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05922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743201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087976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432751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777526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114805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459580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804355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149130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486409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831184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175959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520734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1371598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1716373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2061147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652555" y="1990147"/>
            <a:ext cx="143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Database File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739826" y="4357995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Transaction Log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911963" y="3488763"/>
            <a:ext cx="51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PFS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7761159" y="3892021"/>
            <a:ext cx="3773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Boot – Boot Page</a:t>
            </a:r>
          </a:p>
          <a:p>
            <a:r>
              <a:rPr lang="en-GB" dirty="0" smtClean="0"/>
              <a:t>PFS – Page Free Space</a:t>
            </a:r>
          </a:p>
          <a:p>
            <a:r>
              <a:rPr lang="en-GB" dirty="0" smtClean="0"/>
              <a:t>SGAM – Shared Global Allocation Map</a:t>
            </a:r>
          </a:p>
          <a:p>
            <a:r>
              <a:rPr lang="en-GB" dirty="0" smtClean="0"/>
              <a:t>GAM – Global Allocation Map</a:t>
            </a:r>
          </a:p>
          <a:p>
            <a:r>
              <a:rPr lang="en-GB" dirty="0" smtClean="0"/>
              <a:t>IAM – Index Allocation Map</a:t>
            </a:r>
            <a:endParaRPr lang="en-GB" dirty="0"/>
          </a:p>
        </p:txBody>
      </p:sp>
      <p:cxnSp>
        <p:nvCxnSpPr>
          <p:cNvPr id="42" name="Straight Arrow Connector 41"/>
          <p:cNvCxnSpPr>
            <a:stCxn id="37" idx="0"/>
          </p:cNvCxnSpPr>
          <p:nvPr/>
        </p:nvCxnSpPr>
        <p:spPr>
          <a:xfrm flipV="1">
            <a:off x="1167771" y="2872490"/>
            <a:ext cx="371189" cy="616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401938" y="2892464"/>
            <a:ext cx="766557" cy="1098270"/>
            <a:chOff x="1401938" y="2892464"/>
            <a:chExt cx="766557" cy="1098270"/>
          </a:xfrm>
        </p:grpSpPr>
        <p:sp>
          <p:nvSpPr>
            <p:cNvPr id="45" name="TextBox 44"/>
            <p:cNvSpPr txBox="1"/>
            <p:nvPr/>
          </p:nvSpPr>
          <p:spPr>
            <a:xfrm>
              <a:off x="1401938" y="3621402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SGAM</a:t>
              </a:r>
              <a:endParaRPr lang="en-GB" dirty="0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V="1">
              <a:off x="1785217" y="2892464"/>
              <a:ext cx="124337" cy="7289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158675" y="2892464"/>
            <a:ext cx="660758" cy="995612"/>
            <a:chOff x="2158675" y="2892464"/>
            <a:chExt cx="660758" cy="995612"/>
          </a:xfrm>
        </p:grpSpPr>
        <p:sp>
          <p:nvSpPr>
            <p:cNvPr id="47" name="TextBox 46"/>
            <p:cNvSpPr txBox="1"/>
            <p:nvPr/>
          </p:nvSpPr>
          <p:spPr>
            <a:xfrm>
              <a:off x="2158675" y="351874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GAM</a:t>
              </a:r>
              <a:endParaRPr lang="en-GB" dirty="0"/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H="1" flipV="1">
              <a:off x="2231437" y="2892464"/>
              <a:ext cx="257617" cy="626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394429" y="2800254"/>
            <a:ext cx="851198" cy="988317"/>
            <a:chOff x="3394429" y="2800254"/>
            <a:chExt cx="851198" cy="988317"/>
          </a:xfrm>
        </p:grpSpPr>
        <p:sp>
          <p:nvSpPr>
            <p:cNvPr id="36" name="TextBox 35"/>
            <p:cNvSpPr txBox="1"/>
            <p:nvPr/>
          </p:nvSpPr>
          <p:spPr>
            <a:xfrm>
              <a:off x="3394429" y="3419239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Boot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3874438" y="2800254"/>
              <a:ext cx="371189" cy="6162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1371598" y="2462137"/>
            <a:ext cx="2743207" cy="5546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4109360" y="2462137"/>
            <a:ext cx="2756150" cy="5546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anatomy of a database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3856" y="2077198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Extent = 8xPages</a:t>
            </a:r>
            <a:endParaRPr lang="en-GB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70954" y="2462137"/>
            <a:ext cx="2757175" cy="554636"/>
            <a:chOff x="6865508" y="2462137"/>
            <a:chExt cx="2757175" cy="554636"/>
          </a:xfrm>
        </p:grpSpPr>
        <p:sp>
          <p:nvSpPr>
            <p:cNvPr id="57" name="Rectangle 56"/>
            <p:cNvSpPr/>
            <p:nvPr/>
          </p:nvSpPr>
          <p:spPr>
            <a:xfrm>
              <a:off x="6865508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10283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55058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899833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237112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581887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926662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71437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866533" y="2462137"/>
              <a:ext cx="2756150" cy="554636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6674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56412" y="3395272"/>
            <a:ext cx="2076137" cy="2675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Filegroup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Structures to Files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56412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435900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215388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069828" y="3395272"/>
            <a:ext cx="2076137" cy="2675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Filegroup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069828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849316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628804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408292" y="3395272"/>
            <a:ext cx="2076137" cy="2675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Filegroup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408292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7187780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967268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656412" y="2064392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1881264" y="2215144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211048" y="2365896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473375" y="2499957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1" name="Down Arrow 30"/>
          <p:cNvSpPr/>
          <p:nvPr/>
        </p:nvSpPr>
        <p:spPr>
          <a:xfrm>
            <a:off x="2390930" y="2889701"/>
            <a:ext cx="374754" cy="505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Down Arrow 31"/>
          <p:cNvSpPr/>
          <p:nvPr/>
        </p:nvSpPr>
        <p:spPr>
          <a:xfrm>
            <a:off x="4849316" y="2865516"/>
            <a:ext cx="374754" cy="505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Down Arrow 32"/>
          <p:cNvSpPr/>
          <p:nvPr/>
        </p:nvSpPr>
        <p:spPr>
          <a:xfrm>
            <a:off x="7255239" y="2889700"/>
            <a:ext cx="374754" cy="505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051090" y="2064392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4275942" y="2215144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4605726" y="2365896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4868053" y="2499957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6370817" y="2064392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6595669" y="2215144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6925453" y="2365896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7187780" y="2499957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8814215" y="2365896"/>
            <a:ext cx="210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Structures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160978" y="2967492"/>
            <a:ext cx="21714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Heaps</a:t>
            </a:r>
          </a:p>
          <a:p>
            <a:r>
              <a:rPr lang="en-GB" sz="2400" dirty="0" smtClean="0"/>
              <a:t>Indexes</a:t>
            </a:r>
          </a:p>
          <a:p>
            <a:pPr>
              <a:tabLst>
                <a:tab pos="182563" algn="l"/>
              </a:tabLst>
            </a:pPr>
            <a:r>
              <a:rPr lang="en-GB" sz="2400" dirty="0" smtClean="0"/>
              <a:t>	Non-Clustered</a:t>
            </a:r>
          </a:p>
          <a:p>
            <a:pPr>
              <a:tabLst>
                <a:tab pos="182563" algn="l"/>
              </a:tabLst>
            </a:pPr>
            <a:r>
              <a:rPr lang="en-GB" sz="2400" dirty="0"/>
              <a:t>	</a:t>
            </a:r>
            <a:r>
              <a:rPr lang="en-GB" sz="2400" dirty="0" smtClean="0"/>
              <a:t>Clustered</a:t>
            </a:r>
          </a:p>
          <a:p>
            <a:r>
              <a:rPr lang="en-GB" sz="2400" dirty="0" smtClean="0"/>
              <a:t>LOB Data</a:t>
            </a:r>
          </a:p>
        </p:txBody>
      </p:sp>
    </p:spTree>
    <p:extLst>
      <p:ext uri="{BB962C8B-B14F-4D97-AF65-F5344CB8AC3E}">
        <p14:creationId xmlns:p14="http://schemas.microsoft.com/office/powerpoint/2010/main" val="533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2198</TotalTime>
  <Words>1583</Words>
  <Application>Microsoft Office PowerPoint</Application>
  <PresentationFormat>Widescreen</PresentationFormat>
  <Paragraphs>357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 New</vt:lpstr>
      <vt:lpstr>Ubuntu Titling Rg</vt:lpstr>
      <vt:lpstr>Celestial</vt:lpstr>
      <vt:lpstr>SQL Bootcamp</vt:lpstr>
      <vt:lpstr>The bootcamp</vt:lpstr>
      <vt:lpstr>Bootcamp series</vt:lpstr>
      <vt:lpstr>Saving Data</vt:lpstr>
      <vt:lpstr>Why?</vt:lpstr>
      <vt:lpstr>Agenda</vt:lpstr>
      <vt:lpstr>The anatomy of a database</vt:lpstr>
      <vt:lpstr>The anatomy of a database</vt:lpstr>
      <vt:lpstr>Structures to Files</vt:lpstr>
      <vt:lpstr>Write Ahead Logging</vt:lpstr>
      <vt:lpstr>Diagram of QE to Storage Engine (Read)</vt:lpstr>
      <vt:lpstr>Diagram of QE to Storage Engine (Update)</vt:lpstr>
      <vt:lpstr>Write Ahead Logging</vt:lpstr>
      <vt:lpstr>WAL Protocol</vt:lpstr>
      <vt:lpstr>WAL Protocol</vt:lpstr>
      <vt:lpstr>WAL Protocol</vt:lpstr>
      <vt:lpstr>What’s recorded in the log</vt:lpstr>
      <vt:lpstr>Demo</vt:lpstr>
      <vt:lpstr>Log Buffer</vt:lpstr>
      <vt:lpstr>Demo</vt:lpstr>
      <vt:lpstr>Demo Summary</vt:lpstr>
      <vt:lpstr>Data File Writes</vt:lpstr>
      <vt:lpstr>Checkpoints</vt:lpstr>
      <vt:lpstr>Lazy Writer</vt:lpstr>
      <vt:lpstr>Demo</vt:lpstr>
      <vt:lpstr>What if things go wrong</vt:lpstr>
      <vt:lpstr>Transaction Log = Point in time restore</vt:lpstr>
      <vt:lpstr>Recovery</vt:lpstr>
      <vt:lpstr>Demo</vt:lpstr>
      <vt:lpstr>Snapshot restore</vt:lpstr>
      <vt:lpstr>Log Structure</vt:lpstr>
      <vt:lpstr>Demo</vt:lpstr>
      <vt:lpstr>Log reuse</vt:lpstr>
      <vt:lpstr>Clearing the Log</vt:lpstr>
      <vt:lpstr>Data Integrity</vt:lpstr>
      <vt:lpstr>Demo</vt:lpstr>
      <vt:lpstr>Impact on writes</vt:lpstr>
      <vt:lpstr>Table size impact</vt:lpstr>
      <vt:lpstr>Concurrency</vt:lpstr>
      <vt:lpstr>Impact of indexing</vt:lpstr>
      <vt:lpstr>Demo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Huddle Training</dc:title>
  <dc:creator>Simon D'Morias</dc:creator>
  <cp:lastModifiedBy>Simon D'Morias</cp:lastModifiedBy>
  <cp:revision>84</cp:revision>
  <cp:lastPrinted>2015-10-08T20:32:52Z</cp:lastPrinted>
  <dcterms:created xsi:type="dcterms:W3CDTF">2015-09-24T10:59:27Z</dcterms:created>
  <dcterms:modified xsi:type="dcterms:W3CDTF">2016-02-17T09:30:20Z</dcterms:modified>
</cp:coreProperties>
</file>