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3" r:id="rId3"/>
    <p:sldId id="304" r:id="rId4"/>
    <p:sldId id="305" r:id="rId5"/>
    <p:sldId id="277" r:id="rId6"/>
    <p:sldId id="278" r:id="rId7"/>
    <p:sldId id="272" r:id="rId8"/>
    <p:sldId id="297" r:id="rId9"/>
    <p:sldId id="298" r:id="rId10"/>
    <p:sldId id="274" r:id="rId11"/>
    <p:sldId id="275" r:id="rId12"/>
    <p:sldId id="276" r:id="rId13"/>
    <p:sldId id="281" r:id="rId14"/>
    <p:sldId id="282" r:id="rId15"/>
    <p:sldId id="285" r:id="rId16"/>
    <p:sldId id="286" r:id="rId17"/>
    <p:sldId id="287" r:id="rId18"/>
    <p:sldId id="259" r:id="rId19"/>
    <p:sldId id="283" r:id="rId20"/>
    <p:sldId id="260" r:id="rId21"/>
    <p:sldId id="268" r:id="rId22"/>
    <p:sldId id="284" r:id="rId23"/>
    <p:sldId id="261" r:id="rId24"/>
    <p:sldId id="265" r:id="rId25"/>
    <p:sldId id="266" r:id="rId26"/>
    <p:sldId id="288" r:id="rId27"/>
    <p:sldId id="292" r:id="rId28"/>
    <p:sldId id="293" r:id="rId29"/>
    <p:sldId id="264" r:id="rId30"/>
    <p:sldId id="294" r:id="rId31"/>
    <p:sldId id="295" r:id="rId32"/>
    <p:sldId id="262" r:id="rId33"/>
    <p:sldId id="269" r:id="rId34"/>
    <p:sldId id="290" r:id="rId35"/>
    <p:sldId id="263" r:id="rId36"/>
    <p:sldId id="270" r:id="rId37"/>
    <p:sldId id="271" r:id="rId38"/>
    <p:sldId id="280" r:id="rId39"/>
    <p:sldId id="301" r:id="rId40"/>
    <p:sldId id="300" r:id="rId41"/>
    <p:sldId id="299" r:id="rId42"/>
    <p:sldId id="302" r:id="rId43"/>
    <p:sldId id="279" r:id="rId4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303"/>
            <p14:sldId id="304"/>
            <p14:sldId id="305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  <p14:sldId id="297"/>
            <p14:sldId id="298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1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301"/>
            <p14:sldId id="300"/>
            <p14:sldId id="299"/>
            <p14:sldId id="30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9" autoAdjust="0"/>
    <p:restoredTop sz="78457" autoAdjust="0"/>
  </p:normalViewPr>
  <p:slideViewPr>
    <p:cSldViewPr snapToGrid="0">
      <p:cViewPr varScale="1">
        <p:scale>
          <a:sx n="86" d="100"/>
          <a:sy n="86" d="100"/>
        </p:scale>
        <p:origin x="64" y="1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9D80-DF2B-41F4-8D30-A09AD670954F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D1B7-F68B-4361-B313-0A6753206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4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and the in data page in memory</a:t>
            </a:r>
          </a:p>
          <a:p>
            <a:r>
              <a:rPr lang="en-GB" dirty="0" smtClean="0"/>
              <a:t>The data is NOT written to the data file as part of the transaction</a:t>
            </a:r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7" y="5752977"/>
            <a:ext cx="408220" cy="5506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5761948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566 0.2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5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164 0.2305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for recovery (after a failure)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</a:t>
            </a:r>
          </a:p>
          <a:p>
            <a:pPr lvl="1"/>
            <a:r>
              <a:rPr lang="en-GB" dirty="0" smtClean="0"/>
              <a:t>Space is reserved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bootcamp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 understanding of SQL Server</a:t>
            </a:r>
          </a:p>
          <a:p>
            <a:r>
              <a:rPr lang="en-GB" dirty="0" smtClean="0"/>
              <a:t>How it works</a:t>
            </a:r>
          </a:p>
          <a:p>
            <a:r>
              <a:rPr lang="en-GB" dirty="0" smtClean="0"/>
              <a:t>How you use it</a:t>
            </a:r>
          </a:p>
          <a:p>
            <a:r>
              <a:rPr lang="en-GB" dirty="0" smtClean="0"/>
              <a:t>How to get the most out of it</a:t>
            </a:r>
          </a:p>
          <a:p>
            <a:r>
              <a:rPr lang="en-GB" dirty="0" smtClean="0"/>
              <a:t>How to detect when it goes wrong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Demo1 – Transactions and 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or Target Recovery Time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failovers, shutdowns, detach DB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process that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have the Data 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Or after restore of database and transaction log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Bootcamp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6354"/>
            <a:ext cx="10131425" cy="501245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Saving data – How SQL ensures no data is lost</a:t>
            </a:r>
          </a:p>
          <a:p>
            <a:pPr lvl="1"/>
            <a:r>
              <a:rPr lang="en-GB" dirty="0" smtClean="0"/>
              <a:t>Write </a:t>
            </a:r>
            <a:r>
              <a:rPr lang="en-GB" dirty="0"/>
              <a:t>ahead </a:t>
            </a:r>
            <a:r>
              <a:rPr lang="en-GB" dirty="0" smtClean="0"/>
              <a:t>log, Dirty pages, Checkpoint, Mixed Durability</a:t>
            </a:r>
          </a:p>
          <a:p>
            <a:r>
              <a:rPr lang="en-GB" dirty="0" smtClean="0"/>
              <a:t>Locking</a:t>
            </a:r>
          </a:p>
          <a:p>
            <a:pPr lvl="1"/>
            <a:r>
              <a:rPr lang="en-GB" dirty="0" smtClean="0"/>
              <a:t>Blocking, Deadlocks, Isolation Levels, Dirty Reads (NOLOCK)</a:t>
            </a:r>
          </a:p>
          <a:p>
            <a:r>
              <a:rPr lang="en-GB" dirty="0" smtClean="0"/>
              <a:t>Query Execution</a:t>
            </a:r>
          </a:p>
          <a:p>
            <a:pPr lvl="1"/>
            <a:r>
              <a:rPr lang="en-GB" dirty="0" smtClean="0"/>
              <a:t>Joins, Functions, Set </a:t>
            </a:r>
            <a:r>
              <a:rPr lang="en-GB" dirty="0"/>
              <a:t>based row </a:t>
            </a:r>
            <a:r>
              <a:rPr lang="en-GB" dirty="0" smtClean="0"/>
              <a:t>based, Data movement</a:t>
            </a:r>
          </a:p>
          <a:p>
            <a:r>
              <a:rPr lang="en-GB" dirty="0" smtClean="0"/>
              <a:t>Performance – Resolution</a:t>
            </a:r>
          </a:p>
          <a:p>
            <a:pPr lvl="1"/>
            <a:r>
              <a:rPr lang="en-GB" dirty="0" smtClean="0"/>
              <a:t>Query plans, Clustered </a:t>
            </a:r>
            <a:r>
              <a:rPr lang="en-GB" dirty="0"/>
              <a:t>- Non </a:t>
            </a:r>
            <a:r>
              <a:rPr lang="en-GB" dirty="0" smtClean="0"/>
              <a:t>clustered, ORMs, Blocking</a:t>
            </a:r>
          </a:p>
          <a:p>
            <a:r>
              <a:rPr lang="en-GB" dirty="0" smtClean="0"/>
              <a:t>Performance – Analysis</a:t>
            </a:r>
          </a:p>
          <a:p>
            <a:pPr lvl="1"/>
            <a:r>
              <a:rPr lang="en-GB" dirty="0" smtClean="0"/>
              <a:t>DMVs, SQL Sentry, SET options, SSMS, </a:t>
            </a:r>
            <a:r>
              <a:rPr lang="en-GB" dirty="0" err="1" smtClean="0"/>
              <a:t>Perfmon</a:t>
            </a:r>
            <a:r>
              <a:rPr lang="en-GB" dirty="0" smtClean="0"/>
              <a:t>, Extended Events, Linked Servers</a:t>
            </a:r>
          </a:p>
          <a:p>
            <a:r>
              <a:rPr lang="en-GB" dirty="0" smtClean="0"/>
              <a:t>TSQL fundamentals</a:t>
            </a:r>
          </a:p>
          <a:p>
            <a:pPr lvl="1"/>
            <a:r>
              <a:rPr lang="en-GB" dirty="0"/>
              <a:t>Linked </a:t>
            </a:r>
            <a:r>
              <a:rPr lang="en-GB" dirty="0" smtClean="0"/>
              <a:t>Servers, Window functions, CLR, Spatial </a:t>
            </a:r>
            <a:r>
              <a:rPr lang="en-GB" dirty="0"/>
              <a:t>Data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Security </a:t>
            </a:r>
          </a:p>
          <a:p>
            <a:pPr lvl="1"/>
            <a:r>
              <a:rPr lang="en-GB" dirty="0" smtClean="0"/>
              <a:t>Encryption, Logins, Certificates, Proxies, Signed procs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Verification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Log performance is critical</a:t>
            </a:r>
          </a:p>
          <a:p>
            <a:r>
              <a:rPr lang="en-GB" sz="2200" dirty="0" smtClean="0"/>
              <a:t>One transaction log per database</a:t>
            </a:r>
          </a:p>
          <a:p>
            <a:r>
              <a:rPr lang="en-GB" sz="2200" dirty="0" smtClean="0"/>
              <a:t>More databases = more throughput (if storage can cope)</a:t>
            </a:r>
          </a:p>
          <a:p>
            <a:r>
              <a:rPr lang="en-GB" sz="2200" dirty="0" smtClean="0"/>
              <a:t>Memory doesn’t help</a:t>
            </a:r>
          </a:p>
          <a:p>
            <a:r>
              <a:rPr lang="en-GB" sz="2200" dirty="0" smtClean="0"/>
              <a:t>Its all about IO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size impact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 data types = more IO</a:t>
            </a:r>
          </a:p>
          <a:p>
            <a:r>
              <a:rPr lang="en-GB" dirty="0" smtClean="0"/>
              <a:t>More columns = more IO</a:t>
            </a:r>
          </a:p>
          <a:p>
            <a:r>
              <a:rPr lang="en-GB" dirty="0" smtClean="0"/>
              <a:t>Variable length columns = page splits = more IO</a:t>
            </a:r>
          </a:p>
          <a:p>
            <a:r>
              <a:rPr lang="en-GB" dirty="0" smtClean="0"/>
              <a:t>More columns =&gt; more indexes =&gt; more IO</a:t>
            </a:r>
          </a:p>
          <a:p>
            <a:r>
              <a:rPr lang="en-GB" dirty="0" smtClean="0"/>
              <a:t>Updates are expensive</a:t>
            </a:r>
          </a:p>
          <a:p>
            <a:pPr lvl="1"/>
            <a:r>
              <a:rPr lang="en-GB" dirty="0" smtClean="0"/>
              <a:t>Find the data</a:t>
            </a:r>
          </a:p>
          <a:p>
            <a:pPr lvl="1"/>
            <a:r>
              <a:rPr lang="en-GB" dirty="0" smtClean="0"/>
              <a:t>Store before and 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Data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Everyone is writing to the same buffer</a:t>
            </a:r>
          </a:p>
          <a:p>
            <a:r>
              <a:rPr lang="en-GB" dirty="0" smtClean="0"/>
              <a:t>Transaction Log is a bottleneck</a:t>
            </a:r>
          </a:p>
          <a:p>
            <a:r>
              <a:rPr lang="en-GB" dirty="0" smtClean="0"/>
              <a:t>Can’t expect to have exclusive access to buffer</a:t>
            </a:r>
          </a:p>
          <a:p>
            <a:r>
              <a:rPr lang="en-GB" dirty="0" smtClean="0"/>
              <a:t>Transactions still good for performance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More indexes = more IO</a:t>
            </a:r>
          </a:p>
          <a:p>
            <a:r>
              <a:rPr lang="en-GB" sz="2200" dirty="0" smtClean="0"/>
              <a:t>More indexes = more complex query plans</a:t>
            </a:r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Concurrency performance</a:t>
            </a:r>
          </a:p>
          <a:p>
            <a:r>
              <a:rPr lang="en-GB" dirty="0" smtClean="0"/>
              <a:t>Write performance with indexes</a:t>
            </a:r>
          </a:p>
          <a:p>
            <a:r>
              <a:rPr lang="en-GB" dirty="0" smtClean="0"/>
              <a:t>Write performance with page splits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1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smtClean="0"/>
              <a:t>www.red-gate.com/community/books/sql-server-transaction-log-management</a:t>
            </a:r>
          </a:p>
          <a:p>
            <a:r>
              <a:rPr lang="en-GB" dirty="0"/>
              <a:t>http://</a:t>
            </a:r>
            <a:r>
              <a:rPr lang="en-GB" dirty="0" smtClean="0"/>
              <a:t>blogs.msdn.com/b/psssql/archive/2010/03/24/how-it-works-bob-dorr-s-sql-server-i-o-presentation.aspx</a:t>
            </a:r>
          </a:p>
          <a:p>
            <a:r>
              <a:rPr lang="en-GB" dirty="0"/>
              <a:t>http://improve.dk/category/SQL%20Server%20-%20Internals</a:t>
            </a:r>
            <a:r>
              <a:rPr lang="en-GB" dirty="0" smtClean="0"/>
              <a:t>/</a:t>
            </a:r>
          </a:p>
          <a:p>
            <a:r>
              <a:rPr lang="en-GB" dirty="0"/>
              <a:t>http://www.sqlskills.com/blogs/paul/inside-the-storage-engine-anatomy-of-a-page</a:t>
            </a:r>
            <a:r>
              <a:rPr lang="en-GB" dirty="0" smtClean="0"/>
              <a:t>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ALL data is stored in 8k pages</a:t>
            </a:r>
          </a:p>
          <a:p>
            <a:r>
              <a:rPr lang="en-GB" dirty="0" smtClean="0"/>
              <a:t>8 Pages group into an Extent</a:t>
            </a:r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</a:p>
          <a:p>
            <a:pPr lvl="1"/>
            <a:r>
              <a:rPr lang="en-GB" dirty="0" smtClean="0"/>
              <a:t>Page Free Space (PFS), Global allocation map (GAM), 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462137"/>
            <a:ext cx="549391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01092" y="4729398"/>
            <a:ext cx="461697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01093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555337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709581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863825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VLF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05922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74320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08797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343275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77752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11480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45958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80435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4913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48640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83118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17595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52073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371598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1716373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061147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52555" y="1990147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Database File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739826" y="435799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Transaction Log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911963" y="3488763"/>
            <a:ext cx="51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PFS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7761159" y="3892021"/>
            <a:ext cx="3773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 – Boot Page</a:t>
            </a:r>
          </a:p>
          <a:p>
            <a:r>
              <a:rPr lang="en-GB" dirty="0" smtClean="0"/>
              <a:t>PFS – Page Free Space</a:t>
            </a:r>
          </a:p>
          <a:p>
            <a:r>
              <a:rPr lang="en-GB" dirty="0" smtClean="0"/>
              <a:t>SGAM – Shared Global Allocation Map</a:t>
            </a:r>
          </a:p>
          <a:p>
            <a:r>
              <a:rPr lang="en-GB" dirty="0" smtClean="0"/>
              <a:t>GAM – Global Allocation Map</a:t>
            </a:r>
          </a:p>
          <a:p>
            <a:r>
              <a:rPr lang="en-GB" dirty="0" smtClean="0"/>
              <a:t>IAM – Index Allocation Map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 flipV="1">
            <a:off x="1167771" y="2872490"/>
            <a:ext cx="371189" cy="616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401938" y="2892464"/>
            <a:ext cx="766557" cy="1098270"/>
            <a:chOff x="1401938" y="2892464"/>
            <a:chExt cx="766557" cy="1098270"/>
          </a:xfrm>
        </p:grpSpPr>
        <p:sp>
          <p:nvSpPr>
            <p:cNvPr id="45" name="TextBox 44"/>
            <p:cNvSpPr txBox="1"/>
            <p:nvPr/>
          </p:nvSpPr>
          <p:spPr>
            <a:xfrm>
              <a:off x="1401938" y="3621402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SGAM</a:t>
              </a:r>
              <a:endParaRPr lang="en-GB" dirty="0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1785217" y="2892464"/>
              <a:ext cx="124337" cy="728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158675" y="2892464"/>
            <a:ext cx="660758" cy="995612"/>
            <a:chOff x="2158675" y="2892464"/>
            <a:chExt cx="660758" cy="995612"/>
          </a:xfrm>
        </p:grpSpPr>
        <p:sp>
          <p:nvSpPr>
            <p:cNvPr id="47" name="TextBox 46"/>
            <p:cNvSpPr txBox="1"/>
            <p:nvPr/>
          </p:nvSpPr>
          <p:spPr>
            <a:xfrm>
              <a:off x="2158675" y="351874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GAM</a:t>
              </a:r>
              <a:endParaRPr lang="en-GB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2231437" y="2892464"/>
              <a:ext cx="257617" cy="626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94429" y="2800254"/>
            <a:ext cx="851198" cy="988317"/>
            <a:chOff x="3394429" y="2800254"/>
            <a:chExt cx="851198" cy="988317"/>
          </a:xfrm>
        </p:grpSpPr>
        <p:sp>
          <p:nvSpPr>
            <p:cNvPr id="36" name="TextBox 35"/>
            <p:cNvSpPr txBox="1"/>
            <p:nvPr/>
          </p:nvSpPr>
          <p:spPr>
            <a:xfrm>
              <a:off x="3394429" y="3419239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Boot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874438" y="2800254"/>
              <a:ext cx="371189" cy="6162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1371598" y="2462137"/>
            <a:ext cx="2743207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109360" y="2462137"/>
            <a:ext cx="2756150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56" y="2077198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Extent = 8xPages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70954" y="2462137"/>
            <a:ext cx="2757175" cy="554636"/>
            <a:chOff x="6865508" y="2462137"/>
            <a:chExt cx="2757175" cy="554636"/>
          </a:xfrm>
        </p:grpSpPr>
        <p:sp>
          <p:nvSpPr>
            <p:cNvPr id="57" name="Rectangle 56"/>
            <p:cNvSpPr/>
            <p:nvPr/>
          </p:nvSpPr>
          <p:spPr>
            <a:xfrm>
              <a:off x="686550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028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505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9983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3711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188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2666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7143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66533" y="2462137"/>
              <a:ext cx="2756150" cy="554636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67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641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Structures to Files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65641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3590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1538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069828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6982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849316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28804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40829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Filegroup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408292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7187780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967268" y="3837482"/>
            <a:ext cx="517161" cy="223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656412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881264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211048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473375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2390930" y="2889701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wn Arrow 31"/>
          <p:cNvSpPr/>
          <p:nvPr/>
        </p:nvSpPr>
        <p:spPr>
          <a:xfrm>
            <a:off x="4849316" y="2865516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Down Arrow 32"/>
          <p:cNvSpPr/>
          <p:nvPr/>
        </p:nvSpPr>
        <p:spPr>
          <a:xfrm>
            <a:off x="7255239" y="2889700"/>
            <a:ext cx="374754" cy="50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051090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4275942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4605726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868053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370817" y="2064392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6595669" y="2215144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925453" y="2365896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7187780" y="2499957"/>
            <a:ext cx="1109272" cy="389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8814215" y="2365896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60978" y="2967492"/>
            <a:ext cx="2171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Heaps</a:t>
            </a:r>
          </a:p>
          <a:p>
            <a:r>
              <a:rPr lang="en-GB" sz="2400" dirty="0" smtClean="0"/>
              <a:t>Indexes</a:t>
            </a:r>
          </a:p>
          <a:p>
            <a:pPr>
              <a:tabLst>
                <a:tab pos="182563" algn="l"/>
              </a:tabLst>
            </a:pPr>
            <a:r>
              <a:rPr lang="en-GB" sz="2400" dirty="0" smtClean="0"/>
              <a:t>	Non-Clustered</a:t>
            </a:r>
          </a:p>
          <a:p>
            <a:pPr>
              <a:tabLst>
                <a:tab pos="182563" algn="l"/>
              </a:tabLst>
            </a:pPr>
            <a:r>
              <a:rPr lang="en-GB" sz="2400" dirty="0"/>
              <a:t>	</a:t>
            </a:r>
            <a:r>
              <a:rPr lang="en-GB" sz="2400" dirty="0" smtClean="0"/>
              <a:t>Clustered</a:t>
            </a:r>
          </a:p>
          <a:p>
            <a:r>
              <a:rPr lang="en-GB" sz="2400" dirty="0" smtClean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53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2167</TotalTime>
  <Words>1629</Words>
  <Application>Microsoft Office PowerPoint</Application>
  <PresentationFormat>Widescreen</PresentationFormat>
  <Paragraphs>378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Ubuntu Titling Rg</vt:lpstr>
      <vt:lpstr>Celestial</vt:lpstr>
      <vt:lpstr>SQL Bootcamp</vt:lpstr>
      <vt:lpstr>The bootcamp</vt:lpstr>
      <vt:lpstr>Bootcamp series</vt:lpstr>
      <vt:lpstr>Saving Data</vt:lpstr>
      <vt:lpstr>Why?</vt:lpstr>
      <vt:lpstr>Agenda</vt:lpstr>
      <vt:lpstr>The anatomy of a database</vt:lpstr>
      <vt:lpstr>The anatomy of a database</vt:lpstr>
      <vt:lpstr>Structures to Files</vt:lpstr>
      <vt:lpstr>Write Ahead Logging</vt:lpstr>
      <vt:lpstr>Diagram of QE to Storage Engine (Read)</vt:lpstr>
      <vt:lpstr>Diagram of QE to Storage Engine (Update)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Demo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Log Structure</vt:lpstr>
      <vt:lpstr>Demo</vt:lpstr>
      <vt:lpstr>Log reuse</vt:lpstr>
      <vt:lpstr>Clearing the Log</vt:lpstr>
      <vt:lpstr>Data Integrity</vt:lpstr>
      <vt:lpstr>Demo</vt:lpstr>
      <vt:lpstr>Impact on writes</vt:lpstr>
      <vt:lpstr>Table size impact</vt:lpstr>
      <vt:lpstr>Concurrency</vt:lpstr>
      <vt:lpstr>Impact of indexing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D'Morias</cp:lastModifiedBy>
  <cp:revision>81</cp:revision>
  <cp:lastPrinted>2015-10-08T20:32:52Z</cp:lastPrinted>
  <dcterms:created xsi:type="dcterms:W3CDTF">2015-09-24T10:59:27Z</dcterms:created>
  <dcterms:modified xsi:type="dcterms:W3CDTF">2015-11-26T23:23:02Z</dcterms:modified>
</cp:coreProperties>
</file>