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sldIdLst>
    <p:sldId id="256" r:id="rId2"/>
    <p:sldId id="284" r:id="rId3"/>
    <p:sldId id="304" r:id="rId4"/>
    <p:sldId id="288" r:id="rId5"/>
    <p:sldId id="299" r:id="rId6"/>
    <p:sldId id="281" r:id="rId7"/>
    <p:sldId id="257" r:id="rId8"/>
    <p:sldId id="276" r:id="rId9"/>
    <p:sldId id="277" r:id="rId10"/>
    <p:sldId id="258" r:id="rId11"/>
    <p:sldId id="280" r:id="rId12"/>
    <p:sldId id="259" r:id="rId13"/>
    <p:sldId id="283" r:id="rId14"/>
    <p:sldId id="289" r:id="rId15"/>
    <p:sldId id="264" r:id="rId16"/>
    <p:sldId id="297" r:id="rId17"/>
    <p:sldId id="287" r:id="rId18"/>
    <p:sldId id="279" r:id="rId19"/>
    <p:sldId id="278" r:id="rId20"/>
    <p:sldId id="265" r:id="rId21"/>
    <p:sldId id="286" r:id="rId22"/>
    <p:sldId id="298" r:id="rId23"/>
    <p:sldId id="285" r:id="rId24"/>
    <p:sldId id="296" r:id="rId25"/>
    <p:sldId id="300" r:id="rId26"/>
    <p:sldId id="273" r:id="rId27"/>
    <p:sldId id="271" r:id="rId28"/>
    <p:sldId id="290" r:id="rId29"/>
    <p:sldId id="301" r:id="rId30"/>
    <p:sldId id="260" r:id="rId31"/>
    <p:sldId id="263" r:id="rId32"/>
    <p:sldId id="292" r:id="rId33"/>
    <p:sldId id="275" r:id="rId34"/>
    <p:sldId id="294" r:id="rId35"/>
    <p:sldId id="293" r:id="rId36"/>
    <p:sldId id="269" r:id="rId37"/>
    <p:sldId id="302" r:id="rId38"/>
    <p:sldId id="303" r:id="rId39"/>
    <p:sldId id="291" r:id="rId40"/>
    <p:sldId id="27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ery Plans" id="{83BD849D-C976-4106-9033-75A5B83D4A95}">
          <p14:sldIdLst>
            <p14:sldId id="256"/>
            <p14:sldId id="284"/>
            <p14:sldId id="304"/>
            <p14:sldId id="288"/>
            <p14:sldId id="299"/>
            <p14:sldId id="281"/>
            <p14:sldId id="257"/>
            <p14:sldId id="276"/>
            <p14:sldId id="277"/>
            <p14:sldId id="258"/>
            <p14:sldId id="280"/>
            <p14:sldId id="259"/>
            <p14:sldId id="283"/>
            <p14:sldId id="289"/>
            <p14:sldId id="264"/>
            <p14:sldId id="297"/>
          </p14:sldIdLst>
        </p14:section>
        <p14:section name="Plan Reuse" id="{AA7FDDFA-2D45-49DD-B242-107DE2ACFE8A}">
          <p14:sldIdLst>
            <p14:sldId id="287"/>
            <p14:sldId id="279"/>
            <p14:sldId id="278"/>
            <p14:sldId id="265"/>
            <p14:sldId id="286"/>
            <p14:sldId id="298"/>
            <p14:sldId id="285"/>
            <p14:sldId id="296"/>
            <p14:sldId id="300"/>
            <p14:sldId id="273"/>
            <p14:sldId id="271"/>
            <p14:sldId id="290"/>
            <p14:sldId id="301"/>
            <p14:sldId id="260"/>
            <p14:sldId id="263"/>
          </p14:sldIdLst>
        </p14:section>
        <p14:section name="Plan Operators" id="{24987629-AEA2-4F70-8B5A-956E1EB07146}">
          <p14:sldIdLst>
            <p14:sldId id="292"/>
            <p14:sldId id="275"/>
            <p14:sldId id="294"/>
            <p14:sldId id="293"/>
            <p14:sldId id="269"/>
            <p14:sldId id="302"/>
            <p14:sldId id="303"/>
          </p14:sldIdLst>
        </p14:section>
        <p14:section name="Forcing and Hints" id="{309A4193-68B1-4BD5-B3F2-6A397BEBDD38}">
          <p14:sldIdLst>
            <p14:sldId id="29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76816" autoAdjust="0"/>
  </p:normalViewPr>
  <p:slideViewPr>
    <p:cSldViewPr snapToGrid="0">
      <p:cViewPr varScale="1">
        <p:scale>
          <a:sx n="119" d="100"/>
          <a:sy n="119" d="100"/>
        </p:scale>
        <p:origin x="1332" y="80"/>
      </p:cViewPr>
      <p:guideLst/>
    </p:cSldViewPr>
  </p:slideViewPr>
  <p:outlineViewPr>
    <p:cViewPr>
      <p:scale>
        <a:sx n="33" d="100"/>
        <a:sy n="33" d="100"/>
      </p:scale>
      <p:origin x="0" y="-23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068"/>
    </p:cViewPr>
  </p:sorterViewPr>
  <p:notesViewPr>
    <p:cSldViewPr snapToGrid="0">
      <p:cViewPr varScale="1">
        <p:scale>
          <a:sx n="117" d="100"/>
          <a:sy n="117" d="100"/>
        </p:scale>
        <p:origin x="460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Sheet1!$C$5:$C$16</c:f>
              <c:numCache>
                <c:formatCode>General</c:formatCode>
                <c:ptCount val="12"/>
                <c:pt idx="0">
                  <c:v>1</c:v>
                </c:pt>
                <c:pt idx="1">
                  <c:v>10</c:v>
                </c:pt>
                <c:pt idx="2">
                  <c:v>45</c:v>
                </c:pt>
                <c:pt idx="3">
                  <c:v>88</c:v>
                </c:pt>
                <c:pt idx="4">
                  <c:v>108</c:v>
                </c:pt>
                <c:pt idx="5">
                  <c:v>140</c:v>
                </c:pt>
                <c:pt idx="6">
                  <c:v>160</c:v>
                </c:pt>
                <c:pt idx="7">
                  <c:v>176</c:v>
                </c:pt>
                <c:pt idx="8">
                  <c:v>201</c:v>
                </c:pt>
                <c:pt idx="9">
                  <c:v>230</c:v>
                </c:pt>
                <c:pt idx="10">
                  <c:v>253</c:v>
                </c:pt>
                <c:pt idx="11">
                  <c:v>273</c:v>
                </c:pt>
              </c:numCache>
            </c:numRef>
          </c:cat>
          <c:val>
            <c:numRef>
              <c:f>Sheet1!$D$5:$D$16</c:f>
              <c:numCache>
                <c:formatCode>General</c:formatCode>
                <c:ptCount val="12"/>
                <c:pt idx="0">
                  <c:v>9</c:v>
                </c:pt>
                <c:pt idx="1">
                  <c:v>35</c:v>
                </c:pt>
                <c:pt idx="2">
                  <c:v>43</c:v>
                </c:pt>
                <c:pt idx="3">
                  <c:v>20</c:v>
                </c:pt>
                <c:pt idx="4">
                  <c:v>32</c:v>
                </c:pt>
                <c:pt idx="5">
                  <c:v>20</c:v>
                </c:pt>
                <c:pt idx="6">
                  <c:v>80</c:v>
                </c:pt>
                <c:pt idx="7">
                  <c:v>25</c:v>
                </c:pt>
                <c:pt idx="8">
                  <c:v>29</c:v>
                </c:pt>
                <c:pt idx="9">
                  <c:v>23</c:v>
                </c:pt>
                <c:pt idx="10">
                  <c:v>20</c:v>
                </c:pt>
                <c:pt idx="1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5C-4CD2-9E20-FFBA7DD14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7747664"/>
        <c:axId val="577752256"/>
      </c:barChart>
      <c:catAx>
        <c:axId val="57774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52256"/>
        <c:crosses val="autoZero"/>
        <c:auto val="1"/>
        <c:lblAlgn val="ctr"/>
        <c:lblOffset val="100"/>
        <c:noMultiLvlLbl val="0"/>
      </c:catAx>
      <c:valAx>
        <c:axId val="57775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4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79704-B36E-43EE-A8E7-3C65146642B3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AC504D79-5753-4100-AF16-7F4F5A98AA0C}">
      <dgm:prSet phldrT="[Text]"/>
      <dgm:spPr/>
      <dgm:t>
        <a:bodyPr/>
        <a:lstStyle/>
        <a:p>
          <a:r>
            <a:rPr lang="en-GB" dirty="0" smtClean="0"/>
            <a:t>Reuse</a:t>
          </a:r>
          <a:endParaRPr lang="en-GB" dirty="0"/>
        </a:p>
      </dgm:t>
    </dgm:pt>
    <dgm:pt modelId="{1A5F847E-1F2B-4148-9193-BCFF04593C0F}" type="parTrans" cxnId="{46994509-5C8E-492F-B35A-DF3CC15BC75D}">
      <dgm:prSet/>
      <dgm:spPr/>
      <dgm:t>
        <a:bodyPr/>
        <a:lstStyle/>
        <a:p>
          <a:endParaRPr lang="en-GB"/>
        </a:p>
      </dgm:t>
    </dgm:pt>
    <dgm:pt modelId="{37AC889E-5E62-4381-A909-A06E9208EE45}" type="sibTrans" cxnId="{46994509-5C8E-492F-B35A-DF3CC15BC75D}">
      <dgm:prSet/>
      <dgm:spPr/>
      <dgm:t>
        <a:bodyPr/>
        <a:lstStyle/>
        <a:p>
          <a:endParaRPr lang="en-GB"/>
        </a:p>
      </dgm:t>
    </dgm:pt>
    <dgm:pt modelId="{F6219F53-FEB6-4E05-A182-B8ED6CDE8214}">
      <dgm:prSet phldrT="[Text]"/>
      <dgm:spPr/>
      <dgm:t>
        <a:bodyPr/>
        <a:lstStyle/>
        <a:p>
          <a:r>
            <a:rPr lang="en-GB" dirty="0" smtClean="0"/>
            <a:t>Guaranteed plan</a:t>
          </a:r>
          <a:endParaRPr lang="en-GB" dirty="0"/>
        </a:p>
      </dgm:t>
    </dgm:pt>
    <dgm:pt modelId="{B472A294-1FD1-4DAB-8ADE-326175678B8E}" type="parTrans" cxnId="{5751BD6A-8CE7-475D-9E67-F4652D624E0C}">
      <dgm:prSet/>
      <dgm:spPr/>
      <dgm:t>
        <a:bodyPr/>
        <a:lstStyle/>
        <a:p>
          <a:endParaRPr lang="en-GB"/>
        </a:p>
      </dgm:t>
    </dgm:pt>
    <dgm:pt modelId="{EAE9DC26-7A1D-4DF5-8436-0CC78E152F84}" type="sibTrans" cxnId="{5751BD6A-8CE7-475D-9E67-F4652D624E0C}">
      <dgm:prSet/>
      <dgm:spPr/>
      <dgm:t>
        <a:bodyPr/>
        <a:lstStyle/>
        <a:p>
          <a:endParaRPr lang="en-GB"/>
        </a:p>
      </dgm:t>
    </dgm:pt>
    <dgm:pt modelId="{1E1BD6B2-340B-4584-AC37-CFE3D3813FF3}">
      <dgm:prSet phldrT="[Text]"/>
      <dgm:spPr/>
      <dgm:t>
        <a:bodyPr/>
        <a:lstStyle/>
        <a:p>
          <a:r>
            <a:rPr lang="en-GB" dirty="0" smtClean="0"/>
            <a:t>Sub optimal</a:t>
          </a:r>
          <a:endParaRPr lang="en-GB" dirty="0"/>
        </a:p>
      </dgm:t>
    </dgm:pt>
    <dgm:pt modelId="{8E260586-5D10-4577-9CBE-DF6CB90EECE2}" type="parTrans" cxnId="{B9C166AB-2BF2-433A-B7E8-A87DE619EA74}">
      <dgm:prSet/>
      <dgm:spPr/>
      <dgm:t>
        <a:bodyPr/>
        <a:lstStyle/>
        <a:p>
          <a:endParaRPr lang="en-GB"/>
        </a:p>
      </dgm:t>
    </dgm:pt>
    <dgm:pt modelId="{AA099CFE-B85C-4434-8FC5-11F177FBEF9F}" type="sibTrans" cxnId="{B9C166AB-2BF2-433A-B7E8-A87DE619EA74}">
      <dgm:prSet/>
      <dgm:spPr/>
      <dgm:t>
        <a:bodyPr/>
        <a:lstStyle/>
        <a:p>
          <a:endParaRPr lang="en-GB"/>
        </a:p>
      </dgm:t>
    </dgm:pt>
    <dgm:pt modelId="{A688FFC1-229D-4906-8037-92FBAEDDA5D4}">
      <dgm:prSet phldrT="[Text]"/>
      <dgm:spPr/>
      <dgm:t>
        <a:bodyPr/>
        <a:lstStyle/>
        <a:p>
          <a:r>
            <a:rPr lang="en-GB" dirty="0" smtClean="0"/>
            <a:t>No reuse</a:t>
          </a:r>
          <a:endParaRPr lang="en-GB" dirty="0"/>
        </a:p>
      </dgm:t>
    </dgm:pt>
    <dgm:pt modelId="{F5247E29-1996-4103-8A4B-4E8C6DC97C50}" type="parTrans" cxnId="{D6F668C4-5C73-4A4A-B9F3-8EF5F70CDAEB}">
      <dgm:prSet/>
      <dgm:spPr/>
      <dgm:t>
        <a:bodyPr/>
        <a:lstStyle/>
        <a:p>
          <a:endParaRPr lang="en-GB"/>
        </a:p>
      </dgm:t>
    </dgm:pt>
    <dgm:pt modelId="{AD02AB81-96E7-4779-ADC2-C406A7EDBBC1}" type="sibTrans" cxnId="{D6F668C4-5C73-4A4A-B9F3-8EF5F70CDAEB}">
      <dgm:prSet/>
      <dgm:spPr/>
      <dgm:t>
        <a:bodyPr/>
        <a:lstStyle/>
        <a:p>
          <a:endParaRPr lang="en-GB"/>
        </a:p>
      </dgm:t>
    </dgm:pt>
    <dgm:pt modelId="{381B9D55-AB07-4BB6-A7FA-6BAB38DC6611}">
      <dgm:prSet phldrT="[Text]"/>
      <dgm:spPr/>
      <dgm:t>
        <a:bodyPr/>
        <a:lstStyle/>
        <a:p>
          <a:r>
            <a:rPr lang="en-GB" dirty="0" smtClean="0"/>
            <a:t>Execution time Compile</a:t>
          </a:r>
          <a:endParaRPr lang="en-GB" dirty="0"/>
        </a:p>
      </dgm:t>
    </dgm:pt>
    <dgm:pt modelId="{8B882347-5B73-4471-834A-3500B987C59B}" type="parTrans" cxnId="{3B83173D-DB52-4471-90F0-EB73C6F571D1}">
      <dgm:prSet/>
      <dgm:spPr/>
      <dgm:t>
        <a:bodyPr/>
        <a:lstStyle/>
        <a:p>
          <a:endParaRPr lang="en-GB"/>
        </a:p>
      </dgm:t>
    </dgm:pt>
    <dgm:pt modelId="{D1742CDD-52E8-4D60-BFD9-254101B5BAB5}" type="sibTrans" cxnId="{3B83173D-DB52-4471-90F0-EB73C6F571D1}">
      <dgm:prSet/>
      <dgm:spPr/>
      <dgm:t>
        <a:bodyPr/>
        <a:lstStyle/>
        <a:p>
          <a:endParaRPr lang="en-GB"/>
        </a:p>
      </dgm:t>
    </dgm:pt>
    <dgm:pt modelId="{AD9BF768-EB86-4BB2-B82A-CDA1D19567E4}">
      <dgm:prSet phldrT="[Text]"/>
      <dgm:spPr/>
      <dgm:t>
        <a:bodyPr/>
        <a:lstStyle/>
        <a:p>
          <a:r>
            <a:rPr lang="en-GB" dirty="0" smtClean="0"/>
            <a:t>Optimal plan</a:t>
          </a:r>
          <a:endParaRPr lang="en-GB" dirty="0"/>
        </a:p>
      </dgm:t>
    </dgm:pt>
    <dgm:pt modelId="{854796A6-2B63-4EA6-A6FC-E9E4B9455241}" type="parTrans" cxnId="{FED9DA3B-9CEF-4CF1-B0CB-142DB5E31B7B}">
      <dgm:prSet/>
      <dgm:spPr/>
      <dgm:t>
        <a:bodyPr/>
        <a:lstStyle/>
        <a:p>
          <a:endParaRPr lang="en-GB"/>
        </a:p>
      </dgm:t>
    </dgm:pt>
    <dgm:pt modelId="{1884D1F2-218F-4473-8ADE-5C1A582A63DB}" type="sibTrans" cxnId="{FED9DA3B-9CEF-4CF1-B0CB-142DB5E31B7B}">
      <dgm:prSet/>
      <dgm:spPr/>
      <dgm:t>
        <a:bodyPr/>
        <a:lstStyle/>
        <a:p>
          <a:endParaRPr lang="en-GB"/>
        </a:p>
      </dgm:t>
    </dgm:pt>
    <dgm:pt modelId="{B4B452B6-9DBE-4AC5-8ADB-F43BA3F489CA}">
      <dgm:prSet phldrT="[Text]"/>
      <dgm:spPr/>
      <dgm:t>
        <a:bodyPr/>
        <a:lstStyle/>
        <a:p>
          <a:r>
            <a:rPr lang="en-GB" dirty="0" smtClean="0"/>
            <a:t>Plan cache bloat</a:t>
          </a:r>
          <a:endParaRPr lang="en-GB" dirty="0"/>
        </a:p>
      </dgm:t>
    </dgm:pt>
    <dgm:pt modelId="{65B7C0BA-4E1C-493C-B97A-DD4DF72DC4D0}" type="parTrans" cxnId="{7BB7CA47-D793-4782-BFC5-BB7690881028}">
      <dgm:prSet/>
      <dgm:spPr/>
      <dgm:t>
        <a:bodyPr/>
        <a:lstStyle/>
        <a:p>
          <a:endParaRPr lang="en-GB"/>
        </a:p>
      </dgm:t>
    </dgm:pt>
    <dgm:pt modelId="{9C64C543-5D3A-43B5-874D-098B56BA88E8}" type="sibTrans" cxnId="{7BB7CA47-D793-4782-BFC5-BB7690881028}">
      <dgm:prSet/>
      <dgm:spPr/>
      <dgm:t>
        <a:bodyPr/>
        <a:lstStyle/>
        <a:p>
          <a:endParaRPr lang="en-GB"/>
        </a:p>
      </dgm:t>
    </dgm:pt>
    <dgm:pt modelId="{D87A3EE3-1BA1-4D8C-B570-B2CAFC0EFDBC}" type="pres">
      <dgm:prSet presAssocID="{47179704-B36E-43EE-A8E7-3C65146642B3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E15209D-7685-4458-B051-D72517B06ADB}" type="pres">
      <dgm:prSet presAssocID="{47179704-B36E-43EE-A8E7-3C65146642B3}" presName="dummyMaxCanvas" presStyleCnt="0"/>
      <dgm:spPr/>
    </dgm:pt>
    <dgm:pt modelId="{397F3B23-EEAA-4305-A116-AAABF49776E6}" type="pres">
      <dgm:prSet presAssocID="{47179704-B36E-43EE-A8E7-3C65146642B3}" presName="parentComposite" presStyleCnt="0"/>
      <dgm:spPr/>
    </dgm:pt>
    <dgm:pt modelId="{4A4CEE9B-6A81-4727-93CE-B1267FBEE7AB}" type="pres">
      <dgm:prSet presAssocID="{47179704-B36E-43EE-A8E7-3C65146642B3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003FA6EB-E41C-427E-B3A7-B33C6D1A6409}" type="pres">
      <dgm:prSet presAssocID="{47179704-B36E-43EE-A8E7-3C65146642B3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AA095D9C-A853-4EF8-B87C-64B879A27742}" type="pres">
      <dgm:prSet presAssocID="{47179704-B36E-43EE-A8E7-3C65146642B3}" presName="childrenComposite" presStyleCnt="0"/>
      <dgm:spPr/>
    </dgm:pt>
    <dgm:pt modelId="{6B7B1C1D-9751-47E2-91B2-77D14E2C24AE}" type="pres">
      <dgm:prSet presAssocID="{47179704-B36E-43EE-A8E7-3C65146642B3}" presName="dummyMaxCanvas_ChildArea" presStyleCnt="0"/>
      <dgm:spPr/>
    </dgm:pt>
    <dgm:pt modelId="{80057356-DCAB-42EF-9275-85E9842B677A}" type="pres">
      <dgm:prSet presAssocID="{47179704-B36E-43EE-A8E7-3C65146642B3}" presName="fulcrum" presStyleLbl="alignAccFollowNode1" presStyleIdx="2" presStyleCnt="4"/>
      <dgm:spPr/>
    </dgm:pt>
    <dgm:pt modelId="{6C2E36ED-F8C4-48E9-9761-0A01E903D81E}" type="pres">
      <dgm:prSet presAssocID="{47179704-B36E-43EE-A8E7-3C65146642B3}" presName="balance_23" presStyleLbl="alignAccFollowNode1" presStyleIdx="3" presStyleCnt="4">
        <dgm:presLayoutVars>
          <dgm:bulletEnabled val="1"/>
        </dgm:presLayoutVars>
      </dgm:prSet>
      <dgm:spPr/>
    </dgm:pt>
    <dgm:pt modelId="{2BDF2C11-42FC-4D0D-84E7-5A028936F2ED}" type="pres">
      <dgm:prSet presAssocID="{47179704-B36E-43EE-A8E7-3C65146642B3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998F41-F99F-4BC0-AE0B-78D0D8FB5576}" type="pres">
      <dgm:prSet presAssocID="{47179704-B36E-43EE-A8E7-3C65146642B3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DFEEDD-8F3A-46D8-8E70-54C16210FEC5}" type="pres">
      <dgm:prSet presAssocID="{47179704-B36E-43EE-A8E7-3C65146642B3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D712B9-A98D-4CF8-B9FA-4959E85CCFF8}" type="pres">
      <dgm:prSet presAssocID="{47179704-B36E-43EE-A8E7-3C65146642B3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10B633-E123-4AD5-A33B-4AAE1166CEA4}" type="pres">
      <dgm:prSet presAssocID="{47179704-B36E-43EE-A8E7-3C65146642B3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751BD6A-8CE7-475D-9E67-F4652D624E0C}" srcId="{AC504D79-5753-4100-AF16-7F4F5A98AA0C}" destId="{F6219F53-FEB6-4E05-A182-B8ED6CDE8214}" srcOrd="0" destOrd="0" parTransId="{B472A294-1FD1-4DAB-8ADE-326175678B8E}" sibTransId="{EAE9DC26-7A1D-4DF5-8436-0CC78E152F84}"/>
    <dgm:cxn modelId="{8144C3CF-999F-48AC-8040-71D8F69A4150}" type="presOf" srcId="{47179704-B36E-43EE-A8E7-3C65146642B3}" destId="{D87A3EE3-1BA1-4D8C-B570-B2CAFC0EFDBC}" srcOrd="0" destOrd="0" presId="urn:microsoft.com/office/officeart/2005/8/layout/balance1"/>
    <dgm:cxn modelId="{FED9DA3B-9CEF-4CF1-B0CB-142DB5E31B7B}" srcId="{A688FFC1-229D-4906-8037-92FBAEDDA5D4}" destId="{AD9BF768-EB86-4BB2-B82A-CDA1D19567E4}" srcOrd="1" destOrd="0" parTransId="{854796A6-2B63-4EA6-A6FC-E9E4B9455241}" sibTransId="{1884D1F2-218F-4473-8ADE-5C1A582A63DB}"/>
    <dgm:cxn modelId="{46994509-5C8E-492F-B35A-DF3CC15BC75D}" srcId="{47179704-B36E-43EE-A8E7-3C65146642B3}" destId="{AC504D79-5753-4100-AF16-7F4F5A98AA0C}" srcOrd="0" destOrd="0" parTransId="{1A5F847E-1F2B-4148-9193-BCFF04593C0F}" sibTransId="{37AC889E-5E62-4381-A909-A06E9208EE45}"/>
    <dgm:cxn modelId="{7BB7CA47-D793-4782-BFC5-BB7690881028}" srcId="{A688FFC1-229D-4906-8037-92FBAEDDA5D4}" destId="{B4B452B6-9DBE-4AC5-8ADB-F43BA3F489CA}" srcOrd="2" destOrd="0" parTransId="{65B7C0BA-4E1C-493C-B97A-DD4DF72DC4D0}" sibTransId="{9C64C543-5D3A-43B5-874D-098B56BA88E8}"/>
    <dgm:cxn modelId="{E27F034D-82BA-4DCA-A2A5-5AE0E5CCDDCC}" type="presOf" srcId="{A688FFC1-229D-4906-8037-92FBAEDDA5D4}" destId="{003FA6EB-E41C-427E-B3A7-B33C6D1A6409}" srcOrd="0" destOrd="0" presId="urn:microsoft.com/office/officeart/2005/8/layout/balance1"/>
    <dgm:cxn modelId="{88938031-BA9A-4A49-A95D-6370EF3D73FA}" type="presOf" srcId="{381B9D55-AB07-4BB6-A7FA-6BAB38DC6611}" destId="{2BDF2C11-42FC-4D0D-84E7-5A028936F2ED}" srcOrd="0" destOrd="0" presId="urn:microsoft.com/office/officeart/2005/8/layout/balance1"/>
    <dgm:cxn modelId="{3B83173D-DB52-4471-90F0-EB73C6F571D1}" srcId="{A688FFC1-229D-4906-8037-92FBAEDDA5D4}" destId="{381B9D55-AB07-4BB6-A7FA-6BAB38DC6611}" srcOrd="0" destOrd="0" parTransId="{8B882347-5B73-4471-834A-3500B987C59B}" sibTransId="{D1742CDD-52E8-4D60-BFD9-254101B5BAB5}"/>
    <dgm:cxn modelId="{597A167F-2BC7-4B40-B0F2-1E4361D94248}" type="presOf" srcId="{B4B452B6-9DBE-4AC5-8ADB-F43BA3F489CA}" destId="{59DFEEDD-8F3A-46D8-8E70-54C16210FEC5}" srcOrd="0" destOrd="0" presId="urn:microsoft.com/office/officeart/2005/8/layout/balance1"/>
    <dgm:cxn modelId="{B9C166AB-2BF2-433A-B7E8-A87DE619EA74}" srcId="{AC504D79-5753-4100-AF16-7F4F5A98AA0C}" destId="{1E1BD6B2-340B-4584-AC37-CFE3D3813FF3}" srcOrd="1" destOrd="0" parTransId="{8E260586-5D10-4577-9CBE-DF6CB90EECE2}" sibTransId="{AA099CFE-B85C-4434-8FC5-11F177FBEF9F}"/>
    <dgm:cxn modelId="{D6F668C4-5C73-4A4A-B9F3-8EF5F70CDAEB}" srcId="{47179704-B36E-43EE-A8E7-3C65146642B3}" destId="{A688FFC1-229D-4906-8037-92FBAEDDA5D4}" srcOrd="1" destOrd="0" parTransId="{F5247E29-1996-4103-8A4B-4E8C6DC97C50}" sibTransId="{AD02AB81-96E7-4779-ADC2-C406A7EDBBC1}"/>
    <dgm:cxn modelId="{1231F1F9-C166-4084-9DF8-5B6B1369A979}" type="presOf" srcId="{AC504D79-5753-4100-AF16-7F4F5A98AA0C}" destId="{4A4CEE9B-6A81-4727-93CE-B1267FBEE7AB}" srcOrd="0" destOrd="0" presId="urn:microsoft.com/office/officeart/2005/8/layout/balance1"/>
    <dgm:cxn modelId="{6AB0A903-CDE5-4326-8E24-A94D6332DE8F}" type="presOf" srcId="{F6219F53-FEB6-4E05-A182-B8ED6CDE8214}" destId="{65D712B9-A98D-4CF8-B9FA-4959E85CCFF8}" srcOrd="0" destOrd="0" presId="urn:microsoft.com/office/officeart/2005/8/layout/balance1"/>
    <dgm:cxn modelId="{2475197C-D215-48CD-934B-C41CCA3671E9}" type="presOf" srcId="{1E1BD6B2-340B-4584-AC37-CFE3D3813FF3}" destId="{0410B633-E123-4AD5-A33B-4AAE1166CEA4}" srcOrd="0" destOrd="0" presId="urn:microsoft.com/office/officeart/2005/8/layout/balance1"/>
    <dgm:cxn modelId="{4A9189F2-93F2-4905-9A9A-2906A6D7E80E}" type="presOf" srcId="{AD9BF768-EB86-4BB2-B82A-CDA1D19567E4}" destId="{7A998F41-F99F-4BC0-AE0B-78D0D8FB5576}" srcOrd="0" destOrd="0" presId="urn:microsoft.com/office/officeart/2005/8/layout/balance1"/>
    <dgm:cxn modelId="{C5F8E0BF-B3FE-4251-97F0-58DC676E635C}" type="presParOf" srcId="{D87A3EE3-1BA1-4D8C-B570-B2CAFC0EFDBC}" destId="{7E15209D-7685-4458-B051-D72517B06ADB}" srcOrd="0" destOrd="0" presId="urn:microsoft.com/office/officeart/2005/8/layout/balance1"/>
    <dgm:cxn modelId="{A9262DC9-B86A-4355-8FB7-B3A697778C2B}" type="presParOf" srcId="{D87A3EE3-1BA1-4D8C-B570-B2CAFC0EFDBC}" destId="{397F3B23-EEAA-4305-A116-AAABF49776E6}" srcOrd="1" destOrd="0" presId="urn:microsoft.com/office/officeart/2005/8/layout/balance1"/>
    <dgm:cxn modelId="{53583C4A-79A3-4BC3-B82B-44F1A27A757A}" type="presParOf" srcId="{397F3B23-EEAA-4305-A116-AAABF49776E6}" destId="{4A4CEE9B-6A81-4727-93CE-B1267FBEE7AB}" srcOrd="0" destOrd="0" presId="urn:microsoft.com/office/officeart/2005/8/layout/balance1"/>
    <dgm:cxn modelId="{D044E6EB-217F-4FA2-B091-ADC90D175773}" type="presParOf" srcId="{397F3B23-EEAA-4305-A116-AAABF49776E6}" destId="{003FA6EB-E41C-427E-B3A7-B33C6D1A6409}" srcOrd="1" destOrd="0" presId="urn:microsoft.com/office/officeart/2005/8/layout/balance1"/>
    <dgm:cxn modelId="{17026F2C-FEF3-4C36-98B7-77A142FC2F29}" type="presParOf" srcId="{D87A3EE3-1BA1-4D8C-B570-B2CAFC0EFDBC}" destId="{AA095D9C-A853-4EF8-B87C-64B879A27742}" srcOrd="2" destOrd="0" presId="urn:microsoft.com/office/officeart/2005/8/layout/balance1"/>
    <dgm:cxn modelId="{486A2B5B-6022-45B0-889D-BFCF39A42C88}" type="presParOf" srcId="{AA095D9C-A853-4EF8-B87C-64B879A27742}" destId="{6B7B1C1D-9751-47E2-91B2-77D14E2C24AE}" srcOrd="0" destOrd="0" presId="urn:microsoft.com/office/officeart/2005/8/layout/balance1"/>
    <dgm:cxn modelId="{A2F0C9CF-7E45-4067-B4F1-12523F8A68EA}" type="presParOf" srcId="{AA095D9C-A853-4EF8-B87C-64B879A27742}" destId="{80057356-DCAB-42EF-9275-85E9842B677A}" srcOrd="1" destOrd="0" presId="urn:microsoft.com/office/officeart/2005/8/layout/balance1"/>
    <dgm:cxn modelId="{EF0AEC27-3646-46C4-9BFF-EF16FA6E2C49}" type="presParOf" srcId="{AA095D9C-A853-4EF8-B87C-64B879A27742}" destId="{6C2E36ED-F8C4-48E9-9761-0A01E903D81E}" srcOrd="2" destOrd="0" presId="urn:microsoft.com/office/officeart/2005/8/layout/balance1"/>
    <dgm:cxn modelId="{669C2A41-2F0D-4D3C-A4B2-C87FCFECF6FA}" type="presParOf" srcId="{AA095D9C-A853-4EF8-B87C-64B879A27742}" destId="{2BDF2C11-42FC-4D0D-84E7-5A028936F2ED}" srcOrd="3" destOrd="0" presId="urn:microsoft.com/office/officeart/2005/8/layout/balance1"/>
    <dgm:cxn modelId="{583D73F6-A85B-4EB6-94DB-6CBC403D04DB}" type="presParOf" srcId="{AA095D9C-A853-4EF8-B87C-64B879A27742}" destId="{7A998F41-F99F-4BC0-AE0B-78D0D8FB5576}" srcOrd="4" destOrd="0" presId="urn:microsoft.com/office/officeart/2005/8/layout/balance1"/>
    <dgm:cxn modelId="{FE69F458-7636-4D5A-8FF9-80CBB583A42A}" type="presParOf" srcId="{AA095D9C-A853-4EF8-B87C-64B879A27742}" destId="{59DFEEDD-8F3A-46D8-8E70-54C16210FEC5}" srcOrd="5" destOrd="0" presId="urn:microsoft.com/office/officeart/2005/8/layout/balance1"/>
    <dgm:cxn modelId="{41B55A24-42EE-4233-942C-E4CB4358DCBA}" type="presParOf" srcId="{AA095D9C-A853-4EF8-B87C-64B879A27742}" destId="{65D712B9-A98D-4CF8-B9FA-4959E85CCFF8}" srcOrd="6" destOrd="0" presId="urn:microsoft.com/office/officeart/2005/8/layout/balance1"/>
    <dgm:cxn modelId="{74E4F8E1-B2B4-4848-ADB0-7F8426075392}" type="presParOf" srcId="{AA095D9C-A853-4EF8-B87C-64B879A27742}" destId="{0410B633-E123-4AD5-A33B-4AAE1166CEA4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EE9B-6A81-4727-93CE-B1267FBEE7AB}">
      <dsp:nvSpPr>
        <dsp:cNvPr id="0" name=""/>
        <dsp:cNvSpPr/>
      </dsp:nvSpPr>
      <dsp:spPr>
        <a:xfrm>
          <a:off x="2165985" y="0"/>
          <a:ext cx="1594485" cy="8858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Reuse</a:t>
          </a:r>
          <a:endParaRPr lang="en-GB" sz="2800" kern="1200" dirty="0"/>
        </a:p>
      </dsp:txBody>
      <dsp:txXfrm>
        <a:off x="2191930" y="25945"/>
        <a:ext cx="1542595" cy="833935"/>
      </dsp:txXfrm>
    </dsp:sp>
    <dsp:sp modelId="{003FA6EB-E41C-427E-B3A7-B33C6D1A6409}">
      <dsp:nvSpPr>
        <dsp:cNvPr id="0" name=""/>
        <dsp:cNvSpPr/>
      </dsp:nvSpPr>
      <dsp:spPr>
        <a:xfrm>
          <a:off x="4469130" y="0"/>
          <a:ext cx="1594485" cy="8858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No reuse</a:t>
          </a:r>
          <a:endParaRPr lang="en-GB" sz="2800" kern="1200" dirty="0"/>
        </a:p>
      </dsp:txBody>
      <dsp:txXfrm>
        <a:off x="4495075" y="25945"/>
        <a:ext cx="1542595" cy="833935"/>
      </dsp:txXfrm>
    </dsp:sp>
    <dsp:sp modelId="{80057356-DCAB-42EF-9275-85E9842B677A}">
      <dsp:nvSpPr>
        <dsp:cNvPr id="0" name=""/>
        <dsp:cNvSpPr/>
      </dsp:nvSpPr>
      <dsp:spPr>
        <a:xfrm>
          <a:off x="3782615" y="3764756"/>
          <a:ext cx="664368" cy="664368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E36ED-F8C4-48E9-9761-0A01E903D81E}">
      <dsp:nvSpPr>
        <dsp:cNvPr id="0" name=""/>
        <dsp:cNvSpPr/>
      </dsp:nvSpPr>
      <dsp:spPr>
        <a:xfrm rot="240000">
          <a:off x="2121085" y="3480066"/>
          <a:ext cx="3987429" cy="2788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F2C11-42FC-4D0D-84E7-5A028936F2ED}">
      <dsp:nvSpPr>
        <dsp:cNvPr id="0" name=""/>
        <dsp:cNvSpPr/>
      </dsp:nvSpPr>
      <dsp:spPr>
        <a:xfrm rot="240000">
          <a:off x="4515190" y="2782927"/>
          <a:ext cx="1590946" cy="7412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Execution time Compile</a:t>
          </a:r>
          <a:endParaRPr lang="en-GB" sz="1800" kern="1200" dirty="0"/>
        </a:p>
      </dsp:txBody>
      <dsp:txXfrm>
        <a:off x="4551373" y="2819110"/>
        <a:ext cx="1518580" cy="668852"/>
      </dsp:txXfrm>
    </dsp:sp>
    <dsp:sp modelId="{7A998F41-F99F-4BC0-AE0B-78D0D8FB5576}">
      <dsp:nvSpPr>
        <dsp:cNvPr id="0" name=""/>
        <dsp:cNvSpPr/>
      </dsp:nvSpPr>
      <dsp:spPr>
        <a:xfrm rot="240000">
          <a:off x="4572768" y="1985685"/>
          <a:ext cx="1590946" cy="7412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Optimal plan</a:t>
          </a:r>
          <a:endParaRPr lang="en-GB" sz="1800" kern="1200" dirty="0"/>
        </a:p>
      </dsp:txBody>
      <dsp:txXfrm>
        <a:off x="4608951" y="2021868"/>
        <a:ext cx="1518580" cy="668852"/>
      </dsp:txXfrm>
    </dsp:sp>
    <dsp:sp modelId="{59DFEEDD-8F3A-46D8-8E70-54C16210FEC5}">
      <dsp:nvSpPr>
        <dsp:cNvPr id="0" name=""/>
        <dsp:cNvSpPr/>
      </dsp:nvSpPr>
      <dsp:spPr>
        <a:xfrm rot="240000">
          <a:off x="4630347" y="1206159"/>
          <a:ext cx="1590946" cy="7412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Plan cache bloat</a:t>
          </a:r>
          <a:endParaRPr lang="en-GB" sz="1800" kern="1200" dirty="0"/>
        </a:p>
      </dsp:txBody>
      <dsp:txXfrm>
        <a:off x="4666530" y="1242342"/>
        <a:ext cx="1518580" cy="668852"/>
      </dsp:txXfrm>
    </dsp:sp>
    <dsp:sp modelId="{65D712B9-A98D-4CF8-B9FA-4959E85CCFF8}">
      <dsp:nvSpPr>
        <dsp:cNvPr id="0" name=""/>
        <dsp:cNvSpPr/>
      </dsp:nvSpPr>
      <dsp:spPr>
        <a:xfrm rot="240000">
          <a:off x="2234190" y="2623479"/>
          <a:ext cx="1590946" cy="7412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Guaranteed plan</a:t>
          </a:r>
          <a:endParaRPr lang="en-GB" sz="1800" kern="1200" dirty="0"/>
        </a:p>
      </dsp:txBody>
      <dsp:txXfrm>
        <a:off x="2270373" y="2659662"/>
        <a:ext cx="1518580" cy="668852"/>
      </dsp:txXfrm>
    </dsp:sp>
    <dsp:sp modelId="{0410B633-E123-4AD5-A33B-4AAE1166CEA4}">
      <dsp:nvSpPr>
        <dsp:cNvPr id="0" name=""/>
        <dsp:cNvSpPr/>
      </dsp:nvSpPr>
      <dsp:spPr>
        <a:xfrm rot="240000">
          <a:off x="2291769" y="1826236"/>
          <a:ext cx="1590946" cy="74121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Sub optimal</a:t>
          </a:r>
          <a:endParaRPr lang="en-GB" sz="1800" kern="1200" dirty="0"/>
        </a:p>
      </dsp:txBody>
      <dsp:txXfrm>
        <a:off x="2327952" y="1862419"/>
        <a:ext cx="1518580" cy="668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E546B-25B4-4054-B726-50ABAEF81226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FE611-E342-4944-80A8-F7B4C421E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7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Cars queue in order for each CPU – they can switch lanes if one is moving faster. The motorbike</a:t>
            </a:r>
            <a:r>
              <a:rPr lang="en-GB" baseline="0" dirty="0" smtClean="0"/>
              <a:t> could be in a separate resource governor pool.</a:t>
            </a:r>
          </a:p>
          <a:p>
            <a:r>
              <a:rPr lang="en-GB" baseline="0" dirty="0" smtClean="0"/>
              <a:t>The beach is like memory, if its full we can’t grant the execution space required and must wait (Memory Grant Pending)</a:t>
            </a:r>
          </a:p>
          <a:p>
            <a:r>
              <a:rPr lang="en-GB" dirty="0" smtClean="0"/>
              <a:t>Map of flight paths is like</a:t>
            </a:r>
            <a:r>
              <a:rPr lang="en-GB" baseline="0" dirty="0" smtClean="0"/>
              <a:t> acquiring locks, we must follow a path (hierarchy) to reduce the chance of collisions – this causes queueing. Not just data pages but system pages in </a:t>
            </a:r>
            <a:r>
              <a:rPr lang="en-GB" baseline="0" dirty="0" err="1" smtClean="0"/>
              <a:t>tempdb</a:t>
            </a:r>
            <a:r>
              <a:rPr lang="en-GB" baseline="0" dirty="0" smtClean="0"/>
              <a:t>.</a:t>
            </a:r>
          </a:p>
          <a:p>
            <a:r>
              <a:rPr lang="en-GB" dirty="0" smtClean="0"/>
              <a:t>No mention</a:t>
            </a:r>
            <a:r>
              <a:rPr lang="en-GB" baseline="0" dirty="0" smtClean="0"/>
              <a:t> of disk – all we care about here is memory, we will wait for disk when we start to execute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8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Histogram</a:t>
            </a:r>
            <a:r>
              <a:rPr lang="en-GB" baseline="0" dirty="0" smtClean="0"/>
              <a:t> shows skew for values between 141 and 160. If the plan is generated from a value in this range then it maybe off</a:t>
            </a:r>
          </a:p>
          <a:p>
            <a:r>
              <a:rPr lang="en-GB" baseline="0" dirty="0" smtClean="0"/>
              <a:t>Maximum 200 ranges calculated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8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During this demo explain the parts of the query plan</a:t>
            </a:r>
          </a:p>
          <a:p>
            <a:endParaRPr lang="en-GB" dirty="0" smtClean="0"/>
          </a:p>
          <a:p>
            <a:r>
              <a:rPr lang="en-GB" dirty="0" smtClean="0"/>
              <a:t>DBCC SHOW STATS:</a:t>
            </a:r>
          </a:p>
          <a:p>
            <a:r>
              <a:rPr lang="en-GB" dirty="0" smtClean="0"/>
              <a:t>RANGE_HI_KEY – Upper bound of the key value</a:t>
            </a:r>
          </a:p>
          <a:p>
            <a:r>
              <a:rPr lang="en-GB" dirty="0" smtClean="0"/>
              <a:t>RANGE_ROWS</a:t>
            </a:r>
            <a:r>
              <a:rPr lang="en-GB" baseline="0" dirty="0" smtClean="0"/>
              <a:t> – Estimated number of rows in range (excluding key)</a:t>
            </a:r>
          </a:p>
          <a:p>
            <a:r>
              <a:rPr lang="en-GB" baseline="0" dirty="0" smtClean="0"/>
              <a:t>EQ_ROW – Estimated number of matching rows</a:t>
            </a:r>
          </a:p>
          <a:p>
            <a:r>
              <a:rPr lang="en-GB" baseline="0" dirty="0" smtClean="0"/>
              <a:t>DISTINCT_RANGE – Estimated number of distinct values in range (excluding key)</a:t>
            </a:r>
          </a:p>
          <a:p>
            <a:r>
              <a:rPr lang="en-GB" baseline="0" dirty="0" smtClean="0"/>
              <a:t>AVG_RANGE_ROWS – Average number of duplicates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3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722313"/>
            <a:ext cx="6426200" cy="3614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execution time much</a:t>
            </a:r>
            <a:r>
              <a:rPr lang="en-GB" baseline="0" dirty="0" smtClean="0"/>
              <a:t> &gt; than compile time, why worry - &gt; plan bloat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execution time &lt; compile time then really worry about it.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OLTP plan reuse</a:t>
            </a:r>
          </a:p>
          <a:p>
            <a:r>
              <a:rPr lang="en-GB" baseline="0" dirty="0" smtClean="0"/>
              <a:t>ETL, Reporting plan no reuse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88FD-84B2-43BD-86AA-E2E5C0B76984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GB" smtClean="0"/>
              <a:t>Advanced TSQL for Performance and Scalability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4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51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47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5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07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74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5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67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3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55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4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81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35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65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8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75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7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1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7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04E7FD-169F-464A-8003-B2893D8D8FF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6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Query Execution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Seek vs Scan</a:t>
            </a:r>
          </a:p>
          <a:p>
            <a:r>
              <a:rPr lang="en-GB" dirty="0" smtClean="0"/>
              <a:t>Choosing an Index</a:t>
            </a:r>
          </a:p>
          <a:p>
            <a:pPr lvl="1"/>
            <a:r>
              <a:rPr lang="en-GB" dirty="0" smtClean="0"/>
              <a:t>Cardinality</a:t>
            </a:r>
          </a:p>
          <a:p>
            <a:r>
              <a:rPr lang="en-GB" dirty="0" smtClean="0"/>
              <a:t>Covering vs Non Covering</a:t>
            </a:r>
          </a:p>
          <a:p>
            <a:r>
              <a:rPr lang="en-GB" dirty="0" smtClean="0"/>
              <a:t>Filtered Indexes</a:t>
            </a:r>
          </a:p>
          <a:p>
            <a:r>
              <a:rPr lang="en-GB" dirty="0" smtClean="0"/>
              <a:t>Plan Guides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9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Plans are based on estimates</a:t>
            </a:r>
          </a:p>
          <a:p>
            <a:r>
              <a:rPr lang="en-GB" dirty="0" smtClean="0"/>
              <a:t>Based on statistics or fixed estimates</a:t>
            </a:r>
          </a:p>
          <a:p>
            <a:r>
              <a:rPr lang="en-GB" dirty="0" smtClean="0"/>
              <a:t>Statistics need updating</a:t>
            </a:r>
          </a:p>
          <a:p>
            <a:pPr lvl="1"/>
            <a:r>
              <a:rPr lang="en-GB" dirty="0" smtClean="0"/>
              <a:t>Especially where distributions change</a:t>
            </a:r>
          </a:p>
          <a:p>
            <a:pPr lvl="1"/>
            <a:r>
              <a:rPr lang="en-GB" dirty="0" smtClean="0"/>
              <a:t>i.e. time based data</a:t>
            </a:r>
          </a:p>
          <a:p>
            <a:r>
              <a:rPr lang="en-GB" dirty="0" smtClean="0"/>
              <a:t>Query has to run to get actuals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9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Histogram of column(s) contents</a:t>
            </a:r>
          </a:p>
          <a:p>
            <a:r>
              <a:rPr lang="en-GB" dirty="0" smtClean="0"/>
              <a:t>Calculates the cardinality of a column (uniqueness of values)</a:t>
            </a:r>
          </a:p>
          <a:p>
            <a:r>
              <a:rPr lang="en-GB" dirty="0" smtClean="0"/>
              <a:t>Estimated from a sample (usually)</a:t>
            </a:r>
          </a:p>
          <a:p>
            <a:r>
              <a:rPr lang="en-GB" dirty="0" smtClean="0"/>
              <a:t>Always exist for indexes</a:t>
            </a:r>
          </a:p>
          <a:p>
            <a:r>
              <a:rPr lang="en-GB" dirty="0" smtClean="0"/>
              <a:t>Auto generated (usually) on other columns if used as predicates</a:t>
            </a:r>
          </a:p>
          <a:p>
            <a:r>
              <a:rPr lang="en-GB" dirty="0" smtClean="0"/>
              <a:t>Never auto generated on multiple columns (except indexes)</a:t>
            </a:r>
          </a:p>
          <a:p>
            <a:r>
              <a:rPr lang="en-GB" dirty="0" smtClean="0"/>
              <a:t>Manually update with UPDATE STATISTICS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Histogram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612574"/>
              </p:ext>
            </p:extLst>
          </p:nvPr>
        </p:nvGraphicFramePr>
        <p:xfrm>
          <a:off x="685800" y="1576388"/>
          <a:ext cx="10131425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55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Out of Date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Again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tipping point</a:t>
            </a:r>
          </a:p>
          <a:p>
            <a:pPr lvl="1"/>
            <a:r>
              <a:rPr lang="en-GB" dirty="0" smtClean="0"/>
              <a:t>At some point SQL will estimate that it is quicker/more efficient to scan an table rather than seek on a index</a:t>
            </a:r>
          </a:p>
          <a:p>
            <a:pPr lvl="1"/>
            <a:r>
              <a:rPr lang="en-GB" dirty="0" smtClean="0"/>
              <a:t>Usually around 30% of the pages in the table are being read</a:t>
            </a:r>
          </a:p>
          <a:p>
            <a:pPr lvl="2"/>
            <a:r>
              <a:rPr lang="en-GB" dirty="0" smtClean="0"/>
              <a:t>Varies based on parallelism</a:t>
            </a:r>
          </a:p>
          <a:p>
            <a:pPr lvl="2"/>
            <a:r>
              <a:rPr lang="en-GB" dirty="0" smtClean="0"/>
              <a:t>Or, memory pressure</a:t>
            </a:r>
          </a:p>
          <a:p>
            <a:pPr lvl="2"/>
            <a:r>
              <a:rPr lang="en-GB" dirty="0" smtClean="0"/>
              <a:t>Never happens on a covering non clustered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1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Query plans show the index used to find records in each table</a:t>
            </a:r>
          </a:p>
          <a:p>
            <a:r>
              <a:rPr lang="en-GB" dirty="0" smtClean="0"/>
              <a:t>They will be scanned or </a:t>
            </a:r>
            <a:r>
              <a:rPr lang="en-GB" dirty="0" err="1" smtClean="0"/>
              <a:t>seeked</a:t>
            </a:r>
            <a:endParaRPr lang="en-GB" dirty="0" smtClean="0"/>
          </a:p>
          <a:p>
            <a:r>
              <a:rPr lang="en-GB" dirty="0" smtClean="0"/>
              <a:t>If a non clustered index does not include all the required columns a bookmark lookup is required</a:t>
            </a:r>
          </a:p>
          <a:p>
            <a:pPr lvl="1"/>
            <a:r>
              <a:rPr lang="en-GB" dirty="0" smtClean="0"/>
              <a:t>This does not mean create indexes including every column!</a:t>
            </a:r>
          </a:p>
          <a:p>
            <a:r>
              <a:rPr lang="en-GB" dirty="0" smtClean="0"/>
              <a:t>Column order is important</a:t>
            </a:r>
          </a:p>
          <a:p>
            <a:r>
              <a:rPr lang="en-GB" dirty="0" smtClean="0"/>
              <a:t>Use filtered indexes on poor selecting columns (such as status)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4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Reuse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plan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0180"/>
            <a:ext cx="8229600" cy="2214574"/>
          </a:xfrm>
        </p:spPr>
        <p:txBody>
          <a:bodyPr>
            <a:normAutofit/>
          </a:bodyPr>
          <a:lstStyle/>
          <a:p>
            <a:r>
              <a:rPr lang="en-GB" dirty="0" smtClean="0"/>
              <a:t>Compilation can take longer than execution time</a:t>
            </a:r>
          </a:p>
          <a:p>
            <a:r>
              <a:rPr lang="en-GB" dirty="0" smtClean="0"/>
              <a:t>We want predictable results</a:t>
            </a:r>
          </a:p>
          <a:p>
            <a:r>
              <a:rPr lang="en-GB" dirty="0" smtClean="0"/>
              <a:t>Use our memory for data and not </a:t>
            </a:r>
            <a:r>
              <a:rPr lang="en-GB" dirty="0" err="1" smtClean="0"/>
              <a:t>adhoc</a:t>
            </a:r>
            <a:r>
              <a:rPr lang="en-GB" dirty="0" smtClean="0"/>
              <a:t> plans</a:t>
            </a:r>
          </a:p>
        </p:txBody>
      </p:sp>
    </p:spTree>
    <p:extLst>
      <p:ext uri="{BB962C8B-B14F-4D97-AF65-F5344CB8AC3E}">
        <p14:creationId xmlns:p14="http://schemas.microsoft.com/office/powerpoint/2010/main" val="35462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reuse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500189"/>
          <a:ext cx="822960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6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 a VM:</a:t>
            </a:r>
          </a:p>
          <a:p>
            <a:pPr lvl="1"/>
            <a:r>
              <a:rPr lang="en-GB" dirty="0" smtClean="0"/>
              <a:t>sabiniotr</a:t>
            </a:r>
            <a:r>
              <a:rPr lang="en-GB" dirty="0" smtClean="0">
                <a:solidFill>
                  <a:srgbClr val="FF0000"/>
                </a:solidFill>
              </a:rPr>
              <a:t>XX</a:t>
            </a:r>
            <a:r>
              <a:rPr lang="en-GB" dirty="0" smtClean="0"/>
              <a:t>.westeurope.cloudapp.azure.com</a:t>
            </a:r>
          </a:p>
          <a:p>
            <a:r>
              <a:rPr lang="en-GB" dirty="0" smtClean="0"/>
              <a:t>Login</a:t>
            </a:r>
          </a:p>
          <a:p>
            <a:pPr lvl="1"/>
            <a:r>
              <a:rPr lang="en-GB" dirty="0" smtClean="0"/>
              <a:t>.\</a:t>
            </a:r>
            <a:r>
              <a:rPr lang="en-GB" dirty="0" err="1" smtClean="0"/>
              <a:t>SQLTraining</a:t>
            </a:r>
            <a:endParaRPr lang="en-GB" dirty="0" smtClean="0"/>
          </a:p>
          <a:p>
            <a:pPr lvl="1"/>
            <a:r>
              <a:rPr lang="en-GB" dirty="0" smtClean="0"/>
              <a:t>SQLTraining123</a:t>
            </a:r>
          </a:p>
          <a:p>
            <a:r>
              <a:rPr lang="en-GB" dirty="0" err="1" smtClean="0"/>
              <a:t>Wifi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sername</a:t>
            </a:r>
            <a:r>
              <a:rPr lang="en-GB" dirty="0"/>
              <a:t>:	huddle</a:t>
            </a:r>
          </a:p>
          <a:p>
            <a:pPr lvl="1"/>
            <a:r>
              <a:rPr lang="en-GB" dirty="0" smtClean="0"/>
              <a:t>Password</a:t>
            </a:r>
            <a:r>
              <a:rPr lang="en-GB" dirty="0"/>
              <a:t>:	</a:t>
            </a:r>
            <a:r>
              <a:rPr lang="en-GB" dirty="0" err="1"/>
              <a:t>wCKEgk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550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595" y="145672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Query:</a:t>
            </a:r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1001</a:t>
            </a:r>
          </a:p>
          <a:p>
            <a:r>
              <a:rPr lang="en-GB" dirty="0" smtClean="0"/>
              <a:t>Becomes:</a:t>
            </a:r>
            <a:endParaRPr lang="en-GB" dirty="0"/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@p1</a:t>
            </a:r>
          </a:p>
          <a:p>
            <a:r>
              <a:rPr lang="en-GB" dirty="0" smtClean="0"/>
              <a:t>This increases the chance of a cache hit and reduces memory usage</a:t>
            </a:r>
          </a:p>
          <a:p>
            <a:r>
              <a:rPr lang="en-GB" dirty="0" smtClean="0"/>
              <a:t>Forced Parameterization </a:t>
            </a:r>
          </a:p>
          <a:p>
            <a:pPr lvl="1"/>
            <a:r>
              <a:rPr lang="en-GB" dirty="0" smtClean="0"/>
              <a:t>Works on literal strings</a:t>
            </a:r>
          </a:p>
          <a:p>
            <a:pPr lvl="1"/>
            <a:r>
              <a:rPr lang="en-GB" dirty="0" smtClean="0"/>
              <a:t>Will parameterize more queries</a:t>
            </a:r>
          </a:p>
          <a:p>
            <a:pPr lvl="1"/>
            <a:r>
              <a:rPr lang="en-GB" dirty="0" smtClean="0"/>
              <a:t>But will increase chances of wrong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2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Parametrisation Example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29" y="1794950"/>
            <a:ext cx="9534852" cy="3065807"/>
          </a:xfrm>
        </p:spPr>
      </p:pic>
      <p:sp>
        <p:nvSpPr>
          <p:cNvPr id="5" name="Rectangle 4"/>
          <p:cNvSpPr/>
          <p:nvPr/>
        </p:nvSpPr>
        <p:spPr>
          <a:xfrm>
            <a:off x="9357895" y="1978526"/>
            <a:ext cx="465221" cy="422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959474" y="3168315"/>
            <a:ext cx="465221" cy="422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7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</a:t>
            </a:r>
            <a:r>
              <a:rPr lang="en-GB" dirty="0"/>
              <a:t>Parameterisation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50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Bad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Skewed data</a:t>
            </a:r>
          </a:p>
          <a:p>
            <a:r>
              <a:rPr lang="en-GB" dirty="0" smtClean="0"/>
              <a:t>Parameter value not sniffed</a:t>
            </a:r>
          </a:p>
          <a:p>
            <a:r>
              <a:rPr lang="en-GB" dirty="0" smtClean="0"/>
              <a:t>Look for </a:t>
            </a:r>
          </a:p>
          <a:p>
            <a:pPr lvl="1"/>
            <a:r>
              <a:rPr lang="en-GB" dirty="0" smtClean="0"/>
              <a:t>Differing Actual v Estimate</a:t>
            </a:r>
          </a:p>
          <a:p>
            <a:pPr lvl="1"/>
            <a:r>
              <a:rPr lang="en-GB" dirty="0" smtClean="0"/>
              <a:t>Loop joins </a:t>
            </a:r>
          </a:p>
          <a:p>
            <a:pPr lvl="1"/>
            <a:r>
              <a:rPr lang="en-GB" dirty="0" smtClean="0"/>
              <a:t>Large reads/</a:t>
            </a:r>
            <a:r>
              <a:rPr lang="en-GB" dirty="0" err="1" smtClean="0"/>
              <a:t>cpu</a:t>
            </a:r>
            <a:endParaRPr lang="en-GB" dirty="0" smtClean="0"/>
          </a:p>
          <a:p>
            <a:pPr lvl="1"/>
            <a:r>
              <a:rPr lang="en-GB" dirty="0" smtClean="0"/>
              <a:t>Odd behaviour</a:t>
            </a:r>
          </a:p>
          <a:p>
            <a:r>
              <a:rPr lang="en-GB" dirty="0" smtClean="0"/>
              <a:t>Look in DMVs for plans, running code in SSMS may result in a new good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6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Forced Parametrisation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6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Preventing Bad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Keep statistics up to date</a:t>
            </a:r>
          </a:p>
          <a:p>
            <a:r>
              <a:rPr lang="en-GB" dirty="0" smtClean="0"/>
              <a:t>Recompile Procedure</a:t>
            </a:r>
          </a:p>
          <a:p>
            <a:r>
              <a:rPr lang="en-GB" dirty="0" smtClean="0"/>
              <a:t>OPTIMIZE FOR hint</a:t>
            </a:r>
          </a:p>
          <a:p>
            <a:r>
              <a:rPr lang="en-GB" dirty="0" smtClean="0"/>
              <a:t>Use Plan Guides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0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nHiberbate</a:t>
            </a:r>
            <a:r>
              <a:rPr lang="en-GB" dirty="0" smtClean="0"/>
              <a:t>/</a:t>
            </a:r>
            <a:r>
              <a:rPr lang="en-GB" dirty="0" err="1" smtClean="0"/>
              <a:t>Linq</a:t>
            </a:r>
            <a:endParaRPr lang="en-GB" dirty="0" smtClean="0"/>
          </a:p>
          <a:p>
            <a:r>
              <a:rPr lang="en-GB" dirty="0" err="1" smtClean="0"/>
              <a:t>Adhoc</a:t>
            </a:r>
            <a:r>
              <a:rPr lang="en-GB" dirty="0" smtClean="0"/>
              <a:t> Plan Caching</a:t>
            </a:r>
          </a:p>
          <a:p>
            <a:pPr lvl="1"/>
            <a:r>
              <a:rPr lang="en-GB" dirty="0" smtClean="0"/>
              <a:t>Server setting to cache on 2</a:t>
            </a:r>
            <a:r>
              <a:rPr lang="en-GB" baseline="30000" dirty="0" smtClean="0"/>
              <a:t>nd</a:t>
            </a:r>
            <a:r>
              <a:rPr lang="en-GB" dirty="0" smtClean="0"/>
              <a:t> execution only to save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do plans change?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Statistics Change</a:t>
            </a:r>
          </a:p>
          <a:p>
            <a:r>
              <a:rPr lang="en-GB" dirty="0" smtClean="0"/>
              <a:t>Evicted from memory</a:t>
            </a:r>
          </a:p>
          <a:p>
            <a:pPr lvl="1"/>
            <a:r>
              <a:rPr lang="en-GB" dirty="0" smtClean="0"/>
              <a:t>Based on usage and cost to generate</a:t>
            </a:r>
          </a:p>
          <a:p>
            <a:r>
              <a:rPr lang="en-GB" dirty="0" smtClean="0"/>
              <a:t>Different SET options – next demo</a:t>
            </a:r>
          </a:p>
          <a:p>
            <a:r>
              <a:rPr lang="en-GB" dirty="0" smtClean="0"/>
              <a:t>Object Changed</a:t>
            </a:r>
          </a:p>
          <a:p>
            <a:r>
              <a:rPr lang="en-GB" dirty="0" smtClean="0"/>
              <a:t>Forced Recompile</a:t>
            </a:r>
          </a:p>
          <a:p>
            <a:r>
              <a:rPr lang="en-GB" dirty="0" smtClean="0"/>
              <a:t>Server restart will clear plan 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6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</a:t>
            </a:r>
            <a:r>
              <a:rPr lang="en-GB" dirty="0" err="1" smtClean="0"/>
              <a:t>Arithabort</a:t>
            </a:r>
            <a:r>
              <a:rPr lang="en-GB" dirty="0" smtClean="0"/>
              <a:t> On/Off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query via the app is timing out </a:t>
            </a:r>
          </a:p>
          <a:p>
            <a:r>
              <a:rPr lang="en-GB" dirty="0" smtClean="0"/>
              <a:t>But it runs in SSMS in milliseconds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6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Remove the </a:t>
            </a:r>
            <a:r>
              <a:rPr lang="en-GB" dirty="0" err="1" smtClean="0"/>
              <a:t>Arithabort</a:t>
            </a:r>
            <a:r>
              <a:rPr lang="en-GB" dirty="0" smtClean="0"/>
              <a:t> Problem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0217"/>
            <a:ext cx="4995863" cy="335230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Backwards compatibility to SQL Server 4.x!</a:t>
            </a:r>
          </a:p>
          <a:p>
            <a:r>
              <a:rPr lang="en-GB" dirty="0" err="1" smtClean="0"/>
              <a:t>Arithabort</a:t>
            </a:r>
            <a:r>
              <a:rPr lang="en-GB" dirty="0" smtClean="0"/>
              <a:t> does nothing when ANSI Warnings is ON (which it always should be)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839410" y="2727157"/>
            <a:ext cx="1037390" cy="22458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50232" y="4598737"/>
            <a:ext cx="866273" cy="25132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0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SQL Server generates a query plan</a:t>
            </a:r>
          </a:p>
          <a:p>
            <a:r>
              <a:rPr lang="en-GB" dirty="0" smtClean="0"/>
              <a:t>When plans are and are not reused</a:t>
            </a:r>
          </a:p>
          <a:p>
            <a:r>
              <a:rPr lang="en-GB" dirty="0" smtClean="0"/>
              <a:t>How to read a query plan</a:t>
            </a:r>
          </a:p>
          <a:p>
            <a:r>
              <a:rPr lang="en-GB" dirty="0" smtClean="0"/>
              <a:t>Why query plans sometimes get it wrong</a:t>
            </a:r>
          </a:p>
        </p:txBody>
      </p:sp>
    </p:spTree>
    <p:extLst>
      <p:ext uri="{BB962C8B-B14F-4D97-AF65-F5344CB8AC3E}">
        <p14:creationId xmlns:p14="http://schemas.microsoft.com/office/powerpoint/2010/main" val="10100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use of multiple </a:t>
            </a:r>
            <a:r>
              <a:rPr lang="en-GB" dirty="0" err="1" smtClean="0"/>
              <a:t>cpus</a:t>
            </a:r>
            <a:r>
              <a:rPr lang="en-GB" dirty="0" smtClean="0"/>
              <a:t>/cores</a:t>
            </a:r>
          </a:p>
          <a:p>
            <a:r>
              <a:rPr lang="en-GB" dirty="0" smtClean="0"/>
              <a:t>Controlled by server level configuration</a:t>
            </a:r>
          </a:p>
          <a:p>
            <a:pPr lvl="1"/>
            <a:r>
              <a:rPr lang="en-GB" dirty="0" smtClean="0"/>
              <a:t>Overwritten by query hint (MAXDOP)</a:t>
            </a:r>
          </a:p>
          <a:p>
            <a:r>
              <a:rPr lang="en-GB" dirty="0" smtClean="0"/>
              <a:t>Not always possible	</a:t>
            </a:r>
          </a:p>
          <a:p>
            <a:pPr lvl="1"/>
            <a:r>
              <a:rPr lang="en-GB" dirty="0" smtClean="0"/>
              <a:t>Distinct Count</a:t>
            </a:r>
          </a:p>
          <a:p>
            <a:r>
              <a:rPr lang="en-GB" dirty="0" smtClean="0"/>
              <a:t>Not always wanted</a:t>
            </a:r>
          </a:p>
          <a:p>
            <a:r>
              <a:rPr lang="en-GB" dirty="0" smtClean="0"/>
              <a:t>Skewed statistics leads to uneven threads (CXPACKET)</a:t>
            </a:r>
          </a:p>
          <a:p>
            <a:r>
              <a:rPr lang="en-GB" dirty="0" smtClean="0"/>
              <a:t>Cost Threshold dictates if it should be considered (Server level setting)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Grants &amp; Spills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Working memory space required to complete query</a:t>
            </a:r>
          </a:p>
          <a:p>
            <a:r>
              <a:rPr lang="en-GB" dirty="0" smtClean="0"/>
              <a:t>Lack of memory causes RESOURCE_SEMAPHORE waits</a:t>
            </a:r>
          </a:p>
          <a:p>
            <a:r>
              <a:rPr lang="en-GB" dirty="0" smtClean="0"/>
              <a:t>Memory grant is estimated</a:t>
            </a:r>
          </a:p>
          <a:p>
            <a:pPr lvl="1"/>
            <a:r>
              <a:rPr lang="en-GB" dirty="0" smtClean="0"/>
              <a:t>Based on estimated rows expected from each operator</a:t>
            </a:r>
          </a:p>
          <a:p>
            <a:pPr lvl="1"/>
            <a:r>
              <a:rPr lang="en-GB" dirty="0" smtClean="0"/>
              <a:t>Estimated space required to perform joins and aggregations</a:t>
            </a:r>
          </a:p>
          <a:p>
            <a:r>
              <a:rPr lang="en-GB" dirty="0" smtClean="0"/>
              <a:t>If under estimated the query will “spill” to </a:t>
            </a:r>
            <a:r>
              <a:rPr lang="en-GB" dirty="0" err="1" smtClean="0"/>
              <a:t>tempDB</a:t>
            </a:r>
            <a:endParaRPr lang="en-GB" dirty="0" smtClean="0"/>
          </a:p>
          <a:p>
            <a:pPr lvl="1"/>
            <a:r>
              <a:rPr lang="en-GB" dirty="0" smtClean="0"/>
              <a:t>This is very bad</a:t>
            </a:r>
          </a:p>
          <a:p>
            <a:r>
              <a:rPr lang="en-GB" dirty="0" smtClean="0"/>
              <a:t>If heavily over estimated the server may run out of memory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0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Operators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3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all these things mean?</a:t>
            </a:r>
            <a:endParaRPr lang="en-GB" dirty="0"/>
          </a:p>
        </p:txBody>
      </p:sp>
      <p:pic>
        <p:nvPicPr>
          <p:cNvPr id="2060" name="Picture 12" descr="http://blogs.msdn.com/cfs-file.ashx/__key/communityserver-blogs-components-weblogfiles/00-00-00-84-65/1526.plan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5305"/>
            <a:ext cx="10931972" cy="38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Seeks and Scans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Seek</a:t>
            </a:r>
          </a:p>
          <a:p>
            <a:pPr lvl="1"/>
            <a:r>
              <a:rPr lang="en-GB" dirty="0" smtClean="0"/>
              <a:t>Usually preferred</a:t>
            </a:r>
          </a:p>
          <a:p>
            <a:pPr lvl="1"/>
            <a:r>
              <a:rPr lang="en-GB" dirty="0" smtClean="0"/>
              <a:t>Fast - direct to an index key</a:t>
            </a:r>
          </a:p>
          <a:p>
            <a:r>
              <a:rPr lang="en-GB" dirty="0" smtClean="0"/>
              <a:t>Scan</a:t>
            </a:r>
          </a:p>
          <a:p>
            <a:pPr lvl="1"/>
            <a:r>
              <a:rPr lang="en-GB" dirty="0" smtClean="0"/>
              <a:t>Reads all data in the table or a range</a:t>
            </a:r>
          </a:p>
          <a:p>
            <a:pPr lvl="1"/>
            <a:r>
              <a:rPr lang="en-GB" dirty="0" smtClean="0"/>
              <a:t>Slower if looking for a limited set of results</a:t>
            </a:r>
            <a:endParaRPr lang="en-GB" dirty="0"/>
          </a:p>
        </p:txBody>
      </p:sp>
      <p:pic>
        <p:nvPicPr>
          <p:cNvPr id="2056" name="Picture 8" descr="Clustered index scan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32" y="3561263"/>
            <a:ext cx="973302" cy="97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lustered index seek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32" y="1761432"/>
            <a:ext cx="973302" cy="97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LOOP</a:t>
            </a:r>
          </a:p>
          <a:p>
            <a:pPr lvl="1"/>
            <a:r>
              <a:rPr lang="en-GB" dirty="0" smtClean="0"/>
              <a:t>Fast for small datasets</a:t>
            </a:r>
          </a:p>
          <a:p>
            <a:pPr lvl="1"/>
            <a:r>
              <a:rPr lang="en-GB" dirty="0" smtClean="0"/>
              <a:t>Used for bookmark lookups</a:t>
            </a:r>
          </a:p>
          <a:p>
            <a:pPr lvl="1"/>
            <a:r>
              <a:rPr lang="en-GB" dirty="0" smtClean="0"/>
              <a:t>Bad is wrong estimates</a:t>
            </a:r>
          </a:p>
          <a:p>
            <a:r>
              <a:rPr lang="en-GB" dirty="0" smtClean="0"/>
              <a:t>MERGE</a:t>
            </a:r>
          </a:p>
          <a:p>
            <a:pPr lvl="1"/>
            <a:r>
              <a:rPr lang="en-GB" dirty="0" smtClean="0"/>
              <a:t>Very fast</a:t>
            </a:r>
          </a:p>
          <a:p>
            <a:pPr lvl="1"/>
            <a:r>
              <a:rPr lang="en-GB" dirty="0" smtClean="0"/>
              <a:t>Requires both sides to be sorted</a:t>
            </a:r>
          </a:p>
          <a:p>
            <a:r>
              <a:rPr lang="en-GB" dirty="0" smtClean="0"/>
              <a:t>HASH</a:t>
            </a:r>
          </a:p>
          <a:p>
            <a:pPr lvl="1"/>
            <a:r>
              <a:rPr lang="en-GB" dirty="0" smtClean="0"/>
              <a:t>Hashes data, heavy on CPU/</a:t>
            </a:r>
            <a:r>
              <a:rPr lang="en-GB" dirty="0" err="1" smtClean="0"/>
              <a:t>tempdb</a:t>
            </a:r>
            <a:endParaRPr lang="en-GB" dirty="0" smtClean="0"/>
          </a:p>
          <a:p>
            <a:pPr lvl="1"/>
            <a:r>
              <a:rPr lang="en-GB" dirty="0" smtClean="0"/>
              <a:t>Best for very large joins</a:t>
            </a:r>
            <a:endParaRPr lang="en-GB" dirty="0"/>
          </a:p>
        </p:txBody>
      </p:sp>
      <p:pic>
        <p:nvPicPr>
          <p:cNvPr id="2050" name="Picture 2" descr="Hash match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519463"/>
            <a:ext cx="1277520" cy="127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rge join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3136657"/>
            <a:ext cx="1259642" cy="12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sted loops operat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753852"/>
            <a:ext cx="1259642" cy="12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9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Costly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Sort</a:t>
            </a:r>
          </a:p>
          <a:p>
            <a:pPr lvl="1"/>
            <a:r>
              <a:rPr lang="en-GB" dirty="0" smtClean="0"/>
              <a:t>Slow</a:t>
            </a:r>
          </a:p>
          <a:p>
            <a:pPr lvl="1"/>
            <a:r>
              <a:rPr lang="en-GB" dirty="0" smtClean="0"/>
              <a:t>Sometimes required (joins, </a:t>
            </a:r>
            <a:r>
              <a:rPr lang="en-GB" dirty="0" err="1" smtClean="0"/>
              <a:t>aggs</a:t>
            </a:r>
            <a:r>
              <a:rPr lang="en-GB" dirty="0" smtClean="0"/>
              <a:t>, grouping)</a:t>
            </a:r>
          </a:p>
          <a:p>
            <a:endParaRPr lang="en-GB" dirty="0"/>
          </a:p>
          <a:p>
            <a:r>
              <a:rPr lang="en-GB" dirty="0" smtClean="0"/>
              <a:t>Bookmark Lookup</a:t>
            </a:r>
          </a:p>
          <a:p>
            <a:pPr lvl="1"/>
            <a:r>
              <a:rPr lang="en-GB" dirty="0" smtClean="0"/>
              <a:t>Non clustered index is not covering</a:t>
            </a:r>
          </a:p>
          <a:p>
            <a:pPr lvl="1"/>
            <a:endParaRPr lang="en-GB" dirty="0"/>
          </a:p>
          <a:p>
            <a:r>
              <a:rPr lang="en-GB" dirty="0" smtClean="0"/>
              <a:t>Spools (several variations)</a:t>
            </a:r>
          </a:p>
          <a:p>
            <a:pPr lvl="1"/>
            <a:r>
              <a:rPr lang="en-GB" dirty="0" smtClean="0"/>
              <a:t>Storing workings in </a:t>
            </a:r>
            <a:r>
              <a:rPr lang="en-GB" dirty="0" err="1" smtClean="0"/>
              <a:t>tempdb</a:t>
            </a:r>
            <a:endParaRPr lang="en-GB" dirty="0" smtClean="0"/>
          </a:p>
        </p:txBody>
      </p:sp>
      <p:pic>
        <p:nvPicPr>
          <p:cNvPr id="4098" name="Picture 2" descr="Sort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172711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okmark lookup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333132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pool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493553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Anything with this symbol</a:t>
            </a:r>
          </a:p>
          <a:p>
            <a:pPr lvl="1"/>
            <a:r>
              <a:rPr lang="en-GB" dirty="0" smtClean="0"/>
              <a:t>Look at the properties to see how many threads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Gatherer	</a:t>
            </a:r>
          </a:p>
          <a:p>
            <a:pPr lvl="1"/>
            <a:r>
              <a:rPr lang="en-GB" dirty="0" smtClean="0"/>
              <a:t>Gathers parallel streams</a:t>
            </a:r>
            <a:endParaRPr lang="en-GB" dirty="0"/>
          </a:p>
        </p:txBody>
      </p:sp>
      <p:pic>
        <p:nvPicPr>
          <p:cNvPr id="1026" name="Picture 2" descr="Gather streams parallelism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2" y="3299241"/>
            <a:ext cx="978067" cy="97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allel proce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2" y="1737792"/>
            <a:ext cx="702679" cy="70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 look for in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Actuals vs Estimates</a:t>
            </a:r>
          </a:p>
          <a:p>
            <a:pPr lvl="1"/>
            <a:r>
              <a:rPr lang="en-GB" dirty="0" smtClean="0"/>
              <a:t>Statistics out of date?</a:t>
            </a:r>
          </a:p>
          <a:p>
            <a:r>
              <a:rPr lang="en-GB" dirty="0" smtClean="0"/>
              <a:t>Large arrows between operators</a:t>
            </a:r>
          </a:p>
          <a:p>
            <a:pPr lvl="1"/>
            <a:r>
              <a:rPr lang="en-GB" dirty="0" smtClean="0"/>
              <a:t>Usually from excessive scanning</a:t>
            </a:r>
          </a:p>
          <a:p>
            <a:pPr lvl="1"/>
            <a:r>
              <a:rPr lang="en-GB" dirty="0" smtClean="0"/>
              <a:t>Missing indexes? </a:t>
            </a:r>
          </a:p>
          <a:p>
            <a:pPr lvl="1"/>
            <a:r>
              <a:rPr lang="en-GB" dirty="0" smtClean="0"/>
              <a:t>Poor predicates?</a:t>
            </a:r>
          </a:p>
          <a:p>
            <a:r>
              <a:rPr lang="en-GB" dirty="0" smtClean="0"/>
              <a:t>Warnings (Yellow exclamation marks)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98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Plans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RECOMPILE/With Recompile</a:t>
            </a:r>
          </a:p>
          <a:p>
            <a:pPr lvl="1"/>
            <a:r>
              <a:rPr lang="en-GB" dirty="0" smtClean="0"/>
              <a:t>Prevents the plan from being cached</a:t>
            </a:r>
          </a:p>
          <a:p>
            <a:pPr lvl="1"/>
            <a:r>
              <a:rPr lang="en-GB" dirty="0" smtClean="0"/>
              <a:t>Parameterisation will not take place</a:t>
            </a:r>
          </a:p>
          <a:p>
            <a:r>
              <a:rPr lang="en-GB" dirty="0" smtClean="0"/>
              <a:t>FORCE ORDER</a:t>
            </a:r>
          </a:p>
          <a:p>
            <a:r>
              <a:rPr lang="en-GB" dirty="0" smtClean="0"/>
              <a:t>MERGE/HASH/LOOP Join</a:t>
            </a:r>
          </a:p>
          <a:p>
            <a:r>
              <a:rPr lang="en-GB" dirty="0" smtClean="0"/>
              <a:t>FORCE SEEK/SCAN</a:t>
            </a:r>
          </a:p>
          <a:p>
            <a:r>
              <a:rPr lang="en-GB" dirty="0" smtClean="0"/>
              <a:t>MAXDOP</a:t>
            </a:r>
          </a:p>
          <a:p>
            <a:r>
              <a:rPr lang="en-GB" dirty="0" smtClean="0"/>
              <a:t>INDEX [</a:t>
            </a:r>
            <a:r>
              <a:rPr lang="en-GB" dirty="0" err="1" smtClean="0"/>
              <a:t>IndexName</a:t>
            </a:r>
            <a:r>
              <a:rPr lang="en-GB" dirty="0" smtClean="0"/>
              <a:t>]</a:t>
            </a:r>
          </a:p>
          <a:p>
            <a:r>
              <a:rPr lang="en-GB" dirty="0" smtClean="0"/>
              <a:t>OPTIMIZE FOR/UNKNOWN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1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queries Execute?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 is generated</a:t>
            </a:r>
          </a:p>
          <a:p>
            <a:r>
              <a:rPr lang="en-GB" dirty="0" smtClean="0"/>
              <a:t>Execution engine waits for resources</a:t>
            </a:r>
          </a:p>
          <a:p>
            <a:pPr lvl="1"/>
            <a:r>
              <a:rPr lang="en-GB" dirty="0" smtClean="0"/>
              <a:t>Enough memory (space to execute the query) – not </a:t>
            </a:r>
            <a:r>
              <a:rPr lang="en-GB" dirty="0" smtClean="0"/>
              <a:t>strictly </a:t>
            </a:r>
            <a:r>
              <a:rPr lang="en-GB" dirty="0" err="1" smtClean="0"/>
              <a:t>fifo</a:t>
            </a:r>
            <a:endParaRPr lang="en-GB" dirty="0" smtClean="0"/>
          </a:p>
          <a:p>
            <a:pPr lvl="1"/>
            <a:r>
              <a:rPr lang="en-GB" dirty="0" smtClean="0"/>
              <a:t>Available scheduler (CPU)</a:t>
            </a:r>
          </a:p>
          <a:p>
            <a:r>
              <a:rPr lang="en-GB" dirty="0" smtClean="0"/>
              <a:t>Results returns/data modified</a:t>
            </a:r>
          </a:p>
        </p:txBody>
      </p:sp>
    </p:spTree>
    <p:extLst>
      <p:ext uri="{BB962C8B-B14F-4D97-AF65-F5344CB8AC3E}">
        <p14:creationId xmlns:p14="http://schemas.microsoft.com/office/powerpoint/2010/main" val="35058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resources</a:t>
            </a:r>
            <a:endParaRPr lang="en-GB" dirty="0"/>
          </a:p>
        </p:txBody>
      </p:sp>
      <p:pic>
        <p:nvPicPr>
          <p:cNvPr id="1028" name="Picture 4" descr="Heavy Traff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788" y="1428738"/>
            <a:ext cx="2697163" cy="4000501"/>
          </a:xfrm>
          <a:prstGeom prst="rect">
            <a:avLst/>
          </a:prstGeom>
          <a:noFill/>
        </p:spPr>
      </p:pic>
      <p:pic>
        <p:nvPicPr>
          <p:cNvPr id="1030" name="Picture 6" descr="Crowded Bea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61" y="3000374"/>
            <a:ext cx="4714908" cy="3143273"/>
          </a:xfrm>
          <a:prstGeom prst="rect">
            <a:avLst/>
          </a:prstGeom>
          <a:noFill/>
        </p:spPr>
      </p:pic>
      <p:pic>
        <p:nvPicPr>
          <p:cNvPr id="1032" name="Picture 8" descr="http://static.hsw.com.br/gif/air-traffic-control-baytracon-west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3258" y="1357300"/>
            <a:ext cx="2900995" cy="2208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327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Plan?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Calculated method to complete a given </a:t>
            </a:r>
            <a:r>
              <a:rPr lang="en-GB" dirty="0" smtClean="0"/>
              <a:t>task</a:t>
            </a:r>
          </a:p>
          <a:p>
            <a:r>
              <a:rPr lang="en-GB" dirty="0" smtClean="0"/>
              <a:t>Estimates resources required	</a:t>
            </a:r>
          </a:p>
          <a:p>
            <a:pPr lvl="1"/>
            <a:r>
              <a:rPr lang="en-GB" dirty="0" smtClean="0"/>
              <a:t>Cost (CPU/Memory)</a:t>
            </a:r>
            <a:endParaRPr lang="en-GB" dirty="0" smtClean="0"/>
          </a:p>
          <a:p>
            <a:r>
              <a:rPr lang="en-GB" dirty="0" smtClean="0"/>
              <a:t>How?</a:t>
            </a:r>
          </a:p>
          <a:p>
            <a:pPr lvl="1"/>
            <a:r>
              <a:rPr lang="en-GB" dirty="0" smtClean="0"/>
              <a:t>Indexes</a:t>
            </a:r>
          </a:p>
          <a:p>
            <a:pPr lvl="1"/>
            <a:r>
              <a:rPr lang="en-GB" dirty="0" smtClean="0"/>
              <a:t>Statistics</a:t>
            </a:r>
          </a:p>
          <a:p>
            <a:pPr lvl="1"/>
            <a:r>
              <a:rPr lang="en-GB" dirty="0" smtClean="0"/>
              <a:t>Hints</a:t>
            </a:r>
          </a:p>
          <a:p>
            <a:r>
              <a:rPr lang="en-GB" dirty="0" smtClean="0"/>
              <a:t>Estimated Plans vs Actual Plans</a:t>
            </a:r>
          </a:p>
          <a:p>
            <a:pPr lvl="1"/>
            <a:r>
              <a:rPr lang="en-GB" dirty="0" smtClean="0"/>
              <a:t>Actually the same thing, one just has the actual counts/cost during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6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Cost</a:t>
            </a:r>
          </a:p>
          <a:p>
            <a:r>
              <a:rPr lang="en-GB" dirty="0" smtClean="0"/>
              <a:t>Operators</a:t>
            </a:r>
          </a:p>
          <a:p>
            <a:pPr lvl="1"/>
            <a:r>
              <a:rPr lang="en-GB" dirty="0" smtClean="0"/>
              <a:t>Seeks/Scans</a:t>
            </a:r>
          </a:p>
          <a:p>
            <a:pPr lvl="1"/>
            <a:r>
              <a:rPr lang="en-GB" dirty="0" smtClean="0"/>
              <a:t>Joins</a:t>
            </a:r>
          </a:p>
          <a:p>
            <a:pPr lvl="1"/>
            <a:r>
              <a:rPr lang="en-GB" dirty="0" smtClean="0"/>
              <a:t>Sorting</a:t>
            </a:r>
          </a:p>
          <a:p>
            <a:pPr lvl="1"/>
            <a:r>
              <a:rPr lang="en-GB" dirty="0" smtClean="0"/>
              <a:t>Calculations</a:t>
            </a:r>
          </a:p>
          <a:p>
            <a:r>
              <a:rPr lang="en-GB" dirty="0" smtClean="0"/>
              <a:t>Indexing</a:t>
            </a:r>
          </a:p>
          <a:p>
            <a:pPr lvl="1"/>
            <a:r>
              <a:rPr lang="en-GB" dirty="0" smtClean="0"/>
              <a:t>Covering indexes</a:t>
            </a:r>
          </a:p>
          <a:p>
            <a:pPr lvl="1"/>
            <a:r>
              <a:rPr lang="en-GB" dirty="0" smtClean="0"/>
              <a:t>Sort order</a:t>
            </a:r>
          </a:p>
          <a:p>
            <a:r>
              <a:rPr lang="en-GB" dirty="0" smtClean="0"/>
              <a:t>Estimation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3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based on a machine many years ago</a:t>
            </a:r>
          </a:p>
          <a:p>
            <a:r>
              <a:rPr lang="en-GB" dirty="0" smtClean="0"/>
              <a:t>Doesn't equate to anything specific</a:t>
            </a:r>
          </a:p>
          <a:p>
            <a:r>
              <a:rPr lang="en-GB" dirty="0" smtClean="0"/>
              <a:t>Useful for comparison</a:t>
            </a:r>
          </a:p>
          <a:p>
            <a:r>
              <a:rPr lang="en-GB" dirty="0" smtClean="0"/>
              <a:t>Shouldn't be used in isolation</a:t>
            </a:r>
          </a:p>
          <a:p>
            <a:r>
              <a:rPr lang="en-GB" dirty="0" smtClean="0"/>
              <a:t>Doesn't consider server state</a:t>
            </a:r>
          </a:p>
          <a:p>
            <a:pPr lvl="1"/>
            <a:r>
              <a:rPr lang="en-GB" dirty="0" smtClean="0"/>
              <a:t>Available memory</a:t>
            </a:r>
          </a:p>
          <a:p>
            <a:pPr lvl="1"/>
            <a:r>
              <a:rPr lang="en-GB" dirty="0" smtClean="0"/>
              <a:t>Pages in memory already</a:t>
            </a:r>
          </a:p>
          <a:p>
            <a:pPr lvl="1"/>
            <a:r>
              <a:rPr lang="en-GB" dirty="0" smtClean="0"/>
              <a:t>High end disk (ram disk, SSD)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46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7D943499-839E-463F-B707-79168216EA77}" vid="{48BABF9B-A2FC-482E-A381-0C6364D0A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1724</TotalTime>
  <Words>1150</Words>
  <Application>Microsoft Office PowerPoint</Application>
  <PresentationFormat>Widescreen</PresentationFormat>
  <Paragraphs>251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Ubuntu Titling Rg</vt:lpstr>
      <vt:lpstr>Theme</vt:lpstr>
      <vt:lpstr>Query Execution</vt:lpstr>
      <vt:lpstr>Welcome</vt:lpstr>
      <vt:lpstr>Todays Objectives</vt:lpstr>
      <vt:lpstr>Query Plans</vt:lpstr>
      <vt:lpstr>How do queries Execute?</vt:lpstr>
      <vt:lpstr>Understanding resources</vt:lpstr>
      <vt:lpstr>What is a Plan?</vt:lpstr>
      <vt:lpstr>Query Plans</vt:lpstr>
      <vt:lpstr>Cost</vt:lpstr>
      <vt:lpstr>Building a Plan</vt:lpstr>
      <vt:lpstr>Estimates</vt:lpstr>
      <vt:lpstr>Statistics</vt:lpstr>
      <vt:lpstr>Statistics Histogram</vt:lpstr>
      <vt:lpstr>Demo – Out of Date Statistics</vt:lpstr>
      <vt:lpstr>Statistics Again</vt:lpstr>
      <vt:lpstr>Indexes</vt:lpstr>
      <vt:lpstr>Plan Reuse</vt:lpstr>
      <vt:lpstr>Why plan reuse</vt:lpstr>
      <vt:lpstr>Plan reuse</vt:lpstr>
      <vt:lpstr>Parameterisation</vt:lpstr>
      <vt:lpstr>Parametrisation Example</vt:lpstr>
      <vt:lpstr>Demo – Parameterisation</vt:lpstr>
      <vt:lpstr>Bad plans</vt:lpstr>
      <vt:lpstr>Demo – Forced Parametrisation</vt:lpstr>
      <vt:lpstr>Preventing Bad Plans</vt:lpstr>
      <vt:lpstr>ORMs</vt:lpstr>
      <vt:lpstr>When do plans change?</vt:lpstr>
      <vt:lpstr>Demo – Arithabort On/Off</vt:lpstr>
      <vt:lpstr>Remove the Arithabort Problem</vt:lpstr>
      <vt:lpstr>Parallelism</vt:lpstr>
      <vt:lpstr>Memory Grants &amp; Spills</vt:lpstr>
      <vt:lpstr>Plan Operators</vt:lpstr>
      <vt:lpstr>What do all these things mean?</vt:lpstr>
      <vt:lpstr>Seeks and Scans</vt:lpstr>
      <vt:lpstr>Join Types</vt:lpstr>
      <vt:lpstr>Costly Operators</vt:lpstr>
      <vt:lpstr>Parallel Operators</vt:lpstr>
      <vt:lpstr>What to look for in plans</vt:lpstr>
      <vt:lpstr>Hints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D'Morias</dc:creator>
  <cp:lastModifiedBy>Simon D'Morias</cp:lastModifiedBy>
  <cp:revision>61</cp:revision>
  <dcterms:created xsi:type="dcterms:W3CDTF">2016-01-07T09:07:29Z</dcterms:created>
  <dcterms:modified xsi:type="dcterms:W3CDTF">2016-02-16T09:23:55Z</dcterms:modified>
</cp:coreProperties>
</file>