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7" r:id="rId2"/>
    <p:sldId id="259" r:id="rId3"/>
    <p:sldId id="260" r:id="rId4"/>
    <p:sldId id="258" r:id="rId5"/>
    <p:sldId id="261" r:id="rId6"/>
    <p:sldId id="262" r:id="rId7"/>
    <p:sldId id="263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43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none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0233C-AED0-40A2-94DD-085E6C2BAB99}" type="datetimeFigureOut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12/10/2015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0956F-35E2-4074-AEF0-380138130937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5015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0233C-AED0-40A2-94DD-085E6C2BAB99}" type="datetimeFigureOut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12/10/2015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0956F-35E2-4074-AEF0-380138130937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9540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0233C-AED0-40A2-94DD-085E6C2BAB99}" type="datetimeFigureOut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12/10/2015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0956F-35E2-4074-AEF0-380138130937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1654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0233C-AED0-40A2-94DD-085E6C2BAB99}" type="datetimeFigureOut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12/10/2015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0956F-35E2-4074-AEF0-380138130937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5298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0233C-AED0-40A2-94DD-085E6C2BAB99}" type="datetimeFigureOut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12/10/2015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0956F-35E2-4074-AEF0-380138130937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6024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0233C-AED0-40A2-94DD-085E6C2BAB99}" type="datetimeFigureOut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12/10/2015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0956F-35E2-4074-AEF0-380138130937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312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0233C-AED0-40A2-94DD-085E6C2BAB99}" type="datetimeFigureOut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12/10/2015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0956F-35E2-4074-AEF0-380138130937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8611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0233C-AED0-40A2-94DD-085E6C2BAB99}" type="datetimeFigureOut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12/10/2015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0956F-35E2-4074-AEF0-380138130937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357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0233C-AED0-40A2-94DD-085E6C2BAB99}" type="datetimeFigureOut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12/10/2015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0956F-35E2-4074-AEF0-380138130937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7045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0233C-AED0-40A2-94DD-085E6C2BAB99}" type="datetimeFigureOut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12/10/2015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0956F-35E2-4074-AEF0-380138130937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7410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0233C-AED0-40A2-94DD-085E6C2BAB99}" type="datetimeFigureOut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12/10/2015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0956F-35E2-4074-AEF0-380138130937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1716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0233C-AED0-40A2-94DD-085E6C2BAB99}" type="datetimeFigureOut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12/10/2015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0956F-35E2-4074-AEF0-380138130937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9338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0233C-AED0-40A2-94DD-085E6C2BAB99}" type="datetimeFigureOut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12/10/2015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0956F-35E2-4074-AEF0-380138130937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8830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0233C-AED0-40A2-94DD-085E6C2BAB99}" type="datetimeFigureOut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12/10/2015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0956F-35E2-4074-AEF0-380138130937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595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0233C-AED0-40A2-94DD-085E6C2BAB99}" type="datetimeFigureOut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12/10/2015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0956F-35E2-4074-AEF0-380138130937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9006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0233C-AED0-40A2-94DD-085E6C2BAB99}" type="datetimeFigureOut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12/10/2015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0956F-35E2-4074-AEF0-380138130937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762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0233C-AED0-40A2-94DD-085E6C2BAB99}" type="datetimeFigureOut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12/10/2015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0956F-35E2-4074-AEF0-380138130937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053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9609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1576354"/>
            <a:ext cx="10131425" cy="42206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0233C-AED0-40A2-94DD-085E6C2BAB99}" type="datetimeFigureOut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12/10/2015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0956F-35E2-4074-AEF0-380138130937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561" y="5867400"/>
            <a:ext cx="2476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8239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b="1" kern="1200" cap="none">
          <a:ln w="3175" cmpd="sng">
            <a:noFill/>
          </a:ln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8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4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0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SQL Bootcamp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Locking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736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Lock Modes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Bulk Update</a:t>
            </a:r>
          </a:p>
          <a:p>
            <a:r>
              <a:rPr lang="en-GB" dirty="0" smtClean="0"/>
              <a:t>Key Range</a:t>
            </a:r>
          </a:p>
          <a:p>
            <a:r>
              <a:rPr lang="en-GB"/>
              <a:t>Schema </a:t>
            </a:r>
            <a:r>
              <a:rPr lang="en-GB" smtClean="0"/>
              <a:t>Stability</a:t>
            </a:r>
            <a:endParaRPr lang="en-GB" dirty="0" smtClean="0"/>
          </a:p>
          <a:p>
            <a:r>
              <a:rPr lang="en-GB" dirty="0"/>
              <a:t>Schema </a:t>
            </a:r>
            <a:r>
              <a:rPr lang="en-GB" dirty="0" smtClean="0"/>
              <a:t>Modification</a:t>
            </a:r>
          </a:p>
        </p:txBody>
      </p:sp>
    </p:spTree>
    <p:extLst>
      <p:ext uri="{BB962C8B-B14F-4D97-AF65-F5344CB8AC3E}">
        <p14:creationId xmlns:p14="http://schemas.microsoft.com/office/powerpoint/2010/main" val="1567759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 Concurrency Control (1)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576354"/>
            <a:ext cx="10700358" cy="4310879"/>
          </a:xfrm>
        </p:spPr>
        <p:txBody>
          <a:bodyPr/>
          <a:lstStyle/>
          <a:p>
            <a:r>
              <a:rPr lang="en-GB" dirty="0" smtClean="0"/>
              <a:t>Could lead to the following effects:</a:t>
            </a:r>
          </a:p>
          <a:p>
            <a:pPr lvl="1"/>
            <a:r>
              <a:rPr lang="en-GB" dirty="0" smtClean="0"/>
              <a:t>Lost Update </a:t>
            </a:r>
          </a:p>
          <a:p>
            <a:pPr lvl="4"/>
            <a:r>
              <a:rPr lang="en-GB" dirty="0" smtClean="0"/>
              <a:t>Two update transactions on same row, based on original value, one overwrites the other</a:t>
            </a:r>
          </a:p>
          <a:p>
            <a:pPr lvl="1"/>
            <a:r>
              <a:rPr lang="en-GB" dirty="0" smtClean="0"/>
              <a:t>Dirty Reads</a:t>
            </a:r>
          </a:p>
          <a:p>
            <a:pPr lvl="4"/>
            <a:r>
              <a:rPr lang="en-GB" dirty="0" smtClean="0"/>
              <a:t>Read data from an uncommitted transaction (could be rolled back)</a:t>
            </a:r>
          </a:p>
          <a:p>
            <a:pPr lvl="1"/>
            <a:r>
              <a:rPr lang="en-GB" dirty="0" smtClean="0"/>
              <a:t>Non-repeatable Reads</a:t>
            </a:r>
          </a:p>
          <a:p>
            <a:pPr lvl="4"/>
            <a:r>
              <a:rPr lang="en-GB" dirty="0" smtClean="0"/>
              <a:t>When a transaction reads the same row more than once and gets difference values each time, caused by another transaction updating the row in between reads</a:t>
            </a:r>
          </a:p>
        </p:txBody>
      </p:sp>
    </p:spTree>
    <p:extLst>
      <p:ext uri="{BB962C8B-B14F-4D97-AF65-F5344CB8AC3E}">
        <p14:creationId xmlns:p14="http://schemas.microsoft.com/office/powerpoint/2010/main" val="306491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 Concurrency Control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576354"/>
            <a:ext cx="10700358" cy="4310879"/>
          </a:xfrm>
        </p:spPr>
        <p:txBody>
          <a:bodyPr/>
          <a:lstStyle/>
          <a:p>
            <a:r>
              <a:rPr lang="en-GB" dirty="0" smtClean="0"/>
              <a:t>Could lead to the following effects:</a:t>
            </a:r>
          </a:p>
          <a:p>
            <a:pPr lvl="1"/>
            <a:r>
              <a:rPr lang="en-GB" dirty="0" smtClean="0"/>
              <a:t>Phantom Reads</a:t>
            </a:r>
          </a:p>
          <a:p>
            <a:pPr lvl="4"/>
            <a:r>
              <a:rPr lang="en-GB" dirty="0" smtClean="0"/>
              <a:t>Similar to Non Repeatable Reads, </a:t>
            </a:r>
            <a:r>
              <a:rPr lang="en-GB" dirty="0"/>
              <a:t>When a transaction reads the same </a:t>
            </a:r>
            <a:r>
              <a:rPr lang="en-GB" dirty="0" smtClean="0"/>
              <a:t>range of rows </a:t>
            </a:r>
            <a:r>
              <a:rPr lang="en-GB" dirty="0"/>
              <a:t>more than once and </a:t>
            </a:r>
            <a:r>
              <a:rPr lang="en-GB" dirty="0" smtClean="0"/>
              <a:t>gets different results each </a:t>
            </a:r>
            <a:r>
              <a:rPr lang="en-GB" dirty="0"/>
              <a:t>time, caused by another transaction </a:t>
            </a:r>
            <a:r>
              <a:rPr lang="en-GB" dirty="0" smtClean="0"/>
              <a:t>inserting or deleting rows </a:t>
            </a:r>
            <a:r>
              <a:rPr lang="en-GB" dirty="0"/>
              <a:t>in </a:t>
            </a:r>
            <a:r>
              <a:rPr lang="en-GB" dirty="0" smtClean="0"/>
              <a:t>the range between reads </a:t>
            </a:r>
          </a:p>
          <a:p>
            <a:pPr lvl="1"/>
            <a:r>
              <a:rPr lang="en-GB" dirty="0" smtClean="0"/>
              <a:t>Double Reads</a:t>
            </a:r>
          </a:p>
          <a:p>
            <a:pPr lvl="4"/>
            <a:r>
              <a:rPr lang="en-GB" dirty="0" smtClean="0"/>
              <a:t>If a row is read in a scan operation, then during the scan the row is updated and moved further along the index, then the same row could be read again.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6580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Concurrency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Pessimistic	</a:t>
            </a:r>
          </a:p>
          <a:p>
            <a:pPr lvl="2"/>
            <a:r>
              <a:rPr lang="en-GB" dirty="0" smtClean="0"/>
              <a:t>Default</a:t>
            </a:r>
          </a:p>
          <a:p>
            <a:pPr lvl="2"/>
            <a:r>
              <a:rPr lang="en-GB" dirty="0" smtClean="0"/>
              <a:t>Takes locks</a:t>
            </a:r>
          </a:p>
          <a:p>
            <a:pPr lvl="2"/>
            <a:r>
              <a:rPr lang="en-GB" dirty="0" smtClean="0"/>
              <a:t>Readers block Writers</a:t>
            </a:r>
          </a:p>
          <a:p>
            <a:r>
              <a:rPr lang="en-GB" dirty="0" smtClean="0"/>
              <a:t>Optimistic</a:t>
            </a:r>
          </a:p>
          <a:p>
            <a:pPr lvl="2"/>
            <a:r>
              <a:rPr lang="en-GB" dirty="0" smtClean="0"/>
              <a:t>Readers don’t block Writers (don’t lock data)</a:t>
            </a:r>
          </a:p>
          <a:p>
            <a:pPr lvl="2"/>
            <a:r>
              <a:rPr lang="en-GB" dirty="0" smtClean="0"/>
              <a:t>Writers block Writers</a:t>
            </a:r>
          </a:p>
          <a:p>
            <a:pPr lvl="2"/>
            <a:r>
              <a:rPr lang="en-GB" dirty="0" smtClean="0"/>
              <a:t>Readers see committed data whilst updates are </a:t>
            </a:r>
            <a:r>
              <a:rPr lang="en-GB" dirty="0" err="1" smtClean="0"/>
              <a:t>occuring</a:t>
            </a:r>
            <a:r>
              <a:rPr lang="en-GB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7852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Lock Isolation Levels (1)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576354"/>
            <a:ext cx="10424785" cy="4786868"/>
          </a:xfrm>
        </p:spPr>
        <p:txBody>
          <a:bodyPr>
            <a:normAutofit/>
          </a:bodyPr>
          <a:lstStyle/>
          <a:p>
            <a:r>
              <a:rPr lang="en-GB" dirty="0" smtClean="0"/>
              <a:t>Read </a:t>
            </a:r>
            <a:r>
              <a:rPr lang="en-GB" dirty="0" err="1" smtClean="0"/>
              <a:t>Uncommited</a:t>
            </a:r>
            <a:endParaRPr lang="en-GB" dirty="0" smtClean="0"/>
          </a:p>
          <a:p>
            <a:pPr lvl="3"/>
            <a:r>
              <a:rPr lang="en-GB" dirty="0" smtClean="0"/>
              <a:t>Read uncommitted data - With(</a:t>
            </a:r>
            <a:r>
              <a:rPr lang="en-GB" dirty="0" err="1" smtClean="0"/>
              <a:t>Nolock</a:t>
            </a:r>
            <a:r>
              <a:rPr lang="en-GB" dirty="0" smtClean="0"/>
              <a:t>)</a:t>
            </a:r>
          </a:p>
          <a:p>
            <a:r>
              <a:rPr lang="en-GB" dirty="0" smtClean="0"/>
              <a:t>Read Committed</a:t>
            </a:r>
          </a:p>
          <a:p>
            <a:pPr lvl="3"/>
            <a:r>
              <a:rPr lang="en-GB" dirty="0" smtClean="0"/>
              <a:t>Default</a:t>
            </a:r>
          </a:p>
          <a:p>
            <a:pPr lvl="3"/>
            <a:r>
              <a:rPr lang="en-GB" dirty="0" smtClean="0"/>
              <a:t>Shared locks are held only when data is being read, they are released straight after</a:t>
            </a:r>
          </a:p>
          <a:p>
            <a:r>
              <a:rPr lang="en-GB" dirty="0" smtClean="0"/>
              <a:t>Repeatable Read</a:t>
            </a:r>
          </a:p>
          <a:p>
            <a:pPr lvl="3"/>
            <a:r>
              <a:rPr lang="en-GB" dirty="0" smtClean="0"/>
              <a:t>Shared locks are held on data read and only released when transaction is complete</a:t>
            </a:r>
          </a:p>
          <a:p>
            <a:r>
              <a:rPr lang="en-GB" dirty="0" smtClean="0"/>
              <a:t>Serializable</a:t>
            </a:r>
          </a:p>
          <a:p>
            <a:pPr lvl="3"/>
            <a:r>
              <a:rPr lang="en-GB" dirty="0" smtClean="0"/>
              <a:t>Range locks are held on data read, this blocks any data being inserted in the range</a:t>
            </a:r>
          </a:p>
        </p:txBody>
      </p:sp>
    </p:spTree>
    <p:extLst>
      <p:ext uri="{BB962C8B-B14F-4D97-AF65-F5344CB8AC3E}">
        <p14:creationId xmlns:p14="http://schemas.microsoft.com/office/powerpoint/2010/main" val="1837094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Lock Isolation Levels </a:t>
            </a:r>
            <a:r>
              <a:rPr lang="en-GB" dirty="0" smtClean="0"/>
              <a:t>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Snapshot</a:t>
            </a:r>
          </a:p>
          <a:p>
            <a:pPr lvl="3"/>
            <a:r>
              <a:rPr lang="en-GB" dirty="0" smtClean="0"/>
              <a:t>Uses Row Versioning</a:t>
            </a:r>
          </a:p>
          <a:p>
            <a:pPr lvl="3"/>
            <a:r>
              <a:rPr lang="en-GB" dirty="0" smtClean="0"/>
              <a:t>The </a:t>
            </a:r>
            <a:r>
              <a:rPr lang="en-GB" dirty="0"/>
              <a:t>data read by any statement in a transaction will be the </a:t>
            </a:r>
            <a:r>
              <a:rPr lang="en-GB" dirty="0" err="1"/>
              <a:t>transactionally</a:t>
            </a:r>
            <a:r>
              <a:rPr lang="en-GB" dirty="0"/>
              <a:t> consistent version of the data that existed at the start of the </a:t>
            </a:r>
            <a:r>
              <a:rPr lang="en-GB" dirty="0" smtClean="0"/>
              <a:t>transaction</a:t>
            </a:r>
          </a:p>
          <a:p>
            <a:pPr lvl="3"/>
            <a:r>
              <a:rPr lang="en-GB" dirty="0"/>
              <a:t>Whenever a transaction modifies a row</a:t>
            </a:r>
            <a:r>
              <a:rPr lang="en-GB" dirty="0" smtClean="0"/>
              <a:t>, the </a:t>
            </a:r>
            <a:r>
              <a:rPr lang="en-GB" dirty="0"/>
              <a:t>image of the row before modification is copied into a page in the version store. </a:t>
            </a:r>
            <a:endParaRPr lang="en-GB" dirty="0" smtClean="0"/>
          </a:p>
          <a:p>
            <a:pPr lvl="3"/>
            <a:r>
              <a:rPr lang="en-GB" dirty="0" smtClean="0"/>
              <a:t>The </a:t>
            </a:r>
            <a:r>
              <a:rPr lang="en-GB" dirty="0"/>
              <a:t>version store is a collection of data pages in </a:t>
            </a:r>
            <a:r>
              <a:rPr lang="en-GB" b="1" dirty="0" smtClean="0"/>
              <a:t>tempdb</a:t>
            </a:r>
          </a:p>
          <a:p>
            <a:pPr lvl="3"/>
            <a:r>
              <a:rPr lang="en-GB" b="1" dirty="0" smtClean="0"/>
              <a:t>Tempdb usage will increase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1105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Lock Isolation Levels </a:t>
            </a:r>
            <a:r>
              <a:rPr lang="en-GB" dirty="0" smtClean="0"/>
              <a:t>(3)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6011346"/>
              </p:ext>
            </p:extLst>
          </p:nvPr>
        </p:nvGraphicFramePr>
        <p:xfrm>
          <a:off x="685801" y="2089956"/>
          <a:ext cx="1013142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2856">
                  <a:extLst>
                    <a:ext uri="{9D8B030D-6E8A-4147-A177-3AD203B41FA5}">
                      <a16:colId xmlns:a16="http://schemas.microsoft.com/office/drawing/2014/main" val="3218105701"/>
                    </a:ext>
                  </a:extLst>
                </a:gridCol>
                <a:gridCol w="2532856">
                  <a:extLst>
                    <a:ext uri="{9D8B030D-6E8A-4147-A177-3AD203B41FA5}">
                      <a16:colId xmlns:a16="http://schemas.microsoft.com/office/drawing/2014/main" val="3678002049"/>
                    </a:ext>
                  </a:extLst>
                </a:gridCol>
                <a:gridCol w="2532856">
                  <a:extLst>
                    <a:ext uri="{9D8B030D-6E8A-4147-A177-3AD203B41FA5}">
                      <a16:colId xmlns:a16="http://schemas.microsoft.com/office/drawing/2014/main" val="1077586533"/>
                    </a:ext>
                  </a:extLst>
                </a:gridCol>
                <a:gridCol w="2532856">
                  <a:extLst>
                    <a:ext uri="{9D8B030D-6E8A-4147-A177-3AD203B41FA5}">
                      <a16:colId xmlns:a16="http://schemas.microsoft.com/office/drawing/2014/main" val="2078176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Isolation level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Dirty reads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Non</a:t>
                      </a:r>
                      <a:r>
                        <a:rPr lang="en-GB" baseline="0" dirty="0" smtClean="0">
                          <a:latin typeface="Ubuntu Titling Rg" panose="02000000000000000000"/>
                        </a:rPr>
                        <a:t> Repeatable reads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Phantom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519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Read Uncommitted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Yes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Yes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Yes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036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Read</a:t>
                      </a:r>
                      <a:r>
                        <a:rPr lang="en-GB" baseline="0" dirty="0" smtClean="0">
                          <a:latin typeface="Ubuntu Titling Rg" panose="02000000000000000000"/>
                        </a:rPr>
                        <a:t> Committed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No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Yes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Yes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495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Repeatable Read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No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No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Yes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262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Serializable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No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No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No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678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Snapshot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No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No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Ubuntu Titling Rg" panose="02000000000000000000"/>
                        </a:rPr>
                        <a:t>No</a:t>
                      </a:r>
                      <a:endParaRPr lang="en-GB" dirty="0">
                        <a:latin typeface="Ubuntu Titling Rg" panose="0200000000000000000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891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4642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Row Versioning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780777"/>
            <a:ext cx="4995334" cy="3010423"/>
          </a:xfrm>
        </p:spPr>
        <p:txBody>
          <a:bodyPr>
            <a:normAutofit fontScale="62500" lnSpcReduction="20000"/>
          </a:bodyPr>
          <a:lstStyle/>
          <a:p>
            <a:pPr fontAlgn="base"/>
            <a:r>
              <a:rPr lang="en-GB" dirty="0"/>
              <a:t>Benefits </a:t>
            </a:r>
          </a:p>
          <a:p>
            <a:pPr lvl="1" fontAlgn="base"/>
            <a:r>
              <a:rPr lang="en-GB" dirty="0"/>
              <a:t>Read operations have consistent data </a:t>
            </a:r>
            <a:endParaRPr lang="en-GB" dirty="0" smtClean="0"/>
          </a:p>
          <a:p>
            <a:pPr lvl="1" fontAlgn="base"/>
            <a:r>
              <a:rPr lang="en-GB" dirty="0" smtClean="0"/>
              <a:t>Readers </a:t>
            </a:r>
            <a:r>
              <a:rPr lang="en-GB" dirty="0"/>
              <a:t>don’t block writers </a:t>
            </a:r>
          </a:p>
          <a:p>
            <a:pPr lvl="1" fontAlgn="base"/>
            <a:r>
              <a:rPr lang="en-GB" dirty="0"/>
              <a:t>Reduced deadlocks </a:t>
            </a:r>
          </a:p>
          <a:p>
            <a:pPr lvl="1" fontAlgn="base"/>
            <a:r>
              <a:rPr lang="en-GB" dirty="0"/>
              <a:t>Reduced managed locks (reduce system overhead) </a:t>
            </a:r>
          </a:p>
          <a:p>
            <a:pPr lvl="1" fontAlgn="base"/>
            <a:r>
              <a:rPr lang="en-GB" dirty="0"/>
              <a:t>Reduces lock escalations</a:t>
            </a:r>
          </a:p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780777"/>
            <a:ext cx="4995332" cy="3010423"/>
          </a:xfrm>
        </p:spPr>
        <p:txBody>
          <a:bodyPr>
            <a:normAutofit fontScale="62500" lnSpcReduction="20000"/>
          </a:bodyPr>
          <a:lstStyle/>
          <a:p>
            <a:pPr fontAlgn="base"/>
            <a:r>
              <a:rPr lang="en-GB" dirty="0"/>
              <a:t>Costs </a:t>
            </a:r>
          </a:p>
          <a:p>
            <a:pPr lvl="1" fontAlgn="base"/>
            <a:r>
              <a:rPr lang="en-GB" dirty="0"/>
              <a:t>Increased tempdb usage </a:t>
            </a:r>
          </a:p>
          <a:p>
            <a:pPr lvl="1" fontAlgn="base"/>
            <a:r>
              <a:rPr lang="en-GB" dirty="0"/>
              <a:t>Can affect Read performance </a:t>
            </a:r>
          </a:p>
          <a:p>
            <a:pPr lvl="1" fontAlgn="base"/>
            <a:r>
              <a:rPr lang="en-GB" dirty="0"/>
              <a:t>Additional IO, Memory, CPU overhead, storage </a:t>
            </a:r>
          </a:p>
          <a:p>
            <a:pPr lvl="1" fontAlgn="base"/>
            <a:r>
              <a:rPr lang="en-GB" dirty="0"/>
              <a:t>(additional 14bytes added to each row for versioning) </a:t>
            </a:r>
          </a:p>
          <a:p>
            <a:pPr lvl="1" fontAlgn="base"/>
            <a:r>
              <a:rPr lang="en-GB" dirty="0"/>
              <a:t>Turning on can lead to page splits </a:t>
            </a:r>
          </a:p>
          <a:p>
            <a:pPr lvl="1" fontAlgn="base"/>
            <a:r>
              <a:rPr lang="en-GB" dirty="0"/>
              <a:t>If tempdb runs out of space Read operations can fail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85801" y="1778696"/>
            <a:ext cx="97953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GB" sz="2400" dirty="0" err="1" smtClean="0">
                <a:latin typeface="Ubuntu Titling Rg" panose="02000000000000000000"/>
              </a:rPr>
              <a:t>Read_Commited_Snapshot</a:t>
            </a:r>
            <a:r>
              <a:rPr lang="en-GB" sz="2400" dirty="0">
                <a:latin typeface="Ubuntu Titling Rg" panose="02000000000000000000"/>
              </a:rPr>
              <a:t> </a:t>
            </a:r>
          </a:p>
          <a:p>
            <a:pPr algn="ctr" fontAlgn="base"/>
            <a:r>
              <a:rPr lang="en-GB" sz="2400" dirty="0" err="1">
                <a:latin typeface="Ubuntu Titling Rg" panose="02000000000000000000"/>
              </a:rPr>
              <a:t>Allow_Snapshot_Isolation</a:t>
            </a:r>
            <a:endParaRPr lang="en-GB" sz="2400" dirty="0">
              <a:latin typeface="Ubuntu Titling Rg" panose="0200000000000000000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330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Lock Modes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Intent</a:t>
            </a:r>
          </a:p>
          <a:p>
            <a:r>
              <a:rPr lang="en-GB" dirty="0" smtClean="0"/>
              <a:t>Shared</a:t>
            </a:r>
          </a:p>
          <a:p>
            <a:r>
              <a:rPr lang="en-GB" dirty="0" smtClean="0"/>
              <a:t>Update</a:t>
            </a:r>
          </a:p>
          <a:p>
            <a:r>
              <a:rPr lang="en-GB" dirty="0" smtClean="0"/>
              <a:t>Exclusive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68956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256</TotalTime>
  <Words>369</Words>
  <Application>Microsoft Office PowerPoint</Application>
  <PresentationFormat>Widescreen</PresentationFormat>
  <Paragraphs>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Courier New</vt:lpstr>
      <vt:lpstr>Ubuntu Titling Rg</vt:lpstr>
      <vt:lpstr>1_Celestial</vt:lpstr>
      <vt:lpstr>SQL Bootcamp</vt:lpstr>
      <vt:lpstr>No Concurrency Control (1)</vt:lpstr>
      <vt:lpstr>No Concurrency Control (2)</vt:lpstr>
      <vt:lpstr>Concurrency models</vt:lpstr>
      <vt:lpstr>Lock Isolation Levels (1)</vt:lpstr>
      <vt:lpstr>Lock Isolation Levels (2)</vt:lpstr>
      <vt:lpstr>Lock Isolation Levels (3)</vt:lpstr>
      <vt:lpstr>Row Versioning</vt:lpstr>
      <vt:lpstr>Lock Modes</vt:lpstr>
      <vt:lpstr>Lock Modes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Bootcamp</dc:title>
  <dc:creator>Paul Anderton</dc:creator>
  <cp:lastModifiedBy>Paul Anderton</cp:lastModifiedBy>
  <cp:revision>16</cp:revision>
  <dcterms:created xsi:type="dcterms:W3CDTF">2015-10-12T12:04:32Z</dcterms:created>
  <dcterms:modified xsi:type="dcterms:W3CDTF">2015-10-12T16:21:02Z</dcterms:modified>
</cp:coreProperties>
</file>