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3"/>
  </p:notesMasterIdLst>
  <p:sldIdLst>
    <p:sldId id="257" r:id="rId2"/>
    <p:sldId id="310" r:id="rId3"/>
    <p:sldId id="299" r:id="rId4"/>
    <p:sldId id="315" r:id="rId5"/>
    <p:sldId id="320" r:id="rId6"/>
    <p:sldId id="259" r:id="rId7"/>
    <p:sldId id="322" r:id="rId8"/>
    <p:sldId id="318" r:id="rId9"/>
    <p:sldId id="323" r:id="rId10"/>
    <p:sldId id="327" r:id="rId11"/>
    <p:sldId id="258" r:id="rId12"/>
    <p:sldId id="325" r:id="rId13"/>
    <p:sldId id="326" r:id="rId14"/>
    <p:sldId id="324" r:id="rId15"/>
    <p:sldId id="328" r:id="rId16"/>
    <p:sldId id="330" r:id="rId17"/>
    <p:sldId id="329" r:id="rId18"/>
    <p:sldId id="316" r:id="rId19"/>
    <p:sldId id="317" r:id="rId20"/>
    <p:sldId id="331" r:id="rId21"/>
    <p:sldId id="341" r:id="rId22"/>
    <p:sldId id="344" r:id="rId23"/>
    <p:sldId id="313" r:id="rId24"/>
    <p:sldId id="308" r:id="rId25"/>
    <p:sldId id="311" r:id="rId26"/>
    <p:sldId id="274" r:id="rId27"/>
    <p:sldId id="345" r:id="rId28"/>
    <p:sldId id="346" r:id="rId29"/>
    <p:sldId id="342" r:id="rId30"/>
    <p:sldId id="314" r:id="rId31"/>
    <p:sldId id="275" r:id="rId32"/>
    <p:sldId id="343" r:id="rId33"/>
    <p:sldId id="276" r:id="rId34"/>
    <p:sldId id="309" r:id="rId35"/>
    <p:sldId id="300" r:id="rId36"/>
    <p:sldId id="340" r:id="rId37"/>
    <p:sldId id="286" r:id="rId38"/>
    <p:sldId id="280" r:id="rId39"/>
    <p:sldId id="281" r:id="rId40"/>
    <p:sldId id="284" r:id="rId41"/>
    <p:sldId id="287" r:id="rId42"/>
    <p:sldId id="288" r:id="rId43"/>
    <p:sldId id="266" r:id="rId44"/>
    <p:sldId id="282" r:id="rId45"/>
    <p:sldId id="292" r:id="rId46"/>
    <p:sldId id="295" r:id="rId47"/>
    <p:sldId id="296" r:id="rId48"/>
    <p:sldId id="283" r:id="rId49"/>
    <p:sldId id="348" r:id="rId50"/>
    <p:sldId id="297" r:id="rId51"/>
    <p:sldId id="347" r:id="rId52"/>
    <p:sldId id="349" r:id="rId53"/>
    <p:sldId id="293" r:id="rId54"/>
    <p:sldId id="294" r:id="rId55"/>
    <p:sldId id="263" r:id="rId56"/>
    <p:sldId id="307" r:id="rId57"/>
    <p:sldId id="298" r:id="rId58"/>
    <p:sldId id="289" r:id="rId59"/>
    <p:sldId id="290" r:id="rId60"/>
    <p:sldId id="291" r:id="rId61"/>
    <p:sldId id="301" r:id="rId62"/>
    <p:sldId id="303" r:id="rId63"/>
    <p:sldId id="304" r:id="rId64"/>
    <p:sldId id="305" r:id="rId65"/>
    <p:sldId id="306" r:id="rId66"/>
    <p:sldId id="335" r:id="rId67"/>
    <p:sldId id="338" r:id="rId68"/>
    <p:sldId id="336" r:id="rId69"/>
    <p:sldId id="332" r:id="rId70"/>
    <p:sldId id="333" r:id="rId71"/>
    <p:sldId id="334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D'Morias" initials="SDM" lastIdx="1" clrIdx="0">
    <p:extLst>
      <p:ext uri="{19B8F6BF-5375-455C-9EA6-DF929625EA0E}">
        <p15:presenceInfo xmlns:p15="http://schemas.microsoft.com/office/powerpoint/2012/main" userId="Simon D'Mor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D2B8D"/>
    <a:srgbClr val="AC3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28" autoAdjust="0"/>
    <p:restoredTop sz="71691" autoAdjust="0"/>
  </p:normalViewPr>
  <p:slideViewPr>
    <p:cSldViewPr snapToGrid="0">
      <p:cViewPr varScale="1">
        <p:scale>
          <a:sx n="50" d="100"/>
          <a:sy n="50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3T15:51:48.278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03575-11C7-4EA1-B6DB-38813A63AF25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35653-342D-4543-8357-F0E7C4AD4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 put something in your trolley you expect to be able to save it</a:t>
            </a:r>
          </a:p>
          <a:p>
            <a:r>
              <a:rPr lang="en-GB" dirty="0" smtClean="0"/>
              <a:t>	What happens if you got</a:t>
            </a:r>
            <a:r>
              <a:rPr lang="en-GB" baseline="0" dirty="0" smtClean="0"/>
              <a:t> to the checkout and someone had taken your chocolate </a:t>
            </a:r>
            <a:r>
              <a:rPr lang="en-GB" baseline="0" dirty="0" err="1" smtClean="0"/>
              <a:t>chesscake</a:t>
            </a:r>
            <a:r>
              <a:rPr lang="en-GB" baseline="0" dirty="0" smtClean="0"/>
              <a:t>. </a:t>
            </a:r>
          </a:p>
          <a:p>
            <a:r>
              <a:rPr lang="en-GB" baseline="0" dirty="0" smtClean="0"/>
              <a:t>	Should you put a lock on your trolley so once its in there no one can get it.</a:t>
            </a:r>
          </a:p>
          <a:p>
            <a:r>
              <a:rPr lang="en-GB" baseline="0" dirty="0" smtClean="0"/>
              <a:t>	What happens if you pick something from a shelf and then someone takes it out of your hands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If two people read a file and both make changes should the last persons changes override the first</a:t>
            </a:r>
          </a:p>
          <a:p>
            <a:r>
              <a:rPr lang="en-GB" dirty="0" smtClean="0"/>
              <a:t>	Should one person be told the file has been changed</a:t>
            </a:r>
          </a:p>
          <a:p>
            <a:endParaRPr lang="en-GB" dirty="0" smtClean="0"/>
          </a:p>
          <a:p>
            <a:r>
              <a:rPr lang="en-GB" dirty="0" smtClean="0"/>
              <a:t>If you save a file to a folder you expect to be able to view the file</a:t>
            </a:r>
          </a:p>
          <a:p>
            <a:r>
              <a:rPr lang="en-GB" dirty="0" smtClean="0"/>
              <a:t>	What happens if the folder</a:t>
            </a:r>
            <a:r>
              <a:rPr lang="en-GB" baseline="0" dirty="0" smtClean="0"/>
              <a:t> permissions have changed</a:t>
            </a:r>
          </a:p>
          <a:p>
            <a:r>
              <a:rPr lang="en-GB" baseline="0" dirty="0" smtClean="0"/>
              <a:t>	Should you tell the user first</a:t>
            </a:r>
          </a:p>
          <a:p>
            <a:r>
              <a:rPr lang="en-GB" baseline="0" dirty="0" smtClean="0"/>
              <a:t>	Do you prevent the person changing the permissions because you know someone is editing a file?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2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Redis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VoltDB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Process is pessimistic</a:t>
            </a:r>
          </a:p>
          <a:p>
            <a:endParaRPr lang="en-GB" dirty="0" smtClean="0"/>
          </a:p>
          <a:p>
            <a:r>
              <a:rPr lang="en-GB" dirty="0" smtClean="0"/>
              <a:t>Even under optimistic this final part is pessimistic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78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7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0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 doing a SELECT against a PK column and then against a column not indexed and with HOLDLOCK show </a:t>
            </a:r>
            <a:r>
              <a:rPr lang="en-GB" dirty="0" err="1" smtClean="0"/>
              <a:t>whats</a:t>
            </a:r>
            <a:r>
              <a:rPr lang="en-GB" dirty="0" smtClean="0"/>
              <a:t> been</a:t>
            </a:r>
            <a:r>
              <a:rPr lang="en-GB" baseline="0" dirty="0" smtClean="0"/>
              <a:t> locked.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Follow up this later with serializable to ask how you put a lock in place to prevent someone inserting a value of 5 when you’ve queried between 1 and 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repeat</a:t>
            </a:r>
            <a:r>
              <a:rPr lang="en-GB" baseline="0" dirty="0" smtClean="0"/>
              <a:t> of the Classic Block slide, but using Snapshot to prevent the block (demo to follow)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35653-342D-4543-8357-F0E7C4AD480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7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1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54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65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29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1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6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5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04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41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71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3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0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6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17/02/2016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23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Transactions and consistency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3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Timeline of a transaction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66647" y="2219045"/>
            <a:ext cx="0" cy="3417480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469568" y="1712937"/>
            <a:ext cx="0" cy="10058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454252" y="3986046"/>
            <a:ext cx="0" cy="10058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454252" y="4679546"/>
            <a:ext cx="0" cy="10058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53392" y="2060812"/>
            <a:ext cx="48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Read data and present to the user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053392" y="2735723"/>
            <a:ext cx="48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starts to modify data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053392" y="4284093"/>
            <a:ext cx="48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clicks save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053392" y="4602013"/>
            <a:ext cx="607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System checks the data hasn’t changed from when it was read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469568" y="2435536"/>
            <a:ext cx="0" cy="10058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454252" y="4351999"/>
            <a:ext cx="0" cy="10058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53392" y="4971345"/>
            <a:ext cx="607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System updates the data 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05719" y="2018734"/>
            <a:ext cx="1310186" cy="32798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GB" dirty="0" smtClean="0"/>
              <a:t>Pessimistic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 rot="5400000">
            <a:off x="9210042" y="2935338"/>
            <a:ext cx="3279866" cy="14466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GB" dirty="0" smtClean="0"/>
              <a:t>Optimistic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10278463" y="4003758"/>
            <a:ext cx="1143024" cy="14466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GB" dirty="0" smtClean="0"/>
              <a:t>Pessimistic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12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Pessimistic	</a:t>
            </a:r>
          </a:p>
          <a:p>
            <a:pPr lvl="1"/>
            <a:r>
              <a:rPr lang="en-GB" dirty="0" smtClean="0"/>
              <a:t>Lock at the start of the process</a:t>
            </a:r>
          </a:p>
          <a:p>
            <a:pPr lvl="1"/>
            <a:r>
              <a:rPr lang="en-GB" dirty="0" smtClean="0"/>
              <a:t>Held for duration of the transaction</a:t>
            </a:r>
          </a:p>
          <a:p>
            <a:pPr lvl="1"/>
            <a:r>
              <a:rPr lang="en-GB" dirty="0" smtClean="0"/>
              <a:t>Prevents changes that can cause inconsistency</a:t>
            </a:r>
          </a:p>
          <a:p>
            <a:r>
              <a:rPr lang="en-GB" dirty="0" smtClean="0"/>
              <a:t>Optimistic</a:t>
            </a:r>
          </a:p>
          <a:p>
            <a:pPr lvl="1"/>
            <a:r>
              <a:rPr lang="en-GB" dirty="0" smtClean="0"/>
              <a:t>Assume data doesn’t change</a:t>
            </a:r>
          </a:p>
          <a:p>
            <a:pPr lvl="1"/>
            <a:r>
              <a:rPr lang="en-GB" dirty="0" smtClean="0"/>
              <a:t>You need to check the data hasn’t changed</a:t>
            </a:r>
          </a:p>
          <a:p>
            <a:pPr lvl="1"/>
            <a:r>
              <a:rPr lang="en-GB" dirty="0" smtClean="0"/>
              <a:t>By default last person wins</a:t>
            </a:r>
          </a:p>
          <a:p>
            <a:pPr lvl="1"/>
            <a:r>
              <a:rPr lang="en-GB" dirty="0" smtClean="0"/>
              <a:t>Lock only when you change</a:t>
            </a:r>
          </a:p>
        </p:txBody>
      </p:sp>
    </p:spTree>
    <p:extLst>
      <p:ext uri="{BB962C8B-B14F-4D97-AF65-F5344CB8AC3E}">
        <p14:creationId xmlns:p14="http://schemas.microsoft.com/office/powerpoint/2010/main" val="41878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Editing a file</a:t>
            </a:r>
          </a:p>
          <a:p>
            <a:pPr lvl="1"/>
            <a:r>
              <a:rPr lang="en-GB" dirty="0"/>
              <a:t>Y</a:t>
            </a:r>
            <a:r>
              <a:rPr lang="en-GB" dirty="0" smtClean="0"/>
              <a:t>ou can lock the file</a:t>
            </a:r>
          </a:p>
          <a:p>
            <a:pPr lvl="1"/>
            <a:r>
              <a:rPr lang="en-GB" dirty="0" smtClean="0"/>
              <a:t>Do you lock the folder</a:t>
            </a:r>
          </a:p>
          <a:p>
            <a:pPr lvl="1"/>
            <a:r>
              <a:rPr lang="en-GB" dirty="0" smtClean="0"/>
              <a:t>Do you lock the folder hierarchy</a:t>
            </a:r>
          </a:p>
          <a:p>
            <a:pPr lvl="1"/>
            <a:r>
              <a:rPr lang="en-GB" dirty="0" smtClean="0"/>
              <a:t>Do you lock the </a:t>
            </a:r>
            <a:r>
              <a:rPr lang="en-GB" dirty="0" err="1" smtClean="0"/>
              <a:t>acls</a:t>
            </a:r>
            <a:r>
              <a:rPr lang="en-GB" dirty="0" smtClean="0"/>
              <a:t> for that 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8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groups or non existent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Searching for non wheat cereal</a:t>
            </a:r>
          </a:p>
          <a:p>
            <a:pPr lvl="1"/>
            <a:r>
              <a:rPr lang="en-GB" dirty="0" smtClean="0"/>
              <a:t>Do you lock every item found?</a:t>
            </a:r>
          </a:p>
          <a:p>
            <a:pPr lvl="1"/>
            <a:r>
              <a:rPr lang="en-GB" dirty="0" smtClean="0"/>
              <a:t>Do you lock all cereals</a:t>
            </a:r>
          </a:p>
          <a:p>
            <a:r>
              <a:rPr lang="en-GB" dirty="0" smtClean="0"/>
              <a:t>Looking to see if a specific value has been used</a:t>
            </a:r>
          </a:p>
          <a:p>
            <a:pPr lvl="1"/>
            <a:r>
              <a:rPr lang="en-GB" dirty="0" smtClean="0"/>
              <a:t>You only allow a credit card to be used one</a:t>
            </a:r>
          </a:p>
          <a:p>
            <a:pPr lvl="1"/>
            <a:r>
              <a:rPr lang="en-GB" dirty="0" smtClean="0"/>
              <a:t>Filename needs to be unique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8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transactions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where it causes blocking</a:t>
            </a:r>
          </a:p>
          <a:p>
            <a:endParaRPr lang="en-GB" dirty="0" smtClean="0"/>
          </a:p>
          <a:p>
            <a:r>
              <a:rPr lang="en-GB" dirty="0" smtClean="0"/>
              <a:t>Duration</a:t>
            </a:r>
          </a:p>
          <a:p>
            <a:pPr lvl="1"/>
            <a:r>
              <a:rPr lang="en-GB" dirty="0" smtClean="0"/>
              <a:t>Due to a long running process</a:t>
            </a:r>
          </a:p>
          <a:p>
            <a:pPr lvl="1"/>
            <a:r>
              <a:rPr lang="en-GB" dirty="0" smtClean="0"/>
              <a:t>Long running transactions block users</a:t>
            </a:r>
          </a:p>
          <a:p>
            <a:r>
              <a:rPr lang="en-GB" dirty="0" smtClean="0"/>
              <a:t>Size</a:t>
            </a:r>
          </a:p>
          <a:p>
            <a:pPr lvl="1"/>
            <a:r>
              <a:rPr lang="en-GB" dirty="0" smtClean="0"/>
              <a:t>Locking lots of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7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do when it fails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Undo changes you’ve already </a:t>
            </a:r>
            <a:r>
              <a:rPr lang="en-GB" dirty="0" smtClean="0"/>
              <a:t>made</a:t>
            </a:r>
          </a:p>
          <a:p>
            <a:r>
              <a:rPr lang="en-GB" dirty="0" smtClean="0"/>
              <a:t>Automatically</a:t>
            </a:r>
          </a:p>
          <a:p>
            <a:pPr lvl="1"/>
            <a:r>
              <a:rPr lang="en-GB" dirty="0" smtClean="0"/>
              <a:t>Rollback</a:t>
            </a:r>
          </a:p>
          <a:p>
            <a:pPr lvl="1"/>
            <a:r>
              <a:rPr lang="en-GB" dirty="0" smtClean="0"/>
              <a:t>If using a transaction</a:t>
            </a:r>
          </a:p>
          <a:p>
            <a:pPr lvl="1"/>
            <a:r>
              <a:rPr lang="en-GB" dirty="0" smtClean="0"/>
              <a:t>Built in and nice and easy</a:t>
            </a:r>
          </a:p>
          <a:p>
            <a:r>
              <a:rPr lang="en-GB" dirty="0"/>
              <a:t>Manually</a:t>
            </a:r>
          </a:p>
          <a:p>
            <a:pPr lvl="1"/>
            <a:r>
              <a:rPr lang="en-GB" dirty="0"/>
              <a:t>Go and correct everything you’ve </a:t>
            </a:r>
            <a:r>
              <a:rPr lang="en-GB" dirty="0" smtClean="0"/>
              <a:t>changed</a:t>
            </a:r>
          </a:p>
          <a:p>
            <a:r>
              <a:rPr lang="en-GB" dirty="0" smtClean="0"/>
              <a:t>Do something else</a:t>
            </a:r>
          </a:p>
          <a:p>
            <a:pPr lvl="1"/>
            <a:r>
              <a:rPr lang="en-GB" dirty="0" smtClean="0"/>
              <a:t>Tell the user order will be fulfilled later</a:t>
            </a:r>
          </a:p>
          <a:p>
            <a:pPr lvl="1"/>
            <a:r>
              <a:rPr lang="en-GB" dirty="0" smtClean="0"/>
              <a:t>Write forward</a:t>
            </a:r>
          </a:p>
        </p:txBody>
      </p:sp>
    </p:spTree>
    <p:extLst>
      <p:ext uri="{BB962C8B-B14F-4D97-AF65-F5344CB8AC3E}">
        <p14:creationId xmlns:p14="http://schemas.microsoft.com/office/powerpoint/2010/main" val="1598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0800000">
            <a:off x="4573283" y="3852878"/>
            <a:ext cx="3180230" cy="508689"/>
            <a:chOff x="4076318" y="4374037"/>
            <a:chExt cx="3180230" cy="508689"/>
          </a:xfrm>
          <a:solidFill>
            <a:schemeClr val="accent4">
              <a:lumMod val="75000"/>
            </a:schemeClr>
          </a:solidFill>
        </p:grpSpPr>
        <p:sp>
          <p:nvSpPr>
            <p:cNvPr id="17" name="Down Arrow 16"/>
            <p:cNvSpPr/>
            <p:nvPr/>
          </p:nvSpPr>
          <p:spPr>
            <a:xfrm>
              <a:off x="4076318" y="4374037"/>
              <a:ext cx="561670" cy="508689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694878" y="4374037"/>
              <a:ext cx="561670" cy="508689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myth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5303" y="1678674"/>
            <a:ext cx="10398008" cy="8461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Order – Allocate Voucher – Take Payment – Allocate Stock – Allocate delivery slot – Send confirmation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86481" y="4059574"/>
            <a:ext cx="1733265" cy="7506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Order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30976" y="3164064"/>
            <a:ext cx="1762813" cy="684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Allocate Voucher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930977" y="5069159"/>
            <a:ext cx="1762813" cy="684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 payment from card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75723" y="3141106"/>
            <a:ext cx="1762813" cy="684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Allocate Stock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584501" y="5069159"/>
            <a:ext cx="1762813" cy="684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Allocate Delivery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785783" y="4092497"/>
            <a:ext cx="1762813" cy="684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Confirmation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66512" y="4534293"/>
            <a:ext cx="3180230" cy="508689"/>
            <a:chOff x="4076318" y="4374037"/>
            <a:chExt cx="3180230" cy="508689"/>
          </a:xfrm>
          <a:solidFill>
            <a:schemeClr val="accent4">
              <a:lumMod val="75000"/>
            </a:schemeClr>
          </a:solidFill>
        </p:grpSpPr>
        <p:sp>
          <p:nvSpPr>
            <p:cNvPr id="13" name="Down Arrow 12"/>
            <p:cNvSpPr/>
            <p:nvPr/>
          </p:nvSpPr>
          <p:spPr>
            <a:xfrm>
              <a:off x="4076318" y="4374037"/>
              <a:ext cx="561670" cy="508689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6694878" y="4374037"/>
              <a:ext cx="561670" cy="508689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3219747" y="4248114"/>
            <a:ext cx="5566036" cy="42758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847573" y="3164064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Ubuntu Titling Rg" panose="02000000000000000000" pitchFamily="2" charset="0"/>
                <a:ea typeface="Ubuntu Titling Rg" panose="02000000000000000000" pitchFamily="2" charset="0"/>
              </a:rPr>
              <a:t>Reality</a:t>
            </a:r>
            <a:endParaRPr lang="en-GB" sz="3200" dirty="0">
              <a:latin typeface="Ubuntu Titling Rg" panose="02000000000000000000" pitchFamily="2" charset="0"/>
              <a:ea typeface="Ubuntu Titling R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transaction – the myth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 transaction is awesome</a:t>
            </a:r>
          </a:p>
          <a:p>
            <a:pPr lvl="1"/>
            <a:r>
              <a:rPr lang="en-GB" dirty="0" smtClean="0"/>
              <a:t>Just rollback</a:t>
            </a:r>
          </a:p>
          <a:p>
            <a:r>
              <a:rPr lang="en-GB" dirty="0" smtClean="0"/>
              <a:t>Most processes span multiple systems</a:t>
            </a:r>
          </a:p>
          <a:p>
            <a:r>
              <a:rPr lang="en-GB" dirty="0" smtClean="0"/>
              <a:t>To avoid long running/large transactions</a:t>
            </a:r>
          </a:p>
          <a:p>
            <a:endParaRPr lang="en-GB" dirty="0" smtClean="0"/>
          </a:p>
          <a:p>
            <a:r>
              <a:rPr lang="en-GB" dirty="0" smtClean="0"/>
              <a:t>Multiple transactions</a:t>
            </a:r>
          </a:p>
          <a:p>
            <a:r>
              <a:rPr lang="en-GB" dirty="0" smtClean="0"/>
              <a:t>You  can’t rely on rollback</a:t>
            </a:r>
          </a:p>
          <a:p>
            <a:r>
              <a:rPr lang="en-GB" dirty="0" smtClean="0"/>
              <a:t>Manual compensation/retry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1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Compensation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Messaging v Services v Transactions</a:t>
            </a:r>
          </a:p>
          <a:p>
            <a:r>
              <a:rPr lang="en-GB" dirty="0" smtClean="0"/>
              <a:t>Dealing with distributed systems is difficult.</a:t>
            </a:r>
          </a:p>
          <a:p>
            <a:pPr lvl="1"/>
            <a:r>
              <a:rPr lang="en-GB" dirty="0" smtClean="0"/>
              <a:t>The card provider has taken your money</a:t>
            </a:r>
          </a:p>
          <a:p>
            <a:pPr lvl="1"/>
            <a:r>
              <a:rPr lang="en-GB" dirty="0" smtClean="0"/>
              <a:t>But amazon hasn’t confirmed the order</a:t>
            </a:r>
          </a:p>
          <a:p>
            <a:r>
              <a:rPr lang="en-GB" dirty="0" smtClean="0"/>
              <a:t>Retry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9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to ask yourself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a previous version of a record acceptable?</a:t>
            </a:r>
          </a:p>
          <a:p>
            <a:endParaRPr lang="en-GB" dirty="0" smtClean="0"/>
          </a:p>
          <a:p>
            <a:r>
              <a:rPr lang="en-GB" dirty="0" smtClean="0"/>
              <a:t>Is a potentially to be rolled back version of a record acceptable?</a:t>
            </a:r>
          </a:p>
          <a:p>
            <a:endParaRPr lang="en-GB" dirty="0" smtClean="0"/>
          </a:p>
          <a:p>
            <a:r>
              <a:rPr lang="en-GB" dirty="0" smtClean="0"/>
              <a:t>Should someone be able to change a record another person is viewing?</a:t>
            </a:r>
          </a:p>
          <a:p>
            <a:endParaRPr lang="en-GB" dirty="0" smtClean="0"/>
          </a:p>
          <a:p>
            <a:r>
              <a:rPr lang="en-GB" dirty="0" smtClean="0"/>
              <a:t>Must I be certain that no other similar records be created whilst I do x?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0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Concurrency Basics</a:t>
            </a:r>
          </a:p>
          <a:p>
            <a:r>
              <a:rPr lang="en-GB" dirty="0" smtClean="0"/>
              <a:t>Locking</a:t>
            </a:r>
          </a:p>
          <a:p>
            <a:r>
              <a:rPr lang="en-GB" dirty="0" smtClean="0"/>
              <a:t>Isolation Levels</a:t>
            </a:r>
          </a:p>
          <a:p>
            <a:r>
              <a:rPr lang="en-GB" dirty="0" smtClean="0"/>
              <a:t>Deadlocks</a:t>
            </a:r>
          </a:p>
          <a:p>
            <a:r>
              <a:rPr lang="en-GB" dirty="0"/>
              <a:t>Selecting the right isolation level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details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and Locking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During each statement SQL</a:t>
            </a:r>
          </a:p>
          <a:p>
            <a:pPr lvl="1"/>
            <a:r>
              <a:rPr lang="en-GB" dirty="0" smtClean="0"/>
              <a:t>During execution identifies what lock it would like</a:t>
            </a:r>
          </a:p>
          <a:p>
            <a:pPr lvl="1"/>
            <a:r>
              <a:rPr lang="en-GB" dirty="0" smtClean="0"/>
              <a:t>At what level</a:t>
            </a:r>
          </a:p>
          <a:p>
            <a:pPr lvl="1"/>
            <a:r>
              <a:rPr lang="en-GB" dirty="0" smtClean="0"/>
              <a:t>And tries to acquire them (one operation requests locks at multiple levels)</a:t>
            </a:r>
          </a:p>
          <a:p>
            <a:pPr lvl="1"/>
            <a:r>
              <a:rPr lang="en-GB" dirty="0" smtClean="0"/>
              <a:t>Decides how long to wait to get it</a:t>
            </a:r>
          </a:p>
          <a:p>
            <a:pPr lvl="1"/>
            <a:r>
              <a:rPr lang="en-GB" dirty="0" smtClean="0"/>
              <a:t>Locks are not all decided up front</a:t>
            </a:r>
          </a:p>
          <a:p>
            <a:r>
              <a:rPr lang="en-GB" dirty="0" smtClean="0"/>
              <a:t>Lock manager</a:t>
            </a:r>
          </a:p>
          <a:p>
            <a:pPr lvl="1"/>
            <a:r>
              <a:rPr lang="en-GB" dirty="0" smtClean="0"/>
              <a:t>Identifies if the lock can be in granted</a:t>
            </a:r>
          </a:p>
          <a:p>
            <a:pPr lvl="1"/>
            <a:r>
              <a:rPr lang="en-GB" dirty="0" smtClean="0"/>
              <a:t>When locks are released, grants locks to those waiting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4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Shared (S)</a:t>
            </a:r>
          </a:p>
          <a:p>
            <a:pPr lvl="1"/>
            <a:r>
              <a:rPr lang="en-GB" dirty="0" smtClean="0"/>
              <a:t>says you’re reading the data and prevents people from changing it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ut in place by a read</a:t>
            </a:r>
          </a:p>
          <a:p>
            <a:r>
              <a:rPr lang="en-GB" dirty="0" smtClean="0"/>
              <a:t>Exclusive (X)</a:t>
            </a:r>
          </a:p>
          <a:p>
            <a:pPr lvl="1"/>
            <a:r>
              <a:rPr lang="en-GB" dirty="0" smtClean="0"/>
              <a:t>says you want to or have changed the data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ut in place by an insert, update or delete</a:t>
            </a:r>
          </a:p>
          <a:p>
            <a:pPr lvl="1"/>
            <a:r>
              <a:rPr lang="en-GB" dirty="0" smtClean="0"/>
              <a:t>ALWAYS kept for the duration of the transaction from when they are </a:t>
            </a:r>
            <a:r>
              <a:rPr lang="en-GB" dirty="0" err="1" smtClean="0"/>
              <a:t>aqcuired</a:t>
            </a:r>
            <a:endParaRPr lang="en-GB" dirty="0" smtClean="0"/>
          </a:p>
          <a:p>
            <a:r>
              <a:rPr lang="en-GB" dirty="0" smtClean="0"/>
              <a:t>Update (U)</a:t>
            </a:r>
          </a:p>
          <a:p>
            <a:pPr lvl="1"/>
            <a:r>
              <a:rPr lang="en-GB" dirty="0" smtClean="0"/>
              <a:t>says you are going to update the data but haven’t yet and so people can still read it</a:t>
            </a:r>
          </a:p>
          <a:p>
            <a:r>
              <a:rPr lang="en-GB" dirty="0" smtClean="0"/>
              <a:t>Intent (IX, IS)</a:t>
            </a:r>
          </a:p>
          <a:p>
            <a:pPr lvl="1"/>
            <a:r>
              <a:rPr lang="en-GB" dirty="0" smtClean="0"/>
              <a:t>Says you want to change a child of the item being locked</a:t>
            </a:r>
          </a:p>
          <a:p>
            <a:pPr lvl="1"/>
            <a:r>
              <a:rPr lang="en-GB" dirty="0" smtClean="0"/>
              <a:t>Prevents people changing a parent(i.e. table) when a child is being changed i.e. row</a:t>
            </a:r>
          </a:p>
        </p:txBody>
      </p:sp>
    </p:spTree>
    <p:extLst>
      <p:ext uri="{BB962C8B-B14F-4D97-AF65-F5344CB8AC3E}">
        <p14:creationId xmlns:p14="http://schemas.microsoft.com/office/powerpoint/2010/main" val="5716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compatible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Shared works with Shared</a:t>
            </a:r>
          </a:p>
          <a:p>
            <a:pPr lvl="1"/>
            <a:r>
              <a:rPr lang="en-GB" dirty="0" smtClean="0"/>
              <a:t>Loads of people can read</a:t>
            </a:r>
          </a:p>
          <a:p>
            <a:r>
              <a:rPr lang="en-GB" dirty="0" smtClean="0"/>
              <a:t>Exclusive lock</a:t>
            </a:r>
          </a:p>
          <a:p>
            <a:pPr lvl="1"/>
            <a:r>
              <a:rPr lang="en-GB" dirty="0" smtClean="0"/>
              <a:t>Prevents reads (pessimistic)</a:t>
            </a:r>
          </a:p>
          <a:p>
            <a:pPr lvl="1"/>
            <a:r>
              <a:rPr lang="en-GB" dirty="0" smtClean="0"/>
              <a:t>Prevents writes</a:t>
            </a:r>
          </a:p>
          <a:p>
            <a:r>
              <a:rPr lang="en-GB" dirty="0" smtClean="0"/>
              <a:t>Update </a:t>
            </a:r>
          </a:p>
          <a:p>
            <a:pPr lvl="1"/>
            <a:r>
              <a:rPr lang="en-GB" dirty="0" smtClean="0"/>
              <a:t>Doesn’t block reads</a:t>
            </a:r>
          </a:p>
          <a:p>
            <a:pPr lvl="1"/>
            <a:r>
              <a:rPr lang="en-GB" dirty="0" smtClean="0"/>
              <a:t>Does block writes (</a:t>
            </a:r>
            <a:r>
              <a:rPr lang="en-GB" dirty="0"/>
              <a:t>e</a:t>
            </a:r>
            <a:r>
              <a:rPr lang="en-GB" dirty="0" smtClean="0"/>
              <a:t>xclusive) </a:t>
            </a:r>
          </a:p>
        </p:txBody>
      </p:sp>
    </p:spTree>
    <p:extLst>
      <p:ext uri="{BB962C8B-B14F-4D97-AF65-F5344CB8AC3E}">
        <p14:creationId xmlns:p14="http://schemas.microsoft.com/office/powerpoint/2010/main" val="3746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 - Wait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Locks are requested and you wait to get it</a:t>
            </a:r>
          </a:p>
          <a:p>
            <a:r>
              <a:rPr lang="en-GB" dirty="0" smtClean="0"/>
              <a:t>Blocked by non compatible locks</a:t>
            </a:r>
          </a:p>
          <a:p>
            <a:r>
              <a:rPr lang="en-GB" dirty="0" smtClean="0"/>
              <a:t>Request to timeout</a:t>
            </a:r>
          </a:p>
          <a:p>
            <a:endParaRPr lang="en-GB" dirty="0"/>
          </a:p>
          <a:p>
            <a:r>
              <a:rPr lang="en-GB" dirty="0" smtClean="0"/>
              <a:t>Hierarchy to optimise read</a:t>
            </a:r>
          </a:p>
          <a:p>
            <a:r>
              <a:rPr lang="en-GB" dirty="0" smtClean="0"/>
              <a:t>Saves walking the hierarchy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Hierarchy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70217" y="1854926"/>
            <a:ext cx="7628709" cy="410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901646" y="1832912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89120" y="2461017"/>
            <a:ext cx="6609806" cy="35087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293532" y="2435431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503817" y="3041522"/>
            <a:ext cx="5495109" cy="29371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0328367" y="3061845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654834" y="5050971"/>
            <a:ext cx="3162392" cy="7315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181502" y="5037908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99954" y="2706978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981162" y="3505684"/>
            <a:ext cx="778110" cy="400110"/>
            <a:chOff x="2999231" y="3505684"/>
            <a:chExt cx="823831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935795" y="4109989"/>
            <a:ext cx="823831" cy="400110"/>
            <a:chOff x="2999231" y="3505684"/>
            <a:chExt cx="823831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5058217" y="4672285"/>
            <a:ext cx="823831" cy="400110"/>
            <a:chOff x="2999231" y="3505684"/>
            <a:chExt cx="823831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7654834" y="4234273"/>
            <a:ext cx="3162392" cy="7315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0181502" y="4221210"/>
            <a:ext cx="6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033554" y="3769075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8857" y="3206779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207943" y="4408217"/>
            <a:ext cx="823831" cy="400110"/>
            <a:chOff x="7207943" y="4408217"/>
            <a:chExt cx="823831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7207943" y="4408217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35" name="Picture 34" descr="Lock ic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858" y="4439631"/>
              <a:ext cx="363549" cy="337281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992777" y="1998617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2777" y="5207185"/>
            <a:ext cx="9405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INSERT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947635" y="5214811"/>
            <a:ext cx="778110" cy="400110"/>
            <a:chOff x="2999231" y="3505684"/>
            <a:chExt cx="823831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3" name="Picture 42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923584" y="5207185"/>
            <a:ext cx="823831" cy="400110"/>
            <a:chOff x="2999231" y="3505684"/>
            <a:chExt cx="823831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45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058216" y="5207185"/>
            <a:ext cx="823831" cy="400110"/>
            <a:chOff x="2999231" y="3505684"/>
            <a:chExt cx="823831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48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207943" y="5202552"/>
            <a:ext cx="823831" cy="400110"/>
            <a:chOff x="7207943" y="4408217"/>
            <a:chExt cx="823831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7207943" y="4408217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2" name="Picture 51" descr="Lock ic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858" y="4439631"/>
              <a:ext cx="363549" cy="337281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8950823" y="940731"/>
            <a:ext cx="103137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UPDATE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979332" y="1654871"/>
            <a:ext cx="778110" cy="400110"/>
            <a:chOff x="2999231" y="3505684"/>
            <a:chExt cx="823831" cy="400110"/>
          </a:xfrm>
        </p:grpSpPr>
        <p:sp>
          <p:nvSpPr>
            <p:cNvPr id="55" name="TextBox 54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S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6" name="Picture 55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7979332" y="2248442"/>
            <a:ext cx="823831" cy="400110"/>
            <a:chOff x="2999231" y="3505684"/>
            <a:chExt cx="823831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IX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7978135" y="2837721"/>
            <a:ext cx="823831" cy="400110"/>
            <a:chOff x="2999231" y="3505684"/>
            <a:chExt cx="823831" cy="400110"/>
          </a:xfrm>
        </p:grpSpPr>
        <p:sp>
          <p:nvSpPr>
            <p:cNvPr id="61" name="TextBox 60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IU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61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8031774" y="3827235"/>
            <a:ext cx="823831" cy="400110"/>
            <a:chOff x="2999231" y="3505684"/>
            <a:chExt cx="823831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2999231" y="3505684"/>
              <a:ext cx="82383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U</a:t>
              </a:r>
              <a:r>
                <a:rPr lang="en-GB" sz="2000" b="1" dirty="0" smtClean="0">
                  <a:solidFill>
                    <a:schemeClr val="bg1"/>
                  </a:solidFill>
                </a:rPr>
                <a:t> 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65" name="Picture 64" descr="lock-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34026"/>
              <a:ext cx="371768" cy="371768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8950823" y="3499874"/>
            <a:ext cx="103137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UPDATE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15651 0.1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0.0836 0.073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0914 0.081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40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31107 0.0907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453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7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17279 0.08472 C 0.20873 0.1037 0.26276 0.11435 0.3194 0.11435 C 0.38399 0.11435 0.43568 0.1037 0.47162 0.08472 L 0.64453 4.07407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27" y="571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00117 0.38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14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0091 0.06204 L 0.00091 0.01412 L 0.00091 0.05718 L -2.29167E-6 0.0125 L -2.29167E-6 0.0507 L -2.29167E-6 0.01412 L 0.00091 0.05232 L -2.29167E-6 0.01111 L -2.29167E-6 0.04931 " pathEditMode="relative" rAng="0" ptsTypes="AAAAAAAAAA">
                                      <p:cBhvr>
                                        <p:cTn id="79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30" grpId="0" animBg="1"/>
      <p:bldP spid="30" grpId="1" animBg="1"/>
      <p:bldP spid="31" grpId="0" animBg="1"/>
      <p:bldP spid="31" grpId="1" animBg="1"/>
      <p:bldP spid="31" grpId="2" animBg="1"/>
      <p:bldP spid="4" grpId="0" animBg="1"/>
      <p:bldP spid="4" grpId="1" animBg="1"/>
      <p:bldP spid="4" grpId="2" animBg="1"/>
      <p:bldP spid="40" grpId="0" animBg="1"/>
      <p:bldP spid="40" grpId="1" animBg="1"/>
      <p:bldP spid="53" grpId="0" animBg="1"/>
      <p:bldP spid="53" grpId="1" animBg="1"/>
      <p:bldP spid="53" grpId="2" animBg="1"/>
      <p:bldP spid="66" grpId="0" animBg="1"/>
      <p:bldP spid="6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gets locked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597895" cy="4220633"/>
          </a:xfrm>
        </p:spPr>
        <p:txBody>
          <a:bodyPr/>
          <a:lstStyle/>
          <a:p>
            <a:r>
              <a:rPr lang="en-GB" dirty="0" smtClean="0"/>
              <a:t>A lock is looked for by resource properties and a description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30051"/>
              </p:ext>
            </p:extLst>
          </p:nvPr>
        </p:nvGraphicFramePr>
        <p:xfrm>
          <a:off x="758951" y="2192359"/>
          <a:ext cx="10753345" cy="3984993"/>
        </p:xfrm>
        <a:graphic>
          <a:graphicData uri="http://schemas.openxmlformats.org/drawingml/2006/table">
            <a:tbl>
              <a:tblPr/>
              <a:tblGrid>
                <a:gridCol w="2066545">
                  <a:extLst>
                    <a:ext uri="{9D8B030D-6E8A-4147-A177-3AD203B41FA5}">
                      <a16:colId xmlns:a16="http://schemas.microsoft.com/office/drawing/2014/main" val="1946864431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1997678184"/>
                    </a:ext>
                  </a:extLst>
                </a:gridCol>
              </a:tblGrid>
              <a:tr h="642281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type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Represents the resource type. The value can be one of the following: DATABASE, FILE, OBJECT, PAGE, KEY, EXTENT, RID, APPLICATION, METADATA, HOBT, or ALLOCATION_UNIT.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438050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subtype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Represents a subtype of 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type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. Acquiring a subtype lock without holding a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nonsubtyped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lock of the parent type is technically valid. Different subtypes do not conflict with each other or with the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nonsubtyped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parent type. Not all resource types have subtypes.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163197"/>
                  </a:ext>
                </a:extLst>
              </a:tr>
              <a:tr h="600220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database_id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ID of the database under which this resource is scoped. All resources handled by the lock manager are scoped by the database ID.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912145"/>
                  </a:ext>
                </a:extLst>
              </a:tr>
              <a:tr h="600220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description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Description of the resource that contains only information that is not available from other resource columns.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62142"/>
                  </a:ext>
                </a:extLst>
              </a:tr>
              <a:tr h="600220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associated_entity_id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ID of the entity in a database with which a resource is associated. This can be an object ID,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Hobt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ID, or an Allocation Unit ID, depending on the resource type.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139039"/>
                  </a:ext>
                </a:extLst>
              </a:tr>
              <a:tr h="600220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lock_partition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ID of the lock partition for a partitioned lock resource. The value for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nonpartitioned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lock resources is 0.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7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2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Description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592058"/>
              </p:ext>
            </p:extLst>
          </p:nvPr>
        </p:nvGraphicFramePr>
        <p:xfrm>
          <a:off x="685800" y="1576388"/>
          <a:ext cx="10588752" cy="3486455"/>
        </p:xfrm>
        <a:graphic>
          <a:graphicData uri="http://schemas.openxmlformats.org/drawingml/2006/table">
            <a:tbl>
              <a:tblPr/>
              <a:tblGrid>
                <a:gridCol w="1261873">
                  <a:extLst>
                    <a:ext uri="{9D8B030D-6E8A-4147-A177-3AD203B41FA5}">
                      <a16:colId xmlns:a16="http://schemas.microsoft.com/office/drawing/2014/main" val="30058460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55868734"/>
                    </a:ext>
                  </a:extLst>
                </a:gridCol>
                <a:gridCol w="7040879">
                  <a:extLst>
                    <a:ext uri="{9D8B030D-6E8A-4147-A177-3AD203B41FA5}">
                      <a16:colId xmlns:a16="http://schemas.microsoft.com/office/drawing/2014/main" val="3801639960"/>
                    </a:ext>
                  </a:extLst>
                </a:gridCol>
              </a:tblGrid>
              <a:tr h="144928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Resource</a:t>
                      </a:r>
                    </a:p>
                  </a:txBody>
                  <a:tcPr marL="14451" marR="14451" marT="18064" marB="18064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Format</a:t>
                      </a:r>
                    </a:p>
                  </a:txBody>
                  <a:tcPr marL="14451" marR="14451" marT="18064" marB="18064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Description</a:t>
                      </a:r>
                    </a:p>
                  </a:txBody>
                  <a:tcPr marL="14451" marR="14451" marT="18064" marB="18064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52436"/>
                  </a:ext>
                </a:extLst>
              </a:tr>
              <a:tr h="243991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DATABASE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Not applicable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Database ID is already available in the </a:t>
                      </a:r>
                      <a:r>
                        <a:rPr lang="en-GB" sz="1800" b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resource_database_id</a:t>
                      </a: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column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58240"/>
                  </a:ext>
                </a:extLst>
              </a:tr>
              <a:tr h="243991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file_id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ID of the file that is represented by this resource.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939203"/>
                  </a:ext>
                </a:extLst>
              </a:tr>
              <a:tr h="442120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OBJECT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object_id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ID of the object that is represented by this resource. This object can be any object listed in </a:t>
                      </a:r>
                      <a:r>
                        <a:rPr lang="en-GB" sz="1800" b="1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sys.objects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, not just a table.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68379"/>
                  </a:ext>
                </a:extLst>
              </a:tr>
              <a:tr h="343055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PAGE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file_id:page_id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and page ID of the page that is represented by this resource.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38946"/>
                  </a:ext>
                </a:extLst>
              </a:tr>
              <a:tr h="343055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KEY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hash_value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a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hash of the key columns from the row that is represented by this resource.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686807"/>
                  </a:ext>
                </a:extLst>
              </a:tr>
              <a:tr h="541184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EXTENT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file_id:page_id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the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 and page ID of the extent that is represented by this resource. The extent ID is the same as the page ID of the first page in the extent.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428972"/>
                  </a:ext>
                </a:extLst>
              </a:tr>
              <a:tr h="356410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RID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i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file_id:page_id:slot</a:t>
                      </a:r>
                      <a:endParaRPr lang="en-GB" sz="1800" i="1" dirty="0">
                        <a:solidFill>
                          <a:schemeClr val="tx1"/>
                        </a:solidFill>
                        <a:effectLst/>
                        <a:latin typeface="Ubuntu Titling Rg" panose="02000000000000000000" pitchFamily="2" charset="0"/>
                        <a:ea typeface="Ubuntu Titling Rg" panose="02000000000000000000" pitchFamily="2" charset="0"/>
                      </a:endParaRP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the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page ID and row ID of the row that is represented by this resource. 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629715"/>
                  </a:ext>
                </a:extLst>
              </a:tr>
              <a:tr h="343055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HOBT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Not applicable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 err="1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HoBt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 ID is included as the </a:t>
                      </a:r>
                      <a:r>
                        <a:rPr lang="en-GB" sz="1800" b="1" dirty="0" err="1" smtClean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resource_associated_entity_id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Ubuntu Titling Rg" panose="02000000000000000000" pitchFamily="2" charset="0"/>
                          <a:ea typeface="Ubuntu Titling Rg" panose="02000000000000000000" pitchFamily="2" charset="0"/>
                        </a:rPr>
                        <a:t>.</a:t>
                      </a:r>
                    </a:p>
                  </a:txBody>
                  <a:tcPr marL="14451" marR="14451" marT="18064" marB="18064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5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key/rid 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Locks a key in an index or row in a heap</a:t>
            </a:r>
          </a:p>
          <a:p>
            <a:r>
              <a:rPr lang="en-GB" dirty="0" smtClean="0"/>
              <a:t>For indexes Key lock</a:t>
            </a:r>
          </a:p>
          <a:p>
            <a:pPr lvl="1"/>
            <a:r>
              <a:rPr lang="en-GB" dirty="0" smtClean="0"/>
              <a:t>Resource is a hash of the keys in the index</a:t>
            </a:r>
          </a:p>
          <a:p>
            <a:pPr lvl="1"/>
            <a:r>
              <a:rPr lang="en-GB" dirty="0" smtClean="0"/>
              <a:t>Collisions can occur on wide indexes with billions of rows</a:t>
            </a:r>
          </a:p>
          <a:p>
            <a:pPr lvl="2"/>
            <a:r>
              <a:rPr lang="en-GB" dirty="0" smtClean="0"/>
              <a:t>Very rare</a:t>
            </a:r>
          </a:p>
          <a:p>
            <a:r>
              <a:rPr lang="en-GB" dirty="0" smtClean="0"/>
              <a:t>For heaps RID lock</a:t>
            </a:r>
          </a:p>
          <a:p>
            <a:pPr lvl="1"/>
            <a:r>
              <a:rPr lang="en-GB" dirty="0" smtClean="0"/>
              <a:t>Pointer to slot on page in file in DB (</a:t>
            </a:r>
            <a:r>
              <a:rPr lang="en-GB" dirty="0" err="1" smtClean="0"/>
              <a:t>FileId:PageId:Slot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r>
              <a:rPr lang="en-GB" sz="3500" b="1" dirty="0" smtClean="0"/>
              <a:t>You cannot put a lock on a column value if its not indexed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523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Basics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Escalation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Locks are held at varying levels</a:t>
            </a:r>
          </a:p>
          <a:p>
            <a:pPr lvl="1"/>
            <a:r>
              <a:rPr lang="en-GB" dirty="0" smtClean="0"/>
              <a:t>Key &gt; Page &gt; Extent &gt; </a:t>
            </a:r>
            <a:r>
              <a:rPr lang="en-GB" dirty="0" err="1" smtClean="0"/>
              <a:t>Hobt</a:t>
            </a:r>
            <a:r>
              <a:rPr lang="en-GB" dirty="0" smtClean="0"/>
              <a:t> (Table/Partition)</a:t>
            </a:r>
          </a:p>
          <a:p>
            <a:r>
              <a:rPr lang="en-GB" dirty="0" smtClean="0"/>
              <a:t>Locks use memory</a:t>
            </a:r>
          </a:p>
          <a:p>
            <a:r>
              <a:rPr lang="en-GB" dirty="0" smtClean="0"/>
              <a:t>Escalation effects</a:t>
            </a:r>
          </a:p>
          <a:p>
            <a:pPr lvl="1"/>
            <a:r>
              <a:rPr lang="en-GB" dirty="0" smtClean="0"/>
              <a:t>Reduces memory footprint</a:t>
            </a:r>
          </a:p>
          <a:p>
            <a:pPr lvl="1"/>
            <a:r>
              <a:rPr lang="en-GB" dirty="0" smtClean="0"/>
              <a:t>Reduces concurrency</a:t>
            </a:r>
          </a:p>
          <a:p>
            <a:r>
              <a:rPr lang="en-GB" dirty="0" smtClean="0"/>
              <a:t>Partitioned Tables</a:t>
            </a:r>
          </a:p>
          <a:p>
            <a:pPr lvl="1"/>
            <a:r>
              <a:rPr lang="en-GB" dirty="0" smtClean="0"/>
              <a:t>Set Lock Escalation Auto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Changes </a:t>
            </a:r>
          </a:p>
          <a:p>
            <a:pPr lvl="1"/>
            <a:r>
              <a:rPr lang="en-GB" dirty="0" smtClean="0"/>
              <a:t>what lock are checked (NOLOCK)</a:t>
            </a:r>
          </a:p>
          <a:p>
            <a:pPr lvl="1"/>
            <a:r>
              <a:rPr lang="en-GB" dirty="0" smtClean="0"/>
              <a:t>What locks are put in place (UPDLOCK, TABLOCK, TABLOCKX)</a:t>
            </a:r>
          </a:p>
          <a:p>
            <a:pPr lvl="1"/>
            <a:r>
              <a:rPr lang="en-GB" dirty="0" smtClean="0"/>
              <a:t>what locks are held after a statement (HOLDLOCK)</a:t>
            </a:r>
          </a:p>
          <a:p>
            <a:pPr lvl="1"/>
            <a:r>
              <a:rPr lang="en-GB" dirty="0" smtClean="0"/>
              <a:t>What locks block an operation (READPAST)</a:t>
            </a:r>
          </a:p>
          <a:p>
            <a:r>
              <a:rPr lang="en-GB" dirty="0" smtClean="0"/>
              <a:t>Simulates behaviour of isolation levels</a:t>
            </a:r>
          </a:p>
          <a:p>
            <a:r>
              <a:rPr lang="en-GB" dirty="0" smtClean="0"/>
              <a:t>Enables you to choose a hybrid isolation approach</a:t>
            </a:r>
          </a:p>
          <a:p>
            <a:r>
              <a:rPr lang="en-GB" dirty="0" smtClean="0"/>
              <a:t>Isolation levels cant be changed but hints can be</a:t>
            </a:r>
          </a:p>
        </p:txBody>
      </p:sp>
    </p:spTree>
    <p:extLst>
      <p:ext uri="{BB962C8B-B14F-4D97-AF65-F5344CB8AC3E}">
        <p14:creationId xmlns:p14="http://schemas.microsoft.com/office/powerpoint/2010/main" val="308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locking Hints?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smtClean="0"/>
              <a:t>Examples:</a:t>
            </a:r>
          </a:p>
          <a:p>
            <a:pPr lvl="1" fontAlgn="base"/>
            <a:r>
              <a:rPr lang="en-GB" dirty="0" smtClean="0"/>
              <a:t>Force </a:t>
            </a:r>
            <a:r>
              <a:rPr lang="en-GB" dirty="0"/>
              <a:t>Server to hold lock longer (</a:t>
            </a:r>
            <a:r>
              <a:rPr lang="en-GB" dirty="0" smtClean="0"/>
              <a:t>UPDLOCK)</a:t>
            </a:r>
          </a:p>
          <a:p>
            <a:pPr lvl="1" fontAlgn="base"/>
            <a:r>
              <a:rPr lang="en-GB" dirty="0" smtClean="0"/>
              <a:t>Hold lock </a:t>
            </a:r>
            <a:r>
              <a:rPr lang="en-GB" dirty="0"/>
              <a:t>at a </a:t>
            </a:r>
            <a:r>
              <a:rPr lang="en-GB" dirty="0" smtClean="0"/>
              <a:t>higher or lower </a:t>
            </a:r>
            <a:r>
              <a:rPr lang="en-GB" dirty="0"/>
              <a:t>level </a:t>
            </a:r>
            <a:r>
              <a:rPr lang="en-GB" dirty="0" smtClean="0"/>
              <a:t>(TABLOCK, ROWLOCK)</a:t>
            </a:r>
            <a:r>
              <a:rPr lang="en-GB" dirty="0"/>
              <a:t> </a:t>
            </a:r>
          </a:p>
          <a:p>
            <a:pPr lvl="1" fontAlgn="base"/>
            <a:r>
              <a:rPr lang="en-GB" dirty="0"/>
              <a:t>Dirty reads possible </a:t>
            </a:r>
            <a:r>
              <a:rPr lang="en-GB" dirty="0" smtClean="0"/>
              <a:t>(NOLOCK)</a:t>
            </a:r>
            <a:r>
              <a:rPr lang="en-GB" dirty="0"/>
              <a:t> </a:t>
            </a:r>
          </a:p>
          <a:p>
            <a:pPr lvl="1" fontAlgn="base"/>
            <a:r>
              <a:rPr lang="en-GB" dirty="0"/>
              <a:t>Locked rows skipped </a:t>
            </a:r>
            <a:r>
              <a:rPr lang="en-GB" dirty="0" smtClean="0"/>
              <a:t>(READPAST)</a:t>
            </a:r>
            <a:r>
              <a:rPr lang="en-GB" dirty="0"/>
              <a:t> </a:t>
            </a:r>
          </a:p>
          <a:p>
            <a:pPr marL="0" indent="0" fontAlgn="base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2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3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isolation levels?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locks should be acquired – Shared and Exclusive</a:t>
            </a:r>
          </a:p>
          <a:p>
            <a:r>
              <a:rPr lang="en-GB" dirty="0" smtClean="0"/>
              <a:t>How long locks should be held – Statement or transaction</a:t>
            </a:r>
          </a:p>
          <a:p>
            <a:r>
              <a:rPr lang="en-GB" dirty="0" smtClean="0"/>
              <a:t>What type of locks to take – Key, Range</a:t>
            </a:r>
          </a:p>
          <a:p>
            <a:r>
              <a:rPr lang="en-GB" dirty="0" smtClean="0"/>
              <a:t>Should clashes either:</a:t>
            </a:r>
          </a:p>
          <a:p>
            <a:pPr lvl="1"/>
            <a:r>
              <a:rPr lang="en-GB" dirty="0" smtClean="0"/>
              <a:t>Block</a:t>
            </a:r>
          </a:p>
          <a:p>
            <a:pPr lvl="1"/>
            <a:r>
              <a:rPr lang="en-GB" dirty="0" smtClean="0"/>
              <a:t>Use row versioning</a:t>
            </a:r>
          </a:p>
          <a:p>
            <a:pPr lvl="1"/>
            <a:r>
              <a:rPr lang="en-GB" dirty="0" smtClean="0"/>
              <a:t>Or, use uncommitted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8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Uncommitted</a:t>
            </a:r>
          </a:p>
          <a:p>
            <a:pPr lvl="1"/>
            <a:r>
              <a:rPr lang="en-GB" dirty="0" smtClean="0"/>
              <a:t>Doesn’t check for locks</a:t>
            </a:r>
          </a:p>
          <a:p>
            <a:pPr lvl="1"/>
            <a:r>
              <a:rPr lang="en-GB" dirty="0" smtClean="0"/>
              <a:t>Locks not held beyond the statement (i.e. SELECT) being run</a:t>
            </a:r>
          </a:p>
          <a:p>
            <a:r>
              <a:rPr lang="en-GB" dirty="0" smtClean="0"/>
              <a:t>Read Committed</a:t>
            </a:r>
          </a:p>
          <a:p>
            <a:pPr lvl="1"/>
            <a:r>
              <a:rPr lang="en-GB" dirty="0" smtClean="0"/>
              <a:t>As above but locks are checked for compatibility, i.e. exclusive locks block shared locks</a:t>
            </a:r>
          </a:p>
          <a:p>
            <a:r>
              <a:rPr lang="en-GB" dirty="0" smtClean="0"/>
              <a:t>Repeatable Read</a:t>
            </a:r>
          </a:p>
          <a:p>
            <a:pPr lvl="1"/>
            <a:r>
              <a:rPr lang="en-GB" dirty="0" smtClean="0"/>
              <a:t>As above with read (S) locks being held for the duration of transaction</a:t>
            </a:r>
          </a:p>
          <a:p>
            <a:r>
              <a:rPr lang="en-GB" dirty="0" smtClean="0"/>
              <a:t>Serializable</a:t>
            </a:r>
          </a:p>
          <a:p>
            <a:pPr lvl="1"/>
            <a:r>
              <a:rPr lang="en-GB" dirty="0" smtClean="0"/>
              <a:t>As above with shared locks extended to range locks to prevent phantoms</a:t>
            </a:r>
          </a:p>
          <a:p>
            <a:r>
              <a:rPr lang="en-GB" dirty="0" smtClean="0"/>
              <a:t>Snapshot isolation</a:t>
            </a:r>
          </a:p>
          <a:p>
            <a:pPr lvl="1"/>
            <a:r>
              <a:rPr lang="en-GB" dirty="0" smtClean="0"/>
              <a:t>Shared locks are not put in place, therefore is not blocked by write (X) locks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6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Classic Block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838202" y="1690688"/>
            <a:ext cx="3121142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(Read Committed)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038838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(Read Committed)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2344521"/>
            <a:ext cx="3121142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838199" y="2989703"/>
            <a:ext cx="3121145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– WHERE </a:t>
            </a:r>
            <a:r>
              <a:rPr lang="en-GB" dirty="0" err="1" smtClean="0"/>
              <a:t>PersonId</a:t>
            </a:r>
            <a:r>
              <a:rPr lang="en-GB" dirty="0" smtClean="0"/>
              <a:t> = 5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038838" y="3504739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838202" y="4815293"/>
            <a:ext cx="3121142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8038838" y="5336926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Returns Updated Data</a:t>
            </a:r>
            <a:endParaRPr lang="en-GB" dirty="0"/>
          </a:p>
        </p:txBody>
      </p:sp>
      <p:sp>
        <p:nvSpPr>
          <p:cNvPr id="20" name="Down Arrow 19"/>
          <p:cNvSpPr/>
          <p:nvPr/>
        </p:nvSpPr>
        <p:spPr>
          <a:xfrm>
            <a:off x="2184909" y="2718164"/>
            <a:ext cx="225631" cy="2576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4912766" y="2804357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4636904" y="3351509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X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 rot="17507900">
            <a:off x="4130689" y="2992069"/>
            <a:ext cx="225631" cy="52184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 rot="6257252">
            <a:off x="7389400" y="3213433"/>
            <a:ext cx="315877" cy="60404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Down Arrow 26"/>
          <p:cNvSpPr/>
          <p:nvPr/>
        </p:nvSpPr>
        <p:spPr>
          <a:xfrm rot="18460746">
            <a:off x="7192161" y="3982007"/>
            <a:ext cx="239946" cy="1473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 rot="3069593">
            <a:off x="4251782" y="4101277"/>
            <a:ext cx="225631" cy="8589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>
            <a:off x="85403" y="1690688"/>
            <a:ext cx="427512" cy="417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00424"/>
              </p:ext>
            </p:extLst>
          </p:nvPr>
        </p:nvGraphicFramePr>
        <p:xfrm>
          <a:off x="4284631" y="4898490"/>
          <a:ext cx="1713834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8537">
                  <a:extLst>
                    <a:ext uri="{9D8B030D-6E8A-4147-A177-3AD203B41FA5}">
                      <a16:colId xmlns:a16="http://schemas.microsoft.com/office/drawing/2014/main" val="17971357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2641290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777241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KEY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59515"/>
              </p:ext>
            </p:extLst>
          </p:nvPr>
        </p:nvGraphicFramePr>
        <p:xfrm>
          <a:off x="6076758" y="4887931"/>
          <a:ext cx="984442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553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761889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WAIT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28820"/>
              </p:ext>
            </p:extLst>
          </p:nvPr>
        </p:nvGraphicFramePr>
        <p:xfrm>
          <a:off x="6076758" y="4887931"/>
          <a:ext cx="1138920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7476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881444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92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Committed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</a:t>
            </a:r>
          </a:p>
          <a:p>
            <a:r>
              <a:rPr lang="en-GB" dirty="0" smtClean="0"/>
              <a:t>Shared locks are held on Read data so that others cannot modify</a:t>
            </a:r>
          </a:p>
          <a:p>
            <a:r>
              <a:rPr lang="en-GB" dirty="0" smtClean="0"/>
              <a:t>No dirty reads (</a:t>
            </a:r>
            <a:r>
              <a:rPr lang="en-GB" dirty="0" err="1" smtClean="0"/>
              <a:t>ish</a:t>
            </a:r>
            <a:r>
              <a:rPr lang="en-GB" dirty="0" smtClean="0"/>
              <a:t>)</a:t>
            </a:r>
          </a:p>
          <a:p>
            <a:r>
              <a:rPr lang="en-GB" dirty="0" smtClean="0"/>
              <a:t>Data can by modified by other sessions BETWEEN statements</a:t>
            </a:r>
          </a:p>
          <a:p>
            <a:pPr lvl="1"/>
            <a:r>
              <a:rPr lang="en-GB" dirty="0" smtClean="0"/>
              <a:t>Phantom Reads</a:t>
            </a:r>
          </a:p>
          <a:p>
            <a:pPr lvl="1"/>
            <a:r>
              <a:rPr lang="en-GB" dirty="0" smtClean="0"/>
              <a:t>Non Repeatable Reads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8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Uncommitted/ </a:t>
            </a:r>
            <a:r>
              <a:rPr lang="en-GB" dirty="0" err="1" smtClean="0"/>
              <a:t>Nolock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Optimistic</a:t>
            </a:r>
          </a:p>
          <a:p>
            <a:r>
              <a:rPr lang="en-GB" dirty="0" smtClean="0"/>
              <a:t>Allows dirty reads</a:t>
            </a:r>
          </a:p>
          <a:p>
            <a:r>
              <a:rPr lang="en-GB" dirty="0" smtClean="0"/>
              <a:t>Phantom Reads</a:t>
            </a:r>
          </a:p>
          <a:p>
            <a:r>
              <a:rPr lang="en-GB" dirty="0" smtClean="0"/>
              <a:t>Non Repeatable Reads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6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transactions and locking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ensure consistency</a:t>
            </a:r>
          </a:p>
          <a:p>
            <a:pPr lvl="1"/>
            <a:r>
              <a:rPr lang="en-GB" dirty="0" smtClean="0"/>
              <a:t>In the data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 the experience</a:t>
            </a:r>
          </a:p>
          <a:p>
            <a:pPr lvl="1"/>
            <a:r>
              <a:rPr lang="en-GB" dirty="0" smtClean="0"/>
              <a:t>In a multi user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9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Snapshot/RCSI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Optimistic</a:t>
            </a:r>
          </a:p>
          <a:p>
            <a:r>
              <a:rPr lang="en-GB" dirty="0" smtClean="0"/>
              <a:t>Data read is “as at” the start of transaction</a:t>
            </a:r>
          </a:p>
          <a:p>
            <a:pPr lvl="1"/>
            <a:r>
              <a:rPr lang="en-GB" dirty="0" smtClean="0"/>
              <a:t>Committed data only</a:t>
            </a:r>
          </a:p>
          <a:p>
            <a:r>
              <a:rPr lang="en-GB" dirty="0" smtClean="0"/>
              <a:t>Reads </a:t>
            </a:r>
            <a:r>
              <a:rPr lang="en-GB" dirty="0"/>
              <a:t>c</a:t>
            </a:r>
            <a:r>
              <a:rPr lang="en-GB" dirty="0" smtClean="0"/>
              <a:t>annot block other data modification sessions</a:t>
            </a:r>
          </a:p>
          <a:p>
            <a:r>
              <a:rPr lang="en-GB" dirty="0" smtClean="0"/>
              <a:t>Modifications </a:t>
            </a:r>
            <a:r>
              <a:rPr lang="en-GB" dirty="0" smtClean="0"/>
              <a:t>vary between Snapshot &amp; RCSI</a:t>
            </a:r>
          </a:p>
          <a:p>
            <a:pPr lvl="1"/>
            <a:r>
              <a:rPr lang="en-GB" dirty="0" smtClean="0"/>
              <a:t>Snapshot - aborted </a:t>
            </a:r>
            <a:r>
              <a:rPr lang="en-GB" dirty="0" smtClean="0"/>
              <a:t>if same data changed by another </a:t>
            </a:r>
            <a:r>
              <a:rPr lang="en-GB" dirty="0" smtClean="0"/>
              <a:t>session</a:t>
            </a:r>
          </a:p>
          <a:p>
            <a:pPr lvl="1"/>
            <a:r>
              <a:rPr lang="en-GB" dirty="0" smtClean="0"/>
              <a:t>RCSI - overwritten</a:t>
            </a:r>
            <a:endParaRPr lang="en-GB" dirty="0" smtClean="0"/>
          </a:p>
          <a:p>
            <a:r>
              <a:rPr lang="en-GB" dirty="0" err="1" smtClean="0"/>
              <a:t>RowVersions</a:t>
            </a:r>
            <a:r>
              <a:rPr lang="en-GB" dirty="0" smtClean="0"/>
              <a:t> are created instead of locks on modified data</a:t>
            </a:r>
          </a:p>
          <a:p>
            <a:r>
              <a:rPr lang="en-GB" dirty="0" err="1" smtClean="0"/>
              <a:t>TempDB</a:t>
            </a:r>
            <a:r>
              <a:rPr lang="en-GB" dirty="0" smtClean="0"/>
              <a:t> overhead for recording version 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Snapshot Isolation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89861"/>
            <a:ext cx="427512" cy="4556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1033272" y="1690689"/>
            <a:ext cx="3147470" cy="348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(Any Isolation)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7089530" y="1689861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(Snapshot)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1033272" y="2199766"/>
            <a:ext cx="3147470" cy="348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033272" y="2918681"/>
            <a:ext cx="3147470" cy="348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– WHERE </a:t>
            </a:r>
            <a:r>
              <a:rPr lang="en-GB" dirty="0" err="1" smtClean="0"/>
              <a:t>PersonId</a:t>
            </a:r>
            <a:r>
              <a:rPr lang="en-GB" dirty="0" smtClean="0"/>
              <a:t>=5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7089530" y="3437975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1033272" y="5835272"/>
            <a:ext cx="3147470" cy="348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7089530" y="5280697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Returns Previous Version</a:t>
            </a:r>
            <a:endParaRPr lang="en-GB" dirty="0"/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4691195" y="3612539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4512624" y="4178597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X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17675768">
            <a:off x="4285494" y="3417527"/>
            <a:ext cx="225631" cy="2576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2686499">
            <a:off x="4221179" y="4952715"/>
            <a:ext cx="225631" cy="76493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3570525">
            <a:off x="7285359" y="3768435"/>
            <a:ext cx="225631" cy="674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>
            <a:off x="2536592" y="2604940"/>
            <a:ext cx="225631" cy="2576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 rot="19279759">
            <a:off x="7275446" y="4535547"/>
            <a:ext cx="225631" cy="674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69430"/>
              </p:ext>
            </p:extLst>
          </p:nvPr>
        </p:nvGraphicFramePr>
        <p:xfrm>
          <a:off x="4420971" y="5585401"/>
          <a:ext cx="1579671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967">
                  <a:extLst>
                    <a:ext uri="{9D8B030D-6E8A-4147-A177-3AD203B41FA5}">
                      <a16:colId xmlns:a16="http://schemas.microsoft.com/office/drawing/2014/main" val="17971357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0269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703144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KEY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1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Locking Isolation – Reading locked records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5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Row Versioning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780777"/>
            <a:ext cx="4995334" cy="301042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GB" dirty="0"/>
              <a:t>Benefits </a:t>
            </a:r>
          </a:p>
          <a:p>
            <a:pPr lvl="1" fontAlgn="base"/>
            <a:r>
              <a:rPr lang="en-GB" dirty="0"/>
              <a:t>Read operations have consistent data </a:t>
            </a:r>
            <a:endParaRPr lang="en-GB" dirty="0" smtClean="0"/>
          </a:p>
          <a:p>
            <a:pPr lvl="1" fontAlgn="base"/>
            <a:r>
              <a:rPr lang="en-GB" dirty="0" smtClean="0"/>
              <a:t>Readers </a:t>
            </a:r>
            <a:r>
              <a:rPr lang="en-GB" dirty="0"/>
              <a:t>don’t block writers </a:t>
            </a:r>
          </a:p>
          <a:p>
            <a:pPr lvl="1" fontAlgn="base"/>
            <a:r>
              <a:rPr lang="en-GB" dirty="0"/>
              <a:t>Reduced deadlocks </a:t>
            </a:r>
          </a:p>
          <a:p>
            <a:pPr lvl="1" fontAlgn="base"/>
            <a:r>
              <a:rPr lang="en-GB" dirty="0"/>
              <a:t>Reduced managed locks (reduce system overhead) </a:t>
            </a:r>
          </a:p>
          <a:p>
            <a:pPr lvl="1" fontAlgn="base"/>
            <a:r>
              <a:rPr lang="en-GB" dirty="0"/>
              <a:t>Reduces lock escalations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780777"/>
            <a:ext cx="4995332" cy="301042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GB" dirty="0"/>
              <a:t>Costs </a:t>
            </a:r>
          </a:p>
          <a:p>
            <a:pPr lvl="1" fontAlgn="base"/>
            <a:r>
              <a:rPr lang="en-GB" dirty="0"/>
              <a:t>Increased tempdb usage </a:t>
            </a:r>
          </a:p>
          <a:p>
            <a:pPr lvl="1" fontAlgn="base"/>
            <a:r>
              <a:rPr lang="en-GB" dirty="0"/>
              <a:t>Can affect Read performance </a:t>
            </a:r>
          </a:p>
          <a:p>
            <a:pPr lvl="1" fontAlgn="base"/>
            <a:r>
              <a:rPr lang="en-GB" dirty="0"/>
              <a:t>Additional IO, Memory, CPU overhead, storage </a:t>
            </a:r>
          </a:p>
          <a:p>
            <a:pPr lvl="1" fontAlgn="base"/>
            <a:r>
              <a:rPr lang="en-GB" dirty="0"/>
              <a:t>(additional 14bytes added to each row for versioning) </a:t>
            </a:r>
          </a:p>
          <a:p>
            <a:pPr lvl="1" fontAlgn="base"/>
            <a:r>
              <a:rPr lang="en-GB" dirty="0"/>
              <a:t>Turning on can lead to page splits </a:t>
            </a:r>
          </a:p>
          <a:p>
            <a:pPr lvl="1" fontAlgn="base"/>
            <a:r>
              <a:rPr lang="en-GB" dirty="0"/>
              <a:t>If tempdb runs out of space Read operations can fail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1778696"/>
            <a:ext cx="9795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2400" dirty="0" err="1" smtClean="0">
                <a:latin typeface="Ubuntu Titling Rg" panose="02000000000000000000"/>
              </a:rPr>
              <a:t>Read_Commited_Snapshot</a:t>
            </a:r>
            <a:r>
              <a:rPr lang="en-GB" sz="2400" dirty="0">
                <a:latin typeface="Ubuntu Titling Rg" panose="02000000000000000000"/>
              </a:rPr>
              <a:t> </a:t>
            </a:r>
          </a:p>
          <a:p>
            <a:pPr algn="ctr" fontAlgn="base"/>
            <a:r>
              <a:rPr lang="en-GB" sz="2400" dirty="0" err="1">
                <a:latin typeface="Ubuntu Titling Rg" panose="02000000000000000000"/>
              </a:rPr>
              <a:t>Allow_Snapshot_Isolation</a:t>
            </a:r>
            <a:endParaRPr lang="en-GB" sz="2400" dirty="0">
              <a:latin typeface="Ubuntu Titling Rg" panose="0200000000000000000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3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Repeatable 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</a:t>
            </a:r>
          </a:p>
          <a:p>
            <a:r>
              <a:rPr lang="en-GB" dirty="0" smtClean="0"/>
              <a:t>Blocked by non committed transactions</a:t>
            </a:r>
          </a:p>
          <a:p>
            <a:r>
              <a:rPr lang="en-GB" dirty="0" smtClean="0"/>
              <a:t>Takes shared locks on read data until committed</a:t>
            </a:r>
          </a:p>
          <a:p>
            <a:pPr lvl="1"/>
            <a:r>
              <a:rPr lang="en-GB" dirty="0" smtClean="0"/>
              <a:t>Therefore other transactions cannot modify until the read is complete</a:t>
            </a:r>
          </a:p>
          <a:p>
            <a:r>
              <a:rPr lang="en-GB" dirty="0" smtClean="0"/>
              <a:t>Locks held between statements</a:t>
            </a:r>
          </a:p>
          <a:p>
            <a:r>
              <a:rPr lang="en-GB" dirty="0" smtClean="0"/>
              <a:t>No range locks</a:t>
            </a:r>
          </a:p>
          <a:p>
            <a:pPr lvl="1"/>
            <a:r>
              <a:rPr lang="en-GB" dirty="0" smtClean="0"/>
              <a:t>Phantom Reads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1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with Repeatable Read/Serialized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864425"/>
            <a:ext cx="427512" cy="4381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(Repeatable Read)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 Pessimistic)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19310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(S)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589243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(X)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86941" y="491465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155864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5333982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4916384" y="2612724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4109999" y="2413666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8828623">
            <a:off x="7665429" y="3345314"/>
            <a:ext cx="225631" cy="2114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7223601">
            <a:off x="7625477" y="2565216"/>
            <a:ext cx="225631" cy="1433137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>
            <a:off x="2033649" y="4372409"/>
            <a:ext cx="225631" cy="3941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674596" y="3875187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(S)</a:t>
            </a:r>
            <a:endParaRPr lang="en-GB" dirty="0"/>
          </a:p>
        </p:txBody>
      </p:sp>
      <p:sp>
        <p:nvSpPr>
          <p:cNvPr id="35" name="Down Arrow 34"/>
          <p:cNvSpPr/>
          <p:nvPr/>
        </p:nvSpPr>
        <p:spPr>
          <a:xfrm rot="14231875">
            <a:off x="4215473" y="3159330"/>
            <a:ext cx="225631" cy="10530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685308" y="3646154"/>
            <a:ext cx="2720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Had this been an update we would have created a deadlock</a:t>
            </a:r>
            <a:endParaRPr lang="en-GB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08080"/>
              </p:ext>
            </p:extLst>
          </p:nvPr>
        </p:nvGraphicFramePr>
        <p:xfrm>
          <a:off x="4284631" y="4898490"/>
          <a:ext cx="1713834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8537">
                  <a:extLst>
                    <a:ext uri="{9D8B030D-6E8A-4147-A177-3AD203B41FA5}">
                      <a16:colId xmlns:a16="http://schemas.microsoft.com/office/drawing/2014/main" val="17971357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2641290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777241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KEY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57120"/>
              </p:ext>
            </p:extLst>
          </p:nvPr>
        </p:nvGraphicFramePr>
        <p:xfrm>
          <a:off x="6122756" y="4895796"/>
          <a:ext cx="984442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553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761889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WAIT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12136"/>
              </p:ext>
            </p:extLst>
          </p:nvPr>
        </p:nvGraphicFramePr>
        <p:xfrm>
          <a:off x="6107649" y="4895796"/>
          <a:ext cx="1138920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7476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881444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5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3" grpId="0" animBg="1"/>
      <p:bldP spid="23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5" grpId="0" animBg="1"/>
      <p:bldP spid="35" grpId="1" animBg="1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21" y="365125"/>
            <a:ext cx="10746179" cy="1325563"/>
          </a:xfrm>
        </p:spPr>
        <p:txBody>
          <a:bodyPr/>
          <a:lstStyle/>
          <a:p>
            <a:r>
              <a:rPr lang="en-GB" dirty="0" smtClean="0"/>
              <a:t>Inserts with Read Committed/Repeatable Read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(Read Committed)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71727"/>
            <a:ext cx="2919046" cy="8272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COUNT(*) WHERE </a:t>
            </a:r>
            <a:r>
              <a:rPr lang="en-GB" dirty="0" err="1" smtClean="0"/>
              <a:t>FirstName</a:t>
            </a:r>
            <a:r>
              <a:rPr lang="en-GB" dirty="0" smtClean="0"/>
              <a:t> = ‘Ken’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869916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INSERT ANOTHER ‘Ken’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714842" y="5046057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398982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4353375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Down Arrow 26"/>
          <p:cNvSpPr/>
          <p:nvPr/>
        </p:nvSpPr>
        <p:spPr>
          <a:xfrm rot="16200000">
            <a:off x="4091529" y="2618930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7840872">
            <a:off x="7556111" y="3150366"/>
            <a:ext cx="194282" cy="1636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7038271">
            <a:off x="7563932" y="2790026"/>
            <a:ext cx="225631" cy="1598434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 rot="2314073">
            <a:off x="4301931" y="3509895"/>
            <a:ext cx="225631" cy="177427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29087" y="4310661"/>
            <a:ext cx="2919046" cy="6144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COUNT(*) WHERE </a:t>
            </a:r>
            <a:r>
              <a:rPr lang="en-GB" dirty="0" err="1" smtClean="0"/>
              <a:t>FirstName</a:t>
            </a:r>
            <a:r>
              <a:rPr lang="en-GB" dirty="0" smtClean="0"/>
              <a:t>=‘Ken’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648133" y="3868308"/>
            <a:ext cx="2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Performing a COUNT(*) again here would return a different result (aka Phantom read)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11574" y="3563443"/>
            <a:ext cx="170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FirstName</a:t>
            </a:r>
            <a:r>
              <a:rPr lang="en-GB" sz="1400" dirty="0" smtClean="0"/>
              <a:t> is Indexed</a:t>
            </a:r>
            <a:endParaRPr lang="en-GB" sz="1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21327"/>
              </p:ext>
            </p:extLst>
          </p:nvPr>
        </p:nvGraphicFramePr>
        <p:xfrm>
          <a:off x="4041648" y="5180251"/>
          <a:ext cx="1994313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797135764"/>
                    </a:ext>
                  </a:extLst>
                </a:gridCol>
                <a:gridCol w="473339">
                  <a:extLst>
                    <a:ext uri="{9D8B030D-6E8A-4147-A177-3AD203B41FA5}">
                      <a16:colId xmlns:a16="http://schemas.microsoft.com/office/drawing/2014/main" val="33264129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837206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02628"/>
              </p:ext>
            </p:extLst>
          </p:nvPr>
        </p:nvGraphicFramePr>
        <p:xfrm>
          <a:off x="6178296" y="5189619"/>
          <a:ext cx="1994313" cy="327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797135764"/>
                    </a:ext>
                  </a:extLst>
                </a:gridCol>
                <a:gridCol w="473339">
                  <a:extLst>
                    <a:ext uri="{9D8B030D-6E8A-4147-A177-3AD203B41FA5}">
                      <a16:colId xmlns:a16="http://schemas.microsoft.com/office/drawing/2014/main" val="33264129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165552"/>
                    </a:ext>
                  </a:extLst>
                </a:gridCol>
                <a:gridCol w="837206">
                  <a:extLst>
                    <a:ext uri="{9D8B030D-6E8A-4147-A177-3AD203B41FA5}">
                      <a16:colId xmlns:a16="http://schemas.microsoft.com/office/drawing/2014/main" val="2411411700"/>
                    </a:ext>
                  </a:extLst>
                </a:gridCol>
              </a:tblGrid>
              <a:tr h="3277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Key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21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16958" y="5582197"/>
            <a:ext cx="224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Only IS locks on pages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4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3" grpId="0" animBg="1"/>
      <p:bldP spid="23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5" grpId="0" animBg="1"/>
      <p:bldP spid="35" grpId="1" animBg="1"/>
      <p:bldP spid="17" grpId="0" animBg="1"/>
      <p:bldP spid="3" grpId="0"/>
      <p:bldP spid="4" grpId="0"/>
      <p:bldP spid="5" grpId="0"/>
      <p:bldP spid="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Locking Isolation - Repeatable 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8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Serializable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</a:t>
            </a:r>
          </a:p>
          <a:p>
            <a:r>
              <a:rPr lang="en-GB" dirty="0" smtClean="0"/>
              <a:t>Blocked by non committed transactions</a:t>
            </a:r>
          </a:p>
          <a:p>
            <a:r>
              <a:rPr lang="en-GB" dirty="0" smtClean="0"/>
              <a:t>Takes shared locks on read data until committed</a:t>
            </a:r>
          </a:p>
          <a:p>
            <a:pPr lvl="1"/>
            <a:r>
              <a:rPr lang="en-GB" dirty="0" smtClean="0"/>
              <a:t>Therefore other transactions cannot modify until the read is complete</a:t>
            </a:r>
          </a:p>
          <a:p>
            <a:r>
              <a:rPr lang="en-GB" dirty="0" smtClean="0"/>
              <a:t>Locks held between statements</a:t>
            </a:r>
          </a:p>
          <a:p>
            <a:r>
              <a:rPr lang="en-GB" dirty="0" smtClean="0"/>
              <a:t>Range locks held to prevent inserts into locked portion of 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7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an update/insert/delete locks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Keys on indexes have locks acquired</a:t>
            </a:r>
          </a:p>
          <a:p>
            <a:r>
              <a:rPr lang="en-GB" dirty="0" smtClean="0"/>
              <a:t>That’s what gets checked</a:t>
            </a:r>
          </a:p>
          <a:p>
            <a:r>
              <a:rPr lang="en-GB" dirty="0" smtClean="0"/>
              <a:t>When a second change occurs</a:t>
            </a:r>
          </a:p>
          <a:p>
            <a:pPr lvl="1"/>
            <a:r>
              <a:rPr lang="en-GB" dirty="0" smtClean="0"/>
              <a:t>Is has to acquire locks on key for each index</a:t>
            </a:r>
          </a:p>
          <a:p>
            <a:pPr lvl="1"/>
            <a:r>
              <a:rPr lang="en-GB" dirty="0" smtClean="0"/>
              <a:t>Even if the key isn’t changing</a:t>
            </a:r>
          </a:p>
          <a:p>
            <a:r>
              <a:rPr lang="en-GB" dirty="0" smtClean="0"/>
              <a:t>This is how the locking can prevent changes</a:t>
            </a:r>
          </a:p>
        </p:txBody>
      </p:sp>
    </p:spTree>
    <p:extLst>
      <p:ext uri="{BB962C8B-B14F-4D97-AF65-F5344CB8AC3E}">
        <p14:creationId xmlns:p14="http://schemas.microsoft.com/office/powerpoint/2010/main" val="422712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Sum of transactions to equal the balance</a:t>
            </a:r>
          </a:p>
          <a:p>
            <a:r>
              <a:rPr lang="en-GB" dirty="0" smtClean="0"/>
              <a:t>The folder a file is saved into should exist</a:t>
            </a:r>
          </a:p>
          <a:p>
            <a:r>
              <a:rPr lang="en-GB" dirty="0" smtClean="0"/>
              <a:t>You can’t sell the same seat on a plane more than once</a:t>
            </a:r>
          </a:p>
          <a:p>
            <a:r>
              <a:rPr lang="en-GB" dirty="0" smtClean="0"/>
              <a:t>The price you buy something for shouldn’t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5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Inserts with Serialized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(Serialized)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71461"/>
            <a:ext cx="2919046" cy="675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COUNT(*) WHERE </a:t>
            </a:r>
            <a:r>
              <a:rPr lang="en-GB" dirty="0" err="1" smtClean="0"/>
              <a:t>FirstName</a:t>
            </a:r>
            <a:r>
              <a:rPr lang="en-GB" dirty="0" smtClean="0"/>
              <a:t> = ‘Ken’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752061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INSERT ANOTHER ‘Ken’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4842" y="4101188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281127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5147675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Down Arrow 26"/>
          <p:cNvSpPr/>
          <p:nvPr/>
        </p:nvSpPr>
        <p:spPr>
          <a:xfrm rot="16200000">
            <a:off x="4110000" y="2597233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8295850">
            <a:off x="7410019" y="3444874"/>
            <a:ext cx="194282" cy="204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6424386">
            <a:off x="7575853" y="2915288"/>
            <a:ext cx="225631" cy="1598434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 rot="2778925">
            <a:off x="4156406" y="3120111"/>
            <a:ext cx="225631" cy="106405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171247" y="4413262"/>
            <a:ext cx="272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 this case the Phantom read is not possible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11574" y="3563443"/>
            <a:ext cx="170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FirstName</a:t>
            </a:r>
            <a:r>
              <a:rPr lang="en-GB" sz="1400" dirty="0" smtClean="0"/>
              <a:t> is Indexed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594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3" grpId="0" animBg="1"/>
      <p:bldP spid="27" grpId="0" animBg="1"/>
      <p:bldP spid="29" grpId="0" animBg="1"/>
      <p:bldP spid="30" grpId="0" animBg="1"/>
      <p:bldP spid="35" grpId="0" animBg="1"/>
      <p:bldP spid="21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Serializable – What gets locked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 count(*) from person where name = ‘ken’</a:t>
            </a:r>
          </a:p>
          <a:p>
            <a:pPr marL="285750" lvl="1"/>
            <a:r>
              <a:rPr lang="en-GB" dirty="0"/>
              <a:t>Has to prevent any insert with value ken and </a:t>
            </a:r>
            <a:r>
              <a:rPr lang="en-GB" dirty="0" smtClean="0"/>
              <a:t>any permutations</a:t>
            </a:r>
          </a:p>
          <a:p>
            <a:r>
              <a:rPr lang="en-GB" dirty="0" smtClean="0"/>
              <a:t>With an index</a:t>
            </a:r>
          </a:p>
          <a:p>
            <a:pPr lvl="1"/>
            <a:r>
              <a:rPr lang="en-GB" dirty="0" smtClean="0"/>
              <a:t>Locks the section of index to prevent ken</a:t>
            </a:r>
          </a:p>
          <a:p>
            <a:pPr lvl="1"/>
            <a:r>
              <a:rPr lang="en-GB" dirty="0" smtClean="0"/>
              <a:t>Ken to next value in index after ken</a:t>
            </a:r>
          </a:p>
          <a:p>
            <a:r>
              <a:rPr lang="en-GB" dirty="0" smtClean="0"/>
              <a:t>With no index</a:t>
            </a:r>
          </a:p>
          <a:p>
            <a:pPr lvl="1"/>
            <a:r>
              <a:rPr lang="en-GB" dirty="0" smtClean="0"/>
              <a:t>Can’t put a lock on ken as there is no index on name</a:t>
            </a:r>
          </a:p>
          <a:p>
            <a:pPr lvl="1"/>
            <a:r>
              <a:rPr lang="en-GB" dirty="0" smtClean="0"/>
              <a:t>Locks ALL rows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3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Range locks to prevent phantoms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5064" y="4206240"/>
            <a:ext cx="872337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1401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1599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1797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2391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89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787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3183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43381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637776" y="3703320"/>
            <a:ext cx="0" cy="841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3173" y="3333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865153" y="3333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67133" y="3330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3073" y="3330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875053" y="3330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33" y="3330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7680993" y="3330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282973" y="3330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9486933" y="3330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4055397" y="3330416"/>
            <a:ext cx="301686" cy="1250728"/>
            <a:chOff x="4055397" y="4153376"/>
            <a:chExt cx="301686" cy="125072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206240" y="4480560"/>
              <a:ext cx="0" cy="923544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55397" y="415337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68045" y="4809744"/>
            <a:ext cx="301686" cy="988750"/>
            <a:chOff x="4055397" y="4480560"/>
            <a:chExt cx="301686" cy="98875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206240" y="4480560"/>
              <a:ext cx="0" cy="92354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055397" y="50999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3437" y="3644884"/>
            <a:ext cx="1810479" cy="956548"/>
            <a:chOff x="3613437" y="3626596"/>
            <a:chExt cx="1810479" cy="95654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17976" y="4583144"/>
              <a:ext cx="18059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613437" y="3626596"/>
              <a:ext cx="18059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0064879" y="3326847"/>
            <a:ext cx="418704" cy="1254297"/>
            <a:chOff x="4055397" y="4149807"/>
            <a:chExt cx="418704" cy="1254297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4206240" y="4480560"/>
              <a:ext cx="0" cy="923544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055397" y="4149807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646175" y="3635740"/>
            <a:ext cx="2667381" cy="956548"/>
            <a:chOff x="3613437" y="3635740"/>
            <a:chExt cx="1810479" cy="95654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617976" y="4592288"/>
              <a:ext cx="18059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613437" y="3635740"/>
              <a:ext cx="18059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245158" y="5271623"/>
            <a:ext cx="295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elect locks the range being read to prevent records being inserted in there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756368" y="2256764"/>
            <a:ext cx="186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… </a:t>
            </a:r>
          </a:p>
          <a:p>
            <a:r>
              <a:rPr lang="en-GB" dirty="0" smtClean="0"/>
              <a:t>where column = 3</a:t>
            </a:r>
            <a:endParaRPr lang="en-GB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3015996" y="4650508"/>
            <a:ext cx="861060" cy="6210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1115" y="5040129"/>
            <a:ext cx="188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is blocked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8764161" y="2294683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… </a:t>
            </a:r>
          </a:p>
          <a:p>
            <a:r>
              <a:rPr lang="en-GB" dirty="0" smtClean="0"/>
              <a:t>where column = 13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8661110" y="5429162"/>
            <a:ext cx="295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elect locks the range to infinity to prevent records being inserted in there</a:t>
            </a:r>
            <a:endParaRPr lang="en-GB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0552679" y="4670797"/>
            <a:ext cx="861060" cy="6210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1806" y="4277604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 on column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0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2.5E-6 -0.0314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5" grpId="0"/>
      <p:bldP spid="56" grpId="0"/>
      <p:bldP spid="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Snapshot Update Conflict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(Snapshot)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(Any)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19310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62679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86941" y="5710126"/>
            <a:ext cx="2919046" cy="3491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 Fails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155864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4097732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4916385" y="2612724"/>
            <a:ext cx="1798452" cy="16229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4109999" y="2413666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18167985">
            <a:off x="7596524" y="2788371"/>
            <a:ext cx="194282" cy="1678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7223601">
            <a:off x="7491309" y="2330979"/>
            <a:ext cx="225631" cy="1744224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>
            <a:off x="2061549" y="5057723"/>
            <a:ext cx="225631" cy="5290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714842" y="4559766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35" name="Down Arrow 34"/>
          <p:cNvSpPr/>
          <p:nvPr/>
        </p:nvSpPr>
        <p:spPr>
          <a:xfrm rot="12791531">
            <a:off x="4158336" y="3270521"/>
            <a:ext cx="225631" cy="149136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9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3" grpId="0" animBg="1"/>
      <p:bldP spid="26" grpId="0" animBg="1"/>
      <p:bldP spid="27" grpId="0" animBg="1"/>
      <p:bldP spid="29" grpId="0" animBg="1"/>
      <p:bldP spid="30" grpId="0" animBg="1"/>
      <p:bldP spid="33" grpId="0" animBg="1"/>
      <p:bldP spid="34" grpId="0" animBg="1"/>
      <p:bldP spid="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Locking Isolation – Snapshot Data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</a:t>
            </a:r>
            <a:r>
              <a:rPr lang="en-GB" dirty="0"/>
              <a:t>Levels </a:t>
            </a:r>
            <a:r>
              <a:rPr lang="en-GB" dirty="0" smtClean="0"/>
              <a:t>Summary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011346"/>
              </p:ext>
            </p:extLst>
          </p:nvPr>
        </p:nvGraphicFramePr>
        <p:xfrm>
          <a:off x="685801" y="2089956"/>
          <a:ext cx="101314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3218105701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367800204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077586533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078176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Isolation level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Dirty reads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Non</a:t>
                      </a:r>
                      <a:r>
                        <a:rPr lang="en-GB" baseline="0" dirty="0" smtClean="0">
                          <a:latin typeface="Ubuntu Titling Rg" panose="02000000000000000000"/>
                        </a:rPr>
                        <a:t> Repeatable reads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Phantom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1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Read Uncommitted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3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Read</a:t>
                      </a:r>
                      <a:r>
                        <a:rPr lang="en-GB" baseline="0" dirty="0" smtClean="0">
                          <a:latin typeface="Ubuntu Titling Rg" panose="02000000000000000000"/>
                        </a:rPr>
                        <a:t> Committed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9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Repeatable Read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6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Serializable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7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Snapshot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9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Deadlocks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7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Deadlocks?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or more resources stuck in loop blocking each other</a:t>
            </a:r>
          </a:p>
          <a:p>
            <a:pPr lvl="1"/>
            <a:r>
              <a:rPr lang="en-GB" dirty="0" smtClean="0"/>
              <a:t>One must be terminated in order for any completion to occur</a:t>
            </a:r>
          </a:p>
          <a:p>
            <a:r>
              <a:rPr lang="en-GB" dirty="0" smtClean="0"/>
              <a:t>Different to blocking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Classic Deadlock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80109" y="1690689"/>
            <a:ext cx="427512" cy="4555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14842" y="1691121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1 (Read Committed)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558112" y="169068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2 (Read Committed)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14842" y="213142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14842" y="2519310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TableA</a:t>
            </a:r>
            <a:r>
              <a:rPr lang="en-GB" dirty="0" smtClean="0"/>
              <a:t> (IX)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8558112" y="3589243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TableB</a:t>
            </a:r>
            <a:r>
              <a:rPr lang="en-GB" dirty="0" smtClean="0"/>
              <a:t> (IX)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714842" y="6213234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Tran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8558112" y="5795283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Victim (Rollback)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558112" y="3155864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BEGIN TRAN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714842" y="4366272"/>
            <a:ext cx="2919046" cy="349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TableB</a:t>
            </a:r>
            <a:r>
              <a:rPr lang="en-GB" dirty="0" smtClean="0"/>
              <a:t> (IX)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558112" y="5089218"/>
            <a:ext cx="2919046" cy="34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</a:t>
            </a:r>
            <a:r>
              <a:rPr lang="en-GB" dirty="0" err="1" smtClean="0"/>
              <a:t>TableA</a:t>
            </a:r>
            <a:r>
              <a:rPr lang="en-GB" dirty="0" smtClean="0"/>
              <a:t> (IX)</a:t>
            </a:r>
            <a:endParaRPr lang="en-GB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-1"/>
          <a:stretch/>
        </p:blipFill>
        <p:spPr>
          <a:xfrm>
            <a:off x="5056032" y="2272366"/>
            <a:ext cx="1558945" cy="131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4916384" y="2612724"/>
            <a:ext cx="2359231" cy="1622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X Lock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84" y="4079829"/>
            <a:ext cx="1995337" cy="1309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Down Arrow 26"/>
          <p:cNvSpPr/>
          <p:nvPr/>
        </p:nvSpPr>
        <p:spPr>
          <a:xfrm rot="16200000">
            <a:off x="4109999" y="2413666"/>
            <a:ext cx="225631" cy="623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 rot="16200000">
            <a:off x="4109999" y="4228961"/>
            <a:ext cx="225631" cy="6237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3536814">
            <a:off x="7772872" y="3671168"/>
            <a:ext cx="225631" cy="1096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8091095">
            <a:off x="7583945" y="3058438"/>
            <a:ext cx="225631" cy="2205522"/>
          </a:xfrm>
          <a:prstGeom prst="downArrow">
            <a:avLst>
              <a:gd name="adj1" fmla="val 3544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810775" y="4533864"/>
            <a:ext cx="2543349" cy="16725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en-GB" sz="1600" dirty="0" smtClean="0">
                <a:solidFill>
                  <a:schemeClr val="accent1"/>
                </a:solidFill>
              </a:rPr>
              <a:t>X Lock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10775" y="5795283"/>
            <a:ext cx="2138600" cy="3491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Deadlock Detected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9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3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1" grpId="1" animBg="1"/>
      <p:bldP spid="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Deadlock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Up to 5 seconds to detect</a:t>
            </a:r>
          </a:p>
          <a:p>
            <a:r>
              <a:rPr lang="en-GB" dirty="0" smtClean="0"/>
              <a:t>It’s better to avoid deadlocks with cost than just code retries</a:t>
            </a:r>
          </a:p>
          <a:p>
            <a:pPr lvl="1"/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Wasted resources in repeating the same task</a:t>
            </a:r>
          </a:p>
          <a:p>
            <a:pPr lvl="1"/>
            <a:r>
              <a:rPr lang="en-GB" dirty="0" smtClean="0"/>
              <a:t>Noisy alerts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3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Concurrency Control?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700358" cy="4310879"/>
          </a:xfrm>
        </p:spPr>
        <p:txBody>
          <a:bodyPr/>
          <a:lstStyle/>
          <a:p>
            <a:r>
              <a:rPr lang="en-GB" dirty="0" smtClean="0"/>
              <a:t>No control leads to:</a:t>
            </a:r>
          </a:p>
          <a:p>
            <a:pPr lvl="1"/>
            <a:r>
              <a:rPr lang="en-GB" dirty="0" smtClean="0"/>
              <a:t>Lost Updates </a:t>
            </a:r>
          </a:p>
          <a:p>
            <a:pPr lvl="4"/>
            <a:r>
              <a:rPr lang="en-GB" dirty="0" smtClean="0"/>
              <a:t>Two update transactions on same row, based on original value, one overwrites the other</a:t>
            </a:r>
          </a:p>
          <a:p>
            <a:pPr lvl="1"/>
            <a:r>
              <a:rPr lang="en-GB" dirty="0" smtClean="0"/>
              <a:t>Dirty Reads</a:t>
            </a:r>
          </a:p>
          <a:p>
            <a:pPr lvl="4"/>
            <a:r>
              <a:rPr lang="en-GB" dirty="0" smtClean="0"/>
              <a:t>Read data from an uncommitted transaction (could be rolled back)</a:t>
            </a:r>
          </a:p>
          <a:p>
            <a:pPr lvl="1"/>
            <a:r>
              <a:rPr lang="en-GB" dirty="0" smtClean="0"/>
              <a:t>Non-repeatable Reads</a:t>
            </a:r>
          </a:p>
          <a:p>
            <a:pPr lvl="4"/>
            <a:r>
              <a:rPr lang="en-GB" dirty="0" smtClean="0"/>
              <a:t>When a transaction reads the same row more than once and gets difference values each time, caused by another transaction updating the row in between reads</a:t>
            </a:r>
          </a:p>
        </p:txBody>
      </p:sp>
    </p:spTree>
    <p:extLst>
      <p:ext uri="{BB962C8B-B14F-4D97-AF65-F5344CB8AC3E}">
        <p14:creationId xmlns:p14="http://schemas.microsoft.com/office/powerpoint/2010/main" val="3064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Avoiding Deadlocks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Processing Order</a:t>
            </a:r>
          </a:p>
          <a:p>
            <a:pPr lvl="1"/>
            <a:r>
              <a:rPr lang="en-GB" dirty="0" smtClean="0"/>
              <a:t>Classic deadlock prevented if the order is the same</a:t>
            </a:r>
          </a:p>
          <a:p>
            <a:r>
              <a:rPr lang="en-GB" dirty="0" smtClean="0"/>
              <a:t>Use Clustered index for Updates</a:t>
            </a:r>
          </a:p>
          <a:p>
            <a:r>
              <a:rPr lang="en-GB" dirty="0" smtClean="0"/>
              <a:t>Short Transactions</a:t>
            </a:r>
          </a:p>
          <a:p>
            <a:r>
              <a:rPr lang="en-GB" dirty="0" smtClean="0"/>
              <a:t>Use UPDLOCK</a:t>
            </a:r>
          </a:p>
          <a:p>
            <a:pPr lvl="1"/>
            <a:r>
              <a:rPr lang="en-GB" dirty="0" smtClean="0"/>
              <a:t>Locking Hint when reading data that you know you will update later</a:t>
            </a:r>
          </a:p>
          <a:p>
            <a:r>
              <a:rPr lang="en-GB" dirty="0" smtClean="0"/>
              <a:t>TABLOCK when updating all or the majority of records on a large table</a:t>
            </a:r>
          </a:p>
          <a:p>
            <a:r>
              <a:rPr lang="en-GB" dirty="0" smtClean="0"/>
              <a:t>Lower Isolation Levels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2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the right isolation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 vs Good Code (1)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75414"/>
            <a:ext cx="4057074" cy="3570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updateBalance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@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Balance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smtClean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GB" sz="12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	UPDATE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RAISERROR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'Not enough funds'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16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GB" sz="1000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5765800" y="1909762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 Transaction</a:t>
            </a:r>
          </a:p>
          <a:p>
            <a:r>
              <a:rPr lang="en-GB" dirty="0" smtClean="0"/>
              <a:t>Not thread safe</a:t>
            </a:r>
          </a:p>
          <a:p>
            <a:r>
              <a:rPr lang="en-GB" dirty="0" smtClean="0"/>
              <a:t>Double read of same record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0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 vs Good Code (2)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4218" y="1852756"/>
            <a:ext cx="4550450" cy="4308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updateBalance2</a:t>
            </a:r>
          </a:p>
          <a:p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@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ISOLATION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LEVEL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REPEATABLE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READ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Balance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smtClean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GB" sz="12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		UPDATE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SET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WHERE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RAISERROR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'Not enough funds'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16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GB" sz="1000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5765800" y="1909762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Better – thread safe</a:t>
            </a:r>
          </a:p>
          <a:p>
            <a:r>
              <a:rPr lang="en-GB" dirty="0" smtClean="0"/>
              <a:t>Still has double read</a:t>
            </a:r>
          </a:p>
          <a:p>
            <a:r>
              <a:rPr lang="en-GB" dirty="0" smtClean="0"/>
              <a:t>Locks for longer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5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Isolation Levels vs Good Code (3)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765800" y="1909762"/>
            <a:ext cx="5183188" cy="3684588"/>
          </a:xfrm>
        </p:spPr>
        <p:txBody>
          <a:bodyPr/>
          <a:lstStyle/>
          <a:p>
            <a:r>
              <a:rPr lang="en-GB" dirty="0" smtClean="0"/>
              <a:t>No Explicit Transaction (not required)</a:t>
            </a:r>
          </a:p>
          <a:p>
            <a:r>
              <a:rPr lang="en-GB" dirty="0" smtClean="0"/>
              <a:t>Single Read</a:t>
            </a:r>
          </a:p>
          <a:p>
            <a:r>
              <a:rPr lang="en-GB" dirty="0" smtClean="0"/>
              <a:t>Minimal Locking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5654" y="1909762"/>
            <a:ext cx="4299914" cy="4308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updateBalance3</a:t>
            </a:r>
          </a:p>
          <a:p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@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@Debit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tblNewBalance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NULL);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@Debit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INSERTED</a:t>
            </a:r>
            <a:r>
              <a:rPr lang="en-GB" sz="1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tblNewBalance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en-GB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GB" sz="1200">
                <a:solidFill>
                  <a:prstClr val="black"/>
                </a:solidFill>
                <a:latin typeface="Consolas" panose="020B0609020204030204" pitchFamily="49" charset="0"/>
              </a:rPr>
              <a:t>Debit </a:t>
            </a:r>
            <a:r>
              <a:rPr lang="en-GB" sz="1200" smtClean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GB" sz="120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@@ROWCOUNT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RAISERROR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'Not enough funds'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16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NewBalance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tblNewBalance</a:t>
            </a:r>
            <a:r>
              <a:rPr lang="en-GB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0748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to ask yourself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Is a previous version of a record acceptable?</a:t>
            </a:r>
          </a:p>
          <a:p>
            <a:pPr lvl="1"/>
            <a:r>
              <a:rPr lang="en-GB" dirty="0" smtClean="0"/>
              <a:t>Snapshot</a:t>
            </a:r>
          </a:p>
          <a:p>
            <a:pPr lvl="1"/>
            <a:r>
              <a:rPr lang="en-GB" dirty="0" smtClean="0"/>
              <a:t>Else Read Committed</a:t>
            </a:r>
          </a:p>
          <a:p>
            <a:r>
              <a:rPr lang="en-GB" dirty="0" smtClean="0"/>
              <a:t>Is a potentially to be rolled back version of a record acceptable?</a:t>
            </a:r>
          </a:p>
          <a:p>
            <a:pPr lvl="1"/>
            <a:r>
              <a:rPr lang="en-GB" dirty="0" smtClean="0"/>
              <a:t>Read Uncommitted</a:t>
            </a:r>
          </a:p>
          <a:p>
            <a:r>
              <a:rPr lang="en-GB" dirty="0" smtClean="0"/>
              <a:t>Should someone be able to change a record another person is viewing?</a:t>
            </a:r>
          </a:p>
          <a:p>
            <a:pPr lvl="1"/>
            <a:r>
              <a:rPr lang="en-GB" dirty="0" smtClean="0"/>
              <a:t>Repeatable Read</a:t>
            </a:r>
          </a:p>
          <a:p>
            <a:r>
              <a:rPr lang="en-GB" dirty="0" smtClean="0"/>
              <a:t>Must I be certain that no other similar records be created whilst I do x?</a:t>
            </a:r>
          </a:p>
          <a:p>
            <a:pPr lvl="1"/>
            <a:r>
              <a:rPr lang="en-GB" dirty="0" smtClean="0"/>
              <a:t>Serialized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8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a folder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/>
            <a:r>
              <a:rPr lang="en-GB" dirty="0"/>
              <a:t>Do you want to prevent others adding/deleting files whilst you read the list of files?</a:t>
            </a:r>
          </a:p>
          <a:p>
            <a:pPr lvl="1"/>
            <a:r>
              <a:rPr lang="en-GB" dirty="0" smtClean="0"/>
              <a:t>No</a:t>
            </a:r>
          </a:p>
          <a:p>
            <a:pPr lvl="2"/>
            <a:r>
              <a:rPr lang="en-GB" dirty="0"/>
              <a:t>Optimistic – </a:t>
            </a:r>
            <a:r>
              <a:rPr lang="en-GB" dirty="0" smtClean="0"/>
              <a:t>Snapshot</a:t>
            </a:r>
          </a:p>
          <a:p>
            <a:pPr lvl="2"/>
            <a:r>
              <a:rPr lang="en-GB" dirty="0" smtClean="0"/>
              <a:t>If you change the folder what do you want to do</a:t>
            </a:r>
          </a:p>
          <a:p>
            <a:pPr lvl="3"/>
            <a:r>
              <a:rPr lang="en-GB" dirty="0" smtClean="0"/>
              <a:t>Check it hasn’t already been changed</a:t>
            </a:r>
          </a:p>
          <a:p>
            <a:pPr lvl="3"/>
            <a:endParaRPr lang="en-GB" dirty="0" smtClean="0"/>
          </a:p>
          <a:p>
            <a:pPr lvl="1"/>
            <a:r>
              <a:rPr lang="en-GB" dirty="0" smtClean="0"/>
              <a:t>Yes – Pessimistic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0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 you want to read files if someone is changing the folder</a:t>
            </a:r>
          </a:p>
          <a:p>
            <a:pPr lvl="1"/>
            <a:r>
              <a:rPr lang="en-GB" dirty="0"/>
              <a:t>Snapshot isolation</a:t>
            </a:r>
          </a:p>
          <a:p>
            <a:r>
              <a:rPr lang="en-GB" dirty="0"/>
              <a:t>Optimistic – Snapshot</a:t>
            </a:r>
          </a:p>
          <a:p>
            <a:pPr lvl="1"/>
            <a:r>
              <a:rPr lang="en-GB" dirty="0"/>
              <a:t>View of the folder at the point of opening (no waiting)</a:t>
            </a:r>
          </a:p>
          <a:p>
            <a:r>
              <a:rPr lang="en-GB" dirty="0"/>
              <a:t>Pessimistic – Read Committed/Repeatable Read/Serializable</a:t>
            </a:r>
          </a:p>
          <a:p>
            <a:pPr lvl="1"/>
            <a:r>
              <a:rPr lang="en-GB" dirty="0"/>
              <a:t>Wait for any other operations to complete before displaying</a:t>
            </a:r>
          </a:p>
          <a:p>
            <a:pPr lvl="1"/>
            <a:r>
              <a:rPr lang="en-GB" dirty="0"/>
              <a:t>Do you want to prevent others adding/deleting files whilst you read the list of files?</a:t>
            </a:r>
          </a:p>
          <a:p>
            <a:pPr lvl="2"/>
            <a:r>
              <a:rPr lang="en-GB" dirty="0"/>
              <a:t>If yes, then Repeatable Read or Serializable is required</a:t>
            </a:r>
          </a:p>
          <a:p>
            <a:pPr lvl="3"/>
            <a:r>
              <a:rPr lang="en-GB" dirty="0"/>
              <a:t>Optionally you could hold that transaction open until you close the folder to prevent changes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probably want to prevent overwriting each others changes?</a:t>
            </a:r>
          </a:p>
          <a:p>
            <a:r>
              <a:rPr lang="en-GB" dirty="0" smtClean="0"/>
              <a:t>Options:</a:t>
            </a:r>
          </a:p>
          <a:p>
            <a:pPr lvl="1"/>
            <a:r>
              <a:rPr lang="en-GB" dirty="0" smtClean="0"/>
              <a:t>Read record and hold lock (possibly for a long time)</a:t>
            </a:r>
          </a:p>
          <a:p>
            <a:pPr lvl="1"/>
            <a:r>
              <a:rPr lang="en-GB" dirty="0" smtClean="0"/>
              <a:t>Check a timestamp on save, fail if changed</a:t>
            </a:r>
          </a:p>
          <a:p>
            <a:r>
              <a:rPr lang="en-GB" dirty="0" smtClean="0"/>
              <a:t>Lock the folder tree?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163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a Folder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happens if a folder above is deleted?</a:t>
            </a:r>
          </a:p>
          <a:p>
            <a:pPr lvl="1"/>
            <a:r>
              <a:rPr lang="en-GB" dirty="0" smtClean="0"/>
              <a:t>Prevent by locking the tree with Repeatable Read</a:t>
            </a:r>
          </a:p>
          <a:p>
            <a:r>
              <a:rPr lang="en-GB" dirty="0" smtClean="0"/>
              <a:t>If not you may create an orphaned record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3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 of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put something in your trolley you expect to be able to save it</a:t>
            </a:r>
          </a:p>
          <a:p>
            <a:r>
              <a:rPr lang="en-GB" dirty="0" smtClean="0"/>
              <a:t>If two people read a file and both make changes should the last persons changes override the first</a:t>
            </a:r>
          </a:p>
          <a:p>
            <a:r>
              <a:rPr lang="en-GB" dirty="0" smtClean="0"/>
              <a:t>If you save a file to a folder you expect to be able to view the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3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a folder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we stop another user adding a file to the folder?</a:t>
            </a:r>
          </a:p>
          <a:p>
            <a:pPr lvl="1"/>
            <a:r>
              <a:rPr lang="en-GB" dirty="0" smtClean="0"/>
              <a:t>DELETE Files WHERE Folder = x</a:t>
            </a:r>
          </a:p>
          <a:p>
            <a:pPr lvl="1"/>
            <a:r>
              <a:rPr lang="en-GB" dirty="0" smtClean="0"/>
              <a:t>DELETE Folder WHERE Folder = x</a:t>
            </a:r>
          </a:p>
          <a:p>
            <a:r>
              <a:rPr lang="en-GB" dirty="0" smtClean="0"/>
              <a:t>The key lock for Files on x must held in a serialized form to prevent other inserts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63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Holding Shared locks on the folders above prevents users changing the folder structure but allows reads</a:t>
            </a:r>
          </a:p>
          <a:p>
            <a:r>
              <a:rPr lang="en-GB" dirty="0" smtClean="0"/>
              <a:t>Using Serialized could prevent other users inserting files whilst the delete is performed</a:t>
            </a:r>
          </a:p>
          <a:p>
            <a:r>
              <a:rPr lang="en-GB" dirty="0" smtClean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09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 user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only one </a:t>
            </a:r>
            <a:r>
              <a:rPr lang="en-GB" dirty="0"/>
              <a:t>person allowed into the </a:t>
            </a:r>
            <a:r>
              <a:rPr lang="en-GB" dirty="0" smtClean="0"/>
              <a:t>system at once its easy</a:t>
            </a:r>
          </a:p>
          <a:p>
            <a:r>
              <a:rPr lang="en-GB" dirty="0" smtClean="0"/>
              <a:t>No locking needed</a:t>
            </a:r>
          </a:p>
          <a:p>
            <a:r>
              <a:rPr lang="en-GB" dirty="0" smtClean="0"/>
              <a:t>But can that really scale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9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you 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When you read</a:t>
            </a:r>
          </a:p>
          <a:p>
            <a:pPr lvl="1"/>
            <a:r>
              <a:rPr lang="en-GB" dirty="0" smtClean="0"/>
              <a:t>When you look at the box of cereal on the shelf</a:t>
            </a:r>
          </a:p>
          <a:p>
            <a:pPr lvl="1"/>
            <a:r>
              <a:rPr lang="en-GB" dirty="0" smtClean="0"/>
              <a:t>When you open the file to look at it</a:t>
            </a:r>
          </a:p>
          <a:p>
            <a:r>
              <a:rPr lang="en-GB" dirty="0" smtClean="0"/>
              <a:t>When you decide you want to do something</a:t>
            </a:r>
          </a:p>
          <a:p>
            <a:pPr lvl="1"/>
            <a:r>
              <a:rPr lang="en-GB" dirty="0" smtClean="0"/>
              <a:t>When you pick the box of cereal off the shelf and put it in your trolley</a:t>
            </a:r>
          </a:p>
          <a:p>
            <a:pPr lvl="1"/>
            <a:r>
              <a:rPr lang="en-GB" dirty="0" smtClean="0"/>
              <a:t>When you start editing the file</a:t>
            </a:r>
          </a:p>
          <a:p>
            <a:r>
              <a:rPr lang="en-GB" dirty="0" smtClean="0"/>
              <a:t>When you start to actually do it</a:t>
            </a:r>
          </a:p>
          <a:p>
            <a:pPr lvl="1"/>
            <a:r>
              <a:rPr lang="en-GB" dirty="0" smtClean="0"/>
              <a:t>When you go to the checkout</a:t>
            </a:r>
          </a:p>
          <a:p>
            <a:pPr lvl="1"/>
            <a:r>
              <a:rPr lang="en-GB" dirty="0" smtClean="0"/>
              <a:t>When you save the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7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6324</TotalTime>
  <Words>2907</Words>
  <Application>Microsoft Office PowerPoint</Application>
  <PresentationFormat>Widescreen</PresentationFormat>
  <Paragraphs>692</Paragraphs>
  <Slides>71</Slides>
  <Notes>7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Ubuntu Titling Rg</vt:lpstr>
      <vt:lpstr>1_Celestial</vt:lpstr>
      <vt:lpstr>SQL Bootcamp</vt:lpstr>
      <vt:lpstr>Overview</vt:lpstr>
      <vt:lpstr>Transaction Basics</vt:lpstr>
      <vt:lpstr>Why transactions and locking</vt:lpstr>
      <vt:lpstr>Consistency of data</vt:lpstr>
      <vt:lpstr>Why do we need Concurrency Control?</vt:lpstr>
      <vt:lpstr>Consistency of experience</vt:lpstr>
      <vt:lpstr>Multi user systems</vt:lpstr>
      <vt:lpstr>When do you lock</vt:lpstr>
      <vt:lpstr>Timeline of a transaction</vt:lpstr>
      <vt:lpstr>Concurrency models</vt:lpstr>
      <vt:lpstr>What do you lock</vt:lpstr>
      <vt:lpstr>What about groups or non existent data</vt:lpstr>
      <vt:lpstr>Problems with transactions</vt:lpstr>
      <vt:lpstr>What do you do when it fails</vt:lpstr>
      <vt:lpstr>The myth</vt:lpstr>
      <vt:lpstr>One transaction – the myth</vt:lpstr>
      <vt:lpstr>Compensation</vt:lpstr>
      <vt:lpstr>Questions to ask yourself</vt:lpstr>
      <vt:lpstr>Locking details</vt:lpstr>
      <vt:lpstr>SQL and Locking</vt:lpstr>
      <vt:lpstr>Locks</vt:lpstr>
      <vt:lpstr>What’s compatible</vt:lpstr>
      <vt:lpstr>Locking</vt:lpstr>
      <vt:lpstr>Request - Wait</vt:lpstr>
      <vt:lpstr>Locking Hierarchy</vt:lpstr>
      <vt:lpstr>What gets locked</vt:lpstr>
      <vt:lpstr>Resource Description</vt:lpstr>
      <vt:lpstr>What is a key/rid lock</vt:lpstr>
      <vt:lpstr>Demo</vt:lpstr>
      <vt:lpstr>Lock Escalation</vt:lpstr>
      <vt:lpstr>Locking hints</vt:lpstr>
      <vt:lpstr>What are locking Hints?</vt:lpstr>
      <vt:lpstr>Isolation Levels</vt:lpstr>
      <vt:lpstr>What are isolation levels?</vt:lpstr>
      <vt:lpstr>Isolation levels</vt:lpstr>
      <vt:lpstr>Classic Block</vt:lpstr>
      <vt:lpstr>Read Committed</vt:lpstr>
      <vt:lpstr>Read Uncommitted/ Nolock</vt:lpstr>
      <vt:lpstr>Snapshot/RCSI Mode</vt:lpstr>
      <vt:lpstr>Snapshot Isolation</vt:lpstr>
      <vt:lpstr>Demo</vt:lpstr>
      <vt:lpstr>Row Versioning</vt:lpstr>
      <vt:lpstr>Repeatable Read</vt:lpstr>
      <vt:lpstr>Update with Repeatable Read/Serialized</vt:lpstr>
      <vt:lpstr>Inserts with Read Committed/Repeatable Read</vt:lpstr>
      <vt:lpstr>Demo</vt:lpstr>
      <vt:lpstr>Serializable</vt:lpstr>
      <vt:lpstr>When an update/insert/delete locks</vt:lpstr>
      <vt:lpstr>Inserts with Serialized</vt:lpstr>
      <vt:lpstr>Serializable – What gets locked</vt:lpstr>
      <vt:lpstr>Range locks to prevent phantoms</vt:lpstr>
      <vt:lpstr>Snapshot Update Conflict</vt:lpstr>
      <vt:lpstr>Demo</vt:lpstr>
      <vt:lpstr>Isolation Levels Summary</vt:lpstr>
      <vt:lpstr>Deadlocks</vt:lpstr>
      <vt:lpstr>What are Deadlocks?</vt:lpstr>
      <vt:lpstr>Classic Deadlock</vt:lpstr>
      <vt:lpstr>About Deadlock Detection</vt:lpstr>
      <vt:lpstr>Avoiding Deadlocks</vt:lpstr>
      <vt:lpstr>Selecting the right isolation level</vt:lpstr>
      <vt:lpstr>Isolation Levels vs Good Code (1)</vt:lpstr>
      <vt:lpstr>Isolation Levels vs Good Code (2)</vt:lpstr>
      <vt:lpstr>Isolation Levels vs Good Code (3)</vt:lpstr>
      <vt:lpstr>Questions to ask yourself</vt:lpstr>
      <vt:lpstr>Viewing a folder</vt:lpstr>
      <vt:lpstr>PowerPoint Presentation</vt:lpstr>
      <vt:lpstr>Update a file</vt:lpstr>
      <vt:lpstr>Add a Folder</vt:lpstr>
      <vt:lpstr>Delete a folder</vt:lpstr>
      <vt:lpstr>Delete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Bootcamp</dc:title>
  <dc:creator>Paul Anderton</dc:creator>
  <cp:lastModifiedBy>Simon D'Morias</cp:lastModifiedBy>
  <cp:revision>123</cp:revision>
  <dcterms:created xsi:type="dcterms:W3CDTF">2015-10-12T12:04:32Z</dcterms:created>
  <dcterms:modified xsi:type="dcterms:W3CDTF">2016-02-18T12:12:16Z</dcterms:modified>
</cp:coreProperties>
</file>