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59" r:id="rId4"/>
    <p:sldId id="260" r:id="rId5"/>
    <p:sldId id="262" r:id="rId6"/>
    <p:sldId id="285" r:id="rId7"/>
    <p:sldId id="302" r:id="rId8"/>
    <p:sldId id="294" r:id="rId9"/>
    <p:sldId id="303" r:id="rId10"/>
    <p:sldId id="300" r:id="rId11"/>
    <p:sldId id="286" r:id="rId12"/>
    <p:sldId id="261" r:id="rId13"/>
    <p:sldId id="305" r:id="rId14"/>
    <p:sldId id="263" r:id="rId15"/>
    <p:sldId id="284" r:id="rId16"/>
    <p:sldId id="265" r:id="rId17"/>
    <p:sldId id="266" r:id="rId18"/>
    <p:sldId id="280" r:id="rId19"/>
    <p:sldId id="283" r:id="rId20"/>
    <p:sldId id="267" r:id="rId21"/>
    <p:sldId id="268" r:id="rId22"/>
    <p:sldId id="295" r:id="rId23"/>
    <p:sldId id="296" r:id="rId24"/>
    <p:sldId id="269" r:id="rId25"/>
    <p:sldId id="270" r:id="rId26"/>
    <p:sldId id="271" r:id="rId27"/>
    <p:sldId id="272" r:id="rId28"/>
    <p:sldId id="273" r:id="rId29"/>
    <p:sldId id="275" r:id="rId30"/>
    <p:sldId id="282" r:id="rId31"/>
    <p:sldId id="277" r:id="rId32"/>
    <p:sldId id="301" r:id="rId33"/>
    <p:sldId id="264" r:id="rId34"/>
    <p:sldId id="281" r:id="rId35"/>
    <p:sldId id="297" r:id="rId36"/>
    <p:sldId id="293" r:id="rId37"/>
    <p:sldId id="298" r:id="rId38"/>
    <p:sldId id="299" r:id="rId39"/>
    <p:sldId id="287" r:id="rId40"/>
    <p:sldId id="288" r:id="rId41"/>
    <p:sldId id="289" r:id="rId42"/>
    <p:sldId id="292" r:id="rId43"/>
    <p:sldId id="291" r:id="rId44"/>
    <p:sldId id="290" r:id="rId45"/>
    <p:sldId id="279" r:id="rId46"/>
    <p:sldId id="30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5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0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80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0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8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2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1E2-BDCF-4E5E-B89A-CA1F600B3A1C}" type="datetimeFigureOut">
              <a:rPr lang="en-US" smtClean="0"/>
              <a:pPr/>
              <a:t>3/30/2016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CDC-1711-48F8-8429-43D43E2CBA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56849" y="1285875"/>
            <a:ext cx="11078308" cy="485775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1pPr>
            <a:lvl2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2pPr>
            <a:lvl3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3pPr>
            <a:lvl4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4pPr>
            <a:lvl5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24342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5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8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971C9-4D93-4ACE-860F-9246028BD76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qlblogcasts.com/blogs/simons/archive/2008/11/03/TSQL-Scalar-functions-are-evil-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.dmorias@sabin.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1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Column Order</a:t>
            </a:r>
          </a:p>
        </p:txBody>
      </p:sp>
    </p:spTree>
    <p:extLst>
      <p:ext uri="{BB962C8B-B14F-4D97-AF65-F5344CB8AC3E}">
        <p14:creationId xmlns:p14="http://schemas.microsoft.com/office/powerpoint/2010/main" val="21639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…WHERE </a:t>
            </a:r>
            <a:r>
              <a:rPr lang="en-GB" dirty="0" err="1"/>
              <a:t>CustomerID</a:t>
            </a:r>
            <a:r>
              <a:rPr lang="en-GB" dirty="0"/>
              <a:t> = @p1 AND </a:t>
            </a:r>
            <a:r>
              <a:rPr lang="en-GB" dirty="0" err="1"/>
              <a:t>StoreID</a:t>
            </a:r>
            <a:r>
              <a:rPr lang="en-GB" dirty="0"/>
              <a:t> = @p2</a:t>
            </a:r>
          </a:p>
          <a:p>
            <a:r>
              <a:rPr lang="en-GB" dirty="0"/>
              <a:t>Both </a:t>
            </a:r>
            <a:r>
              <a:rPr lang="en-GB" dirty="0" err="1"/>
              <a:t>CustomerID</a:t>
            </a:r>
            <a:r>
              <a:rPr lang="en-GB" dirty="0"/>
              <a:t> and </a:t>
            </a:r>
            <a:r>
              <a:rPr lang="en-GB" dirty="0" err="1"/>
              <a:t>StoreID</a:t>
            </a:r>
            <a:r>
              <a:rPr lang="en-GB" dirty="0"/>
              <a:t> are indexed separately</a:t>
            </a:r>
          </a:p>
          <a:p>
            <a:r>
              <a:rPr lang="en-GB" dirty="0"/>
              <a:t>The query optimiser will select one index only for the whole query</a:t>
            </a:r>
          </a:p>
          <a:p>
            <a:pPr lvl="1"/>
            <a:r>
              <a:rPr lang="en-GB" dirty="0"/>
              <a:t>In this case probably </a:t>
            </a:r>
            <a:r>
              <a:rPr lang="en-GB" dirty="0" err="1"/>
              <a:t>CustomerID</a:t>
            </a:r>
            <a:r>
              <a:rPr lang="en-GB" dirty="0"/>
              <a:t> as we would expect better SELECTIVITY</a:t>
            </a:r>
          </a:p>
          <a:p>
            <a:r>
              <a:rPr lang="en-GB" dirty="0"/>
              <a:t>A single query cannot use two indexes for the same purpose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2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Indexes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 Trees</a:t>
            </a:r>
          </a:p>
          <a:p>
            <a:r>
              <a:rPr lang="en-GB" dirty="0"/>
              <a:t>Clustered vs Non Clustered</a:t>
            </a:r>
          </a:p>
          <a:p>
            <a:r>
              <a:rPr lang="en-GB" dirty="0"/>
              <a:t>Tables with no clustered index are a Heap</a:t>
            </a:r>
          </a:p>
          <a:p>
            <a:r>
              <a:rPr lang="en-GB" dirty="0"/>
              <a:t>Key Lookups</a:t>
            </a:r>
          </a:p>
          <a:p>
            <a:r>
              <a:rPr lang="en-GB" dirty="0"/>
              <a:t>Seek vs Scan</a:t>
            </a:r>
          </a:p>
          <a:p>
            <a:r>
              <a:rPr lang="en-GB" dirty="0"/>
              <a:t>Multi column indexes create a composite key in order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</a:t>
            </a:r>
            <a:r>
              <a:rPr lang="en-GB" dirty="0" err="1"/>
              <a:t>ARGuments</a:t>
            </a:r>
            <a:r>
              <a:rPr lang="en-GB" dirty="0"/>
              <a:t> (SARG)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6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SARGable</a:t>
            </a:r>
            <a:r>
              <a:rPr lang="en-GB" dirty="0"/>
              <a:t> Queries/Predicates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LIKE (%)</a:t>
            </a:r>
          </a:p>
          <a:p>
            <a:pPr lvl="1"/>
            <a:r>
              <a:rPr lang="en-GB" dirty="0"/>
              <a:t>‘%value’ - Cannot use index</a:t>
            </a:r>
          </a:p>
          <a:p>
            <a:pPr lvl="1"/>
            <a:r>
              <a:rPr lang="en-GB" dirty="0"/>
              <a:t>‘value%’ - Can use index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MONTH(</a:t>
            </a:r>
            <a:r>
              <a:rPr lang="en-GB" dirty="0" err="1"/>
              <a:t>DateColumn</a:t>
            </a:r>
            <a:r>
              <a:rPr lang="en-GB" dirty="0"/>
              <a:t>) = 12  - Cannot use Index</a:t>
            </a:r>
          </a:p>
          <a:p>
            <a:pPr lvl="1"/>
            <a:r>
              <a:rPr lang="en-GB" dirty="0" err="1"/>
              <a:t>DateColumn</a:t>
            </a:r>
            <a:r>
              <a:rPr lang="en-GB" dirty="0"/>
              <a:t> BETWEEN ‘1 Dec 2015’ AND ‘31 Dec 2015’ - Can use index</a:t>
            </a:r>
          </a:p>
          <a:p>
            <a:pPr lvl="1"/>
            <a:r>
              <a:rPr lang="en-GB" dirty="0"/>
              <a:t>CAST(</a:t>
            </a:r>
            <a:r>
              <a:rPr lang="en-GB" dirty="0" err="1"/>
              <a:t>DateColumn</a:t>
            </a:r>
            <a:r>
              <a:rPr lang="en-GB" dirty="0"/>
              <a:t> as DATE) BETWEEN… - Can use index</a:t>
            </a:r>
          </a:p>
          <a:p>
            <a:r>
              <a:rPr lang="en-GB" dirty="0"/>
              <a:t>OR</a:t>
            </a:r>
          </a:p>
          <a:p>
            <a:pPr lvl="1"/>
            <a:r>
              <a:rPr lang="en-GB" dirty="0"/>
              <a:t>More likely to scan rather than seek</a:t>
            </a:r>
          </a:p>
          <a:p>
            <a:r>
              <a:rPr lang="en-GB" dirty="0"/>
              <a:t>IN is the same as OR</a:t>
            </a:r>
          </a:p>
          <a:p>
            <a:pPr lvl="1"/>
            <a:r>
              <a:rPr lang="en-GB" dirty="0"/>
              <a:t>In some cases you can use BETWEEN (example replace IN (1,2,3) with BETWEEN 1 AND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STATISTICS TIME/IO</a:t>
            </a:r>
          </a:p>
          <a:p>
            <a:r>
              <a:rPr lang="en-GB" dirty="0" err="1"/>
              <a:t>SARGable</a:t>
            </a:r>
            <a:r>
              <a:rPr lang="en-GB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316220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non aggregated columns have to be grouped</a:t>
            </a:r>
          </a:p>
          <a:p>
            <a:pPr lvl="1"/>
            <a:r>
              <a:rPr lang="en-GB" dirty="0"/>
              <a:t>Results in large group keys</a:t>
            </a:r>
          </a:p>
          <a:p>
            <a:pPr lvl="1"/>
            <a:r>
              <a:rPr lang="en-GB" dirty="0"/>
              <a:t>Uses lots of memory</a:t>
            </a:r>
          </a:p>
          <a:p>
            <a:r>
              <a:rPr lang="en-GB" dirty="0"/>
              <a:t>Use derived table</a:t>
            </a:r>
          </a:p>
          <a:p>
            <a:pPr lvl="1"/>
            <a:r>
              <a:rPr lang="en-GB" dirty="0"/>
              <a:t>Reduce grouping to the unique keys</a:t>
            </a:r>
          </a:p>
          <a:p>
            <a:pPr lvl="1"/>
            <a:r>
              <a:rPr lang="en-GB" dirty="0"/>
              <a:t>JOIN to derived table to enhance </a:t>
            </a:r>
            <a:r>
              <a:rPr lang="en-GB" dirty="0" err="1"/>
              <a:t>resultset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 BY -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131" y="1436914"/>
            <a:ext cx="10471354" cy="4302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endParaRPr lang="en-GB" dirty="0"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SalesPerson</a:t>
            </a:r>
            <a:endParaRPr lang="en-GB" sz="14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>
                <a:solidFill>
                  <a:srgbClr val="FF00FF"/>
                </a:solidFill>
                <a:effectLst/>
              </a:rPr>
              <a:t>sum</a:t>
            </a:r>
            <a:r>
              <a:rPr lang="en-GB" sz="1400" dirty="0">
                <a:solidFill>
                  <a:srgbClr val="808080"/>
                </a:solidFill>
                <a:effectLst/>
              </a:rPr>
              <a:t>(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dirty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dirty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Terr.Name</a:t>
            </a:r>
            <a:endParaRPr lang="en-GB" sz="14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FF"/>
                </a:solidFill>
                <a:effectLst/>
              </a:rPr>
              <a:t> 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4184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Re-write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8173" y="1436913"/>
            <a:ext cx="10361796" cy="4395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SalesPerson</a:t>
            </a:r>
            <a:endParaRPr lang="en-GB" sz="14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SumOfTotalDue</a:t>
            </a:r>
            <a:endParaRPr lang="en-GB" sz="14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1400" b="1" dirty="0" err="1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>
                <a:solidFill>
                  <a:srgbClr val="FF00FF"/>
                </a:solidFill>
                <a:effectLst/>
              </a:rPr>
              <a:t>sum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) 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SumOfTotalDue</a:t>
            </a:r>
            <a:endParaRPr lang="en-GB" sz="1400" b="1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</a:t>
            </a:r>
            <a:r>
              <a:rPr lang="en-GB" sz="1400" b="1" dirty="0">
                <a:solidFill>
                  <a:srgbClr val="0000FF"/>
                </a:solidFill>
                <a:effectLst/>
              </a:rPr>
              <a:t>from </a:t>
            </a:r>
            <a:r>
              <a:rPr lang="en-GB" sz="1400" b="1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</a:t>
            </a:r>
            <a:r>
              <a:rPr lang="en-GB" sz="1400" b="1" dirty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b="1" dirty="0" err="1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>
                <a:solidFill>
                  <a:srgbClr val="808080"/>
                </a:solidFill>
                <a:effectLst/>
              </a:rPr>
              <a:t>) SOH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>
                <a:solidFill>
                  <a:srgbClr val="808080"/>
                </a:solidFill>
                <a:effectLst/>
              </a:rPr>
              <a:t> 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05358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By &amp; Indexes Usage</a:t>
            </a:r>
          </a:p>
        </p:txBody>
      </p:sp>
    </p:spTree>
    <p:extLst>
      <p:ext uri="{BB962C8B-B14F-4D97-AF65-F5344CB8AC3E}">
        <p14:creationId xmlns:p14="http://schemas.microsoft.com/office/powerpoint/2010/main" val="21179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a VM:</a:t>
            </a:r>
          </a:p>
          <a:p>
            <a:pPr lvl="1"/>
            <a:r>
              <a:rPr lang="en-GB" dirty="0"/>
              <a:t>sabiniotr</a:t>
            </a:r>
            <a:r>
              <a:rPr lang="en-GB" dirty="0">
                <a:solidFill>
                  <a:srgbClr val="FF0000"/>
                </a:solidFill>
              </a:rPr>
              <a:t>XX</a:t>
            </a:r>
            <a:r>
              <a:rPr lang="en-GB" dirty="0"/>
              <a:t>.northeurope.cloudapp.azure.com</a:t>
            </a:r>
          </a:p>
          <a:p>
            <a:r>
              <a:rPr lang="en-GB" dirty="0"/>
              <a:t>Login</a:t>
            </a:r>
          </a:p>
          <a:p>
            <a:pPr lvl="1"/>
            <a:r>
              <a:rPr lang="en-GB" dirty="0"/>
              <a:t>.\</a:t>
            </a:r>
            <a:r>
              <a:rPr lang="en-GB" dirty="0" err="1"/>
              <a:t>SQLTraining</a:t>
            </a:r>
            <a:endParaRPr lang="en-GB" dirty="0"/>
          </a:p>
          <a:p>
            <a:pPr lvl="1"/>
            <a:r>
              <a:rPr lang="en-GB" dirty="0"/>
              <a:t>SQLTraining123</a:t>
            </a:r>
          </a:p>
          <a:p>
            <a:r>
              <a:rPr lang="en-GB" dirty="0" err="1"/>
              <a:t>Wifi</a:t>
            </a:r>
            <a:endParaRPr lang="en-GB" dirty="0"/>
          </a:p>
          <a:p>
            <a:pPr lvl="1"/>
            <a:r>
              <a:rPr lang="en-GB" dirty="0"/>
              <a:t>Username:	huddle</a:t>
            </a:r>
          </a:p>
          <a:p>
            <a:pPr lvl="1"/>
            <a:r>
              <a:rPr lang="en-GB" dirty="0"/>
              <a:t>Password: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98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Subset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one query accesses a sub set of a previous query</a:t>
            </a:r>
          </a:p>
          <a:p>
            <a:r>
              <a:rPr lang="en-GB" dirty="0"/>
              <a:t>Why run the query again</a:t>
            </a:r>
          </a:p>
          <a:p>
            <a:r>
              <a:rPr lang="en-GB" dirty="0"/>
              <a:t>Use CASE to identify the subset required</a:t>
            </a:r>
          </a:p>
          <a:p>
            <a:r>
              <a:rPr lang="en-GB" dirty="0"/>
              <a:t>PIVOT on steroids</a:t>
            </a:r>
          </a:p>
          <a:p>
            <a:pPr lvl="1"/>
            <a:r>
              <a:rPr lang="en-GB" dirty="0"/>
              <a:t>Much more flexible than PIVOT and performs just as well</a:t>
            </a:r>
          </a:p>
        </p:txBody>
      </p:sp>
    </p:spTree>
    <p:extLst>
      <p:ext uri="{BB962C8B-B14F-4D97-AF65-F5344CB8AC3E}">
        <p14:creationId xmlns:p14="http://schemas.microsoft.com/office/powerpoint/2010/main" val="398060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Subset queries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208" y="1365938"/>
            <a:ext cx="11078308" cy="4857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endParaRPr lang="en-GB" sz="4300" dirty="0">
              <a:solidFill>
                <a:srgbClr val="FF000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go</a:t>
            </a:r>
          </a:p>
          <a:p>
            <a:pPr>
              <a:spcAft>
                <a:spcPts val="0"/>
              </a:spcAft>
            </a:pPr>
            <a:endParaRPr lang="en-GB" sz="4300" dirty="0">
              <a:solidFill>
                <a:srgbClr val="0000FF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0000FF"/>
                </a:solidFill>
                <a:effectLst/>
              </a:rPr>
              <a:t> select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YearTotal</a:t>
            </a:r>
            <a:endParaRPr lang="en-GB" sz="43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>
                <a:solidFill>
                  <a:srgbClr val="FF0000"/>
                </a:solidFill>
                <a:effectLst/>
              </a:rPr>
              <a:t>'31 Dec 2003'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MonthTotal</a:t>
            </a:r>
            <a:endParaRPr lang="en-GB" sz="43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XmasDayTotal</a:t>
            </a:r>
            <a:endParaRPr lang="en-GB" sz="43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BoxingDayTotal</a:t>
            </a:r>
            <a:endParaRPr lang="en-GB" sz="4300" dirty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>
                <a:solidFill>
                  <a:srgbClr val="FF0000"/>
                </a:solidFill>
                <a:effectLst/>
              </a:rPr>
              <a:t>'31 Dec 2003'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52475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Implicit Conversions</a:t>
            </a:r>
          </a:p>
          <a:p>
            <a:r>
              <a:rPr lang="en-GB" dirty="0" err="1"/>
              <a:t>nvarchar</a:t>
            </a:r>
            <a:r>
              <a:rPr lang="en-GB" dirty="0"/>
              <a:t> and varchar are different</a:t>
            </a:r>
          </a:p>
          <a:p>
            <a:r>
              <a:rPr lang="en-GB" dirty="0"/>
              <a:t>As are </a:t>
            </a:r>
            <a:r>
              <a:rPr lang="en-GB" dirty="0" err="1"/>
              <a:t>tinyint</a:t>
            </a:r>
            <a:r>
              <a:rPr lang="en-GB" dirty="0"/>
              <a:t>, </a:t>
            </a:r>
            <a:r>
              <a:rPr lang="en-GB" dirty="0" err="1"/>
              <a:t>smallint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&amp; </a:t>
            </a:r>
            <a:r>
              <a:rPr lang="en-GB" dirty="0" err="1"/>
              <a:t>bigint</a:t>
            </a:r>
            <a:endParaRPr lang="en-GB" dirty="0"/>
          </a:p>
          <a:p>
            <a:pPr lvl="1"/>
            <a:r>
              <a:rPr lang="en-GB" dirty="0"/>
              <a:t>Signed Data Types (positive and negative values – first bit denotes which)</a:t>
            </a:r>
          </a:p>
          <a:p>
            <a:pPr lvl="1"/>
            <a:r>
              <a:rPr lang="en-GB" dirty="0"/>
              <a:t>Unsigned Data Type (positive only)</a:t>
            </a:r>
          </a:p>
          <a:p>
            <a:r>
              <a:rPr lang="en-GB" dirty="0"/>
              <a:t>Joining mismatched data types is expensive and will scan</a:t>
            </a:r>
          </a:p>
        </p:txBody>
      </p:sp>
    </p:spTree>
    <p:extLst>
      <p:ext uri="{BB962C8B-B14F-4D97-AF65-F5344CB8AC3E}">
        <p14:creationId xmlns:p14="http://schemas.microsoft.com/office/powerpoint/2010/main" val="298006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0567"/>
            <a:ext cx="10131425" cy="4220633"/>
          </a:xfrm>
        </p:spPr>
        <p:txBody>
          <a:bodyPr/>
          <a:lstStyle/>
          <a:p>
            <a:r>
              <a:rPr lang="en-GB" dirty="0"/>
              <a:t>NULL = Unknown Value</a:t>
            </a:r>
          </a:p>
          <a:p>
            <a:r>
              <a:rPr lang="en-GB" dirty="0"/>
              <a:t>1 + 1 = 2</a:t>
            </a:r>
          </a:p>
          <a:p>
            <a:r>
              <a:rPr lang="en-GB" dirty="0"/>
              <a:t>1 + NULL = NULL</a:t>
            </a:r>
          </a:p>
          <a:p>
            <a:r>
              <a:rPr lang="en-GB" dirty="0"/>
              <a:t>“Test String” + NULL = NULL</a:t>
            </a:r>
          </a:p>
          <a:p>
            <a:r>
              <a:rPr lang="en-GB" dirty="0"/>
              <a:t>NULL != NULL (assuming SET ANSI_NULLS OFF)</a:t>
            </a:r>
          </a:p>
          <a:p>
            <a:r>
              <a:rPr lang="en-GB" dirty="0"/>
              <a:t>SUM(</a:t>
            </a:r>
            <a:r>
              <a:rPr lang="en-GB" dirty="0" err="1"/>
              <a:t>Nullable</a:t>
            </a:r>
            <a:r>
              <a:rPr lang="en-GB" dirty="0"/>
              <a:t> Column) = ANSI Warning if null encountered</a:t>
            </a:r>
          </a:p>
          <a:p>
            <a:r>
              <a:rPr lang="en-GB" dirty="0" err="1"/>
              <a:t>Nullable</a:t>
            </a:r>
            <a:r>
              <a:rPr lang="en-GB" dirty="0"/>
              <a:t> columns have some overhead – but very minor</a:t>
            </a:r>
          </a:p>
        </p:txBody>
      </p:sp>
    </p:spTree>
    <p:extLst>
      <p:ext uri="{BB962C8B-B14F-4D97-AF65-F5344CB8AC3E}">
        <p14:creationId xmlns:p14="http://schemas.microsoft.com/office/powerpoint/2010/main" val="101130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scenarios</a:t>
            </a:r>
          </a:p>
          <a:p>
            <a:r>
              <a:rPr lang="en-GB" dirty="0"/>
              <a:t>User has n options to search by</a:t>
            </a:r>
          </a:p>
          <a:p>
            <a:r>
              <a:rPr lang="en-GB" dirty="0"/>
              <a:t>Permutations of plans is very large</a:t>
            </a:r>
          </a:p>
          <a:p>
            <a:r>
              <a:rPr lang="en-GB" dirty="0"/>
              <a:t>In some permutations joins are pointless</a:t>
            </a:r>
          </a:p>
          <a:p>
            <a:r>
              <a:rPr lang="en-GB" dirty="0"/>
              <a:t>But not every permutation is needed</a:t>
            </a:r>
          </a:p>
          <a:p>
            <a:pPr lvl="1"/>
            <a:r>
              <a:rPr lang="en-GB" dirty="0"/>
              <a:t>i.e. they contain a highly selective predicate</a:t>
            </a:r>
          </a:p>
          <a:p>
            <a:r>
              <a:rPr lang="en-GB" dirty="0"/>
              <a:t>How do you get good plans and supportable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Search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Multiple stored </a:t>
            </a:r>
            <a:r>
              <a:rPr lang="en-GB" dirty="0" err="1"/>
              <a:t>procs</a:t>
            </a:r>
            <a:endParaRPr lang="en-GB" dirty="0"/>
          </a:p>
          <a:p>
            <a:pPr lvl="1"/>
            <a:r>
              <a:rPr lang="en-GB" dirty="0"/>
              <a:t>Not supportable option</a:t>
            </a:r>
          </a:p>
          <a:p>
            <a:r>
              <a:rPr lang="en-GB" dirty="0"/>
              <a:t>WHERE Column1 = ISNULL(@Parameter,Column1)</a:t>
            </a:r>
          </a:p>
          <a:p>
            <a:pPr lvl="1"/>
            <a:r>
              <a:rPr lang="en-GB" dirty="0"/>
              <a:t>Provides a single query</a:t>
            </a:r>
          </a:p>
          <a:p>
            <a:pPr lvl="1"/>
            <a:r>
              <a:rPr lang="en-GB" dirty="0"/>
              <a:t>Results in bad plans</a:t>
            </a:r>
          </a:p>
          <a:p>
            <a:pPr lvl="1"/>
            <a:r>
              <a:rPr lang="en-GB" dirty="0"/>
              <a:t>Resolve using RECOMPILE</a:t>
            </a:r>
          </a:p>
          <a:p>
            <a:pPr lvl="2"/>
            <a:r>
              <a:rPr lang="en-GB" dirty="0"/>
              <a:t>Expensive for each call</a:t>
            </a:r>
          </a:p>
          <a:p>
            <a:pPr lvl="1"/>
            <a:r>
              <a:rPr lang="en-GB" dirty="0"/>
              <a:t>An attempt at a solution in 2008 but not viable</a:t>
            </a:r>
          </a:p>
        </p:txBody>
      </p:sp>
    </p:spTree>
    <p:extLst>
      <p:ext uri="{BB962C8B-B14F-4D97-AF65-F5344CB8AC3E}">
        <p14:creationId xmlns:p14="http://schemas.microsoft.com/office/powerpoint/2010/main" val="317972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Search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Dynamic SQL</a:t>
            </a:r>
          </a:p>
          <a:p>
            <a:pPr lvl="1"/>
            <a:r>
              <a:rPr lang="en-GB" dirty="0"/>
              <a:t>Only add required criteria</a:t>
            </a:r>
          </a:p>
          <a:p>
            <a:pPr lvl="1"/>
            <a:r>
              <a:rPr lang="en-GB" dirty="0"/>
              <a:t>Allows joins where necessary</a:t>
            </a:r>
          </a:p>
          <a:p>
            <a:pPr lvl="1"/>
            <a:r>
              <a:rPr lang="en-GB" dirty="0"/>
              <a:t>Multiple ideal plans generated</a:t>
            </a:r>
          </a:p>
          <a:p>
            <a:pPr lvl="1"/>
            <a:r>
              <a:rPr lang="en-GB" dirty="0"/>
              <a:t>Use of parameters</a:t>
            </a:r>
          </a:p>
          <a:p>
            <a:pPr lvl="2"/>
            <a:r>
              <a:rPr lang="en-GB" dirty="0"/>
              <a:t>DO NOT concatenate values</a:t>
            </a:r>
          </a:p>
          <a:p>
            <a:pPr lvl="1"/>
            <a:r>
              <a:rPr lang="en-GB" dirty="0"/>
              <a:t>String manipulation awful in TSQL</a:t>
            </a:r>
          </a:p>
          <a:p>
            <a:pPr lvl="1"/>
            <a:r>
              <a:rPr lang="en-GB" dirty="0"/>
              <a:t>Read access required by calling user</a:t>
            </a:r>
          </a:p>
        </p:txBody>
      </p:sp>
    </p:spTree>
    <p:extLst>
      <p:ext uri="{BB962C8B-B14F-4D97-AF65-F5344CB8AC3E}">
        <p14:creationId xmlns:p14="http://schemas.microsoft.com/office/powerpoint/2010/main" val="2758846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operations affect concurrency</a:t>
            </a:r>
          </a:p>
          <a:p>
            <a:pPr lvl="1"/>
            <a:r>
              <a:rPr lang="en-GB" dirty="0"/>
              <a:t>Long running</a:t>
            </a:r>
          </a:p>
          <a:p>
            <a:pPr lvl="1"/>
            <a:r>
              <a:rPr lang="en-GB" dirty="0"/>
              <a:t>Large numbers of locks</a:t>
            </a:r>
          </a:p>
          <a:p>
            <a:r>
              <a:rPr lang="en-GB" dirty="0"/>
              <a:t>Break batch into smaller chunks</a:t>
            </a:r>
          </a:p>
          <a:p>
            <a:pPr lvl="1"/>
            <a:r>
              <a:rPr lang="en-GB" dirty="0"/>
              <a:t>Reduces locks</a:t>
            </a:r>
          </a:p>
          <a:p>
            <a:pPr lvl="1"/>
            <a:r>
              <a:rPr lang="en-GB" dirty="0"/>
              <a:t>Take longer overall</a:t>
            </a:r>
          </a:p>
          <a:p>
            <a:pPr lvl="1"/>
            <a:r>
              <a:rPr lang="en-GB" dirty="0"/>
              <a:t>Need to parallelise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2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Operations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Temp Tables/CTE’s</a:t>
            </a:r>
          </a:p>
          <a:p>
            <a:r>
              <a:rPr lang="en-GB" dirty="0"/>
              <a:t>Service Broker to perform parallel operations</a:t>
            </a:r>
          </a:p>
          <a:p>
            <a:r>
              <a:rPr lang="en-GB" dirty="0"/>
              <a:t>Application or SSIS to perform parallel operations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2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Scalar functions are evil</a:t>
            </a:r>
          </a:p>
          <a:p>
            <a:pPr lvl="1"/>
            <a:r>
              <a:rPr lang="en-GB" dirty="0">
                <a:hlinkClick r:id="rId2"/>
              </a:rPr>
              <a:t>http://sqlblogcasts.com/blogs/simons/archive/2008/11/03/TSQL-Scalar-functions-are-evil-.aspx</a:t>
            </a:r>
            <a:endParaRPr lang="en-GB" dirty="0"/>
          </a:p>
          <a:p>
            <a:r>
              <a:rPr lang="en-GB" dirty="0"/>
              <a:t>Code is interpreted</a:t>
            </a:r>
          </a:p>
          <a:p>
            <a:r>
              <a:rPr lang="en-GB" dirty="0"/>
              <a:t>Executed for each row (at least)</a:t>
            </a:r>
          </a:p>
          <a:p>
            <a:r>
              <a:rPr lang="en-GB" dirty="0"/>
              <a:t>Not parallelised</a:t>
            </a:r>
          </a:p>
          <a:p>
            <a:r>
              <a:rPr lang="en-GB" dirty="0"/>
              <a:t>Cause problems with profiling</a:t>
            </a:r>
          </a:p>
        </p:txBody>
      </p:sp>
    </p:spTree>
    <p:extLst>
      <p:ext uri="{BB962C8B-B14F-4D97-AF65-F5344CB8AC3E}">
        <p14:creationId xmlns:p14="http://schemas.microsoft.com/office/powerpoint/2010/main" val="5475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good T-SQL</a:t>
            </a:r>
          </a:p>
          <a:p>
            <a:r>
              <a:rPr lang="en-GB" dirty="0"/>
              <a:t>Coding for how the optimiser resolves queries</a:t>
            </a:r>
          </a:p>
          <a:p>
            <a:r>
              <a:rPr lang="en-GB" dirty="0"/>
              <a:t>Avoiding query plan </a:t>
            </a:r>
            <a:r>
              <a:rPr lang="en-GB" dirty="0" err="1"/>
              <a:t>gotchas</a:t>
            </a:r>
            <a:endParaRPr lang="en-GB" dirty="0"/>
          </a:p>
          <a:p>
            <a:r>
              <a:rPr lang="en-GB" dirty="0"/>
              <a:t>New stuff</a:t>
            </a:r>
          </a:p>
          <a:p>
            <a:pPr lvl="1"/>
            <a:r>
              <a:rPr lang="en-GB" dirty="0"/>
              <a:t>In-Memory Tables &amp; Native Compilation (</a:t>
            </a:r>
            <a:r>
              <a:rPr lang="en-GB" dirty="0" err="1"/>
              <a:t>Hekaton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Delayed Durability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55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UDF Performance</a:t>
            </a:r>
          </a:p>
        </p:txBody>
      </p:sp>
    </p:spTree>
    <p:extLst>
      <p:ext uri="{BB962C8B-B14F-4D97-AF65-F5344CB8AC3E}">
        <p14:creationId xmlns:p14="http://schemas.microsoft.com/office/powerpoint/2010/main" val="397617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Functions -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table valued functions</a:t>
            </a:r>
          </a:p>
          <a:p>
            <a:pPr lvl="1"/>
            <a:r>
              <a:rPr lang="en-GB" dirty="0"/>
              <a:t>If possible with just a RETURN statement</a:t>
            </a:r>
          </a:p>
          <a:p>
            <a:r>
              <a:rPr lang="en-GB" dirty="0"/>
              <a:t>Use in </a:t>
            </a:r>
            <a:r>
              <a:rPr lang="en-GB" dirty="0" err="1"/>
              <a:t>subquery</a:t>
            </a:r>
            <a:endParaRPr lang="en-GB" dirty="0"/>
          </a:p>
          <a:p>
            <a:r>
              <a:rPr lang="en-GB" dirty="0"/>
              <a:t>Allows code reuse</a:t>
            </a:r>
          </a:p>
          <a:p>
            <a:pPr lvl="1"/>
            <a:r>
              <a:rPr lang="en-GB" dirty="0"/>
              <a:t>but complicates implementation</a:t>
            </a:r>
          </a:p>
          <a:p>
            <a:r>
              <a:rPr lang="en-GB" dirty="0"/>
              <a:t>Use CLR</a:t>
            </a:r>
          </a:p>
          <a:p>
            <a:pPr lvl="1"/>
            <a:r>
              <a:rPr lang="en-GB" dirty="0"/>
              <a:t>Better than user defined function</a:t>
            </a:r>
          </a:p>
          <a:p>
            <a:pPr lvl="1"/>
            <a:r>
              <a:rPr lang="en-GB" dirty="0"/>
              <a:t>Worse than pure system calls</a:t>
            </a:r>
          </a:p>
        </p:txBody>
      </p:sp>
    </p:spTree>
    <p:extLst>
      <p:ext uri="{BB962C8B-B14F-4D97-AF65-F5344CB8AC3E}">
        <p14:creationId xmlns:p14="http://schemas.microsoft.com/office/powerpoint/2010/main" val="139403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TempDB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Server’s dumping ground</a:t>
            </a:r>
          </a:p>
          <a:p>
            <a:r>
              <a:rPr lang="en-GB" dirty="0"/>
              <a:t>Operations within a memory grant don’t actually write to </a:t>
            </a:r>
            <a:r>
              <a:rPr lang="en-GB" dirty="0" err="1"/>
              <a:t>tempdb</a:t>
            </a:r>
            <a:endParaRPr lang="en-GB" dirty="0"/>
          </a:p>
          <a:p>
            <a:r>
              <a:rPr lang="en-GB" dirty="0"/>
              <a:t>Spills – where the memory grant was not big enough DO write to </a:t>
            </a:r>
            <a:r>
              <a:rPr lang="en-GB" dirty="0" err="1"/>
              <a:t>tempdb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24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 Tables/Table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59915"/>
              </p:ext>
            </p:extLst>
          </p:nvPr>
        </p:nvGraphicFramePr>
        <p:xfrm>
          <a:off x="1981200" y="1500188"/>
          <a:ext cx="8229600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Temp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</a:t>
                      </a:r>
                      <a:r>
                        <a:rPr lang="en-GB" baseline="0" dirty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via</a:t>
                      </a:r>
                      <a:r>
                        <a:rPr lang="en-GB" baseline="0" dirty="0"/>
                        <a:t> Primary Key or Unique Constraint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Only with indexes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Recompiles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Parallel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Connection (## are global for duration</a:t>
                      </a:r>
                      <a:r>
                        <a:rPr lang="en-GB" baseline="0" dirty="0"/>
                        <a:t> of original connection)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SELECT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2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 Table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 tables can be reused by future sessions</a:t>
            </a:r>
          </a:p>
          <a:p>
            <a:r>
              <a:rPr lang="en-GB" dirty="0"/>
              <a:t>This reduces “</a:t>
            </a:r>
            <a:r>
              <a:rPr lang="en-GB" dirty="0" err="1"/>
              <a:t>TempDB</a:t>
            </a:r>
            <a:r>
              <a:rPr lang="en-GB" dirty="0"/>
              <a:t> contention”</a:t>
            </a:r>
          </a:p>
          <a:p>
            <a:r>
              <a:rPr lang="en-GB" dirty="0"/>
              <a:t>No named constraints</a:t>
            </a:r>
          </a:p>
          <a:p>
            <a:r>
              <a:rPr lang="en-GB" dirty="0"/>
              <a:t>No alters/create index after creation</a:t>
            </a:r>
          </a:p>
          <a:p>
            <a:r>
              <a:rPr lang="en-GB" dirty="0"/>
              <a:t>Use inline constraints instead</a:t>
            </a:r>
          </a:p>
          <a:p>
            <a:r>
              <a:rPr lang="en-GB" dirty="0"/>
              <a:t>Table variables are also reused (but in the same proc only)</a:t>
            </a:r>
          </a:p>
        </p:txBody>
      </p:sp>
    </p:spTree>
    <p:extLst>
      <p:ext uri="{BB962C8B-B14F-4D97-AF65-F5344CB8AC3E}">
        <p14:creationId xmlns:p14="http://schemas.microsoft.com/office/powerpoint/2010/main" val="850209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Server 2012/2014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3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Delayed Durability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Danger – Proceed with caution!</a:t>
            </a:r>
          </a:p>
          <a:p>
            <a:r>
              <a:rPr lang="en-GB" dirty="0"/>
              <a:t>ACI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  <a:p>
            <a:r>
              <a:rPr lang="en-GB" dirty="0"/>
              <a:t>Commits do not wait for the log file write to complete</a:t>
            </a:r>
          </a:p>
          <a:p>
            <a:r>
              <a:rPr lang="en-GB" dirty="0"/>
              <a:t>Disabled by default</a:t>
            </a:r>
          </a:p>
          <a:p>
            <a:pPr lvl="1"/>
            <a:r>
              <a:rPr lang="en-GB" dirty="0"/>
              <a:t>Enabled as optional or for everything</a:t>
            </a:r>
          </a:p>
          <a:p>
            <a:r>
              <a:rPr lang="en-GB" dirty="0">
                <a:solidFill>
                  <a:srgbClr val="FF0000"/>
                </a:solidFill>
              </a:rPr>
              <a:t>CAN CAUSE DATA LOSS!</a:t>
            </a:r>
          </a:p>
          <a:p>
            <a:r>
              <a:rPr lang="en-GB" dirty="0"/>
              <a:t>But it’s way faster</a:t>
            </a:r>
          </a:p>
          <a:p>
            <a:r>
              <a:rPr lang="en-GB" dirty="0"/>
              <a:t>Good use case is a Staging database/table</a:t>
            </a:r>
          </a:p>
          <a:p>
            <a:r>
              <a:rPr lang="en-GB" dirty="0"/>
              <a:t>2014 Feature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46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ColumnStore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stored in columns not rows</a:t>
            </a:r>
          </a:p>
          <a:p>
            <a:r>
              <a:rPr lang="en-GB" dirty="0"/>
              <a:t>Very fast for large scan operations</a:t>
            </a:r>
          </a:p>
          <a:p>
            <a:r>
              <a:rPr lang="en-GB" dirty="0"/>
              <a:t>Slow for small seek (lookup) operations</a:t>
            </a:r>
          </a:p>
          <a:p>
            <a:r>
              <a:rPr lang="en-GB" dirty="0"/>
              <a:t>Always compressed</a:t>
            </a:r>
          </a:p>
          <a:p>
            <a:r>
              <a:rPr lang="en-GB" dirty="0"/>
              <a:t>Non clustered (read only) in 2012</a:t>
            </a:r>
          </a:p>
          <a:p>
            <a:r>
              <a:rPr lang="en-GB" dirty="0"/>
              <a:t>Clustered and Updatable in 2014</a:t>
            </a:r>
          </a:p>
        </p:txBody>
      </p:sp>
    </p:spTree>
    <p:extLst>
      <p:ext uri="{BB962C8B-B14F-4D97-AF65-F5344CB8AC3E}">
        <p14:creationId xmlns:p14="http://schemas.microsoft.com/office/powerpoint/2010/main" val="405453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 vs Column 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34814"/>
              </p:ext>
            </p:extLst>
          </p:nvPr>
        </p:nvGraphicFramePr>
        <p:xfrm>
          <a:off x="685800" y="1576388"/>
          <a:ext cx="67542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186931403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502962478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236157387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8275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CreatedDate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AddressID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3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04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0439" y="1951001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0439" y="3122445"/>
            <a:ext cx="8680479" cy="107031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0438" y="4192757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94444" y="221225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4443" y="3298823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4443" y="4348027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827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71811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108378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96949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916392" y="4717359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09424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1909" y="4717000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02165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5465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In-Memory Tables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Optimal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4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In-Memory – What it’s not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answer to all your problems</a:t>
            </a:r>
          </a:p>
          <a:p>
            <a:r>
              <a:rPr lang="en-GB" dirty="0"/>
              <a:t>Easy to convert to</a:t>
            </a:r>
          </a:p>
          <a:p>
            <a:r>
              <a:rPr lang="en-GB" dirty="0"/>
              <a:t>DBCC PINTABLE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73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In-Memory –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Durable writes – despite being “in memory”</a:t>
            </a:r>
          </a:p>
          <a:p>
            <a:r>
              <a:rPr lang="en-GB" dirty="0"/>
              <a:t>Uses versioning</a:t>
            </a:r>
          </a:p>
          <a:p>
            <a:pPr lvl="1"/>
            <a:r>
              <a:rPr lang="en-GB" dirty="0"/>
              <a:t>Not great for lots of fast updates</a:t>
            </a:r>
          </a:p>
          <a:p>
            <a:r>
              <a:rPr lang="en-GB" dirty="0"/>
              <a:t>Limited functionality</a:t>
            </a:r>
          </a:p>
          <a:p>
            <a:pPr lvl="1"/>
            <a:r>
              <a:rPr lang="en-GB" dirty="0"/>
              <a:t>No FK’s</a:t>
            </a:r>
          </a:p>
          <a:p>
            <a:pPr lvl="1"/>
            <a:r>
              <a:rPr lang="en-GB" dirty="0"/>
              <a:t>Limited Indexes</a:t>
            </a:r>
          </a:p>
          <a:p>
            <a:pPr lvl="1"/>
            <a:r>
              <a:rPr lang="en-GB" dirty="0"/>
              <a:t>Cannot modify table after creation</a:t>
            </a:r>
          </a:p>
          <a:p>
            <a:pPr lvl="1"/>
            <a:r>
              <a:rPr lang="en-GB" dirty="0"/>
              <a:t>No LOB Data (XML, varchar(max) </a:t>
            </a:r>
            <a:r>
              <a:rPr lang="en-GB" dirty="0" err="1"/>
              <a:t>varbinary</a:t>
            </a:r>
            <a:r>
              <a:rPr lang="en-GB" dirty="0"/>
              <a:t>(max)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No cross database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9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In-Memory –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OLTP - Short Transactions</a:t>
            </a:r>
          </a:p>
          <a:p>
            <a:r>
              <a:rPr lang="en-GB" dirty="0"/>
              <a:t>Where traditional on disk tables see contention/blocking</a:t>
            </a:r>
          </a:p>
          <a:p>
            <a:r>
              <a:rPr lang="en-GB" dirty="0"/>
              <a:t>Heavy processing in stored procedures</a:t>
            </a:r>
          </a:p>
          <a:p>
            <a:pPr lvl="1"/>
            <a:r>
              <a:rPr lang="en-GB" dirty="0"/>
              <a:t>Utilise Table Variables Types with In-Memory enabled</a:t>
            </a:r>
          </a:p>
          <a:p>
            <a:r>
              <a:rPr lang="en-GB" dirty="0"/>
              <a:t>Session State Database</a:t>
            </a:r>
          </a:p>
          <a:p>
            <a:r>
              <a:rPr lang="en-GB" dirty="0"/>
              <a:t>Table(s) should contain mainly active data</a:t>
            </a:r>
          </a:p>
        </p:txBody>
      </p:sp>
    </p:spTree>
    <p:extLst>
      <p:ext uri="{BB962C8B-B14F-4D97-AF65-F5344CB8AC3E}">
        <p14:creationId xmlns:p14="http://schemas.microsoft.com/office/powerpoint/2010/main" val="3401128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Natively Complied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</a:t>
            </a:r>
          </a:p>
          <a:p>
            <a:pPr lvl="1"/>
            <a:r>
              <a:rPr lang="en-GB" dirty="0"/>
              <a:t>Traditional procs/</a:t>
            </a:r>
            <a:r>
              <a:rPr lang="en-GB" dirty="0" err="1"/>
              <a:t>adhoc</a:t>
            </a:r>
            <a:r>
              <a:rPr lang="en-GB" dirty="0"/>
              <a:t> queries still work</a:t>
            </a:r>
          </a:p>
          <a:p>
            <a:r>
              <a:rPr lang="en-GB" dirty="0"/>
              <a:t>Compiled at creation not run time</a:t>
            </a:r>
          </a:p>
          <a:p>
            <a:r>
              <a:rPr lang="en-GB" dirty="0"/>
              <a:t>So run time never has to wait for plan generation</a:t>
            </a:r>
          </a:p>
          <a:p>
            <a:r>
              <a:rPr lang="en-GB" dirty="0"/>
              <a:t>Compiled to machine code – not a XML plan</a:t>
            </a:r>
          </a:p>
          <a:p>
            <a:r>
              <a:rPr lang="en-GB" dirty="0"/>
              <a:t>Parameters all compiled for UNKNOWN</a:t>
            </a:r>
          </a:p>
        </p:txBody>
      </p:sp>
    </p:spTree>
    <p:extLst>
      <p:ext uri="{BB962C8B-B14F-4D97-AF65-F5344CB8AC3E}">
        <p14:creationId xmlns:p14="http://schemas.microsoft.com/office/powerpoint/2010/main" val="3610352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1573694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Re-write queries to get required execution</a:t>
            </a:r>
          </a:p>
          <a:p>
            <a:r>
              <a:rPr lang="en-GB" dirty="0"/>
              <a:t>The optimiser has decided on a plan for a reason, try to understand</a:t>
            </a:r>
          </a:p>
          <a:p>
            <a:r>
              <a:rPr lang="en-GB" dirty="0"/>
              <a:t>Need to develop on multi core systems</a:t>
            </a:r>
          </a:p>
          <a:p>
            <a:r>
              <a:rPr lang="en-GB" dirty="0"/>
              <a:t>Avoid Scalar UDF’s</a:t>
            </a:r>
          </a:p>
          <a:p>
            <a:r>
              <a:rPr lang="en-GB" dirty="0"/>
              <a:t>Look after </a:t>
            </a:r>
            <a:r>
              <a:rPr lang="en-GB" dirty="0" err="1"/>
              <a:t>TempDB</a:t>
            </a:r>
            <a:endParaRPr lang="en-GB" dirty="0"/>
          </a:p>
          <a:p>
            <a:endParaRPr lang="en-GB" sz="1800" dirty="0"/>
          </a:p>
          <a:p>
            <a:pPr algn="ctr">
              <a:buNone/>
            </a:pPr>
            <a:r>
              <a:rPr lang="en-GB" sz="3600" dirty="0"/>
              <a:t>Less resource usage -&gt; Better scalability</a:t>
            </a:r>
          </a:p>
          <a:p>
            <a:pPr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9026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to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Mail me for a VM – </a:t>
            </a:r>
            <a:r>
              <a:rPr lang="en-GB" dirty="0">
                <a:hlinkClick r:id="rId2"/>
              </a:rPr>
              <a:t>simon.dmorias@sabin.io</a:t>
            </a:r>
            <a:endParaRPr lang="en-GB" dirty="0"/>
          </a:p>
          <a:p>
            <a:r>
              <a:rPr lang="en-GB" dirty="0"/>
              <a:t>Access to git repo possible as well</a:t>
            </a:r>
          </a:p>
          <a:p>
            <a:pPr lvl="1"/>
            <a:r>
              <a:rPr lang="en-GB" dirty="0"/>
              <a:t>You must have SQL 2014 installed for repo to work</a:t>
            </a:r>
          </a:p>
        </p:txBody>
      </p:sp>
    </p:spTree>
    <p:extLst>
      <p:ext uri="{BB962C8B-B14F-4D97-AF65-F5344CB8AC3E}">
        <p14:creationId xmlns:p14="http://schemas.microsoft.com/office/powerpoint/2010/main" val="9005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know your code is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pretty quick on my machine?</a:t>
            </a:r>
          </a:p>
          <a:p>
            <a:r>
              <a:rPr lang="en-GB" dirty="0"/>
              <a:t>Returns in x time on the test box?</a:t>
            </a:r>
          </a:p>
          <a:p>
            <a:r>
              <a:rPr lang="en-GB" dirty="0"/>
              <a:t>Plan looks ok?</a:t>
            </a:r>
          </a:p>
          <a:p>
            <a:r>
              <a:rPr lang="en-GB" dirty="0"/>
              <a:t>Better than the last version?</a:t>
            </a:r>
          </a:p>
        </p:txBody>
      </p:sp>
    </p:spTree>
    <p:extLst>
      <p:ext uri="{BB962C8B-B14F-4D97-AF65-F5344CB8AC3E}">
        <p14:creationId xmlns:p14="http://schemas.microsoft.com/office/powerpoint/2010/main" val="15116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STATISTICS IO/TIME</a:t>
            </a:r>
          </a:p>
          <a:p>
            <a:r>
              <a:rPr lang="en-GB" dirty="0"/>
              <a:t>Query Plans</a:t>
            </a:r>
          </a:p>
          <a:p>
            <a:r>
              <a:rPr lang="en-GB" dirty="0"/>
              <a:t>Load Test</a:t>
            </a:r>
          </a:p>
          <a:p>
            <a:r>
              <a:rPr lang="en-GB" dirty="0"/>
              <a:t>Baseline</a:t>
            </a:r>
          </a:p>
          <a:p>
            <a:r>
              <a:rPr lang="en-GB" strike="sngStrike" dirty="0"/>
              <a:t>Profiler</a:t>
            </a:r>
          </a:p>
          <a:p>
            <a:r>
              <a:rPr lang="en-GB" dirty="0"/>
              <a:t>DMV’s</a:t>
            </a:r>
          </a:p>
          <a:p>
            <a:r>
              <a:rPr lang="en-GB" dirty="0"/>
              <a:t>Extended Events</a:t>
            </a:r>
          </a:p>
        </p:txBody>
      </p:sp>
    </p:spTree>
    <p:extLst>
      <p:ext uri="{BB962C8B-B14F-4D97-AF65-F5344CB8AC3E}">
        <p14:creationId xmlns:p14="http://schemas.microsoft.com/office/powerpoint/2010/main" val="232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7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 Trees (NC) – Single Column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6774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1001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02521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Eddie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1051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54903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Nola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1052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55053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1130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061541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/>
                        <a:t>Eddie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1131</a:t>
            </a: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004931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Leaf Level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9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 Trees (NC) – Multi Column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81822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Mike|6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Will|5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1001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38805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Kelly|1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1051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97914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Mike|6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Nola|2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Sarah|4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1052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62815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Alex|6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1130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816983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/>
                        <a:t>Alex|9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/>
                        <a:t>Fred|7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/>
                        <a:t>Henry|6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1131</a:t>
            </a: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48912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Kelly|1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Ken|1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/>
                        <a:t>Manny|5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1132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Leaf Level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7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1196</TotalTime>
  <Words>1645</Words>
  <Application>Microsoft Office PowerPoint</Application>
  <PresentationFormat>Widescreen</PresentationFormat>
  <Paragraphs>457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Lucida Console</vt:lpstr>
      <vt:lpstr>Ubuntu Titling Rg</vt:lpstr>
      <vt:lpstr>Theme</vt:lpstr>
      <vt:lpstr>Performance</vt:lpstr>
      <vt:lpstr>Welcome</vt:lpstr>
      <vt:lpstr>Todays Objectives</vt:lpstr>
      <vt:lpstr>Writing Optimal Code</vt:lpstr>
      <vt:lpstr>How do you know your code is good?</vt:lpstr>
      <vt:lpstr>Measuring Performance</vt:lpstr>
      <vt:lpstr>Indexes</vt:lpstr>
      <vt:lpstr>B Trees (NC) – Single Column</vt:lpstr>
      <vt:lpstr>B Trees (NC) – Multi Column</vt:lpstr>
      <vt:lpstr>Demo</vt:lpstr>
      <vt:lpstr>Choosing an Index</vt:lpstr>
      <vt:lpstr>Indexes Summary</vt:lpstr>
      <vt:lpstr>Search ARGuments (SARG)</vt:lpstr>
      <vt:lpstr>SARGable Queries/Predicates</vt:lpstr>
      <vt:lpstr>Demo</vt:lpstr>
      <vt:lpstr>GROUP BY</vt:lpstr>
      <vt:lpstr>GROUP BY - Example</vt:lpstr>
      <vt:lpstr>GROUP BY – Re-write Example</vt:lpstr>
      <vt:lpstr>Demo</vt:lpstr>
      <vt:lpstr>Subset queries</vt:lpstr>
      <vt:lpstr>Subset queries</vt:lpstr>
      <vt:lpstr>Data Types</vt:lpstr>
      <vt:lpstr>NULLs</vt:lpstr>
      <vt:lpstr>Dynamic Conditions</vt:lpstr>
      <vt:lpstr>Dynamic Search Options</vt:lpstr>
      <vt:lpstr>Dynamic Search Options </vt:lpstr>
      <vt:lpstr>Batch operations</vt:lpstr>
      <vt:lpstr>Batch Operations - solution</vt:lpstr>
      <vt:lpstr>User Defined Functions</vt:lpstr>
      <vt:lpstr>Demo</vt:lpstr>
      <vt:lpstr>Scalar Functions - Fix</vt:lpstr>
      <vt:lpstr>TempDB</vt:lpstr>
      <vt:lpstr>Temp Tables/Table Variables</vt:lpstr>
      <vt:lpstr>Temp Table Reuse</vt:lpstr>
      <vt:lpstr>SQL Server 2012/2014 Features</vt:lpstr>
      <vt:lpstr>Delayed Durability Mode</vt:lpstr>
      <vt:lpstr>ColumnStore</vt:lpstr>
      <vt:lpstr>Row vs Column Store</vt:lpstr>
      <vt:lpstr>In-Memory Tables</vt:lpstr>
      <vt:lpstr>In-Memory – What it’s not</vt:lpstr>
      <vt:lpstr>In-Memory – What it is</vt:lpstr>
      <vt:lpstr>In-Memory – Use Cases</vt:lpstr>
      <vt:lpstr>Natively Complied Stored Procedures</vt:lpstr>
      <vt:lpstr>Demo</vt:lpstr>
      <vt:lpstr>Summary</vt:lpstr>
      <vt:lpstr>Access to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53</cp:revision>
  <dcterms:created xsi:type="dcterms:W3CDTF">2016-02-23T09:05:19Z</dcterms:created>
  <dcterms:modified xsi:type="dcterms:W3CDTF">2016-03-30T08:40:56Z</dcterms:modified>
</cp:coreProperties>
</file>