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03" r:id="rId3"/>
    <p:sldId id="304" r:id="rId4"/>
    <p:sldId id="305" r:id="rId5"/>
    <p:sldId id="277" r:id="rId6"/>
    <p:sldId id="278" r:id="rId7"/>
    <p:sldId id="272" r:id="rId8"/>
    <p:sldId id="297" r:id="rId9"/>
    <p:sldId id="298" r:id="rId10"/>
    <p:sldId id="274" r:id="rId11"/>
    <p:sldId id="275" r:id="rId12"/>
    <p:sldId id="276" r:id="rId13"/>
    <p:sldId id="282" r:id="rId14"/>
    <p:sldId id="285" r:id="rId15"/>
    <p:sldId id="286" r:id="rId16"/>
    <p:sldId id="287" r:id="rId17"/>
    <p:sldId id="259" r:id="rId18"/>
    <p:sldId id="283" r:id="rId19"/>
    <p:sldId id="260" r:id="rId20"/>
    <p:sldId id="268" r:id="rId21"/>
    <p:sldId id="284" r:id="rId22"/>
    <p:sldId id="261" r:id="rId23"/>
    <p:sldId id="265" r:id="rId24"/>
    <p:sldId id="266" r:id="rId25"/>
    <p:sldId id="288" r:id="rId26"/>
    <p:sldId id="292" r:id="rId27"/>
    <p:sldId id="293" r:id="rId28"/>
    <p:sldId id="264" r:id="rId29"/>
    <p:sldId id="294" r:id="rId30"/>
    <p:sldId id="295" r:id="rId31"/>
    <p:sldId id="262" r:id="rId32"/>
    <p:sldId id="269" r:id="rId33"/>
    <p:sldId id="290" r:id="rId34"/>
    <p:sldId id="263" r:id="rId35"/>
    <p:sldId id="270" r:id="rId36"/>
    <p:sldId id="271" r:id="rId37"/>
    <p:sldId id="280" r:id="rId38"/>
    <p:sldId id="301" r:id="rId39"/>
    <p:sldId id="300" r:id="rId40"/>
    <p:sldId id="299" r:id="rId41"/>
    <p:sldId id="302" r:id="rId42"/>
    <p:sldId id="279" r:id="rId43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3AB498-B90C-42D7-AB81-A29561C3220B}">
          <p14:sldIdLst>
            <p14:sldId id="256"/>
            <p14:sldId id="303"/>
            <p14:sldId id="304"/>
            <p14:sldId id="305"/>
            <p14:sldId id="277"/>
            <p14:sldId id="278"/>
          </p14:sldIdLst>
        </p14:section>
        <p14:section name="Anatomy of a database" id="{D1218FD7-12DE-42BF-85A1-883655C71AA2}">
          <p14:sldIdLst>
            <p14:sldId id="272"/>
            <p14:sldId id="297"/>
            <p14:sldId id="298"/>
          </p14:sldIdLst>
        </p14:section>
        <p14:section name="Write Ahead Logging" id="{670D112B-0DC1-47C2-9068-0D60AE47BF8A}">
          <p14:sldIdLst>
            <p14:sldId id="274"/>
            <p14:sldId id="275"/>
            <p14:sldId id="276"/>
            <p14:sldId id="282"/>
            <p14:sldId id="285"/>
            <p14:sldId id="286"/>
            <p14:sldId id="287"/>
            <p14:sldId id="259"/>
            <p14:sldId id="283"/>
            <p14:sldId id="260"/>
            <p14:sldId id="268"/>
            <p14:sldId id="284"/>
          </p14:sldIdLst>
        </p14:section>
        <p14:section name="Data File Writes" id="{87190521-056F-4058-B282-773DC76FB83E}">
          <p14:sldIdLst>
            <p14:sldId id="261"/>
            <p14:sldId id="265"/>
            <p14:sldId id="266"/>
            <p14:sldId id="288"/>
          </p14:sldIdLst>
        </p14:section>
        <p14:section name="Backup &amp; Recovery" id="{8F1FDA15-6D84-4CAA-A192-43ABD2B7E08F}">
          <p14:sldIdLst>
            <p14:sldId id="292"/>
            <p14:sldId id="293"/>
            <p14:sldId id="264"/>
            <p14:sldId id="294"/>
            <p14:sldId id="295"/>
          </p14:sldIdLst>
        </p14:section>
        <p14:section name="Transaction Log in Detail" id="{F97C7D3E-2937-4717-BEE7-E227F17655E1}">
          <p14:sldIdLst>
            <p14:sldId id="262"/>
            <p14:sldId id="269"/>
            <p14:sldId id="290"/>
            <p14:sldId id="263"/>
          </p14:sldIdLst>
        </p14:section>
        <p14:section name="Data Integrity" id="{EF350EEA-A763-4E62-907F-327D1B48D83E}">
          <p14:sldIdLst>
            <p14:sldId id="270"/>
            <p14:sldId id="271"/>
          </p14:sldIdLst>
        </p14:section>
        <p14:section name="Impact on Writes" id="{3F96E832-E175-4580-9CAD-729BA7BA755F}">
          <p14:sldIdLst>
            <p14:sldId id="280"/>
            <p14:sldId id="301"/>
            <p14:sldId id="300"/>
            <p14:sldId id="299"/>
            <p14:sldId id="302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89" autoAdjust="0"/>
    <p:restoredTop sz="78457" autoAdjust="0"/>
  </p:normalViewPr>
  <p:slideViewPr>
    <p:cSldViewPr snapToGrid="0">
      <p:cViewPr varScale="1">
        <p:scale>
          <a:sx n="125" d="100"/>
          <a:sy n="125" d="100"/>
        </p:scale>
        <p:origin x="296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D9D80-DF2B-41F4-8D30-A09AD670954F}" type="datetimeFigureOut">
              <a:rPr lang="en-GB" smtClean="0"/>
              <a:t>21/01/2020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2D1B7-F68B-4361-B313-0A6753206B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049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C8B6C-ECA7-4502-A71C-D2F93F5DB82F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E15B0-7A20-444B-AEAA-2A6F3DDB1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20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579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711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SabinIO.Logging.VLFsDemo2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790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Demos\</a:t>
            </a:r>
            <a:r>
              <a:rPr lang="en-GB" dirty="0" err="1"/>
              <a:t>SavingData</a:t>
            </a:r>
            <a:r>
              <a:rPr lang="en-GB" dirty="0"/>
              <a:t>\</a:t>
            </a:r>
            <a:r>
              <a:rPr lang="en-GB" dirty="0" err="1"/>
              <a:t>SabinIO.Recovery.PageVerify</a:t>
            </a:r>
            <a:r>
              <a:rPr lang="en-GB" dirty="0"/>
              <a:t>\Demos\1. </a:t>
            </a:r>
            <a:r>
              <a:rPr lang="en-GB" dirty="0" err="1"/>
              <a:t>PageVerify.sql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60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Demos\SavingData\SabinIO.LogOverhead.Demo\Demos\Demo1.sql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977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0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787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SabinIO.Logging.Demo1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SavingData</a:t>
            </a:r>
            <a:r>
              <a:rPr lang="en-GB" dirty="0"/>
              <a:t>\</a:t>
            </a:r>
            <a:r>
              <a:rPr lang="en-GB" dirty="0" err="1"/>
              <a:t>SabinIO.Logging.WithTran</a:t>
            </a:r>
            <a:r>
              <a:rPr lang="en-GB" dirty="0"/>
              <a:t>\Demos\1. </a:t>
            </a:r>
            <a:r>
              <a:rPr lang="en-GB" dirty="0" err="1"/>
              <a:t>WithorWithout.sql</a:t>
            </a:r>
            <a:endParaRPr lang="en-GB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SavingData</a:t>
            </a:r>
            <a:r>
              <a:rPr lang="en-GB" dirty="0"/>
              <a:t>\</a:t>
            </a:r>
            <a:r>
              <a:rPr lang="en-GB" dirty="0" err="1"/>
              <a:t>SabinIO.Logging.WithTran</a:t>
            </a:r>
            <a:r>
              <a:rPr lang="en-GB" dirty="0"/>
              <a:t>\Demos\2. </a:t>
            </a:r>
            <a:r>
              <a:rPr lang="en-GB" dirty="0" err="1"/>
              <a:t>ViewCounters.sql</a:t>
            </a:r>
            <a:endParaRPr lang="en-GB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959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4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884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Dirty pages </a:t>
            </a:r>
          </a:p>
          <a:p>
            <a:r>
              <a:rPr lang="en-GB" dirty="0"/>
              <a:t>Demos 1 and 2 </a:t>
            </a:r>
            <a:r>
              <a:rPr lang="en-GB" dirty="0" err="1"/>
              <a:t>WriteLogTest</a:t>
            </a:r>
            <a:r>
              <a:rPr lang="en-GB" dirty="0"/>
              <a:t> and </a:t>
            </a:r>
            <a:r>
              <a:rPr lang="en-GB" dirty="0" err="1"/>
              <a:t>IncompleteTransation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565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63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 Demo for this – Can just use Management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53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098358"/>
            <a:ext cx="7197726" cy="2421464"/>
          </a:xfrm>
          <a:noFill/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3"/>
            <a:ext cx="7197726" cy="771572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none">
                <a:solidFill>
                  <a:srgbClr val="3342A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1538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4580792" cy="2074333"/>
          </a:xfrm>
        </p:spPr>
        <p:txBody>
          <a:bodyPr anchor="t">
            <a:normAutofit/>
          </a:bodyPr>
          <a:lstStyle>
            <a:lvl1pPr algn="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685800" y="2922797"/>
            <a:ext cx="4580792" cy="2061875"/>
          </a:xfrm>
        </p:spPr>
        <p:txBody>
          <a:bodyPr/>
          <a:lstStyle>
            <a:lvl1pPr marL="0" indent="0" algn="r">
              <a:buNone/>
              <a:defRPr sz="3200"/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352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62610" y="1851758"/>
            <a:ext cx="10744300" cy="1981333"/>
          </a:xfrm>
        </p:spPr>
        <p:txBody>
          <a:bodyPr/>
          <a:lstStyle>
            <a:lvl1pPr marL="0" indent="0">
              <a:buNone/>
              <a:defRPr>
                <a:solidFill>
                  <a:srgbClr val="3342A1"/>
                </a:soli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5789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755744" cy="960967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685802" y="1865355"/>
            <a:ext cx="5219997" cy="3618734"/>
          </a:xfrm>
        </p:spPr>
        <p:txBody>
          <a:bodyPr anchor="t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6221545" y="1865355"/>
            <a:ext cx="5220000" cy="3618734"/>
          </a:xfrm>
        </p:spPr>
        <p:txBody>
          <a:bodyPr anchor="t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9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7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  <a:noFill/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>
                <a:solidFill>
                  <a:srgbClr val="3342A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808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16081"/>
            <a:ext cx="10732654" cy="954486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685800" y="1865355"/>
            <a:ext cx="5220000" cy="3401393"/>
          </a:xfrm>
        </p:spPr>
        <p:txBody>
          <a:bodyPr anchor="t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6198455" y="1865355"/>
            <a:ext cx="5220000" cy="3401393"/>
          </a:xfrm>
        </p:spPr>
        <p:txBody>
          <a:bodyPr anchor="t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16081"/>
            <a:ext cx="10732654" cy="954486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3651" y="1800593"/>
            <a:ext cx="5220000" cy="895051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97909"/>
            <a:ext cx="5220000" cy="2657464"/>
          </a:xfrm>
        </p:spPr>
        <p:txBody>
          <a:bodyPr anchor="t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8455" y="1800593"/>
            <a:ext cx="5220000" cy="903518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8455" y="2897909"/>
            <a:ext cx="5220000" cy="2657464"/>
          </a:xfrm>
        </p:spPr>
        <p:txBody>
          <a:bodyPr anchor="t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52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3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549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79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24511" y="1058511"/>
            <a:ext cx="4165995" cy="24974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Ubuntu"/>
                <a:ea typeface="Ubuntu Titling Rg" panose="02000000000000000000" pitchFamily="2" charset="0"/>
                <a:cs typeface="Ubuntu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n-GB" sz="5400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371600"/>
            <a:ext cx="4580792" cy="2074333"/>
          </a:xfrm>
        </p:spPr>
        <p:txBody>
          <a:bodyPr anchor="t">
            <a:normAutofit/>
          </a:bodyPr>
          <a:lstStyle>
            <a:lvl1pPr algn="r">
              <a:defRPr sz="3200" b="0"/>
            </a:lvl1pPr>
          </a:lstStyle>
          <a:p>
            <a:r>
              <a:rPr lang="en-GB" sz="5400" dirty="0"/>
              <a:t>Large title</a:t>
            </a:r>
            <a:r>
              <a:rPr lang="en-GB" sz="5400" baseline="0" dirty="0"/>
              <a:t> right aligned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120558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16081"/>
            <a:ext cx="10732654" cy="954486"/>
          </a:xfrm>
          <a:prstGeom prst="rect">
            <a:avLst/>
          </a:prstGeom>
          <a:solidFill>
            <a:schemeClr val="tx1"/>
          </a:solidFill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604818"/>
            <a:ext cx="10732654" cy="3913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5817810"/>
            <a:ext cx="12192000" cy="10401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atin typeface="Ubuntu" panose="020B0504030602030204" pitchFamily="34" charset="0"/>
            </a:endParaRPr>
          </a:p>
        </p:txBody>
      </p:sp>
      <p:pic>
        <p:nvPicPr>
          <p:cNvPr id="17" name="Picture 16" descr="Sabin-logo-Strapline-60mm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369" y="6058453"/>
            <a:ext cx="2159000" cy="647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817810"/>
            <a:ext cx="12192000" cy="1040190"/>
          </a:xfrm>
          <a:prstGeom prst="rect">
            <a:avLst/>
          </a:prstGeom>
          <a:solidFill>
            <a:srgbClr val="303F9E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atin typeface="Ubuntu" panose="020B0504030602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900" y="6035363"/>
            <a:ext cx="2154848" cy="647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23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 cap="none">
          <a:ln w="3175" cmpd="sng">
            <a:noFill/>
          </a:ln>
          <a:solidFill>
            <a:srgbClr val="3342A1"/>
          </a:solidFill>
          <a:effectLst/>
          <a:latin typeface="Ubuntu" panose="020B0504030602030204" pitchFamily="34" charset="0"/>
          <a:ea typeface="Ubuntu Titling Rg" panose="02000000000000000000" pitchFamily="2" charset="0"/>
          <a:cs typeface="Ubuntu" panose="020B0504030602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rgbClr val="3342A1"/>
          </a:solidFill>
          <a:effectLst/>
          <a:latin typeface="Ubuntu" panose="020B0504030602030204" pitchFamily="34" charset="0"/>
          <a:ea typeface="Ubuntu Titling Rg" panose="02000000000000000000" pitchFamily="2" charset="0"/>
          <a:cs typeface="Ubuntu" panose="020B0504030602030204" pitchFamily="34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rgbClr val="3342A1"/>
          </a:solidFill>
          <a:effectLst/>
          <a:latin typeface="Ubuntu" panose="020B0504030602030204" pitchFamily="34" charset="0"/>
          <a:ea typeface="Ubuntu Titling Rg" panose="02000000000000000000" pitchFamily="2" charset="0"/>
          <a:cs typeface="Ubuntu" panose="020B0504030602030204" pitchFamily="34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rgbClr val="3342A1"/>
          </a:solidFill>
          <a:effectLst/>
          <a:latin typeface="Ubuntu" panose="020B0504030602030204" pitchFamily="34" charset="0"/>
          <a:ea typeface="Ubuntu Titling Rg" panose="02000000000000000000" pitchFamily="2" charset="0"/>
          <a:cs typeface="Ubuntu" panose="020B0504030602030204" pitchFamily="34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rgbClr val="3342A1"/>
          </a:solidFill>
          <a:effectLst/>
          <a:latin typeface="Ubuntu" panose="020B0504030602030204" pitchFamily="34" charset="0"/>
          <a:ea typeface="Ubuntu Titling Rg" panose="02000000000000000000" pitchFamily="2" charset="0"/>
          <a:cs typeface="Ubuntu" panose="020B0504030602030204" pitchFamily="34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rgbClr val="3342A1"/>
          </a:solidFill>
          <a:effectLst/>
          <a:latin typeface="Ubuntu" panose="020B0504030602030204" pitchFamily="34" charset="0"/>
          <a:ea typeface="Ubuntu Titling Rg" panose="02000000000000000000" pitchFamily="2" charset="0"/>
          <a:cs typeface="Ubuntu" panose="020B0504030602030204" pitchFamily="34" charset="0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SQL Bootcamp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Saving Data – The importance of the transaction log</a:t>
            </a:r>
          </a:p>
        </p:txBody>
      </p:sp>
    </p:spTree>
    <p:extLst>
      <p:ext uri="{BB962C8B-B14F-4D97-AF65-F5344CB8AC3E}">
        <p14:creationId xmlns:p14="http://schemas.microsoft.com/office/powerpoint/2010/main" val="181309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Write Ahead Logging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transaction log is record of truth</a:t>
            </a:r>
          </a:p>
          <a:p>
            <a:r>
              <a:rPr lang="en-GB" dirty="0"/>
              <a:t>Changes are written to the log and the in data page in memory</a:t>
            </a:r>
          </a:p>
          <a:p>
            <a:r>
              <a:rPr lang="en-GB" dirty="0"/>
              <a:t>The data is NOT written to the data file as part of the transaction</a:t>
            </a:r>
          </a:p>
          <a:p>
            <a:r>
              <a:rPr lang="en-GB" dirty="0"/>
              <a:t>The log is used to rollback transactions</a:t>
            </a:r>
          </a:p>
          <a:p>
            <a:r>
              <a:rPr lang="en-GB" dirty="0"/>
              <a:t>The log is used for recovery of outage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81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3BA30A04-48BA-4E13-A65D-FAE2D242BE8B}"/>
              </a:ext>
            </a:extLst>
          </p:cNvPr>
          <p:cNvSpPr/>
          <p:nvPr/>
        </p:nvSpPr>
        <p:spPr>
          <a:xfrm>
            <a:off x="86360" y="5193715"/>
            <a:ext cx="11993876" cy="133784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8FD623-12BF-48C4-A76C-DBB031F00E01}"/>
              </a:ext>
            </a:extLst>
          </p:cNvPr>
          <p:cNvSpPr/>
          <p:nvPr/>
        </p:nvSpPr>
        <p:spPr>
          <a:xfrm>
            <a:off x="86360" y="3657600"/>
            <a:ext cx="11993876" cy="133784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roup 41"/>
          <p:cNvGrpSpPr/>
          <p:nvPr/>
        </p:nvGrpSpPr>
        <p:grpSpPr>
          <a:xfrm>
            <a:off x="6219825" y="3803153"/>
            <a:ext cx="5721244" cy="1006972"/>
            <a:chOff x="6219826" y="3052765"/>
            <a:chExt cx="5721244" cy="1790700"/>
          </a:xfrm>
          <a:solidFill>
            <a:srgbClr val="92D05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5" name="Rectangle 24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96025" y="3088943"/>
              <a:ext cx="1677371" cy="65678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Buffer Pool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219825" y="5334000"/>
            <a:ext cx="5781675" cy="1057275"/>
            <a:chOff x="6219825" y="5334000"/>
            <a:chExt cx="5781675" cy="105727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3" name="Rectangle 32"/>
            <p:cNvSpPr/>
            <p:nvPr/>
          </p:nvSpPr>
          <p:spPr>
            <a:xfrm>
              <a:off x="6219825" y="5334000"/>
              <a:ext cx="5721244" cy="10572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pic>
          <p:nvPicPr>
            <p:cNvPr id="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3548" y="5743576"/>
              <a:ext cx="410021" cy="5524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569" y="5743576"/>
              <a:ext cx="410021" cy="5524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3590" y="5743576"/>
              <a:ext cx="410021" cy="5524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611" y="5743576"/>
              <a:ext cx="410021" cy="5524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632" y="5743576"/>
              <a:ext cx="410021" cy="5524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3653" y="5743576"/>
              <a:ext cx="410021" cy="5524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674" y="5743576"/>
              <a:ext cx="410021" cy="5524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695" y="5743576"/>
              <a:ext cx="410021" cy="5524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3716" y="5743577"/>
              <a:ext cx="410021" cy="5524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3737" y="5743576"/>
              <a:ext cx="410021" cy="5524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758" y="5743576"/>
              <a:ext cx="410021" cy="5524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3779" y="5743576"/>
              <a:ext cx="410021" cy="552450"/>
            </a:xfrm>
            <a:prstGeom prst="rect">
              <a:avLst/>
            </a:prstGeom>
            <a:ln>
              <a:noFill/>
            </a:ln>
          </p:spPr>
        </p:pic>
        <p:sp>
          <p:nvSpPr>
            <p:cNvPr id="34" name="TextBox 33"/>
            <p:cNvSpPr txBox="1"/>
            <p:nvPr/>
          </p:nvSpPr>
          <p:spPr>
            <a:xfrm>
              <a:off x="11353800" y="6000750"/>
              <a:ext cx="6477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…….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19825" y="5369482"/>
              <a:ext cx="16773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Data File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771525"/>
          </a:xfrm>
        </p:spPr>
        <p:txBody>
          <a:bodyPr>
            <a:normAutofit/>
          </a:bodyPr>
          <a:lstStyle/>
          <a:p>
            <a:r>
              <a:rPr lang="en-GB"/>
              <a:t>Diagram of QE to Storage Engine (Read)</a:t>
            </a:r>
            <a:endParaRPr lang="en-GB" dirty="0"/>
          </a:p>
        </p:txBody>
      </p:sp>
      <p:grpSp>
        <p:nvGrpSpPr>
          <p:cNvPr id="40" name="Group 39"/>
          <p:cNvGrpSpPr/>
          <p:nvPr/>
        </p:nvGrpSpPr>
        <p:grpSpPr>
          <a:xfrm>
            <a:off x="354225" y="5333998"/>
            <a:ext cx="3744266" cy="1057276"/>
            <a:chOff x="354225" y="5333998"/>
            <a:chExt cx="3744266" cy="105727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7" name="Rectangle 36"/>
            <p:cNvSpPr/>
            <p:nvPr/>
          </p:nvSpPr>
          <p:spPr>
            <a:xfrm>
              <a:off x="354225" y="5333999"/>
              <a:ext cx="3744266" cy="10572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6923" y="5333998"/>
              <a:ext cx="16773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Log File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4225" y="3803153"/>
            <a:ext cx="3744264" cy="1006972"/>
            <a:chOff x="6219826" y="3052765"/>
            <a:chExt cx="5721244" cy="1790700"/>
          </a:xfrm>
          <a:solidFill>
            <a:srgbClr val="92D05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4" name="Rectangle 43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42675" y="3088943"/>
              <a:ext cx="1831763" cy="65678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Log Buffer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098489" y="2286001"/>
            <a:ext cx="1997511" cy="1295399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98488" y="983755"/>
            <a:ext cx="1997511" cy="1295399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98488" y="991671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Query Optimizer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106644" y="2304037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Storage Engine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66725" y="1176337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Read Query</a:t>
            </a:r>
          </a:p>
        </p:txBody>
      </p:sp>
      <p:cxnSp>
        <p:nvCxnSpPr>
          <p:cNvPr id="52" name="Straight Arrow Connector 51"/>
          <p:cNvCxnSpPr>
            <a:stCxn id="50" idx="3"/>
          </p:cNvCxnSpPr>
          <p:nvPr/>
        </p:nvCxnSpPr>
        <p:spPr>
          <a:xfrm>
            <a:off x="1400620" y="1459706"/>
            <a:ext cx="269786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33009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Parse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73734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Bind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06644" y="1740487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Optimize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79194" y="1740845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Execute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098488" y="2752725"/>
            <a:ext cx="1997511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</p:cNvCxnSpPr>
          <p:nvPr/>
        </p:nvCxnSpPr>
        <p:spPr>
          <a:xfrm flipH="1" flipV="1">
            <a:off x="5097243" y="2768352"/>
            <a:ext cx="2" cy="81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160009" y="2917214"/>
            <a:ext cx="935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Buffer Manager</a:t>
            </a:r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>
            <a:off x="5646656" y="3581400"/>
            <a:ext cx="573169" cy="7252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3" idx="1"/>
          </p:cNvCxnSpPr>
          <p:nvPr/>
        </p:nvCxnSpPr>
        <p:spPr>
          <a:xfrm>
            <a:off x="5646656" y="3581400"/>
            <a:ext cx="573169" cy="22812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547" y="5748338"/>
            <a:ext cx="410021" cy="552450"/>
          </a:xfrm>
          <a:prstGeom prst="rect">
            <a:avLst/>
          </a:prstGeom>
        </p:spPr>
      </p:pic>
      <p:pic>
        <p:nvPicPr>
          <p:cNvPr id="5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279" y="5745957"/>
            <a:ext cx="410021" cy="552450"/>
          </a:xfrm>
          <a:prstGeom prst="rect">
            <a:avLst/>
          </a:prstGeom>
        </p:spPr>
      </p:pic>
      <p:pic>
        <p:nvPicPr>
          <p:cNvPr id="59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945" y="5738814"/>
            <a:ext cx="410021" cy="552450"/>
          </a:xfrm>
          <a:prstGeom prst="rect">
            <a:avLst/>
          </a:prstGeom>
        </p:spPr>
      </p:pic>
      <p:pic>
        <p:nvPicPr>
          <p:cNvPr id="61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55" y="5748338"/>
            <a:ext cx="410021" cy="55245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 flipV="1">
            <a:off x="6083298" y="3245407"/>
            <a:ext cx="439887" cy="5334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424640" y="2051090"/>
            <a:ext cx="26738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66725" y="1747302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FE6A7E-DF23-4D52-917C-4F1096A20976}"/>
              </a:ext>
            </a:extLst>
          </p:cNvPr>
          <p:cNvSpPr txBox="1"/>
          <p:nvPr/>
        </p:nvSpPr>
        <p:spPr>
          <a:xfrm>
            <a:off x="4499506" y="3818036"/>
            <a:ext cx="134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Ubuntu Titling Rg" panose="02000000000000000000" pitchFamily="2" charset="0"/>
                <a:ea typeface="Ubuntu Titling Rg" panose="02000000000000000000" pitchFamily="2" charset="0"/>
              </a:rPr>
              <a:t>Memory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9BE3D7-E37E-4374-881D-938D53DFCC92}"/>
              </a:ext>
            </a:extLst>
          </p:cNvPr>
          <p:cNvSpPr txBox="1"/>
          <p:nvPr/>
        </p:nvSpPr>
        <p:spPr>
          <a:xfrm>
            <a:off x="4500993" y="5362425"/>
            <a:ext cx="134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Ubuntu Titling Rg" panose="02000000000000000000" pitchFamily="2" charset="0"/>
                <a:ea typeface="Ubuntu Titling Rg" panose="02000000000000000000" pitchFamily="2" charset="0"/>
              </a:rPr>
              <a:t>Disk</a:t>
            </a:r>
          </a:p>
        </p:txBody>
      </p:sp>
    </p:spTree>
    <p:extLst>
      <p:ext uri="{BB962C8B-B14F-4D97-AF65-F5344CB8AC3E}">
        <p14:creationId xmlns:p14="http://schemas.microsoft.com/office/powerpoint/2010/main" val="372678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4" presetClass="path" presetSubtype="0" accel="25000" decel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22222E-6 L 0.00117 -0.2294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64" presetClass="path" presetSubtype="0" accel="25000" decel="2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7.40741E-7 L 0.00013 -0.22917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33333E-6 L 0.00169 -0.228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1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22222E-6 L 0.00143 -0.23102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/>
      <p:bldP spid="54" grpId="0"/>
      <p:bldP spid="55" grpId="0"/>
      <p:bldP spid="56" grpId="0"/>
      <p:bldP spid="62" grpId="0"/>
      <p:bldP spid="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98E15920-6267-45D5-9808-3AEDBFD1D719}"/>
              </a:ext>
            </a:extLst>
          </p:cNvPr>
          <p:cNvSpPr/>
          <p:nvPr/>
        </p:nvSpPr>
        <p:spPr>
          <a:xfrm>
            <a:off x="86360" y="5193715"/>
            <a:ext cx="11993876" cy="133784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BE1755E-E90A-484A-AAE2-9EBA9CD72FDD}"/>
              </a:ext>
            </a:extLst>
          </p:cNvPr>
          <p:cNvSpPr/>
          <p:nvPr/>
        </p:nvSpPr>
        <p:spPr>
          <a:xfrm>
            <a:off x="86360" y="3657600"/>
            <a:ext cx="11993876" cy="133784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400AA6-C9CD-42D8-A040-2DFFC2EFC726}"/>
              </a:ext>
            </a:extLst>
          </p:cNvPr>
          <p:cNvSpPr txBox="1"/>
          <p:nvPr/>
        </p:nvSpPr>
        <p:spPr>
          <a:xfrm>
            <a:off x="4499506" y="3818036"/>
            <a:ext cx="134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Ubuntu Titling Rg" panose="02000000000000000000" pitchFamily="2" charset="0"/>
                <a:ea typeface="Ubuntu Titling Rg" panose="02000000000000000000" pitchFamily="2" charset="0"/>
              </a:rPr>
              <a:t>Memory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3140A1-3FF4-456C-B6AF-B3CEC39F59E3}"/>
              </a:ext>
            </a:extLst>
          </p:cNvPr>
          <p:cNvSpPr txBox="1"/>
          <p:nvPr/>
        </p:nvSpPr>
        <p:spPr>
          <a:xfrm>
            <a:off x="4500993" y="5362425"/>
            <a:ext cx="134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Ubuntu Titling Rg" panose="02000000000000000000" pitchFamily="2" charset="0"/>
                <a:ea typeface="Ubuntu Titling Rg" panose="02000000000000000000" pitchFamily="2" charset="0"/>
              </a:rPr>
              <a:t>Disk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354225" y="5333998"/>
            <a:ext cx="3744266" cy="1057276"/>
            <a:chOff x="354225" y="5333998"/>
            <a:chExt cx="3744266" cy="105727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7" name="Rectangle 36"/>
            <p:cNvSpPr/>
            <p:nvPr/>
          </p:nvSpPr>
          <p:spPr>
            <a:xfrm>
              <a:off x="354225" y="5333999"/>
              <a:ext cx="3744266" cy="10572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6923" y="5333998"/>
              <a:ext cx="16773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Log File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50790" y="6000750"/>
              <a:ext cx="6477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…….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484692" y="5695804"/>
            <a:ext cx="1763325" cy="623746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VLF1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257003" y="5695804"/>
            <a:ext cx="1763325" cy="623746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VLF2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6219825" y="3803153"/>
            <a:ext cx="5721244" cy="1006972"/>
            <a:chOff x="6219826" y="3052765"/>
            <a:chExt cx="5721244" cy="1790700"/>
          </a:xfrm>
          <a:solidFill>
            <a:srgbClr val="92D05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5" name="Rectangle 24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96025" y="3088943"/>
              <a:ext cx="1677371" cy="65678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Buffer Pool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219825" y="5334000"/>
            <a:ext cx="5781675" cy="1057275"/>
            <a:chOff x="6219825" y="5334000"/>
            <a:chExt cx="5781675" cy="105727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3" name="Rectangle 32"/>
            <p:cNvSpPr/>
            <p:nvPr/>
          </p:nvSpPr>
          <p:spPr>
            <a:xfrm>
              <a:off x="6219825" y="5334000"/>
              <a:ext cx="5721244" cy="10572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pic>
          <p:nvPicPr>
            <p:cNvPr id="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3548" y="5743576"/>
              <a:ext cx="410021" cy="5524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569" y="5743576"/>
              <a:ext cx="410021" cy="5524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3590" y="5743576"/>
              <a:ext cx="410021" cy="5524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611" y="5743576"/>
              <a:ext cx="410021" cy="5524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632" y="5743576"/>
              <a:ext cx="410021" cy="5524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3653" y="5743576"/>
              <a:ext cx="410021" cy="5524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674" y="5743576"/>
              <a:ext cx="410021" cy="5524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695" y="5743576"/>
              <a:ext cx="410021" cy="5524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3716" y="5743577"/>
              <a:ext cx="410021" cy="5524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3737" y="5743576"/>
              <a:ext cx="410021" cy="5524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758" y="5743576"/>
              <a:ext cx="410021" cy="5524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3779" y="5743576"/>
              <a:ext cx="410021" cy="552450"/>
            </a:xfrm>
            <a:prstGeom prst="rect">
              <a:avLst/>
            </a:prstGeom>
            <a:ln>
              <a:noFill/>
            </a:ln>
          </p:spPr>
        </p:pic>
        <p:sp>
          <p:nvSpPr>
            <p:cNvPr id="34" name="TextBox 33"/>
            <p:cNvSpPr txBox="1"/>
            <p:nvPr/>
          </p:nvSpPr>
          <p:spPr>
            <a:xfrm>
              <a:off x="11353800" y="6000750"/>
              <a:ext cx="6477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…….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19825" y="5369482"/>
              <a:ext cx="16773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Data File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77152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Diagram of QE to Storage Engine (Update)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54224" y="3803153"/>
            <a:ext cx="1387825" cy="1006972"/>
            <a:chOff x="6219826" y="3052765"/>
            <a:chExt cx="5721244" cy="1790700"/>
          </a:xfrm>
          <a:solidFill>
            <a:srgbClr val="92D05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4" name="Rectangle 43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42677" y="3088943"/>
              <a:ext cx="5565320" cy="65678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Log Buffer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098489" y="2286001"/>
            <a:ext cx="1997511" cy="1295399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98488" y="983755"/>
            <a:ext cx="1997511" cy="1295399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98488" y="991671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Query Optimizer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106644" y="2304037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Storage Engine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66725" y="1176337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Update Query</a:t>
            </a:r>
          </a:p>
        </p:txBody>
      </p:sp>
      <p:cxnSp>
        <p:nvCxnSpPr>
          <p:cNvPr id="52" name="Straight Arrow Connector 51"/>
          <p:cNvCxnSpPr>
            <a:stCxn id="50" idx="3"/>
          </p:cNvCxnSpPr>
          <p:nvPr/>
        </p:nvCxnSpPr>
        <p:spPr>
          <a:xfrm>
            <a:off x="1400620" y="1459706"/>
            <a:ext cx="269786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33009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Parse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73734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Bind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06644" y="1740487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Optimize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79194" y="1740845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Execute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098488" y="2752725"/>
            <a:ext cx="1997511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</p:cNvCxnSpPr>
          <p:nvPr/>
        </p:nvCxnSpPr>
        <p:spPr>
          <a:xfrm flipH="1" flipV="1">
            <a:off x="5097243" y="2768352"/>
            <a:ext cx="2" cy="81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160009" y="2917214"/>
            <a:ext cx="935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Buffer Manager</a:t>
            </a:r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>
            <a:off x="5646656" y="3581400"/>
            <a:ext cx="573169" cy="7252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45" idx="3"/>
          </p:cNvCxnSpPr>
          <p:nvPr/>
        </p:nvCxnSpPr>
        <p:spPr>
          <a:xfrm flipV="1">
            <a:off x="1709769" y="3352800"/>
            <a:ext cx="2356440" cy="6553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424640" y="2051090"/>
            <a:ext cx="26738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66725" y="1747302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06644" y="2917214"/>
            <a:ext cx="105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Transaction Services</a:t>
            </a:r>
          </a:p>
        </p:txBody>
      </p:sp>
      <p:pic>
        <p:nvPicPr>
          <p:cNvPr id="6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868" y="4164571"/>
            <a:ext cx="410021" cy="552450"/>
          </a:xfrm>
          <a:prstGeom prst="rect">
            <a:avLst/>
          </a:prstGeom>
        </p:spPr>
      </p:pic>
      <p:pic>
        <p:nvPicPr>
          <p:cNvPr id="69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576" y="4164571"/>
            <a:ext cx="410021" cy="55245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45" y="4163104"/>
            <a:ext cx="408220" cy="55062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24" y="4160772"/>
            <a:ext cx="408220" cy="550622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endCxn id="44" idx="3"/>
          </p:cNvCxnSpPr>
          <p:nvPr/>
        </p:nvCxnSpPr>
        <p:spPr>
          <a:xfrm flipH="1">
            <a:off x="1742049" y="3581400"/>
            <a:ext cx="2839477" cy="7252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71027" y="4828521"/>
            <a:ext cx="132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Checkpoint/</a:t>
            </a:r>
          </a:p>
          <a:p>
            <a:r>
              <a:rPr lang="en-GB" sz="1400" dirty="0">
                <a:solidFill>
                  <a:schemeClr val="bg1"/>
                </a:solidFill>
              </a:rPr>
              <a:t>Lazy Writer</a:t>
            </a:r>
          </a:p>
        </p:txBody>
      </p:sp>
      <p:pic>
        <p:nvPicPr>
          <p:cNvPr id="6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4162190"/>
            <a:ext cx="410021" cy="552450"/>
          </a:xfrm>
          <a:prstGeom prst="rect">
            <a:avLst/>
          </a:prstGeom>
        </p:spPr>
      </p:pic>
      <p:pic>
        <p:nvPicPr>
          <p:cNvPr id="6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76" y="4161954"/>
            <a:ext cx="410021" cy="55245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28" y="4169206"/>
            <a:ext cx="408220" cy="55062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15" y="4171161"/>
            <a:ext cx="408220" cy="55062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2F27CFE-CA2B-494C-B409-9080C00FA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24" y="4169206"/>
            <a:ext cx="408220" cy="550622"/>
          </a:xfrm>
          <a:prstGeom prst="rect">
            <a:avLst/>
          </a:prstGeom>
        </p:spPr>
      </p:pic>
      <p:pic>
        <p:nvPicPr>
          <p:cNvPr id="79" name="Content Placeholder 3">
            <a:extLst>
              <a:ext uri="{FF2B5EF4-FFF2-40B4-BE49-F238E27FC236}">
                <a16:creationId xmlns:a16="http://schemas.microsoft.com/office/drawing/2014/main" id="{C6CD87C3-8515-4207-AD52-922F20236F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632" y="5750507"/>
            <a:ext cx="410021" cy="552450"/>
          </a:xfrm>
          <a:prstGeom prst="rect">
            <a:avLst/>
          </a:prstGeom>
          <a:ln>
            <a:noFill/>
          </a:ln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369D2526-C9CB-4F03-B532-52FDDC6C5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561" y="4169731"/>
            <a:ext cx="408220" cy="55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9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7.40741E-7 L 0.00234 0.2298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1148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7.40741E-7 L 0.00287 0.23125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6 L -0.00091 -0.2305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3.33333E-6 L 0.08477 0.22824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1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00131 0.23102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0.0013 0.23194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1.85185E-6 L 0.0013 0.23194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/>
      <p:bldP spid="54" grpId="0"/>
      <p:bldP spid="55" grpId="0"/>
      <p:bldP spid="56" grpId="0"/>
      <p:bldP spid="62" grpId="0"/>
      <p:bldP spid="65" grpId="0" animBg="1"/>
      <p:bldP spid="63" grpId="0"/>
      <p:bldP spid="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Write Ahead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Query hits SQL</a:t>
            </a:r>
          </a:p>
          <a:p>
            <a:r>
              <a:rPr lang="en-GB" dirty="0"/>
              <a:t>SQL finds the data to modify, puts pages in memory</a:t>
            </a:r>
          </a:p>
          <a:p>
            <a:r>
              <a:rPr lang="en-GB" dirty="0"/>
              <a:t>Changes made to the in memory data page</a:t>
            </a:r>
          </a:p>
          <a:p>
            <a:r>
              <a:rPr lang="en-GB" dirty="0"/>
              <a:t>And recorded in the log buffer (in memory)</a:t>
            </a:r>
          </a:p>
          <a:p>
            <a:r>
              <a:rPr lang="en-GB" dirty="0"/>
              <a:t>On commit, log buffer written to transaction log</a:t>
            </a:r>
          </a:p>
          <a:p>
            <a:r>
              <a:rPr lang="en-GB" dirty="0"/>
              <a:t>Writes to log are sequential</a:t>
            </a:r>
          </a:p>
          <a:p>
            <a:r>
              <a:rPr lang="en-GB" dirty="0"/>
              <a:t>Once written NOTHING should touch that part of disk</a:t>
            </a:r>
          </a:p>
          <a:p>
            <a:r>
              <a:rPr lang="en-GB" dirty="0"/>
              <a:t>Data is NOT written to data files until later checkpoint</a:t>
            </a:r>
          </a:p>
        </p:txBody>
      </p:sp>
    </p:spTree>
    <p:extLst>
      <p:ext uri="{BB962C8B-B14F-4D97-AF65-F5344CB8AC3E}">
        <p14:creationId xmlns:p14="http://schemas.microsoft.com/office/powerpoint/2010/main" val="1139343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WAL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Principle </a:t>
            </a:r>
          </a:p>
          <a:p>
            <a:pPr lvl="1"/>
            <a:r>
              <a:rPr lang="en-GB" dirty="0"/>
              <a:t>Log Data is written and then not modified</a:t>
            </a:r>
          </a:p>
          <a:p>
            <a:r>
              <a:rPr lang="en-GB" dirty="0"/>
              <a:t>Data is stored in sectors on a disk</a:t>
            </a:r>
          </a:p>
          <a:p>
            <a:r>
              <a:rPr lang="en-GB" dirty="0"/>
              <a:t>Thus </a:t>
            </a:r>
          </a:p>
          <a:p>
            <a:pPr lvl="1"/>
            <a:r>
              <a:rPr lang="en-GB" dirty="0"/>
              <a:t>writes must be whole sectors</a:t>
            </a:r>
          </a:p>
          <a:p>
            <a:pPr lvl="1"/>
            <a:r>
              <a:rPr lang="en-GB" dirty="0"/>
              <a:t>writes are sequential to a file</a:t>
            </a:r>
          </a:p>
          <a:p>
            <a:r>
              <a:rPr lang="en-GB" dirty="0"/>
              <a:t>If not whole sectors then a second write could corrupt a previous write</a:t>
            </a:r>
          </a:p>
        </p:txBody>
      </p:sp>
    </p:spTree>
    <p:extLst>
      <p:ext uri="{BB962C8B-B14F-4D97-AF65-F5344CB8AC3E}">
        <p14:creationId xmlns:p14="http://schemas.microsoft.com/office/powerpoint/2010/main" val="131311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481973" y="2240629"/>
            <a:ext cx="1771133" cy="3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Tran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81974" y="2240629"/>
            <a:ext cx="1256427" cy="3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Tran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 Protocol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5444" y="398420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Log File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481974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54932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1411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4398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10877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97356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83835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70314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53301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8453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71380" y="5103628"/>
            <a:ext cx="5432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second write, writes to the same sector as the first. </a:t>
            </a:r>
          </a:p>
          <a:p>
            <a:r>
              <a:rPr lang="en-GB" dirty="0">
                <a:solidFill>
                  <a:srgbClr val="FF0000"/>
                </a:solidFill>
              </a:rPr>
              <a:t>If that IO fails it may have corrupted the first write.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24398" y="3559475"/>
            <a:ext cx="209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512 (4k) disk sectors</a:t>
            </a:r>
          </a:p>
        </p:txBody>
      </p:sp>
      <p:cxnSp>
        <p:nvCxnSpPr>
          <p:cNvPr id="23" name="Straight Arrow Connector 22"/>
          <p:cNvCxnSpPr>
            <a:stCxn id="6" idx="2"/>
          </p:cNvCxnSpPr>
          <p:nvPr/>
        </p:nvCxnSpPr>
        <p:spPr>
          <a:xfrm>
            <a:off x="2811693" y="4390518"/>
            <a:ext cx="565473" cy="7450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5444" y="2240629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Log buffer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481972" y="2240629"/>
            <a:ext cx="8857808" cy="3908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34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59259E-6 L 3.125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0.10274 0.250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0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919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6" presetClass="emph" presetSubtype="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7" grpId="0" animBg="1"/>
      <p:bldP spid="6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475624" y="2240629"/>
            <a:ext cx="1256427" cy="3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Tran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 Protocol</a:t>
            </a:r>
          </a:p>
        </p:txBody>
      </p:sp>
      <p:sp>
        <p:nvSpPr>
          <p:cNvPr id="5" name="Rectangle 4"/>
          <p:cNvSpPr/>
          <p:nvPr/>
        </p:nvSpPr>
        <p:spPr>
          <a:xfrm>
            <a:off x="1475624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48582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35061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18048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04527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91006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77485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3964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46951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333430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2103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32051" y="2240629"/>
            <a:ext cx="516531" cy="3908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11933" y="1788229"/>
            <a:ext cx="158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Padding added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18048" y="3559475"/>
            <a:ext cx="209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512 (4k) disk sectors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5444" y="398420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Log File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5444" y="2240629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Log buffer</a:t>
            </a:r>
          </a:p>
          <a:p>
            <a:r>
              <a:rPr lang="en-GB" dirty="0">
                <a:solidFill>
                  <a:schemeClr val="bg1"/>
                </a:solidFill>
              </a:rPr>
              <a:t>(max 60k)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71380" y="5103628"/>
            <a:ext cx="430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writes are aligned to a sector boundary.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3248582" y="4390518"/>
            <a:ext cx="882988" cy="71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915434" y="4390518"/>
            <a:ext cx="989093" cy="71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481972" y="2240629"/>
            <a:ext cx="8815188" cy="3908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475624" y="2240629"/>
            <a:ext cx="2655945" cy="390888"/>
            <a:chOff x="2854882" y="2240629"/>
            <a:chExt cx="2655945" cy="390888"/>
          </a:xfrm>
        </p:grpSpPr>
        <p:sp>
          <p:nvSpPr>
            <p:cNvPr id="19" name="Rectangle 18"/>
            <p:cNvSpPr/>
            <p:nvPr/>
          </p:nvSpPr>
          <p:spPr>
            <a:xfrm>
              <a:off x="2854882" y="2240629"/>
              <a:ext cx="1929769" cy="3908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Tran 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84651" y="2240629"/>
              <a:ext cx="726176" cy="3908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H="1">
            <a:off x="3035300" y="2120900"/>
            <a:ext cx="546100" cy="19812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77275" y="2120900"/>
            <a:ext cx="1509381" cy="19812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65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59259E-6 L 3.95833E-6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2.29167E-6 0.2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L 0.14557 0.2513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1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3" grpId="0" animBg="1"/>
      <p:bldP spid="3" grpId="1" animBg="1"/>
      <p:bldP spid="20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recorded in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Logging has two forms:</a:t>
            </a:r>
          </a:p>
          <a:p>
            <a:pPr lvl="1"/>
            <a:r>
              <a:rPr lang="en-GB" dirty="0"/>
              <a:t>Logical operation</a:t>
            </a:r>
          </a:p>
          <a:p>
            <a:pPr lvl="1"/>
            <a:r>
              <a:rPr lang="en-GB" dirty="0"/>
              <a:t>Before and after “image” of the altered page</a:t>
            </a:r>
          </a:p>
          <a:p>
            <a:r>
              <a:rPr lang="en-GB" dirty="0"/>
              <a:t>The log stores enough to redo or undo any operation</a:t>
            </a:r>
          </a:p>
          <a:p>
            <a:r>
              <a:rPr lang="en-GB" dirty="0"/>
              <a:t>Redo is required for recovery (after a failure)</a:t>
            </a:r>
          </a:p>
          <a:p>
            <a:r>
              <a:rPr lang="en-GB" dirty="0"/>
              <a:t>Undo is a rollback</a:t>
            </a:r>
          </a:p>
          <a:p>
            <a:r>
              <a:rPr lang="en-GB" dirty="0"/>
              <a:t>Rollbacks are also logged</a:t>
            </a:r>
          </a:p>
          <a:p>
            <a:pPr lvl="1"/>
            <a:r>
              <a:rPr lang="en-GB" dirty="0"/>
              <a:t>Space is reserved to ensure a rollback can be completed</a:t>
            </a:r>
          </a:p>
        </p:txBody>
      </p:sp>
    </p:spTree>
    <p:extLst>
      <p:ext uri="{BB962C8B-B14F-4D97-AF65-F5344CB8AC3E}">
        <p14:creationId xmlns:p14="http://schemas.microsoft.com/office/powerpoint/2010/main" val="4239046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 </a:t>
            </a:r>
            <a:r>
              <a:rPr lang="en-GB" dirty="0" err="1"/>
              <a:t>fn_dblog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5193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16081"/>
            <a:ext cx="10732654" cy="954486"/>
          </a:xfrm>
        </p:spPr>
        <p:txBody>
          <a:bodyPr/>
          <a:lstStyle/>
          <a:p>
            <a:r>
              <a:rPr lang="en-GB" dirty="0"/>
              <a:t>Log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04818"/>
            <a:ext cx="10732654" cy="391390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complete log buffer is flushed to disk on commit</a:t>
            </a:r>
          </a:p>
          <a:p>
            <a:r>
              <a:rPr lang="en-GB" dirty="0"/>
              <a:t>The log writer performs the flush</a:t>
            </a:r>
          </a:p>
          <a:p>
            <a:pPr lvl="1"/>
            <a:r>
              <a:rPr lang="en-GB" dirty="0"/>
              <a:t>There is only one process per server, but buffers are per database</a:t>
            </a:r>
          </a:p>
          <a:p>
            <a:r>
              <a:rPr lang="en-GB" dirty="0"/>
              <a:t>The buffer may contain other non committed transactions</a:t>
            </a:r>
          </a:p>
          <a:p>
            <a:r>
              <a:rPr lang="en-GB" dirty="0"/>
              <a:t>Each buffer is up to 60k</a:t>
            </a:r>
          </a:p>
          <a:p>
            <a:r>
              <a:rPr lang="en-GB" dirty="0"/>
              <a:t>Large data modifications will cause the buffer to flush before the commit</a:t>
            </a:r>
          </a:p>
          <a:p>
            <a:r>
              <a:rPr lang="en-GB" dirty="0"/>
              <a:t>User processes showing the WRITELOG wait type are being held up buffer flushes, possible bottleneck at disk</a:t>
            </a:r>
          </a:p>
        </p:txBody>
      </p:sp>
    </p:spTree>
    <p:extLst>
      <p:ext uri="{BB962C8B-B14F-4D97-AF65-F5344CB8AC3E}">
        <p14:creationId xmlns:p14="http://schemas.microsoft.com/office/powerpoint/2010/main" val="195140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bootcamp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Practical understanding of SQL Server</a:t>
            </a:r>
          </a:p>
          <a:p>
            <a:r>
              <a:rPr lang="en-GB" dirty="0"/>
              <a:t>How it works</a:t>
            </a:r>
          </a:p>
          <a:p>
            <a:r>
              <a:rPr lang="en-GB" dirty="0"/>
              <a:t>How you use it</a:t>
            </a:r>
          </a:p>
          <a:p>
            <a:r>
              <a:rPr lang="en-GB" dirty="0"/>
              <a:t>How to get the most out of it</a:t>
            </a:r>
          </a:p>
          <a:p>
            <a:r>
              <a:rPr lang="en-GB" dirty="0"/>
              <a:t>How to detect when it goes wrong</a:t>
            </a:r>
          </a:p>
        </p:txBody>
      </p:sp>
    </p:spTree>
    <p:extLst>
      <p:ext uri="{BB962C8B-B14F-4D97-AF65-F5344CB8AC3E}">
        <p14:creationId xmlns:p14="http://schemas.microsoft.com/office/powerpoint/2010/main" val="3881875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Demo1 – Transactions and logging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582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commit needs to flush buffer</a:t>
            </a:r>
          </a:p>
          <a:p>
            <a:r>
              <a:rPr lang="en-GB" dirty="0"/>
              <a:t>Minimum write is 512 or 4k (disk sector size)</a:t>
            </a:r>
          </a:p>
          <a:p>
            <a:r>
              <a:rPr lang="en-GB" dirty="0"/>
              <a:t>Maximum is 60k</a:t>
            </a:r>
          </a:p>
          <a:p>
            <a:r>
              <a:rPr lang="en-GB" dirty="0"/>
              <a:t>Quicker to do batches than small transactions</a:t>
            </a:r>
          </a:p>
          <a:p>
            <a:pPr lvl="1"/>
            <a:r>
              <a:rPr lang="en-GB" dirty="0"/>
              <a:t>(maybe)</a:t>
            </a:r>
          </a:p>
          <a:p>
            <a:r>
              <a:rPr lang="en-GB" dirty="0"/>
              <a:t>IOPS for drive is critical</a:t>
            </a:r>
          </a:p>
        </p:txBody>
      </p:sp>
    </p:spTree>
    <p:extLst>
      <p:ext uri="{BB962C8B-B14F-4D97-AF65-F5344CB8AC3E}">
        <p14:creationId xmlns:p14="http://schemas.microsoft.com/office/powerpoint/2010/main" val="4129849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File Writes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Dirty data pages are written to disk by either:</a:t>
            </a:r>
          </a:p>
          <a:p>
            <a:pPr lvl="1"/>
            <a:r>
              <a:rPr lang="en-GB" dirty="0"/>
              <a:t>Checkpoint</a:t>
            </a:r>
          </a:p>
          <a:p>
            <a:pPr lvl="1"/>
            <a:r>
              <a:rPr lang="en-GB" dirty="0"/>
              <a:t>Lazy Writer</a:t>
            </a:r>
          </a:p>
          <a:p>
            <a:r>
              <a:rPr lang="en-GB" dirty="0"/>
              <a:t>Checkpoints are a marker in the log to indicate there are no dirty pages previous to the marker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625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Fired when:</a:t>
            </a:r>
          </a:p>
          <a:p>
            <a:pPr lvl="1"/>
            <a:r>
              <a:rPr lang="en-GB" dirty="0"/>
              <a:t>Automatically in background by the server, intervals will vary</a:t>
            </a:r>
          </a:p>
          <a:p>
            <a:pPr lvl="1"/>
            <a:r>
              <a:rPr lang="en-GB" dirty="0"/>
              <a:t>Timing is based upon the “recovery interval” or Target Recovery Time</a:t>
            </a:r>
          </a:p>
          <a:p>
            <a:pPr lvl="1"/>
            <a:r>
              <a:rPr lang="en-GB" dirty="0"/>
              <a:t>Simple databases at 70% log full</a:t>
            </a:r>
          </a:p>
          <a:p>
            <a:pPr lvl="2"/>
            <a:r>
              <a:rPr lang="en-GB" dirty="0"/>
              <a:t>Also truncates the log (frees up space)</a:t>
            </a:r>
          </a:p>
          <a:p>
            <a:r>
              <a:rPr lang="en-GB" dirty="0"/>
              <a:t>Other types of Checkpoint:</a:t>
            </a:r>
          </a:p>
          <a:p>
            <a:pPr lvl="1"/>
            <a:r>
              <a:rPr lang="en-GB" dirty="0"/>
              <a:t>Indirect – caused by database backups, snapshots and cluster failovers, shutdowns, detach DB</a:t>
            </a:r>
          </a:p>
          <a:p>
            <a:pPr lvl="1"/>
            <a:r>
              <a:rPr lang="en-GB" dirty="0"/>
              <a:t>Manual – user invoked checkpoint</a:t>
            </a:r>
          </a:p>
        </p:txBody>
      </p:sp>
    </p:spTree>
    <p:extLst>
      <p:ext uri="{BB962C8B-B14F-4D97-AF65-F5344CB8AC3E}">
        <p14:creationId xmlns:p14="http://schemas.microsoft.com/office/powerpoint/2010/main" val="1093614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Lazy Writer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Invoked due to memory pressure</a:t>
            </a:r>
          </a:p>
          <a:p>
            <a:r>
              <a:rPr lang="en-GB" dirty="0"/>
              <a:t>Background process that writes dirty pages to disk</a:t>
            </a:r>
          </a:p>
          <a:p>
            <a:pPr lvl="1"/>
            <a:r>
              <a:rPr lang="en-GB" dirty="0"/>
              <a:t>Tries to write continuous pages (up to 32)</a:t>
            </a:r>
          </a:p>
          <a:p>
            <a:r>
              <a:rPr lang="en-GB" dirty="0"/>
              <a:t>Can write pages where the change has NOT been committed</a:t>
            </a:r>
          </a:p>
          <a:p>
            <a:r>
              <a:rPr lang="en-GB" dirty="0"/>
              <a:t>Page is latched </a:t>
            </a:r>
          </a:p>
          <a:p>
            <a:pPr lvl="1"/>
            <a:r>
              <a:rPr lang="en-GB" dirty="0"/>
              <a:t>No users can modify it until the write is complete</a:t>
            </a:r>
          </a:p>
          <a:p>
            <a:pPr lvl="1"/>
            <a:r>
              <a:rPr lang="en-GB" dirty="0"/>
              <a:t>Reads continues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242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Dirty Pages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935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if things go 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recover you need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Only have the Data File = new job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857882"/>
              </p:ext>
            </p:extLst>
          </p:nvPr>
        </p:nvGraphicFramePr>
        <p:xfrm>
          <a:off x="1954028" y="2186959"/>
          <a:ext cx="8128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127517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95450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What do you have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Recovery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 files + the transaction 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Time of failure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8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 Backup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Time of data backup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9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 Backup, </a:t>
                      </a:r>
                      <a:r>
                        <a:rPr lang="en-GB" dirty="0" err="1"/>
                        <a:t>Tlog</a:t>
                      </a:r>
                      <a:r>
                        <a:rPr lang="en-GB" dirty="0"/>
                        <a:t> backup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Between time of data backup and </a:t>
                      </a:r>
                      <a:r>
                        <a:rPr lang="en-GB" dirty="0" err="1"/>
                        <a:t>Tlog</a:t>
                      </a:r>
                      <a:r>
                        <a:rPr lang="en-GB" dirty="0"/>
                        <a:t> backup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Data Backup, </a:t>
                      </a:r>
                      <a:r>
                        <a:rPr lang="en-GB" dirty="0" err="1"/>
                        <a:t>Tlog</a:t>
                      </a:r>
                      <a:r>
                        <a:rPr lang="en-GB" dirty="0"/>
                        <a:t> backup</a:t>
                      </a:r>
                      <a:r>
                        <a:rPr lang="en-GB" baseline="0" dirty="0"/>
                        <a:t> + old transaction log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Between time</a:t>
                      </a:r>
                      <a:r>
                        <a:rPr lang="en-GB" baseline="0" dirty="0"/>
                        <a:t> of backup and time of failure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543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797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Transaction Log = Point in time restore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No active transaction log or backup</a:t>
            </a:r>
          </a:p>
          <a:p>
            <a:pPr lvl="1"/>
            <a:r>
              <a:rPr lang="en-GB" dirty="0"/>
              <a:t>No point in time recovery</a:t>
            </a:r>
          </a:p>
          <a:p>
            <a:r>
              <a:rPr lang="en-GB" dirty="0"/>
              <a:t>No Database backup</a:t>
            </a:r>
          </a:p>
          <a:p>
            <a:pPr lvl="1"/>
            <a:r>
              <a:rPr lang="en-GB" dirty="0"/>
              <a:t>No recovery</a:t>
            </a:r>
          </a:p>
          <a:p>
            <a:r>
              <a:rPr lang="en-GB" dirty="0"/>
              <a:t>Broken sequence of </a:t>
            </a:r>
            <a:r>
              <a:rPr lang="en-GB" dirty="0" err="1"/>
              <a:t>Tlog</a:t>
            </a:r>
            <a:r>
              <a:rPr lang="en-GB" dirty="0"/>
              <a:t> backups </a:t>
            </a:r>
          </a:p>
          <a:p>
            <a:pPr lvl="1"/>
            <a:r>
              <a:rPr lang="en-GB" dirty="0"/>
              <a:t>Recovery to point of break</a:t>
            </a:r>
          </a:p>
          <a:p>
            <a:r>
              <a:rPr lang="en-GB" dirty="0"/>
              <a:t>Transaction log backed up to protect the log</a:t>
            </a:r>
          </a:p>
          <a:p>
            <a:pPr lvl="1"/>
            <a:r>
              <a:rPr lang="en-GB" dirty="0"/>
              <a:t>Avoid excessive growth</a:t>
            </a:r>
          </a:p>
          <a:p>
            <a:pPr lvl="1"/>
            <a:r>
              <a:rPr lang="en-GB" dirty="0"/>
              <a:t>Simplify the database restore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7402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Performed during the </a:t>
            </a:r>
            <a:r>
              <a:rPr lang="en-GB" dirty="0" err="1"/>
              <a:t>startup</a:t>
            </a:r>
            <a:r>
              <a:rPr lang="en-GB" dirty="0"/>
              <a:t> of the server/database</a:t>
            </a:r>
          </a:p>
          <a:p>
            <a:r>
              <a:rPr lang="en-GB" dirty="0"/>
              <a:t>Or after restore of database and transaction log</a:t>
            </a:r>
          </a:p>
          <a:p>
            <a:r>
              <a:rPr lang="en-GB" dirty="0"/>
              <a:t>Ensures the consistency of the database before users can access it</a:t>
            </a:r>
          </a:p>
          <a:p>
            <a:r>
              <a:rPr lang="en-GB" dirty="0"/>
              <a:t>3 Phases</a:t>
            </a:r>
          </a:p>
          <a:p>
            <a:pPr lvl="1"/>
            <a:r>
              <a:rPr lang="en-GB" dirty="0"/>
              <a:t>Log Analysis – find the last checkpoint (known good state)/first active VLF</a:t>
            </a:r>
          </a:p>
          <a:p>
            <a:pPr lvl="1"/>
            <a:r>
              <a:rPr lang="en-GB" dirty="0"/>
              <a:t>Redo – Looks for committed pages that were not flushed to disk before the last shutdown. </a:t>
            </a:r>
          </a:p>
          <a:p>
            <a:pPr lvl="1"/>
            <a:r>
              <a:rPr lang="en-GB" dirty="0"/>
              <a:t>Undo – Rollback any uncommitted transactions that have been flushed to disk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902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Restore log sequence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151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16081"/>
            <a:ext cx="10732654" cy="954486"/>
          </a:xfrm>
        </p:spPr>
        <p:txBody>
          <a:bodyPr/>
          <a:lstStyle/>
          <a:p>
            <a:r>
              <a:rPr lang="en-GB"/>
              <a:t>Bootcamp series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04818"/>
            <a:ext cx="10732654" cy="3913909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Saving data – How SQL ensures no data is lost</a:t>
            </a:r>
          </a:p>
          <a:p>
            <a:pPr lvl="1"/>
            <a:r>
              <a:rPr lang="en-GB" dirty="0"/>
              <a:t>Write ahead log, Dirty pages, Checkpoint, Mixed Durability</a:t>
            </a:r>
          </a:p>
          <a:p>
            <a:r>
              <a:rPr lang="en-GB" dirty="0"/>
              <a:t>Locking</a:t>
            </a:r>
          </a:p>
          <a:p>
            <a:pPr lvl="1"/>
            <a:r>
              <a:rPr lang="en-GB" dirty="0"/>
              <a:t>Blocking, Deadlocks, Isolation Levels, Dirty Reads (NOLOCK)</a:t>
            </a:r>
          </a:p>
          <a:p>
            <a:r>
              <a:rPr lang="en-GB" dirty="0"/>
              <a:t>Query Execution</a:t>
            </a:r>
          </a:p>
          <a:p>
            <a:pPr lvl="1"/>
            <a:r>
              <a:rPr lang="en-GB" dirty="0"/>
              <a:t>Statistics, Plans, Parametrisation, SET options</a:t>
            </a:r>
          </a:p>
          <a:p>
            <a:r>
              <a:rPr lang="en-GB" dirty="0"/>
              <a:t>Performance – Resolution</a:t>
            </a:r>
          </a:p>
          <a:p>
            <a:pPr lvl="1"/>
            <a:r>
              <a:rPr lang="en-GB" dirty="0"/>
              <a:t>Clustered - Non clustered, Finding problems, ORMs, Blocking</a:t>
            </a:r>
          </a:p>
          <a:p>
            <a:r>
              <a:rPr lang="en-GB" dirty="0"/>
              <a:t>Performance – Analysis</a:t>
            </a:r>
          </a:p>
          <a:p>
            <a:pPr lvl="1"/>
            <a:r>
              <a:rPr lang="en-GB" dirty="0"/>
              <a:t>DMVs, SQL Sentry, SSMS, </a:t>
            </a:r>
            <a:r>
              <a:rPr lang="en-GB" dirty="0" err="1"/>
              <a:t>Perfmon</a:t>
            </a:r>
            <a:r>
              <a:rPr lang="en-GB" dirty="0"/>
              <a:t>, Extended Events, Linked Servers</a:t>
            </a:r>
          </a:p>
          <a:p>
            <a:r>
              <a:rPr lang="en-GB" dirty="0"/>
              <a:t>TSQL fundamentals</a:t>
            </a:r>
          </a:p>
          <a:p>
            <a:pPr lvl="1"/>
            <a:r>
              <a:rPr lang="en-GB" dirty="0"/>
              <a:t>Linked Servers, Window functions, CLR, Spatial Data Types</a:t>
            </a:r>
          </a:p>
          <a:p>
            <a:r>
              <a:rPr lang="en-GB" dirty="0"/>
              <a:t>Security </a:t>
            </a:r>
          </a:p>
          <a:p>
            <a:pPr lvl="1"/>
            <a:r>
              <a:rPr lang="en-GB" dirty="0"/>
              <a:t>Encryption, Logins, Certificates, Proxies, Signed procs</a:t>
            </a:r>
          </a:p>
        </p:txBody>
      </p:sp>
    </p:spTree>
    <p:extLst>
      <p:ext uri="{BB962C8B-B14F-4D97-AF65-F5344CB8AC3E}">
        <p14:creationId xmlns:p14="http://schemas.microsoft.com/office/powerpoint/2010/main" val="2221870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89" y="609600"/>
            <a:ext cx="10131425" cy="960967"/>
          </a:xfrm>
        </p:spPr>
        <p:txBody>
          <a:bodyPr/>
          <a:lstStyle/>
          <a:p>
            <a:r>
              <a:rPr lang="en-GB" dirty="0"/>
              <a:t>Snapshot restore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Restores a database from a snapshot</a:t>
            </a:r>
          </a:p>
          <a:p>
            <a:r>
              <a:rPr lang="en-GB" dirty="0"/>
              <a:t>Replaces pages that have changed</a:t>
            </a:r>
          </a:p>
          <a:p>
            <a:pPr lvl="1"/>
            <a:r>
              <a:rPr lang="en-GB" dirty="0"/>
              <a:t>Snapshot database files only contains pages that have changed</a:t>
            </a:r>
          </a:p>
          <a:p>
            <a:r>
              <a:rPr lang="en-GB" dirty="0"/>
              <a:t>For testing very quick</a:t>
            </a:r>
          </a:p>
          <a:p>
            <a:pPr lvl="1"/>
            <a:r>
              <a:rPr lang="en-GB" dirty="0"/>
              <a:t>Especially for large databases</a:t>
            </a:r>
          </a:p>
          <a:p>
            <a:pPr lvl="1"/>
            <a:r>
              <a:rPr lang="en-GB" dirty="0"/>
              <a:t>Avoids IO of reading whole backup and restoring whole database</a:t>
            </a:r>
          </a:p>
          <a:p>
            <a:pPr lvl="1"/>
            <a:r>
              <a:rPr lang="en-GB" dirty="0"/>
              <a:t>Changed data should be a fraction of total database size</a:t>
            </a:r>
          </a:p>
        </p:txBody>
      </p:sp>
    </p:spTree>
    <p:extLst>
      <p:ext uri="{BB962C8B-B14F-4D97-AF65-F5344CB8AC3E}">
        <p14:creationId xmlns:p14="http://schemas.microsoft.com/office/powerpoint/2010/main" val="2590837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Contains multiple Virtual Log Files (VLF’s)</a:t>
            </a:r>
          </a:p>
          <a:p>
            <a:pPr lvl="1"/>
            <a:r>
              <a:rPr lang="en-GB" sz="2000" dirty="0"/>
              <a:t>These vary in size and number</a:t>
            </a:r>
          </a:p>
          <a:p>
            <a:r>
              <a:rPr lang="en-GB" sz="2400" dirty="0"/>
              <a:t>Writing to the VLF is always sequential for performance</a:t>
            </a:r>
          </a:p>
          <a:p>
            <a:r>
              <a:rPr lang="en-GB" sz="2400" dirty="0"/>
              <a:t>At the end of the last VLF it loops back to the first </a:t>
            </a:r>
            <a:r>
              <a:rPr lang="en-GB" sz="2400" i="1" dirty="0"/>
              <a:t>available</a:t>
            </a:r>
            <a:r>
              <a:rPr lang="en-GB" sz="2400" dirty="0"/>
              <a:t> VLF</a:t>
            </a:r>
          </a:p>
          <a:p>
            <a:r>
              <a:rPr lang="en-GB" sz="2400" dirty="0"/>
              <a:t>Any VLF post the last checkpoint is considered the active portion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862" y="3945537"/>
            <a:ext cx="6458773" cy="25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09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9785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 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Sequentially written</a:t>
            </a:r>
          </a:p>
          <a:p>
            <a:r>
              <a:rPr lang="en-GB" dirty="0"/>
              <a:t>If you don’t clear space at the start</a:t>
            </a:r>
          </a:p>
          <a:p>
            <a:r>
              <a:rPr lang="en-GB" dirty="0"/>
              <a:t>Your log will grow</a:t>
            </a:r>
          </a:p>
          <a:p>
            <a:r>
              <a:rPr lang="en-GB" dirty="0"/>
              <a:t>If it can’t grow ?</a:t>
            </a:r>
          </a:p>
          <a:p>
            <a:pPr marL="0" indent="0" algn="ctr">
              <a:buNone/>
            </a:pPr>
            <a:r>
              <a:rPr lang="en-GB" sz="6600" dirty="0">
                <a:solidFill>
                  <a:srgbClr val="FF0000"/>
                </a:solidFill>
              </a:rPr>
              <a:t>Your database will stop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81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Clearing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Cleared by a backup</a:t>
            </a:r>
          </a:p>
          <a:p>
            <a:r>
              <a:rPr lang="en-GB" dirty="0"/>
              <a:t>Features that block log truncation</a:t>
            </a:r>
          </a:p>
          <a:p>
            <a:pPr lvl="1"/>
            <a:r>
              <a:rPr lang="en-GB" dirty="0"/>
              <a:t>Replication</a:t>
            </a:r>
          </a:p>
          <a:p>
            <a:pPr lvl="1"/>
            <a:r>
              <a:rPr lang="en-GB" dirty="0"/>
              <a:t>Mirroring</a:t>
            </a:r>
          </a:p>
          <a:p>
            <a:pPr lvl="1"/>
            <a:r>
              <a:rPr lang="en-GB" dirty="0"/>
              <a:t>CDC</a:t>
            </a:r>
          </a:p>
          <a:p>
            <a:pPr lvl="1"/>
            <a:r>
              <a:rPr lang="en-GB" dirty="0"/>
              <a:t>Open Transactions</a:t>
            </a:r>
          </a:p>
          <a:p>
            <a:pPr lvl="1"/>
            <a:r>
              <a:rPr lang="en-GB" dirty="0"/>
              <a:t>Backups</a:t>
            </a:r>
          </a:p>
          <a:p>
            <a:r>
              <a:rPr lang="en-GB" dirty="0"/>
              <a:t>See </a:t>
            </a:r>
            <a:r>
              <a:rPr lang="en-GB" dirty="0" err="1"/>
              <a:t>sys.databases</a:t>
            </a:r>
            <a:r>
              <a:rPr lang="en-GB" dirty="0"/>
              <a:t> </a:t>
            </a:r>
            <a:r>
              <a:rPr lang="en-GB" dirty="0" err="1"/>
              <a:t>log_reuse_wait_desc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418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Page Verification</a:t>
            </a:r>
          </a:p>
          <a:p>
            <a:pPr lvl="1"/>
            <a:r>
              <a:rPr lang="en-GB" dirty="0"/>
              <a:t>None</a:t>
            </a:r>
          </a:p>
          <a:p>
            <a:pPr lvl="2"/>
            <a:r>
              <a:rPr lang="en-GB" dirty="0"/>
              <a:t>Pages are trusted to be valid, totally corrupt pages still cannot be read </a:t>
            </a:r>
          </a:p>
          <a:p>
            <a:pPr lvl="1"/>
            <a:r>
              <a:rPr lang="en-GB" dirty="0"/>
              <a:t>Torn Page</a:t>
            </a:r>
          </a:p>
          <a:p>
            <a:pPr lvl="2"/>
            <a:r>
              <a:rPr lang="en-GB" dirty="0"/>
              <a:t>Places a bit marker every 512 bytes to show page was fully written</a:t>
            </a:r>
          </a:p>
          <a:p>
            <a:pPr lvl="1"/>
            <a:r>
              <a:rPr lang="en-GB" dirty="0"/>
              <a:t>Checksum (default 2005+)</a:t>
            </a:r>
          </a:p>
          <a:p>
            <a:pPr lvl="2"/>
            <a:r>
              <a:rPr lang="en-GB" dirty="0"/>
              <a:t>Creates a checksum of the data and writes to header</a:t>
            </a:r>
          </a:p>
          <a:p>
            <a:pPr lvl="2"/>
            <a:r>
              <a:rPr lang="en-GB" dirty="0"/>
              <a:t>On read the checksum is verified</a:t>
            </a:r>
          </a:p>
          <a:p>
            <a:r>
              <a:rPr lang="en-GB" dirty="0"/>
              <a:t>When changing to checksum existing pages will not have a checksum</a:t>
            </a:r>
          </a:p>
          <a:p>
            <a:pPr lvl="1"/>
            <a:r>
              <a:rPr lang="en-GB" dirty="0"/>
              <a:t>It will resort to torn page checking if it existed</a:t>
            </a:r>
          </a:p>
          <a:p>
            <a:pPr lvl="1"/>
            <a:r>
              <a:rPr lang="en-GB" dirty="0"/>
              <a:t>Fix by </a:t>
            </a:r>
            <a:r>
              <a:rPr lang="en-GB" dirty="0" err="1"/>
              <a:t>reindexing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3491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Verification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5275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Impact on writes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Log performance is critical</a:t>
            </a:r>
          </a:p>
          <a:p>
            <a:r>
              <a:rPr lang="en-GB" sz="2200" dirty="0"/>
              <a:t>One transaction log per database</a:t>
            </a:r>
          </a:p>
          <a:p>
            <a:r>
              <a:rPr lang="en-GB" sz="2200" dirty="0"/>
              <a:t>More databases = more throughput (if storage can cope)</a:t>
            </a:r>
          </a:p>
          <a:p>
            <a:r>
              <a:rPr lang="en-GB" sz="2200" dirty="0"/>
              <a:t>Memory doesn’t help</a:t>
            </a:r>
          </a:p>
          <a:p>
            <a:r>
              <a:rPr lang="en-GB" sz="2200" dirty="0"/>
              <a:t>Its all about IO</a:t>
            </a:r>
          </a:p>
          <a:p>
            <a:endParaRPr lang="en-GB" sz="1800" dirty="0"/>
          </a:p>
          <a:p>
            <a:pPr marL="0" indent="0">
              <a:buNone/>
            </a:pPr>
            <a:endParaRPr lang="en-GB" sz="22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3156869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size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Large data types = more IO</a:t>
            </a:r>
          </a:p>
          <a:p>
            <a:r>
              <a:rPr lang="en-GB" dirty="0"/>
              <a:t>More columns = more IO</a:t>
            </a:r>
          </a:p>
          <a:p>
            <a:r>
              <a:rPr lang="en-GB" dirty="0"/>
              <a:t>Variable length columns = page splits = more IO</a:t>
            </a:r>
          </a:p>
          <a:p>
            <a:r>
              <a:rPr lang="en-GB" dirty="0"/>
              <a:t>More columns =&gt; more indexes =&gt; more IO</a:t>
            </a:r>
          </a:p>
          <a:p>
            <a:r>
              <a:rPr lang="en-GB" dirty="0"/>
              <a:t>Updates are expensive</a:t>
            </a:r>
          </a:p>
          <a:p>
            <a:pPr lvl="1"/>
            <a:r>
              <a:rPr lang="en-GB" dirty="0"/>
              <a:t>Find the data</a:t>
            </a:r>
          </a:p>
          <a:p>
            <a:pPr lvl="1"/>
            <a:r>
              <a:rPr lang="en-GB" dirty="0"/>
              <a:t>Store before and after</a:t>
            </a:r>
          </a:p>
        </p:txBody>
      </p:sp>
    </p:spTree>
    <p:extLst>
      <p:ext uri="{BB962C8B-B14F-4D97-AF65-F5344CB8AC3E}">
        <p14:creationId xmlns:p14="http://schemas.microsoft.com/office/powerpoint/2010/main" val="4170939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Everyone is writing to the same buffer</a:t>
            </a:r>
          </a:p>
          <a:p>
            <a:r>
              <a:rPr lang="en-GB" dirty="0"/>
              <a:t>Transaction Log is a bottleneck</a:t>
            </a:r>
          </a:p>
          <a:p>
            <a:r>
              <a:rPr lang="en-GB" dirty="0"/>
              <a:t>Can’t expect to have exclusive access to buffer</a:t>
            </a:r>
          </a:p>
          <a:p>
            <a:r>
              <a:rPr lang="en-GB" dirty="0"/>
              <a:t>Transactions still good for performance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47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572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Impact of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dirty="0"/>
              <a:t>More indexes = more IO</a:t>
            </a:r>
          </a:p>
          <a:p>
            <a:r>
              <a:rPr lang="en-GB" sz="2200" dirty="0"/>
              <a:t>More indexes = more complex query plans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671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Concurrency performance</a:t>
            </a:r>
          </a:p>
          <a:p>
            <a:r>
              <a:rPr lang="en-GB" dirty="0"/>
              <a:t>Write performance with indexes</a:t>
            </a:r>
          </a:p>
          <a:p>
            <a:r>
              <a:rPr lang="en-GB" dirty="0"/>
              <a:t>Write performance with page splits</a:t>
            </a:r>
          </a:p>
        </p:txBody>
      </p:sp>
    </p:spTree>
    <p:extLst>
      <p:ext uri="{BB962C8B-B14F-4D97-AF65-F5344CB8AC3E}">
        <p14:creationId xmlns:p14="http://schemas.microsoft.com/office/powerpoint/2010/main" val="1589178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http://www.red-gate.com/community/books/sql-server-transaction-log-management</a:t>
            </a:r>
          </a:p>
          <a:p>
            <a:r>
              <a:rPr lang="en-GB" dirty="0"/>
              <a:t>http://blogs.msdn.com/b/psssql/archive/2010/03/24/how-it-works-bob-dorr-s-sql-server-i-o-presentation.aspx</a:t>
            </a:r>
          </a:p>
          <a:p>
            <a:r>
              <a:rPr lang="en-GB" dirty="0"/>
              <a:t>http://improve.dk/category/SQL%20Server%20-%20Internals/</a:t>
            </a:r>
          </a:p>
          <a:p>
            <a:r>
              <a:rPr lang="en-GB" dirty="0"/>
              <a:t>http://www.sqlskills.com/blogs/paul/inside-the-storage-engine-anatomy-of-a-page/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813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How SQL stores data and how it persists that data impacts everything about SQL</a:t>
            </a:r>
          </a:p>
          <a:p>
            <a:r>
              <a:rPr lang="en-GB" dirty="0"/>
              <a:t>Understanding this enables you to understand</a:t>
            </a:r>
          </a:p>
          <a:p>
            <a:pPr lvl="1"/>
            <a:r>
              <a:rPr lang="en-GB" dirty="0"/>
              <a:t>How consistency is maintained </a:t>
            </a:r>
          </a:p>
          <a:p>
            <a:pPr lvl="1"/>
            <a:r>
              <a:rPr lang="en-GB" dirty="0"/>
              <a:t>Impact of wide tables, lots of indexes, heaps and clustered indexes on reading and writing</a:t>
            </a:r>
          </a:p>
          <a:p>
            <a:pPr lvl="1"/>
            <a:r>
              <a:rPr lang="en-GB" dirty="0"/>
              <a:t>How queries work and why performance can be poor</a:t>
            </a:r>
          </a:p>
          <a:p>
            <a:pPr lvl="1"/>
            <a:r>
              <a:rPr lang="en-GB" dirty="0"/>
              <a:t>Concurrency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17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Anatomy of database files</a:t>
            </a:r>
          </a:p>
          <a:p>
            <a:r>
              <a:rPr lang="en-GB" dirty="0"/>
              <a:t>How data is changed ensuring consistency</a:t>
            </a:r>
          </a:p>
          <a:p>
            <a:r>
              <a:rPr lang="en-GB" dirty="0"/>
              <a:t>What happens when things fail</a:t>
            </a:r>
          </a:p>
          <a:p>
            <a:r>
              <a:rPr lang="en-GB" dirty="0"/>
              <a:t>Impact of concurrency</a:t>
            </a:r>
          </a:p>
          <a:p>
            <a:r>
              <a:rPr lang="en-GB" dirty="0"/>
              <a:t>The impact of database design on writes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83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anatomy of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files and transaction log</a:t>
            </a:r>
          </a:p>
          <a:p>
            <a:r>
              <a:rPr lang="en-GB" dirty="0"/>
              <a:t>ALL data is stored in 8k pages</a:t>
            </a:r>
          </a:p>
          <a:p>
            <a:r>
              <a:rPr lang="en-GB" dirty="0"/>
              <a:t>8 Pages group into an Extent</a:t>
            </a:r>
          </a:p>
          <a:p>
            <a:r>
              <a:rPr lang="en-GB" dirty="0"/>
              <a:t>Extents stored in a file</a:t>
            </a:r>
          </a:p>
          <a:p>
            <a:r>
              <a:rPr lang="en-GB" dirty="0"/>
              <a:t>Pages used to stored additional information</a:t>
            </a:r>
          </a:p>
          <a:p>
            <a:pPr lvl="1"/>
            <a:r>
              <a:rPr lang="en-GB" dirty="0"/>
              <a:t>Page Free Space (PFS), Global allocation map (GAM), Shared global allocation map (SGAM), Index allocation map (IAM)</a:t>
            </a:r>
          </a:p>
        </p:txBody>
      </p:sp>
    </p:spTree>
    <p:extLst>
      <p:ext uri="{BB962C8B-B14F-4D97-AF65-F5344CB8AC3E}">
        <p14:creationId xmlns:p14="http://schemas.microsoft.com/office/powerpoint/2010/main" val="685190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1600" y="2462137"/>
            <a:ext cx="5493910" cy="554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01092" y="4729398"/>
            <a:ext cx="4616977" cy="554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01093" y="4729398"/>
            <a:ext cx="1154244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VLF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55337" y="4729398"/>
            <a:ext cx="1154244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VLF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09581" y="4729398"/>
            <a:ext cx="1154244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VLF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63825" y="4729398"/>
            <a:ext cx="1154244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VLF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05922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43201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87976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32751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77526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14805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59580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04355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49130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86409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31184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75959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20734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371598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16373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061147" y="2462137"/>
            <a:ext cx="344775" cy="554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2555" y="1990147"/>
            <a:ext cx="143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Database File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9826" y="4357995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Transaction Log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61159" y="3892021"/>
            <a:ext cx="37731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Boot – Boot Page</a:t>
            </a:r>
          </a:p>
          <a:p>
            <a:r>
              <a:rPr lang="en-GB" dirty="0">
                <a:solidFill>
                  <a:schemeClr val="bg1"/>
                </a:solidFill>
              </a:rPr>
              <a:t>PFS – Page Free Space</a:t>
            </a:r>
          </a:p>
          <a:p>
            <a:r>
              <a:rPr lang="en-GB" dirty="0">
                <a:solidFill>
                  <a:schemeClr val="bg1"/>
                </a:solidFill>
              </a:rPr>
              <a:t>SGAM – Shared Global Allocation Map</a:t>
            </a:r>
          </a:p>
          <a:p>
            <a:r>
              <a:rPr lang="en-GB" dirty="0">
                <a:solidFill>
                  <a:schemeClr val="bg1"/>
                </a:solidFill>
              </a:rPr>
              <a:t>GAM – Global Allocation Map</a:t>
            </a:r>
          </a:p>
          <a:p>
            <a:r>
              <a:rPr lang="en-GB" dirty="0">
                <a:solidFill>
                  <a:schemeClr val="bg1"/>
                </a:solidFill>
              </a:rPr>
              <a:t>IAM – Index Allocation Map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371598" y="2462137"/>
            <a:ext cx="2743207" cy="5546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109360" y="2462137"/>
            <a:ext cx="2756150" cy="5546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anatomy of a database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63856" y="2077198"/>
            <a:ext cx="175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Extent = 8xPages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6870954" y="2462137"/>
            <a:ext cx="2757175" cy="554636"/>
            <a:chOff x="6865508" y="2462137"/>
            <a:chExt cx="2757175" cy="554636"/>
          </a:xfrm>
        </p:grpSpPr>
        <p:sp>
          <p:nvSpPr>
            <p:cNvPr id="57" name="Rectangle 56"/>
            <p:cNvSpPr/>
            <p:nvPr/>
          </p:nvSpPr>
          <p:spPr>
            <a:xfrm>
              <a:off x="6865508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210283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555058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899833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237112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581887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926662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271437" y="2462137"/>
              <a:ext cx="344775" cy="554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866533" y="2462137"/>
              <a:ext cx="2756150" cy="554636"/>
            </a:xfrm>
            <a:prstGeom prst="rect">
              <a:avLst/>
            </a:prstGeom>
            <a:noFill/>
            <a:ln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11963" y="3488763"/>
            <a:ext cx="51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PFS</a:t>
            </a:r>
          </a:p>
        </p:txBody>
      </p:sp>
      <p:cxnSp>
        <p:nvCxnSpPr>
          <p:cNvPr id="42" name="Straight Arrow Connector 41"/>
          <p:cNvCxnSpPr>
            <a:stCxn id="37" idx="0"/>
          </p:cNvCxnSpPr>
          <p:nvPr/>
        </p:nvCxnSpPr>
        <p:spPr>
          <a:xfrm flipV="1">
            <a:off x="1167771" y="2872490"/>
            <a:ext cx="371189" cy="6162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401938" y="3621402"/>
            <a:ext cx="7665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SGAM</a:t>
            </a:r>
          </a:p>
        </p:txBody>
      </p:sp>
      <p:cxnSp>
        <p:nvCxnSpPr>
          <p:cNvPr id="46" name="Straight Arrow Connector 45"/>
          <p:cNvCxnSpPr>
            <a:stCxn id="45" idx="0"/>
          </p:cNvCxnSpPr>
          <p:nvPr/>
        </p:nvCxnSpPr>
        <p:spPr>
          <a:xfrm flipV="1">
            <a:off x="1785217" y="2892464"/>
            <a:ext cx="124337" cy="7289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58675" y="3518744"/>
            <a:ext cx="6607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GAM</a:t>
            </a:r>
          </a:p>
        </p:txBody>
      </p:sp>
      <p:cxnSp>
        <p:nvCxnSpPr>
          <p:cNvPr id="48" name="Straight Arrow Connector 47"/>
          <p:cNvCxnSpPr>
            <a:stCxn id="47" idx="0"/>
          </p:cNvCxnSpPr>
          <p:nvPr/>
        </p:nvCxnSpPr>
        <p:spPr>
          <a:xfrm flipH="1" flipV="1">
            <a:off x="2231437" y="2892464"/>
            <a:ext cx="257617" cy="62628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94429" y="3419239"/>
            <a:ext cx="6303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Boot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874438" y="2800254"/>
            <a:ext cx="371189" cy="61627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4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30"/>
          <p:cNvSpPr/>
          <p:nvPr/>
        </p:nvSpPr>
        <p:spPr>
          <a:xfrm>
            <a:off x="2390930" y="2889701"/>
            <a:ext cx="374754" cy="50557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56412" y="3395272"/>
            <a:ext cx="2076137" cy="26757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Filegroup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Structures to Files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656412" y="3837482"/>
            <a:ext cx="517161" cy="22335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5900" y="3837482"/>
            <a:ext cx="517161" cy="22335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15388" y="3837482"/>
            <a:ext cx="517161" cy="22335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9828" y="3395272"/>
            <a:ext cx="2076137" cy="26757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Filegroup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9828" y="3837482"/>
            <a:ext cx="517161" cy="22335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49316" y="3837482"/>
            <a:ext cx="517161" cy="22335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28804" y="3837482"/>
            <a:ext cx="517161" cy="22335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08292" y="3395272"/>
            <a:ext cx="2076137" cy="26757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Filegroup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08292" y="3837482"/>
            <a:ext cx="517161" cy="22335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87780" y="3837482"/>
            <a:ext cx="517161" cy="22335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67268" y="3837482"/>
            <a:ext cx="517161" cy="22335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56412" y="2064392"/>
            <a:ext cx="1109272" cy="389744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Structure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81264" y="2215144"/>
            <a:ext cx="1109272" cy="389744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Structure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11048" y="2365896"/>
            <a:ext cx="1109272" cy="389744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Structure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73375" y="2499957"/>
            <a:ext cx="1109272" cy="389744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Structure</a:t>
            </a:r>
          </a:p>
        </p:txBody>
      </p:sp>
      <p:sp>
        <p:nvSpPr>
          <p:cNvPr id="32" name="Down Arrow 31"/>
          <p:cNvSpPr/>
          <p:nvPr/>
        </p:nvSpPr>
        <p:spPr>
          <a:xfrm>
            <a:off x="4849316" y="2865516"/>
            <a:ext cx="374754" cy="50557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7255239" y="2889700"/>
            <a:ext cx="374754" cy="50557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51090" y="2064392"/>
            <a:ext cx="1109272" cy="389744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Structure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275942" y="2215144"/>
            <a:ext cx="1109272" cy="389744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Structure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05726" y="2365896"/>
            <a:ext cx="1109272" cy="389744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Structure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868053" y="2499957"/>
            <a:ext cx="1109272" cy="389744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Structure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370817" y="2064392"/>
            <a:ext cx="1109272" cy="389744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Structure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95669" y="2215144"/>
            <a:ext cx="1109272" cy="389744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Structure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925453" y="2365896"/>
            <a:ext cx="1109272" cy="389744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Structure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187780" y="2499957"/>
            <a:ext cx="1109272" cy="389744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Structure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814215" y="2365896"/>
            <a:ext cx="210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Structures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160978" y="2967492"/>
            <a:ext cx="21714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Heaps</a:t>
            </a:r>
          </a:p>
          <a:p>
            <a:r>
              <a:rPr lang="en-GB" sz="2400" dirty="0">
                <a:solidFill>
                  <a:schemeClr val="bg1"/>
                </a:solidFill>
              </a:rPr>
              <a:t>Indexes</a:t>
            </a:r>
          </a:p>
          <a:p>
            <a:pPr>
              <a:tabLst>
                <a:tab pos="182563" algn="l"/>
              </a:tabLst>
            </a:pPr>
            <a:r>
              <a:rPr lang="en-GB" sz="2400" dirty="0">
                <a:solidFill>
                  <a:schemeClr val="bg1"/>
                </a:solidFill>
              </a:rPr>
              <a:t>	Non-Clustered</a:t>
            </a:r>
          </a:p>
          <a:p>
            <a:pPr>
              <a:tabLst>
                <a:tab pos="182563" algn="l"/>
              </a:tabLst>
            </a:pPr>
            <a:r>
              <a:rPr lang="en-GB" sz="2400" dirty="0">
                <a:solidFill>
                  <a:schemeClr val="bg1"/>
                </a:solidFill>
              </a:rPr>
              <a:t>	Clustered</a:t>
            </a:r>
          </a:p>
          <a:p>
            <a:pPr>
              <a:tabLst>
                <a:tab pos="182563" algn="l"/>
              </a:tabLst>
            </a:pPr>
            <a:r>
              <a:rPr lang="en-GB" sz="2400" dirty="0">
                <a:solidFill>
                  <a:schemeClr val="bg1"/>
                </a:solidFill>
              </a:rPr>
              <a:t>	Column Store</a:t>
            </a:r>
          </a:p>
          <a:p>
            <a:r>
              <a:rPr lang="en-GB" sz="2400" dirty="0">
                <a:solidFill>
                  <a:schemeClr val="bg1"/>
                </a:solidFill>
              </a:rPr>
              <a:t>LOB Data</a:t>
            </a:r>
          </a:p>
        </p:txBody>
      </p:sp>
    </p:spTree>
    <p:extLst>
      <p:ext uri="{BB962C8B-B14F-4D97-AF65-F5344CB8AC3E}">
        <p14:creationId xmlns:p14="http://schemas.microsoft.com/office/powerpoint/2010/main" val="53322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binio Theme">
  <a:themeElements>
    <a:clrScheme name="Custom 2">
      <a:dk1>
        <a:srgbClr val="000000"/>
      </a:dk1>
      <a:lt1>
        <a:sysClr val="window" lastClr="FFFFFF"/>
      </a:lt1>
      <a:dk2>
        <a:srgbClr val="001489"/>
      </a:dk2>
      <a:lt2>
        <a:srgbClr val="CCDDEA"/>
      </a:lt2>
      <a:accent1>
        <a:srgbClr val="FF7F00"/>
      </a:accent1>
      <a:accent2>
        <a:srgbClr val="E73024"/>
      </a:accent2>
      <a:accent3>
        <a:srgbClr val="D0560E"/>
      </a:accent3>
      <a:accent4>
        <a:srgbClr val="C6370E"/>
      </a:accent4>
      <a:accent5>
        <a:srgbClr val="B0CF7E"/>
      </a:accent5>
      <a:accent6>
        <a:srgbClr val="447F30"/>
      </a:accent6>
      <a:hlink>
        <a:srgbClr val="29B7E3"/>
      </a:hlink>
      <a:folHlink>
        <a:srgbClr val="8C8C8C"/>
      </a:folHlink>
    </a:clrScheme>
    <a:fontScheme name="Sabin.io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Ubuntu Titling Rg" panose="02000000000000000000" pitchFamily="2" charset="0"/>
            <a:ea typeface="Ubuntu Titling Rg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binio Theme" id="{97E62826-277A-4C57-AA8B-780C4345A707}" vid="{32D8BFED-F0BD-4234-A308-B0CFE5B3DD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Sabinio Theme</Template>
  <TotalTime>3788</TotalTime>
  <Words>1749</Words>
  <Application>Microsoft Office PowerPoint</Application>
  <PresentationFormat>Widescreen</PresentationFormat>
  <Paragraphs>371</Paragraphs>
  <Slides>42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Ubuntu</vt:lpstr>
      <vt:lpstr>Ubuntu Titling Rg</vt:lpstr>
      <vt:lpstr>Sabinio Theme</vt:lpstr>
      <vt:lpstr>SQL Bootcamp</vt:lpstr>
      <vt:lpstr>The bootcamp</vt:lpstr>
      <vt:lpstr>Bootcamp series</vt:lpstr>
      <vt:lpstr>Saving Data</vt:lpstr>
      <vt:lpstr>Why?</vt:lpstr>
      <vt:lpstr>Agenda</vt:lpstr>
      <vt:lpstr>The anatomy of a database</vt:lpstr>
      <vt:lpstr>The anatomy of a database</vt:lpstr>
      <vt:lpstr>Structures to Files</vt:lpstr>
      <vt:lpstr>Write Ahead Logging</vt:lpstr>
      <vt:lpstr>Diagram of QE to Storage Engine (Read)</vt:lpstr>
      <vt:lpstr>Diagram of QE to Storage Engine (Update)</vt:lpstr>
      <vt:lpstr>Write Ahead Logging</vt:lpstr>
      <vt:lpstr>WAL Protocol</vt:lpstr>
      <vt:lpstr>WAL Protocol</vt:lpstr>
      <vt:lpstr>WAL Protocol</vt:lpstr>
      <vt:lpstr>What’s recorded in the log</vt:lpstr>
      <vt:lpstr>Demo</vt:lpstr>
      <vt:lpstr>Log Buffer</vt:lpstr>
      <vt:lpstr>Demo</vt:lpstr>
      <vt:lpstr>Demo Summary</vt:lpstr>
      <vt:lpstr>Data File Writes</vt:lpstr>
      <vt:lpstr>Checkpoints</vt:lpstr>
      <vt:lpstr>Lazy Writer</vt:lpstr>
      <vt:lpstr>Demo</vt:lpstr>
      <vt:lpstr>What if things go wrong</vt:lpstr>
      <vt:lpstr>Transaction Log = Point in time restore</vt:lpstr>
      <vt:lpstr>Recovery</vt:lpstr>
      <vt:lpstr>Demo</vt:lpstr>
      <vt:lpstr>Snapshot restore</vt:lpstr>
      <vt:lpstr>Log Structure</vt:lpstr>
      <vt:lpstr>Demo</vt:lpstr>
      <vt:lpstr>Log reuse</vt:lpstr>
      <vt:lpstr>Clearing the Log</vt:lpstr>
      <vt:lpstr>Data Integrity</vt:lpstr>
      <vt:lpstr>Demo</vt:lpstr>
      <vt:lpstr>Impact on writes</vt:lpstr>
      <vt:lpstr>Table size impact</vt:lpstr>
      <vt:lpstr>Concurrency</vt:lpstr>
      <vt:lpstr>Impact of indexing</vt:lpstr>
      <vt:lpstr>Demo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Huddle Training</dc:title>
  <dc:creator>Simon D'Morias</dc:creator>
  <cp:lastModifiedBy>Simon Sabin</cp:lastModifiedBy>
  <cp:revision>98</cp:revision>
  <cp:lastPrinted>2015-10-08T20:32:52Z</cp:lastPrinted>
  <dcterms:created xsi:type="dcterms:W3CDTF">2015-09-24T10:59:27Z</dcterms:created>
  <dcterms:modified xsi:type="dcterms:W3CDTF">2020-01-21T17:57:06Z</dcterms:modified>
</cp:coreProperties>
</file>