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1"/>
  </p:notesMasterIdLst>
  <p:sldIdLst>
    <p:sldId id="256" r:id="rId2"/>
    <p:sldId id="284" r:id="rId3"/>
    <p:sldId id="288" r:id="rId4"/>
    <p:sldId id="299" r:id="rId5"/>
    <p:sldId id="281" r:id="rId6"/>
    <p:sldId id="257" r:id="rId7"/>
    <p:sldId id="276" r:id="rId8"/>
    <p:sldId id="277" r:id="rId9"/>
    <p:sldId id="258" r:id="rId10"/>
    <p:sldId id="280" r:id="rId11"/>
    <p:sldId id="259" r:id="rId12"/>
    <p:sldId id="283" r:id="rId13"/>
    <p:sldId id="264" r:id="rId14"/>
    <p:sldId id="297" r:id="rId15"/>
    <p:sldId id="287" r:id="rId16"/>
    <p:sldId id="279" r:id="rId17"/>
    <p:sldId id="278" r:id="rId18"/>
    <p:sldId id="265" r:id="rId19"/>
    <p:sldId id="286" r:id="rId20"/>
    <p:sldId id="285" r:id="rId21"/>
    <p:sldId id="289" r:id="rId22"/>
    <p:sldId id="296" r:id="rId23"/>
    <p:sldId id="298" r:id="rId24"/>
    <p:sldId id="300" r:id="rId25"/>
    <p:sldId id="273" r:id="rId26"/>
    <p:sldId id="271" r:id="rId27"/>
    <p:sldId id="290" r:id="rId28"/>
    <p:sldId id="301" r:id="rId29"/>
    <p:sldId id="260" r:id="rId30"/>
    <p:sldId id="263" r:id="rId31"/>
    <p:sldId id="292" r:id="rId32"/>
    <p:sldId id="275" r:id="rId33"/>
    <p:sldId id="294" r:id="rId34"/>
    <p:sldId id="293" r:id="rId35"/>
    <p:sldId id="269" r:id="rId36"/>
    <p:sldId id="302" r:id="rId37"/>
    <p:sldId id="270" r:id="rId38"/>
    <p:sldId id="291" r:id="rId39"/>
    <p:sldId id="27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Query Plans" id="{83BD849D-C976-4106-9033-75A5B83D4A95}">
          <p14:sldIdLst>
            <p14:sldId id="256"/>
            <p14:sldId id="284"/>
            <p14:sldId id="288"/>
            <p14:sldId id="299"/>
            <p14:sldId id="281"/>
            <p14:sldId id="257"/>
            <p14:sldId id="276"/>
            <p14:sldId id="277"/>
            <p14:sldId id="258"/>
            <p14:sldId id="280"/>
            <p14:sldId id="259"/>
            <p14:sldId id="283"/>
            <p14:sldId id="264"/>
            <p14:sldId id="297"/>
          </p14:sldIdLst>
        </p14:section>
        <p14:section name="Plan Reuse" id="{AA7FDDFA-2D45-49DD-B242-107DE2ACFE8A}">
          <p14:sldIdLst>
            <p14:sldId id="287"/>
            <p14:sldId id="279"/>
            <p14:sldId id="278"/>
            <p14:sldId id="265"/>
            <p14:sldId id="286"/>
            <p14:sldId id="285"/>
            <p14:sldId id="289"/>
            <p14:sldId id="296"/>
            <p14:sldId id="298"/>
            <p14:sldId id="300"/>
            <p14:sldId id="273"/>
            <p14:sldId id="271"/>
            <p14:sldId id="290"/>
            <p14:sldId id="301"/>
            <p14:sldId id="260"/>
            <p14:sldId id="263"/>
          </p14:sldIdLst>
        </p14:section>
        <p14:section name="Plan Operators" id="{24987629-AEA2-4F70-8B5A-956E1EB07146}">
          <p14:sldIdLst>
            <p14:sldId id="292"/>
            <p14:sldId id="275"/>
            <p14:sldId id="294"/>
            <p14:sldId id="293"/>
            <p14:sldId id="269"/>
            <p14:sldId id="302"/>
            <p14:sldId id="270"/>
          </p14:sldIdLst>
        </p14:section>
        <p14:section name="Forcing and Hints" id="{309A4193-68B1-4BD5-B3F2-6A397BEBDD38}">
          <p14:sldIdLst>
            <p14:sldId id="291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1" autoAdjust="0"/>
    <p:restoredTop sz="76816" autoAdjust="0"/>
  </p:normalViewPr>
  <p:slideViewPr>
    <p:cSldViewPr snapToGrid="0">
      <p:cViewPr varScale="1">
        <p:scale>
          <a:sx n="119" d="100"/>
          <a:sy n="119" d="100"/>
        </p:scale>
        <p:origin x="1332" y="80"/>
      </p:cViewPr>
      <p:guideLst/>
    </p:cSldViewPr>
  </p:slideViewPr>
  <p:outlineViewPr>
    <p:cViewPr>
      <p:scale>
        <a:sx n="33" d="100"/>
        <a:sy n="33" d="100"/>
      </p:scale>
      <p:origin x="0" y="-23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672"/>
    </p:cViewPr>
  </p:sorterViewPr>
  <p:notesViewPr>
    <p:cSldViewPr snapToGrid="0">
      <p:cViewPr varScale="1">
        <p:scale>
          <a:sx n="117" d="100"/>
          <a:sy n="117" d="100"/>
        </p:scale>
        <p:origin x="460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Sheet1!$C$5:$C$16</c:f>
              <c:numCache>
                <c:formatCode>General</c:formatCode>
                <c:ptCount val="12"/>
                <c:pt idx="0">
                  <c:v>1</c:v>
                </c:pt>
                <c:pt idx="1">
                  <c:v>10</c:v>
                </c:pt>
                <c:pt idx="2">
                  <c:v>45</c:v>
                </c:pt>
                <c:pt idx="3">
                  <c:v>88</c:v>
                </c:pt>
                <c:pt idx="4">
                  <c:v>108</c:v>
                </c:pt>
                <c:pt idx="5">
                  <c:v>140</c:v>
                </c:pt>
                <c:pt idx="6">
                  <c:v>160</c:v>
                </c:pt>
                <c:pt idx="7">
                  <c:v>176</c:v>
                </c:pt>
                <c:pt idx="8">
                  <c:v>201</c:v>
                </c:pt>
                <c:pt idx="9">
                  <c:v>230</c:v>
                </c:pt>
                <c:pt idx="10">
                  <c:v>253</c:v>
                </c:pt>
                <c:pt idx="11">
                  <c:v>273</c:v>
                </c:pt>
              </c:numCache>
            </c:numRef>
          </c:cat>
          <c:val>
            <c:numRef>
              <c:f>Sheet1!$D$5:$D$16</c:f>
              <c:numCache>
                <c:formatCode>General</c:formatCode>
                <c:ptCount val="12"/>
                <c:pt idx="0">
                  <c:v>9</c:v>
                </c:pt>
                <c:pt idx="1">
                  <c:v>35</c:v>
                </c:pt>
                <c:pt idx="2">
                  <c:v>43</c:v>
                </c:pt>
                <c:pt idx="3">
                  <c:v>20</c:v>
                </c:pt>
                <c:pt idx="4">
                  <c:v>32</c:v>
                </c:pt>
                <c:pt idx="5">
                  <c:v>20</c:v>
                </c:pt>
                <c:pt idx="6">
                  <c:v>80</c:v>
                </c:pt>
                <c:pt idx="7">
                  <c:v>25</c:v>
                </c:pt>
                <c:pt idx="8">
                  <c:v>29</c:v>
                </c:pt>
                <c:pt idx="9">
                  <c:v>23</c:v>
                </c:pt>
                <c:pt idx="10">
                  <c:v>20</c:v>
                </c:pt>
                <c:pt idx="1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5C-4CD2-9E20-FFBA7DD14A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77747664"/>
        <c:axId val="577752256"/>
      </c:barChart>
      <c:catAx>
        <c:axId val="577747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7752256"/>
        <c:crosses val="autoZero"/>
        <c:auto val="1"/>
        <c:lblAlgn val="ctr"/>
        <c:lblOffset val="100"/>
        <c:noMultiLvlLbl val="0"/>
      </c:catAx>
      <c:valAx>
        <c:axId val="577752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7747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179704-B36E-43EE-A8E7-3C65146642B3}" type="doc">
      <dgm:prSet loTypeId="urn:microsoft.com/office/officeart/2005/8/layout/balance1" loCatId="relationship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GB"/>
        </a:p>
      </dgm:t>
    </dgm:pt>
    <dgm:pt modelId="{AC504D79-5753-4100-AF16-7F4F5A98AA0C}">
      <dgm:prSet phldrT="[Text]"/>
      <dgm:spPr/>
      <dgm:t>
        <a:bodyPr/>
        <a:lstStyle/>
        <a:p>
          <a:r>
            <a:rPr lang="en-GB" dirty="0" smtClean="0"/>
            <a:t>Reuse</a:t>
          </a:r>
          <a:endParaRPr lang="en-GB" dirty="0"/>
        </a:p>
      </dgm:t>
    </dgm:pt>
    <dgm:pt modelId="{1A5F847E-1F2B-4148-9193-BCFF04593C0F}" type="parTrans" cxnId="{46994509-5C8E-492F-B35A-DF3CC15BC75D}">
      <dgm:prSet/>
      <dgm:spPr/>
      <dgm:t>
        <a:bodyPr/>
        <a:lstStyle/>
        <a:p>
          <a:endParaRPr lang="en-GB"/>
        </a:p>
      </dgm:t>
    </dgm:pt>
    <dgm:pt modelId="{37AC889E-5E62-4381-A909-A06E9208EE45}" type="sibTrans" cxnId="{46994509-5C8E-492F-B35A-DF3CC15BC75D}">
      <dgm:prSet/>
      <dgm:spPr/>
      <dgm:t>
        <a:bodyPr/>
        <a:lstStyle/>
        <a:p>
          <a:endParaRPr lang="en-GB"/>
        </a:p>
      </dgm:t>
    </dgm:pt>
    <dgm:pt modelId="{F6219F53-FEB6-4E05-A182-B8ED6CDE8214}">
      <dgm:prSet phldrT="[Text]"/>
      <dgm:spPr/>
      <dgm:t>
        <a:bodyPr/>
        <a:lstStyle/>
        <a:p>
          <a:r>
            <a:rPr lang="en-GB" dirty="0" smtClean="0"/>
            <a:t>Guaranteed plan</a:t>
          </a:r>
          <a:endParaRPr lang="en-GB" dirty="0"/>
        </a:p>
      </dgm:t>
    </dgm:pt>
    <dgm:pt modelId="{B472A294-1FD1-4DAB-8ADE-326175678B8E}" type="parTrans" cxnId="{5751BD6A-8CE7-475D-9E67-F4652D624E0C}">
      <dgm:prSet/>
      <dgm:spPr/>
      <dgm:t>
        <a:bodyPr/>
        <a:lstStyle/>
        <a:p>
          <a:endParaRPr lang="en-GB"/>
        </a:p>
      </dgm:t>
    </dgm:pt>
    <dgm:pt modelId="{EAE9DC26-7A1D-4DF5-8436-0CC78E152F84}" type="sibTrans" cxnId="{5751BD6A-8CE7-475D-9E67-F4652D624E0C}">
      <dgm:prSet/>
      <dgm:spPr/>
      <dgm:t>
        <a:bodyPr/>
        <a:lstStyle/>
        <a:p>
          <a:endParaRPr lang="en-GB"/>
        </a:p>
      </dgm:t>
    </dgm:pt>
    <dgm:pt modelId="{1E1BD6B2-340B-4584-AC37-CFE3D3813FF3}">
      <dgm:prSet phldrT="[Text]"/>
      <dgm:spPr/>
      <dgm:t>
        <a:bodyPr/>
        <a:lstStyle/>
        <a:p>
          <a:r>
            <a:rPr lang="en-GB" dirty="0" smtClean="0"/>
            <a:t>Sub optimal</a:t>
          </a:r>
          <a:endParaRPr lang="en-GB" dirty="0"/>
        </a:p>
      </dgm:t>
    </dgm:pt>
    <dgm:pt modelId="{8E260586-5D10-4577-9CBE-DF6CB90EECE2}" type="parTrans" cxnId="{B9C166AB-2BF2-433A-B7E8-A87DE619EA74}">
      <dgm:prSet/>
      <dgm:spPr/>
      <dgm:t>
        <a:bodyPr/>
        <a:lstStyle/>
        <a:p>
          <a:endParaRPr lang="en-GB"/>
        </a:p>
      </dgm:t>
    </dgm:pt>
    <dgm:pt modelId="{AA099CFE-B85C-4434-8FC5-11F177FBEF9F}" type="sibTrans" cxnId="{B9C166AB-2BF2-433A-B7E8-A87DE619EA74}">
      <dgm:prSet/>
      <dgm:spPr/>
      <dgm:t>
        <a:bodyPr/>
        <a:lstStyle/>
        <a:p>
          <a:endParaRPr lang="en-GB"/>
        </a:p>
      </dgm:t>
    </dgm:pt>
    <dgm:pt modelId="{A688FFC1-229D-4906-8037-92FBAEDDA5D4}">
      <dgm:prSet phldrT="[Text]"/>
      <dgm:spPr/>
      <dgm:t>
        <a:bodyPr/>
        <a:lstStyle/>
        <a:p>
          <a:r>
            <a:rPr lang="en-GB" dirty="0" smtClean="0"/>
            <a:t>No reuse</a:t>
          </a:r>
          <a:endParaRPr lang="en-GB" dirty="0"/>
        </a:p>
      </dgm:t>
    </dgm:pt>
    <dgm:pt modelId="{F5247E29-1996-4103-8A4B-4E8C6DC97C50}" type="parTrans" cxnId="{D6F668C4-5C73-4A4A-B9F3-8EF5F70CDAEB}">
      <dgm:prSet/>
      <dgm:spPr/>
      <dgm:t>
        <a:bodyPr/>
        <a:lstStyle/>
        <a:p>
          <a:endParaRPr lang="en-GB"/>
        </a:p>
      </dgm:t>
    </dgm:pt>
    <dgm:pt modelId="{AD02AB81-96E7-4779-ADC2-C406A7EDBBC1}" type="sibTrans" cxnId="{D6F668C4-5C73-4A4A-B9F3-8EF5F70CDAEB}">
      <dgm:prSet/>
      <dgm:spPr/>
      <dgm:t>
        <a:bodyPr/>
        <a:lstStyle/>
        <a:p>
          <a:endParaRPr lang="en-GB"/>
        </a:p>
      </dgm:t>
    </dgm:pt>
    <dgm:pt modelId="{381B9D55-AB07-4BB6-A7FA-6BAB38DC6611}">
      <dgm:prSet phldrT="[Text]"/>
      <dgm:spPr/>
      <dgm:t>
        <a:bodyPr/>
        <a:lstStyle/>
        <a:p>
          <a:r>
            <a:rPr lang="en-GB" dirty="0" smtClean="0"/>
            <a:t>Execution time Compile</a:t>
          </a:r>
          <a:endParaRPr lang="en-GB" dirty="0"/>
        </a:p>
      </dgm:t>
    </dgm:pt>
    <dgm:pt modelId="{8B882347-5B73-4471-834A-3500B987C59B}" type="parTrans" cxnId="{3B83173D-DB52-4471-90F0-EB73C6F571D1}">
      <dgm:prSet/>
      <dgm:spPr/>
      <dgm:t>
        <a:bodyPr/>
        <a:lstStyle/>
        <a:p>
          <a:endParaRPr lang="en-GB"/>
        </a:p>
      </dgm:t>
    </dgm:pt>
    <dgm:pt modelId="{D1742CDD-52E8-4D60-BFD9-254101B5BAB5}" type="sibTrans" cxnId="{3B83173D-DB52-4471-90F0-EB73C6F571D1}">
      <dgm:prSet/>
      <dgm:spPr/>
      <dgm:t>
        <a:bodyPr/>
        <a:lstStyle/>
        <a:p>
          <a:endParaRPr lang="en-GB"/>
        </a:p>
      </dgm:t>
    </dgm:pt>
    <dgm:pt modelId="{AD9BF768-EB86-4BB2-B82A-CDA1D19567E4}">
      <dgm:prSet phldrT="[Text]"/>
      <dgm:spPr/>
      <dgm:t>
        <a:bodyPr/>
        <a:lstStyle/>
        <a:p>
          <a:r>
            <a:rPr lang="en-GB" dirty="0" smtClean="0"/>
            <a:t>Optimal plan</a:t>
          </a:r>
          <a:endParaRPr lang="en-GB" dirty="0"/>
        </a:p>
      </dgm:t>
    </dgm:pt>
    <dgm:pt modelId="{854796A6-2B63-4EA6-A6FC-E9E4B9455241}" type="parTrans" cxnId="{FED9DA3B-9CEF-4CF1-B0CB-142DB5E31B7B}">
      <dgm:prSet/>
      <dgm:spPr/>
      <dgm:t>
        <a:bodyPr/>
        <a:lstStyle/>
        <a:p>
          <a:endParaRPr lang="en-GB"/>
        </a:p>
      </dgm:t>
    </dgm:pt>
    <dgm:pt modelId="{1884D1F2-218F-4473-8ADE-5C1A582A63DB}" type="sibTrans" cxnId="{FED9DA3B-9CEF-4CF1-B0CB-142DB5E31B7B}">
      <dgm:prSet/>
      <dgm:spPr/>
      <dgm:t>
        <a:bodyPr/>
        <a:lstStyle/>
        <a:p>
          <a:endParaRPr lang="en-GB"/>
        </a:p>
      </dgm:t>
    </dgm:pt>
    <dgm:pt modelId="{B4B452B6-9DBE-4AC5-8ADB-F43BA3F489CA}">
      <dgm:prSet phldrT="[Text]"/>
      <dgm:spPr/>
      <dgm:t>
        <a:bodyPr/>
        <a:lstStyle/>
        <a:p>
          <a:r>
            <a:rPr lang="en-GB" dirty="0" smtClean="0"/>
            <a:t>Plan cache bloat</a:t>
          </a:r>
          <a:endParaRPr lang="en-GB" dirty="0"/>
        </a:p>
      </dgm:t>
    </dgm:pt>
    <dgm:pt modelId="{65B7C0BA-4E1C-493C-B97A-DD4DF72DC4D0}" type="parTrans" cxnId="{7BB7CA47-D793-4782-BFC5-BB7690881028}">
      <dgm:prSet/>
      <dgm:spPr/>
      <dgm:t>
        <a:bodyPr/>
        <a:lstStyle/>
        <a:p>
          <a:endParaRPr lang="en-GB"/>
        </a:p>
      </dgm:t>
    </dgm:pt>
    <dgm:pt modelId="{9C64C543-5D3A-43B5-874D-098B56BA88E8}" type="sibTrans" cxnId="{7BB7CA47-D793-4782-BFC5-BB7690881028}">
      <dgm:prSet/>
      <dgm:spPr/>
      <dgm:t>
        <a:bodyPr/>
        <a:lstStyle/>
        <a:p>
          <a:endParaRPr lang="en-GB"/>
        </a:p>
      </dgm:t>
    </dgm:pt>
    <dgm:pt modelId="{D87A3EE3-1BA1-4D8C-B570-B2CAFC0EFDBC}" type="pres">
      <dgm:prSet presAssocID="{47179704-B36E-43EE-A8E7-3C65146642B3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7E15209D-7685-4458-B051-D72517B06ADB}" type="pres">
      <dgm:prSet presAssocID="{47179704-B36E-43EE-A8E7-3C65146642B3}" presName="dummyMaxCanvas" presStyleCnt="0"/>
      <dgm:spPr/>
    </dgm:pt>
    <dgm:pt modelId="{397F3B23-EEAA-4305-A116-AAABF49776E6}" type="pres">
      <dgm:prSet presAssocID="{47179704-B36E-43EE-A8E7-3C65146642B3}" presName="parentComposite" presStyleCnt="0"/>
      <dgm:spPr/>
    </dgm:pt>
    <dgm:pt modelId="{4A4CEE9B-6A81-4727-93CE-B1267FBEE7AB}" type="pres">
      <dgm:prSet presAssocID="{47179704-B36E-43EE-A8E7-3C65146642B3}" presName="parent1" presStyleLbl="alignAccFollowNode1" presStyleIdx="0" presStyleCnt="4">
        <dgm:presLayoutVars>
          <dgm:chMax val="4"/>
        </dgm:presLayoutVars>
      </dgm:prSet>
      <dgm:spPr/>
      <dgm:t>
        <a:bodyPr/>
        <a:lstStyle/>
        <a:p>
          <a:endParaRPr lang="en-GB"/>
        </a:p>
      </dgm:t>
    </dgm:pt>
    <dgm:pt modelId="{003FA6EB-E41C-427E-B3A7-B33C6D1A6409}" type="pres">
      <dgm:prSet presAssocID="{47179704-B36E-43EE-A8E7-3C65146642B3}" presName="parent2" presStyleLbl="alignAccFollowNode1" presStyleIdx="1" presStyleCnt="4">
        <dgm:presLayoutVars>
          <dgm:chMax val="4"/>
        </dgm:presLayoutVars>
      </dgm:prSet>
      <dgm:spPr/>
      <dgm:t>
        <a:bodyPr/>
        <a:lstStyle/>
        <a:p>
          <a:endParaRPr lang="en-GB"/>
        </a:p>
      </dgm:t>
    </dgm:pt>
    <dgm:pt modelId="{AA095D9C-A853-4EF8-B87C-64B879A27742}" type="pres">
      <dgm:prSet presAssocID="{47179704-B36E-43EE-A8E7-3C65146642B3}" presName="childrenComposite" presStyleCnt="0"/>
      <dgm:spPr/>
    </dgm:pt>
    <dgm:pt modelId="{6B7B1C1D-9751-47E2-91B2-77D14E2C24AE}" type="pres">
      <dgm:prSet presAssocID="{47179704-B36E-43EE-A8E7-3C65146642B3}" presName="dummyMaxCanvas_ChildArea" presStyleCnt="0"/>
      <dgm:spPr/>
    </dgm:pt>
    <dgm:pt modelId="{80057356-DCAB-42EF-9275-85E9842B677A}" type="pres">
      <dgm:prSet presAssocID="{47179704-B36E-43EE-A8E7-3C65146642B3}" presName="fulcrum" presStyleLbl="alignAccFollowNode1" presStyleIdx="2" presStyleCnt="4"/>
      <dgm:spPr/>
    </dgm:pt>
    <dgm:pt modelId="{6C2E36ED-F8C4-48E9-9761-0A01E903D81E}" type="pres">
      <dgm:prSet presAssocID="{47179704-B36E-43EE-A8E7-3C65146642B3}" presName="balance_23" presStyleLbl="alignAccFollowNode1" presStyleIdx="3" presStyleCnt="4">
        <dgm:presLayoutVars>
          <dgm:bulletEnabled val="1"/>
        </dgm:presLayoutVars>
      </dgm:prSet>
      <dgm:spPr/>
    </dgm:pt>
    <dgm:pt modelId="{2BDF2C11-42FC-4D0D-84E7-5A028936F2ED}" type="pres">
      <dgm:prSet presAssocID="{47179704-B36E-43EE-A8E7-3C65146642B3}" presName="right_23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A998F41-F99F-4BC0-AE0B-78D0D8FB5576}" type="pres">
      <dgm:prSet presAssocID="{47179704-B36E-43EE-A8E7-3C65146642B3}" presName="right_23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9DFEEDD-8F3A-46D8-8E70-54C16210FEC5}" type="pres">
      <dgm:prSet presAssocID="{47179704-B36E-43EE-A8E7-3C65146642B3}" presName="right_23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5D712B9-A98D-4CF8-B9FA-4959E85CCFF8}" type="pres">
      <dgm:prSet presAssocID="{47179704-B36E-43EE-A8E7-3C65146642B3}" presName="left_23_1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410B633-E123-4AD5-A33B-4AAE1166CEA4}" type="pres">
      <dgm:prSet presAssocID="{47179704-B36E-43EE-A8E7-3C65146642B3}" presName="left_23_2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5751BD6A-8CE7-475D-9E67-F4652D624E0C}" srcId="{AC504D79-5753-4100-AF16-7F4F5A98AA0C}" destId="{F6219F53-FEB6-4E05-A182-B8ED6CDE8214}" srcOrd="0" destOrd="0" parTransId="{B472A294-1FD1-4DAB-8ADE-326175678B8E}" sibTransId="{EAE9DC26-7A1D-4DF5-8436-0CC78E152F84}"/>
    <dgm:cxn modelId="{8144C3CF-999F-48AC-8040-71D8F69A4150}" type="presOf" srcId="{47179704-B36E-43EE-A8E7-3C65146642B3}" destId="{D87A3EE3-1BA1-4D8C-B570-B2CAFC0EFDBC}" srcOrd="0" destOrd="0" presId="urn:microsoft.com/office/officeart/2005/8/layout/balance1"/>
    <dgm:cxn modelId="{FED9DA3B-9CEF-4CF1-B0CB-142DB5E31B7B}" srcId="{A688FFC1-229D-4906-8037-92FBAEDDA5D4}" destId="{AD9BF768-EB86-4BB2-B82A-CDA1D19567E4}" srcOrd="1" destOrd="0" parTransId="{854796A6-2B63-4EA6-A6FC-E9E4B9455241}" sibTransId="{1884D1F2-218F-4473-8ADE-5C1A582A63DB}"/>
    <dgm:cxn modelId="{46994509-5C8E-492F-B35A-DF3CC15BC75D}" srcId="{47179704-B36E-43EE-A8E7-3C65146642B3}" destId="{AC504D79-5753-4100-AF16-7F4F5A98AA0C}" srcOrd="0" destOrd="0" parTransId="{1A5F847E-1F2B-4148-9193-BCFF04593C0F}" sibTransId="{37AC889E-5E62-4381-A909-A06E9208EE45}"/>
    <dgm:cxn modelId="{7BB7CA47-D793-4782-BFC5-BB7690881028}" srcId="{A688FFC1-229D-4906-8037-92FBAEDDA5D4}" destId="{B4B452B6-9DBE-4AC5-8ADB-F43BA3F489CA}" srcOrd="2" destOrd="0" parTransId="{65B7C0BA-4E1C-493C-B97A-DD4DF72DC4D0}" sibTransId="{9C64C543-5D3A-43B5-874D-098B56BA88E8}"/>
    <dgm:cxn modelId="{E27F034D-82BA-4DCA-A2A5-5AE0E5CCDDCC}" type="presOf" srcId="{A688FFC1-229D-4906-8037-92FBAEDDA5D4}" destId="{003FA6EB-E41C-427E-B3A7-B33C6D1A6409}" srcOrd="0" destOrd="0" presId="urn:microsoft.com/office/officeart/2005/8/layout/balance1"/>
    <dgm:cxn modelId="{88938031-BA9A-4A49-A95D-6370EF3D73FA}" type="presOf" srcId="{381B9D55-AB07-4BB6-A7FA-6BAB38DC6611}" destId="{2BDF2C11-42FC-4D0D-84E7-5A028936F2ED}" srcOrd="0" destOrd="0" presId="urn:microsoft.com/office/officeart/2005/8/layout/balance1"/>
    <dgm:cxn modelId="{3B83173D-DB52-4471-90F0-EB73C6F571D1}" srcId="{A688FFC1-229D-4906-8037-92FBAEDDA5D4}" destId="{381B9D55-AB07-4BB6-A7FA-6BAB38DC6611}" srcOrd="0" destOrd="0" parTransId="{8B882347-5B73-4471-834A-3500B987C59B}" sibTransId="{D1742CDD-52E8-4D60-BFD9-254101B5BAB5}"/>
    <dgm:cxn modelId="{597A167F-2BC7-4B40-B0F2-1E4361D94248}" type="presOf" srcId="{B4B452B6-9DBE-4AC5-8ADB-F43BA3F489CA}" destId="{59DFEEDD-8F3A-46D8-8E70-54C16210FEC5}" srcOrd="0" destOrd="0" presId="urn:microsoft.com/office/officeart/2005/8/layout/balance1"/>
    <dgm:cxn modelId="{B9C166AB-2BF2-433A-B7E8-A87DE619EA74}" srcId="{AC504D79-5753-4100-AF16-7F4F5A98AA0C}" destId="{1E1BD6B2-340B-4584-AC37-CFE3D3813FF3}" srcOrd="1" destOrd="0" parTransId="{8E260586-5D10-4577-9CBE-DF6CB90EECE2}" sibTransId="{AA099CFE-B85C-4434-8FC5-11F177FBEF9F}"/>
    <dgm:cxn modelId="{D6F668C4-5C73-4A4A-B9F3-8EF5F70CDAEB}" srcId="{47179704-B36E-43EE-A8E7-3C65146642B3}" destId="{A688FFC1-229D-4906-8037-92FBAEDDA5D4}" srcOrd="1" destOrd="0" parTransId="{F5247E29-1996-4103-8A4B-4E8C6DC97C50}" sibTransId="{AD02AB81-96E7-4779-ADC2-C406A7EDBBC1}"/>
    <dgm:cxn modelId="{1231F1F9-C166-4084-9DF8-5B6B1369A979}" type="presOf" srcId="{AC504D79-5753-4100-AF16-7F4F5A98AA0C}" destId="{4A4CEE9B-6A81-4727-93CE-B1267FBEE7AB}" srcOrd="0" destOrd="0" presId="urn:microsoft.com/office/officeart/2005/8/layout/balance1"/>
    <dgm:cxn modelId="{6AB0A903-CDE5-4326-8E24-A94D6332DE8F}" type="presOf" srcId="{F6219F53-FEB6-4E05-A182-B8ED6CDE8214}" destId="{65D712B9-A98D-4CF8-B9FA-4959E85CCFF8}" srcOrd="0" destOrd="0" presId="urn:microsoft.com/office/officeart/2005/8/layout/balance1"/>
    <dgm:cxn modelId="{2475197C-D215-48CD-934B-C41CCA3671E9}" type="presOf" srcId="{1E1BD6B2-340B-4584-AC37-CFE3D3813FF3}" destId="{0410B633-E123-4AD5-A33B-4AAE1166CEA4}" srcOrd="0" destOrd="0" presId="urn:microsoft.com/office/officeart/2005/8/layout/balance1"/>
    <dgm:cxn modelId="{4A9189F2-93F2-4905-9A9A-2906A6D7E80E}" type="presOf" srcId="{AD9BF768-EB86-4BB2-B82A-CDA1D19567E4}" destId="{7A998F41-F99F-4BC0-AE0B-78D0D8FB5576}" srcOrd="0" destOrd="0" presId="urn:microsoft.com/office/officeart/2005/8/layout/balance1"/>
    <dgm:cxn modelId="{C5F8E0BF-B3FE-4251-97F0-58DC676E635C}" type="presParOf" srcId="{D87A3EE3-1BA1-4D8C-B570-B2CAFC0EFDBC}" destId="{7E15209D-7685-4458-B051-D72517B06ADB}" srcOrd="0" destOrd="0" presId="urn:microsoft.com/office/officeart/2005/8/layout/balance1"/>
    <dgm:cxn modelId="{A9262DC9-B86A-4355-8FB7-B3A697778C2B}" type="presParOf" srcId="{D87A3EE3-1BA1-4D8C-B570-B2CAFC0EFDBC}" destId="{397F3B23-EEAA-4305-A116-AAABF49776E6}" srcOrd="1" destOrd="0" presId="urn:microsoft.com/office/officeart/2005/8/layout/balance1"/>
    <dgm:cxn modelId="{53583C4A-79A3-4BC3-B82B-44F1A27A757A}" type="presParOf" srcId="{397F3B23-EEAA-4305-A116-AAABF49776E6}" destId="{4A4CEE9B-6A81-4727-93CE-B1267FBEE7AB}" srcOrd="0" destOrd="0" presId="urn:microsoft.com/office/officeart/2005/8/layout/balance1"/>
    <dgm:cxn modelId="{D044E6EB-217F-4FA2-B091-ADC90D175773}" type="presParOf" srcId="{397F3B23-EEAA-4305-A116-AAABF49776E6}" destId="{003FA6EB-E41C-427E-B3A7-B33C6D1A6409}" srcOrd="1" destOrd="0" presId="urn:microsoft.com/office/officeart/2005/8/layout/balance1"/>
    <dgm:cxn modelId="{17026F2C-FEF3-4C36-98B7-77A142FC2F29}" type="presParOf" srcId="{D87A3EE3-1BA1-4D8C-B570-B2CAFC0EFDBC}" destId="{AA095D9C-A853-4EF8-B87C-64B879A27742}" srcOrd="2" destOrd="0" presId="urn:microsoft.com/office/officeart/2005/8/layout/balance1"/>
    <dgm:cxn modelId="{486A2B5B-6022-45B0-889D-BFCF39A42C88}" type="presParOf" srcId="{AA095D9C-A853-4EF8-B87C-64B879A27742}" destId="{6B7B1C1D-9751-47E2-91B2-77D14E2C24AE}" srcOrd="0" destOrd="0" presId="urn:microsoft.com/office/officeart/2005/8/layout/balance1"/>
    <dgm:cxn modelId="{A2F0C9CF-7E45-4067-B4F1-12523F8A68EA}" type="presParOf" srcId="{AA095D9C-A853-4EF8-B87C-64B879A27742}" destId="{80057356-DCAB-42EF-9275-85E9842B677A}" srcOrd="1" destOrd="0" presId="urn:microsoft.com/office/officeart/2005/8/layout/balance1"/>
    <dgm:cxn modelId="{EF0AEC27-3646-46C4-9BFF-EF16FA6E2C49}" type="presParOf" srcId="{AA095D9C-A853-4EF8-B87C-64B879A27742}" destId="{6C2E36ED-F8C4-48E9-9761-0A01E903D81E}" srcOrd="2" destOrd="0" presId="urn:microsoft.com/office/officeart/2005/8/layout/balance1"/>
    <dgm:cxn modelId="{669C2A41-2F0D-4D3C-A4B2-C87FCFECF6FA}" type="presParOf" srcId="{AA095D9C-A853-4EF8-B87C-64B879A27742}" destId="{2BDF2C11-42FC-4D0D-84E7-5A028936F2ED}" srcOrd="3" destOrd="0" presId="urn:microsoft.com/office/officeart/2005/8/layout/balance1"/>
    <dgm:cxn modelId="{583D73F6-A85B-4EB6-94DB-6CBC403D04DB}" type="presParOf" srcId="{AA095D9C-A853-4EF8-B87C-64B879A27742}" destId="{7A998F41-F99F-4BC0-AE0B-78D0D8FB5576}" srcOrd="4" destOrd="0" presId="urn:microsoft.com/office/officeart/2005/8/layout/balance1"/>
    <dgm:cxn modelId="{FE69F458-7636-4D5A-8FF9-80CBB583A42A}" type="presParOf" srcId="{AA095D9C-A853-4EF8-B87C-64B879A27742}" destId="{59DFEEDD-8F3A-46D8-8E70-54C16210FEC5}" srcOrd="5" destOrd="0" presId="urn:microsoft.com/office/officeart/2005/8/layout/balance1"/>
    <dgm:cxn modelId="{41B55A24-42EE-4233-942C-E4CB4358DCBA}" type="presParOf" srcId="{AA095D9C-A853-4EF8-B87C-64B879A27742}" destId="{65D712B9-A98D-4CF8-B9FA-4959E85CCFF8}" srcOrd="6" destOrd="0" presId="urn:microsoft.com/office/officeart/2005/8/layout/balance1"/>
    <dgm:cxn modelId="{74E4F8E1-B2B4-4848-ADB0-7F8426075392}" type="presParOf" srcId="{AA095D9C-A853-4EF8-B87C-64B879A27742}" destId="{0410B633-E123-4AD5-A33B-4AAE1166CEA4}" srcOrd="7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4CEE9B-6A81-4727-93CE-B1267FBEE7AB}">
      <dsp:nvSpPr>
        <dsp:cNvPr id="0" name=""/>
        <dsp:cNvSpPr/>
      </dsp:nvSpPr>
      <dsp:spPr>
        <a:xfrm>
          <a:off x="2165985" y="0"/>
          <a:ext cx="1594485" cy="88582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 smtClean="0"/>
            <a:t>Reuse</a:t>
          </a:r>
          <a:endParaRPr lang="en-GB" sz="2800" kern="1200" dirty="0"/>
        </a:p>
      </dsp:txBody>
      <dsp:txXfrm>
        <a:off x="2191930" y="25945"/>
        <a:ext cx="1542595" cy="833935"/>
      </dsp:txXfrm>
    </dsp:sp>
    <dsp:sp modelId="{003FA6EB-E41C-427E-B3A7-B33C6D1A6409}">
      <dsp:nvSpPr>
        <dsp:cNvPr id="0" name=""/>
        <dsp:cNvSpPr/>
      </dsp:nvSpPr>
      <dsp:spPr>
        <a:xfrm>
          <a:off x="4469130" y="0"/>
          <a:ext cx="1594485" cy="88582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 smtClean="0"/>
            <a:t>No reuse</a:t>
          </a:r>
          <a:endParaRPr lang="en-GB" sz="2800" kern="1200" dirty="0"/>
        </a:p>
      </dsp:txBody>
      <dsp:txXfrm>
        <a:off x="4495075" y="25945"/>
        <a:ext cx="1542595" cy="833935"/>
      </dsp:txXfrm>
    </dsp:sp>
    <dsp:sp modelId="{80057356-DCAB-42EF-9275-85E9842B677A}">
      <dsp:nvSpPr>
        <dsp:cNvPr id="0" name=""/>
        <dsp:cNvSpPr/>
      </dsp:nvSpPr>
      <dsp:spPr>
        <a:xfrm>
          <a:off x="3782615" y="3764756"/>
          <a:ext cx="664368" cy="664368"/>
        </a:xfrm>
        <a:prstGeom prst="triangle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2E36ED-F8C4-48E9-9761-0A01E903D81E}">
      <dsp:nvSpPr>
        <dsp:cNvPr id="0" name=""/>
        <dsp:cNvSpPr/>
      </dsp:nvSpPr>
      <dsp:spPr>
        <a:xfrm rot="240000">
          <a:off x="2121085" y="3480066"/>
          <a:ext cx="3987429" cy="278828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DF2C11-42FC-4D0D-84E7-5A028936F2ED}">
      <dsp:nvSpPr>
        <dsp:cNvPr id="0" name=""/>
        <dsp:cNvSpPr/>
      </dsp:nvSpPr>
      <dsp:spPr>
        <a:xfrm rot="240000">
          <a:off x="4515190" y="2782927"/>
          <a:ext cx="1590946" cy="74121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Execution time Compile</a:t>
          </a:r>
          <a:endParaRPr lang="en-GB" sz="1800" kern="1200" dirty="0"/>
        </a:p>
      </dsp:txBody>
      <dsp:txXfrm>
        <a:off x="4551373" y="2819110"/>
        <a:ext cx="1518580" cy="668852"/>
      </dsp:txXfrm>
    </dsp:sp>
    <dsp:sp modelId="{7A998F41-F99F-4BC0-AE0B-78D0D8FB5576}">
      <dsp:nvSpPr>
        <dsp:cNvPr id="0" name=""/>
        <dsp:cNvSpPr/>
      </dsp:nvSpPr>
      <dsp:spPr>
        <a:xfrm rot="240000">
          <a:off x="4572768" y="1985685"/>
          <a:ext cx="1590946" cy="74121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Optimal plan</a:t>
          </a:r>
          <a:endParaRPr lang="en-GB" sz="1800" kern="1200" dirty="0"/>
        </a:p>
      </dsp:txBody>
      <dsp:txXfrm>
        <a:off x="4608951" y="2021868"/>
        <a:ext cx="1518580" cy="668852"/>
      </dsp:txXfrm>
    </dsp:sp>
    <dsp:sp modelId="{59DFEEDD-8F3A-46D8-8E70-54C16210FEC5}">
      <dsp:nvSpPr>
        <dsp:cNvPr id="0" name=""/>
        <dsp:cNvSpPr/>
      </dsp:nvSpPr>
      <dsp:spPr>
        <a:xfrm rot="240000">
          <a:off x="4630347" y="1206159"/>
          <a:ext cx="1590946" cy="74121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Plan cache bloat</a:t>
          </a:r>
          <a:endParaRPr lang="en-GB" sz="1800" kern="1200" dirty="0"/>
        </a:p>
      </dsp:txBody>
      <dsp:txXfrm>
        <a:off x="4666530" y="1242342"/>
        <a:ext cx="1518580" cy="668852"/>
      </dsp:txXfrm>
    </dsp:sp>
    <dsp:sp modelId="{65D712B9-A98D-4CF8-B9FA-4959E85CCFF8}">
      <dsp:nvSpPr>
        <dsp:cNvPr id="0" name=""/>
        <dsp:cNvSpPr/>
      </dsp:nvSpPr>
      <dsp:spPr>
        <a:xfrm rot="240000">
          <a:off x="2234190" y="2623479"/>
          <a:ext cx="1590946" cy="74121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Guaranteed plan</a:t>
          </a:r>
          <a:endParaRPr lang="en-GB" sz="1800" kern="1200" dirty="0"/>
        </a:p>
      </dsp:txBody>
      <dsp:txXfrm>
        <a:off x="2270373" y="2659662"/>
        <a:ext cx="1518580" cy="668852"/>
      </dsp:txXfrm>
    </dsp:sp>
    <dsp:sp modelId="{0410B633-E123-4AD5-A33B-4AAE1166CEA4}">
      <dsp:nvSpPr>
        <dsp:cNvPr id="0" name=""/>
        <dsp:cNvSpPr/>
      </dsp:nvSpPr>
      <dsp:spPr>
        <a:xfrm rot="240000">
          <a:off x="2291769" y="1826236"/>
          <a:ext cx="1590946" cy="741218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Sub optimal</a:t>
          </a:r>
          <a:endParaRPr lang="en-GB" sz="1800" kern="1200" dirty="0"/>
        </a:p>
      </dsp:txBody>
      <dsp:txXfrm>
        <a:off x="2327952" y="1862419"/>
        <a:ext cx="1518580" cy="6688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E546B-25B4-4054-B726-50ABAEF81226}" type="datetimeFigureOut">
              <a:rPr lang="en-GB" smtClean="0"/>
              <a:t>12/02/2016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FE611-E342-4944-80A8-F7B4C421E4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071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Cars queue in order for each CPU – they can switch lanes if one is moving faster. The motorbike</a:t>
            </a:r>
            <a:r>
              <a:rPr lang="en-GB" baseline="0" dirty="0" smtClean="0"/>
              <a:t> could be in a separate resource governor pool.</a:t>
            </a:r>
          </a:p>
          <a:p>
            <a:r>
              <a:rPr lang="en-GB" baseline="0" dirty="0" smtClean="0"/>
              <a:t>The beach is like memory, if its full we can’t grant the execution space required and must wait (Memory Grant Pending)</a:t>
            </a:r>
          </a:p>
          <a:p>
            <a:r>
              <a:rPr lang="en-GB" dirty="0" smtClean="0"/>
              <a:t>Map of flight paths is like</a:t>
            </a:r>
            <a:r>
              <a:rPr lang="en-GB" baseline="0" dirty="0" smtClean="0"/>
              <a:t> acquiring locks, we must follow a path (hierarchy) to reduce the chance of collisions – this causes queueing. Not just data pages but system pages in </a:t>
            </a:r>
            <a:r>
              <a:rPr lang="en-GB" baseline="0" dirty="0" err="1" smtClean="0"/>
              <a:t>tempdb</a:t>
            </a:r>
            <a:r>
              <a:rPr lang="en-GB" baseline="0" dirty="0" smtClean="0"/>
              <a:t>.</a:t>
            </a:r>
          </a:p>
          <a:p>
            <a:r>
              <a:rPr lang="en-GB" dirty="0" smtClean="0"/>
              <a:t>No mention</a:t>
            </a:r>
            <a:r>
              <a:rPr lang="en-GB" baseline="0" dirty="0" smtClean="0"/>
              <a:t> of disk – all we care about here is </a:t>
            </a:r>
            <a:r>
              <a:rPr lang="en-GB" baseline="0" dirty="0" smtClean="0"/>
              <a:t>memory, we will wait for disk when we start to execute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FE611-E342-4944-80A8-F7B4C421E4D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780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Histogram</a:t>
            </a:r>
            <a:r>
              <a:rPr lang="en-GB" baseline="0" dirty="0" smtClean="0"/>
              <a:t> shows skew for values between </a:t>
            </a:r>
            <a:r>
              <a:rPr lang="en-GB" baseline="0" dirty="0" smtClean="0"/>
              <a:t>141 </a:t>
            </a:r>
            <a:r>
              <a:rPr lang="en-GB" baseline="0" dirty="0" smtClean="0"/>
              <a:t>and </a:t>
            </a:r>
            <a:r>
              <a:rPr lang="en-GB" baseline="0" dirty="0" smtClean="0"/>
              <a:t>160. </a:t>
            </a:r>
            <a:r>
              <a:rPr lang="en-GB" baseline="0" dirty="0" smtClean="0"/>
              <a:t>If the plan is generated from a value in this range then it maybe off</a:t>
            </a:r>
          </a:p>
          <a:p>
            <a:r>
              <a:rPr lang="en-GB" baseline="0" dirty="0" smtClean="0"/>
              <a:t>Maximum 200 ranges calculated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FE611-E342-4944-80A8-F7B4C421E4D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781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722313"/>
            <a:ext cx="6426200" cy="36147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If execution time much</a:t>
            </a:r>
            <a:r>
              <a:rPr lang="en-GB" baseline="0" dirty="0" smtClean="0"/>
              <a:t> &gt; than compile time, why worry - &gt; plan bloat</a:t>
            </a:r>
          </a:p>
          <a:p>
            <a:endParaRPr lang="en-GB" baseline="0" dirty="0" smtClean="0"/>
          </a:p>
          <a:p>
            <a:r>
              <a:rPr lang="en-GB" baseline="0" dirty="0" smtClean="0"/>
              <a:t>If execution time &lt; compile time then really worry about it.</a:t>
            </a:r>
          </a:p>
          <a:p>
            <a:endParaRPr lang="en-GB" baseline="0" dirty="0" smtClean="0"/>
          </a:p>
          <a:p>
            <a:r>
              <a:rPr lang="en-GB" baseline="0" dirty="0" smtClean="0"/>
              <a:t>OLTP plan reuse</a:t>
            </a:r>
          </a:p>
          <a:p>
            <a:r>
              <a:rPr lang="en-GB" baseline="0" dirty="0" smtClean="0"/>
              <a:t>ETL, Reporting plan no reuse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B88FD-84B2-43BD-86AA-E2E5C0B76984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GB" smtClean="0"/>
              <a:t>Advanced TSQL for Performance and Scalability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646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During this demo explain the parts of the query plan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FE611-E342-4944-80A8-F7B4C421E4DD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438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FE611-E342-4944-80A8-F7B4C421E4DD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6515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FE611-E342-4944-80A8-F7B4C421E4DD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475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none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204E7FD-169F-464A-8003-B2893D8D8FF1}" type="datetimeFigureOut">
              <a:rPr lang="en-GB" smtClean="0"/>
              <a:t>12/02/2016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865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12/02/2016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07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12/02/2016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741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12/02/2016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1355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12/02/2016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167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12/02/2016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435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12/02/2016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661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12/02/2016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6556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12/02/2016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542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12/02/2016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818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12/02/2016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352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12/02/2016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652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12/02/2016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386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12/02/2016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756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12/02/2016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470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12/02/2016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910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12/02/2016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4777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9609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1576354"/>
            <a:ext cx="10131425" cy="42206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204E7FD-169F-464A-8003-B2893D8D8FF1}" type="datetimeFigureOut">
              <a:rPr lang="en-GB" smtClean="0"/>
              <a:t>12/02/2016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561" y="5867400"/>
            <a:ext cx="2476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960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b="1" kern="1200" cap="none">
          <a:ln w="3175" cmpd="sng">
            <a:noFill/>
          </a:ln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800" kern="1200" cap="none"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400" kern="1200" cap="none"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000" kern="1200" cap="none"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gif"/><Relationship Id="rId4" Type="http://schemas.openxmlformats.org/officeDocument/2006/relationships/image" Target="../media/image14.gi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gi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Query Execution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1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Estimates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Plans are based on estimates</a:t>
            </a:r>
          </a:p>
          <a:p>
            <a:r>
              <a:rPr lang="en-GB" dirty="0" smtClean="0"/>
              <a:t>Based on statistics or fixed estimates</a:t>
            </a:r>
          </a:p>
          <a:p>
            <a:r>
              <a:rPr lang="en-GB" dirty="0" smtClean="0"/>
              <a:t>Statistics need updating</a:t>
            </a:r>
          </a:p>
          <a:p>
            <a:pPr lvl="1"/>
            <a:r>
              <a:rPr lang="en-GB" dirty="0" smtClean="0"/>
              <a:t>Especially where distributions change</a:t>
            </a:r>
          </a:p>
          <a:p>
            <a:pPr lvl="1"/>
            <a:r>
              <a:rPr lang="en-GB" dirty="0" smtClean="0"/>
              <a:t>i.e. time based data</a:t>
            </a:r>
          </a:p>
          <a:p>
            <a:r>
              <a:rPr lang="en-GB" dirty="0" smtClean="0"/>
              <a:t>Query has to run to get actuals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599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Statistics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Histogram of column(s) contents</a:t>
            </a:r>
          </a:p>
          <a:p>
            <a:r>
              <a:rPr lang="en-GB" dirty="0" smtClean="0"/>
              <a:t>Calculates the cardinality of a column (uniqueness of values)</a:t>
            </a:r>
          </a:p>
          <a:p>
            <a:r>
              <a:rPr lang="en-GB" dirty="0" smtClean="0"/>
              <a:t>Estimated from a sample (usually)</a:t>
            </a:r>
          </a:p>
          <a:p>
            <a:r>
              <a:rPr lang="en-GB" dirty="0" smtClean="0"/>
              <a:t>Always exist for indexes</a:t>
            </a:r>
          </a:p>
          <a:p>
            <a:r>
              <a:rPr lang="en-GB" dirty="0" smtClean="0"/>
              <a:t>Auto generated (usually) on other columns if used as predicates</a:t>
            </a:r>
          </a:p>
          <a:p>
            <a:r>
              <a:rPr lang="en-GB" dirty="0" smtClean="0"/>
              <a:t>Never auto generated on multiple columns (except indexes)</a:t>
            </a:r>
          </a:p>
          <a:p>
            <a:r>
              <a:rPr lang="en-GB" dirty="0" smtClean="0"/>
              <a:t>Manually update with UPDATE STATISTICS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937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Statistics Histogram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5612574"/>
              </p:ext>
            </p:extLst>
          </p:nvPr>
        </p:nvGraphicFramePr>
        <p:xfrm>
          <a:off x="685800" y="1576388"/>
          <a:ext cx="10131425" cy="4221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4558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Statistics Again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tipping point</a:t>
            </a:r>
          </a:p>
          <a:p>
            <a:pPr lvl="1"/>
            <a:r>
              <a:rPr lang="en-GB" dirty="0" smtClean="0"/>
              <a:t>At some point SQL will estimate that it is quicker/more efficient to scan an table rather than seek on a index</a:t>
            </a:r>
          </a:p>
          <a:p>
            <a:pPr lvl="1"/>
            <a:r>
              <a:rPr lang="en-GB" dirty="0" smtClean="0"/>
              <a:t>Usually around 30% of the pages in the table are being read</a:t>
            </a:r>
          </a:p>
          <a:p>
            <a:pPr lvl="2"/>
            <a:r>
              <a:rPr lang="en-GB" dirty="0" smtClean="0"/>
              <a:t>Varies based on parallelism</a:t>
            </a:r>
          </a:p>
          <a:p>
            <a:pPr lvl="2"/>
            <a:r>
              <a:rPr lang="en-GB" dirty="0" smtClean="0"/>
              <a:t>Or, memory pressure</a:t>
            </a:r>
          </a:p>
          <a:p>
            <a:pPr lvl="2"/>
            <a:r>
              <a:rPr lang="en-GB" dirty="0" smtClean="0"/>
              <a:t>Never happens on a covering non clustered index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916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Indexes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Query plans show the index used to find records in each table</a:t>
            </a:r>
          </a:p>
          <a:p>
            <a:r>
              <a:rPr lang="en-GB" dirty="0" smtClean="0"/>
              <a:t>They will be scanned or </a:t>
            </a:r>
            <a:r>
              <a:rPr lang="en-GB" dirty="0" err="1" smtClean="0"/>
              <a:t>seeked</a:t>
            </a:r>
            <a:endParaRPr lang="en-GB" dirty="0" smtClean="0"/>
          </a:p>
          <a:p>
            <a:r>
              <a:rPr lang="en-GB" dirty="0" smtClean="0"/>
              <a:t>If a non clustered index does not include all the required columns a bookmark lookup is required</a:t>
            </a:r>
          </a:p>
          <a:p>
            <a:pPr lvl="1"/>
            <a:r>
              <a:rPr lang="en-GB" dirty="0" smtClean="0"/>
              <a:t>This does not mean create indexes including every column!</a:t>
            </a:r>
          </a:p>
          <a:p>
            <a:r>
              <a:rPr lang="en-GB" dirty="0" smtClean="0"/>
              <a:t>Column order is important</a:t>
            </a:r>
          </a:p>
          <a:p>
            <a:r>
              <a:rPr lang="en-GB" dirty="0" smtClean="0"/>
              <a:t>Use filtered indexes on poor selecting columns (such as status)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047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 Reuse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97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plan reuse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500180"/>
            <a:ext cx="8229600" cy="2214574"/>
          </a:xfrm>
        </p:spPr>
        <p:txBody>
          <a:bodyPr>
            <a:normAutofit/>
          </a:bodyPr>
          <a:lstStyle/>
          <a:p>
            <a:r>
              <a:rPr lang="en-GB" dirty="0" smtClean="0"/>
              <a:t>Compilation can take longer than execution time</a:t>
            </a:r>
          </a:p>
          <a:p>
            <a:r>
              <a:rPr lang="en-GB" dirty="0" smtClean="0"/>
              <a:t>We want predictable results</a:t>
            </a:r>
          </a:p>
          <a:p>
            <a:r>
              <a:rPr lang="en-GB" dirty="0" smtClean="0"/>
              <a:t>Use our memory for data and not </a:t>
            </a:r>
            <a:r>
              <a:rPr lang="en-GB" dirty="0" err="1" smtClean="0"/>
              <a:t>adhoc</a:t>
            </a:r>
            <a:r>
              <a:rPr lang="en-GB" dirty="0" smtClean="0"/>
              <a:t> plans</a:t>
            </a:r>
          </a:p>
        </p:txBody>
      </p:sp>
    </p:spTree>
    <p:extLst>
      <p:ext uri="{BB962C8B-B14F-4D97-AF65-F5344CB8AC3E}">
        <p14:creationId xmlns:p14="http://schemas.microsoft.com/office/powerpoint/2010/main" val="354621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 reuse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981200" y="1500189"/>
          <a:ext cx="8229600" cy="4429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6968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Parameterisation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9595" y="1456726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Query:</a:t>
            </a:r>
          </a:p>
          <a:p>
            <a:pPr lvl="1"/>
            <a:r>
              <a:rPr lang="en-GB" dirty="0" smtClean="0"/>
              <a:t>SELECT * FROM Sales WHERE </a:t>
            </a:r>
            <a:r>
              <a:rPr lang="en-GB" dirty="0" err="1" smtClean="0"/>
              <a:t>SaleID</a:t>
            </a:r>
            <a:r>
              <a:rPr lang="en-GB" dirty="0" smtClean="0"/>
              <a:t> = 1001</a:t>
            </a:r>
          </a:p>
          <a:p>
            <a:r>
              <a:rPr lang="en-GB" dirty="0" smtClean="0"/>
              <a:t>Becomes:</a:t>
            </a:r>
            <a:endParaRPr lang="en-GB" dirty="0"/>
          </a:p>
          <a:p>
            <a:pPr lvl="1"/>
            <a:r>
              <a:rPr lang="en-GB" dirty="0" smtClean="0"/>
              <a:t>SELECT * FROM Sales WHERE </a:t>
            </a:r>
            <a:r>
              <a:rPr lang="en-GB" dirty="0" err="1" smtClean="0"/>
              <a:t>SaleID</a:t>
            </a:r>
            <a:r>
              <a:rPr lang="en-GB" dirty="0" smtClean="0"/>
              <a:t> = @p1</a:t>
            </a:r>
          </a:p>
          <a:p>
            <a:r>
              <a:rPr lang="en-GB" dirty="0" smtClean="0"/>
              <a:t>This increases the chance of a cache hit and reduces memory usage</a:t>
            </a:r>
          </a:p>
          <a:p>
            <a:r>
              <a:rPr lang="en-GB" dirty="0" smtClean="0"/>
              <a:t>Forced Parameterization </a:t>
            </a:r>
          </a:p>
          <a:p>
            <a:pPr lvl="1"/>
            <a:r>
              <a:rPr lang="en-GB" dirty="0" smtClean="0"/>
              <a:t>Works on literal strings</a:t>
            </a:r>
          </a:p>
          <a:p>
            <a:pPr lvl="1"/>
            <a:r>
              <a:rPr lang="en-GB" dirty="0" smtClean="0"/>
              <a:t>Will parameterize more queries</a:t>
            </a:r>
          </a:p>
          <a:p>
            <a:pPr lvl="1"/>
            <a:r>
              <a:rPr lang="en-GB" dirty="0" smtClean="0"/>
              <a:t>But will increase chances of wrong plan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124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Parametrisation Example</a:t>
            </a:r>
            <a:endParaRPr lang="en-GB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129" y="1794950"/>
            <a:ext cx="9534852" cy="3065807"/>
          </a:xfrm>
        </p:spPr>
      </p:pic>
      <p:sp>
        <p:nvSpPr>
          <p:cNvPr id="5" name="Rectangle 4"/>
          <p:cNvSpPr/>
          <p:nvPr/>
        </p:nvSpPr>
        <p:spPr>
          <a:xfrm>
            <a:off x="9357895" y="1978526"/>
            <a:ext cx="465221" cy="42244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9959474" y="3168315"/>
            <a:ext cx="465221" cy="42244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671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Todays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How SQL Server generates a query </a:t>
            </a:r>
            <a:r>
              <a:rPr lang="en-GB" dirty="0" smtClean="0"/>
              <a:t>plan</a:t>
            </a:r>
          </a:p>
          <a:p>
            <a:r>
              <a:rPr lang="en-GB" dirty="0" smtClean="0"/>
              <a:t>When plans are and are not reused</a:t>
            </a:r>
            <a:endParaRPr lang="en-GB" dirty="0" smtClean="0"/>
          </a:p>
          <a:p>
            <a:r>
              <a:rPr lang="en-GB" dirty="0" smtClean="0"/>
              <a:t>How to read a query plan</a:t>
            </a:r>
          </a:p>
          <a:p>
            <a:r>
              <a:rPr lang="en-GB" dirty="0" smtClean="0"/>
              <a:t>Why query plans sometimes get it wrong</a:t>
            </a:r>
          </a:p>
        </p:txBody>
      </p:sp>
    </p:spTree>
    <p:extLst>
      <p:ext uri="{BB962C8B-B14F-4D97-AF65-F5344CB8AC3E}">
        <p14:creationId xmlns:p14="http://schemas.microsoft.com/office/powerpoint/2010/main" val="275501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Bad plans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Skewed data</a:t>
            </a:r>
          </a:p>
          <a:p>
            <a:r>
              <a:rPr lang="en-GB" dirty="0" smtClean="0"/>
              <a:t>Parameter value not sniffed</a:t>
            </a:r>
          </a:p>
          <a:p>
            <a:r>
              <a:rPr lang="en-GB" dirty="0" smtClean="0"/>
              <a:t>Look for </a:t>
            </a:r>
          </a:p>
          <a:p>
            <a:pPr lvl="1"/>
            <a:r>
              <a:rPr lang="en-GB" dirty="0" smtClean="0"/>
              <a:t>Differing Actual v Estimate</a:t>
            </a:r>
          </a:p>
          <a:p>
            <a:pPr lvl="1"/>
            <a:r>
              <a:rPr lang="en-GB" dirty="0" smtClean="0"/>
              <a:t>Loop joins </a:t>
            </a:r>
          </a:p>
          <a:p>
            <a:pPr lvl="1"/>
            <a:r>
              <a:rPr lang="en-GB" dirty="0" smtClean="0"/>
              <a:t>Large reads/</a:t>
            </a:r>
            <a:r>
              <a:rPr lang="en-GB" dirty="0" err="1" smtClean="0"/>
              <a:t>cpu</a:t>
            </a:r>
            <a:endParaRPr lang="en-GB" dirty="0" smtClean="0"/>
          </a:p>
          <a:p>
            <a:pPr lvl="1"/>
            <a:r>
              <a:rPr lang="en-GB" dirty="0" smtClean="0"/>
              <a:t>Odd behaviour</a:t>
            </a:r>
          </a:p>
          <a:p>
            <a:r>
              <a:rPr lang="en-GB" dirty="0" smtClean="0"/>
              <a:t>Look in DMVs for plans, running code in SSMS may result in a new good plan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468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 – Out of Date Statistics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499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 – Forced Parametrisation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465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 – Bad Plans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Adeventure</a:t>
            </a:r>
            <a:r>
              <a:rPr lang="en-GB" dirty="0" smtClean="0"/>
              <a:t> Works Demo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950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Preventing Bad Plans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Keep statistics up to date</a:t>
            </a:r>
          </a:p>
          <a:p>
            <a:r>
              <a:rPr lang="en-GB" dirty="0" smtClean="0"/>
              <a:t>Recompile Procedure</a:t>
            </a:r>
          </a:p>
          <a:p>
            <a:r>
              <a:rPr lang="en-GB" dirty="0" smtClean="0"/>
              <a:t>OPTIMIZE FOR hint</a:t>
            </a:r>
          </a:p>
          <a:p>
            <a:r>
              <a:rPr lang="en-GB" dirty="0" smtClean="0"/>
              <a:t>Use Plan Guides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905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ORMs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nHiberbate</a:t>
            </a:r>
            <a:r>
              <a:rPr lang="en-GB" dirty="0" smtClean="0"/>
              <a:t>/</a:t>
            </a:r>
            <a:r>
              <a:rPr lang="en-GB" dirty="0" err="1" smtClean="0"/>
              <a:t>Linq</a:t>
            </a:r>
            <a:endParaRPr lang="en-GB" dirty="0" smtClean="0"/>
          </a:p>
          <a:p>
            <a:r>
              <a:rPr lang="en-GB" dirty="0" err="1" smtClean="0"/>
              <a:t>Adhoc</a:t>
            </a:r>
            <a:r>
              <a:rPr lang="en-GB" dirty="0" smtClean="0"/>
              <a:t> Plan Caching</a:t>
            </a:r>
          </a:p>
          <a:p>
            <a:pPr lvl="1"/>
            <a:r>
              <a:rPr lang="en-GB" dirty="0" smtClean="0"/>
              <a:t>Server setting to cache on 2</a:t>
            </a:r>
            <a:r>
              <a:rPr lang="en-GB" baseline="30000" dirty="0" smtClean="0"/>
              <a:t>nd</a:t>
            </a:r>
            <a:r>
              <a:rPr lang="en-GB" dirty="0" smtClean="0"/>
              <a:t> execution only to save memory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077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When do plans change?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Statistics Change</a:t>
            </a:r>
          </a:p>
          <a:p>
            <a:r>
              <a:rPr lang="en-GB" dirty="0" smtClean="0"/>
              <a:t>Different SET options – Next demo</a:t>
            </a:r>
          </a:p>
          <a:p>
            <a:r>
              <a:rPr lang="en-GB" dirty="0" smtClean="0"/>
              <a:t>Object Changed</a:t>
            </a:r>
          </a:p>
          <a:p>
            <a:r>
              <a:rPr lang="en-GB" dirty="0" smtClean="0"/>
              <a:t>Forced Recompile</a:t>
            </a:r>
          </a:p>
          <a:p>
            <a:r>
              <a:rPr lang="en-GB" dirty="0" smtClean="0"/>
              <a:t>Server restart will clear plan cache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461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 – </a:t>
            </a:r>
            <a:r>
              <a:rPr lang="en-GB" dirty="0" err="1" smtClean="0"/>
              <a:t>Arithabort</a:t>
            </a:r>
            <a:r>
              <a:rPr lang="en-GB" dirty="0" smtClean="0"/>
              <a:t> On/Off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query via the app is timing out </a:t>
            </a:r>
          </a:p>
          <a:p>
            <a:r>
              <a:rPr lang="en-GB" dirty="0" smtClean="0"/>
              <a:t>But it runs in SSMS in milliseconds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061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Remove the </a:t>
            </a:r>
            <a:r>
              <a:rPr lang="en-GB" dirty="0" err="1" smtClean="0"/>
              <a:t>Arithabort</a:t>
            </a:r>
            <a:r>
              <a:rPr lang="en-GB" dirty="0" smtClean="0"/>
              <a:t> Problem</a:t>
            </a:r>
            <a:endParaRPr lang="en-GB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90217"/>
            <a:ext cx="4995863" cy="3352303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Backwards compatibility to SQL Server 4.x!</a:t>
            </a:r>
          </a:p>
          <a:p>
            <a:r>
              <a:rPr lang="en-GB" dirty="0" err="1" smtClean="0"/>
              <a:t>Arithabort</a:t>
            </a:r>
            <a:r>
              <a:rPr lang="en-GB" dirty="0" smtClean="0"/>
              <a:t> does nothing when ANSI Warnings is ON (which it always should be)</a:t>
            </a:r>
          </a:p>
          <a:p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839410" y="2727157"/>
            <a:ext cx="1037390" cy="224589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850232" y="4598737"/>
            <a:ext cx="866273" cy="25132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009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GB" dirty="0" smtClean="0"/>
              <a:t>arallelism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The use of multiple </a:t>
            </a:r>
            <a:r>
              <a:rPr lang="en-GB" dirty="0" err="1" smtClean="0"/>
              <a:t>cpus</a:t>
            </a:r>
            <a:r>
              <a:rPr lang="en-GB" dirty="0" smtClean="0"/>
              <a:t>/cores</a:t>
            </a:r>
          </a:p>
          <a:p>
            <a:r>
              <a:rPr lang="en-GB" dirty="0" smtClean="0"/>
              <a:t>Controlled by server level configuration</a:t>
            </a:r>
          </a:p>
          <a:p>
            <a:pPr lvl="1"/>
            <a:r>
              <a:rPr lang="en-GB" dirty="0" smtClean="0"/>
              <a:t>Overwritten by query hint (MAXDOP)</a:t>
            </a:r>
          </a:p>
          <a:p>
            <a:r>
              <a:rPr lang="en-GB" dirty="0" smtClean="0"/>
              <a:t>Not always possible	</a:t>
            </a:r>
          </a:p>
          <a:p>
            <a:pPr lvl="1"/>
            <a:r>
              <a:rPr lang="en-GB" dirty="0" smtClean="0"/>
              <a:t>Distinct Count</a:t>
            </a:r>
          </a:p>
          <a:p>
            <a:r>
              <a:rPr lang="en-GB" dirty="0" smtClean="0"/>
              <a:t>Not always wanted</a:t>
            </a:r>
          </a:p>
          <a:p>
            <a:r>
              <a:rPr lang="en-GB" dirty="0" smtClean="0"/>
              <a:t>Skewed statistics leads to uneven threads (CXPACKET)</a:t>
            </a:r>
          </a:p>
          <a:p>
            <a:r>
              <a:rPr lang="en-GB" dirty="0" smtClean="0"/>
              <a:t>Cost Threshold dictates if it should be considered (Server level setting)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956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Query Plans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40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Memory Grants &amp; Spills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Working memory space required to complete query</a:t>
            </a:r>
          </a:p>
          <a:p>
            <a:r>
              <a:rPr lang="en-GB" dirty="0" smtClean="0"/>
              <a:t>Lack of memory causes RESOURCE_SEMAPHORE waits</a:t>
            </a:r>
          </a:p>
          <a:p>
            <a:r>
              <a:rPr lang="en-GB" dirty="0" smtClean="0"/>
              <a:t>Memory grant is estimated</a:t>
            </a:r>
          </a:p>
          <a:p>
            <a:pPr lvl="1"/>
            <a:r>
              <a:rPr lang="en-GB" dirty="0" smtClean="0"/>
              <a:t>Based on estimated rows expected from each operator</a:t>
            </a:r>
          </a:p>
          <a:p>
            <a:pPr lvl="1"/>
            <a:r>
              <a:rPr lang="en-GB" dirty="0" smtClean="0"/>
              <a:t>Estimated space required to perform joins and aggregations</a:t>
            </a:r>
          </a:p>
          <a:p>
            <a:r>
              <a:rPr lang="en-GB" dirty="0" smtClean="0"/>
              <a:t>If under estimated the query will “spill” to </a:t>
            </a:r>
            <a:r>
              <a:rPr lang="en-GB" dirty="0" err="1" smtClean="0"/>
              <a:t>tempDB</a:t>
            </a:r>
            <a:endParaRPr lang="en-GB" dirty="0" smtClean="0"/>
          </a:p>
          <a:p>
            <a:pPr lvl="1"/>
            <a:r>
              <a:rPr lang="en-GB" dirty="0" smtClean="0"/>
              <a:t>This is very bad</a:t>
            </a:r>
          </a:p>
          <a:p>
            <a:r>
              <a:rPr lang="en-GB" dirty="0" smtClean="0"/>
              <a:t>If heavily over estimated the server may run out of memory</a:t>
            </a:r>
          </a:p>
          <a:p>
            <a:pPr lvl="1"/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403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 Operators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38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do all these things mean?</a:t>
            </a:r>
            <a:endParaRPr lang="en-GB" dirty="0"/>
          </a:p>
        </p:txBody>
      </p:sp>
      <p:pic>
        <p:nvPicPr>
          <p:cNvPr id="2060" name="Picture 12" descr="http://blogs.msdn.com/cfs-file.ashx/__key/communityserver-blogs-components-weblogfiles/00-00-00-84-65/1526.plan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25305"/>
            <a:ext cx="10931972" cy="3801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12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Seeks and Scans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Seek</a:t>
            </a:r>
          </a:p>
          <a:p>
            <a:pPr lvl="1"/>
            <a:r>
              <a:rPr lang="en-GB" dirty="0" smtClean="0"/>
              <a:t>Usually preferred</a:t>
            </a:r>
          </a:p>
          <a:p>
            <a:pPr lvl="1"/>
            <a:r>
              <a:rPr lang="en-GB" dirty="0" smtClean="0"/>
              <a:t>Fast - direct to an index key</a:t>
            </a:r>
          </a:p>
          <a:p>
            <a:r>
              <a:rPr lang="en-GB" dirty="0" smtClean="0"/>
              <a:t>Scan</a:t>
            </a:r>
          </a:p>
          <a:p>
            <a:pPr lvl="1"/>
            <a:r>
              <a:rPr lang="en-GB" dirty="0" smtClean="0"/>
              <a:t>Reads all data in the table or a range</a:t>
            </a:r>
          </a:p>
          <a:p>
            <a:pPr lvl="1"/>
            <a:r>
              <a:rPr lang="en-GB" dirty="0" smtClean="0"/>
              <a:t>Slower if looking for a limited set of results</a:t>
            </a:r>
            <a:endParaRPr lang="en-GB" dirty="0"/>
          </a:p>
        </p:txBody>
      </p:sp>
      <p:pic>
        <p:nvPicPr>
          <p:cNvPr id="2056" name="Picture 8" descr="Clustered index scan operato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132" y="3561263"/>
            <a:ext cx="973302" cy="973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lustered index seek operato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132" y="1761432"/>
            <a:ext cx="973302" cy="973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8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Join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LOOP</a:t>
            </a:r>
          </a:p>
          <a:p>
            <a:pPr lvl="1"/>
            <a:r>
              <a:rPr lang="en-GB" dirty="0" smtClean="0"/>
              <a:t>Fast for small datasets</a:t>
            </a:r>
          </a:p>
          <a:p>
            <a:pPr lvl="1"/>
            <a:r>
              <a:rPr lang="en-GB" dirty="0" smtClean="0"/>
              <a:t>Used for bookmark lookups</a:t>
            </a:r>
          </a:p>
          <a:p>
            <a:pPr lvl="1"/>
            <a:r>
              <a:rPr lang="en-GB" dirty="0" smtClean="0"/>
              <a:t>Bad is wrong estimates</a:t>
            </a:r>
          </a:p>
          <a:p>
            <a:r>
              <a:rPr lang="en-GB" dirty="0" smtClean="0"/>
              <a:t>MERGE</a:t>
            </a:r>
          </a:p>
          <a:p>
            <a:pPr lvl="1"/>
            <a:r>
              <a:rPr lang="en-GB" dirty="0" smtClean="0"/>
              <a:t>Very fast</a:t>
            </a:r>
          </a:p>
          <a:p>
            <a:pPr lvl="1"/>
            <a:r>
              <a:rPr lang="en-GB" dirty="0" smtClean="0"/>
              <a:t>Requires both sides to be sorted</a:t>
            </a:r>
          </a:p>
          <a:p>
            <a:r>
              <a:rPr lang="en-GB" dirty="0" smtClean="0"/>
              <a:t>HASH</a:t>
            </a:r>
          </a:p>
          <a:p>
            <a:pPr lvl="1"/>
            <a:r>
              <a:rPr lang="en-GB" dirty="0" smtClean="0"/>
              <a:t>Hashes data, heavy on CPU/</a:t>
            </a:r>
            <a:r>
              <a:rPr lang="en-GB" dirty="0" err="1" smtClean="0"/>
              <a:t>tempdb</a:t>
            </a:r>
            <a:endParaRPr lang="en-GB" dirty="0" smtClean="0"/>
          </a:p>
          <a:p>
            <a:pPr lvl="1"/>
            <a:r>
              <a:rPr lang="en-GB" dirty="0" smtClean="0"/>
              <a:t>Best for very large joins</a:t>
            </a:r>
            <a:endParaRPr lang="en-GB" dirty="0"/>
          </a:p>
        </p:txBody>
      </p:sp>
      <p:pic>
        <p:nvPicPr>
          <p:cNvPr id="2050" name="Picture 2" descr="Hash match operato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575" y="4519463"/>
            <a:ext cx="1277520" cy="1277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erge join operato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575" y="3136657"/>
            <a:ext cx="1259642" cy="125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Nested loops operator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575" y="1753852"/>
            <a:ext cx="1259642" cy="125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99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Costly Operators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Sort</a:t>
            </a:r>
          </a:p>
          <a:p>
            <a:pPr lvl="1"/>
            <a:r>
              <a:rPr lang="en-GB" dirty="0" smtClean="0"/>
              <a:t>Slow</a:t>
            </a:r>
          </a:p>
          <a:p>
            <a:pPr lvl="1"/>
            <a:r>
              <a:rPr lang="en-GB" dirty="0" smtClean="0"/>
              <a:t>Sometimes required (joins, </a:t>
            </a:r>
            <a:r>
              <a:rPr lang="en-GB" dirty="0" err="1" smtClean="0"/>
              <a:t>aggs</a:t>
            </a:r>
            <a:r>
              <a:rPr lang="en-GB" dirty="0" smtClean="0"/>
              <a:t>, grouping)</a:t>
            </a:r>
          </a:p>
          <a:p>
            <a:endParaRPr lang="en-GB" dirty="0"/>
          </a:p>
          <a:p>
            <a:r>
              <a:rPr lang="en-GB" dirty="0" smtClean="0"/>
              <a:t>Bookmark Lookup</a:t>
            </a:r>
          </a:p>
          <a:p>
            <a:pPr lvl="1"/>
            <a:r>
              <a:rPr lang="en-GB" dirty="0" smtClean="0"/>
              <a:t>Non clustered index is not covering</a:t>
            </a:r>
          </a:p>
          <a:p>
            <a:pPr lvl="1"/>
            <a:endParaRPr lang="en-GB" dirty="0"/>
          </a:p>
          <a:p>
            <a:r>
              <a:rPr lang="en-GB" dirty="0" smtClean="0"/>
              <a:t>Spools (several variations)</a:t>
            </a:r>
          </a:p>
          <a:p>
            <a:pPr lvl="1"/>
            <a:r>
              <a:rPr lang="en-GB" dirty="0" smtClean="0"/>
              <a:t>Storing workings in </a:t>
            </a:r>
            <a:r>
              <a:rPr lang="en-GB" dirty="0" err="1" smtClean="0"/>
              <a:t>tempdb</a:t>
            </a:r>
            <a:endParaRPr lang="en-GB" dirty="0" smtClean="0"/>
          </a:p>
        </p:txBody>
      </p:sp>
      <p:pic>
        <p:nvPicPr>
          <p:cNvPr id="4098" name="Picture 2" descr="Sort operato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048" y="1727117"/>
            <a:ext cx="1090362" cy="109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Bookmark lookup operato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048" y="3331327"/>
            <a:ext cx="1090362" cy="109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Spool operato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048" y="4935537"/>
            <a:ext cx="1090362" cy="109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95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Parallel Operators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Anything with this symbol</a:t>
            </a:r>
          </a:p>
          <a:p>
            <a:pPr lvl="1"/>
            <a:r>
              <a:rPr lang="en-GB" dirty="0" smtClean="0"/>
              <a:t>Look at the properties to see how many threads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Gatherer	</a:t>
            </a:r>
          </a:p>
          <a:p>
            <a:pPr lvl="1"/>
            <a:r>
              <a:rPr lang="en-GB" dirty="0" smtClean="0"/>
              <a:t>Gathers parallel streams</a:t>
            </a:r>
            <a:endParaRPr lang="en-GB" dirty="0"/>
          </a:p>
        </p:txBody>
      </p:sp>
      <p:pic>
        <p:nvPicPr>
          <p:cNvPr id="1026" name="Picture 2" descr="Gather streams parallelism operato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732" y="3299241"/>
            <a:ext cx="978067" cy="978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arallel process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732" y="1737792"/>
            <a:ext cx="702679" cy="702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65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Finding a plan</a:t>
            </a:r>
          </a:p>
          <a:p>
            <a:r>
              <a:rPr lang="en-GB" dirty="0" smtClean="0"/>
              <a:t>Viewing the plan</a:t>
            </a:r>
          </a:p>
          <a:p>
            <a:r>
              <a:rPr lang="en-GB" dirty="0" smtClean="0"/>
              <a:t>Looking at the memory grant &amp; cost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687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Hints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2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RECOMPILE/With Recompile</a:t>
            </a:r>
          </a:p>
          <a:p>
            <a:pPr lvl="1"/>
            <a:r>
              <a:rPr lang="en-GB" dirty="0" smtClean="0"/>
              <a:t>Prevents the plan from being cached</a:t>
            </a:r>
          </a:p>
          <a:p>
            <a:pPr lvl="1"/>
            <a:r>
              <a:rPr lang="en-GB" dirty="0" smtClean="0"/>
              <a:t>Parameterisation will not take place</a:t>
            </a:r>
          </a:p>
          <a:p>
            <a:r>
              <a:rPr lang="en-GB" dirty="0" smtClean="0"/>
              <a:t>FORCE ORDER</a:t>
            </a:r>
          </a:p>
          <a:p>
            <a:r>
              <a:rPr lang="en-GB" dirty="0" smtClean="0"/>
              <a:t>MERGE/HASH/LOOP Join</a:t>
            </a:r>
          </a:p>
          <a:p>
            <a:r>
              <a:rPr lang="en-GB" dirty="0" smtClean="0"/>
              <a:t>FORCE SEEK/SCAN</a:t>
            </a:r>
          </a:p>
          <a:p>
            <a:r>
              <a:rPr lang="en-GB" dirty="0" smtClean="0"/>
              <a:t>MAXDOP</a:t>
            </a:r>
          </a:p>
          <a:p>
            <a:r>
              <a:rPr lang="en-GB" dirty="0" smtClean="0"/>
              <a:t>INDEX [</a:t>
            </a:r>
            <a:r>
              <a:rPr lang="en-GB" dirty="0" err="1" smtClean="0"/>
              <a:t>IndexName</a:t>
            </a:r>
            <a:r>
              <a:rPr lang="en-GB" dirty="0" smtClean="0"/>
              <a:t>]</a:t>
            </a:r>
          </a:p>
          <a:p>
            <a:r>
              <a:rPr lang="en-GB" dirty="0" smtClean="0"/>
              <a:t>OPTIMIZE FOR/UNKNOWN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815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do queries Execute?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Plan is generated</a:t>
            </a:r>
          </a:p>
          <a:p>
            <a:r>
              <a:rPr lang="en-GB" dirty="0" smtClean="0"/>
              <a:t>Execution engine waits for resources</a:t>
            </a:r>
          </a:p>
          <a:p>
            <a:pPr lvl="1"/>
            <a:r>
              <a:rPr lang="en-GB" dirty="0" smtClean="0"/>
              <a:t>Enough memory (space to execute the query) – not </a:t>
            </a:r>
            <a:r>
              <a:rPr lang="en-GB" dirty="0" err="1" smtClean="0"/>
              <a:t>fifo</a:t>
            </a:r>
            <a:endParaRPr lang="en-GB" dirty="0" smtClean="0"/>
          </a:p>
          <a:p>
            <a:pPr lvl="1"/>
            <a:r>
              <a:rPr lang="en-GB" dirty="0" smtClean="0"/>
              <a:t>Available scheduler (CPU)</a:t>
            </a:r>
          </a:p>
          <a:p>
            <a:r>
              <a:rPr lang="en-GB" dirty="0" smtClean="0"/>
              <a:t>Results returns/data modified</a:t>
            </a:r>
          </a:p>
        </p:txBody>
      </p:sp>
    </p:spTree>
    <p:extLst>
      <p:ext uri="{BB962C8B-B14F-4D97-AF65-F5344CB8AC3E}">
        <p14:creationId xmlns:p14="http://schemas.microsoft.com/office/powerpoint/2010/main" val="350583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Understanding resources</a:t>
            </a:r>
            <a:endParaRPr lang="en-GB" dirty="0"/>
          </a:p>
        </p:txBody>
      </p:sp>
      <p:pic>
        <p:nvPicPr>
          <p:cNvPr id="1028" name="Picture 4" descr="Heavy Traffi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09788" y="1428738"/>
            <a:ext cx="2697163" cy="4000501"/>
          </a:xfrm>
          <a:prstGeom prst="rect">
            <a:avLst/>
          </a:prstGeom>
          <a:noFill/>
        </p:spPr>
      </p:pic>
      <p:pic>
        <p:nvPicPr>
          <p:cNvPr id="1030" name="Picture 6" descr="Crowded Beach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2861" y="3000374"/>
            <a:ext cx="4714908" cy="3143273"/>
          </a:xfrm>
          <a:prstGeom prst="rect">
            <a:avLst/>
          </a:prstGeom>
          <a:noFill/>
        </p:spPr>
      </p:pic>
      <p:pic>
        <p:nvPicPr>
          <p:cNvPr id="1032" name="Picture 8" descr="http://static.hsw.com.br/gif/air-traffic-control-baytracon-west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53258" y="1357300"/>
            <a:ext cx="2900995" cy="22082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6327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 Plan?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Calculated method to complete a given task</a:t>
            </a:r>
          </a:p>
          <a:p>
            <a:r>
              <a:rPr lang="en-GB" dirty="0" smtClean="0"/>
              <a:t>How?</a:t>
            </a:r>
          </a:p>
          <a:p>
            <a:pPr lvl="1"/>
            <a:r>
              <a:rPr lang="en-GB" dirty="0" smtClean="0"/>
              <a:t>Indexes</a:t>
            </a:r>
          </a:p>
          <a:p>
            <a:pPr lvl="1"/>
            <a:r>
              <a:rPr lang="en-GB" dirty="0" smtClean="0"/>
              <a:t>Statistics</a:t>
            </a:r>
          </a:p>
          <a:p>
            <a:pPr lvl="1"/>
            <a:r>
              <a:rPr lang="en-GB" dirty="0" smtClean="0"/>
              <a:t>Hints</a:t>
            </a:r>
          </a:p>
          <a:p>
            <a:r>
              <a:rPr lang="en-GB" dirty="0" smtClean="0"/>
              <a:t>Estimated Plans vs Actual Plans</a:t>
            </a:r>
          </a:p>
          <a:p>
            <a:pPr lvl="1"/>
            <a:r>
              <a:rPr lang="en-GB" dirty="0" smtClean="0"/>
              <a:t>Actually the same thing, one just has the actual counts/cost during execution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365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Query Plans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Cost</a:t>
            </a:r>
          </a:p>
          <a:p>
            <a:r>
              <a:rPr lang="en-GB" dirty="0" smtClean="0"/>
              <a:t>Operators</a:t>
            </a:r>
          </a:p>
          <a:p>
            <a:pPr lvl="1"/>
            <a:r>
              <a:rPr lang="en-GB" dirty="0" smtClean="0"/>
              <a:t>Seeks/Scans</a:t>
            </a:r>
          </a:p>
          <a:p>
            <a:pPr lvl="1"/>
            <a:r>
              <a:rPr lang="en-GB" dirty="0" smtClean="0"/>
              <a:t>Joins</a:t>
            </a:r>
          </a:p>
          <a:p>
            <a:pPr lvl="1"/>
            <a:r>
              <a:rPr lang="en-GB" dirty="0" smtClean="0"/>
              <a:t>Sorting</a:t>
            </a:r>
          </a:p>
          <a:p>
            <a:pPr lvl="1"/>
            <a:r>
              <a:rPr lang="en-GB" dirty="0" smtClean="0"/>
              <a:t>Calculations</a:t>
            </a:r>
          </a:p>
          <a:p>
            <a:r>
              <a:rPr lang="en-GB" dirty="0" smtClean="0"/>
              <a:t>Indexing</a:t>
            </a:r>
          </a:p>
          <a:p>
            <a:pPr lvl="1"/>
            <a:r>
              <a:rPr lang="en-GB" dirty="0" smtClean="0"/>
              <a:t>Covering indexes</a:t>
            </a:r>
          </a:p>
          <a:p>
            <a:pPr lvl="1"/>
            <a:r>
              <a:rPr lang="en-GB" dirty="0" smtClean="0"/>
              <a:t>Sort order</a:t>
            </a:r>
          </a:p>
          <a:p>
            <a:r>
              <a:rPr lang="en-GB" dirty="0" smtClean="0"/>
              <a:t>Estimation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137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Is based on a machine many years ago</a:t>
            </a:r>
          </a:p>
          <a:p>
            <a:r>
              <a:rPr lang="en-GB" dirty="0" smtClean="0"/>
              <a:t>Doesn't equate to anything specific</a:t>
            </a:r>
          </a:p>
          <a:p>
            <a:r>
              <a:rPr lang="en-GB" dirty="0" smtClean="0"/>
              <a:t>Useful for comparison</a:t>
            </a:r>
          </a:p>
          <a:p>
            <a:r>
              <a:rPr lang="en-GB" dirty="0" smtClean="0"/>
              <a:t>Shouldn't be used in isolation</a:t>
            </a:r>
          </a:p>
          <a:p>
            <a:r>
              <a:rPr lang="en-GB" dirty="0" smtClean="0"/>
              <a:t>Doesn't consider server state</a:t>
            </a:r>
          </a:p>
          <a:p>
            <a:pPr lvl="1"/>
            <a:r>
              <a:rPr lang="en-GB" dirty="0" smtClean="0"/>
              <a:t>Available memory</a:t>
            </a:r>
          </a:p>
          <a:p>
            <a:pPr lvl="1"/>
            <a:r>
              <a:rPr lang="en-GB" dirty="0" smtClean="0"/>
              <a:t>Pages in memory already</a:t>
            </a:r>
          </a:p>
          <a:p>
            <a:pPr lvl="1"/>
            <a:r>
              <a:rPr lang="en-GB" dirty="0" smtClean="0"/>
              <a:t>High end disk (ram disk, SSD)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146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Building a Plan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Seek vs Scan</a:t>
            </a:r>
          </a:p>
          <a:p>
            <a:r>
              <a:rPr lang="en-GB" dirty="0" smtClean="0"/>
              <a:t>Choosing an Index</a:t>
            </a:r>
          </a:p>
          <a:p>
            <a:pPr lvl="1"/>
            <a:r>
              <a:rPr lang="en-GB" dirty="0" smtClean="0"/>
              <a:t>Cardinality</a:t>
            </a:r>
          </a:p>
          <a:p>
            <a:r>
              <a:rPr lang="en-GB" dirty="0" smtClean="0"/>
              <a:t>Covering vs Non Covering</a:t>
            </a:r>
          </a:p>
          <a:p>
            <a:r>
              <a:rPr lang="en-GB" dirty="0" smtClean="0"/>
              <a:t>Filtered Indexes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496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" id="{7D943499-839E-463F-B707-79168216EA77}" vid="{48BABF9B-A2FC-482E-A381-0C6364D0A8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</Template>
  <TotalTime>1194</TotalTime>
  <Words>1078</Words>
  <Application>Microsoft Office PowerPoint</Application>
  <PresentationFormat>Widescreen</PresentationFormat>
  <Paragraphs>227</Paragraphs>
  <Slides>39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Courier New</vt:lpstr>
      <vt:lpstr>Ubuntu Titling Rg</vt:lpstr>
      <vt:lpstr>Theme</vt:lpstr>
      <vt:lpstr>Query Execution</vt:lpstr>
      <vt:lpstr>Todays Objectives</vt:lpstr>
      <vt:lpstr>Query Plans</vt:lpstr>
      <vt:lpstr>How do queries Execute?</vt:lpstr>
      <vt:lpstr>Understanding resources</vt:lpstr>
      <vt:lpstr>What is a Plan?</vt:lpstr>
      <vt:lpstr>Query Plans</vt:lpstr>
      <vt:lpstr>Cost</vt:lpstr>
      <vt:lpstr>Building a Plan</vt:lpstr>
      <vt:lpstr>Estimates</vt:lpstr>
      <vt:lpstr>Statistics</vt:lpstr>
      <vt:lpstr>Statistics Histogram</vt:lpstr>
      <vt:lpstr>Statistics Again</vt:lpstr>
      <vt:lpstr>Indexes</vt:lpstr>
      <vt:lpstr>Plan Reuse</vt:lpstr>
      <vt:lpstr>Why plan reuse</vt:lpstr>
      <vt:lpstr>Plan reuse</vt:lpstr>
      <vt:lpstr>Parameterisation</vt:lpstr>
      <vt:lpstr>Parametrisation Example</vt:lpstr>
      <vt:lpstr>Bad plans</vt:lpstr>
      <vt:lpstr>Demo – Out of Date Statistics</vt:lpstr>
      <vt:lpstr>Demo – Forced Parametrisation</vt:lpstr>
      <vt:lpstr>Demo – Bad Plans</vt:lpstr>
      <vt:lpstr>Preventing Bad Plans</vt:lpstr>
      <vt:lpstr>ORMs</vt:lpstr>
      <vt:lpstr>When do plans change?</vt:lpstr>
      <vt:lpstr>Demo – Arithabort On/Off</vt:lpstr>
      <vt:lpstr>Remove the Arithabort Problem</vt:lpstr>
      <vt:lpstr>Parallelism</vt:lpstr>
      <vt:lpstr>Memory Grants &amp; Spills</vt:lpstr>
      <vt:lpstr>Plan Operators</vt:lpstr>
      <vt:lpstr>What do all these things mean?</vt:lpstr>
      <vt:lpstr>Seeks and Scans</vt:lpstr>
      <vt:lpstr>Join Types</vt:lpstr>
      <vt:lpstr>Costly Operators</vt:lpstr>
      <vt:lpstr>Parallel Operators</vt:lpstr>
      <vt:lpstr>Demo</vt:lpstr>
      <vt:lpstr>Hints</vt:lpstr>
      <vt:lpstr>Hints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D'Morias</dc:creator>
  <cp:lastModifiedBy>Simon D'Morias</cp:lastModifiedBy>
  <cp:revision>49</cp:revision>
  <dcterms:created xsi:type="dcterms:W3CDTF">2016-01-07T09:07:29Z</dcterms:created>
  <dcterms:modified xsi:type="dcterms:W3CDTF">2016-02-12T17:26:58Z</dcterms:modified>
</cp:coreProperties>
</file>