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84" r:id="rId3"/>
    <p:sldId id="288" r:id="rId4"/>
    <p:sldId id="299" r:id="rId5"/>
    <p:sldId id="281" r:id="rId6"/>
    <p:sldId id="257" r:id="rId7"/>
    <p:sldId id="276" r:id="rId8"/>
    <p:sldId id="277" r:id="rId9"/>
    <p:sldId id="258" r:id="rId10"/>
    <p:sldId id="280" r:id="rId11"/>
    <p:sldId id="259" r:id="rId12"/>
    <p:sldId id="283" r:id="rId13"/>
    <p:sldId id="289" r:id="rId14"/>
    <p:sldId id="264" r:id="rId15"/>
    <p:sldId id="297" r:id="rId16"/>
    <p:sldId id="287" r:id="rId17"/>
    <p:sldId id="279" r:id="rId18"/>
    <p:sldId id="278" r:id="rId19"/>
    <p:sldId id="265" r:id="rId20"/>
    <p:sldId id="286" r:id="rId21"/>
    <p:sldId id="298" r:id="rId22"/>
    <p:sldId id="285" r:id="rId23"/>
    <p:sldId id="296" r:id="rId24"/>
    <p:sldId id="300" r:id="rId25"/>
    <p:sldId id="273" r:id="rId26"/>
    <p:sldId id="271" r:id="rId27"/>
    <p:sldId id="290" r:id="rId28"/>
    <p:sldId id="301" r:id="rId29"/>
    <p:sldId id="260" r:id="rId30"/>
    <p:sldId id="263" r:id="rId31"/>
    <p:sldId id="292" r:id="rId32"/>
    <p:sldId id="275" r:id="rId33"/>
    <p:sldId id="294" r:id="rId34"/>
    <p:sldId id="293" r:id="rId35"/>
    <p:sldId id="269" r:id="rId36"/>
    <p:sldId id="302" r:id="rId37"/>
    <p:sldId id="270" r:id="rId38"/>
    <p:sldId id="291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256"/>
            <p14:sldId id="284"/>
            <p14:sldId id="288"/>
            <p14:sldId id="299"/>
            <p14:sldId id="281"/>
            <p14:sldId id="257"/>
            <p14:sldId id="276"/>
            <p14:sldId id="277"/>
            <p14:sldId id="258"/>
            <p14:sldId id="280"/>
            <p14:sldId id="259"/>
            <p14:sldId id="283"/>
            <p14:sldId id="289"/>
            <p14:sldId id="264"/>
            <p14:sldId id="297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98"/>
            <p14:sldId id="285"/>
            <p14:sldId id="296"/>
            <p14:sldId id="300"/>
            <p14:sldId id="273"/>
            <p14:sldId id="271"/>
            <p14:sldId id="290"/>
            <p14:sldId id="301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302"/>
            <p14:sldId id="270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2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memory, we will wait for disk when we start to execute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141 and 160. 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During this demo explain the parts of the query plan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1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7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Calculates the cardinality of a column (uniqueness of values)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Always exist for indexes</a:t>
            </a:r>
          </a:p>
          <a:p>
            <a:r>
              <a:rPr lang="en-GB" dirty="0" smtClean="0"/>
              <a:t>Auto generated (usually) on other columns if used as predicates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Out of Date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plans show the index used to find records in each table</a:t>
            </a:r>
          </a:p>
          <a:p>
            <a:r>
              <a:rPr lang="en-GB" dirty="0" smtClean="0"/>
              <a:t>They will be scanned or </a:t>
            </a:r>
            <a:r>
              <a:rPr lang="en-GB" dirty="0" err="1" smtClean="0"/>
              <a:t>seeked</a:t>
            </a:r>
            <a:endParaRPr lang="en-GB" dirty="0" smtClean="0"/>
          </a:p>
          <a:p>
            <a:r>
              <a:rPr lang="en-GB" dirty="0" smtClean="0"/>
              <a:t>If a non clustered index does not include all the required columns a bookmark lookup is required</a:t>
            </a:r>
          </a:p>
          <a:p>
            <a:pPr lvl="1"/>
            <a:r>
              <a:rPr lang="en-GB" dirty="0" smtClean="0"/>
              <a:t>This does not mean create indexes including every column!</a:t>
            </a:r>
          </a:p>
          <a:p>
            <a:r>
              <a:rPr lang="en-GB" dirty="0" smtClean="0"/>
              <a:t>Column order is important</a:t>
            </a:r>
          </a:p>
          <a:p>
            <a:r>
              <a:rPr lang="en-GB" dirty="0" smtClean="0"/>
              <a:t>Use filtered indexes on poor selecting columns (such as status)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SQL Server generates a query plan</a:t>
            </a:r>
          </a:p>
          <a:p>
            <a:r>
              <a:rPr lang="en-GB" dirty="0" smtClean="0"/>
              <a:t>When plans are and are not reused</a:t>
            </a:r>
          </a:p>
          <a:p>
            <a:r>
              <a:rPr lang="en-GB" dirty="0" smtClean="0"/>
              <a:t>How to read a query plan</a:t>
            </a:r>
          </a:p>
          <a:p>
            <a:r>
              <a:rPr lang="en-GB" dirty="0" smtClean="0"/>
              <a:t>Why query plans sometimes get it wrong</a:t>
            </a:r>
          </a:p>
        </p:txBody>
      </p:sp>
    </p:spTree>
    <p:extLst>
      <p:ext uri="{BB962C8B-B14F-4D97-AF65-F5344CB8AC3E}">
        <p14:creationId xmlns:p14="http://schemas.microsoft.com/office/powerpoint/2010/main" val="27550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Forced Parametrisation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statistics up to date</a:t>
            </a:r>
          </a:p>
          <a:p>
            <a:r>
              <a:rPr lang="en-GB" dirty="0" smtClean="0"/>
              <a:t>Recompile Procedure</a:t>
            </a:r>
          </a:p>
          <a:p>
            <a:r>
              <a:rPr lang="en-GB" dirty="0" smtClean="0"/>
              <a:t>OPTIMIZE FOR hint</a:t>
            </a:r>
          </a:p>
          <a:p>
            <a:r>
              <a:rPr lang="en-GB" dirty="0" smtClean="0"/>
              <a:t>Use Plan Guides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Different SET options – Next demo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query via the app is timing out </a:t>
            </a:r>
          </a:p>
          <a:p>
            <a:r>
              <a:rPr lang="en-GB" dirty="0" smtClean="0"/>
              <a:t>But it runs in SSMS in milliseconds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the </a:t>
            </a:r>
            <a:r>
              <a:rPr lang="en-GB" dirty="0" err="1" smtClean="0"/>
              <a:t>Arithabort</a:t>
            </a:r>
            <a:r>
              <a:rPr lang="en-GB" dirty="0" smtClean="0"/>
              <a:t> Problem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217"/>
            <a:ext cx="4995863" cy="33523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Backwards compatibility to SQL Server 4.x!</a:t>
            </a:r>
          </a:p>
          <a:p>
            <a:r>
              <a:rPr lang="en-GB" dirty="0" err="1" smtClean="0"/>
              <a:t>Arithabort</a:t>
            </a:r>
            <a:r>
              <a:rPr lang="en-GB" dirty="0" smtClean="0"/>
              <a:t> does nothing when ANSI Warnings is ON (which it always should be)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39410" y="2727157"/>
            <a:ext cx="1037390" cy="2245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232" y="4598737"/>
            <a:ext cx="866273" cy="251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(CXPACKET)</a:t>
            </a:r>
          </a:p>
          <a:p>
            <a:r>
              <a:rPr lang="en-GB" dirty="0" smtClean="0"/>
              <a:t>Cost Threshold dictates if it should be considered (Server level setting)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Grants &amp; Spills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memory space required to complete query</a:t>
            </a:r>
          </a:p>
          <a:p>
            <a:r>
              <a:rPr lang="en-GB" dirty="0" smtClean="0"/>
              <a:t>Lack of memory causes RESOURCE_SEMAPHORE waits</a:t>
            </a:r>
          </a:p>
          <a:p>
            <a:r>
              <a:rPr lang="en-GB" dirty="0" smtClean="0"/>
              <a:t>Memory grant is estimated</a:t>
            </a:r>
          </a:p>
          <a:p>
            <a:pPr lvl="1"/>
            <a:r>
              <a:rPr lang="en-GB" dirty="0" smtClean="0"/>
              <a:t>Based on estimated rows expected from each operator</a:t>
            </a:r>
          </a:p>
          <a:p>
            <a:pPr lvl="1"/>
            <a:r>
              <a:rPr lang="en-GB" dirty="0" smtClean="0"/>
              <a:t>Estimated space required to perform joins and aggregations</a:t>
            </a:r>
          </a:p>
          <a:p>
            <a:r>
              <a:rPr lang="en-GB" dirty="0" smtClean="0"/>
              <a:t>If under estimated the query will “spill” to 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This is very bad</a:t>
            </a:r>
          </a:p>
          <a:p>
            <a:r>
              <a:rPr lang="en-GB" dirty="0" smtClean="0"/>
              <a:t>If heavily over estimated the server may run out of memory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(joins, </a:t>
            </a:r>
            <a:r>
              <a:rPr lang="en-GB" dirty="0" err="1" smtClean="0"/>
              <a:t>aggs</a:t>
            </a:r>
            <a:r>
              <a:rPr lang="en-GB" dirty="0" smtClean="0"/>
              <a:t>, grouping)</a:t>
            </a:r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workings 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Anything with this symbol</a:t>
            </a:r>
          </a:p>
          <a:p>
            <a:pPr lvl="1"/>
            <a:r>
              <a:rPr lang="en-GB" dirty="0" smtClean="0"/>
              <a:t>Look at the properties to see how many threads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Gatherer	</a:t>
            </a:r>
          </a:p>
          <a:p>
            <a:pPr lvl="1"/>
            <a:r>
              <a:rPr lang="en-GB" dirty="0" smtClean="0"/>
              <a:t>Gathers parallel streams</a:t>
            </a:r>
            <a:endParaRPr lang="en-GB" dirty="0"/>
          </a:p>
        </p:txBody>
      </p:sp>
      <p:pic>
        <p:nvPicPr>
          <p:cNvPr id="1026" name="Picture 2" descr="Gather streams parallelism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3299241"/>
            <a:ext cx="978067" cy="9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llel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1737792"/>
            <a:ext cx="702679" cy="7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plan</a:t>
            </a:r>
          </a:p>
          <a:p>
            <a:r>
              <a:rPr lang="en-GB" dirty="0" smtClean="0"/>
              <a:t>Looking at the memory grant &amp; cost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Parameterisation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MERGE/HASH/LOOP Join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OPTIMIZE FOR/UNKNOWN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(CPU)</a:t>
            </a:r>
          </a:p>
          <a:p>
            <a:r>
              <a:rPr lang="en-GB" dirty="0" smtClean="0"/>
              <a:t>Results returns/data modified</a:t>
            </a:r>
          </a:p>
        </p:txBody>
      </p:sp>
    </p:spTree>
    <p:extLst>
      <p:ext uri="{BB962C8B-B14F-4D97-AF65-F5344CB8AC3E}">
        <p14:creationId xmlns:p14="http://schemas.microsoft.com/office/powerpoint/2010/main" val="350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1411</TotalTime>
  <Words>1074</Words>
  <Application>Microsoft Office PowerPoint</Application>
  <PresentationFormat>Widescreen</PresentationFormat>
  <Paragraphs>226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Ubuntu Titling Rg</vt:lpstr>
      <vt:lpstr>Theme</vt:lpstr>
      <vt:lpstr>Query Execution</vt:lpstr>
      <vt:lpstr>Todays Objectives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Statistics Histogram</vt:lpstr>
      <vt:lpstr>Demo – Out of Date Statistics</vt:lpstr>
      <vt:lpstr>Statistics Again</vt:lpstr>
      <vt:lpstr>Indexes</vt:lpstr>
      <vt:lpstr>Plan Reuse</vt:lpstr>
      <vt:lpstr>Why plan reuse</vt:lpstr>
      <vt:lpstr>Plan reuse</vt:lpstr>
      <vt:lpstr>Parameterisation</vt:lpstr>
      <vt:lpstr>Parametrisation Example</vt:lpstr>
      <vt:lpstr>Demo – Parameterisation</vt:lpstr>
      <vt:lpstr>Bad plans</vt:lpstr>
      <vt:lpstr>Demo – Forced Parametrisation</vt:lpstr>
      <vt:lpstr>Preventing Bad Plans</vt:lpstr>
      <vt:lpstr>ORMs</vt:lpstr>
      <vt:lpstr>When do plans change?</vt:lpstr>
      <vt:lpstr>Demo – Arithabort On/Off</vt:lpstr>
      <vt:lpstr>Remove the Arithabort Problem</vt:lpstr>
      <vt:lpstr>Parallelism</vt:lpstr>
      <vt:lpstr>Memory Grants &amp; Spills</vt:lpstr>
      <vt:lpstr>Plan Operators</vt:lpstr>
      <vt:lpstr>What do all these things mean?</vt:lpstr>
      <vt:lpstr>Seeks and Scans</vt:lpstr>
      <vt:lpstr>Join Types</vt:lpstr>
      <vt:lpstr>Costly Operators</vt:lpstr>
      <vt:lpstr>Parallel Operators</vt:lpstr>
      <vt:lpstr>Demo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54</cp:revision>
  <dcterms:created xsi:type="dcterms:W3CDTF">2016-01-07T09:07:29Z</dcterms:created>
  <dcterms:modified xsi:type="dcterms:W3CDTF">2016-02-15T13:00:33Z</dcterms:modified>
</cp:coreProperties>
</file>