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0"/>
  </p:notesMasterIdLst>
  <p:sldIdLst>
    <p:sldId id="257" r:id="rId2"/>
    <p:sldId id="310" r:id="rId3"/>
    <p:sldId id="299" r:id="rId4"/>
    <p:sldId id="259" r:id="rId5"/>
    <p:sldId id="258" r:id="rId6"/>
    <p:sldId id="267" r:id="rId7"/>
    <p:sldId id="308" r:id="rId8"/>
    <p:sldId id="274" r:id="rId9"/>
    <p:sldId id="275" r:id="rId10"/>
    <p:sldId id="276" r:id="rId11"/>
    <p:sldId id="309" r:id="rId12"/>
    <p:sldId id="300" r:id="rId13"/>
    <p:sldId id="286" r:id="rId14"/>
    <p:sldId id="280" r:id="rId15"/>
    <p:sldId id="281" r:id="rId16"/>
    <p:sldId id="284" r:id="rId17"/>
    <p:sldId id="287" r:id="rId18"/>
    <p:sldId id="288" r:id="rId19"/>
    <p:sldId id="266" r:id="rId20"/>
    <p:sldId id="282" r:id="rId21"/>
    <p:sldId id="292" r:id="rId22"/>
    <p:sldId id="295" r:id="rId23"/>
    <p:sldId id="296" r:id="rId24"/>
    <p:sldId id="283" r:id="rId25"/>
    <p:sldId id="297" r:id="rId26"/>
    <p:sldId id="293" r:id="rId27"/>
    <p:sldId id="294" r:id="rId28"/>
    <p:sldId id="263" r:id="rId29"/>
    <p:sldId id="307" r:id="rId30"/>
    <p:sldId id="298" r:id="rId31"/>
    <p:sldId id="289" r:id="rId32"/>
    <p:sldId id="290" r:id="rId33"/>
    <p:sldId id="291" r:id="rId34"/>
    <p:sldId id="301" r:id="rId35"/>
    <p:sldId id="306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D'Morias" initials="SDM" lastIdx="1" clrIdx="0">
    <p:extLst>
      <p:ext uri="{19B8F6BF-5375-455C-9EA6-DF929625EA0E}">
        <p15:presenceInfo xmlns:p15="http://schemas.microsoft.com/office/powerpoint/2012/main" userId="Simon D'Mor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6" autoAdjust="0"/>
    <p:restoredTop sz="87010" autoAdjust="0"/>
  </p:normalViewPr>
  <p:slideViewPr>
    <p:cSldViewPr snapToGrid="0">
      <p:cViewPr>
        <p:scale>
          <a:sx n="150" d="100"/>
          <a:sy n="150" d="100"/>
        </p:scale>
        <p:origin x="82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15:51:48.278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3575-11C7-4EA1-B6DB-38813A63AF25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35653-342D-4543-8357-F0E7C4AD4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9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repeat</a:t>
            </a:r>
            <a:r>
              <a:rPr lang="en-GB" baseline="0" dirty="0" smtClean="0"/>
              <a:t> of the Classic Block slide, but using Snapshot to prevent the block (demo to follow)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7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1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54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65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2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1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41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3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0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20/11/2015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locking Hints?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Examples:</a:t>
            </a:r>
          </a:p>
          <a:p>
            <a:pPr lvl="1" fontAlgn="base"/>
            <a:r>
              <a:rPr lang="en-GB" dirty="0" smtClean="0"/>
              <a:t>Force </a:t>
            </a:r>
            <a:r>
              <a:rPr lang="en-GB" dirty="0"/>
              <a:t>Server to hold lock longer </a:t>
            </a:r>
            <a:r>
              <a:rPr lang="en-GB" dirty="0"/>
              <a:t>(</a:t>
            </a:r>
            <a:r>
              <a:rPr lang="en-GB" dirty="0" smtClean="0"/>
              <a:t>UPDLOCK)</a:t>
            </a:r>
            <a:endParaRPr lang="en-GB" dirty="0" smtClean="0"/>
          </a:p>
          <a:p>
            <a:pPr lvl="1" fontAlgn="base"/>
            <a:r>
              <a:rPr lang="en-GB" dirty="0" smtClean="0"/>
              <a:t>Hold lock</a:t>
            </a:r>
            <a:r>
              <a:rPr lang="en-GB" dirty="0" smtClean="0"/>
              <a:t> </a:t>
            </a:r>
            <a:r>
              <a:rPr lang="en-GB" dirty="0"/>
              <a:t>at a </a:t>
            </a:r>
            <a:r>
              <a:rPr lang="en-GB" dirty="0" smtClean="0"/>
              <a:t>higher or lower </a:t>
            </a:r>
            <a:r>
              <a:rPr lang="en-GB" dirty="0"/>
              <a:t>level </a:t>
            </a:r>
            <a:r>
              <a:rPr lang="en-GB" dirty="0" smtClean="0"/>
              <a:t>(TABLOCK, ROWLOCK)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Dirty reads possible </a:t>
            </a:r>
            <a:r>
              <a:rPr lang="en-GB" dirty="0" smtClean="0"/>
              <a:t>(NOLOCK)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Locked rows skipped </a:t>
            </a:r>
            <a:r>
              <a:rPr lang="en-GB" dirty="0" smtClean="0"/>
              <a:t>(READPAST)</a:t>
            </a:r>
            <a:r>
              <a:rPr lang="en-GB" dirty="0"/>
              <a:t> 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23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isolation levels?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 if locks should be taken</a:t>
            </a:r>
          </a:p>
          <a:p>
            <a:r>
              <a:rPr lang="en-GB" dirty="0" smtClean="0"/>
              <a:t>How long locks should be held</a:t>
            </a:r>
          </a:p>
          <a:p>
            <a:r>
              <a:rPr lang="en-GB" dirty="0" smtClean="0"/>
              <a:t>Should clashes either:</a:t>
            </a:r>
          </a:p>
          <a:p>
            <a:pPr lvl="1"/>
            <a:r>
              <a:rPr lang="en-GB" dirty="0" smtClean="0"/>
              <a:t>Block</a:t>
            </a:r>
          </a:p>
          <a:p>
            <a:pPr lvl="1"/>
            <a:r>
              <a:rPr lang="en-GB" dirty="0" smtClean="0"/>
              <a:t>Use row versioning</a:t>
            </a:r>
          </a:p>
          <a:p>
            <a:pPr lvl="1"/>
            <a:r>
              <a:rPr lang="en-GB" dirty="0" smtClean="0"/>
              <a:t>Or, use uncommitted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89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 Block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38202" y="1690688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038838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(Read Committed)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3445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38200" y="2989703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038838" y="3504739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838202" y="4815293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038838" y="5336926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Returns Updated Data</a:t>
            </a:r>
            <a:endParaRPr lang="en-GB" dirty="0"/>
          </a:p>
        </p:txBody>
      </p:sp>
      <p:sp>
        <p:nvSpPr>
          <p:cNvPr id="20" name="Down Arrow 19"/>
          <p:cNvSpPr/>
          <p:nvPr/>
        </p:nvSpPr>
        <p:spPr>
          <a:xfrm>
            <a:off x="2184909" y="2718164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4912766" y="2804357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4636904" y="3351509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7507900">
            <a:off x="4130689" y="2992069"/>
            <a:ext cx="225631" cy="5218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6257252">
            <a:off x="7389400" y="3213433"/>
            <a:ext cx="315877" cy="6040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 rot="18460746">
            <a:off x="7192161" y="3982007"/>
            <a:ext cx="239946" cy="147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3069593">
            <a:off x="4251782" y="4101277"/>
            <a:ext cx="225631" cy="8589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>
            <a:off x="85403" y="1690688"/>
            <a:ext cx="427512" cy="417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9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Committed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Shared locks are held on Read data so that others cannot modify</a:t>
            </a:r>
          </a:p>
          <a:p>
            <a:r>
              <a:rPr lang="en-GB" dirty="0" smtClean="0"/>
              <a:t>No dirty reads</a:t>
            </a:r>
          </a:p>
          <a:p>
            <a:r>
              <a:rPr lang="en-GB" dirty="0" smtClean="0"/>
              <a:t>Data can by modified by other sessions BETWEEN statements</a:t>
            </a:r>
          </a:p>
          <a:p>
            <a:pPr lvl="1"/>
            <a:r>
              <a:rPr lang="en-GB" dirty="0" smtClean="0"/>
              <a:t>Phantom Reads</a:t>
            </a:r>
          </a:p>
          <a:p>
            <a:pPr lvl="1"/>
            <a:r>
              <a:rPr lang="en-GB" dirty="0" smtClean="0"/>
              <a:t>Non Repeatable Reads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Uncommitted/ </a:t>
            </a:r>
            <a:r>
              <a:rPr lang="en-GB" dirty="0" err="1" smtClean="0"/>
              <a:t>Nolock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Optimistic</a:t>
            </a:r>
          </a:p>
          <a:p>
            <a:r>
              <a:rPr lang="en-GB" dirty="0" smtClean="0"/>
              <a:t>Allows dirty reads</a:t>
            </a:r>
          </a:p>
          <a:p>
            <a:r>
              <a:rPr lang="en-GB" dirty="0" smtClean="0"/>
              <a:t>Phantom Reads</a:t>
            </a:r>
          </a:p>
          <a:p>
            <a:r>
              <a:rPr lang="en-GB" dirty="0" smtClean="0"/>
              <a:t>Non Repeatable Reads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6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Snapshot/RCSI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Optimistic</a:t>
            </a:r>
          </a:p>
          <a:p>
            <a:r>
              <a:rPr lang="en-GB" dirty="0" smtClean="0"/>
              <a:t>Data read is “as at” the start of transaction</a:t>
            </a:r>
          </a:p>
          <a:p>
            <a:pPr lvl="1"/>
            <a:r>
              <a:rPr lang="en-GB" dirty="0" smtClean="0"/>
              <a:t>Committed data only</a:t>
            </a:r>
          </a:p>
          <a:p>
            <a:r>
              <a:rPr lang="en-GB" dirty="0" smtClean="0"/>
              <a:t>Reads </a:t>
            </a:r>
            <a:r>
              <a:rPr lang="en-GB" dirty="0"/>
              <a:t>c</a:t>
            </a:r>
            <a:r>
              <a:rPr lang="en-GB" dirty="0" smtClean="0"/>
              <a:t>annot block other data modification sessions</a:t>
            </a:r>
          </a:p>
          <a:p>
            <a:r>
              <a:rPr lang="en-GB" dirty="0" smtClean="0"/>
              <a:t>Modifications aborted if same data changed by another </a:t>
            </a:r>
            <a:r>
              <a:rPr lang="en-GB" dirty="0" smtClean="0"/>
              <a:t>session</a:t>
            </a:r>
          </a:p>
          <a:p>
            <a:r>
              <a:rPr lang="en-GB" dirty="0" err="1" smtClean="0"/>
              <a:t>RowVersions</a:t>
            </a:r>
            <a:r>
              <a:rPr lang="en-GB" dirty="0" smtClean="0"/>
              <a:t> are created instead of locks on modified data</a:t>
            </a:r>
            <a:endParaRPr lang="en-GB" dirty="0" smtClean="0"/>
          </a:p>
          <a:p>
            <a:r>
              <a:rPr lang="en-GB" dirty="0" err="1" smtClean="0"/>
              <a:t>TempDB</a:t>
            </a:r>
            <a:r>
              <a:rPr lang="en-GB" dirty="0" smtClean="0"/>
              <a:t> overhead for </a:t>
            </a:r>
            <a:r>
              <a:rPr lang="en-GB" dirty="0" smtClean="0"/>
              <a:t>recording version history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Isolation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89861"/>
            <a:ext cx="427512" cy="4556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261696" y="1690688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(Any Isolation)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7089530" y="1689861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(Snapshot)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261696" y="2199765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261696" y="291868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7089530" y="34379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1261696" y="583527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7089530" y="5280697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Returns Previous Version</a:t>
            </a:r>
            <a:endParaRPr lang="en-GB" dirty="0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4691195" y="3612539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4512624" y="4178597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7675768">
            <a:off x="4285494" y="3417527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2686499">
            <a:off x="4221179" y="4952715"/>
            <a:ext cx="225631" cy="7649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3570525">
            <a:off x="7285359" y="3768435"/>
            <a:ext cx="225631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536592" y="2604940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9279759">
            <a:off x="7275446" y="4535547"/>
            <a:ext cx="225631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9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– Reading locked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Versioning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780777"/>
            <a:ext cx="4995334" cy="301042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Benefits </a:t>
            </a:r>
          </a:p>
          <a:p>
            <a:pPr lvl="1" fontAlgn="base"/>
            <a:r>
              <a:rPr lang="en-GB" dirty="0"/>
              <a:t>Read operations have consistent data </a:t>
            </a:r>
            <a:endParaRPr lang="en-GB" dirty="0" smtClean="0"/>
          </a:p>
          <a:p>
            <a:pPr lvl="1" fontAlgn="base"/>
            <a:r>
              <a:rPr lang="en-GB" dirty="0" smtClean="0"/>
              <a:t>Readers </a:t>
            </a:r>
            <a:r>
              <a:rPr lang="en-GB" dirty="0"/>
              <a:t>don’t block writers </a:t>
            </a:r>
          </a:p>
          <a:p>
            <a:pPr lvl="1" fontAlgn="base"/>
            <a:r>
              <a:rPr lang="en-GB" dirty="0"/>
              <a:t>Reduced deadlocks </a:t>
            </a:r>
          </a:p>
          <a:p>
            <a:pPr lvl="1" fontAlgn="base"/>
            <a:r>
              <a:rPr lang="en-GB" dirty="0"/>
              <a:t>Reduced managed locks (reduce system overhead) </a:t>
            </a:r>
          </a:p>
          <a:p>
            <a:pPr lvl="1" fontAlgn="base"/>
            <a:r>
              <a:rPr lang="en-GB" dirty="0"/>
              <a:t>Reduces lock escalations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780777"/>
            <a:ext cx="4995332" cy="301042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Costs </a:t>
            </a:r>
          </a:p>
          <a:p>
            <a:pPr lvl="1" fontAlgn="base"/>
            <a:r>
              <a:rPr lang="en-GB" dirty="0"/>
              <a:t>Increased tempdb usage </a:t>
            </a:r>
          </a:p>
          <a:p>
            <a:pPr lvl="1" fontAlgn="base"/>
            <a:r>
              <a:rPr lang="en-GB" dirty="0"/>
              <a:t>Can affect Read performance </a:t>
            </a:r>
          </a:p>
          <a:p>
            <a:pPr lvl="1" fontAlgn="base"/>
            <a:r>
              <a:rPr lang="en-GB" dirty="0"/>
              <a:t>Additional IO, Memory, CPU overhead, storage </a:t>
            </a:r>
          </a:p>
          <a:p>
            <a:pPr lvl="1" fontAlgn="base"/>
            <a:r>
              <a:rPr lang="en-GB" dirty="0"/>
              <a:t>(additional 14bytes added to each row for versioning) </a:t>
            </a:r>
          </a:p>
          <a:p>
            <a:pPr lvl="1" fontAlgn="base"/>
            <a:r>
              <a:rPr lang="en-GB" dirty="0"/>
              <a:t>Turning on can lead to page splits </a:t>
            </a:r>
          </a:p>
          <a:p>
            <a:pPr lvl="1" fontAlgn="base"/>
            <a:r>
              <a:rPr lang="en-GB" dirty="0"/>
              <a:t>If tempdb runs out of space Read operations can fail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778696"/>
            <a:ext cx="9795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2400" dirty="0" err="1" smtClean="0">
                <a:latin typeface="Ubuntu Titling Rg" panose="02000000000000000000"/>
              </a:rPr>
              <a:t>Read_Commited_Snapshot</a:t>
            </a:r>
            <a:r>
              <a:rPr lang="en-GB" sz="2400" dirty="0">
                <a:latin typeface="Ubuntu Titling Rg" panose="02000000000000000000"/>
              </a:rPr>
              <a:t> </a:t>
            </a:r>
          </a:p>
          <a:p>
            <a:pPr algn="ctr" fontAlgn="base"/>
            <a:r>
              <a:rPr lang="en-GB" sz="2400" dirty="0" err="1">
                <a:latin typeface="Ubuntu Titling Rg" panose="02000000000000000000"/>
              </a:rPr>
              <a:t>Allow_Snapshot_Isolation</a:t>
            </a:r>
            <a:endParaRPr lang="en-GB" sz="2400" dirty="0">
              <a:latin typeface="Ubuntu Titling Rg" panose="0200000000000000000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Basics</a:t>
            </a:r>
          </a:p>
          <a:p>
            <a:r>
              <a:rPr lang="en-GB" dirty="0" smtClean="0"/>
              <a:t>Locking</a:t>
            </a:r>
          </a:p>
          <a:p>
            <a:r>
              <a:rPr lang="en-GB" dirty="0" smtClean="0"/>
              <a:t>Isolation Levels</a:t>
            </a:r>
          </a:p>
          <a:p>
            <a:r>
              <a:rPr lang="en-GB" dirty="0" smtClean="0"/>
              <a:t>Deadlocks</a:t>
            </a:r>
          </a:p>
          <a:p>
            <a:r>
              <a:rPr lang="en-GB" dirty="0"/>
              <a:t>Selecting the right isolation level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4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Repeatable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Blocked by non committed transactions</a:t>
            </a:r>
          </a:p>
          <a:p>
            <a:r>
              <a:rPr lang="en-GB" dirty="0" smtClean="0"/>
              <a:t>Takes shared locks on read data until committed</a:t>
            </a:r>
          </a:p>
          <a:p>
            <a:pPr lvl="1"/>
            <a:r>
              <a:rPr lang="en-GB" dirty="0" smtClean="0"/>
              <a:t>Therefore other transactions cannot modify until the read is complete</a:t>
            </a:r>
          </a:p>
          <a:p>
            <a:r>
              <a:rPr lang="en-GB" dirty="0" smtClean="0"/>
              <a:t>Locks held between statements</a:t>
            </a:r>
          </a:p>
          <a:p>
            <a:r>
              <a:rPr lang="en-GB" dirty="0" smtClean="0"/>
              <a:t>No range locks</a:t>
            </a:r>
          </a:p>
          <a:p>
            <a:pPr lvl="1"/>
            <a:r>
              <a:rPr lang="en-GB" dirty="0" smtClean="0"/>
              <a:t>Phantom Reads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1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with Repeatable Read/Serialized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864425"/>
            <a:ext cx="427512" cy="4381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(Repeatable Read)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 Pessimistic)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(S)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58924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(IX)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86941" y="491465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33398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4" y="2612724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828623">
            <a:off x="7665429" y="3345314"/>
            <a:ext cx="225631" cy="2114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223601">
            <a:off x="7625477" y="2565216"/>
            <a:ext cx="225631" cy="1433137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2033649" y="4372409"/>
            <a:ext cx="225631" cy="394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674596" y="3875187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(S)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 rot="14231875">
            <a:off x="4215473" y="3159330"/>
            <a:ext cx="225631" cy="10530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85308" y="3646154"/>
            <a:ext cx="272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Had this been an update we would have created a deadlock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435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3" grpId="0" animBg="1"/>
      <p:bldP spid="23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5" grpId="0" animBg="1"/>
      <p:bldP spid="35" grpId="1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21" y="365125"/>
            <a:ext cx="10746179" cy="1325563"/>
          </a:xfrm>
        </p:spPr>
        <p:txBody>
          <a:bodyPr/>
          <a:lstStyle/>
          <a:p>
            <a:r>
              <a:rPr lang="en-GB" dirty="0" smtClean="0"/>
              <a:t>Inserts with Read Committed/Repeatable Read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71727"/>
            <a:ext cx="2919046" cy="8272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 = ‘Ken’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869916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ANOTHER ‘Ken’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714842" y="5046057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39898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43533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091529" y="2618930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7840872">
            <a:off x="7556111" y="3150366"/>
            <a:ext cx="194282" cy="1636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038271">
            <a:off x="7563932" y="2790026"/>
            <a:ext cx="225631" cy="159843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2314073">
            <a:off x="4301931" y="3509895"/>
            <a:ext cx="225631" cy="17742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29087" y="431066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48133" y="3868308"/>
            <a:ext cx="2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Performing a COUNT(*) again here would return a different result (aka Phantom read)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1574" y="3563443"/>
            <a:ext cx="170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 is Indexed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134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3" grpId="0" animBg="1"/>
      <p:bldP spid="23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5" grpId="0" animBg="1"/>
      <p:bldP spid="35" grpId="1" animBg="1"/>
      <p:bldP spid="17" grpId="0" animBg="1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- Repeatable 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Blocked by non committed transactions</a:t>
            </a:r>
          </a:p>
          <a:p>
            <a:r>
              <a:rPr lang="en-GB" dirty="0" smtClean="0"/>
              <a:t>Takes shared locks on read data until committed</a:t>
            </a:r>
          </a:p>
          <a:p>
            <a:pPr lvl="1"/>
            <a:r>
              <a:rPr lang="en-GB" dirty="0" smtClean="0"/>
              <a:t>Therefore other transactions cannot modify until the read is complete</a:t>
            </a:r>
          </a:p>
          <a:p>
            <a:r>
              <a:rPr lang="en-GB" dirty="0" smtClean="0"/>
              <a:t>Locks held between statements</a:t>
            </a:r>
          </a:p>
          <a:p>
            <a:r>
              <a:rPr lang="en-GB" dirty="0" smtClean="0"/>
              <a:t>Range locks held to prevent inserts into locked portion of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Inserts with Serialized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(Serialized)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71461"/>
            <a:ext cx="2919046" cy="675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 = ‘Ken’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752061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ANOTHER ‘Ken’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4842" y="4101188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281127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1476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110000" y="2597233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295850">
            <a:off x="7410019" y="3444874"/>
            <a:ext cx="194282" cy="204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6424386">
            <a:off x="7575853" y="2915288"/>
            <a:ext cx="225631" cy="159843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2778925">
            <a:off x="4156406" y="3120111"/>
            <a:ext cx="225631" cy="10640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171247" y="4413262"/>
            <a:ext cx="272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this case the Phantom read is not possible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11574" y="3563443"/>
            <a:ext cx="170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 is Indexed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59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3" grpId="0" animBg="1"/>
      <p:bldP spid="27" grpId="0" animBg="1"/>
      <p:bldP spid="29" grpId="0" animBg="1"/>
      <p:bldP spid="30" grpId="0" animBg="1"/>
      <p:bldP spid="35" grpId="0" animBg="1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</a:t>
            </a:r>
            <a:r>
              <a:rPr lang="en-GB" dirty="0" smtClean="0"/>
              <a:t>Update Conflict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(Snapshot)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62679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86941" y="5710126"/>
            <a:ext cx="2919046" cy="3491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 Fails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409773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5" y="2612724"/>
            <a:ext cx="1798452" cy="1622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167985">
            <a:off x="7596524" y="2788371"/>
            <a:ext cx="194282" cy="1678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223601">
            <a:off x="7491309" y="2330979"/>
            <a:ext cx="225631" cy="174422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2061549" y="5057723"/>
            <a:ext cx="225631" cy="529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714842" y="4559766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 rot="12791531">
            <a:off x="4158336" y="3270521"/>
            <a:ext cx="225631" cy="14913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– Snapshot Data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</a:t>
            </a:r>
            <a:r>
              <a:rPr lang="en-GB" dirty="0"/>
              <a:t>Levels </a:t>
            </a:r>
            <a:r>
              <a:rPr lang="en-GB" dirty="0" smtClean="0"/>
              <a:t>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11346"/>
              </p:ext>
            </p:extLst>
          </p:nvPr>
        </p:nvGraphicFramePr>
        <p:xfrm>
          <a:off x="685801" y="2089956"/>
          <a:ext cx="10131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21810570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67800204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07758653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07817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Isolation level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Dirty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Non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Repeatable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Phantom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 Uncommitted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Repeatable Read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Serializable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Snapshot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4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5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Basics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0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Deadlocks?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or more resources stuck in loop blocking each other</a:t>
            </a:r>
          </a:p>
          <a:p>
            <a:pPr lvl="1"/>
            <a:r>
              <a:rPr lang="en-GB" dirty="0" smtClean="0"/>
              <a:t>One must be terminated in order for any completion to occur</a:t>
            </a:r>
          </a:p>
          <a:p>
            <a:r>
              <a:rPr lang="en-GB" dirty="0" smtClean="0"/>
              <a:t>Different to blocking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8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 Deadlock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(Read Committed)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TableA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58924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TableB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714842" y="621323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558112" y="579528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Victim (Rollback)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14842" y="4366272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TableB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08921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TableA</a:t>
            </a:r>
            <a:r>
              <a:rPr lang="en-GB" dirty="0" smtClean="0"/>
              <a:t> (IX)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4" y="2612724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4079829"/>
            <a:ext cx="1995337" cy="1309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6200000">
            <a:off x="4109999" y="4228961"/>
            <a:ext cx="225631" cy="6237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3536814">
            <a:off x="7772872" y="3671168"/>
            <a:ext cx="225631" cy="1096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8091095">
            <a:off x="7583945" y="3058438"/>
            <a:ext cx="225631" cy="2205522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810775" y="4533864"/>
            <a:ext cx="2543349" cy="16725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1"/>
                </a:solidFill>
              </a:rPr>
              <a:t>X Lock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10775" y="5795283"/>
            <a:ext cx="2138600" cy="3491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Deadlock Detected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1" grpId="1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Deadlock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Up to 5 seconds to detect</a:t>
            </a:r>
          </a:p>
          <a:p>
            <a:r>
              <a:rPr lang="en-GB" dirty="0" smtClean="0"/>
              <a:t>It’s better to avoid deadlocks with cost than just code retries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Wasted resources in repeating the same task</a:t>
            </a:r>
          </a:p>
          <a:p>
            <a:pPr lvl="1"/>
            <a:r>
              <a:rPr lang="en-GB" dirty="0" smtClean="0"/>
              <a:t>Noisy alerts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3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Deadlocks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Processing Order</a:t>
            </a:r>
          </a:p>
          <a:p>
            <a:pPr lvl="1"/>
            <a:r>
              <a:rPr lang="en-GB" dirty="0" smtClean="0"/>
              <a:t>Classic deadlock prevented if the order is the same</a:t>
            </a:r>
          </a:p>
          <a:p>
            <a:r>
              <a:rPr lang="en-GB" dirty="0" smtClean="0"/>
              <a:t>Use Clustered index for Updates</a:t>
            </a:r>
          </a:p>
          <a:p>
            <a:r>
              <a:rPr lang="en-GB" dirty="0" smtClean="0"/>
              <a:t>Short Transactions</a:t>
            </a:r>
          </a:p>
          <a:p>
            <a:r>
              <a:rPr lang="en-GB" dirty="0" smtClean="0"/>
              <a:t>Use UPDLOCK</a:t>
            </a:r>
          </a:p>
          <a:p>
            <a:pPr lvl="1"/>
            <a:r>
              <a:rPr lang="en-GB" dirty="0" smtClean="0"/>
              <a:t>Locking Hint when reading data that you know you will update later</a:t>
            </a:r>
          </a:p>
          <a:p>
            <a:r>
              <a:rPr lang="en-GB" dirty="0" smtClean="0"/>
              <a:t>TABLOCK when updating all or the majority of records on a large table</a:t>
            </a:r>
          </a:p>
          <a:p>
            <a:r>
              <a:rPr lang="en-GB" dirty="0" smtClean="0"/>
              <a:t>Lower Isolation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2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the right isolation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7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to ask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Is a previous version of a record acceptable?</a:t>
            </a:r>
          </a:p>
          <a:p>
            <a:pPr lvl="1"/>
            <a:r>
              <a:rPr lang="en-GB" dirty="0" smtClean="0"/>
              <a:t>Snapshot</a:t>
            </a:r>
          </a:p>
          <a:p>
            <a:pPr lvl="1"/>
            <a:r>
              <a:rPr lang="en-GB" dirty="0" smtClean="0"/>
              <a:t>Else Read Committed</a:t>
            </a:r>
          </a:p>
          <a:p>
            <a:r>
              <a:rPr lang="en-GB" dirty="0" smtClean="0"/>
              <a:t>Is a potentially to be rolled back version of a record acceptable?</a:t>
            </a:r>
          </a:p>
          <a:p>
            <a:pPr lvl="1"/>
            <a:r>
              <a:rPr lang="en-GB" dirty="0" smtClean="0"/>
              <a:t>Read Uncommitted</a:t>
            </a:r>
          </a:p>
          <a:p>
            <a:r>
              <a:rPr lang="en-GB" dirty="0" smtClean="0"/>
              <a:t>Should someone be able to change a record another person is viewing?</a:t>
            </a:r>
          </a:p>
          <a:p>
            <a:pPr lvl="1"/>
            <a:r>
              <a:rPr lang="en-GB" dirty="0" smtClean="0"/>
              <a:t>Repeatable Read</a:t>
            </a:r>
          </a:p>
          <a:p>
            <a:r>
              <a:rPr lang="en-GB" dirty="0" smtClean="0"/>
              <a:t>Must I be certain that no other similar records be created whilst I do x?</a:t>
            </a:r>
          </a:p>
          <a:p>
            <a:pPr lvl="1"/>
            <a:r>
              <a:rPr lang="en-GB" dirty="0" smtClean="0"/>
              <a:t>Serialized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857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(1)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5414"/>
            <a:ext cx="4057074" cy="3570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updateBalance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UPDATE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RAISERROR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765800" y="1909762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 Transaction</a:t>
            </a:r>
          </a:p>
          <a:p>
            <a:r>
              <a:rPr lang="en-GB" dirty="0" smtClean="0"/>
              <a:t>Not thread safe</a:t>
            </a:r>
          </a:p>
          <a:p>
            <a:r>
              <a:rPr lang="en-GB" dirty="0" smtClean="0"/>
              <a:t>Double read of same record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0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(2)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4218" y="1852756"/>
            <a:ext cx="4550450" cy="4308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updateBalance2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ISOLATION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REPEATABLE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	UPDATE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RAISERROR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765800" y="1909762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Better – thread safe</a:t>
            </a:r>
          </a:p>
          <a:p>
            <a:r>
              <a:rPr lang="en-GB" dirty="0" smtClean="0"/>
              <a:t>Still has double read</a:t>
            </a:r>
          </a:p>
          <a:p>
            <a:r>
              <a:rPr lang="en-GB" dirty="0" smtClean="0"/>
              <a:t>Locks for longer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(3)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765800" y="1909762"/>
            <a:ext cx="5183188" cy="3684588"/>
          </a:xfrm>
        </p:spPr>
        <p:txBody>
          <a:bodyPr/>
          <a:lstStyle/>
          <a:p>
            <a:r>
              <a:rPr lang="en-GB" dirty="0" smtClean="0"/>
              <a:t>No Explicit Transaction (not required)</a:t>
            </a:r>
          </a:p>
          <a:p>
            <a:r>
              <a:rPr lang="en-GB" dirty="0" smtClean="0"/>
              <a:t>Single Read</a:t>
            </a:r>
          </a:p>
          <a:p>
            <a:r>
              <a:rPr lang="en-GB" dirty="0" smtClean="0"/>
              <a:t>Minimal Locking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5654" y="1909762"/>
            <a:ext cx="4299914" cy="4308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updateBalance3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@Debit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INSERTED</a:t>
            </a:r>
            <a:r>
              <a:rPr lang="en-GB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@Debit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@@ROWCOUNT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RAISERROR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748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</a:t>
            </a:r>
            <a:r>
              <a:rPr lang="en-GB" dirty="0" smtClean="0"/>
              <a:t> </a:t>
            </a:r>
            <a:r>
              <a:rPr lang="en-GB" dirty="0" smtClean="0"/>
              <a:t>Concurrency </a:t>
            </a:r>
            <a:r>
              <a:rPr lang="en-GB" dirty="0" smtClean="0"/>
              <a:t>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No control leads to:</a:t>
            </a:r>
            <a:endParaRPr lang="en-GB" dirty="0" smtClean="0"/>
          </a:p>
          <a:p>
            <a:pPr lvl="1"/>
            <a:r>
              <a:rPr lang="en-GB" dirty="0" smtClean="0"/>
              <a:t>Lost </a:t>
            </a:r>
            <a:r>
              <a:rPr lang="en-GB" dirty="0" smtClean="0"/>
              <a:t>Updates </a:t>
            </a:r>
            <a:endParaRPr lang="en-GB" dirty="0" smtClean="0"/>
          </a:p>
          <a:p>
            <a:pPr lvl="4"/>
            <a:r>
              <a:rPr lang="en-GB" dirty="0" smtClean="0"/>
              <a:t>Two update transactions on same row, based on original value, one overwrites the other</a:t>
            </a:r>
          </a:p>
          <a:p>
            <a:pPr lvl="1"/>
            <a:r>
              <a:rPr lang="en-GB" dirty="0" smtClean="0"/>
              <a:t>Dirty Reads</a:t>
            </a:r>
          </a:p>
          <a:p>
            <a:pPr lvl="4"/>
            <a:r>
              <a:rPr lang="en-GB" dirty="0" smtClean="0"/>
              <a:t>Read data from an uncommitted transaction (could be rolled back)</a:t>
            </a:r>
          </a:p>
          <a:p>
            <a:pPr lvl="1"/>
            <a:r>
              <a:rPr lang="en-GB" dirty="0" smtClean="0"/>
              <a:t>Non-repeatable Reads</a:t>
            </a:r>
          </a:p>
          <a:p>
            <a:pPr lvl="4"/>
            <a:r>
              <a:rPr lang="en-GB" dirty="0" smtClean="0"/>
              <a:t>When a transaction reads the same row more than once and gets difference values each time, caused by another transaction updating the row in between reads</a:t>
            </a:r>
          </a:p>
        </p:txBody>
      </p:sp>
    </p:spTree>
    <p:extLst>
      <p:ext uri="{BB962C8B-B14F-4D97-AF65-F5344CB8AC3E}">
        <p14:creationId xmlns:p14="http://schemas.microsoft.com/office/powerpoint/2010/main" val="3064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Pessimistic	</a:t>
            </a:r>
          </a:p>
          <a:p>
            <a:pPr lvl="2"/>
            <a:r>
              <a:rPr lang="en-GB" dirty="0" smtClean="0"/>
              <a:t>Default</a:t>
            </a:r>
          </a:p>
          <a:p>
            <a:pPr lvl="2"/>
            <a:r>
              <a:rPr lang="en-GB" dirty="0" smtClean="0"/>
              <a:t>Takes locks</a:t>
            </a:r>
          </a:p>
          <a:p>
            <a:pPr lvl="2"/>
            <a:r>
              <a:rPr lang="en-GB" dirty="0" smtClean="0"/>
              <a:t>Readers block </a:t>
            </a:r>
            <a:r>
              <a:rPr lang="en-GB" dirty="0" smtClean="0"/>
              <a:t>Writers</a:t>
            </a:r>
          </a:p>
          <a:p>
            <a:pPr lvl="2"/>
            <a:r>
              <a:rPr lang="en-GB" dirty="0" smtClean="0"/>
              <a:t>Best in high contention databases</a:t>
            </a:r>
            <a:endParaRPr lang="en-GB" dirty="0" smtClean="0"/>
          </a:p>
          <a:p>
            <a:r>
              <a:rPr lang="en-GB" dirty="0" smtClean="0"/>
              <a:t>Optimistic</a:t>
            </a:r>
          </a:p>
          <a:p>
            <a:pPr lvl="2"/>
            <a:r>
              <a:rPr lang="en-GB" dirty="0" smtClean="0"/>
              <a:t>Readers don’t block Writers (don’t lock data)</a:t>
            </a:r>
          </a:p>
          <a:p>
            <a:pPr lvl="2"/>
            <a:r>
              <a:rPr lang="en-GB" dirty="0" smtClean="0"/>
              <a:t>Writers block Writers</a:t>
            </a:r>
          </a:p>
          <a:p>
            <a:pPr lvl="2"/>
            <a:r>
              <a:rPr lang="en-GB" dirty="0" smtClean="0"/>
              <a:t>Readers see committed data whilst updates are </a:t>
            </a:r>
            <a:r>
              <a:rPr lang="en-GB" dirty="0" smtClean="0"/>
              <a:t>occurring</a:t>
            </a:r>
          </a:p>
          <a:p>
            <a:pPr lvl="2"/>
            <a:r>
              <a:rPr lang="en-GB" dirty="0" smtClean="0"/>
              <a:t>Best in low contention databases</a:t>
            </a:r>
            <a:r>
              <a:rPr lang="en-GB" dirty="0" smtClean="0"/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878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flag to indicate what you are doing with a record/object</a:t>
            </a:r>
          </a:p>
          <a:p>
            <a:r>
              <a:rPr lang="en-GB" dirty="0" smtClean="0"/>
              <a:t>Main types:</a:t>
            </a:r>
          </a:p>
          <a:p>
            <a:pPr lvl="1"/>
            <a:r>
              <a:rPr lang="en-GB" dirty="0" smtClean="0"/>
              <a:t>Intent (IX, IS)</a:t>
            </a:r>
            <a:endParaRPr lang="en-GB" dirty="0" smtClean="0"/>
          </a:p>
          <a:p>
            <a:pPr lvl="3"/>
            <a:r>
              <a:rPr lang="en-GB" dirty="0" smtClean="0"/>
              <a:t>I intend to exclusively lock…</a:t>
            </a:r>
            <a:endParaRPr lang="en-GB" dirty="0" smtClean="0"/>
          </a:p>
          <a:p>
            <a:pPr lvl="1"/>
            <a:r>
              <a:rPr lang="en-GB" dirty="0" smtClean="0"/>
              <a:t>Shared (S)</a:t>
            </a:r>
            <a:endParaRPr lang="en-GB" dirty="0" smtClean="0"/>
          </a:p>
          <a:p>
            <a:pPr lvl="3"/>
            <a:r>
              <a:rPr lang="en-GB" dirty="0" smtClean="0"/>
              <a:t>Used for read only operations</a:t>
            </a:r>
          </a:p>
          <a:p>
            <a:pPr lvl="1"/>
            <a:r>
              <a:rPr lang="en-GB" dirty="0" smtClean="0"/>
              <a:t>Update (U)</a:t>
            </a:r>
            <a:endParaRPr lang="en-GB" dirty="0" smtClean="0"/>
          </a:p>
          <a:p>
            <a:pPr lvl="3"/>
            <a:r>
              <a:rPr lang="en-GB" dirty="0" smtClean="0"/>
              <a:t>Used on resources that can be </a:t>
            </a:r>
            <a:r>
              <a:rPr lang="en-GB" dirty="0" smtClean="0"/>
              <a:t>updated, easily “upgrades” to Exclusive</a:t>
            </a:r>
            <a:endParaRPr lang="en-GB" dirty="0" smtClean="0"/>
          </a:p>
          <a:p>
            <a:pPr lvl="1"/>
            <a:r>
              <a:rPr lang="en-GB" dirty="0" smtClean="0"/>
              <a:t>Exclusive (X)</a:t>
            </a:r>
            <a:endParaRPr lang="en-GB" dirty="0" smtClean="0"/>
          </a:p>
          <a:p>
            <a:pPr lvl="3"/>
            <a:r>
              <a:rPr lang="en-GB" dirty="0" smtClean="0"/>
              <a:t>Used for data </a:t>
            </a:r>
            <a:r>
              <a:rPr lang="en-GB" dirty="0" smtClean="0"/>
              <a:t>modifications, no other read/writes allowed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9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3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Hierarchy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70217" y="1854926"/>
            <a:ext cx="7628709" cy="410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901646" y="1832912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89120" y="2461017"/>
            <a:ext cx="6609806" cy="35087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293532" y="2435431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03817" y="3041522"/>
            <a:ext cx="5495109" cy="29371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328367" y="3061845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654834" y="5050971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81502" y="5037908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99954" y="2706978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81162" y="3505684"/>
            <a:ext cx="778110" cy="400110"/>
            <a:chOff x="2999231" y="3505684"/>
            <a:chExt cx="823831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35795" y="4109989"/>
            <a:ext cx="823831" cy="400110"/>
            <a:chOff x="2999231" y="3505684"/>
            <a:chExt cx="823831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058217" y="4672285"/>
            <a:ext cx="823831" cy="400110"/>
            <a:chOff x="2999231" y="3505684"/>
            <a:chExt cx="823831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7654834" y="4234273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181502" y="4221210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033554" y="376907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8857" y="3206779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07943" y="4408217"/>
            <a:ext cx="823831" cy="400110"/>
            <a:chOff x="7207943" y="4408217"/>
            <a:chExt cx="823831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35" name="Picture 34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92777" y="1998617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2777" y="520718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47635" y="5214811"/>
            <a:ext cx="778110" cy="400110"/>
            <a:chOff x="2999231" y="3505684"/>
            <a:chExt cx="823831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42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923584" y="5207185"/>
            <a:ext cx="823831" cy="400110"/>
            <a:chOff x="2999231" y="3505684"/>
            <a:chExt cx="823831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058216" y="5207185"/>
            <a:ext cx="823831" cy="400110"/>
            <a:chOff x="2999231" y="3505684"/>
            <a:chExt cx="823831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207943" y="5202552"/>
            <a:ext cx="823831" cy="400110"/>
            <a:chOff x="7207943" y="4408217"/>
            <a:chExt cx="823831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8950823" y="940731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79332" y="1654871"/>
            <a:ext cx="778110" cy="400110"/>
            <a:chOff x="2999231" y="3505684"/>
            <a:chExt cx="823831" cy="400110"/>
          </a:xfrm>
        </p:grpSpPr>
        <p:sp>
          <p:nvSpPr>
            <p:cNvPr id="55" name="TextBox 5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6" name="Picture 5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7979332" y="2248442"/>
            <a:ext cx="823831" cy="400110"/>
            <a:chOff x="2999231" y="3505684"/>
            <a:chExt cx="823831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7978135" y="2837721"/>
            <a:ext cx="823831" cy="400110"/>
            <a:chOff x="2999231" y="3505684"/>
            <a:chExt cx="82383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IU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031774" y="3827235"/>
            <a:ext cx="823831" cy="400110"/>
            <a:chOff x="2999231" y="3505684"/>
            <a:chExt cx="823831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U</a:t>
              </a:r>
              <a:r>
                <a:rPr lang="en-GB" sz="2000" b="1" dirty="0" smtClean="0">
                  <a:solidFill>
                    <a:schemeClr val="bg1"/>
                  </a:solidFill>
                </a:rPr>
                <a:t>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64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8950823" y="3499874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5651 0.1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0836 0.07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914 0.081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40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1107 0.0907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45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17279 0.08472 C 0.20873 0.1037 0.26276 0.11435 0.3194 0.11435 C 0.38399 0.11435 0.43568 0.1037 0.47162 0.08472 L 0.64453 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7" y="571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0117 0.38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1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0091 0.06204 L 0.00091 0.01412 L 0.00091 0.05718 L -2.29167E-6 0.0125 L -2.29167E-6 0.0507 L -2.29167E-6 0.01412 L 0.00091 0.05232 L -2.29167E-6 0.01111 L -2.29167E-6 0.04931 " pathEditMode="relative" rAng="0" ptsTypes="AAAAAAAAAA">
                                      <p:cBhvr>
                                        <p:cTn id="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30" grpId="0" animBg="1"/>
      <p:bldP spid="30" grpId="1" animBg="1"/>
      <p:bldP spid="31" grpId="0" animBg="1"/>
      <p:bldP spid="31" grpId="1" animBg="1"/>
      <p:bldP spid="31" grpId="2" animBg="1"/>
      <p:bldP spid="4" grpId="0" animBg="1"/>
      <p:bldP spid="4" grpId="1" animBg="1"/>
      <p:bldP spid="4" grpId="2" animBg="1"/>
      <p:bldP spid="40" grpId="0" animBg="1"/>
      <p:bldP spid="40" grpId="1" animBg="1"/>
      <p:bldP spid="53" grpId="0" animBg="1"/>
      <p:bldP spid="53" grpId="1" animBg="1"/>
      <p:bldP spid="53" grpId="2" animBg="1"/>
      <p:bldP spid="66" grpId="0" animBg="1"/>
      <p:bldP spid="6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Escalation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Locks are held at varying levels</a:t>
            </a:r>
          </a:p>
          <a:p>
            <a:pPr lvl="1"/>
            <a:r>
              <a:rPr lang="en-GB" dirty="0" smtClean="0"/>
              <a:t>Key &gt; Page &gt; Extent &gt; </a:t>
            </a:r>
            <a:r>
              <a:rPr lang="en-GB" dirty="0" err="1" smtClean="0"/>
              <a:t>Hobt</a:t>
            </a:r>
            <a:r>
              <a:rPr lang="en-GB" dirty="0" smtClean="0"/>
              <a:t> (Table/Partition)</a:t>
            </a:r>
            <a:endParaRPr lang="en-GB" dirty="0" smtClean="0"/>
          </a:p>
          <a:p>
            <a:r>
              <a:rPr lang="en-GB" dirty="0" smtClean="0"/>
              <a:t>Locks use memory</a:t>
            </a:r>
          </a:p>
          <a:p>
            <a:r>
              <a:rPr lang="en-GB" dirty="0" smtClean="0"/>
              <a:t>Escalation effects</a:t>
            </a:r>
          </a:p>
          <a:p>
            <a:pPr lvl="1"/>
            <a:r>
              <a:rPr lang="en-GB" dirty="0" smtClean="0"/>
              <a:t>Reduces memory footprint</a:t>
            </a:r>
          </a:p>
          <a:p>
            <a:pPr lvl="1"/>
            <a:r>
              <a:rPr lang="en-GB" dirty="0" smtClean="0"/>
              <a:t>Reduces concurrency</a:t>
            </a:r>
          </a:p>
          <a:p>
            <a:r>
              <a:rPr lang="en-GB" dirty="0" smtClean="0"/>
              <a:t>Partitioned Tables</a:t>
            </a:r>
          </a:p>
          <a:p>
            <a:pPr lvl="1"/>
            <a:r>
              <a:rPr lang="en-GB" dirty="0" smtClean="0"/>
              <a:t>Set Lock Escalation Auto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2144</TotalTime>
  <Words>1061</Words>
  <Application>Microsoft Office PowerPoint</Application>
  <PresentationFormat>Widescreen</PresentationFormat>
  <Paragraphs>363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Ubuntu Titling Rg</vt:lpstr>
      <vt:lpstr>1_Celestial</vt:lpstr>
      <vt:lpstr>SQL Bootcamp</vt:lpstr>
      <vt:lpstr>Overview</vt:lpstr>
      <vt:lpstr>Concurrency Basics</vt:lpstr>
      <vt:lpstr>Why do we need Concurrency Control?</vt:lpstr>
      <vt:lpstr>Concurrency models</vt:lpstr>
      <vt:lpstr>Types of Locks</vt:lpstr>
      <vt:lpstr>Locking</vt:lpstr>
      <vt:lpstr>Locking Hierarchy</vt:lpstr>
      <vt:lpstr>Lock Escalation</vt:lpstr>
      <vt:lpstr>What are locking Hints?</vt:lpstr>
      <vt:lpstr>Isolation Levels</vt:lpstr>
      <vt:lpstr>What are isolation levels?</vt:lpstr>
      <vt:lpstr>Classic Block</vt:lpstr>
      <vt:lpstr>Read Committed</vt:lpstr>
      <vt:lpstr>Read Uncommitted/ Nolock</vt:lpstr>
      <vt:lpstr>Snapshot/RCSI Mode</vt:lpstr>
      <vt:lpstr>Snapshot Isolation</vt:lpstr>
      <vt:lpstr>Demo</vt:lpstr>
      <vt:lpstr>Row Versioning</vt:lpstr>
      <vt:lpstr>Repeatable Read</vt:lpstr>
      <vt:lpstr>Update with Repeatable Read/Serialized</vt:lpstr>
      <vt:lpstr>Inserts with Read Committed/Repeatable Read</vt:lpstr>
      <vt:lpstr>Demo</vt:lpstr>
      <vt:lpstr>Serializable</vt:lpstr>
      <vt:lpstr>Inserts with Serialized</vt:lpstr>
      <vt:lpstr>Snapshot Update Conflict</vt:lpstr>
      <vt:lpstr>Demo</vt:lpstr>
      <vt:lpstr>Isolation Levels Summary</vt:lpstr>
      <vt:lpstr>Deadlocks</vt:lpstr>
      <vt:lpstr>What are Deadlocks?</vt:lpstr>
      <vt:lpstr>Classic Deadlock</vt:lpstr>
      <vt:lpstr>About Deadlock Detection</vt:lpstr>
      <vt:lpstr>Avoiding Deadlocks</vt:lpstr>
      <vt:lpstr>Selecting the right isolation level</vt:lpstr>
      <vt:lpstr>Questions to ask yourself</vt:lpstr>
      <vt:lpstr>Isolation Levels vs Good Code (1)</vt:lpstr>
      <vt:lpstr>Isolation Levels vs Good Code (2)</vt:lpstr>
      <vt:lpstr>Isolation Levels vs Good Code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Paul Anderton</dc:creator>
  <cp:lastModifiedBy>Simon D'Morias</cp:lastModifiedBy>
  <cp:revision>51</cp:revision>
  <dcterms:created xsi:type="dcterms:W3CDTF">2015-10-12T12:04:32Z</dcterms:created>
  <dcterms:modified xsi:type="dcterms:W3CDTF">2015-11-20T14:55:21Z</dcterms:modified>
</cp:coreProperties>
</file>