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handoutMasterIdLst>
    <p:handoutMasterId r:id="rId45"/>
  </p:handoutMasterIdLst>
  <p:sldIdLst>
    <p:sldId id="256" r:id="rId2"/>
    <p:sldId id="277" r:id="rId3"/>
    <p:sldId id="278" r:id="rId4"/>
    <p:sldId id="272" r:id="rId5"/>
    <p:sldId id="297" r:id="rId6"/>
    <p:sldId id="298" r:id="rId7"/>
    <p:sldId id="274" r:id="rId8"/>
    <p:sldId id="275" r:id="rId9"/>
    <p:sldId id="276" r:id="rId10"/>
    <p:sldId id="281" r:id="rId11"/>
    <p:sldId id="282" r:id="rId12"/>
    <p:sldId id="285" r:id="rId13"/>
    <p:sldId id="286" r:id="rId14"/>
    <p:sldId id="287" r:id="rId15"/>
    <p:sldId id="259" r:id="rId16"/>
    <p:sldId id="283" r:id="rId17"/>
    <p:sldId id="260" r:id="rId18"/>
    <p:sldId id="268" r:id="rId19"/>
    <p:sldId id="284" r:id="rId20"/>
    <p:sldId id="261" r:id="rId21"/>
    <p:sldId id="265" r:id="rId22"/>
    <p:sldId id="266" r:id="rId23"/>
    <p:sldId id="288" r:id="rId24"/>
    <p:sldId id="292" r:id="rId25"/>
    <p:sldId id="293" r:id="rId26"/>
    <p:sldId id="264" r:id="rId27"/>
    <p:sldId id="294" r:id="rId28"/>
    <p:sldId id="295" r:id="rId29"/>
    <p:sldId id="296" r:id="rId30"/>
    <p:sldId id="262" r:id="rId31"/>
    <p:sldId id="269" r:id="rId32"/>
    <p:sldId id="290" r:id="rId33"/>
    <p:sldId id="263" r:id="rId34"/>
    <p:sldId id="289" r:id="rId35"/>
    <p:sldId id="270" r:id="rId36"/>
    <p:sldId id="271" r:id="rId37"/>
    <p:sldId id="280" r:id="rId38"/>
    <p:sldId id="301" r:id="rId39"/>
    <p:sldId id="300" r:id="rId40"/>
    <p:sldId id="299" r:id="rId41"/>
    <p:sldId id="302" r:id="rId42"/>
    <p:sldId id="279" r:id="rId43"/>
  </p:sldIdLst>
  <p:sldSz cx="12192000" cy="6858000"/>
  <p:notesSz cx="6858000" cy="99456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03AB498-B90C-42D7-AB81-A29561C3220B}">
          <p14:sldIdLst>
            <p14:sldId id="256"/>
            <p14:sldId id="277"/>
            <p14:sldId id="278"/>
          </p14:sldIdLst>
        </p14:section>
        <p14:section name="Anatomy of a database" id="{D1218FD7-12DE-42BF-85A1-883655C71AA2}">
          <p14:sldIdLst>
            <p14:sldId id="272"/>
            <p14:sldId id="297"/>
            <p14:sldId id="298"/>
          </p14:sldIdLst>
        </p14:section>
        <p14:section name="Write Ahead Logging" id="{670D112B-0DC1-47C2-9068-0D60AE47BF8A}">
          <p14:sldIdLst>
            <p14:sldId id="274"/>
            <p14:sldId id="275"/>
            <p14:sldId id="276"/>
            <p14:sldId id="281"/>
            <p14:sldId id="282"/>
            <p14:sldId id="285"/>
            <p14:sldId id="286"/>
            <p14:sldId id="287"/>
            <p14:sldId id="259"/>
            <p14:sldId id="283"/>
            <p14:sldId id="260"/>
            <p14:sldId id="268"/>
            <p14:sldId id="284"/>
          </p14:sldIdLst>
        </p14:section>
        <p14:section name="Data File Writes" id="{87190521-056F-4058-B282-773DC76FB83E}">
          <p14:sldIdLst>
            <p14:sldId id="261"/>
            <p14:sldId id="265"/>
            <p14:sldId id="266"/>
            <p14:sldId id="288"/>
          </p14:sldIdLst>
        </p14:section>
        <p14:section name="Backup &amp; Recovery" id="{8F1FDA15-6D84-4CAA-A192-43ABD2B7E08F}">
          <p14:sldIdLst>
            <p14:sldId id="292"/>
            <p14:sldId id="293"/>
            <p14:sldId id="264"/>
            <p14:sldId id="294"/>
            <p14:sldId id="295"/>
            <p14:sldId id="296"/>
          </p14:sldIdLst>
        </p14:section>
        <p14:section name="Transaction Log in Detail" id="{F97C7D3E-2937-4717-BEE7-E227F17655E1}">
          <p14:sldIdLst>
            <p14:sldId id="262"/>
            <p14:sldId id="269"/>
            <p14:sldId id="290"/>
            <p14:sldId id="263"/>
            <p14:sldId id="289"/>
          </p14:sldIdLst>
        </p14:section>
        <p14:section name="Data Integrity" id="{EF350EEA-A763-4E62-907F-327D1B48D83E}">
          <p14:sldIdLst>
            <p14:sldId id="270"/>
            <p14:sldId id="271"/>
          </p14:sldIdLst>
        </p14:section>
        <p14:section name="Impact on Writes" id="{3F96E832-E175-4580-9CAD-729BA7BA755F}">
          <p14:sldIdLst>
            <p14:sldId id="280"/>
            <p14:sldId id="301"/>
            <p14:sldId id="300"/>
            <p14:sldId id="299"/>
            <p14:sldId id="302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89" autoAdjust="0"/>
    <p:restoredTop sz="78457" autoAdjust="0"/>
  </p:normalViewPr>
  <p:slideViewPr>
    <p:cSldViewPr snapToGrid="0">
      <p:cViewPr varScale="1">
        <p:scale>
          <a:sx n="112" d="100"/>
          <a:sy n="112" d="100"/>
        </p:scale>
        <p:origin x="102" y="39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-7096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FD9D80-DF2B-41F4-8D30-A09AD670954F}" type="datetimeFigureOut">
              <a:rPr lang="en-GB" smtClean="0"/>
              <a:t>08/10/2015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7213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47213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42D1B7-F68B-4361-B313-0A6753206B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049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C8B6C-ECA7-4502-A71C-D2F93F5DB82F}" type="datetimeFigureOut">
              <a:rPr lang="en-GB" smtClean="0"/>
              <a:t>08/10/2015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86362"/>
            <a:ext cx="5486400" cy="39161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CE15B0-7A20-444B-AEAA-2A6F3DDB13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2208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E15B0-7A20-444B-AEAA-2A6F3DDB130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400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E15B0-7A20-444B-AEAA-2A6F3DDB1305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1787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SabinIO.Logging.Demo1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  <a:p>
            <a:r>
              <a:rPr lang="en-GB" dirty="0" smtClean="0"/>
              <a:t>Shows the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E15B0-7A20-444B-AEAA-2A6F3DDB1305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959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E15B0-7A20-444B-AEAA-2A6F3DDB1305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884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Dirty pages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E15B0-7A20-444B-AEAA-2A6F3DDB1305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9565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E15B0-7A20-444B-AEAA-2A6F3DDB1305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0763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E15B0-7A20-444B-AEAA-2A6F3DDB1305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07115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SabinIO.Logging.Demo2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E15B0-7A20-444B-AEAA-2A6F3DDB1305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790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none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0450233C-AED0-40A2-94DD-085E6C2BAB99}" type="datetimeFigureOut">
              <a:rPr lang="en-GB" smtClean="0"/>
              <a:t>08/10/2015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15F0956F-35E2-4074-AEF0-380138130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557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233C-AED0-40A2-94DD-085E6C2BAB99}" type="datetimeFigureOut">
              <a:rPr lang="en-GB" smtClean="0"/>
              <a:t>08/10/2015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956F-35E2-4074-AEF0-380138130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4280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233C-AED0-40A2-94DD-085E6C2BAB99}" type="datetimeFigureOut">
              <a:rPr lang="en-GB" smtClean="0"/>
              <a:t>08/10/2015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956F-35E2-4074-AEF0-380138130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65964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233C-AED0-40A2-94DD-085E6C2BAB99}" type="datetimeFigureOut">
              <a:rPr lang="en-GB" smtClean="0"/>
              <a:t>08/10/2015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956F-35E2-4074-AEF0-380138130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962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233C-AED0-40A2-94DD-085E6C2BAB99}" type="datetimeFigureOut">
              <a:rPr lang="en-GB" smtClean="0"/>
              <a:t>08/10/2015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956F-35E2-4074-AEF0-380138130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39673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233C-AED0-40A2-94DD-085E6C2BAB99}" type="datetimeFigureOut">
              <a:rPr lang="en-GB" smtClean="0"/>
              <a:t>08/10/2015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956F-35E2-4074-AEF0-380138130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9002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233C-AED0-40A2-94DD-085E6C2BAB99}" type="datetimeFigureOut">
              <a:rPr lang="en-GB" smtClean="0"/>
              <a:t>08/10/2015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956F-35E2-4074-AEF0-380138130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44578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233C-AED0-40A2-94DD-085E6C2BAB99}" type="datetimeFigureOut">
              <a:rPr lang="en-GB" smtClean="0"/>
              <a:t>08/10/2015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956F-35E2-4074-AEF0-380138130937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5298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233C-AED0-40A2-94DD-085E6C2BAB99}" type="datetimeFigureOut">
              <a:rPr lang="en-GB" smtClean="0"/>
              <a:t>08/10/2015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956F-35E2-4074-AEF0-380138130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1378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233C-AED0-40A2-94DD-085E6C2BAB99}" type="datetimeFigureOut">
              <a:rPr lang="en-GB" smtClean="0"/>
              <a:t>08/10/2015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956F-35E2-4074-AEF0-380138130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848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233C-AED0-40A2-94DD-085E6C2BAB99}" type="datetimeFigureOut">
              <a:rPr lang="en-GB" smtClean="0"/>
              <a:t>08/10/2015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956F-35E2-4074-AEF0-380138130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3003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233C-AED0-40A2-94DD-085E6C2BAB99}" type="datetimeFigureOut">
              <a:rPr lang="en-GB" smtClean="0"/>
              <a:t>08/10/2015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956F-35E2-4074-AEF0-380138130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242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233C-AED0-40A2-94DD-085E6C2BAB99}" type="datetimeFigureOut">
              <a:rPr lang="en-GB" smtClean="0"/>
              <a:t>08/10/2015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956F-35E2-4074-AEF0-380138130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285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233C-AED0-40A2-94DD-085E6C2BAB99}" type="datetimeFigureOut">
              <a:rPr lang="en-GB" smtClean="0"/>
              <a:t>08/10/2015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956F-35E2-4074-AEF0-380138130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7801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233C-AED0-40A2-94DD-085E6C2BAB99}" type="datetimeFigureOut">
              <a:rPr lang="en-GB" smtClean="0"/>
              <a:t>08/10/2015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956F-35E2-4074-AEF0-380138130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729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233C-AED0-40A2-94DD-085E6C2BAB99}" type="datetimeFigureOut">
              <a:rPr lang="en-GB" smtClean="0"/>
              <a:t>08/10/2015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956F-35E2-4074-AEF0-380138130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208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233C-AED0-40A2-94DD-085E6C2BAB99}" type="datetimeFigureOut">
              <a:rPr lang="en-GB" smtClean="0"/>
              <a:t>08/10/2015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956F-35E2-4074-AEF0-380138130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121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9609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1576354"/>
            <a:ext cx="10131425" cy="42206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450233C-AED0-40A2-94DD-085E6C2BAB99}" type="datetimeFigureOut">
              <a:rPr lang="en-GB" smtClean="0"/>
              <a:t>08/10/2015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5F0956F-35E2-4074-AEF0-380138130937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6561" y="5867400"/>
            <a:ext cx="2476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4829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b="1" kern="1200" cap="none">
          <a:ln w="3175" cmpd="sng">
            <a:noFill/>
          </a:ln>
          <a:solidFill>
            <a:schemeClr val="tx1"/>
          </a:solidFill>
          <a:effectLst/>
          <a:latin typeface="Ubuntu Titling Rg" panose="02000000000000000000" pitchFamily="2" charset="0"/>
          <a:ea typeface="Ubuntu Titling Rg" panose="02000000000000000000" pitchFamily="2" charset="0"/>
          <a:cs typeface="Courier New" panose="02070309020205020404" pitchFamily="49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800" kern="1200" cap="none">
          <a:solidFill>
            <a:schemeClr val="tx1"/>
          </a:solidFill>
          <a:effectLst/>
          <a:latin typeface="Ubuntu Titling Rg" panose="02000000000000000000" pitchFamily="2" charset="0"/>
          <a:ea typeface="Ubuntu Titling Rg" panose="02000000000000000000" pitchFamily="2" charset="0"/>
          <a:cs typeface="Courier New" panose="02070309020205020404" pitchFamily="49" charset="0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400" kern="1200" cap="none">
          <a:solidFill>
            <a:schemeClr val="tx1"/>
          </a:solidFill>
          <a:effectLst/>
          <a:latin typeface="Ubuntu Titling Rg" panose="02000000000000000000" pitchFamily="2" charset="0"/>
          <a:ea typeface="Ubuntu Titling Rg" panose="02000000000000000000" pitchFamily="2" charset="0"/>
          <a:cs typeface="Courier New" panose="02070309020205020404" pitchFamily="49" charset="0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000" kern="1200" cap="none">
          <a:solidFill>
            <a:schemeClr val="tx1"/>
          </a:solidFill>
          <a:effectLst/>
          <a:latin typeface="Ubuntu Titling Rg" panose="02000000000000000000" pitchFamily="2" charset="0"/>
          <a:ea typeface="Ubuntu Titling Rg" panose="02000000000000000000" pitchFamily="2" charset="0"/>
          <a:cs typeface="Courier New" panose="02070309020205020404" pitchFamily="49" charset="0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Ubuntu Titling Rg" panose="02000000000000000000" pitchFamily="2" charset="0"/>
          <a:ea typeface="Ubuntu Titling Rg" panose="02000000000000000000" pitchFamily="2" charset="0"/>
          <a:cs typeface="Courier New" panose="02070309020205020404" pitchFamily="49" charset="0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Ubuntu Titling Rg" panose="02000000000000000000" pitchFamily="2" charset="0"/>
          <a:ea typeface="Ubuntu Titling Rg" panose="02000000000000000000" pitchFamily="2" charset="0"/>
          <a:cs typeface="Courier New" panose="02070309020205020404" pitchFamily="49" charset="0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SQL Bootcamp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Saving Data – The importance of the transaction log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309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354225" y="5333998"/>
            <a:ext cx="3744266" cy="1057276"/>
            <a:chOff x="354225" y="5333998"/>
            <a:chExt cx="3744266" cy="1057276"/>
          </a:xfrm>
        </p:grpSpPr>
        <p:sp>
          <p:nvSpPr>
            <p:cNvPr id="37" name="Rectangle 36"/>
            <p:cNvSpPr/>
            <p:nvPr/>
          </p:nvSpPr>
          <p:spPr>
            <a:xfrm>
              <a:off x="354225" y="5333999"/>
              <a:ext cx="3744266" cy="10572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56923" y="5333998"/>
              <a:ext cx="1677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prstClr val="black"/>
                  </a:solidFill>
                </a:rPr>
                <a:t>Log File</a:t>
              </a:r>
              <a:endParaRPr lang="en-GB" dirty="0">
                <a:solidFill>
                  <a:prstClr val="black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450790" y="6000750"/>
              <a:ext cx="647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prstClr val="black"/>
                  </a:solidFill>
                </a:rPr>
                <a:t>…….</a:t>
              </a:r>
              <a:endParaRPr lang="en-GB" dirty="0">
                <a:solidFill>
                  <a:prstClr val="black"/>
                </a:solidFill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484692" y="5702783"/>
            <a:ext cx="1772633" cy="637707"/>
          </a:xfrm>
          <a:prstGeom prst="rect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>
                    <a:lumMod val="75000"/>
                  </a:schemeClr>
                </a:solidFill>
              </a:rPr>
              <a:t>VLF1</a:t>
            </a:r>
            <a:endParaRPr lang="en-GB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257003" y="5702783"/>
            <a:ext cx="1772633" cy="637707"/>
          </a:xfrm>
          <a:prstGeom prst="rect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>
                    <a:lumMod val="75000"/>
                  </a:schemeClr>
                </a:solidFill>
              </a:rPr>
              <a:t>VLF2</a:t>
            </a:r>
            <a:endParaRPr lang="en-GB" dirty="0">
              <a:solidFill>
                <a:schemeClr val="tx1">
                  <a:lumMod val="75000"/>
                </a:schemeClr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6219825" y="3803153"/>
            <a:ext cx="5721244" cy="1006972"/>
            <a:chOff x="6219826" y="3052765"/>
            <a:chExt cx="5721244" cy="1790700"/>
          </a:xfrm>
          <a:solidFill>
            <a:srgbClr val="92D050"/>
          </a:solidFill>
        </p:grpSpPr>
        <p:sp>
          <p:nvSpPr>
            <p:cNvPr id="25" name="Rectangle 24"/>
            <p:cNvSpPr/>
            <p:nvPr/>
          </p:nvSpPr>
          <p:spPr>
            <a:xfrm>
              <a:off x="6219826" y="3052765"/>
              <a:ext cx="5721244" cy="17907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prstClr val="white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296025" y="3088943"/>
              <a:ext cx="1677371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prstClr val="black"/>
                  </a:solidFill>
                </a:rPr>
                <a:t>Buffer Pool</a:t>
              </a:r>
              <a:endParaRPr lang="en-GB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219825" y="5334000"/>
            <a:ext cx="5781675" cy="1057275"/>
            <a:chOff x="6219825" y="5334000"/>
            <a:chExt cx="5781675" cy="1057275"/>
          </a:xfrm>
        </p:grpSpPr>
        <p:sp>
          <p:nvSpPr>
            <p:cNvPr id="33" name="Rectangle 32"/>
            <p:cNvSpPr/>
            <p:nvPr/>
          </p:nvSpPr>
          <p:spPr>
            <a:xfrm>
              <a:off x="6219825" y="5334000"/>
              <a:ext cx="5721244" cy="10572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</a:endParaRPr>
            </a:p>
          </p:txBody>
        </p:sp>
        <p:pic>
          <p:nvPicPr>
            <p:cNvPr id="5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3548" y="5743576"/>
              <a:ext cx="410021" cy="552450"/>
            </a:xfrm>
            <a:prstGeom prst="rect">
              <a:avLst/>
            </a:prstGeom>
          </p:spPr>
        </p:pic>
        <p:pic>
          <p:nvPicPr>
            <p:cNvPr id="6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3569" y="5743576"/>
              <a:ext cx="410021" cy="552450"/>
            </a:xfrm>
            <a:prstGeom prst="rect">
              <a:avLst/>
            </a:prstGeom>
          </p:spPr>
        </p:pic>
        <p:pic>
          <p:nvPicPr>
            <p:cNvPr id="7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3590" y="5743576"/>
              <a:ext cx="410021" cy="552450"/>
            </a:xfrm>
            <a:prstGeom prst="rect">
              <a:avLst/>
            </a:prstGeom>
          </p:spPr>
        </p:pic>
        <p:pic>
          <p:nvPicPr>
            <p:cNvPr id="8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3611" y="5743576"/>
              <a:ext cx="410021" cy="552450"/>
            </a:xfrm>
            <a:prstGeom prst="rect">
              <a:avLst/>
            </a:prstGeom>
          </p:spPr>
        </p:pic>
        <p:pic>
          <p:nvPicPr>
            <p:cNvPr id="9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3632" y="5743576"/>
              <a:ext cx="410021" cy="552450"/>
            </a:xfrm>
            <a:prstGeom prst="rect">
              <a:avLst/>
            </a:prstGeom>
          </p:spPr>
        </p:pic>
        <p:pic>
          <p:nvPicPr>
            <p:cNvPr id="10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3653" y="5743576"/>
              <a:ext cx="410021" cy="552450"/>
            </a:xfrm>
            <a:prstGeom prst="rect">
              <a:avLst/>
            </a:prstGeom>
          </p:spPr>
        </p:pic>
        <p:pic>
          <p:nvPicPr>
            <p:cNvPr id="11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3674" y="5743576"/>
              <a:ext cx="410021" cy="552450"/>
            </a:xfrm>
            <a:prstGeom prst="rect">
              <a:avLst/>
            </a:prstGeom>
          </p:spPr>
        </p:pic>
        <p:pic>
          <p:nvPicPr>
            <p:cNvPr id="12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3695" y="5743576"/>
              <a:ext cx="410021" cy="552450"/>
            </a:xfrm>
            <a:prstGeom prst="rect">
              <a:avLst/>
            </a:prstGeom>
          </p:spPr>
        </p:pic>
        <p:pic>
          <p:nvPicPr>
            <p:cNvPr id="13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3716" y="5743577"/>
              <a:ext cx="410021" cy="552450"/>
            </a:xfrm>
            <a:prstGeom prst="rect">
              <a:avLst/>
            </a:prstGeom>
          </p:spPr>
        </p:pic>
        <p:pic>
          <p:nvPicPr>
            <p:cNvPr id="14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3737" y="5743576"/>
              <a:ext cx="410021" cy="552450"/>
            </a:xfrm>
            <a:prstGeom prst="rect">
              <a:avLst/>
            </a:prstGeom>
          </p:spPr>
        </p:pic>
        <p:pic>
          <p:nvPicPr>
            <p:cNvPr id="15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33758" y="5743576"/>
              <a:ext cx="410021" cy="552450"/>
            </a:xfrm>
            <a:prstGeom prst="rect">
              <a:avLst/>
            </a:prstGeom>
          </p:spPr>
        </p:pic>
        <p:pic>
          <p:nvPicPr>
            <p:cNvPr id="16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43779" y="5743576"/>
              <a:ext cx="410021" cy="552450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11353800" y="6000750"/>
              <a:ext cx="647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prstClr val="black"/>
                  </a:solidFill>
                </a:rPr>
                <a:t>…….</a:t>
              </a:r>
              <a:endParaRPr lang="en-GB" dirty="0">
                <a:solidFill>
                  <a:prstClr val="black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219825" y="5369482"/>
              <a:ext cx="1677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prstClr val="black"/>
                  </a:solidFill>
                </a:rPr>
                <a:t>Data File</a:t>
              </a:r>
              <a:endParaRPr lang="en-GB" dirty="0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771525"/>
          </a:xfrm>
        </p:spPr>
        <p:txBody>
          <a:bodyPr>
            <a:normAutofit/>
          </a:bodyPr>
          <a:lstStyle/>
          <a:p>
            <a:r>
              <a:rPr lang="en-GB" dirty="0" smtClean="0"/>
              <a:t>Diagram of QE to Storage Engine (Update)</a:t>
            </a:r>
            <a:endParaRPr lang="en-GB" dirty="0"/>
          </a:p>
        </p:txBody>
      </p:sp>
      <p:grpSp>
        <p:nvGrpSpPr>
          <p:cNvPr id="43" name="Group 42"/>
          <p:cNvGrpSpPr/>
          <p:nvPr/>
        </p:nvGrpSpPr>
        <p:grpSpPr>
          <a:xfrm>
            <a:off x="354225" y="3803153"/>
            <a:ext cx="3744264" cy="1006972"/>
            <a:chOff x="6219826" y="3052765"/>
            <a:chExt cx="5721244" cy="1790700"/>
          </a:xfrm>
          <a:solidFill>
            <a:srgbClr val="92D050"/>
          </a:solidFill>
        </p:grpSpPr>
        <p:sp>
          <p:nvSpPr>
            <p:cNvPr id="44" name="Rectangle 43"/>
            <p:cNvSpPr/>
            <p:nvPr/>
          </p:nvSpPr>
          <p:spPr>
            <a:xfrm>
              <a:off x="6219826" y="3052765"/>
              <a:ext cx="5721244" cy="17907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prstClr val="white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242675" y="3088943"/>
              <a:ext cx="1831763" cy="65678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prstClr val="black"/>
                  </a:solidFill>
                </a:rPr>
                <a:t>Log Buffer</a:t>
              </a:r>
              <a:endParaRPr lang="en-GB" dirty="0">
                <a:solidFill>
                  <a:prstClr val="black"/>
                </a:solidFill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>
            <a:off x="4098489" y="2286001"/>
            <a:ext cx="1997511" cy="12953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098488" y="983755"/>
            <a:ext cx="1997511" cy="12953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098488" y="991671"/>
            <a:ext cx="181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prstClr val="black"/>
                </a:solidFill>
              </a:rPr>
              <a:t>Query Optimizer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106644" y="2304037"/>
            <a:ext cx="181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prstClr val="black"/>
                </a:solidFill>
              </a:rPr>
              <a:t>Storage Engine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66725" y="1176337"/>
            <a:ext cx="933895" cy="5667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prstClr val="black"/>
                </a:solidFill>
              </a:rPr>
              <a:t>Update Query</a:t>
            </a:r>
            <a:endParaRPr lang="en-GB" dirty="0">
              <a:solidFill>
                <a:prstClr val="black"/>
              </a:solidFill>
            </a:endParaRPr>
          </a:p>
        </p:txBody>
      </p:sp>
      <p:cxnSp>
        <p:nvCxnSpPr>
          <p:cNvPr id="52" name="Straight Arrow Connector 51"/>
          <p:cNvCxnSpPr>
            <a:stCxn id="50" idx="3"/>
          </p:cNvCxnSpPr>
          <p:nvPr/>
        </p:nvCxnSpPr>
        <p:spPr>
          <a:xfrm>
            <a:off x="1400620" y="1459706"/>
            <a:ext cx="26978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233009" y="1377970"/>
            <a:ext cx="706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5B9BD5">
                    <a:lumMod val="50000"/>
                  </a:srgbClr>
                </a:solidFill>
              </a:rPr>
              <a:t>Parse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073734" y="1377970"/>
            <a:ext cx="706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5B9BD5">
                    <a:lumMod val="50000"/>
                  </a:srgbClr>
                </a:solidFill>
              </a:rPr>
              <a:t>Bind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106644" y="1740487"/>
            <a:ext cx="1053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5B9BD5">
                    <a:lumMod val="50000"/>
                  </a:srgbClr>
                </a:solidFill>
              </a:rPr>
              <a:t>Optimize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079194" y="1740845"/>
            <a:ext cx="1053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5B9BD5">
                    <a:lumMod val="50000"/>
                  </a:srgbClr>
                </a:solidFill>
              </a:rPr>
              <a:t>Execute</a:t>
            </a:r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4098488" y="2752725"/>
            <a:ext cx="1997511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6" idx="2"/>
          </p:cNvCxnSpPr>
          <p:nvPr/>
        </p:nvCxnSpPr>
        <p:spPr>
          <a:xfrm flipH="1" flipV="1">
            <a:off x="5097243" y="2768352"/>
            <a:ext cx="2" cy="81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160009" y="2917214"/>
            <a:ext cx="935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prstClr val="black"/>
                </a:solidFill>
              </a:rPr>
              <a:t>Buffer </a:t>
            </a:r>
            <a:r>
              <a:rPr lang="en-GB" sz="1400" dirty="0">
                <a:solidFill>
                  <a:prstClr val="black"/>
                </a:solidFill>
              </a:rPr>
              <a:t>Manager</a:t>
            </a:r>
          </a:p>
        </p:txBody>
      </p:sp>
      <p:cxnSp>
        <p:nvCxnSpPr>
          <p:cNvPr id="27" name="Straight Arrow Connector 26"/>
          <p:cNvCxnSpPr>
            <a:endCxn id="25" idx="1"/>
          </p:cNvCxnSpPr>
          <p:nvPr/>
        </p:nvCxnSpPr>
        <p:spPr>
          <a:xfrm>
            <a:off x="5646656" y="3581400"/>
            <a:ext cx="573169" cy="725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106644" y="3574553"/>
            <a:ext cx="360581" cy="530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1424640" y="2051090"/>
            <a:ext cx="26738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66725" y="1747302"/>
            <a:ext cx="933895" cy="5667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prstClr val="black"/>
                </a:solidFill>
              </a:rPr>
              <a:t>Results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106644" y="2917214"/>
            <a:ext cx="1053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prstClr val="black"/>
                </a:solidFill>
              </a:rPr>
              <a:t>Transaction Services</a:t>
            </a:r>
            <a:endParaRPr lang="en-GB" sz="1400" dirty="0">
              <a:solidFill>
                <a:prstClr val="black"/>
              </a:solidFill>
            </a:endParaRPr>
          </a:p>
        </p:txBody>
      </p:sp>
      <p:pic>
        <p:nvPicPr>
          <p:cNvPr id="66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868" y="4164571"/>
            <a:ext cx="410021" cy="552450"/>
          </a:xfrm>
          <a:prstGeom prst="rect">
            <a:avLst/>
          </a:prstGeom>
        </p:spPr>
      </p:pic>
      <p:pic>
        <p:nvPicPr>
          <p:cNvPr id="69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576" y="4164571"/>
            <a:ext cx="410021" cy="552450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54" y="4163104"/>
            <a:ext cx="408220" cy="550622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28" y="4172075"/>
            <a:ext cx="408220" cy="550622"/>
          </a:xfrm>
          <a:prstGeom prst="rect">
            <a:avLst/>
          </a:prstGeom>
        </p:spPr>
      </p:pic>
      <p:cxnSp>
        <p:nvCxnSpPr>
          <p:cNvPr id="32" name="Straight Arrow Connector 31"/>
          <p:cNvCxnSpPr>
            <a:endCxn id="44" idx="3"/>
          </p:cNvCxnSpPr>
          <p:nvPr/>
        </p:nvCxnSpPr>
        <p:spPr>
          <a:xfrm flipH="1">
            <a:off x="4098489" y="3581400"/>
            <a:ext cx="483036" cy="725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471027" y="4828521"/>
            <a:ext cx="1323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Checkpoint/</a:t>
            </a:r>
          </a:p>
          <a:p>
            <a:r>
              <a:rPr lang="en-GB" sz="1400" dirty="0" smtClean="0"/>
              <a:t>Lazy Writer</a:t>
            </a:r>
            <a:endParaRPr lang="en-GB" sz="1400" dirty="0"/>
          </a:p>
        </p:txBody>
      </p:sp>
      <p:pic>
        <p:nvPicPr>
          <p:cNvPr id="67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600" y="4162190"/>
            <a:ext cx="410021" cy="552450"/>
          </a:xfrm>
          <a:prstGeom prst="rect">
            <a:avLst/>
          </a:prstGeom>
        </p:spPr>
      </p:pic>
      <p:pic>
        <p:nvPicPr>
          <p:cNvPr id="68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76" y="4161954"/>
            <a:ext cx="410021" cy="552450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728" y="4169206"/>
            <a:ext cx="408220" cy="55062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915" y="4171161"/>
            <a:ext cx="408220" cy="550622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77" y="5752977"/>
            <a:ext cx="408220" cy="550622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51" y="5761948"/>
            <a:ext cx="408220" cy="55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51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7037E-7 L 0.07566 0.23125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76" y="11551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7.40741E-7 L 0.08164 0.23056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76" y="11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0.00131 0.23102 " pathEditMode="relative" rAng="0" ptsTypes="AA">
                                      <p:cBhvr>
                                        <p:cTn id="7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1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3.7037E-7 L 0.0013 0.23194 " pathEditMode="relative" rAng="0" ptsTypes="AA">
                                      <p:cBhvr>
                                        <p:cTn id="7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11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3" grpId="0"/>
      <p:bldP spid="54" grpId="0"/>
      <p:bldP spid="55" grpId="0"/>
      <p:bldP spid="56" grpId="0"/>
      <p:bldP spid="62" grpId="0"/>
      <p:bldP spid="65" grpId="0" animBg="1"/>
      <p:bldP spid="63" grpId="0"/>
      <p:bldP spid="7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Write Ahead Logging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Query hits SQL</a:t>
            </a:r>
          </a:p>
          <a:p>
            <a:r>
              <a:rPr lang="en-GB" dirty="0" smtClean="0"/>
              <a:t>SQL finds the data to modify, puts pages in memory</a:t>
            </a:r>
          </a:p>
          <a:p>
            <a:r>
              <a:rPr lang="en-GB" dirty="0" smtClean="0"/>
              <a:t>Changes made to the in memory data page</a:t>
            </a:r>
          </a:p>
          <a:p>
            <a:r>
              <a:rPr lang="en-GB" dirty="0" smtClean="0"/>
              <a:t>And recorded in the log buffer (in memory)</a:t>
            </a:r>
          </a:p>
          <a:p>
            <a:r>
              <a:rPr lang="en-GB" dirty="0" smtClean="0"/>
              <a:t>On commit, log buffer written to transaction log</a:t>
            </a:r>
          </a:p>
          <a:p>
            <a:r>
              <a:rPr lang="en-GB" dirty="0" smtClean="0"/>
              <a:t>Writes to log are sequential</a:t>
            </a:r>
          </a:p>
          <a:p>
            <a:r>
              <a:rPr lang="en-GB" dirty="0" smtClean="0"/>
              <a:t>Once written NOTHING should touch that part of disk</a:t>
            </a:r>
          </a:p>
          <a:p>
            <a:r>
              <a:rPr lang="en-GB" dirty="0" smtClean="0"/>
              <a:t>Data is NOT written to data files until later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934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WAL </a:t>
            </a:r>
            <a:r>
              <a:rPr lang="en-GB" dirty="0" smtClean="0"/>
              <a:t>Protocol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Principle </a:t>
            </a:r>
          </a:p>
          <a:p>
            <a:pPr lvl="1"/>
            <a:r>
              <a:rPr lang="en-GB" dirty="0" smtClean="0"/>
              <a:t>Log Data is written and then not modified</a:t>
            </a:r>
          </a:p>
          <a:p>
            <a:r>
              <a:rPr lang="en-GB" dirty="0" smtClean="0"/>
              <a:t>Data is stored in sectors on a disk</a:t>
            </a:r>
          </a:p>
          <a:p>
            <a:r>
              <a:rPr lang="en-GB" dirty="0" smtClean="0"/>
              <a:t>Thus </a:t>
            </a:r>
          </a:p>
          <a:p>
            <a:pPr lvl="1"/>
            <a:r>
              <a:rPr lang="en-GB" dirty="0" smtClean="0"/>
              <a:t>writes must be whole sectors</a:t>
            </a:r>
          </a:p>
          <a:p>
            <a:pPr lvl="1"/>
            <a:r>
              <a:rPr lang="en-GB" dirty="0"/>
              <a:t>w</a:t>
            </a:r>
            <a:r>
              <a:rPr lang="en-GB" dirty="0" smtClean="0"/>
              <a:t>rites are sequential to a file</a:t>
            </a:r>
          </a:p>
          <a:p>
            <a:r>
              <a:rPr lang="en-GB" dirty="0" smtClean="0"/>
              <a:t>If not whole sectors then a second write could corrupt a previous write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31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481973" y="2240629"/>
            <a:ext cx="1771133" cy="390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Tran 2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1481974" y="2240629"/>
            <a:ext cx="1256427" cy="390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Tran 1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 Protocol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195444" y="3984202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Log File</a:t>
            </a:r>
          </a:p>
        </p:txBody>
      </p:sp>
      <p:sp>
        <p:nvSpPr>
          <p:cNvPr id="5" name="Rectangle 4"/>
          <p:cNvSpPr/>
          <p:nvPr/>
        </p:nvSpPr>
        <p:spPr>
          <a:xfrm>
            <a:off x="1481974" y="3915868"/>
            <a:ext cx="886479" cy="47465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254932" y="3915868"/>
            <a:ext cx="886479" cy="47465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141411" y="3915868"/>
            <a:ext cx="886479" cy="47465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5024398" y="3915868"/>
            <a:ext cx="886479" cy="47465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5910877" y="3915868"/>
            <a:ext cx="886479" cy="47465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6797356" y="3915868"/>
            <a:ext cx="886479" cy="47465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7683835" y="3915868"/>
            <a:ext cx="886479" cy="47465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8570314" y="3915868"/>
            <a:ext cx="886479" cy="47465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9453301" y="3915868"/>
            <a:ext cx="886479" cy="47465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2368453" y="3915868"/>
            <a:ext cx="886479" cy="47465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2271380" y="5103628"/>
            <a:ext cx="5432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The second write, writes to the same sector as the first. 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If that IO fails it may have corrupted the first write.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24398" y="3559475"/>
            <a:ext cx="2090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512 (4k) disk sectors</a:t>
            </a:r>
            <a:endParaRPr lang="en-GB" dirty="0"/>
          </a:p>
        </p:txBody>
      </p:sp>
      <p:cxnSp>
        <p:nvCxnSpPr>
          <p:cNvPr id="23" name="Straight Arrow Connector 22"/>
          <p:cNvCxnSpPr>
            <a:stCxn id="6" idx="2"/>
          </p:cNvCxnSpPr>
          <p:nvPr/>
        </p:nvCxnSpPr>
        <p:spPr>
          <a:xfrm>
            <a:off x="2811693" y="4390518"/>
            <a:ext cx="565473" cy="7450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95444" y="2240629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Log buffer</a:t>
            </a:r>
            <a:endParaRPr lang="en-GB" dirty="0"/>
          </a:p>
        </p:txBody>
      </p:sp>
      <p:sp>
        <p:nvSpPr>
          <p:cNvPr id="28" name="Rectangle 27"/>
          <p:cNvSpPr/>
          <p:nvPr/>
        </p:nvSpPr>
        <p:spPr>
          <a:xfrm>
            <a:off x="1481972" y="2240629"/>
            <a:ext cx="8857808" cy="39088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342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2.59259E-6 L 3.125E-6 0.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59259E-6 L 0.10274 0.2504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30" y="1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1919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6" presetClass="emph" presetSubtype="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17" grpId="0" animBg="1"/>
      <p:bldP spid="6" grpId="0" animBg="1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475624" y="2240629"/>
            <a:ext cx="1256427" cy="390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Tran 1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 Protocol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475624" y="3915868"/>
            <a:ext cx="886479" cy="47465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248582" y="3915868"/>
            <a:ext cx="886479" cy="47465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135061" y="3915868"/>
            <a:ext cx="886479" cy="47465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5018048" y="3915868"/>
            <a:ext cx="886479" cy="47465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5904527" y="3915868"/>
            <a:ext cx="886479" cy="47465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6791006" y="3915868"/>
            <a:ext cx="886479" cy="47465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7677485" y="3915868"/>
            <a:ext cx="886479" cy="47465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8563964" y="3915868"/>
            <a:ext cx="886479" cy="47465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9446951" y="3915868"/>
            <a:ext cx="886479" cy="47465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10333430" y="3915868"/>
            <a:ext cx="886479" cy="47465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2362103" y="3915868"/>
            <a:ext cx="886479" cy="47465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2732051" y="2240629"/>
            <a:ext cx="516531" cy="3908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3111933" y="1788229"/>
            <a:ext cx="1580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Padding added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5018048" y="3559475"/>
            <a:ext cx="2090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512 (4k) disk sectors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195444" y="3984202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Log File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95444" y="2240629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Log buffer</a:t>
            </a:r>
            <a:endParaRPr lang="en-GB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3035300" y="2120900"/>
            <a:ext cx="546100" cy="198120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077275" y="2120900"/>
            <a:ext cx="1509381" cy="198120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271380" y="5103628"/>
            <a:ext cx="4304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The writes are aligned to a sector boundary.</a:t>
            </a:r>
            <a:endParaRPr lang="en-GB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3248582" y="4390518"/>
            <a:ext cx="882988" cy="713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4915434" y="4390518"/>
            <a:ext cx="989093" cy="713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481972" y="2240629"/>
            <a:ext cx="8857808" cy="39088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3" name="Group 22"/>
          <p:cNvGrpSpPr/>
          <p:nvPr/>
        </p:nvGrpSpPr>
        <p:grpSpPr>
          <a:xfrm>
            <a:off x="1475624" y="2240629"/>
            <a:ext cx="2655945" cy="390888"/>
            <a:chOff x="2854882" y="2240629"/>
            <a:chExt cx="2655945" cy="390888"/>
          </a:xfrm>
        </p:grpSpPr>
        <p:sp>
          <p:nvSpPr>
            <p:cNvPr id="19" name="Rectangle 18"/>
            <p:cNvSpPr/>
            <p:nvPr/>
          </p:nvSpPr>
          <p:spPr>
            <a:xfrm>
              <a:off x="2854882" y="2240629"/>
              <a:ext cx="1929769" cy="3908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Tran 2</a:t>
              </a:r>
              <a:endParaRPr lang="en-GB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784651" y="2240629"/>
              <a:ext cx="726176" cy="39088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082657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2.59259E-6 L 3.95833E-6 0.2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2.59259E-6 L -2.29167E-6 0.2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2.59259E-6 L 0.14557 0.25139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79" y="12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3" grpId="0" animBg="1"/>
      <p:bldP spid="3" grpId="1" animBg="1"/>
      <p:bldP spid="20" grpId="0"/>
      <p:bldP spid="3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What’s recorded in the log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Logging has two forms:</a:t>
            </a:r>
          </a:p>
          <a:p>
            <a:pPr lvl="1"/>
            <a:r>
              <a:rPr lang="en-GB" dirty="0" smtClean="0"/>
              <a:t>Logical operation</a:t>
            </a:r>
          </a:p>
          <a:p>
            <a:pPr lvl="1"/>
            <a:r>
              <a:rPr lang="en-GB" dirty="0" smtClean="0"/>
              <a:t>Before and after “image” of the altered page</a:t>
            </a:r>
          </a:p>
          <a:p>
            <a:r>
              <a:rPr lang="en-GB" dirty="0" smtClean="0"/>
              <a:t>The log stores enough to redo or undo any operation</a:t>
            </a:r>
          </a:p>
          <a:p>
            <a:r>
              <a:rPr lang="en-GB" dirty="0" smtClean="0"/>
              <a:t>Redo is required for recovery (after a failure)</a:t>
            </a:r>
          </a:p>
          <a:p>
            <a:r>
              <a:rPr lang="en-GB" dirty="0" smtClean="0"/>
              <a:t>Undo is a rollback</a:t>
            </a:r>
          </a:p>
          <a:p>
            <a:r>
              <a:rPr lang="en-GB" dirty="0" smtClean="0"/>
              <a:t>Rollbacks are also logged</a:t>
            </a:r>
          </a:p>
          <a:p>
            <a:pPr lvl="1"/>
            <a:r>
              <a:rPr lang="en-GB" dirty="0" smtClean="0"/>
              <a:t>Space is reserved to ensure a rollback can be completed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04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Demo </a:t>
            </a:r>
            <a:r>
              <a:rPr lang="en-GB" dirty="0" err="1" smtClean="0"/>
              <a:t>fn_db_log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519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 Buffer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GB" dirty="0" smtClean="0"/>
          </a:p>
          <a:p>
            <a:r>
              <a:rPr lang="en-GB" dirty="0" smtClean="0"/>
              <a:t>The complete log buffer is flushed to disk on commit</a:t>
            </a:r>
          </a:p>
          <a:p>
            <a:r>
              <a:rPr lang="en-GB" dirty="0" smtClean="0"/>
              <a:t>The log writer performs the flush</a:t>
            </a:r>
          </a:p>
          <a:p>
            <a:pPr lvl="1"/>
            <a:r>
              <a:rPr lang="en-GB" dirty="0" smtClean="0"/>
              <a:t>There is only one process per server, but buffers are per database</a:t>
            </a:r>
          </a:p>
          <a:p>
            <a:r>
              <a:rPr lang="en-GB" dirty="0" smtClean="0"/>
              <a:t>The buffer may contain other non committed transactions</a:t>
            </a:r>
          </a:p>
          <a:p>
            <a:r>
              <a:rPr lang="en-GB" dirty="0" smtClean="0"/>
              <a:t>Each buffer is up to 60k</a:t>
            </a:r>
          </a:p>
          <a:p>
            <a:r>
              <a:rPr lang="en-GB" dirty="0" smtClean="0"/>
              <a:t>Large data modifications will cause the buffer to flush before the commit</a:t>
            </a:r>
          </a:p>
          <a:p>
            <a:r>
              <a:rPr lang="en-GB" dirty="0" smtClean="0"/>
              <a:t>User processes showing the WRITELOG wait type are being held up buffer flushes, possible bottleneck at disk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140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458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 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Each commit needs to flush buffer</a:t>
            </a:r>
          </a:p>
          <a:p>
            <a:r>
              <a:rPr lang="en-GB" dirty="0" smtClean="0"/>
              <a:t>Minimum write is 512 or 4k (disk sector size)</a:t>
            </a:r>
          </a:p>
          <a:p>
            <a:r>
              <a:rPr lang="en-GB" dirty="0" smtClean="0"/>
              <a:t>Maximum is 60k</a:t>
            </a:r>
          </a:p>
          <a:p>
            <a:r>
              <a:rPr lang="en-GB" dirty="0" smtClean="0"/>
              <a:t>Quicker to do batches than small transactions</a:t>
            </a:r>
          </a:p>
          <a:p>
            <a:pPr lvl="1"/>
            <a:r>
              <a:rPr lang="en-GB" dirty="0" smtClean="0"/>
              <a:t>(maybe)</a:t>
            </a:r>
          </a:p>
          <a:p>
            <a:r>
              <a:rPr lang="en-GB" dirty="0" smtClean="0"/>
              <a:t>IOPS for drive is critical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984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How SQL stores data and how it persists that data impacts everything about SQL</a:t>
            </a:r>
          </a:p>
          <a:p>
            <a:r>
              <a:rPr lang="en-GB" dirty="0" smtClean="0"/>
              <a:t>Understanding this enables you to understand</a:t>
            </a:r>
          </a:p>
          <a:p>
            <a:pPr lvl="1"/>
            <a:r>
              <a:rPr lang="en-GB" dirty="0" smtClean="0"/>
              <a:t>How consistency is maintained </a:t>
            </a:r>
          </a:p>
          <a:p>
            <a:pPr lvl="1"/>
            <a:r>
              <a:rPr lang="en-GB" dirty="0" smtClean="0"/>
              <a:t>Impact of wide tables, lots of indexes, heaps and clustered indexes on reading and writing</a:t>
            </a:r>
          </a:p>
          <a:p>
            <a:pPr lvl="1"/>
            <a:r>
              <a:rPr lang="en-GB" dirty="0" smtClean="0"/>
              <a:t>How queries work and why performance can be poor</a:t>
            </a:r>
          </a:p>
          <a:p>
            <a:pPr lvl="1"/>
            <a:r>
              <a:rPr lang="en-GB" dirty="0" smtClean="0"/>
              <a:t>Concurrency</a:t>
            </a:r>
          </a:p>
          <a:p>
            <a:pPr lvl="1"/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517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File Writes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Dirty data pages are written to disk by either:</a:t>
            </a:r>
          </a:p>
          <a:p>
            <a:pPr lvl="1"/>
            <a:r>
              <a:rPr lang="en-GB" dirty="0" smtClean="0"/>
              <a:t>Checkpoint</a:t>
            </a:r>
          </a:p>
          <a:p>
            <a:pPr lvl="1"/>
            <a:r>
              <a:rPr lang="en-GB" dirty="0" smtClean="0"/>
              <a:t>Lazy Writer</a:t>
            </a:r>
          </a:p>
          <a:p>
            <a:r>
              <a:rPr lang="en-GB" dirty="0" smtClean="0"/>
              <a:t>Checkpoints are a marker in the log to indicate there are no dirty pages previous to the marker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762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Checkpoints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Fired when:</a:t>
            </a:r>
          </a:p>
          <a:p>
            <a:pPr lvl="1"/>
            <a:r>
              <a:rPr lang="en-GB" dirty="0" smtClean="0"/>
              <a:t>Automatically in background by the server, intervals will vary</a:t>
            </a:r>
          </a:p>
          <a:p>
            <a:pPr lvl="1"/>
            <a:r>
              <a:rPr lang="en-GB" dirty="0" smtClean="0"/>
              <a:t>Timing is based upon the “recovery interval” or Target Recovery Time</a:t>
            </a:r>
          </a:p>
          <a:p>
            <a:pPr lvl="1"/>
            <a:r>
              <a:rPr lang="en-GB" dirty="0" smtClean="0"/>
              <a:t>Simple databases at 70% log full</a:t>
            </a:r>
          </a:p>
          <a:p>
            <a:pPr lvl="2"/>
            <a:r>
              <a:rPr lang="en-GB" dirty="0" smtClean="0"/>
              <a:t>Also truncates the log (frees up space)</a:t>
            </a:r>
          </a:p>
          <a:p>
            <a:r>
              <a:rPr lang="en-GB" dirty="0" smtClean="0"/>
              <a:t>Other types of Checkpoint:</a:t>
            </a:r>
          </a:p>
          <a:p>
            <a:pPr lvl="1"/>
            <a:r>
              <a:rPr lang="en-GB" dirty="0" smtClean="0"/>
              <a:t>Indirect – caused by database backups, snapshots and cluster failovers, shutdowns, detach DB</a:t>
            </a:r>
          </a:p>
          <a:p>
            <a:pPr lvl="1"/>
            <a:r>
              <a:rPr lang="en-GB" dirty="0" smtClean="0"/>
              <a:t>Manual – user invoked checkpoint</a:t>
            </a:r>
          </a:p>
        </p:txBody>
      </p:sp>
    </p:spTree>
    <p:extLst>
      <p:ext uri="{BB962C8B-B14F-4D97-AF65-F5344CB8AC3E}">
        <p14:creationId xmlns:p14="http://schemas.microsoft.com/office/powerpoint/2010/main" val="109361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Lazy Writer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Invoked due to memory </a:t>
            </a:r>
            <a:r>
              <a:rPr lang="en-GB" dirty="0"/>
              <a:t>pressure</a:t>
            </a:r>
          </a:p>
          <a:p>
            <a:r>
              <a:rPr lang="en-GB" dirty="0" smtClean="0"/>
              <a:t>Background process that writes dirty pages to disk</a:t>
            </a:r>
          </a:p>
          <a:p>
            <a:pPr lvl="1"/>
            <a:r>
              <a:rPr lang="en-GB" dirty="0" smtClean="0"/>
              <a:t>Tries to write continuous pages (up to 32)</a:t>
            </a:r>
          </a:p>
          <a:p>
            <a:r>
              <a:rPr lang="en-GB" dirty="0" smtClean="0"/>
              <a:t>Can write pages where the change has NOT been committed</a:t>
            </a:r>
          </a:p>
          <a:p>
            <a:r>
              <a:rPr lang="en-GB" dirty="0" smtClean="0"/>
              <a:t>Page is latched </a:t>
            </a:r>
          </a:p>
          <a:p>
            <a:pPr lvl="1"/>
            <a:r>
              <a:rPr lang="en-GB" dirty="0" smtClean="0"/>
              <a:t>No users can modify it until the write is complete</a:t>
            </a:r>
          </a:p>
          <a:p>
            <a:pPr lvl="1"/>
            <a:r>
              <a:rPr lang="en-GB" dirty="0" smtClean="0"/>
              <a:t>Reads continues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424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Dirty Pages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693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if things go wrong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To recover you need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Only </a:t>
            </a:r>
            <a:r>
              <a:rPr lang="en-GB" dirty="0" smtClean="0"/>
              <a:t>have the Data </a:t>
            </a:r>
            <a:r>
              <a:rPr lang="en-GB" dirty="0" smtClean="0"/>
              <a:t>File = new job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857882"/>
              </p:ext>
            </p:extLst>
          </p:nvPr>
        </p:nvGraphicFramePr>
        <p:xfrm>
          <a:off x="1954028" y="2186959"/>
          <a:ext cx="812800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71275175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95450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What do you have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Recovery Point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2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Data files + the transaction 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 Time of failure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581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Data Backup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Time of data backup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392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Data Backup, </a:t>
                      </a:r>
                      <a:r>
                        <a:rPr lang="en-GB" dirty="0" err="1" smtClean="0"/>
                        <a:t>Tlog</a:t>
                      </a:r>
                      <a:r>
                        <a:rPr lang="en-GB" dirty="0" smtClean="0"/>
                        <a:t> backup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Between time of data backup and </a:t>
                      </a:r>
                      <a:r>
                        <a:rPr lang="en-GB" dirty="0" err="1" smtClean="0"/>
                        <a:t>Tlog</a:t>
                      </a:r>
                      <a:r>
                        <a:rPr lang="en-GB" dirty="0" smtClean="0"/>
                        <a:t> backup 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64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Data Backup, </a:t>
                      </a:r>
                      <a:r>
                        <a:rPr lang="en-GB" dirty="0" err="1" smtClean="0"/>
                        <a:t>Tlog</a:t>
                      </a:r>
                      <a:r>
                        <a:rPr lang="en-GB" dirty="0" smtClean="0"/>
                        <a:t> backup</a:t>
                      </a:r>
                      <a:r>
                        <a:rPr lang="en-GB" baseline="0" dirty="0" smtClean="0"/>
                        <a:t> + old transaction log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Between time</a:t>
                      </a:r>
                      <a:r>
                        <a:rPr lang="en-GB" baseline="0" dirty="0" smtClean="0"/>
                        <a:t> of backup and time of failure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543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179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Transaction Log = Point in time restore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No active transaction log or backup</a:t>
            </a:r>
          </a:p>
          <a:p>
            <a:pPr lvl="1"/>
            <a:r>
              <a:rPr lang="en-GB" dirty="0" smtClean="0"/>
              <a:t>No point in time recovery</a:t>
            </a:r>
          </a:p>
          <a:p>
            <a:r>
              <a:rPr lang="en-GB" dirty="0" smtClean="0"/>
              <a:t>No Database backup</a:t>
            </a:r>
          </a:p>
          <a:p>
            <a:pPr lvl="1"/>
            <a:r>
              <a:rPr lang="en-GB" dirty="0" smtClean="0"/>
              <a:t>No recovery</a:t>
            </a:r>
          </a:p>
          <a:p>
            <a:r>
              <a:rPr lang="en-GB" dirty="0" smtClean="0"/>
              <a:t>Broken sequence of </a:t>
            </a:r>
            <a:r>
              <a:rPr lang="en-GB" dirty="0" err="1" smtClean="0"/>
              <a:t>Tlog</a:t>
            </a:r>
            <a:r>
              <a:rPr lang="en-GB" dirty="0" smtClean="0"/>
              <a:t> backups </a:t>
            </a:r>
          </a:p>
          <a:p>
            <a:pPr lvl="1"/>
            <a:r>
              <a:rPr lang="en-GB" dirty="0" smtClean="0"/>
              <a:t>Recovery to point of break</a:t>
            </a:r>
          </a:p>
          <a:p>
            <a:r>
              <a:rPr lang="en-GB" dirty="0"/>
              <a:t>Transaction log backed up to protect the log</a:t>
            </a:r>
          </a:p>
          <a:p>
            <a:pPr lvl="1"/>
            <a:r>
              <a:rPr lang="en-GB" dirty="0"/>
              <a:t>Avoid excessive growth</a:t>
            </a:r>
          </a:p>
          <a:p>
            <a:pPr lvl="1"/>
            <a:r>
              <a:rPr lang="en-GB" dirty="0"/>
              <a:t>Simplify </a:t>
            </a:r>
            <a:r>
              <a:rPr lang="en-GB" dirty="0" smtClean="0"/>
              <a:t>the database restore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740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Recovery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Performed during the </a:t>
            </a:r>
            <a:r>
              <a:rPr lang="en-GB" dirty="0" err="1" smtClean="0"/>
              <a:t>startup</a:t>
            </a:r>
            <a:r>
              <a:rPr lang="en-GB" dirty="0" smtClean="0"/>
              <a:t> of the server/database</a:t>
            </a:r>
          </a:p>
          <a:p>
            <a:r>
              <a:rPr lang="en-GB" dirty="0" smtClean="0"/>
              <a:t>Or after restore of database and transaction log</a:t>
            </a:r>
          </a:p>
          <a:p>
            <a:r>
              <a:rPr lang="en-GB" dirty="0" smtClean="0"/>
              <a:t>Ensures the consistency of the database before users can access it</a:t>
            </a:r>
          </a:p>
          <a:p>
            <a:r>
              <a:rPr lang="en-GB" dirty="0" smtClean="0"/>
              <a:t>3 Phases</a:t>
            </a:r>
          </a:p>
          <a:p>
            <a:pPr lvl="1"/>
            <a:r>
              <a:rPr lang="en-GB" dirty="0" smtClean="0"/>
              <a:t>Log Analysis – find the last checkpoint (known good state)/first active VLF</a:t>
            </a:r>
          </a:p>
          <a:p>
            <a:pPr lvl="1"/>
            <a:r>
              <a:rPr lang="en-GB" dirty="0" smtClean="0"/>
              <a:t>Redo – Looks for committed pages that were not flushed to disk before the last shutdown. </a:t>
            </a:r>
          </a:p>
          <a:p>
            <a:pPr lvl="1"/>
            <a:r>
              <a:rPr lang="en-GB" dirty="0" smtClean="0"/>
              <a:t>Undo – Rollback any uncommitted transactions that have been flushed to disk</a:t>
            </a:r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20890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Recovery from Dirty Pages</a:t>
            </a:r>
          </a:p>
          <a:p>
            <a:r>
              <a:rPr lang="en-GB" dirty="0" smtClean="0"/>
              <a:t>Restore </a:t>
            </a:r>
            <a:r>
              <a:rPr lang="en-GB" dirty="0"/>
              <a:t>l</a:t>
            </a:r>
            <a:r>
              <a:rPr lang="en-GB" dirty="0" smtClean="0"/>
              <a:t>og sequence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151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89" y="609600"/>
            <a:ext cx="10131425" cy="960967"/>
          </a:xfrm>
        </p:spPr>
        <p:txBody>
          <a:bodyPr/>
          <a:lstStyle/>
          <a:p>
            <a:r>
              <a:rPr lang="en-GB" dirty="0" smtClean="0"/>
              <a:t>Snapshot restore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Restores a database from a snapshot</a:t>
            </a:r>
          </a:p>
          <a:p>
            <a:r>
              <a:rPr lang="en-GB" dirty="0" smtClean="0"/>
              <a:t>Replaces pages that have changed</a:t>
            </a:r>
          </a:p>
          <a:p>
            <a:pPr lvl="1"/>
            <a:r>
              <a:rPr lang="en-GB" dirty="0" smtClean="0"/>
              <a:t>Snapshot database files only contains pages that have changed</a:t>
            </a:r>
          </a:p>
          <a:p>
            <a:r>
              <a:rPr lang="en-GB" dirty="0" smtClean="0"/>
              <a:t>For testing very quick</a:t>
            </a:r>
          </a:p>
          <a:p>
            <a:pPr lvl="1"/>
            <a:r>
              <a:rPr lang="en-GB" dirty="0" smtClean="0"/>
              <a:t>Especially for large databases</a:t>
            </a:r>
          </a:p>
          <a:p>
            <a:pPr lvl="1"/>
            <a:r>
              <a:rPr lang="en-GB" dirty="0" smtClean="0"/>
              <a:t>Avoids IO of reading whole backup and restoring whole database</a:t>
            </a:r>
          </a:p>
          <a:p>
            <a:pPr lvl="1"/>
            <a:r>
              <a:rPr lang="en-GB" dirty="0" smtClean="0"/>
              <a:t>Changed data should be a fraction of total database size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083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Restore from snapshot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933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Anatomy of database files</a:t>
            </a:r>
          </a:p>
          <a:p>
            <a:r>
              <a:rPr lang="en-GB" dirty="0" smtClean="0"/>
              <a:t>How data is changed ensuring consistency</a:t>
            </a:r>
          </a:p>
          <a:p>
            <a:r>
              <a:rPr lang="en-GB" dirty="0" smtClean="0"/>
              <a:t>What happens when things fail</a:t>
            </a:r>
          </a:p>
          <a:p>
            <a:r>
              <a:rPr lang="en-GB" dirty="0" smtClean="0"/>
              <a:t>Impact of concurrency</a:t>
            </a:r>
          </a:p>
          <a:p>
            <a:r>
              <a:rPr lang="en-GB" dirty="0" smtClean="0"/>
              <a:t>The impact of database design on writes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483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 Structure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Contains multiple Virtual Log Files (VLF’s)</a:t>
            </a:r>
          </a:p>
          <a:p>
            <a:pPr lvl="1"/>
            <a:r>
              <a:rPr lang="en-GB" sz="2000" dirty="0" smtClean="0"/>
              <a:t>These vary in size and number</a:t>
            </a:r>
          </a:p>
          <a:p>
            <a:r>
              <a:rPr lang="en-GB" sz="2400" dirty="0" smtClean="0"/>
              <a:t>Writing to the VLF is always sequential for performance</a:t>
            </a:r>
          </a:p>
          <a:p>
            <a:r>
              <a:rPr lang="en-GB" sz="2400" dirty="0" smtClean="0"/>
              <a:t>At the end of the last VLF it loops back to the first </a:t>
            </a:r>
            <a:r>
              <a:rPr lang="en-GB" sz="2400" i="1" dirty="0" smtClean="0"/>
              <a:t>available</a:t>
            </a:r>
            <a:r>
              <a:rPr lang="en-GB" sz="2400" dirty="0" smtClean="0"/>
              <a:t> VLF</a:t>
            </a:r>
          </a:p>
          <a:p>
            <a:r>
              <a:rPr lang="en-GB" sz="2400" dirty="0" smtClean="0"/>
              <a:t>Any VLF post the last checkpoint is considered the active portion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862" y="3945537"/>
            <a:ext cx="6458773" cy="258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70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978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 reuse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Sequentially written</a:t>
            </a:r>
          </a:p>
          <a:p>
            <a:r>
              <a:rPr lang="en-GB" dirty="0" smtClean="0"/>
              <a:t>If you don’t clear space at the start</a:t>
            </a:r>
          </a:p>
          <a:p>
            <a:r>
              <a:rPr lang="en-GB" dirty="0" smtClean="0"/>
              <a:t>Your log will grow</a:t>
            </a:r>
          </a:p>
          <a:p>
            <a:r>
              <a:rPr lang="en-GB" dirty="0" smtClean="0"/>
              <a:t>If it can’t grow ?</a:t>
            </a:r>
          </a:p>
          <a:p>
            <a:pPr marL="0" indent="0" algn="ctr">
              <a:buNone/>
            </a:pPr>
            <a:r>
              <a:rPr lang="en-GB" sz="6600" dirty="0" smtClean="0">
                <a:solidFill>
                  <a:srgbClr val="FF0000"/>
                </a:solidFill>
              </a:rPr>
              <a:t>Your database will stop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815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Clearing the Log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Cleared by a backup</a:t>
            </a:r>
          </a:p>
          <a:p>
            <a:r>
              <a:rPr lang="en-GB" dirty="0" smtClean="0"/>
              <a:t>Features that block log truncation</a:t>
            </a:r>
          </a:p>
          <a:p>
            <a:pPr lvl="1"/>
            <a:r>
              <a:rPr lang="en-GB" dirty="0" smtClean="0"/>
              <a:t>Replication</a:t>
            </a:r>
          </a:p>
          <a:p>
            <a:pPr lvl="1"/>
            <a:r>
              <a:rPr lang="en-GB" dirty="0" smtClean="0"/>
              <a:t>Mirroring</a:t>
            </a:r>
          </a:p>
          <a:p>
            <a:pPr lvl="1"/>
            <a:r>
              <a:rPr lang="en-GB" dirty="0" smtClean="0"/>
              <a:t>CDC</a:t>
            </a:r>
          </a:p>
          <a:p>
            <a:pPr lvl="1"/>
            <a:r>
              <a:rPr lang="en-GB" dirty="0" smtClean="0"/>
              <a:t>Open Transactions</a:t>
            </a:r>
          </a:p>
          <a:p>
            <a:pPr lvl="1"/>
            <a:r>
              <a:rPr lang="en-GB" dirty="0" smtClean="0"/>
              <a:t>Backups</a:t>
            </a:r>
          </a:p>
          <a:p>
            <a:r>
              <a:rPr lang="en-GB" dirty="0" smtClean="0"/>
              <a:t>See </a:t>
            </a:r>
            <a:r>
              <a:rPr lang="en-GB" dirty="0" err="1" smtClean="0"/>
              <a:t>sys.databases</a:t>
            </a:r>
            <a:r>
              <a:rPr lang="en-GB" dirty="0" smtClean="0"/>
              <a:t> </a:t>
            </a:r>
            <a:r>
              <a:rPr lang="en-GB" dirty="0" err="1"/>
              <a:t>log_reuse_wait_desc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841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84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Integrity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Page Verification</a:t>
            </a:r>
          </a:p>
          <a:p>
            <a:pPr lvl="1"/>
            <a:r>
              <a:rPr lang="en-GB" dirty="0" smtClean="0"/>
              <a:t>None</a:t>
            </a:r>
          </a:p>
          <a:p>
            <a:pPr lvl="2"/>
            <a:r>
              <a:rPr lang="en-GB" dirty="0" smtClean="0"/>
              <a:t>Pages are trusted to be valid, totally corrupt pages still cannot be read </a:t>
            </a:r>
          </a:p>
          <a:p>
            <a:pPr lvl="1"/>
            <a:r>
              <a:rPr lang="en-GB" dirty="0" smtClean="0"/>
              <a:t>Torn Page</a:t>
            </a:r>
          </a:p>
          <a:p>
            <a:pPr lvl="2"/>
            <a:r>
              <a:rPr lang="en-GB" dirty="0" smtClean="0"/>
              <a:t>Places a bit marker every 512 bytes to show page was fully written</a:t>
            </a:r>
          </a:p>
          <a:p>
            <a:pPr lvl="1"/>
            <a:r>
              <a:rPr lang="en-GB" dirty="0" smtClean="0"/>
              <a:t>Checksum (default 2005+)</a:t>
            </a:r>
          </a:p>
          <a:p>
            <a:pPr lvl="2"/>
            <a:r>
              <a:rPr lang="en-GB" dirty="0" smtClean="0"/>
              <a:t>Creates a checksum of the data and writes to header</a:t>
            </a:r>
          </a:p>
          <a:p>
            <a:pPr lvl="2"/>
            <a:r>
              <a:rPr lang="en-GB" dirty="0" smtClean="0"/>
              <a:t>On read the checksum is verified</a:t>
            </a:r>
          </a:p>
          <a:p>
            <a:r>
              <a:rPr lang="en-GB" dirty="0" smtClean="0"/>
              <a:t>When changing to checksum existing pages will not have a checksum</a:t>
            </a:r>
          </a:p>
          <a:p>
            <a:pPr lvl="1"/>
            <a:r>
              <a:rPr lang="en-GB" dirty="0" smtClean="0"/>
              <a:t>It will resort to torn page checking if it existed</a:t>
            </a:r>
          </a:p>
          <a:p>
            <a:pPr lvl="1"/>
            <a:r>
              <a:rPr lang="en-GB" dirty="0" smtClean="0"/>
              <a:t>Fix by </a:t>
            </a:r>
            <a:r>
              <a:rPr lang="en-GB" dirty="0" err="1" smtClean="0"/>
              <a:t>reindexing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349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527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Impact on writes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200" dirty="0" smtClean="0"/>
              <a:t>Log performance is critical</a:t>
            </a:r>
          </a:p>
          <a:p>
            <a:r>
              <a:rPr lang="en-GB" sz="2200" dirty="0" smtClean="0"/>
              <a:t>One transaction log per database</a:t>
            </a:r>
          </a:p>
          <a:p>
            <a:r>
              <a:rPr lang="en-GB" sz="2200" dirty="0" smtClean="0"/>
              <a:t>More databases = more throughput (if storage can cope)</a:t>
            </a:r>
          </a:p>
          <a:p>
            <a:r>
              <a:rPr lang="en-GB" sz="2200" dirty="0" smtClean="0"/>
              <a:t>Memory doesn’t help</a:t>
            </a:r>
          </a:p>
          <a:p>
            <a:r>
              <a:rPr lang="en-GB" sz="2200" dirty="0" smtClean="0"/>
              <a:t>Its all about IO</a:t>
            </a:r>
          </a:p>
          <a:p>
            <a:endParaRPr lang="en-GB" sz="1800" dirty="0" smtClean="0"/>
          </a:p>
          <a:p>
            <a:pPr marL="0" indent="0">
              <a:buNone/>
            </a:pPr>
            <a:endParaRPr lang="en-GB" sz="2200" dirty="0" smtClean="0"/>
          </a:p>
          <a:p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231568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Table size impact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Large data types = more IO</a:t>
            </a:r>
          </a:p>
          <a:p>
            <a:r>
              <a:rPr lang="en-GB" dirty="0" smtClean="0"/>
              <a:t>More columns = more IO</a:t>
            </a:r>
          </a:p>
          <a:p>
            <a:r>
              <a:rPr lang="en-GB" dirty="0" smtClean="0"/>
              <a:t>Variable length columns = page splits = more IO</a:t>
            </a:r>
          </a:p>
          <a:p>
            <a:r>
              <a:rPr lang="en-GB" dirty="0" smtClean="0"/>
              <a:t>More columns =&gt; more indexes =&gt; more IO</a:t>
            </a:r>
          </a:p>
          <a:p>
            <a:r>
              <a:rPr lang="en-GB" dirty="0" smtClean="0"/>
              <a:t>Updates are expensive</a:t>
            </a:r>
          </a:p>
          <a:p>
            <a:pPr lvl="1"/>
            <a:r>
              <a:rPr lang="en-GB" dirty="0" smtClean="0"/>
              <a:t>Find the data</a:t>
            </a:r>
          </a:p>
          <a:p>
            <a:pPr lvl="1"/>
            <a:r>
              <a:rPr lang="en-GB" dirty="0" smtClean="0"/>
              <a:t>Store before and after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093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Concurrency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Everyone is writing to the same buffer</a:t>
            </a:r>
          </a:p>
          <a:p>
            <a:r>
              <a:rPr lang="en-GB" dirty="0" smtClean="0"/>
              <a:t>Transaction Log is a bottleneck</a:t>
            </a:r>
          </a:p>
          <a:p>
            <a:r>
              <a:rPr lang="en-GB" dirty="0" smtClean="0"/>
              <a:t>Can’t expect to have exclusive access to buffer</a:t>
            </a:r>
          </a:p>
          <a:p>
            <a:r>
              <a:rPr lang="en-GB" dirty="0" smtClean="0"/>
              <a:t>Transactions still good for performance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747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anatomy of a database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Data files and transaction log</a:t>
            </a:r>
          </a:p>
          <a:p>
            <a:r>
              <a:rPr lang="en-GB" dirty="0" smtClean="0"/>
              <a:t>ALL data </a:t>
            </a:r>
            <a:r>
              <a:rPr lang="en-GB" dirty="0" smtClean="0"/>
              <a:t>is stored in 8k pages</a:t>
            </a:r>
          </a:p>
          <a:p>
            <a:r>
              <a:rPr lang="en-GB" dirty="0" smtClean="0"/>
              <a:t>8 Pages group into an Extent</a:t>
            </a:r>
          </a:p>
          <a:p>
            <a:r>
              <a:rPr lang="en-GB" dirty="0" smtClean="0"/>
              <a:t>Extents stored in a file</a:t>
            </a:r>
          </a:p>
          <a:p>
            <a:r>
              <a:rPr lang="en-GB" dirty="0" smtClean="0"/>
              <a:t>Pages used to stored additional information</a:t>
            </a:r>
          </a:p>
          <a:p>
            <a:pPr lvl="1"/>
            <a:r>
              <a:rPr lang="en-GB" dirty="0" smtClean="0"/>
              <a:t>Page Free Space (PFS), Global allocation map (GAM), Shared global allocation map (SGAM), Index </a:t>
            </a:r>
            <a:r>
              <a:rPr lang="en-GB" dirty="0"/>
              <a:t>a</a:t>
            </a:r>
            <a:r>
              <a:rPr lang="en-GB" dirty="0" smtClean="0"/>
              <a:t>llocation map (IAM)</a:t>
            </a:r>
          </a:p>
        </p:txBody>
      </p:sp>
    </p:spTree>
    <p:extLst>
      <p:ext uri="{BB962C8B-B14F-4D97-AF65-F5344CB8AC3E}">
        <p14:creationId xmlns:p14="http://schemas.microsoft.com/office/powerpoint/2010/main" val="68519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Impact of indexing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200" dirty="0" smtClean="0"/>
              <a:t>More indexes = more IO</a:t>
            </a:r>
          </a:p>
          <a:p>
            <a:r>
              <a:rPr lang="en-GB" sz="2200" dirty="0" smtClean="0"/>
              <a:t>More indexes = more complex query plans</a:t>
            </a:r>
            <a:endParaRPr lang="en-GB" sz="22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67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Concurrency performance</a:t>
            </a:r>
          </a:p>
          <a:p>
            <a:r>
              <a:rPr lang="en-GB" dirty="0" smtClean="0"/>
              <a:t>Write performance with indexes</a:t>
            </a:r>
          </a:p>
          <a:p>
            <a:r>
              <a:rPr lang="en-GB" dirty="0" smtClean="0"/>
              <a:t>Write performance with page splits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917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http://</a:t>
            </a:r>
            <a:r>
              <a:rPr lang="en-GB" dirty="0" smtClean="0"/>
              <a:t>www.red-gate.com/community/books/sql-server-transaction-log-management</a:t>
            </a:r>
          </a:p>
          <a:p>
            <a:r>
              <a:rPr lang="en-GB" dirty="0"/>
              <a:t>http://</a:t>
            </a:r>
            <a:r>
              <a:rPr lang="en-GB" dirty="0" smtClean="0"/>
              <a:t>blogs.msdn.com/b/psssql/archive/2010/03/24/how-it-works-bob-dorr-s-sql-server-i-o-presentation.aspx</a:t>
            </a:r>
          </a:p>
          <a:p>
            <a:r>
              <a:rPr lang="en-GB" dirty="0"/>
              <a:t>http://improve.dk/category/SQL%20Server%20-%20Internals</a:t>
            </a:r>
            <a:r>
              <a:rPr lang="en-GB" dirty="0" smtClean="0"/>
              <a:t>/</a:t>
            </a:r>
          </a:p>
          <a:p>
            <a:r>
              <a:rPr lang="en-GB" dirty="0"/>
              <a:t>http://www.sqlskills.com/blogs/paul/inside-the-storage-engine-anatomy-of-a-page</a:t>
            </a:r>
            <a:r>
              <a:rPr lang="en-GB" dirty="0" smtClean="0"/>
              <a:t>/ 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813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71600" y="2462137"/>
            <a:ext cx="5493910" cy="554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1401092" y="4729398"/>
            <a:ext cx="4616977" cy="554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1401093" y="4729398"/>
            <a:ext cx="1154244" cy="5546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VLF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2555337" y="4729398"/>
            <a:ext cx="1154244" cy="5546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VLF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3709581" y="4729398"/>
            <a:ext cx="1154244" cy="5546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VLF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4863825" y="4729398"/>
            <a:ext cx="1154244" cy="5546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VLF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2405922" y="2462137"/>
            <a:ext cx="344775" cy="5546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2743201" y="2462137"/>
            <a:ext cx="344775" cy="5546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5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3087976" y="2462137"/>
            <a:ext cx="344775" cy="5546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6</a:t>
            </a:r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3432751" y="2462137"/>
            <a:ext cx="344775" cy="5546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7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3777526" y="2462137"/>
            <a:ext cx="344775" cy="5546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8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4114805" y="2462137"/>
            <a:ext cx="344775" cy="5546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9</a:t>
            </a:r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4459580" y="2462137"/>
            <a:ext cx="344775" cy="5546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/>
          <p:cNvSpPr/>
          <p:nvPr/>
        </p:nvSpPr>
        <p:spPr>
          <a:xfrm>
            <a:off x="4804355" y="2462137"/>
            <a:ext cx="344775" cy="5546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5149130" y="2462137"/>
            <a:ext cx="344775" cy="5546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5486409" y="2462137"/>
            <a:ext cx="344775" cy="5546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5831184" y="2462137"/>
            <a:ext cx="344775" cy="5546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6175959" y="2462137"/>
            <a:ext cx="344775" cy="5546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6520734" y="2462137"/>
            <a:ext cx="344775" cy="5546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1371598" y="2462137"/>
            <a:ext cx="344775" cy="5546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31" name="Rectangle 30"/>
          <p:cNvSpPr/>
          <p:nvPr/>
        </p:nvSpPr>
        <p:spPr>
          <a:xfrm>
            <a:off x="1716373" y="2462137"/>
            <a:ext cx="344775" cy="5546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32" name="Rectangle 31"/>
          <p:cNvSpPr/>
          <p:nvPr/>
        </p:nvSpPr>
        <p:spPr>
          <a:xfrm>
            <a:off x="2061147" y="2462137"/>
            <a:ext cx="344775" cy="5546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34" name="TextBox 33"/>
          <p:cNvSpPr txBox="1"/>
          <p:nvPr/>
        </p:nvSpPr>
        <p:spPr>
          <a:xfrm>
            <a:off x="652555" y="1990147"/>
            <a:ext cx="1438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Database File</a:t>
            </a:r>
            <a:endParaRPr lang="en-GB" dirty="0"/>
          </a:p>
        </p:txBody>
      </p:sp>
      <p:sp>
        <p:nvSpPr>
          <p:cNvPr id="35" name="TextBox 34"/>
          <p:cNvSpPr txBox="1"/>
          <p:nvPr/>
        </p:nvSpPr>
        <p:spPr>
          <a:xfrm>
            <a:off x="739826" y="4357995"/>
            <a:ext cx="164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Transaction Log</a:t>
            </a:r>
            <a:endParaRPr lang="en-GB" dirty="0"/>
          </a:p>
        </p:txBody>
      </p:sp>
      <p:sp>
        <p:nvSpPr>
          <p:cNvPr id="37" name="TextBox 36"/>
          <p:cNvSpPr txBox="1"/>
          <p:nvPr/>
        </p:nvSpPr>
        <p:spPr>
          <a:xfrm>
            <a:off x="911963" y="3488763"/>
            <a:ext cx="511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PFS</a:t>
            </a:r>
            <a:endParaRPr lang="en-GB" dirty="0"/>
          </a:p>
        </p:txBody>
      </p:sp>
      <p:sp>
        <p:nvSpPr>
          <p:cNvPr id="38" name="TextBox 37"/>
          <p:cNvSpPr txBox="1"/>
          <p:nvPr/>
        </p:nvSpPr>
        <p:spPr>
          <a:xfrm>
            <a:off x="7761159" y="3892021"/>
            <a:ext cx="37731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Boot – Boot Page</a:t>
            </a:r>
          </a:p>
          <a:p>
            <a:r>
              <a:rPr lang="en-GB" dirty="0" smtClean="0"/>
              <a:t>PFS – Page Free Space</a:t>
            </a:r>
          </a:p>
          <a:p>
            <a:r>
              <a:rPr lang="en-GB" dirty="0" smtClean="0"/>
              <a:t>SGAM – Shared Global Allocation Map</a:t>
            </a:r>
          </a:p>
          <a:p>
            <a:r>
              <a:rPr lang="en-GB" dirty="0" smtClean="0"/>
              <a:t>GAM – Global Allocation Map</a:t>
            </a:r>
          </a:p>
          <a:p>
            <a:r>
              <a:rPr lang="en-GB" dirty="0" smtClean="0"/>
              <a:t>IAM – Index Allocation Map</a:t>
            </a:r>
            <a:endParaRPr lang="en-GB" dirty="0"/>
          </a:p>
        </p:txBody>
      </p:sp>
      <p:cxnSp>
        <p:nvCxnSpPr>
          <p:cNvPr id="42" name="Straight Arrow Connector 41"/>
          <p:cNvCxnSpPr>
            <a:stCxn id="37" idx="0"/>
          </p:cNvCxnSpPr>
          <p:nvPr/>
        </p:nvCxnSpPr>
        <p:spPr>
          <a:xfrm flipV="1">
            <a:off x="1167771" y="2872490"/>
            <a:ext cx="371189" cy="616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1401938" y="2892464"/>
            <a:ext cx="766557" cy="1098270"/>
            <a:chOff x="1401938" y="2892464"/>
            <a:chExt cx="766557" cy="1098270"/>
          </a:xfrm>
        </p:grpSpPr>
        <p:sp>
          <p:nvSpPr>
            <p:cNvPr id="45" name="TextBox 44"/>
            <p:cNvSpPr txBox="1"/>
            <p:nvPr/>
          </p:nvSpPr>
          <p:spPr>
            <a:xfrm>
              <a:off x="1401938" y="3621402"/>
              <a:ext cx="766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SGAM</a:t>
              </a:r>
              <a:endParaRPr lang="en-GB" dirty="0"/>
            </a:p>
          </p:txBody>
        </p:sp>
        <p:cxnSp>
          <p:nvCxnSpPr>
            <p:cNvPr id="46" name="Straight Arrow Connector 45"/>
            <p:cNvCxnSpPr>
              <a:stCxn id="45" idx="0"/>
            </p:cNvCxnSpPr>
            <p:nvPr/>
          </p:nvCxnSpPr>
          <p:spPr>
            <a:xfrm flipV="1">
              <a:off x="1785217" y="2892464"/>
              <a:ext cx="124337" cy="72893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2158675" y="2892464"/>
            <a:ext cx="660758" cy="995612"/>
            <a:chOff x="2158675" y="2892464"/>
            <a:chExt cx="660758" cy="995612"/>
          </a:xfrm>
        </p:grpSpPr>
        <p:sp>
          <p:nvSpPr>
            <p:cNvPr id="47" name="TextBox 46"/>
            <p:cNvSpPr txBox="1"/>
            <p:nvPr/>
          </p:nvSpPr>
          <p:spPr>
            <a:xfrm>
              <a:off x="2158675" y="3518744"/>
              <a:ext cx="660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GAM</a:t>
              </a:r>
              <a:endParaRPr lang="en-GB" dirty="0"/>
            </a:p>
          </p:txBody>
        </p:sp>
        <p:cxnSp>
          <p:nvCxnSpPr>
            <p:cNvPr id="48" name="Straight Arrow Connector 47"/>
            <p:cNvCxnSpPr>
              <a:stCxn id="47" idx="0"/>
            </p:cNvCxnSpPr>
            <p:nvPr/>
          </p:nvCxnSpPr>
          <p:spPr>
            <a:xfrm flipH="1" flipV="1">
              <a:off x="2231437" y="2892464"/>
              <a:ext cx="257617" cy="6262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3394429" y="2800254"/>
            <a:ext cx="851198" cy="988317"/>
            <a:chOff x="3394429" y="2800254"/>
            <a:chExt cx="851198" cy="988317"/>
          </a:xfrm>
        </p:grpSpPr>
        <p:sp>
          <p:nvSpPr>
            <p:cNvPr id="36" name="TextBox 35"/>
            <p:cNvSpPr txBox="1"/>
            <p:nvPr/>
          </p:nvSpPr>
          <p:spPr>
            <a:xfrm>
              <a:off x="3394429" y="3419239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Boot</a:t>
              </a: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 flipV="1">
              <a:off x="3874438" y="2800254"/>
              <a:ext cx="371189" cy="61627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ectangle 51"/>
          <p:cNvSpPr/>
          <p:nvPr/>
        </p:nvSpPr>
        <p:spPr>
          <a:xfrm>
            <a:off x="1371598" y="2462137"/>
            <a:ext cx="2743207" cy="55463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>
            <a:off x="4109360" y="2462137"/>
            <a:ext cx="2756150" cy="55463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itle 5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anatomy of a database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563856" y="2077198"/>
            <a:ext cx="1757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Extent = 8xPages</a:t>
            </a:r>
            <a:endParaRPr lang="en-GB" dirty="0"/>
          </a:p>
        </p:txBody>
      </p:sp>
      <p:grpSp>
        <p:nvGrpSpPr>
          <p:cNvPr id="66" name="Group 65"/>
          <p:cNvGrpSpPr/>
          <p:nvPr/>
        </p:nvGrpSpPr>
        <p:grpSpPr>
          <a:xfrm>
            <a:off x="6870954" y="2462137"/>
            <a:ext cx="2757175" cy="554636"/>
            <a:chOff x="6865508" y="2462137"/>
            <a:chExt cx="2757175" cy="554636"/>
          </a:xfrm>
        </p:grpSpPr>
        <p:sp>
          <p:nvSpPr>
            <p:cNvPr id="57" name="Rectangle 56"/>
            <p:cNvSpPr/>
            <p:nvPr/>
          </p:nvSpPr>
          <p:spPr>
            <a:xfrm>
              <a:off x="6865508" y="2462137"/>
              <a:ext cx="344775" cy="55463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210283" y="2462137"/>
              <a:ext cx="344775" cy="55463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555058" y="2462137"/>
              <a:ext cx="344775" cy="55463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7899833" y="2462137"/>
              <a:ext cx="344775" cy="55463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8237112" y="2462137"/>
              <a:ext cx="344775" cy="55463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8581887" y="2462137"/>
              <a:ext cx="344775" cy="55463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8926662" y="2462137"/>
              <a:ext cx="344775" cy="55463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9271437" y="2462137"/>
              <a:ext cx="344775" cy="55463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866533" y="2462137"/>
              <a:ext cx="2756150" cy="554636"/>
            </a:xfrm>
            <a:prstGeom prst="rect">
              <a:avLst/>
            </a:prstGeom>
            <a:noFill/>
            <a:ln>
              <a:solidFill>
                <a:srgbClr val="FFFF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68" name="Straight Connector 67"/>
          <p:cNvCxnSpPr/>
          <p:nvPr/>
        </p:nvCxnSpPr>
        <p:spPr>
          <a:xfrm>
            <a:off x="1538960" y="3016773"/>
            <a:ext cx="0" cy="198617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1538960" y="3215390"/>
            <a:ext cx="7897370" cy="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9436330" y="3016773"/>
            <a:ext cx="0" cy="198617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747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56412" y="3395272"/>
            <a:ext cx="2076137" cy="26757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 smtClean="0"/>
              <a:t>Filegroup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Structures to Files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656412" y="3837482"/>
            <a:ext cx="517161" cy="2233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File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435900" y="3837482"/>
            <a:ext cx="517161" cy="2233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File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3215388" y="3837482"/>
            <a:ext cx="517161" cy="2233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File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4069828" y="3395272"/>
            <a:ext cx="2076137" cy="26757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 smtClean="0"/>
              <a:t>Filegroup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4069828" y="3837482"/>
            <a:ext cx="517161" cy="2233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File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4849316" y="3837482"/>
            <a:ext cx="517161" cy="2233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File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5628804" y="3837482"/>
            <a:ext cx="517161" cy="2233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File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6408292" y="3395272"/>
            <a:ext cx="2076137" cy="26757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 smtClean="0"/>
              <a:t>Filegroup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6408292" y="3837482"/>
            <a:ext cx="517161" cy="2233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File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7187780" y="3837482"/>
            <a:ext cx="517161" cy="2233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File</a:t>
            </a:r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7967268" y="3837482"/>
            <a:ext cx="517161" cy="2233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File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1656412" y="2064392"/>
            <a:ext cx="1109272" cy="389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Structure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1881264" y="2215144"/>
            <a:ext cx="1109272" cy="389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Structure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2211048" y="2365896"/>
            <a:ext cx="1109272" cy="389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Structure</a:t>
            </a:r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2473375" y="2499957"/>
            <a:ext cx="1109272" cy="389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Structure</a:t>
            </a:r>
            <a:endParaRPr lang="en-GB" dirty="0"/>
          </a:p>
        </p:txBody>
      </p:sp>
      <p:sp>
        <p:nvSpPr>
          <p:cNvPr id="31" name="Down Arrow 30"/>
          <p:cNvSpPr/>
          <p:nvPr/>
        </p:nvSpPr>
        <p:spPr>
          <a:xfrm>
            <a:off x="2390930" y="2889701"/>
            <a:ext cx="374754" cy="5055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Down Arrow 31"/>
          <p:cNvSpPr/>
          <p:nvPr/>
        </p:nvSpPr>
        <p:spPr>
          <a:xfrm>
            <a:off x="4849316" y="2865516"/>
            <a:ext cx="374754" cy="5055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Down Arrow 32"/>
          <p:cNvSpPr/>
          <p:nvPr/>
        </p:nvSpPr>
        <p:spPr>
          <a:xfrm>
            <a:off x="7255239" y="2889700"/>
            <a:ext cx="374754" cy="5055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/>
        </p:nvSpPr>
        <p:spPr>
          <a:xfrm>
            <a:off x="4051090" y="2064392"/>
            <a:ext cx="1109272" cy="389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Structure</a:t>
            </a:r>
            <a:endParaRPr lang="en-GB" dirty="0"/>
          </a:p>
        </p:txBody>
      </p:sp>
      <p:sp>
        <p:nvSpPr>
          <p:cNvPr id="35" name="Rectangle 34"/>
          <p:cNvSpPr/>
          <p:nvPr/>
        </p:nvSpPr>
        <p:spPr>
          <a:xfrm>
            <a:off x="4275942" y="2215144"/>
            <a:ext cx="1109272" cy="389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Structure</a:t>
            </a:r>
            <a:endParaRPr lang="en-GB" dirty="0"/>
          </a:p>
        </p:txBody>
      </p:sp>
      <p:sp>
        <p:nvSpPr>
          <p:cNvPr id="36" name="Rectangle 35"/>
          <p:cNvSpPr/>
          <p:nvPr/>
        </p:nvSpPr>
        <p:spPr>
          <a:xfrm>
            <a:off x="4605726" y="2365896"/>
            <a:ext cx="1109272" cy="389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Structure</a:t>
            </a:r>
            <a:endParaRPr lang="en-GB" dirty="0"/>
          </a:p>
        </p:txBody>
      </p:sp>
      <p:sp>
        <p:nvSpPr>
          <p:cNvPr id="37" name="Rectangle 36"/>
          <p:cNvSpPr/>
          <p:nvPr/>
        </p:nvSpPr>
        <p:spPr>
          <a:xfrm>
            <a:off x="4868053" y="2499957"/>
            <a:ext cx="1109272" cy="389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Structure</a:t>
            </a:r>
            <a:endParaRPr lang="en-GB" dirty="0"/>
          </a:p>
        </p:txBody>
      </p:sp>
      <p:sp>
        <p:nvSpPr>
          <p:cNvPr id="38" name="Rectangle 37"/>
          <p:cNvSpPr/>
          <p:nvPr/>
        </p:nvSpPr>
        <p:spPr>
          <a:xfrm>
            <a:off x="6370817" y="2064392"/>
            <a:ext cx="1109272" cy="389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Structure</a:t>
            </a:r>
            <a:endParaRPr lang="en-GB" dirty="0"/>
          </a:p>
        </p:txBody>
      </p:sp>
      <p:sp>
        <p:nvSpPr>
          <p:cNvPr id="39" name="Rectangle 38"/>
          <p:cNvSpPr/>
          <p:nvPr/>
        </p:nvSpPr>
        <p:spPr>
          <a:xfrm>
            <a:off x="6595669" y="2215144"/>
            <a:ext cx="1109272" cy="389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Structure</a:t>
            </a:r>
            <a:endParaRPr lang="en-GB" dirty="0"/>
          </a:p>
        </p:txBody>
      </p:sp>
      <p:sp>
        <p:nvSpPr>
          <p:cNvPr id="40" name="Rectangle 39"/>
          <p:cNvSpPr/>
          <p:nvPr/>
        </p:nvSpPr>
        <p:spPr>
          <a:xfrm>
            <a:off x="6925453" y="2365896"/>
            <a:ext cx="1109272" cy="389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Structure</a:t>
            </a:r>
            <a:endParaRPr lang="en-GB" dirty="0"/>
          </a:p>
        </p:txBody>
      </p:sp>
      <p:sp>
        <p:nvSpPr>
          <p:cNvPr id="41" name="Rectangle 40"/>
          <p:cNvSpPr/>
          <p:nvPr/>
        </p:nvSpPr>
        <p:spPr>
          <a:xfrm>
            <a:off x="7187780" y="2499957"/>
            <a:ext cx="1109272" cy="389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Structure</a:t>
            </a:r>
            <a:endParaRPr lang="en-GB" dirty="0"/>
          </a:p>
        </p:txBody>
      </p:sp>
      <p:sp>
        <p:nvSpPr>
          <p:cNvPr id="42" name="TextBox 41"/>
          <p:cNvSpPr txBox="1"/>
          <p:nvPr/>
        </p:nvSpPr>
        <p:spPr>
          <a:xfrm>
            <a:off x="8814215" y="2365896"/>
            <a:ext cx="2108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Structures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160978" y="2967492"/>
            <a:ext cx="217149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Heaps</a:t>
            </a:r>
          </a:p>
          <a:p>
            <a:r>
              <a:rPr lang="en-GB" sz="2400" dirty="0" smtClean="0"/>
              <a:t>Indexes</a:t>
            </a:r>
          </a:p>
          <a:p>
            <a:pPr>
              <a:tabLst>
                <a:tab pos="182563" algn="l"/>
              </a:tabLst>
            </a:pPr>
            <a:r>
              <a:rPr lang="en-GB" sz="2400" dirty="0" smtClean="0"/>
              <a:t>	Non-Clustered</a:t>
            </a:r>
          </a:p>
          <a:p>
            <a:pPr>
              <a:tabLst>
                <a:tab pos="182563" algn="l"/>
              </a:tabLst>
            </a:pPr>
            <a:r>
              <a:rPr lang="en-GB" sz="2400" dirty="0"/>
              <a:t>	</a:t>
            </a:r>
            <a:r>
              <a:rPr lang="en-GB" sz="2400" dirty="0" smtClean="0"/>
              <a:t>Clustered</a:t>
            </a:r>
          </a:p>
          <a:p>
            <a:r>
              <a:rPr lang="en-GB" sz="2400" dirty="0" smtClean="0"/>
              <a:t>LOB Data</a:t>
            </a:r>
          </a:p>
        </p:txBody>
      </p:sp>
    </p:spTree>
    <p:extLst>
      <p:ext uri="{BB962C8B-B14F-4D97-AF65-F5344CB8AC3E}">
        <p14:creationId xmlns:p14="http://schemas.microsoft.com/office/powerpoint/2010/main" val="5332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Write Ahead Logging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transaction log is record of truth</a:t>
            </a:r>
          </a:p>
          <a:p>
            <a:r>
              <a:rPr lang="en-GB" dirty="0" smtClean="0"/>
              <a:t>Changes are written to the log and the in data page in memory</a:t>
            </a:r>
          </a:p>
          <a:p>
            <a:r>
              <a:rPr lang="en-GB" dirty="0" smtClean="0"/>
              <a:t>The data is NOT written to the data file as part of the transaction</a:t>
            </a:r>
          </a:p>
          <a:p>
            <a:r>
              <a:rPr lang="en-GB" dirty="0" smtClean="0"/>
              <a:t>The log is used to rollback transactions</a:t>
            </a:r>
          </a:p>
          <a:p>
            <a:r>
              <a:rPr lang="en-GB" dirty="0" smtClean="0"/>
              <a:t>The log is used for recovery of outage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881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6219825" y="3803153"/>
            <a:ext cx="5721244" cy="1006972"/>
            <a:chOff x="6219826" y="3052765"/>
            <a:chExt cx="5721244" cy="1790700"/>
          </a:xfrm>
          <a:solidFill>
            <a:srgbClr val="92D050"/>
          </a:solidFill>
        </p:grpSpPr>
        <p:sp>
          <p:nvSpPr>
            <p:cNvPr id="25" name="Rectangle 24"/>
            <p:cNvSpPr/>
            <p:nvPr/>
          </p:nvSpPr>
          <p:spPr>
            <a:xfrm>
              <a:off x="6219826" y="3052765"/>
              <a:ext cx="5721244" cy="17907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296025" y="3088943"/>
              <a:ext cx="1677371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Buffer Pool</a:t>
              </a:r>
              <a:endParaRPr lang="en-GB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219825" y="5334000"/>
            <a:ext cx="5781675" cy="1057275"/>
            <a:chOff x="6219825" y="5334000"/>
            <a:chExt cx="5781675" cy="1057275"/>
          </a:xfrm>
        </p:grpSpPr>
        <p:sp>
          <p:nvSpPr>
            <p:cNvPr id="33" name="Rectangle 32"/>
            <p:cNvSpPr/>
            <p:nvPr/>
          </p:nvSpPr>
          <p:spPr>
            <a:xfrm>
              <a:off x="6219825" y="5334000"/>
              <a:ext cx="5721244" cy="10572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3548" y="5743576"/>
              <a:ext cx="410021" cy="552450"/>
            </a:xfrm>
            <a:prstGeom prst="rect">
              <a:avLst/>
            </a:prstGeom>
          </p:spPr>
        </p:pic>
        <p:pic>
          <p:nvPicPr>
            <p:cNvPr id="6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3569" y="5743576"/>
              <a:ext cx="410021" cy="552450"/>
            </a:xfrm>
            <a:prstGeom prst="rect">
              <a:avLst/>
            </a:prstGeom>
          </p:spPr>
        </p:pic>
        <p:pic>
          <p:nvPicPr>
            <p:cNvPr id="7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3590" y="5743576"/>
              <a:ext cx="410021" cy="552450"/>
            </a:xfrm>
            <a:prstGeom prst="rect">
              <a:avLst/>
            </a:prstGeom>
          </p:spPr>
        </p:pic>
        <p:pic>
          <p:nvPicPr>
            <p:cNvPr id="8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3611" y="5743576"/>
              <a:ext cx="410021" cy="552450"/>
            </a:xfrm>
            <a:prstGeom prst="rect">
              <a:avLst/>
            </a:prstGeom>
          </p:spPr>
        </p:pic>
        <p:pic>
          <p:nvPicPr>
            <p:cNvPr id="9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3632" y="5743576"/>
              <a:ext cx="410021" cy="552450"/>
            </a:xfrm>
            <a:prstGeom prst="rect">
              <a:avLst/>
            </a:prstGeom>
          </p:spPr>
        </p:pic>
        <p:pic>
          <p:nvPicPr>
            <p:cNvPr id="10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3653" y="5743576"/>
              <a:ext cx="410021" cy="552450"/>
            </a:xfrm>
            <a:prstGeom prst="rect">
              <a:avLst/>
            </a:prstGeom>
          </p:spPr>
        </p:pic>
        <p:pic>
          <p:nvPicPr>
            <p:cNvPr id="11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3674" y="5743576"/>
              <a:ext cx="410021" cy="552450"/>
            </a:xfrm>
            <a:prstGeom prst="rect">
              <a:avLst/>
            </a:prstGeom>
          </p:spPr>
        </p:pic>
        <p:pic>
          <p:nvPicPr>
            <p:cNvPr id="12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3695" y="5743576"/>
              <a:ext cx="410021" cy="552450"/>
            </a:xfrm>
            <a:prstGeom prst="rect">
              <a:avLst/>
            </a:prstGeom>
          </p:spPr>
        </p:pic>
        <p:pic>
          <p:nvPicPr>
            <p:cNvPr id="13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3716" y="5743577"/>
              <a:ext cx="410021" cy="552450"/>
            </a:xfrm>
            <a:prstGeom prst="rect">
              <a:avLst/>
            </a:prstGeom>
          </p:spPr>
        </p:pic>
        <p:pic>
          <p:nvPicPr>
            <p:cNvPr id="14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3737" y="5743576"/>
              <a:ext cx="410021" cy="552450"/>
            </a:xfrm>
            <a:prstGeom prst="rect">
              <a:avLst/>
            </a:prstGeom>
          </p:spPr>
        </p:pic>
        <p:pic>
          <p:nvPicPr>
            <p:cNvPr id="15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33758" y="5743576"/>
              <a:ext cx="410021" cy="552450"/>
            </a:xfrm>
            <a:prstGeom prst="rect">
              <a:avLst/>
            </a:prstGeom>
          </p:spPr>
        </p:pic>
        <p:pic>
          <p:nvPicPr>
            <p:cNvPr id="16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43779" y="5743576"/>
              <a:ext cx="410021" cy="552450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11353800" y="6000750"/>
              <a:ext cx="647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…….</a:t>
              </a:r>
              <a:endParaRPr lang="en-GB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219825" y="5369482"/>
              <a:ext cx="1677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Data File</a:t>
              </a:r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771525"/>
          </a:xfrm>
        </p:spPr>
        <p:txBody>
          <a:bodyPr>
            <a:normAutofit/>
          </a:bodyPr>
          <a:lstStyle/>
          <a:p>
            <a:r>
              <a:rPr lang="en-GB" dirty="0" smtClean="0"/>
              <a:t>Diagram of QE to Storage Engine (Read)</a:t>
            </a:r>
            <a:endParaRPr lang="en-GB" dirty="0"/>
          </a:p>
        </p:txBody>
      </p:sp>
      <p:grpSp>
        <p:nvGrpSpPr>
          <p:cNvPr id="40" name="Group 39"/>
          <p:cNvGrpSpPr/>
          <p:nvPr/>
        </p:nvGrpSpPr>
        <p:grpSpPr>
          <a:xfrm>
            <a:off x="354225" y="5333998"/>
            <a:ext cx="3744266" cy="1057276"/>
            <a:chOff x="354225" y="5333998"/>
            <a:chExt cx="3744266" cy="1057276"/>
          </a:xfrm>
        </p:grpSpPr>
        <p:sp>
          <p:nvSpPr>
            <p:cNvPr id="37" name="Rectangle 36"/>
            <p:cNvSpPr/>
            <p:nvPr/>
          </p:nvSpPr>
          <p:spPr>
            <a:xfrm>
              <a:off x="354225" y="5333999"/>
              <a:ext cx="3744266" cy="10572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56923" y="5333998"/>
              <a:ext cx="1677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Log File</a:t>
              </a:r>
              <a:endParaRPr lang="en-GB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54225" y="3803153"/>
            <a:ext cx="3744264" cy="1006972"/>
            <a:chOff x="6219826" y="3052765"/>
            <a:chExt cx="5721244" cy="1790700"/>
          </a:xfrm>
          <a:solidFill>
            <a:srgbClr val="92D050"/>
          </a:solidFill>
        </p:grpSpPr>
        <p:sp>
          <p:nvSpPr>
            <p:cNvPr id="44" name="Rectangle 43"/>
            <p:cNvSpPr/>
            <p:nvPr/>
          </p:nvSpPr>
          <p:spPr>
            <a:xfrm>
              <a:off x="6219826" y="3052765"/>
              <a:ext cx="5721244" cy="17907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242675" y="3088943"/>
              <a:ext cx="1831763" cy="65678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Log Buffer</a:t>
              </a:r>
              <a:endParaRPr lang="en-GB" dirty="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098489" y="2286001"/>
            <a:ext cx="1997511" cy="12953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7" name="Rectangle 46"/>
          <p:cNvSpPr/>
          <p:nvPr/>
        </p:nvSpPr>
        <p:spPr>
          <a:xfrm>
            <a:off x="4098488" y="983755"/>
            <a:ext cx="1997511" cy="12953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/>
          <p:cNvSpPr txBox="1"/>
          <p:nvPr/>
        </p:nvSpPr>
        <p:spPr>
          <a:xfrm>
            <a:off x="4098488" y="991671"/>
            <a:ext cx="181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Query Optimizer</a:t>
            </a:r>
            <a:endParaRPr lang="en-GB" dirty="0"/>
          </a:p>
        </p:txBody>
      </p:sp>
      <p:sp>
        <p:nvSpPr>
          <p:cNvPr id="49" name="TextBox 48"/>
          <p:cNvSpPr txBox="1"/>
          <p:nvPr/>
        </p:nvSpPr>
        <p:spPr>
          <a:xfrm>
            <a:off x="4106644" y="2304037"/>
            <a:ext cx="181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Storage Engine</a:t>
            </a:r>
            <a:endParaRPr lang="en-GB" dirty="0"/>
          </a:p>
        </p:txBody>
      </p:sp>
      <p:sp>
        <p:nvSpPr>
          <p:cNvPr id="50" name="Rectangle 49"/>
          <p:cNvSpPr/>
          <p:nvPr/>
        </p:nvSpPr>
        <p:spPr>
          <a:xfrm>
            <a:off x="466725" y="1176337"/>
            <a:ext cx="933895" cy="5667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Read Query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>
            <a:stCxn id="50" idx="3"/>
          </p:cNvCxnSpPr>
          <p:nvPr/>
        </p:nvCxnSpPr>
        <p:spPr>
          <a:xfrm>
            <a:off x="1400620" y="1459706"/>
            <a:ext cx="26978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233009" y="1377970"/>
            <a:ext cx="706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Parse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073734" y="1377970"/>
            <a:ext cx="706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Bind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106644" y="1740487"/>
            <a:ext cx="1053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Optimize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079194" y="1740845"/>
            <a:ext cx="1053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Execute</a:t>
            </a:r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4098488" y="2752725"/>
            <a:ext cx="1997511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6" idx="2"/>
          </p:cNvCxnSpPr>
          <p:nvPr/>
        </p:nvCxnSpPr>
        <p:spPr>
          <a:xfrm flipH="1" flipV="1">
            <a:off x="5097243" y="2768352"/>
            <a:ext cx="2" cy="81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160009" y="2917214"/>
            <a:ext cx="935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Buffer Manager</a:t>
            </a:r>
            <a:endParaRPr lang="en-GB" sz="1400" dirty="0"/>
          </a:p>
        </p:txBody>
      </p:sp>
      <p:cxnSp>
        <p:nvCxnSpPr>
          <p:cNvPr id="27" name="Straight Arrow Connector 26"/>
          <p:cNvCxnSpPr>
            <a:endCxn id="25" idx="1"/>
          </p:cNvCxnSpPr>
          <p:nvPr/>
        </p:nvCxnSpPr>
        <p:spPr>
          <a:xfrm>
            <a:off x="5646656" y="3581400"/>
            <a:ext cx="573169" cy="725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33" idx="1"/>
          </p:cNvCxnSpPr>
          <p:nvPr/>
        </p:nvCxnSpPr>
        <p:spPr>
          <a:xfrm>
            <a:off x="5646656" y="3581400"/>
            <a:ext cx="573169" cy="2281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547" y="5748338"/>
            <a:ext cx="410021" cy="552450"/>
          </a:xfrm>
          <a:prstGeom prst="rect">
            <a:avLst/>
          </a:prstGeom>
        </p:spPr>
      </p:pic>
      <p:pic>
        <p:nvPicPr>
          <p:cNvPr id="57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279" y="5745957"/>
            <a:ext cx="410021" cy="552450"/>
          </a:xfrm>
          <a:prstGeom prst="rect">
            <a:avLst/>
          </a:prstGeom>
        </p:spPr>
      </p:pic>
      <p:pic>
        <p:nvPicPr>
          <p:cNvPr id="59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945" y="5738814"/>
            <a:ext cx="410021" cy="552450"/>
          </a:xfrm>
          <a:prstGeom prst="rect">
            <a:avLst/>
          </a:prstGeom>
        </p:spPr>
      </p:pic>
      <p:pic>
        <p:nvPicPr>
          <p:cNvPr id="61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255" y="5748338"/>
            <a:ext cx="410021" cy="552450"/>
          </a:xfrm>
          <a:prstGeom prst="rect">
            <a:avLst/>
          </a:prstGeom>
        </p:spPr>
      </p:pic>
      <p:cxnSp>
        <p:nvCxnSpPr>
          <p:cNvPr id="31" name="Straight Arrow Connector 30"/>
          <p:cNvCxnSpPr/>
          <p:nvPr/>
        </p:nvCxnSpPr>
        <p:spPr>
          <a:xfrm flipH="1" flipV="1">
            <a:off x="5779938" y="3581400"/>
            <a:ext cx="439887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1424640" y="2051090"/>
            <a:ext cx="26738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66725" y="1747302"/>
            <a:ext cx="933895" cy="5667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Results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787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4" presetClass="path" presetSubtype="0" accel="25000" decel="2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2.22222E-6 L 0.00117 -0.2294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1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64" presetClass="path" presetSubtype="0" accel="25000" decel="2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7.40741E-7 L 0.00013 -0.22917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3.33333E-6 L 0.00169 -0.2287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-11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2.22222E-6 L 0.00143 -0.23102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1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3" grpId="0"/>
      <p:bldP spid="54" grpId="0"/>
      <p:bldP spid="55" grpId="0"/>
      <p:bldP spid="56" grpId="0"/>
      <p:bldP spid="62" grpId="0"/>
      <p:bldP spid="6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354225" y="5333998"/>
            <a:ext cx="3744266" cy="1057276"/>
            <a:chOff x="354225" y="5333998"/>
            <a:chExt cx="3744266" cy="1057276"/>
          </a:xfrm>
        </p:grpSpPr>
        <p:sp>
          <p:nvSpPr>
            <p:cNvPr id="37" name="Rectangle 36"/>
            <p:cNvSpPr/>
            <p:nvPr/>
          </p:nvSpPr>
          <p:spPr>
            <a:xfrm>
              <a:off x="354225" y="5333999"/>
              <a:ext cx="3744266" cy="10572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56923" y="5333998"/>
              <a:ext cx="1677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prstClr val="black"/>
                  </a:solidFill>
                </a:rPr>
                <a:t>Log File</a:t>
              </a:r>
              <a:endParaRPr lang="en-GB" dirty="0">
                <a:solidFill>
                  <a:prstClr val="black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450790" y="6000750"/>
              <a:ext cx="647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prstClr val="black"/>
                  </a:solidFill>
                </a:rPr>
                <a:t>…….</a:t>
              </a:r>
              <a:endParaRPr lang="en-GB" dirty="0">
                <a:solidFill>
                  <a:prstClr val="black"/>
                </a:solidFill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484692" y="5695804"/>
            <a:ext cx="1763325" cy="623746"/>
          </a:xfrm>
          <a:prstGeom prst="rect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>
                    <a:lumMod val="75000"/>
                  </a:schemeClr>
                </a:solidFill>
              </a:rPr>
              <a:t>VLF1</a:t>
            </a:r>
            <a:endParaRPr lang="en-GB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257003" y="5695804"/>
            <a:ext cx="1763325" cy="623746"/>
          </a:xfrm>
          <a:prstGeom prst="rect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>
                    <a:lumMod val="75000"/>
                  </a:schemeClr>
                </a:solidFill>
              </a:rPr>
              <a:t>VLF2</a:t>
            </a:r>
            <a:endParaRPr lang="en-GB" dirty="0">
              <a:solidFill>
                <a:schemeClr val="tx1">
                  <a:lumMod val="75000"/>
                </a:schemeClr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6219825" y="3803153"/>
            <a:ext cx="5721244" cy="1006972"/>
            <a:chOff x="6219826" y="3052765"/>
            <a:chExt cx="5721244" cy="1790700"/>
          </a:xfrm>
          <a:solidFill>
            <a:srgbClr val="92D050"/>
          </a:solidFill>
        </p:grpSpPr>
        <p:sp>
          <p:nvSpPr>
            <p:cNvPr id="25" name="Rectangle 24"/>
            <p:cNvSpPr/>
            <p:nvPr/>
          </p:nvSpPr>
          <p:spPr>
            <a:xfrm>
              <a:off x="6219826" y="3052765"/>
              <a:ext cx="5721244" cy="17907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prstClr val="white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296025" y="3088943"/>
              <a:ext cx="1677371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prstClr val="black"/>
                  </a:solidFill>
                </a:rPr>
                <a:t>Buffer Pool</a:t>
              </a:r>
              <a:endParaRPr lang="en-GB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219825" y="5334000"/>
            <a:ext cx="5781675" cy="1057275"/>
            <a:chOff x="6219825" y="5334000"/>
            <a:chExt cx="5781675" cy="1057275"/>
          </a:xfrm>
        </p:grpSpPr>
        <p:sp>
          <p:nvSpPr>
            <p:cNvPr id="33" name="Rectangle 32"/>
            <p:cNvSpPr/>
            <p:nvPr/>
          </p:nvSpPr>
          <p:spPr>
            <a:xfrm>
              <a:off x="6219825" y="5334000"/>
              <a:ext cx="5721244" cy="10572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</a:endParaRPr>
            </a:p>
          </p:txBody>
        </p:sp>
        <p:pic>
          <p:nvPicPr>
            <p:cNvPr id="5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3548" y="5743576"/>
              <a:ext cx="410021" cy="552450"/>
            </a:xfrm>
            <a:prstGeom prst="rect">
              <a:avLst/>
            </a:prstGeom>
          </p:spPr>
        </p:pic>
        <p:pic>
          <p:nvPicPr>
            <p:cNvPr id="6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3569" y="5743576"/>
              <a:ext cx="410021" cy="552450"/>
            </a:xfrm>
            <a:prstGeom prst="rect">
              <a:avLst/>
            </a:prstGeom>
          </p:spPr>
        </p:pic>
        <p:pic>
          <p:nvPicPr>
            <p:cNvPr id="7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3590" y="5743576"/>
              <a:ext cx="410021" cy="552450"/>
            </a:xfrm>
            <a:prstGeom prst="rect">
              <a:avLst/>
            </a:prstGeom>
          </p:spPr>
        </p:pic>
        <p:pic>
          <p:nvPicPr>
            <p:cNvPr id="8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3611" y="5743576"/>
              <a:ext cx="410021" cy="552450"/>
            </a:xfrm>
            <a:prstGeom prst="rect">
              <a:avLst/>
            </a:prstGeom>
          </p:spPr>
        </p:pic>
        <p:pic>
          <p:nvPicPr>
            <p:cNvPr id="9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3632" y="5743576"/>
              <a:ext cx="410021" cy="552450"/>
            </a:xfrm>
            <a:prstGeom prst="rect">
              <a:avLst/>
            </a:prstGeom>
          </p:spPr>
        </p:pic>
        <p:pic>
          <p:nvPicPr>
            <p:cNvPr id="10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3653" y="5743576"/>
              <a:ext cx="410021" cy="552450"/>
            </a:xfrm>
            <a:prstGeom prst="rect">
              <a:avLst/>
            </a:prstGeom>
          </p:spPr>
        </p:pic>
        <p:pic>
          <p:nvPicPr>
            <p:cNvPr id="11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3674" y="5743576"/>
              <a:ext cx="410021" cy="552450"/>
            </a:xfrm>
            <a:prstGeom prst="rect">
              <a:avLst/>
            </a:prstGeom>
          </p:spPr>
        </p:pic>
        <p:pic>
          <p:nvPicPr>
            <p:cNvPr id="12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3695" y="5743576"/>
              <a:ext cx="410021" cy="552450"/>
            </a:xfrm>
            <a:prstGeom prst="rect">
              <a:avLst/>
            </a:prstGeom>
          </p:spPr>
        </p:pic>
        <p:pic>
          <p:nvPicPr>
            <p:cNvPr id="13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3716" y="5743577"/>
              <a:ext cx="410021" cy="552450"/>
            </a:xfrm>
            <a:prstGeom prst="rect">
              <a:avLst/>
            </a:prstGeom>
          </p:spPr>
        </p:pic>
        <p:pic>
          <p:nvPicPr>
            <p:cNvPr id="14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3737" y="5743576"/>
              <a:ext cx="410021" cy="552450"/>
            </a:xfrm>
            <a:prstGeom prst="rect">
              <a:avLst/>
            </a:prstGeom>
          </p:spPr>
        </p:pic>
        <p:pic>
          <p:nvPicPr>
            <p:cNvPr id="15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33758" y="5743576"/>
              <a:ext cx="410021" cy="552450"/>
            </a:xfrm>
            <a:prstGeom prst="rect">
              <a:avLst/>
            </a:prstGeom>
          </p:spPr>
        </p:pic>
        <p:pic>
          <p:nvPicPr>
            <p:cNvPr id="16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43779" y="5743576"/>
              <a:ext cx="410021" cy="552450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11353800" y="6000750"/>
              <a:ext cx="647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prstClr val="black"/>
                  </a:solidFill>
                </a:rPr>
                <a:t>…….</a:t>
              </a:r>
              <a:endParaRPr lang="en-GB" dirty="0">
                <a:solidFill>
                  <a:prstClr val="black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219825" y="5369482"/>
              <a:ext cx="1677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prstClr val="black"/>
                  </a:solidFill>
                </a:rPr>
                <a:t>Data File</a:t>
              </a:r>
              <a:endParaRPr lang="en-GB" dirty="0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771525"/>
          </a:xfrm>
        </p:spPr>
        <p:txBody>
          <a:bodyPr>
            <a:normAutofit/>
          </a:bodyPr>
          <a:lstStyle/>
          <a:p>
            <a:r>
              <a:rPr lang="en-GB" dirty="0" smtClean="0"/>
              <a:t>Diagram of QE to Storage Engine (Update)</a:t>
            </a:r>
            <a:endParaRPr lang="en-GB" dirty="0"/>
          </a:p>
        </p:txBody>
      </p:sp>
      <p:grpSp>
        <p:nvGrpSpPr>
          <p:cNvPr id="43" name="Group 42"/>
          <p:cNvGrpSpPr/>
          <p:nvPr/>
        </p:nvGrpSpPr>
        <p:grpSpPr>
          <a:xfrm>
            <a:off x="354225" y="3803153"/>
            <a:ext cx="3744264" cy="1006972"/>
            <a:chOff x="6219826" y="3052765"/>
            <a:chExt cx="5721244" cy="1790700"/>
          </a:xfrm>
          <a:solidFill>
            <a:srgbClr val="92D050"/>
          </a:solidFill>
        </p:grpSpPr>
        <p:sp>
          <p:nvSpPr>
            <p:cNvPr id="44" name="Rectangle 43"/>
            <p:cNvSpPr/>
            <p:nvPr/>
          </p:nvSpPr>
          <p:spPr>
            <a:xfrm>
              <a:off x="6219826" y="3052765"/>
              <a:ext cx="5721244" cy="17907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prstClr val="white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242675" y="3088943"/>
              <a:ext cx="1831763" cy="65678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prstClr val="black"/>
                  </a:solidFill>
                </a:rPr>
                <a:t>Log Buffer</a:t>
              </a:r>
              <a:endParaRPr lang="en-GB" dirty="0">
                <a:solidFill>
                  <a:prstClr val="black"/>
                </a:solidFill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>
            <a:off x="4098489" y="2286001"/>
            <a:ext cx="1997511" cy="12953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098488" y="983755"/>
            <a:ext cx="1997511" cy="12953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098488" y="991671"/>
            <a:ext cx="181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prstClr val="black"/>
                </a:solidFill>
              </a:rPr>
              <a:t>Query Optimizer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106644" y="2304037"/>
            <a:ext cx="181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prstClr val="black"/>
                </a:solidFill>
              </a:rPr>
              <a:t>Storage Engine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66725" y="1176337"/>
            <a:ext cx="933895" cy="5667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prstClr val="black"/>
                </a:solidFill>
              </a:rPr>
              <a:t>Update Query</a:t>
            </a:r>
            <a:endParaRPr lang="en-GB" dirty="0">
              <a:solidFill>
                <a:prstClr val="black"/>
              </a:solidFill>
            </a:endParaRPr>
          </a:p>
        </p:txBody>
      </p:sp>
      <p:cxnSp>
        <p:nvCxnSpPr>
          <p:cNvPr id="52" name="Straight Arrow Connector 51"/>
          <p:cNvCxnSpPr>
            <a:stCxn id="50" idx="3"/>
          </p:cNvCxnSpPr>
          <p:nvPr/>
        </p:nvCxnSpPr>
        <p:spPr>
          <a:xfrm>
            <a:off x="1400620" y="1459706"/>
            <a:ext cx="26978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233009" y="1377970"/>
            <a:ext cx="706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5B9BD5">
                    <a:lumMod val="50000"/>
                  </a:srgbClr>
                </a:solidFill>
              </a:rPr>
              <a:t>Parse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073734" y="1377970"/>
            <a:ext cx="706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5B9BD5">
                    <a:lumMod val="50000"/>
                  </a:srgbClr>
                </a:solidFill>
              </a:rPr>
              <a:t>Bind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106644" y="1740487"/>
            <a:ext cx="1053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5B9BD5">
                    <a:lumMod val="50000"/>
                  </a:srgbClr>
                </a:solidFill>
              </a:rPr>
              <a:t>Optimize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079194" y="1740845"/>
            <a:ext cx="1053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5B9BD5">
                    <a:lumMod val="50000"/>
                  </a:srgbClr>
                </a:solidFill>
              </a:rPr>
              <a:t>Execute</a:t>
            </a:r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4098488" y="2752725"/>
            <a:ext cx="1997511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6" idx="2"/>
          </p:cNvCxnSpPr>
          <p:nvPr/>
        </p:nvCxnSpPr>
        <p:spPr>
          <a:xfrm flipH="1" flipV="1">
            <a:off x="5097243" y="2768352"/>
            <a:ext cx="2" cy="81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160009" y="2917214"/>
            <a:ext cx="935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prstClr val="black"/>
                </a:solidFill>
              </a:rPr>
              <a:t>Buffer </a:t>
            </a:r>
            <a:r>
              <a:rPr lang="en-GB" sz="1400" dirty="0">
                <a:solidFill>
                  <a:prstClr val="black"/>
                </a:solidFill>
              </a:rPr>
              <a:t>Manager</a:t>
            </a:r>
          </a:p>
        </p:txBody>
      </p:sp>
      <p:cxnSp>
        <p:nvCxnSpPr>
          <p:cNvPr id="27" name="Straight Arrow Connector 26"/>
          <p:cNvCxnSpPr>
            <a:endCxn id="25" idx="1"/>
          </p:cNvCxnSpPr>
          <p:nvPr/>
        </p:nvCxnSpPr>
        <p:spPr>
          <a:xfrm>
            <a:off x="5646656" y="3581400"/>
            <a:ext cx="573169" cy="725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106644" y="3574553"/>
            <a:ext cx="360581" cy="530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1424640" y="2051090"/>
            <a:ext cx="26738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66725" y="1747302"/>
            <a:ext cx="933895" cy="5667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prstClr val="black"/>
                </a:solidFill>
              </a:rPr>
              <a:t>Results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106644" y="2917214"/>
            <a:ext cx="1053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prstClr val="black"/>
                </a:solidFill>
              </a:rPr>
              <a:t>Transaction Services</a:t>
            </a:r>
            <a:endParaRPr lang="en-GB" sz="1400" dirty="0">
              <a:solidFill>
                <a:prstClr val="black"/>
              </a:solidFill>
            </a:endParaRPr>
          </a:p>
        </p:txBody>
      </p:sp>
      <p:pic>
        <p:nvPicPr>
          <p:cNvPr id="66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868" y="4164571"/>
            <a:ext cx="410021" cy="552450"/>
          </a:xfrm>
          <a:prstGeom prst="rect">
            <a:avLst/>
          </a:prstGeom>
        </p:spPr>
      </p:pic>
      <p:pic>
        <p:nvPicPr>
          <p:cNvPr id="69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576" y="4164571"/>
            <a:ext cx="410021" cy="552450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45" y="4163104"/>
            <a:ext cx="408220" cy="550622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19" y="4172075"/>
            <a:ext cx="408220" cy="550622"/>
          </a:xfrm>
          <a:prstGeom prst="rect">
            <a:avLst/>
          </a:prstGeom>
        </p:spPr>
      </p:pic>
      <p:cxnSp>
        <p:nvCxnSpPr>
          <p:cNvPr id="32" name="Straight Arrow Connector 31"/>
          <p:cNvCxnSpPr>
            <a:endCxn id="44" idx="3"/>
          </p:cNvCxnSpPr>
          <p:nvPr/>
        </p:nvCxnSpPr>
        <p:spPr>
          <a:xfrm flipH="1">
            <a:off x="4098489" y="3581400"/>
            <a:ext cx="483036" cy="725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471027" y="4828521"/>
            <a:ext cx="1323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Checkpoint/</a:t>
            </a:r>
          </a:p>
          <a:p>
            <a:r>
              <a:rPr lang="en-GB" sz="1400" dirty="0" smtClean="0"/>
              <a:t>Lazy Writer</a:t>
            </a:r>
            <a:endParaRPr lang="en-GB" sz="1400" dirty="0"/>
          </a:p>
        </p:txBody>
      </p:sp>
      <p:pic>
        <p:nvPicPr>
          <p:cNvPr id="67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600" y="4162190"/>
            <a:ext cx="410021" cy="552450"/>
          </a:xfrm>
          <a:prstGeom prst="rect">
            <a:avLst/>
          </a:prstGeom>
        </p:spPr>
      </p:pic>
      <p:pic>
        <p:nvPicPr>
          <p:cNvPr id="68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76" y="4161954"/>
            <a:ext cx="410021" cy="552450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728" y="4169206"/>
            <a:ext cx="408220" cy="55062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915" y="4171161"/>
            <a:ext cx="408220" cy="55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697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3.7037E-7 L 0.00234 0.22986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11481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7.40741E-7 L 0.00287 0.23125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" y="1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0.00131 0.23102 " pathEditMode="relative" rAng="0" ptsTypes="AA">
                                      <p:cBhvr>
                                        <p:cTn id="7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1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3.7037E-7 L 0.0013 0.23194 " pathEditMode="relative" rAng="0" ptsTypes="AA">
                                      <p:cBhvr>
                                        <p:cTn id="7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11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3" grpId="0"/>
      <p:bldP spid="54" grpId="0"/>
      <p:bldP spid="55" grpId="0"/>
      <p:bldP spid="56" grpId="0"/>
      <p:bldP spid="62" grpId="0"/>
      <p:bldP spid="65" grpId="0" animBg="1"/>
      <p:bldP spid="63" grpId="0"/>
      <p:bldP spid="7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1979</TotalTime>
  <Words>1492</Words>
  <Application>Microsoft Office PowerPoint</Application>
  <PresentationFormat>Widescreen</PresentationFormat>
  <Paragraphs>357</Paragraphs>
  <Slides>42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Courier New</vt:lpstr>
      <vt:lpstr>Ubuntu Titling Rg</vt:lpstr>
      <vt:lpstr>Celestial</vt:lpstr>
      <vt:lpstr>SQL Bootcamp</vt:lpstr>
      <vt:lpstr>Why?</vt:lpstr>
      <vt:lpstr>Agenda</vt:lpstr>
      <vt:lpstr>The anatomy of a database</vt:lpstr>
      <vt:lpstr>The anatomy of a database</vt:lpstr>
      <vt:lpstr>Structures to Files</vt:lpstr>
      <vt:lpstr>Write Ahead Logging</vt:lpstr>
      <vt:lpstr>Diagram of QE to Storage Engine (Read)</vt:lpstr>
      <vt:lpstr>Diagram of QE to Storage Engine (Update)</vt:lpstr>
      <vt:lpstr>Diagram of QE to Storage Engine (Update)</vt:lpstr>
      <vt:lpstr>Write Ahead Logging</vt:lpstr>
      <vt:lpstr>WAL Protocol</vt:lpstr>
      <vt:lpstr>WAL Protocol</vt:lpstr>
      <vt:lpstr>WAL Protocol</vt:lpstr>
      <vt:lpstr>What’s recorded in the log</vt:lpstr>
      <vt:lpstr>PowerPoint Presentation</vt:lpstr>
      <vt:lpstr>Log Buffer</vt:lpstr>
      <vt:lpstr>Demo</vt:lpstr>
      <vt:lpstr>Demo Summary</vt:lpstr>
      <vt:lpstr>Data File Writes</vt:lpstr>
      <vt:lpstr>Checkpoints</vt:lpstr>
      <vt:lpstr>Lazy Writer</vt:lpstr>
      <vt:lpstr>Demo</vt:lpstr>
      <vt:lpstr>What if things go wrong</vt:lpstr>
      <vt:lpstr>Transaction Log = Point in time restore</vt:lpstr>
      <vt:lpstr>Recovery</vt:lpstr>
      <vt:lpstr>Demo</vt:lpstr>
      <vt:lpstr>Snapshot restore</vt:lpstr>
      <vt:lpstr>Demo</vt:lpstr>
      <vt:lpstr>Log Structure</vt:lpstr>
      <vt:lpstr>Demo</vt:lpstr>
      <vt:lpstr>Log reuse</vt:lpstr>
      <vt:lpstr>Clearing the Log</vt:lpstr>
      <vt:lpstr>Demo</vt:lpstr>
      <vt:lpstr>Data Integrity</vt:lpstr>
      <vt:lpstr>Demo</vt:lpstr>
      <vt:lpstr>Impact on writes</vt:lpstr>
      <vt:lpstr>Table size impact</vt:lpstr>
      <vt:lpstr>Concurrency</vt:lpstr>
      <vt:lpstr>Impact of indexing</vt:lpstr>
      <vt:lpstr>Demo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Huddle Training</dc:title>
  <dc:creator>Simon D'Morias</dc:creator>
  <cp:lastModifiedBy>Simon Sabin</cp:lastModifiedBy>
  <cp:revision>73</cp:revision>
  <cp:lastPrinted>2015-10-08T20:32:52Z</cp:lastPrinted>
  <dcterms:created xsi:type="dcterms:W3CDTF">2015-09-24T10:59:27Z</dcterms:created>
  <dcterms:modified xsi:type="dcterms:W3CDTF">2015-10-09T07:46:03Z</dcterms:modified>
</cp:coreProperties>
</file>