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74" r:id="rId4"/>
    <p:sldId id="275" r:id="rId5"/>
    <p:sldId id="276" r:id="rId6"/>
    <p:sldId id="259" r:id="rId7"/>
    <p:sldId id="260" r:id="rId8"/>
    <p:sldId id="268" r:id="rId9"/>
    <p:sldId id="261" r:id="rId10"/>
    <p:sldId id="265" r:id="rId11"/>
    <p:sldId id="266" r:id="rId12"/>
    <p:sldId id="264" r:id="rId13"/>
    <p:sldId id="262" r:id="rId14"/>
    <p:sldId id="269" r:id="rId15"/>
    <p:sldId id="263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648" autoAdjust="0"/>
  </p:normalViewPr>
  <p:slideViewPr>
    <p:cSldViewPr snapToGrid="0">
      <p:cViewPr>
        <p:scale>
          <a:sx n="96" d="100"/>
          <a:sy n="96" d="100"/>
        </p:scale>
        <p:origin x="130" y="-1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C8B6C-ECA7-4502-A71C-D2F93F5DB82F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E15B0-7A20-444B-AEAA-2A6F3DDB1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20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787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SabinIO.Logging.Demo1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959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711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SabinIO.Logging.Demo2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79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94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47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94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06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3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62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66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21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93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5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93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0233C-AED0-40A2-94DD-085E6C2BAB99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25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309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Fired when:</a:t>
            </a:r>
          </a:p>
          <a:p>
            <a:pPr lvl="1"/>
            <a:r>
              <a:rPr lang="en-GB" dirty="0" smtClean="0"/>
              <a:t>Automatically in background by the server, intervals will vary</a:t>
            </a:r>
          </a:p>
          <a:p>
            <a:pPr lvl="1"/>
            <a:r>
              <a:rPr lang="en-GB" dirty="0" smtClean="0"/>
              <a:t>Timing is based upon the “recovery interval” advanced setting</a:t>
            </a:r>
          </a:p>
          <a:p>
            <a:pPr lvl="1"/>
            <a:r>
              <a:rPr lang="en-GB" dirty="0" smtClean="0"/>
              <a:t>Simple databases at 70% log full</a:t>
            </a:r>
          </a:p>
          <a:p>
            <a:pPr lvl="2"/>
            <a:r>
              <a:rPr lang="en-GB" dirty="0" smtClean="0"/>
              <a:t>Also truncates the log (frees up space)</a:t>
            </a:r>
          </a:p>
          <a:p>
            <a:r>
              <a:rPr lang="en-GB" dirty="0" smtClean="0"/>
              <a:t>Other types of Checkpoint:</a:t>
            </a:r>
          </a:p>
          <a:p>
            <a:pPr lvl="1"/>
            <a:r>
              <a:rPr lang="en-GB" dirty="0" smtClean="0"/>
              <a:t>Indirect – caused by database backups, snapshots and cluster failovers</a:t>
            </a:r>
          </a:p>
          <a:p>
            <a:pPr lvl="1"/>
            <a:r>
              <a:rPr lang="en-GB" dirty="0" smtClean="0"/>
              <a:t>Manual – user invoked checkpoint</a:t>
            </a:r>
          </a:p>
        </p:txBody>
      </p:sp>
    </p:spTree>
    <p:extLst>
      <p:ext uri="{BB962C8B-B14F-4D97-AF65-F5344CB8AC3E}">
        <p14:creationId xmlns:p14="http://schemas.microsoft.com/office/powerpoint/2010/main" val="1093614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Lazy Writer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Background process the writes dirty pages to disk</a:t>
            </a:r>
          </a:p>
          <a:p>
            <a:pPr lvl="1"/>
            <a:r>
              <a:rPr lang="en-GB" dirty="0" smtClean="0"/>
              <a:t>Tries to write continuous pages (up to 32)</a:t>
            </a:r>
          </a:p>
          <a:p>
            <a:r>
              <a:rPr lang="en-GB" dirty="0" smtClean="0"/>
              <a:t>Can be invoked by memory pressure</a:t>
            </a:r>
          </a:p>
          <a:p>
            <a:r>
              <a:rPr lang="en-GB" dirty="0" smtClean="0"/>
              <a:t>Can write pages where the change has NOT been committed</a:t>
            </a:r>
          </a:p>
          <a:p>
            <a:r>
              <a:rPr lang="en-GB" dirty="0" smtClean="0"/>
              <a:t>Page is latched </a:t>
            </a:r>
          </a:p>
          <a:p>
            <a:pPr lvl="1"/>
            <a:r>
              <a:rPr lang="en-GB" dirty="0" smtClean="0"/>
              <a:t>No users can modify it until the write is complete</a:t>
            </a:r>
          </a:p>
          <a:p>
            <a:pPr lvl="1"/>
            <a:r>
              <a:rPr lang="en-GB" dirty="0" smtClean="0"/>
              <a:t>Reads continues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242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Recovery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Performed during the </a:t>
            </a:r>
            <a:r>
              <a:rPr lang="en-GB" dirty="0" err="1" smtClean="0"/>
              <a:t>startup</a:t>
            </a:r>
            <a:r>
              <a:rPr lang="en-GB" dirty="0" smtClean="0"/>
              <a:t> of the server/database</a:t>
            </a:r>
          </a:p>
          <a:p>
            <a:r>
              <a:rPr lang="en-GB" dirty="0" smtClean="0"/>
              <a:t>Ensures the consistency of the database before users can access it</a:t>
            </a:r>
          </a:p>
          <a:p>
            <a:r>
              <a:rPr lang="en-GB" dirty="0" smtClean="0"/>
              <a:t>3 Phases</a:t>
            </a:r>
          </a:p>
          <a:p>
            <a:pPr lvl="1"/>
            <a:r>
              <a:rPr lang="en-GB" dirty="0" smtClean="0"/>
              <a:t>Log Analysis – find the last checkpoint (known good state)/first active VLF</a:t>
            </a:r>
          </a:p>
          <a:p>
            <a:pPr lvl="1"/>
            <a:r>
              <a:rPr lang="en-GB" dirty="0" smtClean="0"/>
              <a:t>Redo – Looks for committed pages that were not flushed to disk before the last shutdown. </a:t>
            </a:r>
          </a:p>
          <a:p>
            <a:pPr lvl="1"/>
            <a:r>
              <a:rPr lang="en-GB" dirty="0" smtClean="0"/>
              <a:t>Undo – Rollback any uncommitted transactions that have been flushed to disk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08902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Contains multiple Virtual Log Files (VLF’s)</a:t>
            </a:r>
          </a:p>
          <a:p>
            <a:pPr lvl="1"/>
            <a:r>
              <a:rPr lang="en-GB" sz="2000" dirty="0" smtClean="0"/>
              <a:t>These vary in size and number</a:t>
            </a:r>
          </a:p>
          <a:p>
            <a:r>
              <a:rPr lang="en-GB" sz="2400" dirty="0" smtClean="0"/>
              <a:t>Writing to the VLF is always sequential for performance</a:t>
            </a:r>
          </a:p>
          <a:p>
            <a:r>
              <a:rPr lang="en-GB" sz="2400" dirty="0" smtClean="0"/>
              <a:t>At the end of the last VLF it loops back to the first </a:t>
            </a:r>
            <a:r>
              <a:rPr lang="en-GB" sz="2400" i="1" dirty="0" smtClean="0"/>
              <a:t>available</a:t>
            </a:r>
            <a:r>
              <a:rPr lang="en-GB" sz="2400" dirty="0" smtClean="0"/>
              <a:t> VLF</a:t>
            </a:r>
          </a:p>
          <a:p>
            <a:r>
              <a:rPr lang="en-GB" sz="2400" dirty="0" smtClean="0"/>
              <a:t>Any VLF post the last checkpoint is considered the active portion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862" y="3945537"/>
            <a:ext cx="6458773" cy="25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09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9785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Clearing the Log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Features that block log truncation</a:t>
            </a:r>
          </a:p>
          <a:p>
            <a:pPr lvl="1"/>
            <a:r>
              <a:rPr lang="en-GB" dirty="0" smtClean="0"/>
              <a:t>Replication</a:t>
            </a:r>
          </a:p>
          <a:p>
            <a:pPr lvl="1"/>
            <a:r>
              <a:rPr lang="en-GB" dirty="0" smtClean="0"/>
              <a:t>Mirroring</a:t>
            </a:r>
          </a:p>
          <a:p>
            <a:pPr lvl="1"/>
            <a:r>
              <a:rPr lang="en-GB" dirty="0" smtClean="0"/>
              <a:t>CDC</a:t>
            </a:r>
          </a:p>
          <a:p>
            <a:pPr lvl="1"/>
            <a:r>
              <a:rPr lang="en-GB" dirty="0" smtClean="0"/>
              <a:t>Open Transactions</a:t>
            </a:r>
          </a:p>
          <a:p>
            <a:pPr lvl="1"/>
            <a:r>
              <a:rPr lang="en-GB" dirty="0" smtClean="0"/>
              <a:t>Backups</a:t>
            </a:r>
          </a:p>
          <a:p>
            <a:r>
              <a:rPr lang="en-GB" dirty="0" smtClean="0"/>
              <a:t>See </a:t>
            </a:r>
            <a:r>
              <a:rPr lang="en-GB" dirty="0" err="1" smtClean="0"/>
              <a:t>sys.databases</a:t>
            </a:r>
            <a:r>
              <a:rPr lang="en-GB" dirty="0" smtClean="0"/>
              <a:t> </a:t>
            </a:r>
            <a:r>
              <a:rPr lang="en-GB" dirty="0" err="1"/>
              <a:t>log_reuse_wait_desc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418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Integrity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Page Verification</a:t>
            </a:r>
          </a:p>
          <a:p>
            <a:pPr lvl="1"/>
            <a:r>
              <a:rPr lang="en-GB" dirty="0" smtClean="0"/>
              <a:t>None</a:t>
            </a:r>
          </a:p>
          <a:p>
            <a:pPr lvl="2"/>
            <a:r>
              <a:rPr lang="en-GB" dirty="0" smtClean="0"/>
              <a:t>Pages are trusted to be valid, totally corrupt pages still cannot be read </a:t>
            </a:r>
          </a:p>
          <a:p>
            <a:pPr lvl="1"/>
            <a:r>
              <a:rPr lang="en-GB" dirty="0" smtClean="0"/>
              <a:t>Torn Page</a:t>
            </a:r>
          </a:p>
          <a:p>
            <a:pPr lvl="2"/>
            <a:r>
              <a:rPr lang="en-GB" dirty="0" smtClean="0"/>
              <a:t>Places a bit marker every 512 bytes to show page was fully written</a:t>
            </a:r>
          </a:p>
          <a:p>
            <a:pPr lvl="1"/>
            <a:r>
              <a:rPr lang="en-GB" dirty="0" smtClean="0"/>
              <a:t>Checksum (default 2005+)</a:t>
            </a:r>
          </a:p>
          <a:p>
            <a:pPr lvl="2"/>
            <a:r>
              <a:rPr lang="en-GB" dirty="0" smtClean="0"/>
              <a:t>Creates a checksum of the data and writes to header</a:t>
            </a:r>
          </a:p>
          <a:p>
            <a:pPr lvl="2"/>
            <a:r>
              <a:rPr lang="en-GB" dirty="0" smtClean="0"/>
              <a:t>On read the checksum is verified</a:t>
            </a:r>
          </a:p>
          <a:p>
            <a:r>
              <a:rPr lang="en-GB" dirty="0" smtClean="0"/>
              <a:t>When changing to checksum existing pages will not have a checksum</a:t>
            </a:r>
          </a:p>
          <a:p>
            <a:pPr lvl="1"/>
            <a:r>
              <a:rPr lang="en-GB" dirty="0" smtClean="0"/>
              <a:t>It will resort to torn page checking if it existed</a:t>
            </a:r>
          </a:p>
          <a:p>
            <a:pPr lvl="1"/>
            <a:r>
              <a:rPr lang="en-GB" dirty="0" smtClean="0"/>
              <a:t>Fix by </a:t>
            </a:r>
            <a:r>
              <a:rPr lang="en-GB" dirty="0" err="1" smtClean="0"/>
              <a:t>reindexing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3491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27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anatomy of a data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Extents</a:t>
            </a:r>
          </a:p>
          <a:p>
            <a:r>
              <a:rPr lang="en-GB" dirty="0" smtClean="0"/>
              <a:t>Pages</a:t>
            </a:r>
          </a:p>
          <a:p>
            <a:r>
              <a:rPr lang="en-GB" dirty="0" smtClean="0"/>
              <a:t>PFS/SGAM/GAM/IAM/DIFF/BOOT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19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Write Ahead Logging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transaction log is record of truth</a:t>
            </a:r>
          </a:p>
          <a:p>
            <a:r>
              <a:rPr lang="en-GB" dirty="0" smtClean="0"/>
              <a:t>Changes are written to the log not the data file</a:t>
            </a:r>
          </a:p>
          <a:p>
            <a:r>
              <a:rPr lang="en-GB" dirty="0" smtClean="0"/>
              <a:t>The log is used to rollback transactions</a:t>
            </a:r>
          </a:p>
          <a:p>
            <a:r>
              <a:rPr lang="en-GB" dirty="0" smtClean="0"/>
              <a:t>The log is used for recovery of outage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8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6219825" y="3803153"/>
            <a:ext cx="5721244" cy="1006972"/>
            <a:chOff x="6219826" y="3052765"/>
            <a:chExt cx="5721244" cy="1790700"/>
          </a:xfrm>
          <a:solidFill>
            <a:srgbClr val="92D050"/>
          </a:solidFill>
        </p:grpSpPr>
        <p:sp>
          <p:nvSpPr>
            <p:cNvPr id="25" name="Rectangle 24"/>
            <p:cNvSpPr/>
            <p:nvPr/>
          </p:nvSpPr>
          <p:spPr>
            <a:xfrm>
              <a:off x="6219826" y="3052765"/>
              <a:ext cx="5721244" cy="17907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96025" y="3088943"/>
              <a:ext cx="167737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Buffer Pool</a:t>
              </a:r>
              <a:endParaRPr lang="en-GB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219825" y="5334000"/>
            <a:ext cx="5781675" cy="1057275"/>
            <a:chOff x="6219825" y="5334000"/>
            <a:chExt cx="5781675" cy="1057275"/>
          </a:xfrm>
        </p:grpSpPr>
        <p:sp>
          <p:nvSpPr>
            <p:cNvPr id="33" name="Rectangle 32"/>
            <p:cNvSpPr/>
            <p:nvPr/>
          </p:nvSpPr>
          <p:spPr>
            <a:xfrm>
              <a:off x="6219825" y="5334000"/>
              <a:ext cx="5721244" cy="105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3548" y="5743576"/>
              <a:ext cx="410021" cy="552450"/>
            </a:xfrm>
            <a:prstGeom prst="rect">
              <a:avLst/>
            </a:prstGeom>
          </p:spPr>
        </p:pic>
        <p:pic>
          <p:nvPicPr>
            <p:cNvPr id="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569" y="5743576"/>
              <a:ext cx="410021" cy="552450"/>
            </a:xfrm>
            <a:prstGeom prst="rect">
              <a:avLst/>
            </a:prstGeom>
          </p:spPr>
        </p:pic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3590" y="5743576"/>
              <a:ext cx="410021" cy="552450"/>
            </a:xfrm>
            <a:prstGeom prst="rect">
              <a:avLst/>
            </a:prstGeom>
          </p:spPr>
        </p:pic>
        <p:pic>
          <p:nvPicPr>
            <p:cNvPr id="8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611" y="5743576"/>
              <a:ext cx="410021" cy="552450"/>
            </a:xfrm>
            <a:prstGeom prst="rect">
              <a:avLst/>
            </a:prstGeom>
          </p:spPr>
        </p:pic>
        <p:pic>
          <p:nvPicPr>
            <p:cNvPr id="9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632" y="5743576"/>
              <a:ext cx="410021" cy="552450"/>
            </a:xfrm>
            <a:prstGeom prst="rect">
              <a:avLst/>
            </a:prstGeom>
          </p:spPr>
        </p:pic>
        <p:pic>
          <p:nvPicPr>
            <p:cNvPr id="10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3653" y="5743576"/>
              <a:ext cx="410021" cy="552450"/>
            </a:xfrm>
            <a:prstGeom prst="rect">
              <a:avLst/>
            </a:prstGeom>
          </p:spPr>
        </p:pic>
        <p:pic>
          <p:nvPicPr>
            <p:cNvPr id="11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674" y="5743576"/>
              <a:ext cx="410021" cy="552450"/>
            </a:xfrm>
            <a:prstGeom prst="rect">
              <a:avLst/>
            </a:prstGeom>
          </p:spPr>
        </p:pic>
        <p:pic>
          <p:nvPicPr>
            <p:cNvPr id="12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3695" y="5743576"/>
              <a:ext cx="410021" cy="552450"/>
            </a:xfrm>
            <a:prstGeom prst="rect">
              <a:avLst/>
            </a:prstGeom>
          </p:spPr>
        </p:pic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3716" y="5743577"/>
              <a:ext cx="410021" cy="552450"/>
            </a:xfrm>
            <a:prstGeom prst="rect">
              <a:avLst/>
            </a:prstGeom>
          </p:spPr>
        </p:pic>
        <p:pic>
          <p:nvPicPr>
            <p:cNvPr id="14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3737" y="5743576"/>
              <a:ext cx="410021" cy="552450"/>
            </a:xfrm>
            <a:prstGeom prst="rect">
              <a:avLst/>
            </a:prstGeom>
          </p:spPr>
        </p:pic>
        <p:pic>
          <p:nvPicPr>
            <p:cNvPr id="1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758" y="5743576"/>
              <a:ext cx="410021" cy="552450"/>
            </a:xfrm>
            <a:prstGeom prst="rect">
              <a:avLst/>
            </a:prstGeom>
          </p:spPr>
        </p:pic>
        <p:pic>
          <p:nvPicPr>
            <p:cNvPr id="1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3779" y="5743576"/>
              <a:ext cx="410021" cy="55245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1353800" y="600075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…….</a:t>
              </a:r>
              <a:endParaRPr lang="en-GB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19825" y="5369482"/>
              <a:ext cx="167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Data File</a:t>
              </a:r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771525"/>
          </a:xfrm>
        </p:spPr>
        <p:txBody>
          <a:bodyPr/>
          <a:lstStyle/>
          <a:p>
            <a:r>
              <a:rPr lang="en-GB" dirty="0" smtClean="0"/>
              <a:t>Diagram of QE to Storage Engine (Read)</a:t>
            </a:r>
            <a:endParaRPr lang="en-GB" dirty="0"/>
          </a:p>
        </p:txBody>
      </p:sp>
      <p:grpSp>
        <p:nvGrpSpPr>
          <p:cNvPr id="40" name="Group 39"/>
          <p:cNvGrpSpPr/>
          <p:nvPr/>
        </p:nvGrpSpPr>
        <p:grpSpPr>
          <a:xfrm>
            <a:off x="354225" y="5333998"/>
            <a:ext cx="3744266" cy="1057276"/>
            <a:chOff x="354225" y="5333998"/>
            <a:chExt cx="3744266" cy="1057276"/>
          </a:xfrm>
        </p:grpSpPr>
        <p:sp>
          <p:nvSpPr>
            <p:cNvPr id="37" name="Rectangle 36"/>
            <p:cNvSpPr/>
            <p:nvPr/>
          </p:nvSpPr>
          <p:spPr>
            <a:xfrm>
              <a:off x="354225" y="5333999"/>
              <a:ext cx="3744266" cy="105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6923" y="5333998"/>
              <a:ext cx="167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Log File</a:t>
              </a:r>
              <a:endParaRPr lang="en-GB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54225" y="3803153"/>
            <a:ext cx="3744264" cy="1006972"/>
            <a:chOff x="6219826" y="3052765"/>
            <a:chExt cx="5721244" cy="1790700"/>
          </a:xfrm>
          <a:solidFill>
            <a:srgbClr val="92D050"/>
          </a:solidFill>
        </p:grpSpPr>
        <p:sp>
          <p:nvSpPr>
            <p:cNvPr id="44" name="Rectangle 43"/>
            <p:cNvSpPr/>
            <p:nvPr/>
          </p:nvSpPr>
          <p:spPr>
            <a:xfrm>
              <a:off x="6219826" y="3052765"/>
              <a:ext cx="5721244" cy="17907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42675" y="3088943"/>
              <a:ext cx="1831763" cy="6567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Log Buffer</a:t>
              </a:r>
              <a:endParaRPr lang="en-GB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098489" y="2286001"/>
            <a:ext cx="1997511" cy="12953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4098488" y="983755"/>
            <a:ext cx="1997511" cy="12953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4098488" y="991671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Query Optimizer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4106644" y="2304037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Storage Engine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466725" y="1176337"/>
            <a:ext cx="933895" cy="566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Read Query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50" idx="3"/>
          </p:cNvCxnSpPr>
          <p:nvPr/>
        </p:nvCxnSpPr>
        <p:spPr>
          <a:xfrm>
            <a:off x="1400620" y="1459706"/>
            <a:ext cx="2697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33009" y="1377970"/>
            <a:ext cx="7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Parse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73734" y="1377970"/>
            <a:ext cx="7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Bind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06644" y="1740487"/>
            <a:ext cx="10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Optimize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79194" y="1740845"/>
            <a:ext cx="10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Execute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098488" y="2752725"/>
            <a:ext cx="1997511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2"/>
          </p:cNvCxnSpPr>
          <p:nvPr/>
        </p:nvCxnSpPr>
        <p:spPr>
          <a:xfrm flipH="1" flipV="1">
            <a:off x="5097243" y="2768352"/>
            <a:ext cx="2" cy="81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160009" y="2917214"/>
            <a:ext cx="935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Buffer Manager</a:t>
            </a:r>
            <a:endParaRPr lang="en-GB" sz="1400" dirty="0"/>
          </a:p>
        </p:txBody>
      </p:sp>
      <p:cxnSp>
        <p:nvCxnSpPr>
          <p:cNvPr id="27" name="Straight Arrow Connector 26"/>
          <p:cNvCxnSpPr>
            <a:endCxn id="25" idx="1"/>
          </p:cNvCxnSpPr>
          <p:nvPr/>
        </p:nvCxnSpPr>
        <p:spPr>
          <a:xfrm>
            <a:off x="5646656" y="3581400"/>
            <a:ext cx="573169" cy="72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3" idx="1"/>
          </p:cNvCxnSpPr>
          <p:nvPr/>
        </p:nvCxnSpPr>
        <p:spPr>
          <a:xfrm>
            <a:off x="5646656" y="3581400"/>
            <a:ext cx="573169" cy="22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547" y="5748338"/>
            <a:ext cx="410021" cy="552450"/>
          </a:xfrm>
          <a:prstGeom prst="rect">
            <a:avLst/>
          </a:prstGeom>
        </p:spPr>
      </p:pic>
      <p:pic>
        <p:nvPicPr>
          <p:cNvPr id="5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279" y="5745957"/>
            <a:ext cx="410021" cy="552450"/>
          </a:xfrm>
          <a:prstGeom prst="rect">
            <a:avLst/>
          </a:prstGeom>
        </p:spPr>
      </p:pic>
      <p:pic>
        <p:nvPicPr>
          <p:cNvPr id="59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945" y="5738814"/>
            <a:ext cx="410021" cy="552450"/>
          </a:xfrm>
          <a:prstGeom prst="rect">
            <a:avLst/>
          </a:prstGeom>
        </p:spPr>
      </p:pic>
      <p:pic>
        <p:nvPicPr>
          <p:cNvPr id="61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55" y="5748338"/>
            <a:ext cx="410021" cy="55245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H="1" flipV="1">
            <a:off x="5779938" y="3581400"/>
            <a:ext cx="439887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424640" y="2051090"/>
            <a:ext cx="267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66725" y="1747302"/>
            <a:ext cx="933895" cy="566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Results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78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4" presetClass="path" presetSubtype="0" accel="25000" decel="2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22222E-6 L 0.00117 -0.2294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64" presetClass="path" presetSubtype="0" accel="25000" decel="2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7.40741E-7 L 0.00013 -0.22917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33333E-6 L 0.00169 -0.2287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1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22222E-6 L 0.00143 -0.23102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/>
      <p:bldP spid="54" grpId="0"/>
      <p:bldP spid="55" grpId="0"/>
      <p:bldP spid="56" grpId="0"/>
      <p:bldP spid="62" grpId="0"/>
      <p:bldP spid="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6219825" y="3803153"/>
            <a:ext cx="5721244" cy="1006972"/>
            <a:chOff x="6219826" y="3052765"/>
            <a:chExt cx="5721244" cy="1790700"/>
          </a:xfrm>
          <a:solidFill>
            <a:srgbClr val="92D050"/>
          </a:solidFill>
        </p:grpSpPr>
        <p:sp>
          <p:nvSpPr>
            <p:cNvPr id="25" name="Rectangle 24"/>
            <p:cNvSpPr/>
            <p:nvPr/>
          </p:nvSpPr>
          <p:spPr>
            <a:xfrm>
              <a:off x="6219826" y="3052765"/>
              <a:ext cx="5721244" cy="17907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96025" y="3088943"/>
              <a:ext cx="167737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Buffer Pool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219825" y="5334000"/>
            <a:ext cx="5781675" cy="1057275"/>
            <a:chOff x="6219825" y="5334000"/>
            <a:chExt cx="5781675" cy="1057275"/>
          </a:xfrm>
        </p:grpSpPr>
        <p:sp>
          <p:nvSpPr>
            <p:cNvPr id="33" name="Rectangle 32"/>
            <p:cNvSpPr/>
            <p:nvPr/>
          </p:nvSpPr>
          <p:spPr>
            <a:xfrm>
              <a:off x="6219825" y="5334000"/>
              <a:ext cx="5721244" cy="105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pic>
          <p:nvPicPr>
            <p:cNvPr id="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3548" y="5743576"/>
              <a:ext cx="410021" cy="552450"/>
            </a:xfrm>
            <a:prstGeom prst="rect">
              <a:avLst/>
            </a:prstGeom>
          </p:spPr>
        </p:pic>
        <p:pic>
          <p:nvPicPr>
            <p:cNvPr id="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569" y="5743576"/>
              <a:ext cx="410021" cy="552450"/>
            </a:xfrm>
            <a:prstGeom prst="rect">
              <a:avLst/>
            </a:prstGeom>
          </p:spPr>
        </p:pic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3590" y="5743576"/>
              <a:ext cx="410021" cy="552450"/>
            </a:xfrm>
            <a:prstGeom prst="rect">
              <a:avLst/>
            </a:prstGeom>
          </p:spPr>
        </p:pic>
        <p:pic>
          <p:nvPicPr>
            <p:cNvPr id="8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611" y="5743576"/>
              <a:ext cx="410021" cy="552450"/>
            </a:xfrm>
            <a:prstGeom prst="rect">
              <a:avLst/>
            </a:prstGeom>
          </p:spPr>
        </p:pic>
        <p:pic>
          <p:nvPicPr>
            <p:cNvPr id="9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632" y="5743576"/>
              <a:ext cx="410021" cy="552450"/>
            </a:xfrm>
            <a:prstGeom prst="rect">
              <a:avLst/>
            </a:prstGeom>
          </p:spPr>
        </p:pic>
        <p:pic>
          <p:nvPicPr>
            <p:cNvPr id="10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3653" y="5743576"/>
              <a:ext cx="410021" cy="552450"/>
            </a:xfrm>
            <a:prstGeom prst="rect">
              <a:avLst/>
            </a:prstGeom>
          </p:spPr>
        </p:pic>
        <p:pic>
          <p:nvPicPr>
            <p:cNvPr id="11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674" y="5743576"/>
              <a:ext cx="410021" cy="552450"/>
            </a:xfrm>
            <a:prstGeom prst="rect">
              <a:avLst/>
            </a:prstGeom>
          </p:spPr>
        </p:pic>
        <p:pic>
          <p:nvPicPr>
            <p:cNvPr id="12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3695" y="5743576"/>
              <a:ext cx="410021" cy="552450"/>
            </a:xfrm>
            <a:prstGeom prst="rect">
              <a:avLst/>
            </a:prstGeom>
          </p:spPr>
        </p:pic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3716" y="5743577"/>
              <a:ext cx="410021" cy="552450"/>
            </a:xfrm>
            <a:prstGeom prst="rect">
              <a:avLst/>
            </a:prstGeom>
          </p:spPr>
        </p:pic>
        <p:pic>
          <p:nvPicPr>
            <p:cNvPr id="14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3737" y="5743576"/>
              <a:ext cx="410021" cy="552450"/>
            </a:xfrm>
            <a:prstGeom prst="rect">
              <a:avLst/>
            </a:prstGeom>
          </p:spPr>
        </p:pic>
        <p:pic>
          <p:nvPicPr>
            <p:cNvPr id="1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758" y="5743576"/>
              <a:ext cx="410021" cy="552450"/>
            </a:xfrm>
            <a:prstGeom prst="rect">
              <a:avLst/>
            </a:prstGeom>
          </p:spPr>
        </p:pic>
        <p:pic>
          <p:nvPicPr>
            <p:cNvPr id="1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3779" y="5743576"/>
              <a:ext cx="410021" cy="55245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1353800" y="600075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…….</a:t>
              </a: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19825" y="5369482"/>
              <a:ext cx="167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Data File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771525"/>
          </a:xfrm>
        </p:spPr>
        <p:txBody>
          <a:bodyPr/>
          <a:lstStyle/>
          <a:p>
            <a:r>
              <a:rPr lang="en-GB" dirty="0" smtClean="0"/>
              <a:t>Diagram of QE to Storage Engine (Update)</a:t>
            </a:r>
            <a:endParaRPr lang="en-GB" dirty="0"/>
          </a:p>
        </p:txBody>
      </p:sp>
      <p:grpSp>
        <p:nvGrpSpPr>
          <p:cNvPr id="40" name="Group 39"/>
          <p:cNvGrpSpPr/>
          <p:nvPr/>
        </p:nvGrpSpPr>
        <p:grpSpPr>
          <a:xfrm>
            <a:off x="354225" y="5333998"/>
            <a:ext cx="3744266" cy="1057276"/>
            <a:chOff x="354225" y="5333998"/>
            <a:chExt cx="3744266" cy="1057276"/>
          </a:xfrm>
        </p:grpSpPr>
        <p:sp>
          <p:nvSpPr>
            <p:cNvPr id="37" name="Rectangle 36"/>
            <p:cNvSpPr/>
            <p:nvPr/>
          </p:nvSpPr>
          <p:spPr>
            <a:xfrm>
              <a:off x="354225" y="5333999"/>
              <a:ext cx="3744266" cy="105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pic>
          <p:nvPicPr>
            <p:cNvPr id="18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697" y="5748340"/>
              <a:ext cx="410021" cy="552450"/>
            </a:xfrm>
            <a:prstGeom prst="rect">
              <a:avLst/>
            </a:prstGeom>
          </p:spPr>
        </p:pic>
        <p:pic>
          <p:nvPicPr>
            <p:cNvPr id="19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0679" y="5748340"/>
              <a:ext cx="410021" cy="552450"/>
            </a:xfrm>
            <a:prstGeom prst="rect">
              <a:avLst/>
            </a:prstGeom>
          </p:spPr>
        </p:pic>
        <p:pic>
          <p:nvPicPr>
            <p:cNvPr id="20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0660" y="5748340"/>
              <a:ext cx="410021" cy="552450"/>
            </a:xfrm>
            <a:prstGeom prst="rect">
              <a:avLst/>
            </a:prstGeom>
          </p:spPr>
        </p:pic>
        <p:pic>
          <p:nvPicPr>
            <p:cNvPr id="21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0640" y="5738815"/>
              <a:ext cx="410021" cy="552450"/>
            </a:xfrm>
            <a:prstGeom prst="rect">
              <a:avLst/>
            </a:prstGeom>
          </p:spPr>
        </p:pic>
        <p:pic>
          <p:nvPicPr>
            <p:cNvPr id="22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0620" y="5738814"/>
              <a:ext cx="410021" cy="552450"/>
            </a:xfrm>
            <a:prstGeom prst="rect">
              <a:avLst/>
            </a:prstGeom>
          </p:spPr>
        </p:pic>
        <p:pic>
          <p:nvPicPr>
            <p:cNvPr id="23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599" y="5738814"/>
              <a:ext cx="410021" cy="552450"/>
            </a:xfrm>
            <a:prstGeom prst="rect">
              <a:avLst/>
            </a:prstGeom>
          </p:spPr>
        </p:pic>
        <p:pic>
          <p:nvPicPr>
            <p:cNvPr id="24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579" y="5738814"/>
              <a:ext cx="410021" cy="55245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56923" y="5333998"/>
              <a:ext cx="167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Log File</a:t>
              </a: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50790" y="600075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…….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54225" y="3803153"/>
            <a:ext cx="3744264" cy="1006972"/>
            <a:chOff x="6219826" y="3052765"/>
            <a:chExt cx="5721244" cy="1790700"/>
          </a:xfrm>
          <a:solidFill>
            <a:srgbClr val="92D050"/>
          </a:solidFill>
        </p:grpSpPr>
        <p:sp>
          <p:nvSpPr>
            <p:cNvPr id="44" name="Rectangle 43"/>
            <p:cNvSpPr/>
            <p:nvPr/>
          </p:nvSpPr>
          <p:spPr>
            <a:xfrm>
              <a:off x="6219826" y="3052765"/>
              <a:ext cx="5721244" cy="17907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42675" y="3088943"/>
              <a:ext cx="1831763" cy="6567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Log Buffer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098489" y="2286001"/>
            <a:ext cx="1997511" cy="12953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98488" y="983755"/>
            <a:ext cx="1997511" cy="12953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98488" y="991671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Query Optimizer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06644" y="2304037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Storage Engine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66725" y="1176337"/>
            <a:ext cx="933895" cy="566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Update Query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52" name="Straight Arrow Connector 51"/>
          <p:cNvCxnSpPr>
            <a:stCxn id="50" idx="3"/>
          </p:cNvCxnSpPr>
          <p:nvPr/>
        </p:nvCxnSpPr>
        <p:spPr>
          <a:xfrm>
            <a:off x="1400620" y="1459706"/>
            <a:ext cx="2697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33009" y="1377970"/>
            <a:ext cx="7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Parse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73734" y="1377970"/>
            <a:ext cx="7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Bind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06644" y="1740487"/>
            <a:ext cx="10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Optimize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79194" y="1740845"/>
            <a:ext cx="10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Execute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098488" y="2752725"/>
            <a:ext cx="1997511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2"/>
          </p:cNvCxnSpPr>
          <p:nvPr/>
        </p:nvCxnSpPr>
        <p:spPr>
          <a:xfrm flipH="1" flipV="1">
            <a:off x="5097243" y="2768352"/>
            <a:ext cx="2" cy="81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160009" y="2917214"/>
            <a:ext cx="935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prstClr val="black"/>
                </a:solidFill>
              </a:rPr>
              <a:t>Buffer </a:t>
            </a:r>
            <a:r>
              <a:rPr lang="en-GB" sz="1400" dirty="0">
                <a:solidFill>
                  <a:prstClr val="black"/>
                </a:solidFill>
              </a:rPr>
              <a:t>Manager</a:t>
            </a:r>
          </a:p>
        </p:txBody>
      </p:sp>
      <p:cxnSp>
        <p:nvCxnSpPr>
          <p:cNvPr id="27" name="Straight Arrow Connector 26"/>
          <p:cNvCxnSpPr>
            <a:endCxn id="25" idx="1"/>
          </p:cNvCxnSpPr>
          <p:nvPr/>
        </p:nvCxnSpPr>
        <p:spPr>
          <a:xfrm>
            <a:off x="5646656" y="3581400"/>
            <a:ext cx="573169" cy="72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106644" y="3574553"/>
            <a:ext cx="360581" cy="53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424640" y="2051090"/>
            <a:ext cx="267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66725" y="1747302"/>
            <a:ext cx="933895" cy="566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Results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06644" y="2917214"/>
            <a:ext cx="105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prstClr val="black"/>
                </a:solidFill>
              </a:rPr>
              <a:t>Transaction Services</a:t>
            </a:r>
            <a:endParaRPr lang="en-GB" sz="1400" dirty="0">
              <a:solidFill>
                <a:prstClr val="black"/>
              </a:solidFill>
            </a:endParaRPr>
          </a:p>
        </p:txBody>
      </p:sp>
      <p:pic>
        <p:nvPicPr>
          <p:cNvPr id="6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868" y="4164571"/>
            <a:ext cx="410021" cy="552450"/>
          </a:xfrm>
          <a:prstGeom prst="rect">
            <a:avLst/>
          </a:prstGeom>
        </p:spPr>
      </p:pic>
      <p:pic>
        <p:nvPicPr>
          <p:cNvPr id="69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576" y="4164571"/>
            <a:ext cx="410021" cy="55245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45" y="4163104"/>
            <a:ext cx="408220" cy="550622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19" y="4172075"/>
            <a:ext cx="408220" cy="550622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endCxn id="44" idx="3"/>
          </p:cNvCxnSpPr>
          <p:nvPr/>
        </p:nvCxnSpPr>
        <p:spPr>
          <a:xfrm flipH="1">
            <a:off x="4098489" y="3581400"/>
            <a:ext cx="483036" cy="72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471027" y="4828521"/>
            <a:ext cx="132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Checkpoint/</a:t>
            </a:r>
          </a:p>
          <a:p>
            <a:r>
              <a:rPr lang="en-GB" sz="1400" dirty="0" smtClean="0"/>
              <a:t>Lazy Writer</a:t>
            </a:r>
            <a:endParaRPr lang="en-GB" sz="1400" dirty="0"/>
          </a:p>
        </p:txBody>
      </p:sp>
      <p:pic>
        <p:nvPicPr>
          <p:cNvPr id="6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4162190"/>
            <a:ext cx="410021" cy="552450"/>
          </a:xfrm>
          <a:prstGeom prst="rect">
            <a:avLst/>
          </a:prstGeom>
        </p:spPr>
      </p:pic>
      <p:pic>
        <p:nvPicPr>
          <p:cNvPr id="6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76" y="4161954"/>
            <a:ext cx="410021" cy="55245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28" y="4169206"/>
            <a:ext cx="408220" cy="55062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15" y="4171161"/>
            <a:ext cx="408220" cy="55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9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7 L 0.00234 0.2298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1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7.40741E-7 L 0.00287 0.23125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00131 0.23102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0.0013 0.23194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/>
      <p:bldP spid="54" grpId="0"/>
      <p:bldP spid="55" grpId="0"/>
      <p:bldP spid="56" grpId="0"/>
      <p:bldP spid="62" grpId="0"/>
      <p:bldP spid="65" grpId="0" animBg="1"/>
      <p:bldP spid="63" grpId="0"/>
      <p:bldP spid="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Transaction Logging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Logging has two forms:</a:t>
            </a:r>
          </a:p>
          <a:p>
            <a:pPr lvl="1"/>
            <a:r>
              <a:rPr lang="en-GB" dirty="0" smtClean="0"/>
              <a:t>Logical operation</a:t>
            </a:r>
          </a:p>
          <a:p>
            <a:pPr lvl="1"/>
            <a:r>
              <a:rPr lang="en-GB" dirty="0" smtClean="0"/>
              <a:t>Before and after “image” of the altered page</a:t>
            </a:r>
          </a:p>
          <a:p>
            <a:r>
              <a:rPr lang="en-GB" dirty="0" smtClean="0"/>
              <a:t>The log stores enough to redo or undo any operation</a:t>
            </a:r>
          </a:p>
          <a:p>
            <a:r>
              <a:rPr lang="en-GB" dirty="0" smtClean="0"/>
              <a:t>Redo is required in recovery</a:t>
            </a:r>
          </a:p>
          <a:p>
            <a:r>
              <a:rPr lang="en-GB" dirty="0" smtClean="0"/>
              <a:t>Undo is a rollback</a:t>
            </a:r>
          </a:p>
          <a:p>
            <a:r>
              <a:rPr lang="en-GB" dirty="0" smtClean="0"/>
              <a:t>Rollbacks are also logged, space is reserved during an any operation to ensure a rollback can be completed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0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 Buffer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complete log buffer is flushed to disk on commit</a:t>
            </a:r>
          </a:p>
          <a:p>
            <a:r>
              <a:rPr lang="en-GB" dirty="0" smtClean="0"/>
              <a:t>The log writer performs the flush</a:t>
            </a:r>
          </a:p>
          <a:p>
            <a:pPr lvl="1"/>
            <a:r>
              <a:rPr lang="en-GB" dirty="0" smtClean="0"/>
              <a:t>There is only one process per server, but buffers are per database</a:t>
            </a:r>
          </a:p>
          <a:p>
            <a:r>
              <a:rPr lang="en-GB" dirty="0" smtClean="0"/>
              <a:t>The buffer may contain other non committed transactions</a:t>
            </a:r>
          </a:p>
          <a:p>
            <a:r>
              <a:rPr lang="en-GB" dirty="0" smtClean="0"/>
              <a:t>Each buffer is up to 60k</a:t>
            </a:r>
          </a:p>
          <a:p>
            <a:r>
              <a:rPr lang="en-GB" dirty="0" smtClean="0"/>
              <a:t>Large data modifications will cause the buffer to flush before the commit</a:t>
            </a:r>
          </a:p>
          <a:p>
            <a:r>
              <a:rPr lang="en-GB" dirty="0" smtClean="0"/>
              <a:t>User processes showing the WRITELOG wait type are being held up buffer flushes, possible bottleneck at disk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14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582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File Writes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Dirty data pages are written to disk by either:</a:t>
            </a:r>
          </a:p>
          <a:p>
            <a:pPr lvl="1"/>
            <a:r>
              <a:rPr lang="en-GB" dirty="0" smtClean="0"/>
              <a:t>Checkpoint</a:t>
            </a:r>
          </a:p>
          <a:p>
            <a:pPr lvl="1"/>
            <a:r>
              <a:rPr lang="en-GB" dirty="0" smtClean="0"/>
              <a:t>Lazy Writer</a:t>
            </a:r>
          </a:p>
          <a:p>
            <a:r>
              <a:rPr lang="en-GB" dirty="0" smtClean="0"/>
              <a:t>Checkpoints are a marker in the log to indicate there are no dirty pages previous to the marker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625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613</Words>
  <Application>Microsoft Office PowerPoint</Application>
  <PresentationFormat>Widescreen</PresentationFormat>
  <Paragraphs>123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The anatomy of a data file</vt:lpstr>
      <vt:lpstr>Write Ahead Logging</vt:lpstr>
      <vt:lpstr>Diagram of QE to Storage Engine (Read)</vt:lpstr>
      <vt:lpstr>Diagram of QE to Storage Engine (Update)</vt:lpstr>
      <vt:lpstr>Transaction Logging</vt:lpstr>
      <vt:lpstr>Log Buffer</vt:lpstr>
      <vt:lpstr>Demo</vt:lpstr>
      <vt:lpstr>Data File Writes</vt:lpstr>
      <vt:lpstr>Checkpoints</vt:lpstr>
      <vt:lpstr>Lazy Writer</vt:lpstr>
      <vt:lpstr>Recovery</vt:lpstr>
      <vt:lpstr>Log Structure</vt:lpstr>
      <vt:lpstr>Demo</vt:lpstr>
      <vt:lpstr>Clearing the Log</vt:lpstr>
      <vt:lpstr>Data Integrity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Huddle Training</dc:title>
  <dc:creator>Simon D'Morias</dc:creator>
  <cp:lastModifiedBy>Paul Anderton</cp:lastModifiedBy>
  <cp:revision>28</cp:revision>
  <dcterms:created xsi:type="dcterms:W3CDTF">2015-09-24T10:59:27Z</dcterms:created>
  <dcterms:modified xsi:type="dcterms:W3CDTF">2015-10-06T12:28:47Z</dcterms:modified>
</cp:coreProperties>
</file>