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152" y="-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none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015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54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654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298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024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312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611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57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04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41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716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33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830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9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00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76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5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609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576354"/>
            <a:ext cx="10131425" cy="4220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561" y="5867400"/>
            <a:ext cx="2476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23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 cap="none">
          <a:ln w="3175" cmpd="sng">
            <a:noFill/>
          </a:ln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SQL Bootcamp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Locking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73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 Modes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Bulk </a:t>
            </a:r>
            <a:r>
              <a:rPr lang="en-GB" dirty="0" smtClean="0"/>
              <a:t>Update</a:t>
            </a:r>
          </a:p>
          <a:p>
            <a:pPr lvl="3"/>
            <a:r>
              <a:rPr lang="en-GB" dirty="0" smtClean="0"/>
              <a:t>Used to bulk copy data into a table (use </a:t>
            </a:r>
            <a:r>
              <a:rPr lang="en-GB" dirty="0" err="1" smtClean="0"/>
              <a:t>tablock</a:t>
            </a:r>
            <a:r>
              <a:rPr lang="en-GB" dirty="0" smtClean="0"/>
              <a:t> hint)</a:t>
            </a:r>
            <a:endParaRPr lang="en-GB" dirty="0" smtClean="0"/>
          </a:p>
          <a:p>
            <a:r>
              <a:rPr lang="en-GB" dirty="0" smtClean="0"/>
              <a:t>Key </a:t>
            </a:r>
            <a:r>
              <a:rPr lang="en-GB" dirty="0" smtClean="0"/>
              <a:t>Range</a:t>
            </a:r>
          </a:p>
          <a:p>
            <a:pPr lvl="3"/>
            <a:r>
              <a:rPr lang="en-GB" dirty="0" smtClean="0"/>
              <a:t>Used on data ranges when using serializable isolation level. Stop Phantom reads</a:t>
            </a:r>
            <a:endParaRPr lang="en-GB" dirty="0" smtClean="0"/>
          </a:p>
          <a:p>
            <a:r>
              <a:rPr lang="en-GB" dirty="0" smtClean="0"/>
              <a:t>Schema</a:t>
            </a:r>
          </a:p>
          <a:p>
            <a:pPr lvl="3"/>
            <a:r>
              <a:rPr lang="en-GB" dirty="0" smtClean="0"/>
              <a:t>Used when an operation dependent on the table schema is executed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6775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 Types (1)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2" y="1737360"/>
            <a:ext cx="4995334" cy="4053841"/>
          </a:xfrm>
        </p:spPr>
        <p:txBody>
          <a:bodyPr/>
          <a:lstStyle/>
          <a:p>
            <a:r>
              <a:rPr lang="en-GB" dirty="0" smtClean="0"/>
              <a:t>IS</a:t>
            </a:r>
          </a:p>
          <a:p>
            <a:r>
              <a:rPr lang="en-GB" dirty="0" smtClean="0"/>
              <a:t>S</a:t>
            </a:r>
          </a:p>
          <a:p>
            <a:r>
              <a:rPr lang="en-GB" dirty="0" smtClean="0"/>
              <a:t>SIX</a:t>
            </a:r>
          </a:p>
          <a:p>
            <a:r>
              <a:rPr lang="en-GB" dirty="0" smtClean="0"/>
              <a:t>IX</a:t>
            </a:r>
          </a:p>
          <a:p>
            <a:r>
              <a:rPr lang="en-GB" dirty="0" smtClean="0"/>
              <a:t>X</a:t>
            </a:r>
          </a:p>
          <a:p>
            <a:r>
              <a:rPr lang="en-GB" dirty="0" smtClean="0"/>
              <a:t>UIX</a:t>
            </a:r>
          </a:p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21895" y="1737361"/>
            <a:ext cx="4995332" cy="4053840"/>
          </a:xfrm>
        </p:spPr>
        <p:txBody>
          <a:bodyPr/>
          <a:lstStyle/>
          <a:p>
            <a:r>
              <a:rPr lang="en-GB" dirty="0" smtClean="0"/>
              <a:t>IU</a:t>
            </a:r>
          </a:p>
          <a:p>
            <a:r>
              <a:rPr lang="en-GB" dirty="0" smtClean="0"/>
              <a:t>U</a:t>
            </a:r>
          </a:p>
          <a:p>
            <a:r>
              <a:rPr lang="en-GB" dirty="0" smtClean="0"/>
              <a:t>SIU</a:t>
            </a:r>
          </a:p>
          <a:p>
            <a:r>
              <a:rPr lang="en-GB" dirty="0" err="1" smtClean="0"/>
              <a:t>Sch</a:t>
            </a:r>
            <a:r>
              <a:rPr lang="en-GB" dirty="0" smtClean="0"/>
              <a:t>-S</a:t>
            </a:r>
          </a:p>
          <a:p>
            <a:r>
              <a:rPr lang="en-GB" dirty="0" err="1" smtClean="0"/>
              <a:t>Sch</a:t>
            </a:r>
            <a:r>
              <a:rPr lang="en-GB" dirty="0" smtClean="0"/>
              <a:t>-M</a:t>
            </a:r>
          </a:p>
          <a:p>
            <a:r>
              <a:rPr lang="en-GB" dirty="0" smtClean="0"/>
              <a:t>BU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1470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 Types (2)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2" y="1737360"/>
            <a:ext cx="4995334" cy="4053841"/>
          </a:xfrm>
        </p:spPr>
        <p:txBody>
          <a:bodyPr/>
          <a:lstStyle/>
          <a:p>
            <a:r>
              <a:rPr lang="en-GB" dirty="0" smtClean="0"/>
              <a:t>RS-S</a:t>
            </a:r>
          </a:p>
          <a:p>
            <a:r>
              <a:rPr lang="en-GB" dirty="0" smtClean="0"/>
              <a:t>RS-U</a:t>
            </a:r>
          </a:p>
          <a:p>
            <a:r>
              <a:rPr lang="en-GB" dirty="0" smtClean="0"/>
              <a:t>RI-N</a:t>
            </a:r>
          </a:p>
          <a:p>
            <a:r>
              <a:rPr lang="en-GB" dirty="0" smtClean="0"/>
              <a:t>RI-S</a:t>
            </a:r>
          </a:p>
          <a:p>
            <a:r>
              <a:rPr lang="en-GB" dirty="0" smtClean="0"/>
              <a:t>RI-U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21895" y="1737361"/>
            <a:ext cx="4995332" cy="4053840"/>
          </a:xfrm>
        </p:spPr>
        <p:txBody>
          <a:bodyPr/>
          <a:lstStyle/>
          <a:p>
            <a:r>
              <a:rPr lang="en-GB" dirty="0" smtClean="0"/>
              <a:t>RI-X</a:t>
            </a:r>
          </a:p>
          <a:p>
            <a:r>
              <a:rPr lang="en-GB" dirty="0" smtClean="0"/>
              <a:t>RX-S</a:t>
            </a:r>
          </a:p>
          <a:p>
            <a:r>
              <a:rPr lang="en-GB" dirty="0" smtClean="0"/>
              <a:t>RX-U</a:t>
            </a:r>
          </a:p>
          <a:p>
            <a:r>
              <a:rPr lang="en-GB" dirty="0" smtClean="0"/>
              <a:t>RX-X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72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 Granularity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76354"/>
            <a:ext cx="10131425" cy="4719943"/>
          </a:xfrm>
        </p:spPr>
        <p:txBody>
          <a:bodyPr/>
          <a:lstStyle/>
          <a:p>
            <a:r>
              <a:rPr lang="en-GB" dirty="0" smtClean="0"/>
              <a:t>Key</a:t>
            </a:r>
          </a:p>
          <a:p>
            <a:pPr lvl="1"/>
            <a:r>
              <a:rPr lang="en-GB" dirty="0" smtClean="0"/>
              <a:t>Range</a:t>
            </a:r>
            <a:endParaRPr lang="en-GB" dirty="0"/>
          </a:p>
          <a:p>
            <a:r>
              <a:rPr lang="en-GB" dirty="0" smtClean="0"/>
              <a:t>Row</a:t>
            </a:r>
          </a:p>
          <a:p>
            <a:r>
              <a:rPr lang="en-GB" dirty="0" smtClean="0"/>
              <a:t>Page</a:t>
            </a:r>
          </a:p>
          <a:p>
            <a:r>
              <a:rPr lang="en-GB" dirty="0" smtClean="0"/>
              <a:t>Extent</a:t>
            </a:r>
          </a:p>
          <a:p>
            <a:r>
              <a:rPr lang="en-GB" dirty="0" err="1" smtClean="0"/>
              <a:t>Hobt</a:t>
            </a:r>
            <a:endParaRPr lang="en-GB" dirty="0" smtClean="0"/>
          </a:p>
          <a:p>
            <a:r>
              <a:rPr lang="en-GB" dirty="0" smtClean="0"/>
              <a:t>Object</a:t>
            </a:r>
          </a:p>
          <a:p>
            <a:r>
              <a:rPr lang="en-GB" dirty="0" smtClean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040416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 Compatibility (1)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67049"/>
              </p:ext>
            </p:extLst>
          </p:nvPr>
        </p:nvGraphicFramePr>
        <p:xfrm>
          <a:off x="798246" y="1527676"/>
          <a:ext cx="9906533" cy="4160876"/>
        </p:xfrm>
        <a:graphic>
          <a:graphicData uri="http://schemas.openxmlformats.org/drawingml/2006/table">
            <a:tbl>
              <a:tblPr/>
              <a:tblGrid>
                <a:gridCol w="3721503">
                  <a:extLst>
                    <a:ext uri="{9D8B030D-6E8A-4147-A177-3AD203B41FA5}">
                      <a16:colId xmlns:a16="http://schemas.microsoft.com/office/drawing/2014/main" val="2673548670"/>
                    </a:ext>
                  </a:extLst>
                </a:gridCol>
                <a:gridCol w="2664822">
                  <a:extLst>
                    <a:ext uri="{9D8B030D-6E8A-4147-A177-3AD203B41FA5}">
                      <a16:colId xmlns:a16="http://schemas.microsoft.com/office/drawing/2014/main" val="1568858601"/>
                    </a:ext>
                  </a:extLst>
                </a:gridCol>
                <a:gridCol w="705395">
                  <a:extLst>
                    <a:ext uri="{9D8B030D-6E8A-4147-A177-3AD203B41FA5}">
                      <a16:colId xmlns:a16="http://schemas.microsoft.com/office/drawing/2014/main" val="281160208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96363417"/>
                    </a:ext>
                  </a:extLst>
                </a:gridCol>
                <a:gridCol w="770708">
                  <a:extLst>
                    <a:ext uri="{9D8B030D-6E8A-4147-A177-3AD203B41FA5}">
                      <a16:colId xmlns:a16="http://schemas.microsoft.com/office/drawing/2014/main" val="15490927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608924056"/>
                    </a:ext>
                  </a:extLst>
                </a:gridCol>
                <a:gridCol w="672505">
                  <a:extLst>
                    <a:ext uri="{9D8B030D-6E8A-4147-A177-3AD203B41FA5}">
                      <a16:colId xmlns:a16="http://schemas.microsoft.com/office/drawing/2014/main" val="3112211462"/>
                    </a:ext>
                  </a:extLst>
                </a:gridCol>
              </a:tblGrid>
              <a:tr h="914355">
                <a:tc>
                  <a:txBody>
                    <a:bodyPr/>
                    <a:lstStyle/>
                    <a:p>
                      <a:r>
                        <a:rPr lang="en-GB" sz="1800">
                          <a:latin typeface="Ubuntu Titling Rg" panose="02000000000000000000"/>
                        </a:rPr>
                        <a:t> 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Ubuntu Titling Rg" panose="02000000000000000000"/>
                        </a:rPr>
                        <a:t>Existing granted mode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latin typeface="Ubuntu Titling Rg" panose="02000000000000000000"/>
                        </a:rPr>
                        <a:t> 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latin typeface="Ubuntu Titling Rg" panose="02000000000000000000"/>
                        </a:rPr>
                        <a:t> 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latin typeface="Ubuntu Titling Rg" panose="02000000000000000000"/>
                        </a:rPr>
                        <a:t> 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latin typeface="Ubuntu Titling Rg" panose="02000000000000000000"/>
                        </a:rPr>
                        <a:t> 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latin typeface="Ubuntu Titling Rg" panose="02000000000000000000"/>
                        </a:rPr>
                        <a:t> 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39681"/>
                  </a:ext>
                </a:extLst>
              </a:tr>
              <a:tr h="475647">
                <a:tc>
                  <a:txBody>
                    <a:bodyPr/>
                    <a:lstStyle/>
                    <a:p>
                      <a:r>
                        <a:rPr lang="en-GB" sz="1800" b="1">
                          <a:latin typeface="Ubuntu Titling Rg" panose="02000000000000000000"/>
                        </a:rPr>
                        <a:t>Requested mode</a:t>
                      </a:r>
                      <a:r>
                        <a:rPr lang="en-GB" sz="1800">
                          <a:latin typeface="Ubuntu Titling Rg" panose="02000000000000000000"/>
                        </a:rPr>
                        <a:t> 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latin typeface="Ubuntu Titling Rg" panose="02000000000000000000"/>
                        </a:rPr>
                        <a:t>IS</a:t>
                      </a:r>
                      <a:r>
                        <a:rPr lang="en-GB" sz="1800">
                          <a:latin typeface="Ubuntu Titling Rg" panose="02000000000000000000"/>
                        </a:rPr>
                        <a:t> 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latin typeface="Ubuntu Titling Rg" panose="02000000000000000000"/>
                        </a:rPr>
                        <a:t>S</a:t>
                      </a:r>
                      <a:r>
                        <a:rPr lang="en-GB" sz="1800">
                          <a:latin typeface="Ubuntu Titling Rg" panose="02000000000000000000"/>
                        </a:rPr>
                        <a:t> 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latin typeface="Ubuntu Titling Rg" panose="02000000000000000000"/>
                        </a:rPr>
                        <a:t>U</a:t>
                      </a:r>
                      <a:r>
                        <a:rPr lang="en-GB" sz="1800">
                          <a:latin typeface="Ubuntu Titling Rg" panose="02000000000000000000"/>
                        </a:rPr>
                        <a:t> 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latin typeface="Ubuntu Titling Rg" panose="02000000000000000000"/>
                        </a:rPr>
                        <a:t>IX</a:t>
                      </a:r>
                      <a:r>
                        <a:rPr lang="en-GB" sz="1800">
                          <a:latin typeface="Ubuntu Titling Rg" panose="02000000000000000000"/>
                        </a:rPr>
                        <a:t> 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latin typeface="Ubuntu Titling Rg" panose="02000000000000000000"/>
                        </a:rPr>
                        <a:t>SIX</a:t>
                      </a:r>
                      <a:r>
                        <a:rPr lang="en-GB" sz="1800">
                          <a:latin typeface="Ubuntu Titling Rg" panose="02000000000000000000"/>
                        </a:rPr>
                        <a:t> 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latin typeface="Ubuntu Titling Rg" panose="02000000000000000000"/>
                        </a:rPr>
                        <a:t>X</a:t>
                      </a:r>
                      <a:r>
                        <a:rPr lang="en-GB" sz="1800">
                          <a:latin typeface="Ubuntu Titling Rg" panose="02000000000000000000"/>
                        </a:rPr>
                        <a:t> 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398541"/>
                  </a:ext>
                </a:extLst>
              </a:tr>
              <a:tr h="467556">
                <a:tc>
                  <a:txBody>
                    <a:bodyPr/>
                    <a:lstStyle/>
                    <a:p>
                      <a:r>
                        <a:rPr lang="en-GB" sz="1800" b="1">
                          <a:latin typeface="Ubuntu Titling Rg" panose="02000000000000000000"/>
                        </a:rPr>
                        <a:t>Intent shared (IS)</a:t>
                      </a:r>
                      <a:r>
                        <a:rPr lang="en-GB" sz="1800">
                          <a:latin typeface="Ubuntu Titling Rg" panose="02000000000000000000"/>
                        </a:rPr>
                        <a:t> 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Ubuntu Titling Rg" panose="02000000000000000000"/>
                        </a:rPr>
                        <a:t>Yes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Yes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Yes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Yes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Yes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No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505899"/>
                  </a:ext>
                </a:extLst>
              </a:tr>
              <a:tr h="467556">
                <a:tc>
                  <a:txBody>
                    <a:bodyPr/>
                    <a:lstStyle/>
                    <a:p>
                      <a:r>
                        <a:rPr lang="en-GB" sz="1800" b="1">
                          <a:latin typeface="Ubuntu Titling Rg" panose="02000000000000000000"/>
                        </a:rPr>
                        <a:t>Shared (S)</a:t>
                      </a:r>
                      <a:r>
                        <a:rPr lang="en-GB" sz="1800">
                          <a:latin typeface="Ubuntu Titling Rg" panose="02000000000000000000"/>
                        </a:rPr>
                        <a:t> 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Yes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Yes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Yes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No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No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No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358237"/>
                  </a:ext>
                </a:extLst>
              </a:tr>
              <a:tr h="507632">
                <a:tc>
                  <a:txBody>
                    <a:bodyPr/>
                    <a:lstStyle/>
                    <a:p>
                      <a:r>
                        <a:rPr lang="en-GB" sz="1800" b="1">
                          <a:latin typeface="Ubuntu Titling Rg" panose="02000000000000000000"/>
                        </a:rPr>
                        <a:t>Update (U)</a:t>
                      </a:r>
                      <a:r>
                        <a:rPr lang="en-GB" sz="1800">
                          <a:latin typeface="Ubuntu Titling Rg" panose="02000000000000000000"/>
                        </a:rPr>
                        <a:t> 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Yes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Yes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No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No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No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No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268792"/>
                  </a:ext>
                </a:extLst>
              </a:tr>
              <a:tr h="494274">
                <a:tc>
                  <a:txBody>
                    <a:bodyPr/>
                    <a:lstStyle/>
                    <a:p>
                      <a:r>
                        <a:rPr lang="en-GB" sz="1800" b="1">
                          <a:latin typeface="Ubuntu Titling Rg" panose="02000000000000000000"/>
                        </a:rPr>
                        <a:t>Intent exclusive (IX)</a:t>
                      </a:r>
                      <a:r>
                        <a:rPr lang="en-GB" sz="1800">
                          <a:latin typeface="Ubuntu Titling Rg" panose="02000000000000000000"/>
                        </a:rPr>
                        <a:t> 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Yes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No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No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Yes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No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No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938015"/>
                  </a:ext>
                </a:extLst>
              </a:tr>
              <a:tr h="461887">
                <a:tc>
                  <a:txBody>
                    <a:bodyPr/>
                    <a:lstStyle/>
                    <a:p>
                      <a:r>
                        <a:rPr lang="en-GB" sz="1800" b="1">
                          <a:latin typeface="Ubuntu Titling Rg" panose="02000000000000000000"/>
                        </a:rPr>
                        <a:t>Shared with intent exclusive (SIX)</a:t>
                      </a:r>
                      <a:r>
                        <a:rPr lang="en-GB" sz="1800">
                          <a:latin typeface="Ubuntu Titling Rg" panose="02000000000000000000"/>
                        </a:rPr>
                        <a:t> 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Yes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No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No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No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No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No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757727"/>
                  </a:ext>
                </a:extLst>
              </a:tr>
              <a:tr h="371969">
                <a:tc>
                  <a:txBody>
                    <a:bodyPr/>
                    <a:lstStyle/>
                    <a:p>
                      <a:r>
                        <a:rPr lang="en-GB" sz="1800" b="1" dirty="0">
                          <a:latin typeface="Ubuntu Titling Rg" panose="02000000000000000000"/>
                        </a:rPr>
                        <a:t>Exclusive (X)</a:t>
                      </a:r>
                      <a:r>
                        <a:rPr lang="en-GB" sz="1800" dirty="0">
                          <a:latin typeface="Ubuntu Titling Rg" panose="02000000000000000000"/>
                        </a:rPr>
                        <a:t> 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No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No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No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No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Ubuntu Titling Rg" panose="02000000000000000000"/>
                        </a:rPr>
                        <a:t>No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Ubuntu Titling Rg" panose="02000000000000000000"/>
                        </a:rPr>
                        <a:t>No</a:t>
                      </a:r>
                    </a:p>
                  </a:txBody>
                  <a:tcPr marL="89410" marR="89410" marT="44705" marB="44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84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3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Lock </a:t>
            </a:r>
            <a:r>
              <a:rPr lang="en-GB" dirty="0" smtClean="0"/>
              <a:t>Compatibility (2)</a:t>
            </a:r>
            <a:endParaRPr lang="en-GB" dirty="0"/>
          </a:p>
        </p:txBody>
      </p:sp>
      <p:pic>
        <p:nvPicPr>
          <p:cNvPr id="2050" name="Picture 2" descr="Diagram showing lock compatibility matri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158" y="1458822"/>
            <a:ext cx="6806709" cy="504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3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Locking Hierarchy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370217" y="1854926"/>
            <a:ext cx="7628709" cy="410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9901646" y="1832912"/>
            <a:ext cx="109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389120" y="2461017"/>
            <a:ext cx="6609806" cy="35087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0293532" y="2435431"/>
            <a:ext cx="70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Table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503817" y="3041522"/>
            <a:ext cx="5495109" cy="293715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0328367" y="3061845"/>
            <a:ext cx="6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7654834" y="5050971"/>
            <a:ext cx="3162392" cy="7315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181502" y="5037908"/>
            <a:ext cx="6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899954" y="2706978"/>
            <a:ext cx="94052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INSERT</a:t>
            </a:r>
            <a:endParaRPr lang="en-GB" sz="2000" b="1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981162" y="3505684"/>
            <a:ext cx="778110" cy="400110"/>
            <a:chOff x="2999231" y="3505684"/>
            <a:chExt cx="823831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S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17" name="Picture 16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3935795" y="4109989"/>
            <a:ext cx="823831" cy="400110"/>
            <a:chOff x="2999231" y="3505684"/>
            <a:chExt cx="823831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IX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21" name="Picture 20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5058217" y="4672285"/>
            <a:ext cx="823831" cy="400110"/>
            <a:chOff x="2999231" y="3505684"/>
            <a:chExt cx="823831" cy="400110"/>
          </a:xfrm>
        </p:grpSpPr>
        <p:sp>
          <p:nvSpPr>
            <p:cNvPr id="23" name="TextBox 22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IX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3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sp>
        <p:nvSpPr>
          <p:cNvPr id="28" name="Rectangle 27"/>
          <p:cNvSpPr/>
          <p:nvPr/>
        </p:nvSpPr>
        <p:spPr>
          <a:xfrm>
            <a:off x="7654834" y="4234273"/>
            <a:ext cx="3162392" cy="7315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10181502" y="4221210"/>
            <a:ext cx="6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5033554" y="3769075"/>
            <a:ext cx="94052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INSERT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18857" y="3206779"/>
            <a:ext cx="94052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INSERT</a:t>
            </a:r>
            <a:endParaRPr lang="en-GB" sz="2000" b="1" dirty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207943" y="4408217"/>
            <a:ext cx="823831" cy="400110"/>
            <a:chOff x="7207943" y="4408217"/>
            <a:chExt cx="823831" cy="400110"/>
          </a:xfrm>
        </p:grpSpPr>
        <p:sp>
          <p:nvSpPr>
            <p:cNvPr id="33" name="TextBox 32"/>
            <p:cNvSpPr txBox="1"/>
            <p:nvPr/>
          </p:nvSpPr>
          <p:spPr>
            <a:xfrm>
              <a:off x="7207943" y="4408217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X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35" name="Picture 34" descr="Lock ico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858" y="4439631"/>
              <a:ext cx="363549" cy="337281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992777" y="1998617"/>
            <a:ext cx="94052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INSERT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2777" y="5207185"/>
            <a:ext cx="94052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INSERT</a:t>
            </a:r>
            <a:endParaRPr lang="en-GB" sz="2000" b="1" dirty="0">
              <a:solidFill>
                <a:schemeClr val="bg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947635" y="5214811"/>
            <a:ext cx="778110" cy="400110"/>
            <a:chOff x="2999231" y="3505684"/>
            <a:chExt cx="823831" cy="400110"/>
          </a:xfrm>
        </p:grpSpPr>
        <p:sp>
          <p:nvSpPr>
            <p:cNvPr id="42" name="TextBox 41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S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43" name="Picture 42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3923584" y="5207185"/>
            <a:ext cx="823831" cy="400110"/>
            <a:chOff x="2999231" y="3505684"/>
            <a:chExt cx="823831" cy="400110"/>
          </a:xfrm>
        </p:grpSpPr>
        <p:sp>
          <p:nvSpPr>
            <p:cNvPr id="45" name="TextBox 44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IX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46" name="Picture 45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5058216" y="5207185"/>
            <a:ext cx="823831" cy="400110"/>
            <a:chOff x="2999231" y="3505684"/>
            <a:chExt cx="823831" cy="400110"/>
          </a:xfrm>
        </p:grpSpPr>
        <p:sp>
          <p:nvSpPr>
            <p:cNvPr id="48" name="TextBox 47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IX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49" name="Picture 48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7207943" y="5202552"/>
            <a:ext cx="823831" cy="400110"/>
            <a:chOff x="7207943" y="4408217"/>
            <a:chExt cx="823831" cy="400110"/>
          </a:xfrm>
        </p:grpSpPr>
        <p:sp>
          <p:nvSpPr>
            <p:cNvPr id="51" name="TextBox 50"/>
            <p:cNvSpPr txBox="1"/>
            <p:nvPr/>
          </p:nvSpPr>
          <p:spPr>
            <a:xfrm>
              <a:off x="7207943" y="4408217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X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52" name="Picture 51" descr="Lock ico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858" y="4439631"/>
              <a:ext cx="363549" cy="337281"/>
            </a:xfrm>
            <a:prstGeom prst="rect">
              <a:avLst/>
            </a:prstGeom>
          </p:spPr>
        </p:pic>
      </p:grpSp>
      <p:sp>
        <p:nvSpPr>
          <p:cNvPr id="53" name="TextBox 52"/>
          <p:cNvSpPr txBox="1"/>
          <p:nvPr/>
        </p:nvSpPr>
        <p:spPr>
          <a:xfrm>
            <a:off x="8950823" y="940731"/>
            <a:ext cx="103137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UPDATE</a:t>
            </a:r>
            <a:endParaRPr lang="en-GB" sz="2000" b="1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979332" y="1654871"/>
            <a:ext cx="778110" cy="400110"/>
            <a:chOff x="2999231" y="3505684"/>
            <a:chExt cx="823831" cy="400110"/>
          </a:xfrm>
        </p:grpSpPr>
        <p:sp>
          <p:nvSpPr>
            <p:cNvPr id="55" name="TextBox 54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S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56" name="Picture 55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7979332" y="2248442"/>
            <a:ext cx="823831" cy="400110"/>
            <a:chOff x="2999231" y="3505684"/>
            <a:chExt cx="823831" cy="400110"/>
          </a:xfrm>
        </p:grpSpPr>
        <p:sp>
          <p:nvSpPr>
            <p:cNvPr id="58" name="TextBox 57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IX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59" name="Picture 58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7978135" y="2837721"/>
            <a:ext cx="823831" cy="400110"/>
            <a:chOff x="2999231" y="3505684"/>
            <a:chExt cx="823831" cy="400110"/>
          </a:xfrm>
        </p:grpSpPr>
        <p:sp>
          <p:nvSpPr>
            <p:cNvPr id="61" name="TextBox 60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IU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62" name="Picture 61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8031774" y="3827235"/>
            <a:ext cx="823831" cy="400110"/>
            <a:chOff x="2999231" y="3505684"/>
            <a:chExt cx="823831" cy="400110"/>
          </a:xfrm>
        </p:grpSpPr>
        <p:sp>
          <p:nvSpPr>
            <p:cNvPr id="64" name="TextBox 63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U</a:t>
              </a:r>
              <a:r>
                <a:rPr lang="en-GB" sz="2000" b="1" dirty="0" smtClean="0">
                  <a:solidFill>
                    <a:schemeClr val="bg1"/>
                  </a:solidFill>
                </a:rPr>
                <a:t>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65" name="Picture 64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8950823" y="3499874"/>
            <a:ext cx="103137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UPDATE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0.15651 0.103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0.0836 0.0733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365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0.0914 0.0819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40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0.31107 0.0907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47" y="4537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7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0.17279 0.08472 C 0.20873 0.1037 0.26276 0.11435 0.3194 0.11435 C 0.38399 0.11435 0.43568 0.1037 0.47162 0.08472 L 0.64453 4.07407E-6 " pathEditMode="relative" rAng="0" ptsTypes="AAAAA">
                                      <p:cBhvr>
                                        <p:cTn id="5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27" y="571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0.00117 0.383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914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0.00091 0.06204 L 0.00091 0.01412 L 0.00091 0.05718 L -2.29167E-6 0.0125 L -2.29167E-6 0.0507 L -2.29167E-6 0.01412 L 0.00091 0.05232 L -2.29167E-6 0.01111 L -2.29167E-6 0.04931 " pathEditMode="relative" rAng="0" ptsTypes="AAAAAAAAAA">
                                      <p:cBhvr>
                                        <p:cTn id="79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30" grpId="0" animBg="1"/>
      <p:bldP spid="30" grpId="1" animBg="1"/>
      <p:bldP spid="31" grpId="0" animBg="1"/>
      <p:bldP spid="31" grpId="1" animBg="1"/>
      <p:bldP spid="31" grpId="2" animBg="1"/>
      <p:bldP spid="4" grpId="0" animBg="1"/>
      <p:bldP spid="4" grpId="1" animBg="1"/>
      <p:bldP spid="4" grpId="2" animBg="1"/>
      <p:bldP spid="40" grpId="0" animBg="1"/>
      <p:bldP spid="40" grpId="1" animBg="1"/>
      <p:bldP spid="53" grpId="0" animBg="1"/>
      <p:bldP spid="53" grpId="1" animBg="1"/>
      <p:bldP spid="53" grpId="2" animBg="1"/>
      <p:bldP spid="66" grpId="0" animBg="1"/>
      <p:bldP spid="6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 Escalation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7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Locking Hints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/>
              <a:t>Force Server to hold lock longer or at a higher level (</a:t>
            </a:r>
            <a:r>
              <a:rPr lang="en-GB" dirty="0" err="1"/>
              <a:t>eg</a:t>
            </a:r>
            <a:r>
              <a:rPr lang="en-GB" dirty="0"/>
              <a:t> Table) </a:t>
            </a:r>
          </a:p>
          <a:p>
            <a:pPr fontAlgn="base"/>
            <a:r>
              <a:rPr lang="en-GB" dirty="0"/>
              <a:t>Dirty reads possible (</a:t>
            </a:r>
            <a:r>
              <a:rPr lang="en-GB" dirty="0" err="1"/>
              <a:t>Nolock</a:t>
            </a:r>
            <a:r>
              <a:rPr lang="en-GB" dirty="0"/>
              <a:t>) </a:t>
            </a:r>
          </a:p>
          <a:p>
            <a:pPr fontAlgn="base"/>
            <a:r>
              <a:rPr lang="en-GB" dirty="0"/>
              <a:t>Locked rows skipped (</a:t>
            </a:r>
            <a:r>
              <a:rPr lang="en-GB" dirty="0" err="1"/>
              <a:t>Readpast</a:t>
            </a:r>
            <a:r>
              <a:rPr lang="en-GB" dirty="0"/>
              <a:t>) </a:t>
            </a:r>
          </a:p>
          <a:p>
            <a:pPr marL="0" indent="0" fontAlgn="base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235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Locking Hints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GB" dirty="0" err="1" smtClean="0"/>
              <a:t>Holdlock</a:t>
            </a:r>
            <a:r>
              <a:rPr lang="en-GB" dirty="0"/>
              <a:t> - Similar to Serializable </a:t>
            </a:r>
          </a:p>
          <a:p>
            <a:pPr fontAlgn="base"/>
            <a:r>
              <a:rPr lang="en-GB" dirty="0" err="1"/>
              <a:t>Updlock</a:t>
            </a:r>
            <a:r>
              <a:rPr lang="en-GB" dirty="0"/>
              <a:t> - hold update locks instead of shared locks </a:t>
            </a:r>
          </a:p>
          <a:p>
            <a:pPr fontAlgn="base"/>
            <a:r>
              <a:rPr lang="en-GB" dirty="0" err="1"/>
              <a:t>Tablock</a:t>
            </a:r>
            <a:r>
              <a:rPr lang="en-GB" dirty="0"/>
              <a:t> - shared table lock instead of page or row lock </a:t>
            </a:r>
          </a:p>
          <a:p>
            <a:pPr fontAlgn="base"/>
            <a:r>
              <a:rPr lang="en-GB" dirty="0" err="1"/>
              <a:t>Paglock</a:t>
            </a:r>
            <a:r>
              <a:rPr lang="en-GB" dirty="0"/>
              <a:t> - shared page lock instead of table lock </a:t>
            </a:r>
          </a:p>
          <a:p>
            <a:pPr fontAlgn="base"/>
            <a:r>
              <a:rPr lang="en-GB" dirty="0" err="1"/>
              <a:t>TablockX</a:t>
            </a:r>
            <a:r>
              <a:rPr lang="en-GB" dirty="0"/>
              <a:t> - exclusive table lock </a:t>
            </a:r>
          </a:p>
          <a:p>
            <a:pPr fontAlgn="base"/>
            <a:r>
              <a:rPr lang="en-GB" dirty="0"/>
              <a:t>Rowlock - shared row lock instead of table or page lock </a:t>
            </a:r>
          </a:p>
          <a:p>
            <a:pPr fontAlgn="base"/>
            <a:r>
              <a:rPr lang="en-GB" dirty="0" err="1"/>
              <a:t>Readuncommitted</a:t>
            </a:r>
            <a:r>
              <a:rPr lang="en-GB" dirty="0"/>
              <a:t> - set isolation level for statement or table 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795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 Concurrency Control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76354"/>
            <a:ext cx="10700358" cy="4310879"/>
          </a:xfrm>
        </p:spPr>
        <p:txBody>
          <a:bodyPr/>
          <a:lstStyle/>
          <a:p>
            <a:r>
              <a:rPr lang="en-GB" dirty="0" smtClean="0"/>
              <a:t>Could lead to the following effects:</a:t>
            </a:r>
          </a:p>
          <a:p>
            <a:pPr lvl="1"/>
            <a:r>
              <a:rPr lang="en-GB" dirty="0" smtClean="0"/>
              <a:t>Lost Update </a:t>
            </a:r>
          </a:p>
          <a:p>
            <a:pPr lvl="4"/>
            <a:r>
              <a:rPr lang="en-GB" dirty="0" smtClean="0"/>
              <a:t>Two update transactions on same row, based on original value, one overwrites the other</a:t>
            </a:r>
          </a:p>
          <a:p>
            <a:pPr lvl="1"/>
            <a:r>
              <a:rPr lang="en-GB" dirty="0" smtClean="0"/>
              <a:t>Dirty Reads</a:t>
            </a:r>
          </a:p>
          <a:p>
            <a:pPr lvl="4"/>
            <a:r>
              <a:rPr lang="en-GB" dirty="0" smtClean="0"/>
              <a:t>Read data from an uncommitted transaction (could be rolled back)</a:t>
            </a:r>
          </a:p>
          <a:p>
            <a:pPr lvl="1"/>
            <a:r>
              <a:rPr lang="en-GB" dirty="0" smtClean="0"/>
              <a:t>Non-repeatable Reads</a:t>
            </a:r>
          </a:p>
          <a:p>
            <a:pPr lvl="4"/>
            <a:r>
              <a:rPr lang="en-GB" dirty="0" smtClean="0"/>
              <a:t>When a transaction reads the same row more than once and gets difference values each time, caused by another transaction updating the row in between reads</a:t>
            </a:r>
          </a:p>
        </p:txBody>
      </p:sp>
    </p:spTree>
    <p:extLst>
      <p:ext uri="{BB962C8B-B14F-4D97-AF65-F5344CB8AC3E}">
        <p14:creationId xmlns:p14="http://schemas.microsoft.com/office/powerpoint/2010/main" val="30649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Locking Hints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76354"/>
            <a:ext cx="10131425" cy="4550126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GB" dirty="0" err="1" smtClean="0"/>
              <a:t>Repeatableread</a:t>
            </a:r>
            <a:r>
              <a:rPr lang="en-GB" dirty="0"/>
              <a:t> - set isolation level for statement or table </a:t>
            </a:r>
          </a:p>
          <a:p>
            <a:pPr fontAlgn="base"/>
            <a:r>
              <a:rPr lang="en-GB" dirty="0"/>
              <a:t>Serializable - set isolation level for statement or table </a:t>
            </a:r>
          </a:p>
          <a:p>
            <a:pPr fontAlgn="base"/>
            <a:r>
              <a:rPr lang="en-GB" dirty="0" err="1"/>
              <a:t>Readcommitted</a:t>
            </a:r>
            <a:r>
              <a:rPr lang="en-GB" dirty="0"/>
              <a:t> - set isolation level for statement or table </a:t>
            </a:r>
          </a:p>
          <a:p>
            <a:pPr fontAlgn="base"/>
            <a:r>
              <a:rPr lang="en-GB" dirty="0" err="1"/>
              <a:t>Readcommittedlock</a:t>
            </a:r>
            <a:r>
              <a:rPr lang="en-GB" dirty="0"/>
              <a:t> - set isolation level for statement or table (takes shared locks) </a:t>
            </a:r>
          </a:p>
          <a:p>
            <a:pPr fontAlgn="base"/>
            <a:r>
              <a:rPr lang="en-GB" dirty="0" err="1"/>
              <a:t>Nolock</a:t>
            </a:r>
            <a:r>
              <a:rPr lang="en-GB" dirty="0"/>
              <a:t> - shared locks not held (dirty reads) </a:t>
            </a:r>
          </a:p>
          <a:p>
            <a:pPr fontAlgn="base"/>
            <a:r>
              <a:rPr lang="en-GB" dirty="0" err="1"/>
              <a:t>Readpast</a:t>
            </a:r>
            <a:r>
              <a:rPr lang="en-GB" dirty="0"/>
              <a:t> - locked rows are skipped </a:t>
            </a:r>
          </a:p>
          <a:p>
            <a:pPr fontAlgn="base"/>
            <a:r>
              <a:rPr lang="en-GB" dirty="0" err="1"/>
              <a:t>Xlock</a:t>
            </a:r>
            <a:r>
              <a:rPr lang="en-GB" dirty="0"/>
              <a:t> - can be combined with </a:t>
            </a:r>
            <a:r>
              <a:rPr lang="en-GB" dirty="0" err="1"/>
              <a:t>Paglock</a:t>
            </a:r>
            <a:r>
              <a:rPr lang="en-GB" dirty="0"/>
              <a:t> and </a:t>
            </a:r>
            <a:r>
              <a:rPr lang="en-GB" dirty="0" err="1"/>
              <a:t>Tablock</a:t>
            </a:r>
            <a:r>
              <a:rPr lang="en-GB" dirty="0"/>
              <a:t> to make them exclusive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503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Deadlock?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6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 Concurrency Control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76354"/>
            <a:ext cx="10700358" cy="4310879"/>
          </a:xfrm>
        </p:spPr>
        <p:txBody>
          <a:bodyPr/>
          <a:lstStyle/>
          <a:p>
            <a:r>
              <a:rPr lang="en-GB" dirty="0" smtClean="0"/>
              <a:t>Could lead to the following effects:</a:t>
            </a:r>
          </a:p>
          <a:p>
            <a:pPr lvl="1"/>
            <a:r>
              <a:rPr lang="en-GB" dirty="0" smtClean="0"/>
              <a:t>Phantom Reads</a:t>
            </a:r>
          </a:p>
          <a:p>
            <a:pPr lvl="4"/>
            <a:r>
              <a:rPr lang="en-GB" dirty="0" smtClean="0"/>
              <a:t>Similar to Non Repeatable Reads, </a:t>
            </a:r>
            <a:r>
              <a:rPr lang="en-GB" dirty="0"/>
              <a:t>When a transaction reads the same </a:t>
            </a:r>
            <a:r>
              <a:rPr lang="en-GB" dirty="0" smtClean="0"/>
              <a:t>range of rows </a:t>
            </a:r>
            <a:r>
              <a:rPr lang="en-GB" dirty="0"/>
              <a:t>more than once and </a:t>
            </a:r>
            <a:r>
              <a:rPr lang="en-GB" dirty="0" smtClean="0"/>
              <a:t>gets different results each </a:t>
            </a:r>
            <a:r>
              <a:rPr lang="en-GB" dirty="0"/>
              <a:t>time, caused by another transaction </a:t>
            </a:r>
            <a:r>
              <a:rPr lang="en-GB" dirty="0" smtClean="0"/>
              <a:t>inserting or deleting rows </a:t>
            </a:r>
            <a:r>
              <a:rPr lang="en-GB" dirty="0"/>
              <a:t>in </a:t>
            </a:r>
            <a:r>
              <a:rPr lang="en-GB" dirty="0" smtClean="0"/>
              <a:t>the range between reads </a:t>
            </a:r>
          </a:p>
          <a:p>
            <a:pPr lvl="1"/>
            <a:r>
              <a:rPr lang="en-GB" dirty="0" smtClean="0"/>
              <a:t>Double Reads</a:t>
            </a:r>
          </a:p>
          <a:p>
            <a:pPr lvl="4"/>
            <a:r>
              <a:rPr lang="en-GB" dirty="0" smtClean="0"/>
              <a:t>If a row is read in a scan operation, then during the scan the row is updated and moved further along the index, then the same row could be read again.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658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Concurrency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Pessimistic	</a:t>
            </a:r>
          </a:p>
          <a:p>
            <a:pPr lvl="2"/>
            <a:r>
              <a:rPr lang="en-GB" dirty="0" smtClean="0"/>
              <a:t>Default</a:t>
            </a:r>
          </a:p>
          <a:p>
            <a:pPr lvl="2"/>
            <a:r>
              <a:rPr lang="en-GB" dirty="0" smtClean="0"/>
              <a:t>Takes locks</a:t>
            </a:r>
          </a:p>
          <a:p>
            <a:pPr lvl="2"/>
            <a:r>
              <a:rPr lang="en-GB" dirty="0" smtClean="0"/>
              <a:t>Readers block Writers</a:t>
            </a:r>
          </a:p>
          <a:p>
            <a:r>
              <a:rPr lang="en-GB" dirty="0" smtClean="0"/>
              <a:t>Optimistic</a:t>
            </a:r>
          </a:p>
          <a:p>
            <a:pPr lvl="2"/>
            <a:r>
              <a:rPr lang="en-GB" dirty="0" smtClean="0"/>
              <a:t>Readers don’t block Writers (don’t lock data)</a:t>
            </a:r>
          </a:p>
          <a:p>
            <a:pPr lvl="2"/>
            <a:r>
              <a:rPr lang="en-GB" dirty="0" smtClean="0"/>
              <a:t>Writers block Writers</a:t>
            </a:r>
          </a:p>
          <a:p>
            <a:pPr lvl="2"/>
            <a:r>
              <a:rPr lang="en-GB" dirty="0" smtClean="0"/>
              <a:t>Readers see committed data whilst updates are </a:t>
            </a:r>
            <a:r>
              <a:rPr lang="en-GB" dirty="0" err="1" smtClean="0"/>
              <a:t>occuring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785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 Isolation Levels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76354"/>
            <a:ext cx="10424785" cy="4786868"/>
          </a:xfrm>
        </p:spPr>
        <p:txBody>
          <a:bodyPr>
            <a:normAutofit/>
          </a:bodyPr>
          <a:lstStyle/>
          <a:p>
            <a:r>
              <a:rPr lang="en-GB" dirty="0" smtClean="0"/>
              <a:t>Read </a:t>
            </a:r>
            <a:r>
              <a:rPr lang="en-GB" dirty="0" err="1" smtClean="0"/>
              <a:t>Uncommited</a:t>
            </a:r>
            <a:endParaRPr lang="en-GB" dirty="0" smtClean="0"/>
          </a:p>
          <a:p>
            <a:pPr lvl="3"/>
            <a:r>
              <a:rPr lang="en-GB" dirty="0" smtClean="0"/>
              <a:t>Read uncommitted data - With(</a:t>
            </a:r>
            <a:r>
              <a:rPr lang="en-GB" dirty="0" err="1" smtClean="0"/>
              <a:t>Nolock</a:t>
            </a:r>
            <a:r>
              <a:rPr lang="en-GB" dirty="0" smtClean="0"/>
              <a:t>)</a:t>
            </a:r>
          </a:p>
          <a:p>
            <a:r>
              <a:rPr lang="en-GB" dirty="0" smtClean="0"/>
              <a:t>Read Committed</a:t>
            </a:r>
          </a:p>
          <a:p>
            <a:pPr lvl="3"/>
            <a:r>
              <a:rPr lang="en-GB" dirty="0" smtClean="0"/>
              <a:t>Default</a:t>
            </a:r>
          </a:p>
          <a:p>
            <a:pPr lvl="3"/>
            <a:r>
              <a:rPr lang="en-GB" dirty="0" smtClean="0"/>
              <a:t>Shared locks are held only when data is being read, they are released straight after</a:t>
            </a:r>
          </a:p>
          <a:p>
            <a:r>
              <a:rPr lang="en-GB" dirty="0" smtClean="0"/>
              <a:t>Repeatable Read</a:t>
            </a:r>
          </a:p>
          <a:p>
            <a:pPr lvl="3"/>
            <a:r>
              <a:rPr lang="en-GB" dirty="0" smtClean="0"/>
              <a:t>Shared locks are held on data read and only released when transaction is complete</a:t>
            </a:r>
          </a:p>
          <a:p>
            <a:r>
              <a:rPr lang="en-GB" dirty="0" smtClean="0"/>
              <a:t>Serializable</a:t>
            </a:r>
          </a:p>
          <a:p>
            <a:pPr lvl="3"/>
            <a:r>
              <a:rPr lang="en-GB" dirty="0" smtClean="0"/>
              <a:t>Range locks are held on data read, this blocks any data being inserted in the range</a:t>
            </a:r>
          </a:p>
        </p:txBody>
      </p:sp>
    </p:spTree>
    <p:extLst>
      <p:ext uri="{BB962C8B-B14F-4D97-AF65-F5344CB8AC3E}">
        <p14:creationId xmlns:p14="http://schemas.microsoft.com/office/powerpoint/2010/main" val="183709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Lock Isolation Levels </a:t>
            </a:r>
            <a:r>
              <a:rPr lang="en-GB" dirty="0" smtClean="0"/>
              <a:t>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Snapshot</a:t>
            </a:r>
          </a:p>
          <a:p>
            <a:pPr lvl="3"/>
            <a:r>
              <a:rPr lang="en-GB" dirty="0" smtClean="0"/>
              <a:t>Uses Row Versioning</a:t>
            </a:r>
          </a:p>
          <a:p>
            <a:pPr lvl="3"/>
            <a:r>
              <a:rPr lang="en-GB" dirty="0" smtClean="0"/>
              <a:t>The </a:t>
            </a:r>
            <a:r>
              <a:rPr lang="en-GB" dirty="0"/>
              <a:t>data read by any statement in a transaction will be the </a:t>
            </a:r>
            <a:r>
              <a:rPr lang="en-GB" dirty="0" err="1"/>
              <a:t>transactionally</a:t>
            </a:r>
            <a:r>
              <a:rPr lang="en-GB" dirty="0"/>
              <a:t> consistent version of the data that existed at the start of the </a:t>
            </a:r>
            <a:r>
              <a:rPr lang="en-GB" dirty="0" smtClean="0"/>
              <a:t>transaction</a:t>
            </a:r>
          </a:p>
          <a:p>
            <a:pPr lvl="3"/>
            <a:r>
              <a:rPr lang="en-GB" dirty="0"/>
              <a:t>Whenever a transaction modifies a row</a:t>
            </a:r>
            <a:r>
              <a:rPr lang="en-GB" dirty="0" smtClean="0"/>
              <a:t>, the </a:t>
            </a:r>
            <a:r>
              <a:rPr lang="en-GB" dirty="0"/>
              <a:t>image of the row before modification is copied into a page in the version store. </a:t>
            </a:r>
            <a:endParaRPr lang="en-GB" dirty="0" smtClean="0"/>
          </a:p>
          <a:p>
            <a:pPr lvl="3"/>
            <a:r>
              <a:rPr lang="en-GB" dirty="0" smtClean="0"/>
              <a:t>The </a:t>
            </a:r>
            <a:r>
              <a:rPr lang="en-GB" dirty="0"/>
              <a:t>version store is a collection of data pages in </a:t>
            </a:r>
            <a:r>
              <a:rPr lang="en-GB" b="1" dirty="0" smtClean="0"/>
              <a:t>tempdb</a:t>
            </a:r>
          </a:p>
          <a:p>
            <a:pPr lvl="3"/>
            <a:r>
              <a:rPr lang="en-GB" b="1" dirty="0" smtClean="0"/>
              <a:t>Tempdb usage will increase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10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Lock Isolation Levels </a:t>
            </a:r>
            <a:r>
              <a:rPr lang="en-GB" dirty="0" smtClean="0"/>
              <a:t>(3)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011346"/>
              </p:ext>
            </p:extLst>
          </p:nvPr>
        </p:nvGraphicFramePr>
        <p:xfrm>
          <a:off x="685801" y="2089956"/>
          <a:ext cx="101314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56">
                  <a:extLst>
                    <a:ext uri="{9D8B030D-6E8A-4147-A177-3AD203B41FA5}">
                      <a16:colId xmlns:a16="http://schemas.microsoft.com/office/drawing/2014/main" val="3218105701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3678002049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1077586533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2078176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Isolation level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Dirty reads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Non</a:t>
                      </a:r>
                      <a:r>
                        <a:rPr lang="en-GB" baseline="0" dirty="0" smtClean="0">
                          <a:latin typeface="Ubuntu Titling Rg" panose="02000000000000000000"/>
                        </a:rPr>
                        <a:t> Repeatable reads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Phantom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51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Read Uncommitted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Yes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Yes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Yes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03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Read</a:t>
                      </a:r>
                      <a:r>
                        <a:rPr lang="en-GB" baseline="0" dirty="0" smtClean="0">
                          <a:latin typeface="Ubuntu Titling Rg" panose="02000000000000000000"/>
                        </a:rPr>
                        <a:t> Committed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Yes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Yes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49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Repeatable Read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Yes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62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Serializable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67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Snapshot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9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64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Row Versioning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780777"/>
            <a:ext cx="4995334" cy="3010423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GB" dirty="0"/>
              <a:t>Benefits </a:t>
            </a:r>
          </a:p>
          <a:p>
            <a:pPr lvl="1" fontAlgn="base"/>
            <a:r>
              <a:rPr lang="en-GB" dirty="0"/>
              <a:t>Read operations have consistent data </a:t>
            </a:r>
            <a:endParaRPr lang="en-GB" dirty="0" smtClean="0"/>
          </a:p>
          <a:p>
            <a:pPr lvl="1" fontAlgn="base"/>
            <a:r>
              <a:rPr lang="en-GB" dirty="0" smtClean="0"/>
              <a:t>Readers </a:t>
            </a:r>
            <a:r>
              <a:rPr lang="en-GB" dirty="0"/>
              <a:t>don’t block writers </a:t>
            </a:r>
          </a:p>
          <a:p>
            <a:pPr lvl="1" fontAlgn="base"/>
            <a:r>
              <a:rPr lang="en-GB" dirty="0"/>
              <a:t>Reduced deadlocks </a:t>
            </a:r>
          </a:p>
          <a:p>
            <a:pPr lvl="1" fontAlgn="base"/>
            <a:r>
              <a:rPr lang="en-GB" dirty="0"/>
              <a:t>Reduced managed locks (reduce system overhead) </a:t>
            </a:r>
          </a:p>
          <a:p>
            <a:pPr lvl="1" fontAlgn="base"/>
            <a:r>
              <a:rPr lang="en-GB" dirty="0"/>
              <a:t>Reduces lock escalations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780777"/>
            <a:ext cx="4995332" cy="3010423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GB" dirty="0"/>
              <a:t>Costs </a:t>
            </a:r>
          </a:p>
          <a:p>
            <a:pPr lvl="1" fontAlgn="base"/>
            <a:r>
              <a:rPr lang="en-GB" dirty="0"/>
              <a:t>Increased tempdb usage </a:t>
            </a:r>
          </a:p>
          <a:p>
            <a:pPr lvl="1" fontAlgn="base"/>
            <a:r>
              <a:rPr lang="en-GB" dirty="0"/>
              <a:t>Can affect Read performance </a:t>
            </a:r>
          </a:p>
          <a:p>
            <a:pPr lvl="1" fontAlgn="base"/>
            <a:r>
              <a:rPr lang="en-GB" dirty="0"/>
              <a:t>Additional IO, Memory, CPU overhead, storage </a:t>
            </a:r>
          </a:p>
          <a:p>
            <a:pPr lvl="1" fontAlgn="base"/>
            <a:r>
              <a:rPr lang="en-GB" dirty="0"/>
              <a:t>(additional 14bytes added to each row for versioning) </a:t>
            </a:r>
          </a:p>
          <a:p>
            <a:pPr lvl="1" fontAlgn="base"/>
            <a:r>
              <a:rPr lang="en-GB" dirty="0"/>
              <a:t>Turning on can lead to page splits </a:t>
            </a:r>
          </a:p>
          <a:p>
            <a:pPr lvl="1" fontAlgn="base"/>
            <a:r>
              <a:rPr lang="en-GB" dirty="0"/>
              <a:t>If tempdb runs out of space Read operations can fail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5801" y="1778696"/>
            <a:ext cx="97953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GB" sz="2400" dirty="0" err="1" smtClean="0">
                <a:latin typeface="Ubuntu Titling Rg" panose="02000000000000000000"/>
              </a:rPr>
              <a:t>Read_Commited_Snapshot</a:t>
            </a:r>
            <a:r>
              <a:rPr lang="en-GB" sz="2400" dirty="0">
                <a:latin typeface="Ubuntu Titling Rg" panose="02000000000000000000"/>
              </a:rPr>
              <a:t> </a:t>
            </a:r>
          </a:p>
          <a:p>
            <a:pPr algn="ctr" fontAlgn="base"/>
            <a:r>
              <a:rPr lang="en-GB" sz="2400" dirty="0" err="1">
                <a:latin typeface="Ubuntu Titling Rg" panose="02000000000000000000"/>
              </a:rPr>
              <a:t>Allow_Snapshot_Isolation</a:t>
            </a:r>
            <a:endParaRPr lang="en-GB" sz="2400" dirty="0">
              <a:latin typeface="Ubuntu Titling Rg" panose="0200000000000000000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33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 Modes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Intent</a:t>
            </a:r>
          </a:p>
          <a:p>
            <a:pPr lvl="3"/>
            <a:r>
              <a:rPr lang="en-GB" dirty="0" smtClean="0"/>
              <a:t>Used to Establish a lock Hierarchy</a:t>
            </a:r>
            <a:endParaRPr lang="en-GB" dirty="0" smtClean="0"/>
          </a:p>
          <a:p>
            <a:r>
              <a:rPr lang="en-GB" dirty="0" smtClean="0"/>
              <a:t>Shared</a:t>
            </a:r>
          </a:p>
          <a:p>
            <a:pPr lvl="3"/>
            <a:r>
              <a:rPr lang="en-GB" dirty="0" smtClean="0"/>
              <a:t>Used for read only operations</a:t>
            </a:r>
            <a:endParaRPr lang="en-GB" dirty="0" smtClean="0"/>
          </a:p>
          <a:p>
            <a:r>
              <a:rPr lang="en-GB" dirty="0" smtClean="0"/>
              <a:t>Update</a:t>
            </a:r>
          </a:p>
          <a:p>
            <a:pPr lvl="3"/>
            <a:r>
              <a:rPr lang="en-GB" dirty="0" smtClean="0"/>
              <a:t>Used on resources that can be Updated</a:t>
            </a:r>
            <a:endParaRPr lang="en-GB" dirty="0" smtClean="0"/>
          </a:p>
          <a:p>
            <a:r>
              <a:rPr lang="en-GB" dirty="0" smtClean="0"/>
              <a:t>Exclusive</a:t>
            </a:r>
          </a:p>
          <a:p>
            <a:pPr lvl="3"/>
            <a:r>
              <a:rPr lang="en-GB" dirty="0" smtClean="0"/>
              <a:t>Used for data modifications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895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2018</TotalTime>
  <Words>615</Words>
  <Application>Microsoft Office PowerPoint</Application>
  <PresentationFormat>Widescreen</PresentationFormat>
  <Paragraphs>236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Ubuntu Titling Rg</vt:lpstr>
      <vt:lpstr>1_Celestial</vt:lpstr>
      <vt:lpstr>SQL Bootcamp</vt:lpstr>
      <vt:lpstr>No Concurrency Control (1)</vt:lpstr>
      <vt:lpstr>No Concurrency Control (2)</vt:lpstr>
      <vt:lpstr>Concurrency models</vt:lpstr>
      <vt:lpstr>Lock Isolation Levels (1)</vt:lpstr>
      <vt:lpstr>Lock Isolation Levels (2)</vt:lpstr>
      <vt:lpstr>Lock Isolation Levels (3)</vt:lpstr>
      <vt:lpstr>Row Versioning</vt:lpstr>
      <vt:lpstr>Lock Modes</vt:lpstr>
      <vt:lpstr>Lock Modes</vt:lpstr>
      <vt:lpstr>Lock Types (1)</vt:lpstr>
      <vt:lpstr>Lock Types (2)</vt:lpstr>
      <vt:lpstr>Lock Granularity</vt:lpstr>
      <vt:lpstr>Lock Compatibility (1)</vt:lpstr>
      <vt:lpstr>Lock Compatibility (2)</vt:lpstr>
      <vt:lpstr>Locking Hierarchy</vt:lpstr>
      <vt:lpstr>Lock Escalation</vt:lpstr>
      <vt:lpstr>Locking Hints (1)</vt:lpstr>
      <vt:lpstr>Locking Hints (2)</vt:lpstr>
      <vt:lpstr>Locking Hints (2)</vt:lpstr>
      <vt:lpstr>What is a Deadlock?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Bootcamp</dc:title>
  <dc:creator>Paul Anderton</dc:creator>
  <cp:lastModifiedBy>Paul Anderton</cp:lastModifiedBy>
  <cp:revision>38</cp:revision>
  <dcterms:created xsi:type="dcterms:W3CDTF">2015-10-12T12:04:32Z</dcterms:created>
  <dcterms:modified xsi:type="dcterms:W3CDTF">2015-10-14T16:41:56Z</dcterms:modified>
</cp:coreProperties>
</file>