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85" r:id="rId7"/>
    <p:sldId id="261" r:id="rId8"/>
    <p:sldId id="286" r:id="rId9"/>
    <p:sldId id="263" r:id="rId10"/>
    <p:sldId id="284" r:id="rId11"/>
    <p:sldId id="265" r:id="rId12"/>
    <p:sldId id="266" r:id="rId13"/>
    <p:sldId id="280" r:id="rId14"/>
    <p:sldId id="283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82" r:id="rId24"/>
    <p:sldId id="277" r:id="rId25"/>
    <p:sldId id="264" r:id="rId26"/>
    <p:sldId id="281" r:id="rId27"/>
    <p:sldId id="287" r:id="rId28"/>
    <p:sldId id="288" r:id="rId29"/>
    <p:sldId id="289" r:id="rId30"/>
    <p:sldId id="292" r:id="rId31"/>
    <p:sldId id="291" r:id="rId32"/>
    <p:sldId id="290" r:id="rId33"/>
    <p:sldId id="293" r:id="rId34"/>
    <p:sldId id="27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0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none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16971C9-4D93-4ACE-860F-9246028BD76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17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51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252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846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312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611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24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78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755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21E2-BDCF-4E5E-B89A-CA1F600B3A1C}" type="datetimeFigureOut">
              <a:rPr lang="en-US" smtClean="0"/>
              <a:pPr/>
              <a:t>2/23/2016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3CDC-1711-48F8-8429-43D43E2CBA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56849" y="1285875"/>
            <a:ext cx="11078308" cy="485775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None/>
              <a:defRPr sz="1200">
                <a:solidFill>
                  <a:srgbClr val="000000"/>
                </a:solidFill>
                <a:latin typeface="Lucida Console" pitchFamily="49" charset="0"/>
              </a:defRPr>
            </a:lvl1pPr>
            <a:lvl2pPr>
              <a:buNone/>
              <a:defRPr sz="1200">
                <a:solidFill>
                  <a:srgbClr val="000000"/>
                </a:solidFill>
                <a:latin typeface="Lucida Console" pitchFamily="49" charset="0"/>
              </a:defRPr>
            </a:lvl2pPr>
            <a:lvl3pPr>
              <a:buNone/>
              <a:defRPr sz="1200">
                <a:solidFill>
                  <a:srgbClr val="000000"/>
                </a:solidFill>
                <a:latin typeface="Lucida Console" pitchFamily="49" charset="0"/>
              </a:defRPr>
            </a:lvl3pPr>
            <a:lvl4pPr>
              <a:buNone/>
              <a:defRPr sz="1200">
                <a:solidFill>
                  <a:srgbClr val="000000"/>
                </a:solidFill>
                <a:latin typeface="Lucida Console" pitchFamily="49" charset="0"/>
              </a:defRPr>
            </a:lvl4pPr>
            <a:lvl5pPr>
              <a:buNone/>
              <a:defRPr sz="1200">
                <a:solidFill>
                  <a:srgbClr val="000000"/>
                </a:solidFill>
                <a:latin typeface="Lucida Console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94277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870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59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40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58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84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37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10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1C9-4D93-4ACE-860F-9246028BD76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29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609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576354"/>
            <a:ext cx="10131425" cy="4220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6971C9-4D93-4ACE-860F-9246028BD76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77071C-1672-4F39-9DEF-03C79E90B339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561" y="5867400"/>
            <a:ext cx="2476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25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 cap="none">
          <a:ln w="3175" cmpd="sng">
            <a:noFill/>
          </a:ln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qlblogcasts.com/blogs/simons/archive/2008/11/03/TSQL-Scalar-functions-are-evil-.asp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8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SARGable</a:t>
            </a:r>
            <a:r>
              <a:rPr lang="en-GB" dirty="0" smtClean="0"/>
              <a:t> Queries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209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BY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non aggregated columns have to be grouped</a:t>
            </a:r>
          </a:p>
          <a:p>
            <a:pPr lvl="1"/>
            <a:r>
              <a:rPr lang="en-GB" dirty="0" smtClean="0"/>
              <a:t>Results in large group keys</a:t>
            </a:r>
          </a:p>
          <a:p>
            <a:pPr lvl="1"/>
            <a:r>
              <a:rPr lang="en-GB" dirty="0" smtClean="0"/>
              <a:t>Uses lots of memory</a:t>
            </a:r>
          </a:p>
          <a:p>
            <a:r>
              <a:rPr lang="en-GB" dirty="0" smtClean="0"/>
              <a:t>Use derived table</a:t>
            </a:r>
          </a:p>
          <a:p>
            <a:pPr lvl="1"/>
            <a:r>
              <a:rPr lang="en-GB" dirty="0" smtClean="0"/>
              <a:t>Reduce grouping to the unique keys</a:t>
            </a:r>
          </a:p>
          <a:p>
            <a:pPr lvl="1"/>
            <a:r>
              <a:rPr lang="en-GB" dirty="0" smtClean="0"/>
              <a:t>JOIN to derived table to enhance </a:t>
            </a:r>
            <a:r>
              <a:rPr lang="en-GB" dirty="0" err="1" smtClean="0"/>
              <a:t>resultset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70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GROUP BY - Example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131" y="1436914"/>
            <a:ext cx="10471354" cy="43023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spcAft>
                <a:spcPts val="0"/>
              </a:spcAft>
            </a:pPr>
            <a:endParaRPr lang="en-GB" dirty="0" smtClean="0"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effectLst/>
              </a:rPr>
              <a:t>select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SalesP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.FirstName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+ </a:t>
            </a:r>
            <a:r>
              <a:rPr lang="en-GB" sz="1400" dirty="0" smtClean="0">
                <a:solidFill>
                  <a:srgbClr val="FF0000"/>
                </a:solidFill>
                <a:effectLst/>
              </a:rPr>
              <a:t>' ' 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+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SalesP.LastName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SalesPerson</a:t>
            </a:r>
            <a:endParaRPr lang="en-GB" sz="14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CustomerP.LastName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Customer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Terr.Name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SOH.TotalDue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Sales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SOH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Sales.Customer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 Customer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Customer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.CustomerID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SOH.CustomerID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Person.Person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 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CustomerP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CustomerP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.BusinessEntityID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Customer.PersonID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Person.Person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 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SalesP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SalesP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.BusinessEntityID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SOH.SalesPersonID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Sales.SalesTerritory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Terr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Terr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.TerritoryID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SOH.TerritoryID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effectLst/>
              </a:rPr>
              <a:t>group by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SalesP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.FirstName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+ </a:t>
            </a:r>
            <a:r>
              <a:rPr lang="en-GB" sz="1400" dirty="0" smtClean="0">
                <a:solidFill>
                  <a:srgbClr val="FF0000"/>
                </a:solidFill>
                <a:effectLst/>
              </a:rPr>
              <a:t>' ' 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+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SalesP.LastName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CustomerP.LastName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Terr.Name</a:t>
            </a:r>
            <a:endParaRPr lang="en-GB" sz="14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dirty="0" smtClean="0">
                <a:solidFill>
                  <a:srgbClr val="0000FF"/>
                </a:solidFill>
                <a:effectLst/>
              </a:rPr>
              <a:t>  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04184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BY – Re-write Example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28173" y="1436913"/>
            <a:ext cx="10361796" cy="439502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effectLst/>
              </a:rPr>
              <a:t> 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0000FF"/>
                </a:solidFill>
                <a:effectLst/>
              </a:rPr>
              <a:t>select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SalesP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.FirstName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+ </a:t>
            </a:r>
            <a:r>
              <a:rPr lang="en-GB" sz="1400" dirty="0" smtClean="0">
                <a:solidFill>
                  <a:srgbClr val="FF0000"/>
                </a:solidFill>
                <a:effectLst/>
              </a:rPr>
              <a:t>' ' 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+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SalesP.LastName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SalesPerson</a:t>
            </a:r>
            <a:endParaRPr lang="en-GB" sz="14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CustomerP.LastName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Customer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Terr.Name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   ,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SumOfTotalDue</a:t>
            </a:r>
            <a:endParaRPr lang="en-GB" sz="14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1400" b="1" dirty="0" smtClean="0">
                <a:solidFill>
                  <a:srgbClr val="0000FF"/>
                </a:solidFill>
                <a:effectLst/>
              </a:rPr>
              <a:t>select </a:t>
            </a:r>
            <a:r>
              <a:rPr lang="en-GB" sz="1400" b="1" dirty="0" err="1" smtClean="0">
                <a:solidFill>
                  <a:srgbClr val="0000FF"/>
                </a:solidFill>
                <a:effectLst/>
              </a:rPr>
              <a:t>SOH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.CustomerID</a:t>
            </a:r>
            <a:r>
              <a:rPr lang="en-GB" sz="1400" b="1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b="1" dirty="0" smtClean="0">
                <a:solidFill>
                  <a:srgbClr val="808080"/>
                </a:solidFill>
                <a:effectLst/>
              </a:rPr>
              <a:t>             , 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SOH.SalesPersonId</a:t>
            </a:r>
            <a:endParaRPr lang="en-GB" sz="1400" b="1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b="1" dirty="0" smtClean="0">
                <a:solidFill>
                  <a:srgbClr val="808080"/>
                </a:solidFill>
                <a:effectLst/>
              </a:rPr>
              <a:t>             , 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SOH.TerritoryID</a:t>
            </a:r>
            <a:r>
              <a:rPr lang="en-GB" sz="1400" b="1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b="1" dirty="0" smtClean="0">
                <a:solidFill>
                  <a:srgbClr val="808080"/>
                </a:solidFill>
                <a:effectLst/>
              </a:rPr>
              <a:t>             , </a:t>
            </a:r>
            <a:r>
              <a:rPr lang="en-GB" sz="1400" b="1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1400" b="1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SOH.TotalDue</a:t>
            </a:r>
            <a:r>
              <a:rPr lang="en-GB" sz="1400" b="1" dirty="0" smtClean="0">
                <a:solidFill>
                  <a:srgbClr val="808080"/>
                </a:solidFill>
                <a:effectLst/>
              </a:rPr>
              <a:t>) 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SumOfTotalDue</a:t>
            </a:r>
            <a:endParaRPr lang="en-GB" sz="1400" b="1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b="1" dirty="0" smtClean="0">
                <a:solidFill>
                  <a:srgbClr val="808080"/>
                </a:solidFill>
                <a:effectLst/>
              </a:rPr>
              <a:t>          </a:t>
            </a:r>
            <a:r>
              <a:rPr lang="en-GB" sz="1400" b="1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1400" b="1" dirty="0" err="1" smtClean="0">
                <a:solidFill>
                  <a:srgbClr val="0000FF"/>
                </a:solidFill>
                <a:effectLst/>
              </a:rPr>
              <a:t>Sales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1400" b="1" dirty="0" smtClean="0">
                <a:solidFill>
                  <a:srgbClr val="808080"/>
                </a:solidFill>
                <a:effectLst/>
              </a:rPr>
              <a:t> SOH</a:t>
            </a:r>
          </a:p>
          <a:p>
            <a:pPr>
              <a:spcAft>
                <a:spcPts val="0"/>
              </a:spcAft>
            </a:pPr>
            <a:r>
              <a:rPr lang="en-GB" sz="1400" b="1" dirty="0" smtClean="0">
                <a:solidFill>
                  <a:srgbClr val="808080"/>
                </a:solidFill>
                <a:effectLst/>
              </a:rPr>
              <a:t>      </a:t>
            </a:r>
            <a:r>
              <a:rPr lang="en-GB" sz="1400" b="1" dirty="0" smtClean="0">
                <a:solidFill>
                  <a:srgbClr val="0000FF"/>
                </a:solidFill>
                <a:effectLst/>
              </a:rPr>
              <a:t>group by </a:t>
            </a:r>
            <a:r>
              <a:rPr lang="en-GB" sz="1400" b="1" dirty="0" err="1" smtClean="0">
                <a:solidFill>
                  <a:srgbClr val="0000FF"/>
                </a:solidFill>
                <a:effectLst/>
              </a:rPr>
              <a:t>SOH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.CustomerID</a:t>
            </a:r>
            <a:r>
              <a:rPr lang="en-GB" sz="1400" b="1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b="1" dirty="0" smtClean="0">
                <a:solidFill>
                  <a:srgbClr val="808080"/>
                </a:solidFill>
                <a:effectLst/>
              </a:rPr>
              <a:t>             , 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SOH.SalesPersonId</a:t>
            </a:r>
            <a:endParaRPr lang="en-GB" sz="1400" b="1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1400" b="1" dirty="0" smtClean="0">
                <a:solidFill>
                  <a:srgbClr val="808080"/>
                </a:solidFill>
                <a:effectLst/>
              </a:rPr>
              <a:t>             , </a:t>
            </a:r>
            <a:r>
              <a:rPr lang="en-GB" sz="1400" b="1" dirty="0" err="1" smtClean="0">
                <a:solidFill>
                  <a:srgbClr val="808080"/>
                </a:solidFill>
                <a:effectLst/>
              </a:rPr>
              <a:t>SOH.TerritoryID</a:t>
            </a:r>
            <a:r>
              <a:rPr lang="en-GB" sz="1400" b="1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) SOH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Sales.Customer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 Customer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Customer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.CustomerID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SOH.CustomerID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Person.Person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 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CustomerP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CustomerP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.BusinessEntityID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Customer.PersonID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Person.Person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 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SalesP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SalesP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.BusinessEntityID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SOH.SalesPersonID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rgbClr val="808080"/>
                </a:solidFill>
                <a:effectLst/>
              </a:rPr>
              <a:t>  join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Sales.SalesTerritory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Terr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     </a:t>
            </a:r>
            <a:r>
              <a:rPr lang="en-GB" sz="1400" dirty="0" smtClean="0">
                <a:solidFill>
                  <a:srgbClr val="0000FF"/>
                </a:solidFill>
                <a:effectLst/>
              </a:rPr>
              <a:t>on </a:t>
            </a:r>
            <a:r>
              <a:rPr lang="en-GB" sz="1400" dirty="0" err="1" smtClean="0">
                <a:solidFill>
                  <a:srgbClr val="0000FF"/>
                </a:solidFill>
                <a:effectLst/>
              </a:rPr>
              <a:t>Terr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.TerritoryID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= </a:t>
            </a:r>
            <a:r>
              <a:rPr lang="en-GB" sz="1400" dirty="0" err="1" smtClean="0">
                <a:solidFill>
                  <a:srgbClr val="808080"/>
                </a:solidFill>
                <a:effectLst/>
              </a:rPr>
              <a:t>SOH.TerritoryID</a:t>
            </a:r>
            <a:r>
              <a:rPr lang="en-GB" sz="1400" dirty="0" smtClean="0">
                <a:solidFill>
                  <a:srgbClr val="808080"/>
                </a:solidFill>
                <a:effectLst/>
              </a:rPr>
              <a:t> </a:t>
            </a:r>
            <a:endParaRPr lang="en-GB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70535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Group By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928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Subset queries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one query accesses a sub set of a previous query</a:t>
            </a:r>
          </a:p>
          <a:p>
            <a:r>
              <a:rPr lang="en-GB" dirty="0" smtClean="0"/>
              <a:t>Why run the query again</a:t>
            </a:r>
          </a:p>
          <a:p>
            <a:r>
              <a:rPr lang="en-GB" dirty="0" smtClean="0"/>
              <a:t>Use CASE to identify the subset required</a:t>
            </a:r>
          </a:p>
          <a:p>
            <a:r>
              <a:rPr lang="en-GB" dirty="0" smtClean="0"/>
              <a:t>PIVOT on steroids</a:t>
            </a:r>
          </a:p>
          <a:p>
            <a:pPr lvl="1"/>
            <a:r>
              <a:rPr lang="en-GB" dirty="0" smtClean="0"/>
              <a:t>Much more flexible than PIVOT and performs just as well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60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Subset queries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4208" y="1365938"/>
            <a:ext cx="11078308" cy="48577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0000FF"/>
                </a:solidFill>
                <a:effectLst/>
              </a:rPr>
              <a:t>select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Sales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where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between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'1 Jan 2003' 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and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'31 Dec 2003'</a:t>
            </a:r>
          </a:p>
          <a:p>
            <a:pPr>
              <a:spcAft>
                <a:spcPts val="0"/>
              </a:spcAft>
            </a:pPr>
            <a:endParaRPr lang="en-GB" sz="4300" dirty="0" smtClean="0">
              <a:solidFill>
                <a:srgbClr val="FF000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0000FF"/>
                </a:solidFill>
                <a:effectLst/>
              </a:rPr>
              <a:t>select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Sales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where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between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'1 Dec 2003' 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and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'31 Dec 2003'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select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Sales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where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=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'25 Dec 2003'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select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Sales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where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=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'26 Dec 2003'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go</a:t>
            </a:r>
          </a:p>
          <a:p>
            <a:pPr>
              <a:spcAft>
                <a:spcPts val="0"/>
              </a:spcAft>
            </a:pPr>
            <a:endParaRPr lang="en-GB" sz="4300" dirty="0" smtClean="0">
              <a:solidFill>
                <a:srgbClr val="0000FF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0000FF"/>
                </a:solidFill>
                <a:effectLst/>
              </a:rPr>
              <a:t> select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YearTotal</a:t>
            </a:r>
            <a:endParaRPr lang="en-GB" sz="43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    ,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case when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between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'1 Dec 2003' 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and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'31 Dec 2003'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              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then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 else 0 end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MonthTotal</a:t>
            </a:r>
            <a:endParaRPr lang="en-GB" sz="43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    ,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case when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=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'25 Dec 2003'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              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then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 else 0 end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XmasDayTotal</a:t>
            </a:r>
            <a:endParaRPr lang="en-GB" sz="43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    ,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sum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case when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=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'26 Dec 2003'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FF0000"/>
                </a:solidFill>
                <a:effectLst/>
              </a:rPr>
              <a:t>               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then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TotalDue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 else 0 end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BoxingDayTotal</a:t>
            </a:r>
            <a:endParaRPr lang="en-GB" sz="4300" dirty="0" smtClean="0">
              <a:solidFill>
                <a:srgbClr val="808080"/>
              </a:solidFill>
              <a:effectLst/>
            </a:endParaRP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from </a:t>
            </a:r>
            <a:r>
              <a:rPr lang="en-GB" sz="4300" dirty="0" err="1" smtClean="0">
                <a:solidFill>
                  <a:srgbClr val="0000FF"/>
                </a:solidFill>
                <a:effectLst/>
              </a:rPr>
              <a:t>Sales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.SalesOrderHeader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where </a:t>
            </a:r>
            <a:r>
              <a:rPr lang="en-GB" sz="4300" dirty="0" smtClean="0">
                <a:solidFill>
                  <a:srgbClr val="FF00FF"/>
                </a:solidFill>
                <a:effectLst/>
              </a:rPr>
              <a:t>cast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(</a:t>
            </a:r>
            <a:r>
              <a:rPr lang="en-GB" sz="4300" dirty="0" err="1" smtClean="0">
                <a:solidFill>
                  <a:srgbClr val="808080"/>
                </a:solidFill>
                <a:effectLst/>
              </a:rPr>
              <a:t>DueDate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GB" sz="4300" dirty="0" smtClean="0">
                <a:solidFill>
                  <a:srgbClr val="0000FF"/>
                </a:solidFill>
                <a:effectLst/>
              </a:rPr>
              <a:t>as date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) between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'1 Jan 2003' </a:t>
            </a:r>
            <a:r>
              <a:rPr lang="en-GB" sz="4300" dirty="0" smtClean="0">
                <a:solidFill>
                  <a:srgbClr val="808080"/>
                </a:solidFill>
                <a:effectLst/>
              </a:rPr>
              <a:t>and </a:t>
            </a:r>
            <a:r>
              <a:rPr lang="en-GB" sz="4300" dirty="0" smtClean="0">
                <a:solidFill>
                  <a:srgbClr val="FF0000"/>
                </a:solidFill>
                <a:effectLst/>
              </a:rPr>
              <a:t>'31 Dec 2003'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05247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Search scenarios</a:t>
            </a:r>
          </a:p>
          <a:p>
            <a:r>
              <a:rPr lang="en-GB" dirty="0" smtClean="0"/>
              <a:t>User has n options to search by</a:t>
            </a:r>
          </a:p>
          <a:p>
            <a:r>
              <a:rPr lang="en-GB" dirty="0" smtClean="0"/>
              <a:t>Permutations of plans is very large</a:t>
            </a:r>
          </a:p>
          <a:p>
            <a:r>
              <a:rPr lang="en-GB" dirty="0" smtClean="0"/>
              <a:t>In some permutations joins are pointless</a:t>
            </a:r>
          </a:p>
          <a:p>
            <a:r>
              <a:rPr lang="en-GB" dirty="0" smtClean="0"/>
              <a:t>But not every permutation is needed</a:t>
            </a:r>
          </a:p>
          <a:p>
            <a:pPr lvl="1"/>
            <a:r>
              <a:rPr lang="en-GB" dirty="0" smtClean="0"/>
              <a:t>i.e. they contain a highly selective predicate</a:t>
            </a:r>
          </a:p>
          <a:p>
            <a:r>
              <a:rPr lang="en-GB" dirty="0" smtClean="0"/>
              <a:t>How do you get good plans and supportable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5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Search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Multiple stored </a:t>
            </a:r>
            <a:r>
              <a:rPr lang="en-GB" dirty="0" err="1" smtClean="0"/>
              <a:t>procs</a:t>
            </a:r>
            <a:endParaRPr lang="en-GB" dirty="0" smtClean="0"/>
          </a:p>
          <a:p>
            <a:pPr lvl="1"/>
            <a:r>
              <a:rPr lang="en-GB" dirty="0" smtClean="0"/>
              <a:t>Not </a:t>
            </a:r>
            <a:r>
              <a:rPr lang="en-GB" dirty="0" smtClean="0"/>
              <a:t>supportable </a:t>
            </a:r>
            <a:r>
              <a:rPr lang="en-GB" dirty="0" smtClean="0"/>
              <a:t>option</a:t>
            </a:r>
          </a:p>
          <a:p>
            <a:r>
              <a:rPr lang="en-GB" dirty="0" smtClean="0"/>
              <a:t>Column = ISNULL(@</a:t>
            </a:r>
            <a:r>
              <a:rPr lang="en-GB" dirty="0" err="1" smtClean="0"/>
              <a:t>Parameter,Column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Provides a single query</a:t>
            </a:r>
          </a:p>
          <a:p>
            <a:pPr lvl="1"/>
            <a:r>
              <a:rPr lang="en-GB" dirty="0" smtClean="0"/>
              <a:t>Results in bad plans</a:t>
            </a:r>
          </a:p>
          <a:p>
            <a:pPr lvl="1"/>
            <a:r>
              <a:rPr lang="en-GB" dirty="0" smtClean="0"/>
              <a:t>Resolve using RECOMPILE</a:t>
            </a:r>
          </a:p>
          <a:p>
            <a:pPr lvl="2"/>
            <a:r>
              <a:rPr lang="en-GB" dirty="0" smtClean="0"/>
              <a:t>Expensive for each call</a:t>
            </a:r>
          </a:p>
          <a:p>
            <a:pPr lvl="1"/>
            <a:r>
              <a:rPr lang="en-GB" dirty="0" smtClean="0"/>
              <a:t>An attempt at a solution in 2008 but not viable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724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Search Options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Dynamic SQL</a:t>
            </a:r>
          </a:p>
          <a:p>
            <a:pPr lvl="1"/>
            <a:r>
              <a:rPr lang="en-GB" dirty="0" smtClean="0"/>
              <a:t>Only add required criteria</a:t>
            </a:r>
          </a:p>
          <a:p>
            <a:pPr lvl="1"/>
            <a:r>
              <a:rPr lang="en-GB" dirty="0" smtClean="0"/>
              <a:t>Allows joins where necessary</a:t>
            </a:r>
          </a:p>
          <a:p>
            <a:pPr lvl="1"/>
            <a:r>
              <a:rPr lang="en-GB" dirty="0" smtClean="0"/>
              <a:t>Multiple ideal plans generated</a:t>
            </a:r>
          </a:p>
          <a:p>
            <a:pPr lvl="1"/>
            <a:r>
              <a:rPr lang="en-GB" dirty="0" smtClean="0"/>
              <a:t>Use of parameters</a:t>
            </a:r>
          </a:p>
          <a:p>
            <a:pPr lvl="2"/>
            <a:r>
              <a:rPr lang="en-GB" dirty="0" smtClean="0"/>
              <a:t>DO NOT concatenate values</a:t>
            </a:r>
          </a:p>
          <a:p>
            <a:pPr lvl="1"/>
            <a:r>
              <a:rPr lang="en-GB" dirty="0" smtClean="0"/>
              <a:t>String manipulation awful in TSQL</a:t>
            </a:r>
          </a:p>
          <a:p>
            <a:pPr lvl="1"/>
            <a:r>
              <a:rPr lang="en-GB" dirty="0" smtClean="0"/>
              <a:t>Read access required by calling user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846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Welcome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Get a VM:</a:t>
            </a:r>
          </a:p>
          <a:p>
            <a:pPr lvl="1"/>
            <a:r>
              <a:rPr lang="en-GB" dirty="0" smtClean="0"/>
              <a:t>sabiniotr</a:t>
            </a:r>
            <a:r>
              <a:rPr lang="en-GB" dirty="0" smtClean="0">
                <a:solidFill>
                  <a:srgbClr val="FF0000"/>
                </a:solidFill>
              </a:rPr>
              <a:t>XX</a:t>
            </a:r>
            <a:r>
              <a:rPr lang="en-GB" dirty="0" smtClean="0"/>
              <a:t>.westeurope.cloudapp.azure.com</a:t>
            </a:r>
          </a:p>
          <a:p>
            <a:r>
              <a:rPr lang="en-GB" dirty="0" smtClean="0"/>
              <a:t>Login</a:t>
            </a:r>
          </a:p>
          <a:p>
            <a:pPr lvl="1"/>
            <a:r>
              <a:rPr lang="en-GB" dirty="0" smtClean="0"/>
              <a:t>.\</a:t>
            </a:r>
            <a:r>
              <a:rPr lang="en-GB" dirty="0" err="1" smtClean="0"/>
              <a:t>SQLTraining</a:t>
            </a:r>
            <a:endParaRPr lang="en-GB" dirty="0" smtClean="0"/>
          </a:p>
          <a:p>
            <a:pPr lvl="1"/>
            <a:r>
              <a:rPr lang="en-GB" dirty="0" smtClean="0"/>
              <a:t>SQLTraining123</a:t>
            </a:r>
          </a:p>
          <a:p>
            <a:r>
              <a:rPr lang="en-GB" dirty="0" err="1" smtClean="0"/>
              <a:t>Wifi</a:t>
            </a:r>
            <a:endParaRPr lang="en-GB" dirty="0" smtClean="0"/>
          </a:p>
          <a:p>
            <a:pPr lvl="1"/>
            <a:r>
              <a:rPr lang="en-GB" dirty="0"/>
              <a:t>U</a:t>
            </a:r>
            <a:r>
              <a:rPr lang="en-GB" dirty="0" smtClean="0"/>
              <a:t>sername</a:t>
            </a:r>
            <a:r>
              <a:rPr lang="en-GB" dirty="0"/>
              <a:t>:	huddle</a:t>
            </a:r>
          </a:p>
          <a:p>
            <a:pPr lvl="1"/>
            <a:r>
              <a:rPr lang="en-GB" dirty="0" smtClean="0"/>
              <a:t>Password</a:t>
            </a:r>
            <a:r>
              <a:rPr lang="en-GB" dirty="0"/>
              <a:t>:	</a:t>
            </a:r>
            <a:r>
              <a:rPr lang="en-GB" dirty="0" err="1"/>
              <a:t>wCKEgk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5598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Batch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Batch operations affect concurrency</a:t>
            </a:r>
          </a:p>
          <a:p>
            <a:pPr lvl="1"/>
            <a:r>
              <a:rPr lang="en-GB" dirty="0" smtClean="0"/>
              <a:t>Long running</a:t>
            </a:r>
          </a:p>
          <a:p>
            <a:pPr lvl="1"/>
            <a:r>
              <a:rPr lang="en-GB" dirty="0" smtClean="0"/>
              <a:t>Large numbers of locks</a:t>
            </a:r>
          </a:p>
          <a:p>
            <a:r>
              <a:rPr lang="en-GB" dirty="0" smtClean="0"/>
              <a:t>Break batch into smaller chunks</a:t>
            </a:r>
          </a:p>
          <a:p>
            <a:pPr lvl="1"/>
            <a:r>
              <a:rPr lang="en-GB" dirty="0" smtClean="0"/>
              <a:t>Reduces locks</a:t>
            </a:r>
          </a:p>
          <a:p>
            <a:pPr lvl="1"/>
            <a:r>
              <a:rPr lang="en-GB" dirty="0" smtClean="0"/>
              <a:t>Take longer overall</a:t>
            </a:r>
          </a:p>
          <a:p>
            <a:pPr lvl="1"/>
            <a:r>
              <a:rPr lang="en-GB" dirty="0" smtClean="0"/>
              <a:t>Need to parallelise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126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Batch Operations -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SET ROWCOUNT	</a:t>
            </a:r>
          </a:p>
          <a:p>
            <a:pPr lvl="1"/>
            <a:r>
              <a:rPr lang="en-GB" dirty="0" smtClean="0"/>
              <a:t>Not advised doesn't work with optimiser</a:t>
            </a:r>
          </a:p>
          <a:p>
            <a:pPr lvl="1"/>
            <a:r>
              <a:rPr lang="en-GB" dirty="0" smtClean="0"/>
              <a:t>always have to revert</a:t>
            </a:r>
          </a:p>
          <a:p>
            <a:r>
              <a:rPr lang="en-GB" dirty="0" smtClean="0"/>
              <a:t>TOP in UPDATE, INSERT, DELETE</a:t>
            </a:r>
          </a:p>
          <a:p>
            <a:pPr lvl="1"/>
            <a:r>
              <a:rPr lang="en-GB" dirty="0" smtClean="0"/>
              <a:t>Very limited as no order by</a:t>
            </a:r>
          </a:p>
          <a:p>
            <a:r>
              <a:rPr lang="en-GB" dirty="0" smtClean="0"/>
              <a:t>TOP in derived table</a:t>
            </a:r>
          </a:p>
          <a:p>
            <a:pPr lvl="1"/>
            <a:r>
              <a:rPr lang="en-GB" dirty="0" smtClean="0"/>
              <a:t>Allows use of order by</a:t>
            </a:r>
          </a:p>
          <a:p>
            <a:r>
              <a:rPr lang="en-GB" dirty="0" smtClean="0"/>
              <a:t>Service Broker to perform parallel operations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82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Defined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Scalar functions are evil</a:t>
            </a:r>
          </a:p>
          <a:p>
            <a:pPr lvl="1"/>
            <a:r>
              <a:rPr lang="en-GB" dirty="0" smtClean="0">
                <a:hlinkClick r:id="rId2"/>
              </a:rPr>
              <a:t>http://sqlblogcasts.com/blogs/simons/archive/2008/11/03/TSQL-Scalar-functions-are-evil-.aspx</a:t>
            </a:r>
            <a:endParaRPr lang="en-GB" dirty="0" smtClean="0"/>
          </a:p>
          <a:p>
            <a:r>
              <a:rPr lang="en-GB" dirty="0" smtClean="0"/>
              <a:t>Code is interpreted</a:t>
            </a:r>
          </a:p>
          <a:p>
            <a:r>
              <a:rPr lang="en-GB" dirty="0" smtClean="0"/>
              <a:t>Executed for each </a:t>
            </a:r>
            <a:r>
              <a:rPr lang="en-GB" dirty="0" smtClean="0"/>
              <a:t>r</a:t>
            </a:r>
            <a:r>
              <a:rPr lang="en-GB" dirty="0" smtClean="0"/>
              <a:t>ow </a:t>
            </a:r>
            <a:r>
              <a:rPr lang="en-GB" dirty="0"/>
              <a:t>(at </a:t>
            </a:r>
            <a:r>
              <a:rPr lang="en-GB" dirty="0" smtClean="0"/>
              <a:t>least)</a:t>
            </a:r>
            <a:endParaRPr lang="en-GB" dirty="0" smtClean="0"/>
          </a:p>
          <a:p>
            <a:r>
              <a:rPr lang="en-GB" dirty="0" smtClean="0"/>
              <a:t>Not parallelised</a:t>
            </a:r>
          </a:p>
          <a:p>
            <a:r>
              <a:rPr lang="en-GB" dirty="0" smtClean="0"/>
              <a:t>Cause problems with profiling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508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UDF 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174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Scalar Functions - Fix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table valued </a:t>
            </a:r>
            <a:r>
              <a:rPr lang="en-GB" dirty="0" smtClean="0"/>
              <a:t>functions</a:t>
            </a:r>
          </a:p>
          <a:p>
            <a:pPr lvl="1"/>
            <a:r>
              <a:rPr lang="en-GB" dirty="0" smtClean="0"/>
              <a:t>If possible with just a RETURN statement</a:t>
            </a:r>
            <a:endParaRPr lang="en-GB" dirty="0" smtClean="0"/>
          </a:p>
          <a:p>
            <a:r>
              <a:rPr lang="en-GB" dirty="0" smtClean="0"/>
              <a:t>Use in </a:t>
            </a:r>
            <a:r>
              <a:rPr lang="en-GB" dirty="0" err="1" smtClean="0"/>
              <a:t>subquery</a:t>
            </a:r>
            <a:endParaRPr lang="en-GB" dirty="0" smtClean="0"/>
          </a:p>
          <a:p>
            <a:r>
              <a:rPr lang="en-GB" dirty="0" smtClean="0"/>
              <a:t>Allows code reuse</a:t>
            </a:r>
          </a:p>
          <a:p>
            <a:pPr lvl="1"/>
            <a:r>
              <a:rPr lang="en-GB" dirty="0" smtClean="0"/>
              <a:t>but complicates implementation</a:t>
            </a:r>
          </a:p>
          <a:p>
            <a:r>
              <a:rPr lang="en-GB" dirty="0" smtClean="0"/>
              <a:t>Use CLR</a:t>
            </a:r>
          </a:p>
          <a:p>
            <a:pPr lvl="1"/>
            <a:r>
              <a:rPr lang="en-GB" dirty="0" smtClean="0"/>
              <a:t>Better than user defined function</a:t>
            </a:r>
          </a:p>
          <a:p>
            <a:pPr lvl="1"/>
            <a:r>
              <a:rPr lang="en-GB" dirty="0" smtClean="0"/>
              <a:t>Worse than pure system calls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031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Temp Tables/Table Variables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759915"/>
              </p:ext>
            </p:extLst>
          </p:nvPr>
        </p:nvGraphicFramePr>
        <p:xfrm>
          <a:off x="1981200" y="1500188"/>
          <a:ext cx="8229600" cy="3779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Temp Tables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Table Variables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Load</a:t>
                      </a:r>
                      <a:r>
                        <a:rPr lang="en-GB" baseline="0" dirty="0" smtClean="0"/>
                        <a:t> performance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Bulk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Bulk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Indexing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via</a:t>
                      </a:r>
                      <a:r>
                        <a:rPr lang="en-GB" baseline="0" dirty="0" smtClean="0"/>
                        <a:t> Primary Key or Unique Constraint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Statistics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Only with indexes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Recompiles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Parallel plans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Scope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Connection (## are global for duration</a:t>
                      </a:r>
                      <a:r>
                        <a:rPr lang="en-GB" baseline="0" dirty="0" smtClean="0"/>
                        <a:t> of original connection)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Batch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SELECT INTO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12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Temp Table Reuse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Temp tables can be reused by future sessions</a:t>
            </a:r>
          </a:p>
          <a:p>
            <a:r>
              <a:rPr lang="en-GB" dirty="0" smtClean="0"/>
              <a:t>This reduces “</a:t>
            </a:r>
            <a:r>
              <a:rPr lang="en-GB" dirty="0" err="1" smtClean="0"/>
              <a:t>TempDB</a:t>
            </a:r>
            <a:r>
              <a:rPr lang="en-GB" dirty="0" smtClean="0"/>
              <a:t> contention”</a:t>
            </a:r>
          </a:p>
          <a:p>
            <a:r>
              <a:rPr lang="en-GB" dirty="0" smtClean="0"/>
              <a:t>No named constraints</a:t>
            </a:r>
          </a:p>
          <a:p>
            <a:r>
              <a:rPr lang="en-GB" dirty="0" smtClean="0"/>
              <a:t>No alters/create index after creation</a:t>
            </a:r>
          </a:p>
          <a:p>
            <a:r>
              <a:rPr lang="en-GB" dirty="0" smtClean="0"/>
              <a:t>Use inline constraints instead</a:t>
            </a:r>
          </a:p>
          <a:p>
            <a:r>
              <a:rPr lang="en-GB" dirty="0" smtClean="0"/>
              <a:t>Table variables are also reused (but in the same proc only)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209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In-Memory Tables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950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In-Memory – What it’s not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answer to all your problems</a:t>
            </a:r>
          </a:p>
          <a:p>
            <a:r>
              <a:rPr lang="en-GB" dirty="0"/>
              <a:t>Easy to convert to</a:t>
            </a:r>
            <a:endParaRPr lang="en-GB" dirty="0" smtClean="0"/>
          </a:p>
          <a:p>
            <a:r>
              <a:rPr lang="en-GB" dirty="0" smtClean="0"/>
              <a:t>DBCC PINTABLE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773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In-Memory – What it 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Durable writes – despite being “in memory”</a:t>
            </a:r>
          </a:p>
          <a:p>
            <a:r>
              <a:rPr lang="en-GB" dirty="0" smtClean="0"/>
              <a:t>Uses versioning</a:t>
            </a:r>
          </a:p>
          <a:p>
            <a:pPr lvl="1"/>
            <a:r>
              <a:rPr lang="en-GB" dirty="0" smtClean="0"/>
              <a:t>Not great for lots of fast updates</a:t>
            </a:r>
          </a:p>
          <a:p>
            <a:r>
              <a:rPr lang="en-GB" dirty="0" smtClean="0"/>
              <a:t>Limited functionality</a:t>
            </a:r>
          </a:p>
          <a:p>
            <a:pPr lvl="1"/>
            <a:r>
              <a:rPr lang="en-GB" dirty="0" smtClean="0"/>
              <a:t>No FK’s</a:t>
            </a:r>
          </a:p>
          <a:p>
            <a:pPr lvl="1"/>
            <a:r>
              <a:rPr lang="en-GB" dirty="0" smtClean="0"/>
              <a:t>Limited Indexes</a:t>
            </a:r>
          </a:p>
          <a:p>
            <a:pPr lvl="1"/>
            <a:r>
              <a:rPr lang="en-GB" dirty="0" smtClean="0"/>
              <a:t>Cannot modify table after creation</a:t>
            </a:r>
          </a:p>
          <a:p>
            <a:pPr lvl="1"/>
            <a:r>
              <a:rPr lang="en-GB" dirty="0" smtClean="0"/>
              <a:t>No LOB Data (XML, varchar(max) </a:t>
            </a:r>
            <a:r>
              <a:rPr lang="en-GB" dirty="0" err="1" smtClean="0"/>
              <a:t>varbinary</a:t>
            </a:r>
            <a:r>
              <a:rPr lang="en-GB" dirty="0" smtClean="0"/>
              <a:t>(max)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No cross database queries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699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Todays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Testing for optimal T-SQL</a:t>
            </a:r>
            <a:endParaRPr lang="en-GB" dirty="0" smtClean="0"/>
          </a:p>
          <a:p>
            <a:r>
              <a:rPr lang="en-GB" dirty="0" smtClean="0"/>
              <a:t>Coding for how the optimiser resolves queries</a:t>
            </a:r>
          </a:p>
          <a:p>
            <a:r>
              <a:rPr lang="en-GB" dirty="0" smtClean="0"/>
              <a:t>Avoiding query plan </a:t>
            </a:r>
            <a:r>
              <a:rPr lang="en-GB" dirty="0" err="1" smtClean="0"/>
              <a:t>gotchas</a:t>
            </a:r>
            <a:endParaRPr lang="en-GB" dirty="0" smtClean="0"/>
          </a:p>
          <a:p>
            <a:r>
              <a:rPr lang="en-GB" dirty="0" smtClean="0"/>
              <a:t>New stuff</a:t>
            </a:r>
          </a:p>
          <a:p>
            <a:pPr lvl="1"/>
            <a:r>
              <a:rPr lang="en-GB" dirty="0" smtClean="0"/>
              <a:t>In-Memory Tables &amp; Native Compilation (</a:t>
            </a:r>
            <a:r>
              <a:rPr lang="en-GB" dirty="0" err="1" smtClean="0"/>
              <a:t>Hekaton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Delayed Durability</a:t>
            </a:r>
          </a:p>
          <a:p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735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In-Memory – 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OLTP - Short Transactions</a:t>
            </a:r>
          </a:p>
          <a:p>
            <a:r>
              <a:rPr lang="en-GB" dirty="0" smtClean="0"/>
              <a:t>Where traditional on disk tables see contention/blocking</a:t>
            </a:r>
          </a:p>
          <a:p>
            <a:r>
              <a:rPr lang="en-GB" dirty="0" smtClean="0"/>
              <a:t>Heavy processing in stored procedures</a:t>
            </a:r>
          </a:p>
          <a:p>
            <a:pPr lvl="1"/>
            <a:r>
              <a:rPr lang="en-GB" dirty="0" smtClean="0"/>
              <a:t>Utilise Table Variables Types with In-Memory enabled</a:t>
            </a:r>
          </a:p>
          <a:p>
            <a:r>
              <a:rPr lang="en-GB" dirty="0" smtClean="0"/>
              <a:t>Session State Database</a:t>
            </a:r>
          </a:p>
          <a:p>
            <a:r>
              <a:rPr lang="en-GB" dirty="0" smtClean="0"/>
              <a:t>Table(s) should contain mainly active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28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Natively Complied Stored Procedures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Optional</a:t>
            </a:r>
          </a:p>
          <a:p>
            <a:pPr lvl="1"/>
            <a:r>
              <a:rPr lang="en-GB" dirty="0" smtClean="0"/>
              <a:t>Traditional procs/</a:t>
            </a:r>
            <a:r>
              <a:rPr lang="en-GB" dirty="0" err="1" smtClean="0"/>
              <a:t>adhoc</a:t>
            </a:r>
            <a:r>
              <a:rPr lang="en-GB" dirty="0" smtClean="0"/>
              <a:t> queries still work</a:t>
            </a:r>
          </a:p>
          <a:p>
            <a:r>
              <a:rPr lang="en-GB" dirty="0" smtClean="0"/>
              <a:t>Compiled at creation not run time</a:t>
            </a:r>
          </a:p>
          <a:p>
            <a:r>
              <a:rPr lang="en-GB" dirty="0" smtClean="0"/>
              <a:t>So run time never has to wait for plan generation</a:t>
            </a:r>
          </a:p>
          <a:p>
            <a:r>
              <a:rPr lang="en-GB" dirty="0" smtClean="0"/>
              <a:t>Compiled to machine code – not a XML plan</a:t>
            </a:r>
          </a:p>
          <a:p>
            <a:r>
              <a:rPr lang="en-GB" dirty="0" smtClean="0"/>
              <a:t>Parameters all compiled for UNKNOWN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352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694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Delayed Durability Mode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AKA Bandit mode</a:t>
            </a:r>
          </a:p>
          <a:p>
            <a:r>
              <a:rPr lang="en-GB" dirty="0" smtClean="0"/>
              <a:t>Commits do not wait for the log file write to complete</a:t>
            </a:r>
          </a:p>
          <a:p>
            <a:r>
              <a:rPr lang="en-GB" dirty="0" smtClean="0"/>
              <a:t>Disabled by default</a:t>
            </a:r>
          </a:p>
          <a:p>
            <a:pPr lvl="1"/>
            <a:r>
              <a:rPr lang="en-GB" dirty="0" smtClean="0"/>
              <a:t>Enabled as optional or for everything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CAN CAUSE DATA LOSS!</a:t>
            </a:r>
          </a:p>
          <a:p>
            <a:r>
              <a:rPr lang="en-GB" dirty="0" smtClean="0"/>
              <a:t>But it’s way faster</a:t>
            </a:r>
          </a:p>
          <a:p>
            <a:r>
              <a:rPr lang="en-GB" dirty="0" smtClean="0"/>
              <a:t>Good use case is a Staging database/table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846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Queries don't define execution</a:t>
            </a:r>
          </a:p>
          <a:p>
            <a:r>
              <a:rPr lang="en-GB" dirty="0" smtClean="0"/>
              <a:t>Re-write queries to get required execution</a:t>
            </a:r>
          </a:p>
          <a:p>
            <a:r>
              <a:rPr lang="en-GB" dirty="0" smtClean="0"/>
              <a:t>The optimiser has decided on a plan for a reason, try to understand</a:t>
            </a:r>
          </a:p>
          <a:p>
            <a:r>
              <a:rPr lang="en-GB" dirty="0" smtClean="0"/>
              <a:t>Need to develop on multi core systems</a:t>
            </a:r>
          </a:p>
          <a:p>
            <a:r>
              <a:rPr lang="en-GB" dirty="0" smtClean="0"/>
              <a:t>Resource usage not obvious with 1 user</a:t>
            </a:r>
          </a:p>
          <a:p>
            <a:endParaRPr lang="en-GB" sz="1800" dirty="0"/>
          </a:p>
          <a:p>
            <a:pPr algn="ctr">
              <a:buNone/>
            </a:pPr>
            <a:r>
              <a:rPr lang="en-GB" sz="3600" dirty="0"/>
              <a:t>Less resource usage -&gt; Better scalability</a:t>
            </a:r>
          </a:p>
          <a:p>
            <a:pPr algn="ctr"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879026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Optimal Code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5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you know your code is good?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Runs pretty quick on my machine?</a:t>
            </a:r>
          </a:p>
          <a:p>
            <a:r>
              <a:rPr lang="en-GB" dirty="0" smtClean="0"/>
              <a:t>Returns in x time on the test box?</a:t>
            </a:r>
          </a:p>
          <a:p>
            <a:r>
              <a:rPr lang="en-GB" dirty="0" smtClean="0"/>
              <a:t>Plan looks ok?</a:t>
            </a:r>
          </a:p>
          <a:p>
            <a:r>
              <a:rPr lang="en-GB" dirty="0" smtClean="0"/>
              <a:t>Better than the last version?</a:t>
            </a:r>
          </a:p>
          <a:p>
            <a:r>
              <a:rPr lang="en-GB" dirty="0" smtClean="0"/>
              <a:t>Thread safe?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66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Measuring 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STATISTICS IO/TIME</a:t>
            </a:r>
          </a:p>
          <a:p>
            <a:r>
              <a:rPr lang="en-GB" dirty="0" smtClean="0"/>
              <a:t>Query Plans</a:t>
            </a:r>
          </a:p>
          <a:p>
            <a:r>
              <a:rPr lang="en-GB" dirty="0" smtClean="0"/>
              <a:t>Load Test</a:t>
            </a:r>
          </a:p>
          <a:p>
            <a:r>
              <a:rPr lang="en-GB" dirty="0" smtClean="0"/>
              <a:t>Baseline</a:t>
            </a:r>
          </a:p>
          <a:p>
            <a:r>
              <a:rPr lang="en-GB" strike="sngStrike" dirty="0" smtClean="0"/>
              <a:t>Profiler</a:t>
            </a:r>
          </a:p>
          <a:p>
            <a:r>
              <a:rPr lang="en-GB" dirty="0" smtClean="0"/>
              <a:t>DMV’s</a:t>
            </a:r>
          </a:p>
          <a:p>
            <a:r>
              <a:rPr lang="en-GB" dirty="0" smtClean="0"/>
              <a:t>Extended Events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7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Indexes Reminder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 Trees</a:t>
            </a:r>
          </a:p>
          <a:p>
            <a:r>
              <a:rPr lang="en-GB" dirty="0" smtClean="0"/>
              <a:t>Clustered vs Non Clustered</a:t>
            </a:r>
          </a:p>
          <a:p>
            <a:r>
              <a:rPr lang="en-GB" dirty="0" smtClean="0"/>
              <a:t>Heaps</a:t>
            </a:r>
          </a:p>
          <a:p>
            <a:r>
              <a:rPr lang="en-GB" dirty="0" smtClean="0"/>
              <a:t>Key Lookups</a:t>
            </a:r>
          </a:p>
          <a:p>
            <a:r>
              <a:rPr lang="en-GB" dirty="0" smtClean="0"/>
              <a:t>Seek vs Scan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92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Choosing an Index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…WHERE </a:t>
            </a:r>
            <a:r>
              <a:rPr lang="en-GB" dirty="0" err="1" smtClean="0"/>
              <a:t>CustomerID</a:t>
            </a:r>
            <a:r>
              <a:rPr lang="en-GB" dirty="0" smtClean="0"/>
              <a:t> = @p1 AND </a:t>
            </a:r>
            <a:r>
              <a:rPr lang="en-GB" dirty="0" err="1" smtClean="0"/>
              <a:t>StoreID</a:t>
            </a:r>
            <a:r>
              <a:rPr lang="en-GB" dirty="0" smtClean="0"/>
              <a:t> = @p2</a:t>
            </a:r>
          </a:p>
          <a:p>
            <a:r>
              <a:rPr lang="en-GB" dirty="0" smtClean="0"/>
              <a:t>Both </a:t>
            </a:r>
            <a:r>
              <a:rPr lang="en-GB" dirty="0" err="1" smtClean="0"/>
              <a:t>CustomerID</a:t>
            </a:r>
            <a:r>
              <a:rPr lang="en-GB" dirty="0" smtClean="0"/>
              <a:t> and </a:t>
            </a:r>
            <a:r>
              <a:rPr lang="en-GB" dirty="0" err="1" smtClean="0"/>
              <a:t>StoreID</a:t>
            </a:r>
            <a:r>
              <a:rPr lang="en-GB" dirty="0" smtClean="0"/>
              <a:t> are indexed separately</a:t>
            </a:r>
          </a:p>
          <a:p>
            <a:r>
              <a:rPr lang="en-GB" dirty="0" smtClean="0"/>
              <a:t>The query optimiser will select one index only for the whole query</a:t>
            </a:r>
          </a:p>
          <a:p>
            <a:pPr lvl="1"/>
            <a:r>
              <a:rPr lang="en-GB" dirty="0" smtClean="0"/>
              <a:t>In this case probably </a:t>
            </a:r>
            <a:r>
              <a:rPr lang="en-GB" dirty="0" err="1" smtClean="0"/>
              <a:t>CustomerID</a:t>
            </a:r>
            <a:r>
              <a:rPr lang="en-GB" dirty="0" smtClean="0"/>
              <a:t> as we would expect better SELECTIVITY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72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SARGable</a:t>
            </a:r>
            <a:r>
              <a:rPr lang="en-GB" dirty="0" smtClean="0"/>
              <a:t> Queries/Predicates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LIKE (%)</a:t>
            </a:r>
          </a:p>
          <a:p>
            <a:pPr lvl="1"/>
            <a:r>
              <a:rPr lang="en-GB" dirty="0" smtClean="0"/>
              <a:t>‘%value’ - Cannot use index</a:t>
            </a:r>
          </a:p>
          <a:p>
            <a:pPr lvl="1"/>
            <a:r>
              <a:rPr lang="en-GB" dirty="0" smtClean="0"/>
              <a:t>‘value%’ - Can use index</a:t>
            </a:r>
          </a:p>
          <a:p>
            <a:r>
              <a:rPr lang="en-GB" dirty="0" smtClean="0"/>
              <a:t>Functions</a:t>
            </a:r>
          </a:p>
          <a:p>
            <a:pPr lvl="1"/>
            <a:r>
              <a:rPr lang="en-GB" dirty="0" smtClean="0"/>
              <a:t>MONTH(</a:t>
            </a:r>
            <a:r>
              <a:rPr lang="en-GB" dirty="0" err="1" smtClean="0"/>
              <a:t>DateColumn</a:t>
            </a:r>
            <a:r>
              <a:rPr lang="en-GB" dirty="0" smtClean="0"/>
              <a:t>) = 12  - Cannot use Index</a:t>
            </a:r>
          </a:p>
          <a:p>
            <a:pPr lvl="1"/>
            <a:r>
              <a:rPr lang="en-GB" dirty="0" err="1" smtClean="0"/>
              <a:t>DateColumn</a:t>
            </a:r>
            <a:r>
              <a:rPr lang="en-GB" dirty="0" smtClean="0"/>
              <a:t> BETWEEN ‘1 Dec 2015’ AND ‘31 Dec 2015’ - Can use index</a:t>
            </a:r>
          </a:p>
          <a:p>
            <a:pPr lvl="1"/>
            <a:r>
              <a:rPr lang="en-GB" dirty="0" smtClean="0"/>
              <a:t>CAST(</a:t>
            </a:r>
            <a:r>
              <a:rPr lang="en-GB" dirty="0" err="1" smtClean="0"/>
              <a:t>DateColumn</a:t>
            </a:r>
            <a:r>
              <a:rPr lang="en-GB" dirty="0" smtClean="0"/>
              <a:t> as DATE) BETWEEN… - Can use index</a:t>
            </a:r>
          </a:p>
          <a:p>
            <a:r>
              <a:rPr lang="en-GB" dirty="0" smtClean="0"/>
              <a:t>OR</a:t>
            </a:r>
          </a:p>
          <a:p>
            <a:pPr lvl="1"/>
            <a:r>
              <a:rPr lang="en-GB" dirty="0" smtClean="0"/>
              <a:t>More likely to scan rather than seek</a:t>
            </a:r>
          </a:p>
          <a:p>
            <a:r>
              <a:rPr lang="en-GB" dirty="0" smtClean="0"/>
              <a:t>IN is the same as OR</a:t>
            </a:r>
          </a:p>
          <a:p>
            <a:pPr lvl="1"/>
            <a:r>
              <a:rPr lang="en-GB" dirty="0" smtClean="0"/>
              <a:t>In some cases you can use BETWEEN (example replace IN (1,2,3) with BETWEEN 1 AND 3)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107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7D943499-839E-463F-B707-79168216EA77}" vid="{48BABF9B-A2FC-482E-A381-0C6364D0A8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506</TotalTime>
  <Words>1207</Words>
  <Application>Microsoft Office PowerPoint</Application>
  <PresentationFormat>Widescreen</PresentationFormat>
  <Paragraphs>271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 New</vt:lpstr>
      <vt:lpstr>Lucida Console</vt:lpstr>
      <vt:lpstr>Ubuntu Titling Rg</vt:lpstr>
      <vt:lpstr>Theme</vt:lpstr>
      <vt:lpstr>Performance</vt:lpstr>
      <vt:lpstr>Welcome</vt:lpstr>
      <vt:lpstr>Todays Objectives</vt:lpstr>
      <vt:lpstr>Writing Optimal Code</vt:lpstr>
      <vt:lpstr>How do you know your code is good?</vt:lpstr>
      <vt:lpstr>Measuring Performance</vt:lpstr>
      <vt:lpstr>Indexes Reminder</vt:lpstr>
      <vt:lpstr>Choosing an Index</vt:lpstr>
      <vt:lpstr>SARGable Queries/Predicates</vt:lpstr>
      <vt:lpstr>Demo</vt:lpstr>
      <vt:lpstr>GROUP BY</vt:lpstr>
      <vt:lpstr>GROUP BY - Example</vt:lpstr>
      <vt:lpstr>GROUP BY – Re-write Example</vt:lpstr>
      <vt:lpstr>Demo</vt:lpstr>
      <vt:lpstr>Subset queries</vt:lpstr>
      <vt:lpstr>Subset queries</vt:lpstr>
      <vt:lpstr>Dynamic Conditions</vt:lpstr>
      <vt:lpstr>Dynamic Search Options</vt:lpstr>
      <vt:lpstr>Dynamic Search Options </vt:lpstr>
      <vt:lpstr>Batch operations</vt:lpstr>
      <vt:lpstr>Batch Operations - solution</vt:lpstr>
      <vt:lpstr>User Defined Functions</vt:lpstr>
      <vt:lpstr>Demo</vt:lpstr>
      <vt:lpstr>Scalar Functions - Fix</vt:lpstr>
      <vt:lpstr>Temp Tables/Table Variables</vt:lpstr>
      <vt:lpstr>Temp Table Reuse</vt:lpstr>
      <vt:lpstr>In-Memory Tables</vt:lpstr>
      <vt:lpstr>In-Memory – What it’s not</vt:lpstr>
      <vt:lpstr>In-Memory – What it is</vt:lpstr>
      <vt:lpstr>In-Memory – Use Cases</vt:lpstr>
      <vt:lpstr>Natively Complied Stored Procedures</vt:lpstr>
      <vt:lpstr>Demo</vt:lpstr>
      <vt:lpstr>Delayed Durability Mode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D'Morias</dc:creator>
  <cp:lastModifiedBy>Simon D'Morias</cp:lastModifiedBy>
  <cp:revision>24</cp:revision>
  <dcterms:created xsi:type="dcterms:W3CDTF">2016-02-23T09:05:19Z</dcterms:created>
  <dcterms:modified xsi:type="dcterms:W3CDTF">2016-02-23T17:32:14Z</dcterms:modified>
</cp:coreProperties>
</file>