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70" r:id="rId4"/>
    <p:sldId id="258" r:id="rId5"/>
    <p:sldId id="269" r:id="rId6"/>
    <p:sldId id="259" r:id="rId7"/>
    <p:sldId id="264" r:id="rId8"/>
    <p:sldId id="267" r:id="rId9"/>
    <p:sldId id="261" r:id="rId10"/>
    <p:sldId id="27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9" d="100"/>
          <a:sy n="79" d="100"/>
        </p:scale>
        <p:origin x="-18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F52E3-599A-4E29-9436-68A8BD4D9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045A377-C741-415C-8C84-F88558562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B726998-306A-467B-843D-3DCB79B7DE84}"/>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B9346B17-6090-4537-8302-5F0BEFA06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3426372-5C3B-4FA0-8648-A889E4BF44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187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77E6DE-8441-4002-B4A8-1F3162C96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33D9EDB-245B-4BB6-BE15-05846558E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67E522C-29FB-4592-A330-F0159EE04A3F}"/>
              </a:ext>
            </a:extLst>
          </p:cNvPr>
          <p:cNvSpPr>
            <a:spLocks noGrp="1"/>
          </p:cNvSpPr>
          <p:nvPr>
            <p:ph type="dt" sz="half" idx="10"/>
          </p:nvPr>
        </p:nvSpPr>
        <p:spPr/>
        <p:txBody>
          <a:bodyPr/>
          <a:lstStyle/>
          <a:p>
            <a:fld id="{55C6B4A9-1611-4792-9094-5F34BCA07E0B}"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EEEB2BC8-8676-47CB-9915-44564111D5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8D1CC76-417B-41B0-AC63-CDA0B0FBC357}"/>
              </a:ext>
            </a:extLst>
          </p:cNvPr>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76730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F879A0D-7B68-4962-93B1-EE573F7AA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66D1CB6-2BCA-4955-9058-DF799D191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A699751-C3D8-4CE0-95CB-532F184C5282}"/>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87D14984-C26B-43A6-8BBA-6C2A6D9C88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D98791-542C-4EA9-A11C-294329F636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165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12D11-1C0B-4BD2-B97B-4B14F120F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30DF59A-B8E6-4B7F-8756-8B6461006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CA20D78-B2D0-491A-84BF-85AFC7908694}"/>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288386EF-2299-4C2D-858C-7BBCEDFA9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6E53096-E485-48E1-9C37-ABFB62B81F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065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727BD-04CA-439C-9B95-2FD8ACAA4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EC716EB-23DD-4D22-890F-09F1D265C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E1286FD-0B88-4E38-9A9E-EE4F08EBC4EA}"/>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4E4FD9F0-3A17-4FFC-AAAD-A33163EDD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CBFC487-59B5-40FC-8DFA-F144AADFB7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523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6A7678-F577-434D-A6CC-AEA4ABB17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FC13BB1-CB90-407B-821F-F173897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FFDDD9E-0643-4443-9DF7-9A99B664E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DC08D54-70C7-40E9-94FC-37C2B9B9B2E0}"/>
              </a:ext>
            </a:extLst>
          </p:cNvPr>
          <p:cNvSpPr>
            <a:spLocks noGrp="1"/>
          </p:cNvSpPr>
          <p:nvPr>
            <p:ph type="dt" sz="half" idx="10"/>
          </p:nvPr>
        </p:nvSpPr>
        <p:spPr/>
        <p:txBody>
          <a:bodyPr/>
          <a:lstStyle/>
          <a:p>
            <a:fld id="{EB712588-04B1-427B-82EE-E8DB90309F08}" type="datetimeFigureOut">
              <a:rPr lang="en-US" smtClean="0"/>
              <a:pPr/>
              <a:t>9/5/2020</a:t>
            </a:fld>
            <a:endParaRPr lang="en-US" dirty="0"/>
          </a:p>
        </p:txBody>
      </p:sp>
      <p:sp>
        <p:nvSpPr>
          <p:cNvPr id="6" name="Footer Placeholder 5">
            <a:extLst>
              <a:ext uri="{FF2B5EF4-FFF2-40B4-BE49-F238E27FC236}">
                <a16:creationId xmlns="" xmlns:a16="http://schemas.microsoft.com/office/drawing/2014/main" id="{1F59A2E3-9D69-458C-850A-3323D18AB2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52DC085-A2C7-4C7A-8D6D-AA4BBE107265}"/>
              </a:ext>
            </a:extLst>
          </p:cNvPr>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426572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1D6506-110D-46F9-9303-AE80E8021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FFD4B92-D454-4D60-9193-DD2C4AC2E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517553-5ECF-45DC-85A0-1714A1A96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74BF86F-BCEB-4DBF-8933-3BCC6E8B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B749D5F-3685-4F25-8725-EC952E1E7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1FB9CE7-4FB4-4FA1-934C-6BB953E76BEF}"/>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8" name="Footer Placeholder 7">
            <a:extLst>
              <a:ext uri="{FF2B5EF4-FFF2-40B4-BE49-F238E27FC236}">
                <a16:creationId xmlns="" xmlns:a16="http://schemas.microsoft.com/office/drawing/2014/main" id="{FCDA59DE-4102-43BE-A1B6-586312F617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5319D0B-0936-42BB-9BFC-FF0D62C8F8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4930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6EED6-B940-4747-8DDC-9F387D28C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B07CA4A-9BCF-43F6-B936-1D0687CCC708}"/>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4" name="Footer Placeholder 3">
            <a:extLst>
              <a:ext uri="{FF2B5EF4-FFF2-40B4-BE49-F238E27FC236}">
                <a16:creationId xmlns="" xmlns:a16="http://schemas.microsoft.com/office/drawing/2014/main" id="{A2BDABC0-F2A1-44E0-A6F7-67384148BC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F3AA44C-6EBE-46AF-8DD4-7DE3263FF3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1185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5B8D6AA-9655-4E70-ABF5-294C0AA5FD52}"/>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3" name="Footer Placeholder 2">
            <a:extLst>
              <a:ext uri="{FF2B5EF4-FFF2-40B4-BE49-F238E27FC236}">
                <a16:creationId xmlns="" xmlns:a16="http://schemas.microsoft.com/office/drawing/2014/main" id="{1B9644F7-A039-4418-B290-74F7D2E02A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C1D0724F-2F00-4B27-94EA-2E48DED9FD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1690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5037C-5E79-4CF3-A577-15039033E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7E9BE9B-6CA3-4D9A-B012-03A2B90C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EB26D84-D1EC-481C-A061-89FDB52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FE74AD1-A938-431D-83D0-6A7E79D979A4}"/>
              </a:ext>
            </a:extLst>
          </p:cNvPr>
          <p:cNvSpPr>
            <a:spLocks noGrp="1"/>
          </p:cNvSpPr>
          <p:nvPr>
            <p:ph type="dt" sz="half" idx="10"/>
          </p:nvPr>
        </p:nvSpPr>
        <p:spPr/>
        <p:txBody>
          <a:bodyPr/>
          <a:lstStyle/>
          <a:p>
            <a:fld id="{42A54C80-263E-416B-A8E0-580EDEADCBDC}" type="datetimeFigureOut">
              <a:rPr lang="en-US" smtClean="0"/>
              <a:pPr/>
              <a:t>9/5/2020</a:t>
            </a:fld>
            <a:endParaRPr lang="en-US" dirty="0"/>
          </a:p>
        </p:txBody>
      </p:sp>
      <p:sp>
        <p:nvSpPr>
          <p:cNvPr id="6" name="Footer Placeholder 5">
            <a:extLst>
              <a:ext uri="{FF2B5EF4-FFF2-40B4-BE49-F238E27FC236}">
                <a16:creationId xmlns="" xmlns:a16="http://schemas.microsoft.com/office/drawing/2014/main" id="{FB91C0A4-73EC-4133-91EC-6742C149F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B730860-43CC-49AF-9DA7-A6F908CC1A15}"/>
              </a:ext>
            </a:extLst>
          </p:cNvPr>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29934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8DC2A-208B-4FCB-A7A4-821F27D1E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336FB16-ED0B-4CD5-9C4F-B7D60ADE1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E3EAD5F-3047-4CAD-AA3E-66A003757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E0D1042-3ED6-41CE-A25C-EE5D10789AC3}"/>
              </a:ext>
            </a:extLst>
          </p:cNvPr>
          <p:cNvSpPr>
            <a:spLocks noGrp="1"/>
          </p:cNvSpPr>
          <p:nvPr>
            <p:ph type="dt" sz="half" idx="10"/>
          </p:nvPr>
        </p:nvSpPr>
        <p:spPr/>
        <p:txBody>
          <a:bodyPr/>
          <a:lstStyle/>
          <a:p>
            <a:fld id="{B61BEF0D-F0BB-DE4B-95CE-6DB70DBA9567}" type="datetimeFigureOut">
              <a:rPr lang="en-US" smtClean="0"/>
              <a:pPr/>
              <a:t>9/5/2020</a:t>
            </a:fld>
            <a:endParaRPr lang="en-US" dirty="0"/>
          </a:p>
        </p:txBody>
      </p:sp>
      <p:sp>
        <p:nvSpPr>
          <p:cNvPr id="6" name="Footer Placeholder 5">
            <a:extLst>
              <a:ext uri="{FF2B5EF4-FFF2-40B4-BE49-F238E27FC236}">
                <a16:creationId xmlns="" xmlns:a16="http://schemas.microsoft.com/office/drawing/2014/main" id="{ED4E11C6-7F31-4291-9FBF-AC3DC9549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CF79F2C-1B7A-4E9E-9613-7E2DB67052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411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B535183-1816-4DB1-82B9-8B8784635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088C8B-86A7-4B22-BB32-857D22BD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948FF4A-749D-41B2-8E48-EA84C459F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9/5/2020</a:t>
            </a:fld>
            <a:endParaRPr lang="en-US" dirty="0"/>
          </a:p>
        </p:txBody>
      </p:sp>
      <p:sp>
        <p:nvSpPr>
          <p:cNvPr id="5" name="Footer Placeholder 4">
            <a:extLst>
              <a:ext uri="{FF2B5EF4-FFF2-40B4-BE49-F238E27FC236}">
                <a16:creationId xmlns="" xmlns:a16="http://schemas.microsoft.com/office/drawing/2014/main" id="{E2487CDC-E76F-481F-83C3-B898E3F95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AF28F9B-87FC-40EC-B29F-D6AF0A86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6136769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l="-44000" r="-44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B331EB6-EAE8-4D11-A5E7-41445BB003A8}"/>
              </a:ext>
            </a:extLst>
          </p:cNvPr>
          <p:cNvSpPr>
            <a:spLocks noGrp="1"/>
          </p:cNvSpPr>
          <p:nvPr>
            <p:ph type="subTitle" idx="1"/>
          </p:nvPr>
        </p:nvSpPr>
        <p:spPr>
          <a:xfrm>
            <a:off x="7919811" y="4648200"/>
            <a:ext cx="4448174" cy="2209800"/>
          </a:xfrm>
        </p:spPr>
        <p:txBody>
          <a:bodyPr>
            <a:noAutofit/>
          </a:bodyPr>
          <a:lstStyle/>
          <a:p>
            <a:r>
              <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By:</a:t>
            </a:r>
          </a:p>
          <a:p>
            <a:pPr algn="just"/>
            <a:r>
              <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M.Arunkumar (17C31A0562)</a:t>
            </a:r>
          </a:p>
          <a:p>
            <a:pPr algn="just"/>
            <a:r>
              <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T.Swetha (18C35A0523)</a:t>
            </a:r>
          </a:p>
          <a:p>
            <a:pPr algn="just"/>
            <a:r>
              <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N.ChandraPrakash(17C31A0578)</a:t>
            </a:r>
          </a:p>
          <a:p>
            <a:pPr algn="just"/>
            <a:r>
              <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P.Sravan (17C31A0589)</a:t>
            </a:r>
          </a:p>
          <a:p>
            <a:endParaRPr lang="en-IN"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IN" sz="20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3"/>
          <p:cNvSpPr/>
          <p:nvPr/>
        </p:nvSpPr>
        <p:spPr>
          <a:xfrm>
            <a:off x="1136256" y="3281545"/>
            <a:ext cx="9880087"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5400" b="1" cap="none" spc="50" dirty="0" smtClean="0">
                <a:ln w="11430"/>
                <a:solidFill>
                  <a:schemeClr val="accent2">
                    <a:lumMod val="50000"/>
                  </a:schemeClr>
                </a:solidFill>
                <a:latin typeface="Georgia" pitchFamily="18" charset="0"/>
                <a:cs typeface="Times New Roman" pitchFamily="18" charset="0"/>
              </a:rPr>
              <a:t>Drowsiness   Alert</a:t>
            </a:r>
          </a:p>
          <a:p>
            <a:pPr algn="ctr"/>
            <a:r>
              <a:rPr lang="en-IN" sz="5400" b="1" cap="none" spc="50" dirty="0" smtClean="0">
                <a:ln w="11430"/>
                <a:solidFill>
                  <a:schemeClr val="accent2">
                    <a:lumMod val="50000"/>
                  </a:schemeClr>
                </a:solidFill>
                <a:latin typeface="Georgia" pitchFamily="18" charset="0"/>
                <a:cs typeface="Times New Roman" pitchFamily="18" charset="0"/>
              </a:rPr>
              <a:t> </a:t>
            </a:r>
            <a:r>
              <a:rPr lang="en-IN" sz="5400" b="1" cap="none" spc="50" dirty="0" smtClean="0">
                <a:ln w="11430"/>
                <a:solidFill>
                  <a:schemeClr val="accent2">
                    <a:lumMod val="50000"/>
                  </a:schemeClr>
                </a:solidFill>
                <a:latin typeface="Georgia" pitchFamily="18" charset="0"/>
                <a:cs typeface="Times New Roman" pitchFamily="18" charset="0"/>
              </a:rPr>
              <a:t>System</a:t>
            </a:r>
            <a:endParaRPr lang="en-US" sz="5400" b="1" cap="none" spc="50" dirty="0">
              <a:ln w="11430"/>
              <a:solidFill>
                <a:schemeClr val="accent2">
                  <a:lumMod val="50000"/>
                </a:schemeClr>
              </a:solidFill>
              <a:latin typeface="Georgia" pitchFamily="18" charset="0"/>
              <a:cs typeface="Times New Roman" pitchFamily="18" charset="0"/>
            </a:endParaRPr>
          </a:p>
        </p:txBody>
      </p:sp>
      <p:sp>
        <p:nvSpPr>
          <p:cNvPr id="5" name="TextBox 4"/>
          <p:cNvSpPr txBox="1"/>
          <p:nvPr/>
        </p:nvSpPr>
        <p:spPr>
          <a:xfrm>
            <a:off x="306615" y="4919008"/>
            <a:ext cx="3568700" cy="1938992"/>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latin typeface="Georgia" pitchFamily="18" charset="0"/>
              </a:rPr>
              <a:t>Under The Guidance of</a:t>
            </a:r>
          </a:p>
          <a:p>
            <a:pPr algn="ctr"/>
            <a:endParaRPr lang="en-US" sz="2400" b="1" dirty="0" smtClean="0">
              <a:effectLst>
                <a:outerShdw blurRad="38100" dist="38100" dir="2700000" algn="tl">
                  <a:srgbClr val="000000">
                    <a:alpha val="43137"/>
                  </a:srgbClr>
                </a:outerShdw>
              </a:effectLst>
              <a:latin typeface="Georgia" pitchFamily="18" charset="0"/>
            </a:endParaRPr>
          </a:p>
          <a:p>
            <a:pPr algn="ctr"/>
            <a:r>
              <a:rPr lang="en-US" sz="2400" b="1" dirty="0" smtClean="0">
                <a:effectLst>
                  <a:outerShdw blurRad="38100" dist="38100" dir="2700000" algn="tl">
                    <a:srgbClr val="000000">
                      <a:alpha val="43137"/>
                    </a:srgbClr>
                  </a:outerShdw>
                </a:effectLst>
                <a:latin typeface="Georgia" pitchFamily="18" charset="0"/>
              </a:rPr>
              <a:t>Mrs.  B.CHANDINI</a:t>
            </a:r>
          </a:p>
          <a:p>
            <a:pPr algn="ctr"/>
            <a:r>
              <a:rPr lang="en-US" sz="2400" b="1" dirty="0" smtClean="0">
                <a:effectLst>
                  <a:outerShdw blurRad="38100" dist="38100" dir="2700000" algn="tl">
                    <a:srgbClr val="000000">
                      <a:alpha val="43137"/>
                    </a:srgbClr>
                  </a:outerShdw>
                </a:effectLst>
                <a:latin typeface="Georgia" pitchFamily="18" charset="0"/>
              </a:rPr>
              <a:t>Asst. Professor</a:t>
            </a:r>
          </a:p>
        </p:txBody>
      </p:sp>
      <p:sp>
        <p:nvSpPr>
          <p:cNvPr id="6" name="TextBox 5"/>
          <p:cNvSpPr txBox="1"/>
          <p:nvPr/>
        </p:nvSpPr>
        <p:spPr>
          <a:xfrm>
            <a:off x="1611086" y="232228"/>
            <a:ext cx="10264861" cy="769441"/>
          </a:xfrm>
          <a:prstGeom prst="rect">
            <a:avLst/>
          </a:prstGeom>
          <a:noFill/>
        </p:spPr>
        <p:txBody>
          <a:bodyPr wrap="none" rtlCol="0">
            <a:spAutoFit/>
          </a:bodyPr>
          <a:lstStyle/>
          <a:p>
            <a:pPr algn="ctr"/>
            <a:r>
              <a:rPr lang="en-US" sz="4400" b="1" dirty="0" err="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Balaji</a:t>
            </a:r>
            <a:r>
              <a:rPr lang="en-US" sz="4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Institute of Technology and Science</a:t>
            </a:r>
            <a:endParaRPr lang="en-US" sz="4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2525486" y="1146628"/>
            <a:ext cx="9054659" cy="584775"/>
          </a:xfrm>
          <a:prstGeom prst="rect">
            <a:avLst/>
          </a:prstGeom>
          <a:noFill/>
        </p:spPr>
        <p:txBody>
          <a:bodyPr wrap="none" rtlCol="0">
            <a:spAutoFit/>
          </a:bodyPr>
          <a:lstStyle/>
          <a:p>
            <a:pPr algn="ctr"/>
            <a:r>
              <a:rPr lang="en-US" sz="3200" b="1" dirty="0" smtClean="0">
                <a:solidFill>
                  <a:schemeClr val="bg1"/>
                </a:solidFill>
                <a:latin typeface="Times New Roman" pitchFamily="18" charset="0"/>
                <a:cs typeface="Times New Roman" pitchFamily="18" charset="0"/>
              </a:rPr>
              <a:t>Department of Computer Science and Engineering</a:t>
            </a:r>
            <a:endParaRPr lang="en-US" sz="3200" b="1" dirty="0">
              <a:solidFill>
                <a:schemeClr val="bg1"/>
              </a:solidFill>
              <a:latin typeface="Times New Roman" pitchFamily="18" charset="0"/>
              <a:cs typeface="Times New Roman" pitchFamily="18" charset="0"/>
            </a:endParaRPr>
          </a:p>
        </p:txBody>
      </p:sp>
      <p:sp>
        <p:nvSpPr>
          <p:cNvPr id="9" name="TextBox 8"/>
          <p:cNvSpPr txBox="1"/>
          <p:nvPr/>
        </p:nvSpPr>
        <p:spPr>
          <a:xfrm>
            <a:off x="5573485" y="1930400"/>
            <a:ext cx="2467429" cy="1077218"/>
          </a:xfrm>
          <a:prstGeom prst="rect">
            <a:avLst/>
          </a:prstGeom>
          <a:noFill/>
        </p:spPr>
        <p:txBody>
          <a:bodyPr wrap="square" rtlCol="0">
            <a:spAutoFit/>
          </a:bodyPr>
          <a:lstStyle/>
          <a:p>
            <a:pPr algn="ctr"/>
            <a:r>
              <a:rPr lang="en-US" sz="3200" b="1" dirty="0" smtClean="0">
                <a:solidFill>
                  <a:schemeClr val="bg1"/>
                </a:solidFill>
                <a:latin typeface="Times New Roman" pitchFamily="18" charset="0"/>
                <a:cs typeface="Times New Roman" pitchFamily="18" charset="0"/>
              </a:rPr>
              <a:t>Mini Project </a:t>
            </a:r>
          </a:p>
          <a:p>
            <a:pPr algn="ctr"/>
            <a:r>
              <a:rPr lang="en-US" sz="3200" b="1" dirty="0" smtClean="0">
                <a:solidFill>
                  <a:schemeClr val="bg1"/>
                </a:solidFill>
                <a:latin typeface="Times New Roman" pitchFamily="18" charset="0"/>
                <a:cs typeface="Times New Roman" pitchFamily="18" charset="0"/>
              </a:rPr>
              <a:t>On</a:t>
            </a:r>
            <a:endParaRPr lang="en-US" sz="32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2344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8488C4"/>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6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3600" dirty="0" smtClean="0">
                <a:latin typeface="Times New Roman" pitchFamily="18" charset="0"/>
                <a:cs typeface="Times New Roman" pitchFamily="18" charset="0"/>
              </a:rPr>
              <a:t>  In this project, we are developing a machine learning model for drowsiness alert system using python and opencv. We are developing the drowsiness alert system to identify whether the driver is feeling drowsy or not. If the driver is drowsy it detects eyes blinking using webacm and generate buzzer to alert the driver from drowsy. </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3CC44-FF24-4E46-814F-5891911D6E7E}"/>
              </a:ext>
            </a:extLst>
          </p:cNvPr>
          <p:cNvSpPr>
            <a:spLocks noGrp="1"/>
          </p:cNvSpPr>
          <p:nvPr>
            <p:ph type="title"/>
          </p:nvPr>
        </p:nvSpPr>
        <p:spPr>
          <a:xfrm>
            <a:off x="733425" y="2451100"/>
            <a:ext cx="10515600" cy="1325563"/>
          </a:xfrm>
        </p:spPr>
        <p:txBody>
          <a:bodyPr>
            <a:normAutofit/>
          </a:bodyPr>
          <a:lstStyle/>
          <a:p>
            <a:pPr algn="ctr"/>
            <a:r>
              <a:rPr lang="en-IN" sz="6000" b="1" dirty="0">
                <a:latin typeface="Arial Black" panose="020B0A04020102020204" pitchFamily="34" charset="0"/>
              </a:rPr>
              <a:t>Thank You</a:t>
            </a:r>
          </a:p>
        </p:txBody>
      </p:sp>
    </p:spTree>
    <p:extLst>
      <p:ext uri="{BB962C8B-B14F-4D97-AF65-F5344CB8AC3E}">
        <p14:creationId xmlns="" xmlns:p14="http://schemas.microsoft.com/office/powerpoint/2010/main" val="166062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8488C4"/>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A505B0-88C6-4E1E-8C83-8C4F6D605F52}"/>
              </a:ext>
            </a:extLst>
          </p:cNvPr>
          <p:cNvSpPr>
            <a:spLocks noGrp="1"/>
          </p:cNvSpPr>
          <p:nvPr>
            <p:ph type="title"/>
          </p:nvPr>
        </p:nvSpPr>
        <p:spPr>
          <a:xfrm>
            <a:off x="586619" y="797705"/>
            <a:ext cx="10803466" cy="615518"/>
          </a:xfrm>
        </p:spPr>
        <p:txBody>
          <a:bodyPr>
            <a:noAutofit/>
          </a:bodyPr>
          <a:lstStyle/>
          <a:p>
            <a:pPr algn="ctr"/>
            <a:r>
              <a:rPr lang="en-IN"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C785456-6642-4B3D-93A2-C05D459BAD53}"/>
              </a:ext>
            </a:extLst>
          </p:cNvPr>
          <p:cNvSpPr>
            <a:spLocks noGrp="1"/>
          </p:cNvSpPr>
          <p:nvPr>
            <p:ph idx="1"/>
          </p:nvPr>
        </p:nvSpPr>
        <p:spPr>
          <a:xfrm>
            <a:off x="512234" y="1488930"/>
            <a:ext cx="10808909" cy="4810270"/>
          </a:xfrm>
        </p:spPr>
        <p:txBody>
          <a:bodyPr numCol="1">
            <a:noAutofit/>
          </a:bodyPr>
          <a:lstStyle/>
          <a:p>
            <a:pPr marL="0" indent="0" algn="just">
              <a:buFont typeface="Wingdings" pitchFamily="2" charset="2"/>
              <a:buChar char="Ø"/>
            </a:pPr>
            <a:r>
              <a:rPr lang="en-US" sz="2400" dirty="0" smtClean="0">
                <a:solidFill>
                  <a:schemeClr val="tx1">
                    <a:lumMod val="95000"/>
                    <a:lumOff val="5000"/>
                  </a:schemeClr>
                </a:solidFill>
                <a:latin typeface="Georgia" pitchFamily="18" charset="0"/>
                <a:cs typeface="Times New Roman" pitchFamily="18" charset="0"/>
              </a:rPr>
              <a:t>  </a:t>
            </a:r>
            <a:r>
              <a:rPr lang="en-US" sz="3600" dirty="0" smtClean="0">
                <a:solidFill>
                  <a:schemeClr val="tx1">
                    <a:lumMod val="95000"/>
                    <a:lumOff val="5000"/>
                  </a:schemeClr>
                </a:solidFill>
                <a:latin typeface="Times New Roman" pitchFamily="18" charset="0"/>
                <a:cs typeface="Times New Roman" pitchFamily="18" charset="0"/>
              </a:rPr>
              <a:t>Every year many peoples lose their lives due to harmful road accidents around the world, drowsiness of the drivers is the main primary cause of the road accidents and deaths. Due to the lack of sleep and tiredness, drowsiness will occur while driving.</a:t>
            </a:r>
          </a:p>
          <a:p>
            <a:pPr marL="0" indent="0" algn="just">
              <a:buFont typeface="Wingdings" pitchFamily="2" charset="2"/>
              <a:buChar char="Ø"/>
            </a:pPr>
            <a:endParaRPr lang="en-US" sz="3600" dirty="0" smtClean="0">
              <a:solidFill>
                <a:schemeClr val="tx1">
                  <a:lumMod val="95000"/>
                  <a:lumOff val="5000"/>
                </a:schemeClr>
              </a:solidFill>
              <a:latin typeface="Times New Roman" pitchFamily="18" charset="0"/>
              <a:cs typeface="Times New Roman" pitchFamily="18" charset="0"/>
            </a:endParaRPr>
          </a:p>
          <a:p>
            <a:pPr marL="0" indent="0" algn="just">
              <a:buFont typeface="Wingdings" pitchFamily="2" charset="2"/>
              <a:buChar char="Ø"/>
            </a:pPr>
            <a:r>
              <a:rPr lang="en-US" sz="3600" dirty="0" smtClean="0">
                <a:solidFill>
                  <a:schemeClr val="tx1">
                    <a:lumMod val="95000"/>
                    <a:lumOff val="5000"/>
                  </a:schemeClr>
                </a:solidFill>
                <a:latin typeface="Times New Roman" pitchFamily="18" charset="0"/>
                <a:cs typeface="Times New Roman" pitchFamily="18" charset="0"/>
              </a:rPr>
              <a:t> Detection of drowsiness of a driver is a vehicle safety technology, it helps to prevent accidents which are caused by the driver being drowsy or sleepy.</a:t>
            </a:r>
          </a:p>
        </p:txBody>
      </p:sp>
    </p:spTree>
    <p:extLst>
      <p:ext uri="{BB962C8B-B14F-4D97-AF65-F5344CB8AC3E}">
        <p14:creationId xmlns="" xmlns:p14="http://schemas.microsoft.com/office/powerpoint/2010/main" val="194486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2700000" scaled="1"/>
          <a:tileRect/>
        </a:gradFill>
        <a:effectLst/>
      </p:bgPr>
    </p:bg>
    <p:spTree>
      <p:nvGrpSpPr>
        <p:cNvPr id="1" name=""/>
        <p:cNvGrpSpPr/>
        <p:nvPr/>
      </p:nvGrpSpPr>
      <p:grpSpPr>
        <a:xfrm>
          <a:off x="0" y="0"/>
          <a:ext cx="0" cy="0"/>
          <a:chOff x="0" y="0"/>
          <a:chExt cx="0" cy="0"/>
        </a:xfrm>
      </p:grpSpPr>
      <p:sp>
        <p:nvSpPr>
          <p:cNvPr id="7" name="TextBox 6"/>
          <p:cNvSpPr txBox="1"/>
          <p:nvPr/>
        </p:nvSpPr>
        <p:spPr>
          <a:xfrm>
            <a:off x="798286" y="363915"/>
            <a:ext cx="10116457" cy="6494085"/>
          </a:xfrm>
          <a:prstGeom prst="rect">
            <a:avLst/>
          </a:prstGeom>
          <a:noFill/>
        </p:spPr>
        <p:txBody>
          <a:bodyPr wrap="square" rtlCol="0">
            <a:spAutoFit/>
          </a:bodyPr>
          <a:lstStyle/>
          <a:p>
            <a:pPr algn="just">
              <a:buFont typeface="Wingdings" pitchFamily="2" charset="2"/>
              <a:buChar char="Ø"/>
            </a:pPr>
            <a:r>
              <a:rPr lang="en-US" sz="3200" dirty="0" smtClean="0">
                <a:solidFill>
                  <a:schemeClr val="tx1">
                    <a:lumMod val="95000"/>
                    <a:lumOff val="5000"/>
                  </a:schemeClr>
                </a:solidFill>
                <a:latin typeface="Times New Roman" pitchFamily="18" charset="0"/>
                <a:cs typeface="Times New Roman" pitchFamily="18" charset="0"/>
              </a:rPr>
              <a:t>Therefore, there is a need to develop the systems that will detect and notify a driver of her/him bad psychophysical condition, which could significantly reduce the number of drowsy related accidents.</a:t>
            </a:r>
          </a:p>
          <a:p>
            <a:pPr algn="just">
              <a:buFont typeface="Wingdings" pitchFamily="2" charset="2"/>
              <a:buChar char="Ø"/>
            </a:pPr>
            <a:endParaRPr lang="en-US"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3200" dirty="0" smtClean="0">
                <a:solidFill>
                  <a:schemeClr val="tx1">
                    <a:lumMod val="95000"/>
                    <a:lumOff val="5000"/>
                  </a:schemeClr>
                </a:solidFill>
                <a:latin typeface="Times New Roman" pitchFamily="18" charset="0"/>
                <a:cs typeface="Times New Roman" pitchFamily="18" charset="0"/>
              </a:rPr>
              <a:t> The best way to avoid accidents caused by drivers' drowsiness is to detect drowsiness of the driver and warn him before fall into sleep. However, the development of such systems encounters many difficulties related to fast and proper recognition of a driver’s  drowsy symptoms. One of the best way to implement drowsiness detection is to use the vision based approach.</a:t>
            </a:r>
          </a:p>
          <a:p>
            <a:pPr>
              <a:buFont typeface="Wingdings" pitchFamily="2" charset="2"/>
              <a:buChar char="Ø"/>
            </a:pP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601D3-EC42-4D08-A42A-2B0F830DB80B}"/>
              </a:ext>
            </a:extLst>
          </p:cNvPr>
          <p:cNvSpPr>
            <a:spLocks noGrp="1"/>
          </p:cNvSpPr>
          <p:nvPr>
            <p:ph type="title"/>
          </p:nvPr>
        </p:nvSpPr>
        <p:spPr>
          <a:xfrm>
            <a:off x="706363" y="684247"/>
            <a:ext cx="9901766" cy="642151"/>
          </a:xfrm>
        </p:spPr>
        <p:txBody>
          <a:bodyPr>
            <a:no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AC74330D-FD7B-4CC0-B85A-99871BEE66C4}"/>
              </a:ext>
            </a:extLst>
          </p:cNvPr>
          <p:cNvSpPr>
            <a:spLocks noGrp="1"/>
          </p:cNvSpPr>
          <p:nvPr>
            <p:ph idx="1"/>
          </p:nvPr>
        </p:nvSpPr>
        <p:spPr>
          <a:xfrm>
            <a:off x="778933" y="1688167"/>
            <a:ext cx="10077753" cy="4585424"/>
          </a:xfrm>
        </p:spPr>
        <p:txBody>
          <a:bodyPr>
            <a:normAutofit/>
          </a:bodyPr>
          <a:lstStyle/>
          <a:p>
            <a:pPr algn="just"/>
            <a:r>
              <a:rPr lang="en-IN" sz="3600" dirty="0">
                <a:latin typeface="Times New Roman" pitchFamily="18" charset="0"/>
                <a:cs typeface="Times New Roman" pitchFamily="18" charset="0"/>
              </a:rPr>
              <a:t>Vehicle accidents are more common if the driving </a:t>
            </a:r>
            <a:r>
              <a:rPr lang="en-IN" sz="3600" dirty="0" smtClean="0">
                <a:latin typeface="Times New Roman" pitchFamily="18" charset="0"/>
                <a:cs typeface="Times New Roman" pitchFamily="18" charset="0"/>
              </a:rPr>
              <a:t>is insufficient.</a:t>
            </a:r>
            <a:endParaRPr lang="en-IN" sz="3600" dirty="0">
              <a:latin typeface="Times New Roman" pitchFamily="18" charset="0"/>
              <a:cs typeface="Times New Roman" pitchFamily="18" charset="0"/>
            </a:endParaRPr>
          </a:p>
          <a:p>
            <a:pPr algn="just"/>
            <a:r>
              <a:rPr lang="en-IN" sz="3600" dirty="0">
                <a:latin typeface="Times New Roman" pitchFamily="18" charset="0"/>
                <a:cs typeface="Times New Roman" pitchFamily="18" charset="0"/>
              </a:rPr>
              <a:t>These happen on most factors if the driver is drowsy or if he is alcoholic.</a:t>
            </a:r>
          </a:p>
          <a:p>
            <a:pPr algn="just"/>
            <a:r>
              <a:rPr lang="en-IN" sz="3600" dirty="0">
                <a:latin typeface="Times New Roman" pitchFamily="18" charset="0"/>
                <a:cs typeface="Times New Roman" pitchFamily="18" charset="0"/>
              </a:rPr>
              <a:t>It was </a:t>
            </a:r>
            <a:r>
              <a:rPr lang="en-IN" sz="3600" dirty="0" smtClean="0">
                <a:latin typeface="Times New Roman" pitchFamily="18" charset="0"/>
                <a:cs typeface="Times New Roman" pitchFamily="18" charset="0"/>
              </a:rPr>
              <a:t>shown </a:t>
            </a:r>
            <a:r>
              <a:rPr lang="en-IN" sz="3600" dirty="0">
                <a:latin typeface="Times New Roman" pitchFamily="18" charset="0"/>
                <a:cs typeface="Times New Roman" pitchFamily="18" charset="0"/>
              </a:rPr>
              <a:t>that driver </a:t>
            </a:r>
            <a:r>
              <a:rPr lang="en-IN" sz="3600" dirty="0" smtClean="0">
                <a:latin typeface="Times New Roman" pitchFamily="18" charset="0"/>
                <a:cs typeface="Times New Roman" pitchFamily="18" charset="0"/>
              </a:rPr>
              <a:t>performance was lower </a:t>
            </a:r>
            <a:r>
              <a:rPr lang="en-IN" sz="3600" dirty="0">
                <a:latin typeface="Times New Roman" pitchFamily="18" charset="0"/>
                <a:cs typeface="Times New Roman" pitchFamily="18" charset="0"/>
              </a:rPr>
              <a:t>with </a:t>
            </a:r>
            <a:r>
              <a:rPr lang="en-IN" sz="3600" dirty="0" smtClean="0">
                <a:latin typeface="Times New Roman" pitchFamily="18" charset="0"/>
                <a:cs typeface="Times New Roman" pitchFamily="18" charset="0"/>
              </a:rPr>
              <a:t>increased of </a:t>
            </a:r>
            <a:r>
              <a:rPr lang="en-IN" sz="3600" dirty="0">
                <a:latin typeface="Times New Roman" pitchFamily="18" charset="0"/>
                <a:cs typeface="Times New Roman" pitchFamily="18" charset="0"/>
              </a:rPr>
              <a:t>drowsiness </a:t>
            </a:r>
            <a:r>
              <a:rPr lang="en-IN" sz="3600" dirty="0" smtClean="0">
                <a:latin typeface="Times New Roman" pitchFamily="18" charset="0"/>
                <a:cs typeface="Times New Roman" pitchFamily="18" charset="0"/>
              </a:rPr>
              <a:t>with that </a:t>
            </a:r>
            <a:r>
              <a:rPr lang="en-IN" sz="3600" dirty="0">
                <a:latin typeface="Times New Roman" pitchFamily="18" charset="0"/>
                <a:cs typeface="Times New Roman" pitchFamily="18" charset="0"/>
              </a:rPr>
              <a:t>resulting crashes </a:t>
            </a:r>
            <a:r>
              <a:rPr lang="en-IN" sz="3600" dirty="0" smtClean="0">
                <a:latin typeface="Times New Roman" pitchFamily="18" charset="0"/>
                <a:cs typeface="Times New Roman" pitchFamily="18" charset="0"/>
              </a:rPr>
              <a:t>found </a:t>
            </a:r>
            <a:r>
              <a:rPr lang="en-IN" sz="3600" dirty="0">
                <a:latin typeface="Times New Roman" pitchFamily="18" charset="0"/>
                <a:cs typeface="Times New Roman" pitchFamily="18" charset="0"/>
              </a:rPr>
              <a:t>more than 20% of all vehicle accidents. </a:t>
            </a:r>
          </a:p>
        </p:txBody>
      </p:sp>
    </p:spTree>
    <p:extLst>
      <p:ext uri="{BB962C8B-B14F-4D97-AF65-F5344CB8AC3E}">
        <p14:creationId xmlns="" xmlns:p14="http://schemas.microsoft.com/office/powerpoint/2010/main" val="3111275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9000">
              <a:srgbClr val="8488C4">
                <a:alpha val="91000"/>
              </a:srgbClr>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086" y="640897"/>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3600" dirty="0" smtClean="0">
                <a:latin typeface="Times New Roman" pitchFamily="18" charset="0"/>
                <a:cs typeface="Times New Roman" pitchFamily="18" charset="0"/>
              </a:rPr>
              <a:t>The Existing System of driver drowsiness detection has following disadvantages :</a:t>
            </a:r>
          </a:p>
          <a:p>
            <a:pPr algn="just"/>
            <a:r>
              <a:rPr lang="en-US" sz="3600" dirty="0" smtClean="0">
                <a:latin typeface="Times New Roman" pitchFamily="18" charset="0"/>
                <a:cs typeface="Times New Roman" pitchFamily="18" charset="0"/>
              </a:rPr>
              <a:t> Using of  two cameras in the system one for monitoring the head movement and other for facial expressions.</a:t>
            </a:r>
          </a:p>
          <a:p>
            <a:pPr algn="just"/>
            <a:r>
              <a:rPr lang="en-US" sz="3600" dirty="0" smtClean="0">
                <a:latin typeface="Times New Roman" pitchFamily="18" charset="0"/>
                <a:cs typeface="Times New Roman" pitchFamily="18" charset="0"/>
              </a:rPr>
              <a:t>Aging of sensors and all these sensors are attached to the driver’s body which may affect the driver.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26000" b="-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73BF5B-35F4-4BE4-92BB-2339EE292100}"/>
              </a:ext>
            </a:extLst>
          </p:cNvPr>
          <p:cNvSpPr>
            <a:spLocks noGrp="1"/>
          </p:cNvSpPr>
          <p:nvPr>
            <p:ph type="title"/>
          </p:nvPr>
        </p:nvSpPr>
        <p:spPr>
          <a:xfrm>
            <a:off x="499534" y="650765"/>
            <a:ext cx="10701866" cy="730469"/>
          </a:xfrm>
        </p:spPr>
        <p:txBody>
          <a:bodyPr>
            <a:noAutofit/>
          </a:bodyPr>
          <a:lstStyle/>
          <a:p>
            <a:pPr algn="ctr"/>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D777B49-6DDB-4853-B716-871ABE345517}"/>
              </a:ext>
            </a:extLst>
          </p:cNvPr>
          <p:cNvSpPr>
            <a:spLocks noGrp="1"/>
          </p:cNvSpPr>
          <p:nvPr>
            <p:ph idx="1"/>
          </p:nvPr>
        </p:nvSpPr>
        <p:spPr>
          <a:xfrm>
            <a:off x="677334" y="1655379"/>
            <a:ext cx="8596668" cy="4385983"/>
          </a:xfrm>
        </p:spPr>
        <p:txBody>
          <a:bodyPr>
            <a:normAutofit/>
          </a:bodyPr>
          <a:lstStyle/>
          <a:p>
            <a:r>
              <a:rPr lang="en-IN" dirty="0">
                <a:latin typeface="Times New Roman" pitchFamily="18" charset="0"/>
                <a:cs typeface="Times New Roman" pitchFamily="18" charset="0"/>
              </a:rPr>
              <a:t>This project involves controlling vehicle accidents and saving driver’s life by alerting him</a:t>
            </a:r>
          </a:p>
          <a:p>
            <a:r>
              <a:rPr lang="en-IN" dirty="0">
                <a:latin typeface="Times New Roman" pitchFamily="18" charset="0"/>
                <a:cs typeface="Times New Roman" pitchFamily="18" charset="0"/>
              </a:rPr>
              <a:t>Whenever the driver’s eye blinking period is more, we consider this condition under drowsiness</a:t>
            </a:r>
          </a:p>
          <a:p>
            <a:r>
              <a:rPr lang="en-IN" dirty="0">
                <a:latin typeface="Times New Roman" pitchFamily="18" charset="0"/>
                <a:cs typeface="Times New Roman" pitchFamily="18" charset="0"/>
              </a:rPr>
              <a:t>Immediate action will be taken and buzzer will blow up alerting the driver.  </a:t>
            </a:r>
          </a:p>
        </p:txBody>
      </p:sp>
      <p:pic>
        <p:nvPicPr>
          <p:cNvPr id="5" name="Picture 4">
            <a:extLst>
              <a:ext uri="{FF2B5EF4-FFF2-40B4-BE49-F238E27FC236}">
                <a16:creationId xmlns="" xmlns:a16="http://schemas.microsoft.com/office/drawing/2014/main" id="{B81A6DCD-C8F2-48FC-9B26-B2219A615DFA}"/>
              </a:ext>
            </a:extLst>
          </p:cNvPr>
          <p:cNvPicPr>
            <a:picLocks noChangeAspect="1"/>
          </p:cNvPicPr>
          <p:nvPr/>
        </p:nvPicPr>
        <p:blipFill>
          <a:blip r:embed="rId3"/>
          <a:stretch>
            <a:fillRect/>
          </a:stretch>
        </p:blipFill>
        <p:spPr>
          <a:xfrm>
            <a:off x="2053545" y="4351609"/>
            <a:ext cx="3881530" cy="2308194"/>
          </a:xfrm>
          <a:prstGeom prst="rect">
            <a:avLst/>
          </a:prstGeom>
        </p:spPr>
      </p:pic>
      <p:pic>
        <p:nvPicPr>
          <p:cNvPr id="7" name="Picture 6">
            <a:extLst>
              <a:ext uri="{FF2B5EF4-FFF2-40B4-BE49-F238E27FC236}">
                <a16:creationId xmlns="" xmlns:a16="http://schemas.microsoft.com/office/drawing/2014/main" id="{3D431E93-C782-463D-9B76-CABE9CC24FA4}"/>
              </a:ext>
            </a:extLst>
          </p:cNvPr>
          <p:cNvPicPr>
            <a:picLocks noChangeAspect="1"/>
          </p:cNvPicPr>
          <p:nvPr/>
        </p:nvPicPr>
        <p:blipFill>
          <a:blip r:embed="rId4"/>
          <a:stretch>
            <a:fillRect/>
          </a:stretch>
        </p:blipFill>
        <p:spPr>
          <a:xfrm>
            <a:off x="6194798" y="4279037"/>
            <a:ext cx="3881530" cy="2308193"/>
          </a:xfrm>
          <a:prstGeom prst="rect">
            <a:avLst/>
          </a:prstGeom>
        </p:spPr>
      </p:pic>
    </p:spTree>
    <p:extLst>
      <p:ext uri="{BB962C8B-B14F-4D97-AF65-F5344CB8AC3E}">
        <p14:creationId xmlns="" xmlns:p14="http://schemas.microsoft.com/office/powerpoint/2010/main" val="2113889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descr="drowsiness_detection_alert.jpg"/>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 xmlns:p14="http://schemas.microsoft.com/office/powerpoint/2010/main" val="1477955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E9801C3-3898-418F-AB1D-628FF6E65D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 xmlns:p14="http://schemas.microsoft.com/office/powerpoint/2010/main" val="1185766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8488C4"/>
            </a:gs>
            <a:gs pos="53000">
              <a:srgbClr val="D4DEFF"/>
            </a:gs>
            <a:gs pos="83000">
              <a:srgbClr val="D4DEFF"/>
            </a:gs>
            <a:gs pos="100000">
              <a:srgbClr val="96AB94"/>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F8FA7-87ED-4125-B855-36749E7A66E4}"/>
              </a:ext>
            </a:extLst>
          </p:cNvPr>
          <p:cNvSpPr>
            <a:spLocks noGrp="1"/>
          </p:cNvSpPr>
          <p:nvPr>
            <p:ph type="title"/>
          </p:nvPr>
        </p:nvSpPr>
        <p:spPr>
          <a:xfrm>
            <a:off x="691848" y="812800"/>
            <a:ext cx="10469637" cy="730928"/>
          </a:xfrm>
        </p:spPr>
        <p:txBody>
          <a:bodyPr>
            <a:no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 xmlns:a16="http://schemas.microsoft.com/office/drawing/2014/main" id="{C16F5096-C3B0-4C37-9C99-09733BBCDDB9}"/>
              </a:ext>
            </a:extLst>
          </p:cNvPr>
          <p:cNvSpPr>
            <a:spLocks noGrp="1"/>
          </p:cNvSpPr>
          <p:nvPr>
            <p:ph idx="1"/>
          </p:nvPr>
        </p:nvSpPr>
        <p:spPr>
          <a:xfrm>
            <a:off x="677334" y="1825625"/>
            <a:ext cx="10676466" cy="4351338"/>
          </a:xfrm>
        </p:spPr>
        <p:txBody>
          <a:bodyPr>
            <a:normAutofit fontScale="92500" lnSpcReduction="20000"/>
          </a:bodyPr>
          <a:lstStyle/>
          <a:p>
            <a:r>
              <a:rPr lang="en-IN" sz="3600" dirty="0">
                <a:latin typeface="Times New Roman" pitchFamily="18" charset="0"/>
                <a:cs typeface="Times New Roman" pitchFamily="18" charset="0"/>
              </a:rPr>
              <a:t>Python IDE</a:t>
            </a:r>
          </a:p>
          <a:p>
            <a:r>
              <a:rPr lang="en-IN" sz="3600" dirty="0">
                <a:latin typeface="Times New Roman" pitchFamily="18" charset="0"/>
                <a:cs typeface="Times New Roman" pitchFamily="18" charset="0"/>
              </a:rPr>
              <a:t>Anaconda</a:t>
            </a:r>
          </a:p>
          <a:p>
            <a:endParaRPr lang="en-IN" dirty="0"/>
          </a:p>
          <a:p>
            <a:pPr marL="0" indent="0" algn="ctr">
              <a:buNone/>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a:t>
            </a: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REQUIREMENTS</a:t>
            </a:r>
          </a:p>
          <a:p>
            <a:pPr marL="0" indent="0">
              <a:buNone/>
            </a:pPr>
            <a:endParaRPr lang="en-IN" dirty="0">
              <a:latin typeface="Times New Roman" panose="02020603050405020304" pitchFamily="18" charset="0"/>
              <a:cs typeface="Times New Roman" panose="02020603050405020304" pitchFamily="18" charset="0"/>
            </a:endParaRPr>
          </a:p>
          <a:p>
            <a:r>
              <a:rPr lang="en-IN" sz="3600" b="1" dirty="0" smtClean="0">
                <a:latin typeface="Times New Roman" pitchFamily="18" charset="0"/>
                <a:cs typeface="Times New Roman" pitchFamily="18" charset="0"/>
              </a:rPr>
              <a:t>Processor</a:t>
            </a:r>
            <a:r>
              <a:rPr lang="en-IN" sz="3600" dirty="0" smtClean="0">
                <a:latin typeface="Times New Roman" pitchFamily="18" charset="0"/>
                <a:cs typeface="Times New Roman" pitchFamily="18" charset="0"/>
              </a:rPr>
              <a:t> : Intel core I processor or above</a:t>
            </a:r>
          </a:p>
          <a:p>
            <a:r>
              <a:rPr lang="en-IN" sz="3600" b="1" dirty="0" smtClean="0">
                <a:latin typeface="Times New Roman" pitchFamily="18" charset="0"/>
                <a:cs typeface="Times New Roman" pitchFamily="18" charset="0"/>
              </a:rPr>
              <a:t>RAM</a:t>
            </a:r>
            <a:r>
              <a:rPr lang="en-IN" sz="3600" dirty="0" smtClean="0">
                <a:latin typeface="Times New Roman" pitchFamily="18" charset="0"/>
                <a:cs typeface="Times New Roman" pitchFamily="18" charset="0"/>
              </a:rPr>
              <a:t> : 512 MB</a:t>
            </a:r>
          </a:p>
          <a:p>
            <a:r>
              <a:rPr lang="en-IN" sz="3600" b="1" dirty="0" smtClean="0">
                <a:latin typeface="Times New Roman" pitchFamily="18" charset="0"/>
                <a:cs typeface="Times New Roman" pitchFamily="18" charset="0"/>
              </a:rPr>
              <a:t>Hard Disk </a:t>
            </a:r>
            <a:r>
              <a:rPr lang="en-IN" sz="3600" dirty="0" smtClean="0">
                <a:latin typeface="Times New Roman" pitchFamily="18" charset="0"/>
                <a:cs typeface="Times New Roman" pitchFamily="18" charset="0"/>
              </a:rPr>
              <a:t>: 80 GB</a:t>
            </a:r>
          </a:p>
          <a:p>
            <a:r>
              <a:rPr lang="en-IN" sz="3600" dirty="0" smtClean="0">
                <a:latin typeface="Times New Roman" pitchFamily="18" charset="0"/>
                <a:cs typeface="Times New Roman" pitchFamily="18" charset="0"/>
              </a:rPr>
              <a:t>System </a:t>
            </a:r>
            <a:r>
              <a:rPr lang="en-IN" sz="3600" dirty="0">
                <a:latin typeface="Times New Roman" pitchFamily="18" charset="0"/>
                <a:cs typeface="Times New Roman" pitchFamily="18" charset="0"/>
              </a:rPr>
              <a:t>embedded with a webcam</a:t>
            </a:r>
          </a:p>
          <a:p>
            <a:pPr marL="0" indent="0">
              <a:buNone/>
            </a:pPr>
            <a:endParaRPr lang="en-IN" dirty="0"/>
          </a:p>
          <a:p>
            <a:pPr marL="0" indent="0">
              <a:buNone/>
            </a:pPr>
            <a:endParaRPr lang="en-IN" dirty="0"/>
          </a:p>
        </p:txBody>
      </p:sp>
    </p:spTree>
    <p:extLst>
      <p:ext uri="{BB962C8B-B14F-4D97-AF65-F5344CB8AC3E}">
        <p14:creationId xmlns="" xmlns:p14="http://schemas.microsoft.com/office/powerpoint/2010/main" val="2774116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TotalTime>
  <Words>469</Words>
  <Application>Microsoft Office PowerPoint</Application>
  <PresentationFormat>Custom</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ABSTRACT</vt:lpstr>
      <vt:lpstr>Slide 3</vt:lpstr>
      <vt:lpstr>INTRODUCTION</vt:lpstr>
      <vt:lpstr>EXISTING SYSTEM</vt:lpstr>
      <vt:lpstr>PROPOSED  SYSTEM</vt:lpstr>
      <vt:lpstr>Slide 7</vt:lpstr>
      <vt:lpstr>Slide 8</vt:lpstr>
      <vt:lpstr>SOFTWARE REQUIREMENTS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AND ALERT SYSTEM</dc:title>
  <dc:creator>pramidha aavula</dc:creator>
  <cp:lastModifiedBy>Arunchinna</cp:lastModifiedBy>
  <cp:revision>80</cp:revision>
  <dcterms:created xsi:type="dcterms:W3CDTF">2019-06-21T01:09:36Z</dcterms:created>
  <dcterms:modified xsi:type="dcterms:W3CDTF">2020-09-05T06:54:51Z</dcterms:modified>
</cp:coreProperties>
</file>