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314" r:id="rId6"/>
    <p:sldId id="315" r:id="rId7"/>
    <p:sldId id="316" r:id="rId8"/>
    <p:sldId id="317" r:id="rId9"/>
    <p:sldId id="318" r:id="rId10"/>
    <p:sldId id="319" r:id="rId11"/>
    <p:sldId id="320" r:id="rId12"/>
    <p:sldId id="321" r:id="rId13"/>
    <p:sldId id="323" r:id="rId14"/>
    <p:sldId id="324"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DBF"/>
    <a:srgbClr val="D61C29"/>
    <a:srgbClr val="E8505B"/>
    <a:srgbClr val="98141D"/>
    <a:srgbClr val="F58845"/>
    <a:srgbClr val="69E2CD"/>
    <a:srgbClr val="27C18F"/>
    <a:srgbClr val="66FF66"/>
    <a:srgbClr val="0077B5"/>
    <a:srgbClr val="C5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68" d="100"/>
          <a:sy n="68"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E1F3B-086A-4ED2-8A2E-9B1768BF8CCB}"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0CBE7-02BB-4549-B5A3-EA15828C4C6B}" type="slidenum">
              <a:rPr lang="en-US" smtClean="0"/>
              <a:t>‹#›</a:t>
            </a:fld>
            <a:endParaRPr lang="en-US"/>
          </a:p>
        </p:txBody>
      </p:sp>
    </p:spTree>
    <p:extLst>
      <p:ext uri="{BB962C8B-B14F-4D97-AF65-F5344CB8AC3E}">
        <p14:creationId xmlns:p14="http://schemas.microsoft.com/office/powerpoint/2010/main" val="33982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='https://www.freepik.com/vectors/data'&gt;Data vector created by stories - www.freepik.com&lt;/a&gt;</a:t>
            </a:r>
          </a:p>
        </p:txBody>
      </p:sp>
      <p:sp>
        <p:nvSpPr>
          <p:cNvPr id="4" name="Slide Number Placeholder 3"/>
          <p:cNvSpPr>
            <a:spLocks noGrp="1"/>
          </p:cNvSpPr>
          <p:nvPr>
            <p:ph type="sldNum" sz="quarter" idx="5"/>
          </p:nvPr>
        </p:nvSpPr>
        <p:spPr/>
        <p:txBody>
          <a:bodyPr/>
          <a:lstStyle/>
          <a:p>
            <a:fld id="{D460CBE7-02BB-4549-B5A3-EA15828C4C6B}" type="slidenum">
              <a:rPr lang="en-US" smtClean="0"/>
              <a:t>1</a:t>
            </a:fld>
            <a:endParaRPr lang="en-US"/>
          </a:p>
        </p:txBody>
      </p:sp>
    </p:spTree>
    <p:extLst>
      <p:ext uri="{BB962C8B-B14F-4D97-AF65-F5344CB8AC3E}">
        <p14:creationId xmlns:p14="http://schemas.microsoft.com/office/powerpoint/2010/main" val="353208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15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53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='https://www.freepik.com/vectors/data'&gt;Data vector created by stories - www.freepik.com&lt;/a&gt;</a:t>
            </a:r>
          </a:p>
        </p:txBody>
      </p:sp>
      <p:sp>
        <p:nvSpPr>
          <p:cNvPr id="4" name="Slide Number Placeholder 3"/>
          <p:cNvSpPr>
            <a:spLocks noGrp="1"/>
          </p:cNvSpPr>
          <p:nvPr>
            <p:ph type="sldNum" sz="quarter" idx="5"/>
          </p:nvPr>
        </p:nvSpPr>
        <p:spPr/>
        <p:txBody>
          <a:bodyPr/>
          <a:lstStyle/>
          <a:p>
            <a:fld id="{D460CBE7-02BB-4549-B5A3-EA15828C4C6B}" type="slidenum">
              <a:rPr lang="en-US" smtClean="0"/>
              <a:t>12</a:t>
            </a:fld>
            <a:endParaRPr lang="en-US"/>
          </a:p>
        </p:txBody>
      </p:sp>
    </p:spTree>
    <p:extLst>
      <p:ext uri="{BB962C8B-B14F-4D97-AF65-F5344CB8AC3E}">
        <p14:creationId xmlns:p14="http://schemas.microsoft.com/office/powerpoint/2010/main" val="410737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https://www.freepik.com/free-vector/checklist-concept-illustration_5573507.htm#page=2&amp;position=27</a:t>
            </a:r>
          </a:p>
        </p:txBody>
      </p:sp>
      <p:sp>
        <p:nvSpPr>
          <p:cNvPr id="4" name="Slide Number Placeholder 3"/>
          <p:cNvSpPr>
            <a:spLocks noGrp="1"/>
          </p:cNvSpPr>
          <p:nvPr>
            <p:ph type="sldNum" sz="quarter" idx="5"/>
          </p:nvPr>
        </p:nvSpPr>
        <p:spPr/>
        <p:txBody>
          <a:bodyPr/>
          <a:lstStyle/>
          <a:p>
            <a:fld id="{D460CBE7-02BB-4549-B5A3-EA15828C4C6B}" type="slidenum">
              <a:rPr lang="en-US" smtClean="0"/>
              <a:t>13</a:t>
            </a:fld>
            <a:endParaRPr lang="en-US"/>
          </a:p>
        </p:txBody>
      </p:sp>
    </p:spTree>
    <p:extLst>
      <p:ext uri="{BB962C8B-B14F-4D97-AF65-F5344CB8AC3E}">
        <p14:creationId xmlns:p14="http://schemas.microsoft.com/office/powerpoint/2010/main" val="325767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https://www.freepik.com/free-vector/checklist-concept-illustration_5573507.htm#page=2&amp;position=27</a:t>
            </a:r>
          </a:p>
        </p:txBody>
      </p:sp>
      <p:sp>
        <p:nvSpPr>
          <p:cNvPr id="4" name="Slide Number Placeholder 3"/>
          <p:cNvSpPr>
            <a:spLocks noGrp="1"/>
          </p:cNvSpPr>
          <p:nvPr>
            <p:ph type="sldNum" sz="quarter" idx="5"/>
          </p:nvPr>
        </p:nvSpPr>
        <p:spPr/>
        <p:txBody>
          <a:bodyPr/>
          <a:lstStyle/>
          <a:p>
            <a:fld id="{D460CBE7-02BB-4549-B5A3-EA15828C4C6B}" type="slidenum">
              <a:rPr lang="en-US" smtClean="0"/>
              <a:t>2</a:t>
            </a:fld>
            <a:endParaRPr lang="en-US"/>
          </a:p>
        </p:txBody>
      </p:sp>
    </p:spTree>
    <p:extLst>
      <p:ext uri="{BB962C8B-B14F-4D97-AF65-F5344CB8AC3E}">
        <p14:creationId xmlns:p14="http://schemas.microsoft.com/office/powerpoint/2010/main" val="88261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='https://www.freepik.com/vectors/business'&gt;Business vector created by stories - www.freepik.com&lt;/a&gt;</a:t>
            </a:r>
          </a:p>
        </p:txBody>
      </p:sp>
      <p:sp>
        <p:nvSpPr>
          <p:cNvPr id="4" name="Slide Number Placeholder 3"/>
          <p:cNvSpPr>
            <a:spLocks noGrp="1"/>
          </p:cNvSpPr>
          <p:nvPr>
            <p:ph type="sldNum" sz="quarter" idx="5"/>
          </p:nvPr>
        </p:nvSpPr>
        <p:spPr/>
        <p:txBody>
          <a:bodyPr/>
          <a:lstStyle/>
          <a:p>
            <a:fld id="{D460CBE7-02BB-4549-B5A3-EA15828C4C6B}" type="slidenum">
              <a:rPr lang="en-US" smtClean="0"/>
              <a:t>3</a:t>
            </a:fld>
            <a:endParaRPr lang="en-US"/>
          </a:p>
        </p:txBody>
      </p:sp>
    </p:spTree>
    <p:extLst>
      <p:ext uri="{BB962C8B-B14F-4D97-AF65-F5344CB8AC3E}">
        <p14:creationId xmlns:p14="http://schemas.microsoft.com/office/powerpoint/2010/main" val="212499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50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04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298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1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043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35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C230-9F0E-4047-B54C-90684F31D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9168A5-4783-4D44-B120-4A747F483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D7F836-373C-4C85-89D5-F0835448DF91}"/>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5" name="Footer Placeholder 4">
            <a:extLst>
              <a:ext uri="{FF2B5EF4-FFF2-40B4-BE49-F238E27FC236}">
                <a16:creationId xmlns:a16="http://schemas.microsoft.com/office/drawing/2014/main" id="{8A708E90-DC47-462E-954B-3C420ADB788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86E1ED-A638-424A-A6F4-186658CCCC56}"/>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34139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3E4C-0B3E-4D46-AC8C-7ED47968B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A3292E-078E-4D23-AD00-906DCAA430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3EAE-FFE5-44DB-893E-909CB19007A1}"/>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5" name="Footer Placeholder 4">
            <a:extLst>
              <a:ext uri="{FF2B5EF4-FFF2-40B4-BE49-F238E27FC236}">
                <a16:creationId xmlns:a16="http://schemas.microsoft.com/office/drawing/2014/main" id="{D5B7647E-FF40-4C5E-AE8C-DFB09CE6CD9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B5E95D5-C64E-4920-BAA3-A17BD4B9A393}"/>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53092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55A74-B5D6-4726-904F-5953C831D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2164A7-8438-4304-B680-088BECB19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BC1F6-B347-4AF9-99D2-5AB17B2BE5D4}"/>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5" name="Footer Placeholder 4">
            <a:extLst>
              <a:ext uri="{FF2B5EF4-FFF2-40B4-BE49-F238E27FC236}">
                <a16:creationId xmlns:a16="http://schemas.microsoft.com/office/drawing/2014/main" id="{BDC3453F-C0EB-49D7-AFA8-73EDAC8040E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FF9971-B093-46D6-A23F-2A7AD2DB3E55}"/>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783637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78B7-40A9-4BA1-8665-0339A7D0A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0AD308-1653-4640-A584-5196128AD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BC23E-B578-4F6D-9EDE-54B0ED86E53D}"/>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54F2C8AA-0588-4C84-B16E-74FAF89B5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E865B-1D52-4F00-9196-E33C13B74692}"/>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173315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E343-74BD-41A4-BD4D-48724138F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C7769-C2BC-4A67-9D35-81ED228023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87B10-327C-4D3A-A54F-A6B313B5DA68}"/>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D789B7E9-6C6D-4CBB-8774-F965EAA9A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72C59-5564-40C3-A9F2-F5F325E2DA3D}"/>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2499835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6A79-58FE-4F90-8C27-AB01AE764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03264-3943-4754-806A-8BB412C13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F26A6-06B9-4DD6-B90E-1D648582BA5E}"/>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583AA32B-D901-46B6-9D36-8FA754EE3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16944-4B67-4A79-A4E6-B1FDBA41CFDF}"/>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306913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964D-453A-4156-BBA0-2C4B47C79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B33BD-02B3-41D7-ACE8-408104D1C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6D80FD-5D71-49BC-BDA9-6FE2558FA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E70943-58E8-4619-97B6-D6CFCFB491A2}"/>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6" name="Footer Placeholder 5">
            <a:extLst>
              <a:ext uri="{FF2B5EF4-FFF2-40B4-BE49-F238E27FC236}">
                <a16:creationId xmlns:a16="http://schemas.microsoft.com/office/drawing/2014/main" id="{D9919DC1-899B-481F-B8C1-01E78A31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5CF9D-736D-4314-BDC7-27FF590DF078}"/>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293445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25EA-A323-41F2-AFFB-4BBFA8CFA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395E9D-5576-4FD0-BA23-8BC996D4F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9984F-4D3D-4C01-9220-83520B3332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BD4FB-AE4B-4FD3-B9F1-B6F966529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F3397-7801-475F-9F30-68D7A691A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E7B38-E9FD-487E-A95C-BA36DDFF2302}"/>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8" name="Footer Placeholder 7">
            <a:extLst>
              <a:ext uri="{FF2B5EF4-FFF2-40B4-BE49-F238E27FC236}">
                <a16:creationId xmlns:a16="http://schemas.microsoft.com/office/drawing/2014/main" id="{48FBC180-C88F-425F-B309-E960C93B7C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39FB7D-70E1-43E3-BFF9-6D8B0011832A}"/>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246250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26F0-F142-4A9C-AB32-49F99EBFC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F08820-8B2C-4EC5-8AD0-DEFFF98EB9CA}"/>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4" name="Footer Placeholder 3">
            <a:extLst>
              <a:ext uri="{FF2B5EF4-FFF2-40B4-BE49-F238E27FC236}">
                <a16:creationId xmlns:a16="http://schemas.microsoft.com/office/drawing/2014/main" id="{6E631A2F-F8FD-4866-9C46-67BA9F9B5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ADA0ED-D981-4998-82AE-05A4B5152279}"/>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71781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7D318-A37C-42B4-9AD6-97B28F9E0155}"/>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3" name="Footer Placeholder 2">
            <a:extLst>
              <a:ext uri="{FF2B5EF4-FFF2-40B4-BE49-F238E27FC236}">
                <a16:creationId xmlns:a16="http://schemas.microsoft.com/office/drawing/2014/main" id="{D4FED262-8D95-4025-889E-1F72497C4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12B889-B9CB-4E59-9257-31E3CEC349A8}"/>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205519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EA8B-2EF5-4C61-B706-F0878DDCF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21A11B-EA94-4908-A823-CF563CF6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9F68A-FDCF-4E63-9276-D334B8F0F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6C193-21DF-4571-9F20-6505EE986294}"/>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6" name="Footer Placeholder 5">
            <a:extLst>
              <a:ext uri="{FF2B5EF4-FFF2-40B4-BE49-F238E27FC236}">
                <a16:creationId xmlns:a16="http://schemas.microsoft.com/office/drawing/2014/main" id="{E1EB6686-B8AE-4C41-9E8C-FC24AB6D4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289CB-CEBF-492F-B25D-7918922B2C27}"/>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218542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B949-DAB6-4EA7-8555-DC4D4C3A232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81DF3B2-4169-41ED-BF22-35F09C3D0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42346-1652-4E13-A43A-1CE1454DE790}"/>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5" name="Footer Placeholder 4">
            <a:extLst>
              <a:ext uri="{FF2B5EF4-FFF2-40B4-BE49-F238E27FC236}">
                <a16:creationId xmlns:a16="http://schemas.microsoft.com/office/drawing/2014/main" id="{FB751623-D3DF-415F-A41F-EEEEE788AB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6F5F17-FDE3-40B7-B761-D60181ECC761}"/>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1566781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CB26-C7EC-4DAC-AEC8-69F1B8460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1B64CA-8DA0-457C-9A3D-D077531F5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D82AF-E44D-4657-92A0-D5731CFAC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96FDA-B274-4224-B668-878F318AF4DE}"/>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6" name="Footer Placeholder 5">
            <a:extLst>
              <a:ext uri="{FF2B5EF4-FFF2-40B4-BE49-F238E27FC236}">
                <a16:creationId xmlns:a16="http://schemas.microsoft.com/office/drawing/2014/main" id="{A9BF968C-3329-47A0-AE96-84FE74F03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DAA27-8A0E-4CE4-8164-6EE2E06B02D2}"/>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3945497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34E8-C440-488C-AB93-D700057DB9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BAF66-E58F-452E-BF71-BCF2BF8D4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4FD5A-EE11-494B-B66F-6CDF19BE39A0}"/>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F10B277F-775D-4899-902B-F83B684BF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97E79-77A5-4E66-9E05-275B04DCC0E1}"/>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1103477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E5E1A4-8CD9-4CAF-9B6D-5D9B4EABB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3751D-5AE5-48A5-A779-010C27AAD9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4D780-DB4C-4CBF-833E-EDEE2456EE13}"/>
              </a:ext>
            </a:extLst>
          </p:cNvPr>
          <p:cNvSpPr>
            <a:spLocks noGrp="1"/>
          </p:cNvSpPr>
          <p:nvPr>
            <p:ph type="dt" sz="half" idx="10"/>
          </p:nvPr>
        </p:nvSpPr>
        <p:spPr/>
        <p:txBody>
          <a:body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915A9F19-9243-4AD8-AC52-4CA3298D1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F2A7E-6CCF-4179-B51D-166290C9EFA7}"/>
              </a:ext>
            </a:extLst>
          </p:cNvPr>
          <p:cNvSpPr>
            <a:spLocks noGrp="1"/>
          </p:cNvSpPr>
          <p:nvPr>
            <p:ph type="sldNum" sz="quarter" idx="12"/>
          </p:nvPr>
        </p:nvSpPr>
        <p:spPr/>
        <p:txBody>
          <a:bodyPr/>
          <a:lstStyle/>
          <a:p>
            <a:fld id="{D193D874-5C84-4719-83B1-FE3512B1498D}" type="slidenum">
              <a:rPr lang="en-US" smtClean="0"/>
              <a:t>‹#›</a:t>
            </a:fld>
            <a:endParaRPr lang="en-US"/>
          </a:p>
        </p:txBody>
      </p:sp>
    </p:spTree>
    <p:extLst>
      <p:ext uri="{BB962C8B-B14F-4D97-AF65-F5344CB8AC3E}">
        <p14:creationId xmlns:p14="http://schemas.microsoft.com/office/powerpoint/2010/main" val="4106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133-A957-4331-8521-FDA208F3D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FD4D8D-1332-4B39-923F-E245A3FEB5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98865-CFAD-495D-9203-2467CC4EFD91}"/>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5" name="Footer Placeholder 4">
            <a:extLst>
              <a:ext uri="{FF2B5EF4-FFF2-40B4-BE49-F238E27FC236}">
                <a16:creationId xmlns:a16="http://schemas.microsoft.com/office/drawing/2014/main" id="{956A19B4-78B5-4FAF-AB24-747A5391319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022E86C-2797-46B9-8C5D-EA8A9DCFE7B8}"/>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278179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A72C-9784-49EC-AACC-64696085F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48327-AE9B-494A-9F5C-FBC55E443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4B33D0-6A3E-4AFA-849E-F23EAE0984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7011A-A5A8-418E-ACA1-D496D7DFC0EC}"/>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6" name="Footer Placeholder 5">
            <a:extLst>
              <a:ext uri="{FF2B5EF4-FFF2-40B4-BE49-F238E27FC236}">
                <a16:creationId xmlns:a16="http://schemas.microsoft.com/office/drawing/2014/main" id="{9176D8B8-AFEE-4209-8BBA-31CA7D93BF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2885A99-294C-46B9-BC8F-1D8A7BBEF620}"/>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283589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BD05-39A8-425E-A2E6-6D0A2F5ED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2926E3-2E76-4BF2-A5A8-AF39AF328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993A61-3FEA-4EAA-8DAC-9E796AF6B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0ABC5-437C-41F3-8C13-C09D70E9D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C6E23-F923-4675-A3B0-2FD776A78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C22A2-65EC-4487-9ACB-98FD46FE93BE}"/>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8" name="Footer Placeholder 7">
            <a:extLst>
              <a:ext uri="{FF2B5EF4-FFF2-40B4-BE49-F238E27FC236}">
                <a16:creationId xmlns:a16="http://schemas.microsoft.com/office/drawing/2014/main" id="{95517891-6F10-431A-9C6E-582A8672D4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7C90322-FEFF-40E1-8679-CAA7EB8DB4F1}"/>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324471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BDC9-3F2A-4306-8DC9-E5D76756A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3F567-47A2-4308-8BDC-3C0D90439C58}"/>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4" name="Footer Placeholder 3">
            <a:extLst>
              <a:ext uri="{FF2B5EF4-FFF2-40B4-BE49-F238E27FC236}">
                <a16:creationId xmlns:a16="http://schemas.microsoft.com/office/drawing/2014/main" id="{4E362023-9F34-4F76-A28D-48DAA3F113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754B103-D7FF-4219-88B7-783289FB3475}"/>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31883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15CA7-8667-4518-B498-FA789BC5A135}"/>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3" name="Footer Placeholder 2">
            <a:extLst>
              <a:ext uri="{FF2B5EF4-FFF2-40B4-BE49-F238E27FC236}">
                <a16:creationId xmlns:a16="http://schemas.microsoft.com/office/drawing/2014/main" id="{BAADACB0-D363-41C9-B2F1-B203EED670D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4D72AD0-A8FF-4267-B2FB-10153A1FE5D8}"/>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100742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2FE8-A5A7-47FE-A0DD-6DCF452C8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1E854-37D1-4EA2-B0C6-9E9556920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8F3D27-E264-4775-9BAD-9E979B927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14CB1-A1A2-4480-BB05-400C7F44096B}"/>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6" name="Footer Placeholder 5">
            <a:extLst>
              <a:ext uri="{FF2B5EF4-FFF2-40B4-BE49-F238E27FC236}">
                <a16:creationId xmlns:a16="http://schemas.microsoft.com/office/drawing/2014/main" id="{8B981657-7D86-42EF-B40A-7088720FAE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B3A108-B1FD-4213-9BC6-E970CBF3BCF8}"/>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22198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60F9-09DA-46AB-B702-3A138908C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00331-4A4A-4879-8EFB-93F2AF559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46ABD-11C2-453A-9DA9-DDDC3178D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C2C6A-5B21-4615-AEB3-EBD762EE2ACF}"/>
              </a:ext>
            </a:extLst>
          </p:cNvPr>
          <p:cNvSpPr>
            <a:spLocks noGrp="1"/>
          </p:cNvSpPr>
          <p:nvPr>
            <p:ph type="dt" sz="half" idx="10"/>
          </p:nvPr>
        </p:nvSpPr>
        <p:spPr>
          <a:xfrm>
            <a:off x="838200" y="6356350"/>
            <a:ext cx="2743200" cy="365125"/>
          </a:xfrm>
          <a:prstGeom prst="rect">
            <a:avLst/>
          </a:prstGeom>
        </p:spPr>
        <p:txBody>
          <a:bodyPr/>
          <a:lstStyle/>
          <a:p>
            <a:fld id="{5113E107-B555-4F96-BDF6-ADCFA82063DA}" type="datetimeFigureOut">
              <a:rPr lang="en-US" smtClean="0"/>
              <a:t>12/6/2022</a:t>
            </a:fld>
            <a:endParaRPr lang="en-US"/>
          </a:p>
        </p:txBody>
      </p:sp>
      <p:sp>
        <p:nvSpPr>
          <p:cNvPr id="6" name="Footer Placeholder 5">
            <a:extLst>
              <a:ext uri="{FF2B5EF4-FFF2-40B4-BE49-F238E27FC236}">
                <a16:creationId xmlns:a16="http://schemas.microsoft.com/office/drawing/2014/main" id="{0C145F04-81AF-4E26-B445-B6B0BE373C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7233256-40CC-4F86-9245-6C9AF895F079}"/>
              </a:ext>
            </a:extLst>
          </p:cNvPr>
          <p:cNvSpPr>
            <a:spLocks noGrp="1"/>
          </p:cNvSpPr>
          <p:nvPr>
            <p:ph type="sldNum" sz="quarter" idx="12"/>
          </p:nvPr>
        </p:nvSpPr>
        <p:spPr/>
        <p:txBody>
          <a:bodyPr/>
          <a:lstStyle/>
          <a:p>
            <a:fld id="{D945BDEA-6D85-4AE1-97FC-A518965D88AB}" type="slidenum">
              <a:rPr lang="en-US" smtClean="0"/>
              <a:t>‹#›</a:t>
            </a:fld>
            <a:endParaRPr lang="en-US"/>
          </a:p>
        </p:txBody>
      </p:sp>
    </p:spTree>
    <p:extLst>
      <p:ext uri="{BB962C8B-B14F-4D97-AF65-F5344CB8AC3E}">
        <p14:creationId xmlns:p14="http://schemas.microsoft.com/office/powerpoint/2010/main" val="37759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2.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A416FD4-7DC9-4237-9066-D4B8CC1F474E}"/>
              </a:ext>
            </a:extLst>
          </p:cNvPr>
          <p:cNvGraphicFramePr>
            <a:graphicFrameLocks noChangeAspect="1"/>
          </p:cNvGraphicFramePr>
          <p:nvPr userDrawn="1">
            <p:custDataLst>
              <p:tags r:id="rId13"/>
            </p:custDataLst>
            <p:extLst>
              <p:ext uri="{D42A27DB-BD31-4B8C-83A1-F6EECF244321}">
                <p14:modId xmlns:p14="http://schemas.microsoft.com/office/powerpoint/2010/main" val="662952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78317B4-B5C9-4552-9728-3FBB98F175EC}"/>
              </a:ext>
            </a:extLst>
          </p:cNvPr>
          <p:cNvSpPr>
            <a:spLocks noGrp="1"/>
          </p:cNvSpPr>
          <p:nvPr>
            <p:ph type="title"/>
          </p:nvPr>
        </p:nvSpPr>
        <p:spPr>
          <a:xfrm>
            <a:off x="571500" y="365125"/>
            <a:ext cx="11049000" cy="930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B7F09D0-6064-4A5F-A259-F28A1CC59876}"/>
              </a:ext>
            </a:extLst>
          </p:cNvPr>
          <p:cNvSpPr>
            <a:spLocks noGrp="1"/>
          </p:cNvSpPr>
          <p:nvPr>
            <p:ph type="body" idx="1"/>
          </p:nvPr>
        </p:nvSpPr>
        <p:spPr>
          <a:xfrm>
            <a:off x="571500" y="1473200"/>
            <a:ext cx="110490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3BB80C6-8713-4196-9062-E91944860681}"/>
              </a:ext>
            </a:extLst>
          </p:cNvPr>
          <p:cNvSpPr>
            <a:spLocks noGrp="1"/>
          </p:cNvSpPr>
          <p:nvPr>
            <p:ph type="sldNum" sz="quarter" idx="4"/>
          </p:nvPr>
        </p:nvSpPr>
        <p:spPr>
          <a:xfrm>
            <a:off x="11214100" y="6356350"/>
            <a:ext cx="406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945BDEA-6D85-4AE1-97FC-A518965D88AB}" type="slidenum">
              <a:rPr lang="en-US" smtClean="0"/>
              <a:pPr/>
              <a:t>‹#›</a:t>
            </a:fld>
            <a:endParaRPr lang="en-US"/>
          </a:p>
        </p:txBody>
      </p:sp>
    </p:spTree>
    <p:extLst>
      <p:ext uri="{BB962C8B-B14F-4D97-AF65-F5344CB8AC3E}">
        <p14:creationId xmlns:p14="http://schemas.microsoft.com/office/powerpoint/2010/main" val="61848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336" userDrawn="1">
          <p15:clr>
            <a:srgbClr val="F26B43"/>
          </p15:clr>
        </p15:guide>
        <p15:guide id="3" pos="344" userDrawn="1">
          <p15:clr>
            <a:srgbClr val="F26B43"/>
          </p15:clr>
        </p15:guide>
        <p15:guide id="4" orient="horz" pos="39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F98FC29-B52D-4D06-9414-ECA5308D3AD8}"/>
              </a:ext>
            </a:extLst>
          </p:cNvPr>
          <p:cNvGraphicFramePr>
            <a:graphicFrameLocks noChangeAspect="1"/>
          </p:cNvGraphicFramePr>
          <p:nvPr userDrawn="1">
            <p:custDataLst>
              <p:tags r:id="rId13"/>
            </p:custDataLst>
            <p:extLst>
              <p:ext uri="{D42A27DB-BD31-4B8C-83A1-F6EECF244321}">
                <p14:modId xmlns:p14="http://schemas.microsoft.com/office/powerpoint/2010/main" val="38241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83" imgH="384" progId="TCLayout.ActiveDocument.1">
                  <p:embed/>
                </p:oleObj>
              </mc:Choice>
              <mc:Fallback>
                <p:oleObj name="think-cell Slide" r:id="rId15" imgW="383" imgH="384" progId="TCLayout.ActiveDocument.1">
                  <p:embed/>
                  <p:pic>
                    <p:nvPicPr>
                      <p:cNvPr id="8" name="Object 7" hidden="1">
                        <a:extLst>
                          <a:ext uri="{FF2B5EF4-FFF2-40B4-BE49-F238E27FC236}">
                            <a16:creationId xmlns:a16="http://schemas.microsoft.com/office/drawing/2014/main" id="{4F98FC29-B52D-4D06-9414-ECA5308D3AD8}"/>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B8DF5AC-BA80-4C36-9250-D0307192A235}"/>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43FE2463-D5B9-4CA1-99DF-99DC31AA5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83EC6-359C-4CF6-82FC-2ABB3CD76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0CB8B-B537-4D43-B9FC-494AA284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2592B-1C1F-4013-81C9-7B01AC07925B}" type="datetimeFigureOut">
              <a:rPr lang="en-US" smtClean="0"/>
              <a:t>12/6/2022</a:t>
            </a:fld>
            <a:endParaRPr lang="en-US"/>
          </a:p>
        </p:txBody>
      </p:sp>
      <p:sp>
        <p:nvSpPr>
          <p:cNvPr id="5" name="Footer Placeholder 4">
            <a:extLst>
              <a:ext uri="{FF2B5EF4-FFF2-40B4-BE49-F238E27FC236}">
                <a16:creationId xmlns:a16="http://schemas.microsoft.com/office/drawing/2014/main" id="{B9CB8A0F-97FD-44C0-94EA-532E0B8DB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B9BEC-97C9-4100-8319-9B3257F64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3D874-5C84-4719-83B1-FE3512B1498D}" type="slidenum">
              <a:rPr lang="en-US" smtClean="0"/>
              <a:t>‹#›</a:t>
            </a:fld>
            <a:endParaRPr lang="en-US"/>
          </a:p>
        </p:txBody>
      </p:sp>
    </p:spTree>
    <p:extLst>
      <p:ext uri="{BB962C8B-B14F-4D97-AF65-F5344CB8AC3E}">
        <p14:creationId xmlns:p14="http://schemas.microsoft.com/office/powerpoint/2010/main" val="1557785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hyperlink" Target="https://1.cms.s81c.com/sites/default/files/2021-12-13/overview-secure-infrastructure.jpg" TargetMode="External"/><Relationship Id="rId4" Type="http://schemas.openxmlformats.org/officeDocument/2006/relationships/hyperlink" Target="https://online.hbs.edu/blog/post/data-life-cycle"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google.com/imgres?imgurl=https%3A%2F%2Fupload.wikimedia.org%2Fwikipedia%2Fcommons%2Fthumb%2Fb%2Fbd%2FOpenRefine_logo_%25282018-present%2529.svg%2F2560px-OpenRefine_logo_%25282018-present%2529.svg.png&amp;imgrefurl=https%3A%2F%2Fcommons.wikimedia.org%2Fwiki%2FFile%3AOpenRefine_logo_(2018-present).svg&amp;tbnid=9LQs0QJGYgC5IM&amp;vet=12ahUKEwjV9ejSyeb7AhXJlFMKHRC_AvoQMygGegUIARDPAQ..i&amp;docid=qWCzvtQTSc-GAM&amp;w=2560&amp;h=733&amp;q=openrefine&amp;ved=2ahUKEwjV9ejSyeb7AhXJlFMKHRC_AvoQMygGegUIARDPAQ" TargetMode="External"/><Relationship Id="rId7" Type="http://schemas.openxmlformats.org/officeDocument/2006/relationships/hyperlink" Target="https://www.google.com/imgres?imgurl=https%3A%2F%2Fupload.wikimedia.org%2Fwikipedia%2Fcommons%2Ff%2Ff3%2FApache_Spark_logo.svg&amp;imgrefurl=https%3A%2F%2Fen.wikipedia.org%2Fwiki%2FApache_Spark&amp;tbnid=95Jm1xx4s_Y_yM&amp;vet=12ahUKEwiLn7HYyub7AhWDlVMKHTowDoMQMygAegUIARDfAQ..i&amp;docid=hiDEHrBZsj1BWM&amp;w=800&amp;h=416&amp;q=apache%20spark&amp;hl=en&amp;ved=2ahUKEwiLn7HYyub7AhWDlVMKHTowDoMQMygAegUIARDfAQ" TargetMode="External"/><Relationship Id="rId12"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https://www.google.com/imgres?imgurl=https%3A%2F%2Fupload.wikimedia.org%2Fwikipedia%2Fcommons%2Fthumb%2Fb%2Fbb%2FApache_Hive_logo.svg%2F1200px-Apache_Hive_logo.svg.png&amp;imgrefurl=https%3A%2F%2Fen.wikipedia.org%2Fwiki%2FApache_Hive&amp;tbnid=S2eCkw9pyosNFM&amp;vet=12ahUKEwj-gau9yub7AhVoxykDHa_2CeMQMygAegUIARDhAQ..i&amp;docid=IlGtIYNeIGAtTM&amp;w=1200&amp;h=1080&amp;q=hive&amp;hl=en&amp;ved=2ahUKEwj-gau9yub7AhVoxykDHa_2CeMQMygAegUIARDhAQ" TargetMode="External"/><Relationship Id="rId11" Type="http://schemas.openxmlformats.org/officeDocument/2006/relationships/image" Target="../media/image11.png"/><Relationship Id="rId5" Type="http://schemas.openxmlformats.org/officeDocument/2006/relationships/hyperlink" Target="https://www.google.com/imgres?imgurl=https%3A%2F%2Fcxl.com%2Fwp-content%2Fuploads%2F2019%2F10%2Fgoogle-bigquery-logo-1.png&amp;imgrefurl=https%3A%2F%2Fcxl.com%2Fblog%2Fbigquery%2F&amp;tbnid=Zt3d9zaY29hXaM&amp;vet=12ahUKEwid9IX8yub7AhXJllMKHcbGDS8QMygAegUIARDfAQ..i&amp;docid=mfza8DuzsJ3JIM&amp;w=1442&amp;h=812&amp;q=google%20bigquery&amp;hl=en&amp;ved=2ahUKEwid9IX8yub7AhXJllMKHcbGDS8QMygAegUIARDfAQ" TargetMode="External"/><Relationship Id="rId10" Type="http://schemas.openxmlformats.org/officeDocument/2006/relationships/image" Target="../media/image10.png"/><Relationship Id="rId4" Type="http://schemas.openxmlformats.org/officeDocument/2006/relationships/hyperlink" Target="https://www.google.com/imgres?imgurl=https%3A%2F%2Fwww.califesciences.org%2Fwp-content%2Fuploads%2F2021%2F10%2Fgoogle-cloud-logo-1.png&amp;imgrefurl=https%3A%2F%2Fwww.califesciences.org%2Fgoogle%2F&amp;tbnid=bkwKpwMHFJByfM&amp;vet=12ahUKEwjd1Jmcyub7AhXKHd8KHWeXCb0QMygEegUIARDsAQ..i&amp;docid=02V8cmvG85E2QM&amp;w=4096&amp;h=2564&amp;q=google%20cloud&amp;hl=en&amp;ved=2ahUKEwjd1Jmcyub7AhXKHd8KHWeXCb0QMygEegUIARDsAQ"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online.hbs.edu/blog/post/data-life-cycle" TargetMode="External"/><Relationship Id="rId4" Type="http://schemas.openxmlformats.org/officeDocument/2006/relationships/hyperlink" Target="https://www.vocabulary.com/dictionary/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nline.hbs.edu/blog/post/data-life-cycle"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hyperlink" Target="https://online.hbs.edu/blog/post/data-life-cycle" TargetMode="Externa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hyperlink" Target="https://creativecommons.org/licenses/by-nc/3.0/" TargetMode="External"/><Relationship Id="rId4" Type="http://schemas.openxmlformats.org/officeDocument/2006/relationships/hyperlink" Target="https://www.ioer-imrj.com/editorial-board/guidelines-for-editor-and-review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blog/products/data-analytics/twitter-api-toolkit-for-google-cloud"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online.hbs.edu/blog/post/data-life-cycle"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8E471EC-04FA-4B70-9479-752D36794DD6}"/>
              </a:ext>
            </a:extLst>
          </p:cNvPr>
          <p:cNvGraphicFramePr>
            <a:graphicFrameLocks noChangeAspect="1"/>
          </p:cNvGraphicFramePr>
          <p:nvPr>
            <p:custDataLst>
              <p:tags r:id="rId1"/>
            </p:custDataLst>
            <p:extLst>
              <p:ext uri="{D42A27DB-BD31-4B8C-83A1-F6EECF244321}">
                <p14:modId xmlns:p14="http://schemas.microsoft.com/office/powerpoint/2010/main" val="2472149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68" name="Isosceles Triangle 367">
            <a:extLst>
              <a:ext uri="{FF2B5EF4-FFF2-40B4-BE49-F238E27FC236}">
                <a16:creationId xmlns:a16="http://schemas.microsoft.com/office/drawing/2014/main" id="{EB4E217E-995D-4207-AE56-FE9F213C8BFE}"/>
              </a:ext>
            </a:extLst>
          </p:cNvPr>
          <p:cNvSpPr/>
          <p:nvPr/>
        </p:nvSpPr>
        <p:spPr>
          <a:xfrm flipV="1">
            <a:off x="7924800" y="-3"/>
            <a:ext cx="4267200" cy="3360855"/>
          </a:xfrm>
          <a:prstGeom prst="triangle">
            <a:avLst>
              <a:gd name="adj" fmla="val 100000"/>
            </a:avLst>
          </a:prstGeom>
          <a:solidFill>
            <a:srgbClr val="69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Isosceles Triangle 366">
            <a:extLst>
              <a:ext uri="{FF2B5EF4-FFF2-40B4-BE49-F238E27FC236}">
                <a16:creationId xmlns:a16="http://schemas.microsoft.com/office/drawing/2014/main" id="{A7F8354B-C961-40CE-B050-ACEAFA5BAE44}"/>
              </a:ext>
            </a:extLst>
          </p:cNvPr>
          <p:cNvSpPr/>
          <p:nvPr/>
        </p:nvSpPr>
        <p:spPr>
          <a:xfrm>
            <a:off x="5084705" y="14065"/>
            <a:ext cx="7107295" cy="6858000"/>
          </a:xfrm>
          <a:prstGeom prst="triangle">
            <a:avLst>
              <a:gd name="adj" fmla="val 100000"/>
            </a:avLst>
          </a:prstGeom>
          <a:solidFill>
            <a:srgbClr val="2C8DBF"/>
          </a:solidFill>
          <a:ln>
            <a:noFill/>
          </a:ln>
          <a:effectLst>
            <a:innerShdw blurRad="127000" dist="50800" dir="135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B6C60-0412-4D2E-855D-9C0593047B8A}"/>
              </a:ext>
            </a:extLst>
          </p:cNvPr>
          <p:cNvSpPr>
            <a:spLocks noGrp="1"/>
          </p:cNvSpPr>
          <p:nvPr>
            <p:ph type="ctrTitle"/>
          </p:nvPr>
        </p:nvSpPr>
        <p:spPr>
          <a:xfrm>
            <a:off x="468255" y="191210"/>
            <a:ext cx="8886760" cy="2686335"/>
          </a:xfrm>
        </p:spPr>
        <p:txBody>
          <a:bodyPr vert="horz" lIns="0" tIns="0" rIns="0" bIns="0">
            <a:noAutofit/>
          </a:bodyPr>
          <a:lstStyle/>
          <a:p>
            <a:pPr algn="l">
              <a:lnSpc>
                <a:spcPct val="100000"/>
              </a:lnSpc>
            </a:pPr>
            <a:r>
              <a:rPr lang="en-US" sz="3200" b="1" i="0" dirty="0">
                <a:solidFill>
                  <a:srgbClr val="2C8DBF"/>
                </a:solidFill>
                <a:effectLst/>
                <a:latin typeface="Arial Rounded MT Bold" panose="020F0704030504030204" pitchFamily="34" charset="0"/>
              </a:rPr>
              <a:t>Analyzing and monitoring daily automobile sales in all areas to improve their business</a:t>
            </a:r>
            <a:br>
              <a:rPr lang="en-US" sz="4800" b="0" i="0" dirty="0">
                <a:solidFill>
                  <a:srgbClr val="2C8DBF"/>
                </a:solidFill>
                <a:effectLst/>
                <a:latin typeface="Arial Rounded MT Bold" panose="020F0704030504030204" pitchFamily="34" charset="0"/>
              </a:rPr>
            </a:br>
            <a:endParaRPr lang="en-US" sz="4800" dirty="0">
              <a:solidFill>
                <a:srgbClr val="2C8DBF"/>
              </a:solidFill>
              <a:latin typeface="Arial Rounded MT Bold" panose="020F0704030504030204" pitchFamily="34" charset="0"/>
            </a:endParaRPr>
          </a:p>
        </p:txBody>
      </p:sp>
      <p:sp>
        <p:nvSpPr>
          <p:cNvPr id="399" name="Freeform: Shape 398">
            <a:extLst>
              <a:ext uri="{FF2B5EF4-FFF2-40B4-BE49-F238E27FC236}">
                <a16:creationId xmlns:a16="http://schemas.microsoft.com/office/drawing/2014/main" id="{8FDDE4C5-2172-4E24-B99A-74D2235928E8}"/>
              </a:ext>
            </a:extLst>
          </p:cNvPr>
          <p:cNvSpPr/>
          <p:nvPr/>
        </p:nvSpPr>
        <p:spPr>
          <a:xfrm rot="2576334">
            <a:off x="-209294" y="-597797"/>
            <a:ext cx="998261" cy="1928857"/>
          </a:xfrm>
          <a:custGeom>
            <a:avLst/>
            <a:gdLst>
              <a:gd name="connsiteX0" fmla="*/ 0 w 998261"/>
              <a:gd name="connsiteY0" fmla="*/ 928070 h 1928857"/>
              <a:gd name="connsiteX1" fmla="*/ 997363 w 998261"/>
              <a:gd name="connsiteY1" fmla="*/ 0 h 1928857"/>
              <a:gd name="connsiteX2" fmla="*/ 998261 w 998261"/>
              <a:gd name="connsiteY2" fmla="*/ 0 h 1928857"/>
              <a:gd name="connsiteX3" fmla="*/ 998261 w 998261"/>
              <a:gd name="connsiteY3" fmla="*/ 1928857 h 1928857"/>
              <a:gd name="connsiteX4" fmla="*/ 931255 w 998261"/>
              <a:gd name="connsiteY4" fmla="*/ 1928857 h 192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61" h="1928857">
                <a:moveTo>
                  <a:pt x="0" y="928070"/>
                </a:moveTo>
                <a:lnTo>
                  <a:pt x="997363" y="0"/>
                </a:lnTo>
                <a:lnTo>
                  <a:pt x="998261" y="0"/>
                </a:lnTo>
                <a:lnTo>
                  <a:pt x="998261" y="1928857"/>
                </a:lnTo>
                <a:lnTo>
                  <a:pt x="931255" y="192885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AA34E90-7998-6D59-E490-8D28433D2ABE}"/>
              </a:ext>
            </a:extLst>
          </p:cNvPr>
          <p:cNvSpPr txBox="1"/>
          <p:nvPr/>
        </p:nvSpPr>
        <p:spPr>
          <a:xfrm>
            <a:off x="468255" y="2580146"/>
            <a:ext cx="7760217" cy="4278094"/>
          </a:xfrm>
          <a:prstGeom prst="rect">
            <a:avLst/>
          </a:prstGeom>
          <a:noFill/>
        </p:spPr>
        <p:txBody>
          <a:bodyPr wrap="square" rtlCol="0">
            <a:spAutoFit/>
          </a:bodyPr>
          <a:lstStyle/>
          <a:p>
            <a:r>
              <a:rPr lang="en-US" sz="2800" b="1" dirty="0"/>
              <a:t>ADTA 5340</a:t>
            </a:r>
          </a:p>
          <a:p>
            <a:r>
              <a:rPr lang="en-US" sz="2800" b="1" dirty="0"/>
              <a:t>Instructor: Dr. </a:t>
            </a:r>
            <a:r>
              <a:rPr lang="en-US" sz="2800" b="1" dirty="0" err="1"/>
              <a:t>Schentia</a:t>
            </a:r>
            <a:r>
              <a:rPr lang="en-US" sz="2800" b="1" dirty="0"/>
              <a:t> Floyd</a:t>
            </a:r>
          </a:p>
          <a:p>
            <a:endParaRPr lang="en-US" sz="2800" b="1" dirty="0"/>
          </a:p>
          <a:p>
            <a:pPr lvl="1"/>
            <a:r>
              <a:rPr lang="en-US" sz="2000" b="1" dirty="0"/>
              <a:t>Project Presentation by Group 4</a:t>
            </a:r>
            <a:endParaRPr lang="en-US" sz="2000" dirty="0"/>
          </a:p>
          <a:p>
            <a:pPr marL="914400" lvl="1" indent="-457200">
              <a:buFont typeface="+mj-lt"/>
              <a:buAutoNum type="arabicParenR"/>
            </a:pPr>
            <a:r>
              <a:rPr lang="en-US" sz="2000" dirty="0">
                <a:solidFill>
                  <a:srgbClr val="0E101A"/>
                </a:solidFill>
                <a:effectLst/>
              </a:rPr>
              <a:t>Arun Kumar </a:t>
            </a:r>
            <a:r>
              <a:rPr lang="en-US" sz="2000" dirty="0" err="1">
                <a:solidFill>
                  <a:srgbClr val="0E101A"/>
                </a:solidFill>
                <a:effectLst/>
              </a:rPr>
              <a:t>Maram</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Devika </a:t>
            </a:r>
            <a:r>
              <a:rPr lang="en-US" sz="2000" dirty="0" err="1">
                <a:solidFill>
                  <a:srgbClr val="0E101A"/>
                </a:solidFill>
                <a:effectLst/>
              </a:rPr>
              <a:t>Vadlamudi</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Harish Kumar </a:t>
            </a:r>
            <a:r>
              <a:rPr lang="en-US" sz="2000" dirty="0" err="1">
                <a:solidFill>
                  <a:srgbClr val="0E101A"/>
                </a:solidFill>
                <a:effectLst/>
              </a:rPr>
              <a:t>Yamsani</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Phani Kumar </a:t>
            </a:r>
            <a:r>
              <a:rPr lang="en-US" sz="2000" dirty="0" err="1">
                <a:solidFill>
                  <a:srgbClr val="0E101A"/>
                </a:solidFill>
                <a:effectLst/>
              </a:rPr>
              <a:t>Kandepi</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Sindhu Priya </a:t>
            </a:r>
            <a:r>
              <a:rPr lang="en-US" sz="2000" dirty="0" err="1">
                <a:solidFill>
                  <a:srgbClr val="0E101A"/>
                </a:solidFill>
                <a:effectLst/>
              </a:rPr>
              <a:t>Keshireddy</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Surya Teja Goud </a:t>
            </a:r>
            <a:r>
              <a:rPr lang="en-US" sz="2000" dirty="0" err="1">
                <a:solidFill>
                  <a:srgbClr val="0E101A"/>
                </a:solidFill>
                <a:effectLst/>
              </a:rPr>
              <a:t>Keesara</a:t>
            </a:r>
            <a:endParaRPr lang="en-US" sz="2000" dirty="0">
              <a:solidFill>
                <a:srgbClr val="0E101A"/>
              </a:solidFill>
              <a:effectLst/>
            </a:endParaRPr>
          </a:p>
          <a:p>
            <a:pPr marL="914400" lvl="1" indent="-457200">
              <a:buFont typeface="+mj-lt"/>
              <a:buAutoNum type="arabicParenR"/>
            </a:pPr>
            <a:r>
              <a:rPr lang="en-US" sz="2000" dirty="0">
                <a:solidFill>
                  <a:srgbClr val="0E101A"/>
                </a:solidFill>
                <a:effectLst/>
              </a:rPr>
              <a:t>Venkat Sai </a:t>
            </a:r>
            <a:r>
              <a:rPr lang="en-US" sz="2000" dirty="0" err="1">
                <a:solidFill>
                  <a:srgbClr val="0E101A"/>
                </a:solidFill>
                <a:effectLst/>
              </a:rPr>
              <a:t>VallalaVenkat</a:t>
            </a:r>
            <a:endParaRPr lang="en-US" sz="2000" dirty="0">
              <a:solidFill>
                <a:srgbClr val="0E101A"/>
              </a:solidFill>
              <a:effectLst/>
            </a:endParaRPr>
          </a:p>
          <a:p>
            <a:endParaRPr lang="en-US" sz="2800" dirty="0"/>
          </a:p>
        </p:txBody>
      </p:sp>
      <p:cxnSp>
        <p:nvCxnSpPr>
          <p:cNvPr id="5" name="Straight Connector 4">
            <a:extLst>
              <a:ext uri="{FF2B5EF4-FFF2-40B4-BE49-F238E27FC236}">
                <a16:creationId xmlns:a16="http://schemas.microsoft.com/office/drawing/2014/main" id="{8273B723-B304-F603-EFB9-B46154780BAA}"/>
              </a:ext>
            </a:extLst>
          </p:cNvPr>
          <p:cNvCxnSpPr>
            <a:cxnSpLocks/>
          </p:cNvCxnSpPr>
          <p:nvPr/>
        </p:nvCxnSpPr>
        <p:spPr>
          <a:xfrm>
            <a:off x="468255" y="2271902"/>
            <a:ext cx="8408459" cy="0"/>
          </a:xfrm>
          <a:prstGeom prst="line">
            <a:avLst/>
          </a:prstGeom>
          <a:ln w="38100">
            <a:solidFill>
              <a:srgbClr val="2C8DBF"/>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FEC0B14-33FF-4C50-1C3E-1D7CD7555E06}"/>
              </a:ext>
            </a:extLst>
          </p:cNvPr>
          <p:cNvCxnSpPr>
            <a:cxnSpLocks/>
          </p:cNvCxnSpPr>
          <p:nvPr/>
        </p:nvCxnSpPr>
        <p:spPr>
          <a:xfrm>
            <a:off x="538595" y="3471204"/>
            <a:ext cx="4258488" cy="0"/>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71509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prise Data Storage Solutions | IBM">
            <a:extLst>
              <a:ext uri="{FF2B5EF4-FFF2-40B4-BE49-F238E27FC236}">
                <a16:creationId xmlns:a16="http://schemas.microsoft.com/office/drawing/2014/main" id="{7A7674A5-01D5-DF1C-A179-3797011A2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559" y="1799424"/>
            <a:ext cx="5120441" cy="2882558"/>
          </a:xfrm>
          <a:prstGeom prst="rect">
            <a:avLst/>
          </a:pr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Storage &amp; Management</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6550511" cy="338554"/>
          </a:xfrm>
          <a:prstGeom prst="rect">
            <a:avLst/>
          </a:prstGeom>
          <a:noFill/>
        </p:spPr>
        <p:txBody>
          <a:bodyPr wrap="none" rtlCol="0">
            <a:spAutoFit/>
          </a:bodyPr>
          <a:lstStyle/>
          <a:p>
            <a:r>
              <a:rPr lang="en-US" sz="1600" dirty="0"/>
              <a:t>Source: </a:t>
            </a:r>
            <a:r>
              <a:rPr lang="en-US" sz="1600" dirty="0">
                <a:hlinkClick r:id="rId4"/>
              </a:rPr>
              <a:t>https://online.hbs.edu/blog/post/data-life-cycle</a:t>
            </a:r>
            <a:r>
              <a:rPr lang="en-US" sz="1600" dirty="0"/>
              <a:t>; Image Source: </a:t>
            </a:r>
            <a:r>
              <a:rPr lang="en-US" sz="1600" dirty="0">
                <a:hlinkClick r:id="rId5"/>
              </a:rPr>
              <a:t>URL</a:t>
            </a:r>
            <a:r>
              <a:rPr lang="en-US" sz="1600" dirty="0"/>
              <a:t> </a:t>
            </a:r>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5795891"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6F0F7F2C-C1EB-DD43-409C-73622B30D778}"/>
              </a:ext>
            </a:extLst>
          </p:cNvPr>
          <p:cNvSpPr txBox="1"/>
          <p:nvPr/>
        </p:nvSpPr>
        <p:spPr>
          <a:xfrm>
            <a:off x="571500" y="1397319"/>
            <a:ext cx="6893346"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t>After data processing, we imported the static data into the Google Cloud Platform.</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For data management (also called database management) we have used RDBMS database models called </a:t>
            </a:r>
            <a:r>
              <a:rPr lang="en-US" sz="2500" dirty="0" err="1"/>
              <a:t>BigQuery</a:t>
            </a:r>
            <a:r>
              <a:rPr lang="en-US" sz="2500" dirty="0"/>
              <a:t>, Hive, and Spark. These will help us organize, storing, and retrieve data as necessary over the life of a data project.</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Analysis and Visualization will be handled by our data analytics team.</a:t>
            </a:r>
          </a:p>
        </p:txBody>
      </p:sp>
      <p:grpSp>
        <p:nvGrpSpPr>
          <p:cNvPr id="3" name="Group 2">
            <a:extLst>
              <a:ext uri="{FF2B5EF4-FFF2-40B4-BE49-F238E27FC236}">
                <a16:creationId xmlns:a16="http://schemas.microsoft.com/office/drawing/2014/main" id="{D6240701-FC7B-A618-20EC-5D097AABB95E}"/>
              </a:ext>
            </a:extLst>
          </p:cNvPr>
          <p:cNvGrpSpPr/>
          <p:nvPr/>
        </p:nvGrpSpPr>
        <p:grpSpPr>
          <a:xfrm>
            <a:off x="10159449" y="2154537"/>
            <a:ext cx="548640" cy="548640"/>
            <a:chOff x="2670175" y="1458913"/>
            <a:chExt cx="360363" cy="330201"/>
          </a:xfrm>
          <a:solidFill>
            <a:schemeClr val="bg1"/>
          </a:solidFill>
        </p:grpSpPr>
        <p:sp>
          <p:nvSpPr>
            <p:cNvPr id="4" name="Freeform 27">
              <a:extLst>
                <a:ext uri="{FF2B5EF4-FFF2-40B4-BE49-F238E27FC236}">
                  <a16:creationId xmlns:a16="http://schemas.microsoft.com/office/drawing/2014/main" id="{2C016940-212F-646A-C440-294788487A74}"/>
                </a:ext>
              </a:extLst>
            </p:cNvPr>
            <p:cNvSpPr>
              <a:spLocks/>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6" name="Freeform 28">
              <a:extLst>
                <a:ext uri="{FF2B5EF4-FFF2-40B4-BE49-F238E27FC236}">
                  <a16:creationId xmlns:a16="http://schemas.microsoft.com/office/drawing/2014/main" id="{C7B1D6BD-D0CA-A277-E225-37148695411D}"/>
                </a:ext>
              </a:extLst>
            </p:cNvPr>
            <p:cNvSpPr>
              <a:spLocks/>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Tree>
    <p:extLst>
      <p:ext uri="{BB962C8B-B14F-4D97-AF65-F5344CB8AC3E}">
        <p14:creationId xmlns:p14="http://schemas.microsoft.com/office/powerpoint/2010/main" val="64023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Tools/Application Used</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3466077" cy="338554"/>
          </a:xfrm>
          <a:prstGeom prst="rect">
            <a:avLst/>
          </a:prstGeom>
          <a:noFill/>
        </p:spPr>
        <p:txBody>
          <a:bodyPr wrap="none" rtlCol="0">
            <a:spAutoFit/>
          </a:bodyPr>
          <a:lstStyle/>
          <a:p>
            <a:r>
              <a:rPr lang="en-US" sz="1600" dirty="0"/>
              <a:t>Image Source: </a:t>
            </a:r>
            <a:r>
              <a:rPr lang="en-US" sz="1600" dirty="0">
                <a:hlinkClick r:id="rId3"/>
              </a:rPr>
              <a:t>URL</a:t>
            </a:r>
            <a:r>
              <a:rPr lang="en-US" sz="1600" dirty="0"/>
              <a:t>; </a:t>
            </a:r>
            <a:r>
              <a:rPr lang="en-US" sz="1600" dirty="0">
                <a:hlinkClick r:id="rId4"/>
              </a:rPr>
              <a:t>URL</a:t>
            </a:r>
            <a:r>
              <a:rPr lang="en-US" sz="1600" dirty="0"/>
              <a:t>; </a:t>
            </a:r>
            <a:r>
              <a:rPr lang="en-US" sz="1600" dirty="0">
                <a:hlinkClick r:id="rId5"/>
              </a:rPr>
              <a:t>URL</a:t>
            </a:r>
            <a:r>
              <a:rPr lang="en-US" sz="1600" dirty="0"/>
              <a:t>; </a:t>
            </a:r>
            <a:r>
              <a:rPr lang="en-US" sz="1600" dirty="0">
                <a:hlinkClick r:id="rId6"/>
              </a:rPr>
              <a:t>URL</a:t>
            </a:r>
            <a:r>
              <a:rPr lang="en-US" sz="1600" dirty="0"/>
              <a:t>; </a:t>
            </a:r>
            <a:r>
              <a:rPr lang="en-US" sz="1600" dirty="0">
                <a:hlinkClick r:id="rId7"/>
              </a:rPr>
              <a:t>URL</a:t>
            </a:r>
            <a:endParaRPr lang="en-US" sz="1600" dirty="0"/>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5542673"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grpSp>
        <p:nvGrpSpPr>
          <p:cNvPr id="3" name="Group 2">
            <a:extLst>
              <a:ext uri="{FF2B5EF4-FFF2-40B4-BE49-F238E27FC236}">
                <a16:creationId xmlns:a16="http://schemas.microsoft.com/office/drawing/2014/main" id="{D6240701-FC7B-A618-20EC-5D097AABB95E}"/>
              </a:ext>
            </a:extLst>
          </p:cNvPr>
          <p:cNvGrpSpPr/>
          <p:nvPr/>
        </p:nvGrpSpPr>
        <p:grpSpPr>
          <a:xfrm>
            <a:off x="10159449" y="2154537"/>
            <a:ext cx="548640" cy="548640"/>
            <a:chOff x="2670175" y="1458913"/>
            <a:chExt cx="360363" cy="330201"/>
          </a:xfrm>
          <a:solidFill>
            <a:schemeClr val="bg1"/>
          </a:solidFill>
        </p:grpSpPr>
        <p:sp>
          <p:nvSpPr>
            <p:cNvPr id="4" name="Freeform 27">
              <a:extLst>
                <a:ext uri="{FF2B5EF4-FFF2-40B4-BE49-F238E27FC236}">
                  <a16:creationId xmlns:a16="http://schemas.microsoft.com/office/drawing/2014/main" id="{2C016940-212F-646A-C440-294788487A74}"/>
                </a:ext>
              </a:extLst>
            </p:cNvPr>
            <p:cNvSpPr>
              <a:spLocks/>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6" name="Freeform 28">
              <a:extLst>
                <a:ext uri="{FF2B5EF4-FFF2-40B4-BE49-F238E27FC236}">
                  <a16:creationId xmlns:a16="http://schemas.microsoft.com/office/drawing/2014/main" id="{C7B1D6BD-D0CA-A277-E225-37148695411D}"/>
                </a:ext>
              </a:extLst>
            </p:cNvPr>
            <p:cNvSpPr>
              <a:spLocks/>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
        <p:nvSpPr>
          <p:cNvPr id="21" name="Rectangle 20">
            <a:extLst>
              <a:ext uri="{FF2B5EF4-FFF2-40B4-BE49-F238E27FC236}">
                <a16:creationId xmlns:a16="http://schemas.microsoft.com/office/drawing/2014/main" id="{2A4B01C9-C4A5-A5C5-15B1-555DD20BC968}"/>
              </a:ext>
            </a:extLst>
          </p:cNvPr>
          <p:cNvSpPr/>
          <p:nvPr/>
        </p:nvSpPr>
        <p:spPr>
          <a:xfrm>
            <a:off x="1002077" y="1602592"/>
            <a:ext cx="3239136" cy="73866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Cleaning</a:t>
            </a:r>
          </a:p>
        </p:txBody>
      </p:sp>
      <p:grpSp>
        <p:nvGrpSpPr>
          <p:cNvPr id="22" name="Group 21">
            <a:extLst>
              <a:ext uri="{FF2B5EF4-FFF2-40B4-BE49-F238E27FC236}">
                <a16:creationId xmlns:a16="http://schemas.microsoft.com/office/drawing/2014/main" id="{9481AF62-57FD-6366-100D-9D6EBB3BA9FD}"/>
              </a:ext>
            </a:extLst>
          </p:cNvPr>
          <p:cNvGrpSpPr/>
          <p:nvPr/>
        </p:nvGrpSpPr>
        <p:grpSpPr>
          <a:xfrm>
            <a:off x="1114220" y="1342534"/>
            <a:ext cx="3311183" cy="3441617"/>
            <a:chOff x="600617" y="1217205"/>
            <a:chExt cx="2504839" cy="3373586"/>
          </a:xfrm>
        </p:grpSpPr>
        <p:sp>
          <p:nvSpPr>
            <p:cNvPr id="23" name="Rectangle 22">
              <a:extLst>
                <a:ext uri="{FF2B5EF4-FFF2-40B4-BE49-F238E27FC236}">
                  <a16:creationId xmlns:a16="http://schemas.microsoft.com/office/drawing/2014/main" id="{941B08D6-3D50-0FAD-69F7-6DBED6C8073C}"/>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78B3F43-5633-DBAE-E264-F80DE6C5E67A}"/>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585BF432-6963-29D0-2A6A-1D6FBA46825C}"/>
              </a:ext>
            </a:extLst>
          </p:cNvPr>
          <p:cNvSpPr/>
          <p:nvPr/>
        </p:nvSpPr>
        <p:spPr>
          <a:xfrm>
            <a:off x="5151091" y="1582926"/>
            <a:ext cx="2214068" cy="73866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Storage</a:t>
            </a:r>
          </a:p>
        </p:txBody>
      </p:sp>
      <p:grpSp>
        <p:nvGrpSpPr>
          <p:cNvPr id="26" name="Group 25">
            <a:extLst>
              <a:ext uri="{FF2B5EF4-FFF2-40B4-BE49-F238E27FC236}">
                <a16:creationId xmlns:a16="http://schemas.microsoft.com/office/drawing/2014/main" id="{1066A9E6-9239-547B-7888-2C29E488CFFB}"/>
              </a:ext>
            </a:extLst>
          </p:cNvPr>
          <p:cNvGrpSpPr/>
          <p:nvPr/>
        </p:nvGrpSpPr>
        <p:grpSpPr>
          <a:xfrm>
            <a:off x="4907029" y="1342534"/>
            <a:ext cx="2931720" cy="3441617"/>
            <a:chOff x="3188457" y="1217205"/>
            <a:chExt cx="2504839" cy="3373586"/>
          </a:xfrm>
        </p:grpSpPr>
        <p:sp>
          <p:nvSpPr>
            <p:cNvPr id="27" name="Rectangle 26">
              <a:extLst>
                <a:ext uri="{FF2B5EF4-FFF2-40B4-BE49-F238E27FC236}">
                  <a16:creationId xmlns:a16="http://schemas.microsoft.com/office/drawing/2014/main" id="{2AFBA92B-56A5-0C95-031E-29BAB6F05B9D}"/>
                </a:ext>
              </a:extLst>
            </p:cNvPr>
            <p:cNvSpPr/>
            <p:nvPr/>
          </p:nvSpPr>
          <p:spPr>
            <a:xfrm>
              <a:off x="318845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A127B7E-6B50-555F-A102-A935B01104F4}"/>
                </a:ext>
              </a:extLst>
            </p:cNvPr>
            <p:cNvSpPr/>
            <p:nvPr/>
          </p:nvSpPr>
          <p:spPr>
            <a:xfrm>
              <a:off x="318845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9" name="Rectangle 28">
            <a:extLst>
              <a:ext uri="{FF2B5EF4-FFF2-40B4-BE49-F238E27FC236}">
                <a16:creationId xmlns:a16="http://schemas.microsoft.com/office/drawing/2014/main" id="{1B52B243-3F90-BE6F-2FBB-01B8E5F55AC1}"/>
              </a:ext>
            </a:extLst>
          </p:cNvPr>
          <p:cNvSpPr/>
          <p:nvPr/>
        </p:nvSpPr>
        <p:spPr>
          <a:xfrm>
            <a:off x="8170404" y="1574638"/>
            <a:ext cx="2214068" cy="73866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RDBMS</a:t>
            </a:r>
          </a:p>
        </p:txBody>
      </p:sp>
      <p:grpSp>
        <p:nvGrpSpPr>
          <p:cNvPr id="30" name="Group 29">
            <a:extLst>
              <a:ext uri="{FF2B5EF4-FFF2-40B4-BE49-F238E27FC236}">
                <a16:creationId xmlns:a16="http://schemas.microsoft.com/office/drawing/2014/main" id="{18A3AC03-F715-A3CD-8E24-B46C4786E315}"/>
              </a:ext>
            </a:extLst>
          </p:cNvPr>
          <p:cNvGrpSpPr/>
          <p:nvPr/>
        </p:nvGrpSpPr>
        <p:grpSpPr>
          <a:xfrm>
            <a:off x="8062428" y="1342534"/>
            <a:ext cx="2504839" cy="3394976"/>
            <a:chOff x="5776296" y="1217205"/>
            <a:chExt cx="2504839" cy="3373586"/>
          </a:xfrm>
        </p:grpSpPr>
        <p:sp>
          <p:nvSpPr>
            <p:cNvPr id="31" name="Rectangle 30">
              <a:extLst>
                <a:ext uri="{FF2B5EF4-FFF2-40B4-BE49-F238E27FC236}">
                  <a16:creationId xmlns:a16="http://schemas.microsoft.com/office/drawing/2014/main" id="{0B02095F-BACA-9484-8441-4854511B674F}"/>
                </a:ext>
              </a:extLst>
            </p:cNvPr>
            <p:cNvSpPr/>
            <p:nvPr/>
          </p:nvSpPr>
          <p:spPr>
            <a:xfrm>
              <a:off x="577629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84617F5D-F86A-CECD-7397-025BDA734B7D}"/>
                </a:ext>
              </a:extLst>
            </p:cNvPr>
            <p:cNvSpPr/>
            <p:nvPr/>
          </p:nvSpPr>
          <p:spPr>
            <a:xfrm>
              <a:off x="5776296"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050" name="Picture 2">
            <a:extLst>
              <a:ext uri="{FF2B5EF4-FFF2-40B4-BE49-F238E27FC236}">
                <a16:creationId xmlns:a16="http://schemas.microsoft.com/office/drawing/2014/main" id="{64355237-1014-1A2A-8F0E-752DBD3292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077" y="2747130"/>
            <a:ext cx="2941008" cy="840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loud Platform - A Suite of Cloud Computing Services">
            <a:extLst>
              <a:ext uri="{FF2B5EF4-FFF2-40B4-BE49-F238E27FC236}">
                <a16:creationId xmlns:a16="http://schemas.microsoft.com/office/drawing/2014/main" id="{F7035069-3EAF-C4FF-DAA4-0B4E378C1F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9550" y="2523799"/>
            <a:ext cx="1982163" cy="12423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BigQuery: A Tutorial for Marketers | CXL">
            <a:extLst>
              <a:ext uri="{FF2B5EF4-FFF2-40B4-BE49-F238E27FC236}">
                <a16:creationId xmlns:a16="http://schemas.microsoft.com/office/drawing/2014/main" id="{0ECEDB58-7D1F-0D67-198A-BFF41FA2D9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9879" y="2252452"/>
            <a:ext cx="1624880" cy="9129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pache Hive - Wikipedia">
            <a:extLst>
              <a:ext uri="{FF2B5EF4-FFF2-40B4-BE49-F238E27FC236}">
                <a16:creationId xmlns:a16="http://schemas.microsoft.com/office/drawing/2014/main" id="{DFA013F2-D49A-666C-7BFF-F8D63D82F4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2428" y="3382479"/>
            <a:ext cx="1215010" cy="10919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pache Spark - Wikipedia">
            <a:extLst>
              <a:ext uri="{FF2B5EF4-FFF2-40B4-BE49-F238E27FC236}">
                <a16:creationId xmlns:a16="http://schemas.microsoft.com/office/drawing/2014/main" id="{A638A5EE-FF9E-D095-FCA3-1594F2AD2C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15741" y="3034512"/>
            <a:ext cx="1495560" cy="77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84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8E471EC-04FA-4B70-9479-752D36794DD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7" name="Object 6" hidden="1">
                        <a:extLst>
                          <a:ext uri="{FF2B5EF4-FFF2-40B4-BE49-F238E27FC236}">
                            <a16:creationId xmlns:a16="http://schemas.microsoft.com/office/drawing/2014/main" id="{F8E471EC-04FA-4B70-9479-752D36794D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68" name="Isosceles Triangle 367">
            <a:extLst>
              <a:ext uri="{FF2B5EF4-FFF2-40B4-BE49-F238E27FC236}">
                <a16:creationId xmlns:a16="http://schemas.microsoft.com/office/drawing/2014/main" id="{EB4E217E-995D-4207-AE56-FE9F213C8BFE}"/>
              </a:ext>
            </a:extLst>
          </p:cNvPr>
          <p:cNvSpPr/>
          <p:nvPr/>
        </p:nvSpPr>
        <p:spPr>
          <a:xfrm flipV="1">
            <a:off x="7924800" y="-3"/>
            <a:ext cx="4267200" cy="3360855"/>
          </a:xfrm>
          <a:prstGeom prst="triangle">
            <a:avLst>
              <a:gd name="adj" fmla="val 100000"/>
            </a:avLst>
          </a:prstGeom>
          <a:solidFill>
            <a:srgbClr val="69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Isosceles Triangle 366">
            <a:extLst>
              <a:ext uri="{FF2B5EF4-FFF2-40B4-BE49-F238E27FC236}">
                <a16:creationId xmlns:a16="http://schemas.microsoft.com/office/drawing/2014/main" id="{A7F8354B-C961-40CE-B050-ACEAFA5BAE44}"/>
              </a:ext>
            </a:extLst>
          </p:cNvPr>
          <p:cNvSpPr/>
          <p:nvPr/>
        </p:nvSpPr>
        <p:spPr>
          <a:xfrm>
            <a:off x="7385538" y="14065"/>
            <a:ext cx="4806462" cy="6843935"/>
          </a:xfrm>
          <a:prstGeom prst="triangle">
            <a:avLst>
              <a:gd name="adj" fmla="val 100000"/>
            </a:avLst>
          </a:prstGeom>
          <a:solidFill>
            <a:srgbClr val="2C8DBF"/>
          </a:solidFill>
          <a:ln>
            <a:noFill/>
          </a:ln>
          <a:effectLst>
            <a:innerShdw blurRad="127000" dist="50800" dir="135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Freeform: Shape 398">
            <a:extLst>
              <a:ext uri="{FF2B5EF4-FFF2-40B4-BE49-F238E27FC236}">
                <a16:creationId xmlns:a16="http://schemas.microsoft.com/office/drawing/2014/main" id="{8FDDE4C5-2172-4E24-B99A-74D2235928E8}"/>
              </a:ext>
            </a:extLst>
          </p:cNvPr>
          <p:cNvSpPr/>
          <p:nvPr/>
        </p:nvSpPr>
        <p:spPr>
          <a:xfrm rot="2576334">
            <a:off x="-167090" y="-597797"/>
            <a:ext cx="998261" cy="1928857"/>
          </a:xfrm>
          <a:custGeom>
            <a:avLst/>
            <a:gdLst>
              <a:gd name="connsiteX0" fmla="*/ 0 w 998261"/>
              <a:gd name="connsiteY0" fmla="*/ 928070 h 1928857"/>
              <a:gd name="connsiteX1" fmla="*/ 997363 w 998261"/>
              <a:gd name="connsiteY1" fmla="*/ 0 h 1928857"/>
              <a:gd name="connsiteX2" fmla="*/ 998261 w 998261"/>
              <a:gd name="connsiteY2" fmla="*/ 0 h 1928857"/>
              <a:gd name="connsiteX3" fmla="*/ 998261 w 998261"/>
              <a:gd name="connsiteY3" fmla="*/ 1928857 h 1928857"/>
              <a:gd name="connsiteX4" fmla="*/ 931255 w 998261"/>
              <a:gd name="connsiteY4" fmla="*/ 1928857 h 192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61" h="1928857">
                <a:moveTo>
                  <a:pt x="0" y="928070"/>
                </a:moveTo>
                <a:lnTo>
                  <a:pt x="997363" y="0"/>
                </a:lnTo>
                <a:lnTo>
                  <a:pt x="998261" y="0"/>
                </a:lnTo>
                <a:lnTo>
                  <a:pt x="998261" y="1928857"/>
                </a:lnTo>
                <a:lnTo>
                  <a:pt x="931255" y="192885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C8E3204-F9DD-1C5F-0AA6-32F680D1AD09}"/>
              </a:ext>
            </a:extLst>
          </p:cNvPr>
          <p:cNvPicPr>
            <a:picLocks noChangeAspect="1"/>
          </p:cNvPicPr>
          <p:nvPr/>
        </p:nvPicPr>
        <p:blipFill rotWithShape="1">
          <a:blip r:embed="rId6">
            <a:extLst>
              <a:ext uri="{28A0092B-C50C-407E-A947-70E740481C1C}">
                <a14:useLocalDpi xmlns:a14="http://schemas.microsoft.com/office/drawing/2010/main" val="0"/>
              </a:ext>
            </a:extLst>
          </a:blip>
          <a:srcRect l="8942" t="11587" r="8942" b="7179"/>
          <a:stretch/>
        </p:blipFill>
        <p:spPr>
          <a:xfrm>
            <a:off x="944505" y="710845"/>
            <a:ext cx="8280400" cy="4914900"/>
          </a:xfrm>
          <a:prstGeom prst="rect">
            <a:avLst/>
          </a:prstGeom>
        </p:spPr>
      </p:pic>
      <p:grpSp>
        <p:nvGrpSpPr>
          <p:cNvPr id="9" name="Group 8">
            <a:extLst>
              <a:ext uri="{FF2B5EF4-FFF2-40B4-BE49-F238E27FC236}">
                <a16:creationId xmlns:a16="http://schemas.microsoft.com/office/drawing/2014/main" id="{E0DCC3BA-243F-E7DC-493C-0348E0AE89A1}"/>
              </a:ext>
            </a:extLst>
          </p:cNvPr>
          <p:cNvGrpSpPr/>
          <p:nvPr/>
        </p:nvGrpSpPr>
        <p:grpSpPr>
          <a:xfrm>
            <a:off x="4662389" y="1813828"/>
            <a:ext cx="844632" cy="706407"/>
            <a:chOff x="4833938" y="2892425"/>
            <a:chExt cx="360362" cy="352425"/>
          </a:xfrm>
          <a:gradFill>
            <a:gsLst>
              <a:gs pos="0">
                <a:srgbClr val="024793"/>
              </a:gs>
              <a:gs pos="100000">
                <a:srgbClr val="0DB04A"/>
              </a:gs>
            </a:gsLst>
            <a:lin ang="13500000" scaled="1"/>
          </a:gradFill>
        </p:grpSpPr>
        <p:sp>
          <p:nvSpPr>
            <p:cNvPr id="10" name="Freeform 26">
              <a:extLst>
                <a:ext uri="{FF2B5EF4-FFF2-40B4-BE49-F238E27FC236}">
                  <a16:creationId xmlns:a16="http://schemas.microsoft.com/office/drawing/2014/main" id="{08AE2A58-73CA-AE8F-F416-51BC0F68AB63}"/>
                </a:ext>
              </a:extLst>
            </p:cNvPr>
            <p:cNvSpPr>
              <a:spLocks/>
            </p:cNvSpPr>
            <p:nvPr/>
          </p:nvSpPr>
          <p:spPr bwMode="auto">
            <a:xfrm>
              <a:off x="4833938" y="2892425"/>
              <a:ext cx="269875" cy="247650"/>
            </a:xfrm>
            <a:custGeom>
              <a:avLst/>
              <a:gdLst>
                <a:gd name="T0" fmla="*/ 66 w 72"/>
                <a:gd name="T1" fmla="*/ 34 h 66"/>
                <a:gd name="T2" fmla="*/ 72 w 72"/>
                <a:gd name="T3" fmla="*/ 34 h 66"/>
                <a:gd name="T4" fmla="*/ 72 w 72"/>
                <a:gd name="T5" fmla="*/ 30 h 66"/>
                <a:gd name="T6" fmla="*/ 36 w 72"/>
                <a:gd name="T7" fmla="*/ 0 h 66"/>
                <a:gd name="T8" fmla="*/ 0 w 72"/>
                <a:gd name="T9" fmla="*/ 30 h 66"/>
                <a:gd name="T10" fmla="*/ 9 w 72"/>
                <a:gd name="T11" fmla="*/ 50 h 66"/>
                <a:gd name="T12" fmla="*/ 2 w 72"/>
                <a:gd name="T13" fmla="*/ 63 h 66"/>
                <a:gd name="T14" fmla="*/ 2 w 72"/>
                <a:gd name="T15" fmla="*/ 65 h 66"/>
                <a:gd name="T16" fmla="*/ 4 w 72"/>
                <a:gd name="T17" fmla="*/ 66 h 66"/>
                <a:gd name="T18" fmla="*/ 5 w 72"/>
                <a:gd name="T19" fmla="*/ 66 h 66"/>
                <a:gd name="T20" fmla="*/ 24 w 72"/>
                <a:gd name="T21" fmla="*/ 58 h 66"/>
                <a:gd name="T22" fmla="*/ 29 w 72"/>
                <a:gd name="T23" fmla="*/ 59 h 66"/>
                <a:gd name="T24" fmla="*/ 30 w 72"/>
                <a:gd name="T25" fmla="*/ 59 h 66"/>
                <a:gd name="T26" fmla="*/ 33 w 72"/>
                <a:gd name="T27" fmla="*/ 59 h 66"/>
                <a:gd name="T28" fmla="*/ 66 w 72"/>
                <a:gd name="T29"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66">
                  <a:moveTo>
                    <a:pt x="66" y="34"/>
                  </a:moveTo>
                  <a:cubicBezTo>
                    <a:pt x="68" y="34"/>
                    <a:pt x="70" y="34"/>
                    <a:pt x="72" y="34"/>
                  </a:cubicBezTo>
                  <a:cubicBezTo>
                    <a:pt x="72" y="33"/>
                    <a:pt x="72" y="31"/>
                    <a:pt x="72" y="30"/>
                  </a:cubicBezTo>
                  <a:cubicBezTo>
                    <a:pt x="72" y="13"/>
                    <a:pt x="56" y="0"/>
                    <a:pt x="36" y="0"/>
                  </a:cubicBezTo>
                  <a:cubicBezTo>
                    <a:pt x="16" y="0"/>
                    <a:pt x="0" y="13"/>
                    <a:pt x="0" y="30"/>
                  </a:cubicBezTo>
                  <a:cubicBezTo>
                    <a:pt x="0" y="38"/>
                    <a:pt x="3" y="45"/>
                    <a:pt x="9" y="50"/>
                  </a:cubicBezTo>
                  <a:cubicBezTo>
                    <a:pt x="2" y="63"/>
                    <a:pt x="2" y="63"/>
                    <a:pt x="2" y="63"/>
                  </a:cubicBezTo>
                  <a:cubicBezTo>
                    <a:pt x="2" y="64"/>
                    <a:pt x="2" y="65"/>
                    <a:pt x="2" y="65"/>
                  </a:cubicBezTo>
                  <a:cubicBezTo>
                    <a:pt x="3" y="66"/>
                    <a:pt x="3" y="66"/>
                    <a:pt x="4" y="66"/>
                  </a:cubicBezTo>
                  <a:cubicBezTo>
                    <a:pt x="4" y="66"/>
                    <a:pt x="5" y="66"/>
                    <a:pt x="5" y="66"/>
                  </a:cubicBezTo>
                  <a:cubicBezTo>
                    <a:pt x="24" y="58"/>
                    <a:pt x="24" y="58"/>
                    <a:pt x="24" y="58"/>
                  </a:cubicBezTo>
                  <a:cubicBezTo>
                    <a:pt x="26" y="59"/>
                    <a:pt x="28" y="59"/>
                    <a:pt x="29" y="59"/>
                  </a:cubicBezTo>
                  <a:cubicBezTo>
                    <a:pt x="30" y="59"/>
                    <a:pt x="30" y="59"/>
                    <a:pt x="30" y="59"/>
                  </a:cubicBezTo>
                  <a:cubicBezTo>
                    <a:pt x="30" y="59"/>
                    <a:pt x="31" y="59"/>
                    <a:pt x="33" y="59"/>
                  </a:cubicBezTo>
                  <a:cubicBezTo>
                    <a:pt x="35" y="45"/>
                    <a:pt x="49" y="34"/>
                    <a:pt x="6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27">
              <a:extLst>
                <a:ext uri="{FF2B5EF4-FFF2-40B4-BE49-F238E27FC236}">
                  <a16:creationId xmlns:a16="http://schemas.microsoft.com/office/drawing/2014/main" id="{61BBE042-3B3D-0CC4-41A2-A32918C3FC3D}"/>
                </a:ext>
              </a:extLst>
            </p:cNvPr>
            <p:cNvSpPr>
              <a:spLocks/>
            </p:cNvSpPr>
            <p:nvPr/>
          </p:nvSpPr>
          <p:spPr bwMode="auto">
            <a:xfrm>
              <a:off x="4968875" y="3035300"/>
              <a:ext cx="225425" cy="209550"/>
            </a:xfrm>
            <a:custGeom>
              <a:avLst/>
              <a:gdLst>
                <a:gd name="T0" fmla="*/ 30 w 60"/>
                <a:gd name="T1" fmla="*/ 0 h 56"/>
                <a:gd name="T2" fmla="*/ 0 w 60"/>
                <a:gd name="T3" fmla="*/ 26 h 56"/>
                <a:gd name="T4" fmla="*/ 26 w 60"/>
                <a:gd name="T5" fmla="*/ 52 h 56"/>
                <a:gd name="T6" fmla="*/ 26 w 60"/>
                <a:gd name="T7" fmla="*/ 52 h 56"/>
                <a:gd name="T8" fmla="*/ 40 w 60"/>
                <a:gd name="T9" fmla="*/ 50 h 56"/>
                <a:gd name="T10" fmla="*/ 55 w 60"/>
                <a:gd name="T11" fmla="*/ 56 h 56"/>
                <a:gd name="T12" fmla="*/ 57 w 60"/>
                <a:gd name="T13" fmla="*/ 55 h 56"/>
                <a:gd name="T14" fmla="*/ 58 w 60"/>
                <a:gd name="T15" fmla="*/ 53 h 56"/>
                <a:gd name="T16" fmla="*/ 52 w 60"/>
                <a:gd name="T17" fmla="*/ 43 h 56"/>
                <a:gd name="T18" fmla="*/ 60 w 60"/>
                <a:gd name="T19" fmla="*/ 26 h 56"/>
                <a:gd name="T20" fmla="*/ 30 w 6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6">
                  <a:moveTo>
                    <a:pt x="30" y="0"/>
                  </a:moveTo>
                  <a:cubicBezTo>
                    <a:pt x="14" y="0"/>
                    <a:pt x="0" y="12"/>
                    <a:pt x="0" y="26"/>
                  </a:cubicBezTo>
                  <a:cubicBezTo>
                    <a:pt x="0" y="39"/>
                    <a:pt x="12" y="51"/>
                    <a:pt x="26" y="52"/>
                  </a:cubicBezTo>
                  <a:cubicBezTo>
                    <a:pt x="26" y="52"/>
                    <a:pt x="26" y="52"/>
                    <a:pt x="26" y="52"/>
                  </a:cubicBezTo>
                  <a:cubicBezTo>
                    <a:pt x="31" y="53"/>
                    <a:pt x="36" y="52"/>
                    <a:pt x="40" y="50"/>
                  </a:cubicBezTo>
                  <a:cubicBezTo>
                    <a:pt x="41" y="51"/>
                    <a:pt x="54" y="55"/>
                    <a:pt x="55" y="56"/>
                  </a:cubicBezTo>
                  <a:cubicBezTo>
                    <a:pt x="56" y="56"/>
                    <a:pt x="57" y="56"/>
                    <a:pt x="57" y="55"/>
                  </a:cubicBezTo>
                  <a:cubicBezTo>
                    <a:pt x="58" y="55"/>
                    <a:pt x="58" y="54"/>
                    <a:pt x="58" y="53"/>
                  </a:cubicBezTo>
                  <a:cubicBezTo>
                    <a:pt x="57" y="51"/>
                    <a:pt x="54" y="45"/>
                    <a:pt x="52" y="43"/>
                  </a:cubicBezTo>
                  <a:cubicBezTo>
                    <a:pt x="57" y="38"/>
                    <a:pt x="60" y="32"/>
                    <a:pt x="60" y="26"/>
                  </a:cubicBezTo>
                  <a:cubicBezTo>
                    <a:pt x="60" y="12"/>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 name="TextBox 11">
            <a:extLst>
              <a:ext uri="{FF2B5EF4-FFF2-40B4-BE49-F238E27FC236}">
                <a16:creationId xmlns:a16="http://schemas.microsoft.com/office/drawing/2014/main" id="{869B9ABE-FED8-FFE4-795C-5137A3A890BF}"/>
              </a:ext>
            </a:extLst>
          </p:cNvPr>
          <p:cNvSpPr txBox="1"/>
          <p:nvPr/>
        </p:nvSpPr>
        <p:spPr>
          <a:xfrm>
            <a:off x="3584281" y="2520235"/>
            <a:ext cx="3215945" cy="830997"/>
          </a:xfrm>
          <a:prstGeom prst="rect">
            <a:avLst/>
          </a:prstGeom>
          <a:noFill/>
        </p:spPr>
        <p:txBody>
          <a:bodyPr wrap="none" rtlCol="0">
            <a:spAutoFit/>
          </a:bodyPr>
          <a:lstStyle/>
          <a:p>
            <a:pPr algn="ctr"/>
            <a:r>
              <a:rPr lang="en-US" sz="4800" dirty="0">
                <a:solidFill>
                  <a:srgbClr val="2C8DBF"/>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202935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499331-9C5B-4D17-B10E-6FC4F7A9F66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a:extLst>
                          <a:ext uri="{FF2B5EF4-FFF2-40B4-BE49-F238E27FC236}">
                            <a16:creationId xmlns:a16="http://schemas.microsoft.com/office/drawing/2014/main" id="{8F499331-9C5B-4D17-B10E-6FC4F7A9F66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7" name="Isosceles Triangle 186">
            <a:extLst>
              <a:ext uri="{FF2B5EF4-FFF2-40B4-BE49-F238E27FC236}">
                <a16:creationId xmlns:a16="http://schemas.microsoft.com/office/drawing/2014/main" id="{165E8D8D-C8A9-41BA-972D-316B535598A2}"/>
              </a:ext>
            </a:extLst>
          </p:cNvPr>
          <p:cNvSpPr/>
          <p:nvPr/>
        </p:nvSpPr>
        <p:spPr>
          <a:xfrm rot="5400000">
            <a:off x="4213967" y="88066"/>
            <a:ext cx="1862148" cy="1686017"/>
          </a:xfrm>
          <a:prstGeom prst="triangle">
            <a:avLst>
              <a:gd name="adj" fmla="val 0"/>
            </a:avLst>
          </a:prstGeom>
          <a:solidFill>
            <a:srgbClr val="69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031A6CB-337A-4424-AF83-9E5A0DFF9F2C}"/>
              </a:ext>
            </a:extLst>
          </p:cNvPr>
          <p:cNvSpPr/>
          <p:nvPr/>
        </p:nvSpPr>
        <p:spPr>
          <a:xfrm>
            <a:off x="0" y="0"/>
            <a:ext cx="4305300" cy="6858000"/>
          </a:xfrm>
          <a:prstGeom prst="rect">
            <a:avLst/>
          </a:prstGeom>
          <a:solidFill>
            <a:srgbClr val="2C8DBF"/>
          </a:solidFill>
          <a:ln>
            <a:noFill/>
          </a:ln>
          <a:effectLst>
            <a:innerShdw blurRad="63500" dist="50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B2CDC741-8BB6-4C80-8DC1-12BCCA3D133C}"/>
              </a:ext>
            </a:extLst>
          </p:cNvPr>
          <p:cNvSpPr/>
          <p:nvPr/>
        </p:nvSpPr>
        <p:spPr>
          <a:xfrm>
            <a:off x="-7849" y="1845732"/>
            <a:ext cx="4313149" cy="5008741"/>
          </a:xfrm>
          <a:prstGeom prst="triangle">
            <a:avLst>
              <a:gd name="adj" fmla="val 100000"/>
            </a:avLst>
          </a:prstGeom>
          <a:solidFill>
            <a:schemeClr val="tx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CE9C17-72F2-3168-864F-131DE0A981A7}"/>
              </a:ext>
            </a:extLst>
          </p:cNvPr>
          <p:cNvSpPr txBox="1"/>
          <p:nvPr/>
        </p:nvSpPr>
        <p:spPr>
          <a:xfrm>
            <a:off x="6096000" y="3429000"/>
            <a:ext cx="3301095" cy="830997"/>
          </a:xfrm>
          <a:prstGeom prst="rect">
            <a:avLst/>
          </a:prstGeom>
          <a:noFill/>
        </p:spPr>
        <p:txBody>
          <a:bodyPr wrap="none" rtlCol="0">
            <a:spAutoFit/>
          </a:bodyPr>
          <a:lstStyle/>
          <a:p>
            <a:pPr algn="ctr"/>
            <a:r>
              <a:rPr lang="en-US" sz="4800" dirty="0">
                <a:solidFill>
                  <a:srgbClr val="2C8DBF"/>
                </a:solidFill>
                <a:latin typeface="Segoe UI" panose="020B0502040204020203" pitchFamily="34" charset="0"/>
                <a:cs typeface="Segoe UI" panose="020B0502040204020203" pitchFamily="34" charset="0"/>
              </a:rPr>
              <a:t>Thank you.!</a:t>
            </a:r>
          </a:p>
        </p:txBody>
      </p:sp>
      <p:pic>
        <p:nvPicPr>
          <p:cNvPr id="8" name="Picture 7">
            <a:extLst>
              <a:ext uri="{FF2B5EF4-FFF2-40B4-BE49-F238E27FC236}">
                <a16:creationId xmlns:a16="http://schemas.microsoft.com/office/drawing/2014/main" id="{D59CBB5F-B8B8-F1B2-73AC-01442E36B760}"/>
              </a:ext>
            </a:extLst>
          </p:cNvPr>
          <p:cNvPicPr>
            <a:picLocks noChangeAspect="1"/>
          </p:cNvPicPr>
          <p:nvPr/>
        </p:nvPicPr>
        <p:blipFill>
          <a:blip r:embed="rId6">
            <a:duotone>
              <a:schemeClr val="accent5">
                <a:shade val="45000"/>
                <a:satMod val="135000"/>
              </a:schemeClr>
              <a:prstClr val="white"/>
            </a:duotone>
          </a:blip>
          <a:stretch>
            <a:fillRect/>
          </a:stretch>
        </p:blipFill>
        <p:spPr>
          <a:xfrm>
            <a:off x="7203320" y="2543175"/>
            <a:ext cx="962025" cy="885825"/>
          </a:xfrm>
          <a:prstGeom prst="rect">
            <a:avLst/>
          </a:prstGeom>
          <a:solidFill>
            <a:schemeClr val="accent5">
              <a:lumMod val="60000"/>
              <a:lumOff val="40000"/>
            </a:schemeClr>
          </a:solidFill>
        </p:spPr>
      </p:pic>
    </p:spTree>
    <p:extLst>
      <p:ext uri="{BB962C8B-B14F-4D97-AF65-F5344CB8AC3E}">
        <p14:creationId xmlns:p14="http://schemas.microsoft.com/office/powerpoint/2010/main" val="316622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499331-9C5B-4D17-B10E-6FC4F7A9F66D}"/>
              </a:ext>
            </a:extLst>
          </p:cNvPr>
          <p:cNvGraphicFramePr>
            <a:graphicFrameLocks noChangeAspect="1"/>
          </p:cNvGraphicFramePr>
          <p:nvPr>
            <p:custDataLst>
              <p:tags r:id="rId1"/>
            </p:custDataLst>
            <p:extLst>
              <p:ext uri="{D42A27DB-BD31-4B8C-83A1-F6EECF244321}">
                <p14:modId xmlns:p14="http://schemas.microsoft.com/office/powerpoint/2010/main" val="1689631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7" name="Isosceles Triangle 186">
            <a:extLst>
              <a:ext uri="{FF2B5EF4-FFF2-40B4-BE49-F238E27FC236}">
                <a16:creationId xmlns:a16="http://schemas.microsoft.com/office/drawing/2014/main" id="{165E8D8D-C8A9-41BA-972D-316B535598A2}"/>
              </a:ext>
            </a:extLst>
          </p:cNvPr>
          <p:cNvSpPr/>
          <p:nvPr/>
        </p:nvSpPr>
        <p:spPr>
          <a:xfrm rot="5400000">
            <a:off x="4213967" y="88066"/>
            <a:ext cx="1862148" cy="1686017"/>
          </a:xfrm>
          <a:prstGeom prst="triangle">
            <a:avLst>
              <a:gd name="adj" fmla="val 0"/>
            </a:avLst>
          </a:prstGeom>
          <a:solidFill>
            <a:srgbClr val="69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031A6CB-337A-4424-AF83-9E5A0DFF9F2C}"/>
              </a:ext>
            </a:extLst>
          </p:cNvPr>
          <p:cNvSpPr/>
          <p:nvPr/>
        </p:nvSpPr>
        <p:spPr>
          <a:xfrm>
            <a:off x="0" y="0"/>
            <a:ext cx="4305300" cy="6858000"/>
          </a:xfrm>
          <a:prstGeom prst="rect">
            <a:avLst/>
          </a:prstGeom>
          <a:solidFill>
            <a:srgbClr val="2C8DBF"/>
          </a:solidFill>
          <a:ln>
            <a:noFill/>
          </a:ln>
          <a:effectLst>
            <a:innerShdw blurRad="63500" dist="50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B2CDC741-8BB6-4C80-8DC1-12BCCA3D133C}"/>
              </a:ext>
            </a:extLst>
          </p:cNvPr>
          <p:cNvSpPr/>
          <p:nvPr/>
        </p:nvSpPr>
        <p:spPr>
          <a:xfrm>
            <a:off x="-7849" y="1845732"/>
            <a:ext cx="4313149" cy="5008741"/>
          </a:xfrm>
          <a:prstGeom prst="triangle">
            <a:avLst>
              <a:gd name="adj" fmla="val 100000"/>
            </a:avLst>
          </a:prstGeom>
          <a:solidFill>
            <a:schemeClr val="tx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73DAB-D5E5-45FF-BD53-C0ECE691AD4A}"/>
              </a:ext>
            </a:extLst>
          </p:cNvPr>
          <p:cNvSpPr>
            <a:spLocks noGrp="1"/>
          </p:cNvSpPr>
          <p:nvPr>
            <p:ph type="title"/>
          </p:nvPr>
        </p:nvSpPr>
        <p:spPr>
          <a:xfrm>
            <a:off x="571500" y="781759"/>
            <a:ext cx="3352250" cy="1480608"/>
          </a:xfrm>
        </p:spPr>
        <p:txBody>
          <a:bodyPr vert="horz">
            <a:noAutofit/>
          </a:bodyPr>
          <a:lstStyle/>
          <a:p>
            <a:pPr>
              <a:lnSpc>
                <a:spcPct val="100000"/>
              </a:lnSpc>
            </a:pPr>
            <a:r>
              <a:rPr lang="en-US">
                <a:solidFill>
                  <a:schemeClr val="bg1"/>
                </a:solidFill>
              </a:rPr>
              <a:t>Overview</a:t>
            </a:r>
            <a:endParaRPr lang="en-US" dirty="0">
              <a:solidFill>
                <a:schemeClr val="bg1"/>
              </a:solidFill>
            </a:endParaRPr>
          </a:p>
        </p:txBody>
      </p:sp>
      <p:grpSp>
        <p:nvGrpSpPr>
          <p:cNvPr id="14" name="Group 4">
            <a:extLst>
              <a:ext uri="{FF2B5EF4-FFF2-40B4-BE49-F238E27FC236}">
                <a16:creationId xmlns:a16="http://schemas.microsoft.com/office/drawing/2014/main" id="{5C93C5CC-321B-43AA-8AF0-F51AB68F2C1E}"/>
              </a:ext>
            </a:extLst>
          </p:cNvPr>
          <p:cNvGrpSpPr>
            <a:grpSpLocks noChangeAspect="1"/>
          </p:cNvGrpSpPr>
          <p:nvPr/>
        </p:nvGrpSpPr>
        <p:grpSpPr bwMode="auto">
          <a:xfrm>
            <a:off x="549275" y="2759488"/>
            <a:ext cx="3398822" cy="3184756"/>
            <a:chOff x="346" y="222"/>
            <a:chExt cx="4144" cy="3883"/>
          </a:xfrm>
        </p:grpSpPr>
        <p:sp>
          <p:nvSpPr>
            <p:cNvPr id="16" name="Freeform 5">
              <a:extLst>
                <a:ext uri="{FF2B5EF4-FFF2-40B4-BE49-F238E27FC236}">
                  <a16:creationId xmlns:a16="http://schemas.microsoft.com/office/drawing/2014/main" id="{EECF8F76-3037-4745-AD65-A32B09BF1594}"/>
                </a:ext>
              </a:extLst>
            </p:cNvPr>
            <p:cNvSpPr>
              <a:spLocks/>
            </p:cNvSpPr>
            <p:nvPr/>
          </p:nvSpPr>
          <p:spPr bwMode="auto">
            <a:xfrm>
              <a:off x="391" y="3834"/>
              <a:ext cx="119" cy="240"/>
            </a:xfrm>
            <a:custGeom>
              <a:avLst/>
              <a:gdLst>
                <a:gd name="T0" fmla="*/ 0 w 50"/>
                <a:gd name="T1" fmla="*/ 0 h 101"/>
                <a:gd name="T2" fmla="*/ 0 w 50"/>
                <a:gd name="T3" fmla="*/ 101 h 101"/>
                <a:gd name="T4" fmla="*/ 23 w 50"/>
                <a:gd name="T5" fmla="*/ 101 h 101"/>
                <a:gd name="T6" fmla="*/ 23 w 50"/>
                <a:gd name="T7" fmla="*/ 69 h 101"/>
                <a:gd name="T8" fmla="*/ 50 w 50"/>
                <a:gd name="T9" fmla="*/ 0 h 101"/>
                <a:gd name="T10" fmla="*/ 0 w 50"/>
                <a:gd name="T11" fmla="*/ 0 h 101"/>
              </a:gdLst>
              <a:ahLst/>
              <a:cxnLst>
                <a:cxn ang="0">
                  <a:pos x="T0" y="T1"/>
                </a:cxn>
                <a:cxn ang="0">
                  <a:pos x="T2" y="T3"/>
                </a:cxn>
                <a:cxn ang="0">
                  <a:pos x="T4" y="T5"/>
                </a:cxn>
                <a:cxn ang="0">
                  <a:pos x="T6" y="T7"/>
                </a:cxn>
                <a:cxn ang="0">
                  <a:pos x="T8" y="T9"/>
                </a:cxn>
                <a:cxn ang="0">
                  <a:pos x="T10" y="T11"/>
                </a:cxn>
              </a:cxnLst>
              <a:rect l="0" t="0" r="r" b="b"/>
              <a:pathLst>
                <a:path w="50" h="101">
                  <a:moveTo>
                    <a:pt x="0" y="0"/>
                  </a:moveTo>
                  <a:cubicBezTo>
                    <a:pt x="0" y="101"/>
                    <a:pt x="0" y="101"/>
                    <a:pt x="0" y="101"/>
                  </a:cubicBezTo>
                  <a:cubicBezTo>
                    <a:pt x="23" y="101"/>
                    <a:pt x="23" y="101"/>
                    <a:pt x="23" y="101"/>
                  </a:cubicBezTo>
                  <a:cubicBezTo>
                    <a:pt x="23" y="101"/>
                    <a:pt x="21" y="81"/>
                    <a:pt x="23" y="69"/>
                  </a:cubicBezTo>
                  <a:cubicBezTo>
                    <a:pt x="25" y="57"/>
                    <a:pt x="50" y="27"/>
                    <a:pt x="50" y="0"/>
                  </a:cubicBezTo>
                  <a:lnTo>
                    <a:pt x="0"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DE1E160D-FE4A-42DF-A851-84933005F7F4}"/>
                </a:ext>
              </a:extLst>
            </p:cNvPr>
            <p:cNvSpPr>
              <a:spLocks/>
            </p:cNvSpPr>
            <p:nvPr/>
          </p:nvSpPr>
          <p:spPr bwMode="auto">
            <a:xfrm>
              <a:off x="831" y="3834"/>
              <a:ext cx="121" cy="240"/>
            </a:xfrm>
            <a:custGeom>
              <a:avLst/>
              <a:gdLst>
                <a:gd name="T0" fmla="*/ 0 w 51"/>
                <a:gd name="T1" fmla="*/ 0 h 101"/>
                <a:gd name="T2" fmla="*/ 0 w 51"/>
                <a:gd name="T3" fmla="*/ 101 h 101"/>
                <a:gd name="T4" fmla="*/ 23 w 51"/>
                <a:gd name="T5" fmla="*/ 101 h 101"/>
                <a:gd name="T6" fmla="*/ 23 w 51"/>
                <a:gd name="T7" fmla="*/ 69 h 101"/>
                <a:gd name="T8" fmla="*/ 50 w 51"/>
                <a:gd name="T9" fmla="*/ 0 h 101"/>
                <a:gd name="T10" fmla="*/ 0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0" y="0"/>
                  </a:moveTo>
                  <a:cubicBezTo>
                    <a:pt x="0" y="101"/>
                    <a:pt x="0" y="101"/>
                    <a:pt x="0" y="101"/>
                  </a:cubicBezTo>
                  <a:cubicBezTo>
                    <a:pt x="23" y="101"/>
                    <a:pt x="23" y="101"/>
                    <a:pt x="23" y="101"/>
                  </a:cubicBezTo>
                  <a:cubicBezTo>
                    <a:pt x="23" y="101"/>
                    <a:pt x="21" y="81"/>
                    <a:pt x="23" y="69"/>
                  </a:cubicBezTo>
                  <a:cubicBezTo>
                    <a:pt x="26" y="57"/>
                    <a:pt x="51" y="27"/>
                    <a:pt x="50" y="0"/>
                  </a:cubicBezTo>
                  <a:cubicBezTo>
                    <a:pt x="0" y="0"/>
                    <a:pt x="0" y="0"/>
                    <a:pt x="0"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F238DA6-B694-4BA8-A724-367ED2FE1523}"/>
                </a:ext>
              </a:extLst>
            </p:cNvPr>
            <p:cNvSpPr>
              <a:spLocks/>
            </p:cNvSpPr>
            <p:nvPr/>
          </p:nvSpPr>
          <p:spPr bwMode="auto">
            <a:xfrm>
              <a:off x="1142" y="3834"/>
              <a:ext cx="121" cy="240"/>
            </a:xfrm>
            <a:custGeom>
              <a:avLst/>
              <a:gdLst>
                <a:gd name="T0" fmla="*/ 51 w 51"/>
                <a:gd name="T1" fmla="*/ 0 h 101"/>
                <a:gd name="T2" fmla="*/ 51 w 51"/>
                <a:gd name="T3" fmla="*/ 101 h 101"/>
                <a:gd name="T4" fmla="*/ 27 w 51"/>
                <a:gd name="T5" fmla="*/ 101 h 101"/>
                <a:gd name="T6" fmla="*/ 27 w 51"/>
                <a:gd name="T7" fmla="*/ 69 h 101"/>
                <a:gd name="T8" fmla="*/ 1 w 51"/>
                <a:gd name="T9" fmla="*/ 0 h 101"/>
                <a:gd name="T10" fmla="*/ 51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51" y="0"/>
                  </a:moveTo>
                  <a:cubicBezTo>
                    <a:pt x="51" y="101"/>
                    <a:pt x="51" y="101"/>
                    <a:pt x="51" y="101"/>
                  </a:cubicBezTo>
                  <a:cubicBezTo>
                    <a:pt x="27" y="101"/>
                    <a:pt x="27" y="101"/>
                    <a:pt x="27" y="101"/>
                  </a:cubicBezTo>
                  <a:cubicBezTo>
                    <a:pt x="27" y="101"/>
                    <a:pt x="30" y="81"/>
                    <a:pt x="27" y="69"/>
                  </a:cubicBezTo>
                  <a:cubicBezTo>
                    <a:pt x="25" y="57"/>
                    <a:pt x="0" y="27"/>
                    <a:pt x="1" y="0"/>
                  </a:cubicBezTo>
                  <a:lnTo>
                    <a:pt x="5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0DA85292-6E0E-49BB-8112-56C33A5EAC3E}"/>
                </a:ext>
              </a:extLst>
            </p:cNvPr>
            <p:cNvSpPr>
              <a:spLocks/>
            </p:cNvSpPr>
            <p:nvPr/>
          </p:nvSpPr>
          <p:spPr bwMode="auto">
            <a:xfrm>
              <a:off x="1522" y="3834"/>
              <a:ext cx="121" cy="240"/>
            </a:xfrm>
            <a:custGeom>
              <a:avLst/>
              <a:gdLst>
                <a:gd name="T0" fmla="*/ 51 w 51"/>
                <a:gd name="T1" fmla="*/ 0 h 101"/>
                <a:gd name="T2" fmla="*/ 51 w 51"/>
                <a:gd name="T3" fmla="*/ 101 h 101"/>
                <a:gd name="T4" fmla="*/ 28 w 51"/>
                <a:gd name="T5" fmla="*/ 101 h 101"/>
                <a:gd name="T6" fmla="*/ 28 w 51"/>
                <a:gd name="T7" fmla="*/ 69 h 101"/>
                <a:gd name="T8" fmla="*/ 1 w 51"/>
                <a:gd name="T9" fmla="*/ 0 h 101"/>
                <a:gd name="T10" fmla="*/ 51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51" y="0"/>
                  </a:moveTo>
                  <a:cubicBezTo>
                    <a:pt x="51" y="101"/>
                    <a:pt x="51" y="101"/>
                    <a:pt x="51" y="101"/>
                  </a:cubicBezTo>
                  <a:cubicBezTo>
                    <a:pt x="28" y="101"/>
                    <a:pt x="28" y="101"/>
                    <a:pt x="28" y="101"/>
                  </a:cubicBezTo>
                  <a:cubicBezTo>
                    <a:pt x="28" y="101"/>
                    <a:pt x="30" y="81"/>
                    <a:pt x="28" y="69"/>
                  </a:cubicBezTo>
                  <a:cubicBezTo>
                    <a:pt x="26" y="57"/>
                    <a:pt x="0" y="27"/>
                    <a:pt x="1" y="0"/>
                  </a:cubicBezTo>
                  <a:lnTo>
                    <a:pt x="5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
              <a:extLst>
                <a:ext uri="{FF2B5EF4-FFF2-40B4-BE49-F238E27FC236}">
                  <a16:creationId xmlns:a16="http://schemas.microsoft.com/office/drawing/2014/main" id="{97E795A0-D273-4ED6-AB69-3B68E7C3A3E7}"/>
                </a:ext>
              </a:extLst>
            </p:cNvPr>
            <p:cNvSpPr>
              <a:spLocks noChangeArrowheads="1"/>
            </p:cNvSpPr>
            <p:nvPr/>
          </p:nvSpPr>
          <p:spPr bwMode="auto">
            <a:xfrm>
              <a:off x="353" y="2659"/>
              <a:ext cx="1318" cy="118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B9495FAB-B11C-4DAF-88B6-274586D3417E}"/>
                </a:ext>
              </a:extLst>
            </p:cNvPr>
            <p:cNvSpPr>
              <a:spLocks/>
            </p:cNvSpPr>
            <p:nvPr/>
          </p:nvSpPr>
          <p:spPr bwMode="auto">
            <a:xfrm>
              <a:off x="1318" y="2659"/>
              <a:ext cx="353" cy="1185"/>
            </a:xfrm>
            <a:custGeom>
              <a:avLst/>
              <a:gdLst>
                <a:gd name="T0" fmla="*/ 0 w 353"/>
                <a:gd name="T1" fmla="*/ 0 h 1185"/>
                <a:gd name="T2" fmla="*/ 9 w 353"/>
                <a:gd name="T3" fmla="*/ 1185 h 1185"/>
                <a:gd name="T4" fmla="*/ 353 w 353"/>
                <a:gd name="T5" fmla="*/ 1185 h 1185"/>
                <a:gd name="T6" fmla="*/ 353 w 353"/>
                <a:gd name="T7" fmla="*/ 0 h 1185"/>
                <a:gd name="T8" fmla="*/ 0 w 353"/>
                <a:gd name="T9" fmla="*/ 0 h 1185"/>
              </a:gdLst>
              <a:ahLst/>
              <a:cxnLst>
                <a:cxn ang="0">
                  <a:pos x="T0" y="T1"/>
                </a:cxn>
                <a:cxn ang="0">
                  <a:pos x="T2" y="T3"/>
                </a:cxn>
                <a:cxn ang="0">
                  <a:pos x="T4" y="T5"/>
                </a:cxn>
                <a:cxn ang="0">
                  <a:pos x="T6" y="T7"/>
                </a:cxn>
                <a:cxn ang="0">
                  <a:pos x="T8" y="T9"/>
                </a:cxn>
              </a:cxnLst>
              <a:rect l="0" t="0" r="r" b="b"/>
              <a:pathLst>
                <a:path w="353" h="1185">
                  <a:moveTo>
                    <a:pt x="0" y="0"/>
                  </a:moveTo>
                  <a:lnTo>
                    <a:pt x="9" y="1185"/>
                  </a:lnTo>
                  <a:lnTo>
                    <a:pt x="353" y="1185"/>
                  </a:lnTo>
                  <a:lnTo>
                    <a:pt x="35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a:extLst>
                <a:ext uri="{FF2B5EF4-FFF2-40B4-BE49-F238E27FC236}">
                  <a16:creationId xmlns:a16="http://schemas.microsoft.com/office/drawing/2014/main" id="{C0863698-1D90-40D4-939E-EC169FBD0AFF}"/>
                </a:ext>
              </a:extLst>
            </p:cNvPr>
            <p:cNvSpPr>
              <a:spLocks noChangeArrowheads="1"/>
            </p:cNvSpPr>
            <p:nvPr/>
          </p:nvSpPr>
          <p:spPr bwMode="auto">
            <a:xfrm>
              <a:off x="413" y="2747"/>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a:extLst>
                <a:ext uri="{FF2B5EF4-FFF2-40B4-BE49-F238E27FC236}">
                  <a16:creationId xmlns:a16="http://schemas.microsoft.com/office/drawing/2014/main" id="{8F737439-C2FC-4779-9C16-D5737E4E9132}"/>
                </a:ext>
              </a:extLst>
            </p:cNvPr>
            <p:cNvSpPr>
              <a:spLocks noChangeArrowheads="1"/>
            </p:cNvSpPr>
            <p:nvPr/>
          </p:nvSpPr>
          <p:spPr bwMode="auto">
            <a:xfrm>
              <a:off x="413" y="3108"/>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a:extLst>
                <a:ext uri="{FF2B5EF4-FFF2-40B4-BE49-F238E27FC236}">
                  <a16:creationId xmlns:a16="http://schemas.microsoft.com/office/drawing/2014/main" id="{40D80F15-2B4A-4811-BB3A-9DA65A84A57B}"/>
                </a:ext>
              </a:extLst>
            </p:cNvPr>
            <p:cNvSpPr>
              <a:spLocks noChangeArrowheads="1"/>
            </p:cNvSpPr>
            <p:nvPr/>
          </p:nvSpPr>
          <p:spPr bwMode="auto">
            <a:xfrm>
              <a:off x="413" y="3469"/>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F6D68868-2F5A-48B5-AF37-636811ADFCC3}"/>
                </a:ext>
              </a:extLst>
            </p:cNvPr>
            <p:cNvSpPr>
              <a:spLocks/>
            </p:cNvSpPr>
            <p:nvPr/>
          </p:nvSpPr>
          <p:spPr bwMode="auto">
            <a:xfrm>
              <a:off x="700" y="2319"/>
              <a:ext cx="508" cy="340"/>
            </a:xfrm>
            <a:custGeom>
              <a:avLst/>
              <a:gdLst>
                <a:gd name="T0" fmla="*/ 38 w 508"/>
                <a:gd name="T1" fmla="*/ 0 h 340"/>
                <a:gd name="T2" fmla="*/ 0 w 508"/>
                <a:gd name="T3" fmla="*/ 340 h 340"/>
                <a:gd name="T4" fmla="*/ 468 w 508"/>
                <a:gd name="T5" fmla="*/ 340 h 340"/>
                <a:gd name="T6" fmla="*/ 508 w 508"/>
                <a:gd name="T7" fmla="*/ 0 h 340"/>
                <a:gd name="T8" fmla="*/ 38 w 508"/>
                <a:gd name="T9" fmla="*/ 0 h 340"/>
              </a:gdLst>
              <a:ahLst/>
              <a:cxnLst>
                <a:cxn ang="0">
                  <a:pos x="T0" y="T1"/>
                </a:cxn>
                <a:cxn ang="0">
                  <a:pos x="T2" y="T3"/>
                </a:cxn>
                <a:cxn ang="0">
                  <a:pos x="T4" y="T5"/>
                </a:cxn>
                <a:cxn ang="0">
                  <a:pos x="T6" y="T7"/>
                </a:cxn>
                <a:cxn ang="0">
                  <a:pos x="T8" y="T9"/>
                </a:cxn>
              </a:cxnLst>
              <a:rect l="0" t="0" r="r" b="b"/>
              <a:pathLst>
                <a:path w="508" h="340">
                  <a:moveTo>
                    <a:pt x="38" y="0"/>
                  </a:moveTo>
                  <a:lnTo>
                    <a:pt x="0" y="340"/>
                  </a:lnTo>
                  <a:lnTo>
                    <a:pt x="468" y="340"/>
                  </a:lnTo>
                  <a:lnTo>
                    <a:pt x="508" y="0"/>
                  </a:lnTo>
                  <a:lnTo>
                    <a:pt x="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8A052EEB-07D7-4DB7-A08F-580C9ED56931}"/>
                </a:ext>
              </a:extLst>
            </p:cNvPr>
            <p:cNvSpPr>
              <a:spLocks/>
            </p:cNvSpPr>
            <p:nvPr/>
          </p:nvSpPr>
          <p:spPr bwMode="auto">
            <a:xfrm>
              <a:off x="700" y="2319"/>
              <a:ext cx="508" cy="340"/>
            </a:xfrm>
            <a:custGeom>
              <a:avLst/>
              <a:gdLst>
                <a:gd name="T0" fmla="*/ 38 w 508"/>
                <a:gd name="T1" fmla="*/ 0 h 340"/>
                <a:gd name="T2" fmla="*/ 0 w 508"/>
                <a:gd name="T3" fmla="*/ 340 h 340"/>
                <a:gd name="T4" fmla="*/ 468 w 508"/>
                <a:gd name="T5" fmla="*/ 340 h 340"/>
                <a:gd name="T6" fmla="*/ 508 w 508"/>
                <a:gd name="T7" fmla="*/ 0 h 340"/>
                <a:gd name="T8" fmla="*/ 38 w 508"/>
                <a:gd name="T9" fmla="*/ 0 h 340"/>
              </a:gdLst>
              <a:ahLst/>
              <a:cxnLst>
                <a:cxn ang="0">
                  <a:pos x="T0" y="T1"/>
                </a:cxn>
                <a:cxn ang="0">
                  <a:pos x="T2" y="T3"/>
                </a:cxn>
                <a:cxn ang="0">
                  <a:pos x="T4" y="T5"/>
                </a:cxn>
                <a:cxn ang="0">
                  <a:pos x="T6" y="T7"/>
                </a:cxn>
                <a:cxn ang="0">
                  <a:pos x="T8" y="T9"/>
                </a:cxn>
              </a:cxnLst>
              <a:rect l="0" t="0" r="r" b="b"/>
              <a:pathLst>
                <a:path w="508" h="340">
                  <a:moveTo>
                    <a:pt x="38" y="0"/>
                  </a:moveTo>
                  <a:lnTo>
                    <a:pt x="0" y="340"/>
                  </a:lnTo>
                  <a:lnTo>
                    <a:pt x="468" y="340"/>
                  </a:lnTo>
                  <a:lnTo>
                    <a:pt x="50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31DD2B11-473A-4E9D-9E5B-C0FEDB9F9863}"/>
                </a:ext>
              </a:extLst>
            </p:cNvPr>
            <p:cNvSpPr>
              <a:spLocks/>
            </p:cNvSpPr>
            <p:nvPr/>
          </p:nvSpPr>
          <p:spPr bwMode="auto">
            <a:xfrm>
              <a:off x="722" y="2343"/>
              <a:ext cx="455" cy="297"/>
            </a:xfrm>
            <a:custGeom>
              <a:avLst/>
              <a:gdLst>
                <a:gd name="T0" fmla="*/ 35 w 455"/>
                <a:gd name="T1" fmla="*/ 0 h 297"/>
                <a:gd name="T2" fmla="*/ 0 w 455"/>
                <a:gd name="T3" fmla="*/ 297 h 297"/>
                <a:gd name="T4" fmla="*/ 422 w 455"/>
                <a:gd name="T5" fmla="*/ 297 h 297"/>
                <a:gd name="T6" fmla="*/ 455 w 455"/>
                <a:gd name="T7" fmla="*/ 0 h 297"/>
                <a:gd name="T8" fmla="*/ 35 w 455"/>
                <a:gd name="T9" fmla="*/ 0 h 297"/>
              </a:gdLst>
              <a:ahLst/>
              <a:cxnLst>
                <a:cxn ang="0">
                  <a:pos x="T0" y="T1"/>
                </a:cxn>
                <a:cxn ang="0">
                  <a:pos x="T2" y="T3"/>
                </a:cxn>
                <a:cxn ang="0">
                  <a:pos x="T4" y="T5"/>
                </a:cxn>
                <a:cxn ang="0">
                  <a:pos x="T6" y="T7"/>
                </a:cxn>
                <a:cxn ang="0">
                  <a:pos x="T8" y="T9"/>
                </a:cxn>
              </a:cxnLst>
              <a:rect l="0" t="0" r="r" b="b"/>
              <a:pathLst>
                <a:path w="455" h="297">
                  <a:moveTo>
                    <a:pt x="35" y="0"/>
                  </a:moveTo>
                  <a:lnTo>
                    <a:pt x="0" y="297"/>
                  </a:lnTo>
                  <a:lnTo>
                    <a:pt x="422" y="297"/>
                  </a:lnTo>
                  <a:lnTo>
                    <a:pt x="455" y="0"/>
                  </a:ln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498CA821-CD0B-4F41-8E4D-0CC72036A7C4}"/>
                </a:ext>
              </a:extLst>
            </p:cNvPr>
            <p:cNvSpPr>
              <a:spLocks/>
            </p:cNvSpPr>
            <p:nvPr/>
          </p:nvSpPr>
          <p:spPr bwMode="auto">
            <a:xfrm>
              <a:off x="722" y="2343"/>
              <a:ext cx="455" cy="297"/>
            </a:xfrm>
            <a:custGeom>
              <a:avLst/>
              <a:gdLst>
                <a:gd name="T0" fmla="*/ 35 w 455"/>
                <a:gd name="T1" fmla="*/ 0 h 297"/>
                <a:gd name="T2" fmla="*/ 0 w 455"/>
                <a:gd name="T3" fmla="*/ 297 h 297"/>
                <a:gd name="T4" fmla="*/ 422 w 455"/>
                <a:gd name="T5" fmla="*/ 297 h 297"/>
                <a:gd name="T6" fmla="*/ 455 w 455"/>
                <a:gd name="T7" fmla="*/ 0 h 297"/>
                <a:gd name="T8" fmla="*/ 35 w 455"/>
                <a:gd name="T9" fmla="*/ 0 h 297"/>
              </a:gdLst>
              <a:ahLst/>
              <a:cxnLst>
                <a:cxn ang="0">
                  <a:pos x="T0" y="T1"/>
                </a:cxn>
                <a:cxn ang="0">
                  <a:pos x="T2" y="T3"/>
                </a:cxn>
                <a:cxn ang="0">
                  <a:pos x="T4" y="T5"/>
                </a:cxn>
                <a:cxn ang="0">
                  <a:pos x="T6" y="T7"/>
                </a:cxn>
                <a:cxn ang="0">
                  <a:pos x="T8" y="T9"/>
                </a:cxn>
              </a:cxnLst>
              <a:rect l="0" t="0" r="r" b="b"/>
              <a:pathLst>
                <a:path w="455" h="297">
                  <a:moveTo>
                    <a:pt x="35" y="0"/>
                  </a:moveTo>
                  <a:lnTo>
                    <a:pt x="0" y="297"/>
                  </a:lnTo>
                  <a:lnTo>
                    <a:pt x="422" y="297"/>
                  </a:lnTo>
                  <a:lnTo>
                    <a:pt x="45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25847377-A580-44B4-9A27-DED352C4E35E}"/>
                </a:ext>
              </a:extLst>
            </p:cNvPr>
            <p:cNvSpPr>
              <a:spLocks/>
            </p:cNvSpPr>
            <p:nvPr/>
          </p:nvSpPr>
          <p:spPr bwMode="auto">
            <a:xfrm>
              <a:off x="805" y="2393"/>
              <a:ext cx="280" cy="197"/>
            </a:xfrm>
            <a:custGeom>
              <a:avLst/>
              <a:gdLst>
                <a:gd name="T0" fmla="*/ 23 w 280"/>
                <a:gd name="T1" fmla="*/ 0 h 197"/>
                <a:gd name="T2" fmla="*/ 0 w 280"/>
                <a:gd name="T3" fmla="*/ 197 h 197"/>
                <a:gd name="T4" fmla="*/ 268 w 280"/>
                <a:gd name="T5" fmla="*/ 197 h 197"/>
                <a:gd name="T6" fmla="*/ 280 w 280"/>
                <a:gd name="T7" fmla="*/ 0 h 197"/>
                <a:gd name="T8" fmla="*/ 23 w 280"/>
                <a:gd name="T9" fmla="*/ 0 h 197"/>
              </a:gdLst>
              <a:ahLst/>
              <a:cxnLst>
                <a:cxn ang="0">
                  <a:pos x="T0" y="T1"/>
                </a:cxn>
                <a:cxn ang="0">
                  <a:pos x="T2" y="T3"/>
                </a:cxn>
                <a:cxn ang="0">
                  <a:pos x="T4" y="T5"/>
                </a:cxn>
                <a:cxn ang="0">
                  <a:pos x="T6" y="T7"/>
                </a:cxn>
                <a:cxn ang="0">
                  <a:pos x="T8" y="T9"/>
                </a:cxn>
              </a:cxnLst>
              <a:rect l="0" t="0" r="r" b="b"/>
              <a:pathLst>
                <a:path w="280" h="197">
                  <a:moveTo>
                    <a:pt x="23" y="0"/>
                  </a:moveTo>
                  <a:lnTo>
                    <a:pt x="0" y="197"/>
                  </a:lnTo>
                  <a:lnTo>
                    <a:pt x="268" y="197"/>
                  </a:lnTo>
                  <a:lnTo>
                    <a:pt x="280" y="0"/>
                  </a:lnTo>
                  <a:lnTo>
                    <a:pt x="23"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4A8849D8-3726-4944-83D7-55D1B98C47ED}"/>
                </a:ext>
              </a:extLst>
            </p:cNvPr>
            <p:cNvSpPr>
              <a:spLocks/>
            </p:cNvSpPr>
            <p:nvPr/>
          </p:nvSpPr>
          <p:spPr bwMode="auto">
            <a:xfrm>
              <a:off x="1168" y="2466"/>
              <a:ext cx="119" cy="193"/>
            </a:xfrm>
            <a:custGeom>
              <a:avLst/>
              <a:gdLst>
                <a:gd name="T0" fmla="*/ 21 w 119"/>
                <a:gd name="T1" fmla="*/ 0 h 193"/>
                <a:gd name="T2" fmla="*/ 119 w 119"/>
                <a:gd name="T3" fmla="*/ 193 h 193"/>
                <a:gd name="T4" fmla="*/ 0 w 119"/>
                <a:gd name="T5" fmla="*/ 193 h 193"/>
                <a:gd name="T6" fmla="*/ 21 w 119"/>
                <a:gd name="T7" fmla="*/ 0 h 193"/>
              </a:gdLst>
              <a:ahLst/>
              <a:cxnLst>
                <a:cxn ang="0">
                  <a:pos x="T0" y="T1"/>
                </a:cxn>
                <a:cxn ang="0">
                  <a:pos x="T2" y="T3"/>
                </a:cxn>
                <a:cxn ang="0">
                  <a:pos x="T4" y="T5"/>
                </a:cxn>
                <a:cxn ang="0">
                  <a:pos x="T6" y="T7"/>
                </a:cxn>
              </a:cxnLst>
              <a:rect l="0" t="0" r="r" b="b"/>
              <a:pathLst>
                <a:path w="119" h="193">
                  <a:moveTo>
                    <a:pt x="21" y="0"/>
                  </a:moveTo>
                  <a:lnTo>
                    <a:pt x="119" y="193"/>
                  </a:lnTo>
                  <a:lnTo>
                    <a:pt x="0" y="193"/>
                  </a:lnTo>
                  <a:lnTo>
                    <a:pt x="2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12484F0E-8F7B-412C-B042-A5F151149B21}"/>
                </a:ext>
              </a:extLst>
            </p:cNvPr>
            <p:cNvSpPr>
              <a:spLocks/>
            </p:cNvSpPr>
            <p:nvPr/>
          </p:nvSpPr>
          <p:spPr bwMode="auto">
            <a:xfrm>
              <a:off x="1168" y="2466"/>
              <a:ext cx="119" cy="193"/>
            </a:xfrm>
            <a:custGeom>
              <a:avLst/>
              <a:gdLst>
                <a:gd name="T0" fmla="*/ 21 w 119"/>
                <a:gd name="T1" fmla="*/ 0 h 193"/>
                <a:gd name="T2" fmla="*/ 119 w 119"/>
                <a:gd name="T3" fmla="*/ 193 h 193"/>
                <a:gd name="T4" fmla="*/ 0 w 119"/>
                <a:gd name="T5" fmla="*/ 193 h 193"/>
                <a:gd name="T6" fmla="*/ 21 w 119"/>
                <a:gd name="T7" fmla="*/ 0 h 193"/>
              </a:gdLst>
              <a:ahLst/>
              <a:cxnLst>
                <a:cxn ang="0">
                  <a:pos x="T0" y="T1"/>
                </a:cxn>
                <a:cxn ang="0">
                  <a:pos x="T2" y="T3"/>
                </a:cxn>
                <a:cxn ang="0">
                  <a:pos x="T4" y="T5"/>
                </a:cxn>
                <a:cxn ang="0">
                  <a:pos x="T6" y="T7"/>
                </a:cxn>
              </a:cxnLst>
              <a:rect l="0" t="0" r="r" b="b"/>
              <a:pathLst>
                <a:path w="119" h="193">
                  <a:moveTo>
                    <a:pt x="21" y="0"/>
                  </a:moveTo>
                  <a:lnTo>
                    <a:pt x="119" y="193"/>
                  </a:lnTo>
                  <a:lnTo>
                    <a:pt x="0" y="19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1">
              <a:extLst>
                <a:ext uri="{FF2B5EF4-FFF2-40B4-BE49-F238E27FC236}">
                  <a16:creationId xmlns:a16="http://schemas.microsoft.com/office/drawing/2014/main" id="{340D80E4-3D8F-4722-B85B-F63A19CA681E}"/>
                </a:ext>
              </a:extLst>
            </p:cNvPr>
            <p:cNvSpPr>
              <a:spLocks noChangeArrowheads="1"/>
            </p:cNvSpPr>
            <p:nvPr/>
          </p:nvSpPr>
          <p:spPr bwMode="auto">
            <a:xfrm>
              <a:off x="805" y="2882"/>
              <a:ext cx="61" cy="6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22">
              <a:extLst>
                <a:ext uri="{FF2B5EF4-FFF2-40B4-BE49-F238E27FC236}">
                  <a16:creationId xmlns:a16="http://schemas.microsoft.com/office/drawing/2014/main" id="{A183511E-E999-496A-88A0-60F79A381461}"/>
                </a:ext>
              </a:extLst>
            </p:cNvPr>
            <p:cNvSpPr>
              <a:spLocks noChangeArrowheads="1"/>
            </p:cNvSpPr>
            <p:nvPr/>
          </p:nvSpPr>
          <p:spPr bwMode="auto">
            <a:xfrm>
              <a:off x="805" y="3248"/>
              <a:ext cx="61" cy="61"/>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3">
              <a:extLst>
                <a:ext uri="{FF2B5EF4-FFF2-40B4-BE49-F238E27FC236}">
                  <a16:creationId xmlns:a16="http://schemas.microsoft.com/office/drawing/2014/main" id="{44DD451F-C810-46D2-84DC-E99530B49DF8}"/>
                </a:ext>
              </a:extLst>
            </p:cNvPr>
            <p:cNvSpPr>
              <a:spLocks noChangeArrowheads="1"/>
            </p:cNvSpPr>
            <p:nvPr/>
          </p:nvSpPr>
          <p:spPr bwMode="auto">
            <a:xfrm>
              <a:off x="805" y="3611"/>
              <a:ext cx="61" cy="6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B8343C92-BFCE-4E58-BA83-4FD038F3C4FE}"/>
                </a:ext>
              </a:extLst>
            </p:cNvPr>
            <p:cNvSpPr>
              <a:spLocks/>
            </p:cNvSpPr>
            <p:nvPr/>
          </p:nvSpPr>
          <p:spPr bwMode="auto">
            <a:xfrm>
              <a:off x="510" y="728"/>
              <a:ext cx="770" cy="976"/>
            </a:xfrm>
            <a:custGeom>
              <a:avLst/>
              <a:gdLst>
                <a:gd name="T0" fmla="*/ 748 w 770"/>
                <a:gd name="T1" fmla="*/ 7 h 976"/>
                <a:gd name="T2" fmla="*/ 0 w 770"/>
                <a:gd name="T3" fmla="*/ 0 h 976"/>
                <a:gd name="T4" fmla="*/ 22 w 770"/>
                <a:gd name="T5" fmla="*/ 974 h 976"/>
                <a:gd name="T6" fmla="*/ 770 w 770"/>
                <a:gd name="T7" fmla="*/ 976 h 976"/>
                <a:gd name="T8" fmla="*/ 748 w 770"/>
                <a:gd name="T9" fmla="*/ 7 h 976"/>
              </a:gdLst>
              <a:ahLst/>
              <a:cxnLst>
                <a:cxn ang="0">
                  <a:pos x="T0" y="T1"/>
                </a:cxn>
                <a:cxn ang="0">
                  <a:pos x="T2" y="T3"/>
                </a:cxn>
                <a:cxn ang="0">
                  <a:pos x="T4" y="T5"/>
                </a:cxn>
                <a:cxn ang="0">
                  <a:pos x="T6" y="T7"/>
                </a:cxn>
                <a:cxn ang="0">
                  <a:pos x="T8" y="T9"/>
                </a:cxn>
              </a:cxnLst>
              <a:rect l="0" t="0" r="r" b="b"/>
              <a:pathLst>
                <a:path w="770" h="976">
                  <a:moveTo>
                    <a:pt x="748" y="7"/>
                  </a:moveTo>
                  <a:lnTo>
                    <a:pt x="0" y="0"/>
                  </a:lnTo>
                  <a:lnTo>
                    <a:pt x="22" y="974"/>
                  </a:lnTo>
                  <a:lnTo>
                    <a:pt x="770" y="976"/>
                  </a:lnTo>
                  <a:lnTo>
                    <a:pt x="748"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3ACA7200-58F1-46A1-AC3A-5E6564C5EDA8}"/>
                </a:ext>
              </a:extLst>
            </p:cNvPr>
            <p:cNvSpPr>
              <a:spLocks/>
            </p:cNvSpPr>
            <p:nvPr/>
          </p:nvSpPr>
          <p:spPr bwMode="auto">
            <a:xfrm>
              <a:off x="555" y="761"/>
              <a:ext cx="672" cy="893"/>
            </a:xfrm>
            <a:custGeom>
              <a:avLst/>
              <a:gdLst>
                <a:gd name="T0" fmla="*/ 656 w 672"/>
                <a:gd name="T1" fmla="*/ 19 h 893"/>
                <a:gd name="T2" fmla="*/ 0 w 672"/>
                <a:gd name="T3" fmla="*/ 0 h 893"/>
                <a:gd name="T4" fmla="*/ 19 w 672"/>
                <a:gd name="T5" fmla="*/ 884 h 893"/>
                <a:gd name="T6" fmla="*/ 672 w 672"/>
                <a:gd name="T7" fmla="*/ 893 h 893"/>
                <a:gd name="T8" fmla="*/ 656 w 672"/>
                <a:gd name="T9" fmla="*/ 19 h 893"/>
              </a:gdLst>
              <a:ahLst/>
              <a:cxnLst>
                <a:cxn ang="0">
                  <a:pos x="T0" y="T1"/>
                </a:cxn>
                <a:cxn ang="0">
                  <a:pos x="T2" y="T3"/>
                </a:cxn>
                <a:cxn ang="0">
                  <a:pos x="T4" y="T5"/>
                </a:cxn>
                <a:cxn ang="0">
                  <a:pos x="T6" y="T7"/>
                </a:cxn>
                <a:cxn ang="0">
                  <a:pos x="T8" y="T9"/>
                </a:cxn>
              </a:cxnLst>
              <a:rect l="0" t="0" r="r" b="b"/>
              <a:pathLst>
                <a:path w="672" h="893">
                  <a:moveTo>
                    <a:pt x="656" y="19"/>
                  </a:moveTo>
                  <a:lnTo>
                    <a:pt x="0" y="0"/>
                  </a:lnTo>
                  <a:lnTo>
                    <a:pt x="19" y="884"/>
                  </a:lnTo>
                  <a:lnTo>
                    <a:pt x="672" y="893"/>
                  </a:lnTo>
                  <a:lnTo>
                    <a:pt x="656" y="1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a:extLst>
                <a:ext uri="{FF2B5EF4-FFF2-40B4-BE49-F238E27FC236}">
                  <a16:creationId xmlns:a16="http://schemas.microsoft.com/office/drawing/2014/main" id="{6A4C974F-0605-4E45-B1D1-D60521E2832B}"/>
                </a:ext>
              </a:extLst>
            </p:cNvPr>
            <p:cNvSpPr>
              <a:spLocks/>
            </p:cNvSpPr>
            <p:nvPr/>
          </p:nvSpPr>
          <p:spPr bwMode="auto">
            <a:xfrm>
              <a:off x="665" y="904"/>
              <a:ext cx="446" cy="617"/>
            </a:xfrm>
            <a:custGeom>
              <a:avLst/>
              <a:gdLst>
                <a:gd name="T0" fmla="*/ 434 w 446"/>
                <a:gd name="T1" fmla="*/ 7 h 617"/>
                <a:gd name="T2" fmla="*/ 0 w 446"/>
                <a:gd name="T3" fmla="*/ 0 h 617"/>
                <a:gd name="T4" fmla="*/ 11 w 446"/>
                <a:gd name="T5" fmla="*/ 617 h 617"/>
                <a:gd name="T6" fmla="*/ 446 w 446"/>
                <a:gd name="T7" fmla="*/ 608 h 617"/>
                <a:gd name="T8" fmla="*/ 434 w 446"/>
                <a:gd name="T9" fmla="*/ 7 h 617"/>
              </a:gdLst>
              <a:ahLst/>
              <a:cxnLst>
                <a:cxn ang="0">
                  <a:pos x="T0" y="T1"/>
                </a:cxn>
                <a:cxn ang="0">
                  <a:pos x="T2" y="T3"/>
                </a:cxn>
                <a:cxn ang="0">
                  <a:pos x="T4" y="T5"/>
                </a:cxn>
                <a:cxn ang="0">
                  <a:pos x="T6" y="T7"/>
                </a:cxn>
                <a:cxn ang="0">
                  <a:pos x="T8" y="T9"/>
                </a:cxn>
              </a:cxnLst>
              <a:rect l="0" t="0" r="r" b="b"/>
              <a:pathLst>
                <a:path w="446" h="617">
                  <a:moveTo>
                    <a:pt x="434" y="7"/>
                  </a:moveTo>
                  <a:lnTo>
                    <a:pt x="0" y="0"/>
                  </a:lnTo>
                  <a:lnTo>
                    <a:pt x="11" y="617"/>
                  </a:lnTo>
                  <a:lnTo>
                    <a:pt x="446" y="608"/>
                  </a:lnTo>
                  <a:lnTo>
                    <a:pt x="434"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a:extLst>
                <a:ext uri="{FF2B5EF4-FFF2-40B4-BE49-F238E27FC236}">
                  <a16:creationId xmlns:a16="http://schemas.microsoft.com/office/drawing/2014/main" id="{F85F7B19-F7B0-4AC8-A073-85FB87DBE41E}"/>
                </a:ext>
              </a:extLst>
            </p:cNvPr>
            <p:cNvSpPr>
              <a:spLocks/>
            </p:cNvSpPr>
            <p:nvPr/>
          </p:nvSpPr>
          <p:spPr bwMode="auto">
            <a:xfrm>
              <a:off x="665" y="904"/>
              <a:ext cx="439" cy="617"/>
            </a:xfrm>
            <a:custGeom>
              <a:avLst/>
              <a:gdLst>
                <a:gd name="T0" fmla="*/ 11 w 439"/>
                <a:gd name="T1" fmla="*/ 617 h 617"/>
                <a:gd name="T2" fmla="*/ 439 w 439"/>
                <a:gd name="T3" fmla="*/ 292 h 617"/>
                <a:gd name="T4" fmla="*/ 0 w 439"/>
                <a:gd name="T5" fmla="*/ 0 h 617"/>
                <a:gd name="T6" fmla="*/ 11 w 439"/>
                <a:gd name="T7" fmla="*/ 617 h 617"/>
              </a:gdLst>
              <a:ahLst/>
              <a:cxnLst>
                <a:cxn ang="0">
                  <a:pos x="T0" y="T1"/>
                </a:cxn>
                <a:cxn ang="0">
                  <a:pos x="T2" y="T3"/>
                </a:cxn>
                <a:cxn ang="0">
                  <a:pos x="T4" y="T5"/>
                </a:cxn>
                <a:cxn ang="0">
                  <a:pos x="T6" y="T7"/>
                </a:cxn>
              </a:cxnLst>
              <a:rect l="0" t="0" r="r" b="b"/>
              <a:pathLst>
                <a:path w="439" h="617">
                  <a:moveTo>
                    <a:pt x="11" y="617"/>
                  </a:moveTo>
                  <a:lnTo>
                    <a:pt x="439" y="292"/>
                  </a:lnTo>
                  <a:lnTo>
                    <a:pt x="0" y="0"/>
                  </a:lnTo>
                  <a:lnTo>
                    <a:pt x="11" y="61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a:extLst>
                <a:ext uri="{FF2B5EF4-FFF2-40B4-BE49-F238E27FC236}">
                  <a16:creationId xmlns:a16="http://schemas.microsoft.com/office/drawing/2014/main" id="{94AEDD60-A129-44D4-BA86-DCD73A6F1586}"/>
                </a:ext>
              </a:extLst>
            </p:cNvPr>
            <p:cNvSpPr>
              <a:spLocks/>
            </p:cNvSpPr>
            <p:nvPr/>
          </p:nvSpPr>
          <p:spPr bwMode="auto">
            <a:xfrm>
              <a:off x="3818" y="222"/>
              <a:ext cx="672" cy="857"/>
            </a:xfrm>
            <a:custGeom>
              <a:avLst/>
              <a:gdLst>
                <a:gd name="T0" fmla="*/ 655 w 672"/>
                <a:gd name="T1" fmla="*/ 7 h 857"/>
                <a:gd name="T2" fmla="*/ 0 w 672"/>
                <a:gd name="T3" fmla="*/ 0 h 857"/>
                <a:gd name="T4" fmla="*/ 17 w 672"/>
                <a:gd name="T5" fmla="*/ 855 h 857"/>
                <a:gd name="T6" fmla="*/ 672 w 672"/>
                <a:gd name="T7" fmla="*/ 857 h 857"/>
                <a:gd name="T8" fmla="*/ 655 w 672"/>
                <a:gd name="T9" fmla="*/ 7 h 857"/>
              </a:gdLst>
              <a:ahLst/>
              <a:cxnLst>
                <a:cxn ang="0">
                  <a:pos x="T0" y="T1"/>
                </a:cxn>
                <a:cxn ang="0">
                  <a:pos x="T2" y="T3"/>
                </a:cxn>
                <a:cxn ang="0">
                  <a:pos x="T4" y="T5"/>
                </a:cxn>
                <a:cxn ang="0">
                  <a:pos x="T6" y="T7"/>
                </a:cxn>
                <a:cxn ang="0">
                  <a:pos x="T8" y="T9"/>
                </a:cxn>
              </a:cxnLst>
              <a:rect l="0" t="0" r="r" b="b"/>
              <a:pathLst>
                <a:path w="672" h="857">
                  <a:moveTo>
                    <a:pt x="655" y="7"/>
                  </a:moveTo>
                  <a:lnTo>
                    <a:pt x="0" y="0"/>
                  </a:lnTo>
                  <a:lnTo>
                    <a:pt x="17" y="855"/>
                  </a:lnTo>
                  <a:lnTo>
                    <a:pt x="672" y="857"/>
                  </a:lnTo>
                  <a:lnTo>
                    <a:pt x="655"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a:extLst>
                <a:ext uri="{FF2B5EF4-FFF2-40B4-BE49-F238E27FC236}">
                  <a16:creationId xmlns:a16="http://schemas.microsoft.com/office/drawing/2014/main" id="{F549C95B-5D48-4BBC-93C4-00753A2EC19C}"/>
                </a:ext>
              </a:extLst>
            </p:cNvPr>
            <p:cNvSpPr>
              <a:spLocks/>
            </p:cNvSpPr>
            <p:nvPr/>
          </p:nvSpPr>
          <p:spPr bwMode="auto">
            <a:xfrm>
              <a:off x="3856" y="250"/>
              <a:ext cx="591" cy="784"/>
            </a:xfrm>
            <a:custGeom>
              <a:avLst/>
              <a:gdLst>
                <a:gd name="T0" fmla="*/ 575 w 591"/>
                <a:gd name="T1" fmla="*/ 17 h 784"/>
                <a:gd name="T2" fmla="*/ 0 w 591"/>
                <a:gd name="T3" fmla="*/ 0 h 784"/>
                <a:gd name="T4" fmla="*/ 17 w 591"/>
                <a:gd name="T5" fmla="*/ 777 h 784"/>
                <a:gd name="T6" fmla="*/ 591 w 591"/>
                <a:gd name="T7" fmla="*/ 784 h 784"/>
                <a:gd name="T8" fmla="*/ 575 w 591"/>
                <a:gd name="T9" fmla="*/ 17 h 784"/>
              </a:gdLst>
              <a:ahLst/>
              <a:cxnLst>
                <a:cxn ang="0">
                  <a:pos x="T0" y="T1"/>
                </a:cxn>
                <a:cxn ang="0">
                  <a:pos x="T2" y="T3"/>
                </a:cxn>
                <a:cxn ang="0">
                  <a:pos x="T4" y="T5"/>
                </a:cxn>
                <a:cxn ang="0">
                  <a:pos x="T6" y="T7"/>
                </a:cxn>
                <a:cxn ang="0">
                  <a:pos x="T8" y="T9"/>
                </a:cxn>
              </a:cxnLst>
              <a:rect l="0" t="0" r="r" b="b"/>
              <a:pathLst>
                <a:path w="591" h="784">
                  <a:moveTo>
                    <a:pt x="575" y="17"/>
                  </a:moveTo>
                  <a:lnTo>
                    <a:pt x="0" y="0"/>
                  </a:lnTo>
                  <a:lnTo>
                    <a:pt x="17" y="777"/>
                  </a:lnTo>
                  <a:lnTo>
                    <a:pt x="591" y="784"/>
                  </a:lnTo>
                  <a:lnTo>
                    <a:pt x="575" y="1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a:extLst>
                <a:ext uri="{FF2B5EF4-FFF2-40B4-BE49-F238E27FC236}">
                  <a16:creationId xmlns:a16="http://schemas.microsoft.com/office/drawing/2014/main" id="{943C4EF2-73AC-4E9D-A148-712A55678BAA}"/>
                </a:ext>
              </a:extLst>
            </p:cNvPr>
            <p:cNvSpPr>
              <a:spLocks/>
            </p:cNvSpPr>
            <p:nvPr/>
          </p:nvSpPr>
          <p:spPr bwMode="auto">
            <a:xfrm>
              <a:off x="3951" y="376"/>
              <a:ext cx="392" cy="542"/>
            </a:xfrm>
            <a:custGeom>
              <a:avLst/>
              <a:gdLst>
                <a:gd name="T0" fmla="*/ 382 w 392"/>
                <a:gd name="T1" fmla="*/ 5 h 542"/>
                <a:gd name="T2" fmla="*/ 0 w 392"/>
                <a:gd name="T3" fmla="*/ 0 h 542"/>
                <a:gd name="T4" fmla="*/ 12 w 392"/>
                <a:gd name="T5" fmla="*/ 542 h 542"/>
                <a:gd name="T6" fmla="*/ 392 w 392"/>
                <a:gd name="T7" fmla="*/ 532 h 542"/>
                <a:gd name="T8" fmla="*/ 382 w 392"/>
                <a:gd name="T9" fmla="*/ 5 h 542"/>
              </a:gdLst>
              <a:ahLst/>
              <a:cxnLst>
                <a:cxn ang="0">
                  <a:pos x="T0" y="T1"/>
                </a:cxn>
                <a:cxn ang="0">
                  <a:pos x="T2" y="T3"/>
                </a:cxn>
                <a:cxn ang="0">
                  <a:pos x="T4" y="T5"/>
                </a:cxn>
                <a:cxn ang="0">
                  <a:pos x="T6" y="T7"/>
                </a:cxn>
                <a:cxn ang="0">
                  <a:pos x="T8" y="T9"/>
                </a:cxn>
              </a:cxnLst>
              <a:rect l="0" t="0" r="r" b="b"/>
              <a:pathLst>
                <a:path w="392" h="542">
                  <a:moveTo>
                    <a:pt x="382" y="5"/>
                  </a:moveTo>
                  <a:lnTo>
                    <a:pt x="0" y="0"/>
                  </a:lnTo>
                  <a:lnTo>
                    <a:pt x="12" y="542"/>
                  </a:lnTo>
                  <a:lnTo>
                    <a:pt x="392" y="532"/>
                  </a:lnTo>
                  <a:lnTo>
                    <a:pt x="382" y="5"/>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ACDCCF9-C838-473A-941D-CD40BEEFA891}"/>
                </a:ext>
              </a:extLst>
            </p:cNvPr>
            <p:cNvSpPr>
              <a:spLocks/>
            </p:cNvSpPr>
            <p:nvPr/>
          </p:nvSpPr>
          <p:spPr bwMode="auto">
            <a:xfrm>
              <a:off x="3951" y="376"/>
              <a:ext cx="387" cy="542"/>
            </a:xfrm>
            <a:custGeom>
              <a:avLst/>
              <a:gdLst>
                <a:gd name="T0" fmla="*/ 12 w 387"/>
                <a:gd name="T1" fmla="*/ 542 h 542"/>
                <a:gd name="T2" fmla="*/ 387 w 387"/>
                <a:gd name="T3" fmla="*/ 254 h 542"/>
                <a:gd name="T4" fmla="*/ 0 w 387"/>
                <a:gd name="T5" fmla="*/ 0 h 542"/>
                <a:gd name="T6" fmla="*/ 12 w 387"/>
                <a:gd name="T7" fmla="*/ 542 h 542"/>
              </a:gdLst>
              <a:ahLst/>
              <a:cxnLst>
                <a:cxn ang="0">
                  <a:pos x="T0" y="T1"/>
                </a:cxn>
                <a:cxn ang="0">
                  <a:pos x="T2" y="T3"/>
                </a:cxn>
                <a:cxn ang="0">
                  <a:pos x="T4" y="T5"/>
                </a:cxn>
                <a:cxn ang="0">
                  <a:pos x="T6" y="T7"/>
                </a:cxn>
              </a:cxnLst>
              <a:rect l="0" t="0" r="r" b="b"/>
              <a:pathLst>
                <a:path w="387" h="542">
                  <a:moveTo>
                    <a:pt x="12" y="542"/>
                  </a:moveTo>
                  <a:lnTo>
                    <a:pt x="387" y="254"/>
                  </a:lnTo>
                  <a:lnTo>
                    <a:pt x="0" y="0"/>
                  </a:lnTo>
                  <a:lnTo>
                    <a:pt x="12" y="542"/>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a:extLst>
                <a:ext uri="{FF2B5EF4-FFF2-40B4-BE49-F238E27FC236}">
                  <a16:creationId xmlns:a16="http://schemas.microsoft.com/office/drawing/2014/main" id="{B4AB60EE-3D56-412E-AF12-ED906D42BE7E}"/>
                </a:ext>
              </a:extLst>
            </p:cNvPr>
            <p:cNvSpPr>
              <a:spLocks/>
            </p:cNvSpPr>
            <p:nvPr/>
          </p:nvSpPr>
          <p:spPr bwMode="auto">
            <a:xfrm>
              <a:off x="3735" y="3440"/>
              <a:ext cx="166" cy="380"/>
            </a:xfrm>
            <a:custGeom>
              <a:avLst/>
              <a:gdLst>
                <a:gd name="T0" fmla="*/ 1 w 70"/>
                <a:gd name="T1" fmla="*/ 0 h 160"/>
                <a:gd name="T2" fmla="*/ 41 w 70"/>
                <a:gd name="T3" fmla="*/ 160 h 160"/>
                <a:gd name="T4" fmla="*/ 70 w 70"/>
                <a:gd name="T5" fmla="*/ 154 h 160"/>
                <a:gd name="T6" fmla="*/ 31 w 70"/>
                <a:gd name="T7" fmla="*/ 0 h 160"/>
                <a:gd name="T8" fmla="*/ 1 w 70"/>
                <a:gd name="T9" fmla="*/ 0 h 160"/>
              </a:gdLst>
              <a:ahLst/>
              <a:cxnLst>
                <a:cxn ang="0">
                  <a:pos x="T0" y="T1"/>
                </a:cxn>
                <a:cxn ang="0">
                  <a:pos x="T2" y="T3"/>
                </a:cxn>
                <a:cxn ang="0">
                  <a:pos x="T4" y="T5"/>
                </a:cxn>
                <a:cxn ang="0">
                  <a:pos x="T6" y="T7"/>
                </a:cxn>
                <a:cxn ang="0">
                  <a:pos x="T8" y="T9"/>
                </a:cxn>
              </a:cxnLst>
              <a:rect l="0" t="0" r="r" b="b"/>
              <a:pathLst>
                <a:path w="70" h="160">
                  <a:moveTo>
                    <a:pt x="1" y="0"/>
                  </a:moveTo>
                  <a:cubicBezTo>
                    <a:pt x="0" y="4"/>
                    <a:pt x="41" y="160"/>
                    <a:pt x="41" y="160"/>
                  </a:cubicBezTo>
                  <a:cubicBezTo>
                    <a:pt x="70" y="154"/>
                    <a:pt x="70" y="154"/>
                    <a:pt x="70" y="154"/>
                  </a:cubicBezTo>
                  <a:cubicBezTo>
                    <a:pt x="31" y="0"/>
                    <a:pt x="31" y="0"/>
                    <a:pt x="31" y="0"/>
                  </a:cubicBezTo>
                  <a:lnTo>
                    <a:pt x="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a:extLst>
                <a:ext uri="{FF2B5EF4-FFF2-40B4-BE49-F238E27FC236}">
                  <a16:creationId xmlns:a16="http://schemas.microsoft.com/office/drawing/2014/main" id="{3E83D2C2-2E49-46F8-8A5E-0BE7A49845B0}"/>
                </a:ext>
              </a:extLst>
            </p:cNvPr>
            <p:cNvSpPr>
              <a:spLocks/>
            </p:cNvSpPr>
            <p:nvPr/>
          </p:nvSpPr>
          <p:spPr bwMode="auto">
            <a:xfrm>
              <a:off x="4124" y="3388"/>
              <a:ext cx="207" cy="432"/>
            </a:xfrm>
            <a:custGeom>
              <a:avLst/>
              <a:gdLst>
                <a:gd name="T0" fmla="*/ 133 w 207"/>
                <a:gd name="T1" fmla="*/ 0 h 432"/>
                <a:gd name="T2" fmla="*/ 0 w 207"/>
                <a:gd name="T3" fmla="*/ 432 h 432"/>
                <a:gd name="T4" fmla="*/ 79 w 207"/>
                <a:gd name="T5" fmla="*/ 432 h 432"/>
                <a:gd name="T6" fmla="*/ 207 w 207"/>
                <a:gd name="T7" fmla="*/ 31 h 432"/>
                <a:gd name="T8" fmla="*/ 133 w 207"/>
                <a:gd name="T9" fmla="*/ 0 h 432"/>
              </a:gdLst>
              <a:ahLst/>
              <a:cxnLst>
                <a:cxn ang="0">
                  <a:pos x="T0" y="T1"/>
                </a:cxn>
                <a:cxn ang="0">
                  <a:pos x="T2" y="T3"/>
                </a:cxn>
                <a:cxn ang="0">
                  <a:pos x="T4" y="T5"/>
                </a:cxn>
                <a:cxn ang="0">
                  <a:pos x="T6" y="T7"/>
                </a:cxn>
                <a:cxn ang="0">
                  <a:pos x="T8" y="T9"/>
                </a:cxn>
              </a:cxnLst>
              <a:rect l="0" t="0" r="r" b="b"/>
              <a:pathLst>
                <a:path w="207" h="432">
                  <a:moveTo>
                    <a:pt x="133" y="0"/>
                  </a:moveTo>
                  <a:lnTo>
                    <a:pt x="0" y="432"/>
                  </a:lnTo>
                  <a:lnTo>
                    <a:pt x="79" y="432"/>
                  </a:lnTo>
                  <a:lnTo>
                    <a:pt x="207" y="31"/>
                  </a:lnTo>
                  <a:lnTo>
                    <a:pt x="13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a:extLst>
                <a:ext uri="{FF2B5EF4-FFF2-40B4-BE49-F238E27FC236}">
                  <a16:creationId xmlns:a16="http://schemas.microsoft.com/office/drawing/2014/main" id="{6284DFEE-E4EE-4841-B082-03D1FBB3FC01}"/>
                </a:ext>
              </a:extLst>
            </p:cNvPr>
            <p:cNvSpPr>
              <a:spLocks/>
            </p:cNvSpPr>
            <p:nvPr/>
          </p:nvSpPr>
          <p:spPr bwMode="auto">
            <a:xfrm>
              <a:off x="4226" y="3319"/>
              <a:ext cx="228" cy="501"/>
            </a:xfrm>
            <a:custGeom>
              <a:avLst/>
              <a:gdLst>
                <a:gd name="T0" fmla="*/ 155 w 228"/>
                <a:gd name="T1" fmla="*/ 0 h 501"/>
                <a:gd name="T2" fmla="*/ 0 w 228"/>
                <a:gd name="T3" fmla="*/ 501 h 501"/>
                <a:gd name="T4" fmla="*/ 79 w 228"/>
                <a:gd name="T5" fmla="*/ 501 h 501"/>
                <a:gd name="T6" fmla="*/ 228 w 228"/>
                <a:gd name="T7" fmla="*/ 31 h 501"/>
                <a:gd name="T8" fmla="*/ 155 w 228"/>
                <a:gd name="T9" fmla="*/ 0 h 501"/>
              </a:gdLst>
              <a:ahLst/>
              <a:cxnLst>
                <a:cxn ang="0">
                  <a:pos x="T0" y="T1"/>
                </a:cxn>
                <a:cxn ang="0">
                  <a:pos x="T2" y="T3"/>
                </a:cxn>
                <a:cxn ang="0">
                  <a:pos x="T4" y="T5"/>
                </a:cxn>
                <a:cxn ang="0">
                  <a:pos x="T6" y="T7"/>
                </a:cxn>
                <a:cxn ang="0">
                  <a:pos x="T8" y="T9"/>
                </a:cxn>
              </a:cxnLst>
              <a:rect l="0" t="0" r="r" b="b"/>
              <a:pathLst>
                <a:path w="228" h="501">
                  <a:moveTo>
                    <a:pt x="155" y="0"/>
                  </a:moveTo>
                  <a:lnTo>
                    <a:pt x="0" y="501"/>
                  </a:lnTo>
                  <a:lnTo>
                    <a:pt x="79" y="501"/>
                  </a:lnTo>
                  <a:lnTo>
                    <a:pt x="228" y="31"/>
                  </a:lnTo>
                  <a:lnTo>
                    <a:pt x="15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a:extLst>
                <a:ext uri="{FF2B5EF4-FFF2-40B4-BE49-F238E27FC236}">
                  <a16:creationId xmlns:a16="http://schemas.microsoft.com/office/drawing/2014/main" id="{6685287C-CDDB-40C3-A0CB-F03A87F3DC72}"/>
                </a:ext>
              </a:extLst>
            </p:cNvPr>
            <p:cNvSpPr>
              <a:spLocks/>
            </p:cNvSpPr>
            <p:nvPr/>
          </p:nvSpPr>
          <p:spPr bwMode="auto">
            <a:xfrm>
              <a:off x="3785" y="3789"/>
              <a:ext cx="546" cy="271"/>
            </a:xfrm>
            <a:custGeom>
              <a:avLst/>
              <a:gdLst>
                <a:gd name="T0" fmla="*/ 0 w 546"/>
                <a:gd name="T1" fmla="*/ 0 h 271"/>
                <a:gd name="T2" fmla="*/ 78 w 546"/>
                <a:gd name="T3" fmla="*/ 271 h 271"/>
                <a:gd name="T4" fmla="*/ 472 w 546"/>
                <a:gd name="T5" fmla="*/ 271 h 271"/>
                <a:gd name="T6" fmla="*/ 546 w 546"/>
                <a:gd name="T7" fmla="*/ 0 h 271"/>
                <a:gd name="T8" fmla="*/ 0 w 546"/>
                <a:gd name="T9" fmla="*/ 0 h 271"/>
              </a:gdLst>
              <a:ahLst/>
              <a:cxnLst>
                <a:cxn ang="0">
                  <a:pos x="T0" y="T1"/>
                </a:cxn>
                <a:cxn ang="0">
                  <a:pos x="T2" y="T3"/>
                </a:cxn>
                <a:cxn ang="0">
                  <a:pos x="T4" y="T5"/>
                </a:cxn>
                <a:cxn ang="0">
                  <a:pos x="T6" y="T7"/>
                </a:cxn>
                <a:cxn ang="0">
                  <a:pos x="T8" y="T9"/>
                </a:cxn>
              </a:cxnLst>
              <a:rect l="0" t="0" r="r" b="b"/>
              <a:pathLst>
                <a:path w="546" h="271">
                  <a:moveTo>
                    <a:pt x="0" y="0"/>
                  </a:moveTo>
                  <a:lnTo>
                    <a:pt x="78" y="271"/>
                  </a:lnTo>
                  <a:lnTo>
                    <a:pt x="472" y="271"/>
                  </a:lnTo>
                  <a:lnTo>
                    <a:pt x="546"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a:extLst>
                <a:ext uri="{FF2B5EF4-FFF2-40B4-BE49-F238E27FC236}">
                  <a16:creationId xmlns:a16="http://schemas.microsoft.com/office/drawing/2014/main" id="{E4A1E26C-9200-4C28-A494-71074E94B2D8}"/>
                </a:ext>
              </a:extLst>
            </p:cNvPr>
            <p:cNvSpPr>
              <a:spLocks/>
            </p:cNvSpPr>
            <p:nvPr/>
          </p:nvSpPr>
          <p:spPr bwMode="auto">
            <a:xfrm>
              <a:off x="3794" y="3231"/>
              <a:ext cx="195" cy="558"/>
            </a:xfrm>
            <a:custGeom>
              <a:avLst/>
              <a:gdLst>
                <a:gd name="T0" fmla="*/ 82 w 82"/>
                <a:gd name="T1" fmla="*/ 235 h 235"/>
                <a:gd name="T2" fmla="*/ 82 w 82"/>
                <a:gd name="T3" fmla="*/ 234 h 235"/>
                <a:gd name="T4" fmla="*/ 81 w 82"/>
                <a:gd name="T5" fmla="*/ 230 h 235"/>
                <a:gd name="T6" fmla="*/ 78 w 82"/>
                <a:gd name="T7" fmla="*/ 217 h 235"/>
                <a:gd name="T8" fmla="*/ 66 w 82"/>
                <a:gd name="T9" fmla="*/ 167 h 235"/>
                <a:gd name="T10" fmla="*/ 29 w 82"/>
                <a:gd name="T11" fmla="*/ 1 h 235"/>
                <a:gd name="T12" fmla="*/ 30 w 82"/>
                <a:gd name="T13" fmla="*/ 2 h 235"/>
                <a:gd name="T14" fmla="*/ 15 w 82"/>
                <a:gd name="T15" fmla="*/ 2 h 235"/>
                <a:gd name="T16" fmla="*/ 1 w 82"/>
                <a:gd name="T17" fmla="*/ 2 h 235"/>
                <a:gd name="T18" fmla="*/ 2 w 82"/>
                <a:gd name="T19" fmla="*/ 0 h 235"/>
                <a:gd name="T20" fmla="*/ 39 w 82"/>
                <a:gd name="T21" fmla="*/ 167 h 235"/>
                <a:gd name="T22" fmla="*/ 50 w 82"/>
                <a:gd name="T23" fmla="*/ 217 h 235"/>
                <a:gd name="T24" fmla="*/ 53 w 82"/>
                <a:gd name="T25" fmla="*/ 230 h 235"/>
                <a:gd name="T26" fmla="*/ 54 w 82"/>
                <a:gd name="T27" fmla="*/ 234 h 235"/>
                <a:gd name="T28" fmla="*/ 54 w 82"/>
                <a:gd name="T29" fmla="*/ 235 h 235"/>
                <a:gd name="T30" fmla="*/ 54 w 82"/>
                <a:gd name="T31" fmla="*/ 234 h 235"/>
                <a:gd name="T32" fmla="*/ 53 w 82"/>
                <a:gd name="T33" fmla="*/ 230 h 235"/>
                <a:gd name="T34" fmla="*/ 50 w 82"/>
                <a:gd name="T35" fmla="*/ 217 h 235"/>
                <a:gd name="T36" fmla="*/ 38 w 82"/>
                <a:gd name="T37" fmla="*/ 167 h 235"/>
                <a:gd name="T38" fmla="*/ 0 w 82"/>
                <a:gd name="T39" fmla="*/ 1 h 235"/>
                <a:gd name="T40" fmla="*/ 0 w 82"/>
                <a:gd name="T41" fmla="*/ 0 h 235"/>
                <a:gd name="T42" fmla="*/ 1 w 82"/>
                <a:gd name="T43" fmla="*/ 0 h 235"/>
                <a:gd name="T44" fmla="*/ 15 w 82"/>
                <a:gd name="T45" fmla="*/ 0 h 235"/>
                <a:gd name="T46" fmla="*/ 30 w 82"/>
                <a:gd name="T47" fmla="*/ 0 h 235"/>
                <a:gd name="T48" fmla="*/ 31 w 82"/>
                <a:gd name="T49" fmla="*/ 0 h 235"/>
                <a:gd name="T50" fmla="*/ 31 w 82"/>
                <a:gd name="T51" fmla="*/ 0 h 235"/>
                <a:gd name="T52" fmla="*/ 68 w 82"/>
                <a:gd name="T53" fmla="*/ 167 h 235"/>
                <a:gd name="T54" fmla="*/ 78 w 82"/>
                <a:gd name="T55" fmla="*/ 217 h 235"/>
                <a:gd name="T56" fmla="*/ 81 w 82"/>
                <a:gd name="T57" fmla="*/ 230 h 235"/>
                <a:gd name="T58" fmla="*/ 82 w 82"/>
                <a:gd name="T59" fmla="*/ 234 h 235"/>
                <a:gd name="T60" fmla="*/ 82 w 82"/>
                <a:gd name="T6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235">
                  <a:moveTo>
                    <a:pt x="82" y="235"/>
                  </a:moveTo>
                  <a:cubicBezTo>
                    <a:pt x="82" y="235"/>
                    <a:pt x="82" y="235"/>
                    <a:pt x="82" y="234"/>
                  </a:cubicBezTo>
                  <a:cubicBezTo>
                    <a:pt x="81" y="233"/>
                    <a:pt x="81" y="232"/>
                    <a:pt x="81" y="230"/>
                  </a:cubicBezTo>
                  <a:cubicBezTo>
                    <a:pt x="80" y="227"/>
                    <a:pt x="79" y="223"/>
                    <a:pt x="78" y="217"/>
                  </a:cubicBezTo>
                  <a:cubicBezTo>
                    <a:pt x="75" y="205"/>
                    <a:pt x="71" y="188"/>
                    <a:pt x="66" y="167"/>
                  </a:cubicBezTo>
                  <a:cubicBezTo>
                    <a:pt x="57" y="125"/>
                    <a:pt x="44" y="66"/>
                    <a:pt x="29" y="1"/>
                  </a:cubicBezTo>
                  <a:cubicBezTo>
                    <a:pt x="30" y="2"/>
                    <a:pt x="30" y="2"/>
                    <a:pt x="30" y="2"/>
                  </a:cubicBezTo>
                  <a:cubicBezTo>
                    <a:pt x="25" y="2"/>
                    <a:pt x="20" y="2"/>
                    <a:pt x="15" y="2"/>
                  </a:cubicBezTo>
                  <a:cubicBezTo>
                    <a:pt x="10" y="2"/>
                    <a:pt x="5" y="2"/>
                    <a:pt x="1" y="2"/>
                  </a:cubicBezTo>
                  <a:cubicBezTo>
                    <a:pt x="2" y="0"/>
                    <a:pt x="2" y="0"/>
                    <a:pt x="2" y="0"/>
                  </a:cubicBezTo>
                  <a:cubicBezTo>
                    <a:pt x="17" y="66"/>
                    <a:pt x="30" y="124"/>
                    <a:pt x="39" y="167"/>
                  </a:cubicBezTo>
                  <a:cubicBezTo>
                    <a:pt x="44" y="188"/>
                    <a:pt x="48" y="205"/>
                    <a:pt x="50" y="217"/>
                  </a:cubicBezTo>
                  <a:cubicBezTo>
                    <a:pt x="52" y="223"/>
                    <a:pt x="53" y="227"/>
                    <a:pt x="53" y="230"/>
                  </a:cubicBezTo>
                  <a:cubicBezTo>
                    <a:pt x="54" y="232"/>
                    <a:pt x="54" y="233"/>
                    <a:pt x="54" y="234"/>
                  </a:cubicBezTo>
                  <a:cubicBezTo>
                    <a:pt x="54" y="235"/>
                    <a:pt x="54" y="235"/>
                    <a:pt x="54" y="235"/>
                  </a:cubicBezTo>
                  <a:cubicBezTo>
                    <a:pt x="54" y="235"/>
                    <a:pt x="54" y="235"/>
                    <a:pt x="54" y="234"/>
                  </a:cubicBezTo>
                  <a:cubicBezTo>
                    <a:pt x="54" y="233"/>
                    <a:pt x="53" y="232"/>
                    <a:pt x="53" y="230"/>
                  </a:cubicBezTo>
                  <a:cubicBezTo>
                    <a:pt x="52" y="227"/>
                    <a:pt x="51" y="223"/>
                    <a:pt x="50" y="217"/>
                  </a:cubicBezTo>
                  <a:cubicBezTo>
                    <a:pt x="47" y="205"/>
                    <a:pt x="43" y="188"/>
                    <a:pt x="38" y="167"/>
                  </a:cubicBezTo>
                  <a:cubicBezTo>
                    <a:pt x="28" y="125"/>
                    <a:pt x="15" y="66"/>
                    <a:pt x="0" y="1"/>
                  </a:cubicBezTo>
                  <a:cubicBezTo>
                    <a:pt x="0" y="0"/>
                    <a:pt x="0" y="0"/>
                    <a:pt x="0" y="0"/>
                  </a:cubicBezTo>
                  <a:cubicBezTo>
                    <a:pt x="1" y="0"/>
                    <a:pt x="1" y="0"/>
                    <a:pt x="1" y="0"/>
                  </a:cubicBezTo>
                  <a:cubicBezTo>
                    <a:pt x="5" y="0"/>
                    <a:pt x="10" y="0"/>
                    <a:pt x="15" y="0"/>
                  </a:cubicBezTo>
                  <a:cubicBezTo>
                    <a:pt x="20" y="0"/>
                    <a:pt x="25" y="0"/>
                    <a:pt x="30" y="0"/>
                  </a:cubicBezTo>
                  <a:cubicBezTo>
                    <a:pt x="31" y="0"/>
                    <a:pt x="31" y="0"/>
                    <a:pt x="31" y="0"/>
                  </a:cubicBezTo>
                  <a:cubicBezTo>
                    <a:pt x="31" y="0"/>
                    <a:pt x="31" y="0"/>
                    <a:pt x="31" y="0"/>
                  </a:cubicBezTo>
                  <a:cubicBezTo>
                    <a:pt x="45" y="66"/>
                    <a:pt x="58" y="124"/>
                    <a:pt x="68" y="167"/>
                  </a:cubicBezTo>
                  <a:cubicBezTo>
                    <a:pt x="72" y="188"/>
                    <a:pt x="76" y="205"/>
                    <a:pt x="78" y="217"/>
                  </a:cubicBezTo>
                  <a:cubicBezTo>
                    <a:pt x="80" y="223"/>
                    <a:pt x="80" y="227"/>
                    <a:pt x="81" y="230"/>
                  </a:cubicBezTo>
                  <a:cubicBezTo>
                    <a:pt x="81" y="232"/>
                    <a:pt x="82" y="233"/>
                    <a:pt x="82" y="234"/>
                  </a:cubicBezTo>
                  <a:cubicBezTo>
                    <a:pt x="82" y="235"/>
                    <a:pt x="82" y="235"/>
                    <a:pt x="82" y="23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7">
              <a:extLst>
                <a:ext uri="{FF2B5EF4-FFF2-40B4-BE49-F238E27FC236}">
                  <a16:creationId xmlns:a16="http://schemas.microsoft.com/office/drawing/2014/main" id="{FFC3EDF5-0993-4C85-A3A0-F168743B9508}"/>
                </a:ext>
              </a:extLst>
            </p:cNvPr>
            <p:cNvSpPr>
              <a:spLocks noChangeArrowheads="1"/>
            </p:cNvSpPr>
            <p:nvPr/>
          </p:nvSpPr>
          <p:spPr bwMode="auto">
            <a:xfrm>
              <a:off x="346" y="4069"/>
              <a:ext cx="4028"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8">
              <a:extLst>
                <a:ext uri="{FF2B5EF4-FFF2-40B4-BE49-F238E27FC236}">
                  <a16:creationId xmlns:a16="http://schemas.microsoft.com/office/drawing/2014/main" id="{8D2EDAD2-0665-4DF5-A927-4942F5897054}"/>
                </a:ext>
              </a:extLst>
            </p:cNvPr>
            <p:cNvSpPr>
              <a:spLocks/>
            </p:cNvSpPr>
            <p:nvPr/>
          </p:nvSpPr>
          <p:spPr bwMode="auto">
            <a:xfrm>
              <a:off x="3481" y="1474"/>
              <a:ext cx="676" cy="1154"/>
            </a:xfrm>
            <a:custGeom>
              <a:avLst/>
              <a:gdLst>
                <a:gd name="T0" fmla="*/ 243 w 285"/>
                <a:gd name="T1" fmla="*/ 8 h 486"/>
                <a:gd name="T2" fmla="*/ 185 w 285"/>
                <a:gd name="T3" fmla="*/ 144 h 486"/>
                <a:gd name="T4" fmla="*/ 167 w 285"/>
                <a:gd name="T5" fmla="*/ 148 h 486"/>
                <a:gd name="T6" fmla="*/ 123 w 285"/>
                <a:gd name="T7" fmla="*/ 134 h 486"/>
                <a:gd name="T8" fmla="*/ 134 w 285"/>
                <a:gd name="T9" fmla="*/ 241 h 486"/>
                <a:gd name="T10" fmla="*/ 124 w 285"/>
                <a:gd name="T11" fmla="*/ 260 h 486"/>
                <a:gd name="T12" fmla="*/ 70 w 285"/>
                <a:gd name="T13" fmla="*/ 235 h 486"/>
                <a:gd name="T14" fmla="*/ 71 w 285"/>
                <a:gd name="T15" fmla="*/ 325 h 486"/>
                <a:gd name="T16" fmla="*/ 70 w 285"/>
                <a:gd name="T17" fmla="*/ 345 h 486"/>
                <a:gd name="T18" fmla="*/ 31 w 285"/>
                <a:gd name="T19" fmla="*/ 314 h 486"/>
                <a:gd name="T20" fmla="*/ 2 w 285"/>
                <a:gd name="T21" fmla="*/ 331 h 486"/>
                <a:gd name="T22" fmla="*/ 64 w 285"/>
                <a:gd name="T23" fmla="*/ 464 h 486"/>
                <a:gd name="T24" fmla="*/ 105 w 285"/>
                <a:gd name="T25" fmla="*/ 481 h 486"/>
                <a:gd name="T26" fmla="*/ 240 w 285"/>
                <a:gd name="T27" fmla="*/ 424 h 486"/>
                <a:gd name="T28" fmla="*/ 231 w 285"/>
                <a:gd name="T29" fmla="*/ 392 h 486"/>
                <a:gd name="T30" fmla="*/ 181 w 285"/>
                <a:gd name="T31" fmla="*/ 388 h 486"/>
                <a:gd name="T32" fmla="*/ 193 w 285"/>
                <a:gd name="T33" fmla="*/ 373 h 486"/>
                <a:gd name="T34" fmla="*/ 255 w 285"/>
                <a:gd name="T35" fmla="*/ 306 h 486"/>
                <a:gd name="T36" fmla="*/ 197 w 285"/>
                <a:gd name="T37" fmla="*/ 289 h 486"/>
                <a:gd name="T38" fmla="*/ 203 w 285"/>
                <a:gd name="T39" fmla="*/ 268 h 486"/>
                <a:gd name="T40" fmla="*/ 283 w 285"/>
                <a:gd name="T41" fmla="*/ 196 h 486"/>
                <a:gd name="T42" fmla="*/ 250 w 285"/>
                <a:gd name="T43" fmla="*/ 177 h 486"/>
                <a:gd name="T44" fmla="*/ 231 w 285"/>
                <a:gd name="T45" fmla="*/ 162 h 486"/>
                <a:gd name="T46" fmla="*/ 279 w 285"/>
                <a:gd name="T47" fmla="*/ 42 h 486"/>
                <a:gd name="T48" fmla="*/ 266 w 285"/>
                <a:gd name="T49" fmla="*/ 2 h 486"/>
                <a:gd name="T50" fmla="*/ 280 w 285"/>
                <a:gd name="T51" fmla="*/ 42 h 486"/>
                <a:gd name="T52" fmla="*/ 232 w 285"/>
                <a:gd name="T53" fmla="*/ 169 h 486"/>
                <a:gd name="T54" fmla="*/ 265 w 285"/>
                <a:gd name="T55" fmla="*/ 175 h 486"/>
                <a:gd name="T56" fmla="*/ 277 w 285"/>
                <a:gd name="T57" fmla="*/ 212 h 486"/>
                <a:gd name="T58" fmla="*/ 197 w 285"/>
                <a:gd name="T59" fmla="*/ 276 h 486"/>
                <a:gd name="T60" fmla="*/ 198 w 285"/>
                <a:gd name="T61" fmla="*/ 287 h 486"/>
                <a:gd name="T62" fmla="*/ 256 w 285"/>
                <a:gd name="T63" fmla="*/ 305 h 486"/>
                <a:gd name="T64" fmla="*/ 194 w 285"/>
                <a:gd name="T65" fmla="*/ 375 h 486"/>
                <a:gd name="T66" fmla="*/ 183 w 285"/>
                <a:gd name="T67" fmla="*/ 387 h 486"/>
                <a:gd name="T68" fmla="*/ 231 w 285"/>
                <a:gd name="T69" fmla="*/ 390 h 486"/>
                <a:gd name="T70" fmla="*/ 242 w 285"/>
                <a:gd name="T71" fmla="*/ 425 h 486"/>
                <a:gd name="T72" fmla="*/ 105 w 285"/>
                <a:gd name="T73" fmla="*/ 483 h 486"/>
                <a:gd name="T74" fmla="*/ 79 w 285"/>
                <a:gd name="T75" fmla="*/ 486 h 486"/>
                <a:gd name="T76" fmla="*/ 3 w 285"/>
                <a:gd name="T77" fmla="*/ 356 h 486"/>
                <a:gd name="T78" fmla="*/ 21 w 285"/>
                <a:gd name="T79" fmla="*/ 307 h 486"/>
                <a:gd name="T80" fmla="*/ 68 w 285"/>
                <a:gd name="T81" fmla="*/ 342 h 486"/>
                <a:gd name="T82" fmla="*/ 72 w 285"/>
                <a:gd name="T83" fmla="*/ 337 h 486"/>
                <a:gd name="T84" fmla="*/ 61 w 285"/>
                <a:gd name="T85" fmla="*/ 239 h 486"/>
                <a:gd name="T86" fmla="*/ 117 w 285"/>
                <a:gd name="T87" fmla="*/ 253 h 486"/>
                <a:gd name="T88" fmla="*/ 134 w 285"/>
                <a:gd name="T89" fmla="*/ 256 h 486"/>
                <a:gd name="T90" fmla="*/ 122 w 285"/>
                <a:gd name="T91" fmla="*/ 186 h 486"/>
                <a:gd name="T92" fmla="*/ 144 w 285"/>
                <a:gd name="T93" fmla="*/ 126 h 486"/>
                <a:gd name="T94" fmla="*/ 173 w 285"/>
                <a:gd name="T95" fmla="*/ 150 h 486"/>
                <a:gd name="T96" fmla="*/ 207 w 285"/>
                <a:gd name="T97" fmla="*/ 73 h 486"/>
                <a:gd name="T98" fmla="*/ 264 w 285"/>
                <a:gd name="T99" fmla="*/ 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5" h="486">
                  <a:moveTo>
                    <a:pt x="267" y="2"/>
                  </a:moveTo>
                  <a:cubicBezTo>
                    <a:pt x="267" y="2"/>
                    <a:pt x="266" y="2"/>
                    <a:pt x="264" y="1"/>
                  </a:cubicBezTo>
                  <a:cubicBezTo>
                    <a:pt x="262" y="1"/>
                    <a:pt x="259" y="1"/>
                    <a:pt x="255" y="1"/>
                  </a:cubicBezTo>
                  <a:cubicBezTo>
                    <a:pt x="252" y="2"/>
                    <a:pt x="247" y="4"/>
                    <a:pt x="243" y="8"/>
                  </a:cubicBezTo>
                  <a:cubicBezTo>
                    <a:pt x="238" y="11"/>
                    <a:pt x="234" y="17"/>
                    <a:pt x="230" y="23"/>
                  </a:cubicBezTo>
                  <a:cubicBezTo>
                    <a:pt x="222" y="35"/>
                    <a:pt x="215" y="53"/>
                    <a:pt x="208" y="73"/>
                  </a:cubicBezTo>
                  <a:cubicBezTo>
                    <a:pt x="200" y="93"/>
                    <a:pt x="192" y="117"/>
                    <a:pt x="185" y="143"/>
                  </a:cubicBezTo>
                  <a:cubicBezTo>
                    <a:pt x="185" y="144"/>
                    <a:pt x="185" y="144"/>
                    <a:pt x="185" y="144"/>
                  </a:cubicBezTo>
                  <a:cubicBezTo>
                    <a:pt x="185" y="144"/>
                    <a:pt x="185" y="144"/>
                    <a:pt x="185" y="144"/>
                  </a:cubicBezTo>
                  <a:cubicBezTo>
                    <a:pt x="184" y="146"/>
                    <a:pt x="182" y="148"/>
                    <a:pt x="181" y="149"/>
                  </a:cubicBezTo>
                  <a:cubicBezTo>
                    <a:pt x="179" y="151"/>
                    <a:pt x="176" y="152"/>
                    <a:pt x="173" y="152"/>
                  </a:cubicBezTo>
                  <a:cubicBezTo>
                    <a:pt x="171" y="151"/>
                    <a:pt x="168" y="150"/>
                    <a:pt x="167" y="148"/>
                  </a:cubicBezTo>
                  <a:cubicBezTo>
                    <a:pt x="165" y="146"/>
                    <a:pt x="163" y="144"/>
                    <a:pt x="161" y="142"/>
                  </a:cubicBezTo>
                  <a:cubicBezTo>
                    <a:pt x="158" y="139"/>
                    <a:pt x="154" y="135"/>
                    <a:pt x="150" y="132"/>
                  </a:cubicBezTo>
                  <a:cubicBezTo>
                    <a:pt x="146" y="128"/>
                    <a:pt x="141" y="125"/>
                    <a:pt x="136" y="126"/>
                  </a:cubicBezTo>
                  <a:cubicBezTo>
                    <a:pt x="131" y="127"/>
                    <a:pt x="126" y="130"/>
                    <a:pt x="123" y="134"/>
                  </a:cubicBezTo>
                  <a:cubicBezTo>
                    <a:pt x="120" y="139"/>
                    <a:pt x="119" y="145"/>
                    <a:pt x="119" y="150"/>
                  </a:cubicBezTo>
                  <a:cubicBezTo>
                    <a:pt x="118" y="162"/>
                    <a:pt x="121" y="173"/>
                    <a:pt x="123" y="185"/>
                  </a:cubicBezTo>
                  <a:cubicBezTo>
                    <a:pt x="126" y="197"/>
                    <a:pt x="128" y="210"/>
                    <a:pt x="130" y="222"/>
                  </a:cubicBezTo>
                  <a:cubicBezTo>
                    <a:pt x="131" y="228"/>
                    <a:pt x="133" y="235"/>
                    <a:pt x="134" y="241"/>
                  </a:cubicBezTo>
                  <a:cubicBezTo>
                    <a:pt x="134" y="244"/>
                    <a:pt x="135" y="247"/>
                    <a:pt x="136" y="251"/>
                  </a:cubicBezTo>
                  <a:cubicBezTo>
                    <a:pt x="136" y="254"/>
                    <a:pt x="137" y="258"/>
                    <a:pt x="134" y="261"/>
                  </a:cubicBezTo>
                  <a:cubicBezTo>
                    <a:pt x="133" y="263"/>
                    <a:pt x="131" y="263"/>
                    <a:pt x="129" y="263"/>
                  </a:cubicBezTo>
                  <a:cubicBezTo>
                    <a:pt x="127" y="262"/>
                    <a:pt x="126" y="261"/>
                    <a:pt x="124" y="260"/>
                  </a:cubicBezTo>
                  <a:cubicBezTo>
                    <a:pt x="122" y="258"/>
                    <a:pt x="119" y="256"/>
                    <a:pt x="116" y="254"/>
                  </a:cubicBezTo>
                  <a:cubicBezTo>
                    <a:pt x="111" y="250"/>
                    <a:pt x="105" y="246"/>
                    <a:pt x="99" y="243"/>
                  </a:cubicBezTo>
                  <a:cubicBezTo>
                    <a:pt x="93" y="239"/>
                    <a:pt x="87" y="236"/>
                    <a:pt x="80" y="235"/>
                  </a:cubicBezTo>
                  <a:cubicBezTo>
                    <a:pt x="77" y="234"/>
                    <a:pt x="74" y="234"/>
                    <a:pt x="70" y="235"/>
                  </a:cubicBezTo>
                  <a:cubicBezTo>
                    <a:pt x="67" y="236"/>
                    <a:pt x="64" y="238"/>
                    <a:pt x="62" y="241"/>
                  </a:cubicBezTo>
                  <a:cubicBezTo>
                    <a:pt x="58" y="246"/>
                    <a:pt x="57" y="253"/>
                    <a:pt x="57" y="261"/>
                  </a:cubicBezTo>
                  <a:cubicBezTo>
                    <a:pt x="57" y="268"/>
                    <a:pt x="57" y="275"/>
                    <a:pt x="59" y="282"/>
                  </a:cubicBezTo>
                  <a:cubicBezTo>
                    <a:pt x="61" y="297"/>
                    <a:pt x="66" y="311"/>
                    <a:pt x="71" y="325"/>
                  </a:cubicBezTo>
                  <a:cubicBezTo>
                    <a:pt x="72" y="329"/>
                    <a:pt x="74" y="332"/>
                    <a:pt x="74" y="336"/>
                  </a:cubicBezTo>
                  <a:cubicBezTo>
                    <a:pt x="75" y="338"/>
                    <a:pt x="74" y="341"/>
                    <a:pt x="73" y="343"/>
                  </a:cubicBezTo>
                  <a:cubicBezTo>
                    <a:pt x="73" y="343"/>
                    <a:pt x="72" y="343"/>
                    <a:pt x="72" y="344"/>
                  </a:cubicBezTo>
                  <a:cubicBezTo>
                    <a:pt x="71" y="344"/>
                    <a:pt x="71" y="344"/>
                    <a:pt x="70" y="345"/>
                  </a:cubicBezTo>
                  <a:cubicBezTo>
                    <a:pt x="69" y="345"/>
                    <a:pt x="68" y="344"/>
                    <a:pt x="67" y="344"/>
                  </a:cubicBezTo>
                  <a:cubicBezTo>
                    <a:pt x="63" y="342"/>
                    <a:pt x="60" y="339"/>
                    <a:pt x="58" y="337"/>
                  </a:cubicBezTo>
                  <a:cubicBezTo>
                    <a:pt x="55" y="334"/>
                    <a:pt x="52" y="331"/>
                    <a:pt x="49" y="329"/>
                  </a:cubicBezTo>
                  <a:cubicBezTo>
                    <a:pt x="43" y="323"/>
                    <a:pt x="37" y="318"/>
                    <a:pt x="31" y="314"/>
                  </a:cubicBezTo>
                  <a:cubicBezTo>
                    <a:pt x="27" y="312"/>
                    <a:pt x="24" y="310"/>
                    <a:pt x="20" y="309"/>
                  </a:cubicBezTo>
                  <a:cubicBezTo>
                    <a:pt x="17" y="308"/>
                    <a:pt x="13" y="308"/>
                    <a:pt x="10" y="311"/>
                  </a:cubicBezTo>
                  <a:cubicBezTo>
                    <a:pt x="6" y="313"/>
                    <a:pt x="4" y="316"/>
                    <a:pt x="4" y="320"/>
                  </a:cubicBezTo>
                  <a:cubicBezTo>
                    <a:pt x="3" y="324"/>
                    <a:pt x="2" y="327"/>
                    <a:pt x="2" y="331"/>
                  </a:cubicBezTo>
                  <a:cubicBezTo>
                    <a:pt x="2" y="339"/>
                    <a:pt x="3" y="347"/>
                    <a:pt x="5" y="355"/>
                  </a:cubicBezTo>
                  <a:cubicBezTo>
                    <a:pt x="9" y="371"/>
                    <a:pt x="15" y="387"/>
                    <a:pt x="22" y="401"/>
                  </a:cubicBezTo>
                  <a:cubicBezTo>
                    <a:pt x="30" y="416"/>
                    <a:pt x="39" y="431"/>
                    <a:pt x="48" y="444"/>
                  </a:cubicBezTo>
                  <a:cubicBezTo>
                    <a:pt x="53" y="451"/>
                    <a:pt x="59" y="458"/>
                    <a:pt x="64" y="464"/>
                  </a:cubicBezTo>
                  <a:cubicBezTo>
                    <a:pt x="69" y="471"/>
                    <a:pt x="75" y="478"/>
                    <a:pt x="80" y="484"/>
                  </a:cubicBezTo>
                  <a:cubicBezTo>
                    <a:pt x="80" y="485"/>
                    <a:pt x="80" y="485"/>
                    <a:pt x="80" y="485"/>
                  </a:cubicBezTo>
                  <a:cubicBezTo>
                    <a:pt x="79" y="484"/>
                    <a:pt x="79" y="484"/>
                    <a:pt x="79" y="484"/>
                  </a:cubicBezTo>
                  <a:cubicBezTo>
                    <a:pt x="88" y="483"/>
                    <a:pt x="96" y="482"/>
                    <a:pt x="105" y="481"/>
                  </a:cubicBezTo>
                  <a:cubicBezTo>
                    <a:pt x="113" y="479"/>
                    <a:pt x="122" y="478"/>
                    <a:pt x="130" y="476"/>
                  </a:cubicBezTo>
                  <a:cubicBezTo>
                    <a:pt x="146" y="472"/>
                    <a:pt x="163" y="468"/>
                    <a:pt x="178" y="462"/>
                  </a:cubicBezTo>
                  <a:cubicBezTo>
                    <a:pt x="193" y="456"/>
                    <a:pt x="208" y="449"/>
                    <a:pt x="222" y="439"/>
                  </a:cubicBezTo>
                  <a:cubicBezTo>
                    <a:pt x="229" y="435"/>
                    <a:pt x="235" y="430"/>
                    <a:pt x="240" y="424"/>
                  </a:cubicBezTo>
                  <a:cubicBezTo>
                    <a:pt x="243" y="421"/>
                    <a:pt x="245" y="418"/>
                    <a:pt x="247" y="414"/>
                  </a:cubicBezTo>
                  <a:cubicBezTo>
                    <a:pt x="249" y="411"/>
                    <a:pt x="250" y="407"/>
                    <a:pt x="249" y="403"/>
                  </a:cubicBezTo>
                  <a:cubicBezTo>
                    <a:pt x="248" y="400"/>
                    <a:pt x="245" y="397"/>
                    <a:pt x="242" y="395"/>
                  </a:cubicBezTo>
                  <a:cubicBezTo>
                    <a:pt x="238" y="393"/>
                    <a:pt x="235" y="392"/>
                    <a:pt x="231" y="392"/>
                  </a:cubicBezTo>
                  <a:cubicBezTo>
                    <a:pt x="223" y="390"/>
                    <a:pt x="215" y="390"/>
                    <a:pt x="207" y="390"/>
                  </a:cubicBezTo>
                  <a:cubicBezTo>
                    <a:pt x="203" y="390"/>
                    <a:pt x="200" y="390"/>
                    <a:pt x="196" y="390"/>
                  </a:cubicBezTo>
                  <a:cubicBezTo>
                    <a:pt x="192" y="390"/>
                    <a:pt x="188" y="390"/>
                    <a:pt x="184" y="389"/>
                  </a:cubicBezTo>
                  <a:cubicBezTo>
                    <a:pt x="183" y="389"/>
                    <a:pt x="182" y="389"/>
                    <a:pt x="181" y="388"/>
                  </a:cubicBezTo>
                  <a:cubicBezTo>
                    <a:pt x="180" y="387"/>
                    <a:pt x="180" y="387"/>
                    <a:pt x="180" y="386"/>
                  </a:cubicBezTo>
                  <a:cubicBezTo>
                    <a:pt x="180" y="385"/>
                    <a:pt x="180" y="385"/>
                    <a:pt x="180" y="384"/>
                  </a:cubicBezTo>
                  <a:cubicBezTo>
                    <a:pt x="180" y="382"/>
                    <a:pt x="182" y="380"/>
                    <a:pt x="183" y="379"/>
                  </a:cubicBezTo>
                  <a:cubicBezTo>
                    <a:pt x="186" y="376"/>
                    <a:pt x="190" y="375"/>
                    <a:pt x="193" y="373"/>
                  </a:cubicBezTo>
                  <a:cubicBezTo>
                    <a:pt x="207" y="366"/>
                    <a:pt x="220" y="358"/>
                    <a:pt x="231" y="349"/>
                  </a:cubicBezTo>
                  <a:cubicBezTo>
                    <a:pt x="237" y="345"/>
                    <a:pt x="243" y="340"/>
                    <a:pt x="247" y="335"/>
                  </a:cubicBezTo>
                  <a:cubicBezTo>
                    <a:pt x="252" y="329"/>
                    <a:pt x="256" y="323"/>
                    <a:pt x="257" y="316"/>
                  </a:cubicBezTo>
                  <a:cubicBezTo>
                    <a:pt x="257" y="313"/>
                    <a:pt x="256" y="309"/>
                    <a:pt x="255" y="306"/>
                  </a:cubicBezTo>
                  <a:cubicBezTo>
                    <a:pt x="253" y="304"/>
                    <a:pt x="250" y="301"/>
                    <a:pt x="247" y="300"/>
                  </a:cubicBezTo>
                  <a:cubicBezTo>
                    <a:pt x="241" y="296"/>
                    <a:pt x="234" y="294"/>
                    <a:pt x="228" y="293"/>
                  </a:cubicBezTo>
                  <a:cubicBezTo>
                    <a:pt x="221" y="291"/>
                    <a:pt x="214" y="290"/>
                    <a:pt x="208" y="290"/>
                  </a:cubicBezTo>
                  <a:cubicBezTo>
                    <a:pt x="204" y="289"/>
                    <a:pt x="201" y="289"/>
                    <a:pt x="197" y="289"/>
                  </a:cubicBezTo>
                  <a:cubicBezTo>
                    <a:pt x="196" y="289"/>
                    <a:pt x="194" y="288"/>
                    <a:pt x="192" y="287"/>
                  </a:cubicBezTo>
                  <a:cubicBezTo>
                    <a:pt x="191" y="287"/>
                    <a:pt x="189" y="284"/>
                    <a:pt x="190" y="283"/>
                  </a:cubicBezTo>
                  <a:cubicBezTo>
                    <a:pt x="190" y="279"/>
                    <a:pt x="193" y="276"/>
                    <a:pt x="196" y="274"/>
                  </a:cubicBezTo>
                  <a:cubicBezTo>
                    <a:pt x="198" y="272"/>
                    <a:pt x="201" y="270"/>
                    <a:pt x="203" y="268"/>
                  </a:cubicBezTo>
                  <a:cubicBezTo>
                    <a:pt x="209" y="264"/>
                    <a:pt x="214" y="260"/>
                    <a:pt x="219" y="257"/>
                  </a:cubicBezTo>
                  <a:cubicBezTo>
                    <a:pt x="229" y="249"/>
                    <a:pt x="239" y="241"/>
                    <a:pt x="249" y="234"/>
                  </a:cubicBezTo>
                  <a:cubicBezTo>
                    <a:pt x="258" y="226"/>
                    <a:pt x="268" y="220"/>
                    <a:pt x="276" y="211"/>
                  </a:cubicBezTo>
                  <a:cubicBezTo>
                    <a:pt x="279" y="207"/>
                    <a:pt x="282" y="202"/>
                    <a:pt x="283" y="196"/>
                  </a:cubicBezTo>
                  <a:cubicBezTo>
                    <a:pt x="284" y="191"/>
                    <a:pt x="283" y="185"/>
                    <a:pt x="279" y="181"/>
                  </a:cubicBezTo>
                  <a:cubicBezTo>
                    <a:pt x="278" y="180"/>
                    <a:pt x="275" y="178"/>
                    <a:pt x="273" y="178"/>
                  </a:cubicBezTo>
                  <a:cubicBezTo>
                    <a:pt x="270" y="177"/>
                    <a:pt x="268" y="177"/>
                    <a:pt x="265" y="176"/>
                  </a:cubicBezTo>
                  <a:cubicBezTo>
                    <a:pt x="260" y="176"/>
                    <a:pt x="255" y="176"/>
                    <a:pt x="250" y="177"/>
                  </a:cubicBezTo>
                  <a:cubicBezTo>
                    <a:pt x="247" y="177"/>
                    <a:pt x="244" y="177"/>
                    <a:pt x="242" y="177"/>
                  </a:cubicBezTo>
                  <a:cubicBezTo>
                    <a:pt x="239" y="177"/>
                    <a:pt x="237" y="177"/>
                    <a:pt x="234" y="176"/>
                  </a:cubicBezTo>
                  <a:cubicBezTo>
                    <a:pt x="232" y="174"/>
                    <a:pt x="231" y="171"/>
                    <a:pt x="231" y="169"/>
                  </a:cubicBezTo>
                  <a:cubicBezTo>
                    <a:pt x="230" y="166"/>
                    <a:pt x="230" y="164"/>
                    <a:pt x="231" y="162"/>
                  </a:cubicBezTo>
                  <a:cubicBezTo>
                    <a:pt x="231" y="162"/>
                    <a:pt x="231" y="162"/>
                    <a:pt x="231" y="162"/>
                  </a:cubicBezTo>
                  <a:cubicBezTo>
                    <a:pt x="231" y="161"/>
                    <a:pt x="231" y="161"/>
                    <a:pt x="231" y="161"/>
                  </a:cubicBezTo>
                  <a:cubicBezTo>
                    <a:pt x="244" y="137"/>
                    <a:pt x="254" y="114"/>
                    <a:pt x="262" y="94"/>
                  </a:cubicBezTo>
                  <a:cubicBezTo>
                    <a:pt x="270" y="74"/>
                    <a:pt x="277" y="57"/>
                    <a:pt x="279" y="42"/>
                  </a:cubicBezTo>
                  <a:cubicBezTo>
                    <a:pt x="280" y="35"/>
                    <a:pt x="281" y="28"/>
                    <a:pt x="280" y="23"/>
                  </a:cubicBezTo>
                  <a:cubicBezTo>
                    <a:pt x="279" y="17"/>
                    <a:pt x="277" y="13"/>
                    <a:pt x="275" y="9"/>
                  </a:cubicBezTo>
                  <a:cubicBezTo>
                    <a:pt x="273" y="6"/>
                    <a:pt x="271" y="4"/>
                    <a:pt x="269" y="3"/>
                  </a:cubicBezTo>
                  <a:cubicBezTo>
                    <a:pt x="267" y="2"/>
                    <a:pt x="266" y="2"/>
                    <a:pt x="266" y="2"/>
                  </a:cubicBezTo>
                  <a:cubicBezTo>
                    <a:pt x="266" y="2"/>
                    <a:pt x="267" y="2"/>
                    <a:pt x="269" y="3"/>
                  </a:cubicBezTo>
                  <a:cubicBezTo>
                    <a:pt x="271" y="4"/>
                    <a:pt x="273" y="6"/>
                    <a:pt x="275" y="9"/>
                  </a:cubicBezTo>
                  <a:cubicBezTo>
                    <a:pt x="278" y="12"/>
                    <a:pt x="280" y="17"/>
                    <a:pt x="280" y="23"/>
                  </a:cubicBezTo>
                  <a:cubicBezTo>
                    <a:pt x="281" y="28"/>
                    <a:pt x="281" y="35"/>
                    <a:pt x="280" y="42"/>
                  </a:cubicBezTo>
                  <a:cubicBezTo>
                    <a:pt x="277" y="57"/>
                    <a:pt x="271" y="75"/>
                    <a:pt x="263" y="95"/>
                  </a:cubicBezTo>
                  <a:cubicBezTo>
                    <a:pt x="254" y="115"/>
                    <a:pt x="245" y="137"/>
                    <a:pt x="232" y="162"/>
                  </a:cubicBezTo>
                  <a:cubicBezTo>
                    <a:pt x="232" y="162"/>
                    <a:pt x="232" y="162"/>
                    <a:pt x="232" y="162"/>
                  </a:cubicBezTo>
                  <a:cubicBezTo>
                    <a:pt x="232" y="164"/>
                    <a:pt x="231" y="167"/>
                    <a:pt x="232" y="169"/>
                  </a:cubicBezTo>
                  <a:cubicBezTo>
                    <a:pt x="232" y="171"/>
                    <a:pt x="233" y="173"/>
                    <a:pt x="235" y="175"/>
                  </a:cubicBezTo>
                  <a:cubicBezTo>
                    <a:pt x="237" y="176"/>
                    <a:pt x="239" y="176"/>
                    <a:pt x="242" y="176"/>
                  </a:cubicBezTo>
                  <a:cubicBezTo>
                    <a:pt x="244" y="176"/>
                    <a:pt x="247" y="176"/>
                    <a:pt x="249" y="176"/>
                  </a:cubicBezTo>
                  <a:cubicBezTo>
                    <a:pt x="254" y="175"/>
                    <a:pt x="260" y="175"/>
                    <a:pt x="265" y="175"/>
                  </a:cubicBezTo>
                  <a:cubicBezTo>
                    <a:pt x="268" y="175"/>
                    <a:pt x="270" y="175"/>
                    <a:pt x="273" y="176"/>
                  </a:cubicBezTo>
                  <a:cubicBezTo>
                    <a:pt x="276" y="177"/>
                    <a:pt x="278" y="178"/>
                    <a:pt x="280" y="181"/>
                  </a:cubicBezTo>
                  <a:cubicBezTo>
                    <a:pt x="284" y="185"/>
                    <a:pt x="285" y="191"/>
                    <a:pt x="284" y="197"/>
                  </a:cubicBezTo>
                  <a:cubicBezTo>
                    <a:pt x="283" y="202"/>
                    <a:pt x="280" y="208"/>
                    <a:pt x="277" y="212"/>
                  </a:cubicBezTo>
                  <a:cubicBezTo>
                    <a:pt x="269" y="221"/>
                    <a:pt x="259" y="228"/>
                    <a:pt x="250" y="235"/>
                  </a:cubicBezTo>
                  <a:cubicBezTo>
                    <a:pt x="240" y="243"/>
                    <a:pt x="230" y="250"/>
                    <a:pt x="220" y="258"/>
                  </a:cubicBezTo>
                  <a:cubicBezTo>
                    <a:pt x="215" y="262"/>
                    <a:pt x="210" y="266"/>
                    <a:pt x="205" y="270"/>
                  </a:cubicBezTo>
                  <a:cubicBezTo>
                    <a:pt x="202" y="272"/>
                    <a:pt x="199" y="274"/>
                    <a:pt x="197" y="276"/>
                  </a:cubicBezTo>
                  <a:cubicBezTo>
                    <a:pt x="195" y="277"/>
                    <a:pt x="194" y="277"/>
                    <a:pt x="193" y="279"/>
                  </a:cubicBezTo>
                  <a:cubicBezTo>
                    <a:pt x="192" y="280"/>
                    <a:pt x="191" y="281"/>
                    <a:pt x="191" y="283"/>
                  </a:cubicBezTo>
                  <a:cubicBezTo>
                    <a:pt x="191" y="284"/>
                    <a:pt x="192" y="285"/>
                    <a:pt x="193" y="286"/>
                  </a:cubicBezTo>
                  <a:cubicBezTo>
                    <a:pt x="194" y="287"/>
                    <a:pt x="196" y="287"/>
                    <a:pt x="198" y="287"/>
                  </a:cubicBezTo>
                  <a:cubicBezTo>
                    <a:pt x="201" y="287"/>
                    <a:pt x="204" y="288"/>
                    <a:pt x="208" y="288"/>
                  </a:cubicBezTo>
                  <a:cubicBezTo>
                    <a:pt x="214" y="289"/>
                    <a:pt x="221" y="290"/>
                    <a:pt x="228" y="291"/>
                  </a:cubicBezTo>
                  <a:cubicBezTo>
                    <a:pt x="235" y="292"/>
                    <a:pt x="242" y="294"/>
                    <a:pt x="248" y="298"/>
                  </a:cubicBezTo>
                  <a:cubicBezTo>
                    <a:pt x="251" y="300"/>
                    <a:pt x="254" y="302"/>
                    <a:pt x="256" y="305"/>
                  </a:cubicBezTo>
                  <a:cubicBezTo>
                    <a:pt x="258" y="309"/>
                    <a:pt x="259" y="312"/>
                    <a:pt x="259" y="316"/>
                  </a:cubicBezTo>
                  <a:cubicBezTo>
                    <a:pt x="258" y="324"/>
                    <a:pt x="254" y="330"/>
                    <a:pt x="249" y="336"/>
                  </a:cubicBezTo>
                  <a:cubicBezTo>
                    <a:pt x="244" y="341"/>
                    <a:pt x="238" y="346"/>
                    <a:pt x="233" y="351"/>
                  </a:cubicBezTo>
                  <a:cubicBezTo>
                    <a:pt x="221" y="360"/>
                    <a:pt x="208" y="367"/>
                    <a:pt x="194" y="375"/>
                  </a:cubicBezTo>
                  <a:cubicBezTo>
                    <a:pt x="191" y="376"/>
                    <a:pt x="187" y="378"/>
                    <a:pt x="185" y="380"/>
                  </a:cubicBezTo>
                  <a:cubicBezTo>
                    <a:pt x="183" y="381"/>
                    <a:pt x="182" y="383"/>
                    <a:pt x="182" y="384"/>
                  </a:cubicBezTo>
                  <a:cubicBezTo>
                    <a:pt x="182" y="385"/>
                    <a:pt x="182" y="385"/>
                    <a:pt x="182" y="386"/>
                  </a:cubicBezTo>
                  <a:cubicBezTo>
                    <a:pt x="183" y="387"/>
                    <a:pt x="183" y="387"/>
                    <a:pt x="183" y="387"/>
                  </a:cubicBezTo>
                  <a:cubicBezTo>
                    <a:pt x="183" y="387"/>
                    <a:pt x="184" y="387"/>
                    <a:pt x="184" y="388"/>
                  </a:cubicBezTo>
                  <a:cubicBezTo>
                    <a:pt x="188" y="388"/>
                    <a:pt x="192" y="388"/>
                    <a:pt x="196" y="388"/>
                  </a:cubicBezTo>
                  <a:cubicBezTo>
                    <a:pt x="200" y="388"/>
                    <a:pt x="203" y="388"/>
                    <a:pt x="207" y="388"/>
                  </a:cubicBezTo>
                  <a:cubicBezTo>
                    <a:pt x="215" y="388"/>
                    <a:pt x="223" y="388"/>
                    <a:pt x="231" y="390"/>
                  </a:cubicBezTo>
                  <a:cubicBezTo>
                    <a:pt x="235" y="390"/>
                    <a:pt x="239" y="391"/>
                    <a:pt x="243" y="393"/>
                  </a:cubicBezTo>
                  <a:cubicBezTo>
                    <a:pt x="246" y="395"/>
                    <a:pt x="250" y="398"/>
                    <a:pt x="251" y="403"/>
                  </a:cubicBezTo>
                  <a:cubicBezTo>
                    <a:pt x="252" y="407"/>
                    <a:pt x="251" y="411"/>
                    <a:pt x="249" y="415"/>
                  </a:cubicBezTo>
                  <a:cubicBezTo>
                    <a:pt x="247" y="419"/>
                    <a:pt x="244" y="422"/>
                    <a:pt x="242" y="425"/>
                  </a:cubicBezTo>
                  <a:cubicBezTo>
                    <a:pt x="236" y="431"/>
                    <a:pt x="230" y="437"/>
                    <a:pt x="223" y="441"/>
                  </a:cubicBezTo>
                  <a:cubicBezTo>
                    <a:pt x="209" y="451"/>
                    <a:pt x="194" y="458"/>
                    <a:pt x="179" y="464"/>
                  </a:cubicBezTo>
                  <a:cubicBezTo>
                    <a:pt x="163" y="470"/>
                    <a:pt x="147" y="474"/>
                    <a:pt x="130" y="478"/>
                  </a:cubicBezTo>
                  <a:cubicBezTo>
                    <a:pt x="122" y="480"/>
                    <a:pt x="114" y="481"/>
                    <a:pt x="105" y="483"/>
                  </a:cubicBezTo>
                  <a:cubicBezTo>
                    <a:pt x="97" y="484"/>
                    <a:pt x="88" y="485"/>
                    <a:pt x="80" y="486"/>
                  </a:cubicBezTo>
                  <a:cubicBezTo>
                    <a:pt x="79" y="486"/>
                    <a:pt x="79" y="486"/>
                    <a:pt x="79" y="486"/>
                  </a:cubicBezTo>
                  <a:cubicBezTo>
                    <a:pt x="79" y="486"/>
                    <a:pt x="79" y="486"/>
                    <a:pt x="79" y="486"/>
                  </a:cubicBezTo>
                  <a:cubicBezTo>
                    <a:pt x="79" y="486"/>
                    <a:pt x="79" y="486"/>
                    <a:pt x="79" y="486"/>
                  </a:cubicBezTo>
                  <a:cubicBezTo>
                    <a:pt x="73" y="479"/>
                    <a:pt x="68" y="472"/>
                    <a:pt x="62" y="466"/>
                  </a:cubicBezTo>
                  <a:cubicBezTo>
                    <a:pt x="57" y="459"/>
                    <a:pt x="51" y="453"/>
                    <a:pt x="47" y="446"/>
                  </a:cubicBezTo>
                  <a:cubicBezTo>
                    <a:pt x="37" y="432"/>
                    <a:pt x="28" y="417"/>
                    <a:pt x="21" y="402"/>
                  </a:cubicBezTo>
                  <a:cubicBezTo>
                    <a:pt x="13" y="387"/>
                    <a:pt x="7" y="372"/>
                    <a:pt x="3" y="356"/>
                  </a:cubicBezTo>
                  <a:cubicBezTo>
                    <a:pt x="1" y="348"/>
                    <a:pt x="0" y="340"/>
                    <a:pt x="0" y="331"/>
                  </a:cubicBezTo>
                  <a:cubicBezTo>
                    <a:pt x="0" y="327"/>
                    <a:pt x="1" y="323"/>
                    <a:pt x="2" y="319"/>
                  </a:cubicBezTo>
                  <a:cubicBezTo>
                    <a:pt x="3" y="315"/>
                    <a:pt x="5" y="311"/>
                    <a:pt x="8" y="309"/>
                  </a:cubicBezTo>
                  <a:cubicBezTo>
                    <a:pt x="12" y="306"/>
                    <a:pt x="17" y="306"/>
                    <a:pt x="21" y="307"/>
                  </a:cubicBezTo>
                  <a:cubicBezTo>
                    <a:pt x="25" y="308"/>
                    <a:pt x="28" y="310"/>
                    <a:pt x="32" y="312"/>
                  </a:cubicBezTo>
                  <a:cubicBezTo>
                    <a:pt x="39" y="317"/>
                    <a:pt x="45" y="322"/>
                    <a:pt x="50" y="327"/>
                  </a:cubicBezTo>
                  <a:cubicBezTo>
                    <a:pt x="53" y="330"/>
                    <a:pt x="56" y="332"/>
                    <a:pt x="59" y="335"/>
                  </a:cubicBezTo>
                  <a:cubicBezTo>
                    <a:pt x="62" y="338"/>
                    <a:pt x="65" y="340"/>
                    <a:pt x="68" y="342"/>
                  </a:cubicBezTo>
                  <a:cubicBezTo>
                    <a:pt x="68" y="343"/>
                    <a:pt x="69" y="343"/>
                    <a:pt x="70" y="343"/>
                  </a:cubicBezTo>
                  <a:cubicBezTo>
                    <a:pt x="71" y="342"/>
                    <a:pt x="71" y="342"/>
                    <a:pt x="71" y="342"/>
                  </a:cubicBezTo>
                  <a:cubicBezTo>
                    <a:pt x="71" y="341"/>
                    <a:pt x="71" y="341"/>
                    <a:pt x="71" y="341"/>
                  </a:cubicBezTo>
                  <a:cubicBezTo>
                    <a:pt x="72" y="340"/>
                    <a:pt x="73" y="338"/>
                    <a:pt x="72" y="337"/>
                  </a:cubicBezTo>
                  <a:cubicBezTo>
                    <a:pt x="72" y="333"/>
                    <a:pt x="70" y="330"/>
                    <a:pt x="69" y="326"/>
                  </a:cubicBezTo>
                  <a:cubicBezTo>
                    <a:pt x="64" y="312"/>
                    <a:pt x="60" y="297"/>
                    <a:pt x="57" y="283"/>
                  </a:cubicBezTo>
                  <a:cubicBezTo>
                    <a:pt x="56" y="275"/>
                    <a:pt x="55" y="268"/>
                    <a:pt x="55" y="260"/>
                  </a:cubicBezTo>
                  <a:cubicBezTo>
                    <a:pt x="55" y="253"/>
                    <a:pt x="56" y="245"/>
                    <a:pt x="61" y="239"/>
                  </a:cubicBezTo>
                  <a:cubicBezTo>
                    <a:pt x="63" y="236"/>
                    <a:pt x="66" y="234"/>
                    <a:pt x="70" y="233"/>
                  </a:cubicBezTo>
                  <a:cubicBezTo>
                    <a:pt x="73" y="232"/>
                    <a:pt x="77" y="232"/>
                    <a:pt x="81" y="233"/>
                  </a:cubicBezTo>
                  <a:cubicBezTo>
                    <a:pt x="88" y="235"/>
                    <a:pt x="94" y="238"/>
                    <a:pt x="100" y="241"/>
                  </a:cubicBezTo>
                  <a:cubicBezTo>
                    <a:pt x="106" y="245"/>
                    <a:pt x="112" y="249"/>
                    <a:pt x="117" y="253"/>
                  </a:cubicBezTo>
                  <a:cubicBezTo>
                    <a:pt x="120" y="255"/>
                    <a:pt x="123" y="257"/>
                    <a:pt x="125" y="259"/>
                  </a:cubicBezTo>
                  <a:cubicBezTo>
                    <a:pt x="127" y="260"/>
                    <a:pt x="128" y="261"/>
                    <a:pt x="130" y="261"/>
                  </a:cubicBezTo>
                  <a:cubicBezTo>
                    <a:pt x="131" y="261"/>
                    <a:pt x="132" y="261"/>
                    <a:pt x="133" y="260"/>
                  </a:cubicBezTo>
                  <a:cubicBezTo>
                    <a:pt x="134" y="259"/>
                    <a:pt x="134" y="257"/>
                    <a:pt x="134" y="256"/>
                  </a:cubicBezTo>
                  <a:cubicBezTo>
                    <a:pt x="135" y="254"/>
                    <a:pt x="134" y="253"/>
                    <a:pt x="134" y="251"/>
                  </a:cubicBezTo>
                  <a:cubicBezTo>
                    <a:pt x="133" y="248"/>
                    <a:pt x="133" y="245"/>
                    <a:pt x="132" y="241"/>
                  </a:cubicBezTo>
                  <a:cubicBezTo>
                    <a:pt x="131" y="235"/>
                    <a:pt x="130" y="229"/>
                    <a:pt x="129" y="222"/>
                  </a:cubicBezTo>
                  <a:cubicBezTo>
                    <a:pt x="126" y="210"/>
                    <a:pt x="124" y="198"/>
                    <a:pt x="122" y="186"/>
                  </a:cubicBezTo>
                  <a:cubicBezTo>
                    <a:pt x="120" y="174"/>
                    <a:pt x="117" y="162"/>
                    <a:pt x="117" y="150"/>
                  </a:cubicBezTo>
                  <a:cubicBezTo>
                    <a:pt x="118" y="144"/>
                    <a:pt x="119" y="139"/>
                    <a:pt x="122" y="134"/>
                  </a:cubicBezTo>
                  <a:cubicBezTo>
                    <a:pt x="125" y="129"/>
                    <a:pt x="130" y="125"/>
                    <a:pt x="136" y="124"/>
                  </a:cubicBezTo>
                  <a:cubicBezTo>
                    <a:pt x="139" y="124"/>
                    <a:pt x="142" y="125"/>
                    <a:pt x="144" y="126"/>
                  </a:cubicBezTo>
                  <a:cubicBezTo>
                    <a:pt x="147" y="127"/>
                    <a:pt x="149" y="129"/>
                    <a:pt x="151" y="131"/>
                  </a:cubicBezTo>
                  <a:cubicBezTo>
                    <a:pt x="155" y="134"/>
                    <a:pt x="159" y="138"/>
                    <a:pt x="162" y="142"/>
                  </a:cubicBezTo>
                  <a:cubicBezTo>
                    <a:pt x="164" y="143"/>
                    <a:pt x="166" y="145"/>
                    <a:pt x="167" y="147"/>
                  </a:cubicBezTo>
                  <a:cubicBezTo>
                    <a:pt x="169" y="149"/>
                    <a:pt x="171" y="150"/>
                    <a:pt x="173" y="150"/>
                  </a:cubicBezTo>
                  <a:cubicBezTo>
                    <a:pt x="176" y="151"/>
                    <a:pt x="178" y="150"/>
                    <a:pt x="180" y="148"/>
                  </a:cubicBezTo>
                  <a:cubicBezTo>
                    <a:pt x="181" y="147"/>
                    <a:pt x="183" y="145"/>
                    <a:pt x="184" y="143"/>
                  </a:cubicBezTo>
                  <a:cubicBezTo>
                    <a:pt x="184" y="143"/>
                    <a:pt x="184" y="143"/>
                    <a:pt x="184" y="143"/>
                  </a:cubicBezTo>
                  <a:cubicBezTo>
                    <a:pt x="191" y="116"/>
                    <a:pt x="199" y="93"/>
                    <a:pt x="207" y="73"/>
                  </a:cubicBezTo>
                  <a:cubicBezTo>
                    <a:pt x="214" y="52"/>
                    <a:pt x="221" y="35"/>
                    <a:pt x="229" y="22"/>
                  </a:cubicBezTo>
                  <a:cubicBezTo>
                    <a:pt x="234" y="16"/>
                    <a:pt x="238" y="11"/>
                    <a:pt x="242" y="8"/>
                  </a:cubicBezTo>
                  <a:cubicBezTo>
                    <a:pt x="247" y="4"/>
                    <a:pt x="251" y="2"/>
                    <a:pt x="255" y="1"/>
                  </a:cubicBezTo>
                  <a:cubicBezTo>
                    <a:pt x="259" y="0"/>
                    <a:pt x="262" y="1"/>
                    <a:pt x="264" y="1"/>
                  </a:cubicBezTo>
                  <a:cubicBezTo>
                    <a:pt x="266" y="2"/>
                    <a:pt x="267" y="2"/>
                    <a:pt x="267" y="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9">
              <a:extLst>
                <a:ext uri="{FF2B5EF4-FFF2-40B4-BE49-F238E27FC236}">
                  <a16:creationId xmlns:a16="http://schemas.microsoft.com/office/drawing/2014/main" id="{C9312FEB-A183-4550-AFDE-BD064F886172}"/>
                </a:ext>
              </a:extLst>
            </p:cNvPr>
            <p:cNvSpPr>
              <a:spLocks/>
            </p:cNvSpPr>
            <p:nvPr/>
          </p:nvSpPr>
          <p:spPr bwMode="auto">
            <a:xfrm>
              <a:off x="3614" y="1609"/>
              <a:ext cx="451" cy="1171"/>
            </a:xfrm>
            <a:custGeom>
              <a:avLst/>
              <a:gdLst>
                <a:gd name="T0" fmla="*/ 190 w 190"/>
                <a:gd name="T1" fmla="*/ 0 h 493"/>
                <a:gd name="T2" fmla="*/ 189 w 190"/>
                <a:gd name="T3" fmla="*/ 1 h 493"/>
                <a:gd name="T4" fmla="*/ 188 w 190"/>
                <a:gd name="T5" fmla="*/ 5 h 493"/>
                <a:gd name="T6" fmla="*/ 183 w 190"/>
                <a:gd name="T7" fmla="*/ 19 h 493"/>
                <a:gd name="T8" fmla="*/ 162 w 190"/>
                <a:gd name="T9" fmla="*/ 72 h 493"/>
                <a:gd name="T10" fmla="*/ 96 w 190"/>
                <a:gd name="T11" fmla="*/ 246 h 493"/>
                <a:gd name="T12" fmla="*/ 29 w 190"/>
                <a:gd name="T13" fmla="*/ 421 h 493"/>
                <a:gd name="T14" fmla="*/ 8 w 190"/>
                <a:gd name="T15" fmla="*/ 473 h 493"/>
                <a:gd name="T16" fmla="*/ 2 w 190"/>
                <a:gd name="T17" fmla="*/ 488 h 493"/>
                <a:gd name="T18" fmla="*/ 0 w 190"/>
                <a:gd name="T19" fmla="*/ 491 h 493"/>
                <a:gd name="T20" fmla="*/ 0 w 190"/>
                <a:gd name="T21" fmla="*/ 493 h 493"/>
                <a:gd name="T22" fmla="*/ 0 w 190"/>
                <a:gd name="T23" fmla="*/ 491 h 493"/>
                <a:gd name="T24" fmla="*/ 2 w 190"/>
                <a:gd name="T25" fmla="*/ 487 h 493"/>
                <a:gd name="T26" fmla="*/ 7 w 190"/>
                <a:gd name="T27" fmla="*/ 473 h 493"/>
                <a:gd name="T28" fmla="*/ 27 w 190"/>
                <a:gd name="T29" fmla="*/ 420 h 493"/>
                <a:gd name="T30" fmla="*/ 94 w 190"/>
                <a:gd name="T31" fmla="*/ 246 h 493"/>
                <a:gd name="T32" fmla="*/ 161 w 190"/>
                <a:gd name="T33" fmla="*/ 71 h 493"/>
                <a:gd name="T34" fmla="*/ 182 w 190"/>
                <a:gd name="T35" fmla="*/ 19 h 493"/>
                <a:gd name="T36" fmla="*/ 188 w 190"/>
                <a:gd name="T37" fmla="*/ 4 h 493"/>
                <a:gd name="T38" fmla="*/ 189 w 190"/>
                <a:gd name="T39" fmla="*/ 1 h 493"/>
                <a:gd name="T40" fmla="*/ 190 w 190"/>
                <a:gd name="T4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493">
                  <a:moveTo>
                    <a:pt x="190" y="0"/>
                  </a:moveTo>
                  <a:cubicBezTo>
                    <a:pt x="190" y="0"/>
                    <a:pt x="190" y="0"/>
                    <a:pt x="189" y="1"/>
                  </a:cubicBezTo>
                  <a:cubicBezTo>
                    <a:pt x="189" y="2"/>
                    <a:pt x="189" y="3"/>
                    <a:pt x="188" y="5"/>
                  </a:cubicBezTo>
                  <a:cubicBezTo>
                    <a:pt x="187" y="8"/>
                    <a:pt x="185" y="13"/>
                    <a:pt x="183" y="19"/>
                  </a:cubicBezTo>
                  <a:cubicBezTo>
                    <a:pt x="178" y="32"/>
                    <a:pt x="171" y="50"/>
                    <a:pt x="162" y="72"/>
                  </a:cubicBezTo>
                  <a:cubicBezTo>
                    <a:pt x="145" y="117"/>
                    <a:pt x="122" y="178"/>
                    <a:pt x="96" y="246"/>
                  </a:cubicBezTo>
                  <a:cubicBezTo>
                    <a:pt x="70" y="315"/>
                    <a:pt x="46" y="376"/>
                    <a:pt x="29" y="421"/>
                  </a:cubicBezTo>
                  <a:cubicBezTo>
                    <a:pt x="20" y="443"/>
                    <a:pt x="13" y="461"/>
                    <a:pt x="8" y="473"/>
                  </a:cubicBezTo>
                  <a:cubicBezTo>
                    <a:pt x="5" y="479"/>
                    <a:pt x="3" y="484"/>
                    <a:pt x="2" y="488"/>
                  </a:cubicBezTo>
                  <a:cubicBezTo>
                    <a:pt x="1" y="489"/>
                    <a:pt x="1" y="490"/>
                    <a:pt x="0" y="491"/>
                  </a:cubicBezTo>
                  <a:cubicBezTo>
                    <a:pt x="0" y="492"/>
                    <a:pt x="0" y="493"/>
                    <a:pt x="0" y="493"/>
                  </a:cubicBezTo>
                  <a:cubicBezTo>
                    <a:pt x="0" y="492"/>
                    <a:pt x="0" y="492"/>
                    <a:pt x="0" y="491"/>
                  </a:cubicBezTo>
                  <a:cubicBezTo>
                    <a:pt x="1" y="490"/>
                    <a:pt x="1" y="489"/>
                    <a:pt x="2" y="487"/>
                  </a:cubicBezTo>
                  <a:cubicBezTo>
                    <a:pt x="3" y="484"/>
                    <a:pt x="5" y="479"/>
                    <a:pt x="7" y="473"/>
                  </a:cubicBezTo>
                  <a:cubicBezTo>
                    <a:pt x="12" y="460"/>
                    <a:pt x="19" y="442"/>
                    <a:pt x="27" y="420"/>
                  </a:cubicBezTo>
                  <a:cubicBezTo>
                    <a:pt x="44" y="375"/>
                    <a:pt x="68" y="314"/>
                    <a:pt x="94" y="246"/>
                  </a:cubicBezTo>
                  <a:cubicBezTo>
                    <a:pt x="120" y="177"/>
                    <a:pt x="143" y="116"/>
                    <a:pt x="161" y="71"/>
                  </a:cubicBezTo>
                  <a:cubicBezTo>
                    <a:pt x="170" y="49"/>
                    <a:pt x="177" y="31"/>
                    <a:pt x="182" y="19"/>
                  </a:cubicBezTo>
                  <a:cubicBezTo>
                    <a:pt x="184" y="13"/>
                    <a:pt x="186" y="8"/>
                    <a:pt x="188" y="4"/>
                  </a:cubicBezTo>
                  <a:cubicBezTo>
                    <a:pt x="188" y="3"/>
                    <a:pt x="189" y="2"/>
                    <a:pt x="189" y="1"/>
                  </a:cubicBezTo>
                  <a:cubicBezTo>
                    <a:pt x="190" y="0"/>
                    <a:pt x="190" y="0"/>
                    <a:pt x="19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0">
              <a:extLst>
                <a:ext uri="{FF2B5EF4-FFF2-40B4-BE49-F238E27FC236}">
                  <a16:creationId xmlns:a16="http://schemas.microsoft.com/office/drawing/2014/main" id="{F6A347C6-43A6-4407-A902-C9AF7FD895FC}"/>
                </a:ext>
              </a:extLst>
            </p:cNvPr>
            <p:cNvSpPr>
              <a:spLocks/>
            </p:cNvSpPr>
            <p:nvPr/>
          </p:nvSpPr>
          <p:spPr bwMode="auto">
            <a:xfrm>
              <a:off x="3903" y="1934"/>
              <a:ext cx="167" cy="91"/>
            </a:xfrm>
            <a:custGeom>
              <a:avLst/>
              <a:gdLst>
                <a:gd name="T0" fmla="*/ 70 w 70"/>
                <a:gd name="T1" fmla="*/ 1 h 38"/>
                <a:gd name="T2" fmla="*/ 60 w 70"/>
                <a:gd name="T3" fmla="*/ 7 h 38"/>
                <a:gd name="T4" fmla="*/ 36 w 70"/>
                <a:gd name="T5" fmla="*/ 20 h 38"/>
                <a:gd name="T6" fmla="*/ 11 w 70"/>
                <a:gd name="T7" fmla="*/ 33 h 38"/>
                <a:gd name="T8" fmla="*/ 0 w 70"/>
                <a:gd name="T9" fmla="*/ 38 h 38"/>
                <a:gd name="T10" fmla="*/ 10 w 70"/>
                <a:gd name="T11" fmla="*/ 32 h 38"/>
                <a:gd name="T12" fmla="*/ 35 w 70"/>
                <a:gd name="T13" fmla="*/ 18 h 38"/>
                <a:gd name="T14" fmla="*/ 59 w 70"/>
                <a:gd name="T15" fmla="*/ 5 h 38"/>
                <a:gd name="T16" fmla="*/ 70 w 70"/>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8">
                  <a:moveTo>
                    <a:pt x="70" y="1"/>
                  </a:moveTo>
                  <a:cubicBezTo>
                    <a:pt x="70" y="1"/>
                    <a:pt x="66" y="3"/>
                    <a:pt x="60" y="7"/>
                  </a:cubicBezTo>
                  <a:cubicBezTo>
                    <a:pt x="53" y="10"/>
                    <a:pt x="45" y="15"/>
                    <a:pt x="36" y="20"/>
                  </a:cubicBezTo>
                  <a:cubicBezTo>
                    <a:pt x="26" y="26"/>
                    <a:pt x="17" y="30"/>
                    <a:pt x="11" y="33"/>
                  </a:cubicBezTo>
                  <a:cubicBezTo>
                    <a:pt x="4" y="37"/>
                    <a:pt x="0" y="38"/>
                    <a:pt x="0" y="38"/>
                  </a:cubicBezTo>
                  <a:cubicBezTo>
                    <a:pt x="0" y="38"/>
                    <a:pt x="4" y="36"/>
                    <a:pt x="10" y="32"/>
                  </a:cubicBezTo>
                  <a:cubicBezTo>
                    <a:pt x="17" y="28"/>
                    <a:pt x="25" y="24"/>
                    <a:pt x="35" y="18"/>
                  </a:cubicBezTo>
                  <a:cubicBezTo>
                    <a:pt x="44" y="13"/>
                    <a:pt x="53" y="8"/>
                    <a:pt x="59" y="5"/>
                  </a:cubicBezTo>
                  <a:cubicBezTo>
                    <a:pt x="66" y="2"/>
                    <a:pt x="70" y="0"/>
                    <a:pt x="7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1">
              <a:extLst>
                <a:ext uri="{FF2B5EF4-FFF2-40B4-BE49-F238E27FC236}">
                  <a16:creationId xmlns:a16="http://schemas.microsoft.com/office/drawing/2014/main" id="{4D836F37-670F-4700-982C-56E52BBC6FCE}"/>
                </a:ext>
              </a:extLst>
            </p:cNvPr>
            <p:cNvSpPr>
              <a:spLocks/>
            </p:cNvSpPr>
            <p:nvPr/>
          </p:nvSpPr>
          <p:spPr bwMode="auto">
            <a:xfrm>
              <a:off x="3799" y="1823"/>
              <a:ext cx="97" cy="197"/>
            </a:xfrm>
            <a:custGeom>
              <a:avLst/>
              <a:gdLst>
                <a:gd name="T0" fmla="*/ 41 w 41"/>
                <a:gd name="T1" fmla="*/ 83 h 83"/>
                <a:gd name="T2" fmla="*/ 20 w 41"/>
                <a:gd name="T3" fmla="*/ 42 h 83"/>
                <a:gd name="T4" fmla="*/ 0 w 41"/>
                <a:gd name="T5" fmla="*/ 1 h 83"/>
                <a:gd name="T6" fmla="*/ 22 w 41"/>
                <a:gd name="T7" fmla="*/ 41 h 83"/>
                <a:gd name="T8" fmla="*/ 41 w 41"/>
                <a:gd name="T9" fmla="*/ 83 h 83"/>
              </a:gdLst>
              <a:ahLst/>
              <a:cxnLst>
                <a:cxn ang="0">
                  <a:pos x="T0" y="T1"/>
                </a:cxn>
                <a:cxn ang="0">
                  <a:pos x="T2" y="T3"/>
                </a:cxn>
                <a:cxn ang="0">
                  <a:pos x="T4" y="T5"/>
                </a:cxn>
                <a:cxn ang="0">
                  <a:pos x="T6" y="T7"/>
                </a:cxn>
                <a:cxn ang="0">
                  <a:pos x="T8" y="T9"/>
                </a:cxn>
              </a:cxnLst>
              <a:rect l="0" t="0" r="r" b="b"/>
              <a:pathLst>
                <a:path w="41" h="83">
                  <a:moveTo>
                    <a:pt x="41" y="83"/>
                  </a:moveTo>
                  <a:cubicBezTo>
                    <a:pt x="40" y="83"/>
                    <a:pt x="31" y="65"/>
                    <a:pt x="20" y="42"/>
                  </a:cubicBezTo>
                  <a:cubicBezTo>
                    <a:pt x="8" y="20"/>
                    <a:pt x="0" y="1"/>
                    <a:pt x="0" y="1"/>
                  </a:cubicBezTo>
                  <a:cubicBezTo>
                    <a:pt x="1" y="0"/>
                    <a:pt x="10" y="19"/>
                    <a:pt x="22" y="41"/>
                  </a:cubicBezTo>
                  <a:cubicBezTo>
                    <a:pt x="33" y="64"/>
                    <a:pt x="41" y="82"/>
                    <a:pt x="41" y="8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2">
              <a:extLst>
                <a:ext uri="{FF2B5EF4-FFF2-40B4-BE49-F238E27FC236}">
                  <a16:creationId xmlns:a16="http://schemas.microsoft.com/office/drawing/2014/main" id="{EF751B03-8C9C-4E29-B899-1CF70221AA33}"/>
                </a:ext>
              </a:extLst>
            </p:cNvPr>
            <p:cNvSpPr>
              <a:spLocks/>
            </p:cNvSpPr>
            <p:nvPr/>
          </p:nvSpPr>
          <p:spPr bwMode="auto">
            <a:xfrm>
              <a:off x="3687" y="2124"/>
              <a:ext cx="126" cy="148"/>
            </a:xfrm>
            <a:custGeom>
              <a:avLst/>
              <a:gdLst>
                <a:gd name="T0" fmla="*/ 53 w 53"/>
                <a:gd name="T1" fmla="*/ 62 h 62"/>
                <a:gd name="T2" fmla="*/ 44 w 53"/>
                <a:gd name="T3" fmla="*/ 54 h 62"/>
                <a:gd name="T4" fmla="*/ 25 w 53"/>
                <a:gd name="T5" fmla="*/ 33 h 62"/>
                <a:gd name="T6" fmla="*/ 7 w 53"/>
                <a:gd name="T7" fmla="*/ 10 h 62"/>
                <a:gd name="T8" fmla="*/ 1 w 53"/>
                <a:gd name="T9" fmla="*/ 0 h 62"/>
                <a:gd name="T10" fmla="*/ 8 w 53"/>
                <a:gd name="T11" fmla="*/ 10 h 62"/>
                <a:gd name="T12" fmla="*/ 26 w 53"/>
                <a:gd name="T13" fmla="*/ 32 h 62"/>
                <a:gd name="T14" fmla="*/ 45 w 53"/>
                <a:gd name="T15" fmla="*/ 53 h 62"/>
                <a:gd name="T16" fmla="*/ 53 w 53"/>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2">
                  <a:moveTo>
                    <a:pt x="53" y="62"/>
                  </a:moveTo>
                  <a:cubicBezTo>
                    <a:pt x="53" y="62"/>
                    <a:pt x="49" y="59"/>
                    <a:pt x="44" y="54"/>
                  </a:cubicBezTo>
                  <a:cubicBezTo>
                    <a:pt x="39" y="49"/>
                    <a:pt x="32" y="42"/>
                    <a:pt x="25" y="33"/>
                  </a:cubicBezTo>
                  <a:cubicBezTo>
                    <a:pt x="17" y="25"/>
                    <a:pt x="11" y="16"/>
                    <a:pt x="7" y="10"/>
                  </a:cubicBezTo>
                  <a:cubicBezTo>
                    <a:pt x="3" y="4"/>
                    <a:pt x="0" y="1"/>
                    <a:pt x="1" y="0"/>
                  </a:cubicBezTo>
                  <a:cubicBezTo>
                    <a:pt x="1" y="0"/>
                    <a:pt x="4" y="4"/>
                    <a:pt x="8" y="10"/>
                  </a:cubicBezTo>
                  <a:cubicBezTo>
                    <a:pt x="13" y="15"/>
                    <a:pt x="19" y="23"/>
                    <a:pt x="26" y="32"/>
                  </a:cubicBezTo>
                  <a:cubicBezTo>
                    <a:pt x="34" y="40"/>
                    <a:pt x="40" y="48"/>
                    <a:pt x="45" y="53"/>
                  </a:cubicBezTo>
                  <a:cubicBezTo>
                    <a:pt x="50" y="59"/>
                    <a:pt x="53" y="62"/>
                    <a:pt x="53" y="6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3">
              <a:extLst>
                <a:ext uri="{FF2B5EF4-FFF2-40B4-BE49-F238E27FC236}">
                  <a16:creationId xmlns:a16="http://schemas.microsoft.com/office/drawing/2014/main" id="{E23B04CD-CF90-4D64-9D53-CDD7318842E8}"/>
                </a:ext>
              </a:extLst>
            </p:cNvPr>
            <p:cNvSpPr>
              <a:spLocks/>
            </p:cNvSpPr>
            <p:nvPr/>
          </p:nvSpPr>
          <p:spPr bwMode="auto">
            <a:xfrm>
              <a:off x="3813" y="2231"/>
              <a:ext cx="173" cy="41"/>
            </a:xfrm>
            <a:custGeom>
              <a:avLst/>
              <a:gdLst>
                <a:gd name="T0" fmla="*/ 73 w 73"/>
                <a:gd name="T1" fmla="*/ 0 h 17"/>
                <a:gd name="T2" fmla="*/ 63 w 73"/>
                <a:gd name="T3" fmla="*/ 3 h 17"/>
                <a:gd name="T4" fmla="*/ 37 w 73"/>
                <a:gd name="T5" fmla="*/ 9 h 17"/>
                <a:gd name="T6" fmla="*/ 11 w 73"/>
                <a:gd name="T7" fmla="*/ 15 h 17"/>
                <a:gd name="T8" fmla="*/ 0 w 73"/>
                <a:gd name="T9" fmla="*/ 16 h 17"/>
                <a:gd name="T10" fmla="*/ 11 w 73"/>
                <a:gd name="T11" fmla="*/ 13 h 17"/>
                <a:gd name="T12" fmla="*/ 36 w 73"/>
                <a:gd name="T13" fmla="*/ 7 h 17"/>
                <a:gd name="T14" fmla="*/ 62 w 73"/>
                <a:gd name="T15" fmla="*/ 2 h 17"/>
                <a:gd name="T16" fmla="*/ 73 w 7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7">
                  <a:moveTo>
                    <a:pt x="73" y="0"/>
                  </a:moveTo>
                  <a:cubicBezTo>
                    <a:pt x="73" y="0"/>
                    <a:pt x="69" y="2"/>
                    <a:pt x="63" y="3"/>
                  </a:cubicBezTo>
                  <a:cubicBezTo>
                    <a:pt x="56" y="5"/>
                    <a:pt x="47" y="7"/>
                    <a:pt x="37" y="9"/>
                  </a:cubicBezTo>
                  <a:cubicBezTo>
                    <a:pt x="27" y="11"/>
                    <a:pt x="17" y="13"/>
                    <a:pt x="11" y="15"/>
                  </a:cubicBezTo>
                  <a:cubicBezTo>
                    <a:pt x="4" y="16"/>
                    <a:pt x="0" y="17"/>
                    <a:pt x="0" y="16"/>
                  </a:cubicBezTo>
                  <a:cubicBezTo>
                    <a:pt x="0" y="16"/>
                    <a:pt x="4" y="15"/>
                    <a:pt x="11" y="13"/>
                  </a:cubicBezTo>
                  <a:cubicBezTo>
                    <a:pt x="17" y="12"/>
                    <a:pt x="26" y="9"/>
                    <a:pt x="36" y="7"/>
                  </a:cubicBezTo>
                  <a:cubicBezTo>
                    <a:pt x="46" y="5"/>
                    <a:pt x="56" y="3"/>
                    <a:pt x="62" y="2"/>
                  </a:cubicBezTo>
                  <a:cubicBezTo>
                    <a:pt x="69" y="0"/>
                    <a:pt x="73" y="0"/>
                    <a:pt x="7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2EEF4010-F6EF-4F51-8CCE-930424FAF269}"/>
                </a:ext>
              </a:extLst>
            </p:cNvPr>
            <p:cNvSpPr>
              <a:spLocks/>
            </p:cNvSpPr>
            <p:nvPr/>
          </p:nvSpPr>
          <p:spPr bwMode="auto">
            <a:xfrm>
              <a:off x="3718" y="2464"/>
              <a:ext cx="223" cy="47"/>
            </a:xfrm>
            <a:custGeom>
              <a:avLst/>
              <a:gdLst>
                <a:gd name="T0" fmla="*/ 94 w 94"/>
                <a:gd name="T1" fmla="*/ 0 h 20"/>
                <a:gd name="T2" fmla="*/ 81 w 94"/>
                <a:gd name="T3" fmla="*/ 4 h 20"/>
                <a:gd name="T4" fmla="*/ 47 w 94"/>
                <a:gd name="T5" fmla="*/ 11 h 20"/>
                <a:gd name="T6" fmla="*/ 14 w 94"/>
                <a:gd name="T7" fmla="*/ 18 h 20"/>
                <a:gd name="T8" fmla="*/ 0 w 94"/>
                <a:gd name="T9" fmla="*/ 20 h 20"/>
                <a:gd name="T10" fmla="*/ 14 w 94"/>
                <a:gd name="T11" fmla="*/ 16 h 20"/>
                <a:gd name="T12" fmla="*/ 47 w 94"/>
                <a:gd name="T13" fmla="*/ 9 h 20"/>
                <a:gd name="T14" fmla="*/ 80 w 94"/>
                <a:gd name="T15" fmla="*/ 2 h 20"/>
                <a:gd name="T16" fmla="*/ 94 w 94"/>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0">
                  <a:moveTo>
                    <a:pt x="94" y="0"/>
                  </a:moveTo>
                  <a:cubicBezTo>
                    <a:pt x="94" y="0"/>
                    <a:pt x="89" y="2"/>
                    <a:pt x="81" y="4"/>
                  </a:cubicBezTo>
                  <a:cubicBezTo>
                    <a:pt x="72" y="6"/>
                    <a:pt x="60" y="8"/>
                    <a:pt x="47" y="11"/>
                  </a:cubicBezTo>
                  <a:cubicBezTo>
                    <a:pt x="34" y="14"/>
                    <a:pt x="23" y="16"/>
                    <a:pt x="14" y="18"/>
                  </a:cubicBezTo>
                  <a:cubicBezTo>
                    <a:pt x="6" y="19"/>
                    <a:pt x="0" y="20"/>
                    <a:pt x="0" y="20"/>
                  </a:cubicBezTo>
                  <a:cubicBezTo>
                    <a:pt x="0" y="20"/>
                    <a:pt x="5" y="18"/>
                    <a:pt x="14" y="16"/>
                  </a:cubicBezTo>
                  <a:cubicBezTo>
                    <a:pt x="22" y="14"/>
                    <a:pt x="34" y="12"/>
                    <a:pt x="47" y="9"/>
                  </a:cubicBezTo>
                  <a:cubicBezTo>
                    <a:pt x="60" y="6"/>
                    <a:pt x="72" y="4"/>
                    <a:pt x="80" y="2"/>
                  </a:cubicBezTo>
                  <a:cubicBezTo>
                    <a:pt x="89" y="1"/>
                    <a:pt x="94" y="0"/>
                    <a:pt x="9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a16="http://schemas.microsoft.com/office/drawing/2014/main" id="{82F3CF97-5B5B-4F73-AE82-BE115170FFB9}"/>
                </a:ext>
              </a:extLst>
            </p:cNvPr>
            <p:cNvSpPr>
              <a:spLocks/>
            </p:cNvSpPr>
            <p:nvPr/>
          </p:nvSpPr>
          <p:spPr bwMode="auto">
            <a:xfrm>
              <a:off x="3571" y="2319"/>
              <a:ext cx="154" cy="190"/>
            </a:xfrm>
            <a:custGeom>
              <a:avLst/>
              <a:gdLst>
                <a:gd name="T0" fmla="*/ 64 w 65"/>
                <a:gd name="T1" fmla="*/ 80 h 80"/>
                <a:gd name="T2" fmla="*/ 61 w 65"/>
                <a:gd name="T3" fmla="*/ 77 h 80"/>
                <a:gd name="T4" fmla="*/ 54 w 65"/>
                <a:gd name="T5" fmla="*/ 69 h 80"/>
                <a:gd name="T6" fmla="*/ 30 w 65"/>
                <a:gd name="T7" fmla="*/ 41 h 80"/>
                <a:gd name="T8" fmla="*/ 8 w 65"/>
                <a:gd name="T9" fmla="*/ 12 h 80"/>
                <a:gd name="T10" fmla="*/ 2 w 65"/>
                <a:gd name="T11" fmla="*/ 3 h 80"/>
                <a:gd name="T12" fmla="*/ 0 w 65"/>
                <a:gd name="T13" fmla="*/ 0 h 80"/>
                <a:gd name="T14" fmla="*/ 3 w 65"/>
                <a:gd name="T15" fmla="*/ 3 h 80"/>
                <a:gd name="T16" fmla="*/ 10 w 65"/>
                <a:gd name="T17" fmla="*/ 11 h 80"/>
                <a:gd name="T18" fmla="*/ 32 w 65"/>
                <a:gd name="T19" fmla="*/ 40 h 80"/>
                <a:gd name="T20" fmla="*/ 55 w 65"/>
                <a:gd name="T21" fmla="*/ 68 h 80"/>
                <a:gd name="T22" fmla="*/ 64 w 65"/>
                <a:gd name="T2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4" y="80"/>
                  </a:moveTo>
                  <a:cubicBezTo>
                    <a:pt x="64" y="80"/>
                    <a:pt x="63" y="79"/>
                    <a:pt x="61" y="77"/>
                  </a:cubicBezTo>
                  <a:cubicBezTo>
                    <a:pt x="60" y="75"/>
                    <a:pt x="57" y="72"/>
                    <a:pt x="54" y="69"/>
                  </a:cubicBezTo>
                  <a:cubicBezTo>
                    <a:pt x="48" y="62"/>
                    <a:pt x="39" y="52"/>
                    <a:pt x="30" y="41"/>
                  </a:cubicBezTo>
                  <a:cubicBezTo>
                    <a:pt x="21" y="30"/>
                    <a:pt x="14" y="20"/>
                    <a:pt x="8" y="12"/>
                  </a:cubicBezTo>
                  <a:cubicBezTo>
                    <a:pt x="6" y="8"/>
                    <a:pt x="4" y="5"/>
                    <a:pt x="2" y="3"/>
                  </a:cubicBezTo>
                  <a:cubicBezTo>
                    <a:pt x="1" y="1"/>
                    <a:pt x="0" y="0"/>
                    <a:pt x="0" y="0"/>
                  </a:cubicBezTo>
                  <a:cubicBezTo>
                    <a:pt x="0" y="0"/>
                    <a:pt x="1" y="1"/>
                    <a:pt x="3" y="3"/>
                  </a:cubicBezTo>
                  <a:cubicBezTo>
                    <a:pt x="5" y="5"/>
                    <a:pt x="7" y="8"/>
                    <a:pt x="10" y="11"/>
                  </a:cubicBezTo>
                  <a:cubicBezTo>
                    <a:pt x="15" y="19"/>
                    <a:pt x="23" y="29"/>
                    <a:pt x="32" y="40"/>
                  </a:cubicBezTo>
                  <a:cubicBezTo>
                    <a:pt x="41" y="51"/>
                    <a:pt x="49" y="61"/>
                    <a:pt x="55" y="68"/>
                  </a:cubicBezTo>
                  <a:cubicBezTo>
                    <a:pt x="61" y="75"/>
                    <a:pt x="65" y="80"/>
                    <a:pt x="64" y="8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6">
              <a:extLst>
                <a:ext uri="{FF2B5EF4-FFF2-40B4-BE49-F238E27FC236}">
                  <a16:creationId xmlns:a16="http://schemas.microsoft.com/office/drawing/2014/main" id="{D11416AE-38F2-4884-8A33-E8AC09C62763}"/>
                </a:ext>
              </a:extLst>
            </p:cNvPr>
            <p:cNvSpPr>
              <a:spLocks/>
            </p:cNvSpPr>
            <p:nvPr/>
          </p:nvSpPr>
          <p:spPr bwMode="auto">
            <a:xfrm>
              <a:off x="3440" y="1991"/>
              <a:ext cx="995" cy="1200"/>
            </a:xfrm>
            <a:custGeom>
              <a:avLst/>
              <a:gdLst>
                <a:gd name="T0" fmla="*/ 79 w 419"/>
                <a:gd name="T1" fmla="*/ 486 h 505"/>
                <a:gd name="T2" fmla="*/ 9 w 419"/>
                <a:gd name="T3" fmla="*/ 249 h 505"/>
                <a:gd name="T4" fmla="*/ 17 w 419"/>
                <a:gd name="T5" fmla="*/ 208 h 505"/>
                <a:gd name="T6" fmla="*/ 53 w 419"/>
                <a:gd name="T7" fmla="*/ 195 h 505"/>
                <a:gd name="T8" fmla="*/ 72 w 419"/>
                <a:gd name="T9" fmla="*/ 224 h 505"/>
                <a:gd name="T10" fmla="*/ 104 w 419"/>
                <a:gd name="T11" fmla="*/ 258 h 505"/>
                <a:gd name="T12" fmla="*/ 133 w 419"/>
                <a:gd name="T13" fmla="*/ 263 h 505"/>
                <a:gd name="T14" fmla="*/ 149 w 419"/>
                <a:gd name="T15" fmla="*/ 226 h 505"/>
                <a:gd name="T16" fmla="*/ 154 w 419"/>
                <a:gd name="T17" fmla="*/ 147 h 505"/>
                <a:gd name="T18" fmla="*/ 161 w 419"/>
                <a:gd name="T19" fmla="*/ 105 h 505"/>
                <a:gd name="T20" fmla="*/ 190 w 419"/>
                <a:gd name="T21" fmla="*/ 78 h 505"/>
                <a:gd name="T22" fmla="*/ 222 w 419"/>
                <a:gd name="T23" fmla="*/ 98 h 505"/>
                <a:gd name="T24" fmla="*/ 221 w 419"/>
                <a:gd name="T25" fmla="*/ 115 h 505"/>
                <a:gd name="T26" fmla="*/ 229 w 419"/>
                <a:gd name="T27" fmla="*/ 130 h 505"/>
                <a:gd name="T28" fmla="*/ 245 w 419"/>
                <a:gd name="T29" fmla="*/ 125 h 505"/>
                <a:gd name="T30" fmla="*/ 282 w 419"/>
                <a:gd name="T31" fmla="*/ 76 h 505"/>
                <a:gd name="T32" fmla="*/ 317 w 419"/>
                <a:gd name="T33" fmla="*/ 26 h 505"/>
                <a:gd name="T34" fmla="*/ 371 w 419"/>
                <a:gd name="T35" fmla="*/ 0 h 505"/>
                <a:gd name="T36" fmla="*/ 416 w 419"/>
                <a:gd name="T37" fmla="*/ 35 h 505"/>
                <a:gd name="T38" fmla="*/ 393 w 419"/>
                <a:gd name="T39" fmla="*/ 89 h 505"/>
                <a:gd name="T40" fmla="*/ 323 w 419"/>
                <a:gd name="T41" fmla="*/ 148 h 505"/>
                <a:gd name="T42" fmla="*/ 311 w 419"/>
                <a:gd name="T43" fmla="*/ 159 h 505"/>
                <a:gd name="T44" fmla="*/ 325 w 419"/>
                <a:gd name="T45" fmla="*/ 181 h 505"/>
                <a:gd name="T46" fmla="*/ 357 w 419"/>
                <a:gd name="T47" fmla="*/ 187 h 505"/>
                <a:gd name="T48" fmla="*/ 383 w 419"/>
                <a:gd name="T49" fmla="*/ 206 h 505"/>
                <a:gd name="T50" fmla="*/ 362 w 419"/>
                <a:gd name="T51" fmla="*/ 244 h 505"/>
                <a:gd name="T52" fmla="*/ 279 w 419"/>
                <a:gd name="T53" fmla="*/ 285 h 505"/>
                <a:gd name="T54" fmla="*/ 249 w 419"/>
                <a:gd name="T55" fmla="*/ 297 h 505"/>
                <a:gd name="T56" fmla="*/ 238 w 419"/>
                <a:gd name="T57" fmla="*/ 326 h 505"/>
                <a:gd name="T58" fmla="*/ 266 w 419"/>
                <a:gd name="T59" fmla="*/ 340 h 505"/>
                <a:gd name="T60" fmla="*/ 298 w 419"/>
                <a:gd name="T61" fmla="*/ 330 h 505"/>
                <a:gd name="T62" fmla="*/ 354 w 419"/>
                <a:gd name="T63" fmla="*/ 345 h 505"/>
                <a:gd name="T64" fmla="*/ 356 w 419"/>
                <a:gd name="T65" fmla="*/ 384 h 505"/>
                <a:gd name="T66" fmla="*/ 333 w 419"/>
                <a:gd name="T67" fmla="*/ 418 h 505"/>
                <a:gd name="T68" fmla="*/ 211 w 419"/>
                <a:gd name="T69" fmla="*/ 491 h 505"/>
                <a:gd name="T70" fmla="*/ 79 w 419"/>
                <a:gd name="T71" fmla="*/ 486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9" h="505">
                  <a:moveTo>
                    <a:pt x="79" y="486"/>
                  </a:moveTo>
                  <a:cubicBezTo>
                    <a:pt x="10" y="430"/>
                    <a:pt x="0" y="334"/>
                    <a:pt x="9" y="249"/>
                  </a:cubicBezTo>
                  <a:cubicBezTo>
                    <a:pt x="10" y="235"/>
                    <a:pt x="9" y="220"/>
                    <a:pt x="17" y="208"/>
                  </a:cubicBezTo>
                  <a:cubicBezTo>
                    <a:pt x="25" y="196"/>
                    <a:pt x="41" y="189"/>
                    <a:pt x="53" y="195"/>
                  </a:cubicBezTo>
                  <a:cubicBezTo>
                    <a:pt x="64" y="201"/>
                    <a:pt x="67" y="214"/>
                    <a:pt x="72" y="224"/>
                  </a:cubicBezTo>
                  <a:cubicBezTo>
                    <a:pt x="79" y="238"/>
                    <a:pt x="90" y="250"/>
                    <a:pt x="104" y="258"/>
                  </a:cubicBezTo>
                  <a:cubicBezTo>
                    <a:pt x="112" y="264"/>
                    <a:pt x="123" y="267"/>
                    <a:pt x="133" y="263"/>
                  </a:cubicBezTo>
                  <a:cubicBezTo>
                    <a:pt x="145" y="257"/>
                    <a:pt x="148" y="240"/>
                    <a:pt x="149" y="226"/>
                  </a:cubicBezTo>
                  <a:cubicBezTo>
                    <a:pt x="150" y="200"/>
                    <a:pt x="152" y="173"/>
                    <a:pt x="154" y="147"/>
                  </a:cubicBezTo>
                  <a:cubicBezTo>
                    <a:pt x="155" y="133"/>
                    <a:pt x="156" y="119"/>
                    <a:pt x="161" y="105"/>
                  </a:cubicBezTo>
                  <a:cubicBezTo>
                    <a:pt x="166" y="92"/>
                    <a:pt x="177" y="81"/>
                    <a:pt x="190" y="78"/>
                  </a:cubicBezTo>
                  <a:cubicBezTo>
                    <a:pt x="204" y="75"/>
                    <a:pt x="220" y="84"/>
                    <a:pt x="222" y="98"/>
                  </a:cubicBezTo>
                  <a:cubicBezTo>
                    <a:pt x="223" y="104"/>
                    <a:pt x="221" y="109"/>
                    <a:pt x="221" y="115"/>
                  </a:cubicBezTo>
                  <a:cubicBezTo>
                    <a:pt x="221" y="121"/>
                    <a:pt x="224" y="128"/>
                    <a:pt x="229" y="130"/>
                  </a:cubicBezTo>
                  <a:cubicBezTo>
                    <a:pt x="234" y="132"/>
                    <a:pt x="240" y="128"/>
                    <a:pt x="245" y="125"/>
                  </a:cubicBezTo>
                  <a:cubicBezTo>
                    <a:pt x="260" y="111"/>
                    <a:pt x="272" y="94"/>
                    <a:pt x="282" y="76"/>
                  </a:cubicBezTo>
                  <a:cubicBezTo>
                    <a:pt x="293" y="58"/>
                    <a:pt x="303" y="40"/>
                    <a:pt x="317" y="26"/>
                  </a:cubicBezTo>
                  <a:cubicBezTo>
                    <a:pt x="331" y="11"/>
                    <a:pt x="351" y="0"/>
                    <a:pt x="371" y="0"/>
                  </a:cubicBezTo>
                  <a:cubicBezTo>
                    <a:pt x="391" y="0"/>
                    <a:pt x="412" y="14"/>
                    <a:pt x="416" y="35"/>
                  </a:cubicBezTo>
                  <a:cubicBezTo>
                    <a:pt x="419" y="55"/>
                    <a:pt x="406" y="74"/>
                    <a:pt x="393" y="89"/>
                  </a:cubicBezTo>
                  <a:cubicBezTo>
                    <a:pt x="372" y="112"/>
                    <a:pt x="349" y="132"/>
                    <a:pt x="323" y="148"/>
                  </a:cubicBezTo>
                  <a:cubicBezTo>
                    <a:pt x="318" y="150"/>
                    <a:pt x="313" y="153"/>
                    <a:pt x="311" y="159"/>
                  </a:cubicBezTo>
                  <a:cubicBezTo>
                    <a:pt x="307" y="168"/>
                    <a:pt x="315" y="178"/>
                    <a:pt x="325" y="181"/>
                  </a:cubicBezTo>
                  <a:cubicBezTo>
                    <a:pt x="335" y="186"/>
                    <a:pt x="346" y="185"/>
                    <a:pt x="357" y="187"/>
                  </a:cubicBezTo>
                  <a:cubicBezTo>
                    <a:pt x="368" y="189"/>
                    <a:pt x="380" y="195"/>
                    <a:pt x="383" y="206"/>
                  </a:cubicBezTo>
                  <a:cubicBezTo>
                    <a:pt x="388" y="221"/>
                    <a:pt x="375" y="235"/>
                    <a:pt x="362" y="244"/>
                  </a:cubicBezTo>
                  <a:cubicBezTo>
                    <a:pt x="337" y="262"/>
                    <a:pt x="309" y="276"/>
                    <a:pt x="279" y="285"/>
                  </a:cubicBezTo>
                  <a:cubicBezTo>
                    <a:pt x="269" y="288"/>
                    <a:pt x="257" y="290"/>
                    <a:pt x="249" y="297"/>
                  </a:cubicBezTo>
                  <a:cubicBezTo>
                    <a:pt x="240" y="304"/>
                    <a:pt x="234" y="316"/>
                    <a:pt x="238" y="326"/>
                  </a:cubicBezTo>
                  <a:cubicBezTo>
                    <a:pt x="243" y="337"/>
                    <a:pt x="255" y="341"/>
                    <a:pt x="266" y="340"/>
                  </a:cubicBezTo>
                  <a:cubicBezTo>
                    <a:pt x="277" y="338"/>
                    <a:pt x="288" y="333"/>
                    <a:pt x="298" y="330"/>
                  </a:cubicBezTo>
                  <a:cubicBezTo>
                    <a:pt x="318" y="324"/>
                    <a:pt x="343" y="327"/>
                    <a:pt x="354" y="345"/>
                  </a:cubicBezTo>
                  <a:cubicBezTo>
                    <a:pt x="362" y="356"/>
                    <a:pt x="361" y="371"/>
                    <a:pt x="356" y="384"/>
                  </a:cubicBezTo>
                  <a:cubicBezTo>
                    <a:pt x="351" y="397"/>
                    <a:pt x="342" y="408"/>
                    <a:pt x="333" y="418"/>
                  </a:cubicBezTo>
                  <a:cubicBezTo>
                    <a:pt x="299" y="452"/>
                    <a:pt x="257" y="479"/>
                    <a:pt x="211" y="491"/>
                  </a:cubicBezTo>
                  <a:cubicBezTo>
                    <a:pt x="165" y="504"/>
                    <a:pt x="123" y="505"/>
                    <a:pt x="79" y="486"/>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7">
              <a:extLst>
                <a:ext uri="{FF2B5EF4-FFF2-40B4-BE49-F238E27FC236}">
                  <a16:creationId xmlns:a16="http://schemas.microsoft.com/office/drawing/2014/main" id="{5E05F228-7F09-47CD-8B83-59ECA718F443}"/>
                </a:ext>
              </a:extLst>
            </p:cNvPr>
            <p:cNvSpPr>
              <a:spLocks/>
            </p:cNvSpPr>
            <p:nvPr/>
          </p:nvSpPr>
          <p:spPr bwMode="auto">
            <a:xfrm>
              <a:off x="3668" y="1991"/>
              <a:ext cx="760" cy="1190"/>
            </a:xfrm>
            <a:custGeom>
              <a:avLst/>
              <a:gdLst>
                <a:gd name="T0" fmla="*/ 274 w 320"/>
                <a:gd name="T1" fmla="*/ 0 h 501"/>
                <a:gd name="T2" fmla="*/ 221 w 320"/>
                <a:gd name="T3" fmla="*/ 26 h 501"/>
                <a:gd name="T4" fmla="*/ 186 w 320"/>
                <a:gd name="T5" fmla="*/ 76 h 501"/>
                <a:gd name="T6" fmla="*/ 178 w 320"/>
                <a:gd name="T7" fmla="*/ 89 h 501"/>
                <a:gd name="T8" fmla="*/ 177 w 320"/>
                <a:gd name="T9" fmla="*/ 91 h 501"/>
                <a:gd name="T10" fmla="*/ 149 w 320"/>
                <a:gd name="T11" fmla="*/ 125 h 501"/>
                <a:gd name="T12" fmla="*/ 136 w 320"/>
                <a:gd name="T13" fmla="*/ 131 h 501"/>
                <a:gd name="T14" fmla="*/ 133 w 320"/>
                <a:gd name="T15" fmla="*/ 130 h 501"/>
                <a:gd name="T16" fmla="*/ 125 w 320"/>
                <a:gd name="T17" fmla="*/ 115 h 501"/>
                <a:gd name="T18" fmla="*/ 125 w 320"/>
                <a:gd name="T19" fmla="*/ 115 h 501"/>
                <a:gd name="T20" fmla="*/ 125 w 320"/>
                <a:gd name="T21" fmla="*/ 115 h 501"/>
                <a:gd name="T22" fmla="*/ 126 w 320"/>
                <a:gd name="T23" fmla="*/ 101 h 501"/>
                <a:gd name="T24" fmla="*/ 126 w 320"/>
                <a:gd name="T25" fmla="*/ 98 h 501"/>
                <a:gd name="T26" fmla="*/ 100 w 320"/>
                <a:gd name="T27" fmla="*/ 77 h 501"/>
                <a:gd name="T28" fmla="*/ 94 w 320"/>
                <a:gd name="T29" fmla="*/ 78 h 501"/>
                <a:gd name="T30" fmla="*/ 67 w 320"/>
                <a:gd name="T31" fmla="*/ 101 h 501"/>
                <a:gd name="T32" fmla="*/ 65 w 320"/>
                <a:gd name="T33" fmla="*/ 105 h 501"/>
                <a:gd name="T34" fmla="*/ 62 w 320"/>
                <a:gd name="T35" fmla="*/ 114 h 501"/>
                <a:gd name="T36" fmla="*/ 58 w 320"/>
                <a:gd name="T37" fmla="*/ 147 h 501"/>
                <a:gd name="T38" fmla="*/ 53 w 320"/>
                <a:gd name="T39" fmla="*/ 226 h 501"/>
                <a:gd name="T40" fmla="*/ 37 w 320"/>
                <a:gd name="T41" fmla="*/ 263 h 501"/>
                <a:gd name="T42" fmla="*/ 28 w 320"/>
                <a:gd name="T43" fmla="*/ 265 h 501"/>
                <a:gd name="T44" fmla="*/ 25 w 320"/>
                <a:gd name="T45" fmla="*/ 265 h 501"/>
                <a:gd name="T46" fmla="*/ 19 w 320"/>
                <a:gd name="T47" fmla="*/ 264 h 501"/>
                <a:gd name="T48" fmla="*/ 8 w 320"/>
                <a:gd name="T49" fmla="*/ 258 h 501"/>
                <a:gd name="T50" fmla="*/ 7 w 320"/>
                <a:gd name="T51" fmla="*/ 258 h 501"/>
                <a:gd name="T52" fmla="*/ 5 w 320"/>
                <a:gd name="T53" fmla="*/ 257 h 501"/>
                <a:gd name="T54" fmla="*/ 0 w 320"/>
                <a:gd name="T55" fmla="*/ 253 h 501"/>
                <a:gd name="T56" fmla="*/ 0 w 320"/>
                <a:gd name="T57" fmla="*/ 492 h 501"/>
                <a:gd name="T58" fmla="*/ 53 w 320"/>
                <a:gd name="T59" fmla="*/ 501 h 501"/>
                <a:gd name="T60" fmla="*/ 115 w 320"/>
                <a:gd name="T61" fmla="*/ 491 h 501"/>
                <a:gd name="T62" fmla="*/ 237 w 320"/>
                <a:gd name="T63" fmla="*/ 418 h 501"/>
                <a:gd name="T64" fmla="*/ 260 w 320"/>
                <a:gd name="T65" fmla="*/ 384 h 501"/>
                <a:gd name="T66" fmla="*/ 264 w 320"/>
                <a:gd name="T67" fmla="*/ 365 h 501"/>
                <a:gd name="T68" fmla="*/ 258 w 320"/>
                <a:gd name="T69" fmla="*/ 345 h 501"/>
                <a:gd name="T70" fmla="*/ 221 w 320"/>
                <a:gd name="T71" fmla="*/ 327 h 501"/>
                <a:gd name="T72" fmla="*/ 202 w 320"/>
                <a:gd name="T73" fmla="*/ 330 h 501"/>
                <a:gd name="T74" fmla="*/ 170 w 320"/>
                <a:gd name="T75" fmla="*/ 340 h 501"/>
                <a:gd name="T76" fmla="*/ 166 w 320"/>
                <a:gd name="T77" fmla="*/ 340 h 501"/>
                <a:gd name="T78" fmla="*/ 142 w 320"/>
                <a:gd name="T79" fmla="*/ 326 h 501"/>
                <a:gd name="T80" fmla="*/ 141 w 320"/>
                <a:gd name="T81" fmla="*/ 319 h 501"/>
                <a:gd name="T82" fmla="*/ 153 w 320"/>
                <a:gd name="T83" fmla="*/ 297 h 501"/>
                <a:gd name="T84" fmla="*/ 183 w 320"/>
                <a:gd name="T85" fmla="*/ 285 h 501"/>
                <a:gd name="T86" fmla="*/ 266 w 320"/>
                <a:gd name="T87" fmla="*/ 244 h 501"/>
                <a:gd name="T88" fmla="*/ 288 w 320"/>
                <a:gd name="T89" fmla="*/ 212 h 501"/>
                <a:gd name="T90" fmla="*/ 287 w 320"/>
                <a:gd name="T91" fmla="*/ 206 h 501"/>
                <a:gd name="T92" fmla="*/ 261 w 320"/>
                <a:gd name="T93" fmla="*/ 187 h 501"/>
                <a:gd name="T94" fmla="*/ 229 w 320"/>
                <a:gd name="T95" fmla="*/ 181 h 501"/>
                <a:gd name="T96" fmla="*/ 214 w 320"/>
                <a:gd name="T97" fmla="*/ 163 h 501"/>
                <a:gd name="T98" fmla="*/ 215 w 320"/>
                <a:gd name="T99" fmla="*/ 159 h 501"/>
                <a:gd name="T100" fmla="*/ 227 w 320"/>
                <a:gd name="T101" fmla="*/ 148 h 501"/>
                <a:gd name="T102" fmla="*/ 297 w 320"/>
                <a:gd name="T103" fmla="*/ 89 h 501"/>
                <a:gd name="T104" fmla="*/ 320 w 320"/>
                <a:gd name="T105" fmla="*/ 42 h 501"/>
                <a:gd name="T106" fmla="*/ 320 w 320"/>
                <a:gd name="T107" fmla="*/ 35 h 501"/>
                <a:gd name="T108" fmla="*/ 275 w 320"/>
                <a:gd name="T109" fmla="*/ 0 h 501"/>
                <a:gd name="T110" fmla="*/ 274 w 320"/>
                <a:gd name="T111"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501">
                  <a:moveTo>
                    <a:pt x="274" y="0"/>
                  </a:moveTo>
                  <a:cubicBezTo>
                    <a:pt x="254" y="0"/>
                    <a:pt x="235" y="11"/>
                    <a:pt x="221" y="26"/>
                  </a:cubicBezTo>
                  <a:cubicBezTo>
                    <a:pt x="207" y="40"/>
                    <a:pt x="197" y="58"/>
                    <a:pt x="186" y="76"/>
                  </a:cubicBezTo>
                  <a:cubicBezTo>
                    <a:pt x="183" y="80"/>
                    <a:pt x="181" y="85"/>
                    <a:pt x="178" y="89"/>
                  </a:cubicBezTo>
                  <a:cubicBezTo>
                    <a:pt x="178" y="90"/>
                    <a:pt x="177" y="90"/>
                    <a:pt x="177" y="91"/>
                  </a:cubicBezTo>
                  <a:cubicBezTo>
                    <a:pt x="169" y="103"/>
                    <a:pt x="160" y="115"/>
                    <a:pt x="149" y="125"/>
                  </a:cubicBezTo>
                  <a:cubicBezTo>
                    <a:pt x="145" y="128"/>
                    <a:pt x="141" y="131"/>
                    <a:pt x="136" y="131"/>
                  </a:cubicBezTo>
                  <a:cubicBezTo>
                    <a:pt x="135" y="131"/>
                    <a:pt x="134" y="130"/>
                    <a:pt x="133" y="130"/>
                  </a:cubicBezTo>
                  <a:cubicBezTo>
                    <a:pt x="128" y="128"/>
                    <a:pt x="125" y="121"/>
                    <a:pt x="125" y="115"/>
                  </a:cubicBezTo>
                  <a:cubicBezTo>
                    <a:pt x="125" y="115"/>
                    <a:pt x="125" y="115"/>
                    <a:pt x="125" y="115"/>
                  </a:cubicBezTo>
                  <a:cubicBezTo>
                    <a:pt x="125" y="115"/>
                    <a:pt x="125" y="115"/>
                    <a:pt x="125" y="115"/>
                  </a:cubicBezTo>
                  <a:cubicBezTo>
                    <a:pt x="125" y="111"/>
                    <a:pt x="126" y="106"/>
                    <a:pt x="126" y="101"/>
                  </a:cubicBezTo>
                  <a:cubicBezTo>
                    <a:pt x="126" y="100"/>
                    <a:pt x="126" y="99"/>
                    <a:pt x="126" y="98"/>
                  </a:cubicBezTo>
                  <a:cubicBezTo>
                    <a:pt x="124" y="86"/>
                    <a:pt x="112" y="77"/>
                    <a:pt x="100" y="77"/>
                  </a:cubicBezTo>
                  <a:cubicBezTo>
                    <a:pt x="98" y="77"/>
                    <a:pt x="96" y="77"/>
                    <a:pt x="94" y="78"/>
                  </a:cubicBezTo>
                  <a:cubicBezTo>
                    <a:pt x="82" y="80"/>
                    <a:pt x="73" y="89"/>
                    <a:pt x="67" y="101"/>
                  </a:cubicBezTo>
                  <a:cubicBezTo>
                    <a:pt x="66" y="102"/>
                    <a:pt x="66" y="104"/>
                    <a:pt x="65" y="105"/>
                  </a:cubicBezTo>
                  <a:cubicBezTo>
                    <a:pt x="64" y="108"/>
                    <a:pt x="63" y="111"/>
                    <a:pt x="62" y="114"/>
                  </a:cubicBezTo>
                  <a:cubicBezTo>
                    <a:pt x="59" y="125"/>
                    <a:pt x="58" y="136"/>
                    <a:pt x="58" y="147"/>
                  </a:cubicBezTo>
                  <a:cubicBezTo>
                    <a:pt x="56" y="173"/>
                    <a:pt x="54" y="200"/>
                    <a:pt x="53" y="226"/>
                  </a:cubicBezTo>
                  <a:cubicBezTo>
                    <a:pt x="52" y="240"/>
                    <a:pt x="49" y="257"/>
                    <a:pt x="37" y="263"/>
                  </a:cubicBezTo>
                  <a:cubicBezTo>
                    <a:pt x="34" y="264"/>
                    <a:pt x="31" y="265"/>
                    <a:pt x="28" y="265"/>
                  </a:cubicBezTo>
                  <a:cubicBezTo>
                    <a:pt x="27" y="265"/>
                    <a:pt x="26" y="265"/>
                    <a:pt x="25" y="265"/>
                  </a:cubicBezTo>
                  <a:cubicBezTo>
                    <a:pt x="23" y="265"/>
                    <a:pt x="21" y="264"/>
                    <a:pt x="19" y="264"/>
                  </a:cubicBezTo>
                  <a:cubicBezTo>
                    <a:pt x="15" y="262"/>
                    <a:pt x="11" y="260"/>
                    <a:pt x="8" y="258"/>
                  </a:cubicBezTo>
                  <a:cubicBezTo>
                    <a:pt x="7" y="258"/>
                    <a:pt x="7" y="258"/>
                    <a:pt x="7" y="258"/>
                  </a:cubicBezTo>
                  <a:cubicBezTo>
                    <a:pt x="6" y="257"/>
                    <a:pt x="6" y="257"/>
                    <a:pt x="5" y="257"/>
                  </a:cubicBezTo>
                  <a:cubicBezTo>
                    <a:pt x="3" y="256"/>
                    <a:pt x="1" y="254"/>
                    <a:pt x="0" y="253"/>
                  </a:cubicBezTo>
                  <a:cubicBezTo>
                    <a:pt x="0" y="492"/>
                    <a:pt x="0" y="492"/>
                    <a:pt x="0" y="492"/>
                  </a:cubicBezTo>
                  <a:cubicBezTo>
                    <a:pt x="17" y="498"/>
                    <a:pt x="35" y="501"/>
                    <a:pt x="53" y="501"/>
                  </a:cubicBezTo>
                  <a:cubicBezTo>
                    <a:pt x="73" y="501"/>
                    <a:pt x="94" y="497"/>
                    <a:pt x="115" y="491"/>
                  </a:cubicBezTo>
                  <a:cubicBezTo>
                    <a:pt x="161" y="479"/>
                    <a:pt x="203" y="452"/>
                    <a:pt x="237" y="418"/>
                  </a:cubicBezTo>
                  <a:cubicBezTo>
                    <a:pt x="246" y="408"/>
                    <a:pt x="255" y="397"/>
                    <a:pt x="260" y="384"/>
                  </a:cubicBezTo>
                  <a:cubicBezTo>
                    <a:pt x="263" y="378"/>
                    <a:pt x="264" y="372"/>
                    <a:pt x="264" y="365"/>
                  </a:cubicBezTo>
                  <a:cubicBezTo>
                    <a:pt x="264" y="358"/>
                    <a:pt x="262" y="351"/>
                    <a:pt x="258" y="345"/>
                  </a:cubicBezTo>
                  <a:cubicBezTo>
                    <a:pt x="250" y="332"/>
                    <a:pt x="236" y="327"/>
                    <a:pt x="221" y="327"/>
                  </a:cubicBezTo>
                  <a:cubicBezTo>
                    <a:pt x="215" y="327"/>
                    <a:pt x="208" y="328"/>
                    <a:pt x="202" y="330"/>
                  </a:cubicBezTo>
                  <a:cubicBezTo>
                    <a:pt x="192" y="333"/>
                    <a:pt x="181" y="338"/>
                    <a:pt x="170" y="340"/>
                  </a:cubicBezTo>
                  <a:cubicBezTo>
                    <a:pt x="169" y="340"/>
                    <a:pt x="168" y="340"/>
                    <a:pt x="166" y="340"/>
                  </a:cubicBezTo>
                  <a:cubicBezTo>
                    <a:pt x="156" y="340"/>
                    <a:pt x="146" y="336"/>
                    <a:pt x="142" y="326"/>
                  </a:cubicBezTo>
                  <a:cubicBezTo>
                    <a:pt x="141" y="324"/>
                    <a:pt x="141" y="322"/>
                    <a:pt x="141" y="319"/>
                  </a:cubicBezTo>
                  <a:cubicBezTo>
                    <a:pt x="141" y="311"/>
                    <a:pt x="146" y="302"/>
                    <a:pt x="153" y="297"/>
                  </a:cubicBezTo>
                  <a:cubicBezTo>
                    <a:pt x="161" y="290"/>
                    <a:pt x="173" y="288"/>
                    <a:pt x="183" y="285"/>
                  </a:cubicBezTo>
                  <a:cubicBezTo>
                    <a:pt x="213" y="276"/>
                    <a:pt x="241" y="262"/>
                    <a:pt x="266" y="244"/>
                  </a:cubicBezTo>
                  <a:cubicBezTo>
                    <a:pt x="277" y="236"/>
                    <a:pt x="288" y="225"/>
                    <a:pt x="288" y="212"/>
                  </a:cubicBezTo>
                  <a:cubicBezTo>
                    <a:pt x="288" y="210"/>
                    <a:pt x="288" y="208"/>
                    <a:pt x="287" y="206"/>
                  </a:cubicBezTo>
                  <a:cubicBezTo>
                    <a:pt x="284" y="195"/>
                    <a:pt x="272" y="189"/>
                    <a:pt x="261" y="187"/>
                  </a:cubicBezTo>
                  <a:cubicBezTo>
                    <a:pt x="250" y="185"/>
                    <a:pt x="239" y="186"/>
                    <a:pt x="229" y="181"/>
                  </a:cubicBezTo>
                  <a:cubicBezTo>
                    <a:pt x="221" y="178"/>
                    <a:pt x="214" y="171"/>
                    <a:pt x="214" y="163"/>
                  </a:cubicBezTo>
                  <a:cubicBezTo>
                    <a:pt x="214" y="162"/>
                    <a:pt x="214" y="160"/>
                    <a:pt x="215" y="159"/>
                  </a:cubicBezTo>
                  <a:cubicBezTo>
                    <a:pt x="217" y="153"/>
                    <a:pt x="222" y="150"/>
                    <a:pt x="227" y="148"/>
                  </a:cubicBezTo>
                  <a:cubicBezTo>
                    <a:pt x="253" y="132"/>
                    <a:pt x="276" y="112"/>
                    <a:pt x="297" y="89"/>
                  </a:cubicBezTo>
                  <a:cubicBezTo>
                    <a:pt x="309" y="76"/>
                    <a:pt x="320" y="59"/>
                    <a:pt x="320" y="42"/>
                  </a:cubicBezTo>
                  <a:cubicBezTo>
                    <a:pt x="320" y="39"/>
                    <a:pt x="320" y="37"/>
                    <a:pt x="320" y="35"/>
                  </a:cubicBezTo>
                  <a:cubicBezTo>
                    <a:pt x="316" y="14"/>
                    <a:pt x="295" y="0"/>
                    <a:pt x="275" y="0"/>
                  </a:cubicBezTo>
                  <a:cubicBezTo>
                    <a:pt x="275" y="0"/>
                    <a:pt x="274" y="0"/>
                    <a:pt x="274" y="0"/>
                  </a:cubicBezTo>
                </a:path>
              </a:pathLst>
            </a:custGeom>
            <a:solidFill>
              <a:srgbClr val="D048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8">
              <a:extLst>
                <a:ext uri="{FF2B5EF4-FFF2-40B4-BE49-F238E27FC236}">
                  <a16:creationId xmlns:a16="http://schemas.microsoft.com/office/drawing/2014/main" id="{0ECC4AAE-B558-4773-9E48-6799D25C5576}"/>
                </a:ext>
              </a:extLst>
            </p:cNvPr>
            <p:cNvSpPr>
              <a:spLocks/>
            </p:cNvSpPr>
            <p:nvPr/>
          </p:nvSpPr>
          <p:spPr bwMode="auto">
            <a:xfrm>
              <a:off x="3616" y="2025"/>
              <a:ext cx="767" cy="1270"/>
            </a:xfrm>
            <a:custGeom>
              <a:avLst/>
              <a:gdLst>
                <a:gd name="T0" fmla="*/ 0 w 323"/>
                <a:gd name="T1" fmla="*/ 535 h 535"/>
                <a:gd name="T2" fmla="*/ 31 w 323"/>
                <a:gd name="T3" fmla="*/ 420 h 535"/>
                <a:gd name="T4" fmla="*/ 91 w 323"/>
                <a:gd name="T5" fmla="*/ 287 h 535"/>
                <a:gd name="T6" fmla="*/ 108 w 323"/>
                <a:gd name="T7" fmla="*/ 253 h 535"/>
                <a:gd name="T8" fmla="*/ 126 w 323"/>
                <a:gd name="T9" fmla="*/ 221 h 535"/>
                <a:gd name="T10" fmla="*/ 165 w 323"/>
                <a:gd name="T11" fmla="*/ 162 h 535"/>
                <a:gd name="T12" fmla="*/ 204 w 323"/>
                <a:gd name="T13" fmla="*/ 113 h 535"/>
                <a:gd name="T14" fmla="*/ 240 w 323"/>
                <a:gd name="T15" fmla="*/ 71 h 535"/>
                <a:gd name="T16" fmla="*/ 299 w 323"/>
                <a:gd name="T17" fmla="*/ 17 h 535"/>
                <a:gd name="T18" fmla="*/ 316 w 323"/>
                <a:gd name="T19" fmla="*/ 4 h 535"/>
                <a:gd name="T20" fmla="*/ 321 w 323"/>
                <a:gd name="T21" fmla="*/ 1 h 535"/>
                <a:gd name="T22" fmla="*/ 323 w 323"/>
                <a:gd name="T23" fmla="*/ 0 h 535"/>
                <a:gd name="T24" fmla="*/ 321 w 323"/>
                <a:gd name="T25" fmla="*/ 1 h 535"/>
                <a:gd name="T26" fmla="*/ 317 w 323"/>
                <a:gd name="T27" fmla="*/ 4 h 535"/>
                <a:gd name="T28" fmla="*/ 300 w 323"/>
                <a:gd name="T29" fmla="*/ 18 h 535"/>
                <a:gd name="T30" fmla="*/ 242 w 323"/>
                <a:gd name="T31" fmla="*/ 72 h 535"/>
                <a:gd name="T32" fmla="*/ 206 w 323"/>
                <a:gd name="T33" fmla="*/ 114 h 535"/>
                <a:gd name="T34" fmla="*/ 167 w 323"/>
                <a:gd name="T35" fmla="*/ 164 h 535"/>
                <a:gd name="T36" fmla="*/ 128 w 323"/>
                <a:gd name="T37" fmla="*/ 222 h 535"/>
                <a:gd name="T38" fmla="*/ 110 w 323"/>
                <a:gd name="T39" fmla="*/ 254 h 535"/>
                <a:gd name="T40" fmla="*/ 93 w 323"/>
                <a:gd name="T41" fmla="*/ 288 h 535"/>
                <a:gd name="T42" fmla="*/ 33 w 323"/>
                <a:gd name="T43" fmla="*/ 421 h 535"/>
                <a:gd name="T44" fmla="*/ 2 w 323"/>
                <a:gd name="T45"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3" h="535">
                  <a:moveTo>
                    <a:pt x="0" y="535"/>
                  </a:moveTo>
                  <a:cubicBezTo>
                    <a:pt x="5" y="501"/>
                    <a:pt x="15" y="462"/>
                    <a:pt x="31" y="420"/>
                  </a:cubicBezTo>
                  <a:cubicBezTo>
                    <a:pt x="46" y="378"/>
                    <a:pt x="67" y="333"/>
                    <a:pt x="91" y="287"/>
                  </a:cubicBezTo>
                  <a:cubicBezTo>
                    <a:pt x="96" y="276"/>
                    <a:pt x="102" y="264"/>
                    <a:pt x="108" y="253"/>
                  </a:cubicBezTo>
                  <a:cubicBezTo>
                    <a:pt x="114" y="242"/>
                    <a:pt x="119" y="231"/>
                    <a:pt x="126" y="221"/>
                  </a:cubicBezTo>
                  <a:cubicBezTo>
                    <a:pt x="138" y="200"/>
                    <a:pt x="151" y="180"/>
                    <a:pt x="165" y="162"/>
                  </a:cubicBezTo>
                  <a:cubicBezTo>
                    <a:pt x="178" y="145"/>
                    <a:pt x="192" y="128"/>
                    <a:pt x="204" y="113"/>
                  </a:cubicBezTo>
                  <a:cubicBezTo>
                    <a:pt x="217" y="97"/>
                    <a:pt x="229" y="83"/>
                    <a:pt x="240" y="71"/>
                  </a:cubicBezTo>
                  <a:cubicBezTo>
                    <a:pt x="263" y="46"/>
                    <a:pt x="284" y="29"/>
                    <a:pt x="299" y="17"/>
                  </a:cubicBezTo>
                  <a:cubicBezTo>
                    <a:pt x="306" y="11"/>
                    <a:pt x="312" y="7"/>
                    <a:pt x="316" y="4"/>
                  </a:cubicBezTo>
                  <a:cubicBezTo>
                    <a:pt x="318" y="3"/>
                    <a:pt x="320" y="2"/>
                    <a:pt x="321" y="1"/>
                  </a:cubicBezTo>
                  <a:cubicBezTo>
                    <a:pt x="322" y="0"/>
                    <a:pt x="323" y="0"/>
                    <a:pt x="323" y="0"/>
                  </a:cubicBezTo>
                  <a:cubicBezTo>
                    <a:pt x="323" y="0"/>
                    <a:pt x="322" y="0"/>
                    <a:pt x="321" y="1"/>
                  </a:cubicBezTo>
                  <a:cubicBezTo>
                    <a:pt x="320" y="2"/>
                    <a:pt x="318" y="3"/>
                    <a:pt x="317" y="4"/>
                  </a:cubicBezTo>
                  <a:cubicBezTo>
                    <a:pt x="313" y="8"/>
                    <a:pt x="307" y="12"/>
                    <a:pt x="300" y="18"/>
                  </a:cubicBezTo>
                  <a:cubicBezTo>
                    <a:pt x="285" y="30"/>
                    <a:pt x="264" y="48"/>
                    <a:pt x="242" y="72"/>
                  </a:cubicBezTo>
                  <a:cubicBezTo>
                    <a:pt x="230" y="85"/>
                    <a:pt x="218" y="99"/>
                    <a:pt x="206" y="114"/>
                  </a:cubicBezTo>
                  <a:cubicBezTo>
                    <a:pt x="193" y="130"/>
                    <a:pt x="180" y="146"/>
                    <a:pt x="167" y="164"/>
                  </a:cubicBezTo>
                  <a:cubicBezTo>
                    <a:pt x="153" y="182"/>
                    <a:pt x="140" y="201"/>
                    <a:pt x="128" y="222"/>
                  </a:cubicBezTo>
                  <a:cubicBezTo>
                    <a:pt x="122" y="232"/>
                    <a:pt x="116" y="243"/>
                    <a:pt x="110" y="254"/>
                  </a:cubicBezTo>
                  <a:cubicBezTo>
                    <a:pt x="105" y="266"/>
                    <a:pt x="99" y="277"/>
                    <a:pt x="93" y="288"/>
                  </a:cubicBezTo>
                  <a:cubicBezTo>
                    <a:pt x="70" y="334"/>
                    <a:pt x="49" y="379"/>
                    <a:pt x="33" y="421"/>
                  </a:cubicBezTo>
                  <a:cubicBezTo>
                    <a:pt x="18" y="463"/>
                    <a:pt x="7" y="502"/>
                    <a:pt x="2" y="53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9">
              <a:extLst>
                <a:ext uri="{FF2B5EF4-FFF2-40B4-BE49-F238E27FC236}">
                  <a16:creationId xmlns:a16="http://schemas.microsoft.com/office/drawing/2014/main" id="{E9BA6B63-D45C-4F46-BE2F-114E224B38ED}"/>
                </a:ext>
              </a:extLst>
            </p:cNvPr>
            <p:cNvSpPr>
              <a:spLocks/>
            </p:cNvSpPr>
            <p:nvPr/>
          </p:nvSpPr>
          <p:spPr bwMode="auto">
            <a:xfrm>
              <a:off x="3892" y="2177"/>
              <a:ext cx="26" cy="370"/>
            </a:xfrm>
            <a:custGeom>
              <a:avLst/>
              <a:gdLst>
                <a:gd name="T0" fmla="*/ 10 w 11"/>
                <a:gd name="T1" fmla="*/ 156 h 156"/>
                <a:gd name="T2" fmla="*/ 9 w 11"/>
                <a:gd name="T3" fmla="*/ 150 h 156"/>
                <a:gd name="T4" fmla="*/ 8 w 11"/>
                <a:gd name="T5" fmla="*/ 134 h 156"/>
                <a:gd name="T6" fmla="*/ 5 w 11"/>
                <a:gd name="T7" fmla="*/ 78 h 156"/>
                <a:gd name="T8" fmla="*/ 2 w 11"/>
                <a:gd name="T9" fmla="*/ 23 h 156"/>
                <a:gd name="T10" fmla="*/ 1 w 11"/>
                <a:gd name="T11" fmla="*/ 6 h 156"/>
                <a:gd name="T12" fmla="*/ 0 w 11"/>
                <a:gd name="T13" fmla="*/ 0 h 156"/>
                <a:gd name="T14" fmla="*/ 2 w 11"/>
                <a:gd name="T15" fmla="*/ 6 h 156"/>
                <a:gd name="T16" fmla="*/ 4 w 11"/>
                <a:gd name="T17" fmla="*/ 22 h 156"/>
                <a:gd name="T18" fmla="*/ 8 w 11"/>
                <a:gd name="T19" fmla="*/ 78 h 156"/>
                <a:gd name="T20" fmla="*/ 10 w 11"/>
                <a:gd name="T21" fmla="*/ 133 h 156"/>
                <a:gd name="T22" fmla="*/ 10 w 11"/>
                <a:gd name="T23" fmla="*/ 150 h 156"/>
                <a:gd name="T24" fmla="*/ 10 w 11"/>
                <a:gd name="T2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6">
                  <a:moveTo>
                    <a:pt x="10" y="156"/>
                  </a:moveTo>
                  <a:cubicBezTo>
                    <a:pt x="10" y="156"/>
                    <a:pt x="10" y="154"/>
                    <a:pt x="9" y="150"/>
                  </a:cubicBezTo>
                  <a:cubicBezTo>
                    <a:pt x="9" y="146"/>
                    <a:pt x="8" y="141"/>
                    <a:pt x="8" y="134"/>
                  </a:cubicBezTo>
                  <a:cubicBezTo>
                    <a:pt x="7" y="119"/>
                    <a:pt x="6" y="100"/>
                    <a:pt x="5" y="78"/>
                  </a:cubicBezTo>
                  <a:cubicBezTo>
                    <a:pt x="5" y="56"/>
                    <a:pt x="4" y="37"/>
                    <a:pt x="2" y="23"/>
                  </a:cubicBezTo>
                  <a:cubicBezTo>
                    <a:pt x="2" y="16"/>
                    <a:pt x="1" y="10"/>
                    <a:pt x="1" y="6"/>
                  </a:cubicBezTo>
                  <a:cubicBezTo>
                    <a:pt x="0" y="2"/>
                    <a:pt x="0" y="0"/>
                    <a:pt x="0" y="0"/>
                  </a:cubicBezTo>
                  <a:cubicBezTo>
                    <a:pt x="1" y="0"/>
                    <a:pt x="1" y="2"/>
                    <a:pt x="2" y="6"/>
                  </a:cubicBezTo>
                  <a:cubicBezTo>
                    <a:pt x="2" y="10"/>
                    <a:pt x="3" y="15"/>
                    <a:pt x="4" y="22"/>
                  </a:cubicBezTo>
                  <a:cubicBezTo>
                    <a:pt x="6" y="37"/>
                    <a:pt x="7" y="56"/>
                    <a:pt x="8" y="78"/>
                  </a:cubicBezTo>
                  <a:cubicBezTo>
                    <a:pt x="9" y="99"/>
                    <a:pt x="9" y="119"/>
                    <a:pt x="10" y="133"/>
                  </a:cubicBezTo>
                  <a:cubicBezTo>
                    <a:pt x="10" y="140"/>
                    <a:pt x="10" y="146"/>
                    <a:pt x="10" y="150"/>
                  </a:cubicBezTo>
                  <a:cubicBezTo>
                    <a:pt x="11" y="154"/>
                    <a:pt x="11" y="156"/>
                    <a:pt x="10" y="1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0">
              <a:extLst>
                <a:ext uri="{FF2B5EF4-FFF2-40B4-BE49-F238E27FC236}">
                  <a16:creationId xmlns:a16="http://schemas.microsoft.com/office/drawing/2014/main" id="{FEBFE12B-48B4-4195-89C7-CFE0C830850B}"/>
                </a:ext>
              </a:extLst>
            </p:cNvPr>
            <p:cNvSpPr>
              <a:spLocks/>
            </p:cNvSpPr>
            <p:nvPr/>
          </p:nvSpPr>
          <p:spPr bwMode="auto">
            <a:xfrm>
              <a:off x="3915" y="2495"/>
              <a:ext cx="437" cy="54"/>
            </a:xfrm>
            <a:custGeom>
              <a:avLst/>
              <a:gdLst>
                <a:gd name="T0" fmla="*/ 184 w 184"/>
                <a:gd name="T1" fmla="*/ 1 h 23"/>
                <a:gd name="T2" fmla="*/ 177 w 184"/>
                <a:gd name="T3" fmla="*/ 1 h 23"/>
                <a:gd name="T4" fmla="*/ 157 w 184"/>
                <a:gd name="T5" fmla="*/ 2 h 23"/>
                <a:gd name="T6" fmla="*/ 92 w 184"/>
                <a:gd name="T7" fmla="*/ 7 h 23"/>
                <a:gd name="T8" fmla="*/ 27 w 184"/>
                <a:gd name="T9" fmla="*/ 17 h 23"/>
                <a:gd name="T10" fmla="*/ 8 w 184"/>
                <a:gd name="T11" fmla="*/ 21 h 23"/>
                <a:gd name="T12" fmla="*/ 0 w 184"/>
                <a:gd name="T13" fmla="*/ 22 h 23"/>
                <a:gd name="T14" fmla="*/ 7 w 184"/>
                <a:gd name="T15" fmla="*/ 20 h 23"/>
                <a:gd name="T16" fmla="*/ 27 w 184"/>
                <a:gd name="T17" fmla="*/ 15 h 23"/>
                <a:gd name="T18" fmla="*/ 91 w 184"/>
                <a:gd name="T19" fmla="*/ 5 h 23"/>
                <a:gd name="T20" fmla="*/ 157 w 184"/>
                <a:gd name="T21" fmla="*/ 0 h 23"/>
                <a:gd name="T22" fmla="*/ 177 w 184"/>
                <a:gd name="T23" fmla="*/ 0 h 23"/>
                <a:gd name="T24" fmla="*/ 184 w 184"/>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
                  <a:moveTo>
                    <a:pt x="184" y="1"/>
                  </a:moveTo>
                  <a:cubicBezTo>
                    <a:pt x="184" y="1"/>
                    <a:pt x="182" y="1"/>
                    <a:pt x="177" y="1"/>
                  </a:cubicBezTo>
                  <a:cubicBezTo>
                    <a:pt x="172" y="1"/>
                    <a:pt x="165" y="2"/>
                    <a:pt x="157" y="2"/>
                  </a:cubicBezTo>
                  <a:cubicBezTo>
                    <a:pt x="140" y="3"/>
                    <a:pt x="117" y="4"/>
                    <a:pt x="92" y="7"/>
                  </a:cubicBezTo>
                  <a:cubicBezTo>
                    <a:pt x="66" y="10"/>
                    <a:pt x="44" y="14"/>
                    <a:pt x="27" y="17"/>
                  </a:cubicBezTo>
                  <a:cubicBezTo>
                    <a:pt x="19" y="19"/>
                    <a:pt x="12" y="20"/>
                    <a:pt x="8" y="21"/>
                  </a:cubicBezTo>
                  <a:cubicBezTo>
                    <a:pt x="3" y="22"/>
                    <a:pt x="0" y="23"/>
                    <a:pt x="0" y="22"/>
                  </a:cubicBezTo>
                  <a:cubicBezTo>
                    <a:pt x="0" y="22"/>
                    <a:pt x="3" y="21"/>
                    <a:pt x="7" y="20"/>
                  </a:cubicBezTo>
                  <a:cubicBezTo>
                    <a:pt x="12" y="19"/>
                    <a:pt x="18" y="17"/>
                    <a:pt x="27" y="15"/>
                  </a:cubicBezTo>
                  <a:cubicBezTo>
                    <a:pt x="43" y="12"/>
                    <a:pt x="66" y="8"/>
                    <a:pt x="91" y="5"/>
                  </a:cubicBezTo>
                  <a:cubicBezTo>
                    <a:pt x="117" y="2"/>
                    <a:pt x="140" y="0"/>
                    <a:pt x="157" y="0"/>
                  </a:cubicBezTo>
                  <a:cubicBezTo>
                    <a:pt x="165" y="0"/>
                    <a:pt x="172" y="0"/>
                    <a:pt x="177" y="0"/>
                  </a:cubicBezTo>
                  <a:cubicBezTo>
                    <a:pt x="182" y="1"/>
                    <a:pt x="184" y="1"/>
                    <a:pt x="18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1">
              <a:extLst>
                <a:ext uri="{FF2B5EF4-FFF2-40B4-BE49-F238E27FC236}">
                  <a16:creationId xmlns:a16="http://schemas.microsoft.com/office/drawing/2014/main" id="{EBCD8533-D7AD-4893-9987-2072938A66D8}"/>
                </a:ext>
              </a:extLst>
            </p:cNvPr>
            <p:cNvSpPr>
              <a:spLocks/>
            </p:cNvSpPr>
            <p:nvPr/>
          </p:nvSpPr>
          <p:spPr bwMode="auto">
            <a:xfrm>
              <a:off x="3516" y="2450"/>
              <a:ext cx="181" cy="565"/>
            </a:xfrm>
            <a:custGeom>
              <a:avLst/>
              <a:gdLst>
                <a:gd name="T0" fmla="*/ 75 w 76"/>
                <a:gd name="T1" fmla="*/ 238 h 238"/>
                <a:gd name="T2" fmla="*/ 74 w 76"/>
                <a:gd name="T3" fmla="*/ 235 h 238"/>
                <a:gd name="T4" fmla="*/ 72 w 76"/>
                <a:gd name="T5" fmla="*/ 229 h 238"/>
                <a:gd name="T6" fmla="*/ 63 w 76"/>
                <a:gd name="T7" fmla="*/ 203 h 238"/>
                <a:gd name="T8" fmla="*/ 36 w 76"/>
                <a:gd name="T9" fmla="*/ 119 h 238"/>
                <a:gd name="T10" fmla="*/ 11 w 76"/>
                <a:gd name="T11" fmla="*/ 35 h 238"/>
                <a:gd name="T12" fmla="*/ 3 w 76"/>
                <a:gd name="T13" fmla="*/ 9 h 238"/>
                <a:gd name="T14" fmla="*/ 1 w 76"/>
                <a:gd name="T15" fmla="*/ 2 h 238"/>
                <a:gd name="T16" fmla="*/ 0 w 76"/>
                <a:gd name="T17" fmla="*/ 0 h 238"/>
                <a:gd name="T18" fmla="*/ 1 w 76"/>
                <a:gd name="T19" fmla="*/ 2 h 238"/>
                <a:gd name="T20" fmla="*/ 4 w 76"/>
                <a:gd name="T21" fmla="*/ 9 h 238"/>
                <a:gd name="T22" fmla="*/ 13 w 76"/>
                <a:gd name="T23" fmla="*/ 34 h 238"/>
                <a:gd name="T24" fmla="*/ 39 w 76"/>
                <a:gd name="T25" fmla="*/ 118 h 238"/>
                <a:gd name="T26" fmla="*/ 64 w 76"/>
                <a:gd name="T27" fmla="*/ 203 h 238"/>
                <a:gd name="T28" fmla="*/ 73 w 76"/>
                <a:gd name="T29" fmla="*/ 228 h 238"/>
                <a:gd name="T30" fmla="*/ 75 w 76"/>
                <a:gd name="T31" fmla="*/ 235 h 238"/>
                <a:gd name="T32" fmla="*/ 75 w 76"/>
                <a:gd name="T33"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238">
                  <a:moveTo>
                    <a:pt x="75" y="238"/>
                  </a:moveTo>
                  <a:cubicBezTo>
                    <a:pt x="75" y="238"/>
                    <a:pt x="75" y="237"/>
                    <a:pt x="74" y="235"/>
                  </a:cubicBezTo>
                  <a:cubicBezTo>
                    <a:pt x="74" y="234"/>
                    <a:pt x="73" y="231"/>
                    <a:pt x="72" y="229"/>
                  </a:cubicBezTo>
                  <a:cubicBezTo>
                    <a:pt x="69" y="223"/>
                    <a:pt x="66" y="214"/>
                    <a:pt x="63" y="203"/>
                  </a:cubicBezTo>
                  <a:cubicBezTo>
                    <a:pt x="55" y="182"/>
                    <a:pt x="46" y="152"/>
                    <a:pt x="36" y="119"/>
                  </a:cubicBezTo>
                  <a:cubicBezTo>
                    <a:pt x="27" y="86"/>
                    <a:pt x="18" y="56"/>
                    <a:pt x="11" y="35"/>
                  </a:cubicBezTo>
                  <a:cubicBezTo>
                    <a:pt x="8" y="24"/>
                    <a:pt x="5" y="15"/>
                    <a:pt x="3" y="9"/>
                  </a:cubicBezTo>
                  <a:cubicBezTo>
                    <a:pt x="2" y="6"/>
                    <a:pt x="1" y="4"/>
                    <a:pt x="1" y="2"/>
                  </a:cubicBezTo>
                  <a:cubicBezTo>
                    <a:pt x="0" y="1"/>
                    <a:pt x="0" y="0"/>
                    <a:pt x="0" y="0"/>
                  </a:cubicBezTo>
                  <a:cubicBezTo>
                    <a:pt x="0" y="0"/>
                    <a:pt x="0" y="0"/>
                    <a:pt x="1" y="2"/>
                  </a:cubicBezTo>
                  <a:cubicBezTo>
                    <a:pt x="2" y="4"/>
                    <a:pt x="3" y="6"/>
                    <a:pt x="4" y="9"/>
                  </a:cubicBezTo>
                  <a:cubicBezTo>
                    <a:pt x="6" y="15"/>
                    <a:pt x="9" y="23"/>
                    <a:pt x="13" y="34"/>
                  </a:cubicBezTo>
                  <a:cubicBezTo>
                    <a:pt x="20" y="55"/>
                    <a:pt x="29" y="85"/>
                    <a:pt x="39" y="118"/>
                  </a:cubicBezTo>
                  <a:cubicBezTo>
                    <a:pt x="49" y="151"/>
                    <a:pt x="58" y="181"/>
                    <a:pt x="64" y="203"/>
                  </a:cubicBezTo>
                  <a:cubicBezTo>
                    <a:pt x="68" y="213"/>
                    <a:pt x="71" y="222"/>
                    <a:pt x="73" y="228"/>
                  </a:cubicBezTo>
                  <a:cubicBezTo>
                    <a:pt x="74" y="231"/>
                    <a:pt x="74" y="233"/>
                    <a:pt x="75" y="235"/>
                  </a:cubicBezTo>
                  <a:cubicBezTo>
                    <a:pt x="75" y="237"/>
                    <a:pt x="76" y="238"/>
                    <a:pt x="75" y="23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2">
              <a:extLst>
                <a:ext uri="{FF2B5EF4-FFF2-40B4-BE49-F238E27FC236}">
                  <a16:creationId xmlns:a16="http://schemas.microsoft.com/office/drawing/2014/main" id="{D59FEF08-BDD2-40C4-9361-BDB4C2456BF8}"/>
                </a:ext>
              </a:extLst>
            </p:cNvPr>
            <p:cNvSpPr>
              <a:spLocks/>
            </p:cNvSpPr>
            <p:nvPr/>
          </p:nvSpPr>
          <p:spPr bwMode="auto">
            <a:xfrm>
              <a:off x="3694" y="2868"/>
              <a:ext cx="587" cy="147"/>
            </a:xfrm>
            <a:custGeom>
              <a:avLst/>
              <a:gdLst>
                <a:gd name="T0" fmla="*/ 247 w 247"/>
                <a:gd name="T1" fmla="*/ 1 h 62"/>
                <a:gd name="T2" fmla="*/ 245 w 247"/>
                <a:gd name="T3" fmla="*/ 1 h 62"/>
                <a:gd name="T4" fmla="*/ 237 w 247"/>
                <a:gd name="T5" fmla="*/ 3 h 62"/>
                <a:gd name="T6" fmla="*/ 211 w 247"/>
                <a:gd name="T7" fmla="*/ 10 h 62"/>
                <a:gd name="T8" fmla="*/ 124 w 247"/>
                <a:gd name="T9" fmla="*/ 32 h 62"/>
                <a:gd name="T10" fmla="*/ 37 w 247"/>
                <a:gd name="T11" fmla="*/ 54 h 62"/>
                <a:gd name="T12" fmla="*/ 10 w 247"/>
                <a:gd name="T13" fmla="*/ 60 h 62"/>
                <a:gd name="T14" fmla="*/ 3 w 247"/>
                <a:gd name="T15" fmla="*/ 61 h 62"/>
                <a:gd name="T16" fmla="*/ 0 w 247"/>
                <a:gd name="T17" fmla="*/ 62 h 62"/>
                <a:gd name="T18" fmla="*/ 3 w 247"/>
                <a:gd name="T19" fmla="*/ 61 h 62"/>
                <a:gd name="T20" fmla="*/ 10 w 247"/>
                <a:gd name="T21" fmla="*/ 59 h 62"/>
                <a:gd name="T22" fmla="*/ 36 w 247"/>
                <a:gd name="T23" fmla="*/ 52 h 62"/>
                <a:gd name="T24" fmla="*/ 123 w 247"/>
                <a:gd name="T25" fmla="*/ 30 h 62"/>
                <a:gd name="T26" fmla="*/ 211 w 247"/>
                <a:gd name="T27" fmla="*/ 8 h 62"/>
                <a:gd name="T28" fmla="*/ 237 w 247"/>
                <a:gd name="T29" fmla="*/ 2 h 62"/>
                <a:gd name="T30" fmla="*/ 244 w 247"/>
                <a:gd name="T31" fmla="*/ 1 h 62"/>
                <a:gd name="T32" fmla="*/ 247 w 247"/>
                <a:gd name="T3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62">
                  <a:moveTo>
                    <a:pt x="247" y="1"/>
                  </a:moveTo>
                  <a:cubicBezTo>
                    <a:pt x="247" y="1"/>
                    <a:pt x="246" y="1"/>
                    <a:pt x="245" y="1"/>
                  </a:cubicBezTo>
                  <a:cubicBezTo>
                    <a:pt x="243" y="2"/>
                    <a:pt x="240" y="2"/>
                    <a:pt x="237" y="3"/>
                  </a:cubicBezTo>
                  <a:cubicBezTo>
                    <a:pt x="231" y="5"/>
                    <a:pt x="222" y="7"/>
                    <a:pt x="211" y="10"/>
                  </a:cubicBezTo>
                  <a:cubicBezTo>
                    <a:pt x="189" y="15"/>
                    <a:pt x="158" y="23"/>
                    <a:pt x="124" y="32"/>
                  </a:cubicBezTo>
                  <a:cubicBezTo>
                    <a:pt x="90" y="41"/>
                    <a:pt x="59" y="49"/>
                    <a:pt x="37" y="54"/>
                  </a:cubicBezTo>
                  <a:cubicBezTo>
                    <a:pt x="26" y="57"/>
                    <a:pt x="17" y="59"/>
                    <a:pt x="10" y="60"/>
                  </a:cubicBezTo>
                  <a:cubicBezTo>
                    <a:pt x="7" y="61"/>
                    <a:pt x="5" y="61"/>
                    <a:pt x="3" y="61"/>
                  </a:cubicBezTo>
                  <a:cubicBezTo>
                    <a:pt x="1" y="62"/>
                    <a:pt x="0" y="62"/>
                    <a:pt x="0" y="62"/>
                  </a:cubicBezTo>
                  <a:cubicBezTo>
                    <a:pt x="0" y="62"/>
                    <a:pt x="1" y="61"/>
                    <a:pt x="3" y="61"/>
                  </a:cubicBezTo>
                  <a:cubicBezTo>
                    <a:pt x="5" y="60"/>
                    <a:pt x="7" y="60"/>
                    <a:pt x="10" y="59"/>
                  </a:cubicBezTo>
                  <a:cubicBezTo>
                    <a:pt x="17" y="57"/>
                    <a:pt x="26" y="55"/>
                    <a:pt x="36" y="52"/>
                  </a:cubicBezTo>
                  <a:cubicBezTo>
                    <a:pt x="59" y="47"/>
                    <a:pt x="89" y="39"/>
                    <a:pt x="123" y="30"/>
                  </a:cubicBezTo>
                  <a:cubicBezTo>
                    <a:pt x="157" y="21"/>
                    <a:pt x="188" y="13"/>
                    <a:pt x="211" y="8"/>
                  </a:cubicBezTo>
                  <a:cubicBezTo>
                    <a:pt x="222" y="5"/>
                    <a:pt x="231" y="3"/>
                    <a:pt x="237" y="2"/>
                  </a:cubicBezTo>
                  <a:cubicBezTo>
                    <a:pt x="240" y="2"/>
                    <a:pt x="242" y="1"/>
                    <a:pt x="244" y="1"/>
                  </a:cubicBezTo>
                  <a:cubicBezTo>
                    <a:pt x="246" y="1"/>
                    <a:pt x="247" y="0"/>
                    <a:pt x="24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3">
              <a:extLst>
                <a:ext uri="{FF2B5EF4-FFF2-40B4-BE49-F238E27FC236}">
                  <a16:creationId xmlns:a16="http://schemas.microsoft.com/office/drawing/2014/main" id="{FFAC3331-8189-4820-9D9D-CA0C6959330F}"/>
                </a:ext>
              </a:extLst>
            </p:cNvPr>
            <p:cNvSpPr>
              <a:spLocks noChangeArrowheads="1"/>
            </p:cNvSpPr>
            <p:nvPr/>
          </p:nvSpPr>
          <p:spPr bwMode="auto">
            <a:xfrm>
              <a:off x="1363" y="524"/>
              <a:ext cx="2305" cy="3156"/>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4">
              <a:extLst>
                <a:ext uri="{FF2B5EF4-FFF2-40B4-BE49-F238E27FC236}">
                  <a16:creationId xmlns:a16="http://schemas.microsoft.com/office/drawing/2014/main" id="{E4723B09-21E1-4CC0-9F3E-128B9F9B194C}"/>
                </a:ext>
              </a:extLst>
            </p:cNvPr>
            <p:cNvSpPr>
              <a:spLocks noChangeArrowheads="1"/>
            </p:cNvSpPr>
            <p:nvPr/>
          </p:nvSpPr>
          <p:spPr bwMode="auto">
            <a:xfrm>
              <a:off x="1363" y="524"/>
              <a:ext cx="2305" cy="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5">
              <a:extLst>
                <a:ext uri="{FF2B5EF4-FFF2-40B4-BE49-F238E27FC236}">
                  <a16:creationId xmlns:a16="http://schemas.microsoft.com/office/drawing/2014/main" id="{D6C5AE56-FE37-456A-9A7B-FEC3A43EBD55}"/>
                </a:ext>
              </a:extLst>
            </p:cNvPr>
            <p:cNvSpPr>
              <a:spLocks/>
            </p:cNvSpPr>
            <p:nvPr/>
          </p:nvSpPr>
          <p:spPr bwMode="auto">
            <a:xfrm>
              <a:off x="1555" y="649"/>
              <a:ext cx="2021" cy="2843"/>
            </a:xfrm>
            <a:custGeom>
              <a:avLst/>
              <a:gdLst>
                <a:gd name="T0" fmla="*/ 2021 w 2021"/>
                <a:gd name="T1" fmla="*/ 2843 h 2843"/>
                <a:gd name="T2" fmla="*/ 1596 w 2021"/>
                <a:gd name="T3" fmla="*/ 2843 h 2843"/>
                <a:gd name="T4" fmla="*/ 0 w 2021"/>
                <a:gd name="T5" fmla="*/ 2843 h 2843"/>
                <a:gd name="T6" fmla="*/ 0 w 2021"/>
                <a:gd name="T7" fmla="*/ 0 h 2843"/>
                <a:gd name="T8" fmla="*/ 2021 w 2021"/>
                <a:gd name="T9" fmla="*/ 0 h 2843"/>
                <a:gd name="T10" fmla="*/ 2021 w 2021"/>
                <a:gd name="T11" fmla="*/ 2489 h 2843"/>
                <a:gd name="T12" fmla="*/ 2021 w 2021"/>
                <a:gd name="T13" fmla="*/ 2843 h 2843"/>
              </a:gdLst>
              <a:ahLst/>
              <a:cxnLst>
                <a:cxn ang="0">
                  <a:pos x="T0" y="T1"/>
                </a:cxn>
                <a:cxn ang="0">
                  <a:pos x="T2" y="T3"/>
                </a:cxn>
                <a:cxn ang="0">
                  <a:pos x="T4" y="T5"/>
                </a:cxn>
                <a:cxn ang="0">
                  <a:pos x="T6" y="T7"/>
                </a:cxn>
                <a:cxn ang="0">
                  <a:pos x="T8" y="T9"/>
                </a:cxn>
                <a:cxn ang="0">
                  <a:pos x="T10" y="T11"/>
                </a:cxn>
                <a:cxn ang="0">
                  <a:pos x="T12" y="T13"/>
                </a:cxn>
              </a:cxnLst>
              <a:rect l="0" t="0" r="r" b="b"/>
              <a:pathLst>
                <a:path w="2021" h="2843">
                  <a:moveTo>
                    <a:pt x="2021" y="2843"/>
                  </a:moveTo>
                  <a:lnTo>
                    <a:pt x="1596" y="2843"/>
                  </a:lnTo>
                  <a:lnTo>
                    <a:pt x="0" y="2843"/>
                  </a:lnTo>
                  <a:lnTo>
                    <a:pt x="0" y="0"/>
                  </a:lnTo>
                  <a:lnTo>
                    <a:pt x="2021" y="0"/>
                  </a:lnTo>
                  <a:lnTo>
                    <a:pt x="2021" y="2489"/>
                  </a:lnTo>
                  <a:lnTo>
                    <a:pt x="2021" y="284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6">
              <a:extLst>
                <a:ext uri="{FF2B5EF4-FFF2-40B4-BE49-F238E27FC236}">
                  <a16:creationId xmlns:a16="http://schemas.microsoft.com/office/drawing/2014/main" id="{37E462AD-0AD5-4068-A8E5-A6EDF6A5AF96}"/>
                </a:ext>
              </a:extLst>
            </p:cNvPr>
            <p:cNvSpPr>
              <a:spLocks/>
            </p:cNvSpPr>
            <p:nvPr/>
          </p:nvSpPr>
          <p:spPr bwMode="auto">
            <a:xfrm>
              <a:off x="1555" y="649"/>
              <a:ext cx="2021" cy="2843"/>
            </a:xfrm>
            <a:custGeom>
              <a:avLst/>
              <a:gdLst>
                <a:gd name="T0" fmla="*/ 2021 w 2021"/>
                <a:gd name="T1" fmla="*/ 2843 h 2843"/>
                <a:gd name="T2" fmla="*/ 1596 w 2021"/>
                <a:gd name="T3" fmla="*/ 2843 h 2843"/>
                <a:gd name="T4" fmla="*/ 0 w 2021"/>
                <a:gd name="T5" fmla="*/ 2843 h 2843"/>
                <a:gd name="T6" fmla="*/ 0 w 2021"/>
                <a:gd name="T7" fmla="*/ 0 h 2843"/>
                <a:gd name="T8" fmla="*/ 2021 w 2021"/>
                <a:gd name="T9" fmla="*/ 0 h 2843"/>
                <a:gd name="T10" fmla="*/ 2021 w 2021"/>
                <a:gd name="T11" fmla="*/ 2489 h 2843"/>
                <a:gd name="T12" fmla="*/ 2021 w 2021"/>
                <a:gd name="T13" fmla="*/ 2843 h 2843"/>
              </a:gdLst>
              <a:ahLst/>
              <a:cxnLst>
                <a:cxn ang="0">
                  <a:pos x="T0" y="T1"/>
                </a:cxn>
                <a:cxn ang="0">
                  <a:pos x="T2" y="T3"/>
                </a:cxn>
                <a:cxn ang="0">
                  <a:pos x="T4" y="T5"/>
                </a:cxn>
                <a:cxn ang="0">
                  <a:pos x="T6" y="T7"/>
                </a:cxn>
                <a:cxn ang="0">
                  <a:pos x="T8" y="T9"/>
                </a:cxn>
                <a:cxn ang="0">
                  <a:pos x="T10" y="T11"/>
                </a:cxn>
                <a:cxn ang="0">
                  <a:pos x="T12" y="T13"/>
                </a:cxn>
              </a:cxnLst>
              <a:rect l="0" t="0" r="r" b="b"/>
              <a:pathLst>
                <a:path w="2021" h="2843">
                  <a:moveTo>
                    <a:pt x="2021" y="2843"/>
                  </a:moveTo>
                  <a:lnTo>
                    <a:pt x="1596" y="2843"/>
                  </a:lnTo>
                  <a:lnTo>
                    <a:pt x="0" y="2843"/>
                  </a:lnTo>
                  <a:lnTo>
                    <a:pt x="0" y="0"/>
                  </a:lnTo>
                  <a:lnTo>
                    <a:pt x="2021" y="0"/>
                  </a:lnTo>
                  <a:lnTo>
                    <a:pt x="2021" y="2489"/>
                  </a:lnTo>
                  <a:lnTo>
                    <a:pt x="2021" y="28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7">
              <a:extLst>
                <a:ext uri="{FF2B5EF4-FFF2-40B4-BE49-F238E27FC236}">
                  <a16:creationId xmlns:a16="http://schemas.microsoft.com/office/drawing/2014/main" id="{A5BC028C-76EA-4D5E-92FF-6A7DAE3F997A}"/>
                </a:ext>
              </a:extLst>
            </p:cNvPr>
            <p:cNvSpPr>
              <a:spLocks/>
            </p:cNvSpPr>
            <p:nvPr/>
          </p:nvSpPr>
          <p:spPr bwMode="auto">
            <a:xfrm>
              <a:off x="1541" y="611"/>
              <a:ext cx="2004" cy="2829"/>
            </a:xfrm>
            <a:custGeom>
              <a:avLst/>
              <a:gdLst>
                <a:gd name="T0" fmla="*/ 2004 w 2004"/>
                <a:gd name="T1" fmla="*/ 2829 h 2829"/>
                <a:gd name="T2" fmla="*/ 1581 w 2004"/>
                <a:gd name="T3" fmla="*/ 2829 h 2829"/>
                <a:gd name="T4" fmla="*/ 0 w 2004"/>
                <a:gd name="T5" fmla="*/ 2829 h 2829"/>
                <a:gd name="T6" fmla="*/ 0 w 2004"/>
                <a:gd name="T7" fmla="*/ 0 h 2829"/>
                <a:gd name="T8" fmla="*/ 2004 w 2004"/>
                <a:gd name="T9" fmla="*/ 0 h 2829"/>
                <a:gd name="T10" fmla="*/ 2004 w 2004"/>
                <a:gd name="T11" fmla="*/ 2475 h 2829"/>
                <a:gd name="T12" fmla="*/ 2004 w 2004"/>
                <a:gd name="T13" fmla="*/ 2829 h 2829"/>
              </a:gdLst>
              <a:ahLst/>
              <a:cxnLst>
                <a:cxn ang="0">
                  <a:pos x="T0" y="T1"/>
                </a:cxn>
                <a:cxn ang="0">
                  <a:pos x="T2" y="T3"/>
                </a:cxn>
                <a:cxn ang="0">
                  <a:pos x="T4" y="T5"/>
                </a:cxn>
                <a:cxn ang="0">
                  <a:pos x="T6" y="T7"/>
                </a:cxn>
                <a:cxn ang="0">
                  <a:pos x="T8" y="T9"/>
                </a:cxn>
                <a:cxn ang="0">
                  <a:pos x="T10" y="T11"/>
                </a:cxn>
                <a:cxn ang="0">
                  <a:pos x="T12" y="T13"/>
                </a:cxn>
              </a:cxnLst>
              <a:rect l="0" t="0" r="r" b="b"/>
              <a:pathLst>
                <a:path w="2004" h="2829">
                  <a:moveTo>
                    <a:pt x="2004" y="2829"/>
                  </a:moveTo>
                  <a:lnTo>
                    <a:pt x="1581" y="2829"/>
                  </a:lnTo>
                  <a:lnTo>
                    <a:pt x="0" y="2829"/>
                  </a:lnTo>
                  <a:lnTo>
                    <a:pt x="0" y="0"/>
                  </a:lnTo>
                  <a:lnTo>
                    <a:pt x="2004" y="0"/>
                  </a:lnTo>
                  <a:lnTo>
                    <a:pt x="2004" y="2475"/>
                  </a:lnTo>
                  <a:lnTo>
                    <a:pt x="2004" y="2829"/>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8">
              <a:extLst>
                <a:ext uri="{FF2B5EF4-FFF2-40B4-BE49-F238E27FC236}">
                  <a16:creationId xmlns:a16="http://schemas.microsoft.com/office/drawing/2014/main" id="{DD394344-37D7-4232-8B48-37C5D5321A23}"/>
                </a:ext>
              </a:extLst>
            </p:cNvPr>
            <p:cNvSpPr>
              <a:spLocks/>
            </p:cNvSpPr>
            <p:nvPr/>
          </p:nvSpPr>
          <p:spPr bwMode="auto">
            <a:xfrm>
              <a:off x="1541" y="611"/>
              <a:ext cx="2004" cy="2829"/>
            </a:xfrm>
            <a:custGeom>
              <a:avLst/>
              <a:gdLst>
                <a:gd name="T0" fmla="*/ 2004 w 2004"/>
                <a:gd name="T1" fmla="*/ 2829 h 2829"/>
                <a:gd name="T2" fmla="*/ 1581 w 2004"/>
                <a:gd name="T3" fmla="*/ 2829 h 2829"/>
                <a:gd name="T4" fmla="*/ 0 w 2004"/>
                <a:gd name="T5" fmla="*/ 2829 h 2829"/>
                <a:gd name="T6" fmla="*/ 0 w 2004"/>
                <a:gd name="T7" fmla="*/ 0 h 2829"/>
                <a:gd name="T8" fmla="*/ 2004 w 2004"/>
                <a:gd name="T9" fmla="*/ 0 h 2829"/>
                <a:gd name="T10" fmla="*/ 2004 w 2004"/>
                <a:gd name="T11" fmla="*/ 2475 h 2829"/>
                <a:gd name="T12" fmla="*/ 2004 w 2004"/>
                <a:gd name="T13" fmla="*/ 2829 h 2829"/>
              </a:gdLst>
              <a:ahLst/>
              <a:cxnLst>
                <a:cxn ang="0">
                  <a:pos x="T0" y="T1"/>
                </a:cxn>
                <a:cxn ang="0">
                  <a:pos x="T2" y="T3"/>
                </a:cxn>
                <a:cxn ang="0">
                  <a:pos x="T4" y="T5"/>
                </a:cxn>
                <a:cxn ang="0">
                  <a:pos x="T6" y="T7"/>
                </a:cxn>
                <a:cxn ang="0">
                  <a:pos x="T8" y="T9"/>
                </a:cxn>
                <a:cxn ang="0">
                  <a:pos x="T10" y="T11"/>
                </a:cxn>
                <a:cxn ang="0">
                  <a:pos x="T12" y="T13"/>
                </a:cxn>
              </a:cxnLst>
              <a:rect l="0" t="0" r="r" b="b"/>
              <a:pathLst>
                <a:path w="2004" h="2829">
                  <a:moveTo>
                    <a:pt x="2004" y="2829"/>
                  </a:moveTo>
                  <a:lnTo>
                    <a:pt x="1581" y="2829"/>
                  </a:lnTo>
                  <a:lnTo>
                    <a:pt x="0" y="2829"/>
                  </a:lnTo>
                  <a:lnTo>
                    <a:pt x="0" y="0"/>
                  </a:lnTo>
                  <a:lnTo>
                    <a:pt x="2004" y="0"/>
                  </a:lnTo>
                  <a:lnTo>
                    <a:pt x="2004" y="2475"/>
                  </a:lnTo>
                  <a:lnTo>
                    <a:pt x="2004" y="28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9">
              <a:extLst>
                <a:ext uri="{FF2B5EF4-FFF2-40B4-BE49-F238E27FC236}">
                  <a16:creationId xmlns:a16="http://schemas.microsoft.com/office/drawing/2014/main" id="{9A26EF6C-79E1-4552-8239-F612170A980F}"/>
                </a:ext>
              </a:extLst>
            </p:cNvPr>
            <p:cNvSpPr>
              <a:spLocks/>
            </p:cNvSpPr>
            <p:nvPr/>
          </p:nvSpPr>
          <p:spPr bwMode="auto">
            <a:xfrm>
              <a:off x="1505" y="619"/>
              <a:ext cx="2021" cy="2788"/>
            </a:xfrm>
            <a:custGeom>
              <a:avLst/>
              <a:gdLst>
                <a:gd name="T0" fmla="*/ 1824 w 2021"/>
                <a:gd name="T1" fmla="*/ 2600 h 2788"/>
                <a:gd name="T2" fmla="*/ 1593 w 2021"/>
                <a:gd name="T3" fmla="*/ 2788 h 2788"/>
                <a:gd name="T4" fmla="*/ 0 w 2021"/>
                <a:gd name="T5" fmla="*/ 2788 h 2788"/>
                <a:gd name="T6" fmla="*/ 0 w 2021"/>
                <a:gd name="T7" fmla="*/ 0 h 2788"/>
                <a:gd name="T8" fmla="*/ 2021 w 2021"/>
                <a:gd name="T9" fmla="*/ 0 h 2788"/>
                <a:gd name="T10" fmla="*/ 2021 w 2021"/>
                <a:gd name="T11" fmla="*/ 2441 h 2788"/>
                <a:gd name="T12" fmla="*/ 1824 w 2021"/>
                <a:gd name="T13" fmla="*/ 2600 h 2788"/>
              </a:gdLst>
              <a:ahLst/>
              <a:cxnLst>
                <a:cxn ang="0">
                  <a:pos x="T0" y="T1"/>
                </a:cxn>
                <a:cxn ang="0">
                  <a:pos x="T2" y="T3"/>
                </a:cxn>
                <a:cxn ang="0">
                  <a:pos x="T4" y="T5"/>
                </a:cxn>
                <a:cxn ang="0">
                  <a:pos x="T6" y="T7"/>
                </a:cxn>
                <a:cxn ang="0">
                  <a:pos x="T8" y="T9"/>
                </a:cxn>
                <a:cxn ang="0">
                  <a:pos x="T10" y="T11"/>
                </a:cxn>
                <a:cxn ang="0">
                  <a:pos x="T12" y="T13"/>
                </a:cxn>
              </a:cxnLst>
              <a:rect l="0" t="0" r="r" b="b"/>
              <a:pathLst>
                <a:path w="2021" h="2788">
                  <a:moveTo>
                    <a:pt x="1824" y="2600"/>
                  </a:moveTo>
                  <a:lnTo>
                    <a:pt x="1593" y="2788"/>
                  </a:lnTo>
                  <a:lnTo>
                    <a:pt x="0" y="2788"/>
                  </a:lnTo>
                  <a:lnTo>
                    <a:pt x="0" y="0"/>
                  </a:lnTo>
                  <a:lnTo>
                    <a:pt x="2021" y="0"/>
                  </a:lnTo>
                  <a:lnTo>
                    <a:pt x="2021" y="2441"/>
                  </a:lnTo>
                  <a:lnTo>
                    <a:pt x="1824" y="260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0">
              <a:extLst>
                <a:ext uri="{FF2B5EF4-FFF2-40B4-BE49-F238E27FC236}">
                  <a16:creationId xmlns:a16="http://schemas.microsoft.com/office/drawing/2014/main" id="{D032AA27-387D-49E1-8F27-B232F4F5FEA9}"/>
                </a:ext>
              </a:extLst>
            </p:cNvPr>
            <p:cNvSpPr>
              <a:spLocks/>
            </p:cNvSpPr>
            <p:nvPr/>
          </p:nvSpPr>
          <p:spPr bwMode="auto">
            <a:xfrm>
              <a:off x="1505" y="619"/>
              <a:ext cx="2021" cy="2788"/>
            </a:xfrm>
            <a:custGeom>
              <a:avLst/>
              <a:gdLst>
                <a:gd name="T0" fmla="*/ 1824 w 2021"/>
                <a:gd name="T1" fmla="*/ 2600 h 2788"/>
                <a:gd name="T2" fmla="*/ 1593 w 2021"/>
                <a:gd name="T3" fmla="*/ 2788 h 2788"/>
                <a:gd name="T4" fmla="*/ 0 w 2021"/>
                <a:gd name="T5" fmla="*/ 2788 h 2788"/>
                <a:gd name="T6" fmla="*/ 0 w 2021"/>
                <a:gd name="T7" fmla="*/ 0 h 2788"/>
                <a:gd name="T8" fmla="*/ 2021 w 2021"/>
                <a:gd name="T9" fmla="*/ 0 h 2788"/>
                <a:gd name="T10" fmla="*/ 2021 w 2021"/>
                <a:gd name="T11" fmla="*/ 2441 h 2788"/>
                <a:gd name="T12" fmla="*/ 1824 w 2021"/>
                <a:gd name="T13" fmla="*/ 2600 h 2788"/>
              </a:gdLst>
              <a:ahLst/>
              <a:cxnLst>
                <a:cxn ang="0">
                  <a:pos x="T0" y="T1"/>
                </a:cxn>
                <a:cxn ang="0">
                  <a:pos x="T2" y="T3"/>
                </a:cxn>
                <a:cxn ang="0">
                  <a:pos x="T4" y="T5"/>
                </a:cxn>
                <a:cxn ang="0">
                  <a:pos x="T6" y="T7"/>
                </a:cxn>
                <a:cxn ang="0">
                  <a:pos x="T8" y="T9"/>
                </a:cxn>
                <a:cxn ang="0">
                  <a:pos x="T10" y="T11"/>
                </a:cxn>
                <a:cxn ang="0">
                  <a:pos x="T12" y="T13"/>
                </a:cxn>
              </a:cxnLst>
              <a:rect l="0" t="0" r="r" b="b"/>
              <a:pathLst>
                <a:path w="2021" h="2788">
                  <a:moveTo>
                    <a:pt x="1824" y="2600"/>
                  </a:moveTo>
                  <a:lnTo>
                    <a:pt x="1593" y="2788"/>
                  </a:lnTo>
                  <a:lnTo>
                    <a:pt x="0" y="2788"/>
                  </a:lnTo>
                  <a:lnTo>
                    <a:pt x="0" y="0"/>
                  </a:lnTo>
                  <a:lnTo>
                    <a:pt x="2021" y="0"/>
                  </a:lnTo>
                  <a:lnTo>
                    <a:pt x="2021" y="2441"/>
                  </a:lnTo>
                  <a:lnTo>
                    <a:pt x="1824" y="2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1">
              <a:extLst>
                <a:ext uri="{FF2B5EF4-FFF2-40B4-BE49-F238E27FC236}">
                  <a16:creationId xmlns:a16="http://schemas.microsoft.com/office/drawing/2014/main" id="{BDDE25F5-0D78-4C14-A4F7-56983F12C8AB}"/>
                </a:ext>
              </a:extLst>
            </p:cNvPr>
            <p:cNvSpPr>
              <a:spLocks/>
            </p:cNvSpPr>
            <p:nvPr/>
          </p:nvSpPr>
          <p:spPr bwMode="auto">
            <a:xfrm>
              <a:off x="1503" y="616"/>
              <a:ext cx="2025" cy="2793"/>
            </a:xfrm>
            <a:custGeom>
              <a:avLst/>
              <a:gdLst>
                <a:gd name="T0" fmla="*/ 769 w 853"/>
                <a:gd name="T1" fmla="*/ 1096 h 1176"/>
                <a:gd name="T2" fmla="*/ 774 w 853"/>
                <a:gd name="T3" fmla="*/ 1092 h 1176"/>
                <a:gd name="T4" fmla="*/ 790 w 853"/>
                <a:gd name="T5" fmla="*/ 1079 h 1176"/>
                <a:gd name="T6" fmla="*/ 851 w 853"/>
                <a:gd name="T7" fmla="*/ 1029 h 1176"/>
                <a:gd name="T8" fmla="*/ 851 w 853"/>
                <a:gd name="T9" fmla="*/ 1029 h 1176"/>
                <a:gd name="T10" fmla="*/ 851 w 853"/>
                <a:gd name="T11" fmla="*/ 1 h 1176"/>
                <a:gd name="T12" fmla="*/ 852 w 853"/>
                <a:gd name="T13" fmla="*/ 2 h 1176"/>
                <a:gd name="T14" fmla="*/ 8 w 853"/>
                <a:gd name="T15" fmla="*/ 3 h 1176"/>
                <a:gd name="T16" fmla="*/ 1 w 853"/>
                <a:gd name="T17" fmla="*/ 3 h 1176"/>
                <a:gd name="T18" fmla="*/ 2 w 853"/>
                <a:gd name="T19" fmla="*/ 1 h 1176"/>
                <a:gd name="T20" fmla="*/ 2 w 853"/>
                <a:gd name="T21" fmla="*/ 1175 h 1176"/>
                <a:gd name="T22" fmla="*/ 1 w 853"/>
                <a:gd name="T23" fmla="*/ 1174 h 1176"/>
                <a:gd name="T24" fmla="*/ 672 w 853"/>
                <a:gd name="T25" fmla="*/ 1175 h 1176"/>
                <a:gd name="T26" fmla="*/ 672 w 853"/>
                <a:gd name="T27" fmla="*/ 1175 h 1176"/>
                <a:gd name="T28" fmla="*/ 745 w 853"/>
                <a:gd name="T29" fmla="*/ 1116 h 1176"/>
                <a:gd name="T30" fmla="*/ 763 w 853"/>
                <a:gd name="T31" fmla="*/ 1101 h 1176"/>
                <a:gd name="T32" fmla="*/ 769 w 853"/>
                <a:gd name="T33" fmla="*/ 1096 h 1176"/>
                <a:gd name="T34" fmla="*/ 763 w 853"/>
                <a:gd name="T35" fmla="*/ 1101 h 1176"/>
                <a:gd name="T36" fmla="*/ 745 w 853"/>
                <a:gd name="T37" fmla="*/ 1116 h 1176"/>
                <a:gd name="T38" fmla="*/ 672 w 853"/>
                <a:gd name="T39" fmla="*/ 1175 h 1176"/>
                <a:gd name="T40" fmla="*/ 672 w 853"/>
                <a:gd name="T41" fmla="*/ 1175 h 1176"/>
                <a:gd name="T42" fmla="*/ 672 w 853"/>
                <a:gd name="T43" fmla="*/ 1175 h 1176"/>
                <a:gd name="T44" fmla="*/ 1 w 853"/>
                <a:gd name="T45" fmla="*/ 1176 h 1176"/>
                <a:gd name="T46" fmla="*/ 0 w 853"/>
                <a:gd name="T47" fmla="*/ 1176 h 1176"/>
                <a:gd name="T48" fmla="*/ 0 w 853"/>
                <a:gd name="T49" fmla="*/ 1175 h 1176"/>
                <a:gd name="T50" fmla="*/ 0 w 853"/>
                <a:gd name="T51" fmla="*/ 1 h 1176"/>
                <a:gd name="T52" fmla="*/ 0 w 853"/>
                <a:gd name="T53" fmla="*/ 0 h 1176"/>
                <a:gd name="T54" fmla="*/ 1 w 853"/>
                <a:gd name="T55" fmla="*/ 0 h 1176"/>
                <a:gd name="T56" fmla="*/ 8 w 853"/>
                <a:gd name="T57" fmla="*/ 0 h 1176"/>
                <a:gd name="T58" fmla="*/ 852 w 853"/>
                <a:gd name="T59" fmla="*/ 1 h 1176"/>
                <a:gd name="T60" fmla="*/ 853 w 853"/>
                <a:gd name="T61" fmla="*/ 1 h 1176"/>
                <a:gd name="T62" fmla="*/ 853 w 853"/>
                <a:gd name="T63" fmla="*/ 1 h 1176"/>
                <a:gd name="T64" fmla="*/ 852 w 853"/>
                <a:gd name="T65" fmla="*/ 1029 h 1176"/>
                <a:gd name="T66" fmla="*/ 852 w 853"/>
                <a:gd name="T67" fmla="*/ 1029 h 1176"/>
                <a:gd name="T68" fmla="*/ 852 w 853"/>
                <a:gd name="T69" fmla="*/ 1029 h 1176"/>
                <a:gd name="T70" fmla="*/ 790 w 853"/>
                <a:gd name="T71" fmla="*/ 1079 h 1176"/>
                <a:gd name="T72" fmla="*/ 774 w 853"/>
                <a:gd name="T73" fmla="*/ 1092 h 1176"/>
                <a:gd name="T74" fmla="*/ 769 w 853"/>
                <a:gd name="T75" fmla="*/ 109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3" h="1176">
                  <a:moveTo>
                    <a:pt x="769" y="1096"/>
                  </a:moveTo>
                  <a:cubicBezTo>
                    <a:pt x="769" y="1096"/>
                    <a:pt x="771" y="1094"/>
                    <a:pt x="774" y="1092"/>
                  </a:cubicBezTo>
                  <a:cubicBezTo>
                    <a:pt x="778" y="1089"/>
                    <a:pt x="783" y="1084"/>
                    <a:pt x="790" y="1079"/>
                  </a:cubicBezTo>
                  <a:cubicBezTo>
                    <a:pt x="804" y="1068"/>
                    <a:pt x="824" y="1051"/>
                    <a:pt x="851" y="1029"/>
                  </a:cubicBezTo>
                  <a:cubicBezTo>
                    <a:pt x="851" y="1029"/>
                    <a:pt x="851" y="1029"/>
                    <a:pt x="851" y="1029"/>
                  </a:cubicBezTo>
                  <a:cubicBezTo>
                    <a:pt x="851" y="860"/>
                    <a:pt x="851" y="485"/>
                    <a:pt x="851" y="1"/>
                  </a:cubicBezTo>
                  <a:cubicBezTo>
                    <a:pt x="852" y="2"/>
                    <a:pt x="852" y="2"/>
                    <a:pt x="852" y="2"/>
                  </a:cubicBezTo>
                  <a:cubicBezTo>
                    <a:pt x="598" y="2"/>
                    <a:pt x="311" y="2"/>
                    <a:pt x="8" y="3"/>
                  </a:cubicBezTo>
                  <a:cubicBezTo>
                    <a:pt x="6" y="3"/>
                    <a:pt x="3" y="3"/>
                    <a:pt x="1" y="3"/>
                  </a:cubicBezTo>
                  <a:cubicBezTo>
                    <a:pt x="2" y="1"/>
                    <a:pt x="2" y="1"/>
                    <a:pt x="2" y="1"/>
                  </a:cubicBezTo>
                  <a:cubicBezTo>
                    <a:pt x="2" y="443"/>
                    <a:pt x="2" y="850"/>
                    <a:pt x="2" y="1175"/>
                  </a:cubicBezTo>
                  <a:cubicBezTo>
                    <a:pt x="1" y="1174"/>
                    <a:pt x="1" y="1174"/>
                    <a:pt x="1" y="1174"/>
                  </a:cubicBezTo>
                  <a:cubicBezTo>
                    <a:pt x="307" y="1174"/>
                    <a:pt x="543" y="1175"/>
                    <a:pt x="672" y="1175"/>
                  </a:cubicBezTo>
                  <a:cubicBezTo>
                    <a:pt x="672" y="1175"/>
                    <a:pt x="672" y="1175"/>
                    <a:pt x="672" y="1175"/>
                  </a:cubicBezTo>
                  <a:cubicBezTo>
                    <a:pt x="704" y="1148"/>
                    <a:pt x="728" y="1129"/>
                    <a:pt x="745" y="1116"/>
                  </a:cubicBezTo>
                  <a:cubicBezTo>
                    <a:pt x="753" y="1109"/>
                    <a:pt x="759" y="1104"/>
                    <a:pt x="763" y="1101"/>
                  </a:cubicBezTo>
                  <a:cubicBezTo>
                    <a:pt x="767" y="1097"/>
                    <a:pt x="769" y="1096"/>
                    <a:pt x="769" y="1096"/>
                  </a:cubicBezTo>
                  <a:cubicBezTo>
                    <a:pt x="769" y="1096"/>
                    <a:pt x="767" y="1098"/>
                    <a:pt x="763" y="1101"/>
                  </a:cubicBezTo>
                  <a:cubicBezTo>
                    <a:pt x="759" y="1104"/>
                    <a:pt x="753" y="1109"/>
                    <a:pt x="745" y="1116"/>
                  </a:cubicBezTo>
                  <a:cubicBezTo>
                    <a:pt x="729" y="1129"/>
                    <a:pt x="705" y="1149"/>
                    <a:pt x="672" y="1175"/>
                  </a:cubicBezTo>
                  <a:cubicBezTo>
                    <a:pt x="672" y="1175"/>
                    <a:pt x="672" y="1175"/>
                    <a:pt x="672" y="1175"/>
                  </a:cubicBezTo>
                  <a:cubicBezTo>
                    <a:pt x="672" y="1175"/>
                    <a:pt x="672" y="1175"/>
                    <a:pt x="672" y="1175"/>
                  </a:cubicBezTo>
                  <a:cubicBezTo>
                    <a:pt x="543" y="1175"/>
                    <a:pt x="307" y="1176"/>
                    <a:pt x="1" y="1176"/>
                  </a:cubicBezTo>
                  <a:cubicBezTo>
                    <a:pt x="0" y="1176"/>
                    <a:pt x="0" y="1176"/>
                    <a:pt x="0" y="1176"/>
                  </a:cubicBezTo>
                  <a:cubicBezTo>
                    <a:pt x="0" y="1175"/>
                    <a:pt x="0" y="1175"/>
                    <a:pt x="0" y="1175"/>
                  </a:cubicBezTo>
                  <a:cubicBezTo>
                    <a:pt x="0" y="850"/>
                    <a:pt x="0" y="443"/>
                    <a:pt x="0" y="1"/>
                  </a:cubicBezTo>
                  <a:cubicBezTo>
                    <a:pt x="0" y="0"/>
                    <a:pt x="0" y="0"/>
                    <a:pt x="0" y="0"/>
                  </a:cubicBezTo>
                  <a:cubicBezTo>
                    <a:pt x="1" y="0"/>
                    <a:pt x="1" y="0"/>
                    <a:pt x="1" y="0"/>
                  </a:cubicBezTo>
                  <a:cubicBezTo>
                    <a:pt x="3" y="0"/>
                    <a:pt x="6" y="0"/>
                    <a:pt x="8" y="0"/>
                  </a:cubicBezTo>
                  <a:cubicBezTo>
                    <a:pt x="311" y="0"/>
                    <a:pt x="598" y="0"/>
                    <a:pt x="852" y="1"/>
                  </a:cubicBezTo>
                  <a:cubicBezTo>
                    <a:pt x="853" y="1"/>
                    <a:pt x="853" y="1"/>
                    <a:pt x="853" y="1"/>
                  </a:cubicBezTo>
                  <a:cubicBezTo>
                    <a:pt x="853" y="1"/>
                    <a:pt x="853" y="1"/>
                    <a:pt x="853" y="1"/>
                  </a:cubicBezTo>
                  <a:cubicBezTo>
                    <a:pt x="852" y="485"/>
                    <a:pt x="852" y="860"/>
                    <a:pt x="852" y="1029"/>
                  </a:cubicBezTo>
                  <a:cubicBezTo>
                    <a:pt x="852" y="1029"/>
                    <a:pt x="852" y="1029"/>
                    <a:pt x="852" y="1029"/>
                  </a:cubicBezTo>
                  <a:cubicBezTo>
                    <a:pt x="852" y="1029"/>
                    <a:pt x="852" y="1029"/>
                    <a:pt x="852" y="1029"/>
                  </a:cubicBezTo>
                  <a:cubicBezTo>
                    <a:pt x="825" y="1051"/>
                    <a:pt x="804" y="1068"/>
                    <a:pt x="790" y="1079"/>
                  </a:cubicBezTo>
                  <a:cubicBezTo>
                    <a:pt x="783" y="1085"/>
                    <a:pt x="778" y="1089"/>
                    <a:pt x="774" y="1092"/>
                  </a:cubicBezTo>
                  <a:cubicBezTo>
                    <a:pt x="771" y="1095"/>
                    <a:pt x="769" y="1096"/>
                    <a:pt x="769" y="109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2">
              <a:extLst>
                <a:ext uri="{FF2B5EF4-FFF2-40B4-BE49-F238E27FC236}">
                  <a16:creationId xmlns:a16="http://schemas.microsoft.com/office/drawing/2014/main" id="{80C8AD3F-5659-41DA-A8CF-C574B2E7CC3B}"/>
                </a:ext>
              </a:extLst>
            </p:cNvPr>
            <p:cNvSpPr>
              <a:spLocks/>
            </p:cNvSpPr>
            <p:nvPr/>
          </p:nvSpPr>
          <p:spPr bwMode="auto">
            <a:xfrm>
              <a:off x="2101" y="424"/>
              <a:ext cx="829" cy="285"/>
            </a:xfrm>
            <a:custGeom>
              <a:avLst/>
              <a:gdLst>
                <a:gd name="T0" fmla="*/ 349 w 349"/>
                <a:gd name="T1" fmla="*/ 120 h 120"/>
                <a:gd name="T2" fmla="*/ 0 w 349"/>
                <a:gd name="T3" fmla="*/ 120 h 120"/>
                <a:gd name="T4" fmla="*/ 0 w 349"/>
                <a:gd name="T5" fmla="*/ 59 h 120"/>
                <a:gd name="T6" fmla="*/ 59 w 349"/>
                <a:gd name="T7" fmla="*/ 0 h 120"/>
                <a:gd name="T8" fmla="*/ 292 w 349"/>
                <a:gd name="T9" fmla="*/ 0 h 120"/>
                <a:gd name="T10" fmla="*/ 349 w 349"/>
                <a:gd name="T11" fmla="*/ 57 h 120"/>
                <a:gd name="T12" fmla="*/ 349 w 349"/>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349" h="120">
                  <a:moveTo>
                    <a:pt x="349" y="120"/>
                  </a:moveTo>
                  <a:cubicBezTo>
                    <a:pt x="0" y="120"/>
                    <a:pt x="0" y="120"/>
                    <a:pt x="0" y="120"/>
                  </a:cubicBezTo>
                  <a:cubicBezTo>
                    <a:pt x="0" y="59"/>
                    <a:pt x="0" y="59"/>
                    <a:pt x="0" y="59"/>
                  </a:cubicBezTo>
                  <a:cubicBezTo>
                    <a:pt x="0" y="27"/>
                    <a:pt x="27" y="0"/>
                    <a:pt x="59" y="0"/>
                  </a:cubicBezTo>
                  <a:cubicBezTo>
                    <a:pt x="292" y="0"/>
                    <a:pt x="292" y="0"/>
                    <a:pt x="292" y="0"/>
                  </a:cubicBezTo>
                  <a:cubicBezTo>
                    <a:pt x="323" y="0"/>
                    <a:pt x="349" y="26"/>
                    <a:pt x="349" y="57"/>
                  </a:cubicBezTo>
                  <a:cubicBezTo>
                    <a:pt x="349" y="120"/>
                    <a:pt x="349" y="120"/>
                    <a:pt x="349" y="12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3">
              <a:extLst>
                <a:ext uri="{FF2B5EF4-FFF2-40B4-BE49-F238E27FC236}">
                  <a16:creationId xmlns:a16="http://schemas.microsoft.com/office/drawing/2014/main" id="{5F18178E-A553-41EA-98D9-A2069D5983B2}"/>
                </a:ext>
              </a:extLst>
            </p:cNvPr>
            <p:cNvSpPr>
              <a:spLocks/>
            </p:cNvSpPr>
            <p:nvPr/>
          </p:nvSpPr>
          <p:spPr bwMode="auto">
            <a:xfrm>
              <a:off x="2274" y="272"/>
              <a:ext cx="475" cy="152"/>
            </a:xfrm>
            <a:custGeom>
              <a:avLst/>
              <a:gdLst>
                <a:gd name="T0" fmla="*/ 31 w 475"/>
                <a:gd name="T1" fmla="*/ 152 h 152"/>
                <a:gd name="T2" fmla="*/ 0 w 475"/>
                <a:gd name="T3" fmla="*/ 0 h 152"/>
                <a:gd name="T4" fmla="*/ 475 w 475"/>
                <a:gd name="T5" fmla="*/ 0 h 152"/>
                <a:gd name="T6" fmla="*/ 449 w 475"/>
                <a:gd name="T7" fmla="*/ 152 h 152"/>
                <a:gd name="T8" fmla="*/ 31 w 475"/>
                <a:gd name="T9" fmla="*/ 152 h 152"/>
              </a:gdLst>
              <a:ahLst/>
              <a:cxnLst>
                <a:cxn ang="0">
                  <a:pos x="T0" y="T1"/>
                </a:cxn>
                <a:cxn ang="0">
                  <a:pos x="T2" y="T3"/>
                </a:cxn>
                <a:cxn ang="0">
                  <a:pos x="T4" y="T5"/>
                </a:cxn>
                <a:cxn ang="0">
                  <a:pos x="T6" y="T7"/>
                </a:cxn>
                <a:cxn ang="0">
                  <a:pos x="T8" y="T9"/>
                </a:cxn>
              </a:cxnLst>
              <a:rect l="0" t="0" r="r" b="b"/>
              <a:pathLst>
                <a:path w="475" h="152">
                  <a:moveTo>
                    <a:pt x="31" y="152"/>
                  </a:moveTo>
                  <a:lnTo>
                    <a:pt x="0" y="0"/>
                  </a:lnTo>
                  <a:lnTo>
                    <a:pt x="475" y="0"/>
                  </a:lnTo>
                  <a:lnTo>
                    <a:pt x="449" y="152"/>
                  </a:lnTo>
                  <a:lnTo>
                    <a:pt x="31" y="15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4">
              <a:extLst>
                <a:ext uri="{FF2B5EF4-FFF2-40B4-BE49-F238E27FC236}">
                  <a16:creationId xmlns:a16="http://schemas.microsoft.com/office/drawing/2014/main" id="{70BC5F1E-2927-4EE7-BC1A-6303EAEA013D}"/>
                </a:ext>
              </a:extLst>
            </p:cNvPr>
            <p:cNvSpPr>
              <a:spLocks/>
            </p:cNvSpPr>
            <p:nvPr/>
          </p:nvSpPr>
          <p:spPr bwMode="auto">
            <a:xfrm>
              <a:off x="2274" y="272"/>
              <a:ext cx="475" cy="152"/>
            </a:xfrm>
            <a:custGeom>
              <a:avLst/>
              <a:gdLst>
                <a:gd name="T0" fmla="*/ 31 w 475"/>
                <a:gd name="T1" fmla="*/ 152 h 152"/>
                <a:gd name="T2" fmla="*/ 0 w 475"/>
                <a:gd name="T3" fmla="*/ 0 h 152"/>
                <a:gd name="T4" fmla="*/ 475 w 475"/>
                <a:gd name="T5" fmla="*/ 0 h 152"/>
                <a:gd name="T6" fmla="*/ 449 w 475"/>
                <a:gd name="T7" fmla="*/ 152 h 152"/>
                <a:gd name="T8" fmla="*/ 31 w 475"/>
                <a:gd name="T9" fmla="*/ 152 h 152"/>
              </a:gdLst>
              <a:ahLst/>
              <a:cxnLst>
                <a:cxn ang="0">
                  <a:pos x="T0" y="T1"/>
                </a:cxn>
                <a:cxn ang="0">
                  <a:pos x="T2" y="T3"/>
                </a:cxn>
                <a:cxn ang="0">
                  <a:pos x="T4" y="T5"/>
                </a:cxn>
                <a:cxn ang="0">
                  <a:pos x="T6" y="T7"/>
                </a:cxn>
                <a:cxn ang="0">
                  <a:pos x="T8" y="T9"/>
                </a:cxn>
              </a:cxnLst>
              <a:rect l="0" t="0" r="r" b="b"/>
              <a:pathLst>
                <a:path w="475" h="152">
                  <a:moveTo>
                    <a:pt x="31" y="152"/>
                  </a:moveTo>
                  <a:lnTo>
                    <a:pt x="0" y="0"/>
                  </a:lnTo>
                  <a:lnTo>
                    <a:pt x="475" y="0"/>
                  </a:lnTo>
                  <a:lnTo>
                    <a:pt x="449" y="152"/>
                  </a:lnTo>
                  <a:lnTo>
                    <a:pt x="31" y="1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5">
              <a:extLst>
                <a:ext uri="{FF2B5EF4-FFF2-40B4-BE49-F238E27FC236}">
                  <a16:creationId xmlns:a16="http://schemas.microsoft.com/office/drawing/2014/main" id="{F842A5CF-2834-4517-B49E-4A83449F5014}"/>
                </a:ext>
              </a:extLst>
            </p:cNvPr>
            <p:cNvSpPr>
              <a:spLocks noEditPoints="1"/>
            </p:cNvSpPr>
            <p:nvPr/>
          </p:nvSpPr>
          <p:spPr bwMode="auto">
            <a:xfrm>
              <a:off x="1716" y="1063"/>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66">
              <a:extLst>
                <a:ext uri="{FF2B5EF4-FFF2-40B4-BE49-F238E27FC236}">
                  <a16:creationId xmlns:a16="http://schemas.microsoft.com/office/drawing/2014/main" id="{1633D18D-1B21-485D-B354-9A68B0E4C2BB}"/>
                </a:ext>
              </a:extLst>
            </p:cNvPr>
            <p:cNvSpPr>
              <a:spLocks noChangeArrowheads="1"/>
            </p:cNvSpPr>
            <p:nvPr/>
          </p:nvSpPr>
          <p:spPr bwMode="auto">
            <a:xfrm>
              <a:off x="2201" y="1143"/>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67">
              <a:extLst>
                <a:ext uri="{FF2B5EF4-FFF2-40B4-BE49-F238E27FC236}">
                  <a16:creationId xmlns:a16="http://schemas.microsoft.com/office/drawing/2014/main" id="{64E65DCB-D826-4218-8FAC-303CC956955A}"/>
                </a:ext>
              </a:extLst>
            </p:cNvPr>
            <p:cNvSpPr>
              <a:spLocks noChangeArrowheads="1"/>
            </p:cNvSpPr>
            <p:nvPr/>
          </p:nvSpPr>
          <p:spPr bwMode="auto">
            <a:xfrm>
              <a:off x="2201" y="1215"/>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68">
              <a:extLst>
                <a:ext uri="{FF2B5EF4-FFF2-40B4-BE49-F238E27FC236}">
                  <a16:creationId xmlns:a16="http://schemas.microsoft.com/office/drawing/2014/main" id="{13A237CF-9BC2-4FC2-9FC3-5D13978CE6C0}"/>
                </a:ext>
              </a:extLst>
            </p:cNvPr>
            <p:cNvSpPr>
              <a:spLocks noChangeArrowheads="1"/>
            </p:cNvSpPr>
            <p:nvPr/>
          </p:nvSpPr>
          <p:spPr bwMode="auto">
            <a:xfrm>
              <a:off x="2201" y="1286"/>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69">
              <a:extLst>
                <a:ext uri="{FF2B5EF4-FFF2-40B4-BE49-F238E27FC236}">
                  <a16:creationId xmlns:a16="http://schemas.microsoft.com/office/drawing/2014/main" id="{B26F3751-9D2A-42BA-B6EA-D63008D84054}"/>
                </a:ext>
              </a:extLst>
            </p:cNvPr>
            <p:cNvSpPr>
              <a:spLocks noChangeArrowheads="1"/>
            </p:cNvSpPr>
            <p:nvPr/>
          </p:nvSpPr>
          <p:spPr bwMode="auto">
            <a:xfrm>
              <a:off x="2201" y="1355"/>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0">
              <a:extLst>
                <a:ext uri="{FF2B5EF4-FFF2-40B4-BE49-F238E27FC236}">
                  <a16:creationId xmlns:a16="http://schemas.microsoft.com/office/drawing/2014/main" id="{DE4F88A1-B82E-4F9C-89E4-9E32FC0BEE03}"/>
                </a:ext>
              </a:extLst>
            </p:cNvPr>
            <p:cNvSpPr>
              <a:spLocks noEditPoints="1"/>
            </p:cNvSpPr>
            <p:nvPr/>
          </p:nvSpPr>
          <p:spPr bwMode="auto">
            <a:xfrm>
              <a:off x="1716" y="1588"/>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1">
              <a:extLst>
                <a:ext uri="{FF2B5EF4-FFF2-40B4-BE49-F238E27FC236}">
                  <a16:creationId xmlns:a16="http://schemas.microsoft.com/office/drawing/2014/main" id="{3396284D-C74C-40ED-A4C1-820FA442DC7C}"/>
                </a:ext>
              </a:extLst>
            </p:cNvPr>
            <p:cNvSpPr>
              <a:spLocks noEditPoints="1"/>
            </p:cNvSpPr>
            <p:nvPr/>
          </p:nvSpPr>
          <p:spPr bwMode="auto">
            <a:xfrm>
              <a:off x="1716" y="1588"/>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moveTo>
                    <a:pt x="10" y="332"/>
                  </a:moveTo>
                  <a:lnTo>
                    <a:pt x="331" y="332"/>
                  </a:lnTo>
                  <a:lnTo>
                    <a:pt x="331" y="9"/>
                  </a:lnTo>
                  <a:lnTo>
                    <a:pt x="10" y="9"/>
                  </a:lnTo>
                  <a:lnTo>
                    <a:pt x="10" y="3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2">
              <a:extLst>
                <a:ext uri="{FF2B5EF4-FFF2-40B4-BE49-F238E27FC236}">
                  <a16:creationId xmlns:a16="http://schemas.microsoft.com/office/drawing/2014/main" id="{C90D0828-AAD5-42B0-AF5E-12FDB0BE2A2D}"/>
                </a:ext>
              </a:extLst>
            </p:cNvPr>
            <p:cNvSpPr>
              <a:spLocks/>
            </p:cNvSpPr>
            <p:nvPr/>
          </p:nvSpPr>
          <p:spPr bwMode="auto">
            <a:xfrm>
              <a:off x="1783" y="1609"/>
              <a:ext cx="335" cy="264"/>
            </a:xfrm>
            <a:custGeom>
              <a:avLst/>
              <a:gdLst>
                <a:gd name="T0" fmla="*/ 0 w 335"/>
                <a:gd name="T1" fmla="*/ 157 h 264"/>
                <a:gd name="T2" fmla="*/ 45 w 335"/>
                <a:gd name="T3" fmla="*/ 109 h 264"/>
                <a:gd name="T4" fmla="*/ 121 w 335"/>
                <a:gd name="T5" fmla="*/ 169 h 264"/>
                <a:gd name="T6" fmla="*/ 294 w 335"/>
                <a:gd name="T7" fmla="*/ 0 h 264"/>
                <a:gd name="T8" fmla="*/ 335 w 335"/>
                <a:gd name="T9" fmla="*/ 50 h 264"/>
                <a:gd name="T10" fmla="*/ 119 w 335"/>
                <a:gd name="T11" fmla="*/ 264 h 264"/>
                <a:gd name="T12" fmla="*/ 0 w 335"/>
                <a:gd name="T13" fmla="*/ 157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7"/>
                  </a:moveTo>
                  <a:lnTo>
                    <a:pt x="45" y="109"/>
                  </a:lnTo>
                  <a:lnTo>
                    <a:pt x="121" y="169"/>
                  </a:lnTo>
                  <a:lnTo>
                    <a:pt x="294" y="0"/>
                  </a:lnTo>
                  <a:lnTo>
                    <a:pt x="335" y="50"/>
                  </a:lnTo>
                  <a:lnTo>
                    <a:pt x="119" y="264"/>
                  </a:lnTo>
                  <a:lnTo>
                    <a:pt x="0" y="157"/>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73">
              <a:extLst>
                <a:ext uri="{FF2B5EF4-FFF2-40B4-BE49-F238E27FC236}">
                  <a16:creationId xmlns:a16="http://schemas.microsoft.com/office/drawing/2014/main" id="{8901419C-1F2A-4829-A89E-E205A0513664}"/>
                </a:ext>
              </a:extLst>
            </p:cNvPr>
            <p:cNvSpPr>
              <a:spLocks noChangeArrowheads="1"/>
            </p:cNvSpPr>
            <p:nvPr/>
          </p:nvSpPr>
          <p:spPr bwMode="auto">
            <a:xfrm>
              <a:off x="2201" y="166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74">
              <a:extLst>
                <a:ext uri="{FF2B5EF4-FFF2-40B4-BE49-F238E27FC236}">
                  <a16:creationId xmlns:a16="http://schemas.microsoft.com/office/drawing/2014/main" id="{B403E6F9-B652-4FA6-B5AC-ECF93112AD17}"/>
                </a:ext>
              </a:extLst>
            </p:cNvPr>
            <p:cNvSpPr>
              <a:spLocks noChangeArrowheads="1"/>
            </p:cNvSpPr>
            <p:nvPr/>
          </p:nvSpPr>
          <p:spPr bwMode="auto">
            <a:xfrm>
              <a:off x="2201" y="174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75">
              <a:extLst>
                <a:ext uri="{FF2B5EF4-FFF2-40B4-BE49-F238E27FC236}">
                  <a16:creationId xmlns:a16="http://schemas.microsoft.com/office/drawing/2014/main" id="{5C91C845-B6B6-427C-84C8-1A3983C41083}"/>
                </a:ext>
              </a:extLst>
            </p:cNvPr>
            <p:cNvSpPr>
              <a:spLocks noChangeArrowheads="1"/>
            </p:cNvSpPr>
            <p:nvPr/>
          </p:nvSpPr>
          <p:spPr bwMode="auto">
            <a:xfrm>
              <a:off x="2201" y="1811"/>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76">
              <a:extLst>
                <a:ext uri="{FF2B5EF4-FFF2-40B4-BE49-F238E27FC236}">
                  <a16:creationId xmlns:a16="http://schemas.microsoft.com/office/drawing/2014/main" id="{E6224993-DE3A-4283-B395-40BD0947E966}"/>
                </a:ext>
              </a:extLst>
            </p:cNvPr>
            <p:cNvSpPr>
              <a:spLocks noChangeArrowheads="1"/>
            </p:cNvSpPr>
            <p:nvPr/>
          </p:nvSpPr>
          <p:spPr bwMode="auto">
            <a:xfrm>
              <a:off x="2201" y="188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7">
              <a:extLst>
                <a:ext uri="{FF2B5EF4-FFF2-40B4-BE49-F238E27FC236}">
                  <a16:creationId xmlns:a16="http://schemas.microsoft.com/office/drawing/2014/main" id="{63542D17-A1AF-48F8-ADD0-BD0CAB086E35}"/>
                </a:ext>
              </a:extLst>
            </p:cNvPr>
            <p:cNvSpPr>
              <a:spLocks noEditPoints="1"/>
            </p:cNvSpPr>
            <p:nvPr/>
          </p:nvSpPr>
          <p:spPr bwMode="auto">
            <a:xfrm>
              <a:off x="1716" y="2096"/>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8">
              <a:extLst>
                <a:ext uri="{FF2B5EF4-FFF2-40B4-BE49-F238E27FC236}">
                  <a16:creationId xmlns:a16="http://schemas.microsoft.com/office/drawing/2014/main" id="{1C4774B7-63A2-415A-98D8-89B6C0F97A5A}"/>
                </a:ext>
              </a:extLst>
            </p:cNvPr>
            <p:cNvSpPr>
              <a:spLocks/>
            </p:cNvSpPr>
            <p:nvPr/>
          </p:nvSpPr>
          <p:spPr bwMode="auto">
            <a:xfrm>
              <a:off x="1783" y="2117"/>
              <a:ext cx="335" cy="264"/>
            </a:xfrm>
            <a:custGeom>
              <a:avLst/>
              <a:gdLst>
                <a:gd name="T0" fmla="*/ 0 w 335"/>
                <a:gd name="T1" fmla="*/ 157 h 264"/>
                <a:gd name="T2" fmla="*/ 45 w 335"/>
                <a:gd name="T3" fmla="*/ 107 h 264"/>
                <a:gd name="T4" fmla="*/ 121 w 335"/>
                <a:gd name="T5" fmla="*/ 169 h 264"/>
                <a:gd name="T6" fmla="*/ 294 w 335"/>
                <a:gd name="T7" fmla="*/ 0 h 264"/>
                <a:gd name="T8" fmla="*/ 335 w 335"/>
                <a:gd name="T9" fmla="*/ 50 h 264"/>
                <a:gd name="T10" fmla="*/ 119 w 335"/>
                <a:gd name="T11" fmla="*/ 264 h 264"/>
                <a:gd name="T12" fmla="*/ 0 w 335"/>
                <a:gd name="T13" fmla="*/ 157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7"/>
                  </a:moveTo>
                  <a:lnTo>
                    <a:pt x="45" y="107"/>
                  </a:lnTo>
                  <a:lnTo>
                    <a:pt x="121" y="169"/>
                  </a:lnTo>
                  <a:lnTo>
                    <a:pt x="294" y="0"/>
                  </a:lnTo>
                  <a:lnTo>
                    <a:pt x="335" y="50"/>
                  </a:lnTo>
                  <a:lnTo>
                    <a:pt x="119" y="264"/>
                  </a:lnTo>
                  <a:lnTo>
                    <a:pt x="0" y="157"/>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Oval 79">
              <a:extLst>
                <a:ext uri="{FF2B5EF4-FFF2-40B4-BE49-F238E27FC236}">
                  <a16:creationId xmlns:a16="http://schemas.microsoft.com/office/drawing/2014/main" id="{28686FB6-4E98-4911-A53E-6BFA6FD4D344}"/>
                </a:ext>
              </a:extLst>
            </p:cNvPr>
            <p:cNvSpPr>
              <a:spLocks noChangeArrowheads="1"/>
            </p:cNvSpPr>
            <p:nvPr/>
          </p:nvSpPr>
          <p:spPr bwMode="auto">
            <a:xfrm>
              <a:off x="2201" y="2177"/>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80">
              <a:extLst>
                <a:ext uri="{FF2B5EF4-FFF2-40B4-BE49-F238E27FC236}">
                  <a16:creationId xmlns:a16="http://schemas.microsoft.com/office/drawing/2014/main" id="{45637004-4F88-42D1-962F-A396DC884614}"/>
                </a:ext>
              </a:extLst>
            </p:cNvPr>
            <p:cNvSpPr>
              <a:spLocks noChangeArrowheads="1"/>
            </p:cNvSpPr>
            <p:nvPr/>
          </p:nvSpPr>
          <p:spPr bwMode="auto">
            <a:xfrm>
              <a:off x="2201" y="224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81">
              <a:extLst>
                <a:ext uri="{FF2B5EF4-FFF2-40B4-BE49-F238E27FC236}">
                  <a16:creationId xmlns:a16="http://schemas.microsoft.com/office/drawing/2014/main" id="{789AAF5B-4603-4BFF-8144-97825A88EACA}"/>
                </a:ext>
              </a:extLst>
            </p:cNvPr>
            <p:cNvSpPr>
              <a:spLocks noChangeArrowheads="1"/>
            </p:cNvSpPr>
            <p:nvPr/>
          </p:nvSpPr>
          <p:spPr bwMode="auto">
            <a:xfrm>
              <a:off x="2201" y="2317"/>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82">
              <a:extLst>
                <a:ext uri="{FF2B5EF4-FFF2-40B4-BE49-F238E27FC236}">
                  <a16:creationId xmlns:a16="http://schemas.microsoft.com/office/drawing/2014/main" id="{7B28985D-52B2-441C-B09E-F62EF11141BF}"/>
                </a:ext>
              </a:extLst>
            </p:cNvPr>
            <p:cNvSpPr>
              <a:spLocks noChangeArrowheads="1"/>
            </p:cNvSpPr>
            <p:nvPr/>
          </p:nvSpPr>
          <p:spPr bwMode="auto">
            <a:xfrm>
              <a:off x="2201" y="238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3">
              <a:extLst>
                <a:ext uri="{FF2B5EF4-FFF2-40B4-BE49-F238E27FC236}">
                  <a16:creationId xmlns:a16="http://schemas.microsoft.com/office/drawing/2014/main" id="{97805605-B1D5-4752-8D96-D4B44C76BE97}"/>
                </a:ext>
              </a:extLst>
            </p:cNvPr>
            <p:cNvSpPr>
              <a:spLocks noEditPoints="1"/>
            </p:cNvSpPr>
            <p:nvPr/>
          </p:nvSpPr>
          <p:spPr bwMode="auto">
            <a:xfrm>
              <a:off x="1716" y="2587"/>
              <a:ext cx="340" cy="340"/>
            </a:xfrm>
            <a:custGeom>
              <a:avLst/>
              <a:gdLst>
                <a:gd name="T0" fmla="*/ 340 w 340"/>
                <a:gd name="T1" fmla="*/ 340 h 340"/>
                <a:gd name="T2" fmla="*/ 0 w 340"/>
                <a:gd name="T3" fmla="*/ 340 h 340"/>
                <a:gd name="T4" fmla="*/ 0 w 340"/>
                <a:gd name="T5" fmla="*/ 0 h 340"/>
                <a:gd name="T6" fmla="*/ 340 w 340"/>
                <a:gd name="T7" fmla="*/ 0 h 340"/>
                <a:gd name="T8" fmla="*/ 340 w 340"/>
                <a:gd name="T9" fmla="*/ 340 h 340"/>
                <a:gd name="T10" fmla="*/ 10 w 340"/>
                <a:gd name="T11" fmla="*/ 331 h 340"/>
                <a:gd name="T12" fmla="*/ 331 w 340"/>
                <a:gd name="T13" fmla="*/ 331 h 340"/>
                <a:gd name="T14" fmla="*/ 331 w 340"/>
                <a:gd name="T15" fmla="*/ 10 h 340"/>
                <a:gd name="T16" fmla="*/ 10 w 340"/>
                <a:gd name="T17" fmla="*/ 10 h 340"/>
                <a:gd name="T18" fmla="*/ 10 w 340"/>
                <a:gd name="T19" fmla="*/ 3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340" y="340"/>
                  </a:moveTo>
                  <a:lnTo>
                    <a:pt x="0" y="340"/>
                  </a:lnTo>
                  <a:lnTo>
                    <a:pt x="0" y="0"/>
                  </a:lnTo>
                  <a:lnTo>
                    <a:pt x="340" y="0"/>
                  </a:lnTo>
                  <a:lnTo>
                    <a:pt x="340" y="340"/>
                  </a:lnTo>
                  <a:close/>
                  <a:moveTo>
                    <a:pt x="10" y="331"/>
                  </a:moveTo>
                  <a:lnTo>
                    <a:pt x="331" y="331"/>
                  </a:lnTo>
                  <a:lnTo>
                    <a:pt x="331" y="10"/>
                  </a:lnTo>
                  <a:lnTo>
                    <a:pt x="10" y="10"/>
                  </a:lnTo>
                  <a:lnTo>
                    <a:pt x="10" y="331"/>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4">
              <a:extLst>
                <a:ext uri="{FF2B5EF4-FFF2-40B4-BE49-F238E27FC236}">
                  <a16:creationId xmlns:a16="http://schemas.microsoft.com/office/drawing/2014/main" id="{D569E50D-8EA2-486C-98FD-48A9ED3D2BEC}"/>
                </a:ext>
              </a:extLst>
            </p:cNvPr>
            <p:cNvSpPr>
              <a:spLocks/>
            </p:cNvSpPr>
            <p:nvPr/>
          </p:nvSpPr>
          <p:spPr bwMode="auto">
            <a:xfrm>
              <a:off x="1783" y="2609"/>
              <a:ext cx="335" cy="261"/>
            </a:xfrm>
            <a:custGeom>
              <a:avLst/>
              <a:gdLst>
                <a:gd name="T0" fmla="*/ 0 w 335"/>
                <a:gd name="T1" fmla="*/ 154 h 261"/>
                <a:gd name="T2" fmla="*/ 45 w 335"/>
                <a:gd name="T3" fmla="*/ 107 h 261"/>
                <a:gd name="T4" fmla="*/ 121 w 335"/>
                <a:gd name="T5" fmla="*/ 166 h 261"/>
                <a:gd name="T6" fmla="*/ 294 w 335"/>
                <a:gd name="T7" fmla="*/ 0 h 261"/>
                <a:gd name="T8" fmla="*/ 335 w 335"/>
                <a:gd name="T9" fmla="*/ 47 h 261"/>
                <a:gd name="T10" fmla="*/ 119 w 335"/>
                <a:gd name="T11" fmla="*/ 261 h 261"/>
                <a:gd name="T12" fmla="*/ 0 w 335"/>
                <a:gd name="T13" fmla="*/ 154 h 261"/>
              </a:gdLst>
              <a:ahLst/>
              <a:cxnLst>
                <a:cxn ang="0">
                  <a:pos x="T0" y="T1"/>
                </a:cxn>
                <a:cxn ang="0">
                  <a:pos x="T2" y="T3"/>
                </a:cxn>
                <a:cxn ang="0">
                  <a:pos x="T4" y="T5"/>
                </a:cxn>
                <a:cxn ang="0">
                  <a:pos x="T6" y="T7"/>
                </a:cxn>
                <a:cxn ang="0">
                  <a:pos x="T8" y="T9"/>
                </a:cxn>
                <a:cxn ang="0">
                  <a:pos x="T10" y="T11"/>
                </a:cxn>
                <a:cxn ang="0">
                  <a:pos x="T12" y="T13"/>
                </a:cxn>
              </a:cxnLst>
              <a:rect l="0" t="0" r="r" b="b"/>
              <a:pathLst>
                <a:path w="335" h="261">
                  <a:moveTo>
                    <a:pt x="0" y="154"/>
                  </a:moveTo>
                  <a:lnTo>
                    <a:pt x="45" y="107"/>
                  </a:lnTo>
                  <a:lnTo>
                    <a:pt x="121" y="166"/>
                  </a:lnTo>
                  <a:lnTo>
                    <a:pt x="294" y="0"/>
                  </a:lnTo>
                  <a:lnTo>
                    <a:pt x="335" y="47"/>
                  </a:lnTo>
                  <a:lnTo>
                    <a:pt x="119" y="261"/>
                  </a:lnTo>
                  <a:lnTo>
                    <a:pt x="0" y="154"/>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85">
              <a:extLst>
                <a:ext uri="{FF2B5EF4-FFF2-40B4-BE49-F238E27FC236}">
                  <a16:creationId xmlns:a16="http://schemas.microsoft.com/office/drawing/2014/main" id="{18666AEE-161C-48DE-A45C-FF18933C7724}"/>
                </a:ext>
              </a:extLst>
            </p:cNvPr>
            <p:cNvSpPr>
              <a:spLocks noChangeArrowheads="1"/>
            </p:cNvSpPr>
            <p:nvPr/>
          </p:nvSpPr>
          <p:spPr bwMode="auto">
            <a:xfrm>
              <a:off x="2201" y="2666"/>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86">
              <a:extLst>
                <a:ext uri="{FF2B5EF4-FFF2-40B4-BE49-F238E27FC236}">
                  <a16:creationId xmlns:a16="http://schemas.microsoft.com/office/drawing/2014/main" id="{E1A5749C-1189-416A-A7AF-91056FBF2BB4}"/>
                </a:ext>
              </a:extLst>
            </p:cNvPr>
            <p:cNvSpPr>
              <a:spLocks noChangeArrowheads="1"/>
            </p:cNvSpPr>
            <p:nvPr/>
          </p:nvSpPr>
          <p:spPr bwMode="auto">
            <a:xfrm>
              <a:off x="2201" y="2737"/>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87">
              <a:extLst>
                <a:ext uri="{FF2B5EF4-FFF2-40B4-BE49-F238E27FC236}">
                  <a16:creationId xmlns:a16="http://schemas.microsoft.com/office/drawing/2014/main" id="{F2200C72-2BEF-405F-BCE9-2E410B52EB86}"/>
                </a:ext>
              </a:extLst>
            </p:cNvPr>
            <p:cNvSpPr>
              <a:spLocks noChangeArrowheads="1"/>
            </p:cNvSpPr>
            <p:nvPr/>
          </p:nvSpPr>
          <p:spPr bwMode="auto">
            <a:xfrm>
              <a:off x="2201" y="280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88">
              <a:extLst>
                <a:ext uri="{FF2B5EF4-FFF2-40B4-BE49-F238E27FC236}">
                  <a16:creationId xmlns:a16="http://schemas.microsoft.com/office/drawing/2014/main" id="{BB9E6432-DAE3-4313-97B9-80A6F5BDFF56}"/>
                </a:ext>
              </a:extLst>
            </p:cNvPr>
            <p:cNvSpPr>
              <a:spLocks noChangeArrowheads="1"/>
            </p:cNvSpPr>
            <p:nvPr/>
          </p:nvSpPr>
          <p:spPr bwMode="auto">
            <a:xfrm>
              <a:off x="2201" y="288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9">
              <a:extLst>
                <a:ext uri="{FF2B5EF4-FFF2-40B4-BE49-F238E27FC236}">
                  <a16:creationId xmlns:a16="http://schemas.microsoft.com/office/drawing/2014/main" id="{84C77379-35A4-4803-80CF-17CE4F9A5453}"/>
                </a:ext>
              </a:extLst>
            </p:cNvPr>
            <p:cNvSpPr>
              <a:spLocks/>
            </p:cNvSpPr>
            <p:nvPr/>
          </p:nvSpPr>
          <p:spPr bwMode="auto">
            <a:xfrm>
              <a:off x="2939" y="2946"/>
              <a:ext cx="224" cy="458"/>
            </a:xfrm>
            <a:custGeom>
              <a:avLst/>
              <a:gdLst>
                <a:gd name="T0" fmla="*/ 224 w 224"/>
                <a:gd name="T1" fmla="*/ 0 h 458"/>
                <a:gd name="T2" fmla="*/ 0 w 224"/>
                <a:gd name="T3" fmla="*/ 458 h 458"/>
                <a:gd name="T4" fmla="*/ 159 w 224"/>
                <a:gd name="T5" fmla="*/ 458 h 458"/>
                <a:gd name="T6" fmla="*/ 224 w 224"/>
                <a:gd name="T7" fmla="*/ 0 h 458"/>
              </a:gdLst>
              <a:ahLst/>
              <a:cxnLst>
                <a:cxn ang="0">
                  <a:pos x="T0" y="T1"/>
                </a:cxn>
                <a:cxn ang="0">
                  <a:pos x="T2" y="T3"/>
                </a:cxn>
                <a:cxn ang="0">
                  <a:pos x="T4" y="T5"/>
                </a:cxn>
                <a:cxn ang="0">
                  <a:pos x="T6" y="T7"/>
                </a:cxn>
              </a:cxnLst>
              <a:rect l="0" t="0" r="r" b="b"/>
              <a:pathLst>
                <a:path w="224" h="458">
                  <a:moveTo>
                    <a:pt x="224" y="0"/>
                  </a:moveTo>
                  <a:lnTo>
                    <a:pt x="0" y="458"/>
                  </a:lnTo>
                  <a:lnTo>
                    <a:pt x="159" y="458"/>
                  </a:lnTo>
                  <a:lnTo>
                    <a:pt x="22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0">
              <a:extLst>
                <a:ext uri="{FF2B5EF4-FFF2-40B4-BE49-F238E27FC236}">
                  <a16:creationId xmlns:a16="http://schemas.microsoft.com/office/drawing/2014/main" id="{51C68CA7-F04A-4941-A411-274240CFAD71}"/>
                </a:ext>
              </a:extLst>
            </p:cNvPr>
            <p:cNvSpPr>
              <a:spLocks/>
            </p:cNvSpPr>
            <p:nvPr/>
          </p:nvSpPr>
          <p:spPr bwMode="auto">
            <a:xfrm>
              <a:off x="3098" y="2948"/>
              <a:ext cx="428" cy="459"/>
            </a:xfrm>
            <a:custGeom>
              <a:avLst/>
              <a:gdLst>
                <a:gd name="T0" fmla="*/ 0 w 428"/>
                <a:gd name="T1" fmla="*/ 459 h 459"/>
                <a:gd name="T2" fmla="*/ 65 w 428"/>
                <a:gd name="T3" fmla="*/ 0 h 459"/>
                <a:gd name="T4" fmla="*/ 428 w 428"/>
                <a:gd name="T5" fmla="*/ 112 h 459"/>
                <a:gd name="T6" fmla="*/ 0 w 428"/>
                <a:gd name="T7" fmla="*/ 459 h 459"/>
              </a:gdLst>
              <a:ahLst/>
              <a:cxnLst>
                <a:cxn ang="0">
                  <a:pos x="T0" y="T1"/>
                </a:cxn>
                <a:cxn ang="0">
                  <a:pos x="T2" y="T3"/>
                </a:cxn>
                <a:cxn ang="0">
                  <a:pos x="T4" y="T5"/>
                </a:cxn>
                <a:cxn ang="0">
                  <a:pos x="T6" y="T7"/>
                </a:cxn>
              </a:cxnLst>
              <a:rect l="0" t="0" r="r" b="b"/>
              <a:pathLst>
                <a:path w="428" h="459">
                  <a:moveTo>
                    <a:pt x="0" y="459"/>
                  </a:moveTo>
                  <a:lnTo>
                    <a:pt x="65" y="0"/>
                  </a:lnTo>
                  <a:lnTo>
                    <a:pt x="428" y="112"/>
                  </a:lnTo>
                  <a:lnTo>
                    <a:pt x="0" y="45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1">
              <a:extLst>
                <a:ext uri="{FF2B5EF4-FFF2-40B4-BE49-F238E27FC236}">
                  <a16:creationId xmlns:a16="http://schemas.microsoft.com/office/drawing/2014/main" id="{EF45EC41-B5EB-4A0A-A268-E61E4C2BE5C9}"/>
                </a:ext>
              </a:extLst>
            </p:cNvPr>
            <p:cNvSpPr>
              <a:spLocks/>
            </p:cNvSpPr>
            <p:nvPr/>
          </p:nvSpPr>
          <p:spPr bwMode="auto">
            <a:xfrm>
              <a:off x="3098" y="2944"/>
              <a:ext cx="433" cy="463"/>
            </a:xfrm>
            <a:custGeom>
              <a:avLst/>
              <a:gdLst>
                <a:gd name="T0" fmla="*/ 0 w 182"/>
                <a:gd name="T1" fmla="*/ 195 h 195"/>
                <a:gd name="T2" fmla="*/ 51 w 182"/>
                <a:gd name="T3" fmla="*/ 153 h 195"/>
                <a:gd name="T4" fmla="*/ 179 w 182"/>
                <a:gd name="T5" fmla="*/ 48 h 195"/>
                <a:gd name="T6" fmla="*/ 179 w 182"/>
                <a:gd name="T7" fmla="*/ 50 h 195"/>
                <a:gd name="T8" fmla="*/ 120 w 182"/>
                <a:gd name="T9" fmla="*/ 32 h 195"/>
                <a:gd name="T10" fmla="*/ 26 w 182"/>
                <a:gd name="T11" fmla="*/ 3 h 195"/>
                <a:gd name="T12" fmla="*/ 28 w 182"/>
                <a:gd name="T13" fmla="*/ 2 h 195"/>
                <a:gd name="T14" fmla="*/ 8 w 182"/>
                <a:gd name="T15" fmla="*/ 140 h 195"/>
                <a:gd name="T16" fmla="*/ 0 w 182"/>
                <a:gd name="T17" fmla="*/ 195 h 195"/>
                <a:gd name="T18" fmla="*/ 0 w 182"/>
                <a:gd name="T19" fmla="*/ 194 h 195"/>
                <a:gd name="T20" fmla="*/ 0 w 182"/>
                <a:gd name="T21" fmla="*/ 191 h 195"/>
                <a:gd name="T22" fmla="*/ 2 w 182"/>
                <a:gd name="T23" fmla="*/ 181 h 195"/>
                <a:gd name="T24" fmla="*/ 7 w 182"/>
                <a:gd name="T25" fmla="*/ 141 h 195"/>
                <a:gd name="T26" fmla="*/ 26 w 182"/>
                <a:gd name="T27" fmla="*/ 2 h 195"/>
                <a:gd name="T28" fmla="*/ 26 w 182"/>
                <a:gd name="T29" fmla="*/ 0 h 195"/>
                <a:gd name="T30" fmla="*/ 27 w 182"/>
                <a:gd name="T31" fmla="*/ 1 h 195"/>
                <a:gd name="T32" fmla="*/ 121 w 182"/>
                <a:gd name="T33" fmla="*/ 30 h 195"/>
                <a:gd name="T34" fmla="*/ 180 w 182"/>
                <a:gd name="T35" fmla="*/ 48 h 195"/>
                <a:gd name="T36" fmla="*/ 182 w 182"/>
                <a:gd name="T37" fmla="*/ 49 h 195"/>
                <a:gd name="T38" fmla="*/ 180 w 182"/>
                <a:gd name="T39" fmla="*/ 50 h 195"/>
                <a:gd name="T40" fmla="*/ 51 w 182"/>
                <a:gd name="T41" fmla="*/ 154 h 195"/>
                <a:gd name="T42" fmla="*/ 13 w 182"/>
                <a:gd name="T43" fmla="*/ 184 h 195"/>
                <a:gd name="T44" fmla="*/ 3 w 182"/>
                <a:gd name="T45" fmla="*/ 192 h 195"/>
                <a:gd name="T46" fmla="*/ 1 w 182"/>
                <a:gd name="T47" fmla="*/ 194 h 195"/>
                <a:gd name="T48" fmla="*/ 0 w 182"/>
                <a:gd name="T49"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 h="195">
                  <a:moveTo>
                    <a:pt x="0" y="195"/>
                  </a:moveTo>
                  <a:cubicBezTo>
                    <a:pt x="4" y="192"/>
                    <a:pt x="20" y="178"/>
                    <a:pt x="51" y="153"/>
                  </a:cubicBezTo>
                  <a:cubicBezTo>
                    <a:pt x="83" y="126"/>
                    <a:pt x="128" y="90"/>
                    <a:pt x="179" y="48"/>
                  </a:cubicBezTo>
                  <a:cubicBezTo>
                    <a:pt x="179" y="50"/>
                    <a:pt x="179" y="50"/>
                    <a:pt x="179" y="50"/>
                  </a:cubicBezTo>
                  <a:cubicBezTo>
                    <a:pt x="160" y="44"/>
                    <a:pt x="141" y="38"/>
                    <a:pt x="120" y="32"/>
                  </a:cubicBezTo>
                  <a:cubicBezTo>
                    <a:pt x="87" y="22"/>
                    <a:pt x="55" y="12"/>
                    <a:pt x="26" y="3"/>
                  </a:cubicBezTo>
                  <a:cubicBezTo>
                    <a:pt x="28" y="2"/>
                    <a:pt x="28" y="2"/>
                    <a:pt x="28" y="2"/>
                  </a:cubicBezTo>
                  <a:cubicBezTo>
                    <a:pt x="20" y="58"/>
                    <a:pt x="13" y="106"/>
                    <a:pt x="8" y="140"/>
                  </a:cubicBezTo>
                  <a:cubicBezTo>
                    <a:pt x="3" y="173"/>
                    <a:pt x="1" y="191"/>
                    <a:pt x="0" y="195"/>
                  </a:cubicBezTo>
                  <a:cubicBezTo>
                    <a:pt x="0" y="195"/>
                    <a:pt x="0" y="195"/>
                    <a:pt x="0" y="194"/>
                  </a:cubicBezTo>
                  <a:cubicBezTo>
                    <a:pt x="0" y="193"/>
                    <a:pt x="0" y="193"/>
                    <a:pt x="0" y="191"/>
                  </a:cubicBezTo>
                  <a:cubicBezTo>
                    <a:pt x="1" y="189"/>
                    <a:pt x="1" y="185"/>
                    <a:pt x="2" y="181"/>
                  </a:cubicBezTo>
                  <a:cubicBezTo>
                    <a:pt x="3" y="172"/>
                    <a:pt x="5" y="158"/>
                    <a:pt x="7" y="141"/>
                  </a:cubicBezTo>
                  <a:cubicBezTo>
                    <a:pt x="12" y="107"/>
                    <a:pt x="18" y="58"/>
                    <a:pt x="26" y="2"/>
                  </a:cubicBezTo>
                  <a:cubicBezTo>
                    <a:pt x="26" y="0"/>
                    <a:pt x="26" y="0"/>
                    <a:pt x="26" y="0"/>
                  </a:cubicBezTo>
                  <a:cubicBezTo>
                    <a:pt x="27" y="1"/>
                    <a:pt x="27" y="1"/>
                    <a:pt x="27" y="1"/>
                  </a:cubicBezTo>
                  <a:cubicBezTo>
                    <a:pt x="56" y="10"/>
                    <a:pt x="88" y="20"/>
                    <a:pt x="121" y="30"/>
                  </a:cubicBezTo>
                  <a:cubicBezTo>
                    <a:pt x="141" y="36"/>
                    <a:pt x="161" y="42"/>
                    <a:pt x="180" y="48"/>
                  </a:cubicBezTo>
                  <a:cubicBezTo>
                    <a:pt x="182" y="49"/>
                    <a:pt x="182" y="49"/>
                    <a:pt x="182" y="49"/>
                  </a:cubicBezTo>
                  <a:cubicBezTo>
                    <a:pt x="180" y="50"/>
                    <a:pt x="180" y="50"/>
                    <a:pt x="180" y="50"/>
                  </a:cubicBezTo>
                  <a:cubicBezTo>
                    <a:pt x="129" y="91"/>
                    <a:pt x="84" y="128"/>
                    <a:pt x="51" y="154"/>
                  </a:cubicBezTo>
                  <a:cubicBezTo>
                    <a:pt x="35" y="167"/>
                    <a:pt x="22" y="177"/>
                    <a:pt x="13" y="184"/>
                  </a:cubicBezTo>
                  <a:cubicBezTo>
                    <a:pt x="9" y="188"/>
                    <a:pt x="6" y="190"/>
                    <a:pt x="3" y="192"/>
                  </a:cubicBezTo>
                  <a:cubicBezTo>
                    <a:pt x="2" y="193"/>
                    <a:pt x="1" y="194"/>
                    <a:pt x="1" y="194"/>
                  </a:cubicBezTo>
                  <a:cubicBezTo>
                    <a:pt x="0" y="195"/>
                    <a:pt x="0" y="195"/>
                    <a:pt x="0" y="19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2">
              <a:extLst>
                <a:ext uri="{FF2B5EF4-FFF2-40B4-BE49-F238E27FC236}">
                  <a16:creationId xmlns:a16="http://schemas.microsoft.com/office/drawing/2014/main" id="{E5712D7F-9D49-4E64-BA9E-7A11A61D9309}"/>
                </a:ext>
              </a:extLst>
            </p:cNvPr>
            <p:cNvSpPr>
              <a:spLocks/>
            </p:cNvSpPr>
            <p:nvPr/>
          </p:nvSpPr>
          <p:spPr bwMode="auto">
            <a:xfrm>
              <a:off x="2692" y="272"/>
              <a:ext cx="57" cy="152"/>
            </a:xfrm>
            <a:custGeom>
              <a:avLst/>
              <a:gdLst>
                <a:gd name="T0" fmla="*/ 57 w 57"/>
                <a:gd name="T1" fmla="*/ 0 h 152"/>
                <a:gd name="T2" fmla="*/ 27 w 57"/>
                <a:gd name="T3" fmla="*/ 0 h 152"/>
                <a:gd name="T4" fmla="*/ 0 w 57"/>
                <a:gd name="T5" fmla="*/ 152 h 152"/>
                <a:gd name="T6" fmla="*/ 31 w 57"/>
                <a:gd name="T7" fmla="*/ 152 h 152"/>
                <a:gd name="T8" fmla="*/ 57 w 57"/>
                <a:gd name="T9" fmla="*/ 0 h 152"/>
              </a:gdLst>
              <a:ahLst/>
              <a:cxnLst>
                <a:cxn ang="0">
                  <a:pos x="T0" y="T1"/>
                </a:cxn>
                <a:cxn ang="0">
                  <a:pos x="T2" y="T3"/>
                </a:cxn>
                <a:cxn ang="0">
                  <a:pos x="T4" y="T5"/>
                </a:cxn>
                <a:cxn ang="0">
                  <a:pos x="T6" y="T7"/>
                </a:cxn>
                <a:cxn ang="0">
                  <a:pos x="T8" y="T9"/>
                </a:cxn>
              </a:cxnLst>
              <a:rect l="0" t="0" r="r" b="b"/>
              <a:pathLst>
                <a:path w="57" h="152">
                  <a:moveTo>
                    <a:pt x="57" y="0"/>
                  </a:moveTo>
                  <a:lnTo>
                    <a:pt x="27" y="0"/>
                  </a:lnTo>
                  <a:lnTo>
                    <a:pt x="0" y="152"/>
                  </a:lnTo>
                  <a:lnTo>
                    <a:pt x="31" y="152"/>
                  </a:lnTo>
                  <a:lnTo>
                    <a:pt x="57" y="0"/>
                  </a:lnTo>
                  <a:close/>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3">
              <a:extLst>
                <a:ext uri="{FF2B5EF4-FFF2-40B4-BE49-F238E27FC236}">
                  <a16:creationId xmlns:a16="http://schemas.microsoft.com/office/drawing/2014/main" id="{E7B11BDA-D35E-4F52-9AC6-11571CAD2FC5}"/>
                </a:ext>
              </a:extLst>
            </p:cNvPr>
            <p:cNvSpPr>
              <a:spLocks/>
            </p:cNvSpPr>
            <p:nvPr/>
          </p:nvSpPr>
          <p:spPr bwMode="auto">
            <a:xfrm>
              <a:off x="2692" y="272"/>
              <a:ext cx="57" cy="152"/>
            </a:xfrm>
            <a:custGeom>
              <a:avLst/>
              <a:gdLst>
                <a:gd name="T0" fmla="*/ 57 w 57"/>
                <a:gd name="T1" fmla="*/ 0 h 152"/>
                <a:gd name="T2" fmla="*/ 27 w 57"/>
                <a:gd name="T3" fmla="*/ 0 h 152"/>
                <a:gd name="T4" fmla="*/ 0 w 57"/>
                <a:gd name="T5" fmla="*/ 152 h 152"/>
                <a:gd name="T6" fmla="*/ 31 w 57"/>
                <a:gd name="T7" fmla="*/ 152 h 152"/>
                <a:gd name="T8" fmla="*/ 57 w 57"/>
                <a:gd name="T9" fmla="*/ 0 h 152"/>
              </a:gdLst>
              <a:ahLst/>
              <a:cxnLst>
                <a:cxn ang="0">
                  <a:pos x="T0" y="T1"/>
                </a:cxn>
                <a:cxn ang="0">
                  <a:pos x="T2" y="T3"/>
                </a:cxn>
                <a:cxn ang="0">
                  <a:pos x="T4" y="T5"/>
                </a:cxn>
                <a:cxn ang="0">
                  <a:pos x="T6" y="T7"/>
                </a:cxn>
                <a:cxn ang="0">
                  <a:pos x="T8" y="T9"/>
                </a:cxn>
              </a:cxnLst>
              <a:rect l="0" t="0" r="r" b="b"/>
              <a:pathLst>
                <a:path w="57" h="152">
                  <a:moveTo>
                    <a:pt x="57" y="0"/>
                  </a:moveTo>
                  <a:lnTo>
                    <a:pt x="27" y="0"/>
                  </a:lnTo>
                  <a:lnTo>
                    <a:pt x="0" y="152"/>
                  </a:lnTo>
                  <a:lnTo>
                    <a:pt x="31" y="152"/>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4">
              <a:extLst>
                <a:ext uri="{FF2B5EF4-FFF2-40B4-BE49-F238E27FC236}">
                  <a16:creationId xmlns:a16="http://schemas.microsoft.com/office/drawing/2014/main" id="{C61A75D2-E4EC-442D-85DD-AF92B971BE5B}"/>
                </a:ext>
              </a:extLst>
            </p:cNvPr>
            <p:cNvSpPr>
              <a:spLocks/>
            </p:cNvSpPr>
            <p:nvPr/>
          </p:nvSpPr>
          <p:spPr bwMode="auto">
            <a:xfrm>
              <a:off x="1251" y="1362"/>
              <a:ext cx="247" cy="527"/>
            </a:xfrm>
            <a:custGeom>
              <a:avLst/>
              <a:gdLst>
                <a:gd name="T0" fmla="*/ 30 w 104"/>
                <a:gd name="T1" fmla="*/ 220 h 222"/>
                <a:gd name="T2" fmla="*/ 69 w 104"/>
                <a:gd name="T3" fmla="*/ 186 h 222"/>
                <a:gd name="T4" fmla="*/ 70 w 104"/>
                <a:gd name="T5" fmla="*/ 146 h 222"/>
                <a:gd name="T6" fmla="*/ 102 w 104"/>
                <a:gd name="T7" fmla="*/ 114 h 222"/>
                <a:gd name="T8" fmla="*/ 103 w 104"/>
                <a:gd name="T9" fmla="*/ 17 h 222"/>
                <a:gd name="T10" fmla="*/ 0 w 104"/>
                <a:gd name="T11" fmla="*/ 24 h 222"/>
                <a:gd name="T12" fmla="*/ 2 w 104"/>
                <a:gd name="T13" fmla="*/ 127 h 222"/>
                <a:gd name="T14" fmla="*/ 2 w 104"/>
                <a:gd name="T15" fmla="*/ 183 h 222"/>
                <a:gd name="T16" fmla="*/ 30 w 104"/>
                <a:gd name="T17" fmla="*/ 2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2">
                  <a:moveTo>
                    <a:pt x="30" y="220"/>
                  </a:moveTo>
                  <a:cubicBezTo>
                    <a:pt x="51" y="222"/>
                    <a:pt x="68" y="206"/>
                    <a:pt x="69" y="186"/>
                  </a:cubicBezTo>
                  <a:cubicBezTo>
                    <a:pt x="70" y="166"/>
                    <a:pt x="70" y="146"/>
                    <a:pt x="70" y="146"/>
                  </a:cubicBezTo>
                  <a:cubicBezTo>
                    <a:pt x="70" y="146"/>
                    <a:pt x="100" y="144"/>
                    <a:pt x="102" y="114"/>
                  </a:cubicBezTo>
                  <a:cubicBezTo>
                    <a:pt x="104" y="85"/>
                    <a:pt x="103" y="17"/>
                    <a:pt x="103" y="17"/>
                  </a:cubicBezTo>
                  <a:cubicBezTo>
                    <a:pt x="70" y="0"/>
                    <a:pt x="31" y="3"/>
                    <a:pt x="0" y="24"/>
                  </a:cubicBezTo>
                  <a:cubicBezTo>
                    <a:pt x="2" y="127"/>
                    <a:pt x="2" y="127"/>
                    <a:pt x="2" y="127"/>
                  </a:cubicBezTo>
                  <a:cubicBezTo>
                    <a:pt x="2" y="183"/>
                    <a:pt x="2" y="183"/>
                    <a:pt x="2" y="183"/>
                  </a:cubicBezTo>
                  <a:cubicBezTo>
                    <a:pt x="2" y="201"/>
                    <a:pt x="12" y="219"/>
                    <a:pt x="30" y="220"/>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5">
              <a:extLst>
                <a:ext uri="{FF2B5EF4-FFF2-40B4-BE49-F238E27FC236}">
                  <a16:creationId xmlns:a16="http://schemas.microsoft.com/office/drawing/2014/main" id="{7F0D0D16-AA3C-425A-8689-D45C63F86F1D}"/>
                </a:ext>
              </a:extLst>
            </p:cNvPr>
            <p:cNvSpPr>
              <a:spLocks/>
            </p:cNvSpPr>
            <p:nvPr/>
          </p:nvSpPr>
          <p:spPr bwMode="auto">
            <a:xfrm>
              <a:off x="1213" y="1312"/>
              <a:ext cx="344" cy="420"/>
            </a:xfrm>
            <a:custGeom>
              <a:avLst/>
              <a:gdLst>
                <a:gd name="T0" fmla="*/ 89 w 145"/>
                <a:gd name="T1" fmla="*/ 99 h 177"/>
                <a:gd name="T2" fmla="*/ 69 w 145"/>
                <a:gd name="T3" fmla="*/ 95 h 177"/>
                <a:gd name="T4" fmla="*/ 63 w 145"/>
                <a:gd name="T5" fmla="*/ 116 h 177"/>
                <a:gd name="T6" fmla="*/ 78 w 145"/>
                <a:gd name="T7" fmla="*/ 127 h 177"/>
                <a:gd name="T8" fmla="*/ 86 w 145"/>
                <a:gd name="T9" fmla="*/ 139 h 177"/>
                <a:gd name="T10" fmla="*/ 76 w 145"/>
                <a:gd name="T11" fmla="*/ 160 h 177"/>
                <a:gd name="T12" fmla="*/ 42 w 145"/>
                <a:gd name="T13" fmla="*/ 176 h 177"/>
                <a:gd name="T14" fmla="*/ 8 w 145"/>
                <a:gd name="T15" fmla="*/ 165 h 177"/>
                <a:gd name="T16" fmla="*/ 2 w 145"/>
                <a:gd name="T17" fmla="*/ 138 h 177"/>
                <a:gd name="T18" fmla="*/ 1 w 145"/>
                <a:gd name="T19" fmla="*/ 73 h 177"/>
                <a:gd name="T20" fmla="*/ 2 w 145"/>
                <a:gd name="T21" fmla="*/ 50 h 177"/>
                <a:gd name="T22" fmla="*/ 15 w 145"/>
                <a:gd name="T23" fmla="*/ 31 h 177"/>
                <a:gd name="T24" fmla="*/ 39 w 145"/>
                <a:gd name="T25" fmla="*/ 23 h 177"/>
                <a:gd name="T26" fmla="*/ 67 w 145"/>
                <a:gd name="T27" fmla="*/ 8 h 177"/>
                <a:gd name="T28" fmla="*/ 98 w 145"/>
                <a:gd name="T29" fmla="*/ 5 h 177"/>
                <a:gd name="T30" fmla="*/ 116 w 145"/>
                <a:gd name="T31" fmla="*/ 19 h 177"/>
                <a:gd name="T32" fmla="*/ 143 w 145"/>
                <a:gd name="T33" fmla="*/ 37 h 177"/>
                <a:gd name="T34" fmla="*/ 143 w 145"/>
                <a:gd name="T35" fmla="*/ 52 h 177"/>
                <a:gd name="T36" fmla="*/ 96 w 145"/>
                <a:gd name="T37" fmla="*/ 71 h 177"/>
                <a:gd name="T38" fmla="*/ 95 w 145"/>
                <a:gd name="T39" fmla="*/ 91 h 177"/>
                <a:gd name="T40" fmla="*/ 89 w 145"/>
                <a:gd name="T41" fmla="*/ 9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77">
                  <a:moveTo>
                    <a:pt x="89" y="99"/>
                  </a:moveTo>
                  <a:cubicBezTo>
                    <a:pt x="84" y="93"/>
                    <a:pt x="76" y="91"/>
                    <a:pt x="69" y="95"/>
                  </a:cubicBezTo>
                  <a:cubicBezTo>
                    <a:pt x="62" y="99"/>
                    <a:pt x="60" y="109"/>
                    <a:pt x="63" y="116"/>
                  </a:cubicBezTo>
                  <a:cubicBezTo>
                    <a:pt x="66" y="121"/>
                    <a:pt x="72" y="126"/>
                    <a:pt x="78" y="127"/>
                  </a:cubicBezTo>
                  <a:cubicBezTo>
                    <a:pt x="83" y="128"/>
                    <a:pt x="87" y="134"/>
                    <a:pt x="86" y="139"/>
                  </a:cubicBezTo>
                  <a:cubicBezTo>
                    <a:pt x="86" y="147"/>
                    <a:pt x="82" y="154"/>
                    <a:pt x="76" y="160"/>
                  </a:cubicBezTo>
                  <a:cubicBezTo>
                    <a:pt x="68" y="169"/>
                    <a:pt x="55" y="174"/>
                    <a:pt x="42" y="176"/>
                  </a:cubicBezTo>
                  <a:cubicBezTo>
                    <a:pt x="30" y="177"/>
                    <a:pt x="15" y="175"/>
                    <a:pt x="8" y="165"/>
                  </a:cubicBezTo>
                  <a:cubicBezTo>
                    <a:pt x="3" y="157"/>
                    <a:pt x="2" y="147"/>
                    <a:pt x="2" y="138"/>
                  </a:cubicBezTo>
                  <a:cubicBezTo>
                    <a:pt x="2" y="116"/>
                    <a:pt x="1" y="95"/>
                    <a:pt x="1" y="73"/>
                  </a:cubicBezTo>
                  <a:cubicBezTo>
                    <a:pt x="1" y="65"/>
                    <a:pt x="0" y="57"/>
                    <a:pt x="2" y="50"/>
                  </a:cubicBezTo>
                  <a:cubicBezTo>
                    <a:pt x="4" y="42"/>
                    <a:pt x="8" y="35"/>
                    <a:pt x="15" y="31"/>
                  </a:cubicBezTo>
                  <a:cubicBezTo>
                    <a:pt x="22" y="26"/>
                    <a:pt x="31" y="25"/>
                    <a:pt x="39" y="23"/>
                  </a:cubicBezTo>
                  <a:cubicBezTo>
                    <a:pt x="49" y="20"/>
                    <a:pt x="58" y="13"/>
                    <a:pt x="67" y="8"/>
                  </a:cubicBezTo>
                  <a:cubicBezTo>
                    <a:pt x="77" y="3"/>
                    <a:pt x="88" y="0"/>
                    <a:pt x="98" y="5"/>
                  </a:cubicBezTo>
                  <a:cubicBezTo>
                    <a:pt x="105" y="8"/>
                    <a:pt x="109" y="15"/>
                    <a:pt x="116" y="19"/>
                  </a:cubicBezTo>
                  <a:cubicBezTo>
                    <a:pt x="126" y="24"/>
                    <a:pt x="139" y="23"/>
                    <a:pt x="143" y="37"/>
                  </a:cubicBezTo>
                  <a:cubicBezTo>
                    <a:pt x="145" y="42"/>
                    <a:pt x="145" y="47"/>
                    <a:pt x="143" y="52"/>
                  </a:cubicBezTo>
                  <a:cubicBezTo>
                    <a:pt x="137" y="71"/>
                    <a:pt x="113" y="79"/>
                    <a:pt x="96" y="71"/>
                  </a:cubicBezTo>
                  <a:cubicBezTo>
                    <a:pt x="96" y="74"/>
                    <a:pt x="99" y="81"/>
                    <a:pt x="95" y="91"/>
                  </a:cubicBezTo>
                  <a:cubicBezTo>
                    <a:pt x="94" y="94"/>
                    <a:pt x="94" y="99"/>
                    <a:pt x="89" y="9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6">
              <a:extLst>
                <a:ext uri="{FF2B5EF4-FFF2-40B4-BE49-F238E27FC236}">
                  <a16:creationId xmlns:a16="http://schemas.microsoft.com/office/drawing/2014/main" id="{9523E336-6FAC-4D9F-A6A0-3AA55D19579B}"/>
                </a:ext>
              </a:extLst>
            </p:cNvPr>
            <p:cNvSpPr>
              <a:spLocks/>
            </p:cNvSpPr>
            <p:nvPr/>
          </p:nvSpPr>
          <p:spPr bwMode="auto">
            <a:xfrm>
              <a:off x="1109" y="1250"/>
              <a:ext cx="147" cy="167"/>
            </a:xfrm>
            <a:custGeom>
              <a:avLst/>
              <a:gdLst>
                <a:gd name="T0" fmla="*/ 52 w 62"/>
                <a:gd name="T1" fmla="*/ 65 h 70"/>
                <a:gd name="T2" fmla="*/ 61 w 62"/>
                <a:gd name="T3" fmla="*/ 35 h 70"/>
                <a:gd name="T4" fmla="*/ 52 w 62"/>
                <a:gd name="T5" fmla="*/ 7 h 70"/>
                <a:gd name="T6" fmla="*/ 33 w 62"/>
                <a:gd name="T7" fmla="*/ 0 h 70"/>
                <a:gd name="T8" fmla="*/ 3 w 62"/>
                <a:gd name="T9" fmla="*/ 23 h 70"/>
                <a:gd name="T10" fmla="*/ 15 w 62"/>
                <a:gd name="T11" fmla="*/ 60 h 70"/>
                <a:gd name="T12" fmla="*/ 53 w 62"/>
                <a:gd name="T13" fmla="*/ 65 h 70"/>
              </a:gdLst>
              <a:ahLst/>
              <a:cxnLst>
                <a:cxn ang="0">
                  <a:pos x="T0" y="T1"/>
                </a:cxn>
                <a:cxn ang="0">
                  <a:pos x="T2" y="T3"/>
                </a:cxn>
                <a:cxn ang="0">
                  <a:pos x="T4" y="T5"/>
                </a:cxn>
                <a:cxn ang="0">
                  <a:pos x="T6" y="T7"/>
                </a:cxn>
                <a:cxn ang="0">
                  <a:pos x="T8" y="T9"/>
                </a:cxn>
                <a:cxn ang="0">
                  <a:pos x="T10" y="T11"/>
                </a:cxn>
                <a:cxn ang="0">
                  <a:pos x="T12" y="T13"/>
                </a:cxn>
              </a:cxnLst>
              <a:rect l="0" t="0" r="r" b="b"/>
              <a:pathLst>
                <a:path w="62" h="70">
                  <a:moveTo>
                    <a:pt x="52" y="65"/>
                  </a:moveTo>
                  <a:cubicBezTo>
                    <a:pt x="56" y="55"/>
                    <a:pt x="60" y="46"/>
                    <a:pt x="61" y="35"/>
                  </a:cubicBezTo>
                  <a:cubicBezTo>
                    <a:pt x="62" y="25"/>
                    <a:pt x="60" y="14"/>
                    <a:pt x="52" y="7"/>
                  </a:cubicBezTo>
                  <a:cubicBezTo>
                    <a:pt x="47" y="2"/>
                    <a:pt x="40" y="0"/>
                    <a:pt x="33" y="0"/>
                  </a:cubicBezTo>
                  <a:cubicBezTo>
                    <a:pt x="19" y="0"/>
                    <a:pt x="7" y="10"/>
                    <a:pt x="3" y="23"/>
                  </a:cubicBezTo>
                  <a:cubicBezTo>
                    <a:pt x="0" y="36"/>
                    <a:pt x="5" y="51"/>
                    <a:pt x="15" y="60"/>
                  </a:cubicBezTo>
                  <a:cubicBezTo>
                    <a:pt x="26" y="68"/>
                    <a:pt x="41" y="70"/>
                    <a:pt x="53" y="6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7">
              <a:extLst>
                <a:ext uri="{FF2B5EF4-FFF2-40B4-BE49-F238E27FC236}">
                  <a16:creationId xmlns:a16="http://schemas.microsoft.com/office/drawing/2014/main" id="{B6EE9541-8AAF-47CD-9885-8C2838ACAB69}"/>
                </a:ext>
              </a:extLst>
            </p:cNvPr>
            <p:cNvSpPr>
              <a:spLocks/>
            </p:cNvSpPr>
            <p:nvPr/>
          </p:nvSpPr>
          <p:spPr bwMode="auto">
            <a:xfrm>
              <a:off x="1213" y="1379"/>
              <a:ext cx="33" cy="33"/>
            </a:xfrm>
            <a:custGeom>
              <a:avLst/>
              <a:gdLst>
                <a:gd name="T0" fmla="*/ 14 w 14"/>
                <a:gd name="T1" fmla="*/ 0 h 14"/>
                <a:gd name="T2" fmla="*/ 9 w 14"/>
                <a:gd name="T3" fmla="*/ 10 h 14"/>
                <a:gd name="T4" fmla="*/ 0 w 14"/>
                <a:gd name="T5" fmla="*/ 14 h 14"/>
                <a:gd name="T6" fmla="*/ 8 w 14"/>
                <a:gd name="T7" fmla="*/ 8 h 14"/>
                <a:gd name="T8" fmla="*/ 14 w 14"/>
                <a:gd name="T9" fmla="*/ 0 h 14"/>
              </a:gdLst>
              <a:ahLst/>
              <a:cxnLst>
                <a:cxn ang="0">
                  <a:pos x="T0" y="T1"/>
                </a:cxn>
                <a:cxn ang="0">
                  <a:pos x="T2" y="T3"/>
                </a:cxn>
                <a:cxn ang="0">
                  <a:pos x="T4" y="T5"/>
                </a:cxn>
                <a:cxn ang="0">
                  <a:pos x="T6" y="T7"/>
                </a:cxn>
                <a:cxn ang="0">
                  <a:pos x="T8" y="T9"/>
                </a:cxn>
              </a:cxnLst>
              <a:rect l="0" t="0" r="r" b="b"/>
              <a:pathLst>
                <a:path w="14" h="14">
                  <a:moveTo>
                    <a:pt x="14" y="0"/>
                  </a:moveTo>
                  <a:cubicBezTo>
                    <a:pt x="14" y="0"/>
                    <a:pt x="14" y="5"/>
                    <a:pt x="9" y="10"/>
                  </a:cubicBezTo>
                  <a:cubicBezTo>
                    <a:pt x="5" y="14"/>
                    <a:pt x="0" y="14"/>
                    <a:pt x="0" y="14"/>
                  </a:cubicBezTo>
                  <a:cubicBezTo>
                    <a:pt x="0" y="13"/>
                    <a:pt x="4" y="12"/>
                    <a:pt x="8" y="8"/>
                  </a:cubicBezTo>
                  <a:cubicBezTo>
                    <a:pt x="12" y="4"/>
                    <a:pt x="13" y="0"/>
                    <a:pt x="14" y="0"/>
                  </a:cubicBez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8">
              <a:extLst>
                <a:ext uri="{FF2B5EF4-FFF2-40B4-BE49-F238E27FC236}">
                  <a16:creationId xmlns:a16="http://schemas.microsoft.com/office/drawing/2014/main" id="{B5271F5F-163A-457A-8E3B-1D7636290FBE}"/>
                </a:ext>
              </a:extLst>
            </p:cNvPr>
            <p:cNvSpPr>
              <a:spLocks/>
            </p:cNvSpPr>
            <p:nvPr/>
          </p:nvSpPr>
          <p:spPr bwMode="auto">
            <a:xfrm>
              <a:off x="1142" y="1333"/>
              <a:ext cx="81" cy="84"/>
            </a:xfrm>
            <a:custGeom>
              <a:avLst/>
              <a:gdLst>
                <a:gd name="T0" fmla="*/ 34 w 34"/>
                <a:gd name="T1" fmla="*/ 26 h 35"/>
                <a:gd name="T2" fmla="*/ 26 w 34"/>
                <a:gd name="T3" fmla="*/ 32 h 35"/>
                <a:gd name="T4" fmla="*/ 16 w 34"/>
                <a:gd name="T5" fmla="*/ 35 h 35"/>
                <a:gd name="T6" fmla="*/ 3 w 34"/>
                <a:gd name="T7" fmla="*/ 30 h 35"/>
                <a:gd name="T8" fmla="*/ 1 w 34"/>
                <a:gd name="T9" fmla="*/ 16 h 35"/>
                <a:gd name="T10" fmla="*/ 6 w 34"/>
                <a:gd name="T11" fmla="*/ 7 h 35"/>
                <a:gd name="T12" fmla="*/ 13 w 34"/>
                <a:gd name="T13" fmla="*/ 0 h 35"/>
                <a:gd name="T14" fmla="*/ 7 w 34"/>
                <a:gd name="T15" fmla="*/ 8 h 35"/>
                <a:gd name="T16" fmla="*/ 3 w 34"/>
                <a:gd name="T17" fmla="*/ 17 h 35"/>
                <a:gd name="T18" fmla="*/ 5 w 34"/>
                <a:gd name="T19" fmla="*/ 28 h 35"/>
                <a:gd name="T20" fmla="*/ 16 w 34"/>
                <a:gd name="T21" fmla="*/ 33 h 35"/>
                <a:gd name="T22" fmla="*/ 25 w 34"/>
                <a:gd name="T23" fmla="*/ 31 h 35"/>
                <a:gd name="T24" fmla="*/ 34 w 34"/>
                <a:gd name="T25"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5">
                  <a:moveTo>
                    <a:pt x="34" y="26"/>
                  </a:moveTo>
                  <a:cubicBezTo>
                    <a:pt x="34" y="27"/>
                    <a:pt x="31" y="29"/>
                    <a:pt x="26" y="32"/>
                  </a:cubicBezTo>
                  <a:cubicBezTo>
                    <a:pt x="23" y="34"/>
                    <a:pt x="20" y="35"/>
                    <a:pt x="16" y="35"/>
                  </a:cubicBezTo>
                  <a:cubicBezTo>
                    <a:pt x="11" y="35"/>
                    <a:pt x="6" y="34"/>
                    <a:pt x="3" y="30"/>
                  </a:cubicBezTo>
                  <a:cubicBezTo>
                    <a:pt x="0" y="26"/>
                    <a:pt x="0" y="20"/>
                    <a:pt x="1" y="16"/>
                  </a:cubicBezTo>
                  <a:cubicBezTo>
                    <a:pt x="2" y="12"/>
                    <a:pt x="4" y="9"/>
                    <a:pt x="6" y="7"/>
                  </a:cubicBezTo>
                  <a:cubicBezTo>
                    <a:pt x="10" y="2"/>
                    <a:pt x="13" y="0"/>
                    <a:pt x="13" y="0"/>
                  </a:cubicBezTo>
                  <a:cubicBezTo>
                    <a:pt x="13" y="0"/>
                    <a:pt x="11" y="3"/>
                    <a:pt x="7" y="8"/>
                  </a:cubicBezTo>
                  <a:cubicBezTo>
                    <a:pt x="6" y="10"/>
                    <a:pt x="4" y="13"/>
                    <a:pt x="3" y="17"/>
                  </a:cubicBezTo>
                  <a:cubicBezTo>
                    <a:pt x="2" y="20"/>
                    <a:pt x="2" y="25"/>
                    <a:pt x="5" y="28"/>
                  </a:cubicBezTo>
                  <a:cubicBezTo>
                    <a:pt x="7" y="32"/>
                    <a:pt x="12" y="33"/>
                    <a:pt x="16" y="33"/>
                  </a:cubicBezTo>
                  <a:cubicBezTo>
                    <a:pt x="19" y="33"/>
                    <a:pt x="23" y="32"/>
                    <a:pt x="25" y="31"/>
                  </a:cubicBezTo>
                  <a:cubicBezTo>
                    <a:pt x="31" y="28"/>
                    <a:pt x="34" y="26"/>
                    <a:pt x="34" y="2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9">
              <a:extLst>
                <a:ext uri="{FF2B5EF4-FFF2-40B4-BE49-F238E27FC236}">
                  <a16:creationId xmlns:a16="http://schemas.microsoft.com/office/drawing/2014/main" id="{896E3C12-07C2-478C-9479-ED734370965C}"/>
                </a:ext>
              </a:extLst>
            </p:cNvPr>
            <p:cNvSpPr>
              <a:spLocks/>
            </p:cNvSpPr>
            <p:nvPr/>
          </p:nvSpPr>
          <p:spPr bwMode="auto">
            <a:xfrm>
              <a:off x="1104" y="1405"/>
              <a:ext cx="116" cy="116"/>
            </a:xfrm>
            <a:custGeom>
              <a:avLst/>
              <a:gdLst>
                <a:gd name="T0" fmla="*/ 0 w 49"/>
                <a:gd name="T1" fmla="*/ 30 h 49"/>
                <a:gd name="T2" fmla="*/ 1 w 49"/>
                <a:gd name="T3" fmla="*/ 33 h 49"/>
                <a:gd name="T4" fmla="*/ 6 w 49"/>
                <a:gd name="T5" fmla="*/ 41 h 49"/>
                <a:gd name="T6" fmla="*/ 17 w 49"/>
                <a:gd name="T7" fmla="*/ 46 h 49"/>
                <a:gd name="T8" fmla="*/ 28 w 49"/>
                <a:gd name="T9" fmla="*/ 35 h 49"/>
                <a:gd name="T10" fmla="*/ 31 w 49"/>
                <a:gd name="T11" fmla="*/ 18 h 49"/>
                <a:gd name="T12" fmla="*/ 37 w 49"/>
                <a:gd name="T13" fmla="*/ 5 h 49"/>
                <a:gd name="T14" fmla="*/ 46 w 49"/>
                <a:gd name="T15" fmla="*/ 0 h 49"/>
                <a:gd name="T16" fmla="*/ 49 w 49"/>
                <a:gd name="T17" fmla="*/ 0 h 49"/>
                <a:gd name="T18" fmla="*/ 46 w 49"/>
                <a:gd name="T19" fmla="*/ 1 h 49"/>
                <a:gd name="T20" fmla="*/ 38 w 49"/>
                <a:gd name="T21" fmla="*/ 6 h 49"/>
                <a:gd name="T22" fmla="*/ 33 w 49"/>
                <a:gd name="T23" fmla="*/ 19 h 49"/>
                <a:gd name="T24" fmla="*/ 30 w 49"/>
                <a:gd name="T25" fmla="*/ 36 h 49"/>
                <a:gd name="T26" fmla="*/ 18 w 49"/>
                <a:gd name="T27" fmla="*/ 48 h 49"/>
                <a:gd name="T28" fmla="*/ 10 w 49"/>
                <a:gd name="T29" fmla="*/ 47 h 49"/>
                <a:gd name="T30" fmla="*/ 5 w 49"/>
                <a:gd name="T31" fmla="*/ 42 h 49"/>
                <a:gd name="T32" fmla="*/ 1 w 49"/>
                <a:gd name="T33" fmla="*/ 33 h 49"/>
                <a:gd name="T34" fmla="*/ 0 w 49"/>
                <a:gd name="T35"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0" y="30"/>
                  </a:moveTo>
                  <a:cubicBezTo>
                    <a:pt x="0" y="30"/>
                    <a:pt x="1" y="31"/>
                    <a:pt x="1" y="33"/>
                  </a:cubicBezTo>
                  <a:cubicBezTo>
                    <a:pt x="2" y="35"/>
                    <a:pt x="3" y="38"/>
                    <a:pt x="6" y="41"/>
                  </a:cubicBezTo>
                  <a:cubicBezTo>
                    <a:pt x="8" y="44"/>
                    <a:pt x="12" y="47"/>
                    <a:pt x="17" y="46"/>
                  </a:cubicBezTo>
                  <a:cubicBezTo>
                    <a:pt x="22" y="46"/>
                    <a:pt x="27" y="41"/>
                    <a:pt x="28" y="35"/>
                  </a:cubicBezTo>
                  <a:cubicBezTo>
                    <a:pt x="30" y="30"/>
                    <a:pt x="30" y="24"/>
                    <a:pt x="31" y="18"/>
                  </a:cubicBezTo>
                  <a:cubicBezTo>
                    <a:pt x="32" y="13"/>
                    <a:pt x="34" y="8"/>
                    <a:pt x="37" y="5"/>
                  </a:cubicBezTo>
                  <a:cubicBezTo>
                    <a:pt x="40" y="2"/>
                    <a:pt x="43" y="0"/>
                    <a:pt x="46" y="0"/>
                  </a:cubicBezTo>
                  <a:cubicBezTo>
                    <a:pt x="48" y="0"/>
                    <a:pt x="49" y="0"/>
                    <a:pt x="49" y="0"/>
                  </a:cubicBezTo>
                  <a:cubicBezTo>
                    <a:pt x="49" y="0"/>
                    <a:pt x="48" y="0"/>
                    <a:pt x="46" y="1"/>
                  </a:cubicBezTo>
                  <a:cubicBezTo>
                    <a:pt x="44" y="1"/>
                    <a:pt x="41" y="3"/>
                    <a:pt x="38" y="6"/>
                  </a:cubicBezTo>
                  <a:cubicBezTo>
                    <a:pt x="36" y="9"/>
                    <a:pt x="34" y="13"/>
                    <a:pt x="33" y="19"/>
                  </a:cubicBezTo>
                  <a:cubicBezTo>
                    <a:pt x="32" y="24"/>
                    <a:pt x="32" y="30"/>
                    <a:pt x="30" y="36"/>
                  </a:cubicBezTo>
                  <a:cubicBezTo>
                    <a:pt x="28" y="42"/>
                    <a:pt x="24" y="47"/>
                    <a:pt x="18" y="48"/>
                  </a:cubicBezTo>
                  <a:cubicBezTo>
                    <a:pt x="15" y="49"/>
                    <a:pt x="12" y="48"/>
                    <a:pt x="10" y="47"/>
                  </a:cubicBezTo>
                  <a:cubicBezTo>
                    <a:pt x="7" y="46"/>
                    <a:pt x="6" y="44"/>
                    <a:pt x="5" y="42"/>
                  </a:cubicBezTo>
                  <a:cubicBezTo>
                    <a:pt x="2" y="39"/>
                    <a:pt x="1" y="35"/>
                    <a:pt x="1" y="33"/>
                  </a:cubicBezTo>
                  <a:cubicBezTo>
                    <a:pt x="0" y="31"/>
                    <a:pt x="0" y="30"/>
                    <a:pt x="0" y="3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0">
              <a:extLst>
                <a:ext uri="{FF2B5EF4-FFF2-40B4-BE49-F238E27FC236}">
                  <a16:creationId xmlns:a16="http://schemas.microsoft.com/office/drawing/2014/main" id="{85D6E1BC-E8A6-4984-BB39-7A83F33D2260}"/>
                </a:ext>
              </a:extLst>
            </p:cNvPr>
            <p:cNvSpPr>
              <a:spLocks/>
            </p:cNvSpPr>
            <p:nvPr/>
          </p:nvSpPr>
          <p:spPr bwMode="auto">
            <a:xfrm>
              <a:off x="1035" y="2060"/>
              <a:ext cx="185" cy="328"/>
            </a:xfrm>
            <a:custGeom>
              <a:avLst/>
              <a:gdLst>
                <a:gd name="T0" fmla="*/ 15 w 78"/>
                <a:gd name="T1" fmla="*/ 0 h 138"/>
                <a:gd name="T2" fmla="*/ 15 w 78"/>
                <a:gd name="T3" fmla="*/ 124 h 138"/>
                <a:gd name="T4" fmla="*/ 44 w 78"/>
                <a:gd name="T5" fmla="*/ 133 h 138"/>
                <a:gd name="T6" fmla="*/ 73 w 78"/>
                <a:gd name="T7" fmla="*/ 109 h 138"/>
                <a:gd name="T8" fmla="*/ 78 w 78"/>
                <a:gd name="T9" fmla="*/ 0 h 138"/>
                <a:gd name="T10" fmla="*/ 15 w 78"/>
                <a:gd name="T11" fmla="*/ 0 h 138"/>
              </a:gdLst>
              <a:ahLst/>
              <a:cxnLst>
                <a:cxn ang="0">
                  <a:pos x="T0" y="T1"/>
                </a:cxn>
                <a:cxn ang="0">
                  <a:pos x="T2" y="T3"/>
                </a:cxn>
                <a:cxn ang="0">
                  <a:pos x="T4" y="T5"/>
                </a:cxn>
                <a:cxn ang="0">
                  <a:pos x="T6" y="T7"/>
                </a:cxn>
                <a:cxn ang="0">
                  <a:pos x="T8" y="T9"/>
                </a:cxn>
                <a:cxn ang="0">
                  <a:pos x="T10" y="T11"/>
                </a:cxn>
              </a:cxnLst>
              <a:rect l="0" t="0" r="r" b="b"/>
              <a:pathLst>
                <a:path w="78" h="138">
                  <a:moveTo>
                    <a:pt x="15" y="0"/>
                  </a:moveTo>
                  <a:cubicBezTo>
                    <a:pt x="15" y="0"/>
                    <a:pt x="0" y="110"/>
                    <a:pt x="15" y="124"/>
                  </a:cubicBezTo>
                  <a:cubicBezTo>
                    <a:pt x="30" y="138"/>
                    <a:pt x="44" y="133"/>
                    <a:pt x="44" y="133"/>
                  </a:cubicBezTo>
                  <a:cubicBezTo>
                    <a:pt x="73" y="109"/>
                    <a:pt x="73" y="109"/>
                    <a:pt x="73" y="109"/>
                  </a:cubicBezTo>
                  <a:cubicBezTo>
                    <a:pt x="78" y="0"/>
                    <a:pt x="78" y="0"/>
                    <a:pt x="78" y="0"/>
                  </a:cubicBezTo>
                  <a:cubicBezTo>
                    <a:pt x="15" y="0"/>
                    <a:pt x="15" y="0"/>
                    <a:pt x="15" y="0"/>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1">
              <a:extLst>
                <a:ext uri="{FF2B5EF4-FFF2-40B4-BE49-F238E27FC236}">
                  <a16:creationId xmlns:a16="http://schemas.microsoft.com/office/drawing/2014/main" id="{52B470FE-9864-425D-98D0-D178D2D34829}"/>
                </a:ext>
              </a:extLst>
            </p:cNvPr>
            <p:cNvSpPr>
              <a:spLocks/>
            </p:cNvSpPr>
            <p:nvPr/>
          </p:nvSpPr>
          <p:spPr bwMode="auto">
            <a:xfrm>
              <a:off x="1804" y="1174"/>
              <a:ext cx="335" cy="264"/>
            </a:xfrm>
            <a:custGeom>
              <a:avLst/>
              <a:gdLst>
                <a:gd name="T0" fmla="*/ 0 w 335"/>
                <a:gd name="T1" fmla="*/ 155 h 264"/>
                <a:gd name="T2" fmla="*/ 45 w 335"/>
                <a:gd name="T3" fmla="*/ 107 h 264"/>
                <a:gd name="T4" fmla="*/ 121 w 335"/>
                <a:gd name="T5" fmla="*/ 167 h 264"/>
                <a:gd name="T6" fmla="*/ 295 w 335"/>
                <a:gd name="T7" fmla="*/ 0 h 264"/>
                <a:gd name="T8" fmla="*/ 335 w 335"/>
                <a:gd name="T9" fmla="*/ 48 h 264"/>
                <a:gd name="T10" fmla="*/ 119 w 335"/>
                <a:gd name="T11" fmla="*/ 264 h 264"/>
                <a:gd name="T12" fmla="*/ 0 w 335"/>
                <a:gd name="T13" fmla="*/ 155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5"/>
                  </a:moveTo>
                  <a:lnTo>
                    <a:pt x="45" y="107"/>
                  </a:lnTo>
                  <a:lnTo>
                    <a:pt x="121" y="167"/>
                  </a:lnTo>
                  <a:lnTo>
                    <a:pt x="295" y="0"/>
                  </a:lnTo>
                  <a:lnTo>
                    <a:pt x="335" y="48"/>
                  </a:lnTo>
                  <a:lnTo>
                    <a:pt x="119" y="264"/>
                  </a:lnTo>
                  <a:lnTo>
                    <a:pt x="0" y="155"/>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2">
              <a:extLst>
                <a:ext uri="{FF2B5EF4-FFF2-40B4-BE49-F238E27FC236}">
                  <a16:creationId xmlns:a16="http://schemas.microsoft.com/office/drawing/2014/main" id="{A6808D81-5959-485B-98DB-61CA817D7810}"/>
                </a:ext>
              </a:extLst>
            </p:cNvPr>
            <p:cNvSpPr>
              <a:spLocks/>
            </p:cNvSpPr>
            <p:nvPr/>
          </p:nvSpPr>
          <p:spPr bwMode="auto">
            <a:xfrm>
              <a:off x="1633" y="1333"/>
              <a:ext cx="402" cy="585"/>
            </a:xfrm>
            <a:custGeom>
              <a:avLst/>
              <a:gdLst>
                <a:gd name="T0" fmla="*/ 162 w 169"/>
                <a:gd name="T1" fmla="*/ 4 h 246"/>
                <a:gd name="T2" fmla="*/ 134 w 169"/>
                <a:gd name="T3" fmla="*/ 22 h 246"/>
                <a:gd name="T4" fmla="*/ 125 w 169"/>
                <a:gd name="T5" fmla="*/ 5 h 246"/>
                <a:gd name="T6" fmla="*/ 125 w 169"/>
                <a:gd name="T7" fmla="*/ 39 h 246"/>
                <a:gd name="T8" fmla="*/ 76 w 169"/>
                <a:gd name="T9" fmla="*/ 143 h 246"/>
                <a:gd name="T10" fmla="*/ 46 w 169"/>
                <a:gd name="T11" fmla="*/ 172 h 246"/>
                <a:gd name="T12" fmla="*/ 0 w 169"/>
                <a:gd name="T13" fmla="*/ 186 h 246"/>
                <a:gd name="T14" fmla="*/ 18 w 169"/>
                <a:gd name="T15" fmla="*/ 246 h 246"/>
                <a:gd name="T16" fmla="*/ 81 w 169"/>
                <a:gd name="T17" fmla="*/ 225 h 246"/>
                <a:gd name="T18" fmla="*/ 116 w 169"/>
                <a:gd name="T19" fmla="*/ 190 h 246"/>
                <a:gd name="T20" fmla="*/ 160 w 169"/>
                <a:gd name="T21" fmla="*/ 56 h 246"/>
                <a:gd name="T22" fmla="*/ 168 w 169"/>
                <a:gd name="T23" fmla="*/ 30 h 246"/>
                <a:gd name="T24" fmla="*/ 162 w 169"/>
                <a:gd name="T25"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46">
                  <a:moveTo>
                    <a:pt x="162" y="4"/>
                  </a:moveTo>
                  <a:cubicBezTo>
                    <a:pt x="134" y="22"/>
                    <a:pt x="134" y="22"/>
                    <a:pt x="134" y="22"/>
                  </a:cubicBezTo>
                  <a:cubicBezTo>
                    <a:pt x="133" y="11"/>
                    <a:pt x="125" y="0"/>
                    <a:pt x="125" y="5"/>
                  </a:cubicBezTo>
                  <a:cubicBezTo>
                    <a:pt x="126" y="11"/>
                    <a:pt x="125" y="39"/>
                    <a:pt x="125" y="39"/>
                  </a:cubicBezTo>
                  <a:cubicBezTo>
                    <a:pt x="76" y="143"/>
                    <a:pt x="76" y="143"/>
                    <a:pt x="76" y="143"/>
                  </a:cubicBezTo>
                  <a:cubicBezTo>
                    <a:pt x="69" y="159"/>
                    <a:pt x="56" y="170"/>
                    <a:pt x="46" y="172"/>
                  </a:cubicBezTo>
                  <a:cubicBezTo>
                    <a:pt x="0" y="186"/>
                    <a:pt x="0" y="186"/>
                    <a:pt x="0" y="186"/>
                  </a:cubicBezTo>
                  <a:cubicBezTo>
                    <a:pt x="18" y="246"/>
                    <a:pt x="18" y="246"/>
                    <a:pt x="18" y="246"/>
                  </a:cubicBezTo>
                  <a:cubicBezTo>
                    <a:pt x="81" y="225"/>
                    <a:pt x="81" y="225"/>
                    <a:pt x="81" y="225"/>
                  </a:cubicBezTo>
                  <a:cubicBezTo>
                    <a:pt x="98" y="220"/>
                    <a:pt x="111" y="207"/>
                    <a:pt x="116" y="190"/>
                  </a:cubicBezTo>
                  <a:cubicBezTo>
                    <a:pt x="160" y="56"/>
                    <a:pt x="160" y="56"/>
                    <a:pt x="160" y="56"/>
                  </a:cubicBezTo>
                  <a:cubicBezTo>
                    <a:pt x="160" y="56"/>
                    <a:pt x="166" y="41"/>
                    <a:pt x="168" y="30"/>
                  </a:cubicBezTo>
                  <a:cubicBezTo>
                    <a:pt x="169" y="19"/>
                    <a:pt x="162" y="4"/>
                    <a:pt x="162" y="4"/>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3">
              <a:extLst>
                <a:ext uri="{FF2B5EF4-FFF2-40B4-BE49-F238E27FC236}">
                  <a16:creationId xmlns:a16="http://schemas.microsoft.com/office/drawing/2014/main" id="{3681E5D8-A46A-4CA9-86D6-18E05C2B1E60}"/>
                </a:ext>
              </a:extLst>
            </p:cNvPr>
            <p:cNvSpPr>
              <a:spLocks/>
            </p:cNvSpPr>
            <p:nvPr/>
          </p:nvSpPr>
          <p:spPr bwMode="auto">
            <a:xfrm>
              <a:off x="1344" y="3960"/>
              <a:ext cx="254" cy="114"/>
            </a:xfrm>
            <a:custGeom>
              <a:avLst/>
              <a:gdLst>
                <a:gd name="T0" fmla="*/ 58 w 107"/>
                <a:gd name="T1" fmla="*/ 31 h 48"/>
                <a:gd name="T2" fmla="*/ 57 w 107"/>
                <a:gd name="T3" fmla="*/ 0 h 48"/>
                <a:gd name="T4" fmla="*/ 0 w 107"/>
                <a:gd name="T5" fmla="*/ 1 h 48"/>
                <a:gd name="T6" fmla="*/ 0 w 107"/>
                <a:gd name="T7" fmla="*/ 46 h 48"/>
                <a:gd name="T8" fmla="*/ 4 w 107"/>
                <a:gd name="T9" fmla="*/ 46 h 48"/>
                <a:gd name="T10" fmla="*/ 95 w 107"/>
                <a:gd name="T11" fmla="*/ 45 h 48"/>
                <a:gd name="T12" fmla="*/ 58 w 107"/>
                <a:gd name="T13" fmla="*/ 31 h 48"/>
              </a:gdLst>
              <a:ahLst/>
              <a:cxnLst>
                <a:cxn ang="0">
                  <a:pos x="T0" y="T1"/>
                </a:cxn>
                <a:cxn ang="0">
                  <a:pos x="T2" y="T3"/>
                </a:cxn>
                <a:cxn ang="0">
                  <a:pos x="T4" y="T5"/>
                </a:cxn>
                <a:cxn ang="0">
                  <a:pos x="T6" y="T7"/>
                </a:cxn>
                <a:cxn ang="0">
                  <a:pos x="T8" y="T9"/>
                </a:cxn>
                <a:cxn ang="0">
                  <a:pos x="T10" y="T11"/>
                </a:cxn>
                <a:cxn ang="0">
                  <a:pos x="T12" y="T13"/>
                </a:cxn>
              </a:cxnLst>
              <a:rect l="0" t="0" r="r" b="b"/>
              <a:pathLst>
                <a:path w="107" h="48">
                  <a:moveTo>
                    <a:pt x="58" y="31"/>
                  </a:moveTo>
                  <a:cubicBezTo>
                    <a:pt x="57" y="0"/>
                    <a:pt x="57" y="0"/>
                    <a:pt x="57" y="0"/>
                  </a:cubicBezTo>
                  <a:cubicBezTo>
                    <a:pt x="0" y="1"/>
                    <a:pt x="0" y="1"/>
                    <a:pt x="0" y="1"/>
                  </a:cubicBezTo>
                  <a:cubicBezTo>
                    <a:pt x="0" y="46"/>
                    <a:pt x="0" y="46"/>
                    <a:pt x="0" y="46"/>
                  </a:cubicBezTo>
                  <a:cubicBezTo>
                    <a:pt x="4" y="46"/>
                    <a:pt x="4" y="46"/>
                    <a:pt x="4" y="46"/>
                  </a:cubicBezTo>
                  <a:cubicBezTo>
                    <a:pt x="20" y="47"/>
                    <a:pt x="84" y="48"/>
                    <a:pt x="95" y="45"/>
                  </a:cubicBezTo>
                  <a:cubicBezTo>
                    <a:pt x="107" y="41"/>
                    <a:pt x="58" y="31"/>
                    <a:pt x="58" y="31"/>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4">
              <a:extLst>
                <a:ext uri="{FF2B5EF4-FFF2-40B4-BE49-F238E27FC236}">
                  <a16:creationId xmlns:a16="http://schemas.microsoft.com/office/drawing/2014/main" id="{232BEABE-B6BA-49B1-B36F-CBDEAEA0AE77}"/>
                </a:ext>
              </a:extLst>
            </p:cNvPr>
            <p:cNvSpPr>
              <a:spLocks/>
            </p:cNvSpPr>
            <p:nvPr/>
          </p:nvSpPr>
          <p:spPr bwMode="auto">
            <a:xfrm>
              <a:off x="1344" y="4029"/>
              <a:ext cx="50" cy="38"/>
            </a:xfrm>
            <a:custGeom>
              <a:avLst/>
              <a:gdLst>
                <a:gd name="T0" fmla="*/ 2 w 21"/>
                <a:gd name="T1" fmla="*/ 0 h 16"/>
                <a:gd name="T2" fmla="*/ 0 w 21"/>
                <a:gd name="T3" fmla="*/ 0 h 16"/>
                <a:gd name="T4" fmla="*/ 0 w 21"/>
                <a:gd name="T5" fmla="*/ 16 h 16"/>
                <a:gd name="T6" fmla="*/ 0 w 21"/>
                <a:gd name="T7" fmla="*/ 16 h 16"/>
                <a:gd name="T8" fmla="*/ 21 w 21"/>
                <a:gd name="T9" fmla="*/ 15 h 16"/>
                <a:gd name="T10" fmla="*/ 13 w 21"/>
                <a:gd name="T11" fmla="*/ 4 h 16"/>
                <a:gd name="T12" fmla="*/ 2 w 2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1" h="16">
                  <a:moveTo>
                    <a:pt x="2" y="0"/>
                  </a:moveTo>
                  <a:cubicBezTo>
                    <a:pt x="1" y="0"/>
                    <a:pt x="0" y="0"/>
                    <a:pt x="0" y="0"/>
                  </a:cubicBezTo>
                  <a:cubicBezTo>
                    <a:pt x="0" y="16"/>
                    <a:pt x="0" y="16"/>
                    <a:pt x="0" y="16"/>
                  </a:cubicBezTo>
                  <a:cubicBezTo>
                    <a:pt x="0" y="16"/>
                    <a:pt x="0" y="16"/>
                    <a:pt x="0" y="16"/>
                  </a:cubicBezTo>
                  <a:cubicBezTo>
                    <a:pt x="21" y="15"/>
                    <a:pt x="21" y="15"/>
                    <a:pt x="21" y="15"/>
                  </a:cubicBezTo>
                  <a:cubicBezTo>
                    <a:pt x="20" y="11"/>
                    <a:pt x="17" y="7"/>
                    <a:pt x="13" y="4"/>
                  </a:cubicBezTo>
                  <a:cubicBezTo>
                    <a:pt x="10" y="1"/>
                    <a:pt x="6" y="0"/>
                    <a:pt x="2"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5">
              <a:extLst>
                <a:ext uri="{FF2B5EF4-FFF2-40B4-BE49-F238E27FC236}">
                  <a16:creationId xmlns:a16="http://schemas.microsoft.com/office/drawing/2014/main" id="{A33D8CAE-2518-4C37-ABD8-99BC0BE12251}"/>
                </a:ext>
              </a:extLst>
            </p:cNvPr>
            <p:cNvSpPr>
              <a:spLocks noEditPoints="1"/>
            </p:cNvSpPr>
            <p:nvPr/>
          </p:nvSpPr>
          <p:spPr bwMode="auto">
            <a:xfrm>
              <a:off x="1344" y="4048"/>
              <a:ext cx="230" cy="21"/>
            </a:xfrm>
            <a:custGeom>
              <a:avLst/>
              <a:gdLst>
                <a:gd name="T0" fmla="*/ 0 w 97"/>
                <a:gd name="T1" fmla="*/ 9 h 9"/>
                <a:gd name="T2" fmla="*/ 3 w 97"/>
                <a:gd name="T3" fmla="*/ 9 h 9"/>
                <a:gd name="T4" fmla="*/ 5 w 97"/>
                <a:gd name="T5" fmla="*/ 9 h 9"/>
                <a:gd name="T6" fmla="*/ 4 w 97"/>
                <a:gd name="T7" fmla="*/ 9 h 9"/>
                <a:gd name="T8" fmla="*/ 0 w 97"/>
                <a:gd name="T9" fmla="*/ 9 h 9"/>
                <a:gd name="T10" fmla="*/ 97 w 97"/>
                <a:gd name="T11" fmla="*/ 6 h 9"/>
                <a:gd name="T12" fmla="*/ 95 w 97"/>
                <a:gd name="T13" fmla="*/ 8 h 9"/>
                <a:gd name="T14" fmla="*/ 95 w 97"/>
                <a:gd name="T15" fmla="*/ 8 h 9"/>
                <a:gd name="T16" fmla="*/ 97 w 97"/>
                <a:gd name="T17" fmla="*/ 7 h 9"/>
                <a:gd name="T18" fmla="*/ 97 w 97"/>
                <a:gd name="T19" fmla="*/ 6 h 9"/>
                <a:gd name="T20" fmla="*/ 82 w 97"/>
                <a:gd name="T21" fmla="*/ 0 h 9"/>
                <a:gd name="T22" fmla="*/ 86 w 97"/>
                <a:gd name="T23" fmla="*/ 1 h 9"/>
                <a:gd name="T24" fmla="*/ 82 w 97"/>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
                  <a:moveTo>
                    <a:pt x="0" y="9"/>
                  </a:moveTo>
                  <a:cubicBezTo>
                    <a:pt x="1" y="9"/>
                    <a:pt x="2" y="9"/>
                    <a:pt x="3" y="9"/>
                  </a:cubicBezTo>
                  <a:cubicBezTo>
                    <a:pt x="4" y="9"/>
                    <a:pt x="4" y="9"/>
                    <a:pt x="5" y="9"/>
                  </a:cubicBezTo>
                  <a:cubicBezTo>
                    <a:pt x="4" y="9"/>
                    <a:pt x="4" y="9"/>
                    <a:pt x="4" y="9"/>
                  </a:cubicBezTo>
                  <a:cubicBezTo>
                    <a:pt x="0" y="9"/>
                    <a:pt x="0" y="9"/>
                    <a:pt x="0" y="9"/>
                  </a:cubicBezTo>
                  <a:moveTo>
                    <a:pt x="97" y="6"/>
                  </a:moveTo>
                  <a:cubicBezTo>
                    <a:pt x="97" y="7"/>
                    <a:pt x="97" y="7"/>
                    <a:pt x="95" y="8"/>
                  </a:cubicBezTo>
                  <a:cubicBezTo>
                    <a:pt x="95" y="8"/>
                    <a:pt x="95" y="8"/>
                    <a:pt x="95" y="8"/>
                  </a:cubicBezTo>
                  <a:cubicBezTo>
                    <a:pt x="96" y="8"/>
                    <a:pt x="97" y="7"/>
                    <a:pt x="97" y="7"/>
                  </a:cubicBezTo>
                  <a:cubicBezTo>
                    <a:pt x="97" y="7"/>
                    <a:pt x="97" y="6"/>
                    <a:pt x="97" y="6"/>
                  </a:cubicBezTo>
                  <a:moveTo>
                    <a:pt x="82" y="0"/>
                  </a:moveTo>
                  <a:cubicBezTo>
                    <a:pt x="83" y="0"/>
                    <a:pt x="84" y="0"/>
                    <a:pt x="86" y="1"/>
                  </a:cubicBezTo>
                  <a:cubicBezTo>
                    <a:pt x="84" y="0"/>
                    <a:pt x="82" y="0"/>
                    <a:pt x="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6">
              <a:extLst>
                <a:ext uri="{FF2B5EF4-FFF2-40B4-BE49-F238E27FC236}">
                  <a16:creationId xmlns:a16="http://schemas.microsoft.com/office/drawing/2014/main" id="{A5C65E9C-CB2A-4351-A452-564F8A3D0A57}"/>
                </a:ext>
              </a:extLst>
            </p:cNvPr>
            <p:cNvSpPr>
              <a:spLocks/>
            </p:cNvSpPr>
            <p:nvPr/>
          </p:nvSpPr>
          <p:spPr bwMode="auto">
            <a:xfrm>
              <a:off x="1351" y="4069"/>
              <a:ext cx="123" cy="3"/>
            </a:xfrm>
            <a:custGeom>
              <a:avLst/>
              <a:gdLst>
                <a:gd name="T0" fmla="*/ 2 w 52"/>
                <a:gd name="T1" fmla="*/ 0 h 1"/>
                <a:gd name="T2" fmla="*/ 0 w 52"/>
                <a:gd name="T3" fmla="*/ 0 h 1"/>
                <a:gd name="T4" fmla="*/ 38 w 52"/>
                <a:gd name="T5" fmla="*/ 1 h 1"/>
                <a:gd name="T6" fmla="*/ 52 w 52"/>
                <a:gd name="T7" fmla="*/ 1 h 1"/>
                <a:gd name="T8" fmla="*/ 49 w 52"/>
                <a:gd name="T9" fmla="*/ 1 h 1"/>
                <a:gd name="T10" fmla="*/ 2 w 52"/>
                <a:gd name="T11" fmla="*/ 0 h 1"/>
              </a:gdLst>
              <a:ahLst/>
              <a:cxnLst>
                <a:cxn ang="0">
                  <a:pos x="T0" y="T1"/>
                </a:cxn>
                <a:cxn ang="0">
                  <a:pos x="T2" y="T3"/>
                </a:cxn>
                <a:cxn ang="0">
                  <a:pos x="T4" y="T5"/>
                </a:cxn>
                <a:cxn ang="0">
                  <a:pos x="T6" y="T7"/>
                </a:cxn>
                <a:cxn ang="0">
                  <a:pos x="T8" y="T9"/>
                </a:cxn>
                <a:cxn ang="0">
                  <a:pos x="T10" y="T11"/>
                </a:cxn>
              </a:cxnLst>
              <a:rect l="0" t="0" r="r" b="b"/>
              <a:pathLst>
                <a:path w="52" h="1">
                  <a:moveTo>
                    <a:pt x="2" y="0"/>
                  </a:moveTo>
                  <a:cubicBezTo>
                    <a:pt x="1" y="0"/>
                    <a:pt x="1" y="0"/>
                    <a:pt x="0" y="0"/>
                  </a:cubicBezTo>
                  <a:cubicBezTo>
                    <a:pt x="11" y="1"/>
                    <a:pt x="25" y="1"/>
                    <a:pt x="38" y="1"/>
                  </a:cubicBezTo>
                  <a:cubicBezTo>
                    <a:pt x="43" y="1"/>
                    <a:pt x="48" y="1"/>
                    <a:pt x="52" y="1"/>
                  </a:cubicBezTo>
                  <a:cubicBezTo>
                    <a:pt x="51" y="1"/>
                    <a:pt x="50" y="1"/>
                    <a:pt x="49" y="1"/>
                  </a:cubicBezTo>
                  <a:cubicBezTo>
                    <a:pt x="30" y="1"/>
                    <a:pt x="10" y="0"/>
                    <a:pt x="2" y="0"/>
                  </a:cubicBezTo>
                </a:path>
              </a:pathLst>
            </a:custGeom>
            <a:solidFill>
              <a:srgbClr val="7D8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7">
              <a:extLst>
                <a:ext uri="{FF2B5EF4-FFF2-40B4-BE49-F238E27FC236}">
                  <a16:creationId xmlns:a16="http://schemas.microsoft.com/office/drawing/2014/main" id="{A5BC2D52-090B-492F-B4F4-53C7C93D7256}"/>
                </a:ext>
              </a:extLst>
            </p:cNvPr>
            <p:cNvSpPr>
              <a:spLocks/>
            </p:cNvSpPr>
            <p:nvPr/>
          </p:nvSpPr>
          <p:spPr bwMode="auto">
            <a:xfrm>
              <a:off x="1344" y="4048"/>
              <a:ext cx="230" cy="24"/>
            </a:xfrm>
            <a:custGeom>
              <a:avLst/>
              <a:gdLst>
                <a:gd name="T0" fmla="*/ 82 w 97"/>
                <a:gd name="T1" fmla="*/ 0 h 10"/>
                <a:gd name="T2" fmla="*/ 77 w 97"/>
                <a:gd name="T3" fmla="*/ 7 h 10"/>
                <a:gd name="T4" fmla="*/ 21 w 97"/>
                <a:gd name="T5" fmla="*/ 7 h 10"/>
                <a:gd name="T6" fmla="*/ 21 w 97"/>
                <a:gd name="T7" fmla="*/ 8 h 10"/>
                <a:gd name="T8" fmla="*/ 0 w 97"/>
                <a:gd name="T9" fmla="*/ 8 h 10"/>
                <a:gd name="T10" fmla="*/ 0 w 97"/>
                <a:gd name="T11" fmla="*/ 9 h 10"/>
                <a:gd name="T12" fmla="*/ 0 w 97"/>
                <a:gd name="T13" fmla="*/ 9 h 10"/>
                <a:gd name="T14" fmla="*/ 4 w 97"/>
                <a:gd name="T15" fmla="*/ 9 h 10"/>
                <a:gd name="T16" fmla="*/ 5 w 97"/>
                <a:gd name="T17" fmla="*/ 9 h 10"/>
                <a:gd name="T18" fmla="*/ 52 w 97"/>
                <a:gd name="T19" fmla="*/ 10 h 10"/>
                <a:gd name="T20" fmla="*/ 55 w 97"/>
                <a:gd name="T21" fmla="*/ 10 h 10"/>
                <a:gd name="T22" fmla="*/ 95 w 97"/>
                <a:gd name="T23" fmla="*/ 8 h 10"/>
                <a:gd name="T24" fmla="*/ 95 w 97"/>
                <a:gd name="T25" fmla="*/ 8 h 10"/>
                <a:gd name="T26" fmla="*/ 97 w 97"/>
                <a:gd name="T27" fmla="*/ 6 h 10"/>
                <a:gd name="T28" fmla="*/ 86 w 97"/>
                <a:gd name="T29" fmla="*/ 1 h 10"/>
                <a:gd name="T30" fmla="*/ 82 w 97"/>
                <a:gd name="T31" fmla="*/ 0 h 10"/>
                <a:gd name="T32" fmla="*/ 82 w 97"/>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10">
                  <a:moveTo>
                    <a:pt x="82" y="0"/>
                  </a:moveTo>
                  <a:cubicBezTo>
                    <a:pt x="78" y="0"/>
                    <a:pt x="77" y="7"/>
                    <a:pt x="77" y="7"/>
                  </a:cubicBezTo>
                  <a:cubicBezTo>
                    <a:pt x="21" y="7"/>
                    <a:pt x="21" y="7"/>
                    <a:pt x="21" y="7"/>
                  </a:cubicBezTo>
                  <a:cubicBezTo>
                    <a:pt x="21" y="8"/>
                    <a:pt x="21" y="8"/>
                    <a:pt x="21" y="8"/>
                  </a:cubicBezTo>
                  <a:cubicBezTo>
                    <a:pt x="0" y="8"/>
                    <a:pt x="0" y="8"/>
                    <a:pt x="0" y="8"/>
                  </a:cubicBezTo>
                  <a:cubicBezTo>
                    <a:pt x="0" y="9"/>
                    <a:pt x="0" y="9"/>
                    <a:pt x="0" y="9"/>
                  </a:cubicBezTo>
                  <a:cubicBezTo>
                    <a:pt x="0" y="9"/>
                    <a:pt x="0" y="9"/>
                    <a:pt x="0" y="9"/>
                  </a:cubicBezTo>
                  <a:cubicBezTo>
                    <a:pt x="4" y="9"/>
                    <a:pt x="4" y="9"/>
                    <a:pt x="4" y="9"/>
                  </a:cubicBezTo>
                  <a:cubicBezTo>
                    <a:pt x="4" y="9"/>
                    <a:pt x="4" y="9"/>
                    <a:pt x="5" y="9"/>
                  </a:cubicBezTo>
                  <a:cubicBezTo>
                    <a:pt x="13" y="9"/>
                    <a:pt x="33" y="10"/>
                    <a:pt x="52" y="10"/>
                  </a:cubicBezTo>
                  <a:cubicBezTo>
                    <a:pt x="53" y="10"/>
                    <a:pt x="54" y="10"/>
                    <a:pt x="55" y="10"/>
                  </a:cubicBezTo>
                  <a:cubicBezTo>
                    <a:pt x="73" y="10"/>
                    <a:pt x="89" y="9"/>
                    <a:pt x="95" y="8"/>
                  </a:cubicBezTo>
                  <a:cubicBezTo>
                    <a:pt x="95" y="8"/>
                    <a:pt x="95" y="8"/>
                    <a:pt x="95" y="8"/>
                  </a:cubicBezTo>
                  <a:cubicBezTo>
                    <a:pt x="97" y="7"/>
                    <a:pt x="97" y="7"/>
                    <a:pt x="97" y="6"/>
                  </a:cubicBezTo>
                  <a:cubicBezTo>
                    <a:pt x="95" y="4"/>
                    <a:pt x="90" y="2"/>
                    <a:pt x="86" y="1"/>
                  </a:cubicBezTo>
                  <a:cubicBezTo>
                    <a:pt x="84" y="0"/>
                    <a:pt x="83" y="0"/>
                    <a:pt x="82" y="0"/>
                  </a:cubicBezTo>
                  <a:cubicBezTo>
                    <a:pt x="82" y="0"/>
                    <a:pt x="82" y="0"/>
                    <a:pt x="82"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8">
              <a:extLst>
                <a:ext uri="{FF2B5EF4-FFF2-40B4-BE49-F238E27FC236}">
                  <a16:creationId xmlns:a16="http://schemas.microsoft.com/office/drawing/2014/main" id="{D5EF2C32-C179-4B0B-9DB9-DD40F6DA7013}"/>
                </a:ext>
              </a:extLst>
            </p:cNvPr>
            <p:cNvSpPr>
              <a:spLocks/>
            </p:cNvSpPr>
            <p:nvPr/>
          </p:nvSpPr>
          <p:spPr bwMode="auto">
            <a:xfrm>
              <a:off x="1344" y="4065"/>
              <a:ext cx="50" cy="2"/>
            </a:xfrm>
            <a:custGeom>
              <a:avLst/>
              <a:gdLst>
                <a:gd name="T0" fmla="*/ 21 w 21"/>
                <a:gd name="T1" fmla="*/ 0 h 1"/>
                <a:gd name="T2" fmla="*/ 0 w 21"/>
                <a:gd name="T3" fmla="*/ 1 h 1"/>
                <a:gd name="T4" fmla="*/ 0 w 21"/>
                <a:gd name="T5" fmla="*/ 1 h 1"/>
                <a:gd name="T6" fmla="*/ 21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cubicBezTo>
                    <a:pt x="0" y="1"/>
                    <a:pt x="0" y="1"/>
                    <a:pt x="0" y="1"/>
                  </a:cubicBezTo>
                  <a:cubicBezTo>
                    <a:pt x="0" y="1"/>
                    <a:pt x="0" y="1"/>
                    <a:pt x="0" y="1"/>
                  </a:cubicBezTo>
                  <a:cubicBezTo>
                    <a:pt x="21" y="1"/>
                    <a:pt x="21" y="1"/>
                    <a:pt x="21" y="1"/>
                  </a:cubicBezTo>
                  <a:cubicBezTo>
                    <a:pt x="21" y="1"/>
                    <a:pt x="21" y="1"/>
                    <a:pt x="21"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9">
              <a:extLst>
                <a:ext uri="{FF2B5EF4-FFF2-40B4-BE49-F238E27FC236}">
                  <a16:creationId xmlns:a16="http://schemas.microsoft.com/office/drawing/2014/main" id="{5D99FF50-39E7-4E1C-9251-4DE7A45A176C}"/>
                </a:ext>
              </a:extLst>
            </p:cNvPr>
            <p:cNvSpPr>
              <a:spLocks/>
            </p:cNvSpPr>
            <p:nvPr/>
          </p:nvSpPr>
          <p:spPr bwMode="auto">
            <a:xfrm>
              <a:off x="1341" y="4062"/>
              <a:ext cx="233" cy="5"/>
            </a:xfrm>
            <a:custGeom>
              <a:avLst/>
              <a:gdLst>
                <a:gd name="T0" fmla="*/ 0 w 98"/>
                <a:gd name="T1" fmla="*/ 2 h 2"/>
                <a:gd name="T2" fmla="*/ 1 w 98"/>
                <a:gd name="T3" fmla="*/ 2 h 2"/>
                <a:gd name="T4" fmla="*/ 4 w 98"/>
                <a:gd name="T5" fmla="*/ 2 h 2"/>
                <a:gd name="T6" fmla="*/ 15 w 98"/>
                <a:gd name="T7" fmla="*/ 2 h 2"/>
                <a:gd name="T8" fmla="*/ 49 w 98"/>
                <a:gd name="T9" fmla="*/ 2 h 2"/>
                <a:gd name="T10" fmla="*/ 84 w 98"/>
                <a:gd name="T11" fmla="*/ 1 h 2"/>
                <a:gd name="T12" fmla="*/ 94 w 98"/>
                <a:gd name="T13" fmla="*/ 0 h 2"/>
                <a:gd name="T14" fmla="*/ 97 w 98"/>
                <a:gd name="T15" fmla="*/ 0 h 2"/>
                <a:gd name="T16" fmla="*/ 98 w 98"/>
                <a:gd name="T17" fmla="*/ 0 h 2"/>
                <a:gd name="T18" fmla="*/ 97 w 98"/>
                <a:gd name="T19" fmla="*/ 0 h 2"/>
                <a:gd name="T20" fmla="*/ 94 w 98"/>
                <a:gd name="T21" fmla="*/ 0 h 2"/>
                <a:gd name="T22" fmla="*/ 84 w 98"/>
                <a:gd name="T23" fmla="*/ 1 h 2"/>
                <a:gd name="T24" fmla="*/ 49 w 98"/>
                <a:gd name="T25" fmla="*/ 1 h 2"/>
                <a:gd name="T26" fmla="*/ 15 w 98"/>
                <a:gd name="T27" fmla="*/ 2 h 2"/>
                <a:gd name="T28" fmla="*/ 4 w 98"/>
                <a:gd name="T29" fmla="*/ 1 h 2"/>
                <a:gd name="T30" fmla="*/ 1 w 98"/>
                <a:gd name="T31" fmla="*/ 1 h 2"/>
                <a:gd name="T32" fmla="*/ 0 w 98"/>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
                  <a:moveTo>
                    <a:pt x="0" y="2"/>
                  </a:moveTo>
                  <a:cubicBezTo>
                    <a:pt x="0" y="2"/>
                    <a:pt x="1" y="2"/>
                    <a:pt x="1" y="2"/>
                  </a:cubicBezTo>
                  <a:cubicBezTo>
                    <a:pt x="2" y="2"/>
                    <a:pt x="3" y="2"/>
                    <a:pt x="4" y="2"/>
                  </a:cubicBezTo>
                  <a:cubicBezTo>
                    <a:pt x="7" y="2"/>
                    <a:pt x="10" y="2"/>
                    <a:pt x="15" y="2"/>
                  </a:cubicBezTo>
                  <a:cubicBezTo>
                    <a:pt x="23" y="2"/>
                    <a:pt x="36" y="2"/>
                    <a:pt x="49" y="2"/>
                  </a:cubicBezTo>
                  <a:cubicBezTo>
                    <a:pt x="63" y="2"/>
                    <a:pt x="75" y="1"/>
                    <a:pt x="84" y="1"/>
                  </a:cubicBezTo>
                  <a:cubicBezTo>
                    <a:pt x="88" y="1"/>
                    <a:pt x="91" y="1"/>
                    <a:pt x="94" y="0"/>
                  </a:cubicBezTo>
                  <a:cubicBezTo>
                    <a:pt x="95" y="0"/>
                    <a:pt x="96" y="0"/>
                    <a:pt x="97" y="0"/>
                  </a:cubicBezTo>
                  <a:cubicBezTo>
                    <a:pt x="98" y="0"/>
                    <a:pt x="98" y="0"/>
                    <a:pt x="98" y="0"/>
                  </a:cubicBezTo>
                  <a:cubicBezTo>
                    <a:pt x="98" y="0"/>
                    <a:pt x="98" y="0"/>
                    <a:pt x="97" y="0"/>
                  </a:cubicBezTo>
                  <a:cubicBezTo>
                    <a:pt x="96" y="0"/>
                    <a:pt x="95" y="0"/>
                    <a:pt x="94" y="0"/>
                  </a:cubicBezTo>
                  <a:cubicBezTo>
                    <a:pt x="91" y="0"/>
                    <a:pt x="88" y="0"/>
                    <a:pt x="84" y="1"/>
                  </a:cubicBezTo>
                  <a:cubicBezTo>
                    <a:pt x="75" y="1"/>
                    <a:pt x="63" y="1"/>
                    <a:pt x="49" y="1"/>
                  </a:cubicBezTo>
                  <a:cubicBezTo>
                    <a:pt x="36" y="2"/>
                    <a:pt x="23" y="2"/>
                    <a:pt x="15" y="2"/>
                  </a:cubicBezTo>
                  <a:cubicBezTo>
                    <a:pt x="10" y="2"/>
                    <a:pt x="7" y="1"/>
                    <a:pt x="4" y="1"/>
                  </a:cubicBezTo>
                  <a:cubicBezTo>
                    <a:pt x="3" y="1"/>
                    <a:pt x="2" y="1"/>
                    <a:pt x="1" y="1"/>
                  </a:cubicBezTo>
                  <a:cubicBezTo>
                    <a:pt x="1" y="1"/>
                    <a:pt x="0" y="1"/>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0">
              <a:extLst>
                <a:ext uri="{FF2B5EF4-FFF2-40B4-BE49-F238E27FC236}">
                  <a16:creationId xmlns:a16="http://schemas.microsoft.com/office/drawing/2014/main" id="{1E4093AB-3FEB-4087-A31A-83E079BA21B4}"/>
                </a:ext>
              </a:extLst>
            </p:cNvPr>
            <p:cNvSpPr>
              <a:spLocks/>
            </p:cNvSpPr>
            <p:nvPr/>
          </p:nvSpPr>
          <p:spPr bwMode="auto">
            <a:xfrm>
              <a:off x="1524" y="4046"/>
              <a:ext cx="14" cy="21"/>
            </a:xfrm>
            <a:custGeom>
              <a:avLst/>
              <a:gdLst>
                <a:gd name="T0" fmla="*/ 1 w 6"/>
                <a:gd name="T1" fmla="*/ 9 h 9"/>
                <a:gd name="T2" fmla="*/ 3 w 6"/>
                <a:gd name="T3" fmla="*/ 4 h 9"/>
                <a:gd name="T4" fmla="*/ 6 w 6"/>
                <a:gd name="T5" fmla="*/ 0 h 9"/>
                <a:gd name="T6" fmla="*/ 2 w 6"/>
                <a:gd name="T7" fmla="*/ 4 h 9"/>
                <a:gd name="T8" fmla="*/ 1 w 6"/>
                <a:gd name="T9" fmla="*/ 9 h 9"/>
              </a:gdLst>
              <a:ahLst/>
              <a:cxnLst>
                <a:cxn ang="0">
                  <a:pos x="T0" y="T1"/>
                </a:cxn>
                <a:cxn ang="0">
                  <a:pos x="T2" y="T3"/>
                </a:cxn>
                <a:cxn ang="0">
                  <a:pos x="T4" y="T5"/>
                </a:cxn>
                <a:cxn ang="0">
                  <a:pos x="T6" y="T7"/>
                </a:cxn>
                <a:cxn ang="0">
                  <a:pos x="T8" y="T9"/>
                </a:cxn>
              </a:cxnLst>
              <a:rect l="0" t="0" r="r" b="b"/>
              <a:pathLst>
                <a:path w="6" h="9">
                  <a:moveTo>
                    <a:pt x="1" y="9"/>
                  </a:moveTo>
                  <a:cubicBezTo>
                    <a:pt x="1" y="9"/>
                    <a:pt x="1" y="6"/>
                    <a:pt x="3" y="4"/>
                  </a:cubicBezTo>
                  <a:cubicBezTo>
                    <a:pt x="4" y="1"/>
                    <a:pt x="6" y="0"/>
                    <a:pt x="6" y="0"/>
                  </a:cubicBezTo>
                  <a:cubicBezTo>
                    <a:pt x="6" y="0"/>
                    <a:pt x="4" y="1"/>
                    <a:pt x="2" y="4"/>
                  </a:cubicBezTo>
                  <a:cubicBezTo>
                    <a:pt x="0" y="6"/>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1">
              <a:extLst>
                <a:ext uri="{FF2B5EF4-FFF2-40B4-BE49-F238E27FC236}">
                  <a16:creationId xmlns:a16="http://schemas.microsoft.com/office/drawing/2014/main" id="{DB354AB6-0C02-454E-A63D-6B4848AD85A1}"/>
                </a:ext>
              </a:extLst>
            </p:cNvPr>
            <p:cNvSpPr>
              <a:spLocks/>
            </p:cNvSpPr>
            <p:nvPr/>
          </p:nvSpPr>
          <p:spPr bwMode="auto">
            <a:xfrm>
              <a:off x="1484" y="4036"/>
              <a:ext cx="9" cy="12"/>
            </a:xfrm>
            <a:custGeom>
              <a:avLst/>
              <a:gdLst>
                <a:gd name="T0" fmla="*/ 1 w 4"/>
                <a:gd name="T1" fmla="*/ 5 h 5"/>
                <a:gd name="T2" fmla="*/ 2 w 4"/>
                <a:gd name="T3" fmla="*/ 2 h 5"/>
                <a:gd name="T4" fmla="*/ 4 w 4"/>
                <a:gd name="T5" fmla="*/ 0 h 5"/>
                <a:gd name="T6" fmla="*/ 2 w 4"/>
                <a:gd name="T7" fmla="*/ 2 h 5"/>
                <a:gd name="T8" fmla="*/ 1 w 4"/>
                <a:gd name="T9" fmla="*/ 5 h 5"/>
              </a:gdLst>
              <a:ahLst/>
              <a:cxnLst>
                <a:cxn ang="0">
                  <a:pos x="T0" y="T1"/>
                </a:cxn>
                <a:cxn ang="0">
                  <a:pos x="T2" y="T3"/>
                </a:cxn>
                <a:cxn ang="0">
                  <a:pos x="T4" y="T5"/>
                </a:cxn>
                <a:cxn ang="0">
                  <a:pos x="T6" y="T7"/>
                </a:cxn>
                <a:cxn ang="0">
                  <a:pos x="T8" y="T9"/>
                </a:cxn>
              </a:cxnLst>
              <a:rect l="0" t="0" r="r" b="b"/>
              <a:pathLst>
                <a:path w="4" h="5">
                  <a:moveTo>
                    <a:pt x="1" y="5"/>
                  </a:moveTo>
                  <a:cubicBezTo>
                    <a:pt x="1" y="5"/>
                    <a:pt x="2" y="4"/>
                    <a:pt x="2" y="2"/>
                  </a:cubicBezTo>
                  <a:cubicBezTo>
                    <a:pt x="3" y="1"/>
                    <a:pt x="4" y="0"/>
                    <a:pt x="4" y="0"/>
                  </a:cubicBezTo>
                  <a:cubicBezTo>
                    <a:pt x="3" y="0"/>
                    <a:pt x="3" y="1"/>
                    <a:pt x="2" y="2"/>
                  </a:cubicBezTo>
                  <a:cubicBezTo>
                    <a:pt x="1" y="3"/>
                    <a:pt x="0" y="4"/>
                    <a:pt x="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2">
              <a:extLst>
                <a:ext uri="{FF2B5EF4-FFF2-40B4-BE49-F238E27FC236}">
                  <a16:creationId xmlns:a16="http://schemas.microsoft.com/office/drawing/2014/main" id="{508D2778-6E47-4F9D-B947-25F77E786CF1}"/>
                </a:ext>
              </a:extLst>
            </p:cNvPr>
            <p:cNvSpPr>
              <a:spLocks/>
            </p:cNvSpPr>
            <p:nvPr/>
          </p:nvSpPr>
          <p:spPr bwMode="auto">
            <a:xfrm>
              <a:off x="1474" y="4034"/>
              <a:ext cx="10" cy="7"/>
            </a:xfrm>
            <a:custGeom>
              <a:avLst/>
              <a:gdLst>
                <a:gd name="T0" fmla="*/ 0 w 4"/>
                <a:gd name="T1" fmla="*/ 3 h 3"/>
                <a:gd name="T2" fmla="*/ 2 w 4"/>
                <a:gd name="T3" fmla="*/ 2 h 3"/>
                <a:gd name="T4" fmla="*/ 3 w 4"/>
                <a:gd name="T5" fmla="*/ 0 h 3"/>
                <a:gd name="T6" fmla="*/ 1 w 4"/>
                <a:gd name="T7" fmla="*/ 1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0" y="3"/>
                    <a:pt x="1" y="3"/>
                    <a:pt x="2" y="2"/>
                  </a:cubicBezTo>
                  <a:cubicBezTo>
                    <a:pt x="3" y="1"/>
                    <a:pt x="4" y="0"/>
                    <a:pt x="3" y="0"/>
                  </a:cubicBezTo>
                  <a:cubicBezTo>
                    <a:pt x="3" y="0"/>
                    <a:pt x="2" y="0"/>
                    <a:pt x="1" y="1"/>
                  </a:cubicBezTo>
                  <a:cubicBezTo>
                    <a:pt x="1" y="2"/>
                    <a:pt x="0" y="3"/>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13">
              <a:extLst>
                <a:ext uri="{FF2B5EF4-FFF2-40B4-BE49-F238E27FC236}">
                  <a16:creationId xmlns:a16="http://schemas.microsoft.com/office/drawing/2014/main" id="{6D457C04-4F3D-438F-BF8E-EC26F340FE1B}"/>
                </a:ext>
              </a:extLst>
            </p:cNvPr>
            <p:cNvSpPr>
              <a:spLocks noChangeArrowheads="1"/>
            </p:cNvSpPr>
            <p:nvPr/>
          </p:nvSpPr>
          <p:spPr bwMode="auto">
            <a:xfrm>
              <a:off x="1467" y="4027"/>
              <a:ext cx="14" cy="2"/>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4">
              <a:extLst>
                <a:ext uri="{FF2B5EF4-FFF2-40B4-BE49-F238E27FC236}">
                  <a16:creationId xmlns:a16="http://schemas.microsoft.com/office/drawing/2014/main" id="{0C9E41CC-EFA5-4334-B7AF-A7DA8356EB65}"/>
                </a:ext>
              </a:extLst>
            </p:cNvPr>
            <p:cNvSpPr>
              <a:spLocks/>
            </p:cNvSpPr>
            <p:nvPr/>
          </p:nvSpPr>
          <p:spPr bwMode="auto">
            <a:xfrm>
              <a:off x="1465" y="4020"/>
              <a:ext cx="16" cy="2"/>
            </a:xfrm>
            <a:custGeom>
              <a:avLst/>
              <a:gdLst>
                <a:gd name="T0" fmla="*/ 0 w 7"/>
                <a:gd name="T1" fmla="*/ 0 h 1"/>
                <a:gd name="T2" fmla="*/ 3 w 7"/>
                <a:gd name="T3" fmla="*/ 1 h 1"/>
                <a:gd name="T4" fmla="*/ 7 w 7"/>
                <a:gd name="T5" fmla="*/ 0 h 1"/>
                <a:gd name="T6" fmla="*/ 3 w 7"/>
                <a:gd name="T7" fmla="*/ 0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1" y="1"/>
                    <a:pt x="3" y="1"/>
                  </a:cubicBezTo>
                  <a:cubicBezTo>
                    <a:pt x="5" y="1"/>
                    <a:pt x="7" y="1"/>
                    <a:pt x="7" y="0"/>
                  </a:cubicBezTo>
                  <a:cubicBezTo>
                    <a:pt x="7" y="0"/>
                    <a:pt x="5" y="0"/>
                    <a:pt x="3"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5">
              <a:extLst>
                <a:ext uri="{FF2B5EF4-FFF2-40B4-BE49-F238E27FC236}">
                  <a16:creationId xmlns:a16="http://schemas.microsoft.com/office/drawing/2014/main" id="{BDE2D323-9A93-4C98-85DB-A2D2AA7E2454}"/>
                </a:ext>
              </a:extLst>
            </p:cNvPr>
            <p:cNvSpPr>
              <a:spLocks/>
            </p:cNvSpPr>
            <p:nvPr/>
          </p:nvSpPr>
          <p:spPr bwMode="auto">
            <a:xfrm>
              <a:off x="1491" y="4020"/>
              <a:ext cx="24" cy="19"/>
            </a:xfrm>
            <a:custGeom>
              <a:avLst/>
              <a:gdLst>
                <a:gd name="T0" fmla="*/ 0 w 10"/>
                <a:gd name="T1" fmla="*/ 7 h 8"/>
                <a:gd name="T2" fmla="*/ 3 w 10"/>
                <a:gd name="T3" fmla="*/ 6 h 8"/>
                <a:gd name="T4" fmla="*/ 7 w 10"/>
                <a:gd name="T5" fmla="*/ 6 h 8"/>
                <a:gd name="T6" fmla="*/ 9 w 10"/>
                <a:gd name="T7" fmla="*/ 5 h 8"/>
                <a:gd name="T8" fmla="*/ 10 w 10"/>
                <a:gd name="T9" fmla="*/ 3 h 8"/>
                <a:gd name="T10" fmla="*/ 10 w 10"/>
                <a:gd name="T11" fmla="*/ 2 h 8"/>
                <a:gd name="T12" fmla="*/ 1 w 10"/>
                <a:gd name="T13" fmla="*/ 4 h 8"/>
                <a:gd name="T14" fmla="*/ 0 w 10"/>
                <a:gd name="T15" fmla="*/ 7 h 8"/>
                <a:gd name="T16" fmla="*/ 0 w 10"/>
                <a:gd name="T17" fmla="*/ 8 h 8"/>
                <a:gd name="T18" fmla="*/ 2 w 10"/>
                <a:gd name="T19" fmla="*/ 4 h 8"/>
                <a:gd name="T20" fmla="*/ 5 w 10"/>
                <a:gd name="T21" fmla="*/ 2 h 8"/>
                <a:gd name="T22" fmla="*/ 9 w 10"/>
                <a:gd name="T23" fmla="*/ 2 h 8"/>
                <a:gd name="T24" fmla="*/ 9 w 10"/>
                <a:gd name="T25" fmla="*/ 4 h 8"/>
                <a:gd name="T26" fmla="*/ 7 w 10"/>
                <a:gd name="T27" fmla="*/ 5 h 8"/>
                <a:gd name="T28" fmla="*/ 3 w 10"/>
                <a:gd name="T29" fmla="*/ 6 h 8"/>
                <a:gd name="T30" fmla="*/ 0 w 10"/>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8">
                  <a:moveTo>
                    <a:pt x="0" y="7"/>
                  </a:moveTo>
                  <a:cubicBezTo>
                    <a:pt x="0" y="7"/>
                    <a:pt x="1" y="7"/>
                    <a:pt x="3" y="6"/>
                  </a:cubicBezTo>
                  <a:cubicBezTo>
                    <a:pt x="4" y="6"/>
                    <a:pt x="6" y="6"/>
                    <a:pt x="7" y="6"/>
                  </a:cubicBezTo>
                  <a:cubicBezTo>
                    <a:pt x="8" y="5"/>
                    <a:pt x="9" y="5"/>
                    <a:pt x="9" y="5"/>
                  </a:cubicBezTo>
                  <a:cubicBezTo>
                    <a:pt x="10" y="4"/>
                    <a:pt x="10" y="4"/>
                    <a:pt x="10" y="3"/>
                  </a:cubicBezTo>
                  <a:cubicBezTo>
                    <a:pt x="10" y="3"/>
                    <a:pt x="10" y="2"/>
                    <a:pt x="10" y="2"/>
                  </a:cubicBezTo>
                  <a:cubicBezTo>
                    <a:pt x="6" y="0"/>
                    <a:pt x="3" y="2"/>
                    <a:pt x="1" y="4"/>
                  </a:cubicBezTo>
                  <a:cubicBezTo>
                    <a:pt x="1" y="5"/>
                    <a:pt x="0" y="6"/>
                    <a:pt x="0" y="7"/>
                  </a:cubicBezTo>
                  <a:cubicBezTo>
                    <a:pt x="0" y="7"/>
                    <a:pt x="0" y="8"/>
                    <a:pt x="0" y="8"/>
                  </a:cubicBezTo>
                  <a:cubicBezTo>
                    <a:pt x="0" y="8"/>
                    <a:pt x="0" y="6"/>
                    <a:pt x="2" y="4"/>
                  </a:cubicBezTo>
                  <a:cubicBezTo>
                    <a:pt x="2" y="3"/>
                    <a:pt x="3" y="3"/>
                    <a:pt x="5" y="2"/>
                  </a:cubicBezTo>
                  <a:cubicBezTo>
                    <a:pt x="6" y="2"/>
                    <a:pt x="8" y="2"/>
                    <a:pt x="9" y="2"/>
                  </a:cubicBezTo>
                  <a:cubicBezTo>
                    <a:pt x="10" y="3"/>
                    <a:pt x="10" y="4"/>
                    <a:pt x="9" y="4"/>
                  </a:cubicBezTo>
                  <a:cubicBezTo>
                    <a:pt x="8" y="4"/>
                    <a:pt x="8" y="5"/>
                    <a:pt x="7" y="5"/>
                  </a:cubicBezTo>
                  <a:cubicBezTo>
                    <a:pt x="6" y="5"/>
                    <a:pt x="4" y="6"/>
                    <a:pt x="3" y="6"/>
                  </a:cubicBezTo>
                  <a:cubicBezTo>
                    <a:pt x="1" y="6"/>
                    <a:pt x="0" y="6"/>
                    <a:pt x="0"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6">
              <a:extLst>
                <a:ext uri="{FF2B5EF4-FFF2-40B4-BE49-F238E27FC236}">
                  <a16:creationId xmlns:a16="http://schemas.microsoft.com/office/drawing/2014/main" id="{FA664CEE-2F47-4DD4-966D-12F0A7876A15}"/>
                </a:ext>
              </a:extLst>
            </p:cNvPr>
            <p:cNvSpPr>
              <a:spLocks/>
            </p:cNvSpPr>
            <p:nvPr/>
          </p:nvSpPr>
          <p:spPr bwMode="auto">
            <a:xfrm>
              <a:off x="1479" y="4017"/>
              <a:ext cx="14" cy="19"/>
            </a:xfrm>
            <a:custGeom>
              <a:avLst/>
              <a:gdLst>
                <a:gd name="T0" fmla="*/ 5 w 6"/>
                <a:gd name="T1" fmla="*/ 8 h 8"/>
                <a:gd name="T2" fmla="*/ 6 w 6"/>
                <a:gd name="T3" fmla="*/ 5 h 8"/>
                <a:gd name="T4" fmla="*/ 5 w 6"/>
                <a:gd name="T5" fmla="*/ 2 h 8"/>
                <a:gd name="T6" fmla="*/ 2 w 6"/>
                <a:gd name="T7" fmla="*/ 1 h 8"/>
                <a:gd name="T8" fmla="*/ 1 w 6"/>
                <a:gd name="T9" fmla="*/ 2 h 8"/>
                <a:gd name="T10" fmla="*/ 1 w 6"/>
                <a:gd name="T11" fmla="*/ 4 h 8"/>
                <a:gd name="T12" fmla="*/ 3 w 6"/>
                <a:gd name="T13" fmla="*/ 6 h 8"/>
                <a:gd name="T14" fmla="*/ 5 w 6"/>
                <a:gd name="T15" fmla="*/ 8 h 8"/>
                <a:gd name="T16" fmla="*/ 3 w 6"/>
                <a:gd name="T17" fmla="*/ 6 h 8"/>
                <a:gd name="T18" fmla="*/ 2 w 6"/>
                <a:gd name="T19" fmla="*/ 4 h 8"/>
                <a:gd name="T20" fmla="*/ 2 w 6"/>
                <a:gd name="T21" fmla="*/ 1 h 8"/>
                <a:gd name="T22" fmla="*/ 4 w 6"/>
                <a:gd name="T23" fmla="*/ 3 h 8"/>
                <a:gd name="T24" fmla="*/ 5 w 6"/>
                <a:gd name="T25" fmla="*/ 5 h 8"/>
                <a:gd name="T26" fmla="*/ 5 w 6"/>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8">
                  <a:moveTo>
                    <a:pt x="5" y="8"/>
                  </a:moveTo>
                  <a:cubicBezTo>
                    <a:pt x="6" y="8"/>
                    <a:pt x="6" y="7"/>
                    <a:pt x="6" y="5"/>
                  </a:cubicBezTo>
                  <a:cubicBezTo>
                    <a:pt x="6" y="4"/>
                    <a:pt x="5" y="3"/>
                    <a:pt x="5" y="2"/>
                  </a:cubicBezTo>
                  <a:cubicBezTo>
                    <a:pt x="4" y="2"/>
                    <a:pt x="3" y="0"/>
                    <a:pt x="2" y="1"/>
                  </a:cubicBezTo>
                  <a:cubicBezTo>
                    <a:pt x="1" y="1"/>
                    <a:pt x="0" y="2"/>
                    <a:pt x="1" y="2"/>
                  </a:cubicBezTo>
                  <a:cubicBezTo>
                    <a:pt x="1" y="3"/>
                    <a:pt x="1" y="4"/>
                    <a:pt x="1" y="4"/>
                  </a:cubicBezTo>
                  <a:cubicBezTo>
                    <a:pt x="2" y="5"/>
                    <a:pt x="2" y="6"/>
                    <a:pt x="3" y="6"/>
                  </a:cubicBezTo>
                  <a:cubicBezTo>
                    <a:pt x="4" y="7"/>
                    <a:pt x="5" y="8"/>
                    <a:pt x="5" y="8"/>
                  </a:cubicBezTo>
                  <a:cubicBezTo>
                    <a:pt x="5" y="8"/>
                    <a:pt x="4" y="7"/>
                    <a:pt x="3" y="6"/>
                  </a:cubicBezTo>
                  <a:cubicBezTo>
                    <a:pt x="3" y="5"/>
                    <a:pt x="2" y="5"/>
                    <a:pt x="2" y="4"/>
                  </a:cubicBezTo>
                  <a:cubicBezTo>
                    <a:pt x="1" y="3"/>
                    <a:pt x="1" y="1"/>
                    <a:pt x="2" y="1"/>
                  </a:cubicBezTo>
                  <a:cubicBezTo>
                    <a:pt x="3" y="1"/>
                    <a:pt x="4" y="2"/>
                    <a:pt x="4" y="3"/>
                  </a:cubicBezTo>
                  <a:cubicBezTo>
                    <a:pt x="5" y="4"/>
                    <a:pt x="5" y="4"/>
                    <a:pt x="5" y="5"/>
                  </a:cubicBezTo>
                  <a:cubicBezTo>
                    <a:pt x="6" y="7"/>
                    <a:pt x="5" y="8"/>
                    <a:pt x="5"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7">
              <a:extLst>
                <a:ext uri="{FF2B5EF4-FFF2-40B4-BE49-F238E27FC236}">
                  <a16:creationId xmlns:a16="http://schemas.microsoft.com/office/drawing/2014/main" id="{B95EFB0C-1623-4864-A74E-298CF82D40B9}"/>
                </a:ext>
              </a:extLst>
            </p:cNvPr>
            <p:cNvSpPr>
              <a:spLocks/>
            </p:cNvSpPr>
            <p:nvPr/>
          </p:nvSpPr>
          <p:spPr bwMode="auto">
            <a:xfrm>
              <a:off x="1344" y="4027"/>
              <a:ext cx="50" cy="40"/>
            </a:xfrm>
            <a:custGeom>
              <a:avLst/>
              <a:gdLst>
                <a:gd name="T0" fmla="*/ 0 w 21"/>
                <a:gd name="T1" fmla="*/ 1 h 17"/>
                <a:gd name="T2" fmla="*/ 4 w 21"/>
                <a:gd name="T3" fmla="*/ 1 h 17"/>
                <a:gd name="T4" fmla="*/ 14 w 21"/>
                <a:gd name="T5" fmla="*/ 5 h 17"/>
                <a:gd name="T6" fmla="*/ 20 w 21"/>
                <a:gd name="T7" fmla="*/ 13 h 17"/>
                <a:gd name="T8" fmla="*/ 21 w 21"/>
                <a:gd name="T9" fmla="*/ 17 h 17"/>
                <a:gd name="T10" fmla="*/ 21 w 21"/>
                <a:gd name="T11" fmla="*/ 16 h 17"/>
                <a:gd name="T12" fmla="*/ 20 w 21"/>
                <a:gd name="T13" fmla="*/ 12 h 17"/>
                <a:gd name="T14" fmla="*/ 14 w 21"/>
                <a:gd name="T15" fmla="*/ 4 h 17"/>
                <a:gd name="T16" fmla="*/ 4 w 21"/>
                <a:gd name="T17" fmla="*/ 0 h 17"/>
                <a:gd name="T18" fmla="*/ 1 w 21"/>
                <a:gd name="T19" fmla="*/ 0 h 17"/>
                <a:gd name="T20" fmla="*/ 0 w 21"/>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7">
                  <a:moveTo>
                    <a:pt x="0" y="1"/>
                  </a:moveTo>
                  <a:cubicBezTo>
                    <a:pt x="0" y="1"/>
                    <a:pt x="2" y="1"/>
                    <a:pt x="4" y="1"/>
                  </a:cubicBezTo>
                  <a:cubicBezTo>
                    <a:pt x="7" y="1"/>
                    <a:pt x="11" y="2"/>
                    <a:pt x="14" y="5"/>
                  </a:cubicBezTo>
                  <a:cubicBezTo>
                    <a:pt x="17" y="7"/>
                    <a:pt x="19" y="10"/>
                    <a:pt x="20" y="13"/>
                  </a:cubicBezTo>
                  <a:cubicBezTo>
                    <a:pt x="21" y="15"/>
                    <a:pt x="21" y="17"/>
                    <a:pt x="21" y="17"/>
                  </a:cubicBezTo>
                  <a:cubicBezTo>
                    <a:pt x="21" y="17"/>
                    <a:pt x="21" y="16"/>
                    <a:pt x="21" y="16"/>
                  </a:cubicBezTo>
                  <a:cubicBezTo>
                    <a:pt x="21" y="15"/>
                    <a:pt x="21" y="14"/>
                    <a:pt x="20" y="12"/>
                  </a:cubicBezTo>
                  <a:cubicBezTo>
                    <a:pt x="19" y="10"/>
                    <a:pt x="17" y="7"/>
                    <a:pt x="14" y="4"/>
                  </a:cubicBezTo>
                  <a:cubicBezTo>
                    <a:pt x="11" y="1"/>
                    <a:pt x="7" y="0"/>
                    <a:pt x="4" y="0"/>
                  </a:cubicBezTo>
                  <a:cubicBezTo>
                    <a:pt x="3" y="0"/>
                    <a:pt x="2" y="0"/>
                    <a:pt x="1" y="0"/>
                  </a:cubicBezTo>
                  <a:cubicBezTo>
                    <a:pt x="1" y="1"/>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18">
              <a:extLst>
                <a:ext uri="{FF2B5EF4-FFF2-40B4-BE49-F238E27FC236}">
                  <a16:creationId xmlns:a16="http://schemas.microsoft.com/office/drawing/2014/main" id="{84BE1356-A021-494E-9C36-23770EE882F5}"/>
                </a:ext>
              </a:extLst>
            </p:cNvPr>
            <p:cNvSpPr>
              <a:spLocks noChangeArrowheads="1"/>
            </p:cNvSpPr>
            <p:nvPr/>
          </p:nvSpPr>
          <p:spPr bwMode="auto">
            <a:xfrm>
              <a:off x="1356" y="3972"/>
              <a:ext cx="2" cy="5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9">
              <a:extLst>
                <a:ext uri="{FF2B5EF4-FFF2-40B4-BE49-F238E27FC236}">
                  <a16:creationId xmlns:a16="http://schemas.microsoft.com/office/drawing/2014/main" id="{2CA76096-94B3-41CF-B25F-DC963012C54D}"/>
                </a:ext>
              </a:extLst>
            </p:cNvPr>
            <p:cNvSpPr>
              <a:spLocks/>
            </p:cNvSpPr>
            <p:nvPr/>
          </p:nvSpPr>
          <p:spPr bwMode="auto">
            <a:xfrm>
              <a:off x="1410" y="4053"/>
              <a:ext cx="41" cy="2"/>
            </a:xfrm>
            <a:custGeom>
              <a:avLst/>
              <a:gdLst>
                <a:gd name="T0" fmla="*/ 0 w 17"/>
                <a:gd name="T1" fmla="*/ 0 h 1"/>
                <a:gd name="T2" fmla="*/ 8 w 17"/>
                <a:gd name="T3" fmla="*/ 1 h 1"/>
                <a:gd name="T4" fmla="*/ 17 w 17"/>
                <a:gd name="T5" fmla="*/ 0 h 1"/>
                <a:gd name="T6" fmla="*/ 8 w 17"/>
                <a:gd name="T7" fmla="*/ 0 h 1"/>
                <a:gd name="T8" fmla="*/ 0 w 17"/>
                <a:gd name="T9" fmla="*/ 0 h 1"/>
              </a:gdLst>
              <a:ahLst/>
              <a:cxnLst>
                <a:cxn ang="0">
                  <a:pos x="T0" y="T1"/>
                </a:cxn>
                <a:cxn ang="0">
                  <a:pos x="T2" y="T3"/>
                </a:cxn>
                <a:cxn ang="0">
                  <a:pos x="T4" y="T5"/>
                </a:cxn>
                <a:cxn ang="0">
                  <a:pos x="T6" y="T7"/>
                </a:cxn>
                <a:cxn ang="0">
                  <a:pos x="T8" y="T9"/>
                </a:cxn>
              </a:cxnLst>
              <a:rect l="0" t="0" r="r" b="b"/>
              <a:pathLst>
                <a:path w="17" h="1">
                  <a:moveTo>
                    <a:pt x="0" y="0"/>
                  </a:moveTo>
                  <a:cubicBezTo>
                    <a:pt x="0" y="1"/>
                    <a:pt x="4" y="1"/>
                    <a:pt x="8" y="1"/>
                  </a:cubicBezTo>
                  <a:cubicBezTo>
                    <a:pt x="13" y="1"/>
                    <a:pt x="17" y="0"/>
                    <a:pt x="17" y="0"/>
                  </a:cubicBezTo>
                  <a:cubicBezTo>
                    <a:pt x="17" y="0"/>
                    <a:pt x="13" y="0"/>
                    <a:pt x="8" y="0"/>
                  </a:cubicBezTo>
                  <a:cubicBezTo>
                    <a:pt x="4"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0">
              <a:extLst>
                <a:ext uri="{FF2B5EF4-FFF2-40B4-BE49-F238E27FC236}">
                  <a16:creationId xmlns:a16="http://schemas.microsoft.com/office/drawing/2014/main" id="{48F5380D-757F-4759-A82D-B4F30E9FC5AA}"/>
                </a:ext>
              </a:extLst>
            </p:cNvPr>
            <p:cNvSpPr>
              <a:spLocks/>
            </p:cNvSpPr>
            <p:nvPr/>
          </p:nvSpPr>
          <p:spPr bwMode="auto">
            <a:xfrm>
              <a:off x="1384" y="4053"/>
              <a:ext cx="5" cy="9"/>
            </a:xfrm>
            <a:custGeom>
              <a:avLst/>
              <a:gdLst>
                <a:gd name="T0" fmla="*/ 0 w 2"/>
                <a:gd name="T1" fmla="*/ 0 h 4"/>
                <a:gd name="T2" fmla="*/ 1 w 2"/>
                <a:gd name="T3" fmla="*/ 2 h 4"/>
                <a:gd name="T4" fmla="*/ 1 w 2"/>
                <a:gd name="T5" fmla="*/ 4 h 4"/>
                <a:gd name="T6" fmla="*/ 1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1"/>
                    <a:pt x="0" y="1"/>
                    <a:pt x="1" y="2"/>
                  </a:cubicBezTo>
                  <a:cubicBezTo>
                    <a:pt x="1" y="3"/>
                    <a:pt x="1" y="4"/>
                    <a:pt x="1" y="4"/>
                  </a:cubicBezTo>
                  <a:cubicBezTo>
                    <a:pt x="2" y="4"/>
                    <a:pt x="2" y="3"/>
                    <a:pt x="1"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1">
              <a:extLst>
                <a:ext uri="{FF2B5EF4-FFF2-40B4-BE49-F238E27FC236}">
                  <a16:creationId xmlns:a16="http://schemas.microsoft.com/office/drawing/2014/main" id="{5231CB1A-94DE-4411-B204-5855426540AC}"/>
                </a:ext>
              </a:extLst>
            </p:cNvPr>
            <p:cNvSpPr>
              <a:spLocks/>
            </p:cNvSpPr>
            <p:nvPr/>
          </p:nvSpPr>
          <p:spPr bwMode="auto">
            <a:xfrm>
              <a:off x="1372" y="4041"/>
              <a:ext cx="7" cy="7"/>
            </a:xfrm>
            <a:custGeom>
              <a:avLst/>
              <a:gdLst>
                <a:gd name="T0" fmla="*/ 0 w 3"/>
                <a:gd name="T1" fmla="*/ 0 h 3"/>
                <a:gd name="T2" fmla="*/ 1 w 3"/>
                <a:gd name="T3" fmla="*/ 2 h 3"/>
                <a:gd name="T4" fmla="*/ 3 w 3"/>
                <a:gd name="T5" fmla="*/ 2 h 3"/>
                <a:gd name="T6" fmla="*/ 2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1" y="1"/>
                    <a:pt x="1" y="2"/>
                  </a:cubicBezTo>
                  <a:cubicBezTo>
                    <a:pt x="2" y="2"/>
                    <a:pt x="3" y="3"/>
                    <a:pt x="3" y="2"/>
                  </a:cubicBezTo>
                  <a:cubicBezTo>
                    <a:pt x="3" y="2"/>
                    <a:pt x="2" y="2"/>
                    <a:pt x="2" y="1"/>
                  </a:cubicBezTo>
                  <a:cubicBezTo>
                    <a:pt x="1" y="0"/>
                    <a:pt x="1"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2">
              <a:extLst>
                <a:ext uri="{FF2B5EF4-FFF2-40B4-BE49-F238E27FC236}">
                  <a16:creationId xmlns:a16="http://schemas.microsoft.com/office/drawing/2014/main" id="{05AD8E00-F585-4696-BB1D-DBCE73EA5B65}"/>
                </a:ext>
              </a:extLst>
            </p:cNvPr>
            <p:cNvSpPr>
              <a:spLocks/>
            </p:cNvSpPr>
            <p:nvPr/>
          </p:nvSpPr>
          <p:spPr bwMode="auto">
            <a:xfrm>
              <a:off x="1358" y="4034"/>
              <a:ext cx="9" cy="5"/>
            </a:xfrm>
            <a:custGeom>
              <a:avLst/>
              <a:gdLst>
                <a:gd name="T0" fmla="*/ 0 w 4"/>
                <a:gd name="T1" fmla="*/ 1 h 2"/>
                <a:gd name="T2" fmla="*/ 2 w 4"/>
                <a:gd name="T3" fmla="*/ 1 h 2"/>
                <a:gd name="T4" fmla="*/ 4 w 4"/>
                <a:gd name="T5" fmla="*/ 2 h 2"/>
                <a:gd name="T6" fmla="*/ 2 w 4"/>
                <a:gd name="T7" fmla="*/ 1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1" y="1"/>
                    <a:pt x="2" y="1"/>
                  </a:cubicBezTo>
                  <a:cubicBezTo>
                    <a:pt x="3" y="2"/>
                    <a:pt x="3" y="2"/>
                    <a:pt x="4" y="2"/>
                  </a:cubicBezTo>
                  <a:cubicBezTo>
                    <a:pt x="4" y="2"/>
                    <a:pt x="3" y="1"/>
                    <a:pt x="2" y="1"/>
                  </a:cubicBezTo>
                  <a:cubicBezTo>
                    <a:pt x="1" y="0"/>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3">
              <a:extLst>
                <a:ext uri="{FF2B5EF4-FFF2-40B4-BE49-F238E27FC236}">
                  <a16:creationId xmlns:a16="http://schemas.microsoft.com/office/drawing/2014/main" id="{CFAEDCB3-4B65-44F1-AAD9-DA128EA0E785}"/>
                </a:ext>
              </a:extLst>
            </p:cNvPr>
            <p:cNvSpPr>
              <a:spLocks/>
            </p:cNvSpPr>
            <p:nvPr/>
          </p:nvSpPr>
          <p:spPr bwMode="auto">
            <a:xfrm>
              <a:off x="1348" y="4034"/>
              <a:ext cx="5" cy="2"/>
            </a:xfrm>
            <a:custGeom>
              <a:avLst/>
              <a:gdLst>
                <a:gd name="T0" fmla="*/ 0 w 2"/>
                <a:gd name="T1" fmla="*/ 0 h 1"/>
                <a:gd name="T2" fmla="*/ 1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0"/>
                    <a:pt x="0" y="0"/>
                    <a:pt x="1" y="1"/>
                  </a:cubicBezTo>
                  <a:cubicBezTo>
                    <a:pt x="1" y="1"/>
                    <a:pt x="2" y="1"/>
                    <a:pt x="2" y="1"/>
                  </a:cubicBezTo>
                  <a:cubicBezTo>
                    <a:pt x="2" y="0"/>
                    <a:pt x="1" y="0"/>
                    <a:pt x="1" y="0"/>
                  </a:cubicBezTo>
                  <a:cubicBezTo>
                    <a:pt x="0"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4">
              <a:extLst>
                <a:ext uri="{FF2B5EF4-FFF2-40B4-BE49-F238E27FC236}">
                  <a16:creationId xmlns:a16="http://schemas.microsoft.com/office/drawing/2014/main" id="{B1380F9E-7E20-4D3B-945E-486BA7D5AF3B}"/>
                </a:ext>
              </a:extLst>
            </p:cNvPr>
            <p:cNvSpPr>
              <a:spLocks/>
            </p:cNvSpPr>
            <p:nvPr/>
          </p:nvSpPr>
          <p:spPr bwMode="auto">
            <a:xfrm>
              <a:off x="871" y="3865"/>
              <a:ext cx="200" cy="240"/>
            </a:xfrm>
            <a:custGeom>
              <a:avLst/>
              <a:gdLst>
                <a:gd name="T0" fmla="*/ 54 w 84"/>
                <a:gd name="T1" fmla="*/ 61 h 101"/>
                <a:gd name="T2" fmla="*/ 73 w 84"/>
                <a:gd name="T3" fmla="*/ 37 h 101"/>
                <a:gd name="T4" fmla="*/ 29 w 84"/>
                <a:gd name="T5" fmla="*/ 0 h 101"/>
                <a:gd name="T6" fmla="*/ 0 w 84"/>
                <a:gd name="T7" fmla="*/ 35 h 101"/>
                <a:gd name="T8" fmla="*/ 3 w 84"/>
                <a:gd name="T9" fmla="*/ 37 h 101"/>
                <a:gd name="T10" fmla="*/ 73 w 84"/>
                <a:gd name="T11" fmla="*/ 96 h 101"/>
                <a:gd name="T12" fmla="*/ 54 w 84"/>
                <a:gd name="T13" fmla="*/ 61 h 101"/>
              </a:gdLst>
              <a:ahLst/>
              <a:cxnLst>
                <a:cxn ang="0">
                  <a:pos x="T0" y="T1"/>
                </a:cxn>
                <a:cxn ang="0">
                  <a:pos x="T2" y="T3"/>
                </a:cxn>
                <a:cxn ang="0">
                  <a:pos x="T4" y="T5"/>
                </a:cxn>
                <a:cxn ang="0">
                  <a:pos x="T6" y="T7"/>
                </a:cxn>
                <a:cxn ang="0">
                  <a:pos x="T8" y="T9"/>
                </a:cxn>
                <a:cxn ang="0">
                  <a:pos x="T10" y="T11"/>
                </a:cxn>
                <a:cxn ang="0">
                  <a:pos x="T12" y="T13"/>
                </a:cxn>
              </a:cxnLst>
              <a:rect l="0" t="0" r="r" b="b"/>
              <a:pathLst>
                <a:path w="84" h="101">
                  <a:moveTo>
                    <a:pt x="54" y="61"/>
                  </a:moveTo>
                  <a:cubicBezTo>
                    <a:pt x="73" y="37"/>
                    <a:pt x="73" y="37"/>
                    <a:pt x="73" y="37"/>
                  </a:cubicBezTo>
                  <a:cubicBezTo>
                    <a:pt x="29" y="0"/>
                    <a:pt x="29" y="0"/>
                    <a:pt x="29" y="0"/>
                  </a:cubicBezTo>
                  <a:cubicBezTo>
                    <a:pt x="0" y="35"/>
                    <a:pt x="0" y="35"/>
                    <a:pt x="0" y="35"/>
                  </a:cubicBezTo>
                  <a:cubicBezTo>
                    <a:pt x="3" y="37"/>
                    <a:pt x="3" y="37"/>
                    <a:pt x="3" y="37"/>
                  </a:cubicBezTo>
                  <a:cubicBezTo>
                    <a:pt x="14" y="48"/>
                    <a:pt x="63" y="91"/>
                    <a:pt x="73" y="96"/>
                  </a:cubicBezTo>
                  <a:cubicBezTo>
                    <a:pt x="84" y="101"/>
                    <a:pt x="54" y="61"/>
                    <a:pt x="54" y="61"/>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5">
              <a:extLst>
                <a:ext uri="{FF2B5EF4-FFF2-40B4-BE49-F238E27FC236}">
                  <a16:creationId xmlns:a16="http://schemas.microsoft.com/office/drawing/2014/main" id="{68686BAB-6224-413B-ABF6-9C9C5289D43B}"/>
                </a:ext>
              </a:extLst>
            </p:cNvPr>
            <p:cNvSpPr>
              <a:spLocks/>
            </p:cNvSpPr>
            <p:nvPr/>
          </p:nvSpPr>
          <p:spPr bwMode="auto">
            <a:xfrm>
              <a:off x="897" y="391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6">
              <a:extLst>
                <a:ext uri="{FF2B5EF4-FFF2-40B4-BE49-F238E27FC236}">
                  <a16:creationId xmlns:a16="http://schemas.microsoft.com/office/drawing/2014/main" id="{139CC3EC-079F-4BBD-8C87-E93B9DF7076F}"/>
                </a:ext>
              </a:extLst>
            </p:cNvPr>
            <p:cNvSpPr>
              <a:spLocks/>
            </p:cNvSpPr>
            <p:nvPr/>
          </p:nvSpPr>
          <p:spPr bwMode="auto">
            <a:xfrm>
              <a:off x="874" y="3917"/>
              <a:ext cx="45" cy="60"/>
            </a:xfrm>
            <a:custGeom>
              <a:avLst/>
              <a:gdLst>
                <a:gd name="T0" fmla="*/ 10 w 19"/>
                <a:gd name="T1" fmla="*/ 0 h 25"/>
                <a:gd name="T2" fmla="*/ 10 w 19"/>
                <a:gd name="T3" fmla="*/ 0 h 25"/>
                <a:gd name="T4" fmla="*/ 0 w 19"/>
                <a:gd name="T5" fmla="*/ 12 h 25"/>
                <a:gd name="T6" fmla="*/ 0 w 19"/>
                <a:gd name="T7" fmla="*/ 12 h 25"/>
                <a:gd name="T8" fmla="*/ 16 w 19"/>
                <a:gd name="T9" fmla="*/ 25 h 25"/>
                <a:gd name="T10" fmla="*/ 18 w 19"/>
                <a:gd name="T11" fmla="*/ 12 h 25"/>
                <a:gd name="T12" fmla="*/ 10 w 1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9" h="25">
                  <a:moveTo>
                    <a:pt x="10" y="0"/>
                  </a:moveTo>
                  <a:cubicBezTo>
                    <a:pt x="10" y="0"/>
                    <a:pt x="10" y="0"/>
                    <a:pt x="10" y="0"/>
                  </a:cubicBezTo>
                  <a:cubicBezTo>
                    <a:pt x="0" y="12"/>
                    <a:pt x="0" y="12"/>
                    <a:pt x="0" y="12"/>
                  </a:cubicBezTo>
                  <a:cubicBezTo>
                    <a:pt x="0" y="12"/>
                    <a:pt x="0" y="12"/>
                    <a:pt x="0" y="12"/>
                  </a:cubicBezTo>
                  <a:cubicBezTo>
                    <a:pt x="16" y="25"/>
                    <a:pt x="16" y="25"/>
                    <a:pt x="16" y="25"/>
                  </a:cubicBezTo>
                  <a:cubicBezTo>
                    <a:pt x="18" y="21"/>
                    <a:pt x="19" y="16"/>
                    <a:pt x="18" y="12"/>
                  </a:cubicBezTo>
                  <a:cubicBezTo>
                    <a:pt x="17" y="7"/>
                    <a:pt x="14" y="3"/>
                    <a:pt x="10"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7">
              <a:extLst>
                <a:ext uri="{FF2B5EF4-FFF2-40B4-BE49-F238E27FC236}">
                  <a16:creationId xmlns:a16="http://schemas.microsoft.com/office/drawing/2014/main" id="{150A3D54-4203-4C6E-B594-B8E6B7121CE2}"/>
                </a:ext>
              </a:extLst>
            </p:cNvPr>
            <p:cNvSpPr>
              <a:spLocks/>
            </p:cNvSpPr>
            <p:nvPr/>
          </p:nvSpPr>
          <p:spPr bwMode="auto">
            <a:xfrm>
              <a:off x="897" y="3972"/>
              <a:ext cx="71" cy="64"/>
            </a:xfrm>
            <a:custGeom>
              <a:avLst/>
              <a:gdLst>
                <a:gd name="T0" fmla="*/ 0 w 30"/>
                <a:gd name="T1" fmla="*/ 0 h 27"/>
                <a:gd name="T2" fmla="*/ 0 w 30"/>
                <a:gd name="T3" fmla="*/ 0 h 27"/>
                <a:gd name="T4" fmla="*/ 30 w 30"/>
                <a:gd name="T5" fmla="*/ 27 h 27"/>
                <a:gd name="T6" fmla="*/ 0 w 30"/>
                <a:gd name="T7" fmla="*/ 0 h 27"/>
              </a:gdLst>
              <a:ahLst/>
              <a:cxnLst>
                <a:cxn ang="0">
                  <a:pos x="T0" y="T1"/>
                </a:cxn>
                <a:cxn ang="0">
                  <a:pos x="T2" y="T3"/>
                </a:cxn>
                <a:cxn ang="0">
                  <a:pos x="T4" y="T5"/>
                </a:cxn>
                <a:cxn ang="0">
                  <a:pos x="T6" y="T7"/>
                </a:cxn>
              </a:cxnLst>
              <a:rect l="0" t="0" r="r" b="b"/>
              <a:pathLst>
                <a:path w="30" h="27">
                  <a:moveTo>
                    <a:pt x="0" y="0"/>
                  </a:moveTo>
                  <a:cubicBezTo>
                    <a:pt x="0" y="0"/>
                    <a:pt x="0" y="0"/>
                    <a:pt x="0" y="0"/>
                  </a:cubicBezTo>
                  <a:cubicBezTo>
                    <a:pt x="9" y="8"/>
                    <a:pt x="20" y="18"/>
                    <a:pt x="30" y="27"/>
                  </a:cubicBezTo>
                  <a:cubicBezTo>
                    <a:pt x="19" y="17"/>
                    <a:pt x="8" y="7"/>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8">
              <a:extLst>
                <a:ext uri="{FF2B5EF4-FFF2-40B4-BE49-F238E27FC236}">
                  <a16:creationId xmlns:a16="http://schemas.microsoft.com/office/drawing/2014/main" id="{9A6393E4-CB85-4EBB-A813-D8AAF3E4C3B2}"/>
                </a:ext>
              </a:extLst>
            </p:cNvPr>
            <p:cNvSpPr>
              <a:spLocks/>
            </p:cNvSpPr>
            <p:nvPr/>
          </p:nvSpPr>
          <p:spPr bwMode="auto">
            <a:xfrm>
              <a:off x="871" y="3948"/>
              <a:ext cx="26" cy="24"/>
            </a:xfrm>
            <a:custGeom>
              <a:avLst/>
              <a:gdLst>
                <a:gd name="T0" fmla="*/ 0 w 11"/>
                <a:gd name="T1" fmla="*/ 0 h 10"/>
                <a:gd name="T2" fmla="*/ 11 w 11"/>
                <a:gd name="T3" fmla="*/ 10 h 10"/>
                <a:gd name="T4" fmla="*/ 11 w 11"/>
                <a:gd name="T5" fmla="*/ 10 h 10"/>
                <a:gd name="T6" fmla="*/ 3 w 11"/>
                <a:gd name="T7" fmla="*/ 2 h 10"/>
                <a:gd name="T8" fmla="*/ 0 w 11"/>
                <a:gd name="T9" fmla="*/ 0 h 10"/>
              </a:gdLst>
              <a:ahLst/>
              <a:cxnLst>
                <a:cxn ang="0">
                  <a:pos x="T0" y="T1"/>
                </a:cxn>
                <a:cxn ang="0">
                  <a:pos x="T2" y="T3"/>
                </a:cxn>
                <a:cxn ang="0">
                  <a:pos x="T4" y="T5"/>
                </a:cxn>
                <a:cxn ang="0">
                  <a:pos x="T6" y="T7"/>
                </a:cxn>
                <a:cxn ang="0">
                  <a:pos x="T8" y="T9"/>
                </a:cxn>
              </a:cxnLst>
              <a:rect l="0" t="0" r="r" b="b"/>
              <a:pathLst>
                <a:path w="11" h="10">
                  <a:moveTo>
                    <a:pt x="0" y="0"/>
                  </a:moveTo>
                  <a:cubicBezTo>
                    <a:pt x="3" y="3"/>
                    <a:pt x="7" y="6"/>
                    <a:pt x="11" y="10"/>
                  </a:cubicBezTo>
                  <a:cubicBezTo>
                    <a:pt x="11" y="10"/>
                    <a:pt x="11" y="10"/>
                    <a:pt x="11" y="10"/>
                  </a:cubicBezTo>
                  <a:cubicBezTo>
                    <a:pt x="7" y="7"/>
                    <a:pt x="5" y="4"/>
                    <a:pt x="3" y="2"/>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9">
              <a:extLst>
                <a:ext uri="{FF2B5EF4-FFF2-40B4-BE49-F238E27FC236}">
                  <a16:creationId xmlns:a16="http://schemas.microsoft.com/office/drawing/2014/main" id="{0E65F0D6-FFCB-4C3A-95DD-DA1CCD426868}"/>
                </a:ext>
              </a:extLst>
            </p:cNvPr>
            <p:cNvSpPr>
              <a:spLocks noEditPoints="1"/>
            </p:cNvSpPr>
            <p:nvPr/>
          </p:nvSpPr>
          <p:spPr bwMode="auto">
            <a:xfrm>
              <a:off x="1033" y="4058"/>
              <a:ext cx="16" cy="38"/>
            </a:xfrm>
            <a:custGeom>
              <a:avLst/>
              <a:gdLst>
                <a:gd name="T0" fmla="*/ 7 w 7"/>
                <a:gd name="T1" fmla="*/ 14 h 16"/>
                <a:gd name="T2" fmla="*/ 6 w 7"/>
                <a:gd name="T3" fmla="*/ 15 h 16"/>
                <a:gd name="T4" fmla="*/ 5 w 7"/>
                <a:gd name="T5" fmla="*/ 15 h 16"/>
                <a:gd name="T6" fmla="*/ 4 w 7"/>
                <a:gd name="T7" fmla="*/ 15 h 16"/>
                <a:gd name="T8" fmla="*/ 7 w 7"/>
                <a:gd name="T9" fmla="*/ 16 h 16"/>
                <a:gd name="T10" fmla="*/ 7 w 7"/>
                <a:gd name="T11" fmla="*/ 15 h 16"/>
                <a:gd name="T12" fmla="*/ 7 w 7"/>
                <a:gd name="T13" fmla="*/ 14 h 16"/>
                <a:gd name="T14" fmla="*/ 0 w 7"/>
                <a:gd name="T15" fmla="*/ 0 h 16"/>
                <a:gd name="T16" fmla="*/ 2 w 7"/>
                <a:gd name="T17" fmla="*/ 3 h 16"/>
                <a:gd name="T18" fmla="*/ 0 w 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7" y="14"/>
                  </a:moveTo>
                  <a:cubicBezTo>
                    <a:pt x="7" y="15"/>
                    <a:pt x="7" y="15"/>
                    <a:pt x="6" y="15"/>
                  </a:cubicBezTo>
                  <a:cubicBezTo>
                    <a:pt x="6" y="15"/>
                    <a:pt x="5" y="15"/>
                    <a:pt x="5" y="15"/>
                  </a:cubicBezTo>
                  <a:cubicBezTo>
                    <a:pt x="5" y="15"/>
                    <a:pt x="5" y="15"/>
                    <a:pt x="4" y="15"/>
                  </a:cubicBezTo>
                  <a:cubicBezTo>
                    <a:pt x="5" y="15"/>
                    <a:pt x="6" y="16"/>
                    <a:pt x="7" y="16"/>
                  </a:cubicBezTo>
                  <a:cubicBezTo>
                    <a:pt x="7" y="16"/>
                    <a:pt x="7" y="16"/>
                    <a:pt x="7" y="15"/>
                  </a:cubicBezTo>
                  <a:cubicBezTo>
                    <a:pt x="7" y="15"/>
                    <a:pt x="7" y="15"/>
                    <a:pt x="7" y="14"/>
                  </a:cubicBezTo>
                  <a:moveTo>
                    <a:pt x="0" y="0"/>
                  </a:moveTo>
                  <a:cubicBezTo>
                    <a:pt x="1" y="1"/>
                    <a:pt x="2" y="2"/>
                    <a:pt x="2" y="3"/>
                  </a:cubicBezTo>
                  <a:cubicBezTo>
                    <a:pt x="1" y="2"/>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0">
              <a:extLst>
                <a:ext uri="{FF2B5EF4-FFF2-40B4-BE49-F238E27FC236}">
                  <a16:creationId xmlns:a16="http://schemas.microsoft.com/office/drawing/2014/main" id="{29FD02F8-C59D-43DD-A871-A9BABEC912D1}"/>
                </a:ext>
              </a:extLst>
            </p:cNvPr>
            <p:cNvSpPr>
              <a:spLocks/>
            </p:cNvSpPr>
            <p:nvPr/>
          </p:nvSpPr>
          <p:spPr bwMode="auto">
            <a:xfrm>
              <a:off x="871" y="3946"/>
              <a:ext cx="178" cy="147"/>
            </a:xfrm>
            <a:custGeom>
              <a:avLst/>
              <a:gdLst>
                <a:gd name="T0" fmla="*/ 1 w 75"/>
                <a:gd name="T1" fmla="*/ 0 h 62"/>
                <a:gd name="T2" fmla="*/ 0 w 75"/>
                <a:gd name="T3" fmla="*/ 1 h 62"/>
                <a:gd name="T4" fmla="*/ 0 w 75"/>
                <a:gd name="T5" fmla="*/ 1 h 62"/>
                <a:gd name="T6" fmla="*/ 3 w 75"/>
                <a:gd name="T7" fmla="*/ 3 h 62"/>
                <a:gd name="T8" fmla="*/ 11 w 75"/>
                <a:gd name="T9" fmla="*/ 11 h 62"/>
                <a:gd name="T10" fmla="*/ 41 w 75"/>
                <a:gd name="T11" fmla="*/ 38 h 62"/>
                <a:gd name="T12" fmla="*/ 72 w 75"/>
                <a:gd name="T13" fmla="*/ 62 h 62"/>
                <a:gd name="T14" fmla="*/ 73 w 75"/>
                <a:gd name="T15" fmla="*/ 62 h 62"/>
                <a:gd name="T16" fmla="*/ 74 w 75"/>
                <a:gd name="T17" fmla="*/ 62 h 62"/>
                <a:gd name="T18" fmla="*/ 75 w 75"/>
                <a:gd name="T19" fmla="*/ 61 h 62"/>
                <a:gd name="T20" fmla="*/ 70 w 75"/>
                <a:gd name="T21" fmla="*/ 50 h 62"/>
                <a:gd name="T22" fmla="*/ 68 w 75"/>
                <a:gd name="T23" fmla="*/ 47 h 62"/>
                <a:gd name="T24" fmla="*/ 68 w 75"/>
                <a:gd name="T25" fmla="*/ 47 h 62"/>
                <a:gd name="T26" fmla="*/ 66 w 75"/>
                <a:gd name="T27" fmla="*/ 46 h 62"/>
                <a:gd name="T28" fmla="*/ 59 w 75"/>
                <a:gd name="T29" fmla="*/ 49 h 62"/>
                <a:gd name="T30" fmla="*/ 17 w 75"/>
                <a:gd name="T31" fmla="*/ 13 h 62"/>
                <a:gd name="T32" fmla="*/ 16 w 75"/>
                <a:gd name="T33" fmla="*/ 14 h 62"/>
                <a:gd name="T34" fmla="*/ 1 w 75"/>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62">
                  <a:moveTo>
                    <a:pt x="1" y="0"/>
                  </a:moveTo>
                  <a:cubicBezTo>
                    <a:pt x="0" y="1"/>
                    <a:pt x="0" y="1"/>
                    <a:pt x="0" y="1"/>
                  </a:cubicBezTo>
                  <a:cubicBezTo>
                    <a:pt x="0" y="1"/>
                    <a:pt x="0" y="1"/>
                    <a:pt x="0" y="1"/>
                  </a:cubicBezTo>
                  <a:cubicBezTo>
                    <a:pt x="3" y="3"/>
                    <a:pt x="3" y="3"/>
                    <a:pt x="3" y="3"/>
                  </a:cubicBezTo>
                  <a:cubicBezTo>
                    <a:pt x="5" y="5"/>
                    <a:pt x="7" y="8"/>
                    <a:pt x="11" y="11"/>
                  </a:cubicBezTo>
                  <a:cubicBezTo>
                    <a:pt x="19" y="18"/>
                    <a:pt x="30" y="28"/>
                    <a:pt x="41" y="38"/>
                  </a:cubicBezTo>
                  <a:cubicBezTo>
                    <a:pt x="55" y="49"/>
                    <a:pt x="67" y="59"/>
                    <a:pt x="72" y="62"/>
                  </a:cubicBezTo>
                  <a:cubicBezTo>
                    <a:pt x="73" y="62"/>
                    <a:pt x="73" y="62"/>
                    <a:pt x="73" y="62"/>
                  </a:cubicBezTo>
                  <a:cubicBezTo>
                    <a:pt x="73" y="62"/>
                    <a:pt x="74" y="62"/>
                    <a:pt x="74" y="62"/>
                  </a:cubicBezTo>
                  <a:cubicBezTo>
                    <a:pt x="75" y="62"/>
                    <a:pt x="75" y="62"/>
                    <a:pt x="75" y="61"/>
                  </a:cubicBezTo>
                  <a:cubicBezTo>
                    <a:pt x="75" y="59"/>
                    <a:pt x="72" y="54"/>
                    <a:pt x="70" y="50"/>
                  </a:cubicBezTo>
                  <a:cubicBezTo>
                    <a:pt x="70" y="49"/>
                    <a:pt x="69" y="48"/>
                    <a:pt x="68" y="47"/>
                  </a:cubicBezTo>
                  <a:cubicBezTo>
                    <a:pt x="68" y="47"/>
                    <a:pt x="68" y="47"/>
                    <a:pt x="68" y="47"/>
                  </a:cubicBezTo>
                  <a:cubicBezTo>
                    <a:pt x="68" y="47"/>
                    <a:pt x="67" y="46"/>
                    <a:pt x="66" y="46"/>
                  </a:cubicBezTo>
                  <a:cubicBezTo>
                    <a:pt x="63" y="46"/>
                    <a:pt x="59" y="49"/>
                    <a:pt x="59" y="49"/>
                  </a:cubicBezTo>
                  <a:cubicBezTo>
                    <a:pt x="17" y="13"/>
                    <a:pt x="17" y="13"/>
                    <a:pt x="17" y="13"/>
                  </a:cubicBezTo>
                  <a:cubicBezTo>
                    <a:pt x="17" y="13"/>
                    <a:pt x="17" y="14"/>
                    <a:pt x="16" y="14"/>
                  </a:cubicBezTo>
                  <a:cubicBezTo>
                    <a:pt x="1" y="0"/>
                    <a:pt x="1" y="0"/>
                    <a:pt x="1"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1">
              <a:extLst>
                <a:ext uri="{FF2B5EF4-FFF2-40B4-BE49-F238E27FC236}">
                  <a16:creationId xmlns:a16="http://schemas.microsoft.com/office/drawing/2014/main" id="{4772C28B-67C6-4B75-A468-88B2947E1624}"/>
                </a:ext>
              </a:extLst>
            </p:cNvPr>
            <p:cNvSpPr>
              <a:spLocks/>
            </p:cNvSpPr>
            <p:nvPr/>
          </p:nvSpPr>
          <p:spPr bwMode="auto">
            <a:xfrm>
              <a:off x="874" y="3946"/>
              <a:ext cx="38" cy="33"/>
            </a:xfrm>
            <a:custGeom>
              <a:avLst/>
              <a:gdLst>
                <a:gd name="T0" fmla="*/ 0 w 16"/>
                <a:gd name="T1" fmla="*/ 0 h 14"/>
                <a:gd name="T2" fmla="*/ 0 w 16"/>
                <a:gd name="T3" fmla="*/ 0 h 14"/>
                <a:gd name="T4" fmla="*/ 15 w 16"/>
                <a:gd name="T5" fmla="*/ 14 h 14"/>
                <a:gd name="T6" fmla="*/ 16 w 16"/>
                <a:gd name="T7" fmla="*/ 13 h 14"/>
                <a:gd name="T8" fmla="*/ 0 w 16"/>
                <a:gd name="T9" fmla="*/ 0 h 14"/>
              </a:gdLst>
              <a:ahLst/>
              <a:cxnLst>
                <a:cxn ang="0">
                  <a:pos x="T0" y="T1"/>
                </a:cxn>
                <a:cxn ang="0">
                  <a:pos x="T2" y="T3"/>
                </a:cxn>
                <a:cxn ang="0">
                  <a:pos x="T4" y="T5"/>
                </a:cxn>
                <a:cxn ang="0">
                  <a:pos x="T6" y="T7"/>
                </a:cxn>
                <a:cxn ang="0">
                  <a:pos x="T8" y="T9"/>
                </a:cxn>
              </a:cxnLst>
              <a:rect l="0" t="0" r="r" b="b"/>
              <a:pathLst>
                <a:path w="16" h="14">
                  <a:moveTo>
                    <a:pt x="0" y="0"/>
                  </a:moveTo>
                  <a:cubicBezTo>
                    <a:pt x="0" y="0"/>
                    <a:pt x="0" y="0"/>
                    <a:pt x="0" y="0"/>
                  </a:cubicBezTo>
                  <a:cubicBezTo>
                    <a:pt x="15" y="14"/>
                    <a:pt x="15" y="14"/>
                    <a:pt x="15" y="14"/>
                  </a:cubicBezTo>
                  <a:cubicBezTo>
                    <a:pt x="16" y="14"/>
                    <a:pt x="16" y="13"/>
                    <a:pt x="16" y="13"/>
                  </a:cubicBezTo>
                  <a:cubicBezTo>
                    <a:pt x="0" y="0"/>
                    <a:pt x="0" y="0"/>
                    <a:pt x="0"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2">
              <a:extLst>
                <a:ext uri="{FF2B5EF4-FFF2-40B4-BE49-F238E27FC236}">
                  <a16:creationId xmlns:a16="http://schemas.microsoft.com/office/drawing/2014/main" id="{51EB5A98-8B24-4C3D-A2AA-D8C1C9EA49E7}"/>
                </a:ext>
              </a:extLst>
            </p:cNvPr>
            <p:cNvSpPr>
              <a:spLocks/>
            </p:cNvSpPr>
            <p:nvPr/>
          </p:nvSpPr>
          <p:spPr bwMode="auto">
            <a:xfrm>
              <a:off x="871" y="3944"/>
              <a:ext cx="178" cy="149"/>
            </a:xfrm>
            <a:custGeom>
              <a:avLst/>
              <a:gdLst>
                <a:gd name="T0" fmla="*/ 0 w 75"/>
                <a:gd name="T1" fmla="*/ 0 h 63"/>
                <a:gd name="T2" fmla="*/ 1 w 75"/>
                <a:gd name="T3" fmla="*/ 1 h 63"/>
                <a:gd name="T4" fmla="*/ 3 w 75"/>
                <a:gd name="T5" fmla="*/ 3 h 63"/>
                <a:gd name="T6" fmla="*/ 11 w 75"/>
                <a:gd name="T7" fmla="*/ 10 h 63"/>
                <a:gd name="T8" fmla="*/ 37 w 75"/>
                <a:gd name="T9" fmla="*/ 32 h 63"/>
                <a:gd name="T10" fmla="*/ 64 w 75"/>
                <a:gd name="T11" fmla="*/ 54 h 63"/>
                <a:gd name="T12" fmla="*/ 72 w 75"/>
                <a:gd name="T13" fmla="*/ 61 h 63"/>
                <a:gd name="T14" fmla="*/ 74 w 75"/>
                <a:gd name="T15" fmla="*/ 62 h 63"/>
                <a:gd name="T16" fmla="*/ 75 w 75"/>
                <a:gd name="T17" fmla="*/ 63 h 63"/>
                <a:gd name="T18" fmla="*/ 75 w 75"/>
                <a:gd name="T19" fmla="*/ 62 h 63"/>
                <a:gd name="T20" fmla="*/ 72 w 75"/>
                <a:gd name="T21" fmla="*/ 60 h 63"/>
                <a:gd name="T22" fmla="*/ 64 w 75"/>
                <a:gd name="T23" fmla="*/ 54 h 63"/>
                <a:gd name="T24" fmla="*/ 37 w 75"/>
                <a:gd name="T25" fmla="*/ 32 h 63"/>
                <a:gd name="T26" fmla="*/ 11 w 75"/>
                <a:gd name="T27" fmla="*/ 10 h 63"/>
                <a:gd name="T28" fmla="*/ 3 w 75"/>
                <a:gd name="T29" fmla="*/ 3 h 63"/>
                <a:gd name="T30" fmla="*/ 1 w 75"/>
                <a:gd name="T31" fmla="*/ 1 h 63"/>
                <a:gd name="T32" fmla="*/ 0 w 7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63">
                  <a:moveTo>
                    <a:pt x="0" y="0"/>
                  </a:moveTo>
                  <a:cubicBezTo>
                    <a:pt x="0" y="0"/>
                    <a:pt x="1" y="0"/>
                    <a:pt x="1" y="1"/>
                  </a:cubicBezTo>
                  <a:cubicBezTo>
                    <a:pt x="2" y="1"/>
                    <a:pt x="2" y="2"/>
                    <a:pt x="3" y="3"/>
                  </a:cubicBezTo>
                  <a:cubicBezTo>
                    <a:pt x="5" y="5"/>
                    <a:pt x="8" y="7"/>
                    <a:pt x="11" y="10"/>
                  </a:cubicBezTo>
                  <a:cubicBezTo>
                    <a:pt x="17" y="16"/>
                    <a:pt x="27" y="24"/>
                    <a:pt x="37" y="32"/>
                  </a:cubicBezTo>
                  <a:cubicBezTo>
                    <a:pt x="47" y="41"/>
                    <a:pt x="57" y="49"/>
                    <a:pt x="64" y="54"/>
                  </a:cubicBezTo>
                  <a:cubicBezTo>
                    <a:pt x="67" y="57"/>
                    <a:pt x="70" y="59"/>
                    <a:pt x="72" y="61"/>
                  </a:cubicBezTo>
                  <a:cubicBezTo>
                    <a:pt x="73" y="61"/>
                    <a:pt x="74" y="62"/>
                    <a:pt x="74" y="62"/>
                  </a:cubicBezTo>
                  <a:cubicBezTo>
                    <a:pt x="75" y="63"/>
                    <a:pt x="75" y="63"/>
                    <a:pt x="75" y="63"/>
                  </a:cubicBezTo>
                  <a:cubicBezTo>
                    <a:pt x="75" y="63"/>
                    <a:pt x="75" y="63"/>
                    <a:pt x="75" y="62"/>
                  </a:cubicBezTo>
                  <a:cubicBezTo>
                    <a:pt x="74" y="62"/>
                    <a:pt x="73" y="61"/>
                    <a:pt x="72" y="60"/>
                  </a:cubicBezTo>
                  <a:cubicBezTo>
                    <a:pt x="70" y="59"/>
                    <a:pt x="67" y="56"/>
                    <a:pt x="64" y="54"/>
                  </a:cubicBezTo>
                  <a:cubicBezTo>
                    <a:pt x="57" y="48"/>
                    <a:pt x="48" y="41"/>
                    <a:pt x="37" y="32"/>
                  </a:cubicBezTo>
                  <a:cubicBezTo>
                    <a:pt x="27" y="23"/>
                    <a:pt x="18" y="15"/>
                    <a:pt x="11" y="10"/>
                  </a:cubicBezTo>
                  <a:cubicBezTo>
                    <a:pt x="8" y="7"/>
                    <a:pt x="5" y="5"/>
                    <a:pt x="3" y="3"/>
                  </a:cubicBezTo>
                  <a:cubicBezTo>
                    <a:pt x="2" y="2"/>
                    <a:pt x="2" y="1"/>
                    <a:pt x="1" y="1"/>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3">
              <a:extLst>
                <a:ext uri="{FF2B5EF4-FFF2-40B4-BE49-F238E27FC236}">
                  <a16:creationId xmlns:a16="http://schemas.microsoft.com/office/drawing/2014/main" id="{6F6FA148-09BC-4A48-9C62-5493F93A6FBB}"/>
                </a:ext>
              </a:extLst>
            </p:cNvPr>
            <p:cNvSpPr>
              <a:spLocks/>
            </p:cNvSpPr>
            <p:nvPr/>
          </p:nvSpPr>
          <p:spPr bwMode="auto">
            <a:xfrm>
              <a:off x="1011" y="4055"/>
              <a:ext cx="24" cy="10"/>
            </a:xfrm>
            <a:custGeom>
              <a:avLst/>
              <a:gdLst>
                <a:gd name="T0" fmla="*/ 0 w 10"/>
                <a:gd name="T1" fmla="*/ 4 h 4"/>
                <a:gd name="T2" fmla="*/ 5 w 10"/>
                <a:gd name="T3" fmla="*/ 1 h 4"/>
                <a:gd name="T4" fmla="*/ 10 w 10"/>
                <a:gd name="T5" fmla="*/ 1 h 4"/>
                <a:gd name="T6" fmla="*/ 4 w 10"/>
                <a:gd name="T7" fmla="*/ 1 h 4"/>
                <a:gd name="T8" fmla="*/ 0 w 10"/>
                <a:gd name="T9" fmla="*/ 4 h 4"/>
              </a:gdLst>
              <a:ahLst/>
              <a:cxnLst>
                <a:cxn ang="0">
                  <a:pos x="T0" y="T1"/>
                </a:cxn>
                <a:cxn ang="0">
                  <a:pos x="T2" y="T3"/>
                </a:cxn>
                <a:cxn ang="0">
                  <a:pos x="T4" y="T5"/>
                </a:cxn>
                <a:cxn ang="0">
                  <a:pos x="T6" y="T7"/>
                </a:cxn>
                <a:cxn ang="0">
                  <a:pos x="T8" y="T9"/>
                </a:cxn>
              </a:cxnLst>
              <a:rect l="0" t="0" r="r" b="b"/>
              <a:pathLst>
                <a:path w="10" h="4">
                  <a:moveTo>
                    <a:pt x="0" y="4"/>
                  </a:moveTo>
                  <a:cubicBezTo>
                    <a:pt x="0" y="4"/>
                    <a:pt x="2" y="2"/>
                    <a:pt x="5" y="1"/>
                  </a:cubicBezTo>
                  <a:cubicBezTo>
                    <a:pt x="7" y="0"/>
                    <a:pt x="10" y="1"/>
                    <a:pt x="10" y="1"/>
                  </a:cubicBezTo>
                  <a:cubicBezTo>
                    <a:pt x="10" y="1"/>
                    <a:pt x="7" y="0"/>
                    <a:pt x="4" y="1"/>
                  </a:cubicBezTo>
                  <a:cubicBezTo>
                    <a:pt x="1" y="2"/>
                    <a:pt x="0" y="4"/>
                    <a:pt x="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4">
              <a:extLst>
                <a:ext uri="{FF2B5EF4-FFF2-40B4-BE49-F238E27FC236}">
                  <a16:creationId xmlns:a16="http://schemas.microsoft.com/office/drawing/2014/main" id="{04423EC8-48E7-4E0A-8008-832823D1E2A1}"/>
                </a:ext>
              </a:extLst>
            </p:cNvPr>
            <p:cNvSpPr>
              <a:spLocks/>
            </p:cNvSpPr>
            <p:nvPr/>
          </p:nvSpPr>
          <p:spPr bwMode="auto">
            <a:xfrm>
              <a:off x="992" y="4020"/>
              <a:ext cx="14" cy="4"/>
            </a:xfrm>
            <a:custGeom>
              <a:avLst/>
              <a:gdLst>
                <a:gd name="T0" fmla="*/ 0 w 6"/>
                <a:gd name="T1" fmla="*/ 2 h 2"/>
                <a:gd name="T2" fmla="*/ 3 w 6"/>
                <a:gd name="T3" fmla="*/ 1 h 2"/>
                <a:gd name="T4" fmla="*/ 6 w 6"/>
                <a:gd name="T5" fmla="*/ 0 h 2"/>
                <a:gd name="T6" fmla="*/ 3 w 6"/>
                <a:gd name="T7" fmla="*/ 0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0" y="2"/>
                    <a:pt x="2" y="1"/>
                    <a:pt x="3" y="1"/>
                  </a:cubicBezTo>
                  <a:cubicBezTo>
                    <a:pt x="5" y="1"/>
                    <a:pt x="6" y="0"/>
                    <a:pt x="6" y="0"/>
                  </a:cubicBezTo>
                  <a:cubicBezTo>
                    <a:pt x="6" y="0"/>
                    <a:pt x="4" y="0"/>
                    <a:pt x="3" y="0"/>
                  </a:cubicBezTo>
                  <a:cubicBezTo>
                    <a:pt x="1" y="1"/>
                    <a:pt x="0" y="1"/>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35">
              <a:extLst>
                <a:ext uri="{FF2B5EF4-FFF2-40B4-BE49-F238E27FC236}">
                  <a16:creationId xmlns:a16="http://schemas.microsoft.com/office/drawing/2014/main" id="{F1C636E9-EE5D-4748-96D2-964F7A71B4E8}"/>
                </a:ext>
              </a:extLst>
            </p:cNvPr>
            <p:cNvSpPr>
              <a:spLocks noChangeArrowheads="1"/>
            </p:cNvSpPr>
            <p:nvPr/>
          </p:nvSpPr>
          <p:spPr bwMode="auto">
            <a:xfrm>
              <a:off x="987" y="4010"/>
              <a:ext cx="12" cy="2"/>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6">
              <a:extLst>
                <a:ext uri="{FF2B5EF4-FFF2-40B4-BE49-F238E27FC236}">
                  <a16:creationId xmlns:a16="http://schemas.microsoft.com/office/drawing/2014/main" id="{8003F5BF-DBC7-464F-A8BF-85AF6720EDC8}"/>
                </a:ext>
              </a:extLst>
            </p:cNvPr>
            <p:cNvSpPr>
              <a:spLocks/>
            </p:cNvSpPr>
            <p:nvPr/>
          </p:nvSpPr>
          <p:spPr bwMode="auto">
            <a:xfrm>
              <a:off x="990" y="3996"/>
              <a:ext cx="12" cy="12"/>
            </a:xfrm>
            <a:custGeom>
              <a:avLst/>
              <a:gdLst>
                <a:gd name="T0" fmla="*/ 1 w 5"/>
                <a:gd name="T1" fmla="*/ 1 h 5"/>
                <a:gd name="T2" fmla="*/ 3 w 5"/>
                <a:gd name="T3" fmla="*/ 3 h 5"/>
                <a:gd name="T4" fmla="*/ 5 w 5"/>
                <a:gd name="T5" fmla="*/ 5 h 5"/>
                <a:gd name="T6" fmla="*/ 3 w 5"/>
                <a:gd name="T7" fmla="*/ 2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1"/>
                    <a:pt x="1" y="2"/>
                    <a:pt x="3" y="3"/>
                  </a:cubicBezTo>
                  <a:cubicBezTo>
                    <a:pt x="4" y="4"/>
                    <a:pt x="5" y="5"/>
                    <a:pt x="5" y="5"/>
                  </a:cubicBezTo>
                  <a:cubicBezTo>
                    <a:pt x="5" y="4"/>
                    <a:pt x="4" y="3"/>
                    <a:pt x="3" y="2"/>
                  </a:cubicBezTo>
                  <a:cubicBezTo>
                    <a:pt x="2" y="1"/>
                    <a:pt x="1" y="0"/>
                    <a:pt x="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7">
              <a:extLst>
                <a:ext uri="{FF2B5EF4-FFF2-40B4-BE49-F238E27FC236}">
                  <a16:creationId xmlns:a16="http://schemas.microsoft.com/office/drawing/2014/main" id="{398FAA30-4651-4794-9C61-94EA96F3BCC8}"/>
                </a:ext>
              </a:extLst>
            </p:cNvPr>
            <p:cNvSpPr>
              <a:spLocks/>
            </p:cNvSpPr>
            <p:nvPr/>
          </p:nvSpPr>
          <p:spPr bwMode="auto">
            <a:xfrm>
              <a:off x="995" y="3989"/>
              <a:ext cx="11" cy="12"/>
            </a:xfrm>
            <a:custGeom>
              <a:avLst/>
              <a:gdLst>
                <a:gd name="T0" fmla="*/ 0 w 5"/>
                <a:gd name="T1" fmla="*/ 0 h 5"/>
                <a:gd name="T2" fmla="*/ 2 w 5"/>
                <a:gd name="T3" fmla="*/ 3 h 5"/>
                <a:gd name="T4" fmla="*/ 5 w 5"/>
                <a:gd name="T5" fmla="*/ 5 h 5"/>
                <a:gd name="T6" fmla="*/ 3 w 5"/>
                <a:gd name="T7" fmla="*/ 2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1" y="2"/>
                    <a:pt x="2" y="3"/>
                  </a:cubicBezTo>
                  <a:cubicBezTo>
                    <a:pt x="4" y="4"/>
                    <a:pt x="5" y="5"/>
                    <a:pt x="5" y="5"/>
                  </a:cubicBezTo>
                  <a:cubicBezTo>
                    <a:pt x="5" y="5"/>
                    <a:pt x="4" y="4"/>
                    <a:pt x="3"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8">
              <a:extLst>
                <a:ext uri="{FF2B5EF4-FFF2-40B4-BE49-F238E27FC236}">
                  <a16:creationId xmlns:a16="http://schemas.microsoft.com/office/drawing/2014/main" id="{621D290B-6D17-4998-8929-0AB7AB725E73}"/>
                </a:ext>
              </a:extLst>
            </p:cNvPr>
            <p:cNvSpPr>
              <a:spLocks/>
            </p:cNvSpPr>
            <p:nvPr/>
          </p:nvSpPr>
          <p:spPr bwMode="auto">
            <a:xfrm>
              <a:off x="1004" y="4015"/>
              <a:ext cx="26" cy="14"/>
            </a:xfrm>
            <a:custGeom>
              <a:avLst/>
              <a:gdLst>
                <a:gd name="T0" fmla="*/ 0 w 11"/>
                <a:gd name="T1" fmla="*/ 1 h 6"/>
                <a:gd name="T2" fmla="*/ 3 w 11"/>
                <a:gd name="T3" fmla="*/ 3 h 6"/>
                <a:gd name="T4" fmla="*/ 6 w 11"/>
                <a:gd name="T5" fmla="*/ 5 h 6"/>
                <a:gd name="T6" fmla="*/ 9 w 11"/>
                <a:gd name="T7" fmla="*/ 6 h 6"/>
                <a:gd name="T8" fmla="*/ 10 w 11"/>
                <a:gd name="T9" fmla="*/ 6 h 6"/>
                <a:gd name="T10" fmla="*/ 11 w 11"/>
                <a:gd name="T11" fmla="*/ 4 h 6"/>
                <a:gd name="T12" fmla="*/ 3 w 11"/>
                <a:gd name="T13" fmla="*/ 0 h 6"/>
                <a:gd name="T14" fmla="*/ 1 w 11"/>
                <a:gd name="T15" fmla="*/ 1 h 6"/>
                <a:gd name="T16" fmla="*/ 0 w 11"/>
                <a:gd name="T17" fmla="*/ 2 h 6"/>
                <a:gd name="T18" fmla="*/ 3 w 11"/>
                <a:gd name="T19" fmla="*/ 1 h 6"/>
                <a:gd name="T20" fmla="*/ 7 w 11"/>
                <a:gd name="T21" fmla="*/ 1 h 6"/>
                <a:gd name="T22" fmla="*/ 10 w 11"/>
                <a:gd name="T23" fmla="*/ 4 h 6"/>
                <a:gd name="T24" fmla="*/ 9 w 11"/>
                <a:gd name="T25" fmla="*/ 5 h 6"/>
                <a:gd name="T26" fmla="*/ 7 w 11"/>
                <a:gd name="T27" fmla="*/ 5 h 6"/>
                <a:gd name="T28" fmla="*/ 3 w 11"/>
                <a:gd name="T29" fmla="*/ 3 h 6"/>
                <a:gd name="T30" fmla="*/ 0 w 11"/>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0" y="1"/>
                  </a:moveTo>
                  <a:cubicBezTo>
                    <a:pt x="0" y="1"/>
                    <a:pt x="1" y="2"/>
                    <a:pt x="3" y="3"/>
                  </a:cubicBezTo>
                  <a:cubicBezTo>
                    <a:pt x="4" y="4"/>
                    <a:pt x="5" y="5"/>
                    <a:pt x="6" y="5"/>
                  </a:cubicBezTo>
                  <a:cubicBezTo>
                    <a:pt x="7" y="5"/>
                    <a:pt x="8" y="6"/>
                    <a:pt x="9" y="6"/>
                  </a:cubicBezTo>
                  <a:cubicBezTo>
                    <a:pt x="9" y="6"/>
                    <a:pt x="10" y="6"/>
                    <a:pt x="10" y="6"/>
                  </a:cubicBezTo>
                  <a:cubicBezTo>
                    <a:pt x="11" y="5"/>
                    <a:pt x="11" y="5"/>
                    <a:pt x="11" y="4"/>
                  </a:cubicBezTo>
                  <a:cubicBezTo>
                    <a:pt x="9" y="0"/>
                    <a:pt x="5" y="0"/>
                    <a:pt x="3" y="0"/>
                  </a:cubicBezTo>
                  <a:cubicBezTo>
                    <a:pt x="2" y="1"/>
                    <a:pt x="1" y="1"/>
                    <a:pt x="1" y="1"/>
                  </a:cubicBezTo>
                  <a:cubicBezTo>
                    <a:pt x="0" y="2"/>
                    <a:pt x="0" y="2"/>
                    <a:pt x="0" y="2"/>
                  </a:cubicBezTo>
                  <a:cubicBezTo>
                    <a:pt x="0" y="2"/>
                    <a:pt x="1" y="1"/>
                    <a:pt x="3" y="1"/>
                  </a:cubicBezTo>
                  <a:cubicBezTo>
                    <a:pt x="4" y="1"/>
                    <a:pt x="6" y="1"/>
                    <a:pt x="7" y="1"/>
                  </a:cubicBezTo>
                  <a:cubicBezTo>
                    <a:pt x="8" y="2"/>
                    <a:pt x="10" y="3"/>
                    <a:pt x="10" y="4"/>
                  </a:cubicBezTo>
                  <a:cubicBezTo>
                    <a:pt x="10" y="5"/>
                    <a:pt x="10" y="5"/>
                    <a:pt x="9" y="5"/>
                  </a:cubicBezTo>
                  <a:cubicBezTo>
                    <a:pt x="8" y="5"/>
                    <a:pt x="7" y="5"/>
                    <a:pt x="7" y="5"/>
                  </a:cubicBezTo>
                  <a:cubicBezTo>
                    <a:pt x="5" y="4"/>
                    <a:pt x="4" y="3"/>
                    <a:pt x="3" y="3"/>
                  </a:cubicBezTo>
                  <a:cubicBezTo>
                    <a:pt x="1" y="2"/>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9">
              <a:extLst>
                <a:ext uri="{FF2B5EF4-FFF2-40B4-BE49-F238E27FC236}">
                  <a16:creationId xmlns:a16="http://schemas.microsoft.com/office/drawing/2014/main" id="{60FBA367-4752-4987-B680-C18AE6C53CC5}"/>
                </a:ext>
              </a:extLst>
            </p:cNvPr>
            <p:cNvSpPr>
              <a:spLocks/>
            </p:cNvSpPr>
            <p:nvPr/>
          </p:nvSpPr>
          <p:spPr bwMode="auto">
            <a:xfrm>
              <a:off x="1004" y="3998"/>
              <a:ext cx="10" cy="22"/>
            </a:xfrm>
            <a:custGeom>
              <a:avLst/>
              <a:gdLst>
                <a:gd name="T0" fmla="*/ 1 w 4"/>
                <a:gd name="T1" fmla="*/ 9 h 9"/>
                <a:gd name="T2" fmla="*/ 3 w 4"/>
                <a:gd name="T3" fmla="*/ 7 h 9"/>
                <a:gd name="T4" fmla="*/ 4 w 4"/>
                <a:gd name="T5" fmla="*/ 4 h 9"/>
                <a:gd name="T6" fmla="*/ 2 w 4"/>
                <a:gd name="T7" fmla="*/ 1 h 9"/>
                <a:gd name="T8" fmla="*/ 0 w 4"/>
                <a:gd name="T9" fmla="*/ 1 h 9"/>
                <a:gd name="T10" fmla="*/ 0 w 4"/>
                <a:gd name="T11" fmla="*/ 3 h 9"/>
                <a:gd name="T12" fmla="*/ 0 w 4"/>
                <a:gd name="T13" fmla="*/ 6 h 9"/>
                <a:gd name="T14" fmla="*/ 0 w 4"/>
                <a:gd name="T15" fmla="*/ 8 h 9"/>
                <a:gd name="T16" fmla="*/ 0 w 4"/>
                <a:gd name="T17" fmla="*/ 6 h 9"/>
                <a:gd name="T18" fmla="*/ 1 w 4"/>
                <a:gd name="T19" fmla="*/ 3 h 9"/>
                <a:gd name="T20" fmla="*/ 2 w 4"/>
                <a:gd name="T21" fmla="*/ 1 h 9"/>
                <a:gd name="T22" fmla="*/ 3 w 4"/>
                <a:gd name="T23" fmla="*/ 4 h 9"/>
                <a:gd name="T24" fmla="*/ 2 w 4"/>
                <a:gd name="T25" fmla="*/ 7 h 9"/>
                <a:gd name="T26" fmla="*/ 1 w 4"/>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9">
                  <a:moveTo>
                    <a:pt x="1" y="9"/>
                  </a:moveTo>
                  <a:cubicBezTo>
                    <a:pt x="1" y="9"/>
                    <a:pt x="2" y="8"/>
                    <a:pt x="3" y="7"/>
                  </a:cubicBezTo>
                  <a:cubicBezTo>
                    <a:pt x="3" y="6"/>
                    <a:pt x="3" y="5"/>
                    <a:pt x="4" y="4"/>
                  </a:cubicBezTo>
                  <a:cubicBezTo>
                    <a:pt x="4" y="3"/>
                    <a:pt x="4" y="2"/>
                    <a:pt x="2" y="1"/>
                  </a:cubicBezTo>
                  <a:cubicBezTo>
                    <a:pt x="2" y="0"/>
                    <a:pt x="1" y="1"/>
                    <a:pt x="0" y="1"/>
                  </a:cubicBezTo>
                  <a:cubicBezTo>
                    <a:pt x="0" y="2"/>
                    <a:pt x="0" y="3"/>
                    <a:pt x="0" y="3"/>
                  </a:cubicBezTo>
                  <a:cubicBezTo>
                    <a:pt x="0" y="4"/>
                    <a:pt x="0" y="5"/>
                    <a:pt x="0" y="6"/>
                  </a:cubicBezTo>
                  <a:cubicBezTo>
                    <a:pt x="0" y="8"/>
                    <a:pt x="0" y="8"/>
                    <a:pt x="0" y="8"/>
                  </a:cubicBezTo>
                  <a:cubicBezTo>
                    <a:pt x="1" y="8"/>
                    <a:pt x="0" y="7"/>
                    <a:pt x="0" y="6"/>
                  </a:cubicBezTo>
                  <a:cubicBezTo>
                    <a:pt x="0" y="5"/>
                    <a:pt x="0" y="4"/>
                    <a:pt x="1" y="3"/>
                  </a:cubicBezTo>
                  <a:cubicBezTo>
                    <a:pt x="1" y="2"/>
                    <a:pt x="1" y="1"/>
                    <a:pt x="2" y="1"/>
                  </a:cubicBezTo>
                  <a:cubicBezTo>
                    <a:pt x="3" y="2"/>
                    <a:pt x="3" y="3"/>
                    <a:pt x="3" y="4"/>
                  </a:cubicBezTo>
                  <a:cubicBezTo>
                    <a:pt x="3" y="5"/>
                    <a:pt x="3" y="6"/>
                    <a:pt x="2" y="7"/>
                  </a:cubicBezTo>
                  <a:cubicBezTo>
                    <a:pt x="1" y="8"/>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0">
              <a:extLst>
                <a:ext uri="{FF2B5EF4-FFF2-40B4-BE49-F238E27FC236}">
                  <a16:creationId xmlns:a16="http://schemas.microsoft.com/office/drawing/2014/main" id="{F2B8AC14-6EA2-4EE5-BFB5-0C9FD829F8B5}"/>
                </a:ext>
              </a:extLst>
            </p:cNvPr>
            <p:cNvSpPr>
              <a:spLocks/>
            </p:cNvSpPr>
            <p:nvPr/>
          </p:nvSpPr>
          <p:spPr bwMode="auto">
            <a:xfrm>
              <a:off x="897" y="3917"/>
              <a:ext cx="24" cy="60"/>
            </a:xfrm>
            <a:custGeom>
              <a:avLst/>
              <a:gdLst>
                <a:gd name="T0" fmla="*/ 0 w 10"/>
                <a:gd name="T1" fmla="*/ 0 h 25"/>
                <a:gd name="T2" fmla="*/ 3 w 10"/>
                <a:gd name="T3" fmla="*/ 3 h 25"/>
                <a:gd name="T4" fmla="*/ 8 w 10"/>
                <a:gd name="T5" fmla="*/ 12 h 25"/>
                <a:gd name="T6" fmla="*/ 7 w 10"/>
                <a:gd name="T7" fmla="*/ 22 h 25"/>
                <a:gd name="T8" fmla="*/ 6 w 10"/>
                <a:gd name="T9" fmla="*/ 25 h 25"/>
                <a:gd name="T10" fmla="*/ 6 w 10"/>
                <a:gd name="T11" fmla="*/ 25 h 25"/>
                <a:gd name="T12" fmla="*/ 8 w 10"/>
                <a:gd name="T13" fmla="*/ 22 h 25"/>
                <a:gd name="T14" fmla="*/ 9 w 10"/>
                <a:gd name="T15" fmla="*/ 11 h 25"/>
                <a:gd name="T16" fmla="*/ 4 w 10"/>
                <a:gd name="T17" fmla="*/ 2 h 25"/>
                <a:gd name="T18" fmla="*/ 1 w 10"/>
                <a:gd name="T19" fmla="*/ 0 h 25"/>
                <a:gd name="T20" fmla="*/ 0 w 1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5">
                  <a:moveTo>
                    <a:pt x="0" y="0"/>
                  </a:moveTo>
                  <a:cubicBezTo>
                    <a:pt x="0" y="0"/>
                    <a:pt x="2" y="1"/>
                    <a:pt x="3" y="3"/>
                  </a:cubicBezTo>
                  <a:cubicBezTo>
                    <a:pt x="5" y="5"/>
                    <a:pt x="7" y="8"/>
                    <a:pt x="8" y="12"/>
                  </a:cubicBezTo>
                  <a:cubicBezTo>
                    <a:pt x="9" y="15"/>
                    <a:pt x="8" y="19"/>
                    <a:pt x="7" y="22"/>
                  </a:cubicBezTo>
                  <a:cubicBezTo>
                    <a:pt x="6" y="24"/>
                    <a:pt x="5" y="25"/>
                    <a:pt x="6" y="25"/>
                  </a:cubicBezTo>
                  <a:cubicBezTo>
                    <a:pt x="6" y="25"/>
                    <a:pt x="6" y="25"/>
                    <a:pt x="6" y="25"/>
                  </a:cubicBezTo>
                  <a:cubicBezTo>
                    <a:pt x="7" y="24"/>
                    <a:pt x="7" y="23"/>
                    <a:pt x="8" y="22"/>
                  </a:cubicBezTo>
                  <a:cubicBezTo>
                    <a:pt x="9" y="19"/>
                    <a:pt x="10" y="15"/>
                    <a:pt x="9" y="11"/>
                  </a:cubicBezTo>
                  <a:cubicBezTo>
                    <a:pt x="8" y="7"/>
                    <a:pt x="6" y="4"/>
                    <a:pt x="4" y="2"/>
                  </a:cubicBezTo>
                  <a:cubicBezTo>
                    <a:pt x="3" y="1"/>
                    <a:pt x="2" y="1"/>
                    <a:pt x="1"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1">
              <a:extLst>
                <a:ext uri="{FF2B5EF4-FFF2-40B4-BE49-F238E27FC236}">
                  <a16:creationId xmlns:a16="http://schemas.microsoft.com/office/drawing/2014/main" id="{4046D16C-CBED-4666-8F1B-C155E5CD06AD}"/>
                </a:ext>
              </a:extLst>
            </p:cNvPr>
            <p:cNvSpPr>
              <a:spLocks/>
            </p:cNvSpPr>
            <p:nvPr/>
          </p:nvSpPr>
          <p:spPr bwMode="auto">
            <a:xfrm>
              <a:off x="909" y="3882"/>
              <a:ext cx="36" cy="43"/>
            </a:xfrm>
            <a:custGeom>
              <a:avLst/>
              <a:gdLst>
                <a:gd name="T0" fmla="*/ 15 w 15"/>
                <a:gd name="T1" fmla="*/ 0 h 18"/>
                <a:gd name="T2" fmla="*/ 7 w 15"/>
                <a:gd name="T3" fmla="*/ 9 h 18"/>
                <a:gd name="T4" fmla="*/ 0 w 15"/>
                <a:gd name="T5" fmla="*/ 18 h 18"/>
                <a:gd name="T6" fmla="*/ 8 w 15"/>
                <a:gd name="T7" fmla="*/ 9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cubicBezTo>
                    <a:pt x="15" y="0"/>
                    <a:pt x="12" y="4"/>
                    <a:pt x="7" y="9"/>
                  </a:cubicBezTo>
                  <a:cubicBezTo>
                    <a:pt x="3" y="14"/>
                    <a:pt x="0" y="18"/>
                    <a:pt x="0" y="18"/>
                  </a:cubicBezTo>
                  <a:cubicBezTo>
                    <a:pt x="0" y="18"/>
                    <a:pt x="4" y="14"/>
                    <a:pt x="8" y="9"/>
                  </a:cubicBezTo>
                  <a:cubicBezTo>
                    <a:pt x="12" y="5"/>
                    <a:pt x="15" y="0"/>
                    <a:pt x="15"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2">
              <a:extLst>
                <a:ext uri="{FF2B5EF4-FFF2-40B4-BE49-F238E27FC236}">
                  <a16:creationId xmlns:a16="http://schemas.microsoft.com/office/drawing/2014/main" id="{F58BD2AB-E31A-4060-B602-E160DD08184F}"/>
                </a:ext>
              </a:extLst>
            </p:cNvPr>
            <p:cNvSpPr>
              <a:spLocks/>
            </p:cNvSpPr>
            <p:nvPr/>
          </p:nvSpPr>
          <p:spPr bwMode="auto">
            <a:xfrm>
              <a:off x="931" y="3979"/>
              <a:ext cx="33" cy="26"/>
            </a:xfrm>
            <a:custGeom>
              <a:avLst/>
              <a:gdLst>
                <a:gd name="T0" fmla="*/ 1 w 14"/>
                <a:gd name="T1" fmla="*/ 0 h 11"/>
                <a:gd name="T2" fmla="*/ 6 w 14"/>
                <a:gd name="T3" fmla="*/ 6 h 11"/>
                <a:gd name="T4" fmla="*/ 13 w 14"/>
                <a:gd name="T5" fmla="*/ 11 h 11"/>
                <a:gd name="T6" fmla="*/ 7 w 14"/>
                <a:gd name="T7" fmla="*/ 6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0" y="0"/>
                    <a:pt x="3" y="3"/>
                    <a:pt x="6" y="6"/>
                  </a:cubicBezTo>
                  <a:cubicBezTo>
                    <a:pt x="10" y="9"/>
                    <a:pt x="13" y="11"/>
                    <a:pt x="13" y="11"/>
                  </a:cubicBezTo>
                  <a:cubicBezTo>
                    <a:pt x="14" y="11"/>
                    <a:pt x="10" y="9"/>
                    <a:pt x="7" y="6"/>
                  </a:cubicBezTo>
                  <a:cubicBezTo>
                    <a:pt x="3" y="3"/>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43">
              <a:extLst>
                <a:ext uri="{FF2B5EF4-FFF2-40B4-BE49-F238E27FC236}">
                  <a16:creationId xmlns:a16="http://schemas.microsoft.com/office/drawing/2014/main" id="{7787A322-01DA-4AFA-9A23-B771D9D81608}"/>
                </a:ext>
              </a:extLst>
            </p:cNvPr>
            <p:cNvSpPr>
              <a:spLocks/>
            </p:cNvSpPr>
            <p:nvPr/>
          </p:nvSpPr>
          <p:spPr bwMode="auto">
            <a:xfrm>
              <a:off x="909" y="3963"/>
              <a:ext cx="3" cy="7"/>
            </a:xfrm>
            <a:custGeom>
              <a:avLst/>
              <a:gdLst>
                <a:gd name="T0" fmla="*/ 1 w 1"/>
                <a:gd name="T1" fmla="*/ 0 h 3"/>
                <a:gd name="T2" fmla="*/ 0 w 1"/>
                <a:gd name="T3" fmla="*/ 2 h 3"/>
                <a:gd name="T4" fmla="*/ 0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0"/>
                    <a:pt x="1" y="1"/>
                    <a:pt x="0" y="2"/>
                  </a:cubicBezTo>
                  <a:cubicBezTo>
                    <a:pt x="0" y="2"/>
                    <a:pt x="0" y="3"/>
                    <a:pt x="0" y="3"/>
                  </a:cubicBezTo>
                  <a:cubicBezTo>
                    <a:pt x="0" y="3"/>
                    <a:pt x="1" y="3"/>
                    <a:pt x="1" y="2"/>
                  </a:cubicBezTo>
                  <a:cubicBezTo>
                    <a:pt x="1" y="1"/>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4">
              <a:extLst>
                <a:ext uri="{FF2B5EF4-FFF2-40B4-BE49-F238E27FC236}">
                  <a16:creationId xmlns:a16="http://schemas.microsoft.com/office/drawing/2014/main" id="{06663B63-54C8-4882-BD52-99A6A036C817}"/>
                </a:ext>
              </a:extLst>
            </p:cNvPr>
            <p:cNvSpPr>
              <a:spLocks/>
            </p:cNvSpPr>
            <p:nvPr/>
          </p:nvSpPr>
          <p:spPr bwMode="auto">
            <a:xfrm>
              <a:off x="912" y="3946"/>
              <a:ext cx="2" cy="7"/>
            </a:xfrm>
            <a:custGeom>
              <a:avLst/>
              <a:gdLst>
                <a:gd name="T0" fmla="*/ 0 w 1"/>
                <a:gd name="T1" fmla="*/ 0 h 3"/>
                <a:gd name="T2" fmla="*/ 0 w 1"/>
                <a:gd name="T3" fmla="*/ 2 h 3"/>
                <a:gd name="T4" fmla="*/ 0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1"/>
                    <a:pt x="0" y="2"/>
                  </a:cubicBezTo>
                  <a:cubicBezTo>
                    <a:pt x="0" y="2"/>
                    <a:pt x="0" y="3"/>
                    <a:pt x="0" y="3"/>
                  </a:cubicBezTo>
                  <a:cubicBezTo>
                    <a:pt x="0" y="3"/>
                    <a:pt x="1" y="2"/>
                    <a:pt x="1" y="2"/>
                  </a:cubicBezTo>
                  <a:cubicBezTo>
                    <a:pt x="0"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5">
              <a:extLst>
                <a:ext uri="{FF2B5EF4-FFF2-40B4-BE49-F238E27FC236}">
                  <a16:creationId xmlns:a16="http://schemas.microsoft.com/office/drawing/2014/main" id="{1C54E025-5DC8-492C-85E8-5985D2147FC7}"/>
                </a:ext>
              </a:extLst>
            </p:cNvPr>
            <p:cNvSpPr>
              <a:spLocks/>
            </p:cNvSpPr>
            <p:nvPr/>
          </p:nvSpPr>
          <p:spPr bwMode="auto">
            <a:xfrm>
              <a:off x="904" y="3932"/>
              <a:ext cx="5" cy="7"/>
            </a:xfrm>
            <a:custGeom>
              <a:avLst/>
              <a:gdLst>
                <a:gd name="T0" fmla="*/ 0 w 2"/>
                <a:gd name="T1" fmla="*/ 0 h 3"/>
                <a:gd name="T2" fmla="*/ 1 w 2"/>
                <a:gd name="T3" fmla="*/ 2 h 3"/>
                <a:gd name="T4" fmla="*/ 2 w 2"/>
                <a:gd name="T5" fmla="*/ 3 h 3"/>
                <a:gd name="T6" fmla="*/ 1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0"/>
                    <a:pt x="0" y="1"/>
                    <a:pt x="1" y="2"/>
                  </a:cubicBezTo>
                  <a:cubicBezTo>
                    <a:pt x="1" y="2"/>
                    <a:pt x="2" y="3"/>
                    <a:pt x="2" y="3"/>
                  </a:cubicBezTo>
                  <a:cubicBezTo>
                    <a:pt x="2" y="3"/>
                    <a:pt x="2" y="2"/>
                    <a:pt x="1" y="1"/>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6">
              <a:extLst>
                <a:ext uri="{FF2B5EF4-FFF2-40B4-BE49-F238E27FC236}">
                  <a16:creationId xmlns:a16="http://schemas.microsoft.com/office/drawing/2014/main" id="{B09090B9-63B5-42D8-9803-491F4208DDAE}"/>
                </a:ext>
              </a:extLst>
            </p:cNvPr>
            <p:cNvSpPr>
              <a:spLocks/>
            </p:cNvSpPr>
            <p:nvPr/>
          </p:nvSpPr>
          <p:spPr bwMode="auto">
            <a:xfrm>
              <a:off x="897" y="3925"/>
              <a:ext cx="3" cy="2"/>
            </a:xfrm>
            <a:custGeom>
              <a:avLst/>
              <a:gdLst>
                <a:gd name="T0" fmla="*/ 0 w 1"/>
                <a:gd name="T1" fmla="*/ 0 h 1"/>
                <a:gd name="T2" fmla="*/ 0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1"/>
                  </a:cubicBezTo>
                  <a:cubicBezTo>
                    <a:pt x="1" y="1"/>
                    <a:pt x="1" y="1"/>
                    <a:pt x="1" y="1"/>
                  </a:cubicBezTo>
                  <a:cubicBezTo>
                    <a:pt x="1" y="1"/>
                    <a:pt x="1" y="1"/>
                    <a:pt x="1" y="0"/>
                  </a:cubicBezTo>
                  <a:cubicBezTo>
                    <a:pt x="1" y="0"/>
                    <a:pt x="1"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7">
              <a:extLst>
                <a:ext uri="{FF2B5EF4-FFF2-40B4-BE49-F238E27FC236}">
                  <a16:creationId xmlns:a16="http://schemas.microsoft.com/office/drawing/2014/main" id="{0763EDF9-9E7A-4BDE-BFF3-E1ABD88C6E80}"/>
                </a:ext>
              </a:extLst>
            </p:cNvPr>
            <p:cNvSpPr>
              <a:spLocks/>
            </p:cNvSpPr>
            <p:nvPr/>
          </p:nvSpPr>
          <p:spPr bwMode="auto">
            <a:xfrm>
              <a:off x="883" y="2476"/>
              <a:ext cx="757" cy="1534"/>
            </a:xfrm>
            <a:custGeom>
              <a:avLst/>
              <a:gdLst>
                <a:gd name="T0" fmla="*/ 168 w 319"/>
                <a:gd name="T1" fmla="*/ 3 h 646"/>
                <a:gd name="T2" fmla="*/ 155 w 319"/>
                <a:gd name="T3" fmla="*/ 100 h 646"/>
                <a:gd name="T4" fmla="*/ 195 w 319"/>
                <a:gd name="T5" fmla="*/ 126 h 646"/>
                <a:gd name="T6" fmla="*/ 194 w 319"/>
                <a:gd name="T7" fmla="*/ 347 h 646"/>
                <a:gd name="T8" fmla="*/ 0 w 319"/>
                <a:gd name="T9" fmla="*/ 587 h 646"/>
                <a:gd name="T10" fmla="*/ 72 w 319"/>
                <a:gd name="T11" fmla="*/ 646 h 646"/>
                <a:gd name="T12" fmla="*/ 300 w 319"/>
                <a:gd name="T13" fmla="*/ 362 h 646"/>
                <a:gd name="T14" fmla="*/ 288 w 319"/>
                <a:gd name="T15" fmla="*/ 0 h 646"/>
                <a:gd name="T16" fmla="*/ 168 w 319"/>
                <a:gd name="T17" fmla="*/ 3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646">
                  <a:moveTo>
                    <a:pt x="168" y="3"/>
                  </a:moveTo>
                  <a:cubicBezTo>
                    <a:pt x="168" y="3"/>
                    <a:pt x="149" y="84"/>
                    <a:pt x="155" y="100"/>
                  </a:cubicBezTo>
                  <a:cubicBezTo>
                    <a:pt x="160" y="116"/>
                    <a:pt x="195" y="126"/>
                    <a:pt x="195" y="126"/>
                  </a:cubicBezTo>
                  <a:cubicBezTo>
                    <a:pt x="194" y="347"/>
                    <a:pt x="194" y="347"/>
                    <a:pt x="194" y="347"/>
                  </a:cubicBezTo>
                  <a:cubicBezTo>
                    <a:pt x="0" y="587"/>
                    <a:pt x="0" y="587"/>
                    <a:pt x="0" y="587"/>
                  </a:cubicBezTo>
                  <a:cubicBezTo>
                    <a:pt x="72" y="646"/>
                    <a:pt x="72" y="646"/>
                    <a:pt x="72" y="646"/>
                  </a:cubicBezTo>
                  <a:cubicBezTo>
                    <a:pt x="72" y="646"/>
                    <a:pt x="282" y="406"/>
                    <a:pt x="300" y="362"/>
                  </a:cubicBezTo>
                  <a:cubicBezTo>
                    <a:pt x="319" y="319"/>
                    <a:pt x="288" y="0"/>
                    <a:pt x="288" y="0"/>
                  </a:cubicBezTo>
                  <a:cubicBezTo>
                    <a:pt x="168" y="3"/>
                    <a:pt x="168" y="3"/>
                    <a:pt x="168" y="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48">
              <a:extLst>
                <a:ext uri="{FF2B5EF4-FFF2-40B4-BE49-F238E27FC236}">
                  <a16:creationId xmlns:a16="http://schemas.microsoft.com/office/drawing/2014/main" id="{20C849EE-FB80-4251-8A38-D43BB7A00A56}"/>
                </a:ext>
              </a:extLst>
            </p:cNvPr>
            <p:cNvSpPr>
              <a:spLocks/>
            </p:cNvSpPr>
            <p:nvPr/>
          </p:nvSpPr>
          <p:spPr bwMode="auto">
            <a:xfrm>
              <a:off x="1130" y="2405"/>
              <a:ext cx="411" cy="1603"/>
            </a:xfrm>
            <a:custGeom>
              <a:avLst/>
              <a:gdLst>
                <a:gd name="T0" fmla="*/ 164 w 173"/>
                <a:gd name="T1" fmla="*/ 0 h 675"/>
                <a:gd name="T2" fmla="*/ 173 w 173"/>
                <a:gd name="T3" fmla="*/ 674 h 675"/>
                <a:gd name="T4" fmla="*/ 74 w 173"/>
                <a:gd name="T5" fmla="*/ 675 h 675"/>
                <a:gd name="T6" fmla="*/ 25 w 173"/>
                <a:gd name="T7" fmla="*/ 126 h 675"/>
                <a:gd name="T8" fmla="*/ 2 w 173"/>
                <a:gd name="T9" fmla="*/ 60 h 675"/>
                <a:gd name="T10" fmla="*/ 4 w 173"/>
                <a:gd name="T11" fmla="*/ 16 h 675"/>
                <a:gd name="T12" fmla="*/ 164 w 173"/>
                <a:gd name="T13" fmla="*/ 0 h 675"/>
              </a:gdLst>
              <a:ahLst/>
              <a:cxnLst>
                <a:cxn ang="0">
                  <a:pos x="T0" y="T1"/>
                </a:cxn>
                <a:cxn ang="0">
                  <a:pos x="T2" y="T3"/>
                </a:cxn>
                <a:cxn ang="0">
                  <a:pos x="T4" y="T5"/>
                </a:cxn>
                <a:cxn ang="0">
                  <a:pos x="T6" y="T7"/>
                </a:cxn>
                <a:cxn ang="0">
                  <a:pos x="T8" y="T9"/>
                </a:cxn>
                <a:cxn ang="0">
                  <a:pos x="T10" y="T11"/>
                </a:cxn>
                <a:cxn ang="0">
                  <a:pos x="T12" y="T13"/>
                </a:cxn>
              </a:cxnLst>
              <a:rect l="0" t="0" r="r" b="b"/>
              <a:pathLst>
                <a:path w="173" h="675">
                  <a:moveTo>
                    <a:pt x="164" y="0"/>
                  </a:moveTo>
                  <a:cubicBezTo>
                    <a:pt x="173" y="674"/>
                    <a:pt x="173" y="674"/>
                    <a:pt x="173" y="674"/>
                  </a:cubicBezTo>
                  <a:cubicBezTo>
                    <a:pt x="74" y="675"/>
                    <a:pt x="74" y="675"/>
                    <a:pt x="74" y="675"/>
                  </a:cubicBezTo>
                  <a:cubicBezTo>
                    <a:pt x="25" y="126"/>
                    <a:pt x="25" y="126"/>
                    <a:pt x="25" y="126"/>
                  </a:cubicBezTo>
                  <a:cubicBezTo>
                    <a:pt x="14" y="116"/>
                    <a:pt x="0" y="99"/>
                    <a:pt x="2" y="60"/>
                  </a:cubicBezTo>
                  <a:cubicBezTo>
                    <a:pt x="4" y="16"/>
                    <a:pt x="4" y="16"/>
                    <a:pt x="4" y="16"/>
                  </a:cubicBezTo>
                  <a:cubicBezTo>
                    <a:pt x="164" y="0"/>
                    <a:pt x="164" y="0"/>
                    <a:pt x="16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9">
              <a:extLst>
                <a:ext uri="{FF2B5EF4-FFF2-40B4-BE49-F238E27FC236}">
                  <a16:creationId xmlns:a16="http://schemas.microsoft.com/office/drawing/2014/main" id="{D909071B-FCAB-4280-A779-911C3E101F81}"/>
                </a:ext>
              </a:extLst>
            </p:cNvPr>
            <p:cNvSpPr>
              <a:spLocks/>
            </p:cNvSpPr>
            <p:nvPr/>
          </p:nvSpPr>
          <p:spPr bwMode="auto">
            <a:xfrm>
              <a:off x="1270" y="2730"/>
              <a:ext cx="93" cy="660"/>
            </a:xfrm>
            <a:custGeom>
              <a:avLst/>
              <a:gdLst>
                <a:gd name="T0" fmla="*/ 0 w 39"/>
                <a:gd name="T1" fmla="*/ 278 h 278"/>
                <a:gd name="T2" fmla="*/ 1 w 39"/>
                <a:gd name="T3" fmla="*/ 277 h 278"/>
                <a:gd name="T4" fmla="*/ 3 w 39"/>
                <a:gd name="T5" fmla="*/ 274 h 278"/>
                <a:gd name="T6" fmla="*/ 10 w 39"/>
                <a:gd name="T7" fmla="*/ 264 h 278"/>
                <a:gd name="T8" fmla="*/ 37 w 39"/>
                <a:gd name="T9" fmla="*/ 227 h 278"/>
                <a:gd name="T10" fmla="*/ 37 w 39"/>
                <a:gd name="T11" fmla="*/ 227 h 278"/>
                <a:gd name="T12" fmla="*/ 29 w 39"/>
                <a:gd name="T13" fmla="*/ 145 h 278"/>
                <a:gd name="T14" fmla="*/ 21 w 39"/>
                <a:gd name="T15" fmla="*/ 42 h 278"/>
                <a:gd name="T16" fmla="*/ 19 w 39"/>
                <a:gd name="T17" fmla="*/ 11 h 278"/>
                <a:gd name="T18" fmla="*/ 19 w 39"/>
                <a:gd name="T19" fmla="*/ 2 h 278"/>
                <a:gd name="T20" fmla="*/ 19 w 39"/>
                <a:gd name="T21" fmla="*/ 0 h 278"/>
                <a:gd name="T22" fmla="*/ 19 w 39"/>
                <a:gd name="T23" fmla="*/ 2 h 278"/>
                <a:gd name="T24" fmla="*/ 20 w 39"/>
                <a:gd name="T25" fmla="*/ 11 h 278"/>
                <a:gd name="T26" fmla="*/ 23 w 39"/>
                <a:gd name="T27" fmla="*/ 42 h 278"/>
                <a:gd name="T28" fmla="*/ 31 w 39"/>
                <a:gd name="T29" fmla="*/ 145 h 278"/>
                <a:gd name="T30" fmla="*/ 39 w 39"/>
                <a:gd name="T31" fmla="*/ 227 h 278"/>
                <a:gd name="T32" fmla="*/ 39 w 39"/>
                <a:gd name="T33" fmla="*/ 228 h 278"/>
                <a:gd name="T34" fmla="*/ 38 w 39"/>
                <a:gd name="T35" fmla="*/ 228 h 278"/>
                <a:gd name="T36" fmla="*/ 11 w 39"/>
                <a:gd name="T37" fmla="*/ 264 h 278"/>
                <a:gd name="T38" fmla="*/ 3 w 39"/>
                <a:gd name="T39" fmla="*/ 275 h 278"/>
                <a:gd name="T40" fmla="*/ 1 w 39"/>
                <a:gd name="T41" fmla="*/ 277 h 278"/>
                <a:gd name="T42" fmla="*/ 0 w 39"/>
                <a:gd name="T43"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278">
                  <a:moveTo>
                    <a:pt x="0" y="278"/>
                  </a:moveTo>
                  <a:cubicBezTo>
                    <a:pt x="0" y="278"/>
                    <a:pt x="1" y="278"/>
                    <a:pt x="1" y="277"/>
                  </a:cubicBezTo>
                  <a:cubicBezTo>
                    <a:pt x="2" y="276"/>
                    <a:pt x="2" y="275"/>
                    <a:pt x="3" y="274"/>
                  </a:cubicBezTo>
                  <a:cubicBezTo>
                    <a:pt x="5" y="272"/>
                    <a:pt x="7" y="268"/>
                    <a:pt x="10" y="264"/>
                  </a:cubicBezTo>
                  <a:cubicBezTo>
                    <a:pt x="17" y="255"/>
                    <a:pt x="26" y="242"/>
                    <a:pt x="37" y="227"/>
                  </a:cubicBezTo>
                  <a:cubicBezTo>
                    <a:pt x="37" y="227"/>
                    <a:pt x="37" y="227"/>
                    <a:pt x="37" y="227"/>
                  </a:cubicBezTo>
                  <a:cubicBezTo>
                    <a:pt x="35" y="204"/>
                    <a:pt x="32" y="175"/>
                    <a:pt x="29" y="145"/>
                  </a:cubicBezTo>
                  <a:cubicBezTo>
                    <a:pt x="26" y="105"/>
                    <a:pt x="23" y="68"/>
                    <a:pt x="21" y="42"/>
                  </a:cubicBezTo>
                  <a:cubicBezTo>
                    <a:pt x="20" y="29"/>
                    <a:pt x="20" y="18"/>
                    <a:pt x="19" y="11"/>
                  </a:cubicBezTo>
                  <a:cubicBezTo>
                    <a:pt x="19" y="7"/>
                    <a:pt x="19" y="5"/>
                    <a:pt x="19" y="2"/>
                  </a:cubicBezTo>
                  <a:cubicBezTo>
                    <a:pt x="19" y="1"/>
                    <a:pt x="19" y="0"/>
                    <a:pt x="19" y="0"/>
                  </a:cubicBezTo>
                  <a:cubicBezTo>
                    <a:pt x="19" y="0"/>
                    <a:pt x="19" y="1"/>
                    <a:pt x="19" y="2"/>
                  </a:cubicBezTo>
                  <a:cubicBezTo>
                    <a:pt x="20" y="5"/>
                    <a:pt x="20" y="7"/>
                    <a:pt x="20" y="11"/>
                  </a:cubicBezTo>
                  <a:cubicBezTo>
                    <a:pt x="21" y="19"/>
                    <a:pt x="22" y="29"/>
                    <a:pt x="23" y="42"/>
                  </a:cubicBezTo>
                  <a:cubicBezTo>
                    <a:pt x="25" y="68"/>
                    <a:pt x="28" y="105"/>
                    <a:pt x="31" y="145"/>
                  </a:cubicBezTo>
                  <a:cubicBezTo>
                    <a:pt x="34" y="175"/>
                    <a:pt x="37" y="204"/>
                    <a:pt x="39" y="227"/>
                  </a:cubicBezTo>
                  <a:cubicBezTo>
                    <a:pt x="39" y="228"/>
                    <a:pt x="39" y="228"/>
                    <a:pt x="39" y="228"/>
                  </a:cubicBezTo>
                  <a:cubicBezTo>
                    <a:pt x="38" y="228"/>
                    <a:pt x="38" y="228"/>
                    <a:pt x="38" y="228"/>
                  </a:cubicBezTo>
                  <a:cubicBezTo>
                    <a:pt x="27" y="243"/>
                    <a:pt x="18" y="255"/>
                    <a:pt x="11" y="264"/>
                  </a:cubicBezTo>
                  <a:cubicBezTo>
                    <a:pt x="8" y="269"/>
                    <a:pt x="5" y="272"/>
                    <a:pt x="3" y="275"/>
                  </a:cubicBezTo>
                  <a:cubicBezTo>
                    <a:pt x="3" y="276"/>
                    <a:pt x="2" y="276"/>
                    <a:pt x="1" y="277"/>
                  </a:cubicBezTo>
                  <a:cubicBezTo>
                    <a:pt x="1" y="278"/>
                    <a:pt x="1" y="278"/>
                    <a:pt x="0" y="27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0">
              <a:extLst>
                <a:ext uri="{FF2B5EF4-FFF2-40B4-BE49-F238E27FC236}">
                  <a16:creationId xmlns:a16="http://schemas.microsoft.com/office/drawing/2014/main" id="{3C738DBC-FF8B-4CA9-A890-FC6319813584}"/>
                </a:ext>
              </a:extLst>
            </p:cNvPr>
            <p:cNvSpPr>
              <a:spLocks/>
            </p:cNvSpPr>
            <p:nvPr/>
          </p:nvSpPr>
          <p:spPr bwMode="auto">
            <a:xfrm>
              <a:off x="1220" y="2701"/>
              <a:ext cx="124" cy="29"/>
            </a:xfrm>
            <a:custGeom>
              <a:avLst/>
              <a:gdLst>
                <a:gd name="T0" fmla="*/ 52 w 52"/>
                <a:gd name="T1" fmla="*/ 12 h 12"/>
                <a:gd name="T2" fmla="*/ 26 w 52"/>
                <a:gd name="T3" fmla="*/ 8 h 12"/>
                <a:gd name="T4" fmla="*/ 0 w 52"/>
                <a:gd name="T5" fmla="*/ 1 h 12"/>
                <a:gd name="T6" fmla="*/ 26 w 52"/>
                <a:gd name="T7" fmla="*/ 6 h 12"/>
                <a:gd name="T8" fmla="*/ 52 w 52"/>
                <a:gd name="T9" fmla="*/ 12 h 12"/>
              </a:gdLst>
              <a:ahLst/>
              <a:cxnLst>
                <a:cxn ang="0">
                  <a:pos x="T0" y="T1"/>
                </a:cxn>
                <a:cxn ang="0">
                  <a:pos x="T2" y="T3"/>
                </a:cxn>
                <a:cxn ang="0">
                  <a:pos x="T4" y="T5"/>
                </a:cxn>
                <a:cxn ang="0">
                  <a:pos x="T6" y="T7"/>
                </a:cxn>
                <a:cxn ang="0">
                  <a:pos x="T8" y="T9"/>
                </a:cxn>
              </a:cxnLst>
              <a:rect l="0" t="0" r="r" b="b"/>
              <a:pathLst>
                <a:path w="52" h="12">
                  <a:moveTo>
                    <a:pt x="52" y="12"/>
                  </a:moveTo>
                  <a:cubicBezTo>
                    <a:pt x="52" y="12"/>
                    <a:pt x="40" y="11"/>
                    <a:pt x="26" y="8"/>
                  </a:cubicBezTo>
                  <a:cubicBezTo>
                    <a:pt x="11" y="5"/>
                    <a:pt x="0" y="1"/>
                    <a:pt x="0" y="1"/>
                  </a:cubicBezTo>
                  <a:cubicBezTo>
                    <a:pt x="0" y="0"/>
                    <a:pt x="12" y="3"/>
                    <a:pt x="26" y="6"/>
                  </a:cubicBezTo>
                  <a:cubicBezTo>
                    <a:pt x="40" y="9"/>
                    <a:pt x="52" y="11"/>
                    <a:pt x="52" y="12"/>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1">
              <a:extLst>
                <a:ext uri="{FF2B5EF4-FFF2-40B4-BE49-F238E27FC236}">
                  <a16:creationId xmlns:a16="http://schemas.microsoft.com/office/drawing/2014/main" id="{67479716-7557-4C45-913C-BFCAF6CCF78A}"/>
                </a:ext>
              </a:extLst>
            </p:cNvPr>
            <p:cNvSpPr>
              <a:spLocks/>
            </p:cNvSpPr>
            <p:nvPr/>
          </p:nvSpPr>
          <p:spPr bwMode="auto">
            <a:xfrm>
              <a:off x="1375" y="3252"/>
              <a:ext cx="130" cy="24"/>
            </a:xfrm>
            <a:custGeom>
              <a:avLst/>
              <a:gdLst>
                <a:gd name="T0" fmla="*/ 54 w 55"/>
                <a:gd name="T1" fmla="*/ 10 h 10"/>
                <a:gd name="T2" fmla="*/ 28 w 55"/>
                <a:gd name="T3" fmla="*/ 3 h 10"/>
                <a:gd name="T4" fmla="*/ 0 w 55"/>
                <a:gd name="T5" fmla="*/ 5 h 10"/>
                <a:gd name="T6" fmla="*/ 8 w 55"/>
                <a:gd name="T7" fmla="*/ 2 h 10"/>
                <a:gd name="T8" fmla="*/ 28 w 55"/>
                <a:gd name="T9" fmla="*/ 1 h 10"/>
                <a:gd name="T10" fmla="*/ 47 w 55"/>
                <a:gd name="T11" fmla="*/ 5 h 10"/>
                <a:gd name="T12" fmla="*/ 54 w 5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5" h="10">
                  <a:moveTo>
                    <a:pt x="54" y="10"/>
                  </a:moveTo>
                  <a:cubicBezTo>
                    <a:pt x="54" y="10"/>
                    <a:pt x="43" y="4"/>
                    <a:pt x="28" y="3"/>
                  </a:cubicBezTo>
                  <a:cubicBezTo>
                    <a:pt x="12" y="1"/>
                    <a:pt x="0" y="6"/>
                    <a:pt x="0" y="5"/>
                  </a:cubicBezTo>
                  <a:cubicBezTo>
                    <a:pt x="0" y="5"/>
                    <a:pt x="3" y="4"/>
                    <a:pt x="8" y="2"/>
                  </a:cubicBezTo>
                  <a:cubicBezTo>
                    <a:pt x="13" y="1"/>
                    <a:pt x="20" y="0"/>
                    <a:pt x="28" y="1"/>
                  </a:cubicBezTo>
                  <a:cubicBezTo>
                    <a:pt x="36" y="1"/>
                    <a:pt x="43" y="3"/>
                    <a:pt x="47" y="5"/>
                  </a:cubicBezTo>
                  <a:cubicBezTo>
                    <a:pt x="52" y="8"/>
                    <a:pt x="55" y="9"/>
                    <a:pt x="54" y="1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2">
              <a:extLst>
                <a:ext uri="{FF2B5EF4-FFF2-40B4-BE49-F238E27FC236}">
                  <a16:creationId xmlns:a16="http://schemas.microsoft.com/office/drawing/2014/main" id="{B21139BE-938A-4168-991B-6D99EE123F20}"/>
                </a:ext>
              </a:extLst>
            </p:cNvPr>
            <p:cNvSpPr>
              <a:spLocks/>
            </p:cNvSpPr>
            <p:nvPr/>
          </p:nvSpPr>
          <p:spPr bwMode="auto">
            <a:xfrm>
              <a:off x="1287" y="3350"/>
              <a:ext cx="301" cy="394"/>
            </a:xfrm>
            <a:custGeom>
              <a:avLst/>
              <a:gdLst>
                <a:gd name="T0" fmla="*/ 126 w 127"/>
                <a:gd name="T1" fmla="*/ 0 h 166"/>
                <a:gd name="T2" fmla="*/ 64 w 127"/>
                <a:gd name="T3" fmla="*/ 83 h 166"/>
                <a:gd name="T4" fmla="*/ 1 w 127"/>
                <a:gd name="T5" fmla="*/ 165 h 166"/>
                <a:gd name="T6" fmla="*/ 63 w 127"/>
                <a:gd name="T7" fmla="*/ 82 h 166"/>
                <a:gd name="T8" fmla="*/ 126 w 127"/>
                <a:gd name="T9" fmla="*/ 0 h 166"/>
              </a:gdLst>
              <a:ahLst/>
              <a:cxnLst>
                <a:cxn ang="0">
                  <a:pos x="T0" y="T1"/>
                </a:cxn>
                <a:cxn ang="0">
                  <a:pos x="T2" y="T3"/>
                </a:cxn>
                <a:cxn ang="0">
                  <a:pos x="T4" y="T5"/>
                </a:cxn>
                <a:cxn ang="0">
                  <a:pos x="T6" y="T7"/>
                </a:cxn>
                <a:cxn ang="0">
                  <a:pos x="T8" y="T9"/>
                </a:cxn>
              </a:cxnLst>
              <a:rect l="0" t="0" r="r" b="b"/>
              <a:pathLst>
                <a:path w="127" h="166">
                  <a:moveTo>
                    <a:pt x="126" y="0"/>
                  </a:moveTo>
                  <a:cubicBezTo>
                    <a:pt x="127" y="0"/>
                    <a:pt x="99" y="38"/>
                    <a:pt x="64" y="83"/>
                  </a:cubicBezTo>
                  <a:cubicBezTo>
                    <a:pt x="29" y="129"/>
                    <a:pt x="1" y="166"/>
                    <a:pt x="1" y="165"/>
                  </a:cubicBezTo>
                  <a:cubicBezTo>
                    <a:pt x="0" y="165"/>
                    <a:pt x="28" y="128"/>
                    <a:pt x="63" y="82"/>
                  </a:cubicBezTo>
                  <a:cubicBezTo>
                    <a:pt x="97" y="36"/>
                    <a:pt x="126" y="0"/>
                    <a:pt x="126" y="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3">
              <a:extLst>
                <a:ext uri="{FF2B5EF4-FFF2-40B4-BE49-F238E27FC236}">
                  <a16:creationId xmlns:a16="http://schemas.microsoft.com/office/drawing/2014/main" id="{C4B43033-E1A9-405E-8759-951397BC9922}"/>
                </a:ext>
              </a:extLst>
            </p:cNvPr>
            <p:cNvSpPr>
              <a:spLocks/>
            </p:cNvSpPr>
            <p:nvPr/>
          </p:nvSpPr>
          <p:spPr bwMode="auto">
            <a:xfrm>
              <a:off x="1436" y="2511"/>
              <a:ext cx="119" cy="48"/>
            </a:xfrm>
            <a:custGeom>
              <a:avLst/>
              <a:gdLst>
                <a:gd name="T0" fmla="*/ 50 w 50"/>
                <a:gd name="T1" fmla="*/ 5 h 20"/>
                <a:gd name="T2" fmla="*/ 44 w 50"/>
                <a:gd name="T3" fmla="*/ 12 h 20"/>
                <a:gd name="T4" fmla="*/ 23 w 50"/>
                <a:gd name="T5" fmla="*/ 19 h 20"/>
                <a:gd name="T6" fmla="*/ 4 w 50"/>
                <a:gd name="T7" fmla="*/ 8 h 20"/>
                <a:gd name="T8" fmla="*/ 0 w 50"/>
                <a:gd name="T9" fmla="*/ 0 h 20"/>
                <a:gd name="T10" fmla="*/ 5 w 50"/>
                <a:gd name="T11" fmla="*/ 7 h 20"/>
                <a:gd name="T12" fmla="*/ 23 w 50"/>
                <a:gd name="T13" fmla="*/ 17 h 20"/>
                <a:gd name="T14" fmla="*/ 43 w 50"/>
                <a:gd name="T15" fmla="*/ 11 h 20"/>
                <a:gd name="T16" fmla="*/ 50 w 50"/>
                <a:gd name="T1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0">
                  <a:moveTo>
                    <a:pt x="50" y="5"/>
                  </a:moveTo>
                  <a:cubicBezTo>
                    <a:pt x="50" y="5"/>
                    <a:pt x="49" y="9"/>
                    <a:pt x="44" y="12"/>
                  </a:cubicBezTo>
                  <a:cubicBezTo>
                    <a:pt x="40" y="16"/>
                    <a:pt x="32" y="20"/>
                    <a:pt x="23" y="19"/>
                  </a:cubicBezTo>
                  <a:cubicBezTo>
                    <a:pt x="14" y="18"/>
                    <a:pt x="7" y="13"/>
                    <a:pt x="4" y="8"/>
                  </a:cubicBezTo>
                  <a:cubicBezTo>
                    <a:pt x="1" y="4"/>
                    <a:pt x="0" y="0"/>
                    <a:pt x="0" y="0"/>
                  </a:cubicBezTo>
                  <a:cubicBezTo>
                    <a:pt x="1" y="0"/>
                    <a:pt x="2" y="3"/>
                    <a:pt x="5" y="7"/>
                  </a:cubicBezTo>
                  <a:cubicBezTo>
                    <a:pt x="9" y="11"/>
                    <a:pt x="15" y="16"/>
                    <a:pt x="23" y="17"/>
                  </a:cubicBezTo>
                  <a:cubicBezTo>
                    <a:pt x="32" y="18"/>
                    <a:pt x="39" y="15"/>
                    <a:pt x="43" y="11"/>
                  </a:cubicBezTo>
                  <a:cubicBezTo>
                    <a:pt x="48" y="8"/>
                    <a:pt x="50" y="5"/>
                    <a:pt x="50" y="5"/>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4">
              <a:extLst>
                <a:ext uri="{FF2B5EF4-FFF2-40B4-BE49-F238E27FC236}">
                  <a16:creationId xmlns:a16="http://schemas.microsoft.com/office/drawing/2014/main" id="{9082F042-6B39-474A-AA83-ADD568294136}"/>
                </a:ext>
              </a:extLst>
            </p:cNvPr>
            <p:cNvSpPr>
              <a:spLocks/>
            </p:cNvSpPr>
            <p:nvPr/>
          </p:nvSpPr>
          <p:spPr bwMode="auto">
            <a:xfrm>
              <a:off x="1168" y="1414"/>
              <a:ext cx="66" cy="285"/>
            </a:xfrm>
            <a:custGeom>
              <a:avLst/>
              <a:gdLst>
                <a:gd name="T0" fmla="*/ 28 w 28"/>
                <a:gd name="T1" fmla="*/ 120 h 120"/>
                <a:gd name="T2" fmla="*/ 1 w 28"/>
                <a:gd name="T3" fmla="*/ 61 h 120"/>
                <a:gd name="T4" fmla="*/ 23 w 28"/>
                <a:gd name="T5" fmla="*/ 0 h 120"/>
              </a:gdLst>
              <a:ahLst/>
              <a:cxnLst>
                <a:cxn ang="0">
                  <a:pos x="T0" y="T1"/>
                </a:cxn>
                <a:cxn ang="0">
                  <a:pos x="T2" y="T3"/>
                </a:cxn>
                <a:cxn ang="0">
                  <a:pos x="T4" y="T5"/>
                </a:cxn>
              </a:cxnLst>
              <a:rect l="0" t="0" r="r" b="b"/>
              <a:pathLst>
                <a:path w="28" h="120">
                  <a:moveTo>
                    <a:pt x="28" y="120"/>
                  </a:moveTo>
                  <a:cubicBezTo>
                    <a:pt x="12" y="105"/>
                    <a:pt x="2" y="83"/>
                    <a:pt x="1" y="61"/>
                  </a:cubicBezTo>
                  <a:cubicBezTo>
                    <a:pt x="0" y="39"/>
                    <a:pt x="8" y="17"/>
                    <a:pt x="2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55">
              <a:extLst>
                <a:ext uri="{FF2B5EF4-FFF2-40B4-BE49-F238E27FC236}">
                  <a16:creationId xmlns:a16="http://schemas.microsoft.com/office/drawing/2014/main" id="{143965FE-E596-46AD-BE1E-273007B8327D}"/>
                </a:ext>
              </a:extLst>
            </p:cNvPr>
            <p:cNvSpPr>
              <a:spLocks/>
            </p:cNvSpPr>
            <p:nvPr/>
          </p:nvSpPr>
          <p:spPr bwMode="auto">
            <a:xfrm>
              <a:off x="1042" y="1849"/>
              <a:ext cx="150" cy="306"/>
            </a:xfrm>
            <a:custGeom>
              <a:avLst/>
              <a:gdLst>
                <a:gd name="T0" fmla="*/ 25 w 63"/>
                <a:gd name="T1" fmla="*/ 0 h 129"/>
                <a:gd name="T2" fmla="*/ 0 w 63"/>
                <a:gd name="T3" fmla="*/ 117 h 129"/>
                <a:gd name="T4" fmla="*/ 62 w 63"/>
                <a:gd name="T5" fmla="*/ 125 h 129"/>
                <a:gd name="T6" fmla="*/ 25 w 63"/>
                <a:gd name="T7" fmla="*/ 0 h 129"/>
              </a:gdLst>
              <a:ahLst/>
              <a:cxnLst>
                <a:cxn ang="0">
                  <a:pos x="T0" y="T1"/>
                </a:cxn>
                <a:cxn ang="0">
                  <a:pos x="T2" y="T3"/>
                </a:cxn>
                <a:cxn ang="0">
                  <a:pos x="T4" y="T5"/>
                </a:cxn>
                <a:cxn ang="0">
                  <a:pos x="T6" y="T7"/>
                </a:cxn>
              </a:cxnLst>
              <a:rect l="0" t="0" r="r" b="b"/>
              <a:pathLst>
                <a:path w="63" h="129">
                  <a:moveTo>
                    <a:pt x="25" y="0"/>
                  </a:moveTo>
                  <a:cubicBezTo>
                    <a:pt x="25" y="0"/>
                    <a:pt x="4" y="24"/>
                    <a:pt x="0" y="117"/>
                  </a:cubicBezTo>
                  <a:cubicBezTo>
                    <a:pt x="0" y="117"/>
                    <a:pt x="61" y="129"/>
                    <a:pt x="62" y="125"/>
                  </a:cubicBezTo>
                  <a:cubicBezTo>
                    <a:pt x="63" y="122"/>
                    <a:pt x="25" y="0"/>
                    <a:pt x="25" y="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6">
              <a:extLst>
                <a:ext uri="{FF2B5EF4-FFF2-40B4-BE49-F238E27FC236}">
                  <a16:creationId xmlns:a16="http://schemas.microsoft.com/office/drawing/2014/main" id="{96027398-A7C7-4EE2-B901-21728DD81115}"/>
                </a:ext>
              </a:extLst>
            </p:cNvPr>
            <p:cNvSpPr>
              <a:spLocks/>
            </p:cNvSpPr>
            <p:nvPr/>
          </p:nvSpPr>
          <p:spPr bwMode="auto">
            <a:xfrm>
              <a:off x="1042" y="1849"/>
              <a:ext cx="116" cy="297"/>
            </a:xfrm>
            <a:custGeom>
              <a:avLst/>
              <a:gdLst>
                <a:gd name="T0" fmla="*/ 25 w 49"/>
                <a:gd name="T1" fmla="*/ 0 h 125"/>
                <a:gd name="T2" fmla="*/ 0 w 49"/>
                <a:gd name="T3" fmla="*/ 117 h 125"/>
                <a:gd name="T4" fmla="*/ 49 w 49"/>
                <a:gd name="T5" fmla="*/ 125 h 125"/>
                <a:gd name="T6" fmla="*/ 31 w 49"/>
                <a:gd name="T7" fmla="*/ 71 h 125"/>
                <a:gd name="T8" fmla="*/ 19 w 49"/>
                <a:gd name="T9" fmla="*/ 23 h 125"/>
                <a:gd name="T10" fmla="*/ 21 w 49"/>
                <a:gd name="T11" fmla="*/ 8 h 125"/>
                <a:gd name="T12" fmla="*/ 25 w 49"/>
                <a:gd name="T13" fmla="*/ 0 h 125"/>
                <a:gd name="T14" fmla="*/ 25 w 49"/>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5">
                  <a:moveTo>
                    <a:pt x="25" y="0"/>
                  </a:moveTo>
                  <a:cubicBezTo>
                    <a:pt x="25" y="0"/>
                    <a:pt x="4" y="24"/>
                    <a:pt x="0" y="117"/>
                  </a:cubicBezTo>
                  <a:cubicBezTo>
                    <a:pt x="0" y="117"/>
                    <a:pt x="30" y="123"/>
                    <a:pt x="49" y="125"/>
                  </a:cubicBezTo>
                  <a:cubicBezTo>
                    <a:pt x="31" y="71"/>
                    <a:pt x="31" y="71"/>
                    <a:pt x="31" y="71"/>
                  </a:cubicBezTo>
                  <a:cubicBezTo>
                    <a:pt x="24" y="54"/>
                    <a:pt x="19" y="37"/>
                    <a:pt x="19" y="23"/>
                  </a:cubicBezTo>
                  <a:cubicBezTo>
                    <a:pt x="19" y="18"/>
                    <a:pt x="20" y="13"/>
                    <a:pt x="21" y="8"/>
                  </a:cubicBezTo>
                  <a:cubicBezTo>
                    <a:pt x="23" y="5"/>
                    <a:pt x="24" y="3"/>
                    <a:pt x="25" y="0"/>
                  </a:cubicBezTo>
                  <a:cubicBezTo>
                    <a:pt x="25" y="0"/>
                    <a:pt x="25" y="0"/>
                    <a:pt x="25" y="0"/>
                  </a:cubicBezTo>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57">
              <a:extLst>
                <a:ext uri="{FF2B5EF4-FFF2-40B4-BE49-F238E27FC236}">
                  <a16:creationId xmlns:a16="http://schemas.microsoft.com/office/drawing/2014/main" id="{2910BAEB-27AB-4DBA-8DD3-8626030086C9}"/>
                </a:ext>
              </a:extLst>
            </p:cNvPr>
            <p:cNvSpPr>
              <a:spLocks/>
            </p:cNvSpPr>
            <p:nvPr/>
          </p:nvSpPr>
          <p:spPr bwMode="auto">
            <a:xfrm>
              <a:off x="1078" y="1742"/>
              <a:ext cx="665" cy="748"/>
            </a:xfrm>
            <a:custGeom>
              <a:avLst/>
              <a:gdLst>
                <a:gd name="T0" fmla="*/ 20 w 280"/>
                <a:gd name="T1" fmla="*/ 315 h 315"/>
                <a:gd name="T2" fmla="*/ 208 w 280"/>
                <a:gd name="T3" fmla="*/ 315 h 315"/>
                <a:gd name="T4" fmla="*/ 205 w 280"/>
                <a:gd name="T5" fmla="*/ 286 h 315"/>
                <a:gd name="T6" fmla="*/ 184 w 280"/>
                <a:gd name="T7" fmla="*/ 173 h 315"/>
                <a:gd name="T8" fmla="*/ 187 w 280"/>
                <a:gd name="T9" fmla="*/ 166 h 315"/>
                <a:gd name="T10" fmla="*/ 188 w 280"/>
                <a:gd name="T11" fmla="*/ 107 h 315"/>
                <a:gd name="T12" fmla="*/ 280 w 280"/>
                <a:gd name="T13" fmla="*/ 75 h 315"/>
                <a:gd name="T14" fmla="*/ 257 w 280"/>
                <a:gd name="T15" fmla="*/ 0 h 315"/>
                <a:gd name="T16" fmla="*/ 153 w 280"/>
                <a:gd name="T17" fmla="*/ 15 h 315"/>
                <a:gd name="T18" fmla="*/ 143 w 280"/>
                <a:gd name="T19" fmla="*/ 15 h 315"/>
                <a:gd name="T20" fmla="*/ 77 w 280"/>
                <a:gd name="T21" fmla="*/ 19 h 315"/>
                <a:gd name="T22" fmla="*/ 6 w 280"/>
                <a:gd name="T23" fmla="*/ 53 h 315"/>
                <a:gd name="T24" fmla="*/ 16 w 280"/>
                <a:gd name="T25" fmla="*/ 116 h 315"/>
                <a:gd name="T26" fmla="*/ 40 w 280"/>
                <a:gd name="T27" fmla="*/ 190 h 315"/>
                <a:gd name="T28" fmla="*/ 26 w 280"/>
                <a:gd name="T29" fmla="*/ 270 h 315"/>
                <a:gd name="T30" fmla="*/ 20 w 280"/>
                <a:gd name="T31"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 h="315">
                  <a:moveTo>
                    <a:pt x="20" y="315"/>
                  </a:moveTo>
                  <a:cubicBezTo>
                    <a:pt x="208" y="315"/>
                    <a:pt x="208" y="315"/>
                    <a:pt x="208" y="315"/>
                  </a:cubicBezTo>
                  <a:cubicBezTo>
                    <a:pt x="205" y="286"/>
                    <a:pt x="205" y="286"/>
                    <a:pt x="205" y="286"/>
                  </a:cubicBezTo>
                  <a:cubicBezTo>
                    <a:pt x="205" y="286"/>
                    <a:pt x="183" y="174"/>
                    <a:pt x="184" y="173"/>
                  </a:cubicBezTo>
                  <a:cubicBezTo>
                    <a:pt x="187" y="166"/>
                    <a:pt x="187" y="166"/>
                    <a:pt x="187" y="166"/>
                  </a:cubicBezTo>
                  <a:cubicBezTo>
                    <a:pt x="196" y="147"/>
                    <a:pt x="196" y="126"/>
                    <a:pt x="188" y="107"/>
                  </a:cubicBezTo>
                  <a:cubicBezTo>
                    <a:pt x="280" y="75"/>
                    <a:pt x="280" y="75"/>
                    <a:pt x="280" y="75"/>
                  </a:cubicBezTo>
                  <a:cubicBezTo>
                    <a:pt x="257" y="0"/>
                    <a:pt x="257" y="0"/>
                    <a:pt x="257" y="0"/>
                  </a:cubicBezTo>
                  <a:cubicBezTo>
                    <a:pt x="216" y="7"/>
                    <a:pt x="153" y="15"/>
                    <a:pt x="153" y="15"/>
                  </a:cubicBezTo>
                  <a:cubicBezTo>
                    <a:pt x="143" y="15"/>
                    <a:pt x="143" y="15"/>
                    <a:pt x="143" y="15"/>
                  </a:cubicBezTo>
                  <a:cubicBezTo>
                    <a:pt x="143" y="15"/>
                    <a:pt x="78" y="19"/>
                    <a:pt x="77" y="19"/>
                  </a:cubicBezTo>
                  <a:cubicBezTo>
                    <a:pt x="50" y="22"/>
                    <a:pt x="18" y="24"/>
                    <a:pt x="6" y="53"/>
                  </a:cubicBezTo>
                  <a:cubicBezTo>
                    <a:pt x="0" y="69"/>
                    <a:pt x="6" y="92"/>
                    <a:pt x="16" y="116"/>
                  </a:cubicBezTo>
                  <a:cubicBezTo>
                    <a:pt x="40" y="190"/>
                    <a:pt x="40" y="190"/>
                    <a:pt x="40" y="190"/>
                  </a:cubicBezTo>
                  <a:cubicBezTo>
                    <a:pt x="50" y="231"/>
                    <a:pt x="34" y="229"/>
                    <a:pt x="26" y="270"/>
                  </a:cubicBezTo>
                  <a:cubicBezTo>
                    <a:pt x="25" y="276"/>
                    <a:pt x="20" y="309"/>
                    <a:pt x="20" y="315"/>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58">
              <a:extLst>
                <a:ext uri="{FF2B5EF4-FFF2-40B4-BE49-F238E27FC236}">
                  <a16:creationId xmlns:a16="http://schemas.microsoft.com/office/drawing/2014/main" id="{591AD6FB-5B81-4831-B622-2BA3EBD20DDA}"/>
                </a:ext>
              </a:extLst>
            </p:cNvPr>
            <p:cNvSpPr>
              <a:spLocks/>
            </p:cNvSpPr>
            <p:nvPr/>
          </p:nvSpPr>
          <p:spPr bwMode="auto">
            <a:xfrm>
              <a:off x="1087" y="1742"/>
              <a:ext cx="656" cy="748"/>
            </a:xfrm>
            <a:custGeom>
              <a:avLst/>
              <a:gdLst>
                <a:gd name="T0" fmla="*/ 253 w 276"/>
                <a:gd name="T1" fmla="*/ 0 h 315"/>
                <a:gd name="T2" fmla="*/ 177 w 276"/>
                <a:gd name="T3" fmla="*/ 11 h 315"/>
                <a:gd name="T4" fmla="*/ 175 w 276"/>
                <a:gd name="T5" fmla="*/ 11 h 315"/>
                <a:gd name="T6" fmla="*/ 149 w 276"/>
                <a:gd name="T7" fmla="*/ 15 h 315"/>
                <a:gd name="T8" fmla="*/ 139 w 276"/>
                <a:gd name="T9" fmla="*/ 15 h 315"/>
                <a:gd name="T10" fmla="*/ 138 w 276"/>
                <a:gd name="T11" fmla="*/ 15 h 315"/>
                <a:gd name="T12" fmla="*/ 73 w 276"/>
                <a:gd name="T13" fmla="*/ 19 h 315"/>
                <a:gd name="T14" fmla="*/ 71 w 276"/>
                <a:gd name="T15" fmla="*/ 19 h 315"/>
                <a:gd name="T16" fmla="*/ 6 w 276"/>
                <a:gd name="T17" fmla="*/ 45 h 315"/>
                <a:gd name="T18" fmla="*/ 2 w 276"/>
                <a:gd name="T19" fmla="*/ 53 h 315"/>
                <a:gd name="T20" fmla="*/ 0 w 276"/>
                <a:gd name="T21" fmla="*/ 68 h 315"/>
                <a:gd name="T22" fmla="*/ 12 w 276"/>
                <a:gd name="T23" fmla="*/ 116 h 315"/>
                <a:gd name="T24" fmla="*/ 36 w 276"/>
                <a:gd name="T25" fmla="*/ 190 h 315"/>
                <a:gd name="T26" fmla="*/ 39 w 276"/>
                <a:gd name="T27" fmla="*/ 212 h 315"/>
                <a:gd name="T28" fmla="*/ 22 w 276"/>
                <a:gd name="T29" fmla="*/ 270 h 315"/>
                <a:gd name="T30" fmla="*/ 16 w 276"/>
                <a:gd name="T31" fmla="*/ 315 h 315"/>
                <a:gd name="T32" fmla="*/ 16 w 276"/>
                <a:gd name="T33" fmla="*/ 315 h 315"/>
                <a:gd name="T34" fmla="*/ 204 w 276"/>
                <a:gd name="T35" fmla="*/ 315 h 315"/>
                <a:gd name="T36" fmla="*/ 201 w 276"/>
                <a:gd name="T37" fmla="*/ 286 h 315"/>
                <a:gd name="T38" fmla="*/ 180 w 276"/>
                <a:gd name="T39" fmla="*/ 173 h 315"/>
                <a:gd name="T40" fmla="*/ 180 w 276"/>
                <a:gd name="T41" fmla="*/ 173 h 315"/>
                <a:gd name="T42" fmla="*/ 183 w 276"/>
                <a:gd name="T43" fmla="*/ 166 h 315"/>
                <a:gd name="T44" fmla="*/ 190 w 276"/>
                <a:gd name="T45" fmla="*/ 135 h 315"/>
                <a:gd name="T46" fmla="*/ 184 w 276"/>
                <a:gd name="T47" fmla="*/ 107 h 315"/>
                <a:gd name="T48" fmla="*/ 184 w 276"/>
                <a:gd name="T49" fmla="*/ 107 h 315"/>
                <a:gd name="T50" fmla="*/ 184 w 276"/>
                <a:gd name="T51" fmla="*/ 107 h 315"/>
                <a:gd name="T52" fmla="*/ 276 w 276"/>
                <a:gd name="T53" fmla="*/ 75 h 315"/>
                <a:gd name="T54" fmla="*/ 275 w 276"/>
                <a:gd name="T55" fmla="*/ 75 h 315"/>
                <a:gd name="T56" fmla="*/ 273 w 276"/>
                <a:gd name="T57" fmla="*/ 66 h 315"/>
                <a:gd name="T58" fmla="*/ 255 w 276"/>
                <a:gd name="T59" fmla="*/ 6 h 315"/>
                <a:gd name="T60" fmla="*/ 253 w 276"/>
                <a:gd name="T61"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6" h="315">
                  <a:moveTo>
                    <a:pt x="253" y="0"/>
                  </a:moveTo>
                  <a:cubicBezTo>
                    <a:pt x="229" y="4"/>
                    <a:pt x="199" y="8"/>
                    <a:pt x="177" y="11"/>
                  </a:cubicBezTo>
                  <a:cubicBezTo>
                    <a:pt x="176" y="11"/>
                    <a:pt x="175" y="11"/>
                    <a:pt x="175" y="11"/>
                  </a:cubicBezTo>
                  <a:cubicBezTo>
                    <a:pt x="159" y="13"/>
                    <a:pt x="149" y="15"/>
                    <a:pt x="149" y="15"/>
                  </a:cubicBezTo>
                  <a:cubicBezTo>
                    <a:pt x="139" y="15"/>
                    <a:pt x="139" y="15"/>
                    <a:pt x="139" y="15"/>
                  </a:cubicBezTo>
                  <a:cubicBezTo>
                    <a:pt x="139" y="15"/>
                    <a:pt x="139" y="15"/>
                    <a:pt x="138" y="15"/>
                  </a:cubicBezTo>
                  <a:cubicBezTo>
                    <a:pt x="131" y="16"/>
                    <a:pt x="74" y="19"/>
                    <a:pt x="73" y="19"/>
                  </a:cubicBezTo>
                  <a:cubicBezTo>
                    <a:pt x="72" y="19"/>
                    <a:pt x="71" y="19"/>
                    <a:pt x="71" y="19"/>
                  </a:cubicBezTo>
                  <a:cubicBezTo>
                    <a:pt x="47" y="22"/>
                    <a:pt x="20" y="24"/>
                    <a:pt x="6" y="45"/>
                  </a:cubicBezTo>
                  <a:cubicBezTo>
                    <a:pt x="5" y="48"/>
                    <a:pt x="4" y="50"/>
                    <a:pt x="2" y="53"/>
                  </a:cubicBezTo>
                  <a:cubicBezTo>
                    <a:pt x="1" y="58"/>
                    <a:pt x="0" y="63"/>
                    <a:pt x="0" y="68"/>
                  </a:cubicBezTo>
                  <a:cubicBezTo>
                    <a:pt x="0" y="82"/>
                    <a:pt x="5" y="99"/>
                    <a:pt x="12" y="116"/>
                  </a:cubicBezTo>
                  <a:cubicBezTo>
                    <a:pt x="36" y="190"/>
                    <a:pt x="36" y="190"/>
                    <a:pt x="36" y="190"/>
                  </a:cubicBezTo>
                  <a:cubicBezTo>
                    <a:pt x="38" y="200"/>
                    <a:pt x="39" y="206"/>
                    <a:pt x="39" y="212"/>
                  </a:cubicBezTo>
                  <a:cubicBezTo>
                    <a:pt x="39" y="232"/>
                    <a:pt x="29" y="238"/>
                    <a:pt x="22" y="270"/>
                  </a:cubicBezTo>
                  <a:cubicBezTo>
                    <a:pt x="21" y="276"/>
                    <a:pt x="16" y="309"/>
                    <a:pt x="16" y="315"/>
                  </a:cubicBezTo>
                  <a:cubicBezTo>
                    <a:pt x="16" y="315"/>
                    <a:pt x="16" y="315"/>
                    <a:pt x="16" y="315"/>
                  </a:cubicBezTo>
                  <a:cubicBezTo>
                    <a:pt x="204" y="315"/>
                    <a:pt x="204" y="315"/>
                    <a:pt x="204" y="315"/>
                  </a:cubicBezTo>
                  <a:cubicBezTo>
                    <a:pt x="201" y="286"/>
                    <a:pt x="201" y="286"/>
                    <a:pt x="201" y="286"/>
                  </a:cubicBezTo>
                  <a:cubicBezTo>
                    <a:pt x="201" y="286"/>
                    <a:pt x="180" y="175"/>
                    <a:pt x="180" y="173"/>
                  </a:cubicBezTo>
                  <a:cubicBezTo>
                    <a:pt x="180" y="173"/>
                    <a:pt x="180" y="173"/>
                    <a:pt x="180" y="173"/>
                  </a:cubicBezTo>
                  <a:cubicBezTo>
                    <a:pt x="183" y="166"/>
                    <a:pt x="183" y="166"/>
                    <a:pt x="183" y="166"/>
                  </a:cubicBezTo>
                  <a:cubicBezTo>
                    <a:pt x="188" y="156"/>
                    <a:pt x="190" y="146"/>
                    <a:pt x="190" y="135"/>
                  </a:cubicBezTo>
                  <a:cubicBezTo>
                    <a:pt x="190" y="126"/>
                    <a:pt x="188" y="116"/>
                    <a:pt x="184" y="107"/>
                  </a:cubicBezTo>
                  <a:cubicBezTo>
                    <a:pt x="184" y="107"/>
                    <a:pt x="184" y="107"/>
                    <a:pt x="184" y="107"/>
                  </a:cubicBezTo>
                  <a:cubicBezTo>
                    <a:pt x="184" y="107"/>
                    <a:pt x="184" y="107"/>
                    <a:pt x="184" y="107"/>
                  </a:cubicBezTo>
                  <a:cubicBezTo>
                    <a:pt x="276" y="75"/>
                    <a:pt x="276" y="75"/>
                    <a:pt x="276" y="75"/>
                  </a:cubicBezTo>
                  <a:cubicBezTo>
                    <a:pt x="275" y="75"/>
                    <a:pt x="275" y="75"/>
                    <a:pt x="275" y="75"/>
                  </a:cubicBezTo>
                  <a:cubicBezTo>
                    <a:pt x="273" y="66"/>
                    <a:pt x="273" y="66"/>
                    <a:pt x="273" y="66"/>
                  </a:cubicBezTo>
                  <a:cubicBezTo>
                    <a:pt x="255" y="6"/>
                    <a:pt x="255" y="6"/>
                    <a:pt x="255" y="6"/>
                  </a:cubicBezTo>
                  <a:cubicBezTo>
                    <a:pt x="253" y="0"/>
                    <a:pt x="253" y="0"/>
                    <a:pt x="253" y="0"/>
                  </a:cubicBezTo>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9">
              <a:extLst>
                <a:ext uri="{FF2B5EF4-FFF2-40B4-BE49-F238E27FC236}">
                  <a16:creationId xmlns:a16="http://schemas.microsoft.com/office/drawing/2014/main" id="{F83BB258-595B-459D-AD7E-88CC000D7B73}"/>
                </a:ext>
              </a:extLst>
            </p:cNvPr>
            <p:cNvSpPr>
              <a:spLocks/>
            </p:cNvSpPr>
            <p:nvPr/>
          </p:nvSpPr>
          <p:spPr bwMode="auto">
            <a:xfrm>
              <a:off x="1489" y="1925"/>
              <a:ext cx="251" cy="88"/>
            </a:xfrm>
            <a:custGeom>
              <a:avLst/>
              <a:gdLst>
                <a:gd name="T0" fmla="*/ 106 w 106"/>
                <a:gd name="T1" fmla="*/ 0 h 37"/>
                <a:gd name="T2" fmla="*/ 102 w 106"/>
                <a:gd name="T3" fmla="*/ 1 h 37"/>
                <a:gd name="T4" fmla="*/ 90 w 106"/>
                <a:gd name="T5" fmla="*/ 5 h 37"/>
                <a:gd name="T6" fmla="*/ 53 w 106"/>
                <a:gd name="T7" fmla="*/ 18 h 37"/>
                <a:gd name="T8" fmla="*/ 16 w 106"/>
                <a:gd name="T9" fmla="*/ 31 h 37"/>
                <a:gd name="T10" fmla="*/ 4 w 106"/>
                <a:gd name="T11" fmla="*/ 35 h 37"/>
                <a:gd name="T12" fmla="*/ 0 w 106"/>
                <a:gd name="T13" fmla="*/ 37 h 37"/>
                <a:gd name="T14" fmla="*/ 4 w 106"/>
                <a:gd name="T15" fmla="*/ 35 h 37"/>
                <a:gd name="T16" fmla="*/ 15 w 106"/>
                <a:gd name="T17" fmla="*/ 29 h 37"/>
                <a:gd name="T18" fmla="*/ 52 w 106"/>
                <a:gd name="T19" fmla="*/ 16 h 37"/>
                <a:gd name="T20" fmla="*/ 90 w 106"/>
                <a:gd name="T21" fmla="*/ 4 h 37"/>
                <a:gd name="T22" fmla="*/ 101 w 106"/>
                <a:gd name="T23" fmla="*/ 1 h 37"/>
                <a:gd name="T24" fmla="*/ 106 w 106"/>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7">
                  <a:moveTo>
                    <a:pt x="106" y="0"/>
                  </a:moveTo>
                  <a:cubicBezTo>
                    <a:pt x="106" y="0"/>
                    <a:pt x="104" y="0"/>
                    <a:pt x="102" y="1"/>
                  </a:cubicBezTo>
                  <a:cubicBezTo>
                    <a:pt x="99" y="2"/>
                    <a:pt x="95" y="4"/>
                    <a:pt x="90" y="5"/>
                  </a:cubicBezTo>
                  <a:cubicBezTo>
                    <a:pt x="81" y="9"/>
                    <a:pt x="67" y="13"/>
                    <a:pt x="53" y="18"/>
                  </a:cubicBezTo>
                  <a:cubicBezTo>
                    <a:pt x="38" y="22"/>
                    <a:pt x="25" y="27"/>
                    <a:pt x="16" y="31"/>
                  </a:cubicBezTo>
                  <a:cubicBezTo>
                    <a:pt x="11" y="33"/>
                    <a:pt x="7" y="34"/>
                    <a:pt x="4" y="35"/>
                  </a:cubicBezTo>
                  <a:cubicBezTo>
                    <a:pt x="2" y="37"/>
                    <a:pt x="0" y="37"/>
                    <a:pt x="0" y="37"/>
                  </a:cubicBezTo>
                  <a:cubicBezTo>
                    <a:pt x="0" y="37"/>
                    <a:pt x="2" y="36"/>
                    <a:pt x="4" y="35"/>
                  </a:cubicBezTo>
                  <a:cubicBezTo>
                    <a:pt x="7" y="33"/>
                    <a:pt x="10" y="32"/>
                    <a:pt x="15" y="29"/>
                  </a:cubicBezTo>
                  <a:cubicBezTo>
                    <a:pt x="24" y="25"/>
                    <a:pt x="37" y="20"/>
                    <a:pt x="52" y="16"/>
                  </a:cubicBezTo>
                  <a:cubicBezTo>
                    <a:pt x="67" y="11"/>
                    <a:pt x="80" y="7"/>
                    <a:pt x="90" y="4"/>
                  </a:cubicBezTo>
                  <a:cubicBezTo>
                    <a:pt x="95" y="2"/>
                    <a:pt x="99" y="1"/>
                    <a:pt x="101" y="1"/>
                  </a:cubicBezTo>
                  <a:cubicBezTo>
                    <a:pt x="104" y="0"/>
                    <a:pt x="106" y="0"/>
                    <a:pt x="10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60">
              <a:extLst>
                <a:ext uri="{FF2B5EF4-FFF2-40B4-BE49-F238E27FC236}">
                  <a16:creationId xmlns:a16="http://schemas.microsoft.com/office/drawing/2014/main" id="{D147EE26-6916-4A24-9904-1C2837B0ACCA}"/>
                </a:ext>
              </a:extLst>
            </p:cNvPr>
            <p:cNvSpPr>
              <a:spLocks noChangeArrowheads="1"/>
            </p:cNvSpPr>
            <p:nvPr/>
          </p:nvSpPr>
          <p:spPr bwMode="auto">
            <a:xfrm>
              <a:off x="1125" y="1825"/>
              <a:ext cx="589"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61">
              <a:extLst>
                <a:ext uri="{FF2B5EF4-FFF2-40B4-BE49-F238E27FC236}">
                  <a16:creationId xmlns:a16="http://schemas.microsoft.com/office/drawing/2014/main" id="{B68E2C64-80A3-4F0A-A2A0-F940F3412E66}"/>
                </a:ext>
              </a:extLst>
            </p:cNvPr>
            <p:cNvSpPr>
              <a:spLocks noChangeArrowheads="1"/>
            </p:cNvSpPr>
            <p:nvPr/>
          </p:nvSpPr>
          <p:spPr bwMode="auto">
            <a:xfrm>
              <a:off x="1073" y="1913"/>
              <a:ext cx="655"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62">
              <a:extLst>
                <a:ext uri="{FF2B5EF4-FFF2-40B4-BE49-F238E27FC236}">
                  <a16:creationId xmlns:a16="http://schemas.microsoft.com/office/drawing/2014/main" id="{35154C1C-B204-451C-9A41-023CC71C36EF}"/>
                </a:ext>
              </a:extLst>
            </p:cNvPr>
            <p:cNvSpPr>
              <a:spLocks noChangeArrowheads="1"/>
            </p:cNvSpPr>
            <p:nvPr/>
          </p:nvSpPr>
          <p:spPr bwMode="auto">
            <a:xfrm>
              <a:off x="1054" y="2013"/>
              <a:ext cx="55" cy="4"/>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63">
              <a:extLst>
                <a:ext uri="{FF2B5EF4-FFF2-40B4-BE49-F238E27FC236}">
                  <a16:creationId xmlns:a16="http://schemas.microsoft.com/office/drawing/2014/main" id="{723824AA-A5A0-43BB-863E-F2B7F0A5D6B2}"/>
                </a:ext>
              </a:extLst>
            </p:cNvPr>
            <p:cNvSpPr>
              <a:spLocks noChangeArrowheads="1"/>
            </p:cNvSpPr>
            <p:nvPr/>
          </p:nvSpPr>
          <p:spPr bwMode="auto">
            <a:xfrm>
              <a:off x="1109" y="2015"/>
              <a:ext cx="429"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64">
              <a:extLst>
                <a:ext uri="{FF2B5EF4-FFF2-40B4-BE49-F238E27FC236}">
                  <a16:creationId xmlns:a16="http://schemas.microsoft.com/office/drawing/2014/main" id="{DC60E1B2-538C-4899-9521-315ECBB436FA}"/>
                </a:ext>
              </a:extLst>
            </p:cNvPr>
            <p:cNvSpPr>
              <a:spLocks noChangeArrowheads="1"/>
            </p:cNvSpPr>
            <p:nvPr/>
          </p:nvSpPr>
          <p:spPr bwMode="auto">
            <a:xfrm>
              <a:off x="1144" y="2117"/>
              <a:ext cx="385" cy="7"/>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65">
              <a:extLst>
                <a:ext uri="{FF2B5EF4-FFF2-40B4-BE49-F238E27FC236}">
                  <a16:creationId xmlns:a16="http://schemas.microsoft.com/office/drawing/2014/main" id="{4B4A1256-4692-4B58-96B5-30A01E86D214}"/>
                </a:ext>
              </a:extLst>
            </p:cNvPr>
            <p:cNvSpPr>
              <a:spLocks noChangeArrowheads="1"/>
            </p:cNvSpPr>
            <p:nvPr/>
          </p:nvSpPr>
          <p:spPr bwMode="auto">
            <a:xfrm>
              <a:off x="1177" y="2212"/>
              <a:ext cx="347" cy="7"/>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66">
              <a:extLst>
                <a:ext uri="{FF2B5EF4-FFF2-40B4-BE49-F238E27FC236}">
                  <a16:creationId xmlns:a16="http://schemas.microsoft.com/office/drawing/2014/main" id="{E44C9D13-A11B-4D39-A3A0-9D87CC2381BE}"/>
                </a:ext>
              </a:extLst>
            </p:cNvPr>
            <p:cNvSpPr>
              <a:spLocks noChangeArrowheads="1"/>
            </p:cNvSpPr>
            <p:nvPr/>
          </p:nvSpPr>
          <p:spPr bwMode="auto">
            <a:xfrm>
              <a:off x="1168" y="2291"/>
              <a:ext cx="373" cy="4"/>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67">
              <a:extLst>
                <a:ext uri="{FF2B5EF4-FFF2-40B4-BE49-F238E27FC236}">
                  <a16:creationId xmlns:a16="http://schemas.microsoft.com/office/drawing/2014/main" id="{C18D1C0A-0969-4B59-B57D-E82299460151}"/>
                </a:ext>
              </a:extLst>
            </p:cNvPr>
            <p:cNvSpPr>
              <a:spLocks noChangeArrowheads="1"/>
            </p:cNvSpPr>
            <p:nvPr/>
          </p:nvSpPr>
          <p:spPr bwMode="auto">
            <a:xfrm>
              <a:off x="1142" y="2388"/>
              <a:ext cx="422"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68">
              <a:extLst>
                <a:ext uri="{FF2B5EF4-FFF2-40B4-BE49-F238E27FC236}">
                  <a16:creationId xmlns:a16="http://schemas.microsoft.com/office/drawing/2014/main" id="{934155F8-4DE6-413E-8544-553F60073421}"/>
                </a:ext>
              </a:extLst>
            </p:cNvPr>
            <p:cNvSpPr>
              <a:spLocks/>
            </p:cNvSpPr>
            <p:nvPr/>
          </p:nvSpPr>
          <p:spPr bwMode="auto">
            <a:xfrm>
              <a:off x="1092" y="1956"/>
              <a:ext cx="78" cy="230"/>
            </a:xfrm>
            <a:custGeom>
              <a:avLst/>
              <a:gdLst>
                <a:gd name="T0" fmla="*/ 33 w 33"/>
                <a:gd name="T1" fmla="*/ 97 h 97"/>
                <a:gd name="T2" fmla="*/ 31 w 33"/>
                <a:gd name="T3" fmla="*/ 93 h 97"/>
                <a:gd name="T4" fmla="*/ 27 w 33"/>
                <a:gd name="T5" fmla="*/ 83 h 97"/>
                <a:gd name="T6" fmla="*/ 15 w 33"/>
                <a:gd name="T7" fmla="*/ 49 h 97"/>
                <a:gd name="T8" fmla="*/ 3 w 33"/>
                <a:gd name="T9" fmla="*/ 15 h 97"/>
                <a:gd name="T10" fmla="*/ 1 w 33"/>
                <a:gd name="T11" fmla="*/ 4 h 97"/>
                <a:gd name="T12" fmla="*/ 0 w 33"/>
                <a:gd name="T13" fmla="*/ 0 h 97"/>
                <a:gd name="T14" fmla="*/ 5 w 33"/>
                <a:gd name="T15" fmla="*/ 14 h 97"/>
                <a:gd name="T16" fmla="*/ 17 w 33"/>
                <a:gd name="T17" fmla="*/ 48 h 97"/>
                <a:gd name="T18" fmla="*/ 29 w 33"/>
                <a:gd name="T19" fmla="*/ 82 h 97"/>
                <a:gd name="T20" fmla="*/ 32 w 33"/>
                <a:gd name="T21" fmla="*/ 93 h 97"/>
                <a:gd name="T22" fmla="*/ 33 w 33"/>
                <a:gd name="T23"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7">
                  <a:moveTo>
                    <a:pt x="33" y="97"/>
                  </a:moveTo>
                  <a:cubicBezTo>
                    <a:pt x="33" y="97"/>
                    <a:pt x="32" y="96"/>
                    <a:pt x="31" y="93"/>
                  </a:cubicBezTo>
                  <a:cubicBezTo>
                    <a:pt x="30" y="90"/>
                    <a:pt x="29" y="87"/>
                    <a:pt x="27" y="83"/>
                  </a:cubicBezTo>
                  <a:cubicBezTo>
                    <a:pt x="24" y="74"/>
                    <a:pt x="19" y="62"/>
                    <a:pt x="15" y="49"/>
                  </a:cubicBezTo>
                  <a:cubicBezTo>
                    <a:pt x="10" y="36"/>
                    <a:pt x="6" y="24"/>
                    <a:pt x="3" y="15"/>
                  </a:cubicBezTo>
                  <a:cubicBezTo>
                    <a:pt x="2" y="10"/>
                    <a:pt x="1" y="7"/>
                    <a:pt x="1" y="4"/>
                  </a:cubicBezTo>
                  <a:cubicBezTo>
                    <a:pt x="0" y="2"/>
                    <a:pt x="0" y="0"/>
                    <a:pt x="0" y="0"/>
                  </a:cubicBezTo>
                  <a:cubicBezTo>
                    <a:pt x="0" y="0"/>
                    <a:pt x="2" y="5"/>
                    <a:pt x="5" y="14"/>
                  </a:cubicBezTo>
                  <a:cubicBezTo>
                    <a:pt x="8" y="23"/>
                    <a:pt x="12" y="35"/>
                    <a:pt x="17" y="48"/>
                  </a:cubicBezTo>
                  <a:cubicBezTo>
                    <a:pt x="21" y="62"/>
                    <a:pt x="26" y="74"/>
                    <a:pt x="29" y="82"/>
                  </a:cubicBezTo>
                  <a:cubicBezTo>
                    <a:pt x="30" y="87"/>
                    <a:pt x="31" y="90"/>
                    <a:pt x="32" y="93"/>
                  </a:cubicBezTo>
                  <a:cubicBezTo>
                    <a:pt x="33" y="95"/>
                    <a:pt x="33" y="97"/>
                    <a:pt x="33" y="9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6" name="Group 215">
            <a:extLst>
              <a:ext uri="{FF2B5EF4-FFF2-40B4-BE49-F238E27FC236}">
                <a16:creationId xmlns:a16="http://schemas.microsoft.com/office/drawing/2014/main" id="{512A85D9-9216-41A9-9BAB-D4D189EABD35}"/>
              </a:ext>
            </a:extLst>
          </p:cNvPr>
          <p:cNvGrpSpPr/>
          <p:nvPr/>
        </p:nvGrpSpPr>
        <p:grpSpPr>
          <a:xfrm>
            <a:off x="5912439" y="1896256"/>
            <a:ext cx="5733461" cy="3775764"/>
            <a:chOff x="5014452" y="1446088"/>
            <a:chExt cx="10943303" cy="3775764"/>
          </a:xfrm>
        </p:grpSpPr>
        <p:cxnSp>
          <p:nvCxnSpPr>
            <p:cNvPr id="190" name="Straight Connector 189">
              <a:extLst>
                <a:ext uri="{FF2B5EF4-FFF2-40B4-BE49-F238E27FC236}">
                  <a16:creationId xmlns:a16="http://schemas.microsoft.com/office/drawing/2014/main" id="{E07568A1-0586-451D-9826-7E79C4FD4B07}"/>
                </a:ext>
              </a:extLst>
            </p:cNvPr>
            <p:cNvCxnSpPr/>
            <p:nvPr/>
          </p:nvCxnSpPr>
          <p:spPr>
            <a:xfrm>
              <a:off x="5014452" y="1446088"/>
              <a:ext cx="109433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7661F31-59F6-4795-9FB4-1EF02A817BE6}"/>
                </a:ext>
              </a:extLst>
            </p:cNvPr>
            <p:cNvCxnSpPr/>
            <p:nvPr/>
          </p:nvCxnSpPr>
          <p:spPr>
            <a:xfrm>
              <a:off x="5014452" y="2401968"/>
              <a:ext cx="109433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A270DA3A-BBC3-4C1A-AE82-7A9E8A5146A3}"/>
                </a:ext>
              </a:extLst>
            </p:cNvPr>
            <p:cNvCxnSpPr/>
            <p:nvPr/>
          </p:nvCxnSpPr>
          <p:spPr>
            <a:xfrm>
              <a:off x="5014452" y="3357848"/>
              <a:ext cx="109433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5BE4345-C472-47F3-9036-3E08F903902B}"/>
                </a:ext>
              </a:extLst>
            </p:cNvPr>
            <p:cNvCxnSpPr/>
            <p:nvPr/>
          </p:nvCxnSpPr>
          <p:spPr>
            <a:xfrm>
              <a:off x="5014452" y="4313728"/>
              <a:ext cx="109433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BA4D4BB-E7E8-404A-9036-C7B1DEECD48A}"/>
                </a:ext>
              </a:extLst>
            </p:cNvPr>
            <p:cNvCxnSpPr/>
            <p:nvPr/>
          </p:nvCxnSpPr>
          <p:spPr>
            <a:xfrm>
              <a:off x="5014452" y="5221852"/>
              <a:ext cx="109433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99" name="Graphic 8">
            <a:extLst>
              <a:ext uri="{FF2B5EF4-FFF2-40B4-BE49-F238E27FC236}">
                <a16:creationId xmlns:a16="http://schemas.microsoft.com/office/drawing/2014/main" id="{47CFF331-5B2E-43E4-93B7-E761BC66D864}"/>
              </a:ext>
            </a:extLst>
          </p:cNvPr>
          <p:cNvSpPr/>
          <p:nvPr/>
        </p:nvSpPr>
        <p:spPr>
          <a:xfrm rot="5400000">
            <a:off x="5046833" y="1046877"/>
            <a:ext cx="647632" cy="647632"/>
          </a:xfrm>
          <a:prstGeom prst="roundRect">
            <a:avLst>
              <a:gd name="adj" fmla="val 0"/>
            </a:avLst>
          </a:prstGeom>
          <a:solidFill>
            <a:srgbClr val="E850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D" sz="2400" b="1" dirty="0">
                <a:solidFill>
                  <a:schemeClr val="bg1"/>
                </a:solidFill>
                <a:latin typeface="Segoe UI" panose="020B0502040204020203" pitchFamily="34" charset="0"/>
                <a:cs typeface="Segoe UI" panose="020B0502040204020203" pitchFamily="34" charset="0"/>
              </a:rPr>
              <a:t>01</a:t>
            </a:r>
          </a:p>
        </p:txBody>
      </p:sp>
      <p:sp>
        <p:nvSpPr>
          <p:cNvPr id="196" name="Text Placeholder 2">
            <a:extLst>
              <a:ext uri="{FF2B5EF4-FFF2-40B4-BE49-F238E27FC236}">
                <a16:creationId xmlns:a16="http://schemas.microsoft.com/office/drawing/2014/main" id="{8FA77DCC-A350-4EA6-9D80-3E1813C97134}"/>
              </a:ext>
            </a:extLst>
          </p:cNvPr>
          <p:cNvSpPr txBox="1">
            <a:spLocks/>
          </p:cNvSpPr>
          <p:nvPr/>
        </p:nvSpPr>
        <p:spPr>
          <a:xfrm>
            <a:off x="5912440" y="1124472"/>
            <a:ext cx="5708060" cy="492443"/>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Introduction of the use case</a:t>
            </a:r>
            <a:endParaRPr kumimoji="0" lang="id-ID" sz="2800" b="0" i="0" u="none" strike="noStrike" kern="1200" cap="none" spc="0" normalizeH="0" baseline="0" noProof="0" dirty="0">
              <a:ln>
                <a:noFill/>
              </a:ln>
              <a:effectLst/>
              <a:uLnTx/>
              <a:uFillTx/>
              <a:latin typeface="Calibri" panose="020F0502020204030204"/>
              <a:ea typeface="+mn-ea"/>
              <a:cs typeface="+mn-cs"/>
            </a:endParaRPr>
          </a:p>
        </p:txBody>
      </p:sp>
      <p:sp>
        <p:nvSpPr>
          <p:cNvPr id="201" name="Graphic 8">
            <a:extLst>
              <a:ext uri="{FF2B5EF4-FFF2-40B4-BE49-F238E27FC236}">
                <a16:creationId xmlns:a16="http://schemas.microsoft.com/office/drawing/2014/main" id="{9ECA440F-BB0C-4DA3-85CB-41749F455FAC}"/>
              </a:ext>
            </a:extLst>
          </p:cNvPr>
          <p:cNvSpPr/>
          <p:nvPr/>
        </p:nvSpPr>
        <p:spPr>
          <a:xfrm rot="5400000">
            <a:off x="5046833" y="2002491"/>
            <a:ext cx="647632" cy="647632"/>
          </a:xfrm>
          <a:prstGeom prst="roundRect">
            <a:avLst>
              <a:gd name="adj" fmla="val 0"/>
            </a:avLst>
          </a:prstGeom>
          <a:solidFill>
            <a:srgbClr val="E850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D" sz="2400" b="1" dirty="0">
                <a:solidFill>
                  <a:schemeClr val="bg1"/>
                </a:solidFill>
                <a:latin typeface="Segoe UI" panose="020B0502040204020203" pitchFamily="34" charset="0"/>
                <a:cs typeface="Segoe UI" panose="020B0502040204020203" pitchFamily="34" charset="0"/>
              </a:rPr>
              <a:t>02</a:t>
            </a:r>
          </a:p>
        </p:txBody>
      </p:sp>
      <p:sp>
        <p:nvSpPr>
          <p:cNvPr id="203" name="Text Placeholder 2">
            <a:extLst>
              <a:ext uri="{FF2B5EF4-FFF2-40B4-BE49-F238E27FC236}">
                <a16:creationId xmlns:a16="http://schemas.microsoft.com/office/drawing/2014/main" id="{44F7E311-7375-4C92-87DF-3C7415E5885A}"/>
              </a:ext>
            </a:extLst>
          </p:cNvPr>
          <p:cNvSpPr txBox="1">
            <a:spLocks/>
          </p:cNvSpPr>
          <p:nvPr/>
        </p:nvSpPr>
        <p:spPr>
          <a:xfrm>
            <a:off x="5912440" y="2080086"/>
            <a:ext cx="5708060" cy="492443"/>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What is Data and Data Lifecycle</a:t>
            </a:r>
            <a:endParaRPr kumimoji="0" lang="id-ID" sz="2800" b="0" i="0" u="none" strike="noStrike" kern="1200" cap="none" spc="0" normalizeH="0" baseline="0" noProof="0" dirty="0">
              <a:ln>
                <a:noFill/>
              </a:ln>
              <a:effectLst/>
              <a:uLnTx/>
              <a:uFillTx/>
              <a:latin typeface="Calibri" panose="020F0502020204030204"/>
              <a:ea typeface="+mn-ea"/>
              <a:cs typeface="+mn-cs"/>
            </a:endParaRPr>
          </a:p>
        </p:txBody>
      </p:sp>
      <p:sp>
        <p:nvSpPr>
          <p:cNvPr id="204" name="Graphic 8">
            <a:extLst>
              <a:ext uri="{FF2B5EF4-FFF2-40B4-BE49-F238E27FC236}">
                <a16:creationId xmlns:a16="http://schemas.microsoft.com/office/drawing/2014/main" id="{9B6DF296-8831-49B6-A634-44D829539B48}"/>
              </a:ext>
            </a:extLst>
          </p:cNvPr>
          <p:cNvSpPr/>
          <p:nvPr/>
        </p:nvSpPr>
        <p:spPr>
          <a:xfrm rot="5400000">
            <a:off x="5046833" y="2970231"/>
            <a:ext cx="647632" cy="647632"/>
          </a:xfrm>
          <a:prstGeom prst="roundRect">
            <a:avLst>
              <a:gd name="adj" fmla="val 0"/>
            </a:avLst>
          </a:prstGeom>
          <a:solidFill>
            <a:srgbClr val="E850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D" sz="2400" b="1" dirty="0">
                <a:solidFill>
                  <a:schemeClr val="bg1"/>
                </a:solidFill>
                <a:latin typeface="Segoe UI" panose="020B0502040204020203" pitchFamily="34" charset="0"/>
                <a:cs typeface="Segoe UI" panose="020B0502040204020203" pitchFamily="34" charset="0"/>
              </a:rPr>
              <a:t>03</a:t>
            </a:r>
          </a:p>
        </p:txBody>
      </p:sp>
      <p:sp>
        <p:nvSpPr>
          <p:cNvPr id="206" name="Text Placeholder 2">
            <a:extLst>
              <a:ext uri="{FF2B5EF4-FFF2-40B4-BE49-F238E27FC236}">
                <a16:creationId xmlns:a16="http://schemas.microsoft.com/office/drawing/2014/main" id="{22EB8788-9012-4B29-B0FF-08B564593936}"/>
              </a:ext>
            </a:extLst>
          </p:cNvPr>
          <p:cNvSpPr txBox="1">
            <a:spLocks/>
          </p:cNvSpPr>
          <p:nvPr/>
        </p:nvSpPr>
        <p:spPr>
          <a:xfrm>
            <a:off x="5912440" y="3047826"/>
            <a:ext cx="5708060" cy="492443"/>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Components of the Data Lifecycle</a:t>
            </a:r>
            <a:endParaRPr kumimoji="0" lang="id-ID" sz="2800" b="0" i="0" u="none" strike="noStrike" kern="1200" cap="none" spc="0" normalizeH="0" baseline="0" noProof="0" dirty="0">
              <a:ln>
                <a:noFill/>
              </a:ln>
              <a:effectLst/>
              <a:uLnTx/>
              <a:uFillTx/>
              <a:latin typeface="Calibri" panose="020F0502020204030204"/>
              <a:ea typeface="+mn-ea"/>
              <a:cs typeface="+mn-cs"/>
            </a:endParaRPr>
          </a:p>
        </p:txBody>
      </p:sp>
      <p:sp>
        <p:nvSpPr>
          <p:cNvPr id="207" name="Graphic 8">
            <a:extLst>
              <a:ext uri="{FF2B5EF4-FFF2-40B4-BE49-F238E27FC236}">
                <a16:creationId xmlns:a16="http://schemas.microsoft.com/office/drawing/2014/main" id="{D472B30E-D803-4573-9F93-F9A246CD56EE}"/>
              </a:ext>
            </a:extLst>
          </p:cNvPr>
          <p:cNvSpPr/>
          <p:nvPr/>
        </p:nvSpPr>
        <p:spPr>
          <a:xfrm rot="5400000">
            <a:off x="5046833" y="3930351"/>
            <a:ext cx="647632" cy="647632"/>
          </a:xfrm>
          <a:prstGeom prst="roundRect">
            <a:avLst>
              <a:gd name="adj" fmla="val 0"/>
            </a:avLst>
          </a:prstGeom>
          <a:solidFill>
            <a:srgbClr val="E850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D" sz="2400" b="1" dirty="0">
                <a:solidFill>
                  <a:schemeClr val="bg1"/>
                </a:solidFill>
                <a:latin typeface="Segoe UI" panose="020B0502040204020203" pitchFamily="34" charset="0"/>
                <a:cs typeface="Segoe UI" panose="020B0502040204020203" pitchFamily="34" charset="0"/>
              </a:rPr>
              <a:t>04</a:t>
            </a:r>
          </a:p>
        </p:txBody>
      </p:sp>
      <p:sp>
        <p:nvSpPr>
          <p:cNvPr id="209" name="Text Placeholder 2">
            <a:extLst>
              <a:ext uri="{FF2B5EF4-FFF2-40B4-BE49-F238E27FC236}">
                <a16:creationId xmlns:a16="http://schemas.microsoft.com/office/drawing/2014/main" id="{35C1D373-9100-40BF-BDE1-67FC29065E0E}"/>
              </a:ext>
            </a:extLst>
          </p:cNvPr>
          <p:cNvSpPr txBox="1">
            <a:spLocks/>
          </p:cNvSpPr>
          <p:nvPr/>
        </p:nvSpPr>
        <p:spPr>
          <a:xfrm>
            <a:off x="5912440" y="4007946"/>
            <a:ext cx="5708060" cy="492443"/>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Tools/Applications used</a:t>
            </a:r>
            <a:endParaRPr kumimoji="0" lang="id-ID" sz="2800" b="0" i="0" u="none" strike="noStrike" kern="1200" cap="none" spc="0" normalizeH="0" baseline="0" noProof="0" dirty="0">
              <a:ln>
                <a:noFill/>
              </a:ln>
              <a:effectLst/>
              <a:uLnTx/>
              <a:uFillTx/>
              <a:latin typeface="Calibri" panose="020F0502020204030204"/>
              <a:ea typeface="+mn-ea"/>
              <a:cs typeface="+mn-cs"/>
            </a:endParaRPr>
          </a:p>
        </p:txBody>
      </p:sp>
      <p:sp>
        <p:nvSpPr>
          <p:cNvPr id="210" name="Graphic 8">
            <a:extLst>
              <a:ext uri="{FF2B5EF4-FFF2-40B4-BE49-F238E27FC236}">
                <a16:creationId xmlns:a16="http://schemas.microsoft.com/office/drawing/2014/main" id="{1E23F330-64BD-4DF1-A476-ECB77578C502}"/>
              </a:ext>
            </a:extLst>
          </p:cNvPr>
          <p:cNvSpPr/>
          <p:nvPr/>
        </p:nvSpPr>
        <p:spPr>
          <a:xfrm rot="5400000">
            <a:off x="5046833" y="4867611"/>
            <a:ext cx="647632" cy="647632"/>
          </a:xfrm>
          <a:prstGeom prst="roundRect">
            <a:avLst>
              <a:gd name="adj" fmla="val 0"/>
            </a:avLst>
          </a:prstGeom>
          <a:solidFill>
            <a:srgbClr val="E850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D" sz="2400" b="1" dirty="0">
                <a:solidFill>
                  <a:schemeClr val="bg1"/>
                </a:solidFill>
                <a:latin typeface="Segoe UI" panose="020B0502040204020203" pitchFamily="34" charset="0"/>
                <a:cs typeface="Segoe UI" panose="020B0502040204020203" pitchFamily="34" charset="0"/>
              </a:rPr>
              <a:t>05</a:t>
            </a:r>
          </a:p>
        </p:txBody>
      </p:sp>
      <p:sp>
        <p:nvSpPr>
          <p:cNvPr id="215" name="Text Placeholder 2">
            <a:extLst>
              <a:ext uri="{FF2B5EF4-FFF2-40B4-BE49-F238E27FC236}">
                <a16:creationId xmlns:a16="http://schemas.microsoft.com/office/drawing/2014/main" id="{896660B5-5695-4B12-97CB-D36AAA6217BE}"/>
              </a:ext>
            </a:extLst>
          </p:cNvPr>
          <p:cNvSpPr txBox="1">
            <a:spLocks/>
          </p:cNvSpPr>
          <p:nvPr/>
        </p:nvSpPr>
        <p:spPr>
          <a:xfrm>
            <a:off x="5912440" y="5005251"/>
            <a:ext cx="5708060" cy="492443"/>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Questions</a:t>
            </a:r>
            <a:endParaRPr kumimoji="0" lang="id-ID" sz="28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410969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079FE0-FC7C-4EB1-A4FA-3ED8DA86A7DE}"/>
              </a:ext>
            </a:extLst>
          </p:cNvPr>
          <p:cNvGraphicFramePr>
            <a:graphicFrameLocks noChangeAspect="1"/>
          </p:cNvGraphicFramePr>
          <p:nvPr>
            <p:custDataLst>
              <p:tags r:id="rId1"/>
            </p:custDataLst>
            <p:extLst>
              <p:ext uri="{D42A27DB-BD31-4B8C-83A1-F6EECF244321}">
                <p14:modId xmlns:p14="http://schemas.microsoft.com/office/powerpoint/2010/main" val="17287998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01" name="Isosceles Triangle 500">
            <a:extLst>
              <a:ext uri="{FF2B5EF4-FFF2-40B4-BE49-F238E27FC236}">
                <a16:creationId xmlns:a16="http://schemas.microsoft.com/office/drawing/2014/main" id="{313757ED-9CFC-411E-8373-A5E647EBF55F}"/>
              </a:ext>
            </a:extLst>
          </p:cNvPr>
          <p:cNvSpPr/>
          <p:nvPr/>
        </p:nvSpPr>
        <p:spPr>
          <a:xfrm flipH="1">
            <a:off x="0" y="3497145"/>
            <a:ext cx="4267200" cy="3360855"/>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Isosceles Triangle 499">
            <a:extLst>
              <a:ext uri="{FF2B5EF4-FFF2-40B4-BE49-F238E27FC236}">
                <a16:creationId xmlns:a16="http://schemas.microsoft.com/office/drawing/2014/main" id="{38647AEF-79D0-4C0D-86E8-ABD5AB497E0B}"/>
              </a:ext>
            </a:extLst>
          </p:cNvPr>
          <p:cNvSpPr/>
          <p:nvPr/>
        </p:nvSpPr>
        <p:spPr>
          <a:xfrm flipV="1">
            <a:off x="10257008" y="-4"/>
            <a:ext cx="1934991" cy="1524003"/>
          </a:xfrm>
          <a:prstGeom prst="triangle">
            <a:avLst>
              <a:gd name="adj" fmla="val 100000"/>
            </a:avLst>
          </a:prstGeom>
          <a:solidFill>
            <a:srgbClr val="69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8382C7-DDC2-4853-9834-2DF02C08A3C3}"/>
              </a:ext>
            </a:extLst>
          </p:cNvPr>
          <p:cNvSpPr/>
          <p:nvPr/>
        </p:nvSpPr>
        <p:spPr>
          <a:xfrm>
            <a:off x="969338" y="1473200"/>
            <a:ext cx="11222662" cy="4724400"/>
          </a:xfrm>
          <a:prstGeom prst="rect">
            <a:avLst/>
          </a:prstGeom>
          <a:solidFill>
            <a:srgbClr val="2C8DBF"/>
          </a:solidFill>
          <a:ln>
            <a:noFill/>
          </a:ln>
          <a:effectLst>
            <a:innerShdw blurRad="63500" dist="50800" dir="108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9" name="Isosceles Triangle 498">
            <a:extLst>
              <a:ext uri="{FF2B5EF4-FFF2-40B4-BE49-F238E27FC236}">
                <a16:creationId xmlns:a16="http://schemas.microsoft.com/office/drawing/2014/main" id="{FEA198A9-B397-489F-A626-CEABD0A912CA}"/>
              </a:ext>
            </a:extLst>
          </p:cNvPr>
          <p:cNvSpPr/>
          <p:nvPr/>
        </p:nvSpPr>
        <p:spPr>
          <a:xfrm>
            <a:off x="7878851" y="1504279"/>
            <a:ext cx="4313149" cy="4666854"/>
          </a:xfrm>
          <a:prstGeom prst="triangle">
            <a:avLst>
              <a:gd name="adj" fmla="val 100000"/>
            </a:avLst>
          </a:prstGeom>
          <a:solidFill>
            <a:schemeClr val="tx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8E352-C225-436E-B7AE-8B40EAA0E892}"/>
              </a:ext>
            </a:extLst>
          </p:cNvPr>
          <p:cNvSpPr>
            <a:spLocks noGrp="1"/>
          </p:cNvSpPr>
          <p:nvPr>
            <p:ph type="title"/>
          </p:nvPr>
        </p:nvSpPr>
        <p:spPr/>
        <p:txBody>
          <a:bodyPr vert="horz"/>
          <a:lstStyle/>
          <a:p>
            <a:r>
              <a:rPr lang="en-US" dirty="0"/>
              <a:t>Use case</a:t>
            </a:r>
          </a:p>
        </p:txBody>
      </p:sp>
      <p:cxnSp>
        <p:nvCxnSpPr>
          <p:cNvPr id="472" name="Straight Connector 471">
            <a:extLst>
              <a:ext uri="{FF2B5EF4-FFF2-40B4-BE49-F238E27FC236}">
                <a16:creationId xmlns:a16="http://schemas.microsoft.com/office/drawing/2014/main" id="{746B6C1E-E42C-4946-A205-42448E3382CF}"/>
              </a:ext>
            </a:extLst>
          </p:cNvPr>
          <p:cNvCxnSpPr/>
          <p:nvPr/>
        </p:nvCxnSpPr>
        <p:spPr>
          <a:xfrm>
            <a:off x="1706808" y="5444215"/>
            <a:ext cx="5534651"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A22887-47DC-B8A8-310A-6365AC5E8429}"/>
              </a:ext>
            </a:extLst>
          </p:cNvPr>
          <p:cNvSpPr txBox="1"/>
          <p:nvPr/>
        </p:nvSpPr>
        <p:spPr>
          <a:xfrm>
            <a:off x="1585336" y="1840891"/>
            <a:ext cx="6276753" cy="3539430"/>
          </a:xfrm>
          <a:prstGeom prst="rect">
            <a:avLst/>
          </a:prstGeom>
          <a:noFill/>
        </p:spPr>
        <p:txBody>
          <a:bodyPr wrap="square" rtlCol="0">
            <a:spAutoFit/>
          </a:bodyPr>
          <a:lstStyle/>
          <a:p>
            <a:r>
              <a:rPr lang="en-US" sz="2800" dirty="0">
                <a:solidFill>
                  <a:schemeClr val="bg1"/>
                </a:solidFill>
              </a:rPr>
              <a:t>Our use case is to provide data required to analyze and monitor daily automobile sales in all areas to improve Bear Motor Inc. Data engineers typically deal with data generation, collection, processing, storage, and management. Analysis, visualization, and interpretation will handle by the data analyst team.</a:t>
            </a:r>
          </a:p>
        </p:txBody>
      </p:sp>
      <p:grpSp>
        <p:nvGrpSpPr>
          <p:cNvPr id="4" name="Group 4">
            <a:extLst>
              <a:ext uri="{FF2B5EF4-FFF2-40B4-BE49-F238E27FC236}">
                <a16:creationId xmlns:a16="http://schemas.microsoft.com/office/drawing/2014/main" id="{45A6FAD6-7313-CB3E-0971-C6849B165F61}"/>
              </a:ext>
            </a:extLst>
          </p:cNvPr>
          <p:cNvGrpSpPr>
            <a:grpSpLocks noChangeAspect="1"/>
          </p:cNvGrpSpPr>
          <p:nvPr/>
        </p:nvGrpSpPr>
        <p:grpSpPr bwMode="auto">
          <a:xfrm>
            <a:off x="7775995" y="1660529"/>
            <a:ext cx="4106311" cy="4150679"/>
            <a:chOff x="1673" y="-807"/>
            <a:chExt cx="4165" cy="4210"/>
          </a:xfrm>
        </p:grpSpPr>
        <p:grpSp>
          <p:nvGrpSpPr>
            <p:cNvPr id="7" name="Group 205">
              <a:extLst>
                <a:ext uri="{FF2B5EF4-FFF2-40B4-BE49-F238E27FC236}">
                  <a16:creationId xmlns:a16="http://schemas.microsoft.com/office/drawing/2014/main" id="{B58CBFC8-EE80-3B01-3F23-2DF324ED3BE0}"/>
                </a:ext>
              </a:extLst>
            </p:cNvPr>
            <p:cNvGrpSpPr>
              <a:grpSpLocks/>
            </p:cNvGrpSpPr>
            <p:nvPr/>
          </p:nvGrpSpPr>
          <p:grpSpPr bwMode="auto">
            <a:xfrm>
              <a:off x="1683" y="-807"/>
              <a:ext cx="4155" cy="4172"/>
              <a:chOff x="1683" y="-807"/>
              <a:chExt cx="4155" cy="4172"/>
            </a:xfrm>
          </p:grpSpPr>
          <p:sp>
            <p:nvSpPr>
              <p:cNvPr id="694" name="Freeform 5">
                <a:extLst>
                  <a:ext uri="{FF2B5EF4-FFF2-40B4-BE49-F238E27FC236}">
                    <a16:creationId xmlns:a16="http://schemas.microsoft.com/office/drawing/2014/main" id="{64669DD3-60C7-A727-1C11-7C3FF17CF284}"/>
                  </a:ext>
                </a:extLst>
              </p:cNvPr>
              <p:cNvSpPr>
                <a:spLocks/>
              </p:cNvSpPr>
              <p:nvPr/>
            </p:nvSpPr>
            <p:spPr bwMode="auto">
              <a:xfrm>
                <a:off x="5178" y="-159"/>
                <a:ext cx="591" cy="591"/>
              </a:xfrm>
              <a:custGeom>
                <a:avLst/>
                <a:gdLst>
                  <a:gd name="T0" fmla="*/ 4 w 249"/>
                  <a:gd name="T1" fmla="*/ 117 h 249"/>
                  <a:gd name="T2" fmla="*/ 132 w 249"/>
                  <a:gd name="T3" fmla="*/ 5 h 249"/>
                  <a:gd name="T4" fmla="*/ 244 w 249"/>
                  <a:gd name="T5" fmla="*/ 133 h 249"/>
                  <a:gd name="T6" fmla="*/ 116 w 249"/>
                  <a:gd name="T7" fmla="*/ 245 h 249"/>
                  <a:gd name="T8" fmla="*/ 4 w 249"/>
                  <a:gd name="T9" fmla="*/ 117 h 249"/>
                </a:gdLst>
                <a:ahLst/>
                <a:cxnLst>
                  <a:cxn ang="0">
                    <a:pos x="T0" y="T1"/>
                  </a:cxn>
                  <a:cxn ang="0">
                    <a:pos x="T2" y="T3"/>
                  </a:cxn>
                  <a:cxn ang="0">
                    <a:pos x="T4" y="T5"/>
                  </a:cxn>
                  <a:cxn ang="0">
                    <a:pos x="T6" y="T7"/>
                  </a:cxn>
                  <a:cxn ang="0">
                    <a:pos x="T8" y="T9"/>
                  </a:cxn>
                </a:cxnLst>
                <a:rect l="0" t="0" r="r" b="b"/>
                <a:pathLst>
                  <a:path w="249" h="249">
                    <a:moveTo>
                      <a:pt x="4" y="117"/>
                    </a:moveTo>
                    <a:cubicBezTo>
                      <a:pt x="9" y="51"/>
                      <a:pt x="66" y="0"/>
                      <a:pt x="132" y="5"/>
                    </a:cubicBezTo>
                    <a:cubicBezTo>
                      <a:pt x="199" y="9"/>
                      <a:pt x="249" y="66"/>
                      <a:pt x="244" y="133"/>
                    </a:cubicBezTo>
                    <a:cubicBezTo>
                      <a:pt x="240" y="199"/>
                      <a:pt x="183" y="249"/>
                      <a:pt x="116" y="245"/>
                    </a:cubicBezTo>
                    <a:cubicBezTo>
                      <a:pt x="50" y="241"/>
                      <a:pt x="0" y="183"/>
                      <a:pt x="4" y="11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6">
                <a:extLst>
                  <a:ext uri="{FF2B5EF4-FFF2-40B4-BE49-F238E27FC236}">
                    <a16:creationId xmlns:a16="http://schemas.microsoft.com/office/drawing/2014/main" id="{7ADC229B-9805-69E5-3B75-3302801ABDE9}"/>
                  </a:ext>
                </a:extLst>
              </p:cNvPr>
              <p:cNvSpPr>
                <a:spLocks/>
              </p:cNvSpPr>
              <p:nvPr/>
            </p:nvSpPr>
            <p:spPr bwMode="auto">
              <a:xfrm>
                <a:off x="5470" y="-21"/>
                <a:ext cx="133" cy="171"/>
              </a:xfrm>
              <a:custGeom>
                <a:avLst/>
                <a:gdLst>
                  <a:gd name="T0" fmla="*/ 56 w 56"/>
                  <a:gd name="T1" fmla="*/ 70 h 72"/>
                  <a:gd name="T2" fmla="*/ 52 w 56"/>
                  <a:gd name="T3" fmla="*/ 71 h 72"/>
                  <a:gd name="T4" fmla="*/ 40 w 56"/>
                  <a:gd name="T5" fmla="*/ 71 h 72"/>
                  <a:gd name="T6" fmla="*/ 1 w 56"/>
                  <a:gd name="T7" fmla="*/ 72 h 72"/>
                  <a:gd name="T8" fmla="*/ 0 w 56"/>
                  <a:gd name="T9" fmla="*/ 72 h 72"/>
                  <a:gd name="T10" fmla="*/ 0 w 56"/>
                  <a:gd name="T11" fmla="*/ 70 h 72"/>
                  <a:gd name="T12" fmla="*/ 0 w 56"/>
                  <a:gd name="T13" fmla="*/ 63 h 72"/>
                  <a:gd name="T14" fmla="*/ 0 w 56"/>
                  <a:gd name="T15" fmla="*/ 18 h 72"/>
                  <a:gd name="T16" fmla="*/ 0 w 56"/>
                  <a:gd name="T17" fmla="*/ 4 h 72"/>
                  <a:gd name="T18" fmla="*/ 1 w 56"/>
                  <a:gd name="T19" fmla="*/ 0 h 72"/>
                  <a:gd name="T20" fmla="*/ 1 w 56"/>
                  <a:gd name="T21" fmla="*/ 4 h 72"/>
                  <a:gd name="T22" fmla="*/ 1 w 56"/>
                  <a:gd name="T23" fmla="*/ 18 h 72"/>
                  <a:gd name="T24" fmla="*/ 2 w 56"/>
                  <a:gd name="T25" fmla="*/ 63 h 72"/>
                  <a:gd name="T26" fmla="*/ 2 w 56"/>
                  <a:gd name="T27" fmla="*/ 70 h 72"/>
                  <a:gd name="T28" fmla="*/ 1 w 56"/>
                  <a:gd name="T29" fmla="*/ 69 h 72"/>
                  <a:gd name="T30" fmla="*/ 40 w 56"/>
                  <a:gd name="T31" fmla="*/ 70 h 72"/>
                  <a:gd name="T32" fmla="*/ 52 w 56"/>
                  <a:gd name="T33" fmla="*/ 70 h 72"/>
                  <a:gd name="T34" fmla="*/ 56 w 56"/>
                  <a:gd name="T35" fmla="*/ 7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72">
                    <a:moveTo>
                      <a:pt x="56" y="70"/>
                    </a:moveTo>
                    <a:cubicBezTo>
                      <a:pt x="56" y="71"/>
                      <a:pt x="54" y="71"/>
                      <a:pt x="52" y="71"/>
                    </a:cubicBezTo>
                    <a:cubicBezTo>
                      <a:pt x="49" y="71"/>
                      <a:pt x="45" y="71"/>
                      <a:pt x="40" y="71"/>
                    </a:cubicBezTo>
                    <a:cubicBezTo>
                      <a:pt x="30" y="71"/>
                      <a:pt x="16" y="71"/>
                      <a:pt x="1" y="72"/>
                    </a:cubicBezTo>
                    <a:cubicBezTo>
                      <a:pt x="0" y="72"/>
                      <a:pt x="0" y="72"/>
                      <a:pt x="0" y="72"/>
                    </a:cubicBezTo>
                    <a:cubicBezTo>
                      <a:pt x="0" y="70"/>
                      <a:pt x="0" y="70"/>
                      <a:pt x="0" y="70"/>
                    </a:cubicBezTo>
                    <a:cubicBezTo>
                      <a:pt x="0" y="68"/>
                      <a:pt x="0" y="65"/>
                      <a:pt x="0" y="63"/>
                    </a:cubicBezTo>
                    <a:cubicBezTo>
                      <a:pt x="0" y="45"/>
                      <a:pt x="0" y="29"/>
                      <a:pt x="0" y="18"/>
                    </a:cubicBezTo>
                    <a:cubicBezTo>
                      <a:pt x="0" y="13"/>
                      <a:pt x="0" y="8"/>
                      <a:pt x="0" y="4"/>
                    </a:cubicBezTo>
                    <a:cubicBezTo>
                      <a:pt x="0" y="1"/>
                      <a:pt x="0" y="0"/>
                      <a:pt x="1" y="0"/>
                    </a:cubicBezTo>
                    <a:cubicBezTo>
                      <a:pt x="1" y="0"/>
                      <a:pt x="1" y="1"/>
                      <a:pt x="1" y="4"/>
                    </a:cubicBezTo>
                    <a:cubicBezTo>
                      <a:pt x="1" y="8"/>
                      <a:pt x="1" y="13"/>
                      <a:pt x="1" y="18"/>
                    </a:cubicBezTo>
                    <a:cubicBezTo>
                      <a:pt x="2" y="29"/>
                      <a:pt x="2" y="45"/>
                      <a:pt x="2" y="63"/>
                    </a:cubicBezTo>
                    <a:cubicBezTo>
                      <a:pt x="2" y="65"/>
                      <a:pt x="2" y="68"/>
                      <a:pt x="2" y="70"/>
                    </a:cubicBezTo>
                    <a:cubicBezTo>
                      <a:pt x="1" y="69"/>
                      <a:pt x="1" y="69"/>
                      <a:pt x="1" y="69"/>
                    </a:cubicBezTo>
                    <a:cubicBezTo>
                      <a:pt x="16" y="69"/>
                      <a:pt x="30" y="70"/>
                      <a:pt x="40" y="70"/>
                    </a:cubicBezTo>
                    <a:cubicBezTo>
                      <a:pt x="45" y="70"/>
                      <a:pt x="49" y="70"/>
                      <a:pt x="52" y="70"/>
                    </a:cubicBezTo>
                    <a:cubicBezTo>
                      <a:pt x="54" y="70"/>
                      <a:pt x="56" y="70"/>
                      <a:pt x="56" y="7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Oval 7">
                <a:extLst>
                  <a:ext uri="{FF2B5EF4-FFF2-40B4-BE49-F238E27FC236}">
                    <a16:creationId xmlns:a16="http://schemas.microsoft.com/office/drawing/2014/main" id="{E700FB21-009E-ADE4-8BDB-51FE15D5D1CB}"/>
                  </a:ext>
                </a:extLst>
              </p:cNvPr>
              <p:cNvSpPr>
                <a:spLocks noChangeArrowheads="1"/>
              </p:cNvSpPr>
              <p:nvPr/>
            </p:nvSpPr>
            <p:spPr bwMode="auto">
              <a:xfrm>
                <a:off x="5470" y="-102"/>
                <a:ext cx="5" cy="48"/>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8">
                <a:extLst>
                  <a:ext uri="{FF2B5EF4-FFF2-40B4-BE49-F238E27FC236}">
                    <a16:creationId xmlns:a16="http://schemas.microsoft.com/office/drawing/2014/main" id="{BEA9733A-0367-E085-CC02-812E7E37243D}"/>
                  </a:ext>
                </a:extLst>
              </p:cNvPr>
              <p:cNvSpPr>
                <a:spLocks/>
              </p:cNvSpPr>
              <p:nvPr/>
            </p:nvSpPr>
            <p:spPr bwMode="auto">
              <a:xfrm>
                <a:off x="5567" y="-64"/>
                <a:ext cx="36" cy="36"/>
              </a:xfrm>
              <a:custGeom>
                <a:avLst/>
                <a:gdLst>
                  <a:gd name="T0" fmla="*/ 15 w 15"/>
                  <a:gd name="T1" fmla="*/ 0 h 15"/>
                  <a:gd name="T2" fmla="*/ 9 w 15"/>
                  <a:gd name="T3" fmla="*/ 8 h 15"/>
                  <a:gd name="T4" fmla="*/ 1 w 15"/>
                  <a:gd name="T5" fmla="*/ 15 h 15"/>
                  <a:gd name="T6" fmla="*/ 7 w 15"/>
                  <a:gd name="T7" fmla="*/ 7 h 15"/>
                  <a:gd name="T8" fmla="*/ 15 w 15"/>
                  <a:gd name="T9" fmla="*/ 0 h 15"/>
                </a:gdLst>
                <a:ahLst/>
                <a:cxnLst>
                  <a:cxn ang="0">
                    <a:pos x="T0" y="T1"/>
                  </a:cxn>
                  <a:cxn ang="0">
                    <a:pos x="T2" y="T3"/>
                  </a:cxn>
                  <a:cxn ang="0">
                    <a:pos x="T4" y="T5"/>
                  </a:cxn>
                  <a:cxn ang="0">
                    <a:pos x="T6" y="T7"/>
                  </a:cxn>
                  <a:cxn ang="0">
                    <a:pos x="T8" y="T9"/>
                  </a:cxn>
                </a:cxnLst>
                <a:rect l="0" t="0" r="r" b="b"/>
                <a:pathLst>
                  <a:path w="15" h="15">
                    <a:moveTo>
                      <a:pt x="15" y="0"/>
                    </a:moveTo>
                    <a:cubicBezTo>
                      <a:pt x="15" y="1"/>
                      <a:pt x="12" y="4"/>
                      <a:pt x="9" y="8"/>
                    </a:cubicBezTo>
                    <a:cubicBezTo>
                      <a:pt x="5" y="12"/>
                      <a:pt x="1" y="15"/>
                      <a:pt x="1" y="15"/>
                    </a:cubicBezTo>
                    <a:cubicBezTo>
                      <a:pt x="0" y="14"/>
                      <a:pt x="3" y="11"/>
                      <a:pt x="7" y="7"/>
                    </a:cubicBezTo>
                    <a:cubicBezTo>
                      <a:pt x="11" y="3"/>
                      <a:pt x="14" y="0"/>
                      <a:pt x="1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9">
                <a:extLst>
                  <a:ext uri="{FF2B5EF4-FFF2-40B4-BE49-F238E27FC236}">
                    <a16:creationId xmlns:a16="http://schemas.microsoft.com/office/drawing/2014/main" id="{7D822F43-BC3A-41BE-9A58-BCF20796E3A6}"/>
                  </a:ext>
                </a:extLst>
              </p:cNvPr>
              <p:cNvSpPr>
                <a:spLocks/>
              </p:cNvSpPr>
              <p:nvPr/>
            </p:nvSpPr>
            <p:spPr bwMode="auto">
              <a:xfrm>
                <a:off x="5639" y="19"/>
                <a:ext cx="40" cy="26"/>
              </a:xfrm>
              <a:custGeom>
                <a:avLst/>
                <a:gdLst>
                  <a:gd name="T0" fmla="*/ 17 w 17"/>
                  <a:gd name="T1" fmla="*/ 0 h 11"/>
                  <a:gd name="T2" fmla="*/ 9 w 17"/>
                  <a:gd name="T3" fmla="*/ 6 h 11"/>
                  <a:gd name="T4" fmla="*/ 0 w 17"/>
                  <a:gd name="T5" fmla="*/ 11 h 11"/>
                  <a:gd name="T6" fmla="*/ 8 w 17"/>
                  <a:gd name="T7" fmla="*/ 4 h 11"/>
                  <a:gd name="T8" fmla="*/ 17 w 17"/>
                  <a:gd name="T9" fmla="*/ 0 h 11"/>
                </a:gdLst>
                <a:ahLst/>
                <a:cxnLst>
                  <a:cxn ang="0">
                    <a:pos x="T0" y="T1"/>
                  </a:cxn>
                  <a:cxn ang="0">
                    <a:pos x="T2" y="T3"/>
                  </a:cxn>
                  <a:cxn ang="0">
                    <a:pos x="T4" y="T5"/>
                  </a:cxn>
                  <a:cxn ang="0">
                    <a:pos x="T6" y="T7"/>
                  </a:cxn>
                  <a:cxn ang="0">
                    <a:pos x="T8" y="T9"/>
                  </a:cxn>
                </a:cxnLst>
                <a:rect l="0" t="0" r="r" b="b"/>
                <a:pathLst>
                  <a:path w="17" h="11">
                    <a:moveTo>
                      <a:pt x="17" y="0"/>
                    </a:moveTo>
                    <a:cubicBezTo>
                      <a:pt x="17" y="1"/>
                      <a:pt x="13" y="3"/>
                      <a:pt x="9" y="6"/>
                    </a:cubicBezTo>
                    <a:cubicBezTo>
                      <a:pt x="4" y="9"/>
                      <a:pt x="0" y="11"/>
                      <a:pt x="0" y="11"/>
                    </a:cubicBezTo>
                    <a:cubicBezTo>
                      <a:pt x="0" y="10"/>
                      <a:pt x="3" y="7"/>
                      <a:pt x="8" y="4"/>
                    </a:cubicBezTo>
                    <a:cubicBezTo>
                      <a:pt x="12" y="2"/>
                      <a:pt x="17" y="0"/>
                      <a:pt x="17"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Oval 10">
                <a:extLst>
                  <a:ext uri="{FF2B5EF4-FFF2-40B4-BE49-F238E27FC236}">
                    <a16:creationId xmlns:a16="http://schemas.microsoft.com/office/drawing/2014/main" id="{07CCF13C-AD69-12F0-249A-63D78B0B0ABE}"/>
                  </a:ext>
                </a:extLst>
              </p:cNvPr>
              <p:cNvSpPr>
                <a:spLocks noChangeArrowheads="1"/>
              </p:cNvSpPr>
              <p:nvPr/>
            </p:nvSpPr>
            <p:spPr bwMode="auto">
              <a:xfrm>
                <a:off x="5658" y="140"/>
                <a:ext cx="66"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Oval 11">
                <a:extLst>
                  <a:ext uri="{FF2B5EF4-FFF2-40B4-BE49-F238E27FC236}">
                    <a16:creationId xmlns:a16="http://schemas.microsoft.com/office/drawing/2014/main" id="{7B7F094B-9EE0-FDDF-42BD-771F6493CA88}"/>
                  </a:ext>
                </a:extLst>
              </p:cNvPr>
              <p:cNvSpPr>
                <a:spLocks noChangeArrowheads="1"/>
              </p:cNvSpPr>
              <p:nvPr/>
            </p:nvSpPr>
            <p:spPr bwMode="auto">
              <a:xfrm>
                <a:off x="5206" y="138"/>
                <a:ext cx="62"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12">
                <a:extLst>
                  <a:ext uri="{FF2B5EF4-FFF2-40B4-BE49-F238E27FC236}">
                    <a16:creationId xmlns:a16="http://schemas.microsoft.com/office/drawing/2014/main" id="{1243A939-2D20-AA2C-38F8-DF85FBD14B27}"/>
                  </a:ext>
                </a:extLst>
              </p:cNvPr>
              <p:cNvSpPr>
                <a:spLocks/>
              </p:cNvSpPr>
              <p:nvPr/>
            </p:nvSpPr>
            <p:spPr bwMode="auto">
              <a:xfrm>
                <a:off x="5252" y="231"/>
                <a:ext cx="49" cy="40"/>
              </a:xfrm>
              <a:custGeom>
                <a:avLst/>
                <a:gdLst>
                  <a:gd name="T0" fmla="*/ 21 w 21"/>
                  <a:gd name="T1" fmla="*/ 0 h 17"/>
                  <a:gd name="T2" fmla="*/ 11 w 21"/>
                  <a:gd name="T3" fmla="*/ 9 h 17"/>
                  <a:gd name="T4" fmla="*/ 0 w 21"/>
                  <a:gd name="T5" fmla="*/ 17 h 17"/>
                  <a:gd name="T6" fmla="*/ 10 w 21"/>
                  <a:gd name="T7" fmla="*/ 8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1" y="1"/>
                      <a:pt x="17" y="5"/>
                      <a:pt x="11" y="9"/>
                    </a:cubicBezTo>
                    <a:cubicBezTo>
                      <a:pt x="6" y="14"/>
                      <a:pt x="1" y="17"/>
                      <a:pt x="0" y="17"/>
                    </a:cubicBezTo>
                    <a:cubicBezTo>
                      <a:pt x="0" y="16"/>
                      <a:pt x="4" y="12"/>
                      <a:pt x="10" y="8"/>
                    </a:cubicBezTo>
                    <a:cubicBezTo>
                      <a:pt x="16" y="3"/>
                      <a:pt x="21" y="0"/>
                      <a:pt x="21"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13">
                <a:extLst>
                  <a:ext uri="{FF2B5EF4-FFF2-40B4-BE49-F238E27FC236}">
                    <a16:creationId xmlns:a16="http://schemas.microsoft.com/office/drawing/2014/main" id="{EB4CF6F1-91E7-E961-86EC-AB9D575EB47C}"/>
                  </a:ext>
                </a:extLst>
              </p:cNvPr>
              <p:cNvSpPr>
                <a:spLocks/>
              </p:cNvSpPr>
              <p:nvPr/>
            </p:nvSpPr>
            <p:spPr bwMode="auto">
              <a:xfrm>
                <a:off x="5347" y="302"/>
                <a:ext cx="35" cy="54"/>
              </a:xfrm>
              <a:custGeom>
                <a:avLst/>
                <a:gdLst>
                  <a:gd name="T0" fmla="*/ 14 w 15"/>
                  <a:gd name="T1" fmla="*/ 0 h 23"/>
                  <a:gd name="T2" fmla="*/ 8 w 15"/>
                  <a:gd name="T3" fmla="*/ 12 h 23"/>
                  <a:gd name="T4" fmla="*/ 1 w 15"/>
                  <a:gd name="T5" fmla="*/ 23 h 23"/>
                  <a:gd name="T6" fmla="*/ 6 w 15"/>
                  <a:gd name="T7" fmla="*/ 11 h 23"/>
                  <a:gd name="T8" fmla="*/ 14 w 15"/>
                  <a:gd name="T9" fmla="*/ 0 h 23"/>
                </a:gdLst>
                <a:ahLst/>
                <a:cxnLst>
                  <a:cxn ang="0">
                    <a:pos x="T0" y="T1"/>
                  </a:cxn>
                  <a:cxn ang="0">
                    <a:pos x="T2" y="T3"/>
                  </a:cxn>
                  <a:cxn ang="0">
                    <a:pos x="T4" y="T5"/>
                  </a:cxn>
                  <a:cxn ang="0">
                    <a:pos x="T6" y="T7"/>
                  </a:cxn>
                  <a:cxn ang="0">
                    <a:pos x="T8" y="T9"/>
                  </a:cxn>
                </a:cxnLst>
                <a:rect l="0" t="0" r="r" b="b"/>
                <a:pathLst>
                  <a:path w="15" h="23">
                    <a:moveTo>
                      <a:pt x="14" y="0"/>
                    </a:moveTo>
                    <a:cubicBezTo>
                      <a:pt x="15" y="1"/>
                      <a:pt x="12" y="6"/>
                      <a:pt x="8" y="12"/>
                    </a:cubicBezTo>
                    <a:cubicBezTo>
                      <a:pt x="4" y="18"/>
                      <a:pt x="1" y="23"/>
                      <a:pt x="1" y="23"/>
                    </a:cubicBezTo>
                    <a:cubicBezTo>
                      <a:pt x="0" y="23"/>
                      <a:pt x="2" y="17"/>
                      <a:pt x="6" y="11"/>
                    </a:cubicBezTo>
                    <a:cubicBezTo>
                      <a:pt x="10" y="4"/>
                      <a:pt x="14" y="0"/>
                      <a:pt x="14"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Oval 14">
                <a:extLst>
                  <a:ext uri="{FF2B5EF4-FFF2-40B4-BE49-F238E27FC236}">
                    <a16:creationId xmlns:a16="http://schemas.microsoft.com/office/drawing/2014/main" id="{ED04FF25-58CD-3A5E-9503-6D350834EE88}"/>
                  </a:ext>
                </a:extLst>
              </p:cNvPr>
              <p:cNvSpPr>
                <a:spLocks noChangeArrowheads="1"/>
              </p:cNvSpPr>
              <p:nvPr/>
            </p:nvSpPr>
            <p:spPr bwMode="auto">
              <a:xfrm>
                <a:off x="5470" y="328"/>
                <a:ext cx="5" cy="66"/>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15">
                <a:extLst>
                  <a:ext uri="{FF2B5EF4-FFF2-40B4-BE49-F238E27FC236}">
                    <a16:creationId xmlns:a16="http://schemas.microsoft.com/office/drawing/2014/main" id="{B1318C08-89B8-961B-1926-322F7E1AFFCF}"/>
                  </a:ext>
                </a:extLst>
              </p:cNvPr>
              <p:cNvSpPr>
                <a:spLocks/>
              </p:cNvSpPr>
              <p:nvPr/>
            </p:nvSpPr>
            <p:spPr bwMode="auto">
              <a:xfrm>
                <a:off x="5563" y="307"/>
                <a:ext cx="52" cy="45"/>
              </a:xfrm>
              <a:custGeom>
                <a:avLst/>
                <a:gdLst>
                  <a:gd name="T0" fmla="*/ 21 w 22"/>
                  <a:gd name="T1" fmla="*/ 18 h 19"/>
                  <a:gd name="T2" fmla="*/ 10 w 22"/>
                  <a:gd name="T3" fmla="*/ 11 h 19"/>
                  <a:gd name="T4" fmla="*/ 1 w 22"/>
                  <a:gd name="T5" fmla="*/ 0 h 19"/>
                  <a:gd name="T6" fmla="*/ 11 w 22"/>
                  <a:gd name="T7" fmla="*/ 9 h 19"/>
                  <a:gd name="T8" fmla="*/ 21 w 22"/>
                  <a:gd name="T9" fmla="*/ 18 h 19"/>
                </a:gdLst>
                <a:ahLst/>
                <a:cxnLst>
                  <a:cxn ang="0">
                    <a:pos x="T0" y="T1"/>
                  </a:cxn>
                  <a:cxn ang="0">
                    <a:pos x="T2" y="T3"/>
                  </a:cxn>
                  <a:cxn ang="0">
                    <a:pos x="T4" y="T5"/>
                  </a:cxn>
                  <a:cxn ang="0">
                    <a:pos x="T6" y="T7"/>
                  </a:cxn>
                  <a:cxn ang="0">
                    <a:pos x="T8" y="T9"/>
                  </a:cxn>
                </a:cxnLst>
                <a:rect l="0" t="0" r="r" b="b"/>
                <a:pathLst>
                  <a:path w="22" h="19">
                    <a:moveTo>
                      <a:pt x="21" y="18"/>
                    </a:moveTo>
                    <a:cubicBezTo>
                      <a:pt x="21" y="19"/>
                      <a:pt x="16" y="16"/>
                      <a:pt x="10" y="11"/>
                    </a:cubicBezTo>
                    <a:cubicBezTo>
                      <a:pt x="4" y="6"/>
                      <a:pt x="0" y="1"/>
                      <a:pt x="1" y="0"/>
                    </a:cubicBezTo>
                    <a:cubicBezTo>
                      <a:pt x="1" y="0"/>
                      <a:pt x="6" y="4"/>
                      <a:pt x="11" y="9"/>
                    </a:cubicBezTo>
                    <a:cubicBezTo>
                      <a:pt x="17" y="14"/>
                      <a:pt x="22" y="18"/>
                      <a:pt x="21" y="1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16">
                <a:extLst>
                  <a:ext uri="{FF2B5EF4-FFF2-40B4-BE49-F238E27FC236}">
                    <a16:creationId xmlns:a16="http://schemas.microsoft.com/office/drawing/2014/main" id="{B1C5C4FC-073C-FCD7-54B0-D400FD1938F8}"/>
                  </a:ext>
                </a:extLst>
              </p:cNvPr>
              <p:cNvSpPr>
                <a:spLocks/>
              </p:cNvSpPr>
              <p:nvPr/>
            </p:nvSpPr>
            <p:spPr bwMode="auto">
              <a:xfrm>
                <a:off x="5639" y="238"/>
                <a:ext cx="42" cy="42"/>
              </a:xfrm>
              <a:custGeom>
                <a:avLst/>
                <a:gdLst>
                  <a:gd name="T0" fmla="*/ 17 w 18"/>
                  <a:gd name="T1" fmla="*/ 17 h 18"/>
                  <a:gd name="T2" fmla="*/ 8 w 18"/>
                  <a:gd name="T3" fmla="*/ 10 h 18"/>
                  <a:gd name="T4" fmla="*/ 0 w 18"/>
                  <a:gd name="T5" fmla="*/ 0 h 18"/>
                  <a:gd name="T6" fmla="*/ 9 w 18"/>
                  <a:gd name="T7" fmla="*/ 8 h 18"/>
                  <a:gd name="T8" fmla="*/ 17 w 18"/>
                  <a:gd name="T9" fmla="*/ 17 h 18"/>
                </a:gdLst>
                <a:ahLst/>
                <a:cxnLst>
                  <a:cxn ang="0">
                    <a:pos x="T0" y="T1"/>
                  </a:cxn>
                  <a:cxn ang="0">
                    <a:pos x="T2" y="T3"/>
                  </a:cxn>
                  <a:cxn ang="0">
                    <a:pos x="T4" y="T5"/>
                  </a:cxn>
                  <a:cxn ang="0">
                    <a:pos x="T6" y="T7"/>
                  </a:cxn>
                  <a:cxn ang="0">
                    <a:pos x="T8" y="T9"/>
                  </a:cxn>
                </a:cxnLst>
                <a:rect l="0" t="0" r="r" b="b"/>
                <a:pathLst>
                  <a:path w="18" h="18">
                    <a:moveTo>
                      <a:pt x="17" y="17"/>
                    </a:moveTo>
                    <a:cubicBezTo>
                      <a:pt x="17" y="18"/>
                      <a:pt x="13" y="14"/>
                      <a:pt x="8" y="10"/>
                    </a:cubicBezTo>
                    <a:cubicBezTo>
                      <a:pt x="3" y="5"/>
                      <a:pt x="0" y="1"/>
                      <a:pt x="0" y="0"/>
                    </a:cubicBezTo>
                    <a:cubicBezTo>
                      <a:pt x="1" y="0"/>
                      <a:pt x="5" y="3"/>
                      <a:pt x="9" y="8"/>
                    </a:cubicBezTo>
                    <a:cubicBezTo>
                      <a:pt x="14" y="13"/>
                      <a:pt x="18" y="17"/>
                      <a:pt x="17" y="1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17">
                <a:extLst>
                  <a:ext uri="{FF2B5EF4-FFF2-40B4-BE49-F238E27FC236}">
                    <a16:creationId xmlns:a16="http://schemas.microsoft.com/office/drawing/2014/main" id="{E1F10095-3E2F-3E4E-EBB5-943EAC45C990}"/>
                  </a:ext>
                </a:extLst>
              </p:cNvPr>
              <p:cNvSpPr>
                <a:spLocks/>
              </p:cNvSpPr>
              <p:nvPr/>
            </p:nvSpPr>
            <p:spPr bwMode="auto">
              <a:xfrm>
                <a:off x="5261" y="15"/>
                <a:ext cx="38" cy="38"/>
              </a:xfrm>
              <a:custGeom>
                <a:avLst/>
                <a:gdLst>
                  <a:gd name="T0" fmla="*/ 16 w 16"/>
                  <a:gd name="T1" fmla="*/ 16 h 16"/>
                  <a:gd name="T2" fmla="*/ 8 w 16"/>
                  <a:gd name="T3" fmla="*/ 9 h 16"/>
                  <a:gd name="T4" fmla="*/ 1 w 16"/>
                  <a:gd name="T5" fmla="*/ 1 h 16"/>
                  <a:gd name="T6" fmla="*/ 9 w 16"/>
                  <a:gd name="T7" fmla="*/ 7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5" y="16"/>
                      <a:pt x="12" y="13"/>
                      <a:pt x="8" y="9"/>
                    </a:cubicBezTo>
                    <a:cubicBezTo>
                      <a:pt x="3" y="5"/>
                      <a:pt x="0" y="1"/>
                      <a:pt x="1" y="1"/>
                    </a:cubicBezTo>
                    <a:cubicBezTo>
                      <a:pt x="1" y="0"/>
                      <a:pt x="5" y="3"/>
                      <a:pt x="9" y="7"/>
                    </a:cubicBezTo>
                    <a:cubicBezTo>
                      <a:pt x="13" y="11"/>
                      <a:pt x="16" y="15"/>
                      <a:pt x="16"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18">
                <a:extLst>
                  <a:ext uri="{FF2B5EF4-FFF2-40B4-BE49-F238E27FC236}">
                    <a16:creationId xmlns:a16="http://schemas.microsoft.com/office/drawing/2014/main" id="{D1DA99E5-C62D-196B-D018-63280A6F7F83}"/>
                  </a:ext>
                </a:extLst>
              </p:cNvPr>
              <p:cNvSpPr>
                <a:spLocks/>
              </p:cNvSpPr>
              <p:nvPr/>
            </p:nvSpPr>
            <p:spPr bwMode="auto">
              <a:xfrm>
                <a:off x="5344" y="-71"/>
                <a:ext cx="38" cy="38"/>
              </a:xfrm>
              <a:custGeom>
                <a:avLst/>
                <a:gdLst>
                  <a:gd name="T0" fmla="*/ 15 w 16"/>
                  <a:gd name="T1" fmla="*/ 15 h 16"/>
                  <a:gd name="T2" fmla="*/ 7 w 16"/>
                  <a:gd name="T3" fmla="*/ 9 h 16"/>
                  <a:gd name="T4" fmla="*/ 0 w 16"/>
                  <a:gd name="T5" fmla="*/ 1 h 16"/>
                  <a:gd name="T6" fmla="*/ 9 w 16"/>
                  <a:gd name="T7" fmla="*/ 7 h 16"/>
                  <a:gd name="T8" fmla="*/ 15 w 16"/>
                  <a:gd name="T9" fmla="*/ 15 h 16"/>
                </a:gdLst>
                <a:ahLst/>
                <a:cxnLst>
                  <a:cxn ang="0">
                    <a:pos x="T0" y="T1"/>
                  </a:cxn>
                  <a:cxn ang="0">
                    <a:pos x="T2" y="T3"/>
                  </a:cxn>
                  <a:cxn ang="0">
                    <a:pos x="T4" y="T5"/>
                  </a:cxn>
                  <a:cxn ang="0">
                    <a:pos x="T6" y="T7"/>
                  </a:cxn>
                  <a:cxn ang="0">
                    <a:pos x="T8" y="T9"/>
                  </a:cxn>
                </a:cxnLst>
                <a:rect l="0" t="0" r="r" b="b"/>
                <a:pathLst>
                  <a:path w="16" h="16">
                    <a:moveTo>
                      <a:pt x="15" y="15"/>
                    </a:moveTo>
                    <a:cubicBezTo>
                      <a:pt x="15" y="16"/>
                      <a:pt x="11" y="13"/>
                      <a:pt x="7" y="9"/>
                    </a:cubicBezTo>
                    <a:cubicBezTo>
                      <a:pt x="3" y="5"/>
                      <a:pt x="0" y="1"/>
                      <a:pt x="0" y="1"/>
                    </a:cubicBezTo>
                    <a:cubicBezTo>
                      <a:pt x="1" y="0"/>
                      <a:pt x="4" y="3"/>
                      <a:pt x="9" y="7"/>
                    </a:cubicBezTo>
                    <a:cubicBezTo>
                      <a:pt x="13" y="11"/>
                      <a:pt x="16" y="15"/>
                      <a:pt x="15" y="1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Rectangle 19">
                <a:extLst>
                  <a:ext uri="{FF2B5EF4-FFF2-40B4-BE49-F238E27FC236}">
                    <a16:creationId xmlns:a16="http://schemas.microsoft.com/office/drawing/2014/main" id="{355C7265-8D35-109A-2172-5273F0F87C09}"/>
                  </a:ext>
                </a:extLst>
              </p:cNvPr>
              <p:cNvSpPr>
                <a:spLocks noChangeArrowheads="1"/>
              </p:cNvSpPr>
              <p:nvPr/>
            </p:nvSpPr>
            <p:spPr bwMode="auto">
              <a:xfrm>
                <a:off x="1764" y="-752"/>
                <a:ext cx="1137" cy="204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Rectangle 20">
                <a:extLst>
                  <a:ext uri="{FF2B5EF4-FFF2-40B4-BE49-F238E27FC236}">
                    <a16:creationId xmlns:a16="http://schemas.microsoft.com/office/drawing/2014/main" id="{C6796022-C6F2-271E-2F80-834F057C5576}"/>
                  </a:ext>
                </a:extLst>
              </p:cNvPr>
              <p:cNvSpPr>
                <a:spLocks noChangeArrowheads="1"/>
              </p:cNvSpPr>
              <p:nvPr/>
            </p:nvSpPr>
            <p:spPr bwMode="auto">
              <a:xfrm>
                <a:off x="1809" y="-693"/>
                <a:ext cx="1035" cy="192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21">
                <a:extLst>
                  <a:ext uri="{FF2B5EF4-FFF2-40B4-BE49-F238E27FC236}">
                    <a16:creationId xmlns:a16="http://schemas.microsoft.com/office/drawing/2014/main" id="{751D9640-C98A-629A-7800-8BDC87E7FE0B}"/>
                  </a:ext>
                </a:extLst>
              </p:cNvPr>
              <p:cNvSpPr>
                <a:spLocks/>
              </p:cNvSpPr>
              <p:nvPr/>
            </p:nvSpPr>
            <p:spPr bwMode="auto">
              <a:xfrm>
                <a:off x="1809" y="-693"/>
                <a:ext cx="1035" cy="1337"/>
              </a:xfrm>
              <a:custGeom>
                <a:avLst/>
                <a:gdLst>
                  <a:gd name="T0" fmla="*/ 1035 w 1035"/>
                  <a:gd name="T1" fmla="*/ 24 h 1337"/>
                  <a:gd name="T2" fmla="*/ 0 w 1035"/>
                  <a:gd name="T3" fmla="*/ 1337 h 1337"/>
                  <a:gd name="T4" fmla="*/ 0 w 1035"/>
                  <a:gd name="T5" fmla="*/ 0 h 1337"/>
                  <a:gd name="T6" fmla="*/ 1035 w 1035"/>
                  <a:gd name="T7" fmla="*/ 0 h 1337"/>
                  <a:gd name="T8" fmla="*/ 1035 w 1035"/>
                  <a:gd name="T9" fmla="*/ 24 h 1337"/>
                </a:gdLst>
                <a:ahLst/>
                <a:cxnLst>
                  <a:cxn ang="0">
                    <a:pos x="T0" y="T1"/>
                  </a:cxn>
                  <a:cxn ang="0">
                    <a:pos x="T2" y="T3"/>
                  </a:cxn>
                  <a:cxn ang="0">
                    <a:pos x="T4" y="T5"/>
                  </a:cxn>
                  <a:cxn ang="0">
                    <a:pos x="T6" y="T7"/>
                  </a:cxn>
                  <a:cxn ang="0">
                    <a:pos x="T8" y="T9"/>
                  </a:cxn>
                </a:cxnLst>
                <a:rect l="0" t="0" r="r" b="b"/>
                <a:pathLst>
                  <a:path w="1035" h="1337">
                    <a:moveTo>
                      <a:pt x="1035" y="24"/>
                    </a:moveTo>
                    <a:lnTo>
                      <a:pt x="0" y="1337"/>
                    </a:lnTo>
                    <a:lnTo>
                      <a:pt x="0" y="0"/>
                    </a:lnTo>
                    <a:lnTo>
                      <a:pt x="1035" y="0"/>
                    </a:lnTo>
                    <a:lnTo>
                      <a:pt x="1035" y="2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Rectangle 22">
                <a:extLst>
                  <a:ext uri="{FF2B5EF4-FFF2-40B4-BE49-F238E27FC236}">
                    <a16:creationId xmlns:a16="http://schemas.microsoft.com/office/drawing/2014/main" id="{BEC43739-2C97-B730-50FD-45800CF97530}"/>
                  </a:ext>
                </a:extLst>
              </p:cNvPr>
              <p:cNvSpPr>
                <a:spLocks noChangeArrowheads="1"/>
              </p:cNvSpPr>
              <p:nvPr/>
            </p:nvSpPr>
            <p:spPr bwMode="auto">
              <a:xfrm>
                <a:off x="1809" y="-140"/>
                <a:ext cx="1056" cy="1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Rectangle 23">
                <a:extLst>
                  <a:ext uri="{FF2B5EF4-FFF2-40B4-BE49-F238E27FC236}">
                    <a16:creationId xmlns:a16="http://schemas.microsoft.com/office/drawing/2014/main" id="{20CCB70E-2F70-5F0E-94D7-758833E908AF}"/>
                  </a:ext>
                </a:extLst>
              </p:cNvPr>
              <p:cNvSpPr>
                <a:spLocks noChangeArrowheads="1"/>
              </p:cNvSpPr>
              <p:nvPr/>
            </p:nvSpPr>
            <p:spPr bwMode="auto">
              <a:xfrm>
                <a:off x="1809" y="316"/>
                <a:ext cx="1056" cy="2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Rectangle 24">
                <a:extLst>
                  <a:ext uri="{FF2B5EF4-FFF2-40B4-BE49-F238E27FC236}">
                    <a16:creationId xmlns:a16="http://schemas.microsoft.com/office/drawing/2014/main" id="{8A3B821F-1EC0-E671-9C9C-2A171E6C822C}"/>
                  </a:ext>
                </a:extLst>
              </p:cNvPr>
              <p:cNvSpPr>
                <a:spLocks noChangeArrowheads="1"/>
              </p:cNvSpPr>
              <p:nvPr/>
            </p:nvSpPr>
            <p:spPr bwMode="auto">
              <a:xfrm>
                <a:off x="1809" y="774"/>
                <a:ext cx="1056" cy="2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Rectangle 25">
                <a:extLst>
                  <a:ext uri="{FF2B5EF4-FFF2-40B4-BE49-F238E27FC236}">
                    <a16:creationId xmlns:a16="http://schemas.microsoft.com/office/drawing/2014/main" id="{1BED24C0-A01E-8631-03C6-DD4D52872B60}"/>
                  </a:ext>
                </a:extLst>
              </p:cNvPr>
              <p:cNvSpPr>
                <a:spLocks noChangeArrowheads="1"/>
              </p:cNvSpPr>
              <p:nvPr/>
            </p:nvSpPr>
            <p:spPr bwMode="auto">
              <a:xfrm>
                <a:off x="2300" y="-130"/>
                <a:ext cx="52" cy="141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Rectangle 26">
                <a:extLst>
                  <a:ext uri="{FF2B5EF4-FFF2-40B4-BE49-F238E27FC236}">
                    <a16:creationId xmlns:a16="http://schemas.microsoft.com/office/drawing/2014/main" id="{4A7F7835-2BE1-B2DD-EA9C-CCB31EAEAA26}"/>
                  </a:ext>
                </a:extLst>
              </p:cNvPr>
              <p:cNvSpPr>
                <a:spLocks noChangeArrowheads="1"/>
              </p:cNvSpPr>
              <p:nvPr/>
            </p:nvSpPr>
            <p:spPr bwMode="auto">
              <a:xfrm>
                <a:off x="2008" y="-693"/>
                <a:ext cx="24" cy="56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Rectangle 27">
                <a:extLst>
                  <a:ext uri="{FF2B5EF4-FFF2-40B4-BE49-F238E27FC236}">
                    <a16:creationId xmlns:a16="http://schemas.microsoft.com/office/drawing/2014/main" id="{3899B80E-DE63-20EA-379A-7C732913FC27}"/>
                  </a:ext>
                </a:extLst>
              </p:cNvPr>
              <p:cNvSpPr>
                <a:spLocks noChangeArrowheads="1"/>
              </p:cNvSpPr>
              <p:nvPr/>
            </p:nvSpPr>
            <p:spPr bwMode="auto">
              <a:xfrm>
                <a:off x="2212" y="-693"/>
                <a:ext cx="24" cy="56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Rectangle 28">
                <a:extLst>
                  <a:ext uri="{FF2B5EF4-FFF2-40B4-BE49-F238E27FC236}">
                    <a16:creationId xmlns:a16="http://schemas.microsoft.com/office/drawing/2014/main" id="{974C63E3-DA28-5EBE-4D41-11B074D08FF6}"/>
                  </a:ext>
                </a:extLst>
              </p:cNvPr>
              <p:cNvSpPr>
                <a:spLocks noChangeArrowheads="1"/>
              </p:cNvSpPr>
              <p:nvPr/>
            </p:nvSpPr>
            <p:spPr bwMode="auto">
              <a:xfrm>
                <a:off x="2417" y="-693"/>
                <a:ext cx="23" cy="56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Rectangle 29">
                <a:extLst>
                  <a:ext uri="{FF2B5EF4-FFF2-40B4-BE49-F238E27FC236}">
                    <a16:creationId xmlns:a16="http://schemas.microsoft.com/office/drawing/2014/main" id="{B4EAA9F9-98B4-8BAE-3ADD-20EDCF97BC37}"/>
                  </a:ext>
                </a:extLst>
              </p:cNvPr>
              <p:cNvSpPr>
                <a:spLocks noChangeArrowheads="1"/>
              </p:cNvSpPr>
              <p:nvPr/>
            </p:nvSpPr>
            <p:spPr bwMode="auto">
              <a:xfrm>
                <a:off x="2621" y="-693"/>
                <a:ext cx="23" cy="56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Rectangle 30">
                <a:extLst>
                  <a:ext uri="{FF2B5EF4-FFF2-40B4-BE49-F238E27FC236}">
                    <a16:creationId xmlns:a16="http://schemas.microsoft.com/office/drawing/2014/main" id="{CC90FB3F-B4CA-04FB-1EB3-AE7DFE48F688}"/>
                  </a:ext>
                </a:extLst>
              </p:cNvPr>
              <p:cNvSpPr>
                <a:spLocks noChangeArrowheads="1"/>
              </p:cNvSpPr>
              <p:nvPr/>
            </p:nvSpPr>
            <p:spPr bwMode="auto">
              <a:xfrm>
                <a:off x="1716" y="-786"/>
                <a:ext cx="48" cy="20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31">
                <a:extLst>
                  <a:ext uri="{FF2B5EF4-FFF2-40B4-BE49-F238E27FC236}">
                    <a16:creationId xmlns:a16="http://schemas.microsoft.com/office/drawing/2014/main" id="{CE28770B-4725-83E9-321E-F51A7C8E337D}"/>
                  </a:ext>
                </a:extLst>
              </p:cNvPr>
              <p:cNvSpPr>
                <a:spLocks/>
              </p:cNvSpPr>
              <p:nvPr/>
            </p:nvSpPr>
            <p:spPr bwMode="auto">
              <a:xfrm>
                <a:off x="2901" y="-786"/>
                <a:ext cx="47" cy="2092"/>
              </a:xfrm>
              <a:custGeom>
                <a:avLst/>
                <a:gdLst>
                  <a:gd name="T0" fmla="*/ 47 w 47"/>
                  <a:gd name="T1" fmla="*/ 2092 h 2092"/>
                  <a:gd name="T2" fmla="*/ 0 w 47"/>
                  <a:gd name="T3" fmla="*/ 2076 h 2092"/>
                  <a:gd name="T4" fmla="*/ 0 w 47"/>
                  <a:gd name="T5" fmla="*/ 0 h 2092"/>
                  <a:gd name="T6" fmla="*/ 47 w 47"/>
                  <a:gd name="T7" fmla="*/ 0 h 2092"/>
                  <a:gd name="T8" fmla="*/ 47 w 47"/>
                  <a:gd name="T9" fmla="*/ 2092 h 2092"/>
                </a:gdLst>
                <a:ahLst/>
                <a:cxnLst>
                  <a:cxn ang="0">
                    <a:pos x="T0" y="T1"/>
                  </a:cxn>
                  <a:cxn ang="0">
                    <a:pos x="T2" y="T3"/>
                  </a:cxn>
                  <a:cxn ang="0">
                    <a:pos x="T4" y="T5"/>
                  </a:cxn>
                  <a:cxn ang="0">
                    <a:pos x="T6" y="T7"/>
                  </a:cxn>
                  <a:cxn ang="0">
                    <a:pos x="T8" y="T9"/>
                  </a:cxn>
                </a:cxnLst>
                <a:rect l="0" t="0" r="r" b="b"/>
                <a:pathLst>
                  <a:path w="47" h="2092">
                    <a:moveTo>
                      <a:pt x="47" y="2092"/>
                    </a:moveTo>
                    <a:lnTo>
                      <a:pt x="0" y="2076"/>
                    </a:lnTo>
                    <a:lnTo>
                      <a:pt x="0" y="0"/>
                    </a:lnTo>
                    <a:lnTo>
                      <a:pt x="47" y="0"/>
                    </a:lnTo>
                    <a:lnTo>
                      <a:pt x="47" y="209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Rectangle 32">
                <a:extLst>
                  <a:ext uri="{FF2B5EF4-FFF2-40B4-BE49-F238E27FC236}">
                    <a16:creationId xmlns:a16="http://schemas.microsoft.com/office/drawing/2014/main" id="{12788DE6-F9D0-0100-2E83-1B838B0AF3F9}"/>
                  </a:ext>
                </a:extLst>
              </p:cNvPr>
              <p:cNvSpPr>
                <a:spLocks noChangeArrowheads="1"/>
              </p:cNvSpPr>
              <p:nvPr/>
            </p:nvSpPr>
            <p:spPr bwMode="auto">
              <a:xfrm>
                <a:off x="1716" y="-807"/>
                <a:ext cx="1232" cy="5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Rectangle 33">
                <a:extLst>
                  <a:ext uri="{FF2B5EF4-FFF2-40B4-BE49-F238E27FC236}">
                    <a16:creationId xmlns:a16="http://schemas.microsoft.com/office/drawing/2014/main" id="{0FABAC21-54C3-7530-68D6-2E9FDD6EB159}"/>
                  </a:ext>
                </a:extLst>
              </p:cNvPr>
              <p:cNvSpPr>
                <a:spLocks noChangeArrowheads="1"/>
              </p:cNvSpPr>
              <p:nvPr/>
            </p:nvSpPr>
            <p:spPr bwMode="auto">
              <a:xfrm>
                <a:off x="1683" y="1313"/>
                <a:ext cx="1299" cy="53"/>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34">
                <a:extLst>
                  <a:ext uri="{FF2B5EF4-FFF2-40B4-BE49-F238E27FC236}">
                    <a16:creationId xmlns:a16="http://schemas.microsoft.com/office/drawing/2014/main" id="{03FF77C2-35EC-F955-B43C-7B8A06044558}"/>
                  </a:ext>
                </a:extLst>
              </p:cNvPr>
              <p:cNvSpPr>
                <a:spLocks/>
              </p:cNvSpPr>
              <p:nvPr/>
            </p:nvSpPr>
            <p:spPr bwMode="auto">
              <a:xfrm>
                <a:off x="1683" y="1290"/>
                <a:ext cx="1299" cy="23"/>
              </a:xfrm>
              <a:custGeom>
                <a:avLst/>
                <a:gdLst>
                  <a:gd name="T0" fmla="*/ 1218 w 1299"/>
                  <a:gd name="T1" fmla="*/ 0 h 23"/>
                  <a:gd name="T2" fmla="*/ 1299 w 1299"/>
                  <a:gd name="T3" fmla="*/ 23 h 23"/>
                  <a:gd name="T4" fmla="*/ 0 w 1299"/>
                  <a:gd name="T5" fmla="*/ 23 h 23"/>
                  <a:gd name="T6" fmla="*/ 81 w 1299"/>
                  <a:gd name="T7" fmla="*/ 0 h 23"/>
                  <a:gd name="T8" fmla="*/ 1218 w 1299"/>
                  <a:gd name="T9" fmla="*/ 0 h 23"/>
                </a:gdLst>
                <a:ahLst/>
                <a:cxnLst>
                  <a:cxn ang="0">
                    <a:pos x="T0" y="T1"/>
                  </a:cxn>
                  <a:cxn ang="0">
                    <a:pos x="T2" y="T3"/>
                  </a:cxn>
                  <a:cxn ang="0">
                    <a:pos x="T4" y="T5"/>
                  </a:cxn>
                  <a:cxn ang="0">
                    <a:pos x="T6" y="T7"/>
                  </a:cxn>
                  <a:cxn ang="0">
                    <a:pos x="T8" y="T9"/>
                  </a:cxn>
                </a:cxnLst>
                <a:rect l="0" t="0" r="r" b="b"/>
                <a:pathLst>
                  <a:path w="1299" h="23">
                    <a:moveTo>
                      <a:pt x="1218" y="0"/>
                    </a:moveTo>
                    <a:lnTo>
                      <a:pt x="1299" y="23"/>
                    </a:lnTo>
                    <a:lnTo>
                      <a:pt x="0" y="23"/>
                    </a:lnTo>
                    <a:lnTo>
                      <a:pt x="81" y="0"/>
                    </a:lnTo>
                    <a:lnTo>
                      <a:pt x="1218"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Oval 35">
                <a:extLst>
                  <a:ext uri="{FF2B5EF4-FFF2-40B4-BE49-F238E27FC236}">
                    <a16:creationId xmlns:a16="http://schemas.microsoft.com/office/drawing/2014/main" id="{DF9F4083-60EB-E87A-0583-BF96C34CBC0E}"/>
                  </a:ext>
                </a:extLst>
              </p:cNvPr>
              <p:cNvSpPr>
                <a:spLocks noChangeArrowheads="1"/>
              </p:cNvSpPr>
              <p:nvPr/>
            </p:nvSpPr>
            <p:spPr bwMode="auto">
              <a:xfrm>
                <a:off x="1716" y="3356"/>
                <a:ext cx="4096"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Rectangle 36">
                <a:extLst>
                  <a:ext uri="{FF2B5EF4-FFF2-40B4-BE49-F238E27FC236}">
                    <a16:creationId xmlns:a16="http://schemas.microsoft.com/office/drawing/2014/main" id="{5B09F5BE-C0D0-1A90-2DFA-8B8F6F0BBD43}"/>
                  </a:ext>
                </a:extLst>
              </p:cNvPr>
              <p:cNvSpPr>
                <a:spLocks noChangeArrowheads="1"/>
              </p:cNvSpPr>
              <p:nvPr/>
            </p:nvSpPr>
            <p:spPr bwMode="auto">
              <a:xfrm>
                <a:off x="3129" y="-242"/>
                <a:ext cx="1795" cy="1643"/>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Rectangle 37">
                <a:extLst>
                  <a:ext uri="{FF2B5EF4-FFF2-40B4-BE49-F238E27FC236}">
                    <a16:creationId xmlns:a16="http://schemas.microsoft.com/office/drawing/2014/main" id="{6AC5FE44-7D95-4E91-8CD3-15FE81C4D9DE}"/>
                  </a:ext>
                </a:extLst>
              </p:cNvPr>
              <p:cNvSpPr>
                <a:spLocks noChangeArrowheads="1"/>
              </p:cNvSpPr>
              <p:nvPr/>
            </p:nvSpPr>
            <p:spPr bwMode="auto">
              <a:xfrm>
                <a:off x="3129" y="-242"/>
                <a:ext cx="1795" cy="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38">
                <a:extLst>
                  <a:ext uri="{FF2B5EF4-FFF2-40B4-BE49-F238E27FC236}">
                    <a16:creationId xmlns:a16="http://schemas.microsoft.com/office/drawing/2014/main" id="{59819B19-A588-351F-A4C5-FA14A3152245}"/>
                  </a:ext>
                </a:extLst>
              </p:cNvPr>
              <p:cNvSpPr>
                <a:spLocks noEditPoints="1"/>
              </p:cNvSpPr>
              <p:nvPr/>
            </p:nvSpPr>
            <p:spPr bwMode="auto">
              <a:xfrm>
                <a:off x="3124" y="-247"/>
                <a:ext cx="1805" cy="1653"/>
              </a:xfrm>
              <a:custGeom>
                <a:avLst/>
                <a:gdLst>
                  <a:gd name="T0" fmla="*/ 1805 w 1805"/>
                  <a:gd name="T1" fmla="*/ 1653 h 1653"/>
                  <a:gd name="T2" fmla="*/ 0 w 1805"/>
                  <a:gd name="T3" fmla="*/ 1653 h 1653"/>
                  <a:gd name="T4" fmla="*/ 0 w 1805"/>
                  <a:gd name="T5" fmla="*/ 0 h 1653"/>
                  <a:gd name="T6" fmla="*/ 1805 w 1805"/>
                  <a:gd name="T7" fmla="*/ 0 h 1653"/>
                  <a:gd name="T8" fmla="*/ 1805 w 1805"/>
                  <a:gd name="T9" fmla="*/ 1653 h 1653"/>
                  <a:gd name="T10" fmla="*/ 10 w 1805"/>
                  <a:gd name="T11" fmla="*/ 1644 h 1653"/>
                  <a:gd name="T12" fmla="*/ 1795 w 1805"/>
                  <a:gd name="T13" fmla="*/ 1644 h 1653"/>
                  <a:gd name="T14" fmla="*/ 1795 w 1805"/>
                  <a:gd name="T15" fmla="*/ 10 h 1653"/>
                  <a:gd name="T16" fmla="*/ 10 w 1805"/>
                  <a:gd name="T17" fmla="*/ 10 h 1653"/>
                  <a:gd name="T18" fmla="*/ 10 w 1805"/>
                  <a:gd name="T19" fmla="*/ 1644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5" h="1653">
                    <a:moveTo>
                      <a:pt x="1805" y="1653"/>
                    </a:moveTo>
                    <a:lnTo>
                      <a:pt x="0" y="1653"/>
                    </a:lnTo>
                    <a:lnTo>
                      <a:pt x="0" y="0"/>
                    </a:lnTo>
                    <a:lnTo>
                      <a:pt x="1805" y="0"/>
                    </a:lnTo>
                    <a:lnTo>
                      <a:pt x="1805" y="1653"/>
                    </a:lnTo>
                    <a:close/>
                    <a:moveTo>
                      <a:pt x="10" y="1644"/>
                    </a:moveTo>
                    <a:lnTo>
                      <a:pt x="1795" y="1644"/>
                    </a:lnTo>
                    <a:lnTo>
                      <a:pt x="1795" y="10"/>
                    </a:lnTo>
                    <a:lnTo>
                      <a:pt x="10" y="10"/>
                    </a:lnTo>
                    <a:lnTo>
                      <a:pt x="10" y="164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39">
                <a:extLst>
                  <a:ext uri="{FF2B5EF4-FFF2-40B4-BE49-F238E27FC236}">
                    <a16:creationId xmlns:a16="http://schemas.microsoft.com/office/drawing/2014/main" id="{234C660F-818D-8C4B-3AF5-762E0133FF54}"/>
                  </a:ext>
                </a:extLst>
              </p:cNvPr>
              <p:cNvSpPr>
                <a:spLocks noEditPoints="1"/>
              </p:cNvSpPr>
              <p:nvPr/>
            </p:nvSpPr>
            <p:spPr bwMode="auto">
              <a:xfrm>
                <a:off x="3124" y="-247"/>
                <a:ext cx="1805" cy="1653"/>
              </a:xfrm>
              <a:custGeom>
                <a:avLst/>
                <a:gdLst>
                  <a:gd name="T0" fmla="*/ 1805 w 1805"/>
                  <a:gd name="T1" fmla="*/ 1653 h 1653"/>
                  <a:gd name="T2" fmla="*/ 0 w 1805"/>
                  <a:gd name="T3" fmla="*/ 1653 h 1653"/>
                  <a:gd name="T4" fmla="*/ 0 w 1805"/>
                  <a:gd name="T5" fmla="*/ 0 h 1653"/>
                  <a:gd name="T6" fmla="*/ 1805 w 1805"/>
                  <a:gd name="T7" fmla="*/ 0 h 1653"/>
                  <a:gd name="T8" fmla="*/ 1805 w 1805"/>
                  <a:gd name="T9" fmla="*/ 1653 h 1653"/>
                  <a:gd name="T10" fmla="*/ 10 w 1805"/>
                  <a:gd name="T11" fmla="*/ 1644 h 1653"/>
                  <a:gd name="T12" fmla="*/ 1795 w 1805"/>
                  <a:gd name="T13" fmla="*/ 1644 h 1653"/>
                  <a:gd name="T14" fmla="*/ 1795 w 1805"/>
                  <a:gd name="T15" fmla="*/ 10 h 1653"/>
                  <a:gd name="T16" fmla="*/ 10 w 1805"/>
                  <a:gd name="T17" fmla="*/ 10 h 1653"/>
                  <a:gd name="T18" fmla="*/ 10 w 1805"/>
                  <a:gd name="T19" fmla="*/ 1644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5" h="1653">
                    <a:moveTo>
                      <a:pt x="1805" y="1653"/>
                    </a:moveTo>
                    <a:lnTo>
                      <a:pt x="0" y="1653"/>
                    </a:lnTo>
                    <a:lnTo>
                      <a:pt x="0" y="0"/>
                    </a:lnTo>
                    <a:lnTo>
                      <a:pt x="1805" y="0"/>
                    </a:lnTo>
                    <a:lnTo>
                      <a:pt x="1805" y="1653"/>
                    </a:lnTo>
                    <a:moveTo>
                      <a:pt x="10" y="1644"/>
                    </a:moveTo>
                    <a:lnTo>
                      <a:pt x="1795" y="1644"/>
                    </a:lnTo>
                    <a:lnTo>
                      <a:pt x="1795" y="10"/>
                    </a:lnTo>
                    <a:lnTo>
                      <a:pt x="10" y="10"/>
                    </a:lnTo>
                    <a:lnTo>
                      <a:pt x="10" y="16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Rectangle 40">
                <a:extLst>
                  <a:ext uri="{FF2B5EF4-FFF2-40B4-BE49-F238E27FC236}">
                    <a16:creationId xmlns:a16="http://schemas.microsoft.com/office/drawing/2014/main" id="{26D7CD95-14CE-0FD3-59A2-919F7FEA01FA}"/>
                  </a:ext>
                </a:extLst>
              </p:cNvPr>
              <p:cNvSpPr>
                <a:spLocks noChangeArrowheads="1"/>
              </p:cNvSpPr>
              <p:nvPr/>
            </p:nvSpPr>
            <p:spPr bwMode="auto">
              <a:xfrm>
                <a:off x="3088" y="-342"/>
                <a:ext cx="1869" cy="107"/>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41">
                <a:extLst>
                  <a:ext uri="{FF2B5EF4-FFF2-40B4-BE49-F238E27FC236}">
                    <a16:creationId xmlns:a16="http://schemas.microsoft.com/office/drawing/2014/main" id="{A30730FC-0552-76A4-0F52-18AE1B85A760}"/>
                  </a:ext>
                </a:extLst>
              </p:cNvPr>
              <p:cNvSpPr>
                <a:spLocks/>
              </p:cNvSpPr>
              <p:nvPr/>
            </p:nvSpPr>
            <p:spPr bwMode="auto">
              <a:xfrm>
                <a:off x="3134" y="-235"/>
                <a:ext cx="1785" cy="174"/>
              </a:xfrm>
              <a:custGeom>
                <a:avLst/>
                <a:gdLst>
                  <a:gd name="T0" fmla="*/ 0 w 1785"/>
                  <a:gd name="T1" fmla="*/ 0 h 174"/>
                  <a:gd name="T2" fmla="*/ 1785 w 1785"/>
                  <a:gd name="T3" fmla="*/ 174 h 174"/>
                  <a:gd name="T4" fmla="*/ 1785 w 1785"/>
                  <a:gd name="T5" fmla="*/ 0 h 174"/>
                  <a:gd name="T6" fmla="*/ 0 w 1785"/>
                  <a:gd name="T7" fmla="*/ 0 h 174"/>
                </a:gdLst>
                <a:ahLst/>
                <a:cxnLst>
                  <a:cxn ang="0">
                    <a:pos x="T0" y="T1"/>
                  </a:cxn>
                  <a:cxn ang="0">
                    <a:pos x="T2" y="T3"/>
                  </a:cxn>
                  <a:cxn ang="0">
                    <a:pos x="T4" y="T5"/>
                  </a:cxn>
                  <a:cxn ang="0">
                    <a:pos x="T6" y="T7"/>
                  </a:cxn>
                </a:cxnLst>
                <a:rect l="0" t="0" r="r" b="b"/>
                <a:pathLst>
                  <a:path w="1785" h="174">
                    <a:moveTo>
                      <a:pt x="0" y="0"/>
                    </a:moveTo>
                    <a:lnTo>
                      <a:pt x="1785" y="174"/>
                    </a:lnTo>
                    <a:lnTo>
                      <a:pt x="1785"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Rectangle 42">
                <a:extLst>
                  <a:ext uri="{FF2B5EF4-FFF2-40B4-BE49-F238E27FC236}">
                    <a16:creationId xmlns:a16="http://schemas.microsoft.com/office/drawing/2014/main" id="{F9D56001-87DC-7E0F-CC37-6B4785AD5B68}"/>
                  </a:ext>
                </a:extLst>
              </p:cNvPr>
              <p:cNvSpPr>
                <a:spLocks noChangeArrowheads="1"/>
              </p:cNvSpPr>
              <p:nvPr/>
            </p:nvSpPr>
            <p:spPr bwMode="auto">
              <a:xfrm>
                <a:off x="3409" y="311"/>
                <a:ext cx="59" cy="675"/>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Rectangle 43">
                <a:extLst>
                  <a:ext uri="{FF2B5EF4-FFF2-40B4-BE49-F238E27FC236}">
                    <a16:creationId xmlns:a16="http://schemas.microsoft.com/office/drawing/2014/main" id="{C9F09EA5-2637-C80E-28EC-FCB8DA279AF9}"/>
                  </a:ext>
                </a:extLst>
              </p:cNvPr>
              <p:cNvSpPr>
                <a:spLocks noChangeArrowheads="1"/>
              </p:cNvSpPr>
              <p:nvPr/>
            </p:nvSpPr>
            <p:spPr bwMode="auto">
              <a:xfrm>
                <a:off x="3409" y="311"/>
                <a:ext cx="59"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Rectangle 44">
                <a:extLst>
                  <a:ext uri="{FF2B5EF4-FFF2-40B4-BE49-F238E27FC236}">
                    <a16:creationId xmlns:a16="http://schemas.microsoft.com/office/drawing/2014/main" id="{08FBB854-7B90-9A3A-544C-04B4FBBC951E}"/>
                  </a:ext>
                </a:extLst>
              </p:cNvPr>
              <p:cNvSpPr>
                <a:spLocks noChangeArrowheads="1"/>
              </p:cNvSpPr>
              <p:nvPr/>
            </p:nvSpPr>
            <p:spPr bwMode="auto">
              <a:xfrm>
                <a:off x="3525" y="542"/>
                <a:ext cx="60" cy="444"/>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Rectangle 45">
                <a:extLst>
                  <a:ext uri="{FF2B5EF4-FFF2-40B4-BE49-F238E27FC236}">
                    <a16:creationId xmlns:a16="http://schemas.microsoft.com/office/drawing/2014/main" id="{0E78BDA3-F05E-0E22-2590-2CE844CA6BB6}"/>
                  </a:ext>
                </a:extLst>
              </p:cNvPr>
              <p:cNvSpPr>
                <a:spLocks noChangeArrowheads="1"/>
              </p:cNvSpPr>
              <p:nvPr/>
            </p:nvSpPr>
            <p:spPr bwMode="auto">
              <a:xfrm>
                <a:off x="3525" y="542"/>
                <a:ext cx="6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Rectangle 46">
                <a:extLst>
                  <a:ext uri="{FF2B5EF4-FFF2-40B4-BE49-F238E27FC236}">
                    <a16:creationId xmlns:a16="http://schemas.microsoft.com/office/drawing/2014/main" id="{582380E4-1933-18E0-75B6-B17028508681}"/>
                  </a:ext>
                </a:extLst>
              </p:cNvPr>
              <p:cNvSpPr>
                <a:spLocks noChangeArrowheads="1"/>
              </p:cNvSpPr>
              <p:nvPr/>
            </p:nvSpPr>
            <p:spPr bwMode="auto">
              <a:xfrm>
                <a:off x="3642" y="397"/>
                <a:ext cx="59" cy="591"/>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Rectangle 47">
                <a:extLst>
                  <a:ext uri="{FF2B5EF4-FFF2-40B4-BE49-F238E27FC236}">
                    <a16:creationId xmlns:a16="http://schemas.microsoft.com/office/drawing/2014/main" id="{BAF027ED-B83E-2B24-661E-6C0EB372DD84}"/>
                  </a:ext>
                </a:extLst>
              </p:cNvPr>
              <p:cNvSpPr>
                <a:spLocks noChangeArrowheads="1"/>
              </p:cNvSpPr>
              <p:nvPr/>
            </p:nvSpPr>
            <p:spPr bwMode="auto">
              <a:xfrm>
                <a:off x="3642" y="397"/>
                <a:ext cx="59"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Rectangle 48">
                <a:extLst>
                  <a:ext uri="{FF2B5EF4-FFF2-40B4-BE49-F238E27FC236}">
                    <a16:creationId xmlns:a16="http://schemas.microsoft.com/office/drawing/2014/main" id="{BA9EAF5F-891C-4124-A294-4D067D0342A6}"/>
                  </a:ext>
                </a:extLst>
              </p:cNvPr>
              <p:cNvSpPr>
                <a:spLocks noChangeArrowheads="1"/>
              </p:cNvSpPr>
              <p:nvPr/>
            </p:nvSpPr>
            <p:spPr bwMode="auto">
              <a:xfrm>
                <a:off x="3758" y="337"/>
                <a:ext cx="59" cy="649"/>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Rectangle 49">
                <a:extLst>
                  <a:ext uri="{FF2B5EF4-FFF2-40B4-BE49-F238E27FC236}">
                    <a16:creationId xmlns:a16="http://schemas.microsoft.com/office/drawing/2014/main" id="{1D6C88B5-C55A-630C-6D38-CECBB9BD696A}"/>
                  </a:ext>
                </a:extLst>
              </p:cNvPr>
              <p:cNvSpPr>
                <a:spLocks noChangeArrowheads="1"/>
              </p:cNvSpPr>
              <p:nvPr/>
            </p:nvSpPr>
            <p:spPr bwMode="auto">
              <a:xfrm>
                <a:off x="3758" y="337"/>
                <a:ext cx="59"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Rectangle 50">
                <a:extLst>
                  <a:ext uri="{FF2B5EF4-FFF2-40B4-BE49-F238E27FC236}">
                    <a16:creationId xmlns:a16="http://schemas.microsoft.com/office/drawing/2014/main" id="{A69922D5-D8A2-D3A8-C35E-99051864CDEA}"/>
                  </a:ext>
                </a:extLst>
              </p:cNvPr>
              <p:cNvSpPr>
                <a:spLocks noChangeArrowheads="1"/>
              </p:cNvSpPr>
              <p:nvPr/>
            </p:nvSpPr>
            <p:spPr bwMode="auto">
              <a:xfrm>
                <a:off x="3874" y="554"/>
                <a:ext cx="60" cy="432"/>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Rectangle 51">
                <a:extLst>
                  <a:ext uri="{FF2B5EF4-FFF2-40B4-BE49-F238E27FC236}">
                    <a16:creationId xmlns:a16="http://schemas.microsoft.com/office/drawing/2014/main" id="{BF00375F-1289-47EE-4CE8-D6F870B0E192}"/>
                  </a:ext>
                </a:extLst>
              </p:cNvPr>
              <p:cNvSpPr>
                <a:spLocks noChangeArrowheads="1"/>
              </p:cNvSpPr>
              <p:nvPr/>
            </p:nvSpPr>
            <p:spPr bwMode="auto">
              <a:xfrm>
                <a:off x="3874" y="554"/>
                <a:ext cx="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Rectangle 52">
                <a:extLst>
                  <a:ext uri="{FF2B5EF4-FFF2-40B4-BE49-F238E27FC236}">
                    <a16:creationId xmlns:a16="http://schemas.microsoft.com/office/drawing/2014/main" id="{626CC0E6-0B7E-AD5C-162D-CB23F559F43F}"/>
                  </a:ext>
                </a:extLst>
              </p:cNvPr>
              <p:cNvSpPr>
                <a:spLocks noChangeArrowheads="1"/>
              </p:cNvSpPr>
              <p:nvPr/>
            </p:nvSpPr>
            <p:spPr bwMode="auto">
              <a:xfrm>
                <a:off x="3991" y="639"/>
                <a:ext cx="59" cy="347"/>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Rectangle 53">
                <a:extLst>
                  <a:ext uri="{FF2B5EF4-FFF2-40B4-BE49-F238E27FC236}">
                    <a16:creationId xmlns:a16="http://schemas.microsoft.com/office/drawing/2014/main" id="{A5850576-29BC-D77B-7AD4-E05BDEFC503C}"/>
                  </a:ext>
                </a:extLst>
              </p:cNvPr>
              <p:cNvSpPr>
                <a:spLocks noChangeArrowheads="1"/>
              </p:cNvSpPr>
              <p:nvPr/>
            </p:nvSpPr>
            <p:spPr bwMode="auto">
              <a:xfrm>
                <a:off x="3991" y="639"/>
                <a:ext cx="5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Rectangle 54">
                <a:extLst>
                  <a:ext uri="{FF2B5EF4-FFF2-40B4-BE49-F238E27FC236}">
                    <a16:creationId xmlns:a16="http://schemas.microsoft.com/office/drawing/2014/main" id="{7D7A313E-A5C6-8F3A-994D-16CD5259FD59}"/>
                  </a:ext>
                </a:extLst>
              </p:cNvPr>
              <p:cNvSpPr>
                <a:spLocks noChangeArrowheads="1"/>
              </p:cNvSpPr>
              <p:nvPr/>
            </p:nvSpPr>
            <p:spPr bwMode="auto">
              <a:xfrm>
                <a:off x="4107" y="380"/>
                <a:ext cx="59" cy="606"/>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Rectangle 55">
                <a:extLst>
                  <a:ext uri="{FF2B5EF4-FFF2-40B4-BE49-F238E27FC236}">
                    <a16:creationId xmlns:a16="http://schemas.microsoft.com/office/drawing/2014/main" id="{D4C0C095-A9C5-FD83-FE25-047516A8CC4E}"/>
                  </a:ext>
                </a:extLst>
              </p:cNvPr>
              <p:cNvSpPr>
                <a:spLocks noChangeArrowheads="1"/>
              </p:cNvSpPr>
              <p:nvPr/>
            </p:nvSpPr>
            <p:spPr bwMode="auto">
              <a:xfrm>
                <a:off x="4107" y="380"/>
                <a:ext cx="59"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Rectangle 56">
                <a:extLst>
                  <a:ext uri="{FF2B5EF4-FFF2-40B4-BE49-F238E27FC236}">
                    <a16:creationId xmlns:a16="http://schemas.microsoft.com/office/drawing/2014/main" id="{58129C1A-380D-1F03-259B-338A6B1C1A4A}"/>
                  </a:ext>
                </a:extLst>
              </p:cNvPr>
              <p:cNvSpPr>
                <a:spLocks noChangeArrowheads="1"/>
              </p:cNvSpPr>
              <p:nvPr/>
            </p:nvSpPr>
            <p:spPr bwMode="auto">
              <a:xfrm>
                <a:off x="4221" y="489"/>
                <a:ext cx="62" cy="497"/>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Rectangle 57">
                <a:extLst>
                  <a:ext uri="{FF2B5EF4-FFF2-40B4-BE49-F238E27FC236}">
                    <a16:creationId xmlns:a16="http://schemas.microsoft.com/office/drawing/2014/main" id="{B477A021-A177-803B-C48C-C6C1F0031BD1}"/>
                  </a:ext>
                </a:extLst>
              </p:cNvPr>
              <p:cNvSpPr>
                <a:spLocks noChangeArrowheads="1"/>
              </p:cNvSpPr>
              <p:nvPr/>
            </p:nvSpPr>
            <p:spPr bwMode="auto">
              <a:xfrm>
                <a:off x="4221" y="489"/>
                <a:ext cx="62"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Rectangle 58">
                <a:extLst>
                  <a:ext uri="{FF2B5EF4-FFF2-40B4-BE49-F238E27FC236}">
                    <a16:creationId xmlns:a16="http://schemas.microsoft.com/office/drawing/2014/main" id="{12575FAB-46E5-F137-7272-8119AD5C4B09}"/>
                  </a:ext>
                </a:extLst>
              </p:cNvPr>
              <p:cNvSpPr>
                <a:spLocks noChangeArrowheads="1"/>
              </p:cNvSpPr>
              <p:nvPr/>
            </p:nvSpPr>
            <p:spPr bwMode="auto">
              <a:xfrm>
                <a:off x="4337" y="404"/>
                <a:ext cx="62" cy="582"/>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Rectangle 59">
                <a:extLst>
                  <a:ext uri="{FF2B5EF4-FFF2-40B4-BE49-F238E27FC236}">
                    <a16:creationId xmlns:a16="http://schemas.microsoft.com/office/drawing/2014/main" id="{40585604-B597-67D2-46B8-5872A31B136E}"/>
                  </a:ext>
                </a:extLst>
              </p:cNvPr>
              <p:cNvSpPr>
                <a:spLocks noChangeArrowheads="1"/>
              </p:cNvSpPr>
              <p:nvPr/>
            </p:nvSpPr>
            <p:spPr bwMode="auto">
              <a:xfrm>
                <a:off x="4337" y="404"/>
                <a:ext cx="6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Rectangle 60">
                <a:extLst>
                  <a:ext uri="{FF2B5EF4-FFF2-40B4-BE49-F238E27FC236}">
                    <a16:creationId xmlns:a16="http://schemas.microsoft.com/office/drawing/2014/main" id="{A1E0B067-FCD3-D014-FE91-BFD3FF2F0748}"/>
                  </a:ext>
                </a:extLst>
              </p:cNvPr>
              <p:cNvSpPr>
                <a:spLocks noChangeArrowheads="1"/>
              </p:cNvSpPr>
              <p:nvPr/>
            </p:nvSpPr>
            <p:spPr bwMode="auto">
              <a:xfrm>
                <a:off x="4454" y="589"/>
                <a:ext cx="61" cy="397"/>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Rectangle 61">
                <a:extLst>
                  <a:ext uri="{FF2B5EF4-FFF2-40B4-BE49-F238E27FC236}">
                    <a16:creationId xmlns:a16="http://schemas.microsoft.com/office/drawing/2014/main" id="{82746E85-55D7-6B7C-218A-821A8B292193}"/>
                  </a:ext>
                </a:extLst>
              </p:cNvPr>
              <p:cNvSpPr>
                <a:spLocks noChangeArrowheads="1"/>
              </p:cNvSpPr>
              <p:nvPr/>
            </p:nvSpPr>
            <p:spPr bwMode="auto">
              <a:xfrm>
                <a:off x="4454" y="589"/>
                <a:ext cx="61"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Rectangle 62">
                <a:extLst>
                  <a:ext uri="{FF2B5EF4-FFF2-40B4-BE49-F238E27FC236}">
                    <a16:creationId xmlns:a16="http://schemas.microsoft.com/office/drawing/2014/main" id="{F0318DBC-0394-F9CC-0865-5E36B8BF9C3B}"/>
                  </a:ext>
                </a:extLst>
              </p:cNvPr>
              <p:cNvSpPr>
                <a:spLocks noChangeArrowheads="1"/>
              </p:cNvSpPr>
              <p:nvPr/>
            </p:nvSpPr>
            <p:spPr bwMode="auto">
              <a:xfrm>
                <a:off x="4570" y="513"/>
                <a:ext cx="62" cy="473"/>
              </a:xfrm>
              <a:prstGeom prst="rect">
                <a:avLst/>
              </a:prstGeom>
              <a:solidFill>
                <a:srgbClr val="E850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Rectangle 63">
                <a:extLst>
                  <a:ext uri="{FF2B5EF4-FFF2-40B4-BE49-F238E27FC236}">
                    <a16:creationId xmlns:a16="http://schemas.microsoft.com/office/drawing/2014/main" id="{9DFABFFF-0FFB-B65C-867C-C57EAFD64353}"/>
                  </a:ext>
                </a:extLst>
              </p:cNvPr>
              <p:cNvSpPr>
                <a:spLocks noChangeArrowheads="1"/>
              </p:cNvSpPr>
              <p:nvPr/>
            </p:nvSpPr>
            <p:spPr bwMode="auto">
              <a:xfrm>
                <a:off x="4570" y="513"/>
                <a:ext cx="6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64">
                <a:extLst>
                  <a:ext uri="{FF2B5EF4-FFF2-40B4-BE49-F238E27FC236}">
                    <a16:creationId xmlns:a16="http://schemas.microsoft.com/office/drawing/2014/main" id="{D3D534F5-D6D1-9B49-611C-762FE0D07487}"/>
                  </a:ext>
                </a:extLst>
              </p:cNvPr>
              <p:cNvSpPr>
                <a:spLocks/>
              </p:cNvSpPr>
              <p:nvPr/>
            </p:nvSpPr>
            <p:spPr bwMode="auto">
              <a:xfrm>
                <a:off x="3442" y="454"/>
                <a:ext cx="1152" cy="392"/>
              </a:xfrm>
              <a:custGeom>
                <a:avLst/>
                <a:gdLst>
                  <a:gd name="T0" fmla="*/ 485 w 485"/>
                  <a:gd name="T1" fmla="*/ 5 h 165"/>
                  <a:gd name="T2" fmla="*/ 483 w 485"/>
                  <a:gd name="T3" fmla="*/ 4 h 165"/>
                  <a:gd name="T4" fmla="*/ 479 w 485"/>
                  <a:gd name="T5" fmla="*/ 3 h 165"/>
                  <a:gd name="T6" fmla="*/ 471 w 485"/>
                  <a:gd name="T7" fmla="*/ 2 h 165"/>
                  <a:gd name="T8" fmla="*/ 460 w 485"/>
                  <a:gd name="T9" fmla="*/ 1 h 165"/>
                  <a:gd name="T10" fmla="*/ 431 w 485"/>
                  <a:gd name="T11" fmla="*/ 4 h 165"/>
                  <a:gd name="T12" fmla="*/ 395 w 485"/>
                  <a:gd name="T13" fmla="*/ 17 h 165"/>
                  <a:gd name="T14" fmla="*/ 358 w 485"/>
                  <a:gd name="T15" fmla="*/ 47 h 165"/>
                  <a:gd name="T16" fmla="*/ 327 w 485"/>
                  <a:gd name="T17" fmla="*/ 91 h 165"/>
                  <a:gd name="T18" fmla="*/ 293 w 485"/>
                  <a:gd name="T19" fmla="*/ 140 h 165"/>
                  <a:gd name="T20" fmla="*/ 267 w 485"/>
                  <a:gd name="T21" fmla="*/ 159 h 165"/>
                  <a:gd name="T22" fmla="*/ 251 w 485"/>
                  <a:gd name="T23" fmla="*/ 164 h 165"/>
                  <a:gd name="T24" fmla="*/ 235 w 485"/>
                  <a:gd name="T25" fmla="*/ 163 h 165"/>
                  <a:gd name="T26" fmla="*/ 206 w 485"/>
                  <a:gd name="T27" fmla="*/ 148 h 165"/>
                  <a:gd name="T28" fmla="*/ 184 w 485"/>
                  <a:gd name="T29" fmla="*/ 125 h 165"/>
                  <a:gd name="T30" fmla="*/ 153 w 485"/>
                  <a:gd name="T31" fmla="*/ 73 h 165"/>
                  <a:gd name="T32" fmla="*/ 122 w 485"/>
                  <a:gd name="T33" fmla="*/ 29 h 165"/>
                  <a:gd name="T34" fmla="*/ 103 w 485"/>
                  <a:gd name="T35" fmla="*/ 14 h 165"/>
                  <a:gd name="T36" fmla="*/ 93 w 485"/>
                  <a:gd name="T37" fmla="*/ 9 h 165"/>
                  <a:gd name="T38" fmla="*/ 83 w 485"/>
                  <a:gd name="T39" fmla="*/ 6 h 165"/>
                  <a:gd name="T40" fmla="*/ 44 w 485"/>
                  <a:gd name="T41" fmla="*/ 7 h 165"/>
                  <a:gd name="T42" fmla="*/ 18 w 485"/>
                  <a:gd name="T43" fmla="*/ 19 h 165"/>
                  <a:gd name="T44" fmla="*/ 4 w 485"/>
                  <a:gd name="T45" fmla="*/ 32 h 165"/>
                  <a:gd name="T46" fmla="*/ 1 w 485"/>
                  <a:gd name="T47" fmla="*/ 35 h 165"/>
                  <a:gd name="T48" fmla="*/ 0 w 485"/>
                  <a:gd name="T49" fmla="*/ 37 h 165"/>
                  <a:gd name="T50" fmla="*/ 1 w 485"/>
                  <a:gd name="T51" fmla="*/ 35 h 165"/>
                  <a:gd name="T52" fmla="*/ 4 w 485"/>
                  <a:gd name="T53" fmla="*/ 32 h 165"/>
                  <a:gd name="T54" fmla="*/ 18 w 485"/>
                  <a:gd name="T55" fmla="*/ 19 h 165"/>
                  <a:gd name="T56" fmla="*/ 44 w 485"/>
                  <a:gd name="T57" fmla="*/ 6 h 165"/>
                  <a:gd name="T58" fmla="*/ 83 w 485"/>
                  <a:gd name="T59" fmla="*/ 4 h 165"/>
                  <a:gd name="T60" fmla="*/ 124 w 485"/>
                  <a:gd name="T61" fmla="*/ 28 h 165"/>
                  <a:gd name="T62" fmla="*/ 155 w 485"/>
                  <a:gd name="T63" fmla="*/ 72 h 165"/>
                  <a:gd name="T64" fmla="*/ 186 w 485"/>
                  <a:gd name="T65" fmla="*/ 123 h 165"/>
                  <a:gd name="T66" fmla="*/ 207 w 485"/>
                  <a:gd name="T67" fmla="*/ 146 h 165"/>
                  <a:gd name="T68" fmla="*/ 235 w 485"/>
                  <a:gd name="T69" fmla="*/ 161 h 165"/>
                  <a:gd name="T70" fmla="*/ 251 w 485"/>
                  <a:gd name="T71" fmla="*/ 162 h 165"/>
                  <a:gd name="T72" fmla="*/ 266 w 485"/>
                  <a:gd name="T73" fmla="*/ 157 h 165"/>
                  <a:gd name="T74" fmla="*/ 291 w 485"/>
                  <a:gd name="T75" fmla="*/ 138 h 165"/>
                  <a:gd name="T76" fmla="*/ 326 w 485"/>
                  <a:gd name="T77" fmla="*/ 90 h 165"/>
                  <a:gd name="T78" fmla="*/ 357 w 485"/>
                  <a:gd name="T79" fmla="*/ 45 h 165"/>
                  <a:gd name="T80" fmla="*/ 394 w 485"/>
                  <a:gd name="T81" fmla="*/ 16 h 165"/>
                  <a:gd name="T82" fmla="*/ 431 w 485"/>
                  <a:gd name="T83" fmla="*/ 3 h 165"/>
                  <a:gd name="T84" fmla="*/ 460 w 485"/>
                  <a:gd name="T85" fmla="*/ 0 h 165"/>
                  <a:gd name="T86" fmla="*/ 471 w 485"/>
                  <a:gd name="T87" fmla="*/ 2 h 165"/>
                  <a:gd name="T88" fmla="*/ 479 w 485"/>
                  <a:gd name="T89" fmla="*/ 3 h 165"/>
                  <a:gd name="T90" fmla="*/ 483 w 485"/>
                  <a:gd name="T91" fmla="*/ 4 h 165"/>
                  <a:gd name="T92" fmla="*/ 485 w 485"/>
                  <a:gd name="T93" fmla="*/ 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5" h="165">
                    <a:moveTo>
                      <a:pt x="485" y="5"/>
                    </a:moveTo>
                    <a:cubicBezTo>
                      <a:pt x="485" y="5"/>
                      <a:pt x="484" y="5"/>
                      <a:pt x="483" y="4"/>
                    </a:cubicBezTo>
                    <a:cubicBezTo>
                      <a:pt x="482" y="4"/>
                      <a:pt x="481" y="4"/>
                      <a:pt x="479" y="3"/>
                    </a:cubicBezTo>
                    <a:cubicBezTo>
                      <a:pt x="477" y="3"/>
                      <a:pt x="474" y="3"/>
                      <a:pt x="471" y="2"/>
                    </a:cubicBezTo>
                    <a:cubicBezTo>
                      <a:pt x="468" y="2"/>
                      <a:pt x="464" y="1"/>
                      <a:pt x="460" y="1"/>
                    </a:cubicBezTo>
                    <a:cubicBezTo>
                      <a:pt x="452" y="1"/>
                      <a:pt x="442" y="1"/>
                      <a:pt x="431" y="4"/>
                    </a:cubicBezTo>
                    <a:cubicBezTo>
                      <a:pt x="420" y="6"/>
                      <a:pt x="407" y="10"/>
                      <a:pt x="395" y="17"/>
                    </a:cubicBezTo>
                    <a:cubicBezTo>
                      <a:pt x="382" y="24"/>
                      <a:pt x="370" y="34"/>
                      <a:pt x="358" y="47"/>
                    </a:cubicBezTo>
                    <a:cubicBezTo>
                      <a:pt x="347" y="59"/>
                      <a:pt x="337" y="75"/>
                      <a:pt x="327" y="91"/>
                    </a:cubicBezTo>
                    <a:cubicBezTo>
                      <a:pt x="317" y="107"/>
                      <a:pt x="307" y="125"/>
                      <a:pt x="293" y="140"/>
                    </a:cubicBezTo>
                    <a:cubicBezTo>
                      <a:pt x="285" y="147"/>
                      <a:pt x="277" y="154"/>
                      <a:pt x="267" y="159"/>
                    </a:cubicBezTo>
                    <a:cubicBezTo>
                      <a:pt x="262" y="161"/>
                      <a:pt x="257" y="163"/>
                      <a:pt x="251" y="164"/>
                    </a:cubicBezTo>
                    <a:cubicBezTo>
                      <a:pt x="246" y="165"/>
                      <a:pt x="240" y="164"/>
                      <a:pt x="235" y="163"/>
                    </a:cubicBezTo>
                    <a:cubicBezTo>
                      <a:pt x="224" y="161"/>
                      <a:pt x="214" y="155"/>
                      <a:pt x="206" y="148"/>
                    </a:cubicBezTo>
                    <a:cubicBezTo>
                      <a:pt x="197" y="141"/>
                      <a:pt x="190" y="133"/>
                      <a:pt x="184" y="125"/>
                    </a:cubicBezTo>
                    <a:cubicBezTo>
                      <a:pt x="172" y="108"/>
                      <a:pt x="163" y="90"/>
                      <a:pt x="153" y="73"/>
                    </a:cubicBezTo>
                    <a:cubicBezTo>
                      <a:pt x="144" y="56"/>
                      <a:pt x="134" y="41"/>
                      <a:pt x="122" y="29"/>
                    </a:cubicBezTo>
                    <a:cubicBezTo>
                      <a:pt x="117" y="23"/>
                      <a:pt x="110" y="18"/>
                      <a:pt x="103" y="14"/>
                    </a:cubicBezTo>
                    <a:cubicBezTo>
                      <a:pt x="100" y="12"/>
                      <a:pt x="96" y="10"/>
                      <a:pt x="93" y="9"/>
                    </a:cubicBezTo>
                    <a:cubicBezTo>
                      <a:pt x="89" y="8"/>
                      <a:pt x="86" y="6"/>
                      <a:pt x="83" y="6"/>
                    </a:cubicBezTo>
                    <a:cubicBezTo>
                      <a:pt x="69" y="2"/>
                      <a:pt x="55" y="4"/>
                      <a:pt x="44" y="7"/>
                    </a:cubicBezTo>
                    <a:cubicBezTo>
                      <a:pt x="33" y="10"/>
                      <a:pt x="25" y="15"/>
                      <a:pt x="18" y="19"/>
                    </a:cubicBezTo>
                    <a:cubicBezTo>
                      <a:pt x="12" y="24"/>
                      <a:pt x="7" y="29"/>
                      <a:pt x="4" y="32"/>
                    </a:cubicBezTo>
                    <a:cubicBezTo>
                      <a:pt x="3" y="33"/>
                      <a:pt x="2" y="35"/>
                      <a:pt x="1" y="35"/>
                    </a:cubicBezTo>
                    <a:cubicBezTo>
                      <a:pt x="0" y="36"/>
                      <a:pt x="0" y="37"/>
                      <a:pt x="0" y="37"/>
                    </a:cubicBezTo>
                    <a:cubicBezTo>
                      <a:pt x="0" y="37"/>
                      <a:pt x="0" y="36"/>
                      <a:pt x="1" y="35"/>
                    </a:cubicBezTo>
                    <a:cubicBezTo>
                      <a:pt x="2" y="34"/>
                      <a:pt x="3" y="33"/>
                      <a:pt x="4" y="32"/>
                    </a:cubicBezTo>
                    <a:cubicBezTo>
                      <a:pt x="7" y="28"/>
                      <a:pt x="11" y="24"/>
                      <a:pt x="18" y="19"/>
                    </a:cubicBezTo>
                    <a:cubicBezTo>
                      <a:pt x="24" y="14"/>
                      <a:pt x="33" y="9"/>
                      <a:pt x="44" y="6"/>
                    </a:cubicBezTo>
                    <a:cubicBezTo>
                      <a:pt x="55" y="2"/>
                      <a:pt x="69" y="1"/>
                      <a:pt x="83" y="4"/>
                    </a:cubicBezTo>
                    <a:cubicBezTo>
                      <a:pt x="97" y="7"/>
                      <a:pt x="112" y="15"/>
                      <a:pt x="124" y="28"/>
                    </a:cubicBezTo>
                    <a:cubicBezTo>
                      <a:pt x="136" y="40"/>
                      <a:pt x="145" y="55"/>
                      <a:pt x="155" y="72"/>
                    </a:cubicBezTo>
                    <a:cubicBezTo>
                      <a:pt x="164" y="89"/>
                      <a:pt x="173" y="107"/>
                      <a:pt x="186" y="123"/>
                    </a:cubicBezTo>
                    <a:cubicBezTo>
                      <a:pt x="192" y="132"/>
                      <a:pt x="199" y="140"/>
                      <a:pt x="207" y="146"/>
                    </a:cubicBezTo>
                    <a:cubicBezTo>
                      <a:pt x="215" y="153"/>
                      <a:pt x="225" y="159"/>
                      <a:pt x="235" y="161"/>
                    </a:cubicBezTo>
                    <a:cubicBezTo>
                      <a:pt x="240" y="162"/>
                      <a:pt x="246" y="163"/>
                      <a:pt x="251" y="162"/>
                    </a:cubicBezTo>
                    <a:cubicBezTo>
                      <a:pt x="256" y="161"/>
                      <a:pt x="262" y="159"/>
                      <a:pt x="266" y="157"/>
                    </a:cubicBezTo>
                    <a:cubicBezTo>
                      <a:pt x="276" y="153"/>
                      <a:pt x="284" y="146"/>
                      <a:pt x="291" y="138"/>
                    </a:cubicBezTo>
                    <a:cubicBezTo>
                      <a:pt x="306" y="124"/>
                      <a:pt x="316" y="106"/>
                      <a:pt x="326" y="90"/>
                    </a:cubicBezTo>
                    <a:cubicBezTo>
                      <a:pt x="336" y="74"/>
                      <a:pt x="345" y="58"/>
                      <a:pt x="357" y="45"/>
                    </a:cubicBezTo>
                    <a:cubicBezTo>
                      <a:pt x="369" y="33"/>
                      <a:pt x="381" y="23"/>
                      <a:pt x="394" y="16"/>
                    </a:cubicBezTo>
                    <a:cubicBezTo>
                      <a:pt x="407" y="9"/>
                      <a:pt x="420" y="5"/>
                      <a:pt x="431" y="3"/>
                    </a:cubicBezTo>
                    <a:cubicBezTo>
                      <a:pt x="442" y="0"/>
                      <a:pt x="452" y="0"/>
                      <a:pt x="460" y="0"/>
                    </a:cubicBezTo>
                    <a:cubicBezTo>
                      <a:pt x="464" y="1"/>
                      <a:pt x="468" y="1"/>
                      <a:pt x="471" y="2"/>
                    </a:cubicBezTo>
                    <a:cubicBezTo>
                      <a:pt x="474" y="2"/>
                      <a:pt x="477" y="2"/>
                      <a:pt x="479" y="3"/>
                    </a:cubicBezTo>
                    <a:cubicBezTo>
                      <a:pt x="481" y="3"/>
                      <a:pt x="482" y="4"/>
                      <a:pt x="483" y="4"/>
                    </a:cubicBezTo>
                    <a:cubicBezTo>
                      <a:pt x="484" y="4"/>
                      <a:pt x="485" y="5"/>
                      <a:pt x="48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Oval 65">
                <a:extLst>
                  <a:ext uri="{FF2B5EF4-FFF2-40B4-BE49-F238E27FC236}">
                    <a16:creationId xmlns:a16="http://schemas.microsoft.com/office/drawing/2014/main" id="{D062BF75-953A-399B-7005-24DAE88DF95C}"/>
                  </a:ext>
                </a:extLst>
              </p:cNvPr>
              <p:cNvSpPr>
                <a:spLocks noChangeArrowheads="1"/>
              </p:cNvSpPr>
              <p:nvPr/>
            </p:nvSpPr>
            <p:spPr bwMode="auto">
              <a:xfrm>
                <a:off x="3340" y="176"/>
                <a:ext cx="5" cy="85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Oval 66">
                <a:extLst>
                  <a:ext uri="{FF2B5EF4-FFF2-40B4-BE49-F238E27FC236}">
                    <a16:creationId xmlns:a16="http://schemas.microsoft.com/office/drawing/2014/main" id="{CAECAF74-F864-07E5-7FFC-950270BCD2D4}"/>
                  </a:ext>
                </a:extLst>
              </p:cNvPr>
              <p:cNvSpPr>
                <a:spLocks noChangeArrowheads="1"/>
              </p:cNvSpPr>
              <p:nvPr/>
            </p:nvSpPr>
            <p:spPr bwMode="auto">
              <a:xfrm>
                <a:off x="3381" y="1028"/>
                <a:ext cx="1275"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Oval 67">
                <a:extLst>
                  <a:ext uri="{FF2B5EF4-FFF2-40B4-BE49-F238E27FC236}">
                    <a16:creationId xmlns:a16="http://schemas.microsoft.com/office/drawing/2014/main" id="{4F2905D5-7707-F0C5-3A9F-B9ED5CDC4479}"/>
                  </a:ext>
                </a:extLst>
              </p:cNvPr>
              <p:cNvSpPr>
                <a:spLocks noChangeArrowheads="1"/>
              </p:cNvSpPr>
              <p:nvPr/>
            </p:nvSpPr>
            <p:spPr bwMode="auto">
              <a:xfrm>
                <a:off x="3404" y="1083"/>
                <a:ext cx="91"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Oval 68">
                <a:extLst>
                  <a:ext uri="{FF2B5EF4-FFF2-40B4-BE49-F238E27FC236}">
                    <a16:creationId xmlns:a16="http://schemas.microsoft.com/office/drawing/2014/main" id="{BF8A5C06-09DC-1FCD-8E6D-A954D792A763}"/>
                  </a:ext>
                </a:extLst>
              </p:cNvPr>
              <p:cNvSpPr>
                <a:spLocks noChangeArrowheads="1"/>
              </p:cNvSpPr>
              <p:nvPr/>
            </p:nvSpPr>
            <p:spPr bwMode="auto">
              <a:xfrm>
                <a:off x="3535"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69">
                <a:extLst>
                  <a:ext uri="{FF2B5EF4-FFF2-40B4-BE49-F238E27FC236}">
                    <a16:creationId xmlns:a16="http://schemas.microsoft.com/office/drawing/2014/main" id="{261806BA-914B-9491-E290-C184A6DA91E9}"/>
                  </a:ext>
                </a:extLst>
              </p:cNvPr>
              <p:cNvSpPr>
                <a:spLocks noChangeArrowheads="1"/>
              </p:cNvSpPr>
              <p:nvPr/>
            </p:nvSpPr>
            <p:spPr bwMode="auto">
              <a:xfrm>
                <a:off x="3663"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Oval 70">
                <a:extLst>
                  <a:ext uri="{FF2B5EF4-FFF2-40B4-BE49-F238E27FC236}">
                    <a16:creationId xmlns:a16="http://schemas.microsoft.com/office/drawing/2014/main" id="{A89596E4-7DD3-CBC0-F6D7-ED3337ECB3F5}"/>
                  </a:ext>
                </a:extLst>
              </p:cNvPr>
              <p:cNvSpPr>
                <a:spLocks noChangeArrowheads="1"/>
              </p:cNvSpPr>
              <p:nvPr/>
            </p:nvSpPr>
            <p:spPr bwMode="auto">
              <a:xfrm>
                <a:off x="3789"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Oval 71">
                <a:extLst>
                  <a:ext uri="{FF2B5EF4-FFF2-40B4-BE49-F238E27FC236}">
                    <a16:creationId xmlns:a16="http://schemas.microsoft.com/office/drawing/2014/main" id="{C5884D94-6FB4-CEFA-F5B0-7800E3686676}"/>
                  </a:ext>
                </a:extLst>
              </p:cNvPr>
              <p:cNvSpPr>
                <a:spLocks noChangeArrowheads="1"/>
              </p:cNvSpPr>
              <p:nvPr/>
            </p:nvSpPr>
            <p:spPr bwMode="auto">
              <a:xfrm>
                <a:off x="3915"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Oval 72">
                <a:extLst>
                  <a:ext uri="{FF2B5EF4-FFF2-40B4-BE49-F238E27FC236}">
                    <a16:creationId xmlns:a16="http://schemas.microsoft.com/office/drawing/2014/main" id="{15B7D6A2-7FEC-4AD0-8418-EF6BF68AAF4D}"/>
                  </a:ext>
                </a:extLst>
              </p:cNvPr>
              <p:cNvSpPr>
                <a:spLocks noChangeArrowheads="1"/>
              </p:cNvSpPr>
              <p:nvPr/>
            </p:nvSpPr>
            <p:spPr bwMode="auto">
              <a:xfrm>
                <a:off x="4041" y="1085"/>
                <a:ext cx="106"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Oval 73">
                <a:extLst>
                  <a:ext uri="{FF2B5EF4-FFF2-40B4-BE49-F238E27FC236}">
                    <a16:creationId xmlns:a16="http://schemas.microsoft.com/office/drawing/2014/main" id="{679B75CB-048E-58F3-C67E-CE56BFD71B15}"/>
                  </a:ext>
                </a:extLst>
              </p:cNvPr>
              <p:cNvSpPr>
                <a:spLocks noChangeArrowheads="1"/>
              </p:cNvSpPr>
              <p:nvPr/>
            </p:nvSpPr>
            <p:spPr bwMode="auto">
              <a:xfrm>
                <a:off x="4169"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Oval 74">
                <a:extLst>
                  <a:ext uri="{FF2B5EF4-FFF2-40B4-BE49-F238E27FC236}">
                    <a16:creationId xmlns:a16="http://schemas.microsoft.com/office/drawing/2014/main" id="{341AECC7-BE6E-2AFD-5C6F-129EF7ED49F4}"/>
                  </a:ext>
                </a:extLst>
              </p:cNvPr>
              <p:cNvSpPr>
                <a:spLocks noChangeArrowheads="1"/>
              </p:cNvSpPr>
              <p:nvPr/>
            </p:nvSpPr>
            <p:spPr bwMode="auto">
              <a:xfrm>
                <a:off x="4295"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Oval 75">
                <a:extLst>
                  <a:ext uri="{FF2B5EF4-FFF2-40B4-BE49-F238E27FC236}">
                    <a16:creationId xmlns:a16="http://schemas.microsoft.com/office/drawing/2014/main" id="{35580520-7AD0-9FFE-034B-4F438E7948C7}"/>
                  </a:ext>
                </a:extLst>
              </p:cNvPr>
              <p:cNvSpPr>
                <a:spLocks noChangeArrowheads="1"/>
              </p:cNvSpPr>
              <p:nvPr/>
            </p:nvSpPr>
            <p:spPr bwMode="auto">
              <a:xfrm>
                <a:off x="4421" y="1085"/>
                <a:ext cx="106"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Oval 76">
                <a:extLst>
                  <a:ext uri="{FF2B5EF4-FFF2-40B4-BE49-F238E27FC236}">
                    <a16:creationId xmlns:a16="http://schemas.microsoft.com/office/drawing/2014/main" id="{76E89D4D-E84E-21DA-02A9-740558EC87E8}"/>
                  </a:ext>
                </a:extLst>
              </p:cNvPr>
              <p:cNvSpPr>
                <a:spLocks noChangeArrowheads="1"/>
              </p:cNvSpPr>
              <p:nvPr/>
            </p:nvSpPr>
            <p:spPr bwMode="auto">
              <a:xfrm>
                <a:off x="4546" y="1085"/>
                <a:ext cx="107"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77">
                <a:extLst>
                  <a:ext uri="{FF2B5EF4-FFF2-40B4-BE49-F238E27FC236}">
                    <a16:creationId xmlns:a16="http://schemas.microsoft.com/office/drawing/2014/main" id="{9951BA9D-A505-532E-B5E7-B879F311075A}"/>
                  </a:ext>
                </a:extLst>
              </p:cNvPr>
              <p:cNvSpPr>
                <a:spLocks/>
              </p:cNvSpPr>
              <p:nvPr/>
            </p:nvSpPr>
            <p:spPr bwMode="auto">
              <a:xfrm>
                <a:off x="3803" y="630"/>
                <a:ext cx="26" cy="30"/>
              </a:xfrm>
              <a:custGeom>
                <a:avLst/>
                <a:gdLst>
                  <a:gd name="T0" fmla="*/ 7 w 11"/>
                  <a:gd name="T1" fmla="*/ 1 h 13"/>
                  <a:gd name="T2" fmla="*/ 10 w 11"/>
                  <a:gd name="T3" fmla="*/ 5 h 13"/>
                  <a:gd name="T4" fmla="*/ 10 w 11"/>
                  <a:gd name="T5" fmla="*/ 10 h 13"/>
                  <a:gd name="T6" fmla="*/ 7 w 11"/>
                  <a:gd name="T7" fmla="*/ 12 h 13"/>
                  <a:gd name="T8" fmla="*/ 3 w 11"/>
                  <a:gd name="T9" fmla="*/ 12 h 13"/>
                  <a:gd name="T10" fmla="*/ 0 w 11"/>
                  <a:gd name="T11" fmla="*/ 6 h 13"/>
                  <a:gd name="T12" fmla="*/ 2 w 11"/>
                  <a:gd name="T13" fmla="*/ 1 h 13"/>
                  <a:gd name="T14" fmla="*/ 6 w 11"/>
                  <a:gd name="T15" fmla="*/ 0 h 13"/>
                  <a:gd name="T16" fmla="*/ 7 w 11"/>
                  <a:gd name="T17" fmla="*/ 1 h 13"/>
                  <a:gd name="T18" fmla="*/ 7 w 11"/>
                  <a:gd name="T19" fmla="*/ 1 h 13"/>
                  <a:gd name="T20" fmla="*/ 3 w 11"/>
                  <a:gd name="T21" fmla="*/ 2 h 13"/>
                  <a:gd name="T22" fmla="*/ 2 w 11"/>
                  <a:gd name="T23" fmla="*/ 6 h 13"/>
                  <a:gd name="T24" fmla="*/ 4 w 11"/>
                  <a:gd name="T25" fmla="*/ 10 h 13"/>
                  <a:gd name="T26" fmla="*/ 8 w 11"/>
                  <a:gd name="T27" fmla="*/ 9 h 13"/>
                  <a:gd name="T28" fmla="*/ 9 w 11"/>
                  <a:gd name="T29" fmla="*/ 5 h 13"/>
                  <a:gd name="T30" fmla="*/ 7 w 11"/>
                  <a:gd name="T3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3">
                    <a:moveTo>
                      <a:pt x="7" y="1"/>
                    </a:moveTo>
                    <a:cubicBezTo>
                      <a:pt x="7" y="1"/>
                      <a:pt x="9" y="1"/>
                      <a:pt x="10" y="5"/>
                    </a:cubicBezTo>
                    <a:cubicBezTo>
                      <a:pt x="10" y="6"/>
                      <a:pt x="11" y="8"/>
                      <a:pt x="10" y="10"/>
                    </a:cubicBezTo>
                    <a:cubicBezTo>
                      <a:pt x="9" y="11"/>
                      <a:pt x="8" y="12"/>
                      <a:pt x="7" y="12"/>
                    </a:cubicBezTo>
                    <a:cubicBezTo>
                      <a:pt x="6" y="13"/>
                      <a:pt x="4" y="12"/>
                      <a:pt x="3" y="12"/>
                    </a:cubicBezTo>
                    <a:cubicBezTo>
                      <a:pt x="1" y="10"/>
                      <a:pt x="0" y="8"/>
                      <a:pt x="0" y="6"/>
                    </a:cubicBezTo>
                    <a:cubicBezTo>
                      <a:pt x="0" y="4"/>
                      <a:pt x="1" y="2"/>
                      <a:pt x="2" y="1"/>
                    </a:cubicBezTo>
                    <a:cubicBezTo>
                      <a:pt x="4" y="0"/>
                      <a:pt x="5" y="0"/>
                      <a:pt x="6" y="0"/>
                    </a:cubicBezTo>
                    <a:cubicBezTo>
                      <a:pt x="7" y="0"/>
                      <a:pt x="7" y="1"/>
                      <a:pt x="7" y="1"/>
                    </a:cubicBezTo>
                    <a:cubicBezTo>
                      <a:pt x="7" y="1"/>
                      <a:pt x="7" y="1"/>
                      <a:pt x="7" y="1"/>
                    </a:cubicBezTo>
                    <a:cubicBezTo>
                      <a:pt x="6" y="1"/>
                      <a:pt x="5" y="1"/>
                      <a:pt x="3" y="2"/>
                    </a:cubicBezTo>
                    <a:cubicBezTo>
                      <a:pt x="3" y="3"/>
                      <a:pt x="2" y="4"/>
                      <a:pt x="2" y="6"/>
                    </a:cubicBezTo>
                    <a:cubicBezTo>
                      <a:pt x="2" y="7"/>
                      <a:pt x="3" y="9"/>
                      <a:pt x="4" y="10"/>
                    </a:cubicBezTo>
                    <a:cubicBezTo>
                      <a:pt x="6" y="11"/>
                      <a:pt x="7" y="10"/>
                      <a:pt x="8" y="9"/>
                    </a:cubicBezTo>
                    <a:cubicBezTo>
                      <a:pt x="9" y="8"/>
                      <a:pt x="9" y="6"/>
                      <a:pt x="9" y="5"/>
                    </a:cubicBezTo>
                    <a:cubicBezTo>
                      <a:pt x="8" y="2"/>
                      <a:pt x="7" y="1"/>
                      <a:pt x="7" y="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Freeform 78">
                <a:extLst>
                  <a:ext uri="{FF2B5EF4-FFF2-40B4-BE49-F238E27FC236}">
                    <a16:creationId xmlns:a16="http://schemas.microsoft.com/office/drawing/2014/main" id="{D27EB243-2C50-1696-2878-D0B12FE600FC}"/>
                  </a:ext>
                </a:extLst>
              </p:cNvPr>
              <p:cNvSpPr>
                <a:spLocks/>
              </p:cNvSpPr>
              <p:nvPr/>
            </p:nvSpPr>
            <p:spPr bwMode="auto">
              <a:xfrm>
                <a:off x="4385" y="468"/>
                <a:ext cx="33" cy="36"/>
              </a:xfrm>
              <a:custGeom>
                <a:avLst/>
                <a:gdLst>
                  <a:gd name="T0" fmla="*/ 7 w 14"/>
                  <a:gd name="T1" fmla="*/ 1 h 15"/>
                  <a:gd name="T2" fmla="*/ 9 w 14"/>
                  <a:gd name="T3" fmla="*/ 1 h 15"/>
                  <a:gd name="T4" fmla="*/ 12 w 14"/>
                  <a:gd name="T5" fmla="*/ 3 h 15"/>
                  <a:gd name="T6" fmla="*/ 13 w 14"/>
                  <a:gd name="T7" fmla="*/ 10 h 15"/>
                  <a:gd name="T8" fmla="*/ 7 w 14"/>
                  <a:gd name="T9" fmla="*/ 15 h 15"/>
                  <a:gd name="T10" fmla="*/ 3 w 14"/>
                  <a:gd name="T11" fmla="*/ 13 h 15"/>
                  <a:gd name="T12" fmla="*/ 1 w 14"/>
                  <a:gd name="T13" fmla="*/ 9 h 15"/>
                  <a:gd name="T14" fmla="*/ 2 w 14"/>
                  <a:gd name="T15" fmla="*/ 3 h 15"/>
                  <a:gd name="T16" fmla="*/ 7 w 14"/>
                  <a:gd name="T17" fmla="*/ 0 h 15"/>
                  <a:gd name="T18" fmla="*/ 3 w 14"/>
                  <a:gd name="T19" fmla="*/ 4 h 15"/>
                  <a:gd name="T20" fmla="*/ 3 w 14"/>
                  <a:gd name="T21" fmla="*/ 9 h 15"/>
                  <a:gd name="T22" fmla="*/ 7 w 14"/>
                  <a:gd name="T23" fmla="*/ 13 h 15"/>
                  <a:gd name="T24" fmla="*/ 11 w 14"/>
                  <a:gd name="T25" fmla="*/ 9 h 15"/>
                  <a:gd name="T26" fmla="*/ 11 w 14"/>
                  <a:gd name="T27" fmla="*/ 4 h 15"/>
                  <a:gd name="T28" fmla="*/ 7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7" y="1"/>
                    </a:moveTo>
                    <a:cubicBezTo>
                      <a:pt x="7" y="0"/>
                      <a:pt x="8" y="0"/>
                      <a:pt x="9" y="1"/>
                    </a:cubicBezTo>
                    <a:cubicBezTo>
                      <a:pt x="10" y="1"/>
                      <a:pt x="11" y="2"/>
                      <a:pt x="12" y="3"/>
                    </a:cubicBezTo>
                    <a:cubicBezTo>
                      <a:pt x="13" y="5"/>
                      <a:pt x="14" y="7"/>
                      <a:pt x="13" y="10"/>
                    </a:cubicBezTo>
                    <a:cubicBezTo>
                      <a:pt x="12" y="12"/>
                      <a:pt x="10" y="15"/>
                      <a:pt x="7" y="15"/>
                    </a:cubicBezTo>
                    <a:cubicBezTo>
                      <a:pt x="5" y="15"/>
                      <a:pt x="3" y="14"/>
                      <a:pt x="3" y="13"/>
                    </a:cubicBezTo>
                    <a:cubicBezTo>
                      <a:pt x="2" y="12"/>
                      <a:pt x="1" y="11"/>
                      <a:pt x="1" y="9"/>
                    </a:cubicBezTo>
                    <a:cubicBezTo>
                      <a:pt x="0" y="7"/>
                      <a:pt x="1" y="4"/>
                      <a:pt x="2" y="3"/>
                    </a:cubicBezTo>
                    <a:cubicBezTo>
                      <a:pt x="4" y="0"/>
                      <a:pt x="7" y="0"/>
                      <a:pt x="7" y="0"/>
                    </a:cubicBezTo>
                    <a:cubicBezTo>
                      <a:pt x="7" y="0"/>
                      <a:pt x="5" y="1"/>
                      <a:pt x="3" y="4"/>
                    </a:cubicBezTo>
                    <a:cubicBezTo>
                      <a:pt x="2" y="5"/>
                      <a:pt x="2" y="7"/>
                      <a:pt x="3" y="9"/>
                    </a:cubicBezTo>
                    <a:cubicBezTo>
                      <a:pt x="3" y="11"/>
                      <a:pt x="5" y="13"/>
                      <a:pt x="7" y="13"/>
                    </a:cubicBezTo>
                    <a:cubicBezTo>
                      <a:pt x="9" y="13"/>
                      <a:pt x="11" y="11"/>
                      <a:pt x="11" y="9"/>
                    </a:cubicBezTo>
                    <a:cubicBezTo>
                      <a:pt x="12" y="8"/>
                      <a:pt x="11" y="6"/>
                      <a:pt x="11" y="4"/>
                    </a:cubicBezTo>
                    <a:cubicBezTo>
                      <a:pt x="9" y="1"/>
                      <a:pt x="7" y="1"/>
                      <a:pt x="7" y="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Oval 79">
                <a:extLst>
                  <a:ext uri="{FF2B5EF4-FFF2-40B4-BE49-F238E27FC236}">
                    <a16:creationId xmlns:a16="http://schemas.microsoft.com/office/drawing/2014/main" id="{13DEE415-9EF1-3217-170E-6A157E154897}"/>
                  </a:ext>
                </a:extLst>
              </p:cNvPr>
              <p:cNvSpPr>
                <a:spLocks noChangeArrowheads="1"/>
              </p:cNvSpPr>
              <p:nvPr/>
            </p:nvSpPr>
            <p:spPr bwMode="auto">
              <a:xfrm>
                <a:off x="4409" y="138"/>
                <a:ext cx="4" cy="1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Oval 80">
                <a:extLst>
                  <a:ext uri="{FF2B5EF4-FFF2-40B4-BE49-F238E27FC236}">
                    <a16:creationId xmlns:a16="http://schemas.microsoft.com/office/drawing/2014/main" id="{02350DCF-AD15-E873-DBD8-38C9623858D3}"/>
                  </a:ext>
                </a:extLst>
              </p:cNvPr>
              <p:cNvSpPr>
                <a:spLocks noChangeArrowheads="1"/>
              </p:cNvSpPr>
              <p:nvPr/>
            </p:nvSpPr>
            <p:spPr bwMode="auto">
              <a:xfrm>
                <a:off x="4409" y="183"/>
                <a:ext cx="4" cy="31"/>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Oval 81">
                <a:extLst>
                  <a:ext uri="{FF2B5EF4-FFF2-40B4-BE49-F238E27FC236}">
                    <a16:creationId xmlns:a16="http://schemas.microsoft.com/office/drawing/2014/main" id="{7A60679B-AEB5-19A9-C25D-62F7914281D5}"/>
                  </a:ext>
                </a:extLst>
              </p:cNvPr>
              <p:cNvSpPr>
                <a:spLocks noChangeArrowheads="1"/>
              </p:cNvSpPr>
              <p:nvPr/>
            </p:nvSpPr>
            <p:spPr bwMode="auto">
              <a:xfrm>
                <a:off x="4409" y="245"/>
                <a:ext cx="4" cy="31"/>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Oval 82">
                <a:extLst>
                  <a:ext uri="{FF2B5EF4-FFF2-40B4-BE49-F238E27FC236}">
                    <a16:creationId xmlns:a16="http://schemas.microsoft.com/office/drawing/2014/main" id="{72663097-12DC-2A0F-E0B9-B3F3328A59A8}"/>
                  </a:ext>
                </a:extLst>
              </p:cNvPr>
              <p:cNvSpPr>
                <a:spLocks noChangeArrowheads="1"/>
              </p:cNvSpPr>
              <p:nvPr/>
            </p:nvSpPr>
            <p:spPr bwMode="auto">
              <a:xfrm>
                <a:off x="4409" y="309"/>
                <a:ext cx="4" cy="31"/>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Oval 83">
                <a:extLst>
                  <a:ext uri="{FF2B5EF4-FFF2-40B4-BE49-F238E27FC236}">
                    <a16:creationId xmlns:a16="http://schemas.microsoft.com/office/drawing/2014/main" id="{449D8C67-1477-F1BB-B48A-C61A25FE247E}"/>
                  </a:ext>
                </a:extLst>
              </p:cNvPr>
              <p:cNvSpPr>
                <a:spLocks noChangeArrowheads="1"/>
              </p:cNvSpPr>
              <p:nvPr/>
            </p:nvSpPr>
            <p:spPr bwMode="auto">
              <a:xfrm>
                <a:off x="4409" y="371"/>
                <a:ext cx="4" cy="31"/>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Oval 84">
                <a:extLst>
                  <a:ext uri="{FF2B5EF4-FFF2-40B4-BE49-F238E27FC236}">
                    <a16:creationId xmlns:a16="http://schemas.microsoft.com/office/drawing/2014/main" id="{63EEC14A-AC49-7A80-119C-7A87221D512A}"/>
                  </a:ext>
                </a:extLst>
              </p:cNvPr>
              <p:cNvSpPr>
                <a:spLocks noChangeArrowheads="1"/>
              </p:cNvSpPr>
              <p:nvPr/>
            </p:nvSpPr>
            <p:spPr bwMode="auto">
              <a:xfrm>
                <a:off x="4409" y="432"/>
                <a:ext cx="4" cy="1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Oval 85">
                <a:extLst>
                  <a:ext uri="{FF2B5EF4-FFF2-40B4-BE49-F238E27FC236}">
                    <a16:creationId xmlns:a16="http://schemas.microsoft.com/office/drawing/2014/main" id="{1BB4626C-D868-1AFE-3B49-D83C79E3B90B}"/>
                  </a:ext>
                </a:extLst>
              </p:cNvPr>
              <p:cNvSpPr>
                <a:spLocks noChangeArrowheads="1"/>
              </p:cNvSpPr>
              <p:nvPr/>
            </p:nvSpPr>
            <p:spPr bwMode="auto">
              <a:xfrm>
                <a:off x="4399" y="29"/>
                <a:ext cx="442"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Oval 86">
                <a:extLst>
                  <a:ext uri="{FF2B5EF4-FFF2-40B4-BE49-F238E27FC236}">
                    <a16:creationId xmlns:a16="http://schemas.microsoft.com/office/drawing/2014/main" id="{9D676D06-C857-6362-12D6-7839964BF57E}"/>
                  </a:ext>
                </a:extLst>
              </p:cNvPr>
              <p:cNvSpPr>
                <a:spLocks noChangeArrowheads="1"/>
              </p:cNvSpPr>
              <p:nvPr/>
            </p:nvSpPr>
            <p:spPr bwMode="auto">
              <a:xfrm>
                <a:off x="4406" y="-33"/>
                <a:ext cx="283"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Freeform 87">
                <a:extLst>
                  <a:ext uri="{FF2B5EF4-FFF2-40B4-BE49-F238E27FC236}">
                    <a16:creationId xmlns:a16="http://schemas.microsoft.com/office/drawing/2014/main" id="{0952A4AA-CE7E-017E-3CC5-21C296888172}"/>
                  </a:ext>
                </a:extLst>
              </p:cNvPr>
              <p:cNvSpPr>
                <a:spLocks/>
              </p:cNvSpPr>
              <p:nvPr/>
            </p:nvSpPr>
            <p:spPr bwMode="auto">
              <a:xfrm>
                <a:off x="3409" y="311"/>
                <a:ext cx="59" cy="675"/>
              </a:xfrm>
              <a:custGeom>
                <a:avLst/>
                <a:gdLst>
                  <a:gd name="T0" fmla="*/ 25 w 25"/>
                  <a:gd name="T1" fmla="*/ 0 h 284"/>
                  <a:gd name="T2" fmla="*/ 0 w 25"/>
                  <a:gd name="T3" fmla="*/ 0 h 284"/>
                  <a:gd name="T4" fmla="*/ 0 w 25"/>
                  <a:gd name="T5" fmla="*/ 284 h 284"/>
                  <a:gd name="T6" fmla="*/ 25 w 25"/>
                  <a:gd name="T7" fmla="*/ 284 h 284"/>
                  <a:gd name="T8" fmla="*/ 25 w 25"/>
                  <a:gd name="T9" fmla="*/ 85 h 284"/>
                  <a:gd name="T10" fmla="*/ 18 w 25"/>
                  <a:gd name="T11" fmla="*/ 92 h 284"/>
                  <a:gd name="T12" fmla="*/ 15 w 25"/>
                  <a:gd name="T13" fmla="*/ 95 h 284"/>
                  <a:gd name="T14" fmla="*/ 14 w 25"/>
                  <a:gd name="T15" fmla="*/ 97 h 284"/>
                  <a:gd name="T16" fmla="*/ 14 w 25"/>
                  <a:gd name="T17" fmla="*/ 97 h 284"/>
                  <a:gd name="T18" fmla="*/ 15 w 25"/>
                  <a:gd name="T19" fmla="*/ 95 h 284"/>
                  <a:gd name="T20" fmla="*/ 18 w 25"/>
                  <a:gd name="T21" fmla="*/ 92 h 284"/>
                  <a:gd name="T22" fmla="*/ 25 w 25"/>
                  <a:gd name="T23" fmla="*/ 84 h 284"/>
                  <a:gd name="T24" fmla="*/ 25 w 25"/>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84">
                    <a:moveTo>
                      <a:pt x="25" y="0"/>
                    </a:moveTo>
                    <a:cubicBezTo>
                      <a:pt x="0" y="0"/>
                      <a:pt x="0" y="0"/>
                      <a:pt x="0" y="0"/>
                    </a:cubicBezTo>
                    <a:cubicBezTo>
                      <a:pt x="0" y="284"/>
                      <a:pt x="0" y="284"/>
                      <a:pt x="0" y="284"/>
                    </a:cubicBezTo>
                    <a:cubicBezTo>
                      <a:pt x="25" y="284"/>
                      <a:pt x="25" y="284"/>
                      <a:pt x="25" y="284"/>
                    </a:cubicBezTo>
                    <a:cubicBezTo>
                      <a:pt x="25" y="85"/>
                      <a:pt x="25" y="85"/>
                      <a:pt x="25" y="85"/>
                    </a:cubicBezTo>
                    <a:cubicBezTo>
                      <a:pt x="22" y="88"/>
                      <a:pt x="20" y="90"/>
                      <a:pt x="18" y="92"/>
                    </a:cubicBezTo>
                    <a:cubicBezTo>
                      <a:pt x="17" y="93"/>
                      <a:pt x="16" y="95"/>
                      <a:pt x="15" y="95"/>
                    </a:cubicBezTo>
                    <a:cubicBezTo>
                      <a:pt x="14" y="96"/>
                      <a:pt x="14" y="97"/>
                      <a:pt x="14" y="97"/>
                    </a:cubicBezTo>
                    <a:cubicBezTo>
                      <a:pt x="14" y="97"/>
                      <a:pt x="14" y="97"/>
                      <a:pt x="14" y="97"/>
                    </a:cubicBezTo>
                    <a:cubicBezTo>
                      <a:pt x="14" y="97"/>
                      <a:pt x="14" y="96"/>
                      <a:pt x="15" y="95"/>
                    </a:cubicBezTo>
                    <a:cubicBezTo>
                      <a:pt x="16" y="94"/>
                      <a:pt x="17" y="93"/>
                      <a:pt x="18" y="92"/>
                    </a:cubicBezTo>
                    <a:cubicBezTo>
                      <a:pt x="20" y="89"/>
                      <a:pt x="22" y="87"/>
                      <a:pt x="25" y="84"/>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Freeform 88">
                <a:extLst>
                  <a:ext uri="{FF2B5EF4-FFF2-40B4-BE49-F238E27FC236}">
                    <a16:creationId xmlns:a16="http://schemas.microsoft.com/office/drawing/2014/main" id="{6F08049C-92A7-3319-A52D-91484450DFBE}"/>
                  </a:ext>
                </a:extLst>
              </p:cNvPr>
              <p:cNvSpPr>
                <a:spLocks/>
              </p:cNvSpPr>
              <p:nvPr/>
            </p:nvSpPr>
            <p:spPr bwMode="auto">
              <a:xfrm>
                <a:off x="3442" y="511"/>
                <a:ext cx="26" cy="31"/>
              </a:xfrm>
              <a:custGeom>
                <a:avLst/>
                <a:gdLst>
                  <a:gd name="T0" fmla="*/ 11 w 11"/>
                  <a:gd name="T1" fmla="*/ 0 h 13"/>
                  <a:gd name="T2" fmla="*/ 11 w 11"/>
                  <a:gd name="T3" fmla="*/ 0 h 13"/>
                  <a:gd name="T4" fmla="*/ 4 w 11"/>
                  <a:gd name="T5" fmla="*/ 8 h 13"/>
                  <a:gd name="T6" fmla="*/ 1 w 11"/>
                  <a:gd name="T7" fmla="*/ 11 h 13"/>
                  <a:gd name="T8" fmla="*/ 0 w 11"/>
                  <a:gd name="T9" fmla="*/ 13 h 13"/>
                  <a:gd name="T10" fmla="*/ 0 w 11"/>
                  <a:gd name="T11" fmla="*/ 13 h 13"/>
                  <a:gd name="T12" fmla="*/ 1 w 11"/>
                  <a:gd name="T13" fmla="*/ 11 h 13"/>
                  <a:gd name="T14" fmla="*/ 4 w 11"/>
                  <a:gd name="T15" fmla="*/ 8 h 13"/>
                  <a:gd name="T16" fmla="*/ 11 w 11"/>
                  <a:gd name="T17" fmla="*/ 1 h 13"/>
                  <a:gd name="T18" fmla="*/ 11 w 11"/>
                  <a:gd name="T19" fmla="*/ 1 h 13"/>
                  <a:gd name="T20" fmla="*/ 11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11" y="0"/>
                    </a:moveTo>
                    <a:cubicBezTo>
                      <a:pt x="11" y="0"/>
                      <a:pt x="11" y="0"/>
                      <a:pt x="11" y="0"/>
                    </a:cubicBezTo>
                    <a:cubicBezTo>
                      <a:pt x="8" y="3"/>
                      <a:pt x="6" y="5"/>
                      <a:pt x="4" y="8"/>
                    </a:cubicBezTo>
                    <a:cubicBezTo>
                      <a:pt x="3" y="9"/>
                      <a:pt x="2" y="10"/>
                      <a:pt x="1" y="11"/>
                    </a:cubicBezTo>
                    <a:cubicBezTo>
                      <a:pt x="0" y="12"/>
                      <a:pt x="0" y="13"/>
                      <a:pt x="0" y="13"/>
                    </a:cubicBezTo>
                    <a:cubicBezTo>
                      <a:pt x="0" y="13"/>
                      <a:pt x="0" y="13"/>
                      <a:pt x="0" y="13"/>
                    </a:cubicBezTo>
                    <a:cubicBezTo>
                      <a:pt x="0" y="13"/>
                      <a:pt x="0" y="12"/>
                      <a:pt x="1" y="11"/>
                    </a:cubicBezTo>
                    <a:cubicBezTo>
                      <a:pt x="2" y="11"/>
                      <a:pt x="3" y="9"/>
                      <a:pt x="4" y="8"/>
                    </a:cubicBezTo>
                    <a:cubicBezTo>
                      <a:pt x="6" y="6"/>
                      <a:pt x="8" y="4"/>
                      <a:pt x="11" y="1"/>
                    </a:cubicBezTo>
                    <a:cubicBezTo>
                      <a:pt x="11" y="1"/>
                      <a:pt x="11" y="1"/>
                      <a:pt x="11" y="1"/>
                    </a:cubicBezTo>
                    <a:cubicBezTo>
                      <a:pt x="11" y="0"/>
                      <a:pt x="11" y="0"/>
                      <a:pt x="11"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Rectangle 89">
                <a:extLst>
                  <a:ext uri="{FF2B5EF4-FFF2-40B4-BE49-F238E27FC236}">
                    <a16:creationId xmlns:a16="http://schemas.microsoft.com/office/drawing/2014/main" id="{7EBF192F-800D-1325-8527-86FC4DA343DD}"/>
                  </a:ext>
                </a:extLst>
              </p:cNvPr>
              <p:cNvSpPr>
                <a:spLocks noChangeArrowheads="1"/>
              </p:cNvSpPr>
              <p:nvPr/>
            </p:nvSpPr>
            <p:spPr bwMode="auto">
              <a:xfrm>
                <a:off x="3525" y="542"/>
                <a:ext cx="60" cy="444"/>
              </a:xfrm>
              <a:prstGeom prst="rect">
                <a:avLst/>
              </a:prstGeom>
              <a:solidFill>
                <a:srgbClr val="EF85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Rectangle 90">
                <a:extLst>
                  <a:ext uri="{FF2B5EF4-FFF2-40B4-BE49-F238E27FC236}">
                    <a16:creationId xmlns:a16="http://schemas.microsoft.com/office/drawing/2014/main" id="{DF501ED5-5A06-AA64-91BC-DC14C6BCC8D2}"/>
                  </a:ext>
                </a:extLst>
              </p:cNvPr>
              <p:cNvSpPr>
                <a:spLocks noChangeArrowheads="1"/>
              </p:cNvSpPr>
              <p:nvPr/>
            </p:nvSpPr>
            <p:spPr bwMode="auto">
              <a:xfrm>
                <a:off x="3525" y="542"/>
                <a:ext cx="6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Freeform 91">
                <a:extLst>
                  <a:ext uri="{FF2B5EF4-FFF2-40B4-BE49-F238E27FC236}">
                    <a16:creationId xmlns:a16="http://schemas.microsoft.com/office/drawing/2014/main" id="{CB69AB1C-8192-227D-87F6-4A95701E8E5C}"/>
                  </a:ext>
                </a:extLst>
              </p:cNvPr>
              <p:cNvSpPr>
                <a:spLocks noEditPoints="1"/>
              </p:cNvSpPr>
              <p:nvPr/>
            </p:nvSpPr>
            <p:spPr bwMode="auto">
              <a:xfrm>
                <a:off x="3642" y="397"/>
                <a:ext cx="59" cy="591"/>
              </a:xfrm>
              <a:custGeom>
                <a:avLst/>
                <a:gdLst>
                  <a:gd name="T0" fmla="*/ 0 w 25"/>
                  <a:gd name="T1" fmla="*/ 30 h 249"/>
                  <a:gd name="T2" fmla="*/ 0 w 25"/>
                  <a:gd name="T3" fmla="*/ 249 h 249"/>
                  <a:gd name="T4" fmla="*/ 25 w 25"/>
                  <a:gd name="T5" fmla="*/ 249 h 249"/>
                  <a:gd name="T6" fmla="*/ 25 w 25"/>
                  <a:gd name="T7" fmla="*/ 41 h 249"/>
                  <a:gd name="T8" fmla="*/ 19 w 25"/>
                  <a:gd name="T9" fmla="*/ 38 h 249"/>
                  <a:gd name="T10" fmla="*/ 9 w 25"/>
                  <a:gd name="T11" fmla="*/ 33 h 249"/>
                  <a:gd name="T12" fmla="*/ 0 w 25"/>
                  <a:gd name="T13" fmla="*/ 30 h 249"/>
                  <a:gd name="T14" fmla="*/ 25 w 25"/>
                  <a:gd name="T15" fmla="*/ 0 h 249"/>
                  <a:gd name="T16" fmla="*/ 0 w 25"/>
                  <a:gd name="T17" fmla="*/ 0 h 249"/>
                  <a:gd name="T18" fmla="*/ 0 w 25"/>
                  <a:gd name="T19" fmla="*/ 28 h 249"/>
                  <a:gd name="T20" fmla="*/ 25 w 25"/>
                  <a:gd name="T21" fmla="*/ 40 h 249"/>
                  <a:gd name="T22" fmla="*/ 25 w 25"/>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49">
                    <a:moveTo>
                      <a:pt x="0" y="30"/>
                    </a:moveTo>
                    <a:cubicBezTo>
                      <a:pt x="0" y="249"/>
                      <a:pt x="0" y="249"/>
                      <a:pt x="0" y="249"/>
                    </a:cubicBezTo>
                    <a:cubicBezTo>
                      <a:pt x="25" y="249"/>
                      <a:pt x="25" y="249"/>
                      <a:pt x="25" y="249"/>
                    </a:cubicBezTo>
                    <a:cubicBezTo>
                      <a:pt x="25" y="41"/>
                      <a:pt x="25" y="41"/>
                      <a:pt x="25" y="41"/>
                    </a:cubicBezTo>
                    <a:cubicBezTo>
                      <a:pt x="23" y="40"/>
                      <a:pt x="21" y="39"/>
                      <a:pt x="19" y="38"/>
                    </a:cubicBezTo>
                    <a:cubicBezTo>
                      <a:pt x="16" y="36"/>
                      <a:pt x="12" y="34"/>
                      <a:pt x="9" y="33"/>
                    </a:cubicBezTo>
                    <a:cubicBezTo>
                      <a:pt x="6" y="32"/>
                      <a:pt x="3" y="31"/>
                      <a:pt x="0" y="30"/>
                    </a:cubicBezTo>
                    <a:moveTo>
                      <a:pt x="25" y="0"/>
                    </a:moveTo>
                    <a:cubicBezTo>
                      <a:pt x="0" y="0"/>
                      <a:pt x="0" y="0"/>
                      <a:pt x="0" y="0"/>
                    </a:cubicBezTo>
                    <a:cubicBezTo>
                      <a:pt x="0" y="28"/>
                      <a:pt x="0" y="28"/>
                      <a:pt x="0" y="28"/>
                    </a:cubicBezTo>
                    <a:cubicBezTo>
                      <a:pt x="8" y="30"/>
                      <a:pt x="17" y="34"/>
                      <a:pt x="25" y="40"/>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92">
                <a:extLst>
                  <a:ext uri="{FF2B5EF4-FFF2-40B4-BE49-F238E27FC236}">
                    <a16:creationId xmlns:a16="http://schemas.microsoft.com/office/drawing/2014/main" id="{5B583BE3-DC0A-8FA4-ED16-163BC14EB0D1}"/>
                  </a:ext>
                </a:extLst>
              </p:cNvPr>
              <p:cNvSpPr>
                <a:spLocks/>
              </p:cNvSpPr>
              <p:nvPr/>
            </p:nvSpPr>
            <p:spPr bwMode="auto">
              <a:xfrm>
                <a:off x="3642" y="463"/>
                <a:ext cx="59" cy="31"/>
              </a:xfrm>
              <a:custGeom>
                <a:avLst/>
                <a:gdLst>
                  <a:gd name="T0" fmla="*/ 0 w 25"/>
                  <a:gd name="T1" fmla="*/ 0 h 13"/>
                  <a:gd name="T2" fmla="*/ 0 w 25"/>
                  <a:gd name="T3" fmla="*/ 2 h 13"/>
                  <a:gd name="T4" fmla="*/ 9 w 25"/>
                  <a:gd name="T5" fmla="*/ 5 h 13"/>
                  <a:gd name="T6" fmla="*/ 19 w 25"/>
                  <a:gd name="T7" fmla="*/ 10 h 13"/>
                  <a:gd name="T8" fmla="*/ 25 w 25"/>
                  <a:gd name="T9" fmla="*/ 13 h 13"/>
                  <a:gd name="T10" fmla="*/ 25 w 25"/>
                  <a:gd name="T11" fmla="*/ 13 h 13"/>
                  <a:gd name="T12" fmla="*/ 25 w 25"/>
                  <a:gd name="T13" fmla="*/ 12 h 13"/>
                  <a:gd name="T14" fmla="*/ 25 w 25"/>
                  <a:gd name="T15" fmla="*/ 12 h 13"/>
                  <a:gd name="T16" fmla="*/ 0 w 2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0" y="0"/>
                    </a:moveTo>
                    <a:cubicBezTo>
                      <a:pt x="0" y="2"/>
                      <a:pt x="0" y="2"/>
                      <a:pt x="0" y="2"/>
                    </a:cubicBezTo>
                    <a:cubicBezTo>
                      <a:pt x="3" y="3"/>
                      <a:pt x="6" y="4"/>
                      <a:pt x="9" y="5"/>
                    </a:cubicBezTo>
                    <a:cubicBezTo>
                      <a:pt x="12" y="6"/>
                      <a:pt x="16" y="8"/>
                      <a:pt x="19" y="10"/>
                    </a:cubicBezTo>
                    <a:cubicBezTo>
                      <a:pt x="21" y="11"/>
                      <a:pt x="23" y="12"/>
                      <a:pt x="25" y="13"/>
                    </a:cubicBezTo>
                    <a:cubicBezTo>
                      <a:pt x="25" y="13"/>
                      <a:pt x="25" y="13"/>
                      <a:pt x="25" y="13"/>
                    </a:cubicBezTo>
                    <a:cubicBezTo>
                      <a:pt x="25" y="12"/>
                      <a:pt x="25" y="12"/>
                      <a:pt x="25" y="12"/>
                    </a:cubicBezTo>
                    <a:cubicBezTo>
                      <a:pt x="25" y="12"/>
                      <a:pt x="25" y="12"/>
                      <a:pt x="25" y="12"/>
                    </a:cubicBezTo>
                    <a:cubicBezTo>
                      <a:pt x="17" y="6"/>
                      <a:pt x="8" y="2"/>
                      <a:pt x="0"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Freeform 93">
                <a:extLst>
                  <a:ext uri="{FF2B5EF4-FFF2-40B4-BE49-F238E27FC236}">
                    <a16:creationId xmlns:a16="http://schemas.microsoft.com/office/drawing/2014/main" id="{1E517E26-F93B-1905-4C79-04378BD0471C}"/>
                  </a:ext>
                </a:extLst>
              </p:cNvPr>
              <p:cNvSpPr>
                <a:spLocks noEditPoints="1"/>
              </p:cNvSpPr>
              <p:nvPr/>
            </p:nvSpPr>
            <p:spPr bwMode="auto">
              <a:xfrm>
                <a:off x="3758" y="337"/>
                <a:ext cx="59" cy="649"/>
              </a:xfrm>
              <a:custGeom>
                <a:avLst/>
                <a:gdLst>
                  <a:gd name="T0" fmla="*/ 0 w 25"/>
                  <a:gd name="T1" fmla="*/ 90 h 273"/>
                  <a:gd name="T2" fmla="*/ 0 w 25"/>
                  <a:gd name="T3" fmla="*/ 273 h 273"/>
                  <a:gd name="T4" fmla="*/ 25 w 25"/>
                  <a:gd name="T5" fmla="*/ 273 h 273"/>
                  <a:gd name="T6" fmla="*/ 25 w 25"/>
                  <a:gd name="T7" fmla="*/ 135 h 273"/>
                  <a:gd name="T8" fmla="*/ 25 w 25"/>
                  <a:gd name="T9" fmla="*/ 135 h 273"/>
                  <a:gd name="T10" fmla="*/ 22 w 25"/>
                  <a:gd name="T11" fmla="*/ 135 h 273"/>
                  <a:gd name="T12" fmla="*/ 19 w 25"/>
                  <a:gd name="T13" fmla="*/ 129 h 273"/>
                  <a:gd name="T14" fmla="*/ 21 w 25"/>
                  <a:gd name="T15" fmla="*/ 124 h 273"/>
                  <a:gd name="T16" fmla="*/ 20 w 25"/>
                  <a:gd name="T17" fmla="*/ 122 h 273"/>
                  <a:gd name="T18" fmla="*/ 0 w 25"/>
                  <a:gd name="T19" fmla="*/ 90 h 273"/>
                  <a:gd name="T20" fmla="*/ 25 w 25"/>
                  <a:gd name="T21" fmla="*/ 0 h 273"/>
                  <a:gd name="T22" fmla="*/ 0 w 25"/>
                  <a:gd name="T23" fmla="*/ 0 h 273"/>
                  <a:gd name="T24" fmla="*/ 0 w 25"/>
                  <a:gd name="T25" fmla="*/ 87 h 273"/>
                  <a:gd name="T26" fmla="*/ 22 w 25"/>
                  <a:gd name="T27" fmla="*/ 121 h 273"/>
                  <a:gd name="T28" fmla="*/ 23 w 25"/>
                  <a:gd name="T29" fmla="*/ 123 h 273"/>
                  <a:gd name="T30" fmla="*/ 24 w 25"/>
                  <a:gd name="T31" fmla="*/ 123 h 273"/>
                  <a:gd name="T32" fmla="*/ 25 w 25"/>
                  <a:gd name="T33" fmla="*/ 123 h 273"/>
                  <a:gd name="T34" fmla="*/ 25 w 25"/>
                  <a:gd name="T35" fmla="*/ 123 h 273"/>
                  <a:gd name="T36" fmla="*/ 25 w 25"/>
                  <a:gd name="T3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73">
                    <a:moveTo>
                      <a:pt x="0" y="90"/>
                    </a:moveTo>
                    <a:cubicBezTo>
                      <a:pt x="0" y="273"/>
                      <a:pt x="0" y="273"/>
                      <a:pt x="0" y="273"/>
                    </a:cubicBezTo>
                    <a:cubicBezTo>
                      <a:pt x="25" y="273"/>
                      <a:pt x="25" y="273"/>
                      <a:pt x="25" y="273"/>
                    </a:cubicBezTo>
                    <a:cubicBezTo>
                      <a:pt x="25" y="135"/>
                      <a:pt x="25" y="135"/>
                      <a:pt x="25" y="135"/>
                    </a:cubicBezTo>
                    <a:cubicBezTo>
                      <a:pt x="25" y="135"/>
                      <a:pt x="25" y="135"/>
                      <a:pt x="25" y="135"/>
                    </a:cubicBezTo>
                    <a:cubicBezTo>
                      <a:pt x="24" y="135"/>
                      <a:pt x="23" y="135"/>
                      <a:pt x="22" y="135"/>
                    </a:cubicBezTo>
                    <a:cubicBezTo>
                      <a:pt x="20" y="133"/>
                      <a:pt x="19" y="131"/>
                      <a:pt x="19" y="129"/>
                    </a:cubicBezTo>
                    <a:cubicBezTo>
                      <a:pt x="19" y="127"/>
                      <a:pt x="20" y="125"/>
                      <a:pt x="21" y="124"/>
                    </a:cubicBezTo>
                    <a:cubicBezTo>
                      <a:pt x="21" y="123"/>
                      <a:pt x="21" y="123"/>
                      <a:pt x="20" y="122"/>
                    </a:cubicBezTo>
                    <a:cubicBezTo>
                      <a:pt x="14" y="111"/>
                      <a:pt x="7" y="100"/>
                      <a:pt x="0" y="90"/>
                    </a:cubicBezTo>
                    <a:moveTo>
                      <a:pt x="25" y="0"/>
                    </a:moveTo>
                    <a:cubicBezTo>
                      <a:pt x="0" y="0"/>
                      <a:pt x="0" y="0"/>
                      <a:pt x="0" y="0"/>
                    </a:cubicBezTo>
                    <a:cubicBezTo>
                      <a:pt x="0" y="87"/>
                      <a:pt x="0" y="87"/>
                      <a:pt x="0" y="87"/>
                    </a:cubicBezTo>
                    <a:cubicBezTo>
                      <a:pt x="8" y="97"/>
                      <a:pt x="15" y="109"/>
                      <a:pt x="22" y="121"/>
                    </a:cubicBezTo>
                    <a:cubicBezTo>
                      <a:pt x="22" y="122"/>
                      <a:pt x="23" y="122"/>
                      <a:pt x="23" y="123"/>
                    </a:cubicBezTo>
                    <a:cubicBezTo>
                      <a:pt x="23" y="123"/>
                      <a:pt x="24" y="123"/>
                      <a:pt x="24" y="123"/>
                    </a:cubicBezTo>
                    <a:cubicBezTo>
                      <a:pt x="24" y="123"/>
                      <a:pt x="25" y="123"/>
                      <a:pt x="25" y="123"/>
                    </a:cubicBezTo>
                    <a:cubicBezTo>
                      <a:pt x="25" y="123"/>
                      <a:pt x="25" y="123"/>
                      <a:pt x="25" y="123"/>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Freeform 94">
                <a:extLst>
                  <a:ext uri="{FF2B5EF4-FFF2-40B4-BE49-F238E27FC236}">
                    <a16:creationId xmlns:a16="http://schemas.microsoft.com/office/drawing/2014/main" id="{832E7DE1-D2C9-F25E-4DDF-537EDD5411F7}"/>
                  </a:ext>
                </a:extLst>
              </p:cNvPr>
              <p:cNvSpPr>
                <a:spLocks/>
              </p:cNvSpPr>
              <p:nvPr/>
            </p:nvSpPr>
            <p:spPr bwMode="auto">
              <a:xfrm>
                <a:off x="3758" y="544"/>
                <a:ext cx="55" cy="88"/>
              </a:xfrm>
              <a:custGeom>
                <a:avLst/>
                <a:gdLst>
                  <a:gd name="T0" fmla="*/ 0 w 23"/>
                  <a:gd name="T1" fmla="*/ 0 h 37"/>
                  <a:gd name="T2" fmla="*/ 0 w 23"/>
                  <a:gd name="T3" fmla="*/ 3 h 37"/>
                  <a:gd name="T4" fmla="*/ 20 w 23"/>
                  <a:gd name="T5" fmla="*/ 35 h 37"/>
                  <a:gd name="T6" fmla="*/ 21 w 23"/>
                  <a:gd name="T7" fmla="*/ 37 h 37"/>
                  <a:gd name="T8" fmla="*/ 21 w 23"/>
                  <a:gd name="T9" fmla="*/ 37 h 37"/>
                  <a:gd name="T10" fmla="*/ 23 w 23"/>
                  <a:gd name="T11" fmla="*/ 36 h 37"/>
                  <a:gd name="T12" fmla="*/ 22 w 23"/>
                  <a:gd name="T13" fmla="*/ 34 h 37"/>
                  <a:gd name="T14" fmla="*/ 0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0" y="0"/>
                    </a:moveTo>
                    <a:cubicBezTo>
                      <a:pt x="0" y="3"/>
                      <a:pt x="0" y="3"/>
                      <a:pt x="0" y="3"/>
                    </a:cubicBezTo>
                    <a:cubicBezTo>
                      <a:pt x="7" y="13"/>
                      <a:pt x="14" y="24"/>
                      <a:pt x="20" y="35"/>
                    </a:cubicBezTo>
                    <a:cubicBezTo>
                      <a:pt x="21" y="36"/>
                      <a:pt x="21" y="36"/>
                      <a:pt x="21" y="37"/>
                    </a:cubicBezTo>
                    <a:cubicBezTo>
                      <a:pt x="21" y="37"/>
                      <a:pt x="21" y="37"/>
                      <a:pt x="21" y="37"/>
                    </a:cubicBezTo>
                    <a:cubicBezTo>
                      <a:pt x="22" y="37"/>
                      <a:pt x="23" y="36"/>
                      <a:pt x="23" y="36"/>
                    </a:cubicBezTo>
                    <a:cubicBezTo>
                      <a:pt x="23" y="35"/>
                      <a:pt x="22" y="35"/>
                      <a:pt x="22" y="34"/>
                    </a:cubicBezTo>
                    <a:cubicBezTo>
                      <a:pt x="15" y="22"/>
                      <a:pt x="8" y="10"/>
                      <a:pt x="0"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Freeform 95">
                <a:extLst>
                  <a:ext uri="{FF2B5EF4-FFF2-40B4-BE49-F238E27FC236}">
                    <a16:creationId xmlns:a16="http://schemas.microsoft.com/office/drawing/2014/main" id="{2A5360E4-E480-38B8-6E2B-053B5C6F81AA}"/>
                  </a:ext>
                </a:extLst>
              </p:cNvPr>
              <p:cNvSpPr>
                <a:spLocks noEditPoints="1"/>
              </p:cNvSpPr>
              <p:nvPr/>
            </p:nvSpPr>
            <p:spPr bwMode="auto">
              <a:xfrm>
                <a:off x="3808" y="632"/>
                <a:ext cx="9" cy="21"/>
              </a:xfrm>
              <a:custGeom>
                <a:avLst/>
                <a:gdLst>
                  <a:gd name="T0" fmla="*/ 1 w 4"/>
                  <a:gd name="T1" fmla="*/ 1 h 9"/>
                  <a:gd name="T2" fmla="*/ 0 w 4"/>
                  <a:gd name="T3" fmla="*/ 5 h 9"/>
                  <a:gd name="T4" fmla="*/ 2 w 4"/>
                  <a:gd name="T5" fmla="*/ 9 h 9"/>
                  <a:gd name="T6" fmla="*/ 4 w 4"/>
                  <a:gd name="T7" fmla="*/ 9 h 9"/>
                  <a:gd name="T8" fmla="*/ 4 w 4"/>
                  <a:gd name="T9" fmla="*/ 9 h 9"/>
                  <a:gd name="T10" fmla="*/ 4 w 4"/>
                  <a:gd name="T11" fmla="*/ 7 h 9"/>
                  <a:gd name="T12" fmla="*/ 1 w 4"/>
                  <a:gd name="T13" fmla="*/ 1 h 9"/>
                  <a:gd name="T14" fmla="*/ 4 w 4"/>
                  <a:gd name="T15" fmla="*/ 0 h 9"/>
                  <a:gd name="T16" fmla="*/ 3 w 4"/>
                  <a:gd name="T17" fmla="*/ 0 h 9"/>
                  <a:gd name="T18" fmla="*/ 4 w 4"/>
                  <a:gd name="T19" fmla="*/ 3 h 9"/>
                  <a:gd name="T20" fmla="*/ 4 w 4"/>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9">
                    <a:moveTo>
                      <a:pt x="1" y="1"/>
                    </a:moveTo>
                    <a:cubicBezTo>
                      <a:pt x="0" y="2"/>
                      <a:pt x="0" y="3"/>
                      <a:pt x="0" y="5"/>
                    </a:cubicBezTo>
                    <a:cubicBezTo>
                      <a:pt x="0" y="6"/>
                      <a:pt x="1" y="8"/>
                      <a:pt x="2" y="9"/>
                    </a:cubicBezTo>
                    <a:cubicBezTo>
                      <a:pt x="3" y="9"/>
                      <a:pt x="3" y="9"/>
                      <a:pt x="4" y="9"/>
                    </a:cubicBezTo>
                    <a:cubicBezTo>
                      <a:pt x="4" y="9"/>
                      <a:pt x="4" y="9"/>
                      <a:pt x="4" y="9"/>
                    </a:cubicBezTo>
                    <a:cubicBezTo>
                      <a:pt x="4" y="7"/>
                      <a:pt x="4" y="7"/>
                      <a:pt x="4" y="7"/>
                    </a:cubicBezTo>
                    <a:cubicBezTo>
                      <a:pt x="3" y="5"/>
                      <a:pt x="2" y="3"/>
                      <a:pt x="1" y="1"/>
                    </a:cubicBezTo>
                    <a:moveTo>
                      <a:pt x="4" y="0"/>
                    </a:moveTo>
                    <a:cubicBezTo>
                      <a:pt x="4" y="0"/>
                      <a:pt x="3" y="0"/>
                      <a:pt x="3" y="0"/>
                    </a:cubicBezTo>
                    <a:cubicBezTo>
                      <a:pt x="3" y="1"/>
                      <a:pt x="4" y="2"/>
                      <a:pt x="4" y="3"/>
                    </a:cubicBezTo>
                    <a:cubicBezTo>
                      <a:pt x="4" y="0"/>
                      <a:pt x="4" y="0"/>
                      <a:pt x="4"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Freeform 96">
                <a:extLst>
                  <a:ext uri="{FF2B5EF4-FFF2-40B4-BE49-F238E27FC236}">
                    <a16:creationId xmlns:a16="http://schemas.microsoft.com/office/drawing/2014/main" id="{60D16BF9-3CF8-F6B7-8C80-F4EB15B3EE02}"/>
                  </a:ext>
                </a:extLst>
              </p:cNvPr>
              <p:cNvSpPr>
                <a:spLocks/>
              </p:cNvSpPr>
              <p:nvPr/>
            </p:nvSpPr>
            <p:spPr bwMode="auto">
              <a:xfrm>
                <a:off x="3810" y="632"/>
                <a:ext cx="7" cy="17"/>
              </a:xfrm>
              <a:custGeom>
                <a:avLst/>
                <a:gdLst>
                  <a:gd name="T0" fmla="*/ 2 w 3"/>
                  <a:gd name="T1" fmla="*/ 0 h 7"/>
                  <a:gd name="T2" fmla="*/ 0 w 3"/>
                  <a:gd name="T3" fmla="*/ 1 h 7"/>
                  <a:gd name="T4" fmla="*/ 0 w 3"/>
                  <a:gd name="T5" fmla="*/ 1 h 7"/>
                  <a:gd name="T6" fmla="*/ 3 w 3"/>
                  <a:gd name="T7" fmla="*/ 7 h 7"/>
                  <a:gd name="T8" fmla="*/ 3 w 3"/>
                  <a:gd name="T9" fmla="*/ 7 h 7"/>
                  <a:gd name="T10" fmla="*/ 3 w 3"/>
                  <a:gd name="T11" fmla="*/ 3 h 7"/>
                  <a:gd name="T12" fmla="*/ 3 w 3"/>
                  <a:gd name="T13" fmla="*/ 3 h 7"/>
                  <a:gd name="T14" fmla="*/ 2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2" y="0"/>
                    </a:moveTo>
                    <a:cubicBezTo>
                      <a:pt x="1" y="0"/>
                      <a:pt x="1" y="1"/>
                      <a:pt x="0" y="1"/>
                    </a:cubicBezTo>
                    <a:cubicBezTo>
                      <a:pt x="0" y="1"/>
                      <a:pt x="0" y="1"/>
                      <a:pt x="0" y="1"/>
                    </a:cubicBezTo>
                    <a:cubicBezTo>
                      <a:pt x="1" y="3"/>
                      <a:pt x="2" y="5"/>
                      <a:pt x="3" y="7"/>
                    </a:cubicBezTo>
                    <a:cubicBezTo>
                      <a:pt x="3" y="7"/>
                      <a:pt x="3" y="7"/>
                      <a:pt x="3" y="7"/>
                    </a:cubicBezTo>
                    <a:cubicBezTo>
                      <a:pt x="3" y="3"/>
                      <a:pt x="3" y="3"/>
                      <a:pt x="3" y="3"/>
                    </a:cubicBezTo>
                    <a:cubicBezTo>
                      <a:pt x="3" y="3"/>
                      <a:pt x="3" y="3"/>
                      <a:pt x="3" y="3"/>
                    </a:cubicBezTo>
                    <a:cubicBezTo>
                      <a:pt x="3" y="2"/>
                      <a:pt x="2" y="1"/>
                      <a:pt x="2"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Freeform 97">
                <a:extLst>
                  <a:ext uri="{FF2B5EF4-FFF2-40B4-BE49-F238E27FC236}">
                    <a16:creationId xmlns:a16="http://schemas.microsoft.com/office/drawing/2014/main" id="{CAC99A8D-FE90-83A5-89EF-1009CF79BE83}"/>
                  </a:ext>
                </a:extLst>
              </p:cNvPr>
              <p:cNvSpPr>
                <a:spLocks/>
              </p:cNvSpPr>
              <p:nvPr/>
            </p:nvSpPr>
            <p:spPr bwMode="auto">
              <a:xfrm>
                <a:off x="3803" y="630"/>
                <a:ext cx="14" cy="28"/>
              </a:xfrm>
              <a:custGeom>
                <a:avLst/>
                <a:gdLst>
                  <a:gd name="T0" fmla="*/ 5 w 6"/>
                  <a:gd name="T1" fmla="*/ 0 h 12"/>
                  <a:gd name="T2" fmla="*/ 4 w 6"/>
                  <a:gd name="T3" fmla="*/ 0 h 12"/>
                  <a:gd name="T4" fmla="*/ 2 w 6"/>
                  <a:gd name="T5" fmla="*/ 1 h 12"/>
                  <a:gd name="T6" fmla="*/ 2 w 6"/>
                  <a:gd name="T7" fmla="*/ 1 h 12"/>
                  <a:gd name="T8" fmla="*/ 0 w 6"/>
                  <a:gd name="T9" fmla="*/ 6 h 12"/>
                  <a:gd name="T10" fmla="*/ 3 w 6"/>
                  <a:gd name="T11" fmla="*/ 12 h 12"/>
                  <a:gd name="T12" fmla="*/ 6 w 6"/>
                  <a:gd name="T13" fmla="*/ 12 h 12"/>
                  <a:gd name="T14" fmla="*/ 6 w 6"/>
                  <a:gd name="T15" fmla="*/ 12 h 12"/>
                  <a:gd name="T16" fmla="*/ 6 w 6"/>
                  <a:gd name="T17" fmla="*/ 12 h 12"/>
                  <a:gd name="T18" fmla="*/ 6 w 6"/>
                  <a:gd name="T19" fmla="*/ 10 h 12"/>
                  <a:gd name="T20" fmla="*/ 6 w 6"/>
                  <a:gd name="T21" fmla="*/ 10 h 12"/>
                  <a:gd name="T22" fmla="*/ 6 w 6"/>
                  <a:gd name="T23" fmla="*/ 10 h 12"/>
                  <a:gd name="T24" fmla="*/ 4 w 6"/>
                  <a:gd name="T25" fmla="*/ 10 h 12"/>
                  <a:gd name="T26" fmla="*/ 2 w 6"/>
                  <a:gd name="T27" fmla="*/ 6 h 12"/>
                  <a:gd name="T28" fmla="*/ 3 w 6"/>
                  <a:gd name="T29" fmla="*/ 2 h 12"/>
                  <a:gd name="T30" fmla="*/ 3 w 6"/>
                  <a:gd name="T31" fmla="*/ 2 h 12"/>
                  <a:gd name="T32" fmla="*/ 5 w 6"/>
                  <a:gd name="T33" fmla="*/ 1 h 12"/>
                  <a:gd name="T34" fmla="*/ 6 w 6"/>
                  <a:gd name="T35" fmla="*/ 1 h 12"/>
                  <a:gd name="T36" fmla="*/ 6 w 6"/>
                  <a:gd name="T37" fmla="*/ 1 h 12"/>
                  <a:gd name="T38" fmla="*/ 6 w 6"/>
                  <a:gd name="T39" fmla="*/ 0 h 12"/>
                  <a:gd name="T40" fmla="*/ 6 w 6"/>
                  <a:gd name="T41" fmla="*/ 0 h 12"/>
                  <a:gd name="T42" fmla="*/ 6 w 6"/>
                  <a:gd name="T43" fmla="*/ 0 h 12"/>
                  <a:gd name="T44" fmla="*/ 5 w 6"/>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2">
                    <a:moveTo>
                      <a:pt x="5" y="0"/>
                    </a:moveTo>
                    <a:cubicBezTo>
                      <a:pt x="5" y="0"/>
                      <a:pt x="4" y="0"/>
                      <a:pt x="4" y="0"/>
                    </a:cubicBezTo>
                    <a:cubicBezTo>
                      <a:pt x="4" y="0"/>
                      <a:pt x="3" y="1"/>
                      <a:pt x="2" y="1"/>
                    </a:cubicBezTo>
                    <a:cubicBezTo>
                      <a:pt x="2" y="1"/>
                      <a:pt x="2" y="1"/>
                      <a:pt x="2" y="1"/>
                    </a:cubicBezTo>
                    <a:cubicBezTo>
                      <a:pt x="1" y="2"/>
                      <a:pt x="0" y="4"/>
                      <a:pt x="0" y="6"/>
                    </a:cubicBezTo>
                    <a:cubicBezTo>
                      <a:pt x="0" y="8"/>
                      <a:pt x="1" y="10"/>
                      <a:pt x="3" y="12"/>
                    </a:cubicBezTo>
                    <a:cubicBezTo>
                      <a:pt x="4" y="12"/>
                      <a:pt x="5" y="12"/>
                      <a:pt x="6" y="12"/>
                    </a:cubicBezTo>
                    <a:cubicBezTo>
                      <a:pt x="6" y="12"/>
                      <a:pt x="6" y="12"/>
                      <a:pt x="6" y="12"/>
                    </a:cubicBezTo>
                    <a:cubicBezTo>
                      <a:pt x="6" y="12"/>
                      <a:pt x="6" y="12"/>
                      <a:pt x="6" y="12"/>
                    </a:cubicBezTo>
                    <a:cubicBezTo>
                      <a:pt x="6" y="10"/>
                      <a:pt x="6" y="10"/>
                      <a:pt x="6" y="10"/>
                    </a:cubicBezTo>
                    <a:cubicBezTo>
                      <a:pt x="6" y="10"/>
                      <a:pt x="6" y="10"/>
                      <a:pt x="6" y="10"/>
                    </a:cubicBezTo>
                    <a:cubicBezTo>
                      <a:pt x="6" y="10"/>
                      <a:pt x="6" y="10"/>
                      <a:pt x="6" y="10"/>
                    </a:cubicBezTo>
                    <a:cubicBezTo>
                      <a:pt x="5" y="10"/>
                      <a:pt x="5" y="10"/>
                      <a:pt x="4" y="10"/>
                    </a:cubicBezTo>
                    <a:cubicBezTo>
                      <a:pt x="3" y="9"/>
                      <a:pt x="2" y="7"/>
                      <a:pt x="2" y="6"/>
                    </a:cubicBezTo>
                    <a:cubicBezTo>
                      <a:pt x="2" y="4"/>
                      <a:pt x="2" y="3"/>
                      <a:pt x="3" y="2"/>
                    </a:cubicBezTo>
                    <a:cubicBezTo>
                      <a:pt x="3" y="2"/>
                      <a:pt x="3" y="2"/>
                      <a:pt x="3" y="2"/>
                    </a:cubicBezTo>
                    <a:cubicBezTo>
                      <a:pt x="4" y="2"/>
                      <a:pt x="4" y="1"/>
                      <a:pt x="5" y="1"/>
                    </a:cubicBezTo>
                    <a:cubicBezTo>
                      <a:pt x="5" y="1"/>
                      <a:pt x="6" y="1"/>
                      <a:pt x="6" y="1"/>
                    </a:cubicBezTo>
                    <a:cubicBezTo>
                      <a:pt x="6" y="1"/>
                      <a:pt x="6" y="1"/>
                      <a:pt x="6" y="1"/>
                    </a:cubicBezTo>
                    <a:cubicBezTo>
                      <a:pt x="6" y="0"/>
                      <a:pt x="6" y="0"/>
                      <a:pt x="6" y="0"/>
                    </a:cubicBezTo>
                    <a:cubicBezTo>
                      <a:pt x="6" y="0"/>
                      <a:pt x="6" y="0"/>
                      <a:pt x="6" y="0"/>
                    </a:cubicBezTo>
                    <a:cubicBezTo>
                      <a:pt x="6" y="0"/>
                      <a:pt x="6" y="0"/>
                      <a:pt x="6" y="0"/>
                    </a:cubicBezTo>
                    <a:cubicBezTo>
                      <a:pt x="6" y="0"/>
                      <a:pt x="5" y="0"/>
                      <a:pt x="5"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98">
                <a:extLst>
                  <a:ext uri="{FF2B5EF4-FFF2-40B4-BE49-F238E27FC236}">
                    <a16:creationId xmlns:a16="http://schemas.microsoft.com/office/drawing/2014/main" id="{03FB2A69-C2EA-2FAD-ECE2-888E15182F6C}"/>
                  </a:ext>
                </a:extLst>
              </p:cNvPr>
              <p:cNvSpPr>
                <a:spLocks noEditPoints="1"/>
              </p:cNvSpPr>
              <p:nvPr/>
            </p:nvSpPr>
            <p:spPr bwMode="auto">
              <a:xfrm>
                <a:off x="3874" y="554"/>
                <a:ext cx="60" cy="432"/>
              </a:xfrm>
              <a:custGeom>
                <a:avLst/>
                <a:gdLst>
                  <a:gd name="T0" fmla="*/ 0 w 25"/>
                  <a:gd name="T1" fmla="*/ 79 h 182"/>
                  <a:gd name="T2" fmla="*/ 0 w 25"/>
                  <a:gd name="T3" fmla="*/ 182 h 182"/>
                  <a:gd name="T4" fmla="*/ 25 w 25"/>
                  <a:gd name="T5" fmla="*/ 182 h 182"/>
                  <a:gd name="T6" fmla="*/ 25 w 25"/>
                  <a:gd name="T7" fmla="*/ 107 h 182"/>
                  <a:gd name="T8" fmla="*/ 24 w 25"/>
                  <a:gd name="T9" fmla="*/ 106 h 182"/>
                  <a:gd name="T10" fmla="*/ 2 w 25"/>
                  <a:gd name="T11" fmla="*/ 83 h 182"/>
                  <a:gd name="T12" fmla="*/ 0 w 25"/>
                  <a:gd name="T13" fmla="*/ 79 h 182"/>
                  <a:gd name="T14" fmla="*/ 25 w 25"/>
                  <a:gd name="T15" fmla="*/ 0 h 182"/>
                  <a:gd name="T16" fmla="*/ 0 w 25"/>
                  <a:gd name="T17" fmla="*/ 0 h 182"/>
                  <a:gd name="T18" fmla="*/ 0 w 25"/>
                  <a:gd name="T19" fmla="*/ 76 h 182"/>
                  <a:gd name="T20" fmla="*/ 4 w 25"/>
                  <a:gd name="T21" fmla="*/ 81 h 182"/>
                  <a:gd name="T22" fmla="*/ 25 w 25"/>
                  <a:gd name="T23" fmla="*/ 104 h 182"/>
                  <a:gd name="T24" fmla="*/ 25 w 25"/>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2">
                    <a:moveTo>
                      <a:pt x="0" y="79"/>
                    </a:moveTo>
                    <a:cubicBezTo>
                      <a:pt x="0" y="182"/>
                      <a:pt x="0" y="182"/>
                      <a:pt x="0" y="182"/>
                    </a:cubicBezTo>
                    <a:cubicBezTo>
                      <a:pt x="25" y="182"/>
                      <a:pt x="25" y="182"/>
                      <a:pt x="25" y="182"/>
                    </a:cubicBezTo>
                    <a:cubicBezTo>
                      <a:pt x="25" y="107"/>
                      <a:pt x="25" y="107"/>
                      <a:pt x="25" y="107"/>
                    </a:cubicBezTo>
                    <a:cubicBezTo>
                      <a:pt x="25" y="107"/>
                      <a:pt x="24" y="106"/>
                      <a:pt x="24" y="106"/>
                    </a:cubicBezTo>
                    <a:cubicBezTo>
                      <a:pt x="15" y="99"/>
                      <a:pt x="8" y="91"/>
                      <a:pt x="2" y="83"/>
                    </a:cubicBezTo>
                    <a:cubicBezTo>
                      <a:pt x="1" y="81"/>
                      <a:pt x="0" y="80"/>
                      <a:pt x="0" y="79"/>
                    </a:cubicBezTo>
                    <a:moveTo>
                      <a:pt x="25" y="0"/>
                    </a:moveTo>
                    <a:cubicBezTo>
                      <a:pt x="0" y="0"/>
                      <a:pt x="0" y="0"/>
                      <a:pt x="0" y="0"/>
                    </a:cubicBezTo>
                    <a:cubicBezTo>
                      <a:pt x="0" y="76"/>
                      <a:pt x="0" y="76"/>
                      <a:pt x="0" y="76"/>
                    </a:cubicBezTo>
                    <a:cubicBezTo>
                      <a:pt x="1" y="77"/>
                      <a:pt x="2" y="79"/>
                      <a:pt x="4" y="81"/>
                    </a:cubicBezTo>
                    <a:cubicBezTo>
                      <a:pt x="10" y="90"/>
                      <a:pt x="17" y="98"/>
                      <a:pt x="25" y="104"/>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99">
                <a:extLst>
                  <a:ext uri="{FF2B5EF4-FFF2-40B4-BE49-F238E27FC236}">
                    <a16:creationId xmlns:a16="http://schemas.microsoft.com/office/drawing/2014/main" id="{160B72F8-ABD9-101E-0DD6-08340DBFB5DA}"/>
                  </a:ext>
                </a:extLst>
              </p:cNvPr>
              <p:cNvSpPr>
                <a:spLocks/>
              </p:cNvSpPr>
              <p:nvPr/>
            </p:nvSpPr>
            <p:spPr bwMode="auto">
              <a:xfrm>
                <a:off x="3874" y="734"/>
                <a:ext cx="60" cy="74"/>
              </a:xfrm>
              <a:custGeom>
                <a:avLst/>
                <a:gdLst>
                  <a:gd name="T0" fmla="*/ 0 w 25"/>
                  <a:gd name="T1" fmla="*/ 0 h 31"/>
                  <a:gd name="T2" fmla="*/ 0 w 25"/>
                  <a:gd name="T3" fmla="*/ 3 h 31"/>
                  <a:gd name="T4" fmla="*/ 2 w 25"/>
                  <a:gd name="T5" fmla="*/ 7 h 31"/>
                  <a:gd name="T6" fmla="*/ 24 w 25"/>
                  <a:gd name="T7" fmla="*/ 30 h 31"/>
                  <a:gd name="T8" fmla="*/ 25 w 25"/>
                  <a:gd name="T9" fmla="*/ 31 h 31"/>
                  <a:gd name="T10" fmla="*/ 25 w 25"/>
                  <a:gd name="T11" fmla="*/ 31 h 31"/>
                  <a:gd name="T12" fmla="*/ 25 w 25"/>
                  <a:gd name="T13" fmla="*/ 28 h 31"/>
                  <a:gd name="T14" fmla="*/ 25 w 25"/>
                  <a:gd name="T15" fmla="*/ 28 h 31"/>
                  <a:gd name="T16" fmla="*/ 4 w 25"/>
                  <a:gd name="T17" fmla="*/ 5 h 31"/>
                  <a:gd name="T18" fmla="*/ 0 w 2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0"/>
                    </a:moveTo>
                    <a:cubicBezTo>
                      <a:pt x="0" y="3"/>
                      <a:pt x="0" y="3"/>
                      <a:pt x="0" y="3"/>
                    </a:cubicBezTo>
                    <a:cubicBezTo>
                      <a:pt x="0" y="4"/>
                      <a:pt x="1" y="5"/>
                      <a:pt x="2" y="7"/>
                    </a:cubicBezTo>
                    <a:cubicBezTo>
                      <a:pt x="8" y="15"/>
                      <a:pt x="15" y="23"/>
                      <a:pt x="24" y="30"/>
                    </a:cubicBezTo>
                    <a:cubicBezTo>
                      <a:pt x="24" y="30"/>
                      <a:pt x="25" y="31"/>
                      <a:pt x="25" y="31"/>
                    </a:cubicBezTo>
                    <a:cubicBezTo>
                      <a:pt x="25" y="31"/>
                      <a:pt x="25" y="31"/>
                      <a:pt x="25" y="31"/>
                    </a:cubicBezTo>
                    <a:cubicBezTo>
                      <a:pt x="25" y="28"/>
                      <a:pt x="25" y="28"/>
                      <a:pt x="25" y="28"/>
                    </a:cubicBezTo>
                    <a:cubicBezTo>
                      <a:pt x="25" y="28"/>
                      <a:pt x="25" y="28"/>
                      <a:pt x="25" y="28"/>
                    </a:cubicBezTo>
                    <a:cubicBezTo>
                      <a:pt x="17" y="22"/>
                      <a:pt x="10" y="14"/>
                      <a:pt x="4" y="5"/>
                    </a:cubicBezTo>
                    <a:cubicBezTo>
                      <a:pt x="2" y="3"/>
                      <a:pt x="1" y="1"/>
                      <a:pt x="0"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100">
                <a:extLst>
                  <a:ext uri="{FF2B5EF4-FFF2-40B4-BE49-F238E27FC236}">
                    <a16:creationId xmlns:a16="http://schemas.microsoft.com/office/drawing/2014/main" id="{6A768E70-2D1F-5812-028D-B56C4F3572BD}"/>
                  </a:ext>
                </a:extLst>
              </p:cNvPr>
              <p:cNvSpPr>
                <a:spLocks noEditPoints="1"/>
              </p:cNvSpPr>
              <p:nvPr/>
            </p:nvSpPr>
            <p:spPr bwMode="auto">
              <a:xfrm>
                <a:off x="3991" y="639"/>
                <a:ext cx="59" cy="347"/>
              </a:xfrm>
              <a:custGeom>
                <a:avLst/>
                <a:gdLst>
                  <a:gd name="T0" fmla="*/ 0 w 25"/>
                  <a:gd name="T1" fmla="*/ 84 h 146"/>
                  <a:gd name="T2" fmla="*/ 0 w 25"/>
                  <a:gd name="T3" fmla="*/ 146 h 146"/>
                  <a:gd name="T4" fmla="*/ 25 w 25"/>
                  <a:gd name="T5" fmla="*/ 146 h 146"/>
                  <a:gd name="T6" fmla="*/ 25 w 25"/>
                  <a:gd name="T7" fmla="*/ 85 h 146"/>
                  <a:gd name="T8" fmla="*/ 20 w 25"/>
                  <a:gd name="T9" fmla="*/ 86 h 146"/>
                  <a:gd name="T10" fmla="*/ 14 w 25"/>
                  <a:gd name="T11" fmla="*/ 86 h 146"/>
                  <a:gd name="T12" fmla="*/ 4 w 25"/>
                  <a:gd name="T13" fmla="*/ 85 h 146"/>
                  <a:gd name="T14" fmla="*/ 0 w 25"/>
                  <a:gd name="T15" fmla="*/ 84 h 146"/>
                  <a:gd name="T16" fmla="*/ 25 w 25"/>
                  <a:gd name="T17" fmla="*/ 0 h 146"/>
                  <a:gd name="T18" fmla="*/ 0 w 25"/>
                  <a:gd name="T19" fmla="*/ 0 h 146"/>
                  <a:gd name="T20" fmla="*/ 0 w 25"/>
                  <a:gd name="T21" fmla="*/ 82 h 146"/>
                  <a:gd name="T22" fmla="*/ 4 w 25"/>
                  <a:gd name="T23" fmla="*/ 83 h 146"/>
                  <a:gd name="T24" fmla="*/ 14 w 25"/>
                  <a:gd name="T25" fmla="*/ 84 h 146"/>
                  <a:gd name="T26" fmla="*/ 20 w 25"/>
                  <a:gd name="T27" fmla="*/ 84 h 146"/>
                  <a:gd name="T28" fmla="*/ 25 w 25"/>
                  <a:gd name="T29" fmla="*/ 83 h 146"/>
                  <a:gd name="T30" fmla="*/ 25 w 25"/>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46">
                    <a:moveTo>
                      <a:pt x="0" y="84"/>
                    </a:moveTo>
                    <a:cubicBezTo>
                      <a:pt x="0" y="146"/>
                      <a:pt x="0" y="146"/>
                      <a:pt x="0" y="146"/>
                    </a:cubicBezTo>
                    <a:cubicBezTo>
                      <a:pt x="25" y="146"/>
                      <a:pt x="25" y="146"/>
                      <a:pt x="25" y="146"/>
                    </a:cubicBezTo>
                    <a:cubicBezTo>
                      <a:pt x="25" y="85"/>
                      <a:pt x="25" y="85"/>
                      <a:pt x="25" y="85"/>
                    </a:cubicBezTo>
                    <a:cubicBezTo>
                      <a:pt x="23" y="85"/>
                      <a:pt x="22" y="86"/>
                      <a:pt x="20" y="86"/>
                    </a:cubicBezTo>
                    <a:cubicBezTo>
                      <a:pt x="18" y="86"/>
                      <a:pt x="16" y="86"/>
                      <a:pt x="14" y="86"/>
                    </a:cubicBezTo>
                    <a:cubicBezTo>
                      <a:pt x="11" y="86"/>
                      <a:pt x="7" y="86"/>
                      <a:pt x="4" y="85"/>
                    </a:cubicBezTo>
                    <a:cubicBezTo>
                      <a:pt x="2" y="85"/>
                      <a:pt x="1" y="85"/>
                      <a:pt x="0" y="84"/>
                    </a:cubicBezTo>
                    <a:moveTo>
                      <a:pt x="25" y="0"/>
                    </a:moveTo>
                    <a:cubicBezTo>
                      <a:pt x="0" y="0"/>
                      <a:pt x="0" y="0"/>
                      <a:pt x="0" y="0"/>
                    </a:cubicBezTo>
                    <a:cubicBezTo>
                      <a:pt x="0" y="82"/>
                      <a:pt x="0" y="82"/>
                      <a:pt x="0" y="82"/>
                    </a:cubicBezTo>
                    <a:cubicBezTo>
                      <a:pt x="1" y="82"/>
                      <a:pt x="3" y="83"/>
                      <a:pt x="4" y="83"/>
                    </a:cubicBezTo>
                    <a:cubicBezTo>
                      <a:pt x="7" y="84"/>
                      <a:pt x="11" y="84"/>
                      <a:pt x="14" y="84"/>
                    </a:cubicBezTo>
                    <a:cubicBezTo>
                      <a:pt x="16" y="84"/>
                      <a:pt x="18" y="84"/>
                      <a:pt x="20" y="84"/>
                    </a:cubicBezTo>
                    <a:cubicBezTo>
                      <a:pt x="22" y="84"/>
                      <a:pt x="23" y="83"/>
                      <a:pt x="25" y="83"/>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101">
                <a:extLst>
                  <a:ext uri="{FF2B5EF4-FFF2-40B4-BE49-F238E27FC236}">
                    <a16:creationId xmlns:a16="http://schemas.microsoft.com/office/drawing/2014/main" id="{3560CF6A-BC18-F428-FD0A-D154DECA86FA}"/>
                  </a:ext>
                </a:extLst>
              </p:cNvPr>
              <p:cNvSpPr>
                <a:spLocks/>
              </p:cNvSpPr>
              <p:nvPr/>
            </p:nvSpPr>
            <p:spPr bwMode="auto">
              <a:xfrm>
                <a:off x="3991" y="834"/>
                <a:ext cx="59" cy="9"/>
              </a:xfrm>
              <a:custGeom>
                <a:avLst/>
                <a:gdLst>
                  <a:gd name="T0" fmla="*/ 0 w 25"/>
                  <a:gd name="T1" fmla="*/ 0 h 4"/>
                  <a:gd name="T2" fmla="*/ 0 w 25"/>
                  <a:gd name="T3" fmla="*/ 2 h 4"/>
                  <a:gd name="T4" fmla="*/ 4 w 25"/>
                  <a:gd name="T5" fmla="*/ 3 h 4"/>
                  <a:gd name="T6" fmla="*/ 14 w 25"/>
                  <a:gd name="T7" fmla="*/ 4 h 4"/>
                  <a:gd name="T8" fmla="*/ 20 w 25"/>
                  <a:gd name="T9" fmla="*/ 4 h 4"/>
                  <a:gd name="T10" fmla="*/ 25 w 25"/>
                  <a:gd name="T11" fmla="*/ 3 h 4"/>
                  <a:gd name="T12" fmla="*/ 25 w 25"/>
                  <a:gd name="T13" fmla="*/ 3 h 4"/>
                  <a:gd name="T14" fmla="*/ 25 w 25"/>
                  <a:gd name="T15" fmla="*/ 1 h 4"/>
                  <a:gd name="T16" fmla="*/ 25 w 25"/>
                  <a:gd name="T17" fmla="*/ 1 h 4"/>
                  <a:gd name="T18" fmla="*/ 20 w 25"/>
                  <a:gd name="T19" fmla="*/ 2 h 4"/>
                  <a:gd name="T20" fmla="*/ 14 w 25"/>
                  <a:gd name="T21" fmla="*/ 2 h 4"/>
                  <a:gd name="T22" fmla="*/ 4 w 25"/>
                  <a:gd name="T23" fmla="*/ 1 h 4"/>
                  <a:gd name="T24" fmla="*/ 0 w 25"/>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
                    <a:moveTo>
                      <a:pt x="0" y="0"/>
                    </a:moveTo>
                    <a:cubicBezTo>
                      <a:pt x="0" y="2"/>
                      <a:pt x="0" y="2"/>
                      <a:pt x="0" y="2"/>
                    </a:cubicBezTo>
                    <a:cubicBezTo>
                      <a:pt x="1" y="3"/>
                      <a:pt x="2" y="3"/>
                      <a:pt x="4" y="3"/>
                    </a:cubicBezTo>
                    <a:cubicBezTo>
                      <a:pt x="7" y="4"/>
                      <a:pt x="11" y="4"/>
                      <a:pt x="14" y="4"/>
                    </a:cubicBezTo>
                    <a:cubicBezTo>
                      <a:pt x="16" y="4"/>
                      <a:pt x="18" y="4"/>
                      <a:pt x="20" y="4"/>
                    </a:cubicBezTo>
                    <a:cubicBezTo>
                      <a:pt x="22" y="4"/>
                      <a:pt x="23" y="3"/>
                      <a:pt x="25" y="3"/>
                    </a:cubicBezTo>
                    <a:cubicBezTo>
                      <a:pt x="25" y="3"/>
                      <a:pt x="25" y="3"/>
                      <a:pt x="25" y="3"/>
                    </a:cubicBezTo>
                    <a:cubicBezTo>
                      <a:pt x="25" y="1"/>
                      <a:pt x="25" y="1"/>
                      <a:pt x="25" y="1"/>
                    </a:cubicBezTo>
                    <a:cubicBezTo>
                      <a:pt x="25" y="1"/>
                      <a:pt x="25" y="1"/>
                      <a:pt x="25" y="1"/>
                    </a:cubicBezTo>
                    <a:cubicBezTo>
                      <a:pt x="23" y="1"/>
                      <a:pt x="22" y="2"/>
                      <a:pt x="20" y="2"/>
                    </a:cubicBezTo>
                    <a:cubicBezTo>
                      <a:pt x="18" y="2"/>
                      <a:pt x="16" y="2"/>
                      <a:pt x="14" y="2"/>
                    </a:cubicBezTo>
                    <a:cubicBezTo>
                      <a:pt x="11" y="2"/>
                      <a:pt x="7" y="2"/>
                      <a:pt x="4" y="1"/>
                    </a:cubicBezTo>
                    <a:cubicBezTo>
                      <a:pt x="3" y="1"/>
                      <a:pt x="1" y="0"/>
                      <a:pt x="0"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102">
                <a:extLst>
                  <a:ext uri="{FF2B5EF4-FFF2-40B4-BE49-F238E27FC236}">
                    <a16:creationId xmlns:a16="http://schemas.microsoft.com/office/drawing/2014/main" id="{03AF08D6-ECED-82DC-E1B9-66D95C5BE636}"/>
                  </a:ext>
                </a:extLst>
              </p:cNvPr>
              <p:cNvSpPr>
                <a:spLocks noEditPoints="1"/>
              </p:cNvSpPr>
              <p:nvPr/>
            </p:nvSpPr>
            <p:spPr bwMode="auto">
              <a:xfrm>
                <a:off x="4107" y="380"/>
                <a:ext cx="59" cy="606"/>
              </a:xfrm>
              <a:custGeom>
                <a:avLst/>
                <a:gdLst>
                  <a:gd name="T0" fmla="*/ 25 w 25"/>
                  <a:gd name="T1" fmla="*/ 157 h 255"/>
                  <a:gd name="T2" fmla="*/ 13 w 25"/>
                  <a:gd name="T3" fmla="*/ 171 h 255"/>
                  <a:gd name="T4" fmla="*/ 0 w 25"/>
                  <a:gd name="T5" fmla="*/ 183 h 255"/>
                  <a:gd name="T6" fmla="*/ 0 w 25"/>
                  <a:gd name="T7" fmla="*/ 255 h 255"/>
                  <a:gd name="T8" fmla="*/ 25 w 25"/>
                  <a:gd name="T9" fmla="*/ 255 h 255"/>
                  <a:gd name="T10" fmla="*/ 25 w 25"/>
                  <a:gd name="T11" fmla="*/ 157 h 255"/>
                  <a:gd name="T12" fmla="*/ 25 w 25"/>
                  <a:gd name="T13" fmla="*/ 0 h 255"/>
                  <a:gd name="T14" fmla="*/ 0 w 25"/>
                  <a:gd name="T15" fmla="*/ 0 h 255"/>
                  <a:gd name="T16" fmla="*/ 0 w 25"/>
                  <a:gd name="T17" fmla="*/ 180 h 255"/>
                  <a:gd name="T18" fmla="*/ 11 w 25"/>
                  <a:gd name="T19" fmla="*/ 169 h 255"/>
                  <a:gd name="T20" fmla="*/ 25 w 25"/>
                  <a:gd name="T21" fmla="*/ 153 h 255"/>
                  <a:gd name="T22" fmla="*/ 25 w 25"/>
                  <a:gd name="T2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55">
                    <a:moveTo>
                      <a:pt x="25" y="157"/>
                    </a:moveTo>
                    <a:cubicBezTo>
                      <a:pt x="21" y="162"/>
                      <a:pt x="17" y="166"/>
                      <a:pt x="13" y="171"/>
                    </a:cubicBezTo>
                    <a:cubicBezTo>
                      <a:pt x="9" y="175"/>
                      <a:pt x="4" y="179"/>
                      <a:pt x="0" y="183"/>
                    </a:cubicBezTo>
                    <a:cubicBezTo>
                      <a:pt x="0" y="255"/>
                      <a:pt x="0" y="255"/>
                      <a:pt x="0" y="255"/>
                    </a:cubicBezTo>
                    <a:cubicBezTo>
                      <a:pt x="25" y="255"/>
                      <a:pt x="25" y="255"/>
                      <a:pt x="25" y="255"/>
                    </a:cubicBezTo>
                    <a:cubicBezTo>
                      <a:pt x="25" y="157"/>
                      <a:pt x="25" y="157"/>
                      <a:pt x="25" y="157"/>
                    </a:cubicBezTo>
                    <a:moveTo>
                      <a:pt x="25" y="0"/>
                    </a:moveTo>
                    <a:cubicBezTo>
                      <a:pt x="0" y="0"/>
                      <a:pt x="0" y="0"/>
                      <a:pt x="0" y="0"/>
                    </a:cubicBezTo>
                    <a:cubicBezTo>
                      <a:pt x="0" y="180"/>
                      <a:pt x="0" y="180"/>
                      <a:pt x="0" y="180"/>
                    </a:cubicBezTo>
                    <a:cubicBezTo>
                      <a:pt x="4" y="177"/>
                      <a:pt x="8" y="173"/>
                      <a:pt x="11" y="169"/>
                    </a:cubicBezTo>
                    <a:cubicBezTo>
                      <a:pt x="16" y="164"/>
                      <a:pt x="21" y="159"/>
                      <a:pt x="25" y="153"/>
                    </a:cubicBezTo>
                    <a:cubicBezTo>
                      <a:pt x="25" y="0"/>
                      <a:pt x="25" y="0"/>
                      <a:pt x="25"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103">
                <a:extLst>
                  <a:ext uri="{FF2B5EF4-FFF2-40B4-BE49-F238E27FC236}">
                    <a16:creationId xmlns:a16="http://schemas.microsoft.com/office/drawing/2014/main" id="{72231859-37A2-03A5-DEFF-37311E9C3865}"/>
                  </a:ext>
                </a:extLst>
              </p:cNvPr>
              <p:cNvSpPr>
                <a:spLocks/>
              </p:cNvSpPr>
              <p:nvPr/>
            </p:nvSpPr>
            <p:spPr bwMode="auto">
              <a:xfrm>
                <a:off x="4107" y="744"/>
                <a:ext cx="59" cy="71"/>
              </a:xfrm>
              <a:custGeom>
                <a:avLst/>
                <a:gdLst>
                  <a:gd name="T0" fmla="*/ 25 w 25"/>
                  <a:gd name="T1" fmla="*/ 0 h 30"/>
                  <a:gd name="T2" fmla="*/ 25 w 25"/>
                  <a:gd name="T3" fmla="*/ 0 h 30"/>
                  <a:gd name="T4" fmla="*/ 11 w 25"/>
                  <a:gd name="T5" fmla="*/ 16 h 30"/>
                  <a:gd name="T6" fmla="*/ 0 w 25"/>
                  <a:gd name="T7" fmla="*/ 27 h 30"/>
                  <a:gd name="T8" fmla="*/ 0 w 25"/>
                  <a:gd name="T9" fmla="*/ 30 h 30"/>
                  <a:gd name="T10" fmla="*/ 13 w 25"/>
                  <a:gd name="T11" fmla="*/ 18 h 30"/>
                  <a:gd name="T12" fmla="*/ 25 w 25"/>
                  <a:gd name="T13" fmla="*/ 4 h 30"/>
                  <a:gd name="T14" fmla="*/ 25 w 25"/>
                  <a:gd name="T15" fmla="*/ 4 h 30"/>
                  <a:gd name="T16" fmla="*/ 25 w 2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0">
                    <a:moveTo>
                      <a:pt x="25" y="0"/>
                    </a:moveTo>
                    <a:cubicBezTo>
                      <a:pt x="25" y="0"/>
                      <a:pt x="25" y="0"/>
                      <a:pt x="25" y="0"/>
                    </a:cubicBezTo>
                    <a:cubicBezTo>
                      <a:pt x="21" y="6"/>
                      <a:pt x="16" y="11"/>
                      <a:pt x="11" y="16"/>
                    </a:cubicBezTo>
                    <a:cubicBezTo>
                      <a:pt x="8" y="20"/>
                      <a:pt x="4" y="24"/>
                      <a:pt x="0" y="27"/>
                    </a:cubicBezTo>
                    <a:cubicBezTo>
                      <a:pt x="0" y="30"/>
                      <a:pt x="0" y="30"/>
                      <a:pt x="0" y="30"/>
                    </a:cubicBezTo>
                    <a:cubicBezTo>
                      <a:pt x="4" y="26"/>
                      <a:pt x="9" y="22"/>
                      <a:pt x="13" y="18"/>
                    </a:cubicBezTo>
                    <a:cubicBezTo>
                      <a:pt x="17" y="13"/>
                      <a:pt x="21" y="9"/>
                      <a:pt x="25" y="4"/>
                    </a:cubicBezTo>
                    <a:cubicBezTo>
                      <a:pt x="25" y="4"/>
                      <a:pt x="25" y="4"/>
                      <a:pt x="25" y="4"/>
                    </a:cubicBezTo>
                    <a:cubicBezTo>
                      <a:pt x="25" y="0"/>
                      <a:pt x="25" y="0"/>
                      <a:pt x="25"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104">
                <a:extLst>
                  <a:ext uri="{FF2B5EF4-FFF2-40B4-BE49-F238E27FC236}">
                    <a16:creationId xmlns:a16="http://schemas.microsoft.com/office/drawing/2014/main" id="{A53FA6EE-D572-4467-5C24-C068C9BCCF4B}"/>
                  </a:ext>
                </a:extLst>
              </p:cNvPr>
              <p:cNvSpPr>
                <a:spLocks noEditPoints="1"/>
              </p:cNvSpPr>
              <p:nvPr/>
            </p:nvSpPr>
            <p:spPr bwMode="auto">
              <a:xfrm>
                <a:off x="4221" y="489"/>
                <a:ext cx="62" cy="497"/>
              </a:xfrm>
              <a:custGeom>
                <a:avLst/>
                <a:gdLst>
                  <a:gd name="T0" fmla="*/ 26 w 26"/>
                  <a:gd name="T1" fmla="*/ 37 h 209"/>
                  <a:gd name="T2" fmla="*/ 0 w 26"/>
                  <a:gd name="T3" fmla="*/ 74 h 209"/>
                  <a:gd name="T4" fmla="*/ 0 w 26"/>
                  <a:gd name="T5" fmla="*/ 209 h 209"/>
                  <a:gd name="T6" fmla="*/ 26 w 26"/>
                  <a:gd name="T7" fmla="*/ 209 h 209"/>
                  <a:gd name="T8" fmla="*/ 26 w 26"/>
                  <a:gd name="T9" fmla="*/ 37 h 209"/>
                  <a:gd name="T10" fmla="*/ 26 w 26"/>
                  <a:gd name="T11" fmla="*/ 0 h 209"/>
                  <a:gd name="T12" fmla="*/ 0 w 26"/>
                  <a:gd name="T13" fmla="*/ 0 h 209"/>
                  <a:gd name="T14" fmla="*/ 0 w 26"/>
                  <a:gd name="T15" fmla="*/ 70 h 209"/>
                  <a:gd name="T16" fmla="*/ 26 w 26"/>
                  <a:gd name="T17" fmla="*/ 34 h 209"/>
                  <a:gd name="T18" fmla="*/ 26 w 26"/>
                  <a:gd name="T1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9">
                    <a:moveTo>
                      <a:pt x="26" y="37"/>
                    </a:moveTo>
                    <a:cubicBezTo>
                      <a:pt x="17" y="48"/>
                      <a:pt x="9" y="61"/>
                      <a:pt x="0" y="74"/>
                    </a:cubicBezTo>
                    <a:cubicBezTo>
                      <a:pt x="0" y="209"/>
                      <a:pt x="0" y="209"/>
                      <a:pt x="0" y="209"/>
                    </a:cubicBezTo>
                    <a:cubicBezTo>
                      <a:pt x="26" y="209"/>
                      <a:pt x="26" y="209"/>
                      <a:pt x="26" y="209"/>
                    </a:cubicBezTo>
                    <a:cubicBezTo>
                      <a:pt x="26" y="37"/>
                      <a:pt x="26" y="37"/>
                      <a:pt x="26" y="37"/>
                    </a:cubicBezTo>
                    <a:moveTo>
                      <a:pt x="26" y="0"/>
                    </a:moveTo>
                    <a:cubicBezTo>
                      <a:pt x="0" y="0"/>
                      <a:pt x="0" y="0"/>
                      <a:pt x="0" y="0"/>
                    </a:cubicBezTo>
                    <a:cubicBezTo>
                      <a:pt x="0" y="70"/>
                      <a:pt x="0" y="70"/>
                      <a:pt x="0" y="70"/>
                    </a:cubicBezTo>
                    <a:cubicBezTo>
                      <a:pt x="9" y="57"/>
                      <a:pt x="17" y="45"/>
                      <a:pt x="26" y="34"/>
                    </a:cubicBezTo>
                    <a:cubicBezTo>
                      <a:pt x="26" y="0"/>
                      <a:pt x="26" y="0"/>
                      <a:pt x="26"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105">
                <a:extLst>
                  <a:ext uri="{FF2B5EF4-FFF2-40B4-BE49-F238E27FC236}">
                    <a16:creationId xmlns:a16="http://schemas.microsoft.com/office/drawing/2014/main" id="{22969501-A437-DD58-5CC5-BA08A5253A45}"/>
                  </a:ext>
                </a:extLst>
              </p:cNvPr>
              <p:cNvSpPr>
                <a:spLocks/>
              </p:cNvSpPr>
              <p:nvPr/>
            </p:nvSpPr>
            <p:spPr bwMode="auto">
              <a:xfrm>
                <a:off x="4221" y="570"/>
                <a:ext cx="62" cy="95"/>
              </a:xfrm>
              <a:custGeom>
                <a:avLst/>
                <a:gdLst>
                  <a:gd name="T0" fmla="*/ 26 w 26"/>
                  <a:gd name="T1" fmla="*/ 0 h 40"/>
                  <a:gd name="T2" fmla="*/ 26 w 26"/>
                  <a:gd name="T3" fmla="*/ 0 h 40"/>
                  <a:gd name="T4" fmla="*/ 0 w 26"/>
                  <a:gd name="T5" fmla="*/ 36 h 40"/>
                  <a:gd name="T6" fmla="*/ 0 w 26"/>
                  <a:gd name="T7" fmla="*/ 40 h 40"/>
                  <a:gd name="T8" fmla="*/ 26 w 26"/>
                  <a:gd name="T9" fmla="*/ 3 h 40"/>
                  <a:gd name="T10" fmla="*/ 26 w 26"/>
                  <a:gd name="T11" fmla="*/ 3 h 40"/>
                  <a:gd name="T12" fmla="*/ 26 w 2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6" h="40">
                    <a:moveTo>
                      <a:pt x="26" y="0"/>
                    </a:moveTo>
                    <a:cubicBezTo>
                      <a:pt x="26" y="0"/>
                      <a:pt x="26" y="0"/>
                      <a:pt x="26" y="0"/>
                    </a:cubicBezTo>
                    <a:cubicBezTo>
                      <a:pt x="17" y="11"/>
                      <a:pt x="9" y="23"/>
                      <a:pt x="0" y="36"/>
                    </a:cubicBezTo>
                    <a:cubicBezTo>
                      <a:pt x="0" y="40"/>
                      <a:pt x="0" y="40"/>
                      <a:pt x="0" y="40"/>
                    </a:cubicBezTo>
                    <a:cubicBezTo>
                      <a:pt x="9" y="27"/>
                      <a:pt x="17" y="14"/>
                      <a:pt x="26" y="3"/>
                    </a:cubicBezTo>
                    <a:cubicBezTo>
                      <a:pt x="26" y="3"/>
                      <a:pt x="26" y="3"/>
                      <a:pt x="26" y="3"/>
                    </a:cubicBezTo>
                    <a:cubicBezTo>
                      <a:pt x="26" y="0"/>
                      <a:pt x="26" y="0"/>
                      <a:pt x="26"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106">
                <a:extLst>
                  <a:ext uri="{FF2B5EF4-FFF2-40B4-BE49-F238E27FC236}">
                    <a16:creationId xmlns:a16="http://schemas.microsoft.com/office/drawing/2014/main" id="{4903C06A-77CF-C80B-D8EA-FF36FA0EC074}"/>
                  </a:ext>
                </a:extLst>
              </p:cNvPr>
              <p:cNvSpPr>
                <a:spLocks noEditPoints="1"/>
              </p:cNvSpPr>
              <p:nvPr/>
            </p:nvSpPr>
            <p:spPr bwMode="auto">
              <a:xfrm>
                <a:off x="4337" y="404"/>
                <a:ext cx="62" cy="582"/>
              </a:xfrm>
              <a:custGeom>
                <a:avLst/>
                <a:gdLst>
                  <a:gd name="T0" fmla="*/ 21 w 26"/>
                  <a:gd name="T1" fmla="*/ 37 h 245"/>
                  <a:gd name="T2" fmla="*/ 18 w 26"/>
                  <a:gd name="T3" fmla="*/ 38 h 245"/>
                  <a:gd name="T4" fmla="*/ 0 w 26"/>
                  <a:gd name="T5" fmla="*/ 50 h 245"/>
                  <a:gd name="T6" fmla="*/ 0 w 26"/>
                  <a:gd name="T7" fmla="*/ 245 h 245"/>
                  <a:gd name="T8" fmla="*/ 26 w 26"/>
                  <a:gd name="T9" fmla="*/ 245 h 245"/>
                  <a:gd name="T10" fmla="*/ 26 w 26"/>
                  <a:gd name="T11" fmla="*/ 42 h 245"/>
                  <a:gd name="T12" fmla="*/ 23 w 26"/>
                  <a:gd name="T13" fmla="*/ 40 h 245"/>
                  <a:gd name="T14" fmla="*/ 21 w 26"/>
                  <a:gd name="T15" fmla="*/ 37 h 245"/>
                  <a:gd name="T16" fmla="*/ 26 w 26"/>
                  <a:gd name="T17" fmla="*/ 0 h 245"/>
                  <a:gd name="T18" fmla="*/ 0 w 26"/>
                  <a:gd name="T19" fmla="*/ 0 h 245"/>
                  <a:gd name="T20" fmla="*/ 0 w 26"/>
                  <a:gd name="T21" fmla="*/ 48 h 245"/>
                  <a:gd name="T22" fmla="*/ 17 w 26"/>
                  <a:gd name="T23" fmla="*/ 37 h 245"/>
                  <a:gd name="T24" fmla="*/ 21 w 26"/>
                  <a:gd name="T25" fmla="*/ 35 h 245"/>
                  <a:gd name="T26" fmla="*/ 22 w 26"/>
                  <a:gd name="T27" fmla="*/ 30 h 245"/>
                  <a:gd name="T28" fmla="*/ 26 w 26"/>
                  <a:gd name="T29" fmla="*/ 27 h 245"/>
                  <a:gd name="T30" fmla="*/ 26 w 26"/>
                  <a:gd name="T3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45">
                    <a:moveTo>
                      <a:pt x="21" y="37"/>
                    </a:moveTo>
                    <a:cubicBezTo>
                      <a:pt x="20" y="37"/>
                      <a:pt x="19" y="38"/>
                      <a:pt x="18" y="38"/>
                    </a:cubicBezTo>
                    <a:cubicBezTo>
                      <a:pt x="12" y="42"/>
                      <a:pt x="6" y="46"/>
                      <a:pt x="0" y="50"/>
                    </a:cubicBezTo>
                    <a:cubicBezTo>
                      <a:pt x="0" y="245"/>
                      <a:pt x="0" y="245"/>
                      <a:pt x="0" y="245"/>
                    </a:cubicBezTo>
                    <a:cubicBezTo>
                      <a:pt x="26" y="245"/>
                      <a:pt x="26" y="245"/>
                      <a:pt x="26" y="245"/>
                    </a:cubicBezTo>
                    <a:cubicBezTo>
                      <a:pt x="26" y="42"/>
                      <a:pt x="26" y="42"/>
                      <a:pt x="26" y="42"/>
                    </a:cubicBezTo>
                    <a:cubicBezTo>
                      <a:pt x="24" y="42"/>
                      <a:pt x="23" y="41"/>
                      <a:pt x="23" y="40"/>
                    </a:cubicBezTo>
                    <a:cubicBezTo>
                      <a:pt x="22" y="39"/>
                      <a:pt x="21" y="38"/>
                      <a:pt x="21" y="37"/>
                    </a:cubicBezTo>
                    <a:moveTo>
                      <a:pt x="26" y="0"/>
                    </a:moveTo>
                    <a:cubicBezTo>
                      <a:pt x="0" y="0"/>
                      <a:pt x="0" y="0"/>
                      <a:pt x="0" y="0"/>
                    </a:cubicBezTo>
                    <a:cubicBezTo>
                      <a:pt x="0" y="48"/>
                      <a:pt x="0" y="48"/>
                      <a:pt x="0" y="48"/>
                    </a:cubicBezTo>
                    <a:cubicBezTo>
                      <a:pt x="6" y="44"/>
                      <a:pt x="12" y="40"/>
                      <a:pt x="17" y="37"/>
                    </a:cubicBezTo>
                    <a:cubicBezTo>
                      <a:pt x="18" y="37"/>
                      <a:pt x="19" y="36"/>
                      <a:pt x="21" y="35"/>
                    </a:cubicBezTo>
                    <a:cubicBezTo>
                      <a:pt x="20" y="33"/>
                      <a:pt x="21" y="31"/>
                      <a:pt x="22" y="30"/>
                    </a:cubicBezTo>
                    <a:cubicBezTo>
                      <a:pt x="23" y="28"/>
                      <a:pt x="25" y="27"/>
                      <a:pt x="26" y="27"/>
                    </a:cubicBezTo>
                    <a:cubicBezTo>
                      <a:pt x="26" y="0"/>
                      <a:pt x="26" y="0"/>
                      <a:pt x="26"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Freeform 107">
                <a:extLst>
                  <a:ext uri="{FF2B5EF4-FFF2-40B4-BE49-F238E27FC236}">
                    <a16:creationId xmlns:a16="http://schemas.microsoft.com/office/drawing/2014/main" id="{D2583DDB-FDC4-30E4-2E58-54BA7104C2E3}"/>
                  </a:ext>
                </a:extLst>
              </p:cNvPr>
              <p:cNvSpPr>
                <a:spLocks/>
              </p:cNvSpPr>
              <p:nvPr/>
            </p:nvSpPr>
            <p:spPr bwMode="auto">
              <a:xfrm>
                <a:off x="4337" y="487"/>
                <a:ext cx="50" cy="36"/>
              </a:xfrm>
              <a:custGeom>
                <a:avLst/>
                <a:gdLst>
                  <a:gd name="T0" fmla="*/ 21 w 21"/>
                  <a:gd name="T1" fmla="*/ 0 h 15"/>
                  <a:gd name="T2" fmla="*/ 17 w 21"/>
                  <a:gd name="T3" fmla="*/ 2 h 15"/>
                  <a:gd name="T4" fmla="*/ 0 w 21"/>
                  <a:gd name="T5" fmla="*/ 13 h 15"/>
                  <a:gd name="T6" fmla="*/ 0 w 21"/>
                  <a:gd name="T7" fmla="*/ 15 h 15"/>
                  <a:gd name="T8" fmla="*/ 18 w 21"/>
                  <a:gd name="T9" fmla="*/ 3 h 15"/>
                  <a:gd name="T10" fmla="*/ 21 w 21"/>
                  <a:gd name="T11" fmla="*/ 2 h 15"/>
                  <a:gd name="T12" fmla="*/ 21 w 21"/>
                  <a:gd name="T13" fmla="*/ 1 h 15"/>
                  <a:gd name="T14" fmla="*/ 21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21" y="0"/>
                    </a:moveTo>
                    <a:cubicBezTo>
                      <a:pt x="19" y="1"/>
                      <a:pt x="18" y="2"/>
                      <a:pt x="17" y="2"/>
                    </a:cubicBezTo>
                    <a:cubicBezTo>
                      <a:pt x="12" y="5"/>
                      <a:pt x="6" y="9"/>
                      <a:pt x="0" y="13"/>
                    </a:cubicBezTo>
                    <a:cubicBezTo>
                      <a:pt x="0" y="15"/>
                      <a:pt x="0" y="15"/>
                      <a:pt x="0" y="15"/>
                    </a:cubicBezTo>
                    <a:cubicBezTo>
                      <a:pt x="6" y="11"/>
                      <a:pt x="12" y="7"/>
                      <a:pt x="18" y="3"/>
                    </a:cubicBezTo>
                    <a:cubicBezTo>
                      <a:pt x="19" y="3"/>
                      <a:pt x="20" y="2"/>
                      <a:pt x="21" y="2"/>
                    </a:cubicBezTo>
                    <a:cubicBezTo>
                      <a:pt x="21" y="2"/>
                      <a:pt x="21" y="1"/>
                      <a:pt x="21" y="1"/>
                    </a:cubicBezTo>
                    <a:cubicBezTo>
                      <a:pt x="21" y="1"/>
                      <a:pt x="21" y="1"/>
                      <a:pt x="21"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Freeform 108">
                <a:extLst>
                  <a:ext uri="{FF2B5EF4-FFF2-40B4-BE49-F238E27FC236}">
                    <a16:creationId xmlns:a16="http://schemas.microsoft.com/office/drawing/2014/main" id="{DD2015F8-ADD2-46B3-5157-A9D1F5F00ECA}"/>
                  </a:ext>
                </a:extLst>
              </p:cNvPr>
              <p:cNvSpPr>
                <a:spLocks noEditPoints="1"/>
              </p:cNvSpPr>
              <p:nvPr/>
            </p:nvSpPr>
            <p:spPr bwMode="auto">
              <a:xfrm>
                <a:off x="4390" y="470"/>
                <a:ext cx="9" cy="29"/>
              </a:xfrm>
              <a:custGeom>
                <a:avLst/>
                <a:gdLst>
                  <a:gd name="T0" fmla="*/ 4 w 4"/>
                  <a:gd name="T1" fmla="*/ 6 h 12"/>
                  <a:gd name="T2" fmla="*/ 1 w 4"/>
                  <a:gd name="T3" fmla="*/ 8 h 12"/>
                  <a:gd name="T4" fmla="*/ 4 w 4"/>
                  <a:gd name="T5" fmla="*/ 12 h 12"/>
                  <a:gd name="T6" fmla="*/ 4 w 4"/>
                  <a:gd name="T7" fmla="*/ 6 h 12"/>
                  <a:gd name="T8" fmla="*/ 4 w 4"/>
                  <a:gd name="T9" fmla="*/ 0 h 12"/>
                  <a:gd name="T10" fmla="*/ 1 w 4"/>
                  <a:gd name="T11" fmla="*/ 3 h 12"/>
                  <a:gd name="T12" fmla="*/ 0 w 4"/>
                  <a:gd name="T13" fmla="*/ 6 h 12"/>
                  <a:gd name="T14" fmla="*/ 4 w 4"/>
                  <a:gd name="T15" fmla="*/ 5 h 12"/>
                  <a:gd name="T16" fmla="*/ 4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4" y="6"/>
                    </a:moveTo>
                    <a:cubicBezTo>
                      <a:pt x="3" y="7"/>
                      <a:pt x="2" y="7"/>
                      <a:pt x="1" y="8"/>
                    </a:cubicBezTo>
                    <a:cubicBezTo>
                      <a:pt x="1" y="10"/>
                      <a:pt x="2" y="11"/>
                      <a:pt x="4" y="12"/>
                    </a:cubicBezTo>
                    <a:cubicBezTo>
                      <a:pt x="4" y="6"/>
                      <a:pt x="4" y="6"/>
                      <a:pt x="4" y="6"/>
                    </a:cubicBezTo>
                    <a:moveTo>
                      <a:pt x="4" y="0"/>
                    </a:moveTo>
                    <a:cubicBezTo>
                      <a:pt x="3" y="0"/>
                      <a:pt x="2" y="1"/>
                      <a:pt x="1" y="3"/>
                    </a:cubicBezTo>
                    <a:cubicBezTo>
                      <a:pt x="1" y="4"/>
                      <a:pt x="0" y="5"/>
                      <a:pt x="0" y="6"/>
                    </a:cubicBezTo>
                    <a:cubicBezTo>
                      <a:pt x="2" y="6"/>
                      <a:pt x="3" y="5"/>
                      <a:pt x="4" y="5"/>
                    </a:cubicBezTo>
                    <a:cubicBezTo>
                      <a:pt x="4" y="0"/>
                      <a:pt x="4" y="0"/>
                      <a:pt x="4" y="0"/>
                    </a:cubicBezTo>
                  </a:path>
                </a:pathLst>
              </a:custGeom>
              <a:solidFill>
                <a:srgbClr val="EF8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Freeform 109">
                <a:extLst>
                  <a:ext uri="{FF2B5EF4-FFF2-40B4-BE49-F238E27FC236}">
                    <a16:creationId xmlns:a16="http://schemas.microsoft.com/office/drawing/2014/main" id="{28220340-82FC-6E9B-B3CE-9C1742985190}"/>
                  </a:ext>
                </a:extLst>
              </p:cNvPr>
              <p:cNvSpPr>
                <a:spLocks/>
              </p:cNvSpPr>
              <p:nvPr/>
            </p:nvSpPr>
            <p:spPr bwMode="auto">
              <a:xfrm>
                <a:off x="4390" y="482"/>
                <a:ext cx="9" cy="7"/>
              </a:xfrm>
              <a:custGeom>
                <a:avLst/>
                <a:gdLst>
                  <a:gd name="T0" fmla="*/ 4 w 4"/>
                  <a:gd name="T1" fmla="*/ 0 h 3"/>
                  <a:gd name="T2" fmla="*/ 4 w 4"/>
                  <a:gd name="T3" fmla="*/ 0 h 3"/>
                  <a:gd name="T4" fmla="*/ 0 w 4"/>
                  <a:gd name="T5" fmla="*/ 1 h 3"/>
                  <a:gd name="T6" fmla="*/ 1 w 4"/>
                  <a:gd name="T7" fmla="*/ 3 h 3"/>
                  <a:gd name="T8" fmla="*/ 1 w 4"/>
                  <a:gd name="T9" fmla="*/ 3 h 3"/>
                  <a:gd name="T10" fmla="*/ 4 w 4"/>
                  <a:gd name="T11" fmla="*/ 1 h 3"/>
                  <a:gd name="T12" fmla="*/ 4 w 4"/>
                  <a:gd name="T13" fmla="*/ 1 h 3"/>
                  <a:gd name="T14" fmla="*/ 4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0"/>
                    </a:moveTo>
                    <a:cubicBezTo>
                      <a:pt x="4" y="0"/>
                      <a:pt x="4" y="0"/>
                      <a:pt x="4" y="0"/>
                    </a:cubicBezTo>
                    <a:cubicBezTo>
                      <a:pt x="3" y="0"/>
                      <a:pt x="2" y="1"/>
                      <a:pt x="0" y="1"/>
                    </a:cubicBezTo>
                    <a:cubicBezTo>
                      <a:pt x="0" y="2"/>
                      <a:pt x="1" y="2"/>
                      <a:pt x="1" y="3"/>
                    </a:cubicBezTo>
                    <a:cubicBezTo>
                      <a:pt x="1" y="3"/>
                      <a:pt x="1" y="3"/>
                      <a:pt x="1" y="3"/>
                    </a:cubicBezTo>
                    <a:cubicBezTo>
                      <a:pt x="2" y="2"/>
                      <a:pt x="3" y="2"/>
                      <a:pt x="4" y="1"/>
                    </a:cubicBezTo>
                    <a:cubicBezTo>
                      <a:pt x="4" y="1"/>
                      <a:pt x="4" y="1"/>
                      <a:pt x="4" y="1"/>
                    </a:cubicBezTo>
                    <a:cubicBezTo>
                      <a:pt x="4" y="0"/>
                      <a:pt x="4" y="0"/>
                      <a:pt x="4"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Freeform 110">
                <a:extLst>
                  <a:ext uri="{FF2B5EF4-FFF2-40B4-BE49-F238E27FC236}">
                    <a16:creationId xmlns:a16="http://schemas.microsoft.com/office/drawing/2014/main" id="{789BFD07-DC3F-CE60-E73C-674BDEB6A55B}"/>
                  </a:ext>
                </a:extLst>
              </p:cNvPr>
              <p:cNvSpPr>
                <a:spLocks/>
              </p:cNvSpPr>
              <p:nvPr/>
            </p:nvSpPr>
            <p:spPr bwMode="auto">
              <a:xfrm>
                <a:off x="4385" y="468"/>
                <a:ext cx="14" cy="36"/>
              </a:xfrm>
              <a:custGeom>
                <a:avLst/>
                <a:gdLst>
                  <a:gd name="T0" fmla="*/ 6 w 6"/>
                  <a:gd name="T1" fmla="*/ 0 h 15"/>
                  <a:gd name="T2" fmla="*/ 6 w 6"/>
                  <a:gd name="T3" fmla="*/ 0 h 15"/>
                  <a:gd name="T4" fmla="*/ 2 w 6"/>
                  <a:gd name="T5" fmla="*/ 3 h 15"/>
                  <a:gd name="T6" fmla="*/ 1 w 6"/>
                  <a:gd name="T7" fmla="*/ 8 h 15"/>
                  <a:gd name="T8" fmla="*/ 1 w 6"/>
                  <a:gd name="T9" fmla="*/ 9 h 15"/>
                  <a:gd name="T10" fmla="*/ 1 w 6"/>
                  <a:gd name="T11" fmla="*/ 10 h 15"/>
                  <a:gd name="T12" fmla="*/ 3 w 6"/>
                  <a:gd name="T13" fmla="*/ 13 h 15"/>
                  <a:gd name="T14" fmla="*/ 6 w 6"/>
                  <a:gd name="T15" fmla="*/ 15 h 15"/>
                  <a:gd name="T16" fmla="*/ 6 w 6"/>
                  <a:gd name="T17" fmla="*/ 15 h 15"/>
                  <a:gd name="T18" fmla="*/ 6 w 6"/>
                  <a:gd name="T19" fmla="*/ 13 h 15"/>
                  <a:gd name="T20" fmla="*/ 6 w 6"/>
                  <a:gd name="T21" fmla="*/ 13 h 15"/>
                  <a:gd name="T22" fmla="*/ 3 w 6"/>
                  <a:gd name="T23" fmla="*/ 9 h 15"/>
                  <a:gd name="T24" fmla="*/ 3 w 6"/>
                  <a:gd name="T25" fmla="*/ 9 h 15"/>
                  <a:gd name="T26" fmla="*/ 2 w 6"/>
                  <a:gd name="T27" fmla="*/ 7 h 15"/>
                  <a:gd name="T28" fmla="*/ 3 w 6"/>
                  <a:gd name="T29" fmla="*/ 4 h 15"/>
                  <a:gd name="T30" fmla="*/ 6 w 6"/>
                  <a:gd name="T31" fmla="*/ 1 h 15"/>
                  <a:gd name="T32" fmla="*/ 6 w 6"/>
                  <a:gd name="T33" fmla="*/ 1 h 15"/>
                  <a:gd name="T34" fmla="*/ 6 w 6"/>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5">
                    <a:moveTo>
                      <a:pt x="6" y="0"/>
                    </a:moveTo>
                    <a:cubicBezTo>
                      <a:pt x="6" y="0"/>
                      <a:pt x="6" y="0"/>
                      <a:pt x="6" y="0"/>
                    </a:cubicBezTo>
                    <a:cubicBezTo>
                      <a:pt x="5" y="0"/>
                      <a:pt x="3" y="1"/>
                      <a:pt x="2" y="3"/>
                    </a:cubicBezTo>
                    <a:cubicBezTo>
                      <a:pt x="1" y="4"/>
                      <a:pt x="0" y="6"/>
                      <a:pt x="1" y="8"/>
                    </a:cubicBezTo>
                    <a:cubicBezTo>
                      <a:pt x="1" y="9"/>
                      <a:pt x="1" y="9"/>
                      <a:pt x="1" y="9"/>
                    </a:cubicBezTo>
                    <a:cubicBezTo>
                      <a:pt x="1" y="9"/>
                      <a:pt x="1" y="10"/>
                      <a:pt x="1" y="10"/>
                    </a:cubicBezTo>
                    <a:cubicBezTo>
                      <a:pt x="1" y="11"/>
                      <a:pt x="2" y="12"/>
                      <a:pt x="3" y="13"/>
                    </a:cubicBezTo>
                    <a:cubicBezTo>
                      <a:pt x="3" y="14"/>
                      <a:pt x="4" y="15"/>
                      <a:pt x="6" y="15"/>
                    </a:cubicBezTo>
                    <a:cubicBezTo>
                      <a:pt x="6" y="15"/>
                      <a:pt x="6" y="15"/>
                      <a:pt x="6" y="15"/>
                    </a:cubicBezTo>
                    <a:cubicBezTo>
                      <a:pt x="6" y="13"/>
                      <a:pt x="6" y="13"/>
                      <a:pt x="6" y="13"/>
                    </a:cubicBezTo>
                    <a:cubicBezTo>
                      <a:pt x="6" y="13"/>
                      <a:pt x="6" y="13"/>
                      <a:pt x="6" y="13"/>
                    </a:cubicBezTo>
                    <a:cubicBezTo>
                      <a:pt x="4" y="12"/>
                      <a:pt x="3" y="11"/>
                      <a:pt x="3" y="9"/>
                    </a:cubicBezTo>
                    <a:cubicBezTo>
                      <a:pt x="3" y="9"/>
                      <a:pt x="3" y="9"/>
                      <a:pt x="3" y="9"/>
                    </a:cubicBezTo>
                    <a:cubicBezTo>
                      <a:pt x="3" y="8"/>
                      <a:pt x="2" y="8"/>
                      <a:pt x="2" y="7"/>
                    </a:cubicBezTo>
                    <a:cubicBezTo>
                      <a:pt x="2" y="6"/>
                      <a:pt x="3" y="5"/>
                      <a:pt x="3" y="4"/>
                    </a:cubicBezTo>
                    <a:cubicBezTo>
                      <a:pt x="4" y="2"/>
                      <a:pt x="5" y="1"/>
                      <a:pt x="6" y="1"/>
                    </a:cubicBezTo>
                    <a:cubicBezTo>
                      <a:pt x="6" y="1"/>
                      <a:pt x="6" y="1"/>
                      <a:pt x="6" y="1"/>
                    </a:cubicBezTo>
                    <a:cubicBezTo>
                      <a:pt x="6" y="0"/>
                      <a:pt x="6" y="0"/>
                      <a:pt x="6" y="0"/>
                    </a:cubicBezTo>
                  </a:path>
                </a:pathLst>
              </a:custGeom>
              <a:solidFill>
                <a:srgbClr val="687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Rectangle 111">
                <a:extLst>
                  <a:ext uri="{FF2B5EF4-FFF2-40B4-BE49-F238E27FC236}">
                    <a16:creationId xmlns:a16="http://schemas.microsoft.com/office/drawing/2014/main" id="{18DB3DED-2A93-C0C7-3996-C60DBC35FEF3}"/>
                  </a:ext>
                </a:extLst>
              </p:cNvPr>
              <p:cNvSpPr>
                <a:spLocks noChangeArrowheads="1"/>
              </p:cNvSpPr>
              <p:nvPr/>
            </p:nvSpPr>
            <p:spPr bwMode="auto">
              <a:xfrm>
                <a:off x="4454" y="589"/>
                <a:ext cx="61" cy="397"/>
              </a:xfrm>
              <a:prstGeom prst="rect">
                <a:avLst/>
              </a:prstGeom>
              <a:solidFill>
                <a:srgbClr val="EF85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Rectangle 112">
                <a:extLst>
                  <a:ext uri="{FF2B5EF4-FFF2-40B4-BE49-F238E27FC236}">
                    <a16:creationId xmlns:a16="http://schemas.microsoft.com/office/drawing/2014/main" id="{05ED3EF6-0A02-28CE-1AE7-2CA507741F1B}"/>
                  </a:ext>
                </a:extLst>
              </p:cNvPr>
              <p:cNvSpPr>
                <a:spLocks noChangeArrowheads="1"/>
              </p:cNvSpPr>
              <p:nvPr/>
            </p:nvSpPr>
            <p:spPr bwMode="auto">
              <a:xfrm>
                <a:off x="4454" y="589"/>
                <a:ext cx="61"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Rectangle 113">
                <a:extLst>
                  <a:ext uri="{FF2B5EF4-FFF2-40B4-BE49-F238E27FC236}">
                    <a16:creationId xmlns:a16="http://schemas.microsoft.com/office/drawing/2014/main" id="{A7CDB39A-FAFE-6B3C-F892-23762E46F371}"/>
                  </a:ext>
                </a:extLst>
              </p:cNvPr>
              <p:cNvSpPr>
                <a:spLocks noChangeArrowheads="1"/>
              </p:cNvSpPr>
              <p:nvPr/>
            </p:nvSpPr>
            <p:spPr bwMode="auto">
              <a:xfrm>
                <a:off x="4570" y="513"/>
                <a:ext cx="62" cy="473"/>
              </a:xfrm>
              <a:prstGeom prst="rect">
                <a:avLst/>
              </a:prstGeom>
              <a:solidFill>
                <a:srgbClr val="EF85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Rectangle 114">
                <a:extLst>
                  <a:ext uri="{FF2B5EF4-FFF2-40B4-BE49-F238E27FC236}">
                    <a16:creationId xmlns:a16="http://schemas.microsoft.com/office/drawing/2014/main" id="{47C08B73-780D-8A23-14F0-1946FDE73CA5}"/>
                  </a:ext>
                </a:extLst>
              </p:cNvPr>
              <p:cNvSpPr>
                <a:spLocks noChangeArrowheads="1"/>
              </p:cNvSpPr>
              <p:nvPr/>
            </p:nvSpPr>
            <p:spPr bwMode="auto">
              <a:xfrm>
                <a:off x="4570" y="513"/>
                <a:ext cx="6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Rectangle 115">
                <a:extLst>
                  <a:ext uri="{FF2B5EF4-FFF2-40B4-BE49-F238E27FC236}">
                    <a16:creationId xmlns:a16="http://schemas.microsoft.com/office/drawing/2014/main" id="{B78FA71C-D576-4A1F-CC38-C25D455E0740}"/>
                  </a:ext>
                </a:extLst>
              </p:cNvPr>
              <p:cNvSpPr>
                <a:spLocks noChangeArrowheads="1"/>
              </p:cNvSpPr>
              <p:nvPr/>
            </p:nvSpPr>
            <p:spPr bwMode="auto">
              <a:xfrm>
                <a:off x="5304" y="2448"/>
                <a:ext cx="64" cy="789"/>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Freeform 116">
                <a:extLst>
                  <a:ext uri="{FF2B5EF4-FFF2-40B4-BE49-F238E27FC236}">
                    <a16:creationId xmlns:a16="http://schemas.microsoft.com/office/drawing/2014/main" id="{279434BF-92A4-1BBD-214C-66715B08B03C}"/>
                  </a:ext>
                </a:extLst>
              </p:cNvPr>
              <p:cNvSpPr>
                <a:spLocks/>
              </p:cNvSpPr>
              <p:nvPr/>
            </p:nvSpPr>
            <p:spPr bwMode="auto">
              <a:xfrm>
                <a:off x="4872" y="2382"/>
                <a:ext cx="940" cy="102"/>
              </a:xfrm>
              <a:custGeom>
                <a:avLst/>
                <a:gdLst>
                  <a:gd name="T0" fmla="*/ 0 w 396"/>
                  <a:gd name="T1" fmla="*/ 43 h 43"/>
                  <a:gd name="T2" fmla="*/ 396 w 396"/>
                  <a:gd name="T3" fmla="*/ 43 h 43"/>
                  <a:gd name="T4" fmla="*/ 353 w 396"/>
                  <a:gd name="T5" fmla="*/ 0 h 43"/>
                  <a:gd name="T6" fmla="*/ 43 w 396"/>
                  <a:gd name="T7" fmla="*/ 0 h 43"/>
                  <a:gd name="T8" fmla="*/ 0 w 396"/>
                  <a:gd name="T9" fmla="*/ 43 h 43"/>
                </a:gdLst>
                <a:ahLst/>
                <a:cxnLst>
                  <a:cxn ang="0">
                    <a:pos x="T0" y="T1"/>
                  </a:cxn>
                  <a:cxn ang="0">
                    <a:pos x="T2" y="T3"/>
                  </a:cxn>
                  <a:cxn ang="0">
                    <a:pos x="T4" y="T5"/>
                  </a:cxn>
                  <a:cxn ang="0">
                    <a:pos x="T6" y="T7"/>
                  </a:cxn>
                  <a:cxn ang="0">
                    <a:pos x="T8" y="T9"/>
                  </a:cxn>
                </a:cxnLst>
                <a:rect l="0" t="0" r="r" b="b"/>
                <a:pathLst>
                  <a:path w="396" h="43">
                    <a:moveTo>
                      <a:pt x="0" y="43"/>
                    </a:moveTo>
                    <a:cubicBezTo>
                      <a:pt x="396" y="43"/>
                      <a:pt x="396" y="43"/>
                      <a:pt x="396" y="43"/>
                    </a:cubicBezTo>
                    <a:cubicBezTo>
                      <a:pt x="396" y="20"/>
                      <a:pt x="376" y="0"/>
                      <a:pt x="353" y="0"/>
                    </a:cubicBezTo>
                    <a:cubicBezTo>
                      <a:pt x="43" y="0"/>
                      <a:pt x="43" y="0"/>
                      <a:pt x="43" y="0"/>
                    </a:cubicBezTo>
                    <a:cubicBezTo>
                      <a:pt x="19" y="0"/>
                      <a:pt x="0" y="20"/>
                      <a:pt x="0" y="43"/>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Oval 117">
                <a:extLst>
                  <a:ext uri="{FF2B5EF4-FFF2-40B4-BE49-F238E27FC236}">
                    <a16:creationId xmlns:a16="http://schemas.microsoft.com/office/drawing/2014/main" id="{63ADCC93-BECA-EF19-946C-A787912B90FA}"/>
                  </a:ext>
                </a:extLst>
              </p:cNvPr>
              <p:cNvSpPr>
                <a:spLocks noChangeArrowheads="1"/>
              </p:cNvSpPr>
              <p:nvPr/>
            </p:nvSpPr>
            <p:spPr bwMode="auto">
              <a:xfrm>
                <a:off x="5273" y="2484"/>
                <a:ext cx="114"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Freeform 118">
                <a:extLst>
                  <a:ext uri="{FF2B5EF4-FFF2-40B4-BE49-F238E27FC236}">
                    <a16:creationId xmlns:a16="http://schemas.microsoft.com/office/drawing/2014/main" id="{4FA79FA3-32B5-E3BF-D666-9CFE50D7D5DF}"/>
                  </a:ext>
                </a:extLst>
              </p:cNvPr>
              <p:cNvSpPr>
                <a:spLocks/>
              </p:cNvSpPr>
              <p:nvPr/>
            </p:nvSpPr>
            <p:spPr bwMode="auto">
              <a:xfrm>
                <a:off x="5047" y="3018"/>
                <a:ext cx="580" cy="290"/>
              </a:xfrm>
              <a:custGeom>
                <a:avLst/>
                <a:gdLst>
                  <a:gd name="T0" fmla="*/ 0 w 244"/>
                  <a:gd name="T1" fmla="*/ 122 h 122"/>
                  <a:gd name="T2" fmla="*/ 4 w 244"/>
                  <a:gd name="T3" fmla="*/ 122 h 122"/>
                  <a:gd name="T4" fmla="*/ 122 w 244"/>
                  <a:gd name="T5" fmla="*/ 4 h 122"/>
                  <a:gd name="T6" fmla="*/ 240 w 244"/>
                  <a:gd name="T7" fmla="*/ 122 h 122"/>
                  <a:gd name="T8" fmla="*/ 244 w 244"/>
                  <a:gd name="T9" fmla="*/ 122 h 122"/>
                  <a:gd name="T10" fmla="*/ 122 w 244"/>
                  <a:gd name="T11" fmla="*/ 0 h 122"/>
                  <a:gd name="T12" fmla="*/ 0 w 244"/>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4" h="122">
                    <a:moveTo>
                      <a:pt x="0" y="122"/>
                    </a:moveTo>
                    <a:cubicBezTo>
                      <a:pt x="4" y="122"/>
                      <a:pt x="4" y="122"/>
                      <a:pt x="4" y="122"/>
                    </a:cubicBezTo>
                    <a:cubicBezTo>
                      <a:pt x="4" y="57"/>
                      <a:pt x="57" y="4"/>
                      <a:pt x="122" y="4"/>
                    </a:cubicBezTo>
                    <a:cubicBezTo>
                      <a:pt x="187" y="4"/>
                      <a:pt x="240" y="57"/>
                      <a:pt x="240" y="122"/>
                    </a:cubicBezTo>
                    <a:cubicBezTo>
                      <a:pt x="244" y="122"/>
                      <a:pt x="244" y="122"/>
                      <a:pt x="244" y="122"/>
                    </a:cubicBezTo>
                    <a:cubicBezTo>
                      <a:pt x="244" y="55"/>
                      <a:pt x="189" y="0"/>
                      <a:pt x="122" y="0"/>
                    </a:cubicBezTo>
                    <a:cubicBezTo>
                      <a:pt x="55" y="0"/>
                      <a:pt x="0" y="55"/>
                      <a:pt x="0" y="122"/>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119">
                <a:extLst>
                  <a:ext uri="{FF2B5EF4-FFF2-40B4-BE49-F238E27FC236}">
                    <a16:creationId xmlns:a16="http://schemas.microsoft.com/office/drawing/2014/main" id="{CC6AF055-1C52-EB2E-5666-8E6D2BA9AF24}"/>
                  </a:ext>
                </a:extLst>
              </p:cNvPr>
              <p:cNvSpPr>
                <a:spLocks noChangeArrowheads="1"/>
              </p:cNvSpPr>
              <p:nvPr/>
            </p:nvSpPr>
            <p:spPr bwMode="auto">
              <a:xfrm>
                <a:off x="5579" y="3280"/>
                <a:ext cx="86" cy="8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Oval 120">
                <a:extLst>
                  <a:ext uri="{FF2B5EF4-FFF2-40B4-BE49-F238E27FC236}">
                    <a16:creationId xmlns:a16="http://schemas.microsoft.com/office/drawing/2014/main" id="{A9516013-B764-005A-61AE-B6BFE4674EA7}"/>
                  </a:ext>
                </a:extLst>
              </p:cNvPr>
              <p:cNvSpPr>
                <a:spLocks noChangeArrowheads="1"/>
              </p:cNvSpPr>
              <p:nvPr/>
            </p:nvSpPr>
            <p:spPr bwMode="auto">
              <a:xfrm>
                <a:off x="5007" y="3272"/>
                <a:ext cx="88" cy="88"/>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Oval 121">
                <a:extLst>
                  <a:ext uri="{FF2B5EF4-FFF2-40B4-BE49-F238E27FC236}">
                    <a16:creationId xmlns:a16="http://schemas.microsoft.com/office/drawing/2014/main" id="{5FE0D40F-8F58-9E9B-BC13-845795524A81}"/>
                  </a:ext>
                </a:extLst>
              </p:cNvPr>
              <p:cNvSpPr>
                <a:spLocks noChangeArrowheads="1"/>
              </p:cNvSpPr>
              <p:nvPr/>
            </p:nvSpPr>
            <p:spPr bwMode="auto">
              <a:xfrm>
                <a:off x="5052" y="3234"/>
                <a:ext cx="560" cy="5"/>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Freeform 122">
                <a:extLst>
                  <a:ext uri="{FF2B5EF4-FFF2-40B4-BE49-F238E27FC236}">
                    <a16:creationId xmlns:a16="http://schemas.microsoft.com/office/drawing/2014/main" id="{BF058785-BE22-D6E7-703E-57152AF8ADD0}"/>
                  </a:ext>
                </a:extLst>
              </p:cNvPr>
              <p:cNvSpPr>
                <a:spLocks/>
              </p:cNvSpPr>
              <p:nvPr/>
            </p:nvSpPr>
            <p:spPr bwMode="auto">
              <a:xfrm>
                <a:off x="5254" y="1608"/>
                <a:ext cx="584" cy="779"/>
              </a:xfrm>
              <a:custGeom>
                <a:avLst/>
                <a:gdLst>
                  <a:gd name="T0" fmla="*/ 246 w 246"/>
                  <a:gd name="T1" fmla="*/ 26 h 328"/>
                  <a:gd name="T2" fmla="*/ 246 w 246"/>
                  <a:gd name="T3" fmla="*/ 270 h 328"/>
                  <a:gd name="T4" fmla="*/ 188 w 246"/>
                  <a:gd name="T5" fmla="*/ 328 h 328"/>
                  <a:gd name="T6" fmla="*/ 0 w 246"/>
                  <a:gd name="T7" fmla="*/ 328 h 328"/>
                  <a:gd name="T8" fmla="*/ 26 w 246"/>
                  <a:gd name="T9" fmla="*/ 26 h 328"/>
                  <a:gd name="T10" fmla="*/ 51 w 246"/>
                  <a:gd name="T11" fmla="*/ 0 h 328"/>
                  <a:gd name="T12" fmla="*/ 220 w 246"/>
                  <a:gd name="T13" fmla="*/ 0 h 328"/>
                  <a:gd name="T14" fmla="*/ 246 w 246"/>
                  <a:gd name="T15" fmla="*/ 26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328">
                    <a:moveTo>
                      <a:pt x="246" y="26"/>
                    </a:moveTo>
                    <a:cubicBezTo>
                      <a:pt x="246" y="270"/>
                      <a:pt x="246" y="270"/>
                      <a:pt x="246" y="270"/>
                    </a:cubicBezTo>
                    <a:cubicBezTo>
                      <a:pt x="246" y="302"/>
                      <a:pt x="220" y="328"/>
                      <a:pt x="188" y="328"/>
                    </a:cubicBezTo>
                    <a:cubicBezTo>
                      <a:pt x="0" y="328"/>
                      <a:pt x="0" y="328"/>
                      <a:pt x="0" y="328"/>
                    </a:cubicBezTo>
                    <a:cubicBezTo>
                      <a:pt x="26" y="26"/>
                      <a:pt x="26" y="26"/>
                      <a:pt x="26" y="26"/>
                    </a:cubicBezTo>
                    <a:cubicBezTo>
                      <a:pt x="26" y="12"/>
                      <a:pt x="37" y="0"/>
                      <a:pt x="51" y="0"/>
                    </a:cubicBezTo>
                    <a:cubicBezTo>
                      <a:pt x="220" y="0"/>
                      <a:pt x="220" y="0"/>
                      <a:pt x="220" y="0"/>
                    </a:cubicBezTo>
                    <a:cubicBezTo>
                      <a:pt x="235" y="0"/>
                      <a:pt x="246" y="12"/>
                      <a:pt x="246" y="26"/>
                    </a:cubicBezTo>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Freeform 123">
                <a:extLst>
                  <a:ext uri="{FF2B5EF4-FFF2-40B4-BE49-F238E27FC236}">
                    <a16:creationId xmlns:a16="http://schemas.microsoft.com/office/drawing/2014/main" id="{54224E37-1BB5-08E1-E39F-3906FF985469}"/>
                  </a:ext>
                </a:extLst>
              </p:cNvPr>
              <p:cNvSpPr>
                <a:spLocks/>
              </p:cNvSpPr>
              <p:nvPr/>
            </p:nvSpPr>
            <p:spPr bwMode="auto">
              <a:xfrm>
                <a:off x="5681" y="1636"/>
                <a:ext cx="67" cy="746"/>
              </a:xfrm>
              <a:custGeom>
                <a:avLst/>
                <a:gdLst>
                  <a:gd name="T0" fmla="*/ 0 w 28"/>
                  <a:gd name="T1" fmla="*/ 314 h 314"/>
                  <a:gd name="T2" fmla="*/ 0 w 28"/>
                  <a:gd name="T3" fmla="*/ 314 h 314"/>
                  <a:gd name="T4" fmla="*/ 1 w 28"/>
                  <a:gd name="T5" fmla="*/ 312 h 314"/>
                  <a:gd name="T6" fmla="*/ 7 w 28"/>
                  <a:gd name="T7" fmla="*/ 304 h 314"/>
                  <a:gd name="T8" fmla="*/ 21 w 28"/>
                  <a:gd name="T9" fmla="*/ 273 h 314"/>
                  <a:gd name="T10" fmla="*/ 25 w 28"/>
                  <a:gd name="T11" fmla="*/ 250 h 314"/>
                  <a:gd name="T12" fmla="*/ 26 w 28"/>
                  <a:gd name="T13" fmla="*/ 223 h 314"/>
                  <a:gd name="T14" fmla="*/ 26 w 28"/>
                  <a:gd name="T15" fmla="*/ 160 h 314"/>
                  <a:gd name="T16" fmla="*/ 26 w 28"/>
                  <a:gd name="T17" fmla="*/ 47 h 314"/>
                  <a:gd name="T18" fmla="*/ 27 w 28"/>
                  <a:gd name="T19" fmla="*/ 13 h 314"/>
                  <a:gd name="T20" fmla="*/ 27 w 28"/>
                  <a:gd name="T21" fmla="*/ 3 h 314"/>
                  <a:gd name="T22" fmla="*/ 27 w 28"/>
                  <a:gd name="T23" fmla="*/ 0 h 314"/>
                  <a:gd name="T24" fmla="*/ 27 w 28"/>
                  <a:gd name="T25" fmla="*/ 3 h 314"/>
                  <a:gd name="T26" fmla="*/ 27 w 28"/>
                  <a:gd name="T27" fmla="*/ 13 h 314"/>
                  <a:gd name="T28" fmla="*/ 28 w 28"/>
                  <a:gd name="T29" fmla="*/ 47 h 314"/>
                  <a:gd name="T30" fmla="*/ 28 w 28"/>
                  <a:gd name="T31" fmla="*/ 160 h 314"/>
                  <a:gd name="T32" fmla="*/ 28 w 28"/>
                  <a:gd name="T33" fmla="*/ 223 h 314"/>
                  <a:gd name="T34" fmla="*/ 27 w 28"/>
                  <a:gd name="T35" fmla="*/ 250 h 314"/>
                  <a:gd name="T36" fmla="*/ 22 w 28"/>
                  <a:gd name="T37" fmla="*/ 273 h 314"/>
                  <a:gd name="T38" fmla="*/ 7 w 28"/>
                  <a:gd name="T39" fmla="*/ 304 h 314"/>
                  <a:gd name="T40" fmla="*/ 2 w 28"/>
                  <a:gd name="T41" fmla="*/ 312 h 314"/>
                  <a:gd name="T42" fmla="*/ 0 w 28"/>
                  <a:gd name="T43"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314">
                    <a:moveTo>
                      <a:pt x="0" y="314"/>
                    </a:moveTo>
                    <a:cubicBezTo>
                      <a:pt x="0" y="314"/>
                      <a:pt x="0" y="314"/>
                      <a:pt x="0" y="314"/>
                    </a:cubicBezTo>
                    <a:cubicBezTo>
                      <a:pt x="0" y="313"/>
                      <a:pt x="1" y="313"/>
                      <a:pt x="1" y="312"/>
                    </a:cubicBezTo>
                    <a:cubicBezTo>
                      <a:pt x="3" y="310"/>
                      <a:pt x="4" y="307"/>
                      <a:pt x="7" y="304"/>
                    </a:cubicBezTo>
                    <a:cubicBezTo>
                      <a:pt x="11" y="297"/>
                      <a:pt x="17" y="287"/>
                      <a:pt x="21" y="273"/>
                    </a:cubicBezTo>
                    <a:cubicBezTo>
                      <a:pt x="23" y="266"/>
                      <a:pt x="24" y="258"/>
                      <a:pt x="25" y="250"/>
                    </a:cubicBezTo>
                    <a:cubicBezTo>
                      <a:pt x="26" y="241"/>
                      <a:pt x="26" y="232"/>
                      <a:pt x="26" y="223"/>
                    </a:cubicBezTo>
                    <a:cubicBezTo>
                      <a:pt x="26" y="203"/>
                      <a:pt x="26" y="182"/>
                      <a:pt x="26" y="160"/>
                    </a:cubicBezTo>
                    <a:cubicBezTo>
                      <a:pt x="26" y="116"/>
                      <a:pt x="26" y="76"/>
                      <a:pt x="26" y="47"/>
                    </a:cubicBezTo>
                    <a:cubicBezTo>
                      <a:pt x="26" y="33"/>
                      <a:pt x="27" y="21"/>
                      <a:pt x="27" y="13"/>
                    </a:cubicBezTo>
                    <a:cubicBezTo>
                      <a:pt x="27" y="9"/>
                      <a:pt x="27" y="5"/>
                      <a:pt x="27" y="3"/>
                    </a:cubicBezTo>
                    <a:cubicBezTo>
                      <a:pt x="27" y="1"/>
                      <a:pt x="27" y="0"/>
                      <a:pt x="27" y="0"/>
                    </a:cubicBezTo>
                    <a:cubicBezTo>
                      <a:pt x="27" y="0"/>
                      <a:pt x="27" y="1"/>
                      <a:pt x="27" y="3"/>
                    </a:cubicBezTo>
                    <a:cubicBezTo>
                      <a:pt x="27" y="5"/>
                      <a:pt x="27" y="9"/>
                      <a:pt x="27" y="13"/>
                    </a:cubicBezTo>
                    <a:cubicBezTo>
                      <a:pt x="27" y="21"/>
                      <a:pt x="28" y="33"/>
                      <a:pt x="28" y="47"/>
                    </a:cubicBezTo>
                    <a:cubicBezTo>
                      <a:pt x="28" y="76"/>
                      <a:pt x="28" y="116"/>
                      <a:pt x="28" y="160"/>
                    </a:cubicBezTo>
                    <a:cubicBezTo>
                      <a:pt x="28" y="182"/>
                      <a:pt x="28" y="203"/>
                      <a:pt x="28" y="223"/>
                    </a:cubicBezTo>
                    <a:cubicBezTo>
                      <a:pt x="28" y="232"/>
                      <a:pt x="28" y="241"/>
                      <a:pt x="27" y="250"/>
                    </a:cubicBezTo>
                    <a:cubicBezTo>
                      <a:pt x="26" y="258"/>
                      <a:pt x="24" y="266"/>
                      <a:pt x="22" y="273"/>
                    </a:cubicBezTo>
                    <a:cubicBezTo>
                      <a:pt x="18" y="287"/>
                      <a:pt x="12" y="298"/>
                      <a:pt x="7" y="304"/>
                    </a:cubicBezTo>
                    <a:cubicBezTo>
                      <a:pt x="5" y="308"/>
                      <a:pt x="3" y="310"/>
                      <a:pt x="2" y="312"/>
                    </a:cubicBezTo>
                    <a:cubicBezTo>
                      <a:pt x="0" y="314"/>
                      <a:pt x="0" y="314"/>
                      <a:pt x="0" y="31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Freeform 124">
                <a:extLst>
                  <a:ext uri="{FF2B5EF4-FFF2-40B4-BE49-F238E27FC236}">
                    <a16:creationId xmlns:a16="http://schemas.microsoft.com/office/drawing/2014/main" id="{0405C0C5-AD4F-5163-A50D-A5553B73E823}"/>
                  </a:ext>
                </a:extLst>
              </p:cNvPr>
              <p:cNvSpPr>
                <a:spLocks/>
              </p:cNvSpPr>
              <p:nvPr/>
            </p:nvSpPr>
            <p:spPr bwMode="auto">
              <a:xfrm>
                <a:off x="5437" y="2382"/>
                <a:ext cx="354" cy="36"/>
              </a:xfrm>
              <a:custGeom>
                <a:avLst/>
                <a:gdLst>
                  <a:gd name="T0" fmla="*/ 0 w 149"/>
                  <a:gd name="T1" fmla="*/ 1 h 15"/>
                  <a:gd name="T2" fmla="*/ 6 w 149"/>
                  <a:gd name="T3" fmla="*/ 0 h 15"/>
                  <a:gd name="T4" fmla="*/ 22 w 149"/>
                  <a:gd name="T5" fmla="*/ 0 h 15"/>
                  <a:gd name="T6" fmla="*/ 76 w 149"/>
                  <a:gd name="T7" fmla="*/ 0 h 15"/>
                  <a:gd name="T8" fmla="*/ 106 w 149"/>
                  <a:gd name="T9" fmla="*/ 0 h 15"/>
                  <a:gd name="T10" fmla="*/ 130 w 149"/>
                  <a:gd name="T11" fmla="*/ 3 h 15"/>
                  <a:gd name="T12" fmla="*/ 145 w 149"/>
                  <a:gd name="T13" fmla="*/ 11 h 15"/>
                  <a:gd name="T14" fmla="*/ 148 w 149"/>
                  <a:gd name="T15" fmla="*/ 14 h 15"/>
                  <a:gd name="T16" fmla="*/ 149 w 149"/>
                  <a:gd name="T17" fmla="*/ 15 h 15"/>
                  <a:gd name="T18" fmla="*/ 144 w 149"/>
                  <a:gd name="T19" fmla="*/ 11 h 15"/>
                  <a:gd name="T20" fmla="*/ 130 w 149"/>
                  <a:gd name="T21" fmla="*/ 4 h 15"/>
                  <a:gd name="T22" fmla="*/ 106 w 149"/>
                  <a:gd name="T23" fmla="*/ 2 h 15"/>
                  <a:gd name="T24" fmla="*/ 76 w 149"/>
                  <a:gd name="T25" fmla="*/ 2 h 15"/>
                  <a:gd name="T26" fmla="*/ 22 w 149"/>
                  <a:gd name="T27" fmla="*/ 1 h 15"/>
                  <a:gd name="T28" fmla="*/ 6 w 149"/>
                  <a:gd name="T29" fmla="*/ 1 h 15"/>
                  <a:gd name="T30" fmla="*/ 0 w 149"/>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5">
                    <a:moveTo>
                      <a:pt x="0" y="1"/>
                    </a:moveTo>
                    <a:cubicBezTo>
                      <a:pt x="0" y="0"/>
                      <a:pt x="2" y="0"/>
                      <a:pt x="6" y="0"/>
                    </a:cubicBezTo>
                    <a:cubicBezTo>
                      <a:pt x="10" y="0"/>
                      <a:pt x="16" y="0"/>
                      <a:pt x="22" y="0"/>
                    </a:cubicBezTo>
                    <a:cubicBezTo>
                      <a:pt x="36" y="0"/>
                      <a:pt x="55" y="0"/>
                      <a:pt x="76" y="0"/>
                    </a:cubicBezTo>
                    <a:cubicBezTo>
                      <a:pt x="87" y="0"/>
                      <a:pt x="97" y="0"/>
                      <a:pt x="106" y="0"/>
                    </a:cubicBezTo>
                    <a:cubicBezTo>
                      <a:pt x="115" y="1"/>
                      <a:pt x="123" y="1"/>
                      <a:pt x="130" y="3"/>
                    </a:cubicBezTo>
                    <a:cubicBezTo>
                      <a:pt x="137" y="5"/>
                      <a:pt x="142" y="8"/>
                      <a:pt x="145" y="11"/>
                    </a:cubicBezTo>
                    <a:cubicBezTo>
                      <a:pt x="146" y="12"/>
                      <a:pt x="147" y="13"/>
                      <a:pt x="148" y="14"/>
                    </a:cubicBezTo>
                    <a:cubicBezTo>
                      <a:pt x="148" y="15"/>
                      <a:pt x="149" y="15"/>
                      <a:pt x="149" y="15"/>
                    </a:cubicBezTo>
                    <a:cubicBezTo>
                      <a:pt x="148" y="15"/>
                      <a:pt x="147" y="14"/>
                      <a:pt x="144" y="11"/>
                    </a:cubicBezTo>
                    <a:cubicBezTo>
                      <a:pt x="141" y="9"/>
                      <a:pt x="136" y="6"/>
                      <a:pt x="130" y="4"/>
                    </a:cubicBezTo>
                    <a:cubicBezTo>
                      <a:pt x="123" y="3"/>
                      <a:pt x="115" y="2"/>
                      <a:pt x="106" y="2"/>
                    </a:cubicBezTo>
                    <a:cubicBezTo>
                      <a:pt x="97" y="2"/>
                      <a:pt x="87" y="2"/>
                      <a:pt x="76" y="2"/>
                    </a:cubicBezTo>
                    <a:cubicBezTo>
                      <a:pt x="55" y="2"/>
                      <a:pt x="36" y="2"/>
                      <a:pt x="22" y="1"/>
                    </a:cubicBezTo>
                    <a:cubicBezTo>
                      <a:pt x="16" y="1"/>
                      <a:pt x="10" y="1"/>
                      <a:pt x="6" y="1"/>
                    </a:cubicBezTo>
                    <a:cubicBezTo>
                      <a:pt x="2" y="1"/>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Freeform 125">
                <a:extLst>
                  <a:ext uri="{FF2B5EF4-FFF2-40B4-BE49-F238E27FC236}">
                    <a16:creationId xmlns:a16="http://schemas.microsoft.com/office/drawing/2014/main" id="{CC9019E1-238F-BB25-B398-F28842F1D9C9}"/>
                  </a:ext>
                </a:extLst>
              </p:cNvPr>
              <p:cNvSpPr>
                <a:spLocks/>
              </p:cNvSpPr>
              <p:nvPr/>
            </p:nvSpPr>
            <p:spPr bwMode="auto">
              <a:xfrm>
                <a:off x="4936" y="1057"/>
                <a:ext cx="282" cy="344"/>
              </a:xfrm>
              <a:custGeom>
                <a:avLst/>
                <a:gdLst>
                  <a:gd name="T0" fmla="*/ 38 w 119"/>
                  <a:gd name="T1" fmla="*/ 0 h 145"/>
                  <a:gd name="T2" fmla="*/ 27 w 119"/>
                  <a:gd name="T3" fmla="*/ 52 h 145"/>
                  <a:gd name="T4" fmla="*/ 25 w 119"/>
                  <a:gd name="T5" fmla="*/ 77 h 145"/>
                  <a:gd name="T6" fmla="*/ 13 w 119"/>
                  <a:gd name="T7" fmla="*/ 89 h 145"/>
                  <a:gd name="T8" fmla="*/ 6 w 119"/>
                  <a:gd name="T9" fmla="*/ 129 h 145"/>
                  <a:gd name="T10" fmla="*/ 16 w 119"/>
                  <a:gd name="T11" fmla="*/ 140 h 145"/>
                  <a:gd name="T12" fmla="*/ 32 w 119"/>
                  <a:gd name="T13" fmla="*/ 144 h 145"/>
                  <a:gd name="T14" fmla="*/ 89 w 119"/>
                  <a:gd name="T15" fmla="*/ 141 h 145"/>
                  <a:gd name="T16" fmla="*/ 114 w 119"/>
                  <a:gd name="T17" fmla="*/ 131 h 145"/>
                  <a:gd name="T18" fmla="*/ 119 w 119"/>
                  <a:gd name="T19" fmla="*/ 107 h 145"/>
                  <a:gd name="T20" fmla="*/ 96 w 119"/>
                  <a:gd name="T21" fmla="*/ 1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5">
                    <a:moveTo>
                      <a:pt x="38" y="0"/>
                    </a:moveTo>
                    <a:cubicBezTo>
                      <a:pt x="32" y="17"/>
                      <a:pt x="27" y="34"/>
                      <a:pt x="27" y="52"/>
                    </a:cubicBezTo>
                    <a:cubicBezTo>
                      <a:pt x="27" y="60"/>
                      <a:pt x="29" y="69"/>
                      <a:pt x="25" y="77"/>
                    </a:cubicBezTo>
                    <a:cubicBezTo>
                      <a:pt x="22" y="82"/>
                      <a:pt x="17" y="85"/>
                      <a:pt x="13" y="89"/>
                    </a:cubicBezTo>
                    <a:cubicBezTo>
                      <a:pt x="3" y="99"/>
                      <a:pt x="0" y="116"/>
                      <a:pt x="6" y="129"/>
                    </a:cubicBezTo>
                    <a:cubicBezTo>
                      <a:pt x="8" y="133"/>
                      <a:pt x="12" y="138"/>
                      <a:pt x="16" y="140"/>
                    </a:cubicBezTo>
                    <a:cubicBezTo>
                      <a:pt x="21" y="143"/>
                      <a:pt x="27" y="144"/>
                      <a:pt x="32" y="144"/>
                    </a:cubicBezTo>
                    <a:cubicBezTo>
                      <a:pt x="51" y="145"/>
                      <a:pt x="71" y="144"/>
                      <a:pt x="89" y="141"/>
                    </a:cubicBezTo>
                    <a:cubicBezTo>
                      <a:pt x="99" y="140"/>
                      <a:pt x="108" y="138"/>
                      <a:pt x="114" y="131"/>
                    </a:cubicBezTo>
                    <a:cubicBezTo>
                      <a:pt x="119" y="124"/>
                      <a:pt x="119" y="115"/>
                      <a:pt x="119" y="107"/>
                    </a:cubicBezTo>
                    <a:cubicBezTo>
                      <a:pt x="118" y="76"/>
                      <a:pt x="110" y="46"/>
                      <a:pt x="96" y="1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Freeform 126">
                <a:extLst>
                  <a:ext uri="{FF2B5EF4-FFF2-40B4-BE49-F238E27FC236}">
                    <a16:creationId xmlns:a16="http://schemas.microsoft.com/office/drawing/2014/main" id="{A64BCC07-58E2-DDC0-8B6E-E0458C76E73A}"/>
                  </a:ext>
                </a:extLst>
              </p:cNvPr>
              <p:cNvSpPr>
                <a:spLocks/>
              </p:cNvSpPr>
              <p:nvPr/>
            </p:nvSpPr>
            <p:spPr bwMode="auto">
              <a:xfrm>
                <a:off x="5183" y="995"/>
                <a:ext cx="384" cy="480"/>
              </a:xfrm>
              <a:custGeom>
                <a:avLst/>
                <a:gdLst>
                  <a:gd name="T0" fmla="*/ 62 w 162"/>
                  <a:gd name="T1" fmla="*/ 7 h 202"/>
                  <a:gd name="T2" fmla="*/ 80 w 162"/>
                  <a:gd name="T3" fmla="*/ 22 h 202"/>
                  <a:gd name="T4" fmla="*/ 60 w 162"/>
                  <a:gd name="T5" fmla="*/ 33 h 202"/>
                  <a:gd name="T6" fmla="*/ 82 w 162"/>
                  <a:gd name="T7" fmla="*/ 47 h 202"/>
                  <a:gd name="T8" fmla="*/ 90 w 162"/>
                  <a:gd name="T9" fmla="*/ 74 h 202"/>
                  <a:gd name="T10" fmla="*/ 104 w 162"/>
                  <a:gd name="T11" fmla="*/ 97 h 202"/>
                  <a:gd name="T12" fmla="*/ 127 w 162"/>
                  <a:gd name="T13" fmla="*/ 109 h 202"/>
                  <a:gd name="T14" fmla="*/ 130 w 162"/>
                  <a:gd name="T15" fmla="*/ 136 h 202"/>
                  <a:gd name="T16" fmla="*/ 147 w 162"/>
                  <a:gd name="T17" fmla="*/ 157 h 202"/>
                  <a:gd name="T18" fmla="*/ 162 w 162"/>
                  <a:gd name="T19" fmla="*/ 179 h 202"/>
                  <a:gd name="T20" fmla="*/ 149 w 162"/>
                  <a:gd name="T21" fmla="*/ 196 h 202"/>
                  <a:gd name="T22" fmla="*/ 128 w 162"/>
                  <a:gd name="T23" fmla="*/ 200 h 202"/>
                  <a:gd name="T24" fmla="*/ 20 w 162"/>
                  <a:gd name="T25" fmla="*/ 186 h 202"/>
                  <a:gd name="T26" fmla="*/ 5 w 162"/>
                  <a:gd name="T27" fmla="*/ 178 h 202"/>
                  <a:gd name="T28" fmla="*/ 3 w 162"/>
                  <a:gd name="T29" fmla="*/ 153 h 202"/>
                  <a:gd name="T30" fmla="*/ 22 w 162"/>
                  <a:gd name="T31" fmla="*/ 72 h 202"/>
                  <a:gd name="T32" fmla="*/ 63 w 162"/>
                  <a:gd name="T3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202">
                    <a:moveTo>
                      <a:pt x="62" y="7"/>
                    </a:moveTo>
                    <a:cubicBezTo>
                      <a:pt x="71" y="4"/>
                      <a:pt x="81" y="12"/>
                      <a:pt x="80" y="22"/>
                    </a:cubicBezTo>
                    <a:cubicBezTo>
                      <a:pt x="80" y="31"/>
                      <a:pt x="68" y="37"/>
                      <a:pt x="60" y="33"/>
                    </a:cubicBezTo>
                    <a:cubicBezTo>
                      <a:pt x="69" y="32"/>
                      <a:pt x="78" y="39"/>
                      <a:pt x="82" y="47"/>
                    </a:cubicBezTo>
                    <a:cubicBezTo>
                      <a:pt x="87" y="55"/>
                      <a:pt x="88" y="65"/>
                      <a:pt x="90" y="74"/>
                    </a:cubicBezTo>
                    <a:cubicBezTo>
                      <a:pt x="92" y="83"/>
                      <a:pt x="96" y="92"/>
                      <a:pt x="104" y="97"/>
                    </a:cubicBezTo>
                    <a:cubicBezTo>
                      <a:pt x="111" y="102"/>
                      <a:pt x="122" y="102"/>
                      <a:pt x="127" y="109"/>
                    </a:cubicBezTo>
                    <a:cubicBezTo>
                      <a:pt x="132" y="117"/>
                      <a:pt x="128" y="127"/>
                      <a:pt x="130" y="136"/>
                    </a:cubicBezTo>
                    <a:cubicBezTo>
                      <a:pt x="132" y="145"/>
                      <a:pt x="140" y="151"/>
                      <a:pt x="147" y="157"/>
                    </a:cubicBezTo>
                    <a:cubicBezTo>
                      <a:pt x="155" y="163"/>
                      <a:pt x="162" y="170"/>
                      <a:pt x="162" y="179"/>
                    </a:cubicBezTo>
                    <a:cubicBezTo>
                      <a:pt x="161" y="186"/>
                      <a:pt x="156" y="193"/>
                      <a:pt x="149" y="196"/>
                    </a:cubicBezTo>
                    <a:cubicBezTo>
                      <a:pt x="143" y="199"/>
                      <a:pt x="135" y="200"/>
                      <a:pt x="128" y="200"/>
                    </a:cubicBezTo>
                    <a:cubicBezTo>
                      <a:pt x="91" y="202"/>
                      <a:pt x="55" y="197"/>
                      <a:pt x="20" y="186"/>
                    </a:cubicBezTo>
                    <a:cubicBezTo>
                      <a:pt x="15" y="185"/>
                      <a:pt x="9" y="183"/>
                      <a:pt x="5" y="178"/>
                    </a:cubicBezTo>
                    <a:cubicBezTo>
                      <a:pt x="0" y="171"/>
                      <a:pt x="1" y="161"/>
                      <a:pt x="3" y="153"/>
                    </a:cubicBezTo>
                    <a:cubicBezTo>
                      <a:pt x="8" y="125"/>
                      <a:pt x="13" y="98"/>
                      <a:pt x="22" y="72"/>
                    </a:cubicBezTo>
                    <a:cubicBezTo>
                      <a:pt x="31" y="45"/>
                      <a:pt x="44" y="20"/>
                      <a:pt x="6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Freeform 127">
                <a:extLst>
                  <a:ext uri="{FF2B5EF4-FFF2-40B4-BE49-F238E27FC236}">
                    <a16:creationId xmlns:a16="http://schemas.microsoft.com/office/drawing/2014/main" id="{25D06527-9372-E88D-C1D8-41984BF935D0}"/>
                  </a:ext>
                </a:extLst>
              </p:cNvPr>
              <p:cNvSpPr>
                <a:spLocks noEditPoints="1"/>
              </p:cNvSpPr>
              <p:nvPr/>
            </p:nvSpPr>
            <p:spPr bwMode="auto">
              <a:xfrm>
                <a:off x="4539" y="1280"/>
                <a:ext cx="1021" cy="850"/>
              </a:xfrm>
              <a:custGeom>
                <a:avLst/>
                <a:gdLst>
                  <a:gd name="T0" fmla="*/ 387 w 430"/>
                  <a:gd name="T1" fmla="*/ 150 h 358"/>
                  <a:gd name="T2" fmla="*/ 430 w 430"/>
                  <a:gd name="T3" fmla="*/ 150 h 358"/>
                  <a:gd name="T4" fmla="*/ 415 w 430"/>
                  <a:gd name="T5" fmla="*/ 74 h 358"/>
                  <a:gd name="T6" fmla="*/ 316 w 430"/>
                  <a:gd name="T7" fmla="*/ 8 h 358"/>
                  <a:gd name="T8" fmla="*/ 248 w 430"/>
                  <a:gd name="T9" fmla="*/ 7 h 358"/>
                  <a:gd name="T10" fmla="*/ 165 w 430"/>
                  <a:gd name="T11" fmla="*/ 35 h 358"/>
                  <a:gd name="T12" fmla="*/ 146 w 430"/>
                  <a:gd name="T13" fmla="*/ 57 h 358"/>
                  <a:gd name="T14" fmla="*/ 71 w 430"/>
                  <a:gd name="T15" fmla="*/ 135 h 358"/>
                  <a:gd name="T16" fmla="*/ 63 w 430"/>
                  <a:gd name="T17" fmla="*/ 37 h 358"/>
                  <a:gd name="T18" fmla="*/ 0 w 430"/>
                  <a:gd name="T19" fmla="*/ 47 h 358"/>
                  <a:gd name="T20" fmla="*/ 8 w 430"/>
                  <a:gd name="T21" fmla="*/ 170 h 358"/>
                  <a:gd name="T22" fmla="*/ 42 w 430"/>
                  <a:gd name="T23" fmla="*/ 214 h 358"/>
                  <a:gd name="T24" fmla="*/ 84 w 430"/>
                  <a:gd name="T25" fmla="*/ 207 h 358"/>
                  <a:gd name="T26" fmla="*/ 196 w 430"/>
                  <a:gd name="T27" fmla="*/ 125 h 358"/>
                  <a:gd name="T28" fmla="*/ 186 w 430"/>
                  <a:gd name="T29" fmla="*/ 161 h 358"/>
                  <a:gd name="T30" fmla="*/ 207 w 430"/>
                  <a:gd name="T31" fmla="*/ 196 h 358"/>
                  <a:gd name="T32" fmla="*/ 214 w 430"/>
                  <a:gd name="T33" fmla="*/ 258 h 358"/>
                  <a:gd name="T34" fmla="*/ 192 w 430"/>
                  <a:gd name="T35" fmla="*/ 358 h 358"/>
                  <a:gd name="T36" fmla="*/ 416 w 430"/>
                  <a:gd name="T37" fmla="*/ 349 h 358"/>
                  <a:gd name="T38" fmla="*/ 383 w 430"/>
                  <a:gd name="T39" fmla="*/ 255 h 358"/>
                  <a:gd name="T40" fmla="*/ 387 w 430"/>
                  <a:gd name="T41" fmla="*/ 150 h 358"/>
                  <a:gd name="T42" fmla="*/ 196 w 430"/>
                  <a:gd name="T43" fmla="*/ 125 h 358"/>
                  <a:gd name="T44" fmla="*/ 195 w 430"/>
                  <a:gd name="T45" fmla="*/ 123 h 358"/>
                  <a:gd name="T46" fmla="*/ 198 w 430"/>
                  <a:gd name="T47" fmla="*/ 122 h 358"/>
                  <a:gd name="T48" fmla="*/ 196 w 430"/>
                  <a:gd name="T49" fmla="*/ 12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0" h="358">
                    <a:moveTo>
                      <a:pt x="387" y="150"/>
                    </a:moveTo>
                    <a:cubicBezTo>
                      <a:pt x="430" y="150"/>
                      <a:pt x="430" y="150"/>
                      <a:pt x="430" y="150"/>
                    </a:cubicBezTo>
                    <a:cubicBezTo>
                      <a:pt x="415" y="74"/>
                      <a:pt x="415" y="74"/>
                      <a:pt x="415" y="74"/>
                    </a:cubicBezTo>
                    <a:cubicBezTo>
                      <a:pt x="404" y="12"/>
                      <a:pt x="316" y="8"/>
                      <a:pt x="316" y="8"/>
                    </a:cubicBezTo>
                    <a:cubicBezTo>
                      <a:pt x="248" y="7"/>
                      <a:pt x="248" y="7"/>
                      <a:pt x="248" y="7"/>
                    </a:cubicBezTo>
                    <a:cubicBezTo>
                      <a:pt x="248" y="7"/>
                      <a:pt x="197" y="0"/>
                      <a:pt x="165" y="35"/>
                    </a:cubicBezTo>
                    <a:cubicBezTo>
                      <a:pt x="159" y="42"/>
                      <a:pt x="152" y="50"/>
                      <a:pt x="146" y="57"/>
                    </a:cubicBezTo>
                    <a:cubicBezTo>
                      <a:pt x="71" y="135"/>
                      <a:pt x="71" y="135"/>
                      <a:pt x="71" y="135"/>
                    </a:cubicBezTo>
                    <a:cubicBezTo>
                      <a:pt x="63" y="37"/>
                      <a:pt x="63" y="37"/>
                      <a:pt x="63" y="37"/>
                    </a:cubicBezTo>
                    <a:cubicBezTo>
                      <a:pt x="0" y="47"/>
                      <a:pt x="0" y="47"/>
                      <a:pt x="0" y="47"/>
                    </a:cubicBezTo>
                    <a:cubicBezTo>
                      <a:pt x="8" y="170"/>
                      <a:pt x="8" y="170"/>
                      <a:pt x="8" y="170"/>
                    </a:cubicBezTo>
                    <a:cubicBezTo>
                      <a:pt x="10" y="190"/>
                      <a:pt x="23" y="208"/>
                      <a:pt x="42" y="214"/>
                    </a:cubicBezTo>
                    <a:cubicBezTo>
                      <a:pt x="56" y="218"/>
                      <a:pt x="70" y="214"/>
                      <a:pt x="84" y="207"/>
                    </a:cubicBezTo>
                    <a:cubicBezTo>
                      <a:pt x="121" y="189"/>
                      <a:pt x="191" y="130"/>
                      <a:pt x="196" y="125"/>
                    </a:cubicBezTo>
                    <a:cubicBezTo>
                      <a:pt x="193" y="132"/>
                      <a:pt x="186" y="147"/>
                      <a:pt x="186" y="161"/>
                    </a:cubicBezTo>
                    <a:cubicBezTo>
                      <a:pt x="186" y="181"/>
                      <a:pt x="207" y="196"/>
                      <a:pt x="207" y="196"/>
                    </a:cubicBezTo>
                    <a:cubicBezTo>
                      <a:pt x="214" y="258"/>
                      <a:pt x="214" y="258"/>
                      <a:pt x="214" y="258"/>
                    </a:cubicBezTo>
                    <a:cubicBezTo>
                      <a:pt x="192" y="358"/>
                      <a:pt x="192" y="358"/>
                      <a:pt x="192" y="358"/>
                    </a:cubicBezTo>
                    <a:cubicBezTo>
                      <a:pt x="416" y="349"/>
                      <a:pt x="416" y="349"/>
                      <a:pt x="416" y="349"/>
                    </a:cubicBezTo>
                    <a:cubicBezTo>
                      <a:pt x="412" y="313"/>
                      <a:pt x="400" y="282"/>
                      <a:pt x="383" y="255"/>
                    </a:cubicBezTo>
                    <a:cubicBezTo>
                      <a:pt x="387" y="150"/>
                      <a:pt x="387" y="150"/>
                      <a:pt x="387" y="150"/>
                    </a:cubicBezTo>
                    <a:moveTo>
                      <a:pt x="196" y="125"/>
                    </a:moveTo>
                    <a:cubicBezTo>
                      <a:pt x="196" y="125"/>
                      <a:pt x="196" y="124"/>
                      <a:pt x="195" y="123"/>
                    </a:cubicBezTo>
                    <a:cubicBezTo>
                      <a:pt x="198" y="122"/>
                      <a:pt x="198" y="122"/>
                      <a:pt x="198" y="122"/>
                    </a:cubicBezTo>
                    <a:cubicBezTo>
                      <a:pt x="198" y="122"/>
                      <a:pt x="197" y="123"/>
                      <a:pt x="196" y="125"/>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Freeform 128">
                <a:extLst>
                  <a:ext uri="{FF2B5EF4-FFF2-40B4-BE49-F238E27FC236}">
                    <a16:creationId xmlns:a16="http://schemas.microsoft.com/office/drawing/2014/main" id="{22E409E1-8683-E8DD-641B-E42196B78605}"/>
                  </a:ext>
                </a:extLst>
              </p:cNvPr>
              <p:cNvSpPr>
                <a:spLocks/>
              </p:cNvSpPr>
              <p:nvPr/>
            </p:nvSpPr>
            <p:spPr bwMode="auto">
              <a:xfrm>
                <a:off x="5031" y="1917"/>
                <a:ext cx="223" cy="201"/>
              </a:xfrm>
              <a:custGeom>
                <a:avLst/>
                <a:gdLst>
                  <a:gd name="T0" fmla="*/ 80 w 94"/>
                  <a:gd name="T1" fmla="*/ 55 h 85"/>
                  <a:gd name="T2" fmla="*/ 44 w 94"/>
                  <a:gd name="T3" fmla="*/ 77 h 85"/>
                  <a:gd name="T4" fmla="*/ 26 w 94"/>
                  <a:gd name="T5" fmla="*/ 82 h 85"/>
                  <a:gd name="T6" fmla="*/ 46 w 94"/>
                  <a:gd name="T7" fmla="*/ 66 h 85"/>
                  <a:gd name="T8" fmla="*/ 11 w 94"/>
                  <a:gd name="T9" fmla="*/ 75 h 85"/>
                  <a:gd name="T10" fmla="*/ 42 w 94"/>
                  <a:gd name="T11" fmla="*/ 58 h 85"/>
                  <a:gd name="T12" fmla="*/ 41 w 94"/>
                  <a:gd name="T13" fmla="*/ 54 h 85"/>
                  <a:gd name="T14" fmla="*/ 2 w 94"/>
                  <a:gd name="T15" fmla="*/ 62 h 85"/>
                  <a:gd name="T16" fmla="*/ 8 w 94"/>
                  <a:gd name="T17" fmla="*/ 57 h 85"/>
                  <a:gd name="T18" fmla="*/ 40 w 94"/>
                  <a:gd name="T19" fmla="*/ 43 h 85"/>
                  <a:gd name="T20" fmla="*/ 13 w 94"/>
                  <a:gd name="T21" fmla="*/ 48 h 85"/>
                  <a:gd name="T22" fmla="*/ 4 w 94"/>
                  <a:gd name="T23" fmla="*/ 44 h 85"/>
                  <a:gd name="T24" fmla="*/ 31 w 94"/>
                  <a:gd name="T25" fmla="*/ 32 h 85"/>
                  <a:gd name="T26" fmla="*/ 44 w 94"/>
                  <a:gd name="T27" fmla="*/ 20 h 85"/>
                  <a:gd name="T28" fmla="*/ 25 w 94"/>
                  <a:gd name="T29" fmla="*/ 5 h 85"/>
                  <a:gd name="T30" fmla="*/ 31 w 94"/>
                  <a:gd name="T31" fmla="*/ 2 h 85"/>
                  <a:gd name="T32" fmla="*/ 42 w 94"/>
                  <a:gd name="T33" fmla="*/ 9 h 85"/>
                  <a:gd name="T34" fmla="*/ 51 w 94"/>
                  <a:gd name="T35" fmla="*/ 12 h 85"/>
                  <a:gd name="T36" fmla="*/ 59 w 94"/>
                  <a:gd name="T37" fmla="*/ 12 h 85"/>
                  <a:gd name="T38" fmla="*/ 82 w 94"/>
                  <a:gd name="T39" fmla="*/ 14 h 85"/>
                  <a:gd name="T40" fmla="*/ 94 w 94"/>
                  <a:gd name="T41" fmla="*/ 46 h 85"/>
                  <a:gd name="T42" fmla="*/ 80 w 94"/>
                  <a:gd name="T43" fmla="*/ 5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85">
                    <a:moveTo>
                      <a:pt x="80" y="55"/>
                    </a:moveTo>
                    <a:cubicBezTo>
                      <a:pt x="67" y="64"/>
                      <a:pt x="52" y="73"/>
                      <a:pt x="44" y="77"/>
                    </a:cubicBezTo>
                    <a:cubicBezTo>
                      <a:pt x="28" y="85"/>
                      <a:pt x="27" y="84"/>
                      <a:pt x="26" y="82"/>
                    </a:cubicBezTo>
                    <a:cubicBezTo>
                      <a:pt x="25" y="76"/>
                      <a:pt x="54" y="67"/>
                      <a:pt x="46" y="66"/>
                    </a:cubicBezTo>
                    <a:cubicBezTo>
                      <a:pt x="39" y="64"/>
                      <a:pt x="12" y="81"/>
                      <a:pt x="11" y="75"/>
                    </a:cubicBezTo>
                    <a:cubicBezTo>
                      <a:pt x="9" y="68"/>
                      <a:pt x="39" y="59"/>
                      <a:pt x="42" y="58"/>
                    </a:cubicBezTo>
                    <a:cubicBezTo>
                      <a:pt x="44" y="57"/>
                      <a:pt x="43" y="53"/>
                      <a:pt x="41" y="54"/>
                    </a:cubicBezTo>
                    <a:cubicBezTo>
                      <a:pt x="38" y="56"/>
                      <a:pt x="4" y="69"/>
                      <a:pt x="2" y="62"/>
                    </a:cubicBezTo>
                    <a:cubicBezTo>
                      <a:pt x="0" y="58"/>
                      <a:pt x="8" y="57"/>
                      <a:pt x="8" y="57"/>
                    </a:cubicBezTo>
                    <a:cubicBezTo>
                      <a:pt x="8" y="57"/>
                      <a:pt x="41" y="47"/>
                      <a:pt x="40" y="43"/>
                    </a:cubicBezTo>
                    <a:cubicBezTo>
                      <a:pt x="39" y="40"/>
                      <a:pt x="19" y="45"/>
                      <a:pt x="13" y="48"/>
                    </a:cubicBezTo>
                    <a:cubicBezTo>
                      <a:pt x="6" y="50"/>
                      <a:pt x="3" y="48"/>
                      <a:pt x="4" y="44"/>
                    </a:cubicBezTo>
                    <a:cubicBezTo>
                      <a:pt x="5" y="42"/>
                      <a:pt x="24" y="34"/>
                      <a:pt x="31" y="32"/>
                    </a:cubicBezTo>
                    <a:cubicBezTo>
                      <a:pt x="37" y="30"/>
                      <a:pt x="55" y="24"/>
                      <a:pt x="44" y="20"/>
                    </a:cubicBezTo>
                    <a:cubicBezTo>
                      <a:pt x="32" y="16"/>
                      <a:pt x="25" y="8"/>
                      <a:pt x="25" y="5"/>
                    </a:cubicBezTo>
                    <a:cubicBezTo>
                      <a:pt x="24" y="2"/>
                      <a:pt x="29" y="0"/>
                      <a:pt x="31" y="2"/>
                    </a:cubicBezTo>
                    <a:cubicBezTo>
                      <a:pt x="34" y="5"/>
                      <a:pt x="38" y="7"/>
                      <a:pt x="42" y="9"/>
                    </a:cubicBezTo>
                    <a:cubicBezTo>
                      <a:pt x="45" y="10"/>
                      <a:pt x="48" y="11"/>
                      <a:pt x="51" y="12"/>
                    </a:cubicBezTo>
                    <a:cubicBezTo>
                      <a:pt x="54" y="12"/>
                      <a:pt x="56" y="12"/>
                      <a:pt x="59" y="12"/>
                    </a:cubicBezTo>
                    <a:cubicBezTo>
                      <a:pt x="82" y="14"/>
                      <a:pt x="82" y="14"/>
                      <a:pt x="82" y="14"/>
                    </a:cubicBezTo>
                    <a:cubicBezTo>
                      <a:pt x="94" y="46"/>
                      <a:pt x="94" y="46"/>
                      <a:pt x="94" y="46"/>
                    </a:cubicBezTo>
                    <a:lnTo>
                      <a:pt x="80" y="55"/>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Freeform 129">
                <a:extLst>
                  <a:ext uri="{FF2B5EF4-FFF2-40B4-BE49-F238E27FC236}">
                    <a16:creationId xmlns:a16="http://schemas.microsoft.com/office/drawing/2014/main" id="{435BCF1D-0458-D9E0-4C1B-FD47E19E1945}"/>
                  </a:ext>
                </a:extLst>
              </p:cNvPr>
              <p:cNvSpPr>
                <a:spLocks/>
              </p:cNvSpPr>
              <p:nvPr/>
            </p:nvSpPr>
            <p:spPr bwMode="auto">
              <a:xfrm>
                <a:off x="5176" y="1359"/>
                <a:ext cx="451" cy="712"/>
              </a:xfrm>
              <a:custGeom>
                <a:avLst/>
                <a:gdLst>
                  <a:gd name="T0" fmla="*/ 123 w 190"/>
                  <a:gd name="T1" fmla="*/ 3 h 300"/>
                  <a:gd name="T2" fmla="*/ 151 w 190"/>
                  <a:gd name="T3" fmla="*/ 45 h 300"/>
                  <a:gd name="T4" fmla="*/ 183 w 190"/>
                  <a:gd name="T5" fmla="*/ 165 h 300"/>
                  <a:gd name="T6" fmla="*/ 146 w 190"/>
                  <a:gd name="T7" fmla="*/ 232 h 300"/>
                  <a:gd name="T8" fmla="*/ 20 w 190"/>
                  <a:gd name="T9" fmla="*/ 300 h 300"/>
                  <a:gd name="T10" fmla="*/ 0 w 190"/>
                  <a:gd name="T11" fmla="*/ 246 h 300"/>
                  <a:gd name="T12" fmla="*/ 110 w 190"/>
                  <a:gd name="T13" fmla="*/ 174 h 300"/>
                  <a:gd name="T14" fmla="*/ 84 w 190"/>
                  <a:gd name="T15" fmla="*/ 75 h 300"/>
                  <a:gd name="T16" fmla="*/ 83 w 190"/>
                  <a:gd name="T17" fmla="*/ 30 h 300"/>
                  <a:gd name="T18" fmla="*/ 123 w 190"/>
                  <a:gd name="T19" fmla="*/ 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300">
                    <a:moveTo>
                      <a:pt x="123" y="3"/>
                    </a:moveTo>
                    <a:cubicBezTo>
                      <a:pt x="123" y="3"/>
                      <a:pt x="143" y="17"/>
                      <a:pt x="151" y="45"/>
                    </a:cubicBezTo>
                    <a:cubicBezTo>
                      <a:pt x="157" y="63"/>
                      <a:pt x="172" y="121"/>
                      <a:pt x="183" y="165"/>
                    </a:cubicBezTo>
                    <a:cubicBezTo>
                      <a:pt x="190" y="193"/>
                      <a:pt x="174" y="222"/>
                      <a:pt x="146" y="232"/>
                    </a:cubicBezTo>
                    <a:cubicBezTo>
                      <a:pt x="20" y="300"/>
                      <a:pt x="20" y="300"/>
                      <a:pt x="20" y="300"/>
                    </a:cubicBezTo>
                    <a:cubicBezTo>
                      <a:pt x="0" y="246"/>
                      <a:pt x="0" y="246"/>
                      <a:pt x="0" y="246"/>
                    </a:cubicBezTo>
                    <a:cubicBezTo>
                      <a:pt x="110" y="174"/>
                      <a:pt x="110" y="174"/>
                      <a:pt x="110" y="174"/>
                    </a:cubicBezTo>
                    <a:cubicBezTo>
                      <a:pt x="84" y="75"/>
                      <a:pt x="84" y="75"/>
                      <a:pt x="84" y="75"/>
                    </a:cubicBezTo>
                    <a:cubicBezTo>
                      <a:pt x="79" y="60"/>
                      <a:pt x="77" y="44"/>
                      <a:pt x="83" y="30"/>
                    </a:cubicBezTo>
                    <a:cubicBezTo>
                      <a:pt x="89" y="15"/>
                      <a:pt x="100" y="0"/>
                      <a:pt x="123" y="3"/>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Freeform 130">
                <a:extLst>
                  <a:ext uri="{FF2B5EF4-FFF2-40B4-BE49-F238E27FC236}">
                    <a16:creationId xmlns:a16="http://schemas.microsoft.com/office/drawing/2014/main" id="{80F2230A-A062-022E-8321-382162FAF7D0}"/>
                  </a:ext>
                </a:extLst>
              </p:cNvPr>
              <p:cNvSpPr>
                <a:spLocks/>
              </p:cNvSpPr>
              <p:nvPr/>
            </p:nvSpPr>
            <p:spPr bwMode="auto">
              <a:xfrm>
                <a:off x="4523" y="1183"/>
                <a:ext cx="180" cy="218"/>
              </a:xfrm>
              <a:custGeom>
                <a:avLst/>
                <a:gdLst>
                  <a:gd name="T0" fmla="*/ 11 w 76"/>
                  <a:gd name="T1" fmla="*/ 92 h 92"/>
                  <a:gd name="T2" fmla="*/ 3 w 76"/>
                  <a:gd name="T3" fmla="*/ 68 h 92"/>
                  <a:gd name="T4" fmla="*/ 16 w 76"/>
                  <a:gd name="T5" fmla="*/ 45 h 92"/>
                  <a:gd name="T6" fmla="*/ 28 w 76"/>
                  <a:gd name="T7" fmla="*/ 35 h 92"/>
                  <a:gd name="T8" fmla="*/ 27 w 76"/>
                  <a:gd name="T9" fmla="*/ 28 h 92"/>
                  <a:gd name="T10" fmla="*/ 23 w 76"/>
                  <a:gd name="T11" fmla="*/ 5 h 92"/>
                  <a:gd name="T12" fmla="*/ 32 w 76"/>
                  <a:gd name="T13" fmla="*/ 4 h 92"/>
                  <a:gd name="T14" fmla="*/ 41 w 76"/>
                  <a:gd name="T15" fmla="*/ 35 h 92"/>
                  <a:gd name="T16" fmla="*/ 58 w 76"/>
                  <a:gd name="T17" fmla="*/ 50 h 92"/>
                  <a:gd name="T18" fmla="*/ 66 w 76"/>
                  <a:gd name="T19" fmla="*/ 27 h 92"/>
                  <a:gd name="T20" fmla="*/ 74 w 76"/>
                  <a:gd name="T21" fmla="*/ 30 h 92"/>
                  <a:gd name="T22" fmla="*/ 71 w 76"/>
                  <a:gd name="T23" fmla="*/ 48 h 92"/>
                  <a:gd name="T24" fmla="*/ 67 w 76"/>
                  <a:gd name="T25" fmla="*/ 60 h 92"/>
                  <a:gd name="T26" fmla="*/ 64 w 76"/>
                  <a:gd name="T27" fmla="*/ 84 h 92"/>
                  <a:gd name="T28" fmla="*/ 11 w 76"/>
                  <a:gd name="T2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92">
                    <a:moveTo>
                      <a:pt x="11" y="92"/>
                    </a:moveTo>
                    <a:cubicBezTo>
                      <a:pt x="3" y="68"/>
                      <a:pt x="3" y="68"/>
                      <a:pt x="3" y="68"/>
                    </a:cubicBezTo>
                    <a:cubicBezTo>
                      <a:pt x="0" y="50"/>
                      <a:pt x="13" y="47"/>
                      <a:pt x="16" y="45"/>
                    </a:cubicBezTo>
                    <a:cubicBezTo>
                      <a:pt x="23" y="37"/>
                      <a:pt x="28" y="35"/>
                      <a:pt x="28" y="35"/>
                    </a:cubicBezTo>
                    <a:cubicBezTo>
                      <a:pt x="27" y="28"/>
                      <a:pt x="27" y="28"/>
                      <a:pt x="27" y="28"/>
                    </a:cubicBezTo>
                    <a:cubicBezTo>
                      <a:pt x="27" y="28"/>
                      <a:pt x="23" y="10"/>
                      <a:pt x="23" y="5"/>
                    </a:cubicBezTo>
                    <a:cubicBezTo>
                      <a:pt x="23" y="0"/>
                      <a:pt x="31" y="0"/>
                      <a:pt x="32" y="4"/>
                    </a:cubicBezTo>
                    <a:cubicBezTo>
                      <a:pt x="34" y="13"/>
                      <a:pt x="39" y="29"/>
                      <a:pt x="41" y="35"/>
                    </a:cubicBezTo>
                    <a:cubicBezTo>
                      <a:pt x="44" y="42"/>
                      <a:pt x="51" y="62"/>
                      <a:pt x="58" y="50"/>
                    </a:cubicBezTo>
                    <a:cubicBezTo>
                      <a:pt x="65" y="38"/>
                      <a:pt x="64" y="30"/>
                      <a:pt x="66" y="27"/>
                    </a:cubicBezTo>
                    <a:cubicBezTo>
                      <a:pt x="67" y="23"/>
                      <a:pt x="76" y="22"/>
                      <a:pt x="74" y="30"/>
                    </a:cubicBezTo>
                    <a:cubicBezTo>
                      <a:pt x="73" y="34"/>
                      <a:pt x="73" y="40"/>
                      <a:pt x="71" y="48"/>
                    </a:cubicBezTo>
                    <a:cubicBezTo>
                      <a:pt x="70" y="52"/>
                      <a:pt x="68" y="57"/>
                      <a:pt x="67" y="60"/>
                    </a:cubicBezTo>
                    <a:cubicBezTo>
                      <a:pt x="65" y="65"/>
                      <a:pt x="65" y="81"/>
                      <a:pt x="64" y="84"/>
                    </a:cubicBezTo>
                    <a:lnTo>
                      <a:pt x="11" y="92"/>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Freeform 131">
                <a:extLst>
                  <a:ext uri="{FF2B5EF4-FFF2-40B4-BE49-F238E27FC236}">
                    <a16:creationId xmlns:a16="http://schemas.microsoft.com/office/drawing/2014/main" id="{2D547E80-B84D-FB9A-5874-10AB7054EBDE}"/>
                  </a:ext>
                </a:extLst>
              </p:cNvPr>
              <p:cNvSpPr>
                <a:spLocks/>
              </p:cNvSpPr>
              <p:nvPr/>
            </p:nvSpPr>
            <p:spPr bwMode="auto">
              <a:xfrm>
                <a:off x="4534" y="1299"/>
                <a:ext cx="38" cy="62"/>
              </a:xfrm>
              <a:custGeom>
                <a:avLst/>
                <a:gdLst>
                  <a:gd name="T0" fmla="*/ 10 w 16"/>
                  <a:gd name="T1" fmla="*/ 0 h 26"/>
                  <a:gd name="T2" fmla="*/ 12 w 16"/>
                  <a:gd name="T3" fmla="*/ 8 h 26"/>
                  <a:gd name="T4" fmla="*/ 14 w 16"/>
                  <a:gd name="T5" fmla="*/ 15 h 26"/>
                  <a:gd name="T6" fmla="*/ 16 w 16"/>
                  <a:gd name="T7" fmla="*/ 20 h 26"/>
                  <a:gd name="T8" fmla="*/ 13 w 16"/>
                  <a:gd name="T9" fmla="*/ 25 h 26"/>
                  <a:gd name="T10" fmla="*/ 7 w 16"/>
                  <a:gd name="T11" fmla="*/ 24 h 26"/>
                  <a:gd name="T12" fmla="*/ 4 w 16"/>
                  <a:gd name="T13" fmla="*/ 20 h 26"/>
                  <a:gd name="T14" fmla="*/ 1 w 16"/>
                  <a:gd name="T15" fmla="*/ 12 h 26"/>
                  <a:gd name="T16" fmla="*/ 0 w 16"/>
                  <a:gd name="T17" fmla="*/ 5 h 26"/>
                  <a:gd name="T18" fmla="*/ 2 w 16"/>
                  <a:gd name="T19" fmla="*/ 12 h 26"/>
                  <a:gd name="T20" fmla="*/ 5 w 16"/>
                  <a:gd name="T21" fmla="*/ 19 h 26"/>
                  <a:gd name="T22" fmla="*/ 8 w 16"/>
                  <a:gd name="T23" fmla="*/ 22 h 26"/>
                  <a:gd name="T24" fmla="*/ 12 w 16"/>
                  <a:gd name="T25" fmla="*/ 23 h 26"/>
                  <a:gd name="T26" fmla="*/ 14 w 16"/>
                  <a:gd name="T27" fmla="*/ 20 h 26"/>
                  <a:gd name="T28" fmla="*/ 13 w 16"/>
                  <a:gd name="T29" fmla="*/ 16 h 26"/>
                  <a:gd name="T30" fmla="*/ 10 w 16"/>
                  <a:gd name="T31" fmla="*/ 8 h 26"/>
                  <a:gd name="T32" fmla="*/ 10 w 16"/>
                  <a:gd name="T3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6">
                    <a:moveTo>
                      <a:pt x="10" y="0"/>
                    </a:moveTo>
                    <a:cubicBezTo>
                      <a:pt x="10" y="0"/>
                      <a:pt x="10" y="3"/>
                      <a:pt x="12" y="8"/>
                    </a:cubicBezTo>
                    <a:cubicBezTo>
                      <a:pt x="12" y="10"/>
                      <a:pt x="13" y="12"/>
                      <a:pt x="14" y="15"/>
                    </a:cubicBezTo>
                    <a:cubicBezTo>
                      <a:pt x="15" y="16"/>
                      <a:pt x="16" y="18"/>
                      <a:pt x="16" y="20"/>
                    </a:cubicBezTo>
                    <a:cubicBezTo>
                      <a:pt x="16" y="22"/>
                      <a:pt x="15" y="24"/>
                      <a:pt x="13" y="25"/>
                    </a:cubicBezTo>
                    <a:cubicBezTo>
                      <a:pt x="11" y="26"/>
                      <a:pt x="9" y="25"/>
                      <a:pt x="7" y="24"/>
                    </a:cubicBezTo>
                    <a:cubicBezTo>
                      <a:pt x="6" y="23"/>
                      <a:pt x="5" y="22"/>
                      <a:pt x="4" y="20"/>
                    </a:cubicBezTo>
                    <a:cubicBezTo>
                      <a:pt x="2" y="18"/>
                      <a:pt x="1" y="15"/>
                      <a:pt x="1" y="12"/>
                    </a:cubicBezTo>
                    <a:cubicBezTo>
                      <a:pt x="0" y="8"/>
                      <a:pt x="0" y="5"/>
                      <a:pt x="0" y="5"/>
                    </a:cubicBezTo>
                    <a:cubicBezTo>
                      <a:pt x="1" y="5"/>
                      <a:pt x="1" y="8"/>
                      <a:pt x="2" y="12"/>
                    </a:cubicBezTo>
                    <a:cubicBezTo>
                      <a:pt x="3" y="14"/>
                      <a:pt x="4" y="17"/>
                      <a:pt x="5" y="19"/>
                    </a:cubicBezTo>
                    <a:cubicBezTo>
                      <a:pt x="6" y="20"/>
                      <a:pt x="7" y="22"/>
                      <a:pt x="8" y="22"/>
                    </a:cubicBezTo>
                    <a:cubicBezTo>
                      <a:pt x="10" y="23"/>
                      <a:pt x="11" y="24"/>
                      <a:pt x="12" y="23"/>
                    </a:cubicBezTo>
                    <a:cubicBezTo>
                      <a:pt x="13" y="23"/>
                      <a:pt x="14" y="21"/>
                      <a:pt x="14" y="20"/>
                    </a:cubicBezTo>
                    <a:cubicBezTo>
                      <a:pt x="14" y="19"/>
                      <a:pt x="13" y="17"/>
                      <a:pt x="13" y="16"/>
                    </a:cubicBezTo>
                    <a:cubicBezTo>
                      <a:pt x="11" y="13"/>
                      <a:pt x="11" y="10"/>
                      <a:pt x="10" y="8"/>
                    </a:cubicBezTo>
                    <a:cubicBezTo>
                      <a:pt x="9" y="3"/>
                      <a:pt x="9" y="0"/>
                      <a:pt x="10" y="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Freeform 132">
                <a:extLst>
                  <a:ext uri="{FF2B5EF4-FFF2-40B4-BE49-F238E27FC236}">
                    <a16:creationId xmlns:a16="http://schemas.microsoft.com/office/drawing/2014/main" id="{FFC9574F-D9EC-1554-A90C-ED2A41286FF7}"/>
                  </a:ext>
                </a:extLst>
              </p:cNvPr>
              <p:cNvSpPr>
                <a:spLocks/>
              </p:cNvSpPr>
              <p:nvPr/>
            </p:nvSpPr>
            <p:spPr bwMode="auto">
              <a:xfrm>
                <a:off x="4556" y="1280"/>
                <a:ext cx="50" cy="81"/>
              </a:xfrm>
              <a:custGeom>
                <a:avLst/>
                <a:gdLst>
                  <a:gd name="T0" fmla="*/ 12 w 21"/>
                  <a:gd name="T1" fmla="*/ 0 h 34"/>
                  <a:gd name="T2" fmla="*/ 15 w 21"/>
                  <a:gd name="T3" fmla="*/ 9 h 34"/>
                  <a:gd name="T4" fmla="*/ 19 w 21"/>
                  <a:gd name="T5" fmla="*/ 20 h 34"/>
                  <a:gd name="T6" fmla="*/ 21 w 21"/>
                  <a:gd name="T7" fmla="*/ 26 h 34"/>
                  <a:gd name="T8" fmla="*/ 20 w 21"/>
                  <a:gd name="T9" fmla="*/ 30 h 34"/>
                  <a:gd name="T10" fmla="*/ 18 w 21"/>
                  <a:gd name="T11" fmla="*/ 33 h 34"/>
                  <a:gd name="T12" fmla="*/ 10 w 21"/>
                  <a:gd name="T13" fmla="*/ 33 h 34"/>
                  <a:gd name="T14" fmla="*/ 6 w 21"/>
                  <a:gd name="T15" fmla="*/ 27 h 34"/>
                  <a:gd name="T16" fmla="*/ 2 w 21"/>
                  <a:gd name="T17" fmla="*/ 17 h 34"/>
                  <a:gd name="T18" fmla="*/ 0 w 21"/>
                  <a:gd name="T19" fmla="*/ 7 h 34"/>
                  <a:gd name="T20" fmla="*/ 4 w 21"/>
                  <a:gd name="T21" fmla="*/ 16 h 34"/>
                  <a:gd name="T22" fmla="*/ 7 w 21"/>
                  <a:gd name="T23" fmla="*/ 26 h 34"/>
                  <a:gd name="T24" fmla="*/ 11 w 21"/>
                  <a:gd name="T25" fmla="*/ 31 h 34"/>
                  <a:gd name="T26" fmla="*/ 17 w 21"/>
                  <a:gd name="T27" fmla="*/ 31 h 34"/>
                  <a:gd name="T28" fmla="*/ 19 w 21"/>
                  <a:gd name="T29" fmla="*/ 26 h 34"/>
                  <a:gd name="T30" fmla="*/ 17 w 21"/>
                  <a:gd name="T31" fmla="*/ 20 h 34"/>
                  <a:gd name="T32" fmla="*/ 14 w 21"/>
                  <a:gd name="T33" fmla="*/ 10 h 34"/>
                  <a:gd name="T34" fmla="*/ 12 w 21"/>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34">
                    <a:moveTo>
                      <a:pt x="12" y="0"/>
                    </a:moveTo>
                    <a:cubicBezTo>
                      <a:pt x="12" y="0"/>
                      <a:pt x="13" y="4"/>
                      <a:pt x="15" y="9"/>
                    </a:cubicBezTo>
                    <a:cubicBezTo>
                      <a:pt x="16" y="13"/>
                      <a:pt x="18" y="16"/>
                      <a:pt x="19" y="20"/>
                    </a:cubicBezTo>
                    <a:cubicBezTo>
                      <a:pt x="19" y="22"/>
                      <a:pt x="20" y="24"/>
                      <a:pt x="21" y="26"/>
                    </a:cubicBezTo>
                    <a:cubicBezTo>
                      <a:pt x="21" y="27"/>
                      <a:pt x="21" y="28"/>
                      <a:pt x="20" y="30"/>
                    </a:cubicBezTo>
                    <a:cubicBezTo>
                      <a:pt x="20" y="31"/>
                      <a:pt x="19" y="32"/>
                      <a:pt x="18" y="33"/>
                    </a:cubicBezTo>
                    <a:cubicBezTo>
                      <a:pt x="15" y="34"/>
                      <a:pt x="12" y="34"/>
                      <a:pt x="10" y="33"/>
                    </a:cubicBezTo>
                    <a:cubicBezTo>
                      <a:pt x="8" y="31"/>
                      <a:pt x="7" y="29"/>
                      <a:pt x="6" y="27"/>
                    </a:cubicBezTo>
                    <a:cubicBezTo>
                      <a:pt x="4" y="23"/>
                      <a:pt x="3" y="20"/>
                      <a:pt x="2" y="17"/>
                    </a:cubicBezTo>
                    <a:cubicBezTo>
                      <a:pt x="1" y="11"/>
                      <a:pt x="0" y="7"/>
                      <a:pt x="0" y="7"/>
                    </a:cubicBezTo>
                    <a:cubicBezTo>
                      <a:pt x="1" y="7"/>
                      <a:pt x="2" y="11"/>
                      <a:pt x="4" y="16"/>
                    </a:cubicBezTo>
                    <a:cubicBezTo>
                      <a:pt x="5" y="19"/>
                      <a:pt x="6" y="23"/>
                      <a:pt x="7" y="26"/>
                    </a:cubicBezTo>
                    <a:cubicBezTo>
                      <a:pt x="8" y="28"/>
                      <a:pt x="10" y="30"/>
                      <a:pt x="11" y="31"/>
                    </a:cubicBezTo>
                    <a:cubicBezTo>
                      <a:pt x="13" y="32"/>
                      <a:pt x="15" y="32"/>
                      <a:pt x="17" y="31"/>
                    </a:cubicBezTo>
                    <a:cubicBezTo>
                      <a:pt x="18" y="30"/>
                      <a:pt x="19" y="28"/>
                      <a:pt x="19" y="26"/>
                    </a:cubicBezTo>
                    <a:cubicBezTo>
                      <a:pt x="18" y="24"/>
                      <a:pt x="17" y="22"/>
                      <a:pt x="17" y="20"/>
                    </a:cubicBezTo>
                    <a:cubicBezTo>
                      <a:pt x="16" y="17"/>
                      <a:pt x="15" y="13"/>
                      <a:pt x="14" y="10"/>
                    </a:cubicBezTo>
                    <a:cubicBezTo>
                      <a:pt x="12" y="4"/>
                      <a:pt x="11" y="0"/>
                      <a:pt x="12" y="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Freeform 133">
                <a:extLst>
                  <a:ext uri="{FF2B5EF4-FFF2-40B4-BE49-F238E27FC236}">
                    <a16:creationId xmlns:a16="http://schemas.microsoft.com/office/drawing/2014/main" id="{7EB46299-D854-47B6-C408-C5FE532BC8D6}"/>
                  </a:ext>
                </a:extLst>
              </p:cNvPr>
              <p:cNvSpPr>
                <a:spLocks/>
              </p:cNvSpPr>
              <p:nvPr/>
            </p:nvSpPr>
            <p:spPr bwMode="auto">
              <a:xfrm>
                <a:off x="4684" y="1598"/>
                <a:ext cx="26" cy="57"/>
              </a:xfrm>
              <a:custGeom>
                <a:avLst/>
                <a:gdLst>
                  <a:gd name="T0" fmla="*/ 0 w 11"/>
                  <a:gd name="T1" fmla="*/ 24 h 24"/>
                  <a:gd name="T2" fmla="*/ 4 w 11"/>
                  <a:gd name="T3" fmla="*/ 12 h 24"/>
                  <a:gd name="T4" fmla="*/ 10 w 11"/>
                  <a:gd name="T5" fmla="*/ 1 h 24"/>
                  <a:gd name="T6" fmla="*/ 6 w 11"/>
                  <a:gd name="T7" fmla="*/ 13 h 24"/>
                  <a:gd name="T8" fmla="*/ 0 w 11"/>
                  <a:gd name="T9" fmla="*/ 24 h 24"/>
                </a:gdLst>
                <a:ahLst/>
                <a:cxnLst>
                  <a:cxn ang="0">
                    <a:pos x="T0" y="T1"/>
                  </a:cxn>
                  <a:cxn ang="0">
                    <a:pos x="T2" y="T3"/>
                  </a:cxn>
                  <a:cxn ang="0">
                    <a:pos x="T4" y="T5"/>
                  </a:cxn>
                  <a:cxn ang="0">
                    <a:pos x="T6" y="T7"/>
                  </a:cxn>
                  <a:cxn ang="0">
                    <a:pos x="T8" y="T9"/>
                  </a:cxn>
                </a:cxnLst>
                <a:rect l="0" t="0" r="r" b="b"/>
                <a:pathLst>
                  <a:path w="11" h="24">
                    <a:moveTo>
                      <a:pt x="0" y="24"/>
                    </a:moveTo>
                    <a:cubicBezTo>
                      <a:pt x="0" y="24"/>
                      <a:pt x="2" y="18"/>
                      <a:pt x="4" y="12"/>
                    </a:cubicBezTo>
                    <a:cubicBezTo>
                      <a:pt x="7" y="5"/>
                      <a:pt x="10" y="0"/>
                      <a:pt x="10" y="1"/>
                    </a:cubicBezTo>
                    <a:cubicBezTo>
                      <a:pt x="11" y="1"/>
                      <a:pt x="9" y="6"/>
                      <a:pt x="6" y="13"/>
                    </a:cubicBezTo>
                    <a:cubicBezTo>
                      <a:pt x="4" y="19"/>
                      <a:pt x="1" y="24"/>
                      <a:pt x="0" y="2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Freeform 134">
                <a:extLst>
                  <a:ext uri="{FF2B5EF4-FFF2-40B4-BE49-F238E27FC236}">
                    <a16:creationId xmlns:a16="http://schemas.microsoft.com/office/drawing/2014/main" id="{B5C82257-D73B-F8AA-86DB-87A7A56046ED}"/>
                  </a:ext>
                </a:extLst>
              </p:cNvPr>
              <p:cNvSpPr>
                <a:spLocks/>
              </p:cNvSpPr>
              <p:nvPr/>
            </p:nvSpPr>
            <p:spPr bwMode="auto">
              <a:xfrm>
                <a:off x="4796" y="1511"/>
                <a:ext cx="128" cy="109"/>
              </a:xfrm>
              <a:custGeom>
                <a:avLst/>
                <a:gdLst>
                  <a:gd name="T0" fmla="*/ 54 w 54"/>
                  <a:gd name="T1" fmla="*/ 46 h 46"/>
                  <a:gd name="T2" fmla="*/ 42 w 54"/>
                  <a:gd name="T3" fmla="*/ 44 h 46"/>
                  <a:gd name="T4" fmla="*/ 30 w 54"/>
                  <a:gd name="T5" fmla="*/ 40 h 46"/>
                  <a:gd name="T6" fmla="*/ 16 w 54"/>
                  <a:gd name="T7" fmla="*/ 34 h 46"/>
                  <a:gd name="T8" fmla="*/ 5 w 54"/>
                  <a:gd name="T9" fmla="*/ 24 h 46"/>
                  <a:gd name="T10" fmla="*/ 1 w 54"/>
                  <a:gd name="T11" fmla="*/ 11 h 46"/>
                  <a:gd name="T12" fmla="*/ 1 w 54"/>
                  <a:gd name="T13" fmla="*/ 3 h 46"/>
                  <a:gd name="T14" fmla="*/ 1 w 54"/>
                  <a:gd name="T15" fmla="*/ 0 h 46"/>
                  <a:gd name="T16" fmla="*/ 2 w 54"/>
                  <a:gd name="T17" fmla="*/ 3 h 46"/>
                  <a:gd name="T18" fmla="*/ 3 w 54"/>
                  <a:gd name="T19" fmla="*/ 11 h 46"/>
                  <a:gd name="T20" fmla="*/ 6 w 54"/>
                  <a:gd name="T21" fmla="*/ 23 h 46"/>
                  <a:gd name="T22" fmla="*/ 17 w 54"/>
                  <a:gd name="T23" fmla="*/ 33 h 46"/>
                  <a:gd name="T24" fmla="*/ 31 w 54"/>
                  <a:gd name="T25" fmla="*/ 38 h 46"/>
                  <a:gd name="T26" fmla="*/ 43 w 54"/>
                  <a:gd name="T27" fmla="*/ 42 h 46"/>
                  <a:gd name="T28" fmla="*/ 54 w 54"/>
                  <a:gd name="T2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46">
                    <a:moveTo>
                      <a:pt x="54" y="46"/>
                    </a:moveTo>
                    <a:cubicBezTo>
                      <a:pt x="54" y="46"/>
                      <a:pt x="49" y="45"/>
                      <a:pt x="42" y="44"/>
                    </a:cubicBezTo>
                    <a:cubicBezTo>
                      <a:pt x="39" y="43"/>
                      <a:pt x="35" y="41"/>
                      <a:pt x="30" y="40"/>
                    </a:cubicBezTo>
                    <a:cubicBezTo>
                      <a:pt x="26" y="39"/>
                      <a:pt x="21" y="37"/>
                      <a:pt x="16" y="34"/>
                    </a:cubicBezTo>
                    <a:cubicBezTo>
                      <a:pt x="11" y="32"/>
                      <a:pt x="7" y="28"/>
                      <a:pt x="5" y="24"/>
                    </a:cubicBezTo>
                    <a:cubicBezTo>
                      <a:pt x="2" y="20"/>
                      <a:pt x="1" y="15"/>
                      <a:pt x="1" y="11"/>
                    </a:cubicBezTo>
                    <a:cubicBezTo>
                      <a:pt x="1" y="8"/>
                      <a:pt x="1" y="5"/>
                      <a:pt x="1" y="3"/>
                    </a:cubicBezTo>
                    <a:cubicBezTo>
                      <a:pt x="1" y="1"/>
                      <a:pt x="0" y="0"/>
                      <a:pt x="1" y="0"/>
                    </a:cubicBezTo>
                    <a:cubicBezTo>
                      <a:pt x="1" y="0"/>
                      <a:pt x="1" y="1"/>
                      <a:pt x="2" y="3"/>
                    </a:cubicBezTo>
                    <a:cubicBezTo>
                      <a:pt x="2" y="5"/>
                      <a:pt x="3" y="8"/>
                      <a:pt x="3" y="11"/>
                    </a:cubicBezTo>
                    <a:cubicBezTo>
                      <a:pt x="3" y="15"/>
                      <a:pt x="4" y="19"/>
                      <a:pt x="6" y="23"/>
                    </a:cubicBezTo>
                    <a:cubicBezTo>
                      <a:pt x="9" y="26"/>
                      <a:pt x="13" y="30"/>
                      <a:pt x="17" y="33"/>
                    </a:cubicBezTo>
                    <a:cubicBezTo>
                      <a:pt x="22" y="35"/>
                      <a:pt x="27" y="37"/>
                      <a:pt x="31" y="38"/>
                    </a:cubicBezTo>
                    <a:cubicBezTo>
                      <a:pt x="35" y="40"/>
                      <a:pt x="39" y="41"/>
                      <a:pt x="43" y="42"/>
                    </a:cubicBezTo>
                    <a:cubicBezTo>
                      <a:pt x="50" y="44"/>
                      <a:pt x="54" y="46"/>
                      <a:pt x="54" y="46"/>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Freeform 135">
                <a:extLst>
                  <a:ext uri="{FF2B5EF4-FFF2-40B4-BE49-F238E27FC236}">
                    <a16:creationId xmlns:a16="http://schemas.microsoft.com/office/drawing/2014/main" id="{808260EB-001E-6578-E866-218CBD3BF882}"/>
                  </a:ext>
                </a:extLst>
              </p:cNvPr>
              <p:cNvSpPr>
                <a:spLocks/>
              </p:cNvSpPr>
              <p:nvPr/>
            </p:nvSpPr>
            <p:spPr bwMode="auto">
              <a:xfrm>
                <a:off x="5292" y="1869"/>
                <a:ext cx="78" cy="119"/>
              </a:xfrm>
              <a:custGeom>
                <a:avLst/>
                <a:gdLst>
                  <a:gd name="T0" fmla="*/ 32 w 33"/>
                  <a:gd name="T1" fmla="*/ 50 h 50"/>
                  <a:gd name="T2" fmla="*/ 31 w 33"/>
                  <a:gd name="T3" fmla="*/ 41 h 50"/>
                  <a:gd name="T4" fmla="*/ 22 w 33"/>
                  <a:gd name="T5" fmla="*/ 21 h 50"/>
                  <a:gd name="T6" fmla="*/ 15 w 33"/>
                  <a:gd name="T7" fmla="*/ 11 h 50"/>
                  <a:gd name="T8" fmla="*/ 9 w 33"/>
                  <a:gd name="T9" fmla="*/ 3 h 50"/>
                  <a:gd name="T10" fmla="*/ 3 w 33"/>
                  <a:gd name="T11" fmla="*/ 1 h 50"/>
                  <a:gd name="T12" fmla="*/ 0 w 33"/>
                  <a:gd name="T13" fmla="*/ 1 h 50"/>
                  <a:gd name="T14" fmla="*/ 3 w 33"/>
                  <a:gd name="T15" fmla="*/ 0 h 50"/>
                  <a:gd name="T16" fmla="*/ 10 w 33"/>
                  <a:gd name="T17" fmla="*/ 2 h 50"/>
                  <a:gd name="T18" fmla="*/ 16 w 33"/>
                  <a:gd name="T19" fmla="*/ 10 h 50"/>
                  <a:gd name="T20" fmla="*/ 24 w 33"/>
                  <a:gd name="T21" fmla="*/ 20 h 50"/>
                  <a:gd name="T22" fmla="*/ 32 w 33"/>
                  <a:gd name="T23" fmla="*/ 41 h 50"/>
                  <a:gd name="T24" fmla="*/ 32 w 33"/>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0">
                    <a:moveTo>
                      <a:pt x="32" y="50"/>
                    </a:moveTo>
                    <a:cubicBezTo>
                      <a:pt x="32" y="50"/>
                      <a:pt x="32" y="47"/>
                      <a:pt x="31" y="41"/>
                    </a:cubicBezTo>
                    <a:cubicBezTo>
                      <a:pt x="30" y="36"/>
                      <a:pt x="27" y="28"/>
                      <a:pt x="22" y="21"/>
                    </a:cubicBezTo>
                    <a:cubicBezTo>
                      <a:pt x="20" y="17"/>
                      <a:pt x="17" y="14"/>
                      <a:pt x="15" y="11"/>
                    </a:cubicBezTo>
                    <a:cubicBezTo>
                      <a:pt x="13" y="8"/>
                      <a:pt x="11" y="5"/>
                      <a:pt x="9" y="3"/>
                    </a:cubicBezTo>
                    <a:cubicBezTo>
                      <a:pt x="7" y="2"/>
                      <a:pt x="4" y="1"/>
                      <a:pt x="3" y="1"/>
                    </a:cubicBezTo>
                    <a:cubicBezTo>
                      <a:pt x="1" y="1"/>
                      <a:pt x="1" y="1"/>
                      <a:pt x="0" y="1"/>
                    </a:cubicBezTo>
                    <a:cubicBezTo>
                      <a:pt x="0" y="1"/>
                      <a:pt x="1" y="0"/>
                      <a:pt x="3" y="0"/>
                    </a:cubicBezTo>
                    <a:cubicBezTo>
                      <a:pt x="5" y="0"/>
                      <a:pt x="7" y="0"/>
                      <a:pt x="10" y="2"/>
                    </a:cubicBezTo>
                    <a:cubicBezTo>
                      <a:pt x="12" y="4"/>
                      <a:pt x="14" y="7"/>
                      <a:pt x="16" y="10"/>
                    </a:cubicBezTo>
                    <a:cubicBezTo>
                      <a:pt x="19" y="13"/>
                      <a:pt x="21" y="16"/>
                      <a:pt x="24" y="20"/>
                    </a:cubicBezTo>
                    <a:cubicBezTo>
                      <a:pt x="29" y="27"/>
                      <a:pt x="32" y="35"/>
                      <a:pt x="32" y="41"/>
                    </a:cubicBezTo>
                    <a:cubicBezTo>
                      <a:pt x="33" y="47"/>
                      <a:pt x="32" y="50"/>
                      <a:pt x="32" y="5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Freeform 136">
                <a:extLst>
                  <a:ext uri="{FF2B5EF4-FFF2-40B4-BE49-F238E27FC236}">
                    <a16:creationId xmlns:a16="http://schemas.microsoft.com/office/drawing/2014/main" id="{BEAEC683-0275-9041-5BAE-2487D4B9CB1B}"/>
                  </a:ext>
                </a:extLst>
              </p:cNvPr>
              <p:cNvSpPr>
                <a:spLocks/>
              </p:cNvSpPr>
              <p:nvPr/>
            </p:nvSpPr>
            <p:spPr bwMode="auto">
              <a:xfrm>
                <a:off x="4874" y="1408"/>
                <a:ext cx="658" cy="160"/>
              </a:xfrm>
              <a:custGeom>
                <a:avLst/>
                <a:gdLst>
                  <a:gd name="T0" fmla="*/ 277 w 277"/>
                  <a:gd name="T1" fmla="*/ 27 h 67"/>
                  <a:gd name="T2" fmla="*/ 273 w 277"/>
                  <a:gd name="T3" fmla="*/ 26 h 67"/>
                  <a:gd name="T4" fmla="*/ 265 w 277"/>
                  <a:gd name="T5" fmla="*/ 23 h 67"/>
                  <a:gd name="T6" fmla="*/ 231 w 277"/>
                  <a:gd name="T7" fmla="*/ 17 h 67"/>
                  <a:gd name="T8" fmla="*/ 209 w 277"/>
                  <a:gd name="T9" fmla="*/ 23 h 67"/>
                  <a:gd name="T10" fmla="*/ 187 w 277"/>
                  <a:gd name="T11" fmla="*/ 38 h 67"/>
                  <a:gd name="T12" fmla="*/ 164 w 277"/>
                  <a:gd name="T13" fmla="*/ 56 h 67"/>
                  <a:gd name="T14" fmla="*/ 134 w 277"/>
                  <a:gd name="T15" fmla="*/ 67 h 67"/>
                  <a:gd name="T16" fmla="*/ 117 w 277"/>
                  <a:gd name="T17" fmla="*/ 64 h 67"/>
                  <a:gd name="T18" fmla="*/ 104 w 277"/>
                  <a:gd name="T19" fmla="*/ 54 h 67"/>
                  <a:gd name="T20" fmla="*/ 86 w 277"/>
                  <a:gd name="T21" fmla="*/ 30 h 67"/>
                  <a:gd name="T22" fmla="*/ 45 w 277"/>
                  <a:gd name="T23" fmla="*/ 4 h 67"/>
                  <a:gd name="T24" fmla="*/ 12 w 277"/>
                  <a:gd name="T25" fmla="*/ 5 h 67"/>
                  <a:gd name="T26" fmla="*/ 0 w 277"/>
                  <a:gd name="T27" fmla="*/ 9 h 67"/>
                  <a:gd name="T28" fmla="*/ 12 w 277"/>
                  <a:gd name="T29" fmla="*/ 4 h 67"/>
                  <a:gd name="T30" fmla="*/ 46 w 277"/>
                  <a:gd name="T31" fmla="*/ 3 h 67"/>
                  <a:gd name="T32" fmla="*/ 68 w 277"/>
                  <a:gd name="T33" fmla="*/ 11 h 67"/>
                  <a:gd name="T34" fmla="*/ 88 w 277"/>
                  <a:gd name="T35" fmla="*/ 29 h 67"/>
                  <a:gd name="T36" fmla="*/ 106 w 277"/>
                  <a:gd name="T37" fmla="*/ 53 h 67"/>
                  <a:gd name="T38" fmla="*/ 133 w 277"/>
                  <a:gd name="T39" fmla="*/ 65 h 67"/>
                  <a:gd name="T40" fmla="*/ 163 w 277"/>
                  <a:gd name="T41" fmla="*/ 55 h 67"/>
                  <a:gd name="T42" fmla="*/ 186 w 277"/>
                  <a:gd name="T43" fmla="*/ 36 h 67"/>
                  <a:gd name="T44" fmla="*/ 208 w 277"/>
                  <a:gd name="T45" fmla="*/ 21 h 67"/>
                  <a:gd name="T46" fmla="*/ 231 w 277"/>
                  <a:gd name="T47" fmla="*/ 16 h 67"/>
                  <a:gd name="T48" fmla="*/ 265 w 277"/>
                  <a:gd name="T49" fmla="*/ 22 h 67"/>
                  <a:gd name="T50" fmla="*/ 274 w 277"/>
                  <a:gd name="T51" fmla="*/ 26 h 67"/>
                  <a:gd name="T52" fmla="*/ 277 w 277"/>
                  <a:gd name="T53" fmla="*/ 2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7" h="67">
                    <a:moveTo>
                      <a:pt x="277" y="27"/>
                    </a:moveTo>
                    <a:cubicBezTo>
                      <a:pt x="276" y="27"/>
                      <a:pt x="275" y="27"/>
                      <a:pt x="273" y="26"/>
                    </a:cubicBezTo>
                    <a:cubicBezTo>
                      <a:pt x="271" y="25"/>
                      <a:pt x="268" y="24"/>
                      <a:pt x="265" y="23"/>
                    </a:cubicBezTo>
                    <a:cubicBezTo>
                      <a:pt x="257" y="21"/>
                      <a:pt x="246" y="17"/>
                      <a:pt x="231" y="17"/>
                    </a:cubicBezTo>
                    <a:cubicBezTo>
                      <a:pt x="224" y="18"/>
                      <a:pt x="217" y="19"/>
                      <a:pt x="209" y="23"/>
                    </a:cubicBezTo>
                    <a:cubicBezTo>
                      <a:pt x="202" y="26"/>
                      <a:pt x="194" y="32"/>
                      <a:pt x="187" y="38"/>
                    </a:cubicBezTo>
                    <a:cubicBezTo>
                      <a:pt x="180" y="44"/>
                      <a:pt x="173" y="51"/>
                      <a:pt x="164" y="56"/>
                    </a:cubicBezTo>
                    <a:cubicBezTo>
                      <a:pt x="155" y="62"/>
                      <a:pt x="145" y="67"/>
                      <a:pt x="134" y="67"/>
                    </a:cubicBezTo>
                    <a:cubicBezTo>
                      <a:pt x="128" y="67"/>
                      <a:pt x="122" y="66"/>
                      <a:pt x="117" y="64"/>
                    </a:cubicBezTo>
                    <a:cubicBezTo>
                      <a:pt x="112" y="62"/>
                      <a:pt x="108" y="58"/>
                      <a:pt x="104" y="54"/>
                    </a:cubicBezTo>
                    <a:cubicBezTo>
                      <a:pt x="97" y="47"/>
                      <a:pt x="92" y="38"/>
                      <a:pt x="86" y="30"/>
                    </a:cubicBezTo>
                    <a:cubicBezTo>
                      <a:pt x="75" y="15"/>
                      <a:pt x="59" y="7"/>
                      <a:pt x="45" y="4"/>
                    </a:cubicBezTo>
                    <a:cubicBezTo>
                      <a:pt x="31" y="1"/>
                      <a:pt x="20" y="3"/>
                      <a:pt x="12" y="5"/>
                    </a:cubicBezTo>
                    <a:cubicBezTo>
                      <a:pt x="4" y="7"/>
                      <a:pt x="0" y="9"/>
                      <a:pt x="0" y="9"/>
                    </a:cubicBezTo>
                    <a:cubicBezTo>
                      <a:pt x="0" y="9"/>
                      <a:pt x="4" y="6"/>
                      <a:pt x="12" y="4"/>
                    </a:cubicBezTo>
                    <a:cubicBezTo>
                      <a:pt x="20" y="2"/>
                      <a:pt x="31" y="0"/>
                      <a:pt x="46" y="3"/>
                    </a:cubicBezTo>
                    <a:cubicBezTo>
                      <a:pt x="53" y="4"/>
                      <a:pt x="60" y="7"/>
                      <a:pt x="68" y="11"/>
                    </a:cubicBezTo>
                    <a:cubicBezTo>
                      <a:pt x="75" y="16"/>
                      <a:pt x="82" y="22"/>
                      <a:pt x="88" y="29"/>
                    </a:cubicBezTo>
                    <a:cubicBezTo>
                      <a:pt x="94" y="37"/>
                      <a:pt x="99" y="45"/>
                      <a:pt x="106" y="53"/>
                    </a:cubicBezTo>
                    <a:cubicBezTo>
                      <a:pt x="113" y="60"/>
                      <a:pt x="123" y="66"/>
                      <a:pt x="133" y="65"/>
                    </a:cubicBezTo>
                    <a:cubicBezTo>
                      <a:pt x="144" y="65"/>
                      <a:pt x="154" y="60"/>
                      <a:pt x="163" y="55"/>
                    </a:cubicBezTo>
                    <a:cubicBezTo>
                      <a:pt x="171" y="49"/>
                      <a:pt x="179" y="42"/>
                      <a:pt x="186" y="36"/>
                    </a:cubicBezTo>
                    <a:cubicBezTo>
                      <a:pt x="193" y="30"/>
                      <a:pt x="201" y="25"/>
                      <a:pt x="208" y="21"/>
                    </a:cubicBezTo>
                    <a:cubicBezTo>
                      <a:pt x="216" y="17"/>
                      <a:pt x="224" y="16"/>
                      <a:pt x="231" y="16"/>
                    </a:cubicBezTo>
                    <a:cubicBezTo>
                      <a:pt x="246" y="16"/>
                      <a:pt x="257" y="20"/>
                      <a:pt x="265" y="22"/>
                    </a:cubicBezTo>
                    <a:cubicBezTo>
                      <a:pt x="269" y="24"/>
                      <a:pt x="272" y="25"/>
                      <a:pt x="274" y="26"/>
                    </a:cubicBezTo>
                    <a:cubicBezTo>
                      <a:pt x="276" y="26"/>
                      <a:pt x="277" y="27"/>
                      <a:pt x="277" y="2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Freeform 137">
                <a:extLst>
                  <a:ext uri="{FF2B5EF4-FFF2-40B4-BE49-F238E27FC236}">
                    <a16:creationId xmlns:a16="http://schemas.microsoft.com/office/drawing/2014/main" id="{68C37461-F6A2-9E1E-E02F-175E803034B0}"/>
                  </a:ext>
                </a:extLst>
              </p:cNvPr>
              <p:cNvSpPr>
                <a:spLocks/>
              </p:cNvSpPr>
              <p:nvPr/>
            </p:nvSpPr>
            <p:spPr bwMode="auto">
              <a:xfrm>
                <a:off x="4997" y="1672"/>
                <a:ext cx="416" cy="97"/>
              </a:xfrm>
              <a:custGeom>
                <a:avLst/>
                <a:gdLst>
                  <a:gd name="T0" fmla="*/ 175 w 175"/>
                  <a:gd name="T1" fmla="*/ 21 h 41"/>
                  <a:gd name="T2" fmla="*/ 168 w 175"/>
                  <a:gd name="T3" fmla="*/ 19 h 41"/>
                  <a:gd name="T4" fmla="*/ 148 w 175"/>
                  <a:gd name="T5" fmla="*/ 23 h 41"/>
                  <a:gd name="T6" fmla="*/ 120 w 175"/>
                  <a:gd name="T7" fmla="*/ 36 h 41"/>
                  <a:gd name="T8" fmla="*/ 83 w 175"/>
                  <a:gd name="T9" fmla="*/ 41 h 41"/>
                  <a:gd name="T10" fmla="*/ 47 w 175"/>
                  <a:gd name="T11" fmla="*/ 34 h 41"/>
                  <a:gd name="T12" fmla="*/ 20 w 175"/>
                  <a:gd name="T13" fmla="*/ 20 h 41"/>
                  <a:gd name="T14" fmla="*/ 5 w 175"/>
                  <a:gd name="T15" fmla="*/ 6 h 41"/>
                  <a:gd name="T16" fmla="*/ 1 w 175"/>
                  <a:gd name="T17" fmla="*/ 2 h 41"/>
                  <a:gd name="T18" fmla="*/ 0 w 175"/>
                  <a:gd name="T19" fmla="*/ 0 h 41"/>
                  <a:gd name="T20" fmla="*/ 5 w 175"/>
                  <a:gd name="T21" fmla="*/ 6 h 41"/>
                  <a:gd name="T22" fmla="*/ 21 w 175"/>
                  <a:gd name="T23" fmla="*/ 19 h 41"/>
                  <a:gd name="T24" fmla="*/ 47 w 175"/>
                  <a:gd name="T25" fmla="*/ 32 h 41"/>
                  <a:gd name="T26" fmla="*/ 83 w 175"/>
                  <a:gd name="T27" fmla="*/ 39 h 41"/>
                  <a:gd name="T28" fmla="*/ 120 w 175"/>
                  <a:gd name="T29" fmla="*/ 34 h 41"/>
                  <a:gd name="T30" fmla="*/ 148 w 175"/>
                  <a:gd name="T31" fmla="*/ 22 h 41"/>
                  <a:gd name="T32" fmla="*/ 168 w 175"/>
                  <a:gd name="T33" fmla="*/ 18 h 41"/>
                  <a:gd name="T34" fmla="*/ 175 w 175"/>
                  <a:gd name="T35"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41">
                    <a:moveTo>
                      <a:pt x="175" y="21"/>
                    </a:moveTo>
                    <a:cubicBezTo>
                      <a:pt x="175" y="21"/>
                      <a:pt x="172" y="19"/>
                      <a:pt x="168" y="19"/>
                    </a:cubicBezTo>
                    <a:cubicBezTo>
                      <a:pt x="163" y="19"/>
                      <a:pt x="156" y="20"/>
                      <a:pt x="148" y="23"/>
                    </a:cubicBezTo>
                    <a:cubicBezTo>
                      <a:pt x="140" y="27"/>
                      <a:pt x="131" y="32"/>
                      <a:pt x="120" y="36"/>
                    </a:cubicBezTo>
                    <a:cubicBezTo>
                      <a:pt x="109" y="39"/>
                      <a:pt x="97" y="41"/>
                      <a:pt x="83" y="41"/>
                    </a:cubicBezTo>
                    <a:cubicBezTo>
                      <a:pt x="70" y="41"/>
                      <a:pt x="58" y="38"/>
                      <a:pt x="47" y="34"/>
                    </a:cubicBezTo>
                    <a:cubicBezTo>
                      <a:pt x="36" y="30"/>
                      <a:pt x="27" y="25"/>
                      <a:pt x="20" y="20"/>
                    </a:cubicBezTo>
                    <a:cubicBezTo>
                      <a:pt x="13" y="15"/>
                      <a:pt x="8" y="10"/>
                      <a:pt x="5" y="6"/>
                    </a:cubicBezTo>
                    <a:cubicBezTo>
                      <a:pt x="3" y="4"/>
                      <a:pt x="2" y="3"/>
                      <a:pt x="1" y="2"/>
                    </a:cubicBezTo>
                    <a:cubicBezTo>
                      <a:pt x="0" y="1"/>
                      <a:pt x="0" y="0"/>
                      <a:pt x="0" y="0"/>
                    </a:cubicBezTo>
                    <a:cubicBezTo>
                      <a:pt x="0" y="0"/>
                      <a:pt x="2" y="2"/>
                      <a:pt x="5" y="6"/>
                    </a:cubicBezTo>
                    <a:cubicBezTo>
                      <a:pt x="9" y="9"/>
                      <a:pt x="14" y="14"/>
                      <a:pt x="21" y="19"/>
                    </a:cubicBezTo>
                    <a:cubicBezTo>
                      <a:pt x="28" y="23"/>
                      <a:pt x="37" y="28"/>
                      <a:pt x="47" y="32"/>
                    </a:cubicBezTo>
                    <a:cubicBezTo>
                      <a:pt x="58" y="36"/>
                      <a:pt x="70" y="39"/>
                      <a:pt x="83" y="39"/>
                    </a:cubicBezTo>
                    <a:cubicBezTo>
                      <a:pt x="97" y="39"/>
                      <a:pt x="109" y="37"/>
                      <a:pt x="120" y="34"/>
                    </a:cubicBezTo>
                    <a:cubicBezTo>
                      <a:pt x="131" y="31"/>
                      <a:pt x="139" y="25"/>
                      <a:pt x="148" y="22"/>
                    </a:cubicBezTo>
                    <a:cubicBezTo>
                      <a:pt x="156" y="19"/>
                      <a:pt x="163" y="17"/>
                      <a:pt x="168" y="18"/>
                    </a:cubicBezTo>
                    <a:cubicBezTo>
                      <a:pt x="173" y="19"/>
                      <a:pt x="175" y="21"/>
                      <a:pt x="175" y="21"/>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7" name="Freeform 138">
                <a:extLst>
                  <a:ext uri="{FF2B5EF4-FFF2-40B4-BE49-F238E27FC236}">
                    <a16:creationId xmlns:a16="http://schemas.microsoft.com/office/drawing/2014/main" id="{C23118A9-228A-033B-84D5-A653C2E95C0F}"/>
                  </a:ext>
                </a:extLst>
              </p:cNvPr>
              <p:cNvSpPr>
                <a:spLocks/>
              </p:cNvSpPr>
              <p:nvPr/>
            </p:nvSpPr>
            <p:spPr bwMode="auto">
              <a:xfrm>
                <a:off x="5430" y="1681"/>
                <a:ext cx="163" cy="67"/>
              </a:xfrm>
              <a:custGeom>
                <a:avLst/>
                <a:gdLst>
                  <a:gd name="T0" fmla="*/ 68 w 69"/>
                  <a:gd name="T1" fmla="*/ 0 h 28"/>
                  <a:gd name="T2" fmla="*/ 67 w 69"/>
                  <a:gd name="T3" fmla="*/ 3 h 28"/>
                  <a:gd name="T4" fmla="*/ 63 w 69"/>
                  <a:gd name="T5" fmla="*/ 10 h 28"/>
                  <a:gd name="T6" fmla="*/ 39 w 69"/>
                  <a:gd name="T7" fmla="*/ 25 h 28"/>
                  <a:gd name="T8" fmla="*/ 11 w 69"/>
                  <a:gd name="T9" fmla="*/ 25 h 28"/>
                  <a:gd name="T10" fmla="*/ 0 w 69"/>
                  <a:gd name="T11" fmla="*/ 22 h 28"/>
                  <a:gd name="T12" fmla="*/ 11 w 69"/>
                  <a:gd name="T13" fmla="*/ 23 h 28"/>
                  <a:gd name="T14" fmla="*/ 39 w 69"/>
                  <a:gd name="T15" fmla="*/ 23 h 28"/>
                  <a:gd name="T16" fmla="*/ 62 w 69"/>
                  <a:gd name="T17" fmla="*/ 9 h 28"/>
                  <a:gd name="T18" fmla="*/ 68 w 6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8">
                    <a:moveTo>
                      <a:pt x="68" y="0"/>
                    </a:moveTo>
                    <a:cubicBezTo>
                      <a:pt x="69" y="0"/>
                      <a:pt x="68" y="1"/>
                      <a:pt x="67" y="3"/>
                    </a:cubicBezTo>
                    <a:cubicBezTo>
                      <a:pt x="67" y="5"/>
                      <a:pt x="65" y="7"/>
                      <a:pt x="63" y="10"/>
                    </a:cubicBezTo>
                    <a:cubicBezTo>
                      <a:pt x="59" y="16"/>
                      <a:pt x="50" y="23"/>
                      <a:pt x="39" y="25"/>
                    </a:cubicBezTo>
                    <a:cubicBezTo>
                      <a:pt x="28" y="28"/>
                      <a:pt x="18" y="26"/>
                      <a:pt x="11" y="25"/>
                    </a:cubicBezTo>
                    <a:cubicBezTo>
                      <a:pt x="4" y="23"/>
                      <a:pt x="0" y="22"/>
                      <a:pt x="0" y="22"/>
                    </a:cubicBezTo>
                    <a:cubicBezTo>
                      <a:pt x="0" y="21"/>
                      <a:pt x="4" y="22"/>
                      <a:pt x="11" y="23"/>
                    </a:cubicBezTo>
                    <a:cubicBezTo>
                      <a:pt x="18" y="24"/>
                      <a:pt x="28" y="26"/>
                      <a:pt x="39" y="23"/>
                    </a:cubicBezTo>
                    <a:cubicBezTo>
                      <a:pt x="49" y="21"/>
                      <a:pt x="57" y="15"/>
                      <a:pt x="62" y="9"/>
                    </a:cubicBezTo>
                    <a:cubicBezTo>
                      <a:pt x="66" y="4"/>
                      <a:pt x="68" y="0"/>
                      <a:pt x="68"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8" name="Freeform 139">
                <a:extLst>
                  <a:ext uri="{FF2B5EF4-FFF2-40B4-BE49-F238E27FC236}">
                    <a16:creationId xmlns:a16="http://schemas.microsoft.com/office/drawing/2014/main" id="{BCA43BB0-AD67-5135-4815-9E3AEFF4F0F7}"/>
                  </a:ext>
                </a:extLst>
              </p:cNvPr>
              <p:cNvSpPr>
                <a:spLocks/>
              </p:cNvSpPr>
              <p:nvPr/>
            </p:nvSpPr>
            <p:spPr bwMode="auto">
              <a:xfrm>
                <a:off x="5173" y="1515"/>
                <a:ext cx="361" cy="556"/>
              </a:xfrm>
              <a:custGeom>
                <a:avLst/>
                <a:gdLst>
                  <a:gd name="T0" fmla="*/ 83 w 152"/>
                  <a:gd name="T1" fmla="*/ 0 h 234"/>
                  <a:gd name="T2" fmla="*/ 83 w 152"/>
                  <a:gd name="T3" fmla="*/ 2 h 234"/>
                  <a:gd name="T4" fmla="*/ 85 w 152"/>
                  <a:gd name="T5" fmla="*/ 8 h 234"/>
                  <a:gd name="T6" fmla="*/ 90 w 152"/>
                  <a:gd name="T7" fmla="*/ 29 h 234"/>
                  <a:gd name="T8" fmla="*/ 110 w 152"/>
                  <a:gd name="T9" fmla="*/ 106 h 234"/>
                  <a:gd name="T10" fmla="*/ 110 w 152"/>
                  <a:gd name="T11" fmla="*/ 106 h 234"/>
                  <a:gd name="T12" fmla="*/ 109 w 152"/>
                  <a:gd name="T13" fmla="*/ 107 h 234"/>
                  <a:gd name="T14" fmla="*/ 16 w 152"/>
                  <a:gd name="T15" fmla="*/ 171 h 234"/>
                  <a:gd name="T16" fmla="*/ 1 w 152"/>
                  <a:gd name="T17" fmla="*/ 181 h 234"/>
                  <a:gd name="T18" fmla="*/ 2 w 152"/>
                  <a:gd name="T19" fmla="*/ 180 h 234"/>
                  <a:gd name="T20" fmla="*/ 23 w 152"/>
                  <a:gd name="T21" fmla="*/ 233 h 234"/>
                  <a:gd name="T22" fmla="*/ 21 w 152"/>
                  <a:gd name="T23" fmla="*/ 232 h 234"/>
                  <a:gd name="T24" fmla="*/ 116 w 152"/>
                  <a:gd name="T25" fmla="*/ 183 h 234"/>
                  <a:gd name="T26" fmla="*/ 142 w 152"/>
                  <a:gd name="T27" fmla="*/ 168 h 234"/>
                  <a:gd name="T28" fmla="*/ 149 w 152"/>
                  <a:gd name="T29" fmla="*/ 164 h 234"/>
                  <a:gd name="T30" fmla="*/ 152 w 152"/>
                  <a:gd name="T31" fmla="*/ 163 h 234"/>
                  <a:gd name="T32" fmla="*/ 150 w 152"/>
                  <a:gd name="T33" fmla="*/ 165 h 234"/>
                  <a:gd name="T34" fmla="*/ 143 w 152"/>
                  <a:gd name="T35" fmla="*/ 169 h 234"/>
                  <a:gd name="T36" fmla="*/ 116 w 152"/>
                  <a:gd name="T37" fmla="*/ 184 h 234"/>
                  <a:gd name="T38" fmla="*/ 22 w 152"/>
                  <a:gd name="T39" fmla="*/ 234 h 234"/>
                  <a:gd name="T40" fmla="*/ 21 w 152"/>
                  <a:gd name="T41" fmla="*/ 234 h 234"/>
                  <a:gd name="T42" fmla="*/ 21 w 152"/>
                  <a:gd name="T43" fmla="*/ 233 h 234"/>
                  <a:gd name="T44" fmla="*/ 0 w 152"/>
                  <a:gd name="T45" fmla="*/ 181 h 234"/>
                  <a:gd name="T46" fmla="*/ 0 w 152"/>
                  <a:gd name="T47" fmla="*/ 180 h 234"/>
                  <a:gd name="T48" fmla="*/ 0 w 152"/>
                  <a:gd name="T49" fmla="*/ 180 h 234"/>
                  <a:gd name="T50" fmla="*/ 15 w 152"/>
                  <a:gd name="T51" fmla="*/ 169 h 234"/>
                  <a:gd name="T52" fmla="*/ 108 w 152"/>
                  <a:gd name="T53" fmla="*/ 105 h 234"/>
                  <a:gd name="T54" fmla="*/ 108 w 152"/>
                  <a:gd name="T55" fmla="*/ 106 h 234"/>
                  <a:gd name="T56" fmla="*/ 89 w 152"/>
                  <a:gd name="T57" fmla="*/ 30 h 234"/>
                  <a:gd name="T58" fmla="*/ 84 w 152"/>
                  <a:gd name="T59" fmla="*/ 8 h 234"/>
                  <a:gd name="T60" fmla="*/ 83 w 152"/>
                  <a:gd name="T61" fmla="*/ 2 h 234"/>
                  <a:gd name="T62" fmla="*/ 83 w 152"/>
                  <a:gd name="T6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234">
                    <a:moveTo>
                      <a:pt x="83" y="0"/>
                    </a:moveTo>
                    <a:cubicBezTo>
                      <a:pt x="83" y="0"/>
                      <a:pt x="83" y="1"/>
                      <a:pt x="83" y="2"/>
                    </a:cubicBezTo>
                    <a:cubicBezTo>
                      <a:pt x="84" y="4"/>
                      <a:pt x="84" y="5"/>
                      <a:pt x="85" y="8"/>
                    </a:cubicBezTo>
                    <a:cubicBezTo>
                      <a:pt x="86" y="13"/>
                      <a:pt x="88" y="20"/>
                      <a:pt x="90" y="29"/>
                    </a:cubicBezTo>
                    <a:cubicBezTo>
                      <a:pt x="95" y="48"/>
                      <a:pt x="101" y="74"/>
                      <a:pt x="110" y="106"/>
                    </a:cubicBezTo>
                    <a:cubicBezTo>
                      <a:pt x="110" y="106"/>
                      <a:pt x="110" y="106"/>
                      <a:pt x="110" y="106"/>
                    </a:cubicBezTo>
                    <a:cubicBezTo>
                      <a:pt x="109" y="107"/>
                      <a:pt x="109" y="107"/>
                      <a:pt x="109" y="107"/>
                    </a:cubicBezTo>
                    <a:cubicBezTo>
                      <a:pt x="82" y="125"/>
                      <a:pt x="50" y="148"/>
                      <a:pt x="16" y="171"/>
                    </a:cubicBezTo>
                    <a:cubicBezTo>
                      <a:pt x="11" y="175"/>
                      <a:pt x="6" y="178"/>
                      <a:pt x="1" y="181"/>
                    </a:cubicBezTo>
                    <a:cubicBezTo>
                      <a:pt x="2" y="180"/>
                      <a:pt x="2" y="180"/>
                      <a:pt x="2" y="180"/>
                    </a:cubicBezTo>
                    <a:cubicBezTo>
                      <a:pt x="9" y="198"/>
                      <a:pt x="16" y="216"/>
                      <a:pt x="23" y="233"/>
                    </a:cubicBezTo>
                    <a:cubicBezTo>
                      <a:pt x="21" y="232"/>
                      <a:pt x="21" y="232"/>
                      <a:pt x="21" y="232"/>
                    </a:cubicBezTo>
                    <a:cubicBezTo>
                      <a:pt x="60" y="213"/>
                      <a:pt x="93" y="196"/>
                      <a:pt x="116" y="183"/>
                    </a:cubicBezTo>
                    <a:cubicBezTo>
                      <a:pt x="127" y="177"/>
                      <a:pt x="136" y="172"/>
                      <a:pt x="142" y="168"/>
                    </a:cubicBezTo>
                    <a:cubicBezTo>
                      <a:pt x="145" y="167"/>
                      <a:pt x="148" y="165"/>
                      <a:pt x="149" y="164"/>
                    </a:cubicBezTo>
                    <a:cubicBezTo>
                      <a:pt x="151" y="163"/>
                      <a:pt x="152" y="163"/>
                      <a:pt x="152" y="163"/>
                    </a:cubicBezTo>
                    <a:cubicBezTo>
                      <a:pt x="152" y="163"/>
                      <a:pt x="151" y="164"/>
                      <a:pt x="150" y="165"/>
                    </a:cubicBezTo>
                    <a:cubicBezTo>
                      <a:pt x="148" y="166"/>
                      <a:pt x="146" y="167"/>
                      <a:pt x="143" y="169"/>
                    </a:cubicBezTo>
                    <a:cubicBezTo>
                      <a:pt x="136" y="172"/>
                      <a:pt x="128" y="178"/>
                      <a:pt x="116" y="184"/>
                    </a:cubicBezTo>
                    <a:cubicBezTo>
                      <a:pt x="93" y="197"/>
                      <a:pt x="61" y="215"/>
                      <a:pt x="22" y="234"/>
                    </a:cubicBezTo>
                    <a:cubicBezTo>
                      <a:pt x="21" y="234"/>
                      <a:pt x="21" y="234"/>
                      <a:pt x="21" y="234"/>
                    </a:cubicBezTo>
                    <a:cubicBezTo>
                      <a:pt x="21" y="233"/>
                      <a:pt x="21" y="233"/>
                      <a:pt x="21" y="233"/>
                    </a:cubicBezTo>
                    <a:cubicBezTo>
                      <a:pt x="14" y="217"/>
                      <a:pt x="7" y="199"/>
                      <a:pt x="0" y="181"/>
                    </a:cubicBezTo>
                    <a:cubicBezTo>
                      <a:pt x="0" y="180"/>
                      <a:pt x="0" y="180"/>
                      <a:pt x="0" y="180"/>
                    </a:cubicBezTo>
                    <a:cubicBezTo>
                      <a:pt x="0" y="180"/>
                      <a:pt x="0" y="180"/>
                      <a:pt x="0" y="180"/>
                    </a:cubicBezTo>
                    <a:cubicBezTo>
                      <a:pt x="5" y="176"/>
                      <a:pt x="10" y="173"/>
                      <a:pt x="15" y="169"/>
                    </a:cubicBezTo>
                    <a:cubicBezTo>
                      <a:pt x="49" y="146"/>
                      <a:pt x="81" y="124"/>
                      <a:pt x="108" y="105"/>
                    </a:cubicBezTo>
                    <a:cubicBezTo>
                      <a:pt x="108" y="106"/>
                      <a:pt x="108" y="106"/>
                      <a:pt x="108" y="106"/>
                    </a:cubicBezTo>
                    <a:cubicBezTo>
                      <a:pt x="100" y="75"/>
                      <a:pt x="93" y="48"/>
                      <a:pt x="89" y="30"/>
                    </a:cubicBezTo>
                    <a:cubicBezTo>
                      <a:pt x="87" y="20"/>
                      <a:pt x="85" y="13"/>
                      <a:pt x="84" y="8"/>
                    </a:cubicBezTo>
                    <a:cubicBezTo>
                      <a:pt x="84" y="6"/>
                      <a:pt x="83" y="4"/>
                      <a:pt x="83" y="2"/>
                    </a:cubicBezTo>
                    <a:cubicBezTo>
                      <a:pt x="83" y="1"/>
                      <a:pt x="83" y="0"/>
                      <a:pt x="8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9" name="Freeform 140">
                <a:extLst>
                  <a:ext uri="{FF2B5EF4-FFF2-40B4-BE49-F238E27FC236}">
                    <a16:creationId xmlns:a16="http://schemas.microsoft.com/office/drawing/2014/main" id="{6E18101A-735D-28EA-0DD2-EEBDF586B480}"/>
                  </a:ext>
                </a:extLst>
              </p:cNvPr>
              <p:cNvSpPr>
                <a:spLocks/>
              </p:cNvSpPr>
              <p:nvPr/>
            </p:nvSpPr>
            <p:spPr bwMode="auto">
              <a:xfrm>
                <a:off x="5432" y="1765"/>
                <a:ext cx="74" cy="26"/>
              </a:xfrm>
              <a:custGeom>
                <a:avLst/>
                <a:gdLst>
                  <a:gd name="T0" fmla="*/ 30 w 31"/>
                  <a:gd name="T1" fmla="*/ 10 h 11"/>
                  <a:gd name="T2" fmla="*/ 16 w 31"/>
                  <a:gd name="T3" fmla="*/ 3 h 11"/>
                  <a:gd name="T4" fmla="*/ 5 w 31"/>
                  <a:gd name="T5" fmla="*/ 1 h 11"/>
                  <a:gd name="T6" fmla="*/ 0 w 31"/>
                  <a:gd name="T7" fmla="*/ 1 h 11"/>
                  <a:gd name="T8" fmla="*/ 5 w 31"/>
                  <a:gd name="T9" fmla="*/ 0 h 11"/>
                  <a:gd name="T10" fmla="*/ 16 w 31"/>
                  <a:gd name="T11" fmla="*/ 2 h 11"/>
                  <a:gd name="T12" fmla="*/ 30 w 31"/>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10"/>
                    </a:moveTo>
                    <a:cubicBezTo>
                      <a:pt x="30" y="11"/>
                      <a:pt x="24" y="6"/>
                      <a:pt x="16" y="3"/>
                    </a:cubicBezTo>
                    <a:cubicBezTo>
                      <a:pt x="12" y="2"/>
                      <a:pt x="8" y="2"/>
                      <a:pt x="5" y="1"/>
                    </a:cubicBezTo>
                    <a:cubicBezTo>
                      <a:pt x="2" y="1"/>
                      <a:pt x="0" y="1"/>
                      <a:pt x="0" y="1"/>
                    </a:cubicBezTo>
                    <a:cubicBezTo>
                      <a:pt x="0" y="1"/>
                      <a:pt x="2" y="0"/>
                      <a:pt x="5" y="0"/>
                    </a:cubicBezTo>
                    <a:cubicBezTo>
                      <a:pt x="8" y="0"/>
                      <a:pt x="12" y="0"/>
                      <a:pt x="16" y="2"/>
                    </a:cubicBezTo>
                    <a:cubicBezTo>
                      <a:pt x="25" y="4"/>
                      <a:pt x="31" y="10"/>
                      <a:pt x="30" y="1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Freeform 141">
                <a:extLst>
                  <a:ext uri="{FF2B5EF4-FFF2-40B4-BE49-F238E27FC236}">
                    <a16:creationId xmlns:a16="http://schemas.microsoft.com/office/drawing/2014/main" id="{D5B1D62A-EF17-31D0-C3F7-46E00CC68ACC}"/>
                  </a:ext>
                </a:extLst>
              </p:cNvPr>
              <p:cNvSpPr>
                <a:spLocks/>
              </p:cNvSpPr>
              <p:nvPr/>
            </p:nvSpPr>
            <p:spPr bwMode="auto">
              <a:xfrm>
                <a:off x="4252" y="2731"/>
                <a:ext cx="335" cy="192"/>
              </a:xfrm>
              <a:custGeom>
                <a:avLst/>
                <a:gdLst>
                  <a:gd name="T0" fmla="*/ 60 w 141"/>
                  <a:gd name="T1" fmla="*/ 35 h 81"/>
                  <a:gd name="T2" fmla="*/ 77 w 141"/>
                  <a:gd name="T3" fmla="*/ 0 h 81"/>
                  <a:gd name="T4" fmla="*/ 141 w 141"/>
                  <a:gd name="T5" fmla="*/ 31 h 81"/>
                  <a:gd name="T6" fmla="*/ 118 w 141"/>
                  <a:gd name="T7" fmla="*/ 81 h 81"/>
                  <a:gd name="T8" fmla="*/ 114 w 141"/>
                  <a:gd name="T9" fmla="*/ 80 h 81"/>
                  <a:gd name="T10" fmla="*/ 11 w 141"/>
                  <a:gd name="T11" fmla="*/ 31 h 81"/>
                  <a:gd name="T12" fmla="*/ 60 w 141"/>
                  <a:gd name="T13" fmla="*/ 35 h 81"/>
                </a:gdLst>
                <a:ahLst/>
                <a:cxnLst>
                  <a:cxn ang="0">
                    <a:pos x="T0" y="T1"/>
                  </a:cxn>
                  <a:cxn ang="0">
                    <a:pos x="T2" y="T3"/>
                  </a:cxn>
                  <a:cxn ang="0">
                    <a:pos x="T4" y="T5"/>
                  </a:cxn>
                  <a:cxn ang="0">
                    <a:pos x="T6" y="T7"/>
                  </a:cxn>
                  <a:cxn ang="0">
                    <a:pos x="T8" y="T9"/>
                  </a:cxn>
                  <a:cxn ang="0">
                    <a:pos x="T10" y="T11"/>
                  </a:cxn>
                  <a:cxn ang="0">
                    <a:pos x="T12" y="T13"/>
                  </a:cxn>
                </a:cxnLst>
                <a:rect l="0" t="0" r="r" b="b"/>
                <a:pathLst>
                  <a:path w="141" h="81">
                    <a:moveTo>
                      <a:pt x="60" y="35"/>
                    </a:moveTo>
                    <a:cubicBezTo>
                      <a:pt x="77" y="0"/>
                      <a:pt x="77" y="0"/>
                      <a:pt x="77" y="0"/>
                    </a:cubicBezTo>
                    <a:cubicBezTo>
                      <a:pt x="141" y="31"/>
                      <a:pt x="141" y="31"/>
                      <a:pt x="141" y="31"/>
                    </a:cubicBezTo>
                    <a:cubicBezTo>
                      <a:pt x="118" y="81"/>
                      <a:pt x="118" y="81"/>
                      <a:pt x="118" y="81"/>
                    </a:cubicBezTo>
                    <a:cubicBezTo>
                      <a:pt x="114" y="80"/>
                      <a:pt x="114" y="80"/>
                      <a:pt x="114" y="80"/>
                    </a:cubicBezTo>
                    <a:cubicBezTo>
                      <a:pt x="95" y="72"/>
                      <a:pt x="21" y="40"/>
                      <a:pt x="11" y="31"/>
                    </a:cubicBezTo>
                    <a:cubicBezTo>
                      <a:pt x="0" y="21"/>
                      <a:pt x="60" y="35"/>
                      <a:pt x="60" y="35"/>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1" name="Freeform 142">
                <a:extLst>
                  <a:ext uri="{FF2B5EF4-FFF2-40B4-BE49-F238E27FC236}">
                    <a16:creationId xmlns:a16="http://schemas.microsoft.com/office/drawing/2014/main" id="{4BCA0BAB-A9B3-FB9B-B81F-ADD89E9DE930}"/>
                  </a:ext>
                </a:extLst>
              </p:cNvPr>
              <p:cNvSpPr>
                <a:spLocks/>
              </p:cNvSpPr>
              <p:nvPr/>
            </p:nvSpPr>
            <p:spPr bwMode="auto">
              <a:xfrm>
                <a:off x="4551" y="2878"/>
                <a:ext cx="2" cy="3"/>
              </a:xfrm>
              <a:custGeom>
                <a:avLst/>
                <a:gdLst>
                  <a:gd name="T0" fmla="*/ 1 w 1"/>
                  <a:gd name="T1" fmla="*/ 0 h 1"/>
                  <a:gd name="T2" fmla="*/ 0 w 1"/>
                  <a:gd name="T3" fmla="*/ 1 h 1"/>
                  <a:gd name="T4" fmla="*/ 1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Freeform 143">
                <a:extLst>
                  <a:ext uri="{FF2B5EF4-FFF2-40B4-BE49-F238E27FC236}">
                    <a16:creationId xmlns:a16="http://schemas.microsoft.com/office/drawing/2014/main" id="{6CFCA14A-4A62-058B-6150-4499A6D093E5}"/>
                  </a:ext>
                </a:extLst>
              </p:cNvPr>
              <p:cNvSpPr>
                <a:spLocks/>
              </p:cNvSpPr>
              <p:nvPr/>
            </p:nvSpPr>
            <p:spPr bwMode="auto">
              <a:xfrm>
                <a:off x="4477" y="2871"/>
                <a:ext cx="76" cy="50"/>
              </a:xfrm>
              <a:custGeom>
                <a:avLst/>
                <a:gdLst>
                  <a:gd name="T0" fmla="*/ 20 w 32"/>
                  <a:gd name="T1" fmla="*/ 0 h 21"/>
                  <a:gd name="T2" fmla="*/ 14 w 32"/>
                  <a:gd name="T3" fmla="*/ 1 h 21"/>
                  <a:gd name="T4" fmla="*/ 0 w 32"/>
                  <a:gd name="T5" fmla="*/ 10 h 21"/>
                  <a:gd name="T6" fmla="*/ 23 w 32"/>
                  <a:gd name="T7" fmla="*/ 21 h 21"/>
                  <a:gd name="T8" fmla="*/ 23 w 32"/>
                  <a:gd name="T9" fmla="*/ 21 h 21"/>
                  <a:gd name="T10" fmla="*/ 23 w 32"/>
                  <a:gd name="T11" fmla="*/ 21 h 21"/>
                  <a:gd name="T12" fmla="*/ 31 w 32"/>
                  <a:gd name="T13" fmla="*/ 4 h 21"/>
                  <a:gd name="T14" fmla="*/ 32 w 32"/>
                  <a:gd name="T15" fmla="*/ 3 h 21"/>
                  <a:gd name="T16" fmla="*/ 20 w 32"/>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20" y="0"/>
                    </a:moveTo>
                    <a:cubicBezTo>
                      <a:pt x="18" y="0"/>
                      <a:pt x="16" y="0"/>
                      <a:pt x="14" y="1"/>
                    </a:cubicBezTo>
                    <a:cubicBezTo>
                      <a:pt x="9" y="2"/>
                      <a:pt x="3" y="5"/>
                      <a:pt x="0" y="10"/>
                    </a:cubicBezTo>
                    <a:cubicBezTo>
                      <a:pt x="23" y="21"/>
                      <a:pt x="23" y="21"/>
                      <a:pt x="23" y="21"/>
                    </a:cubicBezTo>
                    <a:cubicBezTo>
                      <a:pt x="23" y="21"/>
                      <a:pt x="23" y="21"/>
                      <a:pt x="23" y="21"/>
                    </a:cubicBezTo>
                    <a:cubicBezTo>
                      <a:pt x="23" y="21"/>
                      <a:pt x="23" y="21"/>
                      <a:pt x="23" y="21"/>
                    </a:cubicBezTo>
                    <a:cubicBezTo>
                      <a:pt x="31" y="4"/>
                      <a:pt x="31" y="4"/>
                      <a:pt x="31" y="4"/>
                    </a:cubicBezTo>
                    <a:cubicBezTo>
                      <a:pt x="32" y="3"/>
                      <a:pt x="32" y="3"/>
                      <a:pt x="32" y="3"/>
                    </a:cubicBezTo>
                    <a:cubicBezTo>
                      <a:pt x="28" y="1"/>
                      <a:pt x="24" y="0"/>
                      <a:pt x="20"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 name="Freeform 144">
                <a:extLst>
                  <a:ext uri="{FF2B5EF4-FFF2-40B4-BE49-F238E27FC236}">
                    <a16:creationId xmlns:a16="http://schemas.microsoft.com/office/drawing/2014/main" id="{8B368F4A-9142-ECB6-4C7D-490DA41D921B}"/>
                  </a:ext>
                </a:extLst>
              </p:cNvPr>
              <p:cNvSpPr>
                <a:spLocks noEditPoints="1"/>
              </p:cNvSpPr>
              <p:nvPr/>
            </p:nvSpPr>
            <p:spPr bwMode="auto">
              <a:xfrm>
                <a:off x="4273" y="2798"/>
                <a:ext cx="259" cy="125"/>
              </a:xfrm>
              <a:custGeom>
                <a:avLst/>
                <a:gdLst>
                  <a:gd name="T0" fmla="*/ 46 w 109"/>
                  <a:gd name="T1" fmla="*/ 26 h 53"/>
                  <a:gd name="T2" fmla="*/ 109 w 109"/>
                  <a:gd name="T3" fmla="*/ 53 h 53"/>
                  <a:gd name="T4" fmla="*/ 105 w 109"/>
                  <a:gd name="T5" fmla="*/ 52 h 53"/>
                  <a:gd name="T6" fmla="*/ 46 w 109"/>
                  <a:gd name="T7" fmla="*/ 26 h 53"/>
                  <a:gd name="T8" fmla="*/ 1 w 109"/>
                  <a:gd name="T9" fmla="*/ 0 h 53"/>
                  <a:gd name="T10" fmla="*/ 0 w 109"/>
                  <a:gd name="T11" fmla="*/ 2 h 53"/>
                  <a:gd name="T12" fmla="*/ 2 w 109"/>
                  <a:gd name="T13" fmla="*/ 4 h 53"/>
                  <a:gd name="T14" fmla="*/ 2 w 109"/>
                  <a:gd name="T15" fmla="*/ 3 h 53"/>
                  <a:gd name="T16" fmla="*/ 1 w 109"/>
                  <a:gd name="T17" fmla="*/ 0 h 53"/>
                  <a:gd name="T18" fmla="*/ 16 w 109"/>
                  <a:gd name="T19" fmla="*/ 0 h 53"/>
                  <a:gd name="T20" fmla="*/ 21 w 109"/>
                  <a:gd name="T21" fmla="*/ 1 h 53"/>
                  <a:gd name="T22" fmla="*/ 16 w 109"/>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53">
                    <a:moveTo>
                      <a:pt x="46" y="26"/>
                    </a:moveTo>
                    <a:cubicBezTo>
                      <a:pt x="68" y="36"/>
                      <a:pt x="93" y="47"/>
                      <a:pt x="109" y="53"/>
                    </a:cubicBezTo>
                    <a:cubicBezTo>
                      <a:pt x="105" y="52"/>
                      <a:pt x="105" y="52"/>
                      <a:pt x="105" y="52"/>
                    </a:cubicBezTo>
                    <a:cubicBezTo>
                      <a:pt x="95" y="48"/>
                      <a:pt x="69" y="37"/>
                      <a:pt x="46" y="26"/>
                    </a:cubicBezTo>
                    <a:moveTo>
                      <a:pt x="1" y="0"/>
                    </a:moveTo>
                    <a:cubicBezTo>
                      <a:pt x="0" y="1"/>
                      <a:pt x="0" y="1"/>
                      <a:pt x="0" y="2"/>
                    </a:cubicBezTo>
                    <a:cubicBezTo>
                      <a:pt x="0" y="2"/>
                      <a:pt x="1" y="3"/>
                      <a:pt x="2" y="4"/>
                    </a:cubicBezTo>
                    <a:cubicBezTo>
                      <a:pt x="2" y="4"/>
                      <a:pt x="2" y="3"/>
                      <a:pt x="2" y="3"/>
                    </a:cubicBezTo>
                    <a:cubicBezTo>
                      <a:pt x="0" y="2"/>
                      <a:pt x="0" y="1"/>
                      <a:pt x="1" y="0"/>
                    </a:cubicBezTo>
                    <a:moveTo>
                      <a:pt x="16" y="0"/>
                    </a:moveTo>
                    <a:cubicBezTo>
                      <a:pt x="18" y="0"/>
                      <a:pt x="19" y="1"/>
                      <a:pt x="21" y="1"/>
                    </a:cubicBezTo>
                    <a:cubicBezTo>
                      <a:pt x="21" y="1"/>
                      <a:pt x="19"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Freeform 145">
                <a:extLst>
                  <a:ext uri="{FF2B5EF4-FFF2-40B4-BE49-F238E27FC236}">
                    <a16:creationId xmlns:a16="http://schemas.microsoft.com/office/drawing/2014/main" id="{4266E207-4943-7E38-4BBD-BFE22D965B9F}"/>
                  </a:ext>
                </a:extLst>
              </p:cNvPr>
              <p:cNvSpPr>
                <a:spLocks/>
              </p:cNvSpPr>
              <p:nvPr/>
            </p:nvSpPr>
            <p:spPr bwMode="auto">
              <a:xfrm>
                <a:off x="4273" y="2795"/>
                <a:ext cx="259" cy="128"/>
              </a:xfrm>
              <a:custGeom>
                <a:avLst/>
                <a:gdLst>
                  <a:gd name="T0" fmla="*/ 6 w 109"/>
                  <a:gd name="T1" fmla="*/ 0 h 54"/>
                  <a:gd name="T2" fmla="*/ 1 w 109"/>
                  <a:gd name="T3" fmla="*/ 1 h 54"/>
                  <a:gd name="T4" fmla="*/ 2 w 109"/>
                  <a:gd name="T5" fmla="*/ 4 h 54"/>
                  <a:gd name="T6" fmla="*/ 2 w 109"/>
                  <a:gd name="T7" fmla="*/ 5 h 54"/>
                  <a:gd name="T8" fmla="*/ 46 w 109"/>
                  <a:gd name="T9" fmla="*/ 27 h 54"/>
                  <a:gd name="T10" fmla="*/ 105 w 109"/>
                  <a:gd name="T11" fmla="*/ 53 h 54"/>
                  <a:gd name="T12" fmla="*/ 109 w 109"/>
                  <a:gd name="T13" fmla="*/ 54 h 54"/>
                  <a:gd name="T14" fmla="*/ 109 w 109"/>
                  <a:gd name="T15" fmla="*/ 54 h 54"/>
                  <a:gd name="T16" fmla="*/ 109 w 109"/>
                  <a:gd name="T17" fmla="*/ 53 h 54"/>
                  <a:gd name="T18" fmla="*/ 86 w 109"/>
                  <a:gd name="T19" fmla="*/ 43 h 54"/>
                  <a:gd name="T20" fmla="*/ 86 w 109"/>
                  <a:gd name="T21" fmla="*/ 42 h 54"/>
                  <a:gd name="T22" fmla="*/ 23 w 109"/>
                  <a:gd name="T23" fmla="*/ 13 h 54"/>
                  <a:gd name="T24" fmla="*/ 21 w 109"/>
                  <a:gd name="T25" fmla="*/ 2 h 54"/>
                  <a:gd name="T26" fmla="*/ 21 w 109"/>
                  <a:gd name="T27" fmla="*/ 2 h 54"/>
                  <a:gd name="T28" fmla="*/ 16 w 109"/>
                  <a:gd name="T29" fmla="*/ 1 h 54"/>
                  <a:gd name="T30" fmla="*/ 6 w 109"/>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54">
                    <a:moveTo>
                      <a:pt x="6" y="0"/>
                    </a:moveTo>
                    <a:cubicBezTo>
                      <a:pt x="4" y="0"/>
                      <a:pt x="2" y="1"/>
                      <a:pt x="1" y="1"/>
                    </a:cubicBezTo>
                    <a:cubicBezTo>
                      <a:pt x="0" y="2"/>
                      <a:pt x="0" y="3"/>
                      <a:pt x="2" y="4"/>
                    </a:cubicBezTo>
                    <a:cubicBezTo>
                      <a:pt x="2" y="4"/>
                      <a:pt x="2" y="5"/>
                      <a:pt x="2" y="5"/>
                    </a:cubicBezTo>
                    <a:cubicBezTo>
                      <a:pt x="8" y="9"/>
                      <a:pt x="26" y="18"/>
                      <a:pt x="46" y="27"/>
                    </a:cubicBezTo>
                    <a:cubicBezTo>
                      <a:pt x="69" y="38"/>
                      <a:pt x="95" y="49"/>
                      <a:pt x="105" y="53"/>
                    </a:cubicBezTo>
                    <a:cubicBezTo>
                      <a:pt x="109" y="54"/>
                      <a:pt x="109" y="54"/>
                      <a:pt x="109" y="54"/>
                    </a:cubicBezTo>
                    <a:cubicBezTo>
                      <a:pt x="109" y="54"/>
                      <a:pt x="109" y="54"/>
                      <a:pt x="109" y="54"/>
                    </a:cubicBezTo>
                    <a:cubicBezTo>
                      <a:pt x="109" y="53"/>
                      <a:pt x="109" y="53"/>
                      <a:pt x="109" y="53"/>
                    </a:cubicBezTo>
                    <a:cubicBezTo>
                      <a:pt x="86" y="43"/>
                      <a:pt x="86" y="43"/>
                      <a:pt x="86" y="43"/>
                    </a:cubicBezTo>
                    <a:cubicBezTo>
                      <a:pt x="86" y="42"/>
                      <a:pt x="86" y="42"/>
                      <a:pt x="86" y="42"/>
                    </a:cubicBezTo>
                    <a:cubicBezTo>
                      <a:pt x="23" y="13"/>
                      <a:pt x="23" y="13"/>
                      <a:pt x="23" y="13"/>
                    </a:cubicBezTo>
                    <a:cubicBezTo>
                      <a:pt x="23" y="13"/>
                      <a:pt x="25" y="4"/>
                      <a:pt x="21" y="2"/>
                    </a:cubicBezTo>
                    <a:cubicBezTo>
                      <a:pt x="21" y="2"/>
                      <a:pt x="21" y="2"/>
                      <a:pt x="21" y="2"/>
                    </a:cubicBezTo>
                    <a:cubicBezTo>
                      <a:pt x="19" y="2"/>
                      <a:pt x="18" y="1"/>
                      <a:pt x="16" y="1"/>
                    </a:cubicBezTo>
                    <a:cubicBezTo>
                      <a:pt x="13" y="1"/>
                      <a:pt x="10" y="0"/>
                      <a:pt x="6"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 name="Freeform 146">
                <a:extLst>
                  <a:ext uri="{FF2B5EF4-FFF2-40B4-BE49-F238E27FC236}">
                    <a16:creationId xmlns:a16="http://schemas.microsoft.com/office/drawing/2014/main" id="{036E7E78-8478-BB48-C8C7-462DCEF44FB3}"/>
                  </a:ext>
                </a:extLst>
              </p:cNvPr>
              <p:cNvSpPr>
                <a:spLocks/>
              </p:cNvSpPr>
              <p:nvPr/>
            </p:nvSpPr>
            <p:spPr bwMode="auto">
              <a:xfrm>
                <a:off x="4477" y="2895"/>
                <a:ext cx="55" cy="26"/>
              </a:xfrm>
              <a:custGeom>
                <a:avLst/>
                <a:gdLst>
                  <a:gd name="T0" fmla="*/ 0 w 23"/>
                  <a:gd name="T1" fmla="*/ 0 h 11"/>
                  <a:gd name="T2" fmla="*/ 0 w 23"/>
                  <a:gd name="T3" fmla="*/ 1 h 11"/>
                  <a:gd name="T4" fmla="*/ 23 w 23"/>
                  <a:gd name="T5" fmla="*/ 11 h 11"/>
                  <a:gd name="T6" fmla="*/ 23 w 23"/>
                  <a:gd name="T7" fmla="*/ 11 h 11"/>
                  <a:gd name="T8" fmla="*/ 0 w 23"/>
                  <a:gd name="T9" fmla="*/ 0 h 11"/>
                </a:gdLst>
                <a:ahLst/>
                <a:cxnLst>
                  <a:cxn ang="0">
                    <a:pos x="T0" y="T1"/>
                  </a:cxn>
                  <a:cxn ang="0">
                    <a:pos x="T2" y="T3"/>
                  </a:cxn>
                  <a:cxn ang="0">
                    <a:pos x="T4" y="T5"/>
                  </a:cxn>
                  <a:cxn ang="0">
                    <a:pos x="T6" y="T7"/>
                  </a:cxn>
                  <a:cxn ang="0">
                    <a:pos x="T8" y="T9"/>
                  </a:cxn>
                </a:cxnLst>
                <a:rect l="0" t="0" r="r" b="b"/>
                <a:pathLst>
                  <a:path w="23" h="11">
                    <a:moveTo>
                      <a:pt x="0" y="0"/>
                    </a:moveTo>
                    <a:cubicBezTo>
                      <a:pt x="0" y="0"/>
                      <a:pt x="0" y="0"/>
                      <a:pt x="0" y="1"/>
                    </a:cubicBezTo>
                    <a:cubicBezTo>
                      <a:pt x="23" y="11"/>
                      <a:pt x="23" y="11"/>
                      <a:pt x="23" y="11"/>
                    </a:cubicBezTo>
                    <a:cubicBezTo>
                      <a:pt x="23" y="11"/>
                      <a:pt x="23" y="11"/>
                      <a:pt x="23" y="11"/>
                    </a:cubicBezTo>
                    <a:cubicBezTo>
                      <a:pt x="0" y="0"/>
                      <a:pt x="0" y="0"/>
                      <a:pt x="0"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Freeform 147">
                <a:extLst>
                  <a:ext uri="{FF2B5EF4-FFF2-40B4-BE49-F238E27FC236}">
                    <a16:creationId xmlns:a16="http://schemas.microsoft.com/office/drawing/2014/main" id="{047EBB2B-2985-40EB-5434-6C1225AA0C3B}"/>
                  </a:ext>
                </a:extLst>
              </p:cNvPr>
              <p:cNvSpPr>
                <a:spLocks/>
              </p:cNvSpPr>
              <p:nvPr/>
            </p:nvSpPr>
            <p:spPr bwMode="auto">
              <a:xfrm>
                <a:off x="4276" y="2798"/>
                <a:ext cx="258" cy="123"/>
              </a:xfrm>
              <a:custGeom>
                <a:avLst/>
                <a:gdLst>
                  <a:gd name="T0" fmla="*/ 109 w 109"/>
                  <a:gd name="T1" fmla="*/ 52 h 52"/>
                  <a:gd name="T2" fmla="*/ 108 w 109"/>
                  <a:gd name="T3" fmla="*/ 52 h 52"/>
                  <a:gd name="T4" fmla="*/ 105 w 109"/>
                  <a:gd name="T5" fmla="*/ 51 h 52"/>
                  <a:gd name="T6" fmla="*/ 93 w 109"/>
                  <a:gd name="T7" fmla="*/ 45 h 52"/>
                  <a:gd name="T8" fmla="*/ 54 w 109"/>
                  <a:gd name="T9" fmla="*/ 28 h 52"/>
                  <a:gd name="T10" fmla="*/ 15 w 109"/>
                  <a:gd name="T11" fmla="*/ 9 h 52"/>
                  <a:gd name="T12" fmla="*/ 4 w 109"/>
                  <a:gd name="T13" fmla="*/ 3 h 52"/>
                  <a:gd name="T14" fmla="*/ 1 w 109"/>
                  <a:gd name="T15" fmla="*/ 1 h 52"/>
                  <a:gd name="T16" fmla="*/ 0 w 109"/>
                  <a:gd name="T17" fmla="*/ 0 h 52"/>
                  <a:gd name="T18" fmla="*/ 1 w 109"/>
                  <a:gd name="T19" fmla="*/ 1 h 52"/>
                  <a:gd name="T20" fmla="*/ 4 w 109"/>
                  <a:gd name="T21" fmla="*/ 3 h 52"/>
                  <a:gd name="T22" fmla="*/ 16 w 109"/>
                  <a:gd name="T23" fmla="*/ 8 h 52"/>
                  <a:gd name="T24" fmla="*/ 54 w 109"/>
                  <a:gd name="T25" fmla="*/ 27 h 52"/>
                  <a:gd name="T26" fmla="*/ 93 w 109"/>
                  <a:gd name="T27" fmla="*/ 45 h 52"/>
                  <a:gd name="T28" fmla="*/ 105 w 109"/>
                  <a:gd name="T29" fmla="*/ 50 h 52"/>
                  <a:gd name="T30" fmla="*/ 108 w 109"/>
                  <a:gd name="T31" fmla="*/ 52 h 52"/>
                  <a:gd name="T32" fmla="*/ 109 w 109"/>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52">
                    <a:moveTo>
                      <a:pt x="109" y="52"/>
                    </a:moveTo>
                    <a:cubicBezTo>
                      <a:pt x="109" y="52"/>
                      <a:pt x="109" y="52"/>
                      <a:pt x="108" y="52"/>
                    </a:cubicBezTo>
                    <a:cubicBezTo>
                      <a:pt x="107" y="51"/>
                      <a:pt x="106" y="51"/>
                      <a:pt x="105" y="51"/>
                    </a:cubicBezTo>
                    <a:cubicBezTo>
                      <a:pt x="102" y="49"/>
                      <a:pt x="98" y="47"/>
                      <a:pt x="93" y="45"/>
                    </a:cubicBezTo>
                    <a:cubicBezTo>
                      <a:pt x="83" y="41"/>
                      <a:pt x="69" y="35"/>
                      <a:pt x="54" y="28"/>
                    </a:cubicBezTo>
                    <a:cubicBezTo>
                      <a:pt x="39" y="21"/>
                      <a:pt x="25" y="14"/>
                      <a:pt x="15" y="9"/>
                    </a:cubicBezTo>
                    <a:cubicBezTo>
                      <a:pt x="11" y="6"/>
                      <a:pt x="7" y="4"/>
                      <a:pt x="4" y="3"/>
                    </a:cubicBezTo>
                    <a:cubicBezTo>
                      <a:pt x="3" y="2"/>
                      <a:pt x="2" y="2"/>
                      <a:pt x="1" y="1"/>
                    </a:cubicBezTo>
                    <a:cubicBezTo>
                      <a:pt x="0" y="1"/>
                      <a:pt x="0" y="1"/>
                      <a:pt x="0" y="0"/>
                    </a:cubicBezTo>
                    <a:cubicBezTo>
                      <a:pt x="0" y="0"/>
                      <a:pt x="0" y="1"/>
                      <a:pt x="1" y="1"/>
                    </a:cubicBezTo>
                    <a:cubicBezTo>
                      <a:pt x="2" y="1"/>
                      <a:pt x="3" y="2"/>
                      <a:pt x="4" y="3"/>
                    </a:cubicBezTo>
                    <a:cubicBezTo>
                      <a:pt x="7" y="4"/>
                      <a:pt x="11" y="6"/>
                      <a:pt x="16" y="8"/>
                    </a:cubicBezTo>
                    <a:cubicBezTo>
                      <a:pt x="25" y="13"/>
                      <a:pt x="39" y="20"/>
                      <a:pt x="54" y="27"/>
                    </a:cubicBezTo>
                    <a:cubicBezTo>
                      <a:pt x="69" y="34"/>
                      <a:pt x="83" y="40"/>
                      <a:pt x="93" y="45"/>
                    </a:cubicBezTo>
                    <a:cubicBezTo>
                      <a:pt x="98" y="47"/>
                      <a:pt x="102" y="49"/>
                      <a:pt x="105" y="50"/>
                    </a:cubicBezTo>
                    <a:cubicBezTo>
                      <a:pt x="106" y="51"/>
                      <a:pt x="107" y="51"/>
                      <a:pt x="108" y="52"/>
                    </a:cubicBezTo>
                    <a:cubicBezTo>
                      <a:pt x="109" y="52"/>
                      <a:pt x="109" y="52"/>
                      <a:pt x="109" y="5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Freeform 148">
                <a:extLst>
                  <a:ext uri="{FF2B5EF4-FFF2-40B4-BE49-F238E27FC236}">
                    <a16:creationId xmlns:a16="http://schemas.microsoft.com/office/drawing/2014/main" id="{3982900E-051E-DCD4-F0B6-16A0023C5017}"/>
                  </a:ext>
                </a:extLst>
              </p:cNvPr>
              <p:cNvSpPr>
                <a:spLocks/>
              </p:cNvSpPr>
              <p:nvPr/>
            </p:nvSpPr>
            <p:spPr bwMode="auto">
              <a:xfrm>
                <a:off x="4323" y="2798"/>
                <a:ext cx="7" cy="30"/>
              </a:xfrm>
              <a:custGeom>
                <a:avLst/>
                <a:gdLst>
                  <a:gd name="T0" fmla="*/ 1 w 3"/>
                  <a:gd name="T1" fmla="*/ 13 h 13"/>
                  <a:gd name="T2" fmla="*/ 2 w 3"/>
                  <a:gd name="T3" fmla="*/ 6 h 13"/>
                  <a:gd name="T4" fmla="*/ 0 w 3"/>
                  <a:gd name="T5" fmla="*/ 0 h 13"/>
                  <a:gd name="T6" fmla="*/ 3 w 3"/>
                  <a:gd name="T7" fmla="*/ 6 h 13"/>
                  <a:gd name="T8" fmla="*/ 1 w 3"/>
                  <a:gd name="T9" fmla="*/ 13 h 13"/>
                </a:gdLst>
                <a:ahLst/>
                <a:cxnLst>
                  <a:cxn ang="0">
                    <a:pos x="T0" y="T1"/>
                  </a:cxn>
                  <a:cxn ang="0">
                    <a:pos x="T2" y="T3"/>
                  </a:cxn>
                  <a:cxn ang="0">
                    <a:pos x="T4" y="T5"/>
                  </a:cxn>
                  <a:cxn ang="0">
                    <a:pos x="T6" y="T7"/>
                  </a:cxn>
                  <a:cxn ang="0">
                    <a:pos x="T8" y="T9"/>
                  </a:cxn>
                </a:cxnLst>
                <a:rect l="0" t="0" r="r" b="b"/>
                <a:pathLst>
                  <a:path w="3" h="13">
                    <a:moveTo>
                      <a:pt x="1" y="13"/>
                    </a:moveTo>
                    <a:cubicBezTo>
                      <a:pt x="1" y="13"/>
                      <a:pt x="2" y="10"/>
                      <a:pt x="2" y="6"/>
                    </a:cubicBezTo>
                    <a:cubicBezTo>
                      <a:pt x="2" y="3"/>
                      <a:pt x="0" y="0"/>
                      <a:pt x="0" y="0"/>
                    </a:cubicBezTo>
                    <a:cubicBezTo>
                      <a:pt x="0" y="0"/>
                      <a:pt x="2" y="2"/>
                      <a:pt x="3" y="6"/>
                    </a:cubicBezTo>
                    <a:cubicBezTo>
                      <a:pt x="3" y="10"/>
                      <a:pt x="2" y="13"/>
                      <a:pt x="1"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Freeform 149">
                <a:extLst>
                  <a:ext uri="{FF2B5EF4-FFF2-40B4-BE49-F238E27FC236}">
                    <a16:creationId xmlns:a16="http://schemas.microsoft.com/office/drawing/2014/main" id="{9F3F1020-3C50-FA11-F898-36248FB966FC}"/>
                  </a:ext>
                </a:extLst>
              </p:cNvPr>
              <p:cNvSpPr>
                <a:spLocks/>
              </p:cNvSpPr>
              <p:nvPr/>
            </p:nvSpPr>
            <p:spPr bwMode="auto">
              <a:xfrm>
                <a:off x="4380" y="2809"/>
                <a:ext cx="3" cy="17"/>
              </a:xfrm>
              <a:custGeom>
                <a:avLst/>
                <a:gdLst>
                  <a:gd name="T0" fmla="*/ 1 w 1"/>
                  <a:gd name="T1" fmla="*/ 7 h 7"/>
                  <a:gd name="T2" fmla="*/ 0 w 1"/>
                  <a:gd name="T3" fmla="*/ 4 h 7"/>
                  <a:gd name="T4" fmla="*/ 0 w 1"/>
                  <a:gd name="T5" fmla="*/ 0 h 7"/>
                  <a:gd name="T6" fmla="*/ 1 w 1"/>
                  <a:gd name="T7" fmla="*/ 4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cubicBezTo>
                      <a:pt x="1" y="7"/>
                      <a:pt x="0" y="6"/>
                      <a:pt x="0" y="4"/>
                    </a:cubicBezTo>
                    <a:cubicBezTo>
                      <a:pt x="0" y="2"/>
                      <a:pt x="0" y="0"/>
                      <a:pt x="0" y="0"/>
                    </a:cubicBezTo>
                    <a:cubicBezTo>
                      <a:pt x="0" y="0"/>
                      <a:pt x="1" y="2"/>
                      <a:pt x="1" y="4"/>
                    </a:cubicBezTo>
                    <a:cubicBezTo>
                      <a:pt x="1" y="6"/>
                      <a:pt x="1" y="7"/>
                      <a:pt x="1"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9" name="Freeform 150">
                <a:extLst>
                  <a:ext uri="{FF2B5EF4-FFF2-40B4-BE49-F238E27FC236}">
                    <a16:creationId xmlns:a16="http://schemas.microsoft.com/office/drawing/2014/main" id="{BDD6CB40-8684-133E-649D-BD83A07AF968}"/>
                  </a:ext>
                </a:extLst>
              </p:cNvPr>
              <p:cNvSpPr>
                <a:spLocks/>
              </p:cNvSpPr>
              <p:nvPr/>
            </p:nvSpPr>
            <p:spPr bwMode="auto">
              <a:xfrm>
                <a:off x="4392" y="2812"/>
                <a:ext cx="7" cy="14"/>
              </a:xfrm>
              <a:custGeom>
                <a:avLst/>
                <a:gdLst>
                  <a:gd name="T0" fmla="*/ 3 w 3"/>
                  <a:gd name="T1" fmla="*/ 6 h 6"/>
                  <a:gd name="T2" fmla="*/ 1 w 3"/>
                  <a:gd name="T3" fmla="*/ 3 h 6"/>
                  <a:gd name="T4" fmla="*/ 0 w 3"/>
                  <a:gd name="T5" fmla="*/ 0 h 6"/>
                  <a:gd name="T6" fmla="*/ 2 w 3"/>
                  <a:gd name="T7" fmla="*/ 3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2" y="6"/>
                      <a:pt x="2" y="5"/>
                      <a:pt x="1" y="3"/>
                    </a:cubicBezTo>
                    <a:cubicBezTo>
                      <a:pt x="0" y="2"/>
                      <a:pt x="0" y="1"/>
                      <a:pt x="0" y="0"/>
                    </a:cubicBezTo>
                    <a:cubicBezTo>
                      <a:pt x="1" y="0"/>
                      <a:pt x="1" y="1"/>
                      <a:pt x="2" y="3"/>
                    </a:cubicBezTo>
                    <a:cubicBezTo>
                      <a:pt x="3" y="5"/>
                      <a:pt x="3" y="6"/>
                      <a:pt x="3"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Freeform 151">
                <a:extLst>
                  <a:ext uri="{FF2B5EF4-FFF2-40B4-BE49-F238E27FC236}">
                    <a16:creationId xmlns:a16="http://schemas.microsoft.com/office/drawing/2014/main" id="{A61203AC-8687-3110-0495-BC43921CE1D6}"/>
                  </a:ext>
                </a:extLst>
              </p:cNvPr>
              <p:cNvSpPr>
                <a:spLocks/>
              </p:cNvSpPr>
              <p:nvPr/>
            </p:nvSpPr>
            <p:spPr bwMode="auto">
              <a:xfrm>
                <a:off x="4397" y="2807"/>
                <a:ext cx="16" cy="10"/>
              </a:xfrm>
              <a:custGeom>
                <a:avLst/>
                <a:gdLst>
                  <a:gd name="T0" fmla="*/ 7 w 7"/>
                  <a:gd name="T1" fmla="*/ 3 h 4"/>
                  <a:gd name="T2" fmla="*/ 3 w 7"/>
                  <a:gd name="T3" fmla="*/ 2 h 4"/>
                  <a:gd name="T4" fmla="*/ 0 w 7"/>
                  <a:gd name="T5" fmla="*/ 0 h 4"/>
                  <a:gd name="T6" fmla="*/ 4 w 7"/>
                  <a:gd name="T7" fmla="*/ 1 h 4"/>
                  <a:gd name="T8" fmla="*/ 7 w 7"/>
                  <a:gd name="T9" fmla="*/ 3 h 4"/>
                </a:gdLst>
                <a:ahLst/>
                <a:cxnLst>
                  <a:cxn ang="0">
                    <a:pos x="T0" y="T1"/>
                  </a:cxn>
                  <a:cxn ang="0">
                    <a:pos x="T2" y="T3"/>
                  </a:cxn>
                  <a:cxn ang="0">
                    <a:pos x="T4" y="T5"/>
                  </a:cxn>
                  <a:cxn ang="0">
                    <a:pos x="T6" y="T7"/>
                  </a:cxn>
                  <a:cxn ang="0">
                    <a:pos x="T8" y="T9"/>
                  </a:cxn>
                </a:cxnLst>
                <a:rect l="0" t="0" r="r" b="b"/>
                <a:pathLst>
                  <a:path w="7" h="4">
                    <a:moveTo>
                      <a:pt x="7" y="3"/>
                    </a:moveTo>
                    <a:cubicBezTo>
                      <a:pt x="7" y="4"/>
                      <a:pt x="5" y="3"/>
                      <a:pt x="3" y="2"/>
                    </a:cubicBezTo>
                    <a:cubicBezTo>
                      <a:pt x="1" y="1"/>
                      <a:pt x="0" y="1"/>
                      <a:pt x="0" y="0"/>
                    </a:cubicBezTo>
                    <a:cubicBezTo>
                      <a:pt x="0" y="0"/>
                      <a:pt x="2" y="1"/>
                      <a:pt x="4" y="1"/>
                    </a:cubicBezTo>
                    <a:cubicBezTo>
                      <a:pt x="5" y="2"/>
                      <a:pt x="7" y="3"/>
                      <a:pt x="7"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 name="Freeform 152">
                <a:extLst>
                  <a:ext uri="{FF2B5EF4-FFF2-40B4-BE49-F238E27FC236}">
                    <a16:creationId xmlns:a16="http://schemas.microsoft.com/office/drawing/2014/main" id="{E4D134FB-2BA9-083E-BFB2-6A9E3AC76B4F}"/>
                  </a:ext>
                </a:extLst>
              </p:cNvPr>
              <p:cNvSpPr>
                <a:spLocks/>
              </p:cNvSpPr>
              <p:nvPr/>
            </p:nvSpPr>
            <p:spPr bwMode="auto">
              <a:xfrm>
                <a:off x="4402" y="2798"/>
                <a:ext cx="19" cy="9"/>
              </a:xfrm>
              <a:custGeom>
                <a:avLst/>
                <a:gdLst>
                  <a:gd name="T0" fmla="*/ 8 w 8"/>
                  <a:gd name="T1" fmla="*/ 4 h 4"/>
                  <a:gd name="T2" fmla="*/ 4 w 8"/>
                  <a:gd name="T3" fmla="*/ 3 h 4"/>
                  <a:gd name="T4" fmla="*/ 0 w 8"/>
                  <a:gd name="T5" fmla="*/ 1 h 4"/>
                  <a:gd name="T6" fmla="*/ 4 w 8"/>
                  <a:gd name="T7" fmla="*/ 2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cubicBezTo>
                      <a:pt x="8" y="4"/>
                      <a:pt x="6" y="4"/>
                      <a:pt x="4" y="3"/>
                    </a:cubicBezTo>
                    <a:cubicBezTo>
                      <a:pt x="1" y="2"/>
                      <a:pt x="0" y="1"/>
                      <a:pt x="0" y="1"/>
                    </a:cubicBezTo>
                    <a:cubicBezTo>
                      <a:pt x="0" y="0"/>
                      <a:pt x="2" y="1"/>
                      <a:pt x="4" y="2"/>
                    </a:cubicBezTo>
                    <a:cubicBezTo>
                      <a:pt x="6" y="3"/>
                      <a:pt x="8" y="3"/>
                      <a:pt x="8"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Freeform 153">
                <a:extLst>
                  <a:ext uri="{FF2B5EF4-FFF2-40B4-BE49-F238E27FC236}">
                    <a16:creationId xmlns:a16="http://schemas.microsoft.com/office/drawing/2014/main" id="{981EA75B-D583-29F4-2A25-44887715ABE2}"/>
                  </a:ext>
                </a:extLst>
              </p:cNvPr>
              <p:cNvSpPr>
                <a:spLocks/>
              </p:cNvSpPr>
              <p:nvPr/>
            </p:nvSpPr>
            <p:spPr bwMode="auto">
              <a:xfrm>
                <a:off x="4359" y="2786"/>
                <a:ext cx="26" cy="26"/>
              </a:xfrm>
              <a:custGeom>
                <a:avLst/>
                <a:gdLst>
                  <a:gd name="T0" fmla="*/ 11 w 11"/>
                  <a:gd name="T1" fmla="*/ 11 h 11"/>
                  <a:gd name="T2" fmla="*/ 6 w 11"/>
                  <a:gd name="T3" fmla="*/ 9 h 11"/>
                  <a:gd name="T4" fmla="*/ 2 w 11"/>
                  <a:gd name="T5" fmla="*/ 6 h 11"/>
                  <a:gd name="T6" fmla="*/ 0 w 11"/>
                  <a:gd name="T7" fmla="*/ 3 h 11"/>
                  <a:gd name="T8" fmla="*/ 0 w 11"/>
                  <a:gd name="T9" fmla="*/ 1 h 11"/>
                  <a:gd name="T10" fmla="*/ 1 w 11"/>
                  <a:gd name="T11" fmla="*/ 0 h 11"/>
                  <a:gd name="T12" fmla="*/ 10 w 11"/>
                  <a:gd name="T13" fmla="*/ 7 h 11"/>
                  <a:gd name="T14" fmla="*/ 10 w 11"/>
                  <a:gd name="T15" fmla="*/ 10 h 11"/>
                  <a:gd name="T16" fmla="*/ 9 w 11"/>
                  <a:gd name="T17" fmla="*/ 11 h 11"/>
                  <a:gd name="T18" fmla="*/ 9 w 11"/>
                  <a:gd name="T19" fmla="*/ 7 h 11"/>
                  <a:gd name="T20" fmla="*/ 7 w 11"/>
                  <a:gd name="T21" fmla="*/ 3 h 11"/>
                  <a:gd name="T22" fmla="*/ 2 w 11"/>
                  <a:gd name="T23" fmla="*/ 1 h 11"/>
                  <a:gd name="T24" fmla="*/ 1 w 11"/>
                  <a:gd name="T25" fmla="*/ 3 h 11"/>
                  <a:gd name="T26" fmla="*/ 3 w 11"/>
                  <a:gd name="T27" fmla="*/ 5 h 11"/>
                  <a:gd name="T28" fmla="*/ 7 w 11"/>
                  <a:gd name="T29" fmla="*/ 8 h 11"/>
                  <a:gd name="T30" fmla="*/ 11 w 11"/>
                  <a:gd name="T3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
                    <a:moveTo>
                      <a:pt x="11" y="11"/>
                    </a:moveTo>
                    <a:cubicBezTo>
                      <a:pt x="11" y="11"/>
                      <a:pt x="9" y="10"/>
                      <a:pt x="6" y="9"/>
                    </a:cubicBezTo>
                    <a:cubicBezTo>
                      <a:pt x="5" y="8"/>
                      <a:pt x="4" y="7"/>
                      <a:pt x="2" y="6"/>
                    </a:cubicBezTo>
                    <a:cubicBezTo>
                      <a:pt x="2" y="5"/>
                      <a:pt x="1" y="4"/>
                      <a:pt x="0" y="3"/>
                    </a:cubicBezTo>
                    <a:cubicBezTo>
                      <a:pt x="0" y="3"/>
                      <a:pt x="0" y="2"/>
                      <a:pt x="0" y="1"/>
                    </a:cubicBezTo>
                    <a:cubicBezTo>
                      <a:pt x="0" y="1"/>
                      <a:pt x="1" y="0"/>
                      <a:pt x="1" y="0"/>
                    </a:cubicBezTo>
                    <a:cubicBezTo>
                      <a:pt x="6" y="0"/>
                      <a:pt x="9" y="4"/>
                      <a:pt x="10" y="7"/>
                    </a:cubicBezTo>
                    <a:cubicBezTo>
                      <a:pt x="10" y="8"/>
                      <a:pt x="10" y="9"/>
                      <a:pt x="10" y="10"/>
                    </a:cubicBezTo>
                    <a:cubicBezTo>
                      <a:pt x="10" y="11"/>
                      <a:pt x="9" y="11"/>
                      <a:pt x="9" y="11"/>
                    </a:cubicBezTo>
                    <a:cubicBezTo>
                      <a:pt x="9" y="11"/>
                      <a:pt x="10" y="10"/>
                      <a:pt x="9" y="7"/>
                    </a:cubicBezTo>
                    <a:cubicBezTo>
                      <a:pt x="9" y="6"/>
                      <a:pt x="8" y="4"/>
                      <a:pt x="7" y="3"/>
                    </a:cubicBezTo>
                    <a:cubicBezTo>
                      <a:pt x="5" y="2"/>
                      <a:pt x="3" y="1"/>
                      <a:pt x="2" y="1"/>
                    </a:cubicBezTo>
                    <a:cubicBezTo>
                      <a:pt x="1" y="1"/>
                      <a:pt x="1" y="2"/>
                      <a:pt x="1" y="3"/>
                    </a:cubicBezTo>
                    <a:cubicBezTo>
                      <a:pt x="2" y="4"/>
                      <a:pt x="2" y="4"/>
                      <a:pt x="3" y="5"/>
                    </a:cubicBezTo>
                    <a:cubicBezTo>
                      <a:pt x="4" y="6"/>
                      <a:pt x="6" y="7"/>
                      <a:pt x="7" y="8"/>
                    </a:cubicBezTo>
                    <a:cubicBezTo>
                      <a:pt x="9" y="10"/>
                      <a:pt x="11" y="10"/>
                      <a:pt x="11"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Freeform 154">
                <a:extLst>
                  <a:ext uri="{FF2B5EF4-FFF2-40B4-BE49-F238E27FC236}">
                    <a16:creationId xmlns:a16="http://schemas.microsoft.com/office/drawing/2014/main" id="{9D5968B8-8B71-3FE9-F046-F5BE8741CC3A}"/>
                  </a:ext>
                </a:extLst>
              </p:cNvPr>
              <p:cNvSpPr>
                <a:spLocks/>
              </p:cNvSpPr>
              <p:nvPr/>
            </p:nvSpPr>
            <p:spPr bwMode="auto">
              <a:xfrm>
                <a:off x="4380" y="2793"/>
                <a:ext cx="22" cy="16"/>
              </a:xfrm>
              <a:custGeom>
                <a:avLst/>
                <a:gdLst>
                  <a:gd name="T0" fmla="*/ 0 w 9"/>
                  <a:gd name="T1" fmla="*/ 7 h 7"/>
                  <a:gd name="T2" fmla="*/ 1 w 9"/>
                  <a:gd name="T3" fmla="*/ 4 h 7"/>
                  <a:gd name="T4" fmla="*/ 4 w 9"/>
                  <a:gd name="T5" fmla="*/ 2 h 7"/>
                  <a:gd name="T6" fmla="*/ 8 w 9"/>
                  <a:gd name="T7" fmla="*/ 1 h 7"/>
                  <a:gd name="T8" fmla="*/ 9 w 9"/>
                  <a:gd name="T9" fmla="*/ 4 h 7"/>
                  <a:gd name="T10" fmla="*/ 7 w 9"/>
                  <a:gd name="T11" fmla="*/ 5 h 7"/>
                  <a:gd name="T12" fmla="*/ 4 w 9"/>
                  <a:gd name="T13" fmla="*/ 7 h 7"/>
                  <a:gd name="T14" fmla="*/ 1 w 9"/>
                  <a:gd name="T15" fmla="*/ 7 h 7"/>
                  <a:gd name="T16" fmla="*/ 4 w 9"/>
                  <a:gd name="T17" fmla="*/ 6 h 7"/>
                  <a:gd name="T18" fmla="*/ 7 w 9"/>
                  <a:gd name="T19" fmla="*/ 5 h 7"/>
                  <a:gd name="T20" fmla="*/ 8 w 9"/>
                  <a:gd name="T21" fmla="*/ 2 h 7"/>
                  <a:gd name="T22" fmla="*/ 4 w 9"/>
                  <a:gd name="T23" fmla="*/ 2 h 7"/>
                  <a:gd name="T24" fmla="*/ 2 w 9"/>
                  <a:gd name="T25" fmla="*/ 4 h 7"/>
                  <a:gd name="T26" fmla="*/ 0 w 9"/>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7"/>
                    </a:moveTo>
                    <a:cubicBezTo>
                      <a:pt x="0" y="7"/>
                      <a:pt x="0" y="6"/>
                      <a:pt x="1" y="4"/>
                    </a:cubicBezTo>
                    <a:cubicBezTo>
                      <a:pt x="2" y="3"/>
                      <a:pt x="3" y="2"/>
                      <a:pt x="4" y="2"/>
                    </a:cubicBezTo>
                    <a:cubicBezTo>
                      <a:pt x="5" y="1"/>
                      <a:pt x="7" y="0"/>
                      <a:pt x="8" y="1"/>
                    </a:cubicBezTo>
                    <a:cubicBezTo>
                      <a:pt x="9" y="2"/>
                      <a:pt x="9" y="3"/>
                      <a:pt x="9" y="4"/>
                    </a:cubicBezTo>
                    <a:cubicBezTo>
                      <a:pt x="8" y="4"/>
                      <a:pt x="8" y="5"/>
                      <a:pt x="7" y="5"/>
                    </a:cubicBezTo>
                    <a:cubicBezTo>
                      <a:pt x="6" y="6"/>
                      <a:pt x="5" y="6"/>
                      <a:pt x="4" y="7"/>
                    </a:cubicBezTo>
                    <a:cubicBezTo>
                      <a:pt x="2" y="7"/>
                      <a:pt x="1" y="7"/>
                      <a:pt x="1" y="7"/>
                    </a:cubicBezTo>
                    <a:cubicBezTo>
                      <a:pt x="1" y="7"/>
                      <a:pt x="2" y="7"/>
                      <a:pt x="4" y="6"/>
                    </a:cubicBezTo>
                    <a:cubicBezTo>
                      <a:pt x="5" y="6"/>
                      <a:pt x="6" y="5"/>
                      <a:pt x="7" y="5"/>
                    </a:cubicBezTo>
                    <a:cubicBezTo>
                      <a:pt x="8" y="4"/>
                      <a:pt x="9" y="3"/>
                      <a:pt x="8" y="2"/>
                    </a:cubicBezTo>
                    <a:cubicBezTo>
                      <a:pt x="7" y="1"/>
                      <a:pt x="5" y="2"/>
                      <a:pt x="4" y="2"/>
                    </a:cubicBezTo>
                    <a:cubicBezTo>
                      <a:pt x="3" y="3"/>
                      <a:pt x="2" y="4"/>
                      <a:pt x="2" y="4"/>
                    </a:cubicBezTo>
                    <a:cubicBezTo>
                      <a:pt x="1" y="6"/>
                      <a:pt x="1" y="7"/>
                      <a:pt x="0"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Freeform 155">
                <a:extLst>
                  <a:ext uri="{FF2B5EF4-FFF2-40B4-BE49-F238E27FC236}">
                    <a16:creationId xmlns:a16="http://schemas.microsoft.com/office/drawing/2014/main" id="{5C2F6D32-BB49-8F07-0685-ED5607534E80}"/>
                  </a:ext>
                </a:extLst>
              </p:cNvPr>
              <p:cNvSpPr>
                <a:spLocks/>
              </p:cNvSpPr>
              <p:nvPr/>
            </p:nvSpPr>
            <p:spPr bwMode="auto">
              <a:xfrm>
                <a:off x="4477" y="2866"/>
                <a:ext cx="74" cy="29"/>
              </a:xfrm>
              <a:custGeom>
                <a:avLst/>
                <a:gdLst>
                  <a:gd name="T0" fmla="*/ 31 w 31"/>
                  <a:gd name="T1" fmla="*/ 5 h 12"/>
                  <a:gd name="T2" fmla="*/ 27 w 31"/>
                  <a:gd name="T3" fmla="*/ 3 h 12"/>
                  <a:gd name="T4" fmla="*/ 14 w 31"/>
                  <a:gd name="T5" fmla="*/ 2 h 12"/>
                  <a:gd name="T6" fmla="*/ 3 w 31"/>
                  <a:gd name="T7" fmla="*/ 8 h 12"/>
                  <a:gd name="T8" fmla="*/ 0 w 31"/>
                  <a:gd name="T9" fmla="*/ 12 h 12"/>
                  <a:gd name="T10" fmla="*/ 0 w 31"/>
                  <a:gd name="T11" fmla="*/ 11 h 12"/>
                  <a:gd name="T12" fmla="*/ 3 w 31"/>
                  <a:gd name="T13" fmla="*/ 8 h 12"/>
                  <a:gd name="T14" fmla="*/ 14 w 31"/>
                  <a:gd name="T15" fmla="*/ 1 h 12"/>
                  <a:gd name="T16" fmla="*/ 27 w 31"/>
                  <a:gd name="T17" fmla="*/ 2 h 12"/>
                  <a:gd name="T18" fmla="*/ 30 w 31"/>
                  <a:gd name="T19" fmla="*/ 4 h 12"/>
                  <a:gd name="T20" fmla="*/ 31 w 31"/>
                  <a:gd name="T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2">
                    <a:moveTo>
                      <a:pt x="31" y="5"/>
                    </a:moveTo>
                    <a:cubicBezTo>
                      <a:pt x="31" y="5"/>
                      <a:pt x="30" y="4"/>
                      <a:pt x="27" y="3"/>
                    </a:cubicBezTo>
                    <a:cubicBezTo>
                      <a:pt x="23" y="2"/>
                      <a:pt x="19" y="1"/>
                      <a:pt x="14" y="2"/>
                    </a:cubicBezTo>
                    <a:cubicBezTo>
                      <a:pt x="9" y="3"/>
                      <a:pt x="5" y="6"/>
                      <a:pt x="3" y="8"/>
                    </a:cubicBezTo>
                    <a:cubicBezTo>
                      <a:pt x="1" y="11"/>
                      <a:pt x="0" y="12"/>
                      <a:pt x="0" y="12"/>
                    </a:cubicBezTo>
                    <a:cubicBezTo>
                      <a:pt x="0" y="12"/>
                      <a:pt x="0" y="12"/>
                      <a:pt x="0" y="11"/>
                    </a:cubicBezTo>
                    <a:cubicBezTo>
                      <a:pt x="1" y="10"/>
                      <a:pt x="2" y="9"/>
                      <a:pt x="3" y="8"/>
                    </a:cubicBezTo>
                    <a:cubicBezTo>
                      <a:pt x="5" y="5"/>
                      <a:pt x="9" y="3"/>
                      <a:pt x="14" y="1"/>
                    </a:cubicBezTo>
                    <a:cubicBezTo>
                      <a:pt x="19" y="0"/>
                      <a:pt x="24" y="1"/>
                      <a:pt x="27" y="2"/>
                    </a:cubicBezTo>
                    <a:cubicBezTo>
                      <a:pt x="28" y="3"/>
                      <a:pt x="29" y="4"/>
                      <a:pt x="30" y="4"/>
                    </a:cubicBezTo>
                    <a:cubicBezTo>
                      <a:pt x="31" y="5"/>
                      <a:pt x="31" y="5"/>
                      <a:pt x="3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 name="Freeform 156">
                <a:extLst>
                  <a:ext uri="{FF2B5EF4-FFF2-40B4-BE49-F238E27FC236}">
                    <a16:creationId xmlns:a16="http://schemas.microsoft.com/office/drawing/2014/main" id="{C4C8B61A-9977-0D62-CC7A-7382E67C7626}"/>
                  </a:ext>
                </a:extLst>
              </p:cNvPr>
              <p:cNvSpPr>
                <a:spLocks/>
              </p:cNvSpPr>
              <p:nvPr/>
            </p:nvSpPr>
            <p:spPr bwMode="auto">
              <a:xfrm>
                <a:off x="4537" y="2807"/>
                <a:ext cx="31" cy="64"/>
              </a:xfrm>
              <a:custGeom>
                <a:avLst/>
                <a:gdLst>
                  <a:gd name="T0" fmla="*/ 12 w 13"/>
                  <a:gd name="T1" fmla="*/ 0 h 27"/>
                  <a:gd name="T2" fmla="*/ 7 w 13"/>
                  <a:gd name="T3" fmla="*/ 13 h 27"/>
                  <a:gd name="T4" fmla="*/ 0 w 13"/>
                  <a:gd name="T5" fmla="*/ 27 h 27"/>
                  <a:gd name="T6" fmla="*/ 6 w 13"/>
                  <a:gd name="T7" fmla="*/ 13 h 27"/>
                  <a:gd name="T8" fmla="*/ 12 w 13"/>
                  <a:gd name="T9" fmla="*/ 0 h 27"/>
                </a:gdLst>
                <a:ahLst/>
                <a:cxnLst>
                  <a:cxn ang="0">
                    <a:pos x="T0" y="T1"/>
                  </a:cxn>
                  <a:cxn ang="0">
                    <a:pos x="T2" y="T3"/>
                  </a:cxn>
                  <a:cxn ang="0">
                    <a:pos x="T4" y="T5"/>
                  </a:cxn>
                  <a:cxn ang="0">
                    <a:pos x="T6" y="T7"/>
                  </a:cxn>
                  <a:cxn ang="0">
                    <a:pos x="T8" y="T9"/>
                  </a:cxn>
                </a:cxnLst>
                <a:rect l="0" t="0" r="r" b="b"/>
                <a:pathLst>
                  <a:path w="13" h="27">
                    <a:moveTo>
                      <a:pt x="12" y="0"/>
                    </a:moveTo>
                    <a:cubicBezTo>
                      <a:pt x="13" y="0"/>
                      <a:pt x="10" y="6"/>
                      <a:pt x="7" y="13"/>
                    </a:cubicBezTo>
                    <a:cubicBezTo>
                      <a:pt x="3" y="21"/>
                      <a:pt x="0" y="27"/>
                      <a:pt x="0" y="27"/>
                    </a:cubicBezTo>
                    <a:cubicBezTo>
                      <a:pt x="0" y="27"/>
                      <a:pt x="3" y="20"/>
                      <a:pt x="6" y="13"/>
                    </a:cubicBezTo>
                    <a:cubicBezTo>
                      <a:pt x="9" y="6"/>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 name="Freeform 157">
                <a:extLst>
                  <a:ext uri="{FF2B5EF4-FFF2-40B4-BE49-F238E27FC236}">
                    <a16:creationId xmlns:a16="http://schemas.microsoft.com/office/drawing/2014/main" id="{0A033795-757F-134C-7881-6B9AF5C1E279}"/>
                  </a:ext>
                </a:extLst>
              </p:cNvPr>
              <p:cNvSpPr>
                <a:spLocks/>
              </p:cNvSpPr>
              <p:nvPr/>
            </p:nvSpPr>
            <p:spPr bwMode="auto">
              <a:xfrm>
                <a:off x="4418" y="2852"/>
                <a:ext cx="45" cy="22"/>
              </a:xfrm>
              <a:custGeom>
                <a:avLst/>
                <a:gdLst>
                  <a:gd name="T0" fmla="*/ 19 w 19"/>
                  <a:gd name="T1" fmla="*/ 9 h 9"/>
                  <a:gd name="T2" fmla="*/ 10 w 19"/>
                  <a:gd name="T3" fmla="*/ 5 h 9"/>
                  <a:gd name="T4" fmla="*/ 0 w 19"/>
                  <a:gd name="T5" fmla="*/ 0 h 9"/>
                  <a:gd name="T6" fmla="*/ 10 w 19"/>
                  <a:gd name="T7" fmla="*/ 4 h 9"/>
                  <a:gd name="T8" fmla="*/ 19 w 19"/>
                  <a:gd name="T9" fmla="*/ 9 h 9"/>
                </a:gdLst>
                <a:ahLst/>
                <a:cxnLst>
                  <a:cxn ang="0">
                    <a:pos x="T0" y="T1"/>
                  </a:cxn>
                  <a:cxn ang="0">
                    <a:pos x="T2" y="T3"/>
                  </a:cxn>
                  <a:cxn ang="0">
                    <a:pos x="T4" y="T5"/>
                  </a:cxn>
                  <a:cxn ang="0">
                    <a:pos x="T6" y="T7"/>
                  </a:cxn>
                  <a:cxn ang="0">
                    <a:pos x="T8" y="T9"/>
                  </a:cxn>
                </a:cxnLst>
                <a:rect l="0" t="0" r="r" b="b"/>
                <a:pathLst>
                  <a:path w="19" h="9">
                    <a:moveTo>
                      <a:pt x="19" y="9"/>
                    </a:moveTo>
                    <a:cubicBezTo>
                      <a:pt x="19" y="9"/>
                      <a:pt x="15" y="7"/>
                      <a:pt x="10" y="5"/>
                    </a:cubicBezTo>
                    <a:cubicBezTo>
                      <a:pt x="4" y="3"/>
                      <a:pt x="0" y="0"/>
                      <a:pt x="0" y="0"/>
                    </a:cubicBezTo>
                    <a:cubicBezTo>
                      <a:pt x="1" y="0"/>
                      <a:pt x="5" y="2"/>
                      <a:pt x="10" y="4"/>
                    </a:cubicBezTo>
                    <a:cubicBezTo>
                      <a:pt x="15" y="7"/>
                      <a:pt x="19" y="8"/>
                      <a:pt x="19"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7" name="Freeform 158">
                <a:extLst>
                  <a:ext uri="{FF2B5EF4-FFF2-40B4-BE49-F238E27FC236}">
                    <a16:creationId xmlns:a16="http://schemas.microsoft.com/office/drawing/2014/main" id="{9279FA93-7AC6-5FCF-EBB7-8DC1AFBDA69C}"/>
                  </a:ext>
                </a:extLst>
              </p:cNvPr>
              <p:cNvSpPr>
                <a:spLocks/>
              </p:cNvSpPr>
              <p:nvPr/>
            </p:nvSpPr>
            <p:spPr bwMode="auto">
              <a:xfrm>
                <a:off x="4485" y="2885"/>
                <a:ext cx="9" cy="10"/>
              </a:xfrm>
              <a:custGeom>
                <a:avLst/>
                <a:gdLst>
                  <a:gd name="T0" fmla="*/ 4 w 4"/>
                  <a:gd name="T1" fmla="*/ 1 h 4"/>
                  <a:gd name="T2" fmla="*/ 2 w 4"/>
                  <a:gd name="T3" fmla="*/ 2 h 4"/>
                  <a:gd name="T4" fmla="*/ 1 w 4"/>
                  <a:gd name="T5" fmla="*/ 3 h 4"/>
                  <a:gd name="T6" fmla="*/ 2 w 4"/>
                  <a:gd name="T7" fmla="*/ 1 h 4"/>
                  <a:gd name="T8" fmla="*/ 4 w 4"/>
                  <a:gd name="T9" fmla="*/ 1 h 4"/>
                </a:gdLst>
                <a:ahLst/>
                <a:cxnLst>
                  <a:cxn ang="0">
                    <a:pos x="T0" y="T1"/>
                  </a:cxn>
                  <a:cxn ang="0">
                    <a:pos x="T2" y="T3"/>
                  </a:cxn>
                  <a:cxn ang="0">
                    <a:pos x="T4" y="T5"/>
                  </a:cxn>
                  <a:cxn ang="0">
                    <a:pos x="T6" y="T7"/>
                  </a:cxn>
                  <a:cxn ang="0">
                    <a:pos x="T8" y="T9"/>
                  </a:cxn>
                </a:cxnLst>
                <a:rect l="0" t="0" r="r" b="b"/>
                <a:pathLst>
                  <a:path w="4" h="4">
                    <a:moveTo>
                      <a:pt x="4" y="1"/>
                    </a:moveTo>
                    <a:cubicBezTo>
                      <a:pt x="4" y="1"/>
                      <a:pt x="3" y="1"/>
                      <a:pt x="2" y="2"/>
                    </a:cubicBezTo>
                    <a:cubicBezTo>
                      <a:pt x="1" y="3"/>
                      <a:pt x="1" y="4"/>
                      <a:pt x="1" y="3"/>
                    </a:cubicBezTo>
                    <a:cubicBezTo>
                      <a:pt x="0" y="3"/>
                      <a:pt x="1" y="2"/>
                      <a:pt x="2" y="1"/>
                    </a:cubicBezTo>
                    <a:cubicBezTo>
                      <a:pt x="3" y="1"/>
                      <a:pt x="4" y="0"/>
                      <a:pt x="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 name="Freeform 159">
                <a:extLst>
                  <a:ext uri="{FF2B5EF4-FFF2-40B4-BE49-F238E27FC236}">
                    <a16:creationId xmlns:a16="http://schemas.microsoft.com/office/drawing/2014/main" id="{5B304E1A-475B-E0B8-7874-8E5EA4C1BFAC}"/>
                  </a:ext>
                </a:extLst>
              </p:cNvPr>
              <p:cNvSpPr>
                <a:spLocks/>
              </p:cNvSpPr>
              <p:nvPr/>
            </p:nvSpPr>
            <p:spPr bwMode="auto">
              <a:xfrm>
                <a:off x="4504" y="2878"/>
                <a:ext cx="9" cy="3"/>
              </a:xfrm>
              <a:custGeom>
                <a:avLst/>
                <a:gdLst>
                  <a:gd name="T0" fmla="*/ 4 w 4"/>
                  <a:gd name="T1" fmla="*/ 0 h 1"/>
                  <a:gd name="T2" fmla="*/ 2 w 4"/>
                  <a:gd name="T3" fmla="*/ 1 h 1"/>
                  <a:gd name="T4" fmla="*/ 0 w 4"/>
                  <a:gd name="T5" fmla="*/ 1 h 1"/>
                  <a:gd name="T6" fmla="*/ 2 w 4"/>
                  <a:gd name="T7" fmla="*/ 0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cubicBezTo>
                      <a:pt x="4" y="0"/>
                      <a:pt x="3" y="1"/>
                      <a:pt x="2" y="1"/>
                    </a:cubicBezTo>
                    <a:cubicBezTo>
                      <a:pt x="1" y="1"/>
                      <a:pt x="0" y="1"/>
                      <a:pt x="0" y="1"/>
                    </a:cubicBezTo>
                    <a:cubicBezTo>
                      <a:pt x="0" y="1"/>
                      <a:pt x="1" y="0"/>
                      <a:pt x="2" y="0"/>
                    </a:cubicBezTo>
                    <a:cubicBezTo>
                      <a:pt x="3" y="0"/>
                      <a:pt x="4" y="0"/>
                      <a:pt x="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 name="Freeform 160">
                <a:extLst>
                  <a:ext uri="{FF2B5EF4-FFF2-40B4-BE49-F238E27FC236}">
                    <a16:creationId xmlns:a16="http://schemas.microsoft.com/office/drawing/2014/main" id="{23090843-73BB-AB70-CF19-32FEB44769F9}"/>
                  </a:ext>
                </a:extLst>
              </p:cNvPr>
              <p:cNvSpPr>
                <a:spLocks/>
              </p:cNvSpPr>
              <p:nvPr/>
            </p:nvSpPr>
            <p:spPr bwMode="auto">
              <a:xfrm>
                <a:off x="4520" y="2876"/>
                <a:ext cx="12" cy="5"/>
              </a:xfrm>
              <a:custGeom>
                <a:avLst/>
                <a:gdLst>
                  <a:gd name="T0" fmla="*/ 5 w 5"/>
                  <a:gd name="T1" fmla="*/ 1 h 2"/>
                  <a:gd name="T2" fmla="*/ 3 w 5"/>
                  <a:gd name="T3" fmla="*/ 1 h 2"/>
                  <a:gd name="T4" fmla="*/ 1 w 5"/>
                  <a:gd name="T5" fmla="*/ 1 h 2"/>
                  <a:gd name="T6" fmla="*/ 3 w 5"/>
                  <a:gd name="T7" fmla="*/ 0 h 2"/>
                  <a:gd name="T8" fmla="*/ 5 w 5"/>
                  <a:gd name="T9" fmla="*/ 1 h 2"/>
                </a:gdLst>
                <a:ahLst/>
                <a:cxnLst>
                  <a:cxn ang="0">
                    <a:pos x="T0" y="T1"/>
                  </a:cxn>
                  <a:cxn ang="0">
                    <a:pos x="T2" y="T3"/>
                  </a:cxn>
                  <a:cxn ang="0">
                    <a:pos x="T4" y="T5"/>
                  </a:cxn>
                  <a:cxn ang="0">
                    <a:pos x="T6" y="T7"/>
                  </a:cxn>
                  <a:cxn ang="0">
                    <a:pos x="T8" y="T9"/>
                  </a:cxn>
                </a:cxnLst>
                <a:rect l="0" t="0" r="r" b="b"/>
                <a:pathLst>
                  <a:path w="5" h="2">
                    <a:moveTo>
                      <a:pt x="5" y="1"/>
                    </a:moveTo>
                    <a:cubicBezTo>
                      <a:pt x="5" y="2"/>
                      <a:pt x="4" y="1"/>
                      <a:pt x="3" y="1"/>
                    </a:cubicBezTo>
                    <a:cubicBezTo>
                      <a:pt x="2" y="1"/>
                      <a:pt x="1" y="1"/>
                      <a:pt x="1" y="1"/>
                    </a:cubicBezTo>
                    <a:cubicBezTo>
                      <a:pt x="0" y="1"/>
                      <a:pt x="1" y="0"/>
                      <a:pt x="3" y="0"/>
                    </a:cubicBezTo>
                    <a:cubicBezTo>
                      <a:pt x="4" y="0"/>
                      <a:pt x="5" y="1"/>
                      <a:pt x="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 name="Freeform 161">
                <a:extLst>
                  <a:ext uri="{FF2B5EF4-FFF2-40B4-BE49-F238E27FC236}">
                    <a16:creationId xmlns:a16="http://schemas.microsoft.com/office/drawing/2014/main" id="{DDF3F157-78DF-3139-A43A-D443BBAC94FE}"/>
                  </a:ext>
                </a:extLst>
              </p:cNvPr>
              <p:cNvSpPr>
                <a:spLocks/>
              </p:cNvSpPr>
              <p:nvPr/>
            </p:nvSpPr>
            <p:spPr bwMode="auto">
              <a:xfrm>
                <a:off x="4539" y="2881"/>
                <a:ext cx="5" cy="2"/>
              </a:xfrm>
              <a:custGeom>
                <a:avLst/>
                <a:gdLst>
                  <a:gd name="T0" fmla="*/ 2 w 2"/>
                  <a:gd name="T1" fmla="*/ 0 h 1"/>
                  <a:gd name="T2" fmla="*/ 1 w 2"/>
                  <a:gd name="T3" fmla="*/ 1 h 1"/>
                  <a:gd name="T4" fmla="*/ 0 w 2"/>
                  <a:gd name="T5" fmla="*/ 0 h 1"/>
                  <a:gd name="T6" fmla="*/ 1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2" y="1"/>
                      <a:pt x="2" y="1"/>
                      <a:pt x="1" y="1"/>
                    </a:cubicBezTo>
                    <a:cubicBezTo>
                      <a:pt x="0" y="1"/>
                      <a:pt x="0" y="0"/>
                      <a:pt x="0" y="0"/>
                    </a:cubicBezTo>
                    <a:cubicBezTo>
                      <a:pt x="0" y="0"/>
                      <a:pt x="0" y="0"/>
                      <a:pt x="1" y="0"/>
                    </a:cubicBezTo>
                    <a:cubicBezTo>
                      <a:pt x="2" y="0"/>
                      <a:pt x="2" y="0"/>
                      <a:pt x="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1" name="Freeform 162">
                <a:extLst>
                  <a:ext uri="{FF2B5EF4-FFF2-40B4-BE49-F238E27FC236}">
                    <a16:creationId xmlns:a16="http://schemas.microsoft.com/office/drawing/2014/main" id="{F7616453-77CB-E619-717B-9AEB78E11603}"/>
                  </a:ext>
                </a:extLst>
              </p:cNvPr>
              <p:cNvSpPr>
                <a:spLocks/>
              </p:cNvSpPr>
              <p:nvPr/>
            </p:nvSpPr>
            <p:spPr bwMode="auto">
              <a:xfrm>
                <a:off x="4708" y="3213"/>
                <a:ext cx="316" cy="150"/>
              </a:xfrm>
              <a:custGeom>
                <a:avLst/>
                <a:gdLst>
                  <a:gd name="T0" fmla="*/ 60 w 133"/>
                  <a:gd name="T1" fmla="*/ 40 h 63"/>
                  <a:gd name="T2" fmla="*/ 60 w 133"/>
                  <a:gd name="T3" fmla="*/ 1 h 63"/>
                  <a:gd name="T4" fmla="*/ 131 w 133"/>
                  <a:gd name="T5" fmla="*/ 0 h 63"/>
                  <a:gd name="T6" fmla="*/ 133 w 133"/>
                  <a:gd name="T7" fmla="*/ 55 h 63"/>
                  <a:gd name="T8" fmla="*/ 128 w 133"/>
                  <a:gd name="T9" fmla="*/ 56 h 63"/>
                  <a:gd name="T10" fmla="*/ 15 w 133"/>
                  <a:gd name="T11" fmla="*/ 59 h 63"/>
                  <a:gd name="T12" fmla="*/ 60 w 133"/>
                  <a:gd name="T13" fmla="*/ 40 h 63"/>
                </a:gdLst>
                <a:ahLst/>
                <a:cxnLst>
                  <a:cxn ang="0">
                    <a:pos x="T0" y="T1"/>
                  </a:cxn>
                  <a:cxn ang="0">
                    <a:pos x="T2" y="T3"/>
                  </a:cxn>
                  <a:cxn ang="0">
                    <a:pos x="T4" y="T5"/>
                  </a:cxn>
                  <a:cxn ang="0">
                    <a:pos x="T6" y="T7"/>
                  </a:cxn>
                  <a:cxn ang="0">
                    <a:pos x="T8" y="T9"/>
                  </a:cxn>
                  <a:cxn ang="0">
                    <a:pos x="T10" y="T11"/>
                  </a:cxn>
                  <a:cxn ang="0">
                    <a:pos x="T12" y="T13"/>
                  </a:cxn>
                </a:cxnLst>
                <a:rect l="0" t="0" r="r" b="b"/>
                <a:pathLst>
                  <a:path w="133" h="63">
                    <a:moveTo>
                      <a:pt x="60" y="40"/>
                    </a:moveTo>
                    <a:cubicBezTo>
                      <a:pt x="60" y="1"/>
                      <a:pt x="60" y="1"/>
                      <a:pt x="60" y="1"/>
                    </a:cubicBezTo>
                    <a:cubicBezTo>
                      <a:pt x="131" y="0"/>
                      <a:pt x="131" y="0"/>
                      <a:pt x="131" y="0"/>
                    </a:cubicBezTo>
                    <a:cubicBezTo>
                      <a:pt x="133" y="55"/>
                      <a:pt x="133" y="55"/>
                      <a:pt x="133" y="55"/>
                    </a:cubicBezTo>
                    <a:cubicBezTo>
                      <a:pt x="128" y="56"/>
                      <a:pt x="128" y="56"/>
                      <a:pt x="128" y="56"/>
                    </a:cubicBezTo>
                    <a:cubicBezTo>
                      <a:pt x="109" y="57"/>
                      <a:pt x="28" y="63"/>
                      <a:pt x="15" y="59"/>
                    </a:cubicBezTo>
                    <a:cubicBezTo>
                      <a:pt x="0" y="55"/>
                      <a:pt x="60" y="40"/>
                      <a:pt x="60" y="4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2" name="Rectangle 163">
                <a:extLst>
                  <a:ext uri="{FF2B5EF4-FFF2-40B4-BE49-F238E27FC236}">
                    <a16:creationId xmlns:a16="http://schemas.microsoft.com/office/drawing/2014/main" id="{EDBCD82A-F3AA-E4D8-5688-4C5E8FB63A0A}"/>
                  </a:ext>
                </a:extLst>
              </p:cNvPr>
              <p:cNvSpPr>
                <a:spLocks noChangeArrowheads="1"/>
              </p:cNvSpPr>
              <p:nvPr/>
            </p:nvSpPr>
            <p:spPr bwMode="auto">
              <a:xfrm>
                <a:off x="5021" y="3294"/>
                <a:ext cx="1" cy="1"/>
              </a:xfrm>
              <a:prstGeom prst="rect">
                <a:avLst/>
              </a:prstGeom>
              <a:solidFill>
                <a:srgbClr val="A2AD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3" name="Freeform 164">
                <a:extLst>
                  <a:ext uri="{FF2B5EF4-FFF2-40B4-BE49-F238E27FC236}">
                    <a16:creationId xmlns:a16="http://schemas.microsoft.com/office/drawing/2014/main" id="{AEDECB4C-99C0-262C-BB26-155839E7CFAF}"/>
                  </a:ext>
                </a:extLst>
              </p:cNvPr>
              <p:cNvSpPr>
                <a:spLocks/>
              </p:cNvSpPr>
              <p:nvPr/>
            </p:nvSpPr>
            <p:spPr bwMode="auto">
              <a:xfrm>
                <a:off x="5021" y="329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4" name="Freeform 165">
                <a:extLst>
                  <a:ext uri="{FF2B5EF4-FFF2-40B4-BE49-F238E27FC236}">
                    <a16:creationId xmlns:a16="http://schemas.microsoft.com/office/drawing/2014/main" id="{1844A6AE-7465-4F88-E178-994F72C2B5D7}"/>
                  </a:ext>
                </a:extLst>
              </p:cNvPr>
              <p:cNvSpPr>
                <a:spLocks/>
              </p:cNvSpPr>
              <p:nvPr/>
            </p:nvSpPr>
            <p:spPr bwMode="auto">
              <a:xfrm>
                <a:off x="4962" y="3294"/>
                <a:ext cx="62" cy="50"/>
              </a:xfrm>
              <a:custGeom>
                <a:avLst/>
                <a:gdLst>
                  <a:gd name="T0" fmla="*/ 24 w 26"/>
                  <a:gd name="T1" fmla="*/ 0 h 21"/>
                  <a:gd name="T2" fmla="*/ 9 w 26"/>
                  <a:gd name="T3" fmla="*/ 6 h 21"/>
                  <a:gd name="T4" fmla="*/ 0 w 26"/>
                  <a:gd name="T5" fmla="*/ 21 h 21"/>
                  <a:gd name="T6" fmla="*/ 26 w 26"/>
                  <a:gd name="T7" fmla="*/ 20 h 21"/>
                  <a:gd name="T8" fmla="*/ 26 w 26"/>
                  <a:gd name="T9" fmla="*/ 20 h 21"/>
                  <a:gd name="T10" fmla="*/ 25 w 26"/>
                  <a:gd name="T11" fmla="*/ 0 h 21"/>
                  <a:gd name="T12" fmla="*/ 25 w 26"/>
                  <a:gd name="T13" fmla="*/ 0 h 21"/>
                  <a:gd name="T14" fmla="*/ 24 w 26"/>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1">
                    <a:moveTo>
                      <a:pt x="24" y="0"/>
                    </a:moveTo>
                    <a:cubicBezTo>
                      <a:pt x="18" y="0"/>
                      <a:pt x="13" y="2"/>
                      <a:pt x="9" y="6"/>
                    </a:cubicBezTo>
                    <a:cubicBezTo>
                      <a:pt x="4" y="10"/>
                      <a:pt x="1" y="15"/>
                      <a:pt x="0" y="21"/>
                    </a:cubicBezTo>
                    <a:cubicBezTo>
                      <a:pt x="26" y="20"/>
                      <a:pt x="26" y="20"/>
                      <a:pt x="26" y="20"/>
                    </a:cubicBezTo>
                    <a:cubicBezTo>
                      <a:pt x="26" y="20"/>
                      <a:pt x="26" y="20"/>
                      <a:pt x="26" y="20"/>
                    </a:cubicBezTo>
                    <a:cubicBezTo>
                      <a:pt x="25" y="0"/>
                      <a:pt x="25" y="0"/>
                      <a:pt x="25" y="0"/>
                    </a:cubicBezTo>
                    <a:cubicBezTo>
                      <a:pt x="25" y="0"/>
                      <a:pt x="25" y="0"/>
                      <a:pt x="25" y="0"/>
                    </a:cubicBezTo>
                    <a:cubicBezTo>
                      <a:pt x="25" y="0"/>
                      <a:pt x="24" y="0"/>
                      <a:pt x="24"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5" name="Freeform 166">
                <a:extLst>
                  <a:ext uri="{FF2B5EF4-FFF2-40B4-BE49-F238E27FC236}">
                    <a16:creationId xmlns:a16="http://schemas.microsoft.com/office/drawing/2014/main" id="{14243830-C9C8-7D35-F37F-AD9D274ABF94}"/>
                  </a:ext>
                </a:extLst>
              </p:cNvPr>
              <p:cNvSpPr>
                <a:spLocks noEditPoints="1"/>
              </p:cNvSpPr>
              <p:nvPr/>
            </p:nvSpPr>
            <p:spPr bwMode="auto">
              <a:xfrm>
                <a:off x="4770" y="3327"/>
                <a:ext cx="249" cy="29"/>
              </a:xfrm>
              <a:custGeom>
                <a:avLst/>
                <a:gdLst>
                  <a:gd name="T0" fmla="*/ 105 w 105"/>
                  <a:gd name="T1" fmla="*/ 8 h 12"/>
                  <a:gd name="T2" fmla="*/ 102 w 105"/>
                  <a:gd name="T3" fmla="*/ 8 h 12"/>
                  <a:gd name="T4" fmla="*/ 38 w 105"/>
                  <a:gd name="T5" fmla="*/ 12 h 12"/>
                  <a:gd name="T6" fmla="*/ 105 w 105"/>
                  <a:gd name="T7" fmla="*/ 8 h 12"/>
                  <a:gd name="T8" fmla="*/ 105 w 105"/>
                  <a:gd name="T9" fmla="*/ 8 h 12"/>
                  <a:gd name="T10" fmla="*/ 5 w 105"/>
                  <a:gd name="T11" fmla="*/ 0 h 12"/>
                  <a:gd name="T12" fmla="*/ 0 w 105"/>
                  <a:gd name="T13" fmla="*/ 2 h 12"/>
                  <a:gd name="T14" fmla="*/ 5 w 10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2">
                    <a:moveTo>
                      <a:pt x="105" y="8"/>
                    </a:moveTo>
                    <a:cubicBezTo>
                      <a:pt x="102" y="8"/>
                      <a:pt x="102" y="8"/>
                      <a:pt x="102" y="8"/>
                    </a:cubicBezTo>
                    <a:cubicBezTo>
                      <a:pt x="92" y="9"/>
                      <a:pt x="64" y="10"/>
                      <a:pt x="38" y="12"/>
                    </a:cubicBezTo>
                    <a:cubicBezTo>
                      <a:pt x="62" y="11"/>
                      <a:pt x="88" y="9"/>
                      <a:pt x="105" y="8"/>
                    </a:cubicBezTo>
                    <a:cubicBezTo>
                      <a:pt x="105" y="8"/>
                      <a:pt x="105" y="8"/>
                      <a:pt x="105" y="8"/>
                    </a:cubicBezTo>
                    <a:moveTo>
                      <a:pt x="5" y="0"/>
                    </a:moveTo>
                    <a:cubicBezTo>
                      <a:pt x="5" y="0"/>
                      <a:pt x="3" y="1"/>
                      <a:pt x="0" y="2"/>
                    </a:cubicBezTo>
                    <a:cubicBezTo>
                      <a:pt x="2" y="1"/>
                      <a:pt x="3" y="1"/>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 name="Freeform 167">
                <a:extLst>
                  <a:ext uri="{FF2B5EF4-FFF2-40B4-BE49-F238E27FC236}">
                    <a16:creationId xmlns:a16="http://schemas.microsoft.com/office/drawing/2014/main" id="{D04251DA-6FEF-7A87-5E51-3C436DB1DCB6}"/>
                  </a:ext>
                </a:extLst>
              </p:cNvPr>
              <p:cNvSpPr>
                <a:spLocks/>
              </p:cNvSpPr>
              <p:nvPr/>
            </p:nvSpPr>
            <p:spPr bwMode="auto">
              <a:xfrm>
                <a:off x="5019" y="3344"/>
                <a:ext cx="5" cy="2"/>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0" y="1"/>
                      <a:pt x="0" y="1"/>
                      <a:pt x="0" y="1"/>
                    </a:cubicBezTo>
                    <a:cubicBezTo>
                      <a:pt x="0" y="1"/>
                      <a:pt x="0" y="1"/>
                      <a:pt x="0" y="1"/>
                    </a:cubicBezTo>
                    <a:cubicBezTo>
                      <a:pt x="0" y="0"/>
                      <a:pt x="1" y="0"/>
                      <a:pt x="2" y="0"/>
                    </a:cubicBezTo>
                  </a:path>
                </a:pathLst>
              </a:custGeom>
              <a:solidFill>
                <a:srgbClr val="8F9C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 name="Freeform 168">
                <a:extLst>
                  <a:ext uri="{FF2B5EF4-FFF2-40B4-BE49-F238E27FC236}">
                    <a16:creationId xmlns:a16="http://schemas.microsoft.com/office/drawing/2014/main" id="{DB0888C0-E115-EC92-FCC4-661A252B3BCA}"/>
                  </a:ext>
                </a:extLst>
              </p:cNvPr>
              <p:cNvSpPr>
                <a:spLocks/>
              </p:cNvSpPr>
              <p:nvPr/>
            </p:nvSpPr>
            <p:spPr bwMode="auto">
              <a:xfrm>
                <a:off x="4736" y="3348"/>
                <a:ext cx="10" cy="5"/>
              </a:xfrm>
              <a:custGeom>
                <a:avLst/>
                <a:gdLst>
                  <a:gd name="T0" fmla="*/ 1 w 4"/>
                  <a:gd name="T1" fmla="*/ 0 h 2"/>
                  <a:gd name="T2" fmla="*/ 1 w 4"/>
                  <a:gd name="T3" fmla="*/ 1 h 2"/>
                  <a:gd name="T4" fmla="*/ 4 w 4"/>
                  <a:gd name="T5" fmla="*/ 2 h 2"/>
                  <a:gd name="T6" fmla="*/ 3 w 4"/>
                  <a:gd name="T7" fmla="*/ 2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0" y="0"/>
                      <a:pt x="0" y="1"/>
                      <a:pt x="1" y="1"/>
                    </a:cubicBezTo>
                    <a:cubicBezTo>
                      <a:pt x="1" y="2"/>
                      <a:pt x="2" y="2"/>
                      <a:pt x="4" y="2"/>
                    </a:cubicBezTo>
                    <a:cubicBezTo>
                      <a:pt x="3" y="2"/>
                      <a:pt x="3" y="2"/>
                      <a:pt x="3" y="2"/>
                    </a:cubicBezTo>
                    <a:cubicBezTo>
                      <a:pt x="1" y="1"/>
                      <a:pt x="0"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 name="Freeform 169">
                <a:extLst>
                  <a:ext uri="{FF2B5EF4-FFF2-40B4-BE49-F238E27FC236}">
                    <a16:creationId xmlns:a16="http://schemas.microsoft.com/office/drawing/2014/main" id="{2D6DCA28-7EA4-015B-55E1-E7F10D0BC507}"/>
                  </a:ext>
                </a:extLst>
              </p:cNvPr>
              <p:cNvSpPr>
                <a:spLocks/>
              </p:cNvSpPr>
              <p:nvPr/>
            </p:nvSpPr>
            <p:spPr bwMode="auto">
              <a:xfrm>
                <a:off x="4736" y="3327"/>
                <a:ext cx="288" cy="29"/>
              </a:xfrm>
              <a:custGeom>
                <a:avLst/>
                <a:gdLst>
                  <a:gd name="T0" fmla="*/ 19 w 121"/>
                  <a:gd name="T1" fmla="*/ 0 h 12"/>
                  <a:gd name="T2" fmla="*/ 19 w 121"/>
                  <a:gd name="T3" fmla="*/ 0 h 12"/>
                  <a:gd name="T4" fmla="*/ 14 w 121"/>
                  <a:gd name="T5" fmla="*/ 2 h 12"/>
                  <a:gd name="T6" fmla="*/ 1 w 121"/>
                  <a:gd name="T7" fmla="*/ 9 h 12"/>
                  <a:gd name="T8" fmla="*/ 3 w 121"/>
                  <a:gd name="T9" fmla="*/ 11 h 12"/>
                  <a:gd name="T10" fmla="*/ 4 w 121"/>
                  <a:gd name="T11" fmla="*/ 11 h 12"/>
                  <a:gd name="T12" fmla="*/ 26 w 121"/>
                  <a:gd name="T13" fmla="*/ 12 h 12"/>
                  <a:gd name="T14" fmla="*/ 52 w 121"/>
                  <a:gd name="T15" fmla="*/ 12 h 12"/>
                  <a:gd name="T16" fmla="*/ 116 w 121"/>
                  <a:gd name="T17" fmla="*/ 8 h 12"/>
                  <a:gd name="T18" fmla="*/ 119 w 121"/>
                  <a:gd name="T19" fmla="*/ 8 h 12"/>
                  <a:gd name="T20" fmla="*/ 121 w 121"/>
                  <a:gd name="T21" fmla="*/ 7 h 12"/>
                  <a:gd name="T22" fmla="*/ 121 w 121"/>
                  <a:gd name="T23" fmla="*/ 7 h 12"/>
                  <a:gd name="T24" fmla="*/ 121 w 121"/>
                  <a:gd name="T25" fmla="*/ 6 h 12"/>
                  <a:gd name="T26" fmla="*/ 121 w 121"/>
                  <a:gd name="T27" fmla="*/ 6 h 12"/>
                  <a:gd name="T28" fmla="*/ 95 w 121"/>
                  <a:gd name="T29" fmla="*/ 7 h 12"/>
                  <a:gd name="T30" fmla="*/ 95 w 121"/>
                  <a:gd name="T31" fmla="*/ 7 h 12"/>
                  <a:gd name="T32" fmla="*/ 26 w 121"/>
                  <a:gd name="T33" fmla="*/ 9 h 12"/>
                  <a:gd name="T34" fmla="*/ 19 w 121"/>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12">
                    <a:moveTo>
                      <a:pt x="19" y="0"/>
                    </a:moveTo>
                    <a:cubicBezTo>
                      <a:pt x="19" y="0"/>
                      <a:pt x="19" y="0"/>
                      <a:pt x="19" y="0"/>
                    </a:cubicBezTo>
                    <a:cubicBezTo>
                      <a:pt x="17" y="1"/>
                      <a:pt x="16" y="1"/>
                      <a:pt x="14" y="2"/>
                    </a:cubicBezTo>
                    <a:cubicBezTo>
                      <a:pt x="9" y="4"/>
                      <a:pt x="2" y="6"/>
                      <a:pt x="1" y="9"/>
                    </a:cubicBezTo>
                    <a:cubicBezTo>
                      <a:pt x="0" y="10"/>
                      <a:pt x="1" y="10"/>
                      <a:pt x="3" y="11"/>
                    </a:cubicBezTo>
                    <a:cubicBezTo>
                      <a:pt x="3" y="11"/>
                      <a:pt x="3" y="11"/>
                      <a:pt x="4" y="11"/>
                    </a:cubicBezTo>
                    <a:cubicBezTo>
                      <a:pt x="8" y="12"/>
                      <a:pt x="16" y="12"/>
                      <a:pt x="26" y="12"/>
                    </a:cubicBezTo>
                    <a:cubicBezTo>
                      <a:pt x="34" y="12"/>
                      <a:pt x="43" y="12"/>
                      <a:pt x="52" y="12"/>
                    </a:cubicBezTo>
                    <a:cubicBezTo>
                      <a:pt x="78" y="10"/>
                      <a:pt x="106" y="9"/>
                      <a:pt x="116" y="8"/>
                    </a:cubicBezTo>
                    <a:cubicBezTo>
                      <a:pt x="119" y="8"/>
                      <a:pt x="119" y="8"/>
                      <a:pt x="119" y="8"/>
                    </a:cubicBezTo>
                    <a:cubicBezTo>
                      <a:pt x="121" y="7"/>
                      <a:pt x="121" y="7"/>
                      <a:pt x="121" y="7"/>
                    </a:cubicBezTo>
                    <a:cubicBezTo>
                      <a:pt x="121" y="7"/>
                      <a:pt x="121" y="7"/>
                      <a:pt x="121" y="7"/>
                    </a:cubicBezTo>
                    <a:cubicBezTo>
                      <a:pt x="121" y="6"/>
                      <a:pt x="121" y="6"/>
                      <a:pt x="121" y="6"/>
                    </a:cubicBezTo>
                    <a:cubicBezTo>
                      <a:pt x="121" y="6"/>
                      <a:pt x="121" y="6"/>
                      <a:pt x="121" y="6"/>
                    </a:cubicBezTo>
                    <a:cubicBezTo>
                      <a:pt x="95" y="7"/>
                      <a:pt x="95" y="7"/>
                      <a:pt x="95" y="7"/>
                    </a:cubicBezTo>
                    <a:cubicBezTo>
                      <a:pt x="95" y="7"/>
                      <a:pt x="95" y="7"/>
                      <a:pt x="95" y="7"/>
                    </a:cubicBezTo>
                    <a:cubicBezTo>
                      <a:pt x="26" y="9"/>
                      <a:pt x="26" y="9"/>
                      <a:pt x="26" y="9"/>
                    </a:cubicBezTo>
                    <a:cubicBezTo>
                      <a:pt x="26" y="9"/>
                      <a:pt x="23" y="0"/>
                      <a:pt x="19"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9" name="Freeform 170">
                <a:extLst>
                  <a:ext uri="{FF2B5EF4-FFF2-40B4-BE49-F238E27FC236}">
                    <a16:creationId xmlns:a16="http://schemas.microsoft.com/office/drawing/2014/main" id="{30F5383E-D860-455D-0EAA-89D706E0F35C}"/>
                  </a:ext>
                </a:extLst>
              </p:cNvPr>
              <p:cNvSpPr>
                <a:spLocks/>
              </p:cNvSpPr>
              <p:nvPr/>
            </p:nvSpPr>
            <p:spPr bwMode="auto">
              <a:xfrm>
                <a:off x="4962" y="3341"/>
                <a:ext cx="62" cy="3"/>
              </a:xfrm>
              <a:custGeom>
                <a:avLst/>
                <a:gdLst>
                  <a:gd name="T0" fmla="*/ 26 w 26"/>
                  <a:gd name="T1" fmla="*/ 0 h 1"/>
                  <a:gd name="T2" fmla="*/ 0 w 26"/>
                  <a:gd name="T3" fmla="*/ 1 h 1"/>
                  <a:gd name="T4" fmla="*/ 0 w 26"/>
                  <a:gd name="T5" fmla="*/ 1 h 1"/>
                  <a:gd name="T6" fmla="*/ 26 w 26"/>
                  <a:gd name="T7" fmla="*/ 0 h 1"/>
                  <a:gd name="T8" fmla="*/ 26 w 26"/>
                  <a:gd name="T9" fmla="*/ 0 h 1"/>
                  <a:gd name="T10" fmla="*/ 26 w 26"/>
                  <a:gd name="T11" fmla="*/ 0 h 1"/>
                </a:gdLst>
                <a:ahLst/>
                <a:cxnLst>
                  <a:cxn ang="0">
                    <a:pos x="T0" y="T1"/>
                  </a:cxn>
                  <a:cxn ang="0">
                    <a:pos x="T2" y="T3"/>
                  </a:cxn>
                  <a:cxn ang="0">
                    <a:pos x="T4" y="T5"/>
                  </a:cxn>
                  <a:cxn ang="0">
                    <a:pos x="T6" y="T7"/>
                  </a:cxn>
                  <a:cxn ang="0">
                    <a:pos x="T8" y="T9"/>
                  </a:cxn>
                  <a:cxn ang="0">
                    <a:pos x="T10" y="T11"/>
                  </a:cxn>
                </a:cxnLst>
                <a:rect l="0" t="0" r="r" b="b"/>
                <a:pathLst>
                  <a:path w="26" h="1">
                    <a:moveTo>
                      <a:pt x="26" y="0"/>
                    </a:moveTo>
                    <a:cubicBezTo>
                      <a:pt x="0" y="1"/>
                      <a:pt x="0" y="1"/>
                      <a:pt x="0" y="1"/>
                    </a:cubicBezTo>
                    <a:cubicBezTo>
                      <a:pt x="0" y="1"/>
                      <a:pt x="0" y="1"/>
                      <a:pt x="0" y="1"/>
                    </a:cubicBezTo>
                    <a:cubicBezTo>
                      <a:pt x="26" y="0"/>
                      <a:pt x="26" y="0"/>
                      <a:pt x="26" y="0"/>
                    </a:cubicBezTo>
                    <a:cubicBezTo>
                      <a:pt x="26" y="0"/>
                      <a:pt x="26" y="0"/>
                      <a:pt x="26" y="0"/>
                    </a:cubicBezTo>
                    <a:cubicBezTo>
                      <a:pt x="26" y="0"/>
                      <a:pt x="26" y="0"/>
                      <a:pt x="26"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0" name="Freeform 171">
                <a:extLst>
                  <a:ext uri="{FF2B5EF4-FFF2-40B4-BE49-F238E27FC236}">
                    <a16:creationId xmlns:a16="http://schemas.microsoft.com/office/drawing/2014/main" id="{803CF876-DBA1-4F83-F10A-3568FC681422}"/>
                  </a:ext>
                </a:extLst>
              </p:cNvPr>
              <p:cNvSpPr>
                <a:spLocks/>
              </p:cNvSpPr>
              <p:nvPr/>
            </p:nvSpPr>
            <p:spPr bwMode="auto">
              <a:xfrm>
                <a:off x="4739" y="3341"/>
                <a:ext cx="287" cy="10"/>
              </a:xfrm>
              <a:custGeom>
                <a:avLst/>
                <a:gdLst>
                  <a:gd name="T0" fmla="*/ 121 w 121"/>
                  <a:gd name="T1" fmla="*/ 0 h 4"/>
                  <a:gd name="T2" fmla="*/ 120 w 121"/>
                  <a:gd name="T3" fmla="*/ 0 h 4"/>
                  <a:gd name="T4" fmla="*/ 116 w 121"/>
                  <a:gd name="T5" fmla="*/ 0 h 4"/>
                  <a:gd name="T6" fmla="*/ 103 w 121"/>
                  <a:gd name="T7" fmla="*/ 1 h 4"/>
                  <a:gd name="T8" fmla="*/ 60 w 121"/>
                  <a:gd name="T9" fmla="*/ 3 h 4"/>
                  <a:gd name="T10" fmla="*/ 17 w 121"/>
                  <a:gd name="T11" fmla="*/ 3 h 4"/>
                  <a:gd name="T12" fmla="*/ 4 w 121"/>
                  <a:gd name="T13" fmla="*/ 3 h 4"/>
                  <a:gd name="T14" fmla="*/ 1 w 121"/>
                  <a:gd name="T15" fmla="*/ 3 h 4"/>
                  <a:gd name="T16" fmla="*/ 0 w 121"/>
                  <a:gd name="T17" fmla="*/ 3 h 4"/>
                  <a:gd name="T18" fmla="*/ 1 w 121"/>
                  <a:gd name="T19" fmla="*/ 3 h 4"/>
                  <a:gd name="T20" fmla="*/ 4 w 121"/>
                  <a:gd name="T21" fmla="*/ 3 h 4"/>
                  <a:gd name="T22" fmla="*/ 17 w 121"/>
                  <a:gd name="T23" fmla="*/ 3 h 4"/>
                  <a:gd name="T24" fmla="*/ 60 w 121"/>
                  <a:gd name="T25" fmla="*/ 2 h 4"/>
                  <a:gd name="T26" fmla="*/ 103 w 121"/>
                  <a:gd name="T27" fmla="*/ 0 h 4"/>
                  <a:gd name="T28" fmla="*/ 116 w 121"/>
                  <a:gd name="T29" fmla="*/ 0 h 4"/>
                  <a:gd name="T30" fmla="*/ 120 w 121"/>
                  <a:gd name="T31" fmla="*/ 0 h 4"/>
                  <a:gd name="T32" fmla="*/ 121 w 121"/>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4">
                    <a:moveTo>
                      <a:pt x="121" y="0"/>
                    </a:moveTo>
                    <a:cubicBezTo>
                      <a:pt x="121" y="0"/>
                      <a:pt x="120" y="0"/>
                      <a:pt x="120" y="0"/>
                    </a:cubicBezTo>
                    <a:cubicBezTo>
                      <a:pt x="118" y="0"/>
                      <a:pt x="117" y="0"/>
                      <a:pt x="116" y="0"/>
                    </a:cubicBezTo>
                    <a:cubicBezTo>
                      <a:pt x="113" y="0"/>
                      <a:pt x="108" y="1"/>
                      <a:pt x="103" y="1"/>
                    </a:cubicBezTo>
                    <a:cubicBezTo>
                      <a:pt x="92" y="2"/>
                      <a:pt x="77" y="2"/>
                      <a:pt x="60" y="3"/>
                    </a:cubicBezTo>
                    <a:cubicBezTo>
                      <a:pt x="43" y="3"/>
                      <a:pt x="28" y="4"/>
                      <a:pt x="17" y="3"/>
                    </a:cubicBezTo>
                    <a:cubicBezTo>
                      <a:pt x="12" y="3"/>
                      <a:pt x="8" y="3"/>
                      <a:pt x="4" y="3"/>
                    </a:cubicBezTo>
                    <a:cubicBezTo>
                      <a:pt x="3" y="3"/>
                      <a:pt x="2" y="3"/>
                      <a:pt x="1" y="3"/>
                    </a:cubicBezTo>
                    <a:cubicBezTo>
                      <a:pt x="0" y="3"/>
                      <a:pt x="0" y="3"/>
                      <a:pt x="0" y="3"/>
                    </a:cubicBezTo>
                    <a:cubicBezTo>
                      <a:pt x="0" y="3"/>
                      <a:pt x="0" y="3"/>
                      <a:pt x="1" y="3"/>
                    </a:cubicBezTo>
                    <a:cubicBezTo>
                      <a:pt x="2" y="3"/>
                      <a:pt x="3" y="3"/>
                      <a:pt x="4" y="3"/>
                    </a:cubicBezTo>
                    <a:cubicBezTo>
                      <a:pt x="8" y="3"/>
                      <a:pt x="12" y="3"/>
                      <a:pt x="17" y="3"/>
                    </a:cubicBezTo>
                    <a:cubicBezTo>
                      <a:pt x="28" y="3"/>
                      <a:pt x="43" y="3"/>
                      <a:pt x="60" y="2"/>
                    </a:cubicBezTo>
                    <a:cubicBezTo>
                      <a:pt x="77" y="2"/>
                      <a:pt x="92" y="1"/>
                      <a:pt x="103" y="0"/>
                    </a:cubicBezTo>
                    <a:cubicBezTo>
                      <a:pt x="108" y="0"/>
                      <a:pt x="112" y="0"/>
                      <a:pt x="116" y="0"/>
                    </a:cubicBezTo>
                    <a:cubicBezTo>
                      <a:pt x="117" y="0"/>
                      <a:pt x="118" y="0"/>
                      <a:pt x="120" y="0"/>
                    </a:cubicBezTo>
                    <a:cubicBezTo>
                      <a:pt x="120" y="0"/>
                      <a:pt x="121" y="0"/>
                      <a:pt x="12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1" name="Freeform 172">
                <a:extLst>
                  <a:ext uri="{FF2B5EF4-FFF2-40B4-BE49-F238E27FC236}">
                    <a16:creationId xmlns:a16="http://schemas.microsoft.com/office/drawing/2014/main" id="{95F8F7F4-4728-56D6-94F1-9C893F022CDE}"/>
                  </a:ext>
                </a:extLst>
              </p:cNvPr>
              <p:cNvSpPr>
                <a:spLocks/>
              </p:cNvSpPr>
              <p:nvPr/>
            </p:nvSpPr>
            <p:spPr bwMode="auto">
              <a:xfrm>
                <a:off x="4779" y="3325"/>
                <a:ext cx="19" cy="26"/>
              </a:xfrm>
              <a:custGeom>
                <a:avLst/>
                <a:gdLst>
                  <a:gd name="T0" fmla="*/ 8 w 8"/>
                  <a:gd name="T1" fmla="*/ 11 h 11"/>
                  <a:gd name="T2" fmla="*/ 5 w 8"/>
                  <a:gd name="T3" fmla="*/ 5 h 11"/>
                  <a:gd name="T4" fmla="*/ 0 w 8"/>
                  <a:gd name="T5" fmla="*/ 0 h 11"/>
                  <a:gd name="T6" fmla="*/ 6 w 8"/>
                  <a:gd name="T7" fmla="*/ 5 h 11"/>
                  <a:gd name="T8" fmla="*/ 8 w 8"/>
                  <a:gd name="T9" fmla="*/ 11 h 11"/>
                </a:gdLst>
                <a:ahLst/>
                <a:cxnLst>
                  <a:cxn ang="0">
                    <a:pos x="T0" y="T1"/>
                  </a:cxn>
                  <a:cxn ang="0">
                    <a:pos x="T2" y="T3"/>
                  </a:cxn>
                  <a:cxn ang="0">
                    <a:pos x="T4" y="T5"/>
                  </a:cxn>
                  <a:cxn ang="0">
                    <a:pos x="T6" y="T7"/>
                  </a:cxn>
                  <a:cxn ang="0">
                    <a:pos x="T8" y="T9"/>
                  </a:cxn>
                </a:cxnLst>
                <a:rect l="0" t="0" r="r" b="b"/>
                <a:pathLst>
                  <a:path w="8" h="11">
                    <a:moveTo>
                      <a:pt x="8" y="11"/>
                    </a:moveTo>
                    <a:cubicBezTo>
                      <a:pt x="7" y="11"/>
                      <a:pt x="7" y="8"/>
                      <a:pt x="5" y="5"/>
                    </a:cubicBezTo>
                    <a:cubicBezTo>
                      <a:pt x="3" y="2"/>
                      <a:pt x="0" y="1"/>
                      <a:pt x="0" y="0"/>
                    </a:cubicBezTo>
                    <a:cubicBezTo>
                      <a:pt x="1" y="0"/>
                      <a:pt x="4" y="1"/>
                      <a:pt x="6" y="5"/>
                    </a:cubicBezTo>
                    <a:cubicBezTo>
                      <a:pt x="8" y="8"/>
                      <a:pt x="8" y="11"/>
                      <a:pt x="8"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Freeform 173">
                <a:extLst>
                  <a:ext uri="{FF2B5EF4-FFF2-40B4-BE49-F238E27FC236}">
                    <a16:creationId xmlns:a16="http://schemas.microsoft.com/office/drawing/2014/main" id="{E54D0B20-A0DC-D52D-C9E8-8AEA9AF81A53}"/>
                  </a:ext>
                </a:extLst>
              </p:cNvPr>
              <p:cNvSpPr>
                <a:spLocks/>
              </p:cNvSpPr>
              <p:nvPr/>
            </p:nvSpPr>
            <p:spPr bwMode="auto">
              <a:xfrm>
                <a:off x="4836" y="3310"/>
                <a:ext cx="12" cy="15"/>
              </a:xfrm>
              <a:custGeom>
                <a:avLst/>
                <a:gdLst>
                  <a:gd name="T0" fmla="*/ 4 w 5"/>
                  <a:gd name="T1" fmla="*/ 6 h 6"/>
                  <a:gd name="T2" fmla="*/ 2 w 5"/>
                  <a:gd name="T3" fmla="*/ 3 h 6"/>
                  <a:gd name="T4" fmla="*/ 0 w 5"/>
                  <a:gd name="T5" fmla="*/ 0 h 6"/>
                  <a:gd name="T6" fmla="*/ 3 w 5"/>
                  <a:gd name="T7" fmla="*/ 3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4" y="6"/>
                      <a:pt x="3" y="5"/>
                      <a:pt x="2" y="3"/>
                    </a:cubicBezTo>
                    <a:cubicBezTo>
                      <a:pt x="1" y="2"/>
                      <a:pt x="0" y="0"/>
                      <a:pt x="0" y="0"/>
                    </a:cubicBezTo>
                    <a:cubicBezTo>
                      <a:pt x="1" y="0"/>
                      <a:pt x="2" y="1"/>
                      <a:pt x="3" y="3"/>
                    </a:cubicBezTo>
                    <a:cubicBezTo>
                      <a:pt x="4" y="4"/>
                      <a:pt x="5" y="6"/>
                      <a:pt x="4"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3" name="Freeform 174">
                <a:extLst>
                  <a:ext uri="{FF2B5EF4-FFF2-40B4-BE49-F238E27FC236}">
                    <a16:creationId xmlns:a16="http://schemas.microsoft.com/office/drawing/2014/main" id="{A15F625A-8E8D-5BF1-0E09-3784E2D14899}"/>
                  </a:ext>
                </a:extLst>
              </p:cNvPr>
              <p:cNvSpPr>
                <a:spLocks/>
              </p:cNvSpPr>
              <p:nvPr/>
            </p:nvSpPr>
            <p:spPr bwMode="auto">
              <a:xfrm>
                <a:off x="4848" y="3308"/>
                <a:ext cx="12" cy="10"/>
              </a:xfrm>
              <a:custGeom>
                <a:avLst/>
                <a:gdLst>
                  <a:gd name="T0" fmla="*/ 5 w 5"/>
                  <a:gd name="T1" fmla="*/ 4 h 4"/>
                  <a:gd name="T2" fmla="*/ 3 w 5"/>
                  <a:gd name="T3" fmla="*/ 2 h 4"/>
                  <a:gd name="T4" fmla="*/ 1 w 5"/>
                  <a:gd name="T5" fmla="*/ 0 h 4"/>
                  <a:gd name="T6" fmla="*/ 3 w 5"/>
                  <a:gd name="T7" fmla="*/ 1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cubicBezTo>
                      <a:pt x="5" y="4"/>
                      <a:pt x="4" y="3"/>
                      <a:pt x="3" y="2"/>
                    </a:cubicBezTo>
                    <a:cubicBezTo>
                      <a:pt x="1" y="1"/>
                      <a:pt x="0" y="0"/>
                      <a:pt x="1" y="0"/>
                    </a:cubicBezTo>
                    <a:cubicBezTo>
                      <a:pt x="1" y="0"/>
                      <a:pt x="2" y="0"/>
                      <a:pt x="3" y="1"/>
                    </a:cubicBezTo>
                    <a:cubicBezTo>
                      <a:pt x="4" y="3"/>
                      <a:pt x="5" y="4"/>
                      <a:pt x="5"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4" name="Freeform 175">
                <a:extLst>
                  <a:ext uri="{FF2B5EF4-FFF2-40B4-BE49-F238E27FC236}">
                    <a16:creationId xmlns:a16="http://schemas.microsoft.com/office/drawing/2014/main" id="{5B3185A7-BF1A-D45A-8805-6263EBBD92D3}"/>
                  </a:ext>
                </a:extLst>
              </p:cNvPr>
              <p:cNvSpPr>
                <a:spLocks/>
              </p:cNvSpPr>
              <p:nvPr/>
            </p:nvSpPr>
            <p:spPr bwMode="auto">
              <a:xfrm>
                <a:off x="4850" y="3301"/>
                <a:ext cx="19" cy="2"/>
              </a:xfrm>
              <a:custGeom>
                <a:avLst/>
                <a:gdLst>
                  <a:gd name="T0" fmla="*/ 8 w 8"/>
                  <a:gd name="T1" fmla="*/ 0 h 1"/>
                  <a:gd name="T2" fmla="*/ 4 w 8"/>
                  <a:gd name="T3" fmla="*/ 1 h 1"/>
                  <a:gd name="T4" fmla="*/ 0 w 8"/>
                  <a:gd name="T5" fmla="*/ 0 h 1"/>
                  <a:gd name="T6" fmla="*/ 4 w 8"/>
                  <a:gd name="T7" fmla="*/ 0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cubicBezTo>
                      <a:pt x="8" y="0"/>
                      <a:pt x="6" y="0"/>
                      <a:pt x="4" y="1"/>
                    </a:cubicBezTo>
                    <a:cubicBezTo>
                      <a:pt x="2" y="1"/>
                      <a:pt x="0" y="0"/>
                      <a:pt x="0" y="0"/>
                    </a:cubicBezTo>
                    <a:cubicBezTo>
                      <a:pt x="0" y="0"/>
                      <a:pt x="2" y="0"/>
                      <a:pt x="4" y="0"/>
                    </a:cubicBezTo>
                    <a:cubicBezTo>
                      <a:pt x="6" y="0"/>
                      <a:pt x="8" y="0"/>
                      <a:pt x="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5" name="Freeform 176">
                <a:extLst>
                  <a:ext uri="{FF2B5EF4-FFF2-40B4-BE49-F238E27FC236}">
                    <a16:creationId xmlns:a16="http://schemas.microsoft.com/office/drawing/2014/main" id="{F5888108-C411-EE3D-9B43-1C6A1707764F}"/>
                  </a:ext>
                </a:extLst>
              </p:cNvPr>
              <p:cNvSpPr>
                <a:spLocks/>
              </p:cNvSpPr>
              <p:nvPr/>
            </p:nvSpPr>
            <p:spPr bwMode="auto">
              <a:xfrm>
                <a:off x="4850" y="3289"/>
                <a:ext cx="22" cy="5"/>
              </a:xfrm>
              <a:custGeom>
                <a:avLst/>
                <a:gdLst>
                  <a:gd name="T0" fmla="*/ 9 w 9"/>
                  <a:gd name="T1" fmla="*/ 0 h 2"/>
                  <a:gd name="T2" fmla="*/ 5 w 9"/>
                  <a:gd name="T3" fmla="*/ 1 h 2"/>
                  <a:gd name="T4" fmla="*/ 0 w 9"/>
                  <a:gd name="T5" fmla="*/ 1 h 2"/>
                  <a:gd name="T6" fmla="*/ 4 w 9"/>
                  <a:gd name="T7" fmla="*/ 1 h 2"/>
                  <a:gd name="T8" fmla="*/ 9 w 9"/>
                  <a:gd name="T9" fmla="*/ 0 h 2"/>
                </a:gdLst>
                <a:ahLst/>
                <a:cxnLst>
                  <a:cxn ang="0">
                    <a:pos x="T0" y="T1"/>
                  </a:cxn>
                  <a:cxn ang="0">
                    <a:pos x="T2" y="T3"/>
                  </a:cxn>
                  <a:cxn ang="0">
                    <a:pos x="T4" y="T5"/>
                  </a:cxn>
                  <a:cxn ang="0">
                    <a:pos x="T6" y="T7"/>
                  </a:cxn>
                  <a:cxn ang="0">
                    <a:pos x="T8" y="T9"/>
                  </a:cxn>
                </a:cxnLst>
                <a:rect l="0" t="0" r="r" b="b"/>
                <a:pathLst>
                  <a:path w="9" h="2">
                    <a:moveTo>
                      <a:pt x="9" y="0"/>
                    </a:moveTo>
                    <a:cubicBezTo>
                      <a:pt x="9" y="0"/>
                      <a:pt x="7" y="1"/>
                      <a:pt x="5" y="1"/>
                    </a:cubicBezTo>
                    <a:cubicBezTo>
                      <a:pt x="2" y="2"/>
                      <a:pt x="0" y="1"/>
                      <a:pt x="0" y="1"/>
                    </a:cubicBezTo>
                    <a:cubicBezTo>
                      <a:pt x="0" y="1"/>
                      <a:pt x="2" y="1"/>
                      <a:pt x="4" y="1"/>
                    </a:cubicBezTo>
                    <a:cubicBezTo>
                      <a:pt x="7" y="0"/>
                      <a:pt x="9" y="0"/>
                      <a:pt x="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6" name="Freeform 177">
                <a:extLst>
                  <a:ext uri="{FF2B5EF4-FFF2-40B4-BE49-F238E27FC236}">
                    <a16:creationId xmlns:a16="http://schemas.microsoft.com/office/drawing/2014/main" id="{BD73EF15-26A7-488A-557A-5528F638F8CA}"/>
                  </a:ext>
                </a:extLst>
              </p:cNvPr>
              <p:cNvSpPr>
                <a:spLocks/>
              </p:cNvSpPr>
              <p:nvPr/>
            </p:nvSpPr>
            <p:spPr bwMode="auto">
              <a:xfrm>
                <a:off x="4808" y="3291"/>
                <a:ext cx="33" cy="22"/>
              </a:xfrm>
              <a:custGeom>
                <a:avLst/>
                <a:gdLst>
                  <a:gd name="T0" fmla="*/ 14 w 14"/>
                  <a:gd name="T1" fmla="*/ 8 h 9"/>
                  <a:gd name="T2" fmla="*/ 9 w 14"/>
                  <a:gd name="T3" fmla="*/ 8 h 9"/>
                  <a:gd name="T4" fmla="*/ 4 w 14"/>
                  <a:gd name="T5" fmla="*/ 7 h 9"/>
                  <a:gd name="T6" fmla="*/ 1 w 14"/>
                  <a:gd name="T7" fmla="*/ 6 h 9"/>
                  <a:gd name="T8" fmla="*/ 0 w 14"/>
                  <a:gd name="T9" fmla="*/ 5 h 9"/>
                  <a:gd name="T10" fmla="*/ 1 w 14"/>
                  <a:gd name="T11" fmla="*/ 3 h 9"/>
                  <a:gd name="T12" fmla="*/ 11 w 14"/>
                  <a:gd name="T13" fmla="*/ 5 h 9"/>
                  <a:gd name="T14" fmla="*/ 13 w 14"/>
                  <a:gd name="T15" fmla="*/ 8 h 9"/>
                  <a:gd name="T16" fmla="*/ 13 w 14"/>
                  <a:gd name="T17" fmla="*/ 9 h 9"/>
                  <a:gd name="T18" fmla="*/ 11 w 14"/>
                  <a:gd name="T19" fmla="*/ 5 h 9"/>
                  <a:gd name="T20" fmla="*/ 7 w 14"/>
                  <a:gd name="T21" fmla="*/ 3 h 9"/>
                  <a:gd name="T22" fmla="*/ 2 w 14"/>
                  <a:gd name="T23" fmla="*/ 3 h 9"/>
                  <a:gd name="T24" fmla="*/ 2 w 14"/>
                  <a:gd name="T25" fmla="*/ 5 h 9"/>
                  <a:gd name="T26" fmla="*/ 5 w 14"/>
                  <a:gd name="T27" fmla="*/ 6 h 9"/>
                  <a:gd name="T28" fmla="*/ 9 w 14"/>
                  <a:gd name="T29" fmla="*/ 7 h 9"/>
                  <a:gd name="T30" fmla="*/ 14 w 14"/>
                  <a:gd name="T3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9">
                    <a:moveTo>
                      <a:pt x="14" y="8"/>
                    </a:moveTo>
                    <a:cubicBezTo>
                      <a:pt x="14" y="8"/>
                      <a:pt x="12" y="8"/>
                      <a:pt x="9" y="8"/>
                    </a:cubicBezTo>
                    <a:cubicBezTo>
                      <a:pt x="8" y="8"/>
                      <a:pt x="6" y="7"/>
                      <a:pt x="4" y="7"/>
                    </a:cubicBezTo>
                    <a:cubicBezTo>
                      <a:pt x="3" y="7"/>
                      <a:pt x="2" y="6"/>
                      <a:pt x="1" y="6"/>
                    </a:cubicBezTo>
                    <a:cubicBezTo>
                      <a:pt x="1" y="6"/>
                      <a:pt x="0" y="5"/>
                      <a:pt x="0" y="5"/>
                    </a:cubicBezTo>
                    <a:cubicBezTo>
                      <a:pt x="0" y="4"/>
                      <a:pt x="0" y="3"/>
                      <a:pt x="1" y="3"/>
                    </a:cubicBezTo>
                    <a:cubicBezTo>
                      <a:pt x="5" y="0"/>
                      <a:pt x="10" y="3"/>
                      <a:pt x="11" y="5"/>
                    </a:cubicBezTo>
                    <a:cubicBezTo>
                      <a:pt x="12" y="6"/>
                      <a:pt x="13" y="7"/>
                      <a:pt x="13" y="8"/>
                    </a:cubicBezTo>
                    <a:cubicBezTo>
                      <a:pt x="13" y="9"/>
                      <a:pt x="13" y="9"/>
                      <a:pt x="13" y="9"/>
                    </a:cubicBezTo>
                    <a:cubicBezTo>
                      <a:pt x="13" y="9"/>
                      <a:pt x="13" y="7"/>
                      <a:pt x="11" y="5"/>
                    </a:cubicBezTo>
                    <a:cubicBezTo>
                      <a:pt x="10" y="4"/>
                      <a:pt x="9" y="3"/>
                      <a:pt x="7" y="3"/>
                    </a:cubicBezTo>
                    <a:cubicBezTo>
                      <a:pt x="5" y="2"/>
                      <a:pt x="3" y="2"/>
                      <a:pt x="2" y="3"/>
                    </a:cubicBezTo>
                    <a:cubicBezTo>
                      <a:pt x="1" y="4"/>
                      <a:pt x="1" y="5"/>
                      <a:pt x="2" y="5"/>
                    </a:cubicBezTo>
                    <a:cubicBezTo>
                      <a:pt x="3" y="6"/>
                      <a:pt x="4" y="6"/>
                      <a:pt x="5" y="6"/>
                    </a:cubicBezTo>
                    <a:cubicBezTo>
                      <a:pt x="6" y="7"/>
                      <a:pt x="8" y="7"/>
                      <a:pt x="9" y="7"/>
                    </a:cubicBezTo>
                    <a:cubicBezTo>
                      <a:pt x="12" y="8"/>
                      <a:pt x="14" y="8"/>
                      <a:pt x="14"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7" name="Freeform 178">
                <a:extLst>
                  <a:ext uri="{FF2B5EF4-FFF2-40B4-BE49-F238E27FC236}">
                    <a16:creationId xmlns:a16="http://schemas.microsoft.com/office/drawing/2014/main" id="{08158A0A-ABDB-222B-81AD-565C681A9B7F}"/>
                  </a:ext>
                </a:extLst>
              </p:cNvPr>
              <p:cNvSpPr>
                <a:spLocks/>
              </p:cNvSpPr>
              <p:nvPr/>
            </p:nvSpPr>
            <p:spPr bwMode="auto">
              <a:xfrm>
                <a:off x="4836" y="3289"/>
                <a:ext cx="17" cy="21"/>
              </a:xfrm>
              <a:custGeom>
                <a:avLst/>
                <a:gdLst>
                  <a:gd name="T0" fmla="*/ 1 w 7"/>
                  <a:gd name="T1" fmla="*/ 9 h 9"/>
                  <a:gd name="T2" fmla="*/ 0 w 7"/>
                  <a:gd name="T3" fmla="*/ 6 h 9"/>
                  <a:gd name="T4" fmla="*/ 1 w 7"/>
                  <a:gd name="T5" fmla="*/ 3 h 9"/>
                  <a:gd name="T6" fmla="*/ 5 w 7"/>
                  <a:gd name="T7" fmla="*/ 0 h 9"/>
                  <a:gd name="T8" fmla="*/ 6 w 7"/>
                  <a:gd name="T9" fmla="*/ 2 h 9"/>
                  <a:gd name="T10" fmla="*/ 6 w 7"/>
                  <a:gd name="T11" fmla="*/ 4 h 9"/>
                  <a:gd name="T12" fmla="*/ 4 w 7"/>
                  <a:gd name="T13" fmla="*/ 7 h 9"/>
                  <a:gd name="T14" fmla="*/ 1 w 7"/>
                  <a:gd name="T15" fmla="*/ 9 h 9"/>
                  <a:gd name="T16" fmla="*/ 3 w 7"/>
                  <a:gd name="T17" fmla="*/ 7 h 9"/>
                  <a:gd name="T18" fmla="*/ 5 w 7"/>
                  <a:gd name="T19" fmla="*/ 4 h 9"/>
                  <a:gd name="T20" fmla="*/ 5 w 7"/>
                  <a:gd name="T21" fmla="*/ 1 h 9"/>
                  <a:gd name="T22" fmla="*/ 2 w 7"/>
                  <a:gd name="T23" fmla="*/ 3 h 9"/>
                  <a:gd name="T24" fmla="*/ 1 w 7"/>
                  <a:gd name="T25" fmla="*/ 6 h 9"/>
                  <a:gd name="T26" fmla="*/ 1 w 7"/>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1" y="9"/>
                    </a:moveTo>
                    <a:cubicBezTo>
                      <a:pt x="1" y="9"/>
                      <a:pt x="0" y="8"/>
                      <a:pt x="0" y="6"/>
                    </a:cubicBezTo>
                    <a:cubicBezTo>
                      <a:pt x="0" y="5"/>
                      <a:pt x="0" y="4"/>
                      <a:pt x="1" y="3"/>
                    </a:cubicBezTo>
                    <a:cubicBezTo>
                      <a:pt x="2" y="1"/>
                      <a:pt x="3" y="0"/>
                      <a:pt x="5" y="0"/>
                    </a:cubicBezTo>
                    <a:cubicBezTo>
                      <a:pt x="6" y="0"/>
                      <a:pt x="7" y="1"/>
                      <a:pt x="6" y="2"/>
                    </a:cubicBezTo>
                    <a:cubicBezTo>
                      <a:pt x="6" y="3"/>
                      <a:pt x="6" y="4"/>
                      <a:pt x="6" y="4"/>
                    </a:cubicBezTo>
                    <a:cubicBezTo>
                      <a:pt x="5" y="5"/>
                      <a:pt x="4" y="6"/>
                      <a:pt x="4" y="7"/>
                    </a:cubicBezTo>
                    <a:cubicBezTo>
                      <a:pt x="2" y="9"/>
                      <a:pt x="1" y="9"/>
                      <a:pt x="1" y="9"/>
                    </a:cubicBezTo>
                    <a:cubicBezTo>
                      <a:pt x="1" y="9"/>
                      <a:pt x="2" y="8"/>
                      <a:pt x="3" y="7"/>
                    </a:cubicBezTo>
                    <a:cubicBezTo>
                      <a:pt x="4" y="6"/>
                      <a:pt x="4" y="5"/>
                      <a:pt x="5" y="4"/>
                    </a:cubicBezTo>
                    <a:cubicBezTo>
                      <a:pt x="6" y="3"/>
                      <a:pt x="6" y="1"/>
                      <a:pt x="5" y="1"/>
                    </a:cubicBezTo>
                    <a:cubicBezTo>
                      <a:pt x="4" y="1"/>
                      <a:pt x="3" y="2"/>
                      <a:pt x="2" y="3"/>
                    </a:cubicBezTo>
                    <a:cubicBezTo>
                      <a:pt x="1" y="4"/>
                      <a:pt x="1" y="5"/>
                      <a:pt x="1" y="6"/>
                    </a:cubicBezTo>
                    <a:cubicBezTo>
                      <a:pt x="0" y="8"/>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Freeform 179">
                <a:extLst>
                  <a:ext uri="{FF2B5EF4-FFF2-40B4-BE49-F238E27FC236}">
                    <a16:creationId xmlns:a16="http://schemas.microsoft.com/office/drawing/2014/main" id="{6FF5B659-464F-6976-2543-193D1B2E4A63}"/>
                  </a:ext>
                </a:extLst>
              </p:cNvPr>
              <p:cNvSpPr>
                <a:spLocks/>
              </p:cNvSpPr>
              <p:nvPr/>
            </p:nvSpPr>
            <p:spPr bwMode="auto">
              <a:xfrm>
                <a:off x="4962" y="3294"/>
                <a:ext cx="59" cy="50"/>
              </a:xfrm>
              <a:custGeom>
                <a:avLst/>
                <a:gdLst>
                  <a:gd name="T0" fmla="*/ 25 w 25"/>
                  <a:gd name="T1" fmla="*/ 0 h 21"/>
                  <a:gd name="T2" fmla="*/ 20 w 25"/>
                  <a:gd name="T3" fmla="*/ 0 h 21"/>
                  <a:gd name="T4" fmla="*/ 8 w 25"/>
                  <a:gd name="T5" fmla="*/ 6 h 21"/>
                  <a:gd name="T6" fmla="*/ 1 w 25"/>
                  <a:gd name="T7" fmla="*/ 16 h 21"/>
                  <a:gd name="T8" fmla="*/ 0 w 25"/>
                  <a:gd name="T9" fmla="*/ 21 h 21"/>
                  <a:gd name="T10" fmla="*/ 0 w 25"/>
                  <a:gd name="T11" fmla="*/ 20 h 21"/>
                  <a:gd name="T12" fmla="*/ 1 w 25"/>
                  <a:gd name="T13" fmla="*/ 16 h 21"/>
                  <a:gd name="T14" fmla="*/ 8 w 25"/>
                  <a:gd name="T15" fmla="*/ 5 h 21"/>
                  <a:gd name="T16" fmla="*/ 19 w 25"/>
                  <a:gd name="T17" fmla="*/ 0 h 21"/>
                  <a:gd name="T18" fmla="*/ 23 w 25"/>
                  <a:gd name="T19" fmla="*/ 0 h 21"/>
                  <a:gd name="T20" fmla="*/ 25 w 25"/>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25" y="0"/>
                    </a:moveTo>
                    <a:cubicBezTo>
                      <a:pt x="25" y="0"/>
                      <a:pt x="23" y="0"/>
                      <a:pt x="20" y="0"/>
                    </a:cubicBezTo>
                    <a:cubicBezTo>
                      <a:pt x="16" y="1"/>
                      <a:pt x="12" y="2"/>
                      <a:pt x="8" y="6"/>
                    </a:cubicBezTo>
                    <a:cubicBezTo>
                      <a:pt x="4" y="9"/>
                      <a:pt x="2" y="13"/>
                      <a:pt x="1" y="16"/>
                    </a:cubicBezTo>
                    <a:cubicBezTo>
                      <a:pt x="0" y="19"/>
                      <a:pt x="0" y="21"/>
                      <a:pt x="0" y="21"/>
                    </a:cubicBezTo>
                    <a:cubicBezTo>
                      <a:pt x="0" y="21"/>
                      <a:pt x="0" y="21"/>
                      <a:pt x="0" y="20"/>
                    </a:cubicBezTo>
                    <a:cubicBezTo>
                      <a:pt x="0" y="19"/>
                      <a:pt x="0" y="17"/>
                      <a:pt x="1" y="16"/>
                    </a:cubicBezTo>
                    <a:cubicBezTo>
                      <a:pt x="1" y="13"/>
                      <a:pt x="4" y="8"/>
                      <a:pt x="8" y="5"/>
                    </a:cubicBezTo>
                    <a:cubicBezTo>
                      <a:pt x="12" y="2"/>
                      <a:pt x="16" y="0"/>
                      <a:pt x="19" y="0"/>
                    </a:cubicBezTo>
                    <a:cubicBezTo>
                      <a:pt x="21" y="0"/>
                      <a:pt x="22" y="0"/>
                      <a:pt x="23" y="0"/>
                    </a:cubicBezTo>
                    <a:cubicBezTo>
                      <a:pt x="24" y="0"/>
                      <a:pt x="25" y="0"/>
                      <a:pt x="25"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9" name="Freeform 180">
                <a:extLst>
                  <a:ext uri="{FF2B5EF4-FFF2-40B4-BE49-F238E27FC236}">
                    <a16:creationId xmlns:a16="http://schemas.microsoft.com/office/drawing/2014/main" id="{157A9973-E32E-A2AE-9789-32ABF86B52B4}"/>
                  </a:ext>
                </a:extLst>
              </p:cNvPr>
              <p:cNvSpPr>
                <a:spLocks/>
              </p:cNvSpPr>
              <p:nvPr/>
            </p:nvSpPr>
            <p:spPr bwMode="auto">
              <a:xfrm>
                <a:off x="5000" y="3225"/>
                <a:ext cx="5" cy="69"/>
              </a:xfrm>
              <a:custGeom>
                <a:avLst/>
                <a:gdLst>
                  <a:gd name="T0" fmla="*/ 1 w 2"/>
                  <a:gd name="T1" fmla="*/ 0 h 29"/>
                  <a:gd name="T2" fmla="*/ 2 w 2"/>
                  <a:gd name="T3" fmla="*/ 14 h 29"/>
                  <a:gd name="T4" fmla="*/ 2 w 2"/>
                  <a:gd name="T5" fmla="*/ 29 h 29"/>
                  <a:gd name="T6" fmla="*/ 1 w 2"/>
                  <a:gd name="T7" fmla="*/ 14 h 29"/>
                  <a:gd name="T8" fmla="*/ 1 w 2"/>
                  <a:gd name="T9" fmla="*/ 0 h 29"/>
                </a:gdLst>
                <a:ahLst/>
                <a:cxnLst>
                  <a:cxn ang="0">
                    <a:pos x="T0" y="T1"/>
                  </a:cxn>
                  <a:cxn ang="0">
                    <a:pos x="T2" y="T3"/>
                  </a:cxn>
                  <a:cxn ang="0">
                    <a:pos x="T4" y="T5"/>
                  </a:cxn>
                  <a:cxn ang="0">
                    <a:pos x="T6" y="T7"/>
                  </a:cxn>
                  <a:cxn ang="0">
                    <a:pos x="T8" y="T9"/>
                  </a:cxn>
                </a:cxnLst>
                <a:rect l="0" t="0" r="r" b="b"/>
                <a:pathLst>
                  <a:path w="2" h="29">
                    <a:moveTo>
                      <a:pt x="1" y="0"/>
                    </a:moveTo>
                    <a:cubicBezTo>
                      <a:pt x="1" y="0"/>
                      <a:pt x="1" y="6"/>
                      <a:pt x="2" y="14"/>
                    </a:cubicBezTo>
                    <a:cubicBezTo>
                      <a:pt x="2" y="22"/>
                      <a:pt x="2" y="29"/>
                      <a:pt x="2" y="29"/>
                    </a:cubicBezTo>
                    <a:cubicBezTo>
                      <a:pt x="2" y="29"/>
                      <a:pt x="1" y="22"/>
                      <a:pt x="1" y="14"/>
                    </a:cubicBezTo>
                    <a:cubicBezTo>
                      <a:pt x="0" y="6"/>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0" name="Freeform 181">
                <a:extLst>
                  <a:ext uri="{FF2B5EF4-FFF2-40B4-BE49-F238E27FC236}">
                    <a16:creationId xmlns:a16="http://schemas.microsoft.com/office/drawing/2014/main" id="{09E44846-4ED5-C516-24C1-49C4505A8BE9}"/>
                  </a:ext>
                </a:extLst>
              </p:cNvPr>
              <p:cNvSpPr>
                <a:spLocks/>
              </p:cNvSpPr>
              <p:nvPr/>
            </p:nvSpPr>
            <p:spPr bwMode="auto">
              <a:xfrm>
                <a:off x="4891" y="3327"/>
                <a:ext cx="50" cy="5"/>
              </a:xfrm>
              <a:custGeom>
                <a:avLst/>
                <a:gdLst>
                  <a:gd name="T0" fmla="*/ 21 w 21"/>
                  <a:gd name="T1" fmla="*/ 1 h 2"/>
                  <a:gd name="T2" fmla="*/ 10 w 21"/>
                  <a:gd name="T3" fmla="*/ 2 h 2"/>
                  <a:gd name="T4" fmla="*/ 0 w 21"/>
                  <a:gd name="T5" fmla="*/ 2 h 2"/>
                  <a:gd name="T6" fmla="*/ 10 w 21"/>
                  <a:gd name="T7" fmla="*/ 1 h 2"/>
                  <a:gd name="T8" fmla="*/ 21 w 21"/>
                  <a:gd name="T9" fmla="*/ 1 h 2"/>
                </a:gdLst>
                <a:ahLst/>
                <a:cxnLst>
                  <a:cxn ang="0">
                    <a:pos x="T0" y="T1"/>
                  </a:cxn>
                  <a:cxn ang="0">
                    <a:pos x="T2" y="T3"/>
                  </a:cxn>
                  <a:cxn ang="0">
                    <a:pos x="T4" y="T5"/>
                  </a:cxn>
                  <a:cxn ang="0">
                    <a:pos x="T6" y="T7"/>
                  </a:cxn>
                  <a:cxn ang="0">
                    <a:pos x="T8" y="T9"/>
                  </a:cxn>
                </a:cxnLst>
                <a:rect l="0" t="0" r="r" b="b"/>
                <a:pathLst>
                  <a:path w="21" h="2">
                    <a:moveTo>
                      <a:pt x="21" y="1"/>
                    </a:moveTo>
                    <a:cubicBezTo>
                      <a:pt x="21" y="1"/>
                      <a:pt x="16" y="2"/>
                      <a:pt x="10" y="2"/>
                    </a:cubicBezTo>
                    <a:cubicBezTo>
                      <a:pt x="5" y="2"/>
                      <a:pt x="0" y="2"/>
                      <a:pt x="0" y="2"/>
                    </a:cubicBezTo>
                    <a:cubicBezTo>
                      <a:pt x="0" y="1"/>
                      <a:pt x="5" y="1"/>
                      <a:pt x="10" y="1"/>
                    </a:cubicBezTo>
                    <a:cubicBezTo>
                      <a:pt x="16" y="1"/>
                      <a:pt x="21" y="0"/>
                      <a:pt x="2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 name="Freeform 182">
                <a:extLst>
                  <a:ext uri="{FF2B5EF4-FFF2-40B4-BE49-F238E27FC236}">
                    <a16:creationId xmlns:a16="http://schemas.microsoft.com/office/drawing/2014/main" id="{DA4F02FF-72BD-A9DB-7217-40D77B7F61D2}"/>
                  </a:ext>
                </a:extLst>
              </p:cNvPr>
              <p:cNvSpPr>
                <a:spLocks/>
              </p:cNvSpPr>
              <p:nvPr/>
            </p:nvSpPr>
            <p:spPr bwMode="auto">
              <a:xfrm>
                <a:off x="4969" y="3327"/>
                <a:ext cx="5" cy="10"/>
              </a:xfrm>
              <a:custGeom>
                <a:avLst/>
                <a:gdLst>
                  <a:gd name="T0" fmla="*/ 2 w 2"/>
                  <a:gd name="T1" fmla="*/ 0 h 4"/>
                  <a:gd name="T2" fmla="*/ 1 w 2"/>
                  <a:gd name="T3" fmla="*/ 2 h 4"/>
                  <a:gd name="T4" fmla="*/ 0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1" y="1"/>
                      <a:pt x="1" y="2"/>
                    </a:cubicBezTo>
                    <a:cubicBezTo>
                      <a:pt x="0" y="3"/>
                      <a:pt x="0" y="4"/>
                      <a:pt x="0" y="4"/>
                    </a:cubicBezTo>
                    <a:cubicBezTo>
                      <a:pt x="0" y="4"/>
                      <a:pt x="0" y="3"/>
                      <a:pt x="0" y="2"/>
                    </a:cubicBezTo>
                    <a:cubicBezTo>
                      <a:pt x="1" y="1"/>
                      <a:pt x="2" y="0"/>
                      <a:pt x="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Freeform 183">
                <a:extLst>
                  <a:ext uri="{FF2B5EF4-FFF2-40B4-BE49-F238E27FC236}">
                    <a16:creationId xmlns:a16="http://schemas.microsoft.com/office/drawing/2014/main" id="{E9DC2640-02CD-95CD-1A6F-E96A417845C6}"/>
                  </a:ext>
                </a:extLst>
              </p:cNvPr>
              <p:cNvSpPr>
                <a:spLocks/>
              </p:cNvSpPr>
              <p:nvPr/>
            </p:nvSpPr>
            <p:spPr bwMode="auto">
              <a:xfrm>
                <a:off x="4978" y="3310"/>
                <a:ext cx="8" cy="10"/>
              </a:xfrm>
              <a:custGeom>
                <a:avLst/>
                <a:gdLst>
                  <a:gd name="T0" fmla="*/ 3 w 3"/>
                  <a:gd name="T1" fmla="*/ 1 h 4"/>
                  <a:gd name="T2" fmla="*/ 2 w 3"/>
                  <a:gd name="T3" fmla="*/ 2 h 4"/>
                  <a:gd name="T4" fmla="*/ 0 w 3"/>
                  <a:gd name="T5" fmla="*/ 3 h 4"/>
                  <a:gd name="T6" fmla="*/ 1 w 3"/>
                  <a:gd name="T7" fmla="*/ 2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1"/>
                      <a:pt x="3" y="2"/>
                      <a:pt x="2" y="2"/>
                    </a:cubicBezTo>
                    <a:cubicBezTo>
                      <a:pt x="1" y="3"/>
                      <a:pt x="0" y="4"/>
                      <a:pt x="0" y="3"/>
                    </a:cubicBezTo>
                    <a:cubicBezTo>
                      <a:pt x="0" y="3"/>
                      <a:pt x="0" y="2"/>
                      <a:pt x="1" y="2"/>
                    </a:cubicBezTo>
                    <a:cubicBezTo>
                      <a:pt x="2" y="1"/>
                      <a:pt x="3" y="0"/>
                      <a:pt x="3"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3" name="Freeform 184">
                <a:extLst>
                  <a:ext uri="{FF2B5EF4-FFF2-40B4-BE49-F238E27FC236}">
                    <a16:creationId xmlns:a16="http://schemas.microsoft.com/office/drawing/2014/main" id="{7605E4FB-7FE6-5582-131C-9107D6138638}"/>
                  </a:ext>
                </a:extLst>
              </p:cNvPr>
              <p:cNvSpPr>
                <a:spLocks/>
              </p:cNvSpPr>
              <p:nvPr/>
            </p:nvSpPr>
            <p:spPr bwMode="auto">
              <a:xfrm>
                <a:off x="4993" y="3303"/>
                <a:ext cx="9" cy="5"/>
              </a:xfrm>
              <a:custGeom>
                <a:avLst/>
                <a:gdLst>
                  <a:gd name="T0" fmla="*/ 4 w 4"/>
                  <a:gd name="T1" fmla="*/ 0 h 2"/>
                  <a:gd name="T2" fmla="*/ 2 w 4"/>
                  <a:gd name="T3" fmla="*/ 1 h 2"/>
                  <a:gd name="T4" fmla="*/ 0 w 4"/>
                  <a:gd name="T5" fmla="*/ 2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4" y="1"/>
                      <a:pt x="3" y="1"/>
                      <a:pt x="2" y="1"/>
                    </a:cubicBezTo>
                    <a:cubicBezTo>
                      <a:pt x="1" y="1"/>
                      <a:pt x="0" y="2"/>
                      <a:pt x="0" y="2"/>
                    </a:cubicBezTo>
                    <a:cubicBezTo>
                      <a:pt x="0" y="2"/>
                      <a:pt x="1" y="1"/>
                      <a:pt x="2" y="0"/>
                    </a:cubicBezTo>
                    <a:cubicBezTo>
                      <a:pt x="3" y="0"/>
                      <a:pt x="4" y="0"/>
                      <a:pt x="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 name="Freeform 185">
                <a:extLst>
                  <a:ext uri="{FF2B5EF4-FFF2-40B4-BE49-F238E27FC236}">
                    <a16:creationId xmlns:a16="http://schemas.microsoft.com/office/drawing/2014/main" id="{F2310BA7-E5CB-F48D-4402-D5AE4013ADAA}"/>
                  </a:ext>
                </a:extLst>
              </p:cNvPr>
              <p:cNvSpPr>
                <a:spLocks/>
              </p:cNvSpPr>
              <p:nvPr/>
            </p:nvSpPr>
            <p:spPr bwMode="auto">
              <a:xfrm>
                <a:off x="5009" y="3301"/>
                <a:ext cx="7" cy="2"/>
              </a:xfrm>
              <a:custGeom>
                <a:avLst/>
                <a:gdLst>
                  <a:gd name="T0" fmla="*/ 3 w 3"/>
                  <a:gd name="T1" fmla="*/ 0 h 1"/>
                  <a:gd name="T2" fmla="*/ 2 w 3"/>
                  <a:gd name="T3" fmla="*/ 1 h 1"/>
                  <a:gd name="T4" fmla="*/ 0 w 3"/>
                  <a:gd name="T5" fmla="*/ 1 h 1"/>
                  <a:gd name="T6" fmla="*/ 1 w 3"/>
                  <a:gd name="T7" fmla="*/ 0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3" y="0"/>
                      <a:pt x="2" y="0"/>
                      <a:pt x="2" y="1"/>
                    </a:cubicBezTo>
                    <a:cubicBezTo>
                      <a:pt x="1" y="1"/>
                      <a:pt x="1" y="1"/>
                      <a:pt x="0" y="1"/>
                    </a:cubicBezTo>
                    <a:cubicBezTo>
                      <a:pt x="0" y="1"/>
                      <a:pt x="1" y="0"/>
                      <a:pt x="1" y="0"/>
                    </a:cubicBezTo>
                    <a:cubicBezTo>
                      <a:pt x="2" y="0"/>
                      <a:pt x="3" y="0"/>
                      <a:pt x="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5" name="Freeform 186">
                <a:extLst>
                  <a:ext uri="{FF2B5EF4-FFF2-40B4-BE49-F238E27FC236}">
                    <a16:creationId xmlns:a16="http://schemas.microsoft.com/office/drawing/2014/main" id="{BC656C26-E13B-B4D7-CE06-E136E5AED057}"/>
                  </a:ext>
                </a:extLst>
              </p:cNvPr>
              <p:cNvSpPr>
                <a:spLocks/>
              </p:cNvSpPr>
              <p:nvPr/>
            </p:nvSpPr>
            <p:spPr bwMode="auto">
              <a:xfrm>
                <a:off x="4983" y="1477"/>
                <a:ext cx="31" cy="166"/>
              </a:xfrm>
              <a:custGeom>
                <a:avLst/>
                <a:gdLst>
                  <a:gd name="T0" fmla="*/ 1 w 13"/>
                  <a:gd name="T1" fmla="*/ 70 h 70"/>
                  <a:gd name="T2" fmla="*/ 3 w 13"/>
                  <a:gd name="T3" fmla="*/ 59 h 70"/>
                  <a:gd name="T4" fmla="*/ 7 w 13"/>
                  <a:gd name="T5" fmla="*/ 48 h 70"/>
                  <a:gd name="T6" fmla="*/ 9 w 13"/>
                  <a:gd name="T7" fmla="*/ 42 h 70"/>
                  <a:gd name="T8" fmla="*/ 11 w 13"/>
                  <a:gd name="T9" fmla="*/ 39 h 70"/>
                  <a:gd name="T10" fmla="*/ 11 w 13"/>
                  <a:gd name="T11" fmla="*/ 35 h 70"/>
                  <a:gd name="T12" fmla="*/ 10 w 13"/>
                  <a:gd name="T13" fmla="*/ 28 h 70"/>
                  <a:gd name="T14" fmla="*/ 9 w 13"/>
                  <a:gd name="T15" fmla="*/ 22 h 70"/>
                  <a:gd name="T16" fmla="*/ 7 w 13"/>
                  <a:gd name="T17" fmla="*/ 10 h 70"/>
                  <a:gd name="T18" fmla="*/ 6 w 13"/>
                  <a:gd name="T19" fmla="*/ 0 h 70"/>
                  <a:gd name="T20" fmla="*/ 8 w 13"/>
                  <a:gd name="T21" fmla="*/ 10 h 70"/>
                  <a:gd name="T22" fmla="*/ 11 w 13"/>
                  <a:gd name="T23" fmla="*/ 21 h 70"/>
                  <a:gd name="T24" fmla="*/ 12 w 13"/>
                  <a:gd name="T25" fmla="*/ 28 h 70"/>
                  <a:gd name="T26" fmla="*/ 13 w 13"/>
                  <a:gd name="T27" fmla="*/ 35 h 70"/>
                  <a:gd name="T28" fmla="*/ 13 w 13"/>
                  <a:gd name="T29" fmla="*/ 39 h 70"/>
                  <a:gd name="T30" fmla="*/ 11 w 13"/>
                  <a:gd name="T31" fmla="*/ 43 h 70"/>
                  <a:gd name="T32" fmla="*/ 9 w 13"/>
                  <a:gd name="T33" fmla="*/ 49 h 70"/>
                  <a:gd name="T34" fmla="*/ 5 w 13"/>
                  <a:gd name="T35" fmla="*/ 60 h 70"/>
                  <a:gd name="T36" fmla="*/ 1 w 13"/>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70">
                    <a:moveTo>
                      <a:pt x="1" y="70"/>
                    </a:moveTo>
                    <a:cubicBezTo>
                      <a:pt x="0" y="70"/>
                      <a:pt x="1" y="66"/>
                      <a:pt x="3" y="59"/>
                    </a:cubicBezTo>
                    <a:cubicBezTo>
                      <a:pt x="4" y="56"/>
                      <a:pt x="5" y="52"/>
                      <a:pt x="7" y="48"/>
                    </a:cubicBezTo>
                    <a:cubicBezTo>
                      <a:pt x="8" y="46"/>
                      <a:pt x="8" y="44"/>
                      <a:pt x="9" y="42"/>
                    </a:cubicBezTo>
                    <a:cubicBezTo>
                      <a:pt x="10" y="41"/>
                      <a:pt x="10" y="40"/>
                      <a:pt x="11" y="39"/>
                    </a:cubicBezTo>
                    <a:cubicBezTo>
                      <a:pt x="11" y="38"/>
                      <a:pt x="11" y="37"/>
                      <a:pt x="11" y="35"/>
                    </a:cubicBezTo>
                    <a:cubicBezTo>
                      <a:pt x="11" y="33"/>
                      <a:pt x="10" y="31"/>
                      <a:pt x="10" y="28"/>
                    </a:cubicBezTo>
                    <a:cubicBezTo>
                      <a:pt x="10" y="26"/>
                      <a:pt x="9" y="24"/>
                      <a:pt x="9" y="22"/>
                    </a:cubicBezTo>
                    <a:cubicBezTo>
                      <a:pt x="8" y="18"/>
                      <a:pt x="7" y="14"/>
                      <a:pt x="7" y="10"/>
                    </a:cubicBezTo>
                    <a:cubicBezTo>
                      <a:pt x="6" y="4"/>
                      <a:pt x="5" y="0"/>
                      <a:pt x="6" y="0"/>
                    </a:cubicBezTo>
                    <a:cubicBezTo>
                      <a:pt x="6" y="0"/>
                      <a:pt x="7" y="4"/>
                      <a:pt x="8" y="10"/>
                    </a:cubicBezTo>
                    <a:cubicBezTo>
                      <a:pt x="9" y="14"/>
                      <a:pt x="10" y="17"/>
                      <a:pt x="11" y="21"/>
                    </a:cubicBezTo>
                    <a:cubicBezTo>
                      <a:pt x="11" y="24"/>
                      <a:pt x="12" y="26"/>
                      <a:pt x="12" y="28"/>
                    </a:cubicBezTo>
                    <a:cubicBezTo>
                      <a:pt x="13" y="30"/>
                      <a:pt x="13" y="33"/>
                      <a:pt x="13" y="35"/>
                    </a:cubicBezTo>
                    <a:cubicBezTo>
                      <a:pt x="13" y="37"/>
                      <a:pt x="13" y="38"/>
                      <a:pt x="13" y="39"/>
                    </a:cubicBezTo>
                    <a:cubicBezTo>
                      <a:pt x="12" y="41"/>
                      <a:pt x="12" y="42"/>
                      <a:pt x="11" y="43"/>
                    </a:cubicBezTo>
                    <a:cubicBezTo>
                      <a:pt x="10" y="45"/>
                      <a:pt x="10" y="47"/>
                      <a:pt x="9" y="49"/>
                    </a:cubicBezTo>
                    <a:cubicBezTo>
                      <a:pt x="7" y="53"/>
                      <a:pt x="6" y="57"/>
                      <a:pt x="5" y="60"/>
                    </a:cubicBezTo>
                    <a:cubicBezTo>
                      <a:pt x="3" y="66"/>
                      <a:pt x="1" y="70"/>
                      <a:pt x="1" y="7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Freeform 187">
                <a:extLst>
                  <a:ext uri="{FF2B5EF4-FFF2-40B4-BE49-F238E27FC236}">
                    <a16:creationId xmlns:a16="http://schemas.microsoft.com/office/drawing/2014/main" id="{AAC415A8-B9DF-4611-A439-AB1370EF11A2}"/>
                  </a:ext>
                </a:extLst>
              </p:cNvPr>
              <p:cNvSpPr>
                <a:spLocks noEditPoints="1"/>
              </p:cNvSpPr>
              <p:nvPr/>
            </p:nvSpPr>
            <p:spPr bwMode="auto">
              <a:xfrm>
                <a:off x="5361" y="1489"/>
                <a:ext cx="69" cy="311"/>
              </a:xfrm>
              <a:custGeom>
                <a:avLst/>
                <a:gdLst>
                  <a:gd name="T0" fmla="*/ 26 w 29"/>
                  <a:gd name="T1" fmla="*/ 121 h 131"/>
                  <a:gd name="T2" fmla="*/ 11 w 29"/>
                  <a:gd name="T3" fmla="*/ 131 h 131"/>
                  <a:gd name="T4" fmla="*/ 26 w 29"/>
                  <a:gd name="T5" fmla="*/ 121 h 131"/>
                  <a:gd name="T6" fmla="*/ 0 w 29"/>
                  <a:gd name="T7" fmla="*/ 0 h 131"/>
                  <a:gd name="T8" fmla="*/ 6 w 29"/>
                  <a:gd name="T9" fmla="*/ 95 h 131"/>
                  <a:gd name="T10" fmla="*/ 12 w 29"/>
                  <a:gd name="T11" fmla="*/ 95 h 131"/>
                  <a:gd name="T12" fmla="*/ 15 w 29"/>
                  <a:gd name="T13" fmla="*/ 95 h 131"/>
                  <a:gd name="T14" fmla="*/ 22 w 29"/>
                  <a:gd name="T15" fmla="*/ 98 h 131"/>
                  <a:gd name="T16" fmla="*/ 22 w 29"/>
                  <a:gd name="T17" fmla="*/ 98 h 131"/>
                  <a:gd name="T18" fmla="*/ 15 w 29"/>
                  <a:gd name="T19" fmla="*/ 96 h 131"/>
                  <a:gd name="T20" fmla="*/ 13 w 29"/>
                  <a:gd name="T21" fmla="*/ 96 h 131"/>
                  <a:gd name="T22" fmla="*/ 6 w 29"/>
                  <a:gd name="T23" fmla="*/ 97 h 131"/>
                  <a:gd name="T24" fmla="*/ 8 w 29"/>
                  <a:gd name="T25" fmla="*/ 131 h 131"/>
                  <a:gd name="T26" fmla="*/ 29 w 29"/>
                  <a:gd name="T27" fmla="*/ 117 h 131"/>
                  <a:gd name="T28" fmla="*/ 16 w 29"/>
                  <a:gd name="T29" fmla="*/ 67 h 131"/>
                  <a:gd name="T30" fmla="*/ 0 w 29"/>
                  <a:gd name="T3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31">
                    <a:moveTo>
                      <a:pt x="26" y="121"/>
                    </a:moveTo>
                    <a:cubicBezTo>
                      <a:pt x="22" y="124"/>
                      <a:pt x="16" y="127"/>
                      <a:pt x="11" y="131"/>
                    </a:cubicBezTo>
                    <a:cubicBezTo>
                      <a:pt x="16" y="128"/>
                      <a:pt x="23" y="124"/>
                      <a:pt x="26" y="121"/>
                    </a:cubicBezTo>
                    <a:moveTo>
                      <a:pt x="0" y="0"/>
                    </a:moveTo>
                    <a:cubicBezTo>
                      <a:pt x="2" y="30"/>
                      <a:pt x="5" y="64"/>
                      <a:pt x="6" y="95"/>
                    </a:cubicBezTo>
                    <a:cubicBezTo>
                      <a:pt x="8" y="95"/>
                      <a:pt x="10" y="95"/>
                      <a:pt x="12" y="95"/>
                    </a:cubicBezTo>
                    <a:cubicBezTo>
                      <a:pt x="13" y="95"/>
                      <a:pt x="14" y="95"/>
                      <a:pt x="15" y="95"/>
                    </a:cubicBezTo>
                    <a:cubicBezTo>
                      <a:pt x="20" y="96"/>
                      <a:pt x="22" y="98"/>
                      <a:pt x="22" y="98"/>
                    </a:cubicBezTo>
                    <a:cubicBezTo>
                      <a:pt x="22" y="98"/>
                      <a:pt x="22" y="98"/>
                      <a:pt x="22" y="98"/>
                    </a:cubicBezTo>
                    <a:cubicBezTo>
                      <a:pt x="21" y="98"/>
                      <a:pt x="19" y="96"/>
                      <a:pt x="15" y="96"/>
                    </a:cubicBezTo>
                    <a:cubicBezTo>
                      <a:pt x="14" y="96"/>
                      <a:pt x="13" y="96"/>
                      <a:pt x="13" y="96"/>
                    </a:cubicBezTo>
                    <a:cubicBezTo>
                      <a:pt x="11" y="96"/>
                      <a:pt x="9" y="96"/>
                      <a:pt x="6" y="97"/>
                    </a:cubicBezTo>
                    <a:cubicBezTo>
                      <a:pt x="7" y="108"/>
                      <a:pt x="8" y="120"/>
                      <a:pt x="8" y="131"/>
                    </a:cubicBezTo>
                    <a:cubicBezTo>
                      <a:pt x="15" y="126"/>
                      <a:pt x="22" y="121"/>
                      <a:pt x="29" y="117"/>
                    </a:cubicBezTo>
                    <a:cubicBezTo>
                      <a:pt x="24" y="98"/>
                      <a:pt x="20" y="82"/>
                      <a:pt x="16" y="67"/>
                    </a:cubicBezTo>
                    <a:cubicBezTo>
                      <a:pt x="11" y="45"/>
                      <a:pt x="4" y="20"/>
                      <a:pt x="0" y="0"/>
                    </a:cubicBezTo>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7" name="Freeform 188">
                <a:extLst>
                  <a:ext uri="{FF2B5EF4-FFF2-40B4-BE49-F238E27FC236}">
                    <a16:creationId xmlns:a16="http://schemas.microsoft.com/office/drawing/2014/main" id="{AA911E32-E3D7-1EDD-0CE5-4DC47376DCEF}"/>
                  </a:ext>
                </a:extLst>
              </p:cNvPr>
              <p:cNvSpPr>
                <a:spLocks/>
              </p:cNvSpPr>
              <p:nvPr/>
            </p:nvSpPr>
            <p:spPr bwMode="auto">
              <a:xfrm>
                <a:off x="5375" y="1715"/>
                <a:ext cx="38" cy="7"/>
              </a:xfrm>
              <a:custGeom>
                <a:avLst/>
                <a:gdLst>
                  <a:gd name="T0" fmla="*/ 6 w 16"/>
                  <a:gd name="T1" fmla="*/ 0 h 3"/>
                  <a:gd name="T2" fmla="*/ 0 w 16"/>
                  <a:gd name="T3" fmla="*/ 0 h 3"/>
                  <a:gd name="T4" fmla="*/ 0 w 16"/>
                  <a:gd name="T5" fmla="*/ 2 h 3"/>
                  <a:gd name="T6" fmla="*/ 7 w 16"/>
                  <a:gd name="T7" fmla="*/ 1 h 3"/>
                  <a:gd name="T8" fmla="*/ 9 w 16"/>
                  <a:gd name="T9" fmla="*/ 1 h 3"/>
                  <a:gd name="T10" fmla="*/ 16 w 16"/>
                  <a:gd name="T11" fmla="*/ 3 h 3"/>
                  <a:gd name="T12" fmla="*/ 16 w 16"/>
                  <a:gd name="T13" fmla="*/ 3 h 3"/>
                  <a:gd name="T14" fmla="*/ 9 w 16"/>
                  <a:gd name="T15" fmla="*/ 0 h 3"/>
                  <a:gd name="T16" fmla="*/ 6 w 1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
                    <a:moveTo>
                      <a:pt x="6" y="0"/>
                    </a:moveTo>
                    <a:cubicBezTo>
                      <a:pt x="4" y="0"/>
                      <a:pt x="2" y="0"/>
                      <a:pt x="0" y="0"/>
                    </a:cubicBezTo>
                    <a:cubicBezTo>
                      <a:pt x="0" y="1"/>
                      <a:pt x="0" y="1"/>
                      <a:pt x="0" y="2"/>
                    </a:cubicBezTo>
                    <a:cubicBezTo>
                      <a:pt x="3" y="1"/>
                      <a:pt x="5" y="1"/>
                      <a:pt x="7" y="1"/>
                    </a:cubicBezTo>
                    <a:cubicBezTo>
                      <a:pt x="7" y="1"/>
                      <a:pt x="8" y="1"/>
                      <a:pt x="9" y="1"/>
                    </a:cubicBezTo>
                    <a:cubicBezTo>
                      <a:pt x="13" y="1"/>
                      <a:pt x="15" y="3"/>
                      <a:pt x="16" y="3"/>
                    </a:cubicBezTo>
                    <a:cubicBezTo>
                      <a:pt x="16" y="3"/>
                      <a:pt x="16" y="3"/>
                      <a:pt x="16" y="3"/>
                    </a:cubicBezTo>
                    <a:cubicBezTo>
                      <a:pt x="16" y="3"/>
                      <a:pt x="14" y="1"/>
                      <a:pt x="9" y="0"/>
                    </a:cubicBezTo>
                    <a:cubicBezTo>
                      <a:pt x="8" y="0"/>
                      <a:pt x="7" y="0"/>
                      <a:pt x="6" y="0"/>
                    </a:cubicBezTo>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 name="Freeform 189">
                <a:extLst>
                  <a:ext uri="{FF2B5EF4-FFF2-40B4-BE49-F238E27FC236}">
                    <a16:creationId xmlns:a16="http://schemas.microsoft.com/office/drawing/2014/main" id="{EE8257CF-159F-B92D-86C8-BB345EE41E0A}"/>
                  </a:ext>
                </a:extLst>
              </p:cNvPr>
              <p:cNvSpPr>
                <a:spLocks noEditPoints="1"/>
              </p:cNvSpPr>
              <p:nvPr/>
            </p:nvSpPr>
            <p:spPr bwMode="auto">
              <a:xfrm>
                <a:off x="5380" y="1648"/>
                <a:ext cx="52" cy="157"/>
              </a:xfrm>
              <a:custGeom>
                <a:avLst/>
                <a:gdLst>
                  <a:gd name="T0" fmla="*/ 21 w 22"/>
                  <a:gd name="T1" fmla="*/ 49 h 66"/>
                  <a:gd name="T2" fmla="*/ 21 w 22"/>
                  <a:gd name="T3" fmla="*/ 49 h 66"/>
                  <a:gd name="T4" fmla="*/ 21 w 22"/>
                  <a:gd name="T5" fmla="*/ 49 h 66"/>
                  <a:gd name="T6" fmla="*/ 8 w 22"/>
                  <a:gd name="T7" fmla="*/ 0 h 66"/>
                  <a:gd name="T8" fmla="*/ 21 w 22"/>
                  <a:gd name="T9" fmla="*/ 50 h 66"/>
                  <a:gd name="T10" fmla="*/ 0 w 22"/>
                  <a:gd name="T11" fmla="*/ 64 h 66"/>
                  <a:gd name="T12" fmla="*/ 0 w 22"/>
                  <a:gd name="T13" fmla="*/ 66 h 66"/>
                  <a:gd name="T14" fmla="*/ 3 w 22"/>
                  <a:gd name="T15" fmla="*/ 64 h 66"/>
                  <a:gd name="T16" fmla="*/ 18 w 22"/>
                  <a:gd name="T17" fmla="*/ 54 h 66"/>
                  <a:gd name="T18" fmla="*/ 22 w 22"/>
                  <a:gd name="T19" fmla="*/ 50 h 66"/>
                  <a:gd name="T20" fmla="*/ 22 w 22"/>
                  <a:gd name="T21" fmla="*/ 50 h 66"/>
                  <a:gd name="T22" fmla="*/ 8 w 22"/>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6">
                    <a:moveTo>
                      <a:pt x="21" y="49"/>
                    </a:moveTo>
                    <a:cubicBezTo>
                      <a:pt x="21" y="49"/>
                      <a:pt x="21" y="49"/>
                      <a:pt x="21" y="49"/>
                    </a:cubicBezTo>
                    <a:cubicBezTo>
                      <a:pt x="21" y="49"/>
                      <a:pt x="21" y="49"/>
                      <a:pt x="21" y="49"/>
                    </a:cubicBezTo>
                    <a:moveTo>
                      <a:pt x="8" y="0"/>
                    </a:moveTo>
                    <a:cubicBezTo>
                      <a:pt x="12" y="15"/>
                      <a:pt x="16" y="31"/>
                      <a:pt x="21" y="50"/>
                    </a:cubicBezTo>
                    <a:cubicBezTo>
                      <a:pt x="14" y="54"/>
                      <a:pt x="7" y="59"/>
                      <a:pt x="0" y="64"/>
                    </a:cubicBezTo>
                    <a:cubicBezTo>
                      <a:pt x="0" y="65"/>
                      <a:pt x="0" y="65"/>
                      <a:pt x="0" y="66"/>
                    </a:cubicBezTo>
                    <a:cubicBezTo>
                      <a:pt x="1" y="65"/>
                      <a:pt x="2" y="65"/>
                      <a:pt x="3" y="64"/>
                    </a:cubicBezTo>
                    <a:cubicBezTo>
                      <a:pt x="8" y="60"/>
                      <a:pt x="14" y="57"/>
                      <a:pt x="18" y="54"/>
                    </a:cubicBezTo>
                    <a:cubicBezTo>
                      <a:pt x="21" y="52"/>
                      <a:pt x="22" y="51"/>
                      <a:pt x="22" y="50"/>
                    </a:cubicBezTo>
                    <a:cubicBezTo>
                      <a:pt x="22" y="50"/>
                      <a:pt x="22" y="50"/>
                      <a:pt x="22" y="50"/>
                    </a:cubicBezTo>
                    <a:cubicBezTo>
                      <a:pt x="22" y="50"/>
                      <a:pt x="16" y="28"/>
                      <a:pt x="8"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9" name="Freeform 190">
                <a:extLst>
                  <a:ext uri="{FF2B5EF4-FFF2-40B4-BE49-F238E27FC236}">
                    <a16:creationId xmlns:a16="http://schemas.microsoft.com/office/drawing/2014/main" id="{0D452E92-0F54-DECE-07A0-C70CA8D81855}"/>
                  </a:ext>
                </a:extLst>
              </p:cNvPr>
              <p:cNvSpPr>
                <a:spLocks/>
              </p:cNvSpPr>
              <p:nvPr/>
            </p:nvSpPr>
            <p:spPr bwMode="auto">
              <a:xfrm>
                <a:off x="4387" y="1940"/>
                <a:ext cx="1178" cy="907"/>
              </a:xfrm>
              <a:custGeom>
                <a:avLst/>
                <a:gdLst>
                  <a:gd name="T0" fmla="*/ 481 w 496"/>
                  <a:gd name="T1" fmla="*/ 61 h 382"/>
                  <a:gd name="T2" fmla="*/ 159 w 496"/>
                  <a:gd name="T3" fmla="*/ 13 h 382"/>
                  <a:gd name="T4" fmla="*/ 0 w 496"/>
                  <a:gd name="T5" fmla="*/ 350 h 382"/>
                  <a:gd name="T6" fmla="*/ 89 w 496"/>
                  <a:gd name="T7" fmla="*/ 382 h 382"/>
                  <a:gd name="T8" fmla="*/ 208 w 496"/>
                  <a:gd name="T9" fmla="*/ 114 h 382"/>
                  <a:gd name="T10" fmla="*/ 460 w 496"/>
                  <a:gd name="T11" fmla="*/ 188 h 382"/>
                  <a:gd name="T12" fmla="*/ 481 w 496"/>
                  <a:gd name="T13" fmla="*/ 61 h 382"/>
                </a:gdLst>
                <a:ahLst/>
                <a:cxnLst>
                  <a:cxn ang="0">
                    <a:pos x="T0" y="T1"/>
                  </a:cxn>
                  <a:cxn ang="0">
                    <a:pos x="T2" y="T3"/>
                  </a:cxn>
                  <a:cxn ang="0">
                    <a:pos x="T4" y="T5"/>
                  </a:cxn>
                  <a:cxn ang="0">
                    <a:pos x="T6" y="T7"/>
                  </a:cxn>
                  <a:cxn ang="0">
                    <a:pos x="T8" y="T9"/>
                  </a:cxn>
                  <a:cxn ang="0">
                    <a:pos x="T10" y="T11"/>
                  </a:cxn>
                  <a:cxn ang="0">
                    <a:pos x="T12" y="T13"/>
                  </a:cxn>
                </a:cxnLst>
                <a:rect l="0" t="0" r="r" b="b"/>
                <a:pathLst>
                  <a:path w="496" h="382">
                    <a:moveTo>
                      <a:pt x="481" y="61"/>
                    </a:moveTo>
                    <a:cubicBezTo>
                      <a:pt x="481" y="61"/>
                      <a:pt x="188" y="0"/>
                      <a:pt x="159" y="13"/>
                    </a:cubicBezTo>
                    <a:cubicBezTo>
                      <a:pt x="131" y="27"/>
                      <a:pt x="0" y="350"/>
                      <a:pt x="0" y="350"/>
                    </a:cubicBezTo>
                    <a:cubicBezTo>
                      <a:pt x="89" y="382"/>
                      <a:pt x="89" y="382"/>
                      <a:pt x="89" y="382"/>
                    </a:cubicBezTo>
                    <a:cubicBezTo>
                      <a:pt x="208" y="114"/>
                      <a:pt x="208" y="114"/>
                      <a:pt x="208" y="114"/>
                    </a:cubicBezTo>
                    <a:cubicBezTo>
                      <a:pt x="208" y="114"/>
                      <a:pt x="424" y="195"/>
                      <a:pt x="460" y="188"/>
                    </a:cubicBezTo>
                    <a:cubicBezTo>
                      <a:pt x="496" y="180"/>
                      <a:pt x="481" y="61"/>
                      <a:pt x="481" y="6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 name="Freeform 191">
                <a:extLst>
                  <a:ext uri="{FF2B5EF4-FFF2-40B4-BE49-F238E27FC236}">
                    <a16:creationId xmlns:a16="http://schemas.microsoft.com/office/drawing/2014/main" id="{87B7E360-081A-72C9-20B7-89605E90D608}"/>
                  </a:ext>
                </a:extLst>
              </p:cNvPr>
              <p:cNvSpPr>
                <a:spLocks/>
              </p:cNvSpPr>
              <p:nvPr/>
            </p:nvSpPr>
            <p:spPr bwMode="auto">
              <a:xfrm>
                <a:off x="4748" y="2126"/>
                <a:ext cx="731" cy="1158"/>
              </a:xfrm>
              <a:custGeom>
                <a:avLst/>
                <a:gdLst>
                  <a:gd name="T0" fmla="*/ 198 w 308"/>
                  <a:gd name="T1" fmla="*/ 0 h 488"/>
                  <a:gd name="T2" fmla="*/ 12 w 308"/>
                  <a:gd name="T3" fmla="*/ 94 h 488"/>
                  <a:gd name="T4" fmla="*/ 29 w 308"/>
                  <a:gd name="T5" fmla="*/ 488 h 488"/>
                  <a:gd name="T6" fmla="*/ 126 w 308"/>
                  <a:gd name="T7" fmla="*/ 488 h 488"/>
                  <a:gd name="T8" fmla="*/ 120 w 308"/>
                  <a:gd name="T9" fmla="*/ 158 h 488"/>
                  <a:gd name="T10" fmla="*/ 308 w 308"/>
                  <a:gd name="T11" fmla="*/ 110 h 488"/>
                  <a:gd name="T12" fmla="*/ 198 w 308"/>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308" h="488">
                    <a:moveTo>
                      <a:pt x="198" y="0"/>
                    </a:moveTo>
                    <a:cubicBezTo>
                      <a:pt x="193" y="2"/>
                      <a:pt x="24" y="71"/>
                      <a:pt x="12" y="94"/>
                    </a:cubicBezTo>
                    <a:cubicBezTo>
                      <a:pt x="0" y="116"/>
                      <a:pt x="29" y="488"/>
                      <a:pt x="29" y="488"/>
                    </a:cubicBezTo>
                    <a:cubicBezTo>
                      <a:pt x="126" y="488"/>
                      <a:pt x="126" y="488"/>
                      <a:pt x="126" y="488"/>
                    </a:cubicBezTo>
                    <a:cubicBezTo>
                      <a:pt x="120" y="158"/>
                      <a:pt x="120" y="158"/>
                      <a:pt x="120" y="158"/>
                    </a:cubicBezTo>
                    <a:cubicBezTo>
                      <a:pt x="308" y="110"/>
                      <a:pt x="308" y="110"/>
                      <a:pt x="308" y="110"/>
                    </a:cubicBezTo>
                    <a:lnTo>
                      <a:pt x="198"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1" name="Freeform 192">
                <a:extLst>
                  <a:ext uri="{FF2B5EF4-FFF2-40B4-BE49-F238E27FC236}">
                    <a16:creationId xmlns:a16="http://schemas.microsoft.com/office/drawing/2014/main" id="{2EF2A257-970C-2F78-25FA-1CE94A8BE7A3}"/>
                  </a:ext>
                </a:extLst>
              </p:cNvPr>
              <p:cNvSpPr>
                <a:spLocks/>
              </p:cNvSpPr>
              <p:nvPr/>
            </p:nvSpPr>
            <p:spPr bwMode="auto">
              <a:xfrm>
                <a:off x="4860" y="2199"/>
                <a:ext cx="622" cy="190"/>
              </a:xfrm>
              <a:custGeom>
                <a:avLst/>
                <a:gdLst>
                  <a:gd name="T0" fmla="*/ 262 w 262"/>
                  <a:gd name="T1" fmla="*/ 80 h 80"/>
                  <a:gd name="T2" fmla="*/ 259 w 262"/>
                  <a:gd name="T3" fmla="*/ 79 h 80"/>
                  <a:gd name="T4" fmla="*/ 251 w 262"/>
                  <a:gd name="T5" fmla="*/ 78 h 80"/>
                  <a:gd name="T6" fmla="*/ 222 w 262"/>
                  <a:gd name="T7" fmla="*/ 72 h 80"/>
                  <a:gd name="T8" fmla="*/ 128 w 262"/>
                  <a:gd name="T9" fmla="*/ 49 h 80"/>
                  <a:gd name="T10" fmla="*/ 77 w 262"/>
                  <a:gd name="T11" fmla="*/ 33 h 80"/>
                  <a:gd name="T12" fmla="*/ 36 w 262"/>
                  <a:gd name="T13" fmla="*/ 17 h 80"/>
                  <a:gd name="T14" fmla="*/ 21 w 262"/>
                  <a:gd name="T15" fmla="*/ 10 h 80"/>
                  <a:gd name="T16" fmla="*/ 9 w 262"/>
                  <a:gd name="T17" fmla="*/ 5 h 80"/>
                  <a:gd name="T18" fmla="*/ 2 w 262"/>
                  <a:gd name="T19" fmla="*/ 1 h 80"/>
                  <a:gd name="T20" fmla="*/ 0 w 262"/>
                  <a:gd name="T21" fmla="*/ 0 h 80"/>
                  <a:gd name="T22" fmla="*/ 2 w 262"/>
                  <a:gd name="T23" fmla="*/ 1 h 80"/>
                  <a:gd name="T24" fmla="*/ 10 w 262"/>
                  <a:gd name="T25" fmla="*/ 4 h 80"/>
                  <a:gd name="T26" fmla="*/ 21 w 262"/>
                  <a:gd name="T27" fmla="*/ 9 h 80"/>
                  <a:gd name="T28" fmla="*/ 37 w 262"/>
                  <a:gd name="T29" fmla="*/ 16 h 80"/>
                  <a:gd name="T30" fmla="*/ 78 w 262"/>
                  <a:gd name="T31" fmla="*/ 31 h 80"/>
                  <a:gd name="T32" fmla="*/ 129 w 262"/>
                  <a:gd name="T33" fmla="*/ 47 h 80"/>
                  <a:gd name="T34" fmla="*/ 223 w 262"/>
                  <a:gd name="T35" fmla="*/ 71 h 80"/>
                  <a:gd name="T36" fmla="*/ 251 w 262"/>
                  <a:gd name="T37" fmla="*/ 77 h 80"/>
                  <a:gd name="T38" fmla="*/ 259 w 262"/>
                  <a:gd name="T39" fmla="*/ 79 h 80"/>
                  <a:gd name="T40" fmla="*/ 262 w 262"/>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2" h="80">
                    <a:moveTo>
                      <a:pt x="262" y="80"/>
                    </a:moveTo>
                    <a:cubicBezTo>
                      <a:pt x="262" y="80"/>
                      <a:pt x="261" y="80"/>
                      <a:pt x="259" y="79"/>
                    </a:cubicBezTo>
                    <a:cubicBezTo>
                      <a:pt x="257" y="79"/>
                      <a:pt x="254" y="78"/>
                      <a:pt x="251" y="78"/>
                    </a:cubicBezTo>
                    <a:cubicBezTo>
                      <a:pt x="244" y="77"/>
                      <a:pt x="234" y="75"/>
                      <a:pt x="222" y="72"/>
                    </a:cubicBezTo>
                    <a:cubicBezTo>
                      <a:pt x="198" y="67"/>
                      <a:pt x="164" y="59"/>
                      <a:pt x="128" y="49"/>
                    </a:cubicBezTo>
                    <a:cubicBezTo>
                      <a:pt x="110" y="43"/>
                      <a:pt x="93" y="38"/>
                      <a:pt x="77" y="33"/>
                    </a:cubicBezTo>
                    <a:cubicBezTo>
                      <a:pt x="61" y="27"/>
                      <a:pt x="48" y="22"/>
                      <a:pt x="36" y="17"/>
                    </a:cubicBezTo>
                    <a:cubicBezTo>
                      <a:pt x="30" y="15"/>
                      <a:pt x="25" y="12"/>
                      <a:pt x="21" y="10"/>
                    </a:cubicBezTo>
                    <a:cubicBezTo>
                      <a:pt x="16" y="8"/>
                      <a:pt x="12" y="7"/>
                      <a:pt x="9" y="5"/>
                    </a:cubicBezTo>
                    <a:cubicBezTo>
                      <a:pt x="6" y="3"/>
                      <a:pt x="4" y="2"/>
                      <a:pt x="2" y="1"/>
                    </a:cubicBezTo>
                    <a:cubicBezTo>
                      <a:pt x="1" y="1"/>
                      <a:pt x="0" y="0"/>
                      <a:pt x="0" y="0"/>
                    </a:cubicBezTo>
                    <a:cubicBezTo>
                      <a:pt x="0" y="0"/>
                      <a:pt x="1" y="0"/>
                      <a:pt x="2" y="1"/>
                    </a:cubicBezTo>
                    <a:cubicBezTo>
                      <a:pt x="4" y="2"/>
                      <a:pt x="7" y="3"/>
                      <a:pt x="10" y="4"/>
                    </a:cubicBezTo>
                    <a:cubicBezTo>
                      <a:pt x="13" y="6"/>
                      <a:pt x="17" y="7"/>
                      <a:pt x="21" y="9"/>
                    </a:cubicBezTo>
                    <a:cubicBezTo>
                      <a:pt x="26" y="11"/>
                      <a:pt x="31" y="13"/>
                      <a:pt x="37" y="16"/>
                    </a:cubicBezTo>
                    <a:cubicBezTo>
                      <a:pt x="48" y="20"/>
                      <a:pt x="62" y="25"/>
                      <a:pt x="78" y="31"/>
                    </a:cubicBezTo>
                    <a:cubicBezTo>
                      <a:pt x="93" y="36"/>
                      <a:pt x="110" y="41"/>
                      <a:pt x="129" y="47"/>
                    </a:cubicBezTo>
                    <a:cubicBezTo>
                      <a:pt x="165" y="57"/>
                      <a:pt x="198" y="65"/>
                      <a:pt x="223" y="71"/>
                    </a:cubicBezTo>
                    <a:cubicBezTo>
                      <a:pt x="235" y="73"/>
                      <a:pt x="244" y="75"/>
                      <a:pt x="251" y="77"/>
                    </a:cubicBezTo>
                    <a:cubicBezTo>
                      <a:pt x="255" y="78"/>
                      <a:pt x="257" y="78"/>
                      <a:pt x="259" y="79"/>
                    </a:cubicBezTo>
                    <a:cubicBezTo>
                      <a:pt x="261" y="79"/>
                      <a:pt x="262" y="80"/>
                      <a:pt x="262" y="8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2" name="Freeform 193">
                <a:extLst>
                  <a:ext uri="{FF2B5EF4-FFF2-40B4-BE49-F238E27FC236}">
                    <a16:creationId xmlns:a16="http://schemas.microsoft.com/office/drawing/2014/main" id="{074A6479-4C79-F6B7-904D-0AE844102733}"/>
                  </a:ext>
                </a:extLst>
              </p:cNvPr>
              <p:cNvSpPr>
                <a:spLocks/>
              </p:cNvSpPr>
              <p:nvPr/>
            </p:nvSpPr>
            <p:spPr bwMode="auto">
              <a:xfrm>
                <a:off x="4762" y="2278"/>
                <a:ext cx="131" cy="273"/>
              </a:xfrm>
              <a:custGeom>
                <a:avLst/>
                <a:gdLst>
                  <a:gd name="T0" fmla="*/ 6 w 55"/>
                  <a:gd name="T1" fmla="*/ 115 h 115"/>
                  <a:gd name="T2" fmla="*/ 5 w 55"/>
                  <a:gd name="T3" fmla="*/ 110 h 115"/>
                  <a:gd name="T4" fmla="*/ 4 w 55"/>
                  <a:gd name="T5" fmla="*/ 94 h 115"/>
                  <a:gd name="T6" fmla="*/ 1 w 55"/>
                  <a:gd name="T7" fmla="*/ 72 h 115"/>
                  <a:gd name="T8" fmla="*/ 1 w 55"/>
                  <a:gd name="T9" fmla="*/ 44 h 115"/>
                  <a:gd name="T10" fmla="*/ 15 w 55"/>
                  <a:gd name="T11" fmla="*/ 19 h 115"/>
                  <a:gd name="T12" fmla="*/ 35 w 55"/>
                  <a:gd name="T13" fmla="*/ 7 h 115"/>
                  <a:gd name="T14" fmla="*/ 49 w 55"/>
                  <a:gd name="T15" fmla="*/ 1 h 115"/>
                  <a:gd name="T16" fmla="*/ 54 w 55"/>
                  <a:gd name="T17" fmla="*/ 0 h 115"/>
                  <a:gd name="T18" fmla="*/ 35 w 55"/>
                  <a:gd name="T19" fmla="*/ 8 h 115"/>
                  <a:gd name="T20" fmla="*/ 17 w 55"/>
                  <a:gd name="T21" fmla="*/ 21 h 115"/>
                  <a:gd name="T22" fmla="*/ 4 w 55"/>
                  <a:gd name="T23" fmla="*/ 44 h 115"/>
                  <a:gd name="T24" fmla="*/ 3 w 55"/>
                  <a:gd name="T25" fmla="*/ 72 h 115"/>
                  <a:gd name="T26" fmla="*/ 5 w 55"/>
                  <a:gd name="T27" fmla="*/ 94 h 115"/>
                  <a:gd name="T28" fmla="*/ 6 w 55"/>
                  <a:gd name="T29" fmla="*/ 110 h 115"/>
                  <a:gd name="T30" fmla="*/ 6 w 55"/>
                  <a:gd name="T3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115">
                    <a:moveTo>
                      <a:pt x="6" y="115"/>
                    </a:moveTo>
                    <a:cubicBezTo>
                      <a:pt x="6" y="115"/>
                      <a:pt x="6" y="113"/>
                      <a:pt x="5" y="110"/>
                    </a:cubicBezTo>
                    <a:cubicBezTo>
                      <a:pt x="5" y="106"/>
                      <a:pt x="4" y="100"/>
                      <a:pt x="4" y="94"/>
                    </a:cubicBezTo>
                    <a:cubicBezTo>
                      <a:pt x="3" y="88"/>
                      <a:pt x="2" y="80"/>
                      <a:pt x="1" y="72"/>
                    </a:cubicBezTo>
                    <a:cubicBezTo>
                      <a:pt x="1" y="63"/>
                      <a:pt x="0" y="54"/>
                      <a:pt x="1" y="44"/>
                    </a:cubicBezTo>
                    <a:cubicBezTo>
                      <a:pt x="3" y="34"/>
                      <a:pt x="9" y="25"/>
                      <a:pt x="15" y="19"/>
                    </a:cubicBezTo>
                    <a:cubicBezTo>
                      <a:pt x="22" y="14"/>
                      <a:pt x="29" y="10"/>
                      <a:pt x="35" y="7"/>
                    </a:cubicBezTo>
                    <a:cubicBezTo>
                      <a:pt x="41" y="4"/>
                      <a:pt x="46" y="3"/>
                      <a:pt x="49" y="1"/>
                    </a:cubicBezTo>
                    <a:cubicBezTo>
                      <a:pt x="52" y="0"/>
                      <a:pt x="54" y="0"/>
                      <a:pt x="54" y="0"/>
                    </a:cubicBezTo>
                    <a:cubicBezTo>
                      <a:pt x="55" y="0"/>
                      <a:pt x="47" y="3"/>
                      <a:pt x="35" y="8"/>
                    </a:cubicBezTo>
                    <a:cubicBezTo>
                      <a:pt x="30" y="11"/>
                      <a:pt x="23" y="15"/>
                      <a:pt x="17" y="21"/>
                    </a:cubicBezTo>
                    <a:cubicBezTo>
                      <a:pt x="11" y="27"/>
                      <a:pt x="5" y="35"/>
                      <a:pt x="4" y="44"/>
                    </a:cubicBezTo>
                    <a:cubicBezTo>
                      <a:pt x="2" y="54"/>
                      <a:pt x="3" y="63"/>
                      <a:pt x="3" y="72"/>
                    </a:cubicBezTo>
                    <a:cubicBezTo>
                      <a:pt x="4" y="80"/>
                      <a:pt x="5" y="88"/>
                      <a:pt x="5" y="94"/>
                    </a:cubicBezTo>
                    <a:cubicBezTo>
                      <a:pt x="5" y="100"/>
                      <a:pt x="6" y="105"/>
                      <a:pt x="6" y="110"/>
                    </a:cubicBezTo>
                    <a:cubicBezTo>
                      <a:pt x="6" y="113"/>
                      <a:pt x="6" y="115"/>
                      <a:pt x="6" y="115"/>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3" name="Freeform 194">
                <a:extLst>
                  <a:ext uri="{FF2B5EF4-FFF2-40B4-BE49-F238E27FC236}">
                    <a16:creationId xmlns:a16="http://schemas.microsoft.com/office/drawing/2014/main" id="{377D007C-F8FB-2461-659C-9831849C5821}"/>
                  </a:ext>
                </a:extLst>
              </p:cNvPr>
              <p:cNvSpPr>
                <a:spLocks/>
              </p:cNvSpPr>
              <p:nvPr/>
            </p:nvSpPr>
            <p:spPr bwMode="auto">
              <a:xfrm>
                <a:off x="4976" y="2475"/>
                <a:ext cx="57" cy="26"/>
              </a:xfrm>
              <a:custGeom>
                <a:avLst/>
                <a:gdLst>
                  <a:gd name="T0" fmla="*/ 1 w 24"/>
                  <a:gd name="T1" fmla="*/ 0 h 11"/>
                  <a:gd name="T2" fmla="*/ 12 w 24"/>
                  <a:gd name="T3" fmla="*/ 4 h 11"/>
                  <a:gd name="T4" fmla="*/ 23 w 24"/>
                  <a:gd name="T5" fmla="*/ 10 h 11"/>
                  <a:gd name="T6" fmla="*/ 12 w 24"/>
                  <a:gd name="T7" fmla="*/ 6 h 11"/>
                  <a:gd name="T8" fmla="*/ 1 w 24"/>
                  <a:gd name="T9" fmla="*/ 0 h 11"/>
                </a:gdLst>
                <a:ahLst/>
                <a:cxnLst>
                  <a:cxn ang="0">
                    <a:pos x="T0" y="T1"/>
                  </a:cxn>
                  <a:cxn ang="0">
                    <a:pos x="T2" y="T3"/>
                  </a:cxn>
                  <a:cxn ang="0">
                    <a:pos x="T4" y="T5"/>
                  </a:cxn>
                  <a:cxn ang="0">
                    <a:pos x="T6" y="T7"/>
                  </a:cxn>
                  <a:cxn ang="0">
                    <a:pos x="T8" y="T9"/>
                  </a:cxn>
                </a:cxnLst>
                <a:rect l="0" t="0" r="r" b="b"/>
                <a:pathLst>
                  <a:path w="24" h="11">
                    <a:moveTo>
                      <a:pt x="1" y="0"/>
                    </a:moveTo>
                    <a:cubicBezTo>
                      <a:pt x="1" y="0"/>
                      <a:pt x="6" y="1"/>
                      <a:pt x="12" y="4"/>
                    </a:cubicBezTo>
                    <a:cubicBezTo>
                      <a:pt x="19" y="7"/>
                      <a:pt x="24" y="10"/>
                      <a:pt x="23" y="10"/>
                    </a:cubicBezTo>
                    <a:cubicBezTo>
                      <a:pt x="23" y="11"/>
                      <a:pt x="18" y="9"/>
                      <a:pt x="12" y="6"/>
                    </a:cubicBezTo>
                    <a:cubicBezTo>
                      <a:pt x="5" y="3"/>
                      <a:pt x="0" y="1"/>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Freeform 195">
                <a:extLst>
                  <a:ext uri="{FF2B5EF4-FFF2-40B4-BE49-F238E27FC236}">
                    <a16:creationId xmlns:a16="http://schemas.microsoft.com/office/drawing/2014/main" id="{7F17ADE1-5A79-F91D-E0B4-A001E06ADEDB}"/>
                  </a:ext>
                </a:extLst>
              </p:cNvPr>
              <p:cNvSpPr>
                <a:spLocks/>
              </p:cNvSpPr>
              <p:nvPr/>
            </p:nvSpPr>
            <p:spPr bwMode="auto">
              <a:xfrm>
                <a:off x="4997" y="2451"/>
                <a:ext cx="41" cy="52"/>
              </a:xfrm>
              <a:custGeom>
                <a:avLst/>
                <a:gdLst>
                  <a:gd name="T0" fmla="*/ 0 w 17"/>
                  <a:gd name="T1" fmla="*/ 0 h 22"/>
                  <a:gd name="T2" fmla="*/ 8 w 17"/>
                  <a:gd name="T3" fmla="*/ 11 h 22"/>
                  <a:gd name="T4" fmla="*/ 16 w 17"/>
                  <a:gd name="T5" fmla="*/ 21 h 22"/>
                  <a:gd name="T6" fmla="*/ 6 w 17"/>
                  <a:gd name="T7" fmla="*/ 12 h 22"/>
                  <a:gd name="T8" fmla="*/ 0 w 17"/>
                  <a:gd name="T9" fmla="*/ 0 h 22"/>
                </a:gdLst>
                <a:ahLst/>
                <a:cxnLst>
                  <a:cxn ang="0">
                    <a:pos x="T0" y="T1"/>
                  </a:cxn>
                  <a:cxn ang="0">
                    <a:pos x="T2" y="T3"/>
                  </a:cxn>
                  <a:cxn ang="0">
                    <a:pos x="T4" y="T5"/>
                  </a:cxn>
                  <a:cxn ang="0">
                    <a:pos x="T6" y="T7"/>
                  </a:cxn>
                  <a:cxn ang="0">
                    <a:pos x="T8" y="T9"/>
                  </a:cxn>
                </a:cxnLst>
                <a:rect l="0" t="0" r="r" b="b"/>
                <a:pathLst>
                  <a:path w="17" h="22">
                    <a:moveTo>
                      <a:pt x="0" y="0"/>
                    </a:moveTo>
                    <a:cubicBezTo>
                      <a:pt x="1" y="0"/>
                      <a:pt x="3" y="5"/>
                      <a:pt x="8" y="11"/>
                    </a:cubicBezTo>
                    <a:cubicBezTo>
                      <a:pt x="12" y="17"/>
                      <a:pt x="17" y="21"/>
                      <a:pt x="16" y="21"/>
                    </a:cubicBezTo>
                    <a:cubicBezTo>
                      <a:pt x="16" y="22"/>
                      <a:pt x="11" y="18"/>
                      <a:pt x="6" y="12"/>
                    </a:cubicBezTo>
                    <a:cubicBezTo>
                      <a:pt x="1" y="6"/>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 name="Freeform 196">
                <a:extLst>
                  <a:ext uri="{FF2B5EF4-FFF2-40B4-BE49-F238E27FC236}">
                    <a16:creationId xmlns:a16="http://schemas.microsoft.com/office/drawing/2014/main" id="{43B75FE2-AD4F-3FEB-B911-05B5446BCFCF}"/>
                  </a:ext>
                </a:extLst>
              </p:cNvPr>
              <p:cNvSpPr>
                <a:spLocks/>
              </p:cNvSpPr>
              <p:nvPr/>
            </p:nvSpPr>
            <p:spPr bwMode="auto">
              <a:xfrm>
                <a:off x="5033" y="2486"/>
                <a:ext cx="52" cy="84"/>
              </a:xfrm>
              <a:custGeom>
                <a:avLst/>
                <a:gdLst>
                  <a:gd name="T0" fmla="*/ 22 w 22"/>
                  <a:gd name="T1" fmla="*/ 0 h 35"/>
                  <a:gd name="T2" fmla="*/ 21 w 22"/>
                  <a:gd name="T3" fmla="*/ 2 h 35"/>
                  <a:gd name="T4" fmla="*/ 15 w 22"/>
                  <a:gd name="T5" fmla="*/ 3 h 35"/>
                  <a:gd name="T6" fmla="*/ 7 w 22"/>
                  <a:gd name="T7" fmla="*/ 3 h 35"/>
                  <a:gd name="T8" fmla="*/ 2 w 22"/>
                  <a:gd name="T9" fmla="*/ 9 h 35"/>
                  <a:gd name="T10" fmla="*/ 1 w 22"/>
                  <a:gd name="T11" fmla="*/ 35 h 35"/>
                  <a:gd name="T12" fmla="*/ 0 w 22"/>
                  <a:gd name="T13" fmla="*/ 9 h 35"/>
                  <a:gd name="T14" fmla="*/ 2 w 22"/>
                  <a:gd name="T15" fmla="*/ 4 h 35"/>
                  <a:gd name="T16" fmla="*/ 7 w 22"/>
                  <a:gd name="T17" fmla="*/ 1 h 35"/>
                  <a:gd name="T18" fmla="*/ 15 w 22"/>
                  <a:gd name="T19" fmla="*/ 2 h 35"/>
                  <a:gd name="T20" fmla="*/ 22 w 22"/>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5">
                    <a:moveTo>
                      <a:pt x="22" y="0"/>
                    </a:moveTo>
                    <a:cubicBezTo>
                      <a:pt x="22" y="0"/>
                      <a:pt x="22" y="1"/>
                      <a:pt x="21" y="2"/>
                    </a:cubicBezTo>
                    <a:cubicBezTo>
                      <a:pt x="19" y="3"/>
                      <a:pt x="17" y="3"/>
                      <a:pt x="15" y="3"/>
                    </a:cubicBezTo>
                    <a:cubicBezTo>
                      <a:pt x="13" y="3"/>
                      <a:pt x="10" y="3"/>
                      <a:pt x="7" y="3"/>
                    </a:cubicBezTo>
                    <a:cubicBezTo>
                      <a:pt x="4" y="4"/>
                      <a:pt x="2" y="6"/>
                      <a:pt x="2" y="9"/>
                    </a:cubicBezTo>
                    <a:cubicBezTo>
                      <a:pt x="2" y="24"/>
                      <a:pt x="2" y="35"/>
                      <a:pt x="1" y="35"/>
                    </a:cubicBezTo>
                    <a:cubicBezTo>
                      <a:pt x="0" y="35"/>
                      <a:pt x="0" y="24"/>
                      <a:pt x="0" y="9"/>
                    </a:cubicBezTo>
                    <a:cubicBezTo>
                      <a:pt x="0" y="8"/>
                      <a:pt x="0" y="5"/>
                      <a:pt x="2" y="4"/>
                    </a:cubicBezTo>
                    <a:cubicBezTo>
                      <a:pt x="3" y="2"/>
                      <a:pt x="5" y="2"/>
                      <a:pt x="7" y="1"/>
                    </a:cubicBezTo>
                    <a:cubicBezTo>
                      <a:pt x="10" y="1"/>
                      <a:pt x="13" y="2"/>
                      <a:pt x="15" y="2"/>
                    </a:cubicBezTo>
                    <a:cubicBezTo>
                      <a:pt x="20" y="2"/>
                      <a:pt x="22" y="0"/>
                      <a:pt x="2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6" name="Freeform 197">
                <a:extLst>
                  <a:ext uri="{FF2B5EF4-FFF2-40B4-BE49-F238E27FC236}">
                    <a16:creationId xmlns:a16="http://schemas.microsoft.com/office/drawing/2014/main" id="{7E8C16C0-D82A-57BE-BA60-36747B447CDF}"/>
                  </a:ext>
                </a:extLst>
              </p:cNvPr>
              <p:cNvSpPr>
                <a:spLocks/>
              </p:cNvSpPr>
              <p:nvPr/>
            </p:nvSpPr>
            <p:spPr bwMode="auto">
              <a:xfrm>
                <a:off x="4967" y="862"/>
                <a:ext cx="192" cy="297"/>
              </a:xfrm>
              <a:custGeom>
                <a:avLst/>
                <a:gdLst>
                  <a:gd name="T0" fmla="*/ 32 w 81"/>
                  <a:gd name="T1" fmla="*/ 4 h 125"/>
                  <a:gd name="T2" fmla="*/ 9 w 81"/>
                  <a:gd name="T3" fmla="*/ 64 h 125"/>
                  <a:gd name="T4" fmla="*/ 31 w 81"/>
                  <a:gd name="T5" fmla="*/ 120 h 125"/>
                  <a:gd name="T6" fmla="*/ 39 w 81"/>
                  <a:gd name="T7" fmla="*/ 125 h 125"/>
                  <a:gd name="T8" fmla="*/ 44 w 81"/>
                  <a:gd name="T9" fmla="*/ 121 h 125"/>
                  <a:gd name="T10" fmla="*/ 77 w 81"/>
                  <a:gd name="T11" fmla="*/ 62 h 125"/>
                  <a:gd name="T12" fmla="*/ 57 w 81"/>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81" h="125">
                    <a:moveTo>
                      <a:pt x="32" y="4"/>
                    </a:moveTo>
                    <a:cubicBezTo>
                      <a:pt x="17" y="9"/>
                      <a:pt x="0" y="19"/>
                      <a:pt x="9" y="64"/>
                    </a:cubicBezTo>
                    <a:cubicBezTo>
                      <a:pt x="13" y="85"/>
                      <a:pt x="17" y="105"/>
                      <a:pt x="31" y="120"/>
                    </a:cubicBezTo>
                    <a:cubicBezTo>
                      <a:pt x="33" y="123"/>
                      <a:pt x="36" y="125"/>
                      <a:pt x="39" y="125"/>
                    </a:cubicBezTo>
                    <a:cubicBezTo>
                      <a:pt x="41" y="124"/>
                      <a:pt x="43" y="123"/>
                      <a:pt x="44" y="121"/>
                    </a:cubicBezTo>
                    <a:cubicBezTo>
                      <a:pt x="59" y="104"/>
                      <a:pt x="72" y="85"/>
                      <a:pt x="77" y="62"/>
                    </a:cubicBezTo>
                    <a:cubicBezTo>
                      <a:pt x="81" y="40"/>
                      <a:pt x="75" y="15"/>
                      <a:pt x="57"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 name="Freeform 198">
                <a:extLst>
                  <a:ext uri="{FF2B5EF4-FFF2-40B4-BE49-F238E27FC236}">
                    <a16:creationId xmlns:a16="http://schemas.microsoft.com/office/drawing/2014/main" id="{27E06553-1C5D-E9A8-871D-CB7557F0DE1C}"/>
                  </a:ext>
                </a:extLst>
              </p:cNvPr>
              <p:cNvSpPr>
                <a:spLocks/>
              </p:cNvSpPr>
              <p:nvPr/>
            </p:nvSpPr>
            <p:spPr bwMode="auto">
              <a:xfrm>
                <a:off x="5024" y="829"/>
                <a:ext cx="254" cy="598"/>
              </a:xfrm>
              <a:custGeom>
                <a:avLst/>
                <a:gdLst>
                  <a:gd name="T0" fmla="*/ 36 w 107"/>
                  <a:gd name="T1" fmla="*/ 217 h 252"/>
                  <a:gd name="T2" fmla="*/ 35 w 107"/>
                  <a:gd name="T3" fmla="*/ 173 h 252"/>
                  <a:gd name="T4" fmla="*/ 1 w 107"/>
                  <a:gd name="T5" fmla="*/ 137 h 252"/>
                  <a:gd name="T6" fmla="*/ 0 w 107"/>
                  <a:gd name="T7" fmla="*/ 47 h 252"/>
                  <a:gd name="T8" fmla="*/ 62 w 107"/>
                  <a:gd name="T9" fmla="*/ 0 h 252"/>
                  <a:gd name="T10" fmla="*/ 106 w 107"/>
                  <a:gd name="T11" fmla="*/ 61 h 252"/>
                  <a:gd name="T12" fmla="*/ 107 w 107"/>
                  <a:gd name="T13" fmla="*/ 216 h 252"/>
                  <a:gd name="T14" fmla="*/ 72 w 107"/>
                  <a:gd name="T15" fmla="*/ 252 h 252"/>
                  <a:gd name="T16" fmla="*/ 36 w 107"/>
                  <a:gd name="T17" fmla="*/ 2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52">
                    <a:moveTo>
                      <a:pt x="36" y="217"/>
                    </a:moveTo>
                    <a:cubicBezTo>
                      <a:pt x="36" y="196"/>
                      <a:pt x="35" y="173"/>
                      <a:pt x="35" y="173"/>
                    </a:cubicBezTo>
                    <a:cubicBezTo>
                      <a:pt x="35" y="173"/>
                      <a:pt x="3" y="169"/>
                      <a:pt x="1" y="137"/>
                    </a:cubicBezTo>
                    <a:cubicBezTo>
                      <a:pt x="0" y="104"/>
                      <a:pt x="0" y="47"/>
                      <a:pt x="0" y="47"/>
                    </a:cubicBezTo>
                    <a:cubicBezTo>
                      <a:pt x="62" y="0"/>
                      <a:pt x="62" y="0"/>
                      <a:pt x="62" y="0"/>
                    </a:cubicBezTo>
                    <a:cubicBezTo>
                      <a:pt x="106" y="61"/>
                      <a:pt x="106" y="61"/>
                      <a:pt x="106" y="61"/>
                    </a:cubicBezTo>
                    <a:cubicBezTo>
                      <a:pt x="107" y="216"/>
                      <a:pt x="107" y="216"/>
                      <a:pt x="107" y="216"/>
                    </a:cubicBezTo>
                    <a:cubicBezTo>
                      <a:pt x="107" y="236"/>
                      <a:pt x="91" y="252"/>
                      <a:pt x="72" y="252"/>
                    </a:cubicBezTo>
                    <a:cubicBezTo>
                      <a:pt x="52" y="252"/>
                      <a:pt x="37" y="236"/>
                      <a:pt x="36" y="217"/>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Freeform 199">
                <a:extLst>
                  <a:ext uri="{FF2B5EF4-FFF2-40B4-BE49-F238E27FC236}">
                    <a16:creationId xmlns:a16="http://schemas.microsoft.com/office/drawing/2014/main" id="{1F45C532-E95B-D2DB-F7B6-D852AA0006FA}"/>
                  </a:ext>
                </a:extLst>
              </p:cNvPr>
              <p:cNvSpPr>
                <a:spLocks/>
              </p:cNvSpPr>
              <p:nvPr/>
            </p:nvSpPr>
            <p:spPr bwMode="auto">
              <a:xfrm>
                <a:off x="5107" y="1207"/>
                <a:ext cx="99" cy="57"/>
              </a:xfrm>
              <a:custGeom>
                <a:avLst/>
                <a:gdLst>
                  <a:gd name="T0" fmla="*/ 0 w 42"/>
                  <a:gd name="T1" fmla="*/ 14 h 24"/>
                  <a:gd name="T2" fmla="*/ 42 w 42"/>
                  <a:gd name="T3" fmla="*/ 0 h 24"/>
                  <a:gd name="T4" fmla="*/ 0 w 42"/>
                  <a:gd name="T5" fmla="*/ 22 h 24"/>
                  <a:gd name="T6" fmla="*/ 0 w 42"/>
                  <a:gd name="T7" fmla="*/ 14 h 24"/>
                </a:gdLst>
                <a:ahLst/>
                <a:cxnLst>
                  <a:cxn ang="0">
                    <a:pos x="T0" y="T1"/>
                  </a:cxn>
                  <a:cxn ang="0">
                    <a:pos x="T2" y="T3"/>
                  </a:cxn>
                  <a:cxn ang="0">
                    <a:pos x="T4" y="T5"/>
                  </a:cxn>
                  <a:cxn ang="0">
                    <a:pos x="T6" y="T7"/>
                  </a:cxn>
                </a:cxnLst>
                <a:rect l="0" t="0" r="r" b="b"/>
                <a:pathLst>
                  <a:path w="42" h="24">
                    <a:moveTo>
                      <a:pt x="0" y="14"/>
                    </a:moveTo>
                    <a:cubicBezTo>
                      <a:pt x="0" y="14"/>
                      <a:pt x="21" y="15"/>
                      <a:pt x="42" y="0"/>
                    </a:cubicBezTo>
                    <a:cubicBezTo>
                      <a:pt x="42" y="0"/>
                      <a:pt x="32" y="24"/>
                      <a:pt x="0" y="22"/>
                    </a:cubicBezTo>
                    <a:lnTo>
                      <a:pt x="0" y="14"/>
                    </a:ln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9" name="Freeform 200">
                <a:extLst>
                  <a:ext uri="{FF2B5EF4-FFF2-40B4-BE49-F238E27FC236}">
                    <a16:creationId xmlns:a16="http://schemas.microsoft.com/office/drawing/2014/main" id="{AFEB23D8-8177-3A44-E1A0-B28D9FAD88EB}"/>
                  </a:ext>
                </a:extLst>
              </p:cNvPr>
              <p:cNvSpPr>
                <a:spLocks/>
              </p:cNvSpPr>
              <p:nvPr/>
            </p:nvSpPr>
            <p:spPr bwMode="auto">
              <a:xfrm>
                <a:off x="5111" y="1123"/>
                <a:ext cx="41" cy="38"/>
              </a:xfrm>
              <a:custGeom>
                <a:avLst/>
                <a:gdLst>
                  <a:gd name="T0" fmla="*/ 1 w 17"/>
                  <a:gd name="T1" fmla="*/ 11 h 16"/>
                  <a:gd name="T2" fmla="*/ 1 w 17"/>
                  <a:gd name="T3" fmla="*/ 7 h 16"/>
                  <a:gd name="T4" fmla="*/ 5 w 17"/>
                  <a:gd name="T5" fmla="*/ 6 h 16"/>
                  <a:gd name="T6" fmla="*/ 11 w 17"/>
                  <a:gd name="T7" fmla="*/ 0 h 16"/>
                  <a:gd name="T8" fmla="*/ 17 w 17"/>
                  <a:gd name="T9" fmla="*/ 6 h 16"/>
                  <a:gd name="T10" fmla="*/ 13 w 17"/>
                  <a:gd name="T11" fmla="*/ 14 h 16"/>
                  <a:gd name="T12" fmla="*/ 5 w 17"/>
                  <a:gd name="T13" fmla="*/ 14 h 16"/>
                  <a:gd name="T14" fmla="*/ 0 w 17"/>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1"/>
                    </a:moveTo>
                    <a:cubicBezTo>
                      <a:pt x="0" y="10"/>
                      <a:pt x="0" y="8"/>
                      <a:pt x="1" y="7"/>
                    </a:cubicBezTo>
                    <a:cubicBezTo>
                      <a:pt x="2" y="6"/>
                      <a:pt x="3" y="6"/>
                      <a:pt x="5" y="6"/>
                    </a:cubicBezTo>
                    <a:cubicBezTo>
                      <a:pt x="5" y="3"/>
                      <a:pt x="8" y="0"/>
                      <a:pt x="11" y="0"/>
                    </a:cubicBezTo>
                    <a:cubicBezTo>
                      <a:pt x="14" y="1"/>
                      <a:pt x="16" y="3"/>
                      <a:pt x="17" y="6"/>
                    </a:cubicBezTo>
                    <a:cubicBezTo>
                      <a:pt x="17" y="9"/>
                      <a:pt x="16" y="12"/>
                      <a:pt x="13" y="14"/>
                    </a:cubicBezTo>
                    <a:cubicBezTo>
                      <a:pt x="11" y="15"/>
                      <a:pt x="8" y="16"/>
                      <a:pt x="5" y="14"/>
                    </a:cubicBezTo>
                    <a:cubicBezTo>
                      <a:pt x="3" y="13"/>
                      <a:pt x="1" y="12"/>
                      <a:pt x="0" y="9"/>
                    </a:cubicBezTo>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Freeform 201">
                <a:extLst>
                  <a:ext uri="{FF2B5EF4-FFF2-40B4-BE49-F238E27FC236}">
                    <a16:creationId xmlns:a16="http://schemas.microsoft.com/office/drawing/2014/main" id="{ADCA275A-43D7-5296-9116-B64A46E45506}"/>
                  </a:ext>
                </a:extLst>
              </p:cNvPr>
              <p:cNvSpPr>
                <a:spLocks/>
              </p:cNvSpPr>
              <p:nvPr/>
            </p:nvSpPr>
            <p:spPr bwMode="auto">
              <a:xfrm>
                <a:off x="5038" y="1024"/>
                <a:ext cx="21" cy="21"/>
              </a:xfrm>
              <a:custGeom>
                <a:avLst/>
                <a:gdLst>
                  <a:gd name="T0" fmla="*/ 0 w 9"/>
                  <a:gd name="T1" fmla="*/ 4 h 9"/>
                  <a:gd name="T2" fmla="*/ 5 w 9"/>
                  <a:gd name="T3" fmla="*/ 9 h 9"/>
                  <a:gd name="T4" fmla="*/ 9 w 9"/>
                  <a:gd name="T5" fmla="*/ 5 h 9"/>
                  <a:gd name="T6" fmla="*/ 5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7"/>
                      <a:pt x="2" y="9"/>
                      <a:pt x="5" y="9"/>
                    </a:cubicBezTo>
                    <a:cubicBezTo>
                      <a:pt x="7" y="9"/>
                      <a:pt x="9" y="7"/>
                      <a:pt x="9" y="5"/>
                    </a:cubicBezTo>
                    <a:cubicBezTo>
                      <a:pt x="9" y="2"/>
                      <a:pt x="7" y="0"/>
                      <a:pt x="5" y="0"/>
                    </a:cubicBezTo>
                    <a:cubicBezTo>
                      <a:pt x="2" y="0"/>
                      <a:pt x="0" y="2"/>
                      <a:pt x="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1" name="Freeform 202">
                <a:extLst>
                  <a:ext uri="{FF2B5EF4-FFF2-40B4-BE49-F238E27FC236}">
                    <a16:creationId xmlns:a16="http://schemas.microsoft.com/office/drawing/2014/main" id="{40EB86B4-319B-A77B-5FB5-C7FA7B22154E}"/>
                  </a:ext>
                </a:extLst>
              </p:cNvPr>
              <p:cNvSpPr>
                <a:spLocks/>
              </p:cNvSpPr>
              <p:nvPr/>
            </p:nvSpPr>
            <p:spPr bwMode="auto">
              <a:xfrm>
                <a:off x="5038" y="1014"/>
                <a:ext cx="43" cy="12"/>
              </a:xfrm>
              <a:custGeom>
                <a:avLst/>
                <a:gdLst>
                  <a:gd name="T0" fmla="*/ 0 w 18"/>
                  <a:gd name="T1" fmla="*/ 5 h 5"/>
                  <a:gd name="T2" fmla="*/ 9 w 18"/>
                  <a:gd name="T3" fmla="*/ 3 h 5"/>
                  <a:gd name="T4" fmla="*/ 18 w 18"/>
                  <a:gd name="T5" fmla="*/ 4 h 5"/>
                  <a:gd name="T6" fmla="*/ 16 w 18"/>
                  <a:gd name="T7" fmla="*/ 2 h 5"/>
                  <a:gd name="T8" fmla="*/ 9 w 18"/>
                  <a:gd name="T9" fmla="*/ 0 h 5"/>
                  <a:gd name="T10" fmla="*/ 2 w 18"/>
                  <a:gd name="T11" fmla="*/ 2 h 5"/>
                  <a:gd name="T12" fmla="*/ 0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0" y="5"/>
                    </a:moveTo>
                    <a:cubicBezTo>
                      <a:pt x="1" y="5"/>
                      <a:pt x="4" y="3"/>
                      <a:pt x="9" y="3"/>
                    </a:cubicBezTo>
                    <a:cubicBezTo>
                      <a:pt x="14" y="3"/>
                      <a:pt x="18" y="5"/>
                      <a:pt x="18" y="4"/>
                    </a:cubicBezTo>
                    <a:cubicBezTo>
                      <a:pt x="18" y="4"/>
                      <a:pt x="18" y="3"/>
                      <a:pt x="16" y="2"/>
                    </a:cubicBezTo>
                    <a:cubicBezTo>
                      <a:pt x="15" y="1"/>
                      <a:pt x="12" y="0"/>
                      <a:pt x="9" y="0"/>
                    </a:cubicBezTo>
                    <a:cubicBezTo>
                      <a:pt x="6" y="0"/>
                      <a:pt x="4" y="1"/>
                      <a:pt x="2" y="2"/>
                    </a:cubicBezTo>
                    <a:cubicBezTo>
                      <a:pt x="1" y="3"/>
                      <a:pt x="0" y="4"/>
                      <a:pt x="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Freeform 203">
                <a:extLst>
                  <a:ext uri="{FF2B5EF4-FFF2-40B4-BE49-F238E27FC236}">
                    <a16:creationId xmlns:a16="http://schemas.microsoft.com/office/drawing/2014/main" id="{BC89DFAF-2551-4D0B-F38E-F4B15AD0D1D2}"/>
                  </a:ext>
                </a:extLst>
              </p:cNvPr>
              <p:cNvSpPr>
                <a:spLocks/>
              </p:cNvSpPr>
              <p:nvPr/>
            </p:nvSpPr>
            <p:spPr bwMode="auto">
              <a:xfrm>
                <a:off x="5154" y="1024"/>
                <a:ext cx="22" cy="21"/>
              </a:xfrm>
              <a:custGeom>
                <a:avLst/>
                <a:gdLst>
                  <a:gd name="T0" fmla="*/ 0 w 9"/>
                  <a:gd name="T1" fmla="*/ 5 h 9"/>
                  <a:gd name="T2" fmla="*/ 4 w 9"/>
                  <a:gd name="T3" fmla="*/ 9 h 9"/>
                  <a:gd name="T4" fmla="*/ 9 w 9"/>
                  <a:gd name="T5" fmla="*/ 5 h 9"/>
                  <a:gd name="T6" fmla="*/ 4 w 9"/>
                  <a:gd name="T7" fmla="*/ 1 h 9"/>
                  <a:gd name="T8" fmla="*/ 0 w 9"/>
                  <a:gd name="T9" fmla="*/ 5 h 9"/>
                </a:gdLst>
                <a:ahLst/>
                <a:cxnLst>
                  <a:cxn ang="0">
                    <a:pos x="T0" y="T1"/>
                  </a:cxn>
                  <a:cxn ang="0">
                    <a:pos x="T2" y="T3"/>
                  </a:cxn>
                  <a:cxn ang="0">
                    <a:pos x="T4" y="T5"/>
                  </a:cxn>
                  <a:cxn ang="0">
                    <a:pos x="T6" y="T7"/>
                  </a:cxn>
                  <a:cxn ang="0">
                    <a:pos x="T8" y="T9"/>
                  </a:cxn>
                </a:cxnLst>
                <a:rect l="0" t="0" r="r" b="b"/>
                <a:pathLst>
                  <a:path w="9" h="9">
                    <a:moveTo>
                      <a:pt x="0" y="5"/>
                    </a:moveTo>
                    <a:cubicBezTo>
                      <a:pt x="0" y="7"/>
                      <a:pt x="2" y="9"/>
                      <a:pt x="4" y="9"/>
                    </a:cubicBezTo>
                    <a:cubicBezTo>
                      <a:pt x="7" y="9"/>
                      <a:pt x="9" y="8"/>
                      <a:pt x="9" y="5"/>
                    </a:cubicBezTo>
                    <a:cubicBezTo>
                      <a:pt x="9" y="3"/>
                      <a:pt x="7" y="1"/>
                      <a:pt x="4" y="1"/>
                    </a:cubicBezTo>
                    <a:cubicBezTo>
                      <a:pt x="2" y="0"/>
                      <a:pt x="0" y="2"/>
                      <a:pt x="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3" name="Freeform 204">
                <a:extLst>
                  <a:ext uri="{FF2B5EF4-FFF2-40B4-BE49-F238E27FC236}">
                    <a16:creationId xmlns:a16="http://schemas.microsoft.com/office/drawing/2014/main" id="{3EE495CA-8665-A714-852E-5B09A1709DAA}"/>
                  </a:ext>
                </a:extLst>
              </p:cNvPr>
              <p:cNvSpPr>
                <a:spLocks/>
              </p:cNvSpPr>
              <p:nvPr/>
            </p:nvSpPr>
            <p:spPr bwMode="auto">
              <a:xfrm>
                <a:off x="5152" y="1017"/>
                <a:ext cx="43" cy="11"/>
              </a:xfrm>
              <a:custGeom>
                <a:avLst/>
                <a:gdLst>
                  <a:gd name="T0" fmla="*/ 0 w 18"/>
                  <a:gd name="T1" fmla="*/ 4 h 5"/>
                  <a:gd name="T2" fmla="*/ 9 w 18"/>
                  <a:gd name="T3" fmla="*/ 3 h 5"/>
                  <a:gd name="T4" fmla="*/ 18 w 18"/>
                  <a:gd name="T5" fmla="*/ 4 h 5"/>
                  <a:gd name="T6" fmla="*/ 16 w 18"/>
                  <a:gd name="T7" fmla="*/ 2 h 5"/>
                  <a:gd name="T8" fmla="*/ 9 w 18"/>
                  <a:gd name="T9" fmla="*/ 0 h 5"/>
                  <a:gd name="T10" fmla="*/ 2 w 18"/>
                  <a:gd name="T11" fmla="*/ 2 h 5"/>
                  <a:gd name="T12" fmla="*/ 0 w 18"/>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0" y="4"/>
                    </a:moveTo>
                    <a:cubicBezTo>
                      <a:pt x="1" y="5"/>
                      <a:pt x="4" y="2"/>
                      <a:pt x="9" y="3"/>
                    </a:cubicBezTo>
                    <a:cubicBezTo>
                      <a:pt x="14" y="2"/>
                      <a:pt x="17" y="5"/>
                      <a:pt x="18" y="4"/>
                    </a:cubicBezTo>
                    <a:cubicBezTo>
                      <a:pt x="18" y="4"/>
                      <a:pt x="17" y="3"/>
                      <a:pt x="16" y="2"/>
                    </a:cubicBezTo>
                    <a:cubicBezTo>
                      <a:pt x="14" y="1"/>
                      <a:pt x="12" y="0"/>
                      <a:pt x="9" y="0"/>
                    </a:cubicBezTo>
                    <a:cubicBezTo>
                      <a:pt x="6" y="0"/>
                      <a:pt x="3" y="1"/>
                      <a:pt x="2" y="2"/>
                    </a:cubicBezTo>
                    <a:cubicBezTo>
                      <a:pt x="0" y="3"/>
                      <a:pt x="0" y="4"/>
                      <a:pt x="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206">
              <a:extLst>
                <a:ext uri="{FF2B5EF4-FFF2-40B4-BE49-F238E27FC236}">
                  <a16:creationId xmlns:a16="http://schemas.microsoft.com/office/drawing/2014/main" id="{BDB3379C-60E2-A2DC-61A3-B2E86627ABBD}"/>
                </a:ext>
              </a:extLst>
            </p:cNvPr>
            <p:cNvSpPr>
              <a:spLocks/>
            </p:cNvSpPr>
            <p:nvPr/>
          </p:nvSpPr>
          <p:spPr bwMode="auto">
            <a:xfrm>
              <a:off x="5081" y="1017"/>
              <a:ext cx="35" cy="97"/>
            </a:xfrm>
            <a:custGeom>
              <a:avLst/>
              <a:gdLst>
                <a:gd name="T0" fmla="*/ 12 w 15"/>
                <a:gd name="T1" fmla="*/ 40 h 41"/>
                <a:gd name="T2" fmla="*/ 5 w 15"/>
                <a:gd name="T3" fmla="*/ 39 h 41"/>
                <a:gd name="T4" fmla="*/ 2 w 15"/>
                <a:gd name="T5" fmla="*/ 38 h 41"/>
                <a:gd name="T6" fmla="*/ 3 w 15"/>
                <a:gd name="T7" fmla="*/ 34 h 41"/>
                <a:gd name="T8" fmla="*/ 6 w 15"/>
                <a:gd name="T9" fmla="*/ 25 h 41"/>
                <a:gd name="T10" fmla="*/ 15 w 15"/>
                <a:gd name="T11" fmla="*/ 0 h 41"/>
                <a:gd name="T12" fmla="*/ 4 w 15"/>
                <a:gd name="T13" fmla="*/ 24 h 41"/>
                <a:gd name="T14" fmla="*/ 1 w 15"/>
                <a:gd name="T15" fmla="*/ 33 h 41"/>
                <a:gd name="T16" fmla="*/ 0 w 15"/>
                <a:gd name="T17" fmla="*/ 38 h 41"/>
                <a:gd name="T18" fmla="*/ 2 w 15"/>
                <a:gd name="T19" fmla="*/ 40 h 41"/>
                <a:gd name="T20" fmla="*/ 4 w 15"/>
                <a:gd name="T21" fmla="*/ 40 h 41"/>
                <a:gd name="T22" fmla="*/ 12 w 15"/>
                <a:gd name="T23"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41">
                  <a:moveTo>
                    <a:pt x="12" y="40"/>
                  </a:moveTo>
                  <a:cubicBezTo>
                    <a:pt x="12" y="40"/>
                    <a:pt x="9" y="39"/>
                    <a:pt x="5" y="39"/>
                  </a:cubicBezTo>
                  <a:cubicBezTo>
                    <a:pt x="3" y="39"/>
                    <a:pt x="2" y="38"/>
                    <a:pt x="2" y="38"/>
                  </a:cubicBezTo>
                  <a:cubicBezTo>
                    <a:pt x="2" y="37"/>
                    <a:pt x="2" y="35"/>
                    <a:pt x="3" y="34"/>
                  </a:cubicBezTo>
                  <a:cubicBezTo>
                    <a:pt x="4" y="31"/>
                    <a:pt x="5" y="28"/>
                    <a:pt x="6" y="25"/>
                  </a:cubicBezTo>
                  <a:cubicBezTo>
                    <a:pt x="11" y="11"/>
                    <a:pt x="15" y="0"/>
                    <a:pt x="15" y="0"/>
                  </a:cubicBezTo>
                  <a:cubicBezTo>
                    <a:pt x="14" y="0"/>
                    <a:pt x="10" y="10"/>
                    <a:pt x="4" y="24"/>
                  </a:cubicBezTo>
                  <a:cubicBezTo>
                    <a:pt x="3" y="27"/>
                    <a:pt x="2" y="30"/>
                    <a:pt x="1" y="33"/>
                  </a:cubicBezTo>
                  <a:cubicBezTo>
                    <a:pt x="0" y="35"/>
                    <a:pt x="0" y="36"/>
                    <a:pt x="0" y="38"/>
                  </a:cubicBezTo>
                  <a:cubicBezTo>
                    <a:pt x="1" y="39"/>
                    <a:pt x="2" y="40"/>
                    <a:pt x="2" y="40"/>
                  </a:cubicBezTo>
                  <a:cubicBezTo>
                    <a:pt x="3" y="40"/>
                    <a:pt x="4" y="40"/>
                    <a:pt x="4" y="40"/>
                  </a:cubicBezTo>
                  <a:cubicBezTo>
                    <a:pt x="9" y="41"/>
                    <a:pt x="12" y="41"/>
                    <a:pt x="12" y="4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7">
              <a:extLst>
                <a:ext uri="{FF2B5EF4-FFF2-40B4-BE49-F238E27FC236}">
                  <a16:creationId xmlns:a16="http://schemas.microsoft.com/office/drawing/2014/main" id="{DDA235CF-F620-DFA6-EAE2-874EE1FF5CA5}"/>
                </a:ext>
              </a:extLst>
            </p:cNvPr>
            <p:cNvSpPr>
              <a:spLocks/>
            </p:cNvSpPr>
            <p:nvPr/>
          </p:nvSpPr>
          <p:spPr bwMode="auto">
            <a:xfrm>
              <a:off x="5107" y="1121"/>
              <a:ext cx="40" cy="33"/>
            </a:xfrm>
            <a:custGeom>
              <a:avLst/>
              <a:gdLst>
                <a:gd name="T0" fmla="*/ 16 w 17"/>
                <a:gd name="T1" fmla="*/ 0 h 14"/>
                <a:gd name="T2" fmla="*/ 10 w 17"/>
                <a:gd name="T3" fmla="*/ 9 h 14"/>
                <a:gd name="T4" fmla="*/ 0 w 17"/>
                <a:gd name="T5" fmla="*/ 12 h 14"/>
                <a:gd name="T6" fmla="*/ 4 w 17"/>
                <a:gd name="T7" fmla="*/ 14 h 14"/>
                <a:gd name="T8" fmla="*/ 12 w 17"/>
                <a:gd name="T9" fmla="*/ 11 h 14"/>
                <a:gd name="T10" fmla="*/ 16 w 17"/>
                <a:gd name="T11" fmla="*/ 3 h 14"/>
                <a:gd name="T12" fmla="*/ 16 w 1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7" h="14">
                  <a:moveTo>
                    <a:pt x="16" y="0"/>
                  </a:moveTo>
                  <a:cubicBezTo>
                    <a:pt x="15" y="0"/>
                    <a:pt x="15" y="5"/>
                    <a:pt x="10" y="9"/>
                  </a:cubicBezTo>
                  <a:cubicBezTo>
                    <a:pt x="6" y="12"/>
                    <a:pt x="0" y="12"/>
                    <a:pt x="0" y="12"/>
                  </a:cubicBezTo>
                  <a:cubicBezTo>
                    <a:pt x="0" y="13"/>
                    <a:pt x="1" y="13"/>
                    <a:pt x="4" y="14"/>
                  </a:cubicBezTo>
                  <a:cubicBezTo>
                    <a:pt x="6" y="14"/>
                    <a:pt x="10" y="13"/>
                    <a:pt x="12" y="11"/>
                  </a:cubicBezTo>
                  <a:cubicBezTo>
                    <a:pt x="15" y="8"/>
                    <a:pt x="16" y="5"/>
                    <a:pt x="16" y="3"/>
                  </a:cubicBezTo>
                  <a:cubicBezTo>
                    <a:pt x="17" y="1"/>
                    <a:pt x="16" y="0"/>
                    <a:pt x="1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208">
              <a:extLst>
                <a:ext uri="{FF2B5EF4-FFF2-40B4-BE49-F238E27FC236}">
                  <a16:creationId xmlns:a16="http://schemas.microsoft.com/office/drawing/2014/main" id="{32DEC84D-47C0-3B24-7211-56AFE47AD729}"/>
                </a:ext>
              </a:extLst>
            </p:cNvPr>
            <p:cNvSpPr>
              <a:spLocks/>
            </p:cNvSpPr>
            <p:nvPr/>
          </p:nvSpPr>
          <p:spPr bwMode="auto">
            <a:xfrm>
              <a:off x="5147" y="993"/>
              <a:ext cx="52" cy="16"/>
            </a:xfrm>
            <a:custGeom>
              <a:avLst/>
              <a:gdLst>
                <a:gd name="T0" fmla="*/ 0 w 22"/>
                <a:gd name="T1" fmla="*/ 4 h 7"/>
                <a:gd name="T2" fmla="*/ 11 w 22"/>
                <a:gd name="T3" fmla="*/ 5 h 7"/>
                <a:gd name="T4" fmla="*/ 22 w 22"/>
                <a:gd name="T5" fmla="*/ 6 h 7"/>
                <a:gd name="T6" fmla="*/ 19 w 22"/>
                <a:gd name="T7" fmla="*/ 3 h 7"/>
                <a:gd name="T8" fmla="*/ 11 w 22"/>
                <a:gd name="T9" fmla="*/ 0 h 7"/>
                <a:gd name="T10" fmla="*/ 3 w 22"/>
                <a:gd name="T11" fmla="*/ 1 h 7"/>
                <a:gd name="T12" fmla="*/ 0 w 22"/>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22" h="7">
                  <a:moveTo>
                    <a:pt x="0" y="4"/>
                  </a:moveTo>
                  <a:cubicBezTo>
                    <a:pt x="0" y="5"/>
                    <a:pt x="5" y="4"/>
                    <a:pt x="11" y="5"/>
                  </a:cubicBezTo>
                  <a:cubicBezTo>
                    <a:pt x="16" y="6"/>
                    <a:pt x="21" y="7"/>
                    <a:pt x="22" y="6"/>
                  </a:cubicBezTo>
                  <a:cubicBezTo>
                    <a:pt x="22" y="5"/>
                    <a:pt x="21" y="4"/>
                    <a:pt x="19" y="3"/>
                  </a:cubicBezTo>
                  <a:cubicBezTo>
                    <a:pt x="18" y="2"/>
                    <a:pt x="15" y="1"/>
                    <a:pt x="11" y="0"/>
                  </a:cubicBezTo>
                  <a:cubicBezTo>
                    <a:pt x="8" y="0"/>
                    <a:pt x="5" y="0"/>
                    <a:pt x="3" y="1"/>
                  </a:cubicBezTo>
                  <a:cubicBezTo>
                    <a:pt x="1" y="2"/>
                    <a:pt x="0" y="3"/>
                    <a:pt x="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209">
              <a:extLst>
                <a:ext uri="{FF2B5EF4-FFF2-40B4-BE49-F238E27FC236}">
                  <a16:creationId xmlns:a16="http://schemas.microsoft.com/office/drawing/2014/main" id="{54B5B367-F363-AA53-D189-CF0F0F59517C}"/>
                </a:ext>
              </a:extLst>
            </p:cNvPr>
            <p:cNvSpPr>
              <a:spLocks/>
            </p:cNvSpPr>
            <p:nvPr/>
          </p:nvSpPr>
          <p:spPr bwMode="auto">
            <a:xfrm>
              <a:off x="5043" y="979"/>
              <a:ext cx="40" cy="16"/>
            </a:xfrm>
            <a:custGeom>
              <a:avLst/>
              <a:gdLst>
                <a:gd name="T0" fmla="*/ 0 w 17"/>
                <a:gd name="T1" fmla="*/ 6 h 7"/>
                <a:gd name="T2" fmla="*/ 8 w 17"/>
                <a:gd name="T3" fmla="*/ 5 h 7"/>
                <a:gd name="T4" fmla="*/ 17 w 17"/>
                <a:gd name="T5" fmla="*/ 5 h 7"/>
                <a:gd name="T6" fmla="*/ 15 w 17"/>
                <a:gd name="T7" fmla="*/ 2 h 7"/>
                <a:gd name="T8" fmla="*/ 8 w 17"/>
                <a:gd name="T9" fmla="*/ 1 h 7"/>
                <a:gd name="T10" fmla="*/ 2 w 17"/>
                <a:gd name="T11" fmla="*/ 3 h 7"/>
                <a:gd name="T12" fmla="*/ 0 w 17"/>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0" y="6"/>
                  </a:moveTo>
                  <a:cubicBezTo>
                    <a:pt x="1" y="7"/>
                    <a:pt x="4" y="5"/>
                    <a:pt x="8" y="5"/>
                  </a:cubicBezTo>
                  <a:cubicBezTo>
                    <a:pt x="12" y="5"/>
                    <a:pt x="16" y="6"/>
                    <a:pt x="17" y="5"/>
                  </a:cubicBezTo>
                  <a:cubicBezTo>
                    <a:pt x="17" y="4"/>
                    <a:pt x="16" y="3"/>
                    <a:pt x="15" y="2"/>
                  </a:cubicBezTo>
                  <a:cubicBezTo>
                    <a:pt x="13" y="1"/>
                    <a:pt x="11" y="0"/>
                    <a:pt x="8" y="1"/>
                  </a:cubicBezTo>
                  <a:cubicBezTo>
                    <a:pt x="5" y="1"/>
                    <a:pt x="3" y="2"/>
                    <a:pt x="2" y="3"/>
                  </a:cubicBezTo>
                  <a:cubicBezTo>
                    <a:pt x="0" y="4"/>
                    <a:pt x="0" y="5"/>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210">
              <a:extLst>
                <a:ext uri="{FF2B5EF4-FFF2-40B4-BE49-F238E27FC236}">
                  <a16:creationId xmlns:a16="http://schemas.microsoft.com/office/drawing/2014/main" id="{13E3BA1F-B157-D4A2-FE5E-42BE62C3AA66}"/>
                </a:ext>
              </a:extLst>
            </p:cNvPr>
            <p:cNvSpPr>
              <a:spLocks/>
            </p:cNvSpPr>
            <p:nvPr/>
          </p:nvSpPr>
          <p:spPr bwMode="auto">
            <a:xfrm>
              <a:off x="5033" y="810"/>
              <a:ext cx="314" cy="425"/>
            </a:xfrm>
            <a:custGeom>
              <a:avLst/>
              <a:gdLst>
                <a:gd name="T0" fmla="*/ 73 w 132"/>
                <a:gd name="T1" fmla="*/ 78 h 179"/>
                <a:gd name="T2" fmla="*/ 89 w 132"/>
                <a:gd name="T3" fmla="*/ 72 h 179"/>
                <a:gd name="T4" fmla="*/ 95 w 132"/>
                <a:gd name="T5" fmla="*/ 96 h 179"/>
                <a:gd name="T6" fmla="*/ 108 w 132"/>
                <a:gd name="T7" fmla="*/ 178 h 179"/>
                <a:gd name="T8" fmla="*/ 126 w 132"/>
                <a:gd name="T9" fmla="*/ 94 h 179"/>
                <a:gd name="T10" fmla="*/ 112 w 132"/>
                <a:gd name="T11" fmla="*/ 36 h 179"/>
                <a:gd name="T12" fmla="*/ 44 w 132"/>
                <a:gd name="T13" fmla="*/ 2 h 179"/>
                <a:gd name="T14" fmla="*/ 13 w 132"/>
                <a:gd name="T15" fmla="*/ 13 h 179"/>
                <a:gd name="T16" fmla="*/ 1 w 132"/>
                <a:gd name="T17" fmla="*/ 36 h 179"/>
                <a:gd name="T18" fmla="*/ 48 w 132"/>
                <a:gd name="T19" fmla="*/ 66 h 179"/>
                <a:gd name="T20" fmla="*/ 50 w 132"/>
                <a:gd name="T21" fmla="*/ 69 h 179"/>
                <a:gd name="T22" fmla="*/ 73 w 132"/>
                <a:gd name="T23" fmla="*/ 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79">
                  <a:moveTo>
                    <a:pt x="73" y="78"/>
                  </a:moveTo>
                  <a:cubicBezTo>
                    <a:pt x="79" y="78"/>
                    <a:pt x="85" y="76"/>
                    <a:pt x="89" y="72"/>
                  </a:cubicBezTo>
                  <a:cubicBezTo>
                    <a:pt x="92" y="80"/>
                    <a:pt x="92" y="89"/>
                    <a:pt x="95" y="96"/>
                  </a:cubicBezTo>
                  <a:cubicBezTo>
                    <a:pt x="97" y="104"/>
                    <a:pt x="100" y="179"/>
                    <a:pt x="108" y="178"/>
                  </a:cubicBezTo>
                  <a:cubicBezTo>
                    <a:pt x="115" y="177"/>
                    <a:pt x="124" y="102"/>
                    <a:pt x="126" y="94"/>
                  </a:cubicBezTo>
                  <a:cubicBezTo>
                    <a:pt x="132" y="74"/>
                    <a:pt x="125" y="52"/>
                    <a:pt x="112" y="36"/>
                  </a:cubicBezTo>
                  <a:cubicBezTo>
                    <a:pt x="96" y="17"/>
                    <a:pt x="69" y="0"/>
                    <a:pt x="44" y="2"/>
                  </a:cubicBezTo>
                  <a:cubicBezTo>
                    <a:pt x="33" y="3"/>
                    <a:pt x="22" y="6"/>
                    <a:pt x="13" y="13"/>
                  </a:cubicBezTo>
                  <a:cubicBezTo>
                    <a:pt x="13" y="13"/>
                    <a:pt x="0" y="23"/>
                    <a:pt x="1" y="36"/>
                  </a:cubicBezTo>
                  <a:cubicBezTo>
                    <a:pt x="3" y="55"/>
                    <a:pt x="29" y="67"/>
                    <a:pt x="48" y="66"/>
                  </a:cubicBezTo>
                  <a:cubicBezTo>
                    <a:pt x="50" y="69"/>
                    <a:pt x="50" y="69"/>
                    <a:pt x="50" y="69"/>
                  </a:cubicBezTo>
                  <a:cubicBezTo>
                    <a:pt x="57" y="74"/>
                    <a:pt x="65" y="78"/>
                    <a:pt x="73" y="7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211">
              <a:extLst>
                <a:ext uri="{FF2B5EF4-FFF2-40B4-BE49-F238E27FC236}">
                  <a16:creationId xmlns:a16="http://schemas.microsoft.com/office/drawing/2014/main" id="{FB4D04FA-B94F-F0DD-7923-B30A384B1473}"/>
                </a:ext>
              </a:extLst>
            </p:cNvPr>
            <p:cNvSpPr>
              <a:spLocks/>
            </p:cNvSpPr>
            <p:nvPr/>
          </p:nvSpPr>
          <p:spPr bwMode="auto">
            <a:xfrm>
              <a:off x="5016" y="893"/>
              <a:ext cx="34" cy="93"/>
            </a:xfrm>
            <a:custGeom>
              <a:avLst/>
              <a:gdLst>
                <a:gd name="T0" fmla="*/ 2 w 14"/>
                <a:gd name="T1" fmla="*/ 37 h 39"/>
                <a:gd name="T2" fmla="*/ 12 w 14"/>
                <a:gd name="T3" fmla="*/ 22 h 39"/>
                <a:gd name="T4" fmla="*/ 14 w 14"/>
                <a:gd name="T5" fmla="*/ 5 h 39"/>
                <a:gd name="T6" fmla="*/ 12 w 14"/>
                <a:gd name="T7" fmla="*/ 1 h 39"/>
                <a:gd name="T8" fmla="*/ 8 w 14"/>
                <a:gd name="T9" fmla="*/ 3 h 39"/>
                <a:gd name="T10" fmla="*/ 2 w 14"/>
                <a:gd name="T11" fmla="*/ 39 h 39"/>
                <a:gd name="T12" fmla="*/ 2 w 14"/>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4" h="39">
                  <a:moveTo>
                    <a:pt x="2" y="37"/>
                  </a:moveTo>
                  <a:cubicBezTo>
                    <a:pt x="7" y="33"/>
                    <a:pt x="10" y="28"/>
                    <a:pt x="12" y="22"/>
                  </a:cubicBezTo>
                  <a:cubicBezTo>
                    <a:pt x="13" y="17"/>
                    <a:pt x="13" y="11"/>
                    <a:pt x="14" y="5"/>
                  </a:cubicBezTo>
                  <a:cubicBezTo>
                    <a:pt x="14" y="3"/>
                    <a:pt x="14" y="1"/>
                    <a:pt x="12" y="1"/>
                  </a:cubicBezTo>
                  <a:cubicBezTo>
                    <a:pt x="10" y="0"/>
                    <a:pt x="9" y="2"/>
                    <a:pt x="8" y="3"/>
                  </a:cubicBezTo>
                  <a:cubicBezTo>
                    <a:pt x="2" y="14"/>
                    <a:pt x="0" y="27"/>
                    <a:pt x="2" y="39"/>
                  </a:cubicBezTo>
                  <a:cubicBezTo>
                    <a:pt x="2" y="39"/>
                    <a:pt x="2" y="39"/>
                    <a:pt x="2" y="3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212">
              <a:extLst>
                <a:ext uri="{FF2B5EF4-FFF2-40B4-BE49-F238E27FC236}">
                  <a16:creationId xmlns:a16="http://schemas.microsoft.com/office/drawing/2014/main" id="{B884ACB4-E89C-25C9-C858-C024EECE5241}"/>
                </a:ext>
              </a:extLst>
            </p:cNvPr>
            <p:cNvSpPr>
              <a:spLocks/>
            </p:cNvSpPr>
            <p:nvPr/>
          </p:nvSpPr>
          <p:spPr bwMode="auto">
            <a:xfrm>
              <a:off x="3768" y="3225"/>
              <a:ext cx="325" cy="152"/>
            </a:xfrm>
            <a:custGeom>
              <a:avLst/>
              <a:gdLst>
                <a:gd name="T0" fmla="*/ 75 w 137"/>
                <a:gd name="T1" fmla="*/ 40 h 64"/>
                <a:gd name="T2" fmla="*/ 75 w 137"/>
                <a:gd name="T3" fmla="*/ 1 h 64"/>
                <a:gd name="T4" fmla="*/ 1 w 137"/>
                <a:gd name="T5" fmla="*/ 0 h 64"/>
                <a:gd name="T6" fmla="*/ 0 w 137"/>
                <a:gd name="T7" fmla="*/ 58 h 64"/>
                <a:gd name="T8" fmla="*/ 5 w 137"/>
                <a:gd name="T9" fmla="*/ 58 h 64"/>
                <a:gd name="T10" fmla="*/ 122 w 137"/>
                <a:gd name="T11" fmla="*/ 60 h 64"/>
                <a:gd name="T12" fmla="*/ 75 w 137"/>
                <a:gd name="T13" fmla="*/ 40 h 64"/>
              </a:gdLst>
              <a:ahLst/>
              <a:cxnLst>
                <a:cxn ang="0">
                  <a:pos x="T0" y="T1"/>
                </a:cxn>
                <a:cxn ang="0">
                  <a:pos x="T2" y="T3"/>
                </a:cxn>
                <a:cxn ang="0">
                  <a:pos x="T4" y="T5"/>
                </a:cxn>
                <a:cxn ang="0">
                  <a:pos x="T6" y="T7"/>
                </a:cxn>
                <a:cxn ang="0">
                  <a:pos x="T8" y="T9"/>
                </a:cxn>
                <a:cxn ang="0">
                  <a:pos x="T10" y="T11"/>
                </a:cxn>
                <a:cxn ang="0">
                  <a:pos x="T12" y="T13"/>
                </a:cxn>
              </a:cxnLst>
              <a:rect l="0" t="0" r="r" b="b"/>
              <a:pathLst>
                <a:path w="137" h="64">
                  <a:moveTo>
                    <a:pt x="75" y="40"/>
                  </a:moveTo>
                  <a:cubicBezTo>
                    <a:pt x="75" y="1"/>
                    <a:pt x="75" y="1"/>
                    <a:pt x="75" y="1"/>
                  </a:cubicBezTo>
                  <a:cubicBezTo>
                    <a:pt x="1" y="0"/>
                    <a:pt x="1" y="0"/>
                    <a:pt x="1" y="0"/>
                  </a:cubicBezTo>
                  <a:cubicBezTo>
                    <a:pt x="0" y="58"/>
                    <a:pt x="0" y="58"/>
                    <a:pt x="0" y="58"/>
                  </a:cubicBezTo>
                  <a:cubicBezTo>
                    <a:pt x="5" y="58"/>
                    <a:pt x="5" y="58"/>
                    <a:pt x="5" y="58"/>
                  </a:cubicBezTo>
                  <a:cubicBezTo>
                    <a:pt x="25" y="59"/>
                    <a:pt x="108" y="64"/>
                    <a:pt x="122" y="60"/>
                  </a:cubicBezTo>
                  <a:cubicBezTo>
                    <a:pt x="137" y="55"/>
                    <a:pt x="75" y="40"/>
                    <a:pt x="75" y="4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Rectangle 213">
              <a:extLst>
                <a:ext uri="{FF2B5EF4-FFF2-40B4-BE49-F238E27FC236}">
                  <a16:creationId xmlns:a16="http://schemas.microsoft.com/office/drawing/2014/main" id="{3EDF813D-C238-9326-E415-60C15F64162B}"/>
                </a:ext>
              </a:extLst>
            </p:cNvPr>
            <p:cNvSpPr>
              <a:spLocks noChangeArrowheads="1"/>
            </p:cNvSpPr>
            <p:nvPr/>
          </p:nvSpPr>
          <p:spPr bwMode="auto">
            <a:xfrm>
              <a:off x="3770" y="3310"/>
              <a:ext cx="1" cy="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214">
              <a:extLst>
                <a:ext uri="{FF2B5EF4-FFF2-40B4-BE49-F238E27FC236}">
                  <a16:creationId xmlns:a16="http://schemas.microsoft.com/office/drawing/2014/main" id="{85EE2DD3-392C-1184-DAE5-393A3D10B1FD}"/>
                </a:ext>
              </a:extLst>
            </p:cNvPr>
            <p:cNvSpPr>
              <a:spLocks/>
            </p:cNvSpPr>
            <p:nvPr/>
          </p:nvSpPr>
          <p:spPr bwMode="auto">
            <a:xfrm>
              <a:off x="3770" y="331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215">
              <a:extLst>
                <a:ext uri="{FF2B5EF4-FFF2-40B4-BE49-F238E27FC236}">
                  <a16:creationId xmlns:a16="http://schemas.microsoft.com/office/drawing/2014/main" id="{B4F68B54-E118-EDEE-839F-748D86FD5306}"/>
                </a:ext>
              </a:extLst>
            </p:cNvPr>
            <p:cNvSpPr>
              <a:spLocks/>
            </p:cNvSpPr>
            <p:nvPr/>
          </p:nvSpPr>
          <p:spPr bwMode="auto">
            <a:xfrm>
              <a:off x="3768" y="3310"/>
              <a:ext cx="64" cy="50"/>
            </a:xfrm>
            <a:custGeom>
              <a:avLst/>
              <a:gdLst>
                <a:gd name="T0" fmla="*/ 2 w 27"/>
                <a:gd name="T1" fmla="*/ 0 h 21"/>
                <a:gd name="T2" fmla="*/ 1 w 27"/>
                <a:gd name="T3" fmla="*/ 0 h 21"/>
                <a:gd name="T4" fmla="*/ 1 w 27"/>
                <a:gd name="T5" fmla="*/ 0 h 21"/>
                <a:gd name="T6" fmla="*/ 0 w 27"/>
                <a:gd name="T7" fmla="*/ 21 h 21"/>
                <a:gd name="T8" fmla="*/ 1 w 27"/>
                <a:gd name="T9" fmla="*/ 20 h 21"/>
                <a:gd name="T10" fmla="*/ 27 w 27"/>
                <a:gd name="T11" fmla="*/ 21 h 21"/>
                <a:gd name="T12" fmla="*/ 18 w 27"/>
                <a:gd name="T13" fmla="*/ 6 h 21"/>
                <a:gd name="T14" fmla="*/ 2 w 27"/>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1">
                  <a:moveTo>
                    <a:pt x="2" y="0"/>
                  </a:moveTo>
                  <a:cubicBezTo>
                    <a:pt x="2" y="0"/>
                    <a:pt x="1" y="0"/>
                    <a:pt x="1" y="0"/>
                  </a:cubicBezTo>
                  <a:cubicBezTo>
                    <a:pt x="1" y="0"/>
                    <a:pt x="1" y="0"/>
                    <a:pt x="1" y="0"/>
                  </a:cubicBezTo>
                  <a:cubicBezTo>
                    <a:pt x="0" y="21"/>
                    <a:pt x="0" y="21"/>
                    <a:pt x="0" y="21"/>
                  </a:cubicBezTo>
                  <a:cubicBezTo>
                    <a:pt x="1" y="20"/>
                    <a:pt x="1" y="20"/>
                    <a:pt x="1" y="20"/>
                  </a:cubicBezTo>
                  <a:cubicBezTo>
                    <a:pt x="27" y="21"/>
                    <a:pt x="27" y="21"/>
                    <a:pt x="27" y="21"/>
                  </a:cubicBezTo>
                  <a:cubicBezTo>
                    <a:pt x="26" y="15"/>
                    <a:pt x="22" y="9"/>
                    <a:pt x="18" y="6"/>
                  </a:cubicBezTo>
                  <a:cubicBezTo>
                    <a:pt x="13" y="2"/>
                    <a:pt x="8" y="0"/>
                    <a:pt x="2" y="0"/>
                  </a:cubicBezTo>
                </a:path>
              </a:pathLst>
            </a:custGeom>
            <a:solidFill>
              <a:srgbClr val="8B3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216">
              <a:extLst>
                <a:ext uri="{FF2B5EF4-FFF2-40B4-BE49-F238E27FC236}">
                  <a16:creationId xmlns:a16="http://schemas.microsoft.com/office/drawing/2014/main" id="{14D43646-2D6A-0E8C-8674-DEEE1C2EF7FE}"/>
                </a:ext>
              </a:extLst>
            </p:cNvPr>
            <p:cNvSpPr>
              <a:spLocks noEditPoints="1"/>
            </p:cNvSpPr>
            <p:nvPr/>
          </p:nvSpPr>
          <p:spPr bwMode="auto">
            <a:xfrm>
              <a:off x="4017" y="3341"/>
              <a:ext cx="45" cy="26"/>
            </a:xfrm>
            <a:custGeom>
              <a:avLst/>
              <a:gdLst>
                <a:gd name="T0" fmla="*/ 19 w 19"/>
                <a:gd name="T1" fmla="*/ 8 h 11"/>
                <a:gd name="T2" fmla="*/ 19 w 19"/>
                <a:gd name="T3" fmla="*/ 8 h 11"/>
                <a:gd name="T4" fmla="*/ 17 w 19"/>
                <a:gd name="T5" fmla="*/ 11 h 11"/>
                <a:gd name="T6" fmla="*/ 16 w 19"/>
                <a:gd name="T7" fmla="*/ 11 h 11"/>
                <a:gd name="T8" fmla="*/ 19 w 19"/>
                <a:gd name="T9" fmla="*/ 10 h 11"/>
                <a:gd name="T10" fmla="*/ 19 w 19"/>
                <a:gd name="T11" fmla="*/ 8 h 11"/>
                <a:gd name="T12" fmla="*/ 0 w 19"/>
                <a:gd name="T13" fmla="*/ 0 h 11"/>
                <a:gd name="T14" fmla="*/ 5 w 19"/>
                <a:gd name="T15" fmla="*/ 1 h 11"/>
                <a:gd name="T16" fmla="*/ 0 w 1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9" y="9"/>
                    <a:pt x="19" y="10"/>
                    <a:pt x="17" y="11"/>
                  </a:cubicBezTo>
                  <a:cubicBezTo>
                    <a:pt x="16" y="11"/>
                    <a:pt x="16" y="11"/>
                    <a:pt x="16" y="11"/>
                  </a:cubicBezTo>
                  <a:cubicBezTo>
                    <a:pt x="18" y="10"/>
                    <a:pt x="19" y="10"/>
                    <a:pt x="19" y="10"/>
                  </a:cubicBezTo>
                  <a:cubicBezTo>
                    <a:pt x="19" y="9"/>
                    <a:pt x="19" y="9"/>
                    <a:pt x="19" y="8"/>
                  </a:cubicBezTo>
                  <a:moveTo>
                    <a:pt x="0" y="0"/>
                  </a:moveTo>
                  <a:cubicBezTo>
                    <a:pt x="2" y="0"/>
                    <a:pt x="3" y="1"/>
                    <a:pt x="5" y="1"/>
                  </a:cubicBezTo>
                  <a:cubicBezTo>
                    <a:pt x="2" y="0"/>
                    <a:pt x="1" y="0"/>
                    <a:pt x="0"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217">
              <a:extLst>
                <a:ext uri="{FF2B5EF4-FFF2-40B4-BE49-F238E27FC236}">
                  <a16:creationId xmlns:a16="http://schemas.microsoft.com/office/drawing/2014/main" id="{1471B4B9-4265-D08B-0828-5E27ACD9D82B}"/>
                </a:ext>
              </a:extLst>
            </p:cNvPr>
            <p:cNvSpPr>
              <a:spLocks/>
            </p:cNvSpPr>
            <p:nvPr/>
          </p:nvSpPr>
          <p:spPr bwMode="auto">
            <a:xfrm>
              <a:off x="4062" y="33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171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218">
              <a:extLst>
                <a:ext uri="{FF2B5EF4-FFF2-40B4-BE49-F238E27FC236}">
                  <a16:creationId xmlns:a16="http://schemas.microsoft.com/office/drawing/2014/main" id="{9DBC4B9C-41E8-C47B-AB3C-B7A924BB9850}"/>
                </a:ext>
              </a:extLst>
            </p:cNvPr>
            <p:cNvSpPr>
              <a:spLocks/>
            </p:cNvSpPr>
            <p:nvPr/>
          </p:nvSpPr>
          <p:spPr bwMode="auto">
            <a:xfrm>
              <a:off x="3768" y="3363"/>
              <a:ext cx="168" cy="7"/>
            </a:xfrm>
            <a:custGeom>
              <a:avLst/>
              <a:gdLst>
                <a:gd name="T0" fmla="*/ 0 w 71"/>
                <a:gd name="T1" fmla="*/ 0 h 3"/>
                <a:gd name="T2" fmla="*/ 71 w 71"/>
                <a:gd name="T3" fmla="*/ 3 h 3"/>
                <a:gd name="T4" fmla="*/ 5 w 71"/>
                <a:gd name="T5" fmla="*/ 0 h 3"/>
                <a:gd name="T6" fmla="*/ 0 w 71"/>
                <a:gd name="T7" fmla="*/ 0 h 3"/>
              </a:gdLst>
              <a:ahLst/>
              <a:cxnLst>
                <a:cxn ang="0">
                  <a:pos x="T0" y="T1"/>
                </a:cxn>
                <a:cxn ang="0">
                  <a:pos x="T2" y="T3"/>
                </a:cxn>
                <a:cxn ang="0">
                  <a:pos x="T4" y="T5"/>
                </a:cxn>
                <a:cxn ang="0">
                  <a:pos x="T6" y="T7"/>
                </a:cxn>
              </a:cxnLst>
              <a:rect l="0" t="0" r="r" b="b"/>
              <a:pathLst>
                <a:path w="71" h="3">
                  <a:moveTo>
                    <a:pt x="0" y="0"/>
                  </a:moveTo>
                  <a:cubicBezTo>
                    <a:pt x="18" y="1"/>
                    <a:pt x="46" y="3"/>
                    <a:pt x="71" y="3"/>
                  </a:cubicBezTo>
                  <a:cubicBezTo>
                    <a:pt x="45" y="2"/>
                    <a:pt x="16" y="1"/>
                    <a:pt x="5" y="0"/>
                  </a:cubicBezTo>
                  <a:cubicBezTo>
                    <a:pt x="0" y="0"/>
                    <a:pt x="0" y="0"/>
                    <a:pt x="0"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219">
              <a:extLst>
                <a:ext uri="{FF2B5EF4-FFF2-40B4-BE49-F238E27FC236}">
                  <a16:creationId xmlns:a16="http://schemas.microsoft.com/office/drawing/2014/main" id="{9B8B8936-6A47-D5A8-C924-52021CE0AAC0}"/>
                </a:ext>
              </a:extLst>
            </p:cNvPr>
            <p:cNvSpPr>
              <a:spLocks/>
            </p:cNvSpPr>
            <p:nvPr/>
          </p:nvSpPr>
          <p:spPr bwMode="auto">
            <a:xfrm>
              <a:off x="3768" y="3341"/>
              <a:ext cx="294" cy="29"/>
            </a:xfrm>
            <a:custGeom>
              <a:avLst/>
              <a:gdLst>
                <a:gd name="T0" fmla="*/ 105 w 124"/>
                <a:gd name="T1" fmla="*/ 0 h 12"/>
                <a:gd name="T2" fmla="*/ 98 w 124"/>
                <a:gd name="T3" fmla="*/ 9 h 12"/>
                <a:gd name="T4" fmla="*/ 27 w 124"/>
                <a:gd name="T5" fmla="*/ 8 h 12"/>
                <a:gd name="T6" fmla="*/ 27 w 124"/>
                <a:gd name="T7" fmla="*/ 8 h 12"/>
                <a:gd name="T8" fmla="*/ 0 w 124"/>
                <a:gd name="T9" fmla="*/ 8 h 12"/>
                <a:gd name="T10" fmla="*/ 0 w 124"/>
                <a:gd name="T11" fmla="*/ 8 h 12"/>
                <a:gd name="T12" fmla="*/ 0 w 124"/>
                <a:gd name="T13" fmla="*/ 9 h 12"/>
                <a:gd name="T14" fmla="*/ 0 w 124"/>
                <a:gd name="T15" fmla="*/ 9 h 12"/>
                <a:gd name="T16" fmla="*/ 5 w 124"/>
                <a:gd name="T17" fmla="*/ 9 h 12"/>
                <a:gd name="T18" fmla="*/ 71 w 124"/>
                <a:gd name="T19" fmla="*/ 12 h 12"/>
                <a:gd name="T20" fmla="*/ 87 w 124"/>
                <a:gd name="T21" fmla="*/ 12 h 12"/>
                <a:gd name="T22" fmla="*/ 121 w 124"/>
                <a:gd name="T23" fmla="*/ 11 h 12"/>
                <a:gd name="T24" fmla="*/ 122 w 124"/>
                <a:gd name="T25" fmla="*/ 11 h 12"/>
                <a:gd name="T26" fmla="*/ 124 w 124"/>
                <a:gd name="T27" fmla="*/ 8 h 12"/>
                <a:gd name="T28" fmla="*/ 124 w 124"/>
                <a:gd name="T29" fmla="*/ 8 h 12"/>
                <a:gd name="T30" fmla="*/ 110 w 124"/>
                <a:gd name="T31" fmla="*/ 1 h 12"/>
                <a:gd name="T32" fmla="*/ 105 w 124"/>
                <a:gd name="T33" fmla="*/ 0 h 12"/>
                <a:gd name="T34" fmla="*/ 105 w 124"/>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12">
                  <a:moveTo>
                    <a:pt x="105" y="0"/>
                  </a:moveTo>
                  <a:cubicBezTo>
                    <a:pt x="101" y="0"/>
                    <a:pt x="98" y="9"/>
                    <a:pt x="98" y="9"/>
                  </a:cubicBezTo>
                  <a:cubicBezTo>
                    <a:pt x="27" y="8"/>
                    <a:pt x="27" y="8"/>
                    <a:pt x="27" y="8"/>
                  </a:cubicBezTo>
                  <a:cubicBezTo>
                    <a:pt x="27" y="8"/>
                    <a:pt x="27" y="8"/>
                    <a:pt x="27" y="8"/>
                  </a:cubicBezTo>
                  <a:cubicBezTo>
                    <a:pt x="0" y="8"/>
                    <a:pt x="0" y="8"/>
                    <a:pt x="0" y="8"/>
                  </a:cubicBezTo>
                  <a:cubicBezTo>
                    <a:pt x="0" y="8"/>
                    <a:pt x="0" y="8"/>
                    <a:pt x="0" y="8"/>
                  </a:cubicBezTo>
                  <a:cubicBezTo>
                    <a:pt x="0" y="9"/>
                    <a:pt x="0" y="9"/>
                    <a:pt x="0" y="9"/>
                  </a:cubicBezTo>
                  <a:cubicBezTo>
                    <a:pt x="0" y="9"/>
                    <a:pt x="0" y="9"/>
                    <a:pt x="0" y="9"/>
                  </a:cubicBezTo>
                  <a:cubicBezTo>
                    <a:pt x="5" y="9"/>
                    <a:pt x="5" y="9"/>
                    <a:pt x="5" y="9"/>
                  </a:cubicBezTo>
                  <a:cubicBezTo>
                    <a:pt x="16" y="10"/>
                    <a:pt x="45" y="11"/>
                    <a:pt x="71" y="12"/>
                  </a:cubicBezTo>
                  <a:cubicBezTo>
                    <a:pt x="76" y="12"/>
                    <a:pt x="82" y="12"/>
                    <a:pt x="87" y="12"/>
                  </a:cubicBezTo>
                  <a:cubicBezTo>
                    <a:pt x="102" y="12"/>
                    <a:pt x="115" y="12"/>
                    <a:pt x="121" y="11"/>
                  </a:cubicBezTo>
                  <a:cubicBezTo>
                    <a:pt x="121" y="11"/>
                    <a:pt x="121" y="11"/>
                    <a:pt x="122" y="11"/>
                  </a:cubicBezTo>
                  <a:cubicBezTo>
                    <a:pt x="124" y="10"/>
                    <a:pt x="124" y="9"/>
                    <a:pt x="124" y="8"/>
                  </a:cubicBezTo>
                  <a:cubicBezTo>
                    <a:pt x="124" y="8"/>
                    <a:pt x="124" y="8"/>
                    <a:pt x="124" y="8"/>
                  </a:cubicBezTo>
                  <a:cubicBezTo>
                    <a:pt x="122" y="6"/>
                    <a:pt x="115" y="3"/>
                    <a:pt x="110" y="1"/>
                  </a:cubicBezTo>
                  <a:cubicBezTo>
                    <a:pt x="108" y="1"/>
                    <a:pt x="107" y="0"/>
                    <a:pt x="105" y="0"/>
                  </a:cubicBezTo>
                  <a:cubicBezTo>
                    <a:pt x="105" y="0"/>
                    <a:pt x="105" y="0"/>
                    <a:pt x="105" y="0"/>
                  </a:cubicBezTo>
                </a:path>
              </a:pathLst>
            </a:custGeom>
            <a:solidFill>
              <a:srgbClr val="8B3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220">
              <a:extLst>
                <a:ext uri="{FF2B5EF4-FFF2-40B4-BE49-F238E27FC236}">
                  <a16:creationId xmlns:a16="http://schemas.microsoft.com/office/drawing/2014/main" id="{F946BE59-3243-48B3-CEC5-28D89AA65A61}"/>
                </a:ext>
              </a:extLst>
            </p:cNvPr>
            <p:cNvSpPr>
              <a:spLocks/>
            </p:cNvSpPr>
            <p:nvPr/>
          </p:nvSpPr>
          <p:spPr bwMode="auto">
            <a:xfrm>
              <a:off x="3768" y="3358"/>
              <a:ext cx="64" cy="2"/>
            </a:xfrm>
            <a:custGeom>
              <a:avLst/>
              <a:gdLst>
                <a:gd name="T0" fmla="*/ 1 w 27"/>
                <a:gd name="T1" fmla="*/ 0 h 1"/>
                <a:gd name="T2" fmla="*/ 0 w 27"/>
                <a:gd name="T3" fmla="*/ 1 h 1"/>
                <a:gd name="T4" fmla="*/ 0 w 27"/>
                <a:gd name="T5" fmla="*/ 1 h 1"/>
                <a:gd name="T6" fmla="*/ 27 w 27"/>
                <a:gd name="T7" fmla="*/ 1 h 1"/>
                <a:gd name="T8" fmla="*/ 27 w 27"/>
                <a:gd name="T9" fmla="*/ 1 h 1"/>
                <a:gd name="T10" fmla="*/ 1 w 27"/>
                <a:gd name="T11" fmla="*/ 0 h 1"/>
              </a:gdLst>
              <a:ahLst/>
              <a:cxnLst>
                <a:cxn ang="0">
                  <a:pos x="T0" y="T1"/>
                </a:cxn>
                <a:cxn ang="0">
                  <a:pos x="T2" y="T3"/>
                </a:cxn>
                <a:cxn ang="0">
                  <a:pos x="T4" y="T5"/>
                </a:cxn>
                <a:cxn ang="0">
                  <a:pos x="T6" y="T7"/>
                </a:cxn>
                <a:cxn ang="0">
                  <a:pos x="T8" y="T9"/>
                </a:cxn>
                <a:cxn ang="0">
                  <a:pos x="T10" y="T11"/>
                </a:cxn>
              </a:cxnLst>
              <a:rect l="0" t="0" r="r" b="b"/>
              <a:pathLst>
                <a:path w="27" h="1">
                  <a:moveTo>
                    <a:pt x="1" y="0"/>
                  </a:moveTo>
                  <a:cubicBezTo>
                    <a:pt x="0" y="1"/>
                    <a:pt x="0" y="1"/>
                    <a:pt x="0" y="1"/>
                  </a:cubicBezTo>
                  <a:cubicBezTo>
                    <a:pt x="0" y="1"/>
                    <a:pt x="0" y="1"/>
                    <a:pt x="0" y="1"/>
                  </a:cubicBezTo>
                  <a:cubicBezTo>
                    <a:pt x="27" y="1"/>
                    <a:pt x="27" y="1"/>
                    <a:pt x="27" y="1"/>
                  </a:cubicBezTo>
                  <a:cubicBezTo>
                    <a:pt x="27" y="1"/>
                    <a:pt x="27" y="1"/>
                    <a:pt x="27" y="1"/>
                  </a:cubicBezTo>
                  <a:cubicBezTo>
                    <a:pt x="1" y="0"/>
                    <a:pt x="1" y="0"/>
                    <a:pt x="1" y="0"/>
                  </a:cubicBezTo>
                </a:path>
              </a:pathLst>
            </a:custGeom>
            <a:solidFill>
              <a:srgbClr val="531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221">
              <a:extLst>
                <a:ext uri="{FF2B5EF4-FFF2-40B4-BE49-F238E27FC236}">
                  <a16:creationId xmlns:a16="http://schemas.microsoft.com/office/drawing/2014/main" id="{9B7C390E-9734-A9C6-0426-3590B5DE6910}"/>
                </a:ext>
              </a:extLst>
            </p:cNvPr>
            <p:cNvSpPr>
              <a:spLocks/>
            </p:cNvSpPr>
            <p:nvPr/>
          </p:nvSpPr>
          <p:spPr bwMode="auto">
            <a:xfrm>
              <a:off x="3765" y="3358"/>
              <a:ext cx="297" cy="7"/>
            </a:xfrm>
            <a:custGeom>
              <a:avLst/>
              <a:gdLst>
                <a:gd name="T0" fmla="*/ 0 w 125"/>
                <a:gd name="T1" fmla="*/ 0 h 3"/>
                <a:gd name="T2" fmla="*/ 2 w 125"/>
                <a:gd name="T3" fmla="*/ 0 h 3"/>
                <a:gd name="T4" fmla="*/ 5 w 125"/>
                <a:gd name="T5" fmla="*/ 0 h 3"/>
                <a:gd name="T6" fmla="*/ 19 w 125"/>
                <a:gd name="T7" fmla="*/ 1 h 3"/>
                <a:gd name="T8" fmla="*/ 63 w 125"/>
                <a:gd name="T9" fmla="*/ 2 h 3"/>
                <a:gd name="T10" fmla="*/ 107 w 125"/>
                <a:gd name="T11" fmla="*/ 2 h 3"/>
                <a:gd name="T12" fmla="*/ 120 w 125"/>
                <a:gd name="T13" fmla="*/ 2 h 3"/>
                <a:gd name="T14" fmla="*/ 124 w 125"/>
                <a:gd name="T15" fmla="*/ 2 h 3"/>
                <a:gd name="T16" fmla="*/ 125 w 125"/>
                <a:gd name="T17" fmla="*/ 2 h 3"/>
                <a:gd name="T18" fmla="*/ 124 w 125"/>
                <a:gd name="T19" fmla="*/ 2 h 3"/>
                <a:gd name="T20" fmla="*/ 120 w 125"/>
                <a:gd name="T21" fmla="*/ 2 h 3"/>
                <a:gd name="T22" fmla="*/ 107 w 125"/>
                <a:gd name="T23" fmla="*/ 2 h 3"/>
                <a:gd name="T24" fmla="*/ 63 w 125"/>
                <a:gd name="T25" fmla="*/ 2 h 3"/>
                <a:gd name="T26" fmla="*/ 19 w 125"/>
                <a:gd name="T27" fmla="*/ 0 h 3"/>
                <a:gd name="T28" fmla="*/ 5 w 125"/>
                <a:gd name="T29" fmla="*/ 0 h 3"/>
                <a:gd name="T30" fmla="*/ 2 w 125"/>
                <a:gd name="T31" fmla="*/ 0 h 3"/>
                <a:gd name="T32" fmla="*/ 0 w 125"/>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
                  <a:moveTo>
                    <a:pt x="0" y="0"/>
                  </a:moveTo>
                  <a:cubicBezTo>
                    <a:pt x="0" y="0"/>
                    <a:pt x="1" y="0"/>
                    <a:pt x="2" y="0"/>
                  </a:cubicBezTo>
                  <a:cubicBezTo>
                    <a:pt x="3" y="0"/>
                    <a:pt x="4" y="0"/>
                    <a:pt x="5" y="0"/>
                  </a:cubicBezTo>
                  <a:cubicBezTo>
                    <a:pt x="9" y="1"/>
                    <a:pt x="13" y="1"/>
                    <a:pt x="19" y="1"/>
                  </a:cubicBezTo>
                  <a:cubicBezTo>
                    <a:pt x="30" y="2"/>
                    <a:pt x="45" y="2"/>
                    <a:pt x="63" y="2"/>
                  </a:cubicBezTo>
                  <a:cubicBezTo>
                    <a:pt x="80" y="3"/>
                    <a:pt x="95" y="3"/>
                    <a:pt x="107" y="2"/>
                  </a:cubicBezTo>
                  <a:cubicBezTo>
                    <a:pt x="112" y="2"/>
                    <a:pt x="116" y="2"/>
                    <a:pt x="120" y="2"/>
                  </a:cubicBezTo>
                  <a:cubicBezTo>
                    <a:pt x="121" y="2"/>
                    <a:pt x="123" y="2"/>
                    <a:pt x="124" y="2"/>
                  </a:cubicBezTo>
                  <a:cubicBezTo>
                    <a:pt x="125" y="2"/>
                    <a:pt x="125" y="2"/>
                    <a:pt x="125" y="2"/>
                  </a:cubicBezTo>
                  <a:cubicBezTo>
                    <a:pt x="125" y="2"/>
                    <a:pt x="125" y="2"/>
                    <a:pt x="124" y="2"/>
                  </a:cubicBezTo>
                  <a:cubicBezTo>
                    <a:pt x="123" y="2"/>
                    <a:pt x="121" y="2"/>
                    <a:pt x="120" y="2"/>
                  </a:cubicBezTo>
                  <a:cubicBezTo>
                    <a:pt x="116" y="2"/>
                    <a:pt x="112" y="2"/>
                    <a:pt x="107" y="2"/>
                  </a:cubicBezTo>
                  <a:cubicBezTo>
                    <a:pt x="95" y="2"/>
                    <a:pt x="80" y="2"/>
                    <a:pt x="63" y="2"/>
                  </a:cubicBezTo>
                  <a:cubicBezTo>
                    <a:pt x="45" y="1"/>
                    <a:pt x="30" y="1"/>
                    <a:pt x="19" y="0"/>
                  </a:cubicBezTo>
                  <a:cubicBezTo>
                    <a:pt x="13" y="0"/>
                    <a:pt x="9" y="0"/>
                    <a:pt x="5" y="0"/>
                  </a:cubicBezTo>
                  <a:cubicBezTo>
                    <a:pt x="4" y="0"/>
                    <a:pt x="3" y="0"/>
                    <a:pt x="2"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222">
              <a:extLst>
                <a:ext uri="{FF2B5EF4-FFF2-40B4-BE49-F238E27FC236}">
                  <a16:creationId xmlns:a16="http://schemas.microsoft.com/office/drawing/2014/main" id="{11184E31-3B5A-5064-47BD-634D81670F80}"/>
                </a:ext>
              </a:extLst>
            </p:cNvPr>
            <p:cNvSpPr>
              <a:spLocks/>
            </p:cNvSpPr>
            <p:nvPr/>
          </p:nvSpPr>
          <p:spPr bwMode="auto">
            <a:xfrm>
              <a:off x="4000" y="3339"/>
              <a:ext cx="19" cy="26"/>
            </a:xfrm>
            <a:custGeom>
              <a:avLst/>
              <a:gdLst>
                <a:gd name="T0" fmla="*/ 0 w 8"/>
                <a:gd name="T1" fmla="*/ 11 h 11"/>
                <a:gd name="T2" fmla="*/ 3 w 8"/>
                <a:gd name="T3" fmla="*/ 5 h 11"/>
                <a:gd name="T4" fmla="*/ 7 w 8"/>
                <a:gd name="T5" fmla="*/ 0 h 11"/>
                <a:gd name="T6" fmla="*/ 2 w 8"/>
                <a:gd name="T7" fmla="*/ 4 h 11"/>
                <a:gd name="T8" fmla="*/ 0 w 8"/>
                <a:gd name="T9" fmla="*/ 11 h 11"/>
              </a:gdLst>
              <a:ahLst/>
              <a:cxnLst>
                <a:cxn ang="0">
                  <a:pos x="T0" y="T1"/>
                </a:cxn>
                <a:cxn ang="0">
                  <a:pos x="T2" y="T3"/>
                </a:cxn>
                <a:cxn ang="0">
                  <a:pos x="T4" y="T5"/>
                </a:cxn>
                <a:cxn ang="0">
                  <a:pos x="T6" y="T7"/>
                </a:cxn>
                <a:cxn ang="0">
                  <a:pos x="T8" y="T9"/>
                </a:cxn>
              </a:cxnLst>
              <a:rect l="0" t="0" r="r" b="b"/>
              <a:pathLst>
                <a:path w="8" h="11">
                  <a:moveTo>
                    <a:pt x="0" y="11"/>
                  </a:moveTo>
                  <a:cubicBezTo>
                    <a:pt x="1" y="11"/>
                    <a:pt x="1" y="8"/>
                    <a:pt x="3" y="5"/>
                  </a:cubicBezTo>
                  <a:cubicBezTo>
                    <a:pt x="5" y="2"/>
                    <a:pt x="8" y="0"/>
                    <a:pt x="7" y="0"/>
                  </a:cubicBezTo>
                  <a:cubicBezTo>
                    <a:pt x="7" y="0"/>
                    <a:pt x="4" y="1"/>
                    <a:pt x="2" y="4"/>
                  </a:cubicBezTo>
                  <a:cubicBezTo>
                    <a:pt x="0" y="8"/>
                    <a:pt x="0" y="11"/>
                    <a:pt x="0"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223">
              <a:extLst>
                <a:ext uri="{FF2B5EF4-FFF2-40B4-BE49-F238E27FC236}">
                  <a16:creationId xmlns:a16="http://schemas.microsoft.com/office/drawing/2014/main" id="{98688BFE-1615-CCE7-D16F-62E5D0BB6B99}"/>
                </a:ext>
              </a:extLst>
            </p:cNvPr>
            <p:cNvSpPr>
              <a:spLocks/>
            </p:cNvSpPr>
            <p:nvPr/>
          </p:nvSpPr>
          <p:spPr bwMode="auto">
            <a:xfrm>
              <a:off x="3950" y="3325"/>
              <a:ext cx="10" cy="14"/>
            </a:xfrm>
            <a:custGeom>
              <a:avLst/>
              <a:gdLst>
                <a:gd name="T0" fmla="*/ 0 w 4"/>
                <a:gd name="T1" fmla="*/ 6 h 6"/>
                <a:gd name="T2" fmla="*/ 2 w 4"/>
                <a:gd name="T3" fmla="*/ 3 h 6"/>
                <a:gd name="T4" fmla="*/ 4 w 4"/>
                <a:gd name="T5" fmla="*/ 0 h 6"/>
                <a:gd name="T6" fmla="*/ 1 w 4"/>
                <a:gd name="T7" fmla="*/ 3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cubicBezTo>
                    <a:pt x="0" y="6"/>
                    <a:pt x="1" y="5"/>
                    <a:pt x="2" y="3"/>
                  </a:cubicBezTo>
                  <a:cubicBezTo>
                    <a:pt x="3" y="1"/>
                    <a:pt x="4" y="0"/>
                    <a:pt x="4" y="0"/>
                  </a:cubicBezTo>
                  <a:cubicBezTo>
                    <a:pt x="4" y="0"/>
                    <a:pt x="2" y="1"/>
                    <a:pt x="1" y="3"/>
                  </a:cubicBezTo>
                  <a:cubicBezTo>
                    <a:pt x="0" y="4"/>
                    <a:pt x="0" y="6"/>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224">
              <a:extLst>
                <a:ext uri="{FF2B5EF4-FFF2-40B4-BE49-F238E27FC236}">
                  <a16:creationId xmlns:a16="http://schemas.microsoft.com/office/drawing/2014/main" id="{17FB2530-09D4-B376-FF66-DBDC94065431}"/>
                </a:ext>
              </a:extLst>
            </p:cNvPr>
            <p:cNvSpPr>
              <a:spLocks/>
            </p:cNvSpPr>
            <p:nvPr/>
          </p:nvSpPr>
          <p:spPr bwMode="auto">
            <a:xfrm>
              <a:off x="3936" y="3320"/>
              <a:ext cx="12" cy="12"/>
            </a:xfrm>
            <a:custGeom>
              <a:avLst/>
              <a:gdLst>
                <a:gd name="T0" fmla="*/ 0 w 5"/>
                <a:gd name="T1" fmla="*/ 5 h 5"/>
                <a:gd name="T2" fmla="*/ 2 w 5"/>
                <a:gd name="T3" fmla="*/ 3 h 5"/>
                <a:gd name="T4" fmla="*/ 4 w 5"/>
                <a:gd name="T5" fmla="*/ 1 h 5"/>
                <a:gd name="T6" fmla="*/ 2 w 5"/>
                <a:gd name="T7" fmla="*/ 2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cubicBezTo>
                    <a:pt x="0" y="5"/>
                    <a:pt x="1" y="4"/>
                    <a:pt x="2" y="3"/>
                  </a:cubicBezTo>
                  <a:cubicBezTo>
                    <a:pt x="4" y="2"/>
                    <a:pt x="5" y="1"/>
                    <a:pt x="4" y="1"/>
                  </a:cubicBezTo>
                  <a:cubicBezTo>
                    <a:pt x="4" y="0"/>
                    <a:pt x="3" y="1"/>
                    <a:pt x="2" y="2"/>
                  </a:cubicBezTo>
                  <a:cubicBezTo>
                    <a:pt x="1" y="3"/>
                    <a:pt x="0" y="5"/>
                    <a:pt x="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225">
              <a:extLst>
                <a:ext uri="{FF2B5EF4-FFF2-40B4-BE49-F238E27FC236}">
                  <a16:creationId xmlns:a16="http://schemas.microsoft.com/office/drawing/2014/main" id="{64257FB3-183F-699A-654A-22B13DF3033F}"/>
                </a:ext>
              </a:extLst>
            </p:cNvPr>
            <p:cNvSpPr>
              <a:spLocks/>
            </p:cNvSpPr>
            <p:nvPr/>
          </p:nvSpPr>
          <p:spPr bwMode="auto">
            <a:xfrm>
              <a:off x="3927" y="3313"/>
              <a:ext cx="19" cy="2"/>
            </a:xfrm>
            <a:custGeom>
              <a:avLst/>
              <a:gdLst>
                <a:gd name="T0" fmla="*/ 0 w 8"/>
                <a:gd name="T1" fmla="*/ 1 h 1"/>
                <a:gd name="T2" fmla="*/ 4 w 8"/>
                <a:gd name="T3" fmla="*/ 1 h 1"/>
                <a:gd name="T4" fmla="*/ 8 w 8"/>
                <a:gd name="T5" fmla="*/ 1 h 1"/>
                <a:gd name="T6" fmla="*/ 4 w 8"/>
                <a:gd name="T7" fmla="*/ 0 h 1"/>
                <a:gd name="T8" fmla="*/ 0 w 8"/>
                <a:gd name="T9" fmla="*/ 1 h 1"/>
              </a:gdLst>
              <a:ahLst/>
              <a:cxnLst>
                <a:cxn ang="0">
                  <a:pos x="T0" y="T1"/>
                </a:cxn>
                <a:cxn ang="0">
                  <a:pos x="T2" y="T3"/>
                </a:cxn>
                <a:cxn ang="0">
                  <a:pos x="T4" y="T5"/>
                </a:cxn>
                <a:cxn ang="0">
                  <a:pos x="T6" y="T7"/>
                </a:cxn>
                <a:cxn ang="0">
                  <a:pos x="T8" y="T9"/>
                </a:cxn>
              </a:cxnLst>
              <a:rect l="0" t="0" r="r" b="b"/>
              <a:pathLst>
                <a:path w="8" h="1">
                  <a:moveTo>
                    <a:pt x="0" y="1"/>
                  </a:moveTo>
                  <a:cubicBezTo>
                    <a:pt x="0" y="1"/>
                    <a:pt x="2" y="1"/>
                    <a:pt x="4" y="1"/>
                  </a:cubicBezTo>
                  <a:cubicBezTo>
                    <a:pt x="6" y="1"/>
                    <a:pt x="8" y="1"/>
                    <a:pt x="8" y="1"/>
                  </a:cubicBezTo>
                  <a:cubicBezTo>
                    <a:pt x="8" y="1"/>
                    <a:pt x="6" y="0"/>
                    <a:pt x="4" y="0"/>
                  </a:cubicBezTo>
                  <a:cubicBezTo>
                    <a:pt x="2" y="0"/>
                    <a:pt x="0" y="0"/>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226">
              <a:extLst>
                <a:ext uri="{FF2B5EF4-FFF2-40B4-BE49-F238E27FC236}">
                  <a16:creationId xmlns:a16="http://schemas.microsoft.com/office/drawing/2014/main" id="{EC93664A-4513-A244-90C1-D9A197AA6236}"/>
                </a:ext>
              </a:extLst>
            </p:cNvPr>
            <p:cNvSpPr>
              <a:spLocks/>
            </p:cNvSpPr>
            <p:nvPr/>
          </p:nvSpPr>
          <p:spPr bwMode="auto">
            <a:xfrm>
              <a:off x="3924" y="3303"/>
              <a:ext cx="22" cy="3"/>
            </a:xfrm>
            <a:custGeom>
              <a:avLst/>
              <a:gdLst>
                <a:gd name="T0" fmla="*/ 0 w 9"/>
                <a:gd name="T1" fmla="*/ 0 h 1"/>
                <a:gd name="T2" fmla="*/ 4 w 9"/>
                <a:gd name="T3" fmla="*/ 1 h 1"/>
                <a:gd name="T4" fmla="*/ 9 w 9"/>
                <a:gd name="T5" fmla="*/ 1 h 1"/>
                <a:gd name="T6" fmla="*/ 4 w 9"/>
                <a:gd name="T7" fmla="*/ 0 h 1"/>
                <a:gd name="T8" fmla="*/ 0 w 9"/>
                <a:gd name="T9" fmla="*/ 0 h 1"/>
              </a:gdLst>
              <a:ahLst/>
              <a:cxnLst>
                <a:cxn ang="0">
                  <a:pos x="T0" y="T1"/>
                </a:cxn>
                <a:cxn ang="0">
                  <a:pos x="T2" y="T3"/>
                </a:cxn>
                <a:cxn ang="0">
                  <a:pos x="T4" y="T5"/>
                </a:cxn>
                <a:cxn ang="0">
                  <a:pos x="T6" y="T7"/>
                </a:cxn>
                <a:cxn ang="0">
                  <a:pos x="T8" y="T9"/>
                </a:cxn>
              </a:cxnLst>
              <a:rect l="0" t="0" r="r" b="b"/>
              <a:pathLst>
                <a:path w="9" h="1">
                  <a:moveTo>
                    <a:pt x="0" y="0"/>
                  </a:moveTo>
                  <a:cubicBezTo>
                    <a:pt x="0" y="0"/>
                    <a:pt x="2" y="1"/>
                    <a:pt x="4" y="1"/>
                  </a:cubicBezTo>
                  <a:cubicBezTo>
                    <a:pt x="7" y="1"/>
                    <a:pt x="9" y="1"/>
                    <a:pt x="9" y="1"/>
                  </a:cubicBezTo>
                  <a:cubicBezTo>
                    <a:pt x="9" y="0"/>
                    <a:pt x="7" y="0"/>
                    <a:pt x="4" y="0"/>
                  </a:cubicBezTo>
                  <a:cubicBezTo>
                    <a:pt x="2"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227">
              <a:extLst>
                <a:ext uri="{FF2B5EF4-FFF2-40B4-BE49-F238E27FC236}">
                  <a16:creationId xmlns:a16="http://schemas.microsoft.com/office/drawing/2014/main" id="{3C1F805A-2C35-5B22-0A0C-3C3B7CE23AB1}"/>
                </a:ext>
              </a:extLst>
            </p:cNvPr>
            <p:cNvSpPr>
              <a:spLocks/>
            </p:cNvSpPr>
            <p:nvPr/>
          </p:nvSpPr>
          <p:spPr bwMode="auto">
            <a:xfrm>
              <a:off x="3955" y="3306"/>
              <a:ext cx="33" cy="21"/>
            </a:xfrm>
            <a:custGeom>
              <a:avLst/>
              <a:gdLst>
                <a:gd name="T0" fmla="*/ 0 w 14"/>
                <a:gd name="T1" fmla="*/ 8 h 9"/>
                <a:gd name="T2" fmla="*/ 5 w 14"/>
                <a:gd name="T3" fmla="*/ 8 h 9"/>
                <a:gd name="T4" fmla="*/ 10 w 14"/>
                <a:gd name="T5" fmla="*/ 7 h 9"/>
                <a:gd name="T6" fmla="*/ 13 w 14"/>
                <a:gd name="T7" fmla="*/ 5 h 9"/>
                <a:gd name="T8" fmla="*/ 14 w 14"/>
                <a:gd name="T9" fmla="*/ 4 h 9"/>
                <a:gd name="T10" fmla="*/ 13 w 14"/>
                <a:gd name="T11" fmla="*/ 2 h 9"/>
                <a:gd name="T12" fmla="*/ 3 w 14"/>
                <a:gd name="T13" fmla="*/ 4 h 9"/>
                <a:gd name="T14" fmla="*/ 1 w 14"/>
                <a:gd name="T15" fmla="*/ 8 h 9"/>
                <a:gd name="T16" fmla="*/ 1 w 14"/>
                <a:gd name="T17" fmla="*/ 9 h 9"/>
                <a:gd name="T18" fmla="*/ 3 w 14"/>
                <a:gd name="T19" fmla="*/ 5 h 9"/>
                <a:gd name="T20" fmla="*/ 7 w 14"/>
                <a:gd name="T21" fmla="*/ 2 h 9"/>
                <a:gd name="T22" fmla="*/ 13 w 14"/>
                <a:gd name="T23" fmla="*/ 3 h 9"/>
                <a:gd name="T24" fmla="*/ 13 w 14"/>
                <a:gd name="T25" fmla="*/ 5 h 9"/>
                <a:gd name="T26" fmla="*/ 10 w 14"/>
                <a:gd name="T27" fmla="*/ 6 h 9"/>
                <a:gd name="T28" fmla="*/ 5 w 14"/>
                <a:gd name="T29" fmla="*/ 7 h 9"/>
                <a:gd name="T30" fmla="*/ 0 w 14"/>
                <a:gd name="T3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9">
                  <a:moveTo>
                    <a:pt x="0" y="8"/>
                  </a:moveTo>
                  <a:cubicBezTo>
                    <a:pt x="0" y="8"/>
                    <a:pt x="2" y="8"/>
                    <a:pt x="5" y="8"/>
                  </a:cubicBezTo>
                  <a:cubicBezTo>
                    <a:pt x="7" y="7"/>
                    <a:pt x="8" y="7"/>
                    <a:pt x="10" y="7"/>
                  </a:cubicBezTo>
                  <a:cubicBezTo>
                    <a:pt x="11" y="6"/>
                    <a:pt x="12" y="6"/>
                    <a:pt x="13" y="5"/>
                  </a:cubicBezTo>
                  <a:cubicBezTo>
                    <a:pt x="13" y="5"/>
                    <a:pt x="14" y="5"/>
                    <a:pt x="14" y="4"/>
                  </a:cubicBezTo>
                  <a:cubicBezTo>
                    <a:pt x="14" y="3"/>
                    <a:pt x="14" y="2"/>
                    <a:pt x="13" y="2"/>
                  </a:cubicBezTo>
                  <a:cubicBezTo>
                    <a:pt x="9" y="0"/>
                    <a:pt x="4" y="2"/>
                    <a:pt x="3" y="4"/>
                  </a:cubicBezTo>
                  <a:cubicBezTo>
                    <a:pt x="2" y="6"/>
                    <a:pt x="1" y="7"/>
                    <a:pt x="1" y="8"/>
                  </a:cubicBezTo>
                  <a:cubicBezTo>
                    <a:pt x="1" y="8"/>
                    <a:pt x="1" y="9"/>
                    <a:pt x="1" y="9"/>
                  </a:cubicBezTo>
                  <a:cubicBezTo>
                    <a:pt x="1" y="9"/>
                    <a:pt x="1" y="7"/>
                    <a:pt x="3" y="5"/>
                  </a:cubicBezTo>
                  <a:cubicBezTo>
                    <a:pt x="4" y="4"/>
                    <a:pt x="6" y="3"/>
                    <a:pt x="7" y="2"/>
                  </a:cubicBezTo>
                  <a:cubicBezTo>
                    <a:pt x="9" y="2"/>
                    <a:pt x="11" y="2"/>
                    <a:pt x="13" y="3"/>
                  </a:cubicBezTo>
                  <a:cubicBezTo>
                    <a:pt x="14" y="3"/>
                    <a:pt x="13" y="4"/>
                    <a:pt x="13" y="5"/>
                  </a:cubicBezTo>
                  <a:cubicBezTo>
                    <a:pt x="12" y="5"/>
                    <a:pt x="11" y="5"/>
                    <a:pt x="10" y="6"/>
                  </a:cubicBezTo>
                  <a:cubicBezTo>
                    <a:pt x="8" y="6"/>
                    <a:pt x="6" y="7"/>
                    <a:pt x="5" y="7"/>
                  </a:cubicBezTo>
                  <a:cubicBezTo>
                    <a:pt x="2" y="7"/>
                    <a:pt x="0" y="7"/>
                    <a:pt x="0"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228">
              <a:extLst>
                <a:ext uri="{FF2B5EF4-FFF2-40B4-BE49-F238E27FC236}">
                  <a16:creationId xmlns:a16="http://schemas.microsoft.com/office/drawing/2014/main" id="{35E1F692-2D83-9A8C-0DDF-2943BCC87CC8}"/>
                </a:ext>
              </a:extLst>
            </p:cNvPr>
            <p:cNvSpPr>
              <a:spLocks/>
            </p:cNvSpPr>
            <p:nvPr/>
          </p:nvSpPr>
          <p:spPr bwMode="auto">
            <a:xfrm>
              <a:off x="3943" y="3303"/>
              <a:ext cx="17" cy="22"/>
            </a:xfrm>
            <a:custGeom>
              <a:avLst/>
              <a:gdLst>
                <a:gd name="T0" fmla="*/ 7 w 7"/>
                <a:gd name="T1" fmla="*/ 9 h 9"/>
                <a:gd name="T2" fmla="*/ 7 w 7"/>
                <a:gd name="T3" fmla="*/ 6 h 9"/>
                <a:gd name="T4" fmla="*/ 6 w 7"/>
                <a:gd name="T5" fmla="*/ 2 h 9"/>
                <a:gd name="T6" fmla="*/ 2 w 7"/>
                <a:gd name="T7" fmla="*/ 0 h 9"/>
                <a:gd name="T8" fmla="*/ 1 w 7"/>
                <a:gd name="T9" fmla="*/ 2 h 9"/>
                <a:gd name="T10" fmla="*/ 1 w 7"/>
                <a:gd name="T11" fmla="*/ 4 h 9"/>
                <a:gd name="T12" fmla="*/ 3 w 7"/>
                <a:gd name="T13" fmla="*/ 7 h 9"/>
                <a:gd name="T14" fmla="*/ 6 w 7"/>
                <a:gd name="T15" fmla="*/ 9 h 9"/>
                <a:gd name="T16" fmla="*/ 4 w 7"/>
                <a:gd name="T17" fmla="*/ 6 h 9"/>
                <a:gd name="T18" fmla="*/ 2 w 7"/>
                <a:gd name="T19" fmla="*/ 3 h 9"/>
                <a:gd name="T20" fmla="*/ 2 w 7"/>
                <a:gd name="T21" fmla="*/ 0 h 9"/>
                <a:gd name="T22" fmla="*/ 5 w 7"/>
                <a:gd name="T23" fmla="*/ 3 h 9"/>
                <a:gd name="T24" fmla="*/ 7 w 7"/>
                <a:gd name="T25" fmla="*/ 6 h 9"/>
                <a:gd name="T26" fmla="*/ 7 w 7"/>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9"/>
                  </a:moveTo>
                  <a:cubicBezTo>
                    <a:pt x="7" y="9"/>
                    <a:pt x="7" y="8"/>
                    <a:pt x="7" y="6"/>
                  </a:cubicBezTo>
                  <a:cubicBezTo>
                    <a:pt x="7" y="4"/>
                    <a:pt x="7" y="3"/>
                    <a:pt x="6" y="2"/>
                  </a:cubicBezTo>
                  <a:cubicBezTo>
                    <a:pt x="5" y="1"/>
                    <a:pt x="4" y="0"/>
                    <a:pt x="2" y="0"/>
                  </a:cubicBezTo>
                  <a:cubicBezTo>
                    <a:pt x="1" y="0"/>
                    <a:pt x="0" y="1"/>
                    <a:pt x="1" y="2"/>
                  </a:cubicBezTo>
                  <a:cubicBezTo>
                    <a:pt x="1" y="3"/>
                    <a:pt x="1" y="3"/>
                    <a:pt x="1" y="4"/>
                  </a:cubicBezTo>
                  <a:cubicBezTo>
                    <a:pt x="2" y="5"/>
                    <a:pt x="3" y="6"/>
                    <a:pt x="3" y="7"/>
                  </a:cubicBezTo>
                  <a:cubicBezTo>
                    <a:pt x="5" y="8"/>
                    <a:pt x="6" y="9"/>
                    <a:pt x="6" y="9"/>
                  </a:cubicBezTo>
                  <a:cubicBezTo>
                    <a:pt x="6" y="9"/>
                    <a:pt x="5" y="8"/>
                    <a:pt x="4" y="6"/>
                  </a:cubicBezTo>
                  <a:cubicBezTo>
                    <a:pt x="3" y="6"/>
                    <a:pt x="3" y="5"/>
                    <a:pt x="2" y="3"/>
                  </a:cubicBezTo>
                  <a:cubicBezTo>
                    <a:pt x="1" y="2"/>
                    <a:pt x="1" y="1"/>
                    <a:pt x="2" y="0"/>
                  </a:cubicBezTo>
                  <a:cubicBezTo>
                    <a:pt x="3" y="0"/>
                    <a:pt x="5" y="2"/>
                    <a:pt x="5" y="3"/>
                  </a:cubicBezTo>
                  <a:cubicBezTo>
                    <a:pt x="6" y="4"/>
                    <a:pt x="6" y="5"/>
                    <a:pt x="7" y="6"/>
                  </a:cubicBezTo>
                  <a:cubicBezTo>
                    <a:pt x="7" y="8"/>
                    <a:pt x="6" y="9"/>
                    <a:pt x="7"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229">
              <a:extLst>
                <a:ext uri="{FF2B5EF4-FFF2-40B4-BE49-F238E27FC236}">
                  <a16:creationId xmlns:a16="http://schemas.microsoft.com/office/drawing/2014/main" id="{E745284A-EDA0-E7DC-18EA-6920F40E3594}"/>
                </a:ext>
              </a:extLst>
            </p:cNvPr>
            <p:cNvSpPr>
              <a:spLocks/>
            </p:cNvSpPr>
            <p:nvPr/>
          </p:nvSpPr>
          <p:spPr bwMode="auto">
            <a:xfrm>
              <a:off x="3770" y="3308"/>
              <a:ext cx="62" cy="52"/>
            </a:xfrm>
            <a:custGeom>
              <a:avLst/>
              <a:gdLst>
                <a:gd name="T0" fmla="*/ 0 w 26"/>
                <a:gd name="T1" fmla="*/ 1 h 22"/>
                <a:gd name="T2" fmla="*/ 6 w 26"/>
                <a:gd name="T3" fmla="*/ 1 h 22"/>
                <a:gd name="T4" fmla="*/ 17 w 26"/>
                <a:gd name="T5" fmla="*/ 6 h 22"/>
                <a:gd name="T6" fmla="*/ 25 w 26"/>
                <a:gd name="T7" fmla="*/ 17 h 22"/>
                <a:gd name="T8" fmla="*/ 26 w 26"/>
                <a:gd name="T9" fmla="*/ 22 h 22"/>
                <a:gd name="T10" fmla="*/ 26 w 26"/>
                <a:gd name="T11" fmla="*/ 20 h 22"/>
                <a:gd name="T12" fmla="*/ 25 w 26"/>
                <a:gd name="T13" fmla="*/ 16 h 22"/>
                <a:gd name="T14" fmla="*/ 18 w 26"/>
                <a:gd name="T15" fmla="*/ 5 h 22"/>
                <a:gd name="T16" fmla="*/ 6 w 26"/>
                <a:gd name="T17" fmla="*/ 0 h 22"/>
                <a:gd name="T18" fmla="*/ 2 w 26"/>
                <a:gd name="T19" fmla="*/ 1 h 22"/>
                <a:gd name="T20" fmla="*/ 0 w 26"/>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2">
                  <a:moveTo>
                    <a:pt x="0" y="1"/>
                  </a:moveTo>
                  <a:cubicBezTo>
                    <a:pt x="0" y="1"/>
                    <a:pt x="2" y="1"/>
                    <a:pt x="6" y="1"/>
                  </a:cubicBezTo>
                  <a:cubicBezTo>
                    <a:pt x="9" y="2"/>
                    <a:pt x="13" y="3"/>
                    <a:pt x="17" y="6"/>
                  </a:cubicBezTo>
                  <a:cubicBezTo>
                    <a:pt x="21" y="9"/>
                    <a:pt x="24" y="14"/>
                    <a:pt x="25" y="17"/>
                  </a:cubicBezTo>
                  <a:cubicBezTo>
                    <a:pt x="26" y="20"/>
                    <a:pt x="26" y="22"/>
                    <a:pt x="26" y="22"/>
                  </a:cubicBezTo>
                  <a:cubicBezTo>
                    <a:pt x="26" y="22"/>
                    <a:pt x="26" y="21"/>
                    <a:pt x="26" y="20"/>
                  </a:cubicBezTo>
                  <a:cubicBezTo>
                    <a:pt x="26" y="20"/>
                    <a:pt x="26" y="18"/>
                    <a:pt x="25" y="16"/>
                  </a:cubicBezTo>
                  <a:cubicBezTo>
                    <a:pt x="24" y="13"/>
                    <a:pt x="22" y="9"/>
                    <a:pt x="18" y="5"/>
                  </a:cubicBezTo>
                  <a:cubicBezTo>
                    <a:pt x="14" y="2"/>
                    <a:pt x="9" y="1"/>
                    <a:pt x="6" y="0"/>
                  </a:cubicBezTo>
                  <a:cubicBezTo>
                    <a:pt x="4" y="0"/>
                    <a:pt x="3" y="0"/>
                    <a:pt x="2" y="1"/>
                  </a:cubicBezTo>
                  <a:cubicBezTo>
                    <a:pt x="1" y="1"/>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30">
              <a:extLst>
                <a:ext uri="{FF2B5EF4-FFF2-40B4-BE49-F238E27FC236}">
                  <a16:creationId xmlns:a16="http://schemas.microsoft.com/office/drawing/2014/main" id="{054AE702-91E3-6399-A2EA-B0C1521D1614}"/>
                </a:ext>
              </a:extLst>
            </p:cNvPr>
            <p:cNvSpPr>
              <a:spLocks/>
            </p:cNvSpPr>
            <p:nvPr/>
          </p:nvSpPr>
          <p:spPr bwMode="auto">
            <a:xfrm>
              <a:off x="3787" y="3237"/>
              <a:ext cx="2" cy="73"/>
            </a:xfrm>
            <a:custGeom>
              <a:avLst/>
              <a:gdLst>
                <a:gd name="T0" fmla="*/ 1 w 1"/>
                <a:gd name="T1" fmla="*/ 0 h 31"/>
                <a:gd name="T2" fmla="*/ 0 w 1"/>
                <a:gd name="T3" fmla="*/ 15 h 31"/>
                <a:gd name="T4" fmla="*/ 0 w 1"/>
                <a:gd name="T5" fmla="*/ 31 h 31"/>
                <a:gd name="T6" fmla="*/ 1 w 1"/>
                <a:gd name="T7" fmla="*/ 15 h 31"/>
                <a:gd name="T8" fmla="*/ 1 w 1"/>
                <a:gd name="T9" fmla="*/ 0 h 31"/>
              </a:gdLst>
              <a:ahLst/>
              <a:cxnLst>
                <a:cxn ang="0">
                  <a:pos x="T0" y="T1"/>
                </a:cxn>
                <a:cxn ang="0">
                  <a:pos x="T2" y="T3"/>
                </a:cxn>
                <a:cxn ang="0">
                  <a:pos x="T4" y="T5"/>
                </a:cxn>
                <a:cxn ang="0">
                  <a:pos x="T6" y="T7"/>
                </a:cxn>
                <a:cxn ang="0">
                  <a:pos x="T8" y="T9"/>
                </a:cxn>
              </a:cxnLst>
              <a:rect l="0" t="0" r="r" b="b"/>
              <a:pathLst>
                <a:path w="1" h="31">
                  <a:moveTo>
                    <a:pt x="1" y="0"/>
                  </a:moveTo>
                  <a:cubicBezTo>
                    <a:pt x="1" y="0"/>
                    <a:pt x="0" y="7"/>
                    <a:pt x="0" y="15"/>
                  </a:cubicBezTo>
                  <a:cubicBezTo>
                    <a:pt x="0" y="24"/>
                    <a:pt x="0" y="31"/>
                    <a:pt x="0" y="31"/>
                  </a:cubicBezTo>
                  <a:cubicBezTo>
                    <a:pt x="1" y="31"/>
                    <a:pt x="1" y="24"/>
                    <a:pt x="1" y="15"/>
                  </a:cubicBezTo>
                  <a:cubicBezTo>
                    <a:pt x="1" y="7"/>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231">
              <a:extLst>
                <a:ext uri="{FF2B5EF4-FFF2-40B4-BE49-F238E27FC236}">
                  <a16:creationId xmlns:a16="http://schemas.microsoft.com/office/drawing/2014/main" id="{0B905A7E-C706-640E-5AFA-CE1D0C7ADB82}"/>
                </a:ext>
              </a:extLst>
            </p:cNvPr>
            <p:cNvSpPr>
              <a:spLocks/>
            </p:cNvSpPr>
            <p:nvPr/>
          </p:nvSpPr>
          <p:spPr bwMode="auto">
            <a:xfrm>
              <a:off x="3853" y="3344"/>
              <a:ext cx="52" cy="4"/>
            </a:xfrm>
            <a:custGeom>
              <a:avLst/>
              <a:gdLst>
                <a:gd name="T0" fmla="*/ 0 w 22"/>
                <a:gd name="T1" fmla="*/ 0 h 2"/>
                <a:gd name="T2" fmla="*/ 11 w 22"/>
                <a:gd name="T3" fmla="*/ 2 h 2"/>
                <a:gd name="T4" fmla="*/ 22 w 22"/>
                <a:gd name="T5" fmla="*/ 1 h 2"/>
                <a:gd name="T6" fmla="*/ 11 w 22"/>
                <a:gd name="T7" fmla="*/ 1 h 2"/>
                <a:gd name="T8" fmla="*/ 0 w 22"/>
                <a:gd name="T9" fmla="*/ 0 h 2"/>
              </a:gdLst>
              <a:ahLst/>
              <a:cxnLst>
                <a:cxn ang="0">
                  <a:pos x="T0" y="T1"/>
                </a:cxn>
                <a:cxn ang="0">
                  <a:pos x="T2" y="T3"/>
                </a:cxn>
                <a:cxn ang="0">
                  <a:pos x="T4" y="T5"/>
                </a:cxn>
                <a:cxn ang="0">
                  <a:pos x="T6" y="T7"/>
                </a:cxn>
                <a:cxn ang="0">
                  <a:pos x="T8" y="T9"/>
                </a:cxn>
              </a:cxnLst>
              <a:rect l="0" t="0" r="r" b="b"/>
              <a:pathLst>
                <a:path w="22" h="2">
                  <a:moveTo>
                    <a:pt x="0" y="0"/>
                  </a:moveTo>
                  <a:cubicBezTo>
                    <a:pt x="0" y="1"/>
                    <a:pt x="5" y="1"/>
                    <a:pt x="11" y="2"/>
                  </a:cubicBezTo>
                  <a:cubicBezTo>
                    <a:pt x="17" y="2"/>
                    <a:pt x="22" y="1"/>
                    <a:pt x="22" y="1"/>
                  </a:cubicBezTo>
                  <a:cubicBezTo>
                    <a:pt x="22" y="1"/>
                    <a:pt x="17" y="1"/>
                    <a:pt x="11" y="1"/>
                  </a:cubicBezTo>
                  <a:cubicBezTo>
                    <a:pt x="5"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32">
              <a:extLst>
                <a:ext uri="{FF2B5EF4-FFF2-40B4-BE49-F238E27FC236}">
                  <a16:creationId xmlns:a16="http://schemas.microsoft.com/office/drawing/2014/main" id="{D622BFC5-0596-36D4-6D7D-7FD301AE8C59}"/>
                </a:ext>
              </a:extLst>
            </p:cNvPr>
            <p:cNvSpPr>
              <a:spLocks/>
            </p:cNvSpPr>
            <p:nvPr/>
          </p:nvSpPr>
          <p:spPr bwMode="auto">
            <a:xfrm>
              <a:off x="3820" y="3344"/>
              <a:ext cx="5" cy="9"/>
            </a:xfrm>
            <a:custGeom>
              <a:avLst/>
              <a:gdLst>
                <a:gd name="T0" fmla="*/ 0 w 2"/>
                <a:gd name="T1" fmla="*/ 0 h 4"/>
                <a:gd name="T2" fmla="*/ 1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1"/>
                    <a:pt x="1" y="2"/>
                  </a:cubicBezTo>
                  <a:cubicBezTo>
                    <a:pt x="1" y="3"/>
                    <a:pt x="2" y="4"/>
                    <a:pt x="2" y="4"/>
                  </a:cubicBezTo>
                  <a:cubicBezTo>
                    <a:pt x="2" y="4"/>
                    <a:pt x="2" y="3"/>
                    <a:pt x="2"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33">
              <a:extLst>
                <a:ext uri="{FF2B5EF4-FFF2-40B4-BE49-F238E27FC236}">
                  <a16:creationId xmlns:a16="http://schemas.microsoft.com/office/drawing/2014/main" id="{04C6B56D-6058-F9ED-1D9B-1CC695547195}"/>
                </a:ext>
              </a:extLst>
            </p:cNvPr>
            <p:cNvSpPr>
              <a:spLocks/>
            </p:cNvSpPr>
            <p:nvPr/>
          </p:nvSpPr>
          <p:spPr bwMode="auto">
            <a:xfrm>
              <a:off x="3806" y="3327"/>
              <a:ext cx="9" cy="7"/>
            </a:xfrm>
            <a:custGeom>
              <a:avLst/>
              <a:gdLst>
                <a:gd name="T0" fmla="*/ 1 w 4"/>
                <a:gd name="T1" fmla="*/ 0 h 3"/>
                <a:gd name="T2" fmla="*/ 2 w 4"/>
                <a:gd name="T3" fmla="*/ 2 h 3"/>
                <a:gd name="T4" fmla="*/ 3 w 4"/>
                <a:gd name="T5" fmla="*/ 3 h 3"/>
                <a:gd name="T6" fmla="*/ 2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1" y="1"/>
                    <a:pt x="2" y="2"/>
                  </a:cubicBezTo>
                  <a:cubicBezTo>
                    <a:pt x="2" y="3"/>
                    <a:pt x="3" y="3"/>
                    <a:pt x="3" y="3"/>
                  </a:cubicBezTo>
                  <a:cubicBezTo>
                    <a:pt x="4" y="3"/>
                    <a:pt x="3" y="2"/>
                    <a:pt x="2" y="1"/>
                  </a:cubicBezTo>
                  <a:cubicBezTo>
                    <a:pt x="2" y="1"/>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34">
              <a:extLst>
                <a:ext uri="{FF2B5EF4-FFF2-40B4-BE49-F238E27FC236}">
                  <a16:creationId xmlns:a16="http://schemas.microsoft.com/office/drawing/2014/main" id="{A0201FEA-377B-3FF7-8E9F-61290DA21BB7}"/>
                </a:ext>
              </a:extLst>
            </p:cNvPr>
            <p:cNvSpPr>
              <a:spLocks/>
            </p:cNvSpPr>
            <p:nvPr/>
          </p:nvSpPr>
          <p:spPr bwMode="auto">
            <a:xfrm>
              <a:off x="3789" y="3318"/>
              <a:ext cx="9" cy="7"/>
            </a:xfrm>
            <a:custGeom>
              <a:avLst/>
              <a:gdLst>
                <a:gd name="T0" fmla="*/ 0 w 4"/>
                <a:gd name="T1" fmla="*/ 1 h 3"/>
                <a:gd name="T2" fmla="*/ 2 w 4"/>
                <a:gd name="T3" fmla="*/ 2 h 3"/>
                <a:gd name="T4" fmla="*/ 4 w 4"/>
                <a:gd name="T5" fmla="*/ 3 h 3"/>
                <a:gd name="T6" fmla="*/ 2 w 4"/>
                <a:gd name="T7" fmla="*/ 1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cubicBezTo>
                    <a:pt x="0" y="1"/>
                    <a:pt x="1" y="1"/>
                    <a:pt x="2" y="2"/>
                  </a:cubicBezTo>
                  <a:cubicBezTo>
                    <a:pt x="3" y="2"/>
                    <a:pt x="4" y="3"/>
                    <a:pt x="4" y="3"/>
                  </a:cubicBezTo>
                  <a:cubicBezTo>
                    <a:pt x="4" y="2"/>
                    <a:pt x="4" y="1"/>
                    <a:pt x="2" y="1"/>
                  </a:cubicBezTo>
                  <a:cubicBezTo>
                    <a:pt x="1" y="0"/>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235">
              <a:extLst>
                <a:ext uri="{FF2B5EF4-FFF2-40B4-BE49-F238E27FC236}">
                  <a16:creationId xmlns:a16="http://schemas.microsoft.com/office/drawing/2014/main" id="{4C7C5DC0-FD49-AFD4-46C7-056BA1E211AE}"/>
                </a:ext>
              </a:extLst>
            </p:cNvPr>
            <p:cNvSpPr>
              <a:spLocks/>
            </p:cNvSpPr>
            <p:nvPr/>
          </p:nvSpPr>
          <p:spPr bwMode="auto">
            <a:xfrm>
              <a:off x="3775" y="3315"/>
              <a:ext cx="7" cy="5"/>
            </a:xfrm>
            <a:custGeom>
              <a:avLst/>
              <a:gdLst>
                <a:gd name="T0" fmla="*/ 0 w 3"/>
                <a:gd name="T1" fmla="*/ 1 h 2"/>
                <a:gd name="T2" fmla="*/ 1 w 3"/>
                <a:gd name="T3" fmla="*/ 1 h 2"/>
                <a:gd name="T4" fmla="*/ 3 w 3"/>
                <a:gd name="T5" fmla="*/ 1 h 2"/>
                <a:gd name="T6" fmla="*/ 2 w 3"/>
                <a:gd name="T7" fmla="*/ 1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1"/>
                    <a:pt x="1" y="1"/>
                    <a:pt x="1" y="1"/>
                  </a:cubicBezTo>
                  <a:cubicBezTo>
                    <a:pt x="2" y="2"/>
                    <a:pt x="2" y="2"/>
                    <a:pt x="3" y="1"/>
                  </a:cubicBezTo>
                  <a:cubicBezTo>
                    <a:pt x="3" y="1"/>
                    <a:pt x="2" y="1"/>
                    <a:pt x="2" y="1"/>
                  </a:cubicBezTo>
                  <a:cubicBezTo>
                    <a:pt x="1" y="0"/>
                    <a:pt x="0" y="0"/>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236">
              <a:extLst>
                <a:ext uri="{FF2B5EF4-FFF2-40B4-BE49-F238E27FC236}">
                  <a16:creationId xmlns:a16="http://schemas.microsoft.com/office/drawing/2014/main" id="{2F94F7D2-1663-BE46-E4A6-E0A3DC6DDBFB}"/>
                </a:ext>
              </a:extLst>
            </p:cNvPr>
            <p:cNvSpPr>
              <a:spLocks/>
            </p:cNvSpPr>
            <p:nvPr/>
          </p:nvSpPr>
          <p:spPr bwMode="auto">
            <a:xfrm>
              <a:off x="3119" y="3225"/>
              <a:ext cx="323" cy="152"/>
            </a:xfrm>
            <a:custGeom>
              <a:avLst/>
              <a:gdLst>
                <a:gd name="T0" fmla="*/ 62 w 136"/>
                <a:gd name="T1" fmla="*/ 40 h 64"/>
                <a:gd name="T2" fmla="*/ 62 w 136"/>
                <a:gd name="T3" fmla="*/ 1 h 64"/>
                <a:gd name="T4" fmla="*/ 135 w 136"/>
                <a:gd name="T5" fmla="*/ 0 h 64"/>
                <a:gd name="T6" fmla="*/ 136 w 136"/>
                <a:gd name="T7" fmla="*/ 58 h 64"/>
                <a:gd name="T8" fmla="*/ 132 w 136"/>
                <a:gd name="T9" fmla="*/ 58 h 64"/>
                <a:gd name="T10" fmla="*/ 15 w 136"/>
                <a:gd name="T11" fmla="*/ 60 h 64"/>
                <a:gd name="T12" fmla="*/ 62 w 136"/>
                <a:gd name="T13" fmla="*/ 40 h 64"/>
              </a:gdLst>
              <a:ahLst/>
              <a:cxnLst>
                <a:cxn ang="0">
                  <a:pos x="T0" y="T1"/>
                </a:cxn>
                <a:cxn ang="0">
                  <a:pos x="T2" y="T3"/>
                </a:cxn>
                <a:cxn ang="0">
                  <a:pos x="T4" y="T5"/>
                </a:cxn>
                <a:cxn ang="0">
                  <a:pos x="T6" y="T7"/>
                </a:cxn>
                <a:cxn ang="0">
                  <a:pos x="T8" y="T9"/>
                </a:cxn>
                <a:cxn ang="0">
                  <a:pos x="T10" y="T11"/>
                </a:cxn>
                <a:cxn ang="0">
                  <a:pos x="T12" y="T13"/>
                </a:cxn>
              </a:cxnLst>
              <a:rect l="0" t="0" r="r" b="b"/>
              <a:pathLst>
                <a:path w="136" h="64">
                  <a:moveTo>
                    <a:pt x="62" y="40"/>
                  </a:moveTo>
                  <a:cubicBezTo>
                    <a:pt x="62" y="1"/>
                    <a:pt x="62" y="1"/>
                    <a:pt x="62" y="1"/>
                  </a:cubicBezTo>
                  <a:cubicBezTo>
                    <a:pt x="135" y="0"/>
                    <a:pt x="135" y="0"/>
                    <a:pt x="135" y="0"/>
                  </a:cubicBezTo>
                  <a:cubicBezTo>
                    <a:pt x="136" y="58"/>
                    <a:pt x="136" y="58"/>
                    <a:pt x="136" y="58"/>
                  </a:cubicBezTo>
                  <a:cubicBezTo>
                    <a:pt x="132" y="58"/>
                    <a:pt x="132" y="58"/>
                    <a:pt x="132" y="58"/>
                  </a:cubicBezTo>
                  <a:cubicBezTo>
                    <a:pt x="112" y="59"/>
                    <a:pt x="29" y="64"/>
                    <a:pt x="15" y="60"/>
                  </a:cubicBezTo>
                  <a:cubicBezTo>
                    <a:pt x="0" y="55"/>
                    <a:pt x="62" y="40"/>
                    <a:pt x="62" y="4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237">
              <a:extLst>
                <a:ext uri="{FF2B5EF4-FFF2-40B4-BE49-F238E27FC236}">
                  <a16:creationId xmlns:a16="http://schemas.microsoft.com/office/drawing/2014/main" id="{6CDB77CC-32A7-036E-C330-935C820C6DD1}"/>
                </a:ext>
              </a:extLst>
            </p:cNvPr>
            <p:cNvSpPr>
              <a:spLocks noEditPoints="1"/>
            </p:cNvSpPr>
            <p:nvPr/>
          </p:nvSpPr>
          <p:spPr bwMode="auto">
            <a:xfrm>
              <a:off x="3381" y="3310"/>
              <a:ext cx="61" cy="50"/>
            </a:xfrm>
            <a:custGeom>
              <a:avLst/>
              <a:gdLst>
                <a:gd name="T0" fmla="*/ 26 w 26"/>
                <a:gd name="T1" fmla="*/ 20 h 21"/>
                <a:gd name="T2" fmla="*/ 26 w 26"/>
                <a:gd name="T3" fmla="*/ 20 h 21"/>
                <a:gd name="T4" fmla="*/ 26 w 26"/>
                <a:gd name="T5" fmla="*/ 21 h 21"/>
                <a:gd name="T6" fmla="*/ 26 w 26"/>
                <a:gd name="T7" fmla="*/ 20 h 21"/>
                <a:gd name="T8" fmla="*/ 3 w 26"/>
                <a:gd name="T9" fmla="*/ 18 h 21"/>
                <a:gd name="T10" fmla="*/ 3 w 26"/>
                <a:gd name="T11" fmla="*/ 16 h 21"/>
                <a:gd name="T12" fmla="*/ 5 w 26"/>
                <a:gd name="T13" fmla="*/ 14 h 21"/>
                <a:gd name="T14" fmla="*/ 5 w 26"/>
                <a:gd name="T15" fmla="*/ 14 h 21"/>
                <a:gd name="T16" fmla="*/ 4 w 26"/>
                <a:gd name="T17" fmla="*/ 16 h 21"/>
                <a:gd name="T18" fmla="*/ 3 w 26"/>
                <a:gd name="T19" fmla="*/ 18 h 21"/>
                <a:gd name="T20" fmla="*/ 3 w 26"/>
                <a:gd name="T21" fmla="*/ 18 h 21"/>
                <a:gd name="T22" fmla="*/ 3 w 26"/>
                <a:gd name="T23" fmla="*/ 18 h 21"/>
                <a:gd name="T24" fmla="*/ 24 w 26"/>
                <a:gd name="T25" fmla="*/ 0 h 21"/>
                <a:gd name="T26" fmla="*/ 9 w 26"/>
                <a:gd name="T27" fmla="*/ 6 h 21"/>
                <a:gd name="T28" fmla="*/ 3 w 26"/>
                <a:gd name="T29" fmla="*/ 12 h 21"/>
                <a:gd name="T30" fmla="*/ 3 w 26"/>
                <a:gd name="T31" fmla="*/ 13 h 21"/>
                <a:gd name="T32" fmla="*/ 2 w 26"/>
                <a:gd name="T33" fmla="*/ 14 h 21"/>
                <a:gd name="T34" fmla="*/ 0 w 26"/>
                <a:gd name="T35" fmla="*/ 18 h 21"/>
                <a:gd name="T36" fmla="*/ 0 w 26"/>
                <a:gd name="T37" fmla="*/ 21 h 21"/>
                <a:gd name="T38" fmla="*/ 17 w 26"/>
                <a:gd name="T39" fmla="*/ 20 h 21"/>
                <a:gd name="T40" fmla="*/ 23 w 26"/>
                <a:gd name="T41" fmla="*/ 20 h 21"/>
                <a:gd name="T42" fmla="*/ 26 w 26"/>
                <a:gd name="T43" fmla="*/ 20 h 21"/>
                <a:gd name="T44" fmla="*/ 26 w 26"/>
                <a:gd name="T45" fmla="*/ 20 h 21"/>
                <a:gd name="T46" fmla="*/ 26 w 26"/>
                <a:gd name="T47" fmla="*/ 0 h 21"/>
                <a:gd name="T48" fmla="*/ 26 w 26"/>
                <a:gd name="T49" fmla="*/ 0 h 21"/>
                <a:gd name="T50" fmla="*/ 24 w 26"/>
                <a:gd name="T5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21">
                  <a:moveTo>
                    <a:pt x="26" y="20"/>
                  </a:moveTo>
                  <a:cubicBezTo>
                    <a:pt x="26" y="20"/>
                    <a:pt x="26" y="20"/>
                    <a:pt x="26" y="20"/>
                  </a:cubicBezTo>
                  <a:cubicBezTo>
                    <a:pt x="26" y="21"/>
                    <a:pt x="26" y="21"/>
                    <a:pt x="26" y="21"/>
                  </a:cubicBezTo>
                  <a:cubicBezTo>
                    <a:pt x="26" y="20"/>
                    <a:pt x="26" y="20"/>
                    <a:pt x="26" y="20"/>
                  </a:cubicBezTo>
                  <a:moveTo>
                    <a:pt x="3" y="18"/>
                  </a:moveTo>
                  <a:cubicBezTo>
                    <a:pt x="3" y="18"/>
                    <a:pt x="3" y="17"/>
                    <a:pt x="3" y="16"/>
                  </a:cubicBezTo>
                  <a:cubicBezTo>
                    <a:pt x="4" y="15"/>
                    <a:pt x="4" y="14"/>
                    <a:pt x="5" y="14"/>
                  </a:cubicBezTo>
                  <a:cubicBezTo>
                    <a:pt x="5" y="14"/>
                    <a:pt x="5" y="14"/>
                    <a:pt x="5" y="14"/>
                  </a:cubicBezTo>
                  <a:cubicBezTo>
                    <a:pt x="5" y="14"/>
                    <a:pt x="4" y="15"/>
                    <a:pt x="4" y="16"/>
                  </a:cubicBezTo>
                  <a:cubicBezTo>
                    <a:pt x="4" y="17"/>
                    <a:pt x="3" y="18"/>
                    <a:pt x="3" y="18"/>
                  </a:cubicBezTo>
                  <a:cubicBezTo>
                    <a:pt x="3" y="18"/>
                    <a:pt x="3" y="18"/>
                    <a:pt x="3" y="18"/>
                  </a:cubicBezTo>
                  <a:cubicBezTo>
                    <a:pt x="3" y="18"/>
                    <a:pt x="3" y="18"/>
                    <a:pt x="3" y="18"/>
                  </a:cubicBezTo>
                  <a:moveTo>
                    <a:pt x="24" y="0"/>
                  </a:moveTo>
                  <a:cubicBezTo>
                    <a:pt x="19" y="0"/>
                    <a:pt x="13" y="2"/>
                    <a:pt x="9" y="6"/>
                  </a:cubicBezTo>
                  <a:cubicBezTo>
                    <a:pt x="7" y="7"/>
                    <a:pt x="5" y="10"/>
                    <a:pt x="3" y="12"/>
                  </a:cubicBezTo>
                  <a:cubicBezTo>
                    <a:pt x="3" y="13"/>
                    <a:pt x="3" y="13"/>
                    <a:pt x="3" y="13"/>
                  </a:cubicBezTo>
                  <a:cubicBezTo>
                    <a:pt x="3" y="14"/>
                    <a:pt x="3" y="14"/>
                    <a:pt x="2" y="14"/>
                  </a:cubicBezTo>
                  <a:cubicBezTo>
                    <a:pt x="1" y="16"/>
                    <a:pt x="1" y="17"/>
                    <a:pt x="0" y="18"/>
                  </a:cubicBezTo>
                  <a:cubicBezTo>
                    <a:pt x="0" y="19"/>
                    <a:pt x="0" y="20"/>
                    <a:pt x="0" y="21"/>
                  </a:cubicBezTo>
                  <a:cubicBezTo>
                    <a:pt x="17" y="20"/>
                    <a:pt x="17" y="20"/>
                    <a:pt x="17" y="20"/>
                  </a:cubicBezTo>
                  <a:cubicBezTo>
                    <a:pt x="19" y="20"/>
                    <a:pt x="21" y="20"/>
                    <a:pt x="23" y="20"/>
                  </a:cubicBezTo>
                  <a:cubicBezTo>
                    <a:pt x="24" y="20"/>
                    <a:pt x="25" y="20"/>
                    <a:pt x="26" y="20"/>
                  </a:cubicBezTo>
                  <a:cubicBezTo>
                    <a:pt x="26" y="20"/>
                    <a:pt x="26" y="20"/>
                    <a:pt x="26" y="20"/>
                  </a:cubicBezTo>
                  <a:cubicBezTo>
                    <a:pt x="26" y="0"/>
                    <a:pt x="26" y="0"/>
                    <a:pt x="26" y="0"/>
                  </a:cubicBezTo>
                  <a:cubicBezTo>
                    <a:pt x="26" y="0"/>
                    <a:pt x="26" y="0"/>
                    <a:pt x="26" y="0"/>
                  </a:cubicBezTo>
                  <a:cubicBezTo>
                    <a:pt x="26" y="0"/>
                    <a:pt x="25" y="0"/>
                    <a:pt x="24" y="0"/>
                  </a:cubicBezTo>
                </a:path>
              </a:pathLst>
            </a:custGeom>
            <a:solidFill>
              <a:srgbClr val="8B3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38">
              <a:extLst>
                <a:ext uri="{FF2B5EF4-FFF2-40B4-BE49-F238E27FC236}">
                  <a16:creationId xmlns:a16="http://schemas.microsoft.com/office/drawing/2014/main" id="{9CFD0C77-0996-619B-FA48-B0BD71B4E0BB}"/>
                </a:ext>
              </a:extLst>
            </p:cNvPr>
            <p:cNvSpPr>
              <a:spLocks/>
            </p:cNvSpPr>
            <p:nvPr/>
          </p:nvSpPr>
          <p:spPr bwMode="auto">
            <a:xfrm>
              <a:off x="3286" y="3363"/>
              <a:ext cx="156" cy="7"/>
            </a:xfrm>
            <a:custGeom>
              <a:avLst/>
              <a:gdLst>
                <a:gd name="T0" fmla="*/ 66 w 66"/>
                <a:gd name="T1" fmla="*/ 0 h 3"/>
                <a:gd name="T2" fmla="*/ 62 w 66"/>
                <a:gd name="T3" fmla="*/ 0 h 3"/>
                <a:gd name="T4" fmla="*/ 0 w 66"/>
                <a:gd name="T5" fmla="*/ 3 h 3"/>
                <a:gd name="T6" fmla="*/ 0 w 66"/>
                <a:gd name="T7" fmla="*/ 3 h 3"/>
                <a:gd name="T8" fmla="*/ 66 w 66"/>
                <a:gd name="T9" fmla="*/ 0 h 3"/>
              </a:gdLst>
              <a:ahLst/>
              <a:cxnLst>
                <a:cxn ang="0">
                  <a:pos x="T0" y="T1"/>
                </a:cxn>
                <a:cxn ang="0">
                  <a:pos x="T2" y="T3"/>
                </a:cxn>
                <a:cxn ang="0">
                  <a:pos x="T4" y="T5"/>
                </a:cxn>
                <a:cxn ang="0">
                  <a:pos x="T6" y="T7"/>
                </a:cxn>
                <a:cxn ang="0">
                  <a:pos x="T8" y="T9"/>
                </a:cxn>
              </a:cxnLst>
              <a:rect l="0" t="0" r="r" b="b"/>
              <a:pathLst>
                <a:path w="66" h="3">
                  <a:moveTo>
                    <a:pt x="66" y="0"/>
                  </a:moveTo>
                  <a:cubicBezTo>
                    <a:pt x="62" y="0"/>
                    <a:pt x="62" y="0"/>
                    <a:pt x="62" y="0"/>
                  </a:cubicBezTo>
                  <a:cubicBezTo>
                    <a:pt x="52" y="1"/>
                    <a:pt x="25" y="2"/>
                    <a:pt x="0" y="3"/>
                  </a:cubicBezTo>
                  <a:cubicBezTo>
                    <a:pt x="0" y="3"/>
                    <a:pt x="0" y="3"/>
                    <a:pt x="0" y="3"/>
                  </a:cubicBezTo>
                  <a:cubicBezTo>
                    <a:pt x="24" y="2"/>
                    <a:pt x="50" y="1"/>
                    <a:pt x="66"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39">
              <a:extLst>
                <a:ext uri="{FF2B5EF4-FFF2-40B4-BE49-F238E27FC236}">
                  <a16:creationId xmlns:a16="http://schemas.microsoft.com/office/drawing/2014/main" id="{756D7C3B-41A3-9053-DA42-39ACFEC4DD5E}"/>
                </a:ext>
              </a:extLst>
            </p:cNvPr>
            <p:cNvSpPr>
              <a:spLocks noEditPoints="1"/>
            </p:cNvSpPr>
            <p:nvPr/>
          </p:nvSpPr>
          <p:spPr bwMode="auto">
            <a:xfrm>
              <a:off x="3286" y="3360"/>
              <a:ext cx="156" cy="10"/>
            </a:xfrm>
            <a:custGeom>
              <a:avLst/>
              <a:gdLst>
                <a:gd name="T0" fmla="*/ 66 w 66"/>
                <a:gd name="T1" fmla="*/ 0 h 4"/>
                <a:gd name="T2" fmla="*/ 66 w 66"/>
                <a:gd name="T3" fmla="*/ 0 h 4"/>
                <a:gd name="T4" fmla="*/ 49 w 66"/>
                <a:gd name="T5" fmla="*/ 0 h 4"/>
                <a:gd name="T6" fmla="*/ 49 w 66"/>
                <a:gd name="T7" fmla="*/ 0 h 4"/>
                <a:gd name="T8" fmla="*/ 13 w 66"/>
                <a:gd name="T9" fmla="*/ 1 h 4"/>
                <a:gd name="T10" fmla="*/ 0 w 66"/>
                <a:gd name="T11" fmla="*/ 4 h 4"/>
                <a:gd name="T12" fmla="*/ 62 w 66"/>
                <a:gd name="T13" fmla="*/ 1 h 4"/>
                <a:gd name="T14" fmla="*/ 66 w 66"/>
                <a:gd name="T15" fmla="*/ 1 h 4"/>
                <a:gd name="T16" fmla="*/ 66 w 66"/>
                <a:gd name="T17" fmla="*/ 1 h 4"/>
                <a:gd name="T18" fmla="*/ 66 w 66"/>
                <a:gd name="T19" fmla="*/ 0 h 4"/>
                <a:gd name="T20" fmla="*/ 40 w 66"/>
                <a:gd name="T21" fmla="*/ 0 h 4"/>
                <a:gd name="T22" fmla="*/ 19 w 66"/>
                <a:gd name="T23" fmla="*/ 0 h 4"/>
                <a:gd name="T24" fmla="*/ 17 w 66"/>
                <a:gd name="T25" fmla="*/ 0 h 4"/>
                <a:gd name="T26" fmla="*/ 40 w 66"/>
                <a:gd name="T27" fmla="*/ 0 h 4"/>
                <a:gd name="T28" fmla="*/ 40 w 66"/>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
                  <a:moveTo>
                    <a:pt x="66" y="0"/>
                  </a:moveTo>
                  <a:cubicBezTo>
                    <a:pt x="66" y="0"/>
                    <a:pt x="66" y="0"/>
                    <a:pt x="66" y="0"/>
                  </a:cubicBezTo>
                  <a:cubicBezTo>
                    <a:pt x="49" y="0"/>
                    <a:pt x="49" y="0"/>
                    <a:pt x="49" y="0"/>
                  </a:cubicBezTo>
                  <a:cubicBezTo>
                    <a:pt x="49" y="0"/>
                    <a:pt x="49" y="0"/>
                    <a:pt x="49" y="0"/>
                  </a:cubicBezTo>
                  <a:cubicBezTo>
                    <a:pt x="40" y="1"/>
                    <a:pt x="27" y="1"/>
                    <a:pt x="13" y="1"/>
                  </a:cubicBezTo>
                  <a:cubicBezTo>
                    <a:pt x="9" y="2"/>
                    <a:pt x="4" y="3"/>
                    <a:pt x="0" y="4"/>
                  </a:cubicBezTo>
                  <a:cubicBezTo>
                    <a:pt x="25" y="3"/>
                    <a:pt x="52" y="2"/>
                    <a:pt x="62" y="1"/>
                  </a:cubicBezTo>
                  <a:cubicBezTo>
                    <a:pt x="66" y="1"/>
                    <a:pt x="66" y="1"/>
                    <a:pt x="66" y="1"/>
                  </a:cubicBezTo>
                  <a:cubicBezTo>
                    <a:pt x="66" y="1"/>
                    <a:pt x="66" y="1"/>
                    <a:pt x="66" y="1"/>
                  </a:cubicBezTo>
                  <a:cubicBezTo>
                    <a:pt x="66" y="0"/>
                    <a:pt x="66" y="0"/>
                    <a:pt x="66" y="0"/>
                  </a:cubicBezTo>
                  <a:moveTo>
                    <a:pt x="40" y="0"/>
                  </a:moveTo>
                  <a:cubicBezTo>
                    <a:pt x="19" y="0"/>
                    <a:pt x="19" y="0"/>
                    <a:pt x="19" y="0"/>
                  </a:cubicBezTo>
                  <a:cubicBezTo>
                    <a:pt x="18" y="0"/>
                    <a:pt x="18" y="0"/>
                    <a:pt x="17" y="0"/>
                  </a:cubicBezTo>
                  <a:cubicBezTo>
                    <a:pt x="25" y="0"/>
                    <a:pt x="33" y="0"/>
                    <a:pt x="40" y="0"/>
                  </a:cubicBezTo>
                  <a:cubicBezTo>
                    <a:pt x="40" y="0"/>
                    <a:pt x="40" y="0"/>
                    <a:pt x="40" y="0"/>
                  </a:cubicBezTo>
                </a:path>
              </a:pathLst>
            </a:custGeom>
            <a:solidFill>
              <a:srgbClr val="8B3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40">
              <a:extLst>
                <a:ext uri="{FF2B5EF4-FFF2-40B4-BE49-F238E27FC236}">
                  <a16:creationId xmlns:a16="http://schemas.microsoft.com/office/drawing/2014/main" id="{717578CF-00C0-EAE0-6A90-F9DBE2E99897}"/>
                </a:ext>
              </a:extLst>
            </p:cNvPr>
            <p:cNvSpPr>
              <a:spLocks noEditPoints="1"/>
            </p:cNvSpPr>
            <p:nvPr/>
          </p:nvSpPr>
          <p:spPr bwMode="auto">
            <a:xfrm>
              <a:off x="3381" y="3358"/>
              <a:ext cx="61" cy="2"/>
            </a:xfrm>
            <a:custGeom>
              <a:avLst/>
              <a:gdLst>
                <a:gd name="T0" fmla="*/ 17 w 26"/>
                <a:gd name="T1" fmla="*/ 0 h 1"/>
                <a:gd name="T2" fmla="*/ 0 w 26"/>
                <a:gd name="T3" fmla="*/ 1 h 1"/>
                <a:gd name="T4" fmla="*/ 0 w 26"/>
                <a:gd name="T5" fmla="*/ 1 h 1"/>
                <a:gd name="T6" fmla="*/ 9 w 26"/>
                <a:gd name="T7" fmla="*/ 0 h 1"/>
                <a:gd name="T8" fmla="*/ 17 w 26"/>
                <a:gd name="T9" fmla="*/ 0 h 1"/>
                <a:gd name="T10" fmla="*/ 26 w 26"/>
                <a:gd name="T11" fmla="*/ 0 h 1"/>
                <a:gd name="T12" fmla="*/ 26 w 26"/>
                <a:gd name="T13" fmla="*/ 0 h 1"/>
                <a:gd name="T14" fmla="*/ 23 w 26"/>
                <a:gd name="T15" fmla="*/ 0 h 1"/>
                <a:gd name="T16" fmla="*/ 9 w 26"/>
                <a:gd name="T17" fmla="*/ 1 h 1"/>
                <a:gd name="T18" fmla="*/ 26 w 26"/>
                <a:gd name="T19" fmla="*/ 1 h 1"/>
                <a:gd name="T20" fmla="*/ 26 w 26"/>
                <a:gd name="T21" fmla="*/ 1 h 1"/>
                <a:gd name="T22" fmla="*/ 26 w 26"/>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
                  <a:moveTo>
                    <a:pt x="17" y="0"/>
                  </a:moveTo>
                  <a:cubicBezTo>
                    <a:pt x="0" y="1"/>
                    <a:pt x="0" y="1"/>
                    <a:pt x="0" y="1"/>
                  </a:cubicBezTo>
                  <a:cubicBezTo>
                    <a:pt x="0" y="1"/>
                    <a:pt x="0" y="1"/>
                    <a:pt x="0" y="1"/>
                  </a:cubicBezTo>
                  <a:cubicBezTo>
                    <a:pt x="3" y="1"/>
                    <a:pt x="6" y="1"/>
                    <a:pt x="9" y="0"/>
                  </a:cubicBezTo>
                  <a:cubicBezTo>
                    <a:pt x="12" y="0"/>
                    <a:pt x="15" y="0"/>
                    <a:pt x="17" y="0"/>
                  </a:cubicBezTo>
                  <a:moveTo>
                    <a:pt x="26" y="0"/>
                  </a:moveTo>
                  <a:cubicBezTo>
                    <a:pt x="26" y="0"/>
                    <a:pt x="26" y="0"/>
                    <a:pt x="26" y="0"/>
                  </a:cubicBezTo>
                  <a:cubicBezTo>
                    <a:pt x="25" y="0"/>
                    <a:pt x="24" y="0"/>
                    <a:pt x="23" y="0"/>
                  </a:cubicBezTo>
                  <a:cubicBezTo>
                    <a:pt x="19" y="1"/>
                    <a:pt x="14" y="1"/>
                    <a:pt x="9" y="1"/>
                  </a:cubicBezTo>
                  <a:cubicBezTo>
                    <a:pt x="26" y="1"/>
                    <a:pt x="26" y="1"/>
                    <a:pt x="26" y="1"/>
                  </a:cubicBezTo>
                  <a:cubicBezTo>
                    <a:pt x="26" y="1"/>
                    <a:pt x="26" y="1"/>
                    <a:pt x="26" y="1"/>
                  </a:cubicBezTo>
                  <a:cubicBezTo>
                    <a:pt x="26" y="0"/>
                    <a:pt x="26" y="0"/>
                    <a:pt x="26" y="0"/>
                  </a:cubicBezTo>
                </a:path>
              </a:pathLst>
            </a:custGeom>
            <a:solidFill>
              <a:srgbClr val="531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41">
              <a:extLst>
                <a:ext uri="{FF2B5EF4-FFF2-40B4-BE49-F238E27FC236}">
                  <a16:creationId xmlns:a16="http://schemas.microsoft.com/office/drawing/2014/main" id="{DA42A660-E74C-2096-C20E-7B9D1136537A}"/>
                </a:ext>
              </a:extLst>
            </p:cNvPr>
            <p:cNvSpPr>
              <a:spLocks/>
            </p:cNvSpPr>
            <p:nvPr/>
          </p:nvSpPr>
          <p:spPr bwMode="auto">
            <a:xfrm>
              <a:off x="3150" y="3358"/>
              <a:ext cx="295" cy="7"/>
            </a:xfrm>
            <a:custGeom>
              <a:avLst/>
              <a:gdLst>
                <a:gd name="T0" fmla="*/ 124 w 124"/>
                <a:gd name="T1" fmla="*/ 0 h 3"/>
                <a:gd name="T2" fmla="*/ 123 w 124"/>
                <a:gd name="T3" fmla="*/ 0 h 3"/>
                <a:gd name="T4" fmla="*/ 120 w 124"/>
                <a:gd name="T5" fmla="*/ 0 h 3"/>
                <a:gd name="T6" fmla="*/ 106 w 124"/>
                <a:gd name="T7" fmla="*/ 1 h 3"/>
                <a:gd name="T8" fmla="*/ 62 w 124"/>
                <a:gd name="T9" fmla="*/ 2 h 3"/>
                <a:gd name="T10" fmla="*/ 18 w 124"/>
                <a:gd name="T11" fmla="*/ 2 h 3"/>
                <a:gd name="T12" fmla="*/ 5 w 124"/>
                <a:gd name="T13" fmla="*/ 2 h 3"/>
                <a:gd name="T14" fmla="*/ 1 w 124"/>
                <a:gd name="T15" fmla="*/ 2 h 3"/>
                <a:gd name="T16" fmla="*/ 0 w 124"/>
                <a:gd name="T17" fmla="*/ 2 h 3"/>
                <a:gd name="T18" fmla="*/ 1 w 124"/>
                <a:gd name="T19" fmla="*/ 2 h 3"/>
                <a:gd name="T20" fmla="*/ 5 w 124"/>
                <a:gd name="T21" fmla="*/ 2 h 3"/>
                <a:gd name="T22" fmla="*/ 18 w 124"/>
                <a:gd name="T23" fmla="*/ 2 h 3"/>
                <a:gd name="T24" fmla="*/ 62 w 124"/>
                <a:gd name="T25" fmla="*/ 2 h 3"/>
                <a:gd name="T26" fmla="*/ 106 w 124"/>
                <a:gd name="T27" fmla="*/ 0 h 3"/>
                <a:gd name="T28" fmla="*/ 120 w 124"/>
                <a:gd name="T29" fmla="*/ 0 h 3"/>
                <a:gd name="T30" fmla="*/ 123 w 124"/>
                <a:gd name="T31" fmla="*/ 0 h 3"/>
                <a:gd name="T32" fmla="*/ 124 w 124"/>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3">
                  <a:moveTo>
                    <a:pt x="124" y="0"/>
                  </a:moveTo>
                  <a:cubicBezTo>
                    <a:pt x="124" y="0"/>
                    <a:pt x="124" y="0"/>
                    <a:pt x="123" y="0"/>
                  </a:cubicBezTo>
                  <a:cubicBezTo>
                    <a:pt x="122" y="0"/>
                    <a:pt x="121" y="0"/>
                    <a:pt x="120" y="0"/>
                  </a:cubicBezTo>
                  <a:cubicBezTo>
                    <a:pt x="116" y="1"/>
                    <a:pt x="111" y="1"/>
                    <a:pt x="106" y="1"/>
                  </a:cubicBezTo>
                  <a:cubicBezTo>
                    <a:pt x="95" y="2"/>
                    <a:pt x="79" y="2"/>
                    <a:pt x="62" y="2"/>
                  </a:cubicBezTo>
                  <a:cubicBezTo>
                    <a:pt x="45" y="3"/>
                    <a:pt x="29" y="3"/>
                    <a:pt x="18" y="2"/>
                  </a:cubicBezTo>
                  <a:cubicBezTo>
                    <a:pt x="13" y="2"/>
                    <a:pt x="8" y="2"/>
                    <a:pt x="5" y="2"/>
                  </a:cubicBezTo>
                  <a:cubicBezTo>
                    <a:pt x="3" y="2"/>
                    <a:pt x="2" y="2"/>
                    <a:pt x="1" y="2"/>
                  </a:cubicBezTo>
                  <a:cubicBezTo>
                    <a:pt x="0" y="2"/>
                    <a:pt x="0" y="2"/>
                    <a:pt x="0" y="2"/>
                  </a:cubicBezTo>
                  <a:cubicBezTo>
                    <a:pt x="0" y="2"/>
                    <a:pt x="0" y="2"/>
                    <a:pt x="1" y="2"/>
                  </a:cubicBezTo>
                  <a:cubicBezTo>
                    <a:pt x="2" y="2"/>
                    <a:pt x="3" y="2"/>
                    <a:pt x="5" y="2"/>
                  </a:cubicBezTo>
                  <a:cubicBezTo>
                    <a:pt x="8" y="2"/>
                    <a:pt x="13" y="2"/>
                    <a:pt x="18" y="2"/>
                  </a:cubicBezTo>
                  <a:cubicBezTo>
                    <a:pt x="29" y="2"/>
                    <a:pt x="45" y="2"/>
                    <a:pt x="62" y="2"/>
                  </a:cubicBezTo>
                  <a:cubicBezTo>
                    <a:pt x="79" y="1"/>
                    <a:pt x="95" y="1"/>
                    <a:pt x="106" y="0"/>
                  </a:cubicBezTo>
                  <a:cubicBezTo>
                    <a:pt x="111" y="0"/>
                    <a:pt x="116" y="0"/>
                    <a:pt x="120" y="0"/>
                  </a:cubicBezTo>
                  <a:cubicBezTo>
                    <a:pt x="121" y="0"/>
                    <a:pt x="122" y="0"/>
                    <a:pt x="123" y="0"/>
                  </a:cubicBezTo>
                  <a:cubicBezTo>
                    <a:pt x="124" y="0"/>
                    <a:pt x="124" y="0"/>
                    <a:pt x="12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42">
              <a:extLst>
                <a:ext uri="{FF2B5EF4-FFF2-40B4-BE49-F238E27FC236}">
                  <a16:creationId xmlns:a16="http://schemas.microsoft.com/office/drawing/2014/main" id="{5B3A0156-C0A3-8751-8A0C-B656E395F539}"/>
                </a:ext>
              </a:extLst>
            </p:cNvPr>
            <p:cNvSpPr>
              <a:spLocks/>
            </p:cNvSpPr>
            <p:nvPr/>
          </p:nvSpPr>
          <p:spPr bwMode="auto">
            <a:xfrm>
              <a:off x="3193" y="3339"/>
              <a:ext cx="19" cy="26"/>
            </a:xfrm>
            <a:custGeom>
              <a:avLst/>
              <a:gdLst>
                <a:gd name="T0" fmla="*/ 8 w 8"/>
                <a:gd name="T1" fmla="*/ 11 h 11"/>
                <a:gd name="T2" fmla="*/ 5 w 8"/>
                <a:gd name="T3" fmla="*/ 5 h 11"/>
                <a:gd name="T4" fmla="*/ 0 w 8"/>
                <a:gd name="T5" fmla="*/ 0 h 11"/>
                <a:gd name="T6" fmla="*/ 6 w 8"/>
                <a:gd name="T7" fmla="*/ 4 h 11"/>
                <a:gd name="T8" fmla="*/ 8 w 8"/>
                <a:gd name="T9" fmla="*/ 11 h 11"/>
              </a:gdLst>
              <a:ahLst/>
              <a:cxnLst>
                <a:cxn ang="0">
                  <a:pos x="T0" y="T1"/>
                </a:cxn>
                <a:cxn ang="0">
                  <a:pos x="T2" y="T3"/>
                </a:cxn>
                <a:cxn ang="0">
                  <a:pos x="T4" y="T5"/>
                </a:cxn>
                <a:cxn ang="0">
                  <a:pos x="T6" y="T7"/>
                </a:cxn>
                <a:cxn ang="0">
                  <a:pos x="T8" y="T9"/>
                </a:cxn>
              </a:cxnLst>
              <a:rect l="0" t="0" r="r" b="b"/>
              <a:pathLst>
                <a:path w="8" h="11">
                  <a:moveTo>
                    <a:pt x="8" y="11"/>
                  </a:moveTo>
                  <a:cubicBezTo>
                    <a:pt x="7" y="11"/>
                    <a:pt x="7" y="8"/>
                    <a:pt x="5" y="5"/>
                  </a:cubicBezTo>
                  <a:cubicBezTo>
                    <a:pt x="3" y="2"/>
                    <a:pt x="0" y="0"/>
                    <a:pt x="0" y="0"/>
                  </a:cubicBezTo>
                  <a:cubicBezTo>
                    <a:pt x="0" y="0"/>
                    <a:pt x="4" y="1"/>
                    <a:pt x="6" y="4"/>
                  </a:cubicBezTo>
                  <a:cubicBezTo>
                    <a:pt x="8" y="8"/>
                    <a:pt x="8" y="11"/>
                    <a:pt x="8" y="1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243">
              <a:extLst>
                <a:ext uri="{FF2B5EF4-FFF2-40B4-BE49-F238E27FC236}">
                  <a16:creationId xmlns:a16="http://schemas.microsoft.com/office/drawing/2014/main" id="{3AE2780F-7B2A-9F98-CA92-9BD05F3489B6}"/>
                </a:ext>
              </a:extLst>
            </p:cNvPr>
            <p:cNvSpPr>
              <a:spLocks/>
            </p:cNvSpPr>
            <p:nvPr/>
          </p:nvSpPr>
          <p:spPr bwMode="auto">
            <a:xfrm>
              <a:off x="3252" y="3325"/>
              <a:ext cx="10" cy="14"/>
            </a:xfrm>
            <a:custGeom>
              <a:avLst/>
              <a:gdLst>
                <a:gd name="T0" fmla="*/ 4 w 4"/>
                <a:gd name="T1" fmla="*/ 6 h 6"/>
                <a:gd name="T2" fmla="*/ 2 w 4"/>
                <a:gd name="T3" fmla="*/ 3 h 6"/>
                <a:gd name="T4" fmla="*/ 0 w 4"/>
                <a:gd name="T5" fmla="*/ 0 h 6"/>
                <a:gd name="T6" fmla="*/ 2 w 4"/>
                <a:gd name="T7" fmla="*/ 3 h 6"/>
                <a:gd name="T8" fmla="*/ 4 w 4"/>
                <a:gd name="T9" fmla="*/ 6 h 6"/>
              </a:gdLst>
              <a:ahLst/>
              <a:cxnLst>
                <a:cxn ang="0">
                  <a:pos x="T0" y="T1"/>
                </a:cxn>
                <a:cxn ang="0">
                  <a:pos x="T2" y="T3"/>
                </a:cxn>
                <a:cxn ang="0">
                  <a:pos x="T4" y="T5"/>
                </a:cxn>
                <a:cxn ang="0">
                  <a:pos x="T6" y="T7"/>
                </a:cxn>
                <a:cxn ang="0">
                  <a:pos x="T8" y="T9"/>
                </a:cxn>
              </a:cxnLst>
              <a:rect l="0" t="0" r="r" b="b"/>
              <a:pathLst>
                <a:path w="4" h="6">
                  <a:moveTo>
                    <a:pt x="4" y="6"/>
                  </a:moveTo>
                  <a:cubicBezTo>
                    <a:pt x="4" y="6"/>
                    <a:pt x="3" y="5"/>
                    <a:pt x="2" y="3"/>
                  </a:cubicBezTo>
                  <a:cubicBezTo>
                    <a:pt x="1" y="1"/>
                    <a:pt x="0" y="0"/>
                    <a:pt x="0" y="0"/>
                  </a:cubicBezTo>
                  <a:cubicBezTo>
                    <a:pt x="0" y="0"/>
                    <a:pt x="1" y="1"/>
                    <a:pt x="2" y="3"/>
                  </a:cubicBezTo>
                  <a:cubicBezTo>
                    <a:pt x="4" y="4"/>
                    <a:pt x="4" y="6"/>
                    <a:pt x="4"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244">
              <a:extLst>
                <a:ext uri="{FF2B5EF4-FFF2-40B4-BE49-F238E27FC236}">
                  <a16:creationId xmlns:a16="http://schemas.microsoft.com/office/drawing/2014/main" id="{C0E2BABF-0C15-F644-7DDB-8298723E6D2A}"/>
                </a:ext>
              </a:extLst>
            </p:cNvPr>
            <p:cNvSpPr>
              <a:spLocks/>
            </p:cNvSpPr>
            <p:nvPr/>
          </p:nvSpPr>
          <p:spPr bwMode="auto">
            <a:xfrm>
              <a:off x="3264" y="3320"/>
              <a:ext cx="12" cy="12"/>
            </a:xfrm>
            <a:custGeom>
              <a:avLst/>
              <a:gdLst>
                <a:gd name="T0" fmla="*/ 5 w 5"/>
                <a:gd name="T1" fmla="*/ 5 h 5"/>
                <a:gd name="T2" fmla="*/ 2 w 5"/>
                <a:gd name="T3" fmla="*/ 3 h 5"/>
                <a:gd name="T4" fmla="*/ 0 w 5"/>
                <a:gd name="T5" fmla="*/ 1 h 5"/>
                <a:gd name="T6" fmla="*/ 3 w 5"/>
                <a:gd name="T7" fmla="*/ 2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5"/>
                    <a:pt x="4" y="4"/>
                    <a:pt x="2" y="3"/>
                  </a:cubicBezTo>
                  <a:cubicBezTo>
                    <a:pt x="1" y="2"/>
                    <a:pt x="0" y="1"/>
                    <a:pt x="0" y="1"/>
                  </a:cubicBezTo>
                  <a:cubicBezTo>
                    <a:pt x="0" y="0"/>
                    <a:pt x="2" y="1"/>
                    <a:pt x="3" y="2"/>
                  </a:cubicBezTo>
                  <a:cubicBezTo>
                    <a:pt x="4" y="3"/>
                    <a:pt x="5" y="5"/>
                    <a:pt x="5"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245">
              <a:extLst>
                <a:ext uri="{FF2B5EF4-FFF2-40B4-BE49-F238E27FC236}">
                  <a16:creationId xmlns:a16="http://schemas.microsoft.com/office/drawing/2014/main" id="{66AEACD7-BEFA-DBA4-7F1A-FA49213080E6}"/>
                </a:ext>
              </a:extLst>
            </p:cNvPr>
            <p:cNvSpPr>
              <a:spLocks/>
            </p:cNvSpPr>
            <p:nvPr/>
          </p:nvSpPr>
          <p:spPr bwMode="auto">
            <a:xfrm>
              <a:off x="3267" y="3313"/>
              <a:ext cx="19" cy="2"/>
            </a:xfrm>
            <a:custGeom>
              <a:avLst/>
              <a:gdLst>
                <a:gd name="T0" fmla="*/ 8 w 8"/>
                <a:gd name="T1" fmla="*/ 1 h 1"/>
                <a:gd name="T2" fmla="*/ 4 w 8"/>
                <a:gd name="T3" fmla="*/ 1 h 1"/>
                <a:gd name="T4" fmla="*/ 0 w 8"/>
                <a:gd name="T5" fmla="*/ 1 h 1"/>
                <a:gd name="T6" fmla="*/ 4 w 8"/>
                <a:gd name="T7" fmla="*/ 0 h 1"/>
                <a:gd name="T8" fmla="*/ 8 w 8"/>
                <a:gd name="T9" fmla="*/ 1 h 1"/>
              </a:gdLst>
              <a:ahLst/>
              <a:cxnLst>
                <a:cxn ang="0">
                  <a:pos x="T0" y="T1"/>
                </a:cxn>
                <a:cxn ang="0">
                  <a:pos x="T2" y="T3"/>
                </a:cxn>
                <a:cxn ang="0">
                  <a:pos x="T4" y="T5"/>
                </a:cxn>
                <a:cxn ang="0">
                  <a:pos x="T6" y="T7"/>
                </a:cxn>
                <a:cxn ang="0">
                  <a:pos x="T8" y="T9"/>
                </a:cxn>
              </a:cxnLst>
              <a:rect l="0" t="0" r="r" b="b"/>
              <a:pathLst>
                <a:path w="8" h="1">
                  <a:moveTo>
                    <a:pt x="8" y="1"/>
                  </a:moveTo>
                  <a:cubicBezTo>
                    <a:pt x="8" y="1"/>
                    <a:pt x="6" y="1"/>
                    <a:pt x="4" y="1"/>
                  </a:cubicBezTo>
                  <a:cubicBezTo>
                    <a:pt x="2" y="1"/>
                    <a:pt x="0" y="1"/>
                    <a:pt x="0" y="1"/>
                  </a:cubicBezTo>
                  <a:cubicBezTo>
                    <a:pt x="0" y="1"/>
                    <a:pt x="2" y="0"/>
                    <a:pt x="4" y="0"/>
                  </a:cubicBezTo>
                  <a:cubicBezTo>
                    <a:pt x="6" y="0"/>
                    <a:pt x="8" y="0"/>
                    <a:pt x="8"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246">
              <a:extLst>
                <a:ext uri="{FF2B5EF4-FFF2-40B4-BE49-F238E27FC236}">
                  <a16:creationId xmlns:a16="http://schemas.microsoft.com/office/drawing/2014/main" id="{CE96A5F1-FBD6-D482-519F-4D6D8B201379}"/>
                </a:ext>
              </a:extLst>
            </p:cNvPr>
            <p:cNvSpPr>
              <a:spLocks/>
            </p:cNvSpPr>
            <p:nvPr/>
          </p:nvSpPr>
          <p:spPr bwMode="auto">
            <a:xfrm>
              <a:off x="3267" y="3303"/>
              <a:ext cx="21" cy="3"/>
            </a:xfrm>
            <a:custGeom>
              <a:avLst/>
              <a:gdLst>
                <a:gd name="T0" fmla="*/ 9 w 9"/>
                <a:gd name="T1" fmla="*/ 0 h 1"/>
                <a:gd name="T2" fmla="*/ 5 w 9"/>
                <a:gd name="T3" fmla="*/ 1 h 1"/>
                <a:gd name="T4" fmla="*/ 0 w 9"/>
                <a:gd name="T5" fmla="*/ 1 h 1"/>
                <a:gd name="T6" fmla="*/ 5 w 9"/>
                <a:gd name="T7" fmla="*/ 0 h 1"/>
                <a:gd name="T8" fmla="*/ 9 w 9"/>
                <a:gd name="T9" fmla="*/ 0 h 1"/>
              </a:gdLst>
              <a:ahLst/>
              <a:cxnLst>
                <a:cxn ang="0">
                  <a:pos x="T0" y="T1"/>
                </a:cxn>
                <a:cxn ang="0">
                  <a:pos x="T2" y="T3"/>
                </a:cxn>
                <a:cxn ang="0">
                  <a:pos x="T4" y="T5"/>
                </a:cxn>
                <a:cxn ang="0">
                  <a:pos x="T6" y="T7"/>
                </a:cxn>
                <a:cxn ang="0">
                  <a:pos x="T8" y="T9"/>
                </a:cxn>
              </a:cxnLst>
              <a:rect l="0" t="0" r="r" b="b"/>
              <a:pathLst>
                <a:path w="9" h="1">
                  <a:moveTo>
                    <a:pt x="9" y="0"/>
                  </a:moveTo>
                  <a:cubicBezTo>
                    <a:pt x="9" y="0"/>
                    <a:pt x="7" y="1"/>
                    <a:pt x="5" y="1"/>
                  </a:cubicBezTo>
                  <a:cubicBezTo>
                    <a:pt x="2" y="1"/>
                    <a:pt x="0" y="1"/>
                    <a:pt x="0" y="1"/>
                  </a:cubicBezTo>
                  <a:cubicBezTo>
                    <a:pt x="0" y="0"/>
                    <a:pt x="2" y="0"/>
                    <a:pt x="5" y="0"/>
                  </a:cubicBezTo>
                  <a:cubicBezTo>
                    <a:pt x="7" y="0"/>
                    <a:pt x="9" y="0"/>
                    <a:pt x="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247">
              <a:extLst>
                <a:ext uri="{FF2B5EF4-FFF2-40B4-BE49-F238E27FC236}">
                  <a16:creationId xmlns:a16="http://schemas.microsoft.com/office/drawing/2014/main" id="{FE0B042F-EA0E-AB5B-C0B8-D1B60C37FFD2}"/>
                </a:ext>
              </a:extLst>
            </p:cNvPr>
            <p:cNvSpPr>
              <a:spLocks/>
            </p:cNvSpPr>
            <p:nvPr/>
          </p:nvSpPr>
          <p:spPr bwMode="auto">
            <a:xfrm>
              <a:off x="3221" y="3306"/>
              <a:ext cx="34" cy="21"/>
            </a:xfrm>
            <a:custGeom>
              <a:avLst/>
              <a:gdLst>
                <a:gd name="T0" fmla="*/ 14 w 14"/>
                <a:gd name="T1" fmla="*/ 8 h 9"/>
                <a:gd name="T2" fmla="*/ 10 w 14"/>
                <a:gd name="T3" fmla="*/ 8 h 9"/>
                <a:gd name="T4" fmla="*/ 5 w 14"/>
                <a:gd name="T5" fmla="*/ 7 h 9"/>
                <a:gd name="T6" fmla="*/ 2 w 14"/>
                <a:gd name="T7" fmla="*/ 5 h 9"/>
                <a:gd name="T8" fmla="*/ 1 w 14"/>
                <a:gd name="T9" fmla="*/ 4 h 9"/>
                <a:gd name="T10" fmla="*/ 1 w 14"/>
                <a:gd name="T11" fmla="*/ 2 h 9"/>
                <a:gd name="T12" fmla="*/ 12 w 14"/>
                <a:gd name="T13" fmla="*/ 4 h 9"/>
                <a:gd name="T14" fmla="*/ 14 w 14"/>
                <a:gd name="T15" fmla="*/ 8 h 9"/>
                <a:gd name="T16" fmla="*/ 14 w 14"/>
                <a:gd name="T17" fmla="*/ 9 h 9"/>
                <a:gd name="T18" fmla="*/ 12 w 14"/>
                <a:gd name="T19" fmla="*/ 5 h 9"/>
                <a:gd name="T20" fmla="*/ 8 w 14"/>
                <a:gd name="T21" fmla="*/ 2 h 9"/>
                <a:gd name="T22" fmla="*/ 2 w 14"/>
                <a:gd name="T23" fmla="*/ 3 h 9"/>
                <a:gd name="T24" fmla="*/ 2 w 14"/>
                <a:gd name="T25" fmla="*/ 5 h 9"/>
                <a:gd name="T26" fmla="*/ 5 w 14"/>
                <a:gd name="T27" fmla="*/ 6 h 9"/>
                <a:gd name="T28" fmla="*/ 10 w 14"/>
                <a:gd name="T29" fmla="*/ 7 h 9"/>
                <a:gd name="T30" fmla="*/ 14 w 14"/>
                <a:gd name="T3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9">
                  <a:moveTo>
                    <a:pt x="14" y="8"/>
                  </a:moveTo>
                  <a:cubicBezTo>
                    <a:pt x="14" y="8"/>
                    <a:pt x="13" y="8"/>
                    <a:pt x="10" y="8"/>
                  </a:cubicBezTo>
                  <a:cubicBezTo>
                    <a:pt x="8" y="7"/>
                    <a:pt x="7" y="7"/>
                    <a:pt x="5" y="7"/>
                  </a:cubicBezTo>
                  <a:cubicBezTo>
                    <a:pt x="4" y="6"/>
                    <a:pt x="3" y="6"/>
                    <a:pt x="2" y="5"/>
                  </a:cubicBezTo>
                  <a:cubicBezTo>
                    <a:pt x="1" y="5"/>
                    <a:pt x="1" y="5"/>
                    <a:pt x="1" y="4"/>
                  </a:cubicBezTo>
                  <a:cubicBezTo>
                    <a:pt x="0" y="3"/>
                    <a:pt x="1" y="2"/>
                    <a:pt x="1" y="2"/>
                  </a:cubicBezTo>
                  <a:cubicBezTo>
                    <a:pt x="6" y="0"/>
                    <a:pt x="10" y="2"/>
                    <a:pt x="12" y="4"/>
                  </a:cubicBezTo>
                  <a:cubicBezTo>
                    <a:pt x="13" y="6"/>
                    <a:pt x="13" y="7"/>
                    <a:pt x="14" y="8"/>
                  </a:cubicBezTo>
                  <a:cubicBezTo>
                    <a:pt x="14" y="8"/>
                    <a:pt x="14" y="9"/>
                    <a:pt x="14" y="9"/>
                  </a:cubicBezTo>
                  <a:cubicBezTo>
                    <a:pt x="14" y="9"/>
                    <a:pt x="13" y="7"/>
                    <a:pt x="12" y="5"/>
                  </a:cubicBezTo>
                  <a:cubicBezTo>
                    <a:pt x="11" y="4"/>
                    <a:pt x="9" y="3"/>
                    <a:pt x="8" y="2"/>
                  </a:cubicBezTo>
                  <a:cubicBezTo>
                    <a:pt x="6" y="2"/>
                    <a:pt x="3" y="2"/>
                    <a:pt x="2" y="3"/>
                  </a:cubicBezTo>
                  <a:cubicBezTo>
                    <a:pt x="1" y="3"/>
                    <a:pt x="1" y="4"/>
                    <a:pt x="2" y="5"/>
                  </a:cubicBezTo>
                  <a:cubicBezTo>
                    <a:pt x="3" y="5"/>
                    <a:pt x="4" y="5"/>
                    <a:pt x="5" y="6"/>
                  </a:cubicBezTo>
                  <a:cubicBezTo>
                    <a:pt x="7" y="6"/>
                    <a:pt x="8" y="7"/>
                    <a:pt x="10" y="7"/>
                  </a:cubicBezTo>
                  <a:cubicBezTo>
                    <a:pt x="13" y="7"/>
                    <a:pt x="14" y="7"/>
                    <a:pt x="14"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248">
              <a:extLst>
                <a:ext uri="{FF2B5EF4-FFF2-40B4-BE49-F238E27FC236}">
                  <a16:creationId xmlns:a16="http://schemas.microsoft.com/office/drawing/2014/main" id="{A529F030-FEA2-6603-976E-6A03AA8F089A}"/>
                </a:ext>
              </a:extLst>
            </p:cNvPr>
            <p:cNvSpPr>
              <a:spLocks/>
            </p:cNvSpPr>
            <p:nvPr/>
          </p:nvSpPr>
          <p:spPr bwMode="auto">
            <a:xfrm>
              <a:off x="3250" y="3303"/>
              <a:ext cx="17" cy="22"/>
            </a:xfrm>
            <a:custGeom>
              <a:avLst/>
              <a:gdLst>
                <a:gd name="T0" fmla="*/ 1 w 7"/>
                <a:gd name="T1" fmla="*/ 9 h 9"/>
                <a:gd name="T2" fmla="*/ 1 w 7"/>
                <a:gd name="T3" fmla="*/ 6 h 9"/>
                <a:gd name="T4" fmla="*/ 2 w 7"/>
                <a:gd name="T5" fmla="*/ 2 h 9"/>
                <a:gd name="T6" fmla="*/ 6 w 7"/>
                <a:gd name="T7" fmla="*/ 0 h 9"/>
                <a:gd name="T8" fmla="*/ 7 w 7"/>
                <a:gd name="T9" fmla="*/ 2 h 9"/>
                <a:gd name="T10" fmla="*/ 7 w 7"/>
                <a:gd name="T11" fmla="*/ 4 h 9"/>
                <a:gd name="T12" fmla="*/ 4 w 7"/>
                <a:gd name="T13" fmla="*/ 7 h 9"/>
                <a:gd name="T14" fmla="*/ 2 w 7"/>
                <a:gd name="T15" fmla="*/ 9 h 9"/>
                <a:gd name="T16" fmla="*/ 4 w 7"/>
                <a:gd name="T17" fmla="*/ 6 h 9"/>
                <a:gd name="T18" fmla="*/ 6 w 7"/>
                <a:gd name="T19" fmla="*/ 3 h 9"/>
                <a:gd name="T20" fmla="*/ 6 w 7"/>
                <a:gd name="T21" fmla="*/ 0 h 9"/>
                <a:gd name="T22" fmla="*/ 3 w 7"/>
                <a:gd name="T23" fmla="*/ 3 h 9"/>
                <a:gd name="T24" fmla="*/ 1 w 7"/>
                <a:gd name="T25" fmla="*/ 6 h 9"/>
                <a:gd name="T26" fmla="*/ 1 w 7"/>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1" y="9"/>
                  </a:moveTo>
                  <a:cubicBezTo>
                    <a:pt x="1" y="9"/>
                    <a:pt x="0" y="8"/>
                    <a:pt x="1" y="6"/>
                  </a:cubicBezTo>
                  <a:cubicBezTo>
                    <a:pt x="1" y="4"/>
                    <a:pt x="1" y="3"/>
                    <a:pt x="2" y="2"/>
                  </a:cubicBezTo>
                  <a:cubicBezTo>
                    <a:pt x="3" y="1"/>
                    <a:pt x="4" y="0"/>
                    <a:pt x="6" y="0"/>
                  </a:cubicBezTo>
                  <a:cubicBezTo>
                    <a:pt x="7" y="0"/>
                    <a:pt x="7" y="1"/>
                    <a:pt x="7" y="2"/>
                  </a:cubicBezTo>
                  <a:cubicBezTo>
                    <a:pt x="7" y="3"/>
                    <a:pt x="7" y="3"/>
                    <a:pt x="7" y="4"/>
                  </a:cubicBezTo>
                  <a:cubicBezTo>
                    <a:pt x="6" y="5"/>
                    <a:pt x="5" y="6"/>
                    <a:pt x="4" y="7"/>
                  </a:cubicBezTo>
                  <a:cubicBezTo>
                    <a:pt x="3" y="8"/>
                    <a:pt x="2" y="9"/>
                    <a:pt x="2" y="9"/>
                  </a:cubicBezTo>
                  <a:cubicBezTo>
                    <a:pt x="2" y="9"/>
                    <a:pt x="3" y="8"/>
                    <a:pt x="4" y="6"/>
                  </a:cubicBezTo>
                  <a:cubicBezTo>
                    <a:pt x="5" y="6"/>
                    <a:pt x="5" y="5"/>
                    <a:pt x="6" y="3"/>
                  </a:cubicBezTo>
                  <a:cubicBezTo>
                    <a:pt x="6" y="2"/>
                    <a:pt x="7" y="1"/>
                    <a:pt x="6" y="0"/>
                  </a:cubicBezTo>
                  <a:cubicBezTo>
                    <a:pt x="4" y="0"/>
                    <a:pt x="3" y="2"/>
                    <a:pt x="3" y="3"/>
                  </a:cubicBezTo>
                  <a:cubicBezTo>
                    <a:pt x="2" y="4"/>
                    <a:pt x="1" y="5"/>
                    <a:pt x="1" y="6"/>
                  </a:cubicBezTo>
                  <a:cubicBezTo>
                    <a:pt x="1" y="8"/>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249">
              <a:extLst>
                <a:ext uri="{FF2B5EF4-FFF2-40B4-BE49-F238E27FC236}">
                  <a16:creationId xmlns:a16="http://schemas.microsoft.com/office/drawing/2014/main" id="{6CF2CF3E-FDA0-2F41-99BF-B5ED5E872072}"/>
                </a:ext>
              </a:extLst>
            </p:cNvPr>
            <p:cNvSpPr>
              <a:spLocks/>
            </p:cNvSpPr>
            <p:nvPr/>
          </p:nvSpPr>
          <p:spPr bwMode="auto">
            <a:xfrm>
              <a:off x="3381" y="3308"/>
              <a:ext cx="61" cy="52"/>
            </a:xfrm>
            <a:custGeom>
              <a:avLst/>
              <a:gdLst>
                <a:gd name="T0" fmla="*/ 26 w 26"/>
                <a:gd name="T1" fmla="*/ 1 h 22"/>
                <a:gd name="T2" fmla="*/ 25 w 26"/>
                <a:gd name="T3" fmla="*/ 1 h 22"/>
                <a:gd name="T4" fmla="*/ 20 w 26"/>
                <a:gd name="T5" fmla="*/ 1 h 22"/>
                <a:gd name="T6" fmla="*/ 8 w 26"/>
                <a:gd name="T7" fmla="*/ 6 h 22"/>
                <a:gd name="T8" fmla="*/ 1 w 26"/>
                <a:gd name="T9" fmla="*/ 17 h 22"/>
                <a:gd name="T10" fmla="*/ 0 w 26"/>
                <a:gd name="T11" fmla="*/ 22 h 22"/>
                <a:gd name="T12" fmla="*/ 0 w 26"/>
                <a:gd name="T13" fmla="*/ 20 h 22"/>
                <a:gd name="T14" fmla="*/ 1 w 26"/>
                <a:gd name="T15" fmla="*/ 16 h 22"/>
                <a:gd name="T16" fmla="*/ 8 w 26"/>
                <a:gd name="T17" fmla="*/ 5 h 22"/>
                <a:gd name="T18" fmla="*/ 20 w 26"/>
                <a:gd name="T19" fmla="*/ 0 h 22"/>
                <a:gd name="T20" fmla="*/ 24 w 26"/>
                <a:gd name="T21" fmla="*/ 1 h 22"/>
                <a:gd name="T22" fmla="*/ 26 w 26"/>
                <a:gd name="T2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2">
                  <a:moveTo>
                    <a:pt x="26" y="1"/>
                  </a:moveTo>
                  <a:cubicBezTo>
                    <a:pt x="26" y="1"/>
                    <a:pt x="25" y="1"/>
                    <a:pt x="25" y="1"/>
                  </a:cubicBezTo>
                  <a:cubicBezTo>
                    <a:pt x="24" y="1"/>
                    <a:pt x="22" y="1"/>
                    <a:pt x="20" y="1"/>
                  </a:cubicBezTo>
                  <a:cubicBezTo>
                    <a:pt x="17" y="2"/>
                    <a:pt x="12" y="3"/>
                    <a:pt x="8" y="6"/>
                  </a:cubicBezTo>
                  <a:cubicBezTo>
                    <a:pt x="5" y="9"/>
                    <a:pt x="2" y="14"/>
                    <a:pt x="1" y="17"/>
                  </a:cubicBezTo>
                  <a:cubicBezTo>
                    <a:pt x="0" y="20"/>
                    <a:pt x="0" y="22"/>
                    <a:pt x="0" y="22"/>
                  </a:cubicBezTo>
                  <a:cubicBezTo>
                    <a:pt x="0" y="22"/>
                    <a:pt x="0" y="21"/>
                    <a:pt x="0" y="20"/>
                  </a:cubicBezTo>
                  <a:cubicBezTo>
                    <a:pt x="0" y="20"/>
                    <a:pt x="0" y="18"/>
                    <a:pt x="1" y="16"/>
                  </a:cubicBezTo>
                  <a:cubicBezTo>
                    <a:pt x="2" y="13"/>
                    <a:pt x="4" y="9"/>
                    <a:pt x="8" y="5"/>
                  </a:cubicBezTo>
                  <a:cubicBezTo>
                    <a:pt x="12" y="2"/>
                    <a:pt x="17" y="1"/>
                    <a:pt x="20" y="0"/>
                  </a:cubicBezTo>
                  <a:cubicBezTo>
                    <a:pt x="22" y="0"/>
                    <a:pt x="23" y="0"/>
                    <a:pt x="24" y="1"/>
                  </a:cubicBezTo>
                  <a:cubicBezTo>
                    <a:pt x="25" y="1"/>
                    <a:pt x="26" y="1"/>
                    <a:pt x="26" y="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250">
              <a:extLst>
                <a:ext uri="{FF2B5EF4-FFF2-40B4-BE49-F238E27FC236}">
                  <a16:creationId xmlns:a16="http://schemas.microsoft.com/office/drawing/2014/main" id="{D987EDF5-39CB-B2D4-C378-2A4F5DA55100}"/>
                </a:ext>
              </a:extLst>
            </p:cNvPr>
            <p:cNvSpPr>
              <a:spLocks/>
            </p:cNvSpPr>
            <p:nvPr/>
          </p:nvSpPr>
          <p:spPr bwMode="auto">
            <a:xfrm>
              <a:off x="3421" y="3237"/>
              <a:ext cx="5" cy="73"/>
            </a:xfrm>
            <a:custGeom>
              <a:avLst/>
              <a:gdLst>
                <a:gd name="T0" fmla="*/ 1 w 2"/>
                <a:gd name="T1" fmla="*/ 0 h 31"/>
                <a:gd name="T2" fmla="*/ 2 w 2"/>
                <a:gd name="T3" fmla="*/ 15 h 31"/>
                <a:gd name="T4" fmla="*/ 1 w 2"/>
                <a:gd name="T5" fmla="*/ 31 h 31"/>
                <a:gd name="T6" fmla="*/ 1 w 2"/>
                <a:gd name="T7" fmla="*/ 15 h 31"/>
                <a:gd name="T8" fmla="*/ 1 w 2"/>
                <a:gd name="T9" fmla="*/ 0 h 31"/>
              </a:gdLst>
              <a:ahLst/>
              <a:cxnLst>
                <a:cxn ang="0">
                  <a:pos x="T0" y="T1"/>
                </a:cxn>
                <a:cxn ang="0">
                  <a:pos x="T2" y="T3"/>
                </a:cxn>
                <a:cxn ang="0">
                  <a:pos x="T4" y="T5"/>
                </a:cxn>
                <a:cxn ang="0">
                  <a:pos x="T6" y="T7"/>
                </a:cxn>
                <a:cxn ang="0">
                  <a:pos x="T8" y="T9"/>
                </a:cxn>
              </a:cxnLst>
              <a:rect l="0" t="0" r="r" b="b"/>
              <a:pathLst>
                <a:path w="2" h="31">
                  <a:moveTo>
                    <a:pt x="1" y="0"/>
                  </a:moveTo>
                  <a:cubicBezTo>
                    <a:pt x="1" y="0"/>
                    <a:pt x="1" y="7"/>
                    <a:pt x="2" y="15"/>
                  </a:cubicBezTo>
                  <a:cubicBezTo>
                    <a:pt x="2" y="24"/>
                    <a:pt x="2" y="31"/>
                    <a:pt x="1" y="31"/>
                  </a:cubicBezTo>
                  <a:cubicBezTo>
                    <a:pt x="1" y="31"/>
                    <a:pt x="1" y="24"/>
                    <a:pt x="1" y="15"/>
                  </a:cubicBezTo>
                  <a:cubicBezTo>
                    <a:pt x="0" y="7"/>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251">
              <a:extLst>
                <a:ext uri="{FF2B5EF4-FFF2-40B4-BE49-F238E27FC236}">
                  <a16:creationId xmlns:a16="http://schemas.microsoft.com/office/drawing/2014/main" id="{6F3F619C-41D9-28B3-3A52-396933CF77DD}"/>
                </a:ext>
              </a:extLst>
            </p:cNvPr>
            <p:cNvSpPr>
              <a:spLocks/>
            </p:cNvSpPr>
            <p:nvPr/>
          </p:nvSpPr>
          <p:spPr bwMode="auto">
            <a:xfrm>
              <a:off x="3307" y="3344"/>
              <a:ext cx="50" cy="4"/>
            </a:xfrm>
            <a:custGeom>
              <a:avLst/>
              <a:gdLst>
                <a:gd name="T0" fmla="*/ 21 w 21"/>
                <a:gd name="T1" fmla="*/ 0 h 2"/>
                <a:gd name="T2" fmla="*/ 11 w 21"/>
                <a:gd name="T3" fmla="*/ 2 h 2"/>
                <a:gd name="T4" fmla="*/ 0 w 21"/>
                <a:gd name="T5" fmla="*/ 1 h 2"/>
                <a:gd name="T6" fmla="*/ 4 w 21"/>
                <a:gd name="T7" fmla="*/ 1 h 2"/>
                <a:gd name="T8" fmla="*/ 11 w 21"/>
                <a:gd name="T9" fmla="*/ 1 h 2"/>
                <a:gd name="T10" fmla="*/ 21 w 21"/>
                <a:gd name="T11" fmla="*/ 0 h 2"/>
              </a:gdLst>
              <a:ahLst/>
              <a:cxnLst>
                <a:cxn ang="0">
                  <a:pos x="T0" y="T1"/>
                </a:cxn>
                <a:cxn ang="0">
                  <a:pos x="T2" y="T3"/>
                </a:cxn>
                <a:cxn ang="0">
                  <a:pos x="T4" y="T5"/>
                </a:cxn>
                <a:cxn ang="0">
                  <a:pos x="T6" y="T7"/>
                </a:cxn>
                <a:cxn ang="0">
                  <a:pos x="T8" y="T9"/>
                </a:cxn>
                <a:cxn ang="0">
                  <a:pos x="T10" y="T11"/>
                </a:cxn>
              </a:cxnLst>
              <a:rect l="0" t="0" r="r" b="b"/>
              <a:pathLst>
                <a:path w="21" h="2">
                  <a:moveTo>
                    <a:pt x="21" y="0"/>
                  </a:moveTo>
                  <a:cubicBezTo>
                    <a:pt x="21" y="1"/>
                    <a:pt x="17" y="1"/>
                    <a:pt x="11" y="2"/>
                  </a:cubicBezTo>
                  <a:cubicBezTo>
                    <a:pt x="5" y="2"/>
                    <a:pt x="0" y="1"/>
                    <a:pt x="0" y="1"/>
                  </a:cubicBezTo>
                  <a:cubicBezTo>
                    <a:pt x="0" y="1"/>
                    <a:pt x="2" y="1"/>
                    <a:pt x="4" y="1"/>
                  </a:cubicBezTo>
                  <a:cubicBezTo>
                    <a:pt x="6" y="1"/>
                    <a:pt x="8" y="1"/>
                    <a:pt x="11" y="1"/>
                  </a:cubicBezTo>
                  <a:cubicBezTo>
                    <a:pt x="17" y="1"/>
                    <a:pt x="21" y="0"/>
                    <a:pt x="21"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252">
              <a:extLst>
                <a:ext uri="{FF2B5EF4-FFF2-40B4-BE49-F238E27FC236}">
                  <a16:creationId xmlns:a16="http://schemas.microsoft.com/office/drawing/2014/main" id="{59B1CF71-13AD-CA09-8329-1A445170DD92}"/>
                </a:ext>
              </a:extLst>
            </p:cNvPr>
            <p:cNvSpPr>
              <a:spLocks/>
            </p:cNvSpPr>
            <p:nvPr/>
          </p:nvSpPr>
          <p:spPr bwMode="auto">
            <a:xfrm>
              <a:off x="3388" y="3344"/>
              <a:ext cx="4" cy="9"/>
            </a:xfrm>
            <a:custGeom>
              <a:avLst/>
              <a:gdLst>
                <a:gd name="T0" fmla="*/ 2 w 2"/>
                <a:gd name="T1" fmla="*/ 0 h 4"/>
                <a:gd name="T2" fmla="*/ 1 w 2"/>
                <a:gd name="T3" fmla="*/ 2 h 4"/>
                <a:gd name="T4" fmla="*/ 0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1" y="1"/>
                    <a:pt x="1" y="2"/>
                  </a:cubicBezTo>
                  <a:cubicBezTo>
                    <a:pt x="1" y="3"/>
                    <a:pt x="0" y="4"/>
                    <a:pt x="0" y="4"/>
                  </a:cubicBezTo>
                  <a:cubicBezTo>
                    <a:pt x="0" y="4"/>
                    <a:pt x="0" y="3"/>
                    <a:pt x="0" y="2"/>
                  </a:cubicBezTo>
                  <a:cubicBezTo>
                    <a:pt x="1" y="1"/>
                    <a:pt x="2" y="0"/>
                    <a:pt x="2"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253">
              <a:extLst>
                <a:ext uri="{FF2B5EF4-FFF2-40B4-BE49-F238E27FC236}">
                  <a16:creationId xmlns:a16="http://schemas.microsoft.com/office/drawing/2014/main" id="{37990453-0E30-B333-8B6C-B62296861FC2}"/>
                </a:ext>
              </a:extLst>
            </p:cNvPr>
            <p:cNvSpPr>
              <a:spLocks/>
            </p:cNvSpPr>
            <p:nvPr/>
          </p:nvSpPr>
          <p:spPr bwMode="auto">
            <a:xfrm>
              <a:off x="3397" y="3327"/>
              <a:ext cx="7" cy="7"/>
            </a:xfrm>
            <a:custGeom>
              <a:avLst/>
              <a:gdLst>
                <a:gd name="T0" fmla="*/ 3 w 3"/>
                <a:gd name="T1" fmla="*/ 0 h 3"/>
                <a:gd name="T2" fmla="*/ 2 w 3"/>
                <a:gd name="T3" fmla="*/ 2 h 3"/>
                <a:gd name="T4" fmla="*/ 0 w 3"/>
                <a:gd name="T5" fmla="*/ 3 h 3"/>
                <a:gd name="T6" fmla="*/ 2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3" y="0"/>
                    <a:pt x="3" y="1"/>
                    <a:pt x="2" y="2"/>
                  </a:cubicBezTo>
                  <a:cubicBezTo>
                    <a:pt x="1" y="3"/>
                    <a:pt x="1" y="3"/>
                    <a:pt x="0" y="3"/>
                  </a:cubicBezTo>
                  <a:cubicBezTo>
                    <a:pt x="0" y="3"/>
                    <a:pt x="1" y="2"/>
                    <a:pt x="2" y="1"/>
                  </a:cubicBezTo>
                  <a:cubicBezTo>
                    <a:pt x="2" y="1"/>
                    <a:pt x="3" y="0"/>
                    <a:pt x="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254">
              <a:extLst>
                <a:ext uri="{FF2B5EF4-FFF2-40B4-BE49-F238E27FC236}">
                  <a16:creationId xmlns:a16="http://schemas.microsoft.com/office/drawing/2014/main" id="{13C18B90-41E2-27AD-BB53-354648C4547B}"/>
                </a:ext>
              </a:extLst>
            </p:cNvPr>
            <p:cNvSpPr>
              <a:spLocks/>
            </p:cNvSpPr>
            <p:nvPr/>
          </p:nvSpPr>
          <p:spPr bwMode="auto">
            <a:xfrm>
              <a:off x="3414" y="3318"/>
              <a:ext cx="9" cy="7"/>
            </a:xfrm>
            <a:custGeom>
              <a:avLst/>
              <a:gdLst>
                <a:gd name="T0" fmla="*/ 4 w 4"/>
                <a:gd name="T1" fmla="*/ 1 h 3"/>
                <a:gd name="T2" fmla="*/ 2 w 4"/>
                <a:gd name="T3" fmla="*/ 2 h 3"/>
                <a:gd name="T4" fmla="*/ 0 w 4"/>
                <a:gd name="T5" fmla="*/ 3 h 3"/>
                <a:gd name="T6" fmla="*/ 2 w 4"/>
                <a:gd name="T7" fmla="*/ 1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cubicBezTo>
                    <a:pt x="4" y="1"/>
                    <a:pt x="3" y="1"/>
                    <a:pt x="2" y="2"/>
                  </a:cubicBezTo>
                  <a:cubicBezTo>
                    <a:pt x="1" y="2"/>
                    <a:pt x="0" y="3"/>
                    <a:pt x="0" y="3"/>
                  </a:cubicBezTo>
                  <a:cubicBezTo>
                    <a:pt x="0" y="2"/>
                    <a:pt x="0" y="1"/>
                    <a:pt x="2" y="1"/>
                  </a:cubicBezTo>
                  <a:cubicBezTo>
                    <a:pt x="3" y="0"/>
                    <a:pt x="4" y="1"/>
                    <a:pt x="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255">
              <a:extLst>
                <a:ext uri="{FF2B5EF4-FFF2-40B4-BE49-F238E27FC236}">
                  <a16:creationId xmlns:a16="http://schemas.microsoft.com/office/drawing/2014/main" id="{4A040B69-6679-28D7-949F-C9E360ED95D1}"/>
                </a:ext>
              </a:extLst>
            </p:cNvPr>
            <p:cNvSpPr>
              <a:spLocks/>
            </p:cNvSpPr>
            <p:nvPr/>
          </p:nvSpPr>
          <p:spPr bwMode="auto">
            <a:xfrm>
              <a:off x="3430" y="3315"/>
              <a:ext cx="8" cy="5"/>
            </a:xfrm>
            <a:custGeom>
              <a:avLst/>
              <a:gdLst>
                <a:gd name="T0" fmla="*/ 2 w 3"/>
                <a:gd name="T1" fmla="*/ 1 h 2"/>
                <a:gd name="T2" fmla="*/ 1 w 3"/>
                <a:gd name="T3" fmla="*/ 1 h 2"/>
                <a:gd name="T4" fmla="*/ 0 w 3"/>
                <a:gd name="T5" fmla="*/ 1 h 2"/>
                <a:gd name="T6" fmla="*/ 1 w 3"/>
                <a:gd name="T7" fmla="*/ 1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3" y="1"/>
                    <a:pt x="2" y="1"/>
                    <a:pt x="1" y="1"/>
                  </a:cubicBezTo>
                  <a:cubicBezTo>
                    <a:pt x="1" y="2"/>
                    <a:pt x="0" y="2"/>
                    <a:pt x="0" y="1"/>
                  </a:cubicBezTo>
                  <a:cubicBezTo>
                    <a:pt x="0" y="1"/>
                    <a:pt x="1" y="1"/>
                    <a:pt x="1" y="1"/>
                  </a:cubicBezTo>
                  <a:cubicBezTo>
                    <a:pt x="2" y="0"/>
                    <a:pt x="2" y="0"/>
                    <a:pt x="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256">
              <a:extLst>
                <a:ext uri="{FF2B5EF4-FFF2-40B4-BE49-F238E27FC236}">
                  <a16:creationId xmlns:a16="http://schemas.microsoft.com/office/drawing/2014/main" id="{0EE834A0-9BC9-52D9-37BB-F78E51358005}"/>
                </a:ext>
              </a:extLst>
            </p:cNvPr>
            <p:cNvSpPr>
              <a:spLocks/>
            </p:cNvSpPr>
            <p:nvPr/>
          </p:nvSpPr>
          <p:spPr bwMode="auto">
            <a:xfrm>
              <a:off x="3205" y="1537"/>
              <a:ext cx="857" cy="1766"/>
            </a:xfrm>
            <a:custGeom>
              <a:avLst/>
              <a:gdLst>
                <a:gd name="T0" fmla="*/ 857 w 857"/>
                <a:gd name="T1" fmla="*/ 0 h 1766"/>
                <a:gd name="T2" fmla="*/ 790 w 857"/>
                <a:gd name="T3" fmla="*/ 1747 h 1766"/>
                <a:gd name="T4" fmla="*/ 520 w 857"/>
                <a:gd name="T5" fmla="*/ 1754 h 1766"/>
                <a:gd name="T6" fmla="*/ 565 w 857"/>
                <a:gd name="T7" fmla="*/ 239 h 1766"/>
                <a:gd name="T8" fmla="*/ 259 w 857"/>
                <a:gd name="T9" fmla="*/ 1766 h 1766"/>
                <a:gd name="T10" fmla="*/ 0 w 857"/>
                <a:gd name="T11" fmla="*/ 1766 h 1766"/>
                <a:gd name="T12" fmla="*/ 332 w 857"/>
                <a:gd name="T13" fmla="*/ 4 h 1766"/>
                <a:gd name="T14" fmla="*/ 857 w 857"/>
                <a:gd name="T15" fmla="*/ 0 h 1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7" h="1766">
                  <a:moveTo>
                    <a:pt x="857" y="0"/>
                  </a:moveTo>
                  <a:lnTo>
                    <a:pt x="790" y="1747"/>
                  </a:lnTo>
                  <a:lnTo>
                    <a:pt x="520" y="1754"/>
                  </a:lnTo>
                  <a:lnTo>
                    <a:pt x="565" y="239"/>
                  </a:lnTo>
                  <a:lnTo>
                    <a:pt x="259" y="1766"/>
                  </a:lnTo>
                  <a:lnTo>
                    <a:pt x="0" y="1766"/>
                  </a:lnTo>
                  <a:lnTo>
                    <a:pt x="332" y="4"/>
                  </a:lnTo>
                  <a:lnTo>
                    <a:pt x="857"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257">
              <a:extLst>
                <a:ext uri="{FF2B5EF4-FFF2-40B4-BE49-F238E27FC236}">
                  <a16:creationId xmlns:a16="http://schemas.microsoft.com/office/drawing/2014/main" id="{565030C2-9FE3-6782-1C21-DA81C9EA246A}"/>
                </a:ext>
              </a:extLst>
            </p:cNvPr>
            <p:cNvSpPr>
              <a:spLocks/>
            </p:cNvSpPr>
            <p:nvPr/>
          </p:nvSpPr>
          <p:spPr bwMode="auto">
            <a:xfrm>
              <a:off x="3205" y="1537"/>
              <a:ext cx="857" cy="1766"/>
            </a:xfrm>
            <a:custGeom>
              <a:avLst/>
              <a:gdLst>
                <a:gd name="T0" fmla="*/ 857 w 857"/>
                <a:gd name="T1" fmla="*/ 0 h 1766"/>
                <a:gd name="T2" fmla="*/ 790 w 857"/>
                <a:gd name="T3" fmla="*/ 1747 h 1766"/>
                <a:gd name="T4" fmla="*/ 520 w 857"/>
                <a:gd name="T5" fmla="*/ 1754 h 1766"/>
                <a:gd name="T6" fmla="*/ 565 w 857"/>
                <a:gd name="T7" fmla="*/ 239 h 1766"/>
                <a:gd name="T8" fmla="*/ 259 w 857"/>
                <a:gd name="T9" fmla="*/ 1766 h 1766"/>
                <a:gd name="T10" fmla="*/ 0 w 857"/>
                <a:gd name="T11" fmla="*/ 1766 h 1766"/>
                <a:gd name="T12" fmla="*/ 332 w 857"/>
                <a:gd name="T13" fmla="*/ 4 h 1766"/>
                <a:gd name="T14" fmla="*/ 857 w 857"/>
                <a:gd name="T15" fmla="*/ 0 h 1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7" h="1766">
                  <a:moveTo>
                    <a:pt x="857" y="0"/>
                  </a:moveTo>
                  <a:lnTo>
                    <a:pt x="790" y="1747"/>
                  </a:lnTo>
                  <a:lnTo>
                    <a:pt x="520" y="1754"/>
                  </a:lnTo>
                  <a:lnTo>
                    <a:pt x="565" y="239"/>
                  </a:lnTo>
                  <a:lnTo>
                    <a:pt x="259" y="1766"/>
                  </a:lnTo>
                  <a:lnTo>
                    <a:pt x="0" y="1766"/>
                  </a:lnTo>
                  <a:lnTo>
                    <a:pt x="332" y="4"/>
                  </a:lnTo>
                  <a:lnTo>
                    <a:pt x="8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258">
              <a:extLst>
                <a:ext uri="{FF2B5EF4-FFF2-40B4-BE49-F238E27FC236}">
                  <a16:creationId xmlns:a16="http://schemas.microsoft.com/office/drawing/2014/main" id="{15DE0E94-361B-DA33-DAC6-CCD9C52E3CEC}"/>
                </a:ext>
              </a:extLst>
            </p:cNvPr>
            <p:cNvSpPr>
              <a:spLocks/>
            </p:cNvSpPr>
            <p:nvPr/>
          </p:nvSpPr>
          <p:spPr bwMode="auto">
            <a:xfrm>
              <a:off x="3763" y="1601"/>
              <a:ext cx="69" cy="173"/>
            </a:xfrm>
            <a:custGeom>
              <a:avLst/>
              <a:gdLst>
                <a:gd name="T0" fmla="*/ 29 w 29"/>
                <a:gd name="T1" fmla="*/ 0 h 73"/>
                <a:gd name="T2" fmla="*/ 28 w 29"/>
                <a:gd name="T3" fmla="*/ 12 h 73"/>
                <a:gd name="T4" fmla="*/ 23 w 29"/>
                <a:gd name="T5" fmla="*/ 41 h 73"/>
                <a:gd name="T6" fmla="*/ 20 w 29"/>
                <a:gd name="T7" fmla="*/ 57 h 73"/>
                <a:gd name="T8" fmla="*/ 12 w 29"/>
                <a:gd name="T9" fmla="*/ 69 h 73"/>
                <a:gd name="T10" fmla="*/ 4 w 29"/>
                <a:gd name="T11" fmla="*/ 72 h 73"/>
                <a:gd name="T12" fmla="*/ 1 w 29"/>
                <a:gd name="T13" fmla="*/ 72 h 73"/>
                <a:gd name="T14" fmla="*/ 11 w 29"/>
                <a:gd name="T15" fmla="*/ 67 h 73"/>
                <a:gd name="T16" fmla="*/ 18 w 29"/>
                <a:gd name="T17" fmla="*/ 57 h 73"/>
                <a:gd name="T18" fmla="*/ 21 w 29"/>
                <a:gd name="T19" fmla="*/ 41 h 73"/>
                <a:gd name="T20" fmla="*/ 26 w 29"/>
                <a:gd name="T21" fmla="*/ 12 h 73"/>
                <a:gd name="T22" fmla="*/ 29 w 29"/>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3">
                  <a:moveTo>
                    <a:pt x="29" y="0"/>
                  </a:moveTo>
                  <a:cubicBezTo>
                    <a:pt x="29" y="0"/>
                    <a:pt x="29" y="5"/>
                    <a:pt x="28" y="12"/>
                  </a:cubicBezTo>
                  <a:cubicBezTo>
                    <a:pt x="27" y="20"/>
                    <a:pt x="25" y="30"/>
                    <a:pt x="23" y="41"/>
                  </a:cubicBezTo>
                  <a:cubicBezTo>
                    <a:pt x="22" y="47"/>
                    <a:pt x="21" y="52"/>
                    <a:pt x="20" y="57"/>
                  </a:cubicBezTo>
                  <a:cubicBezTo>
                    <a:pt x="18" y="62"/>
                    <a:pt x="15" y="66"/>
                    <a:pt x="12" y="69"/>
                  </a:cubicBezTo>
                  <a:cubicBezTo>
                    <a:pt x="9" y="71"/>
                    <a:pt x="6" y="72"/>
                    <a:pt x="4" y="72"/>
                  </a:cubicBezTo>
                  <a:cubicBezTo>
                    <a:pt x="2" y="73"/>
                    <a:pt x="1" y="72"/>
                    <a:pt x="1" y="72"/>
                  </a:cubicBezTo>
                  <a:cubicBezTo>
                    <a:pt x="0" y="72"/>
                    <a:pt x="6" y="72"/>
                    <a:pt x="11" y="67"/>
                  </a:cubicBezTo>
                  <a:cubicBezTo>
                    <a:pt x="14" y="65"/>
                    <a:pt x="17" y="61"/>
                    <a:pt x="18" y="57"/>
                  </a:cubicBezTo>
                  <a:cubicBezTo>
                    <a:pt x="19" y="52"/>
                    <a:pt x="20" y="47"/>
                    <a:pt x="21" y="41"/>
                  </a:cubicBezTo>
                  <a:cubicBezTo>
                    <a:pt x="23" y="30"/>
                    <a:pt x="25" y="19"/>
                    <a:pt x="26" y="12"/>
                  </a:cubicBezTo>
                  <a:cubicBezTo>
                    <a:pt x="28" y="5"/>
                    <a:pt x="29" y="0"/>
                    <a:pt x="2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259">
              <a:extLst>
                <a:ext uri="{FF2B5EF4-FFF2-40B4-BE49-F238E27FC236}">
                  <a16:creationId xmlns:a16="http://schemas.microsoft.com/office/drawing/2014/main" id="{5A7910DC-4BAB-BCAC-C437-D0B2D46A8287}"/>
                </a:ext>
              </a:extLst>
            </p:cNvPr>
            <p:cNvSpPr>
              <a:spLocks/>
            </p:cNvSpPr>
            <p:nvPr/>
          </p:nvSpPr>
          <p:spPr bwMode="auto">
            <a:xfrm>
              <a:off x="3770" y="1603"/>
              <a:ext cx="26" cy="26"/>
            </a:xfrm>
            <a:custGeom>
              <a:avLst/>
              <a:gdLst>
                <a:gd name="T0" fmla="*/ 2 w 11"/>
                <a:gd name="T1" fmla="*/ 3 h 11"/>
                <a:gd name="T2" fmla="*/ 2 w 11"/>
                <a:gd name="T3" fmla="*/ 6 h 11"/>
                <a:gd name="T4" fmla="*/ 4 w 11"/>
                <a:gd name="T5" fmla="*/ 8 h 11"/>
                <a:gd name="T6" fmla="*/ 7 w 11"/>
                <a:gd name="T7" fmla="*/ 8 h 11"/>
                <a:gd name="T8" fmla="*/ 8 w 11"/>
                <a:gd name="T9" fmla="*/ 4 h 11"/>
                <a:gd name="T10" fmla="*/ 6 w 11"/>
                <a:gd name="T11" fmla="*/ 2 h 11"/>
                <a:gd name="T12" fmla="*/ 3 w 11"/>
                <a:gd name="T13" fmla="*/ 2 h 11"/>
                <a:gd name="T14" fmla="*/ 7 w 11"/>
                <a:gd name="T15" fmla="*/ 1 h 11"/>
                <a:gd name="T16" fmla="*/ 10 w 11"/>
                <a:gd name="T17" fmla="*/ 4 h 11"/>
                <a:gd name="T18" fmla="*/ 9 w 11"/>
                <a:gd name="T19" fmla="*/ 9 h 11"/>
                <a:gd name="T20" fmla="*/ 3 w 11"/>
                <a:gd name="T21" fmla="*/ 10 h 11"/>
                <a:gd name="T22" fmla="*/ 1 w 11"/>
                <a:gd name="T23" fmla="*/ 6 h 11"/>
                <a:gd name="T24" fmla="*/ 2 w 11"/>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3"/>
                  </a:moveTo>
                  <a:cubicBezTo>
                    <a:pt x="2" y="3"/>
                    <a:pt x="1" y="4"/>
                    <a:pt x="2" y="6"/>
                  </a:cubicBezTo>
                  <a:cubicBezTo>
                    <a:pt x="2" y="7"/>
                    <a:pt x="3" y="8"/>
                    <a:pt x="4" y="8"/>
                  </a:cubicBezTo>
                  <a:cubicBezTo>
                    <a:pt x="5" y="9"/>
                    <a:pt x="6" y="9"/>
                    <a:pt x="7" y="8"/>
                  </a:cubicBezTo>
                  <a:cubicBezTo>
                    <a:pt x="8" y="7"/>
                    <a:pt x="9" y="5"/>
                    <a:pt x="8" y="4"/>
                  </a:cubicBezTo>
                  <a:cubicBezTo>
                    <a:pt x="8" y="3"/>
                    <a:pt x="7" y="3"/>
                    <a:pt x="6" y="2"/>
                  </a:cubicBezTo>
                  <a:cubicBezTo>
                    <a:pt x="4" y="1"/>
                    <a:pt x="3" y="2"/>
                    <a:pt x="3" y="2"/>
                  </a:cubicBezTo>
                  <a:cubicBezTo>
                    <a:pt x="3" y="2"/>
                    <a:pt x="4" y="0"/>
                    <a:pt x="7" y="1"/>
                  </a:cubicBezTo>
                  <a:cubicBezTo>
                    <a:pt x="8" y="1"/>
                    <a:pt x="9" y="2"/>
                    <a:pt x="10" y="4"/>
                  </a:cubicBezTo>
                  <a:cubicBezTo>
                    <a:pt x="11" y="6"/>
                    <a:pt x="10" y="8"/>
                    <a:pt x="9" y="9"/>
                  </a:cubicBezTo>
                  <a:cubicBezTo>
                    <a:pt x="7" y="11"/>
                    <a:pt x="5" y="11"/>
                    <a:pt x="3" y="10"/>
                  </a:cubicBezTo>
                  <a:cubicBezTo>
                    <a:pt x="1" y="9"/>
                    <a:pt x="1" y="7"/>
                    <a:pt x="1" y="6"/>
                  </a:cubicBezTo>
                  <a:cubicBezTo>
                    <a:pt x="0" y="3"/>
                    <a:pt x="2" y="2"/>
                    <a:pt x="2"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260">
              <a:extLst>
                <a:ext uri="{FF2B5EF4-FFF2-40B4-BE49-F238E27FC236}">
                  <a16:creationId xmlns:a16="http://schemas.microsoft.com/office/drawing/2014/main" id="{3CA3E5DF-6035-5A99-C93B-6F2631E9D0F0}"/>
                </a:ext>
              </a:extLst>
            </p:cNvPr>
            <p:cNvSpPr>
              <a:spLocks/>
            </p:cNvSpPr>
            <p:nvPr/>
          </p:nvSpPr>
          <p:spPr bwMode="auto">
            <a:xfrm>
              <a:off x="3623" y="1584"/>
              <a:ext cx="12" cy="50"/>
            </a:xfrm>
            <a:custGeom>
              <a:avLst/>
              <a:gdLst>
                <a:gd name="T0" fmla="*/ 3 w 5"/>
                <a:gd name="T1" fmla="*/ 21 h 21"/>
                <a:gd name="T2" fmla="*/ 1 w 5"/>
                <a:gd name="T3" fmla="*/ 11 h 21"/>
                <a:gd name="T4" fmla="*/ 5 w 5"/>
                <a:gd name="T5" fmla="*/ 1 h 21"/>
                <a:gd name="T6" fmla="*/ 3 w 5"/>
                <a:gd name="T7" fmla="*/ 11 h 21"/>
                <a:gd name="T8" fmla="*/ 3 w 5"/>
                <a:gd name="T9" fmla="*/ 21 h 21"/>
              </a:gdLst>
              <a:ahLst/>
              <a:cxnLst>
                <a:cxn ang="0">
                  <a:pos x="T0" y="T1"/>
                </a:cxn>
                <a:cxn ang="0">
                  <a:pos x="T2" y="T3"/>
                </a:cxn>
                <a:cxn ang="0">
                  <a:pos x="T4" y="T5"/>
                </a:cxn>
                <a:cxn ang="0">
                  <a:pos x="T6" y="T7"/>
                </a:cxn>
                <a:cxn ang="0">
                  <a:pos x="T8" y="T9"/>
                </a:cxn>
              </a:cxnLst>
              <a:rect l="0" t="0" r="r" b="b"/>
              <a:pathLst>
                <a:path w="5" h="21">
                  <a:moveTo>
                    <a:pt x="3" y="21"/>
                  </a:moveTo>
                  <a:cubicBezTo>
                    <a:pt x="2" y="21"/>
                    <a:pt x="0" y="17"/>
                    <a:pt x="1" y="11"/>
                  </a:cubicBezTo>
                  <a:cubicBezTo>
                    <a:pt x="2" y="5"/>
                    <a:pt x="4" y="0"/>
                    <a:pt x="5" y="1"/>
                  </a:cubicBezTo>
                  <a:cubicBezTo>
                    <a:pt x="5" y="1"/>
                    <a:pt x="4" y="5"/>
                    <a:pt x="3" y="11"/>
                  </a:cubicBezTo>
                  <a:cubicBezTo>
                    <a:pt x="3" y="16"/>
                    <a:pt x="3" y="21"/>
                    <a:pt x="3"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261">
              <a:extLst>
                <a:ext uri="{FF2B5EF4-FFF2-40B4-BE49-F238E27FC236}">
                  <a16:creationId xmlns:a16="http://schemas.microsoft.com/office/drawing/2014/main" id="{585CFD4D-851A-4826-540E-1809457FB378}"/>
                </a:ext>
              </a:extLst>
            </p:cNvPr>
            <p:cNvSpPr>
              <a:spLocks/>
            </p:cNvSpPr>
            <p:nvPr/>
          </p:nvSpPr>
          <p:spPr bwMode="auto">
            <a:xfrm>
              <a:off x="3656" y="1582"/>
              <a:ext cx="9" cy="50"/>
            </a:xfrm>
            <a:custGeom>
              <a:avLst/>
              <a:gdLst>
                <a:gd name="T0" fmla="*/ 2 w 4"/>
                <a:gd name="T1" fmla="*/ 21 h 21"/>
                <a:gd name="T2" fmla="*/ 1 w 4"/>
                <a:gd name="T3" fmla="*/ 10 h 21"/>
                <a:gd name="T4" fmla="*/ 4 w 4"/>
                <a:gd name="T5" fmla="*/ 0 h 21"/>
                <a:gd name="T6" fmla="*/ 3 w 4"/>
                <a:gd name="T7" fmla="*/ 11 h 21"/>
                <a:gd name="T8" fmla="*/ 2 w 4"/>
                <a:gd name="T9" fmla="*/ 21 h 21"/>
              </a:gdLst>
              <a:ahLst/>
              <a:cxnLst>
                <a:cxn ang="0">
                  <a:pos x="T0" y="T1"/>
                </a:cxn>
                <a:cxn ang="0">
                  <a:pos x="T2" y="T3"/>
                </a:cxn>
                <a:cxn ang="0">
                  <a:pos x="T4" y="T5"/>
                </a:cxn>
                <a:cxn ang="0">
                  <a:pos x="T6" y="T7"/>
                </a:cxn>
                <a:cxn ang="0">
                  <a:pos x="T8" y="T9"/>
                </a:cxn>
              </a:cxnLst>
              <a:rect l="0" t="0" r="r" b="b"/>
              <a:pathLst>
                <a:path w="4" h="21">
                  <a:moveTo>
                    <a:pt x="2" y="21"/>
                  </a:moveTo>
                  <a:cubicBezTo>
                    <a:pt x="2" y="21"/>
                    <a:pt x="0" y="17"/>
                    <a:pt x="1" y="10"/>
                  </a:cubicBezTo>
                  <a:cubicBezTo>
                    <a:pt x="1" y="4"/>
                    <a:pt x="3" y="0"/>
                    <a:pt x="4" y="0"/>
                  </a:cubicBezTo>
                  <a:cubicBezTo>
                    <a:pt x="4" y="0"/>
                    <a:pt x="3" y="5"/>
                    <a:pt x="3" y="11"/>
                  </a:cubicBezTo>
                  <a:cubicBezTo>
                    <a:pt x="2" y="16"/>
                    <a:pt x="3" y="21"/>
                    <a:pt x="2"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262">
              <a:extLst>
                <a:ext uri="{FF2B5EF4-FFF2-40B4-BE49-F238E27FC236}">
                  <a16:creationId xmlns:a16="http://schemas.microsoft.com/office/drawing/2014/main" id="{3C6CADD6-5507-E222-17D7-F6D362453E33}"/>
                </a:ext>
              </a:extLst>
            </p:cNvPr>
            <p:cNvSpPr>
              <a:spLocks/>
            </p:cNvSpPr>
            <p:nvPr/>
          </p:nvSpPr>
          <p:spPr bwMode="auto">
            <a:xfrm>
              <a:off x="3941" y="1587"/>
              <a:ext cx="9" cy="52"/>
            </a:xfrm>
            <a:custGeom>
              <a:avLst/>
              <a:gdLst>
                <a:gd name="T0" fmla="*/ 1 w 4"/>
                <a:gd name="T1" fmla="*/ 22 h 22"/>
                <a:gd name="T2" fmla="*/ 1 w 4"/>
                <a:gd name="T3" fmla="*/ 11 h 22"/>
                <a:gd name="T4" fmla="*/ 2 w 4"/>
                <a:gd name="T5" fmla="*/ 0 h 22"/>
                <a:gd name="T6" fmla="*/ 3 w 4"/>
                <a:gd name="T7" fmla="*/ 11 h 22"/>
                <a:gd name="T8" fmla="*/ 1 w 4"/>
                <a:gd name="T9" fmla="*/ 22 h 22"/>
              </a:gdLst>
              <a:ahLst/>
              <a:cxnLst>
                <a:cxn ang="0">
                  <a:pos x="T0" y="T1"/>
                </a:cxn>
                <a:cxn ang="0">
                  <a:pos x="T2" y="T3"/>
                </a:cxn>
                <a:cxn ang="0">
                  <a:pos x="T4" y="T5"/>
                </a:cxn>
                <a:cxn ang="0">
                  <a:pos x="T6" y="T7"/>
                </a:cxn>
                <a:cxn ang="0">
                  <a:pos x="T8" y="T9"/>
                </a:cxn>
              </a:cxnLst>
              <a:rect l="0" t="0" r="r" b="b"/>
              <a:pathLst>
                <a:path w="4" h="22">
                  <a:moveTo>
                    <a:pt x="1" y="22"/>
                  </a:moveTo>
                  <a:cubicBezTo>
                    <a:pt x="0" y="22"/>
                    <a:pt x="1" y="17"/>
                    <a:pt x="1" y="11"/>
                  </a:cubicBezTo>
                  <a:cubicBezTo>
                    <a:pt x="2" y="5"/>
                    <a:pt x="1" y="0"/>
                    <a:pt x="2" y="0"/>
                  </a:cubicBezTo>
                  <a:cubicBezTo>
                    <a:pt x="2" y="0"/>
                    <a:pt x="4" y="5"/>
                    <a:pt x="3" y="11"/>
                  </a:cubicBezTo>
                  <a:cubicBezTo>
                    <a:pt x="3" y="18"/>
                    <a:pt x="1" y="22"/>
                    <a:pt x="1" y="2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263">
              <a:extLst>
                <a:ext uri="{FF2B5EF4-FFF2-40B4-BE49-F238E27FC236}">
                  <a16:creationId xmlns:a16="http://schemas.microsoft.com/office/drawing/2014/main" id="{BC70315E-7187-A633-96F5-1E1277EFD8CD}"/>
                </a:ext>
              </a:extLst>
            </p:cNvPr>
            <p:cNvSpPr>
              <a:spLocks/>
            </p:cNvSpPr>
            <p:nvPr/>
          </p:nvSpPr>
          <p:spPr bwMode="auto">
            <a:xfrm>
              <a:off x="3977" y="1584"/>
              <a:ext cx="11" cy="55"/>
            </a:xfrm>
            <a:custGeom>
              <a:avLst/>
              <a:gdLst>
                <a:gd name="T0" fmla="*/ 1 w 5"/>
                <a:gd name="T1" fmla="*/ 22 h 23"/>
                <a:gd name="T2" fmla="*/ 2 w 5"/>
                <a:gd name="T3" fmla="*/ 11 h 23"/>
                <a:gd name="T4" fmla="*/ 2 w 5"/>
                <a:gd name="T5" fmla="*/ 0 h 23"/>
                <a:gd name="T6" fmla="*/ 4 w 5"/>
                <a:gd name="T7" fmla="*/ 11 h 23"/>
                <a:gd name="T8" fmla="*/ 1 w 5"/>
                <a:gd name="T9" fmla="*/ 22 h 23"/>
              </a:gdLst>
              <a:ahLst/>
              <a:cxnLst>
                <a:cxn ang="0">
                  <a:pos x="T0" y="T1"/>
                </a:cxn>
                <a:cxn ang="0">
                  <a:pos x="T2" y="T3"/>
                </a:cxn>
                <a:cxn ang="0">
                  <a:pos x="T4" y="T5"/>
                </a:cxn>
                <a:cxn ang="0">
                  <a:pos x="T6" y="T7"/>
                </a:cxn>
                <a:cxn ang="0">
                  <a:pos x="T8" y="T9"/>
                </a:cxn>
              </a:cxnLst>
              <a:rect l="0" t="0" r="r" b="b"/>
              <a:pathLst>
                <a:path w="5" h="23">
                  <a:moveTo>
                    <a:pt x="1" y="22"/>
                  </a:moveTo>
                  <a:cubicBezTo>
                    <a:pt x="0" y="22"/>
                    <a:pt x="2" y="17"/>
                    <a:pt x="2" y="11"/>
                  </a:cubicBezTo>
                  <a:cubicBezTo>
                    <a:pt x="3" y="5"/>
                    <a:pt x="2" y="0"/>
                    <a:pt x="2" y="0"/>
                  </a:cubicBezTo>
                  <a:cubicBezTo>
                    <a:pt x="3" y="0"/>
                    <a:pt x="5" y="5"/>
                    <a:pt x="4" y="11"/>
                  </a:cubicBezTo>
                  <a:cubicBezTo>
                    <a:pt x="4" y="18"/>
                    <a:pt x="1" y="23"/>
                    <a:pt x="1" y="2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264">
              <a:extLst>
                <a:ext uri="{FF2B5EF4-FFF2-40B4-BE49-F238E27FC236}">
                  <a16:creationId xmlns:a16="http://schemas.microsoft.com/office/drawing/2014/main" id="{40BCA719-E24C-D7B3-850F-BB9A61F89616}"/>
                </a:ext>
              </a:extLst>
            </p:cNvPr>
            <p:cNvSpPr>
              <a:spLocks/>
            </p:cNvSpPr>
            <p:nvPr/>
          </p:nvSpPr>
          <p:spPr bwMode="auto">
            <a:xfrm>
              <a:off x="3656" y="356"/>
              <a:ext cx="266" cy="454"/>
            </a:xfrm>
            <a:custGeom>
              <a:avLst/>
              <a:gdLst>
                <a:gd name="T0" fmla="*/ 12 w 112"/>
                <a:gd name="T1" fmla="*/ 191 h 191"/>
                <a:gd name="T2" fmla="*/ 82 w 112"/>
                <a:gd name="T3" fmla="*/ 185 h 191"/>
                <a:gd name="T4" fmla="*/ 82 w 112"/>
                <a:gd name="T5" fmla="*/ 145 h 191"/>
                <a:gd name="T6" fmla="*/ 112 w 112"/>
                <a:gd name="T7" fmla="*/ 111 h 191"/>
                <a:gd name="T8" fmla="*/ 107 w 112"/>
                <a:gd name="T9" fmla="*/ 14 h 191"/>
                <a:gd name="T10" fmla="*/ 5 w 112"/>
                <a:gd name="T11" fmla="*/ 27 h 191"/>
                <a:gd name="T12" fmla="*/ 0 w 112"/>
                <a:gd name="T13" fmla="*/ 31 h 191"/>
                <a:gd name="T14" fmla="*/ 12 w 11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191">
                  <a:moveTo>
                    <a:pt x="12" y="191"/>
                  </a:moveTo>
                  <a:cubicBezTo>
                    <a:pt x="82" y="185"/>
                    <a:pt x="82" y="185"/>
                    <a:pt x="82" y="185"/>
                  </a:cubicBezTo>
                  <a:cubicBezTo>
                    <a:pt x="83" y="177"/>
                    <a:pt x="82" y="145"/>
                    <a:pt x="82" y="145"/>
                  </a:cubicBezTo>
                  <a:cubicBezTo>
                    <a:pt x="82" y="145"/>
                    <a:pt x="112" y="141"/>
                    <a:pt x="112" y="111"/>
                  </a:cubicBezTo>
                  <a:cubicBezTo>
                    <a:pt x="112" y="82"/>
                    <a:pt x="107" y="14"/>
                    <a:pt x="107" y="14"/>
                  </a:cubicBezTo>
                  <a:cubicBezTo>
                    <a:pt x="73" y="0"/>
                    <a:pt x="34" y="5"/>
                    <a:pt x="5" y="27"/>
                  </a:cubicBezTo>
                  <a:cubicBezTo>
                    <a:pt x="0" y="31"/>
                    <a:pt x="0" y="31"/>
                    <a:pt x="0" y="31"/>
                  </a:cubicBezTo>
                  <a:lnTo>
                    <a:pt x="12" y="191"/>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265">
              <a:extLst>
                <a:ext uri="{FF2B5EF4-FFF2-40B4-BE49-F238E27FC236}">
                  <a16:creationId xmlns:a16="http://schemas.microsoft.com/office/drawing/2014/main" id="{F9247FDA-E7C8-1340-E529-36E96AEBF28F}"/>
                </a:ext>
              </a:extLst>
            </p:cNvPr>
            <p:cNvSpPr>
              <a:spLocks/>
            </p:cNvSpPr>
            <p:nvPr/>
          </p:nvSpPr>
          <p:spPr bwMode="auto">
            <a:xfrm>
              <a:off x="3760" y="675"/>
              <a:ext cx="91" cy="50"/>
            </a:xfrm>
            <a:custGeom>
              <a:avLst/>
              <a:gdLst>
                <a:gd name="T0" fmla="*/ 38 w 38"/>
                <a:gd name="T1" fmla="*/ 11 h 21"/>
                <a:gd name="T2" fmla="*/ 0 w 38"/>
                <a:gd name="T3" fmla="*/ 0 h 21"/>
                <a:gd name="T4" fmla="*/ 38 w 38"/>
                <a:gd name="T5" fmla="*/ 18 h 21"/>
                <a:gd name="T6" fmla="*/ 38 w 38"/>
                <a:gd name="T7" fmla="*/ 11 h 21"/>
              </a:gdLst>
              <a:ahLst/>
              <a:cxnLst>
                <a:cxn ang="0">
                  <a:pos x="T0" y="T1"/>
                </a:cxn>
                <a:cxn ang="0">
                  <a:pos x="T2" y="T3"/>
                </a:cxn>
                <a:cxn ang="0">
                  <a:pos x="T4" y="T5"/>
                </a:cxn>
                <a:cxn ang="0">
                  <a:pos x="T6" y="T7"/>
                </a:cxn>
              </a:cxnLst>
              <a:rect l="0" t="0" r="r" b="b"/>
              <a:pathLst>
                <a:path w="38" h="21">
                  <a:moveTo>
                    <a:pt x="38" y="11"/>
                  </a:moveTo>
                  <a:cubicBezTo>
                    <a:pt x="38" y="11"/>
                    <a:pt x="20" y="12"/>
                    <a:pt x="0" y="0"/>
                  </a:cubicBezTo>
                  <a:cubicBezTo>
                    <a:pt x="0" y="0"/>
                    <a:pt x="9" y="21"/>
                    <a:pt x="38" y="18"/>
                  </a:cubicBezTo>
                  <a:lnTo>
                    <a:pt x="38" y="11"/>
                  </a:ln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266">
              <a:extLst>
                <a:ext uri="{FF2B5EF4-FFF2-40B4-BE49-F238E27FC236}">
                  <a16:creationId xmlns:a16="http://schemas.microsoft.com/office/drawing/2014/main" id="{F862220A-8FAB-C873-F7BD-1753257FDBD1}"/>
                </a:ext>
              </a:extLst>
            </p:cNvPr>
            <p:cNvSpPr>
              <a:spLocks/>
            </p:cNvSpPr>
            <p:nvPr/>
          </p:nvSpPr>
          <p:spPr bwMode="auto">
            <a:xfrm>
              <a:off x="3618" y="487"/>
              <a:ext cx="50" cy="95"/>
            </a:xfrm>
            <a:custGeom>
              <a:avLst/>
              <a:gdLst>
                <a:gd name="T0" fmla="*/ 20 w 21"/>
                <a:gd name="T1" fmla="*/ 6 h 40"/>
                <a:gd name="T2" fmla="*/ 0 w 21"/>
                <a:gd name="T3" fmla="*/ 20 h 40"/>
                <a:gd name="T4" fmla="*/ 21 w 21"/>
                <a:gd name="T5" fmla="*/ 35 h 40"/>
                <a:gd name="T6" fmla="*/ 20 w 21"/>
                <a:gd name="T7" fmla="*/ 6 h 40"/>
              </a:gdLst>
              <a:ahLst/>
              <a:cxnLst>
                <a:cxn ang="0">
                  <a:pos x="T0" y="T1"/>
                </a:cxn>
                <a:cxn ang="0">
                  <a:pos x="T2" y="T3"/>
                </a:cxn>
                <a:cxn ang="0">
                  <a:pos x="T4" y="T5"/>
                </a:cxn>
                <a:cxn ang="0">
                  <a:pos x="T6" y="T7"/>
                </a:cxn>
              </a:cxnLst>
              <a:rect l="0" t="0" r="r" b="b"/>
              <a:pathLst>
                <a:path w="21" h="40">
                  <a:moveTo>
                    <a:pt x="20" y="6"/>
                  </a:moveTo>
                  <a:cubicBezTo>
                    <a:pt x="19" y="6"/>
                    <a:pt x="0" y="0"/>
                    <a:pt x="0" y="20"/>
                  </a:cubicBezTo>
                  <a:cubicBezTo>
                    <a:pt x="1" y="40"/>
                    <a:pt x="21" y="36"/>
                    <a:pt x="21" y="35"/>
                  </a:cubicBezTo>
                  <a:cubicBezTo>
                    <a:pt x="21" y="34"/>
                    <a:pt x="20" y="6"/>
                    <a:pt x="20" y="6"/>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267">
              <a:extLst>
                <a:ext uri="{FF2B5EF4-FFF2-40B4-BE49-F238E27FC236}">
                  <a16:creationId xmlns:a16="http://schemas.microsoft.com/office/drawing/2014/main" id="{C6D36F67-A662-79B2-10B1-88DF300BC364}"/>
                </a:ext>
              </a:extLst>
            </p:cNvPr>
            <p:cNvSpPr>
              <a:spLocks/>
            </p:cNvSpPr>
            <p:nvPr/>
          </p:nvSpPr>
          <p:spPr bwMode="auto">
            <a:xfrm>
              <a:off x="3630" y="516"/>
              <a:ext cx="24" cy="42"/>
            </a:xfrm>
            <a:custGeom>
              <a:avLst/>
              <a:gdLst>
                <a:gd name="T0" fmla="*/ 10 w 10"/>
                <a:gd name="T1" fmla="*/ 16 h 18"/>
                <a:gd name="T2" fmla="*/ 9 w 10"/>
                <a:gd name="T3" fmla="*/ 16 h 18"/>
                <a:gd name="T4" fmla="*/ 6 w 10"/>
                <a:gd name="T5" fmla="*/ 16 h 18"/>
                <a:gd name="T6" fmla="*/ 2 w 10"/>
                <a:gd name="T7" fmla="*/ 9 h 18"/>
                <a:gd name="T8" fmla="*/ 3 w 10"/>
                <a:gd name="T9" fmla="*/ 4 h 18"/>
                <a:gd name="T10" fmla="*/ 5 w 10"/>
                <a:gd name="T11" fmla="*/ 1 h 18"/>
                <a:gd name="T12" fmla="*/ 7 w 10"/>
                <a:gd name="T13" fmla="*/ 2 h 18"/>
                <a:gd name="T14" fmla="*/ 8 w 10"/>
                <a:gd name="T15" fmla="*/ 3 h 18"/>
                <a:gd name="T16" fmla="*/ 8 w 10"/>
                <a:gd name="T17" fmla="*/ 2 h 18"/>
                <a:gd name="T18" fmla="*/ 7 w 10"/>
                <a:gd name="T19" fmla="*/ 0 h 18"/>
                <a:gd name="T20" fmla="*/ 5 w 10"/>
                <a:gd name="T21" fmla="*/ 0 h 18"/>
                <a:gd name="T22" fmla="*/ 1 w 10"/>
                <a:gd name="T23" fmla="*/ 3 h 18"/>
                <a:gd name="T24" fmla="*/ 0 w 10"/>
                <a:gd name="T25" fmla="*/ 9 h 18"/>
                <a:gd name="T26" fmla="*/ 6 w 10"/>
                <a:gd name="T27" fmla="*/ 17 h 18"/>
                <a:gd name="T28" fmla="*/ 9 w 10"/>
                <a:gd name="T29" fmla="*/ 17 h 18"/>
                <a:gd name="T30" fmla="*/ 10 w 10"/>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8">
                  <a:moveTo>
                    <a:pt x="10" y="16"/>
                  </a:moveTo>
                  <a:cubicBezTo>
                    <a:pt x="10" y="16"/>
                    <a:pt x="9" y="16"/>
                    <a:pt x="9" y="16"/>
                  </a:cubicBezTo>
                  <a:cubicBezTo>
                    <a:pt x="8" y="16"/>
                    <a:pt x="7" y="17"/>
                    <a:pt x="6" y="16"/>
                  </a:cubicBezTo>
                  <a:cubicBezTo>
                    <a:pt x="4" y="16"/>
                    <a:pt x="2" y="12"/>
                    <a:pt x="2" y="9"/>
                  </a:cubicBezTo>
                  <a:cubicBezTo>
                    <a:pt x="2" y="7"/>
                    <a:pt x="2" y="5"/>
                    <a:pt x="3" y="4"/>
                  </a:cubicBezTo>
                  <a:cubicBezTo>
                    <a:pt x="3" y="2"/>
                    <a:pt x="4" y="1"/>
                    <a:pt x="5" y="1"/>
                  </a:cubicBezTo>
                  <a:cubicBezTo>
                    <a:pt x="6" y="1"/>
                    <a:pt x="7" y="1"/>
                    <a:pt x="7" y="2"/>
                  </a:cubicBezTo>
                  <a:cubicBezTo>
                    <a:pt x="8" y="2"/>
                    <a:pt x="7" y="3"/>
                    <a:pt x="8" y="3"/>
                  </a:cubicBezTo>
                  <a:cubicBezTo>
                    <a:pt x="8" y="3"/>
                    <a:pt x="8" y="2"/>
                    <a:pt x="8" y="2"/>
                  </a:cubicBezTo>
                  <a:cubicBezTo>
                    <a:pt x="8" y="1"/>
                    <a:pt x="7" y="1"/>
                    <a:pt x="7" y="0"/>
                  </a:cubicBezTo>
                  <a:cubicBezTo>
                    <a:pt x="7" y="0"/>
                    <a:pt x="6" y="0"/>
                    <a:pt x="5" y="0"/>
                  </a:cubicBezTo>
                  <a:cubicBezTo>
                    <a:pt x="4" y="0"/>
                    <a:pt x="2" y="1"/>
                    <a:pt x="1" y="3"/>
                  </a:cubicBezTo>
                  <a:cubicBezTo>
                    <a:pt x="1" y="5"/>
                    <a:pt x="0" y="7"/>
                    <a:pt x="0" y="9"/>
                  </a:cubicBezTo>
                  <a:cubicBezTo>
                    <a:pt x="1" y="13"/>
                    <a:pt x="3" y="16"/>
                    <a:pt x="6" y="17"/>
                  </a:cubicBezTo>
                  <a:cubicBezTo>
                    <a:pt x="7" y="18"/>
                    <a:pt x="8" y="17"/>
                    <a:pt x="9" y="17"/>
                  </a:cubicBezTo>
                  <a:cubicBezTo>
                    <a:pt x="10" y="16"/>
                    <a:pt x="10" y="16"/>
                    <a:pt x="10" y="16"/>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268">
              <a:extLst>
                <a:ext uri="{FF2B5EF4-FFF2-40B4-BE49-F238E27FC236}">
                  <a16:creationId xmlns:a16="http://schemas.microsoft.com/office/drawing/2014/main" id="{861F5177-113E-6267-5ABB-27D29EFDED30}"/>
                </a:ext>
              </a:extLst>
            </p:cNvPr>
            <p:cNvSpPr>
              <a:spLocks/>
            </p:cNvSpPr>
            <p:nvPr/>
          </p:nvSpPr>
          <p:spPr bwMode="auto">
            <a:xfrm>
              <a:off x="3874" y="492"/>
              <a:ext cx="22" cy="19"/>
            </a:xfrm>
            <a:custGeom>
              <a:avLst/>
              <a:gdLst>
                <a:gd name="T0" fmla="*/ 9 w 9"/>
                <a:gd name="T1" fmla="*/ 4 h 8"/>
                <a:gd name="T2" fmla="*/ 5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6"/>
                    <a:pt x="7" y="8"/>
                    <a:pt x="5" y="8"/>
                  </a:cubicBezTo>
                  <a:cubicBezTo>
                    <a:pt x="2" y="8"/>
                    <a:pt x="0" y="6"/>
                    <a:pt x="0" y="4"/>
                  </a:cubicBezTo>
                  <a:cubicBezTo>
                    <a:pt x="0" y="2"/>
                    <a:pt x="2" y="0"/>
                    <a:pt x="4" y="0"/>
                  </a:cubicBezTo>
                  <a:cubicBezTo>
                    <a:pt x="7" y="0"/>
                    <a:pt x="9" y="1"/>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269">
              <a:extLst>
                <a:ext uri="{FF2B5EF4-FFF2-40B4-BE49-F238E27FC236}">
                  <a16:creationId xmlns:a16="http://schemas.microsoft.com/office/drawing/2014/main" id="{B624D944-EF87-1271-4A05-F24F7A98386E}"/>
                </a:ext>
              </a:extLst>
            </p:cNvPr>
            <p:cNvSpPr>
              <a:spLocks/>
            </p:cNvSpPr>
            <p:nvPr/>
          </p:nvSpPr>
          <p:spPr bwMode="auto">
            <a:xfrm>
              <a:off x="3858" y="478"/>
              <a:ext cx="40" cy="11"/>
            </a:xfrm>
            <a:custGeom>
              <a:avLst/>
              <a:gdLst>
                <a:gd name="T0" fmla="*/ 17 w 17"/>
                <a:gd name="T1" fmla="*/ 5 h 5"/>
                <a:gd name="T2" fmla="*/ 8 w 17"/>
                <a:gd name="T3" fmla="*/ 3 h 5"/>
                <a:gd name="T4" fmla="*/ 0 w 17"/>
                <a:gd name="T5" fmla="*/ 5 h 5"/>
                <a:gd name="T6" fmla="*/ 2 w 17"/>
                <a:gd name="T7" fmla="*/ 2 h 5"/>
                <a:gd name="T8" fmla="*/ 9 w 17"/>
                <a:gd name="T9" fmla="*/ 0 h 5"/>
                <a:gd name="T10" fmla="*/ 15 w 17"/>
                <a:gd name="T11" fmla="*/ 3 h 5"/>
                <a:gd name="T12" fmla="*/ 17 w 1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7" y="5"/>
                  </a:moveTo>
                  <a:cubicBezTo>
                    <a:pt x="16" y="5"/>
                    <a:pt x="13" y="3"/>
                    <a:pt x="8" y="3"/>
                  </a:cubicBezTo>
                  <a:cubicBezTo>
                    <a:pt x="4" y="3"/>
                    <a:pt x="1" y="5"/>
                    <a:pt x="0" y="5"/>
                  </a:cubicBezTo>
                  <a:cubicBezTo>
                    <a:pt x="0" y="4"/>
                    <a:pt x="0" y="4"/>
                    <a:pt x="2" y="2"/>
                  </a:cubicBezTo>
                  <a:cubicBezTo>
                    <a:pt x="3" y="1"/>
                    <a:pt x="6" y="0"/>
                    <a:pt x="9" y="0"/>
                  </a:cubicBezTo>
                  <a:cubicBezTo>
                    <a:pt x="11" y="0"/>
                    <a:pt x="14" y="1"/>
                    <a:pt x="15" y="3"/>
                  </a:cubicBezTo>
                  <a:cubicBezTo>
                    <a:pt x="16" y="4"/>
                    <a:pt x="17" y="5"/>
                    <a:pt x="17"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270">
              <a:extLst>
                <a:ext uri="{FF2B5EF4-FFF2-40B4-BE49-F238E27FC236}">
                  <a16:creationId xmlns:a16="http://schemas.microsoft.com/office/drawing/2014/main" id="{13C81CD9-84E4-DE37-A247-F1FE6F3123B7}"/>
                </a:ext>
              </a:extLst>
            </p:cNvPr>
            <p:cNvSpPr>
              <a:spLocks/>
            </p:cNvSpPr>
            <p:nvPr/>
          </p:nvSpPr>
          <p:spPr bwMode="auto">
            <a:xfrm>
              <a:off x="3770" y="494"/>
              <a:ext cx="21" cy="19"/>
            </a:xfrm>
            <a:custGeom>
              <a:avLst/>
              <a:gdLst>
                <a:gd name="T0" fmla="*/ 9 w 9"/>
                <a:gd name="T1" fmla="*/ 4 h 8"/>
                <a:gd name="T2" fmla="*/ 4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6"/>
                    <a:pt x="7" y="8"/>
                    <a:pt x="4" y="8"/>
                  </a:cubicBezTo>
                  <a:cubicBezTo>
                    <a:pt x="2" y="8"/>
                    <a:pt x="0" y="6"/>
                    <a:pt x="0" y="4"/>
                  </a:cubicBezTo>
                  <a:cubicBezTo>
                    <a:pt x="0" y="2"/>
                    <a:pt x="2" y="0"/>
                    <a:pt x="4" y="0"/>
                  </a:cubicBezTo>
                  <a:cubicBezTo>
                    <a:pt x="7" y="0"/>
                    <a:pt x="8" y="1"/>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271">
              <a:extLst>
                <a:ext uri="{FF2B5EF4-FFF2-40B4-BE49-F238E27FC236}">
                  <a16:creationId xmlns:a16="http://schemas.microsoft.com/office/drawing/2014/main" id="{32A2E023-FC21-71EA-BACF-2363CE0EF5D0}"/>
                </a:ext>
              </a:extLst>
            </p:cNvPr>
            <p:cNvSpPr>
              <a:spLocks/>
            </p:cNvSpPr>
            <p:nvPr/>
          </p:nvSpPr>
          <p:spPr bwMode="auto">
            <a:xfrm>
              <a:off x="3753" y="480"/>
              <a:ext cx="41" cy="12"/>
            </a:xfrm>
            <a:custGeom>
              <a:avLst/>
              <a:gdLst>
                <a:gd name="T0" fmla="*/ 16 w 17"/>
                <a:gd name="T1" fmla="*/ 5 h 5"/>
                <a:gd name="T2" fmla="*/ 8 w 17"/>
                <a:gd name="T3" fmla="*/ 3 h 5"/>
                <a:gd name="T4" fmla="*/ 0 w 17"/>
                <a:gd name="T5" fmla="*/ 5 h 5"/>
                <a:gd name="T6" fmla="*/ 1 w 17"/>
                <a:gd name="T7" fmla="*/ 2 h 5"/>
                <a:gd name="T8" fmla="*/ 8 w 17"/>
                <a:gd name="T9" fmla="*/ 0 h 5"/>
                <a:gd name="T10" fmla="*/ 15 w 17"/>
                <a:gd name="T11" fmla="*/ 2 h 5"/>
                <a:gd name="T12" fmla="*/ 16 w 1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6" y="5"/>
                  </a:moveTo>
                  <a:cubicBezTo>
                    <a:pt x="16" y="5"/>
                    <a:pt x="13" y="3"/>
                    <a:pt x="8" y="3"/>
                  </a:cubicBezTo>
                  <a:cubicBezTo>
                    <a:pt x="4" y="3"/>
                    <a:pt x="0" y="5"/>
                    <a:pt x="0" y="5"/>
                  </a:cubicBezTo>
                  <a:cubicBezTo>
                    <a:pt x="0" y="4"/>
                    <a:pt x="0" y="3"/>
                    <a:pt x="1" y="2"/>
                  </a:cubicBezTo>
                  <a:cubicBezTo>
                    <a:pt x="3" y="1"/>
                    <a:pt x="5" y="0"/>
                    <a:pt x="8" y="0"/>
                  </a:cubicBezTo>
                  <a:cubicBezTo>
                    <a:pt x="11" y="0"/>
                    <a:pt x="13" y="1"/>
                    <a:pt x="15" y="2"/>
                  </a:cubicBezTo>
                  <a:cubicBezTo>
                    <a:pt x="16" y="3"/>
                    <a:pt x="17" y="4"/>
                    <a:pt x="1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272">
              <a:extLst>
                <a:ext uri="{FF2B5EF4-FFF2-40B4-BE49-F238E27FC236}">
                  <a16:creationId xmlns:a16="http://schemas.microsoft.com/office/drawing/2014/main" id="{B3D0F740-2D9C-4EAD-F508-40DFCCFA81B4}"/>
                </a:ext>
              </a:extLst>
            </p:cNvPr>
            <p:cNvSpPr>
              <a:spLocks/>
            </p:cNvSpPr>
            <p:nvPr/>
          </p:nvSpPr>
          <p:spPr bwMode="auto">
            <a:xfrm>
              <a:off x="3825" y="480"/>
              <a:ext cx="35" cy="90"/>
            </a:xfrm>
            <a:custGeom>
              <a:avLst/>
              <a:gdLst>
                <a:gd name="T0" fmla="*/ 3 w 15"/>
                <a:gd name="T1" fmla="*/ 38 h 38"/>
                <a:gd name="T2" fmla="*/ 10 w 15"/>
                <a:gd name="T3" fmla="*/ 37 h 38"/>
                <a:gd name="T4" fmla="*/ 12 w 15"/>
                <a:gd name="T5" fmla="*/ 36 h 38"/>
                <a:gd name="T6" fmla="*/ 12 w 15"/>
                <a:gd name="T7" fmla="*/ 32 h 38"/>
                <a:gd name="T8" fmla="*/ 8 w 15"/>
                <a:gd name="T9" fmla="*/ 23 h 38"/>
                <a:gd name="T10" fmla="*/ 1 w 15"/>
                <a:gd name="T11" fmla="*/ 1 h 38"/>
                <a:gd name="T12" fmla="*/ 10 w 15"/>
                <a:gd name="T13" fmla="*/ 23 h 38"/>
                <a:gd name="T14" fmla="*/ 13 w 15"/>
                <a:gd name="T15" fmla="*/ 32 h 38"/>
                <a:gd name="T16" fmla="*/ 14 w 15"/>
                <a:gd name="T17" fmla="*/ 36 h 38"/>
                <a:gd name="T18" fmla="*/ 12 w 15"/>
                <a:gd name="T19" fmla="*/ 38 h 38"/>
                <a:gd name="T20" fmla="*/ 10 w 15"/>
                <a:gd name="T21" fmla="*/ 38 h 38"/>
                <a:gd name="T22" fmla="*/ 3 w 15"/>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8">
                  <a:moveTo>
                    <a:pt x="3" y="38"/>
                  </a:moveTo>
                  <a:cubicBezTo>
                    <a:pt x="3" y="38"/>
                    <a:pt x="5" y="37"/>
                    <a:pt x="10" y="37"/>
                  </a:cubicBezTo>
                  <a:cubicBezTo>
                    <a:pt x="11" y="37"/>
                    <a:pt x="12" y="36"/>
                    <a:pt x="12" y="36"/>
                  </a:cubicBezTo>
                  <a:cubicBezTo>
                    <a:pt x="13" y="35"/>
                    <a:pt x="12" y="34"/>
                    <a:pt x="12" y="32"/>
                  </a:cubicBezTo>
                  <a:cubicBezTo>
                    <a:pt x="11" y="29"/>
                    <a:pt x="9" y="27"/>
                    <a:pt x="8" y="23"/>
                  </a:cubicBezTo>
                  <a:cubicBezTo>
                    <a:pt x="4" y="11"/>
                    <a:pt x="0" y="1"/>
                    <a:pt x="1" y="1"/>
                  </a:cubicBezTo>
                  <a:cubicBezTo>
                    <a:pt x="1" y="0"/>
                    <a:pt x="5" y="10"/>
                    <a:pt x="10" y="23"/>
                  </a:cubicBezTo>
                  <a:cubicBezTo>
                    <a:pt x="11" y="26"/>
                    <a:pt x="12" y="29"/>
                    <a:pt x="13" y="32"/>
                  </a:cubicBezTo>
                  <a:cubicBezTo>
                    <a:pt x="14" y="33"/>
                    <a:pt x="15" y="34"/>
                    <a:pt x="14" y="36"/>
                  </a:cubicBezTo>
                  <a:cubicBezTo>
                    <a:pt x="14" y="37"/>
                    <a:pt x="13" y="38"/>
                    <a:pt x="12" y="38"/>
                  </a:cubicBezTo>
                  <a:cubicBezTo>
                    <a:pt x="11" y="38"/>
                    <a:pt x="11" y="38"/>
                    <a:pt x="10" y="38"/>
                  </a:cubicBezTo>
                  <a:cubicBezTo>
                    <a:pt x="6" y="38"/>
                    <a:pt x="3" y="38"/>
                    <a:pt x="3" y="3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273">
              <a:extLst>
                <a:ext uri="{FF2B5EF4-FFF2-40B4-BE49-F238E27FC236}">
                  <a16:creationId xmlns:a16="http://schemas.microsoft.com/office/drawing/2014/main" id="{F82CA855-6AF6-3F9E-EF88-6D0E66233317}"/>
                </a:ext>
              </a:extLst>
            </p:cNvPr>
            <p:cNvSpPr>
              <a:spLocks/>
            </p:cNvSpPr>
            <p:nvPr/>
          </p:nvSpPr>
          <p:spPr bwMode="auto">
            <a:xfrm>
              <a:off x="3796" y="577"/>
              <a:ext cx="38" cy="31"/>
            </a:xfrm>
            <a:custGeom>
              <a:avLst/>
              <a:gdLst>
                <a:gd name="T0" fmla="*/ 1 w 16"/>
                <a:gd name="T1" fmla="*/ 0 h 13"/>
                <a:gd name="T2" fmla="*/ 6 w 16"/>
                <a:gd name="T3" fmla="*/ 9 h 13"/>
                <a:gd name="T4" fmla="*/ 16 w 16"/>
                <a:gd name="T5" fmla="*/ 12 h 13"/>
                <a:gd name="T6" fmla="*/ 12 w 16"/>
                <a:gd name="T7" fmla="*/ 13 h 13"/>
                <a:gd name="T8" fmla="*/ 5 w 16"/>
                <a:gd name="T9" fmla="*/ 10 h 13"/>
                <a:gd name="T10" fmla="*/ 1 w 16"/>
                <a:gd name="T11" fmla="*/ 3 h 13"/>
                <a:gd name="T12" fmla="*/ 1 w 1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1" y="0"/>
                  </a:moveTo>
                  <a:cubicBezTo>
                    <a:pt x="2" y="0"/>
                    <a:pt x="2" y="5"/>
                    <a:pt x="6" y="9"/>
                  </a:cubicBezTo>
                  <a:cubicBezTo>
                    <a:pt x="10" y="12"/>
                    <a:pt x="16" y="12"/>
                    <a:pt x="16" y="12"/>
                  </a:cubicBezTo>
                  <a:cubicBezTo>
                    <a:pt x="16" y="13"/>
                    <a:pt x="15" y="13"/>
                    <a:pt x="12" y="13"/>
                  </a:cubicBezTo>
                  <a:cubicBezTo>
                    <a:pt x="10" y="13"/>
                    <a:pt x="7" y="13"/>
                    <a:pt x="5" y="10"/>
                  </a:cubicBezTo>
                  <a:cubicBezTo>
                    <a:pt x="2" y="8"/>
                    <a:pt x="1" y="6"/>
                    <a:pt x="1" y="3"/>
                  </a:cubicBezTo>
                  <a:cubicBezTo>
                    <a:pt x="0" y="1"/>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274">
              <a:extLst>
                <a:ext uri="{FF2B5EF4-FFF2-40B4-BE49-F238E27FC236}">
                  <a16:creationId xmlns:a16="http://schemas.microsoft.com/office/drawing/2014/main" id="{288877C8-3861-1D59-44CA-EE0CB81A2277}"/>
                </a:ext>
              </a:extLst>
            </p:cNvPr>
            <p:cNvSpPr>
              <a:spLocks/>
            </p:cNvSpPr>
            <p:nvPr/>
          </p:nvSpPr>
          <p:spPr bwMode="auto">
            <a:xfrm>
              <a:off x="3746" y="440"/>
              <a:ext cx="50" cy="16"/>
            </a:xfrm>
            <a:custGeom>
              <a:avLst/>
              <a:gdLst>
                <a:gd name="T0" fmla="*/ 20 w 21"/>
                <a:gd name="T1" fmla="*/ 4 h 7"/>
                <a:gd name="T2" fmla="*/ 10 w 21"/>
                <a:gd name="T3" fmla="*/ 5 h 7"/>
                <a:gd name="T4" fmla="*/ 0 w 21"/>
                <a:gd name="T5" fmla="*/ 6 h 7"/>
                <a:gd name="T6" fmla="*/ 2 w 21"/>
                <a:gd name="T7" fmla="*/ 3 h 7"/>
                <a:gd name="T8" fmla="*/ 10 w 21"/>
                <a:gd name="T9" fmla="*/ 1 h 7"/>
                <a:gd name="T10" fmla="*/ 18 w 21"/>
                <a:gd name="T11" fmla="*/ 2 h 7"/>
                <a:gd name="T12" fmla="*/ 20 w 21"/>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0" y="4"/>
                  </a:moveTo>
                  <a:cubicBezTo>
                    <a:pt x="20" y="5"/>
                    <a:pt x="15" y="5"/>
                    <a:pt x="10" y="5"/>
                  </a:cubicBezTo>
                  <a:cubicBezTo>
                    <a:pt x="5" y="6"/>
                    <a:pt x="1" y="7"/>
                    <a:pt x="0" y="6"/>
                  </a:cubicBezTo>
                  <a:cubicBezTo>
                    <a:pt x="0" y="6"/>
                    <a:pt x="0" y="5"/>
                    <a:pt x="2" y="3"/>
                  </a:cubicBezTo>
                  <a:cubicBezTo>
                    <a:pt x="4" y="2"/>
                    <a:pt x="7" y="1"/>
                    <a:pt x="10" y="1"/>
                  </a:cubicBezTo>
                  <a:cubicBezTo>
                    <a:pt x="13" y="0"/>
                    <a:pt x="16" y="1"/>
                    <a:pt x="18" y="2"/>
                  </a:cubicBezTo>
                  <a:cubicBezTo>
                    <a:pt x="20" y="2"/>
                    <a:pt x="21" y="3"/>
                    <a:pt x="2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275">
              <a:extLst>
                <a:ext uri="{FF2B5EF4-FFF2-40B4-BE49-F238E27FC236}">
                  <a16:creationId xmlns:a16="http://schemas.microsoft.com/office/drawing/2014/main" id="{3C634DF8-D72D-1FF4-74BA-3CDF8EAAF0EE}"/>
                </a:ext>
              </a:extLst>
            </p:cNvPr>
            <p:cNvSpPr>
              <a:spLocks/>
            </p:cNvSpPr>
            <p:nvPr/>
          </p:nvSpPr>
          <p:spPr bwMode="auto">
            <a:xfrm>
              <a:off x="3855" y="447"/>
              <a:ext cx="38" cy="14"/>
            </a:xfrm>
            <a:custGeom>
              <a:avLst/>
              <a:gdLst>
                <a:gd name="T0" fmla="*/ 16 w 16"/>
                <a:gd name="T1" fmla="*/ 5 h 6"/>
                <a:gd name="T2" fmla="*/ 8 w 16"/>
                <a:gd name="T3" fmla="*/ 5 h 6"/>
                <a:gd name="T4" fmla="*/ 1 w 16"/>
                <a:gd name="T5" fmla="*/ 4 h 6"/>
                <a:gd name="T6" fmla="*/ 2 w 16"/>
                <a:gd name="T7" fmla="*/ 2 h 6"/>
                <a:gd name="T8" fmla="*/ 8 w 16"/>
                <a:gd name="T9" fmla="*/ 0 h 6"/>
                <a:gd name="T10" fmla="*/ 15 w 16"/>
                <a:gd name="T11" fmla="*/ 2 h 6"/>
                <a:gd name="T12" fmla="*/ 16 w 1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6" y="5"/>
                  </a:moveTo>
                  <a:cubicBezTo>
                    <a:pt x="15" y="6"/>
                    <a:pt x="12" y="5"/>
                    <a:pt x="8" y="5"/>
                  </a:cubicBezTo>
                  <a:cubicBezTo>
                    <a:pt x="5" y="4"/>
                    <a:pt x="1" y="5"/>
                    <a:pt x="1" y="4"/>
                  </a:cubicBezTo>
                  <a:cubicBezTo>
                    <a:pt x="0" y="4"/>
                    <a:pt x="1" y="3"/>
                    <a:pt x="2" y="2"/>
                  </a:cubicBezTo>
                  <a:cubicBezTo>
                    <a:pt x="4" y="1"/>
                    <a:pt x="6" y="0"/>
                    <a:pt x="8" y="0"/>
                  </a:cubicBezTo>
                  <a:cubicBezTo>
                    <a:pt x="11" y="0"/>
                    <a:pt x="13" y="1"/>
                    <a:pt x="15" y="2"/>
                  </a:cubicBezTo>
                  <a:cubicBezTo>
                    <a:pt x="16" y="3"/>
                    <a:pt x="16" y="4"/>
                    <a:pt x="1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Freeform 276">
              <a:extLst>
                <a:ext uri="{FF2B5EF4-FFF2-40B4-BE49-F238E27FC236}">
                  <a16:creationId xmlns:a16="http://schemas.microsoft.com/office/drawing/2014/main" id="{B1C0E8F1-B0F4-F35F-7FDD-226B3534706C}"/>
                </a:ext>
              </a:extLst>
            </p:cNvPr>
            <p:cNvSpPr>
              <a:spLocks/>
            </p:cNvSpPr>
            <p:nvPr/>
          </p:nvSpPr>
          <p:spPr bwMode="auto">
            <a:xfrm>
              <a:off x="3630" y="285"/>
              <a:ext cx="316" cy="240"/>
            </a:xfrm>
            <a:custGeom>
              <a:avLst/>
              <a:gdLst>
                <a:gd name="T0" fmla="*/ 133 w 133"/>
                <a:gd name="T1" fmla="*/ 26 h 101"/>
                <a:gd name="T2" fmla="*/ 129 w 133"/>
                <a:gd name="T3" fmla="*/ 16 h 101"/>
                <a:gd name="T4" fmla="*/ 119 w 133"/>
                <a:gd name="T5" fmla="*/ 17 h 101"/>
                <a:gd name="T6" fmla="*/ 111 w 133"/>
                <a:gd name="T7" fmla="*/ 6 h 101"/>
                <a:gd name="T8" fmla="*/ 97 w 133"/>
                <a:gd name="T9" fmla="*/ 11 h 101"/>
                <a:gd name="T10" fmla="*/ 84 w 133"/>
                <a:gd name="T11" fmla="*/ 9 h 101"/>
                <a:gd name="T12" fmla="*/ 71 w 133"/>
                <a:gd name="T13" fmla="*/ 3 h 101"/>
                <a:gd name="T14" fmla="*/ 42 w 133"/>
                <a:gd name="T15" fmla="*/ 4 h 101"/>
                <a:gd name="T16" fmla="*/ 23 w 133"/>
                <a:gd name="T17" fmla="*/ 25 h 101"/>
                <a:gd name="T18" fmla="*/ 5 w 133"/>
                <a:gd name="T19" fmla="*/ 32 h 101"/>
                <a:gd name="T20" fmla="*/ 1 w 133"/>
                <a:gd name="T21" fmla="*/ 51 h 101"/>
                <a:gd name="T22" fmla="*/ 4 w 133"/>
                <a:gd name="T23" fmla="*/ 65 h 101"/>
                <a:gd name="T24" fmla="*/ 4 w 133"/>
                <a:gd name="T25" fmla="*/ 66 h 101"/>
                <a:gd name="T26" fmla="*/ 13 w 133"/>
                <a:gd name="T27" fmla="*/ 101 h 101"/>
                <a:gd name="T28" fmla="*/ 22 w 133"/>
                <a:gd name="T29" fmla="*/ 78 h 101"/>
                <a:gd name="T30" fmla="*/ 35 w 133"/>
                <a:gd name="T31" fmla="*/ 47 h 101"/>
                <a:gd name="T32" fmla="*/ 78 w 133"/>
                <a:gd name="T33" fmla="*/ 52 h 101"/>
                <a:gd name="T34" fmla="*/ 114 w 133"/>
                <a:gd name="T35" fmla="*/ 56 h 101"/>
                <a:gd name="T36" fmla="*/ 115 w 133"/>
                <a:gd name="T37" fmla="*/ 56 h 101"/>
                <a:gd name="T38" fmla="*/ 115 w 133"/>
                <a:gd name="T39" fmla="*/ 56 h 101"/>
                <a:gd name="T40" fmla="*/ 115 w 133"/>
                <a:gd name="T41" fmla="*/ 56 h 101"/>
                <a:gd name="T42" fmla="*/ 123 w 133"/>
                <a:gd name="T43" fmla="*/ 52 h 101"/>
                <a:gd name="T44" fmla="*/ 130 w 133"/>
                <a:gd name="T45" fmla="*/ 45 h 101"/>
                <a:gd name="T46" fmla="*/ 128 w 133"/>
                <a:gd name="T47" fmla="*/ 36 h 101"/>
                <a:gd name="T48" fmla="*/ 133 w 133"/>
                <a:gd name="T49"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01">
                  <a:moveTo>
                    <a:pt x="133" y="26"/>
                  </a:moveTo>
                  <a:cubicBezTo>
                    <a:pt x="133" y="22"/>
                    <a:pt x="131" y="18"/>
                    <a:pt x="129" y="16"/>
                  </a:cubicBezTo>
                  <a:cubicBezTo>
                    <a:pt x="126" y="14"/>
                    <a:pt x="121" y="14"/>
                    <a:pt x="119" y="17"/>
                  </a:cubicBezTo>
                  <a:cubicBezTo>
                    <a:pt x="120" y="12"/>
                    <a:pt x="116" y="6"/>
                    <a:pt x="111" y="6"/>
                  </a:cubicBezTo>
                  <a:cubicBezTo>
                    <a:pt x="106" y="6"/>
                    <a:pt x="102" y="9"/>
                    <a:pt x="97" y="11"/>
                  </a:cubicBezTo>
                  <a:cubicBezTo>
                    <a:pt x="93" y="12"/>
                    <a:pt x="88" y="11"/>
                    <a:pt x="84" y="9"/>
                  </a:cubicBezTo>
                  <a:cubicBezTo>
                    <a:pt x="79" y="7"/>
                    <a:pt x="75" y="5"/>
                    <a:pt x="71" y="3"/>
                  </a:cubicBezTo>
                  <a:cubicBezTo>
                    <a:pt x="62" y="0"/>
                    <a:pt x="51" y="0"/>
                    <a:pt x="42" y="4"/>
                  </a:cubicBezTo>
                  <a:cubicBezTo>
                    <a:pt x="33" y="9"/>
                    <a:pt x="26" y="16"/>
                    <a:pt x="23" y="25"/>
                  </a:cubicBezTo>
                  <a:cubicBezTo>
                    <a:pt x="16" y="23"/>
                    <a:pt x="9" y="27"/>
                    <a:pt x="5" y="32"/>
                  </a:cubicBezTo>
                  <a:cubicBezTo>
                    <a:pt x="1" y="38"/>
                    <a:pt x="0" y="45"/>
                    <a:pt x="1" y="51"/>
                  </a:cubicBezTo>
                  <a:cubicBezTo>
                    <a:pt x="1" y="56"/>
                    <a:pt x="3" y="60"/>
                    <a:pt x="4" y="65"/>
                  </a:cubicBezTo>
                  <a:cubicBezTo>
                    <a:pt x="4" y="65"/>
                    <a:pt x="4" y="65"/>
                    <a:pt x="4" y="66"/>
                  </a:cubicBezTo>
                  <a:cubicBezTo>
                    <a:pt x="5" y="82"/>
                    <a:pt x="6" y="101"/>
                    <a:pt x="13" y="101"/>
                  </a:cubicBezTo>
                  <a:cubicBezTo>
                    <a:pt x="25" y="101"/>
                    <a:pt x="22" y="78"/>
                    <a:pt x="22" y="78"/>
                  </a:cubicBezTo>
                  <a:cubicBezTo>
                    <a:pt x="37" y="73"/>
                    <a:pt x="32" y="51"/>
                    <a:pt x="35" y="47"/>
                  </a:cubicBezTo>
                  <a:cubicBezTo>
                    <a:pt x="39" y="44"/>
                    <a:pt x="47" y="36"/>
                    <a:pt x="78" y="52"/>
                  </a:cubicBezTo>
                  <a:cubicBezTo>
                    <a:pt x="90" y="58"/>
                    <a:pt x="105" y="58"/>
                    <a:pt x="114" y="56"/>
                  </a:cubicBezTo>
                  <a:cubicBezTo>
                    <a:pt x="115" y="56"/>
                    <a:pt x="115" y="56"/>
                    <a:pt x="115" y="56"/>
                  </a:cubicBezTo>
                  <a:cubicBezTo>
                    <a:pt x="115" y="56"/>
                    <a:pt x="115" y="56"/>
                    <a:pt x="115" y="56"/>
                  </a:cubicBezTo>
                  <a:cubicBezTo>
                    <a:pt x="115" y="56"/>
                    <a:pt x="115" y="56"/>
                    <a:pt x="115" y="56"/>
                  </a:cubicBezTo>
                  <a:cubicBezTo>
                    <a:pt x="118" y="55"/>
                    <a:pt x="121" y="54"/>
                    <a:pt x="123" y="52"/>
                  </a:cubicBezTo>
                  <a:cubicBezTo>
                    <a:pt x="126" y="51"/>
                    <a:pt x="129" y="48"/>
                    <a:pt x="130" y="45"/>
                  </a:cubicBezTo>
                  <a:cubicBezTo>
                    <a:pt x="131" y="42"/>
                    <a:pt x="131" y="38"/>
                    <a:pt x="128" y="36"/>
                  </a:cubicBezTo>
                  <a:cubicBezTo>
                    <a:pt x="130" y="33"/>
                    <a:pt x="132" y="30"/>
                    <a:pt x="133" y="2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277">
              <a:extLst>
                <a:ext uri="{FF2B5EF4-FFF2-40B4-BE49-F238E27FC236}">
                  <a16:creationId xmlns:a16="http://schemas.microsoft.com/office/drawing/2014/main" id="{08C0E602-1CC8-EC97-1DAD-2A02A95EEB3C}"/>
                </a:ext>
              </a:extLst>
            </p:cNvPr>
            <p:cNvSpPr>
              <a:spLocks/>
            </p:cNvSpPr>
            <p:nvPr/>
          </p:nvSpPr>
          <p:spPr bwMode="auto">
            <a:xfrm>
              <a:off x="3354" y="770"/>
              <a:ext cx="708" cy="814"/>
            </a:xfrm>
            <a:custGeom>
              <a:avLst/>
              <a:gdLst>
                <a:gd name="T0" fmla="*/ 105 w 298"/>
                <a:gd name="T1" fmla="*/ 6 h 343"/>
                <a:gd name="T2" fmla="*/ 136 w 298"/>
                <a:gd name="T3" fmla="*/ 0 h 343"/>
                <a:gd name="T4" fmla="*/ 211 w 298"/>
                <a:gd name="T5" fmla="*/ 0 h 343"/>
                <a:gd name="T6" fmla="*/ 224 w 298"/>
                <a:gd name="T7" fmla="*/ 1 h 343"/>
                <a:gd name="T8" fmla="*/ 293 w 298"/>
                <a:gd name="T9" fmla="*/ 35 h 343"/>
                <a:gd name="T10" fmla="*/ 290 w 298"/>
                <a:gd name="T11" fmla="*/ 168 h 343"/>
                <a:gd name="T12" fmla="*/ 297 w 298"/>
                <a:gd name="T13" fmla="*/ 343 h 343"/>
                <a:gd name="T14" fmla="*/ 74 w 298"/>
                <a:gd name="T15" fmla="*/ 343 h 343"/>
                <a:gd name="T16" fmla="*/ 74 w 298"/>
                <a:gd name="T17" fmla="*/ 241 h 343"/>
                <a:gd name="T18" fmla="*/ 74 w 298"/>
                <a:gd name="T19" fmla="*/ 213 h 343"/>
                <a:gd name="T20" fmla="*/ 0 w 298"/>
                <a:gd name="T21" fmla="*/ 239 h 343"/>
                <a:gd name="T22" fmla="*/ 7 w 298"/>
                <a:gd name="T23" fmla="*/ 201 h 343"/>
                <a:gd name="T24" fmla="*/ 45 w 298"/>
                <a:gd name="T25" fmla="*/ 56 h 343"/>
                <a:gd name="T26" fmla="*/ 105 w 298"/>
                <a:gd name="T27" fmla="*/ 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343">
                  <a:moveTo>
                    <a:pt x="105" y="6"/>
                  </a:moveTo>
                  <a:cubicBezTo>
                    <a:pt x="115" y="4"/>
                    <a:pt x="124" y="1"/>
                    <a:pt x="136" y="0"/>
                  </a:cubicBezTo>
                  <a:cubicBezTo>
                    <a:pt x="161" y="8"/>
                    <a:pt x="186" y="8"/>
                    <a:pt x="211" y="0"/>
                  </a:cubicBezTo>
                  <a:cubicBezTo>
                    <a:pt x="214" y="0"/>
                    <a:pt x="219" y="1"/>
                    <a:pt x="224" y="1"/>
                  </a:cubicBezTo>
                  <a:cubicBezTo>
                    <a:pt x="257" y="5"/>
                    <a:pt x="269" y="12"/>
                    <a:pt x="293" y="35"/>
                  </a:cubicBezTo>
                  <a:cubicBezTo>
                    <a:pt x="290" y="168"/>
                    <a:pt x="290" y="168"/>
                    <a:pt x="290" y="168"/>
                  </a:cubicBezTo>
                  <a:cubicBezTo>
                    <a:pt x="290" y="168"/>
                    <a:pt x="298" y="318"/>
                    <a:pt x="297" y="343"/>
                  </a:cubicBezTo>
                  <a:cubicBezTo>
                    <a:pt x="74" y="343"/>
                    <a:pt x="74" y="343"/>
                    <a:pt x="74" y="343"/>
                  </a:cubicBezTo>
                  <a:cubicBezTo>
                    <a:pt x="74" y="241"/>
                    <a:pt x="74" y="241"/>
                    <a:pt x="74" y="241"/>
                  </a:cubicBezTo>
                  <a:cubicBezTo>
                    <a:pt x="74" y="213"/>
                    <a:pt x="74" y="213"/>
                    <a:pt x="74" y="213"/>
                  </a:cubicBezTo>
                  <a:cubicBezTo>
                    <a:pt x="0" y="239"/>
                    <a:pt x="0" y="239"/>
                    <a:pt x="0" y="239"/>
                  </a:cubicBezTo>
                  <a:cubicBezTo>
                    <a:pt x="7" y="201"/>
                    <a:pt x="7" y="201"/>
                    <a:pt x="7" y="201"/>
                  </a:cubicBezTo>
                  <a:cubicBezTo>
                    <a:pt x="7" y="201"/>
                    <a:pt x="40" y="73"/>
                    <a:pt x="45" y="56"/>
                  </a:cubicBezTo>
                  <a:cubicBezTo>
                    <a:pt x="51" y="35"/>
                    <a:pt x="74" y="12"/>
                    <a:pt x="105" y="6"/>
                  </a:cubicBez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278">
              <a:extLst>
                <a:ext uri="{FF2B5EF4-FFF2-40B4-BE49-F238E27FC236}">
                  <a16:creationId xmlns:a16="http://schemas.microsoft.com/office/drawing/2014/main" id="{927AB100-71EC-6829-F73B-DBFA7CA0C050}"/>
                </a:ext>
              </a:extLst>
            </p:cNvPr>
            <p:cNvSpPr>
              <a:spLocks/>
            </p:cNvSpPr>
            <p:nvPr/>
          </p:nvSpPr>
          <p:spPr bwMode="auto">
            <a:xfrm>
              <a:off x="3354" y="1214"/>
              <a:ext cx="392" cy="209"/>
            </a:xfrm>
            <a:custGeom>
              <a:avLst/>
              <a:gdLst>
                <a:gd name="T0" fmla="*/ 34 w 165"/>
                <a:gd name="T1" fmla="*/ 16 h 88"/>
                <a:gd name="T2" fmla="*/ 144 w 165"/>
                <a:gd name="T3" fmla="*/ 0 h 88"/>
                <a:gd name="T4" fmla="*/ 165 w 165"/>
                <a:gd name="T5" fmla="*/ 38 h 88"/>
                <a:gd name="T6" fmla="*/ 63 w 165"/>
                <a:gd name="T7" fmla="*/ 84 h 88"/>
                <a:gd name="T8" fmla="*/ 44 w 165"/>
                <a:gd name="T9" fmla="*/ 88 h 88"/>
                <a:gd name="T10" fmla="*/ 3 w 165"/>
                <a:gd name="T11" fmla="*/ 61 h 88"/>
                <a:gd name="T12" fmla="*/ 0 w 165"/>
                <a:gd name="T13" fmla="*/ 52 h 88"/>
                <a:gd name="T14" fmla="*/ 34 w 165"/>
                <a:gd name="T15" fmla="*/ 1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88">
                  <a:moveTo>
                    <a:pt x="34" y="16"/>
                  </a:moveTo>
                  <a:cubicBezTo>
                    <a:pt x="144" y="0"/>
                    <a:pt x="144" y="0"/>
                    <a:pt x="144" y="0"/>
                  </a:cubicBezTo>
                  <a:cubicBezTo>
                    <a:pt x="165" y="38"/>
                    <a:pt x="165" y="38"/>
                    <a:pt x="165" y="38"/>
                  </a:cubicBezTo>
                  <a:cubicBezTo>
                    <a:pt x="63" y="84"/>
                    <a:pt x="63" y="84"/>
                    <a:pt x="63" y="84"/>
                  </a:cubicBezTo>
                  <a:cubicBezTo>
                    <a:pt x="57" y="87"/>
                    <a:pt x="51" y="88"/>
                    <a:pt x="44" y="88"/>
                  </a:cubicBezTo>
                  <a:cubicBezTo>
                    <a:pt x="26" y="88"/>
                    <a:pt x="10" y="77"/>
                    <a:pt x="3" y="61"/>
                  </a:cubicBezTo>
                  <a:cubicBezTo>
                    <a:pt x="0" y="52"/>
                    <a:pt x="0" y="52"/>
                    <a:pt x="0" y="52"/>
                  </a:cubicBezTo>
                  <a:lnTo>
                    <a:pt x="34" y="16"/>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279">
              <a:extLst>
                <a:ext uri="{FF2B5EF4-FFF2-40B4-BE49-F238E27FC236}">
                  <a16:creationId xmlns:a16="http://schemas.microsoft.com/office/drawing/2014/main" id="{F3E1E5BA-9360-E841-CD3C-A2ED61BC000F}"/>
                </a:ext>
              </a:extLst>
            </p:cNvPr>
            <p:cNvSpPr>
              <a:spLocks/>
            </p:cNvSpPr>
            <p:nvPr/>
          </p:nvSpPr>
          <p:spPr bwMode="auto">
            <a:xfrm>
              <a:off x="3699" y="1138"/>
              <a:ext cx="232" cy="166"/>
            </a:xfrm>
            <a:custGeom>
              <a:avLst/>
              <a:gdLst>
                <a:gd name="T0" fmla="*/ 98 w 98"/>
                <a:gd name="T1" fmla="*/ 14 h 70"/>
                <a:gd name="T2" fmla="*/ 96 w 98"/>
                <a:gd name="T3" fmla="*/ 13 h 70"/>
                <a:gd name="T4" fmla="*/ 52 w 98"/>
                <a:gd name="T5" fmla="*/ 3 h 70"/>
                <a:gd name="T6" fmla="*/ 19 w 98"/>
                <a:gd name="T7" fmla="*/ 18 h 70"/>
                <a:gd name="T8" fmla="*/ 0 w 98"/>
                <a:gd name="T9" fmla="*/ 34 h 70"/>
                <a:gd name="T10" fmla="*/ 20 w 98"/>
                <a:gd name="T11" fmla="*/ 70 h 70"/>
                <a:gd name="T12" fmla="*/ 34 w 98"/>
                <a:gd name="T13" fmla="*/ 51 h 70"/>
                <a:gd name="T14" fmla="*/ 49 w 98"/>
                <a:gd name="T15" fmla="*/ 66 h 70"/>
                <a:gd name="T16" fmla="*/ 54 w 98"/>
                <a:gd name="T17" fmla="*/ 59 h 70"/>
                <a:gd name="T18" fmla="*/ 45 w 98"/>
                <a:gd name="T19" fmla="*/ 46 h 70"/>
                <a:gd name="T20" fmla="*/ 66 w 98"/>
                <a:gd name="T21" fmla="*/ 51 h 70"/>
                <a:gd name="T22" fmla="*/ 98 w 98"/>
                <a:gd name="T23" fmla="*/ 36 h 70"/>
                <a:gd name="T24" fmla="*/ 85 w 98"/>
                <a:gd name="T25" fmla="*/ 19 h 70"/>
                <a:gd name="T26" fmla="*/ 98 w 98"/>
                <a:gd name="T27" fmla="*/ 23 h 70"/>
                <a:gd name="T28" fmla="*/ 98 w 98"/>
                <a:gd name="T2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70">
                  <a:moveTo>
                    <a:pt x="98" y="14"/>
                  </a:moveTo>
                  <a:cubicBezTo>
                    <a:pt x="96" y="13"/>
                    <a:pt x="96" y="13"/>
                    <a:pt x="96" y="13"/>
                  </a:cubicBezTo>
                  <a:cubicBezTo>
                    <a:pt x="83" y="3"/>
                    <a:pt x="68" y="0"/>
                    <a:pt x="52" y="3"/>
                  </a:cubicBezTo>
                  <a:cubicBezTo>
                    <a:pt x="40" y="5"/>
                    <a:pt x="28" y="10"/>
                    <a:pt x="19" y="18"/>
                  </a:cubicBezTo>
                  <a:cubicBezTo>
                    <a:pt x="0" y="34"/>
                    <a:pt x="0" y="34"/>
                    <a:pt x="0" y="34"/>
                  </a:cubicBezTo>
                  <a:cubicBezTo>
                    <a:pt x="20" y="70"/>
                    <a:pt x="20" y="70"/>
                    <a:pt x="20" y="70"/>
                  </a:cubicBezTo>
                  <a:cubicBezTo>
                    <a:pt x="34" y="51"/>
                    <a:pt x="34" y="51"/>
                    <a:pt x="34" y="51"/>
                  </a:cubicBezTo>
                  <a:cubicBezTo>
                    <a:pt x="34" y="51"/>
                    <a:pt x="46" y="68"/>
                    <a:pt x="49" y="66"/>
                  </a:cubicBezTo>
                  <a:cubicBezTo>
                    <a:pt x="51" y="64"/>
                    <a:pt x="54" y="59"/>
                    <a:pt x="54" y="59"/>
                  </a:cubicBezTo>
                  <a:cubicBezTo>
                    <a:pt x="45" y="46"/>
                    <a:pt x="45" y="46"/>
                    <a:pt x="45" y="46"/>
                  </a:cubicBezTo>
                  <a:cubicBezTo>
                    <a:pt x="66" y="51"/>
                    <a:pt x="66" y="51"/>
                    <a:pt x="66" y="51"/>
                  </a:cubicBezTo>
                  <a:cubicBezTo>
                    <a:pt x="98" y="36"/>
                    <a:pt x="98" y="36"/>
                    <a:pt x="98" y="36"/>
                  </a:cubicBezTo>
                  <a:cubicBezTo>
                    <a:pt x="85" y="19"/>
                    <a:pt x="85" y="19"/>
                    <a:pt x="85" y="19"/>
                  </a:cubicBezTo>
                  <a:cubicBezTo>
                    <a:pt x="98" y="23"/>
                    <a:pt x="98" y="23"/>
                    <a:pt x="98" y="23"/>
                  </a:cubicBezTo>
                  <a:lnTo>
                    <a:pt x="98" y="14"/>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280">
              <a:extLst>
                <a:ext uri="{FF2B5EF4-FFF2-40B4-BE49-F238E27FC236}">
                  <a16:creationId xmlns:a16="http://schemas.microsoft.com/office/drawing/2014/main" id="{2B159817-AB65-B750-CCD7-A47CB7069329}"/>
                </a:ext>
              </a:extLst>
            </p:cNvPr>
            <p:cNvSpPr>
              <a:spLocks/>
            </p:cNvSpPr>
            <p:nvPr/>
          </p:nvSpPr>
          <p:spPr bwMode="auto">
            <a:xfrm>
              <a:off x="3929" y="793"/>
              <a:ext cx="247" cy="632"/>
            </a:xfrm>
            <a:custGeom>
              <a:avLst/>
              <a:gdLst>
                <a:gd name="T0" fmla="*/ 17 w 104"/>
                <a:gd name="T1" fmla="*/ 0 h 266"/>
                <a:gd name="T2" fmla="*/ 61 w 104"/>
                <a:gd name="T3" fmla="*/ 40 h 266"/>
                <a:gd name="T4" fmla="*/ 82 w 104"/>
                <a:gd name="T5" fmla="*/ 154 h 266"/>
                <a:gd name="T6" fmla="*/ 98 w 104"/>
                <a:gd name="T7" fmla="*/ 185 h 266"/>
                <a:gd name="T8" fmla="*/ 104 w 104"/>
                <a:gd name="T9" fmla="*/ 208 h 266"/>
                <a:gd name="T10" fmla="*/ 104 w 104"/>
                <a:gd name="T11" fmla="*/ 213 h 266"/>
                <a:gd name="T12" fmla="*/ 92 w 104"/>
                <a:gd name="T13" fmla="*/ 245 h 266"/>
                <a:gd name="T14" fmla="*/ 57 w 104"/>
                <a:gd name="T15" fmla="*/ 264 h 266"/>
                <a:gd name="T16" fmla="*/ 18 w 104"/>
                <a:gd name="T17" fmla="*/ 261 h 266"/>
                <a:gd name="T18" fmla="*/ 0 w 104"/>
                <a:gd name="T19" fmla="*/ 231 h 266"/>
                <a:gd name="T20" fmla="*/ 46 w 104"/>
                <a:gd name="T21" fmla="*/ 207 h 266"/>
                <a:gd name="T22" fmla="*/ 26 w 104"/>
                <a:gd name="T23" fmla="*/ 170 h 266"/>
                <a:gd name="T24" fmla="*/ 17 w 104"/>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266">
                  <a:moveTo>
                    <a:pt x="17" y="0"/>
                  </a:moveTo>
                  <a:cubicBezTo>
                    <a:pt x="17" y="0"/>
                    <a:pt x="48" y="11"/>
                    <a:pt x="61" y="40"/>
                  </a:cubicBezTo>
                  <a:cubicBezTo>
                    <a:pt x="70" y="60"/>
                    <a:pt x="82" y="154"/>
                    <a:pt x="82" y="154"/>
                  </a:cubicBezTo>
                  <a:cubicBezTo>
                    <a:pt x="98" y="185"/>
                    <a:pt x="98" y="185"/>
                    <a:pt x="98" y="185"/>
                  </a:cubicBezTo>
                  <a:cubicBezTo>
                    <a:pt x="102" y="192"/>
                    <a:pt x="104" y="200"/>
                    <a:pt x="104" y="208"/>
                  </a:cubicBezTo>
                  <a:cubicBezTo>
                    <a:pt x="104" y="213"/>
                    <a:pt x="104" y="213"/>
                    <a:pt x="104" y="213"/>
                  </a:cubicBezTo>
                  <a:cubicBezTo>
                    <a:pt x="104" y="225"/>
                    <a:pt x="100" y="236"/>
                    <a:pt x="92" y="245"/>
                  </a:cubicBezTo>
                  <a:cubicBezTo>
                    <a:pt x="83" y="256"/>
                    <a:pt x="71" y="263"/>
                    <a:pt x="57" y="264"/>
                  </a:cubicBezTo>
                  <a:cubicBezTo>
                    <a:pt x="41" y="265"/>
                    <a:pt x="22" y="266"/>
                    <a:pt x="18" y="261"/>
                  </a:cubicBezTo>
                  <a:cubicBezTo>
                    <a:pt x="11" y="253"/>
                    <a:pt x="0" y="231"/>
                    <a:pt x="0" y="231"/>
                  </a:cubicBezTo>
                  <a:cubicBezTo>
                    <a:pt x="46" y="207"/>
                    <a:pt x="46" y="207"/>
                    <a:pt x="46" y="207"/>
                  </a:cubicBezTo>
                  <a:cubicBezTo>
                    <a:pt x="26" y="170"/>
                    <a:pt x="26" y="170"/>
                    <a:pt x="26" y="170"/>
                  </a:cubicBezTo>
                  <a:lnTo>
                    <a:pt x="17" y="0"/>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281">
              <a:extLst>
                <a:ext uri="{FF2B5EF4-FFF2-40B4-BE49-F238E27FC236}">
                  <a16:creationId xmlns:a16="http://schemas.microsoft.com/office/drawing/2014/main" id="{9FAB467A-26A8-72F3-3819-B44F0B26C3E3}"/>
                </a:ext>
              </a:extLst>
            </p:cNvPr>
            <p:cNvSpPr>
              <a:spLocks/>
            </p:cNvSpPr>
            <p:nvPr/>
          </p:nvSpPr>
          <p:spPr bwMode="auto">
            <a:xfrm>
              <a:off x="3428" y="1211"/>
              <a:ext cx="321" cy="195"/>
            </a:xfrm>
            <a:custGeom>
              <a:avLst/>
              <a:gdLst>
                <a:gd name="T0" fmla="*/ 39 w 135"/>
                <a:gd name="T1" fmla="*/ 82 h 82"/>
                <a:gd name="T2" fmla="*/ 41 w 135"/>
                <a:gd name="T3" fmla="*/ 81 h 82"/>
                <a:gd name="T4" fmla="*/ 46 w 135"/>
                <a:gd name="T5" fmla="*/ 78 h 82"/>
                <a:gd name="T6" fmla="*/ 66 w 135"/>
                <a:gd name="T7" fmla="*/ 69 h 82"/>
                <a:gd name="T8" fmla="*/ 134 w 135"/>
                <a:gd name="T9" fmla="*/ 38 h 82"/>
                <a:gd name="T10" fmla="*/ 133 w 135"/>
                <a:gd name="T11" fmla="*/ 39 h 82"/>
                <a:gd name="T12" fmla="*/ 120 w 135"/>
                <a:gd name="T13" fmla="*/ 16 h 82"/>
                <a:gd name="T14" fmla="*/ 112 w 135"/>
                <a:gd name="T15" fmla="*/ 2 h 82"/>
                <a:gd name="T16" fmla="*/ 113 w 135"/>
                <a:gd name="T17" fmla="*/ 2 h 82"/>
                <a:gd name="T18" fmla="*/ 32 w 135"/>
                <a:gd name="T19" fmla="*/ 10 h 82"/>
                <a:gd name="T20" fmla="*/ 8 w 135"/>
                <a:gd name="T21" fmla="*/ 12 h 82"/>
                <a:gd name="T22" fmla="*/ 2 w 135"/>
                <a:gd name="T23" fmla="*/ 13 h 82"/>
                <a:gd name="T24" fmla="*/ 0 w 135"/>
                <a:gd name="T25" fmla="*/ 13 h 82"/>
                <a:gd name="T26" fmla="*/ 2 w 135"/>
                <a:gd name="T27" fmla="*/ 13 h 82"/>
                <a:gd name="T28" fmla="*/ 8 w 135"/>
                <a:gd name="T29" fmla="*/ 12 h 82"/>
                <a:gd name="T30" fmla="*/ 32 w 135"/>
                <a:gd name="T31" fmla="*/ 9 h 82"/>
                <a:gd name="T32" fmla="*/ 113 w 135"/>
                <a:gd name="T33" fmla="*/ 0 h 82"/>
                <a:gd name="T34" fmla="*/ 114 w 135"/>
                <a:gd name="T35" fmla="*/ 0 h 82"/>
                <a:gd name="T36" fmla="*/ 114 w 135"/>
                <a:gd name="T37" fmla="*/ 1 h 82"/>
                <a:gd name="T38" fmla="*/ 122 w 135"/>
                <a:gd name="T39" fmla="*/ 15 h 82"/>
                <a:gd name="T40" fmla="*/ 135 w 135"/>
                <a:gd name="T41" fmla="*/ 38 h 82"/>
                <a:gd name="T42" fmla="*/ 135 w 135"/>
                <a:gd name="T43" fmla="*/ 39 h 82"/>
                <a:gd name="T44" fmla="*/ 134 w 135"/>
                <a:gd name="T45" fmla="*/ 40 h 82"/>
                <a:gd name="T46" fmla="*/ 67 w 135"/>
                <a:gd name="T47" fmla="*/ 70 h 82"/>
                <a:gd name="T48" fmla="*/ 47 w 135"/>
                <a:gd name="T49" fmla="*/ 79 h 82"/>
                <a:gd name="T50" fmla="*/ 41 w 135"/>
                <a:gd name="T51" fmla="*/ 81 h 82"/>
                <a:gd name="T52" fmla="*/ 39 w 135"/>
                <a:gd name="T53"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82">
                  <a:moveTo>
                    <a:pt x="39" y="82"/>
                  </a:moveTo>
                  <a:cubicBezTo>
                    <a:pt x="39" y="82"/>
                    <a:pt x="40" y="81"/>
                    <a:pt x="41" y="81"/>
                  </a:cubicBezTo>
                  <a:cubicBezTo>
                    <a:pt x="42" y="80"/>
                    <a:pt x="44" y="79"/>
                    <a:pt x="46" y="78"/>
                  </a:cubicBezTo>
                  <a:cubicBezTo>
                    <a:pt x="51" y="76"/>
                    <a:pt x="58" y="73"/>
                    <a:pt x="66" y="69"/>
                  </a:cubicBezTo>
                  <a:cubicBezTo>
                    <a:pt x="83" y="61"/>
                    <a:pt x="107" y="50"/>
                    <a:pt x="134" y="38"/>
                  </a:cubicBezTo>
                  <a:cubicBezTo>
                    <a:pt x="133" y="39"/>
                    <a:pt x="133" y="39"/>
                    <a:pt x="133" y="39"/>
                  </a:cubicBezTo>
                  <a:cubicBezTo>
                    <a:pt x="129" y="32"/>
                    <a:pt x="125" y="24"/>
                    <a:pt x="120" y="16"/>
                  </a:cubicBezTo>
                  <a:cubicBezTo>
                    <a:pt x="117" y="11"/>
                    <a:pt x="115" y="6"/>
                    <a:pt x="112" y="2"/>
                  </a:cubicBezTo>
                  <a:cubicBezTo>
                    <a:pt x="113" y="2"/>
                    <a:pt x="113" y="2"/>
                    <a:pt x="113" y="2"/>
                  </a:cubicBezTo>
                  <a:cubicBezTo>
                    <a:pt x="81" y="6"/>
                    <a:pt x="53" y="8"/>
                    <a:pt x="32" y="10"/>
                  </a:cubicBezTo>
                  <a:cubicBezTo>
                    <a:pt x="22" y="11"/>
                    <a:pt x="14" y="12"/>
                    <a:pt x="8" y="12"/>
                  </a:cubicBezTo>
                  <a:cubicBezTo>
                    <a:pt x="6" y="13"/>
                    <a:pt x="4" y="13"/>
                    <a:pt x="2" y="13"/>
                  </a:cubicBezTo>
                  <a:cubicBezTo>
                    <a:pt x="0" y="13"/>
                    <a:pt x="0" y="13"/>
                    <a:pt x="0" y="13"/>
                  </a:cubicBezTo>
                  <a:cubicBezTo>
                    <a:pt x="0" y="13"/>
                    <a:pt x="0" y="13"/>
                    <a:pt x="2" y="13"/>
                  </a:cubicBezTo>
                  <a:cubicBezTo>
                    <a:pt x="4" y="12"/>
                    <a:pt x="6" y="12"/>
                    <a:pt x="8" y="12"/>
                  </a:cubicBezTo>
                  <a:cubicBezTo>
                    <a:pt x="14" y="11"/>
                    <a:pt x="22" y="10"/>
                    <a:pt x="32" y="9"/>
                  </a:cubicBezTo>
                  <a:cubicBezTo>
                    <a:pt x="53" y="7"/>
                    <a:pt x="81" y="4"/>
                    <a:pt x="113" y="0"/>
                  </a:cubicBezTo>
                  <a:cubicBezTo>
                    <a:pt x="114" y="0"/>
                    <a:pt x="114" y="0"/>
                    <a:pt x="114" y="0"/>
                  </a:cubicBezTo>
                  <a:cubicBezTo>
                    <a:pt x="114" y="1"/>
                    <a:pt x="114" y="1"/>
                    <a:pt x="114" y="1"/>
                  </a:cubicBezTo>
                  <a:cubicBezTo>
                    <a:pt x="116" y="6"/>
                    <a:pt x="119" y="10"/>
                    <a:pt x="122" y="15"/>
                  </a:cubicBezTo>
                  <a:cubicBezTo>
                    <a:pt x="126" y="23"/>
                    <a:pt x="131" y="31"/>
                    <a:pt x="135" y="38"/>
                  </a:cubicBezTo>
                  <a:cubicBezTo>
                    <a:pt x="135" y="39"/>
                    <a:pt x="135" y="39"/>
                    <a:pt x="135" y="39"/>
                  </a:cubicBezTo>
                  <a:cubicBezTo>
                    <a:pt x="134" y="40"/>
                    <a:pt x="134" y="40"/>
                    <a:pt x="134" y="40"/>
                  </a:cubicBezTo>
                  <a:cubicBezTo>
                    <a:pt x="107" y="52"/>
                    <a:pt x="84" y="62"/>
                    <a:pt x="67" y="70"/>
                  </a:cubicBezTo>
                  <a:cubicBezTo>
                    <a:pt x="58" y="74"/>
                    <a:pt x="51" y="77"/>
                    <a:pt x="47" y="79"/>
                  </a:cubicBezTo>
                  <a:cubicBezTo>
                    <a:pt x="44" y="80"/>
                    <a:pt x="43" y="80"/>
                    <a:pt x="41" y="81"/>
                  </a:cubicBezTo>
                  <a:cubicBezTo>
                    <a:pt x="40" y="81"/>
                    <a:pt x="39" y="82"/>
                    <a:pt x="39" y="8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Oval 282">
              <a:extLst>
                <a:ext uri="{FF2B5EF4-FFF2-40B4-BE49-F238E27FC236}">
                  <a16:creationId xmlns:a16="http://schemas.microsoft.com/office/drawing/2014/main" id="{945C9F9C-8EAD-563A-BA89-42CF644B8A85}"/>
                </a:ext>
              </a:extLst>
            </p:cNvPr>
            <p:cNvSpPr>
              <a:spLocks noChangeArrowheads="1"/>
            </p:cNvSpPr>
            <p:nvPr/>
          </p:nvSpPr>
          <p:spPr bwMode="auto">
            <a:xfrm>
              <a:off x="3566" y="1017"/>
              <a:ext cx="4" cy="209"/>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283">
              <a:extLst>
                <a:ext uri="{FF2B5EF4-FFF2-40B4-BE49-F238E27FC236}">
                  <a16:creationId xmlns:a16="http://schemas.microsoft.com/office/drawing/2014/main" id="{24598AF6-4017-93C8-F14D-B5A05A306ACA}"/>
                </a:ext>
              </a:extLst>
            </p:cNvPr>
            <p:cNvSpPr>
              <a:spLocks/>
            </p:cNvSpPr>
            <p:nvPr/>
          </p:nvSpPr>
          <p:spPr bwMode="auto">
            <a:xfrm>
              <a:off x="3953" y="1294"/>
              <a:ext cx="116" cy="81"/>
            </a:xfrm>
            <a:custGeom>
              <a:avLst/>
              <a:gdLst>
                <a:gd name="T0" fmla="*/ 27 w 49"/>
                <a:gd name="T1" fmla="*/ 1 h 34"/>
                <a:gd name="T2" fmla="*/ 31 w 49"/>
                <a:gd name="T3" fmla="*/ 0 h 34"/>
                <a:gd name="T4" fmla="*/ 40 w 49"/>
                <a:gd name="T5" fmla="*/ 1 h 34"/>
                <a:gd name="T6" fmla="*/ 46 w 49"/>
                <a:gd name="T7" fmla="*/ 4 h 34"/>
                <a:gd name="T8" fmla="*/ 49 w 49"/>
                <a:gd name="T9" fmla="*/ 11 h 34"/>
                <a:gd name="T10" fmla="*/ 48 w 49"/>
                <a:gd name="T11" fmla="*/ 19 h 34"/>
                <a:gd name="T12" fmla="*/ 43 w 49"/>
                <a:gd name="T13" fmla="*/ 26 h 34"/>
                <a:gd name="T14" fmla="*/ 27 w 49"/>
                <a:gd name="T15" fmla="*/ 32 h 34"/>
                <a:gd name="T16" fmla="*/ 13 w 49"/>
                <a:gd name="T17" fmla="*/ 33 h 34"/>
                <a:gd name="T18" fmla="*/ 1 w 49"/>
                <a:gd name="T19" fmla="*/ 31 h 34"/>
                <a:gd name="T20" fmla="*/ 13 w 49"/>
                <a:gd name="T21" fmla="*/ 32 h 34"/>
                <a:gd name="T22" fmla="*/ 26 w 49"/>
                <a:gd name="T23" fmla="*/ 30 h 34"/>
                <a:gd name="T24" fmla="*/ 41 w 49"/>
                <a:gd name="T25" fmla="*/ 25 h 34"/>
                <a:gd name="T26" fmla="*/ 47 w 49"/>
                <a:gd name="T27" fmla="*/ 11 h 34"/>
                <a:gd name="T28" fmla="*/ 45 w 49"/>
                <a:gd name="T29" fmla="*/ 5 h 34"/>
                <a:gd name="T30" fmla="*/ 40 w 49"/>
                <a:gd name="T31" fmla="*/ 2 h 34"/>
                <a:gd name="T32" fmla="*/ 31 w 49"/>
                <a:gd name="T33" fmla="*/ 1 h 34"/>
                <a:gd name="T34" fmla="*/ 27 w 49"/>
                <a:gd name="T3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34">
                  <a:moveTo>
                    <a:pt x="27" y="1"/>
                  </a:moveTo>
                  <a:cubicBezTo>
                    <a:pt x="27" y="0"/>
                    <a:pt x="29" y="0"/>
                    <a:pt x="31" y="0"/>
                  </a:cubicBezTo>
                  <a:cubicBezTo>
                    <a:pt x="33" y="0"/>
                    <a:pt x="36" y="0"/>
                    <a:pt x="40" y="1"/>
                  </a:cubicBezTo>
                  <a:cubicBezTo>
                    <a:pt x="42" y="1"/>
                    <a:pt x="44" y="2"/>
                    <a:pt x="46" y="4"/>
                  </a:cubicBezTo>
                  <a:cubicBezTo>
                    <a:pt x="47" y="6"/>
                    <a:pt x="48" y="8"/>
                    <a:pt x="49" y="11"/>
                  </a:cubicBezTo>
                  <a:cubicBezTo>
                    <a:pt x="49" y="14"/>
                    <a:pt x="49" y="17"/>
                    <a:pt x="48" y="19"/>
                  </a:cubicBezTo>
                  <a:cubicBezTo>
                    <a:pt x="47" y="22"/>
                    <a:pt x="45" y="25"/>
                    <a:pt x="43" y="26"/>
                  </a:cubicBezTo>
                  <a:cubicBezTo>
                    <a:pt x="37" y="30"/>
                    <a:pt x="32" y="31"/>
                    <a:pt x="27" y="32"/>
                  </a:cubicBezTo>
                  <a:cubicBezTo>
                    <a:pt x="22" y="33"/>
                    <a:pt x="17" y="33"/>
                    <a:pt x="13" y="33"/>
                  </a:cubicBezTo>
                  <a:cubicBezTo>
                    <a:pt x="5" y="34"/>
                    <a:pt x="0" y="32"/>
                    <a:pt x="1" y="31"/>
                  </a:cubicBezTo>
                  <a:cubicBezTo>
                    <a:pt x="1" y="31"/>
                    <a:pt x="5" y="32"/>
                    <a:pt x="13" y="32"/>
                  </a:cubicBezTo>
                  <a:cubicBezTo>
                    <a:pt x="17" y="32"/>
                    <a:pt x="21" y="31"/>
                    <a:pt x="26" y="30"/>
                  </a:cubicBezTo>
                  <a:cubicBezTo>
                    <a:pt x="31" y="29"/>
                    <a:pt x="37" y="28"/>
                    <a:pt x="41" y="25"/>
                  </a:cubicBezTo>
                  <a:cubicBezTo>
                    <a:pt x="46" y="22"/>
                    <a:pt x="48" y="16"/>
                    <a:pt x="47" y="11"/>
                  </a:cubicBezTo>
                  <a:cubicBezTo>
                    <a:pt x="47" y="9"/>
                    <a:pt x="46" y="7"/>
                    <a:pt x="45" y="5"/>
                  </a:cubicBezTo>
                  <a:cubicBezTo>
                    <a:pt x="43" y="3"/>
                    <a:pt x="41" y="2"/>
                    <a:pt x="40" y="2"/>
                  </a:cubicBezTo>
                  <a:cubicBezTo>
                    <a:pt x="36" y="1"/>
                    <a:pt x="33" y="1"/>
                    <a:pt x="31" y="1"/>
                  </a:cubicBezTo>
                  <a:cubicBezTo>
                    <a:pt x="29" y="1"/>
                    <a:pt x="27" y="1"/>
                    <a:pt x="2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284">
              <a:extLst>
                <a:ext uri="{FF2B5EF4-FFF2-40B4-BE49-F238E27FC236}">
                  <a16:creationId xmlns:a16="http://schemas.microsoft.com/office/drawing/2014/main" id="{7D4D5FBE-1B2B-7937-2E79-7AE88C63219D}"/>
                </a:ext>
              </a:extLst>
            </p:cNvPr>
            <p:cNvSpPr>
              <a:spLocks/>
            </p:cNvSpPr>
            <p:nvPr/>
          </p:nvSpPr>
          <p:spPr bwMode="auto">
            <a:xfrm>
              <a:off x="3953" y="1370"/>
              <a:ext cx="109" cy="55"/>
            </a:xfrm>
            <a:custGeom>
              <a:avLst/>
              <a:gdLst>
                <a:gd name="T0" fmla="*/ 46 w 46"/>
                <a:gd name="T1" fmla="*/ 22 h 23"/>
                <a:gd name="T2" fmla="*/ 38 w 46"/>
                <a:gd name="T3" fmla="*/ 23 h 23"/>
                <a:gd name="T4" fmla="*/ 19 w 46"/>
                <a:gd name="T5" fmla="*/ 20 h 23"/>
                <a:gd name="T6" fmla="*/ 9 w 46"/>
                <a:gd name="T7" fmla="*/ 15 h 23"/>
                <a:gd name="T8" fmla="*/ 3 w 46"/>
                <a:gd name="T9" fmla="*/ 8 h 23"/>
                <a:gd name="T10" fmla="*/ 1 w 46"/>
                <a:gd name="T11" fmla="*/ 0 h 23"/>
                <a:gd name="T12" fmla="*/ 5 w 46"/>
                <a:gd name="T13" fmla="*/ 7 h 23"/>
                <a:gd name="T14" fmla="*/ 10 w 46"/>
                <a:gd name="T15" fmla="*/ 13 h 23"/>
                <a:gd name="T16" fmla="*/ 19 w 46"/>
                <a:gd name="T17" fmla="*/ 18 h 23"/>
                <a:gd name="T18" fmla="*/ 38 w 46"/>
                <a:gd name="T19" fmla="*/ 21 h 23"/>
                <a:gd name="T20" fmla="*/ 46 w 46"/>
                <a:gd name="T2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3">
                  <a:moveTo>
                    <a:pt x="46" y="22"/>
                  </a:moveTo>
                  <a:cubicBezTo>
                    <a:pt x="46" y="22"/>
                    <a:pt x="43" y="23"/>
                    <a:pt x="38" y="23"/>
                  </a:cubicBezTo>
                  <a:cubicBezTo>
                    <a:pt x="33" y="23"/>
                    <a:pt x="26" y="22"/>
                    <a:pt x="19" y="20"/>
                  </a:cubicBezTo>
                  <a:cubicBezTo>
                    <a:pt x="15" y="18"/>
                    <a:pt x="12" y="17"/>
                    <a:pt x="9" y="15"/>
                  </a:cubicBezTo>
                  <a:cubicBezTo>
                    <a:pt x="7" y="13"/>
                    <a:pt x="5" y="10"/>
                    <a:pt x="3" y="8"/>
                  </a:cubicBezTo>
                  <a:cubicBezTo>
                    <a:pt x="1" y="4"/>
                    <a:pt x="0" y="1"/>
                    <a:pt x="1" y="0"/>
                  </a:cubicBezTo>
                  <a:cubicBezTo>
                    <a:pt x="1" y="0"/>
                    <a:pt x="2" y="3"/>
                    <a:pt x="5" y="7"/>
                  </a:cubicBezTo>
                  <a:cubicBezTo>
                    <a:pt x="6" y="9"/>
                    <a:pt x="8" y="11"/>
                    <a:pt x="10" y="13"/>
                  </a:cubicBezTo>
                  <a:cubicBezTo>
                    <a:pt x="13" y="15"/>
                    <a:pt x="16" y="16"/>
                    <a:pt x="19" y="18"/>
                  </a:cubicBezTo>
                  <a:cubicBezTo>
                    <a:pt x="26" y="20"/>
                    <a:pt x="33" y="21"/>
                    <a:pt x="38" y="21"/>
                  </a:cubicBezTo>
                  <a:cubicBezTo>
                    <a:pt x="43" y="22"/>
                    <a:pt x="46" y="22"/>
                    <a:pt x="46" y="2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285">
              <a:extLst>
                <a:ext uri="{FF2B5EF4-FFF2-40B4-BE49-F238E27FC236}">
                  <a16:creationId xmlns:a16="http://schemas.microsoft.com/office/drawing/2014/main" id="{D1408633-936A-6563-F3A4-C78260C30366}"/>
                </a:ext>
              </a:extLst>
            </p:cNvPr>
            <p:cNvSpPr>
              <a:spLocks/>
            </p:cNvSpPr>
            <p:nvPr/>
          </p:nvSpPr>
          <p:spPr bwMode="auto">
            <a:xfrm>
              <a:off x="4017" y="1195"/>
              <a:ext cx="97" cy="99"/>
            </a:xfrm>
            <a:custGeom>
              <a:avLst/>
              <a:gdLst>
                <a:gd name="T0" fmla="*/ 41 w 41"/>
                <a:gd name="T1" fmla="*/ 0 h 42"/>
                <a:gd name="T2" fmla="*/ 35 w 41"/>
                <a:gd name="T3" fmla="*/ 7 h 42"/>
                <a:gd name="T4" fmla="*/ 21 w 41"/>
                <a:gd name="T5" fmla="*/ 22 h 42"/>
                <a:gd name="T6" fmla="*/ 7 w 41"/>
                <a:gd name="T7" fmla="*/ 36 h 42"/>
                <a:gd name="T8" fmla="*/ 0 w 41"/>
                <a:gd name="T9" fmla="*/ 42 h 42"/>
                <a:gd name="T10" fmla="*/ 6 w 41"/>
                <a:gd name="T11" fmla="*/ 35 h 42"/>
                <a:gd name="T12" fmla="*/ 20 w 41"/>
                <a:gd name="T13" fmla="*/ 20 h 42"/>
                <a:gd name="T14" fmla="*/ 41 w 41"/>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2">
                  <a:moveTo>
                    <a:pt x="41" y="0"/>
                  </a:moveTo>
                  <a:cubicBezTo>
                    <a:pt x="41" y="1"/>
                    <a:pt x="39" y="3"/>
                    <a:pt x="35" y="7"/>
                  </a:cubicBezTo>
                  <a:cubicBezTo>
                    <a:pt x="32" y="11"/>
                    <a:pt x="27" y="16"/>
                    <a:pt x="21" y="22"/>
                  </a:cubicBezTo>
                  <a:cubicBezTo>
                    <a:pt x="15" y="28"/>
                    <a:pt x="10" y="33"/>
                    <a:pt x="7" y="36"/>
                  </a:cubicBezTo>
                  <a:cubicBezTo>
                    <a:pt x="3" y="40"/>
                    <a:pt x="0" y="42"/>
                    <a:pt x="0" y="42"/>
                  </a:cubicBezTo>
                  <a:cubicBezTo>
                    <a:pt x="0" y="42"/>
                    <a:pt x="2" y="39"/>
                    <a:pt x="6" y="35"/>
                  </a:cubicBezTo>
                  <a:cubicBezTo>
                    <a:pt x="9" y="31"/>
                    <a:pt x="14" y="26"/>
                    <a:pt x="20" y="20"/>
                  </a:cubicBezTo>
                  <a:cubicBezTo>
                    <a:pt x="31" y="9"/>
                    <a:pt x="40" y="0"/>
                    <a:pt x="4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Oval 286">
              <a:extLst>
                <a:ext uri="{FF2B5EF4-FFF2-40B4-BE49-F238E27FC236}">
                  <a16:creationId xmlns:a16="http://schemas.microsoft.com/office/drawing/2014/main" id="{3764DA62-5BCB-553B-37FB-725BDDB6EE6D}"/>
                </a:ext>
              </a:extLst>
            </p:cNvPr>
            <p:cNvSpPr>
              <a:spLocks noChangeArrowheads="1"/>
            </p:cNvSpPr>
            <p:nvPr/>
          </p:nvSpPr>
          <p:spPr bwMode="auto">
            <a:xfrm>
              <a:off x="3991" y="1028"/>
              <a:ext cx="4" cy="119"/>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Oval 287">
              <a:extLst>
                <a:ext uri="{FF2B5EF4-FFF2-40B4-BE49-F238E27FC236}">
                  <a16:creationId xmlns:a16="http://schemas.microsoft.com/office/drawing/2014/main" id="{764D6F0F-E323-BEC7-C0B3-FC4C31AFCBEE}"/>
                </a:ext>
              </a:extLst>
            </p:cNvPr>
            <p:cNvSpPr>
              <a:spLocks noChangeArrowheads="1"/>
            </p:cNvSpPr>
            <p:nvPr/>
          </p:nvSpPr>
          <p:spPr bwMode="auto">
            <a:xfrm>
              <a:off x="3468" y="888"/>
              <a:ext cx="599" cy="5"/>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Oval 288">
              <a:extLst>
                <a:ext uri="{FF2B5EF4-FFF2-40B4-BE49-F238E27FC236}">
                  <a16:creationId xmlns:a16="http://schemas.microsoft.com/office/drawing/2014/main" id="{E95AD505-6F98-1C32-93D0-1284151E0706}"/>
                </a:ext>
              </a:extLst>
            </p:cNvPr>
            <p:cNvSpPr>
              <a:spLocks noChangeArrowheads="1"/>
            </p:cNvSpPr>
            <p:nvPr/>
          </p:nvSpPr>
          <p:spPr bwMode="auto">
            <a:xfrm>
              <a:off x="3452" y="936"/>
              <a:ext cx="629" cy="5"/>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Oval 289">
              <a:extLst>
                <a:ext uri="{FF2B5EF4-FFF2-40B4-BE49-F238E27FC236}">
                  <a16:creationId xmlns:a16="http://schemas.microsoft.com/office/drawing/2014/main" id="{5B6230FF-9F34-1BD0-F0BC-A50B224EAE6A}"/>
                </a:ext>
              </a:extLst>
            </p:cNvPr>
            <p:cNvSpPr>
              <a:spLocks noChangeArrowheads="1"/>
            </p:cNvSpPr>
            <p:nvPr/>
          </p:nvSpPr>
          <p:spPr bwMode="auto">
            <a:xfrm>
              <a:off x="3492" y="846"/>
              <a:ext cx="551" cy="4"/>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Oval 290">
              <a:extLst>
                <a:ext uri="{FF2B5EF4-FFF2-40B4-BE49-F238E27FC236}">
                  <a16:creationId xmlns:a16="http://schemas.microsoft.com/office/drawing/2014/main" id="{A7012658-D5FE-EED8-E1B6-B009CBF5CE26}"/>
                </a:ext>
              </a:extLst>
            </p:cNvPr>
            <p:cNvSpPr>
              <a:spLocks noChangeArrowheads="1"/>
            </p:cNvSpPr>
            <p:nvPr/>
          </p:nvSpPr>
          <p:spPr bwMode="auto">
            <a:xfrm>
              <a:off x="3530" y="1565"/>
              <a:ext cx="537" cy="5"/>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Oval 291">
              <a:extLst>
                <a:ext uri="{FF2B5EF4-FFF2-40B4-BE49-F238E27FC236}">
                  <a16:creationId xmlns:a16="http://schemas.microsoft.com/office/drawing/2014/main" id="{FD2A301E-9EEA-11A5-FD44-55D83F24983D}"/>
                </a:ext>
              </a:extLst>
            </p:cNvPr>
            <p:cNvSpPr>
              <a:spLocks noChangeArrowheads="1"/>
            </p:cNvSpPr>
            <p:nvPr/>
          </p:nvSpPr>
          <p:spPr bwMode="auto">
            <a:xfrm>
              <a:off x="3532" y="1534"/>
              <a:ext cx="532" cy="5"/>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Oval 292">
              <a:extLst>
                <a:ext uri="{FF2B5EF4-FFF2-40B4-BE49-F238E27FC236}">
                  <a16:creationId xmlns:a16="http://schemas.microsoft.com/office/drawing/2014/main" id="{94CC8A52-0569-ABE2-E8EC-B7DBD162B288}"/>
                </a:ext>
              </a:extLst>
            </p:cNvPr>
            <p:cNvSpPr>
              <a:spLocks noChangeArrowheads="1"/>
            </p:cNvSpPr>
            <p:nvPr/>
          </p:nvSpPr>
          <p:spPr bwMode="auto">
            <a:xfrm>
              <a:off x="3530" y="1494"/>
              <a:ext cx="530" cy="5"/>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293">
              <a:extLst>
                <a:ext uri="{FF2B5EF4-FFF2-40B4-BE49-F238E27FC236}">
                  <a16:creationId xmlns:a16="http://schemas.microsoft.com/office/drawing/2014/main" id="{F4AEB45D-8C63-7631-F337-1DB5B4C15E84}"/>
                </a:ext>
              </a:extLst>
            </p:cNvPr>
            <p:cNvSpPr>
              <a:spLocks/>
            </p:cNvSpPr>
            <p:nvPr/>
          </p:nvSpPr>
          <p:spPr bwMode="auto">
            <a:xfrm>
              <a:off x="3630" y="1218"/>
              <a:ext cx="45" cy="114"/>
            </a:xfrm>
            <a:custGeom>
              <a:avLst/>
              <a:gdLst>
                <a:gd name="T0" fmla="*/ 18 w 19"/>
                <a:gd name="T1" fmla="*/ 48 h 48"/>
                <a:gd name="T2" fmla="*/ 12 w 19"/>
                <a:gd name="T3" fmla="*/ 43 h 48"/>
                <a:gd name="T4" fmla="*/ 3 w 19"/>
                <a:gd name="T5" fmla="*/ 27 h 48"/>
                <a:gd name="T6" fmla="*/ 0 w 19"/>
                <a:gd name="T7" fmla="*/ 8 h 48"/>
                <a:gd name="T8" fmla="*/ 1 w 19"/>
                <a:gd name="T9" fmla="*/ 1 h 48"/>
                <a:gd name="T10" fmla="*/ 5 w 19"/>
                <a:gd name="T11" fmla="*/ 26 h 48"/>
                <a:gd name="T12" fmla="*/ 18 w 19"/>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9" h="48">
                  <a:moveTo>
                    <a:pt x="18" y="48"/>
                  </a:moveTo>
                  <a:cubicBezTo>
                    <a:pt x="18" y="48"/>
                    <a:pt x="16" y="46"/>
                    <a:pt x="12" y="43"/>
                  </a:cubicBezTo>
                  <a:cubicBezTo>
                    <a:pt x="9" y="39"/>
                    <a:pt x="6" y="33"/>
                    <a:pt x="3" y="27"/>
                  </a:cubicBezTo>
                  <a:cubicBezTo>
                    <a:pt x="1" y="20"/>
                    <a:pt x="0" y="13"/>
                    <a:pt x="0" y="8"/>
                  </a:cubicBezTo>
                  <a:cubicBezTo>
                    <a:pt x="0" y="3"/>
                    <a:pt x="1" y="0"/>
                    <a:pt x="1" y="1"/>
                  </a:cubicBezTo>
                  <a:cubicBezTo>
                    <a:pt x="2" y="1"/>
                    <a:pt x="0" y="12"/>
                    <a:pt x="5" y="26"/>
                  </a:cubicBezTo>
                  <a:cubicBezTo>
                    <a:pt x="10" y="39"/>
                    <a:pt x="19" y="48"/>
                    <a:pt x="18" y="4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Freeform 294">
              <a:extLst>
                <a:ext uri="{FF2B5EF4-FFF2-40B4-BE49-F238E27FC236}">
                  <a16:creationId xmlns:a16="http://schemas.microsoft.com/office/drawing/2014/main" id="{C109E183-522D-DAD0-E90E-C42375065025}"/>
                </a:ext>
              </a:extLst>
            </p:cNvPr>
            <p:cNvSpPr>
              <a:spLocks/>
            </p:cNvSpPr>
            <p:nvPr/>
          </p:nvSpPr>
          <p:spPr bwMode="auto">
            <a:xfrm>
              <a:off x="3601" y="1223"/>
              <a:ext cx="48" cy="124"/>
            </a:xfrm>
            <a:custGeom>
              <a:avLst/>
              <a:gdLst>
                <a:gd name="T0" fmla="*/ 20 w 20"/>
                <a:gd name="T1" fmla="*/ 52 h 52"/>
                <a:gd name="T2" fmla="*/ 14 w 20"/>
                <a:gd name="T3" fmla="*/ 46 h 52"/>
                <a:gd name="T4" fmla="*/ 4 w 20"/>
                <a:gd name="T5" fmla="*/ 29 h 52"/>
                <a:gd name="T6" fmla="*/ 0 w 20"/>
                <a:gd name="T7" fmla="*/ 9 h 52"/>
                <a:gd name="T8" fmla="*/ 2 w 20"/>
                <a:gd name="T9" fmla="*/ 0 h 52"/>
                <a:gd name="T10" fmla="*/ 6 w 20"/>
                <a:gd name="T11" fmla="*/ 28 h 52"/>
                <a:gd name="T12" fmla="*/ 20 w 20"/>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20" h="52">
                  <a:moveTo>
                    <a:pt x="20" y="52"/>
                  </a:moveTo>
                  <a:cubicBezTo>
                    <a:pt x="20" y="52"/>
                    <a:pt x="17" y="50"/>
                    <a:pt x="14" y="46"/>
                  </a:cubicBezTo>
                  <a:cubicBezTo>
                    <a:pt x="10" y="42"/>
                    <a:pt x="6" y="36"/>
                    <a:pt x="4" y="29"/>
                  </a:cubicBezTo>
                  <a:cubicBezTo>
                    <a:pt x="1" y="21"/>
                    <a:pt x="0" y="14"/>
                    <a:pt x="0" y="9"/>
                  </a:cubicBezTo>
                  <a:cubicBezTo>
                    <a:pt x="1" y="3"/>
                    <a:pt x="1" y="0"/>
                    <a:pt x="2" y="0"/>
                  </a:cubicBezTo>
                  <a:cubicBezTo>
                    <a:pt x="2" y="0"/>
                    <a:pt x="0" y="13"/>
                    <a:pt x="6" y="28"/>
                  </a:cubicBezTo>
                  <a:cubicBezTo>
                    <a:pt x="11" y="43"/>
                    <a:pt x="20" y="52"/>
                    <a:pt x="20" y="5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Freeform 295">
              <a:extLst>
                <a:ext uri="{FF2B5EF4-FFF2-40B4-BE49-F238E27FC236}">
                  <a16:creationId xmlns:a16="http://schemas.microsoft.com/office/drawing/2014/main" id="{8097C5EC-0F46-C345-18F4-A727227F40E4}"/>
                </a:ext>
              </a:extLst>
            </p:cNvPr>
            <p:cNvSpPr>
              <a:spLocks/>
            </p:cNvSpPr>
            <p:nvPr/>
          </p:nvSpPr>
          <p:spPr bwMode="auto">
            <a:xfrm>
              <a:off x="3575" y="1228"/>
              <a:ext cx="50" cy="131"/>
            </a:xfrm>
            <a:custGeom>
              <a:avLst/>
              <a:gdLst>
                <a:gd name="T0" fmla="*/ 21 w 21"/>
                <a:gd name="T1" fmla="*/ 55 h 55"/>
                <a:gd name="T2" fmla="*/ 14 w 21"/>
                <a:gd name="T3" fmla="*/ 49 h 55"/>
                <a:gd name="T4" fmla="*/ 3 w 21"/>
                <a:gd name="T5" fmla="*/ 31 h 55"/>
                <a:gd name="T6" fmla="*/ 1 w 21"/>
                <a:gd name="T7" fmla="*/ 9 h 55"/>
                <a:gd name="T8" fmla="*/ 3 w 21"/>
                <a:gd name="T9" fmla="*/ 0 h 55"/>
                <a:gd name="T10" fmla="*/ 2 w 21"/>
                <a:gd name="T11" fmla="*/ 9 h 55"/>
                <a:gd name="T12" fmla="*/ 5 w 21"/>
                <a:gd name="T13" fmla="*/ 30 h 55"/>
                <a:gd name="T14" fmla="*/ 15 w 21"/>
                <a:gd name="T15" fmla="*/ 49 h 55"/>
                <a:gd name="T16" fmla="*/ 21 w 21"/>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5">
                  <a:moveTo>
                    <a:pt x="21" y="55"/>
                  </a:moveTo>
                  <a:cubicBezTo>
                    <a:pt x="21" y="55"/>
                    <a:pt x="18" y="54"/>
                    <a:pt x="14" y="49"/>
                  </a:cubicBezTo>
                  <a:cubicBezTo>
                    <a:pt x="10" y="45"/>
                    <a:pt x="6" y="39"/>
                    <a:pt x="3" y="31"/>
                  </a:cubicBezTo>
                  <a:cubicBezTo>
                    <a:pt x="0" y="22"/>
                    <a:pt x="0" y="15"/>
                    <a:pt x="1" y="9"/>
                  </a:cubicBezTo>
                  <a:cubicBezTo>
                    <a:pt x="1" y="4"/>
                    <a:pt x="3" y="0"/>
                    <a:pt x="3" y="0"/>
                  </a:cubicBezTo>
                  <a:cubicBezTo>
                    <a:pt x="3" y="0"/>
                    <a:pt x="2" y="4"/>
                    <a:pt x="2" y="9"/>
                  </a:cubicBezTo>
                  <a:cubicBezTo>
                    <a:pt x="2" y="15"/>
                    <a:pt x="2" y="22"/>
                    <a:pt x="5" y="30"/>
                  </a:cubicBezTo>
                  <a:cubicBezTo>
                    <a:pt x="8" y="38"/>
                    <a:pt x="12" y="44"/>
                    <a:pt x="15" y="49"/>
                  </a:cubicBezTo>
                  <a:cubicBezTo>
                    <a:pt x="18" y="53"/>
                    <a:pt x="21" y="55"/>
                    <a:pt x="21" y="5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296">
              <a:extLst>
                <a:ext uri="{FF2B5EF4-FFF2-40B4-BE49-F238E27FC236}">
                  <a16:creationId xmlns:a16="http://schemas.microsoft.com/office/drawing/2014/main" id="{BCD418AF-8B63-C310-76C5-5A9421C44798}"/>
                </a:ext>
              </a:extLst>
            </p:cNvPr>
            <p:cNvSpPr>
              <a:spLocks/>
            </p:cNvSpPr>
            <p:nvPr/>
          </p:nvSpPr>
          <p:spPr bwMode="auto">
            <a:xfrm>
              <a:off x="3962" y="1273"/>
              <a:ext cx="128" cy="121"/>
            </a:xfrm>
            <a:custGeom>
              <a:avLst/>
              <a:gdLst>
                <a:gd name="T0" fmla="*/ 0 w 54"/>
                <a:gd name="T1" fmla="*/ 44 h 51"/>
                <a:gd name="T2" fmla="*/ 3 w 54"/>
                <a:gd name="T3" fmla="*/ 46 h 51"/>
                <a:gd name="T4" fmla="*/ 14 w 54"/>
                <a:gd name="T5" fmla="*/ 49 h 51"/>
                <a:gd name="T6" fmla="*/ 30 w 54"/>
                <a:gd name="T7" fmla="*/ 48 h 51"/>
                <a:gd name="T8" fmla="*/ 47 w 54"/>
                <a:gd name="T9" fmla="*/ 40 h 51"/>
                <a:gd name="T10" fmla="*/ 52 w 54"/>
                <a:gd name="T11" fmla="*/ 22 h 51"/>
                <a:gd name="T12" fmla="*/ 45 w 54"/>
                <a:gd name="T13" fmla="*/ 8 h 51"/>
                <a:gd name="T14" fmla="*/ 32 w 54"/>
                <a:gd name="T15" fmla="*/ 0 h 51"/>
                <a:gd name="T16" fmla="*/ 36 w 54"/>
                <a:gd name="T17" fmla="*/ 1 h 51"/>
                <a:gd name="T18" fmla="*/ 46 w 54"/>
                <a:gd name="T19" fmla="*/ 7 h 51"/>
                <a:gd name="T20" fmla="*/ 53 w 54"/>
                <a:gd name="T21" fmla="*/ 21 h 51"/>
                <a:gd name="T22" fmla="*/ 48 w 54"/>
                <a:gd name="T23" fmla="*/ 41 h 51"/>
                <a:gd name="T24" fmla="*/ 39 w 54"/>
                <a:gd name="T25" fmla="*/ 47 h 51"/>
                <a:gd name="T26" fmla="*/ 30 w 54"/>
                <a:gd name="T27" fmla="*/ 50 h 51"/>
                <a:gd name="T28" fmla="*/ 13 w 54"/>
                <a:gd name="T29" fmla="*/ 50 h 51"/>
                <a:gd name="T30" fmla="*/ 3 w 54"/>
                <a:gd name="T31" fmla="*/ 47 h 51"/>
                <a:gd name="T32" fmla="*/ 0 w 54"/>
                <a:gd name="T33"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1">
                  <a:moveTo>
                    <a:pt x="0" y="44"/>
                  </a:moveTo>
                  <a:cubicBezTo>
                    <a:pt x="0" y="44"/>
                    <a:pt x="1" y="45"/>
                    <a:pt x="3" y="46"/>
                  </a:cubicBezTo>
                  <a:cubicBezTo>
                    <a:pt x="5" y="48"/>
                    <a:pt x="9" y="49"/>
                    <a:pt x="14" y="49"/>
                  </a:cubicBezTo>
                  <a:cubicBezTo>
                    <a:pt x="18" y="49"/>
                    <a:pt x="24" y="49"/>
                    <a:pt x="30" y="48"/>
                  </a:cubicBezTo>
                  <a:cubicBezTo>
                    <a:pt x="36" y="47"/>
                    <a:pt x="42" y="45"/>
                    <a:pt x="47" y="40"/>
                  </a:cubicBezTo>
                  <a:cubicBezTo>
                    <a:pt x="51" y="34"/>
                    <a:pt x="52" y="28"/>
                    <a:pt x="52" y="22"/>
                  </a:cubicBezTo>
                  <a:cubicBezTo>
                    <a:pt x="51" y="16"/>
                    <a:pt x="48" y="11"/>
                    <a:pt x="45" y="8"/>
                  </a:cubicBezTo>
                  <a:cubicBezTo>
                    <a:pt x="38" y="1"/>
                    <a:pt x="32" y="0"/>
                    <a:pt x="32" y="0"/>
                  </a:cubicBezTo>
                  <a:cubicBezTo>
                    <a:pt x="32" y="0"/>
                    <a:pt x="34" y="0"/>
                    <a:pt x="36" y="1"/>
                  </a:cubicBezTo>
                  <a:cubicBezTo>
                    <a:pt x="39" y="2"/>
                    <a:pt x="42" y="4"/>
                    <a:pt x="46" y="7"/>
                  </a:cubicBezTo>
                  <a:cubicBezTo>
                    <a:pt x="49" y="10"/>
                    <a:pt x="52" y="15"/>
                    <a:pt x="53" y="21"/>
                  </a:cubicBezTo>
                  <a:cubicBezTo>
                    <a:pt x="54" y="28"/>
                    <a:pt x="53" y="35"/>
                    <a:pt x="48" y="41"/>
                  </a:cubicBezTo>
                  <a:cubicBezTo>
                    <a:pt x="46" y="44"/>
                    <a:pt x="43" y="46"/>
                    <a:pt x="39" y="47"/>
                  </a:cubicBezTo>
                  <a:cubicBezTo>
                    <a:pt x="36" y="49"/>
                    <a:pt x="33" y="49"/>
                    <a:pt x="30" y="50"/>
                  </a:cubicBezTo>
                  <a:cubicBezTo>
                    <a:pt x="24" y="51"/>
                    <a:pt x="18" y="51"/>
                    <a:pt x="13" y="50"/>
                  </a:cubicBezTo>
                  <a:cubicBezTo>
                    <a:pt x="9" y="50"/>
                    <a:pt x="5" y="49"/>
                    <a:pt x="3" y="47"/>
                  </a:cubicBezTo>
                  <a:cubicBezTo>
                    <a:pt x="1" y="46"/>
                    <a:pt x="0" y="44"/>
                    <a:pt x="0" y="4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297">
              <a:extLst>
                <a:ext uri="{FF2B5EF4-FFF2-40B4-BE49-F238E27FC236}">
                  <a16:creationId xmlns:a16="http://schemas.microsoft.com/office/drawing/2014/main" id="{BFC30D76-708A-F2D5-E4B1-9D8F8F13C19B}"/>
                </a:ext>
              </a:extLst>
            </p:cNvPr>
            <p:cNvSpPr>
              <a:spLocks/>
            </p:cNvSpPr>
            <p:nvPr/>
          </p:nvSpPr>
          <p:spPr bwMode="auto">
            <a:xfrm>
              <a:off x="3974" y="1256"/>
              <a:ext cx="143" cy="155"/>
            </a:xfrm>
            <a:custGeom>
              <a:avLst/>
              <a:gdLst>
                <a:gd name="T0" fmla="*/ 35 w 60"/>
                <a:gd name="T1" fmla="*/ 1 h 65"/>
                <a:gd name="T2" fmla="*/ 36 w 60"/>
                <a:gd name="T3" fmla="*/ 0 h 65"/>
                <a:gd name="T4" fmla="*/ 40 w 60"/>
                <a:gd name="T5" fmla="*/ 1 h 65"/>
                <a:gd name="T6" fmla="*/ 50 w 60"/>
                <a:gd name="T7" fmla="*/ 9 h 65"/>
                <a:gd name="T8" fmla="*/ 59 w 60"/>
                <a:gd name="T9" fmla="*/ 26 h 65"/>
                <a:gd name="T10" fmla="*/ 60 w 60"/>
                <a:gd name="T11" fmla="*/ 37 h 65"/>
                <a:gd name="T12" fmla="*/ 56 w 60"/>
                <a:gd name="T13" fmla="*/ 49 h 65"/>
                <a:gd name="T14" fmla="*/ 37 w 60"/>
                <a:gd name="T15" fmla="*/ 63 h 65"/>
                <a:gd name="T16" fmla="*/ 18 w 60"/>
                <a:gd name="T17" fmla="*/ 65 h 65"/>
                <a:gd name="T18" fmla="*/ 5 w 60"/>
                <a:gd name="T19" fmla="*/ 64 h 65"/>
                <a:gd name="T20" fmla="*/ 0 w 60"/>
                <a:gd name="T21" fmla="*/ 63 h 65"/>
                <a:gd name="T22" fmla="*/ 18 w 60"/>
                <a:gd name="T23" fmla="*/ 64 h 65"/>
                <a:gd name="T24" fmla="*/ 36 w 60"/>
                <a:gd name="T25" fmla="*/ 61 h 65"/>
                <a:gd name="T26" fmla="*/ 54 w 60"/>
                <a:gd name="T27" fmla="*/ 48 h 65"/>
                <a:gd name="T28" fmla="*/ 58 w 60"/>
                <a:gd name="T29" fmla="*/ 37 h 65"/>
                <a:gd name="T30" fmla="*/ 57 w 60"/>
                <a:gd name="T31" fmla="*/ 26 h 65"/>
                <a:gd name="T32" fmla="*/ 49 w 60"/>
                <a:gd name="T33" fmla="*/ 10 h 65"/>
                <a:gd name="T34" fmla="*/ 39 w 60"/>
                <a:gd name="T35" fmla="*/ 2 h 65"/>
                <a:gd name="T36" fmla="*/ 35 w 60"/>
                <a:gd name="T3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5">
                  <a:moveTo>
                    <a:pt x="35" y="1"/>
                  </a:moveTo>
                  <a:cubicBezTo>
                    <a:pt x="35" y="0"/>
                    <a:pt x="35" y="0"/>
                    <a:pt x="36" y="0"/>
                  </a:cubicBezTo>
                  <a:cubicBezTo>
                    <a:pt x="37" y="0"/>
                    <a:pt x="38" y="1"/>
                    <a:pt x="40" y="1"/>
                  </a:cubicBezTo>
                  <a:cubicBezTo>
                    <a:pt x="43" y="2"/>
                    <a:pt x="47" y="4"/>
                    <a:pt x="50" y="9"/>
                  </a:cubicBezTo>
                  <a:cubicBezTo>
                    <a:pt x="53" y="13"/>
                    <a:pt x="57" y="19"/>
                    <a:pt x="59" y="26"/>
                  </a:cubicBezTo>
                  <a:cubicBezTo>
                    <a:pt x="60" y="29"/>
                    <a:pt x="60" y="33"/>
                    <a:pt x="60" y="37"/>
                  </a:cubicBezTo>
                  <a:cubicBezTo>
                    <a:pt x="60" y="41"/>
                    <a:pt x="58" y="46"/>
                    <a:pt x="56" y="49"/>
                  </a:cubicBezTo>
                  <a:cubicBezTo>
                    <a:pt x="51" y="56"/>
                    <a:pt x="44" y="61"/>
                    <a:pt x="37" y="63"/>
                  </a:cubicBezTo>
                  <a:cubicBezTo>
                    <a:pt x="30" y="65"/>
                    <a:pt x="23" y="65"/>
                    <a:pt x="18" y="65"/>
                  </a:cubicBezTo>
                  <a:cubicBezTo>
                    <a:pt x="12" y="65"/>
                    <a:pt x="8" y="64"/>
                    <a:pt x="5" y="64"/>
                  </a:cubicBezTo>
                  <a:cubicBezTo>
                    <a:pt x="2" y="63"/>
                    <a:pt x="0" y="63"/>
                    <a:pt x="0" y="63"/>
                  </a:cubicBezTo>
                  <a:cubicBezTo>
                    <a:pt x="0" y="62"/>
                    <a:pt x="7" y="63"/>
                    <a:pt x="18" y="64"/>
                  </a:cubicBezTo>
                  <a:cubicBezTo>
                    <a:pt x="23" y="64"/>
                    <a:pt x="30" y="63"/>
                    <a:pt x="36" y="61"/>
                  </a:cubicBezTo>
                  <a:cubicBezTo>
                    <a:pt x="43" y="59"/>
                    <a:pt x="50" y="55"/>
                    <a:pt x="54" y="48"/>
                  </a:cubicBezTo>
                  <a:cubicBezTo>
                    <a:pt x="56" y="45"/>
                    <a:pt x="58" y="41"/>
                    <a:pt x="58" y="37"/>
                  </a:cubicBezTo>
                  <a:cubicBezTo>
                    <a:pt x="58" y="33"/>
                    <a:pt x="58" y="30"/>
                    <a:pt x="57" y="26"/>
                  </a:cubicBezTo>
                  <a:cubicBezTo>
                    <a:pt x="55" y="20"/>
                    <a:pt x="52" y="14"/>
                    <a:pt x="49" y="10"/>
                  </a:cubicBezTo>
                  <a:cubicBezTo>
                    <a:pt x="46" y="5"/>
                    <a:pt x="42" y="3"/>
                    <a:pt x="39" y="2"/>
                  </a:cubicBezTo>
                  <a:cubicBezTo>
                    <a:pt x="37" y="1"/>
                    <a:pt x="35" y="1"/>
                    <a:pt x="35" y="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298">
              <a:extLst>
                <a:ext uri="{FF2B5EF4-FFF2-40B4-BE49-F238E27FC236}">
                  <a16:creationId xmlns:a16="http://schemas.microsoft.com/office/drawing/2014/main" id="{D3E650FA-6248-DA30-7699-9859107C8CAC}"/>
                </a:ext>
              </a:extLst>
            </p:cNvPr>
            <p:cNvSpPr>
              <a:spLocks/>
            </p:cNvSpPr>
            <p:nvPr/>
          </p:nvSpPr>
          <p:spPr bwMode="auto">
            <a:xfrm>
              <a:off x="3684" y="1126"/>
              <a:ext cx="418" cy="254"/>
            </a:xfrm>
            <a:custGeom>
              <a:avLst/>
              <a:gdLst>
                <a:gd name="T0" fmla="*/ 169 w 418"/>
                <a:gd name="T1" fmla="*/ 38 h 254"/>
                <a:gd name="T2" fmla="*/ 0 w 418"/>
                <a:gd name="T3" fmla="*/ 240 h 254"/>
                <a:gd name="T4" fmla="*/ 15 w 418"/>
                <a:gd name="T5" fmla="*/ 254 h 254"/>
                <a:gd name="T6" fmla="*/ 285 w 418"/>
                <a:gd name="T7" fmla="*/ 211 h 254"/>
                <a:gd name="T8" fmla="*/ 418 w 418"/>
                <a:gd name="T9" fmla="*/ 12 h 254"/>
                <a:gd name="T10" fmla="*/ 406 w 418"/>
                <a:gd name="T11" fmla="*/ 0 h 254"/>
                <a:gd name="T12" fmla="*/ 169 w 418"/>
                <a:gd name="T13" fmla="*/ 38 h 254"/>
              </a:gdLst>
              <a:ahLst/>
              <a:cxnLst>
                <a:cxn ang="0">
                  <a:pos x="T0" y="T1"/>
                </a:cxn>
                <a:cxn ang="0">
                  <a:pos x="T2" y="T3"/>
                </a:cxn>
                <a:cxn ang="0">
                  <a:pos x="T4" y="T5"/>
                </a:cxn>
                <a:cxn ang="0">
                  <a:pos x="T6" y="T7"/>
                </a:cxn>
                <a:cxn ang="0">
                  <a:pos x="T8" y="T9"/>
                </a:cxn>
                <a:cxn ang="0">
                  <a:pos x="T10" y="T11"/>
                </a:cxn>
                <a:cxn ang="0">
                  <a:pos x="T12" y="T13"/>
                </a:cxn>
              </a:cxnLst>
              <a:rect l="0" t="0" r="r" b="b"/>
              <a:pathLst>
                <a:path w="418" h="254">
                  <a:moveTo>
                    <a:pt x="169" y="38"/>
                  </a:moveTo>
                  <a:lnTo>
                    <a:pt x="0" y="240"/>
                  </a:lnTo>
                  <a:lnTo>
                    <a:pt x="15" y="254"/>
                  </a:lnTo>
                  <a:lnTo>
                    <a:pt x="285" y="211"/>
                  </a:lnTo>
                  <a:lnTo>
                    <a:pt x="418" y="12"/>
                  </a:lnTo>
                  <a:lnTo>
                    <a:pt x="406" y="0"/>
                  </a:lnTo>
                  <a:lnTo>
                    <a:pt x="169" y="3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299">
              <a:extLst>
                <a:ext uri="{FF2B5EF4-FFF2-40B4-BE49-F238E27FC236}">
                  <a16:creationId xmlns:a16="http://schemas.microsoft.com/office/drawing/2014/main" id="{76C65703-5C6B-7E0D-49D9-685FE3DAE326}"/>
                </a:ext>
              </a:extLst>
            </p:cNvPr>
            <p:cNvSpPr>
              <a:spLocks/>
            </p:cNvSpPr>
            <p:nvPr/>
          </p:nvSpPr>
          <p:spPr bwMode="auto">
            <a:xfrm>
              <a:off x="3768" y="1216"/>
              <a:ext cx="261" cy="154"/>
            </a:xfrm>
            <a:custGeom>
              <a:avLst/>
              <a:gdLst>
                <a:gd name="T0" fmla="*/ 110 w 110"/>
                <a:gd name="T1" fmla="*/ 0 h 65"/>
                <a:gd name="T2" fmla="*/ 110 w 110"/>
                <a:gd name="T3" fmla="*/ 0 h 65"/>
                <a:gd name="T4" fmla="*/ 100 w 110"/>
                <a:gd name="T5" fmla="*/ 7 h 65"/>
                <a:gd name="T6" fmla="*/ 93 w 110"/>
                <a:gd name="T7" fmla="*/ 18 h 65"/>
                <a:gd name="T8" fmla="*/ 75 w 110"/>
                <a:gd name="T9" fmla="*/ 21 h 65"/>
                <a:gd name="T10" fmla="*/ 48 w 110"/>
                <a:gd name="T11" fmla="*/ 4 h 65"/>
                <a:gd name="T12" fmla="*/ 46 w 110"/>
                <a:gd name="T13" fmla="*/ 14 h 65"/>
                <a:gd name="T14" fmla="*/ 63 w 110"/>
                <a:gd name="T15" fmla="*/ 32 h 65"/>
                <a:gd name="T16" fmla="*/ 18 w 110"/>
                <a:gd name="T17" fmla="*/ 21 h 65"/>
                <a:gd name="T18" fmla="*/ 13 w 110"/>
                <a:gd name="T19" fmla="*/ 28 h 65"/>
                <a:gd name="T20" fmla="*/ 41 w 110"/>
                <a:gd name="T21" fmla="*/ 43 h 65"/>
                <a:gd name="T22" fmla="*/ 3 w 110"/>
                <a:gd name="T23" fmla="*/ 35 h 65"/>
                <a:gd name="T24" fmla="*/ 3 w 110"/>
                <a:gd name="T25" fmla="*/ 43 h 65"/>
                <a:gd name="T26" fmla="*/ 41 w 110"/>
                <a:gd name="T27" fmla="*/ 54 h 65"/>
                <a:gd name="T28" fmla="*/ 56 w 110"/>
                <a:gd name="T29" fmla="*/ 58 h 65"/>
                <a:gd name="T30" fmla="*/ 70 w 110"/>
                <a:gd name="T31" fmla="*/ 63 h 65"/>
                <a:gd name="T32" fmla="*/ 93 w 110"/>
                <a:gd name="T33" fmla="*/ 62 h 65"/>
                <a:gd name="T34" fmla="*/ 97 w 110"/>
                <a:gd name="T35" fmla="*/ 60 h 65"/>
                <a:gd name="T36" fmla="*/ 106 w 110"/>
                <a:gd name="T37" fmla="*/ 46 h 65"/>
                <a:gd name="T38" fmla="*/ 105 w 110"/>
                <a:gd name="T39" fmla="*/ 34 h 65"/>
                <a:gd name="T40" fmla="*/ 109 w 110"/>
                <a:gd name="T41" fmla="*/ 23 h 65"/>
                <a:gd name="T42" fmla="*/ 110 w 110"/>
                <a:gd name="T4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65">
                  <a:moveTo>
                    <a:pt x="110" y="0"/>
                  </a:moveTo>
                  <a:cubicBezTo>
                    <a:pt x="110" y="0"/>
                    <a:pt x="110" y="0"/>
                    <a:pt x="110" y="0"/>
                  </a:cubicBezTo>
                  <a:cubicBezTo>
                    <a:pt x="105" y="0"/>
                    <a:pt x="101" y="3"/>
                    <a:pt x="100" y="7"/>
                  </a:cubicBezTo>
                  <a:cubicBezTo>
                    <a:pt x="98" y="12"/>
                    <a:pt x="96" y="17"/>
                    <a:pt x="93" y="18"/>
                  </a:cubicBezTo>
                  <a:cubicBezTo>
                    <a:pt x="88" y="21"/>
                    <a:pt x="79" y="23"/>
                    <a:pt x="75" y="21"/>
                  </a:cubicBezTo>
                  <a:cubicBezTo>
                    <a:pt x="70" y="19"/>
                    <a:pt x="52" y="2"/>
                    <a:pt x="48" y="4"/>
                  </a:cubicBezTo>
                  <a:cubicBezTo>
                    <a:pt x="45" y="6"/>
                    <a:pt x="42" y="10"/>
                    <a:pt x="46" y="14"/>
                  </a:cubicBezTo>
                  <a:cubicBezTo>
                    <a:pt x="49" y="17"/>
                    <a:pt x="66" y="29"/>
                    <a:pt x="63" y="32"/>
                  </a:cubicBezTo>
                  <a:cubicBezTo>
                    <a:pt x="59" y="36"/>
                    <a:pt x="24" y="20"/>
                    <a:pt x="18" y="21"/>
                  </a:cubicBezTo>
                  <a:cubicBezTo>
                    <a:pt x="13" y="23"/>
                    <a:pt x="9" y="26"/>
                    <a:pt x="13" y="28"/>
                  </a:cubicBezTo>
                  <a:cubicBezTo>
                    <a:pt x="16" y="30"/>
                    <a:pt x="40" y="40"/>
                    <a:pt x="41" y="43"/>
                  </a:cubicBezTo>
                  <a:cubicBezTo>
                    <a:pt x="41" y="43"/>
                    <a:pt x="5" y="33"/>
                    <a:pt x="3" y="35"/>
                  </a:cubicBezTo>
                  <a:cubicBezTo>
                    <a:pt x="2" y="38"/>
                    <a:pt x="0" y="41"/>
                    <a:pt x="3" y="43"/>
                  </a:cubicBezTo>
                  <a:cubicBezTo>
                    <a:pt x="7" y="44"/>
                    <a:pt x="39" y="52"/>
                    <a:pt x="41" y="54"/>
                  </a:cubicBezTo>
                  <a:cubicBezTo>
                    <a:pt x="44" y="55"/>
                    <a:pt x="54" y="58"/>
                    <a:pt x="56" y="58"/>
                  </a:cubicBezTo>
                  <a:cubicBezTo>
                    <a:pt x="57" y="58"/>
                    <a:pt x="64" y="60"/>
                    <a:pt x="70" y="63"/>
                  </a:cubicBezTo>
                  <a:cubicBezTo>
                    <a:pt x="78" y="65"/>
                    <a:pt x="86" y="65"/>
                    <a:pt x="93" y="62"/>
                  </a:cubicBezTo>
                  <a:cubicBezTo>
                    <a:pt x="97" y="60"/>
                    <a:pt x="97" y="60"/>
                    <a:pt x="97" y="60"/>
                  </a:cubicBezTo>
                  <a:cubicBezTo>
                    <a:pt x="103" y="58"/>
                    <a:pt x="106" y="52"/>
                    <a:pt x="106" y="46"/>
                  </a:cubicBezTo>
                  <a:cubicBezTo>
                    <a:pt x="105" y="34"/>
                    <a:pt x="105" y="34"/>
                    <a:pt x="105" y="34"/>
                  </a:cubicBezTo>
                  <a:cubicBezTo>
                    <a:pt x="109" y="23"/>
                    <a:pt x="109" y="23"/>
                    <a:pt x="109" y="23"/>
                  </a:cubicBezTo>
                  <a:lnTo>
                    <a:pt x="110" y="0"/>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300">
              <a:extLst>
                <a:ext uri="{FF2B5EF4-FFF2-40B4-BE49-F238E27FC236}">
                  <a16:creationId xmlns:a16="http://schemas.microsoft.com/office/drawing/2014/main" id="{BC3AA511-3C3F-0382-0AD9-68833AC80E89}"/>
                </a:ext>
              </a:extLst>
            </p:cNvPr>
            <p:cNvSpPr>
              <a:spLocks/>
            </p:cNvSpPr>
            <p:nvPr/>
          </p:nvSpPr>
          <p:spPr bwMode="auto">
            <a:xfrm>
              <a:off x="3699" y="1138"/>
              <a:ext cx="403" cy="242"/>
            </a:xfrm>
            <a:custGeom>
              <a:avLst/>
              <a:gdLst>
                <a:gd name="T0" fmla="*/ 170 w 170"/>
                <a:gd name="T1" fmla="*/ 0 h 102"/>
                <a:gd name="T2" fmla="*/ 168 w 170"/>
                <a:gd name="T3" fmla="*/ 0 h 102"/>
                <a:gd name="T4" fmla="*/ 162 w 170"/>
                <a:gd name="T5" fmla="*/ 2 h 102"/>
                <a:gd name="T6" fmla="*/ 140 w 170"/>
                <a:gd name="T7" fmla="*/ 5 h 102"/>
                <a:gd name="T8" fmla="*/ 106 w 170"/>
                <a:gd name="T9" fmla="*/ 10 h 102"/>
                <a:gd name="T10" fmla="*/ 87 w 170"/>
                <a:gd name="T11" fmla="*/ 13 h 102"/>
                <a:gd name="T12" fmla="*/ 68 w 170"/>
                <a:gd name="T13" fmla="*/ 21 h 102"/>
                <a:gd name="T14" fmla="*/ 54 w 170"/>
                <a:gd name="T15" fmla="*/ 37 h 102"/>
                <a:gd name="T16" fmla="*/ 41 w 170"/>
                <a:gd name="T17" fmla="*/ 52 h 102"/>
                <a:gd name="T18" fmla="*/ 20 w 170"/>
                <a:gd name="T19" fmla="*/ 79 h 102"/>
                <a:gd name="T20" fmla="*/ 6 w 170"/>
                <a:gd name="T21" fmla="*/ 96 h 102"/>
                <a:gd name="T22" fmla="*/ 2 w 170"/>
                <a:gd name="T23" fmla="*/ 101 h 102"/>
                <a:gd name="T24" fmla="*/ 0 w 170"/>
                <a:gd name="T25" fmla="*/ 102 h 102"/>
                <a:gd name="T26" fmla="*/ 1 w 170"/>
                <a:gd name="T27" fmla="*/ 101 h 102"/>
                <a:gd name="T28" fmla="*/ 5 w 170"/>
                <a:gd name="T29" fmla="*/ 96 h 102"/>
                <a:gd name="T30" fmla="*/ 19 w 170"/>
                <a:gd name="T31" fmla="*/ 78 h 102"/>
                <a:gd name="T32" fmla="*/ 40 w 170"/>
                <a:gd name="T33" fmla="*/ 51 h 102"/>
                <a:gd name="T34" fmla="*/ 52 w 170"/>
                <a:gd name="T35" fmla="*/ 36 h 102"/>
                <a:gd name="T36" fmla="*/ 66 w 170"/>
                <a:gd name="T37" fmla="*/ 19 h 102"/>
                <a:gd name="T38" fmla="*/ 86 w 170"/>
                <a:gd name="T39" fmla="*/ 11 h 102"/>
                <a:gd name="T40" fmla="*/ 106 w 170"/>
                <a:gd name="T41" fmla="*/ 8 h 102"/>
                <a:gd name="T42" fmla="*/ 139 w 170"/>
                <a:gd name="T43" fmla="*/ 4 h 102"/>
                <a:gd name="T44" fmla="*/ 162 w 170"/>
                <a:gd name="T45" fmla="*/ 1 h 102"/>
                <a:gd name="T46" fmla="*/ 168 w 170"/>
                <a:gd name="T47" fmla="*/ 0 h 102"/>
                <a:gd name="T48" fmla="*/ 170 w 170"/>
                <a:gd name="T4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02">
                  <a:moveTo>
                    <a:pt x="170" y="0"/>
                  </a:moveTo>
                  <a:cubicBezTo>
                    <a:pt x="170" y="0"/>
                    <a:pt x="169" y="0"/>
                    <a:pt x="168" y="0"/>
                  </a:cubicBezTo>
                  <a:cubicBezTo>
                    <a:pt x="166" y="1"/>
                    <a:pt x="164" y="1"/>
                    <a:pt x="162" y="2"/>
                  </a:cubicBezTo>
                  <a:cubicBezTo>
                    <a:pt x="156" y="2"/>
                    <a:pt x="149" y="4"/>
                    <a:pt x="140" y="5"/>
                  </a:cubicBezTo>
                  <a:cubicBezTo>
                    <a:pt x="130" y="7"/>
                    <a:pt x="119" y="8"/>
                    <a:pt x="106" y="10"/>
                  </a:cubicBezTo>
                  <a:cubicBezTo>
                    <a:pt x="100" y="11"/>
                    <a:pt x="93" y="12"/>
                    <a:pt x="87" y="13"/>
                  </a:cubicBezTo>
                  <a:cubicBezTo>
                    <a:pt x="80" y="14"/>
                    <a:pt x="73" y="16"/>
                    <a:pt x="68" y="21"/>
                  </a:cubicBezTo>
                  <a:cubicBezTo>
                    <a:pt x="62" y="26"/>
                    <a:pt x="58" y="32"/>
                    <a:pt x="54" y="37"/>
                  </a:cubicBezTo>
                  <a:cubicBezTo>
                    <a:pt x="49" y="42"/>
                    <a:pt x="45" y="47"/>
                    <a:pt x="41" y="52"/>
                  </a:cubicBezTo>
                  <a:cubicBezTo>
                    <a:pt x="33" y="62"/>
                    <a:pt x="26" y="71"/>
                    <a:pt x="20" y="79"/>
                  </a:cubicBezTo>
                  <a:cubicBezTo>
                    <a:pt x="14" y="86"/>
                    <a:pt x="9" y="92"/>
                    <a:pt x="6" y="96"/>
                  </a:cubicBezTo>
                  <a:cubicBezTo>
                    <a:pt x="4" y="98"/>
                    <a:pt x="3" y="100"/>
                    <a:pt x="2" y="101"/>
                  </a:cubicBezTo>
                  <a:cubicBezTo>
                    <a:pt x="1" y="102"/>
                    <a:pt x="0" y="102"/>
                    <a:pt x="0" y="102"/>
                  </a:cubicBezTo>
                  <a:cubicBezTo>
                    <a:pt x="0" y="102"/>
                    <a:pt x="1" y="102"/>
                    <a:pt x="1" y="101"/>
                  </a:cubicBezTo>
                  <a:cubicBezTo>
                    <a:pt x="2" y="99"/>
                    <a:pt x="4" y="98"/>
                    <a:pt x="5" y="96"/>
                  </a:cubicBezTo>
                  <a:cubicBezTo>
                    <a:pt x="9" y="91"/>
                    <a:pt x="13" y="85"/>
                    <a:pt x="19" y="78"/>
                  </a:cubicBezTo>
                  <a:cubicBezTo>
                    <a:pt x="25" y="70"/>
                    <a:pt x="32" y="61"/>
                    <a:pt x="40" y="51"/>
                  </a:cubicBezTo>
                  <a:cubicBezTo>
                    <a:pt x="44" y="46"/>
                    <a:pt x="48" y="41"/>
                    <a:pt x="52" y="36"/>
                  </a:cubicBezTo>
                  <a:cubicBezTo>
                    <a:pt x="57" y="30"/>
                    <a:pt x="61" y="24"/>
                    <a:pt x="66" y="19"/>
                  </a:cubicBezTo>
                  <a:cubicBezTo>
                    <a:pt x="72" y="14"/>
                    <a:pt x="80" y="12"/>
                    <a:pt x="86" y="11"/>
                  </a:cubicBezTo>
                  <a:cubicBezTo>
                    <a:pt x="93" y="10"/>
                    <a:pt x="100" y="9"/>
                    <a:pt x="106" y="8"/>
                  </a:cubicBezTo>
                  <a:cubicBezTo>
                    <a:pt x="119" y="7"/>
                    <a:pt x="130" y="5"/>
                    <a:pt x="139" y="4"/>
                  </a:cubicBezTo>
                  <a:cubicBezTo>
                    <a:pt x="149" y="3"/>
                    <a:pt x="156" y="2"/>
                    <a:pt x="162" y="1"/>
                  </a:cubicBezTo>
                  <a:cubicBezTo>
                    <a:pt x="164" y="0"/>
                    <a:pt x="166" y="0"/>
                    <a:pt x="168" y="0"/>
                  </a:cubicBezTo>
                  <a:cubicBezTo>
                    <a:pt x="169" y="0"/>
                    <a:pt x="170" y="0"/>
                    <a:pt x="170" y="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301">
              <a:extLst>
                <a:ext uri="{FF2B5EF4-FFF2-40B4-BE49-F238E27FC236}">
                  <a16:creationId xmlns:a16="http://schemas.microsoft.com/office/drawing/2014/main" id="{5CE677D5-06BA-264B-F4CE-8DB9A073B1C4}"/>
                </a:ext>
              </a:extLst>
            </p:cNvPr>
            <p:cNvSpPr>
              <a:spLocks/>
            </p:cNvSpPr>
            <p:nvPr/>
          </p:nvSpPr>
          <p:spPr bwMode="auto">
            <a:xfrm>
              <a:off x="3967" y="1180"/>
              <a:ext cx="17" cy="19"/>
            </a:xfrm>
            <a:custGeom>
              <a:avLst/>
              <a:gdLst>
                <a:gd name="T0" fmla="*/ 4 w 7"/>
                <a:gd name="T1" fmla="*/ 1 h 8"/>
                <a:gd name="T2" fmla="*/ 1 w 7"/>
                <a:gd name="T3" fmla="*/ 3 h 8"/>
                <a:gd name="T4" fmla="*/ 1 w 7"/>
                <a:gd name="T5" fmla="*/ 7 h 8"/>
                <a:gd name="T6" fmla="*/ 5 w 7"/>
                <a:gd name="T7" fmla="*/ 7 h 8"/>
                <a:gd name="T8" fmla="*/ 7 w 7"/>
                <a:gd name="T9" fmla="*/ 4 h 8"/>
                <a:gd name="T10" fmla="*/ 6 w 7"/>
                <a:gd name="T11" fmla="*/ 1 h 8"/>
                <a:gd name="T12" fmla="*/ 3 w 7"/>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4" y="1"/>
                  </a:moveTo>
                  <a:cubicBezTo>
                    <a:pt x="3" y="1"/>
                    <a:pt x="2" y="2"/>
                    <a:pt x="1" y="3"/>
                  </a:cubicBezTo>
                  <a:cubicBezTo>
                    <a:pt x="0" y="4"/>
                    <a:pt x="0" y="6"/>
                    <a:pt x="1" y="7"/>
                  </a:cubicBezTo>
                  <a:cubicBezTo>
                    <a:pt x="2" y="8"/>
                    <a:pt x="4" y="8"/>
                    <a:pt x="5" y="7"/>
                  </a:cubicBezTo>
                  <a:cubicBezTo>
                    <a:pt x="6" y="6"/>
                    <a:pt x="7" y="5"/>
                    <a:pt x="7" y="4"/>
                  </a:cubicBezTo>
                  <a:cubicBezTo>
                    <a:pt x="7" y="3"/>
                    <a:pt x="7" y="2"/>
                    <a:pt x="6" y="1"/>
                  </a:cubicBezTo>
                  <a:cubicBezTo>
                    <a:pt x="5" y="1"/>
                    <a:pt x="4" y="0"/>
                    <a:pt x="3" y="1"/>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302">
              <a:extLst>
                <a:ext uri="{FF2B5EF4-FFF2-40B4-BE49-F238E27FC236}">
                  <a16:creationId xmlns:a16="http://schemas.microsoft.com/office/drawing/2014/main" id="{D0D368FB-A9AD-5275-78E0-640D5B207E62}"/>
                </a:ext>
              </a:extLst>
            </p:cNvPr>
            <p:cNvSpPr>
              <a:spLocks noChangeArrowheads="1"/>
            </p:cNvSpPr>
            <p:nvPr/>
          </p:nvSpPr>
          <p:spPr bwMode="auto">
            <a:xfrm>
              <a:off x="1756" y="1411"/>
              <a:ext cx="437" cy="881"/>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303">
              <a:extLst>
                <a:ext uri="{FF2B5EF4-FFF2-40B4-BE49-F238E27FC236}">
                  <a16:creationId xmlns:a16="http://schemas.microsoft.com/office/drawing/2014/main" id="{D2340078-5987-441C-1BB7-1FAEA40C1289}"/>
                </a:ext>
              </a:extLst>
            </p:cNvPr>
            <p:cNvSpPr>
              <a:spLocks/>
            </p:cNvSpPr>
            <p:nvPr/>
          </p:nvSpPr>
          <p:spPr bwMode="auto">
            <a:xfrm>
              <a:off x="1709" y="1411"/>
              <a:ext cx="135" cy="878"/>
            </a:xfrm>
            <a:custGeom>
              <a:avLst/>
              <a:gdLst>
                <a:gd name="T0" fmla="*/ 29 w 57"/>
                <a:gd name="T1" fmla="*/ 370 h 370"/>
                <a:gd name="T2" fmla="*/ 29 w 57"/>
                <a:gd name="T3" fmla="*/ 370 h 370"/>
                <a:gd name="T4" fmla="*/ 0 w 57"/>
                <a:gd name="T5" fmla="*/ 341 h 370"/>
                <a:gd name="T6" fmla="*/ 0 w 57"/>
                <a:gd name="T7" fmla="*/ 29 h 370"/>
                <a:gd name="T8" fmla="*/ 29 w 57"/>
                <a:gd name="T9" fmla="*/ 0 h 370"/>
                <a:gd name="T10" fmla="*/ 57 w 57"/>
                <a:gd name="T11" fmla="*/ 29 h 370"/>
                <a:gd name="T12" fmla="*/ 57 w 57"/>
                <a:gd name="T13" fmla="*/ 341 h 370"/>
                <a:gd name="T14" fmla="*/ 29 w 57"/>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70">
                  <a:moveTo>
                    <a:pt x="29" y="370"/>
                  </a:moveTo>
                  <a:cubicBezTo>
                    <a:pt x="29" y="370"/>
                    <a:pt x="29" y="370"/>
                    <a:pt x="29" y="370"/>
                  </a:cubicBezTo>
                  <a:cubicBezTo>
                    <a:pt x="13" y="370"/>
                    <a:pt x="0" y="357"/>
                    <a:pt x="0" y="341"/>
                  </a:cubicBezTo>
                  <a:cubicBezTo>
                    <a:pt x="0" y="29"/>
                    <a:pt x="0" y="29"/>
                    <a:pt x="0" y="29"/>
                  </a:cubicBezTo>
                  <a:cubicBezTo>
                    <a:pt x="0" y="13"/>
                    <a:pt x="13" y="0"/>
                    <a:pt x="29" y="0"/>
                  </a:cubicBezTo>
                  <a:cubicBezTo>
                    <a:pt x="45" y="0"/>
                    <a:pt x="57" y="13"/>
                    <a:pt x="57" y="29"/>
                  </a:cubicBezTo>
                  <a:cubicBezTo>
                    <a:pt x="57" y="341"/>
                    <a:pt x="57" y="341"/>
                    <a:pt x="57" y="341"/>
                  </a:cubicBezTo>
                  <a:cubicBezTo>
                    <a:pt x="57" y="357"/>
                    <a:pt x="45" y="370"/>
                    <a:pt x="29" y="37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304">
              <a:extLst>
                <a:ext uri="{FF2B5EF4-FFF2-40B4-BE49-F238E27FC236}">
                  <a16:creationId xmlns:a16="http://schemas.microsoft.com/office/drawing/2014/main" id="{75B449D8-3221-9F9A-E413-298BF9D94313}"/>
                </a:ext>
              </a:extLst>
            </p:cNvPr>
            <p:cNvSpPr>
              <a:spLocks/>
            </p:cNvSpPr>
            <p:nvPr/>
          </p:nvSpPr>
          <p:spPr bwMode="auto">
            <a:xfrm>
              <a:off x="1813" y="1446"/>
              <a:ext cx="48" cy="848"/>
            </a:xfrm>
            <a:custGeom>
              <a:avLst/>
              <a:gdLst>
                <a:gd name="T0" fmla="*/ 0 w 20"/>
                <a:gd name="T1" fmla="*/ 0 h 357"/>
                <a:gd name="T2" fmla="*/ 0 w 20"/>
                <a:gd name="T3" fmla="*/ 1 h 357"/>
                <a:gd name="T4" fmla="*/ 0 w 20"/>
                <a:gd name="T5" fmla="*/ 4 h 357"/>
                <a:gd name="T6" fmla="*/ 1 w 20"/>
                <a:gd name="T7" fmla="*/ 14 h 357"/>
                <a:gd name="T8" fmla="*/ 4 w 20"/>
                <a:gd name="T9" fmla="*/ 53 h 357"/>
                <a:gd name="T10" fmla="*/ 12 w 20"/>
                <a:gd name="T11" fmla="*/ 179 h 357"/>
                <a:gd name="T12" fmla="*/ 20 w 20"/>
                <a:gd name="T13" fmla="*/ 306 h 357"/>
                <a:gd name="T14" fmla="*/ 15 w 20"/>
                <a:gd name="T15" fmla="*/ 344 h 357"/>
                <a:gd name="T16" fmla="*/ 10 w 20"/>
                <a:gd name="T17" fmla="*/ 354 h 357"/>
                <a:gd name="T18" fmla="*/ 9 w 20"/>
                <a:gd name="T19" fmla="*/ 356 h 357"/>
                <a:gd name="T20" fmla="*/ 8 w 20"/>
                <a:gd name="T21" fmla="*/ 357 h 357"/>
                <a:gd name="T22" fmla="*/ 14 w 20"/>
                <a:gd name="T23" fmla="*/ 344 h 357"/>
                <a:gd name="T24" fmla="*/ 18 w 20"/>
                <a:gd name="T25" fmla="*/ 306 h 357"/>
                <a:gd name="T26" fmla="*/ 10 w 20"/>
                <a:gd name="T27" fmla="*/ 180 h 357"/>
                <a:gd name="T28" fmla="*/ 2 w 20"/>
                <a:gd name="T29" fmla="*/ 53 h 357"/>
                <a:gd name="T30" fmla="*/ 0 w 20"/>
                <a:gd name="T31" fmla="*/ 14 h 357"/>
                <a:gd name="T32" fmla="*/ 0 w 20"/>
                <a:gd name="T33" fmla="*/ 4 h 357"/>
                <a:gd name="T34" fmla="*/ 0 w 20"/>
                <a:gd name="T35" fmla="*/ 1 h 357"/>
                <a:gd name="T36" fmla="*/ 0 w 20"/>
                <a:gd name="T3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357">
                  <a:moveTo>
                    <a:pt x="0" y="0"/>
                  </a:moveTo>
                  <a:cubicBezTo>
                    <a:pt x="0" y="0"/>
                    <a:pt x="0" y="0"/>
                    <a:pt x="0" y="1"/>
                  </a:cubicBezTo>
                  <a:cubicBezTo>
                    <a:pt x="0" y="2"/>
                    <a:pt x="0" y="3"/>
                    <a:pt x="0" y="4"/>
                  </a:cubicBezTo>
                  <a:cubicBezTo>
                    <a:pt x="0" y="6"/>
                    <a:pt x="1" y="10"/>
                    <a:pt x="1" y="14"/>
                  </a:cubicBezTo>
                  <a:cubicBezTo>
                    <a:pt x="2" y="23"/>
                    <a:pt x="3" y="37"/>
                    <a:pt x="4" y="53"/>
                  </a:cubicBezTo>
                  <a:cubicBezTo>
                    <a:pt x="6" y="85"/>
                    <a:pt x="9" y="130"/>
                    <a:pt x="12" y="179"/>
                  </a:cubicBezTo>
                  <a:cubicBezTo>
                    <a:pt x="15" y="229"/>
                    <a:pt x="18" y="274"/>
                    <a:pt x="20" y="306"/>
                  </a:cubicBezTo>
                  <a:cubicBezTo>
                    <a:pt x="20" y="323"/>
                    <a:pt x="18" y="336"/>
                    <a:pt x="15" y="344"/>
                  </a:cubicBezTo>
                  <a:cubicBezTo>
                    <a:pt x="13" y="349"/>
                    <a:pt x="11" y="352"/>
                    <a:pt x="10" y="354"/>
                  </a:cubicBezTo>
                  <a:cubicBezTo>
                    <a:pt x="10" y="355"/>
                    <a:pt x="9" y="356"/>
                    <a:pt x="9" y="356"/>
                  </a:cubicBezTo>
                  <a:cubicBezTo>
                    <a:pt x="8" y="357"/>
                    <a:pt x="8" y="357"/>
                    <a:pt x="8" y="357"/>
                  </a:cubicBezTo>
                  <a:cubicBezTo>
                    <a:pt x="8" y="357"/>
                    <a:pt x="11" y="353"/>
                    <a:pt x="14" y="344"/>
                  </a:cubicBezTo>
                  <a:cubicBezTo>
                    <a:pt x="17" y="336"/>
                    <a:pt x="19" y="323"/>
                    <a:pt x="18" y="306"/>
                  </a:cubicBezTo>
                  <a:cubicBezTo>
                    <a:pt x="16" y="274"/>
                    <a:pt x="13" y="229"/>
                    <a:pt x="10" y="180"/>
                  </a:cubicBezTo>
                  <a:cubicBezTo>
                    <a:pt x="7" y="130"/>
                    <a:pt x="4" y="85"/>
                    <a:pt x="2" y="53"/>
                  </a:cubicBezTo>
                  <a:cubicBezTo>
                    <a:pt x="1" y="37"/>
                    <a:pt x="1" y="23"/>
                    <a:pt x="0" y="14"/>
                  </a:cubicBezTo>
                  <a:cubicBezTo>
                    <a:pt x="0" y="10"/>
                    <a:pt x="0" y="6"/>
                    <a:pt x="0" y="4"/>
                  </a:cubicBezTo>
                  <a:cubicBezTo>
                    <a:pt x="0" y="3"/>
                    <a:pt x="0" y="2"/>
                    <a:pt x="0" y="1"/>
                  </a:cubicBezTo>
                  <a:cubicBezTo>
                    <a:pt x="0"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305">
              <a:extLst>
                <a:ext uri="{FF2B5EF4-FFF2-40B4-BE49-F238E27FC236}">
                  <a16:creationId xmlns:a16="http://schemas.microsoft.com/office/drawing/2014/main" id="{AA9ABC16-8F6F-AD3B-2527-B0A11D06D1CD}"/>
                </a:ext>
              </a:extLst>
            </p:cNvPr>
            <p:cNvSpPr>
              <a:spLocks noChangeArrowheads="1"/>
            </p:cNvSpPr>
            <p:nvPr/>
          </p:nvSpPr>
          <p:spPr bwMode="auto">
            <a:xfrm>
              <a:off x="2153" y="2401"/>
              <a:ext cx="71" cy="841"/>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306">
              <a:extLst>
                <a:ext uri="{FF2B5EF4-FFF2-40B4-BE49-F238E27FC236}">
                  <a16:creationId xmlns:a16="http://schemas.microsoft.com/office/drawing/2014/main" id="{88470275-6BC9-B6E6-1864-0B27B2400291}"/>
                </a:ext>
              </a:extLst>
            </p:cNvPr>
            <p:cNvSpPr>
              <a:spLocks/>
            </p:cNvSpPr>
            <p:nvPr/>
          </p:nvSpPr>
          <p:spPr bwMode="auto">
            <a:xfrm>
              <a:off x="1673" y="2292"/>
              <a:ext cx="1007" cy="109"/>
            </a:xfrm>
            <a:custGeom>
              <a:avLst/>
              <a:gdLst>
                <a:gd name="T0" fmla="*/ 424 w 424"/>
                <a:gd name="T1" fmla="*/ 46 h 46"/>
                <a:gd name="T2" fmla="*/ 0 w 424"/>
                <a:gd name="T3" fmla="*/ 46 h 46"/>
                <a:gd name="T4" fmla="*/ 46 w 424"/>
                <a:gd name="T5" fmla="*/ 0 h 46"/>
                <a:gd name="T6" fmla="*/ 378 w 424"/>
                <a:gd name="T7" fmla="*/ 0 h 46"/>
                <a:gd name="T8" fmla="*/ 424 w 424"/>
                <a:gd name="T9" fmla="*/ 46 h 46"/>
              </a:gdLst>
              <a:ahLst/>
              <a:cxnLst>
                <a:cxn ang="0">
                  <a:pos x="T0" y="T1"/>
                </a:cxn>
                <a:cxn ang="0">
                  <a:pos x="T2" y="T3"/>
                </a:cxn>
                <a:cxn ang="0">
                  <a:pos x="T4" y="T5"/>
                </a:cxn>
                <a:cxn ang="0">
                  <a:pos x="T6" y="T7"/>
                </a:cxn>
                <a:cxn ang="0">
                  <a:pos x="T8" y="T9"/>
                </a:cxn>
              </a:cxnLst>
              <a:rect l="0" t="0" r="r" b="b"/>
              <a:pathLst>
                <a:path w="424" h="46">
                  <a:moveTo>
                    <a:pt x="424" y="46"/>
                  </a:moveTo>
                  <a:cubicBezTo>
                    <a:pt x="0" y="46"/>
                    <a:pt x="0" y="46"/>
                    <a:pt x="0" y="46"/>
                  </a:cubicBezTo>
                  <a:cubicBezTo>
                    <a:pt x="0" y="20"/>
                    <a:pt x="21" y="0"/>
                    <a:pt x="46" y="0"/>
                  </a:cubicBezTo>
                  <a:cubicBezTo>
                    <a:pt x="378" y="0"/>
                    <a:pt x="378" y="0"/>
                    <a:pt x="378" y="0"/>
                  </a:cubicBezTo>
                  <a:cubicBezTo>
                    <a:pt x="403" y="0"/>
                    <a:pt x="424" y="20"/>
                    <a:pt x="424" y="4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Oval 307">
              <a:extLst>
                <a:ext uri="{FF2B5EF4-FFF2-40B4-BE49-F238E27FC236}">
                  <a16:creationId xmlns:a16="http://schemas.microsoft.com/office/drawing/2014/main" id="{D19B0976-E83E-1D6C-E1B3-F7702C650A9E}"/>
                </a:ext>
              </a:extLst>
            </p:cNvPr>
            <p:cNvSpPr>
              <a:spLocks noChangeArrowheads="1"/>
            </p:cNvSpPr>
            <p:nvPr/>
          </p:nvSpPr>
          <p:spPr bwMode="auto">
            <a:xfrm>
              <a:off x="2127" y="2399"/>
              <a:ext cx="123" cy="7"/>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308">
              <a:extLst>
                <a:ext uri="{FF2B5EF4-FFF2-40B4-BE49-F238E27FC236}">
                  <a16:creationId xmlns:a16="http://schemas.microsoft.com/office/drawing/2014/main" id="{8C1F0A17-0637-1261-E4D6-8A580F18C5D8}"/>
                </a:ext>
              </a:extLst>
            </p:cNvPr>
            <p:cNvSpPr>
              <a:spLocks/>
            </p:cNvSpPr>
            <p:nvPr/>
          </p:nvSpPr>
          <p:spPr bwMode="auto">
            <a:xfrm>
              <a:off x="1878" y="3009"/>
              <a:ext cx="619" cy="311"/>
            </a:xfrm>
            <a:custGeom>
              <a:avLst/>
              <a:gdLst>
                <a:gd name="T0" fmla="*/ 261 w 261"/>
                <a:gd name="T1" fmla="*/ 131 h 131"/>
                <a:gd name="T2" fmla="*/ 257 w 261"/>
                <a:gd name="T3" fmla="*/ 131 h 131"/>
                <a:gd name="T4" fmla="*/ 131 w 261"/>
                <a:gd name="T5" fmla="*/ 5 h 131"/>
                <a:gd name="T6" fmla="*/ 5 w 261"/>
                <a:gd name="T7" fmla="*/ 131 h 131"/>
                <a:gd name="T8" fmla="*/ 0 w 261"/>
                <a:gd name="T9" fmla="*/ 131 h 131"/>
                <a:gd name="T10" fmla="*/ 131 w 261"/>
                <a:gd name="T11" fmla="*/ 0 h 131"/>
                <a:gd name="T12" fmla="*/ 261 w 26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261" h="131">
                  <a:moveTo>
                    <a:pt x="261" y="131"/>
                  </a:moveTo>
                  <a:cubicBezTo>
                    <a:pt x="257" y="131"/>
                    <a:pt x="257" y="131"/>
                    <a:pt x="257" y="131"/>
                  </a:cubicBezTo>
                  <a:cubicBezTo>
                    <a:pt x="257" y="61"/>
                    <a:pt x="200" y="5"/>
                    <a:pt x="131" y="5"/>
                  </a:cubicBezTo>
                  <a:cubicBezTo>
                    <a:pt x="61" y="5"/>
                    <a:pt x="5" y="61"/>
                    <a:pt x="5" y="131"/>
                  </a:cubicBezTo>
                  <a:cubicBezTo>
                    <a:pt x="0" y="131"/>
                    <a:pt x="0" y="131"/>
                    <a:pt x="0" y="131"/>
                  </a:cubicBezTo>
                  <a:cubicBezTo>
                    <a:pt x="0" y="59"/>
                    <a:pt x="59" y="0"/>
                    <a:pt x="131" y="0"/>
                  </a:cubicBezTo>
                  <a:cubicBezTo>
                    <a:pt x="202" y="0"/>
                    <a:pt x="261" y="59"/>
                    <a:pt x="261" y="131"/>
                  </a:cubicBezTo>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Oval 309">
              <a:extLst>
                <a:ext uri="{FF2B5EF4-FFF2-40B4-BE49-F238E27FC236}">
                  <a16:creationId xmlns:a16="http://schemas.microsoft.com/office/drawing/2014/main" id="{D6665B78-4B19-F643-D4D1-AE3837FC4AA9}"/>
                </a:ext>
              </a:extLst>
            </p:cNvPr>
            <p:cNvSpPr>
              <a:spLocks noChangeArrowheads="1"/>
            </p:cNvSpPr>
            <p:nvPr/>
          </p:nvSpPr>
          <p:spPr bwMode="auto">
            <a:xfrm>
              <a:off x="1837" y="3268"/>
              <a:ext cx="93" cy="92"/>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Oval 310">
              <a:extLst>
                <a:ext uri="{FF2B5EF4-FFF2-40B4-BE49-F238E27FC236}">
                  <a16:creationId xmlns:a16="http://schemas.microsoft.com/office/drawing/2014/main" id="{72D4B3F5-6F68-AE49-3F29-B934A1E424C8}"/>
                </a:ext>
              </a:extLst>
            </p:cNvPr>
            <p:cNvSpPr>
              <a:spLocks noChangeArrowheads="1"/>
            </p:cNvSpPr>
            <p:nvPr/>
          </p:nvSpPr>
          <p:spPr bwMode="auto">
            <a:xfrm>
              <a:off x="2447" y="3270"/>
              <a:ext cx="93" cy="9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Oval 311">
              <a:extLst>
                <a:ext uri="{FF2B5EF4-FFF2-40B4-BE49-F238E27FC236}">
                  <a16:creationId xmlns:a16="http://schemas.microsoft.com/office/drawing/2014/main" id="{AF4B42E0-BF64-BBAD-F195-13ED962172E7}"/>
                </a:ext>
              </a:extLst>
            </p:cNvPr>
            <p:cNvSpPr>
              <a:spLocks noChangeArrowheads="1"/>
            </p:cNvSpPr>
            <p:nvPr/>
          </p:nvSpPr>
          <p:spPr bwMode="auto">
            <a:xfrm>
              <a:off x="1892" y="3239"/>
              <a:ext cx="601" cy="5"/>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312">
              <a:extLst>
                <a:ext uri="{FF2B5EF4-FFF2-40B4-BE49-F238E27FC236}">
                  <a16:creationId xmlns:a16="http://schemas.microsoft.com/office/drawing/2014/main" id="{4ED553AE-3ED3-893D-7048-DAFB31AFDE21}"/>
                </a:ext>
              </a:extLst>
            </p:cNvPr>
            <p:cNvSpPr>
              <a:spLocks/>
            </p:cNvSpPr>
            <p:nvPr/>
          </p:nvSpPr>
          <p:spPr bwMode="auto">
            <a:xfrm>
              <a:off x="1704" y="2287"/>
              <a:ext cx="375" cy="40"/>
            </a:xfrm>
            <a:custGeom>
              <a:avLst/>
              <a:gdLst>
                <a:gd name="T0" fmla="*/ 158 w 158"/>
                <a:gd name="T1" fmla="*/ 1 h 17"/>
                <a:gd name="T2" fmla="*/ 152 w 158"/>
                <a:gd name="T3" fmla="*/ 1 h 17"/>
                <a:gd name="T4" fmla="*/ 135 w 158"/>
                <a:gd name="T5" fmla="*/ 2 h 17"/>
                <a:gd name="T6" fmla="*/ 77 w 158"/>
                <a:gd name="T7" fmla="*/ 3 h 17"/>
                <a:gd name="T8" fmla="*/ 45 w 158"/>
                <a:gd name="T9" fmla="*/ 3 h 17"/>
                <a:gd name="T10" fmla="*/ 20 w 158"/>
                <a:gd name="T11" fmla="*/ 5 h 17"/>
                <a:gd name="T12" fmla="*/ 5 w 158"/>
                <a:gd name="T13" fmla="*/ 12 h 17"/>
                <a:gd name="T14" fmla="*/ 0 w 158"/>
                <a:gd name="T15" fmla="*/ 16 h 17"/>
                <a:gd name="T16" fmla="*/ 1 w 158"/>
                <a:gd name="T17" fmla="*/ 15 h 17"/>
                <a:gd name="T18" fmla="*/ 4 w 158"/>
                <a:gd name="T19" fmla="*/ 12 h 17"/>
                <a:gd name="T20" fmla="*/ 20 w 158"/>
                <a:gd name="T21" fmla="*/ 4 h 17"/>
                <a:gd name="T22" fmla="*/ 45 w 158"/>
                <a:gd name="T23" fmla="*/ 1 h 17"/>
                <a:gd name="T24" fmla="*/ 77 w 158"/>
                <a:gd name="T25" fmla="*/ 0 h 17"/>
                <a:gd name="T26" fmla="*/ 135 w 158"/>
                <a:gd name="T27" fmla="*/ 0 h 17"/>
                <a:gd name="T28" fmla="*/ 152 w 158"/>
                <a:gd name="T29" fmla="*/ 1 h 17"/>
                <a:gd name="T30" fmla="*/ 158 w 158"/>
                <a:gd name="T3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7">
                  <a:moveTo>
                    <a:pt x="158" y="1"/>
                  </a:moveTo>
                  <a:cubicBezTo>
                    <a:pt x="158" y="1"/>
                    <a:pt x="156" y="1"/>
                    <a:pt x="152" y="1"/>
                  </a:cubicBezTo>
                  <a:cubicBezTo>
                    <a:pt x="148" y="1"/>
                    <a:pt x="142" y="2"/>
                    <a:pt x="135" y="2"/>
                  </a:cubicBezTo>
                  <a:cubicBezTo>
                    <a:pt x="120" y="2"/>
                    <a:pt x="100" y="2"/>
                    <a:pt x="77" y="3"/>
                  </a:cubicBezTo>
                  <a:cubicBezTo>
                    <a:pt x="66" y="3"/>
                    <a:pt x="55" y="3"/>
                    <a:pt x="45" y="3"/>
                  </a:cubicBezTo>
                  <a:cubicBezTo>
                    <a:pt x="36" y="3"/>
                    <a:pt x="27" y="3"/>
                    <a:pt x="20" y="5"/>
                  </a:cubicBezTo>
                  <a:cubicBezTo>
                    <a:pt x="13" y="7"/>
                    <a:pt x="8" y="10"/>
                    <a:pt x="5" y="12"/>
                  </a:cubicBezTo>
                  <a:cubicBezTo>
                    <a:pt x="1" y="15"/>
                    <a:pt x="0" y="17"/>
                    <a:pt x="0" y="16"/>
                  </a:cubicBezTo>
                  <a:cubicBezTo>
                    <a:pt x="0" y="16"/>
                    <a:pt x="0" y="16"/>
                    <a:pt x="1" y="15"/>
                  </a:cubicBezTo>
                  <a:cubicBezTo>
                    <a:pt x="1" y="14"/>
                    <a:pt x="2" y="13"/>
                    <a:pt x="4" y="12"/>
                  </a:cubicBezTo>
                  <a:cubicBezTo>
                    <a:pt x="7" y="9"/>
                    <a:pt x="12" y="6"/>
                    <a:pt x="20" y="4"/>
                  </a:cubicBezTo>
                  <a:cubicBezTo>
                    <a:pt x="27" y="1"/>
                    <a:pt x="36" y="1"/>
                    <a:pt x="45" y="1"/>
                  </a:cubicBezTo>
                  <a:cubicBezTo>
                    <a:pt x="55" y="1"/>
                    <a:pt x="66" y="1"/>
                    <a:pt x="77" y="0"/>
                  </a:cubicBezTo>
                  <a:cubicBezTo>
                    <a:pt x="100" y="0"/>
                    <a:pt x="120" y="0"/>
                    <a:pt x="135" y="0"/>
                  </a:cubicBezTo>
                  <a:cubicBezTo>
                    <a:pt x="142" y="0"/>
                    <a:pt x="148" y="0"/>
                    <a:pt x="152" y="1"/>
                  </a:cubicBezTo>
                  <a:cubicBezTo>
                    <a:pt x="156" y="1"/>
                    <a:pt x="158" y="1"/>
                    <a:pt x="158"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313">
              <a:extLst>
                <a:ext uri="{FF2B5EF4-FFF2-40B4-BE49-F238E27FC236}">
                  <a16:creationId xmlns:a16="http://schemas.microsoft.com/office/drawing/2014/main" id="{D36AE824-0BC7-C66E-CF5B-D4EC98AC44A5}"/>
                </a:ext>
              </a:extLst>
            </p:cNvPr>
            <p:cNvSpPr>
              <a:spLocks/>
            </p:cNvSpPr>
            <p:nvPr/>
          </p:nvSpPr>
          <p:spPr bwMode="auto">
            <a:xfrm>
              <a:off x="1956" y="751"/>
              <a:ext cx="278" cy="617"/>
            </a:xfrm>
            <a:custGeom>
              <a:avLst/>
              <a:gdLst>
                <a:gd name="T0" fmla="*/ 40 w 117"/>
                <a:gd name="T1" fmla="*/ 260 h 260"/>
                <a:gd name="T2" fmla="*/ 40 w 117"/>
                <a:gd name="T3" fmla="*/ 260 h 260"/>
                <a:gd name="T4" fmla="*/ 81 w 117"/>
                <a:gd name="T5" fmla="*/ 179 h 260"/>
                <a:gd name="T6" fmla="*/ 80 w 117"/>
                <a:gd name="T7" fmla="*/ 154 h 260"/>
                <a:gd name="T8" fmla="*/ 114 w 117"/>
                <a:gd name="T9" fmla="*/ 120 h 260"/>
                <a:gd name="T10" fmla="*/ 115 w 117"/>
                <a:gd name="T11" fmla="*/ 18 h 260"/>
                <a:gd name="T12" fmla="*/ 5 w 117"/>
                <a:gd name="T13" fmla="*/ 25 h 260"/>
                <a:gd name="T14" fmla="*/ 0 w 117"/>
                <a:gd name="T15" fmla="*/ 28 h 260"/>
                <a:gd name="T16" fmla="*/ 1 w 117"/>
                <a:gd name="T17" fmla="*/ 180 h 260"/>
                <a:gd name="T18" fmla="*/ 40 w 117"/>
                <a:gd name="T1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260">
                  <a:moveTo>
                    <a:pt x="40" y="260"/>
                  </a:moveTo>
                  <a:cubicBezTo>
                    <a:pt x="40" y="260"/>
                    <a:pt x="40" y="260"/>
                    <a:pt x="40" y="260"/>
                  </a:cubicBezTo>
                  <a:cubicBezTo>
                    <a:pt x="62" y="260"/>
                    <a:pt x="80" y="246"/>
                    <a:pt x="81" y="179"/>
                  </a:cubicBezTo>
                  <a:cubicBezTo>
                    <a:pt x="81" y="166"/>
                    <a:pt x="80" y="154"/>
                    <a:pt x="80" y="154"/>
                  </a:cubicBezTo>
                  <a:cubicBezTo>
                    <a:pt x="80" y="154"/>
                    <a:pt x="112" y="151"/>
                    <a:pt x="114" y="120"/>
                  </a:cubicBezTo>
                  <a:cubicBezTo>
                    <a:pt x="117" y="89"/>
                    <a:pt x="115" y="18"/>
                    <a:pt x="115" y="18"/>
                  </a:cubicBezTo>
                  <a:cubicBezTo>
                    <a:pt x="79" y="0"/>
                    <a:pt x="38" y="3"/>
                    <a:pt x="5" y="25"/>
                  </a:cubicBezTo>
                  <a:cubicBezTo>
                    <a:pt x="0" y="28"/>
                    <a:pt x="0" y="28"/>
                    <a:pt x="0" y="28"/>
                  </a:cubicBezTo>
                  <a:cubicBezTo>
                    <a:pt x="1" y="180"/>
                    <a:pt x="1" y="180"/>
                    <a:pt x="1" y="180"/>
                  </a:cubicBezTo>
                  <a:cubicBezTo>
                    <a:pt x="2" y="201"/>
                    <a:pt x="18" y="260"/>
                    <a:pt x="40" y="260"/>
                  </a:cubicBezTo>
                  <a:close/>
                </a:path>
              </a:pathLst>
            </a:custGeom>
            <a:solidFill>
              <a:srgbClr val="B788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314">
              <a:extLst>
                <a:ext uri="{FF2B5EF4-FFF2-40B4-BE49-F238E27FC236}">
                  <a16:creationId xmlns:a16="http://schemas.microsoft.com/office/drawing/2014/main" id="{E1D83E4A-0D8C-B4B1-2AAE-F3DF12962C6C}"/>
                </a:ext>
              </a:extLst>
            </p:cNvPr>
            <p:cNvSpPr>
              <a:spLocks/>
            </p:cNvSpPr>
            <p:nvPr/>
          </p:nvSpPr>
          <p:spPr bwMode="auto">
            <a:xfrm>
              <a:off x="2051" y="1083"/>
              <a:ext cx="95" cy="52"/>
            </a:xfrm>
            <a:custGeom>
              <a:avLst/>
              <a:gdLst>
                <a:gd name="T0" fmla="*/ 40 w 40"/>
                <a:gd name="T1" fmla="*/ 14 h 22"/>
                <a:gd name="T2" fmla="*/ 0 w 40"/>
                <a:gd name="T3" fmla="*/ 0 h 22"/>
                <a:gd name="T4" fmla="*/ 40 w 40"/>
                <a:gd name="T5" fmla="*/ 22 h 22"/>
                <a:gd name="T6" fmla="*/ 40 w 40"/>
                <a:gd name="T7" fmla="*/ 14 h 22"/>
              </a:gdLst>
              <a:ahLst/>
              <a:cxnLst>
                <a:cxn ang="0">
                  <a:pos x="T0" y="T1"/>
                </a:cxn>
                <a:cxn ang="0">
                  <a:pos x="T2" y="T3"/>
                </a:cxn>
                <a:cxn ang="0">
                  <a:pos x="T4" y="T5"/>
                </a:cxn>
                <a:cxn ang="0">
                  <a:pos x="T6" y="T7"/>
                </a:cxn>
              </a:cxnLst>
              <a:rect l="0" t="0" r="r" b="b"/>
              <a:pathLst>
                <a:path w="40" h="22">
                  <a:moveTo>
                    <a:pt x="40" y="14"/>
                  </a:moveTo>
                  <a:cubicBezTo>
                    <a:pt x="40" y="14"/>
                    <a:pt x="20" y="14"/>
                    <a:pt x="0" y="0"/>
                  </a:cubicBezTo>
                  <a:cubicBezTo>
                    <a:pt x="0" y="0"/>
                    <a:pt x="8" y="22"/>
                    <a:pt x="40" y="22"/>
                  </a:cubicBezTo>
                  <a:lnTo>
                    <a:pt x="40" y="14"/>
                  </a:lnTo>
                  <a:close/>
                </a:path>
              </a:pathLst>
            </a:custGeom>
            <a:solidFill>
              <a:srgbClr val="AA65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315">
              <a:extLst>
                <a:ext uri="{FF2B5EF4-FFF2-40B4-BE49-F238E27FC236}">
                  <a16:creationId xmlns:a16="http://schemas.microsoft.com/office/drawing/2014/main" id="{C02FE61C-E0D8-748E-0E40-EFD365E4BB4D}"/>
                </a:ext>
              </a:extLst>
            </p:cNvPr>
            <p:cNvSpPr>
              <a:spLocks/>
            </p:cNvSpPr>
            <p:nvPr/>
          </p:nvSpPr>
          <p:spPr bwMode="auto">
            <a:xfrm>
              <a:off x="2191" y="903"/>
              <a:ext cx="19" cy="19"/>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6"/>
                    <a:pt x="7" y="8"/>
                    <a:pt x="4" y="8"/>
                  </a:cubicBezTo>
                  <a:cubicBezTo>
                    <a:pt x="2" y="8"/>
                    <a:pt x="0" y="6"/>
                    <a:pt x="0" y="4"/>
                  </a:cubicBezTo>
                  <a:cubicBezTo>
                    <a:pt x="0" y="2"/>
                    <a:pt x="1" y="0"/>
                    <a:pt x="4" y="0"/>
                  </a:cubicBezTo>
                  <a:cubicBezTo>
                    <a:pt x="6" y="0"/>
                    <a:pt x="8" y="1"/>
                    <a:pt x="8"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316">
              <a:extLst>
                <a:ext uri="{FF2B5EF4-FFF2-40B4-BE49-F238E27FC236}">
                  <a16:creationId xmlns:a16="http://schemas.microsoft.com/office/drawing/2014/main" id="{2ACB7769-D206-9624-1A8F-98E41C22E57B}"/>
                </a:ext>
              </a:extLst>
            </p:cNvPr>
            <p:cNvSpPr>
              <a:spLocks/>
            </p:cNvSpPr>
            <p:nvPr/>
          </p:nvSpPr>
          <p:spPr bwMode="auto">
            <a:xfrm>
              <a:off x="2172" y="888"/>
              <a:ext cx="43" cy="12"/>
            </a:xfrm>
            <a:custGeom>
              <a:avLst/>
              <a:gdLst>
                <a:gd name="T0" fmla="*/ 17 w 18"/>
                <a:gd name="T1" fmla="*/ 5 h 5"/>
                <a:gd name="T2" fmla="*/ 9 w 18"/>
                <a:gd name="T3" fmla="*/ 3 h 5"/>
                <a:gd name="T4" fmla="*/ 0 w 18"/>
                <a:gd name="T5" fmla="*/ 5 h 5"/>
                <a:gd name="T6" fmla="*/ 2 w 18"/>
                <a:gd name="T7" fmla="*/ 2 h 5"/>
                <a:gd name="T8" fmla="*/ 9 w 18"/>
                <a:gd name="T9" fmla="*/ 0 h 5"/>
                <a:gd name="T10" fmla="*/ 16 w 18"/>
                <a:gd name="T11" fmla="*/ 2 h 5"/>
                <a:gd name="T12" fmla="*/ 17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7" y="5"/>
                  </a:moveTo>
                  <a:cubicBezTo>
                    <a:pt x="17" y="5"/>
                    <a:pt x="13" y="3"/>
                    <a:pt x="9" y="3"/>
                  </a:cubicBezTo>
                  <a:cubicBezTo>
                    <a:pt x="4" y="3"/>
                    <a:pt x="1" y="5"/>
                    <a:pt x="0" y="5"/>
                  </a:cubicBezTo>
                  <a:cubicBezTo>
                    <a:pt x="0" y="4"/>
                    <a:pt x="0" y="3"/>
                    <a:pt x="2" y="2"/>
                  </a:cubicBezTo>
                  <a:cubicBezTo>
                    <a:pt x="3" y="1"/>
                    <a:pt x="6" y="0"/>
                    <a:pt x="9" y="0"/>
                  </a:cubicBezTo>
                  <a:cubicBezTo>
                    <a:pt x="12" y="0"/>
                    <a:pt x="14" y="1"/>
                    <a:pt x="16" y="2"/>
                  </a:cubicBezTo>
                  <a:cubicBezTo>
                    <a:pt x="17" y="3"/>
                    <a:pt x="18" y="4"/>
                    <a:pt x="17"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317">
              <a:extLst>
                <a:ext uri="{FF2B5EF4-FFF2-40B4-BE49-F238E27FC236}">
                  <a16:creationId xmlns:a16="http://schemas.microsoft.com/office/drawing/2014/main" id="{DDA8F70D-10C8-02EC-E7F7-531E276F79FD}"/>
                </a:ext>
              </a:extLst>
            </p:cNvPr>
            <p:cNvSpPr>
              <a:spLocks/>
            </p:cNvSpPr>
            <p:nvPr/>
          </p:nvSpPr>
          <p:spPr bwMode="auto">
            <a:xfrm>
              <a:off x="2079" y="905"/>
              <a:ext cx="22" cy="19"/>
            </a:xfrm>
            <a:custGeom>
              <a:avLst/>
              <a:gdLst>
                <a:gd name="T0" fmla="*/ 9 w 9"/>
                <a:gd name="T1" fmla="*/ 4 h 8"/>
                <a:gd name="T2" fmla="*/ 5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6"/>
                    <a:pt x="7" y="8"/>
                    <a:pt x="5" y="8"/>
                  </a:cubicBezTo>
                  <a:cubicBezTo>
                    <a:pt x="2" y="8"/>
                    <a:pt x="0" y="6"/>
                    <a:pt x="0" y="4"/>
                  </a:cubicBezTo>
                  <a:cubicBezTo>
                    <a:pt x="0" y="2"/>
                    <a:pt x="2" y="0"/>
                    <a:pt x="4" y="0"/>
                  </a:cubicBezTo>
                  <a:cubicBezTo>
                    <a:pt x="7" y="0"/>
                    <a:pt x="9" y="1"/>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Freeform 318">
              <a:extLst>
                <a:ext uri="{FF2B5EF4-FFF2-40B4-BE49-F238E27FC236}">
                  <a16:creationId xmlns:a16="http://schemas.microsoft.com/office/drawing/2014/main" id="{0F180969-9091-1B1E-A182-0AE5E4CB476D}"/>
                </a:ext>
              </a:extLst>
            </p:cNvPr>
            <p:cNvSpPr>
              <a:spLocks/>
            </p:cNvSpPr>
            <p:nvPr/>
          </p:nvSpPr>
          <p:spPr bwMode="auto">
            <a:xfrm>
              <a:off x="2060" y="891"/>
              <a:ext cx="43" cy="12"/>
            </a:xfrm>
            <a:custGeom>
              <a:avLst/>
              <a:gdLst>
                <a:gd name="T0" fmla="*/ 18 w 18"/>
                <a:gd name="T1" fmla="*/ 5 h 5"/>
                <a:gd name="T2" fmla="*/ 9 w 18"/>
                <a:gd name="T3" fmla="*/ 3 h 5"/>
                <a:gd name="T4" fmla="*/ 0 w 18"/>
                <a:gd name="T5" fmla="*/ 4 h 5"/>
                <a:gd name="T6" fmla="*/ 2 w 18"/>
                <a:gd name="T7" fmla="*/ 2 h 5"/>
                <a:gd name="T8" fmla="*/ 9 w 18"/>
                <a:gd name="T9" fmla="*/ 0 h 5"/>
                <a:gd name="T10" fmla="*/ 16 w 18"/>
                <a:gd name="T11" fmla="*/ 2 h 5"/>
                <a:gd name="T12" fmla="*/ 18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8" y="5"/>
                  </a:moveTo>
                  <a:cubicBezTo>
                    <a:pt x="17" y="5"/>
                    <a:pt x="14" y="3"/>
                    <a:pt x="9" y="3"/>
                  </a:cubicBezTo>
                  <a:cubicBezTo>
                    <a:pt x="4" y="3"/>
                    <a:pt x="1" y="5"/>
                    <a:pt x="0" y="4"/>
                  </a:cubicBezTo>
                  <a:cubicBezTo>
                    <a:pt x="0" y="4"/>
                    <a:pt x="1" y="3"/>
                    <a:pt x="2" y="2"/>
                  </a:cubicBezTo>
                  <a:cubicBezTo>
                    <a:pt x="4" y="1"/>
                    <a:pt x="6" y="0"/>
                    <a:pt x="9" y="0"/>
                  </a:cubicBezTo>
                  <a:cubicBezTo>
                    <a:pt x="12" y="0"/>
                    <a:pt x="15" y="1"/>
                    <a:pt x="16" y="2"/>
                  </a:cubicBezTo>
                  <a:cubicBezTo>
                    <a:pt x="17" y="3"/>
                    <a:pt x="18" y="4"/>
                    <a:pt x="18"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319">
              <a:extLst>
                <a:ext uri="{FF2B5EF4-FFF2-40B4-BE49-F238E27FC236}">
                  <a16:creationId xmlns:a16="http://schemas.microsoft.com/office/drawing/2014/main" id="{CF71719A-C71C-8528-0032-F514B7DDC937}"/>
                </a:ext>
              </a:extLst>
            </p:cNvPr>
            <p:cNvSpPr>
              <a:spLocks/>
            </p:cNvSpPr>
            <p:nvPr/>
          </p:nvSpPr>
          <p:spPr bwMode="auto">
            <a:xfrm>
              <a:off x="2136" y="891"/>
              <a:ext cx="36" cy="92"/>
            </a:xfrm>
            <a:custGeom>
              <a:avLst/>
              <a:gdLst>
                <a:gd name="T0" fmla="*/ 3 w 15"/>
                <a:gd name="T1" fmla="*/ 39 h 39"/>
                <a:gd name="T2" fmla="*/ 11 w 15"/>
                <a:gd name="T3" fmla="*/ 38 h 39"/>
                <a:gd name="T4" fmla="*/ 13 w 15"/>
                <a:gd name="T5" fmla="*/ 37 h 39"/>
                <a:gd name="T6" fmla="*/ 12 w 15"/>
                <a:gd name="T7" fmla="*/ 33 h 39"/>
                <a:gd name="T8" fmla="*/ 9 w 15"/>
                <a:gd name="T9" fmla="*/ 24 h 39"/>
                <a:gd name="T10" fmla="*/ 1 w 15"/>
                <a:gd name="T11" fmla="*/ 0 h 39"/>
                <a:gd name="T12" fmla="*/ 11 w 15"/>
                <a:gd name="T13" fmla="*/ 23 h 39"/>
                <a:gd name="T14" fmla="*/ 14 w 15"/>
                <a:gd name="T15" fmla="*/ 32 h 39"/>
                <a:gd name="T16" fmla="*/ 15 w 15"/>
                <a:gd name="T17" fmla="*/ 37 h 39"/>
                <a:gd name="T18" fmla="*/ 13 w 15"/>
                <a:gd name="T19" fmla="*/ 39 h 39"/>
                <a:gd name="T20" fmla="*/ 11 w 15"/>
                <a:gd name="T21" fmla="*/ 39 h 39"/>
                <a:gd name="T22" fmla="*/ 3 w 15"/>
                <a:gd name="T2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9">
                  <a:moveTo>
                    <a:pt x="3" y="39"/>
                  </a:moveTo>
                  <a:cubicBezTo>
                    <a:pt x="3" y="39"/>
                    <a:pt x="6" y="38"/>
                    <a:pt x="11" y="38"/>
                  </a:cubicBezTo>
                  <a:cubicBezTo>
                    <a:pt x="12" y="38"/>
                    <a:pt x="13" y="37"/>
                    <a:pt x="13" y="37"/>
                  </a:cubicBezTo>
                  <a:cubicBezTo>
                    <a:pt x="13" y="36"/>
                    <a:pt x="13" y="34"/>
                    <a:pt x="12" y="33"/>
                  </a:cubicBezTo>
                  <a:cubicBezTo>
                    <a:pt x="11" y="30"/>
                    <a:pt x="10" y="27"/>
                    <a:pt x="9" y="24"/>
                  </a:cubicBezTo>
                  <a:cubicBezTo>
                    <a:pt x="4" y="11"/>
                    <a:pt x="0" y="0"/>
                    <a:pt x="1" y="0"/>
                  </a:cubicBezTo>
                  <a:cubicBezTo>
                    <a:pt x="1" y="0"/>
                    <a:pt x="6" y="10"/>
                    <a:pt x="11" y="23"/>
                  </a:cubicBezTo>
                  <a:cubicBezTo>
                    <a:pt x="12" y="26"/>
                    <a:pt x="13" y="29"/>
                    <a:pt x="14" y="32"/>
                  </a:cubicBezTo>
                  <a:cubicBezTo>
                    <a:pt x="15" y="34"/>
                    <a:pt x="15" y="35"/>
                    <a:pt x="15" y="37"/>
                  </a:cubicBezTo>
                  <a:cubicBezTo>
                    <a:pt x="14" y="38"/>
                    <a:pt x="14" y="39"/>
                    <a:pt x="13" y="39"/>
                  </a:cubicBezTo>
                  <a:cubicBezTo>
                    <a:pt x="12" y="39"/>
                    <a:pt x="11" y="39"/>
                    <a:pt x="11" y="39"/>
                  </a:cubicBezTo>
                  <a:cubicBezTo>
                    <a:pt x="6" y="39"/>
                    <a:pt x="3" y="39"/>
                    <a:pt x="3" y="3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320">
              <a:extLst>
                <a:ext uri="{FF2B5EF4-FFF2-40B4-BE49-F238E27FC236}">
                  <a16:creationId xmlns:a16="http://schemas.microsoft.com/office/drawing/2014/main" id="{25578337-B378-6A35-B2BD-259E00A30808}"/>
                </a:ext>
              </a:extLst>
            </p:cNvPr>
            <p:cNvSpPr>
              <a:spLocks/>
            </p:cNvSpPr>
            <p:nvPr/>
          </p:nvSpPr>
          <p:spPr bwMode="auto">
            <a:xfrm>
              <a:off x="2108" y="990"/>
              <a:ext cx="38" cy="34"/>
            </a:xfrm>
            <a:custGeom>
              <a:avLst/>
              <a:gdLst>
                <a:gd name="T0" fmla="*/ 1 w 16"/>
                <a:gd name="T1" fmla="*/ 0 h 14"/>
                <a:gd name="T2" fmla="*/ 6 w 16"/>
                <a:gd name="T3" fmla="*/ 9 h 14"/>
                <a:gd name="T4" fmla="*/ 16 w 16"/>
                <a:gd name="T5" fmla="*/ 13 h 14"/>
                <a:gd name="T6" fmla="*/ 13 w 16"/>
                <a:gd name="T7" fmla="*/ 14 h 14"/>
                <a:gd name="T8" fmla="*/ 4 w 16"/>
                <a:gd name="T9" fmla="*/ 11 h 14"/>
                <a:gd name="T10" fmla="*/ 0 w 16"/>
                <a:gd name="T11" fmla="*/ 4 h 14"/>
                <a:gd name="T12" fmla="*/ 1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1" y="0"/>
                  </a:moveTo>
                  <a:cubicBezTo>
                    <a:pt x="2" y="0"/>
                    <a:pt x="2" y="5"/>
                    <a:pt x="6" y="9"/>
                  </a:cubicBezTo>
                  <a:cubicBezTo>
                    <a:pt x="11" y="12"/>
                    <a:pt x="16" y="12"/>
                    <a:pt x="16" y="13"/>
                  </a:cubicBezTo>
                  <a:cubicBezTo>
                    <a:pt x="16" y="13"/>
                    <a:pt x="15" y="14"/>
                    <a:pt x="13" y="14"/>
                  </a:cubicBezTo>
                  <a:cubicBezTo>
                    <a:pt x="10" y="14"/>
                    <a:pt x="7" y="13"/>
                    <a:pt x="4" y="11"/>
                  </a:cubicBezTo>
                  <a:cubicBezTo>
                    <a:pt x="2" y="9"/>
                    <a:pt x="0" y="6"/>
                    <a:pt x="0" y="4"/>
                  </a:cubicBezTo>
                  <a:cubicBezTo>
                    <a:pt x="0" y="2"/>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321">
              <a:extLst>
                <a:ext uri="{FF2B5EF4-FFF2-40B4-BE49-F238E27FC236}">
                  <a16:creationId xmlns:a16="http://schemas.microsoft.com/office/drawing/2014/main" id="{375A7F25-59FA-8C39-E68C-572F418E2C32}"/>
                </a:ext>
              </a:extLst>
            </p:cNvPr>
            <p:cNvSpPr>
              <a:spLocks/>
            </p:cNvSpPr>
            <p:nvPr/>
          </p:nvSpPr>
          <p:spPr bwMode="auto">
            <a:xfrm>
              <a:off x="2053" y="850"/>
              <a:ext cx="52" cy="17"/>
            </a:xfrm>
            <a:custGeom>
              <a:avLst/>
              <a:gdLst>
                <a:gd name="T0" fmla="*/ 22 w 22"/>
                <a:gd name="T1" fmla="*/ 3 h 7"/>
                <a:gd name="T2" fmla="*/ 11 w 22"/>
                <a:gd name="T3" fmla="*/ 5 h 7"/>
                <a:gd name="T4" fmla="*/ 0 w 22"/>
                <a:gd name="T5" fmla="*/ 6 h 7"/>
                <a:gd name="T6" fmla="*/ 3 w 22"/>
                <a:gd name="T7" fmla="*/ 3 h 7"/>
                <a:gd name="T8" fmla="*/ 11 w 22"/>
                <a:gd name="T9" fmla="*/ 0 h 7"/>
                <a:gd name="T10" fmla="*/ 19 w 22"/>
                <a:gd name="T11" fmla="*/ 1 h 7"/>
                <a:gd name="T12" fmla="*/ 22 w 22"/>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22" h="7">
                  <a:moveTo>
                    <a:pt x="22" y="3"/>
                  </a:moveTo>
                  <a:cubicBezTo>
                    <a:pt x="21" y="5"/>
                    <a:pt x="17" y="4"/>
                    <a:pt x="11" y="5"/>
                  </a:cubicBezTo>
                  <a:cubicBezTo>
                    <a:pt x="6" y="5"/>
                    <a:pt x="1" y="7"/>
                    <a:pt x="0" y="6"/>
                  </a:cubicBezTo>
                  <a:cubicBezTo>
                    <a:pt x="0" y="5"/>
                    <a:pt x="1" y="4"/>
                    <a:pt x="3" y="3"/>
                  </a:cubicBezTo>
                  <a:cubicBezTo>
                    <a:pt x="4" y="1"/>
                    <a:pt x="7" y="0"/>
                    <a:pt x="11" y="0"/>
                  </a:cubicBezTo>
                  <a:cubicBezTo>
                    <a:pt x="14" y="0"/>
                    <a:pt x="17" y="0"/>
                    <a:pt x="19" y="1"/>
                  </a:cubicBezTo>
                  <a:cubicBezTo>
                    <a:pt x="21" y="2"/>
                    <a:pt x="22" y="3"/>
                    <a:pt x="22"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322">
              <a:extLst>
                <a:ext uri="{FF2B5EF4-FFF2-40B4-BE49-F238E27FC236}">
                  <a16:creationId xmlns:a16="http://schemas.microsoft.com/office/drawing/2014/main" id="{BFE518C4-DA78-E729-5E56-907B0B0FC675}"/>
                </a:ext>
              </a:extLst>
            </p:cNvPr>
            <p:cNvSpPr>
              <a:spLocks/>
            </p:cNvSpPr>
            <p:nvPr/>
          </p:nvSpPr>
          <p:spPr bwMode="auto">
            <a:xfrm>
              <a:off x="2170" y="855"/>
              <a:ext cx="40" cy="14"/>
            </a:xfrm>
            <a:custGeom>
              <a:avLst/>
              <a:gdLst>
                <a:gd name="T0" fmla="*/ 17 w 17"/>
                <a:gd name="T1" fmla="*/ 5 h 6"/>
                <a:gd name="T2" fmla="*/ 9 w 17"/>
                <a:gd name="T3" fmla="*/ 5 h 6"/>
                <a:gd name="T4" fmla="*/ 1 w 17"/>
                <a:gd name="T5" fmla="*/ 5 h 6"/>
                <a:gd name="T6" fmla="*/ 2 w 17"/>
                <a:gd name="T7" fmla="*/ 2 h 6"/>
                <a:gd name="T8" fmla="*/ 9 w 17"/>
                <a:gd name="T9" fmla="*/ 0 h 6"/>
                <a:gd name="T10" fmla="*/ 15 w 17"/>
                <a:gd name="T11" fmla="*/ 3 h 6"/>
                <a:gd name="T12" fmla="*/ 17 w 17"/>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5"/>
                  </a:moveTo>
                  <a:cubicBezTo>
                    <a:pt x="16" y="6"/>
                    <a:pt x="13" y="5"/>
                    <a:pt x="9" y="5"/>
                  </a:cubicBezTo>
                  <a:cubicBezTo>
                    <a:pt x="5" y="5"/>
                    <a:pt x="1" y="6"/>
                    <a:pt x="1" y="5"/>
                  </a:cubicBezTo>
                  <a:cubicBezTo>
                    <a:pt x="0" y="4"/>
                    <a:pt x="1" y="3"/>
                    <a:pt x="2" y="2"/>
                  </a:cubicBezTo>
                  <a:cubicBezTo>
                    <a:pt x="4" y="1"/>
                    <a:pt x="6" y="0"/>
                    <a:pt x="9" y="0"/>
                  </a:cubicBezTo>
                  <a:cubicBezTo>
                    <a:pt x="11" y="0"/>
                    <a:pt x="14" y="1"/>
                    <a:pt x="15" y="3"/>
                  </a:cubicBezTo>
                  <a:cubicBezTo>
                    <a:pt x="17" y="4"/>
                    <a:pt x="17" y="5"/>
                    <a:pt x="17"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323">
              <a:extLst>
                <a:ext uri="{FF2B5EF4-FFF2-40B4-BE49-F238E27FC236}">
                  <a16:creationId xmlns:a16="http://schemas.microsoft.com/office/drawing/2014/main" id="{E7F982AB-D790-BD46-81AF-AFC643341AB8}"/>
                </a:ext>
              </a:extLst>
            </p:cNvPr>
            <p:cNvSpPr>
              <a:spLocks/>
            </p:cNvSpPr>
            <p:nvPr/>
          </p:nvSpPr>
          <p:spPr bwMode="auto">
            <a:xfrm>
              <a:off x="1925" y="684"/>
              <a:ext cx="306" cy="264"/>
            </a:xfrm>
            <a:custGeom>
              <a:avLst/>
              <a:gdLst>
                <a:gd name="T0" fmla="*/ 129 w 129"/>
                <a:gd name="T1" fmla="*/ 40 h 111"/>
                <a:gd name="T2" fmla="*/ 124 w 129"/>
                <a:gd name="T3" fmla="*/ 26 h 111"/>
                <a:gd name="T4" fmla="*/ 122 w 129"/>
                <a:gd name="T5" fmla="*/ 13 h 111"/>
                <a:gd name="T6" fmla="*/ 104 w 129"/>
                <a:gd name="T7" fmla="*/ 12 h 111"/>
                <a:gd name="T8" fmla="*/ 104 w 129"/>
                <a:gd name="T9" fmla="*/ 11 h 111"/>
                <a:gd name="T10" fmla="*/ 101 w 129"/>
                <a:gd name="T11" fmla="*/ 3 h 111"/>
                <a:gd name="T12" fmla="*/ 90 w 129"/>
                <a:gd name="T13" fmla="*/ 0 h 111"/>
                <a:gd name="T14" fmla="*/ 54 w 129"/>
                <a:gd name="T15" fmla="*/ 11 h 111"/>
                <a:gd name="T16" fmla="*/ 51 w 129"/>
                <a:gd name="T17" fmla="*/ 11 h 111"/>
                <a:gd name="T18" fmla="*/ 22 w 129"/>
                <a:gd name="T19" fmla="*/ 24 h 111"/>
                <a:gd name="T20" fmla="*/ 4 w 129"/>
                <a:gd name="T21" fmla="*/ 56 h 111"/>
                <a:gd name="T22" fmla="*/ 3 w 129"/>
                <a:gd name="T23" fmla="*/ 102 h 111"/>
                <a:gd name="T24" fmla="*/ 22 w 129"/>
                <a:gd name="T25" fmla="*/ 95 h 111"/>
                <a:gd name="T26" fmla="*/ 23 w 129"/>
                <a:gd name="T27" fmla="*/ 104 h 111"/>
                <a:gd name="T28" fmla="*/ 28 w 129"/>
                <a:gd name="T29" fmla="*/ 110 h 111"/>
                <a:gd name="T30" fmla="*/ 34 w 129"/>
                <a:gd name="T31" fmla="*/ 108 h 111"/>
                <a:gd name="T32" fmla="*/ 36 w 129"/>
                <a:gd name="T33" fmla="*/ 101 h 111"/>
                <a:gd name="T34" fmla="*/ 36 w 129"/>
                <a:gd name="T35" fmla="*/ 72 h 111"/>
                <a:gd name="T36" fmla="*/ 50 w 129"/>
                <a:gd name="T37" fmla="*/ 49 h 111"/>
                <a:gd name="T38" fmla="*/ 78 w 129"/>
                <a:gd name="T39" fmla="*/ 43 h 111"/>
                <a:gd name="T40" fmla="*/ 95 w 129"/>
                <a:gd name="T41" fmla="*/ 47 h 111"/>
                <a:gd name="T42" fmla="*/ 119 w 129"/>
                <a:gd name="T43" fmla="*/ 44 h 111"/>
                <a:gd name="T44" fmla="*/ 124 w 129"/>
                <a:gd name="T45" fmla="*/ 46 h 111"/>
                <a:gd name="T46" fmla="*/ 129 w 129"/>
                <a:gd name="T47" fmla="*/ 48 h 111"/>
                <a:gd name="T48" fmla="*/ 129 w 129"/>
                <a:gd name="T4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 h="111">
                  <a:moveTo>
                    <a:pt x="129" y="40"/>
                  </a:moveTo>
                  <a:cubicBezTo>
                    <a:pt x="128" y="35"/>
                    <a:pt x="127" y="30"/>
                    <a:pt x="124" y="26"/>
                  </a:cubicBezTo>
                  <a:cubicBezTo>
                    <a:pt x="126" y="22"/>
                    <a:pt x="126" y="16"/>
                    <a:pt x="122" y="13"/>
                  </a:cubicBezTo>
                  <a:cubicBezTo>
                    <a:pt x="118" y="7"/>
                    <a:pt x="109" y="7"/>
                    <a:pt x="104" y="12"/>
                  </a:cubicBezTo>
                  <a:cubicBezTo>
                    <a:pt x="104" y="11"/>
                    <a:pt x="104" y="11"/>
                    <a:pt x="104" y="11"/>
                  </a:cubicBezTo>
                  <a:cubicBezTo>
                    <a:pt x="105" y="9"/>
                    <a:pt x="104" y="5"/>
                    <a:pt x="101" y="3"/>
                  </a:cubicBezTo>
                  <a:cubicBezTo>
                    <a:pt x="98" y="0"/>
                    <a:pt x="94" y="0"/>
                    <a:pt x="90" y="0"/>
                  </a:cubicBezTo>
                  <a:cubicBezTo>
                    <a:pt x="83" y="0"/>
                    <a:pt x="67" y="6"/>
                    <a:pt x="54" y="11"/>
                  </a:cubicBezTo>
                  <a:cubicBezTo>
                    <a:pt x="53" y="11"/>
                    <a:pt x="52" y="11"/>
                    <a:pt x="51" y="11"/>
                  </a:cubicBezTo>
                  <a:cubicBezTo>
                    <a:pt x="41" y="13"/>
                    <a:pt x="30" y="17"/>
                    <a:pt x="22" y="24"/>
                  </a:cubicBezTo>
                  <a:cubicBezTo>
                    <a:pt x="12" y="32"/>
                    <a:pt x="7" y="44"/>
                    <a:pt x="4" y="56"/>
                  </a:cubicBezTo>
                  <a:cubicBezTo>
                    <a:pt x="0" y="68"/>
                    <a:pt x="0" y="81"/>
                    <a:pt x="3" y="102"/>
                  </a:cubicBezTo>
                  <a:cubicBezTo>
                    <a:pt x="7" y="99"/>
                    <a:pt x="20" y="90"/>
                    <a:pt x="22" y="95"/>
                  </a:cubicBezTo>
                  <a:cubicBezTo>
                    <a:pt x="23" y="98"/>
                    <a:pt x="23" y="101"/>
                    <a:pt x="23" y="104"/>
                  </a:cubicBezTo>
                  <a:cubicBezTo>
                    <a:pt x="24" y="106"/>
                    <a:pt x="25" y="110"/>
                    <a:pt x="28" y="110"/>
                  </a:cubicBezTo>
                  <a:cubicBezTo>
                    <a:pt x="30" y="111"/>
                    <a:pt x="32" y="110"/>
                    <a:pt x="34" y="108"/>
                  </a:cubicBezTo>
                  <a:cubicBezTo>
                    <a:pt x="35" y="106"/>
                    <a:pt x="36" y="103"/>
                    <a:pt x="36" y="101"/>
                  </a:cubicBezTo>
                  <a:cubicBezTo>
                    <a:pt x="37" y="91"/>
                    <a:pt x="34" y="82"/>
                    <a:pt x="36" y="72"/>
                  </a:cubicBezTo>
                  <a:cubicBezTo>
                    <a:pt x="37" y="63"/>
                    <a:pt x="43" y="54"/>
                    <a:pt x="50" y="49"/>
                  </a:cubicBezTo>
                  <a:cubicBezTo>
                    <a:pt x="58" y="43"/>
                    <a:pt x="68" y="41"/>
                    <a:pt x="78" y="43"/>
                  </a:cubicBezTo>
                  <a:cubicBezTo>
                    <a:pt x="83" y="44"/>
                    <a:pt x="89" y="47"/>
                    <a:pt x="95" y="47"/>
                  </a:cubicBezTo>
                  <a:cubicBezTo>
                    <a:pt x="103" y="46"/>
                    <a:pt x="112" y="40"/>
                    <a:pt x="119" y="44"/>
                  </a:cubicBezTo>
                  <a:cubicBezTo>
                    <a:pt x="121" y="45"/>
                    <a:pt x="122" y="45"/>
                    <a:pt x="124" y="46"/>
                  </a:cubicBezTo>
                  <a:cubicBezTo>
                    <a:pt x="127" y="48"/>
                    <a:pt x="128" y="50"/>
                    <a:pt x="129" y="48"/>
                  </a:cubicBezTo>
                  <a:cubicBezTo>
                    <a:pt x="129" y="47"/>
                    <a:pt x="129" y="43"/>
                    <a:pt x="129" y="4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324">
              <a:extLst>
                <a:ext uri="{FF2B5EF4-FFF2-40B4-BE49-F238E27FC236}">
                  <a16:creationId xmlns:a16="http://schemas.microsoft.com/office/drawing/2014/main" id="{80B832C2-59AC-B4E4-3CF8-688D490E8EEA}"/>
                </a:ext>
              </a:extLst>
            </p:cNvPr>
            <p:cNvSpPr>
              <a:spLocks/>
            </p:cNvSpPr>
            <p:nvPr/>
          </p:nvSpPr>
          <p:spPr bwMode="auto">
            <a:xfrm>
              <a:off x="1927" y="893"/>
              <a:ext cx="62" cy="107"/>
            </a:xfrm>
            <a:custGeom>
              <a:avLst/>
              <a:gdLst>
                <a:gd name="T0" fmla="*/ 20 w 26"/>
                <a:gd name="T1" fmla="*/ 2 h 45"/>
                <a:gd name="T2" fmla="*/ 2 w 26"/>
                <a:gd name="T3" fmla="*/ 22 h 45"/>
                <a:gd name="T4" fmla="*/ 26 w 26"/>
                <a:gd name="T5" fmla="*/ 35 h 45"/>
                <a:gd name="T6" fmla="*/ 20 w 26"/>
                <a:gd name="T7" fmla="*/ 2 h 45"/>
              </a:gdLst>
              <a:ahLst/>
              <a:cxnLst>
                <a:cxn ang="0">
                  <a:pos x="T0" y="T1"/>
                </a:cxn>
                <a:cxn ang="0">
                  <a:pos x="T2" y="T3"/>
                </a:cxn>
                <a:cxn ang="0">
                  <a:pos x="T4" y="T5"/>
                </a:cxn>
                <a:cxn ang="0">
                  <a:pos x="T6" y="T7"/>
                </a:cxn>
              </a:cxnLst>
              <a:rect l="0" t="0" r="r" b="b"/>
              <a:pathLst>
                <a:path w="26" h="45">
                  <a:moveTo>
                    <a:pt x="20" y="2"/>
                  </a:moveTo>
                  <a:cubicBezTo>
                    <a:pt x="20" y="2"/>
                    <a:pt x="0" y="0"/>
                    <a:pt x="2" y="22"/>
                  </a:cubicBezTo>
                  <a:cubicBezTo>
                    <a:pt x="4" y="45"/>
                    <a:pt x="26" y="35"/>
                    <a:pt x="26" y="35"/>
                  </a:cubicBezTo>
                  <a:cubicBezTo>
                    <a:pt x="26" y="34"/>
                    <a:pt x="20" y="2"/>
                    <a:pt x="20" y="2"/>
                  </a:cubicBezTo>
                  <a:close/>
                </a:path>
              </a:pathLst>
            </a:custGeom>
            <a:solidFill>
              <a:srgbClr val="B788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325">
              <a:extLst>
                <a:ext uri="{FF2B5EF4-FFF2-40B4-BE49-F238E27FC236}">
                  <a16:creationId xmlns:a16="http://schemas.microsoft.com/office/drawing/2014/main" id="{FF9BEB6A-932C-E112-0943-8F95856A5199}"/>
                </a:ext>
              </a:extLst>
            </p:cNvPr>
            <p:cNvSpPr>
              <a:spLocks/>
            </p:cNvSpPr>
            <p:nvPr/>
          </p:nvSpPr>
          <p:spPr bwMode="auto">
            <a:xfrm>
              <a:off x="1946" y="917"/>
              <a:ext cx="27" cy="47"/>
            </a:xfrm>
            <a:custGeom>
              <a:avLst/>
              <a:gdLst>
                <a:gd name="T0" fmla="*/ 11 w 11"/>
                <a:gd name="T1" fmla="*/ 17 h 20"/>
                <a:gd name="T2" fmla="*/ 10 w 11"/>
                <a:gd name="T3" fmla="*/ 18 h 20"/>
                <a:gd name="T4" fmla="*/ 7 w 11"/>
                <a:gd name="T5" fmla="*/ 18 h 20"/>
                <a:gd name="T6" fmla="*/ 1 w 11"/>
                <a:gd name="T7" fmla="*/ 10 h 20"/>
                <a:gd name="T8" fmla="*/ 2 w 11"/>
                <a:gd name="T9" fmla="*/ 4 h 20"/>
                <a:gd name="T10" fmla="*/ 5 w 11"/>
                <a:gd name="T11" fmla="*/ 1 h 20"/>
                <a:gd name="T12" fmla="*/ 7 w 11"/>
                <a:gd name="T13" fmla="*/ 2 h 20"/>
                <a:gd name="T14" fmla="*/ 8 w 11"/>
                <a:gd name="T15" fmla="*/ 3 h 20"/>
                <a:gd name="T16" fmla="*/ 8 w 11"/>
                <a:gd name="T17" fmla="*/ 2 h 20"/>
                <a:gd name="T18" fmla="*/ 7 w 11"/>
                <a:gd name="T19" fmla="*/ 0 h 20"/>
                <a:gd name="T20" fmla="*/ 5 w 11"/>
                <a:gd name="T21" fmla="*/ 0 h 20"/>
                <a:gd name="T22" fmla="*/ 1 w 11"/>
                <a:gd name="T23" fmla="*/ 4 h 20"/>
                <a:gd name="T24" fmla="*/ 0 w 11"/>
                <a:gd name="T25" fmla="*/ 10 h 20"/>
                <a:gd name="T26" fmla="*/ 6 w 11"/>
                <a:gd name="T27" fmla="*/ 19 h 20"/>
                <a:gd name="T28" fmla="*/ 10 w 11"/>
                <a:gd name="T29" fmla="*/ 19 h 20"/>
                <a:gd name="T30" fmla="*/ 11 w 11"/>
                <a:gd name="T3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0">
                  <a:moveTo>
                    <a:pt x="11" y="17"/>
                  </a:moveTo>
                  <a:cubicBezTo>
                    <a:pt x="11" y="17"/>
                    <a:pt x="10" y="18"/>
                    <a:pt x="10" y="18"/>
                  </a:cubicBezTo>
                  <a:cubicBezTo>
                    <a:pt x="9" y="18"/>
                    <a:pt x="8" y="19"/>
                    <a:pt x="7" y="18"/>
                  </a:cubicBezTo>
                  <a:cubicBezTo>
                    <a:pt x="4" y="18"/>
                    <a:pt x="2" y="14"/>
                    <a:pt x="1" y="10"/>
                  </a:cubicBezTo>
                  <a:cubicBezTo>
                    <a:pt x="1" y="8"/>
                    <a:pt x="1" y="6"/>
                    <a:pt x="2" y="4"/>
                  </a:cubicBezTo>
                  <a:cubicBezTo>
                    <a:pt x="3" y="3"/>
                    <a:pt x="4" y="1"/>
                    <a:pt x="5" y="1"/>
                  </a:cubicBezTo>
                  <a:cubicBezTo>
                    <a:pt x="6" y="1"/>
                    <a:pt x="7" y="1"/>
                    <a:pt x="7" y="2"/>
                  </a:cubicBezTo>
                  <a:cubicBezTo>
                    <a:pt x="8" y="3"/>
                    <a:pt x="7" y="3"/>
                    <a:pt x="8" y="3"/>
                  </a:cubicBezTo>
                  <a:cubicBezTo>
                    <a:pt x="8" y="3"/>
                    <a:pt x="8" y="3"/>
                    <a:pt x="8" y="2"/>
                  </a:cubicBezTo>
                  <a:cubicBezTo>
                    <a:pt x="8" y="1"/>
                    <a:pt x="7" y="1"/>
                    <a:pt x="7" y="0"/>
                  </a:cubicBezTo>
                  <a:cubicBezTo>
                    <a:pt x="6" y="0"/>
                    <a:pt x="5" y="0"/>
                    <a:pt x="5" y="0"/>
                  </a:cubicBezTo>
                  <a:cubicBezTo>
                    <a:pt x="3" y="0"/>
                    <a:pt x="1" y="2"/>
                    <a:pt x="1" y="4"/>
                  </a:cubicBezTo>
                  <a:cubicBezTo>
                    <a:pt x="0" y="6"/>
                    <a:pt x="0" y="8"/>
                    <a:pt x="0" y="10"/>
                  </a:cubicBezTo>
                  <a:cubicBezTo>
                    <a:pt x="0" y="15"/>
                    <a:pt x="3" y="19"/>
                    <a:pt x="6" y="19"/>
                  </a:cubicBezTo>
                  <a:cubicBezTo>
                    <a:pt x="8" y="20"/>
                    <a:pt x="9" y="19"/>
                    <a:pt x="10" y="19"/>
                  </a:cubicBezTo>
                  <a:cubicBezTo>
                    <a:pt x="11" y="18"/>
                    <a:pt x="11" y="17"/>
                    <a:pt x="11" y="17"/>
                  </a:cubicBezTo>
                  <a:close/>
                </a:path>
              </a:pathLst>
            </a:custGeom>
            <a:solidFill>
              <a:srgbClr val="AA65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326">
              <a:extLst>
                <a:ext uri="{FF2B5EF4-FFF2-40B4-BE49-F238E27FC236}">
                  <a16:creationId xmlns:a16="http://schemas.microsoft.com/office/drawing/2014/main" id="{6F38E1FA-43D8-1C3B-C08F-CD0843089E64}"/>
                </a:ext>
              </a:extLst>
            </p:cNvPr>
            <p:cNvSpPr>
              <a:spLocks/>
            </p:cNvSpPr>
            <p:nvPr/>
          </p:nvSpPr>
          <p:spPr bwMode="auto">
            <a:xfrm>
              <a:off x="2295" y="2969"/>
              <a:ext cx="295" cy="299"/>
            </a:xfrm>
            <a:custGeom>
              <a:avLst/>
              <a:gdLst>
                <a:gd name="T0" fmla="*/ 78 w 124"/>
                <a:gd name="T1" fmla="*/ 72 h 126"/>
                <a:gd name="T2" fmla="*/ 95 w 124"/>
                <a:gd name="T3" fmla="*/ 47 h 126"/>
                <a:gd name="T4" fmla="*/ 28 w 124"/>
                <a:gd name="T5" fmla="*/ 0 h 126"/>
                <a:gd name="T6" fmla="*/ 0 w 124"/>
                <a:gd name="T7" fmla="*/ 38 h 126"/>
                <a:gd name="T8" fmla="*/ 4 w 124"/>
                <a:gd name="T9" fmla="*/ 41 h 126"/>
                <a:gd name="T10" fmla="*/ 108 w 124"/>
                <a:gd name="T11" fmla="*/ 119 h 126"/>
                <a:gd name="T12" fmla="*/ 78 w 124"/>
                <a:gd name="T13" fmla="*/ 72 h 126"/>
              </a:gdLst>
              <a:ahLst/>
              <a:cxnLst>
                <a:cxn ang="0">
                  <a:pos x="T0" y="T1"/>
                </a:cxn>
                <a:cxn ang="0">
                  <a:pos x="T2" y="T3"/>
                </a:cxn>
                <a:cxn ang="0">
                  <a:pos x="T4" y="T5"/>
                </a:cxn>
                <a:cxn ang="0">
                  <a:pos x="T6" y="T7"/>
                </a:cxn>
                <a:cxn ang="0">
                  <a:pos x="T8" y="T9"/>
                </a:cxn>
                <a:cxn ang="0">
                  <a:pos x="T10" y="T11"/>
                </a:cxn>
                <a:cxn ang="0">
                  <a:pos x="T12" y="T13"/>
                </a:cxn>
              </a:cxnLst>
              <a:rect l="0" t="0" r="r" b="b"/>
              <a:pathLst>
                <a:path w="124" h="126">
                  <a:moveTo>
                    <a:pt x="78" y="72"/>
                  </a:moveTo>
                  <a:cubicBezTo>
                    <a:pt x="95" y="47"/>
                    <a:pt x="95" y="47"/>
                    <a:pt x="95" y="47"/>
                  </a:cubicBezTo>
                  <a:cubicBezTo>
                    <a:pt x="28" y="0"/>
                    <a:pt x="28" y="0"/>
                    <a:pt x="28" y="0"/>
                  </a:cubicBezTo>
                  <a:cubicBezTo>
                    <a:pt x="0" y="38"/>
                    <a:pt x="0" y="38"/>
                    <a:pt x="0" y="38"/>
                  </a:cubicBezTo>
                  <a:cubicBezTo>
                    <a:pt x="4" y="41"/>
                    <a:pt x="4" y="41"/>
                    <a:pt x="4" y="41"/>
                  </a:cubicBezTo>
                  <a:cubicBezTo>
                    <a:pt x="21" y="56"/>
                    <a:pt x="93" y="114"/>
                    <a:pt x="108" y="119"/>
                  </a:cubicBezTo>
                  <a:cubicBezTo>
                    <a:pt x="124" y="126"/>
                    <a:pt x="78" y="72"/>
                    <a:pt x="78" y="72"/>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327">
              <a:extLst>
                <a:ext uri="{FF2B5EF4-FFF2-40B4-BE49-F238E27FC236}">
                  <a16:creationId xmlns:a16="http://schemas.microsoft.com/office/drawing/2014/main" id="{C5CB6DD1-D5B6-EB9B-40CA-D646AC1740B3}"/>
                </a:ext>
              </a:extLst>
            </p:cNvPr>
            <p:cNvSpPr>
              <a:spLocks/>
            </p:cNvSpPr>
            <p:nvPr/>
          </p:nvSpPr>
          <p:spPr bwMode="auto">
            <a:xfrm>
              <a:off x="2329" y="301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328">
              <a:extLst>
                <a:ext uri="{FF2B5EF4-FFF2-40B4-BE49-F238E27FC236}">
                  <a16:creationId xmlns:a16="http://schemas.microsoft.com/office/drawing/2014/main" id="{DB04989A-9589-728D-0450-0C52799CDB04}"/>
                </a:ext>
              </a:extLst>
            </p:cNvPr>
            <p:cNvSpPr>
              <a:spLocks/>
            </p:cNvSpPr>
            <p:nvPr/>
          </p:nvSpPr>
          <p:spPr bwMode="auto">
            <a:xfrm>
              <a:off x="2298" y="3014"/>
              <a:ext cx="64" cy="83"/>
            </a:xfrm>
            <a:custGeom>
              <a:avLst/>
              <a:gdLst>
                <a:gd name="T0" fmla="*/ 13 w 27"/>
                <a:gd name="T1" fmla="*/ 0 h 35"/>
                <a:gd name="T2" fmla="*/ 13 w 27"/>
                <a:gd name="T3" fmla="*/ 0 h 35"/>
                <a:gd name="T4" fmla="*/ 0 w 27"/>
                <a:gd name="T5" fmla="*/ 18 h 35"/>
                <a:gd name="T6" fmla="*/ 1 w 27"/>
                <a:gd name="T7" fmla="*/ 18 h 35"/>
                <a:gd name="T8" fmla="*/ 24 w 27"/>
                <a:gd name="T9" fmla="*/ 35 h 35"/>
                <a:gd name="T10" fmla="*/ 25 w 27"/>
                <a:gd name="T11" fmla="*/ 32 h 35"/>
                <a:gd name="T12" fmla="*/ 27 w 27"/>
                <a:gd name="T13" fmla="*/ 22 h 35"/>
                <a:gd name="T14" fmla="*/ 26 w 27"/>
                <a:gd name="T15" fmla="*/ 16 h 35"/>
                <a:gd name="T16" fmla="*/ 26 w 27"/>
                <a:gd name="T17" fmla="*/ 16 h 35"/>
                <a:gd name="T18" fmla="*/ 26 w 27"/>
                <a:gd name="T19" fmla="*/ 15 h 35"/>
                <a:gd name="T20" fmla="*/ 19 w 27"/>
                <a:gd name="T21" fmla="*/ 4 h 35"/>
                <a:gd name="T22" fmla="*/ 14 w 27"/>
                <a:gd name="T23" fmla="*/ 0 h 35"/>
                <a:gd name="T24" fmla="*/ 13 w 27"/>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5">
                  <a:moveTo>
                    <a:pt x="13" y="0"/>
                  </a:moveTo>
                  <a:cubicBezTo>
                    <a:pt x="13" y="0"/>
                    <a:pt x="13" y="0"/>
                    <a:pt x="13" y="0"/>
                  </a:cubicBezTo>
                  <a:cubicBezTo>
                    <a:pt x="0" y="18"/>
                    <a:pt x="0" y="18"/>
                    <a:pt x="0" y="18"/>
                  </a:cubicBezTo>
                  <a:cubicBezTo>
                    <a:pt x="1" y="18"/>
                    <a:pt x="1" y="18"/>
                    <a:pt x="1" y="18"/>
                  </a:cubicBezTo>
                  <a:cubicBezTo>
                    <a:pt x="24" y="35"/>
                    <a:pt x="24" y="35"/>
                    <a:pt x="24" y="35"/>
                  </a:cubicBezTo>
                  <a:cubicBezTo>
                    <a:pt x="24" y="35"/>
                    <a:pt x="25" y="33"/>
                    <a:pt x="25" y="32"/>
                  </a:cubicBezTo>
                  <a:cubicBezTo>
                    <a:pt x="26" y="28"/>
                    <a:pt x="27" y="25"/>
                    <a:pt x="27" y="22"/>
                  </a:cubicBezTo>
                  <a:cubicBezTo>
                    <a:pt x="27" y="20"/>
                    <a:pt x="27" y="18"/>
                    <a:pt x="26" y="16"/>
                  </a:cubicBezTo>
                  <a:cubicBezTo>
                    <a:pt x="26" y="16"/>
                    <a:pt x="26" y="16"/>
                    <a:pt x="26" y="16"/>
                  </a:cubicBezTo>
                  <a:cubicBezTo>
                    <a:pt x="26" y="16"/>
                    <a:pt x="26" y="16"/>
                    <a:pt x="26" y="15"/>
                  </a:cubicBezTo>
                  <a:cubicBezTo>
                    <a:pt x="24" y="10"/>
                    <a:pt x="21" y="6"/>
                    <a:pt x="19" y="4"/>
                  </a:cubicBezTo>
                  <a:cubicBezTo>
                    <a:pt x="16" y="2"/>
                    <a:pt x="15" y="1"/>
                    <a:pt x="14" y="0"/>
                  </a:cubicBezTo>
                  <a:cubicBezTo>
                    <a:pt x="14" y="0"/>
                    <a:pt x="14" y="0"/>
                    <a:pt x="13"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329">
              <a:extLst>
                <a:ext uri="{FF2B5EF4-FFF2-40B4-BE49-F238E27FC236}">
                  <a16:creationId xmlns:a16="http://schemas.microsoft.com/office/drawing/2014/main" id="{C3ED9FD4-CFF3-9734-3270-5AAF6D62BF47}"/>
                </a:ext>
              </a:extLst>
            </p:cNvPr>
            <p:cNvSpPr>
              <a:spLocks noEditPoints="1"/>
            </p:cNvSpPr>
            <p:nvPr/>
          </p:nvSpPr>
          <p:spPr bwMode="auto">
            <a:xfrm>
              <a:off x="2295" y="3059"/>
              <a:ext cx="264" cy="194"/>
            </a:xfrm>
            <a:custGeom>
              <a:avLst/>
              <a:gdLst>
                <a:gd name="T0" fmla="*/ 111 w 111"/>
                <a:gd name="T1" fmla="*/ 81 h 82"/>
                <a:gd name="T2" fmla="*/ 110 w 111"/>
                <a:gd name="T3" fmla="*/ 82 h 82"/>
                <a:gd name="T4" fmla="*/ 108 w 111"/>
                <a:gd name="T5" fmla="*/ 81 h 82"/>
                <a:gd name="T6" fmla="*/ 107 w 111"/>
                <a:gd name="T7" fmla="*/ 81 h 82"/>
                <a:gd name="T8" fmla="*/ 110 w 111"/>
                <a:gd name="T9" fmla="*/ 82 h 82"/>
                <a:gd name="T10" fmla="*/ 110 w 111"/>
                <a:gd name="T11" fmla="*/ 82 h 82"/>
                <a:gd name="T12" fmla="*/ 111 w 111"/>
                <a:gd name="T13" fmla="*/ 81 h 82"/>
                <a:gd name="T14" fmla="*/ 100 w 111"/>
                <a:gd name="T15" fmla="*/ 61 h 82"/>
                <a:gd name="T16" fmla="*/ 103 w 111"/>
                <a:gd name="T17" fmla="*/ 65 h 82"/>
                <a:gd name="T18" fmla="*/ 100 w 111"/>
                <a:gd name="T19" fmla="*/ 61 h 82"/>
                <a:gd name="T20" fmla="*/ 0 w 111"/>
                <a:gd name="T21" fmla="*/ 0 h 82"/>
                <a:gd name="T22" fmla="*/ 61 w 111"/>
                <a:gd name="T23" fmla="*/ 49 h 82"/>
                <a:gd name="T24" fmla="*/ 4 w 111"/>
                <a:gd name="T25" fmla="*/ 3 h 82"/>
                <a:gd name="T26" fmla="*/ 0 w 111"/>
                <a:gd name="T2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82">
                  <a:moveTo>
                    <a:pt x="111" y="81"/>
                  </a:moveTo>
                  <a:cubicBezTo>
                    <a:pt x="111" y="82"/>
                    <a:pt x="111" y="82"/>
                    <a:pt x="110" y="82"/>
                  </a:cubicBezTo>
                  <a:cubicBezTo>
                    <a:pt x="109" y="82"/>
                    <a:pt x="108" y="82"/>
                    <a:pt x="108" y="81"/>
                  </a:cubicBezTo>
                  <a:cubicBezTo>
                    <a:pt x="107" y="81"/>
                    <a:pt x="107" y="81"/>
                    <a:pt x="107" y="81"/>
                  </a:cubicBezTo>
                  <a:cubicBezTo>
                    <a:pt x="108" y="82"/>
                    <a:pt x="109" y="82"/>
                    <a:pt x="110" y="82"/>
                  </a:cubicBezTo>
                  <a:cubicBezTo>
                    <a:pt x="110" y="82"/>
                    <a:pt x="110" y="82"/>
                    <a:pt x="110" y="82"/>
                  </a:cubicBezTo>
                  <a:cubicBezTo>
                    <a:pt x="111" y="82"/>
                    <a:pt x="111" y="82"/>
                    <a:pt x="111" y="81"/>
                  </a:cubicBezTo>
                  <a:moveTo>
                    <a:pt x="100" y="61"/>
                  </a:moveTo>
                  <a:cubicBezTo>
                    <a:pt x="101" y="63"/>
                    <a:pt x="102" y="64"/>
                    <a:pt x="103" y="65"/>
                  </a:cubicBezTo>
                  <a:cubicBezTo>
                    <a:pt x="101" y="63"/>
                    <a:pt x="100" y="61"/>
                    <a:pt x="100" y="61"/>
                  </a:cubicBezTo>
                  <a:moveTo>
                    <a:pt x="0" y="0"/>
                  </a:moveTo>
                  <a:cubicBezTo>
                    <a:pt x="15" y="13"/>
                    <a:pt x="39" y="32"/>
                    <a:pt x="61" y="49"/>
                  </a:cubicBezTo>
                  <a:cubicBezTo>
                    <a:pt x="38" y="31"/>
                    <a:pt x="13" y="11"/>
                    <a:pt x="4" y="3"/>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330">
              <a:extLst>
                <a:ext uri="{FF2B5EF4-FFF2-40B4-BE49-F238E27FC236}">
                  <a16:creationId xmlns:a16="http://schemas.microsoft.com/office/drawing/2014/main" id="{2153947E-E9F7-C673-D75E-50D14239D1A4}"/>
                </a:ext>
              </a:extLst>
            </p:cNvPr>
            <p:cNvSpPr>
              <a:spLocks/>
            </p:cNvSpPr>
            <p:nvPr/>
          </p:nvSpPr>
          <p:spPr bwMode="auto">
            <a:xfrm>
              <a:off x="2295" y="3056"/>
              <a:ext cx="264" cy="197"/>
            </a:xfrm>
            <a:custGeom>
              <a:avLst/>
              <a:gdLst>
                <a:gd name="T0" fmla="*/ 1 w 111"/>
                <a:gd name="T1" fmla="*/ 0 h 83"/>
                <a:gd name="T2" fmla="*/ 0 w 111"/>
                <a:gd name="T3" fmla="*/ 1 h 83"/>
                <a:gd name="T4" fmla="*/ 0 w 111"/>
                <a:gd name="T5" fmla="*/ 1 h 83"/>
                <a:gd name="T6" fmla="*/ 4 w 111"/>
                <a:gd name="T7" fmla="*/ 4 h 83"/>
                <a:gd name="T8" fmla="*/ 61 w 111"/>
                <a:gd name="T9" fmla="*/ 50 h 83"/>
                <a:gd name="T10" fmla="*/ 107 w 111"/>
                <a:gd name="T11" fmla="*/ 82 h 83"/>
                <a:gd name="T12" fmla="*/ 108 w 111"/>
                <a:gd name="T13" fmla="*/ 82 h 83"/>
                <a:gd name="T14" fmla="*/ 110 w 111"/>
                <a:gd name="T15" fmla="*/ 83 h 83"/>
                <a:gd name="T16" fmla="*/ 111 w 111"/>
                <a:gd name="T17" fmla="*/ 82 h 83"/>
                <a:gd name="T18" fmla="*/ 103 w 111"/>
                <a:gd name="T19" fmla="*/ 66 h 83"/>
                <a:gd name="T20" fmla="*/ 100 w 111"/>
                <a:gd name="T21" fmla="*/ 62 h 83"/>
                <a:gd name="T22" fmla="*/ 100 w 111"/>
                <a:gd name="T23" fmla="*/ 62 h 83"/>
                <a:gd name="T24" fmla="*/ 97 w 111"/>
                <a:gd name="T25" fmla="*/ 61 h 83"/>
                <a:gd name="T26" fmla="*/ 88 w 111"/>
                <a:gd name="T27" fmla="*/ 66 h 83"/>
                <a:gd name="T28" fmla="*/ 25 w 111"/>
                <a:gd name="T29" fmla="*/ 17 h 83"/>
                <a:gd name="T30" fmla="*/ 25 w 111"/>
                <a:gd name="T31" fmla="*/ 18 h 83"/>
                <a:gd name="T32" fmla="*/ 24 w 111"/>
                <a:gd name="T33" fmla="*/ 18 h 83"/>
                <a:gd name="T34" fmla="*/ 1 w 111"/>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83">
                  <a:moveTo>
                    <a:pt x="1" y="0"/>
                  </a:moveTo>
                  <a:cubicBezTo>
                    <a:pt x="0" y="1"/>
                    <a:pt x="0" y="1"/>
                    <a:pt x="0" y="1"/>
                  </a:cubicBezTo>
                  <a:cubicBezTo>
                    <a:pt x="0" y="1"/>
                    <a:pt x="0" y="1"/>
                    <a:pt x="0" y="1"/>
                  </a:cubicBezTo>
                  <a:cubicBezTo>
                    <a:pt x="4" y="4"/>
                    <a:pt x="4" y="4"/>
                    <a:pt x="4" y="4"/>
                  </a:cubicBezTo>
                  <a:cubicBezTo>
                    <a:pt x="13" y="12"/>
                    <a:pt x="38" y="32"/>
                    <a:pt x="61" y="50"/>
                  </a:cubicBezTo>
                  <a:cubicBezTo>
                    <a:pt x="81" y="65"/>
                    <a:pt x="100" y="78"/>
                    <a:pt x="107" y="82"/>
                  </a:cubicBezTo>
                  <a:cubicBezTo>
                    <a:pt x="107" y="82"/>
                    <a:pt x="107" y="82"/>
                    <a:pt x="108" y="82"/>
                  </a:cubicBezTo>
                  <a:cubicBezTo>
                    <a:pt x="108" y="83"/>
                    <a:pt x="109" y="83"/>
                    <a:pt x="110" y="83"/>
                  </a:cubicBezTo>
                  <a:cubicBezTo>
                    <a:pt x="111" y="83"/>
                    <a:pt x="111" y="83"/>
                    <a:pt x="111" y="82"/>
                  </a:cubicBezTo>
                  <a:cubicBezTo>
                    <a:pt x="111" y="79"/>
                    <a:pt x="106" y="71"/>
                    <a:pt x="103" y="66"/>
                  </a:cubicBezTo>
                  <a:cubicBezTo>
                    <a:pt x="102" y="65"/>
                    <a:pt x="101" y="64"/>
                    <a:pt x="100" y="62"/>
                  </a:cubicBezTo>
                  <a:cubicBezTo>
                    <a:pt x="100" y="62"/>
                    <a:pt x="100" y="62"/>
                    <a:pt x="100" y="62"/>
                  </a:cubicBezTo>
                  <a:cubicBezTo>
                    <a:pt x="99" y="61"/>
                    <a:pt x="98" y="61"/>
                    <a:pt x="97" y="61"/>
                  </a:cubicBezTo>
                  <a:cubicBezTo>
                    <a:pt x="93" y="61"/>
                    <a:pt x="88" y="66"/>
                    <a:pt x="88" y="66"/>
                  </a:cubicBezTo>
                  <a:cubicBezTo>
                    <a:pt x="25" y="17"/>
                    <a:pt x="25" y="17"/>
                    <a:pt x="25" y="17"/>
                  </a:cubicBezTo>
                  <a:cubicBezTo>
                    <a:pt x="25" y="18"/>
                    <a:pt x="25" y="18"/>
                    <a:pt x="25" y="18"/>
                  </a:cubicBezTo>
                  <a:cubicBezTo>
                    <a:pt x="25" y="18"/>
                    <a:pt x="24" y="18"/>
                    <a:pt x="24" y="18"/>
                  </a:cubicBezTo>
                  <a:cubicBezTo>
                    <a:pt x="1" y="0"/>
                    <a:pt x="1" y="0"/>
                    <a:pt x="1"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331">
              <a:extLst>
                <a:ext uri="{FF2B5EF4-FFF2-40B4-BE49-F238E27FC236}">
                  <a16:creationId xmlns:a16="http://schemas.microsoft.com/office/drawing/2014/main" id="{7705E775-A943-C37C-DC89-8C14627396D9}"/>
                </a:ext>
              </a:extLst>
            </p:cNvPr>
            <p:cNvSpPr>
              <a:spLocks/>
            </p:cNvSpPr>
            <p:nvPr/>
          </p:nvSpPr>
          <p:spPr bwMode="auto">
            <a:xfrm>
              <a:off x="2298" y="3056"/>
              <a:ext cx="57" cy="43"/>
            </a:xfrm>
            <a:custGeom>
              <a:avLst/>
              <a:gdLst>
                <a:gd name="T0" fmla="*/ 1 w 24"/>
                <a:gd name="T1" fmla="*/ 0 h 18"/>
                <a:gd name="T2" fmla="*/ 0 w 24"/>
                <a:gd name="T3" fmla="*/ 0 h 18"/>
                <a:gd name="T4" fmla="*/ 23 w 24"/>
                <a:gd name="T5" fmla="*/ 18 h 18"/>
                <a:gd name="T6" fmla="*/ 24 w 24"/>
                <a:gd name="T7" fmla="*/ 18 h 18"/>
                <a:gd name="T8" fmla="*/ 24 w 24"/>
                <a:gd name="T9" fmla="*/ 18 h 18"/>
                <a:gd name="T10" fmla="*/ 24 w 24"/>
                <a:gd name="T11" fmla="*/ 18 h 18"/>
                <a:gd name="T12" fmla="*/ 24 w 24"/>
                <a:gd name="T13" fmla="*/ 17 h 18"/>
                <a:gd name="T14" fmla="*/ 1 w 24"/>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1" y="0"/>
                  </a:moveTo>
                  <a:cubicBezTo>
                    <a:pt x="0" y="0"/>
                    <a:pt x="0" y="0"/>
                    <a:pt x="0" y="0"/>
                  </a:cubicBezTo>
                  <a:cubicBezTo>
                    <a:pt x="23" y="18"/>
                    <a:pt x="23" y="18"/>
                    <a:pt x="23" y="18"/>
                  </a:cubicBezTo>
                  <a:cubicBezTo>
                    <a:pt x="23" y="18"/>
                    <a:pt x="24" y="18"/>
                    <a:pt x="24" y="18"/>
                  </a:cubicBezTo>
                  <a:cubicBezTo>
                    <a:pt x="24" y="18"/>
                    <a:pt x="24" y="18"/>
                    <a:pt x="24" y="18"/>
                  </a:cubicBezTo>
                  <a:cubicBezTo>
                    <a:pt x="24" y="18"/>
                    <a:pt x="24" y="18"/>
                    <a:pt x="24" y="18"/>
                  </a:cubicBezTo>
                  <a:cubicBezTo>
                    <a:pt x="24" y="18"/>
                    <a:pt x="24" y="18"/>
                    <a:pt x="24" y="17"/>
                  </a:cubicBezTo>
                  <a:cubicBezTo>
                    <a:pt x="1" y="0"/>
                    <a:pt x="1" y="0"/>
                    <a:pt x="1" y="0"/>
                  </a:cubicBezTo>
                </a:path>
              </a:pathLst>
            </a:custGeom>
            <a:solidFill>
              <a:srgbClr val="FAD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332">
              <a:extLst>
                <a:ext uri="{FF2B5EF4-FFF2-40B4-BE49-F238E27FC236}">
                  <a16:creationId xmlns:a16="http://schemas.microsoft.com/office/drawing/2014/main" id="{773B4612-4A79-458E-76E1-9A67751868B8}"/>
                </a:ext>
              </a:extLst>
            </p:cNvPr>
            <p:cNvSpPr>
              <a:spLocks/>
            </p:cNvSpPr>
            <p:nvPr/>
          </p:nvSpPr>
          <p:spPr bwMode="auto">
            <a:xfrm>
              <a:off x="2298" y="3054"/>
              <a:ext cx="261" cy="197"/>
            </a:xfrm>
            <a:custGeom>
              <a:avLst/>
              <a:gdLst>
                <a:gd name="T0" fmla="*/ 0 w 110"/>
                <a:gd name="T1" fmla="*/ 0 h 83"/>
                <a:gd name="T2" fmla="*/ 1 w 110"/>
                <a:gd name="T3" fmla="*/ 1 h 83"/>
                <a:gd name="T4" fmla="*/ 4 w 110"/>
                <a:gd name="T5" fmla="*/ 3 h 83"/>
                <a:gd name="T6" fmla="*/ 15 w 110"/>
                <a:gd name="T7" fmla="*/ 13 h 83"/>
                <a:gd name="T8" fmla="*/ 54 w 110"/>
                <a:gd name="T9" fmla="*/ 43 h 83"/>
                <a:gd name="T10" fmla="*/ 93 w 110"/>
                <a:gd name="T11" fmla="*/ 72 h 83"/>
                <a:gd name="T12" fmla="*/ 105 w 110"/>
                <a:gd name="T13" fmla="*/ 80 h 83"/>
                <a:gd name="T14" fmla="*/ 109 w 110"/>
                <a:gd name="T15" fmla="*/ 83 h 83"/>
                <a:gd name="T16" fmla="*/ 110 w 110"/>
                <a:gd name="T17" fmla="*/ 83 h 83"/>
                <a:gd name="T18" fmla="*/ 109 w 110"/>
                <a:gd name="T19" fmla="*/ 82 h 83"/>
                <a:gd name="T20" fmla="*/ 106 w 110"/>
                <a:gd name="T21" fmla="*/ 80 h 83"/>
                <a:gd name="T22" fmla="*/ 94 w 110"/>
                <a:gd name="T23" fmla="*/ 71 h 83"/>
                <a:gd name="T24" fmla="*/ 54 w 110"/>
                <a:gd name="T25" fmla="*/ 42 h 83"/>
                <a:gd name="T26" fmla="*/ 16 w 110"/>
                <a:gd name="T27" fmla="*/ 12 h 83"/>
                <a:gd name="T28" fmla="*/ 4 w 110"/>
                <a:gd name="T29" fmla="*/ 3 h 83"/>
                <a:gd name="T30" fmla="*/ 1 w 110"/>
                <a:gd name="T31" fmla="*/ 1 h 83"/>
                <a:gd name="T32" fmla="*/ 0 w 110"/>
                <a:gd name="T3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 h="83">
                  <a:moveTo>
                    <a:pt x="0" y="0"/>
                  </a:moveTo>
                  <a:cubicBezTo>
                    <a:pt x="0" y="0"/>
                    <a:pt x="0" y="0"/>
                    <a:pt x="1" y="1"/>
                  </a:cubicBezTo>
                  <a:cubicBezTo>
                    <a:pt x="2" y="1"/>
                    <a:pt x="3" y="2"/>
                    <a:pt x="4" y="3"/>
                  </a:cubicBezTo>
                  <a:cubicBezTo>
                    <a:pt x="7" y="6"/>
                    <a:pt x="11" y="9"/>
                    <a:pt x="15" y="13"/>
                  </a:cubicBezTo>
                  <a:cubicBezTo>
                    <a:pt x="25" y="21"/>
                    <a:pt x="38" y="31"/>
                    <a:pt x="54" y="43"/>
                  </a:cubicBezTo>
                  <a:cubicBezTo>
                    <a:pt x="69" y="54"/>
                    <a:pt x="83" y="65"/>
                    <a:pt x="93" y="72"/>
                  </a:cubicBezTo>
                  <a:cubicBezTo>
                    <a:pt x="98" y="75"/>
                    <a:pt x="102" y="78"/>
                    <a:pt x="105" y="80"/>
                  </a:cubicBezTo>
                  <a:cubicBezTo>
                    <a:pt x="107" y="81"/>
                    <a:pt x="108" y="82"/>
                    <a:pt x="109" y="83"/>
                  </a:cubicBezTo>
                  <a:cubicBezTo>
                    <a:pt x="110" y="83"/>
                    <a:pt x="110" y="83"/>
                    <a:pt x="110" y="83"/>
                  </a:cubicBezTo>
                  <a:cubicBezTo>
                    <a:pt x="110" y="83"/>
                    <a:pt x="110" y="83"/>
                    <a:pt x="109" y="82"/>
                  </a:cubicBezTo>
                  <a:cubicBezTo>
                    <a:pt x="108" y="82"/>
                    <a:pt x="107" y="81"/>
                    <a:pt x="106" y="80"/>
                  </a:cubicBezTo>
                  <a:cubicBezTo>
                    <a:pt x="102" y="78"/>
                    <a:pt x="98" y="75"/>
                    <a:pt x="94" y="71"/>
                  </a:cubicBezTo>
                  <a:cubicBezTo>
                    <a:pt x="83" y="64"/>
                    <a:pt x="70" y="54"/>
                    <a:pt x="54" y="42"/>
                  </a:cubicBezTo>
                  <a:cubicBezTo>
                    <a:pt x="39" y="31"/>
                    <a:pt x="25" y="20"/>
                    <a:pt x="16" y="12"/>
                  </a:cubicBezTo>
                  <a:cubicBezTo>
                    <a:pt x="11" y="9"/>
                    <a:pt x="7" y="5"/>
                    <a:pt x="4" y="3"/>
                  </a:cubicBezTo>
                  <a:cubicBezTo>
                    <a:pt x="3" y="2"/>
                    <a:pt x="2" y="1"/>
                    <a:pt x="1" y="1"/>
                  </a:cubicBezTo>
                  <a:cubicBezTo>
                    <a:pt x="0"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333">
              <a:extLst>
                <a:ext uri="{FF2B5EF4-FFF2-40B4-BE49-F238E27FC236}">
                  <a16:creationId xmlns:a16="http://schemas.microsoft.com/office/drawing/2014/main" id="{42E328D6-E800-4AB7-FB5C-C2038EBC4C84}"/>
                </a:ext>
              </a:extLst>
            </p:cNvPr>
            <p:cNvSpPr>
              <a:spLocks/>
            </p:cNvSpPr>
            <p:nvPr/>
          </p:nvSpPr>
          <p:spPr bwMode="auto">
            <a:xfrm>
              <a:off x="2502" y="3199"/>
              <a:ext cx="33" cy="16"/>
            </a:xfrm>
            <a:custGeom>
              <a:avLst/>
              <a:gdLst>
                <a:gd name="T0" fmla="*/ 0 w 14"/>
                <a:gd name="T1" fmla="*/ 7 h 7"/>
                <a:gd name="T2" fmla="*/ 6 w 14"/>
                <a:gd name="T3" fmla="*/ 3 h 7"/>
                <a:gd name="T4" fmla="*/ 14 w 14"/>
                <a:gd name="T5" fmla="*/ 1 h 7"/>
                <a:gd name="T6" fmla="*/ 6 w 14"/>
                <a:gd name="T7" fmla="*/ 2 h 7"/>
                <a:gd name="T8" fmla="*/ 0 w 14"/>
                <a:gd name="T9" fmla="*/ 7 h 7"/>
              </a:gdLst>
              <a:ahLst/>
              <a:cxnLst>
                <a:cxn ang="0">
                  <a:pos x="T0" y="T1"/>
                </a:cxn>
                <a:cxn ang="0">
                  <a:pos x="T2" y="T3"/>
                </a:cxn>
                <a:cxn ang="0">
                  <a:pos x="T4" y="T5"/>
                </a:cxn>
                <a:cxn ang="0">
                  <a:pos x="T6" y="T7"/>
                </a:cxn>
                <a:cxn ang="0">
                  <a:pos x="T8" y="T9"/>
                </a:cxn>
              </a:cxnLst>
              <a:rect l="0" t="0" r="r" b="b"/>
              <a:pathLst>
                <a:path w="14" h="7">
                  <a:moveTo>
                    <a:pt x="0" y="7"/>
                  </a:moveTo>
                  <a:cubicBezTo>
                    <a:pt x="0" y="7"/>
                    <a:pt x="2" y="4"/>
                    <a:pt x="6" y="3"/>
                  </a:cubicBezTo>
                  <a:cubicBezTo>
                    <a:pt x="10" y="1"/>
                    <a:pt x="14" y="2"/>
                    <a:pt x="14" y="1"/>
                  </a:cubicBezTo>
                  <a:cubicBezTo>
                    <a:pt x="14" y="1"/>
                    <a:pt x="10" y="0"/>
                    <a:pt x="6" y="2"/>
                  </a:cubicBezTo>
                  <a:cubicBezTo>
                    <a:pt x="2" y="4"/>
                    <a:pt x="0" y="7"/>
                    <a:pt x="0"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334">
              <a:extLst>
                <a:ext uri="{FF2B5EF4-FFF2-40B4-BE49-F238E27FC236}">
                  <a16:creationId xmlns:a16="http://schemas.microsoft.com/office/drawing/2014/main" id="{1A9BEB7C-A63E-6FAD-1EEE-0DFEDF936C50}"/>
                </a:ext>
              </a:extLst>
            </p:cNvPr>
            <p:cNvSpPr>
              <a:spLocks/>
            </p:cNvSpPr>
            <p:nvPr/>
          </p:nvSpPr>
          <p:spPr bwMode="auto">
            <a:xfrm>
              <a:off x="2474" y="3151"/>
              <a:ext cx="19" cy="7"/>
            </a:xfrm>
            <a:custGeom>
              <a:avLst/>
              <a:gdLst>
                <a:gd name="T0" fmla="*/ 0 w 8"/>
                <a:gd name="T1" fmla="*/ 3 h 3"/>
                <a:gd name="T2" fmla="*/ 4 w 8"/>
                <a:gd name="T3" fmla="*/ 2 h 3"/>
                <a:gd name="T4" fmla="*/ 7 w 8"/>
                <a:gd name="T5" fmla="*/ 0 h 3"/>
                <a:gd name="T6" fmla="*/ 4 w 8"/>
                <a:gd name="T7" fmla="*/ 1 h 3"/>
                <a:gd name="T8" fmla="*/ 0 w 8"/>
                <a:gd name="T9" fmla="*/ 3 h 3"/>
              </a:gdLst>
              <a:ahLst/>
              <a:cxnLst>
                <a:cxn ang="0">
                  <a:pos x="T0" y="T1"/>
                </a:cxn>
                <a:cxn ang="0">
                  <a:pos x="T2" y="T3"/>
                </a:cxn>
                <a:cxn ang="0">
                  <a:pos x="T4" y="T5"/>
                </a:cxn>
                <a:cxn ang="0">
                  <a:pos x="T6" y="T7"/>
                </a:cxn>
                <a:cxn ang="0">
                  <a:pos x="T8" y="T9"/>
                </a:cxn>
              </a:cxnLst>
              <a:rect l="0" t="0" r="r" b="b"/>
              <a:pathLst>
                <a:path w="8" h="3">
                  <a:moveTo>
                    <a:pt x="0" y="3"/>
                  </a:moveTo>
                  <a:cubicBezTo>
                    <a:pt x="0" y="3"/>
                    <a:pt x="2" y="3"/>
                    <a:pt x="4" y="2"/>
                  </a:cubicBezTo>
                  <a:cubicBezTo>
                    <a:pt x="6" y="1"/>
                    <a:pt x="8" y="0"/>
                    <a:pt x="7" y="0"/>
                  </a:cubicBezTo>
                  <a:cubicBezTo>
                    <a:pt x="7" y="0"/>
                    <a:pt x="6" y="0"/>
                    <a:pt x="4" y="1"/>
                  </a:cubicBezTo>
                  <a:cubicBezTo>
                    <a:pt x="1" y="2"/>
                    <a:pt x="0" y="2"/>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335">
              <a:extLst>
                <a:ext uri="{FF2B5EF4-FFF2-40B4-BE49-F238E27FC236}">
                  <a16:creationId xmlns:a16="http://schemas.microsoft.com/office/drawing/2014/main" id="{5D039B42-B436-14F8-32B5-80D58BEC1F2A}"/>
                </a:ext>
              </a:extLst>
            </p:cNvPr>
            <p:cNvSpPr>
              <a:spLocks/>
            </p:cNvSpPr>
            <p:nvPr/>
          </p:nvSpPr>
          <p:spPr bwMode="auto">
            <a:xfrm>
              <a:off x="2466" y="3139"/>
              <a:ext cx="17" cy="3"/>
            </a:xfrm>
            <a:custGeom>
              <a:avLst/>
              <a:gdLst>
                <a:gd name="T0" fmla="*/ 0 w 7"/>
                <a:gd name="T1" fmla="*/ 1 h 1"/>
                <a:gd name="T2" fmla="*/ 3 w 7"/>
                <a:gd name="T3" fmla="*/ 1 h 1"/>
                <a:gd name="T4" fmla="*/ 7 w 7"/>
                <a:gd name="T5" fmla="*/ 0 h 1"/>
                <a:gd name="T6" fmla="*/ 3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cubicBezTo>
                    <a:pt x="0" y="1"/>
                    <a:pt x="1" y="1"/>
                    <a:pt x="3" y="1"/>
                  </a:cubicBezTo>
                  <a:cubicBezTo>
                    <a:pt x="5" y="1"/>
                    <a:pt x="7" y="1"/>
                    <a:pt x="7" y="0"/>
                  </a:cubicBezTo>
                  <a:cubicBezTo>
                    <a:pt x="6" y="0"/>
                    <a:pt x="5" y="0"/>
                    <a:pt x="3" y="0"/>
                  </a:cubicBezTo>
                  <a:cubicBezTo>
                    <a:pt x="1" y="0"/>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336">
              <a:extLst>
                <a:ext uri="{FF2B5EF4-FFF2-40B4-BE49-F238E27FC236}">
                  <a16:creationId xmlns:a16="http://schemas.microsoft.com/office/drawing/2014/main" id="{AE8F657E-479C-6059-F1C3-D5436636FC42}"/>
                </a:ext>
              </a:extLst>
            </p:cNvPr>
            <p:cNvSpPr>
              <a:spLocks/>
            </p:cNvSpPr>
            <p:nvPr/>
          </p:nvSpPr>
          <p:spPr bwMode="auto">
            <a:xfrm>
              <a:off x="2469" y="3121"/>
              <a:ext cx="16" cy="14"/>
            </a:xfrm>
            <a:custGeom>
              <a:avLst/>
              <a:gdLst>
                <a:gd name="T0" fmla="*/ 0 w 7"/>
                <a:gd name="T1" fmla="*/ 0 h 6"/>
                <a:gd name="T2" fmla="*/ 3 w 7"/>
                <a:gd name="T3" fmla="*/ 3 h 6"/>
                <a:gd name="T4" fmla="*/ 7 w 7"/>
                <a:gd name="T5" fmla="*/ 6 h 6"/>
                <a:gd name="T6" fmla="*/ 4 w 7"/>
                <a:gd name="T7" fmla="*/ 3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1"/>
                    <a:pt x="1" y="2"/>
                    <a:pt x="3" y="3"/>
                  </a:cubicBezTo>
                  <a:cubicBezTo>
                    <a:pt x="5" y="5"/>
                    <a:pt x="7" y="6"/>
                    <a:pt x="7" y="6"/>
                  </a:cubicBezTo>
                  <a:cubicBezTo>
                    <a:pt x="7" y="5"/>
                    <a:pt x="5" y="4"/>
                    <a:pt x="4" y="3"/>
                  </a:cubicBezTo>
                  <a:cubicBezTo>
                    <a:pt x="2"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337">
              <a:extLst>
                <a:ext uri="{FF2B5EF4-FFF2-40B4-BE49-F238E27FC236}">
                  <a16:creationId xmlns:a16="http://schemas.microsoft.com/office/drawing/2014/main" id="{716DE803-19B7-0D74-4DF3-81FED03CC69A}"/>
                </a:ext>
              </a:extLst>
            </p:cNvPr>
            <p:cNvSpPr>
              <a:spLocks/>
            </p:cNvSpPr>
            <p:nvPr/>
          </p:nvSpPr>
          <p:spPr bwMode="auto">
            <a:xfrm>
              <a:off x="2474" y="3109"/>
              <a:ext cx="16" cy="16"/>
            </a:xfrm>
            <a:custGeom>
              <a:avLst/>
              <a:gdLst>
                <a:gd name="T0" fmla="*/ 0 w 7"/>
                <a:gd name="T1" fmla="*/ 0 h 7"/>
                <a:gd name="T2" fmla="*/ 3 w 7"/>
                <a:gd name="T3" fmla="*/ 4 h 7"/>
                <a:gd name="T4" fmla="*/ 7 w 7"/>
                <a:gd name="T5" fmla="*/ 7 h 7"/>
                <a:gd name="T6" fmla="*/ 4 w 7"/>
                <a:gd name="T7" fmla="*/ 4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0"/>
                    <a:pt x="1" y="2"/>
                    <a:pt x="3" y="4"/>
                  </a:cubicBezTo>
                  <a:cubicBezTo>
                    <a:pt x="5" y="6"/>
                    <a:pt x="7" y="7"/>
                    <a:pt x="7" y="7"/>
                  </a:cubicBezTo>
                  <a:cubicBezTo>
                    <a:pt x="7" y="6"/>
                    <a:pt x="6" y="5"/>
                    <a:pt x="4" y="4"/>
                  </a:cubicBezTo>
                  <a:cubicBezTo>
                    <a:pt x="2" y="2"/>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338">
              <a:extLst>
                <a:ext uri="{FF2B5EF4-FFF2-40B4-BE49-F238E27FC236}">
                  <a16:creationId xmlns:a16="http://schemas.microsoft.com/office/drawing/2014/main" id="{F56A10D6-202B-F690-A39A-3F86CF6FDAA3}"/>
                </a:ext>
              </a:extLst>
            </p:cNvPr>
            <p:cNvSpPr>
              <a:spLocks/>
            </p:cNvSpPr>
            <p:nvPr/>
          </p:nvSpPr>
          <p:spPr bwMode="auto">
            <a:xfrm>
              <a:off x="2488" y="3144"/>
              <a:ext cx="38" cy="19"/>
            </a:xfrm>
            <a:custGeom>
              <a:avLst/>
              <a:gdLst>
                <a:gd name="T0" fmla="*/ 0 w 16"/>
                <a:gd name="T1" fmla="*/ 2 h 8"/>
                <a:gd name="T2" fmla="*/ 5 w 16"/>
                <a:gd name="T3" fmla="*/ 5 h 8"/>
                <a:gd name="T4" fmla="*/ 10 w 16"/>
                <a:gd name="T5" fmla="*/ 7 h 8"/>
                <a:gd name="T6" fmla="*/ 13 w 16"/>
                <a:gd name="T7" fmla="*/ 8 h 8"/>
                <a:gd name="T8" fmla="*/ 15 w 16"/>
                <a:gd name="T9" fmla="*/ 8 h 8"/>
                <a:gd name="T10" fmla="*/ 16 w 16"/>
                <a:gd name="T11" fmla="*/ 6 h 8"/>
                <a:gd name="T12" fmla="*/ 5 w 16"/>
                <a:gd name="T13" fmla="*/ 1 h 8"/>
                <a:gd name="T14" fmla="*/ 1 w 16"/>
                <a:gd name="T15" fmla="*/ 2 h 8"/>
                <a:gd name="T16" fmla="*/ 0 w 16"/>
                <a:gd name="T17" fmla="*/ 3 h 8"/>
                <a:gd name="T18" fmla="*/ 5 w 16"/>
                <a:gd name="T19" fmla="*/ 1 h 8"/>
                <a:gd name="T20" fmla="*/ 10 w 16"/>
                <a:gd name="T21" fmla="*/ 2 h 8"/>
                <a:gd name="T22" fmla="*/ 15 w 16"/>
                <a:gd name="T23" fmla="*/ 6 h 8"/>
                <a:gd name="T24" fmla="*/ 13 w 16"/>
                <a:gd name="T25" fmla="*/ 7 h 8"/>
                <a:gd name="T26" fmla="*/ 10 w 16"/>
                <a:gd name="T27" fmla="*/ 6 h 8"/>
                <a:gd name="T28" fmla="*/ 5 w 16"/>
                <a:gd name="T29" fmla="*/ 4 h 8"/>
                <a:gd name="T30" fmla="*/ 0 w 16"/>
                <a:gd name="T3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8">
                  <a:moveTo>
                    <a:pt x="0" y="2"/>
                  </a:moveTo>
                  <a:cubicBezTo>
                    <a:pt x="0" y="2"/>
                    <a:pt x="2" y="3"/>
                    <a:pt x="5" y="5"/>
                  </a:cubicBezTo>
                  <a:cubicBezTo>
                    <a:pt x="6" y="6"/>
                    <a:pt x="8" y="7"/>
                    <a:pt x="10" y="7"/>
                  </a:cubicBezTo>
                  <a:cubicBezTo>
                    <a:pt x="11" y="8"/>
                    <a:pt x="12" y="8"/>
                    <a:pt x="13" y="8"/>
                  </a:cubicBezTo>
                  <a:cubicBezTo>
                    <a:pt x="14" y="8"/>
                    <a:pt x="14" y="8"/>
                    <a:pt x="15" y="8"/>
                  </a:cubicBezTo>
                  <a:cubicBezTo>
                    <a:pt x="16" y="7"/>
                    <a:pt x="16" y="6"/>
                    <a:pt x="16" y="6"/>
                  </a:cubicBezTo>
                  <a:cubicBezTo>
                    <a:pt x="13" y="1"/>
                    <a:pt x="8" y="0"/>
                    <a:pt x="5" y="1"/>
                  </a:cubicBezTo>
                  <a:cubicBezTo>
                    <a:pt x="3" y="1"/>
                    <a:pt x="2" y="2"/>
                    <a:pt x="1" y="2"/>
                  </a:cubicBezTo>
                  <a:cubicBezTo>
                    <a:pt x="0" y="3"/>
                    <a:pt x="0" y="3"/>
                    <a:pt x="0" y="3"/>
                  </a:cubicBezTo>
                  <a:cubicBezTo>
                    <a:pt x="0" y="4"/>
                    <a:pt x="2" y="2"/>
                    <a:pt x="5" y="1"/>
                  </a:cubicBezTo>
                  <a:cubicBezTo>
                    <a:pt x="6" y="1"/>
                    <a:pt x="8" y="1"/>
                    <a:pt x="10" y="2"/>
                  </a:cubicBezTo>
                  <a:cubicBezTo>
                    <a:pt x="12" y="2"/>
                    <a:pt x="14" y="4"/>
                    <a:pt x="15" y="6"/>
                  </a:cubicBezTo>
                  <a:cubicBezTo>
                    <a:pt x="15" y="7"/>
                    <a:pt x="14" y="7"/>
                    <a:pt x="13" y="7"/>
                  </a:cubicBezTo>
                  <a:cubicBezTo>
                    <a:pt x="12" y="7"/>
                    <a:pt x="11" y="7"/>
                    <a:pt x="10" y="6"/>
                  </a:cubicBezTo>
                  <a:cubicBezTo>
                    <a:pt x="8" y="6"/>
                    <a:pt x="6" y="5"/>
                    <a:pt x="5" y="4"/>
                  </a:cubicBezTo>
                  <a:cubicBezTo>
                    <a:pt x="2" y="3"/>
                    <a:pt x="0" y="2"/>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339">
              <a:extLst>
                <a:ext uri="{FF2B5EF4-FFF2-40B4-BE49-F238E27FC236}">
                  <a16:creationId xmlns:a16="http://schemas.microsoft.com/office/drawing/2014/main" id="{BD9A1FC2-9342-F10A-68CF-E238F08A5156}"/>
                </a:ext>
              </a:extLst>
            </p:cNvPr>
            <p:cNvSpPr>
              <a:spLocks/>
            </p:cNvSpPr>
            <p:nvPr/>
          </p:nvSpPr>
          <p:spPr bwMode="auto">
            <a:xfrm>
              <a:off x="2488" y="3123"/>
              <a:ext cx="12" cy="28"/>
            </a:xfrm>
            <a:custGeom>
              <a:avLst/>
              <a:gdLst>
                <a:gd name="T0" fmla="*/ 1 w 5"/>
                <a:gd name="T1" fmla="*/ 12 h 12"/>
                <a:gd name="T2" fmla="*/ 4 w 5"/>
                <a:gd name="T3" fmla="*/ 9 h 12"/>
                <a:gd name="T4" fmla="*/ 5 w 5"/>
                <a:gd name="T5" fmla="*/ 5 h 12"/>
                <a:gd name="T6" fmla="*/ 3 w 5"/>
                <a:gd name="T7" fmla="*/ 1 h 12"/>
                <a:gd name="T8" fmla="*/ 0 w 5"/>
                <a:gd name="T9" fmla="*/ 2 h 12"/>
                <a:gd name="T10" fmla="*/ 0 w 5"/>
                <a:gd name="T11" fmla="*/ 4 h 12"/>
                <a:gd name="T12" fmla="*/ 0 w 5"/>
                <a:gd name="T13" fmla="*/ 8 h 12"/>
                <a:gd name="T14" fmla="*/ 1 w 5"/>
                <a:gd name="T15" fmla="*/ 11 h 12"/>
                <a:gd name="T16" fmla="*/ 1 w 5"/>
                <a:gd name="T17" fmla="*/ 8 h 12"/>
                <a:gd name="T18" fmla="*/ 1 w 5"/>
                <a:gd name="T19" fmla="*/ 4 h 12"/>
                <a:gd name="T20" fmla="*/ 3 w 5"/>
                <a:gd name="T21" fmla="*/ 2 h 12"/>
                <a:gd name="T22" fmla="*/ 4 w 5"/>
                <a:gd name="T23" fmla="*/ 5 h 12"/>
                <a:gd name="T24" fmla="*/ 3 w 5"/>
                <a:gd name="T25" fmla="*/ 9 h 12"/>
                <a:gd name="T26" fmla="*/ 1 w 5"/>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2">
                  <a:moveTo>
                    <a:pt x="1" y="12"/>
                  </a:moveTo>
                  <a:cubicBezTo>
                    <a:pt x="1" y="12"/>
                    <a:pt x="3" y="11"/>
                    <a:pt x="4" y="9"/>
                  </a:cubicBezTo>
                  <a:cubicBezTo>
                    <a:pt x="5" y="8"/>
                    <a:pt x="5" y="7"/>
                    <a:pt x="5" y="5"/>
                  </a:cubicBezTo>
                  <a:cubicBezTo>
                    <a:pt x="5" y="4"/>
                    <a:pt x="5" y="2"/>
                    <a:pt x="3" y="1"/>
                  </a:cubicBezTo>
                  <a:cubicBezTo>
                    <a:pt x="2" y="0"/>
                    <a:pt x="1" y="1"/>
                    <a:pt x="0" y="2"/>
                  </a:cubicBezTo>
                  <a:cubicBezTo>
                    <a:pt x="0" y="2"/>
                    <a:pt x="0" y="3"/>
                    <a:pt x="0" y="4"/>
                  </a:cubicBezTo>
                  <a:cubicBezTo>
                    <a:pt x="0" y="6"/>
                    <a:pt x="0" y="7"/>
                    <a:pt x="0" y="8"/>
                  </a:cubicBezTo>
                  <a:cubicBezTo>
                    <a:pt x="0" y="10"/>
                    <a:pt x="1" y="12"/>
                    <a:pt x="1" y="11"/>
                  </a:cubicBezTo>
                  <a:cubicBezTo>
                    <a:pt x="1" y="11"/>
                    <a:pt x="1" y="10"/>
                    <a:pt x="1" y="8"/>
                  </a:cubicBezTo>
                  <a:cubicBezTo>
                    <a:pt x="0" y="7"/>
                    <a:pt x="0" y="6"/>
                    <a:pt x="1" y="4"/>
                  </a:cubicBezTo>
                  <a:cubicBezTo>
                    <a:pt x="1" y="3"/>
                    <a:pt x="2" y="1"/>
                    <a:pt x="3" y="2"/>
                  </a:cubicBezTo>
                  <a:cubicBezTo>
                    <a:pt x="4" y="2"/>
                    <a:pt x="4" y="4"/>
                    <a:pt x="4" y="5"/>
                  </a:cubicBezTo>
                  <a:cubicBezTo>
                    <a:pt x="4" y="7"/>
                    <a:pt x="4" y="8"/>
                    <a:pt x="3" y="9"/>
                  </a:cubicBezTo>
                  <a:cubicBezTo>
                    <a:pt x="2" y="11"/>
                    <a:pt x="1" y="12"/>
                    <a:pt x="1"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340">
              <a:extLst>
                <a:ext uri="{FF2B5EF4-FFF2-40B4-BE49-F238E27FC236}">
                  <a16:creationId xmlns:a16="http://schemas.microsoft.com/office/drawing/2014/main" id="{1BD7506B-4DEA-A0F3-132A-308029C61C27}"/>
                </a:ext>
              </a:extLst>
            </p:cNvPr>
            <p:cNvSpPr>
              <a:spLocks/>
            </p:cNvSpPr>
            <p:nvPr/>
          </p:nvSpPr>
          <p:spPr bwMode="auto">
            <a:xfrm>
              <a:off x="2331" y="3014"/>
              <a:ext cx="36" cy="85"/>
            </a:xfrm>
            <a:custGeom>
              <a:avLst/>
              <a:gdLst>
                <a:gd name="T0" fmla="*/ 0 w 15"/>
                <a:gd name="T1" fmla="*/ 0 h 36"/>
                <a:gd name="T2" fmla="*/ 5 w 15"/>
                <a:gd name="T3" fmla="*/ 4 h 36"/>
                <a:gd name="T4" fmla="*/ 12 w 15"/>
                <a:gd name="T5" fmla="*/ 16 h 36"/>
                <a:gd name="T6" fmla="*/ 12 w 15"/>
                <a:gd name="T7" fmla="*/ 30 h 36"/>
                <a:gd name="T8" fmla="*/ 10 w 15"/>
                <a:gd name="T9" fmla="*/ 36 h 36"/>
                <a:gd name="T10" fmla="*/ 11 w 15"/>
                <a:gd name="T11" fmla="*/ 34 h 36"/>
                <a:gd name="T12" fmla="*/ 12 w 15"/>
                <a:gd name="T13" fmla="*/ 30 h 36"/>
                <a:gd name="T14" fmla="*/ 13 w 15"/>
                <a:gd name="T15" fmla="*/ 16 h 36"/>
                <a:gd name="T16" fmla="*/ 5 w 15"/>
                <a:gd name="T17" fmla="*/ 4 h 36"/>
                <a:gd name="T18" fmla="*/ 2 w 15"/>
                <a:gd name="T19" fmla="*/ 1 h 36"/>
                <a:gd name="T20" fmla="*/ 0 w 15"/>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6">
                  <a:moveTo>
                    <a:pt x="0" y="0"/>
                  </a:moveTo>
                  <a:cubicBezTo>
                    <a:pt x="0" y="0"/>
                    <a:pt x="2" y="1"/>
                    <a:pt x="5" y="4"/>
                  </a:cubicBezTo>
                  <a:cubicBezTo>
                    <a:pt x="7" y="7"/>
                    <a:pt x="11" y="11"/>
                    <a:pt x="12" y="16"/>
                  </a:cubicBezTo>
                  <a:cubicBezTo>
                    <a:pt x="14" y="22"/>
                    <a:pt x="13" y="27"/>
                    <a:pt x="12" y="30"/>
                  </a:cubicBezTo>
                  <a:cubicBezTo>
                    <a:pt x="11" y="34"/>
                    <a:pt x="9" y="36"/>
                    <a:pt x="10" y="36"/>
                  </a:cubicBezTo>
                  <a:cubicBezTo>
                    <a:pt x="10" y="36"/>
                    <a:pt x="10" y="35"/>
                    <a:pt x="11" y="34"/>
                  </a:cubicBezTo>
                  <a:cubicBezTo>
                    <a:pt x="11" y="34"/>
                    <a:pt x="12" y="32"/>
                    <a:pt x="12" y="30"/>
                  </a:cubicBezTo>
                  <a:cubicBezTo>
                    <a:pt x="14" y="27"/>
                    <a:pt x="15" y="22"/>
                    <a:pt x="13" y="16"/>
                  </a:cubicBezTo>
                  <a:cubicBezTo>
                    <a:pt x="12" y="10"/>
                    <a:pt x="8" y="6"/>
                    <a:pt x="5" y="4"/>
                  </a:cubicBezTo>
                  <a:cubicBezTo>
                    <a:pt x="4" y="2"/>
                    <a:pt x="3" y="1"/>
                    <a:pt x="2" y="1"/>
                  </a:cubicBezTo>
                  <a:cubicBezTo>
                    <a:pt x="1" y="0"/>
                    <a:pt x="0" y="0"/>
                    <a:pt x="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341">
              <a:extLst>
                <a:ext uri="{FF2B5EF4-FFF2-40B4-BE49-F238E27FC236}">
                  <a16:creationId xmlns:a16="http://schemas.microsoft.com/office/drawing/2014/main" id="{7CC4F4B4-8103-9889-1D34-4412E1776042}"/>
                </a:ext>
              </a:extLst>
            </p:cNvPr>
            <p:cNvSpPr>
              <a:spLocks/>
            </p:cNvSpPr>
            <p:nvPr/>
          </p:nvSpPr>
          <p:spPr bwMode="auto">
            <a:xfrm>
              <a:off x="2383" y="3099"/>
              <a:ext cx="45" cy="36"/>
            </a:xfrm>
            <a:custGeom>
              <a:avLst/>
              <a:gdLst>
                <a:gd name="T0" fmla="*/ 0 w 19"/>
                <a:gd name="T1" fmla="*/ 0 h 15"/>
                <a:gd name="T2" fmla="*/ 9 w 19"/>
                <a:gd name="T3" fmla="*/ 8 h 15"/>
                <a:gd name="T4" fmla="*/ 19 w 19"/>
                <a:gd name="T5" fmla="*/ 15 h 15"/>
                <a:gd name="T6" fmla="*/ 10 w 19"/>
                <a:gd name="T7" fmla="*/ 7 h 15"/>
                <a:gd name="T8" fmla="*/ 0 w 19"/>
                <a:gd name="T9" fmla="*/ 0 h 15"/>
              </a:gdLst>
              <a:ahLst/>
              <a:cxnLst>
                <a:cxn ang="0">
                  <a:pos x="T0" y="T1"/>
                </a:cxn>
                <a:cxn ang="0">
                  <a:pos x="T2" y="T3"/>
                </a:cxn>
                <a:cxn ang="0">
                  <a:pos x="T4" y="T5"/>
                </a:cxn>
                <a:cxn ang="0">
                  <a:pos x="T6" y="T7"/>
                </a:cxn>
                <a:cxn ang="0">
                  <a:pos x="T8" y="T9"/>
                </a:cxn>
              </a:cxnLst>
              <a:rect l="0" t="0" r="r" b="b"/>
              <a:pathLst>
                <a:path w="19" h="15">
                  <a:moveTo>
                    <a:pt x="0" y="0"/>
                  </a:moveTo>
                  <a:cubicBezTo>
                    <a:pt x="0" y="0"/>
                    <a:pt x="4" y="4"/>
                    <a:pt x="9" y="8"/>
                  </a:cubicBezTo>
                  <a:cubicBezTo>
                    <a:pt x="14" y="12"/>
                    <a:pt x="19" y="15"/>
                    <a:pt x="19" y="15"/>
                  </a:cubicBezTo>
                  <a:cubicBezTo>
                    <a:pt x="19" y="14"/>
                    <a:pt x="15" y="12"/>
                    <a:pt x="10" y="7"/>
                  </a:cubicBezTo>
                  <a:cubicBezTo>
                    <a:pt x="4" y="3"/>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342">
              <a:extLst>
                <a:ext uri="{FF2B5EF4-FFF2-40B4-BE49-F238E27FC236}">
                  <a16:creationId xmlns:a16="http://schemas.microsoft.com/office/drawing/2014/main" id="{45E532FB-B7BB-2687-1B74-35810D39F550}"/>
                </a:ext>
              </a:extLst>
            </p:cNvPr>
            <p:cNvSpPr>
              <a:spLocks/>
            </p:cNvSpPr>
            <p:nvPr/>
          </p:nvSpPr>
          <p:spPr bwMode="auto">
            <a:xfrm>
              <a:off x="2350" y="3075"/>
              <a:ext cx="5" cy="15"/>
            </a:xfrm>
            <a:custGeom>
              <a:avLst/>
              <a:gdLst>
                <a:gd name="T0" fmla="*/ 2 w 2"/>
                <a:gd name="T1" fmla="*/ 0 h 6"/>
                <a:gd name="T2" fmla="*/ 1 w 2"/>
                <a:gd name="T3" fmla="*/ 3 h 6"/>
                <a:gd name="T4" fmla="*/ 0 w 2"/>
                <a:gd name="T5" fmla="*/ 5 h 6"/>
                <a:gd name="T6" fmla="*/ 2 w 2"/>
                <a:gd name="T7" fmla="*/ 3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1" y="1"/>
                    <a:pt x="1" y="2"/>
                    <a:pt x="1" y="3"/>
                  </a:cubicBezTo>
                  <a:cubicBezTo>
                    <a:pt x="1" y="4"/>
                    <a:pt x="0" y="5"/>
                    <a:pt x="0" y="5"/>
                  </a:cubicBezTo>
                  <a:cubicBezTo>
                    <a:pt x="1" y="6"/>
                    <a:pt x="2" y="5"/>
                    <a:pt x="2" y="3"/>
                  </a:cubicBezTo>
                  <a:cubicBezTo>
                    <a:pt x="2" y="2"/>
                    <a:pt x="2" y="0"/>
                    <a:pt x="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343">
              <a:extLst>
                <a:ext uri="{FF2B5EF4-FFF2-40B4-BE49-F238E27FC236}">
                  <a16:creationId xmlns:a16="http://schemas.microsoft.com/office/drawing/2014/main" id="{F42C414E-0A34-35FD-A8ED-74E1BCC73800}"/>
                </a:ext>
              </a:extLst>
            </p:cNvPr>
            <p:cNvSpPr>
              <a:spLocks/>
            </p:cNvSpPr>
            <p:nvPr/>
          </p:nvSpPr>
          <p:spPr bwMode="auto">
            <a:xfrm>
              <a:off x="2352" y="3054"/>
              <a:ext cx="3" cy="10"/>
            </a:xfrm>
            <a:custGeom>
              <a:avLst/>
              <a:gdLst>
                <a:gd name="T0" fmla="*/ 0 w 1"/>
                <a:gd name="T1" fmla="*/ 0 h 4"/>
                <a:gd name="T2" fmla="*/ 0 w 1"/>
                <a:gd name="T3" fmla="*/ 2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1"/>
                    <a:pt x="0" y="2"/>
                  </a:cubicBezTo>
                  <a:cubicBezTo>
                    <a:pt x="0" y="3"/>
                    <a:pt x="0" y="4"/>
                    <a:pt x="1" y="4"/>
                  </a:cubicBezTo>
                  <a:cubicBezTo>
                    <a:pt x="1" y="4"/>
                    <a:pt x="1" y="3"/>
                    <a:pt x="1"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344">
              <a:extLst>
                <a:ext uri="{FF2B5EF4-FFF2-40B4-BE49-F238E27FC236}">
                  <a16:creationId xmlns:a16="http://schemas.microsoft.com/office/drawing/2014/main" id="{F9FBA1EA-231F-6F4B-465C-F4CC921DA641}"/>
                </a:ext>
              </a:extLst>
            </p:cNvPr>
            <p:cNvSpPr>
              <a:spLocks/>
            </p:cNvSpPr>
            <p:nvPr/>
          </p:nvSpPr>
          <p:spPr bwMode="auto">
            <a:xfrm>
              <a:off x="2341" y="3035"/>
              <a:ext cx="7" cy="10"/>
            </a:xfrm>
            <a:custGeom>
              <a:avLst/>
              <a:gdLst>
                <a:gd name="T0" fmla="*/ 0 w 3"/>
                <a:gd name="T1" fmla="*/ 0 h 4"/>
                <a:gd name="T2" fmla="*/ 2 w 3"/>
                <a:gd name="T3" fmla="*/ 2 h 4"/>
                <a:gd name="T4" fmla="*/ 3 w 3"/>
                <a:gd name="T5" fmla="*/ 4 h 4"/>
                <a:gd name="T6" fmla="*/ 3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cubicBezTo>
                    <a:pt x="0" y="0"/>
                    <a:pt x="1" y="1"/>
                    <a:pt x="2" y="2"/>
                  </a:cubicBezTo>
                  <a:cubicBezTo>
                    <a:pt x="2" y="3"/>
                    <a:pt x="3" y="4"/>
                    <a:pt x="3" y="4"/>
                  </a:cubicBezTo>
                  <a:cubicBezTo>
                    <a:pt x="3" y="4"/>
                    <a:pt x="3" y="3"/>
                    <a:pt x="3" y="2"/>
                  </a:cubicBezTo>
                  <a:cubicBezTo>
                    <a:pt x="2"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345">
              <a:extLst>
                <a:ext uri="{FF2B5EF4-FFF2-40B4-BE49-F238E27FC236}">
                  <a16:creationId xmlns:a16="http://schemas.microsoft.com/office/drawing/2014/main" id="{32CE8F99-C46E-BD5E-2DAB-82DD5619615D}"/>
                </a:ext>
              </a:extLst>
            </p:cNvPr>
            <p:cNvSpPr>
              <a:spLocks/>
            </p:cNvSpPr>
            <p:nvPr/>
          </p:nvSpPr>
          <p:spPr bwMode="auto">
            <a:xfrm>
              <a:off x="2331" y="3023"/>
              <a:ext cx="5" cy="7"/>
            </a:xfrm>
            <a:custGeom>
              <a:avLst/>
              <a:gdLst>
                <a:gd name="T0" fmla="*/ 0 w 2"/>
                <a:gd name="T1" fmla="*/ 0 h 3"/>
                <a:gd name="T2" fmla="*/ 1 w 2"/>
                <a:gd name="T3" fmla="*/ 2 h 3"/>
                <a:gd name="T4" fmla="*/ 2 w 2"/>
                <a:gd name="T5" fmla="*/ 2 h 3"/>
                <a:gd name="T6" fmla="*/ 1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0"/>
                    <a:pt x="0" y="1"/>
                    <a:pt x="1" y="2"/>
                  </a:cubicBezTo>
                  <a:cubicBezTo>
                    <a:pt x="1" y="2"/>
                    <a:pt x="2" y="3"/>
                    <a:pt x="2" y="2"/>
                  </a:cubicBezTo>
                  <a:cubicBezTo>
                    <a:pt x="2" y="2"/>
                    <a:pt x="2" y="2"/>
                    <a:pt x="1" y="1"/>
                  </a:cubicBezTo>
                  <a:cubicBezTo>
                    <a:pt x="1" y="0"/>
                    <a:pt x="1"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346">
              <a:extLst>
                <a:ext uri="{FF2B5EF4-FFF2-40B4-BE49-F238E27FC236}">
                  <a16:creationId xmlns:a16="http://schemas.microsoft.com/office/drawing/2014/main" id="{DB99BEDC-4265-2436-9F25-395F62705A5F}"/>
                </a:ext>
              </a:extLst>
            </p:cNvPr>
            <p:cNvSpPr>
              <a:spLocks noEditPoints="1"/>
            </p:cNvSpPr>
            <p:nvPr/>
          </p:nvSpPr>
          <p:spPr bwMode="auto">
            <a:xfrm>
              <a:off x="2336" y="2992"/>
              <a:ext cx="166" cy="124"/>
            </a:xfrm>
            <a:custGeom>
              <a:avLst/>
              <a:gdLst>
                <a:gd name="T0" fmla="*/ 166 w 166"/>
                <a:gd name="T1" fmla="*/ 117 h 124"/>
                <a:gd name="T2" fmla="*/ 161 w 166"/>
                <a:gd name="T3" fmla="*/ 124 h 124"/>
                <a:gd name="T4" fmla="*/ 161 w 166"/>
                <a:gd name="T5" fmla="*/ 124 h 124"/>
                <a:gd name="T6" fmla="*/ 166 w 166"/>
                <a:gd name="T7" fmla="*/ 117 h 124"/>
                <a:gd name="T8" fmla="*/ 166 w 166"/>
                <a:gd name="T9" fmla="*/ 117 h 124"/>
                <a:gd name="T10" fmla="*/ 9 w 166"/>
                <a:gd name="T11" fmla="*/ 0 h 124"/>
                <a:gd name="T12" fmla="*/ 0 w 166"/>
                <a:gd name="T13" fmla="*/ 12 h 124"/>
                <a:gd name="T14" fmla="*/ 9 w 166"/>
                <a:gd name="T15" fmla="*/ 0 h 124"/>
                <a:gd name="T16" fmla="*/ 9 w 16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24">
                  <a:moveTo>
                    <a:pt x="166" y="117"/>
                  </a:moveTo>
                  <a:lnTo>
                    <a:pt x="161" y="124"/>
                  </a:lnTo>
                  <a:lnTo>
                    <a:pt x="161" y="124"/>
                  </a:lnTo>
                  <a:lnTo>
                    <a:pt x="166" y="117"/>
                  </a:lnTo>
                  <a:lnTo>
                    <a:pt x="166" y="117"/>
                  </a:lnTo>
                  <a:close/>
                  <a:moveTo>
                    <a:pt x="9" y="0"/>
                  </a:moveTo>
                  <a:lnTo>
                    <a:pt x="0" y="12"/>
                  </a:lnTo>
                  <a:lnTo>
                    <a:pt x="9" y="0"/>
                  </a:lnTo>
                  <a:lnTo>
                    <a:pt x="9"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347">
              <a:extLst>
                <a:ext uri="{FF2B5EF4-FFF2-40B4-BE49-F238E27FC236}">
                  <a16:creationId xmlns:a16="http://schemas.microsoft.com/office/drawing/2014/main" id="{919C8DA8-BB58-D572-8D7F-D81679EDABA7}"/>
                </a:ext>
              </a:extLst>
            </p:cNvPr>
            <p:cNvSpPr>
              <a:spLocks noEditPoints="1"/>
            </p:cNvSpPr>
            <p:nvPr/>
          </p:nvSpPr>
          <p:spPr bwMode="auto">
            <a:xfrm>
              <a:off x="2336" y="2992"/>
              <a:ext cx="166" cy="124"/>
            </a:xfrm>
            <a:custGeom>
              <a:avLst/>
              <a:gdLst>
                <a:gd name="T0" fmla="*/ 166 w 166"/>
                <a:gd name="T1" fmla="*/ 117 h 124"/>
                <a:gd name="T2" fmla="*/ 161 w 166"/>
                <a:gd name="T3" fmla="*/ 124 h 124"/>
                <a:gd name="T4" fmla="*/ 161 w 166"/>
                <a:gd name="T5" fmla="*/ 124 h 124"/>
                <a:gd name="T6" fmla="*/ 166 w 166"/>
                <a:gd name="T7" fmla="*/ 117 h 124"/>
                <a:gd name="T8" fmla="*/ 166 w 166"/>
                <a:gd name="T9" fmla="*/ 117 h 124"/>
                <a:gd name="T10" fmla="*/ 9 w 166"/>
                <a:gd name="T11" fmla="*/ 0 h 124"/>
                <a:gd name="T12" fmla="*/ 0 w 166"/>
                <a:gd name="T13" fmla="*/ 12 h 124"/>
                <a:gd name="T14" fmla="*/ 9 w 166"/>
                <a:gd name="T15" fmla="*/ 0 h 124"/>
                <a:gd name="T16" fmla="*/ 9 w 16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24">
                  <a:moveTo>
                    <a:pt x="166" y="117"/>
                  </a:moveTo>
                  <a:lnTo>
                    <a:pt x="161" y="124"/>
                  </a:lnTo>
                  <a:lnTo>
                    <a:pt x="161" y="124"/>
                  </a:lnTo>
                  <a:lnTo>
                    <a:pt x="166" y="117"/>
                  </a:lnTo>
                  <a:lnTo>
                    <a:pt x="166" y="117"/>
                  </a:lnTo>
                  <a:moveTo>
                    <a:pt x="9" y="0"/>
                  </a:moveTo>
                  <a:lnTo>
                    <a:pt x="0" y="12"/>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348">
              <a:extLst>
                <a:ext uri="{FF2B5EF4-FFF2-40B4-BE49-F238E27FC236}">
                  <a16:creationId xmlns:a16="http://schemas.microsoft.com/office/drawing/2014/main" id="{8C3975F8-E461-40BB-7C6D-C7DACFACA0AD}"/>
                </a:ext>
              </a:extLst>
            </p:cNvPr>
            <p:cNvSpPr>
              <a:spLocks/>
            </p:cNvSpPr>
            <p:nvPr/>
          </p:nvSpPr>
          <p:spPr bwMode="auto">
            <a:xfrm>
              <a:off x="2336" y="2992"/>
              <a:ext cx="166" cy="124"/>
            </a:xfrm>
            <a:custGeom>
              <a:avLst/>
              <a:gdLst>
                <a:gd name="T0" fmla="*/ 9 w 166"/>
                <a:gd name="T1" fmla="*/ 0 h 124"/>
                <a:gd name="T2" fmla="*/ 0 w 166"/>
                <a:gd name="T3" fmla="*/ 12 h 124"/>
                <a:gd name="T4" fmla="*/ 161 w 166"/>
                <a:gd name="T5" fmla="*/ 124 h 124"/>
                <a:gd name="T6" fmla="*/ 166 w 166"/>
                <a:gd name="T7" fmla="*/ 117 h 124"/>
                <a:gd name="T8" fmla="*/ 9 w 166"/>
                <a:gd name="T9" fmla="*/ 0 h 124"/>
              </a:gdLst>
              <a:ahLst/>
              <a:cxnLst>
                <a:cxn ang="0">
                  <a:pos x="T0" y="T1"/>
                </a:cxn>
                <a:cxn ang="0">
                  <a:pos x="T2" y="T3"/>
                </a:cxn>
                <a:cxn ang="0">
                  <a:pos x="T4" y="T5"/>
                </a:cxn>
                <a:cxn ang="0">
                  <a:pos x="T6" y="T7"/>
                </a:cxn>
                <a:cxn ang="0">
                  <a:pos x="T8" y="T9"/>
                </a:cxn>
              </a:cxnLst>
              <a:rect l="0" t="0" r="r" b="b"/>
              <a:pathLst>
                <a:path w="166" h="124">
                  <a:moveTo>
                    <a:pt x="9" y="0"/>
                  </a:moveTo>
                  <a:lnTo>
                    <a:pt x="0" y="12"/>
                  </a:lnTo>
                  <a:lnTo>
                    <a:pt x="161" y="124"/>
                  </a:lnTo>
                  <a:lnTo>
                    <a:pt x="166" y="117"/>
                  </a:lnTo>
                  <a:lnTo>
                    <a:pt x="9" y="0"/>
                  </a:lnTo>
                  <a:close/>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349">
              <a:extLst>
                <a:ext uri="{FF2B5EF4-FFF2-40B4-BE49-F238E27FC236}">
                  <a16:creationId xmlns:a16="http://schemas.microsoft.com/office/drawing/2014/main" id="{9BBE443A-E16B-75EF-7FD0-15C1BC862CF3}"/>
                </a:ext>
              </a:extLst>
            </p:cNvPr>
            <p:cNvSpPr>
              <a:spLocks/>
            </p:cNvSpPr>
            <p:nvPr/>
          </p:nvSpPr>
          <p:spPr bwMode="auto">
            <a:xfrm>
              <a:off x="2336" y="2992"/>
              <a:ext cx="166" cy="124"/>
            </a:xfrm>
            <a:custGeom>
              <a:avLst/>
              <a:gdLst>
                <a:gd name="T0" fmla="*/ 9 w 166"/>
                <a:gd name="T1" fmla="*/ 0 h 124"/>
                <a:gd name="T2" fmla="*/ 0 w 166"/>
                <a:gd name="T3" fmla="*/ 12 h 124"/>
                <a:gd name="T4" fmla="*/ 161 w 166"/>
                <a:gd name="T5" fmla="*/ 124 h 124"/>
                <a:gd name="T6" fmla="*/ 166 w 166"/>
                <a:gd name="T7" fmla="*/ 117 h 124"/>
                <a:gd name="T8" fmla="*/ 9 w 166"/>
                <a:gd name="T9" fmla="*/ 0 h 124"/>
              </a:gdLst>
              <a:ahLst/>
              <a:cxnLst>
                <a:cxn ang="0">
                  <a:pos x="T0" y="T1"/>
                </a:cxn>
                <a:cxn ang="0">
                  <a:pos x="T2" y="T3"/>
                </a:cxn>
                <a:cxn ang="0">
                  <a:pos x="T4" y="T5"/>
                </a:cxn>
                <a:cxn ang="0">
                  <a:pos x="T6" y="T7"/>
                </a:cxn>
                <a:cxn ang="0">
                  <a:pos x="T8" y="T9"/>
                </a:cxn>
              </a:cxnLst>
              <a:rect l="0" t="0" r="r" b="b"/>
              <a:pathLst>
                <a:path w="166" h="124">
                  <a:moveTo>
                    <a:pt x="9" y="0"/>
                  </a:moveTo>
                  <a:lnTo>
                    <a:pt x="0" y="12"/>
                  </a:lnTo>
                  <a:lnTo>
                    <a:pt x="161" y="124"/>
                  </a:lnTo>
                  <a:lnTo>
                    <a:pt x="166" y="117"/>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350">
              <a:extLst>
                <a:ext uri="{FF2B5EF4-FFF2-40B4-BE49-F238E27FC236}">
                  <a16:creationId xmlns:a16="http://schemas.microsoft.com/office/drawing/2014/main" id="{4A9F866C-D9EA-826D-45E3-63F2221CE387}"/>
                </a:ext>
              </a:extLst>
            </p:cNvPr>
            <p:cNvSpPr>
              <a:spLocks/>
            </p:cNvSpPr>
            <p:nvPr/>
          </p:nvSpPr>
          <p:spPr bwMode="auto">
            <a:xfrm>
              <a:off x="3053" y="3253"/>
              <a:ext cx="366" cy="150"/>
            </a:xfrm>
            <a:custGeom>
              <a:avLst/>
              <a:gdLst>
                <a:gd name="T0" fmla="*/ 85 w 154"/>
                <a:gd name="T1" fmla="*/ 29 h 63"/>
                <a:gd name="T2" fmla="*/ 78 w 154"/>
                <a:gd name="T3" fmla="*/ 0 h 63"/>
                <a:gd name="T4" fmla="*/ 0 w 154"/>
                <a:gd name="T5" fmla="*/ 18 h 63"/>
                <a:gd name="T6" fmla="*/ 9 w 154"/>
                <a:gd name="T7" fmla="*/ 63 h 63"/>
                <a:gd name="T8" fmla="*/ 14 w 154"/>
                <a:gd name="T9" fmla="*/ 62 h 63"/>
                <a:gd name="T10" fmla="*/ 139 w 154"/>
                <a:gd name="T11" fmla="*/ 39 h 63"/>
                <a:gd name="T12" fmla="*/ 85 w 154"/>
                <a:gd name="T13" fmla="*/ 29 h 63"/>
              </a:gdLst>
              <a:ahLst/>
              <a:cxnLst>
                <a:cxn ang="0">
                  <a:pos x="T0" y="T1"/>
                </a:cxn>
                <a:cxn ang="0">
                  <a:pos x="T2" y="T3"/>
                </a:cxn>
                <a:cxn ang="0">
                  <a:pos x="T4" y="T5"/>
                </a:cxn>
                <a:cxn ang="0">
                  <a:pos x="T6" y="T7"/>
                </a:cxn>
                <a:cxn ang="0">
                  <a:pos x="T8" y="T9"/>
                </a:cxn>
                <a:cxn ang="0">
                  <a:pos x="T10" y="T11"/>
                </a:cxn>
                <a:cxn ang="0">
                  <a:pos x="T12" y="T13"/>
                </a:cxn>
              </a:cxnLst>
              <a:rect l="0" t="0" r="r" b="b"/>
              <a:pathLst>
                <a:path w="154" h="63">
                  <a:moveTo>
                    <a:pt x="85" y="29"/>
                  </a:moveTo>
                  <a:cubicBezTo>
                    <a:pt x="78" y="0"/>
                    <a:pt x="78" y="0"/>
                    <a:pt x="78" y="0"/>
                  </a:cubicBezTo>
                  <a:cubicBezTo>
                    <a:pt x="0" y="18"/>
                    <a:pt x="0" y="18"/>
                    <a:pt x="0" y="18"/>
                  </a:cubicBezTo>
                  <a:cubicBezTo>
                    <a:pt x="9" y="63"/>
                    <a:pt x="9" y="63"/>
                    <a:pt x="9" y="63"/>
                  </a:cubicBezTo>
                  <a:cubicBezTo>
                    <a:pt x="14" y="62"/>
                    <a:pt x="14" y="62"/>
                    <a:pt x="14" y="62"/>
                  </a:cubicBezTo>
                  <a:cubicBezTo>
                    <a:pt x="36" y="59"/>
                    <a:pt x="125" y="46"/>
                    <a:pt x="139" y="39"/>
                  </a:cubicBezTo>
                  <a:cubicBezTo>
                    <a:pt x="154" y="31"/>
                    <a:pt x="85" y="29"/>
                    <a:pt x="85" y="29"/>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351">
              <a:extLst>
                <a:ext uri="{FF2B5EF4-FFF2-40B4-BE49-F238E27FC236}">
                  <a16:creationId xmlns:a16="http://schemas.microsoft.com/office/drawing/2014/main" id="{1F7D3294-A3A6-183E-8BF3-20DB445A6F28}"/>
                </a:ext>
              </a:extLst>
            </p:cNvPr>
            <p:cNvSpPr>
              <a:spLocks/>
            </p:cNvSpPr>
            <p:nvPr/>
          </p:nvSpPr>
          <p:spPr bwMode="auto">
            <a:xfrm>
              <a:off x="3065" y="3348"/>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352">
              <a:extLst>
                <a:ext uri="{FF2B5EF4-FFF2-40B4-BE49-F238E27FC236}">
                  <a16:creationId xmlns:a16="http://schemas.microsoft.com/office/drawing/2014/main" id="{02FB0B23-0384-E6A0-566D-7DE99FB1B5EF}"/>
                </a:ext>
              </a:extLst>
            </p:cNvPr>
            <p:cNvSpPr>
              <a:spLocks/>
            </p:cNvSpPr>
            <p:nvPr/>
          </p:nvSpPr>
          <p:spPr bwMode="auto">
            <a:xfrm>
              <a:off x="3065" y="3348"/>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353">
              <a:extLst>
                <a:ext uri="{FF2B5EF4-FFF2-40B4-BE49-F238E27FC236}">
                  <a16:creationId xmlns:a16="http://schemas.microsoft.com/office/drawing/2014/main" id="{7095AE63-2E37-F315-9FF5-33A08554222A}"/>
                </a:ext>
              </a:extLst>
            </p:cNvPr>
            <p:cNvSpPr>
              <a:spLocks/>
            </p:cNvSpPr>
            <p:nvPr/>
          </p:nvSpPr>
          <p:spPr bwMode="auto">
            <a:xfrm>
              <a:off x="3065" y="3346"/>
              <a:ext cx="76" cy="55"/>
            </a:xfrm>
            <a:custGeom>
              <a:avLst/>
              <a:gdLst>
                <a:gd name="T0" fmla="*/ 8 w 32"/>
                <a:gd name="T1" fmla="*/ 0 h 23"/>
                <a:gd name="T2" fmla="*/ 6 w 32"/>
                <a:gd name="T3" fmla="*/ 0 h 23"/>
                <a:gd name="T4" fmla="*/ 1 w 32"/>
                <a:gd name="T5" fmla="*/ 1 h 23"/>
                <a:gd name="T6" fmla="*/ 0 w 32"/>
                <a:gd name="T7" fmla="*/ 1 h 23"/>
                <a:gd name="T8" fmla="*/ 0 w 32"/>
                <a:gd name="T9" fmla="*/ 2 h 23"/>
                <a:gd name="T10" fmla="*/ 4 w 32"/>
                <a:gd name="T11" fmla="*/ 23 h 23"/>
                <a:gd name="T12" fmla="*/ 4 w 32"/>
                <a:gd name="T13" fmla="*/ 22 h 23"/>
                <a:gd name="T14" fmla="*/ 32 w 32"/>
                <a:gd name="T15" fmla="*/ 17 h 23"/>
                <a:gd name="T16" fmla="*/ 31 w 32"/>
                <a:gd name="T17" fmla="*/ 13 h 23"/>
                <a:gd name="T18" fmla="*/ 25 w 32"/>
                <a:gd name="T19" fmla="*/ 6 h 23"/>
                <a:gd name="T20" fmla="*/ 20 w 32"/>
                <a:gd name="T21" fmla="*/ 3 h 23"/>
                <a:gd name="T22" fmla="*/ 20 w 32"/>
                <a:gd name="T23" fmla="*/ 3 h 23"/>
                <a:gd name="T24" fmla="*/ 19 w 32"/>
                <a:gd name="T25" fmla="*/ 3 h 23"/>
                <a:gd name="T26" fmla="*/ 8 w 32"/>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23">
                  <a:moveTo>
                    <a:pt x="8" y="0"/>
                  </a:moveTo>
                  <a:cubicBezTo>
                    <a:pt x="8" y="0"/>
                    <a:pt x="7" y="0"/>
                    <a:pt x="6" y="0"/>
                  </a:cubicBezTo>
                  <a:cubicBezTo>
                    <a:pt x="3" y="0"/>
                    <a:pt x="1" y="1"/>
                    <a:pt x="1" y="1"/>
                  </a:cubicBezTo>
                  <a:cubicBezTo>
                    <a:pt x="0" y="1"/>
                    <a:pt x="0" y="1"/>
                    <a:pt x="0" y="1"/>
                  </a:cubicBezTo>
                  <a:cubicBezTo>
                    <a:pt x="0" y="2"/>
                    <a:pt x="0" y="2"/>
                    <a:pt x="0" y="2"/>
                  </a:cubicBezTo>
                  <a:cubicBezTo>
                    <a:pt x="4" y="23"/>
                    <a:pt x="4" y="23"/>
                    <a:pt x="4" y="23"/>
                  </a:cubicBezTo>
                  <a:cubicBezTo>
                    <a:pt x="4" y="22"/>
                    <a:pt x="4" y="22"/>
                    <a:pt x="4" y="22"/>
                  </a:cubicBezTo>
                  <a:cubicBezTo>
                    <a:pt x="32" y="17"/>
                    <a:pt x="32" y="17"/>
                    <a:pt x="32" y="17"/>
                  </a:cubicBezTo>
                  <a:cubicBezTo>
                    <a:pt x="32" y="17"/>
                    <a:pt x="32" y="15"/>
                    <a:pt x="31" y="13"/>
                  </a:cubicBezTo>
                  <a:cubicBezTo>
                    <a:pt x="29" y="11"/>
                    <a:pt x="27" y="8"/>
                    <a:pt x="25" y="6"/>
                  </a:cubicBezTo>
                  <a:cubicBezTo>
                    <a:pt x="23" y="5"/>
                    <a:pt x="22" y="4"/>
                    <a:pt x="20" y="3"/>
                  </a:cubicBezTo>
                  <a:cubicBezTo>
                    <a:pt x="20" y="3"/>
                    <a:pt x="20" y="3"/>
                    <a:pt x="20" y="3"/>
                  </a:cubicBezTo>
                  <a:cubicBezTo>
                    <a:pt x="20" y="3"/>
                    <a:pt x="19" y="3"/>
                    <a:pt x="19" y="3"/>
                  </a:cubicBezTo>
                  <a:cubicBezTo>
                    <a:pt x="15" y="1"/>
                    <a:pt x="11" y="0"/>
                    <a:pt x="8"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354">
              <a:extLst>
                <a:ext uri="{FF2B5EF4-FFF2-40B4-BE49-F238E27FC236}">
                  <a16:creationId xmlns:a16="http://schemas.microsoft.com/office/drawing/2014/main" id="{0BA241D9-17B1-8662-BE7E-210FD0F4080D}"/>
                </a:ext>
              </a:extLst>
            </p:cNvPr>
            <p:cNvSpPr>
              <a:spLocks noEditPoints="1"/>
            </p:cNvSpPr>
            <p:nvPr/>
          </p:nvSpPr>
          <p:spPr bwMode="auto">
            <a:xfrm>
              <a:off x="3335" y="3327"/>
              <a:ext cx="53" cy="19"/>
            </a:xfrm>
            <a:custGeom>
              <a:avLst/>
              <a:gdLst>
                <a:gd name="T0" fmla="*/ 20 w 22"/>
                <a:gd name="T1" fmla="*/ 8 h 8"/>
                <a:gd name="T2" fmla="*/ 20 w 22"/>
                <a:gd name="T3" fmla="*/ 8 h 8"/>
                <a:gd name="T4" fmla="*/ 19 w 22"/>
                <a:gd name="T5" fmla="*/ 8 h 8"/>
                <a:gd name="T6" fmla="*/ 20 w 22"/>
                <a:gd name="T7" fmla="*/ 8 h 8"/>
                <a:gd name="T8" fmla="*/ 20 w 22"/>
                <a:gd name="T9" fmla="*/ 8 h 8"/>
                <a:gd name="T10" fmla="*/ 21 w 22"/>
                <a:gd name="T11" fmla="*/ 7 h 8"/>
                <a:gd name="T12" fmla="*/ 21 w 22"/>
                <a:gd name="T13" fmla="*/ 7 h 8"/>
                <a:gd name="T14" fmla="*/ 21 w 22"/>
                <a:gd name="T15" fmla="*/ 7 h 8"/>
                <a:gd name="T16" fmla="*/ 21 w 22"/>
                <a:gd name="T17" fmla="*/ 7 h 8"/>
                <a:gd name="T18" fmla="*/ 21 w 22"/>
                <a:gd name="T19" fmla="*/ 7 h 8"/>
                <a:gd name="T20" fmla="*/ 22 w 22"/>
                <a:gd name="T21" fmla="*/ 5 h 8"/>
                <a:gd name="T22" fmla="*/ 22 w 22"/>
                <a:gd name="T23" fmla="*/ 5 h 8"/>
                <a:gd name="T24" fmla="*/ 22 w 22"/>
                <a:gd name="T25" fmla="*/ 6 h 8"/>
                <a:gd name="T26" fmla="*/ 22 w 22"/>
                <a:gd name="T27" fmla="*/ 5 h 8"/>
                <a:gd name="T28" fmla="*/ 22 w 22"/>
                <a:gd name="T29" fmla="*/ 5 h 8"/>
                <a:gd name="T30" fmla="*/ 0 w 22"/>
                <a:gd name="T31" fmla="*/ 0 h 8"/>
                <a:gd name="T32" fmla="*/ 0 w 22"/>
                <a:gd name="T33" fmla="*/ 0 h 8"/>
                <a:gd name="T34" fmla="*/ 6 w 22"/>
                <a:gd name="T35" fmla="*/ 1 h 8"/>
                <a:gd name="T36" fmla="*/ 0 w 22"/>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8">
                  <a:moveTo>
                    <a:pt x="20" y="8"/>
                  </a:moveTo>
                  <a:cubicBezTo>
                    <a:pt x="20" y="8"/>
                    <a:pt x="20" y="8"/>
                    <a:pt x="20" y="8"/>
                  </a:cubicBezTo>
                  <a:cubicBezTo>
                    <a:pt x="19" y="8"/>
                    <a:pt x="19" y="8"/>
                    <a:pt x="19" y="8"/>
                  </a:cubicBezTo>
                  <a:cubicBezTo>
                    <a:pt x="19" y="8"/>
                    <a:pt x="20" y="8"/>
                    <a:pt x="20" y="8"/>
                  </a:cubicBezTo>
                  <a:cubicBezTo>
                    <a:pt x="20" y="8"/>
                    <a:pt x="20" y="8"/>
                    <a:pt x="20" y="8"/>
                  </a:cubicBezTo>
                  <a:moveTo>
                    <a:pt x="21" y="7"/>
                  </a:moveTo>
                  <a:cubicBezTo>
                    <a:pt x="21" y="7"/>
                    <a:pt x="21" y="7"/>
                    <a:pt x="21" y="7"/>
                  </a:cubicBezTo>
                  <a:cubicBezTo>
                    <a:pt x="21" y="7"/>
                    <a:pt x="21" y="7"/>
                    <a:pt x="21" y="7"/>
                  </a:cubicBezTo>
                  <a:cubicBezTo>
                    <a:pt x="21" y="7"/>
                    <a:pt x="21" y="7"/>
                    <a:pt x="21" y="7"/>
                  </a:cubicBezTo>
                  <a:cubicBezTo>
                    <a:pt x="21" y="7"/>
                    <a:pt x="21" y="7"/>
                    <a:pt x="21" y="7"/>
                  </a:cubicBezTo>
                  <a:moveTo>
                    <a:pt x="22" y="5"/>
                  </a:moveTo>
                  <a:cubicBezTo>
                    <a:pt x="22" y="5"/>
                    <a:pt x="22" y="5"/>
                    <a:pt x="22" y="5"/>
                  </a:cubicBezTo>
                  <a:cubicBezTo>
                    <a:pt x="22" y="5"/>
                    <a:pt x="22" y="6"/>
                    <a:pt x="22" y="6"/>
                  </a:cubicBezTo>
                  <a:cubicBezTo>
                    <a:pt x="22" y="6"/>
                    <a:pt x="22" y="6"/>
                    <a:pt x="22" y="5"/>
                  </a:cubicBezTo>
                  <a:cubicBezTo>
                    <a:pt x="22" y="5"/>
                    <a:pt x="22" y="5"/>
                    <a:pt x="22" y="5"/>
                  </a:cubicBezTo>
                  <a:moveTo>
                    <a:pt x="0" y="0"/>
                  </a:moveTo>
                  <a:cubicBezTo>
                    <a:pt x="0" y="0"/>
                    <a:pt x="0" y="0"/>
                    <a:pt x="0" y="0"/>
                  </a:cubicBezTo>
                  <a:cubicBezTo>
                    <a:pt x="2" y="0"/>
                    <a:pt x="4" y="0"/>
                    <a:pt x="6" y="1"/>
                  </a:cubicBezTo>
                  <a:cubicBezTo>
                    <a:pt x="2" y="0"/>
                    <a:pt x="0" y="0"/>
                    <a:pt x="0"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355">
              <a:extLst>
                <a:ext uri="{FF2B5EF4-FFF2-40B4-BE49-F238E27FC236}">
                  <a16:creationId xmlns:a16="http://schemas.microsoft.com/office/drawing/2014/main" id="{692BB03D-1AAC-199F-D68F-F4C19A1AF1A2}"/>
                </a:ext>
              </a:extLst>
            </p:cNvPr>
            <p:cNvSpPr>
              <a:spLocks/>
            </p:cNvSpPr>
            <p:nvPr/>
          </p:nvSpPr>
          <p:spPr bwMode="auto">
            <a:xfrm>
              <a:off x="3385" y="3339"/>
              <a:ext cx="3" cy="5"/>
            </a:xfrm>
            <a:custGeom>
              <a:avLst/>
              <a:gdLst>
                <a:gd name="T0" fmla="*/ 1 w 1"/>
                <a:gd name="T1" fmla="*/ 0 h 2"/>
                <a:gd name="T2" fmla="*/ 1 w 1"/>
                <a:gd name="T3" fmla="*/ 1 h 2"/>
                <a:gd name="T4" fmla="*/ 0 w 1"/>
                <a:gd name="T5" fmla="*/ 2 h 2"/>
                <a:gd name="T6" fmla="*/ 0 w 1"/>
                <a:gd name="T7" fmla="*/ 2 h 2"/>
                <a:gd name="T8" fmla="*/ 1 w 1"/>
                <a:gd name="T9" fmla="*/ 1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1" y="1"/>
                    <a:pt x="1" y="1"/>
                    <a:pt x="1" y="1"/>
                  </a:cubicBezTo>
                  <a:cubicBezTo>
                    <a:pt x="1" y="1"/>
                    <a:pt x="1" y="1"/>
                    <a:pt x="0" y="2"/>
                  </a:cubicBezTo>
                  <a:cubicBezTo>
                    <a:pt x="0" y="2"/>
                    <a:pt x="0" y="2"/>
                    <a:pt x="0" y="2"/>
                  </a:cubicBezTo>
                  <a:cubicBezTo>
                    <a:pt x="1" y="2"/>
                    <a:pt x="1" y="2"/>
                    <a:pt x="1" y="1"/>
                  </a:cubicBezTo>
                  <a:cubicBezTo>
                    <a:pt x="1" y="1"/>
                    <a:pt x="1" y="1"/>
                    <a:pt x="1" y="0"/>
                  </a:cubicBezTo>
                </a:path>
              </a:pathLst>
            </a:custGeom>
            <a:solidFill>
              <a:srgbClr val="C5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356">
              <a:extLst>
                <a:ext uri="{FF2B5EF4-FFF2-40B4-BE49-F238E27FC236}">
                  <a16:creationId xmlns:a16="http://schemas.microsoft.com/office/drawing/2014/main" id="{37F7A848-6F86-E03C-6C53-18AF9A95092A}"/>
                </a:ext>
              </a:extLst>
            </p:cNvPr>
            <p:cNvSpPr>
              <a:spLocks noEditPoints="1"/>
            </p:cNvSpPr>
            <p:nvPr/>
          </p:nvSpPr>
          <p:spPr bwMode="auto">
            <a:xfrm>
              <a:off x="3383" y="3339"/>
              <a:ext cx="5" cy="7"/>
            </a:xfrm>
            <a:custGeom>
              <a:avLst/>
              <a:gdLst>
                <a:gd name="T0" fmla="*/ 1 w 2"/>
                <a:gd name="T1" fmla="*/ 2 h 3"/>
                <a:gd name="T2" fmla="*/ 0 w 2"/>
                <a:gd name="T3" fmla="*/ 3 h 3"/>
                <a:gd name="T4" fmla="*/ 0 w 2"/>
                <a:gd name="T5" fmla="*/ 3 h 3"/>
                <a:gd name="T6" fmla="*/ 1 w 2"/>
                <a:gd name="T7" fmla="*/ 2 h 3"/>
                <a:gd name="T8" fmla="*/ 1 w 2"/>
                <a:gd name="T9" fmla="*/ 2 h 3"/>
                <a:gd name="T10" fmla="*/ 2 w 2"/>
                <a:gd name="T11" fmla="*/ 0 h 3"/>
                <a:gd name="T12" fmla="*/ 2 w 2"/>
                <a:gd name="T13" fmla="*/ 0 h 3"/>
                <a:gd name="T14" fmla="*/ 2 w 2"/>
                <a:gd name="T15" fmla="*/ 0 h 3"/>
                <a:gd name="T16" fmla="*/ 2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2"/>
                  </a:moveTo>
                  <a:cubicBezTo>
                    <a:pt x="1" y="2"/>
                    <a:pt x="0" y="2"/>
                    <a:pt x="0" y="3"/>
                  </a:cubicBezTo>
                  <a:cubicBezTo>
                    <a:pt x="0" y="3"/>
                    <a:pt x="0" y="3"/>
                    <a:pt x="0" y="3"/>
                  </a:cubicBezTo>
                  <a:cubicBezTo>
                    <a:pt x="0" y="3"/>
                    <a:pt x="0" y="3"/>
                    <a:pt x="1" y="2"/>
                  </a:cubicBezTo>
                  <a:cubicBezTo>
                    <a:pt x="1" y="2"/>
                    <a:pt x="1" y="2"/>
                    <a:pt x="1" y="2"/>
                  </a:cubicBezTo>
                  <a:moveTo>
                    <a:pt x="2" y="0"/>
                  </a:moveTo>
                  <a:cubicBezTo>
                    <a:pt x="2" y="0"/>
                    <a:pt x="2" y="0"/>
                    <a:pt x="2" y="0"/>
                  </a:cubicBezTo>
                  <a:cubicBezTo>
                    <a:pt x="2" y="0"/>
                    <a:pt x="2" y="0"/>
                    <a:pt x="2" y="0"/>
                  </a:cubicBezTo>
                  <a:cubicBezTo>
                    <a:pt x="2" y="0"/>
                    <a:pt x="2" y="0"/>
                    <a:pt x="2" y="0"/>
                  </a:cubicBezTo>
                </a:path>
              </a:pathLst>
            </a:custGeom>
            <a:solidFill>
              <a:srgbClr val="939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357">
              <a:extLst>
                <a:ext uri="{FF2B5EF4-FFF2-40B4-BE49-F238E27FC236}">
                  <a16:creationId xmlns:a16="http://schemas.microsoft.com/office/drawing/2014/main" id="{30DE2E22-7175-104F-80BD-CE5E29A1A3B2}"/>
                </a:ext>
              </a:extLst>
            </p:cNvPr>
            <p:cNvSpPr>
              <a:spLocks/>
            </p:cNvSpPr>
            <p:nvPr/>
          </p:nvSpPr>
          <p:spPr bwMode="auto">
            <a:xfrm>
              <a:off x="3074" y="3375"/>
              <a:ext cx="181" cy="28"/>
            </a:xfrm>
            <a:custGeom>
              <a:avLst/>
              <a:gdLst>
                <a:gd name="T0" fmla="*/ 76 w 76"/>
                <a:gd name="T1" fmla="*/ 0 h 12"/>
                <a:gd name="T2" fmla="*/ 5 w 76"/>
                <a:gd name="T3" fmla="*/ 11 h 12"/>
                <a:gd name="T4" fmla="*/ 0 w 76"/>
                <a:gd name="T5" fmla="*/ 12 h 12"/>
                <a:gd name="T6" fmla="*/ 76 w 76"/>
                <a:gd name="T7" fmla="*/ 0 h 12"/>
              </a:gdLst>
              <a:ahLst/>
              <a:cxnLst>
                <a:cxn ang="0">
                  <a:pos x="T0" y="T1"/>
                </a:cxn>
                <a:cxn ang="0">
                  <a:pos x="T2" y="T3"/>
                </a:cxn>
                <a:cxn ang="0">
                  <a:pos x="T4" y="T5"/>
                </a:cxn>
                <a:cxn ang="0">
                  <a:pos x="T6" y="T7"/>
                </a:cxn>
              </a:cxnLst>
              <a:rect l="0" t="0" r="r" b="b"/>
              <a:pathLst>
                <a:path w="76" h="12">
                  <a:moveTo>
                    <a:pt x="76" y="0"/>
                  </a:moveTo>
                  <a:cubicBezTo>
                    <a:pt x="48" y="5"/>
                    <a:pt x="17" y="10"/>
                    <a:pt x="5" y="11"/>
                  </a:cubicBezTo>
                  <a:cubicBezTo>
                    <a:pt x="0" y="12"/>
                    <a:pt x="0" y="12"/>
                    <a:pt x="0" y="12"/>
                  </a:cubicBezTo>
                  <a:cubicBezTo>
                    <a:pt x="19" y="10"/>
                    <a:pt x="50" y="5"/>
                    <a:pt x="7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358">
              <a:extLst>
                <a:ext uri="{FF2B5EF4-FFF2-40B4-BE49-F238E27FC236}">
                  <a16:creationId xmlns:a16="http://schemas.microsoft.com/office/drawing/2014/main" id="{C0BC1573-5EF5-51AA-CDF4-DAD76FFAD8AB}"/>
                </a:ext>
              </a:extLst>
            </p:cNvPr>
            <p:cNvSpPr>
              <a:spLocks/>
            </p:cNvSpPr>
            <p:nvPr/>
          </p:nvSpPr>
          <p:spPr bwMode="auto">
            <a:xfrm>
              <a:off x="3074" y="3327"/>
              <a:ext cx="314" cy="76"/>
            </a:xfrm>
            <a:custGeom>
              <a:avLst/>
              <a:gdLst>
                <a:gd name="T0" fmla="*/ 110 w 132"/>
                <a:gd name="T1" fmla="*/ 0 h 32"/>
                <a:gd name="T2" fmla="*/ 105 w 132"/>
                <a:gd name="T3" fmla="*/ 11 h 32"/>
                <a:gd name="T4" fmla="*/ 28 w 132"/>
                <a:gd name="T5" fmla="*/ 25 h 32"/>
                <a:gd name="T6" fmla="*/ 29 w 132"/>
                <a:gd name="T7" fmla="*/ 25 h 32"/>
                <a:gd name="T8" fmla="*/ 29 w 132"/>
                <a:gd name="T9" fmla="*/ 26 h 32"/>
                <a:gd name="T10" fmla="*/ 0 w 132"/>
                <a:gd name="T11" fmla="*/ 31 h 32"/>
                <a:gd name="T12" fmla="*/ 0 w 132"/>
                <a:gd name="T13" fmla="*/ 32 h 32"/>
                <a:gd name="T14" fmla="*/ 0 w 132"/>
                <a:gd name="T15" fmla="*/ 32 h 32"/>
                <a:gd name="T16" fmla="*/ 5 w 132"/>
                <a:gd name="T17" fmla="*/ 31 h 32"/>
                <a:gd name="T18" fmla="*/ 76 w 132"/>
                <a:gd name="T19" fmla="*/ 20 h 32"/>
                <a:gd name="T20" fmla="*/ 129 w 132"/>
                <a:gd name="T21" fmla="*/ 8 h 32"/>
                <a:gd name="T22" fmla="*/ 130 w 132"/>
                <a:gd name="T23" fmla="*/ 8 h 32"/>
                <a:gd name="T24" fmla="*/ 130 w 132"/>
                <a:gd name="T25" fmla="*/ 8 h 32"/>
                <a:gd name="T26" fmla="*/ 131 w 132"/>
                <a:gd name="T27" fmla="*/ 7 h 32"/>
                <a:gd name="T28" fmla="*/ 131 w 132"/>
                <a:gd name="T29" fmla="*/ 7 h 32"/>
                <a:gd name="T30" fmla="*/ 132 w 132"/>
                <a:gd name="T31" fmla="*/ 6 h 32"/>
                <a:gd name="T32" fmla="*/ 132 w 132"/>
                <a:gd name="T33" fmla="*/ 5 h 32"/>
                <a:gd name="T34" fmla="*/ 132 w 132"/>
                <a:gd name="T35" fmla="*/ 5 h 32"/>
                <a:gd name="T36" fmla="*/ 116 w 132"/>
                <a:gd name="T37" fmla="*/ 1 h 32"/>
                <a:gd name="T38" fmla="*/ 110 w 132"/>
                <a:gd name="T3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32">
                  <a:moveTo>
                    <a:pt x="110" y="0"/>
                  </a:moveTo>
                  <a:cubicBezTo>
                    <a:pt x="105" y="1"/>
                    <a:pt x="105" y="11"/>
                    <a:pt x="105" y="11"/>
                  </a:cubicBezTo>
                  <a:cubicBezTo>
                    <a:pt x="28" y="25"/>
                    <a:pt x="28" y="25"/>
                    <a:pt x="28" y="25"/>
                  </a:cubicBezTo>
                  <a:cubicBezTo>
                    <a:pt x="29" y="25"/>
                    <a:pt x="29" y="25"/>
                    <a:pt x="29" y="25"/>
                  </a:cubicBezTo>
                  <a:cubicBezTo>
                    <a:pt x="29" y="26"/>
                    <a:pt x="29" y="26"/>
                    <a:pt x="29" y="26"/>
                  </a:cubicBezTo>
                  <a:cubicBezTo>
                    <a:pt x="0" y="31"/>
                    <a:pt x="0" y="31"/>
                    <a:pt x="0" y="31"/>
                  </a:cubicBezTo>
                  <a:cubicBezTo>
                    <a:pt x="0" y="32"/>
                    <a:pt x="0" y="32"/>
                    <a:pt x="0" y="32"/>
                  </a:cubicBezTo>
                  <a:cubicBezTo>
                    <a:pt x="0" y="32"/>
                    <a:pt x="0" y="32"/>
                    <a:pt x="0" y="32"/>
                  </a:cubicBezTo>
                  <a:cubicBezTo>
                    <a:pt x="5" y="31"/>
                    <a:pt x="5" y="31"/>
                    <a:pt x="5" y="31"/>
                  </a:cubicBezTo>
                  <a:cubicBezTo>
                    <a:pt x="17" y="30"/>
                    <a:pt x="48" y="25"/>
                    <a:pt x="76" y="20"/>
                  </a:cubicBezTo>
                  <a:cubicBezTo>
                    <a:pt x="100" y="16"/>
                    <a:pt x="121" y="11"/>
                    <a:pt x="129" y="8"/>
                  </a:cubicBezTo>
                  <a:cubicBezTo>
                    <a:pt x="129" y="8"/>
                    <a:pt x="129" y="8"/>
                    <a:pt x="130" y="8"/>
                  </a:cubicBezTo>
                  <a:cubicBezTo>
                    <a:pt x="130" y="8"/>
                    <a:pt x="130" y="8"/>
                    <a:pt x="130" y="8"/>
                  </a:cubicBezTo>
                  <a:cubicBezTo>
                    <a:pt x="130" y="7"/>
                    <a:pt x="131" y="7"/>
                    <a:pt x="131" y="7"/>
                  </a:cubicBezTo>
                  <a:cubicBezTo>
                    <a:pt x="131" y="7"/>
                    <a:pt x="131" y="7"/>
                    <a:pt x="131" y="7"/>
                  </a:cubicBezTo>
                  <a:cubicBezTo>
                    <a:pt x="132" y="6"/>
                    <a:pt x="132" y="6"/>
                    <a:pt x="132" y="6"/>
                  </a:cubicBezTo>
                  <a:cubicBezTo>
                    <a:pt x="132" y="6"/>
                    <a:pt x="132" y="5"/>
                    <a:pt x="132" y="5"/>
                  </a:cubicBezTo>
                  <a:cubicBezTo>
                    <a:pt x="132" y="5"/>
                    <a:pt x="132" y="5"/>
                    <a:pt x="132" y="5"/>
                  </a:cubicBezTo>
                  <a:cubicBezTo>
                    <a:pt x="129" y="3"/>
                    <a:pt x="121" y="1"/>
                    <a:pt x="116" y="1"/>
                  </a:cubicBezTo>
                  <a:cubicBezTo>
                    <a:pt x="114" y="0"/>
                    <a:pt x="112" y="0"/>
                    <a:pt x="110"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359">
              <a:extLst>
                <a:ext uri="{FF2B5EF4-FFF2-40B4-BE49-F238E27FC236}">
                  <a16:creationId xmlns:a16="http://schemas.microsoft.com/office/drawing/2014/main" id="{356C0446-BD44-5434-35B2-8505A777DA18}"/>
                </a:ext>
              </a:extLst>
            </p:cNvPr>
            <p:cNvSpPr>
              <a:spLocks/>
            </p:cNvSpPr>
            <p:nvPr/>
          </p:nvSpPr>
          <p:spPr bwMode="auto">
            <a:xfrm>
              <a:off x="3074" y="3386"/>
              <a:ext cx="69" cy="15"/>
            </a:xfrm>
            <a:custGeom>
              <a:avLst/>
              <a:gdLst>
                <a:gd name="T0" fmla="*/ 28 w 29"/>
                <a:gd name="T1" fmla="*/ 0 h 6"/>
                <a:gd name="T2" fmla="*/ 0 w 29"/>
                <a:gd name="T3" fmla="*/ 5 h 6"/>
                <a:gd name="T4" fmla="*/ 0 w 29"/>
                <a:gd name="T5" fmla="*/ 6 h 6"/>
                <a:gd name="T6" fmla="*/ 29 w 29"/>
                <a:gd name="T7" fmla="*/ 1 h 6"/>
                <a:gd name="T8" fmla="*/ 29 w 29"/>
                <a:gd name="T9" fmla="*/ 0 h 6"/>
                <a:gd name="T10" fmla="*/ 29 w 29"/>
                <a:gd name="T11" fmla="*/ 1 h 6"/>
                <a:gd name="T12" fmla="*/ 28 w 29"/>
                <a:gd name="T13" fmla="*/ 1 h 6"/>
                <a:gd name="T14" fmla="*/ 28 w 2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
                  <a:moveTo>
                    <a:pt x="28" y="0"/>
                  </a:moveTo>
                  <a:cubicBezTo>
                    <a:pt x="0" y="5"/>
                    <a:pt x="0" y="5"/>
                    <a:pt x="0" y="5"/>
                  </a:cubicBezTo>
                  <a:cubicBezTo>
                    <a:pt x="0" y="6"/>
                    <a:pt x="0" y="6"/>
                    <a:pt x="0" y="6"/>
                  </a:cubicBezTo>
                  <a:cubicBezTo>
                    <a:pt x="29" y="1"/>
                    <a:pt x="29" y="1"/>
                    <a:pt x="29" y="1"/>
                  </a:cubicBezTo>
                  <a:cubicBezTo>
                    <a:pt x="29" y="1"/>
                    <a:pt x="29" y="1"/>
                    <a:pt x="29" y="0"/>
                  </a:cubicBezTo>
                  <a:cubicBezTo>
                    <a:pt x="29" y="1"/>
                    <a:pt x="29" y="1"/>
                    <a:pt x="29" y="1"/>
                  </a:cubicBezTo>
                  <a:cubicBezTo>
                    <a:pt x="29" y="1"/>
                    <a:pt x="28" y="1"/>
                    <a:pt x="28" y="1"/>
                  </a:cubicBezTo>
                  <a:cubicBezTo>
                    <a:pt x="28" y="1"/>
                    <a:pt x="28" y="0"/>
                    <a:pt x="28" y="0"/>
                  </a:cubicBezTo>
                </a:path>
              </a:pathLst>
            </a:custGeom>
            <a:solidFill>
              <a:srgbClr val="FAD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360">
              <a:extLst>
                <a:ext uri="{FF2B5EF4-FFF2-40B4-BE49-F238E27FC236}">
                  <a16:creationId xmlns:a16="http://schemas.microsoft.com/office/drawing/2014/main" id="{CA252157-F62D-004B-9375-9B952983CEE9}"/>
                </a:ext>
              </a:extLst>
            </p:cNvPr>
            <p:cNvSpPr>
              <a:spLocks/>
            </p:cNvSpPr>
            <p:nvPr/>
          </p:nvSpPr>
          <p:spPr bwMode="auto">
            <a:xfrm>
              <a:off x="3072" y="3339"/>
              <a:ext cx="316" cy="59"/>
            </a:xfrm>
            <a:custGeom>
              <a:avLst/>
              <a:gdLst>
                <a:gd name="T0" fmla="*/ 0 w 133"/>
                <a:gd name="T1" fmla="*/ 25 h 25"/>
                <a:gd name="T2" fmla="*/ 1 w 133"/>
                <a:gd name="T3" fmla="*/ 25 h 25"/>
                <a:gd name="T4" fmla="*/ 5 w 133"/>
                <a:gd name="T5" fmla="*/ 25 h 25"/>
                <a:gd name="T6" fmla="*/ 20 w 133"/>
                <a:gd name="T7" fmla="*/ 23 h 25"/>
                <a:gd name="T8" fmla="*/ 67 w 133"/>
                <a:gd name="T9" fmla="*/ 15 h 25"/>
                <a:gd name="T10" fmla="*/ 114 w 133"/>
                <a:gd name="T11" fmla="*/ 5 h 25"/>
                <a:gd name="T12" fmla="*/ 128 w 133"/>
                <a:gd name="T13" fmla="*/ 2 h 25"/>
                <a:gd name="T14" fmla="*/ 132 w 133"/>
                <a:gd name="T15" fmla="*/ 1 h 25"/>
                <a:gd name="T16" fmla="*/ 133 w 133"/>
                <a:gd name="T17" fmla="*/ 0 h 25"/>
                <a:gd name="T18" fmla="*/ 131 w 133"/>
                <a:gd name="T19" fmla="*/ 0 h 25"/>
                <a:gd name="T20" fmla="*/ 128 w 133"/>
                <a:gd name="T21" fmla="*/ 1 h 25"/>
                <a:gd name="T22" fmla="*/ 113 w 133"/>
                <a:gd name="T23" fmla="*/ 4 h 25"/>
                <a:gd name="T24" fmla="*/ 67 w 133"/>
                <a:gd name="T25" fmla="*/ 14 h 25"/>
                <a:gd name="T26" fmla="*/ 20 w 133"/>
                <a:gd name="T27" fmla="*/ 22 h 25"/>
                <a:gd name="T28" fmla="*/ 5 w 133"/>
                <a:gd name="T29" fmla="*/ 24 h 25"/>
                <a:gd name="T30" fmla="*/ 1 w 133"/>
                <a:gd name="T31" fmla="*/ 25 h 25"/>
                <a:gd name="T32" fmla="*/ 0 w 133"/>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25">
                  <a:moveTo>
                    <a:pt x="0" y="25"/>
                  </a:moveTo>
                  <a:cubicBezTo>
                    <a:pt x="0" y="25"/>
                    <a:pt x="0" y="25"/>
                    <a:pt x="1" y="25"/>
                  </a:cubicBezTo>
                  <a:cubicBezTo>
                    <a:pt x="3" y="25"/>
                    <a:pt x="4" y="25"/>
                    <a:pt x="5" y="25"/>
                  </a:cubicBezTo>
                  <a:cubicBezTo>
                    <a:pt x="9" y="24"/>
                    <a:pt x="14" y="24"/>
                    <a:pt x="20" y="23"/>
                  </a:cubicBezTo>
                  <a:cubicBezTo>
                    <a:pt x="32" y="21"/>
                    <a:pt x="48" y="18"/>
                    <a:pt x="67" y="15"/>
                  </a:cubicBezTo>
                  <a:cubicBezTo>
                    <a:pt x="85" y="11"/>
                    <a:pt x="102" y="8"/>
                    <a:pt x="114" y="5"/>
                  </a:cubicBezTo>
                  <a:cubicBezTo>
                    <a:pt x="119" y="4"/>
                    <a:pt x="124" y="2"/>
                    <a:pt x="128" y="2"/>
                  </a:cubicBezTo>
                  <a:cubicBezTo>
                    <a:pt x="129" y="1"/>
                    <a:pt x="130" y="1"/>
                    <a:pt x="132" y="1"/>
                  </a:cubicBezTo>
                  <a:cubicBezTo>
                    <a:pt x="132" y="0"/>
                    <a:pt x="133" y="0"/>
                    <a:pt x="133" y="0"/>
                  </a:cubicBezTo>
                  <a:cubicBezTo>
                    <a:pt x="133" y="0"/>
                    <a:pt x="132" y="0"/>
                    <a:pt x="131" y="0"/>
                  </a:cubicBezTo>
                  <a:cubicBezTo>
                    <a:pt x="130" y="1"/>
                    <a:pt x="129" y="1"/>
                    <a:pt x="128" y="1"/>
                  </a:cubicBezTo>
                  <a:cubicBezTo>
                    <a:pt x="124" y="2"/>
                    <a:pt x="119" y="3"/>
                    <a:pt x="113" y="4"/>
                  </a:cubicBezTo>
                  <a:cubicBezTo>
                    <a:pt x="101" y="7"/>
                    <a:pt x="85" y="10"/>
                    <a:pt x="67" y="14"/>
                  </a:cubicBezTo>
                  <a:cubicBezTo>
                    <a:pt x="48" y="17"/>
                    <a:pt x="32" y="20"/>
                    <a:pt x="20" y="22"/>
                  </a:cubicBezTo>
                  <a:cubicBezTo>
                    <a:pt x="14" y="23"/>
                    <a:pt x="9" y="24"/>
                    <a:pt x="5" y="24"/>
                  </a:cubicBezTo>
                  <a:cubicBezTo>
                    <a:pt x="4" y="25"/>
                    <a:pt x="3" y="25"/>
                    <a:pt x="1" y="25"/>
                  </a:cubicBezTo>
                  <a:cubicBezTo>
                    <a:pt x="0" y="25"/>
                    <a:pt x="0" y="25"/>
                    <a:pt x="0" y="2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361">
              <a:extLst>
                <a:ext uri="{FF2B5EF4-FFF2-40B4-BE49-F238E27FC236}">
                  <a16:creationId xmlns:a16="http://schemas.microsoft.com/office/drawing/2014/main" id="{F199C8DD-D2A0-7780-E338-8EC779417C82}"/>
                </a:ext>
              </a:extLst>
            </p:cNvPr>
            <p:cNvSpPr>
              <a:spLocks/>
            </p:cNvSpPr>
            <p:nvPr/>
          </p:nvSpPr>
          <p:spPr bwMode="auto">
            <a:xfrm>
              <a:off x="3321" y="3325"/>
              <a:ext cx="14" cy="33"/>
            </a:xfrm>
            <a:custGeom>
              <a:avLst/>
              <a:gdLst>
                <a:gd name="T0" fmla="*/ 1 w 6"/>
                <a:gd name="T1" fmla="*/ 13 h 14"/>
                <a:gd name="T2" fmla="*/ 2 w 6"/>
                <a:gd name="T3" fmla="*/ 6 h 14"/>
                <a:gd name="T4" fmla="*/ 6 w 6"/>
                <a:gd name="T5" fmla="*/ 0 h 14"/>
                <a:gd name="T6" fmla="*/ 1 w 6"/>
                <a:gd name="T7" fmla="*/ 6 h 14"/>
                <a:gd name="T8" fmla="*/ 1 w 6"/>
                <a:gd name="T9" fmla="*/ 13 h 14"/>
              </a:gdLst>
              <a:ahLst/>
              <a:cxnLst>
                <a:cxn ang="0">
                  <a:pos x="T0" y="T1"/>
                </a:cxn>
                <a:cxn ang="0">
                  <a:pos x="T2" y="T3"/>
                </a:cxn>
                <a:cxn ang="0">
                  <a:pos x="T4" y="T5"/>
                </a:cxn>
                <a:cxn ang="0">
                  <a:pos x="T6" y="T7"/>
                </a:cxn>
                <a:cxn ang="0">
                  <a:pos x="T8" y="T9"/>
                </a:cxn>
              </a:cxnLst>
              <a:rect l="0" t="0" r="r" b="b"/>
              <a:pathLst>
                <a:path w="6" h="14">
                  <a:moveTo>
                    <a:pt x="1" y="13"/>
                  </a:moveTo>
                  <a:cubicBezTo>
                    <a:pt x="1" y="13"/>
                    <a:pt x="1" y="10"/>
                    <a:pt x="2" y="6"/>
                  </a:cubicBezTo>
                  <a:cubicBezTo>
                    <a:pt x="4" y="2"/>
                    <a:pt x="6" y="0"/>
                    <a:pt x="6" y="0"/>
                  </a:cubicBezTo>
                  <a:cubicBezTo>
                    <a:pt x="6" y="0"/>
                    <a:pt x="3" y="2"/>
                    <a:pt x="1" y="6"/>
                  </a:cubicBezTo>
                  <a:cubicBezTo>
                    <a:pt x="0" y="10"/>
                    <a:pt x="1" y="14"/>
                    <a:pt x="1"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362">
              <a:extLst>
                <a:ext uri="{FF2B5EF4-FFF2-40B4-BE49-F238E27FC236}">
                  <a16:creationId xmlns:a16="http://schemas.microsoft.com/office/drawing/2014/main" id="{2E01FE7E-34EA-3ACD-F27B-458EC621CAA4}"/>
                </a:ext>
              </a:extLst>
            </p:cNvPr>
            <p:cNvSpPr>
              <a:spLocks/>
            </p:cNvSpPr>
            <p:nvPr/>
          </p:nvSpPr>
          <p:spPr bwMode="auto">
            <a:xfrm>
              <a:off x="3262" y="3322"/>
              <a:ext cx="9" cy="17"/>
            </a:xfrm>
            <a:custGeom>
              <a:avLst/>
              <a:gdLst>
                <a:gd name="T0" fmla="*/ 1 w 4"/>
                <a:gd name="T1" fmla="*/ 7 h 7"/>
                <a:gd name="T2" fmla="*/ 2 w 4"/>
                <a:gd name="T3" fmla="*/ 4 h 7"/>
                <a:gd name="T4" fmla="*/ 3 w 4"/>
                <a:gd name="T5" fmla="*/ 0 h 7"/>
                <a:gd name="T6" fmla="*/ 2 w 4"/>
                <a:gd name="T7" fmla="*/ 4 h 7"/>
                <a:gd name="T8" fmla="*/ 1 w 4"/>
                <a:gd name="T9" fmla="*/ 7 h 7"/>
              </a:gdLst>
              <a:ahLst/>
              <a:cxnLst>
                <a:cxn ang="0">
                  <a:pos x="T0" y="T1"/>
                </a:cxn>
                <a:cxn ang="0">
                  <a:pos x="T2" y="T3"/>
                </a:cxn>
                <a:cxn ang="0">
                  <a:pos x="T4" y="T5"/>
                </a:cxn>
                <a:cxn ang="0">
                  <a:pos x="T6" y="T7"/>
                </a:cxn>
                <a:cxn ang="0">
                  <a:pos x="T8" y="T9"/>
                </a:cxn>
              </a:cxnLst>
              <a:rect l="0" t="0" r="r" b="b"/>
              <a:pathLst>
                <a:path w="4" h="7">
                  <a:moveTo>
                    <a:pt x="1" y="7"/>
                  </a:moveTo>
                  <a:cubicBezTo>
                    <a:pt x="1" y="7"/>
                    <a:pt x="2" y="6"/>
                    <a:pt x="2" y="4"/>
                  </a:cubicBezTo>
                  <a:cubicBezTo>
                    <a:pt x="3" y="2"/>
                    <a:pt x="4" y="0"/>
                    <a:pt x="3" y="0"/>
                  </a:cubicBezTo>
                  <a:cubicBezTo>
                    <a:pt x="3" y="0"/>
                    <a:pt x="2" y="2"/>
                    <a:pt x="2" y="4"/>
                  </a:cubicBezTo>
                  <a:cubicBezTo>
                    <a:pt x="1" y="6"/>
                    <a:pt x="0" y="7"/>
                    <a:pt x="1"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363">
              <a:extLst>
                <a:ext uri="{FF2B5EF4-FFF2-40B4-BE49-F238E27FC236}">
                  <a16:creationId xmlns:a16="http://schemas.microsoft.com/office/drawing/2014/main" id="{2664DF51-16A6-8782-246C-E38CF82EB79A}"/>
                </a:ext>
              </a:extLst>
            </p:cNvPr>
            <p:cNvSpPr>
              <a:spLocks/>
            </p:cNvSpPr>
            <p:nvPr/>
          </p:nvSpPr>
          <p:spPr bwMode="auto">
            <a:xfrm>
              <a:off x="3245" y="3322"/>
              <a:ext cx="12" cy="12"/>
            </a:xfrm>
            <a:custGeom>
              <a:avLst/>
              <a:gdLst>
                <a:gd name="T0" fmla="*/ 1 w 5"/>
                <a:gd name="T1" fmla="*/ 5 h 5"/>
                <a:gd name="T2" fmla="*/ 3 w 5"/>
                <a:gd name="T3" fmla="*/ 3 h 5"/>
                <a:gd name="T4" fmla="*/ 5 w 5"/>
                <a:gd name="T5" fmla="*/ 0 h 5"/>
                <a:gd name="T6" fmla="*/ 2 w 5"/>
                <a:gd name="T7" fmla="*/ 2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1" y="5"/>
                    <a:pt x="2" y="4"/>
                    <a:pt x="3" y="3"/>
                  </a:cubicBezTo>
                  <a:cubicBezTo>
                    <a:pt x="4" y="2"/>
                    <a:pt x="5" y="0"/>
                    <a:pt x="5" y="0"/>
                  </a:cubicBezTo>
                  <a:cubicBezTo>
                    <a:pt x="4" y="0"/>
                    <a:pt x="3" y="1"/>
                    <a:pt x="2" y="2"/>
                  </a:cubicBezTo>
                  <a:cubicBezTo>
                    <a:pt x="1" y="4"/>
                    <a:pt x="0" y="5"/>
                    <a:pt x="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364">
              <a:extLst>
                <a:ext uri="{FF2B5EF4-FFF2-40B4-BE49-F238E27FC236}">
                  <a16:creationId xmlns:a16="http://schemas.microsoft.com/office/drawing/2014/main" id="{1E2C48B9-CA89-9E04-2874-53B9DD59D9FC}"/>
                </a:ext>
              </a:extLst>
            </p:cNvPr>
            <p:cNvSpPr>
              <a:spLocks/>
            </p:cNvSpPr>
            <p:nvPr/>
          </p:nvSpPr>
          <p:spPr bwMode="auto">
            <a:xfrm>
              <a:off x="3233" y="3315"/>
              <a:ext cx="19" cy="5"/>
            </a:xfrm>
            <a:custGeom>
              <a:avLst/>
              <a:gdLst>
                <a:gd name="T0" fmla="*/ 0 w 8"/>
                <a:gd name="T1" fmla="*/ 2 h 2"/>
                <a:gd name="T2" fmla="*/ 4 w 8"/>
                <a:gd name="T3" fmla="*/ 2 h 2"/>
                <a:gd name="T4" fmla="*/ 8 w 8"/>
                <a:gd name="T5" fmla="*/ 0 h 2"/>
                <a:gd name="T6" fmla="*/ 4 w 8"/>
                <a:gd name="T7" fmla="*/ 1 h 2"/>
                <a:gd name="T8" fmla="*/ 0 w 8"/>
                <a:gd name="T9" fmla="*/ 2 h 2"/>
              </a:gdLst>
              <a:ahLst/>
              <a:cxnLst>
                <a:cxn ang="0">
                  <a:pos x="T0" y="T1"/>
                </a:cxn>
                <a:cxn ang="0">
                  <a:pos x="T2" y="T3"/>
                </a:cxn>
                <a:cxn ang="0">
                  <a:pos x="T4" y="T5"/>
                </a:cxn>
                <a:cxn ang="0">
                  <a:pos x="T6" y="T7"/>
                </a:cxn>
                <a:cxn ang="0">
                  <a:pos x="T8" y="T9"/>
                </a:cxn>
              </a:cxnLst>
              <a:rect l="0" t="0" r="r" b="b"/>
              <a:pathLst>
                <a:path w="8" h="2">
                  <a:moveTo>
                    <a:pt x="0" y="2"/>
                  </a:moveTo>
                  <a:cubicBezTo>
                    <a:pt x="0" y="2"/>
                    <a:pt x="2" y="2"/>
                    <a:pt x="4" y="2"/>
                  </a:cubicBezTo>
                  <a:cubicBezTo>
                    <a:pt x="7" y="1"/>
                    <a:pt x="8" y="1"/>
                    <a:pt x="8" y="0"/>
                  </a:cubicBezTo>
                  <a:cubicBezTo>
                    <a:pt x="8" y="0"/>
                    <a:pt x="6" y="0"/>
                    <a:pt x="4" y="1"/>
                  </a:cubicBezTo>
                  <a:cubicBezTo>
                    <a:pt x="2" y="1"/>
                    <a:pt x="0" y="2"/>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365">
              <a:extLst>
                <a:ext uri="{FF2B5EF4-FFF2-40B4-BE49-F238E27FC236}">
                  <a16:creationId xmlns:a16="http://schemas.microsoft.com/office/drawing/2014/main" id="{421EF2CD-D228-D6A0-8B54-43F27B23D16F}"/>
                </a:ext>
              </a:extLst>
            </p:cNvPr>
            <p:cNvSpPr>
              <a:spLocks/>
            </p:cNvSpPr>
            <p:nvPr/>
          </p:nvSpPr>
          <p:spPr bwMode="auto">
            <a:xfrm>
              <a:off x="3229" y="3306"/>
              <a:ext cx="21" cy="4"/>
            </a:xfrm>
            <a:custGeom>
              <a:avLst/>
              <a:gdLst>
                <a:gd name="T0" fmla="*/ 0 w 9"/>
                <a:gd name="T1" fmla="*/ 1 h 2"/>
                <a:gd name="T2" fmla="*/ 5 w 9"/>
                <a:gd name="T3" fmla="*/ 1 h 2"/>
                <a:gd name="T4" fmla="*/ 9 w 9"/>
                <a:gd name="T5" fmla="*/ 0 h 2"/>
                <a:gd name="T6" fmla="*/ 5 w 9"/>
                <a:gd name="T7" fmla="*/ 0 h 2"/>
                <a:gd name="T8" fmla="*/ 0 w 9"/>
                <a:gd name="T9" fmla="*/ 1 h 2"/>
              </a:gdLst>
              <a:ahLst/>
              <a:cxnLst>
                <a:cxn ang="0">
                  <a:pos x="T0" y="T1"/>
                </a:cxn>
                <a:cxn ang="0">
                  <a:pos x="T2" y="T3"/>
                </a:cxn>
                <a:cxn ang="0">
                  <a:pos x="T4" y="T5"/>
                </a:cxn>
                <a:cxn ang="0">
                  <a:pos x="T6" y="T7"/>
                </a:cxn>
                <a:cxn ang="0">
                  <a:pos x="T8" y="T9"/>
                </a:cxn>
              </a:cxnLst>
              <a:rect l="0" t="0" r="r" b="b"/>
              <a:pathLst>
                <a:path w="9" h="2">
                  <a:moveTo>
                    <a:pt x="0" y="1"/>
                  </a:moveTo>
                  <a:cubicBezTo>
                    <a:pt x="0" y="1"/>
                    <a:pt x="2" y="2"/>
                    <a:pt x="5" y="1"/>
                  </a:cubicBezTo>
                  <a:cubicBezTo>
                    <a:pt x="7" y="1"/>
                    <a:pt x="9" y="0"/>
                    <a:pt x="9" y="0"/>
                  </a:cubicBezTo>
                  <a:cubicBezTo>
                    <a:pt x="9" y="0"/>
                    <a:pt x="7" y="0"/>
                    <a:pt x="5" y="0"/>
                  </a:cubicBezTo>
                  <a:cubicBezTo>
                    <a:pt x="2" y="1"/>
                    <a:pt x="0" y="1"/>
                    <a:pt x="0" y="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366">
              <a:extLst>
                <a:ext uri="{FF2B5EF4-FFF2-40B4-BE49-F238E27FC236}">
                  <a16:creationId xmlns:a16="http://schemas.microsoft.com/office/drawing/2014/main" id="{16338099-42C1-3036-4C42-2A71523BB364}"/>
                </a:ext>
              </a:extLst>
            </p:cNvPr>
            <p:cNvSpPr>
              <a:spLocks/>
            </p:cNvSpPr>
            <p:nvPr/>
          </p:nvSpPr>
          <p:spPr bwMode="auto">
            <a:xfrm>
              <a:off x="3267" y="3299"/>
              <a:ext cx="33" cy="26"/>
            </a:xfrm>
            <a:custGeom>
              <a:avLst/>
              <a:gdLst>
                <a:gd name="T0" fmla="*/ 0 w 14"/>
                <a:gd name="T1" fmla="*/ 10 h 11"/>
                <a:gd name="T2" fmla="*/ 5 w 14"/>
                <a:gd name="T3" fmla="*/ 9 h 11"/>
                <a:gd name="T4" fmla="*/ 10 w 14"/>
                <a:gd name="T5" fmla="*/ 7 h 11"/>
                <a:gd name="T6" fmla="*/ 13 w 14"/>
                <a:gd name="T7" fmla="*/ 5 h 11"/>
                <a:gd name="T8" fmla="*/ 14 w 14"/>
                <a:gd name="T9" fmla="*/ 3 h 11"/>
                <a:gd name="T10" fmla="*/ 13 w 14"/>
                <a:gd name="T11" fmla="*/ 2 h 11"/>
                <a:gd name="T12" fmla="*/ 2 w 14"/>
                <a:gd name="T13" fmla="*/ 6 h 11"/>
                <a:gd name="T14" fmla="*/ 1 w 14"/>
                <a:gd name="T15" fmla="*/ 10 h 11"/>
                <a:gd name="T16" fmla="*/ 1 w 14"/>
                <a:gd name="T17" fmla="*/ 11 h 11"/>
                <a:gd name="T18" fmla="*/ 2 w 14"/>
                <a:gd name="T19" fmla="*/ 7 h 11"/>
                <a:gd name="T20" fmla="*/ 6 w 14"/>
                <a:gd name="T21" fmla="*/ 3 h 11"/>
                <a:gd name="T22" fmla="*/ 12 w 14"/>
                <a:gd name="T23" fmla="*/ 2 h 11"/>
                <a:gd name="T24" fmla="*/ 12 w 14"/>
                <a:gd name="T25" fmla="*/ 5 h 11"/>
                <a:gd name="T26" fmla="*/ 10 w 14"/>
                <a:gd name="T27" fmla="*/ 6 h 11"/>
                <a:gd name="T28" fmla="*/ 5 w 14"/>
                <a:gd name="T29" fmla="*/ 9 h 11"/>
                <a:gd name="T30" fmla="*/ 0 w 14"/>
                <a:gd name="T3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1">
                  <a:moveTo>
                    <a:pt x="0" y="10"/>
                  </a:moveTo>
                  <a:cubicBezTo>
                    <a:pt x="0" y="10"/>
                    <a:pt x="2" y="10"/>
                    <a:pt x="5" y="9"/>
                  </a:cubicBezTo>
                  <a:cubicBezTo>
                    <a:pt x="6" y="9"/>
                    <a:pt x="8" y="8"/>
                    <a:pt x="10" y="7"/>
                  </a:cubicBezTo>
                  <a:cubicBezTo>
                    <a:pt x="11" y="6"/>
                    <a:pt x="12" y="6"/>
                    <a:pt x="13" y="5"/>
                  </a:cubicBezTo>
                  <a:cubicBezTo>
                    <a:pt x="13" y="5"/>
                    <a:pt x="14" y="4"/>
                    <a:pt x="14" y="3"/>
                  </a:cubicBezTo>
                  <a:cubicBezTo>
                    <a:pt x="14" y="3"/>
                    <a:pt x="13" y="2"/>
                    <a:pt x="13" y="2"/>
                  </a:cubicBezTo>
                  <a:cubicBezTo>
                    <a:pt x="7" y="0"/>
                    <a:pt x="3" y="4"/>
                    <a:pt x="2" y="6"/>
                  </a:cubicBezTo>
                  <a:cubicBezTo>
                    <a:pt x="1" y="8"/>
                    <a:pt x="1" y="9"/>
                    <a:pt x="1" y="10"/>
                  </a:cubicBezTo>
                  <a:cubicBezTo>
                    <a:pt x="1" y="11"/>
                    <a:pt x="1" y="11"/>
                    <a:pt x="1" y="11"/>
                  </a:cubicBezTo>
                  <a:cubicBezTo>
                    <a:pt x="1" y="11"/>
                    <a:pt x="1" y="9"/>
                    <a:pt x="2" y="7"/>
                  </a:cubicBezTo>
                  <a:cubicBezTo>
                    <a:pt x="3" y="5"/>
                    <a:pt x="4" y="4"/>
                    <a:pt x="6" y="3"/>
                  </a:cubicBezTo>
                  <a:cubicBezTo>
                    <a:pt x="8" y="2"/>
                    <a:pt x="10" y="2"/>
                    <a:pt x="12" y="2"/>
                  </a:cubicBezTo>
                  <a:cubicBezTo>
                    <a:pt x="13" y="3"/>
                    <a:pt x="13" y="4"/>
                    <a:pt x="12" y="5"/>
                  </a:cubicBezTo>
                  <a:cubicBezTo>
                    <a:pt x="12" y="5"/>
                    <a:pt x="11" y="6"/>
                    <a:pt x="10" y="6"/>
                  </a:cubicBezTo>
                  <a:cubicBezTo>
                    <a:pt x="8" y="7"/>
                    <a:pt x="6" y="8"/>
                    <a:pt x="5" y="9"/>
                  </a:cubicBezTo>
                  <a:cubicBezTo>
                    <a:pt x="2" y="10"/>
                    <a:pt x="0" y="10"/>
                    <a:pt x="0"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367">
              <a:extLst>
                <a:ext uri="{FF2B5EF4-FFF2-40B4-BE49-F238E27FC236}">
                  <a16:creationId xmlns:a16="http://schemas.microsoft.com/office/drawing/2014/main" id="{38E5378A-3F8D-642D-9FB0-FBB668F088F1}"/>
                </a:ext>
              </a:extLst>
            </p:cNvPr>
            <p:cNvSpPr>
              <a:spLocks/>
            </p:cNvSpPr>
            <p:nvPr/>
          </p:nvSpPr>
          <p:spPr bwMode="auto">
            <a:xfrm>
              <a:off x="3250" y="3301"/>
              <a:ext cx="21" cy="21"/>
            </a:xfrm>
            <a:custGeom>
              <a:avLst/>
              <a:gdLst>
                <a:gd name="T0" fmla="*/ 8 w 9"/>
                <a:gd name="T1" fmla="*/ 9 h 9"/>
                <a:gd name="T2" fmla="*/ 8 w 9"/>
                <a:gd name="T3" fmla="*/ 6 h 9"/>
                <a:gd name="T4" fmla="*/ 6 w 9"/>
                <a:gd name="T5" fmla="*/ 2 h 9"/>
                <a:gd name="T6" fmla="*/ 1 w 9"/>
                <a:gd name="T7" fmla="*/ 1 h 9"/>
                <a:gd name="T8" fmla="*/ 0 w 9"/>
                <a:gd name="T9" fmla="*/ 3 h 9"/>
                <a:gd name="T10" fmla="*/ 2 w 9"/>
                <a:gd name="T11" fmla="*/ 5 h 9"/>
                <a:gd name="T12" fmla="*/ 5 w 9"/>
                <a:gd name="T13" fmla="*/ 8 h 9"/>
                <a:gd name="T14" fmla="*/ 8 w 9"/>
                <a:gd name="T15" fmla="*/ 9 h 9"/>
                <a:gd name="T16" fmla="*/ 5 w 9"/>
                <a:gd name="T17" fmla="*/ 7 h 9"/>
                <a:gd name="T18" fmla="*/ 2 w 9"/>
                <a:gd name="T19" fmla="*/ 5 h 9"/>
                <a:gd name="T20" fmla="*/ 2 w 9"/>
                <a:gd name="T21" fmla="*/ 1 h 9"/>
                <a:gd name="T22" fmla="*/ 6 w 9"/>
                <a:gd name="T23" fmla="*/ 3 h 9"/>
                <a:gd name="T24" fmla="*/ 8 w 9"/>
                <a:gd name="T25" fmla="*/ 6 h 9"/>
                <a:gd name="T26" fmla="*/ 8 w 9"/>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8" y="9"/>
                  </a:moveTo>
                  <a:cubicBezTo>
                    <a:pt x="8" y="9"/>
                    <a:pt x="9" y="8"/>
                    <a:pt x="8" y="6"/>
                  </a:cubicBezTo>
                  <a:cubicBezTo>
                    <a:pt x="8" y="5"/>
                    <a:pt x="7" y="3"/>
                    <a:pt x="6" y="2"/>
                  </a:cubicBezTo>
                  <a:cubicBezTo>
                    <a:pt x="5" y="1"/>
                    <a:pt x="4" y="0"/>
                    <a:pt x="1" y="1"/>
                  </a:cubicBezTo>
                  <a:cubicBezTo>
                    <a:pt x="0" y="1"/>
                    <a:pt x="0" y="2"/>
                    <a:pt x="0" y="3"/>
                  </a:cubicBezTo>
                  <a:cubicBezTo>
                    <a:pt x="1" y="4"/>
                    <a:pt x="1" y="5"/>
                    <a:pt x="2" y="5"/>
                  </a:cubicBezTo>
                  <a:cubicBezTo>
                    <a:pt x="3" y="6"/>
                    <a:pt x="4" y="7"/>
                    <a:pt x="5" y="8"/>
                  </a:cubicBezTo>
                  <a:cubicBezTo>
                    <a:pt x="6" y="9"/>
                    <a:pt x="8" y="9"/>
                    <a:pt x="8" y="9"/>
                  </a:cubicBezTo>
                  <a:cubicBezTo>
                    <a:pt x="8" y="9"/>
                    <a:pt x="7" y="8"/>
                    <a:pt x="5" y="7"/>
                  </a:cubicBezTo>
                  <a:cubicBezTo>
                    <a:pt x="4" y="7"/>
                    <a:pt x="3" y="6"/>
                    <a:pt x="2" y="5"/>
                  </a:cubicBezTo>
                  <a:cubicBezTo>
                    <a:pt x="1" y="4"/>
                    <a:pt x="1" y="2"/>
                    <a:pt x="2" y="1"/>
                  </a:cubicBezTo>
                  <a:cubicBezTo>
                    <a:pt x="3" y="1"/>
                    <a:pt x="5" y="2"/>
                    <a:pt x="6" y="3"/>
                  </a:cubicBezTo>
                  <a:cubicBezTo>
                    <a:pt x="7" y="4"/>
                    <a:pt x="7" y="5"/>
                    <a:pt x="8" y="6"/>
                  </a:cubicBezTo>
                  <a:cubicBezTo>
                    <a:pt x="8" y="8"/>
                    <a:pt x="8" y="9"/>
                    <a:pt x="8"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368">
              <a:extLst>
                <a:ext uri="{FF2B5EF4-FFF2-40B4-BE49-F238E27FC236}">
                  <a16:creationId xmlns:a16="http://schemas.microsoft.com/office/drawing/2014/main" id="{1D0AD94B-6CD4-2BD4-4719-7140C86E4D64}"/>
                </a:ext>
              </a:extLst>
            </p:cNvPr>
            <p:cNvSpPr>
              <a:spLocks/>
            </p:cNvSpPr>
            <p:nvPr/>
          </p:nvSpPr>
          <p:spPr bwMode="auto">
            <a:xfrm>
              <a:off x="3067" y="3344"/>
              <a:ext cx="76" cy="45"/>
            </a:xfrm>
            <a:custGeom>
              <a:avLst/>
              <a:gdLst>
                <a:gd name="T0" fmla="*/ 0 w 32"/>
                <a:gd name="T1" fmla="*/ 2 h 19"/>
                <a:gd name="T2" fmla="*/ 5 w 32"/>
                <a:gd name="T3" fmla="*/ 1 h 19"/>
                <a:gd name="T4" fmla="*/ 19 w 32"/>
                <a:gd name="T5" fmla="*/ 4 h 19"/>
                <a:gd name="T6" fmla="*/ 29 w 32"/>
                <a:gd name="T7" fmla="*/ 13 h 19"/>
                <a:gd name="T8" fmla="*/ 32 w 32"/>
                <a:gd name="T9" fmla="*/ 19 h 19"/>
                <a:gd name="T10" fmla="*/ 31 w 32"/>
                <a:gd name="T11" fmla="*/ 17 h 19"/>
                <a:gd name="T12" fmla="*/ 30 w 32"/>
                <a:gd name="T13" fmla="*/ 13 h 19"/>
                <a:gd name="T14" fmla="*/ 19 w 32"/>
                <a:gd name="T15" fmla="*/ 3 h 19"/>
                <a:gd name="T16" fmla="*/ 5 w 32"/>
                <a:gd name="T17" fmla="*/ 1 h 19"/>
                <a:gd name="T18" fmla="*/ 1 w 32"/>
                <a:gd name="T19" fmla="*/ 2 h 19"/>
                <a:gd name="T20" fmla="*/ 0 w 32"/>
                <a:gd name="T2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9">
                  <a:moveTo>
                    <a:pt x="0" y="2"/>
                  </a:moveTo>
                  <a:cubicBezTo>
                    <a:pt x="0" y="2"/>
                    <a:pt x="2" y="2"/>
                    <a:pt x="5" y="1"/>
                  </a:cubicBezTo>
                  <a:cubicBezTo>
                    <a:pt x="9" y="1"/>
                    <a:pt x="14" y="1"/>
                    <a:pt x="19" y="4"/>
                  </a:cubicBezTo>
                  <a:cubicBezTo>
                    <a:pt x="24" y="6"/>
                    <a:pt x="27" y="10"/>
                    <a:pt x="29" y="13"/>
                  </a:cubicBezTo>
                  <a:cubicBezTo>
                    <a:pt x="31" y="16"/>
                    <a:pt x="31" y="19"/>
                    <a:pt x="32" y="19"/>
                  </a:cubicBezTo>
                  <a:cubicBezTo>
                    <a:pt x="32" y="19"/>
                    <a:pt x="31" y="18"/>
                    <a:pt x="31" y="17"/>
                  </a:cubicBezTo>
                  <a:cubicBezTo>
                    <a:pt x="31" y="16"/>
                    <a:pt x="30" y="15"/>
                    <a:pt x="30" y="13"/>
                  </a:cubicBezTo>
                  <a:cubicBezTo>
                    <a:pt x="28" y="10"/>
                    <a:pt x="25" y="6"/>
                    <a:pt x="19" y="3"/>
                  </a:cubicBezTo>
                  <a:cubicBezTo>
                    <a:pt x="14" y="0"/>
                    <a:pt x="9" y="0"/>
                    <a:pt x="5" y="1"/>
                  </a:cubicBezTo>
                  <a:cubicBezTo>
                    <a:pt x="4" y="1"/>
                    <a:pt x="2" y="1"/>
                    <a:pt x="1" y="2"/>
                  </a:cubicBezTo>
                  <a:cubicBezTo>
                    <a:pt x="0" y="2"/>
                    <a:pt x="0" y="2"/>
                    <a:pt x="0" y="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369">
              <a:extLst>
                <a:ext uri="{FF2B5EF4-FFF2-40B4-BE49-F238E27FC236}">
                  <a16:creationId xmlns:a16="http://schemas.microsoft.com/office/drawing/2014/main" id="{63684C70-2993-7600-D756-EE50A05BD63E}"/>
                </a:ext>
              </a:extLst>
            </p:cNvPr>
            <p:cNvSpPr>
              <a:spLocks/>
            </p:cNvSpPr>
            <p:nvPr/>
          </p:nvSpPr>
          <p:spPr bwMode="auto">
            <a:xfrm>
              <a:off x="3162" y="3356"/>
              <a:ext cx="55" cy="11"/>
            </a:xfrm>
            <a:custGeom>
              <a:avLst/>
              <a:gdLst>
                <a:gd name="T0" fmla="*/ 0 w 23"/>
                <a:gd name="T1" fmla="*/ 5 h 5"/>
                <a:gd name="T2" fmla="*/ 12 w 23"/>
                <a:gd name="T3" fmla="*/ 4 h 5"/>
                <a:gd name="T4" fmla="*/ 23 w 23"/>
                <a:gd name="T5" fmla="*/ 0 h 5"/>
                <a:gd name="T6" fmla="*/ 12 w 23"/>
                <a:gd name="T7" fmla="*/ 3 h 5"/>
                <a:gd name="T8" fmla="*/ 0 w 23"/>
                <a:gd name="T9" fmla="*/ 5 h 5"/>
              </a:gdLst>
              <a:ahLst/>
              <a:cxnLst>
                <a:cxn ang="0">
                  <a:pos x="T0" y="T1"/>
                </a:cxn>
                <a:cxn ang="0">
                  <a:pos x="T2" y="T3"/>
                </a:cxn>
                <a:cxn ang="0">
                  <a:pos x="T4" y="T5"/>
                </a:cxn>
                <a:cxn ang="0">
                  <a:pos x="T6" y="T7"/>
                </a:cxn>
                <a:cxn ang="0">
                  <a:pos x="T8" y="T9"/>
                </a:cxn>
              </a:cxnLst>
              <a:rect l="0" t="0" r="r" b="b"/>
              <a:pathLst>
                <a:path w="23" h="5">
                  <a:moveTo>
                    <a:pt x="0" y="5"/>
                  </a:moveTo>
                  <a:cubicBezTo>
                    <a:pt x="0" y="5"/>
                    <a:pt x="5" y="5"/>
                    <a:pt x="12" y="4"/>
                  </a:cubicBezTo>
                  <a:cubicBezTo>
                    <a:pt x="18" y="2"/>
                    <a:pt x="23" y="1"/>
                    <a:pt x="23" y="0"/>
                  </a:cubicBezTo>
                  <a:cubicBezTo>
                    <a:pt x="23" y="0"/>
                    <a:pt x="18" y="1"/>
                    <a:pt x="12" y="3"/>
                  </a:cubicBezTo>
                  <a:cubicBezTo>
                    <a:pt x="5" y="4"/>
                    <a:pt x="0" y="4"/>
                    <a:pt x="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370">
              <a:extLst>
                <a:ext uri="{FF2B5EF4-FFF2-40B4-BE49-F238E27FC236}">
                  <a16:creationId xmlns:a16="http://schemas.microsoft.com/office/drawing/2014/main" id="{CEBCE9ED-73E1-C0E7-1E8E-A3F742FCADA3}"/>
                </a:ext>
              </a:extLst>
            </p:cNvPr>
            <p:cNvSpPr>
              <a:spLocks/>
            </p:cNvSpPr>
            <p:nvPr/>
          </p:nvSpPr>
          <p:spPr bwMode="auto">
            <a:xfrm>
              <a:off x="3126" y="3372"/>
              <a:ext cx="8" cy="12"/>
            </a:xfrm>
            <a:custGeom>
              <a:avLst/>
              <a:gdLst>
                <a:gd name="T0" fmla="*/ 0 w 3"/>
                <a:gd name="T1" fmla="*/ 1 h 5"/>
                <a:gd name="T2" fmla="*/ 1 w 3"/>
                <a:gd name="T3" fmla="*/ 3 h 5"/>
                <a:gd name="T4" fmla="*/ 3 w 3"/>
                <a:gd name="T5" fmla="*/ 4 h 5"/>
                <a:gd name="T6" fmla="*/ 2 w 3"/>
                <a:gd name="T7" fmla="*/ 2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1"/>
                    <a:pt x="0" y="1"/>
                    <a:pt x="1" y="3"/>
                  </a:cubicBezTo>
                  <a:cubicBezTo>
                    <a:pt x="2" y="4"/>
                    <a:pt x="2" y="5"/>
                    <a:pt x="3" y="4"/>
                  </a:cubicBezTo>
                  <a:cubicBezTo>
                    <a:pt x="3" y="4"/>
                    <a:pt x="3" y="3"/>
                    <a:pt x="2" y="2"/>
                  </a:cubicBezTo>
                  <a:cubicBezTo>
                    <a:pt x="1" y="1"/>
                    <a:pt x="0" y="0"/>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371">
              <a:extLst>
                <a:ext uri="{FF2B5EF4-FFF2-40B4-BE49-F238E27FC236}">
                  <a16:creationId xmlns:a16="http://schemas.microsoft.com/office/drawing/2014/main" id="{EFC15740-4002-FDFB-E870-E22F22E6348E}"/>
                </a:ext>
              </a:extLst>
            </p:cNvPr>
            <p:cNvSpPr>
              <a:spLocks/>
            </p:cNvSpPr>
            <p:nvPr/>
          </p:nvSpPr>
          <p:spPr bwMode="auto">
            <a:xfrm>
              <a:off x="3110" y="3358"/>
              <a:ext cx="7" cy="7"/>
            </a:xfrm>
            <a:custGeom>
              <a:avLst/>
              <a:gdLst>
                <a:gd name="T0" fmla="*/ 0 w 3"/>
                <a:gd name="T1" fmla="*/ 1 h 3"/>
                <a:gd name="T2" fmla="*/ 1 w 3"/>
                <a:gd name="T3" fmla="*/ 2 h 3"/>
                <a:gd name="T4" fmla="*/ 3 w 3"/>
                <a:gd name="T5" fmla="*/ 3 h 3"/>
                <a:gd name="T6" fmla="*/ 2 w 3"/>
                <a:gd name="T7" fmla="*/ 1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cubicBezTo>
                    <a:pt x="0" y="1"/>
                    <a:pt x="0" y="1"/>
                    <a:pt x="1" y="2"/>
                  </a:cubicBezTo>
                  <a:cubicBezTo>
                    <a:pt x="2" y="3"/>
                    <a:pt x="3" y="3"/>
                    <a:pt x="3" y="3"/>
                  </a:cubicBezTo>
                  <a:cubicBezTo>
                    <a:pt x="3" y="3"/>
                    <a:pt x="3" y="2"/>
                    <a:pt x="2" y="1"/>
                  </a:cubicBezTo>
                  <a:cubicBezTo>
                    <a:pt x="1" y="1"/>
                    <a:pt x="0" y="0"/>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372">
              <a:extLst>
                <a:ext uri="{FF2B5EF4-FFF2-40B4-BE49-F238E27FC236}">
                  <a16:creationId xmlns:a16="http://schemas.microsoft.com/office/drawing/2014/main" id="{2520164E-E274-4715-1566-C0A4661D687C}"/>
                </a:ext>
              </a:extLst>
            </p:cNvPr>
            <p:cNvSpPr>
              <a:spLocks/>
            </p:cNvSpPr>
            <p:nvPr/>
          </p:nvSpPr>
          <p:spPr bwMode="auto">
            <a:xfrm>
              <a:off x="3088" y="3353"/>
              <a:ext cx="12" cy="5"/>
            </a:xfrm>
            <a:custGeom>
              <a:avLst/>
              <a:gdLst>
                <a:gd name="T0" fmla="*/ 0 w 5"/>
                <a:gd name="T1" fmla="*/ 1 h 2"/>
                <a:gd name="T2" fmla="*/ 2 w 5"/>
                <a:gd name="T3" fmla="*/ 1 h 2"/>
                <a:gd name="T4" fmla="*/ 4 w 5"/>
                <a:gd name="T5" fmla="*/ 2 h 2"/>
                <a:gd name="T6" fmla="*/ 2 w 5"/>
                <a:gd name="T7" fmla="*/ 0 h 2"/>
                <a:gd name="T8" fmla="*/ 0 w 5"/>
                <a:gd name="T9" fmla="*/ 1 h 2"/>
              </a:gdLst>
              <a:ahLst/>
              <a:cxnLst>
                <a:cxn ang="0">
                  <a:pos x="T0" y="T1"/>
                </a:cxn>
                <a:cxn ang="0">
                  <a:pos x="T2" y="T3"/>
                </a:cxn>
                <a:cxn ang="0">
                  <a:pos x="T4" y="T5"/>
                </a:cxn>
                <a:cxn ang="0">
                  <a:pos x="T6" y="T7"/>
                </a:cxn>
                <a:cxn ang="0">
                  <a:pos x="T8" y="T9"/>
                </a:cxn>
              </a:cxnLst>
              <a:rect l="0" t="0" r="r" b="b"/>
              <a:pathLst>
                <a:path w="5" h="2">
                  <a:moveTo>
                    <a:pt x="0" y="1"/>
                  </a:moveTo>
                  <a:cubicBezTo>
                    <a:pt x="0" y="1"/>
                    <a:pt x="1" y="1"/>
                    <a:pt x="2" y="1"/>
                  </a:cubicBezTo>
                  <a:cubicBezTo>
                    <a:pt x="3" y="1"/>
                    <a:pt x="4" y="2"/>
                    <a:pt x="4" y="2"/>
                  </a:cubicBezTo>
                  <a:cubicBezTo>
                    <a:pt x="5" y="1"/>
                    <a:pt x="4" y="0"/>
                    <a:pt x="2" y="0"/>
                  </a:cubicBezTo>
                  <a:cubicBezTo>
                    <a:pt x="1" y="0"/>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73">
              <a:extLst>
                <a:ext uri="{FF2B5EF4-FFF2-40B4-BE49-F238E27FC236}">
                  <a16:creationId xmlns:a16="http://schemas.microsoft.com/office/drawing/2014/main" id="{EBAC80E1-982E-C42D-F382-F3B5262F6B15}"/>
                </a:ext>
              </a:extLst>
            </p:cNvPr>
            <p:cNvSpPr>
              <a:spLocks/>
            </p:cNvSpPr>
            <p:nvPr/>
          </p:nvSpPr>
          <p:spPr bwMode="auto">
            <a:xfrm>
              <a:off x="3074" y="3353"/>
              <a:ext cx="5" cy="3"/>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0" y="1"/>
                    <a:pt x="1" y="1"/>
                  </a:cubicBezTo>
                  <a:cubicBezTo>
                    <a:pt x="1" y="1"/>
                    <a:pt x="2" y="1"/>
                    <a:pt x="2" y="1"/>
                  </a:cubicBezTo>
                  <a:cubicBezTo>
                    <a:pt x="2" y="1"/>
                    <a:pt x="2" y="0"/>
                    <a:pt x="1" y="0"/>
                  </a:cubicBezTo>
                  <a:cubicBezTo>
                    <a:pt x="0" y="0"/>
                    <a:pt x="0" y="0"/>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374">
              <a:extLst>
                <a:ext uri="{FF2B5EF4-FFF2-40B4-BE49-F238E27FC236}">
                  <a16:creationId xmlns:a16="http://schemas.microsoft.com/office/drawing/2014/main" id="{45FEC99F-04A7-7461-20AF-4685DCEADDC8}"/>
                </a:ext>
              </a:extLst>
            </p:cNvPr>
            <p:cNvSpPr>
              <a:spLocks/>
            </p:cNvSpPr>
            <p:nvPr/>
          </p:nvSpPr>
          <p:spPr bwMode="auto">
            <a:xfrm>
              <a:off x="3245" y="3289"/>
              <a:ext cx="3" cy="7"/>
            </a:xfrm>
            <a:custGeom>
              <a:avLst/>
              <a:gdLst>
                <a:gd name="T0" fmla="*/ 3 w 3"/>
                <a:gd name="T1" fmla="*/ 0 h 7"/>
                <a:gd name="T2" fmla="*/ 0 w 3"/>
                <a:gd name="T3" fmla="*/ 0 h 7"/>
                <a:gd name="T4" fmla="*/ 3 w 3"/>
                <a:gd name="T5" fmla="*/ 7 h 7"/>
                <a:gd name="T6" fmla="*/ 3 w 3"/>
                <a:gd name="T7" fmla="*/ 7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lnTo>
                    <a:pt x="0" y="0"/>
                  </a:lnTo>
                  <a:lnTo>
                    <a:pt x="3" y="7"/>
                  </a:lnTo>
                  <a:lnTo>
                    <a:pt x="3" y="7"/>
                  </a:lnTo>
                  <a:lnTo>
                    <a:pt x="3" y="0"/>
                  </a:lnTo>
                  <a:close/>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375">
              <a:extLst>
                <a:ext uri="{FF2B5EF4-FFF2-40B4-BE49-F238E27FC236}">
                  <a16:creationId xmlns:a16="http://schemas.microsoft.com/office/drawing/2014/main" id="{CF141B53-574E-69FA-3D7D-7D28D2C7C498}"/>
                </a:ext>
              </a:extLst>
            </p:cNvPr>
            <p:cNvSpPr>
              <a:spLocks/>
            </p:cNvSpPr>
            <p:nvPr/>
          </p:nvSpPr>
          <p:spPr bwMode="auto">
            <a:xfrm>
              <a:off x="3245" y="3289"/>
              <a:ext cx="3" cy="7"/>
            </a:xfrm>
            <a:custGeom>
              <a:avLst/>
              <a:gdLst>
                <a:gd name="T0" fmla="*/ 3 w 3"/>
                <a:gd name="T1" fmla="*/ 0 h 7"/>
                <a:gd name="T2" fmla="*/ 0 w 3"/>
                <a:gd name="T3" fmla="*/ 0 h 7"/>
                <a:gd name="T4" fmla="*/ 3 w 3"/>
                <a:gd name="T5" fmla="*/ 7 h 7"/>
                <a:gd name="T6" fmla="*/ 3 w 3"/>
                <a:gd name="T7" fmla="*/ 7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lnTo>
                    <a:pt x="0" y="0"/>
                  </a:lnTo>
                  <a:lnTo>
                    <a:pt x="3" y="7"/>
                  </a:lnTo>
                  <a:lnTo>
                    <a:pt x="3"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376">
              <a:extLst>
                <a:ext uri="{FF2B5EF4-FFF2-40B4-BE49-F238E27FC236}">
                  <a16:creationId xmlns:a16="http://schemas.microsoft.com/office/drawing/2014/main" id="{CABD5D21-2414-B3EE-7E49-F5157C14111A}"/>
                </a:ext>
              </a:extLst>
            </p:cNvPr>
            <p:cNvSpPr>
              <a:spLocks/>
            </p:cNvSpPr>
            <p:nvPr/>
          </p:nvSpPr>
          <p:spPr bwMode="auto">
            <a:xfrm>
              <a:off x="3060" y="3325"/>
              <a:ext cx="2" cy="14"/>
            </a:xfrm>
            <a:custGeom>
              <a:avLst/>
              <a:gdLst>
                <a:gd name="T0" fmla="*/ 0 w 2"/>
                <a:gd name="T1" fmla="*/ 0 h 14"/>
                <a:gd name="T2" fmla="*/ 0 w 2"/>
                <a:gd name="T3" fmla="*/ 0 h 14"/>
                <a:gd name="T4" fmla="*/ 2 w 2"/>
                <a:gd name="T5" fmla="*/ 14 h 14"/>
                <a:gd name="T6" fmla="*/ 0 w 2"/>
                <a:gd name="T7" fmla="*/ 0 h 14"/>
              </a:gdLst>
              <a:ahLst/>
              <a:cxnLst>
                <a:cxn ang="0">
                  <a:pos x="T0" y="T1"/>
                </a:cxn>
                <a:cxn ang="0">
                  <a:pos x="T2" y="T3"/>
                </a:cxn>
                <a:cxn ang="0">
                  <a:pos x="T4" y="T5"/>
                </a:cxn>
                <a:cxn ang="0">
                  <a:pos x="T6" y="T7"/>
                </a:cxn>
              </a:cxnLst>
              <a:rect l="0" t="0" r="r" b="b"/>
              <a:pathLst>
                <a:path w="2" h="14">
                  <a:moveTo>
                    <a:pt x="0" y="0"/>
                  </a:moveTo>
                  <a:lnTo>
                    <a:pt x="0" y="0"/>
                  </a:lnTo>
                  <a:lnTo>
                    <a:pt x="2" y="14"/>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377">
              <a:extLst>
                <a:ext uri="{FF2B5EF4-FFF2-40B4-BE49-F238E27FC236}">
                  <a16:creationId xmlns:a16="http://schemas.microsoft.com/office/drawing/2014/main" id="{9CFC5B90-4A8E-AD26-858F-F719D3CB199C}"/>
                </a:ext>
              </a:extLst>
            </p:cNvPr>
            <p:cNvSpPr>
              <a:spLocks/>
            </p:cNvSpPr>
            <p:nvPr/>
          </p:nvSpPr>
          <p:spPr bwMode="auto">
            <a:xfrm>
              <a:off x="3060" y="3325"/>
              <a:ext cx="2" cy="14"/>
            </a:xfrm>
            <a:custGeom>
              <a:avLst/>
              <a:gdLst>
                <a:gd name="T0" fmla="*/ 0 w 2"/>
                <a:gd name="T1" fmla="*/ 0 h 14"/>
                <a:gd name="T2" fmla="*/ 0 w 2"/>
                <a:gd name="T3" fmla="*/ 0 h 14"/>
                <a:gd name="T4" fmla="*/ 2 w 2"/>
                <a:gd name="T5" fmla="*/ 14 h 14"/>
                <a:gd name="T6" fmla="*/ 0 w 2"/>
                <a:gd name="T7" fmla="*/ 0 h 14"/>
              </a:gdLst>
              <a:ahLst/>
              <a:cxnLst>
                <a:cxn ang="0">
                  <a:pos x="T0" y="T1"/>
                </a:cxn>
                <a:cxn ang="0">
                  <a:pos x="T2" y="T3"/>
                </a:cxn>
                <a:cxn ang="0">
                  <a:pos x="T4" y="T5"/>
                </a:cxn>
                <a:cxn ang="0">
                  <a:pos x="T6" y="T7"/>
                </a:cxn>
              </a:cxnLst>
              <a:rect l="0" t="0" r="r" b="b"/>
              <a:pathLst>
                <a:path w="2" h="14">
                  <a:moveTo>
                    <a:pt x="0" y="0"/>
                  </a:moveTo>
                  <a:lnTo>
                    <a:pt x="0" y="0"/>
                  </a:lnTo>
                  <a:lnTo>
                    <a:pt x="2"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378">
              <a:extLst>
                <a:ext uri="{FF2B5EF4-FFF2-40B4-BE49-F238E27FC236}">
                  <a16:creationId xmlns:a16="http://schemas.microsoft.com/office/drawing/2014/main" id="{037518D7-E7E5-EA2E-E583-6C871A477ABA}"/>
                </a:ext>
              </a:extLst>
            </p:cNvPr>
            <p:cNvSpPr>
              <a:spLocks/>
            </p:cNvSpPr>
            <p:nvPr/>
          </p:nvSpPr>
          <p:spPr bwMode="auto">
            <a:xfrm>
              <a:off x="3060" y="3289"/>
              <a:ext cx="188" cy="50"/>
            </a:xfrm>
            <a:custGeom>
              <a:avLst/>
              <a:gdLst>
                <a:gd name="T0" fmla="*/ 185 w 188"/>
                <a:gd name="T1" fmla="*/ 0 h 50"/>
                <a:gd name="T2" fmla="*/ 0 w 188"/>
                <a:gd name="T3" fmla="*/ 36 h 50"/>
                <a:gd name="T4" fmla="*/ 2 w 188"/>
                <a:gd name="T5" fmla="*/ 50 h 50"/>
                <a:gd name="T6" fmla="*/ 2 w 188"/>
                <a:gd name="T7" fmla="*/ 50 h 50"/>
                <a:gd name="T8" fmla="*/ 188 w 188"/>
                <a:gd name="T9" fmla="*/ 7 h 50"/>
                <a:gd name="T10" fmla="*/ 185 w 188"/>
                <a:gd name="T11" fmla="*/ 0 h 50"/>
              </a:gdLst>
              <a:ahLst/>
              <a:cxnLst>
                <a:cxn ang="0">
                  <a:pos x="T0" y="T1"/>
                </a:cxn>
                <a:cxn ang="0">
                  <a:pos x="T2" y="T3"/>
                </a:cxn>
                <a:cxn ang="0">
                  <a:pos x="T4" y="T5"/>
                </a:cxn>
                <a:cxn ang="0">
                  <a:pos x="T6" y="T7"/>
                </a:cxn>
                <a:cxn ang="0">
                  <a:pos x="T8" y="T9"/>
                </a:cxn>
                <a:cxn ang="0">
                  <a:pos x="T10" y="T11"/>
                </a:cxn>
              </a:cxnLst>
              <a:rect l="0" t="0" r="r" b="b"/>
              <a:pathLst>
                <a:path w="188" h="50">
                  <a:moveTo>
                    <a:pt x="185" y="0"/>
                  </a:moveTo>
                  <a:lnTo>
                    <a:pt x="0" y="36"/>
                  </a:lnTo>
                  <a:lnTo>
                    <a:pt x="2" y="50"/>
                  </a:lnTo>
                  <a:lnTo>
                    <a:pt x="2" y="50"/>
                  </a:lnTo>
                  <a:lnTo>
                    <a:pt x="188" y="7"/>
                  </a:lnTo>
                  <a:lnTo>
                    <a:pt x="185" y="0"/>
                  </a:lnTo>
                  <a:close/>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Freeform 379">
              <a:extLst>
                <a:ext uri="{FF2B5EF4-FFF2-40B4-BE49-F238E27FC236}">
                  <a16:creationId xmlns:a16="http://schemas.microsoft.com/office/drawing/2014/main" id="{BD168D1C-E3F5-731C-F522-12B438739BF0}"/>
                </a:ext>
              </a:extLst>
            </p:cNvPr>
            <p:cNvSpPr>
              <a:spLocks/>
            </p:cNvSpPr>
            <p:nvPr/>
          </p:nvSpPr>
          <p:spPr bwMode="auto">
            <a:xfrm>
              <a:off x="3060" y="3289"/>
              <a:ext cx="188" cy="50"/>
            </a:xfrm>
            <a:custGeom>
              <a:avLst/>
              <a:gdLst>
                <a:gd name="T0" fmla="*/ 185 w 188"/>
                <a:gd name="T1" fmla="*/ 0 h 50"/>
                <a:gd name="T2" fmla="*/ 0 w 188"/>
                <a:gd name="T3" fmla="*/ 36 h 50"/>
                <a:gd name="T4" fmla="*/ 2 w 188"/>
                <a:gd name="T5" fmla="*/ 50 h 50"/>
                <a:gd name="T6" fmla="*/ 2 w 188"/>
                <a:gd name="T7" fmla="*/ 50 h 50"/>
                <a:gd name="T8" fmla="*/ 188 w 188"/>
                <a:gd name="T9" fmla="*/ 7 h 50"/>
                <a:gd name="T10" fmla="*/ 185 w 188"/>
                <a:gd name="T11" fmla="*/ 0 h 50"/>
              </a:gdLst>
              <a:ahLst/>
              <a:cxnLst>
                <a:cxn ang="0">
                  <a:pos x="T0" y="T1"/>
                </a:cxn>
                <a:cxn ang="0">
                  <a:pos x="T2" y="T3"/>
                </a:cxn>
                <a:cxn ang="0">
                  <a:pos x="T4" y="T5"/>
                </a:cxn>
                <a:cxn ang="0">
                  <a:pos x="T6" y="T7"/>
                </a:cxn>
                <a:cxn ang="0">
                  <a:pos x="T8" y="T9"/>
                </a:cxn>
                <a:cxn ang="0">
                  <a:pos x="T10" y="T11"/>
                </a:cxn>
              </a:cxnLst>
              <a:rect l="0" t="0" r="r" b="b"/>
              <a:pathLst>
                <a:path w="188" h="50">
                  <a:moveTo>
                    <a:pt x="185" y="0"/>
                  </a:moveTo>
                  <a:lnTo>
                    <a:pt x="0" y="36"/>
                  </a:lnTo>
                  <a:lnTo>
                    <a:pt x="2" y="50"/>
                  </a:lnTo>
                  <a:lnTo>
                    <a:pt x="2" y="50"/>
                  </a:lnTo>
                  <a:lnTo>
                    <a:pt x="188" y="7"/>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Freeform 380">
              <a:extLst>
                <a:ext uri="{FF2B5EF4-FFF2-40B4-BE49-F238E27FC236}">
                  <a16:creationId xmlns:a16="http://schemas.microsoft.com/office/drawing/2014/main" id="{4FAC7E76-CF99-CF3A-A8AF-F6BEC4AAA3B6}"/>
                </a:ext>
              </a:extLst>
            </p:cNvPr>
            <p:cNvSpPr>
              <a:spLocks/>
            </p:cNvSpPr>
            <p:nvPr/>
          </p:nvSpPr>
          <p:spPr bwMode="auto">
            <a:xfrm>
              <a:off x="2773" y="1598"/>
              <a:ext cx="228" cy="169"/>
            </a:xfrm>
            <a:custGeom>
              <a:avLst/>
              <a:gdLst>
                <a:gd name="T0" fmla="*/ 0 w 96"/>
                <a:gd name="T1" fmla="*/ 31 h 71"/>
                <a:gd name="T2" fmla="*/ 15 w 96"/>
                <a:gd name="T3" fmla="*/ 17 h 71"/>
                <a:gd name="T4" fmla="*/ 57 w 96"/>
                <a:gd name="T5" fmla="*/ 1 h 71"/>
                <a:gd name="T6" fmla="*/ 55 w 96"/>
                <a:gd name="T7" fmla="*/ 16 h 71"/>
                <a:gd name="T8" fmla="*/ 49 w 96"/>
                <a:gd name="T9" fmla="*/ 18 h 71"/>
                <a:gd name="T10" fmla="*/ 71 w 96"/>
                <a:gd name="T11" fmla="*/ 20 h 71"/>
                <a:gd name="T12" fmla="*/ 96 w 96"/>
                <a:gd name="T13" fmla="*/ 43 h 71"/>
                <a:gd name="T14" fmla="*/ 90 w 96"/>
                <a:gd name="T15" fmla="*/ 47 h 71"/>
                <a:gd name="T16" fmla="*/ 96 w 96"/>
                <a:gd name="T17" fmla="*/ 60 h 71"/>
                <a:gd name="T18" fmla="*/ 92 w 96"/>
                <a:gd name="T19" fmla="*/ 65 h 71"/>
                <a:gd name="T20" fmla="*/ 84 w 96"/>
                <a:gd name="T21" fmla="*/ 58 h 71"/>
                <a:gd name="T22" fmla="*/ 87 w 96"/>
                <a:gd name="T23" fmla="*/ 67 h 71"/>
                <a:gd name="T24" fmla="*/ 78 w 96"/>
                <a:gd name="T25" fmla="*/ 67 h 71"/>
                <a:gd name="T26" fmla="*/ 76 w 96"/>
                <a:gd name="T27" fmla="*/ 62 h 71"/>
                <a:gd name="T28" fmla="*/ 72 w 96"/>
                <a:gd name="T29" fmla="*/ 63 h 71"/>
                <a:gd name="T30" fmla="*/ 72 w 96"/>
                <a:gd name="T31" fmla="*/ 69 h 71"/>
                <a:gd name="T32" fmla="*/ 5 w 96"/>
                <a:gd name="T33" fmla="*/ 71 h 71"/>
                <a:gd name="T34" fmla="*/ 0 w 96"/>
                <a:gd name="T35" fmla="*/ 3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71">
                  <a:moveTo>
                    <a:pt x="0" y="31"/>
                  </a:moveTo>
                  <a:cubicBezTo>
                    <a:pt x="0" y="30"/>
                    <a:pt x="13" y="17"/>
                    <a:pt x="15" y="17"/>
                  </a:cubicBezTo>
                  <a:cubicBezTo>
                    <a:pt x="17" y="16"/>
                    <a:pt x="57" y="0"/>
                    <a:pt x="57" y="1"/>
                  </a:cubicBezTo>
                  <a:cubicBezTo>
                    <a:pt x="58" y="3"/>
                    <a:pt x="63" y="12"/>
                    <a:pt x="55" y="16"/>
                  </a:cubicBezTo>
                  <a:cubicBezTo>
                    <a:pt x="49" y="18"/>
                    <a:pt x="49" y="18"/>
                    <a:pt x="49" y="18"/>
                  </a:cubicBezTo>
                  <a:cubicBezTo>
                    <a:pt x="71" y="20"/>
                    <a:pt x="71" y="20"/>
                    <a:pt x="71" y="20"/>
                  </a:cubicBezTo>
                  <a:cubicBezTo>
                    <a:pt x="71" y="20"/>
                    <a:pt x="96" y="39"/>
                    <a:pt x="96" y="43"/>
                  </a:cubicBezTo>
                  <a:cubicBezTo>
                    <a:pt x="95" y="47"/>
                    <a:pt x="92" y="49"/>
                    <a:pt x="90" y="47"/>
                  </a:cubicBezTo>
                  <a:cubicBezTo>
                    <a:pt x="88" y="46"/>
                    <a:pt x="96" y="60"/>
                    <a:pt x="96" y="60"/>
                  </a:cubicBezTo>
                  <a:cubicBezTo>
                    <a:pt x="96" y="60"/>
                    <a:pt x="96" y="66"/>
                    <a:pt x="92" y="65"/>
                  </a:cubicBezTo>
                  <a:cubicBezTo>
                    <a:pt x="89" y="64"/>
                    <a:pt x="84" y="58"/>
                    <a:pt x="84" y="58"/>
                  </a:cubicBezTo>
                  <a:cubicBezTo>
                    <a:pt x="84" y="58"/>
                    <a:pt x="89" y="66"/>
                    <a:pt x="87" y="67"/>
                  </a:cubicBezTo>
                  <a:cubicBezTo>
                    <a:pt x="86" y="69"/>
                    <a:pt x="79" y="69"/>
                    <a:pt x="78" y="67"/>
                  </a:cubicBezTo>
                  <a:cubicBezTo>
                    <a:pt x="77" y="66"/>
                    <a:pt x="76" y="62"/>
                    <a:pt x="76" y="62"/>
                  </a:cubicBezTo>
                  <a:cubicBezTo>
                    <a:pt x="72" y="63"/>
                    <a:pt x="72" y="63"/>
                    <a:pt x="72" y="63"/>
                  </a:cubicBezTo>
                  <a:cubicBezTo>
                    <a:pt x="72" y="69"/>
                    <a:pt x="72" y="69"/>
                    <a:pt x="72" y="69"/>
                  </a:cubicBezTo>
                  <a:cubicBezTo>
                    <a:pt x="5" y="71"/>
                    <a:pt x="5" y="71"/>
                    <a:pt x="5" y="71"/>
                  </a:cubicBezTo>
                  <a:lnTo>
                    <a:pt x="0" y="31"/>
                  </a:lnTo>
                  <a:close/>
                </a:path>
              </a:pathLst>
            </a:custGeom>
            <a:solidFill>
              <a:srgbClr val="AA65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381">
              <a:extLst>
                <a:ext uri="{FF2B5EF4-FFF2-40B4-BE49-F238E27FC236}">
                  <a16:creationId xmlns:a16="http://schemas.microsoft.com/office/drawing/2014/main" id="{C4EF5A34-D0D0-7159-8A54-6B2F0C9F5704}"/>
                </a:ext>
              </a:extLst>
            </p:cNvPr>
            <p:cNvSpPr>
              <a:spLocks/>
            </p:cNvSpPr>
            <p:nvPr/>
          </p:nvSpPr>
          <p:spPr bwMode="auto">
            <a:xfrm>
              <a:off x="2113" y="1237"/>
              <a:ext cx="672" cy="582"/>
            </a:xfrm>
            <a:custGeom>
              <a:avLst/>
              <a:gdLst>
                <a:gd name="T0" fmla="*/ 47 w 672"/>
                <a:gd name="T1" fmla="*/ 0 h 582"/>
                <a:gd name="T2" fmla="*/ 97 w 672"/>
                <a:gd name="T3" fmla="*/ 57 h 582"/>
                <a:gd name="T4" fmla="*/ 289 w 672"/>
                <a:gd name="T5" fmla="*/ 395 h 582"/>
                <a:gd name="T6" fmla="*/ 664 w 672"/>
                <a:gd name="T7" fmla="*/ 433 h 582"/>
                <a:gd name="T8" fmla="*/ 672 w 672"/>
                <a:gd name="T9" fmla="*/ 542 h 582"/>
                <a:gd name="T10" fmla="*/ 239 w 672"/>
                <a:gd name="T11" fmla="*/ 582 h 582"/>
                <a:gd name="T12" fmla="*/ 0 w 672"/>
                <a:gd name="T13" fmla="*/ 145 h 582"/>
                <a:gd name="T14" fmla="*/ 47 w 672"/>
                <a:gd name="T15" fmla="*/ 0 h 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2" h="582">
                  <a:moveTo>
                    <a:pt x="47" y="0"/>
                  </a:moveTo>
                  <a:lnTo>
                    <a:pt x="97" y="57"/>
                  </a:lnTo>
                  <a:lnTo>
                    <a:pt x="289" y="395"/>
                  </a:lnTo>
                  <a:lnTo>
                    <a:pt x="664" y="433"/>
                  </a:lnTo>
                  <a:lnTo>
                    <a:pt x="672" y="542"/>
                  </a:lnTo>
                  <a:lnTo>
                    <a:pt x="239" y="582"/>
                  </a:lnTo>
                  <a:lnTo>
                    <a:pt x="0" y="145"/>
                  </a:lnTo>
                  <a:lnTo>
                    <a:pt x="4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Freeform 382">
              <a:extLst>
                <a:ext uri="{FF2B5EF4-FFF2-40B4-BE49-F238E27FC236}">
                  <a16:creationId xmlns:a16="http://schemas.microsoft.com/office/drawing/2014/main" id="{D50E71F8-B7BC-B501-8631-2E1FCA38447E}"/>
                </a:ext>
              </a:extLst>
            </p:cNvPr>
            <p:cNvSpPr>
              <a:spLocks/>
            </p:cNvSpPr>
            <p:nvPr/>
          </p:nvSpPr>
          <p:spPr bwMode="auto">
            <a:xfrm>
              <a:off x="1778" y="1121"/>
              <a:ext cx="617" cy="936"/>
            </a:xfrm>
            <a:custGeom>
              <a:avLst/>
              <a:gdLst>
                <a:gd name="T0" fmla="*/ 177 w 260"/>
                <a:gd name="T1" fmla="*/ 119 h 394"/>
                <a:gd name="T2" fmla="*/ 162 w 260"/>
                <a:gd name="T3" fmla="*/ 59 h 394"/>
                <a:gd name="T4" fmla="*/ 161 w 260"/>
                <a:gd name="T5" fmla="*/ 40 h 394"/>
                <a:gd name="T6" fmla="*/ 73 w 260"/>
                <a:gd name="T7" fmla="*/ 0 h 394"/>
                <a:gd name="T8" fmla="*/ 57 w 260"/>
                <a:gd name="T9" fmla="*/ 21 h 394"/>
                <a:gd name="T10" fmla="*/ 59 w 260"/>
                <a:gd name="T11" fmla="*/ 22 h 394"/>
                <a:gd name="T12" fmla="*/ 3 w 260"/>
                <a:gd name="T13" fmla="*/ 126 h 394"/>
                <a:gd name="T14" fmla="*/ 84 w 260"/>
                <a:gd name="T15" fmla="*/ 394 h 394"/>
                <a:gd name="T16" fmla="*/ 260 w 260"/>
                <a:gd name="T17" fmla="*/ 343 h 394"/>
                <a:gd name="T18" fmla="*/ 177 w 260"/>
                <a:gd name="T19" fmla="*/ 119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394">
                  <a:moveTo>
                    <a:pt x="177" y="119"/>
                  </a:moveTo>
                  <a:cubicBezTo>
                    <a:pt x="162" y="59"/>
                    <a:pt x="162" y="59"/>
                    <a:pt x="162" y="59"/>
                  </a:cubicBezTo>
                  <a:cubicBezTo>
                    <a:pt x="161" y="40"/>
                    <a:pt x="161" y="40"/>
                    <a:pt x="161" y="40"/>
                  </a:cubicBezTo>
                  <a:cubicBezTo>
                    <a:pt x="73" y="0"/>
                    <a:pt x="73" y="0"/>
                    <a:pt x="73" y="0"/>
                  </a:cubicBezTo>
                  <a:cubicBezTo>
                    <a:pt x="57" y="21"/>
                    <a:pt x="57" y="21"/>
                    <a:pt x="57" y="21"/>
                  </a:cubicBezTo>
                  <a:cubicBezTo>
                    <a:pt x="59" y="22"/>
                    <a:pt x="59" y="22"/>
                    <a:pt x="59" y="22"/>
                  </a:cubicBezTo>
                  <a:cubicBezTo>
                    <a:pt x="52" y="29"/>
                    <a:pt x="0" y="85"/>
                    <a:pt x="3" y="126"/>
                  </a:cubicBezTo>
                  <a:cubicBezTo>
                    <a:pt x="6" y="162"/>
                    <a:pt x="84" y="394"/>
                    <a:pt x="84" y="394"/>
                  </a:cubicBezTo>
                  <a:cubicBezTo>
                    <a:pt x="260" y="343"/>
                    <a:pt x="260" y="343"/>
                    <a:pt x="260" y="343"/>
                  </a:cubicBezTo>
                  <a:lnTo>
                    <a:pt x="177" y="119"/>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Freeform 383">
              <a:extLst>
                <a:ext uri="{FF2B5EF4-FFF2-40B4-BE49-F238E27FC236}">
                  <a16:creationId xmlns:a16="http://schemas.microsoft.com/office/drawing/2014/main" id="{8A3645F2-3F16-AA9D-0F93-821A1CAEE0AC}"/>
                </a:ext>
              </a:extLst>
            </p:cNvPr>
            <p:cNvSpPr>
              <a:spLocks/>
            </p:cNvSpPr>
            <p:nvPr/>
          </p:nvSpPr>
          <p:spPr bwMode="auto">
            <a:xfrm>
              <a:off x="2146" y="1264"/>
              <a:ext cx="325" cy="693"/>
            </a:xfrm>
            <a:custGeom>
              <a:avLst/>
              <a:gdLst>
                <a:gd name="T0" fmla="*/ 5 w 137"/>
                <a:gd name="T1" fmla="*/ 0 h 292"/>
                <a:gd name="T2" fmla="*/ 0 w 137"/>
                <a:gd name="T3" fmla="*/ 24 h 292"/>
                <a:gd name="T4" fmla="*/ 13 w 137"/>
                <a:gd name="T5" fmla="*/ 49 h 292"/>
                <a:gd name="T6" fmla="*/ 13 w 137"/>
                <a:gd name="T7" fmla="*/ 67 h 292"/>
                <a:gd name="T8" fmla="*/ 105 w 137"/>
                <a:gd name="T9" fmla="*/ 283 h 292"/>
                <a:gd name="T10" fmla="*/ 133 w 137"/>
                <a:gd name="T11" fmla="*/ 292 h 292"/>
                <a:gd name="T12" fmla="*/ 137 w 137"/>
                <a:gd name="T13" fmla="*/ 273 h 292"/>
                <a:gd name="T14" fmla="*/ 47 w 137"/>
                <a:gd name="T15" fmla="*/ 105 h 292"/>
                <a:gd name="T16" fmla="*/ 14 w 137"/>
                <a:gd name="T17" fmla="*/ 14 h 292"/>
                <a:gd name="T18" fmla="*/ 5 w 137"/>
                <a:gd name="T1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292">
                  <a:moveTo>
                    <a:pt x="5" y="0"/>
                  </a:moveTo>
                  <a:cubicBezTo>
                    <a:pt x="0" y="24"/>
                    <a:pt x="0" y="24"/>
                    <a:pt x="0" y="24"/>
                  </a:cubicBezTo>
                  <a:cubicBezTo>
                    <a:pt x="13" y="49"/>
                    <a:pt x="13" y="49"/>
                    <a:pt x="13" y="49"/>
                  </a:cubicBezTo>
                  <a:cubicBezTo>
                    <a:pt x="13" y="67"/>
                    <a:pt x="13" y="67"/>
                    <a:pt x="13" y="67"/>
                  </a:cubicBezTo>
                  <a:cubicBezTo>
                    <a:pt x="105" y="283"/>
                    <a:pt x="105" y="283"/>
                    <a:pt x="105" y="283"/>
                  </a:cubicBezTo>
                  <a:cubicBezTo>
                    <a:pt x="133" y="292"/>
                    <a:pt x="133" y="292"/>
                    <a:pt x="133" y="292"/>
                  </a:cubicBezTo>
                  <a:cubicBezTo>
                    <a:pt x="137" y="273"/>
                    <a:pt x="137" y="273"/>
                    <a:pt x="137" y="273"/>
                  </a:cubicBezTo>
                  <a:cubicBezTo>
                    <a:pt x="137" y="273"/>
                    <a:pt x="60" y="142"/>
                    <a:pt x="47" y="105"/>
                  </a:cubicBezTo>
                  <a:cubicBezTo>
                    <a:pt x="34" y="68"/>
                    <a:pt x="14" y="14"/>
                    <a:pt x="14" y="14"/>
                  </a:cubicBezTo>
                  <a:lnTo>
                    <a:pt x="5" y="0"/>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384">
              <a:extLst>
                <a:ext uri="{FF2B5EF4-FFF2-40B4-BE49-F238E27FC236}">
                  <a16:creationId xmlns:a16="http://schemas.microsoft.com/office/drawing/2014/main" id="{B706C8CD-3785-8A75-522C-7FE5A1DFD1DC}"/>
                </a:ext>
              </a:extLst>
            </p:cNvPr>
            <p:cNvSpPr>
              <a:spLocks/>
            </p:cNvSpPr>
            <p:nvPr/>
          </p:nvSpPr>
          <p:spPr bwMode="auto">
            <a:xfrm>
              <a:off x="1823" y="1332"/>
              <a:ext cx="890" cy="561"/>
            </a:xfrm>
            <a:custGeom>
              <a:avLst/>
              <a:gdLst>
                <a:gd name="T0" fmla="*/ 0 w 375"/>
                <a:gd name="T1" fmla="*/ 80 h 236"/>
                <a:gd name="T2" fmla="*/ 160 w 375"/>
                <a:gd name="T3" fmla="*/ 236 h 236"/>
                <a:gd name="T4" fmla="*/ 375 w 375"/>
                <a:gd name="T5" fmla="*/ 194 h 236"/>
                <a:gd name="T6" fmla="*/ 368 w 375"/>
                <a:gd name="T7" fmla="*/ 148 h 236"/>
                <a:gd name="T8" fmla="*/ 221 w 375"/>
                <a:gd name="T9" fmla="*/ 152 h 236"/>
                <a:gd name="T10" fmla="*/ 183 w 375"/>
                <a:gd name="T11" fmla="*/ 135 h 236"/>
                <a:gd name="T12" fmla="*/ 81 w 375"/>
                <a:gd name="T13" fmla="*/ 3 h 236"/>
                <a:gd name="T14" fmla="*/ 0 w 375"/>
                <a:gd name="T15" fmla="*/ 80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236">
                  <a:moveTo>
                    <a:pt x="0" y="80"/>
                  </a:moveTo>
                  <a:cubicBezTo>
                    <a:pt x="0" y="82"/>
                    <a:pt x="160" y="236"/>
                    <a:pt x="160" y="236"/>
                  </a:cubicBezTo>
                  <a:cubicBezTo>
                    <a:pt x="375" y="194"/>
                    <a:pt x="375" y="194"/>
                    <a:pt x="375" y="194"/>
                  </a:cubicBezTo>
                  <a:cubicBezTo>
                    <a:pt x="368" y="148"/>
                    <a:pt x="368" y="148"/>
                    <a:pt x="368" y="148"/>
                  </a:cubicBezTo>
                  <a:cubicBezTo>
                    <a:pt x="221" y="152"/>
                    <a:pt x="221" y="152"/>
                    <a:pt x="221" y="152"/>
                  </a:cubicBezTo>
                  <a:cubicBezTo>
                    <a:pt x="205" y="153"/>
                    <a:pt x="192" y="147"/>
                    <a:pt x="183" y="135"/>
                  </a:cubicBezTo>
                  <a:cubicBezTo>
                    <a:pt x="151" y="94"/>
                    <a:pt x="83" y="5"/>
                    <a:pt x="81" y="3"/>
                  </a:cubicBezTo>
                  <a:cubicBezTo>
                    <a:pt x="79" y="0"/>
                    <a:pt x="0" y="80"/>
                    <a:pt x="0" y="80"/>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385">
              <a:extLst>
                <a:ext uri="{FF2B5EF4-FFF2-40B4-BE49-F238E27FC236}">
                  <a16:creationId xmlns:a16="http://schemas.microsoft.com/office/drawing/2014/main" id="{36A22F90-4FEB-2E6D-0B26-6E63B55900BE}"/>
                </a:ext>
              </a:extLst>
            </p:cNvPr>
            <p:cNvSpPr>
              <a:spLocks/>
            </p:cNvSpPr>
            <p:nvPr/>
          </p:nvSpPr>
          <p:spPr bwMode="auto">
            <a:xfrm>
              <a:off x="1828" y="1318"/>
              <a:ext cx="888" cy="565"/>
            </a:xfrm>
            <a:custGeom>
              <a:avLst/>
              <a:gdLst>
                <a:gd name="T0" fmla="*/ 367 w 374"/>
                <a:gd name="T1" fmla="*/ 157 h 238"/>
                <a:gd name="T2" fmla="*/ 374 w 374"/>
                <a:gd name="T3" fmla="*/ 200 h 238"/>
                <a:gd name="T4" fmla="*/ 373 w 374"/>
                <a:gd name="T5" fmla="*/ 201 h 238"/>
                <a:gd name="T6" fmla="*/ 187 w 374"/>
                <a:gd name="T7" fmla="*/ 237 h 238"/>
                <a:gd name="T8" fmla="*/ 143 w 374"/>
                <a:gd name="T9" fmla="*/ 229 h 238"/>
                <a:gd name="T10" fmla="*/ 120 w 374"/>
                <a:gd name="T11" fmla="*/ 207 h 238"/>
                <a:gd name="T12" fmla="*/ 7 w 374"/>
                <a:gd name="T13" fmla="*/ 76 h 238"/>
                <a:gd name="T14" fmla="*/ 6 w 374"/>
                <a:gd name="T15" fmla="*/ 76 h 238"/>
                <a:gd name="T16" fmla="*/ 1 w 374"/>
                <a:gd name="T17" fmla="*/ 50 h 238"/>
                <a:gd name="T18" fmla="*/ 24 w 374"/>
                <a:gd name="T19" fmla="*/ 8 h 238"/>
                <a:gd name="T20" fmla="*/ 71 w 374"/>
                <a:gd name="T21" fmla="*/ 5 h 238"/>
                <a:gd name="T22" fmla="*/ 103 w 374"/>
                <a:gd name="T23" fmla="*/ 37 h 238"/>
                <a:gd name="T24" fmla="*/ 167 w 374"/>
                <a:gd name="T25" fmla="*/ 121 h 238"/>
                <a:gd name="T26" fmla="*/ 191 w 374"/>
                <a:gd name="T27" fmla="*/ 149 h 238"/>
                <a:gd name="T28" fmla="*/ 223 w 374"/>
                <a:gd name="T29" fmla="*/ 156 h 238"/>
                <a:gd name="T30" fmla="*/ 357 w 374"/>
                <a:gd name="T31" fmla="*/ 154 h 238"/>
                <a:gd name="T32" fmla="*/ 366 w 374"/>
                <a:gd name="T33" fmla="*/ 154 h 238"/>
                <a:gd name="T34" fmla="*/ 356 w 374"/>
                <a:gd name="T35" fmla="*/ 155 h 238"/>
                <a:gd name="T36" fmla="*/ 223 w 374"/>
                <a:gd name="T37" fmla="*/ 158 h 238"/>
                <a:gd name="T38" fmla="*/ 190 w 374"/>
                <a:gd name="T39" fmla="*/ 151 h 238"/>
                <a:gd name="T40" fmla="*/ 165 w 374"/>
                <a:gd name="T41" fmla="*/ 122 h 238"/>
                <a:gd name="T42" fmla="*/ 102 w 374"/>
                <a:gd name="T43" fmla="*/ 39 h 238"/>
                <a:gd name="T44" fmla="*/ 70 w 374"/>
                <a:gd name="T45" fmla="*/ 7 h 238"/>
                <a:gd name="T46" fmla="*/ 9 w 374"/>
                <a:gd name="T47" fmla="*/ 26 h 238"/>
                <a:gd name="T48" fmla="*/ 8 w 374"/>
                <a:gd name="T49" fmla="*/ 74 h 238"/>
                <a:gd name="T50" fmla="*/ 8 w 374"/>
                <a:gd name="T51" fmla="*/ 75 h 238"/>
                <a:gd name="T52" fmla="*/ 122 w 374"/>
                <a:gd name="T53" fmla="*/ 206 h 238"/>
                <a:gd name="T54" fmla="*/ 144 w 374"/>
                <a:gd name="T55" fmla="*/ 227 h 238"/>
                <a:gd name="T56" fmla="*/ 187 w 374"/>
                <a:gd name="T57" fmla="*/ 235 h 238"/>
                <a:gd name="T58" fmla="*/ 373 w 374"/>
                <a:gd name="T59" fmla="*/ 200 h 238"/>
                <a:gd name="T60" fmla="*/ 368 w 374"/>
                <a:gd name="T61" fmla="*/ 166 h 238"/>
                <a:gd name="T62" fmla="*/ 366 w 374"/>
                <a:gd name="T63" fmla="*/ 15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4" h="238">
                  <a:moveTo>
                    <a:pt x="366" y="154"/>
                  </a:moveTo>
                  <a:cubicBezTo>
                    <a:pt x="366" y="154"/>
                    <a:pt x="367" y="155"/>
                    <a:pt x="367" y="157"/>
                  </a:cubicBezTo>
                  <a:cubicBezTo>
                    <a:pt x="367" y="159"/>
                    <a:pt x="368" y="162"/>
                    <a:pt x="368" y="166"/>
                  </a:cubicBezTo>
                  <a:cubicBezTo>
                    <a:pt x="370" y="174"/>
                    <a:pt x="371" y="185"/>
                    <a:pt x="374" y="200"/>
                  </a:cubicBezTo>
                  <a:cubicBezTo>
                    <a:pt x="374" y="201"/>
                    <a:pt x="374" y="201"/>
                    <a:pt x="374" y="201"/>
                  </a:cubicBezTo>
                  <a:cubicBezTo>
                    <a:pt x="373" y="201"/>
                    <a:pt x="373" y="201"/>
                    <a:pt x="373" y="201"/>
                  </a:cubicBezTo>
                  <a:cubicBezTo>
                    <a:pt x="336" y="208"/>
                    <a:pt x="276" y="219"/>
                    <a:pt x="201" y="234"/>
                  </a:cubicBezTo>
                  <a:cubicBezTo>
                    <a:pt x="197" y="235"/>
                    <a:pt x="192" y="236"/>
                    <a:pt x="187" y="237"/>
                  </a:cubicBezTo>
                  <a:cubicBezTo>
                    <a:pt x="182" y="238"/>
                    <a:pt x="177" y="238"/>
                    <a:pt x="172" y="238"/>
                  </a:cubicBezTo>
                  <a:cubicBezTo>
                    <a:pt x="162" y="238"/>
                    <a:pt x="152" y="235"/>
                    <a:pt x="143" y="229"/>
                  </a:cubicBezTo>
                  <a:cubicBezTo>
                    <a:pt x="139" y="226"/>
                    <a:pt x="134" y="223"/>
                    <a:pt x="131" y="219"/>
                  </a:cubicBezTo>
                  <a:cubicBezTo>
                    <a:pt x="127" y="215"/>
                    <a:pt x="124" y="211"/>
                    <a:pt x="120" y="207"/>
                  </a:cubicBezTo>
                  <a:cubicBezTo>
                    <a:pt x="113" y="199"/>
                    <a:pt x="106" y="191"/>
                    <a:pt x="99" y="182"/>
                  </a:cubicBezTo>
                  <a:cubicBezTo>
                    <a:pt x="69" y="149"/>
                    <a:pt x="39" y="113"/>
                    <a:pt x="7" y="76"/>
                  </a:cubicBezTo>
                  <a:cubicBezTo>
                    <a:pt x="6" y="76"/>
                    <a:pt x="6" y="76"/>
                    <a:pt x="6" y="76"/>
                  </a:cubicBezTo>
                  <a:cubicBezTo>
                    <a:pt x="6" y="76"/>
                    <a:pt x="6" y="76"/>
                    <a:pt x="6" y="76"/>
                  </a:cubicBezTo>
                  <a:cubicBezTo>
                    <a:pt x="6" y="76"/>
                    <a:pt x="6" y="75"/>
                    <a:pt x="6" y="74"/>
                  </a:cubicBezTo>
                  <a:cubicBezTo>
                    <a:pt x="3" y="67"/>
                    <a:pt x="1" y="58"/>
                    <a:pt x="1" y="50"/>
                  </a:cubicBezTo>
                  <a:cubicBezTo>
                    <a:pt x="0" y="41"/>
                    <a:pt x="2" y="33"/>
                    <a:pt x="7" y="25"/>
                  </a:cubicBezTo>
                  <a:cubicBezTo>
                    <a:pt x="11" y="18"/>
                    <a:pt x="17" y="13"/>
                    <a:pt x="24" y="8"/>
                  </a:cubicBezTo>
                  <a:cubicBezTo>
                    <a:pt x="32" y="4"/>
                    <a:pt x="39" y="1"/>
                    <a:pt x="47" y="1"/>
                  </a:cubicBezTo>
                  <a:cubicBezTo>
                    <a:pt x="56" y="0"/>
                    <a:pt x="64" y="1"/>
                    <a:pt x="71" y="5"/>
                  </a:cubicBezTo>
                  <a:cubicBezTo>
                    <a:pt x="78" y="8"/>
                    <a:pt x="84" y="14"/>
                    <a:pt x="89" y="19"/>
                  </a:cubicBezTo>
                  <a:cubicBezTo>
                    <a:pt x="94" y="25"/>
                    <a:pt x="99" y="31"/>
                    <a:pt x="103" y="37"/>
                  </a:cubicBezTo>
                  <a:cubicBezTo>
                    <a:pt x="107" y="43"/>
                    <a:pt x="112" y="49"/>
                    <a:pt x="116" y="55"/>
                  </a:cubicBezTo>
                  <a:cubicBezTo>
                    <a:pt x="133" y="79"/>
                    <a:pt x="150" y="101"/>
                    <a:pt x="167" y="121"/>
                  </a:cubicBezTo>
                  <a:cubicBezTo>
                    <a:pt x="171" y="126"/>
                    <a:pt x="175" y="131"/>
                    <a:pt x="179" y="136"/>
                  </a:cubicBezTo>
                  <a:cubicBezTo>
                    <a:pt x="183" y="140"/>
                    <a:pt x="186" y="145"/>
                    <a:pt x="191" y="149"/>
                  </a:cubicBezTo>
                  <a:cubicBezTo>
                    <a:pt x="195" y="153"/>
                    <a:pt x="201" y="155"/>
                    <a:pt x="207" y="156"/>
                  </a:cubicBezTo>
                  <a:cubicBezTo>
                    <a:pt x="212" y="156"/>
                    <a:pt x="218" y="156"/>
                    <a:pt x="223" y="156"/>
                  </a:cubicBezTo>
                  <a:cubicBezTo>
                    <a:pt x="268" y="156"/>
                    <a:pt x="303" y="155"/>
                    <a:pt x="328" y="155"/>
                  </a:cubicBezTo>
                  <a:cubicBezTo>
                    <a:pt x="340" y="154"/>
                    <a:pt x="350" y="154"/>
                    <a:pt x="357" y="154"/>
                  </a:cubicBezTo>
                  <a:cubicBezTo>
                    <a:pt x="360" y="154"/>
                    <a:pt x="362" y="154"/>
                    <a:pt x="364" y="154"/>
                  </a:cubicBezTo>
                  <a:cubicBezTo>
                    <a:pt x="366" y="154"/>
                    <a:pt x="366" y="154"/>
                    <a:pt x="366" y="154"/>
                  </a:cubicBezTo>
                  <a:cubicBezTo>
                    <a:pt x="366" y="154"/>
                    <a:pt x="365" y="154"/>
                    <a:pt x="364" y="154"/>
                  </a:cubicBezTo>
                  <a:cubicBezTo>
                    <a:pt x="362" y="154"/>
                    <a:pt x="360" y="154"/>
                    <a:pt x="356" y="155"/>
                  </a:cubicBezTo>
                  <a:cubicBezTo>
                    <a:pt x="350" y="155"/>
                    <a:pt x="340" y="155"/>
                    <a:pt x="328" y="155"/>
                  </a:cubicBezTo>
                  <a:cubicBezTo>
                    <a:pt x="303" y="156"/>
                    <a:pt x="267" y="157"/>
                    <a:pt x="223" y="158"/>
                  </a:cubicBezTo>
                  <a:cubicBezTo>
                    <a:pt x="218" y="158"/>
                    <a:pt x="212" y="158"/>
                    <a:pt x="206" y="157"/>
                  </a:cubicBezTo>
                  <a:cubicBezTo>
                    <a:pt x="201" y="157"/>
                    <a:pt x="195" y="155"/>
                    <a:pt x="190" y="151"/>
                  </a:cubicBezTo>
                  <a:cubicBezTo>
                    <a:pt x="185" y="147"/>
                    <a:pt x="182" y="142"/>
                    <a:pt x="177" y="137"/>
                  </a:cubicBezTo>
                  <a:cubicBezTo>
                    <a:pt x="173" y="132"/>
                    <a:pt x="169" y="127"/>
                    <a:pt x="165" y="122"/>
                  </a:cubicBezTo>
                  <a:cubicBezTo>
                    <a:pt x="149" y="102"/>
                    <a:pt x="132" y="80"/>
                    <a:pt x="114" y="57"/>
                  </a:cubicBezTo>
                  <a:cubicBezTo>
                    <a:pt x="110" y="51"/>
                    <a:pt x="106" y="45"/>
                    <a:pt x="102" y="39"/>
                  </a:cubicBezTo>
                  <a:cubicBezTo>
                    <a:pt x="97" y="32"/>
                    <a:pt x="93" y="26"/>
                    <a:pt x="88" y="21"/>
                  </a:cubicBezTo>
                  <a:cubicBezTo>
                    <a:pt x="83" y="15"/>
                    <a:pt x="77" y="10"/>
                    <a:pt x="70" y="7"/>
                  </a:cubicBezTo>
                  <a:cubicBezTo>
                    <a:pt x="63" y="3"/>
                    <a:pt x="55" y="2"/>
                    <a:pt x="48" y="3"/>
                  </a:cubicBezTo>
                  <a:cubicBezTo>
                    <a:pt x="32" y="4"/>
                    <a:pt x="17" y="13"/>
                    <a:pt x="9" y="26"/>
                  </a:cubicBezTo>
                  <a:cubicBezTo>
                    <a:pt x="4" y="33"/>
                    <a:pt x="3" y="41"/>
                    <a:pt x="3" y="50"/>
                  </a:cubicBezTo>
                  <a:cubicBezTo>
                    <a:pt x="3" y="58"/>
                    <a:pt x="5" y="66"/>
                    <a:pt x="8" y="74"/>
                  </a:cubicBezTo>
                  <a:cubicBezTo>
                    <a:pt x="8" y="74"/>
                    <a:pt x="8" y="75"/>
                    <a:pt x="8" y="75"/>
                  </a:cubicBezTo>
                  <a:cubicBezTo>
                    <a:pt x="8" y="75"/>
                    <a:pt x="8" y="75"/>
                    <a:pt x="8" y="75"/>
                  </a:cubicBezTo>
                  <a:cubicBezTo>
                    <a:pt x="40" y="112"/>
                    <a:pt x="71" y="147"/>
                    <a:pt x="100" y="181"/>
                  </a:cubicBezTo>
                  <a:cubicBezTo>
                    <a:pt x="107" y="189"/>
                    <a:pt x="115" y="198"/>
                    <a:pt x="122" y="206"/>
                  </a:cubicBezTo>
                  <a:cubicBezTo>
                    <a:pt x="125" y="210"/>
                    <a:pt x="129" y="214"/>
                    <a:pt x="132" y="218"/>
                  </a:cubicBezTo>
                  <a:cubicBezTo>
                    <a:pt x="136" y="222"/>
                    <a:pt x="140" y="225"/>
                    <a:pt x="144" y="227"/>
                  </a:cubicBezTo>
                  <a:cubicBezTo>
                    <a:pt x="153" y="233"/>
                    <a:pt x="163" y="236"/>
                    <a:pt x="172" y="236"/>
                  </a:cubicBezTo>
                  <a:cubicBezTo>
                    <a:pt x="177" y="236"/>
                    <a:pt x="182" y="236"/>
                    <a:pt x="187" y="235"/>
                  </a:cubicBezTo>
                  <a:cubicBezTo>
                    <a:pt x="192" y="234"/>
                    <a:pt x="196" y="233"/>
                    <a:pt x="201" y="232"/>
                  </a:cubicBezTo>
                  <a:cubicBezTo>
                    <a:pt x="276" y="218"/>
                    <a:pt x="336" y="207"/>
                    <a:pt x="373" y="200"/>
                  </a:cubicBezTo>
                  <a:cubicBezTo>
                    <a:pt x="373" y="200"/>
                    <a:pt x="373" y="200"/>
                    <a:pt x="373" y="200"/>
                  </a:cubicBezTo>
                  <a:cubicBezTo>
                    <a:pt x="371" y="185"/>
                    <a:pt x="369" y="174"/>
                    <a:pt x="368" y="166"/>
                  </a:cubicBezTo>
                  <a:cubicBezTo>
                    <a:pt x="367" y="162"/>
                    <a:pt x="367" y="159"/>
                    <a:pt x="367" y="157"/>
                  </a:cubicBezTo>
                  <a:cubicBezTo>
                    <a:pt x="366" y="155"/>
                    <a:pt x="366" y="154"/>
                    <a:pt x="366" y="154"/>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386">
              <a:extLst>
                <a:ext uri="{FF2B5EF4-FFF2-40B4-BE49-F238E27FC236}">
                  <a16:creationId xmlns:a16="http://schemas.microsoft.com/office/drawing/2014/main" id="{7BA936B7-E062-077C-D720-921DC5FD5369}"/>
                </a:ext>
              </a:extLst>
            </p:cNvPr>
            <p:cNvSpPr>
              <a:spLocks/>
            </p:cNvSpPr>
            <p:nvPr/>
          </p:nvSpPr>
          <p:spPr bwMode="auto">
            <a:xfrm>
              <a:off x="1916" y="1176"/>
              <a:ext cx="246" cy="137"/>
            </a:xfrm>
            <a:custGeom>
              <a:avLst/>
              <a:gdLst>
                <a:gd name="T0" fmla="*/ 103 w 104"/>
                <a:gd name="T1" fmla="*/ 17 h 58"/>
                <a:gd name="T2" fmla="*/ 102 w 104"/>
                <a:gd name="T3" fmla="*/ 28 h 58"/>
                <a:gd name="T4" fmla="*/ 98 w 104"/>
                <a:gd name="T5" fmla="*/ 56 h 58"/>
                <a:gd name="T6" fmla="*/ 98 w 104"/>
                <a:gd name="T7" fmla="*/ 58 h 58"/>
                <a:gd name="T8" fmla="*/ 97 w 104"/>
                <a:gd name="T9" fmla="*/ 57 h 58"/>
                <a:gd name="T10" fmla="*/ 65 w 104"/>
                <a:gd name="T11" fmla="*/ 39 h 58"/>
                <a:gd name="T12" fmla="*/ 19 w 104"/>
                <a:gd name="T13" fmla="*/ 12 h 58"/>
                <a:gd name="T14" fmla="*/ 5 w 104"/>
                <a:gd name="T15" fmla="*/ 3 h 58"/>
                <a:gd name="T16" fmla="*/ 0 w 104"/>
                <a:gd name="T17" fmla="*/ 0 h 58"/>
                <a:gd name="T18" fmla="*/ 6 w 104"/>
                <a:gd name="T19" fmla="*/ 3 h 58"/>
                <a:gd name="T20" fmla="*/ 20 w 104"/>
                <a:gd name="T21" fmla="*/ 10 h 58"/>
                <a:gd name="T22" fmla="*/ 66 w 104"/>
                <a:gd name="T23" fmla="*/ 37 h 58"/>
                <a:gd name="T24" fmla="*/ 98 w 104"/>
                <a:gd name="T25" fmla="*/ 55 h 58"/>
                <a:gd name="T26" fmla="*/ 96 w 104"/>
                <a:gd name="T27" fmla="*/ 56 h 58"/>
                <a:gd name="T28" fmla="*/ 101 w 104"/>
                <a:gd name="T29" fmla="*/ 28 h 58"/>
                <a:gd name="T30" fmla="*/ 103 w 104"/>
                <a:gd name="T31" fmla="*/ 20 h 58"/>
                <a:gd name="T32" fmla="*/ 103 w 104"/>
                <a:gd name="T33"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58">
                  <a:moveTo>
                    <a:pt x="103" y="17"/>
                  </a:moveTo>
                  <a:cubicBezTo>
                    <a:pt x="104" y="17"/>
                    <a:pt x="103" y="21"/>
                    <a:pt x="102" y="28"/>
                  </a:cubicBezTo>
                  <a:cubicBezTo>
                    <a:pt x="101" y="35"/>
                    <a:pt x="101" y="45"/>
                    <a:pt x="98" y="56"/>
                  </a:cubicBezTo>
                  <a:cubicBezTo>
                    <a:pt x="98" y="58"/>
                    <a:pt x="98" y="58"/>
                    <a:pt x="98" y="58"/>
                  </a:cubicBezTo>
                  <a:cubicBezTo>
                    <a:pt x="97" y="57"/>
                    <a:pt x="97" y="57"/>
                    <a:pt x="97" y="57"/>
                  </a:cubicBezTo>
                  <a:cubicBezTo>
                    <a:pt x="88" y="52"/>
                    <a:pt x="77" y="45"/>
                    <a:pt x="65" y="39"/>
                  </a:cubicBezTo>
                  <a:cubicBezTo>
                    <a:pt x="47" y="28"/>
                    <a:pt x="31" y="19"/>
                    <a:pt x="19" y="12"/>
                  </a:cubicBezTo>
                  <a:cubicBezTo>
                    <a:pt x="13" y="8"/>
                    <a:pt x="9" y="5"/>
                    <a:pt x="5" y="3"/>
                  </a:cubicBezTo>
                  <a:cubicBezTo>
                    <a:pt x="2" y="1"/>
                    <a:pt x="0" y="0"/>
                    <a:pt x="0" y="0"/>
                  </a:cubicBezTo>
                  <a:cubicBezTo>
                    <a:pt x="0" y="0"/>
                    <a:pt x="2" y="1"/>
                    <a:pt x="6" y="3"/>
                  </a:cubicBezTo>
                  <a:cubicBezTo>
                    <a:pt x="9" y="5"/>
                    <a:pt x="14" y="7"/>
                    <a:pt x="20" y="10"/>
                  </a:cubicBezTo>
                  <a:cubicBezTo>
                    <a:pt x="32" y="17"/>
                    <a:pt x="48" y="27"/>
                    <a:pt x="66" y="37"/>
                  </a:cubicBezTo>
                  <a:cubicBezTo>
                    <a:pt x="78" y="44"/>
                    <a:pt x="89" y="50"/>
                    <a:pt x="98" y="55"/>
                  </a:cubicBezTo>
                  <a:cubicBezTo>
                    <a:pt x="96" y="56"/>
                    <a:pt x="96" y="56"/>
                    <a:pt x="96" y="56"/>
                  </a:cubicBezTo>
                  <a:cubicBezTo>
                    <a:pt x="99" y="45"/>
                    <a:pt x="100" y="35"/>
                    <a:pt x="101" y="28"/>
                  </a:cubicBezTo>
                  <a:cubicBezTo>
                    <a:pt x="102" y="24"/>
                    <a:pt x="102" y="22"/>
                    <a:pt x="103" y="20"/>
                  </a:cubicBezTo>
                  <a:cubicBezTo>
                    <a:pt x="103" y="18"/>
                    <a:pt x="103" y="17"/>
                    <a:pt x="103" y="17"/>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387">
              <a:extLst>
                <a:ext uri="{FF2B5EF4-FFF2-40B4-BE49-F238E27FC236}">
                  <a16:creationId xmlns:a16="http://schemas.microsoft.com/office/drawing/2014/main" id="{A37713C4-E5E3-BDE2-64C2-C67A74449217}"/>
                </a:ext>
              </a:extLst>
            </p:cNvPr>
            <p:cNvSpPr>
              <a:spLocks/>
            </p:cNvSpPr>
            <p:nvPr/>
          </p:nvSpPr>
          <p:spPr bwMode="auto">
            <a:xfrm>
              <a:off x="2699" y="1660"/>
              <a:ext cx="287" cy="143"/>
            </a:xfrm>
            <a:custGeom>
              <a:avLst/>
              <a:gdLst>
                <a:gd name="T0" fmla="*/ 92 w 121"/>
                <a:gd name="T1" fmla="*/ 10 h 60"/>
                <a:gd name="T2" fmla="*/ 53 w 121"/>
                <a:gd name="T3" fmla="*/ 0 h 60"/>
                <a:gd name="T4" fmla="*/ 21 w 121"/>
                <a:gd name="T5" fmla="*/ 16 h 60"/>
                <a:gd name="T6" fmla="*/ 3 w 121"/>
                <a:gd name="T7" fmla="*/ 16 h 60"/>
                <a:gd name="T8" fmla="*/ 0 w 121"/>
                <a:gd name="T9" fmla="*/ 17 h 60"/>
                <a:gd name="T10" fmla="*/ 6 w 121"/>
                <a:gd name="T11" fmla="*/ 51 h 60"/>
                <a:gd name="T12" fmla="*/ 10 w 121"/>
                <a:gd name="T13" fmla="*/ 52 h 60"/>
                <a:gd name="T14" fmla="*/ 25 w 121"/>
                <a:gd name="T15" fmla="*/ 58 h 60"/>
                <a:gd name="T16" fmla="*/ 50 w 121"/>
                <a:gd name="T17" fmla="*/ 53 h 60"/>
                <a:gd name="T18" fmla="*/ 71 w 121"/>
                <a:gd name="T19" fmla="*/ 42 h 60"/>
                <a:gd name="T20" fmla="*/ 85 w 121"/>
                <a:gd name="T21" fmla="*/ 38 h 60"/>
                <a:gd name="T22" fmla="*/ 96 w 121"/>
                <a:gd name="T23" fmla="*/ 44 h 60"/>
                <a:gd name="T24" fmla="*/ 97 w 121"/>
                <a:gd name="T25" fmla="*/ 50 h 60"/>
                <a:gd name="T26" fmla="*/ 103 w 121"/>
                <a:gd name="T27" fmla="*/ 53 h 60"/>
                <a:gd name="T28" fmla="*/ 106 w 121"/>
                <a:gd name="T29" fmla="*/ 48 h 60"/>
                <a:gd name="T30" fmla="*/ 104 w 121"/>
                <a:gd name="T31" fmla="*/ 38 h 60"/>
                <a:gd name="T32" fmla="*/ 109 w 121"/>
                <a:gd name="T33" fmla="*/ 42 h 60"/>
                <a:gd name="T34" fmla="*/ 121 w 121"/>
                <a:gd name="T35" fmla="*/ 42 h 60"/>
                <a:gd name="T36" fmla="*/ 121 w 121"/>
                <a:gd name="T37" fmla="*/ 34 h 60"/>
                <a:gd name="T38" fmla="*/ 92 w 121"/>
                <a:gd name="T39"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60">
                  <a:moveTo>
                    <a:pt x="92" y="10"/>
                  </a:moveTo>
                  <a:cubicBezTo>
                    <a:pt x="53" y="0"/>
                    <a:pt x="53" y="0"/>
                    <a:pt x="53" y="0"/>
                  </a:cubicBezTo>
                  <a:cubicBezTo>
                    <a:pt x="21" y="16"/>
                    <a:pt x="21" y="16"/>
                    <a:pt x="21" y="16"/>
                  </a:cubicBezTo>
                  <a:cubicBezTo>
                    <a:pt x="3" y="16"/>
                    <a:pt x="3" y="16"/>
                    <a:pt x="3" y="16"/>
                  </a:cubicBezTo>
                  <a:cubicBezTo>
                    <a:pt x="0" y="17"/>
                    <a:pt x="0" y="17"/>
                    <a:pt x="0" y="17"/>
                  </a:cubicBezTo>
                  <a:cubicBezTo>
                    <a:pt x="6" y="51"/>
                    <a:pt x="6" y="51"/>
                    <a:pt x="6" y="51"/>
                  </a:cubicBezTo>
                  <a:cubicBezTo>
                    <a:pt x="10" y="52"/>
                    <a:pt x="10" y="52"/>
                    <a:pt x="10" y="52"/>
                  </a:cubicBezTo>
                  <a:cubicBezTo>
                    <a:pt x="10" y="52"/>
                    <a:pt x="15" y="56"/>
                    <a:pt x="25" y="58"/>
                  </a:cubicBezTo>
                  <a:cubicBezTo>
                    <a:pt x="36" y="60"/>
                    <a:pt x="50" y="53"/>
                    <a:pt x="50" y="53"/>
                  </a:cubicBezTo>
                  <a:cubicBezTo>
                    <a:pt x="71" y="42"/>
                    <a:pt x="71" y="42"/>
                    <a:pt x="71" y="42"/>
                  </a:cubicBezTo>
                  <a:cubicBezTo>
                    <a:pt x="85" y="38"/>
                    <a:pt x="85" y="38"/>
                    <a:pt x="85" y="38"/>
                  </a:cubicBezTo>
                  <a:cubicBezTo>
                    <a:pt x="96" y="44"/>
                    <a:pt x="96" y="44"/>
                    <a:pt x="96" y="44"/>
                  </a:cubicBezTo>
                  <a:cubicBezTo>
                    <a:pt x="96" y="44"/>
                    <a:pt x="97" y="49"/>
                    <a:pt x="97" y="50"/>
                  </a:cubicBezTo>
                  <a:cubicBezTo>
                    <a:pt x="97" y="52"/>
                    <a:pt x="101" y="53"/>
                    <a:pt x="103" y="53"/>
                  </a:cubicBezTo>
                  <a:cubicBezTo>
                    <a:pt x="105" y="53"/>
                    <a:pt x="106" y="48"/>
                    <a:pt x="106" y="48"/>
                  </a:cubicBezTo>
                  <a:cubicBezTo>
                    <a:pt x="104" y="38"/>
                    <a:pt x="104" y="38"/>
                    <a:pt x="104" y="38"/>
                  </a:cubicBezTo>
                  <a:cubicBezTo>
                    <a:pt x="109" y="42"/>
                    <a:pt x="109" y="42"/>
                    <a:pt x="109" y="42"/>
                  </a:cubicBezTo>
                  <a:cubicBezTo>
                    <a:pt x="121" y="42"/>
                    <a:pt x="121" y="42"/>
                    <a:pt x="121" y="42"/>
                  </a:cubicBezTo>
                  <a:cubicBezTo>
                    <a:pt x="121" y="34"/>
                    <a:pt x="121" y="34"/>
                    <a:pt x="121" y="34"/>
                  </a:cubicBezTo>
                  <a:lnTo>
                    <a:pt x="92" y="10"/>
                  </a:lnTo>
                  <a:close/>
                </a:path>
              </a:pathLst>
            </a:custGeom>
            <a:solidFill>
              <a:srgbClr val="B788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388">
              <a:extLst>
                <a:ext uri="{FF2B5EF4-FFF2-40B4-BE49-F238E27FC236}">
                  <a16:creationId xmlns:a16="http://schemas.microsoft.com/office/drawing/2014/main" id="{0C6D455A-3FE2-7DB7-0F8D-11C011214E3E}"/>
                </a:ext>
              </a:extLst>
            </p:cNvPr>
            <p:cNvSpPr>
              <a:spLocks/>
            </p:cNvSpPr>
            <p:nvPr/>
          </p:nvSpPr>
          <p:spPr bwMode="auto">
            <a:xfrm>
              <a:off x="2322" y="2285"/>
              <a:ext cx="558" cy="843"/>
            </a:xfrm>
            <a:custGeom>
              <a:avLst/>
              <a:gdLst>
                <a:gd name="T0" fmla="*/ 391 w 558"/>
                <a:gd name="T1" fmla="*/ 0 h 843"/>
                <a:gd name="T2" fmla="*/ 0 w 558"/>
                <a:gd name="T3" fmla="*/ 700 h 843"/>
                <a:gd name="T4" fmla="*/ 208 w 558"/>
                <a:gd name="T5" fmla="*/ 843 h 843"/>
                <a:gd name="T6" fmla="*/ 558 w 558"/>
                <a:gd name="T7" fmla="*/ 225 h 843"/>
                <a:gd name="T8" fmla="*/ 498 w 558"/>
                <a:gd name="T9" fmla="*/ 0 h 843"/>
                <a:gd name="T10" fmla="*/ 391 w 558"/>
                <a:gd name="T11" fmla="*/ 0 h 843"/>
              </a:gdLst>
              <a:ahLst/>
              <a:cxnLst>
                <a:cxn ang="0">
                  <a:pos x="T0" y="T1"/>
                </a:cxn>
                <a:cxn ang="0">
                  <a:pos x="T2" y="T3"/>
                </a:cxn>
                <a:cxn ang="0">
                  <a:pos x="T4" y="T5"/>
                </a:cxn>
                <a:cxn ang="0">
                  <a:pos x="T6" y="T7"/>
                </a:cxn>
                <a:cxn ang="0">
                  <a:pos x="T8" y="T9"/>
                </a:cxn>
                <a:cxn ang="0">
                  <a:pos x="T10" y="T11"/>
                </a:cxn>
              </a:cxnLst>
              <a:rect l="0" t="0" r="r" b="b"/>
              <a:pathLst>
                <a:path w="558" h="843">
                  <a:moveTo>
                    <a:pt x="391" y="0"/>
                  </a:moveTo>
                  <a:lnTo>
                    <a:pt x="0" y="700"/>
                  </a:lnTo>
                  <a:lnTo>
                    <a:pt x="208" y="843"/>
                  </a:lnTo>
                  <a:lnTo>
                    <a:pt x="558" y="225"/>
                  </a:lnTo>
                  <a:lnTo>
                    <a:pt x="498" y="0"/>
                  </a:lnTo>
                  <a:lnTo>
                    <a:pt x="391"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389">
              <a:extLst>
                <a:ext uri="{FF2B5EF4-FFF2-40B4-BE49-F238E27FC236}">
                  <a16:creationId xmlns:a16="http://schemas.microsoft.com/office/drawing/2014/main" id="{85735980-16D9-3046-0164-845A884E162B}"/>
                </a:ext>
              </a:extLst>
            </p:cNvPr>
            <p:cNvSpPr>
              <a:spLocks/>
            </p:cNvSpPr>
            <p:nvPr/>
          </p:nvSpPr>
          <p:spPr bwMode="auto">
            <a:xfrm>
              <a:off x="1932" y="1936"/>
              <a:ext cx="1320" cy="1386"/>
            </a:xfrm>
            <a:custGeom>
              <a:avLst/>
              <a:gdLst>
                <a:gd name="T0" fmla="*/ 19 w 556"/>
                <a:gd name="T1" fmla="*/ 51 h 584"/>
                <a:gd name="T2" fmla="*/ 51 w 556"/>
                <a:gd name="T3" fmla="*/ 148 h 584"/>
                <a:gd name="T4" fmla="*/ 371 w 556"/>
                <a:gd name="T5" fmla="*/ 172 h 584"/>
                <a:gd name="T6" fmla="*/ 471 w 556"/>
                <a:gd name="T7" fmla="*/ 584 h 584"/>
                <a:gd name="T8" fmla="*/ 556 w 556"/>
                <a:gd name="T9" fmla="*/ 572 h 584"/>
                <a:gd name="T10" fmla="*/ 483 w 556"/>
                <a:gd name="T11" fmla="*/ 131 h 584"/>
                <a:gd name="T12" fmla="*/ 422 w 556"/>
                <a:gd name="T13" fmla="*/ 70 h 584"/>
                <a:gd name="T14" fmla="*/ 197 w 556"/>
                <a:gd name="T15" fmla="*/ 27 h 584"/>
                <a:gd name="T16" fmla="*/ 183 w 556"/>
                <a:gd name="T17" fmla="*/ 0 h 584"/>
                <a:gd name="T18" fmla="*/ 19 w 556"/>
                <a:gd name="T19" fmla="*/ 51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584">
                  <a:moveTo>
                    <a:pt x="19" y="51"/>
                  </a:moveTo>
                  <a:cubicBezTo>
                    <a:pt x="19" y="51"/>
                    <a:pt x="0" y="131"/>
                    <a:pt x="51" y="148"/>
                  </a:cubicBezTo>
                  <a:cubicBezTo>
                    <a:pt x="103" y="164"/>
                    <a:pt x="371" y="172"/>
                    <a:pt x="371" y="172"/>
                  </a:cubicBezTo>
                  <a:cubicBezTo>
                    <a:pt x="471" y="584"/>
                    <a:pt x="471" y="584"/>
                    <a:pt x="471" y="584"/>
                  </a:cubicBezTo>
                  <a:cubicBezTo>
                    <a:pt x="556" y="572"/>
                    <a:pt x="556" y="572"/>
                    <a:pt x="556" y="572"/>
                  </a:cubicBezTo>
                  <a:cubicBezTo>
                    <a:pt x="483" y="131"/>
                    <a:pt x="483" y="131"/>
                    <a:pt x="483" y="131"/>
                  </a:cubicBezTo>
                  <a:cubicBezTo>
                    <a:pt x="477" y="100"/>
                    <a:pt x="453" y="76"/>
                    <a:pt x="422" y="70"/>
                  </a:cubicBezTo>
                  <a:cubicBezTo>
                    <a:pt x="343" y="56"/>
                    <a:pt x="199" y="30"/>
                    <a:pt x="197" y="27"/>
                  </a:cubicBezTo>
                  <a:cubicBezTo>
                    <a:pt x="194" y="23"/>
                    <a:pt x="183" y="0"/>
                    <a:pt x="183" y="0"/>
                  </a:cubicBezTo>
                  <a:lnTo>
                    <a:pt x="19" y="5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390">
              <a:extLst>
                <a:ext uri="{FF2B5EF4-FFF2-40B4-BE49-F238E27FC236}">
                  <a16:creationId xmlns:a16="http://schemas.microsoft.com/office/drawing/2014/main" id="{B2A9C550-0073-5DF5-83FA-1381F9E65B40}"/>
                </a:ext>
              </a:extLst>
            </p:cNvPr>
            <p:cNvSpPr>
              <a:spLocks/>
            </p:cNvSpPr>
            <p:nvPr/>
          </p:nvSpPr>
          <p:spPr bwMode="auto">
            <a:xfrm>
              <a:off x="2578" y="2327"/>
              <a:ext cx="313" cy="316"/>
            </a:xfrm>
            <a:custGeom>
              <a:avLst/>
              <a:gdLst>
                <a:gd name="T0" fmla="*/ 131 w 132"/>
                <a:gd name="T1" fmla="*/ 133 h 133"/>
                <a:gd name="T2" fmla="*/ 131 w 132"/>
                <a:gd name="T3" fmla="*/ 131 h 133"/>
                <a:gd name="T4" fmla="*/ 129 w 132"/>
                <a:gd name="T5" fmla="*/ 125 h 133"/>
                <a:gd name="T6" fmla="*/ 123 w 132"/>
                <a:gd name="T7" fmla="*/ 101 h 133"/>
                <a:gd name="T8" fmla="*/ 116 w 132"/>
                <a:gd name="T9" fmla="*/ 67 h 133"/>
                <a:gd name="T10" fmla="*/ 103 w 132"/>
                <a:gd name="T11" fmla="*/ 25 h 133"/>
                <a:gd name="T12" fmla="*/ 89 w 132"/>
                <a:gd name="T13" fmla="*/ 10 h 133"/>
                <a:gd name="T14" fmla="*/ 68 w 132"/>
                <a:gd name="T15" fmla="*/ 5 h 133"/>
                <a:gd name="T16" fmla="*/ 33 w 132"/>
                <a:gd name="T17" fmla="*/ 2 h 133"/>
                <a:gd name="T18" fmla="*/ 9 w 132"/>
                <a:gd name="T19" fmla="*/ 1 h 133"/>
                <a:gd name="T20" fmla="*/ 2 w 132"/>
                <a:gd name="T21" fmla="*/ 0 h 133"/>
                <a:gd name="T22" fmla="*/ 0 w 132"/>
                <a:gd name="T23" fmla="*/ 0 h 133"/>
                <a:gd name="T24" fmla="*/ 2 w 132"/>
                <a:gd name="T25" fmla="*/ 0 h 133"/>
                <a:gd name="T26" fmla="*/ 9 w 132"/>
                <a:gd name="T27" fmla="*/ 0 h 133"/>
                <a:gd name="T28" fmla="*/ 33 w 132"/>
                <a:gd name="T29" fmla="*/ 0 h 133"/>
                <a:gd name="T30" fmla="*/ 69 w 132"/>
                <a:gd name="T31" fmla="*/ 3 h 133"/>
                <a:gd name="T32" fmla="*/ 89 w 132"/>
                <a:gd name="T33" fmla="*/ 8 h 133"/>
                <a:gd name="T34" fmla="*/ 95 w 132"/>
                <a:gd name="T35" fmla="*/ 10 h 133"/>
                <a:gd name="T36" fmla="*/ 99 w 132"/>
                <a:gd name="T37" fmla="*/ 14 h 133"/>
                <a:gd name="T38" fmla="*/ 105 w 132"/>
                <a:gd name="T39" fmla="*/ 24 h 133"/>
                <a:gd name="T40" fmla="*/ 118 w 132"/>
                <a:gd name="T41" fmla="*/ 66 h 133"/>
                <a:gd name="T42" fmla="*/ 124 w 132"/>
                <a:gd name="T43" fmla="*/ 101 h 133"/>
                <a:gd name="T44" fmla="*/ 129 w 132"/>
                <a:gd name="T45" fmla="*/ 125 h 133"/>
                <a:gd name="T46" fmla="*/ 131 w 132"/>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33">
                  <a:moveTo>
                    <a:pt x="131" y="133"/>
                  </a:moveTo>
                  <a:cubicBezTo>
                    <a:pt x="131" y="133"/>
                    <a:pt x="131" y="133"/>
                    <a:pt x="131" y="131"/>
                  </a:cubicBezTo>
                  <a:cubicBezTo>
                    <a:pt x="130" y="130"/>
                    <a:pt x="129" y="128"/>
                    <a:pt x="129" y="125"/>
                  </a:cubicBezTo>
                  <a:cubicBezTo>
                    <a:pt x="127" y="119"/>
                    <a:pt x="125" y="111"/>
                    <a:pt x="123" y="101"/>
                  </a:cubicBezTo>
                  <a:cubicBezTo>
                    <a:pt x="121" y="91"/>
                    <a:pt x="118" y="80"/>
                    <a:pt x="116" y="67"/>
                  </a:cubicBezTo>
                  <a:cubicBezTo>
                    <a:pt x="113" y="53"/>
                    <a:pt x="110" y="39"/>
                    <a:pt x="103" y="25"/>
                  </a:cubicBezTo>
                  <a:cubicBezTo>
                    <a:pt x="100" y="18"/>
                    <a:pt x="95" y="12"/>
                    <a:pt x="89" y="10"/>
                  </a:cubicBezTo>
                  <a:cubicBezTo>
                    <a:pt x="82" y="7"/>
                    <a:pt x="75" y="6"/>
                    <a:pt x="68" y="5"/>
                  </a:cubicBezTo>
                  <a:cubicBezTo>
                    <a:pt x="55" y="3"/>
                    <a:pt x="43" y="2"/>
                    <a:pt x="33" y="2"/>
                  </a:cubicBezTo>
                  <a:cubicBezTo>
                    <a:pt x="23" y="1"/>
                    <a:pt x="15" y="1"/>
                    <a:pt x="9" y="1"/>
                  </a:cubicBezTo>
                  <a:cubicBezTo>
                    <a:pt x="6" y="1"/>
                    <a:pt x="4" y="0"/>
                    <a:pt x="2" y="0"/>
                  </a:cubicBezTo>
                  <a:cubicBezTo>
                    <a:pt x="1" y="0"/>
                    <a:pt x="0" y="0"/>
                    <a:pt x="0" y="0"/>
                  </a:cubicBezTo>
                  <a:cubicBezTo>
                    <a:pt x="0" y="0"/>
                    <a:pt x="1" y="0"/>
                    <a:pt x="2" y="0"/>
                  </a:cubicBezTo>
                  <a:cubicBezTo>
                    <a:pt x="4" y="0"/>
                    <a:pt x="6" y="0"/>
                    <a:pt x="9" y="0"/>
                  </a:cubicBezTo>
                  <a:cubicBezTo>
                    <a:pt x="15" y="0"/>
                    <a:pt x="23" y="0"/>
                    <a:pt x="33" y="0"/>
                  </a:cubicBezTo>
                  <a:cubicBezTo>
                    <a:pt x="43" y="1"/>
                    <a:pt x="55" y="2"/>
                    <a:pt x="69" y="3"/>
                  </a:cubicBezTo>
                  <a:cubicBezTo>
                    <a:pt x="75" y="4"/>
                    <a:pt x="82" y="5"/>
                    <a:pt x="89" y="8"/>
                  </a:cubicBezTo>
                  <a:cubicBezTo>
                    <a:pt x="91" y="8"/>
                    <a:pt x="93" y="9"/>
                    <a:pt x="95" y="10"/>
                  </a:cubicBezTo>
                  <a:cubicBezTo>
                    <a:pt x="96" y="11"/>
                    <a:pt x="98" y="13"/>
                    <a:pt x="99" y="14"/>
                  </a:cubicBezTo>
                  <a:cubicBezTo>
                    <a:pt x="101" y="17"/>
                    <a:pt x="103" y="21"/>
                    <a:pt x="105" y="24"/>
                  </a:cubicBezTo>
                  <a:cubicBezTo>
                    <a:pt x="112" y="38"/>
                    <a:pt x="115" y="53"/>
                    <a:pt x="118" y="66"/>
                  </a:cubicBezTo>
                  <a:cubicBezTo>
                    <a:pt x="120" y="79"/>
                    <a:pt x="122" y="91"/>
                    <a:pt x="124" y="101"/>
                  </a:cubicBezTo>
                  <a:cubicBezTo>
                    <a:pt x="126" y="111"/>
                    <a:pt x="128" y="119"/>
                    <a:pt x="129" y="125"/>
                  </a:cubicBezTo>
                  <a:cubicBezTo>
                    <a:pt x="131" y="130"/>
                    <a:pt x="132" y="133"/>
                    <a:pt x="131" y="133"/>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391">
              <a:extLst>
                <a:ext uri="{FF2B5EF4-FFF2-40B4-BE49-F238E27FC236}">
                  <a16:creationId xmlns:a16="http://schemas.microsoft.com/office/drawing/2014/main" id="{173046BF-C66B-A9EC-D5C9-0912BDC7D0E8}"/>
                </a:ext>
              </a:extLst>
            </p:cNvPr>
            <p:cNvSpPr>
              <a:spLocks/>
            </p:cNvSpPr>
            <p:nvPr/>
          </p:nvSpPr>
          <p:spPr bwMode="auto">
            <a:xfrm>
              <a:off x="2673" y="1814"/>
              <a:ext cx="2531" cy="1549"/>
            </a:xfrm>
            <a:custGeom>
              <a:avLst/>
              <a:gdLst>
                <a:gd name="T0" fmla="*/ 2531 w 2531"/>
                <a:gd name="T1" fmla="*/ 10 h 1549"/>
                <a:gd name="T2" fmla="*/ 0 w 2531"/>
                <a:gd name="T3" fmla="*/ 0 h 1549"/>
                <a:gd name="T4" fmla="*/ 0 w 2531"/>
                <a:gd name="T5" fmla="*/ 76 h 1549"/>
                <a:gd name="T6" fmla="*/ 150 w 2531"/>
                <a:gd name="T7" fmla="*/ 76 h 1549"/>
                <a:gd name="T8" fmla="*/ 145 w 2531"/>
                <a:gd name="T9" fmla="*/ 1542 h 1549"/>
                <a:gd name="T10" fmla="*/ 199 w 2531"/>
                <a:gd name="T11" fmla="*/ 1542 h 1549"/>
                <a:gd name="T12" fmla="*/ 204 w 2531"/>
                <a:gd name="T13" fmla="*/ 76 h 1549"/>
                <a:gd name="T14" fmla="*/ 2296 w 2531"/>
                <a:gd name="T15" fmla="*/ 84 h 1549"/>
                <a:gd name="T16" fmla="*/ 2289 w 2531"/>
                <a:gd name="T17" fmla="*/ 1549 h 1549"/>
                <a:gd name="T18" fmla="*/ 2343 w 2531"/>
                <a:gd name="T19" fmla="*/ 1549 h 1549"/>
                <a:gd name="T20" fmla="*/ 2348 w 2531"/>
                <a:gd name="T21" fmla="*/ 84 h 1549"/>
                <a:gd name="T22" fmla="*/ 2531 w 2531"/>
                <a:gd name="T23" fmla="*/ 86 h 1549"/>
                <a:gd name="T24" fmla="*/ 2531 w 2531"/>
                <a:gd name="T25" fmla="*/ 10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1" h="1549">
                  <a:moveTo>
                    <a:pt x="2531" y="10"/>
                  </a:moveTo>
                  <a:lnTo>
                    <a:pt x="0" y="0"/>
                  </a:lnTo>
                  <a:lnTo>
                    <a:pt x="0" y="76"/>
                  </a:lnTo>
                  <a:lnTo>
                    <a:pt x="150" y="76"/>
                  </a:lnTo>
                  <a:lnTo>
                    <a:pt x="145" y="1542"/>
                  </a:lnTo>
                  <a:lnTo>
                    <a:pt x="199" y="1542"/>
                  </a:lnTo>
                  <a:lnTo>
                    <a:pt x="204" y="76"/>
                  </a:lnTo>
                  <a:lnTo>
                    <a:pt x="2296" y="84"/>
                  </a:lnTo>
                  <a:lnTo>
                    <a:pt x="2289" y="1549"/>
                  </a:lnTo>
                  <a:lnTo>
                    <a:pt x="2343" y="1549"/>
                  </a:lnTo>
                  <a:lnTo>
                    <a:pt x="2348" y="84"/>
                  </a:lnTo>
                  <a:lnTo>
                    <a:pt x="2531" y="86"/>
                  </a:lnTo>
                  <a:lnTo>
                    <a:pt x="2531" y="10"/>
                  </a:ln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392">
              <a:extLst>
                <a:ext uri="{FF2B5EF4-FFF2-40B4-BE49-F238E27FC236}">
                  <a16:creationId xmlns:a16="http://schemas.microsoft.com/office/drawing/2014/main" id="{1B53D9D8-ECAB-02D1-15FB-6A5DE5A662DE}"/>
                </a:ext>
              </a:extLst>
            </p:cNvPr>
            <p:cNvSpPr>
              <a:spLocks/>
            </p:cNvSpPr>
            <p:nvPr/>
          </p:nvSpPr>
          <p:spPr bwMode="auto">
            <a:xfrm>
              <a:off x="4335" y="1408"/>
              <a:ext cx="776" cy="411"/>
            </a:xfrm>
            <a:custGeom>
              <a:avLst/>
              <a:gdLst>
                <a:gd name="T0" fmla="*/ 0 w 776"/>
                <a:gd name="T1" fmla="*/ 0 h 411"/>
                <a:gd name="T2" fmla="*/ 140 w 776"/>
                <a:gd name="T3" fmla="*/ 411 h 411"/>
                <a:gd name="T4" fmla="*/ 776 w 776"/>
                <a:gd name="T5" fmla="*/ 411 h 411"/>
                <a:gd name="T6" fmla="*/ 772 w 776"/>
                <a:gd name="T7" fmla="*/ 390 h 411"/>
                <a:gd name="T8" fmla="*/ 515 w 776"/>
                <a:gd name="T9" fmla="*/ 383 h 411"/>
                <a:gd name="T10" fmla="*/ 397 w 776"/>
                <a:gd name="T11" fmla="*/ 0 h 411"/>
                <a:gd name="T12" fmla="*/ 0 w 776"/>
                <a:gd name="T13" fmla="*/ 0 h 411"/>
              </a:gdLst>
              <a:ahLst/>
              <a:cxnLst>
                <a:cxn ang="0">
                  <a:pos x="T0" y="T1"/>
                </a:cxn>
                <a:cxn ang="0">
                  <a:pos x="T2" y="T3"/>
                </a:cxn>
                <a:cxn ang="0">
                  <a:pos x="T4" y="T5"/>
                </a:cxn>
                <a:cxn ang="0">
                  <a:pos x="T6" y="T7"/>
                </a:cxn>
                <a:cxn ang="0">
                  <a:pos x="T8" y="T9"/>
                </a:cxn>
                <a:cxn ang="0">
                  <a:pos x="T10" y="T11"/>
                </a:cxn>
                <a:cxn ang="0">
                  <a:pos x="T12" y="T13"/>
                </a:cxn>
              </a:cxnLst>
              <a:rect l="0" t="0" r="r" b="b"/>
              <a:pathLst>
                <a:path w="776" h="411">
                  <a:moveTo>
                    <a:pt x="0" y="0"/>
                  </a:moveTo>
                  <a:lnTo>
                    <a:pt x="140" y="411"/>
                  </a:lnTo>
                  <a:lnTo>
                    <a:pt x="776" y="411"/>
                  </a:lnTo>
                  <a:lnTo>
                    <a:pt x="772" y="390"/>
                  </a:lnTo>
                  <a:lnTo>
                    <a:pt x="515" y="383"/>
                  </a:lnTo>
                  <a:lnTo>
                    <a:pt x="397"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393">
              <a:extLst>
                <a:ext uri="{FF2B5EF4-FFF2-40B4-BE49-F238E27FC236}">
                  <a16:creationId xmlns:a16="http://schemas.microsoft.com/office/drawing/2014/main" id="{9E6EE59F-B028-4A0B-A2AC-0DC300C84674}"/>
                </a:ext>
              </a:extLst>
            </p:cNvPr>
            <p:cNvSpPr>
              <a:spLocks/>
            </p:cNvSpPr>
            <p:nvPr/>
          </p:nvSpPr>
          <p:spPr bwMode="auto">
            <a:xfrm>
              <a:off x="4565" y="1575"/>
              <a:ext cx="57" cy="66"/>
            </a:xfrm>
            <a:custGeom>
              <a:avLst/>
              <a:gdLst>
                <a:gd name="T0" fmla="*/ 22 w 24"/>
                <a:gd name="T1" fmla="*/ 11 h 28"/>
                <a:gd name="T2" fmla="*/ 15 w 24"/>
                <a:gd name="T3" fmla="*/ 27 h 28"/>
                <a:gd name="T4" fmla="*/ 2 w 24"/>
                <a:gd name="T5" fmla="*/ 17 h 28"/>
                <a:gd name="T6" fmla="*/ 9 w 24"/>
                <a:gd name="T7" fmla="*/ 1 h 28"/>
                <a:gd name="T8" fmla="*/ 22 w 24"/>
                <a:gd name="T9" fmla="*/ 11 h 28"/>
              </a:gdLst>
              <a:ahLst/>
              <a:cxnLst>
                <a:cxn ang="0">
                  <a:pos x="T0" y="T1"/>
                </a:cxn>
                <a:cxn ang="0">
                  <a:pos x="T2" y="T3"/>
                </a:cxn>
                <a:cxn ang="0">
                  <a:pos x="T4" y="T5"/>
                </a:cxn>
                <a:cxn ang="0">
                  <a:pos x="T6" y="T7"/>
                </a:cxn>
                <a:cxn ang="0">
                  <a:pos x="T8" y="T9"/>
                </a:cxn>
              </a:cxnLst>
              <a:rect l="0" t="0" r="r" b="b"/>
              <a:pathLst>
                <a:path w="24" h="28">
                  <a:moveTo>
                    <a:pt x="22" y="11"/>
                  </a:moveTo>
                  <a:cubicBezTo>
                    <a:pt x="24" y="18"/>
                    <a:pt x="21" y="25"/>
                    <a:pt x="15" y="27"/>
                  </a:cubicBezTo>
                  <a:cubicBezTo>
                    <a:pt x="10" y="28"/>
                    <a:pt x="4" y="24"/>
                    <a:pt x="2" y="17"/>
                  </a:cubicBezTo>
                  <a:cubicBezTo>
                    <a:pt x="0" y="9"/>
                    <a:pt x="3" y="3"/>
                    <a:pt x="9" y="1"/>
                  </a:cubicBezTo>
                  <a:cubicBezTo>
                    <a:pt x="14" y="0"/>
                    <a:pt x="20" y="4"/>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394">
              <a:extLst>
                <a:ext uri="{FF2B5EF4-FFF2-40B4-BE49-F238E27FC236}">
                  <a16:creationId xmlns:a16="http://schemas.microsoft.com/office/drawing/2014/main" id="{6E257973-8F23-B1FE-8594-D29E0D10D62A}"/>
                </a:ext>
              </a:extLst>
            </p:cNvPr>
            <p:cNvSpPr>
              <a:spLocks/>
            </p:cNvSpPr>
            <p:nvPr/>
          </p:nvSpPr>
          <p:spPr bwMode="auto">
            <a:xfrm>
              <a:off x="2934" y="1397"/>
              <a:ext cx="777" cy="410"/>
            </a:xfrm>
            <a:custGeom>
              <a:avLst/>
              <a:gdLst>
                <a:gd name="T0" fmla="*/ 777 w 777"/>
                <a:gd name="T1" fmla="*/ 0 h 410"/>
                <a:gd name="T2" fmla="*/ 636 w 777"/>
                <a:gd name="T3" fmla="*/ 410 h 410"/>
                <a:gd name="T4" fmla="*/ 0 w 777"/>
                <a:gd name="T5" fmla="*/ 410 h 410"/>
                <a:gd name="T6" fmla="*/ 5 w 777"/>
                <a:gd name="T7" fmla="*/ 389 h 410"/>
                <a:gd name="T8" fmla="*/ 261 w 777"/>
                <a:gd name="T9" fmla="*/ 382 h 410"/>
                <a:gd name="T10" fmla="*/ 380 w 777"/>
                <a:gd name="T11" fmla="*/ 0 h 410"/>
                <a:gd name="T12" fmla="*/ 777 w 777"/>
                <a:gd name="T13" fmla="*/ 0 h 410"/>
              </a:gdLst>
              <a:ahLst/>
              <a:cxnLst>
                <a:cxn ang="0">
                  <a:pos x="T0" y="T1"/>
                </a:cxn>
                <a:cxn ang="0">
                  <a:pos x="T2" y="T3"/>
                </a:cxn>
                <a:cxn ang="0">
                  <a:pos x="T4" y="T5"/>
                </a:cxn>
                <a:cxn ang="0">
                  <a:pos x="T6" y="T7"/>
                </a:cxn>
                <a:cxn ang="0">
                  <a:pos x="T8" y="T9"/>
                </a:cxn>
                <a:cxn ang="0">
                  <a:pos x="T10" y="T11"/>
                </a:cxn>
                <a:cxn ang="0">
                  <a:pos x="T12" y="T13"/>
                </a:cxn>
              </a:cxnLst>
              <a:rect l="0" t="0" r="r" b="b"/>
              <a:pathLst>
                <a:path w="777" h="410">
                  <a:moveTo>
                    <a:pt x="777" y="0"/>
                  </a:moveTo>
                  <a:lnTo>
                    <a:pt x="636" y="410"/>
                  </a:lnTo>
                  <a:lnTo>
                    <a:pt x="0" y="410"/>
                  </a:lnTo>
                  <a:lnTo>
                    <a:pt x="5" y="389"/>
                  </a:lnTo>
                  <a:lnTo>
                    <a:pt x="261" y="382"/>
                  </a:lnTo>
                  <a:lnTo>
                    <a:pt x="380" y="0"/>
                  </a:lnTo>
                  <a:lnTo>
                    <a:pt x="77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395">
              <a:extLst>
                <a:ext uri="{FF2B5EF4-FFF2-40B4-BE49-F238E27FC236}">
                  <a16:creationId xmlns:a16="http://schemas.microsoft.com/office/drawing/2014/main" id="{550B1D50-6B17-0727-0373-BDF4F74861C4}"/>
                </a:ext>
              </a:extLst>
            </p:cNvPr>
            <p:cNvSpPr>
              <a:spLocks/>
            </p:cNvSpPr>
            <p:nvPr/>
          </p:nvSpPr>
          <p:spPr bwMode="auto">
            <a:xfrm>
              <a:off x="3423" y="1563"/>
              <a:ext cx="57" cy="66"/>
            </a:xfrm>
            <a:custGeom>
              <a:avLst/>
              <a:gdLst>
                <a:gd name="T0" fmla="*/ 2 w 24"/>
                <a:gd name="T1" fmla="*/ 11 h 28"/>
                <a:gd name="T2" fmla="*/ 9 w 24"/>
                <a:gd name="T3" fmla="*/ 27 h 28"/>
                <a:gd name="T4" fmla="*/ 22 w 24"/>
                <a:gd name="T5" fmla="*/ 17 h 28"/>
                <a:gd name="T6" fmla="*/ 15 w 24"/>
                <a:gd name="T7" fmla="*/ 1 h 28"/>
                <a:gd name="T8" fmla="*/ 2 w 24"/>
                <a:gd name="T9" fmla="*/ 11 h 28"/>
              </a:gdLst>
              <a:ahLst/>
              <a:cxnLst>
                <a:cxn ang="0">
                  <a:pos x="T0" y="T1"/>
                </a:cxn>
                <a:cxn ang="0">
                  <a:pos x="T2" y="T3"/>
                </a:cxn>
                <a:cxn ang="0">
                  <a:pos x="T4" y="T5"/>
                </a:cxn>
                <a:cxn ang="0">
                  <a:pos x="T6" y="T7"/>
                </a:cxn>
                <a:cxn ang="0">
                  <a:pos x="T8" y="T9"/>
                </a:cxn>
              </a:cxnLst>
              <a:rect l="0" t="0" r="r" b="b"/>
              <a:pathLst>
                <a:path w="24" h="28">
                  <a:moveTo>
                    <a:pt x="2" y="11"/>
                  </a:moveTo>
                  <a:cubicBezTo>
                    <a:pt x="0" y="18"/>
                    <a:pt x="3" y="25"/>
                    <a:pt x="9" y="27"/>
                  </a:cubicBezTo>
                  <a:cubicBezTo>
                    <a:pt x="14" y="28"/>
                    <a:pt x="20" y="24"/>
                    <a:pt x="22" y="17"/>
                  </a:cubicBezTo>
                  <a:cubicBezTo>
                    <a:pt x="24" y="10"/>
                    <a:pt x="21" y="3"/>
                    <a:pt x="15" y="1"/>
                  </a:cubicBezTo>
                  <a:cubicBezTo>
                    <a:pt x="10" y="0"/>
                    <a:pt x="4" y="4"/>
                    <a:pt x="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Oval 396">
              <a:extLst>
                <a:ext uri="{FF2B5EF4-FFF2-40B4-BE49-F238E27FC236}">
                  <a16:creationId xmlns:a16="http://schemas.microsoft.com/office/drawing/2014/main" id="{FC7868D0-B25F-6881-3D52-FDC722AA72DB}"/>
                </a:ext>
              </a:extLst>
            </p:cNvPr>
            <p:cNvSpPr>
              <a:spLocks noChangeArrowheads="1"/>
            </p:cNvSpPr>
            <p:nvPr/>
          </p:nvSpPr>
          <p:spPr bwMode="auto">
            <a:xfrm>
              <a:off x="3891" y="1587"/>
              <a:ext cx="154" cy="154"/>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Rectangle 397">
              <a:extLst>
                <a:ext uri="{FF2B5EF4-FFF2-40B4-BE49-F238E27FC236}">
                  <a16:creationId xmlns:a16="http://schemas.microsoft.com/office/drawing/2014/main" id="{A786F4C0-FBB9-787A-93A4-973B36BB8844}"/>
                </a:ext>
              </a:extLst>
            </p:cNvPr>
            <p:cNvSpPr>
              <a:spLocks noChangeArrowheads="1"/>
            </p:cNvSpPr>
            <p:nvPr/>
          </p:nvSpPr>
          <p:spPr bwMode="auto">
            <a:xfrm>
              <a:off x="3713" y="1634"/>
              <a:ext cx="508" cy="18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Oval 398">
              <a:extLst>
                <a:ext uri="{FF2B5EF4-FFF2-40B4-BE49-F238E27FC236}">
                  <a16:creationId xmlns:a16="http://schemas.microsoft.com/office/drawing/2014/main" id="{B23C3E22-4ED9-8E3E-B4F1-08413947CD12}"/>
                </a:ext>
              </a:extLst>
            </p:cNvPr>
            <p:cNvSpPr>
              <a:spLocks noChangeArrowheads="1"/>
            </p:cNvSpPr>
            <p:nvPr/>
          </p:nvSpPr>
          <p:spPr bwMode="auto">
            <a:xfrm>
              <a:off x="3744" y="1681"/>
              <a:ext cx="166"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Oval 399">
              <a:extLst>
                <a:ext uri="{FF2B5EF4-FFF2-40B4-BE49-F238E27FC236}">
                  <a16:creationId xmlns:a16="http://schemas.microsoft.com/office/drawing/2014/main" id="{5D7122C4-DABF-B518-DB29-A4ADDEAD4075}"/>
                </a:ext>
              </a:extLst>
            </p:cNvPr>
            <p:cNvSpPr>
              <a:spLocks noChangeArrowheads="1"/>
            </p:cNvSpPr>
            <p:nvPr/>
          </p:nvSpPr>
          <p:spPr bwMode="auto">
            <a:xfrm>
              <a:off x="3744" y="1708"/>
              <a:ext cx="166"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Oval 400">
              <a:extLst>
                <a:ext uri="{FF2B5EF4-FFF2-40B4-BE49-F238E27FC236}">
                  <a16:creationId xmlns:a16="http://schemas.microsoft.com/office/drawing/2014/main" id="{414C0C2E-A8A7-6E44-4036-8D2162B8EBC8}"/>
                </a:ext>
              </a:extLst>
            </p:cNvPr>
            <p:cNvSpPr>
              <a:spLocks noChangeArrowheads="1"/>
            </p:cNvSpPr>
            <p:nvPr/>
          </p:nvSpPr>
          <p:spPr bwMode="auto">
            <a:xfrm>
              <a:off x="3744" y="1736"/>
              <a:ext cx="166"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Oval 401">
              <a:extLst>
                <a:ext uri="{FF2B5EF4-FFF2-40B4-BE49-F238E27FC236}">
                  <a16:creationId xmlns:a16="http://schemas.microsoft.com/office/drawing/2014/main" id="{3C93E33C-6B46-E0E6-6B6F-17C4C0064678}"/>
                </a:ext>
              </a:extLst>
            </p:cNvPr>
            <p:cNvSpPr>
              <a:spLocks noChangeArrowheads="1"/>
            </p:cNvSpPr>
            <p:nvPr/>
          </p:nvSpPr>
          <p:spPr bwMode="auto">
            <a:xfrm>
              <a:off x="3744" y="1762"/>
              <a:ext cx="166"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Oval 402">
              <a:extLst>
                <a:ext uri="{FF2B5EF4-FFF2-40B4-BE49-F238E27FC236}">
                  <a16:creationId xmlns:a16="http://schemas.microsoft.com/office/drawing/2014/main" id="{271392BB-D46D-445B-3B49-3A647934D23E}"/>
                </a:ext>
              </a:extLst>
            </p:cNvPr>
            <p:cNvSpPr>
              <a:spLocks noChangeArrowheads="1"/>
            </p:cNvSpPr>
            <p:nvPr/>
          </p:nvSpPr>
          <p:spPr bwMode="auto">
            <a:xfrm>
              <a:off x="4000" y="1636"/>
              <a:ext cx="5" cy="178"/>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349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90C9E62-B92B-BF89-4DE5-E18B1D9EC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1296536"/>
            <a:ext cx="3657600" cy="3657600"/>
          </a:xfrm>
          <a:prstGeom prst="rect">
            <a:avLst/>
          </a:prstGeom>
        </p:spPr>
      </p:pic>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What is Data and Data Lifecycle</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1" name="TextBox 10">
            <a:extLst>
              <a:ext uri="{FF2B5EF4-FFF2-40B4-BE49-F238E27FC236}">
                <a16:creationId xmlns:a16="http://schemas.microsoft.com/office/drawing/2014/main" id="{5C35F98B-B70E-A559-75C8-3E385C177B3A}"/>
              </a:ext>
            </a:extLst>
          </p:cNvPr>
          <p:cNvSpPr txBox="1"/>
          <p:nvPr/>
        </p:nvSpPr>
        <p:spPr>
          <a:xfrm>
            <a:off x="571500" y="1443841"/>
            <a:ext cx="8417755" cy="3970318"/>
          </a:xfrm>
          <a:prstGeom prst="rect">
            <a:avLst/>
          </a:prstGeom>
          <a:noFill/>
        </p:spPr>
        <p:txBody>
          <a:bodyPr wrap="square" rtlCol="0">
            <a:spAutoFit/>
          </a:bodyPr>
          <a:lstStyle/>
          <a:p>
            <a:r>
              <a:rPr lang="en-US" sz="2800" dirty="0"/>
              <a:t>Data is information, such as facts and numbers used to analyze something or make decisions.</a:t>
            </a:r>
          </a:p>
          <a:p>
            <a:endParaRPr lang="en-US" sz="2800" dirty="0"/>
          </a:p>
          <a:p>
            <a:r>
              <a:rPr lang="en-US" sz="2800" dirty="0"/>
              <a:t>Each data project brings its challenges, opportunities, and potential solutions that impact its trajectory. Typically, all data projects follow the same basic lifecycle from start to finish. The data life cycle gives a broad overview of the steps necessary to handle big data for usage and reuse. It involves 8 phases.</a:t>
            </a: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8770799" cy="338554"/>
          </a:xfrm>
          <a:prstGeom prst="rect">
            <a:avLst/>
          </a:prstGeom>
          <a:noFill/>
        </p:spPr>
        <p:txBody>
          <a:bodyPr wrap="none" rtlCol="0">
            <a:spAutoFit/>
          </a:bodyPr>
          <a:lstStyle/>
          <a:p>
            <a:r>
              <a:rPr lang="en-US" sz="1600" dirty="0"/>
              <a:t>Source: </a:t>
            </a:r>
            <a:r>
              <a:rPr lang="en-US" sz="1600" dirty="0">
                <a:hlinkClick r:id="rId4"/>
              </a:rPr>
              <a:t>https://www.vocabulary.com/dictionary/data</a:t>
            </a:r>
            <a:r>
              <a:rPr lang="en-US" sz="1600" dirty="0"/>
              <a:t>; </a:t>
            </a:r>
            <a:r>
              <a:rPr lang="en-US" sz="1600" dirty="0">
                <a:hlinkClick r:id="rId5"/>
              </a:rPr>
              <a:t>https://online.hbs.edu/blog/post/data-life-cycle</a:t>
            </a:r>
            <a:r>
              <a:rPr lang="en-US" sz="1600" dirty="0"/>
              <a:t> </a:t>
            </a:r>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45586" y="1153550"/>
            <a:ext cx="7751299"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098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Calibri" panose="020F0502020204030204"/>
                <a:ea typeface="+mn-ea"/>
                <a:cs typeface="+mn-cs"/>
              </a:rPr>
              <a:t>Generation</a:t>
            </a:r>
            <a:endParaRPr kumimoji="0" lang="id-ID" sz="4400" b="0" i="0" u="none" strike="noStrike" kern="1200" cap="none" spc="0" normalizeH="0" baseline="0" noProof="0" dirty="0">
              <a:ln>
                <a:noFill/>
              </a:ln>
              <a:solidFill>
                <a:srgbClr val="2C8DB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4892943" cy="338554"/>
          </a:xfrm>
          <a:prstGeom prst="rect">
            <a:avLst/>
          </a:prstGeom>
          <a:noFill/>
        </p:spPr>
        <p:txBody>
          <a:bodyPr wrap="none" rtlCol="0">
            <a:spAutoFit/>
          </a:bodyPr>
          <a:lstStyle/>
          <a:p>
            <a:r>
              <a:rPr lang="en-US" sz="1600" dirty="0"/>
              <a:t>Source: </a:t>
            </a:r>
            <a:r>
              <a:rPr lang="en-US" sz="1600" dirty="0">
                <a:hlinkClick r:id="rId3"/>
              </a:rPr>
              <a:t>https://online.hbs.edu/blog/post/data-life-cycle</a:t>
            </a:r>
            <a:r>
              <a:rPr lang="en-US" sz="1600" dirty="0"/>
              <a:t> </a:t>
            </a:r>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2546254"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D50B6F7E-41CB-354D-2CA3-4BE681137BF0}"/>
              </a:ext>
            </a:extLst>
          </p:cNvPr>
          <p:cNvSpPr txBox="1"/>
          <p:nvPr/>
        </p:nvSpPr>
        <p:spPr>
          <a:xfrm>
            <a:off x="664699" y="1236228"/>
            <a:ext cx="7751299" cy="861774"/>
          </a:xfrm>
          <a:prstGeom prst="rect">
            <a:avLst/>
          </a:prstGeom>
          <a:noFill/>
        </p:spPr>
        <p:txBody>
          <a:bodyPr wrap="square" rtlCol="0">
            <a:spAutoFit/>
          </a:bodyPr>
          <a:lstStyle/>
          <a:p>
            <a:r>
              <a:rPr lang="en-US" sz="2500" dirty="0"/>
              <a:t>Data generation is the first phase of the data lifecycle. Without data being generated, other steps cannot start. </a:t>
            </a:r>
          </a:p>
        </p:txBody>
      </p:sp>
      <p:sp>
        <p:nvSpPr>
          <p:cNvPr id="7" name="TextBox 6">
            <a:extLst>
              <a:ext uri="{FF2B5EF4-FFF2-40B4-BE49-F238E27FC236}">
                <a16:creationId xmlns:a16="http://schemas.microsoft.com/office/drawing/2014/main" id="{6F0F7F2C-C1EB-DD43-409C-73622B30D778}"/>
              </a:ext>
            </a:extLst>
          </p:cNvPr>
          <p:cNvSpPr txBox="1"/>
          <p:nvPr/>
        </p:nvSpPr>
        <p:spPr>
          <a:xfrm>
            <a:off x="636563" y="2175997"/>
            <a:ext cx="7816362" cy="3554819"/>
          </a:xfrm>
          <a:prstGeom prst="rect">
            <a:avLst/>
          </a:prstGeom>
          <a:noFill/>
        </p:spPr>
        <p:txBody>
          <a:bodyPr wrap="square" rtlCol="0">
            <a:spAutoFit/>
          </a:bodyPr>
          <a:lstStyle/>
          <a:p>
            <a:pPr marL="342900" indent="-342900">
              <a:buFont typeface="Arial" panose="020B0604020202020204" pitchFamily="34" charset="0"/>
              <a:buChar char="•"/>
            </a:pPr>
            <a:r>
              <a:rPr lang="en-US" sz="2500" dirty="0"/>
              <a:t>We have used one static dataset from the United States Environmental Protection Agency that provides information about various car models along with the manufacturer name, year of manufacturing, MPG, Horsepower, Acceleration, etc. </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We have collected streaming data from Twitter using API. This data includes hashtags, descriptions, text, images, etc.</a:t>
            </a:r>
          </a:p>
        </p:txBody>
      </p:sp>
      <p:pic>
        <p:nvPicPr>
          <p:cNvPr id="9" name="Picture 8">
            <a:extLst>
              <a:ext uri="{FF2B5EF4-FFF2-40B4-BE49-F238E27FC236}">
                <a16:creationId xmlns:a16="http://schemas.microsoft.com/office/drawing/2014/main" id="{6EEF6E54-74CA-5802-C7FF-A1AA5DDCF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326" y="1643331"/>
            <a:ext cx="3154680" cy="3189530"/>
          </a:xfrm>
          <a:prstGeom prst="rect">
            <a:avLst/>
          </a:prstGeom>
        </p:spPr>
      </p:pic>
    </p:spTree>
    <p:extLst>
      <p:ext uri="{BB962C8B-B14F-4D97-AF65-F5344CB8AC3E}">
        <p14:creationId xmlns:p14="http://schemas.microsoft.com/office/powerpoint/2010/main" val="118393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Collection &amp; Processing-Static Dataset</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9814225" cy="338554"/>
          </a:xfrm>
          <a:prstGeom prst="rect">
            <a:avLst/>
          </a:prstGeom>
          <a:noFill/>
        </p:spPr>
        <p:txBody>
          <a:bodyPr wrap="none" rtlCol="0">
            <a:spAutoFit/>
          </a:bodyPr>
          <a:lstStyle/>
          <a:p>
            <a:r>
              <a:rPr lang="en-US" sz="1600" dirty="0"/>
              <a:t>Source: </a:t>
            </a:r>
            <a:r>
              <a:rPr lang="en-US" sz="1600" dirty="0">
                <a:hlinkClick r:id="rId3"/>
              </a:rPr>
              <a:t>https://online.hbs.edu/blog/post/data-life-cycle</a:t>
            </a:r>
            <a:r>
              <a:rPr lang="en-US" sz="1600" dirty="0"/>
              <a:t>; </a:t>
            </a:r>
            <a:r>
              <a:rPr lang="en-US" sz="1600" dirty="0">
                <a:hlinkClick r:id="rId4" tooltip="https://www.ioer-imrj.com/editorial-board/guidelines-for-editor-and-reviewer/"/>
              </a:rPr>
              <a:t>This Photo</a:t>
            </a:r>
            <a:r>
              <a:rPr lang="en-US" sz="1600" dirty="0"/>
              <a:t> by Unknown Author is licensed under </a:t>
            </a:r>
            <a:r>
              <a:rPr lang="en-US" sz="1600" dirty="0">
                <a:hlinkClick r:id="rId5" tooltip="https://creativecommons.org/licenses/by-nc/3.0/"/>
              </a:rPr>
              <a:t>CC BY-NC</a:t>
            </a:r>
            <a:endParaRPr lang="en-US" sz="1600" dirty="0"/>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8567227"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6F0F7F2C-C1EB-DD43-409C-73622B30D778}"/>
              </a:ext>
            </a:extLst>
          </p:cNvPr>
          <p:cNvSpPr txBox="1"/>
          <p:nvPr/>
        </p:nvSpPr>
        <p:spPr>
          <a:xfrm>
            <a:off x="636562" y="1309436"/>
            <a:ext cx="8550667" cy="4324261"/>
          </a:xfrm>
          <a:prstGeom prst="rect">
            <a:avLst/>
          </a:prstGeom>
          <a:noFill/>
        </p:spPr>
        <p:txBody>
          <a:bodyPr wrap="square" rtlCol="0">
            <a:spAutoFit/>
          </a:bodyPr>
          <a:lstStyle/>
          <a:p>
            <a:r>
              <a:rPr lang="en-US" sz="2500" dirty="0"/>
              <a:t>The data collection strategy depends on the organization's needs, and not all generated data is collected. </a:t>
            </a:r>
          </a:p>
          <a:p>
            <a:endParaRPr lang="en-US" sz="2500" dirty="0"/>
          </a:p>
          <a:p>
            <a:pPr marL="342900" indent="-342900">
              <a:buFont typeface="Arial" panose="020B0604020202020204" pitchFamily="34" charset="0"/>
              <a:buChar char="•"/>
            </a:pPr>
            <a:r>
              <a:rPr lang="en-US" sz="2500" dirty="0"/>
              <a:t>For our use case, we have used a static dataset called Detailed Automotive Trends Data from the US EPA website.</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The dataset we have used contains 5170 entries and 54 columns. A majority of the variables contain null values. We have cleansed 'Model Year' as it contains strings. Hence, we cleaned the data using </a:t>
            </a:r>
            <a:r>
              <a:rPr lang="en-US" sz="2500" dirty="0" err="1"/>
              <a:t>OpenRefine</a:t>
            </a:r>
            <a:r>
              <a:rPr lang="en-US" sz="2500" dirty="0"/>
              <a:t> and imported it into the GCP platform.</a:t>
            </a:r>
          </a:p>
        </p:txBody>
      </p:sp>
      <p:pic>
        <p:nvPicPr>
          <p:cNvPr id="1026" name="Picture 2" descr="Api - Free computer icons">
            <a:extLst>
              <a:ext uri="{FF2B5EF4-FFF2-40B4-BE49-F238E27FC236}">
                <a16:creationId xmlns:a16="http://schemas.microsoft.com/office/drawing/2014/main" id="{85EF66F6-8754-F5CE-A2D4-6D219D335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0448" y="163056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C40D9B3-48C1-8D42-E3BC-492FF42F24B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00271" y="1237958"/>
            <a:ext cx="2636520" cy="2636520"/>
          </a:xfrm>
          <a:prstGeom prst="rect">
            <a:avLst/>
          </a:prstGeom>
        </p:spPr>
      </p:pic>
    </p:spTree>
    <p:extLst>
      <p:ext uri="{BB962C8B-B14F-4D97-AF65-F5344CB8AC3E}">
        <p14:creationId xmlns:p14="http://schemas.microsoft.com/office/powerpoint/2010/main" val="31613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Collection &amp; Processing-Streaming Dataset</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8467318" cy="338554"/>
          </a:xfrm>
          <a:prstGeom prst="rect">
            <a:avLst/>
          </a:prstGeom>
          <a:noFill/>
        </p:spPr>
        <p:txBody>
          <a:bodyPr wrap="none" rtlCol="0">
            <a:spAutoFit/>
          </a:bodyPr>
          <a:lstStyle/>
          <a:p>
            <a:r>
              <a:rPr lang="en-US" sz="1600" dirty="0"/>
              <a:t>Source: </a:t>
            </a:r>
            <a:r>
              <a:rPr lang="en-US" sz="1600" dirty="0">
                <a:hlinkClick r:id="rId3"/>
              </a:rPr>
              <a:t>https://cloud.google.com/blog/products/data-analytics/twitter-api-toolkit-for-google-cloud</a:t>
            </a:r>
            <a:r>
              <a:rPr lang="en-US" sz="1600" dirty="0"/>
              <a:t> </a:t>
            </a:r>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10438230"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6F0F7F2C-C1EB-DD43-409C-73622B30D778}"/>
              </a:ext>
            </a:extLst>
          </p:cNvPr>
          <p:cNvSpPr txBox="1"/>
          <p:nvPr/>
        </p:nvSpPr>
        <p:spPr>
          <a:xfrm>
            <a:off x="636563" y="1309436"/>
            <a:ext cx="7816362" cy="3939540"/>
          </a:xfrm>
          <a:prstGeom prst="rect">
            <a:avLst/>
          </a:prstGeom>
          <a:noFill/>
        </p:spPr>
        <p:txBody>
          <a:bodyPr wrap="square" rtlCol="0">
            <a:spAutoFit/>
          </a:bodyPr>
          <a:lstStyle/>
          <a:p>
            <a:pPr marL="342900" indent="-342900">
              <a:buFont typeface="Arial" panose="020B0604020202020204" pitchFamily="34" charset="0"/>
              <a:buChar char="•"/>
            </a:pPr>
            <a:r>
              <a:rPr lang="en-US" sz="2500" dirty="0"/>
              <a:t>Typically, business brands consistently monitor Social Media for various reasons, like responding to customer service requests, analyzing market trends, etc.</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This year in June, Twitter launched two API toolkits for Google Cloud that enables data processing automation. These tool kits ingest Tweets into </a:t>
            </a:r>
            <a:r>
              <a:rPr lang="en-US" sz="2500" dirty="0" err="1"/>
              <a:t>BigQuery</a:t>
            </a:r>
            <a:endParaRPr lang="en-US" sz="2500" dirty="0"/>
          </a:p>
          <a:p>
            <a:endParaRPr lang="en-US" sz="2500" dirty="0"/>
          </a:p>
          <a:p>
            <a:pPr marL="914400" lvl="1" indent="-457200">
              <a:buFont typeface="+mj-lt"/>
              <a:buAutoNum type="arabicPeriod"/>
            </a:pPr>
            <a:r>
              <a:rPr lang="en-US" sz="2500" dirty="0"/>
              <a:t>Twitter API Toolkit for Google Cloud Filtered Stream</a:t>
            </a:r>
          </a:p>
          <a:p>
            <a:pPr marL="914400" lvl="1" indent="-457200">
              <a:buFont typeface="+mj-lt"/>
              <a:buAutoNum type="arabicPeriod"/>
            </a:pPr>
            <a:r>
              <a:rPr lang="en-US" sz="2500" dirty="0"/>
              <a:t>Twitter API Toolkit for Google Cloud Recent Search</a:t>
            </a:r>
          </a:p>
        </p:txBody>
      </p:sp>
      <p:grpSp>
        <p:nvGrpSpPr>
          <p:cNvPr id="3" name="Group 2">
            <a:extLst>
              <a:ext uri="{FF2B5EF4-FFF2-40B4-BE49-F238E27FC236}">
                <a16:creationId xmlns:a16="http://schemas.microsoft.com/office/drawing/2014/main" id="{D6240701-FC7B-A618-20EC-5D097AABB95E}"/>
              </a:ext>
            </a:extLst>
          </p:cNvPr>
          <p:cNvGrpSpPr/>
          <p:nvPr/>
        </p:nvGrpSpPr>
        <p:grpSpPr>
          <a:xfrm>
            <a:off x="10159449" y="2154537"/>
            <a:ext cx="548640" cy="548640"/>
            <a:chOff x="2670175" y="1458913"/>
            <a:chExt cx="360363" cy="330201"/>
          </a:xfrm>
          <a:solidFill>
            <a:schemeClr val="bg1"/>
          </a:solidFill>
        </p:grpSpPr>
        <p:sp>
          <p:nvSpPr>
            <p:cNvPr id="4" name="Freeform 27">
              <a:extLst>
                <a:ext uri="{FF2B5EF4-FFF2-40B4-BE49-F238E27FC236}">
                  <a16:creationId xmlns:a16="http://schemas.microsoft.com/office/drawing/2014/main" id="{2C016940-212F-646A-C440-294788487A74}"/>
                </a:ext>
              </a:extLst>
            </p:cNvPr>
            <p:cNvSpPr>
              <a:spLocks/>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6" name="Freeform 28">
              <a:extLst>
                <a:ext uri="{FF2B5EF4-FFF2-40B4-BE49-F238E27FC236}">
                  <a16:creationId xmlns:a16="http://schemas.microsoft.com/office/drawing/2014/main" id="{C7B1D6BD-D0CA-A277-E225-37148695411D}"/>
                </a:ext>
              </a:extLst>
            </p:cNvPr>
            <p:cNvSpPr>
              <a:spLocks/>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pic>
        <p:nvPicPr>
          <p:cNvPr id="1026" name="Picture 2" descr="Api - Free computer icons">
            <a:extLst>
              <a:ext uri="{FF2B5EF4-FFF2-40B4-BE49-F238E27FC236}">
                <a16:creationId xmlns:a16="http://schemas.microsoft.com/office/drawing/2014/main" id="{A392056A-68B9-19EC-ADC1-EBDD4FE59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75" y="163161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5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EC99197A-1F6B-4498-BD1A-1E735D7E4EB6}"/>
              </a:ext>
            </a:extLst>
          </p:cNvPr>
          <p:cNvSpPr/>
          <p:nvPr/>
        </p:nvSpPr>
        <p:spPr>
          <a:xfrm>
            <a:off x="0" y="495413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98ED3CD-EAF5-3F5F-86B9-5F63D5DB4FFE}"/>
              </a:ext>
            </a:extLst>
          </p:cNvPr>
          <p:cNvSpPr txBox="1">
            <a:spLocks/>
          </p:cNvSpPr>
          <p:nvPr/>
        </p:nvSpPr>
        <p:spPr>
          <a:xfrm>
            <a:off x="571500" y="365125"/>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Collection &amp; Processing-Streaming Dataset</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A752E8C2-A842-D561-799A-A852D4333CB7}"/>
              </a:ext>
            </a:extLst>
          </p:cNvPr>
          <p:cNvSpPr txBox="1"/>
          <p:nvPr/>
        </p:nvSpPr>
        <p:spPr>
          <a:xfrm>
            <a:off x="571500" y="6556441"/>
            <a:ext cx="4892943" cy="338554"/>
          </a:xfrm>
          <a:prstGeom prst="rect">
            <a:avLst/>
          </a:prstGeom>
          <a:noFill/>
        </p:spPr>
        <p:txBody>
          <a:bodyPr wrap="none" rtlCol="0">
            <a:spAutoFit/>
          </a:bodyPr>
          <a:lstStyle/>
          <a:p>
            <a:r>
              <a:rPr lang="en-US" sz="1600" dirty="0"/>
              <a:t>Source: </a:t>
            </a:r>
            <a:r>
              <a:rPr lang="en-US" sz="1600" dirty="0">
                <a:hlinkClick r:id="rId3"/>
              </a:rPr>
              <a:t>https://online.hbs.edu/blog/post/data-life-cycle</a:t>
            </a:r>
            <a:r>
              <a:rPr lang="en-US" sz="1600" dirty="0"/>
              <a:t> </a:t>
            </a:r>
          </a:p>
        </p:txBody>
      </p:sp>
      <p:cxnSp>
        <p:nvCxnSpPr>
          <p:cNvPr id="15" name="Straight Connector 14">
            <a:extLst>
              <a:ext uri="{FF2B5EF4-FFF2-40B4-BE49-F238E27FC236}">
                <a16:creationId xmlns:a16="http://schemas.microsoft.com/office/drawing/2014/main" id="{D5FB50E6-5E91-E5FD-D6A3-25F02720B885}"/>
              </a:ext>
            </a:extLst>
          </p:cNvPr>
          <p:cNvCxnSpPr>
            <a:cxnSpLocks/>
          </p:cNvCxnSpPr>
          <p:nvPr/>
        </p:nvCxnSpPr>
        <p:spPr>
          <a:xfrm>
            <a:off x="731518" y="1125414"/>
            <a:ext cx="10438230" cy="0"/>
          </a:xfrm>
          <a:prstGeom prst="line">
            <a:avLst/>
          </a:prstGeom>
          <a:ln w="28575">
            <a:solidFill>
              <a:srgbClr val="2C8DBF"/>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6F0F7F2C-C1EB-DD43-409C-73622B30D778}"/>
              </a:ext>
            </a:extLst>
          </p:cNvPr>
          <p:cNvSpPr txBox="1"/>
          <p:nvPr/>
        </p:nvSpPr>
        <p:spPr>
          <a:xfrm>
            <a:off x="407786" y="1295400"/>
            <a:ext cx="10114848"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t>Twitter data falls under the semi-structured category. When we fetch data few fields are stored in the format of nested and repeated data (like entities, geo). When we are writing a query we must first UNNEST them and then need to write the condition.</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We can query data based on the search criteria and can export it into Google Sheets, or we can export it into a storage bucket.</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We can visualize data directly from </a:t>
            </a:r>
            <a:r>
              <a:rPr lang="en-US" sz="2500" dirty="0" err="1"/>
              <a:t>BigQuery</a:t>
            </a:r>
            <a:r>
              <a:rPr lang="en-US" sz="2500" dirty="0"/>
              <a:t> with Data Studio if the data is clean.</a:t>
            </a:r>
          </a:p>
          <a:p>
            <a:pPr marL="342900" indent="-342900">
              <a:buFont typeface="Arial" panose="020B0604020202020204" pitchFamily="34" charset="0"/>
              <a:buChar char="•"/>
            </a:pPr>
            <a:endParaRPr lang="en-US" sz="2500" dirty="0"/>
          </a:p>
        </p:txBody>
      </p:sp>
      <p:grpSp>
        <p:nvGrpSpPr>
          <p:cNvPr id="3" name="Group 2">
            <a:extLst>
              <a:ext uri="{FF2B5EF4-FFF2-40B4-BE49-F238E27FC236}">
                <a16:creationId xmlns:a16="http://schemas.microsoft.com/office/drawing/2014/main" id="{D6240701-FC7B-A618-20EC-5D097AABB95E}"/>
              </a:ext>
            </a:extLst>
          </p:cNvPr>
          <p:cNvGrpSpPr/>
          <p:nvPr/>
        </p:nvGrpSpPr>
        <p:grpSpPr>
          <a:xfrm>
            <a:off x="10159449" y="2154537"/>
            <a:ext cx="548640" cy="548640"/>
            <a:chOff x="2670175" y="1458913"/>
            <a:chExt cx="360363" cy="330201"/>
          </a:xfrm>
          <a:solidFill>
            <a:schemeClr val="bg1"/>
          </a:solidFill>
        </p:grpSpPr>
        <p:sp>
          <p:nvSpPr>
            <p:cNvPr id="4" name="Freeform 27">
              <a:extLst>
                <a:ext uri="{FF2B5EF4-FFF2-40B4-BE49-F238E27FC236}">
                  <a16:creationId xmlns:a16="http://schemas.microsoft.com/office/drawing/2014/main" id="{2C016940-212F-646A-C440-294788487A74}"/>
                </a:ext>
              </a:extLst>
            </p:cNvPr>
            <p:cNvSpPr>
              <a:spLocks/>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6" name="Freeform 28">
              <a:extLst>
                <a:ext uri="{FF2B5EF4-FFF2-40B4-BE49-F238E27FC236}">
                  <a16:creationId xmlns:a16="http://schemas.microsoft.com/office/drawing/2014/main" id="{C7B1D6BD-D0CA-A277-E225-37148695411D}"/>
                </a:ext>
              </a:extLst>
            </p:cNvPr>
            <p:cNvSpPr>
              <a:spLocks/>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Tree>
    <p:extLst>
      <p:ext uri="{BB962C8B-B14F-4D97-AF65-F5344CB8AC3E}">
        <p14:creationId xmlns:p14="http://schemas.microsoft.com/office/powerpoint/2010/main" val="40784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7E0BFF3-9320-D1A6-725A-A5056EE1CAEE}"/>
              </a:ext>
            </a:extLst>
          </p:cNvPr>
          <p:cNvPicPr>
            <a:picLocks noChangeAspect="1"/>
          </p:cNvPicPr>
          <p:nvPr/>
        </p:nvPicPr>
        <p:blipFill>
          <a:blip r:embed="rId3"/>
          <a:stretch>
            <a:fillRect/>
          </a:stretch>
        </p:blipFill>
        <p:spPr>
          <a:xfrm>
            <a:off x="1232644" y="914667"/>
            <a:ext cx="9760049" cy="5908512"/>
          </a:xfrm>
          <a:prstGeom prst="rect">
            <a:avLst/>
          </a:prstGeom>
        </p:spPr>
      </p:pic>
      <p:sp>
        <p:nvSpPr>
          <p:cNvPr id="5" name="Title 1">
            <a:extLst>
              <a:ext uri="{FF2B5EF4-FFF2-40B4-BE49-F238E27FC236}">
                <a16:creationId xmlns:a16="http://schemas.microsoft.com/office/drawing/2014/main" id="{998ED3CD-EAF5-3F5F-86B9-5F63D5DB4FFE}"/>
              </a:ext>
            </a:extLst>
          </p:cNvPr>
          <p:cNvSpPr txBox="1">
            <a:spLocks/>
          </p:cNvSpPr>
          <p:nvPr/>
        </p:nvSpPr>
        <p:spPr>
          <a:xfrm>
            <a:off x="1021666" y="185906"/>
            <a:ext cx="11049000" cy="930275"/>
          </a:xfrm>
          <a:prstGeom prst="rect">
            <a:avLst/>
          </a:prstGeom>
        </p:spPr>
        <p:txBody>
          <a:bodyPr vert="horz"/>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rPr>
              <a:t>GCP Snapshot</a:t>
            </a:r>
            <a:endParaRPr kumimoji="0" lang="id-ID" sz="4400" b="0" i="0" u="none" strike="noStrike" kern="1200" cap="none" spc="0" normalizeH="0" baseline="0" noProof="0" dirty="0">
              <a:ln>
                <a:noFill/>
              </a:ln>
              <a:solidFill>
                <a:srgbClr val="2C8DBF"/>
              </a:solidFill>
              <a:effectLst/>
              <a:uLnTx/>
              <a:uFillTx/>
              <a:latin typeface="Segoe UI" panose="020B0502040204020203" pitchFamily="34" charset="0"/>
              <a:ea typeface="+mn-ea"/>
              <a:cs typeface="Segoe UI" panose="020B0502040204020203" pitchFamily="34" charset="0"/>
            </a:endParaRPr>
          </a:p>
        </p:txBody>
      </p:sp>
      <p:grpSp>
        <p:nvGrpSpPr>
          <p:cNvPr id="3" name="Group 2">
            <a:extLst>
              <a:ext uri="{FF2B5EF4-FFF2-40B4-BE49-F238E27FC236}">
                <a16:creationId xmlns:a16="http://schemas.microsoft.com/office/drawing/2014/main" id="{D6240701-FC7B-A618-20EC-5D097AABB95E}"/>
              </a:ext>
            </a:extLst>
          </p:cNvPr>
          <p:cNvGrpSpPr/>
          <p:nvPr/>
        </p:nvGrpSpPr>
        <p:grpSpPr>
          <a:xfrm>
            <a:off x="10159449" y="2154537"/>
            <a:ext cx="548640" cy="548640"/>
            <a:chOff x="2670175" y="1458913"/>
            <a:chExt cx="360363" cy="330201"/>
          </a:xfrm>
          <a:solidFill>
            <a:schemeClr val="bg1"/>
          </a:solidFill>
        </p:grpSpPr>
        <p:sp>
          <p:nvSpPr>
            <p:cNvPr id="4" name="Freeform 27">
              <a:extLst>
                <a:ext uri="{FF2B5EF4-FFF2-40B4-BE49-F238E27FC236}">
                  <a16:creationId xmlns:a16="http://schemas.microsoft.com/office/drawing/2014/main" id="{2C016940-212F-646A-C440-294788487A74}"/>
                </a:ext>
              </a:extLst>
            </p:cNvPr>
            <p:cNvSpPr>
              <a:spLocks/>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6" name="Freeform 28">
              <a:extLst>
                <a:ext uri="{FF2B5EF4-FFF2-40B4-BE49-F238E27FC236}">
                  <a16:creationId xmlns:a16="http://schemas.microsoft.com/office/drawing/2014/main" id="{C7B1D6BD-D0CA-A277-E225-37148695411D}"/>
                </a:ext>
              </a:extLst>
            </p:cNvPr>
            <p:cNvSpPr>
              <a:spLocks/>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Tree>
    <p:extLst>
      <p:ext uri="{BB962C8B-B14F-4D97-AF65-F5344CB8AC3E}">
        <p14:creationId xmlns:p14="http://schemas.microsoft.com/office/powerpoint/2010/main" val="2374715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K6FJKJ8Ki46KTJlqyNR.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924</Words>
  <Application>Microsoft Office PowerPoint</Application>
  <PresentationFormat>Widescreen</PresentationFormat>
  <Paragraphs>91</Paragraphs>
  <Slides>13</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Arial Rounded MT Bold</vt:lpstr>
      <vt:lpstr>Calibri</vt:lpstr>
      <vt:lpstr>Calibri Light</vt:lpstr>
      <vt:lpstr>Segoe UI</vt:lpstr>
      <vt:lpstr>Office Theme</vt:lpstr>
      <vt:lpstr>1_Office Theme</vt:lpstr>
      <vt:lpstr>think-cell Slide</vt:lpstr>
      <vt:lpstr>Analyzing and monitoring daily automobile sales in all areas to improve their business </vt:lpstr>
      <vt:lpstr>Overview</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Business Presentation</dc:title>
  <dc:creator>user</dc:creator>
  <cp:lastModifiedBy>p</cp:lastModifiedBy>
  <cp:revision>287</cp:revision>
  <dcterms:created xsi:type="dcterms:W3CDTF">2021-05-03T16:46:14Z</dcterms:created>
  <dcterms:modified xsi:type="dcterms:W3CDTF">2022-12-07T04:14:15Z</dcterms:modified>
</cp:coreProperties>
</file>