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1" r:id="rId6"/>
    <p:sldId id="270" r:id="rId7"/>
    <p:sldId id="269" r:id="rId8"/>
    <p:sldId id="260" r:id="rId9"/>
    <p:sldId id="263" r:id="rId10"/>
    <p:sldId id="267" r:id="rId11"/>
    <p:sldId id="268" r:id="rId12"/>
    <p:sldId id="271" r:id="rId13"/>
    <p:sldId id="273" r:id="rId14"/>
    <p:sldId id="275" r:id="rId15"/>
    <p:sldId id="277" r:id="rId16"/>
    <p:sldId id="280"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A92853-DB30-4777-9B4B-9443B3AB13F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82CC82E-9F95-453C-9C7D-67D65F3B6E96}">
      <dgm:prSet/>
      <dgm:spPr/>
      <dgm:t>
        <a:bodyPr/>
        <a:lstStyle/>
        <a:p>
          <a:r>
            <a:rPr lang="en-IN"/>
            <a:t>1. To build an accurate prediction for game outcomes (win/loss) using team Elo ratings, previous performance, and perhaps opposition Elo rankings?</a:t>
          </a:r>
          <a:endParaRPr lang="en-US"/>
        </a:p>
      </dgm:t>
    </dgm:pt>
    <dgm:pt modelId="{FA72C95E-1D67-4BDC-A8A9-36132C1A21ED}" type="parTrans" cxnId="{FC31EEBE-73A9-40BB-B2C3-334242AA0CF8}">
      <dgm:prSet/>
      <dgm:spPr/>
      <dgm:t>
        <a:bodyPr/>
        <a:lstStyle/>
        <a:p>
          <a:endParaRPr lang="en-US"/>
        </a:p>
      </dgm:t>
    </dgm:pt>
    <dgm:pt modelId="{BBC08E21-BE43-4C59-BF45-EB61672CF346}" type="sibTrans" cxnId="{FC31EEBE-73A9-40BB-B2C3-334242AA0CF8}">
      <dgm:prSet/>
      <dgm:spPr/>
      <dgm:t>
        <a:bodyPr/>
        <a:lstStyle/>
        <a:p>
          <a:endParaRPr lang="en-US"/>
        </a:p>
      </dgm:t>
    </dgm:pt>
    <dgm:pt modelId="{7522F396-55F7-44A0-82D9-578186B39F67}">
      <dgm:prSet/>
      <dgm:spPr/>
      <dgm:t>
        <a:bodyPr/>
        <a:lstStyle/>
        <a:p>
          <a:r>
            <a:rPr lang="en-IN"/>
            <a:t>2. To identify evidence of an 'away game disadvantage' in the NBA, can we analyze the progression of team Elo ratings in away games and identify teams who consistently perform better or worse when playing away from their home court?</a:t>
          </a:r>
          <a:endParaRPr lang="en-US"/>
        </a:p>
      </dgm:t>
    </dgm:pt>
    <dgm:pt modelId="{5D3E149A-B3D5-4A6B-924A-6755D3234A05}" type="parTrans" cxnId="{F05958F4-D7DD-4C78-8E7B-F5A6F40F9089}">
      <dgm:prSet/>
      <dgm:spPr/>
      <dgm:t>
        <a:bodyPr/>
        <a:lstStyle/>
        <a:p>
          <a:endParaRPr lang="en-US"/>
        </a:p>
      </dgm:t>
    </dgm:pt>
    <dgm:pt modelId="{6DD7F470-BDF3-4736-AC16-E9C9DDE4ED3F}" type="sibTrans" cxnId="{F05958F4-D7DD-4C78-8E7B-F5A6F40F9089}">
      <dgm:prSet/>
      <dgm:spPr/>
      <dgm:t>
        <a:bodyPr/>
        <a:lstStyle/>
        <a:p>
          <a:endParaRPr lang="en-US"/>
        </a:p>
      </dgm:t>
    </dgm:pt>
    <dgm:pt modelId="{F9C33D5A-33CF-D044-B430-448B6ED6A68C}" type="pres">
      <dgm:prSet presAssocID="{ACA92853-DB30-4777-9B4B-9443B3AB13F2}" presName="linear" presStyleCnt="0">
        <dgm:presLayoutVars>
          <dgm:animLvl val="lvl"/>
          <dgm:resizeHandles val="exact"/>
        </dgm:presLayoutVars>
      </dgm:prSet>
      <dgm:spPr/>
    </dgm:pt>
    <dgm:pt modelId="{48B48116-D7E9-9643-99F6-63F50EB0CDF3}" type="pres">
      <dgm:prSet presAssocID="{C82CC82E-9F95-453C-9C7D-67D65F3B6E96}" presName="parentText" presStyleLbl="node1" presStyleIdx="0" presStyleCnt="2">
        <dgm:presLayoutVars>
          <dgm:chMax val="0"/>
          <dgm:bulletEnabled val="1"/>
        </dgm:presLayoutVars>
      </dgm:prSet>
      <dgm:spPr/>
    </dgm:pt>
    <dgm:pt modelId="{25316C57-07F3-F849-90D0-9CE9F397E118}" type="pres">
      <dgm:prSet presAssocID="{BBC08E21-BE43-4C59-BF45-EB61672CF346}" presName="spacer" presStyleCnt="0"/>
      <dgm:spPr/>
    </dgm:pt>
    <dgm:pt modelId="{9707916B-FADC-9D48-98C7-7E8591DEB1D5}" type="pres">
      <dgm:prSet presAssocID="{7522F396-55F7-44A0-82D9-578186B39F67}" presName="parentText" presStyleLbl="node1" presStyleIdx="1" presStyleCnt="2">
        <dgm:presLayoutVars>
          <dgm:chMax val="0"/>
          <dgm:bulletEnabled val="1"/>
        </dgm:presLayoutVars>
      </dgm:prSet>
      <dgm:spPr/>
    </dgm:pt>
  </dgm:ptLst>
  <dgm:cxnLst>
    <dgm:cxn modelId="{7BBE431C-1FBD-C146-BD59-89DBB5528627}" type="presOf" srcId="{ACA92853-DB30-4777-9B4B-9443B3AB13F2}" destId="{F9C33D5A-33CF-D044-B430-448B6ED6A68C}" srcOrd="0" destOrd="0" presId="urn:microsoft.com/office/officeart/2005/8/layout/vList2"/>
    <dgm:cxn modelId="{DE08CBA8-5E43-9043-92A2-C2C5D2547364}" type="presOf" srcId="{C82CC82E-9F95-453C-9C7D-67D65F3B6E96}" destId="{48B48116-D7E9-9643-99F6-63F50EB0CDF3}" srcOrd="0" destOrd="0" presId="urn:microsoft.com/office/officeart/2005/8/layout/vList2"/>
    <dgm:cxn modelId="{FC31EEBE-73A9-40BB-B2C3-334242AA0CF8}" srcId="{ACA92853-DB30-4777-9B4B-9443B3AB13F2}" destId="{C82CC82E-9F95-453C-9C7D-67D65F3B6E96}" srcOrd="0" destOrd="0" parTransId="{FA72C95E-1D67-4BDC-A8A9-36132C1A21ED}" sibTransId="{BBC08E21-BE43-4C59-BF45-EB61672CF346}"/>
    <dgm:cxn modelId="{F05958F4-D7DD-4C78-8E7B-F5A6F40F9089}" srcId="{ACA92853-DB30-4777-9B4B-9443B3AB13F2}" destId="{7522F396-55F7-44A0-82D9-578186B39F67}" srcOrd="1" destOrd="0" parTransId="{5D3E149A-B3D5-4A6B-924A-6755D3234A05}" sibTransId="{6DD7F470-BDF3-4736-AC16-E9C9DDE4ED3F}"/>
    <dgm:cxn modelId="{B95E41F7-2160-974D-A65E-D644E9743A0A}" type="presOf" srcId="{7522F396-55F7-44A0-82D9-578186B39F67}" destId="{9707916B-FADC-9D48-98C7-7E8591DEB1D5}" srcOrd="0" destOrd="0" presId="urn:microsoft.com/office/officeart/2005/8/layout/vList2"/>
    <dgm:cxn modelId="{F1AD3893-1D52-A34D-A84F-2536739AA4E8}" type="presParOf" srcId="{F9C33D5A-33CF-D044-B430-448B6ED6A68C}" destId="{48B48116-D7E9-9643-99F6-63F50EB0CDF3}" srcOrd="0" destOrd="0" presId="urn:microsoft.com/office/officeart/2005/8/layout/vList2"/>
    <dgm:cxn modelId="{317C3F29-089A-4C4E-BA00-BE3DF81ABD7C}" type="presParOf" srcId="{F9C33D5A-33CF-D044-B430-448B6ED6A68C}" destId="{25316C57-07F3-F849-90D0-9CE9F397E118}" srcOrd="1" destOrd="0" presId="urn:microsoft.com/office/officeart/2005/8/layout/vList2"/>
    <dgm:cxn modelId="{652A9371-CA2A-404C-A68F-A0B26548DA94}" type="presParOf" srcId="{F9C33D5A-33CF-D044-B430-448B6ED6A68C}" destId="{9707916B-FADC-9D48-98C7-7E8591DEB1D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48116-D7E9-9643-99F6-63F50EB0CDF3}">
      <dsp:nvSpPr>
        <dsp:cNvPr id="0" name=""/>
        <dsp:cNvSpPr/>
      </dsp:nvSpPr>
      <dsp:spPr>
        <a:xfrm>
          <a:off x="0" y="85458"/>
          <a:ext cx="6581776" cy="22436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1. To build an accurate prediction for game outcomes (win/loss) using team Elo ratings, previous performance, and perhaps opposition Elo rankings?</a:t>
          </a:r>
          <a:endParaRPr lang="en-US" sz="2300" kern="1200"/>
        </a:p>
      </dsp:txBody>
      <dsp:txXfrm>
        <a:off x="109525" y="194983"/>
        <a:ext cx="6362726" cy="2024571"/>
      </dsp:txXfrm>
    </dsp:sp>
    <dsp:sp modelId="{9707916B-FADC-9D48-98C7-7E8591DEB1D5}">
      <dsp:nvSpPr>
        <dsp:cNvPr id="0" name=""/>
        <dsp:cNvSpPr/>
      </dsp:nvSpPr>
      <dsp:spPr>
        <a:xfrm>
          <a:off x="0" y="2395320"/>
          <a:ext cx="6581776" cy="2243621"/>
        </a:xfrm>
        <a:prstGeom prst="roundRect">
          <a:avLst/>
        </a:prstGeom>
        <a:solidFill>
          <a:schemeClr val="accent2">
            <a:hueOff val="-1471954"/>
            <a:satOff val="-2457"/>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IN" sz="2300" kern="1200"/>
            <a:t>2. To identify evidence of an 'away game disadvantage' in the NBA, can we analyze the progression of team Elo ratings in away games and identify teams who consistently perform better or worse when playing away from their home court?</a:t>
          </a:r>
          <a:endParaRPr lang="en-US" sz="2300" kern="1200"/>
        </a:p>
      </dsp:txBody>
      <dsp:txXfrm>
        <a:off x="109525" y="2504845"/>
        <a:ext cx="6362726" cy="20245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92235-80B3-4E48-8003-F242BCDCF8A2}" type="datetimeFigureOut">
              <a:rPr lang="en-IN" smtClean="0"/>
              <a:t>08-12-2023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8E727-B6BA-4EDD-B18D-BA7B7B71C86E}" type="slidenum">
              <a:rPr lang="en-IN" smtClean="0"/>
              <a:t>‹#›</a:t>
            </a:fld>
            <a:endParaRPr lang="en-IN"/>
          </a:p>
        </p:txBody>
      </p:sp>
    </p:spTree>
    <p:extLst>
      <p:ext uri="{BB962C8B-B14F-4D97-AF65-F5344CB8AC3E}">
        <p14:creationId xmlns:p14="http://schemas.microsoft.com/office/powerpoint/2010/main" val="1246988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7E5FECB4-CCC9-4912-81AF-58E5ECA3F1C2}" type="datetime1">
              <a:rPr lang="en-US" smtClean="0"/>
              <a:t>12/8/2023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941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0A102E13-D7DC-4EB2-A8DA-23474859059B}" type="datetime1">
              <a:rPr lang="en-US" smtClean="0"/>
              <a:t>12/8/2023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753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191AC24E-60E8-4A9B-86C7-1D125DC52E79}" type="datetime1">
              <a:rPr lang="en-US" smtClean="0"/>
              <a:t>12/8/2023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45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34CA346-9D50-4A0A-8EEC-3635ECBEC875}" type="datetime1">
              <a:rPr lang="en-US" smtClean="0"/>
              <a:t>12/8/2023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6936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E19071AC-1E8A-420D-B955-360EAA76BBCD}" type="datetime1">
              <a:rPr lang="en-US" smtClean="0"/>
              <a:t>12/8/2023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91092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D3449DCE-29F2-45A0-84BB-D1CEDC01B3DD}" type="datetime1">
              <a:rPr lang="en-US" smtClean="0"/>
              <a:t>12/8/2023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159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93E98C0-3FD6-48EC-B526-44276A8BD3DB}" type="datetime1">
              <a:rPr lang="en-US" smtClean="0"/>
              <a:t>12/8/2023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2582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694575A-7827-431E-991F-57699542AAC8}" type="datetime1">
              <a:rPr lang="en-US" smtClean="0"/>
              <a:t>12/8/2023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749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B8D47A53-A853-4339-85B7-310C023ABD6C}" type="datetime1">
              <a:rPr lang="en-US" smtClean="0"/>
              <a:t>12/8/2023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8496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F91D6C85-DFD8-4C9F-919D-59D996368669}" type="datetime1">
              <a:rPr lang="en-US" smtClean="0"/>
              <a:t>12/8/2023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244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9370F514-440F-4C8B-9CC5-1C1A203B21DC}" type="datetime1">
              <a:rPr lang="en-US" smtClean="0"/>
              <a:t>12/8/2023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1999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0E0D74C1-A1AA-40DC-A3F3-C617202600E1}" type="datetime1">
              <a:rPr lang="en-US" smtClean="0"/>
              <a:t>12/8/2023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38656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89/fspor.2022.1052909" TargetMode="External"/><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hyperlink" Target="https://doi.org/10.2466/pms.106.1.43-50" TargetMode="External"/><Relationship Id="rId4" Type="http://schemas.openxmlformats.org/officeDocument/2006/relationships/hyperlink" Target="https://doi.org/10.1080/1746139090331193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5812/asjsm.6742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F62EC2-D635-1D6E-E14D-DE36A3707F4C}"/>
              </a:ext>
            </a:extLst>
          </p:cNvPr>
          <p:cNvSpPr>
            <a:spLocks noGrp="1"/>
          </p:cNvSpPr>
          <p:nvPr>
            <p:ph type="ctrTitle"/>
          </p:nvPr>
        </p:nvSpPr>
        <p:spPr>
          <a:xfrm>
            <a:off x="647699" y="871758"/>
            <a:ext cx="5227171" cy="3871143"/>
          </a:xfrm>
        </p:spPr>
        <p:txBody>
          <a:bodyPr>
            <a:normAutofit/>
          </a:bodyPr>
          <a:lstStyle/>
          <a:p>
            <a:pPr>
              <a:lnSpc>
                <a:spcPct val="90000"/>
              </a:lnSpc>
            </a:pPr>
            <a:r>
              <a:rPr lang="en-US" sz="4200" dirty="0"/>
              <a:t>National Basketball Association game result Prediction analysis</a:t>
            </a:r>
          </a:p>
        </p:txBody>
      </p:sp>
      <p:sp>
        <p:nvSpPr>
          <p:cNvPr id="3" name="Subtitle 2">
            <a:extLst>
              <a:ext uri="{FF2B5EF4-FFF2-40B4-BE49-F238E27FC236}">
                <a16:creationId xmlns:a16="http://schemas.microsoft.com/office/drawing/2014/main" id="{DCF42E65-5F2A-5F84-816C-A20A0FD9F0A9}"/>
              </a:ext>
            </a:extLst>
          </p:cNvPr>
          <p:cNvSpPr>
            <a:spLocks noGrp="1"/>
          </p:cNvSpPr>
          <p:nvPr>
            <p:ph type="subTitle" idx="1"/>
          </p:nvPr>
        </p:nvSpPr>
        <p:spPr>
          <a:xfrm>
            <a:off x="695325" y="4785543"/>
            <a:ext cx="4857857" cy="1005657"/>
          </a:xfrm>
        </p:spPr>
        <p:txBody>
          <a:bodyPr>
            <a:normAutofit fontScale="77500" lnSpcReduction="20000"/>
          </a:bodyPr>
          <a:lstStyle/>
          <a:p>
            <a:r>
              <a:rPr lang="en-US" dirty="0"/>
              <a:t>Arun Kumar Maram</a:t>
            </a:r>
          </a:p>
          <a:p>
            <a:r>
              <a:rPr lang="en-US" dirty="0"/>
              <a:t>Student ID: 11605850</a:t>
            </a:r>
          </a:p>
          <a:p>
            <a:r>
              <a:rPr lang="en-US" dirty="0"/>
              <a:t>ADTA-5940 Capstone Project</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asketball on the hardwood of an indoor court">
            <a:extLst>
              <a:ext uri="{FF2B5EF4-FFF2-40B4-BE49-F238E27FC236}">
                <a16:creationId xmlns:a16="http://schemas.microsoft.com/office/drawing/2014/main" id="{12A4A590-06B5-E1AF-BA08-1B7660729FD7}"/>
              </a:ext>
            </a:extLst>
          </p:cNvPr>
          <p:cNvPicPr>
            <a:picLocks noChangeAspect="1"/>
          </p:cNvPicPr>
          <p:nvPr/>
        </p:nvPicPr>
        <p:blipFill rotWithShape="1">
          <a:blip r:embed="rId2"/>
          <a:srcRect l="34235" r="10510" b="-1"/>
          <a:stretch/>
        </p:blipFill>
        <p:spPr>
          <a:xfrm>
            <a:off x="6515100" y="10"/>
            <a:ext cx="5676900" cy="6857990"/>
          </a:xfrm>
          <a:prstGeom prst="rect">
            <a:avLst/>
          </a:prstGeom>
        </p:spPr>
      </p:pic>
      <p:sp>
        <p:nvSpPr>
          <p:cNvPr id="5" name="Slide Number Placeholder 4">
            <a:extLst>
              <a:ext uri="{FF2B5EF4-FFF2-40B4-BE49-F238E27FC236}">
                <a16:creationId xmlns:a16="http://schemas.microsoft.com/office/drawing/2014/main" id="{0D4A0E95-EEDE-16F9-20D9-20F0A1C916CE}"/>
              </a:ext>
            </a:extLst>
          </p:cNvPr>
          <p:cNvSpPr>
            <a:spLocks noGrp="1"/>
          </p:cNvSpPr>
          <p:nvPr>
            <p:ph type="sldNum" sz="quarter" idx="12"/>
          </p:nvPr>
        </p:nvSpPr>
        <p:spPr/>
        <p:txBody>
          <a:bodyPr/>
          <a:lstStyle/>
          <a:p>
            <a:fld id="{87E7843D-FF13-4365-9478-9625B70A2705}" type="slidenum">
              <a:rPr lang="en-US" smtClean="0"/>
              <a:t>1</a:t>
            </a:fld>
            <a:endParaRPr lang="en-US"/>
          </a:p>
        </p:txBody>
      </p:sp>
    </p:spTree>
    <p:extLst>
      <p:ext uri="{BB962C8B-B14F-4D97-AF65-F5344CB8AC3E}">
        <p14:creationId xmlns:p14="http://schemas.microsoft.com/office/powerpoint/2010/main" val="183981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D09FC-DF6D-C3F5-2197-D181E376F4F1}"/>
              </a:ext>
            </a:extLst>
          </p:cNvPr>
          <p:cNvSpPr>
            <a:spLocks noGrp="1"/>
          </p:cNvSpPr>
          <p:nvPr>
            <p:ph type="title"/>
          </p:nvPr>
        </p:nvSpPr>
        <p:spPr>
          <a:xfrm>
            <a:off x="695324" y="904730"/>
            <a:ext cx="4257675" cy="1652590"/>
          </a:xfrm>
        </p:spPr>
        <p:txBody>
          <a:bodyPr vert="horz" lIns="91440" tIns="45720" rIns="91440" bIns="45720" rtlCol="0" anchor="t">
            <a:normAutofit/>
          </a:bodyPr>
          <a:lstStyle/>
          <a:p>
            <a:r>
              <a:rPr lang="en-US" kern="1200" cap="all" spc="30" baseline="0" dirty="0">
                <a:solidFill>
                  <a:schemeClr val="tx1"/>
                </a:solidFill>
                <a:latin typeface="+mj-lt"/>
                <a:ea typeface="+mj-ea"/>
                <a:cs typeface="+mj-cs"/>
              </a:rPr>
              <a:t>Random Forest Model</a:t>
            </a:r>
          </a:p>
        </p:txBody>
      </p:sp>
      <p:cxnSp>
        <p:nvCxnSpPr>
          <p:cNvPr id="48" name="Straight Connector 47">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AD93A0A-C647-CE28-1EA5-15293D5BAF06}"/>
              </a:ext>
            </a:extLst>
          </p:cNvPr>
          <p:cNvSpPr txBox="1"/>
          <p:nvPr/>
        </p:nvSpPr>
        <p:spPr>
          <a:xfrm>
            <a:off x="5133974" y="952368"/>
            <a:ext cx="6418727" cy="1773893"/>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400" dirty="0">
                <a:effectLst/>
              </a:rPr>
              <a:t>To fulfill the first research goal</a:t>
            </a:r>
            <a:r>
              <a:rPr lang="en-US" sz="1400" dirty="0"/>
              <a:t>, whether </a:t>
            </a:r>
            <a:r>
              <a:rPr lang="en-US" sz="1400" dirty="0" err="1"/>
              <a:t>elo</a:t>
            </a:r>
            <a:r>
              <a:rPr lang="en-US" sz="1400" dirty="0"/>
              <a:t> ratings or past performance have an impact on game outcomes. Using the Elo ratings of the team, the opposition, and recent results, a random forest predicting model is created. The model's 98.25% accuracy rate shows how well it can forecast both winning and losing outcomes. The premise that Elo ratings and past performance have a large impact on game results is supported by the model's precision, recall, and F1-score measurements.</a:t>
            </a:r>
          </a:p>
        </p:txBody>
      </p:sp>
      <p:pic>
        <p:nvPicPr>
          <p:cNvPr id="10" name="Picture 9">
            <a:extLst>
              <a:ext uri="{FF2B5EF4-FFF2-40B4-BE49-F238E27FC236}">
                <a16:creationId xmlns:a16="http://schemas.microsoft.com/office/drawing/2014/main" id="{F7B58997-F663-9B61-837A-09D40D0E7E31}"/>
              </a:ext>
            </a:extLst>
          </p:cNvPr>
          <p:cNvPicPr>
            <a:picLocks noChangeAspect="1"/>
          </p:cNvPicPr>
          <p:nvPr/>
        </p:nvPicPr>
        <p:blipFill rotWithShape="1">
          <a:blip r:embed="rId2"/>
          <a:srcRect t="14166" b="16132"/>
          <a:stretch/>
        </p:blipFill>
        <p:spPr>
          <a:xfrm>
            <a:off x="800100" y="3048000"/>
            <a:ext cx="5133990" cy="2737551"/>
          </a:xfrm>
          <a:prstGeom prst="rect">
            <a:avLst/>
          </a:prstGeom>
        </p:spPr>
      </p:pic>
      <p:cxnSp>
        <p:nvCxnSpPr>
          <p:cNvPr id="41" name="Straight Connector 40">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8957439-90F7-CBC0-CCE4-1A98EC55094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10</a:t>
            </a:fld>
            <a:endParaRPr lang="en-US"/>
          </a:p>
        </p:txBody>
      </p:sp>
      <p:pic>
        <p:nvPicPr>
          <p:cNvPr id="11" name="Picture 10">
            <a:extLst>
              <a:ext uri="{FF2B5EF4-FFF2-40B4-BE49-F238E27FC236}">
                <a16:creationId xmlns:a16="http://schemas.microsoft.com/office/drawing/2014/main" id="{3C888A5E-8793-3250-8861-95CD92595423}"/>
              </a:ext>
            </a:extLst>
          </p:cNvPr>
          <p:cNvPicPr>
            <a:picLocks noChangeAspect="1"/>
          </p:cNvPicPr>
          <p:nvPr/>
        </p:nvPicPr>
        <p:blipFill>
          <a:blip r:embed="rId3"/>
          <a:stretch>
            <a:fillRect/>
          </a:stretch>
        </p:blipFill>
        <p:spPr>
          <a:xfrm>
            <a:off x="6257912" y="3384440"/>
            <a:ext cx="5448300" cy="2082800"/>
          </a:xfrm>
          <a:prstGeom prst="rect">
            <a:avLst/>
          </a:prstGeom>
        </p:spPr>
      </p:pic>
    </p:spTree>
    <p:extLst>
      <p:ext uri="{BB962C8B-B14F-4D97-AF65-F5344CB8AC3E}">
        <p14:creationId xmlns:p14="http://schemas.microsoft.com/office/powerpoint/2010/main" val="137272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31009-0D97-E31C-DE4C-D6009F371EA9}"/>
              </a:ext>
            </a:extLst>
          </p:cNvPr>
          <p:cNvSpPr>
            <a:spLocks noGrp="1"/>
          </p:cNvSpPr>
          <p:nvPr>
            <p:ph type="title"/>
          </p:nvPr>
        </p:nvSpPr>
        <p:spPr>
          <a:xfrm>
            <a:off x="695324" y="897752"/>
            <a:ext cx="3601757" cy="1955927"/>
          </a:xfrm>
        </p:spPr>
        <p:txBody>
          <a:bodyPr>
            <a:normAutofit/>
          </a:bodyPr>
          <a:lstStyle/>
          <a:p>
            <a:pPr>
              <a:lnSpc>
                <a:spcPct val="90000"/>
              </a:lnSpc>
            </a:pPr>
            <a:r>
              <a:rPr lang="en-IN" sz="2500" b="1" dirty="0">
                <a:effectLst/>
                <a:ea typeface="Times New Roman" panose="02020603050405020304" pitchFamily="18" charset="0"/>
              </a:rPr>
              <a:t>Will the game outcome depends on the Game location?</a:t>
            </a:r>
            <a:br>
              <a:rPr lang="en-US" sz="2500" dirty="0">
                <a:effectLst/>
                <a:latin typeface="Calibri" panose="020F0502020204030204" pitchFamily="34" charset="0"/>
                <a:ea typeface="Calibri" panose="020F0502020204030204" pitchFamily="34" charset="0"/>
              </a:rPr>
            </a:br>
            <a:endParaRPr lang="en-US" sz="2500" dirty="0"/>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3B12B2-B7D6-4E4C-C6AA-731412F7613D}"/>
              </a:ext>
            </a:extLst>
          </p:cNvPr>
          <p:cNvSpPr>
            <a:spLocks noGrp="1"/>
          </p:cNvSpPr>
          <p:nvPr>
            <p:ph idx="1"/>
          </p:nvPr>
        </p:nvSpPr>
        <p:spPr>
          <a:xfrm>
            <a:off x="683373" y="2853679"/>
            <a:ext cx="3613708" cy="3391733"/>
          </a:xfrm>
        </p:spPr>
        <p:txBody>
          <a:bodyPr>
            <a:normAutofit/>
          </a:bodyPr>
          <a:lstStyle/>
          <a:p>
            <a:r>
              <a:rPr lang="en-US" dirty="0"/>
              <a:t>To see if the location of game effects the game result we conduct exploratory data analysis on the relevant columns and apply the modelling techniques.</a:t>
            </a:r>
          </a:p>
          <a:p>
            <a:endParaRPr lang="en-US" dirty="0"/>
          </a:p>
        </p:txBody>
      </p:sp>
      <p:pic>
        <p:nvPicPr>
          <p:cNvPr id="8" name="Picture 7" descr="Circular maze labyrinth">
            <a:extLst>
              <a:ext uri="{FF2B5EF4-FFF2-40B4-BE49-F238E27FC236}">
                <a16:creationId xmlns:a16="http://schemas.microsoft.com/office/drawing/2014/main" id="{0031B8A7-2A5A-FE66-FDE0-0EEB81FED3D2}"/>
              </a:ext>
            </a:extLst>
          </p:cNvPr>
          <p:cNvPicPr>
            <a:picLocks noChangeAspect="1"/>
          </p:cNvPicPr>
          <p:nvPr/>
        </p:nvPicPr>
        <p:blipFill rotWithShape="1">
          <a:blip r:embed="rId2"/>
          <a:srcRect r="28799" b="-1"/>
          <a:stretch/>
        </p:blipFill>
        <p:spPr>
          <a:xfrm>
            <a:off x="4876800" y="10"/>
            <a:ext cx="7315200" cy="6857990"/>
          </a:xfrm>
          <a:prstGeom prst="rect">
            <a:avLst/>
          </a:prstGeom>
        </p:spPr>
      </p:pic>
      <p:sp>
        <p:nvSpPr>
          <p:cNvPr id="6" name="Slide Number Placeholder 5">
            <a:extLst>
              <a:ext uri="{FF2B5EF4-FFF2-40B4-BE49-F238E27FC236}">
                <a16:creationId xmlns:a16="http://schemas.microsoft.com/office/drawing/2014/main" id="{A418FADD-C2E5-88B4-CA09-2095FC1BDA6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11</a:t>
            </a:fld>
            <a:endParaRPr lang="en-US">
              <a:solidFill>
                <a:srgbClr val="FFFFFF"/>
              </a:solidFill>
            </a:endParaRPr>
          </a:p>
        </p:txBody>
      </p:sp>
    </p:spTree>
    <p:extLst>
      <p:ext uri="{BB962C8B-B14F-4D97-AF65-F5344CB8AC3E}">
        <p14:creationId xmlns:p14="http://schemas.microsoft.com/office/powerpoint/2010/main" val="403171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66BE63-63C4-3651-EAB7-CC9DA0146E8C}"/>
              </a:ext>
            </a:extLst>
          </p:cNvPr>
          <p:cNvSpPr>
            <a:spLocks noGrp="1"/>
          </p:cNvSpPr>
          <p:nvPr>
            <p:ph type="title"/>
          </p:nvPr>
        </p:nvSpPr>
        <p:spPr>
          <a:xfrm>
            <a:off x="700088" y="909637"/>
            <a:ext cx="5958216" cy="1362073"/>
          </a:xfrm>
        </p:spPr>
        <p:txBody>
          <a:bodyPr vert="horz" lIns="91440" tIns="45720" rIns="91440" bIns="45720" rtlCol="0" anchor="t">
            <a:normAutofit/>
          </a:bodyPr>
          <a:lstStyle/>
          <a:p>
            <a:r>
              <a:rPr lang="en-US" kern="1200" cap="all" spc="30" baseline="0">
                <a:solidFill>
                  <a:schemeClr val="tx1"/>
                </a:solidFill>
                <a:effectLst/>
                <a:latin typeface="+mj-lt"/>
                <a:ea typeface="+mj-ea"/>
                <a:cs typeface="+mj-cs"/>
              </a:rPr>
              <a:t>Exploratory Data Analysis</a:t>
            </a:r>
            <a:endParaRPr lang="en-US" kern="1200" cap="all" spc="30" baseline="0">
              <a:solidFill>
                <a:schemeClr val="tx1"/>
              </a:solidFill>
              <a:latin typeface="+mj-lt"/>
              <a:ea typeface="+mj-ea"/>
              <a:cs typeface="+mj-cs"/>
            </a:endParaRPr>
          </a:p>
        </p:txBody>
      </p:sp>
      <p:cxnSp>
        <p:nvCxnSpPr>
          <p:cNvPr id="17" name="Straight Connector 16">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5271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2036CDC-D29D-4A18-13E2-C0553363E02E}"/>
              </a:ext>
            </a:extLst>
          </p:cNvPr>
          <p:cNvSpPr txBox="1"/>
          <p:nvPr/>
        </p:nvSpPr>
        <p:spPr>
          <a:xfrm>
            <a:off x="700088" y="2276474"/>
            <a:ext cx="6000258" cy="3553109"/>
          </a:xfrm>
          <a:prstGeom prst="rect">
            <a:avLst/>
          </a:prstGeom>
        </p:spPr>
        <p:txBody>
          <a:bodyPr vert="horz" lIns="91440" tIns="45720" rIns="91440" bIns="45720" rtlCol="0">
            <a:normAutofit fontScale="85000" lnSpcReduction="10000"/>
          </a:bodyPr>
          <a:lstStyle/>
          <a:p>
            <a:pPr marL="285750" indent="-228600">
              <a:lnSpc>
                <a:spcPct val="120000"/>
              </a:lnSpc>
              <a:spcAft>
                <a:spcPts val="600"/>
              </a:spcAft>
              <a:buFont typeface="Arial" panose="020B0604020202020204" pitchFamily="34" charset="0"/>
              <a:buChar char="•"/>
            </a:pPr>
            <a:r>
              <a:rPr lang="en-US" dirty="0"/>
              <a:t>Approximately 60,000 games, evenly distributed between home and away locations, are included in the dataset. This balance lessens the impact of confounding variables and enhances statistical validity by assisting researchers in evaluating performance disparities and comparing outcomes across games. Determining the influence of game location is made easier by the uniformly distributed dispersion of games.</a:t>
            </a:r>
          </a:p>
          <a:p>
            <a:pPr marL="285750" indent="-228600">
              <a:lnSpc>
                <a:spcPct val="120000"/>
              </a:lnSpc>
              <a:spcAft>
                <a:spcPts val="600"/>
              </a:spcAft>
              <a:buFont typeface="Arial" panose="020B0604020202020204" pitchFamily="34" charset="0"/>
              <a:buChar char="•"/>
            </a:pPr>
            <a:r>
              <a:rPr lang="en-US" dirty="0"/>
              <a:t>A bar graph makes it evident that home games tend to be more successful than away games. The disparity in bar heights suggests that teams generally perform better at home and emphasizes the significance of home-court advantage in the dataset by showing that more games were won there.</a:t>
            </a:r>
          </a:p>
          <a:p>
            <a:pPr marL="285750" indent="-228600">
              <a:lnSpc>
                <a:spcPct val="120000"/>
              </a:lnSpc>
              <a:spcAft>
                <a:spcPts val="600"/>
              </a:spcAft>
              <a:buFont typeface="Arial" panose="020B0604020202020204" pitchFamily="34" charset="0"/>
              <a:buChar char="•"/>
            </a:pPr>
            <a:endParaRPr lang="en-US" dirty="0"/>
          </a:p>
          <a:p>
            <a:pPr marL="285750" indent="-228600">
              <a:lnSpc>
                <a:spcPct val="120000"/>
              </a:lnSpc>
              <a:spcAft>
                <a:spcPts val="600"/>
              </a:spcAft>
              <a:buFont typeface="Arial" panose="020B0604020202020204" pitchFamily="34" charset="0"/>
              <a:buChar char="•"/>
            </a:pPr>
            <a:endParaRPr lang="en-US" dirty="0"/>
          </a:p>
        </p:txBody>
      </p:sp>
      <p:pic>
        <p:nvPicPr>
          <p:cNvPr id="7" name="image13.png" descr="A graph of a bar chart&#10;&#10;Description automatically generated with medium confidence">
            <a:extLst>
              <a:ext uri="{FF2B5EF4-FFF2-40B4-BE49-F238E27FC236}">
                <a16:creationId xmlns:a16="http://schemas.microsoft.com/office/drawing/2014/main" id="{516E5775-EA77-C1B3-3EDD-62EF89638CBC}"/>
              </a:ext>
            </a:extLst>
          </p:cNvPr>
          <p:cNvPicPr>
            <a:picLocks noGrp="1"/>
          </p:cNvPicPr>
          <p:nvPr>
            <p:ph idx="1"/>
          </p:nvPr>
        </p:nvPicPr>
        <p:blipFill>
          <a:blip r:embed="rId2"/>
          <a:stretch>
            <a:fillRect/>
          </a:stretch>
        </p:blipFill>
        <p:spPr>
          <a:xfrm>
            <a:off x="7498866" y="719455"/>
            <a:ext cx="3709368" cy="2596557"/>
          </a:xfrm>
          <a:prstGeom prst="rect">
            <a:avLst/>
          </a:prstGeom>
        </p:spPr>
      </p:pic>
      <p:cxnSp>
        <p:nvCxnSpPr>
          <p:cNvPr id="19" name="Straight Connector 18">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age15.png" descr="A graph showing a bar chart&#10;&#10;Description automatically generated with medium confidence">
            <a:extLst>
              <a:ext uri="{FF2B5EF4-FFF2-40B4-BE49-F238E27FC236}">
                <a16:creationId xmlns:a16="http://schemas.microsoft.com/office/drawing/2014/main" id="{A58DADF1-31B6-C2DE-BA12-2C74BE249BF1}"/>
              </a:ext>
            </a:extLst>
          </p:cNvPr>
          <p:cNvPicPr/>
          <p:nvPr/>
        </p:nvPicPr>
        <p:blipFill>
          <a:blip r:embed="rId3"/>
          <a:stretch>
            <a:fillRect/>
          </a:stretch>
        </p:blipFill>
        <p:spPr>
          <a:xfrm>
            <a:off x="7315200" y="3667994"/>
            <a:ext cx="4076700" cy="2405252"/>
          </a:xfrm>
          <a:prstGeom prst="rect">
            <a:avLst/>
          </a:prstGeom>
        </p:spPr>
      </p:pic>
      <p:sp>
        <p:nvSpPr>
          <p:cNvPr id="6" name="Slide Number Placeholder 5">
            <a:extLst>
              <a:ext uri="{FF2B5EF4-FFF2-40B4-BE49-F238E27FC236}">
                <a16:creationId xmlns:a16="http://schemas.microsoft.com/office/drawing/2014/main" id="{4E38532E-C13C-2A41-BD51-8C78080F3203}"/>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12</a:t>
            </a:fld>
            <a:endParaRPr lang="en-US"/>
          </a:p>
        </p:txBody>
      </p:sp>
    </p:spTree>
    <p:extLst>
      <p:ext uri="{BB962C8B-B14F-4D97-AF65-F5344CB8AC3E}">
        <p14:creationId xmlns:p14="http://schemas.microsoft.com/office/powerpoint/2010/main" val="293412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B7454-460D-51A0-DD45-583507A777A9}"/>
              </a:ext>
            </a:extLst>
          </p:cNvPr>
          <p:cNvSpPr>
            <a:spLocks noGrp="1"/>
          </p:cNvSpPr>
          <p:nvPr>
            <p:ph type="title"/>
          </p:nvPr>
        </p:nvSpPr>
        <p:spPr>
          <a:xfrm>
            <a:off x="733647" y="916402"/>
            <a:ext cx="3694918" cy="1844720"/>
          </a:xfrm>
        </p:spPr>
        <p:txBody>
          <a:bodyPr vert="horz" lIns="91440" tIns="45720" rIns="91440" bIns="45720" rtlCol="0" anchor="t">
            <a:normAutofit/>
          </a:bodyPr>
          <a:lstStyle/>
          <a:p>
            <a:r>
              <a:rPr lang="en-US" kern="1200" cap="all" spc="30" baseline="0">
                <a:solidFill>
                  <a:schemeClr val="tx1"/>
                </a:solidFill>
                <a:effectLst/>
                <a:latin typeface="+mj-lt"/>
                <a:ea typeface="+mj-ea"/>
                <a:cs typeface="+mj-cs"/>
              </a:rPr>
              <a:t>Exploratory Data Analysis</a:t>
            </a:r>
            <a:endParaRPr lang="en-US" kern="1200" cap="all" spc="30" baseline="0">
              <a:solidFill>
                <a:schemeClr val="tx1"/>
              </a:solidFill>
              <a:latin typeface="+mj-lt"/>
              <a:ea typeface="+mj-ea"/>
              <a:cs typeface="+mj-cs"/>
            </a:endParaRPr>
          </a:p>
        </p:txBody>
      </p:sp>
      <p:cxnSp>
        <p:nvCxnSpPr>
          <p:cNvPr id="23" name="Straight Connector 22">
            <a:extLst>
              <a:ext uri="{FF2B5EF4-FFF2-40B4-BE49-F238E27FC236}">
                <a16:creationId xmlns:a16="http://schemas.microsoft.com/office/drawing/2014/main" id="{430C2889-232B-429D-B560-43CAE849E1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DB61A0C-8FE3-67C9-74C4-D5D0D86BBA59}"/>
              </a:ext>
            </a:extLst>
          </p:cNvPr>
          <p:cNvSpPr txBox="1">
            <a:spLocks/>
          </p:cNvSpPr>
          <p:nvPr/>
        </p:nvSpPr>
        <p:spPr>
          <a:xfrm>
            <a:off x="653798" y="2402131"/>
            <a:ext cx="3949582" cy="379664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t>Distribution of numerical variables from the dataset is seen here.</a:t>
            </a:r>
          </a:p>
          <a:p>
            <a:pPr>
              <a:lnSpc>
                <a:spcPct val="120000"/>
              </a:lnSpc>
            </a:pPr>
            <a:r>
              <a:rPr lang="en-US" sz="2000" dirty="0"/>
              <a:t>The distribution of wins and losses for different teams was examined using a boxplot and line graph, which showed a home advantage. The line graph emphasized game differences, while the boxplot displayed summary data for each category. This thorough research emphasizes the superiority of home teams as well as any possible performance anomalies.</a:t>
            </a:r>
          </a:p>
          <a:p>
            <a:pPr>
              <a:lnSpc>
                <a:spcPct val="120000"/>
              </a:lnSpc>
            </a:pPr>
            <a:endParaRPr lang="en-US" dirty="0"/>
          </a:p>
          <a:p>
            <a:pPr>
              <a:lnSpc>
                <a:spcPct val="120000"/>
              </a:lnSpc>
            </a:pPr>
            <a:endParaRPr lang="en-US" dirty="0"/>
          </a:p>
        </p:txBody>
      </p:sp>
      <p:pic>
        <p:nvPicPr>
          <p:cNvPr id="11" name="image17.png" descr="A graph with blue and black dots&#10;&#10;Description automatically generated">
            <a:extLst>
              <a:ext uri="{FF2B5EF4-FFF2-40B4-BE49-F238E27FC236}">
                <a16:creationId xmlns:a16="http://schemas.microsoft.com/office/drawing/2014/main" id="{8CCE7FB9-C2CF-48E2-C52C-39F1C3F51A30}"/>
              </a:ext>
            </a:extLst>
          </p:cNvPr>
          <p:cNvPicPr>
            <a:picLocks/>
          </p:cNvPicPr>
          <p:nvPr/>
        </p:nvPicPr>
        <p:blipFill rotWithShape="1">
          <a:blip r:embed="rId2"/>
          <a:srcRect r="-1" b="40970"/>
          <a:stretch/>
        </p:blipFill>
        <p:spPr>
          <a:xfrm>
            <a:off x="4876800" y="1797047"/>
            <a:ext cx="1976720" cy="3263904"/>
          </a:xfrm>
          <a:prstGeom prst="rect">
            <a:avLst/>
          </a:prstGeom>
        </p:spPr>
      </p:pic>
      <p:pic>
        <p:nvPicPr>
          <p:cNvPr id="10" name="image3.png" descr="A graph with blue dots and numbers&#10;&#10;Description automatically generated">
            <a:extLst>
              <a:ext uri="{FF2B5EF4-FFF2-40B4-BE49-F238E27FC236}">
                <a16:creationId xmlns:a16="http://schemas.microsoft.com/office/drawing/2014/main" id="{797F5A00-9924-5403-2B44-3925E38A54EF}"/>
              </a:ext>
            </a:extLst>
          </p:cNvPr>
          <p:cNvPicPr/>
          <p:nvPr/>
        </p:nvPicPr>
        <p:blipFill rotWithShape="1">
          <a:blip r:embed="rId3"/>
          <a:srcRect b="39599"/>
          <a:stretch/>
        </p:blipFill>
        <p:spPr>
          <a:xfrm>
            <a:off x="7126940" y="1784160"/>
            <a:ext cx="1976720" cy="3293679"/>
          </a:xfrm>
          <a:prstGeom prst="rect">
            <a:avLst/>
          </a:prstGeom>
        </p:spPr>
      </p:pic>
      <p:pic>
        <p:nvPicPr>
          <p:cNvPr id="7" name="image22.png" descr="A group of blue dots&#10;&#10;Description automatically generated">
            <a:extLst>
              <a:ext uri="{FF2B5EF4-FFF2-40B4-BE49-F238E27FC236}">
                <a16:creationId xmlns:a16="http://schemas.microsoft.com/office/drawing/2014/main" id="{049D0B8C-0042-2A4F-FAA7-8987D3ECA023}"/>
              </a:ext>
            </a:extLst>
          </p:cNvPr>
          <p:cNvPicPr>
            <a:picLocks noGrp="1"/>
          </p:cNvPicPr>
          <p:nvPr>
            <p:ph idx="1"/>
          </p:nvPr>
        </p:nvPicPr>
        <p:blipFill>
          <a:blip r:embed="rId4"/>
          <a:stretch>
            <a:fillRect/>
          </a:stretch>
        </p:blipFill>
        <p:spPr>
          <a:xfrm>
            <a:off x="9415179" y="2402131"/>
            <a:ext cx="1976720" cy="2053735"/>
          </a:xfrm>
          <a:prstGeom prst="rect">
            <a:avLst/>
          </a:prstGeom>
        </p:spPr>
      </p:pic>
      <p:sp>
        <p:nvSpPr>
          <p:cNvPr id="6" name="Slide Number Placeholder 5">
            <a:extLst>
              <a:ext uri="{FF2B5EF4-FFF2-40B4-BE49-F238E27FC236}">
                <a16:creationId xmlns:a16="http://schemas.microsoft.com/office/drawing/2014/main" id="{13C6597D-2310-50D8-19B3-6B9E55E574E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54728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83D9A-0A45-163E-FCC8-A65C5A9DB708}"/>
              </a:ext>
            </a:extLst>
          </p:cNvPr>
          <p:cNvSpPr>
            <a:spLocks noGrp="1"/>
          </p:cNvSpPr>
          <p:nvPr>
            <p:ph type="title"/>
          </p:nvPr>
        </p:nvSpPr>
        <p:spPr>
          <a:xfrm>
            <a:off x="488927" y="568977"/>
            <a:ext cx="5014789" cy="1318062"/>
          </a:xfrm>
        </p:spPr>
        <p:txBody>
          <a:bodyPr>
            <a:normAutofit/>
          </a:bodyPr>
          <a:lstStyle/>
          <a:p>
            <a:r>
              <a:rPr lang="en-US" dirty="0"/>
              <a:t>C</a:t>
            </a:r>
            <a:r>
              <a:rPr lang="en-US" kern="1200" cap="all" spc="30" baseline="0" dirty="0">
                <a:effectLst/>
                <a:latin typeface="+mj-lt"/>
                <a:ea typeface="+mj-ea"/>
                <a:cs typeface="+mj-cs"/>
              </a:rPr>
              <a:t>hi-square Test</a:t>
            </a:r>
            <a:endParaRPr lang="en-US" dirty="0"/>
          </a:p>
        </p:txBody>
      </p:sp>
      <p:pic>
        <p:nvPicPr>
          <p:cNvPr id="7" name="image7.png" descr="A screenshot of a computer&#10;&#10;Description automatically generated">
            <a:extLst>
              <a:ext uri="{FF2B5EF4-FFF2-40B4-BE49-F238E27FC236}">
                <a16:creationId xmlns:a16="http://schemas.microsoft.com/office/drawing/2014/main" id="{CDCF8030-4938-72A1-D993-CE3834BAA762}"/>
              </a:ext>
            </a:extLst>
          </p:cNvPr>
          <p:cNvPicPr/>
          <p:nvPr/>
        </p:nvPicPr>
        <p:blipFill rotWithShape="1">
          <a:blip r:embed="rId2"/>
          <a:srcRect t="2525" r="-2" b="-2"/>
          <a:stretch/>
        </p:blipFill>
        <p:spPr>
          <a:xfrm>
            <a:off x="845361" y="1670822"/>
            <a:ext cx="3477228" cy="1564847"/>
          </a:xfrm>
          <a:prstGeom prst="rect">
            <a:avLst/>
          </a:prstGeom>
        </p:spPr>
      </p:pic>
      <p:cxnSp>
        <p:nvCxnSpPr>
          <p:cNvPr id="53" name="Straight Connector 5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3874385B-DD6F-9B59-93C7-1B685A521EF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14</a:t>
            </a:fld>
            <a:endParaRPr lang="en-US"/>
          </a:p>
        </p:txBody>
      </p:sp>
      <p:sp>
        <p:nvSpPr>
          <p:cNvPr id="10" name="Title 1">
            <a:extLst>
              <a:ext uri="{FF2B5EF4-FFF2-40B4-BE49-F238E27FC236}">
                <a16:creationId xmlns:a16="http://schemas.microsoft.com/office/drawing/2014/main" id="{F88BCBC9-A297-14AF-4677-93A3C81A7323}"/>
              </a:ext>
            </a:extLst>
          </p:cNvPr>
          <p:cNvSpPr txBox="1">
            <a:spLocks/>
          </p:cNvSpPr>
          <p:nvPr/>
        </p:nvSpPr>
        <p:spPr>
          <a:xfrm>
            <a:off x="331079" y="3402469"/>
            <a:ext cx="6494824" cy="131806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IN" dirty="0">
                <a:ea typeface="Times New Roman" panose="02020603050405020304" pitchFamily="18" charset="0"/>
              </a:rPr>
              <a:t>Logistic regression </a:t>
            </a:r>
            <a:endParaRPr lang="en-US" dirty="0"/>
          </a:p>
        </p:txBody>
      </p:sp>
      <p:pic>
        <p:nvPicPr>
          <p:cNvPr id="11" name="Picture 10">
            <a:extLst>
              <a:ext uri="{FF2B5EF4-FFF2-40B4-BE49-F238E27FC236}">
                <a16:creationId xmlns:a16="http://schemas.microsoft.com/office/drawing/2014/main" id="{D6156E07-6897-9113-1484-322616257B96}"/>
              </a:ext>
            </a:extLst>
          </p:cNvPr>
          <p:cNvPicPr>
            <a:picLocks noChangeAspect="1"/>
          </p:cNvPicPr>
          <p:nvPr/>
        </p:nvPicPr>
        <p:blipFill>
          <a:blip r:embed="rId3"/>
          <a:stretch>
            <a:fillRect/>
          </a:stretch>
        </p:blipFill>
        <p:spPr>
          <a:xfrm>
            <a:off x="846191" y="4574342"/>
            <a:ext cx="3590131" cy="1382200"/>
          </a:xfrm>
          <a:prstGeom prst="rect">
            <a:avLst/>
          </a:prstGeom>
        </p:spPr>
      </p:pic>
      <p:sp>
        <p:nvSpPr>
          <p:cNvPr id="18" name="TextBox 17">
            <a:extLst>
              <a:ext uri="{FF2B5EF4-FFF2-40B4-BE49-F238E27FC236}">
                <a16:creationId xmlns:a16="http://schemas.microsoft.com/office/drawing/2014/main" id="{2CD938C4-1301-B0B3-3522-AC9DD30B6E06}"/>
              </a:ext>
            </a:extLst>
          </p:cNvPr>
          <p:cNvSpPr txBox="1"/>
          <p:nvPr/>
        </p:nvSpPr>
        <p:spPr>
          <a:xfrm>
            <a:off x="5282513" y="4152664"/>
            <a:ext cx="5495366" cy="1477328"/>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800" dirty="0"/>
              <a:t>We evaluated the relationship between </a:t>
            </a:r>
            <a:r>
              <a:rPr lang="en-US" sz="1800" dirty="0" err="1"/>
              <a:t>game_result</a:t>
            </a:r>
            <a:r>
              <a:rPr lang="en-US" sz="1800" dirty="0"/>
              <a:t> and Elo ratings using logistic regression. The model suggesting that there was no statistically significant difference between the constant term and zero and no statistically significant coefficient of </a:t>
            </a:r>
            <a:r>
              <a:rPr lang="en-US" sz="1800" dirty="0" err="1"/>
              <a:t>Elo_diff</a:t>
            </a:r>
            <a:r>
              <a:rPr lang="en-US" sz="1800" dirty="0"/>
              <a:t>. </a:t>
            </a:r>
          </a:p>
        </p:txBody>
      </p:sp>
      <p:sp>
        <p:nvSpPr>
          <p:cNvPr id="24" name="TextBox 23">
            <a:extLst>
              <a:ext uri="{FF2B5EF4-FFF2-40B4-BE49-F238E27FC236}">
                <a16:creationId xmlns:a16="http://schemas.microsoft.com/office/drawing/2014/main" id="{F731156F-1C9F-B424-16A9-774FA468FD2F}"/>
              </a:ext>
            </a:extLst>
          </p:cNvPr>
          <p:cNvSpPr txBox="1"/>
          <p:nvPr/>
        </p:nvSpPr>
        <p:spPr>
          <a:xfrm>
            <a:off x="5190259" y="1104519"/>
            <a:ext cx="6096000" cy="2031325"/>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800" dirty="0"/>
              <a:t>According to the Null Hypothesis (H0), there is no difference in the probability of winning or losing in home and away games. According to the Alternative Hypothesis (H1), there is a substantial relationship between the site of the game and its result, with venue-specific probability fluctuating. The goal of hypothesis testing is to support the alternative hypothesis and reject the null hypothesis.</a:t>
            </a:r>
          </a:p>
        </p:txBody>
      </p:sp>
    </p:spTree>
    <p:extLst>
      <p:ext uri="{BB962C8B-B14F-4D97-AF65-F5344CB8AC3E}">
        <p14:creationId xmlns:p14="http://schemas.microsoft.com/office/powerpoint/2010/main" val="235334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D4EE0-3540-28AB-077B-81E582C6B623}"/>
              </a:ext>
            </a:extLst>
          </p:cNvPr>
          <p:cNvSpPr>
            <a:spLocks noGrp="1"/>
          </p:cNvSpPr>
          <p:nvPr>
            <p:ph type="title"/>
          </p:nvPr>
        </p:nvSpPr>
        <p:spPr>
          <a:xfrm>
            <a:off x="700087" y="909638"/>
            <a:ext cx="10691813" cy="810192"/>
          </a:xfrm>
        </p:spPr>
        <p:txBody>
          <a:bodyPr>
            <a:normAutofit/>
          </a:bodyPr>
          <a:lstStyle/>
          <a:p>
            <a:r>
              <a:rPr lang="en-US" dirty="0"/>
              <a:t>Results and Key Findings</a:t>
            </a:r>
            <a:endParaRPr lang="en-US"/>
          </a:p>
        </p:txBody>
      </p:sp>
      <p:cxnSp>
        <p:nvCxnSpPr>
          <p:cNvPr id="50" name="Straight Connector 49">
            <a:extLst>
              <a:ext uri="{FF2B5EF4-FFF2-40B4-BE49-F238E27FC236}">
                <a16:creationId xmlns:a16="http://schemas.microsoft.com/office/drawing/2014/main" id="{BCE733BF-B95F-4869-AB8F-D90C6F5957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0230E2F-659D-D997-5D82-1805AEEC5F87}"/>
              </a:ext>
            </a:extLst>
          </p:cNvPr>
          <p:cNvPicPr>
            <a:picLocks noChangeAspect="1"/>
          </p:cNvPicPr>
          <p:nvPr/>
        </p:nvPicPr>
        <p:blipFill rotWithShape="1">
          <a:blip r:embed="rId2"/>
          <a:srcRect l="38212" r="16196"/>
          <a:stretch/>
        </p:blipFill>
        <p:spPr>
          <a:xfrm>
            <a:off x="800100" y="1795634"/>
            <a:ext cx="3238500" cy="3995565"/>
          </a:xfrm>
          <a:prstGeom prst="rect">
            <a:avLst/>
          </a:prstGeom>
        </p:spPr>
      </p:pic>
      <p:sp>
        <p:nvSpPr>
          <p:cNvPr id="29" name="Content Placeholder 2">
            <a:extLst>
              <a:ext uri="{FF2B5EF4-FFF2-40B4-BE49-F238E27FC236}">
                <a16:creationId xmlns:a16="http://schemas.microsoft.com/office/drawing/2014/main" id="{278D752F-9FE7-E0C2-A77F-C566668B6010}"/>
              </a:ext>
            </a:extLst>
          </p:cNvPr>
          <p:cNvSpPr>
            <a:spLocks noGrp="1"/>
          </p:cNvSpPr>
          <p:nvPr>
            <p:ph idx="1"/>
          </p:nvPr>
        </p:nvSpPr>
        <p:spPr>
          <a:xfrm>
            <a:off x="4769224" y="1754802"/>
            <a:ext cx="6723529" cy="4074781"/>
          </a:xfrm>
        </p:spPr>
        <p:txBody>
          <a:bodyPr>
            <a:normAutofit/>
          </a:bodyPr>
          <a:lstStyle/>
          <a:p>
            <a:r>
              <a:rPr lang="en-US"/>
              <a:t>Boxplot analysis offers important insights into the dynamics of team play by demonstrating regular changes in Elo ratings during games, independent of the result.</a:t>
            </a:r>
          </a:p>
          <a:p>
            <a:r>
              <a:rPr lang="en-US"/>
              <a:t>According to visualizations, a team's performance in NBA games is greatly impacted by home-court advantage, with home games having a greater distribution of victories than away games.</a:t>
            </a:r>
          </a:p>
          <a:p>
            <a:r>
              <a:rPr lang="en-US"/>
              <a:t>The study highlighted the significance of game location in NBA game results by finding a substantial association between game location (home or away) and outcome (win or lose).</a:t>
            </a:r>
          </a:p>
          <a:p>
            <a:endParaRPr lang="en-US"/>
          </a:p>
        </p:txBody>
      </p:sp>
      <p:cxnSp>
        <p:nvCxnSpPr>
          <p:cNvPr id="52" name="Straight Connector 51">
            <a:extLst>
              <a:ext uri="{FF2B5EF4-FFF2-40B4-BE49-F238E27FC236}">
                <a16:creationId xmlns:a16="http://schemas.microsoft.com/office/drawing/2014/main" id="{8D1166D6-1A36-41B0-8A82-37761E6F3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565A79D4-A9E5-7633-6820-49AC27BCFAB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pPr>
                <a:lnSpc>
                  <a:spcPct val="90000"/>
                </a:lnSpc>
                <a:spcAft>
                  <a:spcPts val="600"/>
                </a:spcAft>
              </a:pPr>
              <a:t>15</a:t>
            </a:fld>
            <a:endParaRPr lang="en-US"/>
          </a:p>
        </p:txBody>
      </p:sp>
    </p:spTree>
    <p:extLst>
      <p:ext uri="{BB962C8B-B14F-4D97-AF65-F5344CB8AC3E}">
        <p14:creationId xmlns:p14="http://schemas.microsoft.com/office/powerpoint/2010/main" val="187378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D4EE0-3540-28AB-077B-81E582C6B623}"/>
              </a:ext>
            </a:extLst>
          </p:cNvPr>
          <p:cNvSpPr>
            <a:spLocks noGrp="1"/>
          </p:cNvSpPr>
          <p:nvPr>
            <p:ph type="title"/>
          </p:nvPr>
        </p:nvSpPr>
        <p:spPr>
          <a:xfrm>
            <a:off x="700088" y="909637"/>
            <a:ext cx="6852004" cy="1362073"/>
          </a:xfrm>
        </p:spPr>
        <p:txBody>
          <a:bodyPr>
            <a:normAutofit/>
          </a:bodyPr>
          <a:lstStyle/>
          <a:p>
            <a:r>
              <a:rPr lang="en-US" dirty="0"/>
              <a:t>Results and Key Findings</a:t>
            </a:r>
            <a:endParaRPr lang="en-US"/>
          </a:p>
        </p:txBody>
      </p:sp>
      <p:cxnSp>
        <p:nvCxnSpPr>
          <p:cNvPr id="50" name="Straight Connector 49">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78D752F-9FE7-E0C2-A77F-C566668B6010}"/>
              </a:ext>
            </a:extLst>
          </p:cNvPr>
          <p:cNvSpPr>
            <a:spLocks noGrp="1"/>
          </p:cNvSpPr>
          <p:nvPr>
            <p:ph idx="1"/>
          </p:nvPr>
        </p:nvSpPr>
        <p:spPr>
          <a:xfrm>
            <a:off x="700088" y="2276474"/>
            <a:ext cx="6804626" cy="3553109"/>
          </a:xfrm>
        </p:spPr>
        <p:txBody>
          <a:bodyPr>
            <a:normAutofit/>
          </a:bodyPr>
          <a:lstStyle/>
          <a:p>
            <a:pPr>
              <a:lnSpc>
                <a:spcPct val="100000"/>
              </a:lnSpc>
            </a:pPr>
            <a:r>
              <a:rPr lang="en-US" sz="1700"/>
              <a:t>With peaks in 1972 and 2014, the distribution of NBA games underwent notable shifts throughout time, possibly as a result of modifications to league-related events, season schedules, or formats.</a:t>
            </a:r>
          </a:p>
          <a:p>
            <a:pPr>
              <a:lnSpc>
                <a:spcPct val="100000"/>
              </a:lnSpc>
            </a:pPr>
            <a:r>
              <a:rPr lang="en-US" sz="1700"/>
              <a:t>The random forest model demonstrated 98.25% accuracy in predicting NBA game outcomes, highlighting the significance of Elo ratings, historical performance metrics, and rival Elo rankings.</a:t>
            </a:r>
          </a:p>
          <a:p>
            <a:pPr>
              <a:lnSpc>
                <a:spcPct val="100000"/>
              </a:lnSpc>
            </a:pPr>
            <a:r>
              <a:rPr lang="en-US" sz="1700"/>
              <a:t>Despite offering insights into Elo ratings and game outcomes, the logistic regression model had difficulties with convergence, indicating that additional study or model revisions could enhance its dependability.</a:t>
            </a:r>
          </a:p>
          <a:p>
            <a:pPr>
              <a:lnSpc>
                <a:spcPct val="100000"/>
              </a:lnSpc>
            </a:pPr>
            <a:endParaRPr lang="en-US" sz="1700"/>
          </a:p>
        </p:txBody>
      </p:sp>
      <p:pic>
        <p:nvPicPr>
          <p:cNvPr id="8" name="Picture 7">
            <a:extLst>
              <a:ext uri="{FF2B5EF4-FFF2-40B4-BE49-F238E27FC236}">
                <a16:creationId xmlns:a16="http://schemas.microsoft.com/office/drawing/2014/main" id="{10230E2F-659D-D997-5D82-1805AEEC5F87}"/>
              </a:ext>
            </a:extLst>
          </p:cNvPr>
          <p:cNvPicPr>
            <a:picLocks noChangeAspect="1"/>
          </p:cNvPicPr>
          <p:nvPr/>
        </p:nvPicPr>
        <p:blipFill rotWithShape="1">
          <a:blip r:embed="rId2"/>
          <a:srcRect l="41060" r="19045" b="1"/>
          <a:stretch/>
        </p:blipFill>
        <p:spPr>
          <a:xfrm>
            <a:off x="8115300" y="1119099"/>
            <a:ext cx="3276600" cy="4619797"/>
          </a:xfrm>
          <a:prstGeom prst="rect">
            <a:avLst/>
          </a:prstGeom>
        </p:spPr>
      </p:pic>
      <p:cxnSp>
        <p:nvCxnSpPr>
          <p:cNvPr id="52" name="Straight Connector 51">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565A79D4-A9E5-7633-6820-49AC27BCFAB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pPr>
                <a:lnSpc>
                  <a:spcPct val="90000"/>
                </a:lnSpc>
                <a:spcAft>
                  <a:spcPts val="600"/>
                </a:spcAft>
              </a:pPr>
              <a:t>16</a:t>
            </a:fld>
            <a:endParaRPr lang="en-US"/>
          </a:p>
        </p:txBody>
      </p:sp>
    </p:spTree>
    <p:extLst>
      <p:ext uri="{BB962C8B-B14F-4D97-AF65-F5344CB8AC3E}">
        <p14:creationId xmlns:p14="http://schemas.microsoft.com/office/powerpoint/2010/main" val="255945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7F1A2A-AE68-4BC8-3224-C66317F8C8E2}"/>
              </a:ext>
            </a:extLst>
          </p:cNvPr>
          <p:cNvSpPr>
            <a:spLocks noGrp="1"/>
          </p:cNvSpPr>
          <p:nvPr>
            <p:ph type="title"/>
          </p:nvPr>
        </p:nvSpPr>
        <p:spPr>
          <a:xfrm>
            <a:off x="700635" y="922096"/>
            <a:ext cx="10691265" cy="864072"/>
          </a:xfrm>
        </p:spPr>
        <p:txBody>
          <a:bodyPr>
            <a:normAutofit/>
          </a:bodyPr>
          <a:lstStyle/>
          <a:p>
            <a:r>
              <a:rPr lang="en-US" dirty="0"/>
              <a:t>Conclusion</a:t>
            </a:r>
          </a:p>
        </p:txBody>
      </p:sp>
      <p:cxnSp>
        <p:nvCxnSpPr>
          <p:cNvPr id="15" name="Straight Connector 14">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Graphic 9" descr="Basketball">
            <a:extLst>
              <a:ext uri="{FF2B5EF4-FFF2-40B4-BE49-F238E27FC236}">
                <a16:creationId xmlns:a16="http://schemas.microsoft.com/office/drawing/2014/main" id="{1E130ADC-F677-45B4-77DD-D977A4CA20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099" y="2130573"/>
            <a:ext cx="3398089" cy="3398089"/>
          </a:xfrm>
          <a:prstGeom prst="rect">
            <a:avLst/>
          </a:prstGeom>
        </p:spPr>
      </p:pic>
      <p:sp>
        <p:nvSpPr>
          <p:cNvPr id="18" name="Content Placeholder 2">
            <a:extLst>
              <a:ext uri="{FF2B5EF4-FFF2-40B4-BE49-F238E27FC236}">
                <a16:creationId xmlns:a16="http://schemas.microsoft.com/office/drawing/2014/main" id="{4E8108EA-A305-1CC3-4365-689FA3D95647}"/>
              </a:ext>
            </a:extLst>
          </p:cNvPr>
          <p:cNvSpPr>
            <a:spLocks noGrp="1"/>
          </p:cNvSpPr>
          <p:nvPr>
            <p:ph idx="1"/>
          </p:nvPr>
        </p:nvSpPr>
        <p:spPr>
          <a:xfrm>
            <a:off x="4797971" y="1906418"/>
            <a:ext cx="6693941" cy="3923165"/>
          </a:xfrm>
        </p:spPr>
        <p:txBody>
          <a:bodyPr>
            <a:normAutofit/>
          </a:bodyPr>
          <a:lstStyle/>
          <a:p>
            <a:pPr>
              <a:lnSpc>
                <a:spcPct val="100000"/>
              </a:lnSpc>
            </a:pPr>
            <a:r>
              <a:rPr lang="en-US" sz="1400"/>
              <a:t>The study underscores the significance of home-court advantage in basketball by emphasizing the predictive relationship between game location, crowd support, team camaraderie, and familiarity with the surroundings.</a:t>
            </a:r>
          </a:p>
          <a:p>
            <a:pPr>
              <a:lnSpc>
                <a:spcPct val="100000"/>
              </a:lnSpc>
            </a:pPr>
            <a:r>
              <a:rPr lang="en-US" sz="1400"/>
              <a:t>According to the research, a predictive model can enhance game projections, evaluate the strengths and weaknesses of a team, and direct strategic decisions while offering insightful information about psychology and performance.</a:t>
            </a:r>
          </a:p>
          <a:p>
            <a:pPr>
              <a:lnSpc>
                <a:spcPct val="100000"/>
              </a:lnSpc>
            </a:pPr>
            <a:r>
              <a:rPr lang="en-US" sz="1400"/>
              <a:t>For better predictive modeling in professional basketball, the paper recommends further research on the dynamics of Elo ratings, player-level data, external variables, dataset extension, and cutting-edge machine learning techniques.</a:t>
            </a:r>
          </a:p>
          <a:p>
            <a:pPr>
              <a:lnSpc>
                <a:spcPct val="100000"/>
              </a:lnSpc>
            </a:pPr>
            <a:r>
              <a:rPr lang="en-US" sz="1400"/>
              <a:t>The research suggests expanding the study beyond 1946-1947 to analyze NBA long-term trends, rule changes, and league expansions, improving the predictive model's adaptability to evolving NBA dynamics.</a:t>
            </a:r>
          </a:p>
          <a:p>
            <a:pPr>
              <a:lnSpc>
                <a:spcPct val="100000"/>
              </a:lnSpc>
            </a:pPr>
            <a:r>
              <a:rPr lang="en-US" sz="1400"/>
              <a:t>With an accuracy of 98.25%, the study confirms a prediction model for NBA game results. While acknowledging the need for additional research and model improvements, it integrates team Elo ratings and historical performance data.</a:t>
            </a:r>
          </a:p>
          <a:p>
            <a:pPr>
              <a:lnSpc>
                <a:spcPct val="100000"/>
              </a:lnSpc>
            </a:pPr>
            <a:endParaRPr lang="en-US" sz="1400"/>
          </a:p>
        </p:txBody>
      </p:sp>
      <p:cxnSp>
        <p:nvCxnSpPr>
          <p:cNvPr id="17" name="Straight Connector 16">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9B974C50-31D4-01ED-773A-E0EB02942FA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17</a:t>
            </a:fld>
            <a:endParaRPr lang="en-US"/>
          </a:p>
        </p:txBody>
      </p:sp>
    </p:spTree>
    <p:extLst>
      <p:ext uri="{BB962C8B-B14F-4D97-AF65-F5344CB8AC3E}">
        <p14:creationId xmlns:p14="http://schemas.microsoft.com/office/powerpoint/2010/main" val="54562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3D039-E795-9019-BEF9-5CF15865BE47}"/>
              </a:ext>
            </a:extLst>
          </p:cNvPr>
          <p:cNvSpPr>
            <a:spLocks noGrp="1"/>
          </p:cNvSpPr>
          <p:nvPr>
            <p:ph type="title"/>
          </p:nvPr>
        </p:nvSpPr>
        <p:spPr>
          <a:xfrm>
            <a:off x="6377111" y="909638"/>
            <a:ext cx="5014789" cy="1318062"/>
          </a:xfrm>
        </p:spPr>
        <p:txBody>
          <a:bodyPr>
            <a:normAutofit/>
          </a:bodyPr>
          <a:lstStyle/>
          <a:p>
            <a:r>
              <a:rPr lang="en-US" dirty="0"/>
              <a:t>References</a:t>
            </a:r>
          </a:p>
        </p:txBody>
      </p:sp>
      <p:pic>
        <p:nvPicPr>
          <p:cNvPr id="8" name="Picture 7" descr="Basketball going into hoop against sky">
            <a:extLst>
              <a:ext uri="{FF2B5EF4-FFF2-40B4-BE49-F238E27FC236}">
                <a16:creationId xmlns:a16="http://schemas.microsoft.com/office/drawing/2014/main" id="{A58C16C4-C284-3C10-32BA-DCC4D60D3957}"/>
              </a:ext>
            </a:extLst>
          </p:cNvPr>
          <p:cNvPicPr>
            <a:picLocks noChangeAspect="1"/>
          </p:cNvPicPr>
          <p:nvPr/>
        </p:nvPicPr>
        <p:blipFill rotWithShape="1">
          <a:blip r:embed="rId2"/>
          <a:srcRect l="7724" r="39082" b="1"/>
          <a:stretch/>
        </p:blipFill>
        <p:spPr>
          <a:xfrm>
            <a:off x="1369924" y="723900"/>
            <a:ext cx="3837240" cy="5410200"/>
          </a:xfrm>
          <a:prstGeom prst="rect">
            <a:avLst/>
          </a:prstGeom>
        </p:spPr>
      </p:pic>
      <p:cxnSp>
        <p:nvCxnSpPr>
          <p:cNvPr id="32" name="Straight Connector 3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5100" y="723900"/>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A74CA888-0D59-0F84-F1B3-BF386B1A6EF9}"/>
              </a:ext>
            </a:extLst>
          </p:cNvPr>
          <p:cNvSpPr>
            <a:spLocks noGrp="1"/>
          </p:cNvSpPr>
          <p:nvPr>
            <p:ph idx="1"/>
          </p:nvPr>
        </p:nvSpPr>
        <p:spPr>
          <a:xfrm>
            <a:off x="6415014" y="2276474"/>
            <a:ext cx="5014790" cy="3885027"/>
          </a:xfrm>
        </p:spPr>
        <p:txBody>
          <a:bodyPr>
            <a:normAutofit/>
          </a:bodyPr>
          <a:lstStyle/>
          <a:p>
            <a:pPr>
              <a:lnSpc>
                <a:spcPct val="100000"/>
              </a:lnSpc>
            </a:pPr>
            <a:r>
              <a:rPr lang="en-IN" sz="1400">
                <a:effectLst/>
                <a:latin typeface="Times New Roman" panose="02020603050405020304" pitchFamily="18" charset="0"/>
                <a:ea typeface="Times New Roman" panose="02020603050405020304" pitchFamily="18" charset="0"/>
              </a:rPr>
              <a:t>Sun, W., Chee, C., </a:t>
            </a:r>
            <a:r>
              <a:rPr lang="en-IN" sz="1400" err="1">
                <a:effectLst/>
                <a:latin typeface="Times New Roman" panose="02020603050405020304" pitchFamily="18" charset="0"/>
                <a:ea typeface="Times New Roman" panose="02020603050405020304" pitchFamily="18" charset="0"/>
              </a:rPr>
              <a:t>Kok</a:t>
            </a:r>
            <a:r>
              <a:rPr lang="en-IN" sz="1400">
                <a:effectLst/>
                <a:latin typeface="Times New Roman" panose="02020603050405020304" pitchFamily="18" charset="0"/>
                <a:ea typeface="Times New Roman" panose="02020603050405020304" pitchFamily="18" charset="0"/>
              </a:rPr>
              <a:t>, L., Lim, F., &amp; </a:t>
            </a:r>
            <a:r>
              <a:rPr lang="en-IN" sz="1400" err="1">
                <a:effectLst/>
                <a:latin typeface="Times New Roman" panose="02020603050405020304" pitchFamily="18" charset="0"/>
                <a:ea typeface="Times New Roman" panose="02020603050405020304" pitchFamily="18" charset="0"/>
              </a:rPr>
              <a:t>Samsudin</a:t>
            </a:r>
            <a:r>
              <a:rPr lang="en-IN" sz="1400">
                <a:effectLst/>
                <a:latin typeface="Times New Roman" panose="02020603050405020304" pitchFamily="18" charset="0"/>
                <a:ea typeface="Times New Roman" panose="02020603050405020304" pitchFamily="18" charset="0"/>
              </a:rPr>
              <a:t>, S. (2022, November 25). Evaluation of differences in the performance strategies of top and bottom basketball teams utilizing rank-sum ratio comprehensive. </a:t>
            </a:r>
            <a:r>
              <a:rPr lang="en-IN" sz="1400" i="1">
                <a:effectLst/>
                <a:latin typeface="Times New Roman" panose="02020603050405020304" pitchFamily="18" charset="0"/>
                <a:ea typeface="Times New Roman" panose="02020603050405020304" pitchFamily="18" charset="0"/>
              </a:rPr>
              <a:t>Frontiers in Sports and Active Living</a:t>
            </a:r>
            <a:r>
              <a:rPr lang="en-IN" sz="1400">
                <a:effectLst/>
                <a:latin typeface="Times New Roman" panose="02020603050405020304" pitchFamily="18" charset="0"/>
                <a:ea typeface="Times New Roman" panose="02020603050405020304" pitchFamily="18" charset="0"/>
              </a:rPr>
              <a:t>, 4. </a:t>
            </a:r>
            <a:r>
              <a:rPr lang="en-IN" sz="1400" u="none" strike="noStrike">
                <a:effectLst/>
                <a:latin typeface="Times New Roman" panose="02020603050405020304" pitchFamily="18" charset="0"/>
                <a:ea typeface="Times New Roman" panose="02020603050405020304" pitchFamily="18" charset="0"/>
                <a:hlinkClick r:id="rId3"/>
              </a:rPr>
              <a:t>https://doi.org/10.3389/fspor.2022.1052909</a:t>
            </a:r>
            <a:endParaRPr lang="en-IN" sz="1400" u="none" strike="noStrike">
              <a:effectLst/>
              <a:latin typeface="Times New Roman" panose="02020603050405020304" pitchFamily="18" charset="0"/>
              <a:ea typeface="Times New Roman" panose="02020603050405020304" pitchFamily="18" charset="0"/>
            </a:endParaRPr>
          </a:p>
          <a:p>
            <a:pPr>
              <a:lnSpc>
                <a:spcPct val="100000"/>
              </a:lnSpc>
            </a:pPr>
            <a:r>
              <a:rPr lang="en-IN" sz="1400">
                <a:effectLst/>
                <a:latin typeface="Times New Roman" panose="02020603050405020304" pitchFamily="18" charset="0"/>
                <a:ea typeface="Times New Roman" panose="02020603050405020304" pitchFamily="18" charset="0"/>
              </a:rPr>
              <a:t>Sampaio, J., Drinkwater, E. J., &amp; </a:t>
            </a:r>
            <a:r>
              <a:rPr lang="en-IN" sz="1400" err="1">
                <a:effectLst/>
                <a:latin typeface="Times New Roman" panose="02020603050405020304" pitchFamily="18" charset="0"/>
                <a:ea typeface="Times New Roman" panose="02020603050405020304" pitchFamily="18" charset="0"/>
              </a:rPr>
              <a:t>Leite</a:t>
            </a:r>
            <a:r>
              <a:rPr lang="en-IN" sz="1400">
                <a:effectLst/>
                <a:latin typeface="Times New Roman" panose="02020603050405020304" pitchFamily="18" charset="0"/>
                <a:ea typeface="Times New Roman" panose="02020603050405020304" pitchFamily="18" charset="0"/>
              </a:rPr>
              <a:t>, N. M. (2010, March). Effects of season period, team quality, and playing time on basketball players’ game-related statistics. </a:t>
            </a:r>
            <a:r>
              <a:rPr lang="en-IN" sz="1400" i="1">
                <a:effectLst/>
                <a:latin typeface="Times New Roman" panose="02020603050405020304" pitchFamily="18" charset="0"/>
                <a:ea typeface="Times New Roman" panose="02020603050405020304" pitchFamily="18" charset="0"/>
              </a:rPr>
              <a:t>European Journal of Sport Science</a:t>
            </a:r>
            <a:r>
              <a:rPr lang="en-IN" sz="1400">
                <a:effectLst/>
                <a:latin typeface="Times New Roman" panose="02020603050405020304" pitchFamily="18" charset="0"/>
                <a:ea typeface="Times New Roman" panose="02020603050405020304" pitchFamily="18" charset="0"/>
              </a:rPr>
              <a:t>, 10(2), 141–149. </a:t>
            </a:r>
            <a:r>
              <a:rPr lang="en-IN" sz="1400" u="none" strike="noStrike">
                <a:effectLst/>
                <a:latin typeface="Times New Roman" panose="02020603050405020304" pitchFamily="18" charset="0"/>
                <a:ea typeface="Times New Roman" panose="02020603050405020304" pitchFamily="18" charset="0"/>
                <a:hlinkClick r:id="rId4"/>
              </a:rPr>
              <a:t>https://doi.org/10.1080/17461390903311935</a:t>
            </a:r>
            <a:r>
              <a:rPr lang="en-US" sz="1400">
                <a:effectLst/>
              </a:rPr>
              <a:t> </a:t>
            </a:r>
          </a:p>
          <a:p>
            <a:pPr>
              <a:lnSpc>
                <a:spcPct val="100000"/>
              </a:lnSpc>
            </a:pPr>
            <a:r>
              <a:rPr lang="en-IN" sz="1400">
                <a:effectLst/>
                <a:latin typeface="Times New Roman" panose="02020603050405020304" pitchFamily="18" charset="0"/>
                <a:ea typeface="Times New Roman" panose="02020603050405020304" pitchFamily="18" charset="0"/>
              </a:rPr>
              <a:t>Gómez, M. A., Lorenzo, A., Barakat, R., Ortega, E., &amp; José M., P. (2008, February). Differences in Game-Related Statistics of Basketball Performance by Game Location for Men’s Winning and Losing Teams. </a:t>
            </a:r>
            <a:r>
              <a:rPr lang="en-IN" sz="1400" i="1">
                <a:effectLst/>
                <a:latin typeface="Times New Roman" panose="02020603050405020304" pitchFamily="18" charset="0"/>
                <a:ea typeface="Times New Roman" panose="02020603050405020304" pitchFamily="18" charset="0"/>
              </a:rPr>
              <a:t>Perceptual and Motor Skills</a:t>
            </a:r>
            <a:r>
              <a:rPr lang="en-IN" sz="1400">
                <a:effectLst/>
                <a:latin typeface="Times New Roman" panose="02020603050405020304" pitchFamily="18" charset="0"/>
                <a:ea typeface="Times New Roman" panose="02020603050405020304" pitchFamily="18" charset="0"/>
              </a:rPr>
              <a:t>, </a:t>
            </a:r>
            <a:r>
              <a:rPr lang="en-IN" sz="1400" i="1">
                <a:effectLst/>
                <a:latin typeface="Times New Roman" panose="02020603050405020304" pitchFamily="18" charset="0"/>
                <a:ea typeface="Times New Roman" panose="02020603050405020304" pitchFamily="18" charset="0"/>
              </a:rPr>
              <a:t>106</a:t>
            </a:r>
            <a:r>
              <a:rPr lang="en-IN" sz="1400">
                <a:effectLst/>
                <a:latin typeface="Times New Roman" panose="02020603050405020304" pitchFamily="18" charset="0"/>
                <a:ea typeface="Times New Roman" panose="02020603050405020304" pitchFamily="18" charset="0"/>
              </a:rPr>
              <a:t>(1), 43–50. </a:t>
            </a:r>
            <a:r>
              <a:rPr lang="en-IN" sz="1400">
                <a:effectLst/>
                <a:latin typeface="Times New Roman" panose="02020603050405020304" pitchFamily="18" charset="0"/>
                <a:ea typeface="Times New Roman" panose="02020603050405020304" pitchFamily="18" charset="0"/>
                <a:hlinkClick r:id="rId5"/>
              </a:rPr>
              <a:t>https://doi.org/10.2466/pms.106.1.43-50</a:t>
            </a:r>
            <a:endParaRPr lang="en-US" sz="1400">
              <a:effectLst/>
              <a:latin typeface="Calibri" panose="020F0502020204030204" pitchFamily="34" charset="0"/>
              <a:ea typeface="Calibri" panose="020F0502020204030204" pitchFamily="34" charset="0"/>
            </a:endParaRPr>
          </a:p>
          <a:p>
            <a:pPr>
              <a:lnSpc>
                <a:spcPct val="100000"/>
              </a:lnSpc>
            </a:pPr>
            <a:endParaRPr lang="en-US" sz="1400">
              <a:effectLst/>
              <a:latin typeface="Calibri" panose="020F0502020204030204" pitchFamily="34" charset="0"/>
              <a:ea typeface="Calibri" panose="020F0502020204030204" pitchFamily="34" charset="0"/>
            </a:endParaRPr>
          </a:p>
          <a:p>
            <a:pPr>
              <a:lnSpc>
                <a:spcPct val="100000"/>
              </a:lnSpc>
            </a:pPr>
            <a:endParaRPr lang="en-US" sz="1400"/>
          </a:p>
        </p:txBody>
      </p:sp>
      <p:sp>
        <p:nvSpPr>
          <p:cNvPr id="6" name="Slide Number Placeholder 5">
            <a:extLst>
              <a:ext uri="{FF2B5EF4-FFF2-40B4-BE49-F238E27FC236}">
                <a16:creationId xmlns:a16="http://schemas.microsoft.com/office/drawing/2014/main" id="{EBF9D465-1FC1-852C-7C6F-E34ED97A8F49}"/>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pPr>
                <a:lnSpc>
                  <a:spcPct val="90000"/>
                </a:lnSpc>
                <a:spcAft>
                  <a:spcPts val="600"/>
                </a:spcAft>
              </a:pPr>
              <a:t>18</a:t>
            </a:fld>
            <a:endParaRPr lang="en-US"/>
          </a:p>
        </p:txBody>
      </p:sp>
    </p:spTree>
    <p:extLst>
      <p:ext uri="{BB962C8B-B14F-4D97-AF65-F5344CB8AC3E}">
        <p14:creationId xmlns:p14="http://schemas.microsoft.com/office/powerpoint/2010/main" val="243296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60375-EAF3-60DD-25C8-E721AB1E3F27}"/>
              </a:ext>
            </a:extLst>
          </p:cNvPr>
          <p:cNvSpPr>
            <a:spLocks noGrp="1"/>
          </p:cNvSpPr>
          <p:nvPr>
            <p:ph type="title"/>
          </p:nvPr>
        </p:nvSpPr>
        <p:spPr>
          <a:xfrm>
            <a:off x="5604846" y="860615"/>
            <a:ext cx="5922279" cy="1272986"/>
          </a:xfrm>
        </p:spPr>
        <p:txBody>
          <a:bodyPr>
            <a:normAutofit/>
          </a:bodyPr>
          <a:lstStyle/>
          <a:p>
            <a:r>
              <a:rPr lang="en-US" dirty="0"/>
              <a:t>Introduction</a:t>
            </a:r>
          </a:p>
        </p:txBody>
      </p:sp>
      <p:pic>
        <p:nvPicPr>
          <p:cNvPr id="8" name="Picture 7" descr="Basketball on fingertip">
            <a:extLst>
              <a:ext uri="{FF2B5EF4-FFF2-40B4-BE49-F238E27FC236}">
                <a16:creationId xmlns:a16="http://schemas.microsoft.com/office/drawing/2014/main" id="{7B91C05A-FC98-EFCE-BF6E-D48F76955A81}"/>
              </a:ext>
            </a:extLst>
          </p:cNvPr>
          <p:cNvPicPr>
            <a:picLocks noChangeAspect="1"/>
          </p:cNvPicPr>
          <p:nvPr/>
        </p:nvPicPr>
        <p:blipFill rotWithShape="1">
          <a:blip r:embed="rId2"/>
          <a:srcRect l="28137" r="24521" b="2"/>
          <a:stretch/>
        </p:blipFill>
        <p:spPr>
          <a:xfrm>
            <a:off x="20" y="11567"/>
            <a:ext cx="4876780" cy="6875929"/>
          </a:xfrm>
          <a:prstGeom prst="rect">
            <a:avLst/>
          </a:prstGeom>
        </p:spPr>
      </p:pic>
      <p:cxnSp>
        <p:nvCxnSpPr>
          <p:cNvPr id="14" name="Straight Connector 13">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D9EA90-52B8-7515-E941-210E2C1956F6}"/>
              </a:ext>
            </a:extLst>
          </p:cNvPr>
          <p:cNvSpPr>
            <a:spLocks noGrp="1"/>
          </p:cNvSpPr>
          <p:nvPr>
            <p:ph idx="1"/>
          </p:nvPr>
        </p:nvSpPr>
        <p:spPr>
          <a:xfrm>
            <a:off x="5566943" y="2133600"/>
            <a:ext cx="6005933" cy="3774464"/>
          </a:xfrm>
        </p:spPr>
        <p:txBody>
          <a:bodyPr>
            <a:normAutofit/>
          </a:bodyPr>
          <a:lstStyle/>
          <a:p>
            <a:r>
              <a:rPr lang="en-US" dirty="0"/>
              <a:t>The major objective of our research is to develop a trustworthy prediction model for NBA game outcomes. The idea behind this study is that by adding team Elo rankings, past performance information, and opponent Elo rankings to our prediction model, we may greatly increase our ability to forecast game results. This hypothesis highlights the significance of these variables as reliable indicators for interpreting the complex patterns found in NBA match results.</a:t>
            </a:r>
          </a:p>
          <a:p>
            <a:endParaRPr lang="en-US" dirty="0"/>
          </a:p>
        </p:txBody>
      </p:sp>
      <p:cxnSp>
        <p:nvCxnSpPr>
          <p:cNvPr id="16" name="Straight Connector 15">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B5B3B51-46EB-9309-B16A-8F4D32BCE3C8}"/>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2</a:t>
            </a:fld>
            <a:endParaRPr lang="en-US"/>
          </a:p>
        </p:txBody>
      </p:sp>
    </p:spTree>
    <p:extLst>
      <p:ext uri="{BB962C8B-B14F-4D97-AF65-F5344CB8AC3E}">
        <p14:creationId xmlns:p14="http://schemas.microsoft.com/office/powerpoint/2010/main" val="6070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EA38F-CD2C-D86C-74AE-1AFDE7C6C403}"/>
              </a:ext>
            </a:extLst>
          </p:cNvPr>
          <p:cNvSpPr>
            <a:spLocks noGrp="1"/>
          </p:cNvSpPr>
          <p:nvPr>
            <p:ph type="title"/>
          </p:nvPr>
        </p:nvSpPr>
        <p:spPr>
          <a:xfrm>
            <a:off x="733424" y="908048"/>
            <a:ext cx="3660776" cy="4404064"/>
          </a:xfrm>
        </p:spPr>
        <p:txBody>
          <a:bodyPr>
            <a:normAutofit/>
          </a:bodyPr>
          <a:lstStyle/>
          <a:p>
            <a:r>
              <a:rPr lang="en-US"/>
              <a:t>Research Questions</a:t>
            </a:r>
            <a:br>
              <a:rPr lang="en-US">
                <a:effectLst/>
                <a:latin typeface="Calibri" panose="020F0502020204030204" pitchFamily="34" charset="0"/>
                <a:ea typeface="Calibri" panose="020F0502020204030204" pitchFamily="34" charset="0"/>
              </a:rPr>
            </a:br>
            <a:endParaRPr lang="en-US" dirty="0"/>
          </a:p>
        </p:txBody>
      </p:sp>
      <p:cxnSp>
        <p:nvCxnSpPr>
          <p:cNvPr id="14" name="Straight Connector 13">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5BF054F5-43B3-45DF-AD7F-CF970A257B9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3</a:t>
            </a:fld>
            <a:endParaRPr lang="en-US"/>
          </a:p>
        </p:txBody>
      </p:sp>
      <p:graphicFrame>
        <p:nvGraphicFramePr>
          <p:cNvPr id="8" name="Content Placeholder 2">
            <a:extLst>
              <a:ext uri="{FF2B5EF4-FFF2-40B4-BE49-F238E27FC236}">
                <a16:creationId xmlns:a16="http://schemas.microsoft.com/office/drawing/2014/main" id="{96A7C3CF-FEE8-A7C4-FE9F-0D2BF33FB4D9}"/>
              </a:ext>
            </a:extLst>
          </p:cNvPr>
          <p:cNvGraphicFramePr>
            <a:graphicFrameLocks noGrp="1"/>
          </p:cNvGraphicFramePr>
          <p:nvPr>
            <p:ph idx="1"/>
            <p:extLst>
              <p:ext uri="{D42A27DB-BD31-4B8C-83A1-F6EECF244321}">
                <p14:modId xmlns:p14="http://schemas.microsoft.com/office/powerpoint/2010/main" val="1204702464"/>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651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5D56-2778-7626-C7C2-43AACC52529D}"/>
              </a:ext>
            </a:extLst>
          </p:cNvPr>
          <p:cNvSpPr>
            <a:spLocks noGrp="1"/>
          </p:cNvSpPr>
          <p:nvPr>
            <p:ph type="title"/>
          </p:nvPr>
        </p:nvSpPr>
        <p:spPr/>
        <p:txBody>
          <a:bodyPr>
            <a:normAutofit/>
          </a:bodyPr>
          <a:lstStyle/>
          <a:p>
            <a:r>
              <a:rPr lang="en-IN" dirty="0">
                <a:effectLst/>
                <a:ea typeface="Times New Roman" panose="02020603050405020304" pitchFamily="18" charset="0"/>
              </a:rPr>
              <a:t>Literature</a:t>
            </a:r>
            <a:br>
              <a:rPr lang="en-US" dirty="0">
                <a:effectLst/>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B8669CA9-B33E-7424-137A-6EF0D30CDA3C}"/>
              </a:ext>
            </a:extLst>
          </p:cNvPr>
          <p:cNvSpPr>
            <a:spLocks noGrp="1"/>
          </p:cNvSpPr>
          <p:nvPr>
            <p:ph idx="1"/>
          </p:nvPr>
        </p:nvSpPr>
        <p:spPr>
          <a:xfrm>
            <a:off x="700634" y="1610956"/>
            <a:ext cx="10691265" cy="4324948"/>
          </a:xfrm>
        </p:spPr>
        <p:txBody>
          <a:bodyPr>
            <a:normAutofit fontScale="85000" lnSpcReduction="20000"/>
          </a:bodyPr>
          <a:lstStyle/>
          <a:p>
            <a:r>
              <a:rPr lang="en-US" dirty="0"/>
              <a:t>Basketball teams compete at a high level. Winning teams usually outperform losing ones in defensive rebounds and field goal ability, underscoring the significance of smart decision-making and field goal ability for a team's success (Sun et al., 2022).</a:t>
            </a:r>
          </a:p>
          <a:p>
            <a:r>
              <a:rPr lang="en-US" dirty="0"/>
              <a:t>According to the study, players who started and those who didn't differ in defensive behaviors like fouls and rebounds, which may indicate that starters are more fit and have an effect on their play</a:t>
            </a:r>
            <a:r>
              <a:rPr lang="en-IN" sz="1800" dirty="0">
                <a:effectLst/>
                <a:latin typeface="Times New Roman" panose="02020603050405020304" pitchFamily="18" charset="0"/>
                <a:ea typeface="Times New Roman" panose="02020603050405020304" pitchFamily="18" charset="0"/>
              </a:rPr>
              <a:t>(Sampaio et al., 2010)</a:t>
            </a:r>
            <a:r>
              <a:rPr lang="en-US" dirty="0"/>
              <a:t>.</a:t>
            </a:r>
          </a:p>
          <a:p>
            <a:r>
              <a:rPr lang="en-US" dirty="0"/>
              <a:t>The research backs up the idea that defensive rebounds are essential for a team's effectiveness since they prevent opponents from scoring and create opportunities for successful offensive plays. It also highlights how crucial strategic decision-making and harmonious teamwork are to playing basketball effectively. The study also emphasizes the influence of familiarity, travel, and audience support, as well as the home-advantage effect</a:t>
            </a:r>
            <a:r>
              <a:rPr lang="en-IN" sz="1800" dirty="0">
                <a:effectLst/>
                <a:latin typeface="Times New Roman" panose="02020603050405020304" pitchFamily="18" charset="0"/>
                <a:ea typeface="Times New Roman" panose="02020603050405020304" pitchFamily="18" charset="0"/>
              </a:rPr>
              <a:t>(Gómez et al., 2008).</a:t>
            </a:r>
            <a:endParaRPr lang="en-US" sz="1800" dirty="0">
              <a:latin typeface="Times New Roman" panose="02020603050405020304" pitchFamily="18" charset="0"/>
              <a:ea typeface="Times New Roman" panose="02020603050405020304" pitchFamily="18" charset="0"/>
            </a:endParaRPr>
          </a:p>
          <a:p>
            <a:r>
              <a:rPr lang="en-US" dirty="0"/>
              <a:t>Extensive research across leagues and seasons is necessary to fully understand the significance of game-related statistics in basketball performance analysis, especially when identifying successful teams based on game location(</a:t>
            </a:r>
            <a:r>
              <a:rPr lang="en-IN" sz="1800" dirty="0" err="1">
                <a:effectLst/>
                <a:latin typeface="Times New Roman" panose="02020603050405020304" pitchFamily="18" charset="0"/>
                <a:ea typeface="Times New Roman" panose="02020603050405020304" pitchFamily="18" charset="0"/>
              </a:rPr>
              <a:t>Madarame</a:t>
            </a:r>
            <a:r>
              <a:rPr lang="en-IN" sz="1800" dirty="0">
                <a:effectLst/>
                <a:latin typeface="Times New Roman" panose="02020603050405020304" pitchFamily="18" charset="0"/>
                <a:ea typeface="Times New Roman" panose="02020603050405020304" pitchFamily="18" charset="0"/>
              </a:rPr>
              <a:t>, 2018</a:t>
            </a:r>
            <a:r>
              <a:rPr lang="en-US" dirty="0">
                <a:effectLst/>
              </a:rPr>
              <a:t> </a:t>
            </a:r>
            <a:r>
              <a:rPr lang="en-US" dirty="0"/>
              <a:t>).</a:t>
            </a:r>
          </a:p>
          <a:p>
            <a:r>
              <a:rPr lang="en-IN" sz="1800" dirty="0" err="1">
                <a:solidFill>
                  <a:srgbClr val="000000"/>
                </a:solidFill>
                <a:effectLst/>
                <a:latin typeface="Times New Roman" panose="02020603050405020304" pitchFamily="18" charset="0"/>
                <a:ea typeface="Times New Roman" panose="02020603050405020304" pitchFamily="18" charset="0"/>
              </a:rPr>
              <a:t>Madarame</a:t>
            </a:r>
            <a:r>
              <a:rPr lang="en-IN" sz="1800" dirty="0">
                <a:solidFill>
                  <a:srgbClr val="000000"/>
                </a:solidFill>
                <a:effectLst/>
                <a:latin typeface="Times New Roman" panose="02020603050405020304" pitchFamily="18" charset="0"/>
                <a:ea typeface="Times New Roman" panose="02020603050405020304" pitchFamily="18" charset="0"/>
              </a:rPr>
              <a:t>, H. (2018, February 24). Defensive Rebounds Discriminate Winners from Losers in European but not in Asian Women’s Basketball Championships. </a:t>
            </a:r>
            <a:r>
              <a:rPr lang="en-IN" sz="1800" i="1" dirty="0">
                <a:solidFill>
                  <a:srgbClr val="000000"/>
                </a:solidFill>
                <a:effectLst/>
                <a:latin typeface="Times New Roman" panose="02020603050405020304" pitchFamily="18" charset="0"/>
                <a:ea typeface="Times New Roman" panose="02020603050405020304" pitchFamily="18" charset="0"/>
              </a:rPr>
              <a:t>Asian Journal of Sports Medicine</a:t>
            </a:r>
            <a:r>
              <a:rPr lang="en-IN" sz="1800" dirty="0">
                <a:solidFill>
                  <a:srgbClr val="000000"/>
                </a:solidFill>
                <a:effectLst/>
                <a:latin typeface="Times New Roman" panose="02020603050405020304" pitchFamily="18" charset="0"/>
                <a:ea typeface="Times New Roman" panose="02020603050405020304" pitchFamily="18" charset="0"/>
              </a:rPr>
              <a:t>, 9(1). </a:t>
            </a:r>
            <a:r>
              <a:rPr lang="en-IN" sz="1800" u="none" strike="noStrike"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https://doi.org/10.5812/asjsm.67428</a:t>
            </a:r>
            <a:endParaRPr lang="en-US" sz="1800" dirty="0">
              <a:effectLst/>
              <a:latin typeface="Calibri" panose="020F0502020204030204" pitchFamily="34" charset="0"/>
              <a:ea typeface="Calibri" panose="020F0502020204030204" pitchFamily="34" charset="0"/>
            </a:endParaRPr>
          </a:p>
          <a:p>
            <a:endParaRPr lang="en-US" dirty="0"/>
          </a:p>
          <a:p>
            <a:endParaRPr lang="en-US"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95C730D8-B2C6-FB1C-7306-667D872BF882}"/>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320685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DE975-A574-54C1-43DA-98C3BDC8348C}"/>
              </a:ext>
            </a:extLst>
          </p:cNvPr>
          <p:cNvSpPr>
            <a:spLocks noGrp="1"/>
          </p:cNvSpPr>
          <p:nvPr>
            <p:ph type="title"/>
          </p:nvPr>
        </p:nvSpPr>
        <p:spPr>
          <a:xfrm>
            <a:off x="700087" y="909637"/>
            <a:ext cx="4397556" cy="1887350"/>
          </a:xfrm>
        </p:spPr>
        <p:txBody>
          <a:bodyPr>
            <a:normAutofit/>
          </a:bodyPr>
          <a:lstStyle/>
          <a:p>
            <a:r>
              <a:rPr lang="en-IN" dirty="0">
                <a:effectLst/>
                <a:ea typeface="Times New Roman" panose="02020603050405020304" pitchFamily="18" charset="0"/>
              </a:rPr>
              <a:t>Dataset Description</a:t>
            </a:r>
            <a:r>
              <a:rPr lang="en-US" dirty="0">
                <a:effectLst/>
              </a:rPr>
              <a:t> </a:t>
            </a:r>
            <a:endParaRPr lang="en-US" dirty="0"/>
          </a:p>
        </p:txBody>
      </p:sp>
      <p:cxnSp>
        <p:nvCxnSpPr>
          <p:cNvPr id="18" name="Straight Connector 17">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BB4A6A41-2B3F-ADA2-A10D-AEF0F172ECBA}"/>
              </a:ext>
            </a:extLst>
          </p:cNvPr>
          <p:cNvSpPr>
            <a:spLocks noGrp="1"/>
          </p:cNvSpPr>
          <p:nvPr>
            <p:ph idx="1"/>
          </p:nvPr>
        </p:nvSpPr>
        <p:spPr>
          <a:xfrm>
            <a:off x="700089" y="2796987"/>
            <a:ext cx="5014909" cy="3413314"/>
          </a:xfrm>
        </p:spPr>
        <p:txBody>
          <a:bodyPr>
            <a:normAutofit/>
          </a:bodyPr>
          <a:lstStyle/>
          <a:p>
            <a:r>
              <a:rPr lang="en-US" dirty="0"/>
              <a:t>The dataset is extensive, with information for every variable spread over 23 columns and 126313 records. As missing values might cause bias, this completeness ensures the validity of modeling and analysis. This thoroughness improves the accuracy and dependability of exploratory data analysis, enabling the confident investigation of connections and patterns.</a:t>
            </a:r>
          </a:p>
          <a:p>
            <a:endParaRPr lang="en-US" dirty="0"/>
          </a:p>
        </p:txBody>
      </p:sp>
      <p:pic>
        <p:nvPicPr>
          <p:cNvPr id="9" name="image1.png" descr="A screenshot of a computer program&#10;&#10;Description automatically generated">
            <a:extLst>
              <a:ext uri="{FF2B5EF4-FFF2-40B4-BE49-F238E27FC236}">
                <a16:creationId xmlns:a16="http://schemas.microsoft.com/office/drawing/2014/main" id="{412731D3-F8D1-78D6-0A64-262503179BCB}"/>
              </a:ext>
            </a:extLst>
          </p:cNvPr>
          <p:cNvPicPr>
            <a:picLocks/>
          </p:cNvPicPr>
          <p:nvPr/>
        </p:nvPicPr>
        <p:blipFill rotWithShape="1">
          <a:blip r:embed="rId2"/>
          <a:srcRect r="49790"/>
          <a:stretch/>
        </p:blipFill>
        <p:spPr>
          <a:xfrm>
            <a:off x="6744451" y="723900"/>
            <a:ext cx="1304427" cy="2357635"/>
          </a:xfrm>
          <a:prstGeom prst="rect">
            <a:avLst/>
          </a:prstGeom>
        </p:spPr>
      </p:pic>
      <p:pic>
        <p:nvPicPr>
          <p:cNvPr id="8" name="Picture 7">
            <a:extLst>
              <a:ext uri="{FF2B5EF4-FFF2-40B4-BE49-F238E27FC236}">
                <a16:creationId xmlns:a16="http://schemas.microsoft.com/office/drawing/2014/main" id="{6C0B9EC2-BD68-8F8F-CF6D-CE4E673E9B93}"/>
              </a:ext>
            </a:extLst>
          </p:cNvPr>
          <p:cNvPicPr>
            <a:picLocks noChangeAspect="1"/>
          </p:cNvPicPr>
          <p:nvPr/>
        </p:nvPicPr>
        <p:blipFill>
          <a:blip r:embed="rId3"/>
          <a:stretch>
            <a:fillRect/>
          </a:stretch>
        </p:blipFill>
        <p:spPr>
          <a:xfrm>
            <a:off x="8775561" y="723900"/>
            <a:ext cx="2186481" cy="2370171"/>
          </a:xfrm>
          <a:prstGeom prst="rect">
            <a:avLst/>
          </a:prstGeom>
        </p:spPr>
      </p:pic>
      <p:pic>
        <p:nvPicPr>
          <p:cNvPr id="7" name="image5.png" descr="A table with numbers and numbers&#10;&#10;Description automatically generated">
            <a:extLst>
              <a:ext uri="{FF2B5EF4-FFF2-40B4-BE49-F238E27FC236}">
                <a16:creationId xmlns:a16="http://schemas.microsoft.com/office/drawing/2014/main" id="{CD9FD91A-7D5B-21DE-9FBF-29532159C43E}"/>
              </a:ext>
            </a:extLst>
          </p:cNvPr>
          <p:cNvPicPr>
            <a:picLocks/>
          </p:cNvPicPr>
          <p:nvPr/>
        </p:nvPicPr>
        <p:blipFill>
          <a:blip r:embed="rId4"/>
          <a:stretch>
            <a:fillRect/>
          </a:stretch>
        </p:blipFill>
        <p:spPr>
          <a:xfrm>
            <a:off x="5714999" y="3429000"/>
            <a:ext cx="5676901" cy="2128837"/>
          </a:xfrm>
          <a:prstGeom prst="rect">
            <a:avLst/>
          </a:prstGeom>
        </p:spPr>
      </p:pic>
      <p:sp>
        <p:nvSpPr>
          <p:cNvPr id="6" name="Slide Number Placeholder 5">
            <a:extLst>
              <a:ext uri="{FF2B5EF4-FFF2-40B4-BE49-F238E27FC236}">
                <a16:creationId xmlns:a16="http://schemas.microsoft.com/office/drawing/2014/main" id="{637A4952-CD51-6E1F-0767-BF7E6492737D}"/>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spTree>
    <p:extLst>
      <p:ext uri="{BB962C8B-B14F-4D97-AF65-F5344CB8AC3E}">
        <p14:creationId xmlns:p14="http://schemas.microsoft.com/office/powerpoint/2010/main" val="286792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5427F-852C-74AB-0D4C-14C1894630D4}"/>
              </a:ext>
            </a:extLst>
          </p:cNvPr>
          <p:cNvSpPr>
            <a:spLocks noGrp="1"/>
          </p:cNvSpPr>
          <p:nvPr>
            <p:ph type="title"/>
          </p:nvPr>
        </p:nvSpPr>
        <p:spPr>
          <a:xfrm>
            <a:off x="695324" y="897752"/>
            <a:ext cx="3601757" cy="1955927"/>
          </a:xfrm>
        </p:spPr>
        <p:txBody>
          <a:bodyPr vert="horz" lIns="91440" tIns="45720" rIns="91440" bIns="45720" rtlCol="0" anchor="t">
            <a:normAutofit/>
          </a:bodyPr>
          <a:lstStyle/>
          <a:p>
            <a:r>
              <a:rPr lang="en-US" kern="1200" cap="all" spc="30" baseline="0">
                <a:solidFill>
                  <a:schemeClr val="tx1"/>
                </a:solidFill>
                <a:latin typeface="+mj-lt"/>
                <a:ea typeface="+mj-ea"/>
                <a:cs typeface="+mj-cs"/>
              </a:rPr>
              <a:t>Methods</a:t>
            </a:r>
          </a:p>
        </p:txBody>
      </p:sp>
      <p:cxnSp>
        <p:nvCxnSpPr>
          <p:cNvPr id="48" name="Straight Connector 4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67D7E6B-BCAC-1CBC-06E3-9528A66A2177}"/>
              </a:ext>
            </a:extLst>
          </p:cNvPr>
          <p:cNvSpPr txBox="1"/>
          <p:nvPr/>
        </p:nvSpPr>
        <p:spPr>
          <a:xfrm>
            <a:off x="683373" y="2853679"/>
            <a:ext cx="3613708" cy="3391733"/>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dirty="0"/>
              <a:t>Random Forest method</a:t>
            </a:r>
            <a:endParaRPr lang="en-US"/>
          </a:p>
          <a:p>
            <a:pPr marL="285750" indent="-228600">
              <a:lnSpc>
                <a:spcPct val="120000"/>
              </a:lnSpc>
              <a:spcAft>
                <a:spcPts val="600"/>
              </a:spcAft>
              <a:buFont typeface="Arial" panose="020B0604020202020204" pitchFamily="34" charset="0"/>
              <a:buChar char="•"/>
            </a:pPr>
            <a:r>
              <a:rPr lang="en-US" dirty="0"/>
              <a:t>Chi-square Test</a:t>
            </a:r>
            <a:endParaRPr lang="en-US"/>
          </a:p>
          <a:p>
            <a:pPr marL="285750" indent="-228600">
              <a:lnSpc>
                <a:spcPct val="120000"/>
              </a:lnSpc>
              <a:spcAft>
                <a:spcPts val="600"/>
              </a:spcAft>
              <a:buFont typeface="Arial" panose="020B0604020202020204" pitchFamily="34" charset="0"/>
              <a:buChar char="•"/>
            </a:pPr>
            <a:r>
              <a:rPr lang="en-US" dirty="0"/>
              <a:t>Logistic Regression</a:t>
            </a:r>
            <a:endParaRPr lang="en-US"/>
          </a:p>
        </p:txBody>
      </p:sp>
      <p:pic>
        <p:nvPicPr>
          <p:cNvPr id="41" name="Picture 40" descr="Maze">
            <a:extLst>
              <a:ext uri="{FF2B5EF4-FFF2-40B4-BE49-F238E27FC236}">
                <a16:creationId xmlns:a16="http://schemas.microsoft.com/office/drawing/2014/main" id="{55A61B33-54F7-4906-80A5-111C65FC35A7}"/>
              </a:ext>
            </a:extLst>
          </p:cNvPr>
          <p:cNvPicPr>
            <a:picLocks noChangeAspect="1"/>
          </p:cNvPicPr>
          <p:nvPr/>
        </p:nvPicPr>
        <p:blipFill rotWithShape="1">
          <a:blip r:embed="rId2"/>
          <a:srcRect l="11340" r="17459" b="-1"/>
          <a:stretch/>
        </p:blipFill>
        <p:spPr>
          <a:xfrm>
            <a:off x="4876800" y="10"/>
            <a:ext cx="7315200" cy="6857990"/>
          </a:xfrm>
          <a:prstGeom prst="rect">
            <a:avLst/>
          </a:prstGeom>
        </p:spPr>
      </p:pic>
      <p:sp>
        <p:nvSpPr>
          <p:cNvPr id="6" name="Slide Number Placeholder 5">
            <a:extLst>
              <a:ext uri="{FF2B5EF4-FFF2-40B4-BE49-F238E27FC236}">
                <a16:creationId xmlns:a16="http://schemas.microsoft.com/office/drawing/2014/main" id="{5DDA1948-8C00-9B96-F961-8E6DE37E6DC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solidFill>
                  <a:srgbClr val="FFFFFF"/>
                </a:solidFill>
              </a:rPr>
              <a:pPr>
                <a:lnSpc>
                  <a:spcPct val="90000"/>
                </a:lnSpc>
                <a:spcAft>
                  <a:spcPts val="600"/>
                </a:spcAft>
              </a:pPr>
              <a:t>6</a:t>
            </a:fld>
            <a:endParaRPr lang="en-US">
              <a:solidFill>
                <a:srgbClr val="FFFFFF"/>
              </a:solidFill>
            </a:endParaRPr>
          </a:p>
        </p:txBody>
      </p:sp>
    </p:spTree>
    <p:extLst>
      <p:ext uri="{BB962C8B-B14F-4D97-AF65-F5344CB8AC3E}">
        <p14:creationId xmlns:p14="http://schemas.microsoft.com/office/powerpoint/2010/main" val="35020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9E4D2-3AAA-6BE5-595B-AA9E3ED771C3}"/>
              </a:ext>
            </a:extLst>
          </p:cNvPr>
          <p:cNvSpPr>
            <a:spLocks noGrp="1"/>
          </p:cNvSpPr>
          <p:nvPr>
            <p:ph type="title"/>
          </p:nvPr>
        </p:nvSpPr>
        <p:spPr>
          <a:xfrm>
            <a:off x="690587" y="907128"/>
            <a:ext cx="6699564" cy="1378871"/>
          </a:xfrm>
        </p:spPr>
        <p:txBody>
          <a:bodyPr>
            <a:normAutofit/>
          </a:bodyPr>
          <a:lstStyle/>
          <a:p>
            <a:pPr>
              <a:lnSpc>
                <a:spcPct val="90000"/>
              </a:lnSpc>
            </a:pPr>
            <a:r>
              <a:rPr lang="en-IN" sz="3100"/>
              <a:t>Weather Elo ratings effects the outcome of the game?</a:t>
            </a:r>
            <a:br>
              <a:rPr lang="en-US" sz="3100">
                <a:effectLst/>
                <a:latin typeface="Calibri" panose="020F0502020204030204" pitchFamily="34" charset="0"/>
                <a:ea typeface="Calibri" panose="020F0502020204030204" pitchFamily="34" charset="0"/>
              </a:rPr>
            </a:br>
            <a:endParaRPr lang="en-US" sz="3100"/>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5724E7-465F-9C37-5C96-B2424D6E3D26}"/>
              </a:ext>
            </a:extLst>
          </p:cNvPr>
          <p:cNvSpPr>
            <a:spLocks noGrp="1"/>
          </p:cNvSpPr>
          <p:nvPr>
            <p:ph idx="1"/>
          </p:nvPr>
        </p:nvSpPr>
        <p:spPr>
          <a:xfrm>
            <a:off x="695326" y="2285999"/>
            <a:ext cx="6766748" cy="3649080"/>
          </a:xfrm>
        </p:spPr>
        <p:txBody>
          <a:bodyPr>
            <a:normAutofit/>
          </a:bodyPr>
          <a:lstStyle/>
          <a:p>
            <a:r>
              <a:rPr lang="en-US" dirty="0"/>
              <a:t>To see if the </a:t>
            </a:r>
            <a:r>
              <a:rPr lang="en-US" dirty="0" err="1"/>
              <a:t>elo</a:t>
            </a:r>
            <a:r>
              <a:rPr lang="en-US" dirty="0"/>
              <a:t> ratings effect the game result we conduct exploratory </a:t>
            </a:r>
            <a:r>
              <a:rPr lang="en-US"/>
              <a:t>data analysis </a:t>
            </a:r>
            <a:r>
              <a:rPr lang="en-US" dirty="0"/>
              <a:t>on the relevant columns and apply the modelling techniques.</a:t>
            </a:r>
          </a:p>
        </p:txBody>
      </p:sp>
      <p:cxnSp>
        <p:nvCxnSpPr>
          <p:cNvPr id="20" name="Straight Connector 1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Dice and pins on a board game">
            <a:extLst>
              <a:ext uri="{FF2B5EF4-FFF2-40B4-BE49-F238E27FC236}">
                <a16:creationId xmlns:a16="http://schemas.microsoft.com/office/drawing/2014/main" id="{FB6DB443-CA12-B5C3-0F12-9697828D98FE}"/>
              </a:ext>
            </a:extLst>
          </p:cNvPr>
          <p:cNvPicPr>
            <a:picLocks noChangeAspect="1"/>
          </p:cNvPicPr>
          <p:nvPr/>
        </p:nvPicPr>
        <p:blipFill rotWithShape="1">
          <a:blip r:embed="rId2"/>
          <a:srcRect l="19631" r="40838"/>
          <a:stretch/>
        </p:blipFill>
        <p:spPr>
          <a:xfrm>
            <a:off x="8115300" y="10"/>
            <a:ext cx="4076700" cy="6857990"/>
          </a:xfrm>
          <a:prstGeom prst="rect">
            <a:avLst/>
          </a:prstGeom>
        </p:spPr>
      </p:pic>
      <p:sp>
        <p:nvSpPr>
          <p:cNvPr id="6" name="Slide Number Placeholder 5">
            <a:extLst>
              <a:ext uri="{FF2B5EF4-FFF2-40B4-BE49-F238E27FC236}">
                <a16:creationId xmlns:a16="http://schemas.microsoft.com/office/drawing/2014/main" id="{787252BB-3A06-E7EB-78E1-DAF94F474058}"/>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7</a:t>
            </a:fld>
            <a:endParaRPr lang="en-US">
              <a:solidFill>
                <a:srgbClr val="FFFFFF"/>
              </a:solidFill>
            </a:endParaRPr>
          </a:p>
        </p:txBody>
      </p:sp>
    </p:spTree>
    <p:extLst>
      <p:ext uri="{BB962C8B-B14F-4D97-AF65-F5344CB8AC3E}">
        <p14:creationId xmlns:p14="http://schemas.microsoft.com/office/powerpoint/2010/main" val="360438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85934-4D3C-B658-2588-5CA72E673A21}"/>
              </a:ext>
            </a:extLst>
          </p:cNvPr>
          <p:cNvSpPr>
            <a:spLocks noGrp="1"/>
          </p:cNvSpPr>
          <p:nvPr>
            <p:ph type="title"/>
          </p:nvPr>
        </p:nvSpPr>
        <p:spPr>
          <a:xfrm>
            <a:off x="695325" y="897753"/>
            <a:ext cx="3635046" cy="1575391"/>
          </a:xfrm>
        </p:spPr>
        <p:txBody>
          <a:bodyPr vert="horz" lIns="91440" tIns="45720" rIns="91440" bIns="45720" rtlCol="0" anchor="t">
            <a:normAutofit/>
          </a:bodyPr>
          <a:lstStyle/>
          <a:p>
            <a:r>
              <a:rPr lang="en-US" kern="1200" cap="all" spc="30" baseline="0">
                <a:solidFill>
                  <a:schemeClr val="tx1"/>
                </a:solidFill>
                <a:latin typeface="+mj-lt"/>
                <a:ea typeface="+mj-ea"/>
                <a:cs typeface="+mj-cs"/>
              </a:rPr>
              <a:t>Correlation Analysis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CF2615-1597-B1B4-84FF-1918C6AE2049}"/>
              </a:ext>
            </a:extLst>
          </p:cNvPr>
          <p:cNvSpPr txBox="1"/>
          <p:nvPr/>
        </p:nvSpPr>
        <p:spPr>
          <a:xfrm>
            <a:off x="695325" y="2710035"/>
            <a:ext cx="3587668" cy="3500265"/>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sz="1500"/>
              <a:t>The data shows a strong positive correlation between season year and NBA game order, with playoff games linked to higher team elo ratings, win equivalent values, and predicted winning chances. Teams with higher point totals typically have more victories in an 82-game season. Conversely, teams with higher win equivalents typically give up less points. The correlation matrix provides valuable insights into the dataset's connections.</a:t>
            </a:r>
          </a:p>
        </p:txBody>
      </p:sp>
      <p:pic>
        <p:nvPicPr>
          <p:cNvPr id="7" name="image6.png" descr="A screenshot of a graph&#10;&#10;Description automatically generated">
            <a:extLst>
              <a:ext uri="{FF2B5EF4-FFF2-40B4-BE49-F238E27FC236}">
                <a16:creationId xmlns:a16="http://schemas.microsoft.com/office/drawing/2014/main" id="{0083661B-8CBB-EBAC-C10D-C687D08BEFFE}"/>
              </a:ext>
            </a:extLst>
          </p:cNvPr>
          <p:cNvPicPr>
            <a:picLocks noGrp="1"/>
          </p:cNvPicPr>
          <p:nvPr>
            <p:ph idx="1"/>
          </p:nvPr>
        </p:nvPicPr>
        <p:blipFill>
          <a:blip r:embed="rId2"/>
          <a:stretch>
            <a:fillRect/>
          </a:stretch>
        </p:blipFill>
        <p:spPr>
          <a:xfrm>
            <a:off x="5145289" y="723900"/>
            <a:ext cx="5978122" cy="5410200"/>
          </a:xfrm>
          <a:prstGeom prst="rect">
            <a:avLst/>
          </a:prstGeom>
        </p:spPr>
      </p:pic>
      <p:sp>
        <p:nvSpPr>
          <p:cNvPr id="6" name="Slide Number Placeholder 5">
            <a:extLst>
              <a:ext uri="{FF2B5EF4-FFF2-40B4-BE49-F238E27FC236}">
                <a16:creationId xmlns:a16="http://schemas.microsoft.com/office/drawing/2014/main" id="{E8B3ADE3-F80B-1C8B-932F-84E0D97D1BB5}"/>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8</a:t>
            </a:fld>
            <a:endParaRPr lang="en-US"/>
          </a:p>
        </p:txBody>
      </p:sp>
    </p:spTree>
    <p:extLst>
      <p:ext uri="{BB962C8B-B14F-4D97-AF65-F5344CB8AC3E}">
        <p14:creationId xmlns:p14="http://schemas.microsoft.com/office/powerpoint/2010/main" val="245593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109E738-3B9E-4529-9D47-C9708D612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CC351-6A94-915E-FA9E-A2D2DB29DF47}"/>
              </a:ext>
            </a:extLst>
          </p:cNvPr>
          <p:cNvSpPr>
            <a:spLocks noGrp="1"/>
          </p:cNvSpPr>
          <p:nvPr>
            <p:ph type="title"/>
          </p:nvPr>
        </p:nvSpPr>
        <p:spPr>
          <a:xfrm>
            <a:off x="695326" y="914400"/>
            <a:ext cx="4422860" cy="1392275"/>
          </a:xfrm>
        </p:spPr>
        <p:txBody>
          <a:bodyPr vert="horz" lIns="91440" tIns="45720" rIns="91440" bIns="45720" rtlCol="0" anchor="t">
            <a:normAutofit/>
          </a:bodyPr>
          <a:lstStyle/>
          <a:p>
            <a:pPr>
              <a:lnSpc>
                <a:spcPct val="90000"/>
              </a:lnSpc>
            </a:pPr>
            <a:r>
              <a:rPr lang="en-US" sz="3100" kern="1200" cap="all" spc="30" baseline="0">
                <a:solidFill>
                  <a:schemeClr val="tx1"/>
                </a:solidFill>
                <a:effectLst/>
                <a:latin typeface="+mj-lt"/>
                <a:ea typeface="+mj-ea"/>
                <a:cs typeface="+mj-cs"/>
              </a:rPr>
              <a:t>Exploratory Data Analysis</a:t>
            </a:r>
            <a:br>
              <a:rPr lang="en-US" sz="3100" kern="1200" cap="all" spc="30" baseline="0">
                <a:solidFill>
                  <a:schemeClr val="tx1"/>
                </a:solidFill>
                <a:effectLst/>
                <a:latin typeface="+mj-lt"/>
                <a:ea typeface="+mj-ea"/>
                <a:cs typeface="+mj-cs"/>
              </a:rPr>
            </a:br>
            <a:endParaRPr lang="en-US" sz="3100" kern="1200" cap="all" spc="30" baseline="0">
              <a:solidFill>
                <a:schemeClr val="tx1"/>
              </a:solidFill>
              <a:latin typeface="+mj-lt"/>
              <a:ea typeface="+mj-ea"/>
              <a:cs typeface="+mj-cs"/>
            </a:endParaRPr>
          </a:p>
        </p:txBody>
      </p:sp>
      <p:cxnSp>
        <p:nvCxnSpPr>
          <p:cNvPr id="42" name="Straight Connector 41">
            <a:extLst>
              <a:ext uri="{FF2B5EF4-FFF2-40B4-BE49-F238E27FC236}">
                <a16:creationId xmlns:a16="http://schemas.microsoft.com/office/drawing/2014/main" id="{C896A13E-5C9D-4C6C-B52D-A2C74DEFC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D742DBE-1F54-47B3-85BF-E33C999EBE2D}"/>
              </a:ext>
            </a:extLst>
          </p:cNvPr>
          <p:cNvSpPr txBox="1"/>
          <p:nvPr/>
        </p:nvSpPr>
        <p:spPr>
          <a:xfrm>
            <a:off x="695325" y="2440658"/>
            <a:ext cx="4422860" cy="3726946"/>
          </a:xfrm>
          <a:prstGeom prst="rect">
            <a:avLst/>
          </a:prstGeom>
        </p:spPr>
        <p:txBody>
          <a:bodyPr vert="horz" lIns="91440" tIns="45720" rIns="91440" bIns="45720" rtlCol="0">
            <a:normAutofit/>
          </a:bodyPr>
          <a:lstStyle/>
          <a:p>
            <a:pPr marL="285750" indent="-228600">
              <a:lnSpc>
                <a:spcPct val="120000"/>
              </a:lnSpc>
              <a:spcAft>
                <a:spcPts val="600"/>
              </a:spcAft>
              <a:buFont typeface="Arial" panose="020B0604020202020204" pitchFamily="34" charset="0"/>
              <a:buChar char="•"/>
            </a:pPr>
            <a:r>
              <a:rPr lang="en-US" dirty="0"/>
              <a:t>According to the data, there were noticeably more games in 2014 and 1972 than in other years. This could be because of modifications to the NBA seasons' schedule or structure. </a:t>
            </a:r>
            <a:endParaRPr lang="en-US"/>
          </a:p>
          <a:p>
            <a:pPr marL="285750" indent="-228600">
              <a:lnSpc>
                <a:spcPct val="120000"/>
              </a:lnSpc>
              <a:spcAft>
                <a:spcPts val="600"/>
              </a:spcAft>
              <a:buFont typeface="Arial" panose="020B0604020202020204" pitchFamily="34" charset="0"/>
              <a:buChar char="•"/>
            </a:pPr>
            <a:r>
              <a:rPr lang="en-US" dirty="0"/>
              <a:t>Lower ratings are associated with more losses, while higher ratings are associated with more victories.</a:t>
            </a:r>
            <a:endParaRPr lang="en-US"/>
          </a:p>
          <a:p>
            <a:pPr marL="285750" indent="-228600">
              <a:lnSpc>
                <a:spcPct val="120000"/>
              </a:lnSpc>
              <a:spcAft>
                <a:spcPts val="600"/>
              </a:spcAft>
              <a:buFont typeface="Arial" panose="020B0604020202020204" pitchFamily="34" charset="0"/>
              <a:buChar char="•"/>
            </a:pPr>
            <a:r>
              <a:rPr lang="en-US" dirty="0"/>
              <a:t>The boxplots, indicating a consistent trend in the changes in Elo ratings. </a:t>
            </a:r>
            <a:endParaRPr lang="en-US"/>
          </a:p>
          <a:p>
            <a:pPr marL="285750" indent="-228600">
              <a:lnSpc>
                <a:spcPct val="120000"/>
              </a:lnSpc>
              <a:spcAft>
                <a:spcPts val="600"/>
              </a:spcAft>
              <a:buFont typeface="Arial" panose="020B0604020202020204" pitchFamily="34" charset="0"/>
              <a:buChar char="•"/>
            </a:pPr>
            <a:endParaRPr lang="en-US"/>
          </a:p>
          <a:p>
            <a:pPr marL="285750" indent="-228600">
              <a:lnSpc>
                <a:spcPct val="120000"/>
              </a:lnSpc>
              <a:spcAft>
                <a:spcPts val="600"/>
              </a:spcAft>
              <a:buFont typeface="Arial" panose="020B0604020202020204" pitchFamily="34" charset="0"/>
              <a:buChar char="•"/>
            </a:pPr>
            <a:endParaRPr lang="en-US"/>
          </a:p>
          <a:p>
            <a:pPr marL="285750" indent="-228600">
              <a:lnSpc>
                <a:spcPct val="120000"/>
              </a:lnSpc>
              <a:spcAft>
                <a:spcPts val="600"/>
              </a:spcAft>
              <a:buFont typeface="Arial" panose="020B0604020202020204" pitchFamily="34" charset="0"/>
              <a:buChar char="•"/>
            </a:pPr>
            <a:endParaRPr lang="en-US"/>
          </a:p>
          <a:p>
            <a:pPr marL="57150" indent="-228600">
              <a:lnSpc>
                <a:spcPct val="120000"/>
              </a:lnSpc>
              <a:spcAft>
                <a:spcPts val="600"/>
              </a:spcAft>
              <a:buFont typeface="Arial" panose="020B0604020202020204" pitchFamily="34" charset="0"/>
              <a:buChar char="•"/>
            </a:pPr>
            <a:endParaRPr lang="en-US"/>
          </a:p>
          <a:p>
            <a:pPr marL="285750" indent="-228600">
              <a:lnSpc>
                <a:spcPct val="120000"/>
              </a:lnSpc>
              <a:spcAft>
                <a:spcPts val="600"/>
              </a:spcAft>
              <a:buFont typeface="Arial" panose="020B0604020202020204" pitchFamily="34" charset="0"/>
              <a:buChar char="•"/>
            </a:pPr>
            <a:endParaRPr lang="en-US"/>
          </a:p>
        </p:txBody>
      </p:sp>
      <p:pic>
        <p:nvPicPr>
          <p:cNvPr id="10" name="image11.png" descr="A graph of a number of columns&#10;&#10;Description automatically generated with medium confidence">
            <a:extLst>
              <a:ext uri="{FF2B5EF4-FFF2-40B4-BE49-F238E27FC236}">
                <a16:creationId xmlns:a16="http://schemas.microsoft.com/office/drawing/2014/main" id="{815DAF71-AA4F-45A8-C31C-FB9A74E09BF5}"/>
              </a:ext>
            </a:extLst>
          </p:cNvPr>
          <p:cNvPicPr/>
          <p:nvPr/>
        </p:nvPicPr>
        <p:blipFill>
          <a:blip r:embed="rId2">
            <a:extLst>
              <a:ext uri="{BEBA8EAE-BF5A-486C-A8C5-ECC9F3942E4B}">
                <a14:imgProps xmlns:a14="http://schemas.microsoft.com/office/drawing/2010/main">
                  <a14:imgLayer r:embed="rId3">
                    <a14:imgEffect>
                      <a14:colorTemperature colorTemp="9170"/>
                    </a14:imgEffect>
                    <a14:imgEffect>
                      <a14:saturation sat="400000"/>
                    </a14:imgEffect>
                  </a14:imgLayer>
                </a14:imgProps>
              </a:ext>
            </a:extLst>
          </a:blip>
          <a:stretch>
            <a:fillRect/>
          </a:stretch>
        </p:blipFill>
        <p:spPr>
          <a:xfrm>
            <a:off x="5715000" y="1151890"/>
            <a:ext cx="2687309" cy="2136410"/>
          </a:xfrm>
          <a:prstGeom prst="rect">
            <a:avLst/>
          </a:prstGeom>
        </p:spPr>
      </p:pic>
      <p:pic>
        <p:nvPicPr>
          <p:cNvPr id="16" name="image18.jpg" descr="A group of graphs showing different colors&#10;&#10;Description automatically generated with medium confidence">
            <a:extLst>
              <a:ext uri="{FF2B5EF4-FFF2-40B4-BE49-F238E27FC236}">
                <a16:creationId xmlns:a16="http://schemas.microsoft.com/office/drawing/2014/main" id="{04431E11-DD79-AA11-4A78-2BCCBF1EBA59}"/>
              </a:ext>
            </a:extLst>
          </p:cNvPr>
          <p:cNvPicPr>
            <a:picLocks/>
          </p:cNvPicPr>
          <p:nvPr/>
        </p:nvPicPr>
        <p:blipFill rotWithShape="1">
          <a:blip r:embed="rId4"/>
          <a:srcRect t="2873" r="16633"/>
          <a:stretch/>
        </p:blipFill>
        <p:spPr>
          <a:xfrm>
            <a:off x="8659206" y="1497450"/>
            <a:ext cx="2732693" cy="1790851"/>
          </a:xfrm>
          <a:prstGeom prst="rect">
            <a:avLst/>
          </a:prstGeom>
        </p:spPr>
      </p:pic>
      <p:pic>
        <p:nvPicPr>
          <p:cNvPr id="18" name="image23.png" descr="A diagram of a distribution of points&#10;&#10;Description automatically generated">
            <a:extLst>
              <a:ext uri="{FF2B5EF4-FFF2-40B4-BE49-F238E27FC236}">
                <a16:creationId xmlns:a16="http://schemas.microsoft.com/office/drawing/2014/main" id="{16D88C3D-F45E-14B7-23CB-A1F52DA3FE42}"/>
              </a:ext>
            </a:extLst>
          </p:cNvPr>
          <p:cNvPicPr/>
          <p:nvPr/>
        </p:nvPicPr>
        <p:blipFill>
          <a:blip r:embed="rId5"/>
          <a:stretch>
            <a:fillRect/>
          </a:stretch>
        </p:blipFill>
        <p:spPr>
          <a:xfrm>
            <a:off x="5715000" y="3608741"/>
            <a:ext cx="2687309" cy="1625821"/>
          </a:xfrm>
          <a:prstGeom prst="rect">
            <a:avLst/>
          </a:prstGeom>
        </p:spPr>
      </p:pic>
      <p:pic>
        <p:nvPicPr>
          <p:cNvPr id="20" name="image14.png" descr="A red and green boxes&#10;&#10;Description automatically generated">
            <a:extLst>
              <a:ext uri="{FF2B5EF4-FFF2-40B4-BE49-F238E27FC236}">
                <a16:creationId xmlns:a16="http://schemas.microsoft.com/office/drawing/2014/main" id="{2591193C-FB33-424D-7ECA-54DEF25DBC8A}"/>
              </a:ext>
            </a:extLst>
          </p:cNvPr>
          <p:cNvPicPr>
            <a:picLocks noGrp="1"/>
          </p:cNvPicPr>
          <p:nvPr>
            <p:ph idx="1"/>
          </p:nvPr>
        </p:nvPicPr>
        <p:blipFill>
          <a:blip r:embed="rId6"/>
          <a:stretch>
            <a:fillRect/>
          </a:stretch>
        </p:blipFill>
        <p:spPr>
          <a:xfrm>
            <a:off x="8659206" y="3608741"/>
            <a:ext cx="2837469" cy="1462023"/>
          </a:xfrm>
          <a:prstGeom prst="rect">
            <a:avLst/>
          </a:prstGeom>
        </p:spPr>
      </p:pic>
      <p:sp>
        <p:nvSpPr>
          <p:cNvPr id="6" name="Slide Number Placeholder 5">
            <a:extLst>
              <a:ext uri="{FF2B5EF4-FFF2-40B4-BE49-F238E27FC236}">
                <a16:creationId xmlns:a16="http://schemas.microsoft.com/office/drawing/2014/main" id="{CBE5439F-4F6B-EF80-EC44-A302F4C99920}"/>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2483482888"/>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2F201B"/>
      </a:dk2>
      <a:lt2>
        <a:srgbClr val="F2F0F3"/>
      </a:lt2>
      <a:accent1>
        <a:srgbClr val="77AF45"/>
      </a:accent1>
      <a:accent2>
        <a:srgbClr val="9CA838"/>
      </a:accent2>
      <a:accent3>
        <a:srgbClr val="BF9C4B"/>
      </a:accent3>
      <a:accent4>
        <a:srgbClr val="B15C3B"/>
      </a:accent4>
      <a:accent5>
        <a:srgbClr val="C34D5D"/>
      </a:accent5>
      <a:accent6>
        <a:srgbClr val="B13B7D"/>
      </a:accent6>
      <a:hlink>
        <a:srgbClr val="C04743"/>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nalogousFromDarkSeedLeftStep">
    <a:dk1>
      <a:srgbClr val="000000"/>
    </a:dk1>
    <a:lt1>
      <a:srgbClr val="FFFFFF"/>
    </a:lt1>
    <a:dk2>
      <a:srgbClr val="2F201B"/>
    </a:dk2>
    <a:lt2>
      <a:srgbClr val="F2F0F3"/>
    </a:lt2>
    <a:accent1>
      <a:srgbClr val="77AF45"/>
    </a:accent1>
    <a:accent2>
      <a:srgbClr val="9CA838"/>
    </a:accent2>
    <a:accent3>
      <a:srgbClr val="BF9C4B"/>
    </a:accent3>
    <a:accent4>
      <a:srgbClr val="B15C3B"/>
    </a:accent4>
    <a:accent5>
      <a:srgbClr val="C34D5D"/>
    </a:accent5>
    <a:accent6>
      <a:srgbClr val="B13B7D"/>
    </a:accent6>
    <a:hlink>
      <a:srgbClr val="C04743"/>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1442</TotalTime>
  <Words>1656</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Calisto MT</vt:lpstr>
      <vt:lpstr>Times New Roman</vt:lpstr>
      <vt:lpstr>Univers Condensed</vt:lpstr>
      <vt:lpstr>ChronicleVTI</vt:lpstr>
      <vt:lpstr>National Basketball Association game result Prediction analysis</vt:lpstr>
      <vt:lpstr>Introduction</vt:lpstr>
      <vt:lpstr>Research Questions </vt:lpstr>
      <vt:lpstr>Literature </vt:lpstr>
      <vt:lpstr>Dataset Description </vt:lpstr>
      <vt:lpstr>Methods</vt:lpstr>
      <vt:lpstr>Weather Elo ratings effects the outcome of the game? </vt:lpstr>
      <vt:lpstr>Correlation Analysis</vt:lpstr>
      <vt:lpstr>Exploratory Data Analysis </vt:lpstr>
      <vt:lpstr>Random Forest Model</vt:lpstr>
      <vt:lpstr>Will the game outcome depends on the Game location? </vt:lpstr>
      <vt:lpstr>Exploratory Data Analysis</vt:lpstr>
      <vt:lpstr>Exploratory Data Analysis</vt:lpstr>
      <vt:lpstr>Chi-square Test</vt:lpstr>
      <vt:lpstr>Results and Key Findings</vt:lpstr>
      <vt:lpstr>Results and Key Findings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Basketball Association game result Prediction analysis</dc:title>
  <dc:creator>Yaramala, Anusha</dc:creator>
  <cp:lastModifiedBy>arun kumar</cp:lastModifiedBy>
  <cp:revision>5</cp:revision>
  <dcterms:created xsi:type="dcterms:W3CDTF">2023-12-06T06:15:31Z</dcterms:created>
  <dcterms:modified xsi:type="dcterms:W3CDTF">2023-12-09T02:41:10Z</dcterms:modified>
</cp:coreProperties>
</file>